
<file path=[Content_Types].xml><?xml version="1.0" encoding="utf-8"?>
<Types xmlns="http://schemas.openxmlformats.org/package/2006/content-types">
  <Override PartName="/ppt/slides/slide94.xml" ContentType="application/vnd.openxmlformats-officedocument.presentationml.slide+xml"/>
  <Override PartName="/ppt/slides/slide142.xml" ContentType="application/vnd.openxmlformats-officedocument.presentationml.slide+xml"/>
  <Override PartName="/ppt/slides/slide473.xml" ContentType="application/vnd.openxmlformats-officedocument.presentationml.slide+xml"/>
  <Override PartName="/ppt/slides/slide218.xml" ContentType="application/vnd.openxmlformats-officedocument.presentationml.slide+xml"/>
  <Override PartName="/ppt/slides/slide549.xml" ContentType="application/vnd.openxmlformats-officedocument.presentationml.slide+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s/slide735.xml" ContentType="application/vnd.openxmlformats-officedocument.presentationml.slide+xml"/>
  <Override PartName="/ppt/slideLayouts/slideLayout2.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574.xml" ContentType="application/vnd.openxmlformats-officedocument.presentationml.slide+xml"/>
  <Override PartName="/ppt/slides/slide760.xml" ContentType="application/vnd.openxmlformats-officedocument.presentationml.slide+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319.xml" ContentType="application/vnd.openxmlformats-officedocument.presentationml.slide+xml"/>
  <Override PartName="/ppt/slides/slide505.xml" ContentType="application/vnd.openxmlformats-officedocument.presentationml.slide+xml"/>
  <Override PartName="/ppt/slideLayouts/slideLayout102.xml" ContentType="application/vnd.openxmlformats-officedocument.presentationml.slideLayout+xml"/>
  <Override PartName="/ppt/slideMasters/slideMaster11.xml" ContentType="application/vnd.openxmlformats-officedocument.presentationml.slideMaster+xml"/>
  <Override PartName="/ppt/slides/slide158.xml" ContentType="application/vnd.openxmlformats-officedocument.presentationml.slide+xml"/>
  <Override PartName="/ppt/slides/slide344.xml" ContentType="application/vnd.openxmlformats-officedocument.presentationml.slide+xml"/>
  <Override PartName="/ppt/slides/slide489.xml" ContentType="application/vnd.openxmlformats-officedocument.presentationml.slide+xml"/>
  <Override PartName="/ppt/slides/slide675.xml" ContentType="application/vnd.openxmlformats-officedocument.presentationml.slide+xml"/>
  <Override PartName="/ppt/slides/slide183.xml" ContentType="application/vnd.openxmlformats-officedocument.presentationml.slide+xml"/>
  <Override PartName="/ppt/slides/slide530.xml" ContentType="application/vnd.openxmlformats-officedocument.presentationml.slide+xml"/>
  <Override PartName="/ppt/slideLayouts/slideLayout203.xml" ContentType="application/vnd.openxmlformats-officedocument.presentationml.slideLayout+xml"/>
  <Override PartName="/ppt/notesSlides/notesSlide7.xml" ContentType="application/vnd.openxmlformats-officedocument.presentationml.notesSlide+xml"/>
  <Override PartName="/ppt/slides/slide259.xml" ContentType="application/vnd.openxmlformats-officedocument.presentationml.slide+xml"/>
  <Override PartName="/ppt/slides/slide606.xml" ContentType="application/vnd.openxmlformats-officedocument.presentationml.slide+xml"/>
  <Override PartName="/ppt/slideLayouts/slideLayout187.xml" ContentType="application/vnd.openxmlformats-officedocument.presentationml.slideLayout+xml"/>
  <Override PartName="/ppt/slides/slide66.xml" ContentType="application/vnd.openxmlformats-officedocument.presentationml.slide+xml"/>
  <Override PartName="/ppt/slides/slide114.xml" ContentType="application/vnd.openxmlformats-officedocument.presentationml.slide+xml"/>
  <Override PartName="/ppt/slides/slide300.xml" ContentType="application/vnd.openxmlformats-officedocument.presentationml.slide+xml"/>
  <Override PartName="/ppt/slides/slide445.xml" ContentType="application/vnd.openxmlformats-officedocument.presentationml.slide+xml"/>
  <Override PartName="/ppt/slides/slide631.xml" ContentType="application/vnd.openxmlformats-officedocument.presentationml.slide+xml"/>
  <Default Extension="png" ContentType="image/png"/>
  <Override PartName="/ppt/slideLayouts/slideLayout118.xml" ContentType="application/vnd.openxmlformats-officedocument.presentationml.slideLayout+xml"/>
  <Override PartName="/ppt/slides/slide284.xml" ContentType="application/vnd.openxmlformats-officedocument.presentationml.slide+xml"/>
  <Override PartName="/ppt/slides/slide470.xml" ContentType="application/vnd.openxmlformats-officedocument.presentationml.slide+xml"/>
  <Override PartName="/ppt/slideLayouts/slideLayout65.xml" ContentType="application/vnd.openxmlformats-officedocument.presentationml.slideLayout+xml"/>
  <Override PartName="/ppt/slides/slide91.xml" ContentType="application/vnd.openxmlformats-officedocument.presentationml.slide+xml"/>
  <Override PartName="/ppt/slides/slide215.xml" ContentType="application/vnd.openxmlformats-officedocument.presentationml.slide+xml"/>
  <Override PartName="/ppt/slides/slide707.xml" ContentType="application/vnd.openxmlformats-officedocument.presentationml.slide+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s/slide22.xml" ContentType="application/vnd.openxmlformats-officedocument.presentationml.slide+xml"/>
  <Override PartName="/ppt/slides/slide199.xml" ContentType="application/vnd.openxmlformats-officedocument.presentationml.slide+xml"/>
  <Override PartName="/ppt/slides/slide401.xml" ContentType="application/vnd.openxmlformats-officedocument.presentationml.slide+xml"/>
  <Override PartName="/ppt/slides/slide546.xml" ContentType="application/vnd.openxmlformats-officedocument.presentationml.slide+xml"/>
  <Override PartName="/ppt/slides/slide732.xml" ContentType="application/vnd.openxmlformats-officedocument.presentationml.slide+xml"/>
  <Override PartName="/ppt/slides/slide240.xml" ContentType="application/vnd.openxmlformats-officedocument.presentationml.slide+xml"/>
  <Override PartName="/ppt/slides/slide385.xml" ContentType="application/vnd.openxmlformats-officedocument.presentationml.slide+xml"/>
  <Override PartName="/ppt/slides/slide57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s/slide316.xml" ContentType="application/vnd.openxmlformats-officedocument.presentationml.slide+xml"/>
  <Override PartName="/ppt/slides/slide647.xml" ContentType="application/vnd.openxmlformats-officedocument.presentationml.slide+xml"/>
  <Override PartName="/ppt/slides/slide155.xml" ContentType="application/vnd.openxmlformats-officedocument.presentationml.slide+xml"/>
  <Override PartName="/ppt/slides/slide486.xml" ContentType="application/vnd.openxmlformats-officedocument.presentationml.slide+xml"/>
  <Override PartName="/ppt/slides/slide502.xml" ContentType="application/vnd.openxmlformats-officedocument.presentationml.slide+xml"/>
  <Override PartName="/ppt/slides/slide341.xml" ContentType="application/vnd.openxmlformats-officedocument.presentationml.slide+xml"/>
  <Override PartName="/ppt/slides/slide672.xml" ContentType="application/vnd.openxmlformats-officedocument.presentationml.slid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s/slide180.xml" ContentType="application/vnd.openxmlformats-officedocument.presentationml.slide+xml"/>
  <Override PartName="/ppt/slides/slide417.xml" ContentType="application/vnd.openxmlformats-officedocument.presentationml.slide+xml"/>
  <Override PartName="/ppt/slides/slide603.xml" ContentType="application/vnd.openxmlformats-officedocument.presentationml.slide+xml"/>
  <Override PartName="/ppt/slides/slide748.xml" ContentType="application/vnd.openxmlformats-officedocument.presentationml.slide+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s/slide111.xml" ContentType="application/vnd.openxmlformats-officedocument.presentationml.slide+xml"/>
  <Override PartName="/ppt/slides/slide256.xml" ContentType="application/vnd.openxmlformats-officedocument.presentationml.slide+xml"/>
  <Override PartName="/ppt/slides/slide442.xml" ContentType="application/vnd.openxmlformats-officedocument.presentationml.slide+xml"/>
  <Override PartName="/ppt/slides/slide587.xml" ContentType="application/vnd.openxmlformats-officedocument.presentationml.slide+xml"/>
  <Override PartName="/ppt/slideLayouts/slideLayout37.xml" ContentType="application/vnd.openxmlformats-officedocument.presentationml.slideLayout+xml"/>
  <Override PartName="/ppt/slides/slide63.xml" ContentType="application/vnd.openxmlformats-officedocument.presentationml.slide+xml"/>
  <Override PartName="/ppt/slides/slide281.xml" ContentType="application/vnd.openxmlformats-officedocument.presentationml.slide+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s/slide357.xml" ContentType="application/vnd.openxmlformats-officedocument.presentationml.slide+xml"/>
  <Override PartName="/ppt/slides/slide518.xml" ContentType="application/vnd.openxmlformats-officedocument.presentationml.slide+xml"/>
  <Override PartName="/ppt/slides/slide704.xml" ContentType="application/vnd.openxmlformats-officedocument.presentationml.slide+xml"/>
  <Override PartName="/ppt/slideLayouts/slideLayout140.xml" ContentType="application/vnd.openxmlformats-officedocument.presentationml.slideLayout+xml"/>
  <Override PartName="/ppt/slides/slide196.xml" ContentType="application/vnd.openxmlformats-officedocument.presentationml.slide+xml"/>
  <Override PartName="/ppt/slides/slide212.xml" ContentType="application/vnd.openxmlformats-officedocument.presentationml.slide+xml"/>
  <Override PartName="/ppt/slides/slide543.xml" ContentType="application/vnd.openxmlformats-officedocument.presentationml.slide+xml"/>
  <Override PartName="/ppt/slides/slide688.xml" ContentType="application/vnd.openxmlformats-officedocument.presentationml.slide+xml"/>
  <Override PartName="/ppt/slides/slide382.xml" ContentType="application/vnd.openxmlformats-officedocument.presentationml.slide+xml"/>
  <Override PartName="/ppt/slides/slide619.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458.xml" ContentType="application/vnd.openxmlformats-officedocument.presentationml.slide+xml"/>
  <Override PartName="/ppt/notesSlides/notesSlide10.xml" ContentType="application/vnd.openxmlformats-officedocument.presentationml.notesSlide+xml"/>
  <Override PartName="/ppt/slides/slide297.xml" ContentType="application/vnd.openxmlformats-officedocument.presentationml.slide+xml"/>
  <Override PartName="/ppt/slides/slide313.xml" ContentType="application/vnd.openxmlformats-officedocument.presentationml.slide+xml"/>
  <Override PartName="/ppt/slides/slide644.xml" ContentType="application/vnd.openxmlformats-officedocument.presentationml.slide+xml"/>
  <Override PartName="/ppt/slideLayouts/slideLayout78.xml" ContentType="application/vnd.openxmlformats-officedocument.presentationml.slideLayout+xml"/>
  <Override PartName="/ppt/slides/slide152.xml" ContentType="application/vnd.openxmlformats-officedocument.presentationml.slide+xml"/>
  <Override PartName="/ppt/slides/slide483.xml" ContentType="application/vnd.openxmlformats-officedocument.presentationml.slide+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s/slide228.xml" ContentType="application/vnd.openxmlformats-officedocument.presentationml.slide+xml"/>
  <Override PartName="/ppt/slides/slide414.xml" ContentType="application/vnd.openxmlformats-officedocument.presentationml.slide+xml"/>
  <Override PartName="/ppt/slides/slide559.xml" ContentType="application/vnd.openxmlformats-officedocument.presentationml.slide+xml"/>
  <Override PartName="/ppt/slides/slide745.xml" ContentType="application/vnd.openxmlformats-officedocument.presentationml.slide+xml"/>
  <Override PartName="/ppt/slides/slide35.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slides/slide584.xml" ContentType="application/vnd.openxmlformats-officedocument.presentationml.slide+xml"/>
  <Override PartName="/ppt/slides/slide600.xml" ContentType="application/vnd.openxmlformats-officedocument.presentationml.slide+xml"/>
  <Override PartName="/ppt/slideLayouts/slideLayout34.xml" ContentType="application/vnd.openxmlformats-officedocument.presentationml.slideLayout+xml"/>
  <Override PartName="/ppt/slideLayouts/slideLayout181.xml" ContentType="application/vnd.openxmlformats-officedocument.presentationml.slideLayout+xml"/>
  <Override PartName="/ppt/slides/slide60.xml" ContentType="application/vnd.openxmlformats-officedocument.presentationml.slide+xml"/>
  <Override PartName="/ppt/slides/slide329.xml" ContentType="application/vnd.openxmlformats-officedocument.presentationml.slide+xml"/>
  <Override PartName="/ppt/slideLayouts/slideLayout112.xml" ContentType="application/vnd.openxmlformats-officedocument.presentationml.slideLayout+xml"/>
  <Override PartName="/ppt/slides/slide168.xml" ContentType="application/vnd.openxmlformats-officedocument.presentationml.slide+xml"/>
  <Override PartName="/ppt/slides/slide515.xml" ContentType="application/vnd.openxmlformats-officedocument.presentationml.slide+xml"/>
  <Override PartName="/ppt/slides/slide701.xml" ContentType="application/vnd.openxmlformats-officedocument.presentationml.slide+xml"/>
  <Override PartName="/ppt/theme/theme17.xml" ContentType="application/vnd.openxmlformats-officedocument.theme+xml"/>
  <Override PartName="/ppt/slides/slide354.xml" ContentType="application/vnd.openxmlformats-officedocument.presentationml.slide+xml"/>
  <Override PartName="/ppt/slides/slide499.xml" ContentType="application/vnd.openxmlformats-officedocument.presentationml.slide+xml"/>
  <Override PartName="/ppt/slides/slide540.xml" ContentType="application/vnd.openxmlformats-officedocument.presentationml.slide+xml"/>
  <Override PartName="/ppt/slides/slide685.xml" ContentType="application/vnd.openxmlformats-officedocument.presentationml.slide+xml"/>
  <Override PartName="/ppt/slides/slide193.xml" ContentType="application/vnd.openxmlformats-officedocument.presentationml.slide+xml"/>
  <Override PartName="/ppt/theme/theme9.xml" ContentType="application/vnd.openxmlformats-officedocument.theme+xml"/>
  <Override PartName="/ppt/slides/slide124.xml" ContentType="application/vnd.openxmlformats-officedocument.presentationml.slide+xml"/>
  <Override PartName="/ppt/slides/slide269.xml" ContentType="application/vnd.openxmlformats-officedocument.presentationml.slide+xml"/>
  <Override PartName="/ppt/slides/slide616.xml" ContentType="application/vnd.openxmlformats-officedocument.presentationml.slide+xml"/>
  <Override PartName="/ppt/slideLayouts/slideLayout197.xml" ContentType="application/vnd.openxmlformats-officedocument.presentationml.slideLayout+xml"/>
  <Override PartName="/ppt/slides/slide76.xml" ContentType="application/vnd.openxmlformats-officedocument.presentationml.slide+xml"/>
  <Override PartName="/ppt/slides/slide310.xml" ContentType="application/vnd.openxmlformats-officedocument.presentationml.slide+xml"/>
  <Override PartName="/ppt/slides/slide455.xml" ContentType="application/vnd.openxmlformats-officedocument.presentationml.slide+xml"/>
  <Override PartName="/ppt/slides/slide641.xml" ContentType="application/vnd.openxmlformats-officedocument.presentationml.slide+xml"/>
  <Override PartName="/ppt/slideLayouts/slideLayout128.xml" ContentType="application/vnd.openxmlformats-officedocument.presentationml.slideLayout+xml"/>
  <Override PartName="/ppt/diagrams/drawing2.xml" ContentType="application/vnd.ms-office.drawingml.diagramDrawing+xml"/>
  <Override PartName="/ppt/slides/slide294.xml" ContentType="application/vnd.openxmlformats-officedocument.presentationml.slide+xml"/>
  <Override PartName="/ppt/slides/slide480.xml" ContentType="application/vnd.openxmlformats-officedocument.presentationml.slide+xml"/>
  <Override PartName="/ppt/slides/slide717.xml" ContentType="application/vnd.openxmlformats-officedocument.presentationml.slide+xml"/>
  <Override PartName="/ppt/slideLayouts/slideLayout75.xml" ContentType="application/vnd.openxmlformats-officedocument.presentationml.slideLayout+xml"/>
  <Override PartName="/ppt/slides/slide225.xml" ContentType="application/vnd.openxmlformats-officedocument.presentationml.slide+xml"/>
  <Override PartName="/ppt/slides/slide556.xml" ContentType="application/vnd.openxmlformats-officedocument.presentationml.slide+xml"/>
  <Override PartName="/ppt/slideLayouts/slideLayout153.xml" ContentType="application/vnd.openxmlformats-officedocument.presentationml.slideLayout+xml"/>
  <Override PartName="/ppt/slides/slide32.xml" ContentType="application/vnd.openxmlformats-officedocument.presentationml.slide+xml"/>
  <Override PartName="/ppt/slides/slide395.xml" ContentType="application/vnd.openxmlformats-officedocument.presentationml.slide+xml"/>
  <Override PartName="/ppt/slides/slide411.xml" ContentType="application/vnd.openxmlformats-officedocument.presentationml.slide+xml"/>
  <Override PartName="/ppt/slides/slide742.xml" ContentType="application/vnd.openxmlformats-officedocument.presentationml.slide+xml"/>
  <Override PartName="/ppt/slides/slide250.xml" ContentType="application/vnd.openxmlformats-officedocument.presentationml.slide+xml"/>
  <Override PartName="/ppt/slides/slide581.xml" ContentType="application/vnd.openxmlformats-officedocument.presentationml.slide+xml"/>
  <Override PartName="/ppt/slideLayouts/slideLayout31.xml" ContentType="application/vnd.openxmlformats-officedocument.presentationml.slideLayout+xml"/>
  <Override PartName="/ppt/slides/slide326.xml" ContentType="application/vnd.openxmlformats-officedocument.presentationml.slide+xml"/>
  <Override PartName="/ppt/slides/slide512.xml" ContentType="application/vnd.openxmlformats-officedocument.presentationml.slide+xml"/>
  <Override PartName="/ppt/slides/slide657.xml" ContentType="application/vnd.openxmlformats-officedocument.presentationml.slide+xml"/>
  <Override PartName="/ppt/theme/theme14.xml" ContentType="application/vnd.openxmlformats-officedocument.theme+xml"/>
  <Override PartName="/ppt/slides/slide165.xml" ContentType="application/vnd.openxmlformats-officedocument.presentationml.slide+xml"/>
  <Override PartName="/ppt/slides/slide351.xml" ContentType="application/vnd.openxmlformats-officedocument.presentationml.slide+xml"/>
  <Override PartName="/ppt/slides/slide496.xml" ContentType="application/vnd.openxmlformats-officedocument.presentationml.slide+xml"/>
  <Override PartName="/ppt/slides/slide190.xml" ContentType="application/vnd.openxmlformats-officedocument.presentationml.slide+xml"/>
  <Override PartName="/ppt/slides/slide682.xml" ContentType="application/vnd.openxmlformats-officedocument.presentationml.slide+xml"/>
  <Override PartName="/ppt/theme/theme6.xml" ContentType="application/vnd.openxmlformats-officedocument.theme+xml"/>
  <Override PartName="/ppt/slideLayouts/slideLayout169.xml" ContentType="application/vnd.openxmlformats-officedocument.presentationml.slideLayout+xml"/>
  <Override PartName="/ppt/slides/slide48.xml" ContentType="application/vnd.openxmlformats-officedocument.presentationml.slide+xml"/>
  <Override PartName="/ppt/slides/slide427.xml" ContentType="application/vnd.openxmlformats-officedocument.presentationml.slide+xml"/>
  <Override PartName="/ppt/slides/slide613.xml" ContentType="application/vnd.openxmlformats-officedocument.presentationml.slide+xml"/>
  <Override PartName="/ppt/slides/slide758.xml" ContentType="application/vnd.openxmlformats-officedocument.presentationml.slide+xml"/>
  <Override PartName="/ppt/slideLayouts/slideLayout194.xml" ContentType="application/vnd.openxmlformats-officedocument.presentationml.slideLayout+xml"/>
  <Override PartName="/ppt/slides/slide73.xml" ContentType="application/vnd.openxmlformats-officedocument.presentationml.slide+xml"/>
  <Override PartName="/ppt/slides/slide121.xml" ContentType="application/vnd.openxmlformats-officedocument.presentationml.slide+xml"/>
  <Override PartName="/ppt/slides/slide266.xml" ContentType="application/vnd.openxmlformats-officedocument.presentationml.slide+xml"/>
  <Override PartName="/ppt/slides/slide452.xml" ContentType="application/vnd.openxmlformats-officedocument.presentationml.slide+xml"/>
  <Override PartName="/ppt/slides/slide597.xml" ContentType="application/vnd.openxmlformats-officedocument.presentationml.slide+xml"/>
  <Override PartName="/ppt/slideLayouts/slideLayout47.xml" ContentType="application/vnd.openxmlformats-officedocument.presentationml.slideLayout+xml"/>
  <Override PartName="/ppt/slides/slide291.xml" ContentType="application/vnd.openxmlformats-officedocument.presentationml.slide+xml"/>
  <Override PartName="/ppt/slides/slide528.xml" ContentType="application/vnd.openxmlformats-officedocument.presentationml.slide+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s/slide367.xml" ContentType="application/vnd.openxmlformats-officedocument.presentationml.slide+xml"/>
  <Override PartName="/ppt/slides/slide698.xml" ContentType="application/vnd.openxmlformats-officedocument.presentationml.slide+xml"/>
  <Override PartName="/ppt/slides/slide714.xml" ContentType="application/vnd.openxmlformats-officedocument.presentationml.slide+xml"/>
  <Override PartName="/ppt/slideLayouts/slideLayout150.xml" ContentType="application/vnd.openxmlformats-officedocument.presentationml.slideLayout+xml"/>
  <Override PartName="/ppt/slides/slide222.xml" ContentType="application/vnd.openxmlformats-officedocument.presentationml.slide+xml"/>
  <Override PartName="/ppt/slides/slide553.xml" ContentType="application/vnd.openxmlformats-officedocument.presentationml.slide+xml"/>
  <Override PartName="/ppt/slideMasters/slideMaster9.xml" ContentType="application/vnd.openxmlformats-officedocument.presentationml.slideMaster+xml"/>
  <Override PartName="/ppt/slides/slide392.xml" ContentType="application/vnd.openxmlformats-officedocument.presentationml.slide+xml"/>
  <Override PartName="/ppt/slides/slide629.xml" ContentType="application/vnd.openxmlformats-officedocument.presentationml.slide+xml"/>
  <Override PartName="/ppt/slides/slide89.xml" ContentType="application/vnd.openxmlformats-officedocument.presentationml.slide+xml"/>
  <Override PartName="/ppt/slides/slide137.xml" ContentType="application/vnd.openxmlformats-officedocument.presentationml.slide+xml"/>
  <Override PartName="/ppt/slides/slide323.xml" ContentType="application/vnd.openxmlformats-officedocument.presentationml.slide+xml"/>
  <Override PartName="/ppt/slides/slide468.xml" ContentType="application/vnd.openxmlformats-officedocument.presentationml.slide+xml"/>
  <Override PartName="/ppt/slides/slide654.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446.xml" ContentType="application/vnd.openxmlformats-officedocument.presentationml.slide+xml"/>
  <Override PartName="/ppt/slides/slide493.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ppt/slides/slide67.xml" ContentType="application/vnd.openxmlformats-officedocument.presentationml.slide+xml"/>
  <Override PartName="/ppt/slides/slide238.xml" ContentType="application/vnd.openxmlformats-officedocument.presentationml.slide+xml"/>
  <Override PartName="/ppt/slides/slide285.xml" ContentType="application/vnd.openxmlformats-officedocument.presentationml.slide+xml"/>
  <Override PartName="/ppt/slides/slide301.xml" ContentType="application/vnd.openxmlformats-officedocument.presentationml.slide+xml"/>
  <Override PartName="/ppt/slides/slide632.xml" ContentType="application/vnd.openxmlformats-officedocument.presentationml.slide+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424.xml" ContentType="application/vnd.openxmlformats-officedocument.presentationml.slide+xml"/>
  <Override PartName="/ppt/slides/slide471.xml" ContentType="application/vnd.openxmlformats-officedocument.presentationml.slide+xml"/>
  <Override PartName="/ppt/slides/slide569.xml" ContentType="application/vnd.openxmlformats-officedocument.presentationml.slide+xml"/>
  <Override PartName="/ppt/slides/slide708.xml" ContentType="application/vnd.openxmlformats-officedocument.presentationml.slide+xml"/>
  <Override PartName="/ppt/slides/slide755.xml" ContentType="application/vnd.openxmlformats-officedocument.presentationml.slide+xml"/>
  <Override PartName="/ppt/theme/theme3.xml" ContentType="application/vnd.openxmlformats-officedocument.theme+xml"/>
  <Override PartName="/ppt/slides/slide216.xml" ContentType="application/vnd.openxmlformats-officedocument.presentationml.slide+xml"/>
  <Override PartName="/ppt/slides/slide263.xml" ContentType="application/vnd.openxmlformats-officedocument.presentationml.slide+xml"/>
  <Override PartName="/ppt/slides/slide402.xml" ContentType="application/vnd.openxmlformats-officedocument.presentationml.slide+xml"/>
  <Override PartName="/ppt/slides/slide547.xml" ContentType="application/vnd.openxmlformats-officedocument.presentationml.slide+xml"/>
  <Override PartName="/ppt/slides/slide594.xml" ContentType="application/vnd.openxmlformats-officedocument.presentationml.slide+xml"/>
  <Override PartName="/ppt/slides/slide610.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slideLayouts/slideLayout191.xml" ContentType="application/vnd.openxmlformats-officedocument.presentationml.slideLayout+xml"/>
  <Override PartName="/ppt/slides/slide23.xml" ContentType="application/vnd.openxmlformats-officedocument.presentationml.slide+xml"/>
  <Override PartName="/ppt/slides/slide70.xml" ContentType="application/vnd.openxmlformats-officedocument.presentationml.slide+xml"/>
  <Override PartName="/ppt/slides/slide241.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slides/slide733.xml" ContentType="application/vnd.openxmlformats-officedocument.presentationml.slide+xml"/>
  <Override PartName="/ppt/slideLayouts/slideLayout22.xml" ContentType="application/vnd.openxmlformats-officedocument.presentationml.slideLayout+xml"/>
  <Override PartName="/ppt/slideLayouts/slideLayout122.xml" ContentType="application/vnd.openxmlformats-officedocument.presentationml.slideLayout+xml"/>
  <Override PartName="/ppt/slides/slide178.xml" ContentType="application/vnd.openxmlformats-officedocument.presentationml.slide+xml"/>
  <Override PartName="/ppt/slides/slide525.xml" ContentType="application/vnd.openxmlformats-officedocument.presentationml.slide+xml"/>
  <Override PartName="/ppt/slides/slide572.xml" ContentType="application/vnd.openxmlformats-officedocument.presentationml.slide+xml"/>
  <Override PartName="/ppt/slides/slide711.xml" ContentType="application/vnd.openxmlformats-officedocument.presentationml.slide+xml"/>
  <Override PartName="/ppt/notesSlides/notesSlide14.xml" ContentType="application/vnd.openxmlformats-officedocument.presentationml.notesSlide+xml"/>
  <Override PartName="/ppt/slides/slide317.xml" ContentType="application/vnd.openxmlformats-officedocument.presentationml.slide+xml"/>
  <Override PartName="/ppt/slides/slide364.xml" ContentType="application/vnd.openxmlformats-officedocument.presentationml.slide+xml"/>
  <Override PartName="/ppt/slides/slide503.xml" ContentType="application/vnd.openxmlformats-officedocument.presentationml.slide+xml"/>
  <Override PartName="/ppt/slides/slide550.xml" ContentType="application/vnd.openxmlformats-officedocument.presentationml.slide+xml"/>
  <Override PartName="/ppt/slides/slide648.xml" ContentType="application/vnd.openxmlformats-officedocument.presentationml.slide+xml"/>
  <Override PartName="/ppt/slides/slide695.xml" ContentType="application/vnd.openxmlformats-officedocument.presentationml.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s/slide109.xml" ContentType="application/vnd.openxmlformats-officedocument.presentationml.slide+xml"/>
  <Override PartName="/ppt/slides/slide156.xml" ContentType="application/vnd.openxmlformats-officedocument.presentationml.slide+xml"/>
  <Override PartName="/ppt/slides/slide342.xml" ContentType="application/vnd.openxmlformats-officedocument.presentationml.slide+xml"/>
  <Override PartName="/ppt/slides/slide487.xml" ContentType="application/vnd.openxmlformats-officedocument.presentationml.slide+xml"/>
  <Override PartName="/ppt/slides/slide626.xml" ContentType="application/vnd.openxmlformats-officedocument.presentationml.slide+xml"/>
  <Override PartName="/ppt/slides/slide673.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418.xml" ContentType="application/vnd.openxmlformats-officedocument.presentationml.slide+xml"/>
  <Override PartName="/ppt/slides/slide465.xml" ContentType="application/vnd.openxmlformats-officedocument.presentationml.slide+xml"/>
  <Override PartName="/ppt/slideLayouts/slideLayout201.xml" ContentType="application/vnd.openxmlformats-officedocument.presentationml.slideLayout+xml"/>
  <Override PartName="/ppt/notesSlides/notesSlide5.xml" ContentType="application/vnd.openxmlformats-officedocument.presentationml.notesSlide+xml"/>
  <Override PartName="/ppt/slides/slide39.xml" ContentType="application/vnd.openxmlformats-officedocument.presentationml.slide+xml"/>
  <Override PartName="/ppt/slides/slide86.xml" ContentType="application/vnd.openxmlformats-officedocument.presentationml.slide+xml"/>
  <Override PartName="/ppt/slides/slide257.xml" ContentType="application/vnd.openxmlformats-officedocument.presentationml.slide+xml"/>
  <Override PartName="/ppt/slides/slide320.xml" ContentType="application/vnd.openxmlformats-officedocument.presentationml.slide+xml"/>
  <Override PartName="/ppt/slides/slide604.xml" ContentType="application/vnd.openxmlformats-officedocument.presentationml.slide+xml"/>
  <Override PartName="/ppt/slides/slide651.xml" ContentType="application/vnd.openxmlformats-officedocument.presentationml.slide+xml"/>
  <Override PartName="/ppt/slides/slide749.xml" ContentType="application/vnd.openxmlformats-officedocument.presentationml.slide+xml"/>
  <Override PartName="/ppt/slideLayouts/slideLayout38.xml" ContentType="application/vnd.openxmlformats-officedocument.presentationml.slideLayout+xml"/>
  <Override PartName="/ppt/slideLayouts/slideLayout85.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diagrams/colors2.xml" ContentType="application/vnd.openxmlformats-officedocument.drawingml.diagramColors+xml"/>
  <Override PartName="/ppt/slides/slide17.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slides/slide443.xml" ContentType="application/vnd.openxmlformats-officedocument.presentationml.slide+xml"/>
  <Override PartName="/ppt/slides/slide490.xml" ContentType="application/vnd.openxmlformats-officedocument.presentationml.slide+xml"/>
  <Override PartName="/ppt/slides/slide588.xml" ContentType="application/vnd.openxmlformats-officedocument.presentationml.slide+xml"/>
  <Override PartName="/ppt/slides/slide727.xml" ContentType="application/vnd.openxmlformats-officedocument.presentationml.slide+xml"/>
  <Override PartName="/ppt/slideLayouts/slideLayout116.xml" ContentType="application/vnd.openxmlformats-officedocument.presentationml.slideLayout+xml"/>
  <Override PartName="/ppt/slideLayouts/slideLayout163.xml" ContentType="application/vnd.openxmlformats-officedocument.presentationml.slideLayout+xml"/>
  <Override PartName="/ppt/slides/slide235.xml" ContentType="application/vnd.openxmlformats-officedocument.presentationml.slide+xml"/>
  <Override PartName="/ppt/slides/slide282.xml" ContentType="application/vnd.openxmlformats-officedocument.presentationml.slide+xml"/>
  <Override PartName="/ppt/slides/slide421.xml" ContentType="application/vnd.openxmlformats-officedocument.presentationml.slide+xml"/>
  <Override PartName="/ppt/slides/slide519.xml" ContentType="application/vnd.openxmlformats-officedocument.presentationml.slide+xml"/>
  <Override PartName="/ppt/slides/slide566.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slides/slide42.xml" ContentType="application/vnd.openxmlformats-officedocument.presentationml.slide+xml"/>
  <Override PartName="/ppt/slides/slide213.xml" ContentType="application/vnd.openxmlformats-officedocument.presentationml.slide+xml"/>
  <Override PartName="/ppt/slides/slide260.xml" ContentType="application/vnd.openxmlformats-officedocument.presentationml.slide+xml"/>
  <Override PartName="/ppt/slides/slide358.xml" ContentType="application/vnd.openxmlformats-officedocument.presentationml.slide+xml"/>
  <Override PartName="/ppt/slides/slide689.xml" ContentType="application/vnd.openxmlformats-officedocument.presentationml.slide+xml"/>
  <Override PartName="/ppt/slides/slide705.xml" ContentType="application/vnd.openxmlformats-officedocument.presentationml.slide+xml"/>
  <Override PartName="/ppt/slides/slide752.xml" ContentType="application/vnd.openxmlformats-officedocument.presentationml.slide+xml"/>
  <Override PartName="/ppt/slideLayouts/slideLayout41.xml" ContentType="application/vnd.openxmlformats-officedocument.presentationml.slideLayout+xml"/>
  <Override PartName="/ppt/slideLayouts/slideLayout141.xml" ContentType="application/vnd.openxmlformats-officedocument.presentationml.slideLayout+xml"/>
  <Override PartName="/ppt/slides/slide20.xml" ContentType="application/vnd.openxmlformats-officedocument.presentationml.slide+xml"/>
  <Override PartName="/ppt/slides/slide197.xml" ContentType="application/vnd.openxmlformats-officedocument.presentationml.slide+xml"/>
  <Override PartName="/ppt/slides/slide544.xml" ContentType="application/vnd.openxmlformats-officedocument.presentationml.slide+xml"/>
  <Override PartName="/ppt/slides/slide591.xml" ContentType="application/vnd.openxmlformats-officedocument.presentationml.slide+xml"/>
  <Override PartName="/ppt/slides/slide730.xml" ContentType="application/vnd.openxmlformats-officedocument.presentationml.slide+xml"/>
  <Override PartName="/ppt/slides/slide336.xml" ContentType="application/vnd.openxmlformats-officedocument.presentationml.slide+xml"/>
  <Override PartName="/ppt/slides/slide383.xml" ContentType="application/vnd.openxmlformats-officedocument.presentationml.slide+xml"/>
  <Override PartName="/ppt/slides/slide522.xml" ContentType="application/vnd.openxmlformats-officedocument.presentationml.slide+xml"/>
  <Override PartName="/ppt/slides/slide667.xml" ContentType="application/vnd.openxmlformats-officedocument.presentationml.slide+xml"/>
  <Override PartName="/ppt/notesSlides/notesSlide11.xml" ContentType="application/vnd.openxmlformats-officedocument.presentationml.notesSlide+xml"/>
  <Override PartName="/ppt/slides/slide128.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slides/slide459.xml" ContentType="application/vnd.openxmlformats-officedocument.presentationml.slide+xml"/>
  <Override PartName="/ppt/slides/slide645.xml" ContentType="application/vnd.openxmlformats-officedocument.presentationml.slide+xml"/>
  <Override PartName="/ppt/slides/slide692.xml" ContentType="application/vnd.openxmlformats-officedocument.presentationml.slide+xml"/>
  <Override PartName="/ppt/slideLayouts/slideLayout179.xml" ContentType="application/vnd.openxmlformats-officedocument.presentationml.slideLayout+xml"/>
  <Override PartName="/ppt/slides/slide8.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98.xml" ContentType="application/vnd.openxmlformats-officedocument.presentationml.slide+xml"/>
  <Override PartName="/ppt/slides/slide437.xml" ContentType="application/vnd.openxmlformats-officedocument.presentationml.slide+xml"/>
  <Override PartName="/ppt/slides/slide484.xml" ContentType="application/vnd.openxmlformats-officedocument.presentationml.slide+xml"/>
  <Override PartName="/ppt/slides/slide500.xml" ContentType="application/vnd.openxmlformats-officedocument.presentationml.slide+xml"/>
  <Override PartName="/ppt/slideLayouts/slideLayout79.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slides/slide623.xml" ContentType="application/vnd.openxmlformats-officedocument.presentationml.slide+xml"/>
  <Override PartName="/ppt/slides/slide670.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slides/slide415.xml" ContentType="application/vnd.openxmlformats-officedocument.presentationml.slide+xml"/>
  <Override PartName="/ppt/slides/slide462.xml" ContentType="application/vnd.openxmlformats-officedocument.presentationml.slide+xml"/>
  <Override PartName="/ppt/slides/slide601.xml" ContentType="application/vnd.openxmlformats-officedocument.presentationml.slide+xml"/>
  <Override PartName="/ppt/slides/slide74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s/slide207.xml" ContentType="application/vnd.openxmlformats-officedocument.presentationml.slide+xml"/>
  <Override PartName="/ppt/slides/slide254.xml" ContentType="application/vnd.openxmlformats-officedocument.presentationml.slide+xml"/>
  <Override PartName="/ppt/slides/slide440.xml" ContentType="application/vnd.openxmlformats-officedocument.presentationml.slide+xml"/>
  <Override PartName="/ppt/slides/slide538.xml" ContentType="application/vnd.openxmlformats-officedocument.presentationml.slide+xml"/>
  <Override PartName="/ppt/slides/slide585.xml" ContentType="application/vnd.openxmlformats-officedocument.presentationml.slide+xml"/>
  <Override PartName="/ppt/slides/slide724.xml" ContentType="application/vnd.openxmlformats-officedocument.presentationml.slide+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slides/slide516.xml" ContentType="application/vnd.openxmlformats-officedocument.presentationml.slide+xml"/>
  <Override PartName="/ppt/slides/slide56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slides/slide702.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541.xml" ContentType="application/vnd.openxmlformats-officedocument.presentationml.slide+xml"/>
  <Override PartName="/ppt/slides/slide639.xml" ContentType="application/vnd.openxmlformats-officedocument.presentationml.slide+xml"/>
  <Override PartName="/ppt/slides/slide686.xml" ContentType="application/vnd.openxmlformats-officedocument.presentationml.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slides/slide478.xml" ContentType="application/vnd.openxmlformats-officedocument.presentationml.slide+xml"/>
  <Override PartName="/ppt/slides/slide617.xml" ContentType="application/vnd.openxmlformats-officedocument.presentationml.slide+xml"/>
  <Override PartName="/ppt/slides/slide664.xml" ContentType="application/vnd.openxmlformats-officedocument.presentationml.slide+xml"/>
  <Override PartName="/ppt/slideLayouts/slideLayout198.xml" ContentType="application/vnd.openxmlformats-officedocument.presentationml.slideLayout+xml"/>
  <Override PartName="/ppt/diagrams/layout1.xml" ContentType="application/vnd.openxmlformats-officedocument.drawingml.diagramLayout+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slides/slide456.xml" ContentType="application/vnd.openxmlformats-officedocument.presentationml.slide+xml"/>
  <Override PartName="/ppt/slideLayouts/slideLayout98.xml" ContentType="application/vnd.openxmlformats-officedocument.presentationml.slideLayout+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s/slide579.xml" ContentType="application/vnd.openxmlformats-officedocument.presentationml.slide+xml"/>
  <Override PartName="/ppt/slides/slide642.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s/slide55.xml" ContentType="application/vnd.openxmlformats-officedocument.presentationml.slide+xml"/>
  <Override PartName="/ppt/slides/slide434.xml" ContentType="application/vnd.openxmlformats-officedocument.presentationml.slide+xml"/>
  <Override PartName="/ppt/slides/slide481.xml" ContentType="application/vnd.openxmlformats-officedocument.presentationml.slide+xml"/>
  <Override PartName="/ppt/slides/slide620.xml" ContentType="application/vnd.openxmlformats-officedocument.presentationml.slide+xml"/>
  <Override PartName="/ppt/slides/slide718.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slides/slide412.xml" ContentType="application/vnd.openxmlformats-officedocument.presentationml.slide+xml"/>
  <Override PartName="/ppt/slides/slide557.xml" ContentType="application/vnd.openxmlformats-officedocument.presentationml.slide+xml"/>
  <Override PartName="/ppt/slides/slide743.xml" ContentType="application/vnd.openxmlformats-officedocument.presentationml.slide+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ppt/slides/slide535.xml" ContentType="application/vnd.openxmlformats-officedocument.presentationml.slide+xml"/>
  <Override PartName="/ppt/slides/slide58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slides/slide72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s/slide119.xml" ContentType="application/vnd.openxmlformats-officedocument.presentationml.slide+xml"/>
  <Override PartName="/ppt/slides/slide166.xml" ContentType="application/vnd.openxmlformats-officedocument.presentationml.slide+xml"/>
  <Override PartName="/ppt/slides/slide513.xml" ContentType="application/vnd.openxmlformats-officedocument.presentationml.slide+xml"/>
  <Override PartName="/ppt/slides/slide560.xml" ContentType="application/vnd.openxmlformats-officedocument.presentationml.slide+xml"/>
  <Override PartName="/ppt/slides/slide658.xml" ContentType="application/vnd.openxmlformats-officedocument.presentationml.slide+xml"/>
  <Override PartName="/ppt/slideLayouts/slideLayout10.xml" ContentType="application/vnd.openxmlformats-officedocument.presentationml.slideLayout+xml"/>
  <Override PartName="/ppt/theme/theme15.xml" ContentType="application/vnd.openxmlformats-officedocument.theme+xml"/>
  <Override PartName="/ppt/slides/slide305.xml" ContentType="application/vnd.openxmlformats-officedocument.presentationml.slide+xml"/>
  <Override PartName="/ppt/slides/slide352.xml" ContentType="application/vnd.openxmlformats-officedocument.presentationml.slide+xml"/>
  <Override PartName="/ppt/slides/slide497.xml" ContentType="application/vnd.openxmlformats-officedocument.presentationml.slide+xml"/>
  <Override PartName="/ppt/slides/slide636.xml" ContentType="application/vnd.openxmlformats-officedocument.presentationml.slide+xml"/>
  <Override PartName="/ppt/slides/slide683.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428.xml" ContentType="application/vnd.openxmlformats-officedocument.presentationml.slide+xml"/>
  <Override PartName="/ppt/slides/slide475.xml" ContentType="application/vnd.openxmlformats-officedocument.presentationml.slide+xml"/>
  <Override PartName="/ppt/slides/slide759.xml" ContentType="application/vnd.openxmlformats-officedocument.presentationml.slide+xml"/>
  <Override PartName="/ppt/theme/theme7.xml" ContentType="application/vnd.openxmlformats-officedocument.theme+xml"/>
  <Override PartName="/ppt/slides/slide122.xml" ContentType="application/vnd.openxmlformats-officedocument.presentationml.slide+xml"/>
  <Override PartName="/ppt/slides/slide267.xml" ContentType="application/vnd.openxmlformats-officedocument.presentationml.slide+xml"/>
  <Override PartName="/ppt/slides/slide598.xml" ContentType="application/vnd.openxmlformats-officedocument.presentationml.slide+xml"/>
  <Override PartName="/ppt/slides/slide614.xml" ContentType="application/vnd.openxmlformats-officedocument.presentationml.slide+xml"/>
  <Override PartName="/ppt/slides/slide661.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s/slide406.xml" ContentType="application/vnd.openxmlformats-officedocument.presentationml.slide+xml"/>
  <Override PartName="/ppt/slides/slide453.xml" ContentType="application/vnd.openxmlformats-officedocument.presentationml.slide+xml"/>
  <Override PartName="/ppt/slides/slide737.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slides/slide431.xml" ContentType="application/vnd.openxmlformats-officedocument.presentationml.slide+xml"/>
  <Override PartName="/ppt/slides/slide529.xml" ContentType="application/vnd.openxmlformats-officedocument.presentationml.slide+xml"/>
  <Override PartName="/ppt/slides/slide576.xml" ContentType="application/vnd.openxmlformats-officedocument.presentationml.slide+xml"/>
  <Override PartName="/ppt/slides/slide715.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slides/slide507.xml" ContentType="application/vnd.openxmlformats-officedocument.presentationml.slide+xml"/>
  <Override PartName="/ppt/slides/slide554.xml" ContentType="application/vnd.openxmlformats-officedocument.presentationml.slide+xml"/>
  <Override PartName="/ppt/slides/slide699.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slides/slide677.xml" ContentType="application/vnd.openxmlformats-officedocument.presentationml.slide+xml"/>
  <Override PartName="/ppt/slides/slide740.xml" ContentType="application/vnd.openxmlformats-officedocument.presentationml.slide+xml"/>
  <Override PartName="/ppt/slideMasters/slideMaster13.xml" ContentType="application/vnd.openxmlformats-officedocument.presentationml.slideMaster+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469.xml" ContentType="application/vnd.openxmlformats-officedocument.presentationml.slide+xml"/>
  <Override PartName="/ppt/slides/slide532.xml" ContentType="application/vnd.openxmlformats-officedocument.presentationml.slide+xml"/>
  <Override PartName="/ppt/slideLayouts/slideLayout205.xml" ContentType="application/vnd.openxmlformats-officedocument.presentationml.slideLayout+xml"/>
  <Override PartName="/ppt/notesSlides/notesSlide9.xml" ContentType="application/vnd.openxmlformats-officedocument.presentationml.notesSlide+xml"/>
  <Override PartName="/ppt/slides/slide324.xml" ContentType="application/vnd.openxmlformats-officedocument.presentationml.slide+xml"/>
  <Override PartName="/ppt/slides/slide371.xml" ContentType="application/vnd.openxmlformats-officedocument.presentationml.slide+xml"/>
  <Override PartName="/ppt/slides/slide510.xml" ContentType="application/vnd.openxmlformats-officedocument.presentationml.slide+xml"/>
  <Override PartName="/ppt/slides/slide608.xml" ContentType="application/vnd.openxmlformats-officedocument.presentationml.slide+xml"/>
  <Override PartName="/ppt/slides/slide655.xml" ContentType="application/vnd.openxmlformats-officedocument.presentationml.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447.xml" ContentType="application/vnd.openxmlformats-officedocument.presentationml.slide+xml"/>
  <Override PartName="/ppt/slides/slide494.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s/slide425.xml" ContentType="application/vnd.openxmlformats-officedocument.presentationml.slide+xml"/>
  <Override PartName="/ppt/slides/slide472.xml" ContentType="application/vnd.openxmlformats-officedocument.presentationml.slide+xml"/>
  <Override PartName="/ppt/slides/slide633.xml" ContentType="application/vnd.openxmlformats-officedocument.presentationml.slide+xml"/>
  <Override PartName="/ppt/slides/slide680.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slides/slide611.xml" ContentType="application/vnd.openxmlformats-officedocument.presentationml.slide+xml"/>
  <Override PartName="/ppt/slides/slide709.xml" ContentType="application/vnd.openxmlformats-officedocument.presentationml.slide+xml"/>
  <Override PartName="/ppt/slides/slide756.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Override PartName="/ppt/slides/slide71.xml" ContentType="application/vnd.openxmlformats-officedocument.presentationml.slide+xml"/>
  <Override PartName="/ppt/slides/slide403.xml" ContentType="application/vnd.openxmlformats-officedocument.presentationml.slide+xml"/>
  <Override PartName="/ppt/slides/slide450.xml" ContentType="application/vnd.openxmlformats-officedocument.presentationml.slide+xml"/>
  <Override PartName="/ppt/slides/slide548.xml" ContentType="application/vnd.openxmlformats-officedocument.presentationml.slide+xml"/>
  <Override PartName="/ppt/slides/slide595.xml" ContentType="application/vnd.openxmlformats-officedocument.presentationml.slide+xml"/>
  <Override PartName="/ppt/slides/slide734.xml" ContentType="application/vnd.openxmlformats-officedocument.presentationml.slide+xml"/>
  <Override PartName="/ppt/slideLayouts/slideLayout92.xml" ContentType="application/vnd.openxmlformats-officedocument.presentationml.slideLayout+xml"/>
  <Override PartName="/ppt/slides/slide242.xml" ContentType="application/vnd.openxmlformats-officedocument.presentationml.slide+xml"/>
  <Override PartName="/ppt/slides/slide387.xml" ContentType="application/vnd.openxmlformats-officedocument.presentationml.slide+xml"/>
  <Override PartName="/ppt/slides/slide526.xml" ContentType="application/vnd.openxmlformats-officedocument.presentationml.slide+xml"/>
  <Override PartName="/ppt/slides/slide57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slides/slide179.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slides/slide649.xml" ContentType="application/vnd.openxmlformats-officedocument.presentationml.slide+xml"/>
  <Override PartName="/ppt/slides/slide696.xml" ContentType="application/vnd.openxmlformats-officedocument.presentationml.slide+xml"/>
  <Override PartName="/ppt/slides/slide712.xml" ContentType="application/vnd.openxmlformats-officedocument.presentationml.slide+xml"/>
  <Override PartName="/ppt/slideLayouts/slideLayout101.xml" ContentType="application/vnd.openxmlformats-officedocument.presentationml.slideLayout+xml"/>
  <Override PartName="/ppt/slides/slide157.xml" ContentType="application/vnd.openxmlformats-officedocument.presentationml.slide+xml"/>
  <Override PartName="/ppt/slides/slide220.xml" ContentType="application/vnd.openxmlformats-officedocument.presentationml.slide+xml"/>
  <Override PartName="/ppt/slides/slide488.xml" ContentType="application/vnd.openxmlformats-officedocument.presentationml.slide+xml"/>
  <Override PartName="/ppt/slides/slide504.xml" ContentType="application/vnd.openxmlformats-officedocument.presentationml.slide+xml"/>
  <Override PartName="/ppt/slides/slide551.xml" ContentType="application/vnd.openxmlformats-officedocument.presentationml.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343.xml" ContentType="application/vnd.openxmlformats-officedocument.presentationml.slide+xml"/>
  <Override PartName="/ppt/slides/slide390.xml" ContentType="application/vnd.openxmlformats-officedocument.presentationml.slide+xml"/>
  <Override PartName="/ppt/slides/slide627.xml" ContentType="application/vnd.openxmlformats-officedocument.presentationml.slide+xml"/>
  <Override PartName="/ppt/slides/slide674.xml" ContentType="application/vnd.openxmlformats-officedocument.presentationml.slide+xml"/>
  <Override PartName="/ppt/notesSlides/notesSlide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slides/slide419.xml" ContentType="application/vnd.openxmlformats-officedocument.presentationml.slide+xml"/>
  <Override PartName="/ppt/slides/slide466.xml" ContentType="application/vnd.openxmlformats-officedocument.presentationml.slide+xml"/>
  <Override PartName="/ppt/slides/slide605.xml" ContentType="application/vnd.openxmlformats-officedocument.presentationml.slide+xml"/>
  <Override PartName="/ppt/slides/slide652.xml" ContentType="application/vnd.openxmlformats-officedocument.presentationml.slide+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diagrams/data1.xml" ContentType="application/vnd.openxmlformats-officedocument.drawingml.diagramData+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44.xml" ContentType="application/vnd.openxmlformats-officedocument.presentationml.slide+xml"/>
  <Override PartName="/ppt/slides/slide491.xml" ContentType="application/vnd.openxmlformats-officedocument.presentationml.slide+xml"/>
  <Override PartName="/ppt/slides/slide58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slides/slide630.xml" ContentType="application/vnd.openxmlformats-officedocument.presentationml.slide+xml"/>
  <Override PartName="/ppt/slides/slide728.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slides/slide422.xml" ContentType="application/vnd.openxmlformats-officedocument.presentationml.slide+xml"/>
  <Override PartName="/ppt/slides/slide567.xml" ContentType="application/vnd.openxmlformats-officedocument.presentationml.slide+xml"/>
  <Override PartName="/ppt/slides/slide706.xml" ContentType="application/vnd.openxmlformats-officedocument.presentationml.slide+xml"/>
  <Override PartName="/ppt/slides/slide753.xml" ContentType="application/vnd.openxmlformats-officedocument.presentationml.slide+xml"/>
  <Override PartName="/ppt/theme/theme1.xml" ContentType="application/vnd.openxmlformats-officedocument.theme+xml"/>
  <Override PartName="/ppt/slideLayouts/slideLayout142.xml" ContentType="application/vnd.openxmlformats-officedocument.presentationml.slideLayout+xml"/>
  <Override PartName="/ppt/slides/slide214.xml" ContentType="application/vnd.openxmlformats-officedocument.presentationml.slide+xml"/>
  <Override PartName="/ppt/slides/slide261.xml" ContentType="application/vnd.openxmlformats-officedocument.presentationml.slide+xml"/>
  <Override PartName="/ppt/slides/slide359.xml" ContentType="application/vnd.openxmlformats-officedocument.presentationml.slide+xml"/>
  <Override PartName="/ppt/slides/slide400.xml" ContentType="application/vnd.openxmlformats-officedocument.presentationml.slide+xml"/>
  <Override PartName="/ppt/slides/slide545.xml" ContentType="application/vnd.openxmlformats-officedocument.presentationml.slide+xml"/>
  <Override PartName="/ppt/slides/slide592.xml" ContentType="application/vnd.openxmlformats-officedocument.presentationml.slide+xml"/>
  <Override PartName="/ppt/slideLayouts/slideLayout42.xml" ContentType="application/vnd.openxmlformats-officedocument.presentationml.slideLayout+xml"/>
  <Override PartName="/ppt/slides/slide21.xml" ContentType="application/vnd.openxmlformats-officedocument.presentationml.slide+xml"/>
  <Override PartName="/ppt/slides/slide198.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slides/slide668.xml" ContentType="application/vnd.openxmlformats-officedocument.presentationml.slide+xml"/>
  <Override PartName="/ppt/slides/slide731.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s/slide129.xml" ContentType="application/vnd.openxmlformats-officedocument.presentationml.slide+xml"/>
  <Override PartName="/ppt/slides/slide176.xml" ContentType="application/vnd.openxmlformats-officedocument.presentationml.slide+xml"/>
  <Override PartName="/ppt/slides/slide523.xml" ContentType="application/vnd.openxmlformats-officedocument.presentationml.slide+xml"/>
  <Override PartName="/ppt/slides/slide570.xml" ContentType="application/vnd.openxmlformats-officedocument.presentationml.slide+xml"/>
  <Override PartName="/ppt/notesSlides/notesSlide12.xml" ContentType="application/vnd.openxmlformats-officedocument.presentationml.notesSlide+xml"/>
  <Override PartName="/ppt/slides/slide299.xml" ContentType="application/vnd.openxmlformats-officedocument.presentationml.slide+xml"/>
  <Override PartName="/ppt/slides/slide315.xml" ContentType="application/vnd.openxmlformats-officedocument.presentationml.slide+xml"/>
  <Override PartName="/ppt/slides/slide362.xml" ContentType="application/vnd.openxmlformats-officedocument.presentationml.slide+xml"/>
  <Override PartName="/ppt/slides/slide501.xml" ContentType="application/vnd.openxmlformats-officedocument.presentationml.slide+xml"/>
  <Override PartName="/ppt/slides/slide646.xml" ContentType="application/vnd.openxmlformats-officedocument.presentationml.slide+xml"/>
  <Override PartName="/ppt/slides/slide693.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slides/slide340.xml" ContentType="application/vnd.openxmlformats-officedocument.presentationml.slide+xml"/>
  <Override PartName="/ppt/slides/slide438.xml" ContentType="application/vnd.openxmlformats-officedocument.presentationml.slide+xml"/>
  <Override PartName="/ppt/slides/slide485.xml" ContentType="application/vnd.openxmlformats-officedocument.presentationml.slide+xml"/>
  <Override PartName="/ppt/slides/slide624.xml" ContentType="application/vnd.openxmlformats-officedocument.presentationml.slide+xml"/>
  <Override PartName="/ppt/slides/slide671.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s/slide132.xml" ContentType="application/vnd.openxmlformats-officedocument.presentationml.slide+xml"/>
  <Override PartName="/ppt/slides/slide277.xml" ContentType="application/vnd.openxmlformats-officedocument.presentationml.slide+xml"/>
  <Override PartName="/ppt/slides/slide416.xml" ContentType="application/vnd.openxmlformats-officedocument.presentationml.slide+xml"/>
  <Override PartName="/ppt/slides/slide463.xml" ContentType="application/vnd.openxmlformats-officedocument.presentationml.slide+xml"/>
  <Override PartName="/ppt/slides/slide747.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slides/slide255.xml" ContentType="application/vnd.openxmlformats-officedocument.presentationml.slide+xml"/>
  <Override PartName="/ppt/slides/slide539.xml" ContentType="application/vnd.openxmlformats-officedocument.presentationml.slide+xml"/>
  <Override PartName="/ppt/slides/slide586.xml" ContentType="application/vnd.openxmlformats-officedocument.presentationml.slide+xml"/>
  <Override PartName="/ppt/slides/slide602.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378.xml" ContentType="application/vnd.openxmlformats-officedocument.presentationml.slide+xml"/>
  <Override PartName="/ppt/slides/slide441.xml" ContentType="application/vnd.openxmlformats-officedocument.presentationml.slide+xml"/>
  <Override PartName="/ppt/slides/slide725.xml" ContentType="application/vnd.openxmlformats-officedocument.presentationml.slide+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slides/slide233.xml" ContentType="application/vnd.openxmlformats-officedocument.presentationml.slide+xml"/>
  <Override PartName="/ppt/slides/slide280.xml" ContentType="application/vnd.openxmlformats-officedocument.presentationml.slide+xml"/>
  <Override PartName="/ppt/slides/slide517.xml" ContentType="application/vnd.openxmlformats-officedocument.presentationml.slide+xml"/>
  <Override PartName="/ppt/slides/slide564.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ppt/slides/slide40.xml" ContentType="application/vnd.openxmlformats-officedocument.presentationml.slide+xml"/>
  <Override PartName="/ppt/slides/slide211.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slides/slide687.xml" ContentType="application/vnd.openxmlformats-officedocument.presentationml.slide+xml"/>
  <Override PartName="/ppt/slides/slide703.xml" ContentType="application/vnd.openxmlformats-officedocument.presentationml.slide+xml"/>
  <Override PartName="/ppt/slides/slide750.xml" ContentType="application/vnd.openxmlformats-officedocument.presentationml.slide+xml"/>
  <Default Extension="wdp" ContentType="image/vnd.ms-photo"/>
  <Override PartName="/ppt/slides/slide148.xml" ContentType="application/vnd.openxmlformats-officedocument.presentationml.slide+xml"/>
  <Override PartName="/ppt/slides/slide195.xml" ContentType="application/vnd.openxmlformats-officedocument.presentationml.slide+xml"/>
  <Override PartName="/ppt/slides/slide479.xml" ContentType="application/vnd.openxmlformats-officedocument.presentationml.slide+xml"/>
  <Override PartName="/ppt/slides/slide542.xml" ContentType="application/vnd.openxmlformats-officedocument.presentationml.slide+xml"/>
  <Override PartName="/ppt/diagrams/layout2.xml" ContentType="application/vnd.openxmlformats-officedocument.drawingml.diagramLayout+xml"/>
  <Override PartName="/ppt/slides/slide126.xml" ContentType="application/vnd.openxmlformats-officedocument.presentationml.slide+xml"/>
  <Override PartName="/ppt/slides/slide173.xml" ContentType="application/vnd.openxmlformats-officedocument.presentationml.slide+xml"/>
  <Override PartName="/ppt/slides/slide334.xml" ContentType="application/vnd.openxmlformats-officedocument.presentationml.slide+xml"/>
  <Override PartName="/ppt/slides/slide381.xml" ContentType="application/vnd.openxmlformats-officedocument.presentationml.slide+xml"/>
  <Override PartName="/ppt/slides/slide520.xml" ContentType="application/vnd.openxmlformats-officedocument.presentationml.slide+xml"/>
  <Override PartName="/ppt/slides/slide618.xml" ContentType="application/vnd.openxmlformats-officedocument.presentationml.slide+xml"/>
  <Override PartName="/ppt/slides/slide665.xml" ContentType="application/vnd.openxmlformats-officedocument.presentationml.slide+xml"/>
  <Override PartName="/ppt/slideLayouts/slideLayout99.xml" ContentType="application/vnd.openxmlformats-officedocument.presentationml.slideLayout+xml"/>
  <Override PartName="/ppt/slideLayouts/slideLayout199.xml" ContentType="application/vnd.openxmlformats-officedocument.presentationml.slideLayout+xml"/>
  <Override PartName="/ppt/slides/slide78.xml" ContentType="application/vnd.openxmlformats-officedocument.presentationml.slide+xml"/>
  <Override PartName="/ppt/slides/slide312.xml" ContentType="application/vnd.openxmlformats-officedocument.presentationml.slide+xml"/>
  <Override PartName="/ppt/slides/slide457.xml" ContentType="application/vnd.openxmlformats-officedocument.presentationml.slide+xml"/>
  <Override PartName="/ppt/slides/slide643.xml" ContentType="application/vnd.openxmlformats-officedocument.presentationml.slide+xml"/>
  <Override PartName="/ppt/slides/slide690.xml" ContentType="application/vnd.openxmlformats-officedocument.presentationml.slid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49.xml" ContentType="application/vnd.openxmlformats-officedocument.presentationml.slide+xml"/>
  <Override PartName="/ppt/slides/slide296.xml" ContentType="application/vnd.openxmlformats-officedocument.presentationml.slide+xml"/>
  <Override PartName="/ppt/slides/slide435.xml" ContentType="application/vnd.openxmlformats-officedocument.presentationml.slide+xml"/>
  <Override PartName="/ppt/slides/slide482.xml" ContentType="application/vnd.openxmlformats-officedocument.presentationml.slide+xml"/>
  <Override PartName="/ppt/slides/slide719.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27.xml" ContentType="application/vnd.openxmlformats-officedocument.presentationml.slide+xml"/>
  <Override PartName="/ppt/slides/slide274.xml" ContentType="application/vnd.openxmlformats-officedocument.presentationml.slide+xml"/>
  <Override PartName="/ppt/slides/slide558.xml" ContentType="application/vnd.openxmlformats-officedocument.presentationml.slide+xml"/>
  <Override PartName="/ppt/slides/slide621.xml" ContentType="application/vnd.openxmlformats-officedocument.presentationml.slid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s/slide397.xml" ContentType="application/vnd.openxmlformats-officedocument.presentationml.slide+xml"/>
  <Override PartName="/ppt/slides/slide413.xml" ContentType="application/vnd.openxmlformats-officedocument.presentationml.slide+xml"/>
  <Override PartName="/ppt/slides/slide460.xml" ContentType="application/vnd.openxmlformats-officedocument.presentationml.slide+xml"/>
  <Override PartName="/ppt/slides/slide744.xml" ContentType="application/vnd.openxmlformats-officedocument.presentationml.slide+xml"/>
  <Override PartName="/ppt/slideLayouts/slideLayout133.xml" ContentType="application/vnd.openxmlformats-officedocument.presentationml.slideLayout+xml"/>
  <Override PartName="/ppt/slideLayouts/slideLayout180.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189.xml" ContentType="application/vnd.openxmlformats-officedocument.presentationml.slide+xml"/>
  <Override PartName="/ppt/slides/slide205.xml" ContentType="application/vnd.openxmlformats-officedocument.presentationml.slide+xml"/>
  <Override PartName="/ppt/slides/slide252.xml" ContentType="application/vnd.openxmlformats-officedocument.presentationml.slide+xml"/>
  <Override PartName="/ppt/slides/slide536.xml" ContentType="application/vnd.openxmlformats-officedocument.presentationml.slide+xml"/>
  <Override PartName="/ppt/slides/slide583.xml" ContentType="application/vnd.openxmlformats-officedocument.presentationml.slide+xml"/>
  <Override PartName="/ppt/slides/slide722.xml" ContentType="application/vnd.openxmlformats-officedocument.presentationml.slide+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s/slide514.xml" ContentType="application/vnd.openxmlformats-officedocument.presentationml.slide+xml"/>
  <Override PartName="/ppt/slides/slide561.xml" ContentType="application/vnd.openxmlformats-officedocument.presentationml.slide+xml"/>
  <Override PartName="/ppt/slides/slide659.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s/slide167.xml" ContentType="application/vnd.openxmlformats-officedocument.presentationml.slide+xml"/>
  <Override PartName="/ppt/slides/slide306.xml" ContentType="application/vnd.openxmlformats-officedocument.presentationml.slide+xml"/>
  <Override PartName="/ppt/slides/slide353.xml" ContentType="application/vnd.openxmlformats-officedocument.presentationml.slide+xml"/>
  <Override PartName="/ppt/slides/slide498.xml" ContentType="application/vnd.openxmlformats-officedocument.presentationml.slide+xml"/>
  <Override PartName="/ppt/slides/slide700.xml" ContentType="application/vnd.openxmlformats-officedocument.presentationml.slide+xml"/>
  <Override PartName="/ppt/slides/slide145.xml" ContentType="application/vnd.openxmlformats-officedocument.presentationml.slide+xml"/>
  <Override PartName="/ppt/slides/slide192.xml" ContentType="application/vnd.openxmlformats-officedocument.presentationml.slide+xml"/>
  <Override PartName="/ppt/slides/slide637.xml" ContentType="application/vnd.openxmlformats-officedocument.presentationml.slide+xml"/>
  <Override PartName="/ppt/slides/slide684.xml" ContentType="application/vnd.openxmlformats-officedocument.presentationml.slide+xml"/>
  <Override PartName="/ppt/theme/theme8.xml" ContentType="application/vnd.openxmlformats-officedocument.theme+xml"/>
  <Override PartName="/ppt/slides/slide97.xml" ContentType="application/vnd.openxmlformats-officedocument.presentationml.slide+xml"/>
  <Override PartName="/ppt/slides/slide331.xml" ContentType="application/vnd.openxmlformats-officedocument.presentationml.slide+xml"/>
  <Override PartName="/ppt/slides/slide429.xml" ContentType="application/vnd.openxmlformats-officedocument.presentationml.slide+xml"/>
  <Override PartName="/ppt/slides/slide476.xml" ContentType="application/vnd.openxmlformats-officedocument.presentationml.slide+xml"/>
  <Override PartName="/ppt/slides/slide615.xml" ContentType="application/vnd.openxmlformats-officedocument.presentationml.slide+xml"/>
  <Override PartName="/ppt/slides/slide662.xml" ContentType="application/vnd.openxmlformats-officedocument.presentationml.slid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s/slide2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68.xml" ContentType="application/vnd.openxmlformats-officedocument.presentationml.slide+xml"/>
  <Override PartName="/ppt/slides/slide407.xml" ContentType="application/vnd.openxmlformats-officedocument.presentationml.slide+xml"/>
  <Override PartName="/ppt/slides/slide454.xml" ContentType="application/vnd.openxmlformats-officedocument.presentationml.slide+xml"/>
  <Override PartName="/ppt/slides/slide599.xml" ContentType="application/vnd.openxmlformats-officedocument.presentationml.slide+xml"/>
  <Override PartName="/ppt/slides/slide738.xml" ContentType="application/vnd.openxmlformats-officedocument.presentationml.slide+xml"/>
  <Override PartName="/ppt/slideLayouts/slideLayout49.xml" ContentType="application/vnd.openxmlformats-officedocument.presentationml.slideLayout+xml"/>
  <Override PartName="/ppt/slideLayouts/slideLayout96.xml" ContentType="application/vnd.openxmlformats-officedocument.presentationml.slideLayout+xml"/>
  <Override PartName="/ppt/slides/slide3.xml" ContentType="application/vnd.openxmlformats-officedocument.presentationml.slide+xml"/>
  <Override PartName="/ppt/slides/slide101.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s/slide577.xml" ContentType="application/vnd.openxmlformats-officedocument.presentationml.slide+xml"/>
  <Override PartName="/ppt/slides/slide64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27.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53.xml" ContentType="application/vnd.openxmlformats-officedocument.presentationml.slide+xml"/>
  <Override PartName="/ppt/slides/slide369.xml" ContentType="application/vnd.openxmlformats-officedocument.presentationml.slide+xml"/>
  <Override PartName="/ppt/slides/slide432.xml" ContentType="application/vnd.openxmlformats-officedocument.presentationml.slide+xml"/>
  <Override PartName="/ppt/slides/slide716.xml" ContentType="application/vnd.openxmlformats-officedocument.presentationml.slide+xml"/>
  <Default Extension="jpeg" ContentType="image/jpeg"/>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s/slide31.xml" ContentType="application/vnd.openxmlformats-officedocument.presentationml.slide+xml"/>
  <Override PartName="/ppt/slides/slide224.xml" ContentType="application/vnd.openxmlformats-officedocument.presentationml.slide+xml"/>
  <Override PartName="/ppt/slides/slide271.xml" ContentType="application/vnd.openxmlformats-officedocument.presentationml.slide+xml"/>
  <Override PartName="/ppt/slides/slide410.xml" ContentType="application/vnd.openxmlformats-officedocument.presentationml.slide+xml"/>
  <Override PartName="/ppt/slides/slide508.xml" ContentType="application/vnd.openxmlformats-officedocument.presentationml.slide+xml"/>
  <Override PartName="/ppt/slides/slide555.xml" ContentType="application/vnd.openxmlformats-officedocument.presentationml.slide+xml"/>
  <Override PartName="/ppt/slides/slide741.xml" ContentType="application/vnd.openxmlformats-officedocument.presentationml.slide+xml"/>
  <Override PartName="/ppt/slideLayouts/slideLayout52.xml" ContentType="application/vnd.openxmlformats-officedocument.presentationml.slideLayout+xml"/>
  <Override PartName="/ppt/slideMasters/slideMaster14.xml" ContentType="application/vnd.openxmlformats-officedocument.presentationml.slideMaster+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slides/slide533.xml" ContentType="application/vnd.openxmlformats-officedocument.presentationml.slide+xml"/>
  <Override PartName="/ppt/slides/slide580.xml" ContentType="application/vnd.openxmlformats-officedocument.presentationml.slide+xml"/>
  <Override PartName="/ppt/slides/slide678.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72.xml" ContentType="application/vnd.openxmlformats-officedocument.presentationml.slide+xml"/>
  <Override PartName="/ppt/slides/slide609.xml" ContentType="application/vnd.openxmlformats-officedocument.presentationml.slide+xml"/>
  <Override PartName="/ppt/slideLayouts/slideLayout206.xml" ContentType="application/vnd.openxmlformats-officedocument.presentationml.slideLayout+xml"/>
  <Override PartName="/ppt/slides/slide117.xml" ContentType="application/vnd.openxmlformats-officedocument.presentationml.slide+xml"/>
  <Override PartName="/ppt/slides/slide164.xml" ContentType="application/vnd.openxmlformats-officedocument.presentationml.slide+xml"/>
  <Override PartName="/ppt/slides/slide448.xml" ContentType="application/vnd.openxmlformats-officedocument.presentationml.slide+xml"/>
  <Override PartName="/ppt/slides/slide495.xml" ContentType="application/vnd.openxmlformats-officedocument.presentationml.slide+xml"/>
  <Override PartName="/ppt/slides/slide511.xml" ContentType="application/vnd.openxmlformats-officedocument.presentationml.slide+xml"/>
  <Override PartName="/ppt/slides/slide656.xml" ContentType="application/vnd.openxmlformats-officedocument.presentationml.slide+xml"/>
  <Override PartName="/ppt/theme/theme13.xml" ContentType="application/vnd.openxmlformats-officedocument.theme+xml"/>
  <Override PartName="/ppt/slides/slide69.xml" ContentType="application/vnd.openxmlformats-officedocument.presentationml.slide+xml"/>
  <Override PartName="/ppt/slides/slide287.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slides/slide634.xml" ContentType="application/vnd.openxmlformats-officedocument.presentationml.slide+xml"/>
  <Override PartName="/ppt/slides/slide681.xml" ContentType="application/vnd.openxmlformats-officedocument.presentationml.slide+xml"/>
  <Override PartName="/ppt/slideLayouts/slideLayout68.xml" ContentType="application/vnd.openxmlformats-officedocument.presentationml.slideLayout+xml"/>
  <Override PartName="/ppt/slideLayouts/slideLayout168.xml" ContentType="application/vnd.openxmlformats-officedocument.presentationml.slideLayout+xml"/>
  <Override PartName="/ppt/slides/slide47.xml" ContentType="application/vnd.openxmlformats-officedocument.presentationml.slide+xml"/>
  <Override PartName="/ppt/slides/slide426.xml" ContentType="application/vnd.openxmlformats-officedocument.presentationml.slide+xml"/>
  <Override PartName="/ppt/slides/slide757.xml" ContentType="application/vnd.openxmlformats-officedocument.presentationml.slide+xml"/>
  <Override PartName="/ppt/theme/theme5.xml" ContentType="application/vnd.openxmlformats-officedocument.theme+xml"/>
  <Override PartName="/ppt/slides/slide120.xml" ContentType="application/vnd.openxmlformats-officedocument.presentationml.slide+xml"/>
  <Override PartName="/ppt/slides/slide265.xml" ContentType="application/vnd.openxmlformats-officedocument.presentationml.slide+xml"/>
  <Override PartName="/ppt/slides/slide596.xml" ContentType="application/vnd.openxmlformats-officedocument.presentationml.slide+xml"/>
  <Override PartName="/ppt/slides/slide612.xml" ContentType="application/vnd.openxmlformats-officedocument.presentationml.slide+xml"/>
  <Override PartName="/ppt/slideLayouts/slideLayout46.xml" ContentType="application/vnd.openxmlformats-officedocument.presentationml.slideLayout+xml"/>
  <Override PartName="/ppt/slideLayouts/slideLayout193.xml" ContentType="application/vnd.openxmlformats-officedocument.presentationml.slideLayout+xml"/>
  <Override PartName="/ppt/slides/slide72.xml" ContentType="application/vnd.openxmlformats-officedocument.presentationml.slide+xml"/>
  <Override PartName="/ppt/slides/slide451.xml" ContentType="application/vnd.openxmlformats-officedocument.presentationml.slide+xml"/>
  <Override PartName="/ppt/slideLayouts/slideLayout124.xml" ContentType="application/vnd.openxmlformats-officedocument.presentationml.slideLayout+xml"/>
  <Override PartName="/ppt/slides/slide290.xml" ContentType="application/vnd.openxmlformats-officedocument.presentationml.slide+xml"/>
  <Override PartName="/ppt/slides/slide527.xml" ContentType="application/vnd.openxmlformats-officedocument.presentationml.slide+xml"/>
  <Override PartName="/ppt/slides/slide713.xml" ContentType="application/vnd.openxmlformats-officedocument.presentationml.slide+xml"/>
  <Override PartName="/ppt/slideLayouts/slideLayout71.xml" ContentType="application/vnd.openxmlformats-officedocument.presentationml.slideLayout+xml"/>
  <Override PartName="/ppt/slides/slide221.xml" ContentType="application/vnd.openxmlformats-officedocument.presentationml.slide+xml"/>
  <Override PartName="/ppt/slides/slide366.xml" ContentType="application/vnd.openxmlformats-officedocument.presentationml.slide+xml"/>
  <Override PartName="/ppt/slides/slide552.xml" ContentType="application/vnd.openxmlformats-officedocument.presentationml.slide+xml"/>
  <Override PartName="/ppt/slides/slide697.xml" ContentType="application/vnd.openxmlformats-officedocument.presentationml.slide+xml"/>
  <Override PartName="/ppt/slideMasters/slideMaster8.xml" ContentType="application/vnd.openxmlformats-officedocument.presentationml.slideMaster+xml"/>
  <Override PartName="/ppt/slides/slide391.xml" ContentType="application/vnd.openxmlformats-officedocument.presentationml.slide+xml"/>
  <Override PartName="/ppt/slides/slide628.xml" ContentType="application/vnd.openxmlformats-officedocument.presentationml.slide+xml"/>
  <Override PartName="/ppt/slides/slide136.xml" ContentType="application/vnd.openxmlformats-officedocument.presentationml.slide+xml"/>
  <Override PartName="/ppt/slides/slide467.xml" ContentType="application/vnd.openxmlformats-officedocument.presentationml.slide+xml"/>
  <Override PartName="/ppt/diagrams/data2.xml" ContentType="application/vnd.openxmlformats-officedocument.drawingml.diagramData+xml"/>
  <Override PartName="/ppt/slides/slide88.xml" ContentType="application/vnd.openxmlformats-officedocument.presentationml.slide+xml"/>
  <Override PartName="/ppt/slides/slide322.xml" ContentType="application/vnd.openxmlformats-officedocument.presentationml.slide+xml"/>
  <Override PartName="/ppt/slides/slide653.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slides/slide19.xml" ContentType="application/vnd.openxmlformats-officedocument.presentationml.slide+xml"/>
  <Override PartName="/ppt/slides/slide161.xml" ContentType="application/vnd.openxmlformats-officedocument.presentationml.slide+xml"/>
  <Override PartName="/ppt/slides/slide492.xml" ContentType="application/vnd.openxmlformats-officedocument.presentationml.slide+xml"/>
  <Override PartName="/ppt/slides/slide729.xml" ContentType="application/vnd.openxmlformats-officedocument.presentationml.slide+xml"/>
  <Override PartName="/ppt/slideLayouts/slideLayout165.xml" ContentType="application/vnd.openxmlformats-officedocument.presentationml.slideLayout+xml"/>
  <Override PartName="/ppt/slides/slide237.xml" ContentType="application/vnd.openxmlformats-officedocument.presentationml.slide+xml"/>
  <Override PartName="/ppt/slides/slide423.xml" ContentType="application/vnd.openxmlformats-officedocument.presentationml.slide+xml"/>
  <Override PartName="/ppt/slides/slide568.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s/slide44.xml" ContentType="application/vnd.openxmlformats-officedocument.presentationml.slide+xml"/>
  <Override PartName="/ppt/slides/slide262.xml" ContentType="application/vnd.openxmlformats-officedocument.presentationml.slide+xml"/>
  <Override PartName="/ppt/slides/slide754.xml" ContentType="application/vnd.openxmlformats-officedocument.presentationml.slide+xml"/>
  <Override PartName="/ppt/slideLayouts/slideLayout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slides/slide593.xml" ContentType="application/vnd.openxmlformats-officedocument.presentationml.slide+xml"/>
  <Override PartName="/ppt/slides/slide338.xml" ContentType="application/vnd.openxmlformats-officedocument.presentationml.slide+xml"/>
  <Override PartName="/ppt/slides/slide524.xml" ContentType="application/vnd.openxmlformats-officedocument.presentationml.slide+xml"/>
  <Override PartName="/ppt/slides/slide669.xml" ContentType="application/vnd.openxmlformats-officedocument.presentationml.slide+xml"/>
  <Override PartName="/ppt/slideLayouts/slideLayout121.xml" ContentType="application/vnd.openxmlformats-officedocument.presentationml.slideLayout+xml"/>
  <Override PartName="/ppt/slides/slide177.xml" ContentType="application/vnd.openxmlformats-officedocument.presentationml.slide+xml"/>
  <Override PartName="/ppt/slides/slide363.xml" ContentType="application/vnd.openxmlformats-officedocument.presentationml.slide+xml"/>
  <Override PartName="/ppt/slides/slide694.xml" ContentType="application/vnd.openxmlformats-officedocument.presentationml.slide+xml"/>
  <Override PartName="/ppt/slides/slide710.xml" ContentType="application/vnd.openxmlformats-officedocument.presentationml.slide+xml"/>
  <Override PartName="/ppt/slides/slide108.xml" ContentType="application/vnd.openxmlformats-officedocument.presentationml.slide+xml"/>
  <Override PartName="/ppt/slides/slide439.xml" ContentType="application/vnd.openxmlformats-officedocument.presentationml.slide+xml"/>
  <Override PartName="/ppt/slideMasters/slideMaster5.xml" ContentType="application/vnd.openxmlformats-officedocument.presentationml.slideMaster+xml"/>
  <Override PartName="/ppt/slides/slide278.xml" ContentType="application/vnd.openxmlformats-officedocument.presentationml.slide+xml"/>
  <Override PartName="/ppt/slides/slide625.xml" ContentType="application/vnd.openxmlformats-officedocument.presentationml.slide+xml"/>
  <Override PartName="/ppt/slideLayouts/slideLayout59.xml" ContentType="application/vnd.openxmlformats-officedocument.presentationml.slideLayout+xml"/>
  <Override PartName="/ppt/slides/slide85.xml" ContentType="application/vnd.openxmlformats-officedocument.presentationml.slide+xml"/>
  <Override PartName="/ppt/slides/slide133.xml" ContentType="application/vnd.openxmlformats-officedocument.presentationml.slide+xml"/>
  <Override PartName="/ppt/slides/slide464.xml" ContentType="application/vnd.openxmlformats-officedocument.presentationml.slide+xml"/>
  <Override PartName="/ppt/slides/slide650.xml" ContentType="application/vnd.openxmlformats-officedocument.presentationml.slide+xml"/>
  <Override PartName="/ppt/slideLayouts/slideLayout137.xml" ContentType="application/vnd.openxmlformats-officedocument.presentationml.slideLayout+xml"/>
  <Override PartName="/ppt/diagrams/colors1.xml" ContentType="application/vnd.openxmlformats-officedocument.drawingml.diagramColors+xml"/>
  <Override PartName="/ppt/slides/slide209.xml" ContentType="application/vnd.openxmlformats-officedocument.presentationml.slide+xml"/>
  <Override PartName="/ppt/slideLayouts/slideLayout84.xml" ContentType="application/vnd.openxmlformats-officedocument.presentationml.slideLayout+xml"/>
  <Override PartName="/ppt/slides/slide16.xml" ContentType="application/vnd.openxmlformats-officedocument.presentationml.slide+xml"/>
  <Override PartName="/ppt/slides/slide234.xml" ContentType="application/vnd.openxmlformats-officedocument.presentationml.slide+xml"/>
  <Override PartName="/ppt/slides/slide379.xml" ContentType="application/vnd.openxmlformats-officedocument.presentationml.slide+xml"/>
  <Override PartName="/ppt/slides/slide726.xml" ContentType="application/vnd.openxmlformats-officedocument.presentationml.slide+xml"/>
  <Override PartName="/ppt/slideLayouts/slideLayout15.xml" ContentType="application/vnd.openxmlformats-officedocument.presentationml.slideLayout+xml"/>
  <Override PartName="/ppt/slideLayouts/slideLayout162.xml" ContentType="application/vnd.openxmlformats-officedocument.presentationml.slideLayout+xml"/>
  <Override PartName="/ppt/slides/slide41.xml" ContentType="application/vnd.openxmlformats-officedocument.presentationml.slide+xml"/>
  <Override PartName="/ppt/slides/slide420.xml" ContentType="application/vnd.openxmlformats-officedocument.presentationml.slide+xml"/>
  <Override PartName="/ppt/slides/slide565.xml" ContentType="application/vnd.openxmlformats-officedocument.presentationml.slide+xml"/>
  <Override PartName="/ppt/slides/slide751.xml" ContentType="application/vnd.openxmlformats-officedocument.presentationml.slide+xml"/>
  <Override PartName="/ppt/slides/slide149.xml" ContentType="application/vnd.openxmlformats-officedocument.presentationml.slide+xml"/>
  <Override PartName="/ppt/slides/slide590.xml" ContentType="application/vnd.openxmlformats-officedocument.presentationml.slide+xml"/>
  <Override PartName="/ppt/slideLayouts/slideLayout40.xml" ContentType="application/vnd.openxmlformats-officedocument.presentationml.slideLayout+xml"/>
  <Override PartName="/ppt/slides/slide335.xml" ContentType="application/vnd.openxmlformats-officedocument.presentationml.slide+xml"/>
  <Override PartName="/ppt/slides/slide666.xml" ContentType="application/vnd.openxmlformats-officedocument.presentationml.slide+xml"/>
  <Override PartName="/ppt/slides/slide174.xml" ContentType="application/vnd.openxmlformats-officedocument.presentationml.slide+xml"/>
  <Override PartName="/ppt/slides/slide521.xml" ContentType="application/vnd.openxmlformats-officedocument.presentationml.slide+xml"/>
  <Override PartName="/ppt/slides/slide7.xml" ContentType="application/vnd.openxmlformats-officedocument.presentationml.slide+xml"/>
  <Override PartName="/ppt/slides/slide360.xml" ContentType="application/vnd.openxmlformats-officedocument.presentationml.slide+xml"/>
  <Override PartName="/ppt/slides/slide691.xml" ContentType="application/vnd.openxmlformats-officedocument.presentationml.slide+xml"/>
  <Override PartName="/ppt/slideLayouts/slideLayout9.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436.xml" ContentType="application/vnd.openxmlformats-officedocument.presentationml.slide+xml"/>
  <Override PartName="/ppt/slides/slide622.xml" ContentType="application/vnd.openxmlformats-officedocument.presentationml.slide+xml"/>
  <Override PartName="/ppt/slideLayouts/slideLayout109.xml" ContentType="application/vnd.openxmlformats-officedocument.presentationml.slideLayout+xml"/>
  <Override PartName="/ppt/slides/slide130.xml" ContentType="application/vnd.openxmlformats-officedocument.presentationml.slide+xml"/>
  <Override PartName="/ppt/slides/slide275.xml" ContentType="application/vnd.openxmlformats-officedocument.presentationml.slide+xml"/>
  <Override PartName="/ppt/slides/slide461.xml" ContentType="application/vnd.openxmlformats-officedocument.presentationml.slide+xml"/>
  <Override PartName="/ppt/slideLayouts/slideLayout56.xml" ContentType="application/vnd.openxmlformats-officedocument.presentationml.slideLayout+xml"/>
  <Override PartName="/ppt/slideMasters/slideMaster18.xml" ContentType="application/vnd.openxmlformats-officedocument.presentationml.slideMaster+xml"/>
  <Override PartName="/ppt/slides/slide82.xml" ContentType="application/vnd.openxmlformats-officedocument.presentationml.slide+xml"/>
  <Override PartName="/ppt/slides/slide206.xml" ContentType="application/vnd.openxmlformats-officedocument.presentationml.slide+xml"/>
  <Override PartName="/ppt/slides/slide537.xml" ContentType="application/vnd.openxmlformats-officedocument.presentationml.slide+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76.xml" ContentType="application/vnd.openxmlformats-officedocument.presentationml.slide+xml"/>
  <Override PartName="/ppt/slides/slide723.xml" ContentType="application/vnd.openxmlformats-officedocument.presentationml.slide+xml"/>
  <Override PartName="/ppt/slides/slide231.xml" ContentType="application/vnd.openxmlformats-officedocument.presentationml.slide+xml"/>
  <Override PartName="/ppt/slides/slide562.xml" ContentType="application/vnd.openxmlformats-officedocument.presentationml.slide+xml"/>
  <Override PartName="/ppt/slideLayouts/slideLayout12.xml" ContentType="application/vnd.openxmlformats-officedocument.presentationml.slideLayout+xml"/>
  <Override PartName="/ppt/slides/slide307.xml" ContentType="application/vnd.openxmlformats-officedocument.presentationml.slide+xml"/>
  <Override PartName="/ppt/slides/slide638.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332.xml" ContentType="application/vnd.openxmlformats-officedocument.presentationml.slide+xml"/>
  <Override PartName="/ppt/slides/slide477.xml" ContentType="application/vnd.openxmlformats-officedocument.presentationml.slide+xml"/>
  <Override PartName="/ppt/slides/slide171.xml" ContentType="application/vnd.openxmlformats-officedocument.presentationml.slide+xml"/>
  <Override PartName="/ppt/slides/slide663.xml" ContentType="application/vnd.openxmlformats-officedocument.presentationml.slide+xml"/>
  <Override PartName="/ppt/slideLayouts/slideLayout97.xml" ContentType="application/vnd.openxmlformats-officedocument.presentationml.slideLayout+xml"/>
  <Override PartName="/ppt/slides/slide29.xml" ContentType="application/vnd.openxmlformats-officedocument.presentationml.slide+xml"/>
  <Override PartName="/ppt/slides/slide408.xml" ContentType="application/vnd.openxmlformats-officedocument.presentationml.slide+xml"/>
  <Override PartName="/ppt/slides/slide739.xml" ContentType="application/vnd.openxmlformats-officedocument.presentationml.slide+xml"/>
  <Override PartName="/ppt/slideLayouts/slideLayout175.xml" ContentType="application/vnd.openxmlformats-officedocument.presentationml.slideLayout+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433.xml" ContentType="application/vnd.openxmlformats-officedocument.presentationml.slide+xml"/>
  <Override PartName="/ppt/slides/slide578.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s/slide272.xml" ContentType="application/vnd.openxmlformats-officedocument.presentationml.slide+xml"/>
  <Override PartName="/ppt/slides/slide509.xml" ContentType="application/vnd.openxmlformats-officedocument.presentationml.slid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48.xml" ContentType="application/vnd.openxmlformats-officedocument.presentationml.slide+xml"/>
  <Override PartName="/ppt/slides/slide679.xml" ContentType="application/vnd.openxmlformats-officedocument.presentationml.slide+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534.xml" ContentType="application/vnd.openxmlformats-officedocument.presentationml.slide+xml"/>
  <Override PartName="/ppt/slides/slide720.xml" ContentType="application/vnd.openxmlformats-officedocument.presentationml.slide+xml"/>
  <Override PartName="/ppt/slideLayouts/slideLayout207.xml" ContentType="application/vnd.openxmlformats-officedocument.presentationml.slideLayout+xml"/>
  <Override PartName="/ppt/slides/slide373.xml" ContentType="application/vnd.openxmlformats-officedocument.presentationml.slide+xml"/>
  <Override PartName="/ppt/slides/slide118.xml" ContentType="application/vnd.openxmlformats-officedocument.presentationml.slide+xml"/>
  <Override PartName="/ppt/slides/slide304.xml" ContentType="application/vnd.openxmlformats-officedocument.presentationml.slide+xml"/>
  <Override PartName="/ppt/slides/slide449.xml" ContentType="application/vnd.openxmlformats-officedocument.presentationml.slide+xml"/>
  <Override PartName="/ppt/slides/slide143.xml" ContentType="application/vnd.openxmlformats-officedocument.presentationml.slide+xml"/>
  <Override PartName="/ppt/slides/slide288.xml" ContentType="application/vnd.openxmlformats-officedocument.presentationml.slide+xml"/>
  <Override PartName="/ppt/slides/slide635.xml" ContentType="application/vnd.openxmlformats-officedocument.presentationml.slide+xml"/>
  <Override PartName="/ppt/slideLayouts/slideLayout69.xml" ContentType="application/vnd.openxmlformats-officedocument.presentationml.slideLayout+xml"/>
  <Override PartName="/ppt/slides/slide95.xml" ContentType="application/vnd.openxmlformats-officedocument.presentationml.slide+xml"/>
  <Override PartName="/ppt/slides/slide474.xml" ContentType="application/vnd.openxmlformats-officedocument.presentationml.slide+xml"/>
  <Override PartName="/ppt/slides/slide660.xml" ContentType="application/vnd.openxmlformats-officedocument.presentationml.slide+xml"/>
  <Override PartName="/ppt/slideLayouts/slideLayout147.xml" ContentType="application/vnd.openxmlformats-officedocument.presentationml.slideLayout+xml"/>
  <Override PartName="/ppt/slides/slide26.xml" ContentType="application/vnd.openxmlformats-officedocument.presentationml.slide+xml"/>
  <Override PartName="/ppt/slides/slide219.xml" ContentType="application/vnd.openxmlformats-officedocument.presentationml.slide+xml"/>
  <Override PartName="/ppt/slides/slide405.xml" ContentType="application/vnd.openxmlformats-officedocument.presentationml.slide+xml"/>
  <Override PartName="/ppt/slides/slide736.xml" ContentType="application/vnd.openxmlformats-officedocument.presentationml.slide+xml"/>
  <Override PartName="/ppt/slideLayouts/slideLayout94.xml" ContentType="application/vnd.openxmlformats-officedocument.presentationml.slideLayout+xml"/>
  <Override PartName="/ppt/slides/slide1.xml" ContentType="application/vnd.openxmlformats-officedocument.presentationml.slide+xml"/>
  <Override PartName="/ppt/slides/slide244.xml" ContentType="application/vnd.openxmlformats-officedocument.presentationml.slide+xml"/>
  <Override PartName="/ppt/slides/slide389.xml" ContentType="application/vnd.openxmlformats-officedocument.presentationml.slide+xml"/>
  <Override PartName="/ppt/slides/slide57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s/slide430.xml" ContentType="application/vnd.openxmlformats-officedocument.presentationml.slide+xml"/>
  <Override PartName="/ppt/slides/slide761.xml" ContentType="application/vnd.openxmlformats-officedocument.presentationml.slide+xml"/>
  <Override PartName="/ppt/slideLayouts/slideLayout103.xml" ContentType="application/vnd.openxmlformats-officedocument.presentationml.slideLayout+xml"/>
  <Override PartName="/ppt/slides/slide159.xml" ContentType="application/vnd.openxmlformats-officedocument.presentationml.slide+xml"/>
  <Override PartName="/ppt/slides/slide506.xml" ContentType="application/vnd.openxmlformats-officedocument.presentationml.slide+xml"/>
  <Override PartName="/ppt/slideLayouts/slideLayout50.xml" ContentType="application/vnd.openxmlformats-officedocument.presentationml.slideLayout+xml"/>
  <Override PartName="/ppt/slideMasters/slideMaster12.xml" ContentType="application/vnd.openxmlformats-officedocument.presentationml.slideMaster+xml"/>
  <Override PartName="/ppt/slides/slide200.xml" ContentType="application/vnd.openxmlformats-officedocument.presentationml.slide+xml"/>
  <Override PartName="/ppt/slides/slide345.xml" ContentType="application/vnd.openxmlformats-officedocument.presentationml.slide+xml"/>
  <Override PartName="/ppt/slides/slide531.xml" ContentType="application/vnd.openxmlformats-officedocument.presentationml.slide+xml"/>
  <Override PartName="/ppt/slides/slide676.xml" ContentType="application/vnd.openxmlformats-officedocument.presentationml.slide+xml"/>
  <Default Extension="gif" ContentType="image/gif"/>
  <Override PartName="/ppt/notesSlides/notesSlide8.xml" ContentType="application/vnd.openxmlformats-officedocument.presentationml.notesSlide+xml"/>
  <Override PartName="/ppt/slides/slide184.xml" ContentType="application/vnd.openxmlformats-officedocument.presentationml.slide+xml"/>
  <Override PartName="/ppt/slides/slide370.xml" ContentType="application/vnd.openxmlformats-officedocument.presentationml.slide+xml"/>
  <Override PartName="/ppt/slides/slide607.xml" ContentType="application/vnd.openxmlformats-officedocument.presentationml.slide+xml"/>
  <Override PartName="/ppt/slideLayouts/slideLayout188.xml" ContentType="application/vnd.openxmlformats-officedocument.presentationml.slideLayout+xml"/>
  <Override PartName="/ppt/slideLayouts/slideLayout20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 id="2147483699" r:id="rId4"/>
    <p:sldMasterId id="2147483711" r:id="rId5"/>
    <p:sldMasterId id="2147483723" r:id="rId6"/>
    <p:sldMasterId id="2147483735" r:id="rId7"/>
    <p:sldMasterId id="2147483747" r:id="rId8"/>
    <p:sldMasterId id="2147483759" r:id="rId9"/>
    <p:sldMasterId id="2147483771" r:id="rId10"/>
    <p:sldMasterId id="2147483783" r:id="rId11"/>
    <p:sldMasterId id="2147483795" r:id="rId12"/>
    <p:sldMasterId id="2147483807" r:id="rId13"/>
    <p:sldMasterId id="2147483819" r:id="rId14"/>
    <p:sldMasterId id="2147483833" r:id="rId15"/>
    <p:sldMasterId id="2147483845" r:id="rId16"/>
    <p:sldMasterId id="2147483862" r:id="rId17"/>
    <p:sldMasterId id="2147483875" r:id="rId18"/>
  </p:sldMasterIdLst>
  <p:notesMasterIdLst>
    <p:notesMasterId r:id="rId780"/>
  </p:notesMasterIdLst>
  <p:sldIdLst>
    <p:sldId id="257" r:id="rId19"/>
    <p:sldId id="258" r:id="rId20"/>
    <p:sldId id="259" r:id="rId21"/>
    <p:sldId id="260" r:id="rId22"/>
    <p:sldId id="619" r:id="rId23"/>
    <p:sldId id="620" r:id="rId24"/>
    <p:sldId id="621" r:id="rId25"/>
    <p:sldId id="622" r:id="rId26"/>
    <p:sldId id="626" r:id="rId27"/>
    <p:sldId id="627" r:id="rId28"/>
    <p:sldId id="623" r:id="rId29"/>
    <p:sldId id="624" r:id="rId30"/>
    <p:sldId id="625" r:id="rId31"/>
    <p:sldId id="628" r:id="rId32"/>
    <p:sldId id="629" r:id="rId33"/>
    <p:sldId id="630" r:id="rId34"/>
    <p:sldId id="631" r:id="rId35"/>
    <p:sldId id="261" r:id="rId36"/>
    <p:sldId id="262" r:id="rId37"/>
    <p:sldId id="263" r:id="rId38"/>
    <p:sldId id="264" r:id="rId39"/>
    <p:sldId id="265" r:id="rId40"/>
    <p:sldId id="266" r:id="rId41"/>
    <p:sldId id="267" r:id="rId42"/>
    <p:sldId id="268" r:id="rId43"/>
    <p:sldId id="269" r:id="rId44"/>
    <p:sldId id="270" r:id="rId45"/>
    <p:sldId id="271" r:id="rId46"/>
    <p:sldId id="272" r:id="rId47"/>
    <p:sldId id="273" r:id="rId48"/>
    <p:sldId id="274" r:id="rId49"/>
    <p:sldId id="275" r:id="rId50"/>
    <p:sldId id="276" r:id="rId51"/>
    <p:sldId id="277" r:id="rId52"/>
    <p:sldId id="278" r:id="rId53"/>
    <p:sldId id="279" r:id="rId54"/>
    <p:sldId id="280" r:id="rId55"/>
    <p:sldId id="281" r:id="rId56"/>
    <p:sldId id="282" r:id="rId57"/>
    <p:sldId id="283" r:id="rId58"/>
    <p:sldId id="284" r:id="rId59"/>
    <p:sldId id="285" r:id="rId60"/>
    <p:sldId id="286" r:id="rId61"/>
    <p:sldId id="287" r:id="rId62"/>
    <p:sldId id="288" r:id="rId63"/>
    <p:sldId id="289" r:id="rId64"/>
    <p:sldId id="290" r:id="rId65"/>
    <p:sldId id="291" r:id="rId66"/>
    <p:sldId id="292" r:id="rId67"/>
    <p:sldId id="293" r:id="rId68"/>
    <p:sldId id="294" r:id="rId69"/>
    <p:sldId id="295" r:id="rId70"/>
    <p:sldId id="296" r:id="rId71"/>
    <p:sldId id="297" r:id="rId72"/>
    <p:sldId id="298" r:id="rId73"/>
    <p:sldId id="299" r:id="rId74"/>
    <p:sldId id="300" r:id="rId75"/>
    <p:sldId id="301" r:id="rId76"/>
    <p:sldId id="302" r:id="rId77"/>
    <p:sldId id="303" r:id="rId78"/>
    <p:sldId id="304" r:id="rId79"/>
    <p:sldId id="305" r:id="rId80"/>
    <p:sldId id="306" r:id="rId81"/>
    <p:sldId id="307" r:id="rId82"/>
    <p:sldId id="308" r:id="rId83"/>
    <p:sldId id="309" r:id="rId84"/>
    <p:sldId id="310" r:id="rId85"/>
    <p:sldId id="311" r:id="rId86"/>
    <p:sldId id="312" r:id="rId87"/>
    <p:sldId id="313" r:id="rId88"/>
    <p:sldId id="314" r:id="rId89"/>
    <p:sldId id="315" r:id="rId90"/>
    <p:sldId id="316" r:id="rId91"/>
    <p:sldId id="317" r:id="rId92"/>
    <p:sldId id="318" r:id="rId93"/>
    <p:sldId id="319" r:id="rId94"/>
    <p:sldId id="320" r:id="rId95"/>
    <p:sldId id="321" r:id="rId96"/>
    <p:sldId id="322" r:id="rId97"/>
    <p:sldId id="323" r:id="rId98"/>
    <p:sldId id="327" r:id="rId99"/>
    <p:sldId id="329" r:id="rId100"/>
    <p:sldId id="330" r:id="rId101"/>
    <p:sldId id="332" r:id="rId102"/>
    <p:sldId id="333" r:id="rId103"/>
    <p:sldId id="334" r:id="rId104"/>
    <p:sldId id="335" r:id="rId105"/>
    <p:sldId id="336" r:id="rId106"/>
    <p:sldId id="337" r:id="rId107"/>
    <p:sldId id="338" r:id="rId108"/>
    <p:sldId id="339" r:id="rId109"/>
    <p:sldId id="340" r:id="rId110"/>
    <p:sldId id="341" r:id="rId111"/>
    <p:sldId id="342" r:id="rId112"/>
    <p:sldId id="343" r:id="rId113"/>
    <p:sldId id="344" r:id="rId114"/>
    <p:sldId id="345" r:id="rId115"/>
    <p:sldId id="346" r:id="rId116"/>
    <p:sldId id="347" r:id="rId117"/>
    <p:sldId id="348" r:id="rId118"/>
    <p:sldId id="349" r:id="rId119"/>
    <p:sldId id="350" r:id="rId120"/>
    <p:sldId id="365" r:id="rId121"/>
    <p:sldId id="366" r:id="rId122"/>
    <p:sldId id="367" r:id="rId123"/>
    <p:sldId id="368" r:id="rId124"/>
    <p:sldId id="369" r:id="rId125"/>
    <p:sldId id="370" r:id="rId126"/>
    <p:sldId id="371" r:id="rId127"/>
    <p:sldId id="372" r:id="rId128"/>
    <p:sldId id="373" r:id="rId129"/>
    <p:sldId id="374" r:id="rId130"/>
    <p:sldId id="375" r:id="rId131"/>
    <p:sldId id="376" r:id="rId132"/>
    <p:sldId id="377" r:id="rId133"/>
    <p:sldId id="378" r:id="rId134"/>
    <p:sldId id="379" r:id="rId135"/>
    <p:sldId id="380" r:id="rId136"/>
    <p:sldId id="381" r:id="rId137"/>
    <p:sldId id="382" r:id="rId138"/>
    <p:sldId id="383" r:id="rId139"/>
    <p:sldId id="384" r:id="rId140"/>
    <p:sldId id="385" r:id="rId141"/>
    <p:sldId id="386" r:id="rId142"/>
    <p:sldId id="387" r:id="rId143"/>
    <p:sldId id="388" r:id="rId144"/>
    <p:sldId id="389" r:id="rId145"/>
    <p:sldId id="390" r:id="rId146"/>
    <p:sldId id="391" r:id="rId147"/>
    <p:sldId id="392" r:id="rId148"/>
    <p:sldId id="393" r:id="rId149"/>
    <p:sldId id="394" r:id="rId150"/>
    <p:sldId id="395" r:id="rId151"/>
    <p:sldId id="396" r:id="rId152"/>
    <p:sldId id="397" r:id="rId153"/>
    <p:sldId id="398" r:id="rId154"/>
    <p:sldId id="399" r:id="rId155"/>
    <p:sldId id="400" r:id="rId156"/>
    <p:sldId id="401" r:id="rId157"/>
    <p:sldId id="402" r:id="rId158"/>
    <p:sldId id="403" r:id="rId159"/>
    <p:sldId id="404" r:id="rId160"/>
    <p:sldId id="405" r:id="rId161"/>
    <p:sldId id="406" r:id="rId162"/>
    <p:sldId id="407" r:id="rId163"/>
    <p:sldId id="408" r:id="rId164"/>
    <p:sldId id="409" r:id="rId165"/>
    <p:sldId id="410" r:id="rId166"/>
    <p:sldId id="411" r:id="rId167"/>
    <p:sldId id="412" r:id="rId168"/>
    <p:sldId id="413" r:id="rId169"/>
    <p:sldId id="414" r:id="rId170"/>
    <p:sldId id="415" r:id="rId171"/>
    <p:sldId id="416" r:id="rId172"/>
    <p:sldId id="417" r:id="rId173"/>
    <p:sldId id="418" r:id="rId174"/>
    <p:sldId id="419" r:id="rId175"/>
    <p:sldId id="420" r:id="rId176"/>
    <p:sldId id="421" r:id="rId177"/>
    <p:sldId id="422" r:id="rId178"/>
    <p:sldId id="423" r:id="rId179"/>
    <p:sldId id="424" r:id="rId180"/>
    <p:sldId id="425" r:id="rId181"/>
    <p:sldId id="426" r:id="rId182"/>
    <p:sldId id="427" r:id="rId183"/>
    <p:sldId id="428" r:id="rId184"/>
    <p:sldId id="429" r:id="rId185"/>
    <p:sldId id="430" r:id="rId186"/>
    <p:sldId id="431" r:id="rId187"/>
    <p:sldId id="432" r:id="rId188"/>
    <p:sldId id="433" r:id="rId189"/>
    <p:sldId id="434" r:id="rId190"/>
    <p:sldId id="435" r:id="rId191"/>
    <p:sldId id="436" r:id="rId192"/>
    <p:sldId id="437" r:id="rId193"/>
    <p:sldId id="438" r:id="rId194"/>
    <p:sldId id="439" r:id="rId195"/>
    <p:sldId id="440" r:id="rId196"/>
    <p:sldId id="441" r:id="rId197"/>
    <p:sldId id="442" r:id="rId198"/>
    <p:sldId id="443" r:id="rId199"/>
    <p:sldId id="444" r:id="rId200"/>
    <p:sldId id="445" r:id="rId201"/>
    <p:sldId id="446" r:id="rId202"/>
    <p:sldId id="447" r:id="rId203"/>
    <p:sldId id="448" r:id="rId204"/>
    <p:sldId id="449" r:id="rId205"/>
    <p:sldId id="450" r:id="rId206"/>
    <p:sldId id="451" r:id="rId207"/>
    <p:sldId id="452" r:id="rId208"/>
    <p:sldId id="453" r:id="rId209"/>
    <p:sldId id="454" r:id="rId210"/>
    <p:sldId id="455" r:id="rId211"/>
    <p:sldId id="456" r:id="rId212"/>
    <p:sldId id="457" r:id="rId213"/>
    <p:sldId id="458" r:id="rId214"/>
    <p:sldId id="632" r:id="rId215"/>
    <p:sldId id="459" r:id="rId216"/>
    <p:sldId id="460" r:id="rId217"/>
    <p:sldId id="461" r:id="rId218"/>
    <p:sldId id="462" r:id="rId219"/>
    <p:sldId id="633" r:id="rId220"/>
    <p:sldId id="463" r:id="rId221"/>
    <p:sldId id="464" r:id="rId222"/>
    <p:sldId id="465" r:id="rId223"/>
    <p:sldId id="466" r:id="rId224"/>
    <p:sldId id="467" r:id="rId225"/>
    <p:sldId id="468" r:id="rId226"/>
    <p:sldId id="469" r:id="rId227"/>
    <p:sldId id="470" r:id="rId228"/>
    <p:sldId id="471" r:id="rId229"/>
    <p:sldId id="472" r:id="rId230"/>
    <p:sldId id="473" r:id="rId231"/>
    <p:sldId id="474" r:id="rId232"/>
    <p:sldId id="475" r:id="rId233"/>
    <p:sldId id="476" r:id="rId234"/>
    <p:sldId id="477" r:id="rId235"/>
    <p:sldId id="478" r:id="rId236"/>
    <p:sldId id="479" r:id="rId237"/>
    <p:sldId id="480" r:id="rId238"/>
    <p:sldId id="481" r:id="rId239"/>
    <p:sldId id="482" r:id="rId240"/>
    <p:sldId id="483" r:id="rId241"/>
    <p:sldId id="506" r:id="rId242"/>
    <p:sldId id="507" r:id="rId243"/>
    <p:sldId id="508" r:id="rId244"/>
    <p:sldId id="509" r:id="rId245"/>
    <p:sldId id="510" r:id="rId246"/>
    <p:sldId id="511" r:id="rId247"/>
    <p:sldId id="512" r:id="rId248"/>
    <p:sldId id="513" r:id="rId249"/>
    <p:sldId id="514" r:id="rId250"/>
    <p:sldId id="515" r:id="rId251"/>
    <p:sldId id="516" r:id="rId252"/>
    <p:sldId id="517" r:id="rId253"/>
    <p:sldId id="518" r:id="rId254"/>
    <p:sldId id="519" r:id="rId255"/>
    <p:sldId id="520" r:id="rId256"/>
    <p:sldId id="521" r:id="rId257"/>
    <p:sldId id="522" r:id="rId258"/>
    <p:sldId id="523" r:id="rId259"/>
    <p:sldId id="524" r:id="rId260"/>
    <p:sldId id="596" r:id="rId261"/>
    <p:sldId id="597" r:id="rId262"/>
    <p:sldId id="598" r:id="rId263"/>
    <p:sldId id="599" r:id="rId264"/>
    <p:sldId id="600" r:id="rId265"/>
    <p:sldId id="601" r:id="rId266"/>
    <p:sldId id="602" r:id="rId267"/>
    <p:sldId id="603" r:id="rId268"/>
    <p:sldId id="604" r:id="rId269"/>
    <p:sldId id="605" r:id="rId270"/>
    <p:sldId id="606" r:id="rId271"/>
    <p:sldId id="607" r:id="rId272"/>
    <p:sldId id="608" r:id="rId273"/>
    <p:sldId id="609" r:id="rId274"/>
    <p:sldId id="610" r:id="rId275"/>
    <p:sldId id="611" r:id="rId276"/>
    <p:sldId id="612" r:id="rId277"/>
    <p:sldId id="613" r:id="rId278"/>
    <p:sldId id="614" r:id="rId279"/>
    <p:sldId id="615" r:id="rId280"/>
    <p:sldId id="616" r:id="rId281"/>
    <p:sldId id="617" r:id="rId282"/>
    <p:sldId id="256" r:id="rId283"/>
    <p:sldId id="712" r:id="rId284"/>
    <p:sldId id="740" r:id="rId285"/>
    <p:sldId id="714" r:id="rId286"/>
    <p:sldId id="811" r:id="rId287"/>
    <p:sldId id="1121" r:id="rId288"/>
    <p:sldId id="862" r:id="rId289"/>
    <p:sldId id="1122" r:id="rId290"/>
    <p:sldId id="1123" r:id="rId291"/>
    <p:sldId id="815" r:id="rId292"/>
    <p:sldId id="814" r:id="rId293"/>
    <p:sldId id="1124" r:id="rId294"/>
    <p:sldId id="817" r:id="rId295"/>
    <p:sldId id="1125" r:id="rId296"/>
    <p:sldId id="818" r:id="rId297"/>
    <p:sldId id="1060" r:id="rId298"/>
    <p:sldId id="1126" r:id="rId299"/>
    <p:sldId id="1127" r:id="rId300"/>
    <p:sldId id="1061" r:id="rId301"/>
    <p:sldId id="873" r:id="rId302"/>
    <p:sldId id="1129" r:id="rId303"/>
    <p:sldId id="744" r:id="rId304"/>
    <p:sldId id="957" r:id="rId305"/>
    <p:sldId id="1277" r:id="rId306"/>
    <p:sldId id="966" r:id="rId307"/>
    <p:sldId id="1279" r:id="rId308"/>
    <p:sldId id="967" r:id="rId309"/>
    <p:sldId id="968" r:id="rId310"/>
    <p:sldId id="969" r:id="rId311"/>
    <p:sldId id="970" r:id="rId312"/>
    <p:sldId id="971" r:id="rId313"/>
    <p:sldId id="972" r:id="rId314"/>
    <p:sldId id="973" r:id="rId315"/>
    <p:sldId id="974" r:id="rId316"/>
    <p:sldId id="975" r:id="rId317"/>
    <p:sldId id="976" r:id="rId318"/>
    <p:sldId id="977" r:id="rId319"/>
    <p:sldId id="978" r:id="rId320"/>
    <p:sldId id="979" r:id="rId321"/>
    <p:sldId id="980" r:id="rId322"/>
    <p:sldId id="981" r:id="rId323"/>
    <p:sldId id="982" r:id="rId324"/>
    <p:sldId id="983" r:id="rId325"/>
    <p:sldId id="984" r:id="rId326"/>
    <p:sldId id="985" r:id="rId327"/>
    <p:sldId id="986" r:id="rId328"/>
    <p:sldId id="987" r:id="rId329"/>
    <p:sldId id="988" r:id="rId330"/>
    <p:sldId id="989" r:id="rId331"/>
    <p:sldId id="990" r:id="rId332"/>
    <p:sldId id="991" r:id="rId333"/>
    <p:sldId id="992" r:id="rId334"/>
    <p:sldId id="993" r:id="rId335"/>
    <p:sldId id="994" r:id="rId336"/>
    <p:sldId id="995" r:id="rId337"/>
    <p:sldId id="1134" r:id="rId338"/>
    <p:sldId id="900" r:id="rId339"/>
    <p:sldId id="1135" r:id="rId340"/>
    <p:sldId id="901" r:id="rId341"/>
    <p:sldId id="1136" r:id="rId342"/>
    <p:sldId id="1137" r:id="rId343"/>
    <p:sldId id="1138" r:id="rId344"/>
    <p:sldId id="1139" r:id="rId345"/>
    <p:sldId id="1140" r:id="rId346"/>
    <p:sldId id="1141" r:id="rId347"/>
    <p:sldId id="902" r:id="rId348"/>
    <p:sldId id="1142" r:id="rId349"/>
    <p:sldId id="903" r:id="rId350"/>
    <p:sldId id="1143" r:id="rId351"/>
    <p:sldId id="1047" r:id="rId352"/>
    <p:sldId id="1049" r:id="rId353"/>
    <p:sldId id="1048" r:id="rId354"/>
    <p:sldId id="1144" r:id="rId355"/>
    <p:sldId id="1145" r:id="rId356"/>
    <p:sldId id="1146" r:id="rId357"/>
    <p:sldId id="1147" r:id="rId358"/>
    <p:sldId id="1148" r:id="rId359"/>
    <p:sldId id="1149" r:id="rId360"/>
    <p:sldId id="1150" r:id="rId361"/>
    <p:sldId id="1151" r:id="rId362"/>
    <p:sldId id="1152" r:id="rId363"/>
    <p:sldId id="1153" r:id="rId364"/>
    <p:sldId id="1154" r:id="rId365"/>
    <p:sldId id="905" r:id="rId366"/>
    <p:sldId id="540" r:id="rId367"/>
    <p:sldId id="719" r:id="rId368"/>
    <p:sldId id="720" r:id="rId369"/>
    <p:sldId id="906" r:id="rId370"/>
    <p:sldId id="721" r:id="rId371"/>
    <p:sldId id="798" r:id="rId372"/>
    <p:sldId id="541" r:id="rId373"/>
    <p:sldId id="542" r:id="rId374"/>
    <p:sldId id="907" r:id="rId375"/>
    <p:sldId id="997" r:id="rId376"/>
    <p:sldId id="543" r:id="rId377"/>
    <p:sldId id="1094" r:id="rId378"/>
    <p:sldId id="1095" r:id="rId379"/>
    <p:sldId id="544" r:id="rId380"/>
    <p:sldId id="998" r:id="rId381"/>
    <p:sldId id="1045" r:id="rId382"/>
    <p:sldId id="1046" r:id="rId383"/>
    <p:sldId id="718" r:id="rId384"/>
    <p:sldId id="908" r:id="rId385"/>
    <p:sldId id="1155" r:id="rId386"/>
    <p:sldId id="742" r:id="rId387"/>
    <p:sldId id="909" r:id="rId388"/>
    <p:sldId id="743" r:id="rId389"/>
    <p:sldId id="1156" r:id="rId390"/>
    <p:sldId id="1157" r:id="rId391"/>
    <p:sldId id="1158" r:id="rId392"/>
    <p:sldId id="1159" r:id="rId393"/>
    <p:sldId id="1160" r:id="rId394"/>
    <p:sldId id="910" r:id="rId395"/>
    <p:sldId id="1161" r:id="rId396"/>
    <p:sldId id="1162" r:id="rId397"/>
    <p:sldId id="911" r:id="rId398"/>
    <p:sldId id="1163" r:id="rId399"/>
    <p:sldId id="912" r:id="rId400"/>
    <p:sldId id="1164" r:id="rId401"/>
    <p:sldId id="727" r:id="rId402"/>
    <p:sldId id="913" r:id="rId403"/>
    <p:sldId id="715" r:id="rId404"/>
    <p:sldId id="1276" r:id="rId405"/>
    <p:sldId id="1062" r:id="rId406"/>
    <p:sldId id="1063" r:id="rId407"/>
    <p:sldId id="933" r:id="rId408"/>
    <p:sldId id="934" r:id="rId409"/>
    <p:sldId id="935" r:id="rId410"/>
    <p:sldId id="936" r:id="rId411"/>
    <p:sldId id="937" r:id="rId412"/>
    <p:sldId id="938" r:id="rId413"/>
    <p:sldId id="1064" r:id="rId414"/>
    <p:sldId id="939" r:id="rId415"/>
    <p:sldId id="808" r:id="rId416"/>
    <p:sldId id="545" r:id="rId417"/>
    <p:sldId id="1001" r:id="rId418"/>
    <p:sldId id="1165" r:id="rId419"/>
    <p:sldId id="728" r:id="rId420"/>
    <p:sldId id="1166" r:id="rId421"/>
    <p:sldId id="940" r:id="rId422"/>
    <p:sldId id="941" r:id="rId423"/>
    <p:sldId id="942" r:id="rId424"/>
    <p:sldId id="943" r:id="rId425"/>
    <p:sldId id="863" r:id="rId426"/>
    <p:sldId id="896" r:id="rId427"/>
    <p:sldId id="864" r:id="rId428"/>
    <p:sldId id="897" r:id="rId429"/>
    <p:sldId id="898" r:id="rId430"/>
    <p:sldId id="944" r:id="rId431"/>
    <p:sldId id="589" r:id="rId432"/>
    <p:sldId id="590" r:id="rId433"/>
    <p:sldId id="591" r:id="rId434"/>
    <p:sldId id="592" r:id="rId435"/>
    <p:sldId id="1167" r:id="rId436"/>
    <p:sldId id="945" r:id="rId437"/>
    <p:sldId id="1096" r:id="rId438"/>
    <p:sldId id="1168" r:id="rId439"/>
    <p:sldId id="1169" r:id="rId440"/>
    <p:sldId id="1170" r:id="rId441"/>
    <p:sldId id="1171" r:id="rId442"/>
    <p:sldId id="916" r:id="rId443"/>
    <p:sldId id="895" r:id="rId444"/>
    <p:sldId id="1176" r:id="rId445"/>
    <p:sldId id="1177" r:id="rId446"/>
    <p:sldId id="1178" r:id="rId447"/>
    <p:sldId id="1179" r:id="rId448"/>
    <p:sldId id="1180" r:id="rId449"/>
    <p:sldId id="1181" r:id="rId450"/>
    <p:sldId id="917" r:id="rId451"/>
    <p:sldId id="1182" r:id="rId452"/>
    <p:sldId id="1183" r:id="rId453"/>
    <p:sldId id="1184" r:id="rId454"/>
    <p:sldId id="1185" r:id="rId455"/>
    <p:sldId id="1186" r:id="rId456"/>
    <p:sldId id="1187" r:id="rId457"/>
    <p:sldId id="918" r:id="rId458"/>
    <p:sldId id="1188" r:id="rId459"/>
    <p:sldId id="1189" r:id="rId460"/>
    <p:sldId id="716" r:id="rId461"/>
    <p:sldId id="799" r:id="rId462"/>
    <p:sldId id="800" r:id="rId463"/>
    <p:sldId id="1190" r:id="rId464"/>
    <p:sldId id="1191" r:id="rId465"/>
    <p:sldId id="1192" r:id="rId466"/>
    <p:sldId id="1193" r:id="rId467"/>
    <p:sldId id="1194" r:id="rId468"/>
    <p:sldId id="1195" r:id="rId469"/>
    <p:sldId id="1196" r:id="rId470"/>
    <p:sldId id="919" r:id="rId471"/>
    <p:sldId id="1197" r:id="rId472"/>
    <p:sldId id="1198" r:id="rId473"/>
    <p:sldId id="1199" r:id="rId474"/>
    <p:sldId id="1200" r:id="rId475"/>
    <p:sldId id="1098" r:id="rId476"/>
    <p:sldId id="1201" r:id="rId477"/>
    <p:sldId id="546" r:id="rId478"/>
    <p:sldId id="547" r:id="rId479"/>
    <p:sldId id="548" r:id="rId480"/>
    <p:sldId id="735" r:id="rId481"/>
    <p:sldId id="549" r:id="rId482"/>
    <p:sldId id="550" r:id="rId483"/>
    <p:sldId id="551" r:id="rId484"/>
    <p:sldId id="552" r:id="rId485"/>
    <p:sldId id="553" r:id="rId486"/>
    <p:sldId id="554" r:id="rId487"/>
    <p:sldId id="555" r:id="rId488"/>
    <p:sldId id="556" r:id="rId489"/>
    <p:sldId id="557" r:id="rId490"/>
    <p:sldId id="558" r:id="rId491"/>
    <p:sldId id="559" r:id="rId492"/>
    <p:sldId id="1202" r:id="rId493"/>
    <p:sldId id="560" r:id="rId494"/>
    <p:sldId id="561" r:id="rId495"/>
    <p:sldId id="562" r:id="rId496"/>
    <p:sldId id="563" r:id="rId497"/>
    <p:sldId id="564" r:id="rId498"/>
    <p:sldId id="565" r:id="rId499"/>
    <p:sldId id="566" r:id="rId500"/>
    <p:sldId id="567" r:id="rId501"/>
    <p:sldId id="736" r:id="rId502"/>
    <p:sldId id="737" r:id="rId503"/>
    <p:sldId id="568" r:id="rId504"/>
    <p:sldId id="1000" r:id="rId505"/>
    <p:sldId id="1203" r:id="rId506"/>
    <p:sldId id="866" r:id="rId507"/>
    <p:sldId id="1204" r:id="rId508"/>
    <p:sldId id="921" r:id="rId509"/>
    <p:sldId id="865" r:id="rId510"/>
    <p:sldId id="801" r:id="rId511"/>
    <p:sldId id="1031" r:id="rId512"/>
    <p:sldId id="1032" r:id="rId513"/>
    <p:sldId id="802" r:id="rId514"/>
    <p:sldId id="803" r:id="rId515"/>
    <p:sldId id="1205" r:id="rId516"/>
    <p:sldId id="1206" r:id="rId517"/>
    <p:sldId id="1207" r:id="rId518"/>
    <p:sldId id="1208" r:id="rId519"/>
    <p:sldId id="1209" r:id="rId520"/>
    <p:sldId id="1280" r:id="rId521"/>
    <p:sldId id="1210" r:id="rId522"/>
    <p:sldId id="1284" r:id="rId523"/>
    <p:sldId id="1285" r:id="rId524"/>
    <p:sldId id="1281" r:id="rId525"/>
    <p:sldId id="1283" r:id="rId526"/>
    <p:sldId id="1282" r:id="rId527"/>
    <p:sldId id="1097" r:id="rId528"/>
    <p:sldId id="1211" r:id="rId529"/>
    <p:sldId id="1234" r:id="rId530"/>
    <p:sldId id="684" r:id="rId531"/>
    <p:sldId id="685" r:id="rId532"/>
    <p:sldId id="1235" r:id="rId533"/>
    <p:sldId id="1033" r:id="rId534"/>
    <p:sldId id="922" r:id="rId535"/>
    <p:sldId id="722" r:id="rId536"/>
    <p:sldId id="687" r:id="rId537"/>
    <p:sldId id="923" r:id="rId538"/>
    <p:sldId id="688" r:id="rId539"/>
    <p:sldId id="689" r:id="rId540"/>
    <p:sldId id="690" r:id="rId541"/>
    <p:sldId id="691" r:id="rId542"/>
    <p:sldId id="692" r:id="rId543"/>
    <p:sldId id="1034" r:id="rId544"/>
    <p:sldId id="693" r:id="rId545"/>
    <p:sldId id="694" r:id="rId546"/>
    <p:sldId id="695" r:id="rId547"/>
    <p:sldId id="696" r:id="rId548"/>
    <p:sldId id="867" r:id="rId549"/>
    <p:sldId id="868" r:id="rId550"/>
    <p:sldId id="745" r:id="rId551"/>
    <p:sldId id="778" r:id="rId552"/>
    <p:sldId id="825" r:id="rId553"/>
    <p:sldId id="948" r:id="rId554"/>
    <p:sldId id="1035" r:id="rId555"/>
    <p:sldId id="750" r:id="rId556"/>
    <p:sldId id="924" r:id="rId557"/>
    <p:sldId id="751" r:id="rId558"/>
    <p:sldId id="1052" r:id="rId559"/>
    <p:sldId id="1053" r:id="rId560"/>
    <p:sldId id="1054" r:id="rId561"/>
    <p:sldId id="746" r:id="rId562"/>
    <p:sldId id="747" r:id="rId563"/>
    <p:sldId id="748" r:id="rId564"/>
    <p:sldId id="1085" r:id="rId565"/>
    <p:sldId id="1086" r:id="rId566"/>
    <p:sldId id="1087" r:id="rId567"/>
    <p:sldId id="1088" r:id="rId568"/>
    <p:sldId id="1089" r:id="rId569"/>
    <p:sldId id="1092" r:id="rId570"/>
    <p:sldId id="1090" r:id="rId571"/>
    <p:sldId id="1091" r:id="rId572"/>
    <p:sldId id="1084" r:id="rId573"/>
    <p:sldId id="749" r:id="rId574"/>
    <p:sldId id="827" r:id="rId575"/>
    <p:sldId id="828" r:id="rId576"/>
    <p:sldId id="829" r:id="rId577"/>
    <p:sldId id="753" r:id="rId578"/>
    <p:sldId id="830" r:id="rId579"/>
    <p:sldId id="756" r:id="rId580"/>
    <p:sldId id="1004" r:id="rId581"/>
    <p:sldId id="1005" r:id="rId582"/>
    <p:sldId id="1006" r:id="rId583"/>
    <p:sldId id="1070" r:id="rId584"/>
    <p:sldId id="1071" r:id="rId585"/>
    <p:sldId id="1072" r:id="rId586"/>
    <p:sldId id="1074" r:id="rId587"/>
    <p:sldId id="1075" r:id="rId588"/>
    <p:sldId id="759" r:id="rId589"/>
    <p:sldId id="826" r:id="rId590"/>
    <p:sldId id="1003" r:id="rId591"/>
    <p:sldId id="1007" r:id="rId592"/>
    <p:sldId id="1008" r:id="rId593"/>
    <p:sldId id="1009" r:id="rId594"/>
    <p:sldId id="1010" r:id="rId595"/>
    <p:sldId id="1023" r:id="rId596"/>
    <p:sldId id="1011" r:id="rId597"/>
    <p:sldId id="1237" r:id="rId598"/>
    <p:sldId id="1012" r:id="rId599"/>
    <p:sldId id="1013" r:id="rId600"/>
    <p:sldId id="1014" r:id="rId601"/>
    <p:sldId id="1015" r:id="rId602"/>
    <p:sldId id="1016" r:id="rId603"/>
    <p:sldId id="1017" r:id="rId604"/>
    <p:sldId id="1019" r:id="rId605"/>
    <p:sldId id="1020" r:id="rId606"/>
    <p:sldId id="1022" r:id="rId607"/>
    <p:sldId id="1021" r:id="rId608"/>
    <p:sldId id="774" r:id="rId609"/>
    <p:sldId id="775" r:id="rId610"/>
    <p:sldId id="776" r:id="rId611"/>
    <p:sldId id="593" r:id="rId612"/>
    <p:sldId id="594" r:id="rId613"/>
    <p:sldId id="831" r:id="rId614"/>
    <p:sldId id="832" r:id="rId615"/>
    <p:sldId id="833" r:id="rId616"/>
    <p:sldId id="834" r:id="rId617"/>
    <p:sldId id="835" r:id="rId618"/>
    <p:sldId id="595" r:id="rId619"/>
    <p:sldId id="836" r:id="rId620"/>
    <p:sldId id="837" r:id="rId621"/>
    <p:sldId id="838" r:id="rId622"/>
    <p:sldId id="839" r:id="rId623"/>
    <p:sldId id="840" r:id="rId624"/>
    <p:sldId id="1238" r:id="rId625"/>
    <p:sldId id="1036" r:id="rId626"/>
    <p:sldId id="841" r:id="rId627"/>
    <p:sldId id="842" r:id="rId628"/>
    <p:sldId id="843" r:id="rId629"/>
    <p:sldId id="844" r:id="rId630"/>
    <p:sldId id="845" r:id="rId631"/>
    <p:sldId id="846" r:id="rId632"/>
    <p:sldId id="1239" r:id="rId633"/>
    <p:sldId id="847" r:id="rId634"/>
    <p:sldId id="1076" r:id="rId635"/>
    <p:sldId id="1077" r:id="rId636"/>
    <p:sldId id="850" r:id="rId637"/>
    <p:sldId id="851" r:id="rId638"/>
    <p:sldId id="1078" r:id="rId639"/>
    <p:sldId id="1079" r:id="rId640"/>
    <p:sldId id="852" r:id="rId641"/>
    <p:sldId id="1080" r:id="rId642"/>
    <p:sldId id="1081" r:id="rId643"/>
    <p:sldId id="1240" r:id="rId644"/>
    <p:sldId id="1038" r:id="rId645"/>
    <p:sldId id="1241" r:id="rId646"/>
    <p:sldId id="848" r:id="rId647"/>
    <p:sldId id="1242" r:id="rId648"/>
    <p:sldId id="1243" r:id="rId649"/>
    <p:sldId id="1039" r:id="rId650"/>
    <p:sldId id="1244" r:id="rId651"/>
    <p:sldId id="1082" r:id="rId652"/>
    <p:sldId id="1245" r:id="rId653"/>
    <p:sldId id="1246" r:id="rId654"/>
    <p:sldId id="1083" r:id="rId655"/>
    <p:sldId id="1247" r:id="rId656"/>
    <p:sldId id="853" r:id="rId657"/>
    <p:sldId id="1248" r:id="rId658"/>
    <p:sldId id="1249" r:id="rId659"/>
    <p:sldId id="1040" r:id="rId660"/>
    <p:sldId id="855" r:id="rId661"/>
    <p:sldId id="1250" r:id="rId662"/>
    <p:sldId id="1251" r:id="rId663"/>
    <p:sldId id="1024" r:id="rId664"/>
    <p:sldId id="1252" r:id="rId665"/>
    <p:sldId id="1025" r:id="rId666"/>
    <p:sldId id="1041" r:id="rId667"/>
    <p:sldId id="1026" r:id="rId668"/>
    <p:sldId id="1042" r:id="rId669"/>
    <p:sldId id="1027" r:id="rId670"/>
    <p:sldId id="1253" r:id="rId671"/>
    <p:sldId id="1254" r:id="rId672"/>
    <p:sldId id="1255" r:id="rId673"/>
    <p:sldId id="1256" r:id="rId674"/>
    <p:sldId id="1257" r:id="rId675"/>
    <p:sldId id="1258" r:id="rId676"/>
    <p:sldId id="779" r:id="rId677"/>
    <p:sldId id="1043" r:id="rId678"/>
    <p:sldId id="860" r:id="rId679"/>
    <p:sldId id="780" r:id="rId680"/>
    <p:sldId id="781" r:id="rId681"/>
    <p:sldId id="782" r:id="rId682"/>
    <p:sldId id="783" r:id="rId683"/>
    <p:sldId id="784" r:id="rId684"/>
    <p:sldId id="786" r:id="rId685"/>
    <p:sldId id="946" r:id="rId686"/>
    <p:sldId id="1259" r:id="rId687"/>
    <p:sldId id="732" r:id="rId688"/>
    <p:sldId id="1260" r:id="rId689"/>
    <p:sldId id="1044" r:id="rId690"/>
    <p:sldId id="1065" r:id="rId691"/>
    <p:sldId id="1066" r:id="rId692"/>
    <p:sldId id="1100" r:id="rId693"/>
    <p:sldId id="733" r:id="rId694"/>
    <p:sldId id="1261" r:id="rId695"/>
    <p:sldId id="1262" r:id="rId696"/>
    <p:sldId id="1263" r:id="rId697"/>
    <p:sldId id="686" r:id="rId698"/>
    <p:sldId id="872" r:id="rId699"/>
    <p:sldId id="1264" r:id="rId700"/>
    <p:sldId id="1265" r:id="rId701"/>
    <p:sldId id="697" r:id="rId702"/>
    <p:sldId id="1266" r:id="rId703"/>
    <p:sldId id="698" r:id="rId704"/>
    <p:sldId id="634" r:id="rId705"/>
    <p:sldId id="699" r:id="rId706"/>
    <p:sldId id="1268" r:id="rId707"/>
    <p:sldId id="1269" r:id="rId708"/>
    <p:sldId id="1270" r:id="rId709"/>
    <p:sldId id="1271" r:id="rId710"/>
    <p:sldId id="525" r:id="rId711"/>
    <p:sldId id="869" r:id="rId712"/>
    <p:sldId id="526" r:id="rId713"/>
    <p:sldId id="927" r:id="rId714"/>
    <p:sldId id="734" r:id="rId715"/>
    <p:sldId id="870" r:id="rId716"/>
    <p:sldId id="527" r:id="rId717"/>
    <p:sldId id="528" r:id="rId718"/>
    <p:sldId id="1272" r:id="rId719"/>
    <p:sldId id="738" r:id="rId720"/>
    <p:sldId id="928" r:id="rId721"/>
    <p:sldId id="529" r:id="rId722"/>
    <p:sldId id="1055" r:id="rId723"/>
    <p:sldId id="1056" r:id="rId724"/>
    <p:sldId id="1057" r:id="rId725"/>
    <p:sldId id="1059" r:id="rId726"/>
    <p:sldId id="1058" r:id="rId727"/>
    <p:sldId id="929" r:id="rId728"/>
    <p:sldId id="723" r:id="rId729"/>
    <p:sldId id="1273" r:id="rId730"/>
    <p:sldId id="1274" r:id="rId731"/>
    <p:sldId id="793" r:id="rId732"/>
    <p:sldId id="794" r:id="rId733"/>
    <p:sldId id="795" r:id="rId734"/>
    <p:sldId id="930" r:id="rId735"/>
    <p:sldId id="796" r:id="rId736"/>
    <p:sldId id="797" r:id="rId737"/>
    <p:sldId id="1101" r:id="rId738"/>
    <p:sldId id="1106" r:id="rId739"/>
    <p:sldId id="1102" r:id="rId740"/>
    <p:sldId id="1103" r:id="rId741"/>
    <p:sldId id="1104" r:id="rId742"/>
    <p:sldId id="1105" r:id="rId743"/>
    <p:sldId id="1107" r:id="rId744"/>
    <p:sldId id="1110" r:id="rId745"/>
    <p:sldId id="1275" r:id="rId746"/>
    <p:sldId id="1111" r:id="rId747"/>
    <p:sldId id="1112" r:id="rId748"/>
    <p:sldId id="1113" r:id="rId749"/>
    <p:sldId id="638" r:id="rId750"/>
    <p:sldId id="1050" r:id="rId751"/>
    <p:sldId id="1067" r:id="rId752"/>
    <p:sldId id="1068" r:id="rId753"/>
    <p:sldId id="1099" r:id="rId754"/>
    <p:sldId id="1051" r:id="rId755"/>
    <p:sldId id="639" r:id="rId756"/>
    <p:sldId id="640" r:id="rId757"/>
    <p:sldId id="656" r:id="rId758"/>
    <p:sldId id="657" r:id="rId759"/>
    <p:sldId id="871" r:id="rId760"/>
    <p:sldId id="641" r:id="rId761"/>
    <p:sldId id="642" r:id="rId762"/>
    <p:sldId id="643" r:id="rId763"/>
    <p:sldId id="644" r:id="rId764"/>
    <p:sldId id="645" r:id="rId765"/>
    <p:sldId id="646" r:id="rId766"/>
    <p:sldId id="647" r:id="rId767"/>
    <p:sldId id="658" r:id="rId768"/>
    <p:sldId id="700" r:id="rId769"/>
    <p:sldId id="708" r:id="rId770"/>
    <p:sldId id="709" r:id="rId771"/>
    <p:sldId id="648" r:id="rId772"/>
    <p:sldId id="649" r:id="rId773"/>
    <p:sldId id="650" r:id="rId774"/>
    <p:sldId id="651" r:id="rId775"/>
    <p:sldId id="1108" r:id="rId776"/>
    <p:sldId id="1109" r:id="rId777"/>
    <p:sldId id="535" r:id="rId778"/>
    <p:sldId id="731" r:id="rId77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4" autoAdjust="0"/>
    <p:restoredTop sz="94660"/>
  </p:normalViewPr>
  <p:slideViewPr>
    <p:cSldViewPr snapToGrid="0">
      <p:cViewPr varScale="1">
        <p:scale>
          <a:sx n="78" d="100"/>
          <a:sy n="78" d="100"/>
        </p:scale>
        <p:origin x="-114" y="-17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99.xml"/><Relationship Id="rId671" Type="http://schemas.openxmlformats.org/officeDocument/2006/relationships/slide" Target="slides/slide653.xml"/><Relationship Id="rId769" Type="http://schemas.openxmlformats.org/officeDocument/2006/relationships/slide" Target="slides/slide751.xml"/><Relationship Id="rId21" Type="http://schemas.openxmlformats.org/officeDocument/2006/relationships/slide" Target="slides/slide3.xml"/><Relationship Id="rId324" Type="http://schemas.openxmlformats.org/officeDocument/2006/relationships/slide" Target="slides/slide306.xml"/><Relationship Id="rId531" Type="http://schemas.openxmlformats.org/officeDocument/2006/relationships/slide" Target="slides/slide513.xml"/><Relationship Id="rId629" Type="http://schemas.openxmlformats.org/officeDocument/2006/relationships/slide" Target="slides/slide611.xml"/><Relationship Id="rId170" Type="http://schemas.openxmlformats.org/officeDocument/2006/relationships/slide" Target="slides/slide152.xml"/><Relationship Id="rId268" Type="http://schemas.openxmlformats.org/officeDocument/2006/relationships/slide" Target="slides/slide250.xml"/><Relationship Id="rId475" Type="http://schemas.openxmlformats.org/officeDocument/2006/relationships/slide" Target="slides/slide457.xml"/><Relationship Id="rId640" Type="http://schemas.openxmlformats.org/officeDocument/2006/relationships/slide" Target="slides/slide622.xml"/><Relationship Id="rId682" Type="http://schemas.openxmlformats.org/officeDocument/2006/relationships/slide" Target="slides/slide664.xml"/><Relationship Id="rId738" Type="http://schemas.openxmlformats.org/officeDocument/2006/relationships/slide" Target="slides/slide720.xml"/><Relationship Id="rId32" Type="http://schemas.openxmlformats.org/officeDocument/2006/relationships/slide" Target="slides/slide14.xml"/><Relationship Id="rId74" Type="http://schemas.openxmlformats.org/officeDocument/2006/relationships/slide" Target="slides/slide56.xml"/><Relationship Id="rId128" Type="http://schemas.openxmlformats.org/officeDocument/2006/relationships/slide" Target="slides/slide110.xml"/><Relationship Id="rId335" Type="http://schemas.openxmlformats.org/officeDocument/2006/relationships/slide" Target="slides/slide317.xml"/><Relationship Id="rId377" Type="http://schemas.openxmlformats.org/officeDocument/2006/relationships/slide" Target="slides/slide359.xml"/><Relationship Id="rId500" Type="http://schemas.openxmlformats.org/officeDocument/2006/relationships/slide" Target="slides/slide482.xml"/><Relationship Id="rId542" Type="http://schemas.openxmlformats.org/officeDocument/2006/relationships/slide" Target="slides/slide524.xml"/><Relationship Id="rId584" Type="http://schemas.openxmlformats.org/officeDocument/2006/relationships/slide" Target="slides/slide566.xml"/><Relationship Id="rId5" Type="http://schemas.openxmlformats.org/officeDocument/2006/relationships/slideMaster" Target="slideMasters/slideMaster5.xml"/><Relationship Id="rId181" Type="http://schemas.openxmlformats.org/officeDocument/2006/relationships/slide" Target="slides/slide163.xml"/><Relationship Id="rId237" Type="http://schemas.openxmlformats.org/officeDocument/2006/relationships/slide" Target="slides/slide219.xml"/><Relationship Id="rId402" Type="http://schemas.openxmlformats.org/officeDocument/2006/relationships/slide" Target="slides/slide384.xml"/><Relationship Id="rId279" Type="http://schemas.openxmlformats.org/officeDocument/2006/relationships/slide" Target="slides/slide261.xml"/><Relationship Id="rId444" Type="http://schemas.openxmlformats.org/officeDocument/2006/relationships/slide" Target="slides/slide426.xml"/><Relationship Id="rId486" Type="http://schemas.openxmlformats.org/officeDocument/2006/relationships/slide" Target="slides/slide468.xml"/><Relationship Id="rId651" Type="http://schemas.openxmlformats.org/officeDocument/2006/relationships/slide" Target="slides/slide633.xml"/><Relationship Id="rId693" Type="http://schemas.openxmlformats.org/officeDocument/2006/relationships/slide" Target="slides/slide675.xml"/><Relationship Id="rId707" Type="http://schemas.openxmlformats.org/officeDocument/2006/relationships/slide" Target="slides/slide689.xml"/><Relationship Id="rId749" Type="http://schemas.openxmlformats.org/officeDocument/2006/relationships/slide" Target="slides/slide731.xml"/><Relationship Id="rId43" Type="http://schemas.openxmlformats.org/officeDocument/2006/relationships/slide" Target="slides/slide25.xml"/><Relationship Id="rId139" Type="http://schemas.openxmlformats.org/officeDocument/2006/relationships/slide" Target="slides/slide121.xml"/><Relationship Id="rId290" Type="http://schemas.openxmlformats.org/officeDocument/2006/relationships/slide" Target="slides/slide272.xml"/><Relationship Id="rId304" Type="http://schemas.openxmlformats.org/officeDocument/2006/relationships/slide" Target="slides/slide286.xml"/><Relationship Id="rId346" Type="http://schemas.openxmlformats.org/officeDocument/2006/relationships/slide" Target="slides/slide328.xml"/><Relationship Id="rId388" Type="http://schemas.openxmlformats.org/officeDocument/2006/relationships/slide" Target="slides/slide370.xml"/><Relationship Id="rId511" Type="http://schemas.openxmlformats.org/officeDocument/2006/relationships/slide" Target="slides/slide493.xml"/><Relationship Id="rId553" Type="http://schemas.openxmlformats.org/officeDocument/2006/relationships/slide" Target="slides/slide535.xml"/><Relationship Id="rId609" Type="http://schemas.openxmlformats.org/officeDocument/2006/relationships/slide" Target="slides/slide591.xml"/><Relationship Id="rId760" Type="http://schemas.openxmlformats.org/officeDocument/2006/relationships/slide" Target="slides/slide742.xml"/><Relationship Id="rId85" Type="http://schemas.openxmlformats.org/officeDocument/2006/relationships/slide" Target="slides/slide67.xml"/><Relationship Id="rId150" Type="http://schemas.openxmlformats.org/officeDocument/2006/relationships/slide" Target="slides/slide132.xml"/><Relationship Id="rId192" Type="http://schemas.openxmlformats.org/officeDocument/2006/relationships/slide" Target="slides/slide174.xml"/><Relationship Id="rId206" Type="http://schemas.openxmlformats.org/officeDocument/2006/relationships/slide" Target="slides/slide188.xml"/><Relationship Id="rId413" Type="http://schemas.openxmlformats.org/officeDocument/2006/relationships/slide" Target="slides/slide395.xml"/><Relationship Id="rId595" Type="http://schemas.openxmlformats.org/officeDocument/2006/relationships/slide" Target="slides/slide577.xml"/><Relationship Id="rId248" Type="http://schemas.openxmlformats.org/officeDocument/2006/relationships/slide" Target="slides/slide230.xml"/><Relationship Id="rId455" Type="http://schemas.openxmlformats.org/officeDocument/2006/relationships/slide" Target="slides/slide437.xml"/><Relationship Id="rId497" Type="http://schemas.openxmlformats.org/officeDocument/2006/relationships/slide" Target="slides/slide479.xml"/><Relationship Id="rId620" Type="http://schemas.openxmlformats.org/officeDocument/2006/relationships/slide" Target="slides/slide602.xml"/><Relationship Id="rId662" Type="http://schemas.openxmlformats.org/officeDocument/2006/relationships/slide" Target="slides/slide644.xml"/><Relationship Id="rId718" Type="http://schemas.openxmlformats.org/officeDocument/2006/relationships/slide" Target="slides/slide700.xml"/><Relationship Id="rId12" Type="http://schemas.openxmlformats.org/officeDocument/2006/relationships/slideMaster" Target="slideMasters/slideMaster12.xml"/><Relationship Id="rId108" Type="http://schemas.openxmlformats.org/officeDocument/2006/relationships/slide" Target="slides/slide90.xml"/><Relationship Id="rId315" Type="http://schemas.openxmlformats.org/officeDocument/2006/relationships/slide" Target="slides/slide297.xml"/><Relationship Id="rId357" Type="http://schemas.openxmlformats.org/officeDocument/2006/relationships/slide" Target="slides/slide339.xml"/><Relationship Id="rId522" Type="http://schemas.openxmlformats.org/officeDocument/2006/relationships/slide" Target="slides/slide504.xml"/><Relationship Id="rId54" Type="http://schemas.openxmlformats.org/officeDocument/2006/relationships/slide" Target="slides/slide36.xml"/><Relationship Id="rId96" Type="http://schemas.openxmlformats.org/officeDocument/2006/relationships/slide" Target="slides/slide78.xml"/><Relationship Id="rId161" Type="http://schemas.openxmlformats.org/officeDocument/2006/relationships/slide" Target="slides/slide143.xml"/><Relationship Id="rId217" Type="http://schemas.openxmlformats.org/officeDocument/2006/relationships/slide" Target="slides/slide199.xml"/><Relationship Id="rId399" Type="http://schemas.openxmlformats.org/officeDocument/2006/relationships/slide" Target="slides/slide381.xml"/><Relationship Id="rId564" Type="http://schemas.openxmlformats.org/officeDocument/2006/relationships/slide" Target="slides/slide546.xml"/><Relationship Id="rId771" Type="http://schemas.openxmlformats.org/officeDocument/2006/relationships/slide" Target="slides/slide753.xml"/><Relationship Id="rId259" Type="http://schemas.openxmlformats.org/officeDocument/2006/relationships/slide" Target="slides/slide241.xml"/><Relationship Id="rId424" Type="http://schemas.openxmlformats.org/officeDocument/2006/relationships/slide" Target="slides/slide406.xml"/><Relationship Id="rId466" Type="http://schemas.openxmlformats.org/officeDocument/2006/relationships/slide" Target="slides/slide448.xml"/><Relationship Id="rId631" Type="http://schemas.openxmlformats.org/officeDocument/2006/relationships/slide" Target="slides/slide613.xml"/><Relationship Id="rId673" Type="http://schemas.openxmlformats.org/officeDocument/2006/relationships/slide" Target="slides/slide655.xml"/><Relationship Id="rId729" Type="http://schemas.openxmlformats.org/officeDocument/2006/relationships/slide" Target="slides/slide711.xml"/><Relationship Id="rId23" Type="http://schemas.openxmlformats.org/officeDocument/2006/relationships/slide" Target="slides/slide5.xml"/><Relationship Id="rId119" Type="http://schemas.openxmlformats.org/officeDocument/2006/relationships/slide" Target="slides/slide101.xml"/><Relationship Id="rId270" Type="http://schemas.openxmlformats.org/officeDocument/2006/relationships/slide" Target="slides/slide252.xml"/><Relationship Id="rId326" Type="http://schemas.openxmlformats.org/officeDocument/2006/relationships/slide" Target="slides/slide308.xml"/><Relationship Id="rId533" Type="http://schemas.openxmlformats.org/officeDocument/2006/relationships/slide" Target="slides/slide515.xml"/><Relationship Id="rId65" Type="http://schemas.openxmlformats.org/officeDocument/2006/relationships/slide" Target="slides/slide47.xml"/><Relationship Id="rId130" Type="http://schemas.openxmlformats.org/officeDocument/2006/relationships/slide" Target="slides/slide112.xml"/><Relationship Id="rId368" Type="http://schemas.openxmlformats.org/officeDocument/2006/relationships/slide" Target="slides/slide350.xml"/><Relationship Id="rId575" Type="http://schemas.openxmlformats.org/officeDocument/2006/relationships/slide" Target="slides/slide557.xml"/><Relationship Id="rId740" Type="http://schemas.openxmlformats.org/officeDocument/2006/relationships/slide" Target="slides/slide722.xml"/><Relationship Id="rId782" Type="http://schemas.openxmlformats.org/officeDocument/2006/relationships/viewProps" Target="viewProps.xml"/><Relationship Id="rId172" Type="http://schemas.openxmlformats.org/officeDocument/2006/relationships/slide" Target="slides/slide154.xml"/><Relationship Id="rId228" Type="http://schemas.openxmlformats.org/officeDocument/2006/relationships/slide" Target="slides/slide210.xml"/><Relationship Id="rId435" Type="http://schemas.openxmlformats.org/officeDocument/2006/relationships/slide" Target="slides/slide417.xml"/><Relationship Id="rId477" Type="http://schemas.openxmlformats.org/officeDocument/2006/relationships/slide" Target="slides/slide459.xml"/><Relationship Id="rId600" Type="http://schemas.openxmlformats.org/officeDocument/2006/relationships/slide" Target="slides/slide582.xml"/><Relationship Id="rId642" Type="http://schemas.openxmlformats.org/officeDocument/2006/relationships/slide" Target="slides/slide624.xml"/><Relationship Id="rId684" Type="http://schemas.openxmlformats.org/officeDocument/2006/relationships/slide" Target="slides/slide666.xml"/><Relationship Id="rId281" Type="http://schemas.openxmlformats.org/officeDocument/2006/relationships/slide" Target="slides/slide263.xml"/><Relationship Id="rId337" Type="http://schemas.openxmlformats.org/officeDocument/2006/relationships/slide" Target="slides/slide319.xml"/><Relationship Id="rId502" Type="http://schemas.openxmlformats.org/officeDocument/2006/relationships/slide" Target="slides/slide484.xml"/><Relationship Id="rId34" Type="http://schemas.openxmlformats.org/officeDocument/2006/relationships/slide" Target="slides/slide16.xml"/><Relationship Id="rId76" Type="http://schemas.openxmlformats.org/officeDocument/2006/relationships/slide" Target="slides/slide58.xml"/><Relationship Id="rId141" Type="http://schemas.openxmlformats.org/officeDocument/2006/relationships/slide" Target="slides/slide123.xml"/><Relationship Id="rId379" Type="http://schemas.openxmlformats.org/officeDocument/2006/relationships/slide" Target="slides/slide361.xml"/><Relationship Id="rId544" Type="http://schemas.openxmlformats.org/officeDocument/2006/relationships/slide" Target="slides/slide526.xml"/><Relationship Id="rId586" Type="http://schemas.openxmlformats.org/officeDocument/2006/relationships/slide" Target="slides/slide568.xml"/><Relationship Id="rId751" Type="http://schemas.openxmlformats.org/officeDocument/2006/relationships/slide" Target="slides/slide733.xml"/><Relationship Id="rId7" Type="http://schemas.openxmlformats.org/officeDocument/2006/relationships/slideMaster" Target="slideMasters/slideMaster7.xml"/><Relationship Id="rId183" Type="http://schemas.openxmlformats.org/officeDocument/2006/relationships/slide" Target="slides/slide165.xml"/><Relationship Id="rId239" Type="http://schemas.openxmlformats.org/officeDocument/2006/relationships/slide" Target="slides/slide221.xml"/><Relationship Id="rId390" Type="http://schemas.openxmlformats.org/officeDocument/2006/relationships/slide" Target="slides/slide372.xml"/><Relationship Id="rId404" Type="http://schemas.openxmlformats.org/officeDocument/2006/relationships/slide" Target="slides/slide386.xml"/><Relationship Id="rId446" Type="http://schemas.openxmlformats.org/officeDocument/2006/relationships/slide" Target="slides/slide428.xml"/><Relationship Id="rId611" Type="http://schemas.openxmlformats.org/officeDocument/2006/relationships/slide" Target="slides/slide593.xml"/><Relationship Id="rId653" Type="http://schemas.openxmlformats.org/officeDocument/2006/relationships/slide" Target="slides/slide635.xml"/><Relationship Id="rId250" Type="http://schemas.openxmlformats.org/officeDocument/2006/relationships/slide" Target="slides/slide232.xml"/><Relationship Id="rId292" Type="http://schemas.openxmlformats.org/officeDocument/2006/relationships/slide" Target="slides/slide274.xml"/><Relationship Id="rId306" Type="http://schemas.openxmlformats.org/officeDocument/2006/relationships/slide" Target="slides/slide288.xml"/><Relationship Id="rId488" Type="http://schemas.openxmlformats.org/officeDocument/2006/relationships/slide" Target="slides/slide470.xml"/><Relationship Id="rId695" Type="http://schemas.openxmlformats.org/officeDocument/2006/relationships/slide" Target="slides/slide677.xml"/><Relationship Id="rId709" Type="http://schemas.openxmlformats.org/officeDocument/2006/relationships/slide" Target="slides/slide691.xml"/><Relationship Id="rId45" Type="http://schemas.openxmlformats.org/officeDocument/2006/relationships/slide" Target="slides/slide27.xml"/><Relationship Id="rId87" Type="http://schemas.openxmlformats.org/officeDocument/2006/relationships/slide" Target="slides/slide69.xml"/><Relationship Id="rId110" Type="http://schemas.openxmlformats.org/officeDocument/2006/relationships/slide" Target="slides/slide92.xml"/><Relationship Id="rId348" Type="http://schemas.openxmlformats.org/officeDocument/2006/relationships/slide" Target="slides/slide330.xml"/><Relationship Id="rId513" Type="http://schemas.openxmlformats.org/officeDocument/2006/relationships/slide" Target="slides/slide495.xml"/><Relationship Id="rId555" Type="http://schemas.openxmlformats.org/officeDocument/2006/relationships/slide" Target="slides/slide537.xml"/><Relationship Id="rId597" Type="http://schemas.openxmlformats.org/officeDocument/2006/relationships/slide" Target="slides/slide579.xml"/><Relationship Id="rId720" Type="http://schemas.openxmlformats.org/officeDocument/2006/relationships/slide" Target="slides/slide702.xml"/><Relationship Id="rId762" Type="http://schemas.openxmlformats.org/officeDocument/2006/relationships/slide" Target="slides/slide744.xml"/><Relationship Id="rId152" Type="http://schemas.openxmlformats.org/officeDocument/2006/relationships/slide" Target="slides/slide134.xml"/><Relationship Id="rId194" Type="http://schemas.openxmlformats.org/officeDocument/2006/relationships/slide" Target="slides/slide176.xml"/><Relationship Id="rId208" Type="http://schemas.openxmlformats.org/officeDocument/2006/relationships/slide" Target="slides/slide190.xml"/><Relationship Id="rId415" Type="http://schemas.openxmlformats.org/officeDocument/2006/relationships/slide" Target="slides/slide397.xml"/><Relationship Id="rId457" Type="http://schemas.openxmlformats.org/officeDocument/2006/relationships/slide" Target="slides/slide439.xml"/><Relationship Id="rId622" Type="http://schemas.openxmlformats.org/officeDocument/2006/relationships/slide" Target="slides/slide604.xml"/><Relationship Id="rId261" Type="http://schemas.openxmlformats.org/officeDocument/2006/relationships/slide" Target="slides/slide243.xml"/><Relationship Id="rId499" Type="http://schemas.openxmlformats.org/officeDocument/2006/relationships/slide" Target="slides/slide481.xml"/><Relationship Id="rId664" Type="http://schemas.openxmlformats.org/officeDocument/2006/relationships/slide" Target="slides/slide646.xml"/><Relationship Id="rId14" Type="http://schemas.openxmlformats.org/officeDocument/2006/relationships/slideMaster" Target="slideMasters/slideMaster14.xml"/><Relationship Id="rId56" Type="http://schemas.openxmlformats.org/officeDocument/2006/relationships/slide" Target="slides/slide38.xml"/><Relationship Id="rId317" Type="http://schemas.openxmlformats.org/officeDocument/2006/relationships/slide" Target="slides/slide299.xml"/><Relationship Id="rId359" Type="http://schemas.openxmlformats.org/officeDocument/2006/relationships/slide" Target="slides/slide341.xml"/><Relationship Id="rId524" Type="http://schemas.openxmlformats.org/officeDocument/2006/relationships/slide" Target="slides/slide506.xml"/><Relationship Id="rId566" Type="http://schemas.openxmlformats.org/officeDocument/2006/relationships/slide" Target="slides/slide548.xml"/><Relationship Id="rId731" Type="http://schemas.openxmlformats.org/officeDocument/2006/relationships/slide" Target="slides/slide713.xml"/><Relationship Id="rId773" Type="http://schemas.openxmlformats.org/officeDocument/2006/relationships/slide" Target="slides/slide755.xml"/><Relationship Id="rId98" Type="http://schemas.openxmlformats.org/officeDocument/2006/relationships/slide" Target="slides/slide80.xml"/><Relationship Id="rId121" Type="http://schemas.openxmlformats.org/officeDocument/2006/relationships/slide" Target="slides/slide103.xml"/><Relationship Id="rId163" Type="http://schemas.openxmlformats.org/officeDocument/2006/relationships/slide" Target="slides/slide145.xml"/><Relationship Id="rId219" Type="http://schemas.openxmlformats.org/officeDocument/2006/relationships/slide" Target="slides/slide201.xml"/><Relationship Id="rId370" Type="http://schemas.openxmlformats.org/officeDocument/2006/relationships/slide" Target="slides/slide352.xml"/><Relationship Id="rId426" Type="http://schemas.openxmlformats.org/officeDocument/2006/relationships/slide" Target="slides/slide408.xml"/><Relationship Id="rId633" Type="http://schemas.openxmlformats.org/officeDocument/2006/relationships/slide" Target="slides/slide615.xml"/><Relationship Id="rId230" Type="http://schemas.openxmlformats.org/officeDocument/2006/relationships/slide" Target="slides/slide212.xml"/><Relationship Id="rId468" Type="http://schemas.openxmlformats.org/officeDocument/2006/relationships/slide" Target="slides/slide450.xml"/><Relationship Id="rId675" Type="http://schemas.openxmlformats.org/officeDocument/2006/relationships/slide" Target="slides/slide657.xml"/><Relationship Id="rId25" Type="http://schemas.openxmlformats.org/officeDocument/2006/relationships/slide" Target="slides/slide7.xml"/><Relationship Id="rId67" Type="http://schemas.openxmlformats.org/officeDocument/2006/relationships/slide" Target="slides/slide49.xml"/><Relationship Id="rId272" Type="http://schemas.openxmlformats.org/officeDocument/2006/relationships/slide" Target="slides/slide254.xml"/><Relationship Id="rId328" Type="http://schemas.openxmlformats.org/officeDocument/2006/relationships/slide" Target="slides/slide310.xml"/><Relationship Id="rId535" Type="http://schemas.openxmlformats.org/officeDocument/2006/relationships/slide" Target="slides/slide517.xml"/><Relationship Id="rId577" Type="http://schemas.openxmlformats.org/officeDocument/2006/relationships/slide" Target="slides/slide559.xml"/><Relationship Id="rId700" Type="http://schemas.openxmlformats.org/officeDocument/2006/relationships/slide" Target="slides/slide682.xml"/><Relationship Id="rId742" Type="http://schemas.openxmlformats.org/officeDocument/2006/relationships/slide" Target="slides/slide724.xml"/><Relationship Id="rId132" Type="http://schemas.openxmlformats.org/officeDocument/2006/relationships/slide" Target="slides/slide114.xml"/><Relationship Id="rId174" Type="http://schemas.openxmlformats.org/officeDocument/2006/relationships/slide" Target="slides/slide156.xml"/><Relationship Id="rId381" Type="http://schemas.openxmlformats.org/officeDocument/2006/relationships/slide" Target="slides/slide363.xml"/><Relationship Id="rId602" Type="http://schemas.openxmlformats.org/officeDocument/2006/relationships/slide" Target="slides/slide584.xml"/><Relationship Id="rId784" Type="http://schemas.openxmlformats.org/officeDocument/2006/relationships/tableStyles" Target="tableStyles.xml"/><Relationship Id="rId241" Type="http://schemas.openxmlformats.org/officeDocument/2006/relationships/slide" Target="slides/slide223.xml"/><Relationship Id="rId437" Type="http://schemas.openxmlformats.org/officeDocument/2006/relationships/slide" Target="slides/slide419.xml"/><Relationship Id="rId479" Type="http://schemas.openxmlformats.org/officeDocument/2006/relationships/slide" Target="slides/slide461.xml"/><Relationship Id="rId644" Type="http://schemas.openxmlformats.org/officeDocument/2006/relationships/slide" Target="slides/slide626.xml"/><Relationship Id="rId686" Type="http://schemas.openxmlformats.org/officeDocument/2006/relationships/slide" Target="slides/slide668.xml"/><Relationship Id="rId36" Type="http://schemas.openxmlformats.org/officeDocument/2006/relationships/slide" Target="slides/slide18.xml"/><Relationship Id="rId283" Type="http://schemas.openxmlformats.org/officeDocument/2006/relationships/slide" Target="slides/slide265.xml"/><Relationship Id="rId339" Type="http://schemas.openxmlformats.org/officeDocument/2006/relationships/slide" Target="slides/slide321.xml"/><Relationship Id="rId490" Type="http://schemas.openxmlformats.org/officeDocument/2006/relationships/slide" Target="slides/slide472.xml"/><Relationship Id="rId504" Type="http://schemas.openxmlformats.org/officeDocument/2006/relationships/slide" Target="slides/slide486.xml"/><Relationship Id="rId546" Type="http://schemas.openxmlformats.org/officeDocument/2006/relationships/slide" Target="slides/slide528.xml"/><Relationship Id="rId711" Type="http://schemas.openxmlformats.org/officeDocument/2006/relationships/slide" Target="slides/slide693.xml"/><Relationship Id="rId753" Type="http://schemas.openxmlformats.org/officeDocument/2006/relationships/slide" Target="slides/slide735.xml"/><Relationship Id="rId78" Type="http://schemas.openxmlformats.org/officeDocument/2006/relationships/slide" Target="slides/slide60.xml"/><Relationship Id="rId101" Type="http://schemas.openxmlformats.org/officeDocument/2006/relationships/slide" Target="slides/slide83.xml"/><Relationship Id="rId143" Type="http://schemas.openxmlformats.org/officeDocument/2006/relationships/slide" Target="slides/slide125.xml"/><Relationship Id="rId185" Type="http://schemas.openxmlformats.org/officeDocument/2006/relationships/slide" Target="slides/slide167.xml"/><Relationship Id="rId350" Type="http://schemas.openxmlformats.org/officeDocument/2006/relationships/slide" Target="slides/slide332.xml"/><Relationship Id="rId406" Type="http://schemas.openxmlformats.org/officeDocument/2006/relationships/slide" Target="slides/slide388.xml"/><Relationship Id="rId588" Type="http://schemas.openxmlformats.org/officeDocument/2006/relationships/slide" Target="slides/slide570.xml"/><Relationship Id="rId9" Type="http://schemas.openxmlformats.org/officeDocument/2006/relationships/slideMaster" Target="slideMasters/slideMaster9.xml"/><Relationship Id="rId210" Type="http://schemas.openxmlformats.org/officeDocument/2006/relationships/slide" Target="slides/slide192.xml"/><Relationship Id="rId392" Type="http://schemas.openxmlformats.org/officeDocument/2006/relationships/slide" Target="slides/slide374.xml"/><Relationship Id="rId448" Type="http://schemas.openxmlformats.org/officeDocument/2006/relationships/slide" Target="slides/slide430.xml"/><Relationship Id="rId613" Type="http://schemas.openxmlformats.org/officeDocument/2006/relationships/slide" Target="slides/slide595.xml"/><Relationship Id="rId655" Type="http://schemas.openxmlformats.org/officeDocument/2006/relationships/slide" Target="slides/slide637.xml"/><Relationship Id="rId697" Type="http://schemas.openxmlformats.org/officeDocument/2006/relationships/slide" Target="slides/slide679.xml"/><Relationship Id="rId252" Type="http://schemas.openxmlformats.org/officeDocument/2006/relationships/slide" Target="slides/slide234.xml"/><Relationship Id="rId294" Type="http://schemas.openxmlformats.org/officeDocument/2006/relationships/slide" Target="slides/slide276.xml"/><Relationship Id="rId308" Type="http://schemas.openxmlformats.org/officeDocument/2006/relationships/slide" Target="slides/slide290.xml"/><Relationship Id="rId515" Type="http://schemas.openxmlformats.org/officeDocument/2006/relationships/slide" Target="slides/slide497.xml"/><Relationship Id="rId722" Type="http://schemas.openxmlformats.org/officeDocument/2006/relationships/slide" Target="slides/slide704.xml"/><Relationship Id="rId47" Type="http://schemas.openxmlformats.org/officeDocument/2006/relationships/slide" Target="slides/slide29.xml"/><Relationship Id="rId89" Type="http://schemas.openxmlformats.org/officeDocument/2006/relationships/slide" Target="slides/slide71.xml"/><Relationship Id="rId112" Type="http://schemas.openxmlformats.org/officeDocument/2006/relationships/slide" Target="slides/slide94.xml"/><Relationship Id="rId154" Type="http://schemas.openxmlformats.org/officeDocument/2006/relationships/slide" Target="slides/slide136.xml"/><Relationship Id="rId361" Type="http://schemas.openxmlformats.org/officeDocument/2006/relationships/slide" Target="slides/slide343.xml"/><Relationship Id="rId557" Type="http://schemas.openxmlformats.org/officeDocument/2006/relationships/slide" Target="slides/slide539.xml"/><Relationship Id="rId599" Type="http://schemas.openxmlformats.org/officeDocument/2006/relationships/slide" Target="slides/slide581.xml"/><Relationship Id="rId764" Type="http://schemas.openxmlformats.org/officeDocument/2006/relationships/slide" Target="slides/slide746.xml"/><Relationship Id="rId196" Type="http://schemas.openxmlformats.org/officeDocument/2006/relationships/slide" Target="slides/slide178.xml"/><Relationship Id="rId417" Type="http://schemas.openxmlformats.org/officeDocument/2006/relationships/slide" Target="slides/slide399.xml"/><Relationship Id="rId459" Type="http://schemas.openxmlformats.org/officeDocument/2006/relationships/slide" Target="slides/slide441.xml"/><Relationship Id="rId624" Type="http://schemas.openxmlformats.org/officeDocument/2006/relationships/slide" Target="slides/slide606.xml"/><Relationship Id="rId666" Type="http://schemas.openxmlformats.org/officeDocument/2006/relationships/slide" Target="slides/slide648.xml"/><Relationship Id="rId16" Type="http://schemas.openxmlformats.org/officeDocument/2006/relationships/slideMaster" Target="slideMasters/slideMaster16.xml"/><Relationship Id="rId221" Type="http://schemas.openxmlformats.org/officeDocument/2006/relationships/slide" Target="slides/slide203.xml"/><Relationship Id="rId263" Type="http://schemas.openxmlformats.org/officeDocument/2006/relationships/slide" Target="slides/slide245.xml"/><Relationship Id="rId319" Type="http://schemas.openxmlformats.org/officeDocument/2006/relationships/slide" Target="slides/slide301.xml"/><Relationship Id="rId470" Type="http://schemas.openxmlformats.org/officeDocument/2006/relationships/slide" Target="slides/slide452.xml"/><Relationship Id="rId526" Type="http://schemas.openxmlformats.org/officeDocument/2006/relationships/slide" Target="slides/slide508.xml"/><Relationship Id="rId58" Type="http://schemas.openxmlformats.org/officeDocument/2006/relationships/slide" Target="slides/slide40.xml"/><Relationship Id="rId123" Type="http://schemas.openxmlformats.org/officeDocument/2006/relationships/slide" Target="slides/slide105.xml"/><Relationship Id="rId330" Type="http://schemas.openxmlformats.org/officeDocument/2006/relationships/slide" Target="slides/slide312.xml"/><Relationship Id="rId568" Type="http://schemas.openxmlformats.org/officeDocument/2006/relationships/slide" Target="slides/slide550.xml"/><Relationship Id="rId733" Type="http://schemas.openxmlformats.org/officeDocument/2006/relationships/slide" Target="slides/slide715.xml"/><Relationship Id="rId775" Type="http://schemas.openxmlformats.org/officeDocument/2006/relationships/slide" Target="slides/slide757.xml"/><Relationship Id="rId165" Type="http://schemas.openxmlformats.org/officeDocument/2006/relationships/slide" Target="slides/slide147.xml"/><Relationship Id="rId372" Type="http://schemas.openxmlformats.org/officeDocument/2006/relationships/slide" Target="slides/slide354.xml"/><Relationship Id="rId428" Type="http://schemas.openxmlformats.org/officeDocument/2006/relationships/slide" Target="slides/slide410.xml"/><Relationship Id="rId635" Type="http://schemas.openxmlformats.org/officeDocument/2006/relationships/slide" Target="slides/slide617.xml"/><Relationship Id="rId677" Type="http://schemas.openxmlformats.org/officeDocument/2006/relationships/slide" Target="slides/slide659.xml"/><Relationship Id="rId232" Type="http://schemas.openxmlformats.org/officeDocument/2006/relationships/slide" Target="slides/slide214.xml"/><Relationship Id="rId274" Type="http://schemas.openxmlformats.org/officeDocument/2006/relationships/slide" Target="slides/slide256.xml"/><Relationship Id="rId481" Type="http://schemas.openxmlformats.org/officeDocument/2006/relationships/slide" Target="slides/slide463.xml"/><Relationship Id="rId702" Type="http://schemas.openxmlformats.org/officeDocument/2006/relationships/slide" Target="slides/slide684.xml"/><Relationship Id="rId27" Type="http://schemas.openxmlformats.org/officeDocument/2006/relationships/slide" Target="slides/slide9.xml"/><Relationship Id="rId69" Type="http://schemas.openxmlformats.org/officeDocument/2006/relationships/slide" Target="slides/slide51.xml"/><Relationship Id="rId134" Type="http://schemas.openxmlformats.org/officeDocument/2006/relationships/slide" Target="slides/slide116.xml"/><Relationship Id="rId537" Type="http://schemas.openxmlformats.org/officeDocument/2006/relationships/slide" Target="slides/slide519.xml"/><Relationship Id="rId579" Type="http://schemas.openxmlformats.org/officeDocument/2006/relationships/slide" Target="slides/slide561.xml"/><Relationship Id="rId744" Type="http://schemas.openxmlformats.org/officeDocument/2006/relationships/slide" Target="slides/slide726.xml"/><Relationship Id="rId80" Type="http://schemas.openxmlformats.org/officeDocument/2006/relationships/slide" Target="slides/slide62.xml"/><Relationship Id="rId176" Type="http://schemas.openxmlformats.org/officeDocument/2006/relationships/slide" Target="slides/slide158.xml"/><Relationship Id="rId341" Type="http://schemas.openxmlformats.org/officeDocument/2006/relationships/slide" Target="slides/slide323.xml"/><Relationship Id="rId383" Type="http://schemas.openxmlformats.org/officeDocument/2006/relationships/slide" Target="slides/slide365.xml"/><Relationship Id="rId439" Type="http://schemas.openxmlformats.org/officeDocument/2006/relationships/slide" Target="slides/slide421.xml"/><Relationship Id="rId590" Type="http://schemas.openxmlformats.org/officeDocument/2006/relationships/slide" Target="slides/slide572.xml"/><Relationship Id="rId604" Type="http://schemas.openxmlformats.org/officeDocument/2006/relationships/slide" Target="slides/slide586.xml"/><Relationship Id="rId646" Type="http://schemas.openxmlformats.org/officeDocument/2006/relationships/slide" Target="slides/slide628.xml"/><Relationship Id="rId201" Type="http://schemas.openxmlformats.org/officeDocument/2006/relationships/slide" Target="slides/slide183.xml"/><Relationship Id="rId243" Type="http://schemas.openxmlformats.org/officeDocument/2006/relationships/slide" Target="slides/slide225.xml"/><Relationship Id="rId285" Type="http://schemas.openxmlformats.org/officeDocument/2006/relationships/slide" Target="slides/slide267.xml"/><Relationship Id="rId450" Type="http://schemas.openxmlformats.org/officeDocument/2006/relationships/slide" Target="slides/slide432.xml"/><Relationship Id="rId506" Type="http://schemas.openxmlformats.org/officeDocument/2006/relationships/slide" Target="slides/slide488.xml"/><Relationship Id="rId688" Type="http://schemas.openxmlformats.org/officeDocument/2006/relationships/slide" Target="slides/slide670.xml"/><Relationship Id="rId38" Type="http://schemas.openxmlformats.org/officeDocument/2006/relationships/slide" Target="slides/slide20.xml"/><Relationship Id="rId103" Type="http://schemas.openxmlformats.org/officeDocument/2006/relationships/slide" Target="slides/slide85.xml"/><Relationship Id="rId310" Type="http://schemas.openxmlformats.org/officeDocument/2006/relationships/slide" Target="slides/slide292.xml"/><Relationship Id="rId492" Type="http://schemas.openxmlformats.org/officeDocument/2006/relationships/slide" Target="slides/slide474.xml"/><Relationship Id="rId548" Type="http://schemas.openxmlformats.org/officeDocument/2006/relationships/slide" Target="slides/slide530.xml"/><Relationship Id="rId713" Type="http://schemas.openxmlformats.org/officeDocument/2006/relationships/slide" Target="slides/slide695.xml"/><Relationship Id="rId755" Type="http://schemas.openxmlformats.org/officeDocument/2006/relationships/slide" Target="slides/slide737.xml"/><Relationship Id="rId91" Type="http://schemas.openxmlformats.org/officeDocument/2006/relationships/slide" Target="slides/slide73.xml"/><Relationship Id="rId145" Type="http://schemas.openxmlformats.org/officeDocument/2006/relationships/slide" Target="slides/slide127.xml"/><Relationship Id="rId187" Type="http://schemas.openxmlformats.org/officeDocument/2006/relationships/slide" Target="slides/slide169.xml"/><Relationship Id="rId352" Type="http://schemas.openxmlformats.org/officeDocument/2006/relationships/slide" Target="slides/slide334.xml"/><Relationship Id="rId394" Type="http://schemas.openxmlformats.org/officeDocument/2006/relationships/slide" Target="slides/slide376.xml"/><Relationship Id="rId408" Type="http://schemas.openxmlformats.org/officeDocument/2006/relationships/slide" Target="slides/slide390.xml"/><Relationship Id="rId615" Type="http://schemas.openxmlformats.org/officeDocument/2006/relationships/slide" Target="slides/slide597.xml"/><Relationship Id="rId212" Type="http://schemas.openxmlformats.org/officeDocument/2006/relationships/slide" Target="slides/slide194.xml"/><Relationship Id="rId254" Type="http://schemas.openxmlformats.org/officeDocument/2006/relationships/slide" Target="slides/slide236.xml"/><Relationship Id="rId657" Type="http://schemas.openxmlformats.org/officeDocument/2006/relationships/slide" Target="slides/slide639.xml"/><Relationship Id="rId699" Type="http://schemas.openxmlformats.org/officeDocument/2006/relationships/slide" Target="slides/slide681.xml"/><Relationship Id="rId49" Type="http://schemas.openxmlformats.org/officeDocument/2006/relationships/slide" Target="slides/slide31.xml"/><Relationship Id="rId114" Type="http://schemas.openxmlformats.org/officeDocument/2006/relationships/slide" Target="slides/slide96.xml"/><Relationship Id="rId296" Type="http://schemas.openxmlformats.org/officeDocument/2006/relationships/slide" Target="slides/slide278.xml"/><Relationship Id="rId461" Type="http://schemas.openxmlformats.org/officeDocument/2006/relationships/slide" Target="slides/slide443.xml"/><Relationship Id="rId517" Type="http://schemas.openxmlformats.org/officeDocument/2006/relationships/slide" Target="slides/slide499.xml"/><Relationship Id="rId559" Type="http://schemas.openxmlformats.org/officeDocument/2006/relationships/slide" Target="slides/slide541.xml"/><Relationship Id="rId724" Type="http://schemas.openxmlformats.org/officeDocument/2006/relationships/slide" Target="slides/slide706.xml"/><Relationship Id="rId766" Type="http://schemas.openxmlformats.org/officeDocument/2006/relationships/slide" Target="slides/slide748.xml"/><Relationship Id="rId60" Type="http://schemas.openxmlformats.org/officeDocument/2006/relationships/slide" Target="slides/slide42.xml"/><Relationship Id="rId156" Type="http://schemas.openxmlformats.org/officeDocument/2006/relationships/slide" Target="slides/slide138.xml"/><Relationship Id="rId198" Type="http://schemas.openxmlformats.org/officeDocument/2006/relationships/slide" Target="slides/slide180.xml"/><Relationship Id="rId321" Type="http://schemas.openxmlformats.org/officeDocument/2006/relationships/slide" Target="slides/slide303.xml"/><Relationship Id="rId363" Type="http://schemas.openxmlformats.org/officeDocument/2006/relationships/slide" Target="slides/slide345.xml"/><Relationship Id="rId419" Type="http://schemas.openxmlformats.org/officeDocument/2006/relationships/slide" Target="slides/slide401.xml"/><Relationship Id="rId570" Type="http://schemas.openxmlformats.org/officeDocument/2006/relationships/slide" Target="slides/slide552.xml"/><Relationship Id="rId626" Type="http://schemas.openxmlformats.org/officeDocument/2006/relationships/slide" Target="slides/slide608.xml"/><Relationship Id="rId223" Type="http://schemas.openxmlformats.org/officeDocument/2006/relationships/slide" Target="slides/slide205.xml"/><Relationship Id="rId430" Type="http://schemas.openxmlformats.org/officeDocument/2006/relationships/slide" Target="slides/slide412.xml"/><Relationship Id="rId668" Type="http://schemas.openxmlformats.org/officeDocument/2006/relationships/slide" Target="slides/slide650.xml"/><Relationship Id="rId18" Type="http://schemas.openxmlformats.org/officeDocument/2006/relationships/slideMaster" Target="slideMasters/slideMaster18.xml"/><Relationship Id="rId265" Type="http://schemas.openxmlformats.org/officeDocument/2006/relationships/slide" Target="slides/slide247.xml"/><Relationship Id="rId472" Type="http://schemas.openxmlformats.org/officeDocument/2006/relationships/slide" Target="slides/slide454.xml"/><Relationship Id="rId528" Type="http://schemas.openxmlformats.org/officeDocument/2006/relationships/slide" Target="slides/slide510.xml"/><Relationship Id="rId735" Type="http://schemas.openxmlformats.org/officeDocument/2006/relationships/slide" Target="slides/slide717.xml"/><Relationship Id="rId125" Type="http://schemas.openxmlformats.org/officeDocument/2006/relationships/slide" Target="slides/slide107.xml"/><Relationship Id="rId167" Type="http://schemas.openxmlformats.org/officeDocument/2006/relationships/slide" Target="slides/slide149.xml"/><Relationship Id="rId332" Type="http://schemas.openxmlformats.org/officeDocument/2006/relationships/slide" Target="slides/slide314.xml"/><Relationship Id="rId374" Type="http://schemas.openxmlformats.org/officeDocument/2006/relationships/slide" Target="slides/slide356.xml"/><Relationship Id="rId581" Type="http://schemas.openxmlformats.org/officeDocument/2006/relationships/slide" Target="slides/slide563.xml"/><Relationship Id="rId777" Type="http://schemas.openxmlformats.org/officeDocument/2006/relationships/slide" Target="slides/slide759.xml"/><Relationship Id="rId71" Type="http://schemas.openxmlformats.org/officeDocument/2006/relationships/slide" Target="slides/slide53.xml"/><Relationship Id="rId234" Type="http://schemas.openxmlformats.org/officeDocument/2006/relationships/slide" Target="slides/slide216.xml"/><Relationship Id="rId637" Type="http://schemas.openxmlformats.org/officeDocument/2006/relationships/slide" Target="slides/slide619.xml"/><Relationship Id="rId679" Type="http://schemas.openxmlformats.org/officeDocument/2006/relationships/slide" Target="slides/slide661.xml"/><Relationship Id="rId2" Type="http://schemas.openxmlformats.org/officeDocument/2006/relationships/slideMaster" Target="slideMasters/slideMaster2.xml"/><Relationship Id="rId29" Type="http://schemas.openxmlformats.org/officeDocument/2006/relationships/slide" Target="slides/slide11.xml"/><Relationship Id="rId276" Type="http://schemas.openxmlformats.org/officeDocument/2006/relationships/slide" Target="slides/slide258.xml"/><Relationship Id="rId441" Type="http://schemas.openxmlformats.org/officeDocument/2006/relationships/slide" Target="slides/slide423.xml"/><Relationship Id="rId483" Type="http://schemas.openxmlformats.org/officeDocument/2006/relationships/slide" Target="slides/slide465.xml"/><Relationship Id="rId539" Type="http://schemas.openxmlformats.org/officeDocument/2006/relationships/slide" Target="slides/slide521.xml"/><Relationship Id="rId690" Type="http://schemas.openxmlformats.org/officeDocument/2006/relationships/slide" Target="slides/slide672.xml"/><Relationship Id="rId704" Type="http://schemas.openxmlformats.org/officeDocument/2006/relationships/slide" Target="slides/slide686.xml"/><Relationship Id="rId746" Type="http://schemas.openxmlformats.org/officeDocument/2006/relationships/slide" Target="slides/slide728.xml"/><Relationship Id="rId40" Type="http://schemas.openxmlformats.org/officeDocument/2006/relationships/slide" Target="slides/slide22.xml"/><Relationship Id="rId136" Type="http://schemas.openxmlformats.org/officeDocument/2006/relationships/slide" Target="slides/slide118.xml"/><Relationship Id="rId178" Type="http://schemas.openxmlformats.org/officeDocument/2006/relationships/slide" Target="slides/slide160.xml"/><Relationship Id="rId301" Type="http://schemas.openxmlformats.org/officeDocument/2006/relationships/slide" Target="slides/slide283.xml"/><Relationship Id="rId343" Type="http://schemas.openxmlformats.org/officeDocument/2006/relationships/slide" Target="slides/slide325.xml"/><Relationship Id="rId550" Type="http://schemas.openxmlformats.org/officeDocument/2006/relationships/slide" Target="slides/slide532.xml"/><Relationship Id="rId82" Type="http://schemas.openxmlformats.org/officeDocument/2006/relationships/slide" Target="slides/slide64.xml"/><Relationship Id="rId203" Type="http://schemas.openxmlformats.org/officeDocument/2006/relationships/slide" Target="slides/slide185.xml"/><Relationship Id="rId385" Type="http://schemas.openxmlformats.org/officeDocument/2006/relationships/slide" Target="slides/slide367.xml"/><Relationship Id="rId592" Type="http://schemas.openxmlformats.org/officeDocument/2006/relationships/slide" Target="slides/slide574.xml"/><Relationship Id="rId606" Type="http://schemas.openxmlformats.org/officeDocument/2006/relationships/slide" Target="slides/slide588.xml"/><Relationship Id="rId648" Type="http://schemas.openxmlformats.org/officeDocument/2006/relationships/slide" Target="slides/slide630.xml"/><Relationship Id="rId245" Type="http://schemas.openxmlformats.org/officeDocument/2006/relationships/slide" Target="slides/slide227.xml"/><Relationship Id="rId287" Type="http://schemas.openxmlformats.org/officeDocument/2006/relationships/slide" Target="slides/slide269.xml"/><Relationship Id="rId410" Type="http://schemas.openxmlformats.org/officeDocument/2006/relationships/slide" Target="slides/slide392.xml"/><Relationship Id="rId452" Type="http://schemas.openxmlformats.org/officeDocument/2006/relationships/slide" Target="slides/slide434.xml"/><Relationship Id="rId494" Type="http://schemas.openxmlformats.org/officeDocument/2006/relationships/slide" Target="slides/slide476.xml"/><Relationship Id="rId508" Type="http://schemas.openxmlformats.org/officeDocument/2006/relationships/slide" Target="slides/slide490.xml"/><Relationship Id="rId715" Type="http://schemas.openxmlformats.org/officeDocument/2006/relationships/slide" Target="slides/slide697.xml"/><Relationship Id="rId105" Type="http://schemas.openxmlformats.org/officeDocument/2006/relationships/slide" Target="slides/slide87.xml"/><Relationship Id="rId147" Type="http://schemas.openxmlformats.org/officeDocument/2006/relationships/slide" Target="slides/slide129.xml"/><Relationship Id="rId312" Type="http://schemas.openxmlformats.org/officeDocument/2006/relationships/slide" Target="slides/slide294.xml"/><Relationship Id="rId354" Type="http://schemas.openxmlformats.org/officeDocument/2006/relationships/slide" Target="slides/slide336.xml"/><Relationship Id="rId757" Type="http://schemas.openxmlformats.org/officeDocument/2006/relationships/slide" Target="slides/slide739.xml"/><Relationship Id="rId51" Type="http://schemas.openxmlformats.org/officeDocument/2006/relationships/slide" Target="slides/slide33.xml"/><Relationship Id="rId93" Type="http://schemas.openxmlformats.org/officeDocument/2006/relationships/slide" Target="slides/slide75.xml"/><Relationship Id="rId189" Type="http://schemas.openxmlformats.org/officeDocument/2006/relationships/slide" Target="slides/slide171.xml"/><Relationship Id="rId396" Type="http://schemas.openxmlformats.org/officeDocument/2006/relationships/slide" Target="slides/slide378.xml"/><Relationship Id="rId561" Type="http://schemas.openxmlformats.org/officeDocument/2006/relationships/slide" Target="slides/slide543.xml"/><Relationship Id="rId617" Type="http://schemas.openxmlformats.org/officeDocument/2006/relationships/slide" Target="slides/slide599.xml"/><Relationship Id="rId659" Type="http://schemas.openxmlformats.org/officeDocument/2006/relationships/slide" Target="slides/slide641.xml"/><Relationship Id="rId214" Type="http://schemas.openxmlformats.org/officeDocument/2006/relationships/slide" Target="slides/slide196.xml"/><Relationship Id="rId256" Type="http://schemas.openxmlformats.org/officeDocument/2006/relationships/slide" Target="slides/slide238.xml"/><Relationship Id="rId298" Type="http://schemas.openxmlformats.org/officeDocument/2006/relationships/slide" Target="slides/slide280.xml"/><Relationship Id="rId421" Type="http://schemas.openxmlformats.org/officeDocument/2006/relationships/slide" Target="slides/slide403.xml"/><Relationship Id="rId463" Type="http://schemas.openxmlformats.org/officeDocument/2006/relationships/slide" Target="slides/slide445.xml"/><Relationship Id="rId519" Type="http://schemas.openxmlformats.org/officeDocument/2006/relationships/slide" Target="slides/slide501.xml"/><Relationship Id="rId670" Type="http://schemas.openxmlformats.org/officeDocument/2006/relationships/slide" Target="slides/slide652.xml"/><Relationship Id="rId116" Type="http://schemas.openxmlformats.org/officeDocument/2006/relationships/slide" Target="slides/slide98.xml"/><Relationship Id="rId158" Type="http://schemas.openxmlformats.org/officeDocument/2006/relationships/slide" Target="slides/slide140.xml"/><Relationship Id="rId323" Type="http://schemas.openxmlformats.org/officeDocument/2006/relationships/slide" Target="slides/slide305.xml"/><Relationship Id="rId530" Type="http://schemas.openxmlformats.org/officeDocument/2006/relationships/slide" Target="slides/slide512.xml"/><Relationship Id="rId726" Type="http://schemas.openxmlformats.org/officeDocument/2006/relationships/slide" Target="slides/slide708.xml"/><Relationship Id="rId768" Type="http://schemas.openxmlformats.org/officeDocument/2006/relationships/slide" Target="slides/slide750.xml"/><Relationship Id="rId20" Type="http://schemas.openxmlformats.org/officeDocument/2006/relationships/slide" Target="slides/slide2.xml"/><Relationship Id="rId62" Type="http://schemas.openxmlformats.org/officeDocument/2006/relationships/slide" Target="slides/slide44.xml"/><Relationship Id="rId365" Type="http://schemas.openxmlformats.org/officeDocument/2006/relationships/slide" Target="slides/slide347.xml"/><Relationship Id="rId572" Type="http://schemas.openxmlformats.org/officeDocument/2006/relationships/slide" Target="slides/slide554.xml"/><Relationship Id="rId628" Type="http://schemas.openxmlformats.org/officeDocument/2006/relationships/slide" Target="slides/slide610.xml"/><Relationship Id="rId225" Type="http://schemas.openxmlformats.org/officeDocument/2006/relationships/slide" Target="slides/slide207.xml"/><Relationship Id="rId267" Type="http://schemas.openxmlformats.org/officeDocument/2006/relationships/slide" Target="slides/slide249.xml"/><Relationship Id="rId432" Type="http://schemas.openxmlformats.org/officeDocument/2006/relationships/slide" Target="slides/slide414.xml"/><Relationship Id="rId474" Type="http://schemas.openxmlformats.org/officeDocument/2006/relationships/slide" Target="slides/slide456.xml"/><Relationship Id="rId127" Type="http://schemas.openxmlformats.org/officeDocument/2006/relationships/slide" Target="slides/slide109.xml"/><Relationship Id="rId681" Type="http://schemas.openxmlformats.org/officeDocument/2006/relationships/slide" Target="slides/slide663.xml"/><Relationship Id="rId737" Type="http://schemas.openxmlformats.org/officeDocument/2006/relationships/slide" Target="slides/slide719.xml"/><Relationship Id="rId779" Type="http://schemas.openxmlformats.org/officeDocument/2006/relationships/slide" Target="slides/slide761.xml"/><Relationship Id="rId31" Type="http://schemas.openxmlformats.org/officeDocument/2006/relationships/slide" Target="slides/slide13.xml"/><Relationship Id="rId73" Type="http://schemas.openxmlformats.org/officeDocument/2006/relationships/slide" Target="slides/slide55.xml"/><Relationship Id="rId169" Type="http://schemas.openxmlformats.org/officeDocument/2006/relationships/slide" Target="slides/slide151.xml"/><Relationship Id="rId334" Type="http://schemas.openxmlformats.org/officeDocument/2006/relationships/slide" Target="slides/slide316.xml"/><Relationship Id="rId376" Type="http://schemas.openxmlformats.org/officeDocument/2006/relationships/slide" Target="slides/slide358.xml"/><Relationship Id="rId541" Type="http://schemas.openxmlformats.org/officeDocument/2006/relationships/slide" Target="slides/slide523.xml"/><Relationship Id="rId583" Type="http://schemas.openxmlformats.org/officeDocument/2006/relationships/slide" Target="slides/slide565.xml"/><Relationship Id="rId639" Type="http://schemas.openxmlformats.org/officeDocument/2006/relationships/slide" Target="slides/slide621.xml"/><Relationship Id="rId4" Type="http://schemas.openxmlformats.org/officeDocument/2006/relationships/slideMaster" Target="slideMasters/slideMaster4.xml"/><Relationship Id="rId180" Type="http://schemas.openxmlformats.org/officeDocument/2006/relationships/slide" Target="slides/slide162.xml"/><Relationship Id="rId236" Type="http://schemas.openxmlformats.org/officeDocument/2006/relationships/slide" Target="slides/slide218.xml"/><Relationship Id="rId278" Type="http://schemas.openxmlformats.org/officeDocument/2006/relationships/slide" Target="slides/slide260.xml"/><Relationship Id="rId401" Type="http://schemas.openxmlformats.org/officeDocument/2006/relationships/slide" Target="slides/slide383.xml"/><Relationship Id="rId443" Type="http://schemas.openxmlformats.org/officeDocument/2006/relationships/slide" Target="slides/slide425.xml"/><Relationship Id="rId650" Type="http://schemas.openxmlformats.org/officeDocument/2006/relationships/slide" Target="slides/slide632.xml"/><Relationship Id="rId303" Type="http://schemas.openxmlformats.org/officeDocument/2006/relationships/slide" Target="slides/slide285.xml"/><Relationship Id="rId485" Type="http://schemas.openxmlformats.org/officeDocument/2006/relationships/slide" Target="slides/slide467.xml"/><Relationship Id="rId692" Type="http://schemas.openxmlformats.org/officeDocument/2006/relationships/slide" Target="slides/slide674.xml"/><Relationship Id="rId706" Type="http://schemas.openxmlformats.org/officeDocument/2006/relationships/slide" Target="slides/slide688.xml"/><Relationship Id="rId748" Type="http://schemas.openxmlformats.org/officeDocument/2006/relationships/slide" Target="slides/slide730.xml"/><Relationship Id="rId42" Type="http://schemas.openxmlformats.org/officeDocument/2006/relationships/slide" Target="slides/slide24.xml"/><Relationship Id="rId84" Type="http://schemas.openxmlformats.org/officeDocument/2006/relationships/slide" Target="slides/slide66.xml"/><Relationship Id="rId138" Type="http://schemas.openxmlformats.org/officeDocument/2006/relationships/slide" Target="slides/slide120.xml"/><Relationship Id="rId345" Type="http://schemas.openxmlformats.org/officeDocument/2006/relationships/slide" Target="slides/slide327.xml"/><Relationship Id="rId387" Type="http://schemas.openxmlformats.org/officeDocument/2006/relationships/slide" Target="slides/slide369.xml"/><Relationship Id="rId510" Type="http://schemas.openxmlformats.org/officeDocument/2006/relationships/slide" Target="slides/slide492.xml"/><Relationship Id="rId552" Type="http://schemas.openxmlformats.org/officeDocument/2006/relationships/slide" Target="slides/slide534.xml"/><Relationship Id="rId594" Type="http://schemas.openxmlformats.org/officeDocument/2006/relationships/slide" Target="slides/slide576.xml"/><Relationship Id="rId608" Type="http://schemas.openxmlformats.org/officeDocument/2006/relationships/slide" Target="slides/slide590.xml"/><Relationship Id="rId191" Type="http://schemas.openxmlformats.org/officeDocument/2006/relationships/slide" Target="slides/slide173.xml"/><Relationship Id="rId205" Type="http://schemas.openxmlformats.org/officeDocument/2006/relationships/slide" Target="slides/slide187.xml"/><Relationship Id="rId247" Type="http://schemas.openxmlformats.org/officeDocument/2006/relationships/slide" Target="slides/slide229.xml"/><Relationship Id="rId412" Type="http://schemas.openxmlformats.org/officeDocument/2006/relationships/slide" Target="slides/slide394.xml"/><Relationship Id="rId107" Type="http://schemas.openxmlformats.org/officeDocument/2006/relationships/slide" Target="slides/slide89.xml"/><Relationship Id="rId289" Type="http://schemas.openxmlformats.org/officeDocument/2006/relationships/slide" Target="slides/slide271.xml"/><Relationship Id="rId454" Type="http://schemas.openxmlformats.org/officeDocument/2006/relationships/slide" Target="slides/slide436.xml"/><Relationship Id="rId496" Type="http://schemas.openxmlformats.org/officeDocument/2006/relationships/slide" Target="slides/slide478.xml"/><Relationship Id="rId661" Type="http://schemas.openxmlformats.org/officeDocument/2006/relationships/slide" Target="slides/slide643.xml"/><Relationship Id="rId717" Type="http://schemas.openxmlformats.org/officeDocument/2006/relationships/slide" Target="slides/slide699.xml"/><Relationship Id="rId759" Type="http://schemas.openxmlformats.org/officeDocument/2006/relationships/slide" Target="slides/slide741.xml"/><Relationship Id="rId11" Type="http://schemas.openxmlformats.org/officeDocument/2006/relationships/slideMaster" Target="slideMasters/slideMaster11.xml"/><Relationship Id="rId53" Type="http://schemas.openxmlformats.org/officeDocument/2006/relationships/slide" Target="slides/slide35.xml"/><Relationship Id="rId149" Type="http://schemas.openxmlformats.org/officeDocument/2006/relationships/slide" Target="slides/slide131.xml"/><Relationship Id="rId314" Type="http://schemas.openxmlformats.org/officeDocument/2006/relationships/slide" Target="slides/slide296.xml"/><Relationship Id="rId356" Type="http://schemas.openxmlformats.org/officeDocument/2006/relationships/slide" Target="slides/slide338.xml"/><Relationship Id="rId398" Type="http://schemas.openxmlformats.org/officeDocument/2006/relationships/slide" Target="slides/slide380.xml"/><Relationship Id="rId521" Type="http://schemas.openxmlformats.org/officeDocument/2006/relationships/slide" Target="slides/slide503.xml"/><Relationship Id="rId563" Type="http://schemas.openxmlformats.org/officeDocument/2006/relationships/slide" Target="slides/slide545.xml"/><Relationship Id="rId619" Type="http://schemas.openxmlformats.org/officeDocument/2006/relationships/slide" Target="slides/slide601.xml"/><Relationship Id="rId770" Type="http://schemas.openxmlformats.org/officeDocument/2006/relationships/slide" Target="slides/slide752.xml"/><Relationship Id="rId95" Type="http://schemas.openxmlformats.org/officeDocument/2006/relationships/slide" Target="slides/slide77.xml"/><Relationship Id="rId160" Type="http://schemas.openxmlformats.org/officeDocument/2006/relationships/slide" Target="slides/slide142.xml"/><Relationship Id="rId216" Type="http://schemas.openxmlformats.org/officeDocument/2006/relationships/slide" Target="slides/slide198.xml"/><Relationship Id="rId423" Type="http://schemas.openxmlformats.org/officeDocument/2006/relationships/slide" Target="slides/slide405.xml"/><Relationship Id="rId258" Type="http://schemas.openxmlformats.org/officeDocument/2006/relationships/slide" Target="slides/slide240.xml"/><Relationship Id="rId465" Type="http://schemas.openxmlformats.org/officeDocument/2006/relationships/slide" Target="slides/slide447.xml"/><Relationship Id="rId630" Type="http://schemas.openxmlformats.org/officeDocument/2006/relationships/slide" Target="slides/slide612.xml"/><Relationship Id="rId672" Type="http://schemas.openxmlformats.org/officeDocument/2006/relationships/slide" Target="slides/slide654.xml"/><Relationship Id="rId728" Type="http://schemas.openxmlformats.org/officeDocument/2006/relationships/slide" Target="slides/slide710.xml"/><Relationship Id="rId22" Type="http://schemas.openxmlformats.org/officeDocument/2006/relationships/slide" Target="slides/slide4.xml"/><Relationship Id="rId64" Type="http://schemas.openxmlformats.org/officeDocument/2006/relationships/slide" Target="slides/slide46.xml"/><Relationship Id="rId118" Type="http://schemas.openxmlformats.org/officeDocument/2006/relationships/slide" Target="slides/slide100.xml"/><Relationship Id="rId325" Type="http://schemas.openxmlformats.org/officeDocument/2006/relationships/slide" Target="slides/slide307.xml"/><Relationship Id="rId367" Type="http://schemas.openxmlformats.org/officeDocument/2006/relationships/slide" Target="slides/slide349.xml"/><Relationship Id="rId532" Type="http://schemas.openxmlformats.org/officeDocument/2006/relationships/slide" Target="slides/slide514.xml"/><Relationship Id="rId574" Type="http://schemas.openxmlformats.org/officeDocument/2006/relationships/slide" Target="slides/slide556.xml"/><Relationship Id="rId171" Type="http://schemas.openxmlformats.org/officeDocument/2006/relationships/slide" Target="slides/slide153.xml"/><Relationship Id="rId227" Type="http://schemas.openxmlformats.org/officeDocument/2006/relationships/slide" Target="slides/slide209.xml"/><Relationship Id="rId781" Type="http://schemas.openxmlformats.org/officeDocument/2006/relationships/presProps" Target="presProps.xml"/><Relationship Id="rId269" Type="http://schemas.openxmlformats.org/officeDocument/2006/relationships/slide" Target="slides/slide251.xml"/><Relationship Id="rId434" Type="http://schemas.openxmlformats.org/officeDocument/2006/relationships/slide" Target="slides/slide416.xml"/><Relationship Id="rId476" Type="http://schemas.openxmlformats.org/officeDocument/2006/relationships/slide" Target="slides/slide458.xml"/><Relationship Id="rId641" Type="http://schemas.openxmlformats.org/officeDocument/2006/relationships/slide" Target="slides/slide623.xml"/><Relationship Id="rId683" Type="http://schemas.openxmlformats.org/officeDocument/2006/relationships/slide" Target="slides/slide665.xml"/><Relationship Id="rId739" Type="http://schemas.openxmlformats.org/officeDocument/2006/relationships/slide" Target="slides/slide721.xml"/><Relationship Id="rId33" Type="http://schemas.openxmlformats.org/officeDocument/2006/relationships/slide" Target="slides/slide15.xml"/><Relationship Id="rId129" Type="http://schemas.openxmlformats.org/officeDocument/2006/relationships/slide" Target="slides/slide111.xml"/><Relationship Id="rId280" Type="http://schemas.openxmlformats.org/officeDocument/2006/relationships/slide" Target="slides/slide262.xml"/><Relationship Id="rId336" Type="http://schemas.openxmlformats.org/officeDocument/2006/relationships/slide" Target="slides/slide318.xml"/><Relationship Id="rId501" Type="http://schemas.openxmlformats.org/officeDocument/2006/relationships/slide" Target="slides/slide483.xml"/><Relationship Id="rId543" Type="http://schemas.openxmlformats.org/officeDocument/2006/relationships/slide" Target="slides/slide525.xml"/><Relationship Id="rId75" Type="http://schemas.openxmlformats.org/officeDocument/2006/relationships/slide" Target="slides/slide57.xml"/><Relationship Id="rId140" Type="http://schemas.openxmlformats.org/officeDocument/2006/relationships/slide" Target="slides/slide122.xml"/><Relationship Id="rId182" Type="http://schemas.openxmlformats.org/officeDocument/2006/relationships/slide" Target="slides/slide164.xml"/><Relationship Id="rId378" Type="http://schemas.openxmlformats.org/officeDocument/2006/relationships/slide" Target="slides/slide360.xml"/><Relationship Id="rId403" Type="http://schemas.openxmlformats.org/officeDocument/2006/relationships/slide" Target="slides/slide385.xml"/><Relationship Id="rId585" Type="http://schemas.openxmlformats.org/officeDocument/2006/relationships/slide" Target="slides/slide567.xml"/><Relationship Id="rId750" Type="http://schemas.openxmlformats.org/officeDocument/2006/relationships/slide" Target="slides/slide732.xml"/><Relationship Id="rId6" Type="http://schemas.openxmlformats.org/officeDocument/2006/relationships/slideMaster" Target="slideMasters/slideMaster6.xml"/><Relationship Id="rId238" Type="http://schemas.openxmlformats.org/officeDocument/2006/relationships/slide" Target="slides/slide220.xml"/><Relationship Id="rId445" Type="http://schemas.openxmlformats.org/officeDocument/2006/relationships/slide" Target="slides/slide427.xml"/><Relationship Id="rId487" Type="http://schemas.openxmlformats.org/officeDocument/2006/relationships/slide" Target="slides/slide469.xml"/><Relationship Id="rId610" Type="http://schemas.openxmlformats.org/officeDocument/2006/relationships/slide" Target="slides/slide592.xml"/><Relationship Id="rId652" Type="http://schemas.openxmlformats.org/officeDocument/2006/relationships/slide" Target="slides/slide634.xml"/><Relationship Id="rId694" Type="http://schemas.openxmlformats.org/officeDocument/2006/relationships/slide" Target="slides/slide676.xml"/><Relationship Id="rId708" Type="http://schemas.openxmlformats.org/officeDocument/2006/relationships/slide" Target="slides/slide690.xml"/><Relationship Id="rId291" Type="http://schemas.openxmlformats.org/officeDocument/2006/relationships/slide" Target="slides/slide273.xml"/><Relationship Id="rId305" Type="http://schemas.openxmlformats.org/officeDocument/2006/relationships/slide" Target="slides/slide287.xml"/><Relationship Id="rId347" Type="http://schemas.openxmlformats.org/officeDocument/2006/relationships/slide" Target="slides/slide329.xml"/><Relationship Id="rId512" Type="http://schemas.openxmlformats.org/officeDocument/2006/relationships/slide" Target="slides/slide494.xml"/><Relationship Id="rId44" Type="http://schemas.openxmlformats.org/officeDocument/2006/relationships/slide" Target="slides/slide26.xml"/><Relationship Id="rId86" Type="http://schemas.openxmlformats.org/officeDocument/2006/relationships/slide" Target="slides/slide68.xml"/><Relationship Id="rId151" Type="http://schemas.openxmlformats.org/officeDocument/2006/relationships/slide" Target="slides/slide133.xml"/><Relationship Id="rId389" Type="http://schemas.openxmlformats.org/officeDocument/2006/relationships/slide" Target="slides/slide371.xml"/><Relationship Id="rId554" Type="http://schemas.openxmlformats.org/officeDocument/2006/relationships/slide" Target="slides/slide536.xml"/><Relationship Id="rId596" Type="http://schemas.openxmlformats.org/officeDocument/2006/relationships/slide" Target="slides/slide578.xml"/><Relationship Id="rId761" Type="http://schemas.openxmlformats.org/officeDocument/2006/relationships/slide" Target="slides/slide743.xml"/><Relationship Id="rId193" Type="http://schemas.openxmlformats.org/officeDocument/2006/relationships/slide" Target="slides/slide175.xml"/><Relationship Id="rId207" Type="http://schemas.openxmlformats.org/officeDocument/2006/relationships/slide" Target="slides/slide189.xml"/><Relationship Id="rId249" Type="http://schemas.openxmlformats.org/officeDocument/2006/relationships/slide" Target="slides/slide231.xml"/><Relationship Id="rId414" Type="http://schemas.openxmlformats.org/officeDocument/2006/relationships/slide" Target="slides/slide396.xml"/><Relationship Id="rId456" Type="http://schemas.openxmlformats.org/officeDocument/2006/relationships/slide" Target="slides/slide438.xml"/><Relationship Id="rId498" Type="http://schemas.openxmlformats.org/officeDocument/2006/relationships/slide" Target="slides/slide480.xml"/><Relationship Id="rId621" Type="http://schemas.openxmlformats.org/officeDocument/2006/relationships/slide" Target="slides/slide603.xml"/><Relationship Id="rId663" Type="http://schemas.openxmlformats.org/officeDocument/2006/relationships/slide" Target="slides/slide645.xml"/><Relationship Id="rId13" Type="http://schemas.openxmlformats.org/officeDocument/2006/relationships/slideMaster" Target="slideMasters/slideMaster13.xml"/><Relationship Id="rId109" Type="http://schemas.openxmlformats.org/officeDocument/2006/relationships/slide" Target="slides/slide91.xml"/><Relationship Id="rId260" Type="http://schemas.openxmlformats.org/officeDocument/2006/relationships/slide" Target="slides/slide242.xml"/><Relationship Id="rId316" Type="http://schemas.openxmlformats.org/officeDocument/2006/relationships/slide" Target="slides/slide298.xml"/><Relationship Id="rId523" Type="http://schemas.openxmlformats.org/officeDocument/2006/relationships/slide" Target="slides/slide505.xml"/><Relationship Id="rId719" Type="http://schemas.openxmlformats.org/officeDocument/2006/relationships/slide" Target="slides/slide701.xml"/><Relationship Id="rId55" Type="http://schemas.openxmlformats.org/officeDocument/2006/relationships/slide" Target="slides/slide37.xml"/><Relationship Id="rId97" Type="http://schemas.openxmlformats.org/officeDocument/2006/relationships/slide" Target="slides/slide79.xml"/><Relationship Id="rId120" Type="http://schemas.openxmlformats.org/officeDocument/2006/relationships/slide" Target="slides/slide102.xml"/><Relationship Id="rId358" Type="http://schemas.openxmlformats.org/officeDocument/2006/relationships/slide" Target="slides/slide340.xml"/><Relationship Id="rId565" Type="http://schemas.openxmlformats.org/officeDocument/2006/relationships/slide" Target="slides/slide547.xml"/><Relationship Id="rId730" Type="http://schemas.openxmlformats.org/officeDocument/2006/relationships/slide" Target="slides/slide712.xml"/><Relationship Id="rId772" Type="http://schemas.openxmlformats.org/officeDocument/2006/relationships/slide" Target="slides/slide754.xml"/><Relationship Id="rId162" Type="http://schemas.openxmlformats.org/officeDocument/2006/relationships/slide" Target="slides/slide144.xml"/><Relationship Id="rId218" Type="http://schemas.openxmlformats.org/officeDocument/2006/relationships/slide" Target="slides/slide200.xml"/><Relationship Id="rId425" Type="http://schemas.openxmlformats.org/officeDocument/2006/relationships/slide" Target="slides/slide407.xml"/><Relationship Id="rId467" Type="http://schemas.openxmlformats.org/officeDocument/2006/relationships/slide" Target="slides/slide449.xml"/><Relationship Id="rId632" Type="http://schemas.openxmlformats.org/officeDocument/2006/relationships/slide" Target="slides/slide614.xml"/><Relationship Id="rId271" Type="http://schemas.openxmlformats.org/officeDocument/2006/relationships/slide" Target="slides/slide253.xml"/><Relationship Id="rId674" Type="http://schemas.openxmlformats.org/officeDocument/2006/relationships/slide" Target="slides/slide656.xml"/><Relationship Id="rId24" Type="http://schemas.openxmlformats.org/officeDocument/2006/relationships/slide" Target="slides/slide6.xml"/><Relationship Id="rId66" Type="http://schemas.openxmlformats.org/officeDocument/2006/relationships/slide" Target="slides/slide48.xml"/><Relationship Id="rId131" Type="http://schemas.openxmlformats.org/officeDocument/2006/relationships/slide" Target="slides/slide113.xml"/><Relationship Id="rId327" Type="http://schemas.openxmlformats.org/officeDocument/2006/relationships/slide" Target="slides/slide309.xml"/><Relationship Id="rId369" Type="http://schemas.openxmlformats.org/officeDocument/2006/relationships/slide" Target="slides/slide351.xml"/><Relationship Id="rId534" Type="http://schemas.openxmlformats.org/officeDocument/2006/relationships/slide" Target="slides/slide516.xml"/><Relationship Id="rId576" Type="http://schemas.openxmlformats.org/officeDocument/2006/relationships/slide" Target="slides/slide558.xml"/><Relationship Id="rId741" Type="http://schemas.openxmlformats.org/officeDocument/2006/relationships/slide" Target="slides/slide723.xml"/><Relationship Id="rId783" Type="http://schemas.openxmlformats.org/officeDocument/2006/relationships/theme" Target="theme/theme1.xml"/><Relationship Id="rId173" Type="http://schemas.openxmlformats.org/officeDocument/2006/relationships/slide" Target="slides/slide155.xml"/><Relationship Id="rId229" Type="http://schemas.openxmlformats.org/officeDocument/2006/relationships/slide" Target="slides/slide211.xml"/><Relationship Id="rId380" Type="http://schemas.openxmlformats.org/officeDocument/2006/relationships/slide" Target="slides/slide362.xml"/><Relationship Id="rId436" Type="http://schemas.openxmlformats.org/officeDocument/2006/relationships/slide" Target="slides/slide418.xml"/><Relationship Id="rId601" Type="http://schemas.openxmlformats.org/officeDocument/2006/relationships/slide" Target="slides/slide583.xml"/><Relationship Id="rId643" Type="http://schemas.openxmlformats.org/officeDocument/2006/relationships/slide" Target="slides/slide625.xml"/><Relationship Id="rId240" Type="http://schemas.openxmlformats.org/officeDocument/2006/relationships/slide" Target="slides/slide222.xml"/><Relationship Id="rId478" Type="http://schemas.openxmlformats.org/officeDocument/2006/relationships/slide" Target="slides/slide460.xml"/><Relationship Id="rId685" Type="http://schemas.openxmlformats.org/officeDocument/2006/relationships/slide" Target="slides/slide667.xml"/><Relationship Id="rId35" Type="http://schemas.openxmlformats.org/officeDocument/2006/relationships/slide" Target="slides/slide17.xml"/><Relationship Id="rId77" Type="http://schemas.openxmlformats.org/officeDocument/2006/relationships/slide" Target="slides/slide59.xml"/><Relationship Id="rId100" Type="http://schemas.openxmlformats.org/officeDocument/2006/relationships/slide" Target="slides/slide82.xml"/><Relationship Id="rId282" Type="http://schemas.openxmlformats.org/officeDocument/2006/relationships/slide" Target="slides/slide264.xml"/><Relationship Id="rId338" Type="http://schemas.openxmlformats.org/officeDocument/2006/relationships/slide" Target="slides/slide320.xml"/><Relationship Id="rId503" Type="http://schemas.openxmlformats.org/officeDocument/2006/relationships/slide" Target="slides/slide485.xml"/><Relationship Id="rId545" Type="http://schemas.openxmlformats.org/officeDocument/2006/relationships/slide" Target="slides/slide527.xml"/><Relationship Id="rId587" Type="http://schemas.openxmlformats.org/officeDocument/2006/relationships/slide" Target="slides/slide569.xml"/><Relationship Id="rId710" Type="http://schemas.openxmlformats.org/officeDocument/2006/relationships/slide" Target="slides/slide692.xml"/><Relationship Id="rId752" Type="http://schemas.openxmlformats.org/officeDocument/2006/relationships/slide" Target="slides/slide734.xml"/><Relationship Id="rId8" Type="http://schemas.openxmlformats.org/officeDocument/2006/relationships/slideMaster" Target="slideMasters/slideMaster8.xml"/><Relationship Id="rId142" Type="http://schemas.openxmlformats.org/officeDocument/2006/relationships/slide" Target="slides/slide124.xml"/><Relationship Id="rId184" Type="http://schemas.openxmlformats.org/officeDocument/2006/relationships/slide" Target="slides/slide166.xml"/><Relationship Id="rId391" Type="http://schemas.openxmlformats.org/officeDocument/2006/relationships/slide" Target="slides/slide373.xml"/><Relationship Id="rId405" Type="http://schemas.openxmlformats.org/officeDocument/2006/relationships/slide" Target="slides/slide387.xml"/><Relationship Id="rId447" Type="http://schemas.openxmlformats.org/officeDocument/2006/relationships/slide" Target="slides/slide429.xml"/><Relationship Id="rId612" Type="http://schemas.openxmlformats.org/officeDocument/2006/relationships/slide" Target="slides/slide594.xml"/><Relationship Id="rId251" Type="http://schemas.openxmlformats.org/officeDocument/2006/relationships/slide" Target="slides/slide233.xml"/><Relationship Id="rId489" Type="http://schemas.openxmlformats.org/officeDocument/2006/relationships/slide" Target="slides/slide471.xml"/><Relationship Id="rId654" Type="http://schemas.openxmlformats.org/officeDocument/2006/relationships/slide" Target="slides/slide636.xml"/><Relationship Id="rId696" Type="http://schemas.openxmlformats.org/officeDocument/2006/relationships/slide" Target="slides/slide678.xml"/><Relationship Id="rId46" Type="http://schemas.openxmlformats.org/officeDocument/2006/relationships/slide" Target="slides/slide28.xml"/><Relationship Id="rId293" Type="http://schemas.openxmlformats.org/officeDocument/2006/relationships/slide" Target="slides/slide275.xml"/><Relationship Id="rId307" Type="http://schemas.openxmlformats.org/officeDocument/2006/relationships/slide" Target="slides/slide289.xml"/><Relationship Id="rId349" Type="http://schemas.openxmlformats.org/officeDocument/2006/relationships/slide" Target="slides/slide331.xml"/><Relationship Id="rId514" Type="http://schemas.openxmlformats.org/officeDocument/2006/relationships/slide" Target="slides/slide496.xml"/><Relationship Id="rId556" Type="http://schemas.openxmlformats.org/officeDocument/2006/relationships/slide" Target="slides/slide538.xml"/><Relationship Id="rId721" Type="http://schemas.openxmlformats.org/officeDocument/2006/relationships/slide" Target="slides/slide703.xml"/><Relationship Id="rId763" Type="http://schemas.openxmlformats.org/officeDocument/2006/relationships/slide" Target="slides/slide745.xml"/><Relationship Id="rId88" Type="http://schemas.openxmlformats.org/officeDocument/2006/relationships/slide" Target="slides/slide70.xml"/><Relationship Id="rId111" Type="http://schemas.openxmlformats.org/officeDocument/2006/relationships/slide" Target="slides/slide93.xml"/><Relationship Id="rId153" Type="http://schemas.openxmlformats.org/officeDocument/2006/relationships/slide" Target="slides/slide135.xml"/><Relationship Id="rId195" Type="http://schemas.openxmlformats.org/officeDocument/2006/relationships/slide" Target="slides/slide177.xml"/><Relationship Id="rId209" Type="http://schemas.openxmlformats.org/officeDocument/2006/relationships/slide" Target="slides/slide191.xml"/><Relationship Id="rId360" Type="http://schemas.openxmlformats.org/officeDocument/2006/relationships/slide" Target="slides/slide342.xml"/><Relationship Id="rId416" Type="http://schemas.openxmlformats.org/officeDocument/2006/relationships/slide" Target="slides/slide398.xml"/><Relationship Id="rId598" Type="http://schemas.openxmlformats.org/officeDocument/2006/relationships/slide" Target="slides/slide580.xml"/><Relationship Id="rId220" Type="http://schemas.openxmlformats.org/officeDocument/2006/relationships/slide" Target="slides/slide202.xml"/><Relationship Id="rId458" Type="http://schemas.openxmlformats.org/officeDocument/2006/relationships/slide" Target="slides/slide440.xml"/><Relationship Id="rId623" Type="http://schemas.openxmlformats.org/officeDocument/2006/relationships/slide" Target="slides/slide605.xml"/><Relationship Id="rId665" Type="http://schemas.openxmlformats.org/officeDocument/2006/relationships/slide" Target="slides/slide647.xml"/><Relationship Id="rId15" Type="http://schemas.openxmlformats.org/officeDocument/2006/relationships/slideMaster" Target="slideMasters/slideMaster15.xml"/><Relationship Id="rId57" Type="http://schemas.openxmlformats.org/officeDocument/2006/relationships/slide" Target="slides/slide39.xml"/><Relationship Id="rId262" Type="http://schemas.openxmlformats.org/officeDocument/2006/relationships/slide" Target="slides/slide244.xml"/><Relationship Id="rId318" Type="http://schemas.openxmlformats.org/officeDocument/2006/relationships/slide" Target="slides/slide300.xml"/><Relationship Id="rId525" Type="http://schemas.openxmlformats.org/officeDocument/2006/relationships/slide" Target="slides/slide507.xml"/><Relationship Id="rId567" Type="http://schemas.openxmlformats.org/officeDocument/2006/relationships/slide" Target="slides/slide549.xml"/><Relationship Id="rId732" Type="http://schemas.openxmlformats.org/officeDocument/2006/relationships/slide" Target="slides/slide714.xml"/><Relationship Id="rId99" Type="http://schemas.openxmlformats.org/officeDocument/2006/relationships/slide" Target="slides/slide81.xml"/><Relationship Id="rId122" Type="http://schemas.openxmlformats.org/officeDocument/2006/relationships/slide" Target="slides/slide104.xml"/><Relationship Id="rId164" Type="http://schemas.openxmlformats.org/officeDocument/2006/relationships/slide" Target="slides/slide146.xml"/><Relationship Id="rId371" Type="http://schemas.openxmlformats.org/officeDocument/2006/relationships/slide" Target="slides/slide353.xml"/><Relationship Id="rId774" Type="http://schemas.openxmlformats.org/officeDocument/2006/relationships/slide" Target="slides/slide756.xml"/><Relationship Id="rId427" Type="http://schemas.openxmlformats.org/officeDocument/2006/relationships/slide" Target="slides/slide409.xml"/><Relationship Id="rId469" Type="http://schemas.openxmlformats.org/officeDocument/2006/relationships/slide" Target="slides/slide451.xml"/><Relationship Id="rId634" Type="http://schemas.openxmlformats.org/officeDocument/2006/relationships/slide" Target="slides/slide616.xml"/><Relationship Id="rId676" Type="http://schemas.openxmlformats.org/officeDocument/2006/relationships/slide" Target="slides/slide658.xml"/><Relationship Id="rId26" Type="http://schemas.openxmlformats.org/officeDocument/2006/relationships/slide" Target="slides/slide8.xml"/><Relationship Id="rId231" Type="http://schemas.openxmlformats.org/officeDocument/2006/relationships/slide" Target="slides/slide213.xml"/><Relationship Id="rId273" Type="http://schemas.openxmlformats.org/officeDocument/2006/relationships/slide" Target="slides/slide255.xml"/><Relationship Id="rId329" Type="http://schemas.openxmlformats.org/officeDocument/2006/relationships/slide" Target="slides/slide311.xml"/><Relationship Id="rId480" Type="http://schemas.openxmlformats.org/officeDocument/2006/relationships/slide" Target="slides/slide462.xml"/><Relationship Id="rId536" Type="http://schemas.openxmlformats.org/officeDocument/2006/relationships/slide" Target="slides/slide518.xml"/><Relationship Id="rId701" Type="http://schemas.openxmlformats.org/officeDocument/2006/relationships/slide" Target="slides/slide683.xml"/><Relationship Id="rId68" Type="http://schemas.openxmlformats.org/officeDocument/2006/relationships/slide" Target="slides/slide50.xml"/><Relationship Id="rId133" Type="http://schemas.openxmlformats.org/officeDocument/2006/relationships/slide" Target="slides/slide115.xml"/><Relationship Id="rId175" Type="http://schemas.openxmlformats.org/officeDocument/2006/relationships/slide" Target="slides/slide157.xml"/><Relationship Id="rId340" Type="http://schemas.openxmlformats.org/officeDocument/2006/relationships/slide" Target="slides/slide322.xml"/><Relationship Id="rId578" Type="http://schemas.openxmlformats.org/officeDocument/2006/relationships/slide" Target="slides/slide560.xml"/><Relationship Id="rId743" Type="http://schemas.openxmlformats.org/officeDocument/2006/relationships/slide" Target="slides/slide725.xml"/><Relationship Id="rId200" Type="http://schemas.openxmlformats.org/officeDocument/2006/relationships/slide" Target="slides/slide182.xml"/><Relationship Id="rId382" Type="http://schemas.openxmlformats.org/officeDocument/2006/relationships/slide" Target="slides/slide364.xml"/><Relationship Id="rId438" Type="http://schemas.openxmlformats.org/officeDocument/2006/relationships/slide" Target="slides/slide420.xml"/><Relationship Id="rId603" Type="http://schemas.openxmlformats.org/officeDocument/2006/relationships/slide" Target="slides/slide585.xml"/><Relationship Id="rId645" Type="http://schemas.openxmlformats.org/officeDocument/2006/relationships/slide" Target="slides/slide627.xml"/><Relationship Id="rId687" Type="http://schemas.openxmlformats.org/officeDocument/2006/relationships/slide" Target="slides/slide669.xml"/><Relationship Id="rId242" Type="http://schemas.openxmlformats.org/officeDocument/2006/relationships/slide" Target="slides/slide224.xml"/><Relationship Id="rId284" Type="http://schemas.openxmlformats.org/officeDocument/2006/relationships/slide" Target="slides/slide266.xml"/><Relationship Id="rId491" Type="http://schemas.openxmlformats.org/officeDocument/2006/relationships/slide" Target="slides/slide473.xml"/><Relationship Id="rId505" Type="http://schemas.openxmlformats.org/officeDocument/2006/relationships/slide" Target="slides/slide487.xml"/><Relationship Id="rId712" Type="http://schemas.openxmlformats.org/officeDocument/2006/relationships/slide" Target="slides/slide694.xml"/><Relationship Id="rId37" Type="http://schemas.openxmlformats.org/officeDocument/2006/relationships/slide" Target="slides/slide19.xml"/><Relationship Id="rId79" Type="http://schemas.openxmlformats.org/officeDocument/2006/relationships/slide" Target="slides/slide61.xml"/><Relationship Id="rId102" Type="http://schemas.openxmlformats.org/officeDocument/2006/relationships/slide" Target="slides/slide84.xml"/><Relationship Id="rId144" Type="http://schemas.openxmlformats.org/officeDocument/2006/relationships/slide" Target="slides/slide126.xml"/><Relationship Id="rId547" Type="http://schemas.openxmlformats.org/officeDocument/2006/relationships/slide" Target="slides/slide529.xml"/><Relationship Id="rId589" Type="http://schemas.openxmlformats.org/officeDocument/2006/relationships/slide" Target="slides/slide571.xml"/><Relationship Id="rId754" Type="http://schemas.openxmlformats.org/officeDocument/2006/relationships/slide" Target="slides/slide736.xml"/><Relationship Id="rId90" Type="http://schemas.openxmlformats.org/officeDocument/2006/relationships/slide" Target="slides/slide72.xml"/><Relationship Id="rId186" Type="http://schemas.openxmlformats.org/officeDocument/2006/relationships/slide" Target="slides/slide168.xml"/><Relationship Id="rId351" Type="http://schemas.openxmlformats.org/officeDocument/2006/relationships/slide" Target="slides/slide333.xml"/><Relationship Id="rId393" Type="http://schemas.openxmlformats.org/officeDocument/2006/relationships/slide" Target="slides/slide375.xml"/><Relationship Id="rId407" Type="http://schemas.openxmlformats.org/officeDocument/2006/relationships/slide" Target="slides/slide389.xml"/><Relationship Id="rId449" Type="http://schemas.openxmlformats.org/officeDocument/2006/relationships/slide" Target="slides/slide431.xml"/><Relationship Id="rId614" Type="http://schemas.openxmlformats.org/officeDocument/2006/relationships/slide" Target="slides/slide596.xml"/><Relationship Id="rId656" Type="http://schemas.openxmlformats.org/officeDocument/2006/relationships/slide" Target="slides/slide638.xml"/><Relationship Id="rId211" Type="http://schemas.openxmlformats.org/officeDocument/2006/relationships/slide" Target="slides/slide193.xml"/><Relationship Id="rId253" Type="http://schemas.openxmlformats.org/officeDocument/2006/relationships/slide" Target="slides/slide235.xml"/><Relationship Id="rId295" Type="http://schemas.openxmlformats.org/officeDocument/2006/relationships/slide" Target="slides/slide277.xml"/><Relationship Id="rId309" Type="http://schemas.openxmlformats.org/officeDocument/2006/relationships/slide" Target="slides/slide291.xml"/><Relationship Id="rId460" Type="http://schemas.openxmlformats.org/officeDocument/2006/relationships/slide" Target="slides/slide442.xml"/><Relationship Id="rId516" Type="http://schemas.openxmlformats.org/officeDocument/2006/relationships/slide" Target="slides/slide498.xml"/><Relationship Id="rId698" Type="http://schemas.openxmlformats.org/officeDocument/2006/relationships/slide" Target="slides/slide680.xml"/><Relationship Id="rId48" Type="http://schemas.openxmlformats.org/officeDocument/2006/relationships/slide" Target="slides/slide30.xml"/><Relationship Id="rId113" Type="http://schemas.openxmlformats.org/officeDocument/2006/relationships/slide" Target="slides/slide95.xml"/><Relationship Id="rId320" Type="http://schemas.openxmlformats.org/officeDocument/2006/relationships/slide" Target="slides/slide302.xml"/><Relationship Id="rId558" Type="http://schemas.openxmlformats.org/officeDocument/2006/relationships/slide" Target="slides/slide540.xml"/><Relationship Id="rId723" Type="http://schemas.openxmlformats.org/officeDocument/2006/relationships/slide" Target="slides/slide705.xml"/><Relationship Id="rId765" Type="http://schemas.openxmlformats.org/officeDocument/2006/relationships/slide" Target="slides/slide747.xml"/><Relationship Id="rId155" Type="http://schemas.openxmlformats.org/officeDocument/2006/relationships/slide" Target="slides/slide137.xml"/><Relationship Id="rId197" Type="http://schemas.openxmlformats.org/officeDocument/2006/relationships/slide" Target="slides/slide179.xml"/><Relationship Id="rId362" Type="http://schemas.openxmlformats.org/officeDocument/2006/relationships/slide" Target="slides/slide344.xml"/><Relationship Id="rId418" Type="http://schemas.openxmlformats.org/officeDocument/2006/relationships/slide" Target="slides/slide400.xml"/><Relationship Id="rId625" Type="http://schemas.openxmlformats.org/officeDocument/2006/relationships/slide" Target="slides/slide607.xml"/><Relationship Id="rId222" Type="http://schemas.openxmlformats.org/officeDocument/2006/relationships/slide" Target="slides/slide204.xml"/><Relationship Id="rId264" Type="http://schemas.openxmlformats.org/officeDocument/2006/relationships/slide" Target="slides/slide246.xml"/><Relationship Id="rId471" Type="http://schemas.openxmlformats.org/officeDocument/2006/relationships/slide" Target="slides/slide453.xml"/><Relationship Id="rId667" Type="http://schemas.openxmlformats.org/officeDocument/2006/relationships/slide" Target="slides/slide649.xml"/><Relationship Id="rId17" Type="http://schemas.openxmlformats.org/officeDocument/2006/relationships/slideMaster" Target="slideMasters/slideMaster17.xml"/><Relationship Id="rId59" Type="http://schemas.openxmlformats.org/officeDocument/2006/relationships/slide" Target="slides/slide41.xml"/><Relationship Id="rId124" Type="http://schemas.openxmlformats.org/officeDocument/2006/relationships/slide" Target="slides/slide106.xml"/><Relationship Id="rId527" Type="http://schemas.openxmlformats.org/officeDocument/2006/relationships/slide" Target="slides/slide509.xml"/><Relationship Id="rId569" Type="http://schemas.openxmlformats.org/officeDocument/2006/relationships/slide" Target="slides/slide551.xml"/><Relationship Id="rId734" Type="http://schemas.openxmlformats.org/officeDocument/2006/relationships/slide" Target="slides/slide716.xml"/><Relationship Id="rId776" Type="http://schemas.openxmlformats.org/officeDocument/2006/relationships/slide" Target="slides/slide758.xml"/><Relationship Id="rId70" Type="http://schemas.openxmlformats.org/officeDocument/2006/relationships/slide" Target="slides/slide52.xml"/><Relationship Id="rId166" Type="http://schemas.openxmlformats.org/officeDocument/2006/relationships/slide" Target="slides/slide148.xml"/><Relationship Id="rId331" Type="http://schemas.openxmlformats.org/officeDocument/2006/relationships/slide" Target="slides/slide313.xml"/><Relationship Id="rId373" Type="http://schemas.openxmlformats.org/officeDocument/2006/relationships/slide" Target="slides/slide355.xml"/><Relationship Id="rId429" Type="http://schemas.openxmlformats.org/officeDocument/2006/relationships/slide" Target="slides/slide411.xml"/><Relationship Id="rId580" Type="http://schemas.openxmlformats.org/officeDocument/2006/relationships/slide" Target="slides/slide562.xml"/><Relationship Id="rId636" Type="http://schemas.openxmlformats.org/officeDocument/2006/relationships/slide" Target="slides/slide618.xml"/><Relationship Id="rId1" Type="http://schemas.openxmlformats.org/officeDocument/2006/relationships/slideMaster" Target="slideMasters/slideMaster1.xml"/><Relationship Id="rId233" Type="http://schemas.openxmlformats.org/officeDocument/2006/relationships/slide" Target="slides/slide215.xml"/><Relationship Id="rId440" Type="http://schemas.openxmlformats.org/officeDocument/2006/relationships/slide" Target="slides/slide422.xml"/><Relationship Id="rId678" Type="http://schemas.openxmlformats.org/officeDocument/2006/relationships/slide" Target="slides/slide660.xml"/><Relationship Id="rId28" Type="http://schemas.openxmlformats.org/officeDocument/2006/relationships/slide" Target="slides/slide10.xml"/><Relationship Id="rId275" Type="http://schemas.openxmlformats.org/officeDocument/2006/relationships/slide" Target="slides/slide257.xml"/><Relationship Id="rId300" Type="http://schemas.openxmlformats.org/officeDocument/2006/relationships/slide" Target="slides/slide282.xml"/><Relationship Id="rId482" Type="http://schemas.openxmlformats.org/officeDocument/2006/relationships/slide" Target="slides/slide464.xml"/><Relationship Id="rId538" Type="http://schemas.openxmlformats.org/officeDocument/2006/relationships/slide" Target="slides/slide520.xml"/><Relationship Id="rId703" Type="http://schemas.openxmlformats.org/officeDocument/2006/relationships/slide" Target="slides/slide685.xml"/><Relationship Id="rId745" Type="http://schemas.openxmlformats.org/officeDocument/2006/relationships/slide" Target="slides/slide727.xml"/><Relationship Id="rId81" Type="http://schemas.openxmlformats.org/officeDocument/2006/relationships/slide" Target="slides/slide63.xml"/><Relationship Id="rId135" Type="http://schemas.openxmlformats.org/officeDocument/2006/relationships/slide" Target="slides/slide117.xml"/><Relationship Id="rId177" Type="http://schemas.openxmlformats.org/officeDocument/2006/relationships/slide" Target="slides/slide159.xml"/><Relationship Id="rId342" Type="http://schemas.openxmlformats.org/officeDocument/2006/relationships/slide" Target="slides/slide324.xml"/><Relationship Id="rId384" Type="http://schemas.openxmlformats.org/officeDocument/2006/relationships/slide" Target="slides/slide366.xml"/><Relationship Id="rId591" Type="http://schemas.openxmlformats.org/officeDocument/2006/relationships/slide" Target="slides/slide573.xml"/><Relationship Id="rId605" Type="http://schemas.openxmlformats.org/officeDocument/2006/relationships/slide" Target="slides/slide587.xml"/><Relationship Id="rId202" Type="http://schemas.openxmlformats.org/officeDocument/2006/relationships/slide" Target="slides/slide184.xml"/><Relationship Id="rId244" Type="http://schemas.openxmlformats.org/officeDocument/2006/relationships/slide" Target="slides/slide226.xml"/><Relationship Id="rId647" Type="http://schemas.openxmlformats.org/officeDocument/2006/relationships/slide" Target="slides/slide629.xml"/><Relationship Id="rId689" Type="http://schemas.openxmlformats.org/officeDocument/2006/relationships/slide" Target="slides/slide671.xml"/><Relationship Id="rId39" Type="http://schemas.openxmlformats.org/officeDocument/2006/relationships/slide" Target="slides/slide21.xml"/><Relationship Id="rId286" Type="http://schemas.openxmlformats.org/officeDocument/2006/relationships/slide" Target="slides/slide268.xml"/><Relationship Id="rId451" Type="http://schemas.openxmlformats.org/officeDocument/2006/relationships/slide" Target="slides/slide433.xml"/><Relationship Id="rId493" Type="http://schemas.openxmlformats.org/officeDocument/2006/relationships/slide" Target="slides/slide475.xml"/><Relationship Id="rId507" Type="http://schemas.openxmlformats.org/officeDocument/2006/relationships/slide" Target="slides/slide489.xml"/><Relationship Id="rId549" Type="http://schemas.openxmlformats.org/officeDocument/2006/relationships/slide" Target="slides/slide531.xml"/><Relationship Id="rId714" Type="http://schemas.openxmlformats.org/officeDocument/2006/relationships/slide" Target="slides/slide696.xml"/><Relationship Id="rId756" Type="http://schemas.openxmlformats.org/officeDocument/2006/relationships/slide" Target="slides/slide738.xml"/><Relationship Id="rId50" Type="http://schemas.openxmlformats.org/officeDocument/2006/relationships/slide" Target="slides/slide32.xml"/><Relationship Id="rId104" Type="http://schemas.openxmlformats.org/officeDocument/2006/relationships/slide" Target="slides/slide86.xml"/><Relationship Id="rId146" Type="http://schemas.openxmlformats.org/officeDocument/2006/relationships/slide" Target="slides/slide128.xml"/><Relationship Id="rId188" Type="http://schemas.openxmlformats.org/officeDocument/2006/relationships/slide" Target="slides/slide170.xml"/><Relationship Id="rId311" Type="http://schemas.openxmlformats.org/officeDocument/2006/relationships/slide" Target="slides/slide293.xml"/><Relationship Id="rId353" Type="http://schemas.openxmlformats.org/officeDocument/2006/relationships/slide" Target="slides/slide335.xml"/><Relationship Id="rId395" Type="http://schemas.openxmlformats.org/officeDocument/2006/relationships/slide" Target="slides/slide377.xml"/><Relationship Id="rId409" Type="http://schemas.openxmlformats.org/officeDocument/2006/relationships/slide" Target="slides/slide391.xml"/><Relationship Id="rId560" Type="http://schemas.openxmlformats.org/officeDocument/2006/relationships/slide" Target="slides/slide542.xml"/><Relationship Id="rId92" Type="http://schemas.openxmlformats.org/officeDocument/2006/relationships/slide" Target="slides/slide74.xml"/><Relationship Id="rId213" Type="http://schemas.openxmlformats.org/officeDocument/2006/relationships/slide" Target="slides/slide195.xml"/><Relationship Id="rId420" Type="http://schemas.openxmlformats.org/officeDocument/2006/relationships/slide" Target="slides/slide402.xml"/><Relationship Id="rId616" Type="http://schemas.openxmlformats.org/officeDocument/2006/relationships/slide" Target="slides/slide598.xml"/><Relationship Id="rId658" Type="http://schemas.openxmlformats.org/officeDocument/2006/relationships/slide" Target="slides/slide640.xml"/><Relationship Id="rId255" Type="http://schemas.openxmlformats.org/officeDocument/2006/relationships/slide" Target="slides/slide237.xml"/><Relationship Id="rId297" Type="http://schemas.openxmlformats.org/officeDocument/2006/relationships/slide" Target="slides/slide279.xml"/><Relationship Id="rId462" Type="http://schemas.openxmlformats.org/officeDocument/2006/relationships/slide" Target="slides/slide444.xml"/><Relationship Id="rId518" Type="http://schemas.openxmlformats.org/officeDocument/2006/relationships/slide" Target="slides/slide500.xml"/><Relationship Id="rId725" Type="http://schemas.openxmlformats.org/officeDocument/2006/relationships/slide" Target="slides/slide707.xml"/><Relationship Id="rId115" Type="http://schemas.openxmlformats.org/officeDocument/2006/relationships/slide" Target="slides/slide97.xml"/><Relationship Id="rId157" Type="http://schemas.openxmlformats.org/officeDocument/2006/relationships/slide" Target="slides/slide139.xml"/><Relationship Id="rId322" Type="http://schemas.openxmlformats.org/officeDocument/2006/relationships/slide" Target="slides/slide304.xml"/><Relationship Id="rId364" Type="http://schemas.openxmlformats.org/officeDocument/2006/relationships/slide" Target="slides/slide346.xml"/><Relationship Id="rId767" Type="http://schemas.openxmlformats.org/officeDocument/2006/relationships/slide" Target="slides/slide749.xml"/><Relationship Id="rId61" Type="http://schemas.openxmlformats.org/officeDocument/2006/relationships/slide" Target="slides/slide43.xml"/><Relationship Id="rId199" Type="http://schemas.openxmlformats.org/officeDocument/2006/relationships/slide" Target="slides/slide181.xml"/><Relationship Id="rId571" Type="http://schemas.openxmlformats.org/officeDocument/2006/relationships/slide" Target="slides/slide553.xml"/><Relationship Id="rId627" Type="http://schemas.openxmlformats.org/officeDocument/2006/relationships/slide" Target="slides/slide609.xml"/><Relationship Id="rId669" Type="http://schemas.openxmlformats.org/officeDocument/2006/relationships/slide" Target="slides/slide651.xml"/><Relationship Id="rId19" Type="http://schemas.openxmlformats.org/officeDocument/2006/relationships/slide" Target="slides/slide1.xml"/><Relationship Id="rId224" Type="http://schemas.openxmlformats.org/officeDocument/2006/relationships/slide" Target="slides/slide206.xml"/><Relationship Id="rId266" Type="http://schemas.openxmlformats.org/officeDocument/2006/relationships/slide" Target="slides/slide248.xml"/><Relationship Id="rId431" Type="http://schemas.openxmlformats.org/officeDocument/2006/relationships/slide" Target="slides/slide413.xml"/><Relationship Id="rId473" Type="http://schemas.openxmlformats.org/officeDocument/2006/relationships/slide" Target="slides/slide455.xml"/><Relationship Id="rId529" Type="http://schemas.openxmlformats.org/officeDocument/2006/relationships/slide" Target="slides/slide511.xml"/><Relationship Id="rId680" Type="http://schemas.openxmlformats.org/officeDocument/2006/relationships/slide" Target="slides/slide662.xml"/><Relationship Id="rId736" Type="http://schemas.openxmlformats.org/officeDocument/2006/relationships/slide" Target="slides/slide718.xml"/><Relationship Id="rId30" Type="http://schemas.openxmlformats.org/officeDocument/2006/relationships/slide" Target="slides/slide12.xml"/><Relationship Id="rId126" Type="http://schemas.openxmlformats.org/officeDocument/2006/relationships/slide" Target="slides/slide108.xml"/><Relationship Id="rId168" Type="http://schemas.openxmlformats.org/officeDocument/2006/relationships/slide" Target="slides/slide150.xml"/><Relationship Id="rId333" Type="http://schemas.openxmlformats.org/officeDocument/2006/relationships/slide" Target="slides/slide315.xml"/><Relationship Id="rId540" Type="http://schemas.openxmlformats.org/officeDocument/2006/relationships/slide" Target="slides/slide522.xml"/><Relationship Id="rId778" Type="http://schemas.openxmlformats.org/officeDocument/2006/relationships/slide" Target="slides/slide760.xml"/><Relationship Id="rId72" Type="http://schemas.openxmlformats.org/officeDocument/2006/relationships/slide" Target="slides/slide54.xml"/><Relationship Id="rId375" Type="http://schemas.openxmlformats.org/officeDocument/2006/relationships/slide" Target="slides/slide357.xml"/><Relationship Id="rId582" Type="http://schemas.openxmlformats.org/officeDocument/2006/relationships/slide" Target="slides/slide564.xml"/><Relationship Id="rId638" Type="http://schemas.openxmlformats.org/officeDocument/2006/relationships/slide" Target="slides/slide620.xml"/><Relationship Id="rId3" Type="http://schemas.openxmlformats.org/officeDocument/2006/relationships/slideMaster" Target="slideMasters/slideMaster3.xml"/><Relationship Id="rId235" Type="http://schemas.openxmlformats.org/officeDocument/2006/relationships/slide" Target="slides/slide217.xml"/><Relationship Id="rId277" Type="http://schemas.openxmlformats.org/officeDocument/2006/relationships/slide" Target="slides/slide259.xml"/><Relationship Id="rId400" Type="http://schemas.openxmlformats.org/officeDocument/2006/relationships/slide" Target="slides/slide382.xml"/><Relationship Id="rId442" Type="http://schemas.openxmlformats.org/officeDocument/2006/relationships/slide" Target="slides/slide424.xml"/><Relationship Id="rId484" Type="http://schemas.openxmlformats.org/officeDocument/2006/relationships/slide" Target="slides/slide466.xml"/><Relationship Id="rId705" Type="http://schemas.openxmlformats.org/officeDocument/2006/relationships/slide" Target="slides/slide687.xml"/><Relationship Id="rId137" Type="http://schemas.openxmlformats.org/officeDocument/2006/relationships/slide" Target="slides/slide119.xml"/><Relationship Id="rId302" Type="http://schemas.openxmlformats.org/officeDocument/2006/relationships/slide" Target="slides/slide284.xml"/><Relationship Id="rId344" Type="http://schemas.openxmlformats.org/officeDocument/2006/relationships/slide" Target="slides/slide326.xml"/><Relationship Id="rId691" Type="http://schemas.openxmlformats.org/officeDocument/2006/relationships/slide" Target="slides/slide673.xml"/><Relationship Id="rId747" Type="http://schemas.openxmlformats.org/officeDocument/2006/relationships/slide" Target="slides/slide729.xml"/><Relationship Id="rId41" Type="http://schemas.openxmlformats.org/officeDocument/2006/relationships/slide" Target="slides/slide23.xml"/><Relationship Id="rId83" Type="http://schemas.openxmlformats.org/officeDocument/2006/relationships/slide" Target="slides/slide65.xml"/><Relationship Id="rId179" Type="http://schemas.openxmlformats.org/officeDocument/2006/relationships/slide" Target="slides/slide161.xml"/><Relationship Id="rId386" Type="http://schemas.openxmlformats.org/officeDocument/2006/relationships/slide" Target="slides/slide368.xml"/><Relationship Id="rId551" Type="http://schemas.openxmlformats.org/officeDocument/2006/relationships/slide" Target="slides/slide533.xml"/><Relationship Id="rId593" Type="http://schemas.openxmlformats.org/officeDocument/2006/relationships/slide" Target="slides/slide575.xml"/><Relationship Id="rId607" Type="http://schemas.openxmlformats.org/officeDocument/2006/relationships/slide" Target="slides/slide589.xml"/><Relationship Id="rId649" Type="http://schemas.openxmlformats.org/officeDocument/2006/relationships/slide" Target="slides/slide631.xml"/><Relationship Id="rId190" Type="http://schemas.openxmlformats.org/officeDocument/2006/relationships/slide" Target="slides/slide172.xml"/><Relationship Id="rId204" Type="http://schemas.openxmlformats.org/officeDocument/2006/relationships/slide" Target="slides/slide186.xml"/><Relationship Id="rId246" Type="http://schemas.openxmlformats.org/officeDocument/2006/relationships/slide" Target="slides/slide228.xml"/><Relationship Id="rId288" Type="http://schemas.openxmlformats.org/officeDocument/2006/relationships/slide" Target="slides/slide270.xml"/><Relationship Id="rId411" Type="http://schemas.openxmlformats.org/officeDocument/2006/relationships/slide" Target="slides/slide393.xml"/><Relationship Id="rId453" Type="http://schemas.openxmlformats.org/officeDocument/2006/relationships/slide" Target="slides/slide435.xml"/><Relationship Id="rId509" Type="http://schemas.openxmlformats.org/officeDocument/2006/relationships/slide" Target="slides/slide491.xml"/><Relationship Id="rId660" Type="http://schemas.openxmlformats.org/officeDocument/2006/relationships/slide" Target="slides/slide642.xml"/><Relationship Id="rId106" Type="http://schemas.openxmlformats.org/officeDocument/2006/relationships/slide" Target="slides/slide88.xml"/><Relationship Id="rId313" Type="http://schemas.openxmlformats.org/officeDocument/2006/relationships/slide" Target="slides/slide295.xml"/><Relationship Id="rId495" Type="http://schemas.openxmlformats.org/officeDocument/2006/relationships/slide" Target="slides/slide477.xml"/><Relationship Id="rId716" Type="http://schemas.openxmlformats.org/officeDocument/2006/relationships/slide" Target="slides/slide698.xml"/><Relationship Id="rId758" Type="http://schemas.openxmlformats.org/officeDocument/2006/relationships/slide" Target="slides/slide740.xml"/><Relationship Id="rId10" Type="http://schemas.openxmlformats.org/officeDocument/2006/relationships/slideMaster" Target="slideMasters/slideMaster10.xml"/><Relationship Id="rId52" Type="http://schemas.openxmlformats.org/officeDocument/2006/relationships/slide" Target="slides/slide34.xml"/><Relationship Id="rId94" Type="http://schemas.openxmlformats.org/officeDocument/2006/relationships/slide" Target="slides/slide76.xml"/><Relationship Id="rId148" Type="http://schemas.openxmlformats.org/officeDocument/2006/relationships/slide" Target="slides/slide130.xml"/><Relationship Id="rId355" Type="http://schemas.openxmlformats.org/officeDocument/2006/relationships/slide" Target="slides/slide337.xml"/><Relationship Id="rId397" Type="http://schemas.openxmlformats.org/officeDocument/2006/relationships/slide" Target="slides/slide379.xml"/><Relationship Id="rId520" Type="http://schemas.openxmlformats.org/officeDocument/2006/relationships/slide" Target="slides/slide502.xml"/><Relationship Id="rId562" Type="http://schemas.openxmlformats.org/officeDocument/2006/relationships/slide" Target="slides/slide544.xml"/><Relationship Id="rId618" Type="http://schemas.openxmlformats.org/officeDocument/2006/relationships/slide" Target="slides/slide600.xml"/><Relationship Id="rId215" Type="http://schemas.openxmlformats.org/officeDocument/2006/relationships/slide" Target="slides/slide197.xml"/><Relationship Id="rId257" Type="http://schemas.openxmlformats.org/officeDocument/2006/relationships/slide" Target="slides/slide239.xml"/><Relationship Id="rId422" Type="http://schemas.openxmlformats.org/officeDocument/2006/relationships/slide" Target="slides/slide404.xml"/><Relationship Id="rId464" Type="http://schemas.openxmlformats.org/officeDocument/2006/relationships/slide" Target="slides/slide446.xml"/><Relationship Id="rId299" Type="http://schemas.openxmlformats.org/officeDocument/2006/relationships/slide" Target="slides/slide281.xml"/><Relationship Id="rId727" Type="http://schemas.openxmlformats.org/officeDocument/2006/relationships/slide" Target="slides/slide709.xml"/><Relationship Id="rId63" Type="http://schemas.openxmlformats.org/officeDocument/2006/relationships/slide" Target="slides/slide45.xml"/><Relationship Id="rId159" Type="http://schemas.openxmlformats.org/officeDocument/2006/relationships/slide" Target="slides/slide141.xml"/><Relationship Id="rId366" Type="http://schemas.openxmlformats.org/officeDocument/2006/relationships/slide" Target="slides/slide348.xml"/><Relationship Id="rId573" Type="http://schemas.openxmlformats.org/officeDocument/2006/relationships/slide" Target="slides/slide555.xml"/><Relationship Id="rId780" Type="http://schemas.openxmlformats.org/officeDocument/2006/relationships/notesMaster" Target="notesMasters/notesMaster1.xml"/><Relationship Id="rId226" Type="http://schemas.openxmlformats.org/officeDocument/2006/relationships/slide" Target="slides/slide208.xml"/><Relationship Id="rId433" Type="http://schemas.openxmlformats.org/officeDocument/2006/relationships/slide" Target="slides/slide41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4B2162-4B64-477C-9975-9988AF17B0AC}"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en-US"/>
        </a:p>
      </dgm:t>
    </dgm:pt>
    <dgm:pt modelId="{E61E9E4D-BCB8-43AB-B6C0-17B6C94BFEF1}">
      <dgm:prSet custT="1"/>
      <dgm:spPr>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US" sz="5400" b="1" i="0" dirty="0">
              <a:solidFill>
                <a:schemeClr val="bg1">
                  <a:lumMod val="95000"/>
                </a:schemeClr>
              </a:solidFill>
              <a:effectLst>
                <a:outerShdw blurRad="38100" dist="38100" dir="2700000" algn="tl">
                  <a:srgbClr val="000000">
                    <a:alpha val="43137"/>
                  </a:srgbClr>
                </a:outerShdw>
              </a:effectLst>
              <a:latin typeface="Edwardian Script ITC" panose="030303020407070D0804" pitchFamily="66" charset="0"/>
            </a:rPr>
            <a:t>By Martha Kairu</a:t>
          </a:r>
          <a:endParaRPr lang="en-US" sz="5400" i="0" dirty="0">
            <a:solidFill>
              <a:schemeClr val="bg1">
                <a:lumMod val="95000"/>
              </a:schemeClr>
            </a:solidFill>
            <a:effectLst>
              <a:outerShdw blurRad="38100" dist="38100" dir="2700000" algn="tl">
                <a:srgbClr val="000000">
                  <a:alpha val="43137"/>
                </a:srgbClr>
              </a:outerShdw>
            </a:effectLst>
            <a:latin typeface="Edwardian Script ITC" panose="030303020407070D0804" pitchFamily="66" charset="0"/>
          </a:endParaRPr>
        </a:p>
      </dgm:t>
    </dgm:pt>
    <dgm:pt modelId="{9029B2EA-CDDF-420C-86D8-504A3FE5E9B7}" type="parTrans" cxnId="{1D2A5135-D414-4DF6-91DA-8C29DF3E1C10}">
      <dgm:prSet/>
      <dgm:spPr/>
      <dgm:t>
        <a:bodyPr/>
        <a:lstStyle/>
        <a:p>
          <a:endParaRPr lang="en-US">
            <a:latin typeface="Broadway" panose="04040905080B02020502" pitchFamily="82" charset="0"/>
          </a:endParaRPr>
        </a:p>
      </dgm:t>
    </dgm:pt>
    <dgm:pt modelId="{E08EA7E5-D8EC-4651-8593-E32F52D65980}" type="sibTrans" cxnId="{1D2A5135-D414-4DF6-91DA-8C29DF3E1C10}">
      <dgm:prSet/>
      <dgm:spPr/>
      <dgm:t>
        <a:bodyPr/>
        <a:lstStyle/>
        <a:p>
          <a:endParaRPr lang="en-US">
            <a:latin typeface="Broadway" panose="04040905080B02020502" pitchFamily="82" charset="0"/>
          </a:endParaRPr>
        </a:p>
      </dgm:t>
    </dgm:pt>
    <dgm:pt modelId="{598DE9B9-F3D1-4B21-8039-C785C0138CA9}" type="pres">
      <dgm:prSet presAssocID="{BC4B2162-4B64-477C-9975-9988AF17B0AC}" presName="compositeShape" presStyleCnt="0">
        <dgm:presLayoutVars>
          <dgm:chMax val="7"/>
          <dgm:dir/>
          <dgm:resizeHandles val="exact"/>
        </dgm:presLayoutVars>
      </dgm:prSet>
      <dgm:spPr/>
      <dgm:t>
        <a:bodyPr/>
        <a:lstStyle/>
        <a:p>
          <a:endParaRPr lang="en-US"/>
        </a:p>
      </dgm:t>
    </dgm:pt>
    <dgm:pt modelId="{F7F3753F-44CA-4675-BF11-42C6851D5ABF}" type="pres">
      <dgm:prSet presAssocID="{E61E9E4D-BCB8-43AB-B6C0-17B6C94BFEF1}" presName="circ1TxSh" presStyleLbl="vennNode1" presStyleIdx="0" presStyleCnt="1" custScaleX="527870" custLinFactNeighborX="-15160" custLinFactNeighborY="0"/>
      <dgm:spPr/>
      <dgm:t>
        <a:bodyPr/>
        <a:lstStyle/>
        <a:p>
          <a:endParaRPr lang="en-US"/>
        </a:p>
      </dgm:t>
    </dgm:pt>
  </dgm:ptLst>
  <dgm:cxnLst>
    <dgm:cxn modelId="{1D2A5135-D414-4DF6-91DA-8C29DF3E1C10}" srcId="{BC4B2162-4B64-477C-9975-9988AF17B0AC}" destId="{E61E9E4D-BCB8-43AB-B6C0-17B6C94BFEF1}" srcOrd="0" destOrd="0" parTransId="{9029B2EA-CDDF-420C-86D8-504A3FE5E9B7}" sibTransId="{E08EA7E5-D8EC-4651-8593-E32F52D65980}"/>
    <dgm:cxn modelId="{9340E537-7074-400D-BF2E-702C2320220B}" type="presOf" srcId="{BC4B2162-4B64-477C-9975-9988AF17B0AC}" destId="{598DE9B9-F3D1-4B21-8039-C785C0138CA9}" srcOrd="0" destOrd="0" presId="urn:microsoft.com/office/officeart/2005/8/layout/venn1"/>
    <dgm:cxn modelId="{931893FC-CD7B-4DB6-A3E0-B787AB1B4E16}" type="presOf" srcId="{E61E9E4D-BCB8-43AB-B6C0-17B6C94BFEF1}" destId="{F7F3753F-44CA-4675-BF11-42C6851D5ABF}" srcOrd="0" destOrd="0" presId="urn:microsoft.com/office/officeart/2005/8/layout/venn1"/>
    <dgm:cxn modelId="{1AD4BA27-82B8-421F-A36F-961A797548EB}" type="presParOf" srcId="{598DE9B9-F3D1-4B21-8039-C785C0138CA9}" destId="{F7F3753F-44CA-4675-BF11-42C6851D5ABF}" srcOrd="0" destOrd="0" presId="urn:microsoft.com/office/officeart/2005/8/layout/venn1"/>
  </dgm:cxnLst>
  <dgm:bg>
    <a:no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847BE7-33A0-4FE8-AAE9-3D6B41210CF7}" type="doc">
      <dgm:prSet loTypeId="urn:microsoft.com/office/officeart/2005/8/layout/venn1" loCatId="relationship" qsTypeId="urn:microsoft.com/office/officeart/2005/8/quickstyle/3d3" qsCatId="3D" csTypeId="urn:microsoft.com/office/officeart/2005/8/colors/accent1_2" csCatId="accent1" phldr="1"/>
      <dgm:spPr/>
      <dgm:t>
        <a:bodyPr/>
        <a:lstStyle/>
        <a:p>
          <a:endParaRPr lang="en-US"/>
        </a:p>
      </dgm:t>
    </dgm:pt>
    <dgm:pt modelId="{92F19A84-4C8C-4E99-9B3A-5163880C889C}">
      <dgm:prSet/>
      <dgm:spPr>
        <a:solidFill>
          <a:srgbClr val="177BB9"/>
        </a:solidFill>
      </dgm:spPr>
      <dgm:t>
        <a:bodyPr/>
        <a:lstStyle/>
        <a:p>
          <a:pPr rtl="0"/>
          <a:r>
            <a:rPr lang="en-US" b="1" dirty="0">
              <a:latin typeface="Aharoni" panose="02010803020104030203" pitchFamily="2" charset="-79"/>
              <a:cs typeface="Aharoni" panose="02010803020104030203" pitchFamily="2" charset="-79"/>
            </a:rPr>
            <a:t>By</a:t>
          </a:r>
          <a:endParaRPr lang="en-US" dirty="0">
            <a:latin typeface="Aharoni" panose="02010803020104030203" pitchFamily="2" charset="-79"/>
            <a:cs typeface="Aharoni" panose="02010803020104030203" pitchFamily="2" charset="-79"/>
          </a:endParaRPr>
        </a:p>
      </dgm:t>
    </dgm:pt>
    <dgm:pt modelId="{4D2F048B-3668-44B8-9A8B-9101E2490CB3}" type="parTrans" cxnId="{0BD13589-1372-4115-ADD9-100A8BFA6B45}">
      <dgm:prSet/>
      <dgm:spPr/>
      <dgm:t>
        <a:bodyPr/>
        <a:lstStyle/>
        <a:p>
          <a:endParaRPr lang="en-US"/>
        </a:p>
      </dgm:t>
    </dgm:pt>
    <dgm:pt modelId="{B0B9A73B-1B9A-4852-A674-B857F255944D}" type="sibTrans" cxnId="{0BD13589-1372-4115-ADD9-100A8BFA6B45}">
      <dgm:prSet/>
      <dgm:spPr/>
      <dgm:t>
        <a:bodyPr/>
        <a:lstStyle/>
        <a:p>
          <a:endParaRPr lang="en-US"/>
        </a:p>
      </dgm:t>
    </dgm:pt>
    <dgm:pt modelId="{4351CFED-0FA1-49B4-9B99-EA2C8A868BA3}">
      <dgm:prSet/>
      <dgm:spPr>
        <a:solidFill>
          <a:srgbClr val="177BB9"/>
        </a:solidFill>
      </dgm:spPr>
      <dgm:t>
        <a:bodyPr/>
        <a:lstStyle/>
        <a:p>
          <a:pPr rtl="0"/>
          <a:r>
            <a:rPr lang="en-US" b="1" dirty="0">
              <a:latin typeface="Aharoni" panose="02010803020104030203" pitchFamily="2" charset="-79"/>
              <a:cs typeface="Aharoni" panose="02010803020104030203" pitchFamily="2" charset="-79"/>
            </a:rPr>
            <a:t>Ms Kairu</a:t>
          </a:r>
          <a:endParaRPr lang="en-US" dirty="0">
            <a:latin typeface="Aharoni" panose="02010803020104030203" pitchFamily="2" charset="-79"/>
            <a:cs typeface="Aharoni" panose="02010803020104030203" pitchFamily="2" charset="-79"/>
          </a:endParaRPr>
        </a:p>
      </dgm:t>
    </dgm:pt>
    <dgm:pt modelId="{822270AA-3AAE-46DC-B6E4-AD3F1ADBC0FE}" type="parTrans" cxnId="{3FF89C36-FC7B-415A-A0CE-1EB0B4784789}">
      <dgm:prSet/>
      <dgm:spPr/>
      <dgm:t>
        <a:bodyPr/>
        <a:lstStyle/>
        <a:p>
          <a:endParaRPr lang="en-US"/>
        </a:p>
      </dgm:t>
    </dgm:pt>
    <dgm:pt modelId="{5A12D9FC-5092-42D1-A862-4108097CB935}" type="sibTrans" cxnId="{3FF89C36-FC7B-415A-A0CE-1EB0B4784789}">
      <dgm:prSet/>
      <dgm:spPr/>
      <dgm:t>
        <a:bodyPr/>
        <a:lstStyle/>
        <a:p>
          <a:endParaRPr lang="en-US"/>
        </a:p>
      </dgm:t>
    </dgm:pt>
    <dgm:pt modelId="{CD3BFE6A-8EC3-4279-92F3-5C7213A66346}" type="pres">
      <dgm:prSet presAssocID="{74847BE7-33A0-4FE8-AAE9-3D6B41210CF7}" presName="compositeShape" presStyleCnt="0">
        <dgm:presLayoutVars>
          <dgm:chMax val="7"/>
          <dgm:dir/>
          <dgm:resizeHandles val="exact"/>
        </dgm:presLayoutVars>
      </dgm:prSet>
      <dgm:spPr/>
      <dgm:t>
        <a:bodyPr/>
        <a:lstStyle/>
        <a:p>
          <a:endParaRPr lang="en-US"/>
        </a:p>
      </dgm:t>
    </dgm:pt>
    <dgm:pt modelId="{BDBE1CB1-ED5A-4BEB-9733-657C75DF99F6}" type="pres">
      <dgm:prSet presAssocID="{92F19A84-4C8C-4E99-9B3A-5163880C889C}" presName="circ1" presStyleLbl="vennNode1" presStyleIdx="0" presStyleCnt="2" custScaleX="136291" custScaleY="100547" custLinFactNeighborX="-37649"/>
      <dgm:spPr/>
      <dgm:t>
        <a:bodyPr/>
        <a:lstStyle/>
        <a:p>
          <a:endParaRPr lang="en-US"/>
        </a:p>
      </dgm:t>
    </dgm:pt>
    <dgm:pt modelId="{5A66023A-AA51-43DA-8100-E7F7259C2CFD}" type="pres">
      <dgm:prSet presAssocID="{92F19A84-4C8C-4E99-9B3A-5163880C889C}" presName="circ1Tx" presStyleLbl="revTx" presStyleIdx="0" presStyleCnt="0">
        <dgm:presLayoutVars>
          <dgm:chMax val="0"/>
          <dgm:chPref val="0"/>
          <dgm:bulletEnabled val="1"/>
        </dgm:presLayoutVars>
      </dgm:prSet>
      <dgm:spPr/>
      <dgm:t>
        <a:bodyPr/>
        <a:lstStyle/>
        <a:p>
          <a:endParaRPr lang="en-US"/>
        </a:p>
      </dgm:t>
    </dgm:pt>
    <dgm:pt modelId="{558BD6B6-003E-41B7-AB5B-6749B97CFD97}" type="pres">
      <dgm:prSet presAssocID="{4351CFED-0FA1-49B4-9B99-EA2C8A868BA3}" presName="circ2" presStyleLbl="vennNode1" presStyleIdx="1" presStyleCnt="2" custScaleX="161604" custLinFactNeighborX="4774" custLinFactNeighborY="-23477"/>
      <dgm:spPr/>
      <dgm:t>
        <a:bodyPr/>
        <a:lstStyle/>
        <a:p>
          <a:endParaRPr lang="en-US"/>
        </a:p>
      </dgm:t>
    </dgm:pt>
    <dgm:pt modelId="{2DD135FC-E936-4DC4-9847-B9E4C1AAE4F2}" type="pres">
      <dgm:prSet presAssocID="{4351CFED-0FA1-49B4-9B99-EA2C8A868BA3}" presName="circ2Tx" presStyleLbl="revTx" presStyleIdx="0" presStyleCnt="0">
        <dgm:presLayoutVars>
          <dgm:chMax val="0"/>
          <dgm:chPref val="0"/>
          <dgm:bulletEnabled val="1"/>
        </dgm:presLayoutVars>
      </dgm:prSet>
      <dgm:spPr/>
      <dgm:t>
        <a:bodyPr/>
        <a:lstStyle/>
        <a:p>
          <a:endParaRPr lang="en-US"/>
        </a:p>
      </dgm:t>
    </dgm:pt>
  </dgm:ptLst>
  <dgm:cxnLst>
    <dgm:cxn modelId="{BD60AB21-8AB0-4FCF-8A8D-B99822FE0F50}" type="presOf" srcId="{4351CFED-0FA1-49B4-9B99-EA2C8A868BA3}" destId="{558BD6B6-003E-41B7-AB5B-6749B97CFD97}" srcOrd="0" destOrd="0" presId="urn:microsoft.com/office/officeart/2005/8/layout/venn1"/>
    <dgm:cxn modelId="{0A75C8A0-1834-4C4E-9EAC-AA4103CA48D0}" type="presOf" srcId="{4351CFED-0FA1-49B4-9B99-EA2C8A868BA3}" destId="{2DD135FC-E936-4DC4-9847-B9E4C1AAE4F2}" srcOrd="1" destOrd="0" presId="urn:microsoft.com/office/officeart/2005/8/layout/venn1"/>
    <dgm:cxn modelId="{0BD13589-1372-4115-ADD9-100A8BFA6B45}" srcId="{74847BE7-33A0-4FE8-AAE9-3D6B41210CF7}" destId="{92F19A84-4C8C-4E99-9B3A-5163880C889C}" srcOrd="0" destOrd="0" parTransId="{4D2F048B-3668-44B8-9A8B-9101E2490CB3}" sibTransId="{B0B9A73B-1B9A-4852-A674-B857F255944D}"/>
    <dgm:cxn modelId="{3FF89C36-FC7B-415A-A0CE-1EB0B4784789}" srcId="{74847BE7-33A0-4FE8-AAE9-3D6B41210CF7}" destId="{4351CFED-0FA1-49B4-9B99-EA2C8A868BA3}" srcOrd="1" destOrd="0" parTransId="{822270AA-3AAE-46DC-B6E4-AD3F1ADBC0FE}" sibTransId="{5A12D9FC-5092-42D1-A862-4108097CB935}"/>
    <dgm:cxn modelId="{E1AC7CD2-2EFB-49F3-800D-C4CF728781E6}" type="presOf" srcId="{92F19A84-4C8C-4E99-9B3A-5163880C889C}" destId="{5A66023A-AA51-43DA-8100-E7F7259C2CFD}" srcOrd="1" destOrd="0" presId="urn:microsoft.com/office/officeart/2005/8/layout/venn1"/>
    <dgm:cxn modelId="{0EA3DF0A-EB38-455C-8101-725792774464}" type="presOf" srcId="{92F19A84-4C8C-4E99-9B3A-5163880C889C}" destId="{BDBE1CB1-ED5A-4BEB-9733-657C75DF99F6}" srcOrd="0" destOrd="0" presId="urn:microsoft.com/office/officeart/2005/8/layout/venn1"/>
    <dgm:cxn modelId="{135CD009-AE73-4ADF-92D3-D93E91DB4641}" type="presOf" srcId="{74847BE7-33A0-4FE8-AAE9-3D6B41210CF7}" destId="{CD3BFE6A-8EC3-4279-92F3-5C7213A66346}" srcOrd="0" destOrd="0" presId="urn:microsoft.com/office/officeart/2005/8/layout/venn1"/>
    <dgm:cxn modelId="{86467666-A939-46AF-A3E5-E3E094EA24F7}" type="presParOf" srcId="{CD3BFE6A-8EC3-4279-92F3-5C7213A66346}" destId="{BDBE1CB1-ED5A-4BEB-9733-657C75DF99F6}" srcOrd="0" destOrd="0" presId="urn:microsoft.com/office/officeart/2005/8/layout/venn1"/>
    <dgm:cxn modelId="{2C34E83F-9F03-4D21-B1D9-D1708EC40135}" type="presParOf" srcId="{CD3BFE6A-8EC3-4279-92F3-5C7213A66346}" destId="{5A66023A-AA51-43DA-8100-E7F7259C2CFD}" srcOrd="1" destOrd="0" presId="urn:microsoft.com/office/officeart/2005/8/layout/venn1"/>
    <dgm:cxn modelId="{F5626112-0DAC-401B-9F12-E87185123AAF}" type="presParOf" srcId="{CD3BFE6A-8EC3-4279-92F3-5C7213A66346}" destId="{558BD6B6-003E-41B7-AB5B-6749B97CFD97}" srcOrd="2" destOrd="0" presId="urn:microsoft.com/office/officeart/2005/8/layout/venn1"/>
    <dgm:cxn modelId="{7A786A12-F573-4B03-8890-E96D47DBAD84}" type="presParOf" srcId="{CD3BFE6A-8EC3-4279-92F3-5C7213A66346}" destId="{2DD135FC-E936-4DC4-9847-B9E4C1AAE4F2}" srcOrd="3" destOrd="0" presId="urn:microsoft.com/office/officeart/2005/8/layout/venn1"/>
  </dgm:cxnLst>
  <dgm:bg/>
  <dgm:whole>
    <a:ln>
      <a:noFill/>
    </a:ln>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3753F-44CA-4675-BF11-42C6851D5ABF}">
      <dsp:nvSpPr>
        <dsp:cNvPr id="0" name=""/>
        <dsp:cNvSpPr/>
      </dsp:nvSpPr>
      <dsp:spPr>
        <a:xfrm>
          <a:off x="-1234595" y="0"/>
          <a:ext cx="7770061" cy="1471965"/>
        </a:xfrm>
        <a:prstGeom prst="ellipse">
          <a:avLst/>
        </a:prstGeom>
        <a:solidFill>
          <a:schemeClr val="tx2">
            <a:lumMod val="60000"/>
            <a:lumOff val="40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400300" rtl="0">
            <a:lnSpc>
              <a:spcPct val="90000"/>
            </a:lnSpc>
            <a:spcBef>
              <a:spcPct val="0"/>
            </a:spcBef>
            <a:spcAft>
              <a:spcPct val="35000"/>
            </a:spcAft>
            <a:buNone/>
          </a:pPr>
          <a:r>
            <a:rPr lang="en-US" sz="5400" b="1" i="0" kern="1200" dirty="0">
              <a:solidFill>
                <a:schemeClr val="bg1">
                  <a:lumMod val="95000"/>
                </a:schemeClr>
              </a:solidFill>
              <a:effectLst>
                <a:outerShdw blurRad="38100" dist="38100" dir="2700000" algn="tl">
                  <a:srgbClr val="000000">
                    <a:alpha val="43137"/>
                  </a:srgbClr>
                </a:outerShdw>
              </a:effectLst>
              <a:latin typeface="Edwardian Script ITC" panose="030303020407070D0804" pitchFamily="66" charset="0"/>
            </a:rPr>
            <a:t>By Martha Kairu</a:t>
          </a:r>
          <a:endParaRPr lang="en-US" sz="5400" i="0" kern="1200" dirty="0">
            <a:solidFill>
              <a:schemeClr val="bg1">
                <a:lumMod val="95000"/>
              </a:schemeClr>
            </a:solidFill>
            <a:effectLst>
              <a:outerShdw blurRad="38100" dist="38100" dir="2700000" algn="tl">
                <a:srgbClr val="000000">
                  <a:alpha val="43137"/>
                </a:srgbClr>
              </a:outerShdw>
            </a:effectLst>
            <a:latin typeface="Edwardian Script ITC" panose="030303020407070D0804" pitchFamily="66" charset="0"/>
          </a:endParaRPr>
        </a:p>
      </dsp:txBody>
      <dsp:txXfrm>
        <a:off x="-96696" y="215564"/>
        <a:ext cx="5494263" cy="10408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E1CB1-ED5A-4BEB-9733-657C75DF99F6}">
      <dsp:nvSpPr>
        <dsp:cNvPr id="0" name=""/>
        <dsp:cNvSpPr/>
      </dsp:nvSpPr>
      <dsp:spPr>
        <a:xfrm>
          <a:off x="76203" y="0"/>
          <a:ext cx="1446042" cy="1066800"/>
        </a:xfrm>
        <a:prstGeom prst="ellipse">
          <a:avLst/>
        </a:prstGeom>
        <a:solidFill>
          <a:srgbClr val="177BB9"/>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rtl="0">
            <a:lnSpc>
              <a:spcPct val="90000"/>
            </a:lnSpc>
            <a:spcBef>
              <a:spcPct val="0"/>
            </a:spcBef>
            <a:spcAft>
              <a:spcPct val="35000"/>
            </a:spcAft>
            <a:buNone/>
          </a:pPr>
          <a:r>
            <a:rPr lang="en-US" sz="3000" b="1" kern="1200" dirty="0">
              <a:latin typeface="Aharoni" panose="02010803020104030203" pitchFamily="2" charset="-79"/>
              <a:cs typeface="Aharoni" panose="02010803020104030203" pitchFamily="2" charset="-79"/>
            </a:rPr>
            <a:t>By</a:t>
          </a:r>
          <a:endParaRPr lang="en-US" sz="3000" kern="1200" dirty="0">
            <a:latin typeface="Aharoni" panose="02010803020104030203" pitchFamily="2" charset="-79"/>
            <a:cs typeface="Aharoni" panose="02010803020104030203" pitchFamily="2" charset="-79"/>
          </a:endParaRPr>
        </a:p>
      </dsp:txBody>
      <dsp:txXfrm>
        <a:off x="278128" y="125798"/>
        <a:ext cx="833754" cy="815202"/>
      </dsp:txXfrm>
    </dsp:sp>
    <dsp:sp modelId="{558BD6B6-003E-41B7-AB5B-6749B97CFD97}">
      <dsp:nvSpPr>
        <dsp:cNvPr id="0" name=""/>
        <dsp:cNvSpPr/>
      </dsp:nvSpPr>
      <dsp:spPr>
        <a:xfrm>
          <a:off x="1156707" y="0"/>
          <a:ext cx="1714612" cy="1060996"/>
        </a:xfrm>
        <a:prstGeom prst="ellipse">
          <a:avLst/>
        </a:prstGeom>
        <a:solidFill>
          <a:srgbClr val="177BB9"/>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rtl="0">
            <a:lnSpc>
              <a:spcPct val="90000"/>
            </a:lnSpc>
            <a:spcBef>
              <a:spcPct val="0"/>
            </a:spcBef>
            <a:spcAft>
              <a:spcPct val="35000"/>
            </a:spcAft>
            <a:buNone/>
          </a:pPr>
          <a:r>
            <a:rPr lang="en-US" sz="3000" b="1" kern="1200" dirty="0">
              <a:latin typeface="Aharoni" panose="02010803020104030203" pitchFamily="2" charset="-79"/>
              <a:cs typeface="Aharoni" panose="02010803020104030203" pitchFamily="2" charset="-79"/>
            </a:rPr>
            <a:t>Ms Kairu</a:t>
          </a:r>
          <a:endParaRPr lang="en-US" sz="3000" kern="1200" dirty="0">
            <a:latin typeface="Aharoni" panose="02010803020104030203" pitchFamily="2" charset="-79"/>
            <a:cs typeface="Aharoni" panose="02010803020104030203" pitchFamily="2" charset="-79"/>
          </a:endParaRPr>
        </a:p>
      </dsp:txBody>
      <dsp:txXfrm>
        <a:off x="1643286" y="125114"/>
        <a:ext cx="988605" cy="81076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FEA29E-977A-4B47-BA9C-592C023F703A}" type="datetimeFigureOut">
              <a:rPr lang="x-none" smtClean="0"/>
              <a:pPr/>
              <a:t>8/3/2021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FA9A85-8AAD-4B0F-B5BF-4F89EAF7FFC2}" type="slidenum">
              <a:rPr lang="x-none" smtClean="0"/>
              <a:pPr/>
              <a:t>‹#›</a:t>
            </a:fld>
            <a:endParaRPr lang="x-none"/>
          </a:p>
        </p:txBody>
      </p:sp>
    </p:spTree>
    <p:extLst>
      <p:ext uri="{BB962C8B-B14F-4D97-AF65-F5344CB8AC3E}">
        <p14:creationId xmlns="" xmlns:p14="http://schemas.microsoft.com/office/powerpoint/2010/main" val="1831968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685800"/>
            <a:ext cx="55753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8FF95A-5FF0-4662-86F4-642E4BF885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582416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5A4C-46C2-4D19-BB2D-1F02B85EB4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1821732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Description of each APGAR score parameter</a:t>
            </a:r>
            <a:r>
              <a:rPr lang="en-US" b="1" baseline="0" dirty="0"/>
              <a:t> is as detailed on the next slide:</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5A4C-46C2-4D19-BB2D-1F02B85EB4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564989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a:t>
            </a:r>
            <a:r>
              <a:rPr lang="en-US" baseline="0" dirty="0"/>
              <a:t> VIT K IS PROVIDED ORALLY</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5A4C-46C2-4D19-BB2D-1F02B85EB4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1393709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aseline="0" dirty="0"/>
              <a:t> </a:t>
            </a:r>
            <a:r>
              <a:rPr lang="en-US" b="1" u="sng" baseline="0" dirty="0">
                <a:solidFill>
                  <a:srgbClr val="FF0000"/>
                </a:solidFill>
              </a:rPr>
              <a:t>sticky eyes </a:t>
            </a:r>
            <a:r>
              <a:rPr lang="en-US" baseline="0" dirty="0"/>
              <a:t>is not considered a minor disorder as it can be due to STIs= Ophthalmia neonatorum which is a </a:t>
            </a:r>
            <a:r>
              <a:rPr lang="en-US" b="1" baseline="0" dirty="0"/>
              <a:t>major</a:t>
            </a:r>
            <a:r>
              <a:rPr lang="en-US" baseline="0" dirty="0"/>
              <a:t> neonatal disorder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5A4C-46C2-4D19-BB2D-1F02B85EB4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359753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5A4C-46C2-4D19-BB2D-1F02B85EB4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45680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PNC=post natal</a:t>
            </a:r>
            <a:r>
              <a:rPr lang="en-US" baseline="0" dirty="0"/>
              <a:t> care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5A4C-46C2-4D19-BB2D-1F02B85EB4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4227223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1st  visit</a:t>
            </a:r>
            <a:r>
              <a:rPr lang="en-US" baseline="0" dirty="0"/>
              <a:t> 24-48 </a:t>
            </a:r>
            <a:r>
              <a:rPr lang="en-US" baseline="0" dirty="0" err="1"/>
              <a:t>hrs</a:t>
            </a:r>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5A4C-46C2-4D19-BB2D-1F02B85EB4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1030103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2</a:t>
            </a:r>
            <a:r>
              <a:rPr lang="en-US" sz="1200" b="1" i="0" u="none" strike="noStrike" kern="1200" baseline="30000" dirty="0">
                <a:solidFill>
                  <a:schemeClr val="tx1"/>
                </a:solidFill>
                <a:latin typeface="+mn-lt"/>
                <a:ea typeface="+mn-ea"/>
                <a:cs typeface="+mn-cs"/>
              </a:rPr>
              <a:t>nd</a:t>
            </a:r>
            <a:r>
              <a:rPr lang="en-US" sz="1200" b="1" i="0" u="none" strike="noStrike" kern="1200" baseline="0" dirty="0">
                <a:solidFill>
                  <a:schemeClr val="tx1"/>
                </a:solidFill>
                <a:latin typeface="+mn-lt"/>
                <a:ea typeface="+mn-ea"/>
                <a:cs typeface="+mn-cs"/>
              </a:rPr>
              <a:t> visit- Within 1-2 weeks </a:t>
            </a:r>
            <a:r>
              <a:rPr lang="en-US" sz="1200" b="0" i="0" u="none" strike="noStrike" kern="1200" baseline="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5A4C-46C2-4D19-BB2D-1F02B85EB4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844921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3rd visit- 4 -6 weeks </a:t>
            </a:r>
            <a:r>
              <a:rPr lang="en-US"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5A4C-46C2-4D19-BB2D-1F02B85EB4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4208620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4</a:t>
            </a:r>
            <a:r>
              <a:rPr lang="en-US" sz="1200" b="1" i="0" u="none" strike="noStrike" kern="1200" baseline="30000" dirty="0">
                <a:solidFill>
                  <a:schemeClr val="tx1"/>
                </a:solidFill>
                <a:latin typeface="+mn-lt"/>
                <a:ea typeface="+mn-ea"/>
                <a:cs typeface="+mn-cs"/>
              </a:rPr>
              <a:t>th</a:t>
            </a:r>
            <a:r>
              <a:rPr lang="en-US" sz="1200" b="1" i="0" u="none" strike="noStrike" kern="1200" baseline="0" dirty="0">
                <a:solidFill>
                  <a:schemeClr val="tx1"/>
                </a:solidFill>
                <a:latin typeface="+mn-lt"/>
                <a:ea typeface="+mn-ea"/>
                <a:cs typeface="+mn-cs"/>
              </a:rPr>
              <a:t> visit- 4 - 6 months </a:t>
            </a:r>
            <a:r>
              <a:rPr lang="en-US"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5A4C-46C2-4D19-BB2D-1F02B85EB4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411999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neonate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5A4C-46C2-4D19-BB2D-1F02B85EB4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840430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Fergusion reflex- sustenance of uterine contractions initiated by pressure at</a:t>
            </a:r>
            <a:r>
              <a:rPr lang="en-US" baseline="0" dirty="0"/>
              <a:t> the cervix or vaginal walls coz the presenting part is directly applied to the pelvic floor.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5A4C-46C2-4D19-BB2D-1F02B85EB4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357215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Presumptive= probable/ likely</a:t>
            </a:r>
            <a:r>
              <a:rPr lang="en-US"/>
              <a:t>/ possible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5A4C-46C2-4D19-BB2D-1F02B85EB4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1855882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5A4C-46C2-4D19-BB2D-1F02B85EB4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589526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Crowning-</a:t>
            </a:r>
            <a:r>
              <a:rPr lang="en-US" dirty="0"/>
              <a:t> occurs when the head no longer recedes</a:t>
            </a:r>
            <a:r>
              <a:rPr lang="en-US" baseline="0" dirty="0"/>
              <a:t> between contractions and the widest transverse diameter of the head (biparietal) is born.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5A4C-46C2-4D19-BB2D-1F02B85EB4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154045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5A4C-46C2-4D19-BB2D-1F02B85EB4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434742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There’s controversy as to whether CDT should be applied before</a:t>
            </a:r>
            <a:r>
              <a:rPr lang="en-US" b="1" baseline="0" dirty="0"/>
              <a:t> or after the signs of placenta separation have been observed.</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5A4C-46C2-4D19-BB2D-1F02B85EB4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877335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a:t>
            </a:r>
            <a:r>
              <a:rPr lang="en-US" baseline="30000" dirty="0"/>
              <a:t>th</a:t>
            </a:r>
            <a:r>
              <a:rPr lang="en-US" dirty="0"/>
              <a:t> stage is considered as the first part</a:t>
            </a:r>
            <a:r>
              <a:rPr lang="en-US" baseline="0" dirty="0"/>
              <a:t> of puerperium thus it is part of the puerperal period.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5A4C-46C2-4D19-BB2D-1F02B85EB4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169085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58058" y="0"/>
            <a:ext cx="12133943" cy="6879771"/>
          </a:xfrm>
          <a:prstGeom prst="rect">
            <a:avLst/>
          </a:prstGeom>
        </p:spPr>
      </p:pic>
      <p:sp>
        <p:nvSpPr>
          <p:cNvPr id="2" name="Title 1"/>
          <p:cNvSpPr>
            <a:spLocks noGrp="1"/>
          </p:cNvSpPr>
          <p:nvPr>
            <p:ph type="ctrTitle" hasCustomPrompt="1"/>
          </p:nvPr>
        </p:nvSpPr>
        <p:spPr>
          <a:xfrm>
            <a:off x="3454400" y="2286002"/>
            <a:ext cx="8240299"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5283200" y="4038600"/>
            <a:ext cx="6363371"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1" y="1251"/>
            <a:ext cx="4962157" cy="6858000"/>
          </a:xfrm>
          <a:prstGeom prst="rect">
            <a:avLst/>
          </a:prstGeom>
        </p:spPr>
      </p:pic>
      <p:sp>
        <p:nvSpPr>
          <p:cNvPr id="10" name="Picture Placeholder 9"/>
          <p:cNvSpPr>
            <a:spLocks noGrp="1"/>
          </p:cNvSpPr>
          <p:nvPr>
            <p:ph type="pic" sz="quarter" idx="13" hasCustomPrompt="1"/>
          </p:nvPr>
        </p:nvSpPr>
        <p:spPr>
          <a:xfrm>
            <a:off x="9144000" y="5105400"/>
            <a:ext cx="2438400" cy="990600"/>
          </a:xfrm>
        </p:spPr>
        <p:txBody>
          <a:bodyPr>
            <a:normAutofit/>
          </a:bodyPr>
          <a:lstStyle>
            <a:lvl1pPr marL="0" indent="0" algn="ctr">
              <a:buNone/>
              <a:defRPr sz="2000" baseline="0"/>
            </a:lvl1pPr>
          </a:lstStyle>
          <a:p>
            <a:r>
              <a:rPr lang="en-US" dirty="0"/>
              <a:t>Company Logo</a:t>
            </a:r>
          </a:p>
        </p:txBody>
      </p:sp>
    </p:spTree>
    <p:extLst>
      <p:ext uri="{BB962C8B-B14F-4D97-AF65-F5344CB8AC3E}">
        <p14:creationId xmlns="" xmlns:p14="http://schemas.microsoft.com/office/powerpoint/2010/main" val="39409738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1" y="355600"/>
            <a:ext cx="10926233" cy="1143000"/>
          </a:xfrm>
        </p:spPr>
        <p:txBody>
          <a:bodyPr/>
          <a:lstStyle/>
          <a:p>
            <a:r>
              <a:rPr lang="en-US"/>
              <a:t>Click to edit Master title style</a:t>
            </a:r>
          </a:p>
        </p:txBody>
      </p:sp>
      <p:sp>
        <p:nvSpPr>
          <p:cNvPr id="3" name="Content Placeholder 2"/>
          <p:cNvSpPr>
            <a:spLocks noGrp="1"/>
          </p:cNvSpPr>
          <p:nvPr>
            <p:ph sz="half" idx="1"/>
          </p:nvPr>
        </p:nvSpPr>
        <p:spPr>
          <a:xfrm>
            <a:off x="897467" y="1497015"/>
            <a:ext cx="5300133"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6583681" y="1497015"/>
            <a:ext cx="5303520"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p:cNvSpPr>
            <a:spLocks noGrp="1"/>
          </p:cNvSpPr>
          <p:nvPr>
            <p:ph type="dt" sz="half" idx="10"/>
          </p:nvPr>
        </p:nvSpPr>
        <p:spPr>
          <a:xfrm>
            <a:off x="1016000" y="6356352"/>
            <a:ext cx="2844800" cy="365125"/>
          </a:xfrm>
        </p:spPr>
        <p:txBody>
          <a:bodyPr/>
          <a:lstStyle/>
          <a:p>
            <a:fld id="{40BA7361-72B2-4B2F-AF2C-C6842476EB9B}" type="datetime3">
              <a:rPr lang="en-US" smtClean="0"/>
              <a:pPr/>
              <a:t>3 August 2021</a:t>
            </a:fld>
            <a:endParaRPr lang="en-US" dirty="0"/>
          </a:p>
        </p:txBody>
      </p:sp>
      <p:sp>
        <p:nvSpPr>
          <p:cNvPr id="6" name="Footer Placeholder 4"/>
          <p:cNvSpPr>
            <a:spLocks noGrp="1"/>
          </p:cNvSpPr>
          <p:nvPr>
            <p:ph type="ftr" sz="quarter" idx="11"/>
          </p:nvPr>
        </p:nvSpPr>
        <p:spPr>
          <a:xfrm>
            <a:off x="4470400" y="6356352"/>
            <a:ext cx="3860800" cy="365125"/>
          </a:xfrm>
        </p:spPr>
        <p:txBody>
          <a:bodyPr/>
          <a:lstStyle/>
          <a:p>
            <a:endParaRPr lang="en-US" dirty="0"/>
          </a:p>
        </p:txBody>
      </p:sp>
      <p:sp>
        <p:nvSpPr>
          <p:cNvPr id="7"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551851836"/>
      </p:ext>
    </p:extLst>
  </p:cSld>
  <p:clrMapOvr>
    <a:masterClrMapping/>
  </p:clrMapOvr>
  <p:transition spd="med">
    <p:pull/>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2"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1"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1DEE024-C122-4F15-92E2-12E3F4298C62}" type="datetime1">
              <a:rPr lang="en-US" smtClean="0"/>
              <a:pPr/>
              <a:t>8/3/2021</a:t>
            </a:fld>
            <a:endParaRPr lang="en-US" dirty="0"/>
          </a:p>
        </p:txBody>
      </p:sp>
      <p:sp>
        <p:nvSpPr>
          <p:cNvPr id="6" name="Footer Placeholder 5"/>
          <p:cNvSpPr>
            <a:spLocks noGrp="1"/>
          </p:cNvSpPr>
          <p:nvPr>
            <p:ph type="ftr" sz="quarter" idx="11"/>
          </p:nvPr>
        </p:nvSpPr>
        <p:spPr>
          <a:xfrm>
            <a:off x="5840098" y="6407946"/>
            <a:ext cx="3134241" cy="365125"/>
          </a:xfrm>
        </p:spPr>
        <p:txBody>
          <a:bodyPr/>
          <a:lstStyle>
            <a:lvl1pPr>
              <a:defRPr>
                <a:solidFill>
                  <a:schemeClr val="tx1"/>
                </a:solidFill>
              </a:defRPr>
            </a:lvl1pPr>
            <a:extLst/>
          </a:lstStyle>
          <a:p>
            <a:r>
              <a:rPr lang="en-US"/>
              <a:t>james2013</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A0C55B8-EBB6-4507-916A-346DD7C05CD3}" type="slidenum">
              <a:rPr lang="en-US" smtClean="0"/>
              <a:pPr/>
              <a:t>‹#›</a:t>
            </a:fld>
            <a:endParaRPr lang="en-US"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955249" y="5001995"/>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12315" y="5787740"/>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 xmlns:p14="http://schemas.microsoft.com/office/powerpoint/2010/main" val="1212870207"/>
      </p:ext>
    </p:extLst>
  </p:cSld>
  <p:clrMapOvr>
    <a:masterClrMapping/>
  </p:clrMapOvr>
  <p:transition spd="med">
    <p:pull/>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1" y="1481331"/>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0B9665B-EA4C-42D9-9F76-3ACACDE5CE2B}"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363354057"/>
      </p:ext>
    </p:extLst>
  </p:cSld>
  <p:clrMapOvr>
    <a:masterClrMapping/>
  </p:clrMapOvr>
  <p:transition spd="med">
    <p:pull/>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0" y="274642"/>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1"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3BA5424-C706-44B8-9070-92FBE7C8650D}"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430814827"/>
      </p:ext>
    </p:extLst>
  </p:cSld>
  <p:clrMapOvr>
    <a:masterClrMapping/>
  </p:clrMapOvr>
  <p:transition spd="med">
    <p:pull/>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1" y="0"/>
            <a:ext cx="7823200" cy="6858000"/>
            <a:chOff x="0" y="0"/>
            <a:chExt cx="3696" cy="4320"/>
          </a:xfrm>
        </p:grpSpPr>
        <p:sp>
          <p:nvSpPr>
            <p:cNvPr id="43011"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a:latin typeface="Times New Roman" pitchFamily="18" charset="0"/>
              </a:endParaRPr>
            </a:p>
          </p:txBody>
        </p:sp>
        <p:sp>
          <p:nvSpPr>
            <p:cNvPr id="43012"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eaLnBrk="1" hangingPunct="1"/>
              <a:endParaRPr kumimoji="1" lang="en-US" sz="2400">
                <a:latin typeface="Times New Roman" pitchFamily="18" charset="0"/>
              </a:endParaRPr>
            </a:p>
          </p:txBody>
        </p:sp>
      </p:grpSp>
      <p:grpSp>
        <p:nvGrpSpPr>
          <p:cNvPr id="3" name="Group 5"/>
          <p:cNvGrpSpPr>
            <a:grpSpLocks/>
          </p:cNvGrpSpPr>
          <p:nvPr/>
        </p:nvGrpSpPr>
        <p:grpSpPr bwMode="auto">
          <a:xfrm>
            <a:off x="4842934" y="4889500"/>
            <a:ext cx="6502400" cy="319088"/>
            <a:chOff x="2288" y="3080"/>
            <a:chExt cx="3072" cy="201"/>
          </a:xfrm>
        </p:grpSpPr>
        <p:sp>
          <p:nvSpPr>
            <p:cNvPr id="43014"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n-US" sz="1800"/>
            </a:p>
          </p:txBody>
        </p:sp>
        <p:sp>
          <p:nvSpPr>
            <p:cNvPr id="43015"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n-US" sz="1800"/>
            </a:p>
          </p:txBody>
        </p:sp>
      </p:grpSp>
      <p:sp>
        <p:nvSpPr>
          <p:cNvPr id="43016" name="Rectangle 8"/>
          <p:cNvSpPr>
            <a:spLocks noGrp="1" noChangeArrowheads="1"/>
          </p:cNvSpPr>
          <p:nvPr>
            <p:ph type="subTitle" idx="1"/>
          </p:nvPr>
        </p:nvSpPr>
        <p:spPr>
          <a:xfrm>
            <a:off x="6231467" y="2927350"/>
            <a:ext cx="5350933"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43017" name="Rectangle 9"/>
          <p:cNvSpPr>
            <a:spLocks noGrp="1" noChangeArrowheads="1"/>
          </p:cNvSpPr>
          <p:nvPr>
            <p:ph type="dt" sz="quarter" idx="2"/>
          </p:nvPr>
        </p:nvSpPr>
        <p:spPr/>
        <p:txBody>
          <a:bodyPr/>
          <a:lstStyle>
            <a:lvl1pPr>
              <a:defRPr>
                <a:solidFill>
                  <a:schemeClr val="bg1"/>
                </a:solidFill>
              </a:defRPr>
            </a:lvl1pPr>
          </a:lstStyle>
          <a:p>
            <a:fld id="{4E2DAE6C-5727-48BB-BD02-C4CBF68298D8}" type="datetime1">
              <a:rPr lang="en-US" smtClean="0"/>
              <a:pPr/>
              <a:t>8/3/2021</a:t>
            </a:fld>
            <a:endParaRPr lang="en-US" dirty="0"/>
          </a:p>
        </p:txBody>
      </p:sp>
      <p:sp>
        <p:nvSpPr>
          <p:cNvPr id="43018" name="Rectangle 10"/>
          <p:cNvSpPr>
            <a:spLocks noGrp="1" noChangeArrowheads="1"/>
          </p:cNvSpPr>
          <p:nvPr>
            <p:ph type="ftr" sz="quarter" idx="3"/>
          </p:nvPr>
        </p:nvSpPr>
        <p:spPr/>
        <p:txBody>
          <a:bodyPr/>
          <a:lstStyle>
            <a:lvl1pPr algn="r">
              <a:defRPr/>
            </a:lvl1pPr>
          </a:lstStyle>
          <a:p>
            <a:r>
              <a:rPr lang="en-US"/>
              <a:t>james2013</a:t>
            </a:r>
            <a:endParaRPr lang="en-US" dirty="0"/>
          </a:p>
        </p:txBody>
      </p:sp>
      <p:sp>
        <p:nvSpPr>
          <p:cNvPr id="43019" name="Rectangle 11"/>
          <p:cNvSpPr>
            <a:spLocks noGrp="1" noChangeArrowheads="1"/>
          </p:cNvSpPr>
          <p:nvPr>
            <p:ph type="sldNum" sz="quarter" idx="4"/>
          </p:nvPr>
        </p:nvSpPr>
        <p:spPr>
          <a:xfrm>
            <a:off x="101601" y="6248400"/>
            <a:ext cx="783167" cy="488950"/>
          </a:xfrm>
        </p:spPr>
        <p:txBody>
          <a:bodyPr anchorCtr="0"/>
          <a:lstStyle>
            <a:lvl1pPr>
              <a:defRPr/>
            </a:lvl1pPr>
          </a:lstStyle>
          <a:p>
            <a:fld id="{9A0C55B8-EBB6-4507-916A-346DD7C05CD3}" type="slidenum">
              <a:rPr lang="en-US" smtClean="0"/>
              <a:pPr/>
              <a:t>‹#›</a:t>
            </a:fld>
            <a:endParaRPr lang="en-US" dirty="0"/>
          </a:p>
        </p:txBody>
      </p:sp>
      <p:sp>
        <p:nvSpPr>
          <p:cNvPr id="43020" name="AutoShape 12"/>
          <p:cNvSpPr>
            <a:spLocks noGrp="1" noChangeArrowheads="1"/>
          </p:cNvSpPr>
          <p:nvPr>
            <p:ph type="ctrTitle" sz="quarter"/>
          </p:nvPr>
        </p:nvSpPr>
        <p:spPr>
          <a:xfrm>
            <a:off x="914400" y="990600"/>
            <a:ext cx="109728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Tree>
    <p:extLst>
      <p:ext uri="{BB962C8B-B14F-4D97-AF65-F5344CB8AC3E}">
        <p14:creationId xmlns="" xmlns:p14="http://schemas.microsoft.com/office/powerpoint/2010/main" val="3745954567"/>
      </p:ext>
    </p:extLst>
  </p:cSld>
  <p:clrMapOvr>
    <a:masterClrMapping/>
  </p:clrMapOvr>
  <p:transition spd="med">
    <p:pull/>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E45EFD8-8A72-4C7F-B92A-ADFDE917C223}" type="datetime1">
              <a:rPr lang="en-US" smtClean="0"/>
              <a:pPr/>
              <a:t>8/3/2021</a:t>
            </a:fld>
            <a:endParaRPr lang="en-US" dirty="0"/>
          </a:p>
        </p:txBody>
      </p:sp>
      <p:sp>
        <p:nvSpPr>
          <p:cNvPr id="5" name="Footer Placeholder 4"/>
          <p:cNvSpPr>
            <a:spLocks noGrp="1"/>
          </p:cNvSpPr>
          <p:nvPr>
            <p:ph type="ftr" sz="quarter" idx="11"/>
          </p:nvPr>
        </p:nvSpPr>
        <p:spPr/>
        <p:txBody>
          <a:bodyPr/>
          <a:lstStyle>
            <a:lvl1pPr>
              <a:defRPr/>
            </a:lvl1pPr>
          </a:lstStyle>
          <a:p>
            <a:r>
              <a:rPr lang="en-US"/>
              <a:t>james2013</a:t>
            </a:r>
            <a:endParaRPr lang="en-US" dirty="0"/>
          </a:p>
        </p:txBody>
      </p:sp>
      <p:sp>
        <p:nvSpPr>
          <p:cNvPr id="6" name="Slide Number Placeholder 5"/>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170687339"/>
      </p:ext>
    </p:extLst>
  </p:cSld>
  <p:clrMapOvr>
    <a:masterClrMapping/>
  </p:clrMapOvr>
  <p:transition spd="med">
    <p:pull/>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BA2D920-431E-4BF2-B44A-EB4CCF6AE496}" type="datetime1">
              <a:rPr lang="en-US" smtClean="0"/>
              <a:pPr/>
              <a:t>8/3/2021</a:t>
            </a:fld>
            <a:endParaRPr lang="en-US" dirty="0"/>
          </a:p>
        </p:txBody>
      </p:sp>
      <p:sp>
        <p:nvSpPr>
          <p:cNvPr id="5" name="Footer Placeholder 4"/>
          <p:cNvSpPr>
            <a:spLocks noGrp="1"/>
          </p:cNvSpPr>
          <p:nvPr>
            <p:ph type="ftr" sz="quarter" idx="11"/>
          </p:nvPr>
        </p:nvSpPr>
        <p:spPr/>
        <p:txBody>
          <a:bodyPr/>
          <a:lstStyle>
            <a:lvl1pPr>
              <a:defRPr/>
            </a:lvl1pPr>
          </a:lstStyle>
          <a:p>
            <a:r>
              <a:rPr lang="en-US"/>
              <a:t>james2013</a:t>
            </a:r>
            <a:endParaRPr lang="en-US" dirty="0"/>
          </a:p>
        </p:txBody>
      </p:sp>
      <p:sp>
        <p:nvSpPr>
          <p:cNvPr id="6" name="Slide Number Placeholder 5"/>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1709958646"/>
      </p:ext>
    </p:extLst>
  </p:cSld>
  <p:clrMapOvr>
    <a:masterClrMapping/>
  </p:clrMapOvr>
  <p:transition spd="med">
    <p:pull/>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2" y="2362202"/>
            <a:ext cx="5027084"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47884" y="2362202"/>
            <a:ext cx="502708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E73C8F0C-D492-4121-A384-531C24F6EE3D}" type="datetime1">
              <a:rPr lang="en-US" smtClean="0"/>
              <a:pPr/>
              <a:t>8/3/2021</a:t>
            </a:fld>
            <a:endParaRPr lang="en-US" dirty="0"/>
          </a:p>
        </p:txBody>
      </p:sp>
      <p:sp>
        <p:nvSpPr>
          <p:cNvPr id="6" name="Footer Placeholder 5"/>
          <p:cNvSpPr>
            <a:spLocks noGrp="1"/>
          </p:cNvSpPr>
          <p:nvPr>
            <p:ph type="ftr" sz="quarter" idx="11"/>
          </p:nvPr>
        </p:nvSpPr>
        <p:spPr/>
        <p:txBody>
          <a:bodyPr/>
          <a:lstStyle>
            <a:lvl1pPr>
              <a:defRPr/>
            </a:lvl1pPr>
          </a:lstStyle>
          <a:p>
            <a:r>
              <a:rPr lang="en-US"/>
              <a:t>james2013</a:t>
            </a:r>
            <a:endParaRPr lang="en-US" dirty="0"/>
          </a:p>
        </p:txBody>
      </p:sp>
      <p:sp>
        <p:nvSpPr>
          <p:cNvPr id="7" name="Slide Number Placeholder 6"/>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498033134"/>
      </p:ext>
    </p:extLst>
  </p:cSld>
  <p:clrMapOvr>
    <a:masterClrMapping/>
  </p:clrMapOvr>
  <p:transition spd="med">
    <p:pull/>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728C9547-676E-469A-9954-8533364D3A46}" type="datetime1">
              <a:rPr lang="en-US" smtClean="0"/>
              <a:pPr/>
              <a:t>8/3/2021</a:t>
            </a:fld>
            <a:endParaRPr lang="en-US" dirty="0"/>
          </a:p>
        </p:txBody>
      </p:sp>
      <p:sp>
        <p:nvSpPr>
          <p:cNvPr id="8" name="Footer Placeholder 7"/>
          <p:cNvSpPr>
            <a:spLocks noGrp="1"/>
          </p:cNvSpPr>
          <p:nvPr>
            <p:ph type="ftr" sz="quarter" idx="11"/>
          </p:nvPr>
        </p:nvSpPr>
        <p:spPr/>
        <p:txBody>
          <a:bodyPr/>
          <a:lstStyle>
            <a:lvl1pPr>
              <a:defRPr/>
            </a:lvl1pPr>
          </a:lstStyle>
          <a:p>
            <a:r>
              <a:rPr lang="en-US"/>
              <a:t>james2013</a:t>
            </a:r>
            <a:endParaRPr lang="en-US" dirty="0"/>
          </a:p>
        </p:txBody>
      </p:sp>
      <p:sp>
        <p:nvSpPr>
          <p:cNvPr id="9" name="Slide Number Placeholder 8"/>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190888635"/>
      </p:ext>
    </p:extLst>
  </p:cSld>
  <p:clrMapOvr>
    <a:masterClrMapping/>
  </p:clrMapOvr>
  <p:transition spd="med">
    <p:pull/>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55BF8524-BD2A-4841-82B2-6546D80EEAC2}" type="datetime1">
              <a:rPr lang="en-US" smtClean="0"/>
              <a:pPr/>
              <a:t>8/3/2021</a:t>
            </a:fld>
            <a:endParaRPr lang="en-US" dirty="0"/>
          </a:p>
        </p:txBody>
      </p:sp>
      <p:sp>
        <p:nvSpPr>
          <p:cNvPr id="4" name="Footer Placeholder 3"/>
          <p:cNvSpPr>
            <a:spLocks noGrp="1"/>
          </p:cNvSpPr>
          <p:nvPr>
            <p:ph type="ftr" sz="quarter" idx="11"/>
          </p:nvPr>
        </p:nvSpPr>
        <p:spPr/>
        <p:txBody>
          <a:bodyPr/>
          <a:lstStyle>
            <a:lvl1pPr>
              <a:defRPr/>
            </a:lvl1pPr>
          </a:lstStyle>
          <a:p>
            <a:r>
              <a:rPr lang="en-US"/>
              <a:t>james2013</a:t>
            </a:r>
            <a:endParaRPr lang="en-US" dirty="0"/>
          </a:p>
        </p:txBody>
      </p:sp>
      <p:sp>
        <p:nvSpPr>
          <p:cNvPr id="5" name="Slide Number Placeholder 4"/>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367258690"/>
      </p:ext>
    </p:extLst>
  </p:cSld>
  <p:clrMapOvr>
    <a:masterClrMapping/>
  </p:clrMapOvr>
  <p:transition spd="med">
    <p:pull/>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828E539-45CF-4DFD-BAF2-074E096E6699}" type="datetime1">
              <a:rPr lang="en-US" smtClean="0"/>
              <a:pPr/>
              <a:t>8/3/2021</a:t>
            </a:fld>
            <a:endParaRPr lang="en-US" dirty="0"/>
          </a:p>
        </p:txBody>
      </p:sp>
      <p:sp>
        <p:nvSpPr>
          <p:cNvPr id="3" name="Footer Placeholder 2"/>
          <p:cNvSpPr>
            <a:spLocks noGrp="1"/>
          </p:cNvSpPr>
          <p:nvPr>
            <p:ph type="ftr" sz="quarter" idx="11"/>
          </p:nvPr>
        </p:nvSpPr>
        <p:spPr/>
        <p:txBody>
          <a:bodyPr/>
          <a:lstStyle>
            <a:lvl1pPr>
              <a:defRPr/>
            </a:lvl1pPr>
          </a:lstStyle>
          <a:p>
            <a:r>
              <a:rPr lang="en-US"/>
              <a:t>james2013</a:t>
            </a:r>
            <a:endParaRPr lang="en-US" dirty="0"/>
          </a:p>
        </p:txBody>
      </p:sp>
      <p:sp>
        <p:nvSpPr>
          <p:cNvPr id="4" name="Slide Number Placeholder 3"/>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133560335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21B566-C5A3-4313-83D9-A707EC2A48E9}" type="datetime3">
              <a:rPr lang="en-US" smtClean="0"/>
              <a:pPr/>
              <a:t>3 August 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2399671262"/>
      </p:ext>
    </p:extLst>
  </p:cSld>
  <p:clrMapOvr>
    <a:masterClrMapping/>
  </p:clrMapOvr>
  <p:transition spd="med">
    <p:pull/>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0BCC450-1FD1-4522-AFA2-0F85CA6D5583}" type="datetime1">
              <a:rPr lang="en-US" smtClean="0"/>
              <a:pPr/>
              <a:t>8/3/2021</a:t>
            </a:fld>
            <a:endParaRPr lang="en-US" dirty="0"/>
          </a:p>
        </p:txBody>
      </p:sp>
      <p:sp>
        <p:nvSpPr>
          <p:cNvPr id="6" name="Footer Placeholder 5"/>
          <p:cNvSpPr>
            <a:spLocks noGrp="1"/>
          </p:cNvSpPr>
          <p:nvPr>
            <p:ph type="ftr" sz="quarter" idx="11"/>
          </p:nvPr>
        </p:nvSpPr>
        <p:spPr/>
        <p:txBody>
          <a:bodyPr/>
          <a:lstStyle>
            <a:lvl1pPr>
              <a:defRPr/>
            </a:lvl1pPr>
          </a:lstStyle>
          <a:p>
            <a:r>
              <a:rPr lang="en-US"/>
              <a:t>james2013</a:t>
            </a:r>
            <a:endParaRPr lang="en-US" dirty="0"/>
          </a:p>
        </p:txBody>
      </p:sp>
      <p:sp>
        <p:nvSpPr>
          <p:cNvPr id="7" name="Slide Number Placeholder 6"/>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855512533"/>
      </p:ext>
    </p:extLst>
  </p:cSld>
  <p:clrMapOvr>
    <a:masterClrMapping/>
  </p:clrMapOvr>
  <p:transition spd="med">
    <p:pull/>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8CEFDF5-4A79-420E-8105-F7EA8A0A72BD}" type="datetime1">
              <a:rPr lang="en-US" smtClean="0"/>
              <a:pPr/>
              <a:t>8/3/2021</a:t>
            </a:fld>
            <a:endParaRPr lang="en-US" dirty="0"/>
          </a:p>
        </p:txBody>
      </p:sp>
      <p:sp>
        <p:nvSpPr>
          <p:cNvPr id="6" name="Footer Placeholder 5"/>
          <p:cNvSpPr>
            <a:spLocks noGrp="1"/>
          </p:cNvSpPr>
          <p:nvPr>
            <p:ph type="ftr" sz="quarter" idx="11"/>
          </p:nvPr>
        </p:nvSpPr>
        <p:spPr/>
        <p:txBody>
          <a:bodyPr/>
          <a:lstStyle>
            <a:lvl1pPr>
              <a:defRPr/>
            </a:lvl1pPr>
          </a:lstStyle>
          <a:p>
            <a:r>
              <a:rPr lang="en-US"/>
              <a:t>james2013</a:t>
            </a:r>
            <a:endParaRPr lang="en-US" dirty="0"/>
          </a:p>
        </p:txBody>
      </p:sp>
      <p:sp>
        <p:nvSpPr>
          <p:cNvPr id="7" name="Slide Number Placeholder 6"/>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1618611575"/>
      </p:ext>
    </p:extLst>
  </p:cSld>
  <p:clrMapOvr>
    <a:masterClrMapping/>
  </p:clrMapOvr>
  <p:transition spd="med">
    <p:pull/>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01AB859-37F7-46BD-BA35-1AD48745B153}" type="datetime1">
              <a:rPr lang="en-US" smtClean="0"/>
              <a:pPr/>
              <a:t>8/3/2021</a:t>
            </a:fld>
            <a:endParaRPr lang="en-US" dirty="0"/>
          </a:p>
        </p:txBody>
      </p:sp>
      <p:sp>
        <p:nvSpPr>
          <p:cNvPr id="5" name="Footer Placeholder 4"/>
          <p:cNvSpPr>
            <a:spLocks noGrp="1"/>
          </p:cNvSpPr>
          <p:nvPr>
            <p:ph type="ftr" sz="quarter" idx="11"/>
          </p:nvPr>
        </p:nvSpPr>
        <p:spPr/>
        <p:txBody>
          <a:bodyPr/>
          <a:lstStyle>
            <a:lvl1pPr>
              <a:defRPr/>
            </a:lvl1pPr>
          </a:lstStyle>
          <a:p>
            <a:r>
              <a:rPr lang="en-US"/>
              <a:t>james2013</a:t>
            </a:r>
            <a:endParaRPr lang="en-US" dirty="0"/>
          </a:p>
        </p:txBody>
      </p:sp>
      <p:sp>
        <p:nvSpPr>
          <p:cNvPr id="6" name="Slide Number Placeholder 5"/>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979704203"/>
      </p:ext>
    </p:extLst>
  </p:cSld>
  <p:clrMapOvr>
    <a:masterClrMapping/>
  </p:clrMapOvr>
  <p:transition spd="med">
    <p:pull/>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0801" y="762002"/>
            <a:ext cx="26416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1" y="762002"/>
            <a:ext cx="77216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1EBF617-DBE6-43F3-A944-F7C4354804EA}" type="datetime1">
              <a:rPr lang="en-US" smtClean="0"/>
              <a:pPr/>
              <a:t>8/3/2021</a:t>
            </a:fld>
            <a:endParaRPr lang="en-US" dirty="0"/>
          </a:p>
        </p:txBody>
      </p:sp>
      <p:sp>
        <p:nvSpPr>
          <p:cNvPr id="5" name="Footer Placeholder 4"/>
          <p:cNvSpPr>
            <a:spLocks noGrp="1"/>
          </p:cNvSpPr>
          <p:nvPr>
            <p:ph type="ftr" sz="quarter" idx="11"/>
          </p:nvPr>
        </p:nvSpPr>
        <p:spPr/>
        <p:txBody>
          <a:bodyPr/>
          <a:lstStyle>
            <a:lvl1pPr>
              <a:defRPr/>
            </a:lvl1pPr>
          </a:lstStyle>
          <a:p>
            <a:r>
              <a:rPr lang="en-US"/>
              <a:t>james2013</a:t>
            </a:r>
            <a:endParaRPr lang="en-US" dirty="0"/>
          </a:p>
        </p:txBody>
      </p:sp>
      <p:sp>
        <p:nvSpPr>
          <p:cNvPr id="6" name="Slide Number Placeholder 5"/>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181147147"/>
      </p:ext>
    </p:extLst>
  </p:cSld>
  <p:clrMapOvr>
    <a:masterClrMapping/>
  </p:clrMapOvr>
  <p:transition spd="med">
    <p:pull/>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8"/>
            <a:ext cx="10363199"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F2847D-BAEC-4549-9268-541EF1D87D36}"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181979786"/>
      </p:ext>
    </p:extLst>
  </p:cSld>
  <p:clrMapOvr>
    <a:masterClrMapping/>
  </p:clrMapOvr>
  <p:transition spd="med">
    <p:pull/>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701F4F-FA17-40BD-ABCD-99C8121C9010}"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1157224914"/>
      </p:ext>
    </p:extLst>
  </p:cSld>
  <p:clrMapOvr>
    <a:masterClrMapping/>
  </p:clrMapOvr>
  <p:transition spd="med">
    <p:pull/>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199"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1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034906-D965-4149-99EA-59046FD4A84E}"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569597708"/>
      </p:ext>
    </p:extLst>
  </p:cSld>
  <p:clrMapOvr>
    <a:masterClrMapping/>
  </p:clrMapOvr>
  <p:transition spd="med">
    <p:pull/>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7F54BF-F73D-46D1-929D-2FC4E68F4C0B}" type="datetime1">
              <a:rPr lang="en-US" smtClean="0"/>
              <a:pPr/>
              <a:t>8/3/2021</a:t>
            </a:fld>
            <a:endParaRPr lang="en-US" dirty="0"/>
          </a:p>
        </p:txBody>
      </p:sp>
      <p:sp>
        <p:nvSpPr>
          <p:cNvPr id="6" name="Footer Placeholder 5"/>
          <p:cNvSpPr>
            <a:spLocks noGrp="1"/>
          </p:cNvSpPr>
          <p:nvPr>
            <p:ph type="ftr" sz="quarter" idx="11"/>
          </p:nvPr>
        </p:nvSpPr>
        <p:spPr/>
        <p:txBody>
          <a:bodyPr/>
          <a:lstStyle/>
          <a:p>
            <a:r>
              <a:rPr lang="en-US"/>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949315093"/>
      </p:ext>
    </p:extLst>
  </p:cSld>
  <p:clrMapOvr>
    <a:masterClrMapping/>
  </p:clrMapOvr>
  <p:transition spd="med">
    <p:pull/>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5D61B8-77B9-433D-B6A4-2CA927A512C1}" type="datetime1">
              <a:rPr lang="en-US" smtClean="0"/>
              <a:pPr/>
              <a:t>8/3/2021</a:t>
            </a:fld>
            <a:endParaRPr lang="en-US" dirty="0"/>
          </a:p>
        </p:txBody>
      </p:sp>
      <p:sp>
        <p:nvSpPr>
          <p:cNvPr id="8" name="Footer Placeholder 7"/>
          <p:cNvSpPr>
            <a:spLocks noGrp="1"/>
          </p:cNvSpPr>
          <p:nvPr>
            <p:ph type="ftr" sz="quarter" idx="11"/>
          </p:nvPr>
        </p:nvSpPr>
        <p:spPr/>
        <p:txBody>
          <a:bodyPr/>
          <a:lstStyle/>
          <a:p>
            <a:r>
              <a:rPr lang="en-US"/>
              <a:t>james2013</a:t>
            </a:r>
            <a:endParaRPr lang="en-US" dirty="0"/>
          </a:p>
        </p:txBody>
      </p:sp>
      <p:sp>
        <p:nvSpPr>
          <p:cNvPr id="9" name="Slide Number Placeholder 8"/>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4015678790"/>
      </p:ext>
    </p:extLst>
  </p:cSld>
  <p:clrMapOvr>
    <a:masterClrMapping/>
  </p:clrMapOvr>
  <p:transition spd="med">
    <p:pull/>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F1FD82-AB0B-460A-A845-8DF6E39673BD}" type="datetime1">
              <a:rPr lang="en-US" smtClean="0"/>
              <a:pPr/>
              <a:t>8/3/2021</a:t>
            </a:fld>
            <a:endParaRPr lang="en-US" dirty="0"/>
          </a:p>
        </p:txBody>
      </p:sp>
      <p:sp>
        <p:nvSpPr>
          <p:cNvPr id="4" name="Footer Placeholder 3"/>
          <p:cNvSpPr>
            <a:spLocks noGrp="1"/>
          </p:cNvSpPr>
          <p:nvPr>
            <p:ph type="ftr" sz="quarter" idx="11"/>
          </p:nvPr>
        </p:nvSpPr>
        <p:spPr/>
        <p:txBody>
          <a:bodyPr/>
          <a:lstStyle/>
          <a:p>
            <a:r>
              <a:rPr lang="en-US"/>
              <a:t>james2013</a:t>
            </a:r>
            <a:endParaRPr lang="en-US" dirty="0"/>
          </a:p>
        </p:txBody>
      </p:sp>
      <p:sp>
        <p:nvSpPr>
          <p:cNvPr id="5" name="Slide Number Placeholder 4"/>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1325645641"/>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7D0A5-F133-40B9-B4FE-4E1A66F9FDF3}" type="datetime3">
              <a:rPr lang="en-US" smtClean="0"/>
              <a:pPr/>
              <a:t>3 August 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3012548744"/>
      </p:ext>
    </p:extLst>
  </p:cSld>
  <p:clrMapOvr>
    <a:masterClrMapping/>
  </p:clrMapOvr>
  <p:transition spd="med">
    <p:pull/>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016344-3F1F-4414-8085-2CDBA99DC212}" type="datetime1">
              <a:rPr lang="en-US" smtClean="0"/>
              <a:pPr/>
              <a:t>8/3/2021</a:t>
            </a:fld>
            <a:endParaRPr lang="en-US" dirty="0"/>
          </a:p>
        </p:txBody>
      </p:sp>
      <p:sp>
        <p:nvSpPr>
          <p:cNvPr id="3" name="Footer Placeholder 2"/>
          <p:cNvSpPr>
            <a:spLocks noGrp="1"/>
          </p:cNvSpPr>
          <p:nvPr>
            <p:ph type="ftr" sz="quarter" idx="11"/>
          </p:nvPr>
        </p:nvSpPr>
        <p:spPr/>
        <p:txBody>
          <a:bodyPr/>
          <a:lstStyle/>
          <a:p>
            <a:r>
              <a:rPr lang="en-US"/>
              <a:t>james2013</a:t>
            </a:r>
            <a:endParaRPr lang="en-US" dirty="0"/>
          </a:p>
        </p:txBody>
      </p:sp>
      <p:sp>
        <p:nvSpPr>
          <p:cNvPr id="4" name="Slide Number Placeholder 3"/>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619079163"/>
      </p:ext>
    </p:extLst>
  </p:cSld>
  <p:clrMapOvr>
    <a:masterClrMapping/>
  </p:clrMapOvr>
  <p:transition spd="med">
    <p:pull/>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76042D-E73B-452A-834F-37DCA1924D84}" type="datetime1">
              <a:rPr lang="en-US" smtClean="0"/>
              <a:pPr/>
              <a:t>8/3/2021</a:t>
            </a:fld>
            <a:endParaRPr lang="en-US" dirty="0"/>
          </a:p>
        </p:txBody>
      </p:sp>
      <p:sp>
        <p:nvSpPr>
          <p:cNvPr id="6" name="Footer Placeholder 5"/>
          <p:cNvSpPr>
            <a:spLocks noGrp="1"/>
          </p:cNvSpPr>
          <p:nvPr>
            <p:ph type="ftr" sz="quarter" idx="11"/>
          </p:nvPr>
        </p:nvSpPr>
        <p:spPr/>
        <p:txBody>
          <a:bodyPr/>
          <a:lstStyle/>
          <a:p>
            <a:r>
              <a:rPr lang="en-US"/>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76630839"/>
      </p:ext>
    </p:extLst>
  </p:cSld>
  <p:clrMapOvr>
    <a:masterClrMapping/>
  </p:clrMapOvr>
  <p:transition spd="med">
    <p:pull/>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F128AA-6B7F-4C06-A42C-00EE7F1BFE7C}" type="datetime1">
              <a:rPr lang="en-US" smtClean="0"/>
              <a:pPr/>
              <a:t>8/3/2021</a:t>
            </a:fld>
            <a:endParaRPr lang="en-US" dirty="0"/>
          </a:p>
        </p:txBody>
      </p:sp>
      <p:sp>
        <p:nvSpPr>
          <p:cNvPr id="6" name="Footer Placeholder 5"/>
          <p:cNvSpPr>
            <a:spLocks noGrp="1"/>
          </p:cNvSpPr>
          <p:nvPr>
            <p:ph type="ftr" sz="quarter" idx="11"/>
          </p:nvPr>
        </p:nvSpPr>
        <p:spPr/>
        <p:txBody>
          <a:bodyPr/>
          <a:lstStyle/>
          <a:p>
            <a:r>
              <a:rPr lang="en-US"/>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760936381"/>
      </p:ext>
    </p:extLst>
  </p:cSld>
  <p:clrMapOvr>
    <a:masterClrMapping/>
  </p:clrMapOvr>
  <p:transition spd="med">
    <p:pull/>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3D933-0661-4975-BFE2-6129D06A3B14}"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1416528391"/>
      </p:ext>
    </p:extLst>
  </p:cSld>
  <p:clrMapOvr>
    <a:masterClrMapping/>
  </p:clrMapOvr>
  <p:transition spd="med">
    <p:pull/>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E72A25-D6B4-4F0E-9C3D-C669D9E3131D}"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1571843126"/>
      </p:ext>
    </p:extLst>
  </p:cSld>
  <p:clrMapOvr>
    <a:masterClrMapping/>
  </p:clrMapOvr>
  <p:transition spd="med">
    <p:pull/>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1CEB19-31BA-4B55-A5A9-FB39AD1F5655}"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dirty="0"/>
              <a:t>james2013</a:t>
            </a:r>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963337169"/>
      </p:ext>
    </p:extLst>
  </p:cSld>
  <p:clrMapOvr>
    <a:masterClrMapping/>
  </p:clrMapOvr>
  <p:transition spd="med">
    <p:pull/>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FDDEB1-61DC-4B19-872F-E1A066EC4E25}"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dirty="0"/>
              <a:t>james2013</a:t>
            </a:r>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222911116"/>
      </p:ext>
    </p:extLst>
  </p:cSld>
  <p:clrMapOvr>
    <a:masterClrMapping/>
  </p:clrMapOvr>
  <p:transition spd="med">
    <p:pull/>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0898EA-9279-4C93-B396-AC7B30AC3DE4}"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dirty="0"/>
              <a:t>james2013</a:t>
            </a:r>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516372820"/>
      </p:ext>
    </p:extLst>
  </p:cSld>
  <p:clrMapOvr>
    <a:masterClrMapping/>
  </p:clrMapOvr>
  <p:transition spd="med">
    <p:pull/>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1F9F6D-BF8E-47F7-AD8B-3F7FFE8FB3BE}" type="datetime1">
              <a:rPr lang="en-US" smtClean="0"/>
              <a:pPr/>
              <a:t>8/3/2021</a:t>
            </a:fld>
            <a:endParaRPr lang="en-US" dirty="0"/>
          </a:p>
        </p:txBody>
      </p:sp>
      <p:sp>
        <p:nvSpPr>
          <p:cNvPr id="6" name="Footer Placeholder 5"/>
          <p:cNvSpPr>
            <a:spLocks noGrp="1"/>
          </p:cNvSpPr>
          <p:nvPr>
            <p:ph type="ftr" sz="quarter" idx="11"/>
          </p:nvPr>
        </p:nvSpPr>
        <p:spPr/>
        <p:txBody>
          <a:bodyPr/>
          <a:lstStyle/>
          <a:p>
            <a:r>
              <a:rPr lang="en-US" dirty="0"/>
              <a:t>james2013</a:t>
            </a:r>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979452358"/>
      </p:ext>
    </p:extLst>
  </p:cSld>
  <p:clrMapOvr>
    <a:masterClrMapping/>
  </p:clrMapOvr>
  <p:transition spd="med">
    <p:pull/>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57B09-96E4-4746-85E0-A2BDB34555E8}" type="datetime1">
              <a:rPr lang="en-US" smtClean="0"/>
              <a:pPr/>
              <a:t>8/3/2021</a:t>
            </a:fld>
            <a:endParaRPr lang="en-US" dirty="0"/>
          </a:p>
        </p:txBody>
      </p:sp>
      <p:sp>
        <p:nvSpPr>
          <p:cNvPr id="8" name="Footer Placeholder 7"/>
          <p:cNvSpPr>
            <a:spLocks noGrp="1"/>
          </p:cNvSpPr>
          <p:nvPr>
            <p:ph type="ftr" sz="quarter" idx="11"/>
          </p:nvPr>
        </p:nvSpPr>
        <p:spPr/>
        <p:txBody>
          <a:bodyPr/>
          <a:lstStyle/>
          <a:p>
            <a:r>
              <a:rPr lang="en-US" dirty="0"/>
              <a:t>james2013</a:t>
            </a:r>
          </a:p>
        </p:txBody>
      </p:sp>
      <p:sp>
        <p:nvSpPr>
          <p:cNvPr id="9" name="Slide Number Placeholder 8"/>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837484553"/>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ackground Only">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58058" y="0"/>
            <a:ext cx="12133943" cy="6879771"/>
          </a:xfrm>
          <a:prstGeom prst="rect">
            <a:avLst/>
          </a:prstGeom>
        </p:spPr>
      </p:pic>
      <p:sp>
        <p:nvSpPr>
          <p:cNvPr id="3" name="Date Placeholder 3"/>
          <p:cNvSpPr>
            <a:spLocks noGrp="1"/>
          </p:cNvSpPr>
          <p:nvPr>
            <p:ph type="dt" sz="half" idx="10"/>
          </p:nvPr>
        </p:nvSpPr>
        <p:spPr>
          <a:xfrm>
            <a:off x="1016000" y="6356352"/>
            <a:ext cx="2844800" cy="365125"/>
          </a:xfrm>
        </p:spPr>
        <p:txBody>
          <a:bodyPr/>
          <a:lstStyle/>
          <a:p>
            <a:fld id="{8739BC35-85B5-4A3A-9FE0-0218C81345D4}" type="datetime3">
              <a:rPr lang="en-US" smtClean="0"/>
              <a:pPr/>
              <a:t>3 August 2021</a:t>
            </a:fld>
            <a:endParaRPr lang="en-US" dirty="0"/>
          </a:p>
        </p:txBody>
      </p:sp>
      <p:sp>
        <p:nvSpPr>
          <p:cNvPr id="4" name="Footer Placeholder 4"/>
          <p:cNvSpPr>
            <a:spLocks noGrp="1"/>
          </p:cNvSpPr>
          <p:nvPr>
            <p:ph type="ftr" sz="quarter" idx="11"/>
          </p:nvPr>
        </p:nvSpPr>
        <p:spPr>
          <a:xfrm>
            <a:off x="4470400" y="6356352"/>
            <a:ext cx="3860800" cy="365125"/>
          </a:xfrm>
        </p:spPr>
        <p:txBody>
          <a:bodyPr/>
          <a:lstStyle/>
          <a:p>
            <a:endParaRPr lang="en-US" dirty="0"/>
          </a:p>
        </p:txBody>
      </p:sp>
      <p:sp>
        <p:nvSpPr>
          <p:cNvPr id="5"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3769028752"/>
      </p:ext>
    </p:extLst>
  </p:cSld>
  <p:clrMapOvr>
    <a:masterClrMapping/>
  </p:clrMapOvr>
  <p:transition spd="med">
    <p:pull/>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3E2444-F5DE-4DFF-A3AA-ECE94DF7903C}" type="datetime1">
              <a:rPr lang="en-US" smtClean="0"/>
              <a:pPr/>
              <a:t>8/3/2021</a:t>
            </a:fld>
            <a:endParaRPr lang="en-US" dirty="0"/>
          </a:p>
        </p:txBody>
      </p:sp>
      <p:sp>
        <p:nvSpPr>
          <p:cNvPr id="4" name="Footer Placeholder 3"/>
          <p:cNvSpPr>
            <a:spLocks noGrp="1"/>
          </p:cNvSpPr>
          <p:nvPr>
            <p:ph type="ftr" sz="quarter" idx="11"/>
          </p:nvPr>
        </p:nvSpPr>
        <p:spPr/>
        <p:txBody>
          <a:bodyPr/>
          <a:lstStyle/>
          <a:p>
            <a:r>
              <a:rPr lang="en-US" dirty="0"/>
              <a:t>james2013</a:t>
            </a:r>
          </a:p>
        </p:txBody>
      </p:sp>
      <p:sp>
        <p:nvSpPr>
          <p:cNvPr id="5" name="Slide Number Placeholder 4"/>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947126916"/>
      </p:ext>
    </p:extLst>
  </p:cSld>
  <p:clrMapOvr>
    <a:masterClrMapping/>
  </p:clrMapOvr>
  <p:transition spd="med">
    <p:pull/>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F54CD-A918-47C0-B412-56C65FD2526E}" type="datetime1">
              <a:rPr lang="en-US" smtClean="0"/>
              <a:pPr/>
              <a:t>8/3/2021</a:t>
            </a:fld>
            <a:endParaRPr lang="en-US" dirty="0"/>
          </a:p>
        </p:txBody>
      </p:sp>
      <p:sp>
        <p:nvSpPr>
          <p:cNvPr id="3" name="Footer Placeholder 2"/>
          <p:cNvSpPr>
            <a:spLocks noGrp="1"/>
          </p:cNvSpPr>
          <p:nvPr>
            <p:ph type="ftr" sz="quarter" idx="11"/>
          </p:nvPr>
        </p:nvSpPr>
        <p:spPr/>
        <p:txBody>
          <a:bodyPr/>
          <a:lstStyle/>
          <a:p>
            <a:r>
              <a:rPr lang="en-US" dirty="0"/>
              <a:t>james2013</a:t>
            </a:r>
          </a:p>
        </p:txBody>
      </p:sp>
      <p:sp>
        <p:nvSpPr>
          <p:cNvPr id="4" name="Slide Number Placeholder 3"/>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155371595"/>
      </p:ext>
    </p:extLst>
  </p:cSld>
  <p:clrMapOvr>
    <a:masterClrMapping/>
  </p:clrMapOvr>
  <p:transition spd="med">
    <p:pull/>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42A3CF-CFA7-4304-B7AA-CE6958688408}" type="datetime1">
              <a:rPr lang="en-US" smtClean="0"/>
              <a:pPr/>
              <a:t>8/3/2021</a:t>
            </a:fld>
            <a:endParaRPr lang="en-US" dirty="0"/>
          </a:p>
        </p:txBody>
      </p:sp>
      <p:sp>
        <p:nvSpPr>
          <p:cNvPr id="6" name="Footer Placeholder 5"/>
          <p:cNvSpPr>
            <a:spLocks noGrp="1"/>
          </p:cNvSpPr>
          <p:nvPr>
            <p:ph type="ftr" sz="quarter" idx="11"/>
          </p:nvPr>
        </p:nvSpPr>
        <p:spPr/>
        <p:txBody>
          <a:bodyPr/>
          <a:lstStyle/>
          <a:p>
            <a:r>
              <a:rPr lang="en-US" dirty="0"/>
              <a:t>james2013</a:t>
            </a:r>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812984279"/>
      </p:ext>
    </p:extLst>
  </p:cSld>
  <p:clrMapOvr>
    <a:masterClrMapping/>
  </p:clrMapOvr>
  <p:transition spd="med">
    <p:pull/>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5B5E28-4917-4770-9FB8-B5D5EEFEC74A}" type="datetime1">
              <a:rPr lang="en-US" smtClean="0"/>
              <a:pPr/>
              <a:t>8/3/2021</a:t>
            </a:fld>
            <a:endParaRPr lang="en-US" dirty="0"/>
          </a:p>
        </p:txBody>
      </p:sp>
      <p:sp>
        <p:nvSpPr>
          <p:cNvPr id="6" name="Footer Placeholder 5"/>
          <p:cNvSpPr>
            <a:spLocks noGrp="1"/>
          </p:cNvSpPr>
          <p:nvPr>
            <p:ph type="ftr" sz="quarter" idx="11"/>
          </p:nvPr>
        </p:nvSpPr>
        <p:spPr/>
        <p:txBody>
          <a:bodyPr/>
          <a:lstStyle/>
          <a:p>
            <a:r>
              <a:rPr lang="en-US" dirty="0"/>
              <a:t>james2013</a:t>
            </a:r>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555141235"/>
      </p:ext>
    </p:extLst>
  </p:cSld>
  <p:clrMapOvr>
    <a:masterClrMapping/>
  </p:clrMapOvr>
  <p:transition spd="med">
    <p:pull/>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77697-55A4-4823-95D8-5033E1F9A110}"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dirty="0"/>
              <a:t>james2013</a:t>
            </a:r>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1741423253"/>
      </p:ext>
    </p:extLst>
  </p:cSld>
  <p:clrMapOvr>
    <a:masterClrMapping/>
  </p:clrMapOvr>
  <p:transition spd="med">
    <p:pull/>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DE3895-0639-430E-A179-4B94C81AB0EB}"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dirty="0"/>
              <a:t>james2013</a:t>
            </a:r>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822099015"/>
      </p:ext>
    </p:extLst>
  </p:cSld>
  <p:clrMapOvr>
    <a:masterClrMapping/>
  </p:clrMapOvr>
  <p:transition spd="med">
    <p:pull/>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8"/>
            <a:ext cx="2286000" cy="508000"/>
          </a:xfrm>
        </p:spPr>
        <p:txBody>
          <a:bodyPr/>
          <a:lstStyle/>
          <a:p>
            <a:fld id="{E3C0E7B8-C89E-4F95-9EA7-56AC2762E528}" type="datetime1">
              <a:rPr lang="en-US" smtClean="0"/>
              <a:pPr/>
              <a:t>8/3/2021</a:t>
            </a:fld>
            <a:endParaRPr lang="en-US" dirty="0"/>
          </a:p>
        </p:txBody>
      </p:sp>
      <p:sp>
        <p:nvSpPr>
          <p:cNvPr id="17" name="Footer Placeholder 16"/>
          <p:cNvSpPr>
            <a:spLocks noGrp="1"/>
          </p:cNvSpPr>
          <p:nvPr>
            <p:ph type="ftr" sz="quarter" idx="11"/>
          </p:nvPr>
        </p:nvSpPr>
        <p:spPr bwMode="auto">
          <a:xfrm rot="5400000">
            <a:off x="10045958" y="4117662"/>
            <a:ext cx="3657600" cy="512064"/>
          </a:xfrm>
        </p:spPr>
        <p:txBody>
          <a:bodyPr/>
          <a:lstStyle/>
          <a:p>
            <a:r>
              <a:rPr lang="en-US"/>
              <a:t>james2013</a:t>
            </a:r>
            <a:endParaRPr lang="en-US" dirty="0"/>
          </a:p>
        </p:txBody>
      </p:sp>
      <p:sp>
        <p:nvSpPr>
          <p:cNvPr id="10" name="Rectangle 9"/>
          <p:cNvSpPr/>
          <p:nvPr/>
        </p:nvSpPr>
        <p:spPr bwMode="auto">
          <a:xfrm>
            <a:off x="508001"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799" y="0"/>
            <a:ext cx="24249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1"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812801"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1746177"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2218945"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2540000" y="4495800"/>
            <a:ext cx="487681"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bwMode="auto">
          <a:xfrm>
            <a:off x="1767393" y="4928702"/>
            <a:ext cx="812800" cy="517524"/>
          </a:xfrm>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22224725"/>
      </p:ext>
    </p:extLst>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BCB89723-C8F9-444D-8151-627A2E3004CB}" type="datetime1">
              <a:rPr lang="en-US" smtClean="0"/>
              <a:pPr/>
              <a:t>8/3/2021</a:t>
            </a:fld>
            <a:endParaRPr lang="en-US" dirty="0"/>
          </a:p>
        </p:txBody>
      </p:sp>
      <p:sp>
        <p:nvSpPr>
          <p:cNvPr id="9" name="Slide Number Placeholder 8"/>
          <p:cNvSpPr>
            <a:spLocks noGrp="1"/>
          </p:cNvSpPr>
          <p:nvPr>
            <p:ph type="sldNum" sz="quarter" idx="15"/>
          </p:nvPr>
        </p:nvSpPr>
        <p:spPr/>
        <p:txBody>
          <a:bodyPr rtlCol="0"/>
          <a:lstStyle/>
          <a:p>
            <a:fld id="{9A0C55B8-EBB6-4507-916A-346DD7C05CD3}" type="slidenum">
              <a:rPr lang="en-US" smtClean="0"/>
              <a:pPr/>
              <a:t>‹#›</a:t>
            </a:fld>
            <a:endParaRPr lang="en-US" dirty="0"/>
          </a:p>
        </p:txBody>
      </p:sp>
      <p:sp>
        <p:nvSpPr>
          <p:cNvPr id="10" name="Footer Placeholder 9"/>
          <p:cNvSpPr>
            <a:spLocks noGrp="1"/>
          </p:cNvSpPr>
          <p:nvPr>
            <p:ph type="ftr" sz="quarter" idx="16"/>
          </p:nvPr>
        </p:nvSpPr>
        <p:spPr/>
        <p:txBody>
          <a:bodyPr rtlCol="0"/>
          <a:lstStyle/>
          <a:p>
            <a:r>
              <a:rPr lang="en-US"/>
              <a:t>james2013</a:t>
            </a:r>
            <a:endParaRPr lang="en-US" dirty="0"/>
          </a:p>
        </p:txBody>
      </p:sp>
    </p:spTree>
    <p:extLst>
      <p:ext uri="{BB962C8B-B14F-4D97-AF65-F5344CB8AC3E}">
        <p14:creationId xmlns="" xmlns:p14="http://schemas.microsoft.com/office/powerpoint/2010/main" val="2164380188"/>
      </p:ext>
    </p:extLst>
  </p:cSld>
  <p:clrMapOvr>
    <a:masterClrMapping/>
  </p:clrMapOvr>
  <p:transition spd="med">
    <p:pull/>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3"/>
            <a:ext cx="2286000" cy="508000"/>
          </a:xfrm>
        </p:spPr>
        <p:txBody>
          <a:bodyPr/>
          <a:lstStyle/>
          <a:p>
            <a:fld id="{C7FA8B70-B1B5-4959-89A7-4F9CB552FA1F}" type="datetime1">
              <a:rPr lang="en-US" smtClean="0"/>
              <a:pPr/>
              <a:t>8/3/2021</a:t>
            </a:fld>
            <a:endParaRPr lang="en-US" dirty="0"/>
          </a:p>
        </p:txBody>
      </p:sp>
      <p:sp>
        <p:nvSpPr>
          <p:cNvPr id="5" name="Footer Placeholder 4"/>
          <p:cNvSpPr>
            <a:spLocks noGrp="1"/>
          </p:cNvSpPr>
          <p:nvPr>
            <p:ph type="ftr" sz="quarter" idx="11"/>
          </p:nvPr>
        </p:nvSpPr>
        <p:spPr bwMode="auto">
          <a:xfrm rot="5400000">
            <a:off x="10046208" y="4114801"/>
            <a:ext cx="3657600" cy="512064"/>
          </a:xfrm>
        </p:spPr>
        <p:txBody>
          <a:bodyPr/>
          <a:lstStyle/>
          <a:p>
            <a:r>
              <a:rPr lang="en-US"/>
              <a:t>james2013</a:t>
            </a:r>
            <a:endParaRPr lang="en-US" dirty="0"/>
          </a:p>
        </p:txBody>
      </p:sp>
      <p:sp>
        <p:nvSpPr>
          <p:cNvPr id="9" name="Rectangle 8"/>
          <p:cNvSpPr/>
          <p:nvPr/>
        </p:nvSpPr>
        <p:spPr bwMode="auto">
          <a:xfrm>
            <a:off x="508001"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799" y="0"/>
            <a:ext cx="24249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1"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1"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3"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5"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6" y="4479888"/>
            <a:ext cx="487681"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Slide Number Placeholder 5"/>
          <p:cNvSpPr>
            <a:spLocks noGrp="1"/>
          </p:cNvSpPr>
          <p:nvPr>
            <p:ph type="sldNum" sz="quarter" idx="12"/>
          </p:nvPr>
        </p:nvSpPr>
        <p:spPr bwMode="auto">
          <a:xfrm>
            <a:off x="1787489" y="4928702"/>
            <a:ext cx="812800" cy="517524"/>
          </a:xfrm>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4177478865"/>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E08342B2-15DD-4B36-BB21-B05D6017B20B}" type="datetime1">
              <a:rPr lang="en-US" smtClean="0"/>
              <a:pPr/>
              <a:t>8/3/2021</a:t>
            </a:fld>
            <a:endParaRPr lang="en-US" dirty="0"/>
          </a:p>
        </p:txBody>
      </p:sp>
      <p:sp>
        <p:nvSpPr>
          <p:cNvPr id="6" name="Footer Placeholder 5"/>
          <p:cNvSpPr>
            <a:spLocks noGrp="1"/>
          </p:cNvSpPr>
          <p:nvPr>
            <p:ph type="ftr" sz="quarter" idx="11"/>
          </p:nvPr>
        </p:nvSpPr>
        <p:spPr/>
        <p:txBody>
          <a:bodyPr/>
          <a:lstStyle/>
          <a:p>
            <a:r>
              <a:rPr lang="en-US"/>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5"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 xmlns:p14="http://schemas.microsoft.com/office/powerpoint/2010/main" val="2354991208"/>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68C50CBF-6851-4E9C-9131-FBF83AE15F11}" type="datetime3">
              <a:rPr lang="en-US" smtClean="0"/>
              <a:pPr/>
              <a:t>3 August 2021</a:t>
            </a:fld>
            <a:endParaRPr lang="en-US" dirty="0"/>
          </a:p>
        </p:txBody>
      </p:sp>
      <p:sp>
        <p:nvSpPr>
          <p:cNvPr id="20" name="Footer Placeholder 19"/>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2438387958"/>
      </p:ext>
    </p:extLst>
  </p:cSld>
  <p:clrMapOvr>
    <a:masterClrMapping/>
  </p:clrMapOvr>
  <p:transition spd="med">
    <p:pull/>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399"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805CD577-8DCE-4B86-B160-1D0C074030E8}" type="datetime1">
              <a:rPr lang="en-US" smtClean="0"/>
              <a:pPr/>
              <a:t>8/3/2021</a:t>
            </a:fld>
            <a:endParaRPr lang="en-US" dirty="0"/>
          </a:p>
        </p:txBody>
      </p:sp>
      <p:sp>
        <p:nvSpPr>
          <p:cNvPr id="8" name="Footer Placeholder 7"/>
          <p:cNvSpPr>
            <a:spLocks noGrp="1"/>
          </p:cNvSpPr>
          <p:nvPr>
            <p:ph type="ftr" sz="quarter" idx="11"/>
          </p:nvPr>
        </p:nvSpPr>
        <p:spPr/>
        <p:txBody>
          <a:bodyPr/>
          <a:lstStyle/>
          <a:p>
            <a:r>
              <a:rPr lang="en-US"/>
              <a:t>james2013</a:t>
            </a:r>
            <a:endParaRPr lang="en-US" dirty="0"/>
          </a:p>
        </p:txBody>
      </p:sp>
      <p:sp>
        <p:nvSpPr>
          <p:cNvPr id="9" name="Slide Number Placeholder 8"/>
          <p:cNvSpPr>
            <a:spLocks noGrp="1"/>
          </p:cNvSpPr>
          <p:nvPr>
            <p:ph type="sldNum" sz="quarter" idx="12"/>
          </p:nvPr>
        </p:nvSpPr>
        <p:spPr/>
        <p:txBody>
          <a:bodyPr/>
          <a:lstStyle/>
          <a:p>
            <a:fld id="{9A0C55B8-EBB6-4507-916A-346DD7C05CD3}" type="slidenum">
              <a:rPr lang="en-US" smtClean="0"/>
              <a:pPr/>
              <a:t>‹#›</a:t>
            </a:fld>
            <a:endParaRPr lang="en-US" dirty="0"/>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1"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1"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 xmlns:p14="http://schemas.microsoft.com/office/powerpoint/2010/main" val="1954078963"/>
      </p:ext>
    </p:extLst>
  </p:cSld>
  <p:clrMapOvr>
    <a:masterClrMapping/>
  </p:clrMapOvr>
  <p:transition spd="med">
    <p:pull/>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2D3B9A25-F2DD-44C7-9AA7-EE45D3534739}" type="datetime1">
              <a:rPr lang="en-US" smtClean="0"/>
              <a:pPr/>
              <a:t>8/3/2021</a:t>
            </a:fld>
            <a:endParaRPr lang="en-US" dirty="0"/>
          </a:p>
        </p:txBody>
      </p:sp>
      <p:sp>
        <p:nvSpPr>
          <p:cNvPr id="7" name="Slide Number Placeholder 6"/>
          <p:cNvSpPr>
            <a:spLocks noGrp="1"/>
          </p:cNvSpPr>
          <p:nvPr>
            <p:ph type="sldNum" sz="quarter" idx="11"/>
          </p:nvPr>
        </p:nvSpPr>
        <p:spPr/>
        <p:txBody>
          <a:bodyPr rtlCol="0"/>
          <a:lstStyle/>
          <a:p>
            <a:fld id="{9A0C55B8-EBB6-4507-916A-346DD7C05CD3}" type="slidenum">
              <a:rPr lang="en-US" smtClean="0"/>
              <a:pPr/>
              <a:t>‹#›</a:t>
            </a:fld>
            <a:endParaRPr lang="en-US" dirty="0"/>
          </a:p>
        </p:txBody>
      </p:sp>
      <p:sp>
        <p:nvSpPr>
          <p:cNvPr id="8" name="Footer Placeholder 7"/>
          <p:cNvSpPr>
            <a:spLocks noGrp="1"/>
          </p:cNvSpPr>
          <p:nvPr>
            <p:ph type="ftr" sz="quarter" idx="12"/>
          </p:nvPr>
        </p:nvSpPr>
        <p:spPr/>
        <p:txBody>
          <a:bodyPr rtlCol="0"/>
          <a:lstStyle/>
          <a:p>
            <a:r>
              <a:rPr lang="en-US"/>
              <a:t>james2013</a:t>
            </a:r>
            <a:endParaRPr lang="en-US" dirty="0"/>
          </a:p>
        </p:txBody>
      </p:sp>
    </p:spTree>
    <p:extLst>
      <p:ext uri="{BB962C8B-B14F-4D97-AF65-F5344CB8AC3E}">
        <p14:creationId xmlns="" xmlns:p14="http://schemas.microsoft.com/office/powerpoint/2010/main" val="3285311314"/>
      </p:ext>
    </p:extLst>
  </p:cSld>
  <p:clrMapOvr>
    <a:masterClrMapping/>
  </p:clrMapOvr>
  <p:transition spd="med">
    <p:pull/>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FCF7D-63E9-4C2A-B13B-4553DCC052CC}" type="datetime1">
              <a:rPr lang="en-US" smtClean="0"/>
              <a:pPr/>
              <a:t>8/3/2021</a:t>
            </a:fld>
            <a:endParaRPr lang="en-US" dirty="0"/>
          </a:p>
        </p:txBody>
      </p:sp>
      <p:sp>
        <p:nvSpPr>
          <p:cNvPr id="3" name="Footer Placeholder 2"/>
          <p:cNvSpPr>
            <a:spLocks noGrp="1"/>
          </p:cNvSpPr>
          <p:nvPr>
            <p:ph type="ftr" sz="quarter" idx="11"/>
          </p:nvPr>
        </p:nvSpPr>
        <p:spPr/>
        <p:txBody>
          <a:bodyPr/>
          <a:lstStyle/>
          <a:p>
            <a:r>
              <a:rPr lang="en-US"/>
              <a:t>james2013</a:t>
            </a:r>
            <a:endParaRPr lang="en-US" dirty="0"/>
          </a:p>
        </p:txBody>
      </p:sp>
      <p:sp>
        <p:nvSpPr>
          <p:cNvPr id="4" name="Slide Number Placeholder 3"/>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1436884376"/>
      </p:ext>
    </p:extLst>
  </p:cSld>
  <p:clrMapOvr>
    <a:masterClrMapping/>
  </p:clrMapOvr>
  <p:transition spd="med">
    <p:pull/>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8256394"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1"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Content Placeholder 17"/>
          <p:cNvSpPr>
            <a:spLocks noGrp="1"/>
          </p:cNvSpPr>
          <p:nvPr>
            <p:ph sz="quarter" idx="1"/>
          </p:nvPr>
        </p:nvSpPr>
        <p:spPr>
          <a:xfrm>
            <a:off x="406400" y="274320"/>
            <a:ext cx="7518401"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F7B6D0B5-7BB9-49E6-A86E-808DDCCCCBF5}" type="datetime1">
              <a:rPr lang="en-US" smtClean="0"/>
              <a:pPr/>
              <a:t>8/3/2021</a:t>
            </a:fld>
            <a:endParaRPr lang="en-US" dirty="0"/>
          </a:p>
        </p:txBody>
      </p:sp>
      <p:sp>
        <p:nvSpPr>
          <p:cNvPr id="22" name="Slide Number Placeholder 21"/>
          <p:cNvSpPr>
            <a:spLocks noGrp="1"/>
          </p:cNvSpPr>
          <p:nvPr>
            <p:ph type="sldNum" sz="quarter" idx="15"/>
          </p:nvPr>
        </p:nvSpPr>
        <p:spPr/>
        <p:txBody>
          <a:bodyPr rtlCol="0"/>
          <a:lstStyle/>
          <a:p>
            <a:fld id="{9A0C55B8-EBB6-4507-916A-346DD7C05CD3}" type="slidenum">
              <a:rPr lang="en-US" smtClean="0"/>
              <a:pPr/>
              <a:t>‹#›</a:t>
            </a:fld>
            <a:endParaRPr lang="en-US" dirty="0"/>
          </a:p>
        </p:txBody>
      </p:sp>
      <p:sp>
        <p:nvSpPr>
          <p:cNvPr id="23" name="Footer Placeholder 22"/>
          <p:cNvSpPr>
            <a:spLocks noGrp="1"/>
          </p:cNvSpPr>
          <p:nvPr>
            <p:ph type="ftr" sz="quarter" idx="16"/>
          </p:nvPr>
        </p:nvSpPr>
        <p:spPr/>
        <p:txBody>
          <a:bodyPr rtlCol="0"/>
          <a:lstStyle/>
          <a:p>
            <a:r>
              <a:rPr lang="en-US"/>
              <a:t>james2013</a:t>
            </a:r>
            <a:endParaRPr lang="en-US" dirty="0"/>
          </a:p>
        </p:txBody>
      </p:sp>
    </p:spTree>
    <p:extLst>
      <p:ext uri="{BB962C8B-B14F-4D97-AF65-F5344CB8AC3E}">
        <p14:creationId xmlns="" xmlns:p14="http://schemas.microsoft.com/office/powerpoint/2010/main" val="258756444"/>
      </p:ext>
    </p:extLst>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1"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Straight Connector 19"/>
          <p:cNvSpPr>
            <a:spLocks noChangeShapeType="1"/>
          </p:cNvSpPr>
          <p:nvPr/>
        </p:nvSpPr>
        <p:spPr bwMode="auto">
          <a:xfrm>
            <a:off x="8256394"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Date Placeholder 16"/>
          <p:cNvSpPr>
            <a:spLocks noGrp="1"/>
          </p:cNvSpPr>
          <p:nvPr>
            <p:ph type="dt" sz="half" idx="10"/>
          </p:nvPr>
        </p:nvSpPr>
        <p:spPr/>
        <p:txBody>
          <a:bodyPr rtlCol="0"/>
          <a:lstStyle/>
          <a:p>
            <a:fld id="{FACEF47D-3034-47E0-AB36-830AEE4E9CB6}" type="datetime1">
              <a:rPr lang="en-US" smtClean="0"/>
              <a:pPr/>
              <a:t>8/3/2021</a:t>
            </a:fld>
            <a:endParaRPr lang="en-US" dirty="0"/>
          </a:p>
        </p:txBody>
      </p:sp>
      <p:sp>
        <p:nvSpPr>
          <p:cNvPr id="18" name="Slide Number Placeholder 17"/>
          <p:cNvSpPr>
            <a:spLocks noGrp="1"/>
          </p:cNvSpPr>
          <p:nvPr>
            <p:ph type="sldNum" sz="quarter" idx="11"/>
          </p:nvPr>
        </p:nvSpPr>
        <p:spPr/>
        <p:txBody>
          <a:bodyPr rtlCol="0"/>
          <a:lstStyle/>
          <a:p>
            <a:fld id="{9A0C55B8-EBB6-4507-916A-346DD7C05CD3}" type="slidenum">
              <a:rPr lang="en-US" smtClean="0"/>
              <a:pPr/>
              <a:t>‹#›</a:t>
            </a:fld>
            <a:endParaRPr lang="en-US" dirty="0"/>
          </a:p>
        </p:txBody>
      </p:sp>
      <p:sp>
        <p:nvSpPr>
          <p:cNvPr id="21" name="Footer Placeholder 20"/>
          <p:cNvSpPr>
            <a:spLocks noGrp="1"/>
          </p:cNvSpPr>
          <p:nvPr>
            <p:ph type="ftr" sz="quarter" idx="12"/>
          </p:nvPr>
        </p:nvSpPr>
        <p:spPr/>
        <p:txBody>
          <a:bodyPr rtlCol="0"/>
          <a:lstStyle/>
          <a:p>
            <a:r>
              <a:rPr lang="en-US"/>
              <a:t>james2013</a:t>
            </a:r>
            <a:endParaRPr lang="en-US" dirty="0"/>
          </a:p>
        </p:txBody>
      </p:sp>
    </p:spTree>
    <p:extLst>
      <p:ext uri="{BB962C8B-B14F-4D97-AF65-F5344CB8AC3E}">
        <p14:creationId xmlns="" xmlns:p14="http://schemas.microsoft.com/office/powerpoint/2010/main" val="524108767"/>
      </p:ext>
    </p:extLst>
  </p:cSld>
  <p:clrMapOvr>
    <a:masterClrMapping/>
  </p:clrMapOvr>
  <p:transition spd="med">
    <p:pull/>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F528C8-A6B5-4157-973B-23C659547A6B}"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650555691"/>
      </p:ext>
    </p:extLst>
  </p:cSld>
  <p:clrMapOvr>
    <a:masterClrMapping/>
  </p:clrMapOvr>
  <p:transition spd="med">
    <p:pull/>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B794006-C90E-4798-ADD5-8447E39FC4D4}"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738301877"/>
      </p:ext>
    </p:extLst>
  </p:cSld>
  <p:clrMapOvr>
    <a:masterClrMapping/>
  </p:clrMapOvr>
  <p:transition spd="med">
    <p:pull/>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1" y="0"/>
            <a:ext cx="12192000" cy="6934200"/>
            <a:chOff x="0" y="0"/>
            <a:chExt cx="5760" cy="4368"/>
          </a:xfrm>
        </p:grpSpPr>
        <p:sp>
          <p:nvSpPr>
            <p:cNvPr id="4301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sz="1800" dirty="0"/>
            </a:p>
          </p:txBody>
        </p:sp>
        <p:sp>
          <p:nvSpPr>
            <p:cNvPr id="43012"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dirty="0"/>
            </a:p>
          </p:txBody>
        </p:sp>
        <p:sp>
          <p:nvSpPr>
            <p:cNvPr id="43013"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sz="1800" dirty="0"/>
            </a:p>
          </p:txBody>
        </p:sp>
        <p:sp>
          <p:nvSpPr>
            <p:cNvPr id="43014"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sz="1800" dirty="0"/>
            </a:p>
          </p:txBody>
        </p:sp>
        <p:sp>
          <p:nvSpPr>
            <p:cNvPr id="43015"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sz="1800" dirty="0"/>
            </a:p>
          </p:txBody>
        </p:sp>
        <p:sp>
          <p:nvSpPr>
            <p:cNvPr id="43016"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dirty="0"/>
            </a:p>
          </p:txBody>
        </p:sp>
        <p:sp>
          <p:nvSpPr>
            <p:cNvPr id="43017"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dirty="0"/>
            </a:p>
          </p:txBody>
        </p:sp>
        <p:sp>
          <p:nvSpPr>
            <p:cNvPr id="43018"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dirty="0"/>
            </a:p>
          </p:txBody>
        </p:sp>
        <p:sp>
          <p:nvSpPr>
            <p:cNvPr id="43019"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sz="1800" dirty="0"/>
            </a:p>
          </p:txBody>
        </p:sp>
        <p:sp>
          <p:nvSpPr>
            <p:cNvPr id="43020"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sz="1800" dirty="0"/>
            </a:p>
          </p:txBody>
        </p:sp>
        <p:sp>
          <p:nvSpPr>
            <p:cNvPr id="43021"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sz="1800" dirty="0"/>
            </a:p>
          </p:txBody>
        </p:sp>
        <p:sp>
          <p:nvSpPr>
            <p:cNvPr id="4302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sz="1800" dirty="0"/>
            </a:p>
          </p:txBody>
        </p:sp>
        <p:sp>
          <p:nvSpPr>
            <p:cNvPr id="4302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sz="1800" dirty="0"/>
            </a:p>
          </p:txBody>
        </p:sp>
        <p:sp>
          <p:nvSpPr>
            <p:cNvPr id="4302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sz="1800" dirty="0"/>
            </a:p>
          </p:txBody>
        </p:sp>
        <p:sp>
          <p:nvSpPr>
            <p:cNvPr id="43025"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sz="1800" dirty="0"/>
            </a:p>
          </p:txBody>
        </p:sp>
        <p:sp>
          <p:nvSpPr>
            <p:cNvPr id="43026"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dirty="0"/>
            </a:p>
          </p:txBody>
        </p:sp>
        <p:sp>
          <p:nvSpPr>
            <p:cNvPr id="4302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sz="1800" dirty="0"/>
            </a:p>
          </p:txBody>
        </p:sp>
        <p:sp>
          <p:nvSpPr>
            <p:cNvPr id="43028"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dirty="0"/>
            </a:p>
          </p:txBody>
        </p:sp>
      </p:grpSp>
      <p:sp>
        <p:nvSpPr>
          <p:cNvPr id="43029" name="Rectangle 21"/>
          <p:cNvSpPr>
            <a:spLocks noGrp="1" noChangeArrowheads="1"/>
          </p:cNvSpPr>
          <p:nvPr>
            <p:ph type="ctrTitle" sz="quarter"/>
          </p:nvPr>
        </p:nvSpPr>
        <p:spPr>
          <a:xfrm>
            <a:off x="914401" y="1828812"/>
            <a:ext cx="10363200" cy="1736725"/>
          </a:xfrm>
        </p:spPr>
        <p:txBody>
          <a:bodyPr/>
          <a:lstStyle>
            <a:lvl1pPr>
              <a:defRPr sz="5400"/>
            </a:lvl1pPr>
          </a:lstStyle>
          <a:p>
            <a:r>
              <a:rPr lang="en-US"/>
              <a:t>Click to edit Master title style</a:t>
            </a:r>
          </a:p>
        </p:txBody>
      </p:sp>
      <p:sp>
        <p:nvSpPr>
          <p:cNvPr id="43030" name="Rectangle 22"/>
          <p:cNvSpPr>
            <a:spLocks noGrp="1" noChangeArrowheads="1"/>
          </p:cNvSpPr>
          <p:nvPr>
            <p:ph type="subTitle" sz="quarter" idx="1"/>
          </p:nvPr>
        </p:nvSpPr>
        <p:spPr>
          <a:xfrm>
            <a:off x="1828801"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3031" name="Rectangle 23"/>
          <p:cNvSpPr>
            <a:spLocks noGrp="1" noChangeArrowheads="1"/>
          </p:cNvSpPr>
          <p:nvPr>
            <p:ph type="dt" sz="quarter" idx="2"/>
          </p:nvPr>
        </p:nvSpPr>
        <p:spPr/>
        <p:txBody>
          <a:bodyPr/>
          <a:lstStyle>
            <a:lvl1pPr>
              <a:defRPr/>
            </a:lvl1pPr>
          </a:lstStyle>
          <a:p>
            <a:fld id="{08F2847D-BAEC-4549-9268-541EF1D87D36}" type="datetime1">
              <a:rPr lang="en-US" smtClean="0"/>
              <a:pPr/>
              <a:t>8/3/2021</a:t>
            </a:fld>
            <a:endParaRPr lang="en-US" dirty="0"/>
          </a:p>
        </p:txBody>
      </p:sp>
      <p:sp>
        <p:nvSpPr>
          <p:cNvPr id="43032" name="Rectangle 24"/>
          <p:cNvSpPr>
            <a:spLocks noGrp="1" noChangeArrowheads="1"/>
          </p:cNvSpPr>
          <p:nvPr>
            <p:ph type="ftr" sz="quarter" idx="3"/>
          </p:nvPr>
        </p:nvSpPr>
        <p:spPr/>
        <p:txBody>
          <a:bodyPr/>
          <a:lstStyle>
            <a:lvl1pPr>
              <a:defRPr/>
            </a:lvl1pPr>
          </a:lstStyle>
          <a:p>
            <a:r>
              <a:rPr lang="en-US" dirty="0"/>
              <a:t>james2013</a:t>
            </a:r>
          </a:p>
        </p:txBody>
      </p:sp>
      <p:sp>
        <p:nvSpPr>
          <p:cNvPr id="43033" name="Rectangle 25"/>
          <p:cNvSpPr>
            <a:spLocks noGrp="1" noChangeArrowheads="1"/>
          </p:cNvSpPr>
          <p:nvPr>
            <p:ph type="sldNum" sz="quarter" idx="4"/>
          </p:nvPr>
        </p:nvSpPr>
        <p:spPr/>
        <p:txBody>
          <a:bodyPr/>
          <a:lstStyle>
            <a:lvl1pPr>
              <a:defRPr/>
            </a:lvl1p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0696045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3029"/>
                                        </p:tgtEl>
                                        <p:attrNameLst>
                                          <p:attrName>style.visibility</p:attrName>
                                        </p:attrNameLst>
                                      </p:cBhvr>
                                      <p:to>
                                        <p:strVal val="visible"/>
                                      </p:to>
                                    </p:set>
                                    <p:anim calcmode="lin" valueType="num">
                                      <p:cBhvr>
                                        <p:cTn id="7" dur="500" fill="hold"/>
                                        <p:tgtEl>
                                          <p:spTgt spid="4302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302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302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3029"/>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3030">
                                            <p:txEl>
                                              <p:pRg st="0" end="0"/>
                                            </p:txEl>
                                          </p:spTgt>
                                        </p:tgtEl>
                                        <p:attrNameLst>
                                          <p:attrName>style.visibility</p:attrName>
                                        </p:attrNameLst>
                                      </p:cBhvr>
                                      <p:to>
                                        <p:strVal val="visible"/>
                                      </p:to>
                                    </p:set>
                                    <p:anim calcmode="lin" valueType="num">
                                      <p:cBhvr>
                                        <p:cTn id="15" dur="500" fill="hold"/>
                                        <p:tgtEl>
                                          <p:spTgt spid="4303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303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303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30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xit" presetSubtype="0" decel="100000" fill="hold" grpId="1" nodeType="clickEffect">
                                  <p:stCondLst>
                                    <p:cond delay="0"/>
                                  </p:stCondLst>
                                  <p:childTnLst>
                                    <p:anim calcmode="lin" valueType="num">
                                      <p:cBhvr>
                                        <p:cTn id="22" dur="500" fill="hold"/>
                                        <p:tgtEl>
                                          <p:spTgt spid="43029"/>
                                        </p:tgtEl>
                                        <p:attrNameLst>
                                          <p:attrName>ppt_h</p:attrName>
                                        </p:attrNameLst>
                                      </p:cBhvr>
                                      <p:tavLst>
                                        <p:tav tm="0">
                                          <p:val>
                                            <p:strVal val="ppt_h"/>
                                          </p:val>
                                        </p:tav>
                                        <p:tav tm="50000">
                                          <p:val>
                                            <p:strVal val="ppt_h/20"/>
                                          </p:val>
                                        </p:tav>
                                        <p:tav tm="100000">
                                          <p:val>
                                            <p:strVal val="ppt_h/20"/>
                                          </p:val>
                                        </p:tav>
                                      </p:tavLst>
                                    </p:anim>
                                    <p:anim calcmode="lin" valueType="num">
                                      <p:cBhvr>
                                        <p:cTn id="23" dur="500" fill="hold"/>
                                        <p:tgtEl>
                                          <p:spTgt spid="43029"/>
                                        </p:tgtEl>
                                        <p:attrNameLst>
                                          <p:attrName>ppt_w</p:attrName>
                                        </p:attrNameLst>
                                      </p:cBhvr>
                                      <p:tavLst>
                                        <p:tav tm="0">
                                          <p:val>
                                            <p:strVal val="ppt_w"/>
                                          </p:val>
                                        </p:tav>
                                        <p:tav tm="50000">
                                          <p:val>
                                            <p:strVal val="ppt_w+.3"/>
                                          </p:val>
                                        </p:tav>
                                        <p:tav tm="100000">
                                          <p:val>
                                            <p:strVal val="ppt_w+.3"/>
                                          </p:val>
                                        </p:tav>
                                      </p:tavLst>
                                    </p:anim>
                                    <p:anim calcmode="lin" valueType="num">
                                      <p:cBhvr>
                                        <p:cTn id="24" dur="500" fill="hold"/>
                                        <p:tgtEl>
                                          <p:spTgt spid="43029"/>
                                        </p:tgtEl>
                                        <p:attrNameLst>
                                          <p:attrName>ppt_x</p:attrName>
                                        </p:attrNameLst>
                                      </p:cBhvr>
                                      <p:tavLst>
                                        <p:tav tm="0">
                                          <p:val>
                                            <p:strVal val="ppt_x"/>
                                          </p:val>
                                        </p:tav>
                                        <p:tav tm="50000">
                                          <p:val>
                                            <p:strVal val="ppt_x"/>
                                          </p:val>
                                        </p:tav>
                                        <p:tav tm="100000">
                                          <p:val>
                                            <p:strVal val="ppt_x-.3"/>
                                          </p:val>
                                        </p:tav>
                                      </p:tavLst>
                                    </p:anim>
                                    <p:anim calcmode="lin" valueType="num">
                                      <p:cBhvr>
                                        <p:cTn id="25" dur="500" fill="hold"/>
                                        <p:tgtEl>
                                          <p:spTgt spid="43029"/>
                                        </p:tgtEl>
                                        <p:attrNameLst>
                                          <p:attrName>ppt_y</p:attrName>
                                        </p:attrNameLst>
                                      </p:cBhvr>
                                      <p:tavLst>
                                        <p:tav tm="0">
                                          <p:val>
                                            <p:strVal val="ppt_y"/>
                                          </p:val>
                                        </p:tav>
                                        <p:tav tm="100000">
                                          <p:val>
                                            <p:strVal val="ppt_y"/>
                                          </p:val>
                                        </p:tav>
                                      </p:tavLst>
                                    </p:anim>
                                    <p:set>
                                      <p:cBhvr>
                                        <p:cTn id="26" dur="1" fill="hold">
                                          <p:stCondLst>
                                            <p:cond delay="499"/>
                                          </p:stCondLst>
                                        </p:cTn>
                                        <p:tgtEl>
                                          <p:spTgt spid="43029"/>
                                        </p:tgtEl>
                                        <p:attrNameLst>
                                          <p:attrName>style.visibility</p:attrName>
                                        </p:attrNameLst>
                                      </p:cBhvr>
                                      <p:to>
                                        <p:strVal val="hidden"/>
                                      </p:to>
                                    </p:set>
                                  </p:childTnLst>
                                </p:cTn>
                              </p:par>
                              <p:par>
                                <p:cTn id="27" presetID="39" presetClass="exit" presetSubtype="0" decel="100000" fill="hold" grpId="1" nodeType="withEffect">
                                  <p:stCondLst>
                                    <p:cond delay="0"/>
                                  </p:stCondLst>
                                  <p:childTnLst>
                                    <p:anim calcmode="lin" valueType="num">
                                      <p:cBhvr>
                                        <p:cTn id="28" dur="500" fill="hold"/>
                                        <p:tgtEl>
                                          <p:spTgt spid="43030">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9" dur="500" fill="hold"/>
                                        <p:tgtEl>
                                          <p:spTgt spid="43030">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30" dur="500" fill="hold"/>
                                        <p:tgtEl>
                                          <p:spTgt spid="43030">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31" dur="500" fill="hold"/>
                                        <p:tgtEl>
                                          <p:spTgt spid="43030">
                                            <p:txEl>
                                              <p:pRg st="0" end="0"/>
                                            </p:txEl>
                                          </p:spTgt>
                                        </p:tgtEl>
                                        <p:attrNameLst>
                                          <p:attrName>ppt_y</p:attrName>
                                        </p:attrNameLst>
                                      </p:cBhvr>
                                      <p:tavLst>
                                        <p:tav tm="0">
                                          <p:val>
                                            <p:strVal val="ppt_y"/>
                                          </p:val>
                                        </p:tav>
                                        <p:tav tm="100000">
                                          <p:val>
                                            <p:strVal val="ppt_y"/>
                                          </p:val>
                                        </p:tav>
                                      </p:tavLst>
                                    </p:anim>
                                    <p:set>
                                      <p:cBhvr>
                                        <p:cTn id="32" dur="1" fill="hold">
                                          <p:stCondLst>
                                            <p:cond delay="499"/>
                                          </p:stCondLst>
                                        </p:cTn>
                                        <p:tgtEl>
                                          <p:spTgt spid="4303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9" grpId="0"/>
      <p:bldP spid="43029" grpId="1"/>
      <p:bldP spid="43030" grpId="0" build="p">
        <p:tmplLst>
          <p:tmpl lvl="1">
            <p:tnLst>
              <p:par>
                <p:cTn presetID="39" presetClass="entr" presetSubtype="0" accel="100000" fill="hold" nodeType="clickEffect">
                  <p:stCondLst>
                    <p:cond delay="0"/>
                  </p:stCondLst>
                  <p:childTnLst>
                    <p:set>
                      <p:cBhvr>
                        <p:cTn dur="1" fill="hold">
                          <p:stCondLst>
                            <p:cond delay="0"/>
                          </p:stCondLst>
                        </p:cTn>
                        <p:tgtEl>
                          <p:spTgt spid="43030"/>
                        </p:tgtEl>
                        <p:attrNameLst>
                          <p:attrName>style.visibility</p:attrName>
                        </p:attrNameLst>
                      </p:cBhvr>
                      <p:to>
                        <p:strVal val="visible"/>
                      </p:to>
                    </p:set>
                    <p:anim calcmode="lin" valueType="num">
                      <p:cBhvr>
                        <p:cTn dur="500" fill="hold"/>
                        <p:tgtEl>
                          <p:spTgt spid="43030"/>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43030"/>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43030"/>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43030"/>
                        </p:tgtEl>
                        <p:attrNameLst>
                          <p:attrName>ppt_y</p:attrName>
                        </p:attrNameLst>
                      </p:cBhvr>
                      <p:tavLst>
                        <p:tav tm="0">
                          <p:val>
                            <p:strVal val="#ppt_y"/>
                          </p:val>
                        </p:tav>
                        <p:tav tm="100000">
                          <p:val>
                            <p:strVal val="#ppt_y"/>
                          </p:val>
                        </p:tav>
                      </p:tavLst>
                    </p:anim>
                  </p:childTnLst>
                </p:cTn>
              </p:par>
            </p:tnLst>
          </p:tmpl>
        </p:tmplLst>
      </p:bldP>
      <p:bldP spid="43030" grpId="1" build="allAtOnce">
        <p:tmplLst>
          <p:tmpl lvl="1">
            <p:tnLst>
              <p:par>
                <p:cTn presetID="39" presetClass="exit" presetSubtype="0" decel="100000" fill="hold" nodeType="withEffect">
                  <p:stCondLst>
                    <p:cond delay="0"/>
                  </p:stCondLst>
                  <p:childTnLst>
                    <p:anim calcmode="lin" valueType="num">
                      <p:cBhvr>
                        <p:cTn dur="500" fill="hold"/>
                        <p:tgtEl>
                          <p:spTgt spid="43030"/>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43030"/>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43030"/>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43030"/>
                        </p:tgtEl>
                        <p:attrNameLst>
                          <p:attrName>ppt_y</p:attrName>
                        </p:attrNameLst>
                      </p:cBhvr>
                      <p:tavLst>
                        <p:tav tm="0">
                          <p:val>
                            <p:strVal val="ppt_y"/>
                          </p:val>
                        </p:tav>
                        <p:tav tm="100000">
                          <p:val>
                            <p:strVal val="ppt_y"/>
                          </p:val>
                        </p:tav>
                      </p:tavLst>
                    </p:anim>
                    <p:set>
                      <p:cBhvr>
                        <p:cTn dur="1" fill="hold">
                          <p:stCondLst>
                            <p:cond delay="499"/>
                          </p:stCondLst>
                        </p:cTn>
                        <p:tgtEl>
                          <p:spTgt spid="43030"/>
                        </p:tgtEl>
                        <p:attrNameLst>
                          <p:attrName>style.visibility</p:attrName>
                        </p:attrNameLst>
                      </p:cBhvr>
                      <p:to>
                        <p:strVal val="hidden"/>
                      </p:to>
                    </p:set>
                  </p:childTnLst>
                </p:cTn>
              </p:par>
            </p:tnLst>
          </p:tmpl>
        </p:tmplLst>
      </p:bldP>
    </p:bld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9701F4F-FA17-40BD-ABCD-99C8121C9010}" type="datetime1">
              <a:rPr lang="en-US" smtClean="0"/>
              <a:pPr/>
              <a:t>8/3/2021</a:t>
            </a:fld>
            <a:endParaRPr lang="en-US" dirty="0"/>
          </a:p>
        </p:txBody>
      </p:sp>
      <p:sp>
        <p:nvSpPr>
          <p:cNvPr id="5" name="Footer Placeholder 4"/>
          <p:cNvSpPr>
            <a:spLocks noGrp="1"/>
          </p:cNvSpPr>
          <p:nvPr>
            <p:ph type="ftr" sz="quarter" idx="11"/>
          </p:nvPr>
        </p:nvSpPr>
        <p:spPr/>
        <p:txBody>
          <a:bodyPr/>
          <a:lstStyle>
            <a:lvl1pPr>
              <a:defRPr/>
            </a:lvl1pPr>
          </a:lstStyle>
          <a:p>
            <a:r>
              <a:rPr lang="en-US" dirty="0"/>
              <a:t>james2013</a:t>
            </a:r>
          </a:p>
        </p:txBody>
      </p:sp>
      <p:sp>
        <p:nvSpPr>
          <p:cNvPr id="6" name="Slide Number Placeholder 5"/>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1099776257"/>
      </p:ext>
    </p:extLst>
  </p:cSld>
  <p:clrMapOvr>
    <a:masterClrMapping/>
  </p:clrMapOvr>
  <p:transition spd="med">
    <p:pull/>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1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C034906-D965-4149-99EA-59046FD4A84E}" type="datetime1">
              <a:rPr lang="en-US" smtClean="0"/>
              <a:pPr/>
              <a:t>8/3/2021</a:t>
            </a:fld>
            <a:endParaRPr lang="en-US" dirty="0"/>
          </a:p>
        </p:txBody>
      </p:sp>
      <p:sp>
        <p:nvSpPr>
          <p:cNvPr id="5" name="Footer Placeholder 4"/>
          <p:cNvSpPr>
            <a:spLocks noGrp="1"/>
          </p:cNvSpPr>
          <p:nvPr>
            <p:ph type="ftr" sz="quarter" idx="11"/>
          </p:nvPr>
        </p:nvSpPr>
        <p:spPr/>
        <p:txBody>
          <a:bodyPr/>
          <a:lstStyle>
            <a:lvl1pPr>
              <a:defRPr/>
            </a:lvl1pPr>
          </a:lstStyle>
          <a:p>
            <a:r>
              <a:rPr lang="en-US" dirty="0"/>
              <a:t>james2013</a:t>
            </a:r>
          </a:p>
        </p:txBody>
      </p:sp>
      <p:sp>
        <p:nvSpPr>
          <p:cNvPr id="6" name="Slide Number Placeholder 5"/>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4000594080"/>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8D3800-1DCC-4012-88D3-1E05EE0BCDF1}" type="datetime1">
              <a:rPr lang="en-US" smtClean="0"/>
              <a:pPr/>
              <a:t>8/3/2021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4117011495"/>
      </p:ext>
    </p:extLst>
  </p:cSld>
  <p:clrMapOvr>
    <a:masterClrMapping/>
  </p:clrMapOvr>
  <p:transition spd="slow">
    <p:pull dir="d"/>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C07F54BF-F73D-46D1-929D-2FC4E68F4C0B}" type="datetime1">
              <a:rPr lang="en-US" smtClean="0"/>
              <a:pPr/>
              <a:t>8/3/2021</a:t>
            </a:fld>
            <a:endParaRPr lang="en-US" dirty="0"/>
          </a:p>
        </p:txBody>
      </p:sp>
      <p:sp>
        <p:nvSpPr>
          <p:cNvPr id="6" name="Footer Placeholder 5"/>
          <p:cNvSpPr>
            <a:spLocks noGrp="1"/>
          </p:cNvSpPr>
          <p:nvPr>
            <p:ph type="ftr" sz="quarter" idx="11"/>
          </p:nvPr>
        </p:nvSpPr>
        <p:spPr/>
        <p:txBody>
          <a:bodyPr/>
          <a:lstStyle>
            <a:lvl1pPr>
              <a:defRPr/>
            </a:lvl1pPr>
          </a:lstStyle>
          <a:p>
            <a:r>
              <a:rPr lang="en-US" dirty="0"/>
              <a:t>james2013</a:t>
            </a:r>
          </a:p>
        </p:txBody>
      </p:sp>
      <p:sp>
        <p:nvSpPr>
          <p:cNvPr id="7" name="Slide Number Placeholder 6"/>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102167965"/>
      </p:ext>
    </p:extLst>
  </p:cSld>
  <p:clrMapOvr>
    <a:masterClrMapping/>
  </p:clrMapOvr>
  <p:transition spd="med">
    <p:pull/>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025D61B8-77B9-433D-B6A4-2CA927A512C1}" type="datetime1">
              <a:rPr lang="en-US" smtClean="0"/>
              <a:pPr/>
              <a:t>8/3/2021</a:t>
            </a:fld>
            <a:endParaRPr lang="en-US" dirty="0"/>
          </a:p>
        </p:txBody>
      </p:sp>
      <p:sp>
        <p:nvSpPr>
          <p:cNvPr id="8" name="Footer Placeholder 7"/>
          <p:cNvSpPr>
            <a:spLocks noGrp="1"/>
          </p:cNvSpPr>
          <p:nvPr>
            <p:ph type="ftr" sz="quarter" idx="11"/>
          </p:nvPr>
        </p:nvSpPr>
        <p:spPr/>
        <p:txBody>
          <a:bodyPr/>
          <a:lstStyle>
            <a:lvl1pPr>
              <a:defRPr/>
            </a:lvl1pPr>
          </a:lstStyle>
          <a:p>
            <a:r>
              <a:rPr lang="en-US" dirty="0"/>
              <a:t>james2013</a:t>
            </a:r>
          </a:p>
        </p:txBody>
      </p:sp>
      <p:sp>
        <p:nvSpPr>
          <p:cNvPr id="9" name="Slide Number Placeholder 8"/>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743729212"/>
      </p:ext>
    </p:extLst>
  </p:cSld>
  <p:clrMapOvr>
    <a:masterClrMapping/>
  </p:clrMapOvr>
  <p:transition spd="med">
    <p:pull/>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9CF1FD82-AB0B-460A-A845-8DF6E39673BD}" type="datetime1">
              <a:rPr lang="en-US" smtClean="0"/>
              <a:pPr/>
              <a:t>8/3/2021</a:t>
            </a:fld>
            <a:endParaRPr lang="en-US" dirty="0"/>
          </a:p>
        </p:txBody>
      </p:sp>
      <p:sp>
        <p:nvSpPr>
          <p:cNvPr id="4" name="Footer Placeholder 3"/>
          <p:cNvSpPr>
            <a:spLocks noGrp="1"/>
          </p:cNvSpPr>
          <p:nvPr>
            <p:ph type="ftr" sz="quarter" idx="11"/>
          </p:nvPr>
        </p:nvSpPr>
        <p:spPr/>
        <p:txBody>
          <a:bodyPr/>
          <a:lstStyle>
            <a:lvl1pPr>
              <a:defRPr/>
            </a:lvl1pPr>
          </a:lstStyle>
          <a:p>
            <a:r>
              <a:rPr lang="en-US" dirty="0"/>
              <a:t>james2013</a:t>
            </a:r>
          </a:p>
        </p:txBody>
      </p:sp>
      <p:sp>
        <p:nvSpPr>
          <p:cNvPr id="5" name="Slide Number Placeholder 4"/>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927539724"/>
      </p:ext>
    </p:extLst>
  </p:cSld>
  <p:clrMapOvr>
    <a:masterClrMapping/>
  </p:clrMapOvr>
  <p:transition spd="med">
    <p:pull/>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A016344-3F1F-4414-8085-2CDBA99DC212}" type="datetime1">
              <a:rPr lang="en-US" smtClean="0"/>
              <a:pPr/>
              <a:t>8/3/2021</a:t>
            </a:fld>
            <a:endParaRPr lang="en-US" dirty="0"/>
          </a:p>
        </p:txBody>
      </p:sp>
      <p:sp>
        <p:nvSpPr>
          <p:cNvPr id="3" name="Footer Placeholder 2"/>
          <p:cNvSpPr>
            <a:spLocks noGrp="1"/>
          </p:cNvSpPr>
          <p:nvPr>
            <p:ph type="ftr" sz="quarter" idx="11"/>
          </p:nvPr>
        </p:nvSpPr>
        <p:spPr/>
        <p:txBody>
          <a:bodyPr/>
          <a:lstStyle>
            <a:lvl1pPr>
              <a:defRPr/>
            </a:lvl1pPr>
          </a:lstStyle>
          <a:p>
            <a:r>
              <a:rPr lang="en-US" dirty="0"/>
              <a:t>james2013</a:t>
            </a:r>
          </a:p>
        </p:txBody>
      </p:sp>
      <p:sp>
        <p:nvSpPr>
          <p:cNvPr id="4" name="Slide Number Placeholder 3"/>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567847818"/>
      </p:ext>
    </p:extLst>
  </p:cSld>
  <p:clrMapOvr>
    <a:masterClrMapping/>
  </p:clrMapOvr>
  <p:transition spd="med">
    <p:pull/>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8"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8"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E76042D-E73B-452A-834F-37DCA1924D84}" type="datetime1">
              <a:rPr lang="en-US" smtClean="0"/>
              <a:pPr/>
              <a:t>8/3/2021</a:t>
            </a:fld>
            <a:endParaRPr lang="en-US" dirty="0"/>
          </a:p>
        </p:txBody>
      </p:sp>
      <p:sp>
        <p:nvSpPr>
          <p:cNvPr id="6" name="Footer Placeholder 5"/>
          <p:cNvSpPr>
            <a:spLocks noGrp="1"/>
          </p:cNvSpPr>
          <p:nvPr>
            <p:ph type="ftr" sz="quarter" idx="11"/>
          </p:nvPr>
        </p:nvSpPr>
        <p:spPr/>
        <p:txBody>
          <a:bodyPr/>
          <a:lstStyle>
            <a:lvl1pPr>
              <a:defRPr/>
            </a:lvl1pPr>
          </a:lstStyle>
          <a:p>
            <a:r>
              <a:rPr lang="en-US" dirty="0"/>
              <a:t>james2013</a:t>
            </a:r>
          </a:p>
        </p:txBody>
      </p:sp>
      <p:sp>
        <p:nvSpPr>
          <p:cNvPr id="7" name="Slide Number Placeholder 6"/>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656147403"/>
      </p:ext>
    </p:extLst>
  </p:cSld>
  <p:clrMapOvr>
    <a:masterClrMapping/>
  </p:clrMapOvr>
  <p:transition spd="med">
    <p:pull/>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0F128AA-6B7F-4C06-A42C-00EE7F1BFE7C}" type="datetime1">
              <a:rPr lang="en-US" smtClean="0"/>
              <a:pPr/>
              <a:t>8/3/2021</a:t>
            </a:fld>
            <a:endParaRPr lang="en-US" dirty="0"/>
          </a:p>
        </p:txBody>
      </p:sp>
      <p:sp>
        <p:nvSpPr>
          <p:cNvPr id="6" name="Footer Placeholder 5"/>
          <p:cNvSpPr>
            <a:spLocks noGrp="1"/>
          </p:cNvSpPr>
          <p:nvPr>
            <p:ph type="ftr" sz="quarter" idx="11"/>
          </p:nvPr>
        </p:nvSpPr>
        <p:spPr/>
        <p:txBody>
          <a:bodyPr/>
          <a:lstStyle>
            <a:lvl1pPr>
              <a:defRPr/>
            </a:lvl1pPr>
          </a:lstStyle>
          <a:p>
            <a:r>
              <a:rPr lang="en-US" dirty="0"/>
              <a:t>james2013</a:t>
            </a:r>
          </a:p>
        </p:txBody>
      </p:sp>
      <p:sp>
        <p:nvSpPr>
          <p:cNvPr id="7" name="Slide Number Placeholder 6"/>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238454501"/>
      </p:ext>
    </p:extLst>
  </p:cSld>
  <p:clrMapOvr>
    <a:masterClrMapping/>
  </p:clrMapOvr>
  <p:transition spd="med">
    <p:pull/>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353D933-0661-4975-BFE2-6129D06A3B14}" type="datetime1">
              <a:rPr lang="en-US" smtClean="0"/>
              <a:pPr/>
              <a:t>8/3/2021</a:t>
            </a:fld>
            <a:endParaRPr lang="en-US" dirty="0"/>
          </a:p>
        </p:txBody>
      </p:sp>
      <p:sp>
        <p:nvSpPr>
          <p:cNvPr id="5" name="Footer Placeholder 4"/>
          <p:cNvSpPr>
            <a:spLocks noGrp="1"/>
          </p:cNvSpPr>
          <p:nvPr>
            <p:ph type="ftr" sz="quarter" idx="11"/>
          </p:nvPr>
        </p:nvSpPr>
        <p:spPr/>
        <p:txBody>
          <a:bodyPr/>
          <a:lstStyle>
            <a:lvl1pPr>
              <a:defRPr/>
            </a:lvl1pPr>
          </a:lstStyle>
          <a:p>
            <a:r>
              <a:rPr lang="en-US" dirty="0"/>
              <a:t>james2013</a:t>
            </a:r>
          </a:p>
        </p:txBody>
      </p:sp>
      <p:sp>
        <p:nvSpPr>
          <p:cNvPr id="6" name="Slide Number Placeholder 5"/>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1190348198"/>
      </p:ext>
    </p:extLst>
  </p:cSld>
  <p:clrMapOvr>
    <a:masterClrMapping/>
  </p:clrMapOvr>
  <p:transition spd="med">
    <p:pull/>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DE72A25-D6B4-4F0E-9C3D-C669D9E3131D}" type="datetime1">
              <a:rPr lang="en-US" smtClean="0"/>
              <a:pPr/>
              <a:t>8/3/2021</a:t>
            </a:fld>
            <a:endParaRPr lang="en-US" dirty="0"/>
          </a:p>
        </p:txBody>
      </p:sp>
      <p:sp>
        <p:nvSpPr>
          <p:cNvPr id="5" name="Footer Placeholder 4"/>
          <p:cNvSpPr>
            <a:spLocks noGrp="1"/>
          </p:cNvSpPr>
          <p:nvPr>
            <p:ph type="ftr" sz="quarter" idx="11"/>
          </p:nvPr>
        </p:nvSpPr>
        <p:spPr/>
        <p:txBody>
          <a:bodyPr/>
          <a:lstStyle>
            <a:lvl1pPr>
              <a:defRPr/>
            </a:lvl1pPr>
          </a:lstStyle>
          <a:p>
            <a:r>
              <a:rPr lang="en-US" dirty="0"/>
              <a:t>james2013</a:t>
            </a:r>
          </a:p>
        </p:txBody>
      </p:sp>
      <p:sp>
        <p:nvSpPr>
          <p:cNvPr id="6" name="Slide Number Placeholder 5"/>
          <p:cNvSpPr>
            <a:spLocks noGrp="1"/>
          </p:cNvSpPr>
          <p:nvPr>
            <p:ph type="sldNum" sz="quarter" idx="12"/>
          </p:nvPr>
        </p:nvSpPr>
        <p:spPr/>
        <p:txBody>
          <a:bodyPr/>
          <a:lstStyle>
            <a:lvl1pPr>
              <a:defRPr/>
            </a:lvl1p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1615990617"/>
      </p:ext>
    </p:extLst>
  </p:cSld>
  <p:clrMapOvr>
    <a:masterClrMapping/>
  </p:clrMapOvr>
  <p:transition spd="med">
    <p:pull/>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1"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8400"/>
            <a:ext cx="2844800" cy="457200"/>
          </a:xfrm>
        </p:spPr>
        <p:txBody>
          <a:bodyPr/>
          <a:lstStyle>
            <a:lvl1pPr>
              <a:defRPr/>
            </a:lvl1pPr>
          </a:lstStyle>
          <a:p>
            <a:fld id="{212D0A75-A7A2-4F8D-8D4F-C4108D43C33A}" type="datetime1">
              <a:rPr lang="en-US" smtClean="0"/>
              <a:pPr/>
              <a:t>8/3/2021</a:t>
            </a:fld>
            <a:endParaRPr lang="en-US" dirty="0"/>
          </a:p>
        </p:txBody>
      </p:sp>
      <p:sp>
        <p:nvSpPr>
          <p:cNvPr id="4" name="Footer Placeholder 3"/>
          <p:cNvSpPr>
            <a:spLocks noGrp="1"/>
          </p:cNvSpPr>
          <p:nvPr>
            <p:ph type="ftr" sz="quarter" idx="11"/>
          </p:nvPr>
        </p:nvSpPr>
        <p:spPr>
          <a:xfrm>
            <a:off x="4165601" y="6248400"/>
            <a:ext cx="3860800" cy="457200"/>
          </a:xfrm>
        </p:spPr>
        <p:txBody>
          <a:bodyPr/>
          <a:lstStyle>
            <a:lvl1pPr>
              <a:defRPr/>
            </a:lvl1pPr>
          </a:lstStyle>
          <a:p>
            <a:r>
              <a:rPr lang="en-US" dirty="0"/>
              <a:t>james2013</a:t>
            </a:r>
          </a:p>
        </p:txBody>
      </p:sp>
      <p:sp>
        <p:nvSpPr>
          <p:cNvPr id="5" name="Slide Number Placeholder 4"/>
          <p:cNvSpPr>
            <a:spLocks noGrp="1"/>
          </p:cNvSpPr>
          <p:nvPr>
            <p:ph type="sldNum" sz="quarter" idx="12"/>
          </p:nvPr>
        </p:nvSpPr>
        <p:spPr>
          <a:xfrm>
            <a:off x="8737601" y="6248400"/>
            <a:ext cx="2844800" cy="457200"/>
          </a:xfrm>
        </p:spPr>
        <p:txBody>
          <a:bodyPr/>
          <a:lstStyle>
            <a:lvl1pPr>
              <a:defRPr/>
            </a:lvl1pPr>
          </a:lstStyle>
          <a:p>
            <a:fld id="{E71340D7-6B11-45AC-BA12-B23E36323359}" type="slidenum">
              <a:rPr lang="en-US" smtClean="0"/>
              <a:pPr/>
              <a:t>‹#›</a:t>
            </a:fld>
            <a:endParaRPr lang="en-US" dirty="0"/>
          </a:p>
        </p:txBody>
      </p:sp>
    </p:spTree>
    <p:extLst>
      <p:ext uri="{BB962C8B-B14F-4D97-AF65-F5344CB8AC3E}">
        <p14:creationId xmlns="" xmlns:p14="http://schemas.microsoft.com/office/powerpoint/2010/main" val="3260075524"/>
      </p:ext>
    </p:extLst>
  </p:cSld>
  <p:clrMapOvr>
    <a:masterClrMapping/>
  </p:clrMapOvr>
  <p:transition spd="med">
    <p:pull/>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1"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6"/>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6"/>
            <a:ext cx="5384800" cy="4530725"/>
          </a:xfrm>
        </p:spPr>
        <p:txBody>
          <a:bodyPr/>
          <a:lstStyle/>
          <a:p>
            <a:r>
              <a:rPr lang="en-US" dirty="0"/>
              <a:t>Click icon to add clip art</a:t>
            </a:r>
          </a:p>
        </p:txBody>
      </p:sp>
      <p:sp>
        <p:nvSpPr>
          <p:cNvPr id="5" name="Date Placeholder 4"/>
          <p:cNvSpPr>
            <a:spLocks noGrp="1"/>
          </p:cNvSpPr>
          <p:nvPr>
            <p:ph type="dt" sz="half" idx="10"/>
          </p:nvPr>
        </p:nvSpPr>
        <p:spPr>
          <a:xfrm>
            <a:off x="609600" y="6248400"/>
            <a:ext cx="2844800" cy="457200"/>
          </a:xfrm>
        </p:spPr>
        <p:txBody>
          <a:bodyPr/>
          <a:lstStyle>
            <a:lvl1pPr>
              <a:defRPr/>
            </a:lvl1pPr>
          </a:lstStyle>
          <a:p>
            <a:fld id="{8C1F98CD-BDAF-403B-8513-7E07EB0B338E}" type="datetime1">
              <a:rPr lang="en-US" smtClean="0"/>
              <a:pPr/>
              <a:t>8/3/2021</a:t>
            </a:fld>
            <a:endParaRPr lang="en-US" dirty="0"/>
          </a:p>
        </p:txBody>
      </p:sp>
      <p:sp>
        <p:nvSpPr>
          <p:cNvPr id="6" name="Footer Placeholder 5"/>
          <p:cNvSpPr>
            <a:spLocks noGrp="1"/>
          </p:cNvSpPr>
          <p:nvPr>
            <p:ph type="ftr" sz="quarter" idx="11"/>
          </p:nvPr>
        </p:nvSpPr>
        <p:spPr>
          <a:xfrm>
            <a:off x="4165601" y="6248400"/>
            <a:ext cx="3860800" cy="457200"/>
          </a:xfrm>
        </p:spPr>
        <p:txBody>
          <a:bodyPr/>
          <a:lstStyle>
            <a:lvl1pPr>
              <a:defRPr/>
            </a:lvl1pPr>
          </a:lstStyle>
          <a:p>
            <a:r>
              <a:rPr lang="en-US" dirty="0"/>
              <a:t>james2013</a:t>
            </a:r>
          </a:p>
        </p:txBody>
      </p:sp>
      <p:sp>
        <p:nvSpPr>
          <p:cNvPr id="7" name="Slide Number Placeholder 6"/>
          <p:cNvSpPr>
            <a:spLocks noGrp="1"/>
          </p:cNvSpPr>
          <p:nvPr>
            <p:ph type="sldNum" sz="quarter" idx="12"/>
          </p:nvPr>
        </p:nvSpPr>
        <p:spPr>
          <a:xfrm>
            <a:off x="8737601" y="6248400"/>
            <a:ext cx="2844800" cy="457200"/>
          </a:xfrm>
        </p:spPr>
        <p:txBody>
          <a:bodyPr/>
          <a:lstStyle>
            <a:lvl1pPr>
              <a:defRPr/>
            </a:lvl1pPr>
          </a:lstStyle>
          <a:p>
            <a:fld id="{E71340D7-6B11-45AC-BA12-B23E36323359}" type="slidenum">
              <a:rPr lang="en-US" smtClean="0"/>
              <a:pPr/>
              <a:t>‹#›</a:t>
            </a:fld>
            <a:endParaRPr lang="en-US" dirty="0"/>
          </a:p>
        </p:txBody>
      </p:sp>
    </p:spTree>
    <p:extLst>
      <p:ext uri="{BB962C8B-B14F-4D97-AF65-F5344CB8AC3E}">
        <p14:creationId xmlns="" xmlns:p14="http://schemas.microsoft.com/office/powerpoint/2010/main" val="2218298339"/>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D7C755-784A-42F5-A253-96CCEA6848E8}" type="datetime1">
              <a:rPr lang="en-US" smtClean="0"/>
              <a:pPr/>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204044862"/>
      </p:ext>
    </p:extLst>
  </p:cSld>
  <p:clrMapOvr>
    <a:masterClrMapping/>
  </p:clrMapOvr>
  <p:transition spd="slow">
    <p:pull dir="d"/>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E2AE86-9F73-4364-B59D-D9459B059E4C}"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dirty="0"/>
              <a:t>james2013</a:t>
            </a:r>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4397164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xit" presetSubtype="0" decel="100000" fill="hold" grpId="1" nodeType="clickEffect">
                                  <p:stCondLst>
                                    <p:cond delay="0"/>
                                  </p:stCondLst>
                                  <p:childTnLst>
                                    <p:anim calcmode="lin" valueType="num">
                                      <p:cBhvr>
                                        <p:cTn id="22" dur="500" fill="hold"/>
                                        <p:tgtEl>
                                          <p:spTgt spid="2"/>
                                        </p:tgtEl>
                                        <p:attrNameLst>
                                          <p:attrName>ppt_h</p:attrName>
                                        </p:attrNameLst>
                                      </p:cBhvr>
                                      <p:tavLst>
                                        <p:tav tm="0">
                                          <p:val>
                                            <p:strVal val="ppt_h"/>
                                          </p:val>
                                        </p:tav>
                                        <p:tav tm="50000">
                                          <p:val>
                                            <p:strVal val="ppt_h/20"/>
                                          </p:val>
                                        </p:tav>
                                        <p:tav tm="100000">
                                          <p:val>
                                            <p:strVal val="ppt_h/20"/>
                                          </p:val>
                                        </p:tav>
                                      </p:tavLst>
                                    </p:anim>
                                    <p:anim calcmode="lin" valueType="num">
                                      <p:cBhvr>
                                        <p:cTn id="23" dur="500" fill="hold"/>
                                        <p:tgtEl>
                                          <p:spTgt spid="2"/>
                                        </p:tgtEl>
                                        <p:attrNameLst>
                                          <p:attrName>ppt_w</p:attrName>
                                        </p:attrNameLst>
                                      </p:cBhvr>
                                      <p:tavLst>
                                        <p:tav tm="0">
                                          <p:val>
                                            <p:strVal val="ppt_w"/>
                                          </p:val>
                                        </p:tav>
                                        <p:tav tm="50000">
                                          <p:val>
                                            <p:strVal val="ppt_w+.3"/>
                                          </p:val>
                                        </p:tav>
                                        <p:tav tm="100000">
                                          <p:val>
                                            <p:strVal val="ppt_w+.3"/>
                                          </p:val>
                                        </p:tav>
                                      </p:tavLst>
                                    </p:anim>
                                    <p:anim calcmode="lin" valueType="num">
                                      <p:cBhvr>
                                        <p:cTn id="24" dur="500" fill="hold"/>
                                        <p:tgtEl>
                                          <p:spTgt spid="2"/>
                                        </p:tgtEl>
                                        <p:attrNameLst>
                                          <p:attrName>ppt_x</p:attrName>
                                        </p:attrNameLst>
                                      </p:cBhvr>
                                      <p:tavLst>
                                        <p:tav tm="0">
                                          <p:val>
                                            <p:strVal val="ppt_x"/>
                                          </p:val>
                                        </p:tav>
                                        <p:tav tm="50000">
                                          <p:val>
                                            <p:strVal val="ppt_x"/>
                                          </p:val>
                                        </p:tav>
                                        <p:tav tm="100000">
                                          <p:val>
                                            <p:strVal val="ppt_x-.3"/>
                                          </p:val>
                                        </p:tav>
                                      </p:tavLst>
                                    </p:anim>
                                    <p:anim calcmode="lin" valueType="num">
                                      <p:cBhvr>
                                        <p:cTn id="25" dur="500" fill="hold"/>
                                        <p:tgtEl>
                                          <p:spTgt spid="2"/>
                                        </p:tgtEl>
                                        <p:attrNameLst>
                                          <p:attrName>ppt_y</p:attrName>
                                        </p:attrNameLst>
                                      </p:cBhvr>
                                      <p:tavLst>
                                        <p:tav tm="0">
                                          <p:val>
                                            <p:strVal val="ppt_y"/>
                                          </p:val>
                                        </p:tav>
                                        <p:tav tm="100000">
                                          <p:val>
                                            <p:strVal val="ppt_y"/>
                                          </p:val>
                                        </p:tav>
                                      </p:tavLst>
                                    </p:anim>
                                    <p:set>
                                      <p:cBhvr>
                                        <p:cTn id="26" dur="1" fill="hold">
                                          <p:stCondLst>
                                            <p:cond delay="499"/>
                                          </p:stCondLst>
                                        </p:cTn>
                                        <p:tgtEl>
                                          <p:spTgt spid="2"/>
                                        </p:tgtEl>
                                        <p:attrNameLst>
                                          <p:attrName>style.visibility</p:attrName>
                                        </p:attrNameLst>
                                      </p:cBhvr>
                                      <p:to>
                                        <p:strVal val="hidden"/>
                                      </p:to>
                                    </p:set>
                                  </p:childTnLst>
                                </p:cTn>
                              </p:par>
                              <p:par>
                                <p:cTn id="27" presetID="39" presetClass="exit" presetSubtype="0" decel="100000" fill="hold" grpId="1" nodeType="withEffect">
                                  <p:stCondLst>
                                    <p:cond delay="0"/>
                                  </p:stCondLst>
                                  <p:childTnLst>
                                    <p:anim calcmode="lin" valueType="num">
                                      <p:cBhvr>
                                        <p:cTn id="28" dur="500" fill="hold"/>
                                        <p:tgtEl>
                                          <p:spTgt spid="3">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9" dur="500" fill="hold"/>
                                        <p:tgtEl>
                                          <p:spTgt spid="3">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30" dur="500" fill="hold"/>
                                        <p:tgtEl>
                                          <p:spTgt spid="3">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31" dur="500" fill="hold"/>
                                        <p:tgtEl>
                                          <p:spTgt spid="3">
                                            <p:txEl>
                                              <p:pRg st="0" end="0"/>
                                            </p:txEl>
                                          </p:spTgt>
                                        </p:tgtEl>
                                        <p:attrNameLst>
                                          <p:attrName>ppt_y</p:attrName>
                                        </p:attrNameLst>
                                      </p:cBhvr>
                                      <p:tavLst>
                                        <p:tav tm="0">
                                          <p:val>
                                            <p:strVal val="ppt_y"/>
                                          </p:val>
                                        </p:tav>
                                        <p:tav tm="100000">
                                          <p:val>
                                            <p:strVal val="ppt_y"/>
                                          </p:val>
                                        </p:tav>
                                      </p:tavLst>
                                    </p:anim>
                                    <p:set>
                                      <p:cBhvr>
                                        <p:cTn id="3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allAtOnce"/>
    </p:bld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845834-3344-4709-871C-0CBB7CDF388A}"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dirty="0"/>
              <a:t>james2013</a:t>
            </a:r>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20800699"/>
      </p:ext>
    </p:extLst>
  </p:cSld>
  <p:clrMapOvr>
    <a:masterClrMapping/>
  </p:clrMapOvr>
  <p:transition spd="med">
    <p:pull/>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A5C13C-93F6-42E7-967C-7FC801EFF40A}"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dirty="0"/>
              <a:t>james2013</a:t>
            </a:r>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961686001"/>
      </p:ext>
    </p:extLst>
  </p:cSld>
  <p:clrMapOvr>
    <a:masterClrMapping/>
  </p:clrMapOvr>
  <p:transition spd="med">
    <p:pull/>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A00E98-46C3-46A1-8862-8EE909BB2522}" type="datetime1">
              <a:rPr lang="en-US" smtClean="0"/>
              <a:pPr/>
              <a:t>8/3/2021</a:t>
            </a:fld>
            <a:endParaRPr lang="en-US" dirty="0"/>
          </a:p>
        </p:txBody>
      </p:sp>
      <p:sp>
        <p:nvSpPr>
          <p:cNvPr id="6" name="Footer Placeholder 5"/>
          <p:cNvSpPr>
            <a:spLocks noGrp="1"/>
          </p:cNvSpPr>
          <p:nvPr>
            <p:ph type="ftr" sz="quarter" idx="11"/>
          </p:nvPr>
        </p:nvSpPr>
        <p:spPr/>
        <p:txBody>
          <a:bodyPr/>
          <a:lstStyle/>
          <a:p>
            <a:r>
              <a:rPr lang="en-US" dirty="0"/>
              <a:t>james2013</a:t>
            </a:r>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4138798032"/>
      </p:ext>
    </p:extLst>
  </p:cSld>
  <p:clrMapOvr>
    <a:masterClrMapping/>
  </p:clrMapOvr>
  <p:transition spd="med">
    <p:pull/>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552435-CF13-4634-8BA4-EF7587BB2BCA}" type="datetime1">
              <a:rPr lang="en-US" smtClean="0"/>
              <a:pPr/>
              <a:t>8/3/2021</a:t>
            </a:fld>
            <a:endParaRPr lang="en-US" dirty="0"/>
          </a:p>
        </p:txBody>
      </p:sp>
      <p:sp>
        <p:nvSpPr>
          <p:cNvPr id="8" name="Footer Placeholder 7"/>
          <p:cNvSpPr>
            <a:spLocks noGrp="1"/>
          </p:cNvSpPr>
          <p:nvPr>
            <p:ph type="ftr" sz="quarter" idx="11"/>
          </p:nvPr>
        </p:nvSpPr>
        <p:spPr/>
        <p:txBody>
          <a:bodyPr/>
          <a:lstStyle/>
          <a:p>
            <a:r>
              <a:rPr lang="en-US" dirty="0"/>
              <a:t>james2013</a:t>
            </a:r>
          </a:p>
        </p:txBody>
      </p:sp>
      <p:sp>
        <p:nvSpPr>
          <p:cNvPr id="9" name="Slide Number Placeholder 8"/>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1060538253"/>
      </p:ext>
    </p:extLst>
  </p:cSld>
  <p:clrMapOvr>
    <a:masterClrMapping/>
  </p:clrMapOvr>
  <p:transition spd="med">
    <p:pull/>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B96E2E-E2FC-4D7B-B977-03B050A480F3}" type="datetime1">
              <a:rPr lang="en-US" smtClean="0"/>
              <a:pPr/>
              <a:t>8/3/2021</a:t>
            </a:fld>
            <a:endParaRPr lang="en-US" dirty="0"/>
          </a:p>
        </p:txBody>
      </p:sp>
      <p:sp>
        <p:nvSpPr>
          <p:cNvPr id="4" name="Footer Placeholder 3"/>
          <p:cNvSpPr>
            <a:spLocks noGrp="1"/>
          </p:cNvSpPr>
          <p:nvPr>
            <p:ph type="ftr" sz="quarter" idx="11"/>
          </p:nvPr>
        </p:nvSpPr>
        <p:spPr/>
        <p:txBody>
          <a:bodyPr/>
          <a:lstStyle/>
          <a:p>
            <a:r>
              <a:rPr lang="en-US" dirty="0"/>
              <a:t>james2013</a:t>
            </a:r>
          </a:p>
        </p:txBody>
      </p:sp>
      <p:sp>
        <p:nvSpPr>
          <p:cNvPr id="5" name="Slide Number Placeholder 4"/>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250877480"/>
      </p:ext>
    </p:extLst>
  </p:cSld>
  <p:clrMapOvr>
    <a:masterClrMapping/>
  </p:clrMapOvr>
  <p:transition spd="med">
    <p:pull/>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4E9B2-7BD6-4632-9135-62DD67145210}" type="datetime1">
              <a:rPr lang="en-US" smtClean="0"/>
              <a:pPr/>
              <a:t>8/3/2021</a:t>
            </a:fld>
            <a:endParaRPr lang="en-US" dirty="0"/>
          </a:p>
        </p:txBody>
      </p:sp>
      <p:sp>
        <p:nvSpPr>
          <p:cNvPr id="3" name="Footer Placeholder 2"/>
          <p:cNvSpPr>
            <a:spLocks noGrp="1"/>
          </p:cNvSpPr>
          <p:nvPr>
            <p:ph type="ftr" sz="quarter" idx="11"/>
          </p:nvPr>
        </p:nvSpPr>
        <p:spPr/>
        <p:txBody>
          <a:bodyPr/>
          <a:lstStyle/>
          <a:p>
            <a:r>
              <a:rPr lang="en-US" dirty="0"/>
              <a:t>james2013</a:t>
            </a:r>
          </a:p>
        </p:txBody>
      </p:sp>
      <p:sp>
        <p:nvSpPr>
          <p:cNvPr id="4" name="Slide Number Placeholder 3"/>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554720927"/>
      </p:ext>
    </p:extLst>
  </p:cSld>
  <p:clrMapOvr>
    <a:masterClrMapping/>
  </p:clrMapOvr>
  <p:transition spd="med">
    <p:pull/>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0E3CB7-C0C2-4C60-81EE-4359C1C95230}" type="datetime1">
              <a:rPr lang="en-US" smtClean="0"/>
              <a:pPr/>
              <a:t>8/3/2021</a:t>
            </a:fld>
            <a:endParaRPr lang="en-US" dirty="0"/>
          </a:p>
        </p:txBody>
      </p:sp>
      <p:sp>
        <p:nvSpPr>
          <p:cNvPr id="6" name="Footer Placeholder 5"/>
          <p:cNvSpPr>
            <a:spLocks noGrp="1"/>
          </p:cNvSpPr>
          <p:nvPr>
            <p:ph type="ftr" sz="quarter" idx="11"/>
          </p:nvPr>
        </p:nvSpPr>
        <p:spPr/>
        <p:txBody>
          <a:bodyPr/>
          <a:lstStyle/>
          <a:p>
            <a:r>
              <a:rPr lang="en-US" dirty="0"/>
              <a:t>james2013</a:t>
            </a:r>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954171702"/>
      </p:ext>
    </p:extLst>
  </p:cSld>
  <p:clrMapOvr>
    <a:masterClrMapping/>
  </p:clrMapOvr>
  <p:transition spd="med">
    <p:pull/>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5F26EF-5A52-410E-8603-CE71765FF553}" type="datetime1">
              <a:rPr lang="en-US" smtClean="0"/>
              <a:pPr/>
              <a:t>8/3/2021</a:t>
            </a:fld>
            <a:endParaRPr lang="en-US" dirty="0"/>
          </a:p>
        </p:txBody>
      </p:sp>
      <p:sp>
        <p:nvSpPr>
          <p:cNvPr id="6" name="Footer Placeholder 5"/>
          <p:cNvSpPr>
            <a:spLocks noGrp="1"/>
          </p:cNvSpPr>
          <p:nvPr>
            <p:ph type="ftr" sz="quarter" idx="11"/>
          </p:nvPr>
        </p:nvSpPr>
        <p:spPr/>
        <p:txBody>
          <a:bodyPr/>
          <a:lstStyle/>
          <a:p>
            <a:r>
              <a:rPr lang="en-US" dirty="0"/>
              <a:t>james2013</a:t>
            </a:r>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670613018"/>
      </p:ext>
    </p:extLst>
  </p:cSld>
  <p:clrMapOvr>
    <a:masterClrMapping/>
  </p:clrMapOvr>
  <p:transition spd="med">
    <p:pull/>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A3156A-BD5A-4482-840D-198F08C3C36D}"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dirty="0"/>
              <a:t>james2013</a:t>
            </a:r>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411128108"/>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7"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7"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9B81DAC-A263-4B29-AC3C-3747AE5E1E9A}" type="datetime1">
              <a:rPr lang="en-US" smtClean="0"/>
              <a:pPr/>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1067048425"/>
      </p:ext>
    </p:extLst>
  </p:cSld>
  <p:clrMapOvr>
    <a:masterClrMapping/>
  </p:clrMapOvr>
  <p:transition spd="slow">
    <p:pull dir="d"/>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80D03E-19C7-4D1A-AF3A-250ADA3244DC}"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dirty="0"/>
              <a:t>james2013</a:t>
            </a:r>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294006605"/>
      </p:ext>
    </p:extLst>
  </p:cSld>
  <p:clrMapOvr>
    <a:masterClrMapping/>
  </p:clrMapOvr>
  <p:transition spd="med">
    <p:pull/>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1"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5" cy="1646302"/>
          </a:xfrm>
        </p:spPr>
        <p:txBody>
          <a:bodyPr anchor="b">
            <a:noAutofit/>
          </a:bodyPr>
          <a:lstStyle>
            <a:lvl1pPr algn="r">
              <a:defRPr sz="4941">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5" cy="1096899"/>
          </a:xfrm>
        </p:spPr>
        <p:txBody>
          <a:bodyPr anchor="t"/>
          <a:lstStyle>
            <a:lvl1pPr marL="0" indent="0" algn="r">
              <a:buNone/>
              <a:defRPr>
                <a:solidFill>
                  <a:schemeClr val="tx1">
                    <a:lumMod val="50000"/>
                    <a:lumOff val="50000"/>
                  </a:schemeClr>
                </a:solidFill>
              </a:defRPr>
            </a:lvl1pPr>
            <a:lvl2pPr marL="418338" indent="0" algn="ctr">
              <a:buNone/>
              <a:defRPr>
                <a:solidFill>
                  <a:schemeClr val="tx1">
                    <a:tint val="75000"/>
                  </a:schemeClr>
                </a:solidFill>
              </a:defRPr>
            </a:lvl2pPr>
            <a:lvl3pPr marL="836676" indent="0" algn="ctr">
              <a:buNone/>
              <a:defRPr>
                <a:solidFill>
                  <a:schemeClr val="tx1">
                    <a:tint val="75000"/>
                  </a:schemeClr>
                </a:solidFill>
              </a:defRPr>
            </a:lvl3pPr>
            <a:lvl4pPr marL="1255014" indent="0" algn="ctr">
              <a:buNone/>
              <a:defRPr>
                <a:solidFill>
                  <a:schemeClr val="tx1">
                    <a:tint val="75000"/>
                  </a:schemeClr>
                </a:solidFill>
              </a:defRPr>
            </a:lvl4pPr>
            <a:lvl5pPr marL="1673352" indent="0" algn="ctr">
              <a:buNone/>
              <a:defRPr>
                <a:solidFill>
                  <a:schemeClr val="tx1">
                    <a:tint val="75000"/>
                  </a:schemeClr>
                </a:solidFill>
              </a:defRPr>
            </a:lvl5pPr>
            <a:lvl6pPr marL="2091690" indent="0" algn="ctr">
              <a:buNone/>
              <a:defRPr>
                <a:solidFill>
                  <a:schemeClr val="tx1">
                    <a:tint val="75000"/>
                  </a:schemeClr>
                </a:solidFill>
              </a:defRPr>
            </a:lvl6pPr>
            <a:lvl7pPr marL="2510028" indent="0" algn="ctr">
              <a:buNone/>
              <a:defRPr>
                <a:solidFill>
                  <a:schemeClr val="tx1">
                    <a:tint val="75000"/>
                  </a:schemeClr>
                </a:solidFill>
              </a:defRPr>
            </a:lvl7pPr>
            <a:lvl8pPr marL="2928366" indent="0" algn="ctr">
              <a:buNone/>
              <a:defRPr>
                <a:solidFill>
                  <a:schemeClr val="tx1">
                    <a:tint val="75000"/>
                  </a:schemeClr>
                </a:solidFill>
              </a:defRPr>
            </a:lvl8pPr>
            <a:lvl9pPr marL="334670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C0E7B8-C89E-4F95-9EA7-56AC2762E528}"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1522376933"/>
      </p:ext>
    </p:extLst>
  </p:cSld>
  <p:clrMapOvr>
    <a:masterClrMapping/>
  </p:clrMapOvr>
  <p:transition spd="med">
    <p:pull/>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B89723-C8F9-444D-8151-627A2E3004CB}"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1503408367"/>
      </p:ext>
    </p:extLst>
  </p:cSld>
  <p:clrMapOvr>
    <a:masterClrMapping/>
  </p:clrMapOvr>
  <p:transition spd="med">
    <p:pull/>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366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1830">
                <a:solidFill>
                  <a:schemeClr val="tx1">
                    <a:lumMod val="50000"/>
                    <a:lumOff val="50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FA8B70-B1B5-4959-89A7-4F9CB552FA1F}"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967201228"/>
      </p:ext>
    </p:extLst>
  </p:cSld>
  <p:clrMapOvr>
    <a:masterClrMapping/>
  </p:clrMapOvr>
  <p:transition spd="med">
    <p:pull/>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6"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90"/>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8342B2-15DD-4B36-BB21-B05D6017B20B}" type="datetime1">
              <a:rPr lang="en-US" smtClean="0"/>
              <a:pPr/>
              <a:t>8/3/2021</a:t>
            </a:fld>
            <a:endParaRPr lang="en-US" dirty="0"/>
          </a:p>
        </p:txBody>
      </p:sp>
      <p:sp>
        <p:nvSpPr>
          <p:cNvPr id="6" name="Footer Placeholder 5"/>
          <p:cNvSpPr>
            <a:spLocks noGrp="1"/>
          </p:cNvSpPr>
          <p:nvPr>
            <p:ph type="ftr" sz="quarter" idx="11"/>
          </p:nvPr>
        </p:nvSpPr>
        <p:spPr/>
        <p:txBody>
          <a:bodyPr/>
          <a:lstStyle/>
          <a:p>
            <a:r>
              <a:rPr lang="en-US"/>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1656777975"/>
      </p:ext>
    </p:extLst>
  </p:cSld>
  <p:clrMapOvr>
    <a:masterClrMapping/>
  </p:clrMapOvr>
  <p:transition spd="med">
    <p:pull/>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2196" b="0"/>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196" b="0"/>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5CD577-8DCE-4B86-B160-1D0C074030E8}" type="datetime1">
              <a:rPr lang="en-US" smtClean="0"/>
              <a:pPr/>
              <a:t>8/3/2021</a:t>
            </a:fld>
            <a:endParaRPr lang="en-US" dirty="0"/>
          </a:p>
        </p:txBody>
      </p:sp>
      <p:sp>
        <p:nvSpPr>
          <p:cNvPr id="8" name="Footer Placeholder 7"/>
          <p:cNvSpPr>
            <a:spLocks noGrp="1"/>
          </p:cNvSpPr>
          <p:nvPr>
            <p:ph type="ftr" sz="quarter" idx="11"/>
          </p:nvPr>
        </p:nvSpPr>
        <p:spPr/>
        <p:txBody>
          <a:bodyPr/>
          <a:lstStyle/>
          <a:p>
            <a:r>
              <a:rPr lang="en-US"/>
              <a:t>james2013</a:t>
            </a:r>
            <a:endParaRPr lang="en-US" dirty="0"/>
          </a:p>
        </p:txBody>
      </p:sp>
      <p:sp>
        <p:nvSpPr>
          <p:cNvPr id="9" name="Slide Number Placeholder 8"/>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906658833"/>
      </p:ext>
    </p:extLst>
  </p:cSld>
  <p:clrMapOvr>
    <a:masterClrMapping/>
  </p:clrMapOvr>
  <p:transition spd="med">
    <p:pull/>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3B9A25-F2DD-44C7-9AA7-EE45D3534739}" type="datetime1">
              <a:rPr lang="en-US" smtClean="0"/>
              <a:pPr/>
              <a:t>8/3/2021</a:t>
            </a:fld>
            <a:endParaRPr lang="en-US" dirty="0"/>
          </a:p>
        </p:txBody>
      </p:sp>
      <p:sp>
        <p:nvSpPr>
          <p:cNvPr id="4" name="Footer Placeholder 3"/>
          <p:cNvSpPr>
            <a:spLocks noGrp="1"/>
          </p:cNvSpPr>
          <p:nvPr>
            <p:ph type="ftr" sz="quarter" idx="11"/>
          </p:nvPr>
        </p:nvSpPr>
        <p:spPr/>
        <p:txBody>
          <a:bodyPr/>
          <a:lstStyle/>
          <a:p>
            <a:r>
              <a:rPr lang="en-US"/>
              <a:t>james2013</a:t>
            </a:r>
            <a:endParaRPr lang="en-US" dirty="0"/>
          </a:p>
        </p:txBody>
      </p:sp>
      <p:sp>
        <p:nvSpPr>
          <p:cNvPr id="5" name="Slide Number Placeholder 4"/>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1339469655"/>
      </p:ext>
    </p:extLst>
  </p:cSld>
  <p:clrMapOvr>
    <a:masterClrMapping/>
  </p:clrMapOvr>
  <p:transition spd="med">
    <p:pull/>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FCF7D-63E9-4C2A-B13B-4553DCC052CC}" type="datetime1">
              <a:rPr lang="en-US" smtClean="0"/>
              <a:pPr/>
              <a:t>8/3/2021</a:t>
            </a:fld>
            <a:endParaRPr lang="en-US" dirty="0"/>
          </a:p>
        </p:txBody>
      </p:sp>
      <p:sp>
        <p:nvSpPr>
          <p:cNvPr id="3" name="Footer Placeholder 2"/>
          <p:cNvSpPr>
            <a:spLocks noGrp="1"/>
          </p:cNvSpPr>
          <p:nvPr>
            <p:ph type="ftr" sz="quarter" idx="11"/>
          </p:nvPr>
        </p:nvSpPr>
        <p:spPr/>
        <p:txBody>
          <a:bodyPr/>
          <a:lstStyle/>
          <a:p>
            <a:r>
              <a:rPr lang="en-US"/>
              <a:t>james2013</a:t>
            </a:r>
            <a:endParaRPr lang="en-US" dirty="0"/>
          </a:p>
        </p:txBody>
      </p:sp>
      <p:sp>
        <p:nvSpPr>
          <p:cNvPr id="4" name="Slide Number Placeholder 3"/>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255159481"/>
      </p:ext>
    </p:extLst>
  </p:cSld>
  <p:clrMapOvr>
    <a:masterClrMapping/>
  </p:clrMapOvr>
  <p:transition spd="med">
    <p:pull/>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1830"/>
            </a:lvl1pPr>
          </a:lstStyle>
          <a:p>
            <a:r>
              <a:rPr lang="en-US"/>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281"/>
            </a:lvl1pPr>
            <a:lvl2pPr marL="418213" indent="0">
              <a:buNone/>
              <a:defRPr sz="1281"/>
            </a:lvl2pPr>
            <a:lvl3pPr marL="836425" indent="0">
              <a:buNone/>
              <a:defRPr sz="1098"/>
            </a:lvl3pPr>
            <a:lvl4pPr marL="1254638" indent="0">
              <a:buNone/>
              <a:defRPr sz="915"/>
            </a:lvl4pPr>
            <a:lvl5pPr marL="1672850" indent="0">
              <a:buNone/>
              <a:defRPr sz="915"/>
            </a:lvl5pPr>
            <a:lvl6pPr marL="2091062" indent="0">
              <a:buNone/>
              <a:defRPr sz="915"/>
            </a:lvl6pPr>
            <a:lvl7pPr marL="2509275" indent="0">
              <a:buNone/>
              <a:defRPr sz="915"/>
            </a:lvl7pPr>
            <a:lvl8pPr marL="2927488" indent="0">
              <a:buNone/>
              <a:defRPr sz="915"/>
            </a:lvl8pPr>
            <a:lvl9pPr marL="3345700" indent="0">
              <a:buNone/>
              <a:defRPr sz="915"/>
            </a:lvl9pPr>
          </a:lstStyle>
          <a:p>
            <a:pPr lvl="0"/>
            <a:r>
              <a:rPr lang="en-US"/>
              <a:t>Click to edit Master text styles</a:t>
            </a:r>
          </a:p>
        </p:txBody>
      </p:sp>
      <p:sp>
        <p:nvSpPr>
          <p:cNvPr id="5" name="Date Placeholder 4"/>
          <p:cNvSpPr>
            <a:spLocks noGrp="1"/>
          </p:cNvSpPr>
          <p:nvPr>
            <p:ph type="dt" sz="half" idx="10"/>
          </p:nvPr>
        </p:nvSpPr>
        <p:spPr/>
        <p:txBody>
          <a:bodyPr/>
          <a:lstStyle/>
          <a:p>
            <a:fld id="{F7B6D0B5-7BB9-49E6-A86E-808DDCCCCBF5}" type="datetime1">
              <a:rPr lang="en-US" smtClean="0"/>
              <a:pPr/>
              <a:t>8/3/2021</a:t>
            </a:fld>
            <a:endParaRPr lang="en-US" dirty="0"/>
          </a:p>
        </p:txBody>
      </p:sp>
      <p:sp>
        <p:nvSpPr>
          <p:cNvPr id="6" name="Footer Placeholder 5"/>
          <p:cNvSpPr>
            <a:spLocks noGrp="1"/>
          </p:cNvSpPr>
          <p:nvPr>
            <p:ph type="ftr" sz="quarter" idx="11"/>
          </p:nvPr>
        </p:nvSpPr>
        <p:spPr/>
        <p:txBody>
          <a:bodyPr/>
          <a:lstStyle/>
          <a:p>
            <a:r>
              <a:rPr lang="en-US"/>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1257092942"/>
      </p:ext>
    </p:extLst>
  </p:cSld>
  <p:clrMapOvr>
    <a:masterClrMapping/>
  </p:clrMapOvr>
  <p:transition spd="med">
    <p:pull/>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219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a:t>Click icon to add picture</a:t>
            </a:r>
            <a:endParaRPr lang="en-US" dirty="0"/>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1098"/>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5" name="Date Placeholder 4"/>
          <p:cNvSpPr>
            <a:spLocks noGrp="1"/>
          </p:cNvSpPr>
          <p:nvPr>
            <p:ph type="dt" sz="half" idx="10"/>
          </p:nvPr>
        </p:nvSpPr>
        <p:spPr/>
        <p:txBody>
          <a:bodyPr/>
          <a:lstStyle/>
          <a:p>
            <a:fld id="{FACEF47D-3034-47E0-AB36-830AEE4E9CB6}" type="datetime1">
              <a:rPr lang="en-US" smtClean="0"/>
              <a:pPr/>
              <a:t>8/3/2021</a:t>
            </a:fld>
            <a:endParaRPr lang="en-US" dirty="0"/>
          </a:p>
        </p:txBody>
      </p:sp>
      <p:sp>
        <p:nvSpPr>
          <p:cNvPr id="6" name="Footer Placeholder 5"/>
          <p:cNvSpPr>
            <a:spLocks noGrp="1"/>
          </p:cNvSpPr>
          <p:nvPr>
            <p:ph type="ftr" sz="quarter" idx="11"/>
          </p:nvPr>
        </p:nvSpPr>
        <p:spPr/>
        <p:txBody>
          <a:bodyPr/>
          <a:lstStyle/>
          <a:p>
            <a:r>
              <a:rPr lang="en-US"/>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679313616"/>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B990DF3-181A-4C27-A89F-0B250020DE74}" type="datetime1">
              <a:rPr lang="en-US" smtClean="0"/>
              <a:pPr/>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3997548681"/>
      </p:ext>
    </p:extLst>
  </p:cSld>
  <p:clrMapOvr>
    <a:masterClrMapping/>
  </p:clrMapOvr>
  <p:transition spd="slow">
    <p:pull dir="d"/>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026"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647">
                <a:solidFill>
                  <a:schemeClr val="tx1">
                    <a:lumMod val="75000"/>
                    <a:lumOff val="25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E48C47-A5DE-42D7-9549-910E653821A7}"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E71340D7-6B11-45AC-BA12-B23E36323359}" type="slidenum">
              <a:rPr lang="en-US" smtClean="0"/>
              <a:pPr/>
              <a:t>‹#›</a:t>
            </a:fld>
            <a:endParaRPr lang="en-US" dirty="0"/>
          </a:p>
        </p:txBody>
      </p:sp>
    </p:spTree>
    <p:extLst>
      <p:ext uri="{BB962C8B-B14F-4D97-AF65-F5344CB8AC3E}">
        <p14:creationId xmlns="" xmlns:p14="http://schemas.microsoft.com/office/powerpoint/2010/main" val="1001334146"/>
      </p:ext>
    </p:extLst>
  </p:cSld>
  <p:clrMapOvr>
    <a:masterClrMapping/>
  </p:clrMapOvr>
  <p:transition spd="med">
    <p:pull/>
  </p:transition>
  <p:hf sldNum="0" hdr="0" ftr="0" dt="0"/>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3" y="609600"/>
            <a:ext cx="8094134" cy="3022600"/>
          </a:xfrm>
        </p:spPr>
        <p:txBody>
          <a:bodyPr anchor="ctr">
            <a:normAutofit/>
          </a:bodyPr>
          <a:lstStyle>
            <a:lvl1pPr algn="l">
              <a:defRPr sz="4026"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8" y="3632200"/>
            <a:ext cx="7224524" cy="381000"/>
          </a:xfrm>
        </p:spPr>
        <p:txBody>
          <a:bodyPr anchor="ctr">
            <a:noAutofit/>
          </a:bodyPr>
          <a:lstStyle>
            <a:lvl1pPr marL="0" indent="0">
              <a:buFontTx/>
              <a:buNone/>
              <a:defRPr sz="1464">
                <a:solidFill>
                  <a:schemeClr val="tx1">
                    <a:lumMod val="50000"/>
                    <a:lumOff val="50000"/>
                  </a:schemeClr>
                </a:solidFill>
              </a:defRPr>
            </a:lvl1pPr>
            <a:lvl2pPr marL="418338" indent="0">
              <a:buFontTx/>
              <a:buNone/>
              <a:defRPr/>
            </a:lvl2pPr>
            <a:lvl3pPr marL="836676" indent="0">
              <a:buFontTx/>
              <a:buNone/>
              <a:defRPr/>
            </a:lvl3pPr>
            <a:lvl4pPr marL="1255014" indent="0">
              <a:buFontTx/>
              <a:buNone/>
              <a:defRPr/>
            </a:lvl4pPr>
            <a:lvl5pPr marL="1673352"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647">
                <a:solidFill>
                  <a:schemeClr val="tx1">
                    <a:lumMod val="75000"/>
                    <a:lumOff val="25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E48C47-A5DE-42D7-9549-910E653821A7}"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E71340D7-6B11-45AC-BA12-B23E36323359}"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83665" tIns="41833" rIns="83665" bIns="41833" rtlCol="0" anchor="ctr">
            <a:noAutofit/>
          </a:bodyPr>
          <a:lstStyle/>
          <a:p>
            <a:pPr lvl="0"/>
            <a:r>
              <a:rPr lang="en-US" sz="732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83665" tIns="41833" rIns="83665" bIns="41833" rtlCol="0" anchor="ctr">
            <a:noAutofit/>
          </a:bodyPr>
          <a:lstStyle/>
          <a:p>
            <a:pPr lvl="0"/>
            <a:r>
              <a:rPr lang="en-US" sz="732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609243358"/>
      </p:ext>
    </p:extLst>
  </p:cSld>
  <p:clrMapOvr>
    <a:masterClrMapping/>
  </p:clrMapOvr>
  <p:transition spd="med">
    <p:pull/>
  </p:transition>
  <p:hf sldNum="0" hdr="0" ftr="0" dt="0"/>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026"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647">
                <a:solidFill>
                  <a:schemeClr val="tx1">
                    <a:lumMod val="75000"/>
                    <a:lumOff val="25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E48C47-A5DE-42D7-9549-910E653821A7}"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E71340D7-6B11-45AC-BA12-B23E36323359}" type="slidenum">
              <a:rPr lang="en-US" smtClean="0"/>
              <a:pPr/>
              <a:t>‹#›</a:t>
            </a:fld>
            <a:endParaRPr lang="en-US" dirty="0"/>
          </a:p>
        </p:txBody>
      </p:sp>
    </p:spTree>
    <p:extLst>
      <p:ext uri="{BB962C8B-B14F-4D97-AF65-F5344CB8AC3E}">
        <p14:creationId xmlns="" xmlns:p14="http://schemas.microsoft.com/office/powerpoint/2010/main" val="3754397743"/>
      </p:ext>
    </p:extLst>
  </p:cSld>
  <p:clrMapOvr>
    <a:masterClrMapping/>
  </p:clrMapOvr>
  <p:transition spd="med">
    <p:pull/>
  </p:transition>
  <p:hf sldNum="0"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3" y="609600"/>
            <a:ext cx="8094134" cy="3022600"/>
          </a:xfrm>
        </p:spPr>
        <p:txBody>
          <a:bodyPr anchor="ctr">
            <a:normAutofit/>
          </a:bodyPr>
          <a:lstStyle>
            <a:lvl1pPr algn="l">
              <a:defRPr sz="4026"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3" y="4013200"/>
            <a:ext cx="8596669" cy="514248"/>
          </a:xfrm>
        </p:spPr>
        <p:txBody>
          <a:bodyPr anchor="b">
            <a:noAutofit/>
          </a:bodyPr>
          <a:lstStyle>
            <a:lvl1pPr marL="0" indent="0">
              <a:buFontTx/>
              <a:buNone/>
              <a:defRPr sz="2196">
                <a:solidFill>
                  <a:schemeClr val="tx1">
                    <a:lumMod val="75000"/>
                    <a:lumOff val="25000"/>
                  </a:schemeClr>
                </a:solidFill>
              </a:defRPr>
            </a:lvl1pPr>
            <a:lvl2pPr marL="418338" indent="0">
              <a:buFontTx/>
              <a:buNone/>
              <a:defRPr/>
            </a:lvl2pPr>
            <a:lvl3pPr marL="836676" indent="0">
              <a:buFontTx/>
              <a:buNone/>
              <a:defRPr/>
            </a:lvl3pPr>
            <a:lvl4pPr marL="1255014" indent="0">
              <a:buFontTx/>
              <a:buNone/>
              <a:defRPr/>
            </a:lvl4pPr>
            <a:lvl5pPr marL="1673352"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647">
                <a:solidFill>
                  <a:schemeClr val="tx1">
                    <a:lumMod val="50000"/>
                    <a:lumOff val="50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E48C47-A5DE-42D7-9549-910E653821A7}"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E71340D7-6B11-45AC-BA12-B23E36323359}"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83665" tIns="41833" rIns="83665" bIns="41833" rtlCol="0" anchor="ctr">
            <a:noAutofit/>
          </a:bodyPr>
          <a:lstStyle/>
          <a:p>
            <a:pPr lvl="0"/>
            <a:r>
              <a:rPr lang="en-US" sz="732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83665" tIns="41833" rIns="83665" bIns="41833" rtlCol="0" anchor="ctr">
            <a:noAutofit/>
          </a:bodyPr>
          <a:lstStyle/>
          <a:p>
            <a:pPr lvl="0"/>
            <a:r>
              <a:rPr lang="en-US" sz="732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667071655"/>
      </p:ext>
    </p:extLst>
  </p:cSld>
  <p:clrMapOvr>
    <a:masterClrMapping/>
  </p:clrMapOvr>
  <p:transition spd="med">
    <p:pull/>
  </p:transition>
  <p:hf sldNum="0" hdr="0" ftr="0" dt="0"/>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026"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3" y="4013200"/>
            <a:ext cx="8596669" cy="514248"/>
          </a:xfrm>
        </p:spPr>
        <p:txBody>
          <a:bodyPr anchor="b">
            <a:noAutofit/>
          </a:bodyPr>
          <a:lstStyle>
            <a:lvl1pPr marL="0" indent="0">
              <a:buFontTx/>
              <a:buNone/>
              <a:defRPr sz="2196">
                <a:solidFill>
                  <a:schemeClr val="accent1"/>
                </a:solidFill>
              </a:defRPr>
            </a:lvl1pPr>
            <a:lvl2pPr marL="418338" indent="0">
              <a:buFontTx/>
              <a:buNone/>
              <a:defRPr/>
            </a:lvl2pPr>
            <a:lvl3pPr marL="836676" indent="0">
              <a:buFontTx/>
              <a:buNone/>
              <a:defRPr/>
            </a:lvl3pPr>
            <a:lvl4pPr marL="1255014" indent="0">
              <a:buFontTx/>
              <a:buNone/>
              <a:defRPr/>
            </a:lvl4pPr>
            <a:lvl5pPr marL="1673352"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647">
                <a:solidFill>
                  <a:schemeClr val="tx1">
                    <a:lumMod val="50000"/>
                    <a:lumOff val="50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E48C47-A5DE-42D7-9549-910E653821A7}"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E71340D7-6B11-45AC-BA12-B23E36323359}" type="slidenum">
              <a:rPr lang="en-US" smtClean="0"/>
              <a:pPr/>
              <a:t>‹#›</a:t>
            </a:fld>
            <a:endParaRPr lang="en-US" dirty="0"/>
          </a:p>
        </p:txBody>
      </p:sp>
    </p:spTree>
    <p:extLst>
      <p:ext uri="{BB962C8B-B14F-4D97-AF65-F5344CB8AC3E}">
        <p14:creationId xmlns="" xmlns:p14="http://schemas.microsoft.com/office/powerpoint/2010/main" val="4105417864"/>
      </p:ext>
    </p:extLst>
  </p:cSld>
  <p:clrMapOvr>
    <a:masterClrMapping/>
  </p:clrMapOvr>
  <p:transition spd="med">
    <p:pull/>
  </p:transition>
  <p:hf sldNum="0" hdr="0" ftr="0" dt="0"/>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F528C8-A6B5-4157-973B-23C659547A6B}"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4234169088"/>
      </p:ext>
    </p:extLst>
  </p:cSld>
  <p:clrMapOvr>
    <a:masterClrMapping/>
  </p:clrMapOvr>
  <p:transition spd="med">
    <p:pull/>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794006-C90E-4798-ADD5-8447E39FC4D4}"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1602726704"/>
      </p:ext>
    </p:extLst>
  </p:cSld>
  <p:clrMapOvr>
    <a:masterClrMapping/>
  </p:clrMapOvr>
  <p:transition spd="med">
    <p:pull/>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3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E760F3-448D-4552-9710-FA5558DC0D08}"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dirty="0"/>
              <a:t>james2013</a:t>
            </a:r>
          </a:p>
        </p:txBody>
      </p:sp>
      <p:sp>
        <p:nvSpPr>
          <p:cNvPr id="6" name="Slide Number Placeholder 5"/>
          <p:cNvSpPr>
            <a:spLocks noGrp="1"/>
          </p:cNvSpPr>
          <p:nvPr>
            <p:ph type="sldNum" sz="quarter" idx="12"/>
          </p:nvPr>
        </p:nvSpPr>
        <p:spPr/>
        <p:txBody>
          <a:bodyPr/>
          <a:lstStyle/>
          <a:p>
            <a:fld id="{E71340D7-6B11-45AC-BA12-B23E36323359}" type="slidenum">
              <a:rPr lang="en-US" smtClean="0"/>
              <a:pPr/>
              <a:t>‹#›</a:t>
            </a:fld>
            <a:endParaRPr lang="en-US" dirty="0"/>
          </a:p>
        </p:txBody>
      </p:sp>
    </p:spTree>
    <p:extLst>
      <p:ext uri="{BB962C8B-B14F-4D97-AF65-F5344CB8AC3E}">
        <p14:creationId xmlns="" xmlns:p14="http://schemas.microsoft.com/office/powerpoint/2010/main" val="805419319"/>
      </p:ext>
    </p:extLst>
  </p:cSld>
  <p:clrMapOvr>
    <a:masterClrMapping/>
  </p:clrMapOvr>
  <p:transition spd="med">
    <p:pull/>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484B74-277F-410D-88BA-DA6CA8BD20CC}"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dirty="0"/>
              <a:t>james2013</a:t>
            </a:r>
          </a:p>
        </p:txBody>
      </p:sp>
      <p:sp>
        <p:nvSpPr>
          <p:cNvPr id="6" name="Slide Number Placeholder 5"/>
          <p:cNvSpPr>
            <a:spLocks noGrp="1"/>
          </p:cNvSpPr>
          <p:nvPr>
            <p:ph type="sldNum" sz="quarter" idx="12"/>
          </p:nvPr>
        </p:nvSpPr>
        <p:spPr/>
        <p:txBody>
          <a:bodyPr/>
          <a:lstStyle/>
          <a:p>
            <a:fld id="{E71340D7-6B11-45AC-BA12-B23E36323359}" type="slidenum">
              <a:rPr lang="en-US" smtClean="0"/>
              <a:pPr/>
              <a:t>‹#›</a:t>
            </a:fld>
            <a:endParaRPr lang="en-US" dirty="0"/>
          </a:p>
        </p:txBody>
      </p:sp>
    </p:spTree>
    <p:extLst>
      <p:ext uri="{BB962C8B-B14F-4D97-AF65-F5344CB8AC3E}">
        <p14:creationId xmlns="" xmlns:p14="http://schemas.microsoft.com/office/powerpoint/2010/main" val="931796274"/>
      </p:ext>
    </p:extLst>
  </p:cSld>
  <p:clrMapOvr>
    <a:masterClrMapping/>
  </p:clrMapOvr>
  <p:transition spd="med">
    <p:pull/>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1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94E795-D1DC-4C95-9007-DB7A647A96AA}"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dirty="0"/>
              <a:t>james2013</a:t>
            </a:r>
          </a:p>
        </p:txBody>
      </p:sp>
      <p:sp>
        <p:nvSpPr>
          <p:cNvPr id="6" name="Slide Number Placeholder 5"/>
          <p:cNvSpPr>
            <a:spLocks noGrp="1"/>
          </p:cNvSpPr>
          <p:nvPr>
            <p:ph type="sldNum" sz="quarter" idx="12"/>
          </p:nvPr>
        </p:nvSpPr>
        <p:spPr/>
        <p:txBody>
          <a:bodyPr/>
          <a:lstStyle/>
          <a:p>
            <a:fld id="{E71340D7-6B11-45AC-BA12-B23E36323359}" type="slidenum">
              <a:rPr lang="en-US" smtClean="0"/>
              <a:pPr/>
              <a:t>‹#›</a:t>
            </a:fld>
            <a:endParaRPr lang="en-US" dirty="0"/>
          </a:p>
        </p:txBody>
      </p:sp>
    </p:spTree>
    <p:extLst>
      <p:ext uri="{BB962C8B-B14F-4D97-AF65-F5344CB8AC3E}">
        <p14:creationId xmlns="" xmlns:p14="http://schemas.microsoft.com/office/powerpoint/2010/main" val="1639366746"/>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9"/>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B8E53AC-7120-4FFB-8D0A-0A4C2299B6D5}" type="datetime1">
              <a:rPr lang="en-US" smtClean="0"/>
              <a:pPr/>
              <a:t>8/3/2021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2137338423"/>
      </p:ext>
    </p:extLst>
  </p:cSld>
  <p:clrMapOvr>
    <a:masterClrMapping/>
  </p:clrMapOvr>
  <p:transition spd="slow">
    <p:pull dir="d"/>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86406D-F0B8-48F4-95A4-3BA4870E6832}" type="datetime1">
              <a:rPr lang="en-US" smtClean="0"/>
              <a:pPr/>
              <a:t>8/3/2021</a:t>
            </a:fld>
            <a:endParaRPr lang="en-US" dirty="0"/>
          </a:p>
        </p:txBody>
      </p:sp>
      <p:sp>
        <p:nvSpPr>
          <p:cNvPr id="6" name="Footer Placeholder 5"/>
          <p:cNvSpPr>
            <a:spLocks noGrp="1"/>
          </p:cNvSpPr>
          <p:nvPr>
            <p:ph type="ftr" sz="quarter" idx="11"/>
          </p:nvPr>
        </p:nvSpPr>
        <p:spPr/>
        <p:txBody>
          <a:bodyPr/>
          <a:lstStyle/>
          <a:p>
            <a:r>
              <a:rPr lang="en-US" dirty="0"/>
              <a:t>james2013</a:t>
            </a:r>
          </a:p>
        </p:txBody>
      </p:sp>
      <p:sp>
        <p:nvSpPr>
          <p:cNvPr id="7" name="Slide Number Placeholder 6"/>
          <p:cNvSpPr>
            <a:spLocks noGrp="1"/>
          </p:cNvSpPr>
          <p:nvPr>
            <p:ph type="sldNum" sz="quarter" idx="12"/>
          </p:nvPr>
        </p:nvSpPr>
        <p:spPr/>
        <p:txBody>
          <a:bodyPr/>
          <a:lstStyle/>
          <a:p>
            <a:fld id="{E71340D7-6B11-45AC-BA12-B23E36323359}" type="slidenum">
              <a:rPr lang="en-US" smtClean="0"/>
              <a:pPr/>
              <a:t>‹#›</a:t>
            </a:fld>
            <a:endParaRPr lang="en-US" dirty="0"/>
          </a:p>
        </p:txBody>
      </p:sp>
    </p:spTree>
    <p:extLst>
      <p:ext uri="{BB962C8B-B14F-4D97-AF65-F5344CB8AC3E}">
        <p14:creationId xmlns="" xmlns:p14="http://schemas.microsoft.com/office/powerpoint/2010/main" val="2699456179"/>
      </p:ext>
    </p:extLst>
  </p:cSld>
  <p:clrMapOvr>
    <a:masterClrMapping/>
  </p:clrMapOvr>
  <p:transition spd="med">
    <p:pull/>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5A3D7F-C012-4CBA-9E2F-EBC45F89566E}" type="datetime1">
              <a:rPr lang="en-US" smtClean="0"/>
              <a:pPr/>
              <a:t>8/3/2021</a:t>
            </a:fld>
            <a:endParaRPr lang="en-US" dirty="0"/>
          </a:p>
        </p:txBody>
      </p:sp>
      <p:sp>
        <p:nvSpPr>
          <p:cNvPr id="8" name="Footer Placeholder 7"/>
          <p:cNvSpPr>
            <a:spLocks noGrp="1"/>
          </p:cNvSpPr>
          <p:nvPr>
            <p:ph type="ftr" sz="quarter" idx="11"/>
          </p:nvPr>
        </p:nvSpPr>
        <p:spPr/>
        <p:txBody>
          <a:bodyPr/>
          <a:lstStyle/>
          <a:p>
            <a:r>
              <a:rPr lang="en-US" dirty="0"/>
              <a:t>james2013</a:t>
            </a:r>
          </a:p>
        </p:txBody>
      </p:sp>
      <p:sp>
        <p:nvSpPr>
          <p:cNvPr id="9" name="Slide Number Placeholder 8"/>
          <p:cNvSpPr>
            <a:spLocks noGrp="1"/>
          </p:cNvSpPr>
          <p:nvPr>
            <p:ph type="sldNum" sz="quarter" idx="12"/>
          </p:nvPr>
        </p:nvSpPr>
        <p:spPr/>
        <p:txBody>
          <a:bodyPr/>
          <a:lstStyle/>
          <a:p>
            <a:fld id="{E71340D7-6B11-45AC-BA12-B23E36323359}" type="slidenum">
              <a:rPr lang="en-US" smtClean="0"/>
              <a:pPr/>
              <a:t>‹#›</a:t>
            </a:fld>
            <a:endParaRPr lang="en-US" dirty="0"/>
          </a:p>
        </p:txBody>
      </p:sp>
    </p:spTree>
    <p:extLst>
      <p:ext uri="{BB962C8B-B14F-4D97-AF65-F5344CB8AC3E}">
        <p14:creationId xmlns="" xmlns:p14="http://schemas.microsoft.com/office/powerpoint/2010/main" val="376747460"/>
      </p:ext>
    </p:extLst>
  </p:cSld>
  <p:clrMapOvr>
    <a:masterClrMapping/>
  </p:clrMapOvr>
  <p:transition spd="med">
    <p:pull/>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5BF420-6C68-43CB-90DC-0883AD53D8A8}" type="datetime1">
              <a:rPr lang="en-US" smtClean="0"/>
              <a:pPr/>
              <a:t>8/3/2021</a:t>
            </a:fld>
            <a:endParaRPr lang="en-US" dirty="0"/>
          </a:p>
        </p:txBody>
      </p:sp>
      <p:sp>
        <p:nvSpPr>
          <p:cNvPr id="4" name="Footer Placeholder 3"/>
          <p:cNvSpPr>
            <a:spLocks noGrp="1"/>
          </p:cNvSpPr>
          <p:nvPr>
            <p:ph type="ftr" sz="quarter" idx="11"/>
          </p:nvPr>
        </p:nvSpPr>
        <p:spPr/>
        <p:txBody>
          <a:bodyPr/>
          <a:lstStyle/>
          <a:p>
            <a:r>
              <a:rPr lang="en-US" dirty="0"/>
              <a:t>james2013</a:t>
            </a:r>
          </a:p>
        </p:txBody>
      </p:sp>
      <p:sp>
        <p:nvSpPr>
          <p:cNvPr id="5" name="Slide Number Placeholder 4"/>
          <p:cNvSpPr>
            <a:spLocks noGrp="1"/>
          </p:cNvSpPr>
          <p:nvPr>
            <p:ph type="sldNum" sz="quarter" idx="12"/>
          </p:nvPr>
        </p:nvSpPr>
        <p:spPr/>
        <p:txBody>
          <a:bodyPr/>
          <a:lstStyle/>
          <a:p>
            <a:fld id="{E71340D7-6B11-45AC-BA12-B23E36323359}" type="slidenum">
              <a:rPr lang="en-US" smtClean="0"/>
              <a:pPr/>
              <a:t>‹#›</a:t>
            </a:fld>
            <a:endParaRPr lang="en-US" dirty="0"/>
          </a:p>
        </p:txBody>
      </p:sp>
    </p:spTree>
    <p:extLst>
      <p:ext uri="{BB962C8B-B14F-4D97-AF65-F5344CB8AC3E}">
        <p14:creationId xmlns="" xmlns:p14="http://schemas.microsoft.com/office/powerpoint/2010/main" val="4006149077"/>
      </p:ext>
    </p:extLst>
  </p:cSld>
  <p:clrMapOvr>
    <a:masterClrMapping/>
  </p:clrMapOvr>
  <p:transition spd="med">
    <p:pull/>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9C6C2-3F5D-4021-A548-5458326F992F}" type="datetime1">
              <a:rPr lang="en-US" smtClean="0"/>
              <a:pPr/>
              <a:t>8/3/2021</a:t>
            </a:fld>
            <a:endParaRPr lang="en-US" dirty="0"/>
          </a:p>
        </p:txBody>
      </p:sp>
      <p:sp>
        <p:nvSpPr>
          <p:cNvPr id="3" name="Footer Placeholder 2"/>
          <p:cNvSpPr>
            <a:spLocks noGrp="1"/>
          </p:cNvSpPr>
          <p:nvPr>
            <p:ph type="ftr" sz="quarter" idx="11"/>
          </p:nvPr>
        </p:nvSpPr>
        <p:spPr/>
        <p:txBody>
          <a:bodyPr/>
          <a:lstStyle/>
          <a:p>
            <a:r>
              <a:rPr lang="en-US" dirty="0"/>
              <a:t>james2013</a:t>
            </a:r>
          </a:p>
        </p:txBody>
      </p:sp>
      <p:sp>
        <p:nvSpPr>
          <p:cNvPr id="4" name="Slide Number Placeholder 3"/>
          <p:cNvSpPr>
            <a:spLocks noGrp="1"/>
          </p:cNvSpPr>
          <p:nvPr>
            <p:ph type="sldNum" sz="quarter" idx="12"/>
          </p:nvPr>
        </p:nvSpPr>
        <p:spPr/>
        <p:txBody>
          <a:bodyPr/>
          <a:lstStyle/>
          <a:p>
            <a:fld id="{E71340D7-6B11-45AC-BA12-B23E36323359}" type="slidenum">
              <a:rPr lang="en-US" smtClean="0"/>
              <a:pPr/>
              <a:t>‹#›</a:t>
            </a:fld>
            <a:endParaRPr lang="en-US" dirty="0"/>
          </a:p>
        </p:txBody>
      </p:sp>
    </p:spTree>
    <p:extLst>
      <p:ext uri="{BB962C8B-B14F-4D97-AF65-F5344CB8AC3E}">
        <p14:creationId xmlns="" xmlns:p14="http://schemas.microsoft.com/office/powerpoint/2010/main" val="2403851763"/>
      </p:ext>
    </p:extLst>
  </p:cSld>
  <p:clrMapOvr>
    <a:masterClrMapping/>
  </p:clrMapOvr>
  <p:transition spd="med">
    <p:pull/>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8"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8"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12DE93-4BB4-4CD1-8597-57A9F6815EB5}" type="datetime1">
              <a:rPr lang="en-US" smtClean="0"/>
              <a:pPr/>
              <a:t>8/3/2021</a:t>
            </a:fld>
            <a:endParaRPr lang="en-US" dirty="0"/>
          </a:p>
        </p:txBody>
      </p:sp>
      <p:sp>
        <p:nvSpPr>
          <p:cNvPr id="6" name="Footer Placeholder 5"/>
          <p:cNvSpPr>
            <a:spLocks noGrp="1"/>
          </p:cNvSpPr>
          <p:nvPr>
            <p:ph type="ftr" sz="quarter" idx="11"/>
          </p:nvPr>
        </p:nvSpPr>
        <p:spPr/>
        <p:txBody>
          <a:bodyPr/>
          <a:lstStyle/>
          <a:p>
            <a:r>
              <a:rPr lang="en-US" dirty="0"/>
              <a:t>james2013</a:t>
            </a:r>
          </a:p>
        </p:txBody>
      </p:sp>
      <p:sp>
        <p:nvSpPr>
          <p:cNvPr id="7" name="Slide Number Placeholder 6"/>
          <p:cNvSpPr>
            <a:spLocks noGrp="1"/>
          </p:cNvSpPr>
          <p:nvPr>
            <p:ph type="sldNum" sz="quarter" idx="12"/>
          </p:nvPr>
        </p:nvSpPr>
        <p:spPr/>
        <p:txBody>
          <a:bodyPr/>
          <a:lstStyle/>
          <a:p>
            <a:fld id="{E71340D7-6B11-45AC-BA12-B23E36323359}" type="slidenum">
              <a:rPr lang="en-US" smtClean="0"/>
              <a:pPr/>
              <a:t>‹#›</a:t>
            </a:fld>
            <a:endParaRPr lang="en-US" dirty="0"/>
          </a:p>
        </p:txBody>
      </p:sp>
    </p:spTree>
    <p:extLst>
      <p:ext uri="{BB962C8B-B14F-4D97-AF65-F5344CB8AC3E}">
        <p14:creationId xmlns="" xmlns:p14="http://schemas.microsoft.com/office/powerpoint/2010/main" val="1598393385"/>
      </p:ext>
    </p:extLst>
  </p:cSld>
  <p:clrMapOvr>
    <a:masterClrMapping/>
  </p:clrMapOvr>
  <p:transition spd="med">
    <p:pull/>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975BEC-0A02-493A-995C-70E7A6469640}" type="datetime1">
              <a:rPr lang="en-US" smtClean="0"/>
              <a:pPr/>
              <a:t>8/3/2021</a:t>
            </a:fld>
            <a:endParaRPr lang="en-US" dirty="0"/>
          </a:p>
        </p:txBody>
      </p:sp>
      <p:sp>
        <p:nvSpPr>
          <p:cNvPr id="6" name="Footer Placeholder 5"/>
          <p:cNvSpPr>
            <a:spLocks noGrp="1"/>
          </p:cNvSpPr>
          <p:nvPr>
            <p:ph type="ftr" sz="quarter" idx="11"/>
          </p:nvPr>
        </p:nvSpPr>
        <p:spPr/>
        <p:txBody>
          <a:bodyPr/>
          <a:lstStyle/>
          <a:p>
            <a:r>
              <a:rPr lang="en-US" dirty="0"/>
              <a:t>james2013</a:t>
            </a:r>
          </a:p>
        </p:txBody>
      </p:sp>
      <p:sp>
        <p:nvSpPr>
          <p:cNvPr id="7" name="Slide Number Placeholder 6"/>
          <p:cNvSpPr>
            <a:spLocks noGrp="1"/>
          </p:cNvSpPr>
          <p:nvPr>
            <p:ph type="sldNum" sz="quarter" idx="12"/>
          </p:nvPr>
        </p:nvSpPr>
        <p:spPr/>
        <p:txBody>
          <a:bodyPr/>
          <a:lstStyle/>
          <a:p>
            <a:fld id="{E71340D7-6B11-45AC-BA12-B23E36323359}" type="slidenum">
              <a:rPr lang="en-US" smtClean="0"/>
              <a:pPr/>
              <a:t>‹#›</a:t>
            </a:fld>
            <a:endParaRPr lang="en-US" dirty="0"/>
          </a:p>
        </p:txBody>
      </p:sp>
    </p:spTree>
    <p:extLst>
      <p:ext uri="{BB962C8B-B14F-4D97-AF65-F5344CB8AC3E}">
        <p14:creationId xmlns="" xmlns:p14="http://schemas.microsoft.com/office/powerpoint/2010/main" val="3431789293"/>
      </p:ext>
    </p:extLst>
  </p:cSld>
  <p:clrMapOvr>
    <a:masterClrMapping/>
  </p:clrMapOvr>
  <p:transition spd="med">
    <p:pull/>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1AE6B-690E-4100-8E7C-2A698BEC3C5F}"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dirty="0"/>
              <a:t>james2013</a:t>
            </a:r>
          </a:p>
        </p:txBody>
      </p:sp>
      <p:sp>
        <p:nvSpPr>
          <p:cNvPr id="6" name="Slide Number Placeholder 5"/>
          <p:cNvSpPr>
            <a:spLocks noGrp="1"/>
          </p:cNvSpPr>
          <p:nvPr>
            <p:ph type="sldNum" sz="quarter" idx="12"/>
          </p:nvPr>
        </p:nvSpPr>
        <p:spPr/>
        <p:txBody>
          <a:bodyPr/>
          <a:lstStyle/>
          <a:p>
            <a:fld id="{E71340D7-6B11-45AC-BA12-B23E36323359}" type="slidenum">
              <a:rPr lang="en-US" smtClean="0"/>
              <a:pPr/>
              <a:t>‹#›</a:t>
            </a:fld>
            <a:endParaRPr lang="en-US" dirty="0"/>
          </a:p>
        </p:txBody>
      </p:sp>
    </p:spTree>
    <p:extLst>
      <p:ext uri="{BB962C8B-B14F-4D97-AF65-F5344CB8AC3E}">
        <p14:creationId xmlns="" xmlns:p14="http://schemas.microsoft.com/office/powerpoint/2010/main" val="155235745"/>
      </p:ext>
    </p:extLst>
  </p:cSld>
  <p:clrMapOvr>
    <a:masterClrMapping/>
  </p:clrMapOvr>
  <p:transition spd="med">
    <p:pull/>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5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699A0D-7830-44DC-AF46-17F67FB471CF}"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dirty="0"/>
              <a:t>james2013</a:t>
            </a:r>
          </a:p>
        </p:txBody>
      </p:sp>
      <p:sp>
        <p:nvSpPr>
          <p:cNvPr id="6" name="Slide Number Placeholder 5"/>
          <p:cNvSpPr>
            <a:spLocks noGrp="1"/>
          </p:cNvSpPr>
          <p:nvPr>
            <p:ph type="sldNum" sz="quarter" idx="12"/>
          </p:nvPr>
        </p:nvSpPr>
        <p:spPr/>
        <p:txBody>
          <a:bodyPr/>
          <a:lstStyle/>
          <a:p>
            <a:fld id="{E71340D7-6B11-45AC-BA12-B23E36323359}" type="slidenum">
              <a:rPr lang="en-US" smtClean="0"/>
              <a:pPr/>
              <a:t>‹#›</a:t>
            </a:fld>
            <a:endParaRPr lang="en-US" dirty="0"/>
          </a:p>
        </p:txBody>
      </p:sp>
    </p:spTree>
    <p:extLst>
      <p:ext uri="{BB962C8B-B14F-4D97-AF65-F5344CB8AC3E}">
        <p14:creationId xmlns="" xmlns:p14="http://schemas.microsoft.com/office/powerpoint/2010/main" val="1591503483"/>
      </p:ext>
    </p:extLst>
  </p:cSld>
  <p:clrMapOvr>
    <a:masterClrMapping/>
  </p:clrMapOvr>
  <p:transition spd="med">
    <p:pull/>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1" y="277825"/>
            <a:ext cx="10972800" cy="1139825"/>
          </a:xfrm>
        </p:spPr>
        <p:txBody>
          <a:bodyPr/>
          <a:lstStyle/>
          <a:p>
            <a:r>
              <a:rPr lang="en-US"/>
              <a:t>Click to edit Master title style</a:t>
            </a:r>
            <a:endParaRPr lang="en-CA"/>
          </a:p>
        </p:txBody>
      </p:sp>
      <p:sp>
        <p:nvSpPr>
          <p:cNvPr id="3" name="Table Placeholder 2"/>
          <p:cNvSpPr>
            <a:spLocks noGrp="1"/>
          </p:cNvSpPr>
          <p:nvPr>
            <p:ph type="tbl" idx="1"/>
          </p:nvPr>
        </p:nvSpPr>
        <p:spPr>
          <a:xfrm>
            <a:off x="609601" y="1600206"/>
            <a:ext cx="10972800" cy="4530725"/>
          </a:xfrm>
        </p:spPr>
        <p:txBody>
          <a:bodyPr/>
          <a:lstStyle/>
          <a:p>
            <a:pPr lvl="0"/>
            <a:r>
              <a:rPr lang="en-US" noProof="0" dirty="0"/>
              <a:t>Click icon to add table</a:t>
            </a:r>
            <a:endParaRPr lang="en-CA" noProof="0" dirty="0"/>
          </a:p>
        </p:txBody>
      </p:sp>
      <p:sp>
        <p:nvSpPr>
          <p:cNvPr id="4" name="Rectangle 12"/>
          <p:cNvSpPr>
            <a:spLocks noGrp="1" noChangeArrowheads="1"/>
          </p:cNvSpPr>
          <p:nvPr>
            <p:ph type="dt" sz="half" idx="10"/>
          </p:nvPr>
        </p:nvSpPr>
        <p:spPr>
          <a:ln/>
        </p:spPr>
        <p:txBody>
          <a:bodyPr/>
          <a:lstStyle>
            <a:lvl1pPr>
              <a:defRPr/>
            </a:lvl1pPr>
          </a:lstStyle>
          <a:p>
            <a:fld id="{4B15E3AD-5A74-419E-9A3C-18D315DECB3D}" type="datetime1">
              <a:rPr lang="en-US" smtClean="0"/>
              <a:pPr/>
              <a:t>8/3/2021</a:t>
            </a:fld>
            <a:endParaRPr lang="en-US" dirty="0"/>
          </a:p>
        </p:txBody>
      </p:sp>
      <p:sp>
        <p:nvSpPr>
          <p:cNvPr id="5" name="Rectangle 13"/>
          <p:cNvSpPr>
            <a:spLocks noGrp="1" noChangeArrowheads="1"/>
          </p:cNvSpPr>
          <p:nvPr>
            <p:ph type="ftr" sz="quarter" idx="11"/>
          </p:nvPr>
        </p:nvSpPr>
        <p:spPr>
          <a:ln/>
        </p:spPr>
        <p:txBody>
          <a:bodyPr/>
          <a:lstStyle>
            <a:lvl1pPr>
              <a:defRPr/>
            </a:lvl1pPr>
          </a:lstStyle>
          <a:p>
            <a:r>
              <a:rPr lang="en-US" dirty="0"/>
              <a:t>james2013</a:t>
            </a:r>
          </a:p>
        </p:txBody>
      </p:sp>
      <p:sp>
        <p:nvSpPr>
          <p:cNvPr id="6" name="Rectangle 14"/>
          <p:cNvSpPr>
            <a:spLocks noGrp="1" noChangeArrowheads="1"/>
          </p:cNvSpPr>
          <p:nvPr>
            <p:ph type="sldNum" sz="quarter" idx="12"/>
          </p:nvPr>
        </p:nvSpPr>
        <p:spPr>
          <a:ln/>
        </p:spPr>
        <p:txBody>
          <a:bodyPr/>
          <a:lstStyle>
            <a:lvl1pPr>
              <a:defRPr/>
            </a:lvl1pPr>
          </a:lstStyle>
          <a:p>
            <a:fld id="{E71340D7-6B11-45AC-BA12-B23E36323359}" type="slidenum">
              <a:rPr lang="en-US" smtClean="0"/>
              <a:pPr/>
              <a:t>‹#›</a:t>
            </a:fld>
            <a:endParaRPr lang="en-US" dirty="0"/>
          </a:p>
        </p:txBody>
      </p:sp>
    </p:spTree>
    <p:extLst>
      <p:ext uri="{BB962C8B-B14F-4D97-AF65-F5344CB8AC3E}">
        <p14:creationId xmlns="" xmlns:p14="http://schemas.microsoft.com/office/powerpoint/2010/main" val="1408261544"/>
      </p:ext>
    </p:extLst>
  </p:cSld>
  <p:clrMapOvr>
    <a:masterClrMapping/>
  </p:clrMapOvr>
  <p:transition spd="med">
    <p:pull/>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3173" y="-925"/>
            <a:ext cx="12195174"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rot="19140000">
            <a:off x="1089483"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7"/>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985A3ED8-53D9-48F8-B0A7-CF7A048D9FAB}"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136117006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58058" y="0"/>
            <a:ext cx="12133943" cy="6879771"/>
          </a:xfrm>
          <a:prstGeom prst="rect">
            <a:avLst/>
          </a:prstGeom>
        </p:spPr>
      </p:pic>
      <p:pic>
        <p:nvPicPr>
          <p:cNvPr id="8" name="Picture 7"/>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rot="5400000">
            <a:off x="4684632" y="-4705653"/>
            <a:ext cx="2819400" cy="12230708"/>
          </a:xfrm>
          <a:prstGeom prst="rect">
            <a:avLst/>
          </a:prstGeom>
        </p:spPr>
      </p:pic>
      <p:sp>
        <p:nvSpPr>
          <p:cNvPr id="2" name="Title 1"/>
          <p:cNvSpPr>
            <a:spLocks noGrp="1"/>
          </p:cNvSpPr>
          <p:nvPr>
            <p:ph type="title" hasCustomPrompt="1"/>
          </p:nvPr>
        </p:nvSpPr>
        <p:spPr>
          <a:xfrm>
            <a:off x="6096001" y="3048000"/>
            <a:ext cx="57912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D3FBC2ED-E3AD-4477-BCCD-B7253B8A7C95}" type="datetime3">
              <a:rPr lang="en-US" smtClean="0"/>
              <a:pPr/>
              <a:t>3 August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
        <p:nvSpPr>
          <p:cNvPr id="10" name="Picture Placeholder 9"/>
          <p:cNvSpPr>
            <a:spLocks noGrp="1"/>
          </p:cNvSpPr>
          <p:nvPr>
            <p:ph type="pic" sz="quarter" idx="13" hasCustomPrompt="1"/>
          </p:nvPr>
        </p:nvSpPr>
        <p:spPr>
          <a:xfrm>
            <a:off x="9042400" y="5334000"/>
            <a:ext cx="2844800" cy="990600"/>
          </a:xfrm>
        </p:spPr>
        <p:txBody>
          <a:bodyPr>
            <a:normAutofit/>
          </a:bodyPr>
          <a:lstStyle>
            <a:lvl1pPr marL="0" indent="0" algn="ctr">
              <a:buNone/>
              <a:defRPr sz="1800"/>
            </a:lvl1pPr>
          </a:lstStyle>
          <a:p>
            <a:r>
              <a:rPr lang="en-US" dirty="0"/>
              <a:t>Company Logo</a:t>
            </a:r>
          </a:p>
        </p:txBody>
      </p:sp>
    </p:spTree>
    <p:extLst>
      <p:ext uri="{BB962C8B-B14F-4D97-AF65-F5344CB8AC3E}">
        <p14:creationId xmlns="" xmlns:p14="http://schemas.microsoft.com/office/powerpoint/2010/main" val="23578660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E3E638C-193B-4AFB-87BA-214ED704E2EE}" type="datetime1">
              <a:rPr lang="en-US" smtClean="0"/>
              <a:pPr/>
              <a:t>8/3/2021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1012129125"/>
      </p:ext>
    </p:extLst>
  </p:cSld>
  <p:clrMapOvr>
    <a:masterClrMapping/>
  </p:clrMapOvr>
  <p:transition spd="slow">
    <p:pull dir="d"/>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90E861-1D6E-4B64-A102-45AE7CCD00AB}"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767681940"/>
      </p:ext>
    </p:extLst>
  </p:cSld>
  <p:clrMapOvr>
    <a:masterClrMapping/>
  </p:clrMapOvr>
  <p:transition spd="med">
    <p:pull/>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4"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ight Triangle 6"/>
          <p:cNvSpPr/>
          <p:nvPr/>
        </p:nvSpPr>
        <p:spPr>
          <a:xfrm>
            <a:off x="0"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19140000">
            <a:off x="1092533" y="1726739"/>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7"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9A69A10F-434A-4EC3-B4FA-EACBFF597C15}"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713335345"/>
      </p:ext>
    </p:extLst>
  </p:cSld>
  <p:clrMapOvr>
    <a:masterClrMapping/>
  </p:clrMapOvr>
  <p:transition spd="med">
    <p:pull/>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1"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9"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E0E493-25D8-4EE9-BEE1-C326AFA305F4}" type="datetime1">
              <a:rPr lang="en-US" smtClean="0"/>
              <a:pPr/>
              <a:t>8/3/2021</a:t>
            </a:fld>
            <a:endParaRPr lang="en-US" dirty="0"/>
          </a:p>
        </p:txBody>
      </p:sp>
      <p:sp>
        <p:nvSpPr>
          <p:cNvPr id="6" name="Footer Placeholder 5"/>
          <p:cNvSpPr>
            <a:spLocks noGrp="1"/>
          </p:cNvSpPr>
          <p:nvPr>
            <p:ph type="ftr" sz="quarter" idx="11"/>
          </p:nvPr>
        </p:nvSpPr>
        <p:spPr/>
        <p:txBody>
          <a:bodyPr/>
          <a:lstStyle/>
          <a:p>
            <a:r>
              <a:rPr lang="en-US"/>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 xmlns:p14="http://schemas.microsoft.com/office/powerpoint/2010/main" val="2251733174"/>
      </p:ext>
    </p:extLst>
  </p:cSld>
  <p:clrMapOvr>
    <a:masterClrMapping/>
  </p:clrMapOvr>
  <p:transition spd="med">
    <p:pull/>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1"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1"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9"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9"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A3E635-3E11-46D4-ADF5-F667631656DF}" type="datetime1">
              <a:rPr lang="en-US" smtClean="0"/>
              <a:pPr/>
              <a:t>8/3/2021</a:t>
            </a:fld>
            <a:endParaRPr lang="en-US" dirty="0"/>
          </a:p>
        </p:txBody>
      </p:sp>
      <p:sp>
        <p:nvSpPr>
          <p:cNvPr id="8" name="Footer Placeholder 7"/>
          <p:cNvSpPr>
            <a:spLocks noGrp="1"/>
          </p:cNvSpPr>
          <p:nvPr>
            <p:ph type="ftr" sz="quarter" idx="11"/>
          </p:nvPr>
        </p:nvSpPr>
        <p:spPr/>
        <p:txBody>
          <a:bodyPr/>
          <a:lstStyle/>
          <a:p>
            <a:r>
              <a:rPr lang="en-US"/>
              <a:t>james2013</a:t>
            </a:r>
            <a:endParaRPr lang="en-US" dirty="0"/>
          </a:p>
        </p:txBody>
      </p:sp>
      <p:sp>
        <p:nvSpPr>
          <p:cNvPr id="9" name="Slide Number Placeholder 8"/>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928698417"/>
      </p:ext>
    </p:extLst>
  </p:cSld>
  <p:clrMapOvr>
    <a:masterClrMapping/>
  </p:clrMapOvr>
  <p:transition spd="med">
    <p:pull/>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DCB29F-DFA6-45CE-BF71-E526B32F82B0}" type="datetime1">
              <a:rPr lang="en-US" smtClean="0"/>
              <a:pPr/>
              <a:t>8/3/2021</a:t>
            </a:fld>
            <a:endParaRPr lang="en-US" dirty="0"/>
          </a:p>
        </p:txBody>
      </p:sp>
      <p:sp>
        <p:nvSpPr>
          <p:cNvPr id="4" name="Footer Placeholder 3"/>
          <p:cNvSpPr>
            <a:spLocks noGrp="1"/>
          </p:cNvSpPr>
          <p:nvPr>
            <p:ph type="ftr" sz="quarter" idx="11"/>
          </p:nvPr>
        </p:nvSpPr>
        <p:spPr/>
        <p:txBody>
          <a:bodyPr/>
          <a:lstStyle/>
          <a:p>
            <a:r>
              <a:rPr lang="en-US"/>
              <a:t>james2013</a:t>
            </a:r>
            <a:endParaRPr lang="en-US" dirty="0"/>
          </a:p>
        </p:txBody>
      </p:sp>
      <p:sp>
        <p:nvSpPr>
          <p:cNvPr id="5" name="Slide Number Placeholder 4"/>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890298716"/>
      </p:ext>
    </p:extLst>
  </p:cSld>
  <p:clrMapOvr>
    <a:masterClrMapping/>
  </p:clrMapOvr>
  <p:transition spd="med">
    <p:pull/>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345D21-C70D-422C-9703-E6B12BA5AF75}" type="datetime1">
              <a:rPr lang="en-US" smtClean="0"/>
              <a:pPr/>
              <a:t>8/3/2021</a:t>
            </a:fld>
            <a:endParaRPr lang="en-US" dirty="0"/>
          </a:p>
        </p:txBody>
      </p:sp>
      <p:sp>
        <p:nvSpPr>
          <p:cNvPr id="3" name="Footer Placeholder 2"/>
          <p:cNvSpPr>
            <a:spLocks noGrp="1"/>
          </p:cNvSpPr>
          <p:nvPr>
            <p:ph type="ftr" sz="quarter" idx="11"/>
          </p:nvPr>
        </p:nvSpPr>
        <p:spPr/>
        <p:txBody>
          <a:bodyPr/>
          <a:lstStyle/>
          <a:p>
            <a:r>
              <a:rPr lang="en-US"/>
              <a:t>james2013</a:t>
            </a:r>
            <a:endParaRPr lang="en-US" dirty="0"/>
          </a:p>
        </p:txBody>
      </p:sp>
      <p:sp>
        <p:nvSpPr>
          <p:cNvPr id="4" name="Slide Number Placeholder 3"/>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1111344167"/>
      </p:ext>
    </p:extLst>
  </p:cSld>
  <p:clrMapOvr>
    <a:masterClrMapping/>
  </p:clrMapOvr>
  <p:transition spd="med">
    <p:pull/>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4" y="1576105"/>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37" y="2618914"/>
            <a:ext cx="5077038"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6" y="2253385"/>
            <a:ext cx="7726346"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B71D902D-25F3-47B6-93A2-D007C7542DC8}" type="datetime1">
              <a:rPr lang="en-US" smtClean="0"/>
              <a:pPr/>
              <a:t>8/3/2021</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james2013</a:t>
            </a:r>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193726846"/>
      </p:ext>
    </p:extLst>
  </p:cSld>
  <p:clrMapOvr>
    <a:masterClrMapping/>
  </p:clrMapOvr>
  <p:transition spd="med">
    <p:pull/>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2"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p:cNvSpPr/>
          <p:nvPr/>
        </p:nvSpPr>
        <p:spPr>
          <a:xfrm>
            <a:off x="0"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31FD13-98BE-4E8E-9BF5-D6EE7417B51D}" type="datetime1">
              <a:rPr lang="en-US" smtClean="0"/>
              <a:pPr/>
              <a:t>8/3/2021</a:t>
            </a:fld>
            <a:endParaRPr lang="en-US" dirty="0"/>
          </a:p>
        </p:txBody>
      </p:sp>
      <p:sp>
        <p:nvSpPr>
          <p:cNvPr id="6" name="Footer Placeholder 5"/>
          <p:cNvSpPr>
            <a:spLocks noGrp="1"/>
          </p:cNvSpPr>
          <p:nvPr>
            <p:ph type="ftr" sz="quarter" idx="11"/>
          </p:nvPr>
        </p:nvSpPr>
        <p:spPr/>
        <p:txBody>
          <a:bodyPr/>
          <a:lstStyle/>
          <a:p>
            <a:r>
              <a:rPr lang="en-US"/>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926873633"/>
      </p:ext>
    </p:extLst>
  </p:cSld>
  <p:clrMapOvr>
    <a:masterClrMapping/>
  </p:clrMapOvr>
  <p:transition spd="med">
    <p:pull/>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3999B-69C3-40FA-8439-9DF3FC7C9548}"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76794818"/>
      </p:ext>
    </p:extLst>
  </p:cSld>
  <p:clrMapOvr>
    <a:masterClrMapping/>
  </p:clrMapOvr>
  <p:transition spd="med">
    <p:pull/>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CA325F-D4BB-446A-97BF-0A32577BAB21}"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694544853"/>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91092-C257-4AFA-8474-AFD809AFD8CB}" type="datetime1">
              <a:rPr lang="en-US" smtClean="0"/>
              <a:pPr/>
              <a:t>8/3/2021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1224060437"/>
      </p:ext>
    </p:extLst>
  </p:cSld>
  <p:clrMapOvr>
    <a:masterClrMapping/>
  </p:clrMapOvr>
  <p:transition spd="slow">
    <p:pull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2918894-67FB-4050-94E7-806E1679B935}" type="datetime1">
              <a:rPr lang="en-US" smtClean="0"/>
              <a:pPr/>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555073783"/>
      </p:ext>
    </p:extLst>
  </p:cSld>
  <p:clrMapOvr>
    <a:masterClrMapping/>
  </p:clrMapOvr>
  <p:transition spd="slow">
    <p:pull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812800" y="1176998"/>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5B93E91-F6E8-4F6D-B947-D84CD1483C85}" type="datetime1">
              <a:rPr lang="en-US" smtClean="0"/>
              <a:pPr/>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1" y="6356352"/>
            <a:ext cx="812800" cy="365125"/>
          </a:xfrm>
        </p:spPr>
        <p:txBody>
          <a:bodyPr/>
          <a:lstStyle/>
          <a:p>
            <a:fld id="{83F828AF-2CD1-48C6-8286-C7F35401D37C}" type="slidenum">
              <a:rPr lang="en-US" smtClean="0"/>
              <a:pPr/>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699"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1" name="Freeform 10"/>
          <p:cNvSpPr>
            <a:spLocks/>
          </p:cNvSpPr>
          <p:nvPr/>
        </p:nvSpPr>
        <p:spPr bwMode="auto">
          <a:xfrm flipV="1">
            <a:off x="5842000" y="6219827"/>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extLst>
      <p:ext uri="{BB962C8B-B14F-4D97-AF65-F5344CB8AC3E}">
        <p14:creationId xmlns="" xmlns:p14="http://schemas.microsoft.com/office/powerpoint/2010/main" val="831439156"/>
      </p:ext>
    </p:extLst>
  </p:cSld>
  <p:clrMapOvr>
    <a:masterClrMapping/>
  </p:clrMapOvr>
  <p:transition spd="slow">
    <p:pull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8CFFE5-4303-4E77-8398-574B5F6E9802}" type="datetime1">
              <a:rPr lang="en-US" smtClean="0"/>
              <a:pPr/>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406609874"/>
      </p:ext>
    </p:extLst>
  </p:cSld>
  <p:clrMapOvr>
    <a:masterClrMapping/>
  </p:clrMapOvr>
  <p:transition spd="slow">
    <p:pull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879210-03D1-47EC-AF85-569A1C6B675A}" type="datetime1">
              <a:rPr lang="en-US" smtClean="0"/>
              <a:pPr/>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3352449836"/>
      </p:ext>
    </p:extLst>
  </p:cSld>
  <p:clrMapOvr>
    <a:masterClrMapping/>
  </p:clrMapOvr>
  <p:transition spd="slow">
    <p:pull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1"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3" name="Rounded Rectangle 12"/>
          <p:cNvSpPr/>
          <p:nvPr/>
        </p:nvSpPr>
        <p:spPr>
          <a:xfrm>
            <a:off x="87085" y="69757"/>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2FE4A406-BC18-4B4B-B54E-EBACF4BCF1F1}" type="datetime1">
              <a:rPr lang="en-US" smtClean="0"/>
              <a:pPr/>
              <a:t>8/3/2021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3F828AF-2CD1-48C6-8286-C7F35401D37C}" type="slidenum">
              <a:rPr lang="en-US" smtClean="0"/>
              <a:pPr/>
              <a:t>‹#›</a:t>
            </a:fld>
            <a:endParaRPr lang="en-US"/>
          </a:p>
        </p:txBody>
      </p:sp>
      <p:sp>
        <p:nvSpPr>
          <p:cNvPr id="7" name="Rectangle 6"/>
          <p:cNvSpPr/>
          <p:nvPr/>
        </p:nvSpPr>
        <p:spPr>
          <a:xfrm>
            <a:off x="83908" y="1449305"/>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83908"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83908"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1" y="1505932"/>
            <a:ext cx="109728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 xmlns:p14="http://schemas.microsoft.com/office/powerpoint/2010/main" val="1251088775"/>
      </p:ext>
    </p:extLst>
  </p:cSld>
  <p:clrMapOvr>
    <a:masterClrMapping/>
  </p:clrMapOvr>
  <p:transition spd="slow">
    <p:pull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2B0704F-A349-4C53-82E5-861C66718BC8}" type="datetime1">
              <a:rPr lang="en-US" smtClean="0"/>
              <a:pPr/>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828AF-2CD1-48C6-8286-C7F35401D37C}" type="slidenum">
              <a:rPr lang="en-US" smtClean="0"/>
              <a:pPr/>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 xmlns:p14="http://schemas.microsoft.com/office/powerpoint/2010/main" val="1440924000"/>
      </p:ext>
    </p:extLst>
  </p:cSld>
  <p:clrMapOvr>
    <a:masterClrMapping/>
  </p:clrMapOvr>
  <p:transition spd="slow">
    <p:pull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1"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0" name="Rounded Rectangle 9"/>
          <p:cNvSpPr/>
          <p:nvPr/>
        </p:nvSpPr>
        <p:spPr>
          <a:xfrm>
            <a:off x="87085" y="69757"/>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63085" y="952502"/>
            <a:ext cx="103632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63085"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4BDDA51-A9E2-441A-8C9A-6CFE18E7B566}" type="datetime1">
              <a:rPr lang="en-US" smtClean="0"/>
              <a:pPr/>
              <a:t>8/3/2021</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92196" y="2341477"/>
            <a:ext cx="12018374"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91076"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195072" y="6208776"/>
            <a:ext cx="609600" cy="457200"/>
          </a:xfrm>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2025218153"/>
      </p:ext>
    </p:extLst>
  </p:cSld>
  <p:clrMapOvr>
    <a:masterClrMapping/>
  </p:clrMapOvr>
  <p:transition spd="slow">
    <p:pull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7CBE5EF-05CC-43EF-A699-C95906164D58}" type="datetime1">
              <a:rPr lang="en-US" smtClean="0"/>
              <a:pPr/>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828AF-2CD1-48C6-8286-C7F35401D37C}" type="slidenum">
              <a:rPr lang="en-US" smtClean="0"/>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78601"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 xmlns:p14="http://schemas.microsoft.com/office/powerpoint/2010/main" val="2345571653"/>
      </p:ext>
    </p:extLst>
  </p:cSld>
  <p:clrMapOvr>
    <a:masterClrMapping/>
  </p:clrMapOvr>
  <p:transition spd="slow">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269632"/>
            <a:ext cx="107696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1016000" y="1596413"/>
            <a:ext cx="107696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ABE169-394A-4AA2-93E0-C2CDE5A4E4D1}" type="datetime3">
              <a:rPr lang="en-US" smtClean="0"/>
              <a:pPr/>
              <a:t>3 August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672327879"/>
      </p:ext>
    </p:extLst>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AE45148-5934-438D-8538-F404E2841EF0}" type="datetime1">
              <a:rPr lang="en-US" smtClean="0"/>
              <a:pPr/>
              <a:t>8/3/2021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F828AF-2CD1-48C6-8286-C7F35401D37C}" type="slidenum">
              <a:rPr lang="en-US" smtClean="0"/>
              <a:pPr/>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 xmlns:p14="http://schemas.microsoft.com/office/powerpoint/2010/main" val="3641324823"/>
      </p:ext>
    </p:extLst>
  </p:cSld>
  <p:clrMapOvr>
    <a:masterClrMapping/>
  </p:clrMapOvr>
  <p:transition spd="slow">
    <p:pull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61B45AD-E893-480D-9DCA-B8E575D7BFAE}" type="datetime1">
              <a:rPr lang="en-US" smtClean="0"/>
              <a:pPr/>
              <a:t>8/3/2021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2257028631"/>
      </p:ext>
    </p:extLst>
  </p:cSld>
  <p:clrMapOvr>
    <a:masterClrMapping/>
  </p:clrMapOvr>
  <p:transition spd="slow">
    <p:pull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647D8-76E0-451B-8962-6CFCCD7C687A}" type="datetime1">
              <a:rPr lang="en-US" smtClean="0"/>
              <a:pPr/>
              <a:t>8/3/2021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2358047605"/>
      </p:ext>
    </p:extLst>
  </p:cSld>
  <p:clrMapOvr>
    <a:masterClrMapping/>
  </p:clrMapOvr>
  <p:transition spd="slow">
    <p:pull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5"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B2D1728-47D7-4DC9-A53E-E68D780B4060}" type="datetime1">
              <a:rPr lang="en-US" smtClean="0"/>
              <a:pPr/>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828AF-2CD1-48C6-8286-C7F35401D37C}"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 xmlns:p14="http://schemas.microsoft.com/office/powerpoint/2010/main" val="2371018099"/>
      </p:ext>
    </p:extLst>
  </p:cSld>
  <p:clrMapOvr>
    <a:masterClrMapping/>
  </p:clrMapOvr>
  <p:transition spd="slow">
    <p:pull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1"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1"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920AB82-E911-418A-B313-35F97660A4BF}" type="datetime1">
              <a:rPr lang="en-US" smtClean="0"/>
              <a:pPr/>
              <a:t>8/3/2021</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83F828AF-2CD1-48C6-8286-C7F35401D37C}" type="slidenum">
              <a:rPr lang="en-US" smtClean="0"/>
              <a:pPr/>
              <a:t>‹#›</a:t>
            </a:fld>
            <a:endParaRPr lang="en-US"/>
          </a:p>
        </p:txBody>
      </p:sp>
      <p:sp>
        <p:nvSpPr>
          <p:cNvPr id="11" name="Rectangle 10"/>
          <p:cNvSpPr/>
          <p:nvPr/>
        </p:nvSpPr>
        <p:spPr>
          <a:xfrm flipV="1">
            <a:off x="91077"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91345" y="4650476"/>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91348" y="4773226"/>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Picture Placeholder 2"/>
          <p:cNvSpPr>
            <a:spLocks noGrp="1"/>
          </p:cNvSpPr>
          <p:nvPr>
            <p:ph type="pic" idx="1"/>
          </p:nvPr>
        </p:nvSpPr>
        <p:spPr>
          <a:xfrm>
            <a:off x="91079" y="66677"/>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 xmlns:p14="http://schemas.microsoft.com/office/powerpoint/2010/main" val="4195828280"/>
      </p:ext>
    </p:extLst>
  </p:cSld>
  <p:clrMapOvr>
    <a:masterClrMapping/>
  </p:clrMapOvr>
  <p:transition spd="slow">
    <p:pull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5F66B4-C469-4E3E-B458-9FDF80FB59D8}" type="datetime1">
              <a:rPr lang="en-US" smtClean="0"/>
              <a:pPr/>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3513690036"/>
      </p:ext>
    </p:extLst>
  </p:cSld>
  <p:clrMapOvr>
    <a:masterClrMapping/>
  </p:clrMapOvr>
  <p:transition spd="slow">
    <p:pull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2"/>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B7929B-EB94-46E3-9E6A-85592FFF9990}" type="datetime1">
              <a:rPr lang="en-US" smtClean="0"/>
              <a:pPr/>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3613939773"/>
      </p:ext>
    </p:extLst>
  </p:cSld>
  <p:clrMapOvr>
    <a:masterClrMapping/>
  </p:clrMapOvr>
  <p:transition spd="slow">
    <p:pull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1"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3" name="Rounded Rectangle 12"/>
          <p:cNvSpPr/>
          <p:nvPr/>
        </p:nvSpPr>
        <p:spPr>
          <a:xfrm>
            <a:off x="87085" y="69757"/>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201D37E4-FA25-40F8-9F06-A6E3D4E234EB}" type="datetime1">
              <a:rPr lang="en-US" smtClean="0"/>
              <a:pPr/>
              <a:t>8/3/2021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3F828AF-2CD1-48C6-8286-C7F35401D37C}" type="slidenum">
              <a:rPr lang="en-US" smtClean="0"/>
              <a:pPr/>
              <a:t>‹#›</a:t>
            </a:fld>
            <a:endParaRPr lang="en-US"/>
          </a:p>
        </p:txBody>
      </p:sp>
      <p:sp>
        <p:nvSpPr>
          <p:cNvPr id="7" name="Rectangle 6"/>
          <p:cNvSpPr/>
          <p:nvPr/>
        </p:nvSpPr>
        <p:spPr>
          <a:xfrm>
            <a:off x="83908" y="1449305"/>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83908"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83908"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1" y="1505932"/>
            <a:ext cx="109728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 xmlns:p14="http://schemas.microsoft.com/office/powerpoint/2010/main" val="737932746"/>
      </p:ext>
    </p:extLst>
  </p:cSld>
  <p:clrMapOvr>
    <a:overrideClrMapping bg1="lt1" tx1="dk1" bg2="lt2" tx2="dk2" accent1="accent1" accent2="accent2" accent3="accent3" accent4="accent4" accent5="accent5" accent6="accent6" hlink="hlink" folHlink="folHlink"/>
  </p:clrMapOvr>
  <p:transition spd="slow">
    <p:pull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8DBBD97-43C3-4430-9460-B0A932D18634}" type="datetime1">
              <a:rPr lang="en-US" smtClean="0"/>
              <a:pPr/>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828AF-2CD1-48C6-8286-C7F35401D37C}" type="slidenum">
              <a:rPr lang="en-US" smtClean="0"/>
              <a:pPr/>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 xmlns:p14="http://schemas.microsoft.com/office/powerpoint/2010/main" val="1357370775"/>
      </p:ext>
    </p:extLst>
  </p:cSld>
  <p:clrMapOvr>
    <a:masterClrMapping/>
  </p:clrMapOvr>
  <p:transition spd="slow">
    <p:pull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1"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0" name="Rounded Rectangle 9"/>
          <p:cNvSpPr/>
          <p:nvPr/>
        </p:nvSpPr>
        <p:spPr>
          <a:xfrm>
            <a:off x="87085" y="69757"/>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63085" y="952502"/>
            <a:ext cx="103632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63085"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1C6C7C2-BD42-4F26-BD36-3992755CFB58}" type="datetime1">
              <a:rPr lang="en-US" smtClean="0"/>
              <a:pPr/>
              <a:t>8/3/2021</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92196" y="2341477"/>
            <a:ext cx="12018374"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91076"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195072" y="6208776"/>
            <a:ext cx="609600" cy="457200"/>
          </a:xfrm>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2563758745"/>
      </p:ext>
    </p:extLst>
  </p:cSld>
  <p:clrMapOvr>
    <a:overrideClrMapping bg1="lt1" tx1="dk1" bg2="lt2" tx2="dk2" accent1="accent1" accent2="accent2" accent3="accent3" accent4="accent4" accent5="accent5" accent6="accent6" hlink="hlink" folHlink="folHlink"/>
  </p:clrMapOvr>
  <p:transition spd="slow">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9A746A-F034-4228-B76D-93FF552AF51E}" type="datetime3">
              <a:rPr lang="en-US" smtClean="0"/>
              <a:pPr/>
              <a:t>3 August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2015583707"/>
      </p:ext>
    </p:extLst>
  </p:cSld>
  <p:clrMapOvr>
    <a:masterClrMapping/>
  </p:clrMapOvr>
  <p:transition spd="med">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28A03F1D-B1A7-4DE4-9DCA-6DD68AF896C6}" type="datetime1">
              <a:rPr lang="en-US" smtClean="0"/>
              <a:pPr/>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828AF-2CD1-48C6-8286-C7F35401D37C}" type="slidenum">
              <a:rPr lang="en-US" smtClean="0"/>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78601"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 xmlns:p14="http://schemas.microsoft.com/office/powerpoint/2010/main" val="3108035964"/>
      </p:ext>
    </p:extLst>
  </p:cSld>
  <p:clrMapOvr>
    <a:masterClrMapping/>
  </p:clrMapOvr>
  <p:transition spd="slow">
    <p:pull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23EE388-A393-4B4F-B27A-18999D703D34}" type="datetime1">
              <a:rPr lang="en-US" smtClean="0"/>
              <a:pPr/>
              <a:t>8/3/2021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F828AF-2CD1-48C6-8286-C7F35401D37C}" type="slidenum">
              <a:rPr lang="en-US" smtClean="0"/>
              <a:pPr/>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 xmlns:p14="http://schemas.microsoft.com/office/powerpoint/2010/main" val="1646925701"/>
      </p:ext>
    </p:extLst>
  </p:cSld>
  <p:clrMapOvr>
    <a:masterClrMapping/>
  </p:clrMapOvr>
  <p:transition spd="slow">
    <p:pull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6E6747F-E803-46E7-B82D-3C049C568FBC}" type="datetime1">
              <a:rPr lang="en-US" smtClean="0"/>
              <a:pPr/>
              <a:t>8/3/2021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1908424331"/>
      </p:ext>
    </p:extLst>
  </p:cSld>
  <p:clrMapOvr>
    <a:masterClrMapping/>
  </p:clrMapOvr>
  <p:transition spd="slow">
    <p:pull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F67A6-65AB-4AE1-B0C5-A184EDA5D2A4}" type="datetime1">
              <a:rPr lang="en-US" smtClean="0"/>
              <a:pPr/>
              <a:t>8/3/2021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2494789185"/>
      </p:ext>
    </p:extLst>
  </p:cSld>
  <p:clrMapOvr>
    <a:masterClrMapping/>
  </p:clrMapOvr>
  <p:transition spd="slow">
    <p:pull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5"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6FAA4D4-387B-41ED-AD0A-091128591F7C}" type="datetime1">
              <a:rPr lang="en-US" smtClean="0"/>
              <a:pPr/>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828AF-2CD1-48C6-8286-C7F35401D37C}"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 xmlns:p14="http://schemas.microsoft.com/office/powerpoint/2010/main" val="3280216164"/>
      </p:ext>
    </p:extLst>
  </p:cSld>
  <p:clrMapOvr>
    <a:masterClrMapping/>
  </p:clrMapOvr>
  <p:transition spd="slow">
    <p:pull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1"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1"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0BB3664-ABE8-4ABA-BD4F-1D4F60514A2C}" type="datetime1">
              <a:rPr lang="en-US" smtClean="0"/>
              <a:pPr/>
              <a:t>8/3/2021</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83F828AF-2CD1-48C6-8286-C7F35401D37C}" type="slidenum">
              <a:rPr lang="en-US" smtClean="0"/>
              <a:pPr/>
              <a:t>‹#›</a:t>
            </a:fld>
            <a:endParaRPr lang="en-US"/>
          </a:p>
        </p:txBody>
      </p:sp>
      <p:sp>
        <p:nvSpPr>
          <p:cNvPr id="11" name="Rectangle 10"/>
          <p:cNvSpPr/>
          <p:nvPr/>
        </p:nvSpPr>
        <p:spPr>
          <a:xfrm flipV="1">
            <a:off x="91077"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91345" y="4650476"/>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91348" y="4773226"/>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Picture Placeholder 2"/>
          <p:cNvSpPr>
            <a:spLocks noGrp="1"/>
          </p:cNvSpPr>
          <p:nvPr>
            <p:ph type="pic" idx="1"/>
          </p:nvPr>
        </p:nvSpPr>
        <p:spPr>
          <a:xfrm>
            <a:off x="91079" y="66677"/>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 xmlns:p14="http://schemas.microsoft.com/office/powerpoint/2010/main" val="1323767617"/>
      </p:ext>
    </p:extLst>
  </p:cSld>
  <p:clrMapOvr>
    <a:masterClrMapping/>
  </p:clrMapOvr>
  <p:transition spd="slow">
    <p:pull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768C5C0-50AE-41AA-93A6-00842FAA263A}" type="datetime1">
              <a:rPr lang="en-US" smtClean="0"/>
              <a:pPr/>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3793526360"/>
      </p:ext>
    </p:extLst>
  </p:cSld>
  <p:clrMapOvr>
    <a:masterClrMapping/>
  </p:clrMapOvr>
  <p:transition spd="slow">
    <p:pull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2"/>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9BD953-CE6A-414F-96C9-7335F5C58F84}" type="datetime1">
              <a:rPr lang="en-US" smtClean="0"/>
              <a:pPr/>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1325420600"/>
      </p:ext>
    </p:extLst>
  </p:cSld>
  <p:clrMapOvr>
    <a:masterClrMapping/>
  </p:clrMapOvr>
  <p:transition spd="slow">
    <p:pull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8"/>
            <a:ext cx="2286000" cy="508000"/>
          </a:xfrm>
        </p:spPr>
        <p:txBody>
          <a:bodyPr/>
          <a:lstStyle/>
          <a:p>
            <a:fld id="{6A8D3800-1DCC-4012-88D3-1E05EE0BCDF1}" type="datetime1">
              <a:rPr lang="en-US" smtClean="0"/>
              <a:pPr/>
              <a:t>8/3/2021</a:t>
            </a:fld>
            <a:endParaRPr lang="en-US"/>
          </a:p>
        </p:txBody>
      </p:sp>
      <p:sp>
        <p:nvSpPr>
          <p:cNvPr id="17" name="Footer Placeholder 16"/>
          <p:cNvSpPr>
            <a:spLocks noGrp="1"/>
          </p:cNvSpPr>
          <p:nvPr>
            <p:ph type="ftr" sz="quarter" idx="11"/>
          </p:nvPr>
        </p:nvSpPr>
        <p:spPr bwMode="auto">
          <a:xfrm rot="5400000">
            <a:off x="10045958" y="4117662"/>
            <a:ext cx="3657600" cy="512064"/>
          </a:xfrm>
        </p:spPr>
        <p:txBody>
          <a:bodyPr/>
          <a:lstStyle/>
          <a:p>
            <a:endParaRPr lang="en-US"/>
          </a:p>
        </p:txBody>
      </p:sp>
      <p:sp>
        <p:nvSpPr>
          <p:cNvPr id="10" name="Rectangle 9"/>
          <p:cNvSpPr/>
          <p:nvPr/>
        </p:nvSpPr>
        <p:spPr bwMode="auto">
          <a:xfrm>
            <a:off x="508001"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799" y="0"/>
            <a:ext cx="24249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1"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812801"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1746177"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2218945"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2540000" y="4495800"/>
            <a:ext cx="487681"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bwMode="auto">
          <a:xfrm>
            <a:off x="1767393" y="4928702"/>
            <a:ext cx="812800" cy="517524"/>
          </a:xfrm>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826318203"/>
      </p:ext>
    </p:extLst>
  </p:cSld>
  <p:clrMapOvr>
    <a:overrideClrMapping bg1="lt1" tx1="dk1" bg2="lt2" tx2="dk2" accent1="accent1" accent2="accent2" accent3="accent3" accent4="accent4" accent5="accent5" accent6="accent6" hlink="hlink" folHlink="folHlink"/>
  </p:clrMapOvr>
  <p:transition spd="slow">
    <p:pull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2BD7C755-784A-42F5-A253-96CCEA6848E8}" type="datetime1">
              <a:rPr lang="en-US" smtClean="0"/>
              <a:pPr/>
              <a:t>8/3/2021</a:t>
            </a:fld>
            <a:endParaRPr lang="en-US"/>
          </a:p>
        </p:txBody>
      </p:sp>
      <p:sp>
        <p:nvSpPr>
          <p:cNvPr id="9" name="Slide Number Placeholder 8"/>
          <p:cNvSpPr>
            <a:spLocks noGrp="1"/>
          </p:cNvSpPr>
          <p:nvPr>
            <p:ph type="sldNum" sz="quarter" idx="15"/>
          </p:nvPr>
        </p:nvSpPr>
        <p:spPr/>
        <p:txBody>
          <a:bodyPr rtlCol="0"/>
          <a:lstStyle/>
          <a:p>
            <a:fld id="{83F828AF-2CD1-48C6-8286-C7F35401D37C}"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extLst>
      <p:ext uri="{BB962C8B-B14F-4D97-AF65-F5344CB8AC3E}">
        <p14:creationId xmlns="" xmlns:p14="http://schemas.microsoft.com/office/powerpoint/2010/main" val="2434704912"/>
      </p:ext>
    </p:extLst>
  </p:cSld>
  <p:clrMapOvr>
    <a:masterClrMapping/>
  </p:clrMapOvr>
  <p:transition spd="slow">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981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981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A501F6-C8FC-4D0D-A278-6025871EF3C7}" type="datetime3">
              <a:rPr lang="en-US" smtClean="0"/>
              <a:pPr/>
              <a:t>3 August 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844109572"/>
      </p:ext>
    </p:extLst>
  </p:cSld>
  <p:clrMapOvr>
    <a:masterClrMapping/>
  </p:clrMapOvr>
  <p:transition spd="med">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3"/>
            <a:ext cx="2286000" cy="508000"/>
          </a:xfrm>
        </p:spPr>
        <p:txBody>
          <a:bodyPr/>
          <a:lstStyle/>
          <a:p>
            <a:fld id="{79B81DAC-A263-4B29-AC3C-3747AE5E1E9A}" type="datetime1">
              <a:rPr lang="en-US" smtClean="0"/>
              <a:pPr/>
              <a:t>8/3/2021</a:t>
            </a:fld>
            <a:endParaRPr lang="en-US"/>
          </a:p>
        </p:txBody>
      </p:sp>
      <p:sp>
        <p:nvSpPr>
          <p:cNvPr id="5" name="Footer Placeholder 4"/>
          <p:cNvSpPr>
            <a:spLocks noGrp="1"/>
          </p:cNvSpPr>
          <p:nvPr>
            <p:ph type="ftr" sz="quarter" idx="11"/>
          </p:nvPr>
        </p:nvSpPr>
        <p:spPr bwMode="auto">
          <a:xfrm rot="5400000">
            <a:off x="10046208" y="4114801"/>
            <a:ext cx="3657600" cy="512064"/>
          </a:xfrm>
        </p:spPr>
        <p:txBody>
          <a:bodyPr/>
          <a:lstStyle/>
          <a:p>
            <a:endParaRPr lang="en-US"/>
          </a:p>
        </p:txBody>
      </p:sp>
      <p:sp>
        <p:nvSpPr>
          <p:cNvPr id="9" name="Rectangle 8"/>
          <p:cNvSpPr/>
          <p:nvPr/>
        </p:nvSpPr>
        <p:spPr bwMode="auto">
          <a:xfrm>
            <a:off x="508001"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799" y="0"/>
            <a:ext cx="24249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1"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1"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3"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5"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6" y="4479888"/>
            <a:ext cx="487681"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Slide Number Placeholder 5"/>
          <p:cNvSpPr>
            <a:spLocks noGrp="1"/>
          </p:cNvSpPr>
          <p:nvPr>
            <p:ph type="sldNum" sz="quarter" idx="12"/>
          </p:nvPr>
        </p:nvSpPr>
        <p:spPr bwMode="auto">
          <a:xfrm>
            <a:off x="1787489" y="4928702"/>
            <a:ext cx="812800" cy="517524"/>
          </a:xfrm>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227363492"/>
      </p:ext>
    </p:extLst>
  </p:cSld>
  <p:clrMapOvr>
    <a:overrideClrMapping bg1="dk1" tx1="lt1" bg2="dk2" tx2="lt2" accent1="accent1" accent2="accent2" accent3="accent3" accent4="accent4" accent5="accent5" accent6="accent6" hlink="hlink" folHlink="folHlink"/>
  </p:clrMapOvr>
  <p:transition spd="slow">
    <p:pull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6B990DF3-181A-4C27-A89F-0B250020DE74}" type="datetime1">
              <a:rPr lang="en-US" smtClean="0"/>
              <a:pPr/>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828AF-2CD1-48C6-8286-C7F35401D37C}" type="slidenum">
              <a:rPr lang="en-US" smtClean="0"/>
              <a:pPr/>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5"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 xmlns:p14="http://schemas.microsoft.com/office/powerpoint/2010/main" val="2759312702"/>
      </p:ext>
    </p:extLst>
  </p:cSld>
  <p:clrMapOvr>
    <a:masterClrMapping/>
  </p:clrMapOvr>
  <p:transition spd="slow">
    <p:pull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399"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0B8E53AC-7120-4FFB-8D0A-0A4C2299B6D5}" type="datetime1">
              <a:rPr lang="en-US" smtClean="0"/>
              <a:pPr/>
              <a:t>8/3/2021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F828AF-2CD1-48C6-8286-C7F35401D37C}" type="slidenum">
              <a:rPr lang="en-US" smtClean="0"/>
              <a:pPr/>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1"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1"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 xmlns:p14="http://schemas.microsoft.com/office/powerpoint/2010/main" val="337228348"/>
      </p:ext>
    </p:extLst>
  </p:cSld>
  <p:clrMapOvr>
    <a:masterClrMapping/>
  </p:clrMapOvr>
  <p:transition spd="slow">
    <p:pull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3E3E638C-193B-4AFB-87BA-214ED704E2EE}" type="datetime1">
              <a:rPr lang="en-US" smtClean="0"/>
              <a:pPr/>
              <a:t>8/3/2021</a:t>
            </a:fld>
            <a:endParaRPr lang="en-US"/>
          </a:p>
        </p:txBody>
      </p:sp>
      <p:sp>
        <p:nvSpPr>
          <p:cNvPr id="7" name="Slide Number Placeholder 6"/>
          <p:cNvSpPr>
            <a:spLocks noGrp="1"/>
          </p:cNvSpPr>
          <p:nvPr>
            <p:ph type="sldNum" sz="quarter" idx="11"/>
          </p:nvPr>
        </p:nvSpPr>
        <p:spPr/>
        <p:txBody>
          <a:bodyPr rtlCol="0"/>
          <a:lstStyle/>
          <a:p>
            <a:fld id="{83F828AF-2CD1-48C6-8286-C7F35401D37C}"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extLst>
      <p:ext uri="{BB962C8B-B14F-4D97-AF65-F5344CB8AC3E}">
        <p14:creationId xmlns="" xmlns:p14="http://schemas.microsoft.com/office/powerpoint/2010/main" val="1208801916"/>
      </p:ext>
    </p:extLst>
  </p:cSld>
  <p:clrMapOvr>
    <a:masterClrMapping/>
  </p:clrMapOvr>
  <p:transition spd="slow">
    <p:pull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91092-C257-4AFA-8474-AFD809AFD8CB}" type="datetime1">
              <a:rPr lang="en-US" smtClean="0"/>
              <a:pPr/>
              <a:t>8/3/2021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2729487799"/>
      </p:ext>
    </p:extLst>
  </p:cSld>
  <p:clrMapOvr>
    <a:masterClrMapping/>
  </p:clrMapOvr>
  <p:transition spd="slow">
    <p:pull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8256394"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1"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Content Placeholder 17"/>
          <p:cNvSpPr>
            <a:spLocks noGrp="1"/>
          </p:cNvSpPr>
          <p:nvPr>
            <p:ph sz="quarter" idx="1"/>
          </p:nvPr>
        </p:nvSpPr>
        <p:spPr>
          <a:xfrm>
            <a:off x="406400" y="274320"/>
            <a:ext cx="7518401"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82918894-67FB-4050-94E7-806E1679B935}" type="datetime1">
              <a:rPr lang="en-US" smtClean="0"/>
              <a:pPr/>
              <a:t>8/3/2021</a:t>
            </a:fld>
            <a:endParaRPr lang="en-US"/>
          </a:p>
        </p:txBody>
      </p:sp>
      <p:sp>
        <p:nvSpPr>
          <p:cNvPr id="22" name="Slide Number Placeholder 21"/>
          <p:cNvSpPr>
            <a:spLocks noGrp="1"/>
          </p:cNvSpPr>
          <p:nvPr>
            <p:ph type="sldNum" sz="quarter" idx="15"/>
          </p:nvPr>
        </p:nvSpPr>
        <p:spPr/>
        <p:txBody>
          <a:bodyPr rtlCol="0"/>
          <a:lstStyle/>
          <a:p>
            <a:fld id="{83F828AF-2CD1-48C6-8286-C7F35401D37C}"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extLst>
      <p:ext uri="{BB962C8B-B14F-4D97-AF65-F5344CB8AC3E}">
        <p14:creationId xmlns="" xmlns:p14="http://schemas.microsoft.com/office/powerpoint/2010/main" val="2240810771"/>
      </p:ext>
    </p:extLst>
  </p:cSld>
  <p:clrMapOvr>
    <a:overrideClrMapping bg1="lt1" tx1="dk1" bg2="lt2" tx2="dk2" accent1="accent1" accent2="accent2" accent3="accent3" accent4="accent4" accent5="accent5" accent6="accent6" hlink="hlink" folHlink="folHlink"/>
  </p:clrMapOvr>
  <p:transition spd="slow">
    <p:pull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1"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Straight Connector 19"/>
          <p:cNvSpPr>
            <a:spLocks noChangeShapeType="1"/>
          </p:cNvSpPr>
          <p:nvPr/>
        </p:nvSpPr>
        <p:spPr bwMode="auto">
          <a:xfrm>
            <a:off x="8256394"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Date Placeholder 16"/>
          <p:cNvSpPr>
            <a:spLocks noGrp="1"/>
          </p:cNvSpPr>
          <p:nvPr>
            <p:ph type="dt" sz="half" idx="10"/>
          </p:nvPr>
        </p:nvSpPr>
        <p:spPr/>
        <p:txBody>
          <a:bodyPr rtlCol="0"/>
          <a:lstStyle/>
          <a:p>
            <a:fld id="{25B93E91-F6E8-4F6D-B947-D84CD1483C85}" type="datetime1">
              <a:rPr lang="en-US" smtClean="0"/>
              <a:pPr/>
              <a:t>8/3/2021</a:t>
            </a:fld>
            <a:endParaRPr lang="en-US"/>
          </a:p>
        </p:txBody>
      </p:sp>
      <p:sp>
        <p:nvSpPr>
          <p:cNvPr id="18" name="Slide Number Placeholder 17"/>
          <p:cNvSpPr>
            <a:spLocks noGrp="1"/>
          </p:cNvSpPr>
          <p:nvPr>
            <p:ph type="sldNum" sz="quarter" idx="11"/>
          </p:nvPr>
        </p:nvSpPr>
        <p:spPr/>
        <p:txBody>
          <a:bodyPr rtlCol="0"/>
          <a:lstStyle/>
          <a:p>
            <a:fld id="{83F828AF-2CD1-48C6-8286-C7F35401D37C}"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extLst>
      <p:ext uri="{BB962C8B-B14F-4D97-AF65-F5344CB8AC3E}">
        <p14:creationId xmlns="" xmlns:p14="http://schemas.microsoft.com/office/powerpoint/2010/main" val="926864633"/>
      </p:ext>
    </p:extLst>
  </p:cSld>
  <p:clrMapOvr>
    <a:masterClrMapping/>
  </p:clrMapOvr>
  <p:transition spd="slow">
    <p:pull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8CFFE5-4303-4E77-8398-574B5F6E9802}" type="datetime1">
              <a:rPr lang="en-US" smtClean="0"/>
              <a:pPr/>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1080118675"/>
      </p:ext>
    </p:extLst>
  </p:cSld>
  <p:clrMapOvr>
    <a:masterClrMapping/>
  </p:clrMapOvr>
  <p:transition spd="slow">
    <p:pull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879210-03D1-47EC-AF85-569A1C6B675A}" type="datetime1">
              <a:rPr lang="en-US" smtClean="0"/>
              <a:pPr/>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3984682588"/>
      </p:ext>
    </p:extLst>
  </p:cSld>
  <p:clrMapOvr>
    <a:masterClrMapping/>
  </p:clrMapOvr>
  <p:transition spd="slow">
    <p:pull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10387963" y="5038580"/>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720726" y="776290"/>
            <a:ext cx="10750549"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828801" y="6012658"/>
            <a:ext cx="7721600" cy="365125"/>
          </a:xfrm>
        </p:spPr>
        <p:txBody>
          <a:bodyPr tIns="0" bIns="0" anchor="t"/>
          <a:lstStyle>
            <a:lvl1pPr algn="r">
              <a:defRPr sz="1000"/>
            </a:lvl1pPr>
          </a:lstStyle>
          <a:p>
            <a:fld id="{6A8D3800-1DCC-4012-88D3-1E05EE0BCDF1}" type="datetime1">
              <a:rPr lang="en-US" smtClean="0"/>
              <a:pPr/>
              <a:t>8/3/2021</a:t>
            </a:fld>
            <a:endParaRPr lang="en-US"/>
          </a:p>
        </p:txBody>
      </p:sp>
      <p:sp>
        <p:nvSpPr>
          <p:cNvPr id="17" name="Footer Placeholder 16"/>
          <p:cNvSpPr>
            <a:spLocks noGrp="1"/>
          </p:cNvSpPr>
          <p:nvPr>
            <p:ph type="ftr" sz="quarter" idx="11"/>
          </p:nvPr>
        </p:nvSpPr>
        <p:spPr>
          <a:xfrm>
            <a:off x="1828801" y="5650706"/>
            <a:ext cx="77216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11189663" y="5752309"/>
            <a:ext cx="670560" cy="365125"/>
          </a:xfrm>
        </p:spPr>
        <p:txBody>
          <a:bodyPr anchor="ctr"/>
          <a:lstStyle>
            <a:lvl1pPr algn="ctr">
              <a:defRPr sz="1300">
                <a:solidFill>
                  <a:srgbClr val="FFFFFF"/>
                </a:solidFill>
              </a:defRPr>
            </a:lvl1p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1491204145"/>
      </p:ext>
    </p:extLst>
  </p:cSld>
  <p:clrMapOvr>
    <a:masterClrMapping/>
  </p:clrMapOvr>
  <p:transition spd="slow">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715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47536-4B69-424D-A8AC-4EBBABA21538}" type="datetime3">
              <a:rPr lang="en-US" smtClean="0"/>
              <a:pPr/>
              <a:t>3 August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597440370"/>
      </p:ext>
    </p:extLst>
  </p:cSld>
  <p:clrMapOvr>
    <a:masterClrMapping/>
  </p:clrMapOvr>
  <p:transition spd="med">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67494"/>
            <a:ext cx="10972800" cy="1399032"/>
          </a:xfrm>
        </p:spPr>
        <p:txBody>
          <a:bodyPr/>
          <a:lstStyle/>
          <a:p>
            <a:r>
              <a:rPr kumimoji="0" lang="en-US"/>
              <a:t>Click to edit Master title style</a:t>
            </a:r>
          </a:p>
        </p:txBody>
      </p:sp>
      <p:sp>
        <p:nvSpPr>
          <p:cNvPr id="3" name="Content Placeholder 2"/>
          <p:cNvSpPr>
            <a:spLocks noGrp="1"/>
          </p:cNvSpPr>
          <p:nvPr>
            <p:ph idx="1"/>
          </p:nvPr>
        </p:nvSpPr>
        <p:spPr>
          <a:xfrm>
            <a:off x="609601" y="1882808"/>
            <a:ext cx="10972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388608" y="6480048"/>
            <a:ext cx="2844800" cy="301752"/>
          </a:xfrm>
        </p:spPr>
        <p:txBody>
          <a:bodyPr/>
          <a:lstStyle/>
          <a:p>
            <a:fld id="{2BD7C755-784A-42F5-A253-96CCEA6848E8}" type="datetime1">
              <a:rPr lang="en-US" smtClean="0"/>
              <a:pPr/>
              <a:t>8/3/2021</a:t>
            </a:fld>
            <a:endParaRPr lang="en-US"/>
          </a:p>
        </p:txBody>
      </p:sp>
      <p:sp>
        <p:nvSpPr>
          <p:cNvPr id="5" name="Footer Placeholder 4"/>
          <p:cNvSpPr>
            <a:spLocks noGrp="1"/>
          </p:cNvSpPr>
          <p:nvPr>
            <p:ph type="ftr" sz="quarter" idx="11"/>
          </p:nvPr>
        </p:nvSpPr>
        <p:spPr>
          <a:xfrm>
            <a:off x="609600" y="6480971"/>
            <a:ext cx="5680075" cy="300831"/>
          </a:xfrm>
        </p:spPr>
        <p:txBody>
          <a:bodyPr/>
          <a:lstStyle/>
          <a:p>
            <a:endParaRPr lang="en-US"/>
          </a:p>
        </p:txBody>
      </p:sp>
      <p:sp>
        <p:nvSpPr>
          <p:cNvPr id="6" name="Slide Number Placeholder 5"/>
          <p:cNvSpPr>
            <a:spLocks noGrp="1"/>
          </p:cNvSpPr>
          <p:nvPr>
            <p:ph type="sldNum" sz="quarter" idx="12"/>
          </p:nvPr>
        </p:nvSpPr>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1030410415"/>
      </p:ext>
    </p:extLst>
  </p:cSld>
  <p:clrMapOvr>
    <a:masterClrMapping/>
  </p:clrMapOvr>
  <p:transition spd="slow">
    <p:pull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9379" y="7036"/>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10387963" y="93787"/>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Date Placeholder 3"/>
          <p:cNvSpPr>
            <a:spLocks noGrp="1"/>
          </p:cNvSpPr>
          <p:nvPr>
            <p:ph type="dt" sz="half" idx="10"/>
          </p:nvPr>
        </p:nvSpPr>
        <p:spPr>
          <a:xfrm>
            <a:off x="9274176" y="6477000"/>
            <a:ext cx="2844800" cy="304800"/>
          </a:xfrm>
        </p:spPr>
        <p:txBody>
          <a:bodyPr/>
          <a:lstStyle/>
          <a:p>
            <a:fld id="{79B81DAC-A263-4B29-AC3C-3747AE5E1E9A}" type="datetime1">
              <a:rPr lang="en-US" smtClean="0"/>
              <a:pPr/>
              <a:t>8/3/2021</a:t>
            </a:fld>
            <a:endParaRPr lang="en-US"/>
          </a:p>
        </p:txBody>
      </p:sp>
      <p:sp>
        <p:nvSpPr>
          <p:cNvPr id="5" name="Footer Placeholder 4"/>
          <p:cNvSpPr>
            <a:spLocks noGrp="1"/>
          </p:cNvSpPr>
          <p:nvPr>
            <p:ph type="ftr" sz="quarter" idx="11"/>
          </p:nvPr>
        </p:nvSpPr>
        <p:spPr>
          <a:xfrm>
            <a:off x="3492502" y="6480971"/>
            <a:ext cx="5680075" cy="300831"/>
          </a:xfrm>
        </p:spPr>
        <p:txBody>
          <a:bodyPr/>
          <a:lstStyle/>
          <a:p>
            <a:endParaRPr lang="en-US"/>
          </a:p>
        </p:txBody>
      </p:sp>
      <p:sp>
        <p:nvSpPr>
          <p:cNvPr id="6" name="Slide Number Placeholder 5"/>
          <p:cNvSpPr>
            <a:spLocks noGrp="1"/>
          </p:cNvSpPr>
          <p:nvPr>
            <p:ph type="sldNum" sz="quarter" idx="12"/>
          </p:nvPr>
        </p:nvSpPr>
        <p:spPr>
          <a:xfrm>
            <a:off x="11268075" y="809625"/>
            <a:ext cx="670560" cy="300831"/>
          </a:xfrm>
        </p:spPr>
        <p:txBody>
          <a:bodyPr/>
          <a:lstStyle/>
          <a:p>
            <a:fld id="{83F828AF-2CD1-48C6-8286-C7F35401D37C}" type="slidenum">
              <a:rPr lang="en-US" smtClean="0"/>
              <a:pPr/>
              <a:t>‹#›</a:t>
            </a:fld>
            <a:endParaRPr lang="en-US"/>
          </a:p>
        </p:txBody>
      </p:sp>
      <p:cxnSp>
        <p:nvCxnSpPr>
          <p:cNvPr id="11" name="Straight Connector 10"/>
          <p:cNvCxnSpPr/>
          <p:nvPr/>
        </p:nvCxnSpPr>
        <p:spPr>
          <a:xfrm rot="10800000">
            <a:off x="8625059" y="9381"/>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6"/>
            <a:ext cx="12182622"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08001" y="271466"/>
            <a:ext cx="9652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508001" y="1633536"/>
            <a:ext cx="51816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extLst>
      <p:ext uri="{BB962C8B-B14F-4D97-AF65-F5344CB8AC3E}">
        <p14:creationId xmlns="" xmlns:p14="http://schemas.microsoft.com/office/powerpoint/2010/main" val="1554377874"/>
      </p:ext>
    </p:extLst>
  </p:cSld>
  <p:clrMapOvr>
    <a:masterClrMapping/>
  </p:clrMapOvr>
  <p:transition spd="slow">
    <p:pull di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609600" y="1722439"/>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22439"/>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388608" y="6480969"/>
            <a:ext cx="2844800" cy="301752"/>
          </a:xfrm>
        </p:spPr>
        <p:txBody>
          <a:bodyPr/>
          <a:lstStyle/>
          <a:p>
            <a:fld id="{6B990DF3-181A-4C27-A89F-0B250020DE74}" type="datetime1">
              <a:rPr lang="en-US" smtClean="0"/>
              <a:pPr/>
              <a:t>8/3/2021</a:t>
            </a:fld>
            <a:endParaRPr lang="en-US"/>
          </a:p>
        </p:txBody>
      </p:sp>
      <p:sp>
        <p:nvSpPr>
          <p:cNvPr id="6" name="Footer Placeholder 5"/>
          <p:cNvSpPr>
            <a:spLocks noGrp="1"/>
          </p:cNvSpPr>
          <p:nvPr>
            <p:ph type="ftr" sz="quarter" idx="11"/>
          </p:nvPr>
        </p:nvSpPr>
        <p:spPr>
          <a:xfrm>
            <a:off x="609600" y="6480969"/>
            <a:ext cx="5680075" cy="301752"/>
          </a:xfrm>
        </p:spPr>
        <p:txBody>
          <a:bodyPr/>
          <a:lstStyle/>
          <a:p>
            <a:endParaRPr lang="en-US"/>
          </a:p>
        </p:txBody>
      </p:sp>
      <p:sp>
        <p:nvSpPr>
          <p:cNvPr id="7" name="Slide Number Placeholder 6"/>
          <p:cNvSpPr>
            <a:spLocks noGrp="1"/>
          </p:cNvSpPr>
          <p:nvPr>
            <p:ph type="sldNum" sz="quarter" idx="12"/>
          </p:nvPr>
        </p:nvSpPr>
        <p:spPr>
          <a:xfrm>
            <a:off x="10119360" y="6480969"/>
            <a:ext cx="670560" cy="301752"/>
          </a:xfrm>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332307984"/>
      </p:ext>
    </p:extLst>
  </p:cSld>
  <p:clrMapOvr>
    <a:masterClrMapping/>
  </p:clrMapOvr>
  <p:transition spd="slow">
    <p:pull di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6388608" y="6480969"/>
            <a:ext cx="2840736" cy="301752"/>
          </a:xfrm>
        </p:spPr>
        <p:txBody>
          <a:bodyPr/>
          <a:lstStyle/>
          <a:p>
            <a:fld id="{0B8E53AC-7120-4FFB-8D0A-0A4C2299B6D5}" type="datetime1">
              <a:rPr lang="en-US" smtClean="0"/>
              <a:pPr/>
              <a:t>8/3/2021</a:t>
            </a:fld>
            <a:endParaRPr lang="en-US"/>
          </a:p>
        </p:txBody>
      </p:sp>
      <p:sp>
        <p:nvSpPr>
          <p:cNvPr id="8" name="Footer Placeholder 7"/>
          <p:cNvSpPr>
            <a:spLocks noGrp="1"/>
          </p:cNvSpPr>
          <p:nvPr>
            <p:ph type="ftr" sz="quarter" idx="11"/>
          </p:nvPr>
        </p:nvSpPr>
        <p:spPr>
          <a:xfrm>
            <a:off x="609600" y="6480969"/>
            <a:ext cx="5681472" cy="301752"/>
          </a:xfrm>
        </p:spPr>
        <p:txBody>
          <a:bodyPr/>
          <a:lstStyle/>
          <a:p>
            <a:endParaRPr lang="en-US"/>
          </a:p>
        </p:txBody>
      </p:sp>
      <p:sp>
        <p:nvSpPr>
          <p:cNvPr id="9" name="Slide Number Placeholder 8"/>
          <p:cNvSpPr>
            <a:spLocks noGrp="1"/>
          </p:cNvSpPr>
          <p:nvPr>
            <p:ph type="sldNum" sz="quarter" idx="12"/>
          </p:nvPr>
        </p:nvSpPr>
        <p:spPr>
          <a:xfrm>
            <a:off x="10119360" y="6483096"/>
            <a:ext cx="670560" cy="301752"/>
          </a:xfrm>
        </p:spPr>
        <p:txBody>
          <a:bodyPr/>
          <a:lstStyle>
            <a:lvl1pPr algn="ctr">
              <a:defRPr/>
            </a:lvl1p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1907817554"/>
      </p:ext>
    </p:extLst>
  </p:cSld>
  <p:clrMapOvr>
    <a:masterClrMapping/>
  </p:clrMapOvr>
  <p:transition spd="slow">
    <p:pull di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3E3E638C-193B-4AFB-87BA-214ED704E2EE}" type="datetime1">
              <a:rPr lang="en-US" smtClean="0"/>
              <a:pPr/>
              <a:t>8/3/2021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2608366416"/>
      </p:ext>
    </p:extLst>
  </p:cSld>
  <p:clrMapOvr>
    <a:masterClrMapping/>
  </p:clrMapOvr>
  <p:transition spd="slow">
    <p:pull di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88608" y="6480969"/>
            <a:ext cx="2844800" cy="301752"/>
          </a:xfrm>
        </p:spPr>
        <p:txBody>
          <a:bodyPr/>
          <a:lstStyle/>
          <a:p>
            <a:fld id="{04A91092-C257-4AFA-8474-AFD809AFD8CB}" type="datetime1">
              <a:rPr lang="en-US" smtClean="0"/>
              <a:pPr/>
              <a:t>8/3/2021</a:t>
            </a:fld>
            <a:endParaRPr lang="en-US"/>
          </a:p>
        </p:txBody>
      </p:sp>
      <p:sp>
        <p:nvSpPr>
          <p:cNvPr id="3" name="Footer Placeholder 2"/>
          <p:cNvSpPr>
            <a:spLocks noGrp="1"/>
          </p:cNvSpPr>
          <p:nvPr>
            <p:ph type="ftr" sz="quarter" idx="11"/>
          </p:nvPr>
        </p:nvSpPr>
        <p:spPr>
          <a:xfrm>
            <a:off x="609600" y="6481892"/>
            <a:ext cx="5680075" cy="300831"/>
          </a:xfrm>
        </p:spPr>
        <p:txBody>
          <a:bodyPr/>
          <a:lstStyle/>
          <a:p>
            <a:endParaRPr lang="en-US"/>
          </a:p>
        </p:txBody>
      </p:sp>
      <p:sp>
        <p:nvSpPr>
          <p:cNvPr id="4" name="Slide Number Placeholder 3"/>
          <p:cNvSpPr>
            <a:spLocks noGrp="1"/>
          </p:cNvSpPr>
          <p:nvPr>
            <p:ph type="sldNum" sz="quarter" idx="12"/>
          </p:nvPr>
        </p:nvSpPr>
        <p:spPr>
          <a:xfrm>
            <a:off x="10119360" y="6480969"/>
            <a:ext cx="670560" cy="301752"/>
          </a:xfrm>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140773740"/>
      </p:ext>
    </p:extLst>
  </p:cSld>
  <p:clrMapOvr>
    <a:masterClrMapping/>
  </p:clrMapOvr>
  <p:transition spd="slow">
    <p:pull dir="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514476" y="367664"/>
            <a:ext cx="3251199"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868334"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371968" y="6556248"/>
            <a:ext cx="2844800" cy="301752"/>
          </a:xfrm>
        </p:spPr>
        <p:txBody>
          <a:bodyPr/>
          <a:lstStyle>
            <a:lvl1pPr>
              <a:defRPr sz="900"/>
            </a:lvl1pPr>
          </a:lstStyle>
          <a:p>
            <a:fld id="{82918894-67FB-4050-94E7-806E1679B935}" type="datetime1">
              <a:rPr lang="en-US" smtClean="0"/>
              <a:pPr/>
              <a:t>8/3/2021</a:t>
            </a:fld>
            <a:endParaRPr lang="en-US"/>
          </a:p>
        </p:txBody>
      </p:sp>
      <p:sp>
        <p:nvSpPr>
          <p:cNvPr id="6" name="Footer Placeholder 5"/>
          <p:cNvSpPr>
            <a:spLocks noGrp="1"/>
          </p:cNvSpPr>
          <p:nvPr>
            <p:ph type="ftr" sz="quarter" idx="11"/>
          </p:nvPr>
        </p:nvSpPr>
        <p:spPr>
          <a:xfrm>
            <a:off x="1514475" y="6556248"/>
            <a:ext cx="6857493"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11214102" y="6556248"/>
            <a:ext cx="670560" cy="301752"/>
          </a:xfrm>
        </p:spPr>
        <p:txBody>
          <a:bodyPr/>
          <a:lstStyle>
            <a:lvl1pPr>
              <a:defRPr sz="900"/>
            </a:lvl1p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2679513030"/>
      </p:ext>
    </p:extLst>
  </p:cSld>
  <p:clrMapOvr>
    <a:masterClrMapping/>
  </p:clrMapOvr>
  <p:transition spd="slow">
    <p:pull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150896"/>
            <a:ext cx="12192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517650" y="373966"/>
            <a:ext cx="9777984" cy="5486400"/>
          </a:xfrm>
          <a:solidFill>
            <a:schemeClr val="bg2">
              <a:shade val="50000"/>
            </a:schemeClr>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8144257" y="6556248"/>
            <a:ext cx="2804159" cy="301752"/>
          </a:xfrm>
        </p:spPr>
        <p:txBody>
          <a:bodyPr/>
          <a:lstStyle>
            <a:lvl1pPr>
              <a:defRPr sz="900"/>
            </a:lvl1pPr>
          </a:lstStyle>
          <a:p>
            <a:fld id="{25B93E91-F6E8-4F6D-B947-D84CD1483C85}" type="datetime1">
              <a:rPr lang="en-US" smtClean="0"/>
              <a:pPr/>
              <a:t>8/3/2021</a:t>
            </a:fld>
            <a:endParaRPr lang="en-US"/>
          </a:p>
        </p:txBody>
      </p:sp>
      <p:sp>
        <p:nvSpPr>
          <p:cNvPr id="6" name="Footer Placeholder 5"/>
          <p:cNvSpPr>
            <a:spLocks noGrp="1"/>
          </p:cNvSpPr>
          <p:nvPr>
            <p:ph type="ftr" sz="quarter" idx="11"/>
          </p:nvPr>
        </p:nvSpPr>
        <p:spPr>
          <a:xfrm>
            <a:off x="1560577" y="6557169"/>
            <a:ext cx="6597429"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10956256" y="6556248"/>
            <a:ext cx="487681" cy="301752"/>
          </a:xfrm>
        </p:spPr>
        <p:txBody>
          <a:bodyPr/>
          <a:lstStyle>
            <a:lvl1pPr algn="ctr">
              <a:defRPr sz="900"/>
            </a:lvl1p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2588817720"/>
      </p:ext>
    </p:extLst>
  </p:cSld>
  <p:clrMapOvr>
    <a:masterClrMapping/>
  </p:clrMapOvr>
  <p:transition spd="slow">
    <p:pull di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8CFFE5-4303-4E77-8398-574B5F6E9802}" type="datetime1">
              <a:rPr lang="en-US" smtClean="0"/>
              <a:pPr/>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2695587590"/>
      </p:ext>
    </p:extLst>
  </p:cSld>
  <p:clrMapOvr>
    <a:masterClrMapping/>
  </p:clrMapOvr>
  <p:transition spd="slow">
    <p:pull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381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81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879210-03D1-47EC-AF85-569A1C6B675A}" type="datetime1">
              <a:rPr lang="en-US" smtClean="0"/>
              <a:pPr/>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1408004796"/>
      </p:ext>
    </p:extLst>
  </p:cSld>
  <p:clrMapOvr>
    <a:masterClrMapping/>
  </p:clrMapOvr>
  <p:transition spd="slow">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FFA832-D051-48C6-9786-F8456818F8AF}" type="datetime3">
              <a:rPr lang="en-US" smtClean="0"/>
              <a:pPr/>
              <a:t>3 August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922243972"/>
      </p:ext>
    </p:extLst>
  </p:cSld>
  <p:clrMapOvr>
    <a:masterClrMapping/>
  </p:clrMapOvr>
  <p:transition spd="med">
    <p:pull/>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85A3ED8-53D9-48F8-B0A7-CF7A048D9FAB}" type="datetime1">
              <a:rPr lang="en-US" smtClean="0"/>
              <a:pPr/>
              <a:t>8/3/2021</a:t>
            </a:fld>
            <a:endParaRPr lang="en-US" dirty="0"/>
          </a:p>
        </p:txBody>
      </p:sp>
      <p:sp>
        <p:nvSpPr>
          <p:cNvPr id="19" name="Footer Placeholder 18"/>
          <p:cNvSpPr>
            <a:spLocks noGrp="1"/>
          </p:cNvSpPr>
          <p:nvPr>
            <p:ph type="ftr" sz="quarter" idx="11"/>
          </p:nvPr>
        </p:nvSpPr>
        <p:spPr/>
        <p:txBody>
          <a:bodyPr/>
          <a:lstStyle/>
          <a:p>
            <a:r>
              <a:rPr lang="en-US"/>
              <a:t>james2013</a:t>
            </a:r>
            <a:endParaRPr lang="en-US" dirty="0"/>
          </a:p>
        </p:txBody>
      </p:sp>
      <p:sp>
        <p:nvSpPr>
          <p:cNvPr id="27" name="Slide Number Placeholder 26"/>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314587133"/>
      </p:ext>
    </p:extLst>
  </p:cSld>
  <p:clrMapOvr>
    <a:masterClrMapping/>
  </p:clrMapOvr>
  <p:transition spd="med">
    <p:pull/>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890E861-1D6E-4B64-A102-45AE7CCD00AB}"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009039832"/>
      </p:ext>
    </p:extLst>
  </p:cSld>
  <p:clrMapOvr>
    <a:masterClrMapping/>
  </p:clrMapOvr>
  <p:transition spd="med">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7"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7"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A69A10F-434A-4EC3-B4FA-EACBFF597C15}"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09178063"/>
      </p:ext>
    </p:extLst>
  </p:cSld>
  <p:clrMapOvr>
    <a:masterClrMapping/>
  </p:clrMapOvr>
  <p:transition spd="med">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8E0E493-25D8-4EE9-BEE1-C326AFA305F4}" type="datetime1">
              <a:rPr lang="en-US" smtClean="0"/>
              <a:pPr/>
              <a:t>8/3/2021</a:t>
            </a:fld>
            <a:endParaRPr lang="en-US" dirty="0"/>
          </a:p>
        </p:txBody>
      </p:sp>
      <p:sp>
        <p:nvSpPr>
          <p:cNvPr id="6" name="Footer Placeholder 5"/>
          <p:cNvSpPr>
            <a:spLocks noGrp="1"/>
          </p:cNvSpPr>
          <p:nvPr>
            <p:ph type="ftr" sz="quarter" idx="11"/>
          </p:nvPr>
        </p:nvSpPr>
        <p:spPr/>
        <p:txBody>
          <a:bodyPr/>
          <a:lstStyle/>
          <a:p>
            <a:r>
              <a:rPr lang="en-US"/>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279065687"/>
      </p:ext>
    </p:extLst>
  </p:cSld>
  <p:clrMapOvr>
    <a:masterClrMapping/>
  </p:clrMapOvr>
  <p:transition spd="med">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9"/>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DA3E635-3E11-46D4-ADF5-F667631656DF}" type="datetime1">
              <a:rPr lang="en-US" smtClean="0"/>
              <a:pPr/>
              <a:t>8/3/2021</a:t>
            </a:fld>
            <a:endParaRPr lang="en-US" dirty="0"/>
          </a:p>
        </p:txBody>
      </p:sp>
      <p:sp>
        <p:nvSpPr>
          <p:cNvPr id="8" name="Footer Placeholder 7"/>
          <p:cNvSpPr>
            <a:spLocks noGrp="1"/>
          </p:cNvSpPr>
          <p:nvPr>
            <p:ph type="ftr" sz="quarter" idx="11"/>
          </p:nvPr>
        </p:nvSpPr>
        <p:spPr/>
        <p:txBody>
          <a:bodyPr/>
          <a:lstStyle/>
          <a:p>
            <a:r>
              <a:rPr lang="en-US"/>
              <a:t>james2013</a:t>
            </a:r>
            <a:endParaRPr lang="en-US" dirty="0"/>
          </a:p>
        </p:txBody>
      </p:sp>
      <p:sp>
        <p:nvSpPr>
          <p:cNvPr id="9" name="Slide Number Placeholder 8"/>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948936451"/>
      </p:ext>
    </p:extLst>
  </p:cSld>
  <p:clrMapOvr>
    <a:masterClrMapping/>
  </p:clrMapOvr>
  <p:transition spd="med">
    <p:pull/>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C1DCB29F-DFA6-45CE-BF71-E526B32F82B0}" type="datetime1">
              <a:rPr lang="en-US" smtClean="0"/>
              <a:pPr/>
              <a:t>8/3/2021</a:t>
            </a:fld>
            <a:endParaRPr lang="en-US" dirty="0"/>
          </a:p>
        </p:txBody>
      </p:sp>
      <p:sp>
        <p:nvSpPr>
          <p:cNvPr id="4" name="Footer Placeholder 3"/>
          <p:cNvSpPr>
            <a:spLocks noGrp="1"/>
          </p:cNvSpPr>
          <p:nvPr>
            <p:ph type="ftr" sz="quarter" idx="11"/>
          </p:nvPr>
        </p:nvSpPr>
        <p:spPr/>
        <p:txBody>
          <a:bodyPr/>
          <a:lstStyle/>
          <a:p>
            <a:r>
              <a:rPr lang="en-US"/>
              <a:t>james2013</a:t>
            </a:r>
            <a:endParaRPr lang="en-US" dirty="0"/>
          </a:p>
        </p:txBody>
      </p:sp>
      <p:sp>
        <p:nvSpPr>
          <p:cNvPr id="5" name="Slide Number Placeholder 4"/>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665168963"/>
      </p:ext>
    </p:extLst>
  </p:cSld>
  <p:clrMapOvr>
    <a:masterClrMapping/>
  </p:clrMapOvr>
  <p:transition spd="med">
    <p:pull/>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345D21-C70D-422C-9703-E6B12BA5AF75}" type="datetime1">
              <a:rPr lang="en-US" smtClean="0"/>
              <a:pPr/>
              <a:t>8/3/2021</a:t>
            </a:fld>
            <a:endParaRPr lang="en-US" dirty="0"/>
          </a:p>
        </p:txBody>
      </p:sp>
      <p:sp>
        <p:nvSpPr>
          <p:cNvPr id="3" name="Footer Placeholder 2"/>
          <p:cNvSpPr>
            <a:spLocks noGrp="1"/>
          </p:cNvSpPr>
          <p:nvPr>
            <p:ph type="ftr" sz="quarter" idx="11"/>
          </p:nvPr>
        </p:nvSpPr>
        <p:spPr/>
        <p:txBody>
          <a:bodyPr/>
          <a:lstStyle/>
          <a:p>
            <a:r>
              <a:rPr lang="en-US"/>
              <a:t>james2013</a:t>
            </a:r>
            <a:endParaRPr lang="en-US" dirty="0"/>
          </a:p>
        </p:txBody>
      </p:sp>
      <p:sp>
        <p:nvSpPr>
          <p:cNvPr id="4" name="Slide Number Placeholder 3"/>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982047003"/>
      </p:ext>
    </p:extLst>
  </p:cSld>
  <p:clrMapOvr>
    <a:masterClrMapping/>
  </p:clrMapOvr>
  <p:transition spd="med">
    <p:pull/>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71D902D-25F3-47B6-93A2-D007C7542DC8}" type="datetime1">
              <a:rPr lang="en-US" smtClean="0"/>
              <a:pPr/>
              <a:t>8/3/2021</a:t>
            </a:fld>
            <a:endParaRPr lang="en-US" dirty="0"/>
          </a:p>
        </p:txBody>
      </p:sp>
      <p:sp>
        <p:nvSpPr>
          <p:cNvPr id="6" name="Footer Placeholder 5"/>
          <p:cNvSpPr>
            <a:spLocks noGrp="1"/>
          </p:cNvSpPr>
          <p:nvPr>
            <p:ph type="ftr" sz="quarter" idx="11"/>
          </p:nvPr>
        </p:nvSpPr>
        <p:spPr/>
        <p:txBody>
          <a:bodyPr/>
          <a:lstStyle/>
          <a:p>
            <a:r>
              <a:rPr lang="en-US"/>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1195524758"/>
      </p:ext>
    </p:extLst>
  </p:cSld>
  <p:clrMapOvr>
    <a:masterClrMapping/>
  </p:clrMapOvr>
  <p:transition spd="med">
    <p:pull/>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812800" y="1176998"/>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531FD13-98BE-4E8E-9BF5-D6EE7417B51D}" type="datetime1">
              <a:rPr lang="en-US" smtClean="0"/>
              <a:pPr/>
              <a:t>8/3/2021</a:t>
            </a:fld>
            <a:endParaRPr lang="en-US" dirty="0"/>
          </a:p>
        </p:txBody>
      </p:sp>
      <p:sp>
        <p:nvSpPr>
          <p:cNvPr id="6" name="Footer Placeholder 5"/>
          <p:cNvSpPr>
            <a:spLocks noGrp="1"/>
          </p:cNvSpPr>
          <p:nvPr>
            <p:ph type="ftr" sz="quarter" idx="11"/>
          </p:nvPr>
        </p:nvSpPr>
        <p:spPr/>
        <p:txBody>
          <a:bodyPr/>
          <a:lstStyle/>
          <a:p>
            <a:r>
              <a:rPr lang="en-US"/>
              <a:t>james2013</a:t>
            </a:r>
            <a:endParaRPr lang="en-US" dirty="0"/>
          </a:p>
        </p:txBody>
      </p:sp>
      <p:sp>
        <p:nvSpPr>
          <p:cNvPr id="7" name="Slide Number Placeholder 6"/>
          <p:cNvSpPr>
            <a:spLocks noGrp="1"/>
          </p:cNvSpPr>
          <p:nvPr>
            <p:ph type="sldNum" sz="quarter" idx="12"/>
          </p:nvPr>
        </p:nvSpPr>
        <p:spPr>
          <a:xfrm>
            <a:off x="10769601" y="6356352"/>
            <a:ext cx="812800" cy="365125"/>
          </a:xfrm>
        </p:spPr>
        <p:txBody>
          <a:bodyPr/>
          <a:lstStyle/>
          <a:p>
            <a:fld id="{9A0C55B8-EBB6-4507-916A-346DD7C05CD3}" type="slidenum">
              <a:rPr lang="en-US" smtClean="0"/>
              <a:pPr/>
              <a:t>‹#›</a:t>
            </a:fld>
            <a:endParaRPr lang="en-US"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699"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1" name="Freeform 10"/>
          <p:cNvSpPr>
            <a:spLocks/>
          </p:cNvSpPr>
          <p:nvPr/>
        </p:nvSpPr>
        <p:spPr bwMode="auto">
          <a:xfrm flipV="1">
            <a:off x="5842000" y="6219827"/>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extLst>
      <p:ext uri="{BB962C8B-B14F-4D97-AF65-F5344CB8AC3E}">
        <p14:creationId xmlns="" xmlns:p14="http://schemas.microsoft.com/office/powerpoint/2010/main" val="1906425615"/>
      </p:ext>
    </p:extLst>
  </p:cSld>
  <p:clrMapOvr>
    <a:masterClrMapping/>
  </p:clrMapOvr>
  <p:transition spd="med">
    <p:pull/>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43999B-69C3-40FA-8439-9DF3FC7C9548}"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520800177"/>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3916A1-A6B0-40C5-8D29-1B2B7A2CC389}" type="datetime3">
              <a:rPr lang="en-US" smtClean="0"/>
              <a:pPr/>
              <a:t>3 August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820338196"/>
      </p:ext>
    </p:extLst>
  </p:cSld>
  <p:clrMapOvr>
    <a:masterClrMapping/>
  </p:clrMapOvr>
  <p:transition spd="med">
    <p:pull/>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CCA325F-D4BB-446A-97BF-0A32577BAB21}"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69896643"/>
      </p:ext>
    </p:extLst>
  </p:cSld>
  <p:clrMapOvr>
    <a:masterClrMapping/>
  </p:clrMapOvr>
  <p:transition spd="med">
    <p:pull/>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399"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016001" y="3200400"/>
            <a:ext cx="10058399"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E2AE86-9F73-4364-B59D-D9459B059E4C}"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
        <p:nvSpPr>
          <p:cNvPr id="7" name="Rectangle 6"/>
          <p:cNvSpPr/>
          <p:nvPr/>
        </p:nvSpPr>
        <p:spPr>
          <a:xfrm>
            <a:off x="1036320" y="6172200"/>
            <a:ext cx="10058399"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 xmlns:p14="http://schemas.microsoft.com/office/powerpoint/2010/main" val="40445648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xit" presetSubtype="0" decel="100000" fill="hold" grpId="1" nodeType="clickEffect">
                                  <p:stCondLst>
                                    <p:cond delay="0"/>
                                  </p:stCondLst>
                                  <p:childTnLst>
                                    <p:anim calcmode="lin" valueType="num">
                                      <p:cBhvr>
                                        <p:cTn id="22" dur="500" fill="hold"/>
                                        <p:tgtEl>
                                          <p:spTgt spid="2"/>
                                        </p:tgtEl>
                                        <p:attrNameLst>
                                          <p:attrName>ppt_h</p:attrName>
                                        </p:attrNameLst>
                                      </p:cBhvr>
                                      <p:tavLst>
                                        <p:tav tm="0">
                                          <p:val>
                                            <p:strVal val="ppt_h"/>
                                          </p:val>
                                        </p:tav>
                                        <p:tav tm="50000">
                                          <p:val>
                                            <p:strVal val="ppt_h/20"/>
                                          </p:val>
                                        </p:tav>
                                        <p:tav tm="100000">
                                          <p:val>
                                            <p:strVal val="ppt_h/20"/>
                                          </p:val>
                                        </p:tav>
                                      </p:tavLst>
                                    </p:anim>
                                    <p:anim calcmode="lin" valueType="num">
                                      <p:cBhvr>
                                        <p:cTn id="23" dur="500" fill="hold"/>
                                        <p:tgtEl>
                                          <p:spTgt spid="2"/>
                                        </p:tgtEl>
                                        <p:attrNameLst>
                                          <p:attrName>ppt_w</p:attrName>
                                        </p:attrNameLst>
                                      </p:cBhvr>
                                      <p:tavLst>
                                        <p:tav tm="0">
                                          <p:val>
                                            <p:strVal val="ppt_w"/>
                                          </p:val>
                                        </p:tav>
                                        <p:tav tm="50000">
                                          <p:val>
                                            <p:strVal val="ppt_w+.3"/>
                                          </p:val>
                                        </p:tav>
                                        <p:tav tm="100000">
                                          <p:val>
                                            <p:strVal val="ppt_w+.3"/>
                                          </p:val>
                                        </p:tav>
                                      </p:tavLst>
                                    </p:anim>
                                    <p:anim calcmode="lin" valueType="num">
                                      <p:cBhvr>
                                        <p:cTn id="24" dur="500" fill="hold"/>
                                        <p:tgtEl>
                                          <p:spTgt spid="2"/>
                                        </p:tgtEl>
                                        <p:attrNameLst>
                                          <p:attrName>ppt_x</p:attrName>
                                        </p:attrNameLst>
                                      </p:cBhvr>
                                      <p:tavLst>
                                        <p:tav tm="0">
                                          <p:val>
                                            <p:strVal val="ppt_x"/>
                                          </p:val>
                                        </p:tav>
                                        <p:tav tm="50000">
                                          <p:val>
                                            <p:strVal val="ppt_x"/>
                                          </p:val>
                                        </p:tav>
                                        <p:tav tm="100000">
                                          <p:val>
                                            <p:strVal val="ppt_x-.3"/>
                                          </p:val>
                                        </p:tav>
                                      </p:tavLst>
                                    </p:anim>
                                    <p:anim calcmode="lin" valueType="num">
                                      <p:cBhvr>
                                        <p:cTn id="25" dur="500" fill="hold"/>
                                        <p:tgtEl>
                                          <p:spTgt spid="2"/>
                                        </p:tgtEl>
                                        <p:attrNameLst>
                                          <p:attrName>ppt_y</p:attrName>
                                        </p:attrNameLst>
                                      </p:cBhvr>
                                      <p:tavLst>
                                        <p:tav tm="0">
                                          <p:val>
                                            <p:strVal val="ppt_y"/>
                                          </p:val>
                                        </p:tav>
                                        <p:tav tm="100000">
                                          <p:val>
                                            <p:strVal val="ppt_y"/>
                                          </p:val>
                                        </p:tav>
                                      </p:tavLst>
                                    </p:anim>
                                    <p:set>
                                      <p:cBhvr>
                                        <p:cTn id="26" dur="1" fill="hold">
                                          <p:stCondLst>
                                            <p:cond delay="499"/>
                                          </p:stCondLst>
                                        </p:cTn>
                                        <p:tgtEl>
                                          <p:spTgt spid="2"/>
                                        </p:tgtEl>
                                        <p:attrNameLst>
                                          <p:attrName>style.visibility</p:attrName>
                                        </p:attrNameLst>
                                      </p:cBhvr>
                                      <p:to>
                                        <p:strVal val="hidden"/>
                                      </p:to>
                                    </p:set>
                                  </p:childTnLst>
                                </p:cTn>
                              </p:par>
                              <p:par>
                                <p:cTn id="27" presetID="39" presetClass="exit" presetSubtype="0" decel="100000" fill="hold" grpId="1" nodeType="withEffect">
                                  <p:stCondLst>
                                    <p:cond delay="0"/>
                                  </p:stCondLst>
                                  <p:childTnLst>
                                    <p:anim calcmode="lin" valueType="num">
                                      <p:cBhvr>
                                        <p:cTn id="28" dur="500" fill="hold"/>
                                        <p:tgtEl>
                                          <p:spTgt spid="3">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9" dur="500" fill="hold"/>
                                        <p:tgtEl>
                                          <p:spTgt spid="3">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30" dur="500" fill="hold"/>
                                        <p:tgtEl>
                                          <p:spTgt spid="3">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31" dur="500" fill="hold"/>
                                        <p:tgtEl>
                                          <p:spTgt spid="3">
                                            <p:txEl>
                                              <p:pRg st="0" end="0"/>
                                            </p:txEl>
                                          </p:spTgt>
                                        </p:tgtEl>
                                        <p:attrNameLst>
                                          <p:attrName>ppt_y</p:attrName>
                                        </p:attrNameLst>
                                      </p:cBhvr>
                                      <p:tavLst>
                                        <p:tav tm="0">
                                          <p:val>
                                            <p:strVal val="ppt_y"/>
                                          </p:val>
                                        </p:tav>
                                        <p:tav tm="100000">
                                          <p:val>
                                            <p:strVal val="ppt_y"/>
                                          </p:val>
                                        </p:tav>
                                      </p:tavLst>
                                    </p:anim>
                                    <p:set>
                                      <p:cBhvr>
                                        <p:cTn id="3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allAtOnce"/>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845834-3344-4709-871C-0CBB7CDF388A}"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122936663"/>
      </p:ext>
    </p:extLst>
  </p:cSld>
  <p:clrMapOvr>
    <a:masterClrMapping/>
  </p:clrMapOvr>
  <p:transition spd="med">
    <p:pull/>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399"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016001" y="3276600"/>
            <a:ext cx="10058399"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A5C13C-93F6-42E7-967C-7FC801EFF40A}"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
        <p:nvSpPr>
          <p:cNvPr id="8" name="Rectangle 7"/>
          <p:cNvSpPr/>
          <p:nvPr/>
        </p:nvSpPr>
        <p:spPr>
          <a:xfrm>
            <a:off x="1036320" y="6172200"/>
            <a:ext cx="10058399"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 xmlns:p14="http://schemas.microsoft.com/office/powerpoint/2010/main" val="427970500"/>
      </p:ext>
    </p:extLst>
  </p:cSld>
  <p:clrMapOvr>
    <a:masterClrMapping/>
  </p:clrMapOvr>
  <p:transition spd="med">
    <p:pull/>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1"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1"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A00E98-46C3-46A1-8862-8EE909BB2522}" type="datetime1">
              <a:rPr lang="en-US" smtClean="0"/>
              <a:pPr/>
              <a:t>8/3/2021</a:t>
            </a:fld>
            <a:endParaRPr lang="en-US" dirty="0"/>
          </a:p>
        </p:txBody>
      </p:sp>
      <p:sp>
        <p:nvSpPr>
          <p:cNvPr id="6" name="Footer Placeholder 5"/>
          <p:cNvSpPr>
            <a:spLocks noGrp="1"/>
          </p:cNvSpPr>
          <p:nvPr>
            <p:ph type="ftr" sz="quarter" idx="11"/>
          </p:nvPr>
        </p:nvSpPr>
        <p:spPr/>
        <p:txBody>
          <a:bodyPr/>
          <a:lstStyle/>
          <a:p>
            <a:r>
              <a:rPr lang="en-US"/>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4144736179"/>
      </p:ext>
    </p:extLst>
  </p:cSld>
  <p:clrMapOvr>
    <a:masterClrMapping/>
  </p:clrMapOvr>
  <p:transition spd="med">
    <p:pull/>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537"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37"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552435-CF13-4634-8BA4-EF7587BB2BCA}" type="datetime1">
              <a:rPr lang="en-US" smtClean="0"/>
              <a:pPr/>
              <a:t>8/3/2021</a:t>
            </a:fld>
            <a:endParaRPr lang="en-US" dirty="0"/>
          </a:p>
        </p:txBody>
      </p:sp>
      <p:sp>
        <p:nvSpPr>
          <p:cNvPr id="8" name="Footer Placeholder 7"/>
          <p:cNvSpPr>
            <a:spLocks noGrp="1"/>
          </p:cNvSpPr>
          <p:nvPr>
            <p:ph type="ftr" sz="quarter" idx="11"/>
          </p:nvPr>
        </p:nvSpPr>
        <p:spPr/>
        <p:txBody>
          <a:bodyPr/>
          <a:lstStyle/>
          <a:p>
            <a:r>
              <a:rPr lang="en-US"/>
              <a:t>james2013</a:t>
            </a:r>
            <a:endParaRPr lang="en-US" dirty="0"/>
          </a:p>
        </p:txBody>
      </p:sp>
      <p:sp>
        <p:nvSpPr>
          <p:cNvPr id="9" name="Slide Number Placeholder 8"/>
          <p:cNvSpPr>
            <a:spLocks noGrp="1"/>
          </p:cNvSpPr>
          <p:nvPr>
            <p:ph type="sldNum" sz="quarter" idx="12"/>
          </p:nvPr>
        </p:nvSpPr>
        <p:spPr/>
        <p:txBody>
          <a:bodyPr/>
          <a:lstStyle/>
          <a:p>
            <a:fld id="{9A0C55B8-EBB6-4507-916A-346DD7C05CD3}" type="slidenum">
              <a:rPr lang="en-US" smtClean="0"/>
              <a:pPr/>
              <a:t>‹#›</a:t>
            </a:fld>
            <a:endParaRPr lang="en-US" dirty="0"/>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7"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50212863"/>
      </p:ext>
    </p:extLst>
  </p:cSld>
  <p:clrMapOvr>
    <a:masterClrMapping/>
  </p:clrMapOvr>
  <p:transition spd="med">
    <p:pull/>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B96E2E-E2FC-4D7B-B977-03B050A480F3}" type="datetime1">
              <a:rPr lang="en-US" smtClean="0"/>
              <a:pPr/>
              <a:t>8/3/2021</a:t>
            </a:fld>
            <a:endParaRPr lang="en-US" dirty="0"/>
          </a:p>
        </p:txBody>
      </p:sp>
      <p:sp>
        <p:nvSpPr>
          <p:cNvPr id="4" name="Footer Placeholder 3"/>
          <p:cNvSpPr>
            <a:spLocks noGrp="1"/>
          </p:cNvSpPr>
          <p:nvPr>
            <p:ph type="ftr" sz="quarter" idx="11"/>
          </p:nvPr>
        </p:nvSpPr>
        <p:spPr/>
        <p:txBody>
          <a:bodyPr/>
          <a:lstStyle/>
          <a:p>
            <a:r>
              <a:rPr lang="en-US"/>
              <a:t>james2013</a:t>
            </a:r>
            <a:endParaRPr lang="en-US" dirty="0"/>
          </a:p>
        </p:txBody>
      </p:sp>
      <p:sp>
        <p:nvSpPr>
          <p:cNvPr id="5" name="Slide Number Placeholder 4"/>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443050701"/>
      </p:ext>
    </p:extLst>
  </p:cSld>
  <p:clrMapOvr>
    <a:masterClrMapping/>
  </p:clrMapOvr>
  <p:transition spd="med">
    <p:pull/>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4E9B2-7BD6-4632-9135-62DD67145210}" type="datetime1">
              <a:rPr lang="en-US" smtClean="0"/>
              <a:pPr/>
              <a:t>8/3/2021</a:t>
            </a:fld>
            <a:endParaRPr lang="en-US" dirty="0"/>
          </a:p>
        </p:txBody>
      </p:sp>
      <p:sp>
        <p:nvSpPr>
          <p:cNvPr id="3" name="Footer Placeholder 2"/>
          <p:cNvSpPr>
            <a:spLocks noGrp="1"/>
          </p:cNvSpPr>
          <p:nvPr>
            <p:ph type="ftr" sz="quarter" idx="11"/>
          </p:nvPr>
        </p:nvSpPr>
        <p:spPr/>
        <p:txBody>
          <a:bodyPr/>
          <a:lstStyle/>
          <a:p>
            <a:r>
              <a:rPr lang="en-US"/>
              <a:t>james2013</a:t>
            </a:r>
            <a:endParaRPr lang="en-US" dirty="0"/>
          </a:p>
        </p:txBody>
      </p:sp>
      <p:sp>
        <p:nvSpPr>
          <p:cNvPr id="4" name="Slide Number Placeholder 3"/>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897052573"/>
      </p:ext>
    </p:extLst>
  </p:cSld>
  <p:clrMapOvr>
    <a:masterClrMapping/>
  </p:clrMapOvr>
  <p:transition spd="med">
    <p:pull/>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1" y="4572000"/>
            <a:ext cx="9046464"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4947822" y="457202"/>
            <a:ext cx="6126578"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0E3CB7-C0C2-4C60-81EE-4359C1C95230}" type="datetime1">
              <a:rPr lang="en-US" smtClean="0"/>
              <a:pPr/>
              <a:t>8/3/2021</a:t>
            </a:fld>
            <a:endParaRPr lang="en-US" dirty="0"/>
          </a:p>
        </p:txBody>
      </p:sp>
      <p:sp>
        <p:nvSpPr>
          <p:cNvPr id="6" name="Footer Placeholder 5"/>
          <p:cNvSpPr>
            <a:spLocks noGrp="1"/>
          </p:cNvSpPr>
          <p:nvPr>
            <p:ph type="ftr" sz="quarter" idx="11"/>
          </p:nvPr>
        </p:nvSpPr>
        <p:spPr/>
        <p:txBody>
          <a:bodyPr/>
          <a:lstStyle/>
          <a:p>
            <a:r>
              <a:rPr lang="en-US"/>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cxnSp>
        <p:nvCxnSpPr>
          <p:cNvPr id="10" name="Straight Connector 9"/>
          <p:cNvCxnSpPr/>
          <p:nvPr/>
        </p:nvCxnSpPr>
        <p:spPr>
          <a:xfrm rot="5400000">
            <a:off x="2871258" y="2514337"/>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32931155"/>
      </p:ext>
    </p:extLst>
  </p:cSld>
  <p:clrMapOvr>
    <a:masterClrMapping/>
  </p:clrMapOvr>
  <p:transition spd="med">
    <p:pull/>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1036320" y="457200"/>
            <a:ext cx="10058399"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5F26EF-5A52-410E-8603-CE71765FF553}" type="datetime1">
              <a:rPr lang="en-US" smtClean="0"/>
              <a:pPr/>
              <a:t>8/3/2021</a:t>
            </a:fld>
            <a:endParaRPr lang="en-US" dirty="0"/>
          </a:p>
        </p:txBody>
      </p:sp>
      <p:sp>
        <p:nvSpPr>
          <p:cNvPr id="6" name="Footer Placeholder 5"/>
          <p:cNvSpPr>
            <a:spLocks noGrp="1"/>
          </p:cNvSpPr>
          <p:nvPr>
            <p:ph type="ftr" sz="quarter" idx="11"/>
          </p:nvPr>
        </p:nvSpPr>
        <p:spPr/>
        <p:txBody>
          <a:bodyPr/>
          <a:lstStyle/>
          <a:p>
            <a:r>
              <a:rPr lang="en-US"/>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78298494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274640"/>
            <a:ext cx="7823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2A24CD-28D9-4C67-A06F-25AFBA440C34}" type="datetime3">
              <a:rPr lang="en-US" smtClean="0"/>
              <a:pPr/>
              <a:t>3 August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3197668739"/>
      </p:ext>
    </p:extLst>
  </p:cSld>
  <p:clrMapOvr>
    <a:masterClrMapping/>
  </p:clrMapOvr>
  <p:transition spd="med">
    <p:pull/>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A3156A-BD5A-4482-840D-198F08C3C36D}"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616694240"/>
      </p:ext>
    </p:extLst>
  </p:cSld>
  <p:clrMapOvr>
    <a:masterClrMapping/>
  </p:clrMapOvr>
  <p:transition spd="med">
    <p:pull/>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3"/>
            <a:ext cx="24384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80D03E-19C7-4D1A-AF3A-250ADA3244DC}"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877515362"/>
      </p:ext>
    </p:extLst>
  </p:cSld>
  <p:clrMapOvr>
    <a:masterClrMapping/>
  </p:clrMapOvr>
  <p:transition spd="med">
    <p:pull/>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914401" y="1752603"/>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1"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CBF78A2-5B96-400C-A696-8AC8B71056B7}" type="datetime1">
              <a:rPr lang="en-US" smtClean="0"/>
              <a:pPr/>
              <a:t>8/3/2021</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a:t>james2013</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3047452986"/>
      </p:ext>
    </p:extLst>
  </p:cSld>
  <p:clrMapOvr>
    <a:masterClrMapping/>
  </p:clrMapOvr>
  <p:transition spd="med">
    <p:pull/>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7ECDBA0-1227-48F6-A359-988260529316}"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 xmlns:p14="http://schemas.microsoft.com/office/powerpoint/2010/main" val="604665927"/>
      </p:ext>
    </p:extLst>
  </p:cSld>
  <p:clrMapOvr>
    <a:masterClrMapping/>
  </p:clrMapOvr>
  <p:transition spd="med">
    <p:pull/>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1"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AE87C61-8C51-435E-AC0F-A65F34556C9F}" type="datetime1">
              <a:rPr lang="en-US" smtClean="0"/>
              <a:pPr/>
              <a:t>8/3/2021</a:t>
            </a:fld>
            <a:endParaRPr lang="en-US" dirty="0"/>
          </a:p>
        </p:txBody>
      </p:sp>
      <p:sp>
        <p:nvSpPr>
          <p:cNvPr id="5" name="Footer Placeholder 4"/>
          <p:cNvSpPr>
            <a:spLocks noGrp="1"/>
          </p:cNvSpPr>
          <p:nvPr>
            <p:ph type="ftr" sz="quarter" idx="11"/>
          </p:nvPr>
        </p:nvSpPr>
        <p:spPr/>
        <p:txBody>
          <a:bodyPr/>
          <a:lstStyle/>
          <a:p>
            <a:r>
              <a:rPr lang="en-US"/>
              <a:t>james2013</a:t>
            </a:r>
            <a:endParaRPr lang="en-US" dirty="0"/>
          </a:p>
        </p:txBody>
      </p:sp>
      <p:sp>
        <p:nvSpPr>
          <p:cNvPr id="6" name="Slide Number Placeholder 5"/>
          <p:cNvSpPr>
            <a:spLocks noGrp="1"/>
          </p:cNvSpPr>
          <p:nvPr>
            <p:ph type="sldNum" sz="quarter" idx="12"/>
          </p:nvPr>
        </p:nvSpPr>
        <p:spPr/>
        <p:txBody>
          <a:bodyPr/>
          <a:lstStyle/>
          <a:p>
            <a:fld id="{9A0C55B8-EBB6-4507-916A-346DD7C05CD3}" type="slidenum">
              <a:rPr lang="en-US" smtClean="0"/>
              <a:pPr/>
              <a:t>‹#›</a:t>
            </a:fld>
            <a:endParaRPr lang="en-US" dirty="0"/>
          </a:p>
        </p:txBody>
      </p:sp>
      <p:sp>
        <p:nvSpPr>
          <p:cNvPr id="7" name="Chevron 6"/>
          <p:cNvSpPr/>
          <p:nvPr/>
        </p:nvSpPr>
        <p:spPr>
          <a:xfrm>
            <a:off x="4848908"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4600353"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 xmlns:p14="http://schemas.microsoft.com/office/powerpoint/2010/main" val="1572493743"/>
      </p:ext>
    </p:extLst>
  </p:cSld>
  <p:clrMapOvr>
    <a:masterClrMapping/>
  </p:clrMapOvr>
  <p:transition spd="med">
    <p:pull/>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0"/>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30"/>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942A35B-E86E-449A-B1EE-6E202EA0B466}" type="datetime1">
              <a:rPr lang="en-US" smtClean="0"/>
              <a:pPr/>
              <a:t>8/3/2021</a:t>
            </a:fld>
            <a:endParaRPr lang="en-US" dirty="0"/>
          </a:p>
        </p:txBody>
      </p:sp>
      <p:sp>
        <p:nvSpPr>
          <p:cNvPr id="6" name="Footer Placeholder 5"/>
          <p:cNvSpPr>
            <a:spLocks noGrp="1"/>
          </p:cNvSpPr>
          <p:nvPr>
            <p:ph type="ftr" sz="quarter" idx="11"/>
          </p:nvPr>
        </p:nvSpPr>
        <p:spPr/>
        <p:txBody>
          <a:bodyPr/>
          <a:lstStyle/>
          <a:p>
            <a:r>
              <a:rPr lang="en-US"/>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 xmlns:p14="http://schemas.microsoft.com/office/powerpoint/2010/main" val="347730813"/>
      </p:ext>
    </p:extLst>
  </p:cSld>
  <p:clrMapOvr>
    <a:masterClrMapping/>
  </p:clrMapOvr>
  <p:transition spd="med">
    <p:pull/>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6"/>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6"/>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700BB2C-C76C-4259-AE8C-AC8E36012DB9}" type="datetime1">
              <a:rPr lang="en-US" smtClean="0"/>
              <a:pPr/>
              <a:t>8/3/2021</a:t>
            </a:fld>
            <a:endParaRPr lang="en-US" dirty="0"/>
          </a:p>
        </p:txBody>
      </p:sp>
      <p:sp>
        <p:nvSpPr>
          <p:cNvPr id="8" name="Footer Placeholder 7"/>
          <p:cNvSpPr>
            <a:spLocks noGrp="1"/>
          </p:cNvSpPr>
          <p:nvPr>
            <p:ph type="ftr" sz="quarter" idx="11"/>
          </p:nvPr>
        </p:nvSpPr>
        <p:spPr/>
        <p:txBody>
          <a:bodyPr/>
          <a:lstStyle/>
          <a:p>
            <a:r>
              <a:rPr lang="en-US"/>
              <a:t>james2013</a:t>
            </a:r>
            <a:endParaRPr lang="en-US" dirty="0"/>
          </a:p>
        </p:txBody>
      </p:sp>
      <p:sp>
        <p:nvSpPr>
          <p:cNvPr id="9" name="Slide Number Placeholder 8"/>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854478149"/>
      </p:ext>
    </p:extLst>
  </p:cSld>
  <p:clrMapOvr>
    <a:masterClrMapping/>
  </p:clrMapOvr>
  <p:transition spd="med">
    <p:pull/>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AD92278-9E7F-416E-977D-C7CCA361DE12}" type="datetime1">
              <a:rPr lang="en-US" smtClean="0"/>
              <a:pPr/>
              <a:t>8/3/2021</a:t>
            </a:fld>
            <a:endParaRPr lang="en-US" dirty="0"/>
          </a:p>
        </p:txBody>
      </p:sp>
      <p:sp>
        <p:nvSpPr>
          <p:cNvPr id="4" name="Footer Placeholder 3"/>
          <p:cNvSpPr>
            <a:spLocks noGrp="1"/>
          </p:cNvSpPr>
          <p:nvPr>
            <p:ph type="ftr" sz="quarter" idx="11"/>
          </p:nvPr>
        </p:nvSpPr>
        <p:spPr/>
        <p:txBody>
          <a:bodyPr/>
          <a:lstStyle/>
          <a:p>
            <a:r>
              <a:rPr lang="en-US"/>
              <a:t>james2013</a:t>
            </a:r>
            <a:endParaRPr lang="en-US" dirty="0"/>
          </a:p>
        </p:txBody>
      </p:sp>
      <p:sp>
        <p:nvSpPr>
          <p:cNvPr id="5" name="Slide Number Placeholder 4"/>
          <p:cNvSpPr>
            <a:spLocks noGrp="1"/>
          </p:cNvSpPr>
          <p:nvPr>
            <p:ph type="sldNum" sz="quarter" idx="12"/>
          </p:nvPr>
        </p:nvSpPr>
        <p:spPr/>
        <p:txBody>
          <a:bodyPr/>
          <a:lstStyle/>
          <a:p>
            <a:fld id="{9A0C55B8-EBB6-4507-916A-346DD7C05CD3}"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 xmlns:p14="http://schemas.microsoft.com/office/powerpoint/2010/main" val="818076417"/>
      </p:ext>
    </p:extLst>
  </p:cSld>
  <p:clrMapOvr>
    <a:masterClrMapping/>
  </p:clrMapOvr>
  <p:transition spd="med">
    <p:pull/>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B800D-44F7-47A5-9395-F8310D59F5C5}" type="datetime1">
              <a:rPr lang="en-US" smtClean="0"/>
              <a:pPr/>
              <a:t>8/3/2021</a:t>
            </a:fld>
            <a:endParaRPr lang="en-US" dirty="0"/>
          </a:p>
        </p:txBody>
      </p:sp>
      <p:sp>
        <p:nvSpPr>
          <p:cNvPr id="3" name="Footer Placeholder 2"/>
          <p:cNvSpPr>
            <a:spLocks noGrp="1"/>
          </p:cNvSpPr>
          <p:nvPr>
            <p:ph type="ftr" sz="quarter" idx="11"/>
          </p:nvPr>
        </p:nvSpPr>
        <p:spPr/>
        <p:txBody>
          <a:bodyPr/>
          <a:lstStyle/>
          <a:p>
            <a:r>
              <a:rPr lang="en-US"/>
              <a:t>james2013</a:t>
            </a:r>
            <a:endParaRPr lang="en-US" dirty="0"/>
          </a:p>
        </p:txBody>
      </p:sp>
      <p:sp>
        <p:nvSpPr>
          <p:cNvPr id="4" name="Slide Number Placeholder 3"/>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863260774"/>
      </p:ext>
    </p:extLst>
  </p:cSld>
  <p:clrMapOvr>
    <a:masterClrMapping/>
  </p:clrMapOvr>
  <p:transition spd="med">
    <p:pull/>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19D822AC-F914-4912-AAFD-99C92FCAB4EC}" type="datetime1">
              <a:rPr lang="en-US" smtClean="0"/>
              <a:pPr/>
              <a:t>8/3/2021</a:t>
            </a:fld>
            <a:endParaRPr lang="en-US" dirty="0"/>
          </a:p>
        </p:txBody>
      </p:sp>
      <p:sp>
        <p:nvSpPr>
          <p:cNvPr id="6" name="Footer Placeholder 5"/>
          <p:cNvSpPr>
            <a:spLocks noGrp="1"/>
          </p:cNvSpPr>
          <p:nvPr>
            <p:ph type="ftr" sz="quarter" idx="11"/>
          </p:nvPr>
        </p:nvSpPr>
        <p:spPr/>
        <p:txBody>
          <a:bodyPr/>
          <a:lstStyle/>
          <a:p>
            <a:r>
              <a:rPr lang="en-US"/>
              <a:t>james2013</a:t>
            </a:r>
            <a:endParaRPr lang="en-US" dirty="0"/>
          </a:p>
        </p:txBody>
      </p:sp>
      <p:sp>
        <p:nvSpPr>
          <p:cNvPr id="7" name="Slide Number Placeholder 6"/>
          <p:cNvSpPr>
            <a:spLocks noGrp="1"/>
          </p:cNvSpPr>
          <p:nvPr>
            <p:ph type="sldNum" sz="quarter" idx="12"/>
          </p:nvPr>
        </p:nvSpPr>
        <p:spPr/>
        <p:txBody>
          <a:bodyPr/>
          <a:lstStyle/>
          <a:p>
            <a:fld id="{9A0C55B8-EBB6-4507-916A-346DD7C05CD3}" type="slidenum">
              <a:rPr lang="en-US" smtClean="0"/>
              <a:pPr/>
              <a:t>‹#›</a:t>
            </a:fld>
            <a:endParaRPr lang="en-US" dirty="0"/>
          </a:p>
        </p:txBody>
      </p:sp>
    </p:spTree>
    <p:extLst>
      <p:ext uri="{BB962C8B-B14F-4D97-AF65-F5344CB8AC3E}">
        <p14:creationId xmlns="" xmlns:p14="http://schemas.microsoft.com/office/powerpoint/2010/main" val="2707742884"/>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0.jpe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5.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17" Type="http://schemas.openxmlformats.org/officeDocument/2006/relationships/theme" Target="../theme/theme16.xml"/><Relationship Id="rId2" Type="http://schemas.openxmlformats.org/officeDocument/2006/relationships/slideLayout" Target="../slideLayouts/slideLayout172.xml"/><Relationship Id="rId16" Type="http://schemas.openxmlformats.org/officeDocument/2006/relationships/slideLayout" Target="../slideLayouts/slideLayout186.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slideLayout" Target="../slideLayouts/slideLayout18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theme" Target="../theme/theme17.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8.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7.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0.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7.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4.jpe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email">
            <a:extLst>
              <a:ext uri="{28A0092B-C50C-407E-A947-70E740481C1C}">
                <a14:useLocalDpi xmlns="" xmlns:a14="http://schemas.microsoft.com/office/drawing/2010/main"/>
              </a:ext>
            </a:extLst>
          </a:blip>
          <a:srcRect/>
          <a:stretch/>
        </p:blipFill>
        <p:spPr>
          <a:xfrm>
            <a:off x="58058" y="0"/>
            <a:ext cx="12133943" cy="6879771"/>
          </a:xfrm>
          <a:prstGeom prst="rect">
            <a:avLst/>
          </a:prstGeom>
        </p:spPr>
      </p:pic>
      <p:sp>
        <p:nvSpPr>
          <p:cNvPr id="2" name="Title Placeholder 1"/>
          <p:cNvSpPr>
            <a:spLocks noGrp="1"/>
          </p:cNvSpPr>
          <p:nvPr>
            <p:ph type="title"/>
          </p:nvPr>
        </p:nvSpPr>
        <p:spPr>
          <a:xfrm>
            <a:off x="1016000" y="274638"/>
            <a:ext cx="1076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16000" y="1600202"/>
            <a:ext cx="1076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60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FB829-DF5D-4244-832A-15231DC5D28C}" type="datetime3">
              <a:rPr lang="en-US" smtClean="0"/>
              <a:pPr/>
              <a:t>3 August 2021</a:t>
            </a:fld>
            <a:endParaRPr lang="en-US" dirty="0"/>
          </a:p>
        </p:txBody>
      </p:sp>
      <p:sp>
        <p:nvSpPr>
          <p:cNvPr id="5" name="Footer Placeholder 4"/>
          <p:cNvSpPr>
            <a:spLocks noGrp="1"/>
          </p:cNvSpPr>
          <p:nvPr>
            <p:ph type="ftr" sz="quarter" idx="3"/>
          </p:nvPr>
        </p:nvSpPr>
        <p:spPr>
          <a:xfrm>
            <a:off x="44704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9408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597F8-4C7B-4C0C-BD20-F8889DC49BC1}" type="slidenum">
              <a:rPr lang="en-US" smtClean="0"/>
              <a:pPr/>
              <a:t>‹#›</a:t>
            </a:fld>
            <a:endParaRPr lang="en-US" dirty="0"/>
          </a:p>
        </p:txBody>
      </p:sp>
      <p:pic>
        <p:nvPicPr>
          <p:cNvPr id="8" name="Picture 7"/>
          <p:cNvPicPr>
            <a:picLocks noChangeAspect="1"/>
          </p:cNvPicPr>
          <p:nvPr/>
        </p:nvPicPr>
        <p:blipFill rotWithShape="1">
          <a:blip r:embed="rId17" cstate="email">
            <a:extLst>
              <a:ext uri="{28A0092B-C50C-407E-A947-70E740481C1C}">
                <a14:useLocalDpi xmlns="" xmlns:a14="http://schemas.microsoft.com/office/drawing/2010/main"/>
              </a:ext>
            </a:extLst>
          </a:blip>
          <a:srcRect/>
          <a:stretch/>
        </p:blipFill>
        <p:spPr>
          <a:xfrm>
            <a:off x="-203199" y="-109183"/>
            <a:ext cx="1091609" cy="7083189"/>
          </a:xfrm>
          <a:prstGeom prst="rect">
            <a:avLst/>
          </a:prstGeom>
        </p:spPr>
      </p:pic>
    </p:spTree>
    <p:extLst>
      <p:ext uri="{BB962C8B-B14F-4D97-AF65-F5344CB8AC3E}">
        <p14:creationId xmlns="" xmlns:p14="http://schemas.microsoft.com/office/powerpoint/2010/main" val="2575218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pull/>
  </p:transition>
  <p:hf sldNum="0"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016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41988"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n-US" sz="1800"/>
              </a:p>
            </p:txBody>
          </p:sp>
          <p:sp>
            <p:nvSpPr>
              <p:cNvPr id="41989"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n-US" sz="1800"/>
              </a:p>
            </p:txBody>
          </p:sp>
        </p:grpSp>
        <p:grpSp>
          <p:nvGrpSpPr>
            <p:cNvPr id="4" name="Group 6"/>
            <p:cNvGrpSpPr>
              <a:grpSpLocks/>
            </p:cNvGrpSpPr>
            <p:nvPr/>
          </p:nvGrpSpPr>
          <p:grpSpPr bwMode="auto">
            <a:xfrm>
              <a:off x="144" y="1248"/>
              <a:ext cx="4656" cy="201"/>
              <a:chOff x="144" y="1248"/>
              <a:chExt cx="4656" cy="201"/>
            </a:xfrm>
          </p:grpSpPr>
          <p:sp>
            <p:nvSpPr>
              <p:cNvPr id="41991"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n-US" sz="1800"/>
              </a:p>
            </p:txBody>
          </p:sp>
          <p:sp>
            <p:nvSpPr>
              <p:cNvPr id="41992"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n-US" sz="1800"/>
              </a:p>
            </p:txBody>
          </p:sp>
        </p:grpSp>
      </p:grpSp>
      <p:sp>
        <p:nvSpPr>
          <p:cNvPr id="41993" name="AutoShape 9"/>
          <p:cNvSpPr>
            <a:spLocks noGrp="1" noChangeArrowheads="1"/>
          </p:cNvSpPr>
          <p:nvPr>
            <p:ph type="title"/>
          </p:nvPr>
        </p:nvSpPr>
        <p:spPr bwMode="auto">
          <a:xfrm>
            <a:off x="1016001" y="762000"/>
            <a:ext cx="105664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1994" name="Rectangle 10"/>
          <p:cNvSpPr>
            <a:spLocks noGrp="1" noChangeArrowheads="1"/>
          </p:cNvSpPr>
          <p:nvPr>
            <p:ph type="body" idx="1"/>
          </p:nvPr>
        </p:nvSpPr>
        <p:spPr bwMode="auto">
          <a:xfrm>
            <a:off x="1117600" y="2362202"/>
            <a:ext cx="10257367"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995" name="Rectangle 11"/>
          <p:cNvSpPr>
            <a:spLocks noGrp="1" noChangeArrowheads="1"/>
          </p:cNvSpPr>
          <p:nvPr>
            <p:ph type="dt" sz="half" idx="2"/>
          </p:nvPr>
        </p:nvSpPr>
        <p:spPr bwMode="auto">
          <a:xfrm>
            <a:off x="3251201" y="6248402"/>
            <a:ext cx="2840567"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F35A19B7-12B9-4A22-BF6A-0BA0A763F7BC}" type="datetime1">
              <a:rPr lang="en-US" smtClean="0"/>
              <a:pPr/>
              <a:t>8/3/2021</a:t>
            </a:fld>
            <a:endParaRPr lang="en-US" dirty="0"/>
          </a:p>
        </p:txBody>
      </p:sp>
      <p:sp>
        <p:nvSpPr>
          <p:cNvPr id="41996" name="Rectangle 12"/>
          <p:cNvSpPr>
            <a:spLocks noGrp="1" noChangeArrowheads="1"/>
          </p:cNvSpPr>
          <p:nvPr>
            <p:ph type="ftr" sz="quarter" idx="3"/>
          </p:nvPr>
        </p:nvSpPr>
        <p:spPr bwMode="auto">
          <a:xfrm>
            <a:off x="7721601" y="6248402"/>
            <a:ext cx="3862917"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r>
              <a:rPr lang="en-US"/>
              <a:t>james2013</a:t>
            </a:r>
            <a:endParaRPr lang="en-US" dirty="0"/>
          </a:p>
        </p:txBody>
      </p:sp>
      <p:sp>
        <p:nvSpPr>
          <p:cNvPr id="41997" name="Rectangle 13"/>
          <p:cNvSpPr>
            <a:spLocks noGrp="1" noChangeArrowheads="1"/>
          </p:cNvSpPr>
          <p:nvPr>
            <p:ph type="sldNum" sz="quarter" idx="4"/>
          </p:nvPr>
        </p:nvSpPr>
        <p:spPr bwMode="auto">
          <a:xfrm>
            <a:off x="112185" y="6242050"/>
            <a:ext cx="783167"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fld id="{E71340D7-6B11-45AC-BA12-B23E36323359}" type="slidenum">
              <a:rPr lang="en-US" smtClean="0"/>
              <a:pPr/>
              <a:t>‹#›</a:t>
            </a:fld>
            <a:endParaRPr lang="en-US" dirty="0"/>
          </a:p>
        </p:txBody>
      </p:sp>
    </p:spTree>
    <p:extLst>
      <p:ext uri="{BB962C8B-B14F-4D97-AF65-F5344CB8AC3E}">
        <p14:creationId xmlns="" xmlns:p14="http://schemas.microsoft.com/office/powerpoint/2010/main" val="250624900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spd="med">
    <p:pull/>
  </p:transition>
  <p:hf sldNum="0"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1" fontAlgn="base" hangingPunct="1">
        <a:spcBef>
          <a:spcPct val="20000"/>
        </a:spcBef>
        <a:spcAft>
          <a:spcPct val="0"/>
        </a:spcAft>
        <a:buClr>
          <a:schemeClr val="tx1"/>
        </a:buClr>
        <a:buSzPct val="80000"/>
        <a:buChar char="–"/>
        <a:defRPr>
          <a:solidFill>
            <a:schemeClr val="tx1"/>
          </a:solidFill>
          <a:latin typeface="+mn-lt"/>
        </a:defRPr>
      </a:lvl4pPr>
      <a:lvl5pPr marL="20574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pattFill prst="pct80">
          <a:fgClr>
            <a:schemeClr val="bg2"/>
          </a:fgClr>
          <a:bgClr>
            <a:schemeClr val="bg1">
              <a:lumMod val="65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96C73-2A4C-4118-9F14-9BA0DD0D773D}" type="datetime1">
              <a:rPr lang="en-US" smtClean="0"/>
              <a:pPr/>
              <a:t>8/3/2021</a:t>
            </a:fld>
            <a:endParaRPr lang="en-US" dirty="0"/>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james2013</a:t>
            </a:r>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340D7-6B11-45AC-BA12-B23E36323359}" type="slidenum">
              <a:rPr lang="en-US" smtClean="0"/>
              <a:pPr/>
              <a:t>‹#›</a:t>
            </a:fld>
            <a:endParaRPr lang="en-US" dirty="0"/>
          </a:p>
        </p:txBody>
      </p:sp>
    </p:spTree>
    <p:extLst>
      <p:ext uri="{BB962C8B-B14F-4D97-AF65-F5344CB8AC3E}">
        <p14:creationId xmlns="" xmlns:p14="http://schemas.microsoft.com/office/powerpoint/2010/main" val="87099915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spd="med">
    <p:pull/>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69055-9012-47B6-B241-2F64BA3CB201}" type="datetime1">
              <a:rPr lang="en-US" smtClean="0"/>
              <a:pPr/>
              <a:t>8/3/2021</a:t>
            </a:fld>
            <a:endParaRPr lang="en-US" dirty="0"/>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james2013</a:t>
            </a: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340D7-6B11-45AC-BA12-B23E36323359}" type="slidenum">
              <a:rPr lang="en-US" smtClean="0"/>
              <a:pPr/>
              <a:t>‹#›</a:t>
            </a:fld>
            <a:endParaRPr lang="en-US" dirty="0"/>
          </a:p>
        </p:txBody>
      </p:sp>
    </p:spTree>
    <p:extLst>
      <p:ext uri="{BB962C8B-B14F-4D97-AF65-F5344CB8AC3E}">
        <p14:creationId xmlns="" xmlns:p14="http://schemas.microsoft.com/office/powerpoint/2010/main" val="327234123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med">
    <p:pull/>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4"/>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E4E48C47-A5DE-42D7-9549-910E653821A7}" type="datetime1">
              <a:rPr lang="en-US" smtClean="0"/>
              <a:pPr/>
              <a:t>8/3/2021</a:t>
            </a:fld>
            <a:endParaRPr lang="en-US" dirty="0"/>
          </a:p>
        </p:txBody>
      </p:sp>
      <p:sp>
        <p:nvSpPr>
          <p:cNvPr id="3" name="Footer Placeholder 2"/>
          <p:cNvSpPr>
            <a:spLocks noGrp="1"/>
          </p:cNvSpPr>
          <p:nvPr>
            <p:ph type="ftr" sz="quarter" idx="3"/>
          </p:nvPr>
        </p:nvSpPr>
        <p:spPr>
          <a:xfrm rot="5400000">
            <a:off x="9853648" y="3676279"/>
            <a:ext cx="3200400" cy="487681"/>
          </a:xfrm>
          <a:prstGeom prst="rect">
            <a:avLst/>
          </a:prstGeom>
        </p:spPr>
        <p:txBody>
          <a:bodyPr vert="horz" anchor="ctr" anchorCtr="0"/>
          <a:lstStyle>
            <a:lvl1pPr algn="l" eaLnBrk="1" latinLnBrk="0" hangingPunct="1">
              <a:defRPr kumimoji="0" sz="1200">
                <a:solidFill>
                  <a:schemeClr val="tx2"/>
                </a:solidFill>
              </a:defRPr>
            </a:lvl1pPr>
          </a:lstStyle>
          <a:p>
            <a:r>
              <a:rPr lang="en-US"/>
              <a:t>james2013</a:t>
            </a:r>
            <a:endParaRPr lang="en-US" dirty="0"/>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1"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0838689"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E71340D7-6B11-45AC-BA12-B23E36323359}" type="slidenum">
              <a:rPr lang="en-US" smtClean="0"/>
              <a:pPr/>
              <a:t>‹#›</a:t>
            </a:fld>
            <a:endParaRPr lang="en-US" dirty="0"/>
          </a:p>
        </p:txBody>
      </p:sp>
    </p:spTree>
    <p:extLst>
      <p:ext uri="{BB962C8B-B14F-4D97-AF65-F5344CB8AC3E}">
        <p14:creationId xmlns="" xmlns:p14="http://schemas.microsoft.com/office/powerpoint/2010/main" val="1667164187"/>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spd="med">
    <p:pull/>
  </p:transition>
  <p:hf sldNum="0"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 y="0"/>
            <a:ext cx="12192000" cy="6934200"/>
            <a:chOff x="0" y="0"/>
            <a:chExt cx="5760" cy="4368"/>
          </a:xfrm>
        </p:grpSpPr>
        <p:sp>
          <p:nvSpPr>
            <p:cNvPr id="41987"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sz="1800" dirty="0"/>
            </a:p>
          </p:txBody>
        </p:sp>
        <p:sp>
          <p:nvSpPr>
            <p:cNvPr id="41988"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dirty="0"/>
            </a:p>
          </p:txBody>
        </p:sp>
        <p:sp>
          <p:nvSpPr>
            <p:cNvPr id="41989"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sz="1800" dirty="0"/>
            </a:p>
          </p:txBody>
        </p:sp>
        <p:sp>
          <p:nvSpPr>
            <p:cNvPr id="41990"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sz="1800" dirty="0"/>
            </a:p>
          </p:txBody>
        </p:sp>
        <p:sp>
          <p:nvSpPr>
            <p:cNvPr id="41991"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sz="1800" dirty="0"/>
            </a:p>
          </p:txBody>
        </p:sp>
        <p:sp>
          <p:nvSpPr>
            <p:cNvPr id="41992"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dirty="0"/>
            </a:p>
          </p:txBody>
        </p:sp>
        <p:sp>
          <p:nvSpPr>
            <p:cNvPr id="41993"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dirty="0"/>
            </a:p>
          </p:txBody>
        </p:sp>
        <p:sp>
          <p:nvSpPr>
            <p:cNvPr id="41994"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dirty="0"/>
            </a:p>
          </p:txBody>
        </p:sp>
        <p:sp>
          <p:nvSpPr>
            <p:cNvPr id="41995"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sz="1800" dirty="0"/>
            </a:p>
          </p:txBody>
        </p:sp>
        <p:sp>
          <p:nvSpPr>
            <p:cNvPr id="41996"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sz="1800" dirty="0"/>
            </a:p>
          </p:txBody>
        </p:sp>
        <p:sp>
          <p:nvSpPr>
            <p:cNvPr id="41997"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sz="1800" dirty="0"/>
            </a:p>
          </p:txBody>
        </p:sp>
        <p:sp>
          <p:nvSpPr>
            <p:cNvPr id="41998"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sz="1800" dirty="0"/>
            </a:p>
          </p:txBody>
        </p:sp>
        <p:sp>
          <p:nvSpPr>
            <p:cNvPr id="41999"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sz="1800" dirty="0"/>
            </a:p>
          </p:txBody>
        </p:sp>
        <p:sp>
          <p:nvSpPr>
            <p:cNvPr id="4200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sz="1800" dirty="0"/>
            </a:p>
          </p:txBody>
        </p:sp>
        <p:sp>
          <p:nvSpPr>
            <p:cNvPr id="42001"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sz="1800" dirty="0"/>
            </a:p>
          </p:txBody>
        </p:sp>
        <p:sp>
          <p:nvSpPr>
            <p:cNvPr id="42002"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dirty="0"/>
            </a:p>
          </p:txBody>
        </p:sp>
        <p:sp>
          <p:nvSpPr>
            <p:cNvPr id="4200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sz="1800" dirty="0"/>
            </a:p>
          </p:txBody>
        </p:sp>
        <p:sp>
          <p:nvSpPr>
            <p:cNvPr id="42004"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dirty="0"/>
            </a:p>
          </p:txBody>
        </p:sp>
      </p:grpSp>
      <p:sp>
        <p:nvSpPr>
          <p:cNvPr id="42005" name="Rectangle 21"/>
          <p:cNvSpPr>
            <a:spLocks noGrp="1" noChangeArrowheads="1"/>
          </p:cNvSpPr>
          <p:nvPr>
            <p:ph type="title"/>
          </p:nvPr>
        </p:nvSpPr>
        <p:spPr bwMode="auto">
          <a:xfrm>
            <a:off x="609601"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2006" name="Rectangle 22"/>
          <p:cNvSpPr>
            <a:spLocks noGrp="1" noChangeArrowheads="1"/>
          </p:cNvSpPr>
          <p:nvPr>
            <p:ph type="body" idx="1"/>
          </p:nvPr>
        </p:nvSpPr>
        <p:spPr bwMode="auto">
          <a:xfrm>
            <a:off x="609601" y="1600206"/>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007" name="Rectangle 23"/>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fld id="{89DBD4F5-7B51-496C-B5CB-CA73AE4FFC27}" type="datetime1">
              <a:rPr lang="en-US" smtClean="0"/>
              <a:pPr/>
              <a:t>8/3/2021</a:t>
            </a:fld>
            <a:endParaRPr lang="en-US" dirty="0"/>
          </a:p>
        </p:txBody>
      </p:sp>
      <p:sp>
        <p:nvSpPr>
          <p:cNvPr id="42008" name="Rectangle 24"/>
          <p:cNvSpPr>
            <a:spLocks noGrp="1" noChangeArrowheads="1"/>
          </p:cNvSpPr>
          <p:nvPr>
            <p:ph type="ftr" sz="quarter" idx="3"/>
          </p:nvPr>
        </p:nvSpPr>
        <p:spPr bwMode="auto">
          <a:xfrm>
            <a:off x="4165601"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r>
              <a:rPr lang="en-US" dirty="0"/>
              <a:t>james2013</a:t>
            </a:r>
          </a:p>
        </p:txBody>
      </p:sp>
      <p:sp>
        <p:nvSpPr>
          <p:cNvPr id="42009" name="Rectangle 25"/>
          <p:cNvSpPr>
            <a:spLocks noGrp="1" noChangeArrowheads="1"/>
          </p:cNvSpPr>
          <p:nvPr>
            <p:ph type="sldNum" sz="quarter" idx="4"/>
          </p:nvPr>
        </p:nvSpPr>
        <p:spPr bwMode="auto">
          <a:xfrm>
            <a:off x="8737601"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E71340D7-6B11-45AC-BA12-B23E36323359}" type="slidenum">
              <a:rPr lang="en-US" smtClean="0"/>
              <a:pPr/>
              <a:t>‹#›</a:t>
            </a:fld>
            <a:endParaRPr lang="en-US" dirty="0"/>
          </a:p>
        </p:txBody>
      </p:sp>
    </p:spTree>
    <p:extLst>
      <p:ext uri="{BB962C8B-B14F-4D97-AF65-F5344CB8AC3E}">
        <p14:creationId xmlns="" xmlns:p14="http://schemas.microsoft.com/office/powerpoint/2010/main" val="221836502"/>
      </p:ext>
    </p:extLst>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Lst>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2005"/>
                                        </p:tgtEl>
                                        <p:attrNameLst>
                                          <p:attrName>style.visibility</p:attrName>
                                        </p:attrNameLst>
                                      </p:cBhvr>
                                      <p:to>
                                        <p:strVal val="visible"/>
                                      </p:to>
                                    </p:set>
                                    <p:anim calcmode="lin" valueType="num">
                                      <p:cBhvr>
                                        <p:cTn id="7" dur="500" fill="hold"/>
                                        <p:tgtEl>
                                          <p:spTgt spid="4200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200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200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200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2006">
                                            <p:txEl>
                                              <p:pRg st="0" end="0"/>
                                            </p:txEl>
                                          </p:spTgt>
                                        </p:tgtEl>
                                        <p:attrNameLst>
                                          <p:attrName>style.visibility</p:attrName>
                                        </p:attrNameLst>
                                      </p:cBhvr>
                                      <p:to>
                                        <p:strVal val="visible"/>
                                      </p:to>
                                    </p:set>
                                    <p:anim calcmode="lin" valueType="num">
                                      <p:cBhvr>
                                        <p:cTn id="15" dur="500" fill="hold"/>
                                        <p:tgtEl>
                                          <p:spTgt spid="4200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200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200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2006">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42006">
                                            <p:txEl>
                                              <p:pRg st="1" end="1"/>
                                            </p:txEl>
                                          </p:spTgt>
                                        </p:tgtEl>
                                        <p:attrNameLst>
                                          <p:attrName>style.visibility</p:attrName>
                                        </p:attrNameLst>
                                      </p:cBhvr>
                                      <p:to>
                                        <p:strVal val="visible"/>
                                      </p:to>
                                    </p:set>
                                    <p:anim calcmode="lin" valueType="num">
                                      <p:cBhvr>
                                        <p:cTn id="21" dur="500" fill="hold"/>
                                        <p:tgtEl>
                                          <p:spTgt spid="4200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4200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4200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42006">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42006">
                                            <p:txEl>
                                              <p:pRg st="2" end="2"/>
                                            </p:txEl>
                                          </p:spTgt>
                                        </p:tgtEl>
                                        <p:attrNameLst>
                                          <p:attrName>style.visibility</p:attrName>
                                        </p:attrNameLst>
                                      </p:cBhvr>
                                      <p:to>
                                        <p:strVal val="visible"/>
                                      </p:to>
                                    </p:set>
                                    <p:anim calcmode="lin" valueType="num">
                                      <p:cBhvr>
                                        <p:cTn id="27" dur="500" fill="hold"/>
                                        <p:tgtEl>
                                          <p:spTgt spid="4200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4200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4200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42006">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42006">
                                            <p:txEl>
                                              <p:pRg st="3" end="3"/>
                                            </p:txEl>
                                          </p:spTgt>
                                        </p:tgtEl>
                                        <p:attrNameLst>
                                          <p:attrName>style.visibility</p:attrName>
                                        </p:attrNameLst>
                                      </p:cBhvr>
                                      <p:to>
                                        <p:strVal val="visible"/>
                                      </p:to>
                                    </p:set>
                                    <p:anim calcmode="lin" valueType="num">
                                      <p:cBhvr>
                                        <p:cTn id="33" dur="500" fill="hold"/>
                                        <p:tgtEl>
                                          <p:spTgt spid="4200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4200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4200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42006">
                                            <p:txEl>
                                              <p:pRg st="3" end="3"/>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42006">
                                            <p:txEl>
                                              <p:pRg st="4" end="4"/>
                                            </p:txEl>
                                          </p:spTgt>
                                        </p:tgtEl>
                                        <p:attrNameLst>
                                          <p:attrName>style.visibility</p:attrName>
                                        </p:attrNameLst>
                                      </p:cBhvr>
                                      <p:to>
                                        <p:strVal val="visible"/>
                                      </p:to>
                                    </p:set>
                                    <p:anim calcmode="lin" valueType="num">
                                      <p:cBhvr>
                                        <p:cTn id="39" dur="500" fill="hold"/>
                                        <p:tgtEl>
                                          <p:spTgt spid="42006">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42006">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42006">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4200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xit" presetSubtype="0" decel="100000" fill="hold" grpId="1" nodeType="clickEffect">
                                  <p:stCondLst>
                                    <p:cond delay="0"/>
                                  </p:stCondLst>
                                  <p:childTnLst>
                                    <p:anim calcmode="lin" valueType="num">
                                      <p:cBhvr>
                                        <p:cTn id="46" dur="500" fill="hold"/>
                                        <p:tgtEl>
                                          <p:spTgt spid="42005"/>
                                        </p:tgtEl>
                                        <p:attrNameLst>
                                          <p:attrName>ppt_h</p:attrName>
                                        </p:attrNameLst>
                                      </p:cBhvr>
                                      <p:tavLst>
                                        <p:tav tm="0">
                                          <p:val>
                                            <p:strVal val="ppt_h"/>
                                          </p:val>
                                        </p:tav>
                                        <p:tav tm="50000">
                                          <p:val>
                                            <p:strVal val="ppt_h/20"/>
                                          </p:val>
                                        </p:tav>
                                        <p:tav tm="100000">
                                          <p:val>
                                            <p:strVal val="ppt_h/20"/>
                                          </p:val>
                                        </p:tav>
                                      </p:tavLst>
                                    </p:anim>
                                    <p:anim calcmode="lin" valueType="num">
                                      <p:cBhvr>
                                        <p:cTn id="47" dur="500" fill="hold"/>
                                        <p:tgtEl>
                                          <p:spTgt spid="42005"/>
                                        </p:tgtEl>
                                        <p:attrNameLst>
                                          <p:attrName>ppt_w</p:attrName>
                                        </p:attrNameLst>
                                      </p:cBhvr>
                                      <p:tavLst>
                                        <p:tav tm="0">
                                          <p:val>
                                            <p:strVal val="ppt_w"/>
                                          </p:val>
                                        </p:tav>
                                        <p:tav tm="50000">
                                          <p:val>
                                            <p:strVal val="ppt_w+.3"/>
                                          </p:val>
                                        </p:tav>
                                        <p:tav tm="100000">
                                          <p:val>
                                            <p:strVal val="ppt_w+.3"/>
                                          </p:val>
                                        </p:tav>
                                      </p:tavLst>
                                    </p:anim>
                                    <p:anim calcmode="lin" valueType="num">
                                      <p:cBhvr>
                                        <p:cTn id="48" dur="500" fill="hold"/>
                                        <p:tgtEl>
                                          <p:spTgt spid="42005"/>
                                        </p:tgtEl>
                                        <p:attrNameLst>
                                          <p:attrName>ppt_x</p:attrName>
                                        </p:attrNameLst>
                                      </p:cBhvr>
                                      <p:tavLst>
                                        <p:tav tm="0">
                                          <p:val>
                                            <p:strVal val="ppt_x"/>
                                          </p:val>
                                        </p:tav>
                                        <p:tav tm="50000">
                                          <p:val>
                                            <p:strVal val="ppt_x"/>
                                          </p:val>
                                        </p:tav>
                                        <p:tav tm="100000">
                                          <p:val>
                                            <p:strVal val="ppt_x-.3"/>
                                          </p:val>
                                        </p:tav>
                                      </p:tavLst>
                                    </p:anim>
                                    <p:anim calcmode="lin" valueType="num">
                                      <p:cBhvr>
                                        <p:cTn id="49" dur="500" fill="hold"/>
                                        <p:tgtEl>
                                          <p:spTgt spid="42005"/>
                                        </p:tgtEl>
                                        <p:attrNameLst>
                                          <p:attrName>ppt_y</p:attrName>
                                        </p:attrNameLst>
                                      </p:cBhvr>
                                      <p:tavLst>
                                        <p:tav tm="0">
                                          <p:val>
                                            <p:strVal val="ppt_y"/>
                                          </p:val>
                                        </p:tav>
                                        <p:tav tm="100000">
                                          <p:val>
                                            <p:strVal val="ppt_y"/>
                                          </p:val>
                                        </p:tav>
                                      </p:tavLst>
                                    </p:anim>
                                    <p:set>
                                      <p:cBhvr>
                                        <p:cTn id="50" dur="1" fill="hold">
                                          <p:stCondLst>
                                            <p:cond delay="499"/>
                                          </p:stCondLst>
                                        </p:cTn>
                                        <p:tgtEl>
                                          <p:spTgt spid="42005"/>
                                        </p:tgtEl>
                                        <p:attrNameLst>
                                          <p:attrName>style.visibility</p:attrName>
                                        </p:attrNameLst>
                                      </p:cBhvr>
                                      <p:to>
                                        <p:strVal val="hidden"/>
                                      </p:to>
                                    </p:set>
                                  </p:childTnLst>
                                </p:cTn>
                              </p:par>
                              <p:par>
                                <p:cTn id="51" presetID="39" presetClass="exit" presetSubtype="0" decel="100000" fill="hold" grpId="1" nodeType="withEffect">
                                  <p:stCondLst>
                                    <p:cond delay="0"/>
                                  </p:stCondLst>
                                  <p:childTnLst>
                                    <p:anim calcmode="lin" valueType="num">
                                      <p:cBhvr>
                                        <p:cTn id="52" dur="500" fill="hold"/>
                                        <p:tgtEl>
                                          <p:spTgt spid="42006">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3" dur="500" fill="hold"/>
                                        <p:tgtEl>
                                          <p:spTgt spid="42006">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4" dur="500" fill="hold"/>
                                        <p:tgtEl>
                                          <p:spTgt spid="42006">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5" dur="500" fill="hold"/>
                                        <p:tgtEl>
                                          <p:spTgt spid="42006">
                                            <p:txEl>
                                              <p:pRg st="0" end="0"/>
                                            </p:txEl>
                                          </p:spTgt>
                                        </p:tgtEl>
                                        <p:attrNameLst>
                                          <p:attrName>ppt_y</p:attrName>
                                        </p:attrNameLst>
                                      </p:cBhvr>
                                      <p:tavLst>
                                        <p:tav tm="0">
                                          <p:val>
                                            <p:strVal val="ppt_y"/>
                                          </p:val>
                                        </p:tav>
                                        <p:tav tm="100000">
                                          <p:val>
                                            <p:strVal val="ppt_y"/>
                                          </p:val>
                                        </p:tav>
                                      </p:tavLst>
                                    </p:anim>
                                    <p:set>
                                      <p:cBhvr>
                                        <p:cTn id="56" dur="1" fill="hold">
                                          <p:stCondLst>
                                            <p:cond delay="499"/>
                                          </p:stCondLst>
                                        </p:cTn>
                                        <p:tgtEl>
                                          <p:spTgt spid="42006">
                                            <p:txEl>
                                              <p:pRg st="0" end="0"/>
                                            </p:txEl>
                                          </p:spTgt>
                                        </p:tgtEl>
                                        <p:attrNameLst>
                                          <p:attrName>style.visibility</p:attrName>
                                        </p:attrNameLst>
                                      </p:cBhvr>
                                      <p:to>
                                        <p:strVal val="hidden"/>
                                      </p:to>
                                    </p:set>
                                  </p:childTnLst>
                                </p:cTn>
                              </p:par>
                              <p:par>
                                <p:cTn id="57" presetID="39" presetClass="exit" presetSubtype="0" decel="100000" fill="hold" grpId="1" nodeType="withEffect">
                                  <p:stCondLst>
                                    <p:cond delay="0"/>
                                  </p:stCondLst>
                                  <p:childTnLst>
                                    <p:anim calcmode="lin" valueType="num">
                                      <p:cBhvr>
                                        <p:cTn id="58" dur="500" fill="hold"/>
                                        <p:tgtEl>
                                          <p:spTgt spid="42006">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9" dur="500" fill="hold"/>
                                        <p:tgtEl>
                                          <p:spTgt spid="42006">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0" dur="500" fill="hold"/>
                                        <p:tgtEl>
                                          <p:spTgt spid="42006">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1" dur="500" fill="hold"/>
                                        <p:tgtEl>
                                          <p:spTgt spid="42006">
                                            <p:txEl>
                                              <p:pRg st="1" end="1"/>
                                            </p:txEl>
                                          </p:spTgt>
                                        </p:tgtEl>
                                        <p:attrNameLst>
                                          <p:attrName>ppt_y</p:attrName>
                                        </p:attrNameLst>
                                      </p:cBhvr>
                                      <p:tavLst>
                                        <p:tav tm="0">
                                          <p:val>
                                            <p:strVal val="ppt_y"/>
                                          </p:val>
                                        </p:tav>
                                        <p:tav tm="100000">
                                          <p:val>
                                            <p:strVal val="ppt_y"/>
                                          </p:val>
                                        </p:tav>
                                      </p:tavLst>
                                    </p:anim>
                                    <p:set>
                                      <p:cBhvr>
                                        <p:cTn id="62" dur="1" fill="hold">
                                          <p:stCondLst>
                                            <p:cond delay="499"/>
                                          </p:stCondLst>
                                        </p:cTn>
                                        <p:tgtEl>
                                          <p:spTgt spid="42006">
                                            <p:txEl>
                                              <p:pRg st="1" end="1"/>
                                            </p:txEl>
                                          </p:spTgt>
                                        </p:tgtEl>
                                        <p:attrNameLst>
                                          <p:attrName>style.visibility</p:attrName>
                                        </p:attrNameLst>
                                      </p:cBhvr>
                                      <p:to>
                                        <p:strVal val="hidden"/>
                                      </p:to>
                                    </p:set>
                                  </p:childTnLst>
                                </p:cTn>
                              </p:par>
                              <p:par>
                                <p:cTn id="63" presetID="39" presetClass="exit" presetSubtype="0" decel="100000" fill="hold" grpId="1" nodeType="withEffect">
                                  <p:stCondLst>
                                    <p:cond delay="0"/>
                                  </p:stCondLst>
                                  <p:childTnLst>
                                    <p:anim calcmode="lin" valueType="num">
                                      <p:cBhvr>
                                        <p:cTn id="64" dur="500" fill="hold"/>
                                        <p:tgtEl>
                                          <p:spTgt spid="42006">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5" dur="500" fill="hold"/>
                                        <p:tgtEl>
                                          <p:spTgt spid="42006">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6" dur="500" fill="hold"/>
                                        <p:tgtEl>
                                          <p:spTgt spid="42006">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67" dur="500" fill="hold"/>
                                        <p:tgtEl>
                                          <p:spTgt spid="42006">
                                            <p:txEl>
                                              <p:pRg st="2" end="2"/>
                                            </p:txEl>
                                          </p:spTgt>
                                        </p:tgtEl>
                                        <p:attrNameLst>
                                          <p:attrName>ppt_y</p:attrName>
                                        </p:attrNameLst>
                                      </p:cBhvr>
                                      <p:tavLst>
                                        <p:tav tm="0">
                                          <p:val>
                                            <p:strVal val="ppt_y"/>
                                          </p:val>
                                        </p:tav>
                                        <p:tav tm="100000">
                                          <p:val>
                                            <p:strVal val="ppt_y"/>
                                          </p:val>
                                        </p:tav>
                                      </p:tavLst>
                                    </p:anim>
                                    <p:set>
                                      <p:cBhvr>
                                        <p:cTn id="68" dur="1" fill="hold">
                                          <p:stCondLst>
                                            <p:cond delay="499"/>
                                          </p:stCondLst>
                                        </p:cTn>
                                        <p:tgtEl>
                                          <p:spTgt spid="42006">
                                            <p:txEl>
                                              <p:pRg st="2" end="2"/>
                                            </p:txEl>
                                          </p:spTgt>
                                        </p:tgtEl>
                                        <p:attrNameLst>
                                          <p:attrName>style.visibility</p:attrName>
                                        </p:attrNameLst>
                                      </p:cBhvr>
                                      <p:to>
                                        <p:strVal val="hidden"/>
                                      </p:to>
                                    </p:set>
                                  </p:childTnLst>
                                </p:cTn>
                              </p:par>
                              <p:par>
                                <p:cTn id="69" presetID="39" presetClass="exit" presetSubtype="0" decel="100000" fill="hold" grpId="1" nodeType="withEffect">
                                  <p:stCondLst>
                                    <p:cond delay="0"/>
                                  </p:stCondLst>
                                  <p:childTnLst>
                                    <p:anim calcmode="lin" valueType="num">
                                      <p:cBhvr>
                                        <p:cTn id="70" dur="500" fill="hold"/>
                                        <p:tgtEl>
                                          <p:spTgt spid="42006">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1" dur="500" fill="hold"/>
                                        <p:tgtEl>
                                          <p:spTgt spid="42006">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2" dur="500" fill="hold"/>
                                        <p:tgtEl>
                                          <p:spTgt spid="42006">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73" dur="500" fill="hold"/>
                                        <p:tgtEl>
                                          <p:spTgt spid="42006">
                                            <p:txEl>
                                              <p:pRg st="3" end="3"/>
                                            </p:txEl>
                                          </p:spTgt>
                                        </p:tgtEl>
                                        <p:attrNameLst>
                                          <p:attrName>ppt_y</p:attrName>
                                        </p:attrNameLst>
                                      </p:cBhvr>
                                      <p:tavLst>
                                        <p:tav tm="0">
                                          <p:val>
                                            <p:strVal val="ppt_y"/>
                                          </p:val>
                                        </p:tav>
                                        <p:tav tm="100000">
                                          <p:val>
                                            <p:strVal val="ppt_y"/>
                                          </p:val>
                                        </p:tav>
                                      </p:tavLst>
                                    </p:anim>
                                    <p:set>
                                      <p:cBhvr>
                                        <p:cTn id="74" dur="1" fill="hold">
                                          <p:stCondLst>
                                            <p:cond delay="499"/>
                                          </p:stCondLst>
                                        </p:cTn>
                                        <p:tgtEl>
                                          <p:spTgt spid="42006">
                                            <p:txEl>
                                              <p:pRg st="3" end="3"/>
                                            </p:txEl>
                                          </p:spTgt>
                                        </p:tgtEl>
                                        <p:attrNameLst>
                                          <p:attrName>style.visibility</p:attrName>
                                        </p:attrNameLst>
                                      </p:cBhvr>
                                      <p:to>
                                        <p:strVal val="hidden"/>
                                      </p:to>
                                    </p:set>
                                  </p:childTnLst>
                                </p:cTn>
                              </p:par>
                              <p:par>
                                <p:cTn id="75" presetID="39" presetClass="exit" presetSubtype="0" decel="100000" fill="hold" grpId="1" nodeType="withEffect">
                                  <p:stCondLst>
                                    <p:cond delay="0"/>
                                  </p:stCondLst>
                                  <p:childTnLst>
                                    <p:anim calcmode="lin" valueType="num">
                                      <p:cBhvr>
                                        <p:cTn id="76" dur="500" fill="hold"/>
                                        <p:tgtEl>
                                          <p:spTgt spid="42006">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7" dur="500" fill="hold"/>
                                        <p:tgtEl>
                                          <p:spTgt spid="42006">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8" dur="500" fill="hold"/>
                                        <p:tgtEl>
                                          <p:spTgt spid="42006">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79" dur="500" fill="hold"/>
                                        <p:tgtEl>
                                          <p:spTgt spid="42006">
                                            <p:txEl>
                                              <p:pRg st="4" end="4"/>
                                            </p:txEl>
                                          </p:spTgt>
                                        </p:tgtEl>
                                        <p:attrNameLst>
                                          <p:attrName>ppt_y</p:attrName>
                                        </p:attrNameLst>
                                      </p:cBhvr>
                                      <p:tavLst>
                                        <p:tav tm="0">
                                          <p:val>
                                            <p:strVal val="ppt_y"/>
                                          </p:val>
                                        </p:tav>
                                        <p:tav tm="100000">
                                          <p:val>
                                            <p:strVal val="ppt_y"/>
                                          </p:val>
                                        </p:tav>
                                      </p:tavLst>
                                    </p:anim>
                                    <p:set>
                                      <p:cBhvr>
                                        <p:cTn id="80" dur="1" fill="hold">
                                          <p:stCondLst>
                                            <p:cond delay="499"/>
                                          </p:stCondLst>
                                        </p:cTn>
                                        <p:tgtEl>
                                          <p:spTgt spid="42006">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5" grpId="0"/>
      <p:bldP spid="42005" grpId="1"/>
      <p:bldP spid="42006" grpId="0" build="p">
        <p:tmplLst>
          <p:tmpl lvl="1">
            <p:tnLst>
              <p:par>
                <p:cTn presetID="39" presetClass="entr" presetSubtype="0" accel="100000" fill="hold" nodeType="clickEffect">
                  <p:stCondLst>
                    <p:cond delay="0"/>
                  </p:stCondLst>
                  <p:childTnLst>
                    <p:set>
                      <p:cBhvr>
                        <p:cTn dur="1" fill="hold">
                          <p:stCondLst>
                            <p:cond delay="0"/>
                          </p:stCondLst>
                        </p:cTn>
                        <p:tgtEl>
                          <p:spTgt spid="42006"/>
                        </p:tgtEl>
                        <p:attrNameLst>
                          <p:attrName>style.visibility</p:attrName>
                        </p:attrNameLst>
                      </p:cBhvr>
                      <p:to>
                        <p:strVal val="visible"/>
                      </p:to>
                    </p:set>
                    <p:anim calcmode="lin" valueType="num">
                      <p:cBhvr>
                        <p:cTn dur="500" fill="hold"/>
                        <p:tgtEl>
                          <p:spTgt spid="42006"/>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42006"/>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42006"/>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childTnLst>
                </p:cTn>
              </p:par>
            </p:tnLst>
          </p:tmpl>
          <p:tmpl lvl="2">
            <p:tnLst>
              <p:par>
                <p:cTn presetID="39" presetClass="entr" presetSubtype="0" accel="100000" fill="hold" nodeType="withEffect">
                  <p:stCondLst>
                    <p:cond delay="0"/>
                  </p:stCondLst>
                  <p:childTnLst>
                    <p:set>
                      <p:cBhvr>
                        <p:cTn dur="1" fill="hold">
                          <p:stCondLst>
                            <p:cond delay="0"/>
                          </p:stCondLst>
                        </p:cTn>
                        <p:tgtEl>
                          <p:spTgt spid="42006"/>
                        </p:tgtEl>
                        <p:attrNameLst>
                          <p:attrName>style.visibility</p:attrName>
                        </p:attrNameLst>
                      </p:cBhvr>
                      <p:to>
                        <p:strVal val="visible"/>
                      </p:to>
                    </p:set>
                    <p:anim calcmode="lin" valueType="num">
                      <p:cBhvr>
                        <p:cTn dur="500" fill="hold"/>
                        <p:tgtEl>
                          <p:spTgt spid="42006"/>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42006"/>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42006"/>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childTnLst>
                </p:cTn>
              </p:par>
            </p:tnLst>
          </p:tmpl>
          <p:tmpl lvl="3">
            <p:tnLst>
              <p:par>
                <p:cTn presetID="39" presetClass="entr" presetSubtype="0" accel="100000" fill="hold" nodeType="withEffect">
                  <p:stCondLst>
                    <p:cond delay="0"/>
                  </p:stCondLst>
                  <p:childTnLst>
                    <p:set>
                      <p:cBhvr>
                        <p:cTn dur="1" fill="hold">
                          <p:stCondLst>
                            <p:cond delay="0"/>
                          </p:stCondLst>
                        </p:cTn>
                        <p:tgtEl>
                          <p:spTgt spid="42006"/>
                        </p:tgtEl>
                        <p:attrNameLst>
                          <p:attrName>style.visibility</p:attrName>
                        </p:attrNameLst>
                      </p:cBhvr>
                      <p:to>
                        <p:strVal val="visible"/>
                      </p:to>
                    </p:set>
                    <p:anim calcmode="lin" valueType="num">
                      <p:cBhvr>
                        <p:cTn dur="500" fill="hold"/>
                        <p:tgtEl>
                          <p:spTgt spid="42006"/>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42006"/>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42006"/>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childTnLst>
                </p:cTn>
              </p:par>
            </p:tnLst>
          </p:tmpl>
          <p:tmpl lvl="4">
            <p:tnLst>
              <p:par>
                <p:cTn presetID="39" presetClass="entr" presetSubtype="0" accel="100000" fill="hold" nodeType="withEffect">
                  <p:stCondLst>
                    <p:cond delay="0"/>
                  </p:stCondLst>
                  <p:childTnLst>
                    <p:set>
                      <p:cBhvr>
                        <p:cTn dur="1" fill="hold">
                          <p:stCondLst>
                            <p:cond delay="0"/>
                          </p:stCondLst>
                        </p:cTn>
                        <p:tgtEl>
                          <p:spTgt spid="42006"/>
                        </p:tgtEl>
                        <p:attrNameLst>
                          <p:attrName>style.visibility</p:attrName>
                        </p:attrNameLst>
                      </p:cBhvr>
                      <p:to>
                        <p:strVal val="visible"/>
                      </p:to>
                    </p:set>
                    <p:anim calcmode="lin" valueType="num">
                      <p:cBhvr>
                        <p:cTn dur="500" fill="hold"/>
                        <p:tgtEl>
                          <p:spTgt spid="42006"/>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42006"/>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42006"/>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childTnLst>
                </p:cTn>
              </p:par>
            </p:tnLst>
          </p:tmpl>
          <p:tmpl lvl="5">
            <p:tnLst>
              <p:par>
                <p:cTn presetID="39" presetClass="entr" presetSubtype="0" accel="100000" fill="hold" nodeType="withEffect">
                  <p:stCondLst>
                    <p:cond delay="0"/>
                  </p:stCondLst>
                  <p:childTnLst>
                    <p:set>
                      <p:cBhvr>
                        <p:cTn dur="1" fill="hold">
                          <p:stCondLst>
                            <p:cond delay="0"/>
                          </p:stCondLst>
                        </p:cTn>
                        <p:tgtEl>
                          <p:spTgt spid="42006"/>
                        </p:tgtEl>
                        <p:attrNameLst>
                          <p:attrName>style.visibility</p:attrName>
                        </p:attrNameLst>
                      </p:cBhvr>
                      <p:to>
                        <p:strVal val="visible"/>
                      </p:to>
                    </p:set>
                    <p:anim calcmode="lin" valueType="num">
                      <p:cBhvr>
                        <p:cTn dur="500" fill="hold"/>
                        <p:tgtEl>
                          <p:spTgt spid="42006"/>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42006"/>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42006"/>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childTnLst>
                </p:cTn>
              </p:par>
            </p:tnLst>
          </p:tmpl>
        </p:tmplLst>
      </p:bldP>
      <p:bldP spid="42006" grpId="1" build="allAtOnce">
        <p:tmplLst>
          <p:tmpl lvl="1">
            <p:tnLst>
              <p:par>
                <p:cTn presetID="39" presetClass="exit" presetSubtype="0" decel="100000" fill="hold" nodeType="withEffect">
                  <p:stCondLst>
                    <p:cond delay="0"/>
                  </p:stCondLst>
                  <p:childTnLst>
                    <p:anim calcmode="lin" valueType="num">
                      <p:cBhvr>
                        <p:cTn dur="500" fill="hold"/>
                        <p:tgtEl>
                          <p:spTgt spid="42006"/>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42006"/>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42006"/>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set>
                      <p:cBhvr>
                        <p:cTn dur="1" fill="hold">
                          <p:stCondLst>
                            <p:cond delay="499"/>
                          </p:stCondLst>
                        </p:cTn>
                        <p:tgtEl>
                          <p:spTgt spid="42006"/>
                        </p:tgtEl>
                        <p:attrNameLst>
                          <p:attrName>style.visibility</p:attrName>
                        </p:attrNameLst>
                      </p:cBhvr>
                      <p:to>
                        <p:strVal val="hidden"/>
                      </p:to>
                    </p:set>
                  </p:childTnLst>
                </p:cTn>
              </p:par>
            </p:tnLst>
          </p:tmpl>
          <p:tmpl lvl="2">
            <p:tnLst>
              <p:par>
                <p:cTn presetID="39" presetClass="exit" presetSubtype="0" decel="100000" fill="hold" nodeType="withEffect">
                  <p:stCondLst>
                    <p:cond delay="0"/>
                  </p:stCondLst>
                  <p:childTnLst>
                    <p:anim calcmode="lin" valueType="num">
                      <p:cBhvr>
                        <p:cTn dur="500" fill="hold"/>
                        <p:tgtEl>
                          <p:spTgt spid="42006"/>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42006"/>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42006"/>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set>
                      <p:cBhvr>
                        <p:cTn dur="1" fill="hold">
                          <p:stCondLst>
                            <p:cond delay="499"/>
                          </p:stCondLst>
                        </p:cTn>
                        <p:tgtEl>
                          <p:spTgt spid="42006"/>
                        </p:tgtEl>
                        <p:attrNameLst>
                          <p:attrName>style.visibility</p:attrName>
                        </p:attrNameLst>
                      </p:cBhvr>
                      <p:to>
                        <p:strVal val="hidden"/>
                      </p:to>
                    </p:set>
                  </p:childTnLst>
                </p:cTn>
              </p:par>
            </p:tnLst>
          </p:tmpl>
          <p:tmpl lvl="3">
            <p:tnLst>
              <p:par>
                <p:cTn presetID="39" presetClass="exit" presetSubtype="0" decel="100000" fill="hold" nodeType="withEffect">
                  <p:stCondLst>
                    <p:cond delay="0"/>
                  </p:stCondLst>
                  <p:childTnLst>
                    <p:anim calcmode="lin" valueType="num">
                      <p:cBhvr>
                        <p:cTn dur="500" fill="hold"/>
                        <p:tgtEl>
                          <p:spTgt spid="42006"/>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42006"/>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42006"/>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set>
                      <p:cBhvr>
                        <p:cTn dur="1" fill="hold">
                          <p:stCondLst>
                            <p:cond delay="499"/>
                          </p:stCondLst>
                        </p:cTn>
                        <p:tgtEl>
                          <p:spTgt spid="42006"/>
                        </p:tgtEl>
                        <p:attrNameLst>
                          <p:attrName>style.visibility</p:attrName>
                        </p:attrNameLst>
                      </p:cBhvr>
                      <p:to>
                        <p:strVal val="hidden"/>
                      </p:to>
                    </p:set>
                  </p:childTnLst>
                </p:cTn>
              </p:par>
            </p:tnLst>
          </p:tmpl>
          <p:tmpl lvl="4">
            <p:tnLst>
              <p:par>
                <p:cTn presetID="39" presetClass="exit" presetSubtype="0" decel="100000" fill="hold" nodeType="withEffect">
                  <p:stCondLst>
                    <p:cond delay="0"/>
                  </p:stCondLst>
                  <p:childTnLst>
                    <p:anim calcmode="lin" valueType="num">
                      <p:cBhvr>
                        <p:cTn dur="500" fill="hold"/>
                        <p:tgtEl>
                          <p:spTgt spid="42006"/>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42006"/>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42006"/>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set>
                      <p:cBhvr>
                        <p:cTn dur="1" fill="hold">
                          <p:stCondLst>
                            <p:cond delay="499"/>
                          </p:stCondLst>
                        </p:cTn>
                        <p:tgtEl>
                          <p:spTgt spid="42006"/>
                        </p:tgtEl>
                        <p:attrNameLst>
                          <p:attrName>style.visibility</p:attrName>
                        </p:attrNameLst>
                      </p:cBhvr>
                      <p:to>
                        <p:strVal val="hidden"/>
                      </p:to>
                    </p:set>
                  </p:childTnLst>
                </p:cTn>
              </p:par>
            </p:tnLst>
          </p:tmpl>
          <p:tmpl lvl="5">
            <p:tnLst>
              <p:par>
                <p:cTn presetID="39" presetClass="exit" presetSubtype="0" decel="100000" fill="hold" nodeType="withEffect">
                  <p:stCondLst>
                    <p:cond delay="0"/>
                  </p:stCondLst>
                  <p:childTnLst>
                    <p:anim calcmode="lin" valueType="num">
                      <p:cBhvr>
                        <p:cTn dur="500" fill="hold"/>
                        <p:tgtEl>
                          <p:spTgt spid="42006"/>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42006"/>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42006"/>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set>
                      <p:cBhvr>
                        <p:cTn dur="1" fill="hold">
                          <p:stCondLst>
                            <p:cond delay="499"/>
                          </p:stCondLst>
                        </p:cTn>
                        <p:tgtEl>
                          <p:spTgt spid="42006"/>
                        </p:tgtEl>
                        <p:attrNameLst>
                          <p:attrName>style.visibility</p:attrName>
                        </p:attrNameLst>
                      </p:cBhvr>
                      <p:to>
                        <p:strVal val="hidden"/>
                      </p:to>
                    </p:set>
                  </p:childTnLst>
                </p:cTn>
              </p:par>
            </p:tnLst>
          </p:tmpl>
        </p:tmplLst>
      </p:bldP>
    </p:bldLst>
  </p:timing>
  <p:hf sldNum="0" hdr="0" ftr="0" dt="0"/>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4569B-A26A-4427-92C4-69631B23143E}" type="datetime1">
              <a:rPr lang="en-US" smtClean="0"/>
              <a:pPr/>
              <a:t>8/3/2021</a:t>
            </a:fld>
            <a:endParaRPr lang="en-US" dirty="0"/>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james2013</a:t>
            </a: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340D7-6B11-45AC-BA12-B23E36323359}" type="slidenum">
              <a:rPr lang="en-US" smtClean="0"/>
              <a:pPr/>
              <a:t>‹#›</a:t>
            </a:fld>
            <a:endParaRPr lang="en-US" dirty="0"/>
          </a:p>
        </p:txBody>
      </p:sp>
    </p:spTree>
    <p:extLst>
      <p:ext uri="{BB962C8B-B14F-4D97-AF65-F5344CB8AC3E}">
        <p14:creationId xmlns="" xmlns:p14="http://schemas.microsoft.com/office/powerpoint/2010/main" val="301882199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3">
                                            <p:txEl>
                                              <p:pRg st="3" end="3"/>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xit" presetSubtype="0" decel="100000" fill="hold" grpId="1" nodeType="clickEffect">
                                  <p:stCondLst>
                                    <p:cond delay="0"/>
                                  </p:stCondLst>
                                  <p:childTnLst>
                                    <p:anim calcmode="lin" valueType="num">
                                      <p:cBhvr>
                                        <p:cTn id="46" dur="500" fill="hold"/>
                                        <p:tgtEl>
                                          <p:spTgt spid="2"/>
                                        </p:tgtEl>
                                        <p:attrNameLst>
                                          <p:attrName>ppt_h</p:attrName>
                                        </p:attrNameLst>
                                      </p:cBhvr>
                                      <p:tavLst>
                                        <p:tav tm="0">
                                          <p:val>
                                            <p:strVal val="ppt_h"/>
                                          </p:val>
                                        </p:tav>
                                        <p:tav tm="50000">
                                          <p:val>
                                            <p:strVal val="ppt_h/20"/>
                                          </p:val>
                                        </p:tav>
                                        <p:tav tm="100000">
                                          <p:val>
                                            <p:strVal val="ppt_h/20"/>
                                          </p:val>
                                        </p:tav>
                                      </p:tavLst>
                                    </p:anim>
                                    <p:anim calcmode="lin" valueType="num">
                                      <p:cBhvr>
                                        <p:cTn id="47" dur="500" fill="hold"/>
                                        <p:tgtEl>
                                          <p:spTgt spid="2"/>
                                        </p:tgtEl>
                                        <p:attrNameLst>
                                          <p:attrName>ppt_w</p:attrName>
                                        </p:attrNameLst>
                                      </p:cBhvr>
                                      <p:tavLst>
                                        <p:tav tm="0">
                                          <p:val>
                                            <p:strVal val="ppt_w"/>
                                          </p:val>
                                        </p:tav>
                                        <p:tav tm="50000">
                                          <p:val>
                                            <p:strVal val="ppt_w+.3"/>
                                          </p:val>
                                        </p:tav>
                                        <p:tav tm="100000">
                                          <p:val>
                                            <p:strVal val="ppt_w+.3"/>
                                          </p:val>
                                        </p:tav>
                                      </p:tavLst>
                                    </p:anim>
                                    <p:anim calcmode="lin" valueType="num">
                                      <p:cBhvr>
                                        <p:cTn id="48" dur="500" fill="hold"/>
                                        <p:tgtEl>
                                          <p:spTgt spid="2"/>
                                        </p:tgtEl>
                                        <p:attrNameLst>
                                          <p:attrName>ppt_x</p:attrName>
                                        </p:attrNameLst>
                                      </p:cBhvr>
                                      <p:tavLst>
                                        <p:tav tm="0">
                                          <p:val>
                                            <p:strVal val="ppt_x"/>
                                          </p:val>
                                        </p:tav>
                                        <p:tav tm="50000">
                                          <p:val>
                                            <p:strVal val="ppt_x"/>
                                          </p:val>
                                        </p:tav>
                                        <p:tav tm="100000">
                                          <p:val>
                                            <p:strVal val="ppt_x-.3"/>
                                          </p:val>
                                        </p:tav>
                                      </p:tavLst>
                                    </p:anim>
                                    <p:anim calcmode="lin" valueType="num">
                                      <p:cBhvr>
                                        <p:cTn id="49" dur="500" fill="hold"/>
                                        <p:tgtEl>
                                          <p:spTgt spid="2"/>
                                        </p:tgtEl>
                                        <p:attrNameLst>
                                          <p:attrName>ppt_y</p:attrName>
                                        </p:attrNameLst>
                                      </p:cBhvr>
                                      <p:tavLst>
                                        <p:tav tm="0">
                                          <p:val>
                                            <p:strVal val="ppt_y"/>
                                          </p:val>
                                        </p:tav>
                                        <p:tav tm="100000">
                                          <p:val>
                                            <p:strVal val="ppt_y"/>
                                          </p:val>
                                        </p:tav>
                                      </p:tavLst>
                                    </p:anim>
                                    <p:set>
                                      <p:cBhvr>
                                        <p:cTn id="50" dur="1" fill="hold">
                                          <p:stCondLst>
                                            <p:cond delay="499"/>
                                          </p:stCondLst>
                                        </p:cTn>
                                        <p:tgtEl>
                                          <p:spTgt spid="2"/>
                                        </p:tgtEl>
                                        <p:attrNameLst>
                                          <p:attrName>style.visibility</p:attrName>
                                        </p:attrNameLst>
                                      </p:cBhvr>
                                      <p:to>
                                        <p:strVal val="hidden"/>
                                      </p:to>
                                    </p:set>
                                  </p:childTnLst>
                                </p:cTn>
                              </p:par>
                              <p:par>
                                <p:cTn id="51" presetID="39" presetClass="exit" presetSubtype="0" decel="100000" fill="hold" grpId="1" nodeType="withEffect">
                                  <p:stCondLst>
                                    <p:cond delay="0"/>
                                  </p:stCondLst>
                                  <p:childTnLst>
                                    <p:anim calcmode="lin" valueType="num">
                                      <p:cBhvr>
                                        <p:cTn id="52" dur="500" fill="hold"/>
                                        <p:tgtEl>
                                          <p:spTgt spid="3">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3" dur="500" fill="hold"/>
                                        <p:tgtEl>
                                          <p:spTgt spid="3">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4" dur="500" fill="hold"/>
                                        <p:tgtEl>
                                          <p:spTgt spid="3">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5" dur="500" fill="hold"/>
                                        <p:tgtEl>
                                          <p:spTgt spid="3">
                                            <p:txEl>
                                              <p:pRg st="0" end="0"/>
                                            </p:txEl>
                                          </p:spTgt>
                                        </p:tgtEl>
                                        <p:attrNameLst>
                                          <p:attrName>ppt_y</p:attrName>
                                        </p:attrNameLst>
                                      </p:cBhvr>
                                      <p:tavLst>
                                        <p:tav tm="0">
                                          <p:val>
                                            <p:strVal val="ppt_y"/>
                                          </p:val>
                                        </p:tav>
                                        <p:tav tm="100000">
                                          <p:val>
                                            <p:strVal val="ppt_y"/>
                                          </p:val>
                                        </p:tav>
                                      </p:tavLst>
                                    </p:anim>
                                    <p:set>
                                      <p:cBhvr>
                                        <p:cTn id="56" dur="1" fill="hold">
                                          <p:stCondLst>
                                            <p:cond delay="499"/>
                                          </p:stCondLst>
                                        </p:cTn>
                                        <p:tgtEl>
                                          <p:spTgt spid="3">
                                            <p:txEl>
                                              <p:pRg st="0" end="0"/>
                                            </p:txEl>
                                          </p:spTgt>
                                        </p:tgtEl>
                                        <p:attrNameLst>
                                          <p:attrName>style.visibility</p:attrName>
                                        </p:attrNameLst>
                                      </p:cBhvr>
                                      <p:to>
                                        <p:strVal val="hidden"/>
                                      </p:to>
                                    </p:set>
                                  </p:childTnLst>
                                </p:cTn>
                              </p:par>
                              <p:par>
                                <p:cTn id="57" presetID="39" presetClass="exit" presetSubtype="0" decel="100000" fill="hold" grpId="1" nodeType="withEffect">
                                  <p:stCondLst>
                                    <p:cond delay="0"/>
                                  </p:stCondLst>
                                  <p:childTnLst>
                                    <p:anim calcmode="lin" valueType="num">
                                      <p:cBhvr>
                                        <p:cTn id="58" dur="500" fill="hold"/>
                                        <p:tgtEl>
                                          <p:spTgt spid="3">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9" dur="500" fill="hold"/>
                                        <p:tgtEl>
                                          <p:spTgt spid="3">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0" dur="500" fill="hold"/>
                                        <p:tgtEl>
                                          <p:spTgt spid="3">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1" dur="500" fill="hold"/>
                                        <p:tgtEl>
                                          <p:spTgt spid="3">
                                            <p:txEl>
                                              <p:pRg st="1" end="1"/>
                                            </p:txEl>
                                          </p:spTgt>
                                        </p:tgtEl>
                                        <p:attrNameLst>
                                          <p:attrName>ppt_y</p:attrName>
                                        </p:attrNameLst>
                                      </p:cBhvr>
                                      <p:tavLst>
                                        <p:tav tm="0">
                                          <p:val>
                                            <p:strVal val="ppt_y"/>
                                          </p:val>
                                        </p:tav>
                                        <p:tav tm="100000">
                                          <p:val>
                                            <p:strVal val="ppt_y"/>
                                          </p:val>
                                        </p:tav>
                                      </p:tavLst>
                                    </p:anim>
                                    <p:set>
                                      <p:cBhvr>
                                        <p:cTn id="62" dur="1" fill="hold">
                                          <p:stCondLst>
                                            <p:cond delay="499"/>
                                          </p:stCondLst>
                                        </p:cTn>
                                        <p:tgtEl>
                                          <p:spTgt spid="3">
                                            <p:txEl>
                                              <p:pRg st="1" end="1"/>
                                            </p:txEl>
                                          </p:spTgt>
                                        </p:tgtEl>
                                        <p:attrNameLst>
                                          <p:attrName>style.visibility</p:attrName>
                                        </p:attrNameLst>
                                      </p:cBhvr>
                                      <p:to>
                                        <p:strVal val="hidden"/>
                                      </p:to>
                                    </p:set>
                                  </p:childTnLst>
                                </p:cTn>
                              </p:par>
                              <p:par>
                                <p:cTn id="63" presetID="39" presetClass="exit" presetSubtype="0" decel="100000" fill="hold" grpId="1" nodeType="withEffect">
                                  <p:stCondLst>
                                    <p:cond delay="0"/>
                                  </p:stCondLst>
                                  <p:childTnLst>
                                    <p:anim calcmode="lin" valueType="num">
                                      <p:cBhvr>
                                        <p:cTn id="64" dur="500" fill="hold"/>
                                        <p:tgtEl>
                                          <p:spTgt spid="3">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5" dur="500" fill="hold"/>
                                        <p:tgtEl>
                                          <p:spTgt spid="3">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6" dur="500" fill="hold"/>
                                        <p:tgtEl>
                                          <p:spTgt spid="3">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67" dur="500" fill="hold"/>
                                        <p:tgtEl>
                                          <p:spTgt spid="3">
                                            <p:txEl>
                                              <p:pRg st="2" end="2"/>
                                            </p:txEl>
                                          </p:spTgt>
                                        </p:tgtEl>
                                        <p:attrNameLst>
                                          <p:attrName>ppt_y</p:attrName>
                                        </p:attrNameLst>
                                      </p:cBhvr>
                                      <p:tavLst>
                                        <p:tav tm="0">
                                          <p:val>
                                            <p:strVal val="ppt_y"/>
                                          </p:val>
                                        </p:tav>
                                        <p:tav tm="100000">
                                          <p:val>
                                            <p:strVal val="ppt_y"/>
                                          </p:val>
                                        </p:tav>
                                      </p:tavLst>
                                    </p:anim>
                                    <p:set>
                                      <p:cBhvr>
                                        <p:cTn id="68" dur="1" fill="hold">
                                          <p:stCondLst>
                                            <p:cond delay="499"/>
                                          </p:stCondLst>
                                        </p:cTn>
                                        <p:tgtEl>
                                          <p:spTgt spid="3">
                                            <p:txEl>
                                              <p:pRg st="2" end="2"/>
                                            </p:txEl>
                                          </p:spTgt>
                                        </p:tgtEl>
                                        <p:attrNameLst>
                                          <p:attrName>style.visibility</p:attrName>
                                        </p:attrNameLst>
                                      </p:cBhvr>
                                      <p:to>
                                        <p:strVal val="hidden"/>
                                      </p:to>
                                    </p:set>
                                  </p:childTnLst>
                                </p:cTn>
                              </p:par>
                              <p:par>
                                <p:cTn id="69" presetID="39" presetClass="exit" presetSubtype="0" decel="100000" fill="hold" grpId="1" nodeType="withEffect">
                                  <p:stCondLst>
                                    <p:cond delay="0"/>
                                  </p:stCondLst>
                                  <p:childTnLst>
                                    <p:anim calcmode="lin" valueType="num">
                                      <p:cBhvr>
                                        <p:cTn id="70" dur="500" fill="hold"/>
                                        <p:tgtEl>
                                          <p:spTgt spid="3">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1" dur="500" fill="hold"/>
                                        <p:tgtEl>
                                          <p:spTgt spid="3">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2" dur="500" fill="hold"/>
                                        <p:tgtEl>
                                          <p:spTgt spid="3">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73" dur="500" fill="hold"/>
                                        <p:tgtEl>
                                          <p:spTgt spid="3">
                                            <p:txEl>
                                              <p:pRg st="3" end="3"/>
                                            </p:txEl>
                                          </p:spTgt>
                                        </p:tgtEl>
                                        <p:attrNameLst>
                                          <p:attrName>ppt_y</p:attrName>
                                        </p:attrNameLst>
                                      </p:cBhvr>
                                      <p:tavLst>
                                        <p:tav tm="0">
                                          <p:val>
                                            <p:strVal val="ppt_y"/>
                                          </p:val>
                                        </p:tav>
                                        <p:tav tm="100000">
                                          <p:val>
                                            <p:strVal val="ppt_y"/>
                                          </p:val>
                                        </p:tav>
                                      </p:tavLst>
                                    </p:anim>
                                    <p:set>
                                      <p:cBhvr>
                                        <p:cTn id="74" dur="1" fill="hold">
                                          <p:stCondLst>
                                            <p:cond delay="499"/>
                                          </p:stCondLst>
                                        </p:cTn>
                                        <p:tgtEl>
                                          <p:spTgt spid="3">
                                            <p:txEl>
                                              <p:pRg st="3" end="3"/>
                                            </p:txEl>
                                          </p:spTgt>
                                        </p:tgtEl>
                                        <p:attrNameLst>
                                          <p:attrName>style.visibility</p:attrName>
                                        </p:attrNameLst>
                                      </p:cBhvr>
                                      <p:to>
                                        <p:strVal val="hidden"/>
                                      </p:to>
                                    </p:set>
                                  </p:childTnLst>
                                </p:cTn>
                              </p:par>
                              <p:par>
                                <p:cTn id="75" presetID="39" presetClass="exit" presetSubtype="0" decel="100000" fill="hold" grpId="1" nodeType="withEffect">
                                  <p:stCondLst>
                                    <p:cond delay="0"/>
                                  </p:stCondLst>
                                  <p:childTnLst>
                                    <p:anim calcmode="lin" valueType="num">
                                      <p:cBhvr>
                                        <p:cTn id="76" dur="500" fill="hold"/>
                                        <p:tgtEl>
                                          <p:spTgt spid="3">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7" dur="500" fill="hold"/>
                                        <p:tgtEl>
                                          <p:spTgt spid="3">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8" dur="500" fill="hold"/>
                                        <p:tgtEl>
                                          <p:spTgt spid="3">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79" dur="500" fill="hold"/>
                                        <p:tgtEl>
                                          <p:spTgt spid="3">
                                            <p:txEl>
                                              <p:pRg st="4" end="4"/>
                                            </p:txEl>
                                          </p:spTgt>
                                        </p:tgtEl>
                                        <p:attrNameLst>
                                          <p:attrName>ppt_y</p:attrName>
                                        </p:attrNameLst>
                                      </p:cBhvr>
                                      <p:tavLst>
                                        <p:tav tm="0">
                                          <p:val>
                                            <p:strVal val="ppt_y"/>
                                          </p:val>
                                        </p:tav>
                                        <p:tav tm="100000">
                                          <p:val>
                                            <p:strVal val="ppt_y"/>
                                          </p:val>
                                        </p:tav>
                                      </p:tavLst>
                                    </p:anim>
                                    <p:set>
                                      <p:cBhvr>
                                        <p:cTn id="80"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allAtOnce"/>
    </p:bld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1"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4" y="6041364"/>
            <a:ext cx="911938" cy="365125"/>
          </a:xfrm>
          <a:prstGeom prst="rect">
            <a:avLst/>
          </a:prstGeom>
        </p:spPr>
        <p:txBody>
          <a:bodyPr vert="horz" lIns="91440" tIns="45720" rIns="91440" bIns="45720" rtlCol="0" anchor="ctr"/>
          <a:lstStyle>
            <a:lvl1pPr algn="r">
              <a:defRPr sz="824">
                <a:solidFill>
                  <a:schemeClr val="tx1">
                    <a:tint val="75000"/>
                  </a:schemeClr>
                </a:solidFill>
              </a:defRPr>
            </a:lvl1pPr>
          </a:lstStyle>
          <a:p>
            <a:fld id="{80D96C73-2A4C-4118-9F14-9BA0DD0D773D}" type="datetime1">
              <a:rPr lang="en-US" smtClean="0"/>
              <a:pPr/>
              <a:t>8/3/2021</a:t>
            </a:fld>
            <a:endParaRPr lang="en-US" dirty="0"/>
          </a:p>
        </p:txBody>
      </p:sp>
      <p:sp>
        <p:nvSpPr>
          <p:cNvPr id="5" name="Footer Placeholder 4"/>
          <p:cNvSpPr>
            <a:spLocks noGrp="1"/>
          </p:cNvSpPr>
          <p:nvPr>
            <p:ph type="ftr" sz="quarter" idx="3"/>
          </p:nvPr>
        </p:nvSpPr>
        <p:spPr>
          <a:xfrm>
            <a:off x="677334" y="6041364"/>
            <a:ext cx="6297612" cy="365125"/>
          </a:xfrm>
          <a:prstGeom prst="rect">
            <a:avLst/>
          </a:prstGeom>
        </p:spPr>
        <p:txBody>
          <a:bodyPr vert="horz" lIns="91440" tIns="45720" rIns="91440" bIns="45720" rtlCol="0" anchor="ctr"/>
          <a:lstStyle>
            <a:lvl1pPr algn="l">
              <a:defRPr sz="824">
                <a:solidFill>
                  <a:schemeClr val="tx1">
                    <a:tint val="75000"/>
                  </a:schemeClr>
                </a:solidFill>
              </a:defRPr>
            </a:lvl1pPr>
          </a:lstStyle>
          <a:p>
            <a:r>
              <a:rPr lang="en-US"/>
              <a:t>james2013</a:t>
            </a:r>
            <a:endParaRPr lang="en-US" dirty="0"/>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824">
                <a:solidFill>
                  <a:schemeClr val="accent1">
                    <a:lumMod val="75000"/>
                  </a:schemeClr>
                </a:solidFill>
              </a:defRPr>
            </a:lvl1pPr>
          </a:lstStyle>
          <a:p>
            <a:fld id="{E71340D7-6B11-45AC-BA12-B23E36323359}" type="slidenum">
              <a:rPr lang="en-US" smtClean="0"/>
              <a:pPr/>
              <a:t>‹#›</a:t>
            </a:fld>
            <a:endParaRPr lang="en-US" dirty="0"/>
          </a:p>
        </p:txBody>
      </p:sp>
    </p:spTree>
    <p:extLst>
      <p:ext uri="{BB962C8B-B14F-4D97-AF65-F5344CB8AC3E}">
        <p14:creationId xmlns="" xmlns:p14="http://schemas.microsoft.com/office/powerpoint/2010/main" val="1914788522"/>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Lst>
  <p:transition spd="med">
    <p:pull/>
  </p:transition>
  <p:hf sldNum="0" hdr="0" ftr="0" dt="0"/>
  <p:txStyles>
    <p:titleStyle>
      <a:lvl1pPr algn="l" defTabSz="418338" rtl="0" eaLnBrk="1" latinLnBrk="0" hangingPunct="1">
        <a:spcBef>
          <a:spcPct val="0"/>
        </a:spcBef>
        <a:buNone/>
        <a:defRPr sz="3294"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13754" indent="-313754" algn="l" defTabSz="418338" rtl="0" eaLnBrk="1" latinLnBrk="0" hangingPunct="1">
        <a:spcBef>
          <a:spcPts val="915"/>
        </a:spcBef>
        <a:spcAft>
          <a:spcPts val="0"/>
        </a:spcAft>
        <a:buClr>
          <a:schemeClr val="accent1">
            <a:lumMod val="75000"/>
          </a:schemeClr>
        </a:buClr>
        <a:buSzPct val="80000"/>
        <a:buFont typeface="Wingdings 3" charset="2"/>
        <a:buChar char=""/>
        <a:defRPr sz="1647" kern="1200">
          <a:solidFill>
            <a:schemeClr val="tx1">
              <a:lumMod val="75000"/>
              <a:lumOff val="25000"/>
            </a:schemeClr>
          </a:solidFill>
          <a:latin typeface="+mn-lt"/>
          <a:ea typeface="+mn-ea"/>
          <a:cs typeface="+mn-cs"/>
        </a:defRPr>
      </a:lvl1pPr>
      <a:lvl2pPr marL="679799" indent="-261461" algn="l" defTabSz="418338" rtl="0" eaLnBrk="1" latinLnBrk="0" hangingPunct="1">
        <a:spcBef>
          <a:spcPts val="915"/>
        </a:spcBef>
        <a:spcAft>
          <a:spcPts val="0"/>
        </a:spcAft>
        <a:buClr>
          <a:schemeClr val="accent1">
            <a:lumMod val="75000"/>
          </a:schemeClr>
        </a:buClr>
        <a:buSzPct val="80000"/>
        <a:buFont typeface="Wingdings 3" charset="2"/>
        <a:buChar char=""/>
        <a:defRPr sz="1464" kern="1200">
          <a:solidFill>
            <a:schemeClr val="tx1">
              <a:lumMod val="75000"/>
              <a:lumOff val="25000"/>
            </a:schemeClr>
          </a:solidFill>
          <a:latin typeface="+mn-lt"/>
          <a:ea typeface="+mn-ea"/>
          <a:cs typeface="+mn-cs"/>
        </a:defRPr>
      </a:lvl2pPr>
      <a:lvl3pPr marL="1045845" indent="-209169" algn="l" defTabSz="418338" rtl="0" eaLnBrk="1" latinLnBrk="0" hangingPunct="1">
        <a:spcBef>
          <a:spcPts val="915"/>
        </a:spcBef>
        <a:spcAft>
          <a:spcPts val="0"/>
        </a:spcAft>
        <a:buClr>
          <a:schemeClr val="accent1">
            <a:lumMod val="75000"/>
          </a:schemeClr>
        </a:buClr>
        <a:buSzPct val="80000"/>
        <a:buFont typeface="Wingdings 3" charset="2"/>
        <a:buChar char=""/>
        <a:defRPr sz="1281" kern="1200">
          <a:solidFill>
            <a:schemeClr val="tx1">
              <a:lumMod val="75000"/>
              <a:lumOff val="25000"/>
            </a:schemeClr>
          </a:solidFill>
          <a:latin typeface="+mn-lt"/>
          <a:ea typeface="+mn-ea"/>
          <a:cs typeface="+mn-cs"/>
        </a:defRPr>
      </a:lvl3pPr>
      <a:lvl4pPr marL="1464183" indent="-209169" algn="l" defTabSz="418338" rtl="0" eaLnBrk="1" latinLnBrk="0" hangingPunct="1">
        <a:spcBef>
          <a:spcPts val="915"/>
        </a:spcBef>
        <a:spcAft>
          <a:spcPts val="0"/>
        </a:spcAft>
        <a:buClr>
          <a:schemeClr val="accent1">
            <a:lumMod val="75000"/>
          </a:schemeClr>
        </a:buClr>
        <a:buSzPct val="80000"/>
        <a:buFont typeface="Wingdings 3" charset="2"/>
        <a:buChar char=""/>
        <a:defRPr sz="1098" kern="1200">
          <a:solidFill>
            <a:schemeClr val="tx1">
              <a:lumMod val="75000"/>
              <a:lumOff val="25000"/>
            </a:schemeClr>
          </a:solidFill>
          <a:latin typeface="+mn-lt"/>
          <a:ea typeface="+mn-ea"/>
          <a:cs typeface="+mn-cs"/>
        </a:defRPr>
      </a:lvl4pPr>
      <a:lvl5pPr marL="1882521" indent="-209169" algn="l" defTabSz="418338" rtl="0" eaLnBrk="1" latinLnBrk="0" hangingPunct="1">
        <a:spcBef>
          <a:spcPts val="915"/>
        </a:spcBef>
        <a:spcAft>
          <a:spcPts val="0"/>
        </a:spcAft>
        <a:buClr>
          <a:schemeClr val="accent1">
            <a:lumMod val="75000"/>
          </a:schemeClr>
        </a:buClr>
        <a:buSzPct val="80000"/>
        <a:buFont typeface="Wingdings 3" charset="2"/>
        <a:buChar char=""/>
        <a:defRPr sz="1098" kern="1200">
          <a:solidFill>
            <a:schemeClr val="tx1">
              <a:lumMod val="75000"/>
              <a:lumOff val="25000"/>
            </a:schemeClr>
          </a:solidFill>
          <a:latin typeface="+mn-lt"/>
          <a:ea typeface="+mn-ea"/>
          <a:cs typeface="+mn-cs"/>
        </a:defRPr>
      </a:lvl5pPr>
      <a:lvl6pPr marL="2300859" indent="-209169" algn="l" defTabSz="418338" rtl="0" eaLnBrk="1" latinLnBrk="0" hangingPunct="1">
        <a:spcBef>
          <a:spcPts val="915"/>
        </a:spcBef>
        <a:spcAft>
          <a:spcPts val="0"/>
        </a:spcAft>
        <a:buClr>
          <a:schemeClr val="accent1">
            <a:lumMod val="75000"/>
          </a:schemeClr>
        </a:buClr>
        <a:buSzPct val="80000"/>
        <a:buFont typeface="Wingdings 3" charset="2"/>
        <a:buChar char=""/>
        <a:defRPr sz="1098" kern="1200">
          <a:solidFill>
            <a:schemeClr val="tx1">
              <a:lumMod val="75000"/>
              <a:lumOff val="25000"/>
            </a:schemeClr>
          </a:solidFill>
          <a:latin typeface="+mn-lt"/>
          <a:ea typeface="+mn-ea"/>
          <a:cs typeface="+mn-cs"/>
        </a:defRPr>
      </a:lvl6pPr>
      <a:lvl7pPr marL="2719197" indent="-209169" algn="l" defTabSz="418338" rtl="0" eaLnBrk="1" latinLnBrk="0" hangingPunct="1">
        <a:spcBef>
          <a:spcPts val="915"/>
        </a:spcBef>
        <a:spcAft>
          <a:spcPts val="0"/>
        </a:spcAft>
        <a:buClr>
          <a:schemeClr val="accent1">
            <a:lumMod val="75000"/>
          </a:schemeClr>
        </a:buClr>
        <a:buSzPct val="80000"/>
        <a:buFont typeface="Wingdings 3" charset="2"/>
        <a:buChar char=""/>
        <a:defRPr sz="1098" kern="1200">
          <a:solidFill>
            <a:schemeClr val="tx1">
              <a:lumMod val="75000"/>
              <a:lumOff val="25000"/>
            </a:schemeClr>
          </a:solidFill>
          <a:latin typeface="+mn-lt"/>
          <a:ea typeface="+mn-ea"/>
          <a:cs typeface="+mn-cs"/>
        </a:defRPr>
      </a:lvl7pPr>
      <a:lvl8pPr marL="3137535" indent="-209169" algn="l" defTabSz="418338" rtl="0" eaLnBrk="1" latinLnBrk="0" hangingPunct="1">
        <a:spcBef>
          <a:spcPts val="915"/>
        </a:spcBef>
        <a:spcAft>
          <a:spcPts val="0"/>
        </a:spcAft>
        <a:buClr>
          <a:schemeClr val="accent1">
            <a:lumMod val="75000"/>
          </a:schemeClr>
        </a:buClr>
        <a:buSzPct val="80000"/>
        <a:buFont typeface="Wingdings 3" charset="2"/>
        <a:buChar char=""/>
        <a:defRPr sz="1098" kern="1200">
          <a:solidFill>
            <a:schemeClr val="tx1">
              <a:lumMod val="75000"/>
              <a:lumOff val="25000"/>
            </a:schemeClr>
          </a:solidFill>
          <a:latin typeface="+mn-lt"/>
          <a:ea typeface="+mn-ea"/>
          <a:cs typeface="+mn-cs"/>
        </a:defRPr>
      </a:lvl8pPr>
      <a:lvl9pPr marL="3555873" indent="-209169" algn="l" defTabSz="418338" rtl="0" eaLnBrk="1" latinLnBrk="0" hangingPunct="1">
        <a:spcBef>
          <a:spcPts val="915"/>
        </a:spcBef>
        <a:spcAft>
          <a:spcPts val="0"/>
        </a:spcAft>
        <a:buClr>
          <a:schemeClr val="accent1">
            <a:lumMod val="75000"/>
          </a:schemeClr>
        </a:buClr>
        <a:buSzPct val="80000"/>
        <a:buFont typeface="Wingdings 3" charset="2"/>
        <a:buChar char=""/>
        <a:defRPr sz="1098" kern="1200">
          <a:solidFill>
            <a:schemeClr val="tx1">
              <a:lumMod val="75000"/>
              <a:lumOff val="25000"/>
            </a:schemeClr>
          </a:solidFill>
          <a:latin typeface="+mn-lt"/>
          <a:ea typeface="+mn-ea"/>
          <a:cs typeface="+mn-cs"/>
        </a:defRPr>
      </a:lvl9pPr>
    </p:bodyStyle>
    <p:otherStyle>
      <a:defPPr>
        <a:defRPr lang="en-US"/>
      </a:defPPr>
      <a:lvl1pPr marL="0" algn="l" defTabSz="418338" rtl="0" eaLnBrk="1" latinLnBrk="0" hangingPunct="1">
        <a:defRPr sz="1647" kern="1200">
          <a:solidFill>
            <a:schemeClr val="tx1"/>
          </a:solidFill>
          <a:latin typeface="+mn-lt"/>
          <a:ea typeface="+mn-ea"/>
          <a:cs typeface="+mn-cs"/>
        </a:defRPr>
      </a:lvl1pPr>
      <a:lvl2pPr marL="418338" algn="l" defTabSz="418338" rtl="0" eaLnBrk="1" latinLnBrk="0" hangingPunct="1">
        <a:defRPr sz="1647" kern="1200">
          <a:solidFill>
            <a:schemeClr val="tx1"/>
          </a:solidFill>
          <a:latin typeface="+mn-lt"/>
          <a:ea typeface="+mn-ea"/>
          <a:cs typeface="+mn-cs"/>
        </a:defRPr>
      </a:lvl2pPr>
      <a:lvl3pPr marL="836676" algn="l" defTabSz="418338" rtl="0" eaLnBrk="1" latinLnBrk="0" hangingPunct="1">
        <a:defRPr sz="1647" kern="1200">
          <a:solidFill>
            <a:schemeClr val="tx1"/>
          </a:solidFill>
          <a:latin typeface="+mn-lt"/>
          <a:ea typeface="+mn-ea"/>
          <a:cs typeface="+mn-cs"/>
        </a:defRPr>
      </a:lvl3pPr>
      <a:lvl4pPr marL="1255014" algn="l" defTabSz="418338" rtl="0" eaLnBrk="1" latinLnBrk="0" hangingPunct="1">
        <a:defRPr sz="1647" kern="1200">
          <a:solidFill>
            <a:schemeClr val="tx1"/>
          </a:solidFill>
          <a:latin typeface="+mn-lt"/>
          <a:ea typeface="+mn-ea"/>
          <a:cs typeface="+mn-cs"/>
        </a:defRPr>
      </a:lvl4pPr>
      <a:lvl5pPr marL="1673352" algn="l" defTabSz="418338" rtl="0" eaLnBrk="1" latinLnBrk="0" hangingPunct="1">
        <a:defRPr sz="1647" kern="1200">
          <a:solidFill>
            <a:schemeClr val="tx1"/>
          </a:solidFill>
          <a:latin typeface="+mn-lt"/>
          <a:ea typeface="+mn-ea"/>
          <a:cs typeface="+mn-cs"/>
        </a:defRPr>
      </a:lvl5pPr>
      <a:lvl6pPr marL="2091690" algn="l" defTabSz="418338" rtl="0" eaLnBrk="1" latinLnBrk="0" hangingPunct="1">
        <a:defRPr sz="1647" kern="1200">
          <a:solidFill>
            <a:schemeClr val="tx1"/>
          </a:solidFill>
          <a:latin typeface="+mn-lt"/>
          <a:ea typeface="+mn-ea"/>
          <a:cs typeface="+mn-cs"/>
        </a:defRPr>
      </a:lvl6pPr>
      <a:lvl7pPr marL="2510028" algn="l" defTabSz="418338" rtl="0" eaLnBrk="1" latinLnBrk="0" hangingPunct="1">
        <a:defRPr sz="1647" kern="1200">
          <a:solidFill>
            <a:schemeClr val="tx1"/>
          </a:solidFill>
          <a:latin typeface="+mn-lt"/>
          <a:ea typeface="+mn-ea"/>
          <a:cs typeface="+mn-cs"/>
        </a:defRPr>
      </a:lvl7pPr>
      <a:lvl8pPr marL="2928366" algn="l" defTabSz="418338" rtl="0" eaLnBrk="1" latinLnBrk="0" hangingPunct="1">
        <a:defRPr sz="1647" kern="1200">
          <a:solidFill>
            <a:schemeClr val="tx1"/>
          </a:solidFill>
          <a:latin typeface="+mn-lt"/>
          <a:ea typeface="+mn-ea"/>
          <a:cs typeface="+mn-cs"/>
        </a:defRPr>
      </a:lvl8pPr>
      <a:lvl9pPr marL="3346704" algn="l" defTabSz="418338" rtl="0" eaLnBrk="1" latinLnBrk="0" hangingPunct="1">
        <a:defRPr sz="1647"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1"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96C73-2A4C-4118-9F14-9BA0DD0D773D}" type="datetime1">
              <a:rPr lang="en-US" smtClean="0"/>
              <a:pPr/>
              <a:t>8/3/2021</a:t>
            </a:fld>
            <a:endParaRPr lang="en-US" dirty="0"/>
          </a:p>
        </p:txBody>
      </p:sp>
      <p:sp>
        <p:nvSpPr>
          <p:cNvPr id="5" name="Footer Placeholder 4"/>
          <p:cNvSpPr>
            <a:spLocks noGrp="1"/>
          </p:cNvSpPr>
          <p:nvPr>
            <p:ph type="ftr" sz="quarter" idx="3"/>
          </p:nvPr>
        </p:nvSpPr>
        <p:spPr>
          <a:xfrm>
            <a:off x="4165601" y="635636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james2013</a:t>
            </a:r>
          </a:p>
        </p:txBody>
      </p:sp>
      <p:sp>
        <p:nvSpPr>
          <p:cNvPr id="6" name="Slide Number Placeholder 5"/>
          <p:cNvSpPr>
            <a:spLocks noGrp="1"/>
          </p:cNvSpPr>
          <p:nvPr>
            <p:ph type="sldNum" sz="quarter" idx="4"/>
          </p:nvPr>
        </p:nvSpPr>
        <p:spPr>
          <a:xfrm>
            <a:off x="8737601" y="635636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340D7-6B11-45AC-BA12-B23E36323359}" type="slidenum">
              <a:rPr lang="en-US" smtClean="0"/>
              <a:pPr/>
              <a:t>‹#›</a:t>
            </a:fld>
            <a:endParaRPr lang="en-US" dirty="0"/>
          </a:p>
        </p:txBody>
      </p:sp>
    </p:spTree>
    <p:extLst>
      <p:ext uri="{BB962C8B-B14F-4D97-AF65-F5344CB8AC3E}">
        <p14:creationId xmlns="" xmlns:p14="http://schemas.microsoft.com/office/powerpoint/2010/main" val="793007312"/>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Lst>
  <p:transition spd="med">
    <p:pull/>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6"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3173" y="5051294"/>
            <a:ext cx="12195174"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30"/>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80D96C73-2A4C-4118-9F14-9BA0DD0D773D}" type="datetime1">
              <a:rPr lang="en-US" smtClean="0"/>
              <a:pPr/>
              <a:t>8/3/2021</a:t>
            </a:fld>
            <a:endParaRPr lang="en-US" dirty="0"/>
          </a:p>
        </p:txBody>
      </p:sp>
      <p:sp>
        <p:nvSpPr>
          <p:cNvPr id="5" name="Footer Placeholder 4"/>
          <p:cNvSpPr>
            <a:spLocks noGrp="1"/>
          </p:cNvSpPr>
          <p:nvPr>
            <p:ph type="ftr" sz="quarter" idx="3"/>
          </p:nvPr>
        </p:nvSpPr>
        <p:spPr>
          <a:xfrm>
            <a:off x="4690018"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r>
              <a:rPr lang="en-US"/>
              <a:t>james2013</a:t>
            </a:r>
            <a:endParaRPr lang="en-US" dirty="0"/>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71340D7-6B11-45AC-BA12-B23E36323359}" type="slidenum">
              <a:rPr lang="en-US" smtClean="0"/>
              <a:pPr/>
              <a:t>‹#›</a:t>
            </a:fld>
            <a:endParaRPr lang="en-US" dirty="0"/>
          </a:p>
        </p:txBody>
      </p:sp>
    </p:spTree>
    <p:extLst>
      <p:ext uri="{BB962C8B-B14F-4D97-AF65-F5344CB8AC3E}">
        <p14:creationId xmlns="" xmlns:p14="http://schemas.microsoft.com/office/powerpoint/2010/main" val="1054619504"/>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ransition spd="med">
    <p:pull/>
  </p:transition>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699"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9" name="Title Placeholder 8"/>
          <p:cNvSpPr>
            <a:spLocks noGrp="1"/>
          </p:cNvSpPr>
          <p:nvPr>
            <p:ph type="title"/>
          </p:nvPr>
        </p:nvSpPr>
        <p:spPr>
          <a:xfrm>
            <a:off x="609601"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1"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2"/>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E2D9AE-9418-4261-861D-E589C1E5C228}" type="datetime1">
              <a:rPr lang="en-US" smtClean="0"/>
              <a:pPr/>
              <a:t>8/3/2021</a:t>
            </a:fld>
            <a:endParaRPr lang="en-US"/>
          </a:p>
        </p:txBody>
      </p:sp>
      <p:sp>
        <p:nvSpPr>
          <p:cNvPr id="22" name="Footer Placeholder 21"/>
          <p:cNvSpPr>
            <a:spLocks noGrp="1"/>
          </p:cNvSpPr>
          <p:nvPr>
            <p:ph type="ftr" sz="quarter" idx="3"/>
          </p:nvPr>
        </p:nvSpPr>
        <p:spPr>
          <a:xfrm>
            <a:off x="3556000" y="6356352"/>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2"/>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3F828AF-2CD1-48C6-8286-C7F35401D37C}" type="slidenum">
              <a:rPr lang="en-US" smtClean="0"/>
              <a:pPr/>
              <a:t>‹#›</a:t>
            </a:fld>
            <a:endParaRPr lang="en-US"/>
          </a:p>
        </p:txBody>
      </p:sp>
      <p:grpSp>
        <p:nvGrpSpPr>
          <p:cNvPr id="2" name="Group 1"/>
          <p:cNvGrpSpPr/>
          <p:nvPr/>
        </p:nvGrpSpPr>
        <p:grpSpPr>
          <a:xfrm>
            <a:off x="-25356"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Tree>
    <p:extLst>
      <p:ext uri="{BB962C8B-B14F-4D97-AF65-F5344CB8AC3E}">
        <p14:creationId xmlns="" xmlns:p14="http://schemas.microsoft.com/office/powerpoint/2010/main" val="367899136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slow">
    <p:pull dir="d"/>
  </p:transition>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Rectangle 8"/>
          <p:cNvSpPr/>
          <p:nvPr/>
        </p:nvSpPr>
        <p:spPr>
          <a:xfrm>
            <a:off x="1"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8" name="Rounded Rectangle 7"/>
          <p:cNvSpPr/>
          <p:nvPr/>
        </p:nvSpPr>
        <p:spPr>
          <a:xfrm>
            <a:off x="85345"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8E2D9AE-9418-4261-861D-E589C1E5C228}" type="datetime1">
              <a:rPr lang="en-US" smtClean="0"/>
              <a:pPr/>
              <a:t>8/3/2021</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275586023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spd="slow">
    <p:pull dir="d"/>
  </p:transition>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8" name="Rounded Rectangle 7"/>
          <p:cNvSpPr/>
          <p:nvPr/>
        </p:nvSpPr>
        <p:spPr>
          <a:xfrm>
            <a:off x="85345"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57896C5A-5585-498C-A219-48B447BC8653}" type="datetime1">
              <a:rPr lang="en-US" smtClean="0"/>
              <a:pPr/>
              <a:t>8/3/2021</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54846150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spd="slow">
    <p:pull dir="d"/>
  </p:transition>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4"/>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A1705A6C-A4F3-4C32-9F9C-F9DFA42BC826}" type="datetime1">
              <a:rPr lang="en-US" smtClean="0"/>
              <a:pPr/>
              <a:t>8/3/2021</a:t>
            </a:fld>
            <a:endParaRPr lang="en-US"/>
          </a:p>
        </p:txBody>
      </p:sp>
      <p:sp>
        <p:nvSpPr>
          <p:cNvPr id="3" name="Footer Placeholder 2"/>
          <p:cNvSpPr>
            <a:spLocks noGrp="1"/>
          </p:cNvSpPr>
          <p:nvPr>
            <p:ph type="ftr" sz="quarter" idx="3"/>
          </p:nvPr>
        </p:nvSpPr>
        <p:spPr>
          <a:xfrm rot="5400000">
            <a:off x="9853648" y="3676279"/>
            <a:ext cx="3200400" cy="487681"/>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1"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0838689"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383512367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spd="slow">
    <p:pull dir="d"/>
  </p:transition>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11" name="Right Triangle 10"/>
          <p:cNvSpPr/>
          <p:nvPr/>
        </p:nvSpPr>
        <p:spPr>
          <a:xfrm>
            <a:off x="9379" y="14070"/>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cxnSp>
        <p:nvCxnSpPr>
          <p:cNvPr id="8" name="Straight Connector 7"/>
          <p:cNvCxnSpPr/>
          <p:nvPr/>
        </p:nvCxnSpPr>
        <p:spPr>
          <a:xfrm>
            <a:off x="0" y="7036"/>
            <a:ext cx="12182622"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8625059" y="4948410"/>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609601" y="267494"/>
            <a:ext cx="109728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1" y="1882808"/>
            <a:ext cx="109728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388608" y="6480969"/>
            <a:ext cx="2844800" cy="301752"/>
          </a:xfrm>
          <a:prstGeom prst="rect">
            <a:avLst/>
          </a:prstGeom>
        </p:spPr>
        <p:txBody>
          <a:bodyPr vert="horz" anchor="b"/>
          <a:lstStyle>
            <a:lvl1pPr algn="l" eaLnBrk="1" latinLnBrk="0" hangingPunct="1">
              <a:defRPr kumimoji="0" sz="1000" b="0">
                <a:solidFill>
                  <a:schemeClr val="tx1"/>
                </a:solidFill>
              </a:defRPr>
            </a:lvl1pPr>
          </a:lstStyle>
          <a:p>
            <a:fld id="{B8E2D9AE-9418-4261-861D-E589C1E5C228}" type="datetime1">
              <a:rPr lang="en-US" smtClean="0"/>
              <a:pPr/>
              <a:t>8/3/2021</a:t>
            </a:fld>
            <a:endParaRPr lang="en-US"/>
          </a:p>
        </p:txBody>
      </p:sp>
      <p:sp>
        <p:nvSpPr>
          <p:cNvPr id="3" name="Footer Placeholder 2"/>
          <p:cNvSpPr>
            <a:spLocks noGrp="1"/>
          </p:cNvSpPr>
          <p:nvPr>
            <p:ph type="ftr" sz="quarter" idx="3"/>
          </p:nvPr>
        </p:nvSpPr>
        <p:spPr>
          <a:xfrm>
            <a:off x="609600" y="6481892"/>
            <a:ext cx="5680075"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10119360" y="6480969"/>
            <a:ext cx="670560" cy="301752"/>
          </a:xfrm>
          <a:prstGeom prst="rect">
            <a:avLst/>
          </a:prstGeom>
        </p:spPr>
        <p:txBody>
          <a:bodyPr vert="horz" anchor="b"/>
          <a:lstStyle>
            <a:lvl1pPr algn="ctr" eaLnBrk="1" latinLnBrk="0" hangingPunct="1">
              <a:defRPr kumimoji="0" sz="1200">
                <a:solidFill>
                  <a:schemeClr val="tx1"/>
                </a:solidFill>
              </a:defRPr>
            </a:lvl1pPr>
          </a:lstStyle>
          <a:p>
            <a:fld id="{83F828AF-2CD1-48C6-8286-C7F35401D37C}" type="slidenum">
              <a:rPr lang="en-US" smtClean="0"/>
              <a:pPr/>
              <a:t>‹#›</a:t>
            </a:fld>
            <a:endParaRPr lang="en-US"/>
          </a:p>
        </p:txBody>
      </p:sp>
    </p:spTree>
    <p:extLst>
      <p:ext uri="{BB962C8B-B14F-4D97-AF65-F5344CB8AC3E}">
        <p14:creationId xmlns="" xmlns:p14="http://schemas.microsoft.com/office/powerpoint/2010/main" val="113779209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spd="slow">
    <p:pull dir="d"/>
  </p:transition>
  <p:hf hdr="0" ft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699"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9" name="Title Placeholder 8"/>
          <p:cNvSpPr>
            <a:spLocks noGrp="1"/>
          </p:cNvSpPr>
          <p:nvPr>
            <p:ph type="title"/>
          </p:nvPr>
        </p:nvSpPr>
        <p:spPr>
          <a:xfrm>
            <a:off x="609601"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1"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2"/>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0D96C73-2A4C-4118-9F14-9BA0DD0D773D}" type="datetime1">
              <a:rPr lang="en-US" smtClean="0"/>
              <a:pPr/>
              <a:t>8/3/2021</a:t>
            </a:fld>
            <a:endParaRPr lang="en-US" dirty="0"/>
          </a:p>
        </p:txBody>
      </p:sp>
      <p:sp>
        <p:nvSpPr>
          <p:cNvPr id="22" name="Footer Placeholder 21"/>
          <p:cNvSpPr>
            <a:spLocks noGrp="1"/>
          </p:cNvSpPr>
          <p:nvPr>
            <p:ph type="ftr" sz="quarter" idx="3"/>
          </p:nvPr>
        </p:nvSpPr>
        <p:spPr>
          <a:xfrm>
            <a:off x="3556000" y="6356352"/>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james2013</a:t>
            </a:r>
            <a:endParaRPr lang="en-US" dirty="0"/>
          </a:p>
        </p:txBody>
      </p:sp>
      <p:sp>
        <p:nvSpPr>
          <p:cNvPr id="18" name="Slide Number Placeholder 17"/>
          <p:cNvSpPr>
            <a:spLocks noGrp="1"/>
          </p:cNvSpPr>
          <p:nvPr>
            <p:ph type="sldNum" sz="quarter" idx="4"/>
          </p:nvPr>
        </p:nvSpPr>
        <p:spPr>
          <a:xfrm>
            <a:off x="10566400" y="6356352"/>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1340D7-6B11-45AC-BA12-B23E36323359}" type="slidenum">
              <a:rPr lang="en-US" smtClean="0"/>
              <a:pPr/>
              <a:t>‹#›</a:t>
            </a:fld>
            <a:endParaRPr lang="en-US" dirty="0"/>
          </a:p>
        </p:txBody>
      </p:sp>
      <p:grpSp>
        <p:nvGrpSpPr>
          <p:cNvPr id="2" name="Group 1"/>
          <p:cNvGrpSpPr/>
          <p:nvPr/>
        </p:nvGrpSpPr>
        <p:grpSpPr>
          <a:xfrm>
            <a:off x="-25356"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Tree>
    <p:extLst>
      <p:ext uri="{BB962C8B-B14F-4D97-AF65-F5344CB8AC3E}">
        <p14:creationId xmlns="" xmlns:p14="http://schemas.microsoft.com/office/powerpoint/2010/main" val="235590097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med">
    <p:pull/>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1" y="4572000"/>
            <a:ext cx="90424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016001" y="685800"/>
            <a:ext cx="10058399"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31200" y="6208778"/>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0D96C73-2A4C-4118-9F14-9BA0DD0D773D}" type="datetime1">
              <a:rPr lang="en-US" smtClean="0"/>
              <a:pPr/>
              <a:t>8/3/2021</a:t>
            </a:fld>
            <a:endParaRPr lang="en-US" dirty="0"/>
          </a:p>
        </p:txBody>
      </p:sp>
      <p:sp>
        <p:nvSpPr>
          <p:cNvPr id="5" name="Footer Placeholder 4"/>
          <p:cNvSpPr>
            <a:spLocks noGrp="1"/>
          </p:cNvSpPr>
          <p:nvPr>
            <p:ph type="ftr" sz="quarter" idx="3"/>
          </p:nvPr>
        </p:nvSpPr>
        <p:spPr>
          <a:xfrm>
            <a:off x="1016000" y="6208778"/>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james2013</a:t>
            </a:r>
            <a:endParaRPr lang="en-US" dirty="0"/>
          </a:p>
        </p:txBody>
      </p:sp>
      <p:sp>
        <p:nvSpPr>
          <p:cNvPr id="6" name="Slide Number Placeholder 5"/>
          <p:cNvSpPr>
            <a:spLocks noGrp="1"/>
          </p:cNvSpPr>
          <p:nvPr>
            <p:ph type="sldNum" sz="quarter" idx="4"/>
          </p:nvPr>
        </p:nvSpPr>
        <p:spPr>
          <a:xfrm>
            <a:off x="10160000" y="5687570"/>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71340D7-6B11-45AC-BA12-B23E36323359}" type="slidenum">
              <a:rPr lang="en-US" smtClean="0"/>
              <a:pPr/>
              <a:t>‹#›</a:t>
            </a:fld>
            <a:endParaRPr lang="en-US" dirty="0"/>
          </a:p>
        </p:txBody>
      </p:sp>
      <p:sp>
        <p:nvSpPr>
          <p:cNvPr id="8" name="Rectangle 7"/>
          <p:cNvSpPr/>
          <p:nvPr/>
        </p:nvSpPr>
        <p:spPr>
          <a:xfrm>
            <a:off x="1036320" y="0"/>
            <a:ext cx="10058399"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1036320" y="6172200"/>
            <a:ext cx="10058399"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 xmlns:p14="http://schemas.microsoft.com/office/powerpoint/2010/main" val="370275628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3">
                                            <p:txEl>
                                              <p:pRg st="3" end="3"/>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xit" presetSubtype="0" decel="100000" fill="hold" grpId="1" nodeType="clickEffect">
                                  <p:stCondLst>
                                    <p:cond delay="0"/>
                                  </p:stCondLst>
                                  <p:childTnLst>
                                    <p:anim calcmode="lin" valueType="num">
                                      <p:cBhvr>
                                        <p:cTn id="46" dur="500" fill="hold"/>
                                        <p:tgtEl>
                                          <p:spTgt spid="2"/>
                                        </p:tgtEl>
                                        <p:attrNameLst>
                                          <p:attrName>ppt_h</p:attrName>
                                        </p:attrNameLst>
                                      </p:cBhvr>
                                      <p:tavLst>
                                        <p:tav tm="0">
                                          <p:val>
                                            <p:strVal val="ppt_h"/>
                                          </p:val>
                                        </p:tav>
                                        <p:tav tm="50000">
                                          <p:val>
                                            <p:strVal val="ppt_h/20"/>
                                          </p:val>
                                        </p:tav>
                                        <p:tav tm="100000">
                                          <p:val>
                                            <p:strVal val="ppt_h/20"/>
                                          </p:val>
                                        </p:tav>
                                      </p:tavLst>
                                    </p:anim>
                                    <p:anim calcmode="lin" valueType="num">
                                      <p:cBhvr>
                                        <p:cTn id="47" dur="500" fill="hold"/>
                                        <p:tgtEl>
                                          <p:spTgt spid="2"/>
                                        </p:tgtEl>
                                        <p:attrNameLst>
                                          <p:attrName>ppt_w</p:attrName>
                                        </p:attrNameLst>
                                      </p:cBhvr>
                                      <p:tavLst>
                                        <p:tav tm="0">
                                          <p:val>
                                            <p:strVal val="ppt_w"/>
                                          </p:val>
                                        </p:tav>
                                        <p:tav tm="50000">
                                          <p:val>
                                            <p:strVal val="ppt_w+.3"/>
                                          </p:val>
                                        </p:tav>
                                        <p:tav tm="100000">
                                          <p:val>
                                            <p:strVal val="ppt_w+.3"/>
                                          </p:val>
                                        </p:tav>
                                      </p:tavLst>
                                    </p:anim>
                                    <p:anim calcmode="lin" valueType="num">
                                      <p:cBhvr>
                                        <p:cTn id="48" dur="500" fill="hold"/>
                                        <p:tgtEl>
                                          <p:spTgt spid="2"/>
                                        </p:tgtEl>
                                        <p:attrNameLst>
                                          <p:attrName>ppt_x</p:attrName>
                                        </p:attrNameLst>
                                      </p:cBhvr>
                                      <p:tavLst>
                                        <p:tav tm="0">
                                          <p:val>
                                            <p:strVal val="ppt_x"/>
                                          </p:val>
                                        </p:tav>
                                        <p:tav tm="50000">
                                          <p:val>
                                            <p:strVal val="ppt_x"/>
                                          </p:val>
                                        </p:tav>
                                        <p:tav tm="100000">
                                          <p:val>
                                            <p:strVal val="ppt_x-.3"/>
                                          </p:val>
                                        </p:tav>
                                      </p:tavLst>
                                    </p:anim>
                                    <p:anim calcmode="lin" valueType="num">
                                      <p:cBhvr>
                                        <p:cTn id="49" dur="500" fill="hold"/>
                                        <p:tgtEl>
                                          <p:spTgt spid="2"/>
                                        </p:tgtEl>
                                        <p:attrNameLst>
                                          <p:attrName>ppt_y</p:attrName>
                                        </p:attrNameLst>
                                      </p:cBhvr>
                                      <p:tavLst>
                                        <p:tav tm="0">
                                          <p:val>
                                            <p:strVal val="ppt_y"/>
                                          </p:val>
                                        </p:tav>
                                        <p:tav tm="100000">
                                          <p:val>
                                            <p:strVal val="ppt_y"/>
                                          </p:val>
                                        </p:tav>
                                      </p:tavLst>
                                    </p:anim>
                                    <p:set>
                                      <p:cBhvr>
                                        <p:cTn id="50" dur="1" fill="hold">
                                          <p:stCondLst>
                                            <p:cond delay="499"/>
                                          </p:stCondLst>
                                        </p:cTn>
                                        <p:tgtEl>
                                          <p:spTgt spid="2"/>
                                        </p:tgtEl>
                                        <p:attrNameLst>
                                          <p:attrName>style.visibility</p:attrName>
                                        </p:attrNameLst>
                                      </p:cBhvr>
                                      <p:to>
                                        <p:strVal val="hidden"/>
                                      </p:to>
                                    </p:set>
                                  </p:childTnLst>
                                </p:cTn>
                              </p:par>
                              <p:par>
                                <p:cTn id="51" presetID="39" presetClass="exit" presetSubtype="0" decel="100000" fill="hold" grpId="1" nodeType="withEffect">
                                  <p:stCondLst>
                                    <p:cond delay="0"/>
                                  </p:stCondLst>
                                  <p:childTnLst>
                                    <p:anim calcmode="lin" valueType="num">
                                      <p:cBhvr>
                                        <p:cTn id="52" dur="500" fill="hold"/>
                                        <p:tgtEl>
                                          <p:spTgt spid="3">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3" dur="500" fill="hold"/>
                                        <p:tgtEl>
                                          <p:spTgt spid="3">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4" dur="500" fill="hold"/>
                                        <p:tgtEl>
                                          <p:spTgt spid="3">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5" dur="500" fill="hold"/>
                                        <p:tgtEl>
                                          <p:spTgt spid="3">
                                            <p:txEl>
                                              <p:pRg st="0" end="0"/>
                                            </p:txEl>
                                          </p:spTgt>
                                        </p:tgtEl>
                                        <p:attrNameLst>
                                          <p:attrName>ppt_y</p:attrName>
                                        </p:attrNameLst>
                                      </p:cBhvr>
                                      <p:tavLst>
                                        <p:tav tm="0">
                                          <p:val>
                                            <p:strVal val="ppt_y"/>
                                          </p:val>
                                        </p:tav>
                                        <p:tav tm="100000">
                                          <p:val>
                                            <p:strVal val="ppt_y"/>
                                          </p:val>
                                        </p:tav>
                                      </p:tavLst>
                                    </p:anim>
                                    <p:set>
                                      <p:cBhvr>
                                        <p:cTn id="56" dur="1" fill="hold">
                                          <p:stCondLst>
                                            <p:cond delay="499"/>
                                          </p:stCondLst>
                                        </p:cTn>
                                        <p:tgtEl>
                                          <p:spTgt spid="3">
                                            <p:txEl>
                                              <p:pRg st="0" end="0"/>
                                            </p:txEl>
                                          </p:spTgt>
                                        </p:tgtEl>
                                        <p:attrNameLst>
                                          <p:attrName>style.visibility</p:attrName>
                                        </p:attrNameLst>
                                      </p:cBhvr>
                                      <p:to>
                                        <p:strVal val="hidden"/>
                                      </p:to>
                                    </p:set>
                                  </p:childTnLst>
                                </p:cTn>
                              </p:par>
                              <p:par>
                                <p:cTn id="57" presetID="39" presetClass="exit" presetSubtype="0" decel="100000" fill="hold" grpId="1" nodeType="withEffect">
                                  <p:stCondLst>
                                    <p:cond delay="0"/>
                                  </p:stCondLst>
                                  <p:childTnLst>
                                    <p:anim calcmode="lin" valueType="num">
                                      <p:cBhvr>
                                        <p:cTn id="58" dur="500" fill="hold"/>
                                        <p:tgtEl>
                                          <p:spTgt spid="3">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9" dur="500" fill="hold"/>
                                        <p:tgtEl>
                                          <p:spTgt spid="3">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0" dur="500" fill="hold"/>
                                        <p:tgtEl>
                                          <p:spTgt spid="3">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1" dur="500" fill="hold"/>
                                        <p:tgtEl>
                                          <p:spTgt spid="3">
                                            <p:txEl>
                                              <p:pRg st="1" end="1"/>
                                            </p:txEl>
                                          </p:spTgt>
                                        </p:tgtEl>
                                        <p:attrNameLst>
                                          <p:attrName>ppt_y</p:attrName>
                                        </p:attrNameLst>
                                      </p:cBhvr>
                                      <p:tavLst>
                                        <p:tav tm="0">
                                          <p:val>
                                            <p:strVal val="ppt_y"/>
                                          </p:val>
                                        </p:tav>
                                        <p:tav tm="100000">
                                          <p:val>
                                            <p:strVal val="ppt_y"/>
                                          </p:val>
                                        </p:tav>
                                      </p:tavLst>
                                    </p:anim>
                                    <p:set>
                                      <p:cBhvr>
                                        <p:cTn id="62" dur="1" fill="hold">
                                          <p:stCondLst>
                                            <p:cond delay="499"/>
                                          </p:stCondLst>
                                        </p:cTn>
                                        <p:tgtEl>
                                          <p:spTgt spid="3">
                                            <p:txEl>
                                              <p:pRg st="1" end="1"/>
                                            </p:txEl>
                                          </p:spTgt>
                                        </p:tgtEl>
                                        <p:attrNameLst>
                                          <p:attrName>style.visibility</p:attrName>
                                        </p:attrNameLst>
                                      </p:cBhvr>
                                      <p:to>
                                        <p:strVal val="hidden"/>
                                      </p:to>
                                    </p:set>
                                  </p:childTnLst>
                                </p:cTn>
                              </p:par>
                              <p:par>
                                <p:cTn id="63" presetID="39" presetClass="exit" presetSubtype="0" decel="100000" fill="hold" grpId="1" nodeType="withEffect">
                                  <p:stCondLst>
                                    <p:cond delay="0"/>
                                  </p:stCondLst>
                                  <p:childTnLst>
                                    <p:anim calcmode="lin" valueType="num">
                                      <p:cBhvr>
                                        <p:cTn id="64" dur="500" fill="hold"/>
                                        <p:tgtEl>
                                          <p:spTgt spid="3">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5" dur="500" fill="hold"/>
                                        <p:tgtEl>
                                          <p:spTgt spid="3">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6" dur="500" fill="hold"/>
                                        <p:tgtEl>
                                          <p:spTgt spid="3">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67" dur="500" fill="hold"/>
                                        <p:tgtEl>
                                          <p:spTgt spid="3">
                                            <p:txEl>
                                              <p:pRg st="2" end="2"/>
                                            </p:txEl>
                                          </p:spTgt>
                                        </p:tgtEl>
                                        <p:attrNameLst>
                                          <p:attrName>ppt_y</p:attrName>
                                        </p:attrNameLst>
                                      </p:cBhvr>
                                      <p:tavLst>
                                        <p:tav tm="0">
                                          <p:val>
                                            <p:strVal val="ppt_y"/>
                                          </p:val>
                                        </p:tav>
                                        <p:tav tm="100000">
                                          <p:val>
                                            <p:strVal val="ppt_y"/>
                                          </p:val>
                                        </p:tav>
                                      </p:tavLst>
                                    </p:anim>
                                    <p:set>
                                      <p:cBhvr>
                                        <p:cTn id="68" dur="1" fill="hold">
                                          <p:stCondLst>
                                            <p:cond delay="499"/>
                                          </p:stCondLst>
                                        </p:cTn>
                                        <p:tgtEl>
                                          <p:spTgt spid="3">
                                            <p:txEl>
                                              <p:pRg st="2" end="2"/>
                                            </p:txEl>
                                          </p:spTgt>
                                        </p:tgtEl>
                                        <p:attrNameLst>
                                          <p:attrName>style.visibility</p:attrName>
                                        </p:attrNameLst>
                                      </p:cBhvr>
                                      <p:to>
                                        <p:strVal val="hidden"/>
                                      </p:to>
                                    </p:set>
                                  </p:childTnLst>
                                </p:cTn>
                              </p:par>
                              <p:par>
                                <p:cTn id="69" presetID="39" presetClass="exit" presetSubtype="0" decel="100000" fill="hold" grpId="1" nodeType="withEffect">
                                  <p:stCondLst>
                                    <p:cond delay="0"/>
                                  </p:stCondLst>
                                  <p:childTnLst>
                                    <p:anim calcmode="lin" valueType="num">
                                      <p:cBhvr>
                                        <p:cTn id="70" dur="500" fill="hold"/>
                                        <p:tgtEl>
                                          <p:spTgt spid="3">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1" dur="500" fill="hold"/>
                                        <p:tgtEl>
                                          <p:spTgt spid="3">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2" dur="500" fill="hold"/>
                                        <p:tgtEl>
                                          <p:spTgt spid="3">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73" dur="500" fill="hold"/>
                                        <p:tgtEl>
                                          <p:spTgt spid="3">
                                            <p:txEl>
                                              <p:pRg st="3" end="3"/>
                                            </p:txEl>
                                          </p:spTgt>
                                        </p:tgtEl>
                                        <p:attrNameLst>
                                          <p:attrName>ppt_y</p:attrName>
                                        </p:attrNameLst>
                                      </p:cBhvr>
                                      <p:tavLst>
                                        <p:tav tm="0">
                                          <p:val>
                                            <p:strVal val="ppt_y"/>
                                          </p:val>
                                        </p:tav>
                                        <p:tav tm="100000">
                                          <p:val>
                                            <p:strVal val="ppt_y"/>
                                          </p:val>
                                        </p:tav>
                                      </p:tavLst>
                                    </p:anim>
                                    <p:set>
                                      <p:cBhvr>
                                        <p:cTn id="74" dur="1" fill="hold">
                                          <p:stCondLst>
                                            <p:cond delay="499"/>
                                          </p:stCondLst>
                                        </p:cTn>
                                        <p:tgtEl>
                                          <p:spTgt spid="3">
                                            <p:txEl>
                                              <p:pRg st="3" end="3"/>
                                            </p:txEl>
                                          </p:spTgt>
                                        </p:tgtEl>
                                        <p:attrNameLst>
                                          <p:attrName>style.visibility</p:attrName>
                                        </p:attrNameLst>
                                      </p:cBhvr>
                                      <p:to>
                                        <p:strVal val="hidden"/>
                                      </p:to>
                                    </p:set>
                                  </p:childTnLst>
                                </p:cTn>
                              </p:par>
                              <p:par>
                                <p:cTn id="75" presetID="39" presetClass="exit" presetSubtype="0" decel="100000" fill="hold" grpId="1" nodeType="withEffect">
                                  <p:stCondLst>
                                    <p:cond delay="0"/>
                                  </p:stCondLst>
                                  <p:childTnLst>
                                    <p:anim calcmode="lin" valueType="num">
                                      <p:cBhvr>
                                        <p:cTn id="76" dur="500" fill="hold"/>
                                        <p:tgtEl>
                                          <p:spTgt spid="3">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7" dur="500" fill="hold"/>
                                        <p:tgtEl>
                                          <p:spTgt spid="3">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8" dur="500" fill="hold"/>
                                        <p:tgtEl>
                                          <p:spTgt spid="3">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79" dur="500" fill="hold"/>
                                        <p:tgtEl>
                                          <p:spTgt spid="3">
                                            <p:txEl>
                                              <p:pRg st="4" end="4"/>
                                            </p:txEl>
                                          </p:spTgt>
                                        </p:tgtEl>
                                        <p:attrNameLst>
                                          <p:attrName>ppt_y</p:attrName>
                                        </p:attrNameLst>
                                      </p:cBhvr>
                                      <p:tavLst>
                                        <p:tav tm="0">
                                          <p:val>
                                            <p:strVal val="ppt_y"/>
                                          </p:val>
                                        </p:tav>
                                        <p:tav tm="100000">
                                          <p:val>
                                            <p:strVal val="ppt_y"/>
                                          </p:val>
                                        </p:tav>
                                      </p:tavLst>
                                    </p:anim>
                                    <p:set>
                                      <p:cBhvr>
                                        <p:cTn id="80"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allAtOnce"/>
    </p:bldLst>
  </p:timing>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955249" y="5001995"/>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8056" y="5791253"/>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12315" y="5787740"/>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1"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1" y="1481330"/>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D4A34CEB-F840-427D-B4B9-3DE231CFF2A9}" type="datetime1">
              <a:rPr lang="en-US" smtClean="0"/>
              <a:pPr/>
              <a:t>8/3/2021</a:t>
            </a:fld>
            <a:endParaRPr lang="en-US" dirty="0"/>
          </a:p>
        </p:txBody>
      </p:sp>
      <p:sp>
        <p:nvSpPr>
          <p:cNvPr id="22" name="Footer Placeholder 21"/>
          <p:cNvSpPr>
            <a:spLocks noGrp="1"/>
          </p:cNvSpPr>
          <p:nvPr>
            <p:ph type="ftr" sz="quarter" idx="3"/>
          </p:nvPr>
        </p:nvSpPr>
        <p:spPr>
          <a:xfrm>
            <a:off x="5840098" y="6407946"/>
            <a:ext cx="3134241" cy="365125"/>
          </a:xfrm>
          <a:prstGeom prst="rect">
            <a:avLst/>
          </a:prstGeom>
        </p:spPr>
        <p:txBody>
          <a:bodyPr vert="horz" anchor="b"/>
          <a:lstStyle>
            <a:lvl1pPr algn="r" eaLnBrk="1" latinLnBrk="0" hangingPunct="1">
              <a:defRPr kumimoji="0" sz="1000">
                <a:solidFill>
                  <a:schemeClr val="tx1"/>
                </a:solidFill>
              </a:defRPr>
            </a:lvl1pPr>
            <a:extLst/>
          </a:lstStyle>
          <a:p>
            <a:r>
              <a:rPr lang="en-US"/>
              <a:t>james2013</a:t>
            </a:r>
            <a:endParaRPr lang="en-US" dirty="0"/>
          </a:p>
        </p:txBody>
      </p:sp>
      <p:sp>
        <p:nvSpPr>
          <p:cNvPr id="18" name="Slide Number Placeholder 17"/>
          <p:cNvSpPr>
            <a:spLocks noGrp="1"/>
          </p:cNvSpPr>
          <p:nvPr>
            <p:ph type="sldNum" sz="quarter" idx="4"/>
          </p:nvPr>
        </p:nvSpPr>
        <p:spPr>
          <a:xfrm>
            <a:off x="11529696" y="6407946"/>
            <a:ext cx="487681" cy="365125"/>
          </a:xfrm>
          <a:prstGeom prst="rect">
            <a:avLst/>
          </a:prstGeom>
        </p:spPr>
        <p:txBody>
          <a:bodyPr vert="horz" anchor="b"/>
          <a:lstStyle>
            <a:lvl1pPr algn="r" eaLnBrk="1" latinLnBrk="0" hangingPunct="1">
              <a:defRPr kumimoji="0" sz="1000" b="0">
                <a:solidFill>
                  <a:schemeClr val="tx1"/>
                </a:solidFill>
              </a:defRPr>
            </a:lvl1pPr>
            <a:extLst/>
          </a:lstStyle>
          <a:p>
            <a:fld id="{E71340D7-6B11-45AC-BA12-B23E36323359}" type="slidenum">
              <a:rPr lang="en-US" smtClean="0"/>
              <a:pPr/>
              <a:t>‹#›</a:t>
            </a:fld>
            <a:endParaRPr lang="en-US" dirty="0"/>
          </a:p>
        </p:txBody>
      </p:sp>
    </p:spTree>
    <p:extLst>
      <p:ext uri="{BB962C8B-B14F-4D97-AF65-F5344CB8AC3E}">
        <p14:creationId xmlns="" xmlns:p14="http://schemas.microsoft.com/office/powerpoint/2010/main" val="16861529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med">
    <p:pull/>
  </p:transition>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9.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9.xml"/></Relationships>
</file>

<file path=ppt/slides/_rels/slide20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9.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0.xml"/></Relationships>
</file>

<file path=ppt/slides/_rels/slide26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9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6.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9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6.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6.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0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6.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0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6.xml"/></Relationships>
</file>

<file path=ppt/slides/_rels/slide30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6.xml"/></Relationships>
</file>

<file path=ppt/slides/_rels/slide30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6.xml"/></Relationships>
</file>

<file path=ppt/slides/_rels/slide30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6.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6.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6.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59.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1.xml"/></Relationships>
</file>

<file path=ppt/slides/_rels/slide36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1.xml"/><Relationship Id="rId4" Type="http://schemas.openxmlformats.org/officeDocument/2006/relationships/image" Target="../media/image40.jpeg"/></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8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1.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5.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5.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5.xml"/></Relationships>
</file>

<file path=ppt/slides/_rels/slide4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pregnancy.familyeducation.com/delivery/slideshow/?page=2" TargetMode="External"/><Relationship Id="rId1" Type="http://schemas.openxmlformats.org/officeDocument/2006/relationships/slideLayout" Target="../slideLayouts/slideLayout148.xml"/></Relationships>
</file>

<file path=ppt/slides/_rels/slide4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pregnancy.familyeducation.com/delivery/slideshow/66568.html?page=3" TargetMode="External"/><Relationship Id="rId1" Type="http://schemas.openxmlformats.org/officeDocument/2006/relationships/slideLayout" Target="../slideLayouts/slideLayout148.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5.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5.xml"/></Relationships>
</file>

<file path=ppt/slides/_rels/slide4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8.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1.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8.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8.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5.xml"/></Relationships>
</file>

<file path=ppt/slides/_rels/slide4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5.xml"/></Relationships>
</file>

<file path=ppt/slides/_rels/slide4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5.xml"/></Relationships>
</file>

<file path=ppt/slides/_rels/slide4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5.xml"/></Relationships>
</file>

<file path=ppt/slides/_rels/slide4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5.xml"/></Relationships>
</file>

<file path=ppt/slides/_rels/slide4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8.xml"/></Relationships>
</file>

<file path=ppt/slides/_rels/slide4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5.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1.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4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8.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46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8.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4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47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1.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47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8.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47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1.xml"/></Relationships>
</file>

<file path=ppt/slides/_rels/slide47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1.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8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61.xml"/></Relationships>
</file>

<file path=ppt/slides/_rels/slide48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6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61.xml"/></Relationships>
</file>

<file path=ppt/slides/_rels/slide49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61.xml"/></Relationships>
</file>

<file path=ppt/slides/_rels/slide49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61.xml"/></Relationships>
</file>

<file path=ppt/slides/_rels/slide49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61.xml"/></Relationships>
</file>

<file path=ppt/slides/_rels/slide49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61.xml"/></Relationships>
</file>

<file path=ppt/slides/_rels/slide49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61.xml"/></Relationships>
</file>

<file path=ppt/slides/_rels/slide49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1.xml"/></Relationships>
</file>

<file path=ppt/slides/_rels/slide49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1.xml"/></Relationships>
</file>

<file path=ppt/slides/_rels/slide49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61.xml"/></Relationships>
</file>

<file path=ppt/slides/_rels/slide49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6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93.xml"/></Relationships>
</file>

<file path=ppt/slides/_rels/slide50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93.xml"/></Relationships>
</file>

<file path=ppt/slides/_rels/slide50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61.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50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61.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1.xml"/></Relationships>
</file>

<file path=ppt/slides/_rels/slide51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61.xml"/></Relationships>
</file>

<file path=ppt/slides/_rels/slide51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61.xml"/></Relationships>
</file>

<file path=ppt/slides/_rels/slide51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61.xml"/></Relationships>
</file>

<file path=ppt/slides/_rels/slide51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61.xml"/></Relationships>
</file>

<file path=ppt/slides/_rels/slide5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04.xml"/></Relationships>
</file>

<file path=ppt/slides/_rels/slide5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4.xml"/></Relationships>
</file>

<file path=ppt/slides/_rels/slide5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4.xml"/></Relationships>
</file>

<file path=ppt/slides/_rels/slide5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4.xml"/></Relationships>
</file>

<file path=ppt/slides/_rels/slide5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4.xml"/></Relationships>
</file>

<file path=ppt/slides/_rels/slide5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4.xml"/></Relationships>
</file>

<file path=ppt/slides/_rels/slide5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www.brooksidepress.org/Products/Obstetric_and_Newborn_Care_II/images/MD0922_img_19.jpg" TargetMode="External"/><Relationship Id="rId1" Type="http://schemas.openxmlformats.org/officeDocument/2006/relationships/slideLayout" Target="../slideLayouts/slideLayout115.xml"/></Relationships>
</file>

<file path=ppt/slides/_rels/slide5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4.xml"/></Relationships>
</file>

<file path=ppt/slides/_rels/slide5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4.xml"/></Relationships>
</file>

<file path=ppt/slides/_rels/slide5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4.xml"/></Relationships>
</file>

<file path=ppt/slides/_rels/slide5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4.xml"/></Relationships>
</file>

<file path=ppt/slides/_rels/slide5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4.xml"/></Relationships>
</file>

<file path=ppt/slides/_rels/slide5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www.brooksidepress.org/Products/Obstetric_and_Newborn_Care_II/images/MD0922_img_21.jpg" TargetMode="External"/><Relationship Id="rId1" Type="http://schemas.openxmlformats.org/officeDocument/2006/relationships/slideLayout" Target="../slideLayouts/slideLayout115.xml"/></Relationships>
</file>

<file path=ppt/slides/_rels/slide5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4.xml"/></Relationships>
</file>

<file path=ppt/slides/_rels/slide5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4.xml"/></Relationships>
</file>

<file path=ppt/slides/_rels/slide5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4.xml"/></Relationships>
</file>

<file path=ppt/slides/_rels/slide5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0.xml"/><Relationship Id="rId1" Type="http://schemas.openxmlformats.org/officeDocument/2006/relationships/slideLayout" Target="../slideLayouts/slideLayout71.xml"/><Relationship Id="rId4" Type="http://schemas.microsoft.com/office/2007/relationships/hdphoto" Target="../media/hdphoto1.wdp"/></Relationships>
</file>

<file path=ppt/slides/_rels/slide53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1.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5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1.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5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1.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5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1.xml"/></Relationships>
</file>

<file path=ppt/slides/_rels/slide55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1.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68.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1.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9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1.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9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0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1.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0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1.xml"/></Relationships>
</file>

<file path=ppt/slides/_rels/slide60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1.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0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3.xml"/></Relationships>
</file>

<file path=ppt/slides/_rels/slide60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1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3.xml"/></Relationships>
</file>

<file path=ppt/slides/_rels/slide61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4.xml"/></Relationships>
</file>

<file path=ppt/slides/_rels/slide61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4.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1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4.xml"/></Relationships>
</file>

<file path=ppt/slides/_rels/slide61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slideLayout" Target="../slideLayouts/slideLayout73.xml"/></Relationships>
</file>

<file path=ppt/slides/_rels/slide61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3.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2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1.xml"/></Relationships>
</file>

<file path=ppt/slides/_rels/slide62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1.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2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1.xml"/></Relationships>
</file>

<file path=ppt/slides/_rels/slide625.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1.xml"/></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2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3.xml"/></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32.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73.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34.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73.xml"/></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3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3.xml"/></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39.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42.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1.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5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6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6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6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6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6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6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1.xml"/></Relationships>
</file>

<file path=ppt/slides/_rels/slide6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2.xml"/></Relationships>
</file>

<file path=ppt/slides/_rels/slide671.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6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2.xml"/></Relationships>
</file>

<file path=ppt/slides/_rels/slide6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2.xml"/></Relationships>
</file>

<file path=ppt/slides/_rels/slide6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2.xml"/></Relationships>
</file>

<file path=ppt/slides/_rels/slide6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2.xml"/></Relationships>
</file>

<file path=ppt/slides/_rels/slide6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67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67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67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8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68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68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6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6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6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6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68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68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689.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9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69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69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69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69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69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69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697.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698.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172.xml"/></Relationships>
</file>

<file path=ppt/slides/_rels/slide69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0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01.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70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0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0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0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0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0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0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0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12.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713.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7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1.xml"/></Relationships>
</file>

<file path=ppt/slides/_rels/slide7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72.xml"/></Relationships>
</file>

<file path=ppt/slides/_rels/slide7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72.xml"/></Relationships>
</file>

<file path=ppt/slides/_rels/slide7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1.xml"/></Relationships>
</file>

<file path=ppt/slides/_rels/slide728.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7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1.xml"/></Relationships>
</file>

<file path=ppt/slides/_rels/slide7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1.xml"/></Relationships>
</file>

<file path=ppt/slides/_rels/slide7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4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58.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759.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761.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0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3645832321"/>
              </p:ext>
            </p:extLst>
          </p:nvPr>
        </p:nvGraphicFramePr>
        <p:xfrm>
          <a:off x="3405809" y="5260138"/>
          <a:ext cx="5300870" cy="1471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ctrTitle"/>
          </p:nvPr>
        </p:nvSpPr>
        <p:spPr>
          <a:xfrm>
            <a:off x="1948070" y="655982"/>
            <a:ext cx="9780105" cy="2332383"/>
          </a:xfrm>
        </p:spPr>
        <p:txBody>
          <a:bodyPr>
            <a:noAutofit/>
          </a:bodyPr>
          <a:lstStyle/>
          <a:p>
            <a:pPr algn="ctr"/>
            <a:r>
              <a:rPr lang="en-US" sz="6600" dirty="0">
                <a:solidFill>
                  <a:schemeClr val="tx1"/>
                </a:solidFill>
                <a:latin typeface="Berlin Sans FB Demi" panose="020E0802020502020306" pitchFamily="34" charset="0"/>
              </a:rPr>
              <a:t>MATERNAL NEWBORN HEALTH I</a:t>
            </a:r>
          </a:p>
        </p:txBody>
      </p:sp>
      <p:sp>
        <p:nvSpPr>
          <p:cNvPr id="8" name="Date Placeholder 7"/>
          <p:cNvSpPr>
            <a:spLocks noGrp="1"/>
          </p:cNvSpPr>
          <p:nvPr>
            <p:ph type="dt" sz="half" idx="4294967295"/>
          </p:nvPr>
        </p:nvSpPr>
        <p:spPr>
          <a:xfrm>
            <a:off x="9380538" y="152400"/>
            <a:ext cx="2811462"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B188B7-2169-4706-9306-334531D29BC1}" type="datetime1">
              <a:rPr kumimoji="0" lang="en-US" sz="2400" b="1" i="0" u="none" strike="noStrike" kern="1200" cap="none" spc="0" normalizeH="0" baseline="0" noProof="0">
                <a:ln>
                  <a:noFill/>
                </a:ln>
                <a:solidFill>
                  <a:srgbClr val="EE20C7"/>
                </a:solidFill>
                <a:effectLst/>
                <a:uLnTx/>
                <a:uFillTx/>
                <a:latin typeface="Arial Black" panose="020B0A040201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8/3/2021</a:t>
            </a:fld>
            <a:endParaRPr kumimoji="0" lang="en-US" sz="2400" b="1" i="0" u="none" strike="noStrike" kern="1200" cap="none" spc="0" normalizeH="0" baseline="0" noProof="0" dirty="0">
              <a:ln>
                <a:noFill/>
              </a:ln>
              <a:solidFill>
                <a:srgbClr val="EE20C7"/>
              </a:solidFill>
              <a:effectLst/>
              <a:uLnTx/>
              <a:uFillTx/>
              <a:latin typeface="Arial Black" panose="020B0A04020102020204" pitchFamily="34" charset="0"/>
              <a:ea typeface="+mn-ea"/>
              <a:cs typeface="+mn-cs"/>
            </a:endParaRPr>
          </a:p>
        </p:txBody>
      </p:sp>
      <p:pic>
        <p:nvPicPr>
          <p:cNvPr id="10" name="Picture 9" descr="KMTC Logo colour"/>
          <p:cNvPicPr/>
          <p:nvPr/>
        </p:nvPicPr>
        <p:blipFill>
          <a:blip r:embed="rId6" cstate="print">
            <a:lum bright="18000" contrast="6000"/>
          </a:blip>
          <a:srcRect/>
          <a:stretch>
            <a:fillRect/>
          </a:stretch>
        </p:blipFill>
        <p:spPr bwMode="auto">
          <a:xfrm>
            <a:off x="9932276" y="4969565"/>
            <a:ext cx="2064061" cy="1762537"/>
          </a:xfrm>
          <a:prstGeom prst="rect">
            <a:avLst/>
          </a:prstGeom>
          <a:solidFill>
            <a:srgbClr val="0066FF"/>
          </a:solidFill>
          <a:ln w="9525">
            <a:noFill/>
            <a:miter lim="800000"/>
            <a:headEnd/>
            <a:tailEnd/>
          </a:ln>
        </p:spPr>
      </p:pic>
      <p:pic>
        <p:nvPicPr>
          <p:cNvPr id="13" name="Picture 12"/>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5022574" y="2544418"/>
            <a:ext cx="3207025" cy="2597426"/>
          </a:xfrm>
          <a:prstGeom prst="rect">
            <a:avLst/>
          </a:prstGeom>
        </p:spPr>
      </p:pic>
    </p:spTree>
    <p:extLst>
      <p:ext uri="{BB962C8B-B14F-4D97-AF65-F5344CB8AC3E}">
        <p14:creationId xmlns="" xmlns:p14="http://schemas.microsoft.com/office/powerpoint/2010/main" val="410813644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4242" y="152400"/>
            <a:ext cx="10969440" cy="1143000"/>
          </a:xfrm>
        </p:spPr>
        <p:txBody>
          <a:bodyPr>
            <a:normAutofit fontScale="90000"/>
          </a:bodyPr>
          <a:lstStyle/>
          <a:p>
            <a:pPr algn="ctr"/>
            <a:r>
              <a:rPr lang="en-US" b="1" dirty="0">
                <a:solidFill>
                  <a:srgbClr val="FF0000"/>
                </a:solidFill>
                <a:latin typeface="Aharoni" panose="02010803020104030203" pitchFamily="2" charset="-79"/>
                <a:cs typeface="Aharoni" panose="02010803020104030203" pitchFamily="2" charset="-79"/>
              </a:rPr>
              <a:t>AREAS ADDRESSED BY THE PRECONCEPTION CARE PACKAGE</a:t>
            </a:r>
          </a:p>
        </p:txBody>
      </p:sp>
      <p:sp>
        <p:nvSpPr>
          <p:cNvPr id="3" name="Content Placeholder 2"/>
          <p:cNvSpPr>
            <a:spLocks noGrp="1"/>
          </p:cNvSpPr>
          <p:nvPr>
            <p:ph idx="1"/>
          </p:nvPr>
        </p:nvSpPr>
        <p:spPr>
          <a:xfrm>
            <a:off x="210208" y="1177159"/>
            <a:ext cx="11813626" cy="5402317"/>
          </a:xfrm>
        </p:spPr>
        <p:txBody>
          <a:bodyPr>
            <a:normAutofit lnSpcReduction="10000"/>
          </a:bodyPr>
          <a:lstStyle/>
          <a:p>
            <a:r>
              <a:rPr lang="en-US" sz="3200" dirty="0"/>
              <a:t>Nutritional conditions</a:t>
            </a:r>
          </a:p>
          <a:p>
            <a:r>
              <a:rPr lang="en-US" sz="3200" dirty="0"/>
              <a:t>Vaccine preventable diseases</a:t>
            </a:r>
          </a:p>
          <a:p>
            <a:r>
              <a:rPr lang="en-US" sz="3200" dirty="0"/>
              <a:t>Genetic conditions</a:t>
            </a:r>
          </a:p>
          <a:p>
            <a:r>
              <a:rPr lang="en-US" sz="3200" dirty="0"/>
              <a:t>Infertility/ sub-fertility</a:t>
            </a:r>
          </a:p>
          <a:p>
            <a:r>
              <a:rPr lang="en-US" sz="3200" dirty="0"/>
              <a:t>Female genital mutilation</a:t>
            </a:r>
          </a:p>
          <a:p>
            <a:r>
              <a:rPr lang="en-US" sz="3200" dirty="0"/>
              <a:t>Too early unwanted &amp; rapid successive pregnancies</a:t>
            </a:r>
          </a:p>
          <a:p>
            <a:r>
              <a:rPr lang="en-US" sz="3200" dirty="0"/>
              <a:t>STIs &amp; HIV</a:t>
            </a:r>
          </a:p>
          <a:p>
            <a:r>
              <a:rPr lang="en-US" sz="3200" dirty="0"/>
              <a:t>Interpersonal/ gender based violence</a:t>
            </a:r>
          </a:p>
          <a:p>
            <a:r>
              <a:rPr lang="en-US" sz="3200" dirty="0"/>
              <a:t>Mental health</a:t>
            </a:r>
          </a:p>
          <a:p>
            <a:r>
              <a:rPr lang="en-US" sz="3200" dirty="0"/>
              <a:t>Psychoactive substance use, including alcohol and tobacco use</a:t>
            </a:r>
          </a:p>
        </p:txBody>
      </p:sp>
      <p:sp>
        <p:nvSpPr>
          <p:cNvPr id="4" name="Slide Number Placeholder 3"/>
          <p:cNvSpPr>
            <a:spLocks noGrp="1"/>
          </p:cNvSpPr>
          <p:nvPr>
            <p:ph type="sldNum" sz="quarter" idx="12"/>
          </p:nvPr>
        </p:nvSpPr>
        <p:spPr/>
        <p:txBody>
          <a:bodyPr/>
          <a:lstStyle/>
          <a:p>
            <a:fld id="{83F828AF-2CD1-48C6-8286-C7F35401D37C}" type="slidenum">
              <a:rPr lang="en-US">
                <a:solidFill>
                  <a:srgbClr val="04617B">
                    <a:shade val="90000"/>
                  </a:srgbClr>
                </a:solidFill>
                <a:latin typeface="Constantia"/>
              </a:rPr>
              <a:pPr/>
              <a:t>10</a:t>
            </a:fld>
            <a:endParaRPr lang="en-US">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100</a:t>
            </a:fld>
            <a:endParaRPr lang="en-US" dirty="0">
              <a:latin typeface="Franklin Gothic Book"/>
            </a:endParaRPr>
          </a:p>
        </p:txBody>
      </p:sp>
      <p:sp>
        <p:nvSpPr>
          <p:cNvPr id="3" name="Content Placeholder 2"/>
          <p:cNvSpPr>
            <a:spLocks noGrp="1"/>
          </p:cNvSpPr>
          <p:nvPr>
            <p:ph sz="quarter" idx="1"/>
          </p:nvPr>
        </p:nvSpPr>
        <p:spPr>
          <a:xfrm>
            <a:off x="515007" y="1447800"/>
            <a:ext cx="11067393" cy="4572000"/>
          </a:xfrm>
        </p:spPr>
        <p:txBody>
          <a:bodyPr>
            <a:normAutofit/>
          </a:bodyPr>
          <a:lstStyle/>
          <a:p>
            <a:pPr>
              <a:buNone/>
            </a:pPr>
            <a:r>
              <a:rPr lang="en-US" i="1" dirty="0"/>
              <a:t>	</a:t>
            </a:r>
            <a:r>
              <a:rPr lang="en-US" sz="3200" i="1" dirty="0">
                <a:latin typeface="Times New Roman" pitchFamily="18" charset="0"/>
                <a:cs typeface="Times New Roman" pitchFamily="18" charset="0"/>
              </a:rPr>
              <a:t>	</a:t>
            </a:r>
            <a:r>
              <a:rPr lang="en-US" sz="3500" b="1" i="1" dirty="0">
                <a:latin typeface="Times New Roman" pitchFamily="18" charset="0"/>
                <a:cs typeface="Times New Roman" pitchFamily="18" charset="0"/>
              </a:rPr>
              <a:t>Specific changes are:</a:t>
            </a:r>
            <a:endParaRPr lang="en-US" sz="3200" b="1" dirty="0">
              <a:latin typeface="Times New Roman" pitchFamily="18" charset="0"/>
              <a:cs typeface="Times New Roman" pitchFamily="18" charset="0"/>
            </a:endParaRPr>
          </a:p>
          <a:p>
            <a:pPr lvl="0"/>
            <a:r>
              <a:rPr lang="en-US" sz="3200" dirty="0">
                <a:solidFill>
                  <a:srgbClr val="00B0F0"/>
                </a:solidFill>
                <a:latin typeface="Times New Roman" pitchFamily="18" charset="0"/>
                <a:cs typeface="Times New Roman" pitchFamily="18" charset="0"/>
              </a:rPr>
              <a:t>Progressive </a:t>
            </a:r>
            <a:r>
              <a:rPr lang="en-US" sz="3200" dirty="0" err="1">
                <a:solidFill>
                  <a:srgbClr val="00B0F0"/>
                </a:solidFill>
                <a:latin typeface="Times New Roman" pitchFamily="18" charset="0"/>
                <a:cs typeface="Times New Roman" pitchFamily="18" charset="0"/>
              </a:rPr>
              <a:t>Lordosis</a:t>
            </a:r>
            <a:r>
              <a:rPr lang="en-US" sz="3200" dirty="0">
                <a:solidFill>
                  <a:srgbClr val="00B0F0"/>
                </a:solidFill>
                <a:latin typeface="Times New Roman" pitchFamily="18" charset="0"/>
                <a:cs typeface="Times New Roman" pitchFamily="18" charset="0"/>
              </a:rPr>
              <a:t> Posture:</a:t>
            </a:r>
          </a:p>
          <a:p>
            <a:pPr lvl="0">
              <a:buFont typeface="Wingdings" pitchFamily="2" charset="2"/>
              <a:buChar char="Ø"/>
            </a:pPr>
            <a:r>
              <a:rPr lang="en-US" sz="3200" dirty="0">
                <a:latin typeface="Times New Roman" pitchFamily="18" charset="0"/>
                <a:cs typeface="Times New Roman" pitchFamily="18" charset="0"/>
              </a:rPr>
              <a:t> Occurs as a compensation for the enlarging uterus ,particularly if, abdominal muscle tone is poor.</a:t>
            </a:r>
          </a:p>
          <a:p>
            <a:pPr>
              <a:buFont typeface="Wingdings" pitchFamily="2" charset="2"/>
              <a:buChar char="ü"/>
            </a:pPr>
            <a:r>
              <a:rPr lang="en-US" sz="3200" dirty="0">
                <a:latin typeface="Times New Roman" pitchFamily="18" charset="0"/>
                <a:cs typeface="Times New Roman" pitchFamily="18" charset="0"/>
              </a:rPr>
              <a:t>The centre of gravity shifts backward over the legs.</a:t>
            </a:r>
          </a:p>
          <a:p>
            <a:pPr lvl="0"/>
            <a:r>
              <a:rPr lang="en-US" sz="3200" dirty="0">
                <a:solidFill>
                  <a:srgbClr val="00B0F0"/>
                </a:solidFill>
                <a:latin typeface="Times New Roman" pitchFamily="18" charset="0"/>
                <a:cs typeface="Times New Roman" pitchFamily="18" charset="0"/>
              </a:rPr>
              <a:t>Rolling/waddling Gait:</a:t>
            </a:r>
          </a:p>
          <a:p>
            <a:pPr>
              <a:buFont typeface="Wingdings" pitchFamily="2" charset="2"/>
              <a:buChar char="Ø"/>
            </a:pPr>
            <a:r>
              <a:rPr lang="en-US" sz="3200" dirty="0">
                <a:latin typeface="Times New Roman" pitchFamily="18" charset="0"/>
                <a:cs typeface="Times New Roman" pitchFamily="18" charset="0"/>
              </a:rPr>
              <a:t>Noted as from a gestation of 34 weeks onwards, due to increased mobility of pelvic joints.</a:t>
            </a:r>
          </a:p>
          <a:p>
            <a:endParaRPr lang="en-US" dirty="0"/>
          </a:p>
        </p:txBody>
      </p:sp>
    </p:spTree>
  </p:cSld>
  <p:clrMapOvr>
    <a:masterClrMapping/>
  </p:clrMapOvr>
  <p:transition spd="slow">
    <p:pull dir="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101</a:t>
            </a:fld>
            <a:endParaRPr lang="en-US" dirty="0">
              <a:latin typeface="Franklin Gothic Book"/>
            </a:endParaRPr>
          </a:p>
        </p:txBody>
      </p:sp>
      <p:sp>
        <p:nvSpPr>
          <p:cNvPr id="3" name="Content Placeholder 2"/>
          <p:cNvSpPr>
            <a:spLocks noGrp="1"/>
          </p:cNvSpPr>
          <p:nvPr>
            <p:ph sz="quarter" idx="1"/>
          </p:nvPr>
        </p:nvSpPr>
        <p:spPr/>
        <p:txBody>
          <a:bodyPr/>
          <a:lstStyle/>
          <a:p>
            <a:pPr lvl="0"/>
            <a:r>
              <a:rPr lang="en-US" sz="3200" dirty="0">
                <a:solidFill>
                  <a:srgbClr val="00B0F0"/>
                </a:solidFill>
                <a:latin typeface="Times New Roman" pitchFamily="18" charset="0"/>
                <a:cs typeface="Times New Roman" pitchFamily="18" charset="0"/>
              </a:rPr>
              <a:t>Backache</a:t>
            </a:r>
          </a:p>
          <a:p>
            <a:pPr>
              <a:buFont typeface="Wingdings" pitchFamily="2" charset="2"/>
              <a:buChar char="Ø"/>
            </a:pPr>
            <a:r>
              <a:rPr lang="en-US" sz="3200" dirty="0">
                <a:latin typeface="Times New Roman" pitchFamily="18" charset="0"/>
                <a:cs typeface="Times New Roman" pitchFamily="18" charset="0"/>
              </a:rPr>
              <a:t>Mostly among multiparous due to exaggerated, and relaxed pelvic joints, as  well as lordosis posture.</a:t>
            </a:r>
          </a:p>
          <a:p>
            <a:r>
              <a:rPr lang="en-US" sz="3200" dirty="0">
                <a:solidFill>
                  <a:srgbClr val="00B0F0"/>
                </a:solidFill>
                <a:latin typeface="Times New Roman" pitchFamily="18" charset="0"/>
                <a:cs typeface="Times New Roman" pitchFamily="18" charset="0"/>
              </a:rPr>
              <a:t>Lightening</a:t>
            </a:r>
          </a:p>
          <a:p>
            <a:pPr>
              <a:buFont typeface="Wingdings" pitchFamily="2" charset="2"/>
              <a:buChar char="Ø"/>
            </a:pPr>
            <a:r>
              <a:rPr lang="en-US" sz="3200" dirty="0">
                <a:latin typeface="Times New Roman" pitchFamily="18" charset="0"/>
                <a:cs typeface="Times New Roman" pitchFamily="18" charset="0"/>
              </a:rPr>
              <a:t>Due  to increased pelvic capacity.</a:t>
            </a:r>
          </a:p>
          <a:p>
            <a:endParaRPr lang="en-US" dirty="0"/>
          </a:p>
        </p:txBody>
      </p:sp>
    </p:spTree>
  </p:cSld>
  <p:clrMapOvr>
    <a:masterClrMapping/>
  </p:clrMapOvr>
  <p:transition spd="slow">
    <p:pull dir="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102</a:t>
            </a:fld>
            <a:endParaRPr lang="en-US" dirty="0">
              <a:latin typeface="Franklin Gothic Book"/>
            </a:endParaRPr>
          </a:p>
        </p:txBody>
      </p:sp>
      <p:sp>
        <p:nvSpPr>
          <p:cNvPr id="3" name="Content Placeholder 2"/>
          <p:cNvSpPr>
            <a:spLocks noGrp="1"/>
          </p:cNvSpPr>
          <p:nvPr>
            <p:ph sz="quarter" idx="1"/>
          </p:nvPr>
        </p:nvSpPr>
        <p:spPr>
          <a:xfrm>
            <a:off x="462455" y="1447800"/>
            <a:ext cx="11119945" cy="4572000"/>
          </a:xfrm>
        </p:spPr>
        <p:txBody>
          <a:bodyPr>
            <a:normAutofit/>
          </a:bodyPr>
          <a:lstStyle/>
          <a:p>
            <a:pPr lvl="0"/>
            <a:r>
              <a:rPr lang="en-US" sz="3600" dirty="0">
                <a:solidFill>
                  <a:srgbClr val="00B0F0"/>
                </a:solidFill>
                <a:latin typeface="Times New Roman" pitchFamily="18" charset="0"/>
                <a:cs typeface="Times New Roman" pitchFamily="18" charset="0"/>
              </a:rPr>
              <a:t>Occasional aching, numbness and weakness </a:t>
            </a:r>
            <a:r>
              <a:rPr lang="en-US" sz="3600" dirty="0">
                <a:latin typeface="Times New Roman" pitchFamily="18" charset="0"/>
                <a:cs typeface="Times New Roman" pitchFamily="18" charset="0"/>
              </a:rPr>
              <a:t>experienced in the arms.</a:t>
            </a:r>
          </a:p>
          <a:p>
            <a:pPr>
              <a:buFont typeface="Wingdings" pitchFamily="2" charset="2"/>
              <a:buChar char="Ø"/>
            </a:pPr>
            <a:r>
              <a:rPr lang="en-US" sz="3600" dirty="0">
                <a:latin typeface="Times New Roman" pitchFamily="18" charset="0"/>
                <a:cs typeface="Times New Roman" pitchFamily="18" charset="0"/>
              </a:rPr>
              <a:t>They are brought about by traction on the </a:t>
            </a:r>
            <a:r>
              <a:rPr lang="en-US" sz="3600" dirty="0" err="1">
                <a:latin typeface="Times New Roman" pitchFamily="18" charset="0"/>
                <a:cs typeface="Times New Roman" pitchFamily="18" charset="0"/>
              </a:rPr>
              <a:t>ulnar</a:t>
            </a:r>
            <a:r>
              <a:rPr lang="en-US" sz="3600" dirty="0">
                <a:latin typeface="Times New Roman" pitchFamily="18" charset="0"/>
                <a:cs typeface="Times New Roman" pitchFamily="18" charset="0"/>
              </a:rPr>
              <a:t> and median nerves.</a:t>
            </a:r>
          </a:p>
          <a:p>
            <a:pPr>
              <a:buFont typeface="Wingdings" pitchFamily="2" charset="2"/>
              <a:buChar char="ü"/>
            </a:pPr>
            <a:r>
              <a:rPr lang="en-US" sz="3600" dirty="0">
                <a:latin typeface="Times New Roman" pitchFamily="18" charset="0"/>
                <a:cs typeface="Times New Roman" pitchFamily="18" charset="0"/>
              </a:rPr>
              <a:t>Traction results from marked </a:t>
            </a:r>
            <a:r>
              <a:rPr lang="en-US" sz="3600" dirty="0" err="1">
                <a:latin typeface="Times New Roman" pitchFamily="18" charset="0"/>
                <a:cs typeface="Times New Roman" pitchFamily="18" charset="0"/>
              </a:rPr>
              <a:t>lordosis</a:t>
            </a:r>
            <a:r>
              <a:rPr lang="en-US" sz="3600" dirty="0">
                <a:latin typeface="Times New Roman" pitchFamily="18" charset="0"/>
                <a:cs typeface="Times New Roman" pitchFamily="18" charset="0"/>
              </a:rPr>
              <a:t>, accompanied by anterior flexion of the neck, and slumping of the shoulder girdle.</a:t>
            </a:r>
          </a:p>
          <a:p>
            <a:endParaRPr lang="en-US" dirty="0"/>
          </a:p>
        </p:txBody>
      </p:sp>
    </p:spTree>
  </p:cSld>
  <p:clrMapOvr>
    <a:masterClrMapping/>
  </p:clrMapOvr>
  <p:transition spd="slow">
    <p:pull dir="d"/>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5400" b="1" dirty="0">
                <a:solidFill>
                  <a:schemeClr val="accent2">
                    <a:lumMod val="60000"/>
                    <a:lumOff val="40000"/>
                  </a:schemeClr>
                </a:solidFill>
                <a:latin typeface="Times New Roman" pitchFamily="18" charset="0"/>
                <a:cs typeface="Times New Roman" pitchFamily="18" charset="0"/>
              </a:rPr>
              <a:t> Proteins</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103</a:t>
            </a:fld>
            <a:endParaRPr lang="en-US" dirty="0">
              <a:latin typeface="Franklin Gothic Book"/>
            </a:endParaRPr>
          </a:p>
        </p:txBody>
      </p:sp>
      <p:sp>
        <p:nvSpPr>
          <p:cNvPr id="3" name="Content Placeholder 2"/>
          <p:cNvSpPr>
            <a:spLocks noGrp="1"/>
          </p:cNvSpPr>
          <p:nvPr>
            <p:ph sz="quarter" idx="1"/>
          </p:nvPr>
        </p:nvSpPr>
        <p:spPr>
          <a:xfrm>
            <a:off x="704243" y="1219200"/>
            <a:ext cx="10597595" cy="5334000"/>
          </a:xfrm>
        </p:spPr>
        <p:txBody>
          <a:bodyPr>
            <a:normAutofit/>
          </a:bodyPr>
          <a:lstStyle/>
          <a:p>
            <a:r>
              <a:rPr lang="en-US" sz="3200" dirty="0">
                <a:latin typeface="Times New Roman" pitchFamily="18" charset="0"/>
                <a:cs typeface="Times New Roman" pitchFamily="18" charset="0"/>
              </a:rPr>
              <a:t>For the first 20 weeks, maternal storage of protein is increased.</a:t>
            </a:r>
          </a:p>
          <a:p>
            <a:r>
              <a:rPr lang="en-US" sz="3200" dirty="0">
                <a:latin typeface="Times New Roman" pitchFamily="18" charset="0"/>
                <a:cs typeface="Times New Roman" pitchFamily="18" charset="0"/>
              </a:rPr>
              <a:t> Most of it is transferred to the fetus in form of amino acids.</a:t>
            </a:r>
          </a:p>
          <a:p>
            <a:r>
              <a:rPr lang="en-US" sz="3200" dirty="0">
                <a:latin typeface="Times New Roman" pitchFamily="18" charset="0"/>
                <a:cs typeface="Times New Roman" pitchFamily="18" charset="0"/>
              </a:rPr>
              <a:t>In the last 20 weeks more protein is conserved in the maternal body through, reduced nitrogen excretion in urine. </a:t>
            </a:r>
          </a:p>
          <a:p>
            <a:r>
              <a:rPr lang="en-US" sz="3200" dirty="0">
                <a:latin typeface="Times New Roman" pitchFamily="18" charset="0"/>
                <a:cs typeface="Times New Roman" pitchFamily="18" charset="0"/>
              </a:rPr>
              <a:t>This facilitates the rapid fetal growth and rebuilding of the maternal tissue in </a:t>
            </a:r>
            <a:r>
              <a:rPr lang="en-US" sz="3200" dirty="0" err="1">
                <a:latin typeface="Times New Roman" pitchFamily="18" charset="0"/>
                <a:cs typeface="Times New Roman" pitchFamily="18" charset="0"/>
              </a:rPr>
              <a:t>puerperium</a:t>
            </a:r>
            <a:r>
              <a:rPr lang="en-US" sz="3200" dirty="0">
                <a:latin typeface="Times New Roman" pitchFamily="18" charset="0"/>
                <a:cs typeface="Times New Roman" pitchFamily="18" charset="0"/>
              </a:rPr>
              <a:t>.</a:t>
            </a:r>
          </a:p>
          <a:p>
            <a:endParaRPr lang="en-US" sz="3200" dirty="0"/>
          </a:p>
        </p:txBody>
      </p:sp>
    </p:spTree>
  </p:cSld>
  <p:clrMapOvr>
    <a:masterClrMapping/>
  </p:clrMapOvr>
  <p:transition spd="slow">
    <p:pull dir="d"/>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5400" b="1" dirty="0">
                <a:solidFill>
                  <a:schemeClr val="accent2">
                    <a:lumMod val="60000"/>
                    <a:lumOff val="40000"/>
                  </a:schemeClr>
                </a:solidFill>
                <a:latin typeface="Times New Roman" pitchFamily="18" charset="0"/>
                <a:cs typeface="Times New Roman" pitchFamily="18" charset="0"/>
              </a:rPr>
              <a:t> Fat/Lipid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104</a:t>
            </a:fld>
            <a:endParaRPr lang="en-US" dirty="0">
              <a:latin typeface="Franklin Gothic Book"/>
            </a:endParaRPr>
          </a:p>
        </p:txBody>
      </p:sp>
      <p:sp>
        <p:nvSpPr>
          <p:cNvPr id="3" name="Content Placeholder 2"/>
          <p:cNvSpPr>
            <a:spLocks noGrp="1"/>
          </p:cNvSpPr>
          <p:nvPr>
            <p:ph sz="quarter" idx="1"/>
          </p:nvPr>
        </p:nvSpPr>
        <p:spPr>
          <a:xfrm>
            <a:off x="441434" y="1513490"/>
            <a:ext cx="11140966" cy="4506310"/>
          </a:xfrm>
        </p:spPr>
        <p:txBody>
          <a:bodyPr>
            <a:normAutofit/>
          </a:bodyPr>
          <a:lstStyle/>
          <a:p>
            <a:pPr algn="just"/>
            <a:r>
              <a:rPr lang="en-US" sz="3600" dirty="0">
                <a:latin typeface="Times New Roman" pitchFamily="18" charset="0"/>
                <a:cs typeface="Times New Roman" pitchFamily="18" charset="0"/>
              </a:rPr>
              <a:t> Accumulation of maternal fat stores, during the first and 2</a:t>
            </a:r>
            <a:r>
              <a:rPr lang="en-US" sz="3600" baseline="30000" dirty="0">
                <a:latin typeface="Times New Roman" pitchFamily="18" charset="0"/>
                <a:cs typeface="Times New Roman" pitchFamily="18" charset="0"/>
              </a:rPr>
              <a:t>nd</a:t>
            </a:r>
            <a:r>
              <a:rPr lang="en-US" sz="3600" dirty="0">
                <a:latin typeface="Times New Roman" pitchFamily="18" charset="0"/>
                <a:cs typeface="Times New Roman" pitchFamily="18" charset="0"/>
              </a:rPr>
              <a:t> trimester, enhances fat mobilisation in late pregnancy without affecting the maternal health.</a:t>
            </a:r>
          </a:p>
          <a:p>
            <a:pPr algn="just"/>
            <a:r>
              <a:rPr lang="en-US" sz="3600" dirty="0">
                <a:latin typeface="Times New Roman" pitchFamily="18" charset="0"/>
                <a:cs typeface="Times New Roman" pitchFamily="18" charset="0"/>
              </a:rPr>
              <a:t>However fats are used by maternal tissues as an alternative energy source as insulin resistance increases.</a:t>
            </a:r>
          </a:p>
          <a:p>
            <a:pPr algn="just"/>
            <a:endParaRPr lang="en-US" sz="3600" dirty="0"/>
          </a:p>
        </p:txBody>
      </p:sp>
    </p:spTree>
  </p:cSld>
  <p:clrMapOvr>
    <a:masterClrMapping/>
  </p:clrMapOvr>
  <p:transition spd="slow">
    <p:pull dir="d"/>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856" y="274638"/>
            <a:ext cx="9482059" cy="715962"/>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t>
            </a:r>
            <a:br>
              <a:rPr lang="en-US" dirty="0"/>
            </a:br>
            <a:r>
              <a:rPr lang="en-US" dirty="0"/>
              <a:t>	</a:t>
            </a:r>
            <a:r>
              <a:rPr lang="en-US" sz="5400" b="1" dirty="0">
                <a:solidFill>
                  <a:schemeClr val="accent2">
                    <a:lumMod val="60000"/>
                    <a:lumOff val="40000"/>
                  </a:schemeClr>
                </a:solidFill>
                <a:latin typeface="Times New Roman" pitchFamily="18" charset="0"/>
                <a:cs typeface="Times New Roman" pitchFamily="18" charset="0"/>
              </a:rPr>
              <a:t> Calcium</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105</a:t>
            </a:fld>
            <a:endParaRPr lang="en-US" dirty="0">
              <a:latin typeface="Franklin Gothic Book"/>
            </a:endParaRPr>
          </a:p>
        </p:txBody>
      </p:sp>
      <p:sp>
        <p:nvSpPr>
          <p:cNvPr id="3" name="Content Placeholder 2"/>
          <p:cNvSpPr>
            <a:spLocks noGrp="1"/>
          </p:cNvSpPr>
          <p:nvPr>
            <p:ph sz="quarter" idx="1"/>
          </p:nvPr>
        </p:nvSpPr>
        <p:spPr>
          <a:xfrm>
            <a:off x="441434" y="1066800"/>
            <a:ext cx="10860403" cy="5486400"/>
          </a:xfrm>
        </p:spPr>
        <p:txBody>
          <a:bodyPr>
            <a:normAutofit/>
          </a:bodyPr>
          <a:lstStyle/>
          <a:p>
            <a:pPr algn="just">
              <a:buNone/>
            </a:pPr>
            <a:r>
              <a:rPr lang="en-US" dirty="0"/>
              <a:t>	</a:t>
            </a:r>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	</a:t>
            </a:r>
          </a:p>
          <a:p>
            <a:pPr algn="just"/>
            <a:r>
              <a:rPr lang="en-US" sz="3500" dirty="0">
                <a:latin typeface="Times New Roman" pitchFamily="18" charset="0"/>
                <a:cs typeface="Times New Roman" pitchFamily="18" charset="0"/>
              </a:rPr>
              <a:t>Needed for fetal bone mineralization and breast milk production, hence  it’s absorption is greatly increased.</a:t>
            </a:r>
          </a:p>
          <a:p>
            <a:pPr algn="just"/>
            <a:r>
              <a:rPr lang="en-US" sz="3500" dirty="0">
                <a:latin typeface="Times New Roman" pitchFamily="18" charset="0"/>
                <a:cs typeface="Times New Roman" pitchFamily="18" charset="0"/>
              </a:rPr>
              <a:t>Maternal bone loss may occur in late pregnancy ,since the daily transfer of calcium from mother to fetus is 250mg, as compared to 2-3mg daily in the first trimester.</a:t>
            </a:r>
          </a:p>
          <a:p>
            <a:pPr algn="just"/>
            <a:r>
              <a:rPr lang="en-US" sz="3500" dirty="0">
                <a:latin typeface="Times New Roman" pitchFamily="18" charset="0"/>
                <a:cs typeface="Times New Roman" pitchFamily="18" charset="0"/>
              </a:rPr>
              <a:t> Therefore, the mother is at risk of osteoporosis later in life, especially where balanced dietary intake is inadequate.</a:t>
            </a:r>
          </a:p>
          <a:p>
            <a:pPr algn="just"/>
            <a:endParaRPr lang="en-US" dirty="0"/>
          </a:p>
          <a:p>
            <a:pPr algn="just"/>
            <a:endParaRPr lang="en-US" dirty="0"/>
          </a:p>
          <a:p>
            <a:pPr algn="just"/>
            <a:endParaRPr lang="en-US" dirty="0"/>
          </a:p>
        </p:txBody>
      </p:sp>
    </p:spTree>
  </p:cSld>
  <p:clrMapOvr>
    <a:masterClrMapping/>
  </p:clrMapOvr>
  <p:transition spd="slow">
    <p:pull dir="d"/>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u="sng" dirty="0">
                <a:solidFill>
                  <a:srgbClr val="FF0000"/>
                </a:solidFill>
                <a:latin typeface="Times New Roman" pitchFamily="18" charset="0"/>
                <a:cs typeface="Times New Roman" pitchFamily="18" charset="0"/>
              </a:rPr>
              <a:t>WEIGHT GAIN</a:t>
            </a:r>
            <a:endParaRPr lang="en-US" dirty="0">
              <a:solidFill>
                <a:srgbClr val="FF0000"/>
              </a:solidFill>
            </a:endParaRP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106</a:t>
            </a:fld>
            <a:endParaRPr lang="en-US" dirty="0">
              <a:latin typeface="Franklin Gothic Book"/>
            </a:endParaRPr>
          </a:p>
        </p:txBody>
      </p:sp>
      <p:sp>
        <p:nvSpPr>
          <p:cNvPr id="3" name="Content Placeholder 2"/>
          <p:cNvSpPr>
            <a:spLocks noGrp="1"/>
          </p:cNvSpPr>
          <p:nvPr>
            <p:ph sz="quarter" idx="1"/>
          </p:nvPr>
        </p:nvSpPr>
        <p:spPr>
          <a:xfrm>
            <a:off x="1076088" y="1935480"/>
            <a:ext cx="10039827" cy="4541520"/>
          </a:xfrm>
        </p:spPr>
        <p:txBody>
          <a:bodyPr>
            <a:normAutofit/>
          </a:bodyPr>
          <a:lstStyle/>
          <a:p>
            <a:pPr lvl="0">
              <a:buNone/>
            </a:pPr>
            <a:r>
              <a:rPr lang="en-US" sz="3600" dirty="0"/>
              <a:t>	</a:t>
            </a:r>
            <a:r>
              <a:rPr lang="en-US" sz="3600" dirty="0">
                <a:latin typeface="Times New Roman" pitchFamily="18" charset="0"/>
                <a:cs typeface="Times New Roman" pitchFamily="18" charset="0"/>
              </a:rPr>
              <a:t>		Comprises of :</a:t>
            </a:r>
          </a:p>
          <a:p>
            <a:pPr lvl="0"/>
            <a:r>
              <a:rPr lang="en-US" sz="3600" dirty="0">
                <a:latin typeface="Times New Roman" pitchFamily="18" charset="0"/>
                <a:cs typeface="Times New Roman" pitchFamily="18" charset="0"/>
              </a:rPr>
              <a:t>Grown products of conception.</a:t>
            </a:r>
          </a:p>
          <a:p>
            <a:pPr lvl="0"/>
            <a:r>
              <a:rPr lang="en-US" sz="3600" dirty="0">
                <a:latin typeface="Times New Roman" pitchFamily="18" charset="0"/>
                <a:cs typeface="Times New Roman" pitchFamily="18" charset="0"/>
              </a:rPr>
              <a:t>Hypertrophy of various maternal tissue.</a:t>
            </a:r>
          </a:p>
          <a:p>
            <a:pPr lvl="0"/>
            <a:r>
              <a:rPr lang="en-US" sz="3600" dirty="0">
                <a:latin typeface="Times New Roman" pitchFamily="18" charset="0"/>
                <a:cs typeface="Times New Roman" pitchFamily="18" charset="0"/>
              </a:rPr>
              <a:t>High fat deposition generally, but more is on the breasts, thighs and </a:t>
            </a:r>
            <a:r>
              <a:rPr lang="en-US" sz="3600" dirty="0" err="1">
                <a:latin typeface="Times New Roman" pitchFamily="18" charset="0"/>
                <a:cs typeface="Times New Roman" pitchFamily="18" charset="0"/>
              </a:rPr>
              <a:t>gluteal</a:t>
            </a:r>
            <a:r>
              <a:rPr lang="en-US" sz="3600" dirty="0">
                <a:latin typeface="Times New Roman" pitchFamily="18" charset="0"/>
                <a:cs typeface="Times New Roman" pitchFamily="18" charset="0"/>
              </a:rPr>
              <a:t> region as well as in the fetal body.</a:t>
            </a:r>
          </a:p>
          <a:p>
            <a:pPr>
              <a:buNone/>
            </a:pPr>
            <a:endParaRPr lang="en-US" sz="3600" dirty="0"/>
          </a:p>
        </p:txBody>
      </p:sp>
    </p:spTree>
  </p:cSld>
  <p:clrMapOvr>
    <a:masterClrMapping/>
  </p:clrMapOvr>
  <p:transition spd="slow">
    <p:pull dir="d"/>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856" y="0"/>
            <a:ext cx="9482059" cy="762000"/>
          </a:xfrm>
        </p:spPr>
        <p:txBody>
          <a:bodyPr/>
          <a:lstStyle/>
          <a:p>
            <a:r>
              <a:rPr lang="en-US" dirty="0"/>
              <a:t>        </a:t>
            </a:r>
            <a:r>
              <a:rPr lang="en-US" dirty="0" err="1"/>
              <a:t>contd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107</a:t>
            </a:fld>
            <a:endParaRPr lang="en-US" dirty="0">
              <a:latin typeface="Franklin Gothic Book"/>
            </a:endParaRPr>
          </a:p>
        </p:txBody>
      </p:sp>
      <p:sp>
        <p:nvSpPr>
          <p:cNvPr id="3" name="Content Placeholder 2"/>
          <p:cNvSpPr>
            <a:spLocks noGrp="1"/>
          </p:cNvSpPr>
          <p:nvPr>
            <p:ph sz="quarter" idx="1"/>
          </p:nvPr>
        </p:nvSpPr>
        <p:spPr>
          <a:xfrm>
            <a:off x="483476" y="762000"/>
            <a:ext cx="11004283" cy="5562600"/>
          </a:xfrm>
        </p:spPr>
        <p:txBody>
          <a:bodyPr/>
          <a:lstStyle/>
          <a:p>
            <a:pPr lvl="0" algn="just"/>
            <a:r>
              <a:rPr lang="en-US" sz="3200" dirty="0">
                <a:latin typeface="Times New Roman" pitchFamily="18" charset="0"/>
                <a:cs typeface="Times New Roman" pitchFamily="18" charset="0"/>
              </a:rPr>
              <a:t>Increase of intravascular and extracellular fluid.</a:t>
            </a:r>
          </a:p>
          <a:p>
            <a:pPr algn="just">
              <a:buFont typeface="Wingdings" pitchFamily="2" charset="2"/>
              <a:buChar char="q"/>
            </a:pPr>
            <a:r>
              <a:rPr lang="en-US" sz="3200" dirty="0">
                <a:latin typeface="Times New Roman" pitchFamily="18" charset="0"/>
                <a:cs typeface="Times New Roman" pitchFamily="18" charset="0"/>
              </a:rPr>
              <a:t>Therefore ,average total gain for a normal single fetus pregnancy is </a:t>
            </a:r>
            <a:r>
              <a:rPr lang="en-US" sz="3200" b="1" dirty="0">
                <a:latin typeface="Times New Roman" pitchFamily="18" charset="0"/>
                <a:cs typeface="Times New Roman" pitchFamily="18" charset="0"/>
              </a:rPr>
              <a:t>12.5kg or 12500gm</a:t>
            </a:r>
            <a:r>
              <a:rPr lang="en-US" sz="3200" dirty="0">
                <a:latin typeface="Times New Roman" pitchFamily="18" charset="0"/>
                <a:cs typeface="Times New Roman" pitchFamily="18" charset="0"/>
              </a:rPr>
              <a:t>.</a:t>
            </a:r>
          </a:p>
          <a:p>
            <a:pPr algn="just">
              <a:buFont typeface="Wingdings" pitchFamily="2" charset="2"/>
              <a:buChar char="Ø"/>
            </a:pPr>
            <a:r>
              <a:rPr lang="en-US" sz="3200" dirty="0">
                <a:latin typeface="Times New Roman" pitchFamily="18" charset="0"/>
                <a:cs typeface="Times New Roman" pitchFamily="18" charset="0"/>
              </a:rPr>
              <a:t>First 20 weeks gain, accounts for 4kg, so approximately 200gm or 0.2kg per week.</a:t>
            </a:r>
          </a:p>
          <a:p>
            <a:pPr algn="just">
              <a:buFont typeface="Wingdings" pitchFamily="2" charset="2"/>
              <a:buChar char="Ø"/>
            </a:pPr>
            <a:r>
              <a:rPr lang="en-US" sz="3200" dirty="0">
                <a:latin typeface="Times New Roman" pitchFamily="18" charset="0"/>
                <a:cs typeface="Times New Roman" pitchFamily="18" charset="0"/>
              </a:rPr>
              <a:t>The last 20 weeks gain, is 8.5kg ,hence approximately 0.4-0.5kg per week i.e. 400gm-500gm.</a:t>
            </a:r>
          </a:p>
          <a:p>
            <a:pPr algn="just">
              <a:buFont typeface="Wingdings" pitchFamily="2" charset="2"/>
              <a:buChar char="q"/>
            </a:pPr>
            <a:endParaRPr lang="en-US" sz="2800" dirty="0">
              <a:latin typeface="Times New Roman" pitchFamily="18" charset="0"/>
              <a:cs typeface="Times New Roman" pitchFamily="18" charset="0"/>
            </a:endParaRPr>
          </a:p>
          <a:p>
            <a:pPr algn="just"/>
            <a:endParaRPr lang="en-US" dirty="0"/>
          </a:p>
        </p:txBody>
      </p:sp>
    </p:spTree>
  </p:cSld>
  <p:clrMapOvr>
    <a:masterClrMapping/>
  </p:clrMapOvr>
  <p:transition spd="slow">
    <p:pull dir="d"/>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err="1"/>
              <a:t>contd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108</a:t>
            </a:fld>
            <a:endParaRPr lang="en-US" dirty="0">
              <a:latin typeface="Franklin Gothic Book"/>
            </a:endParaRPr>
          </a:p>
        </p:txBody>
      </p:sp>
      <p:sp>
        <p:nvSpPr>
          <p:cNvPr id="3" name="Content Placeholder 2"/>
          <p:cNvSpPr>
            <a:spLocks noGrp="1"/>
          </p:cNvSpPr>
          <p:nvPr>
            <p:ph sz="quarter" idx="1"/>
          </p:nvPr>
        </p:nvSpPr>
        <p:spPr/>
        <p:txBody>
          <a:bodyPr>
            <a:noAutofit/>
          </a:bodyPr>
          <a:lstStyle/>
          <a:p>
            <a:r>
              <a:rPr lang="en-US" sz="3200" dirty="0">
                <a:latin typeface="Times New Roman" pitchFamily="18" charset="0"/>
                <a:cs typeface="Times New Roman" pitchFamily="18" charset="0"/>
              </a:rPr>
              <a:t>Generally the total gain is basically influenced by maternal health prior to conception, prenatally and genetic make up. </a:t>
            </a:r>
          </a:p>
          <a:p>
            <a:r>
              <a:rPr lang="en-US" sz="3200" dirty="0">
                <a:latin typeface="Times New Roman" pitchFamily="18" charset="0"/>
                <a:cs typeface="Times New Roman" pitchFamily="18" charset="0"/>
              </a:rPr>
              <a:t> Therefore the total gain can be 11kg or as high as 16kg in one who is healthy.</a:t>
            </a:r>
            <a:endParaRPr lang="en-US" sz="3200" dirty="0">
              <a:solidFill>
                <a:srgbClr val="7030A0"/>
              </a:solidFill>
              <a:latin typeface="Times New Roman" pitchFamily="18" charset="0"/>
              <a:cs typeface="Times New Roman" pitchFamily="18" charset="0"/>
            </a:endParaRPr>
          </a:p>
          <a:p>
            <a:pPr lvl="2">
              <a:buNone/>
            </a:pPr>
            <a:r>
              <a:rPr lang="en-US" sz="2900" dirty="0">
                <a:latin typeface="Times New Roman" pitchFamily="18" charset="0"/>
                <a:cs typeface="Times New Roman" pitchFamily="18" charset="0"/>
              </a:rPr>
              <a:t>			</a:t>
            </a:r>
          </a:p>
        </p:txBody>
      </p:sp>
      <p:sp>
        <p:nvSpPr>
          <p:cNvPr id="6" name="Curved Down Ribbon 5"/>
          <p:cNvSpPr/>
          <p:nvPr/>
        </p:nvSpPr>
        <p:spPr>
          <a:xfrm>
            <a:off x="1633856" y="4724400"/>
            <a:ext cx="9482059" cy="1447800"/>
          </a:xfrm>
          <a:prstGeom prst="ellipseRibbon">
            <a:avLst>
              <a:gd name="adj1" fmla="val 17659"/>
              <a:gd name="adj2" fmla="val 75000"/>
              <a:gd name="adj3" fmla="val 13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Perpetua"/>
              </a:rPr>
              <a:t>END  :   QUESTION?</a:t>
            </a:r>
          </a:p>
        </p:txBody>
      </p:sp>
    </p:spTree>
  </p:cSld>
  <p:clrMapOvr>
    <a:masterClrMapping/>
  </p:clrMapOvr>
  <p:transition spd="slow">
    <p:pull dir="d"/>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7204" y="1143000"/>
            <a:ext cx="10597595" cy="1981200"/>
          </a:xfrm>
          <a:solidFill>
            <a:srgbClr val="002060"/>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prstTxWarp prst="textTriangle">
              <a:avLst/>
            </a:prstTxWarp>
            <a:normAutofit/>
          </a:bodyPr>
          <a:lstStyle/>
          <a:p>
            <a:r>
              <a:rPr lang="en-US" sz="4000" dirty="0">
                <a:ln>
                  <a:solidFill>
                    <a:srgbClr val="FF0000"/>
                  </a:solidFill>
                </a:ln>
                <a:solidFill>
                  <a:srgbClr val="FFFF00"/>
                </a:solidFill>
                <a:effectLst>
                  <a:outerShdw blurRad="38100" dist="38100" dir="2700000" algn="tl">
                    <a:srgbClr val="000000">
                      <a:alpha val="43137"/>
                    </a:srgbClr>
                  </a:outerShdw>
                </a:effectLst>
                <a:latin typeface="Algerian" pitchFamily="82" charset="0"/>
              </a:rPr>
              <a:t> PRENATAL (ANTENATAL) CARE</a:t>
            </a:r>
          </a:p>
        </p:txBody>
      </p:sp>
      <p:sp>
        <p:nvSpPr>
          <p:cNvPr id="5" name="Slide Number Placeholder 4"/>
          <p:cNvSpPr>
            <a:spLocks noGrp="1"/>
          </p:cNvSpPr>
          <p:nvPr>
            <p:ph type="sldNum" sz="quarter" idx="12"/>
          </p:nvPr>
        </p:nvSpPr>
        <p:spPr/>
        <p:txBody>
          <a:bodyPr/>
          <a:lstStyle/>
          <a:p>
            <a:fld id="{0D663D2D-031E-4C87-AF14-A7E9F1A3FB18}" type="slidenum">
              <a:rPr lang="en-US">
                <a:latin typeface="Times New Roman"/>
              </a:rPr>
              <a:pPr/>
              <a:t>109</a:t>
            </a:fld>
            <a:endParaRPr lang="en-US">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6088" y="0"/>
            <a:ext cx="10039827" cy="1143000"/>
          </a:xfrm>
        </p:spPr>
        <p:txBody>
          <a:bodyPr>
            <a:normAutofit/>
          </a:bodyPr>
          <a:lstStyle/>
          <a:p>
            <a:pPr algn="ctr"/>
            <a:r>
              <a:rPr lang="en-US" b="1" dirty="0">
                <a:solidFill>
                  <a:schemeClr val="tx1"/>
                </a:solidFill>
              </a:rPr>
              <a:t>PRECONCEPTION CARE PROTOCOL </a:t>
            </a:r>
            <a:endParaRPr lang="en-US" dirty="0">
              <a:solidFill>
                <a:schemeClr val="tx1"/>
              </a:solidFill>
            </a:endParaRPr>
          </a:p>
        </p:txBody>
      </p:sp>
      <p:sp>
        <p:nvSpPr>
          <p:cNvPr id="6" name="Content Placeholder 5"/>
          <p:cNvSpPr>
            <a:spLocks noGrp="1"/>
          </p:cNvSpPr>
          <p:nvPr>
            <p:ph idx="1"/>
          </p:nvPr>
        </p:nvSpPr>
        <p:spPr>
          <a:xfrm>
            <a:off x="0" y="1040524"/>
            <a:ext cx="12192000" cy="5680953"/>
          </a:xfrm>
        </p:spPr>
        <p:txBody>
          <a:bodyPr>
            <a:noAutofit/>
          </a:bodyPr>
          <a:lstStyle/>
          <a:p>
            <a:pPr marL="514350" indent="-514350" algn="just">
              <a:buFont typeface="+mj-lt"/>
              <a:buAutoNum type="arabicPeriod"/>
            </a:pPr>
            <a:r>
              <a:rPr lang="en-US" sz="3200" dirty="0">
                <a:latin typeface="+mj-lt"/>
              </a:rPr>
              <a:t>Comprehensive </a:t>
            </a:r>
            <a:r>
              <a:rPr lang="en-US" sz="3200" b="1" u="sng" dirty="0">
                <a:latin typeface="+mj-lt"/>
              </a:rPr>
              <a:t>HISTORY</a:t>
            </a:r>
            <a:r>
              <a:rPr lang="en-US" sz="3200" dirty="0">
                <a:latin typeface="+mj-lt"/>
              </a:rPr>
              <a:t> should be taken to include:</a:t>
            </a:r>
          </a:p>
          <a:p>
            <a:pPr algn="just"/>
            <a:r>
              <a:rPr lang="en-US" sz="3200" dirty="0">
                <a:latin typeface="+mj-lt"/>
              </a:rPr>
              <a:t>Family history: hereditary conditions, Medical conditions, congenital abnormalities </a:t>
            </a:r>
          </a:p>
          <a:p>
            <a:pPr algn="just"/>
            <a:r>
              <a:rPr lang="en-US" sz="3200" dirty="0">
                <a:latin typeface="+mj-lt"/>
              </a:rPr>
              <a:t>Medical history: Diabetes, hypertension, HIV, TB, RT cancers e.g. Breast cancer, cervical cancer </a:t>
            </a:r>
          </a:p>
          <a:p>
            <a:pPr algn="just"/>
            <a:r>
              <a:rPr lang="en-US" sz="3200" dirty="0">
                <a:latin typeface="+mj-lt"/>
              </a:rPr>
              <a:t>Surgical history : Previous C/section, Obstetric fistula repair </a:t>
            </a:r>
          </a:p>
          <a:p>
            <a:pPr algn="just"/>
            <a:r>
              <a:rPr lang="en-US" sz="3200" dirty="0">
                <a:latin typeface="+mj-lt"/>
              </a:rPr>
              <a:t>Obstetric/</a:t>
            </a:r>
            <a:r>
              <a:rPr lang="en-US" sz="3200" dirty="0" err="1">
                <a:latin typeface="+mj-lt"/>
              </a:rPr>
              <a:t>gynaecological</a:t>
            </a:r>
            <a:r>
              <a:rPr lang="en-US" sz="3200" dirty="0">
                <a:latin typeface="+mj-lt"/>
              </a:rPr>
              <a:t> history: Pregnancy wastage, previous preterm deliveries, STIs, menstrual disorders, prolonged sub fertility </a:t>
            </a:r>
          </a:p>
          <a:p>
            <a:pPr algn="just"/>
            <a:r>
              <a:rPr lang="en-US" sz="3200" dirty="0">
                <a:latin typeface="+mj-lt"/>
              </a:rPr>
              <a:t>Environmental history: exposure to radiation, Chemicals </a:t>
            </a:r>
          </a:p>
          <a:p>
            <a:pPr algn="just"/>
            <a:r>
              <a:rPr lang="en-US" sz="3200" dirty="0">
                <a:latin typeface="+mj-lt"/>
              </a:rPr>
              <a:t>Nutritional history : diet </a:t>
            </a:r>
          </a:p>
          <a:p>
            <a:pPr marL="880110" lvl="1" indent="-514350" algn="just"/>
            <a:endParaRPr lang="en-US" sz="3200" dirty="0">
              <a:latin typeface="+mj-lt"/>
            </a:endParaRPr>
          </a:p>
        </p:txBody>
      </p:sp>
      <p:sp>
        <p:nvSpPr>
          <p:cNvPr id="4" name="Slide Number Placeholder 3"/>
          <p:cNvSpPr>
            <a:spLocks noGrp="1"/>
          </p:cNvSpPr>
          <p:nvPr>
            <p:ph type="sldNum" sz="quarter" idx="12"/>
          </p:nvPr>
        </p:nvSpPr>
        <p:spPr/>
        <p:txBody>
          <a:bodyPr/>
          <a:lstStyle/>
          <a:p>
            <a:fld id="{83F828AF-2CD1-48C6-8286-C7F35401D37C}" type="slidenum">
              <a:rPr lang="en-US">
                <a:solidFill>
                  <a:srgbClr val="04617B">
                    <a:shade val="90000"/>
                  </a:srgbClr>
                </a:solidFill>
                <a:latin typeface="Constantia"/>
              </a:rPr>
              <a:pPr/>
              <a:t>11</a:t>
            </a:fld>
            <a:endParaRPr lang="en-US">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t>
            </a:r>
            <a:r>
              <a:rPr lang="en-US" b="1" dirty="0">
                <a:solidFill>
                  <a:srgbClr val="7030A0"/>
                </a:solidFill>
                <a:latin typeface="Times New Roman" pitchFamily="18" charset="0"/>
                <a:cs typeface="Times New Roman" pitchFamily="18" charset="0"/>
              </a:rPr>
              <a:t> OBJECTIVES/AIMS </a:t>
            </a:r>
            <a:r>
              <a:rPr lang="en-US" dirty="0"/>
              <a:t/>
            </a:r>
            <a:br>
              <a:rPr lang="en-US" dirty="0"/>
            </a:br>
            <a:endParaRPr lang="en-US" dirty="0"/>
          </a:p>
        </p:txBody>
      </p:sp>
      <p:sp>
        <p:nvSpPr>
          <p:cNvPr id="3" name="Content Placeholder 2"/>
          <p:cNvSpPr>
            <a:spLocks noGrp="1"/>
          </p:cNvSpPr>
          <p:nvPr>
            <p:ph sz="quarter" idx="1"/>
          </p:nvPr>
        </p:nvSpPr>
        <p:spPr>
          <a:xfrm>
            <a:off x="346842" y="1219200"/>
            <a:ext cx="11326842" cy="5254752"/>
          </a:xfrm>
        </p:spPr>
        <p:txBody>
          <a:bodyPr>
            <a:normAutofit/>
          </a:bodyPr>
          <a:lstStyle/>
          <a:p>
            <a:pPr lvl="0" algn="just"/>
            <a:r>
              <a:rPr lang="en-US" sz="3200" dirty="0">
                <a:latin typeface="Times New Roman" pitchFamily="18" charset="0"/>
                <a:cs typeface="Times New Roman" pitchFamily="18" charset="0"/>
              </a:rPr>
              <a:t>To monitor the progress of pregnancy hence ensure maternal health and normal fetal development. </a:t>
            </a:r>
          </a:p>
          <a:p>
            <a:pPr lvl="0" algn="just"/>
            <a:r>
              <a:rPr lang="en-US" sz="3200" dirty="0">
                <a:latin typeface="Times New Roman" pitchFamily="18" charset="0"/>
                <a:cs typeface="Times New Roman" pitchFamily="18" charset="0"/>
              </a:rPr>
              <a:t>To identify risk factors, which can endanger the  life of both.  </a:t>
            </a:r>
          </a:p>
          <a:p>
            <a:pPr lvl="0" algn="just"/>
            <a:r>
              <a:rPr lang="en-US" sz="3200" dirty="0">
                <a:latin typeface="Times New Roman" pitchFamily="18" charset="0"/>
                <a:cs typeface="Times New Roman" pitchFamily="18" charset="0"/>
              </a:rPr>
              <a:t>To support and encourage the family to have healthy psychological adjustment to childbearing.</a:t>
            </a:r>
          </a:p>
          <a:p>
            <a:pPr algn="just"/>
            <a:endParaRPr lang="en-US" dirty="0"/>
          </a:p>
        </p:txBody>
      </p:sp>
      <p:sp>
        <p:nvSpPr>
          <p:cNvPr id="5" name="Slide Number Placeholder 4"/>
          <p:cNvSpPr>
            <a:spLocks noGrp="1"/>
          </p:cNvSpPr>
          <p:nvPr>
            <p:ph type="sldNum" sz="quarter" idx="15"/>
          </p:nvPr>
        </p:nvSpPr>
        <p:spPr/>
        <p:txBody>
          <a:bodyPr>
            <a:normAutofit/>
          </a:bodyPr>
          <a:lstStyle/>
          <a:p>
            <a:fld id="{0D663D2D-031E-4C87-AF14-A7E9F1A3FB18}" type="slidenum">
              <a:rPr lang="en-US">
                <a:latin typeface="Times New Roman"/>
              </a:rPr>
              <a:pPr/>
              <a:t>110</a:t>
            </a:fld>
            <a:endParaRPr lang="en-US">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9110213" cy="838200"/>
          </a:xfrm>
        </p:spPr>
        <p:txBody>
          <a:bodyPr/>
          <a:lstStyle/>
          <a:p>
            <a:r>
              <a:rPr lang="en-US" dirty="0"/>
              <a:t>		</a:t>
            </a:r>
            <a:r>
              <a:rPr lang="en-US" dirty="0" err="1"/>
              <a:t>contd</a:t>
            </a:r>
            <a:endParaRPr lang="en-US" dirty="0"/>
          </a:p>
        </p:txBody>
      </p:sp>
      <p:sp>
        <p:nvSpPr>
          <p:cNvPr id="3" name="Content Placeholder 2"/>
          <p:cNvSpPr>
            <a:spLocks noGrp="1"/>
          </p:cNvSpPr>
          <p:nvPr>
            <p:ph sz="quarter" idx="1"/>
          </p:nvPr>
        </p:nvSpPr>
        <p:spPr>
          <a:xfrm>
            <a:off x="346842" y="838200"/>
            <a:ext cx="11326842" cy="5635752"/>
          </a:xfrm>
        </p:spPr>
        <p:txBody>
          <a:bodyPr>
            <a:normAutofit/>
          </a:bodyPr>
          <a:lstStyle/>
          <a:p>
            <a:pPr lvl="0" algn="just"/>
            <a:r>
              <a:rPr lang="en-US" sz="3600" dirty="0">
                <a:latin typeface="Times New Roman" pitchFamily="18" charset="0"/>
                <a:cs typeface="Times New Roman" pitchFamily="18" charset="0"/>
              </a:rPr>
              <a:t>To promote awareness of the sociological aspects of childbearing and the influences they may have on the family. </a:t>
            </a:r>
          </a:p>
          <a:p>
            <a:pPr lvl="0" algn="just"/>
            <a:r>
              <a:rPr lang="en-US" sz="3600" dirty="0">
                <a:latin typeface="Times New Roman" pitchFamily="18" charset="0"/>
                <a:cs typeface="Times New Roman" pitchFamily="18" charset="0"/>
              </a:rPr>
              <a:t>To ensure that the woman reaches the end of pregnancy when physically and  psychological prepared for the child birth. </a:t>
            </a:r>
          </a:p>
          <a:p>
            <a:pPr lvl="0" algn="just"/>
            <a:r>
              <a:rPr lang="en-US" sz="3600" dirty="0">
                <a:latin typeface="Times New Roman" pitchFamily="18" charset="0"/>
                <a:cs typeface="Times New Roman" pitchFamily="18" charset="0"/>
              </a:rPr>
              <a:t>To help and support the woman/mother in her choice of infant feeding.</a:t>
            </a:r>
          </a:p>
          <a:p>
            <a:pPr algn="just"/>
            <a:endParaRPr lang="en-US" dirty="0"/>
          </a:p>
        </p:txBody>
      </p:sp>
      <p:sp>
        <p:nvSpPr>
          <p:cNvPr id="5" name="Slide Number Placeholder 4"/>
          <p:cNvSpPr>
            <a:spLocks noGrp="1"/>
          </p:cNvSpPr>
          <p:nvPr>
            <p:ph type="sldNum" sz="quarter" idx="15"/>
          </p:nvPr>
        </p:nvSpPr>
        <p:spPr/>
        <p:txBody>
          <a:bodyPr>
            <a:normAutofit/>
          </a:bodyPr>
          <a:lstStyle/>
          <a:p>
            <a:fld id="{0D663D2D-031E-4C87-AF14-A7E9F1A3FB18}" type="slidenum">
              <a:rPr lang="en-US">
                <a:latin typeface="Times New Roman"/>
              </a:rPr>
              <a:pPr/>
              <a:t>111</a:t>
            </a:fld>
            <a:endParaRPr lang="en-US">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9110213" cy="685800"/>
          </a:xfrm>
        </p:spPr>
        <p:txBody>
          <a:bodyPr/>
          <a:lstStyle/>
          <a:p>
            <a:r>
              <a:rPr lang="en-US" dirty="0"/>
              <a:t>			</a:t>
            </a:r>
            <a:r>
              <a:rPr lang="en-US" dirty="0" err="1"/>
              <a:t>contd</a:t>
            </a:r>
            <a:endParaRPr lang="en-US" dirty="0"/>
          </a:p>
        </p:txBody>
      </p:sp>
      <p:sp>
        <p:nvSpPr>
          <p:cNvPr id="3" name="Content Placeholder 2"/>
          <p:cNvSpPr>
            <a:spLocks noGrp="1"/>
          </p:cNvSpPr>
          <p:nvPr>
            <p:ph sz="quarter" idx="1"/>
          </p:nvPr>
        </p:nvSpPr>
        <p:spPr>
          <a:xfrm>
            <a:off x="704242" y="685800"/>
            <a:ext cx="10783518" cy="5486400"/>
          </a:xfrm>
        </p:spPr>
        <p:txBody>
          <a:bodyPr>
            <a:normAutofit/>
          </a:bodyPr>
          <a:lstStyle/>
          <a:p>
            <a:pPr lvl="0" algn="just"/>
            <a:r>
              <a:rPr lang="en-US" sz="4000" dirty="0">
                <a:latin typeface="Times New Roman" pitchFamily="18" charset="0"/>
                <a:cs typeface="Times New Roman" pitchFamily="18" charset="0"/>
              </a:rPr>
              <a:t>To offer the family advice on parenthood either manually, on one to one bases or in a planned audio-visual </a:t>
            </a:r>
            <a:r>
              <a:rPr lang="en-US" sz="4000" dirty="0" err="1">
                <a:latin typeface="Times New Roman" pitchFamily="18" charset="0"/>
                <a:cs typeface="Times New Roman" pitchFamily="18" charset="0"/>
              </a:rPr>
              <a:t>programme</a:t>
            </a:r>
            <a:r>
              <a:rPr lang="en-US" sz="4000" dirty="0">
                <a:latin typeface="Times New Roman" pitchFamily="18" charset="0"/>
                <a:cs typeface="Times New Roman" pitchFamily="18" charset="0"/>
              </a:rPr>
              <a:t>.   </a:t>
            </a:r>
          </a:p>
          <a:p>
            <a:pPr algn="just">
              <a:buFont typeface="Wingdings" pitchFamily="2" charset="2"/>
              <a:buChar char="v"/>
            </a:pPr>
            <a:r>
              <a:rPr lang="en-US" sz="4000" dirty="0">
                <a:latin typeface="Times New Roman" pitchFamily="18" charset="0"/>
                <a:cs typeface="Times New Roman" pitchFamily="18" charset="0"/>
              </a:rPr>
              <a:t>The care is aimed at allaying fear/worries hence have a physically and psychologically healthy mother and neonate.</a:t>
            </a:r>
          </a:p>
          <a:p>
            <a:pPr algn="just"/>
            <a:endParaRPr lang="en-US" dirty="0"/>
          </a:p>
        </p:txBody>
      </p:sp>
      <p:sp>
        <p:nvSpPr>
          <p:cNvPr id="5" name="Slide Number Placeholder 4"/>
          <p:cNvSpPr>
            <a:spLocks noGrp="1"/>
          </p:cNvSpPr>
          <p:nvPr>
            <p:ph type="sldNum" sz="quarter" idx="15"/>
          </p:nvPr>
        </p:nvSpPr>
        <p:spPr/>
        <p:txBody>
          <a:bodyPr>
            <a:normAutofit/>
          </a:bodyPr>
          <a:lstStyle/>
          <a:p>
            <a:fld id="{0D663D2D-031E-4C87-AF14-A7E9F1A3FB18}" type="slidenum">
              <a:rPr lang="en-US">
                <a:latin typeface="Times New Roman"/>
              </a:rPr>
              <a:pPr/>
              <a:t>112</a:t>
            </a:fld>
            <a:endParaRPr lang="en-US">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9956800" cy="1143000"/>
          </a:xfrm>
        </p:spPr>
        <p:txBody>
          <a:bodyPr>
            <a:normAutofit fontScale="90000"/>
          </a:bodyPr>
          <a:lstStyle/>
          <a:p>
            <a:pPr algn="ctr"/>
            <a:r>
              <a:rPr lang="en-US" sz="4400" b="1" dirty="0">
                <a:solidFill>
                  <a:srgbClr val="7030A0"/>
                </a:solidFill>
                <a:latin typeface="Segoe UI Black" panose="020B0A02040204020203" pitchFamily="34" charset="0"/>
                <a:ea typeface="Segoe UI Black" panose="020B0A02040204020203" pitchFamily="34" charset="0"/>
                <a:cs typeface="Times New Roman" pitchFamily="18" charset="0"/>
              </a:rPr>
              <a:t>Promoters Of Antenatal Attendance</a:t>
            </a:r>
            <a:endParaRPr lang="en-US" sz="4400" dirty="0">
              <a:latin typeface="Segoe UI Black" panose="020B0A02040204020203" pitchFamily="34" charset="0"/>
              <a:ea typeface="Segoe UI Black" panose="020B0A02040204020203" pitchFamily="34" charset="0"/>
            </a:endParaRPr>
          </a:p>
        </p:txBody>
      </p:sp>
      <p:sp>
        <p:nvSpPr>
          <p:cNvPr id="3" name="Content Placeholder 2"/>
          <p:cNvSpPr>
            <a:spLocks noGrp="1"/>
          </p:cNvSpPr>
          <p:nvPr>
            <p:ph sz="quarter" idx="1"/>
          </p:nvPr>
        </p:nvSpPr>
        <p:spPr>
          <a:xfrm>
            <a:off x="609600" y="1447800"/>
            <a:ext cx="10744200" cy="5026152"/>
          </a:xfrm>
        </p:spPr>
        <p:txBody>
          <a:bodyPr>
            <a:normAutofit/>
          </a:bodyPr>
          <a:lstStyle/>
          <a:p>
            <a:pPr algn="just"/>
            <a:r>
              <a:rPr lang="en-US" sz="3200" dirty="0">
                <a:latin typeface="Times New Roman" pitchFamily="18" charset="0"/>
                <a:cs typeface="Times New Roman" pitchFamily="18" charset="0"/>
              </a:rPr>
              <a:t>Service providers attitude to the individual client.</a:t>
            </a:r>
          </a:p>
          <a:p>
            <a:pPr lvl="0" algn="just"/>
            <a:r>
              <a:rPr lang="en-US" sz="3200" dirty="0">
                <a:latin typeface="Times New Roman" pitchFamily="18" charset="0"/>
                <a:cs typeface="Times New Roman" pitchFamily="18" charset="0"/>
              </a:rPr>
              <a:t>Timing of services i.e. served as they come (principle of 1</a:t>
            </a:r>
            <a:r>
              <a:rPr lang="en-US" sz="3200" baseline="30000" dirty="0">
                <a:latin typeface="Times New Roman" pitchFamily="18" charset="0"/>
                <a:cs typeface="Times New Roman" pitchFamily="18" charset="0"/>
              </a:rPr>
              <a:t>st</a:t>
            </a:r>
            <a:r>
              <a:rPr lang="en-US" sz="3200" dirty="0">
                <a:latin typeface="Times New Roman" pitchFamily="18" charset="0"/>
                <a:cs typeface="Times New Roman" pitchFamily="18" charset="0"/>
              </a:rPr>
              <a:t> come, 1</a:t>
            </a:r>
            <a:r>
              <a:rPr lang="en-US" sz="3200" baseline="30000" dirty="0">
                <a:latin typeface="Times New Roman" pitchFamily="18" charset="0"/>
                <a:cs typeface="Times New Roman" pitchFamily="18" charset="0"/>
              </a:rPr>
              <a:t>st</a:t>
            </a:r>
            <a:r>
              <a:rPr lang="en-US" sz="3200" dirty="0">
                <a:latin typeface="Times New Roman" pitchFamily="18" charset="0"/>
                <a:cs typeface="Times New Roman" pitchFamily="18" charset="0"/>
              </a:rPr>
              <a:t> served basis).</a:t>
            </a:r>
          </a:p>
          <a:p>
            <a:pPr lvl="0" algn="just"/>
            <a:r>
              <a:rPr lang="en-US" sz="3200" dirty="0">
                <a:latin typeface="Times New Roman" pitchFamily="18" charset="0"/>
                <a:cs typeface="Times New Roman" pitchFamily="18" charset="0"/>
              </a:rPr>
              <a:t>Working environment, in terms of physical facilities and professionalism level.</a:t>
            </a:r>
          </a:p>
          <a:p>
            <a:pPr lvl="0" algn="just"/>
            <a:r>
              <a:rPr lang="en-US" sz="3200" dirty="0">
                <a:latin typeface="Times New Roman" pitchFamily="18" charset="0"/>
                <a:cs typeface="Times New Roman" pitchFamily="18" charset="0"/>
              </a:rPr>
              <a:t>Community  motivation, in terms of awareness of the services, literacy level and physical location of the clinics.</a:t>
            </a:r>
          </a:p>
          <a:p>
            <a:pPr algn="just"/>
            <a:endParaRPr lang="en-US" sz="3200" dirty="0"/>
          </a:p>
          <a:p>
            <a:pPr algn="just"/>
            <a:endParaRPr lang="en-US" sz="3200" dirty="0"/>
          </a:p>
        </p:txBody>
      </p:sp>
      <p:sp>
        <p:nvSpPr>
          <p:cNvPr id="5" name="Slide Number Placeholder 4"/>
          <p:cNvSpPr>
            <a:spLocks noGrp="1"/>
          </p:cNvSpPr>
          <p:nvPr>
            <p:ph type="sldNum" sz="quarter" idx="15"/>
          </p:nvPr>
        </p:nvSpPr>
        <p:spPr/>
        <p:txBody>
          <a:bodyPr>
            <a:normAutofit/>
          </a:bodyPr>
          <a:lstStyle/>
          <a:p>
            <a:fld id="{0D663D2D-031E-4C87-AF14-A7E9F1A3FB18}" type="slidenum">
              <a:rPr lang="en-US">
                <a:latin typeface="Times New Roman"/>
              </a:rPr>
              <a:pPr/>
              <a:t>113</a:t>
            </a:fld>
            <a:endParaRPr lang="en-US">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9110213" cy="990600"/>
          </a:xfrm>
        </p:spPr>
        <p:txBody>
          <a:bodyPr/>
          <a:lstStyle/>
          <a:p>
            <a:r>
              <a:rPr lang="en-US" dirty="0"/>
              <a:t>		</a:t>
            </a:r>
            <a:r>
              <a:rPr lang="en-US" dirty="0" err="1"/>
              <a:t>contd</a:t>
            </a:r>
            <a:endParaRPr lang="en-US" dirty="0"/>
          </a:p>
        </p:txBody>
      </p:sp>
      <p:sp>
        <p:nvSpPr>
          <p:cNvPr id="3" name="Content Placeholder 2"/>
          <p:cNvSpPr>
            <a:spLocks noGrp="1"/>
          </p:cNvSpPr>
          <p:nvPr>
            <p:ph sz="quarter" idx="1"/>
          </p:nvPr>
        </p:nvSpPr>
        <p:spPr>
          <a:xfrm>
            <a:off x="451946" y="914400"/>
            <a:ext cx="10749456" cy="5559552"/>
          </a:xfrm>
        </p:spPr>
        <p:txBody>
          <a:bodyPr>
            <a:normAutofit/>
          </a:bodyPr>
          <a:lstStyle/>
          <a:p>
            <a:pPr lvl="0" algn="just"/>
            <a:r>
              <a:rPr lang="en-US" sz="3600" dirty="0">
                <a:latin typeface="Times New Roman" pitchFamily="18" charset="0"/>
                <a:cs typeface="Times New Roman" pitchFamily="18" charset="0"/>
              </a:rPr>
              <a:t>Culture and traditional orientations;  General attitude towards the services.</a:t>
            </a:r>
          </a:p>
          <a:p>
            <a:pPr algn="just">
              <a:buFont typeface="Wingdings" pitchFamily="2" charset="2"/>
              <a:buChar char="v"/>
            </a:pPr>
            <a:r>
              <a:rPr lang="en-US" sz="3600" dirty="0">
                <a:latin typeface="Times New Roman" pitchFamily="18" charset="0"/>
                <a:cs typeface="Times New Roman" pitchFamily="18" charset="0"/>
              </a:rPr>
              <a:t>So if any of the above is overlooked, the clients default the services.</a:t>
            </a:r>
          </a:p>
          <a:p>
            <a:pPr algn="just">
              <a:buNone/>
            </a:pPr>
            <a:r>
              <a:rPr lang="en-US" sz="3600" dirty="0">
                <a:latin typeface="Times New Roman" pitchFamily="18" charset="0"/>
                <a:cs typeface="Times New Roman" pitchFamily="18" charset="0"/>
              </a:rPr>
              <a:t>	</a:t>
            </a:r>
            <a:r>
              <a:rPr lang="en-US" sz="3600" b="1" u="sng" dirty="0">
                <a:latin typeface="Times New Roman" pitchFamily="18" charset="0"/>
                <a:cs typeface="Times New Roman" pitchFamily="18" charset="0"/>
              </a:rPr>
              <a:t>Remedy;</a:t>
            </a:r>
            <a:r>
              <a:rPr lang="en-US" sz="3600" dirty="0">
                <a:latin typeface="Times New Roman" pitchFamily="18" charset="0"/>
                <a:cs typeface="Times New Roman" pitchFamily="18" charset="0"/>
              </a:rPr>
              <a:t> Find out the reason(s) of default in collaboration with community leaders and other appropriate sectors .</a:t>
            </a:r>
          </a:p>
          <a:p>
            <a:pPr algn="just"/>
            <a:endParaRPr lang="en-US" dirty="0"/>
          </a:p>
        </p:txBody>
      </p:sp>
      <p:sp>
        <p:nvSpPr>
          <p:cNvPr id="5" name="Slide Number Placeholder 4"/>
          <p:cNvSpPr>
            <a:spLocks noGrp="1"/>
          </p:cNvSpPr>
          <p:nvPr>
            <p:ph type="sldNum" sz="quarter" idx="15"/>
          </p:nvPr>
        </p:nvSpPr>
        <p:spPr/>
        <p:txBody>
          <a:bodyPr>
            <a:normAutofit/>
          </a:bodyPr>
          <a:lstStyle/>
          <a:p>
            <a:fld id="{0D663D2D-031E-4C87-AF14-A7E9F1A3FB18}" type="slidenum">
              <a:rPr lang="en-US">
                <a:latin typeface="Times New Roman"/>
              </a:rPr>
              <a:pPr/>
              <a:t>114</a:t>
            </a:fld>
            <a:endParaRPr lang="en-US">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6818" y="228600"/>
            <a:ext cx="9946865" cy="990600"/>
          </a:xfrm>
        </p:spPr>
        <p:txBody>
          <a:bodyPr>
            <a:normAutofit/>
          </a:bodyPr>
          <a:lstStyle/>
          <a:p>
            <a:r>
              <a:rPr lang="en-US" dirty="0"/>
              <a:t>	</a:t>
            </a:r>
            <a:r>
              <a:rPr lang="en-US" b="1" dirty="0">
                <a:solidFill>
                  <a:srgbClr val="7030A0"/>
                </a:solidFill>
                <a:latin typeface="Times New Roman" pitchFamily="18" charset="0"/>
                <a:cs typeface="Times New Roman" pitchFamily="18" charset="0"/>
              </a:rPr>
              <a:t> PRIME HEALTH MESSAGES</a:t>
            </a:r>
            <a:endParaRPr lang="en-US" dirty="0"/>
          </a:p>
        </p:txBody>
      </p:sp>
      <p:sp>
        <p:nvSpPr>
          <p:cNvPr id="3" name="Content Placeholder 2"/>
          <p:cNvSpPr>
            <a:spLocks noGrp="1"/>
          </p:cNvSpPr>
          <p:nvPr>
            <p:ph sz="quarter" idx="1"/>
          </p:nvPr>
        </p:nvSpPr>
        <p:spPr>
          <a:xfrm>
            <a:off x="518318" y="1219200"/>
            <a:ext cx="10683084" cy="5254752"/>
          </a:xfrm>
        </p:spPr>
        <p:txBody>
          <a:bodyPr>
            <a:normAutofit/>
          </a:bodyPr>
          <a:lstStyle/>
          <a:p>
            <a:pPr marL="0" indent="0" algn="just">
              <a:buNone/>
            </a:pPr>
            <a:r>
              <a:rPr lang="en-US" sz="3600" dirty="0">
                <a:latin typeface="Times New Roman" pitchFamily="18" charset="0"/>
                <a:cs typeface="Times New Roman" pitchFamily="18" charset="0"/>
              </a:rPr>
              <a:t>Aims  at deliberately, empowering the client through:</a:t>
            </a:r>
          </a:p>
          <a:p>
            <a:pPr algn="just"/>
            <a:r>
              <a:rPr lang="en-US" sz="3600" dirty="0">
                <a:latin typeface="Times New Roman" pitchFamily="18" charset="0"/>
                <a:cs typeface="Times New Roman" pitchFamily="18" charset="0"/>
              </a:rPr>
              <a:t>Sharing appropriate information in simple and clear terms.</a:t>
            </a:r>
          </a:p>
          <a:p>
            <a:pPr algn="just"/>
            <a:r>
              <a:rPr lang="en-US" sz="3600" dirty="0">
                <a:latin typeface="Times New Roman" pitchFamily="18" charset="0"/>
                <a:cs typeface="Times New Roman" pitchFamily="18" charset="0"/>
              </a:rPr>
              <a:t>Increasing awareness of their own feelings.</a:t>
            </a:r>
          </a:p>
          <a:p>
            <a:pPr algn="just"/>
            <a:r>
              <a:rPr lang="en-US" sz="3600" dirty="0">
                <a:latin typeface="Times New Roman" pitchFamily="18" charset="0"/>
                <a:cs typeface="Times New Roman" pitchFamily="18" charset="0"/>
              </a:rPr>
              <a:t>Imparting skills to help them make informed choices.</a:t>
            </a:r>
          </a:p>
          <a:p>
            <a:pPr algn="just"/>
            <a:endParaRPr lang="en-US" sz="3600" dirty="0"/>
          </a:p>
        </p:txBody>
      </p:sp>
      <p:sp>
        <p:nvSpPr>
          <p:cNvPr id="5" name="Slide Number Placeholder 4"/>
          <p:cNvSpPr>
            <a:spLocks noGrp="1"/>
          </p:cNvSpPr>
          <p:nvPr>
            <p:ph type="sldNum" sz="quarter" idx="15"/>
          </p:nvPr>
        </p:nvSpPr>
        <p:spPr/>
        <p:txBody>
          <a:bodyPr>
            <a:normAutofit/>
          </a:bodyPr>
          <a:lstStyle/>
          <a:p>
            <a:fld id="{0D663D2D-031E-4C87-AF14-A7E9F1A3FB18}" type="slidenum">
              <a:rPr lang="en-US">
                <a:latin typeface="Times New Roman"/>
              </a:rPr>
              <a:pPr/>
              <a:t>115</a:t>
            </a:fld>
            <a:endParaRPr lang="en-US">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solidFill>
                  <a:srgbClr val="EC1495"/>
                </a:solidFill>
                <a:latin typeface="Times New Roman" pitchFamily="18" charset="0"/>
                <a:cs typeface="Times New Roman" pitchFamily="18" charset="0"/>
              </a:rPr>
              <a:t> 1.HYGIENE</a:t>
            </a:r>
            <a:endParaRPr lang="en-US" dirty="0"/>
          </a:p>
        </p:txBody>
      </p:sp>
      <p:sp>
        <p:nvSpPr>
          <p:cNvPr id="3" name="Content Placeholder 2"/>
          <p:cNvSpPr>
            <a:spLocks noGrp="1"/>
          </p:cNvSpPr>
          <p:nvPr>
            <p:ph sz="quarter" idx="1"/>
          </p:nvPr>
        </p:nvSpPr>
        <p:spPr>
          <a:xfrm>
            <a:off x="420414" y="1371600"/>
            <a:ext cx="10780986" cy="5102352"/>
          </a:xfrm>
        </p:spPr>
        <p:txBody>
          <a:bodyPr>
            <a:normAutofit/>
          </a:bodyPr>
          <a:lstStyle/>
          <a:p>
            <a:pPr lvl="0" algn="just">
              <a:buNone/>
            </a:pPr>
            <a:r>
              <a:rPr lang="en-US" sz="3200" b="1" dirty="0">
                <a:solidFill>
                  <a:schemeClr val="accent5">
                    <a:lumMod val="75000"/>
                  </a:schemeClr>
                </a:solidFill>
              </a:rPr>
              <a:t>	</a:t>
            </a:r>
            <a:r>
              <a:rPr lang="en-US" sz="3200" dirty="0">
                <a:latin typeface="Times New Roman" pitchFamily="18" charset="0"/>
                <a:cs typeface="Times New Roman" pitchFamily="18" charset="0"/>
              </a:rPr>
              <a:t>	</a:t>
            </a:r>
            <a:r>
              <a:rPr lang="en-US" sz="3200" b="1" u="sng" dirty="0">
                <a:latin typeface="Times New Roman" pitchFamily="18" charset="0"/>
                <a:cs typeface="Times New Roman" pitchFamily="18" charset="0"/>
              </a:rPr>
              <a:t>Aims :</a:t>
            </a:r>
          </a:p>
          <a:p>
            <a:pPr lvl="0" algn="just"/>
            <a:r>
              <a:rPr lang="en-US" sz="3200" dirty="0">
                <a:latin typeface="Times New Roman" pitchFamily="18" charset="0"/>
                <a:cs typeface="Times New Roman" pitchFamily="18" charset="0"/>
              </a:rPr>
              <a:t>To prevent infection</a:t>
            </a:r>
          </a:p>
          <a:p>
            <a:pPr lvl="0" algn="just"/>
            <a:r>
              <a:rPr lang="en-US" sz="3200" dirty="0">
                <a:latin typeface="Times New Roman" pitchFamily="18" charset="0"/>
                <a:cs typeface="Times New Roman" pitchFamily="18" charset="0"/>
              </a:rPr>
              <a:t>To endorse self esteem</a:t>
            </a:r>
          </a:p>
          <a:p>
            <a:pPr lvl="0" algn="just"/>
            <a:r>
              <a:rPr lang="en-US" sz="3200" dirty="0">
                <a:latin typeface="Times New Roman" pitchFamily="18" charset="0"/>
                <a:cs typeface="Times New Roman" pitchFamily="18" charset="0"/>
              </a:rPr>
              <a:t>To refresh her</a:t>
            </a:r>
          </a:p>
          <a:p>
            <a:pPr lvl="0" algn="just">
              <a:buNone/>
            </a:pPr>
            <a:r>
              <a:rPr lang="en-US" sz="3200" b="1" dirty="0">
                <a:latin typeface="Times New Roman" pitchFamily="18" charset="0"/>
                <a:cs typeface="Times New Roman" pitchFamily="18" charset="0"/>
              </a:rPr>
              <a:t>   </a:t>
            </a:r>
            <a:r>
              <a:rPr lang="en-US" sz="3200" b="1" i="1" dirty="0">
                <a:latin typeface="Times New Roman" pitchFamily="18" charset="0"/>
                <a:cs typeface="Times New Roman" pitchFamily="18" charset="0"/>
              </a:rPr>
              <a:t>Personal hygiene  </a:t>
            </a:r>
          </a:p>
          <a:p>
            <a:pPr lvl="0" algn="just">
              <a:buFont typeface="Wingdings" pitchFamily="2" charset="2"/>
              <a:buChar char="Ø"/>
            </a:pPr>
            <a:r>
              <a:rPr lang="en-US" sz="3200" dirty="0">
                <a:latin typeface="Times New Roman" pitchFamily="18" charset="0"/>
                <a:cs typeface="Times New Roman" pitchFamily="18" charset="0"/>
              </a:rPr>
              <a:t>Daily or twice a day bath and  change of clothing, particularly the inner wear to prevent unpleasant oduor.</a:t>
            </a:r>
          </a:p>
          <a:p>
            <a:pPr algn="just"/>
            <a:endParaRPr lang="en-US" sz="3200" dirty="0"/>
          </a:p>
        </p:txBody>
      </p:sp>
      <p:sp>
        <p:nvSpPr>
          <p:cNvPr id="5" name="Slide Number Placeholder 4"/>
          <p:cNvSpPr>
            <a:spLocks noGrp="1"/>
          </p:cNvSpPr>
          <p:nvPr>
            <p:ph type="sldNum" sz="quarter" idx="15"/>
          </p:nvPr>
        </p:nvSpPr>
        <p:spPr/>
        <p:txBody>
          <a:bodyPr>
            <a:normAutofit/>
          </a:bodyPr>
          <a:lstStyle/>
          <a:p>
            <a:fld id="{0D663D2D-031E-4C87-AF14-A7E9F1A3FB18}" type="slidenum">
              <a:rPr lang="en-US">
                <a:latin typeface="Times New Roman"/>
              </a:rPr>
              <a:pPr/>
              <a:t>116</a:t>
            </a:fld>
            <a:endParaRPr lang="en-US">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73270" y="457200"/>
            <a:ext cx="10928132" cy="6016752"/>
          </a:xfrm>
        </p:spPr>
        <p:txBody>
          <a:bodyPr>
            <a:normAutofit/>
          </a:bodyPr>
          <a:lstStyle/>
          <a:p>
            <a:pPr lvl="0" algn="just">
              <a:buFont typeface="Wingdings" pitchFamily="2" charset="2"/>
              <a:buChar char="Ø"/>
            </a:pPr>
            <a:r>
              <a:rPr lang="en-US" sz="3200" dirty="0">
                <a:latin typeface="Times New Roman" pitchFamily="18" charset="0"/>
                <a:cs typeface="Times New Roman" pitchFamily="18" charset="0"/>
              </a:rPr>
              <a:t>Oral toilet to prevent dental carries and gum disease which results from;</a:t>
            </a:r>
          </a:p>
          <a:p>
            <a:pPr lvl="0" algn="just">
              <a:buFont typeface="Wingdings" pitchFamily="2" charset="2"/>
              <a:buChar char="ü"/>
            </a:pPr>
            <a:r>
              <a:rPr lang="en-US" sz="3200" dirty="0">
                <a:latin typeface="Times New Roman" pitchFamily="18" charset="0"/>
                <a:cs typeface="Times New Roman" pitchFamily="18" charset="0"/>
              </a:rPr>
              <a:t>Higher demand of calcium and phosphorous by the fetus.</a:t>
            </a:r>
          </a:p>
          <a:p>
            <a:pPr lvl="0" algn="just">
              <a:buFont typeface="Wingdings" pitchFamily="2" charset="2"/>
              <a:buChar char="ü"/>
            </a:pPr>
            <a:r>
              <a:rPr lang="en-US" sz="3200" dirty="0">
                <a:latin typeface="Times New Roman" pitchFamily="18" charset="0"/>
                <a:cs typeface="Times New Roman" pitchFamily="18" charset="0"/>
              </a:rPr>
              <a:t>Easy injury of the gum.</a:t>
            </a:r>
          </a:p>
          <a:p>
            <a:pPr algn="just">
              <a:buNone/>
            </a:pPr>
            <a:r>
              <a:rPr lang="en-US" sz="3200" b="1" dirty="0">
                <a:latin typeface="Times New Roman" pitchFamily="18" charset="0"/>
                <a:cs typeface="Times New Roman" pitchFamily="18" charset="0"/>
              </a:rPr>
              <a:t>  </a:t>
            </a:r>
            <a:r>
              <a:rPr lang="en-US" sz="3200" b="1" i="1" dirty="0">
                <a:latin typeface="Times New Roman" pitchFamily="18" charset="0"/>
                <a:cs typeface="Times New Roman" pitchFamily="18" charset="0"/>
              </a:rPr>
              <a:t>Environmental hygiene</a:t>
            </a:r>
          </a:p>
          <a:p>
            <a:pPr algn="just">
              <a:buFont typeface="Wingdings" pitchFamily="2" charset="2"/>
              <a:buChar char="Ø"/>
            </a:pPr>
            <a:r>
              <a:rPr lang="en-US" sz="3200" dirty="0">
                <a:latin typeface="Times New Roman" pitchFamily="18" charset="0"/>
                <a:cs typeface="Times New Roman" pitchFamily="18" charset="0"/>
              </a:rPr>
              <a:t> To prevent accidents and communicable diseases.</a:t>
            </a:r>
          </a:p>
          <a:p>
            <a:pPr algn="just">
              <a:buNone/>
            </a:pPr>
            <a:r>
              <a:rPr lang="en-US" sz="3200" dirty="0">
                <a:latin typeface="Times New Roman" pitchFamily="18" charset="0"/>
                <a:cs typeface="Times New Roman" pitchFamily="18" charset="0"/>
              </a:rPr>
              <a:t>  </a:t>
            </a:r>
            <a:r>
              <a:rPr lang="en-US" sz="3200" b="1" i="1" dirty="0">
                <a:latin typeface="Times New Roman" pitchFamily="18" charset="0"/>
                <a:cs typeface="Times New Roman" pitchFamily="18" charset="0"/>
              </a:rPr>
              <a:t>Food hygiene</a:t>
            </a:r>
          </a:p>
          <a:p>
            <a:pPr algn="just">
              <a:buFont typeface="Wingdings" pitchFamily="2" charset="2"/>
              <a:buChar char="Ø"/>
            </a:pPr>
            <a:r>
              <a:rPr lang="en-US" sz="3200" dirty="0">
                <a:latin typeface="Times New Roman" pitchFamily="18" charset="0"/>
                <a:cs typeface="Times New Roman" pitchFamily="18" charset="0"/>
              </a:rPr>
              <a:t> To prevent food poisoning.</a:t>
            </a:r>
          </a:p>
          <a:p>
            <a:pPr algn="just"/>
            <a:endParaRPr lang="en-US" dirty="0"/>
          </a:p>
        </p:txBody>
      </p:sp>
      <p:sp>
        <p:nvSpPr>
          <p:cNvPr id="5" name="Slide Number Placeholder 4"/>
          <p:cNvSpPr>
            <a:spLocks noGrp="1"/>
          </p:cNvSpPr>
          <p:nvPr>
            <p:ph type="sldNum" sz="quarter" idx="15"/>
          </p:nvPr>
        </p:nvSpPr>
        <p:spPr/>
        <p:txBody>
          <a:bodyPr>
            <a:normAutofit/>
          </a:bodyPr>
          <a:lstStyle/>
          <a:p>
            <a:fld id="{0D663D2D-031E-4C87-AF14-A7E9F1A3FB18}" type="slidenum">
              <a:rPr lang="en-US">
                <a:latin typeface="Times New Roman"/>
              </a:rPr>
              <a:pPr/>
              <a:t>117</a:t>
            </a:fld>
            <a:endParaRPr lang="en-US">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6200"/>
            <a:ext cx="9110213" cy="1143000"/>
          </a:xfrm>
        </p:spPr>
        <p:txBody>
          <a:bodyPr/>
          <a:lstStyle/>
          <a:p>
            <a:pPr algn="ctr"/>
            <a:r>
              <a:rPr lang="en-US" dirty="0"/>
              <a:t>		</a:t>
            </a:r>
            <a:r>
              <a:rPr lang="en-US" b="1" dirty="0">
                <a:solidFill>
                  <a:srgbClr val="EC1495"/>
                </a:solidFill>
                <a:latin typeface="Times New Roman" pitchFamily="18" charset="0"/>
                <a:cs typeface="Times New Roman" pitchFamily="18" charset="0"/>
              </a:rPr>
              <a:t> 2.REST</a:t>
            </a:r>
            <a:endParaRPr lang="en-US" dirty="0"/>
          </a:p>
        </p:txBody>
      </p:sp>
      <p:sp>
        <p:nvSpPr>
          <p:cNvPr id="3" name="Content Placeholder 2"/>
          <p:cNvSpPr>
            <a:spLocks noGrp="1"/>
          </p:cNvSpPr>
          <p:nvPr>
            <p:ph sz="quarter" idx="1"/>
          </p:nvPr>
        </p:nvSpPr>
        <p:spPr>
          <a:xfrm>
            <a:off x="357352" y="1295400"/>
            <a:ext cx="10879768" cy="5562600"/>
          </a:xfrm>
        </p:spPr>
        <p:txBody>
          <a:bodyPr>
            <a:normAutofit/>
          </a:bodyPr>
          <a:lstStyle/>
          <a:p>
            <a:pPr algn="just">
              <a:buFont typeface="Wingdings" pitchFamily="2" charset="2"/>
              <a:buChar char="Ø"/>
            </a:pPr>
            <a:r>
              <a:rPr lang="en-US" sz="3200" dirty="0">
                <a:latin typeface="Times New Roman" pitchFamily="18" charset="0"/>
                <a:cs typeface="Times New Roman" pitchFamily="18" charset="0"/>
              </a:rPr>
              <a:t>Enquire on her specific occupation, whether is the only bread winner and also regarding presence of a house help.</a:t>
            </a:r>
          </a:p>
          <a:p>
            <a:pPr algn="just">
              <a:buFont typeface="Wingdings" pitchFamily="2" charset="2"/>
              <a:buChar char="ü"/>
            </a:pPr>
            <a:r>
              <a:rPr lang="en-US" sz="3200" dirty="0">
                <a:latin typeface="Times New Roman" pitchFamily="18" charset="0"/>
                <a:cs typeface="Times New Roman" pitchFamily="18" charset="0"/>
              </a:rPr>
              <a:t>The aim is to determine whether she has ample time for total rest.</a:t>
            </a:r>
          </a:p>
          <a:p>
            <a:pPr lvl="0" algn="just">
              <a:buFont typeface="Wingdings" pitchFamily="2" charset="2"/>
              <a:buChar char="Ø"/>
            </a:pPr>
            <a:r>
              <a:rPr lang="en-US" sz="3200" dirty="0">
                <a:latin typeface="Times New Roman" pitchFamily="18" charset="0"/>
                <a:cs typeface="Times New Roman" pitchFamily="18" charset="0"/>
              </a:rPr>
              <a:t>Emphasis on eight (8) hours of sleep at night and 2 hours of afternoon nap if possible.</a:t>
            </a:r>
          </a:p>
          <a:p>
            <a:pPr lvl="0" algn="just">
              <a:buFont typeface="Wingdings" pitchFamily="2" charset="2"/>
              <a:buChar char="Ø"/>
            </a:pPr>
            <a:r>
              <a:rPr lang="en-US" sz="3200" dirty="0">
                <a:latin typeface="Times New Roman" pitchFamily="18" charset="0"/>
                <a:cs typeface="Times New Roman" pitchFamily="18" charset="0"/>
              </a:rPr>
              <a:t>As from 36 weeks to increase resting period during the day.</a:t>
            </a:r>
          </a:p>
          <a:p>
            <a:pPr algn="just"/>
            <a:endParaRPr lang="en-US" sz="3200" dirty="0"/>
          </a:p>
        </p:txBody>
      </p:sp>
      <p:sp>
        <p:nvSpPr>
          <p:cNvPr id="5" name="Slide Number Placeholder 4"/>
          <p:cNvSpPr>
            <a:spLocks noGrp="1"/>
          </p:cNvSpPr>
          <p:nvPr>
            <p:ph type="sldNum" sz="quarter" idx="15"/>
          </p:nvPr>
        </p:nvSpPr>
        <p:spPr/>
        <p:txBody>
          <a:bodyPr>
            <a:normAutofit/>
          </a:bodyPr>
          <a:lstStyle/>
          <a:p>
            <a:fld id="{0D663D2D-031E-4C87-AF14-A7E9F1A3FB18}" type="slidenum">
              <a:rPr lang="en-US">
                <a:latin typeface="Times New Roman"/>
              </a:rPr>
              <a:pPr/>
              <a:t>118</a:t>
            </a:fld>
            <a:endParaRPr lang="en-US">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solidFill>
                  <a:srgbClr val="EC1495"/>
                </a:solidFill>
                <a:latin typeface="Times New Roman" pitchFamily="18" charset="0"/>
                <a:cs typeface="Times New Roman" pitchFamily="18" charset="0"/>
              </a:rPr>
              <a:t> 3.EXERCISES</a:t>
            </a:r>
            <a:endParaRPr lang="en-US" dirty="0"/>
          </a:p>
        </p:txBody>
      </p:sp>
      <p:sp>
        <p:nvSpPr>
          <p:cNvPr id="3" name="Content Placeholder 2"/>
          <p:cNvSpPr>
            <a:spLocks noGrp="1"/>
          </p:cNvSpPr>
          <p:nvPr>
            <p:ph sz="quarter" idx="1"/>
          </p:nvPr>
        </p:nvSpPr>
        <p:spPr>
          <a:xfrm>
            <a:off x="1282263" y="1305910"/>
            <a:ext cx="9828949" cy="5178552"/>
          </a:xfrm>
        </p:spPr>
        <p:txBody>
          <a:bodyPr/>
          <a:lstStyle/>
          <a:p>
            <a:pPr lvl="0" algn="just">
              <a:buNone/>
            </a:pPr>
            <a:r>
              <a:rPr lang="en-US" dirty="0"/>
              <a:t>	</a:t>
            </a:r>
            <a:endParaRPr lang="en-US" sz="3200" b="1" dirty="0">
              <a:solidFill>
                <a:srgbClr val="EC1495"/>
              </a:solidFill>
              <a:latin typeface="Times New Roman" pitchFamily="18" charset="0"/>
              <a:cs typeface="Times New Roman" pitchFamily="18" charset="0"/>
            </a:endParaRPr>
          </a:p>
          <a:p>
            <a:pPr algn="just">
              <a:buFont typeface="Wingdings" pitchFamily="2" charset="2"/>
              <a:buChar char="Ø"/>
            </a:pPr>
            <a:r>
              <a:rPr lang="en-US" sz="3200" dirty="0">
                <a:latin typeface="Times New Roman" pitchFamily="18" charset="0"/>
                <a:cs typeface="Times New Roman" pitchFamily="18" charset="0"/>
              </a:rPr>
              <a:t>Refer to </a:t>
            </a:r>
            <a:r>
              <a:rPr lang="en-US" sz="3200" dirty="0" err="1">
                <a:latin typeface="Times New Roman" pitchFamily="18" charset="0"/>
                <a:cs typeface="Times New Roman" pitchFamily="18" charset="0"/>
              </a:rPr>
              <a:t>Myle’s</a:t>
            </a:r>
            <a:r>
              <a:rPr lang="en-US" sz="3200" dirty="0">
                <a:latin typeface="Times New Roman" pitchFamily="18" charset="0"/>
                <a:cs typeface="Times New Roman" pitchFamily="18" charset="0"/>
              </a:rPr>
              <a:t>  , prenatal exercises chapter 14.</a:t>
            </a:r>
          </a:p>
          <a:p>
            <a:pPr algn="just">
              <a:buFont typeface="Wingdings" pitchFamily="2" charset="2"/>
              <a:buChar char="Ø"/>
            </a:pPr>
            <a:r>
              <a:rPr lang="en-US" sz="3200" dirty="0">
                <a:latin typeface="Times New Roman" pitchFamily="18" charset="0"/>
                <a:cs typeface="Times New Roman" pitchFamily="18" charset="0"/>
              </a:rPr>
              <a:t>They are best taught/handled by physiotherapists in some institutions.</a:t>
            </a:r>
          </a:p>
          <a:p>
            <a:pPr algn="just">
              <a:buFont typeface="Wingdings" pitchFamily="2" charset="2"/>
              <a:buChar char="Ø"/>
            </a:pPr>
            <a:r>
              <a:rPr lang="en-US" sz="3200" dirty="0">
                <a:latin typeface="Times New Roman" pitchFamily="18" charset="0"/>
                <a:cs typeface="Times New Roman" pitchFamily="18" charset="0"/>
              </a:rPr>
              <a:t>Encourage her to remain active as long as she doesn’t strain.</a:t>
            </a:r>
          </a:p>
          <a:p>
            <a:pPr algn="just"/>
            <a:endParaRPr lang="en-US" dirty="0"/>
          </a:p>
        </p:txBody>
      </p:sp>
      <p:sp>
        <p:nvSpPr>
          <p:cNvPr id="5" name="Slide Number Placeholder 4"/>
          <p:cNvSpPr>
            <a:spLocks noGrp="1"/>
          </p:cNvSpPr>
          <p:nvPr>
            <p:ph type="sldNum" sz="quarter" idx="15"/>
          </p:nvPr>
        </p:nvSpPr>
        <p:spPr/>
        <p:txBody>
          <a:bodyPr>
            <a:normAutofit/>
          </a:bodyPr>
          <a:lstStyle/>
          <a:p>
            <a:fld id="{0D663D2D-031E-4C87-AF14-A7E9F1A3FB18}" type="slidenum">
              <a:rPr lang="en-US">
                <a:latin typeface="Times New Roman"/>
              </a:rPr>
              <a:pPr/>
              <a:t>119</a:t>
            </a:fld>
            <a:endParaRPr lang="en-US">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10039827" cy="1143000"/>
          </a:xfrm>
        </p:spPr>
        <p:txBody>
          <a:bodyPr/>
          <a:lstStyle/>
          <a:p>
            <a:pPr marL="914400" indent="-914400">
              <a:buFont typeface="+mj-lt"/>
              <a:buAutoNum type="arabicPeriod" startAt="2"/>
            </a:pPr>
            <a:r>
              <a:rPr lang="en-US" b="1" dirty="0"/>
              <a:t>PHYSICAL EXAMINATION</a:t>
            </a:r>
          </a:p>
        </p:txBody>
      </p:sp>
      <p:sp>
        <p:nvSpPr>
          <p:cNvPr id="3" name="Content Placeholder 2"/>
          <p:cNvSpPr>
            <a:spLocks noGrp="1"/>
          </p:cNvSpPr>
          <p:nvPr>
            <p:ph idx="1"/>
          </p:nvPr>
        </p:nvSpPr>
        <p:spPr>
          <a:xfrm>
            <a:off x="136634" y="1143000"/>
            <a:ext cx="11803118" cy="5715000"/>
          </a:xfrm>
        </p:spPr>
        <p:txBody>
          <a:bodyPr>
            <a:normAutofit/>
          </a:bodyPr>
          <a:lstStyle/>
          <a:p>
            <a:pPr algn="just"/>
            <a:r>
              <a:rPr lang="en-US" sz="2800" dirty="0">
                <a:latin typeface="+mj-lt"/>
              </a:rPr>
              <a:t>Should encompass a general head to toe examination, vital signs, weight, </a:t>
            </a:r>
            <a:r>
              <a:rPr lang="en-US" sz="2800" dirty="0" err="1">
                <a:latin typeface="+mj-lt"/>
              </a:rPr>
              <a:t>e.t.c</a:t>
            </a:r>
            <a:r>
              <a:rPr lang="en-US" sz="2800" dirty="0">
                <a:latin typeface="+mj-lt"/>
              </a:rPr>
              <a:t>.</a:t>
            </a:r>
          </a:p>
          <a:p>
            <a:pPr algn="just"/>
            <a:r>
              <a:rPr lang="en-US" sz="2800" dirty="0">
                <a:latin typeface="+mj-lt"/>
              </a:rPr>
              <a:t>Systematic examination of the thyroid glands, heart, breasts, abdomen, pelvis and other relevant systems will be based on the history obtained from the woman </a:t>
            </a:r>
          </a:p>
          <a:p>
            <a:pPr marL="514350" indent="-514350" algn="just">
              <a:buFont typeface="+mj-lt"/>
              <a:buAutoNum type="arabicPeriod" startAt="3"/>
            </a:pPr>
            <a:r>
              <a:rPr lang="en-US" sz="2800" b="1" u="sng" dirty="0">
                <a:latin typeface="+mj-lt"/>
              </a:rPr>
              <a:t>INVESTIGATIONS:</a:t>
            </a:r>
          </a:p>
          <a:p>
            <a:pPr marL="514350" indent="-514350" algn="just">
              <a:buNone/>
            </a:pPr>
            <a:r>
              <a:rPr lang="en-US" sz="2800" dirty="0">
                <a:latin typeface="+mj-lt"/>
              </a:rPr>
              <a:t>The investigations to be done include:</a:t>
            </a:r>
          </a:p>
          <a:p>
            <a:pPr algn="just"/>
            <a:r>
              <a:rPr lang="en-US" sz="2800" dirty="0">
                <a:latin typeface="+mj-lt"/>
              </a:rPr>
              <a:t>Full blood count, random blood sugar, Syphilis test, HIV test, Blood group and rhesus, Urinalysis </a:t>
            </a:r>
          </a:p>
          <a:p>
            <a:pPr algn="just"/>
            <a:r>
              <a:rPr lang="en-US" sz="2800" dirty="0">
                <a:latin typeface="+mj-lt"/>
              </a:rPr>
              <a:t>Additional investigations are based on the history and examination findings </a:t>
            </a:r>
          </a:p>
        </p:txBody>
      </p:sp>
      <p:sp>
        <p:nvSpPr>
          <p:cNvPr id="4" name="Slide Number Placeholder 3"/>
          <p:cNvSpPr>
            <a:spLocks noGrp="1"/>
          </p:cNvSpPr>
          <p:nvPr>
            <p:ph type="sldNum" sz="quarter" idx="12"/>
          </p:nvPr>
        </p:nvSpPr>
        <p:spPr/>
        <p:txBody>
          <a:bodyPr/>
          <a:lstStyle/>
          <a:p>
            <a:fld id="{83F828AF-2CD1-48C6-8286-C7F35401D37C}" type="slidenum">
              <a:rPr lang="en-US">
                <a:solidFill>
                  <a:srgbClr val="04617B">
                    <a:shade val="90000"/>
                  </a:srgbClr>
                </a:solidFill>
                <a:latin typeface="Constantia"/>
              </a:rPr>
              <a:pPr/>
              <a:t>12</a:t>
            </a:fld>
            <a:endParaRPr lang="en-US">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solidFill>
                  <a:srgbClr val="EC1495"/>
                </a:solidFill>
                <a:latin typeface="Times New Roman" pitchFamily="18" charset="0"/>
                <a:cs typeface="Times New Roman" pitchFamily="18" charset="0"/>
              </a:rPr>
              <a:t> 4.DRESSING</a:t>
            </a:r>
            <a:endParaRPr lang="en-US" dirty="0"/>
          </a:p>
        </p:txBody>
      </p:sp>
      <p:sp>
        <p:nvSpPr>
          <p:cNvPr id="3" name="Content Placeholder 2"/>
          <p:cNvSpPr>
            <a:spLocks noGrp="1"/>
          </p:cNvSpPr>
          <p:nvPr>
            <p:ph sz="quarter" idx="1"/>
          </p:nvPr>
        </p:nvSpPr>
        <p:spPr>
          <a:xfrm>
            <a:off x="1076088" y="1295400"/>
            <a:ext cx="10597595" cy="5178552"/>
          </a:xfrm>
        </p:spPr>
        <p:txBody>
          <a:bodyPr>
            <a:normAutofit/>
          </a:bodyPr>
          <a:lstStyle/>
          <a:p>
            <a:pPr lvl="0">
              <a:buNone/>
            </a:pPr>
            <a:r>
              <a:rPr lang="en-US" dirty="0"/>
              <a:t>	</a:t>
            </a:r>
            <a:endParaRPr lang="en-US" sz="3200" b="1" dirty="0">
              <a:solidFill>
                <a:srgbClr val="EC1495"/>
              </a:solidFill>
              <a:latin typeface="Times New Roman" pitchFamily="18" charset="0"/>
              <a:cs typeface="Times New Roman" pitchFamily="18" charset="0"/>
            </a:endParaRPr>
          </a:p>
          <a:p>
            <a:pPr lvl="0">
              <a:buFont typeface="Wingdings" pitchFamily="2" charset="2"/>
              <a:buChar char="Ø"/>
            </a:pPr>
            <a:r>
              <a:rPr lang="en-US" sz="3200" dirty="0">
                <a:latin typeface="Times New Roman" pitchFamily="18" charset="0"/>
                <a:cs typeface="Times New Roman" pitchFamily="18" charset="0"/>
              </a:rPr>
              <a:t>Have to be loose, fitting and of absorbable material.</a:t>
            </a:r>
          </a:p>
          <a:p>
            <a:pPr lvl="0">
              <a:buFont typeface="Wingdings" pitchFamily="2" charset="2"/>
              <a:buChar char="ü"/>
            </a:pPr>
            <a:r>
              <a:rPr lang="en-US" sz="3200" dirty="0">
                <a:latin typeface="Times New Roman" pitchFamily="18" charset="0"/>
                <a:cs typeface="Times New Roman" pitchFamily="18" charset="0"/>
              </a:rPr>
              <a:t> Aim is to ensure free air movement, good circulation and comfort.</a:t>
            </a:r>
          </a:p>
          <a:p>
            <a:pPr lvl="0">
              <a:buFont typeface="Wingdings" pitchFamily="2" charset="2"/>
              <a:buChar char="Ø"/>
            </a:pPr>
            <a:r>
              <a:rPr lang="en-US" sz="3200" dirty="0">
                <a:latin typeface="Times New Roman" pitchFamily="18" charset="0"/>
                <a:cs typeface="Times New Roman" pitchFamily="18" charset="0"/>
              </a:rPr>
              <a:t>A dress or trouser can do, as long as the top is loose and fitting.</a:t>
            </a:r>
          </a:p>
          <a:p>
            <a:pPr lvl="0">
              <a:buFont typeface="Wingdings" pitchFamily="2" charset="2"/>
              <a:buChar char="Ø"/>
            </a:pPr>
            <a:r>
              <a:rPr lang="en-US" sz="3200" dirty="0">
                <a:latin typeface="Times New Roman" pitchFamily="18" charset="0"/>
                <a:cs typeface="Times New Roman" pitchFamily="18" charset="0"/>
              </a:rPr>
              <a:t>Shoes; flat or low heeled to reduce straining of the back muscle.</a:t>
            </a:r>
          </a:p>
          <a:p>
            <a:endParaRPr lang="en-US" dirty="0"/>
          </a:p>
          <a:p>
            <a:endParaRPr lang="en-US" dirty="0"/>
          </a:p>
        </p:txBody>
      </p:sp>
      <p:sp>
        <p:nvSpPr>
          <p:cNvPr id="5" name="Slide Number Placeholder 4"/>
          <p:cNvSpPr>
            <a:spLocks noGrp="1"/>
          </p:cNvSpPr>
          <p:nvPr>
            <p:ph type="sldNum" sz="quarter" idx="15"/>
          </p:nvPr>
        </p:nvSpPr>
        <p:spPr/>
        <p:txBody>
          <a:bodyPr>
            <a:normAutofit/>
          </a:bodyPr>
          <a:lstStyle/>
          <a:p>
            <a:fld id="{0D663D2D-031E-4C87-AF14-A7E9F1A3FB18}" type="slidenum">
              <a:rPr lang="en-US">
                <a:latin typeface="Times New Roman"/>
              </a:rPr>
              <a:pPr/>
              <a:t>120</a:t>
            </a:fld>
            <a:endParaRPr lang="en-US">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rgbClr val="EC1495"/>
                </a:solidFill>
                <a:latin typeface="Times New Roman" pitchFamily="18" charset="0"/>
                <a:cs typeface="Times New Roman" pitchFamily="18" charset="0"/>
              </a:rPr>
              <a:t> </a:t>
            </a:r>
            <a:r>
              <a:rPr lang="en-US" b="1" dirty="0">
                <a:solidFill>
                  <a:srgbClr val="EC1495"/>
                </a:solidFill>
                <a:latin typeface="Times New Roman" pitchFamily="18" charset="0"/>
                <a:cs typeface="Times New Roman" pitchFamily="18" charset="0"/>
              </a:rPr>
              <a:t>5.NUTRITION</a:t>
            </a:r>
            <a:endParaRPr lang="en-US" b="1" dirty="0"/>
          </a:p>
        </p:txBody>
      </p:sp>
      <p:sp>
        <p:nvSpPr>
          <p:cNvPr id="3" name="Content Placeholder 2"/>
          <p:cNvSpPr>
            <a:spLocks noGrp="1"/>
          </p:cNvSpPr>
          <p:nvPr>
            <p:ph sz="quarter" idx="1"/>
          </p:nvPr>
        </p:nvSpPr>
        <p:spPr>
          <a:xfrm>
            <a:off x="797204" y="1371600"/>
            <a:ext cx="10415391" cy="5029200"/>
          </a:xfrm>
        </p:spPr>
        <p:txBody>
          <a:bodyPr>
            <a:normAutofit/>
          </a:bodyPr>
          <a:lstStyle/>
          <a:p>
            <a:pPr algn="just"/>
            <a:r>
              <a:rPr lang="en-US" sz="3300" dirty="0">
                <a:latin typeface="Times New Roman" pitchFamily="18" charset="0"/>
                <a:cs typeface="Times New Roman" pitchFamily="18" charset="0"/>
              </a:rPr>
              <a:t>Based on the locally available, affordable foods as well as the craving/ </a:t>
            </a:r>
            <a:r>
              <a:rPr lang="en-US" sz="3300" dirty="0" err="1">
                <a:latin typeface="Times New Roman" pitchFamily="18" charset="0"/>
                <a:cs typeface="Times New Roman" pitchFamily="18" charset="0"/>
              </a:rPr>
              <a:t>fadding</a:t>
            </a:r>
            <a:r>
              <a:rPr lang="en-US" sz="3300" dirty="0">
                <a:latin typeface="Times New Roman" pitchFamily="18" charset="0"/>
                <a:cs typeface="Times New Roman" pitchFamily="18" charset="0"/>
              </a:rPr>
              <a:t>.</a:t>
            </a:r>
          </a:p>
          <a:p>
            <a:pPr lvl="0" algn="just">
              <a:buFont typeface="Wingdings" pitchFamily="2" charset="2"/>
              <a:buChar char="Ø"/>
            </a:pPr>
            <a:r>
              <a:rPr lang="en-US" sz="3300" dirty="0">
                <a:latin typeface="Times New Roman" pitchFamily="18" charset="0"/>
                <a:cs typeface="Times New Roman" pitchFamily="18" charset="0"/>
              </a:rPr>
              <a:t>Emphasis on a well balanced diet which has extra proteins and vitamins.</a:t>
            </a:r>
          </a:p>
          <a:p>
            <a:pPr lvl="0" algn="just">
              <a:buFont typeface="Wingdings" pitchFamily="2" charset="2"/>
              <a:buChar char="Ø"/>
            </a:pPr>
            <a:r>
              <a:rPr lang="en-US" sz="3300" dirty="0">
                <a:latin typeface="Times New Roman" pitchFamily="18" charset="0"/>
                <a:cs typeface="Times New Roman" pitchFamily="18" charset="0"/>
              </a:rPr>
              <a:t>To increase the quantity in order to cater for all.</a:t>
            </a:r>
          </a:p>
          <a:p>
            <a:pPr lvl="0" algn="just">
              <a:buFont typeface="Wingdings" pitchFamily="2" charset="2"/>
              <a:buChar char="Ø"/>
            </a:pPr>
            <a:r>
              <a:rPr lang="en-US" sz="3300" dirty="0">
                <a:latin typeface="Times New Roman" pitchFamily="18" charset="0"/>
                <a:cs typeface="Times New Roman" pitchFamily="18" charset="0"/>
              </a:rPr>
              <a:t>Highlight on cooking methods to preserve nutrients by discouraging:-</a:t>
            </a:r>
          </a:p>
          <a:p>
            <a:pPr lvl="0" algn="just">
              <a:buFont typeface="Wingdings" pitchFamily="2" charset="2"/>
              <a:buChar char="ü"/>
            </a:pPr>
            <a:r>
              <a:rPr lang="en-US" sz="3300" dirty="0">
                <a:latin typeface="Times New Roman" pitchFamily="18" charset="0"/>
                <a:cs typeface="Times New Roman" pitchFamily="18" charset="0"/>
              </a:rPr>
              <a:t>Washing of vegetables after they are chopped.</a:t>
            </a:r>
          </a:p>
          <a:p>
            <a:pPr algn="just">
              <a:buNone/>
            </a:pPr>
            <a:endParaRPr lang="en-US" sz="3300" dirty="0"/>
          </a:p>
        </p:txBody>
      </p:sp>
      <p:sp>
        <p:nvSpPr>
          <p:cNvPr id="5" name="Slide Number Placeholder 4"/>
          <p:cNvSpPr>
            <a:spLocks noGrp="1"/>
          </p:cNvSpPr>
          <p:nvPr>
            <p:ph type="sldNum" sz="quarter" idx="15"/>
          </p:nvPr>
        </p:nvSpPr>
        <p:spPr/>
        <p:txBody>
          <a:bodyPr>
            <a:normAutofit/>
          </a:bodyPr>
          <a:lstStyle/>
          <a:p>
            <a:fld id="{0D663D2D-031E-4C87-AF14-A7E9F1A3FB18}" type="slidenum">
              <a:rPr lang="en-US">
                <a:latin typeface="Times New Roman"/>
              </a:rPr>
              <a:pPr/>
              <a:t>121</a:t>
            </a:fld>
            <a:endParaRPr lang="en-US">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97204" y="685800"/>
            <a:ext cx="10415391" cy="5715000"/>
          </a:xfrm>
        </p:spPr>
        <p:txBody>
          <a:bodyPr>
            <a:normAutofit/>
          </a:bodyPr>
          <a:lstStyle/>
          <a:p>
            <a:pPr algn="just">
              <a:buFont typeface="Wingdings" pitchFamily="2" charset="2"/>
              <a:buChar char="ü"/>
            </a:pPr>
            <a:r>
              <a:rPr lang="en-US" sz="3200" dirty="0">
                <a:cs typeface="Times New Roman" pitchFamily="18" charset="0"/>
              </a:rPr>
              <a:t>Addition of bicarbonate of soda during cooking of green leafy vegetables, because of destroying folic acid.</a:t>
            </a:r>
          </a:p>
          <a:p>
            <a:pPr algn="just">
              <a:buFont typeface="Wingdings" pitchFamily="2" charset="2"/>
              <a:buChar char="ü"/>
            </a:pPr>
            <a:r>
              <a:rPr lang="en-US" sz="3200" dirty="0">
                <a:cs typeface="Times New Roman" pitchFamily="18" charset="0"/>
              </a:rPr>
              <a:t>Overcooking of vegetables</a:t>
            </a:r>
          </a:p>
          <a:p>
            <a:pPr lvl="0" algn="just">
              <a:buFont typeface="Wingdings" pitchFamily="2" charset="2"/>
              <a:buChar char="Ø"/>
            </a:pPr>
            <a:r>
              <a:rPr lang="en-US" sz="3200" dirty="0">
                <a:cs typeface="Times New Roman" pitchFamily="18" charset="0"/>
              </a:rPr>
              <a:t>Mention best sources of protein which also provide iron e.g. whole grain products, soya, dairy products, red meat, liver and egg yolk. </a:t>
            </a:r>
          </a:p>
          <a:p>
            <a:pPr lvl="0" algn="just">
              <a:buFont typeface="Wingdings" pitchFamily="2" charset="2"/>
              <a:buChar char="ü"/>
            </a:pPr>
            <a:r>
              <a:rPr lang="en-US" sz="3200" dirty="0">
                <a:cs typeface="Times New Roman" pitchFamily="18" charset="0"/>
              </a:rPr>
              <a:t> The later is best absorbed in presence of ascorbic acid , from fresh fruits e.g. oranges etc.</a:t>
            </a:r>
          </a:p>
          <a:p>
            <a:pPr algn="just">
              <a:buNone/>
            </a:pPr>
            <a:endParaRPr lang="en-US" sz="3200" dirty="0"/>
          </a:p>
          <a:p>
            <a:pPr algn="just"/>
            <a:endParaRPr lang="en-US" sz="3200" dirty="0"/>
          </a:p>
        </p:txBody>
      </p:sp>
      <p:sp>
        <p:nvSpPr>
          <p:cNvPr id="5" name="Slide Number Placeholder 4"/>
          <p:cNvSpPr>
            <a:spLocks noGrp="1"/>
          </p:cNvSpPr>
          <p:nvPr>
            <p:ph type="sldNum" sz="quarter" idx="15"/>
          </p:nvPr>
        </p:nvSpPr>
        <p:spPr/>
        <p:txBody>
          <a:bodyPr>
            <a:normAutofit/>
          </a:bodyPr>
          <a:lstStyle/>
          <a:p>
            <a:fld id="{0D663D2D-031E-4C87-AF14-A7E9F1A3FB18}" type="slidenum">
              <a:rPr lang="en-US">
                <a:latin typeface="Times New Roman"/>
              </a:rPr>
              <a:pPr/>
              <a:t>122</a:t>
            </a:fld>
            <a:endParaRPr lang="en-US">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9110213" cy="990600"/>
          </a:xfrm>
        </p:spPr>
        <p:txBody>
          <a:bodyPr/>
          <a:lstStyle/>
          <a:p>
            <a:pPr algn="ctr"/>
            <a:r>
              <a:rPr lang="en-US" b="1" i="1" dirty="0">
                <a:solidFill>
                  <a:srgbClr val="7030A0"/>
                </a:solidFill>
                <a:latin typeface="Times New Roman" pitchFamily="18" charset="0"/>
                <a:cs typeface="Times New Roman" pitchFamily="18" charset="0"/>
              </a:rPr>
              <a:t>Hindrances of good nutrition</a:t>
            </a:r>
            <a:endParaRPr lang="en-US" dirty="0">
              <a:solidFill>
                <a:srgbClr val="7030A0"/>
              </a:solidFill>
            </a:endParaRPr>
          </a:p>
        </p:txBody>
      </p:sp>
      <p:sp>
        <p:nvSpPr>
          <p:cNvPr id="3" name="Content Placeholder 2"/>
          <p:cNvSpPr>
            <a:spLocks noGrp="1"/>
          </p:cNvSpPr>
          <p:nvPr>
            <p:ph sz="quarter" idx="1"/>
          </p:nvPr>
        </p:nvSpPr>
        <p:spPr>
          <a:xfrm>
            <a:off x="797204" y="990600"/>
            <a:ext cx="10415391" cy="5410200"/>
          </a:xfrm>
        </p:spPr>
        <p:txBody>
          <a:bodyPr>
            <a:noAutofit/>
          </a:bodyPr>
          <a:lstStyle/>
          <a:p>
            <a:pPr algn="just">
              <a:buFont typeface="Courier New" pitchFamily="49" charset="0"/>
              <a:buChar char="o"/>
            </a:pPr>
            <a:r>
              <a:rPr lang="en-US" sz="3200" dirty="0">
                <a:latin typeface="Times New Roman" pitchFamily="18" charset="0"/>
                <a:cs typeface="Times New Roman" pitchFamily="18" charset="0"/>
              </a:rPr>
              <a:t>Poverty; Unavailability and un-affordability of certain foods.</a:t>
            </a:r>
          </a:p>
          <a:p>
            <a:pPr lvl="0" algn="just">
              <a:buFont typeface="Courier New" pitchFamily="49" charset="0"/>
              <a:buChar char="o"/>
            </a:pPr>
            <a:r>
              <a:rPr lang="en-US" sz="3200" dirty="0">
                <a:latin typeface="Times New Roman" pitchFamily="18" charset="0"/>
                <a:cs typeface="Times New Roman" pitchFamily="18" charset="0"/>
              </a:rPr>
              <a:t>Food craving.</a:t>
            </a:r>
          </a:p>
          <a:p>
            <a:pPr lvl="0" algn="just">
              <a:buFont typeface="Courier New" pitchFamily="49" charset="0"/>
              <a:buChar char="o"/>
            </a:pPr>
            <a:r>
              <a:rPr lang="en-US" sz="3200" dirty="0">
                <a:latin typeface="Times New Roman" pitchFamily="18" charset="0"/>
                <a:cs typeface="Times New Roman" pitchFamily="18" charset="0"/>
              </a:rPr>
              <a:t>Pica e.g. soil which leads to intestinal worms.</a:t>
            </a:r>
          </a:p>
          <a:p>
            <a:pPr lvl="0" algn="just">
              <a:buFont typeface="Courier New" pitchFamily="49" charset="0"/>
              <a:buChar char="o"/>
            </a:pPr>
            <a:r>
              <a:rPr lang="en-US" sz="3200" dirty="0">
                <a:latin typeface="Times New Roman" pitchFamily="18" charset="0"/>
                <a:cs typeface="Times New Roman" pitchFamily="18" charset="0"/>
              </a:rPr>
              <a:t>Ignorance:- Due to inadequate knowledge or just misconception .</a:t>
            </a:r>
          </a:p>
          <a:p>
            <a:pPr lvl="0" algn="just">
              <a:buFont typeface="Courier New" pitchFamily="49" charset="0"/>
              <a:buChar char="o"/>
            </a:pPr>
            <a:r>
              <a:rPr lang="en-US" sz="3200" dirty="0">
                <a:latin typeface="Times New Roman" pitchFamily="18" charset="0"/>
                <a:cs typeface="Times New Roman" pitchFamily="18" charset="0"/>
              </a:rPr>
              <a:t>Food taboos:- Certain foods should  not be consumed prenatally through community consent.</a:t>
            </a:r>
          </a:p>
          <a:p>
            <a:pPr lvl="0" algn="just">
              <a:buFont typeface="Courier New" pitchFamily="49" charset="0"/>
              <a:buChar char="o"/>
            </a:pPr>
            <a:r>
              <a:rPr lang="en-US" sz="3200" dirty="0">
                <a:latin typeface="Times New Roman" pitchFamily="18" charset="0"/>
                <a:cs typeface="Times New Roman" pitchFamily="18" charset="0"/>
              </a:rPr>
              <a:t>Superstition:- That the outcome is disastrous, if certain food is consumed prenatally.</a:t>
            </a:r>
          </a:p>
          <a:p>
            <a:pPr algn="just">
              <a:buNone/>
            </a:pPr>
            <a:endParaRPr lang="en-US" sz="3200" dirty="0"/>
          </a:p>
        </p:txBody>
      </p:sp>
      <p:sp>
        <p:nvSpPr>
          <p:cNvPr id="5" name="Slide Number Placeholder 4"/>
          <p:cNvSpPr>
            <a:spLocks noGrp="1"/>
          </p:cNvSpPr>
          <p:nvPr>
            <p:ph type="sldNum" sz="quarter" idx="15"/>
          </p:nvPr>
        </p:nvSpPr>
        <p:spPr/>
        <p:txBody>
          <a:bodyPr>
            <a:normAutofit/>
          </a:bodyPr>
          <a:lstStyle/>
          <a:p>
            <a:fld id="{0D663D2D-031E-4C87-AF14-A7E9F1A3FB18}" type="slidenum">
              <a:rPr lang="en-US">
                <a:latin typeface="Times New Roman"/>
              </a:rPr>
              <a:pPr/>
              <a:t>123</a:t>
            </a:fld>
            <a:endParaRPr lang="en-US">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12700"/>
            <a:ext cx="9110213" cy="1143000"/>
          </a:xfrm>
        </p:spPr>
        <p:txBody>
          <a:bodyPr/>
          <a:lstStyle/>
          <a:p>
            <a:pPr algn="ctr"/>
            <a:r>
              <a:rPr lang="en-US" b="1" i="1" dirty="0">
                <a:latin typeface="Times New Roman" pitchFamily="18" charset="0"/>
                <a:cs typeface="Times New Roman" pitchFamily="18" charset="0"/>
              </a:rPr>
              <a:t>Effects  of  poor  nutrition</a:t>
            </a:r>
            <a:endParaRPr lang="en-US" dirty="0"/>
          </a:p>
        </p:txBody>
      </p:sp>
      <p:sp>
        <p:nvSpPr>
          <p:cNvPr id="3" name="Content Placeholder 2"/>
          <p:cNvSpPr>
            <a:spLocks noGrp="1"/>
          </p:cNvSpPr>
          <p:nvPr>
            <p:ph sz="quarter" idx="1"/>
          </p:nvPr>
        </p:nvSpPr>
        <p:spPr>
          <a:xfrm>
            <a:off x="762000" y="1066800"/>
            <a:ext cx="10134600" cy="5407152"/>
          </a:xfrm>
        </p:spPr>
        <p:txBody>
          <a:bodyPr>
            <a:normAutofit/>
          </a:bodyPr>
          <a:lstStyle/>
          <a:p>
            <a:pPr algn="just">
              <a:buNone/>
            </a:pPr>
            <a:r>
              <a:rPr lang="en-US" i="1" dirty="0"/>
              <a:t>	</a:t>
            </a:r>
            <a:r>
              <a:rPr lang="en-US" sz="3000" i="1" dirty="0">
                <a:latin typeface="Times New Roman" pitchFamily="18" charset="0"/>
                <a:cs typeface="Times New Roman" pitchFamily="18" charset="0"/>
              </a:rPr>
              <a:t>	Prenatally</a:t>
            </a:r>
            <a:endParaRPr lang="en-US" sz="3000" dirty="0">
              <a:latin typeface="Times New Roman" pitchFamily="18" charset="0"/>
              <a:cs typeface="Times New Roman" pitchFamily="18" charset="0"/>
            </a:endParaRPr>
          </a:p>
          <a:p>
            <a:pPr lvl="0" algn="just">
              <a:buFont typeface="Courier New" pitchFamily="49" charset="0"/>
              <a:buChar char="o"/>
            </a:pPr>
            <a:r>
              <a:rPr lang="en-US" sz="3000" dirty="0">
                <a:latin typeface="Times New Roman" pitchFamily="18" charset="0"/>
                <a:cs typeface="Times New Roman" pitchFamily="18" charset="0"/>
              </a:rPr>
              <a:t>Development of </a:t>
            </a:r>
            <a:r>
              <a:rPr lang="en-US" sz="3000" dirty="0" err="1">
                <a:latin typeface="Times New Roman" pitchFamily="18" charset="0"/>
                <a:cs typeface="Times New Roman" pitchFamily="18" charset="0"/>
              </a:rPr>
              <a:t>anaemia</a:t>
            </a:r>
            <a:r>
              <a:rPr lang="en-US" sz="3000" dirty="0">
                <a:latin typeface="Times New Roman" pitchFamily="18" charset="0"/>
                <a:cs typeface="Times New Roman" pitchFamily="18" charset="0"/>
              </a:rPr>
              <a:t> and poor clotting mechanism.</a:t>
            </a:r>
          </a:p>
          <a:p>
            <a:pPr lvl="0" algn="just">
              <a:buFont typeface="Courier New" pitchFamily="49" charset="0"/>
              <a:buChar char="o"/>
            </a:pPr>
            <a:r>
              <a:rPr lang="en-US" sz="3000" dirty="0">
                <a:latin typeface="Times New Roman" pitchFamily="18" charset="0"/>
                <a:cs typeface="Times New Roman" pitchFamily="18" charset="0"/>
              </a:rPr>
              <a:t>High probability to infection.</a:t>
            </a:r>
          </a:p>
          <a:p>
            <a:pPr lvl="0" algn="just">
              <a:buFont typeface="Courier New" pitchFamily="49" charset="0"/>
              <a:buChar char="o"/>
            </a:pPr>
            <a:r>
              <a:rPr lang="en-US" sz="3000" dirty="0">
                <a:latin typeface="Times New Roman" pitchFamily="18" charset="0"/>
                <a:cs typeface="Times New Roman" pitchFamily="18" charset="0"/>
              </a:rPr>
              <a:t>Loss of pregnancy.</a:t>
            </a:r>
          </a:p>
          <a:p>
            <a:pPr algn="just">
              <a:buNone/>
            </a:pP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Intrapartum</a:t>
            </a:r>
            <a:endParaRPr lang="en-US" sz="3000" dirty="0">
              <a:latin typeface="Times New Roman" pitchFamily="18" charset="0"/>
              <a:cs typeface="Times New Roman" pitchFamily="18" charset="0"/>
            </a:endParaRPr>
          </a:p>
          <a:p>
            <a:pPr lvl="0" algn="just">
              <a:buFont typeface="Courier New" pitchFamily="49" charset="0"/>
              <a:buChar char="o"/>
            </a:pPr>
            <a:r>
              <a:rPr lang="en-US" sz="3000" dirty="0">
                <a:latin typeface="Times New Roman" pitchFamily="18" charset="0"/>
                <a:cs typeface="Times New Roman" pitchFamily="18" charset="0"/>
              </a:rPr>
              <a:t>Prolonged </a:t>
            </a:r>
            <a:r>
              <a:rPr lang="en-US" sz="3000" dirty="0" err="1">
                <a:latin typeface="Times New Roman" pitchFamily="18" charset="0"/>
                <a:cs typeface="Times New Roman" pitchFamily="18" charset="0"/>
              </a:rPr>
              <a:t>labour</a:t>
            </a:r>
            <a:r>
              <a:rPr lang="en-US" sz="3000" dirty="0">
                <a:latin typeface="Times New Roman" pitchFamily="18" charset="0"/>
                <a:cs typeface="Times New Roman" pitchFamily="18" charset="0"/>
              </a:rPr>
              <a:t>  due to general weakness.</a:t>
            </a:r>
          </a:p>
          <a:p>
            <a:pPr lvl="0" algn="just">
              <a:buFont typeface="Courier New" pitchFamily="49" charset="0"/>
              <a:buChar char="o"/>
            </a:pPr>
            <a:r>
              <a:rPr lang="en-US" sz="3000" dirty="0">
                <a:latin typeface="Times New Roman" pitchFamily="18" charset="0"/>
                <a:cs typeface="Times New Roman" pitchFamily="18" charset="0"/>
              </a:rPr>
              <a:t>Low birth weigh baby because of either intra-uterine growth restriction or premature birth</a:t>
            </a:r>
            <a:r>
              <a:rPr lang="en-US" dirty="0"/>
              <a:t>.</a:t>
            </a:r>
          </a:p>
          <a:p>
            <a:pPr algn="just"/>
            <a:endParaRPr lang="en-US" dirty="0"/>
          </a:p>
        </p:txBody>
      </p:sp>
      <p:sp>
        <p:nvSpPr>
          <p:cNvPr id="5" name="Slide Number Placeholder 4"/>
          <p:cNvSpPr>
            <a:spLocks noGrp="1"/>
          </p:cNvSpPr>
          <p:nvPr>
            <p:ph type="sldNum" sz="quarter" idx="15"/>
          </p:nvPr>
        </p:nvSpPr>
        <p:spPr/>
        <p:txBody>
          <a:bodyPr>
            <a:normAutofit/>
          </a:bodyPr>
          <a:lstStyle/>
          <a:p>
            <a:fld id="{0D663D2D-031E-4C87-AF14-A7E9F1A3FB18}" type="slidenum">
              <a:rPr lang="en-US">
                <a:latin typeface="Times New Roman"/>
              </a:rPr>
              <a:pPr/>
              <a:t>124</a:t>
            </a:fld>
            <a:endParaRPr lang="en-US">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6088" y="457200"/>
            <a:ext cx="9110213" cy="6016752"/>
          </a:xfrm>
        </p:spPr>
        <p:txBody>
          <a:bodyPr/>
          <a:lstStyle/>
          <a:p>
            <a:pPr lvl="0" algn="just">
              <a:buFont typeface="Courier New" pitchFamily="49" charset="0"/>
              <a:buChar char="o"/>
            </a:pPr>
            <a:r>
              <a:rPr lang="en-US" sz="3200" dirty="0">
                <a:latin typeface="Times New Roman" pitchFamily="18" charset="0"/>
                <a:cs typeface="Times New Roman" pitchFamily="18" charset="0"/>
              </a:rPr>
              <a:t>Postpartum  </a:t>
            </a:r>
            <a:r>
              <a:rPr lang="en-US" sz="3200" dirty="0" err="1">
                <a:latin typeface="Times New Roman" pitchFamily="18" charset="0"/>
                <a:cs typeface="Times New Roman" pitchFamily="18" charset="0"/>
              </a:rPr>
              <a:t>haemorrhage</a:t>
            </a:r>
            <a:r>
              <a:rPr lang="en-US" sz="3200" dirty="0">
                <a:latin typeface="Times New Roman" pitchFamily="18" charset="0"/>
                <a:cs typeface="Times New Roman" pitchFamily="18" charset="0"/>
              </a:rPr>
              <a:t>.</a:t>
            </a:r>
          </a:p>
          <a:p>
            <a:pPr lvl="0" algn="just">
              <a:buFont typeface="Courier New" pitchFamily="49" charset="0"/>
              <a:buChar char="o"/>
            </a:pPr>
            <a:r>
              <a:rPr lang="en-US" sz="3200" dirty="0">
                <a:latin typeface="Times New Roman" pitchFamily="18" charset="0"/>
                <a:cs typeface="Times New Roman" pitchFamily="18" charset="0"/>
              </a:rPr>
              <a:t>Stillbirth.</a:t>
            </a:r>
          </a:p>
          <a:p>
            <a:pPr algn="just">
              <a:buNone/>
            </a:pPr>
            <a:r>
              <a:rPr lang="en-US" sz="3200" i="1" dirty="0">
                <a:latin typeface="Times New Roman" pitchFamily="18" charset="0"/>
                <a:cs typeface="Times New Roman" pitchFamily="18" charset="0"/>
              </a:rPr>
              <a:t>	  Postnatally</a:t>
            </a:r>
            <a:endParaRPr lang="en-US" sz="3200" dirty="0">
              <a:latin typeface="Times New Roman" pitchFamily="18" charset="0"/>
              <a:cs typeface="Times New Roman" pitchFamily="18" charset="0"/>
            </a:endParaRPr>
          </a:p>
          <a:p>
            <a:pPr lvl="0" algn="just">
              <a:buFont typeface="Courier New" pitchFamily="49" charset="0"/>
              <a:buChar char="o"/>
            </a:pPr>
            <a:r>
              <a:rPr lang="en-US" sz="3200" dirty="0">
                <a:latin typeface="Times New Roman" pitchFamily="18" charset="0"/>
                <a:cs typeface="Times New Roman" pitchFamily="18" charset="0"/>
              </a:rPr>
              <a:t>Puerperal complications.</a:t>
            </a:r>
          </a:p>
          <a:p>
            <a:pPr lvl="0" algn="just">
              <a:buFont typeface="Courier New" pitchFamily="49" charset="0"/>
              <a:buChar char="o"/>
            </a:pPr>
            <a:r>
              <a:rPr lang="en-US" sz="3200" dirty="0">
                <a:latin typeface="Times New Roman" pitchFamily="18" charset="0"/>
                <a:cs typeface="Times New Roman" pitchFamily="18" charset="0"/>
              </a:rPr>
              <a:t>Inadequate lactation  leading  to early weaning.</a:t>
            </a:r>
          </a:p>
          <a:p>
            <a:pPr lvl="0" algn="just">
              <a:buFont typeface="Courier New" pitchFamily="49" charset="0"/>
              <a:buChar char="o"/>
            </a:pPr>
            <a:r>
              <a:rPr lang="en-US" sz="3200" dirty="0">
                <a:latin typeface="Times New Roman" pitchFamily="18" charset="0"/>
                <a:cs typeface="Times New Roman" pitchFamily="18" charset="0"/>
              </a:rPr>
              <a:t>Chronic condition e.g. congestive cardiac failure, renal failure etc.</a:t>
            </a:r>
          </a:p>
          <a:p>
            <a:pPr algn="just"/>
            <a:endParaRPr lang="en-US" dirty="0"/>
          </a:p>
        </p:txBody>
      </p:sp>
      <p:sp>
        <p:nvSpPr>
          <p:cNvPr id="5" name="Slide Number Placeholder 4"/>
          <p:cNvSpPr>
            <a:spLocks noGrp="1"/>
          </p:cNvSpPr>
          <p:nvPr>
            <p:ph type="sldNum" sz="quarter" idx="15"/>
          </p:nvPr>
        </p:nvSpPr>
        <p:spPr/>
        <p:txBody>
          <a:bodyPr>
            <a:normAutofit/>
          </a:bodyPr>
          <a:lstStyle/>
          <a:p>
            <a:fld id="{0D663D2D-031E-4C87-AF14-A7E9F1A3FB18}" type="slidenum">
              <a:rPr lang="en-US">
                <a:latin typeface="Times New Roman"/>
              </a:rPr>
              <a:pPr/>
              <a:t>125</a:t>
            </a:fld>
            <a:endParaRPr lang="en-US">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solidFill>
                  <a:srgbClr val="EC1495"/>
                </a:solidFill>
                <a:latin typeface="Times New Roman" pitchFamily="18" charset="0"/>
                <a:cs typeface="Times New Roman" pitchFamily="18" charset="0"/>
              </a:rPr>
              <a:t> 6 . ELIMINATION</a:t>
            </a:r>
            <a:endParaRPr lang="en-US" dirty="0"/>
          </a:p>
        </p:txBody>
      </p:sp>
      <p:sp>
        <p:nvSpPr>
          <p:cNvPr id="3" name="Content Placeholder 2"/>
          <p:cNvSpPr>
            <a:spLocks noGrp="1"/>
          </p:cNvSpPr>
          <p:nvPr>
            <p:ph sz="quarter" idx="1"/>
          </p:nvPr>
        </p:nvSpPr>
        <p:spPr>
          <a:xfrm>
            <a:off x="609600" y="1600200"/>
            <a:ext cx="10439401" cy="4873752"/>
          </a:xfrm>
        </p:spPr>
        <p:txBody>
          <a:bodyPr>
            <a:normAutofit/>
          </a:bodyPr>
          <a:lstStyle/>
          <a:p>
            <a:pPr lvl="0" algn="just">
              <a:buNone/>
            </a:pPr>
            <a:r>
              <a:rPr lang="en-US" dirty="0"/>
              <a:t>		</a:t>
            </a:r>
            <a:endParaRPr lang="en-US" sz="3200" b="1" dirty="0">
              <a:solidFill>
                <a:srgbClr val="EC1495"/>
              </a:solidFill>
              <a:latin typeface="Times New Roman" pitchFamily="18" charset="0"/>
              <a:cs typeface="Times New Roman" pitchFamily="18" charset="0"/>
            </a:endParaRPr>
          </a:p>
          <a:p>
            <a:pPr algn="just">
              <a:buFont typeface="Wingdings" pitchFamily="2" charset="2"/>
              <a:buChar char="Ø"/>
            </a:pPr>
            <a:r>
              <a:rPr lang="en-US" sz="3200" dirty="0">
                <a:latin typeface="Times New Roman" pitchFamily="18" charset="0"/>
                <a:cs typeface="Times New Roman" pitchFamily="18" charset="0"/>
              </a:rPr>
              <a:t>Emphasis on high intake of fruits, vegetables and free fluids except alcohol.</a:t>
            </a:r>
          </a:p>
          <a:p>
            <a:pPr algn="just">
              <a:buFont typeface="Wingdings" pitchFamily="2" charset="2"/>
              <a:buChar char="ü"/>
            </a:pPr>
            <a:r>
              <a:rPr lang="en-US" sz="3200" dirty="0">
                <a:latin typeface="Times New Roman" pitchFamily="18" charset="0"/>
                <a:cs typeface="Times New Roman" pitchFamily="18" charset="0"/>
              </a:rPr>
              <a:t>Aim is to prevent constipation and facilitate continuous bladder drainage.</a:t>
            </a:r>
          </a:p>
          <a:p>
            <a:pPr algn="just">
              <a:buNone/>
            </a:pPr>
            <a:r>
              <a:rPr lang="en-US" sz="3200" dirty="0">
                <a:latin typeface="Times New Roman" pitchFamily="18" charset="0"/>
                <a:cs typeface="Times New Roman" pitchFamily="18" charset="0"/>
              </a:rPr>
              <a:t>		</a:t>
            </a:r>
            <a:r>
              <a:rPr lang="en-US" sz="3200" b="1" dirty="0">
                <a:solidFill>
                  <a:srgbClr val="EC1495"/>
                </a:solidFill>
                <a:latin typeface="Times New Roman" pitchFamily="18" charset="0"/>
                <a:cs typeface="Times New Roman" pitchFamily="18" charset="0"/>
              </a:rPr>
              <a:t>7. SOCIAL HABITS</a:t>
            </a:r>
          </a:p>
          <a:p>
            <a:pPr algn="just">
              <a:buFont typeface="Wingdings" pitchFamily="2" charset="2"/>
              <a:buChar char="Ø"/>
            </a:pPr>
            <a:r>
              <a:rPr lang="en-US" sz="3200" dirty="0">
                <a:latin typeface="Times New Roman" pitchFamily="18" charset="0"/>
                <a:cs typeface="Times New Roman" pitchFamily="18" charset="0"/>
              </a:rPr>
              <a:t>Includes smoking of cigarettes ,drinking of alcohol and general abuse of hard substances.</a:t>
            </a:r>
          </a:p>
          <a:p>
            <a:pPr algn="just"/>
            <a:endParaRPr lang="en-US" dirty="0"/>
          </a:p>
        </p:txBody>
      </p:sp>
      <p:sp>
        <p:nvSpPr>
          <p:cNvPr id="5" name="Slide Number Placeholder 4"/>
          <p:cNvSpPr>
            <a:spLocks noGrp="1"/>
          </p:cNvSpPr>
          <p:nvPr>
            <p:ph type="sldNum" sz="quarter" idx="15"/>
          </p:nvPr>
        </p:nvSpPr>
        <p:spPr/>
        <p:txBody>
          <a:bodyPr>
            <a:normAutofit/>
          </a:bodyPr>
          <a:lstStyle/>
          <a:p>
            <a:fld id="{0D663D2D-031E-4C87-AF14-A7E9F1A3FB18}" type="slidenum">
              <a:rPr lang="en-US">
                <a:latin typeface="Times New Roman"/>
              </a:rPr>
              <a:pPr/>
              <a:t>126</a:t>
            </a:fld>
            <a:endParaRPr lang="en-US">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41434" y="228600"/>
            <a:ext cx="10759967" cy="6245352"/>
          </a:xfrm>
        </p:spPr>
        <p:txBody>
          <a:bodyPr>
            <a:normAutofit/>
          </a:bodyPr>
          <a:lstStyle/>
          <a:p>
            <a:pPr algn="just">
              <a:buNone/>
            </a:pPr>
            <a:r>
              <a:rPr lang="en-US" sz="3200" b="1" i="1" dirty="0">
                <a:solidFill>
                  <a:srgbClr val="FF00FF"/>
                </a:solidFill>
                <a:latin typeface="Times New Roman" pitchFamily="18" charset="0"/>
                <a:cs typeface="Times New Roman" pitchFamily="18" charset="0"/>
              </a:rPr>
              <a:t>SMOKING</a:t>
            </a:r>
            <a:r>
              <a:rPr lang="en-US" sz="3200" b="1" dirty="0">
                <a:solidFill>
                  <a:srgbClr val="FF00FF"/>
                </a:solidFill>
                <a:latin typeface="Times New Roman" pitchFamily="18" charset="0"/>
                <a:cs typeface="Times New Roman" pitchFamily="18" charset="0"/>
              </a:rPr>
              <a:t>:</a:t>
            </a:r>
            <a:r>
              <a:rPr lang="en-US" sz="3200" dirty="0">
                <a:latin typeface="Times New Roman" pitchFamily="18" charset="0"/>
                <a:cs typeface="Times New Roman" pitchFamily="18" charset="0"/>
              </a:rPr>
              <a:t> Leads to constriction of blood vessels because of nicotine.</a:t>
            </a:r>
          </a:p>
          <a:p>
            <a:pPr algn="just">
              <a:buFont typeface="Wingdings" pitchFamily="2" charset="2"/>
              <a:buChar char="ü"/>
            </a:pPr>
            <a:r>
              <a:rPr lang="en-US" sz="3200" dirty="0">
                <a:latin typeface="Times New Roman" pitchFamily="18" charset="0"/>
                <a:cs typeface="Times New Roman" pitchFamily="18" charset="0"/>
              </a:rPr>
              <a:t>Therefore either abortion, low birth weight or congenital malformation.</a:t>
            </a:r>
          </a:p>
          <a:p>
            <a:pPr algn="just">
              <a:buFont typeface="Wingdings" pitchFamily="2" charset="2"/>
              <a:buChar char="ü"/>
            </a:pPr>
            <a:r>
              <a:rPr lang="en-US" sz="3200" dirty="0" err="1">
                <a:latin typeface="Times New Roman" pitchFamily="18" charset="0"/>
                <a:cs typeface="Times New Roman" pitchFamily="18" charset="0"/>
              </a:rPr>
              <a:t>Postnatally</a:t>
            </a:r>
            <a:r>
              <a:rPr lang="en-US" sz="3200" dirty="0">
                <a:latin typeface="Times New Roman" pitchFamily="18" charset="0"/>
                <a:cs typeface="Times New Roman" pitchFamily="18" charset="0"/>
              </a:rPr>
              <a:t>, the infant may suffer respiratory problem in which sudden death may occur.</a:t>
            </a:r>
          </a:p>
          <a:p>
            <a:pPr algn="just">
              <a:buNone/>
            </a:pPr>
            <a:r>
              <a:rPr lang="en-US" sz="3600" b="1" dirty="0">
                <a:solidFill>
                  <a:srgbClr val="EC1495"/>
                </a:solidFill>
                <a:latin typeface="Times New Roman" pitchFamily="18" charset="0"/>
                <a:cs typeface="Times New Roman" pitchFamily="18" charset="0"/>
              </a:rPr>
              <a:t>NB: </a:t>
            </a:r>
            <a:r>
              <a:rPr lang="en-US" sz="3200" dirty="0">
                <a:latin typeface="Times New Roman" pitchFamily="18" charset="0"/>
                <a:cs typeface="Times New Roman" pitchFamily="18" charset="0"/>
              </a:rPr>
              <a:t>Smoking of spouse/other members, inside the house leads to passive smoking ,and affects the fetus.</a:t>
            </a:r>
          </a:p>
          <a:p>
            <a:pPr algn="just"/>
            <a:endParaRPr lang="en-US" dirty="0"/>
          </a:p>
        </p:txBody>
      </p:sp>
      <p:sp>
        <p:nvSpPr>
          <p:cNvPr id="5" name="Slide Number Placeholder 4"/>
          <p:cNvSpPr>
            <a:spLocks noGrp="1"/>
          </p:cNvSpPr>
          <p:nvPr>
            <p:ph type="sldNum" sz="quarter" idx="15"/>
          </p:nvPr>
        </p:nvSpPr>
        <p:spPr/>
        <p:txBody>
          <a:bodyPr>
            <a:normAutofit/>
          </a:bodyPr>
          <a:lstStyle/>
          <a:p>
            <a:fld id="{0D663D2D-031E-4C87-AF14-A7E9F1A3FB18}" type="slidenum">
              <a:rPr lang="en-US">
                <a:latin typeface="Times New Roman"/>
              </a:rPr>
              <a:pPr/>
              <a:t>127</a:t>
            </a:fld>
            <a:endParaRPr lang="en-US">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30924" y="304800"/>
            <a:ext cx="10694277" cy="6169152"/>
          </a:xfrm>
        </p:spPr>
        <p:txBody>
          <a:bodyPr/>
          <a:lstStyle/>
          <a:p>
            <a:pPr>
              <a:buNone/>
            </a:pPr>
            <a:r>
              <a:rPr lang="en-US" sz="3600" b="1" i="1" dirty="0">
                <a:latin typeface="Times New Roman" pitchFamily="18" charset="0"/>
                <a:cs typeface="Times New Roman" pitchFamily="18" charset="0"/>
              </a:rPr>
              <a:t>ALCOHOL</a:t>
            </a:r>
            <a:r>
              <a:rPr lang="en-US" sz="3600" dirty="0">
                <a:latin typeface="Times New Roman" pitchFamily="18" charset="0"/>
                <a:cs typeface="Times New Roman" pitchFamily="18" charset="0"/>
              </a:rPr>
              <a:t>: Discouraged at all amounts.</a:t>
            </a:r>
          </a:p>
          <a:p>
            <a:pPr>
              <a:buNone/>
            </a:pPr>
            <a:r>
              <a:rPr lang="en-US" sz="3600" dirty="0">
                <a:latin typeface="Times New Roman" pitchFamily="18" charset="0"/>
                <a:cs typeface="Times New Roman" pitchFamily="18" charset="0"/>
              </a:rPr>
              <a:t>	It specifically leads to:-</a:t>
            </a:r>
          </a:p>
          <a:p>
            <a:pPr>
              <a:buFont typeface="Wingdings" pitchFamily="2" charset="2"/>
              <a:buChar char="ü"/>
            </a:pPr>
            <a:r>
              <a:rPr lang="en-US" sz="3600" dirty="0">
                <a:latin typeface="Times New Roman" pitchFamily="18" charset="0"/>
                <a:cs typeface="Times New Roman" pitchFamily="18" charset="0"/>
              </a:rPr>
              <a:t>Maternal poor appetite.</a:t>
            </a:r>
          </a:p>
          <a:p>
            <a:pPr lvl="0">
              <a:buFont typeface="Wingdings" pitchFamily="2" charset="2"/>
              <a:buChar char="ü"/>
            </a:pPr>
            <a:r>
              <a:rPr lang="en-US" sz="3600" dirty="0">
                <a:latin typeface="Times New Roman" pitchFamily="18" charset="0"/>
                <a:cs typeface="Times New Roman" pitchFamily="18" charset="0"/>
              </a:rPr>
              <a:t>Accidental fall, so  possibility of placental separation.</a:t>
            </a:r>
          </a:p>
          <a:p>
            <a:pPr lvl="0">
              <a:buFont typeface="Wingdings" pitchFamily="2" charset="2"/>
              <a:buChar char="ü"/>
            </a:pPr>
            <a:r>
              <a:rPr lang="en-US" sz="3600" dirty="0">
                <a:latin typeface="Times New Roman" pitchFamily="18" charset="0"/>
                <a:cs typeface="Times New Roman" pitchFamily="18" charset="0"/>
              </a:rPr>
              <a:t>Fetal alcohol syndrome.</a:t>
            </a:r>
          </a:p>
          <a:p>
            <a:pPr lvl="0">
              <a:buFont typeface="Wingdings" pitchFamily="2" charset="2"/>
              <a:buChar char="ü"/>
            </a:pPr>
            <a:r>
              <a:rPr lang="en-US" sz="3600" dirty="0">
                <a:latin typeface="Times New Roman" pitchFamily="18" charset="0"/>
                <a:cs typeface="Times New Roman" pitchFamily="18" charset="0"/>
              </a:rPr>
              <a:t>Sometimes, immorality hence S.T.I.</a:t>
            </a:r>
          </a:p>
          <a:p>
            <a:endParaRPr lang="en-US" dirty="0"/>
          </a:p>
        </p:txBody>
      </p:sp>
      <p:sp>
        <p:nvSpPr>
          <p:cNvPr id="5" name="Slide Number Placeholder 4"/>
          <p:cNvSpPr>
            <a:spLocks noGrp="1"/>
          </p:cNvSpPr>
          <p:nvPr>
            <p:ph type="sldNum" sz="quarter" idx="15"/>
          </p:nvPr>
        </p:nvSpPr>
        <p:spPr/>
        <p:txBody>
          <a:bodyPr>
            <a:normAutofit/>
          </a:bodyPr>
          <a:lstStyle/>
          <a:p>
            <a:fld id="{0D663D2D-031E-4C87-AF14-A7E9F1A3FB18}" type="slidenum">
              <a:rPr lang="en-US">
                <a:latin typeface="Times New Roman"/>
              </a:rPr>
              <a:pPr/>
              <a:t>128</a:t>
            </a:fld>
            <a:endParaRPr lang="en-US">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40511" y="304800"/>
            <a:ext cx="10508490" cy="6169152"/>
          </a:xfrm>
        </p:spPr>
        <p:txBody>
          <a:bodyPr>
            <a:normAutofit/>
          </a:bodyPr>
          <a:lstStyle/>
          <a:p>
            <a:pPr algn="just">
              <a:buNone/>
            </a:pPr>
            <a:r>
              <a:rPr lang="en-US" sz="3200" i="1" dirty="0"/>
              <a:t>	</a:t>
            </a:r>
            <a:r>
              <a:rPr lang="en-US" sz="3200" b="1" i="1" dirty="0">
                <a:latin typeface="Times New Roman" pitchFamily="18" charset="0"/>
                <a:cs typeface="Times New Roman" pitchFamily="18" charset="0"/>
              </a:rPr>
              <a:t>Characteristic of fetal alcohol syndrome are</a:t>
            </a:r>
            <a:r>
              <a:rPr lang="en-US" sz="3200" b="1" dirty="0">
                <a:latin typeface="Times New Roman" pitchFamily="18" charset="0"/>
                <a:cs typeface="Times New Roman" pitchFamily="18" charset="0"/>
              </a:rPr>
              <a:t>:-</a:t>
            </a:r>
          </a:p>
          <a:p>
            <a:pPr lvl="0" algn="just">
              <a:buFont typeface="Wingdings" pitchFamily="2" charset="2"/>
              <a:buChar char="Ø"/>
            </a:pPr>
            <a:r>
              <a:rPr lang="en-US" sz="3200" dirty="0">
                <a:latin typeface="Times New Roman" pitchFamily="18" charset="0"/>
                <a:cs typeface="Times New Roman" pitchFamily="18" charset="0"/>
              </a:rPr>
              <a:t>Growth restriction in the infant.</a:t>
            </a:r>
          </a:p>
          <a:p>
            <a:pPr lvl="0" algn="just">
              <a:buFont typeface="Wingdings" pitchFamily="2" charset="2"/>
              <a:buChar char="Ø"/>
            </a:pPr>
            <a:r>
              <a:rPr lang="en-US" sz="3200" dirty="0">
                <a:latin typeface="Times New Roman" pitchFamily="18" charset="0"/>
                <a:cs typeface="Times New Roman" pitchFamily="18" charset="0"/>
              </a:rPr>
              <a:t>Child is irritable (hang over), characterized by restlessness, irrespective of being maintained comfortable.</a:t>
            </a:r>
          </a:p>
          <a:p>
            <a:pPr lvl="0" algn="just">
              <a:buFont typeface="Wingdings" pitchFamily="2" charset="2"/>
              <a:buChar char="Ø"/>
            </a:pPr>
            <a:r>
              <a:rPr lang="en-US" sz="3200" dirty="0">
                <a:latin typeface="Times New Roman" pitchFamily="18" charset="0"/>
                <a:cs typeface="Times New Roman" pitchFamily="18" charset="0"/>
              </a:rPr>
              <a:t>Reluctancy to feed.</a:t>
            </a:r>
          </a:p>
          <a:p>
            <a:pPr lvl="0" algn="just">
              <a:buFont typeface="Wingdings" pitchFamily="2" charset="2"/>
              <a:buChar char="Ø"/>
            </a:pPr>
            <a:r>
              <a:rPr lang="en-US" sz="3200" dirty="0">
                <a:latin typeface="Times New Roman" pitchFamily="18" charset="0"/>
                <a:cs typeface="Times New Roman" pitchFamily="18" charset="0"/>
              </a:rPr>
              <a:t>Microcephaly and some degree of mental retardation, leading to learning difficulties later in life.</a:t>
            </a:r>
          </a:p>
          <a:p>
            <a:pPr algn="just"/>
            <a:endParaRPr lang="en-US" sz="3200" dirty="0"/>
          </a:p>
        </p:txBody>
      </p:sp>
      <p:sp>
        <p:nvSpPr>
          <p:cNvPr id="5" name="Slide Number Placeholder 4"/>
          <p:cNvSpPr>
            <a:spLocks noGrp="1"/>
          </p:cNvSpPr>
          <p:nvPr>
            <p:ph type="sldNum" sz="quarter" idx="15"/>
          </p:nvPr>
        </p:nvSpPr>
        <p:spPr/>
        <p:txBody>
          <a:bodyPr>
            <a:normAutofit/>
          </a:bodyPr>
          <a:lstStyle/>
          <a:p>
            <a:fld id="{0D663D2D-031E-4C87-AF14-A7E9F1A3FB18}" type="slidenum">
              <a:rPr lang="en-US">
                <a:latin typeface="Times New Roman"/>
              </a:rPr>
              <a:pPr/>
              <a:t>129</a:t>
            </a:fld>
            <a:endParaRPr lang="en-US">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127" y="228600"/>
            <a:ext cx="10039827" cy="1143000"/>
          </a:xfrm>
        </p:spPr>
        <p:txBody>
          <a:bodyPr/>
          <a:lstStyle/>
          <a:p>
            <a:pPr algn="ctr"/>
            <a:r>
              <a:rPr lang="en-US" b="1" dirty="0"/>
              <a:t>4. INTERVENTIONS</a:t>
            </a:r>
          </a:p>
        </p:txBody>
      </p:sp>
      <p:sp>
        <p:nvSpPr>
          <p:cNvPr id="3" name="Content Placeholder 2"/>
          <p:cNvSpPr>
            <a:spLocks noGrp="1"/>
          </p:cNvSpPr>
          <p:nvPr>
            <p:ph idx="1"/>
          </p:nvPr>
        </p:nvSpPr>
        <p:spPr>
          <a:xfrm>
            <a:off x="518320" y="1371600"/>
            <a:ext cx="11155363" cy="5134303"/>
          </a:xfrm>
        </p:spPr>
        <p:txBody>
          <a:bodyPr>
            <a:noAutofit/>
          </a:bodyPr>
          <a:lstStyle/>
          <a:p>
            <a:pPr algn="just"/>
            <a:r>
              <a:rPr lang="en-US" sz="2800" dirty="0"/>
              <a:t>Health education and counseling on nutrition, psycho-socio counseling, weight control, </a:t>
            </a:r>
            <a:r>
              <a:rPr lang="en-US" sz="2800" dirty="0" err="1"/>
              <a:t>e.t.c</a:t>
            </a:r>
            <a:r>
              <a:rPr lang="en-US" sz="2800" dirty="0"/>
              <a:t>. </a:t>
            </a:r>
          </a:p>
          <a:p>
            <a:pPr algn="just"/>
            <a:r>
              <a:rPr lang="en-US" sz="2800" dirty="0"/>
              <a:t>Administration of prophylactic drugs such as folic acid, iron, zinc, vitamin A and calcium</a:t>
            </a:r>
          </a:p>
          <a:p>
            <a:pPr algn="just"/>
            <a:r>
              <a:rPr lang="en-US" sz="2800" dirty="0"/>
              <a:t>Promoting exercise</a:t>
            </a:r>
          </a:p>
          <a:p>
            <a:pPr algn="just"/>
            <a:r>
              <a:rPr lang="en-US" sz="2800" dirty="0"/>
              <a:t>Management of pre-existing medical problems:</a:t>
            </a:r>
          </a:p>
          <a:p>
            <a:pPr lvl="1" algn="just"/>
            <a:r>
              <a:rPr lang="en-US" sz="2800" dirty="0"/>
              <a:t>Stabilize medical conditions and ensure that medical control is optimal </a:t>
            </a:r>
          </a:p>
          <a:p>
            <a:pPr lvl="1" algn="just"/>
            <a:r>
              <a:rPr lang="en-US" sz="2800" dirty="0"/>
              <a:t>Screen for </a:t>
            </a:r>
            <a:r>
              <a:rPr lang="en-US" sz="2800" dirty="0" err="1"/>
              <a:t>anaemia</a:t>
            </a:r>
            <a:r>
              <a:rPr lang="en-US" sz="2800" dirty="0"/>
              <a:t> and treat appropriately</a:t>
            </a:r>
          </a:p>
          <a:p>
            <a:pPr lvl="1" algn="just">
              <a:buNone/>
            </a:pPr>
            <a:endParaRPr lang="en-US" sz="2800" dirty="0"/>
          </a:p>
          <a:p>
            <a:pPr algn="just"/>
            <a:endParaRPr lang="en-US" sz="2800" dirty="0"/>
          </a:p>
        </p:txBody>
      </p:sp>
      <p:sp>
        <p:nvSpPr>
          <p:cNvPr id="4" name="Slide Number Placeholder 3"/>
          <p:cNvSpPr>
            <a:spLocks noGrp="1"/>
          </p:cNvSpPr>
          <p:nvPr>
            <p:ph type="sldNum" sz="quarter" idx="12"/>
          </p:nvPr>
        </p:nvSpPr>
        <p:spPr/>
        <p:txBody>
          <a:bodyPr/>
          <a:lstStyle/>
          <a:p>
            <a:fld id="{83F828AF-2CD1-48C6-8286-C7F35401D37C}" type="slidenum">
              <a:rPr lang="en-US">
                <a:solidFill>
                  <a:srgbClr val="04617B">
                    <a:shade val="90000"/>
                  </a:srgbClr>
                </a:solidFill>
                <a:latin typeface="Constantia"/>
              </a:rPr>
              <a:pPr/>
              <a:t>13</a:t>
            </a:fld>
            <a:endParaRPr lang="en-US">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12700"/>
            <a:ext cx="9110213" cy="1143000"/>
          </a:xfrm>
        </p:spPr>
        <p:txBody>
          <a:bodyPr/>
          <a:lstStyle/>
          <a:p>
            <a:pPr algn="ctr"/>
            <a:r>
              <a:rPr lang="en-US" b="1" dirty="0">
                <a:solidFill>
                  <a:srgbClr val="7030A0"/>
                </a:solidFill>
                <a:latin typeface="Times New Roman" pitchFamily="18" charset="0"/>
                <a:cs typeface="Times New Roman" pitchFamily="18" charset="0"/>
              </a:rPr>
              <a:t>HARD SUBSTANCE ABUSE</a:t>
            </a:r>
            <a:endParaRPr lang="en-US" dirty="0">
              <a:solidFill>
                <a:srgbClr val="7030A0"/>
              </a:solidFill>
            </a:endParaRPr>
          </a:p>
        </p:txBody>
      </p:sp>
      <p:sp>
        <p:nvSpPr>
          <p:cNvPr id="3" name="Content Placeholder 2"/>
          <p:cNvSpPr>
            <a:spLocks noGrp="1"/>
          </p:cNvSpPr>
          <p:nvPr>
            <p:ph sz="quarter" idx="1"/>
          </p:nvPr>
        </p:nvSpPr>
        <p:spPr>
          <a:xfrm>
            <a:off x="325821" y="1219200"/>
            <a:ext cx="10951779" cy="5254752"/>
          </a:xfrm>
        </p:spPr>
        <p:txBody>
          <a:bodyPr>
            <a:normAutofit/>
          </a:bodyPr>
          <a:lstStyle/>
          <a:p>
            <a:pPr algn="just">
              <a:buFont typeface="Wingdings" pitchFamily="2" charset="2"/>
              <a:buChar char="v"/>
            </a:pPr>
            <a:r>
              <a:rPr lang="en-US" sz="3200" dirty="0">
                <a:latin typeface="Times New Roman" pitchFamily="18" charset="0"/>
                <a:cs typeface="Times New Roman" pitchFamily="18" charset="0"/>
              </a:rPr>
              <a:t>General behavior depend on the social class, and exact substance being abused.</a:t>
            </a:r>
          </a:p>
          <a:p>
            <a:pPr algn="just">
              <a:buNone/>
            </a:pPr>
            <a:r>
              <a:rPr lang="en-US" sz="3200" i="1" dirty="0">
                <a:latin typeface="Times New Roman" pitchFamily="18" charset="0"/>
                <a:cs typeface="Times New Roman" pitchFamily="18" charset="0"/>
              </a:rPr>
              <a:t>	</a:t>
            </a:r>
            <a:r>
              <a:rPr lang="en-US" sz="3200" b="1" i="1" dirty="0">
                <a:latin typeface="Times New Roman" pitchFamily="18" charset="0"/>
                <a:cs typeface="Times New Roman" pitchFamily="18" charset="0"/>
              </a:rPr>
              <a:t>General presentation :-</a:t>
            </a:r>
            <a:endParaRPr lang="en-US" sz="3200" b="1" dirty="0">
              <a:latin typeface="Times New Roman" pitchFamily="18" charset="0"/>
              <a:cs typeface="Times New Roman" pitchFamily="18" charset="0"/>
            </a:endParaRPr>
          </a:p>
          <a:p>
            <a:pPr lvl="0" algn="just">
              <a:buFont typeface="Wingdings" pitchFamily="2" charset="2"/>
              <a:buChar char="Ø"/>
            </a:pPr>
            <a:r>
              <a:rPr lang="en-US" sz="3200" dirty="0">
                <a:latin typeface="Times New Roman" pitchFamily="18" charset="0"/>
                <a:cs typeface="Times New Roman" pitchFamily="18" charset="0"/>
              </a:rPr>
              <a:t>Sometimes poor appetite.</a:t>
            </a:r>
          </a:p>
          <a:p>
            <a:pPr lvl="0" algn="just">
              <a:buFont typeface="Wingdings" pitchFamily="2" charset="2"/>
              <a:buChar char="Ø"/>
            </a:pPr>
            <a:r>
              <a:rPr lang="en-US" sz="3200" dirty="0">
                <a:latin typeface="Times New Roman" pitchFamily="18" charset="0"/>
                <a:cs typeface="Times New Roman" pitchFamily="18" charset="0"/>
              </a:rPr>
              <a:t>Neglect of hygiene.</a:t>
            </a:r>
          </a:p>
          <a:p>
            <a:pPr lvl="0" algn="just">
              <a:buFont typeface="Wingdings" pitchFamily="2" charset="2"/>
              <a:buChar char="Ø"/>
            </a:pPr>
            <a:r>
              <a:rPr lang="en-US" sz="3200" dirty="0">
                <a:latin typeface="Times New Roman" pitchFamily="18" charset="0"/>
                <a:cs typeface="Times New Roman" pitchFamily="18" charset="0"/>
              </a:rPr>
              <a:t>Immorality, may lead to loss of pregnancy.</a:t>
            </a:r>
          </a:p>
          <a:p>
            <a:pPr lvl="0" algn="just">
              <a:buFont typeface="Wingdings" pitchFamily="2" charset="2"/>
              <a:buChar char="Ø"/>
            </a:pPr>
            <a:r>
              <a:rPr lang="en-US" sz="3200" dirty="0">
                <a:latin typeface="Times New Roman" pitchFamily="18" charset="0"/>
                <a:cs typeface="Times New Roman" pitchFamily="18" charset="0"/>
              </a:rPr>
              <a:t>Obstetrical complication because of  poor ANC attendance  which may lead to loss of pregnancy.</a:t>
            </a:r>
          </a:p>
          <a:p>
            <a:pPr algn="just"/>
            <a:endParaRPr lang="en-US" dirty="0"/>
          </a:p>
        </p:txBody>
      </p:sp>
      <p:sp>
        <p:nvSpPr>
          <p:cNvPr id="5" name="Slide Number Placeholder 4"/>
          <p:cNvSpPr>
            <a:spLocks noGrp="1"/>
          </p:cNvSpPr>
          <p:nvPr>
            <p:ph type="sldNum" sz="quarter" idx="15"/>
          </p:nvPr>
        </p:nvSpPr>
        <p:spPr/>
        <p:txBody>
          <a:bodyPr>
            <a:normAutofit/>
          </a:bodyPr>
          <a:lstStyle/>
          <a:p>
            <a:fld id="{0D663D2D-031E-4C87-AF14-A7E9F1A3FB18}" type="slidenum">
              <a:rPr lang="en-US">
                <a:latin typeface="Times New Roman"/>
              </a:rPr>
              <a:pPr/>
              <a:t>130</a:t>
            </a:fld>
            <a:endParaRPr lang="en-US">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40512" y="304800"/>
            <a:ext cx="10279890" cy="6169152"/>
          </a:xfrm>
        </p:spPr>
        <p:txBody>
          <a:bodyPr>
            <a:normAutofit/>
          </a:bodyPr>
          <a:lstStyle/>
          <a:p>
            <a:pPr lvl="0" algn="just">
              <a:buNone/>
            </a:pPr>
            <a:r>
              <a:rPr lang="en-US" sz="3600" i="1" dirty="0">
                <a:latin typeface="Times New Roman" pitchFamily="18" charset="0"/>
                <a:cs typeface="Times New Roman" pitchFamily="18" charset="0"/>
              </a:rPr>
              <a:t>Postnatally</a:t>
            </a:r>
            <a:r>
              <a:rPr lang="en-US" sz="3600" dirty="0">
                <a:latin typeface="Times New Roman" pitchFamily="18" charset="0"/>
                <a:cs typeface="Times New Roman" pitchFamily="18" charset="0"/>
              </a:rPr>
              <a:t> </a:t>
            </a:r>
          </a:p>
          <a:p>
            <a:pPr lvl="0" algn="just">
              <a:buFont typeface="Wingdings" pitchFamily="2" charset="2"/>
              <a:buChar char="q"/>
            </a:pPr>
            <a:r>
              <a:rPr lang="en-US" sz="3600" dirty="0">
                <a:latin typeface="Times New Roman" pitchFamily="18" charset="0"/>
                <a:cs typeface="Times New Roman" pitchFamily="18" charset="0"/>
              </a:rPr>
              <a:t>The new born suffers/demonstrates withdrawal features such as:-</a:t>
            </a:r>
          </a:p>
          <a:p>
            <a:pPr algn="just">
              <a:buFont typeface="Wingdings" pitchFamily="2" charset="2"/>
              <a:buChar char="Ø"/>
            </a:pPr>
            <a:r>
              <a:rPr lang="en-US" sz="3600" dirty="0">
                <a:latin typeface="Times New Roman" pitchFamily="18" charset="0"/>
                <a:cs typeface="Times New Roman" pitchFamily="18" charset="0"/>
              </a:rPr>
              <a:t>Voracious/greedy feeding pattern = vomiting.</a:t>
            </a:r>
          </a:p>
          <a:p>
            <a:pPr algn="just">
              <a:buFont typeface="Wingdings" pitchFamily="2" charset="2"/>
              <a:buChar char="Ø"/>
            </a:pPr>
            <a:r>
              <a:rPr lang="en-US" sz="3600" dirty="0">
                <a:latin typeface="Times New Roman" pitchFamily="18" charset="0"/>
                <a:cs typeface="Times New Roman" pitchFamily="18" charset="0"/>
              </a:rPr>
              <a:t>Sometimes </a:t>
            </a:r>
            <a:r>
              <a:rPr lang="en-US" sz="3600" dirty="0" err="1">
                <a:latin typeface="Times New Roman" pitchFamily="18" charset="0"/>
                <a:cs typeface="Times New Roman" pitchFamily="18" charset="0"/>
              </a:rPr>
              <a:t>reluctancy</a:t>
            </a:r>
            <a:r>
              <a:rPr lang="en-US" sz="3600" dirty="0">
                <a:latin typeface="Times New Roman" pitchFamily="18" charset="0"/>
                <a:cs typeface="Times New Roman" pitchFamily="18" charset="0"/>
              </a:rPr>
              <a:t> to feed.</a:t>
            </a:r>
          </a:p>
          <a:p>
            <a:pPr algn="just">
              <a:buFont typeface="Wingdings" pitchFamily="2" charset="2"/>
              <a:buChar char="Ø"/>
            </a:pPr>
            <a:r>
              <a:rPr lang="en-US" sz="3600" dirty="0">
                <a:latin typeface="Times New Roman" pitchFamily="18" charset="0"/>
                <a:cs typeface="Times New Roman" pitchFamily="18" charset="0"/>
              </a:rPr>
              <a:t>Fever in absence of an infection.</a:t>
            </a:r>
          </a:p>
          <a:p>
            <a:pPr algn="just">
              <a:buFont typeface="Wingdings" pitchFamily="2" charset="2"/>
              <a:buChar char="Ø"/>
            </a:pPr>
            <a:r>
              <a:rPr lang="en-US" sz="3600" dirty="0">
                <a:latin typeface="Times New Roman" pitchFamily="18" charset="0"/>
                <a:cs typeface="Times New Roman" pitchFamily="18" charset="0"/>
              </a:rPr>
              <a:t>Sometime </a:t>
            </a:r>
            <a:r>
              <a:rPr lang="en-US" sz="3600" dirty="0" err="1">
                <a:latin typeface="Times New Roman" pitchFamily="18" charset="0"/>
                <a:cs typeface="Times New Roman" pitchFamily="18" charset="0"/>
              </a:rPr>
              <a:t>diarrhoea</a:t>
            </a:r>
            <a:r>
              <a:rPr lang="en-US" sz="3600" dirty="0">
                <a:latin typeface="Times New Roman" pitchFamily="18" charset="0"/>
                <a:cs typeface="Times New Roman" pitchFamily="18" charset="0"/>
              </a:rPr>
              <a:t>.</a:t>
            </a:r>
          </a:p>
          <a:p>
            <a:pPr algn="just"/>
            <a:endParaRPr lang="en-US" dirty="0"/>
          </a:p>
        </p:txBody>
      </p:sp>
      <p:sp>
        <p:nvSpPr>
          <p:cNvPr id="5" name="Slide Number Placeholder 4"/>
          <p:cNvSpPr>
            <a:spLocks noGrp="1"/>
          </p:cNvSpPr>
          <p:nvPr>
            <p:ph type="sldNum" sz="quarter" idx="15"/>
          </p:nvPr>
        </p:nvSpPr>
        <p:spPr/>
        <p:txBody>
          <a:bodyPr>
            <a:normAutofit/>
          </a:bodyPr>
          <a:lstStyle/>
          <a:p>
            <a:fld id="{0D663D2D-031E-4C87-AF14-A7E9F1A3FB18}" type="slidenum">
              <a:rPr lang="en-US">
                <a:latin typeface="Times New Roman"/>
              </a:rPr>
              <a:pPr/>
              <a:t>131</a:t>
            </a:fld>
            <a:endParaRPr lang="en-US">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solidFill>
                  <a:srgbClr val="EC1495"/>
                </a:solidFill>
                <a:latin typeface="Times New Roman" pitchFamily="18" charset="0"/>
                <a:cs typeface="Times New Roman" pitchFamily="18" charset="0"/>
              </a:rPr>
              <a:t> 8 . BREAST CARE</a:t>
            </a:r>
            <a:endParaRPr lang="en-US" dirty="0"/>
          </a:p>
        </p:txBody>
      </p:sp>
      <p:sp>
        <p:nvSpPr>
          <p:cNvPr id="3" name="Content Placeholder 2"/>
          <p:cNvSpPr>
            <a:spLocks noGrp="1"/>
          </p:cNvSpPr>
          <p:nvPr>
            <p:ph sz="quarter" idx="1"/>
          </p:nvPr>
        </p:nvSpPr>
        <p:spPr>
          <a:xfrm>
            <a:off x="609600" y="1600200"/>
            <a:ext cx="10591801" cy="4873752"/>
          </a:xfrm>
        </p:spPr>
        <p:txBody>
          <a:bodyPr>
            <a:normAutofit/>
          </a:bodyPr>
          <a:lstStyle/>
          <a:p>
            <a:pPr algn="just">
              <a:buFont typeface="Wingdings" pitchFamily="2" charset="2"/>
              <a:buChar char="v"/>
            </a:pPr>
            <a:r>
              <a:rPr lang="en-US" sz="3900" dirty="0">
                <a:latin typeface="Times New Roman" pitchFamily="18" charset="0"/>
                <a:cs typeface="Times New Roman" pitchFamily="18" charset="0"/>
              </a:rPr>
              <a:t>Emphasis on daily self breast examination after teaching the skills.  Aims are to assess for:-</a:t>
            </a:r>
          </a:p>
          <a:p>
            <a:pPr lvl="0" algn="just">
              <a:buFont typeface="Wingdings" pitchFamily="2" charset="2"/>
              <a:buChar char="Ø"/>
            </a:pPr>
            <a:r>
              <a:rPr lang="en-US" sz="3900" dirty="0">
                <a:latin typeface="Times New Roman" pitchFamily="18" charset="0"/>
                <a:cs typeface="Times New Roman" pitchFamily="18" charset="0"/>
              </a:rPr>
              <a:t> Normal occurrence/developments such as; </a:t>
            </a:r>
          </a:p>
          <a:p>
            <a:pPr lvl="0" algn="just">
              <a:buFont typeface="Wingdings" pitchFamily="2" charset="2"/>
              <a:buChar char="ü"/>
            </a:pPr>
            <a:r>
              <a:rPr lang="en-US" sz="3900" dirty="0">
                <a:latin typeface="Times New Roman" pitchFamily="18" charset="0"/>
                <a:cs typeface="Times New Roman" pitchFamily="18" charset="0"/>
              </a:rPr>
              <a:t>Skin changes.</a:t>
            </a:r>
          </a:p>
          <a:p>
            <a:pPr lvl="0" algn="just">
              <a:buFont typeface="Wingdings" pitchFamily="2" charset="2"/>
              <a:buChar char="ü"/>
            </a:pPr>
            <a:r>
              <a:rPr lang="en-US" sz="3900" dirty="0">
                <a:latin typeface="Times New Roman" pitchFamily="18" charset="0"/>
                <a:cs typeface="Times New Roman" pitchFamily="18" charset="0"/>
              </a:rPr>
              <a:t>Patency of lactiferous tubules.</a:t>
            </a:r>
          </a:p>
          <a:p>
            <a:pPr lvl="0" algn="just">
              <a:buFont typeface="Wingdings" pitchFamily="2" charset="2"/>
              <a:buChar char="ü"/>
            </a:pPr>
            <a:r>
              <a:rPr lang="en-US" sz="3900" dirty="0">
                <a:latin typeface="Times New Roman" pitchFamily="18" charset="0"/>
                <a:cs typeface="Times New Roman" pitchFamily="18" charset="0"/>
              </a:rPr>
              <a:t>Nipple </a:t>
            </a:r>
            <a:r>
              <a:rPr lang="en-US" sz="3900" dirty="0" err="1">
                <a:latin typeface="Times New Roman" pitchFamily="18" charset="0"/>
                <a:cs typeface="Times New Roman" pitchFamily="18" charset="0"/>
              </a:rPr>
              <a:t>prominency</a:t>
            </a:r>
            <a:r>
              <a:rPr lang="en-US" sz="3900" dirty="0">
                <a:latin typeface="Times New Roman" pitchFamily="18" charset="0"/>
                <a:cs typeface="Times New Roman" pitchFamily="18" charset="0"/>
              </a:rPr>
              <a:t>.</a:t>
            </a:r>
          </a:p>
          <a:p>
            <a:pPr lvl="0" algn="just">
              <a:buNone/>
            </a:pPr>
            <a:r>
              <a:rPr lang="en-US" sz="3500" dirty="0">
                <a:latin typeface="Times New Roman" pitchFamily="18" charset="0"/>
                <a:cs typeface="Times New Roman" pitchFamily="18" charset="0"/>
              </a:rPr>
              <a:t> </a:t>
            </a:r>
            <a:endParaRPr lang="en-US" dirty="0"/>
          </a:p>
        </p:txBody>
      </p:sp>
      <p:sp>
        <p:nvSpPr>
          <p:cNvPr id="5" name="Slide Number Placeholder 4"/>
          <p:cNvSpPr>
            <a:spLocks noGrp="1"/>
          </p:cNvSpPr>
          <p:nvPr>
            <p:ph type="sldNum" sz="quarter" idx="15"/>
          </p:nvPr>
        </p:nvSpPr>
        <p:spPr/>
        <p:txBody>
          <a:bodyPr>
            <a:normAutofit/>
          </a:bodyPr>
          <a:lstStyle/>
          <a:p>
            <a:fld id="{0D663D2D-031E-4C87-AF14-A7E9F1A3FB18}" type="slidenum">
              <a:rPr lang="en-US">
                <a:latin typeface="Times New Roman"/>
              </a:rPr>
              <a:pPr/>
              <a:t>132</a:t>
            </a:fld>
            <a:endParaRPr lang="en-US">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540512" y="228600"/>
            <a:ext cx="10584690" cy="6245352"/>
          </a:xfrm>
        </p:spPr>
        <p:txBody>
          <a:bodyPr>
            <a:normAutofit/>
          </a:bodyPr>
          <a:lstStyle/>
          <a:p>
            <a:pPr lvl="0" algn="just">
              <a:buFont typeface="Wingdings" pitchFamily="2" charset="2"/>
              <a:buChar char="Ø"/>
            </a:pPr>
            <a:r>
              <a:rPr lang="en-US" sz="3600" dirty="0">
                <a:latin typeface="Times New Roman" pitchFamily="18" charset="0"/>
                <a:cs typeface="Times New Roman" pitchFamily="18" charset="0"/>
              </a:rPr>
              <a:t>Abnormal occurrences such as:</a:t>
            </a:r>
          </a:p>
          <a:p>
            <a:pPr algn="just">
              <a:buFont typeface="Wingdings" pitchFamily="2" charset="2"/>
              <a:buChar char="ü"/>
            </a:pPr>
            <a:r>
              <a:rPr lang="en-US" sz="3600" dirty="0">
                <a:latin typeface="Times New Roman" pitchFamily="18" charset="0"/>
                <a:cs typeface="Times New Roman" pitchFamily="18" charset="0"/>
              </a:rPr>
              <a:t>Lumps(abnormal growths)</a:t>
            </a:r>
          </a:p>
          <a:p>
            <a:pPr algn="just">
              <a:buFont typeface="Wingdings" pitchFamily="2" charset="2"/>
              <a:buChar char="ü"/>
            </a:pPr>
            <a:r>
              <a:rPr lang="en-US" sz="3600" dirty="0">
                <a:latin typeface="Times New Roman" pitchFamily="18" charset="0"/>
                <a:cs typeface="Times New Roman" pitchFamily="18" charset="0"/>
              </a:rPr>
              <a:t>Nipple fissure/cracks, characterized by erosion of the nipple highly indicative of </a:t>
            </a:r>
            <a:r>
              <a:rPr lang="en-US" sz="3600" dirty="0" err="1">
                <a:latin typeface="Times New Roman" pitchFamily="18" charset="0"/>
                <a:cs typeface="Times New Roman" pitchFamily="18" charset="0"/>
              </a:rPr>
              <a:t>intraductal</a:t>
            </a:r>
            <a:r>
              <a:rPr lang="en-US" sz="3600" dirty="0">
                <a:latin typeface="Times New Roman" pitchFamily="18" charset="0"/>
                <a:cs typeface="Times New Roman" pitchFamily="18" charset="0"/>
              </a:rPr>
              <a:t> carcinoma.</a:t>
            </a:r>
          </a:p>
          <a:p>
            <a:pPr algn="just">
              <a:buFont typeface="Wingdings" pitchFamily="2" charset="2"/>
              <a:buChar char="ü"/>
            </a:pPr>
            <a:r>
              <a:rPr lang="en-US" sz="3600" dirty="0" err="1">
                <a:latin typeface="Times New Roman" pitchFamily="18" charset="0"/>
                <a:cs typeface="Times New Roman" pitchFamily="18" charset="0"/>
              </a:rPr>
              <a:t>Discolouration</a:t>
            </a:r>
            <a:r>
              <a:rPr lang="en-US" sz="3600" dirty="0">
                <a:latin typeface="Times New Roman" pitchFamily="18" charset="0"/>
                <a:cs typeface="Times New Roman" pitchFamily="18" charset="0"/>
              </a:rPr>
              <a:t>, mostly yellowish , associated with breast cancer.</a:t>
            </a:r>
          </a:p>
          <a:p>
            <a:pPr algn="just">
              <a:buFont typeface="Wingdings" pitchFamily="2" charset="2"/>
              <a:buChar char="ü"/>
            </a:pPr>
            <a:endParaRPr lang="en-US" sz="3600" dirty="0">
              <a:latin typeface="Times New Roman" pitchFamily="18" charset="0"/>
              <a:cs typeface="Times New Roman" pitchFamily="18" charset="0"/>
            </a:endParaRPr>
          </a:p>
          <a:p>
            <a:pPr algn="just"/>
            <a:endParaRPr lang="en-US" sz="3600" dirty="0"/>
          </a:p>
        </p:txBody>
      </p:sp>
      <p:sp>
        <p:nvSpPr>
          <p:cNvPr id="4" name="Slide Number Placeholder 3"/>
          <p:cNvSpPr>
            <a:spLocks noGrp="1"/>
          </p:cNvSpPr>
          <p:nvPr>
            <p:ph type="sldNum" sz="quarter" idx="15"/>
          </p:nvPr>
        </p:nvSpPr>
        <p:spPr/>
        <p:txBody>
          <a:bodyPr>
            <a:normAutofit/>
          </a:bodyPr>
          <a:lstStyle/>
          <a:p>
            <a:fld id="{0D663D2D-031E-4C87-AF14-A7E9F1A3FB18}" type="slidenum">
              <a:rPr lang="en-US">
                <a:latin typeface="Times New Roman"/>
              </a:rPr>
              <a:pPr/>
              <a:t>133</a:t>
            </a:fld>
            <a:endParaRPr lang="en-US">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143000" y="533400"/>
            <a:ext cx="9857622" cy="5486400"/>
          </a:xfrm>
        </p:spPr>
        <p:txBody>
          <a:bodyPr>
            <a:normAutofit/>
          </a:bodyPr>
          <a:lstStyle/>
          <a:p>
            <a:pPr algn="just">
              <a:buFont typeface="Wingdings" pitchFamily="2" charset="2"/>
              <a:buChar char="Ø"/>
            </a:pPr>
            <a:r>
              <a:rPr lang="en-US" sz="3700" dirty="0">
                <a:latin typeface="Times New Roman" pitchFamily="18" charset="0"/>
                <a:cs typeface="Times New Roman" pitchFamily="18" charset="0"/>
              </a:rPr>
              <a:t>Encourage to wear a well fitting brassiere to prevent sagging and compression of the nipple.</a:t>
            </a:r>
          </a:p>
          <a:p>
            <a:pPr algn="just">
              <a:buFont typeface="Wingdings" pitchFamily="2" charset="2"/>
              <a:buChar char="v"/>
            </a:pPr>
            <a:r>
              <a:rPr lang="en-US" sz="3700" dirty="0">
                <a:latin typeface="Times New Roman" pitchFamily="18" charset="0"/>
                <a:cs typeface="Times New Roman" pitchFamily="18" charset="0"/>
              </a:rPr>
              <a:t>Towards term, share on breastfeeding if appropriate i.e. have purposed to breastfeed.</a:t>
            </a:r>
          </a:p>
          <a:p>
            <a:pPr lvl="1" algn="just">
              <a:buNone/>
            </a:pPr>
            <a:r>
              <a:rPr lang="en-US" sz="3000" dirty="0">
                <a:latin typeface="Times New Roman" pitchFamily="18" charset="0"/>
                <a:cs typeface="Times New Roman" pitchFamily="18" charset="0"/>
              </a:rPr>
              <a:t>				</a:t>
            </a:r>
          </a:p>
          <a:p>
            <a:pPr lvl="1" algn="just">
              <a:buNone/>
            </a:pPr>
            <a:r>
              <a:rPr lang="en-US" sz="3000" b="1" dirty="0">
                <a:solidFill>
                  <a:srgbClr val="EC1495"/>
                </a:solidFill>
                <a:latin typeface="Times New Roman" pitchFamily="18" charset="0"/>
                <a:cs typeface="Times New Roman" pitchFamily="18" charset="0"/>
              </a:rPr>
              <a:t>                                   </a:t>
            </a:r>
            <a:r>
              <a:rPr lang="en-US" sz="8000" b="1" dirty="0">
                <a:solidFill>
                  <a:srgbClr val="EC1495"/>
                </a:solidFill>
                <a:latin typeface="Blackadder ITC" pitchFamily="82" charset="0"/>
                <a:cs typeface="Times New Roman" pitchFamily="18" charset="0"/>
              </a:rPr>
              <a:t>END</a:t>
            </a:r>
          </a:p>
        </p:txBody>
      </p:sp>
      <p:sp>
        <p:nvSpPr>
          <p:cNvPr id="5" name="Slide Number Placeholder 4"/>
          <p:cNvSpPr>
            <a:spLocks noGrp="1"/>
          </p:cNvSpPr>
          <p:nvPr>
            <p:ph type="sldNum" sz="quarter" idx="15"/>
          </p:nvPr>
        </p:nvSpPr>
        <p:spPr/>
        <p:txBody>
          <a:bodyPr>
            <a:normAutofit/>
          </a:bodyPr>
          <a:lstStyle/>
          <a:p>
            <a:fld id="{0D663D2D-031E-4C87-AF14-A7E9F1A3FB18}" type="slidenum">
              <a:rPr lang="en-US">
                <a:latin typeface="Times New Roman"/>
              </a:rPr>
              <a:pPr/>
              <a:t>134</a:t>
            </a:fld>
            <a:endParaRPr lang="en-US">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1624" y="914400"/>
            <a:ext cx="9482059" cy="2438400"/>
          </a:xfrm>
          <a:solidFill>
            <a:srgbClr val="8F25D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normAutofit/>
          </a:bodyPr>
          <a:lstStyle/>
          <a:p>
            <a:r>
              <a:rPr lang="en-US" sz="5400" dirty="0">
                <a:solidFill>
                  <a:srgbClr val="FFFF00"/>
                </a:solidFill>
                <a:effectLst>
                  <a:outerShdw blurRad="38100" dist="38100" dir="2700000" algn="tl">
                    <a:srgbClr val="000000">
                      <a:alpha val="43137"/>
                    </a:srgbClr>
                  </a:outerShdw>
                </a:effectLst>
                <a:latin typeface="Algerian" pitchFamily="82" charset="0"/>
              </a:rPr>
              <a:t>FIRST / BOOKING  VISIT</a:t>
            </a:r>
          </a:p>
        </p:txBody>
      </p:sp>
      <p:sp>
        <p:nvSpPr>
          <p:cNvPr id="5" name="Slide Number Placeholder 4"/>
          <p:cNvSpPr>
            <a:spLocks noGrp="1"/>
          </p:cNvSpPr>
          <p:nvPr>
            <p:ph type="sldNum" sz="quarter" idx="12"/>
          </p:nvPr>
        </p:nvSpPr>
        <p:spPr/>
        <p:txBody>
          <a:bodyPr/>
          <a:lstStyle/>
          <a:p>
            <a:fld id="{48E950E0-E5E7-45A6-A1F7-69343A059878}" type="slidenum">
              <a:rPr lang="en-US">
                <a:latin typeface="Times New Roman"/>
              </a:rPr>
              <a:pPr/>
              <a:t>135</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Times New Roman" pitchFamily="18" charset="0"/>
                <a:cs typeface="Times New Roman" pitchFamily="18" charset="0"/>
              </a:rPr>
              <a:t>	</a:t>
            </a:r>
            <a:r>
              <a:rPr lang="en-US" sz="4400" b="1" dirty="0">
                <a:solidFill>
                  <a:srgbClr val="076928"/>
                </a:solidFill>
                <a:latin typeface="Times New Roman" pitchFamily="18" charset="0"/>
                <a:cs typeface="Times New Roman" pitchFamily="18" charset="0"/>
              </a:rPr>
              <a:t>AIMS/OBJECTIVES</a:t>
            </a:r>
            <a:endParaRPr lang="en-US" dirty="0">
              <a:solidFill>
                <a:srgbClr val="076928"/>
              </a:solidFill>
            </a:endParaRPr>
          </a:p>
        </p:txBody>
      </p:sp>
      <p:sp>
        <p:nvSpPr>
          <p:cNvPr id="3" name="Content Placeholder 2"/>
          <p:cNvSpPr>
            <a:spLocks noGrp="1"/>
          </p:cNvSpPr>
          <p:nvPr>
            <p:ph idx="1"/>
          </p:nvPr>
        </p:nvSpPr>
        <p:spPr/>
        <p:txBody>
          <a:bodyPr>
            <a:normAutofit/>
          </a:bodyPr>
          <a:lstStyle/>
          <a:p>
            <a:pPr lvl="0" algn="just"/>
            <a:r>
              <a:rPr lang="en-US" sz="3600" dirty="0">
                <a:latin typeface="Times New Roman" pitchFamily="18" charset="0"/>
                <a:cs typeface="Times New Roman" pitchFamily="18" charset="0"/>
              </a:rPr>
              <a:t>To assess health and offer screening opportunity.  </a:t>
            </a:r>
          </a:p>
          <a:p>
            <a:pPr lvl="0" algn="just"/>
            <a:r>
              <a:rPr lang="en-US" sz="3600" dirty="0">
                <a:latin typeface="Times New Roman" pitchFamily="18" charset="0"/>
                <a:cs typeface="Times New Roman" pitchFamily="18" charset="0"/>
              </a:rPr>
              <a:t>To ascertain baseline records, of various examinations for future comparison as the care continues.</a:t>
            </a:r>
          </a:p>
          <a:p>
            <a:pPr lvl="0" algn="just"/>
            <a:r>
              <a:rPr lang="en-US" sz="3600" dirty="0">
                <a:latin typeface="Times New Roman" pitchFamily="18" charset="0"/>
                <a:cs typeface="Times New Roman" pitchFamily="18" charset="0"/>
              </a:rPr>
              <a:t>To educate the woman in planning for safe birth.</a:t>
            </a:r>
          </a:p>
          <a:p>
            <a:pPr algn="just">
              <a:buNone/>
            </a:pPr>
            <a:endParaRPr lang="en-US" sz="3200"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136</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76928"/>
                </a:solidFill>
              </a:rPr>
              <a:t>GENERAL</a:t>
            </a:r>
            <a:r>
              <a:rPr lang="en-US" dirty="0"/>
              <a:t> </a:t>
            </a:r>
          </a:p>
        </p:txBody>
      </p:sp>
      <p:sp>
        <p:nvSpPr>
          <p:cNvPr id="3" name="Content Placeholder 2"/>
          <p:cNvSpPr>
            <a:spLocks noGrp="1"/>
          </p:cNvSpPr>
          <p:nvPr>
            <p:ph idx="1"/>
          </p:nvPr>
        </p:nvSpPr>
        <p:spPr/>
        <p:txBody>
          <a:bodyPr>
            <a:normAutofit/>
          </a:bodyPr>
          <a:lstStyle/>
          <a:p>
            <a:pPr algn="just">
              <a:buFont typeface="Wingdings" pitchFamily="2" charset="2"/>
              <a:buChar char="v"/>
            </a:pPr>
            <a:r>
              <a:rPr lang="en-US" sz="3600" dirty="0">
                <a:latin typeface="Times New Roman" pitchFamily="18" charset="0"/>
                <a:cs typeface="Times New Roman" pitchFamily="18" charset="0"/>
              </a:rPr>
              <a:t>Establish rapport as you welcome her/them in a friendly manner.  This leads to relaxation.</a:t>
            </a:r>
          </a:p>
          <a:p>
            <a:pPr algn="just">
              <a:buFont typeface="Wingdings" pitchFamily="2" charset="2"/>
              <a:buChar char="v"/>
            </a:pPr>
            <a:r>
              <a:rPr lang="en-US" sz="3600" dirty="0">
                <a:latin typeface="Times New Roman" pitchFamily="18" charset="0"/>
                <a:cs typeface="Times New Roman" pitchFamily="18" charset="0"/>
              </a:rPr>
              <a:t>Ensure privacy, comfort, and that client as well as spouse understand the procedure ,about to be carried out.</a:t>
            </a:r>
          </a:p>
          <a:p>
            <a:pPr algn="just">
              <a:buNone/>
            </a:pPr>
            <a:r>
              <a:rPr lang="en-US" sz="3600" b="1" dirty="0">
                <a:latin typeface="Times New Roman" pitchFamily="18" charset="0"/>
                <a:cs typeface="Times New Roman" pitchFamily="18" charset="0"/>
              </a:rPr>
              <a:t>NB: </a:t>
            </a:r>
            <a:r>
              <a:rPr lang="en-US" sz="3600" dirty="0">
                <a:latin typeface="Times New Roman" pitchFamily="18" charset="0"/>
                <a:cs typeface="Times New Roman" pitchFamily="18" charset="0"/>
              </a:rPr>
              <a:t>First impression is often lasting and determines the rest of the experience.</a:t>
            </a:r>
          </a:p>
          <a:p>
            <a:pPr algn="just"/>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137</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itchFamily="18" charset="0"/>
                <a:cs typeface="Times New Roman" pitchFamily="18" charset="0"/>
              </a:rPr>
              <a:t>	</a:t>
            </a:r>
            <a:r>
              <a:rPr lang="en-US" b="1" dirty="0">
                <a:solidFill>
                  <a:srgbClr val="076928"/>
                </a:solidFill>
                <a:latin typeface="Times New Roman" pitchFamily="18" charset="0"/>
                <a:cs typeface="Times New Roman" pitchFamily="18" charset="0"/>
              </a:rPr>
              <a:t>SPECIFIC ACTIVITIES</a:t>
            </a:r>
            <a:endParaRPr lang="en-US" sz="4400" b="1" dirty="0">
              <a:solidFill>
                <a:srgbClr val="076928"/>
              </a:solidFill>
            </a:endParaRPr>
          </a:p>
        </p:txBody>
      </p:sp>
      <p:sp>
        <p:nvSpPr>
          <p:cNvPr id="3" name="Content Placeholder 2"/>
          <p:cNvSpPr>
            <a:spLocks noGrp="1"/>
          </p:cNvSpPr>
          <p:nvPr>
            <p:ph idx="1"/>
          </p:nvPr>
        </p:nvSpPr>
        <p:spPr>
          <a:xfrm>
            <a:off x="1076088" y="1600200"/>
            <a:ext cx="9896713" cy="4873752"/>
          </a:xfrm>
        </p:spPr>
        <p:txBody>
          <a:bodyPr>
            <a:normAutofit fontScale="92500" lnSpcReduction="20000"/>
          </a:bodyPr>
          <a:lstStyle/>
          <a:p>
            <a:pPr algn="just">
              <a:buNone/>
            </a:pPr>
            <a:r>
              <a:rPr lang="en-US" sz="3900" dirty="0">
                <a:latin typeface="Times New Roman" pitchFamily="18" charset="0"/>
                <a:cs typeface="Times New Roman" pitchFamily="18" charset="0"/>
              </a:rPr>
              <a:t>			</a:t>
            </a:r>
            <a:r>
              <a:rPr lang="en-US" sz="3900" b="1" dirty="0">
                <a:solidFill>
                  <a:srgbClr val="8F25DF"/>
                </a:solidFill>
                <a:latin typeface="Times New Roman" pitchFamily="18" charset="0"/>
                <a:cs typeface="Times New Roman" pitchFamily="18" charset="0"/>
              </a:rPr>
              <a:t> </a:t>
            </a:r>
            <a:r>
              <a:rPr lang="en-US" sz="3900" b="1" u="sng" dirty="0">
                <a:solidFill>
                  <a:srgbClr val="8F25DF"/>
                </a:solidFill>
                <a:latin typeface="Times New Roman" pitchFamily="18" charset="0"/>
                <a:cs typeface="Times New Roman" pitchFamily="18" charset="0"/>
              </a:rPr>
              <a:t>I. HISTORY</a:t>
            </a:r>
          </a:p>
          <a:p>
            <a:pPr algn="just">
              <a:buNone/>
            </a:pPr>
            <a:r>
              <a:rPr lang="en-US" sz="3900" b="1" i="1" dirty="0">
                <a:solidFill>
                  <a:srgbClr val="00B0F0"/>
                </a:solidFill>
                <a:latin typeface="Times New Roman" pitchFamily="18" charset="0"/>
                <a:cs typeface="Times New Roman" pitchFamily="18" charset="0"/>
              </a:rPr>
              <a:t>Definition</a:t>
            </a:r>
            <a:r>
              <a:rPr lang="en-US" sz="3900" b="1" i="1" dirty="0">
                <a:latin typeface="Times New Roman" pitchFamily="18" charset="0"/>
                <a:cs typeface="Times New Roman" pitchFamily="18" charset="0"/>
              </a:rPr>
              <a:t>.</a:t>
            </a:r>
            <a:r>
              <a:rPr lang="en-US" sz="3900" b="1" dirty="0">
                <a:latin typeface="Times New Roman" pitchFamily="18" charset="0"/>
                <a:cs typeface="Times New Roman" pitchFamily="18" charset="0"/>
              </a:rPr>
              <a:t> </a:t>
            </a:r>
            <a:r>
              <a:rPr lang="en-US" sz="3900" dirty="0">
                <a:latin typeface="Times New Roman" pitchFamily="18" charset="0"/>
                <a:cs typeface="Times New Roman" pitchFamily="18" charset="0"/>
              </a:rPr>
              <a:t>It’s a systematic procedure of gathering subjective data, about the client’s general health and status of  pregnancy.</a:t>
            </a:r>
          </a:p>
          <a:p>
            <a:pPr algn="just">
              <a:buNone/>
            </a:pPr>
            <a:r>
              <a:rPr lang="en-US" sz="3900" dirty="0">
                <a:latin typeface="Times New Roman" pitchFamily="18" charset="0"/>
                <a:cs typeface="Times New Roman" pitchFamily="18" charset="0"/>
              </a:rPr>
              <a:t>	</a:t>
            </a:r>
            <a:r>
              <a:rPr lang="en-US" sz="3900" b="1" i="1" dirty="0">
                <a:solidFill>
                  <a:srgbClr val="00B0F0"/>
                </a:solidFill>
                <a:latin typeface="Times New Roman" pitchFamily="18" charset="0"/>
                <a:cs typeface="Times New Roman" pitchFamily="18" charset="0"/>
              </a:rPr>
              <a:t>Aim/Objective:</a:t>
            </a:r>
          </a:p>
          <a:p>
            <a:pPr algn="just"/>
            <a:r>
              <a:rPr lang="en-US" sz="3900" dirty="0">
                <a:latin typeface="Times New Roman" pitchFamily="18" charset="0"/>
                <a:cs typeface="Times New Roman" pitchFamily="18" charset="0"/>
              </a:rPr>
              <a:t> To assess her health, that of her immediate Fx, the past pregnancy (ies) and finally the current pregnancy.</a:t>
            </a:r>
          </a:p>
          <a:p>
            <a:pPr algn="just">
              <a:buFont typeface="Wingdings" pitchFamily="2" charset="2"/>
              <a:buChar char="Ø"/>
            </a:pPr>
            <a:r>
              <a:rPr lang="en-US" sz="3900" dirty="0">
                <a:latin typeface="Times New Roman" pitchFamily="18" charset="0"/>
                <a:cs typeface="Times New Roman" pitchFamily="18" charset="0"/>
              </a:rPr>
              <a:t>So it’s taken in a friendly discussion to acquire accurate data.</a:t>
            </a:r>
          </a:p>
          <a:p>
            <a:pPr algn="just"/>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138</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10039827" cy="990600"/>
          </a:xfrm>
        </p:spPr>
        <p:txBody>
          <a:bodyPr>
            <a:normAutofit/>
          </a:bodyPr>
          <a:lstStyle/>
          <a:p>
            <a:r>
              <a:rPr lang="en-US" b="1" dirty="0">
                <a:solidFill>
                  <a:srgbClr val="FF0066"/>
                </a:solidFill>
                <a:latin typeface="Times New Roman" pitchFamily="18" charset="0"/>
                <a:cs typeface="Times New Roman" pitchFamily="18" charset="0"/>
              </a:rPr>
              <a:t> I</a:t>
            </a:r>
            <a:r>
              <a:rPr lang="en-US" sz="4000" b="1" dirty="0">
                <a:solidFill>
                  <a:srgbClr val="FF0000"/>
                </a:solidFill>
                <a:latin typeface="Times New Roman" pitchFamily="18" charset="0"/>
                <a:cs typeface="Times New Roman" pitchFamily="18" charset="0"/>
              </a:rPr>
              <a:t>. Biographic-social/Personal Data</a:t>
            </a:r>
            <a:endParaRPr lang="en-US" sz="4000" dirty="0">
              <a:solidFill>
                <a:srgbClr val="FF0000"/>
              </a:solidFill>
            </a:endParaRPr>
          </a:p>
        </p:txBody>
      </p:sp>
      <p:sp>
        <p:nvSpPr>
          <p:cNvPr id="3" name="Content Placeholder 2"/>
          <p:cNvSpPr>
            <a:spLocks noGrp="1"/>
          </p:cNvSpPr>
          <p:nvPr>
            <p:ph idx="1"/>
          </p:nvPr>
        </p:nvSpPr>
        <p:spPr>
          <a:xfrm>
            <a:off x="388883" y="990600"/>
            <a:ext cx="11031944" cy="5715000"/>
          </a:xfrm>
        </p:spPr>
        <p:txBody>
          <a:bodyPr>
            <a:normAutofit/>
          </a:bodyPr>
          <a:lstStyle/>
          <a:p>
            <a:pPr algn="just"/>
            <a:r>
              <a:rPr lang="en-US" sz="3200" dirty="0">
                <a:latin typeface="Times New Roman" pitchFamily="18" charset="0"/>
                <a:cs typeface="Times New Roman" pitchFamily="18" charset="0"/>
              </a:rPr>
              <a:t>Enquire of:</a:t>
            </a:r>
          </a:p>
          <a:p>
            <a:pPr lvl="0" algn="just">
              <a:buFont typeface="Wingdings" pitchFamily="2" charset="2"/>
              <a:buChar char="Ø"/>
            </a:pPr>
            <a:r>
              <a:rPr lang="en-US" sz="3200" dirty="0">
                <a:latin typeface="Times New Roman" pitchFamily="18" charset="0"/>
                <a:cs typeface="Times New Roman" pitchFamily="18" charset="0"/>
              </a:rPr>
              <a:t>Name, age, marital status</a:t>
            </a:r>
          </a:p>
          <a:p>
            <a:pPr lvl="0" algn="just">
              <a:buFont typeface="Wingdings" pitchFamily="2" charset="2"/>
              <a:buChar char="Ø"/>
            </a:pPr>
            <a:r>
              <a:rPr lang="en-US" sz="3200" dirty="0">
                <a:latin typeface="Times New Roman" pitchFamily="18" charset="0"/>
                <a:cs typeface="Times New Roman" pitchFamily="18" charset="0"/>
              </a:rPr>
              <a:t>Level of education, address and telephone number, occupation and that of next of kin, as well as religion.</a:t>
            </a:r>
          </a:p>
          <a:p>
            <a:pPr lvl="0" algn="just">
              <a:buFont typeface="Wingdings" pitchFamily="2" charset="2"/>
              <a:buChar char="Ø"/>
            </a:pPr>
            <a:r>
              <a:rPr lang="en-US" sz="3200" dirty="0">
                <a:latin typeface="Times New Roman" pitchFamily="18" charset="0"/>
                <a:cs typeface="Times New Roman" pitchFamily="18" charset="0"/>
              </a:rPr>
              <a:t>Alcohol use , smoking and the living set up i.e. who lives with her. </a:t>
            </a:r>
          </a:p>
          <a:p>
            <a:pPr lvl="0" algn="just">
              <a:buFont typeface="Wingdings" pitchFamily="2" charset="2"/>
              <a:buChar char="v"/>
            </a:pPr>
            <a:r>
              <a:rPr lang="en-US" sz="3200" dirty="0">
                <a:latin typeface="Times New Roman" pitchFamily="18" charset="0"/>
                <a:cs typeface="Times New Roman" pitchFamily="18" charset="0"/>
              </a:rPr>
              <a:t> This is to assess for the physical and psychological support.</a:t>
            </a:r>
          </a:p>
          <a:p>
            <a:pPr algn="just"/>
            <a:endParaRPr lang="en-US" sz="3200"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139</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204" y="1143000"/>
            <a:ext cx="10318711" cy="5181600"/>
          </a:xfrm>
        </p:spPr>
        <p:txBody>
          <a:bodyPr>
            <a:normAutofit/>
          </a:bodyPr>
          <a:lstStyle/>
          <a:p>
            <a:pPr lvl="1" algn="just"/>
            <a:r>
              <a:rPr lang="en-US" sz="3200" dirty="0"/>
              <a:t>Check that any drugs or treatments used are safe for use in pregnancy and do not affect sperm function( </a:t>
            </a:r>
            <a:r>
              <a:rPr lang="en-US" sz="3200" dirty="0" err="1"/>
              <a:t>cytotoxic</a:t>
            </a:r>
            <a:r>
              <a:rPr lang="en-US" sz="3200" dirty="0"/>
              <a:t> and radiation, smoking and alcohol etc) </a:t>
            </a:r>
          </a:p>
          <a:p>
            <a:pPr lvl="1"/>
            <a:r>
              <a:rPr lang="en-US" sz="3200" dirty="0"/>
              <a:t>Where appropriate, refer women for specialized care. </a:t>
            </a:r>
          </a:p>
          <a:p>
            <a:endParaRPr lang="en-US" sz="3200" dirty="0"/>
          </a:p>
        </p:txBody>
      </p:sp>
      <p:sp>
        <p:nvSpPr>
          <p:cNvPr id="4" name="Slide Number Placeholder 3"/>
          <p:cNvSpPr>
            <a:spLocks noGrp="1"/>
          </p:cNvSpPr>
          <p:nvPr>
            <p:ph type="sldNum" sz="quarter" idx="12"/>
          </p:nvPr>
        </p:nvSpPr>
        <p:spPr/>
        <p:txBody>
          <a:bodyPr/>
          <a:lstStyle/>
          <a:p>
            <a:fld id="{83F828AF-2CD1-48C6-8286-C7F35401D37C}" type="slidenum">
              <a:rPr lang="en-US">
                <a:solidFill>
                  <a:srgbClr val="04617B">
                    <a:shade val="90000"/>
                  </a:srgbClr>
                </a:solidFill>
                <a:latin typeface="Constantia"/>
              </a:rPr>
              <a:pPr/>
              <a:t>14</a:t>
            </a:fld>
            <a:endParaRPr lang="en-US">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9110213" cy="990600"/>
          </a:xfrm>
        </p:spPr>
        <p:txBody>
          <a:bodyPr/>
          <a:lstStyle/>
          <a:p>
            <a:r>
              <a:rPr lang="en-US" dirty="0"/>
              <a:t>	</a:t>
            </a:r>
            <a:r>
              <a:rPr lang="en-US" b="1" dirty="0">
                <a:solidFill>
                  <a:srgbClr val="FF0066"/>
                </a:solidFill>
                <a:latin typeface="Times New Roman" pitchFamily="18" charset="0"/>
                <a:cs typeface="Times New Roman" pitchFamily="18" charset="0"/>
              </a:rPr>
              <a:t> 2.Medical and surgical</a:t>
            </a:r>
            <a:endParaRPr lang="en-US" dirty="0"/>
          </a:p>
        </p:txBody>
      </p:sp>
      <p:sp>
        <p:nvSpPr>
          <p:cNvPr id="3" name="Content Placeholder 2"/>
          <p:cNvSpPr>
            <a:spLocks noGrp="1"/>
          </p:cNvSpPr>
          <p:nvPr>
            <p:ph idx="1"/>
          </p:nvPr>
        </p:nvSpPr>
        <p:spPr>
          <a:xfrm>
            <a:off x="325821" y="990600"/>
            <a:ext cx="11225048" cy="5483352"/>
          </a:xfrm>
        </p:spPr>
        <p:txBody>
          <a:bodyPr>
            <a:normAutofit/>
          </a:bodyPr>
          <a:lstStyle/>
          <a:p>
            <a:pPr algn="just">
              <a:buNone/>
            </a:pPr>
            <a:r>
              <a:rPr lang="en-US" dirty="0"/>
              <a:t>	</a:t>
            </a:r>
            <a:endParaRPr lang="en-US" sz="3200" b="1" dirty="0">
              <a:solidFill>
                <a:srgbClr val="FF0066"/>
              </a:solidFill>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Major childhood diseases e.g. polio and rickets, because of the effect on pelvic development.</a:t>
            </a:r>
          </a:p>
          <a:p>
            <a:pPr algn="just"/>
            <a:r>
              <a:rPr lang="en-US" sz="3200" dirty="0">
                <a:latin typeface="Times New Roman" pitchFamily="18" charset="0"/>
                <a:cs typeface="Times New Roman" pitchFamily="18" charset="0"/>
              </a:rPr>
              <a:t>Rheumatic heart disease, childhood illness that affects heart valves. </a:t>
            </a:r>
          </a:p>
          <a:p>
            <a:pPr algn="just"/>
            <a:r>
              <a:rPr lang="en-US" sz="3200" dirty="0">
                <a:latin typeface="Times New Roman" pitchFamily="18" charset="0"/>
                <a:cs typeface="Times New Roman" pitchFamily="18" charset="0"/>
              </a:rPr>
              <a:t>Vascular disorder e.g. hypertension, cardiac disease, chronic anaemia etc.</a:t>
            </a:r>
          </a:p>
          <a:p>
            <a:pPr algn="just">
              <a:buFont typeface="Wingdings" pitchFamily="2" charset="2"/>
              <a:buChar char="v"/>
            </a:pPr>
            <a:r>
              <a:rPr lang="en-US" sz="3200" dirty="0">
                <a:latin typeface="Times New Roman" pitchFamily="18" charset="0"/>
                <a:cs typeface="Times New Roman" pitchFamily="18" charset="0"/>
              </a:rPr>
              <a:t>Their control measures and/ or complication(s).</a:t>
            </a:r>
          </a:p>
          <a:p>
            <a:pPr algn="just">
              <a:buNone/>
            </a:pPr>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140</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924" y="381000"/>
            <a:ext cx="10770476" cy="6193536"/>
          </a:xfrm>
        </p:spPr>
        <p:txBody>
          <a:bodyPr>
            <a:normAutofit/>
          </a:bodyPr>
          <a:lstStyle/>
          <a:p>
            <a:pPr algn="just"/>
            <a:r>
              <a:rPr lang="en-US" sz="3200" dirty="0">
                <a:latin typeface="Times New Roman" pitchFamily="18" charset="0"/>
                <a:cs typeface="Times New Roman" pitchFamily="18" charset="0"/>
              </a:rPr>
              <a:t>Endocrine disorders e.g. diabetes mellitus .</a:t>
            </a:r>
          </a:p>
          <a:p>
            <a:pPr algn="just"/>
            <a:r>
              <a:rPr lang="en-US" sz="3200" dirty="0">
                <a:latin typeface="Times New Roman" pitchFamily="18" charset="0"/>
                <a:cs typeface="Times New Roman" pitchFamily="18" charset="0"/>
              </a:rPr>
              <a:t>Malignancy conditions e.g. cancer.</a:t>
            </a:r>
          </a:p>
          <a:p>
            <a:pPr algn="just"/>
            <a:r>
              <a:rPr lang="en-US" sz="3200" dirty="0">
                <a:latin typeface="Times New Roman" pitchFamily="18" charset="0"/>
                <a:cs typeface="Times New Roman" pitchFamily="18" charset="0"/>
              </a:rPr>
              <a:t>Psychiatry disorders/ mental illness.</a:t>
            </a:r>
          </a:p>
          <a:p>
            <a:pPr algn="just"/>
            <a:r>
              <a:rPr lang="en-US" sz="3200" dirty="0">
                <a:latin typeface="Times New Roman" pitchFamily="18" charset="0"/>
                <a:cs typeface="Times New Roman" pitchFamily="18" charset="0"/>
              </a:rPr>
              <a:t>Tuberculosis  because of its mode of transmission.</a:t>
            </a:r>
          </a:p>
          <a:p>
            <a:pPr algn="just"/>
            <a:r>
              <a:rPr lang="en-US" sz="3200" dirty="0">
                <a:latin typeface="Times New Roman" pitchFamily="18" charset="0"/>
                <a:cs typeface="Times New Roman" pitchFamily="18" charset="0"/>
              </a:rPr>
              <a:t>Surgical procedures/accidents involving the reproductive system and vertebral  column except  caesarean  section.</a:t>
            </a:r>
          </a:p>
          <a:p>
            <a:pPr algn="just">
              <a:buFont typeface="Wingdings" pitchFamily="2" charset="2"/>
              <a:buChar char="Ø"/>
            </a:pPr>
            <a:r>
              <a:rPr lang="en-US" sz="3200" dirty="0">
                <a:latin typeface="Times New Roman" pitchFamily="18" charset="0"/>
                <a:cs typeface="Times New Roman" pitchFamily="18" charset="0"/>
              </a:rPr>
              <a:t>Aim  is to anticipate for;</a:t>
            </a:r>
          </a:p>
          <a:p>
            <a:pPr algn="just">
              <a:buFont typeface="Wingdings" pitchFamily="2" charset="2"/>
              <a:buChar char="ü"/>
            </a:pPr>
            <a:r>
              <a:rPr lang="en-US" sz="3200" dirty="0">
                <a:latin typeface="Times New Roman" pitchFamily="18" charset="0"/>
                <a:cs typeface="Times New Roman" pitchFamily="18" charset="0"/>
              </a:rPr>
              <a:t>Uterine rupture.</a:t>
            </a:r>
          </a:p>
          <a:p>
            <a:pPr algn="just">
              <a:buFont typeface="Wingdings" pitchFamily="2" charset="2"/>
              <a:buChar char="ü"/>
            </a:pPr>
            <a:r>
              <a:rPr lang="en-US" sz="3200" dirty="0">
                <a:latin typeface="Times New Roman" pitchFamily="18" charset="0"/>
                <a:cs typeface="Times New Roman" pitchFamily="18" charset="0"/>
              </a:rPr>
              <a:t>Neurological complications.</a:t>
            </a:r>
          </a:p>
          <a:p>
            <a:pPr algn="just"/>
            <a:endParaRPr lang="en-US" sz="3200"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141</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966" y="228600"/>
            <a:ext cx="11183006" cy="6245352"/>
          </a:xfrm>
        </p:spPr>
        <p:txBody>
          <a:bodyPr>
            <a:normAutofit/>
          </a:bodyPr>
          <a:lstStyle/>
          <a:p>
            <a:pPr algn="just"/>
            <a:r>
              <a:rPr lang="en-US" sz="3200" dirty="0">
                <a:latin typeface="Calibri" panose="020F0502020204030204" pitchFamily="34" charset="0"/>
                <a:cs typeface="Times New Roman" pitchFamily="18" charset="0"/>
              </a:rPr>
              <a:t>Accident :-  Fall from a height. Involvement in a road traffic accident.</a:t>
            </a:r>
          </a:p>
          <a:p>
            <a:pPr algn="just"/>
            <a:r>
              <a:rPr lang="en-US" sz="3200" dirty="0">
                <a:latin typeface="Calibri" panose="020F0502020204030204" pitchFamily="34" charset="0"/>
                <a:cs typeface="Times New Roman" pitchFamily="18" charset="0"/>
              </a:rPr>
              <a:t>Assault &amp; specific areas involved.</a:t>
            </a:r>
          </a:p>
          <a:p>
            <a:pPr algn="just"/>
            <a:r>
              <a:rPr lang="en-US" sz="3200" dirty="0">
                <a:latin typeface="Calibri" panose="020F0502020204030204" pitchFamily="34" charset="0"/>
                <a:cs typeface="Times New Roman" pitchFamily="18" charset="0"/>
              </a:rPr>
              <a:t>Post accident/assault care and follow up.</a:t>
            </a:r>
          </a:p>
          <a:p>
            <a:pPr algn="just"/>
            <a:r>
              <a:rPr lang="en-US" sz="3200" dirty="0">
                <a:latin typeface="Calibri" panose="020F0502020204030204" pitchFamily="34" charset="0"/>
                <a:cs typeface="Times New Roman" pitchFamily="18" charset="0"/>
              </a:rPr>
              <a:t>Blood transfusion ,ie, indication(s) year / date, unwanted effects experienced and care given.</a:t>
            </a:r>
          </a:p>
          <a:p>
            <a:pPr algn="just"/>
            <a:r>
              <a:rPr lang="en-US" sz="3200" dirty="0">
                <a:latin typeface="Calibri" panose="020F0502020204030204" pitchFamily="34" charset="0"/>
                <a:cs typeface="Times New Roman" pitchFamily="18" charset="0"/>
              </a:rPr>
              <a:t>Drug allergies and current use of medicine, in terms of type of drug, allergic reaction and treatment given.</a:t>
            </a:r>
          </a:p>
          <a:p>
            <a:pPr algn="just"/>
            <a:r>
              <a:rPr lang="en-US" sz="3200" dirty="0">
                <a:latin typeface="Calibri" panose="020F0502020204030204" pitchFamily="34" charset="0"/>
                <a:cs typeface="Times New Roman" pitchFamily="18" charset="0"/>
              </a:rPr>
              <a:t>Food allergies .</a:t>
            </a:r>
          </a:p>
          <a:p>
            <a:pPr algn="just"/>
            <a:endParaRPr lang="en-US" sz="3200" dirty="0">
              <a:latin typeface="Calibri" panose="020F0502020204030204" pitchFamily="34" charset="0"/>
            </a:endParaRPr>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142</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solidFill>
                  <a:srgbClr val="FF0066"/>
                </a:solidFill>
                <a:latin typeface="Times New Roman" pitchFamily="18" charset="0"/>
                <a:cs typeface="Times New Roman" pitchFamily="18" charset="0"/>
              </a:rPr>
              <a:t> 3.Gynaecological</a:t>
            </a:r>
            <a:endParaRPr lang="en-US" dirty="0"/>
          </a:p>
        </p:txBody>
      </p:sp>
      <p:sp>
        <p:nvSpPr>
          <p:cNvPr id="3" name="Content Placeholder 2"/>
          <p:cNvSpPr>
            <a:spLocks noGrp="1"/>
          </p:cNvSpPr>
          <p:nvPr>
            <p:ph idx="1"/>
          </p:nvPr>
        </p:nvSpPr>
        <p:spPr/>
        <p:txBody>
          <a:bodyPr>
            <a:normAutofit/>
          </a:bodyPr>
          <a:lstStyle/>
          <a:p>
            <a:pPr lvl="0" algn="just">
              <a:buNone/>
            </a:pPr>
            <a:r>
              <a:rPr lang="en-US" dirty="0">
                <a:latin typeface="Calibri" panose="020F0502020204030204" pitchFamily="34" charset="0"/>
              </a:rPr>
              <a:t>	</a:t>
            </a:r>
            <a:r>
              <a:rPr lang="en-US" sz="3600" dirty="0">
                <a:latin typeface="Calibri" panose="020F0502020204030204" pitchFamily="34" charset="0"/>
                <a:cs typeface="Times New Roman" pitchFamily="18" charset="0"/>
              </a:rPr>
              <a:t>	Comprises of:-</a:t>
            </a:r>
          </a:p>
          <a:p>
            <a:pPr lvl="0" algn="just">
              <a:buNone/>
            </a:pPr>
            <a:r>
              <a:rPr lang="en-US" sz="3600" dirty="0">
                <a:latin typeface="Calibri" panose="020F0502020204030204" pitchFamily="34" charset="0"/>
                <a:cs typeface="Times New Roman" pitchFamily="18" charset="0"/>
              </a:rPr>
              <a:t>	  </a:t>
            </a:r>
            <a:r>
              <a:rPr lang="en-US" sz="3600" b="1" u="sng" dirty="0">
                <a:latin typeface="Calibri" panose="020F0502020204030204" pitchFamily="34" charset="0"/>
                <a:cs typeface="Times New Roman" pitchFamily="18" charset="0"/>
              </a:rPr>
              <a:t>Menstrual</a:t>
            </a:r>
          </a:p>
          <a:p>
            <a:pPr lvl="0" algn="just"/>
            <a:r>
              <a:rPr lang="en-US" sz="3600" dirty="0">
                <a:latin typeface="Calibri" panose="020F0502020204030204" pitchFamily="34" charset="0"/>
                <a:cs typeface="Times New Roman" pitchFamily="18" charset="0"/>
              </a:rPr>
              <a:t>Age at menarch.</a:t>
            </a:r>
          </a:p>
          <a:p>
            <a:pPr lvl="0" algn="just"/>
            <a:r>
              <a:rPr lang="en-US" sz="3600" dirty="0">
                <a:latin typeface="Calibri" panose="020F0502020204030204" pitchFamily="34" charset="0"/>
                <a:cs typeface="Times New Roman" pitchFamily="18" charset="0"/>
              </a:rPr>
              <a:t>Menstrual cycle:</a:t>
            </a:r>
          </a:p>
          <a:p>
            <a:pPr lvl="0" algn="just">
              <a:buFont typeface="Wingdings" pitchFamily="2" charset="2"/>
              <a:buChar char="Ø"/>
            </a:pPr>
            <a:r>
              <a:rPr lang="en-US" sz="3600" dirty="0">
                <a:latin typeface="Calibri" panose="020F0502020204030204" pitchFamily="34" charset="0"/>
                <a:cs typeface="Times New Roman" pitchFamily="18" charset="0"/>
              </a:rPr>
              <a:t>Average length, regularity,	duration of flow  and consistency.</a:t>
            </a:r>
          </a:p>
          <a:p>
            <a:pPr lvl="0" algn="just"/>
            <a:endParaRPr lang="en-US" sz="3600" dirty="0">
              <a:latin typeface="Calibri" panose="020F0502020204030204" pitchFamily="34" charset="0"/>
              <a:cs typeface="Times New Roman" pitchFamily="18" charset="0"/>
            </a:endParaRPr>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143</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304800"/>
            <a:ext cx="10125313" cy="6169152"/>
          </a:xfrm>
        </p:spPr>
        <p:txBody>
          <a:bodyPr>
            <a:normAutofit/>
          </a:bodyPr>
          <a:lstStyle/>
          <a:p>
            <a:pPr lvl="0" algn="just">
              <a:buFont typeface="Wingdings" pitchFamily="2" charset="2"/>
              <a:buChar char="Ø"/>
            </a:pPr>
            <a:r>
              <a:rPr lang="en-US" sz="3600" dirty="0">
                <a:latin typeface="Times New Roman" pitchFamily="18" charset="0"/>
                <a:cs typeface="Times New Roman" pitchFamily="18" charset="0"/>
              </a:rPr>
              <a:t>Related complaints e.g. dysmenorrhoea &amp;severity.</a:t>
            </a:r>
          </a:p>
          <a:p>
            <a:pPr algn="just">
              <a:buFont typeface="Wingdings" pitchFamily="2" charset="2"/>
              <a:buChar char="Ø"/>
            </a:pPr>
            <a:r>
              <a:rPr lang="en-US" sz="3600" dirty="0">
                <a:latin typeface="Times New Roman" pitchFamily="18" charset="0"/>
                <a:cs typeface="Times New Roman" pitchFamily="18" charset="0"/>
              </a:rPr>
              <a:t> Metrorrhagia  and  Menorrhagia.</a:t>
            </a:r>
          </a:p>
          <a:p>
            <a:pPr lvl="0" algn="just"/>
            <a:r>
              <a:rPr lang="en-US" sz="3600" dirty="0">
                <a:latin typeface="Times New Roman" pitchFamily="18" charset="0"/>
                <a:cs typeface="Times New Roman" pitchFamily="18" charset="0"/>
              </a:rPr>
              <a:t>Procedure ever carried out along the genital tract e.g. curettage, cervical cauterisation – erosion.</a:t>
            </a:r>
          </a:p>
          <a:p>
            <a:pPr algn="just"/>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144</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13" y="717331"/>
            <a:ext cx="9956800" cy="4873752"/>
          </a:xfrm>
        </p:spPr>
        <p:txBody>
          <a:bodyPr>
            <a:normAutofit/>
          </a:bodyPr>
          <a:lstStyle/>
          <a:p>
            <a:pPr lvl="0">
              <a:buNone/>
            </a:pPr>
            <a:r>
              <a:rPr lang="en-US" dirty="0"/>
              <a:t>	</a:t>
            </a:r>
            <a:r>
              <a:rPr lang="en-US" sz="3600" dirty="0">
                <a:latin typeface="Times New Roman" pitchFamily="18" charset="0"/>
                <a:cs typeface="Times New Roman" pitchFamily="18" charset="0"/>
              </a:rPr>
              <a:t>	</a:t>
            </a:r>
            <a:r>
              <a:rPr lang="en-US" sz="3600" b="1" u="sng" dirty="0">
                <a:latin typeface="Times New Roman" pitchFamily="18" charset="0"/>
                <a:cs typeface="Times New Roman" pitchFamily="18" charset="0"/>
              </a:rPr>
              <a:t>Family planning methods</a:t>
            </a:r>
          </a:p>
          <a:p>
            <a:pPr lvl="0"/>
            <a:r>
              <a:rPr lang="en-US" sz="3600" dirty="0">
                <a:latin typeface="Times New Roman" pitchFamily="18" charset="0"/>
                <a:cs typeface="Times New Roman" pitchFamily="18" charset="0"/>
              </a:rPr>
              <a:t>Type(s) ever used.</a:t>
            </a:r>
          </a:p>
          <a:p>
            <a:pPr lvl="0"/>
            <a:r>
              <a:rPr lang="en-US" sz="3600" dirty="0">
                <a:latin typeface="Times New Roman" pitchFamily="18" charset="0"/>
                <a:cs typeface="Times New Roman" pitchFamily="18" charset="0"/>
              </a:rPr>
              <a:t>Duration of use.</a:t>
            </a:r>
          </a:p>
          <a:p>
            <a:pPr lvl="0"/>
            <a:r>
              <a:rPr lang="en-US" sz="3600" dirty="0">
                <a:latin typeface="Times New Roman" pitchFamily="18" charset="0"/>
                <a:cs typeface="Times New Roman" pitchFamily="18" charset="0"/>
              </a:rPr>
              <a:t>Its effectiveness ,whether maintained the intended purpose.</a:t>
            </a:r>
          </a:p>
          <a:p>
            <a:pPr lvl="0"/>
            <a:r>
              <a:rPr lang="en-US" sz="3600" dirty="0">
                <a:latin typeface="Times New Roman" pitchFamily="18" charset="0"/>
                <a:cs typeface="Times New Roman" pitchFamily="18" charset="0"/>
              </a:rPr>
              <a:t>Complications encountered.</a:t>
            </a:r>
          </a:p>
          <a:p>
            <a:pPr lvl="0"/>
            <a:r>
              <a:rPr lang="en-US" sz="3600" dirty="0">
                <a:latin typeface="Times New Roman" pitchFamily="18" charset="0"/>
                <a:cs typeface="Times New Roman" pitchFamily="18" charset="0"/>
              </a:rPr>
              <a:t>Date of termination /change of use and reason.</a:t>
            </a:r>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145</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solidFill>
                  <a:srgbClr val="FF0066"/>
                </a:solidFill>
                <a:latin typeface="Times New Roman" pitchFamily="18" charset="0"/>
                <a:cs typeface="Times New Roman" pitchFamily="18" charset="0"/>
              </a:rPr>
              <a:t> 4.Family</a:t>
            </a:r>
            <a:endParaRPr lang="en-US" dirty="0"/>
          </a:p>
        </p:txBody>
      </p:sp>
      <p:sp>
        <p:nvSpPr>
          <p:cNvPr id="3" name="Content Placeholder 2"/>
          <p:cNvSpPr>
            <a:spLocks noGrp="1"/>
          </p:cNvSpPr>
          <p:nvPr>
            <p:ph idx="1"/>
          </p:nvPr>
        </p:nvSpPr>
        <p:spPr>
          <a:xfrm>
            <a:off x="762001" y="1447800"/>
            <a:ext cx="10286999" cy="5026152"/>
          </a:xfrm>
        </p:spPr>
        <p:txBody>
          <a:bodyPr>
            <a:normAutofit/>
          </a:bodyPr>
          <a:lstStyle/>
          <a:p>
            <a:pPr algn="just"/>
            <a:r>
              <a:rPr lang="en-US" sz="3600" dirty="0">
                <a:latin typeface="Times New Roman" pitchFamily="18" charset="0"/>
                <a:cs typeface="Times New Roman" pitchFamily="18" charset="0"/>
              </a:rPr>
              <a:t>Presence of hereditary diseases e.g. diabetes, hypertension, heart disease, blood disorder e.g sickle cell disease &amp; haemophilia, cancer particularly that of breast  etc.</a:t>
            </a:r>
          </a:p>
          <a:p>
            <a:pPr algn="just"/>
            <a:r>
              <a:rPr lang="en-US" sz="3600" dirty="0">
                <a:latin typeface="Times New Roman" pitchFamily="18" charset="0"/>
                <a:cs typeface="Times New Roman" pitchFamily="18" charset="0"/>
              </a:rPr>
              <a:t>Twinning history  specifically ,own mother or a close relative.</a:t>
            </a:r>
          </a:p>
          <a:p>
            <a:pPr algn="just"/>
            <a:r>
              <a:rPr lang="en-US" sz="3600" dirty="0">
                <a:latin typeface="Times New Roman" pitchFamily="18" charset="0"/>
                <a:cs typeface="Times New Roman" pitchFamily="18" charset="0"/>
              </a:rPr>
              <a:t>TB because of its mode of transmission.</a:t>
            </a:r>
          </a:p>
          <a:p>
            <a:pPr algn="just"/>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146</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solidFill>
                  <a:srgbClr val="FF0066"/>
                </a:solidFill>
                <a:latin typeface="Times New Roman" pitchFamily="18" charset="0"/>
                <a:cs typeface="Times New Roman" pitchFamily="18" charset="0"/>
              </a:rPr>
              <a:t> 5.Obstetrical</a:t>
            </a:r>
            <a:endParaRPr lang="en-US" dirty="0"/>
          </a:p>
        </p:txBody>
      </p:sp>
      <p:sp>
        <p:nvSpPr>
          <p:cNvPr id="3" name="Content Placeholder 2"/>
          <p:cNvSpPr>
            <a:spLocks noGrp="1"/>
          </p:cNvSpPr>
          <p:nvPr>
            <p:ph idx="1"/>
          </p:nvPr>
        </p:nvSpPr>
        <p:spPr>
          <a:xfrm>
            <a:off x="1076088" y="1828800"/>
            <a:ext cx="10039827" cy="4745736"/>
          </a:xfrm>
        </p:spPr>
        <p:txBody>
          <a:bodyPr>
            <a:normAutofit/>
          </a:bodyPr>
          <a:lstStyle/>
          <a:p>
            <a:pPr lvl="0">
              <a:buFont typeface="Wingdings" pitchFamily="2" charset="2"/>
              <a:buChar char="q"/>
            </a:pPr>
            <a:r>
              <a:rPr lang="en-US" sz="3500" dirty="0">
                <a:latin typeface="Times New Roman" pitchFamily="18" charset="0"/>
                <a:cs typeface="Times New Roman" pitchFamily="18" charset="0"/>
              </a:rPr>
              <a:t>Grouped  into  2(two), namely:-</a:t>
            </a:r>
          </a:p>
          <a:p>
            <a:pPr lvl="0">
              <a:buNone/>
            </a:pPr>
            <a:r>
              <a:rPr lang="en-US" sz="3500" dirty="0">
                <a:latin typeface="Times New Roman" pitchFamily="18" charset="0"/>
                <a:cs typeface="Times New Roman" pitchFamily="18" charset="0"/>
              </a:rPr>
              <a:t>		</a:t>
            </a:r>
            <a:r>
              <a:rPr lang="en-US" sz="4400" b="1" dirty="0">
                <a:latin typeface="Times New Roman" pitchFamily="18" charset="0"/>
                <a:cs typeface="Times New Roman" pitchFamily="18" charset="0"/>
              </a:rPr>
              <a:t>Past Obstetric hx. </a:t>
            </a:r>
            <a:endParaRPr lang="en-US" sz="3500" b="1" dirty="0">
              <a:latin typeface="Times New Roman" pitchFamily="18" charset="0"/>
              <a:cs typeface="Times New Roman" pitchFamily="18" charset="0"/>
            </a:endParaRPr>
          </a:p>
          <a:p>
            <a:pPr>
              <a:buFont typeface="Wingdings" pitchFamily="2" charset="2"/>
              <a:buChar char="q"/>
            </a:pPr>
            <a:r>
              <a:rPr lang="en-US" sz="3500" dirty="0">
                <a:latin typeface="Times New Roman" pitchFamily="18" charset="0"/>
                <a:cs typeface="Times New Roman" pitchFamily="18" charset="0"/>
              </a:rPr>
              <a:t>Provides information regarding previous procreation experiences.           </a:t>
            </a:r>
          </a:p>
          <a:p>
            <a:pPr>
              <a:buFont typeface="Wingdings" pitchFamily="2" charset="2"/>
              <a:buChar char="v"/>
            </a:pPr>
            <a:r>
              <a:rPr lang="en-US" sz="3500" dirty="0">
                <a:latin typeface="Times New Roman" pitchFamily="18" charset="0"/>
                <a:cs typeface="Times New Roman" pitchFamily="18" charset="0"/>
              </a:rPr>
              <a:t> Date (year) each pregnancy was terminated.</a:t>
            </a:r>
          </a:p>
          <a:p>
            <a:pPr>
              <a:buFont typeface="Wingdings" pitchFamily="2" charset="2"/>
              <a:buChar char="Ø"/>
            </a:pPr>
            <a:r>
              <a:rPr lang="en-US" sz="3500" dirty="0">
                <a:latin typeface="Times New Roman" pitchFamily="18" charset="0"/>
                <a:cs typeface="Times New Roman" pitchFamily="18" charset="0"/>
              </a:rPr>
              <a:t>To assess the health of siblings and mother. </a:t>
            </a:r>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147</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3" name="Content Placeholder 2"/>
          <p:cNvSpPr>
            <a:spLocks noGrp="1"/>
          </p:cNvSpPr>
          <p:nvPr>
            <p:ph idx="1"/>
          </p:nvPr>
        </p:nvSpPr>
        <p:spPr/>
        <p:txBody>
          <a:bodyPr>
            <a:normAutofit/>
          </a:bodyPr>
          <a:lstStyle/>
          <a:p>
            <a:pPr>
              <a:buFont typeface="Wingdings" pitchFamily="2" charset="2"/>
              <a:buChar char="v"/>
            </a:pPr>
            <a:r>
              <a:rPr lang="en-US" sz="3500" dirty="0">
                <a:latin typeface="Times New Roman" pitchFamily="18" charset="0"/>
                <a:cs typeface="Times New Roman" pitchFamily="18" charset="0"/>
              </a:rPr>
              <a:t> Duration/maturity of fetus by termination.</a:t>
            </a:r>
          </a:p>
          <a:p>
            <a:pPr>
              <a:buFont typeface="Wingdings" pitchFamily="2" charset="2"/>
              <a:buChar char="Ø"/>
            </a:pPr>
            <a:r>
              <a:rPr lang="en-US" sz="3500" dirty="0">
                <a:latin typeface="Times New Roman" pitchFamily="18" charset="0"/>
                <a:cs typeface="Times New Roman" pitchFamily="18" charset="0"/>
              </a:rPr>
              <a:t> Helps to diagnose, abortion, preterm, term and post term labour.</a:t>
            </a:r>
          </a:p>
          <a:p>
            <a:pPr>
              <a:buNone/>
            </a:pPr>
            <a:r>
              <a:rPr lang="en-US" sz="3500" dirty="0">
                <a:latin typeface="Times New Roman" pitchFamily="18" charset="0"/>
                <a:cs typeface="Times New Roman" pitchFamily="18" charset="0"/>
              </a:rPr>
              <a:t>  </a:t>
            </a:r>
            <a:r>
              <a:rPr lang="en-US" sz="3500" b="1" dirty="0">
                <a:latin typeface="Times New Roman" pitchFamily="18" charset="0"/>
                <a:cs typeface="Times New Roman" pitchFamily="18" charset="0"/>
              </a:rPr>
              <a:t>NB: </a:t>
            </a:r>
            <a:r>
              <a:rPr lang="en-US" sz="3500" dirty="0">
                <a:latin typeface="Times New Roman" pitchFamily="18" charset="0"/>
                <a:cs typeface="Times New Roman" pitchFamily="18" charset="0"/>
              </a:rPr>
              <a:t>Abortion, enquire of after care e.g. D&amp;C.</a:t>
            </a:r>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148</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497" y="228600"/>
            <a:ext cx="10916329" cy="6477000"/>
          </a:xfrm>
        </p:spPr>
        <p:txBody>
          <a:bodyPr>
            <a:normAutofit/>
          </a:bodyPr>
          <a:lstStyle/>
          <a:p>
            <a:pPr algn="just">
              <a:buFont typeface="Wingdings" pitchFamily="2" charset="2"/>
              <a:buChar char="v"/>
            </a:pPr>
            <a:r>
              <a:rPr lang="en-US" sz="3800" dirty="0">
                <a:latin typeface="Times New Roman" pitchFamily="18" charset="0"/>
                <a:cs typeface="Times New Roman" pitchFamily="18" charset="0"/>
              </a:rPr>
              <a:t> Major illness encountered during each pregnancy. </a:t>
            </a:r>
          </a:p>
          <a:p>
            <a:pPr algn="just">
              <a:buFont typeface="Wingdings" pitchFamily="2" charset="2"/>
              <a:buChar char="Ø"/>
            </a:pPr>
            <a:r>
              <a:rPr lang="en-US" sz="3800" dirty="0">
                <a:latin typeface="Times New Roman" pitchFamily="18" charset="0"/>
                <a:cs typeface="Times New Roman" pitchFamily="18" charset="0"/>
              </a:rPr>
              <a:t> It could be a pregnancy induced or a medical    condition associated with pregnancy.</a:t>
            </a:r>
          </a:p>
          <a:p>
            <a:pPr algn="just">
              <a:buFont typeface="Wingdings" pitchFamily="2" charset="2"/>
              <a:buChar char="ü"/>
            </a:pPr>
            <a:r>
              <a:rPr lang="en-US" sz="3800" dirty="0">
                <a:latin typeface="Times New Roman" pitchFamily="18" charset="0"/>
                <a:cs typeface="Times New Roman" pitchFamily="18" charset="0"/>
              </a:rPr>
              <a:t>  Helps to determine the cause of pregnancy loss, or neonatal death, hence closely monitor for reoccurrence.</a:t>
            </a:r>
          </a:p>
          <a:p>
            <a:pPr algn="just">
              <a:buFont typeface="Wingdings" pitchFamily="2" charset="2"/>
              <a:buChar char="v"/>
            </a:pPr>
            <a:r>
              <a:rPr lang="en-US" sz="3800" dirty="0">
                <a:latin typeface="Times New Roman" pitchFamily="18" charset="0"/>
                <a:cs typeface="Times New Roman" pitchFamily="18" charset="0"/>
              </a:rPr>
              <a:t> Duration of labour in (hrs) in each pregnancy.</a:t>
            </a:r>
          </a:p>
          <a:p>
            <a:pPr algn="just">
              <a:buFont typeface="Wingdings" pitchFamily="2" charset="2"/>
              <a:buChar char="Ø"/>
            </a:pPr>
            <a:r>
              <a:rPr lang="en-US" sz="3800" dirty="0">
                <a:latin typeface="Times New Roman" pitchFamily="18" charset="0"/>
                <a:cs typeface="Times New Roman" pitchFamily="18" charset="0"/>
              </a:rPr>
              <a:t> Gives a clue on the expected type of labour, hence intervene.</a:t>
            </a:r>
          </a:p>
          <a:p>
            <a:pPr algn="just"/>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149</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29A36A-2DFF-43F8-9275-FEA2E69CBAEA}" type="slidenum">
              <a:rPr lang="en-US">
                <a:latin typeface="Franklin Gothic Book"/>
              </a:rPr>
              <a:pPr/>
              <a:t>15</a:t>
            </a:fld>
            <a:endParaRPr lang="en-US">
              <a:latin typeface="Franklin Gothic Book"/>
            </a:endParaRPr>
          </a:p>
        </p:txBody>
      </p:sp>
      <p:sp>
        <p:nvSpPr>
          <p:cNvPr id="5" name="Title 4"/>
          <p:cNvSpPr>
            <a:spLocks noGrp="1"/>
          </p:cNvSpPr>
          <p:nvPr>
            <p:ph type="ctrTitle"/>
          </p:nvPr>
        </p:nvSpPr>
        <p:spPr>
          <a:xfrm>
            <a:off x="1066801" y="1219201"/>
            <a:ext cx="10039827" cy="1470025"/>
          </a:xfrm>
          <a:solidFill>
            <a:srgbClr val="FFFF00"/>
          </a:solidFill>
          <a:ln w="76200">
            <a:solidFill>
              <a:schemeClr val="accent2">
                <a:lumMod val="75000"/>
              </a:schemeClr>
            </a:solidFill>
          </a:ln>
          <a:scene3d>
            <a:camera prst="perspectiveRelaxed"/>
            <a:lightRig rig="threePt" dir="t"/>
          </a:scene3d>
        </p:spPr>
        <p:txBody>
          <a:bodyPr>
            <a:prstTxWarp prst="textPlain">
              <a:avLst/>
            </a:prstTxWarp>
          </a:bodyPr>
          <a:lstStyle/>
          <a:p>
            <a:r>
              <a:rPr lang="en-US" sz="4400" b="1" spc="300" dirty="0">
                <a:solidFill>
                  <a:srgbClr val="FF0000"/>
                </a:solidFill>
                <a:latin typeface="Algerian" pitchFamily="82" charset="0"/>
              </a:rPr>
              <a:t>DIAGNOSTIC   METHODS</a:t>
            </a:r>
            <a:endParaRPr lang="en-US" dirty="0">
              <a:latin typeface="Algerian" pitchFamily="82" charset="0"/>
            </a:endParaRPr>
          </a:p>
        </p:txBody>
      </p:sp>
      <p:pic>
        <p:nvPicPr>
          <p:cNvPr id="1026" name="Picture 2" descr="C:\Users\Martha\Downloads\featured-image29-537x336.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95400" y="3200400"/>
            <a:ext cx="10058399" cy="358140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transition spd="slow">
    <p:pull dir="d"/>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242" y="533400"/>
            <a:ext cx="10411672" cy="6041136"/>
          </a:xfrm>
        </p:spPr>
        <p:txBody>
          <a:bodyPr>
            <a:normAutofit/>
          </a:bodyPr>
          <a:lstStyle/>
          <a:p>
            <a:pPr algn="just">
              <a:buFont typeface="Wingdings" pitchFamily="2" charset="2"/>
              <a:buChar char="v"/>
            </a:pPr>
            <a:r>
              <a:rPr lang="en-US" sz="3500" dirty="0">
                <a:latin typeface="Times New Roman" pitchFamily="18" charset="0"/>
                <a:cs typeface="Times New Roman" pitchFamily="18" charset="0"/>
              </a:rPr>
              <a:t> Place where each previous delivery occurred, e.g. health facility, home ,on the way.</a:t>
            </a:r>
          </a:p>
          <a:p>
            <a:pPr algn="just">
              <a:buFont typeface="Wingdings" pitchFamily="2" charset="2"/>
              <a:buChar char="Ø"/>
            </a:pPr>
            <a:r>
              <a:rPr lang="en-US" sz="3500" dirty="0">
                <a:latin typeface="Times New Roman" pitchFamily="18" charset="0"/>
                <a:cs typeface="Times New Roman" pitchFamily="18" charset="0"/>
              </a:rPr>
              <a:t>Provides data on the type of labour she is likely to undergo.</a:t>
            </a:r>
          </a:p>
          <a:p>
            <a:pPr algn="just">
              <a:buFont typeface="Wingdings" pitchFamily="2" charset="2"/>
              <a:buChar char="ü"/>
            </a:pPr>
            <a:r>
              <a:rPr lang="en-US" sz="3500" dirty="0">
                <a:latin typeface="Times New Roman" pitchFamily="18" charset="0"/>
                <a:cs typeface="Times New Roman" pitchFamily="18" charset="0"/>
              </a:rPr>
              <a:t>Information helps to determine sources of some neonatal conditions e.g. Tetanus, omphalitis  etc . </a:t>
            </a:r>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150</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204" y="457200"/>
            <a:ext cx="10251797" cy="6117336"/>
          </a:xfrm>
        </p:spPr>
        <p:txBody>
          <a:bodyPr>
            <a:normAutofit/>
          </a:bodyPr>
          <a:lstStyle/>
          <a:p>
            <a:pPr algn="just">
              <a:buFont typeface="Wingdings" pitchFamily="2" charset="2"/>
              <a:buChar char="v"/>
            </a:pPr>
            <a:r>
              <a:rPr lang="en-US" sz="3500" dirty="0">
                <a:latin typeface="Times New Roman" pitchFamily="18" charset="0"/>
                <a:cs typeface="Times New Roman" pitchFamily="18" charset="0"/>
              </a:rPr>
              <a:t> Mode of delivery with each of the pregnancy.</a:t>
            </a:r>
          </a:p>
          <a:p>
            <a:pPr algn="just">
              <a:buFont typeface="Wingdings" pitchFamily="2" charset="2"/>
              <a:buChar char="Ø"/>
            </a:pPr>
            <a:r>
              <a:rPr lang="en-US" sz="3500" dirty="0">
                <a:latin typeface="Times New Roman" pitchFamily="18" charset="0"/>
                <a:cs typeface="Times New Roman" pitchFamily="18" charset="0"/>
              </a:rPr>
              <a:t>Normal  ie spontaneous vertex delivery ,commonest.</a:t>
            </a:r>
          </a:p>
          <a:p>
            <a:pPr algn="just">
              <a:buFont typeface="Wingdings" pitchFamily="2" charset="2"/>
              <a:buChar char="Ø"/>
            </a:pPr>
            <a:r>
              <a:rPr lang="en-US" sz="3500" dirty="0">
                <a:latin typeface="Times New Roman" pitchFamily="18" charset="0"/>
                <a:cs typeface="Times New Roman" pitchFamily="18" charset="0"/>
              </a:rPr>
              <a:t>Abnormal because of fetal factors , or due to maternal factors hence delivery is assisted with instruments e.g. vacuum extractor.</a:t>
            </a:r>
          </a:p>
          <a:p>
            <a:pPr algn="just">
              <a:buFont typeface="Wingdings" pitchFamily="2" charset="2"/>
              <a:buChar char="Ø"/>
            </a:pPr>
            <a:r>
              <a:rPr lang="en-US" sz="3600" dirty="0">
                <a:latin typeface="Times New Roman" pitchFamily="18" charset="0"/>
                <a:cs typeface="Times New Roman" pitchFamily="18" charset="0"/>
              </a:rPr>
              <a:t>Caesarean section, due to a complication.</a:t>
            </a:r>
          </a:p>
          <a:p>
            <a:pPr algn="just">
              <a:buFont typeface="Wingdings" pitchFamily="2" charset="2"/>
              <a:buChar char="Ø"/>
            </a:pPr>
            <a:endParaRPr lang="en-US" sz="3500" dirty="0">
              <a:latin typeface="Times New Roman" pitchFamily="18" charset="0"/>
              <a:cs typeface="Times New Roman" pitchFamily="18" charset="0"/>
            </a:endParaRPr>
          </a:p>
          <a:p>
            <a:pPr algn="just">
              <a:buNone/>
            </a:pPr>
            <a:endParaRPr lang="en-US" sz="3500" dirty="0">
              <a:latin typeface="Times New Roman" pitchFamily="18" charset="0"/>
              <a:cs typeface="Times New Roman" pitchFamily="18" charset="0"/>
            </a:endParaRPr>
          </a:p>
          <a:p>
            <a:pPr algn="just"/>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151</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					</a:t>
            </a:r>
          </a:p>
        </p:txBody>
      </p:sp>
      <p:sp>
        <p:nvSpPr>
          <p:cNvPr id="3" name="Content Placeholder 2"/>
          <p:cNvSpPr>
            <a:spLocks noGrp="1"/>
          </p:cNvSpPr>
          <p:nvPr>
            <p:ph idx="1"/>
          </p:nvPr>
        </p:nvSpPr>
        <p:spPr>
          <a:xfrm>
            <a:off x="1076088" y="1600200"/>
            <a:ext cx="10597595" cy="4873752"/>
          </a:xfrm>
        </p:spPr>
        <p:txBody>
          <a:bodyPr>
            <a:noAutofit/>
          </a:bodyPr>
          <a:lstStyle/>
          <a:p>
            <a:pPr>
              <a:buFont typeface="Wingdings" pitchFamily="2" charset="2"/>
              <a:buChar char="v"/>
            </a:pPr>
            <a:r>
              <a:rPr lang="en-US" sz="3200" dirty="0">
                <a:latin typeface="Times New Roman" pitchFamily="18" charset="0"/>
                <a:cs typeface="Times New Roman" pitchFamily="18" charset="0"/>
              </a:rPr>
              <a:t>Birth weight of each baby. </a:t>
            </a:r>
          </a:p>
          <a:p>
            <a:pPr>
              <a:buFont typeface="Wingdings" pitchFamily="2" charset="2"/>
              <a:buChar char="Ø"/>
            </a:pPr>
            <a:r>
              <a:rPr lang="en-US" sz="3200" dirty="0">
                <a:latin typeface="Times New Roman" pitchFamily="18" charset="0"/>
                <a:cs typeface="Times New Roman" pitchFamily="18" charset="0"/>
              </a:rPr>
              <a:t> Helps to anticipate the size of the current fetus.</a:t>
            </a:r>
          </a:p>
          <a:p>
            <a:pPr>
              <a:buFont typeface="Wingdings" pitchFamily="2" charset="2"/>
              <a:buChar char="v"/>
            </a:pPr>
            <a:r>
              <a:rPr lang="en-US" sz="3200" dirty="0">
                <a:latin typeface="Times New Roman" pitchFamily="18" charset="0"/>
                <a:cs typeface="Times New Roman" pitchFamily="18" charset="0"/>
              </a:rPr>
              <a:t>Sex/gender and fate of each of the baby. </a:t>
            </a:r>
          </a:p>
          <a:p>
            <a:pPr>
              <a:buFont typeface="Wingdings" pitchFamily="2" charset="2"/>
              <a:buChar char="Ø"/>
            </a:pPr>
            <a:r>
              <a:rPr lang="en-US" sz="3200" dirty="0">
                <a:latin typeface="Times New Roman" pitchFamily="18" charset="0"/>
                <a:cs typeface="Times New Roman" pitchFamily="18" charset="0"/>
              </a:rPr>
              <a:t> Helps to keenly evaluate for possibility of BOH.</a:t>
            </a:r>
          </a:p>
          <a:p>
            <a:pPr lvl="0">
              <a:buFont typeface="Wingdings" pitchFamily="2" charset="2"/>
              <a:buChar char="ü"/>
            </a:pPr>
            <a:r>
              <a:rPr lang="en-US" sz="3200" dirty="0">
                <a:latin typeface="Times New Roman" pitchFamily="18" charset="0"/>
                <a:cs typeface="Times New Roman" pitchFamily="18" charset="0"/>
              </a:rPr>
              <a:t> So the current fetus is termed to be precious.</a:t>
            </a:r>
          </a:p>
          <a:p>
            <a:pPr lvl="0">
              <a:buFont typeface="Wingdings" pitchFamily="2" charset="2"/>
              <a:buChar char="ü"/>
            </a:pPr>
            <a:r>
              <a:rPr lang="en-US" sz="3200" dirty="0">
                <a:latin typeface="Times New Roman" pitchFamily="18" charset="0"/>
                <a:cs typeface="Times New Roman" pitchFamily="18" charset="0"/>
              </a:rPr>
              <a:t>  Thus, optimal planning of prenatal, labour and delivery care.</a:t>
            </a:r>
          </a:p>
          <a:p>
            <a:endParaRPr lang="en-US" sz="3200"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152</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					</a:t>
            </a:r>
          </a:p>
        </p:txBody>
      </p:sp>
      <p:sp>
        <p:nvSpPr>
          <p:cNvPr id="3" name="Content Placeholder 2"/>
          <p:cNvSpPr>
            <a:spLocks noGrp="1"/>
          </p:cNvSpPr>
          <p:nvPr>
            <p:ph idx="1"/>
          </p:nvPr>
        </p:nvSpPr>
        <p:spPr>
          <a:xfrm>
            <a:off x="1076087" y="1600200"/>
            <a:ext cx="10132788" cy="4873752"/>
          </a:xfrm>
        </p:spPr>
        <p:txBody>
          <a:bodyPr>
            <a:normAutofit/>
          </a:bodyPr>
          <a:lstStyle/>
          <a:p>
            <a:pPr>
              <a:buFont typeface="Wingdings" pitchFamily="2" charset="2"/>
              <a:buChar char="v"/>
            </a:pPr>
            <a:r>
              <a:rPr lang="en-US" sz="3600" dirty="0">
                <a:latin typeface="Times New Roman" pitchFamily="18" charset="0"/>
                <a:cs typeface="Times New Roman" pitchFamily="18" charset="0"/>
              </a:rPr>
              <a:t> Puerperal complications and events after each delivery.</a:t>
            </a:r>
          </a:p>
          <a:p>
            <a:pPr lvl="0">
              <a:buFont typeface="Wingdings" pitchFamily="2" charset="2"/>
              <a:buChar char="Ø"/>
            </a:pPr>
            <a:r>
              <a:rPr lang="en-US" sz="3600" dirty="0">
                <a:latin typeface="Times New Roman" pitchFamily="18" charset="0"/>
                <a:cs typeface="Times New Roman" pitchFamily="18" charset="0"/>
              </a:rPr>
              <a:t> For example, P.P.H ,inversion of uterus, sepsis etc.</a:t>
            </a:r>
          </a:p>
          <a:p>
            <a:pPr>
              <a:buFont typeface="Wingdings" pitchFamily="2" charset="2"/>
              <a:buChar char="ü"/>
            </a:pPr>
            <a:r>
              <a:rPr lang="en-US" sz="3600" dirty="0">
                <a:latin typeface="Times New Roman" pitchFamily="18" charset="0"/>
                <a:cs typeface="Times New Roman" pitchFamily="18" charset="0"/>
              </a:rPr>
              <a:t>So, closely monitor for reoccurrence and manage it appropriately.</a:t>
            </a:r>
          </a:p>
          <a:p>
            <a:pPr>
              <a:buFont typeface="Wingdings" pitchFamily="2" charset="2"/>
              <a:buChar char="v"/>
            </a:pPr>
            <a:r>
              <a:rPr lang="en-US" sz="3600" dirty="0">
                <a:latin typeface="Times New Roman" pitchFamily="18" charset="0"/>
                <a:cs typeface="Times New Roman" pitchFamily="18" charset="0"/>
              </a:rPr>
              <a:t>Period of exclusive breastfeeding ,to establish her experience.</a:t>
            </a:r>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153</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latin typeface="Times New Roman" pitchFamily="18" charset="0"/>
                <a:cs typeface="Times New Roman" pitchFamily="18" charset="0"/>
              </a:rPr>
              <a:t> Present Obstetric.</a:t>
            </a:r>
            <a:endParaRPr lang="en-US" dirty="0"/>
          </a:p>
        </p:txBody>
      </p:sp>
      <p:sp>
        <p:nvSpPr>
          <p:cNvPr id="3" name="Content Placeholder 2"/>
          <p:cNvSpPr>
            <a:spLocks noGrp="1"/>
          </p:cNvSpPr>
          <p:nvPr>
            <p:ph idx="1"/>
          </p:nvPr>
        </p:nvSpPr>
        <p:spPr>
          <a:xfrm>
            <a:off x="451945" y="1600200"/>
            <a:ext cx="10756930" cy="4873752"/>
          </a:xfrm>
        </p:spPr>
        <p:txBody>
          <a:bodyPr>
            <a:normAutofit/>
          </a:bodyPr>
          <a:lstStyle/>
          <a:p>
            <a:pPr lvl="0">
              <a:buFont typeface="Wingdings" pitchFamily="2" charset="2"/>
              <a:buChar char="q"/>
            </a:pPr>
            <a:r>
              <a:rPr lang="en-US" sz="3500" dirty="0">
                <a:latin typeface="Times New Roman" pitchFamily="18" charset="0"/>
                <a:cs typeface="Times New Roman" pitchFamily="18" charset="0"/>
              </a:rPr>
              <a:t>Enquire on:-</a:t>
            </a:r>
          </a:p>
          <a:p>
            <a:pPr>
              <a:buFont typeface="Wingdings" pitchFamily="2" charset="2"/>
              <a:buChar char="v"/>
            </a:pPr>
            <a:r>
              <a:rPr lang="en-US" sz="3500" dirty="0">
                <a:latin typeface="Times New Roman" pitchFamily="18" charset="0"/>
                <a:cs typeface="Times New Roman" pitchFamily="18" charset="0"/>
              </a:rPr>
              <a:t> Last normal monthly period (</a:t>
            </a:r>
            <a:r>
              <a:rPr lang="en-US" sz="3500" b="1" dirty="0">
                <a:latin typeface="Times New Roman" pitchFamily="18" charset="0"/>
                <a:cs typeface="Times New Roman" pitchFamily="18" charset="0"/>
              </a:rPr>
              <a:t>LMP</a:t>
            </a:r>
            <a:r>
              <a:rPr lang="en-US" sz="3500" dirty="0">
                <a:latin typeface="Times New Roman" pitchFamily="18" charset="0"/>
                <a:cs typeface="Times New Roman" pitchFamily="18" charset="0"/>
              </a:rPr>
              <a:t>) date i.e. </a:t>
            </a:r>
            <a:r>
              <a:rPr lang="en-US" sz="3500" b="1" dirty="0">
                <a:latin typeface="Times New Roman" pitchFamily="18" charset="0"/>
                <a:cs typeface="Times New Roman" pitchFamily="18" charset="0"/>
              </a:rPr>
              <a:t>onset date.</a:t>
            </a:r>
          </a:p>
          <a:p>
            <a:pPr lvl="0">
              <a:buFont typeface="Wingdings" pitchFamily="2" charset="2"/>
              <a:buChar char="Ø"/>
            </a:pPr>
            <a:r>
              <a:rPr lang="en-US" sz="3500" dirty="0">
                <a:latin typeface="Times New Roman" pitchFamily="18" charset="0"/>
                <a:cs typeface="Times New Roman" pitchFamily="18" charset="0"/>
              </a:rPr>
              <a:t>  Then record it for later calculation of expected /estimated  date of delivery (</a:t>
            </a:r>
            <a:r>
              <a:rPr lang="en-US" sz="3500" b="1" dirty="0">
                <a:latin typeface="Times New Roman" pitchFamily="18" charset="0"/>
                <a:cs typeface="Times New Roman" pitchFamily="18" charset="0"/>
              </a:rPr>
              <a:t>EDD</a:t>
            </a:r>
            <a:r>
              <a:rPr lang="en-US" sz="3500" dirty="0">
                <a:latin typeface="Times New Roman" pitchFamily="18" charset="0"/>
                <a:cs typeface="Times New Roman" pitchFamily="18" charset="0"/>
              </a:rPr>
              <a:t>) and maturity by date (</a:t>
            </a:r>
            <a:r>
              <a:rPr lang="en-US" sz="3500" b="1" dirty="0">
                <a:latin typeface="Times New Roman" pitchFamily="18" charset="0"/>
                <a:cs typeface="Times New Roman" pitchFamily="18" charset="0"/>
              </a:rPr>
              <a:t>MBD</a:t>
            </a:r>
            <a:r>
              <a:rPr lang="en-US" sz="3500" dirty="0">
                <a:latin typeface="Times New Roman" pitchFamily="18" charset="0"/>
                <a:cs typeface="Times New Roman" pitchFamily="18" charset="0"/>
              </a:rPr>
              <a:t>) respectively.</a:t>
            </a:r>
          </a:p>
          <a:p>
            <a:pPr>
              <a:buNone/>
            </a:pPr>
            <a:r>
              <a:rPr lang="en-US" sz="3500" dirty="0">
                <a:latin typeface="Times New Roman" pitchFamily="18" charset="0"/>
                <a:cs typeface="Times New Roman" pitchFamily="18" charset="0"/>
              </a:rPr>
              <a:t>	</a:t>
            </a:r>
            <a:r>
              <a:rPr lang="en-US" sz="3500" b="1" dirty="0">
                <a:latin typeface="Times New Roman" pitchFamily="18" charset="0"/>
                <a:cs typeface="Times New Roman" pitchFamily="18" charset="0"/>
              </a:rPr>
              <a:t>NB: LMP date</a:t>
            </a:r>
            <a:r>
              <a:rPr lang="en-US" sz="3500" dirty="0">
                <a:latin typeface="Times New Roman" pitchFamily="18" charset="0"/>
                <a:cs typeface="Times New Roman" pitchFamily="18" charset="0"/>
              </a:rPr>
              <a:t> unknown, quickening date help in the estimation   of dates respectively.</a:t>
            </a:r>
          </a:p>
          <a:p>
            <a:pPr>
              <a:buFont typeface="Wingdings" pitchFamily="2" charset="2"/>
              <a:buChar char="v"/>
            </a:pPr>
            <a:r>
              <a:rPr lang="en-US" sz="3500" dirty="0">
                <a:latin typeface="Times New Roman" pitchFamily="18" charset="0"/>
                <a:cs typeface="Times New Roman" pitchFamily="18" charset="0"/>
              </a:rPr>
              <a:t>Disorders so far experienced and major illnesses.</a:t>
            </a:r>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154</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					</a:t>
            </a:r>
          </a:p>
        </p:txBody>
      </p:sp>
      <p:sp>
        <p:nvSpPr>
          <p:cNvPr id="3" name="Content Placeholder 2"/>
          <p:cNvSpPr>
            <a:spLocks noGrp="1"/>
          </p:cNvSpPr>
          <p:nvPr>
            <p:ph idx="1"/>
          </p:nvPr>
        </p:nvSpPr>
        <p:spPr>
          <a:xfrm>
            <a:off x="451946" y="1524000"/>
            <a:ext cx="10663970" cy="5050536"/>
          </a:xfrm>
        </p:spPr>
        <p:txBody>
          <a:bodyPr>
            <a:noAutofit/>
          </a:bodyPr>
          <a:lstStyle/>
          <a:p>
            <a:pPr lvl="0">
              <a:buFont typeface="Wingdings" pitchFamily="2" charset="2"/>
              <a:buChar char="v"/>
            </a:pPr>
            <a:r>
              <a:rPr lang="en-US" sz="3100" dirty="0">
                <a:latin typeface="Times New Roman" pitchFamily="18" charset="0"/>
                <a:cs typeface="Times New Roman" pitchFamily="18" charset="0"/>
              </a:rPr>
              <a:t>Drugs taken and exposure to radiation since pregnancy began. </a:t>
            </a:r>
          </a:p>
          <a:p>
            <a:pPr lvl="0">
              <a:buFont typeface="Wingdings" pitchFamily="2" charset="2"/>
              <a:buChar char="Ø"/>
            </a:pPr>
            <a:r>
              <a:rPr lang="en-US" sz="3100" dirty="0">
                <a:latin typeface="Times New Roman" pitchFamily="18" charset="0"/>
                <a:cs typeface="Times New Roman" pitchFamily="18" charset="0"/>
              </a:rPr>
              <a:t>Information facilitates anticipation for congenital abnormalities. </a:t>
            </a:r>
          </a:p>
          <a:p>
            <a:pPr>
              <a:buFont typeface="Wingdings" pitchFamily="2" charset="2"/>
              <a:buChar char="v"/>
            </a:pPr>
            <a:r>
              <a:rPr lang="en-US" sz="3100" dirty="0">
                <a:latin typeface="Times New Roman" pitchFamily="18" charset="0"/>
                <a:cs typeface="Times New Roman" pitchFamily="18" charset="0"/>
              </a:rPr>
              <a:t> Use the </a:t>
            </a:r>
            <a:r>
              <a:rPr lang="en-US" sz="3100" b="1" dirty="0" err="1">
                <a:latin typeface="Times New Roman" pitchFamily="18" charset="0"/>
                <a:cs typeface="Times New Roman" pitchFamily="18" charset="0"/>
              </a:rPr>
              <a:t>Naegele’s</a:t>
            </a:r>
            <a:r>
              <a:rPr lang="en-US" sz="3100" b="1" dirty="0">
                <a:latin typeface="Times New Roman" pitchFamily="18" charset="0"/>
                <a:cs typeface="Times New Roman" pitchFamily="18" charset="0"/>
              </a:rPr>
              <a:t> rule to calculate the EDD </a:t>
            </a:r>
            <a:r>
              <a:rPr lang="en-US" sz="3100" dirty="0">
                <a:latin typeface="Times New Roman" pitchFamily="18" charset="0"/>
                <a:cs typeface="Times New Roman" pitchFamily="18" charset="0"/>
              </a:rPr>
              <a:t>as follows:-</a:t>
            </a:r>
          </a:p>
          <a:p>
            <a:pPr lvl="0">
              <a:buFont typeface="Wingdings" pitchFamily="2" charset="2"/>
              <a:buChar char="Ø"/>
            </a:pPr>
            <a:r>
              <a:rPr lang="en-US" sz="3100" dirty="0">
                <a:latin typeface="Times New Roman" pitchFamily="18" charset="0"/>
                <a:cs typeface="Times New Roman" pitchFamily="18" charset="0"/>
              </a:rPr>
              <a:t>Add seven (7) days to the date of LMP.</a:t>
            </a:r>
          </a:p>
          <a:p>
            <a:pPr lvl="0">
              <a:buFont typeface="Wingdings" pitchFamily="2" charset="2"/>
              <a:buChar char="Ø"/>
            </a:pPr>
            <a:r>
              <a:rPr lang="en-US" sz="3100" dirty="0">
                <a:latin typeface="Times New Roman" pitchFamily="18" charset="0"/>
                <a:cs typeface="Times New Roman" pitchFamily="18" charset="0"/>
              </a:rPr>
              <a:t>Either add nine (9) months to or subtract three (3) months from , month of LMP.</a:t>
            </a:r>
          </a:p>
          <a:p>
            <a:endParaRPr lang="en-US" sz="3100"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155</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1" y="304800"/>
            <a:ext cx="10363200" cy="6169152"/>
          </a:xfrm>
        </p:spPr>
        <p:txBody>
          <a:bodyPr>
            <a:normAutofit/>
          </a:bodyPr>
          <a:lstStyle/>
          <a:p>
            <a:pPr algn="just">
              <a:buFont typeface="Wingdings" pitchFamily="2" charset="2"/>
              <a:buChar char="v"/>
            </a:pPr>
            <a:r>
              <a:rPr lang="en-US" sz="3600" dirty="0">
                <a:latin typeface="Times New Roman" pitchFamily="18" charset="0"/>
                <a:cs typeface="Times New Roman" pitchFamily="18" charset="0"/>
              </a:rPr>
              <a:t>Calculate MBD i.e. age of pregnancy at a particular date, using the following rule:-</a:t>
            </a:r>
          </a:p>
          <a:p>
            <a:pPr lvl="0" algn="just">
              <a:buFont typeface="Wingdings" pitchFamily="2" charset="2"/>
              <a:buChar char="Ø"/>
            </a:pPr>
            <a:r>
              <a:rPr lang="en-US" sz="3600" dirty="0">
                <a:latin typeface="Times New Roman" pitchFamily="18" charset="0"/>
                <a:cs typeface="Times New Roman" pitchFamily="18" charset="0"/>
              </a:rPr>
              <a:t>To date is always indicated.</a:t>
            </a:r>
          </a:p>
          <a:p>
            <a:pPr lvl="0" algn="just">
              <a:buFont typeface="Wingdings" pitchFamily="2" charset="2"/>
              <a:buChar char="Ø"/>
            </a:pPr>
            <a:r>
              <a:rPr lang="en-US" sz="3600" dirty="0">
                <a:latin typeface="Times New Roman" pitchFamily="18" charset="0"/>
                <a:cs typeface="Times New Roman" pitchFamily="18" charset="0"/>
              </a:rPr>
              <a:t>Exclude the L.M.P. date and the todate because:</a:t>
            </a:r>
          </a:p>
          <a:p>
            <a:pPr lvl="0" algn="just">
              <a:buFont typeface="Wingdings" pitchFamily="2" charset="2"/>
              <a:buChar char="ü"/>
            </a:pPr>
            <a:r>
              <a:rPr lang="en-US" sz="3600" dirty="0">
                <a:latin typeface="Times New Roman" pitchFamily="18" charset="0"/>
                <a:cs typeface="Times New Roman" pitchFamily="18" charset="0"/>
              </a:rPr>
              <a:t>Pregnancy couldn’t have started on the LMP day. </a:t>
            </a:r>
          </a:p>
          <a:p>
            <a:pPr lvl="0" algn="just">
              <a:buFont typeface="Wingdings" pitchFamily="2" charset="2"/>
              <a:buChar char="ü"/>
            </a:pPr>
            <a:r>
              <a:rPr lang="en-US" sz="3600" dirty="0">
                <a:latin typeface="Times New Roman" pitchFamily="18" charset="0"/>
                <a:cs typeface="Times New Roman" pitchFamily="18" charset="0"/>
              </a:rPr>
              <a:t>There is no proof that pregnancy will last for the todate (24 hours = day).</a:t>
            </a:r>
          </a:p>
          <a:p>
            <a:pPr lvl="0" algn="just">
              <a:buNone/>
            </a:pPr>
            <a:r>
              <a:rPr lang="en-US" sz="3400" dirty="0">
                <a:latin typeface="Times New Roman" pitchFamily="18" charset="0"/>
                <a:cs typeface="Times New Roman" pitchFamily="18" charset="0"/>
              </a:rPr>
              <a:t>			</a:t>
            </a:r>
          </a:p>
          <a:p>
            <a:pPr lvl="0" algn="just">
              <a:buNone/>
            </a:pPr>
            <a:r>
              <a:rPr lang="en-US" sz="3400" dirty="0">
                <a:solidFill>
                  <a:srgbClr val="FF0066"/>
                </a:solidFill>
                <a:latin typeface="Times New Roman" pitchFamily="18" charset="0"/>
                <a:cs typeface="Times New Roman" pitchFamily="18" charset="0"/>
              </a:rPr>
              <a:t>			</a:t>
            </a:r>
            <a:r>
              <a:rPr lang="en-US" sz="5800" dirty="0">
                <a:solidFill>
                  <a:srgbClr val="FF0066"/>
                </a:solidFill>
                <a:latin typeface="Snap ITC" pitchFamily="82" charset="0"/>
                <a:cs typeface="Times New Roman" pitchFamily="18" charset="0"/>
              </a:rPr>
              <a:t>EXERCISE</a:t>
            </a:r>
          </a:p>
          <a:p>
            <a:pPr algn="just"/>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156</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8F25DF"/>
                </a:solidFill>
                <a:latin typeface="Times New Roman" pitchFamily="18" charset="0"/>
                <a:cs typeface="Times New Roman" pitchFamily="18" charset="0"/>
              </a:rPr>
              <a:t> </a:t>
            </a:r>
            <a:br>
              <a:rPr lang="en-US" b="1" dirty="0">
                <a:solidFill>
                  <a:srgbClr val="8F25DF"/>
                </a:solidFill>
                <a:latin typeface="Times New Roman" pitchFamily="18" charset="0"/>
                <a:cs typeface="Times New Roman" pitchFamily="18" charset="0"/>
              </a:rPr>
            </a:br>
            <a:r>
              <a:rPr lang="en-US" b="1" dirty="0">
                <a:solidFill>
                  <a:srgbClr val="8F25DF"/>
                </a:solidFill>
                <a:latin typeface="Times New Roman" pitchFamily="18" charset="0"/>
                <a:cs typeface="Times New Roman" pitchFamily="18" charset="0"/>
              </a:rPr>
              <a:t> </a:t>
            </a:r>
            <a:r>
              <a:rPr lang="en-US" sz="3600" b="1" u="sng" dirty="0">
                <a:solidFill>
                  <a:srgbClr val="8F25DF"/>
                </a:solidFill>
                <a:latin typeface="Times New Roman" pitchFamily="18" charset="0"/>
                <a:cs typeface="Times New Roman" pitchFamily="18" charset="0"/>
              </a:rPr>
              <a:t>II. SREENING  TESTS/GENERAL   EXAMINATION.</a:t>
            </a:r>
            <a:r>
              <a:rPr lang="en-US" b="1" dirty="0">
                <a:solidFill>
                  <a:srgbClr val="8F25DF"/>
                </a:solidFill>
                <a:latin typeface="Times New Roman" pitchFamily="18" charset="0"/>
                <a:cs typeface="Times New Roman" pitchFamily="18" charset="0"/>
              </a:rPr>
              <a:t/>
            </a:r>
            <a:br>
              <a:rPr lang="en-US" b="1" dirty="0">
                <a:solidFill>
                  <a:srgbClr val="8F25DF"/>
                </a:solidFill>
                <a:latin typeface="Times New Roman" pitchFamily="18" charset="0"/>
                <a:cs typeface="Times New Roman" pitchFamily="18" charset="0"/>
              </a:rPr>
            </a:br>
            <a:r>
              <a:rPr lang="en-US" dirty="0"/>
              <a:t>							</a:t>
            </a:r>
          </a:p>
        </p:txBody>
      </p:sp>
      <p:sp>
        <p:nvSpPr>
          <p:cNvPr id="3" name="Content Placeholder 2"/>
          <p:cNvSpPr>
            <a:spLocks noGrp="1"/>
          </p:cNvSpPr>
          <p:nvPr>
            <p:ph idx="1"/>
          </p:nvPr>
        </p:nvSpPr>
        <p:spPr>
          <a:xfrm>
            <a:off x="1076088" y="1143000"/>
            <a:ext cx="9110213" cy="5330952"/>
          </a:xfrm>
        </p:spPr>
        <p:txBody>
          <a:bodyPr>
            <a:noAutofit/>
          </a:bodyPr>
          <a:lstStyle/>
          <a:p>
            <a:pPr algn="just">
              <a:buFont typeface="Wingdings" pitchFamily="2" charset="2"/>
              <a:buChar char="v"/>
            </a:pPr>
            <a:r>
              <a:rPr lang="en-US" sz="3200" dirty="0">
                <a:latin typeface="Times New Roman" pitchFamily="18" charset="0"/>
                <a:cs typeface="Times New Roman" pitchFamily="18" charset="0"/>
              </a:rPr>
              <a:t>Starts as the client enters the facility.</a:t>
            </a:r>
          </a:p>
          <a:p>
            <a:pPr algn="just">
              <a:buFont typeface="Wingdings" pitchFamily="2" charset="2"/>
              <a:buChar char="v"/>
            </a:pPr>
            <a:r>
              <a:rPr lang="en-US" sz="3200" dirty="0">
                <a:latin typeface="Times New Roman" pitchFamily="18" charset="0"/>
                <a:cs typeface="Times New Roman" pitchFamily="18" charset="0"/>
              </a:rPr>
              <a:t>Gait is noted and height approximated. </a:t>
            </a:r>
          </a:p>
          <a:p>
            <a:pPr lvl="0" algn="just">
              <a:buNone/>
            </a:pPr>
            <a:r>
              <a:rPr lang="en-US" sz="3200" dirty="0">
                <a:latin typeface="Times New Roman" pitchFamily="18" charset="0"/>
                <a:cs typeface="Times New Roman" pitchFamily="18" charset="0"/>
              </a:rPr>
              <a:t>	  </a:t>
            </a:r>
            <a:r>
              <a:rPr lang="en-US" sz="3200" b="1" dirty="0">
                <a:solidFill>
                  <a:srgbClr val="FF0066"/>
                </a:solidFill>
                <a:latin typeface="Times New Roman" pitchFamily="18" charset="0"/>
                <a:cs typeface="Times New Roman" pitchFamily="18" charset="0"/>
              </a:rPr>
              <a:t>1.Blood pressure</a:t>
            </a:r>
          </a:p>
          <a:p>
            <a:pPr algn="just"/>
            <a:r>
              <a:rPr lang="en-US" sz="3200" dirty="0">
                <a:latin typeface="Times New Roman" pitchFamily="18" charset="0"/>
                <a:cs typeface="Times New Roman" pitchFamily="18" charset="0"/>
              </a:rPr>
              <a:t>The initial findings provides record for future comparison.</a:t>
            </a:r>
          </a:p>
          <a:p>
            <a:pPr algn="just"/>
            <a:r>
              <a:rPr lang="en-US" sz="3200" dirty="0">
                <a:latin typeface="Times New Roman" pitchFamily="18" charset="0"/>
                <a:cs typeface="Times New Roman" pitchFamily="18" charset="0"/>
              </a:rPr>
              <a:t>Monitored during every visit</a:t>
            </a:r>
          </a:p>
          <a:p>
            <a:pPr algn="just">
              <a:buFont typeface="Wingdings" pitchFamily="2" charset="2"/>
              <a:buChar char="Ø"/>
            </a:pPr>
            <a:r>
              <a:rPr lang="en-US" sz="3200" dirty="0">
                <a:latin typeface="Times New Roman" pitchFamily="18" charset="0"/>
                <a:cs typeface="Times New Roman" pitchFamily="18" charset="0"/>
              </a:rPr>
              <a:t>Aim is to ascertain normality and diagnose deviations.</a:t>
            </a:r>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157</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					</a:t>
            </a:r>
          </a:p>
        </p:txBody>
      </p:sp>
      <p:sp>
        <p:nvSpPr>
          <p:cNvPr id="3" name="Content Placeholder 2"/>
          <p:cNvSpPr>
            <a:spLocks noGrp="1"/>
          </p:cNvSpPr>
          <p:nvPr>
            <p:ph idx="1"/>
          </p:nvPr>
        </p:nvSpPr>
        <p:spPr>
          <a:xfrm>
            <a:off x="797204" y="1447800"/>
            <a:ext cx="10597595" cy="5126736"/>
          </a:xfrm>
        </p:spPr>
        <p:txBody>
          <a:bodyPr>
            <a:noAutofit/>
          </a:bodyPr>
          <a:lstStyle/>
          <a:p>
            <a:r>
              <a:rPr lang="en-US" sz="3300" dirty="0">
                <a:latin typeface="Times New Roman" pitchFamily="18" charset="0"/>
                <a:cs typeface="Times New Roman" pitchFamily="18" charset="0"/>
              </a:rPr>
              <a:t>Results of 140/90mmHg and above indicates hypertension.</a:t>
            </a:r>
          </a:p>
          <a:p>
            <a:pPr lvl="0">
              <a:buNone/>
            </a:pPr>
            <a:r>
              <a:rPr lang="en-US" sz="3300" dirty="0">
                <a:latin typeface="Times New Roman" pitchFamily="18" charset="0"/>
                <a:cs typeface="Times New Roman" pitchFamily="18" charset="0"/>
              </a:rPr>
              <a:t>	</a:t>
            </a:r>
            <a:r>
              <a:rPr lang="en-US" sz="3300" i="1" dirty="0">
                <a:latin typeface="Times New Roman" pitchFamily="18" charset="0"/>
                <a:cs typeface="Times New Roman" pitchFamily="18" charset="0"/>
              </a:rPr>
              <a:t>  </a:t>
            </a:r>
            <a:r>
              <a:rPr lang="en-US" sz="3300" b="1" i="1" dirty="0">
                <a:latin typeface="Times New Roman" pitchFamily="18" charset="0"/>
                <a:cs typeface="Times New Roman" pitchFamily="18" charset="0"/>
              </a:rPr>
              <a:t>Interpretation</a:t>
            </a:r>
          </a:p>
          <a:p>
            <a:pPr lvl="0"/>
            <a:r>
              <a:rPr lang="en-US" sz="3300" dirty="0">
                <a:latin typeface="Times New Roman" pitchFamily="18" charset="0"/>
                <a:cs typeface="Times New Roman" pitchFamily="18" charset="0"/>
              </a:rPr>
              <a:t>During 1</a:t>
            </a:r>
            <a:r>
              <a:rPr lang="en-US" sz="3300" baseline="30000" dirty="0">
                <a:latin typeface="Times New Roman" pitchFamily="18" charset="0"/>
                <a:cs typeface="Times New Roman" pitchFamily="18" charset="0"/>
              </a:rPr>
              <a:t>st</a:t>
            </a:r>
            <a:r>
              <a:rPr lang="en-US" sz="3300" dirty="0">
                <a:latin typeface="Times New Roman" pitchFamily="18" charset="0"/>
                <a:cs typeface="Times New Roman" pitchFamily="18" charset="0"/>
              </a:rPr>
              <a:t> 20 week, high BP indicates either an existing renal disease or hypertension.</a:t>
            </a:r>
          </a:p>
          <a:p>
            <a:pPr lvl="0"/>
            <a:r>
              <a:rPr lang="en-US" sz="3300" dirty="0">
                <a:latin typeface="Times New Roman" pitchFamily="18" charset="0"/>
                <a:cs typeface="Times New Roman" pitchFamily="18" charset="0"/>
              </a:rPr>
              <a:t>As from 26 weeks, indicates pre-eclampsia  or pregnancy induced hypertension.</a:t>
            </a:r>
          </a:p>
          <a:p>
            <a:pPr>
              <a:buFont typeface="Wingdings" pitchFamily="2" charset="2"/>
              <a:buChar char="Ø"/>
            </a:pPr>
            <a:r>
              <a:rPr lang="en-US" sz="3300" dirty="0">
                <a:latin typeface="Times New Roman" pitchFamily="18" charset="0"/>
                <a:cs typeface="Times New Roman" pitchFamily="18" charset="0"/>
              </a:rPr>
              <a:t>Both cases refer to the  DR for future  management.</a:t>
            </a:r>
          </a:p>
          <a:p>
            <a:pPr>
              <a:buNone/>
            </a:pPr>
            <a:r>
              <a:rPr lang="en-US" sz="3300" dirty="0">
                <a:latin typeface="Times New Roman" pitchFamily="18" charset="0"/>
                <a:cs typeface="Times New Roman" pitchFamily="18" charset="0"/>
              </a:rPr>
              <a:t> </a:t>
            </a:r>
          </a:p>
          <a:p>
            <a:endParaRPr lang="en-US" sz="3300"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158</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9110213" cy="914400"/>
          </a:xfrm>
        </p:spPr>
        <p:txBody>
          <a:bodyPr/>
          <a:lstStyle/>
          <a:p>
            <a:r>
              <a:rPr lang="en-US" dirty="0"/>
              <a:t>		</a:t>
            </a:r>
            <a:r>
              <a:rPr lang="en-US" b="1" dirty="0">
                <a:solidFill>
                  <a:srgbClr val="FF0066"/>
                </a:solidFill>
                <a:latin typeface="Times New Roman" pitchFamily="18" charset="0"/>
                <a:cs typeface="Times New Roman" pitchFamily="18" charset="0"/>
              </a:rPr>
              <a:t> 2.Weight</a:t>
            </a:r>
            <a:endParaRPr lang="en-US" dirty="0"/>
          </a:p>
        </p:txBody>
      </p:sp>
      <p:sp>
        <p:nvSpPr>
          <p:cNvPr id="3" name="Content Placeholder 2"/>
          <p:cNvSpPr>
            <a:spLocks noGrp="1"/>
          </p:cNvSpPr>
          <p:nvPr>
            <p:ph idx="1"/>
          </p:nvPr>
        </p:nvSpPr>
        <p:spPr>
          <a:xfrm>
            <a:off x="890166" y="914400"/>
            <a:ext cx="10504633" cy="5715000"/>
          </a:xfrm>
        </p:spPr>
        <p:txBody>
          <a:bodyPr>
            <a:noAutofit/>
          </a:bodyPr>
          <a:lstStyle/>
          <a:p>
            <a:r>
              <a:rPr lang="en-US" sz="2800" dirty="0">
                <a:latin typeface="Times New Roman" pitchFamily="18" charset="0"/>
                <a:cs typeface="Times New Roman" pitchFamily="18" charset="0"/>
              </a:rPr>
              <a:t>Purpose, is to monitor fetal and maternal health.</a:t>
            </a:r>
          </a:p>
          <a:p>
            <a:pPr>
              <a:buFont typeface="Wingdings" pitchFamily="2" charset="2"/>
              <a:buChar char="Ø"/>
            </a:pPr>
            <a:r>
              <a:rPr lang="en-US" sz="2800" dirty="0">
                <a:latin typeface="Times New Roman" pitchFamily="18" charset="0"/>
                <a:cs typeface="Times New Roman" pitchFamily="18" charset="0"/>
              </a:rPr>
              <a:t>Taken on every visit.</a:t>
            </a:r>
          </a:p>
          <a:p>
            <a:pPr>
              <a:buNone/>
            </a:pPr>
            <a:r>
              <a:rPr lang="en-US" sz="2800" i="1" dirty="0">
                <a:latin typeface="Times New Roman" pitchFamily="18" charset="0"/>
                <a:cs typeface="Times New Roman" pitchFamily="18" charset="0"/>
              </a:rPr>
              <a:t>	  </a:t>
            </a:r>
            <a:r>
              <a:rPr lang="en-US" sz="2800" b="1" i="1" dirty="0">
                <a:latin typeface="Times New Roman" pitchFamily="18" charset="0"/>
                <a:cs typeface="Times New Roman" pitchFamily="18" charset="0"/>
              </a:rPr>
              <a:t>Interpretation</a:t>
            </a:r>
            <a:endParaRPr lang="en-US" sz="2800" b="1" dirty="0">
              <a:latin typeface="Times New Roman" pitchFamily="18" charset="0"/>
              <a:cs typeface="Times New Roman" pitchFamily="18" charset="0"/>
            </a:endParaRPr>
          </a:p>
          <a:p>
            <a:r>
              <a:rPr lang="en-US" sz="2800" dirty="0">
                <a:latin typeface="Times New Roman" pitchFamily="18" charset="0"/>
                <a:cs typeface="Times New Roman" pitchFamily="18" charset="0"/>
              </a:rPr>
              <a:t>Excess gain is highly associated with, gestation diabetes, pregnancy induced hypertension &amp; large fetus.</a:t>
            </a:r>
          </a:p>
          <a:p>
            <a:r>
              <a:rPr lang="en-US" sz="2800" dirty="0">
                <a:latin typeface="Times New Roman" pitchFamily="18" charset="0"/>
                <a:cs typeface="Times New Roman" pitchFamily="18" charset="0"/>
              </a:rPr>
              <a:t>Static or weight loss, indicates either  poor nutrition, malabsorption or, illness currently or in the recent past.</a:t>
            </a:r>
          </a:p>
          <a:p>
            <a:pPr>
              <a:buFont typeface="Wingdings" pitchFamily="2" charset="2"/>
              <a:buChar char="Ø"/>
            </a:pPr>
            <a:r>
              <a:rPr lang="en-US" sz="2800" dirty="0">
                <a:latin typeface="Times New Roman" pitchFamily="18" charset="0"/>
                <a:cs typeface="Times New Roman" pitchFamily="18" charset="0"/>
              </a:rPr>
              <a:t>So, closely follow up/intervene as necessary</a:t>
            </a:r>
          </a:p>
          <a:p>
            <a:pPr>
              <a:buNone/>
            </a:pPr>
            <a:r>
              <a:rPr lang="en-US" sz="2800" dirty="0">
                <a:latin typeface="Times New Roman" pitchFamily="18" charset="0"/>
                <a:cs typeface="Times New Roman" pitchFamily="18" charset="0"/>
              </a:rPr>
              <a:t>	</a:t>
            </a:r>
            <a:r>
              <a:rPr lang="en-US" sz="2800" b="1" dirty="0">
                <a:solidFill>
                  <a:srgbClr val="FF0066"/>
                </a:solidFill>
                <a:latin typeface="Times New Roman" pitchFamily="18" charset="0"/>
                <a:cs typeface="Times New Roman" pitchFamily="18" charset="0"/>
              </a:rPr>
              <a:t>Assignment</a:t>
            </a:r>
            <a:r>
              <a:rPr lang="en-US" sz="2800" dirty="0">
                <a:latin typeface="Times New Roman" pitchFamily="18" charset="0"/>
                <a:cs typeface="Times New Roman" pitchFamily="18" charset="0"/>
              </a:rPr>
              <a:t>, procedure manual .</a:t>
            </a:r>
          </a:p>
          <a:p>
            <a:pPr>
              <a:buNone/>
            </a:pPr>
            <a:endParaRPr lang="en-US" sz="2800"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159</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u="sng" spc="300" dirty="0"/>
              <a:t/>
            </a:r>
            <a:br>
              <a:rPr lang="en-US" sz="3200" b="1" u="sng" spc="300" dirty="0"/>
            </a:br>
            <a:r>
              <a:rPr lang="en-US" sz="3200" u="sng" dirty="0">
                <a:latin typeface="Times New Roman" pitchFamily="18" charset="0"/>
                <a:cs typeface="Times New Roman" pitchFamily="18" charset="0"/>
              </a:rPr>
              <a:t> </a:t>
            </a:r>
            <a:r>
              <a:rPr lang="en-US" sz="3200" b="1" dirty="0">
                <a:solidFill>
                  <a:srgbClr val="00B0F0"/>
                </a:solidFill>
                <a:latin typeface="Times New Roman" pitchFamily="18" charset="0"/>
                <a:cs typeface="Times New Roman" pitchFamily="18" charset="0"/>
              </a:rPr>
              <a:t>DEFINITION</a:t>
            </a:r>
            <a:r>
              <a:rPr lang="en-US" sz="3200" u="sng" dirty="0">
                <a:latin typeface="Times New Roman" pitchFamily="18" charset="0"/>
                <a:cs typeface="Times New Roman" pitchFamily="18" charset="0"/>
              </a:rPr>
              <a:t> </a:t>
            </a:r>
            <a:endParaRPr lang="en-US" sz="3200" b="1" spc="300" dirty="0">
              <a:solidFill>
                <a:srgbClr val="FF0000"/>
              </a:solidFill>
            </a:endParaRPr>
          </a:p>
        </p:txBody>
      </p:sp>
      <p:sp>
        <p:nvSpPr>
          <p:cNvPr id="3" name="Content Placeholder 2"/>
          <p:cNvSpPr>
            <a:spLocks noGrp="1"/>
          </p:cNvSpPr>
          <p:nvPr>
            <p:ph sz="quarter" idx="1"/>
          </p:nvPr>
        </p:nvSpPr>
        <p:spPr>
          <a:xfrm>
            <a:off x="641131" y="1447800"/>
            <a:ext cx="10941269" cy="4572000"/>
          </a:xfrm>
        </p:spPr>
        <p:txBody>
          <a:bodyPr/>
          <a:lstStyle/>
          <a:p>
            <a:pPr>
              <a:buNone/>
            </a:pPr>
            <a:r>
              <a:rPr lang="en-US" dirty="0"/>
              <a:t>		</a:t>
            </a:r>
            <a:r>
              <a:rPr lang="en-US" sz="3200" dirty="0">
                <a:latin typeface="Times New Roman" pitchFamily="18" charset="0"/>
                <a:cs typeface="Times New Roman" pitchFamily="18" charset="0"/>
              </a:rPr>
              <a:t> Normal  pregnancy:-</a:t>
            </a:r>
          </a:p>
          <a:p>
            <a:r>
              <a:rPr lang="en-US" sz="3200" dirty="0">
                <a:latin typeface="Times New Roman" pitchFamily="18" charset="0"/>
                <a:cs typeface="Times New Roman" pitchFamily="18" charset="0"/>
              </a:rPr>
              <a:t>It is a state in which a fertilized ovum continues to grow and develop inside the uterus, within a period of 40 weeks, or 280 days ,or 9 months and seven (7) days.</a:t>
            </a:r>
          </a:p>
          <a:p>
            <a:pPr>
              <a:buNone/>
            </a:pPr>
            <a:r>
              <a:rPr lang="en-US" sz="3200" dirty="0">
                <a:latin typeface="Times New Roman" pitchFamily="18" charset="0"/>
                <a:cs typeface="Times New Roman" pitchFamily="18" charset="0"/>
              </a:rPr>
              <a:t>		</a:t>
            </a:r>
            <a:r>
              <a:rPr lang="en-US" sz="3200" b="1" u="sng" dirty="0">
                <a:solidFill>
                  <a:srgbClr val="C00000"/>
                </a:solidFill>
                <a:latin typeface="Times New Roman" pitchFamily="18" charset="0"/>
                <a:cs typeface="Times New Roman" pitchFamily="18" charset="0"/>
              </a:rPr>
              <a:t>DIAGNOSTIC   FACTORS</a:t>
            </a:r>
            <a:endParaRPr lang="en-US" sz="3200" b="1" dirty="0">
              <a:solidFill>
                <a:srgbClr val="C00000"/>
              </a:solidFill>
              <a:latin typeface="Times New Roman" pitchFamily="18" charset="0"/>
              <a:cs typeface="Times New Roman" pitchFamily="18" charset="0"/>
            </a:endParaRPr>
          </a:p>
          <a:p>
            <a:pPr>
              <a:buFont typeface="Wingdings" pitchFamily="2" charset="2"/>
              <a:buChar char="v"/>
            </a:pPr>
            <a:r>
              <a:rPr lang="en-US" sz="3200" dirty="0">
                <a:latin typeface="Times New Roman" pitchFamily="18" charset="0"/>
                <a:cs typeface="Times New Roman" pitchFamily="18" charset="0"/>
              </a:rPr>
              <a:t>Are basic experiences, that occurs to the woman, and suggests pregnancy.</a:t>
            </a:r>
          </a:p>
          <a:p>
            <a:pPr>
              <a:buNone/>
            </a:pPr>
            <a:endParaRPr lang="en-US" dirty="0"/>
          </a:p>
        </p:txBody>
      </p:sp>
      <p:sp>
        <p:nvSpPr>
          <p:cNvPr id="5" name="Slide Number Placeholder 4"/>
          <p:cNvSpPr>
            <a:spLocks noGrp="1"/>
          </p:cNvSpPr>
          <p:nvPr>
            <p:ph type="sldNum" sz="quarter" idx="12"/>
          </p:nvPr>
        </p:nvSpPr>
        <p:spPr/>
        <p:txBody>
          <a:bodyPr/>
          <a:lstStyle/>
          <a:p>
            <a:fld id="{4E29A36A-2DFF-43F8-9275-FEA2E69CBAEA}" type="slidenum">
              <a:rPr lang="en-US">
                <a:latin typeface="Franklin Gothic Book"/>
              </a:rPr>
              <a:pPr/>
              <a:t>16</a:t>
            </a:fld>
            <a:endParaRPr lang="en-US">
              <a:latin typeface="Franklin Gothic Book"/>
            </a:endParaRPr>
          </a:p>
        </p:txBody>
      </p:sp>
    </p:spTree>
  </p:cSld>
  <p:clrMapOvr>
    <a:masterClrMapping/>
  </p:clrMapOvr>
  <p:transition spd="slow">
    <p:pull dir="d"/>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9110213" cy="990600"/>
          </a:xfrm>
        </p:spPr>
        <p:txBody>
          <a:bodyPr/>
          <a:lstStyle/>
          <a:p>
            <a:r>
              <a:rPr lang="en-US" dirty="0"/>
              <a:t>		</a:t>
            </a:r>
            <a:r>
              <a:rPr lang="en-US" dirty="0">
                <a:latin typeface="Times New Roman" pitchFamily="18" charset="0"/>
                <a:cs typeface="Times New Roman" pitchFamily="18" charset="0"/>
              </a:rPr>
              <a:t> </a:t>
            </a:r>
            <a:r>
              <a:rPr lang="en-US" b="1" dirty="0">
                <a:solidFill>
                  <a:srgbClr val="FF0066"/>
                </a:solidFill>
                <a:latin typeface="Times New Roman" pitchFamily="18" charset="0"/>
                <a:cs typeface="Times New Roman" pitchFamily="18" charset="0"/>
              </a:rPr>
              <a:t>3. Height</a:t>
            </a:r>
            <a:endParaRPr lang="en-US" dirty="0"/>
          </a:p>
        </p:txBody>
      </p:sp>
      <p:sp>
        <p:nvSpPr>
          <p:cNvPr id="3" name="Content Placeholder 2"/>
          <p:cNvSpPr>
            <a:spLocks noGrp="1"/>
          </p:cNvSpPr>
          <p:nvPr>
            <p:ph idx="1"/>
          </p:nvPr>
        </p:nvSpPr>
        <p:spPr>
          <a:xfrm>
            <a:off x="518319" y="914400"/>
            <a:ext cx="10969440" cy="5559552"/>
          </a:xfrm>
        </p:spPr>
        <p:txBody>
          <a:bodyPr>
            <a:normAutofit/>
          </a:bodyPr>
          <a:lstStyle/>
          <a:p>
            <a:pPr lvl="0">
              <a:buNone/>
            </a:pPr>
            <a:r>
              <a:rPr lang="en-US" b="1" dirty="0"/>
              <a:t>	</a:t>
            </a:r>
            <a:endParaRPr lang="en-US" sz="3600" b="1" dirty="0">
              <a:solidFill>
                <a:srgbClr val="FF0066"/>
              </a:solidFill>
              <a:latin typeface="Times New Roman" pitchFamily="18" charset="0"/>
              <a:cs typeface="Times New Roman" pitchFamily="18" charset="0"/>
            </a:endParaRPr>
          </a:p>
          <a:p>
            <a:r>
              <a:rPr lang="en-US" sz="3600" dirty="0">
                <a:latin typeface="Times New Roman" pitchFamily="18" charset="0"/>
                <a:cs typeface="Times New Roman" pitchFamily="18" charset="0"/>
              </a:rPr>
              <a:t>Taken once throughout the entire period and recorded in centimetres.</a:t>
            </a:r>
          </a:p>
          <a:p>
            <a:pPr>
              <a:buFont typeface="Wingdings" pitchFamily="2" charset="2"/>
              <a:buChar char="Ø"/>
            </a:pPr>
            <a:r>
              <a:rPr lang="en-US" sz="3600" dirty="0">
                <a:latin typeface="Times New Roman" pitchFamily="18" charset="0"/>
                <a:cs typeface="Times New Roman" pitchFamily="18" charset="0"/>
              </a:rPr>
              <a:t>Aim: To anticipate for pelvic adequacy although  pelvic </a:t>
            </a:r>
            <a:r>
              <a:rPr lang="en-US" sz="4000" dirty="0">
                <a:latin typeface="Times New Roman" pitchFamily="18" charset="0"/>
                <a:cs typeface="Times New Roman" pitchFamily="18" charset="0"/>
              </a:rPr>
              <a:t>assessment is </a:t>
            </a:r>
            <a:r>
              <a:rPr lang="en-US" sz="3600" dirty="0">
                <a:latin typeface="Times New Roman" pitchFamily="18" charset="0"/>
                <a:cs typeface="Times New Roman" pitchFamily="18" charset="0"/>
              </a:rPr>
              <a:t>done later. </a:t>
            </a:r>
          </a:p>
          <a:p>
            <a:pPr>
              <a:buFont typeface="Wingdings" pitchFamily="2" charset="2"/>
              <a:buChar char="Ø"/>
            </a:pPr>
            <a:r>
              <a:rPr lang="en-US" sz="3600" dirty="0">
                <a:latin typeface="Times New Roman" pitchFamily="18" charset="0"/>
                <a:cs typeface="Times New Roman" pitchFamily="18" charset="0"/>
              </a:rPr>
              <a:t> Height below 150cm ,is highly suggestive of Justo minor pelvis.</a:t>
            </a:r>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160</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9110213" cy="990600"/>
          </a:xfrm>
        </p:spPr>
        <p:txBody>
          <a:bodyPr/>
          <a:lstStyle/>
          <a:p>
            <a:r>
              <a:rPr lang="en-US" dirty="0"/>
              <a:t>		</a:t>
            </a:r>
            <a:r>
              <a:rPr lang="en-US" sz="3200" dirty="0">
                <a:latin typeface="Times New Roman" pitchFamily="18" charset="0"/>
                <a:cs typeface="Times New Roman" pitchFamily="18" charset="0"/>
              </a:rPr>
              <a:t> </a:t>
            </a:r>
            <a:r>
              <a:rPr lang="en-US" b="1" dirty="0">
                <a:solidFill>
                  <a:srgbClr val="FF0066"/>
                </a:solidFill>
                <a:latin typeface="Times New Roman" pitchFamily="18" charset="0"/>
                <a:cs typeface="Times New Roman" pitchFamily="18" charset="0"/>
              </a:rPr>
              <a:t>4.Urinalysis</a:t>
            </a:r>
            <a:endParaRPr lang="en-US" dirty="0"/>
          </a:p>
        </p:txBody>
      </p:sp>
      <p:sp>
        <p:nvSpPr>
          <p:cNvPr id="3" name="Content Placeholder 2"/>
          <p:cNvSpPr>
            <a:spLocks noGrp="1"/>
          </p:cNvSpPr>
          <p:nvPr>
            <p:ph idx="1"/>
          </p:nvPr>
        </p:nvSpPr>
        <p:spPr>
          <a:xfrm>
            <a:off x="518320" y="1066800"/>
            <a:ext cx="11155363" cy="5407152"/>
          </a:xfrm>
        </p:spPr>
        <p:txBody>
          <a:bodyPr>
            <a:normAutofit/>
          </a:bodyPr>
          <a:lstStyle/>
          <a:p>
            <a:pPr lvl="0">
              <a:buNone/>
            </a:pPr>
            <a:r>
              <a:rPr lang="en-US" dirty="0"/>
              <a:t>	</a:t>
            </a:r>
            <a:endParaRPr lang="en-US" sz="4400" b="1" dirty="0">
              <a:solidFill>
                <a:srgbClr val="FF0066"/>
              </a:solidFill>
              <a:latin typeface="Times New Roman" pitchFamily="18" charset="0"/>
              <a:cs typeface="Times New Roman" pitchFamily="18" charset="0"/>
            </a:endParaRPr>
          </a:p>
          <a:p>
            <a:pPr>
              <a:buNone/>
            </a:pPr>
            <a:r>
              <a:rPr lang="en-US" sz="4400" dirty="0">
                <a:latin typeface="Times New Roman" pitchFamily="18" charset="0"/>
                <a:cs typeface="Times New Roman" pitchFamily="18" charset="0"/>
              </a:rPr>
              <a:t>	Carried out during every visit.</a:t>
            </a:r>
          </a:p>
          <a:p>
            <a:r>
              <a:rPr lang="en-US" sz="4400" dirty="0">
                <a:latin typeface="Times New Roman" pitchFamily="18" charset="0"/>
                <a:cs typeface="Times New Roman" pitchFamily="18" charset="0"/>
              </a:rPr>
              <a:t>Modes of testing are:-</a:t>
            </a:r>
          </a:p>
          <a:p>
            <a:pPr>
              <a:buFont typeface="Wingdings" pitchFamily="2" charset="2"/>
              <a:buChar char="Ø"/>
            </a:pPr>
            <a:r>
              <a:rPr lang="en-US" sz="4400" dirty="0">
                <a:latin typeface="Times New Roman" pitchFamily="18" charset="0"/>
                <a:cs typeface="Times New Roman" pitchFamily="18" charset="0"/>
              </a:rPr>
              <a:t>Inspection for abnormal colour e.g. deep amber , dark brown, cloudiness/ turbid &amp; blood stained. </a:t>
            </a:r>
          </a:p>
          <a:p>
            <a:pPr>
              <a:buFont typeface="Wingdings" pitchFamily="2" charset="2"/>
              <a:buChar char="Ø"/>
            </a:pPr>
            <a:r>
              <a:rPr lang="en-US" sz="4400" dirty="0">
                <a:latin typeface="Times New Roman" pitchFamily="18" charset="0"/>
                <a:cs typeface="Times New Roman" pitchFamily="18" charset="0"/>
              </a:rPr>
              <a:t>Smell, normally, ammonia.</a:t>
            </a:r>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161</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274638"/>
            <a:ext cx="9110213" cy="792162"/>
          </a:xfrm>
        </p:spPr>
        <p:txBody>
          <a:bodyPr/>
          <a:lstStyle/>
          <a:p>
            <a:r>
              <a:rPr lang="en-US" dirty="0"/>
              <a:t>	ct</a:t>
            </a:r>
          </a:p>
        </p:txBody>
      </p:sp>
      <p:sp>
        <p:nvSpPr>
          <p:cNvPr id="3" name="Content Placeholder 2"/>
          <p:cNvSpPr>
            <a:spLocks noGrp="1"/>
          </p:cNvSpPr>
          <p:nvPr>
            <p:ph idx="1"/>
          </p:nvPr>
        </p:nvSpPr>
        <p:spPr>
          <a:xfrm>
            <a:off x="685801" y="1066800"/>
            <a:ext cx="10801959" cy="5407152"/>
          </a:xfrm>
        </p:spPr>
        <p:txBody>
          <a:bodyPr>
            <a:normAutofit fontScale="92500"/>
          </a:bodyPr>
          <a:lstStyle/>
          <a:p>
            <a:pPr algn="just">
              <a:buFont typeface="Wingdings" pitchFamily="2" charset="2"/>
              <a:buChar char="ü"/>
            </a:pPr>
            <a:r>
              <a:rPr lang="en-US" sz="4400" dirty="0">
                <a:latin typeface="Times New Roman" pitchFamily="18" charset="0"/>
                <a:cs typeface="Times New Roman" pitchFamily="18" charset="0"/>
              </a:rPr>
              <a:t> Abnormal; fishy , accompanied  by  cloudiness  is indicative of urinary tract infection.</a:t>
            </a:r>
          </a:p>
          <a:p>
            <a:pPr algn="just">
              <a:buFont typeface="Wingdings" pitchFamily="2" charset="2"/>
              <a:buChar char="v"/>
            </a:pPr>
            <a:r>
              <a:rPr lang="en-US" sz="4400" dirty="0">
                <a:latin typeface="Times New Roman" pitchFamily="18" charset="0"/>
                <a:cs typeface="Times New Roman" pitchFamily="18" charset="0"/>
              </a:rPr>
              <a:t> So send a specimen to lab for microcopy culture and sensitivity. </a:t>
            </a:r>
          </a:p>
          <a:p>
            <a:pPr algn="just">
              <a:buFont typeface="Wingdings" pitchFamily="2" charset="2"/>
              <a:buChar char="Ø"/>
            </a:pPr>
            <a:r>
              <a:rPr lang="en-US" sz="4400" dirty="0">
                <a:latin typeface="Times New Roman" pitchFamily="18" charset="0"/>
                <a:cs typeface="Times New Roman" pitchFamily="18" charset="0"/>
              </a:rPr>
              <a:t>Biochemical strips testing, for presence of proteins, glucose, acetone etc</a:t>
            </a:r>
          </a:p>
          <a:p>
            <a:pPr algn="just">
              <a:buFont typeface="Wingdings" pitchFamily="2" charset="2"/>
              <a:buChar char="v"/>
            </a:pPr>
            <a:r>
              <a:rPr lang="en-US" sz="4400" b="1" dirty="0">
                <a:latin typeface="Times New Roman" pitchFamily="18" charset="0"/>
                <a:cs typeface="Times New Roman" pitchFamily="18" charset="0"/>
              </a:rPr>
              <a:t>Aim, to</a:t>
            </a:r>
            <a:r>
              <a:rPr lang="en-US" sz="4400" dirty="0">
                <a:latin typeface="Times New Roman" pitchFamily="18" charset="0"/>
                <a:cs typeface="Times New Roman" pitchFamily="18" charset="0"/>
              </a:rPr>
              <a:t> diagnose UTI, pre-eclampsia &amp; diabetes mellitus  respectively.</a:t>
            </a:r>
            <a:endParaRPr lang="en-US" sz="4400" b="1" dirty="0">
              <a:latin typeface="Times New Roman" pitchFamily="18" charset="0"/>
              <a:cs typeface="Times New Roman" pitchFamily="18" charset="0"/>
            </a:endParaRPr>
          </a:p>
          <a:p>
            <a:pPr algn="just"/>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162</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solidFill>
                  <a:srgbClr val="FF0066"/>
                </a:solidFill>
                <a:latin typeface="Times New Roman" pitchFamily="18" charset="0"/>
                <a:cs typeface="Times New Roman" pitchFamily="18" charset="0"/>
              </a:rPr>
              <a:t> 5.Blood tests</a:t>
            </a:r>
            <a:endParaRPr lang="en-US" dirty="0"/>
          </a:p>
        </p:txBody>
      </p:sp>
      <p:sp>
        <p:nvSpPr>
          <p:cNvPr id="3" name="Content Placeholder 2"/>
          <p:cNvSpPr>
            <a:spLocks noGrp="1"/>
          </p:cNvSpPr>
          <p:nvPr>
            <p:ph idx="1"/>
          </p:nvPr>
        </p:nvSpPr>
        <p:spPr>
          <a:xfrm>
            <a:off x="1076088" y="1600200"/>
            <a:ext cx="10597595" cy="4873752"/>
          </a:xfrm>
        </p:spPr>
        <p:txBody>
          <a:bodyPr>
            <a:normAutofit/>
          </a:bodyPr>
          <a:lstStyle/>
          <a:p>
            <a:pPr lvl="0">
              <a:buNone/>
            </a:pPr>
            <a:r>
              <a:rPr lang="en-US" dirty="0"/>
              <a:t>	</a:t>
            </a:r>
            <a:endParaRPr lang="en-US" sz="3600" b="1" dirty="0">
              <a:solidFill>
                <a:srgbClr val="FF0066"/>
              </a:solidFill>
              <a:latin typeface="Times New Roman" pitchFamily="18" charset="0"/>
              <a:cs typeface="Times New Roman" pitchFamily="18" charset="0"/>
            </a:endParaRPr>
          </a:p>
          <a:p>
            <a:pPr>
              <a:buFont typeface="Wingdings" pitchFamily="2" charset="2"/>
              <a:buChar char="v"/>
            </a:pPr>
            <a:r>
              <a:rPr lang="en-US" sz="3600" dirty="0">
                <a:latin typeface="Times New Roman" pitchFamily="18" charset="0"/>
                <a:cs typeface="Times New Roman" pitchFamily="18" charset="0"/>
              </a:rPr>
              <a:t>Most of them are carried out only once, though a repeat may be necessary. </a:t>
            </a:r>
          </a:p>
          <a:p>
            <a:pPr>
              <a:buNone/>
            </a:pPr>
            <a:r>
              <a:rPr lang="en-US" sz="3600" dirty="0">
                <a:latin typeface="Times New Roman" pitchFamily="18" charset="0"/>
                <a:cs typeface="Times New Roman" pitchFamily="18" charset="0"/>
              </a:rPr>
              <a:t>	 They are:-</a:t>
            </a:r>
          </a:p>
          <a:p>
            <a:pPr lvl="0"/>
            <a:r>
              <a:rPr lang="en-US" sz="3600" dirty="0">
                <a:latin typeface="Times New Roman" pitchFamily="18" charset="0"/>
                <a:cs typeface="Times New Roman" pitchFamily="18" charset="0"/>
              </a:rPr>
              <a:t>Grouping and Rhesus factor; because of possibility of neonatal jaundice. </a:t>
            </a:r>
          </a:p>
          <a:p>
            <a:pPr lvl="0"/>
            <a:r>
              <a:rPr lang="en-US" sz="3600" dirty="0">
                <a:latin typeface="Times New Roman" pitchFamily="18" charset="0"/>
                <a:cs typeface="Times New Roman" pitchFamily="18" charset="0"/>
              </a:rPr>
              <a:t>Khan test/VDRL: for possibility of syphilitic organisms.</a:t>
            </a:r>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163</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contd</a:t>
            </a:r>
          </a:p>
        </p:txBody>
      </p:sp>
      <p:sp>
        <p:nvSpPr>
          <p:cNvPr id="3" name="Content Placeholder 2"/>
          <p:cNvSpPr>
            <a:spLocks noGrp="1"/>
          </p:cNvSpPr>
          <p:nvPr>
            <p:ph idx="1"/>
          </p:nvPr>
        </p:nvSpPr>
        <p:spPr>
          <a:xfrm>
            <a:off x="1076088" y="1600200"/>
            <a:ext cx="10039827" cy="4873752"/>
          </a:xfrm>
        </p:spPr>
        <p:txBody>
          <a:bodyPr>
            <a:normAutofit/>
          </a:bodyPr>
          <a:lstStyle/>
          <a:p>
            <a:pPr lvl="0"/>
            <a:r>
              <a:rPr lang="en-US" sz="3600" dirty="0">
                <a:latin typeface="Times New Roman" pitchFamily="18" charset="0"/>
                <a:cs typeface="Times New Roman" pitchFamily="18" charset="0"/>
              </a:rPr>
              <a:t>Haemoglobin levels; because of the increased iron demand.</a:t>
            </a:r>
          </a:p>
          <a:p>
            <a:pPr lvl="0">
              <a:buFont typeface="Wingdings" pitchFamily="2" charset="2"/>
              <a:buChar char="Ø"/>
            </a:pPr>
            <a:r>
              <a:rPr lang="en-US" sz="3600" dirty="0">
                <a:latin typeface="Times New Roman" pitchFamily="18" charset="0"/>
                <a:cs typeface="Times New Roman" pitchFamily="18" charset="0"/>
              </a:rPr>
              <a:t>So repeated at 28 and 36 weeks respectively.</a:t>
            </a:r>
          </a:p>
          <a:p>
            <a:pPr lvl="0"/>
            <a:r>
              <a:rPr lang="en-US" sz="3600" dirty="0">
                <a:latin typeface="Times New Roman" pitchFamily="18" charset="0"/>
                <a:cs typeface="Times New Roman" pitchFamily="18" charset="0"/>
              </a:rPr>
              <a:t>Rapid test for HIV antibodies.</a:t>
            </a:r>
          </a:p>
          <a:p>
            <a:pPr lvl="0">
              <a:buFont typeface="Wingdings" pitchFamily="2" charset="2"/>
              <a:buChar char="Ø"/>
            </a:pPr>
            <a:r>
              <a:rPr lang="en-US" sz="3600" dirty="0">
                <a:latin typeface="Times New Roman" pitchFamily="18" charset="0"/>
                <a:cs typeface="Times New Roman" pitchFamily="18" charset="0"/>
              </a:rPr>
              <a:t>To prevent mother to child transmission incase of positive results.</a:t>
            </a:r>
          </a:p>
          <a:p>
            <a:r>
              <a:rPr lang="en-US" sz="3600" dirty="0">
                <a:latin typeface="Times New Roman" pitchFamily="18" charset="0"/>
                <a:cs typeface="Times New Roman" pitchFamily="18" charset="0"/>
              </a:rPr>
              <a:t>Malaria parasite smear;  for those in endemic areas. </a:t>
            </a:r>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164</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204" y="381000"/>
            <a:ext cx="10318711" cy="6248400"/>
          </a:xfrm>
        </p:spPr>
        <p:txBody>
          <a:bodyPr>
            <a:normAutofit/>
          </a:bodyPr>
          <a:lstStyle/>
          <a:p>
            <a:pPr algn="just">
              <a:buNone/>
            </a:pPr>
            <a:r>
              <a:rPr lang="en-US" sz="3500" b="1" dirty="0">
                <a:solidFill>
                  <a:srgbClr val="C00000"/>
                </a:solidFill>
                <a:latin typeface="Times New Roman" pitchFamily="18" charset="0"/>
                <a:cs typeface="Times New Roman" pitchFamily="18" charset="0"/>
              </a:rPr>
              <a:t>OTHERS:- </a:t>
            </a:r>
            <a:r>
              <a:rPr lang="en-US" sz="3500" dirty="0">
                <a:latin typeface="Times New Roman" pitchFamily="18" charset="0"/>
                <a:cs typeface="Times New Roman" pitchFamily="18" charset="0"/>
              </a:rPr>
              <a:t>Determined by resources and history. </a:t>
            </a:r>
          </a:p>
          <a:p>
            <a:pPr lvl="0" algn="just"/>
            <a:r>
              <a:rPr lang="en-US" sz="3500" dirty="0">
                <a:latin typeface="Times New Roman" pitchFamily="18" charset="0"/>
                <a:cs typeface="Times New Roman" pitchFamily="18" charset="0"/>
              </a:rPr>
              <a:t>Hepatitis B virus: - To prevent perinatal transmission. </a:t>
            </a:r>
          </a:p>
          <a:p>
            <a:pPr lvl="0" algn="just"/>
            <a:r>
              <a:rPr lang="en-US" sz="3500" dirty="0">
                <a:latin typeface="Times New Roman" pitchFamily="18" charset="0"/>
                <a:cs typeface="Times New Roman" pitchFamily="18" charset="0"/>
              </a:rPr>
              <a:t>German measles/Rubella immune status ; where there is history of contact with a sufferer. </a:t>
            </a:r>
          </a:p>
          <a:p>
            <a:pPr lvl="0" algn="just"/>
            <a:r>
              <a:rPr lang="en-US" sz="3500" dirty="0">
                <a:latin typeface="Times New Roman" pitchFamily="18" charset="0"/>
                <a:cs typeface="Times New Roman" pitchFamily="18" charset="0"/>
              </a:rPr>
              <a:t>Sickle cell disease and Thallasaemia , where there is positive history.</a:t>
            </a:r>
          </a:p>
          <a:p>
            <a:pPr lvl="0" algn="just">
              <a:buFont typeface="Wingdings" pitchFamily="2" charset="2"/>
              <a:buChar char="Ø"/>
            </a:pPr>
            <a:r>
              <a:rPr lang="en-US" sz="3500" dirty="0">
                <a:latin typeface="Times New Roman" pitchFamily="18" charset="0"/>
                <a:cs typeface="Times New Roman" pitchFamily="18" charset="0"/>
              </a:rPr>
              <a:t>The spouse is also screened for the same.</a:t>
            </a:r>
          </a:p>
          <a:p>
            <a:pPr lvl="0" algn="just">
              <a:buFont typeface="Wingdings" pitchFamily="2" charset="2"/>
              <a:buChar char="Ø"/>
            </a:pPr>
            <a:r>
              <a:rPr lang="en-US" sz="3500" dirty="0">
                <a:latin typeface="Times New Roman" pitchFamily="18" charset="0"/>
                <a:cs typeface="Times New Roman" pitchFamily="18" charset="0"/>
              </a:rPr>
              <a:t>Thereafter the couple is referred for genetical counselling.</a:t>
            </a:r>
          </a:p>
          <a:p>
            <a:pPr algn="just"/>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165</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F25DF"/>
                </a:solidFill>
                <a:latin typeface="Times New Roman" pitchFamily="18" charset="0"/>
                <a:cs typeface="Times New Roman" pitchFamily="18" charset="0"/>
              </a:rPr>
              <a:t>	</a:t>
            </a:r>
            <a:r>
              <a:rPr lang="en-US" b="1" u="sng" dirty="0">
                <a:solidFill>
                  <a:srgbClr val="8F25DF"/>
                </a:solidFill>
                <a:latin typeface="Times New Roman" pitchFamily="18" charset="0"/>
                <a:cs typeface="Times New Roman" pitchFamily="18" charset="0"/>
              </a:rPr>
              <a:t>III. </a:t>
            </a:r>
            <a:r>
              <a:rPr lang="en-US" b="1" u="sng" dirty="0">
                <a:solidFill>
                  <a:srgbClr val="8F25DF"/>
                </a:solidFill>
              </a:rPr>
              <a:t>PHYSICAL  EXAMINATION</a:t>
            </a:r>
            <a:endParaRPr lang="en-US" b="1" u="sng" dirty="0">
              <a:solidFill>
                <a:srgbClr val="8F25DF"/>
              </a:solidFill>
              <a:latin typeface="Times New Roman" pitchFamily="18" charset="0"/>
              <a:cs typeface="Times New Roman" pitchFamily="18" charset="0"/>
            </a:endParaRPr>
          </a:p>
        </p:txBody>
      </p:sp>
      <p:sp>
        <p:nvSpPr>
          <p:cNvPr id="3" name="Content Placeholder 2"/>
          <p:cNvSpPr>
            <a:spLocks noGrp="1"/>
          </p:cNvSpPr>
          <p:nvPr>
            <p:ph idx="1"/>
          </p:nvPr>
        </p:nvSpPr>
        <p:spPr>
          <a:xfrm>
            <a:off x="493986" y="1524000"/>
            <a:ext cx="10621929" cy="5181600"/>
          </a:xfrm>
        </p:spPr>
        <p:txBody>
          <a:bodyPr>
            <a:normAutofit/>
          </a:bodyPr>
          <a:lstStyle/>
          <a:p>
            <a:pPr algn="just">
              <a:buNone/>
            </a:pPr>
            <a:r>
              <a:rPr lang="en-US" dirty="0"/>
              <a:t>	</a:t>
            </a:r>
            <a:r>
              <a:rPr lang="en-US" sz="3600" dirty="0">
                <a:latin typeface="Times New Roman" pitchFamily="18" charset="0"/>
                <a:cs typeface="Times New Roman" pitchFamily="18" charset="0"/>
              </a:rPr>
              <a:t>	</a:t>
            </a:r>
            <a:r>
              <a:rPr lang="en-US" sz="3600" b="1" dirty="0">
                <a:solidFill>
                  <a:srgbClr val="FF0066"/>
                </a:solidFill>
                <a:latin typeface="Times New Roman" pitchFamily="18" charset="0"/>
                <a:cs typeface="Times New Roman" pitchFamily="18" charset="0"/>
              </a:rPr>
              <a:t>DEFINITION</a:t>
            </a:r>
          </a:p>
          <a:p>
            <a:pPr algn="just"/>
            <a:r>
              <a:rPr lang="en-US" sz="3600" dirty="0">
                <a:latin typeface="Times New Roman" pitchFamily="18" charset="0"/>
                <a:cs typeface="Times New Roman" pitchFamily="18" charset="0"/>
              </a:rPr>
              <a:t>It is a systematic evaluation of the health status ,which involves accurate collection of both objective and subjective data from head to toe.</a:t>
            </a:r>
          </a:p>
          <a:p>
            <a:pPr algn="just"/>
            <a:r>
              <a:rPr lang="en-US" sz="3600" dirty="0">
                <a:latin typeface="Times New Roman" pitchFamily="18" charset="0"/>
                <a:cs typeface="Times New Roman" pitchFamily="18" charset="0"/>
              </a:rPr>
              <a:t>Tools are;  inspection,  palpation &amp; auscultation</a:t>
            </a:r>
          </a:p>
          <a:p>
            <a:pPr algn="just">
              <a:buNone/>
            </a:pPr>
            <a:r>
              <a:rPr lang="en-US" sz="3600" dirty="0">
                <a:latin typeface="Times New Roman" pitchFamily="18" charset="0"/>
                <a:cs typeface="Times New Roman" pitchFamily="18" charset="0"/>
              </a:rPr>
              <a:t>	</a:t>
            </a:r>
            <a:r>
              <a:rPr lang="en-US" sz="3600" b="1" dirty="0">
                <a:latin typeface="Times New Roman" pitchFamily="18" charset="0"/>
                <a:cs typeface="Times New Roman" pitchFamily="18" charset="0"/>
              </a:rPr>
              <a:t>NB: </a:t>
            </a:r>
            <a:r>
              <a:rPr lang="en-US" sz="3600" dirty="0">
                <a:latin typeface="Times New Roman" pitchFamily="18" charset="0"/>
                <a:cs typeface="Times New Roman" pitchFamily="18" charset="0"/>
              </a:rPr>
              <a:t>Carried out during every visit, but more detailed in the booking.</a:t>
            </a:r>
          </a:p>
          <a:p>
            <a:pPr algn="just"/>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166</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solidFill>
                  <a:srgbClr val="FF0066"/>
                </a:solidFill>
                <a:latin typeface="Times New Roman" pitchFamily="18" charset="0"/>
                <a:cs typeface="Times New Roman" pitchFamily="18" charset="0"/>
              </a:rPr>
              <a:t> OBJECTIVES</a:t>
            </a:r>
            <a:endParaRPr lang="en-US" dirty="0"/>
          </a:p>
        </p:txBody>
      </p:sp>
      <p:sp>
        <p:nvSpPr>
          <p:cNvPr id="3" name="Content Placeholder 2"/>
          <p:cNvSpPr>
            <a:spLocks noGrp="1"/>
          </p:cNvSpPr>
          <p:nvPr>
            <p:ph idx="1"/>
          </p:nvPr>
        </p:nvSpPr>
        <p:spPr>
          <a:xfrm>
            <a:off x="609600" y="1600200"/>
            <a:ext cx="10668001" cy="4873752"/>
          </a:xfrm>
        </p:spPr>
        <p:txBody>
          <a:bodyPr>
            <a:normAutofit fontScale="85000" lnSpcReduction="20000"/>
          </a:bodyPr>
          <a:lstStyle/>
          <a:p>
            <a:pPr algn="just">
              <a:buNone/>
            </a:pPr>
            <a:r>
              <a:rPr lang="en-US" sz="4300" b="1" dirty="0">
                <a:latin typeface="Times New Roman" pitchFamily="18" charset="0"/>
                <a:cs typeface="Times New Roman" pitchFamily="18" charset="0"/>
              </a:rPr>
              <a:t>	BROAD: </a:t>
            </a:r>
          </a:p>
          <a:p>
            <a:pPr algn="just">
              <a:buFont typeface="Wingdings" pitchFamily="2" charset="2"/>
              <a:buChar char="v"/>
            </a:pPr>
            <a:r>
              <a:rPr lang="en-US" sz="4300" dirty="0">
                <a:latin typeface="Times New Roman" pitchFamily="18" charset="0"/>
                <a:cs typeface="Times New Roman" pitchFamily="18" charset="0"/>
              </a:rPr>
              <a:t>To make most appropriate management plan.</a:t>
            </a:r>
          </a:p>
          <a:p>
            <a:pPr algn="just">
              <a:buNone/>
            </a:pPr>
            <a:r>
              <a:rPr lang="en-US" sz="4300" dirty="0">
                <a:latin typeface="Times New Roman" pitchFamily="18" charset="0"/>
                <a:cs typeface="Times New Roman" pitchFamily="18" charset="0"/>
              </a:rPr>
              <a:t>	</a:t>
            </a:r>
            <a:r>
              <a:rPr lang="en-US" sz="4300" b="1" dirty="0">
                <a:latin typeface="Times New Roman" pitchFamily="18" charset="0"/>
                <a:cs typeface="Times New Roman" pitchFamily="18" charset="0"/>
              </a:rPr>
              <a:t>SPECIFICS:</a:t>
            </a:r>
          </a:p>
          <a:p>
            <a:pPr lvl="0" algn="just"/>
            <a:r>
              <a:rPr lang="en-US" sz="4300" dirty="0">
                <a:latin typeface="Times New Roman" pitchFamily="18" charset="0"/>
                <a:cs typeface="Times New Roman" pitchFamily="18" charset="0"/>
              </a:rPr>
              <a:t>To confirm some of the information  obtained through history  and screening tests. </a:t>
            </a:r>
          </a:p>
          <a:p>
            <a:pPr lvl="0" algn="just"/>
            <a:r>
              <a:rPr lang="en-US" sz="4300" dirty="0">
                <a:latin typeface="Times New Roman" pitchFamily="18" charset="0"/>
                <a:cs typeface="Times New Roman" pitchFamily="18" charset="0"/>
              </a:rPr>
              <a:t>To confirm pregnancy and the gestational age. </a:t>
            </a:r>
          </a:p>
          <a:p>
            <a:pPr lvl="0" algn="just"/>
            <a:r>
              <a:rPr lang="en-US" sz="4300" dirty="0">
                <a:latin typeface="Times New Roman" pitchFamily="18" charset="0"/>
                <a:cs typeface="Times New Roman" pitchFamily="18" charset="0"/>
              </a:rPr>
              <a:t>To determine  abnormalities hence plan for the appropriate interventions.</a:t>
            </a:r>
          </a:p>
          <a:p>
            <a:pPr algn="just">
              <a:buNone/>
            </a:pPr>
            <a:r>
              <a:rPr lang="en-US" sz="3500" dirty="0">
                <a:latin typeface="Times New Roman" pitchFamily="18" charset="0"/>
                <a:cs typeface="Times New Roman" pitchFamily="18" charset="0"/>
              </a:rPr>
              <a:t>	</a:t>
            </a:r>
          </a:p>
          <a:p>
            <a:pPr algn="just"/>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167</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solidFill>
                  <a:srgbClr val="FF0066"/>
                </a:solidFill>
                <a:latin typeface="Times New Roman" pitchFamily="18" charset="0"/>
                <a:cs typeface="Times New Roman" pitchFamily="18" charset="0"/>
              </a:rPr>
              <a:t> PREPARATION</a:t>
            </a:r>
            <a:endParaRPr lang="en-US" dirty="0"/>
          </a:p>
        </p:txBody>
      </p:sp>
      <p:sp>
        <p:nvSpPr>
          <p:cNvPr id="3" name="Content Placeholder 2"/>
          <p:cNvSpPr>
            <a:spLocks noGrp="1"/>
          </p:cNvSpPr>
          <p:nvPr>
            <p:ph idx="1"/>
          </p:nvPr>
        </p:nvSpPr>
        <p:spPr>
          <a:xfrm>
            <a:off x="609600" y="1600200"/>
            <a:ext cx="10657490" cy="4873752"/>
          </a:xfrm>
        </p:spPr>
        <p:txBody>
          <a:bodyPr>
            <a:normAutofit/>
          </a:bodyPr>
          <a:lstStyle/>
          <a:p>
            <a:pPr lvl="0" algn="just">
              <a:buNone/>
            </a:pPr>
            <a:r>
              <a:rPr lang="en-US" sz="3500" dirty="0">
                <a:latin typeface="Times New Roman" pitchFamily="18" charset="0"/>
                <a:cs typeface="Times New Roman" pitchFamily="18" charset="0"/>
              </a:rPr>
              <a:t>	</a:t>
            </a:r>
            <a:r>
              <a:rPr lang="en-US" sz="3500" b="1" dirty="0">
                <a:latin typeface="Times New Roman" pitchFamily="18" charset="0"/>
                <a:cs typeface="Times New Roman" pitchFamily="18" charset="0"/>
              </a:rPr>
              <a:t>MOTHER(CLIENT)</a:t>
            </a:r>
          </a:p>
          <a:p>
            <a:pPr lvl="0" algn="just">
              <a:buNone/>
            </a:pPr>
            <a:endParaRPr lang="en-US" sz="3500" b="1" dirty="0">
              <a:latin typeface="Times New Roman" pitchFamily="18" charset="0"/>
              <a:cs typeface="Times New Roman" pitchFamily="18" charset="0"/>
            </a:endParaRPr>
          </a:p>
          <a:p>
            <a:pPr lvl="0" algn="just"/>
            <a:r>
              <a:rPr lang="en-US" sz="3500" dirty="0">
                <a:latin typeface="Times New Roman" pitchFamily="18" charset="0"/>
                <a:cs typeface="Times New Roman" pitchFamily="18" charset="0"/>
              </a:rPr>
              <a:t>Explain to the client briefly, regarding the examination.</a:t>
            </a:r>
          </a:p>
          <a:p>
            <a:pPr lvl="0" algn="just"/>
            <a:r>
              <a:rPr lang="en-US" sz="3500" dirty="0">
                <a:latin typeface="Times New Roman" pitchFamily="18" charset="0"/>
                <a:cs typeface="Times New Roman" pitchFamily="18" charset="0"/>
              </a:rPr>
              <a:t>Ask her to empty the bladder and remove inner clothing.</a:t>
            </a:r>
          </a:p>
          <a:p>
            <a:pPr lvl="0" algn="just"/>
            <a:r>
              <a:rPr lang="en-US" sz="3500" dirty="0">
                <a:latin typeface="Times New Roman" pitchFamily="18" charset="0"/>
                <a:cs typeface="Times New Roman" pitchFamily="18" charset="0"/>
              </a:rPr>
              <a:t>If appropriate, provide an examination gown for easy accessibility of various body parts during the procedure.</a:t>
            </a:r>
          </a:p>
          <a:p>
            <a:pPr lvl="0" algn="just"/>
            <a:r>
              <a:rPr lang="en-US" sz="3500" dirty="0">
                <a:latin typeface="Times New Roman" pitchFamily="18" charset="0"/>
                <a:cs typeface="Times New Roman" pitchFamily="18" charset="0"/>
              </a:rPr>
              <a:t>Assist the client to the examination couch as necessary, to lie in lateral position.</a:t>
            </a:r>
          </a:p>
          <a:p>
            <a:pPr algn="just"/>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168</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3" name="Content Placeholder 2"/>
          <p:cNvSpPr>
            <a:spLocks noGrp="1"/>
          </p:cNvSpPr>
          <p:nvPr>
            <p:ph idx="1"/>
          </p:nvPr>
        </p:nvSpPr>
        <p:spPr/>
        <p:txBody>
          <a:bodyPr>
            <a:normAutofit/>
          </a:bodyPr>
          <a:lstStyle/>
          <a:p>
            <a:pPr lvl="0">
              <a:buNone/>
            </a:pPr>
            <a:r>
              <a:rPr lang="en-US" b="1" dirty="0"/>
              <a:t>	</a:t>
            </a:r>
            <a:r>
              <a:rPr lang="en-US" sz="3400" b="1" dirty="0">
                <a:latin typeface="Times New Roman" pitchFamily="18" charset="0"/>
                <a:cs typeface="Times New Roman" pitchFamily="18" charset="0"/>
              </a:rPr>
              <a:t>ENVIRONMENT</a:t>
            </a:r>
          </a:p>
          <a:p>
            <a:pPr lvl="0"/>
            <a:r>
              <a:rPr lang="en-US" sz="3400" dirty="0">
                <a:latin typeface="Times New Roman" pitchFamily="18" charset="0"/>
                <a:cs typeface="Times New Roman" pitchFamily="18" charset="0"/>
              </a:rPr>
              <a:t>Ensure cleanliness of floor and surface.</a:t>
            </a:r>
          </a:p>
          <a:p>
            <a:pPr lvl="0"/>
            <a:r>
              <a:rPr lang="en-US" sz="3400" dirty="0">
                <a:latin typeface="Times New Roman" pitchFamily="18" charset="0"/>
                <a:cs typeface="Times New Roman" pitchFamily="18" charset="0"/>
              </a:rPr>
              <a:t>Well ventilated and quiet environment.</a:t>
            </a:r>
          </a:p>
          <a:p>
            <a:pPr lvl="0"/>
            <a:r>
              <a:rPr lang="en-US" sz="3400" dirty="0">
                <a:latin typeface="Times New Roman" pitchFamily="18" charset="0"/>
                <a:cs typeface="Times New Roman" pitchFamily="18" charset="0"/>
              </a:rPr>
              <a:t>Adequate working space and  well lit.</a:t>
            </a:r>
          </a:p>
          <a:p>
            <a:pPr lvl="0"/>
            <a:r>
              <a:rPr lang="en-US" sz="3400" dirty="0">
                <a:latin typeface="Times New Roman" pitchFamily="18" charset="0"/>
                <a:cs typeface="Times New Roman" pitchFamily="18" charset="0"/>
              </a:rPr>
              <a:t>A sink with running water or provide for hand washing.</a:t>
            </a:r>
          </a:p>
          <a:p>
            <a:pPr lvl="0"/>
            <a:r>
              <a:rPr lang="en-US" sz="3400" dirty="0">
                <a:latin typeface="Times New Roman" pitchFamily="18" charset="0"/>
                <a:cs typeface="Times New Roman" pitchFamily="18" charset="0"/>
              </a:rPr>
              <a:t>Hang or ensure a label at the door indicating no entry or screen the couch for privacy.</a:t>
            </a:r>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169</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7030A0"/>
                </a:solidFill>
                <a:latin typeface="Times New Roman" pitchFamily="18" charset="0"/>
                <a:cs typeface="Times New Roman" pitchFamily="18" charset="0"/>
              </a:rPr>
              <a:t>CLASSIFICATION</a:t>
            </a:r>
            <a:endParaRPr lang="en-US" dirty="0"/>
          </a:p>
        </p:txBody>
      </p:sp>
      <p:sp>
        <p:nvSpPr>
          <p:cNvPr id="3" name="Content Placeholder 2"/>
          <p:cNvSpPr>
            <a:spLocks noGrp="1"/>
          </p:cNvSpPr>
          <p:nvPr>
            <p:ph sz="quarter" idx="1"/>
          </p:nvPr>
        </p:nvSpPr>
        <p:spPr>
          <a:xfrm>
            <a:off x="472966" y="1447800"/>
            <a:ext cx="11109434" cy="4572000"/>
          </a:xfrm>
        </p:spPr>
        <p:txBody>
          <a:bodyPr/>
          <a:lstStyle/>
          <a:p>
            <a:pPr>
              <a:buNone/>
            </a:pPr>
            <a:r>
              <a:rPr lang="en-US" dirty="0"/>
              <a:t>	</a:t>
            </a:r>
            <a:r>
              <a:rPr lang="en-US" sz="2900" b="1" dirty="0">
                <a:latin typeface="Times New Roman" pitchFamily="18" charset="0"/>
                <a:cs typeface="Times New Roman" pitchFamily="18" charset="0"/>
              </a:rPr>
              <a:t>	</a:t>
            </a:r>
            <a:r>
              <a:rPr lang="en-US" sz="2900" b="1" u="sng" dirty="0">
                <a:solidFill>
                  <a:srgbClr val="002060"/>
                </a:solidFill>
                <a:latin typeface="Times New Roman" pitchFamily="18" charset="0"/>
                <a:cs typeface="Times New Roman" pitchFamily="18" charset="0"/>
              </a:rPr>
              <a:t>1. PRESUMPTIVE/POSSIBLE FEATURES</a:t>
            </a:r>
            <a:endParaRPr lang="en-US" sz="2900" u="sng" dirty="0">
              <a:solidFill>
                <a:srgbClr val="002060"/>
              </a:solidFill>
              <a:latin typeface="Times New Roman" pitchFamily="18" charset="0"/>
              <a:cs typeface="Times New Roman" pitchFamily="18" charset="0"/>
            </a:endParaRPr>
          </a:p>
          <a:p>
            <a:pPr>
              <a:buNone/>
            </a:pPr>
            <a:r>
              <a:rPr lang="en-US" sz="2900" dirty="0">
                <a:latin typeface="Times New Roman" pitchFamily="18" charset="0"/>
                <a:cs typeface="Times New Roman" pitchFamily="18" charset="0"/>
              </a:rPr>
              <a:t>	Rated to be 50% suggestive, because same feature occurs in non-pregnancy state. They are:-</a:t>
            </a:r>
          </a:p>
          <a:p>
            <a:pPr>
              <a:buNone/>
            </a:pPr>
            <a:r>
              <a:rPr lang="en-US" sz="2900" dirty="0">
                <a:latin typeface="Times New Roman" pitchFamily="18" charset="0"/>
                <a:cs typeface="Times New Roman" pitchFamily="18" charset="0"/>
              </a:rPr>
              <a:t>	</a:t>
            </a:r>
            <a:r>
              <a:rPr lang="en-US" sz="3200" i="1" dirty="0" err="1">
                <a:latin typeface="Times New Roman" pitchFamily="18" charset="0"/>
                <a:cs typeface="Times New Roman" pitchFamily="18" charset="0"/>
              </a:rPr>
              <a:t>i</a:t>
            </a:r>
            <a:r>
              <a:rPr lang="en-US" sz="3200" i="1" dirty="0">
                <a:latin typeface="Times New Roman" pitchFamily="18" charset="0"/>
                <a:cs typeface="Times New Roman" pitchFamily="18" charset="0"/>
              </a:rPr>
              <a:t>) AMENORRHOEA</a:t>
            </a:r>
            <a:endParaRPr lang="en-US" sz="2900" i="1" dirty="0">
              <a:latin typeface="Times New Roman" pitchFamily="18" charset="0"/>
              <a:cs typeface="Times New Roman" pitchFamily="18" charset="0"/>
            </a:endParaRPr>
          </a:p>
          <a:p>
            <a:r>
              <a:rPr lang="en-US" sz="2900" dirty="0">
                <a:latin typeface="Times New Roman" pitchFamily="18" charset="0"/>
                <a:cs typeface="Times New Roman" pitchFamily="18" charset="0"/>
              </a:rPr>
              <a:t>Observed as from the 4</a:t>
            </a:r>
            <a:r>
              <a:rPr lang="en-US" sz="2900" baseline="30000" dirty="0">
                <a:latin typeface="Times New Roman" pitchFamily="18" charset="0"/>
                <a:cs typeface="Times New Roman" pitchFamily="18" charset="0"/>
              </a:rPr>
              <a:t>th</a:t>
            </a:r>
            <a:r>
              <a:rPr lang="en-US" sz="2900" dirty="0">
                <a:latin typeface="Times New Roman" pitchFamily="18" charset="0"/>
                <a:cs typeface="Times New Roman" pitchFamily="18" charset="0"/>
              </a:rPr>
              <a:t> week onwards and it’s the first sign of pregnancy to the victim.</a:t>
            </a:r>
          </a:p>
          <a:p>
            <a:pPr>
              <a:buFont typeface="Wingdings" pitchFamily="2" charset="2"/>
              <a:buChar char="Ø"/>
            </a:pPr>
            <a:r>
              <a:rPr lang="en-US" sz="2900" dirty="0">
                <a:latin typeface="Times New Roman" pitchFamily="18" charset="0"/>
                <a:cs typeface="Times New Roman" pitchFamily="18" charset="0"/>
              </a:rPr>
              <a:t>  However, menses can fail , due to emotional stress, severe illness and hormonal imbalance.</a:t>
            </a:r>
          </a:p>
          <a:p>
            <a:pPr>
              <a:buNone/>
            </a:pPr>
            <a:endParaRPr lang="en-US" dirty="0"/>
          </a:p>
        </p:txBody>
      </p:sp>
      <p:sp>
        <p:nvSpPr>
          <p:cNvPr id="5" name="Slide Number Placeholder 4"/>
          <p:cNvSpPr>
            <a:spLocks noGrp="1"/>
          </p:cNvSpPr>
          <p:nvPr>
            <p:ph type="sldNum" sz="quarter" idx="12"/>
          </p:nvPr>
        </p:nvSpPr>
        <p:spPr/>
        <p:txBody>
          <a:bodyPr/>
          <a:lstStyle/>
          <a:p>
            <a:fld id="{4E29A36A-2DFF-43F8-9275-FEA2E69CBAEA}" type="slidenum">
              <a:rPr lang="en-US">
                <a:latin typeface="Franklin Gothic Book"/>
              </a:rPr>
              <a:pPr/>
              <a:t>17</a:t>
            </a:fld>
            <a:endParaRPr lang="en-US">
              <a:latin typeface="Franklin Gothic Book"/>
            </a:endParaRPr>
          </a:p>
        </p:txBody>
      </p:sp>
    </p:spTree>
  </p:cSld>
  <p:clrMapOvr>
    <a:masterClrMapping/>
  </p:clrMapOvr>
  <p:transition spd="slow">
    <p:pull dir="d"/>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609600"/>
            <a:ext cx="9110213" cy="5864352"/>
          </a:xfrm>
        </p:spPr>
        <p:txBody>
          <a:bodyPr>
            <a:normAutofit/>
          </a:bodyPr>
          <a:lstStyle/>
          <a:p>
            <a:pPr lvl="0">
              <a:buNone/>
            </a:pPr>
            <a:r>
              <a:rPr lang="en-US" dirty="0"/>
              <a:t>	</a:t>
            </a:r>
            <a:r>
              <a:rPr lang="en-US" sz="3600" b="1" dirty="0">
                <a:latin typeface="Times New Roman" pitchFamily="18" charset="0"/>
                <a:cs typeface="Times New Roman" pitchFamily="18" charset="0"/>
              </a:rPr>
              <a:t>EQUIPMENT/REQUIREMENT</a:t>
            </a:r>
          </a:p>
          <a:p>
            <a:pPr>
              <a:buFont typeface="Wingdings" pitchFamily="2" charset="2"/>
              <a:buChar char="v"/>
            </a:pPr>
            <a:r>
              <a:rPr lang="en-US" sz="3600" dirty="0">
                <a:latin typeface="Times New Roman" pitchFamily="18" charset="0"/>
                <a:cs typeface="Times New Roman" pitchFamily="18" charset="0"/>
              </a:rPr>
              <a:t>Since it’s a clean procedure, either a tray or a trolley is cleaned.</a:t>
            </a:r>
          </a:p>
          <a:p>
            <a:r>
              <a:rPr lang="en-US" sz="3600" dirty="0">
                <a:latin typeface="Times New Roman" pitchFamily="18" charset="0"/>
                <a:cs typeface="Times New Roman" pitchFamily="18" charset="0"/>
              </a:rPr>
              <a:t>Assemble the following:</a:t>
            </a:r>
          </a:p>
          <a:p>
            <a:pPr lvl="0">
              <a:buFont typeface="Wingdings" pitchFamily="2" charset="2"/>
              <a:buChar char="Ø"/>
            </a:pPr>
            <a:r>
              <a:rPr lang="en-US" sz="3600" dirty="0">
                <a:latin typeface="Times New Roman" pitchFamily="18" charset="0"/>
                <a:cs typeface="Times New Roman" pitchFamily="18" charset="0"/>
              </a:rPr>
              <a:t>Fetalscope.</a:t>
            </a:r>
          </a:p>
          <a:p>
            <a:pPr lvl="0">
              <a:buFont typeface="Wingdings" pitchFamily="2" charset="2"/>
              <a:buChar char="Ø"/>
            </a:pPr>
            <a:r>
              <a:rPr lang="en-US" sz="3600" dirty="0">
                <a:latin typeface="Times New Roman" pitchFamily="18" charset="0"/>
                <a:cs typeface="Times New Roman" pitchFamily="18" charset="0"/>
              </a:rPr>
              <a:t>Pair of clean disposable gloves .</a:t>
            </a:r>
          </a:p>
          <a:p>
            <a:pPr lvl="0">
              <a:buFont typeface="Wingdings" pitchFamily="2" charset="2"/>
              <a:buChar char="Ø"/>
            </a:pPr>
            <a:r>
              <a:rPr lang="en-US" sz="3600" dirty="0">
                <a:latin typeface="Times New Roman" pitchFamily="18" charset="0"/>
                <a:cs typeface="Times New Roman" pitchFamily="18" charset="0"/>
              </a:rPr>
              <a:t>Clean gauze and cotton wool in containers.</a:t>
            </a:r>
          </a:p>
          <a:p>
            <a:pPr lvl="0">
              <a:buFont typeface="Wingdings" pitchFamily="2" charset="2"/>
              <a:buChar char="Ø"/>
            </a:pPr>
            <a:r>
              <a:rPr lang="en-US" sz="3600" dirty="0">
                <a:latin typeface="Times New Roman" pitchFamily="18" charset="0"/>
                <a:cs typeface="Times New Roman" pitchFamily="18" charset="0"/>
              </a:rPr>
              <a:t>Vital signs  apparatus .</a:t>
            </a:r>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170</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3" name="Content Placeholder 2"/>
          <p:cNvSpPr>
            <a:spLocks noGrp="1"/>
          </p:cNvSpPr>
          <p:nvPr>
            <p:ph idx="1"/>
          </p:nvPr>
        </p:nvSpPr>
        <p:spPr/>
        <p:txBody>
          <a:bodyPr>
            <a:normAutofit/>
          </a:bodyPr>
          <a:lstStyle/>
          <a:p>
            <a:pPr lvl="0">
              <a:buNone/>
            </a:pPr>
            <a:r>
              <a:rPr lang="en-US" dirty="0"/>
              <a:t>	</a:t>
            </a:r>
            <a:r>
              <a:rPr lang="en-US" sz="3600" b="1" dirty="0">
                <a:latin typeface="Times New Roman" pitchFamily="18" charset="0"/>
                <a:cs typeface="Times New Roman" pitchFamily="18" charset="0"/>
              </a:rPr>
              <a:t>SELF (MIDWIFE)</a:t>
            </a:r>
          </a:p>
          <a:p>
            <a:pPr lvl="0"/>
            <a:r>
              <a:rPr lang="en-US" sz="3600" dirty="0">
                <a:latin typeface="Times New Roman" pitchFamily="18" charset="0"/>
                <a:cs typeface="Times New Roman" pitchFamily="18" charset="0"/>
              </a:rPr>
              <a:t>Remove the wrist watch and wash hands socially </a:t>
            </a:r>
          </a:p>
          <a:p>
            <a:pPr lvl="0"/>
            <a:r>
              <a:rPr lang="en-US" sz="3600" dirty="0">
                <a:latin typeface="Times New Roman" pitchFamily="18" charset="0"/>
                <a:cs typeface="Times New Roman" pitchFamily="18" charset="0"/>
              </a:rPr>
              <a:t>Ask the client to:-</a:t>
            </a:r>
          </a:p>
          <a:p>
            <a:pPr>
              <a:buFont typeface="Wingdings" pitchFamily="2" charset="2"/>
              <a:buChar char="Ø"/>
            </a:pPr>
            <a:r>
              <a:rPr lang="en-US" sz="3600" dirty="0">
                <a:latin typeface="Times New Roman" pitchFamily="18" charset="0"/>
                <a:cs typeface="Times New Roman" pitchFamily="18" charset="0"/>
              </a:rPr>
              <a:t>Lie in supine position comfortably</a:t>
            </a:r>
          </a:p>
          <a:p>
            <a:pPr>
              <a:buFont typeface="Wingdings" pitchFamily="2" charset="2"/>
              <a:buChar char="Ø"/>
            </a:pPr>
            <a:r>
              <a:rPr lang="en-US" sz="3600" dirty="0">
                <a:latin typeface="Times New Roman" pitchFamily="18" charset="0"/>
                <a:cs typeface="Times New Roman" pitchFamily="18" charset="0"/>
              </a:rPr>
              <a:t>Place the arms alongside the trunk</a:t>
            </a:r>
          </a:p>
          <a:p>
            <a:pPr>
              <a:buFont typeface="Wingdings" pitchFamily="2" charset="2"/>
              <a:buChar char="Ø"/>
            </a:pPr>
            <a:r>
              <a:rPr lang="en-US" sz="3600" dirty="0">
                <a:latin typeface="Times New Roman" pitchFamily="18" charset="0"/>
                <a:cs typeface="Times New Roman" pitchFamily="18" charset="0"/>
              </a:rPr>
              <a:t>To avoid crossing of legs in order to relax</a:t>
            </a:r>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171</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contd</a:t>
            </a:r>
          </a:p>
        </p:txBody>
      </p:sp>
      <p:sp>
        <p:nvSpPr>
          <p:cNvPr id="3" name="Content Placeholder 2"/>
          <p:cNvSpPr>
            <a:spLocks noGrp="1"/>
          </p:cNvSpPr>
          <p:nvPr>
            <p:ph idx="1"/>
          </p:nvPr>
        </p:nvSpPr>
        <p:spPr/>
        <p:txBody>
          <a:bodyPr>
            <a:normAutofit/>
          </a:bodyPr>
          <a:lstStyle/>
          <a:p>
            <a:pPr lvl="0"/>
            <a:r>
              <a:rPr lang="en-US" sz="4000" dirty="0">
                <a:latin typeface="Times New Roman" pitchFamily="18" charset="0"/>
                <a:cs typeface="Times New Roman" pitchFamily="18" charset="0"/>
              </a:rPr>
              <a:t>Cover her with the draw sheet.</a:t>
            </a:r>
          </a:p>
          <a:p>
            <a:pPr lvl="0"/>
            <a:r>
              <a:rPr lang="en-US" sz="4000" dirty="0">
                <a:latin typeface="Times New Roman" pitchFamily="18" charset="0"/>
                <a:cs typeface="Times New Roman" pitchFamily="18" charset="0"/>
              </a:rPr>
              <a:t>Warm hands by rubbing them together while standing on the  right hand side of the client. </a:t>
            </a:r>
          </a:p>
          <a:p>
            <a:pPr lvl="0"/>
            <a:r>
              <a:rPr lang="en-US" sz="4000" dirty="0">
                <a:latin typeface="Times New Roman" pitchFamily="18" charset="0"/>
                <a:cs typeface="Times New Roman" pitchFamily="18" charset="0"/>
              </a:rPr>
              <a:t> Simultaneously engage the client into a talk to make her relax.</a:t>
            </a:r>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172</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solidFill>
                  <a:srgbClr val="FF0066"/>
                </a:solidFill>
                <a:latin typeface="Times New Roman" pitchFamily="18" charset="0"/>
                <a:cs typeface="Times New Roman" pitchFamily="18" charset="0"/>
              </a:rPr>
              <a:t> </a:t>
            </a:r>
            <a:r>
              <a:rPr lang="en-US" sz="4800" b="1" dirty="0">
                <a:solidFill>
                  <a:srgbClr val="FF0066"/>
                </a:solidFill>
                <a:latin typeface="Times New Roman" pitchFamily="18" charset="0"/>
                <a:cs typeface="Times New Roman" pitchFamily="18" charset="0"/>
              </a:rPr>
              <a:t>PROCEDURE</a:t>
            </a:r>
            <a:endParaRPr lang="en-US" sz="4800" dirty="0"/>
          </a:p>
        </p:txBody>
      </p:sp>
      <p:sp>
        <p:nvSpPr>
          <p:cNvPr id="3" name="Content Placeholder 2"/>
          <p:cNvSpPr>
            <a:spLocks noGrp="1"/>
          </p:cNvSpPr>
          <p:nvPr>
            <p:ph idx="1"/>
          </p:nvPr>
        </p:nvSpPr>
        <p:spPr>
          <a:xfrm>
            <a:off x="1076088" y="1371600"/>
            <a:ext cx="10039827" cy="5202936"/>
          </a:xfrm>
        </p:spPr>
        <p:txBody>
          <a:bodyPr/>
          <a:lstStyle/>
          <a:p>
            <a:pPr>
              <a:buNone/>
            </a:pPr>
            <a:r>
              <a:rPr lang="en-US" dirty="0"/>
              <a:t>		</a:t>
            </a:r>
            <a:endParaRPr lang="en-US" sz="3600" b="1" dirty="0">
              <a:solidFill>
                <a:srgbClr val="FF0066"/>
              </a:solidFill>
              <a:latin typeface="Times New Roman" pitchFamily="18" charset="0"/>
              <a:cs typeface="Times New Roman" pitchFamily="18" charset="0"/>
            </a:endParaRPr>
          </a:p>
          <a:p>
            <a:r>
              <a:rPr lang="en-US" sz="3600" dirty="0">
                <a:latin typeface="Times New Roman" pitchFamily="18" charset="0"/>
                <a:cs typeface="Times New Roman" pitchFamily="18" charset="0"/>
              </a:rPr>
              <a:t>Taken earlier,and recorded  are, weight, height and vital signs. </a:t>
            </a:r>
          </a:p>
          <a:p>
            <a:pPr lvl="0">
              <a:buFont typeface="Wingdings" pitchFamily="2" charset="2"/>
              <a:buChar char="Ø"/>
            </a:pPr>
            <a:r>
              <a:rPr lang="en-US" sz="3600" dirty="0">
                <a:latin typeface="Times New Roman" pitchFamily="18" charset="0"/>
                <a:cs typeface="Times New Roman" pitchFamily="18" charset="0"/>
              </a:rPr>
              <a:t>Aim is to get baseline data, identify  deviations and intervene PRN.</a:t>
            </a:r>
          </a:p>
          <a:p>
            <a:pPr lvl="0"/>
            <a:r>
              <a:rPr lang="en-US" sz="3600" dirty="0">
                <a:latin typeface="Times New Roman" pitchFamily="18" charset="0"/>
                <a:cs typeface="Times New Roman" pitchFamily="18" charset="0"/>
              </a:rPr>
              <a:t>Determine general hygiene and  obvious deformity.</a:t>
            </a:r>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173</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152400"/>
            <a:ext cx="9110213" cy="1143000"/>
          </a:xfrm>
        </p:spPr>
        <p:txBody>
          <a:bodyPr>
            <a:normAutofit/>
          </a:bodyPr>
          <a:lstStyle/>
          <a:p>
            <a:r>
              <a:rPr lang="en-US" sz="4400" dirty="0">
                <a:solidFill>
                  <a:schemeClr val="tx1"/>
                </a:solidFill>
              </a:rPr>
              <a:t>		</a:t>
            </a:r>
            <a:r>
              <a:rPr lang="en-US" sz="4400" b="1" dirty="0">
                <a:solidFill>
                  <a:schemeClr val="tx1"/>
                </a:solidFill>
                <a:latin typeface="Times New Roman" pitchFamily="18" charset="0"/>
                <a:cs typeface="Times New Roman" pitchFamily="18" charset="0"/>
              </a:rPr>
              <a:t> HEAD </a:t>
            </a:r>
            <a:r>
              <a:rPr lang="en-US" sz="4400" dirty="0">
                <a:solidFill>
                  <a:schemeClr val="tx1"/>
                </a:solidFill>
              </a:rPr>
              <a:t>	</a:t>
            </a:r>
          </a:p>
        </p:txBody>
      </p:sp>
      <p:sp>
        <p:nvSpPr>
          <p:cNvPr id="3" name="Content Placeholder 2"/>
          <p:cNvSpPr>
            <a:spLocks noGrp="1"/>
          </p:cNvSpPr>
          <p:nvPr>
            <p:ph idx="1"/>
          </p:nvPr>
        </p:nvSpPr>
        <p:spPr>
          <a:xfrm>
            <a:off x="838201" y="1371600"/>
            <a:ext cx="10277714" cy="5202936"/>
          </a:xfrm>
        </p:spPr>
        <p:txBody>
          <a:bodyPr>
            <a:normAutofit/>
          </a:bodyPr>
          <a:lstStyle/>
          <a:p>
            <a:pPr algn="just">
              <a:buFont typeface="Wingdings" panose="05000000000000000000" pitchFamily="2" charset="2"/>
              <a:buChar char="v"/>
            </a:pPr>
            <a:r>
              <a:rPr lang="en-US" sz="3500" dirty="0">
                <a:latin typeface="Times New Roman" pitchFamily="18" charset="0"/>
                <a:cs typeface="Times New Roman" pitchFamily="18" charset="0"/>
              </a:rPr>
              <a:t>Through inspection and palpation appropriately.</a:t>
            </a:r>
          </a:p>
          <a:p>
            <a:pPr lvl="0" algn="just"/>
            <a:r>
              <a:rPr lang="en-US" sz="3500" dirty="0">
                <a:latin typeface="Times New Roman" pitchFamily="18" charset="0"/>
                <a:cs typeface="Times New Roman" pitchFamily="18" charset="0"/>
              </a:rPr>
              <a:t>Note the shape, colour and distribution of hair,  to determine nutrition/health.</a:t>
            </a:r>
          </a:p>
          <a:p>
            <a:pPr lvl="0" algn="just"/>
            <a:r>
              <a:rPr lang="en-US" sz="3500" dirty="0">
                <a:latin typeface="Times New Roman" pitchFamily="18" charset="0"/>
                <a:cs typeface="Times New Roman" pitchFamily="18" charset="0"/>
              </a:rPr>
              <a:t>Hygiene, specifically for any infestation.</a:t>
            </a:r>
          </a:p>
          <a:p>
            <a:pPr lvl="0" algn="just"/>
            <a:r>
              <a:rPr lang="en-US" sz="3500" dirty="0">
                <a:latin typeface="Times New Roman" pitchFamily="18" charset="0"/>
                <a:cs typeface="Times New Roman" pitchFamily="18" charset="0"/>
              </a:rPr>
              <a:t>Palpate the scalp for swellings and hair for texture.</a:t>
            </a:r>
          </a:p>
          <a:p>
            <a:pPr lvl="0" algn="just">
              <a:buNone/>
            </a:pPr>
            <a:r>
              <a:rPr lang="en-US" sz="3500" dirty="0">
                <a:latin typeface="Times New Roman" pitchFamily="18" charset="0"/>
                <a:cs typeface="Times New Roman" pitchFamily="18" charset="0"/>
              </a:rPr>
              <a:t>	</a:t>
            </a:r>
            <a:r>
              <a:rPr lang="en-US" sz="3900" b="1" dirty="0">
                <a:latin typeface="Times New Roman" pitchFamily="18" charset="0"/>
                <a:cs typeface="Times New Roman" pitchFamily="18" charset="0"/>
              </a:rPr>
              <a:t>FACE</a:t>
            </a:r>
            <a:endParaRPr lang="en-US" sz="3500" b="1" dirty="0">
              <a:latin typeface="Times New Roman" pitchFamily="18" charset="0"/>
              <a:cs typeface="Times New Roman" pitchFamily="18" charset="0"/>
            </a:endParaRPr>
          </a:p>
          <a:p>
            <a:pPr algn="just"/>
            <a:r>
              <a:rPr lang="en-US" sz="3500" dirty="0">
                <a:latin typeface="Times New Roman" pitchFamily="18" charset="0"/>
                <a:cs typeface="Times New Roman" pitchFamily="18" charset="0"/>
              </a:rPr>
              <a:t>Inspect for hyperpigmentation .</a:t>
            </a:r>
          </a:p>
          <a:p>
            <a:pPr algn="just"/>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174</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533400"/>
            <a:ext cx="10024613" cy="6092952"/>
          </a:xfrm>
        </p:spPr>
        <p:txBody>
          <a:bodyPr>
            <a:noAutofit/>
          </a:bodyPr>
          <a:lstStyle/>
          <a:p>
            <a:pPr lvl="0">
              <a:buNone/>
            </a:pPr>
            <a:r>
              <a:rPr lang="en-US" dirty="0">
                <a:latin typeface="Times New Roman" pitchFamily="18" charset="0"/>
                <a:cs typeface="Times New Roman" pitchFamily="18" charset="0"/>
              </a:rPr>
              <a:t>	</a:t>
            </a:r>
            <a:r>
              <a:rPr lang="en-US" sz="3400" b="1" dirty="0">
                <a:latin typeface="Times New Roman" pitchFamily="18" charset="0"/>
                <a:cs typeface="Times New Roman" pitchFamily="18" charset="0"/>
              </a:rPr>
              <a:t>EYES</a:t>
            </a:r>
          </a:p>
          <a:p>
            <a:r>
              <a:rPr lang="en-US" sz="3400" dirty="0">
                <a:latin typeface="Times New Roman" pitchFamily="18" charset="0"/>
                <a:cs typeface="Times New Roman" pitchFamily="18" charset="0"/>
              </a:rPr>
              <a:t>Enquire for vision problem and associated factors.</a:t>
            </a:r>
          </a:p>
          <a:p>
            <a:r>
              <a:rPr lang="en-US" sz="3400" dirty="0">
                <a:latin typeface="Times New Roman" pitchFamily="18" charset="0"/>
                <a:cs typeface="Times New Roman" pitchFamily="18" charset="0"/>
              </a:rPr>
              <a:t>Inspect conjunctiva and sclera for colour</a:t>
            </a:r>
          </a:p>
          <a:p>
            <a:pPr>
              <a:buFont typeface="Wingdings" pitchFamily="2" charset="2"/>
              <a:buChar char="Ø"/>
            </a:pPr>
            <a:r>
              <a:rPr lang="en-US" sz="3400" dirty="0">
                <a:latin typeface="Times New Roman" pitchFamily="18" charset="0"/>
                <a:cs typeface="Times New Roman" pitchFamily="18" charset="0"/>
              </a:rPr>
              <a:t>Normally : pinkish and white respectively.</a:t>
            </a:r>
          </a:p>
          <a:p>
            <a:pPr>
              <a:buFont typeface="Wingdings" pitchFamily="2" charset="2"/>
              <a:buChar char="Ø"/>
            </a:pPr>
            <a:r>
              <a:rPr lang="en-US" sz="3400" dirty="0">
                <a:latin typeface="Times New Roman" pitchFamily="18" charset="0"/>
                <a:cs typeface="Times New Roman" pitchFamily="18" charset="0"/>
              </a:rPr>
              <a:t>Abnormal: whitish / pallor on the conjuctiva, indicates  </a:t>
            </a:r>
            <a:r>
              <a:rPr lang="en-US" sz="3400" dirty="0" err="1">
                <a:latin typeface="Times New Roman" pitchFamily="18" charset="0"/>
                <a:cs typeface="Times New Roman" pitchFamily="18" charset="0"/>
              </a:rPr>
              <a:t>anaemia</a:t>
            </a:r>
            <a:r>
              <a:rPr lang="en-US" sz="3400" dirty="0">
                <a:latin typeface="Times New Roman" pitchFamily="18" charset="0"/>
                <a:cs typeface="Times New Roman" pitchFamily="18" charset="0"/>
              </a:rPr>
              <a:t> .</a:t>
            </a:r>
          </a:p>
          <a:p>
            <a:pPr>
              <a:buFont typeface="Wingdings" pitchFamily="2" charset="2"/>
              <a:buChar char="Ø"/>
            </a:pPr>
            <a:endParaRPr lang="en-US" sz="3600" dirty="0">
              <a:latin typeface="Times New Roman" pitchFamily="18" charset="0"/>
              <a:cs typeface="Times New Roman" pitchFamily="18" charset="0"/>
            </a:endParaRPr>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175</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3" name="Content Placeholder 2"/>
          <p:cNvSpPr>
            <a:spLocks noGrp="1"/>
          </p:cNvSpPr>
          <p:nvPr>
            <p:ph idx="1"/>
          </p:nvPr>
        </p:nvSpPr>
        <p:spPr/>
        <p:txBody>
          <a:bodyPr>
            <a:noAutofit/>
          </a:bodyPr>
          <a:lstStyle/>
          <a:p>
            <a:pPr>
              <a:buFont typeface="Wingdings" pitchFamily="2" charset="2"/>
              <a:buChar char="ü"/>
            </a:pPr>
            <a:r>
              <a:rPr lang="en-US" sz="3600" dirty="0">
                <a:latin typeface="Times New Roman" pitchFamily="18" charset="0"/>
                <a:cs typeface="Times New Roman" pitchFamily="18" charset="0"/>
              </a:rPr>
              <a:t>Yellowish  sclera, = jaundice, a liver disease.</a:t>
            </a:r>
          </a:p>
          <a:p>
            <a:r>
              <a:rPr lang="en-US" sz="3600" dirty="0">
                <a:latin typeface="Times New Roman" pitchFamily="18" charset="0"/>
                <a:cs typeface="Times New Roman" pitchFamily="18" charset="0"/>
              </a:rPr>
              <a:t>Abnormal discharge, </a:t>
            </a:r>
            <a:r>
              <a:rPr lang="en-US" sz="3600" dirty="0" err="1">
                <a:latin typeface="Times New Roman" pitchFamily="18" charset="0"/>
                <a:cs typeface="Times New Roman" pitchFamily="18" charset="0"/>
              </a:rPr>
              <a:t>e.g</a:t>
            </a:r>
            <a:r>
              <a:rPr lang="en-US" sz="3600" dirty="0">
                <a:latin typeface="Times New Roman" pitchFamily="18" charset="0"/>
                <a:cs typeface="Times New Roman" pitchFamily="18" charset="0"/>
              </a:rPr>
              <a:t> yellowish/pussy which indicates infection.</a:t>
            </a:r>
          </a:p>
          <a:p>
            <a:r>
              <a:rPr lang="en-US" sz="3600" dirty="0">
                <a:latin typeface="Times New Roman" pitchFamily="18" charset="0"/>
                <a:cs typeface="Times New Roman" pitchFamily="18" charset="0"/>
              </a:rPr>
              <a:t>Excessive tearing,  problem with </a:t>
            </a:r>
            <a:r>
              <a:rPr lang="en-US" sz="3600" dirty="0" err="1">
                <a:latin typeface="Times New Roman" pitchFamily="18" charset="0"/>
                <a:cs typeface="Times New Roman" pitchFamily="18" charset="0"/>
              </a:rPr>
              <a:t>lacrimal</a:t>
            </a:r>
            <a:r>
              <a:rPr lang="en-US" sz="3600" dirty="0">
                <a:latin typeface="Times New Roman" pitchFamily="18" charset="0"/>
                <a:cs typeface="Times New Roman" pitchFamily="18" charset="0"/>
              </a:rPr>
              <a:t> glands.</a:t>
            </a:r>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176</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latin typeface="Times New Roman" pitchFamily="18" charset="0"/>
                <a:cs typeface="Times New Roman" pitchFamily="18" charset="0"/>
              </a:rPr>
              <a:t> EARS</a:t>
            </a:r>
            <a:endParaRPr lang="en-US" dirty="0"/>
          </a:p>
        </p:txBody>
      </p:sp>
      <p:sp>
        <p:nvSpPr>
          <p:cNvPr id="3" name="Content Placeholder 2"/>
          <p:cNvSpPr>
            <a:spLocks noGrp="1"/>
          </p:cNvSpPr>
          <p:nvPr>
            <p:ph idx="1"/>
          </p:nvPr>
        </p:nvSpPr>
        <p:spPr/>
        <p:txBody>
          <a:bodyPr>
            <a:normAutofit/>
          </a:bodyPr>
          <a:lstStyle/>
          <a:p>
            <a:pPr lvl="0">
              <a:buNone/>
            </a:pPr>
            <a:r>
              <a:rPr lang="en-US" dirty="0"/>
              <a:t>	</a:t>
            </a:r>
            <a:endParaRPr lang="en-US" sz="3600" b="1" dirty="0">
              <a:latin typeface="Times New Roman" pitchFamily="18" charset="0"/>
              <a:cs typeface="Times New Roman" pitchFamily="18" charset="0"/>
            </a:endParaRPr>
          </a:p>
          <a:p>
            <a:r>
              <a:rPr lang="en-US" sz="3600" dirty="0">
                <a:latin typeface="Times New Roman" pitchFamily="18" charset="0"/>
                <a:cs typeface="Times New Roman" pitchFamily="18" charset="0"/>
              </a:rPr>
              <a:t>Enquire for hearing problems &amp; associated factors.</a:t>
            </a:r>
          </a:p>
          <a:p>
            <a:r>
              <a:rPr lang="en-US" sz="3600" dirty="0">
                <a:latin typeface="Times New Roman" pitchFamily="18" charset="0"/>
                <a:cs typeface="Times New Roman" pitchFamily="18" charset="0"/>
              </a:rPr>
              <a:t>Inspect for excessive wax, discharge = infection and general hygiene. </a:t>
            </a:r>
            <a:r>
              <a:rPr lang="en-US" dirty="0"/>
              <a:t> </a:t>
            </a:r>
          </a:p>
          <a:p>
            <a:pPr lvl="0">
              <a:buNone/>
            </a:pPr>
            <a:r>
              <a:rPr lang="en-US" dirty="0"/>
              <a:t>	</a:t>
            </a:r>
            <a:endParaRPr lang="en-US" b="1"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177</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latin typeface="Times New Roman" pitchFamily="18" charset="0"/>
                <a:cs typeface="Times New Roman" pitchFamily="18" charset="0"/>
              </a:rPr>
              <a:t> NOSE SINUSES</a:t>
            </a:r>
            <a:endParaRPr lang="en-US" dirty="0"/>
          </a:p>
        </p:txBody>
      </p:sp>
      <p:sp>
        <p:nvSpPr>
          <p:cNvPr id="3" name="Content Placeholder 2"/>
          <p:cNvSpPr>
            <a:spLocks noGrp="1"/>
          </p:cNvSpPr>
          <p:nvPr>
            <p:ph idx="1"/>
          </p:nvPr>
        </p:nvSpPr>
        <p:spPr/>
        <p:txBody>
          <a:bodyPr>
            <a:normAutofit/>
          </a:bodyPr>
          <a:lstStyle/>
          <a:p>
            <a:r>
              <a:rPr lang="en-US" sz="3600" dirty="0">
                <a:latin typeface="Times New Roman" pitchFamily="18" charset="0"/>
                <a:cs typeface="Times New Roman" pitchFamily="18" charset="0"/>
              </a:rPr>
              <a:t>Enquire for : </a:t>
            </a:r>
            <a:r>
              <a:rPr lang="en-US" sz="3600" dirty="0" err="1">
                <a:latin typeface="Times New Roman" pitchFamily="18" charset="0"/>
                <a:cs typeface="Times New Roman" pitchFamily="18" charset="0"/>
              </a:rPr>
              <a:t>epistaxis</a:t>
            </a:r>
            <a:r>
              <a:rPr lang="en-US" sz="3600" dirty="0">
                <a:latin typeface="Times New Roman" pitchFamily="18" charset="0"/>
                <a:cs typeface="Times New Roman" pitchFamily="18" charset="0"/>
              </a:rPr>
              <a:t>, sense of smell and its associated factors.</a:t>
            </a:r>
          </a:p>
          <a:p>
            <a:r>
              <a:rPr lang="en-US" sz="3600" dirty="0">
                <a:latin typeface="Times New Roman" pitchFamily="18" charset="0"/>
                <a:cs typeface="Times New Roman" pitchFamily="18" charset="0"/>
              </a:rPr>
              <a:t>Inspect for discharge and nasal congestion.</a:t>
            </a:r>
          </a:p>
          <a:p>
            <a:r>
              <a:rPr lang="en-US" sz="3600" dirty="0">
                <a:latin typeface="Times New Roman" pitchFamily="18" charset="0"/>
                <a:cs typeface="Times New Roman" pitchFamily="18" charset="0"/>
              </a:rPr>
              <a:t>For growths e.g. polyps .</a:t>
            </a:r>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178</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1143000"/>
            <a:ext cx="10039827" cy="1066800"/>
          </a:xfrm>
        </p:spPr>
        <p:txBody>
          <a:bodyPr>
            <a:normAutofit fontScale="90000"/>
          </a:bodyPr>
          <a:lstStyle/>
          <a:p>
            <a:pPr lvl="0"/>
            <a:r>
              <a:rPr lang="en-US" dirty="0"/>
              <a:t>	</a:t>
            </a:r>
            <a:br>
              <a:rPr lang="en-US" dirty="0"/>
            </a:br>
            <a:r>
              <a:rPr lang="en-US" dirty="0"/>
              <a:t>	</a:t>
            </a:r>
            <a:r>
              <a:rPr lang="en-US" b="1" dirty="0">
                <a:latin typeface="Times New Roman" pitchFamily="18" charset="0"/>
                <a:cs typeface="Times New Roman" pitchFamily="18" charset="0"/>
              </a:rPr>
              <a:t>MOUTH</a:t>
            </a:r>
            <a:br>
              <a:rPr lang="en-US" b="1" dirty="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1076088" y="2057400"/>
            <a:ext cx="10039827" cy="4419600"/>
          </a:xfrm>
        </p:spPr>
        <p:txBody>
          <a:bodyPr>
            <a:noAutofit/>
          </a:bodyPr>
          <a:lstStyle/>
          <a:p>
            <a:pPr>
              <a:buFont typeface="Wingdings" pitchFamily="2" charset="2"/>
              <a:buChar char="v"/>
            </a:pPr>
            <a:r>
              <a:rPr lang="en-US" sz="3400" dirty="0">
                <a:latin typeface="Times New Roman" pitchFamily="18" charset="0"/>
                <a:cs typeface="Times New Roman" pitchFamily="18" charset="0"/>
              </a:rPr>
              <a:t>Note the breath </a:t>
            </a:r>
            <a:r>
              <a:rPr lang="en-US" sz="3400" dirty="0" err="1">
                <a:latin typeface="Times New Roman" pitchFamily="18" charset="0"/>
                <a:cs typeface="Times New Roman" pitchFamily="18" charset="0"/>
              </a:rPr>
              <a:t>oduor</a:t>
            </a:r>
            <a:r>
              <a:rPr lang="en-US" sz="3400" dirty="0">
                <a:latin typeface="Times New Roman" pitchFamily="18" charset="0"/>
                <a:cs typeface="Times New Roman" pitchFamily="18" charset="0"/>
              </a:rPr>
              <a:t> to assess for hygiene as well as other medical conditions.</a:t>
            </a:r>
          </a:p>
          <a:p>
            <a:pPr lvl="0">
              <a:buNone/>
            </a:pPr>
            <a:r>
              <a:rPr lang="en-US" sz="3400" dirty="0">
                <a:latin typeface="Times New Roman" pitchFamily="18" charset="0"/>
                <a:cs typeface="Times New Roman" pitchFamily="18" charset="0"/>
              </a:rPr>
              <a:t>	</a:t>
            </a:r>
            <a:r>
              <a:rPr lang="en-US" sz="3400" i="1" dirty="0">
                <a:latin typeface="Times New Roman" pitchFamily="18" charset="0"/>
                <a:cs typeface="Times New Roman" pitchFamily="18" charset="0"/>
              </a:rPr>
              <a:t>Inspect :</a:t>
            </a:r>
          </a:p>
          <a:p>
            <a:pPr lvl="0"/>
            <a:r>
              <a:rPr lang="en-US" sz="3400" dirty="0">
                <a:latin typeface="Times New Roman" pitchFamily="18" charset="0"/>
                <a:cs typeface="Times New Roman" pitchFamily="18" charset="0"/>
              </a:rPr>
              <a:t>Lips for:</a:t>
            </a:r>
          </a:p>
          <a:p>
            <a:pPr lvl="0">
              <a:buFont typeface="Wingdings" pitchFamily="2" charset="2"/>
              <a:buChar char="Ø"/>
            </a:pPr>
            <a:r>
              <a:rPr lang="en-US" sz="3400" dirty="0">
                <a:latin typeface="Times New Roman" pitchFamily="18" charset="0"/>
                <a:cs typeface="Times New Roman" pitchFamily="18" charset="0"/>
              </a:rPr>
              <a:t>Excessive dryness indicates dehydration.</a:t>
            </a:r>
          </a:p>
          <a:p>
            <a:pPr>
              <a:buFont typeface="Wingdings" pitchFamily="2" charset="2"/>
              <a:buChar char="Ø"/>
            </a:pPr>
            <a:r>
              <a:rPr lang="en-US" sz="3400" dirty="0">
                <a:latin typeface="Times New Roman" pitchFamily="18" charset="0"/>
                <a:cs typeface="Times New Roman" pitchFamily="18" charset="0"/>
              </a:rPr>
              <a:t>Cyanosis  due either a heart or lung disease.</a:t>
            </a:r>
          </a:p>
          <a:p>
            <a:pPr lvl="0">
              <a:buFont typeface="Wingdings" pitchFamily="2" charset="2"/>
              <a:buChar char="Ø"/>
            </a:pPr>
            <a:endParaRPr lang="en-US" sz="3400" dirty="0">
              <a:latin typeface="Times New Roman" pitchFamily="18" charset="0"/>
              <a:cs typeface="Times New Roman" pitchFamily="18" charset="0"/>
            </a:endParaRPr>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179</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46841" y="228600"/>
            <a:ext cx="11382703" cy="5791200"/>
          </a:xfrm>
        </p:spPr>
        <p:txBody>
          <a:bodyPr>
            <a:normAutofit/>
          </a:bodyPr>
          <a:lstStyle/>
          <a:p>
            <a:pPr algn="just">
              <a:buNone/>
            </a:pPr>
            <a:r>
              <a:rPr lang="en-US" dirty="0"/>
              <a:t>	</a:t>
            </a:r>
            <a:r>
              <a:rPr lang="en-US" sz="3600" i="1" dirty="0">
                <a:latin typeface="Times New Roman" pitchFamily="18" charset="0"/>
                <a:cs typeface="Times New Roman" pitchFamily="18" charset="0"/>
              </a:rPr>
              <a:t>ii) </a:t>
            </a:r>
            <a:r>
              <a:rPr lang="en-US" sz="3600" b="1" i="1" dirty="0">
                <a:latin typeface="Times New Roman" pitchFamily="18" charset="0"/>
                <a:cs typeface="Times New Roman" pitchFamily="18" charset="0"/>
              </a:rPr>
              <a:t>MORNING SICKNESS</a:t>
            </a:r>
            <a:endParaRPr lang="en-US" sz="3200" b="1" i="1"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Observed between the 4</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to the 14</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week.</a:t>
            </a:r>
          </a:p>
          <a:p>
            <a:pPr algn="just"/>
            <a:r>
              <a:rPr lang="en-US" sz="3200" dirty="0" err="1">
                <a:latin typeface="Times New Roman" pitchFamily="18" charset="0"/>
                <a:cs typeface="Times New Roman" pitchFamily="18" charset="0"/>
              </a:rPr>
              <a:t>Characterised</a:t>
            </a:r>
            <a:r>
              <a:rPr lang="en-US" sz="3200" dirty="0">
                <a:latin typeface="Times New Roman" pitchFamily="18" charset="0"/>
                <a:cs typeface="Times New Roman" pitchFamily="18" charset="0"/>
              </a:rPr>
              <a:t> by either nausea only, or nausea and vomiting on waking up in the morning, thereafter wears off as day gets old.</a:t>
            </a:r>
          </a:p>
          <a:p>
            <a:pPr algn="just"/>
            <a:r>
              <a:rPr lang="en-US" sz="3200" dirty="0">
                <a:latin typeface="Times New Roman" pitchFamily="18" charset="0"/>
                <a:cs typeface="Times New Roman" pitchFamily="18" charset="0"/>
              </a:rPr>
              <a:t>Occurs to approximately 75% of women.</a:t>
            </a:r>
          </a:p>
          <a:p>
            <a:pPr algn="just">
              <a:buFont typeface="Wingdings" pitchFamily="2" charset="2"/>
              <a:buChar char="Ø"/>
            </a:pPr>
            <a:r>
              <a:rPr lang="en-US" sz="3200" dirty="0">
                <a:latin typeface="Times New Roman" pitchFamily="18" charset="0"/>
                <a:cs typeface="Times New Roman" pitchFamily="18" charset="0"/>
              </a:rPr>
              <a:t>Same can occur due to G.I.T. conditions </a:t>
            </a:r>
            <a:r>
              <a:rPr lang="en-US" sz="3200" dirty="0" err="1">
                <a:latin typeface="Times New Roman" pitchFamily="18" charset="0"/>
                <a:cs typeface="Times New Roman" pitchFamily="18" charset="0"/>
              </a:rPr>
              <a:t>e.g</a:t>
            </a:r>
            <a:r>
              <a:rPr lang="en-US" sz="3200" dirty="0">
                <a:latin typeface="Times New Roman" pitchFamily="18" charset="0"/>
                <a:cs typeface="Times New Roman" pitchFamily="18" charset="0"/>
              </a:rPr>
              <a:t> ulcers, </a:t>
            </a:r>
            <a:r>
              <a:rPr lang="en-US" sz="3200" dirty="0" err="1">
                <a:latin typeface="Times New Roman" pitchFamily="18" charset="0"/>
                <a:cs typeface="Times New Roman" pitchFamily="18" charset="0"/>
              </a:rPr>
              <a:t>pyrexial</a:t>
            </a:r>
            <a:r>
              <a:rPr lang="en-US" sz="3200" dirty="0">
                <a:latin typeface="Times New Roman" pitchFamily="18" charset="0"/>
                <a:cs typeface="Times New Roman" pitchFamily="18" charset="0"/>
              </a:rPr>
              <a:t> illness, cerebral irritation etc.</a:t>
            </a:r>
          </a:p>
          <a:p>
            <a:pPr algn="just"/>
            <a:endParaRPr lang="en-US" dirty="0"/>
          </a:p>
        </p:txBody>
      </p:sp>
      <p:sp>
        <p:nvSpPr>
          <p:cNvPr id="5" name="Slide Number Placeholder 4"/>
          <p:cNvSpPr>
            <a:spLocks noGrp="1"/>
          </p:cNvSpPr>
          <p:nvPr>
            <p:ph type="sldNum" sz="quarter" idx="12"/>
          </p:nvPr>
        </p:nvSpPr>
        <p:spPr/>
        <p:txBody>
          <a:bodyPr/>
          <a:lstStyle/>
          <a:p>
            <a:fld id="{4E29A36A-2DFF-43F8-9275-FEA2E69CBAEA}" type="slidenum">
              <a:rPr lang="en-US">
                <a:latin typeface="Franklin Gothic Book"/>
              </a:rPr>
              <a:pPr/>
              <a:t>18</a:t>
            </a:fld>
            <a:endParaRPr lang="en-US">
              <a:latin typeface="Franklin Gothic Book"/>
            </a:endParaRPr>
          </a:p>
        </p:txBody>
      </p:sp>
    </p:spTree>
  </p:cSld>
  <p:clrMapOvr>
    <a:masterClrMapping/>
  </p:clrMapOvr>
  <p:transition spd="slow">
    <p:pull dir="d"/>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1143000"/>
            <a:ext cx="10039827" cy="685800"/>
          </a:xfrm>
        </p:spPr>
        <p:txBody>
          <a:bodyPr>
            <a:normAutofit/>
          </a:bodyPr>
          <a:lstStyle/>
          <a:p>
            <a:r>
              <a:rPr lang="en-US" dirty="0"/>
              <a:t>			ct</a:t>
            </a:r>
          </a:p>
        </p:txBody>
      </p:sp>
      <p:sp>
        <p:nvSpPr>
          <p:cNvPr id="3" name="Content Placeholder 2"/>
          <p:cNvSpPr>
            <a:spLocks noGrp="1"/>
          </p:cNvSpPr>
          <p:nvPr>
            <p:ph idx="1"/>
          </p:nvPr>
        </p:nvSpPr>
        <p:spPr>
          <a:xfrm>
            <a:off x="1076088" y="1752600"/>
            <a:ext cx="10039827" cy="4821936"/>
          </a:xfrm>
        </p:spPr>
        <p:txBody>
          <a:bodyPr>
            <a:noAutofit/>
          </a:bodyPr>
          <a:lstStyle/>
          <a:p>
            <a:pPr lvl="0"/>
            <a:r>
              <a:rPr lang="en-US" sz="3400" dirty="0">
                <a:latin typeface="Times New Roman" pitchFamily="18" charset="0"/>
                <a:cs typeface="Times New Roman" pitchFamily="18" charset="0"/>
              </a:rPr>
              <a:t>Gum for:</a:t>
            </a:r>
          </a:p>
          <a:p>
            <a:pPr lvl="0">
              <a:buFont typeface="Wingdings" pitchFamily="2" charset="2"/>
              <a:buChar char="Ø"/>
            </a:pPr>
            <a:r>
              <a:rPr lang="en-US" sz="3400" dirty="0">
                <a:latin typeface="Times New Roman" pitchFamily="18" charset="0"/>
                <a:cs typeface="Times New Roman" pitchFamily="18" charset="0"/>
              </a:rPr>
              <a:t>Bleeding .</a:t>
            </a:r>
          </a:p>
          <a:p>
            <a:pPr lvl="0">
              <a:buFont typeface="Wingdings" pitchFamily="2" charset="2"/>
              <a:buChar char="Ø"/>
            </a:pPr>
            <a:r>
              <a:rPr lang="en-US" sz="3400" dirty="0">
                <a:latin typeface="Times New Roman" pitchFamily="18" charset="0"/>
                <a:cs typeface="Times New Roman" pitchFamily="18" charset="0"/>
              </a:rPr>
              <a:t> Signs of </a:t>
            </a:r>
            <a:r>
              <a:rPr lang="en-US" sz="3400" dirty="0" err="1">
                <a:latin typeface="Times New Roman" pitchFamily="18" charset="0"/>
                <a:cs typeface="Times New Roman" pitchFamily="18" charset="0"/>
              </a:rPr>
              <a:t>inflammation,e.g</a:t>
            </a:r>
            <a:r>
              <a:rPr lang="en-US" sz="3400" dirty="0">
                <a:latin typeface="Times New Roman" pitchFamily="18" charset="0"/>
                <a:cs typeface="Times New Roman" pitchFamily="18" charset="0"/>
              </a:rPr>
              <a:t>, excessively red and swollen hence recedes from the teeth.</a:t>
            </a:r>
          </a:p>
          <a:p>
            <a:pPr lvl="0"/>
            <a:r>
              <a:rPr lang="en-US" sz="3400" dirty="0">
                <a:latin typeface="Times New Roman" pitchFamily="18" charset="0"/>
                <a:cs typeface="Times New Roman" pitchFamily="18" charset="0"/>
              </a:rPr>
              <a:t>Teeth; Note the oral hygiene</a:t>
            </a:r>
          </a:p>
          <a:p>
            <a:pPr>
              <a:buFont typeface="Wingdings" pitchFamily="2" charset="2"/>
              <a:buChar char="Ø"/>
            </a:pPr>
            <a:r>
              <a:rPr lang="en-US" sz="3400" dirty="0">
                <a:latin typeface="Times New Roman" pitchFamily="18" charset="0"/>
                <a:cs typeface="Times New Roman" pitchFamily="18" charset="0"/>
              </a:rPr>
              <a:t>Dental formula i.e. whether all are intact, presence caries and extraction.</a:t>
            </a:r>
          </a:p>
          <a:p>
            <a:pPr lvl="0">
              <a:buFont typeface="Wingdings" pitchFamily="2" charset="2"/>
              <a:buChar char="Ø"/>
            </a:pPr>
            <a:endParaRPr lang="en-US" dirty="0">
              <a:latin typeface="Times New Roman" pitchFamily="18" charset="0"/>
              <a:cs typeface="Times New Roman" pitchFamily="18" charset="0"/>
            </a:endParaRPr>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180</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1" y="533400"/>
            <a:ext cx="10039827" cy="4593336"/>
          </a:xfrm>
        </p:spPr>
        <p:txBody>
          <a:bodyPr>
            <a:noAutofit/>
          </a:bodyPr>
          <a:lstStyle/>
          <a:p>
            <a:pPr lvl="0" algn="just"/>
            <a:r>
              <a:rPr lang="en-US" sz="3600" dirty="0">
                <a:latin typeface="Times New Roman" pitchFamily="18" charset="0"/>
                <a:cs typeface="Times New Roman" pitchFamily="18" charset="0"/>
              </a:rPr>
              <a:t>Tongue: Ask her to stick the tongue out.</a:t>
            </a:r>
          </a:p>
          <a:p>
            <a:pPr algn="just">
              <a:buFont typeface="Wingdings" pitchFamily="2" charset="2"/>
              <a:buChar char="Ø"/>
            </a:pPr>
            <a:r>
              <a:rPr lang="en-US" sz="3600" dirty="0">
                <a:latin typeface="Times New Roman" pitchFamily="18" charset="0"/>
                <a:cs typeface="Times New Roman" pitchFamily="18" charset="0"/>
              </a:rPr>
              <a:t>Inspect for abnormal </a:t>
            </a:r>
            <a:r>
              <a:rPr lang="en-US" sz="3600" dirty="0" err="1">
                <a:latin typeface="Times New Roman" pitchFamily="18" charset="0"/>
                <a:cs typeface="Times New Roman" pitchFamily="18" charset="0"/>
              </a:rPr>
              <a:t>colouration</a:t>
            </a:r>
            <a:r>
              <a:rPr lang="en-US" sz="3600" dirty="0">
                <a:latin typeface="Times New Roman" pitchFamily="18" charset="0"/>
                <a:cs typeface="Times New Roman" pitchFamily="18" charset="0"/>
              </a:rPr>
              <a:t> e.g. pallor, yellowish and whitish which indicates anemia, jaundice and dehydration respectively.</a:t>
            </a:r>
          </a:p>
          <a:p>
            <a:pPr algn="just">
              <a:buFont typeface="Wingdings" pitchFamily="2" charset="2"/>
              <a:buChar char="Ø"/>
            </a:pPr>
            <a:r>
              <a:rPr lang="en-US" sz="3600" dirty="0">
                <a:latin typeface="Times New Roman" pitchFamily="18" charset="0"/>
                <a:cs typeface="Times New Roman" pitchFamily="18" charset="0"/>
              </a:rPr>
              <a:t>Snail tract ulcer, characterized by painless and shiny grey patches = 2</a:t>
            </a:r>
            <a:r>
              <a:rPr lang="en-US" sz="3600" baseline="30000" dirty="0">
                <a:latin typeface="Times New Roman" pitchFamily="18" charset="0"/>
                <a:cs typeface="Times New Roman" pitchFamily="18" charset="0"/>
              </a:rPr>
              <a:t>0</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syphillis</a:t>
            </a:r>
            <a:r>
              <a:rPr lang="en-US" sz="3600" dirty="0">
                <a:latin typeface="Times New Roman" pitchFamily="18" charset="0"/>
                <a:cs typeface="Times New Roman" pitchFamily="18" charset="0"/>
              </a:rPr>
              <a:t>.</a:t>
            </a:r>
          </a:p>
          <a:p>
            <a:pPr algn="just"/>
            <a:endParaRPr lang="en-US" sz="3100"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181</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latin typeface="Times New Roman" pitchFamily="18" charset="0"/>
                <a:cs typeface="Times New Roman" pitchFamily="18" charset="0"/>
              </a:rPr>
              <a:t> NECK</a:t>
            </a:r>
            <a:endParaRPr lang="en-US" dirty="0"/>
          </a:p>
        </p:txBody>
      </p:sp>
      <p:sp>
        <p:nvSpPr>
          <p:cNvPr id="3" name="Content Placeholder 2"/>
          <p:cNvSpPr>
            <a:spLocks noGrp="1"/>
          </p:cNvSpPr>
          <p:nvPr>
            <p:ph idx="1"/>
          </p:nvPr>
        </p:nvSpPr>
        <p:spPr>
          <a:xfrm>
            <a:off x="983127" y="1981200"/>
            <a:ext cx="10039827" cy="4593336"/>
          </a:xfrm>
        </p:spPr>
        <p:txBody>
          <a:bodyPr>
            <a:noAutofit/>
          </a:bodyPr>
          <a:lstStyle/>
          <a:p>
            <a:pPr>
              <a:buNone/>
            </a:pPr>
            <a:r>
              <a:rPr lang="en-US" sz="3200" dirty="0">
                <a:latin typeface="Times New Roman" pitchFamily="18" charset="0"/>
                <a:cs typeface="Times New Roman" pitchFamily="18" charset="0"/>
              </a:rPr>
              <a:t>	</a:t>
            </a:r>
            <a:r>
              <a:rPr lang="en-US" sz="3600" i="1" dirty="0">
                <a:latin typeface="Times New Roman" pitchFamily="18" charset="0"/>
                <a:cs typeface="Times New Roman" pitchFamily="18" charset="0"/>
              </a:rPr>
              <a:t>Inspect for:</a:t>
            </a:r>
            <a:endParaRPr lang="en-US" sz="3200" i="1" dirty="0">
              <a:latin typeface="Times New Roman" pitchFamily="18" charset="0"/>
              <a:cs typeface="Times New Roman" pitchFamily="18" charset="0"/>
            </a:endParaRPr>
          </a:p>
          <a:p>
            <a:r>
              <a:rPr lang="en-US" sz="3200" dirty="0">
                <a:latin typeface="Times New Roman" pitchFamily="18" charset="0"/>
                <a:cs typeface="Times New Roman" pitchFamily="18" charset="0"/>
              </a:rPr>
              <a:t>Musculature, to  evaluate for emaciation.</a:t>
            </a:r>
          </a:p>
          <a:p>
            <a:r>
              <a:rPr lang="en-US" sz="3200" dirty="0">
                <a:latin typeface="Times New Roman" pitchFamily="18" charset="0"/>
                <a:cs typeface="Times New Roman" pitchFamily="18" charset="0"/>
              </a:rPr>
              <a:t> Range of motion, by asking her to move the head from side to side.</a:t>
            </a:r>
          </a:p>
          <a:p>
            <a:r>
              <a:rPr lang="en-US" sz="3200" dirty="0">
                <a:latin typeface="Times New Roman" pitchFamily="18" charset="0"/>
                <a:cs typeface="Times New Roman" pitchFamily="18" charset="0"/>
              </a:rPr>
              <a:t>Enlargement of thyroid gland and lymph nodes.</a:t>
            </a:r>
          </a:p>
          <a:p>
            <a:r>
              <a:rPr lang="en-US" sz="3200" dirty="0">
                <a:latin typeface="Times New Roman" pitchFamily="18" charset="0"/>
                <a:cs typeface="Times New Roman" pitchFamily="18" charset="0"/>
              </a:rPr>
              <a:t>Distension of jugular veins and estimate jugular venous pressure PRN .</a:t>
            </a:r>
          </a:p>
          <a:p>
            <a:endParaRPr lang="en-US" sz="3200"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182</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				</a:t>
            </a:r>
          </a:p>
        </p:txBody>
      </p:sp>
      <p:sp>
        <p:nvSpPr>
          <p:cNvPr id="3" name="Content Placeholder 2"/>
          <p:cNvSpPr>
            <a:spLocks noGrp="1"/>
          </p:cNvSpPr>
          <p:nvPr>
            <p:ph idx="1"/>
          </p:nvPr>
        </p:nvSpPr>
        <p:spPr/>
        <p:txBody>
          <a:bodyPr/>
          <a:lstStyle/>
          <a:p>
            <a:pPr>
              <a:buNone/>
            </a:pPr>
            <a:r>
              <a:rPr lang="en-US" dirty="0"/>
              <a:t>	</a:t>
            </a:r>
            <a:r>
              <a:rPr lang="en-US" sz="4000" i="1" dirty="0">
                <a:latin typeface="Times New Roman" pitchFamily="18" charset="0"/>
                <a:cs typeface="Times New Roman" pitchFamily="18" charset="0"/>
              </a:rPr>
              <a:t>Palpate  for:-</a:t>
            </a:r>
            <a:endParaRPr lang="en-US" sz="3600" i="1" dirty="0">
              <a:latin typeface="Times New Roman" pitchFamily="18" charset="0"/>
              <a:cs typeface="Times New Roman" pitchFamily="18" charset="0"/>
            </a:endParaRPr>
          </a:p>
          <a:p>
            <a:r>
              <a:rPr lang="en-US" sz="3600" dirty="0">
                <a:latin typeface="Times New Roman" pitchFamily="18" charset="0"/>
                <a:cs typeface="Times New Roman" pitchFamily="18" charset="0"/>
              </a:rPr>
              <a:t>Thyroid gland  and lymph nodes enlargement </a:t>
            </a:r>
          </a:p>
          <a:p>
            <a:pPr>
              <a:buFont typeface="Wingdings" pitchFamily="2" charset="2"/>
              <a:buChar char="Ø"/>
            </a:pPr>
            <a:r>
              <a:rPr lang="en-US" sz="3600" dirty="0">
                <a:latin typeface="Times New Roman" pitchFamily="18" charset="0"/>
                <a:cs typeface="Times New Roman" pitchFamily="18" charset="0"/>
              </a:rPr>
              <a:t>Indicates goiter or URTI respectively.</a:t>
            </a:r>
          </a:p>
          <a:p>
            <a:pPr>
              <a:buFont typeface="Wingdings" pitchFamily="2" charset="2"/>
              <a:buChar char="Ø"/>
            </a:pPr>
            <a:r>
              <a:rPr lang="en-US" sz="3600" dirty="0">
                <a:latin typeface="Times New Roman" pitchFamily="18" charset="0"/>
                <a:cs typeface="Times New Roman" pitchFamily="18" charset="0"/>
              </a:rPr>
              <a:t>Enlargement of lymph nodes may also indicate TB of the glands.</a:t>
            </a:r>
          </a:p>
          <a:p>
            <a:r>
              <a:rPr lang="en-US" sz="3600" dirty="0">
                <a:latin typeface="Times New Roman" pitchFamily="18" charset="0"/>
                <a:cs typeface="Times New Roman" pitchFamily="18" charset="0"/>
              </a:rPr>
              <a:t>Carotid arteries,  for heart condition.</a:t>
            </a:r>
          </a:p>
          <a:p>
            <a:pPr>
              <a:buNone/>
            </a:pPr>
            <a:endParaRPr lang="en-US" dirty="0"/>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183</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chemeClr val="tx1"/>
                </a:solidFill>
                <a:latin typeface="Showcard Gothic" panose="04020904020102020604" pitchFamily="82" charset="0"/>
                <a:cs typeface="Times New Roman" pitchFamily="18" charset="0"/>
              </a:rPr>
              <a:t>UPPER LIMBS/EXTREMITIES</a:t>
            </a:r>
            <a:endParaRPr lang="en-US" sz="3600" dirty="0">
              <a:solidFill>
                <a:schemeClr val="tx1"/>
              </a:solidFill>
              <a:latin typeface="Showcard Gothic" panose="04020904020102020604" pitchFamily="82" charset="0"/>
            </a:endParaRPr>
          </a:p>
        </p:txBody>
      </p:sp>
      <p:sp>
        <p:nvSpPr>
          <p:cNvPr id="3" name="Content Placeholder 2"/>
          <p:cNvSpPr>
            <a:spLocks noGrp="1"/>
          </p:cNvSpPr>
          <p:nvPr>
            <p:ph idx="1"/>
          </p:nvPr>
        </p:nvSpPr>
        <p:spPr/>
        <p:txBody>
          <a:bodyPr>
            <a:normAutofit/>
          </a:bodyPr>
          <a:lstStyle/>
          <a:p>
            <a:pPr lvl="0" algn="just">
              <a:buFont typeface="Wingdings" pitchFamily="2" charset="2"/>
              <a:buChar char="v"/>
            </a:pPr>
            <a:r>
              <a:rPr lang="en-US" sz="3200" dirty="0">
                <a:latin typeface="Times New Roman" pitchFamily="18" charset="0"/>
                <a:cs typeface="Times New Roman" pitchFamily="18" charset="0"/>
              </a:rPr>
              <a:t>Ask  her to stretch them  forward, hence assess for  medical condition(s) and examine for equality.</a:t>
            </a:r>
          </a:p>
          <a:p>
            <a:pPr algn="just">
              <a:buNone/>
            </a:pPr>
            <a:r>
              <a:rPr lang="en-US" sz="3200" dirty="0">
                <a:latin typeface="Times New Roman" pitchFamily="18" charset="0"/>
                <a:cs typeface="Times New Roman" pitchFamily="18" charset="0"/>
              </a:rPr>
              <a:t>	</a:t>
            </a:r>
            <a:r>
              <a:rPr lang="en-US" sz="3600" i="1" dirty="0">
                <a:latin typeface="Times New Roman" pitchFamily="18" charset="0"/>
                <a:cs typeface="Times New Roman" pitchFamily="18" charset="0"/>
              </a:rPr>
              <a:t>Inspect for:</a:t>
            </a:r>
            <a:endParaRPr lang="en-US" sz="3200" i="1" dirty="0">
              <a:latin typeface="Times New Roman" pitchFamily="18" charset="0"/>
              <a:cs typeface="Times New Roman" pitchFamily="18" charset="0"/>
            </a:endParaRPr>
          </a:p>
          <a:p>
            <a:pPr lvl="0" algn="just"/>
            <a:r>
              <a:rPr lang="en-US" sz="3200" dirty="0">
                <a:latin typeface="Times New Roman" pitchFamily="18" charset="0"/>
                <a:cs typeface="Times New Roman" pitchFamily="18" charset="0"/>
              </a:rPr>
              <a:t>Muscle atrophy (wastage), size as well as presence of tremors. </a:t>
            </a:r>
          </a:p>
          <a:p>
            <a:pPr lvl="0" algn="just">
              <a:buFont typeface="Wingdings" pitchFamily="2" charset="2"/>
              <a:buChar char="Ø"/>
            </a:pPr>
            <a:r>
              <a:rPr lang="en-US" sz="3200" dirty="0">
                <a:latin typeface="Times New Roman" pitchFamily="18" charset="0"/>
                <a:cs typeface="Times New Roman" pitchFamily="18" charset="0"/>
              </a:rPr>
              <a:t>Tremors, suggests either pernicious </a:t>
            </a:r>
            <a:r>
              <a:rPr lang="en-US" sz="3200" dirty="0" err="1">
                <a:latin typeface="Times New Roman" pitchFamily="18" charset="0"/>
                <a:cs typeface="Times New Roman" pitchFamily="18" charset="0"/>
              </a:rPr>
              <a:t>anaemia</a:t>
            </a:r>
            <a:r>
              <a:rPr lang="en-US" sz="3200" dirty="0">
                <a:latin typeface="Times New Roman" pitchFamily="18" charset="0"/>
                <a:cs typeface="Times New Roman" pitchFamily="18" charset="0"/>
              </a:rPr>
              <a:t>, nerves disorder  or alcoholism.</a:t>
            </a:r>
          </a:p>
          <a:p>
            <a:pPr algn="just"/>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184</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9110213" cy="838200"/>
          </a:xfrm>
        </p:spPr>
        <p:txBody>
          <a:bodyPr/>
          <a:lstStyle/>
          <a:p>
            <a:r>
              <a:rPr lang="en-US" dirty="0"/>
              <a:t>Contd					</a:t>
            </a:r>
          </a:p>
        </p:txBody>
      </p:sp>
      <p:sp>
        <p:nvSpPr>
          <p:cNvPr id="3" name="Content Placeholder 2"/>
          <p:cNvSpPr>
            <a:spLocks noGrp="1"/>
          </p:cNvSpPr>
          <p:nvPr>
            <p:ph idx="1"/>
          </p:nvPr>
        </p:nvSpPr>
        <p:spPr>
          <a:xfrm>
            <a:off x="735724" y="762000"/>
            <a:ext cx="10380191" cy="5943600"/>
          </a:xfrm>
        </p:spPr>
        <p:txBody>
          <a:bodyPr>
            <a:noAutofit/>
          </a:bodyPr>
          <a:lstStyle/>
          <a:p>
            <a:pPr lvl="0" algn="just"/>
            <a:r>
              <a:rPr lang="en-US" sz="3000" dirty="0">
                <a:latin typeface="Times New Roman" pitchFamily="18" charset="0"/>
                <a:cs typeface="Times New Roman" pitchFamily="18" charset="0"/>
              </a:rPr>
              <a:t>Nails for pallor and </a:t>
            </a:r>
            <a:r>
              <a:rPr lang="en-US" sz="3000" dirty="0" err="1">
                <a:latin typeface="Times New Roman" pitchFamily="18" charset="0"/>
                <a:cs typeface="Times New Roman" pitchFamily="18" charset="0"/>
              </a:rPr>
              <a:t>koilonychia</a:t>
            </a:r>
            <a:r>
              <a:rPr lang="en-US" sz="3000" dirty="0">
                <a:latin typeface="Times New Roman" pitchFamily="18" charset="0"/>
                <a:cs typeface="Times New Roman" pitchFamily="18" charset="0"/>
              </a:rPr>
              <a:t> (spoon-shaped nails; a sign of </a:t>
            </a:r>
            <a:r>
              <a:rPr lang="en-US" sz="3000" dirty="0" err="1">
                <a:latin typeface="Times New Roman" pitchFamily="18" charset="0"/>
                <a:cs typeface="Times New Roman" pitchFamily="18" charset="0"/>
              </a:rPr>
              <a:t>hypochromic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anaemia</a:t>
            </a:r>
            <a:r>
              <a:rPr lang="en-US" sz="3000" dirty="0">
                <a:latin typeface="Times New Roman" pitchFamily="18" charset="0"/>
                <a:cs typeface="Times New Roman" pitchFamily="18" charset="0"/>
              </a:rPr>
              <a:t>), which indicates iron deficiency </a:t>
            </a:r>
            <a:r>
              <a:rPr lang="en-US" sz="3000" dirty="0" err="1">
                <a:latin typeface="Times New Roman" pitchFamily="18" charset="0"/>
                <a:cs typeface="Times New Roman" pitchFamily="18" charset="0"/>
              </a:rPr>
              <a:t>anaemia</a:t>
            </a:r>
            <a:r>
              <a:rPr lang="en-US" sz="3000" dirty="0">
                <a:latin typeface="Times New Roman" pitchFamily="18" charset="0"/>
                <a:cs typeface="Times New Roman" pitchFamily="18" charset="0"/>
              </a:rPr>
              <a:t>.</a:t>
            </a:r>
          </a:p>
          <a:p>
            <a:pPr lvl="0" algn="just"/>
            <a:r>
              <a:rPr lang="en-US" sz="3000" dirty="0">
                <a:latin typeface="Times New Roman" pitchFamily="18" charset="0"/>
                <a:cs typeface="Times New Roman" pitchFamily="18" charset="0"/>
              </a:rPr>
              <a:t>Hygiene on the palms  and nails.</a:t>
            </a:r>
          </a:p>
          <a:p>
            <a:pPr lvl="0" algn="just"/>
            <a:r>
              <a:rPr lang="en-US" sz="3000" dirty="0">
                <a:latin typeface="Times New Roman" pitchFamily="18" charset="0"/>
                <a:cs typeface="Times New Roman" pitchFamily="18" charset="0"/>
              </a:rPr>
              <a:t>Fingers for clubbing = either heart or lungs disease.</a:t>
            </a:r>
          </a:p>
          <a:p>
            <a:pPr lvl="0" algn="just"/>
            <a:r>
              <a:rPr lang="en-US" sz="3000" dirty="0">
                <a:latin typeface="Times New Roman" pitchFamily="18" charset="0"/>
                <a:cs typeface="Times New Roman" pitchFamily="18" charset="0"/>
              </a:rPr>
              <a:t>Palpate the joint  for </a:t>
            </a:r>
            <a:r>
              <a:rPr lang="en-US" sz="3000" dirty="0" err="1">
                <a:latin typeface="Times New Roman" pitchFamily="18" charset="0"/>
                <a:cs typeface="Times New Roman" pitchFamily="18" charset="0"/>
              </a:rPr>
              <a:t>musculo</a:t>
            </a:r>
            <a:r>
              <a:rPr lang="en-US" sz="3000" dirty="0">
                <a:latin typeface="Times New Roman" pitchFamily="18" charset="0"/>
                <a:cs typeface="Times New Roman" pitchFamily="18" charset="0"/>
              </a:rPr>
              <a:t> skeletal conditions.</a:t>
            </a:r>
          </a:p>
          <a:p>
            <a:pPr lvl="0" algn="just"/>
            <a:r>
              <a:rPr lang="en-US" sz="3000" dirty="0">
                <a:latin typeface="Times New Roman" pitchFamily="18" charset="0"/>
                <a:cs typeface="Times New Roman" pitchFamily="18" charset="0"/>
              </a:rPr>
              <a:t>Nail bed for capillary refilling status.</a:t>
            </a:r>
          </a:p>
          <a:p>
            <a:pPr lvl="0" algn="just"/>
            <a:r>
              <a:rPr lang="en-US" sz="3000" dirty="0">
                <a:latin typeface="Times New Roman" pitchFamily="18" charset="0"/>
                <a:cs typeface="Times New Roman" pitchFamily="18" charset="0"/>
              </a:rPr>
              <a:t>Finger and around the wrist for </a:t>
            </a:r>
            <a:r>
              <a:rPr lang="en-US" sz="3000" dirty="0" err="1">
                <a:latin typeface="Times New Roman" pitchFamily="18" charset="0"/>
                <a:cs typeface="Times New Roman" pitchFamily="18" charset="0"/>
              </a:rPr>
              <a:t>oedema</a:t>
            </a:r>
            <a:r>
              <a:rPr lang="en-US" sz="3000" dirty="0">
                <a:latin typeface="Times New Roman" pitchFamily="18" charset="0"/>
                <a:cs typeface="Times New Roman" pitchFamily="18" charset="0"/>
              </a:rPr>
              <a:t> due  to,</a:t>
            </a:r>
          </a:p>
          <a:p>
            <a:pPr lvl="0" algn="just">
              <a:buNone/>
            </a:pPr>
            <a:r>
              <a:rPr lang="en-US" sz="3000" dirty="0">
                <a:latin typeface="Times New Roman" pitchFamily="18" charset="0"/>
                <a:cs typeface="Times New Roman" pitchFamily="18" charset="0"/>
              </a:rPr>
              <a:t>	either a minor disorder = carpal tunnel syndrome, or major complication = pre-</a:t>
            </a:r>
            <a:r>
              <a:rPr lang="en-US" sz="3000" dirty="0" err="1">
                <a:latin typeface="Times New Roman" pitchFamily="18" charset="0"/>
                <a:cs typeface="Times New Roman" pitchFamily="18" charset="0"/>
              </a:rPr>
              <a:t>eclampsia</a:t>
            </a:r>
            <a:r>
              <a:rPr lang="en-US" sz="3000" dirty="0">
                <a:latin typeface="Times New Roman" pitchFamily="18" charset="0"/>
                <a:cs typeface="Times New Roman" pitchFamily="18" charset="0"/>
              </a:rPr>
              <a:t>.</a:t>
            </a:r>
          </a:p>
          <a:p>
            <a:pPr algn="just"/>
            <a:endParaRPr lang="en-US" sz="3000"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185</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228600"/>
            <a:ext cx="10039827" cy="838200"/>
          </a:xfrm>
        </p:spPr>
        <p:txBody>
          <a:bodyPr>
            <a:normAutofit/>
          </a:bodyPr>
          <a:lstStyle/>
          <a:p>
            <a:r>
              <a:rPr lang="en-US" dirty="0"/>
              <a:t>		</a:t>
            </a:r>
            <a:r>
              <a:rPr lang="en-US" b="1" dirty="0">
                <a:latin typeface="Times New Roman" pitchFamily="18" charset="0"/>
                <a:cs typeface="Times New Roman" pitchFamily="18" charset="0"/>
              </a:rPr>
              <a:t> BACK</a:t>
            </a:r>
            <a:endParaRPr lang="en-US" dirty="0"/>
          </a:p>
        </p:txBody>
      </p:sp>
      <p:sp>
        <p:nvSpPr>
          <p:cNvPr id="3" name="Content Placeholder 2"/>
          <p:cNvSpPr>
            <a:spLocks noGrp="1"/>
          </p:cNvSpPr>
          <p:nvPr>
            <p:ph idx="1"/>
          </p:nvPr>
        </p:nvSpPr>
        <p:spPr>
          <a:xfrm>
            <a:off x="735724" y="1121664"/>
            <a:ext cx="10380191" cy="5507736"/>
          </a:xfrm>
        </p:spPr>
        <p:txBody>
          <a:bodyPr>
            <a:noAutofit/>
          </a:bodyPr>
          <a:lstStyle/>
          <a:p>
            <a:pPr lvl="0" algn="just">
              <a:buNone/>
            </a:pPr>
            <a:r>
              <a:rPr lang="en-US" sz="3200" dirty="0">
                <a:latin typeface="Times New Roman" pitchFamily="18" charset="0"/>
                <a:cs typeface="Times New Roman" pitchFamily="18" charset="0"/>
              </a:rPr>
              <a:t>	Assist her to sit up.</a:t>
            </a:r>
          </a:p>
          <a:p>
            <a:pPr algn="just">
              <a:buFont typeface="Wingdings" pitchFamily="2" charset="2"/>
              <a:buChar char="v"/>
            </a:pPr>
            <a:r>
              <a:rPr lang="en-US" sz="3200" dirty="0">
                <a:latin typeface="Times New Roman" pitchFamily="18" charset="0"/>
                <a:cs typeface="Times New Roman" pitchFamily="18" charset="0"/>
              </a:rPr>
              <a:t>Inspect through, posterior and lateral view of thorax for.</a:t>
            </a:r>
          </a:p>
          <a:p>
            <a:pPr lvl="0" algn="just"/>
            <a:r>
              <a:rPr lang="en-US" sz="3200" dirty="0">
                <a:latin typeface="Times New Roman" pitchFamily="18" charset="0"/>
                <a:cs typeface="Times New Roman" pitchFamily="18" charset="0"/>
              </a:rPr>
              <a:t>Thyroid gland enlargement, ask her to swallow and see whether it bulges.</a:t>
            </a:r>
          </a:p>
          <a:p>
            <a:pPr lvl="0" algn="just"/>
            <a:r>
              <a:rPr lang="en-US" sz="3200" dirty="0">
                <a:latin typeface="Times New Roman" pitchFamily="18" charset="0"/>
                <a:cs typeface="Times New Roman" pitchFamily="18" charset="0"/>
              </a:rPr>
              <a:t>Spine for:</a:t>
            </a:r>
          </a:p>
          <a:p>
            <a:pPr lvl="0" algn="just">
              <a:buFont typeface="Wingdings" pitchFamily="2" charset="2"/>
              <a:buChar char="Ø"/>
            </a:pPr>
            <a:r>
              <a:rPr lang="en-US" sz="3200" dirty="0">
                <a:latin typeface="Times New Roman" pitchFamily="18" charset="0"/>
                <a:cs typeface="Times New Roman" pitchFamily="18" charset="0"/>
              </a:rPr>
              <a:t>Scoliosis ,lateral curvature of the spine.</a:t>
            </a:r>
          </a:p>
          <a:p>
            <a:pPr algn="just">
              <a:buFont typeface="Wingdings" pitchFamily="2" charset="2"/>
              <a:buChar char="Ø"/>
            </a:pPr>
            <a:r>
              <a:rPr lang="en-US" sz="3200" dirty="0" err="1">
                <a:latin typeface="Times New Roman" pitchFamily="18" charset="0"/>
                <a:cs typeface="Times New Roman" pitchFamily="18" charset="0"/>
              </a:rPr>
              <a:t>Kyphosis</a:t>
            </a:r>
            <a:r>
              <a:rPr lang="en-US" sz="3200" dirty="0">
                <a:latin typeface="Times New Roman" pitchFamily="18" charset="0"/>
                <a:cs typeface="Times New Roman" pitchFamily="18" charset="0"/>
              </a:rPr>
              <a:t>, excessive backward curvature of the spine.</a:t>
            </a:r>
          </a:p>
          <a:p>
            <a:pPr lvl="0" algn="just">
              <a:buFont typeface="Wingdings" pitchFamily="2" charset="2"/>
              <a:buChar char="Ø"/>
            </a:pPr>
            <a:endParaRPr lang="en-US" sz="3200" dirty="0">
              <a:latin typeface="Times New Roman" pitchFamily="18" charset="0"/>
              <a:cs typeface="Times New Roman" pitchFamily="18" charset="0"/>
            </a:endParaRPr>
          </a:p>
          <a:p>
            <a:pPr algn="just"/>
            <a:endParaRPr lang="en-US" sz="3200"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186</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243" y="990600"/>
            <a:ext cx="10225749" cy="5483352"/>
          </a:xfrm>
        </p:spPr>
        <p:txBody>
          <a:bodyPr>
            <a:normAutofit/>
          </a:bodyPr>
          <a:lstStyle/>
          <a:p>
            <a:pPr lvl="0" algn="just">
              <a:buFont typeface="Wingdings" pitchFamily="2" charset="2"/>
              <a:buChar char="Ø"/>
            </a:pPr>
            <a:r>
              <a:rPr lang="en-US" sz="4100" dirty="0" err="1">
                <a:latin typeface="Times New Roman" pitchFamily="18" charset="0"/>
                <a:cs typeface="Times New Roman" pitchFamily="18" charset="0"/>
              </a:rPr>
              <a:t>Lordosis</a:t>
            </a:r>
            <a:r>
              <a:rPr lang="en-US" sz="4100" dirty="0">
                <a:latin typeface="Times New Roman" pitchFamily="18" charset="0"/>
                <a:cs typeface="Times New Roman" pitchFamily="18" charset="0"/>
              </a:rPr>
              <a:t>, exaggerated forward convex curvature of the lumbar spine.</a:t>
            </a:r>
          </a:p>
          <a:p>
            <a:pPr lvl="0" algn="just"/>
            <a:r>
              <a:rPr lang="en-US" sz="4100" dirty="0">
                <a:latin typeface="Times New Roman" pitchFamily="18" charset="0"/>
                <a:cs typeface="Times New Roman" pitchFamily="18" charset="0"/>
              </a:rPr>
              <a:t>Hump/hunch back, results from excessive muscle growth, common, on the cervical region leading to a protrusion appearance.</a:t>
            </a:r>
          </a:p>
          <a:p>
            <a:pPr algn="just"/>
            <a:r>
              <a:rPr lang="en-US" sz="4100" dirty="0">
                <a:latin typeface="Times New Roman" pitchFamily="18" charset="0"/>
                <a:cs typeface="Times New Roman" pitchFamily="18" charset="0"/>
              </a:rPr>
              <a:t>Palpate for Sacral </a:t>
            </a:r>
            <a:r>
              <a:rPr lang="en-US" sz="4100" dirty="0" err="1">
                <a:latin typeface="Times New Roman" pitchFamily="18" charset="0"/>
                <a:cs typeface="Times New Roman" pitchFamily="18" charset="0"/>
              </a:rPr>
              <a:t>oedema</a:t>
            </a:r>
            <a:r>
              <a:rPr lang="en-US" sz="4100" dirty="0">
                <a:latin typeface="Times New Roman" pitchFamily="18" charset="0"/>
                <a:cs typeface="Times New Roman" pitchFamily="18" charset="0"/>
              </a:rPr>
              <a:t>.</a:t>
            </a:r>
          </a:p>
          <a:p>
            <a:pPr algn="just">
              <a:buFont typeface="Wingdings" pitchFamily="2" charset="2"/>
              <a:buChar char="Ø"/>
            </a:pPr>
            <a:r>
              <a:rPr lang="en-US" sz="4100" dirty="0">
                <a:latin typeface="Times New Roman" pitchFamily="18" charset="0"/>
                <a:cs typeface="Times New Roman" pitchFamily="18" charset="0"/>
              </a:rPr>
              <a:t>Its presence indicates either congestive cardiac failure or severe preeclampsia.</a:t>
            </a:r>
          </a:p>
          <a:p>
            <a:pPr lvl="0" algn="just"/>
            <a:endParaRPr lang="en-US" dirty="0">
              <a:latin typeface="Times New Roman" pitchFamily="18" charset="0"/>
              <a:cs typeface="Times New Roman" pitchFamily="18" charset="0"/>
            </a:endParaRPr>
          </a:p>
          <a:p>
            <a:pPr algn="just"/>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187</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1" y="29817"/>
            <a:ext cx="9110213" cy="1143000"/>
          </a:xfrm>
        </p:spPr>
        <p:txBody>
          <a:bodyPr>
            <a:normAutofit/>
          </a:bodyPr>
          <a:lstStyle/>
          <a:p>
            <a:r>
              <a:rPr lang="en-US" sz="3600" dirty="0">
                <a:solidFill>
                  <a:schemeClr val="tx1"/>
                </a:solidFill>
              </a:rPr>
              <a:t>		</a:t>
            </a:r>
            <a:r>
              <a:rPr lang="en-US" sz="3600" b="1" dirty="0">
                <a:solidFill>
                  <a:schemeClr val="tx1"/>
                </a:solidFill>
                <a:latin typeface="Times New Roman" pitchFamily="18" charset="0"/>
                <a:cs typeface="Times New Roman" pitchFamily="18" charset="0"/>
              </a:rPr>
              <a:t> CHEST</a:t>
            </a:r>
            <a:endParaRPr lang="en-US" sz="3600" dirty="0">
              <a:solidFill>
                <a:schemeClr val="tx1"/>
              </a:solidFill>
            </a:endParaRPr>
          </a:p>
        </p:txBody>
      </p:sp>
      <p:sp>
        <p:nvSpPr>
          <p:cNvPr id="3" name="Content Placeholder 2"/>
          <p:cNvSpPr>
            <a:spLocks noGrp="1"/>
          </p:cNvSpPr>
          <p:nvPr>
            <p:ph idx="1"/>
          </p:nvPr>
        </p:nvSpPr>
        <p:spPr>
          <a:xfrm>
            <a:off x="685802" y="1143000"/>
            <a:ext cx="10439399" cy="5330952"/>
          </a:xfrm>
        </p:spPr>
        <p:txBody>
          <a:bodyPr>
            <a:normAutofit/>
          </a:bodyPr>
          <a:lstStyle/>
          <a:p>
            <a:pPr lvl="0" algn="just">
              <a:buNone/>
            </a:pPr>
            <a:r>
              <a:rPr lang="en-US" dirty="0"/>
              <a:t>	</a:t>
            </a:r>
            <a:endParaRPr lang="en-US" sz="3200" b="1" dirty="0">
              <a:latin typeface="Times New Roman" pitchFamily="18" charset="0"/>
              <a:cs typeface="Times New Roman" pitchFamily="18" charset="0"/>
            </a:endParaRPr>
          </a:p>
          <a:p>
            <a:pPr algn="just">
              <a:buFont typeface="Wingdings" pitchFamily="2" charset="2"/>
              <a:buChar char="v"/>
            </a:pPr>
            <a:r>
              <a:rPr lang="en-US" sz="3200" dirty="0">
                <a:latin typeface="Times New Roman" pitchFamily="18" charset="0"/>
                <a:cs typeface="Times New Roman" pitchFamily="18" charset="0"/>
              </a:rPr>
              <a:t>Expose the chest and inspect for:</a:t>
            </a:r>
          </a:p>
          <a:p>
            <a:pPr lvl="0" algn="just"/>
            <a:r>
              <a:rPr lang="en-US" sz="3200" dirty="0">
                <a:latin typeface="Times New Roman" pitchFamily="18" charset="0"/>
                <a:cs typeface="Times New Roman" pitchFamily="18" charset="0"/>
              </a:rPr>
              <a:t>Condition of the skin to include colour.</a:t>
            </a:r>
          </a:p>
          <a:p>
            <a:pPr lvl="0" algn="just"/>
            <a:r>
              <a:rPr lang="en-US" sz="3200" dirty="0">
                <a:latin typeface="Times New Roman" pitchFamily="18" charset="0"/>
                <a:cs typeface="Times New Roman" pitchFamily="18" charset="0"/>
              </a:rPr>
              <a:t>Expansion on air entry, normally symmetrical.</a:t>
            </a:r>
          </a:p>
          <a:p>
            <a:pPr lvl="0" algn="just"/>
            <a:r>
              <a:rPr lang="en-US" sz="3200" dirty="0">
                <a:latin typeface="Times New Roman" pitchFamily="18" charset="0"/>
                <a:cs typeface="Times New Roman" pitchFamily="18" charset="0"/>
              </a:rPr>
              <a:t>Swellings of the lymph nodes.</a:t>
            </a:r>
          </a:p>
          <a:p>
            <a:pPr lvl="0" algn="just"/>
            <a:r>
              <a:rPr lang="en-US" sz="3200" dirty="0">
                <a:latin typeface="Times New Roman" pitchFamily="18" charset="0"/>
                <a:cs typeface="Times New Roman" pitchFamily="18" charset="0"/>
              </a:rPr>
              <a:t>Size and shape of the breasts, there equality and physiological changes.</a:t>
            </a:r>
          </a:p>
          <a:p>
            <a:pPr lvl="0" algn="just"/>
            <a:r>
              <a:rPr lang="en-US" sz="3200" dirty="0">
                <a:latin typeface="Times New Roman" pitchFamily="18" charset="0"/>
                <a:cs typeface="Times New Roman" pitchFamily="18" charset="0"/>
              </a:rPr>
              <a:t>State of the nipple, i.e. whether flat, inverted, prominent or bifid.</a:t>
            </a:r>
          </a:p>
          <a:p>
            <a:pPr algn="just"/>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188</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					</a:t>
            </a:r>
          </a:p>
        </p:txBody>
      </p:sp>
      <p:sp>
        <p:nvSpPr>
          <p:cNvPr id="3" name="Content Placeholder 2"/>
          <p:cNvSpPr>
            <a:spLocks noGrp="1"/>
          </p:cNvSpPr>
          <p:nvPr>
            <p:ph idx="1"/>
          </p:nvPr>
        </p:nvSpPr>
        <p:spPr/>
        <p:txBody>
          <a:bodyPr>
            <a:normAutofit/>
          </a:bodyPr>
          <a:lstStyle/>
          <a:p>
            <a:pPr>
              <a:buNone/>
            </a:pPr>
            <a:r>
              <a:rPr lang="en-US" dirty="0"/>
              <a:t>	</a:t>
            </a:r>
            <a:r>
              <a:rPr lang="en-US" sz="3600" dirty="0">
                <a:latin typeface="Times New Roman" pitchFamily="18" charset="0"/>
                <a:cs typeface="Times New Roman" pitchFamily="18" charset="0"/>
              </a:rPr>
              <a:t> </a:t>
            </a:r>
            <a:r>
              <a:rPr lang="en-US" sz="3600" i="1" dirty="0">
                <a:latin typeface="Times New Roman" pitchFamily="18" charset="0"/>
                <a:cs typeface="Times New Roman" pitchFamily="18" charset="0"/>
              </a:rPr>
              <a:t>    Breast examination</a:t>
            </a:r>
          </a:p>
          <a:p>
            <a:pPr>
              <a:buFont typeface="Wingdings" pitchFamily="2" charset="2"/>
              <a:buChar char="v"/>
            </a:pPr>
            <a:r>
              <a:rPr lang="en-US" sz="3600" dirty="0">
                <a:latin typeface="Times New Roman" pitchFamily="18" charset="0"/>
                <a:cs typeface="Times New Roman" pitchFamily="18" charset="0"/>
              </a:rPr>
              <a:t>Aims, are:</a:t>
            </a:r>
          </a:p>
          <a:p>
            <a:pPr lvl="0"/>
            <a:r>
              <a:rPr lang="en-US" sz="3600" dirty="0">
                <a:latin typeface="Times New Roman" pitchFamily="18" charset="0"/>
                <a:cs typeface="Times New Roman" pitchFamily="18" charset="0"/>
              </a:rPr>
              <a:t>To detect  abnormalities e.g. lumps ,early    engorgement of axillary lymph nodes hence intervene.</a:t>
            </a:r>
          </a:p>
          <a:p>
            <a:pPr lvl="0"/>
            <a:r>
              <a:rPr lang="en-US" sz="3600" dirty="0">
                <a:latin typeface="Times New Roman" pitchFamily="18" charset="0"/>
                <a:cs typeface="Times New Roman" pitchFamily="18" charset="0"/>
              </a:rPr>
              <a:t>Prepare her for breastfeeding.</a:t>
            </a:r>
          </a:p>
          <a:p>
            <a:pPr lvl="0"/>
            <a:r>
              <a:rPr lang="en-US" sz="3600" dirty="0">
                <a:latin typeface="Times New Roman" pitchFamily="18" charset="0"/>
                <a:cs typeface="Times New Roman" pitchFamily="18" charset="0"/>
              </a:rPr>
              <a:t>Teach client self breast examination .</a:t>
            </a:r>
          </a:p>
          <a:p>
            <a:pPr>
              <a:buFont typeface="Wingdings" pitchFamily="2" charset="2"/>
              <a:buChar char="q"/>
            </a:pPr>
            <a:r>
              <a:rPr lang="en-US" sz="3600" dirty="0">
                <a:solidFill>
                  <a:schemeClr val="accent5">
                    <a:lumMod val="50000"/>
                  </a:schemeClr>
                </a:solidFill>
                <a:latin typeface="Times New Roman" pitchFamily="18" charset="0"/>
                <a:cs typeface="Times New Roman" pitchFamily="18" charset="0"/>
              </a:rPr>
              <a:t>Refer to procedure manual </a:t>
            </a:r>
            <a:r>
              <a:rPr lang="en-US" sz="3600" dirty="0">
                <a:latin typeface="Times New Roman" pitchFamily="18" charset="0"/>
                <a:cs typeface="Times New Roman" pitchFamily="18" charset="0"/>
              </a:rPr>
              <a:t>.</a:t>
            </a:r>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189</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72966" y="381000"/>
            <a:ext cx="11330151" cy="5638800"/>
          </a:xfrm>
        </p:spPr>
        <p:txBody>
          <a:bodyPr>
            <a:normAutofit/>
          </a:bodyPr>
          <a:lstStyle/>
          <a:p>
            <a:pPr algn="just">
              <a:buNone/>
            </a:pPr>
            <a:r>
              <a:rPr lang="en-US" sz="3200" dirty="0">
                <a:latin typeface="Times New Roman" pitchFamily="18" charset="0"/>
                <a:cs typeface="Times New Roman" pitchFamily="18" charset="0"/>
              </a:rPr>
              <a:t>	</a:t>
            </a:r>
            <a:r>
              <a:rPr lang="en-US" sz="3600" i="1" dirty="0">
                <a:latin typeface="Times New Roman" pitchFamily="18" charset="0"/>
                <a:cs typeface="Times New Roman" pitchFamily="18" charset="0"/>
              </a:rPr>
              <a:t>iii) </a:t>
            </a:r>
            <a:r>
              <a:rPr lang="en-US" sz="3600" b="1" i="1" dirty="0">
                <a:latin typeface="Times New Roman" pitchFamily="18" charset="0"/>
                <a:cs typeface="Times New Roman" pitchFamily="18" charset="0"/>
              </a:rPr>
              <a:t>FREQUENCY OF MICTURITION</a:t>
            </a:r>
            <a:endParaRPr lang="en-US" sz="3200" b="1" i="1"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Also referred to as bladder irritation.</a:t>
            </a:r>
          </a:p>
          <a:p>
            <a:pPr algn="just"/>
            <a:r>
              <a:rPr lang="en-US" sz="3200" dirty="0">
                <a:latin typeface="Times New Roman" pitchFamily="18" charset="0"/>
                <a:cs typeface="Times New Roman" pitchFamily="18" charset="0"/>
              </a:rPr>
              <a:t>Observed as from the 6</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to the 12</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week because the enlarged uterus compresses the urinary bladder.</a:t>
            </a:r>
          </a:p>
          <a:p>
            <a:pPr algn="just">
              <a:buFont typeface="Wingdings" pitchFamily="2" charset="2"/>
              <a:buChar char="Ø"/>
            </a:pPr>
            <a:r>
              <a:rPr lang="en-US" sz="3200" dirty="0">
                <a:latin typeface="Times New Roman" pitchFamily="18" charset="0"/>
                <a:cs typeface="Times New Roman" pitchFamily="18" charset="0"/>
              </a:rPr>
              <a:t>Same condition can occur due to pelvic tumour, </a:t>
            </a:r>
            <a:r>
              <a:rPr lang="en-US" sz="3200" dirty="0" err="1">
                <a:latin typeface="Times New Roman" pitchFamily="18" charset="0"/>
                <a:cs typeface="Times New Roman" pitchFamily="18" charset="0"/>
              </a:rPr>
              <a:t>e.g</a:t>
            </a:r>
            <a:r>
              <a:rPr lang="en-US" sz="3200" dirty="0">
                <a:latin typeface="Times New Roman" pitchFamily="18" charset="0"/>
                <a:cs typeface="Times New Roman" pitchFamily="18" charset="0"/>
              </a:rPr>
              <a:t> fibroids.</a:t>
            </a:r>
          </a:p>
          <a:p>
            <a:pPr algn="just">
              <a:buFont typeface="Wingdings" pitchFamily="2" charset="2"/>
              <a:buChar char="Ø"/>
            </a:pPr>
            <a:r>
              <a:rPr lang="en-US" sz="3200" dirty="0">
                <a:latin typeface="Times New Roman" pitchFamily="18" charset="0"/>
                <a:cs typeface="Times New Roman" pitchFamily="18" charset="0"/>
              </a:rPr>
              <a:t>Urinary tract infection brings same features.</a:t>
            </a:r>
          </a:p>
          <a:p>
            <a:pPr algn="just"/>
            <a:endParaRPr lang="en-US" dirty="0"/>
          </a:p>
        </p:txBody>
      </p:sp>
      <p:sp>
        <p:nvSpPr>
          <p:cNvPr id="5" name="Slide Number Placeholder 4"/>
          <p:cNvSpPr>
            <a:spLocks noGrp="1"/>
          </p:cNvSpPr>
          <p:nvPr>
            <p:ph type="sldNum" sz="quarter" idx="12"/>
          </p:nvPr>
        </p:nvSpPr>
        <p:spPr/>
        <p:txBody>
          <a:bodyPr/>
          <a:lstStyle/>
          <a:p>
            <a:fld id="{4E29A36A-2DFF-43F8-9275-FEA2E69CBAEA}" type="slidenum">
              <a:rPr lang="en-US">
                <a:latin typeface="Franklin Gothic Book"/>
              </a:rPr>
              <a:pPr/>
              <a:t>19</a:t>
            </a:fld>
            <a:endParaRPr lang="en-US">
              <a:latin typeface="Franklin Gothic Book"/>
            </a:endParaRPr>
          </a:p>
        </p:txBody>
      </p:sp>
    </p:spTree>
  </p:cSld>
  <p:clrMapOvr>
    <a:masterClrMapping/>
  </p:clrMapOvr>
  <p:transition spd="slow">
    <p:pull dir="d"/>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3" name="Content Placeholder 2"/>
          <p:cNvSpPr>
            <a:spLocks noGrp="1"/>
          </p:cNvSpPr>
          <p:nvPr>
            <p:ph idx="1"/>
          </p:nvPr>
        </p:nvSpPr>
        <p:spPr/>
        <p:txBody>
          <a:bodyPr>
            <a:noAutofit/>
          </a:bodyPr>
          <a:lstStyle/>
          <a:p>
            <a:pPr algn="just">
              <a:buNone/>
            </a:pPr>
            <a:r>
              <a:rPr lang="en-US" sz="3600" b="1" dirty="0">
                <a:solidFill>
                  <a:srgbClr val="FF0000"/>
                </a:solidFill>
                <a:latin typeface="Times New Roman" pitchFamily="18" charset="0"/>
                <a:cs typeface="Times New Roman" pitchFamily="18" charset="0"/>
              </a:rPr>
              <a:t>NB</a:t>
            </a:r>
          </a:p>
          <a:p>
            <a:pPr algn="just">
              <a:buNone/>
            </a:pPr>
            <a:r>
              <a:rPr lang="en-US" sz="3600" dirty="0">
                <a:solidFill>
                  <a:schemeClr val="accent3">
                    <a:lumMod val="75000"/>
                  </a:schemeClr>
                </a:solidFill>
                <a:latin typeface="Times New Roman" pitchFamily="18" charset="0"/>
                <a:cs typeface="Times New Roman" pitchFamily="18" charset="0"/>
              </a:rPr>
              <a:t>Current recommendation is to use circles instead of quadrants.</a:t>
            </a:r>
          </a:p>
          <a:p>
            <a:pPr algn="just"/>
            <a:r>
              <a:rPr lang="en-US" sz="3600" dirty="0">
                <a:latin typeface="Times New Roman" pitchFamily="18" charset="0"/>
                <a:cs typeface="Times New Roman" pitchFamily="18" charset="0"/>
              </a:rPr>
              <a:t>Palpate the each breast starting with the outer circle  and through to the axillary tail.</a:t>
            </a:r>
          </a:p>
          <a:p>
            <a:pPr algn="just"/>
            <a:r>
              <a:rPr lang="en-US" sz="3600" dirty="0">
                <a:latin typeface="Times New Roman" pitchFamily="18" charset="0"/>
                <a:cs typeface="Times New Roman" pitchFamily="18" charset="0"/>
              </a:rPr>
              <a:t>Then the inner circle and finally the nipple area.</a:t>
            </a:r>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190</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1" y="76200"/>
            <a:ext cx="9119500" cy="1341438"/>
          </a:xfrm>
        </p:spPr>
        <p:txBody>
          <a:bodyPr>
            <a:normAutofit/>
          </a:bodyPr>
          <a:lstStyle/>
          <a:p>
            <a:pPr algn="ctr"/>
            <a:r>
              <a:rPr lang="en-US" sz="4000" b="1" dirty="0">
                <a:solidFill>
                  <a:schemeClr val="tx1"/>
                </a:solidFill>
                <a:latin typeface="Stencil" panose="040409050D0802020404" pitchFamily="82" charset="0"/>
                <a:cs typeface="Times New Roman" pitchFamily="18" charset="0"/>
              </a:rPr>
              <a:t>ABDOMINAL / OBSTETRICAL EXAMINATION</a:t>
            </a:r>
            <a:endParaRPr lang="en-US" sz="4000" dirty="0">
              <a:solidFill>
                <a:schemeClr val="tx1"/>
              </a:solidFill>
              <a:latin typeface="Stencil" panose="040409050D0802020404" pitchFamily="82" charset="0"/>
            </a:endParaRPr>
          </a:p>
        </p:txBody>
      </p:sp>
      <p:sp>
        <p:nvSpPr>
          <p:cNvPr id="3" name="Content Placeholder 2"/>
          <p:cNvSpPr>
            <a:spLocks noGrp="1"/>
          </p:cNvSpPr>
          <p:nvPr>
            <p:ph idx="1"/>
          </p:nvPr>
        </p:nvSpPr>
        <p:spPr>
          <a:xfrm>
            <a:off x="685801" y="1600200"/>
            <a:ext cx="10439400" cy="4873752"/>
          </a:xfrm>
        </p:spPr>
        <p:txBody>
          <a:bodyPr>
            <a:normAutofit/>
          </a:bodyPr>
          <a:lstStyle/>
          <a:p>
            <a:pPr lvl="0" algn="just">
              <a:buNone/>
            </a:pPr>
            <a:r>
              <a:rPr lang="en-US" sz="3200" b="1" dirty="0">
                <a:latin typeface="Times New Roman" pitchFamily="18" charset="0"/>
                <a:cs typeface="Times New Roman" pitchFamily="18" charset="0"/>
              </a:rPr>
              <a:t>	</a:t>
            </a:r>
            <a:r>
              <a:rPr lang="en-US" sz="3600" i="1" dirty="0">
                <a:latin typeface="Times New Roman" pitchFamily="18" charset="0"/>
                <a:cs typeface="Times New Roman" pitchFamily="18" charset="0"/>
              </a:rPr>
              <a:t>Objectives:-</a:t>
            </a:r>
            <a:endParaRPr lang="en-US" sz="3200" i="1"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To diagnose pregnancy.</a:t>
            </a:r>
          </a:p>
          <a:p>
            <a:pPr lvl="0" algn="just"/>
            <a:r>
              <a:rPr lang="en-US" sz="3200" dirty="0">
                <a:latin typeface="Times New Roman" pitchFamily="18" charset="0"/>
                <a:cs typeface="Times New Roman" pitchFamily="18" charset="0"/>
              </a:rPr>
              <a:t>To assess fetal size and growth.</a:t>
            </a:r>
          </a:p>
          <a:p>
            <a:pPr lvl="0" algn="just"/>
            <a:r>
              <a:rPr lang="en-US" sz="3200" dirty="0">
                <a:latin typeface="Times New Roman" pitchFamily="18" charset="0"/>
                <a:cs typeface="Times New Roman" pitchFamily="18" charset="0"/>
              </a:rPr>
              <a:t>To determine number of fetuses.</a:t>
            </a:r>
          </a:p>
          <a:p>
            <a:pPr lvl="0" algn="just"/>
            <a:r>
              <a:rPr lang="en-US" sz="3200" dirty="0">
                <a:latin typeface="Times New Roman" pitchFamily="18" charset="0"/>
                <a:cs typeface="Times New Roman" pitchFamily="18" charset="0"/>
              </a:rPr>
              <a:t>To determine the amount of liquor amnii. </a:t>
            </a:r>
          </a:p>
          <a:p>
            <a:pPr lvl="0" algn="just">
              <a:buFont typeface="Wingdings" pitchFamily="2" charset="2"/>
              <a:buChar char="v"/>
            </a:pPr>
            <a:r>
              <a:rPr lang="en-US" sz="3200" dirty="0">
                <a:latin typeface="Times New Roman" pitchFamily="18" charset="0"/>
                <a:cs typeface="Times New Roman" pitchFamily="18" charset="0"/>
              </a:rPr>
              <a:t>Therefore, expose the abdomen, from lower ribs to symphysis pubis.</a:t>
            </a:r>
          </a:p>
          <a:p>
            <a:pPr algn="just"/>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191</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228600"/>
            <a:ext cx="9896713" cy="6245352"/>
          </a:xfrm>
        </p:spPr>
        <p:txBody>
          <a:bodyPr>
            <a:normAutofit/>
          </a:bodyPr>
          <a:lstStyle/>
          <a:p>
            <a:pPr lvl="0" algn="just">
              <a:buNone/>
            </a:pPr>
            <a:r>
              <a:rPr lang="en-US" sz="3600" dirty="0">
                <a:latin typeface="Times New Roman" pitchFamily="18" charset="0"/>
                <a:cs typeface="Times New Roman" pitchFamily="18" charset="0"/>
              </a:rPr>
              <a:t>		</a:t>
            </a:r>
            <a:r>
              <a:rPr lang="en-US" sz="3600" b="1" dirty="0">
                <a:latin typeface="Times New Roman" pitchFamily="18" charset="0"/>
                <a:cs typeface="Times New Roman" pitchFamily="18" charset="0"/>
              </a:rPr>
              <a:t>  </a:t>
            </a:r>
            <a:r>
              <a:rPr lang="en-US" sz="3600" b="1" dirty="0">
                <a:solidFill>
                  <a:srgbClr val="00B050"/>
                </a:solidFill>
                <a:latin typeface="Times New Roman" pitchFamily="18" charset="0"/>
                <a:cs typeface="Times New Roman" pitchFamily="18" charset="0"/>
              </a:rPr>
              <a:t>I. INSPECTION</a:t>
            </a:r>
          </a:p>
          <a:p>
            <a:pPr lvl="0" algn="just">
              <a:buNone/>
            </a:pPr>
            <a:r>
              <a:rPr lang="en-US" sz="3600" dirty="0">
                <a:latin typeface="Times New Roman" pitchFamily="18" charset="0"/>
                <a:cs typeface="Times New Roman" pitchFamily="18" charset="0"/>
              </a:rPr>
              <a:t>	 For the  </a:t>
            </a:r>
            <a:r>
              <a:rPr lang="en-US" sz="3600" dirty="0">
                <a:solidFill>
                  <a:srgbClr val="660033"/>
                </a:solidFill>
                <a:latin typeface="Times New Roman" pitchFamily="18" charset="0"/>
                <a:cs typeface="Times New Roman" pitchFamily="18" charset="0"/>
              </a:rPr>
              <a:t>4 “s” </a:t>
            </a:r>
            <a:r>
              <a:rPr lang="en-US" sz="3600" dirty="0">
                <a:latin typeface="Times New Roman" pitchFamily="18" charset="0"/>
                <a:cs typeface="Times New Roman" pitchFamily="18" charset="0"/>
              </a:rPr>
              <a:t>,that is:-</a:t>
            </a:r>
          </a:p>
          <a:p>
            <a:pPr lvl="0" algn="just"/>
            <a:r>
              <a:rPr lang="en-US" sz="3600" b="1" i="1" dirty="0">
                <a:latin typeface="Times New Roman" pitchFamily="18" charset="0"/>
                <a:cs typeface="Times New Roman" pitchFamily="18" charset="0"/>
              </a:rPr>
              <a:t>Shape</a:t>
            </a:r>
            <a:r>
              <a:rPr lang="en-US" sz="3600" i="1" dirty="0">
                <a:latin typeface="Times New Roman" pitchFamily="18" charset="0"/>
                <a:cs typeface="Times New Roman" pitchFamily="18" charset="0"/>
              </a:rPr>
              <a:t> </a:t>
            </a:r>
          </a:p>
          <a:p>
            <a:pPr lvl="0" algn="just">
              <a:buFont typeface="Wingdings" pitchFamily="2" charset="2"/>
              <a:buChar char="Ø"/>
            </a:pPr>
            <a:r>
              <a:rPr lang="en-US" sz="3600" dirty="0">
                <a:latin typeface="Times New Roman" pitchFamily="18" charset="0"/>
                <a:cs typeface="Times New Roman" pitchFamily="18" charset="0"/>
              </a:rPr>
              <a:t>Globular, between 12-18 weeks.</a:t>
            </a:r>
          </a:p>
          <a:p>
            <a:pPr algn="just">
              <a:buFont typeface="Wingdings" pitchFamily="2" charset="2"/>
              <a:buChar char="Ø"/>
            </a:pPr>
            <a:r>
              <a:rPr lang="en-US" sz="3600" dirty="0">
                <a:latin typeface="Times New Roman" pitchFamily="18" charset="0"/>
                <a:cs typeface="Times New Roman" pitchFamily="18" charset="0"/>
              </a:rPr>
              <a:t>Ovoid, thereafter and indicates single   fetus.</a:t>
            </a:r>
          </a:p>
          <a:p>
            <a:pPr algn="just">
              <a:buFont typeface="Wingdings" pitchFamily="2" charset="2"/>
              <a:buChar char="Ø"/>
            </a:pPr>
            <a:r>
              <a:rPr lang="en-US" sz="3600" dirty="0">
                <a:latin typeface="Times New Roman" pitchFamily="18" charset="0"/>
                <a:cs typeface="Times New Roman" pitchFamily="18" charset="0"/>
              </a:rPr>
              <a:t>Round, indicates multiple gestation.</a:t>
            </a:r>
          </a:p>
          <a:p>
            <a:pPr algn="just">
              <a:buFont typeface="Wingdings" pitchFamily="2" charset="2"/>
              <a:buChar char="Ø"/>
            </a:pPr>
            <a:r>
              <a:rPr lang="en-US" sz="3600" dirty="0">
                <a:latin typeface="Times New Roman" pitchFamily="18" charset="0"/>
                <a:cs typeface="Times New Roman" pitchFamily="18" charset="0"/>
              </a:rPr>
              <a:t>Pendulous, due to extreme relaxation of abdominal muscles.            </a:t>
            </a:r>
          </a:p>
          <a:p>
            <a:pPr algn="just"/>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192</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04800"/>
            <a:ext cx="10287000" cy="4873752"/>
          </a:xfrm>
        </p:spPr>
        <p:txBody>
          <a:bodyPr>
            <a:noAutofit/>
          </a:bodyPr>
          <a:lstStyle/>
          <a:p>
            <a:pPr lvl="0" algn="just"/>
            <a:r>
              <a:rPr lang="en-US" sz="3600" b="1" i="1" dirty="0">
                <a:latin typeface="Times New Roman" pitchFamily="18" charset="0"/>
                <a:cs typeface="Times New Roman" pitchFamily="18" charset="0"/>
              </a:rPr>
              <a:t>Size</a:t>
            </a:r>
            <a:r>
              <a:rPr lang="en-US" sz="3600" i="1" dirty="0">
                <a:latin typeface="Times New Roman" pitchFamily="18" charset="0"/>
                <a:cs typeface="Times New Roman" pitchFamily="18" charset="0"/>
              </a:rPr>
              <a:t>:-</a:t>
            </a:r>
            <a:r>
              <a:rPr lang="en-US" sz="3600" dirty="0">
                <a:latin typeface="Times New Roman" pitchFamily="18" charset="0"/>
                <a:cs typeface="Times New Roman" pitchFamily="18" charset="0"/>
              </a:rPr>
              <a:t> </a:t>
            </a:r>
          </a:p>
          <a:p>
            <a:pPr lvl="0" algn="just">
              <a:buFont typeface="Wingdings" pitchFamily="2" charset="2"/>
              <a:buChar char="v"/>
            </a:pPr>
            <a:r>
              <a:rPr lang="en-US" sz="3600" dirty="0">
                <a:latin typeface="Times New Roman" pitchFamily="18" charset="0"/>
                <a:cs typeface="Times New Roman" pitchFamily="18" charset="0"/>
              </a:rPr>
              <a:t>Normally distended ,by either of the </a:t>
            </a:r>
            <a:r>
              <a:rPr lang="en-US" sz="3600" b="1" dirty="0">
                <a:solidFill>
                  <a:srgbClr val="8F25DF"/>
                </a:solidFill>
                <a:latin typeface="Times New Roman" pitchFamily="18" charset="0"/>
                <a:cs typeface="Times New Roman" pitchFamily="18" charset="0"/>
              </a:rPr>
              <a:t>4”Fs” </a:t>
            </a:r>
            <a:r>
              <a:rPr lang="en-US" sz="3600" dirty="0">
                <a:latin typeface="Times New Roman" pitchFamily="18" charset="0"/>
                <a:cs typeface="Times New Roman" pitchFamily="18" charset="0"/>
              </a:rPr>
              <a:t>or</a:t>
            </a:r>
            <a:r>
              <a:rPr lang="en-US" sz="3600" b="1" dirty="0">
                <a:solidFill>
                  <a:srgbClr val="8F25DF"/>
                </a:solidFill>
                <a:latin typeface="Times New Roman" pitchFamily="18" charset="0"/>
                <a:cs typeface="Times New Roman" pitchFamily="18" charset="0"/>
              </a:rPr>
              <a:t> “T”. </a:t>
            </a:r>
          </a:p>
          <a:p>
            <a:pPr algn="just">
              <a:buFont typeface="Wingdings" pitchFamily="2" charset="2"/>
              <a:buChar char="Ø"/>
            </a:pPr>
            <a:r>
              <a:rPr lang="en-US" sz="3600" dirty="0">
                <a:latin typeface="Times New Roman" pitchFamily="18" charset="0"/>
                <a:cs typeface="Times New Roman" pitchFamily="18" charset="0"/>
              </a:rPr>
              <a:t>Fetus, fat, flatus, feaces or </a:t>
            </a:r>
            <a:r>
              <a:rPr lang="en-US" sz="3600" dirty="0" err="1">
                <a:latin typeface="Times New Roman" pitchFamily="18" charset="0"/>
                <a:cs typeface="Times New Roman" pitchFamily="18" charset="0"/>
              </a:rPr>
              <a:t>tumours</a:t>
            </a:r>
            <a:r>
              <a:rPr lang="en-US" sz="3600" dirty="0">
                <a:latin typeface="Times New Roman" pitchFamily="18" charset="0"/>
                <a:cs typeface="Times New Roman" pitchFamily="18" charset="0"/>
              </a:rPr>
              <a:t>.</a:t>
            </a:r>
          </a:p>
          <a:p>
            <a:pPr lvl="0" algn="just"/>
            <a:r>
              <a:rPr lang="en-US" sz="3600" b="1" i="1" dirty="0">
                <a:latin typeface="Times New Roman" pitchFamily="18" charset="0"/>
                <a:cs typeface="Times New Roman" pitchFamily="18" charset="0"/>
              </a:rPr>
              <a:t>Scars</a:t>
            </a:r>
            <a:r>
              <a:rPr lang="en-US" sz="3600" i="1" dirty="0">
                <a:latin typeface="Times New Roman" pitchFamily="18" charset="0"/>
                <a:cs typeface="Times New Roman" pitchFamily="18" charset="0"/>
              </a:rPr>
              <a:t>:-</a:t>
            </a:r>
          </a:p>
          <a:p>
            <a:pPr lvl="0" algn="just">
              <a:buFont typeface="Wingdings" pitchFamily="2" charset="2"/>
              <a:buChar char="Ø"/>
            </a:pPr>
            <a:r>
              <a:rPr lang="en-US" sz="3600" dirty="0">
                <a:latin typeface="Times New Roman" pitchFamily="18" charset="0"/>
                <a:cs typeface="Times New Roman" pitchFamily="18" charset="0"/>
              </a:rPr>
              <a:t> Curative or cosmetic , latter depends on cultural background.</a:t>
            </a:r>
          </a:p>
          <a:p>
            <a:pPr algn="just"/>
            <a:r>
              <a:rPr lang="en-US" sz="3600" b="1" i="1" dirty="0">
                <a:latin typeface="Times New Roman" pitchFamily="18" charset="0"/>
                <a:cs typeface="Times New Roman" pitchFamily="18" charset="0"/>
              </a:rPr>
              <a:t>Skin changes</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Discusssed</a:t>
            </a:r>
            <a:r>
              <a:rPr lang="en-US" sz="3600" dirty="0">
                <a:latin typeface="Times New Roman" pitchFamily="18" charset="0"/>
                <a:cs typeface="Times New Roman" pitchFamily="18" charset="0"/>
              </a:rPr>
              <a:t>.</a:t>
            </a:r>
            <a:endParaRPr lang="en-US" sz="3600" i="1" dirty="0">
              <a:latin typeface="Times New Roman" pitchFamily="18" charset="0"/>
              <a:cs typeface="Times New Roman" pitchFamily="18" charset="0"/>
            </a:endParaRPr>
          </a:p>
          <a:p>
            <a:pPr algn="just">
              <a:buFont typeface="Wingdings" pitchFamily="2" charset="2"/>
              <a:buChar char="v"/>
            </a:pPr>
            <a:r>
              <a:rPr lang="en-US" sz="3600" dirty="0">
                <a:latin typeface="Times New Roman" pitchFamily="18" charset="0"/>
                <a:cs typeface="Times New Roman" pitchFamily="18" charset="0"/>
              </a:rPr>
              <a:t>Note the abdominal musculature  and fetal movements. </a:t>
            </a:r>
            <a:endParaRPr lang="en-US" sz="3600" i="1" dirty="0">
              <a:latin typeface="Times New Roman" pitchFamily="18" charset="0"/>
              <a:cs typeface="Times New Roman" pitchFamily="18" charset="0"/>
            </a:endParaRPr>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193</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latin typeface="Times New Roman" pitchFamily="18" charset="0"/>
                <a:cs typeface="Times New Roman" pitchFamily="18" charset="0"/>
              </a:rPr>
              <a:t> </a:t>
            </a:r>
            <a:r>
              <a:rPr lang="en-US" b="1" dirty="0">
                <a:solidFill>
                  <a:srgbClr val="00B050"/>
                </a:solidFill>
                <a:latin typeface="Times New Roman" pitchFamily="18" charset="0"/>
                <a:cs typeface="Times New Roman" pitchFamily="18" charset="0"/>
              </a:rPr>
              <a:t>II. PALPATION</a:t>
            </a:r>
            <a:endParaRPr lang="en-US" dirty="0">
              <a:solidFill>
                <a:srgbClr val="00B050"/>
              </a:solidFill>
            </a:endParaRPr>
          </a:p>
        </p:txBody>
      </p:sp>
      <p:sp>
        <p:nvSpPr>
          <p:cNvPr id="3" name="Content Placeholder 2"/>
          <p:cNvSpPr>
            <a:spLocks noGrp="1"/>
          </p:cNvSpPr>
          <p:nvPr>
            <p:ph idx="1"/>
          </p:nvPr>
        </p:nvSpPr>
        <p:spPr/>
        <p:txBody>
          <a:bodyPr>
            <a:normAutofit/>
          </a:bodyPr>
          <a:lstStyle/>
          <a:p>
            <a:pPr lvl="0"/>
            <a:r>
              <a:rPr lang="en-US" sz="3200" dirty="0" err="1">
                <a:latin typeface="Times New Roman" pitchFamily="18" charset="0"/>
                <a:cs typeface="Times New Roman" pitchFamily="18" charset="0"/>
              </a:rPr>
              <a:t>Organomegally</a:t>
            </a:r>
            <a:r>
              <a:rPr lang="en-US" sz="3200" dirty="0">
                <a:latin typeface="Times New Roman" pitchFamily="18" charset="0"/>
                <a:cs typeface="Times New Roman" pitchFamily="18" charset="0"/>
              </a:rPr>
              <a:t> i.e. enlargement of the liver and spleen respectively.</a:t>
            </a:r>
          </a:p>
          <a:p>
            <a:pPr lvl="0"/>
            <a:r>
              <a:rPr lang="en-US" sz="3200" dirty="0">
                <a:latin typeface="Times New Roman" pitchFamily="18" charset="0"/>
                <a:cs typeface="Times New Roman" pitchFamily="18" charset="0"/>
              </a:rPr>
              <a:t>Uterus , using Leopold manoeuvre which comprises of four (4) steps:-</a:t>
            </a:r>
          </a:p>
          <a:p>
            <a:pPr>
              <a:buNone/>
            </a:pPr>
            <a:r>
              <a:rPr lang="en-US" sz="3200" dirty="0">
                <a:latin typeface="Times New Roman" pitchFamily="18" charset="0"/>
                <a:cs typeface="Times New Roman" pitchFamily="18" charset="0"/>
              </a:rPr>
              <a:t> 	</a:t>
            </a:r>
            <a:r>
              <a:rPr lang="en-US" sz="3200" b="1" i="1" u="sng" dirty="0">
                <a:latin typeface="Times New Roman" pitchFamily="18" charset="0"/>
                <a:cs typeface="Times New Roman" pitchFamily="18" charset="0"/>
              </a:rPr>
              <a:t>i) FUNDAL (FIRST MANOEUVRE)</a:t>
            </a:r>
          </a:p>
          <a:p>
            <a:pPr>
              <a:buNone/>
            </a:pPr>
            <a:r>
              <a:rPr lang="en-US" sz="3200" dirty="0">
                <a:latin typeface="Times New Roman" pitchFamily="18" charset="0"/>
                <a:cs typeface="Times New Roman" pitchFamily="18" charset="0"/>
              </a:rPr>
              <a:t>	Aims are to;</a:t>
            </a:r>
          </a:p>
          <a:p>
            <a:r>
              <a:rPr lang="en-US" sz="3200" dirty="0">
                <a:latin typeface="Times New Roman" pitchFamily="18" charset="0"/>
                <a:cs typeface="Times New Roman" pitchFamily="18" charset="0"/>
              </a:rPr>
              <a:t> Estimate gestational period. </a:t>
            </a:r>
          </a:p>
          <a:p>
            <a:r>
              <a:rPr lang="en-US" sz="3200" dirty="0">
                <a:latin typeface="Times New Roman" pitchFamily="18" charset="0"/>
                <a:cs typeface="Times New Roman" pitchFamily="18" charset="0"/>
              </a:rPr>
              <a:t> Diagnose presentation and lie.</a:t>
            </a:r>
          </a:p>
          <a:p>
            <a:endParaRPr lang="en-US" sz="3200"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194</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contd</a:t>
            </a:r>
          </a:p>
        </p:txBody>
      </p:sp>
      <p:sp>
        <p:nvSpPr>
          <p:cNvPr id="3" name="Content Placeholder 2"/>
          <p:cNvSpPr>
            <a:spLocks noGrp="1"/>
          </p:cNvSpPr>
          <p:nvPr>
            <p:ph idx="1"/>
          </p:nvPr>
        </p:nvSpPr>
        <p:spPr/>
        <p:txBody>
          <a:bodyPr/>
          <a:lstStyle/>
          <a:p>
            <a:pPr>
              <a:buFont typeface="Wingdings" pitchFamily="2" charset="2"/>
              <a:buChar char="Ø"/>
            </a:pPr>
            <a:r>
              <a:rPr lang="en-US" sz="3600" dirty="0">
                <a:latin typeface="Times New Roman" pitchFamily="18" charset="0"/>
                <a:cs typeface="Times New Roman" pitchFamily="18" charset="0"/>
              </a:rPr>
              <a:t>To estimate </a:t>
            </a:r>
            <a:r>
              <a:rPr lang="en-US" sz="3600" dirty="0" err="1">
                <a:latin typeface="Times New Roman" pitchFamily="18" charset="0"/>
                <a:cs typeface="Times New Roman" pitchFamily="18" charset="0"/>
              </a:rPr>
              <a:t>fundal</a:t>
            </a:r>
            <a:r>
              <a:rPr lang="en-US" sz="3600" dirty="0">
                <a:latin typeface="Times New Roman" pitchFamily="18" charset="0"/>
                <a:cs typeface="Times New Roman" pitchFamily="18" charset="0"/>
              </a:rPr>
              <a:t> height, use the physical landmarks.</a:t>
            </a:r>
          </a:p>
          <a:p>
            <a:pPr>
              <a:buFont typeface="Wingdings" pitchFamily="2" charset="2"/>
              <a:buChar char="Ø"/>
            </a:pPr>
            <a:r>
              <a:rPr lang="en-US" sz="3600" dirty="0">
                <a:latin typeface="Times New Roman" pitchFamily="18" charset="0"/>
                <a:cs typeface="Times New Roman" pitchFamily="18" charset="0"/>
              </a:rPr>
              <a:t>So, determine the number of finger breaths, that can be accommodated, below or above a landmark.</a:t>
            </a:r>
          </a:p>
          <a:p>
            <a:pPr>
              <a:buFont typeface="Wingdings" pitchFamily="2" charset="2"/>
              <a:buChar char="Ø"/>
            </a:pPr>
            <a:r>
              <a:rPr lang="en-US" sz="3600" dirty="0">
                <a:latin typeface="Times New Roman" pitchFamily="18" charset="0"/>
                <a:cs typeface="Times New Roman" pitchFamily="18" charset="0"/>
              </a:rPr>
              <a:t>Using both hands, note the fetal part located at the uterine </a:t>
            </a:r>
            <a:r>
              <a:rPr lang="en-US" sz="3600" dirty="0" err="1">
                <a:latin typeface="Times New Roman" pitchFamily="18" charset="0"/>
                <a:cs typeface="Times New Roman" pitchFamily="18" charset="0"/>
              </a:rPr>
              <a:t>fundus</a:t>
            </a:r>
            <a:r>
              <a:rPr lang="en-US" sz="3600" dirty="0">
                <a:latin typeface="Times New Roman" pitchFamily="18" charset="0"/>
                <a:cs typeface="Times New Roman" pitchFamily="18" charset="0"/>
              </a:rPr>
              <a:t>.</a:t>
            </a:r>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195</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25400"/>
            <a:ext cx="9110213" cy="1143000"/>
          </a:xfrm>
        </p:spPr>
        <p:txBody>
          <a:bodyPr/>
          <a:lstStyle/>
          <a:p>
            <a:pPr algn="ctr"/>
            <a:r>
              <a:rPr lang="en-US" dirty="0"/>
              <a:t>		contd</a:t>
            </a:r>
          </a:p>
        </p:txBody>
      </p:sp>
      <p:sp>
        <p:nvSpPr>
          <p:cNvPr id="3" name="Content Placeholder 2"/>
          <p:cNvSpPr>
            <a:spLocks noGrp="1"/>
          </p:cNvSpPr>
          <p:nvPr>
            <p:ph idx="1"/>
          </p:nvPr>
        </p:nvSpPr>
        <p:spPr>
          <a:xfrm>
            <a:off x="1066801" y="1295400"/>
            <a:ext cx="10049114" cy="5279136"/>
          </a:xfrm>
        </p:spPr>
        <p:txBody>
          <a:bodyPr>
            <a:noAutofit/>
          </a:bodyPr>
          <a:lstStyle/>
          <a:p>
            <a:pPr algn="just">
              <a:buNone/>
            </a:pPr>
            <a:r>
              <a:rPr lang="en-US" sz="3200" dirty="0"/>
              <a:t>	</a:t>
            </a:r>
            <a:r>
              <a:rPr lang="en-US" sz="3200" i="1" dirty="0">
                <a:latin typeface="Times New Roman" pitchFamily="18" charset="0"/>
                <a:cs typeface="Times New Roman" pitchFamily="18" charset="0"/>
              </a:rPr>
              <a:t>   Interpretation</a:t>
            </a:r>
          </a:p>
          <a:p>
            <a:pPr lvl="0" algn="just"/>
            <a:r>
              <a:rPr lang="en-US" sz="3200" dirty="0">
                <a:latin typeface="Times New Roman" pitchFamily="18" charset="0"/>
                <a:cs typeface="Times New Roman" pitchFamily="18" charset="0"/>
              </a:rPr>
              <a:t>Buttocks at  the </a:t>
            </a:r>
            <a:r>
              <a:rPr lang="en-US" sz="3200" dirty="0" err="1">
                <a:latin typeface="Times New Roman" pitchFamily="18" charset="0"/>
                <a:cs typeface="Times New Roman" pitchFamily="18" charset="0"/>
              </a:rPr>
              <a:t>fundus</a:t>
            </a:r>
            <a:r>
              <a:rPr lang="en-US" sz="3200" dirty="0">
                <a:latin typeface="Times New Roman" pitchFamily="18" charset="0"/>
                <a:cs typeface="Times New Roman" pitchFamily="18" charset="0"/>
              </a:rPr>
              <a:t>:</a:t>
            </a:r>
          </a:p>
          <a:p>
            <a:pPr lvl="0" algn="just">
              <a:buFont typeface="Wingdings" pitchFamily="2" charset="2"/>
              <a:buChar char="Ø"/>
            </a:pPr>
            <a:r>
              <a:rPr lang="en-US" sz="3200" dirty="0">
                <a:latin typeface="Times New Roman" pitchFamily="18" charset="0"/>
                <a:cs typeface="Times New Roman" pitchFamily="18" charset="0"/>
              </a:rPr>
              <a:t>Feels soft, irregularly  outlined and large, hence cephalic Presentation.</a:t>
            </a:r>
          </a:p>
          <a:p>
            <a:pPr lvl="0" algn="just"/>
            <a:r>
              <a:rPr lang="en-US" sz="3200" dirty="0">
                <a:latin typeface="Times New Roman" pitchFamily="18" charset="0"/>
                <a:cs typeface="Times New Roman" pitchFamily="18" charset="0"/>
              </a:rPr>
              <a:t>Head at the </a:t>
            </a:r>
            <a:r>
              <a:rPr lang="en-US" sz="3200" dirty="0" err="1">
                <a:latin typeface="Times New Roman" pitchFamily="18" charset="0"/>
                <a:cs typeface="Times New Roman" pitchFamily="18" charset="0"/>
              </a:rPr>
              <a:t>fundus</a:t>
            </a:r>
            <a:r>
              <a:rPr lang="en-US" sz="3200" dirty="0">
                <a:latin typeface="Times New Roman" pitchFamily="18" charset="0"/>
                <a:cs typeface="Times New Roman" pitchFamily="18" charset="0"/>
              </a:rPr>
              <a:t>:</a:t>
            </a:r>
          </a:p>
          <a:p>
            <a:pPr lvl="0" algn="just">
              <a:buFont typeface="Wingdings" pitchFamily="2" charset="2"/>
              <a:buChar char="Ø"/>
            </a:pPr>
            <a:r>
              <a:rPr lang="en-US" sz="3200" dirty="0">
                <a:latin typeface="Times New Roman" pitchFamily="18" charset="0"/>
                <a:cs typeface="Times New Roman" pitchFamily="18" charset="0"/>
              </a:rPr>
              <a:t>Feels more distinctive in outline than buttocks, hard and has a round contour.</a:t>
            </a:r>
          </a:p>
          <a:p>
            <a:pPr algn="just">
              <a:buFont typeface="Wingdings" pitchFamily="2" charset="2"/>
              <a:buChar char="Ø"/>
            </a:pPr>
            <a:r>
              <a:rPr lang="en-US" sz="3200" dirty="0">
                <a:latin typeface="Times New Roman" pitchFamily="18" charset="0"/>
                <a:cs typeface="Times New Roman" pitchFamily="18" charset="0"/>
              </a:rPr>
              <a:t>Its </a:t>
            </a:r>
            <a:r>
              <a:rPr lang="en-US" sz="3200" dirty="0" err="1">
                <a:latin typeface="Times New Roman" pitchFamily="18" charset="0"/>
                <a:cs typeface="Times New Roman" pitchFamily="18" charset="0"/>
              </a:rPr>
              <a:t>ballotable</a:t>
            </a:r>
            <a:r>
              <a:rPr lang="en-US" sz="3200" dirty="0">
                <a:latin typeface="Times New Roman" pitchFamily="18" charset="0"/>
                <a:cs typeface="Times New Roman" pitchFamily="18" charset="0"/>
              </a:rPr>
              <a:t> because of the free neck movement  So, breech presentation.</a:t>
            </a:r>
          </a:p>
          <a:p>
            <a:pPr algn="just">
              <a:buFont typeface="Wingdings" pitchFamily="2" charset="2"/>
              <a:buChar char="v"/>
            </a:pPr>
            <a:r>
              <a:rPr lang="en-US" sz="3200" dirty="0">
                <a:latin typeface="Times New Roman" pitchFamily="18" charset="0"/>
                <a:cs typeface="Times New Roman" pitchFamily="18" charset="0"/>
              </a:rPr>
              <a:t>In both situations lie is longitudinal. </a:t>
            </a:r>
          </a:p>
          <a:p>
            <a:pPr algn="just"/>
            <a:endParaRPr lang="en-US" sz="3200"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196</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rgbClr val="FF0000"/>
                </a:solidFill>
              </a:rPr>
              <a:t>First Leopold maneuver.</a:t>
            </a:r>
          </a:p>
        </p:txBody>
      </p:sp>
      <p:sp>
        <p:nvSpPr>
          <p:cNvPr id="4" name="Slide Number Placeholder 3"/>
          <p:cNvSpPr>
            <a:spLocks noGrp="1"/>
          </p:cNvSpPr>
          <p:nvPr>
            <p:ph type="sldNum" sz="quarter" idx="15"/>
          </p:nvPr>
        </p:nvSpPr>
        <p:spPr/>
        <p:txBody>
          <a:bodyPr/>
          <a:lstStyle/>
          <a:p>
            <a:fld id="{83F828AF-2CD1-48C6-8286-C7F35401D37C}" type="slidenum">
              <a:rPr lang="en-US">
                <a:latin typeface="Times New Roman"/>
              </a:rPr>
              <a:pPr/>
              <a:t>197</a:t>
            </a:fld>
            <a:endParaRPr lang="en-US">
              <a:latin typeface="Times New Roman"/>
            </a:endParaRPr>
          </a:p>
        </p:txBody>
      </p:sp>
      <p:pic>
        <p:nvPicPr>
          <p:cNvPr id="5" name="Content Placeholder 4"/>
          <p:cNvPicPr>
            <a:picLocks noGrp="1"/>
          </p:cNvPicPr>
          <p:nvPr>
            <p:ph sz="quarter" idx="1"/>
          </p:nvPr>
        </p:nvPicPr>
        <p:blipFill>
          <a:blip r:embed="rId2">
            <a:extLst>
              <a:ext uri="{28A0092B-C50C-407E-A947-70E740481C1C}">
                <a14:useLocalDpi xmlns="" xmlns:a14="http://schemas.microsoft.com/office/drawing/2010/main" val="0"/>
              </a:ext>
            </a:extLst>
          </a:blip>
          <a:srcRect/>
          <a:stretch>
            <a:fillRect/>
          </a:stretch>
        </p:blipFill>
        <p:spPr bwMode="auto">
          <a:xfrm>
            <a:off x="685800" y="1447801"/>
            <a:ext cx="10363200" cy="52577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2643843896"/>
      </p:ext>
    </p:extLst>
  </p:cSld>
  <p:clrMapOvr>
    <a:masterClrMapping/>
  </p:clrMapOvr>
  <p:transition spd="slow">
    <p:pull dir="d"/>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1076088" y="762000"/>
            <a:ext cx="10039827" cy="5812536"/>
          </a:xfrm>
        </p:spPr>
        <p:txBody>
          <a:bodyPr>
            <a:normAutofit/>
          </a:bodyPr>
          <a:lstStyle/>
          <a:p>
            <a:pPr lvl="0">
              <a:buNone/>
            </a:pPr>
            <a:r>
              <a:rPr lang="en-US" dirty="0"/>
              <a:t>	</a:t>
            </a:r>
            <a:r>
              <a:rPr lang="en-US" sz="3000" dirty="0">
                <a:latin typeface="Times New Roman" pitchFamily="18" charset="0"/>
                <a:cs typeface="Times New Roman" pitchFamily="18" charset="0"/>
              </a:rPr>
              <a:t>  </a:t>
            </a:r>
            <a:r>
              <a:rPr lang="en-US" sz="3000" b="1" i="1" u="sng" dirty="0">
                <a:latin typeface="Times New Roman" pitchFamily="18" charset="0"/>
                <a:cs typeface="Times New Roman" pitchFamily="18" charset="0"/>
              </a:rPr>
              <a:t>ii) LATERAL( 2</a:t>
            </a:r>
            <a:r>
              <a:rPr lang="en-US" sz="3000" b="1" i="1" u="sng" baseline="30000" dirty="0">
                <a:latin typeface="Times New Roman" pitchFamily="18" charset="0"/>
                <a:cs typeface="Times New Roman" pitchFamily="18" charset="0"/>
              </a:rPr>
              <a:t>ND</a:t>
            </a:r>
            <a:r>
              <a:rPr lang="en-US" sz="3000" b="1" i="1" u="sng" dirty="0">
                <a:latin typeface="Times New Roman" pitchFamily="18" charset="0"/>
                <a:cs typeface="Times New Roman" pitchFamily="18" charset="0"/>
              </a:rPr>
              <a:t>  MANOEUVRE)</a:t>
            </a:r>
            <a:r>
              <a:rPr lang="en-US" sz="3000" dirty="0">
                <a:latin typeface="Times New Roman" pitchFamily="18" charset="0"/>
                <a:cs typeface="Times New Roman" pitchFamily="18" charset="0"/>
              </a:rPr>
              <a:t>	</a:t>
            </a:r>
          </a:p>
          <a:p>
            <a:pPr>
              <a:buNone/>
            </a:pPr>
            <a:r>
              <a:rPr lang="en-US" sz="3000" dirty="0">
                <a:latin typeface="Times New Roman" pitchFamily="18" charset="0"/>
                <a:cs typeface="Times New Roman" pitchFamily="18" charset="0"/>
              </a:rPr>
              <a:t>	Aims are to:</a:t>
            </a:r>
          </a:p>
          <a:p>
            <a:r>
              <a:rPr lang="en-US" sz="3000" dirty="0">
                <a:latin typeface="Times New Roman" pitchFamily="18" charset="0"/>
                <a:cs typeface="Times New Roman" pitchFamily="18" charset="0"/>
              </a:rPr>
              <a:t> Diagnose position by locating the fetal back.</a:t>
            </a:r>
          </a:p>
          <a:p>
            <a:r>
              <a:rPr lang="en-US" sz="3000" dirty="0">
                <a:latin typeface="Times New Roman" pitchFamily="18" charset="0"/>
                <a:cs typeface="Times New Roman" pitchFamily="18" charset="0"/>
              </a:rPr>
              <a:t>To confirm lie and presentation respectively</a:t>
            </a:r>
          </a:p>
          <a:p>
            <a:pPr>
              <a:buFont typeface="Wingdings" pitchFamily="2" charset="2"/>
              <a:buChar char="Ø"/>
            </a:pPr>
            <a:r>
              <a:rPr lang="en-US" sz="3000" dirty="0">
                <a:latin typeface="Times New Roman" pitchFamily="18" charset="0"/>
                <a:cs typeface="Times New Roman" pitchFamily="18" charset="0"/>
              </a:rPr>
              <a:t>Hands are placed on either side of the abdomen at the umbilicus level.</a:t>
            </a:r>
          </a:p>
          <a:p>
            <a:pPr>
              <a:buFont typeface="Wingdings" pitchFamily="2" charset="2"/>
              <a:buChar char="Ø"/>
            </a:pPr>
            <a:r>
              <a:rPr lang="en-US" sz="3000" dirty="0">
                <a:latin typeface="Times New Roman" pitchFamily="18" charset="0"/>
                <a:cs typeface="Times New Roman" pitchFamily="18" charset="0"/>
              </a:rPr>
              <a:t>Gentle pressure is applied with alternate hand in order to note which side of uterus offers the greater resistance. </a:t>
            </a:r>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198</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contd</a:t>
            </a:r>
          </a:p>
        </p:txBody>
      </p:sp>
      <p:sp>
        <p:nvSpPr>
          <p:cNvPr id="3" name="Content Placeholder 2"/>
          <p:cNvSpPr>
            <a:spLocks noGrp="1"/>
          </p:cNvSpPr>
          <p:nvPr>
            <p:ph idx="1"/>
          </p:nvPr>
        </p:nvSpPr>
        <p:spPr/>
        <p:txBody>
          <a:bodyPr>
            <a:normAutofit/>
          </a:bodyPr>
          <a:lstStyle/>
          <a:p>
            <a:pPr>
              <a:buFont typeface="Wingdings" pitchFamily="2" charset="2"/>
              <a:buChar char="Ø"/>
            </a:pPr>
            <a:r>
              <a:rPr lang="en-US" sz="3000" dirty="0" err="1">
                <a:latin typeface="Times New Roman" pitchFamily="18" charset="0"/>
                <a:cs typeface="Times New Roman" pitchFamily="18" charset="0"/>
              </a:rPr>
              <a:t>So,firmly</a:t>
            </a:r>
            <a:r>
              <a:rPr lang="en-US" sz="3000" dirty="0">
                <a:latin typeface="Times New Roman" pitchFamily="18" charset="0"/>
                <a:cs typeface="Times New Roman" pitchFamily="18" charset="0"/>
              </a:rPr>
              <a:t> support the uterus on one side.</a:t>
            </a:r>
          </a:p>
          <a:p>
            <a:pPr>
              <a:buFont typeface="Wingdings" pitchFamily="2" charset="2"/>
              <a:buChar char="Ø"/>
            </a:pPr>
            <a:r>
              <a:rPr lang="en-US" sz="3000" dirty="0">
                <a:latin typeface="Times New Roman" pitchFamily="18" charset="0"/>
                <a:cs typeface="Times New Roman" pitchFamily="18" charset="0"/>
              </a:rPr>
              <a:t>Then, slide the hand on the opposite side, using rotary movements from breech to neck.</a:t>
            </a:r>
          </a:p>
          <a:p>
            <a:pPr>
              <a:buFont typeface="Wingdings" pitchFamily="2" charset="2"/>
              <a:buChar char="Ø"/>
            </a:pPr>
            <a:r>
              <a:rPr lang="en-US" sz="3000" dirty="0">
                <a:latin typeface="Times New Roman" pitchFamily="18" charset="0"/>
                <a:cs typeface="Times New Roman" pitchFamily="18" charset="0"/>
              </a:rPr>
              <a:t>Repeat the same on the opposite side in order to locate fetal back and limbs.</a:t>
            </a:r>
          </a:p>
          <a:p>
            <a:pPr>
              <a:buFont typeface="Wingdings" pitchFamily="2" charset="2"/>
              <a:buChar char="§"/>
            </a:pPr>
            <a:r>
              <a:rPr lang="en-US" sz="3000" dirty="0">
                <a:latin typeface="Times New Roman" pitchFamily="18" charset="0"/>
                <a:cs typeface="Times New Roman" pitchFamily="18" charset="0"/>
              </a:rPr>
              <a:t>Alternatively, “walk or move” the fingertips on each side, still from breech to neck.</a:t>
            </a:r>
          </a:p>
          <a:p>
            <a:pPr>
              <a:buFont typeface="Wingdings" pitchFamily="2" charset="2"/>
              <a:buChar char="ü"/>
            </a:pPr>
            <a:r>
              <a:rPr lang="en-US" sz="3000" dirty="0">
                <a:latin typeface="Times New Roman" pitchFamily="18" charset="0"/>
                <a:cs typeface="Times New Roman" pitchFamily="18" charset="0"/>
              </a:rPr>
              <a:t>The fingertips should be dipped into the abdominal wall deeply.</a:t>
            </a:r>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199</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4939" y="304800"/>
            <a:ext cx="8229600" cy="914400"/>
          </a:xfrm>
        </p:spPr>
        <p:txBody>
          <a:bodyPr>
            <a:noAutofit/>
          </a:bodyPr>
          <a:lstStyle/>
          <a:p>
            <a:pPr algn="ctr"/>
            <a:r>
              <a:rPr lang="en-US" sz="5400" dirty="0">
                <a:solidFill>
                  <a:srgbClr val="FF0000"/>
                </a:solidFill>
                <a:latin typeface="Arial Black" panose="020B0A04020102020204" pitchFamily="34" charset="0"/>
              </a:rPr>
              <a:t>MODULE COMPETENCE</a:t>
            </a:r>
          </a:p>
        </p:txBody>
      </p:sp>
      <p:sp>
        <p:nvSpPr>
          <p:cNvPr id="2" name="Content Placeholder 1"/>
          <p:cNvSpPr>
            <a:spLocks noGrp="1"/>
          </p:cNvSpPr>
          <p:nvPr>
            <p:ph idx="1"/>
          </p:nvPr>
        </p:nvSpPr>
        <p:spPr>
          <a:xfrm>
            <a:off x="777240" y="1623060"/>
            <a:ext cx="10964186" cy="4930140"/>
          </a:xfrm>
        </p:spPr>
        <p:txBody>
          <a:bodyPr>
            <a:normAutofit/>
          </a:bodyPr>
          <a:lstStyle/>
          <a:p>
            <a:pPr algn="just">
              <a:buClr>
                <a:schemeClr val="bg1"/>
              </a:buClr>
            </a:pPr>
            <a:r>
              <a:rPr lang="en-US" sz="3600" dirty="0">
                <a:latin typeface="Calibri" panose="020F0502020204030204" pitchFamily="34" charset="0"/>
                <a:cs typeface="Calibri" panose="020F0502020204030204" pitchFamily="34" charset="0"/>
              </a:rPr>
              <a:t>To enable the learner provide quality care to the pregnant woman during pregnancy, labour &amp; puerperium</a:t>
            </a:r>
          </a:p>
        </p:txBody>
      </p:sp>
    </p:spTree>
    <p:extLst>
      <p:ext uri="{BB962C8B-B14F-4D97-AF65-F5344CB8AC3E}">
        <p14:creationId xmlns="" xmlns:p14="http://schemas.microsoft.com/office/powerpoint/2010/main" val="134159874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2456" y="228600"/>
            <a:ext cx="10993820" cy="5791200"/>
          </a:xfrm>
        </p:spPr>
        <p:txBody>
          <a:bodyPr>
            <a:normAutofit/>
          </a:bodyPr>
          <a:lstStyle/>
          <a:p>
            <a:pPr>
              <a:buNone/>
            </a:pPr>
            <a:r>
              <a:rPr lang="en-US" sz="4000" dirty="0">
                <a:latin typeface="Times New Roman" pitchFamily="18" charset="0"/>
                <a:cs typeface="Times New Roman" pitchFamily="18" charset="0"/>
              </a:rPr>
              <a:t>	iv) </a:t>
            </a:r>
            <a:r>
              <a:rPr lang="en-US" sz="4000" b="1" i="1" dirty="0">
                <a:latin typeface="Times New Roman" pitchFamily="18" charset="0"/>
                <a:cs typeface="Times New Roman" pitchFamily="18" charset="0"/>
              </a:rPr>
              <a:t>SKIN CHANGES</a:t>
            </a:r>
          </a:p>
          <a:p>
            <a:r>
              <a:rPr lang="en-US" sz="4000" dirty="0">
                <a:latin typeface="Times New Roman" pitchFamily="18" charset="0"/>
                <a:cs typeface="Times New Roman" pitchFamily="18" charset="0"/>
              </a:rPr>
              <a:t>Observed between 8</a:t>
            </a:r>
            <a:r>
              <a:rPr lang="en-US" sz="4000" baseline="30000" dirty="0">
                <a:latin typeface="Times New Roman" pitchFamily="18" charset="0"/>
                <a:cs typeface="Times New Roman" pitchFamily="18" charset="0"/>
              </a:rPr>
              <a:t>th</a:t>
            </a:r>
            <a:r>
              <a:rPr lang="en-US" sz="4000" dirty="0">
                <a:latin typeface="Times New Roman" pitchFamily="18" charset="0"/>
                <a:cs typeface="Times New Roman" pitchFamily="18" charset="0"/>
              </a:rPr>
              <a:t> to 16</a:t>
            </a:r>
            <a:r>
              <a:rPr lang="en-US" sz="4000" baseline="30000" dirty="0">
                <a:latin typeface="Times New Roman" pitchFamily="18" charset="0"/>
                <a:cs typeface="Times New Roman" pitchFamily="18" charset="0"/>
              </a:rPr>
              <a:t>th</a:t>
            </a:r>
            <a:r>
              <a:rPr lang="en-US" sz="4000" dirty="0">
                <a:latin typeface="Times New Roman" pitchFamily="18" charset="0"/>
                <a:cs typeface="Times New Roman" pitchFamily="18" charset="0"/>
              </a:rPr>
              <a:t> week.</a:t>
            </a:r>
          </a:p>
          <a:p>
            <a:r>
              <a:rPr lang="en-US" sz="4000" dirty="0">
                <a:latin typeface="Times New Roman" pitchFamily="18" charset="0"/>
                <a:cs typeface="Times New Roman" pitchFamily="18" charset="0"/>
              </a:rPr>
              <a:t>It includes </a:t>
            </a:r>
            <a:r>
              <a:rPr lang="en-US" sz="4000" dirty="0" err="1">
                <a:latin typeface="Times New Roman" pitchFamily="18" charset="0"/>
                <a:cs typeface="Times New Roman" pitchFamily="18" charset="0"/>
              </a:rPr>
              <a:t>hyperpigmentation</a:t>
            </a:r>
            <a:r>
              <a:rPr lang="en-US" sz="4000" dirty="0">
                <a:latin typeface="Times New Roman" pitchFamily="18" charset="0"/>
                <a:cs typeface="Times New Roman" pitchFamily="18" charset="0"/>
              </a:rPr>
              <a:t> and development of stretch marks.</a:t>
            </a:r>
          </a:p>
          <a:p>
            <a:pPr>
              <a:buFont typeface="Wingdings" pitchFamily="2" charset="2"/>
              <a:buChar char="Ø"/>
            </a:pPr>
            <a:r>
              <a:rPr lang="en-US" sz="4000" dirty="0">
                <a:latin typeface="Times New Roman" pitchFamily="18" charset="0"/>
                <a:cs typeface="Times New Roman" pitchFamily="18" charset="0"/>
              </a:rPr>
              <a:t>Same occurs due to melanin disorder and rapid deposition of fat respectively.</a:t>
            </a:r>
          </a:p>
          <a:p>
            <a:endParaRPr lang="en-US" dirty="0"/>
          </a:p>
        </p:txBody>
      </p:sp>
      <p:sp>
        <p:nvSpPr>
          <p:cNvPr id="5" name="Slide Number Placeholder 4"/>
          <p:cNvSpPr>
            <a:spLocks noGrp="1"/>
          </p:cNvSpPr>
          <p:nvPr>
            <p:ph type="sldNum" sz="quarter" idx="12"/>
          </p:nvPr>
        </p:nvSpPr>
        <p:spPr/>
        <p:txBody>
          <a:bodyPr/>
          <a:lstStyle/>
          <a:p>
            <a:fld id="{4E29A36A-2DFF-43F8-9275-FEA2E69CBAEA}" type="slidenum">
              <a:rPr lang="en-US">
                <a:latin typeface="Franklin Gothic Book"/>
              </a:rPr>
              <a:pPr/>
              <a:t>20</a:t>
            </a:fld>
            <a:endParaRPr lang="en-US">
              <a:latin typeface="Franklin Gothic Book"/>
            </a:endParaRPr>
          </a:p>
        </p:txBody>
      </p:sp>
    </p:spTree>
  </p:cSld>
  <p:clrMapOvr>
    <a:masterClrMapping/>
  </p:clrMapOvr>
  <p:transition spd="slow">
    <p:pull dir="d"/>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contd</a:t>
            </a:r>
          </a:p>
        </p:txBody>
      </p:sp>
      <p:sp>
        <p:nvSpPr>
          <p:cNvPr id="3" name="Content Placeholder 2"/>
          <p:cNvSpPr>
            <a:spLocks noGrp="1"/>
          </p:cNvSpPr>
          <p:nvPr>
            <p:ph idx="1"/>
          </p:nvPr>
        </p:nvSpPr>
        <p:spPr/>
        <p:txBody>
          <a:bodyPr>
            <a:normAutofit fontScale="92500" lnSpcReduction="10000"/>
          </a:bodyPr>
          <a:lstStyle/>
          <a:p>
            <a:pPr>
              <a:buNone/>
            </a:pPr>
            <a:r>
              <a:rPr lang="en-US" dirty="0"/>
              <a:t>	</a:t>
            </a:r>
            <a:r>
              <a:rPr lang="en-US" sz="3500" dirty="0">
                <a:latin typeface="Times New Roman" pitchFamily="18" charset="0"/>
                <a:cs typeface="Times New Roman" pitchFamily="18" charset="0"/>
              </a:rPr>
              <a:t>	</a:t>
            </a:r>
            <a:r>
              <a:rPr lang="en-US" sz="3800" i="1" dirty="0">
                <a:latin typeface="Times New Roman" pitchFamily="18" charset="0"/>
                <a:cs typeface="Times New Roman" pitchFamily="18" charset="0"/>
              </a:rPr>
              <a:t>Interpretation</a:t>
            </a:r>
            <a:r>
              <a:rPr lang="en-US" sz="3500" dirty="0">
                <a:latin typeface="Times New Roman" pitchFamily="18" charset="0"/>
                <a:cs typeface="Times New Roman" pitchFamily="18" charset="0"/>
              </a:rPr>
              <a:t>  </a:t>
            </a:r>
          </a:p>
          <a:p>
            <a:r>
              <a:rPr lang="en-US" sz="3500" dirty="0">
                <a:latin typeface="Times New Roman" pitchFamily="18" charset="0"/>
                <a:cs typeface="Times New Roman" pitchFamily="18" charset="0"/>
              </a:rPr>
              <a:t>Fetal back:</a:t>
            </a:r>
          </a:p>
          <a:p>
            <a:pPr>
              <a:buFont typeface="Wingdings" pitchFamily="2" charset="2"/>
              <a:buChar char="Ø"/>
            </a:pPr>
            <a:r>
              <a:rPr lang="en-US" sz="3500" dirty="0">
                <a:latin typeface="Times New Roman" pitchFamily="18" charset="0"/>
                <a:cs typeface="Times New Roman" pitchFamily="18" charset="0"/>
              </a:rPr>
              <a:t>Suggested by presence of a continuous smooth resistant mass.</a:t>
            </a:r>
          </a:p>
          <a:p>
            <a:r>
              <a:rPr lang="en-US" sz="3500" dirty="0">
                <a:latin typeface="Times New Roman" pitchFamily="18" charset="0"/>
                <a:cs typeface="Times New Roman" pitchFamily="18" charset="0"/>
              </a:rPr>
              <a:t>Limbs: </a:t>
            </a:r>
          </a:p>
          <a:p>
            <a:pPr>
              <a:buFont typeface="Wingdings" pitchFamily="2" charset="2"/>
              <a:buChar char="Ø"/>
            </a:pPr>
            <a:r>
              <a:rPr lang="en-US" sz="3500" dirty="0">
                <a:latin typeface="Times New Roman" pitchFamily="18" charset="0"/>
                <a:cs typeface="Times New Roman" pitchFamily="18" charset="0"/>
              </a:rPr>
              <a:t>Identification of Small parts, on the opposite side, that slip about under the examining fingers.</a:t>
            </a:r>
          </a:p>
          <a:p>
            <a:pPr>
              <a:buFont typeface="Wingdings" pitchFamily="2" charset="2"/>
              <a:buChar char="v"/>
            </a:pPr>
            <a:r>
              <a:rPr lang="en-US" sz="3500" dirty="0">
                <a:latin typeface="Times New Roman" pitchFamily="18" charset="0"/>
                <a:cs typeface="Times New Roman" pitchFamily="18" charset="0"/>
              </a:rPr>
              <a:t>Failure to locate fetal back at term, indicates posterior position in which limbs are on both lateral aspects.</a:t>
            </a:r>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200</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10039827" cy="1295400"/>
          </a:xfrm>
        </p:spPr>
        <p:txBody>
          <a:bodyPr/>
          <a:lstStyle/>
          <a:p>
            <a:r>
              <a:rPr lang="en-US" b="1" dirty="0">
                <a:solidFill>
                  <a:srgbClr val="FF0000"/>
                </a:solidFill>
              </a:rPr>
              <a:t>Prenatal—lateral palpation</a:t>
            </a:r>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201</a:t>
            </a:fld>
            <a:endParaRPr lang="en-US" dirty="0">
              <a:latin typeface="Times New Roman"/>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518320" y="1524000"/>
            <a:ext cx="11155363" cy="5334000"/>
          </a:xfrm>
          <a:prstGeom prst="rect">
            <a:avLst/>
          </a:prstGeom>
          <a:noFill/>
          <a:ln w="9525">
            <a:noFill/>
            <a:miter lim="800000"/>
            <a:headEnd/>
            <a:tailEnd/>
          </a:ln>
          <a:effectLst/>
        </p:spPr>
      </p:pic>
    </p:spTree>
  </p:cSld>
  <p:clrMapOvr>
    <a:masterClrMapping/>
  </p:clrMapOvr>
  <p:transition spd="slow">
    <p:pull dir="d"/>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solidFill>
                  <a:schemeClr val="tx1"/>
                </a:solidFill>
                <a:latin typeface="Aharoni" panose="02010803020104030203" pitchFamily="2" charset="-79"/>
                <a:cs typeface="Aharoni" panose="02010803020104030203" pitchFamily="2" charset="-79"/>
              </a:rPr>
              <a:t>Lateral palpation</a:t>
            </a:r>
          </a:p>
        </p:txBody>
      </p:sp>
      <p:sp>
        <p:nvSpPr>
          <p:cNvPr id="4" name="Slide Number Placeholder 3"/>
          <p:cNvSpPr>
            <a:spLocks noGrp="1"/>
          </p:cNvSpPr>
          <p:nvPr>
            <p:ph type="sldNum" sz="quarter" idx="15"/>
          </p:nvPr>
        </p:nvSpPr>
        <p:spPr/>
        <p:txBody>
          <a:bodyPr/>
          <a:lstStyle/>
          <a:p>
            <a:fld id="{83F828AF-2CD1-48C6-8286-C7F35401D37C}" type="slidenum">
              <a:rPr lang="en-US">
                <a:latin typeface="Times New Roman"/>
              </a:rPr>
              <a:pPr/>
              <a:t>202</a:t>
            </a:fld>
            <a:endParaRPr lang="en-US">
              <a:latin typeface="Times New Roman"/>
            </a:endParaRPr>
          </a:p>
        </p:txBody>
      </p:sp>
      <p:pic>
        <p:nvPicPr>
          <p:cNvPr id="1026" name="Picture 2"/>
          <p:cNvPicPr>
            <a:picLocks noGrp="1" noChangeAspect="1" noChangeArrowheads="1"/>
          </p:cNvPicPr>
          <p:nvPr>
            <p:ph sz="quarter" idx="1"/>
          </p:nvPr>
        </p:nvPicPr>
        <p:blipFill>
          <a:blip r:embed="rId2">
            <a:extLst>
              <a:ext uri="{28A0092B-C50C-407E-A947-70E740481C1C}">
                <a14:useLocalDpi xmlns="" xmlns:a14="http://schemas.microsoft.com/office/drawing/2010/main" val="0"/>
              </a:ext>
            </a:extLst>
          </a:blip>
          <a:srcRect/>
          <a:stretch>
            <a:fillRect/>
          </a:stretch>
        </p:blipFill>
        <p:spPr bwMode="auto">
          <a:xfrm>
            <a:off x="1066800" y="1676400"/>
            <a:ext cx="9906000" cy="495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214874"/>
      </p:ext>
    </p:extLst>
  </p:cSld>
  <p:clrMapOvr>
    <a:masterClrMapping/>
  </p:clrMapOvr>
  <p:transition spd="slow">
    <p:pull dir="d"/>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797204" y="381000"/>
            <a:ext cx="10327997" cy="6092952"/>
          </a:xfrm>
        </p:spPr>
        <p:txBody>
          <a:bodyPr>
            <a:normAutofit/>
          </a:bodyPr>
          <a:lstStyle/>
          <a:p>
            <a:pPr lvl="0">
              <a:buNone/>
            </a:pPr>
            <a:r>
              <a:rPr lang="en-US" dirty="0"/>
              <a:t>	</a:t>
            </a:r>
            <a:r>
              <a:rPr lang="en-US" sz="3600" b="1" i="1" u="sng" dirty="0">
                <a:latin typeface="Times New Roman" pitchFamily="18" charset="0"/>
                <a:cs typeface="Times New Roman" pitchFamily="18" charset="0"/>
              </a:rPr>
              <a:t>iii) SHALLOW PELVIC PALPATION/3</a:t>
            </a:r>
            <a:r>
              <a:rPr lang="en-US" sz="3600" b="1" i="1" u="sng" baseline="30000" dirty="0">
                <a:latin typeface="Times New Roman" pitchFamily="18" charset="0"/>
                <a:cs typeface="Times New Roman" pitchFamily="18" charset="0"/>
              </a:rPr>
              <a:t>RD</a:t>
            </a:r>
            <a:r>
              <a:rPr lang="en-US" sz="3600" b="1" i="1" u="sng" dirty="0">
                <a:latin typeface="Times New Roman" pitchFamily="18" charset="0"/>
                <a:cs typeface="Times New Roman" pitchFamily="18" charset="0"/>
              </a:rPr>
              <a:t> MANOEUVRE/PAWLICKS MANOEUVRE</a:t>
            </a:r>
          </a:p>
          <a:p>
            <a:pPr algn="just">
              <a:buNone/>
            </a:pPr>
            <a:r>
              <a:rPr lang="en-US" sz="3600" dirty="0">
                <a:latin typeface="Times New Roman" pitchFamily="18" charset="0"/>
                <a:cs typeface="Times New Roman" pitchFamily="18" charset="0"/>
              </a:rPr>
              <a:t>	Aim: </a:t>
            </a:r>
          </a:p>
          <a:p>
            <a:pPr algn="just">
              <a:buFont typeface="Wingdings" pitchFamily="2" charset="2"/>
              <a:buChar char="v"/>
            </a:pPr>
            <a:r>
              <a:rPr lang="en-US" sz="3600" dirty="0">
                <a:latin typeface="Times New Roman" pitchFamily="18" charset="0"/>
                <a:cs typeface="Times New Roman" pitchFamily="18" charset="0"/>
              </a:rPr>
              <a:t>Diagnose, attitude and </a:t>
            </a:r>
            <a:r>
              <a:rPr lang="en-US" sz="3600" b="1" dirty="0">
                <a:latin typeface="Times New Roman" pitchFamily="18" charset="0"/>
                <a:cs typeface="Times New Roman" pitchFamily="18" charset="0"/>
              </a:rPr>
              <a:t>engagement  at term</a:t>
            </a:r>
          </a:p>
          <a:p>
            <a:pPr algn="just">
              <a:buFont typeface="Wingdings" pitchFamily="2" charset="2"/>
              <a:buChar char="v"/>
            </a:pPr>
            <a:r>
              <a:rPr lang="en-US" sz="3600" dirty="0">
                <a:latin typeface="Times New Roman" pitchFamily="18" charset="0"/>
                <a:cs typeface="Times New Roman" pitchFamily="18" charset="0"/>
              </a:rPr>
              <a:t>Confirm presentation.</a:t>
            </a:r>
          </a:p>
          <a:p>
            <a:pPr algn="just"/>
            <a:r>
              <a:rPr lang="en-US" sz="3600" dirty="0">
                <a:latin typeface="Times New Roman" pitchFamily="18" charset="0"/>
                <a:cs typeface="Times New Roman" pitchFamily="18" charset="0"/>
              </a:rPr>
              <a:t> Therefore, gently and firmly hold the lower portion of the abdomen, just above symphysis pubis, between thumb and spread out fingers.</a:t>
            </a:r>
          </a:p>
          <a:p>
            <a:pPr algn="just"/>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203</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9110213" cy="914400"/>
          </a:xfrm>
        </p:spPr>
        <p:txBody>
          <a:bodyPr/>
          <a:lstStyle/>
          <a:p>
            <a:r>
              <a:rPr lang="en-US" dirty="0"/>
              <a:t>		ct</a:t>
            </a:r>
          </a:p>
        </p:txBody>
      </p:sp>
      <p:sp>
        <p:nvSpPr>
          <p:cNvPr id="3" name="Content Placeholder 2"/>
          <p:cNvSpPr>
            <a:spLocks noGrp="1"/>
          </p:cNvSpPr>
          <p:nvPr>
            <p:ph idx="1"/>
          </p:nvPr>
        </p:nvSpPr>
        <p:spPr>
          <a:xfrm>
            <a:off x="518319" y="990600"/>
            <a:ext cx="10783518" cy="5483352"/>
          </a:xfrm>
        </p:spPr>
        <p:txBody>
          <a:bodyPr>
            <a:normAutofit/>
          </a:bodyPr>
          <a:lstStyle/>
          <a:p>
            <a:pPr>
              <a:buFont typeface="Wingdings" pitchFamily="2" charset="2"/>
              <a:buChar char="Ø"/>
            </a:pPr>
            <a:r>
              <a:rPr lang="en-US" sz="3500" dirty="0">
                <a:latin typeface="Times New Roman" pitchFamily="18" charset="0"/>
                <a:cs typeface="Times New Roman" pitchFamily="18" charset="0"/>
              </a:rPr>
              <a:t>Note the fetal part, at that area as well as  its size.</a:t>
            </a:r>
          </a:p>
          <a:p>
            <a:r>
              <a:rPr lang="en-US" sz="3500" dirty="0">
                <a:latin typeface="Times New Roman" pitchFamily="18" charset="0"/>
                <a:cs typeface="Times New Roman" pitchFamily="18" charset="0"/>
              </a:rPr>
              <a:t>Determine  ballottement of the fetal part between thumb and fingers.</a:t>
            </a:r>
          </a:p>
          <a:p>
            <a:r>
              <a:rPr lang="en-US" sz="3500" dirty="0">
                <a:latin typeface="Times New Roman" pitchFamily="18" charset="0"/>
                <a:cs typeface="Times New Roman" pitchFamily="18" charset="0"/>
              </a:rPr>
              <a:t>Establish whether, its floating above the brim or dipping into the pelvis.</a:t>
            </a:r>
          </a:p>
          <a:p>
            <a:pPr>
              <a:buNone/>
            </a:pPr>
            <a:r>
              <a:rPr lang="en-US" sz="3500" dirty="0">
                <a:latin typeface="Times New Roman" pitchFamily="18" charset="0"/>
                <a:cs typeface="Times New Roman" pitchFamily="18" charset="0"/>
              </a:rPr>
              <a:t>	</a:t>
            </a:r>
            <a:r>
              <a:rPr lang="en-US" sz="3500" i="1" dirty="0">
                <a:latin typeface="Times New Roman" pitchFamily="18" charset="0"/>
                <a:cs typeface="Times New Roman" pitchFamily="18" charset="0"/>
              </a:rPr>
              <a:t>  Interpretation</a:t>
            </a:r>
          </a:p>
          <a:p>
            <a:r>
              <a:rPr lang="en-US" sz="3500" dirty="0">
                <a:latin typeface="Times New Roman" pitchFamily="18" charset="0"/>
                <a:cs typeface="Times New Roman" pitchFamily="18" charset="0"/>
              </a:rPr>
              <a:t> vertex presentation, attitude of good flexion. </a:t>
            </a:r>
          </a:p>
          <a:p>
            <a:pPr>
              <a:buFont typeface="Wingdings" pitchFamily="2" charset="2"/>
              <a:buChar char="Ø"/>
            </a:pPr>
            <a:r>
              <a:rPr lang="en-US" sz="3500" dirty="0">
                <a:latin typeface="Times New Roman" pitchFamily="18" charset="0"/>
                <a:cs typeface="Times New Roman" pitchFamily="18" charset="0"/>
              </a:rPr>
              <a:t>The fetal part in the lower pole feels hard ,round, </a:t>
            </a:r>
            <a:r>
              <a:rPr lang="en-US" sz="3500" dirty="0" err="1">
                <a:latin typeface="Times New Roman" pitchFamily="18" charset="0"/>
                <a:cs typeface="Times New Roman" pitchFamily="18" charset="0"/>
              </a:rPr>
              <a:t>ballotable</a:t>
            </a:r>
            <a:r>
              <a:rPr lang="en-US" sz="3500" dirty="0">
                <a:latin typeface="Times New Roman" pitchFamily="18" charset="0"/>
                <a:cs typeface="Times New Roman" pitchFamily="18" charset="0"/>
              </a:rPr>
              <a:t> and small= head  </a:t>
            </a:r>
          </a:p>
          <a:p>
            <a:pPr>
              <a:buNone/>
            </a:pPr>
            <a:endParaRPr lang="en-US" dirty="0"/>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204</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9110213" cy="914400"/>
          </a:xfrm>
        </p:spPr>
        <p:txBody>
          <a:bodyPr/>
          <a:lstStyle/>
          <a:p>
            <a:r>
              <a:rPr lang="en-US" dirty="0"/>
              <a:t>		contd</a:t>
            </a:r>
          </a:p>
        </p:txBody>
      </p:sp>
      <p:sp>
        <p:nvSpPr>
          <p:cNvPr id="3" name="Content Placeholder 2"/>
          <p:cNvSpPr>
            <a:spLocks noGrp="1"/>
          </p:cNvSpPr>
          <p:nvPr>
            <p:ph idx="1"/>
          </p:nvPr>
        </p:nvSpPr>
        <p:spPr>
          <a:xfrm>
            <a:off x="1076088" y="838200"/>
            <a:ext cx="10039827" cy="5736336"/>
          </a:xfrm>
        </p:spPr>
        <p:txBody>
          <a:bodyPr>
            <a:normAutofit/>
          </a:bodyPr>
          <a:lstStyle/>
          <a:p>
            <a:pPr algn="just"/>
            <a:r>
              <a:rPr lang="en-US" sz="2800" dirty="0">
                <a:latin typeface="Times New Roman" pitchFamily="18" charset="0"/>
                <a:cs typeface="Times New Roman" pitchFamily="18" charset="0"/>
              </a:rPr>
              <a:t> </a:t>
            </a:r>
            <a:r>
              <a:rPr lang="en-US" sz="3200" dirty="0">
                <a:latin typeface="Times New Roman" pitchFamily="18" charset="0"/>
                <a:cs typeface="Times New Roman" pitchFamily="18" charset="0"/>
              </a:rPr>
              <a:t>Face presentation, attitude of complete extension.</a:t>
            </a:r>
          </a:p>
          <a:p>
            <a:pPr algn="just">
              <a:buFont typeface="Wingdings" pitchFamily="2" charset="2"/>
              <a:buChar char="Ø"/>
            </a:pPr>
            <a:r>
              <a:rPr lang="en-US" sz="3200" dirty="0">
                <a:latin typeface="Times New Roman" pitchFamily="18" charset="0"/>
                <a:cs typeface="Times New Roman" pitchFamily="18" charset="0"/>
              </a:rPr>
              <a:t>The head feels large , hard, round and </a:t>
            </a:r>
            <a:r>
              <a:rPr lang="en-US" sz="3200" dirty="0" err="1">
                <a:latin typeface="Times New Roman" pitchFamily="18" charset="0"/>
                <a:cs typeface="Times New Roman" pitchFamily="18" charset="0"/>
              </a:rPr>
              <a:t>unballotable</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Brow presentation, in a military attitude.</a:t>
            </a:r>
          </a:p>
          <a:p>
            <a:pPr algn="just">
              <a:buFont typeface="Wingdings" pitchFamily="2" charset="2"/>
              <a:buChar char="Ø"/>
            </a:pPr>
            <a:r>
              <a:rPr lang="en-US" sz="3200" dirty="0">
                <a:latin typeface="Times New Roman" pitchFamily="18" charset="0"/>
                <a:cs typeface="Times New Roman" pitchFamily="18" charset="0"/>
              </a:rPr>
              <a:t>The head feels neither large, nor small, though hard, round and limited ballottement. </a:t>
            </a:r>
          </a:p>
          <a:p>
            <a:pPr algn="just">
              <a:buFont typeface="Wingdings" pitchFamily="2" charset="2"/>
              <a:buChar char="q"/>
            </a:pPr>
            <a:r>
              <a:rPr lang="en-US" sz="3200" dirty="0">
                <a:latin typeface="Times New Roman" pitchFamily="18" charset="0"/>
                <a:cs typeface="Times New Roman" pitchFamily="18" charset="0"/>
              </a:rPr>
              <a:t>If head is floating above the brim, it means that engagement has not occurred.</a:t>
            </a:r>
          </a:p>
          <a:p>
            <a:pPr algn="just">
              <a:buFont typeface="Wingdings" pitchFamily="2" charset="2"/>
              <a:buChar char="q"/>
            </a:pPr>
            <a:r>
              <a:rPr lang="en-US" sz="3200" dirty="0">
                <a:latin typeface="Times New Roman" pitchFamily="18" charset="0"/>
                <a:cs typeface="Times New Roman" pitchFamily="18" charset="0"/>
              </a:rPr>
              <a:t>If dipped into the pelvis and immobile,  signifies engagement.</a:t>
            </a:r>
          </a:p>
          <a:p>
            <a:pPr algn="just"/>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205</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609600"/>
            <a:ext cx="10039827" cy="5943600"/>
          </a:xfrm>
        </p:spPr>
        <p:txBody>
          <a:bodyPr>
            <a:normAutofit/>
          </a:bodyPr>
          <a:lstStyle/>
          <a:p>
            <a:pPr lvl="0" algn="just">
              <a:buNone/>
            </a:pPr>
            <a:r>
              <a:rPr lang="en-US" dirty="0"/>
              <a:t>	</a:t>
            </a:r>
            <a:r>
              <a:rPr lang="en-US" sz="2800" b="1" i="1" u="sng" dirty="0">
                <a:latin typeface="Times New Roman" pitchFamily="18" charset="0"/>
                <a:cs typeface="Times New Roman" pitchFamily="18" charset="0"/>
              </a:rPr>
              <a:t>iv)  </a:t>
            </a:r>
            <a:r>
              <a:rPr lang="en-US" sz="3200" b="1" dirty="0">
                <a:latin typeface="Times New Roman" pitchFamily="18" charset="0"/>
                <a:cs typeface="Times New Roman" pitchFamily="18" charset="0"/>
              </a:rPr>
              <a:t>DEEP  PELVIS (FOURTH MANOEUVRE)</a:t>
            </a:r>
          </a:p>
          <a:p>
            <a:pPr algn="just">
              <a:buFont typeface="Wingdings" pitchFamily="2" charset="2"/>
              <a:buChar char="v"/>
            </a:pPr>
            <a:r>
              <a:rPr lang="en-US" sz="3200" dirty="0">
                <a:latin typeface="Times New Roman" pitchFamily="18" charset="0"/>
                <a:cs typeface="Times New Roman" pitchFamily="18" charset="0"/>
              </a:rPr>
              <a:t>Aims are:- To diagnose descent and  Confirm presentation as well as position.</a:t>
            </a:r>
          </a:p>
          <a:p>
            <a:pPr algn="just">
              <a:buNone/>
            </a:pPr>
            <a:r>
              <a:rPr lang="en-US" sz="3200" b="1" dirty="0">
                <a:latin typeface="Times New Roman" pitchFamily="18" charset="0"/>
                <a:cs typeface="Times New Roman" pitchFamily="18" charset="0"/>
              </a:rPr>
              <a:t>NB</a:t>
            </a:r>
            <a:r>
              <a:rPr lang="en-US" sz="3200" dirty="0">
                <a:latin typeface="Times New Roman" pitchFamily="18" charset="0"/>
                <a:cs typeface="Times New Roman" pitchFamily="18" charset="0"/>
              </a:rPr>
              <a:t>;</a:t>
            </a:r>
            <a:r>
              <a:rPr lang="en-US" sz="3200" dirty="0">
                <a:solidFill>
                  <a:srgbClr val="FF0066"/>
                </a:solidFill>
                <a:latin typeface="Times New Roman" pitchFamily="18" charset="0"/>
                <a:cs typeface="Times New Roman" pitchFamily="18" charset="0"/>
              </a:rPr>
              <a:t>i) </a:t>
            </a:r>
            <a:r>
              <a:rPr lang="en-US" sz="3200" dirty="0">
                <a:latin typeface="Times New Roman" pitchFamily="18" charset="0"/>
                <a:cs typeface="Times New Roman" pitchFamily="18" charset="0"/>
              </a:rPr>
              <a:t>Forewarn the client of possible discomforts, in terms of tightening of the uterine muscles.</a:t>
            </a:r>
          </a:p>
          <a:p>
            <a:pPr algn="just">
              <a:buNone/>
            </a:pPr>
            <a:r>
              <a:rPr lang="en-US" sz="3200" dirty="0">
                <a:solidFill>
                  <a:srgbClr val="FF0066"/>
                </a:solidFill>
                <a:latin typeface="Times New Roman" pitchFamily="18" charset="0"/>
                <a:cs typeface="Times New Roman" pitchFamily="18" charset="0"/>
              </a:rPr>
              <a:t>   ii) </a:t>
            </a:r>
            <a:r>
              <a:rPr lang="en-US" sz="3200" dirty="0">
                <a:latin typeface="Times New Roman" pitchFamily="18" charset="0"/>
                <a:cs typeface="Times New Roman" pitchFamily="18" charset="0"/>
              </a:rPr>
              <a:t>Instruct her to bend the knees slightly hence relax the abdominal muscles.  </a:t>
            </a:r>
          </a:p>
          <a:p>
            <a:pPr algn="just">
              <a:buNone/>
            </a:pPr>
            <a:r>
              <a:rPr lang="en-US" sz="3200" dirty="0">
                <a:latin typeface="Times New Roman" pitchFamily="18" charset="0"/>
                <a:cs typeface="Times New Roman" pitchFamily="18" charset="0"/>
              </a:rPr>
              <a:t>    </a:t>
            </a:r>
            <a:r>
              <a:rPr lang="en-US" sz="3200" dirty="0">
                <a:solidFill>
                  <a:srgbClr val="FF0066"/>
                </a:solidFill>
                <a:latin typeface="Times New Roman" pitchFamily="18" charset="0"/>
                <a:cs typeface="Times New Roman" pitchFamily="18" charset="0"/>
              </a:rPr>
              <a:t>iii)</a:t>
            </a:r>
            <a:r>
              <a:rPr lang="en-US" sz="3200" dirty="0">
                <a:latin typeface="Times New Roman" pitchFamily="18" charset="0"/>
                <a:cs typeface="Times New Roman" pitchFamily="18" charset="0"/>
              </a:rPr>
              <a:t>To breath normally through the open mouth.</a:t>
            </a:r>
          </a:p>
          <a:p>
            <a:pPr algn="just">
              <a:buNone/>
            </a:pPr>
            <a:endParaRPr lang="en-US" dirty="0"/>
          </a:p>
          <a:p>
            <a:pPr algn="just"/>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206</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9110213" cy="914400"/>
          </a:xfrm>
        </p:spPr>
        <p:txBody>
          <a:bodyPr/>
          <a:lstStyle/>
          <a:p>
            <a:r>
              <a:rPr lang="en-US" dirty="0"/>
              <a:t>		contd</a:t>
            </a:r>
          </a:p>
        </p:txBody>
      </p:sp>
      <p:sp>
        <p:nvSpPr>
          <p:cNvPr id="3" name="Content Placeholder 2"/>
          <p:cNvSpPr>
            <a:spLocks noGrp="1"/>
          </p:cNvSpPr>
          <p:nvPr>
            <p:ph idx="1"/>
          </p:nvPr>
        </p:nvSpPr>
        <p:spPr>
          <a:xfrm>
            <a:off x="1076088" y="838200"/>
            <a:ext cx="9946865" cy="5635752"/>
          </a:xfrm>
        </p:spPr>
        <p:txBody>
          <a:bodyPr>
            <a:normAutofit/>
          </a:bodyPr>
          <a:lstStyle/>
          <a:p>
            <a:r>
              <a:rPr lang="en-US" sz="3600" dirty="0">
                <a:latin typeface="Times New Roman" pitchFamily="18" charset="0"/>
                <a:cs typeface="Times New Roman" pitchFamily="18" charset="0"/>
              </a:rPr>
              <a:t>While facing her legs, grasp the lower pole of the uterus between palmar surface of hands, placed on each side of the abdomen.</a:t>
            </a:r>
          </a:p>
          <a:p>
            <a:r>
              <a:rPr lang="en-US" sz="3600" dirty="0">
                <a:latin typeface="Times New Roman" pitchFamily="18" charset="0"/>
                <a:cs typeface="Times New Roman" pitchFamily="18" charset="0"/>
              </a:rPr>
              <a:t> The tips of the fingers points downwards and inwards, towards the upper border of symphysis pubis.</a:t>
            </a:r>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207</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9110213" cy="838200"/>
          </a:xfrm>
        </p:spPr>
        <p:txBody>
          <a:bodyPr/>
          <a:lstStyle/>
          <a:p>
            <a:r>
              <a:rPr lang="en-US" dirty="0"/>
              <a:t>		ct</a:t>
            </a:r>
          </a:p>
        </p:txBody>
      </p:sp>
      <p:sp>
        <p:nvSpPr>
          <p:cNvPr id="3" name="Content Placeholder 2"/>
          <p:cNvSpPr>
            <a:spLocks noGrp="1"/>
          </p:cNvSpPr>
          <p:nvPr>
            <p:ph idx="1"/>
          </p:nvPr>
        </p:nvSpPr>
        <p:spPr>
          <a:xfrm>
            <a:off x="1076088" y="838200"/>
            <a:ext cx="10597595" cy="5635752"/>
          </a:xfrm>
        </p:spPr>
        <p:txBody>
          <a:bodyPr>
            <a:normAutofit/>
          </a:bodyPr>
          <a:lstStyle/>
          <a:p>
            <a:pPr>
              <a:buNone/>
            </a:pPr>
            <a:r>
              <a:rPr lang="en-US" dirty="0"/>
              <a:t>	</a:t>
            </a:r>
            <a:r>
              <a:rPr lang="en-US" sz="3600" i="1" dirty="0">
                <a:latin typeface="Times New Roman" pitchFamily="18" charset="0"/>
                <a:cs typeface="Times New Roman" pitchFamily="18" charset="0"/>
              </a:rPr>
              <a:t>Interpretation</a:t>
            </a:r>
            <a:endParaRPr lang="en-US" sz="3200" i="1" dirty="0">
              <a:latin typeface="Times New Roman" pitchFamily="18" charset="0"/>
              <a:cs typeface="Times New Roman" pitchFamily="18" charset="0"/>
            </a:endParaRPr>
          </a:p>
          <a:p>
            <a:r>
              <a:rPr lang="en-US" sz="3200" dirty="0">
                <a:latin typeface="Times New Roman" pitchFamily="18" charset="0"/>
                <a:cs typeface="Times New Roman" pitchFamily="18" charset="0"/>
              </a:rPr>
              <a:t>On locating the head, determine how many  finger breadths,  can be fitted on the part of the head, above the brim.</a:t>
            </a:r>
          </a:p>
          <a:p>
            <a:pPr>
              <a:buFont typeface="Wingdings" pitchFamily="2" charset="2"/>
              <a:buChar char="Ø"/>
            </a:pPr>
            <a:r>
              <a:rPr lang="en-US" sz="3200" dirty="0">
                <a:latin typeface="Times New Roman" pitchFamily="18" charset="0"/>
                <a:cs typeface="Times New Roman" pitchFamily="18" charset="0"/>
              </a:rPr>
              <a:t>This helps to diagnose descent, i.e. level of presenting part.</a:t>
            </a:r>
          </a:p>
          <a:p>
            <a:r>
              <a:rPr lang="en-US" sz="3200" dirty="0">
                <a:solidFill>
                  <a:srgbClr val="8F25DF"/>
                </a:solidFill>
                <a:latin typeface="Times New Roman" pitchFamily="18" charset="0"/>
                <a:cs typeface="Times New Roman" pitchFamily="18" charset="0"/>
              </a:rPr>
              <a:t>At term ,</a:t>
            </a:r>
            <a:r>
              <a:rPr lang="en-US" sz="3200" dirty="0">
                <a:latin typeface="Times New Roman" pitchFamily="18" charset="0"/>
                <a:cs typeface="Times New Roman" pitchFamily="18" charset="0"/>
              </a:rPr>
              <a:t>locate the  occiput and </a:t>
            </a:r>
            <a:r>
              <a:rPr lang="en-US" sz="3200" dirty="0" err="1">
                <a:latin typeface="Times New Roman" pitchFamily="18" charset="0"/>
                <a:cs typeface="Times New Roman" pitchFamily="18" charset="0"/>
              </a:rPr>
              <a:t>sinciput</a:t>
            </a:r>
            <a:r>
              <a:rPr lang="en-US" sz="3200" dirty="0">
                <a:latin typeface="Times New Roman" pitchFamily="18" charset="0"/>
                <a:cs typeface="Times New Roman" pitchFamily="18" charset="0"/>
              </a:rPr>
              <a:t>.</a:t>
            </a:r>
          </a:p>
          <a:p>
            <a:pPr>
              <a:buFont typeface="Wingdings" pitchFamily="2" charset="2"/>
              <a:buChar char="Ø"/>
            </a:pPr>
            <a:r>
              <a:rPr lang="en-US" sz="3200" dirty="0">
                <a:latin typeface="Times New Roman" pitchFamily="18" charset="0"/>
                <a:cs typeface="Times New Roman" pitchFamily="18" charset="0"/>
              </a:rPr>
              <a:t>Establish which of them is higher, to determine attitude and position.</a:t>
            </a:r>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208</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solidFill>
                  <a:srgbClr val="002060"/>
                </a:solidFill>
                <a:latin typeface="Times New Roman" pitchFamily="18" charset="0"/>
                <a:cs typeface="Times New Roman" pitchFamily="18" charset="0"/>
              </a:rPr>
              <a:t> </a:t>
            </a:r>
            <a:r>
              <a:rPr lang="en-US" b="1" dirty="0">
                <a:solidFill>
                  <a:srgbClr val="00B050"/>
                </a:solidFill>
                <a:latin typeface="Times New Roman" pitchFamily="18" charset="0"/>
                <a:cs typeface="Times New Roman" pitchFamily="18" charset="0"/>
              </a:rPr>
              <a:t>111. AUSCULTATION</a:t>
            </a:r>
            <a:endParaRPr lang="en-US" dirty="0">
              <a:solidFill>
                <a:srgbClr val="00B050"/>
              </a:solidFill>
            </a:endParaRPr>
          </a:p>
        </p:txBody>
      </p:sp>
      <p:sp>
        <p:nvSpPr>
          <p:cNvPr id="3" name="Content Placeholder 2"/>
          <p:cNvSpPr>
            <a:spLocks noGrp="1"/>
          </p:cNvSpPr>
          <p:nvPr>
            <p:ph idx="1"/>
          </p:nvPr>
        </p:nvSpPr>
        <p:spPr>
          <a:xfrm>
            <a:off x="797204" y="1524000"/>
            <a:ext cx="10504633" cy="5105400"/>
          </a:xfrm>
        </p:spPr>
        <p:txBody>
          <a:bodyPr>
            <a:normAutofit/>
          </a:bodyPr>
          <a:lstStyle/>
          <a:p>
            <a:pPr>
              <a:buFont typeface="Wingdings" pitchFamily="2" charset="2"/>
              <a:buChar char="v"/>
            </a:pPr>
            <a:r>
              <a:rPr lang="en-US" sz="3200" dirty="0">
                <a:latin typeface="Times New Roman" pitchFamily="18" charset="0"/>
                <a:cs typeface="Times New Roman" pitchFamily="18" charset="0"/>
              </a:rPr>
              <a:t>	Aim: To assess the fetal well-being.</a:t>
            </a:r>
          </a:p>
          <a:p>
            <a:pPr>
              <a:buFont typeface="Wingdings" pitchFamily="2" charset="2"/>
              <a:buChar char="v"/>
            </a:pPr>
            <a:r>
              <a:rPr lang="en-US" sz="3200" dirty="0">
                <a:latin typeface="Times New Roman" pitchFamily="18" charset="0"/>
                <a:cs typeface="Times New Roman" pitchFamily="18" charset="0"/>
              </a:rPr>
              <a:t>The fetal heart sound is a double sound, but more rapid.</a:t>
            </a:r>
          </a:p>
          <a:p>
            <a:r>
              <a:rPr lang="en-US" sz="3200" dirty="0">
                <a:latin typeface="Times New Roman" pitchFamily="18" charset="0"/>
                <a:cs typeface="Times New Roman" pitchFamily="18" charset="0"/>
              </a:rPr>
              <a:t>Place pinard </a:t>
            </a:r>
            <a:r>
              <a:rPr lang="en-US" sz="3200" dirty="0" err="1">
                <a:latin typeface="Times New Roman" pitchFamily="18" charset="0"/>
                <a:cs typeface="Times New Roman" pitchFamily="18" charset="0"/>
              </a:rPr>
              <a:t>fetalscope</a:t>
            </a:r>
            <a:r>
              <a:rPr lang="en-US" sz="3200" dirty="0">
                <a:latin typeface="Times New Roman" pitchFamily="18" charset="0"/>
                <a:cs typeface="Times New Roman" pitchFamily="18" charset="0"/>
              </a:rPr>
              <a:t> on the mother’s abdomen at right angle to the fetal back.</a:t>
            </a:r>
          </a:p>
          <a:p>
            <a:r>
              <a:rPr lang="en-US" sz="3200" dirty="0">
                <a:latin typeface="Times New Roman" pitchFamily="18" charset="0"/>
                <a:cs typeface="Times New Roman" pitchFamily="18" charset="0"/>
              </a:rPr>
              <a:t>Compare the beats with maternal pulse initially, to identify them correctly.</a:t>
            </a:r>
          </a:p>
          <a:p>
            <a:r>
              <a:rPr lang="en-US" sz="3200" dirty="0">
                <a:latin typeface="Times New Roman" pitchFamily="18" charset="0"/>
                <a:cs typeface="Times New Roman" pitchFamily="18" charset="0"/>
              </a:rPr>
              <a:t>  Then count for one(1) minute.</a:t>
            </a:r>
          </a:p>
          <a:p>
            <a:pPr>
              <a:buFont typeface="Wingdings" pitchFamily="2" charset="2"/>
              <a:buChar char="Ø"/>
            </a:pPr>
            <a:r>
              <a:rPr lang="en-US" sz="3200" dirty="0">
                <a:latin typeface="Times New Roman" pitchFamily="18" charset="0"/>
                <a:cs typeface="Times New Roman" pitchFamily="18" charset="0"/>
              </a:rPr>
              <a:t>Normal, are between 120-160B/M, regular.</a:t>
            </a:r>
          </a:p>
          <a:p>
            <a:endParaRPr lang="en-US" sz="3200"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209</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3172" y="304800"/>
            <a:ext cx="10432743" cy="5715000"/>
          </a:xfrm>
        </p:spPr>
        <p:txBody>
          <a:bodyPr>
            <a:normAutofit/>
          </a:bodyPr>
          <a:lstStyle/>
          <a:p>
            <a:pPr>
              <a:buNone/>
            </a:pPr>
            <a:r>
              <a:rPr lang="en-US" sz="3200" dirty="0">
                <a:latin typeface="Times New Roman" pitchFamily="18" charset="0"/>
                <a:cs typeface="Times New Roman" pitchFamily="18" charset="0"/>
              </a:rPr>
              <a:t>	</a:t>
            </a:r>
            <a:r>
              <a:rPr lang="en-US" sz="3600" i="1" dirty="0">
                <a:latin typeface="Times New Roman" pitchFamily="18" charset="0"/>
                <a:cs typeface="Times New Roman" pitchFamily="18" charset="0"/>
              </a:rPr>
              <a:t>v) </a:t>
            </a:r>
            <a:r>
              <a:rPr lang="en-US" sz="3600" b="1" i="1" dirty="0">
                <a:latin typeface="Times New Roman" pitchFamily="18" charset="0"/>
                <a:cs typeface="Times New Roman" pitchFamily="18" charset="0"/>
              </a:rPr>
              <a:t>QUICKENING</a:t>
            </a:r>
            <a:endParaRPr lang="en-US" sz="3200" b="1" i="1" dirty="0">
              <a:latin typeface="Times New Roman" pitchFamily="18" charset="0"/>
              <a:cs typeface="Times New Roman" pitchFamily="18" charset="0"/>
            </a:endParaRPr>
          </a:p>
          <a:p>
            <a:r>
              <a:rPr lang="en-US" sz="3200" dirty="0">
                <a:latin typeface="Times New Roman" pitchFamily="18" charset="0"/>
                <a:cs typeface="Times New Roman" pitchFamily="18" charset="0"/>
              </a:rPr>
              <a:t>Generally observed between 16</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 20</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week as the uterus comes into contact with the abdominal muscle.</a:t>
            </a:r>
          </a:p>
          <a:p>
            <a:pPr>
              <a:buFont typeface="Wingdings" pitchFamily="2" charset="2"/>
              <a:buChar char="Ø"/>
            </a:pPr>
            <a:r>
              <a:rPr lang="en-US" sz="3200" dirty="0">
                <a:latin typeface="Times New Roman" pitchFamily="18" charset="0"/>
                <a:cs typeface="Times New Roman" pitchFamily="18" charset="0"/>
              </a:rPr>
              <a:t>The sign is unreliable because it can be confused with intestinal movements (wind) due to anxiety.</a:t>
            </a:r>
          </a:p>
          <a:p>
            <a:pPr>
              <a:buFont typeface="Wingdings" pitchFamily="2" charset="2"/>
              <a:buChar char="Ø"/>
            </a:pPr>
            <a:r>
              <a:rPr lang="en-US" sz="3200" dirty="0">
                <a:latin typeface="Times New Roman" pitchFamily="18" charset="0"/>
                <a:cs typeface="Times New Roman" pitchFamily="18" charset="0"/>
              </a:rPr>
              <a:t>Misinterpretation is common among the infertile women.</a:t>
            </a:r>
          </a:p>
          <a:p>
            <a:endParaRPr lang="en-US" dirty="0"/>
          </a:p>
        </p:txBody>
      </p:sp>
      <p:sp>
        <p:nvSpPr>
          <p:cNvPr id="5" name="Slide Number Placeholder 4"/>
          <p:cNvSpPr>
            <a:spLocks noGrp="1"/>
          </p:cNvSpPr>
          <p:nvPr>
            <p:ph type="sldNum" sz="quarter" idx="12"/>
          </p:nvPr>
        </p:nvSpPr>
        <p:spPr/>
        <p:txBody>
          <a:bodyPr/>
          <a:lstStyle/>
          <a:p>
            <a:fld id="{4E29A36A-2DFF-43F8-9275-FEA2E69CBAEA}" type="slidenum">
              <a:rPr lang="en-US">
                <a:latin typeface="Franklin Gothic Book"/>
              </a:rPr>
              <a:pPr/>
              <a:t>21</a:t>
            </a:fld>
            <a:endParaRPr lang="en-US">
              <a:latin typeface="Franklin Gothic Book"/>
            </a:endParaRPr>
          </a:p>
        </p:txBody>
      </p:sp>
    </p:spTree>
  </p:cSld>
  <p:clrMapOvr>
    <a:masterClrMapping/>
  </p:clrMapOvr>
  <p:transition spd="slow">
    <p:pull dir="d"/>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latin typeface="Times New Roman" pitchFamily="18" charset="0"/>
                <a:cs typeface="Times New Roman" pitchFamily="18" charset="0"/>
              </a:rPr>
              <a:t> GENITALIA</a:t>
            </a:r>
            <a:endParaRPr lang="en-US" dirty="0"/>
          </a:p>
        </p:txBody>
      </p:sp>
      <p:sp>
        <p:nvSpPr>
          <p:cNvPr id="3" name="Content Placeholder 2"/>
          <p:cNvSpPr>
            <a:spLocks noGrp="1"/>
          </p:cNvSpPr>
          <p:nvPr>
            <p:ph idx="1"/>
          </p:nvPr>
        </p:nvSpPr>
        <p:spPr/>
        <p:txBody>
          <a:bodyPr>
            <a:normAutofit/>
          </a:bodyPr>
          <a:lstStyle/>
          <a:p>
            <a:pPr>
              <a:buNone/>
            </a:pPr>
            <a:r>
              <a:rPr lang="en-US" sz="3200" dirty="0">
                <a:latin typeface="Times New Roman" pitchFamily="18" charset="0"/>
                <a:cs typeface="Times New Roman" pitchFamily="18" charset="0"/>
              </a:rPr>
              <a:t>	Mainly through inspection of the vulva for:-</a:t>
            </a:r>
          </a:p>
          <a:p>
            <a:pPr lvl="0">
              <a:buNone/>
            </a:pPr>
            <a:r>
              <a:rPr lang="en-US" sz="3200" dirty="0">
                <a:latin typeface="Times New Roman" pitchFamily="18" charset="0"/>
                <a:cs typeface="Times New Roman" pitchFamily="18" charset="0"/>
              </a:rPr>
              <a:t>	</a:t>
            </a:r>
            <a:r>
              <a:rPr lang="en-US" sz="3200" b="1" i="1" dirty="0">
                <a:latin typeface="Times New Roman" pitchFamily="18" charset="0"/>
                <a:cs typeface="Times New Roman" pitchFamily="18" charset="0"/>
              </a:rPr>
              <a:t>ABNORMAL VAGINAL DISCHARGE  </a:t>
            </a:r>
            <a:r>
              <a:rPr lang="en-US" sz="3200" dirty="0">
                <a:latin typeface="Times New Roman" pitchFamily="18" charset="0"/>
                <a:cs typeface="Times New Roman" pitchFamily="18" charset="0"/>
              </a:rPr>
              <a:t>such as:-</a:t>
            </a:r>
          </a:p>
          <a:p>
            <a:pPr lvl="0"/>
            <a:r>
              <a:rPr lang="en-US" sz="3200" dirty="0">
                <a:latin typeface="Times New Roman" pitchFamily="18" charset="0"/>
                <a:cs typeface="Times New Roman" pitchFamily="18" charset="0"/>
              </a:rPr>
              <a:t>Thick-yellowish and purulent, may indicate  gonorrhea.</a:t>
            </a:r>
          </a:p>
          <a:p>
            <a:pPr lvl="0"/>
            <a:r>
              <a:rPr lang="en-US" sz="3200" dirty="0">
                <a:latin typeface="Times New Roman" pitchFamily="18" charset="0"/>
                <a:cs typeface="Times New Roman" pitchFamily="18" charset="0"/>
              </a:rPr>
              <a:t>Greenish-yellow, frothy, and foul smelling.</a:t>
            </a:r>
          </a:p>
          <a:p>
            <a:pPr lvl="0">
              <a:buFont typeface="Wingdings" pitchFamily="2" charset="2"/>
              <a:buChar char="Ø"/>
            </a:pPr>
            <a:r>
              <a:rPr lang="en-US" sz="3200" dirty="0">
                <a:latin typeface="Times New Roman" pitchFamily="18" charset="0"/>
                <a:cs typeface="Times New Roman" pitchFamily="18" charset="0"/>
              </a:rPr>
              <a:t>Indicates trichomoniasis which is a protozoan infection.</a:t>
            </a:r>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210</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9110213" cy="762000"/>
          </a:xfrm>
        </p:spPr>
        <p:txBody>
          <a:bodyPr/>
          <a:lstStyle/>
          <a:p>
            <a:r>
              <a:rPr lang="en-US" dirty="0"/>
              <a:t>		ct</a:t>
            </a:r>
          </a:p>
        </p:txBody>
      </p:sp>
      <p:sp>
        <p:nvSpPr>
          <p:cNvPr id="3" name="Content Placeholder 2"/>
          <p:cNvSpPr>
            <a:spLocks noGrp="1"/>
          </p:cNvSpPr>
          <p:nvPr>
            <p:ph idx="1"/>
          </p:nvPr>
        </p:nvSpPr>
        <p:spPr>
          <a:xfrm>
            <a:off x="1076087" y="838200"/>
            <a:ext cx="10132788" cy="5635752"/>
          </a:xfrm>
        </p:spPr>
        <p:txBody>
          <a:bodyPr>
            <a:normAutofit/>
          </a:bodyPr>
          <a:lstStyle/>
          <a:p>
            <a:pPr lvl="0"/>
            <a:r>
              <a:rPr lang="en-US" sz="3200" dirty="0">
                <a:latin typeface="Times New Roman" pitchFamily="18" charset="0"/>
                <a:cs typeface="Times New Roman" pitchFamily="18" charset="0"/>
              </a:rPr>
              <a:t>Curd-like, whitish and accompanied by pruritus vulvae.</a:t>
            </a:r>
          </a:p>
          <a:p>
            <a:pPr lvl="0">
              <a:buFont typeface="Wingdings" pitchFamily="2" charset="2"/>
              <a:buChar char="Ø"/>
            </a:pPr>
            <a:r>
              <a:rPr lang="en-US" sz="3200" dirty="0">
                <a:latin typeface="Times New Roman" pitchFamily="18" charset="0"/>
                <a:cs typeface="Times New Roman" pitchFamily="18" charset="0"/>
              </a:rPr>
              <a:t>Indicates moniliasis or </a:t>
            </a:r>
            <a:r>
              <a:rPr lang="en-US" sz="3200" dirty="0" err="1">
                <a:latin typeface="Times New Roman" pitchFamily="18" charset="0"/>
                <a:cs typeface="Times New Roman" pitchFamily="18" charset="0"/>
              </a:rPr>
              <a:t>candidiasis</a:t>
            </a:r>
            <a:r>
              <a:rPr lang="en-US" sz="3200" dirty="0">
                <a:latin typeface="Times New Roman" pitchFamily="18" charset="0"/>
                <a:cs typeface="Times New Roman" pitchFamily="18" charset="0"/>
              </a:rPr>
              <a:t>, a fungal infection.</a:t>
            </a:r>
          </a:p>
          <a:p>
            <a:pPr lvl="0"/>
            <a:r>
              <a:rPr lang="en-US" sz="3200" dirty="0">
                <a:latin typeface="Times New Roman" pitchFamily="18" charset="0"/>
                <a:cs typeface="Times New Roman" pitchFamily="18" charset="0"/>
              </a:rPr>
              <a:t>Blood stained and foul smelling, mainly indicates bacterial vaginitis.</a:t>
            </a:r>
          </a:p>
          <a:p>
            <a:pPr>
              <a:buNone/>
            </a:pPr>
            <a:r>
              <a:rPr lang="en-US" sz="3600" b="1" dirty="0">
                <a:solidFill>
                  <a:srgbClr val="FF0000"/>
                </a:solidFill>
                <a:latin typeface="Times New Roman" pitchFamily="18" charset="0"/>
                <a:cs typeface="Times New Roman" pitchFamily="18" charset="0"/>
              </a:rPr>
              <a:t>NB: </a:t>
            </a:r>
            <a:r>
              <a:rPr lang="en-US" sz="3200" dirty="0">
                <a:latin typeface="Times New Roman" pitchFamily="18" charset="0"/>
                <a:cs typeface="Times New Roman" pitchFamily="18" charset="0"/>
              </a:rPr>
              <a:t>Specimens of discharge, are sent to laboratory for microcopy, culture and sensitivity.</a:t>
            </a:r>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211</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9110213" cy="762000"/>
          </a:xfrm>
        </p:spPr>
        <p:txBody>
          <a:bodyPr/>
          <a:lstStyle/>
          <a:p>
            <a:r>
              <a:rPr lang="en-US" dirty="0"/>
              <a:t>		ct</a:t>
            </a:r>
          </a:p>
        </p:txBody>
      </p:sp>
      <p:sp>
        <p:nvSpPr>
          <p:cNvPr id="3" name="Content Placeholder 2"/>
          <p:cNvSpPr>
            <a:spLocks noGrp="1"/>
          </p:cNvSpPr>
          <p:nvPr>
            <p:ph idx="1"/>
          </p:nvPr>
        </p:nvSpPr>
        <p:spPr>
          <a:xfrm>
            <a:off x="1076088" y="762000"/>
            <a:ext cx="10225749" cy="5711952"/>
          </a:xfrm>
        </p:spPr>
        <p:txBody>
          <a:bodyPr>
            <a:normAutofit/>
          </a:bodyPr>
          <a:lstStyle/>
          <a:p>
            <a:pPr lvl="0">
              <a:buNone/>
            </a:pPr>
            <a:r>
              <a:rPr lang="en-US" dirty="0"/>
              <a:t>	</a:t>
            </a:r>
            <a:r>
              <a:rPr lang="en-US" sz="3200" b="1" dirty="0">
                <a:latin typeface="Times New Roman" pitchFamily="18" charset="0"/>
                <a:cs typeface="Times New Roman" pitchFamily="18" charset="0"/>
              </a:rPr>
              <a:t>ULCERATION, </a:t>
            </a:r>
            <a:r>
              <a:rPr lang="en-US" sz="3200" dirty="0">
                <a:latin typeface="Times New Roman" pitchFamily="18" charset="0"/>
                <a:cs typeface="Times New Roman" pitchFamily="18" charset="0"/>
              </a:rPr>
              <a:t>in terms of:-</a:t>
            </a:r>
          </a:p>
          <a:p>
            <a:pPr lvl="0"/>
            <a:r>
              <a:rPr lang="en-US" sz="3200" i="1" dirty="0">
                <a:latin typeface="Times New Roman" pitchFamily="18" charset="0"/>
                <a:cs typeface="Times New Roman" pitchFamily="18" charset="0"/>
              </a:rPr>
              <a:t>Genital herpes</a:t>
            </a:r>
            <a:r>
              <a:rPr lang="en-US" sz="3200" dirty="0">
                <a:latin typeface="Times New Roman" pitchFamily="18" charset="0"/>
                <a:cs typeface="Times New Roman" pitchFamily="18" charset="0"/>
              </a:rPr>
              <a:t>.  Characterised by vesicular eruption around and on the external genitalia.</a:t>
            </a:r>
          </a:p>
          <a:p>
            <a:pPr>
              <a:buFont typeface="Wingdings" pitchFamily="2" charset="2"/>
              <a:buChar char="Ø"/>
            </a:pPr>
            <a:r>
              <a:rPr lang="en-US" sz="3200" dirty="0">
                <a:latin typeface="Times New Roman" pitchFamily="18" charset="0"/>
                <a:cs typeface="Times New Roman" pitchFamily="18" charset="0"/>
              </a:rPr>
              <a:t>Causative organism is herpes simplex virus type 2 (HSV2).</a:t>
            </a:r>
          </a:p>
          <a:p>
            <a:pPr lvl="0"/>
            <a:r>
              <a:rPr lang="en-US" sz="3200" i="1" dirty="0">
                <a:latin typeface="Times New Roman" pitchFamily="18" charset="0"/>
                <a:cs typeface="Times New Roman" pitchFamily="18" charset="0"/>
              </a:rPr>
              <a:t>Chanchroid</a:t>
            </a:r>
            <a:r>
              <a:rPr lang="en-US" sz="3200" dirty="0">
                <a:latin typeface="Times New Roman" pitchFamily="18" charset="0"/>
                <a:cs typeface="Times New Roman" pitchFamily="18" charset="0"/>
              </a:rPr>
              <a:t>:- Signifies sexually transmitted infection.  Ulcer is very painful, deep, easily bleeds and edges are not swollen.</a:t>
            </a:r>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212</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9110213" cy="762000"/>
          </a:xfrm>
        </p:spPr>
        <p:txBody>
          <a:bodyPr/>
          <a:lstStyle/>
          <a:p>
            <a:r>
              <a:rPr lang="en-US" dirty="0"/>
              <a:t>		contd</a:t>
            </a:r>
          </a:p>
        </p:txBody>
      </p:sp>
      <p:sp>
        <p:nvSpPr>
          <p:cNvPr id="3" name="Content Placeholder 2"/>
          <p:cNvSpPr>
            <a:spLocks noGrp="1"/>
          </p:cNvSpPr>
          <p:nvPr>
            <p:ph idx="1"/>
          </p:nvPr>
        </p:nvSpPr>
        <p:spPr>
          <a:xfrm>
            <a:off x="1076088" y="762000"/>
            <a:ext cx="10225749" cy="5711952"/>
          </a:xfrm>
        </p:spPr>
        <p:txBody>
          <a:bodyPr>
            <a:normAutofit/>
          </a:bodyPr>
          <a:lstStyle/>
          <a:p>
            <a:pPr lvl="0"/>
            <a:r>
              <a:rPr lang="en-US" sz="3200" i="1" dirty="0">
                <a:latin typeface="Times New Roman" pitchFamily="18" charset="0"/>
                <a:cs typeface="Times New Roman" pitchFamily="18" charset="0"/>
              </a:rPr>
              <a:t>Chancre</a:t>
            </a:r>
            <a:r>
              <a:rPr lang="en-US" sz="3200" dirty="0">
                <a:latin typeface="Times New Roman" pitchFamily="18" charset="0"/>
                <a:cs typeface="Times New Roman" pitchFamily="18" charset="0"/>
              </a:rPr>
              <a:t>: Indicates primary syphilis.</a:t>
            </a:r>
          </a:p>
          <a:p>
            <a:pPr lvl="0">
              <a:buFont typeface="Wingdings" pitchFamily="2" charset="2"/>
              <a:buChar char="Ø"/>
            </a:pPr>
            <a:r>
              <a:rPr lang="en-US" sz="3200" dirty="0">
                <a:latin typeface="Times New Roman" pitchFamily="18" charset="0"/>
                <a:cs typeface="Times New Roman" pitchFamily="18" charset="0"/>
              </a:rPr>
              <a:t>The ulcer is painless, shallow, clean, doesn’t bleed, indurated (hard) and heals within a month spontaneously.</a:t>
            </a:r>
          </a:p>
          <a:p>
            <a:pPr>
              <a:buNone/>
            </a:pP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NB: </a:t>
            </a:r>
            <a:r>
              <a:rPr lang="en-US" sz="3200" dirty="0">
                <a:latin typeface="Times New Roman" pitchFamily="18" charset="0"/>
                <a:cs typeface="Times New Roman" pitchFamily="18" charset="0"/>
              </a:rPr>
              <a:t>The last two (2) also occurs extragenitally at the anus. </a:t>
            </a:r>
          </a:p>
          <a:p>
            <a:pPr>
              <a:buFont typeface="Wingdings" pitchFamily="2" charset="2"/>
              <a:buChar char="v"/>
            </a:pPr>
            <a:r>
              <a:rPr lang="en-US" sz="3200" dirty="0">
                <a:latin typeface="Times New Roman" pitchFamily="18" charset="0"/>
                <a:cs typeface="Times New Roman" pitchFamily="18" charset="0"/>
              </a:rPr>
              <a:t>Genitally, occurs at inner aspect of labia majora,  labia minora, clitoris and vaginal introitus.</a:t>
            </a:r>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213</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9110213" cy="762000"/>
          </a:xfrm>
        </p:spPr>
        <p:txBody>
          <a:bodyPr/>
          <a:lstStyle/>
          <a:p>
            <a:r>
              <a:rPr lang="en-US" dirty="0"/>
              <a:t>		ct</a:t>
            </a:r>
          </a:p>
        </p:txBody>
      </p:sp>
      <p:sp>
        <p:nvSpPr>
          <p:cNvPr id="3" name="Content Placeholder 2"/>
          <p:cNvSpPr>
            <a:spLocks noGrp="1"/>
          </p:cNvSpPr>
          <p:nvPr>
            <p:ph idx="1"/>
          </p:nvPr>
        </p:nvSpPr>
        <p:spPr>
          <a:xfrm>
            <a:off x="890165" y="762000"/>
            <a:ext cx="10411672" cy="4873752"/>
          </a:xfrm>
        </p:spPr>
        <p:txBody>
          <a:bodyPr/>
          <a:lstStyle/>
          <a:p>
            <a:pPr lvl="0">
              <a:buNone/>
            </a:pPr>
            <a:r>
              <a:rPr lang="en-US" dirty="0"/>
              <a:t>	</a:t>
            </a:r>
            <a:r>
              <a:rPr lang="en-US" sz="3600" b="1" i="1" dirty="0">
                <a:latin typeface="Times New Roman" pitchFamily="18" charset="0"/>
                <a:cs typeface="Times New Roman" pitchFamily="18" charset="0"/>
              </a:rPr>
              <a:t>Warts</a:t>
            </a:r>
            <a:r>
              <a:rPr lang="en-US" sz="3600" dirty="0">
                <a:latin typeface="Times New Roman" pitchFamily="18" charset="0"/>
                <a:cs typeface="Times New Roman" pitchFamily="18" charset="0"/>
              </a:rPr>
              <a:t>: </a:t>
            </a:r>
            <a:r>
              <a:rPr lang="en-US" sz="3200" dirty="0">
                <a:latin typeface="Times New Roman" pitchFamily="18" charset="0"/>
                <a:cs typeface="Times New Roman" pitchFamily="18" charset="0"/>
              </a:rPr>
              <a:t>Also referred to as condylomata accuminata.</a:t>
            </a:r>
          </a:p>
          <a:p>
            <a:r>
              <a:rPr lang="en-US" sz="3200" dirty="0">
                <a:latin typeface="Times New Roman" pitchFamily="18" charset="0"/>
                <a:cs typeface="Times New Roman" pitchFamily="18" charset="0"/>
              </a:rPr>
              <a:t>Occurs on  mons veneris, along the labia majora, around the vaginal </a:t>
            </a:r>
            <a:r>
              <a:rPr lang="en-US" sz="3200" dirty="0" err="1">
                <a:latin typeface="Times New Roman" pitchFamily="18" charset="0"/>
                <a:cs typeface="Times New Roman" pitchFamily="18" charset="0"/>
              </a:rPr>
              <a:t>introitus</a:t>
            </a:r>
            <a:r>
              <a:rPr lang="en-US" sz="3200" dirty="0">
                <a:latin typeface="Times New Roman" pitchFamily="18" charset="0"/>
                <a:cs typeface="Times New Roman" pitchFamily="18" charset="0"/>
              </a:rPr>
              <a:t>, on the perineum and around the anus.</a:t>
            </a:r>
          </a:p>
          <a:p>
            <a:pPr lvl="0">
              <a:buNone/>
            </a:pPr>
            <a:r>
              <a:rPr lang="en-US" sz="3200" dirty="0">
                <a:latin typeface="Times New Roman" pitchFamily="18" charset="0"/>
                <a:cs typeface="Times New Roman" pitchFamily="18" charset="0"/>
              </a:rPr>
              <a:t>	</a:t>
            </a:r>
            <a:r>
              <a:rPr lang="en-US" sz="3600" b="1" i="1" dirty="0">
                <a:latin typeface="Times New Roman" pitchFamily="18" charset="0"/>
                <a:cs typeface="Times New Roman" pitchFamily="18" charset="0"/>
              </a:rPr>
              <a:t>Varicosity</a:t>
            </a:r>
            <a:r>
              <a:rPr lang="en-US" sz="3200" dirty="0">
                <a:latin typeface="Times New Roman" pitchFamily="18" charset="0"/>
                <a:cs typeface="Times New Roman" pitchFamily="18" charset="0"/>
              </a:rPr>
              <a:t>:- Occurs along the labia </a:t>
            </a:r>
            <a:r>
              <a:rPr lang="en-US" sz="3200" dirty="0" err="1">
                <a:latin typeface="Times New Roman" pitchFamily="18" charset="0"/>
                <a:cs typeface="Times New Roman" pitchFamily="18" charset="0"/>
              </a:rPr>
              <a:t>majora</a:t>
            </a:r>
            <a:r>
              <a:rPr lang="en-US" sz="3200" dirty="0">
                <a:latin typeface="Times New Roman" pitchFamily="18" charset="0"/>
                <a:cs typeface="Times New Roman" pitchFamily="18" charset="0"/>
              </a:rPr>
              <a:t> and perineum.</a:t>
            </a:r>
          </a:p>
          <a:p>
            <a:pPr lvl="0">
              <a:buFont typeface="Wingdings" pitchFamily="2" charset="2"/>
              <a:buChar char="Ø"/>
            </a:pPr>
            <a:r>
              <a:rPr lang="en-US" sz="3200" dirty="0">
                <a:latin typeface="Times New Roman" pitchFamily="18" charset="0"/>
                <a:cs typeface="Times New Roman" pitchFamily="18" charset="0"/>
              </a:rPr>
              <a:t>Can easily rupture during the 2</a:t>
            </a:r>
            <a:r>
              <a:rPr lang="en-US" sz="3200" baseline="30000" dirty="0">
                <a:latin typeface="Times New Roman" pitchFamily="18" charset="0"/>
                <a:cs typeface="Times New Roman" pitchFamily="18" charset="0"/>
              </a:rPr>
              <a:t>nd</a:t>
            </a:r>
            <a:r>
              <a:rPr lang="en-US" sz="3200" dirty="0">
                <a:latin typeface="Times New Roman" pitchFamily="18" charset="0"/>
                <a:cs typeface="Times New Roman" pitchFamily="18" charset="0"/>
              </a:rPr>
              <a:t> stage.</a:t>
            </a:r>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214</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9110213" cy="609600"/>
          </a:xfrm>
        </p:spPr>
        <p:txBody>
          <a:bodyPr/>
          <a:lstStyle/>
          <a:p>
            <a:r>
              <a:rPr lang="en-US" dirty="0"/>
              <a:t>		contd</a:t>
            </a:r>
          </a:p>
        </p:txBody>
      </p:sp>
      <p:sp>
        <p:nvSpPr>
          <p:cNvPr id="3" name="Content Placeholder 2"/>
          <p:cNvSpPr>
            <a:spLocks noGrp="1"/>
          </p:cNvSpPr>
          <p:nvPr>
            <p:ph idx="1"/>
          </p:nvPr>
        </p:nvSpPr>
        <p:spPr>
          <a:xfrm>
            <a:off x="1076088" y="685800"/>
            <a:ext cx="10225749" cy="5788152"/>
          </a:xfrm>
        </p:spPr>
        <p:txBody>
          <a:bodyPr>
            <a:normAutofit/>
          </a:bodyPr>
          <a:lstStyle/>
          <a:p>
            <a:pPr lvl="0">
              <a:buNone/>
            </a:pPr>
            <a:r>
              <a:rPr lang="en-US" dirty="0"/>
              <a:t>	</a:t>
            </a:r>
            <a:r>
              <a:rPr lang="en-US" sz="3800" b="1" i="1" dirty="0" err="1">
                <a:latin typeface="Times New Roman" pitchFamily="18" charset="0"/>
                <a:cs typeface="Times New Roman" pitchFamily="18" charset="0"/>
              </a:rPr>
              <a:t>Oedema</a:t>
            </a:r>
            <a:r>
              <a:rPr lang="en-US" sz="3800" i="1" dirty="0">
                <a:latin typeface="Times New Roman" pitchFamily="18" charset="0"/>
                <a:cs typeface="Times New Roman" pitchFamily="18" charset="0"/>
              </a:rPr>
              <a:t>:</a:t>
            </a:r>
            <a:endParaRPr lang="en-US" sz="3600" i="1" dirty="0">
              <a:latin typeface="Times New Roman" pitchFamily="18" charset="0"/>
              <a:cs typeface="Times New Roman" pitchFamily="18" charset="0"/>
            </a:endParaRPr>
          </a:p>
          <a:p>
            <a:r>
              <a:rPr lang="en-US" sz="3600" dirty="0">
                <a:latin typeface="Times New Roman" pitchFamily="18" charset="0"/>
                <a:cs typeface="Times New Roman" pitchFamily="18" charset="0"/>
              </a:rPr>
              <a:t> Generally on the labia </a:t>
            </a:r>
            <a:r>
              <a:rPr lang="en-US" sz="3600" dirty="0" err="1">
                <a:latin typeface="Times New Roman" pitchFamily="18" charset="0"/>
                <a:cs typeface="Times New Roman" pitchFamily="18" charset="0"/>
              </a:rPr>
              <a:t>majora</a:t>
            </a:r>
            <a:r>
              <a:rPr lang="en-US" sz="3600" dirty="0">
                <a:latin typeface="Times New Roman" pitchFamily="18" charset="0"/>
                <a:cs typeface="Times New Roman" pitchFamily="18" charset="0"/>
              </a:rPr>
              <a:t> and </a:t>
            </a:r>
            <a:r>
              <a:rPr lang="en-US" sz="3600" dirty="0" err="1">
                <a:latin typeface="Times New Roman" pitchFamily="18" charset="0"/>
                <a:cs typeface="Times New Roman" pitchFamily="18" charset="0"/>
              </a:rPr>
              <a:t>mons</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veneris</a:t>
            </a:r>
            <a:r>
              <a:rPr lang="en-US" sz="3600" dirty="0">
                <a:latin typeface="Times New Roman" pitchFamily="18" charset="0"/>
                <a:cs typeface="Times New Roman" pitchFamily="18" charset="0"/>
              </a:rPr>
              <a:t>.</a:t>
            </a:r>
          </a:p>
          <a:p>
            <a:pPr>
              <a:buFont typeface="Wingdings" pitchFamily="2" charset="2"/>
              <a:buChar char="Ø"/>
            </a:pPr>
            <a:r>
              <a:rPr lang="en-US" sz="3600" dirty="0">
                <a:latin typeface="Times New Roman" pitchFamily="18" charset="0"/>
                <a:cs typeface="Times New Roman" pitchFamily="18" charset="0"/>
              </a:rPr>
              <a:t>Highly associated with severe pregnancy induced </a:t>
            </a:r>
            <a:r>
              <a:rPr lang="en-US" sz="3600" dirty="0" err="1">
                <a:latin typeface="Times New Roman" pitchFamily="18" charset="0"/>
                <a:cs typeface="Times New Roman" pitchFamily="18" charset="0"/>
              </a:rPr>
              <a:t>hypetensive</a:t>
            </a:r>
            <a:r>
              <a:rPr lang="en-US" sz="3600" dirty="0">
                <a:latin typeface="Times New Roman" pitchFamily="18" charset="0"/>
                <a:cs typeface="Times New Roman" pitchFamily="18" charset="0"/>
              </a:rPr>
              <a:t> disease.</a:t>
            </a:r>
          </a:p>
          <a:p>
            <a:pPr lvl="0">
              <a:buNone/>
            </a:pPr>
            <a:r>
              <a:rPr lang="en-US" sz="3600" dirty="0">
                <a:latin typeface="Times New Roman" pitchFamily="18" charset="0"/>
                <a:cs typeface="Times New Roman" pitchFamily="18" charset="0"/>
              </a:rPr>
              <a:t>	</a:t>
            </a:r>
            <a:r>
              <a:rPr lang="en-US" sz="3800" b="1" i="1" dirty="0">
                <a:latin typeface="Times New Roman" pitchFamily="18" charset="0"/>
                <a:cs typeface="Times New Roman" pitchFamily="18" charset="0"/>
              </a:rPr>
              <a:t>Infestation</a:t>
            </a:r>
            <a:r>
              <a:rPr lang="en-US" sz="3800" i="1" dirty="0">
                <a:latin typeface="Times New Roman" pitchFamily="18" charset="0"/>
                <a:cs typeface="Times New Roman" pitchFamily="18" charset="0"/>
              </a:rPr>
              <a:t>:</a:t>
            </a:r>
            <a:endParaRPr lang="en-US" sz="3600" i="1" dirty="0">
              <a:latin typeface="Times New Roman" pitchFamily="18" charset="0"/>
              <a:cs typeface="Times New Roman" pitchFamily="18" charset="0"/>
            </a:endParaRPr>
          </a:p>
          <a:p>
            <a:r>
              <a:rPr lang="en-US" sz="3600" dirty="0">
                <a:latin typeface="Times New Roman" pitchFamily="18" charset="0"/>
                <a:cs typeface="Times New Roman" pitchFamily="18" charset="0"/>
              </a:rPr>
              <a:t>On the pubic hair ,with lice.</a:t>
            </a:r>
          </a:p>
          <a:p>
            <a:pPr lvl="0">
              <a:buNone/>
            </a:pPr>
            <a:r>
              <a:rPr lang="en-US" sz="3600" dirty="0">
                <a:latin typeface="Times New Roman" pitchFamily="18" charset="0"/>
                <a:cs typeface="Times New Roman" pitchFamily="18" charset="0"/>
              </a:rPr>
              <a:t>	</a:t>
            </a:r>
            <a:r>
              <a:rPr lang="en-US" sz="3800" b="1" i="1" dirty="0">
                <a:latin typeface="Times New Roman" pitchFamily="18" charset="0"/>
                <a:cs typeface="Times New Roman" pitchFamily="18" charset="0"/>
              </a:rPr>
              <a:t>Hygiene</a:t>
            </a:r>
            <a:r>
              <a:rPr lang="en-US" sz="3800" i="1" dirty="0">
                <a:latin typeface="Times New Roman" pitchFamily="18" charset="0"/>
                <a:cs typeface="Times New Roman" pitchFamily="18" charset="0"/>
              </a:rPr>
              <a:t>:-</a:t>
            </a:r>
            <a:endParaRPr lang="en-US" sz="3600" i="1" dirty="0">
              <a:latin typeface="Times New Roman" pitchFamily="18" charset="0"/>
              <a:cs typeface="Times New Roman" pitchFamily="18" charset="0"/>
            </a:endParaRPr>
          </a:p>
          <a:p>
            <a:r>
              <a:rPr lang="en-US" sz="3600" dirty="0">
                <a:latin typeface="Times New Roman" pitchFamily="18" charset="0"/>
                <a:cs typeface="Times New Roman" pitchFamily="18" charset="0"/>
              </a:rPr>
              <a:t> Due to increased activity of sweat gland and increased leucorrhoea.</a:t>
            </a:r>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215</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latin typeface="Times New Roman" pitchFamily="18" charset="0"/>
                <a:cs typeface="Times New Roman" pitchFamily="18" charset="0"/>
              </a:rPr>
              <a:t> LOWER LIMBS</a:t>
            </a:r>
            <a:endParaRPr lang="en-US" dirty="0"/>
          </a:p>
        </p:txBody>
      </p:sp>
      <p:sp>
        <p:nvSpPr>
          <p:cNvPr id="3" name="Content Placeholder 2"/>
          <p:cNvSpPr>
            <a:spLocks noGrp="1"/>
          </p:cNvSpPr>
          <p:nvPr>
            <p:ph idx="1"/>
          </p:nvPr>
        </p:nvSpPr>
        <p:spPr>
          <a:xfrm>
            <a:off x="1076088" y="1600200"/>
            <a:ext cx="10039827" cy="4873752"/>
          </a:xfrm>
        </p:spPr>
        <p:txBody>
          <a:bodyPr>
            <a:normAutofit/>
          </a:bodyPr>
          <a:lstStyle/>
          <a:p>
            <a:pPr>
              <a:buFont typeface="Wingdings" pitchFamily="2" charset="2"/>
              <a:buChar char="v"/>
            </a:pPr>
            <a:r>
              <a:rPr lang="en-US" sz="3200" dirty="0">
                <a:latin typeface="Times New Roman" pitchFamily="18" charset="0"/>
                <a:cs typeface="Times New Roman" pitchFamily="18" charset="0"/>
              </a:rPr>
              <a:t>Expose both legs up to mid-thighs. </a:t>
            </a:r>
            <a:r>
              <a:rPr lang="en-US" sz="3200" i="1" dirty="0">
                <a:latin typeface="Times New Roman" pitchFamily="18" charset="0"/>
                <a:cs typeface="Times New Roman" pitchFamily="18" charset="0"/>
              </a:rPr>
              <a:t>Inspect for</a:t>
            </a:r>
            <a:r>
              <a:rPr lang="en-US" sz="3200" dirty="0">
                <a:latin typeface="Times New Roman" pitchFamily="18" charset="0"/>
                <a:cs typeface="Times New Roman" pitchFamily="18" charset="0"/>
              </a:rPr>
              <a:t>:-</a:t>
            </a:r>
          </a:p>
          <a:p>
            <a:pPr lvl="0"/>
            <a:r>
              <a:rPr lang="en-US" sz="3200" dirty="0">
                <a:latin typeface="Times New Roman" pitchFamily="18" charset="0"/>
                <a:cs typeface="Times New Roman" pitchFamily="18" charset="0"/>
              </a:rPr>
              <a:t>Equality in terms of length and size.</a:t>
            </a:r>
          </a:p>
          <a:p>
            <a:pPr lvl="0"/>
            <a:r>
              <a:rPr lang="en-US" sz="3200" dirty="0">
                <a:latin typeface="Times New Roman" pitchFamily="18" charset="0"/>
                <a:cs typeface="Times New Roman" pitchFamily="18" charset="0"/>
              </a:rPr>
              <a:t>Muscle atrophy on one limb.</a:t>
            </a:r>
          </a:p>
          <a:p>
            <a:pPr lvl="0"/>
            <a:r>
              <a:rPr lang="en-US" sz="3200" dirty="0">
                <a:latin typeface="Times New Roman" pitchFamily="18" charset="0"/>
                <a:cs typeface="Times New Roman" pitchFamily="18" charset="0"/>
              </a:rPr>
              <a:t>Obvious deformities </a:t>
            </a:r>
            <a:r>
              <a:rPr lang="en-US" sz="3200" dirty="0" err="1">
                <a:latin typeface="Times New Roman" pitchFamily="18" charset="0"/>
                <a:cs typeface="Times New Roman" pitchFamily="18" charset="0"/>
              </a:rPr>
              <a:t>e.g</a:t>
            </a:r>
            <a:r>
              <a:rPr lang="en-US" sz="3200" dirty="0">
                <a:latin typeface="Times New Roman" pitchFamily="18" charset="0"/>
                <a:cs typeface="Times New Roman" pitchFamily="18" charset="0"/>
              </a:rPr>
              <a:t> congenital </a:t>
            </a:r>
            <a:r>
              <a:rPr lang="en-US" sz="3200" dirty="0" err="1">
                <a:latin typeface="Times New Roman" pitchFamily="18" charset="0"/>
                <a:cs typeface="Times New Roman" pitchFamily="18" charset="0"/>
              </a:rPr>
              <a:t>talipes</a:t>
            </a:r>
            <a:r>
              <a:rPr lang="en-US" sz="3200" dirty="0">
                <a:latin typeface="Times New Roman" pitchFamily="18" charset="0"/>
                <a:cs typeface="Times New Roman" pitchFamily="18" charset="0"/>
              </a:rPr>
              <a:t> etc.</a:t>
            </a:r>
          </a:p>
          <a:p>
            <a:pPr lvl="0"/>
            <a:r>
              <a:rPr lang="en-US" sz="3200" dirty="0">
                <a:latin typeface="Times New Roman" pitchFamily="18" charset="0"/>
                <a:cs typeface="Times New Roman" pitchFamily="18" charset="0"/>
              </a:rPr>
              <a:t>General hygiene.</a:t>
            </a:r>
          </a:p>
          <a:p>
            <a:pPr lvl="0"/>
            <a:r>
              <a:rPr lang="en-US" sz="3200" dirty="0">
                <a:latin typeface="Times New Roman" pitchFamily="18" charset="0"/>
                <a:cs typeface="Times New Roman" pitchFamily="18" charset="0"/>
              </a:rPr>
              <a:t>Varicosity.</a:t>
            </a:r>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216</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304800"/>
            <a:ext cx="9110213" cy="6169152"/>
          </a:xfrm>
        </p:spPr>
        <p:txBody>
          <a:bodyPr>
            <a:normAutofit/>
          </a:bodyPr>
          <a:lstStyle/>
          <a:p>
            <a:pPr lvl="0" algn="just"/>
            <a:r>
              <a:rPr lang="en-US" sz="3200" dirty="0">
                <a:latin typeface="Times New Roman" pitchFamily="18" charset="0"/>
                <a:cs typeface="Times New Roman" pitchFamily="18" charset="0"/>
              </a:rPr>
              <a:t>Swelling </a:t>
            </a:r>
            <a:r>
              <a:rPr lang="en-US" sz="3200" dirty="0" err="1">
                <a:latin typeface="Times New Roman" pitchFamily="18" charset="0"/>
                <a:cs typeface="Times New Roman" pitchFamily="18" charset="0"/>
              </a:rPr>
              <a:t>e.g</a:t>
            </a:r>
            <a:r>
              <a:rPr lang="en-US" sz="3200" dirty="0">
                <a:latin typeface="Times New Roman" pitchFamily="18" charset="0"/>
                <a:cs typeface="Times New Roman" pitchFamily="18" charset="0"/>
              </a:rPr>
              <a:t> on ankles and feet.</a:t>
            </a:r>
          </a:p>
          <a:p>
            <a:pPr lvl="0" algn="just">
              <a:buFont typeface="Wingdings" pitchFamily="2" charset="2"/>
              <a:buChar char="Ø"/>
            </a:pPr>
            <a:r>
              <a:rPr lang="en-US" sz="3200" dirty="0">
                <a:latin typeface="Times New Roman" pitchFamily="18" charset="0"/>
                <a:cs typeface="Times New Roman" pitchFamily="18" charset="0"/>
              </a:rPr>
              <a:t>Normal at term and referred to as occult </a:t>
            </a:r>
            <a:r>
              <a:rPr lang="en-US" sz="3200" dirty="0" err="1">
                <a:latin typeface="Times New Roman" pitchFamily="18" charset="0"/>
                <a:cs typeface="Times New Roman" pitchFamily="18" charset="0"/>
              </a:rPr>
              <a:t>oedema</a:t>
            </a:r>
            <a:r>
              <a:rPr lang="en-US" sz="3200" dirty="0">
                <a:latin typeface="Times New Roman" pitchFamily="18" charset="0"/>
                <a:cs typeface="Times New Roman" pitchFamily="18" charset="0"/>
              </a:rPr>
              <a:t>.</a:t>
            </a:r>
          </a:p>
          <a:p>
            <a:pPr lvl="0" algn="just">
              <a:buFont typeface="Wingdings" pitchFamily="2" charset="2"/>
              <a:buChar char="Ø"/>
            </a:pPr>
            <a:r>
              <a:rPr lang="en-US" sz="3200" dirty="0">
                <a:latin typeface="Times New Roman" pitchFamily="18" charset="0"/>
                <a:cs typeface="Times New Roman" pitchFamily="18" charset="0"/>
              </a:rPr>
              <a:t>Abnormal, if it extends to the lower leg as well as marked elsewhere.</a:t>
            </a:r>
          </a:p>
          <a:p>
            <a:pPr lvl="0" algn="just"/>
            <a:r>
              <a:rPr lang="en-US" sz="3200" dirty="0">
                <a:latin typeface="Times New Roman" pitchFamily="18" charset="0"/>
                <a:cs typeface="Times New Roman" pitchFamily="18" charset="0"/>
              </a:rPr>
              <a:t>Size of the foot.</a:t>
            </a:r>
          </a:p>
          <a:p>
            <a:pPr lvl="0" algn="just"/>
            <a:r>
              <a:rPr lang="en-US" sz="3200" dirty="0">
                <a:latin typeface="Times New Roman" pitchFamily="18" charset="0"/>
                <a:cs typeface="Times New Roman" pitchFamily="18" charset="0"/>
              </a:rPr>
              <a:t>Infestation with jiggers.</a:t>
            </a:r>
          </a:p>
          <a:p>
            <a:pPr lvl="0" algn="just"/>
            <a:r>
              <a:rPr lang="en-US" sz="3200" dirty="0">
                <a:latin typeface="Times New Roman" pitchFamily="18" charset="0"/>
                <a:cs typeface="Times New Roman" pitchFamily="18" charset="0"/>
              </a:rPr>
              <a:t>Between toes  for fungal infection and </a:t>
            </a:r>
            <a:r>
              <a:rPr lang="en-US" sz="3200" dirty="0" err="1">
                <a:latin typeface="Times New Roman" pitchFamily="18" charset="0"/>
                <a:cs typeface="Times New Roman" pitchFamily="18" charset="0"/>
              </a:rPr>
              <a:t>tinea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pedis</a:t>
            </a:r>
            <a:r>
              <a:rPr lang="en-US" sz="3200" dirty="0">
                <a:latin typeface="Times New Roman" pitchFamily="18" charset="0"/>
                <a:cs typeface="Times New Roman" pitchFamily="18" charset="0"/>
              </a:rPr>
              <a:t> (ringworm of the foot).</a:t>
            </a:r>
          </a:p>
          <a:p>
            <a:pPr algn="just"/>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217</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1" y="304800"/>
            <a:ext cx="10210800" cy="6169152"/>
          </a:xfrm>
        </p:spPr>
        <p:txBody>
          <a:bodyPr/>
          <a:lstStyle/>
          <a:p>
            <a:pPr algn="just">
              <a:buNone/>
            </a:pPr>
            <a:r>
              <a:rPr lang="en-US" dirty="0"/>
              <a:t>	</a:t>
            </a:r>
            <a:r>
              <a:rPr lang="en-US" sz="3200" i="1" dirty="0">
                <a:latin typeface="Times New Roman" pitchFamily="18" charset="0"/>
                <a:cs typeface="Times New Roman" pitchFamily="18" charset="0"/>
              </a:rPr>
              <a:t>Palpate for</a:t>
            </a:r>
            <a:r>
              <a:rPr lang="en-US" sz="3200" dirty="0">
                <a:latin typeface="Times New Roman" pitchFamily="18" charset="0"/>
                <a:cs typeface="Times New Roman" pitchFamily="18" charset="0"/>
              </a:rPr>
              <a:t>:-</a:t>
            </a:r>
          </a:p>
          <a:p>
            <a:pPr lvl="0" algn="just"/>
            <a:r>
              <a:rPr lang="en-US" sz="3200" dirty="0">
                <a:latin typeface="Times New Roman" pitchFamily="18" charset="0"/>
                <a:cs typeface="Times New Roman" pitchFamily="18" charset="0"/>
              </a:rPr>
              <a:t>Varicosity on the thighs and behind the knees.</a:t>
            </a:r>
          </a:p>
          <a:p>
            <a:pPr lvl="0" algn="just"/>
            <a:r>
              <a:rPr lang="en-US" sz="3200" dirty="0">
                <a:latin typeface="Times New Roman" pitchFamily="18" charset="0"/>
                <a:cs typeface="Times New Roman" pitchFamily="18" charset="0"/>
              </a:rPr>
              <a:t>Deep venous thrombosis, on the calf muscle. </a:t>
            </a:r>
          </a:p>
          <a:p>
            <a:pPr lvl="0" algn="just">
              <a:buFont typeface="Wingdings" pitchFamily="2" charset="2"/>
              <a:buChar char="Ø"/>
            </a:pPr>
            <a:r>
              <a:rPr lang="en-US" sz="3200" dirty="0">
                <a:latin typeface="Times New Roman" pitchFamily="18" charset="0"/>
                <a:cs typeface="Times New Roman" pitchFamily="18" charset="0"/>
              </a:rPr>
              <a:t>It is indicated by presence of tenderness and pain on gentle application of pressure.</a:t>
            </a:r>
          </a:p>
          <a:p>
            <a:pPr lvl="0" algn="just"/>
            <a:r>
              <a:rPr lang="en-US" sz="3200" dirty="0" err="1">
                <a:latin typeface="Times New Roman" pitchFamily="18" charset="0"/>
                <a:cs typeface="Times New Roman" pitchFamily="18" charset="0"/>
              </a:rPr>
              <a:t>Oedema</a:t>
            </a:r>
            <a:r>
              <a:rPr lang="en-US" sz="3200" dirty="0">
                <a:latin typeface="Times New Roman" pitchFamily="18" charset="0"/>
                <a:cs typeface="Times New Roman" pitchFamily="18" charset="0"/>
              </a:rPr>
              <a:t> on the feet dorsum, ankles and along the tibia.</a:t>
            </a:r>
          </a:p>
          <a:p>
            <a:pPr algn="just"/>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218</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0000"/>
                </a:solidFill>
              </a:rPr>
              <a:t>			</a:t>
            </a:r>
            <a:r>
              <a:rPr lang="en-US" b="1" dirty="0">
                <a:solidFill>
                  <a:srgbClr val="FF0000"/>
                </a:solidFill>
                <a:latin typeface="Times New Roman" pitchFamily="18" charset="0"/>
                <a:cs typeface="Times New Roman" pitchFamily="18" charset="0"/>
              </a:rPr>
              <a:t>IV. DRUGS(PREVENTIVE SERVICE)</a:t>
            </a:r>
          </a:p>
        </p:txBody>
      </p:sp>
      <p:sp>
        <p:nvSpPr>
          <p:cNvPr id="3" name="Content Placeholder 2"/>
          <p:cNvSpPr>
            <a:spLocks noGrp="1"/>
          </p:cNvSpPr>
          <p:nvPr>
            <p:ph idx="1"/>
          </p:nvPr>
        </p:nvSpPr>
        <p:spPr>
          <a:xfrm>
            <a:off x="685801" y="1600200"/>
            <a:ext cx="10515599" cy="4873752"/>
          </a:xfrm>
        </p:spPr>
        <p:txBody>
          <a:bodyPr/>
          <a:lstStyle/>
          <a:p>
            <a:pPr algn="just">
              <a:buFont typeface="Wingdings" pitchFamily="2" charset="2"/>
              <a:buChar char="v"/>
            </a:pPr>
            <a:r>
              <a:rPr lang="en-US" sz="2800" dirty="0">
                <a:latin typeface="Times New Roman" pitchFamily="18" charset="0"/>
                <a:cs typeface="Times New Roman" pitchFamily="18" charset="0"/>
              </a:rPr>
              <a:t>Refers to the routine medications, such as:-</a:t>
            </a:r>
          </a:p>
          <a:p>
            <a:pPr lvl="0" algn="just"/>
            <a:r>
              <a:rPr lang="en-US" sz="2800" dirty="0">
                <a:latin typeface="Times New Roman" pitchFamily="18" charset="0"/>
                <a:cs typeface="Times New Roman" pitchFamily="18" charset="0"/>
              </a:rPr>
              <a:t>Tetanus </a:t>
            </a:r>
            <a:r>
              <a:rPr lang="en-US" sz="2800" dirty="0" err="1">
                <a:latin typeface="Times New Roman" pitchFamily="18" charset="0"/>
                <a:cs typeface="Times New Roman" pitchFamily="18" charset="0"/>
              </a:rPr>
              <a:t>Toxoid</a:t>
            </a:r>
            <a:r>
              <a:rPr lang="en-US" sz="2800" dirty="0">
                <a:latin typeface="Times New Roman" pitchFamily="18" charset="0"/>
                <a:cs typeface="Times New Roman" pitchFamily="18" charset="0"/>
              </a:rPr>
              <a:t> injection:-</a:t>
            </a:r>
          </a:p>
          <a:p>
            <a:pPr algn="just">
              <a:buFont typeface="Wingdings" pitchFamily="2" charset="2"/>
              <a:buChar char="Ø"/>
            </a:pPr>
            <a:r>
              <a:rPr lang="en-US" sz="2800" dirty="0">
                <a:latin typeface="Times New Roman" pitchFamily="18" charset="0"/>
                <a:cs typeface="Times New Roman" pitchFamily="18" charset="0"/>
              </a:rPr>
              <a:t>Aim is to confer passive immunity to the baby for the first six (6) weeks.</a:t>
            </a:r>
          </a:p>
          <a:p>
            <a:pPr algn="just">
              <a:buFont typeface="Wingdings" pitchFamily="2" charset="2"/>
              <a:buChar char="Ø"/>
            </a:pPr>
            <a:r>
              <a:rPr lang="en-US" sz="2800" dirty="0">
                <a:latin typeface="Times New Roman" pitchFamily="18" charset="0"/>
                <a:cs typeface="Times New Roman" pitchFamily="18" charset="0"/>
              </a:rPr>
              <a:t>Dose is 0.5ml intramuscular at the left deltoid muscle.</a:t>
            </a:r>
          </a:p>
          <a:p>
            <a:pPr algn="just">
              <a:buFont typeface="Wingdings" pitchFamily="2" charset="2"/>
              <a:buChar char="Ø"/>
            </a:pPr>
            <a:r>
              <a:rPr lang="en-US" sz="2800" dirty="0">
                <a:latin typeface="Times New Roman" pitchFamily="18" charset="0"/>
                <a:cs typeface="Times New Roman" pitchFamily="18" charset="0"/>
              </a:rPr>
              <a:t>For </a:t>
            </a:r>
            <a:r>
              <a:rPr lang="en-US" sz="2800" dirty="0" err="1">
                <a:latin typeface="Times New Roman" pitchFamily="18" charset="0"/>
                <a:cs typeface="Times New Roman" pitchFamily="18" charset="0"/>
              </a:rPr>
              <a:t>primigravida</a:t>
            </a:r>
            <a:r>
              <a:rPr lang="en-US" sz="2800" dirty="0">
                <a:latin typeface="Times New Roman" pitchFamily="18" charset="0"/>
                <a:cs typeface="Times New Roman" pitchFamily="18" charset="0"/>
              </a:rPr>
              <a:t>, two (2) doses at 4 weekly interval.</a:t>
            </a:r>
          </a:p>
          <a:p>
            <a:pPr algn="just">
              <a:buFont typeface="Wingdings" pitchFamily="2" charset="2"/>
              <a:buChar char="ü"/>
            </a:pPr>
            <a:r>
              <a:rPr lang="en-US" dirty="0">
                <a:latin typeface="Times New Roman" pitchFamily="18" charset="0"/>
                <a:cs typeface="Times New Roman" pitchFamily="18" charset="0"/>
              </a:rPr>
              <a:t>T</a:t>
            </a:r>
            <a:r>
              <a:rPr lang="en-US" sz="2800" dirty="0">
                <a:latin typeface="Times New Roman" pitchFamily="18" charset="0"/>
                <a:cs typeface="Times New Roman" pitchFamily="18" charset="0"/>
              </a:rPr>
              <a:t>hereafter a booster (single dose) before 38 weeks gestation up to the 4</a:t>
            </a:r>
            <a:r>
              <a:rPr lang="en-US" sz="2800" baseline="30000" dirty="0">
                <a:latin typeface="Times New Roman" pitchFamily="18" charset="0"/>
                <a:cs typeface="Times New Roman" pitchFamily="18" charset="0"/>
              </a:rPr>
              <a:t>th</a:t>
            </a:r>
            <a:r>
              <a:rPr lang="en-US" sz="2800" dirty="0">
                <a:latin typeface="Times New Roman" pitchFamily="18" charset="0"/>
                <a:cs typeface="Times New Roman" pitchFamily="18" charset="0"/>
              </a:rPr>
              <a:t> pregnancy. </a:t>
            </a:r>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219</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97204" y="304800"/>
            <a:ext cx="10318711" cy="5715000"/>
          </a:xfrm>
        </p:spPr>
        <p:txBody>
          <a:bodyPr/>
          <a:lstStyle/>
          <a:p>
            <a:pPr>
              <a:buNone/>
            </a:pPr>
            <a:r>
              <a:rPr lang="en-US" dirty="0"/>
              <a:t>	</a:t>
            </a:r>
            <a:r>
              <a:rPr lang="en-US" sz="3600" i="1" dirty="0">
                <a:latin typeface="Times New Roman" pitchFamily="18" charset="0"/>
                <a:cs typeface="Times New Roman" pitchFamily="18" charset="0"/>
              </a:rPr>
              <a:t>vi) </a:t>
            </a:r>
            <a:r>
              <a:rPr lang="en-US" sz="3600" b="1" i="1" dirty="0">
                <a:latin typeface="Times New Roman" pitchFamily="18" charset="0"/>
                <a:cs typeface="Times New Roman" pitchFamily="18" charset="0"/>
              </a:rPr>
              <a:t>BREAST CHANGES</a:t>
            </a:r>
            <a:endParaRPr lang="en-US" sz="3200" b="1" i="1" dirty="0">
              <a:latin typeface="Times New Roman" pitchFamily="18" charset="0"/>
              <a:cs typeface="Times New Roman" pitchFamily="18" charset="0"/>
            </a:endParaRPr>
          </a:p>
          <a:p>
            <a:r>
              <a:rPr lang="en-US" sz="3200" dirty="0">
                <a:latin typeface="Times New Roman" pitchFamily="18" charset="0"/>
                <a:cs typeface="Times New Roman" pitchFamily="18" charset="0"/>
              </a:rPr>
              <a:t>Includes fullness due to enlargement/tissue growth, as well as tingling sensation from increased blood supply.</a:t>
            </a:r>
          </a:p>
          <a:p>
            <a:r>
              <a:rPr lang="en-US" sz="3200" dirty="0">
                <a:latin typeface="Times New Roman" pitchFamily="18" charset="0"/>
                <a:cs typeface="Times New Roman" pitchFamily="18" charset="0"/>
              </a:rPr>
              <a:t>Noted between 3</a:t>
            </a:r>
            <a:r>
              <a:rPr lang="en-US" sz="3200" baseline="30000" dirty="0">
                <a:latin typeface="Times New Roman" pitchFamily="18" charset="0"/>
                <a:cs typeface="Times New Roman" pitchFamily="18" charset="0"/>
              </a:rPr>
              <a:t>rd</a:t>
            </a:r>
            <a:r>
              <a:rPr lang="en-US" sz="3200" dirty="0">
                <a:latin typeface="Times New Roman" pitchFamily="18" charset="0"/>
                <a:cs typeface="Times New Roman" pitchFamily="18" charset="0"/>
              </a:rPr>
              <a:t>  to 5</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week, and more significant to a </a:t>
            </a:r>
            <a:r>
              <a:rPr lang="en-US" sz="3200" dirty="0" err="1">
                <a:latin typeface="Times New Roman" pitchFamily="18" charset="0"/>
                <a:cs typeface="Times New Roman" pitchFamily="18" charset="0"/>
              </a:rPr>
              <a:t>primigravida</a:t>
            </a:r>
            <a:r>
              <a:rPr lang="en-US" sz="3200" dirty="0">
                <a:latin typeface="Times New Roman" pitchFamily="18" charset="0"/>
                <a:cs typeface="Times New Roman" pitchFamily="18" charset="0"/>
              </a:rPr>
              <a:t>.</a:t>
            </a:r>
          </a:p>
          <a:p>
            <a:pPr>
              <a:buFont typeface="Wingdings" pitchFamily="2" charset="2"/>
              <a:buChar char="Ø"/>
            </a:pPr>
            <a:r>
              <a:rPr lang="en-US" sz="3200" dirty="0">
                <a:latin typeface="Times New Roman" pitchFamily="18" charset="0"/>
                <a:cs typeface="Times New Roman" pitchFamily="18" charset="0"/>
              </a:rPr>
              <a:t>Same occurs due to hormonal contraceptives especially C.O.Cs.</a:t>
            </a:r>
          </a:p>
          <a:p>
            <a:pPr>
              <a:buNone/>
            </a:pPr>
            <a:endParaRPr lang="en-US" dirty="0"/>
          </a:p>
        </p:txBody>
      </p:sp>
      <p:sp>
        <p:nvSpPr>
          <p:cNvPr id="5" name="Slide Number Placeholder 4"/>
          <p:cNvSpPr>
            <a:spLocks noGrp="1"/>
          </p:cNvSpPr>
          <p:nvPr>
            <p:ph type="sldNum" sz="quarter" idx="12"/>
          </p:nvPr>
        </p:nvSpPr>
        <p:spPr/>
        <p:txBody>
          <a:bodyPr/>
          <a:lstStyle/>
          <a:p>
            <a:fld id="{4E29A36A-2DFF-43F8-9275-FEA2E69CBAEA}" type="slidenum">
              <a:rPr lang="en-US">
                <a:latin typeface="Franklin Gothic Book"/>
              </a:rPr>
              <a:pPr/>
              <a:t>22</a:t>
            </a:fld>
            <a:endParaRPr lang="en-US">
              <a:latin typeface="Franklin Gothic Book"/>
            </a:endParaRPr>
          </a:p>
        </p:txBody>
      </p:sp>
    </p:spTree>
  </p:cSld>
  <p:clrMapOvr>
    <a:masterClrMapping/>
  </p:clrMapOvr>
  <p:transition spd="slow">
    <p:pull dir="d"/>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152400"/>
            <a:ext cx="9972913" cy="6321552"/>
          </a:xfrm>
        </p:spPr>
        <p:txBody>
          <a:bodyPr>
            <a:normAutofit/>
          </a:bodyPr>
          <a:lstStyle/>
          <a:p>
            <a:pPr algn="just"/>
            <a:r>
              <a:rPr lang="en-US" sz="3200" dirty="0">
                <a:latin typeface="Times New Roman" pitchFamily="18" charset="0"/>
                <a:cs typeface="Times New Roman" pitchFamily="18" charset="0"/>
              </a:rPr>
              <a:t>Intermittent Prophylaxis treatment:</a:t>
            </a:r>
          </a:p>
          <a:p>
            <a:pPr algn="just">
              <a:buFont typeface="Wingdings" pitchFamily="2" charset="2"/>
              <a:buChar char="Ø"/>
            </a:pPr>
            <a:r>
              <a:rPr lang="en-US" sz="3200" dirty="0">
                <a:latin typeface="Times New Roman" pitchFamily="18" charset="0"/>
                <a:cs typeface="Times New Roman" pitchFamily="18" charset="0"/>
              </a:rPr>
              <a:t>Antimalarial specifically, sulfa based drugs, for designated areas per ministerial directives.</a:t>
            </a:r>
          </a:p>
          <a:p>
            <a:pPr algn="just">
              <a:buFont typeface="Wingdings" pitchFamily="2" charset="2"/>
              <a:buChar char="ü"/>
            </a:pPr>
            <a:r>
              <a:rPr lang="en-US" sz="3200" dirty="0">
                <a:latin typeface="Times New Roman" pitchFamily="18" charset="0"/>
                <a:cs typeface="Times New Roman" pitchFamily="18" charset="0"/>
              </a:rPr>
              <a:t>Commonly used  is </a:t>
            </a:r>
            <a:r>
              <a:rPr lang="en-US" sz="3200" dirty="0" err="1">
                <a:latin typeface="Times New Roman" pitchFamily="18" charset="0"/>
                <a:cs typeface="Times New Roman" pitchFamily="18" charset="0"/>
              </a:rPr>
              <a:t>sulfadoxine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pyrimethamine</a:t>
            </a:r>
            <a:r>
              <a:rPr lang="en-US" sz="3200" dirty="0">
                <a:latin typeface="Times New Roman" pitchFamily="18" charset="0"/>
                <a:cs typeface="Times New Roman" pitchFamily="18" charset="0"/>
              </a:rPr>
              <a:t>(SP) i.e. </a:t>
            </a:r>
            <a:r>
              <a:rPr lang="en-US" sz="3200" dirty="0" err="1">
                <a:latin typeface="Times New Roman" pitchFamily="18" charset="0"/>
                <a:cs typeface="Times New Roman" pitchFamily="18" charset="0"/>
              </a:rPr>
              <a:t>Fansidar</a:t>
            </a:r>
            <a:r>
              <a:rPr lang="en-US" sz="3200" dirty="0">
                <a:latin typeface="Times New Roman" pitchFamily="18" charset="0"/>
                <a:cs typeface="Times New Roman" pitchFamily="18" charset="0"/>
              </a:rPr>
              <a:t>, 2-4 doses at 4 weekly interval. </a:t>
            </a:r>
          </a:p>
          <a:p>
            <a:pPr algn="just">
              <a:buFont typeface="Wingdings" pitchFamily="2" charset="2"/>
              <a:buChar char="ü"/>
            </a:pPr>
            <a:r>
              <a:rPr lang="en-US" sz="3200" dirty="0">
                <a:latin typeface="Times New Roman" pitchFamily="18" charset="0"/>
                <a:cs typeface="Times New Roman" pitchFamily="18" charset="0"/>
              </a:rPr>
              <a:t>Each dose comprises of three (3) tablets, swallowed in the clinic for compliance purposes as a </a:t>
            </a:r>
            <a:r>
              <a:rPr lang="en-US" sz="3200" dirty="0" err="1">
                <a:latin typeface="Times New Roman" pitchFamily="18" charset="0"/>
                <a:cs typeface="Times New Roman" pitchFamily="18" charset="0"/>
              </a:rPr>
              <a:t>D.O.T</a:t>
            </a:r>
            <a:r>
              <a:rPr lang="en-US" sz="3200" dirty="0">
                <a:latin typeface="Times New Roman" pitchFamily="18" charset="0"/>
                <a:cs typeface="Times New Roman" pitchFamily="18" charset="0"/>
              </a:rPr>
              <a:t> (directly observed therapy approach).</a:t>
            </a:r>
          </a:p>
          <a:p>
            <a:pPr algn="just"/>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220</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304800"/>
            <a:ext cx="10125313" cy="6169152"/>
          </a:xfrm>
        </p:spPr>
        <p:txBody>
          <a:bodyPr>
            <a:normAutofit/>
          </a:bodyPr>
          <a:lstStyle/>
          <a:p>
            <a:pPr algn="just">
              <a:buFont typeface="Wingdings" pitchFamily="2" charset="2"/>
              <a:buChar char="ü"/>
            </a:pPr>
            <a:r>
              <a:rPr lang="en-US" sz="2800" dirty="0">
                <a:latin typeface="Times New Roman" pitchFamily="18" charset="0"/>
                <a:cs typeface="Times New Roman" pitchFamily="18" charset="0"/>
              </a:rPr>
              <a:t>The first dose is given at first contact as long as  pregnancy is above 16 weeks, rest after every 4 weeks  until 40</a:t>
            </a:r>
            <a:r>
              <a:rPr lang="en-US" sz="2800" baseline="30000" dirty="0">
                <a:latin typeface="Times New Roman" pitchFamily="18" charset="0"/>
                <a:cs typeface="Times New Roman" pitchFamily="18" charset="0"/>
              </a:rPr>
              <a:t>th</a:t>
            </a:r>
            <a:r>
              <a:rPr lang="en-US" sz="2800" dirty="0">
                <a:latin typeface="Times New Roman" pitchFamily="18" charset="0"/>
                <a:cs typeface="Times New Roman" pitchFamily="18" charset="0"/>
              </a:rPr>
              <a:t> week.</a:t>
            </a:r>
          </a:p>
          <a:p>
            <a:pPr algn="just">
              <a:buNone/>
            </a:pP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Note:</a:t>
            </a:r>
          </a:p>
          <a:p>
            <a:pPr lvl="0" algn="just">
              <a:buFont typeface="Wingdings" pitchFamily="2" charset="2"/>
              <a:buChar char="q"/>
            </a:pPr>
            <a:r>
              <a:rPr lang="en-US" sz="2800" dirty="0">
                <a:latin typeface="Times New Roman" pitchFamily="18" charset="0"/>
                <a:cs typeface="Times New Roman" pitchFamily="18" charset="0"/>
              </a:rPr>
              <a:t> More than 2 doses are highly recommended because they reduce </a:t>
            </a:r>
            <a:r>
              <a:rPr lang="en-US" sz="2800" dirty="0" err="1">
                <a:latin typeface="Times New Roman" pitchFamily="18" charset="0"/>
                <a:cs typeface="Times New Roman" pitchFamily="18" charset="0"/>
              </a:rPr>
              <a:t>parasitimea</a:t>
            </a:r>
            <a:r>
              <a:rPr lang="en-US" sz="2800" dirty="0">
                <a:latin typeface="Times New Roman" pitchFamily="18" charset="0"/>
                <a:cs typeface="Times New Roman" pitchFamily="18" charset="0"/>
              </a:rPr>
              <a:t> effectively leading to normal pregnancy.</a:t>
            </a:r>
          </a:p>
          <a:p>
            <a:pPr lvl="0" algn="just">
              <a:buFont typeface="Wingdings" pitchFamily="2" charset="2"/>
              <a:buChar char="q"/>
            </a:pPr>
            <a:r>
              <a:rPr lang="en-US" sz="2800" dirty="0">
                <a:latin typeface="Times New Roman" pitchFamily="18" charset="0"/>
                <a:cs typeface="Times New Roman" pitchFamily="18" charset="0"/>
              </a:rPr>
              <a:t> Within the first 2 weeks of S.P administration, </a:t>
            </a:r>
            <a:r>
              <a:rPr lang="en-US" sz="2800" dirty="0" err="1">
                <a:latin typeface="Times New Roman" pitchFamily="18" charset="0"/>
                <a:cs typeface="Times New Roman" pitchFamily="18" charset="0"/>
              </a:rPr>
              <a:t>folate</a:t>
            </a:r>
            <a:r>
              <a:rPr lang="en-US" sz="2800" dirty="0">
                <a:latin typeface="Times New Roman" pitchFamily="18" charset="0"/>
                <a:cs typeface="Times New Roman" pitchFamily="18" charset="0"/>
              </a:rPr>
              <a:t>, should be withheld because it reduces the efficacy of </a:t>
            </a:r>
            <a:r>
              <a:rPr lang="en-US" sz="2800" dirty="0" err="1">
                <a:latin typeface="Times New Roman" pitchFamily="18" charset="0"/>
                <a:cs typeface="Times New Roman" pitchFamily="18" charset="0"/>
              </a:rPr>
              <a:t>Fansidar</a:t>
            </a:r>
            <a:r>
              <a:rPr lang="en-US" sz="2800" dirty="0">
                <a:latin typeface="Times New Roman" pitchFamily="18" charset="0"/>
                <a:cs typeface="Times New Roman" pitchFamily="18" charset="0"/>
              </a:rPr>
              <a:t>.</a:t>
            </a:r>
          </a:p>
          <a:p>
            <a:pPr algn="just"/>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221</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contd</a:t>
            </a:r>
          </a:p>
        </p:txBody>
      </p:sp>
      <p:sp>
        <p:nvSpPr>
          <p:cNvPr id="3" name="Content Placeholder 2"/>
          <p:cNvSpPr>
            <a:spLocks noGrp="1"/>
          </p:cNvSpPr>
          <p:nvPr>
            <p:ph idx="1"/>
          </p:nvPr>
        </p:nvSpPr>
        <p:spPr/>
        <p:txBody>
          <a:bodyPr>
            <a:normAutofit/>
          </a:bodyPr>
          <a:lstStyle/>
          <a:p>
            <a:pPr lvl="0"/>
            <a:r>
              <a:rPr lang="en-US" sz="3200" dirty="0" err="1">
                <a:latin typeface="Times New Roman" pitchFamily="18" charset="0"/>
                <a:cs typeface="Times New Roman" pitchFamily="18" charset="0"/>
              </a:rPr>
              <a:t>Haemanitic</a:t>
            </a:r>
            <a:r>
              <a:rPr lang="en-US" sz="3200" dirty="0">
                <a:latin typeface="Times New Roman" pitchFamily="18" charset="0"/>
                <a:cs typeface="Times New Roman" pitchFamily="18" charset="0"/>
              </a:rPr>
              <a:t> /blood forming medications.</a:t>
            </a:r>
          </a:p>
          <a:p>
            <a:pPr lvl="0">
              <a:buFont typeface="Wingdings" pitchFamily="2" charset="2"/>
              <a:buChar char="Ø"/>
            </a:pPr>
            <a:r>
              <a:rPr lang="en-US" sz="3200" dirty="0">
                <a:latin typeface="Times New Roman" pitchFamily="18" charset="0"/>
                <a:cs typeface="Times New Roman" pitchFamily="18" charset="0"/>
              </a:rPr>
              <a:t> Are iron and </a:t>
            </a:r>
            <a:r>
              <a:rPr lang="en-US" sz="3200" dirty="0" err="1">
                <a:latin typeface="Times New Roman" pitchFamily="18" charset="0"/>
                <a:cs typeface="Times New Roman" pitchFamily="18" charset="0"/>
              </a:rPr>
              <a:t>folate</a:t>
            </a:r>
            <a:r>
              <a:rPr lang="en-US" sz="3200" dirty="0">
                <a:latin typeface="Times New Roman" pitchFamily="18" charset="0"/>
                <a:cs typeface="Times New Roman" pitchFamily="18" charset="0"/>
              </a:rPr>
              <a:t>, particularly to those who are at a high risk of developing </a:t>
            </a:r>
            <a:r>
              <a:rPr lang="en-US" sz="3200" dirty="0" err="1">
                <a:latin typeface="Times New Roman" pitchFamily="18" charset="0"/>
                <a:cs typeface="Times New Roman" pitchFamily="18" charset="0"/>
              </a:rPr>
              <a:t>anaemia</a:t>
            </a:r>
            <a:r>
              <a:rPr lang="en-US" sz="3200" dirty="0">
                <a:latin typeface="Times New Roman" pitchFamily="18" charset="0"/>
                <a:cs typeface="Times New Roman" pitchFamily="18" charset="0"/>
              </a:rPr>
              <a:t> due to:-</a:t>
            </a:r>
          </a:p>
          <a:p>
            <a:pPr>
              <a:buFont typeface="Wingdings" pitchFamily="2" charset="2"/>
              <a:buChar char="ü"/>
            </a:pPr>
            <a:r>
              <a:rPr lang="en-US" sz="3200" dirty="0">
                <a:latin typeface="Times New Roman" pitchFamily="18" charset="0"/>
                <a:cs typeface="Times New Roman" pitchFamily="18" charset="0"/>
              </a:rPr>
              <a:t>Poor dietary intake of iron</a:t>
            </a:r>
          </a:p>
          <a:p>
            <a:pPr>
              <a:buFont typeface="Wingdings" pitchFamily="2" charset="2"/>
              <a:buChar char="ü"/>
            </a:pPr>
            <a:r>
              <a:rPr lang="en-US" sz="3200" dirty="0">
                <a:latin typeface="Times New Roman" pitchFamily="18" charset="0"/>
                <a:cs typeface="Times New Roman" pitchFamily="18" charset="0"/>
              </a:rPr>
              <a:t>Multiple pregnancy</a:t>
            </a:r>
          </a:p>
          <a:p>
            <a:pPr>
              <a:buFont typeface="Wingdings" pitchFamily="2" charset="2"/>
              <a:buChar char="Ø"/>
            </a:pPr>
            <a:r>
              <a:rPr lang="en-US" sz="3200" dirty="0">
                <a:latin typeface="Times New Roman" pitchFamily="18" charset="0"/>
                <a:cs typeface="Times New Roman" pitchFamily="18" charset="0"/>
              </a:rPr>
              <a:t>To treat mild anemia, </a:t>
            </a:r>
            <a:r>
              <a:rPr lang="en-US" sz="3200" dirty="0" err="1">
                <a:latin typeface="Times New Roman" pitchFamily="18" charset="0"/>
                <a:cs typeface="Times New Roman" pitchFamily="18" charset="0"/>
              </a:rPr>
              <a:t>characterised</a:t>
            </a:r>
            <a:r>
              <a:rPr lang="en-US" sz="3200" dirty="0">
                <a:latin typeface="Times New Roman" pitchFamily="18" charset="0"/>
                <a:cs typeface="Times New Roman" pitchFamily="18" charset="0"/>
              </a:rPr>
              <a:t> by a </a:t>
            </a:r>
            <a:r>
              <a:rPr lang="en-US" sz="3200" dirty="0" err="1">
                <a:latin typeface="Times New Roman" pitchFamily="18" charset="0"/>
                <a:cs typeface="Times New Roman" pitchFamily="18" charset="0"/>
              </a:rPr>
              <a:t>haemoglobin</a:t>
            </a:r>
            <a:r>
              <a:rPr lang="en-US" sz="3200" dirty="0">
                <a:latin typeface="Times New Roman" pitchFamily="18" charset="0"/>
                <a:cs typeface="Times New Roman" pitchFamily="18" charset="0"/>
              </a:rPr>
              <a:t> level ranging between 9-10.9mg/dl.</a:t>
            </a:r>
          </a:p>
          <a:p>
            <a:endParaRPr lang="en-US"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222</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normAutofit/>
          </a:bodyPr>
          <a:lstStyle/>
          <a:p>
            <a:pPr lvl="0"/>
            <a:r>
              <a:rPr lang="en-US" sz="3600" dirty="0">
                <a:latin typeface="Times New Roman" pitchFamily="18" charset="0"/>
                <a:cs typeface="Times New Roman" pitchFamily="18" charset="0"/>
              </a:rPr>
              <a:t>Anti-</a:t>
            </a:r>
            <a:r>
              <a:rPr lang="en-US" sz="3600" dirty="0" err="1">
                <a:latin typeface="Times New Roman" pitchFamily="18" charset="0"/>
                <a:cs typeface="Times New Roman" pitchFamily="18" charset="0"/>
              </a:rPr>
              <a:t>helmiths</a:t>
            </a:r>
            <a:r>
              <a:rPr lang="en-US" sz="3600" dirty="0">
                <a:latin typeface="Times New Roman" pitchFamily="18" charset="0"/>
                <a:cs typeface="Times New Roman" pitchFamily="18" charset="0"/>
              </a:rPr>
              <a:t>:</a:t>
            </a:r>
          </a:p>
          <a:p>
            <a:pPr lvl="0">
              <a:buFont typeface="Wingdings" pitchFamily="2" charset="2"/>
              <a:buChar char="Ø"/>
            </a:pPr>
            <a:r>
              <a:rPr lang="en-US" sz="3600" dirty="0">
                <a:latin typeface="Times New Roman" pitchFamily="18" charset="0"/>
                <a:cs typeface="Times New Roman" pitchFamily="18" charset="0"/>
              </a:rPr>
              <a:t>Due  to some water borne organisms and pica.</a:t>
            </a:r>
          </a:p>
          <a:p>
            <a:pPr lvl="0">
              <a:buFont typeface="Wingdings" pitchFamily="2" charset="2"/>
              <a:buChar char="ü"/>
            </a:pPr>
            <a:r>
              <a:rPr lang="en-US" sz="3600" dirty="0">
                <a:latin typeface="Times New Roman" pitchFamily="18" charset="0"/>
                <a:cs typeface="Times New Roman" pitchFamily="18" charset="0"/>
              </a:rPr>
              <a:t>Mebendazole 500mg stat is commonly used.</a:t>
            </a:r>
          </a:p>
          <a:p>
            <a:pPr marL="0" indent="0" algn="ctr">
              <a:buNone/>
            </a:pPr>
            <a:r>
              <a:rPr lang="en-US" sz="3600" b="1" dirty="0">
                <a:solidFill>
                  <a:srgbClr val="FF0000"/>
                </a:solidFill>
                <a:latin typeface="Blackadder ITC" pitchFamily="82" charset="0"/>
                <a:cs typeface="Times New Roman" pitchFamily="18" charset="0"/>
              </a:rPr>
              <a:t>END</a:t>
            </a:r>
          </a:p>
          <a:p>
            <a:pPr lvl="0">
              <a:buFont typeface="Wingdings" pitchFamily="2" charset="2"/>
              <a:buChar char="ü"/>
            </a:pPr>
            <a:endParaRPr lang="en-US" sz="3600" dirty="0">
              <a:latin typeface="Times New Roman" pitchFamily="18" charset="0"/>
              <a:cs typeface="Times New Roman" pitchFamily="18" charset="0"/>
            </a:endParaRPr>
          </a:p>
          <a:p>
            <a:pPr>
              <a:buNone/>
            </a:pPr>
            <a:r>
              <a:rPr lang="en-US" sz="3600" dirty="0">
                <a:latin typeface="Times New Roman" pitchFamily="18" charset="0"/>
                <a:cs typeface="Times New Roman" pitchFamily="18" charset="0"/>
              </a:rPr>
              <a:t>	</a:t>
            </a:r>
            <a:endParaRPr lang="en-US" sz="2800" dirty="0"/>
          </a:p>
        </p:txBody>
      </p:sp>
      <p:sp>
        <p:nvSpPr>
          <p:cNvPr id="5" name="Slide Number Placeholder 4"/>
          <p:cNvSpPr>
            <a:spLocks noGrp="1"/>
          </p:cNvSpPr>
          <p:nvPr>
            <p:ph type="sldNum" sz="quarter" idx="4294967295"/>
          </p:nvPr>
        </p:nvSpPr>
        <p:spPr>
          <a:xfrm>
            <a:off x="10491213" y="2272"/>
            <a:ext cx="929614" cy="365760"/>
          </a:xfrm>
          <a:prstGeom prst="rect">
            <a:avLst/>
          </a:prstGeom>
        </p:spPr>
        <p:txBody>
          <a:bodyPr/>
          <a:lstStyle/>
          <a:p>
            <a:fld id="{48E950E0-E5E7-45A6-A1F7-69343A059878}" type="slidenum">
              <a:rPr lang="en-US">
                <a:latin typeface="Times New Roman"/>
              </a:rPr>
              <a:pPr/>
              <a:t>223</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320" y="1295400"/>
            <a:ext cx="11155363" cy="1828800"/>
          </a:xfrm>
          <a:solidFill>
            <a:schemeClr val="bg1"/>
          </a:solidFill>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scene3d>
              <a:camera prst="orthographicFront"/>
              <a:lightRig rig="freezing" dir="t">
                <a:rot lat="0" lon="0" rev="5640000"/>
              </a:lightRig>
            </a:scene3d>
            <a:sp3d prstMaterial="flat">
              <a:bevelT w="38100" h="38100"/>
              <a:contourClr>
                <a:schemeClr val="tx2"/>
              </a:contourClr>
            </a:sp3d>
          </a:bodyPr>
          <a:lstStyle/>
          <a:p>
            <a:pPr algn="ctr"/>
            <a:r>
              <a:rPr lang="en-US" sz="6600" dirty="0">
                <a:solidFill>
                  <a:srgbClr val="FF0000"/>
                </a:solidFill>
                <a:latin typeface="Algerian" pitchFamily="82" charset="0"/>
              </a:rPr>
              <a:t>FOCUSED ANTENATAL CARE(FANC)</a:t>
            </a:r>
          </a:p>
        </p:txBody>
      </p:sp>
      <p:sp>
        <p:nvSpPr>
          <p:cNvPr id="4" name="Date Placeholder 3"/>
          <p:cNvSpPr>
            <a:spLocks noGrp="1"/>
          </p:cNvSpPr>
          <p:nvPr>
            <p:ph type="dt" sz="half" idx="10"/>
          </p:nvPr>
        </p:nvSpPr>
        <p:spPr/>
        <p:txBody>
          <a:bodyPr/>
          <a:lstStyle/>
          <a:p>
            <a:fld id="{93D179FF-AE9C-469D-B150-630921FBF431}" type="datetime1">
              <a:rPr lang="en-US">
                <a:solidFill>
                  <a:srgbClr val="04617B">
                    <a:shade val="90000"/>
                  </a:srgbClr>
                </a:solidFill>
                <a:latin typeface="Constantia"/>
              </a:rPr>
              <a:pPr/>
              <a:t>8/3/2021</a:t>
            </a:fld>
            <a:endParaRPr lang="en-US" dirty="0">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fld id="{8658BCC8-BCAF-4AC7-96A0-C5CCAE56A870}" type="slidenum">
              <a:rPr lang="en-US">
                <a:solidFill>
                  <a:srgbClr val="04617B">
                    <a:shade val="90000"/>
                  </a:srgbClr>
                </a:solidFill>
                <a:latin typeface="Constantia"/>
              </a:rPr>
              <a:pPr/>
              <a:t>224</a:t>
            </a:fld>
            <a:endParaRPr lang="en-US" dirty="0">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10039827" cy="1295400"/>
          </a:xfrm>
        </p:spPr>
        <p:txBody>
          <a:bodyPr>
            <a:noAutofit/>
          </a:bodyPr>
          <a:lstStyle/>
          <a:p>
            <a:r>
              <a:rPr lang="en-US" sz="4400" b="1" dirty="0">
                <a:solidFill>
                  <a:srgbClr val="C00000"/>
                </a:solidFill>
              </a:rPr>
              <a:t>		</a:t>
            </a:r>
            <a:r>
              <a:rPr lang="en-US" dirty="0">
                <a:solidFill>
                  <a:schemeClr val="accent1">
                    <a:lumMod val="60000"/>
                    <a:lumOff val="40000"/>
                  </a:schemeClr>
                </a:solidFill>
              </a:rPr>
              <a:t>ct</a:t>
            </a:r>
          </a:p>
        </p:txBody>
      </p:sp>
      <p:sp>
        <p:nvSpPr>
          <p:cNvPr id="3" name="Content Placeholder 2"/>
          <p:cNvSpPr>
            <a:spLocks noGrp="1"/>
          </p:cNvSpPr>
          <p:nvPr>
            <p:ph idx="1"/>
          </p:nvPr>
        </p:nvSpPr>
        <p:spPr>
          <a:xfrm>
            <a:off x="388883" y="1295400"/>
            <a:ext cx="11456275" cy="5257800"/>
          </a:xfrm>
        </p:spPr>
        <p:txBody>
          <a:bodyPr>
            <a:normAutofit/>
          </a:bodyPr>
          <a:lstStyle/>
          <a:p>
            <a:pPr algn="just">
              <a:buNone/>
            </a:pPr>
            <a:r>
              <a:rPr lang="en-US" sz="2800" u="sng" dirty="0"/>
              <a:t>	</a:t>
            </a:r>
            <a:r>
              <a:rPr lang="en-US" sz="3200" b="1" u="sng" dirty="0">
                <a:latin typeface="Times New Roman" pitchFamily="18" charset="0"/>
                <a:cs typeface="Times New Roman" pitchFamily="18" charset="0"/>
              </a:rPr>
              <a:t>Introduction</a:t>
            </a:r>
          </a:p>
          <a:p>
            <a:pPr algn="just"/>
            <a:r>
              <a:rPr lang="en-US" sz="3200" dirty="0">
                <a:latin typeface="Times New Roman" pitchFamily="18" charset="0"/>
                <a:cs typeface="Times New Roman" pitchFamily="18" charset="0"/>
              </a:rPr>
              <a:t>It’s a model of ANC services, among the pillars of safe motherhood, for those undergoing (N) pregnancy.</a:t>
            </a:r>
          </a:p>
          <a:p>
            <a:pPr algn="just">
              <a:buNone/>
            </a:pPr>
            <a:r>
              <a:rPr lang="en-US" sz="3200" dirty="0">
                <a:latin typeface="Times New Roman" pitchFamily="18" charset="0"/>
                <a:cs typeface="Times New Roman" pitchFamily="18" charset="0"/>
              </a:rPr>
              <a:t>	</a:t>
            </a:r>
            <a:r>
              <a:rPr lang="en-US" sz="3200" b="1" u="sng" dirty="0">
                <a:latin typeface="Times New Roman" pitchFamily="18" charset="0"/>
                <a:cs typeface="Times New Roman" pitchFamily="18" charset="0"/>
              </a:rPr>
              <a:t>Definition</a:t>
            </a:r>
          </a:p>
          <a:p>
            <a:pPr algn="just"/>
            <a:r>
              <a:rPr lang="en-US" sz="3200" dirty="0">
                <a:latin typeface="Times New Roman" pitchFamily="18" charset="0"/>
                <a:cs typeface="Times New Roman" pitchFamily="18" charset="0"/>
              </a:rPr>
              <a:t>It’s a </a:t>
            </a:r>
            <a:r>
              <a:rPr lang="en-US" sz="3200" b="1" dirty="0">
                <a:latin typeface="Times New Roman" pitchFamily="18" charset="0"/>
                <a:cs typeface="Times New Roman" pitchFamily="18" charset="0"/>
              </a:rPr>
              <a:t>personalised  service</a:t>
            </a:r>
            <a:r>
              <a:rPr lang="en-US" sz="3200" dirty="0">
                <a:latin typeface="Times New Roman" pitchFamily="18" charset="0"/>
                <a:cs typeface="Times New Roman" pitchFamily="18" charset="0"/>
              </a:rPr>
              <a:t>, which emphasizes on </a:t>
            </a:r>
            <a:r>
              <a:rPr lang="en-US" sz="3200" b="1" dirty="0">
                <a:latin typeface="Times New Roman" pitchFamily="18" charset="0"/>
                <a:cs typeface="Times New Roman" pitchFamily="18" charset="0"/>
              </a:rPr>
              <a:t>overall health, preparation for child birth and complication /emergency readiness.</a:t>
            </a:r>
          </a:p>
          <a:p>
            <a:pPr algn="just">
              <a:buNone/>
            </a:pPr>
            <a:r>
              <a:rPr lang="en-US" sz="3200"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NB: </a:t>
            </a:r>
            <a:r>
              <a:rPr lang="en-US" sz="3200" dirty="0">
                <a:latin typeface="Times New Roman" pitchFamily="18" charset="0"/>
                <a:cs typeface="Times New Roman" pitchFamily="18" charset="0"/>
              </a:rPr>
              <a:t>Non-health benefits are:- It’s friendly, timely and goal oriented.</a:t>
            </a:r>
          </a:p>
        </p:txBody>
      </p:sp>
      <p:sp>
        <p:nvSpPr>
          <p:cNvPr id="4" name="Date Placeholder 3"/>
          <p:cNvSpPr>
            <a:spLocks noGrp="1"/>
          </p:cNvSpPr>
          <p:nvPr>
            <p:ph type="dt" sz="half" idx="10"/>
          </p:nvPr>
        </p:nvSpPr>
        <p:spPr/>
        <p:txBody>
          <a:bodyPr/>
          <a:lstStyle/>
          <a:p>
            <a:fld id="{ABBAB312-29D3-4FBD-B475-056C68F62140}" type="datetime1">
              <a:rPr lang="en-US">
                <a:solidFill>
                  <a:srgbClr val="04617B">
                    <a:shade val="90000"/>
                  </a:srgbClr>
                </a:solidFill>
                <a:latin typeface="Constantia"/>
              </a:rPr>
              <a:pPr/>
              <a:t>8/3/2021</a:t>
            </a:fld>
            <a:endParaRPr lang="en-US" dirty="0">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fld id="{8658BCC8-BCAF-4AC7-96A0-C5CCAE56A870}" type="slidenum">
              <a:rPr lang="en-US">
                <a:solidFill>
                  <a:srgbClr val="04617B">
                    <a:shade val="90000"/>
                  </a:srgbClr>
                </a:solidFill>
                <a:latin typeface="Constantia"/>
              </a:rPr>
              <a:pPr/>
              <a:t>225</a:t>
            </a:fld>
            <a:endParaRPr lang="en-US" dirty="0">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304800"/>
            <a:ext cx="10039827" cy="1066800"/>
          </a:xfrm>
        </p:spPr>
        <p:txBody>
          <a:bodyPr/>
          <a:lstStyle/>
          <a:p>
            <a:r>
              <a:rPr lang="en-US" dirty="0"/>
              <a:t>		ct</a:t>
            </a:r>
          </a:p>
        </p:txBody>
      </p:sp>
      <p:sp>
        <p:nvSpPr>
          <p:cNvPr id="3" name="Content Placeholder 2"/>
          <p:cNvSpPr>
            <a:spLocks noGrp="1"/>
          </p:cNvSpPr>
          <p:nvPr>
            <p:ph idx="1"/>
          </p:nvPr>
        </p:nvSpPr>
        <p:spPr>
          <a:xfrm>
            <a:off x="283780" y="1295400"/>
            <a:ext cx="11298620" cy="5029200"/>
          </a:xfrm>
        </p:spPr>
        <p:txBody>
          <a:bodyPr>
            <a:noAutofit/>
          </a:bodyPr>
          <a:lstStyle/>
          <a:p>
            <a:pPr algn="just">
              <a:buNone/>
            </a:pPr>
            <a:r>
              <a:rPr lang="en-US" sz="3600" b="1" u="sng" dirty="0">
                <a:solidFill>
                  <a:srgbClr val="C20EA8"/>
                </a:solidFill>
                <a:latin typeface="Times New Roman" pitchFamily="18" charset="0"/>
                <a:cs typeface="Times New Roman" pitchFamily="18" charset="0"/>
              </a:rPr>
              <a:t>S</a:t>
            </a:r>
            <a:r>
              <a:rPr lang="en-US" sz="3200" b="1" u="sng" dirty="0">
                <a:solidFill>
                  <a:srgbClr val="C20EA8"/>
                </a:solidFill>
                <a:latin typeface="Times New Roman" pitchFamily="18" charset="0"/>
                <a:cs typeface="Times New Roman" pitchFamily="18" charset="0"/>
              </a:rPr>
              <a:t>PECIFIC OBJECTIVES/ GOALS/ </a:t>
            </a:r>
            <a:r>
              <a:rPr lang="en-US" sz="3200" b="1" u="sng" dirty="0">
                <a:solidFill>
                  <a:srgbClr val="7030A0"/>
                </a:solidFill>
                <a:latin typeface="Times New Roman" pitchFamily="18" charset="0"/>
                <a:cs typeface="Times New Roman" pitchFamily="18" charset="0"/>
              </a:rPr>
              <a:t>ELEMENTS</a:t>
            </a:r>
          </a:p>
          <a:p>
            <a:pPr algn="just">
              <a:buNone/>
            </a:pP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1.Early detection and treatment of problems</a:t>
            </a:r>
          </a:p>
          <a:p>
            <a:pPr algn="just"/>
            <a:r>
              <a:rPr lang="en-US" sz="3200" dirty="0">
                <a:latin typeface="Times New Roman" pitchFamily="18" charset="0"/>
                <a:cs typeface="Times New Roman" pitchFamily="18" charset="0"/>
              </a:rPr>
              <a:t>Detection/diagnosis is of:-</a:t>
            </a:r>
          </a:p>
          <a:p>
            <a:pPr algn="just">
              <a:buFont typeface="Wingdings" pitchFamily="2" charset="2"/>
              <a:buChar char="Ø"/>
            </a:pPr>
            <a:r>
              <a:rPr lang="en-US" sz="3200" dirty="0">
                <a:latin typeface="Times New Roman" pitchFamily="18" charset="0"/>
                <a:cs typeface="Times New Roman" pitchFamily="18" charset="0"/>
              </a:rPr>
              <a:t>Existing  medical, surgical or obstetrical conditions.</a:t>
            </a:r>
          </a:p>
          <a:p>
            <a:pPr algn="just">
              <a:buFont typeface="Wingdings" pitchFamily="2" charset="2"/>
              <a:buChar char="Ø"/>
            </a:pPr>
            <a:r>
              <a:rPr lang="en-US" sz="3200" dirty="0">
                <a:latin typeface="Times New Roman" pitchFamily="18" charset="0"/>
                <a:cs typeface="Times New Roman" pitchFamily="18" charset="0"/>
              </a:rPr>
              <a:t>Pregnancy induced conditions.</a:t>
            </a:r>
          </a:p>
          <a:p>
            <a:pPr algn="just"/>
            <a:r>
              <a:rPr lang="en-US" sz="3200" dirty="0">
                <a:latin typeface="Times New Roman" pitchFamily="18" charset="0"/>
                <a:cs typeface="Times New Roman" pitchFamily="18" charset="0"/>
              </a:rPr>
              <a:t>Identification methods are:-</a:t>
            </a:r>
          </a:p>
          <a:p>
            <a:pPr algn="just">
              <a:buFont typeface="Wingdings" pitchFamily="2" charset="2"/>
              <a:buChar char="Ø"/>
            </a:pPr>
            <a:r>
              <a:rPr lang="en-US" sz="3200" dirty="0">
                <a:latin typeface="Times New Roman" pitchFamily="18" charset="0"/>
                <a:cs typeface="Times New Roman" pitchFamily="18" charset="0"/>
              </a:rPr>
              <a:t>History taking, specifically accompanied by active listening ie,to the words, tone of voice and observe non-verbal cues.</a:t>
            </a:r>
          </a:p>
        </p:txBody>
      </p:sp>
      <p:sp>
        <p:nvSpPr>
          <p:cNvPr id="4" name="Date Placeholder 3"/>
          <p:cNvSpPr>
            <a:spLocks noGrp="1"/>
          </p:cNvSpPr>
          <p:nvPr>
            <p:ph type="dt" sz="half" idx="10"/>
          </p:nvPr>
        </p:nvSpPr>
        <p:spPr/>
        <p:txBody>
          <a:bodyPr/>
          <a:lstStyle/>
          <a:p>
            <a:fld id="{273B2D09-E598-410F-B17B-ED3C4AFE4A3B}" type="datetime1">
              <a:rPr lang="en-US">
                <a:solidFill>
                  <a:srgbClr val="04617B">
                    <a:shade val="90000"/>
                  </a:srgbClr>
                </a:solidFill>
                <a:latin typeface="Constantia"/>
              </a:rPr>
              <a:pPr/>
              <a:t>8/3/2021</a:t>
            </a:fld>
            <a:endParaRPr lang="en-US" dirty="0">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fld id="{8658BCC8-BCAF-4AC7-96A0-C5CCAE56A870}" type="slidenum">
              <a:rPr lang="en-US">
                <a:solidFill>
                  <a:srgbClr val="04617B">
                    <a:shade val="90000"/>
                  </a:srgbClr>
                </a:solidFill>
                <a:latin typeface="Constantia"/>
              </a:rPr>
              <a:pPr/>
              <a:t>226</a:t>
            </a:fld>
            <a:endParaRPr lang="en-US" dirty="0">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243" y="609600"/>
            <a:ext cx="10504633" cy="5943600"/>
          </a:xfrm>
        </p:spPr>
        <p:txBody>
          <a:bodyPr>
            <a:noAutofit/>
          </a:bodyPr>
          <a:lstStyle/>
          <a:p>
            <a:pPr algn="just">
              <a:buFont typeface="Wingdings" pitchFamily="2" charset="2"/>
              <a:buChar char="Ø"/>
            </a:pPr>
            <a:r>
              <a:rPr lang="en-US" sz="3200" dirty="0">
                <a:latin typeface="Times New Roman" pitchFamily="18" charset="0"/>
                <a:cs typeface="Times New Roman" pitchFamily="18" charset="0"/>
              </a:rPr>
              <a:t>Various screening tests.</a:t>
            </a:r>
          </a:p>
          <a:p>
            <a:pPr algn="just">
              <a:buFont typeface="Wingdings" pitchFamily="2" charset="2"/>
              <a:buChar char="Ø"/>
            </a:pPr>
            <a:r>
              <a:rPr lang="en-US" sz="3200" dirty="0">
                <a:latin typeface="Times New Roman" pitchFamily="18" charset="0"/>
                <a:cs typeface="Times New Roman" pitchFamily="18" charset="0"/>
              </a:rPr>
              <a:t>Physical examination in which, the data is correctly interpreted.</a:t>
            </a:r>
          </a:p>
          <a:p>
            <a:pPr algn="just"/>
            <a:r>
              <a:rPr lang="en-US" sz="3200" dirty="0">
                <a:latin typeface="Times New Roman" pitchFamily="18" charset="0"/>
                <a:cs typeface="Times New Roman" pitchFamily="18" charset="0"/>
              </a:rPr>
              <a:t>Active and supportive treatment offered accordingly.</a:t>
            </a:r>
          </a:p>
          <a:p>
            <a:pPr algn="just">
              <a:buFont typeface="Wingdings" pitchFamily="2" charset="2"/>
              <a:buChar char="Ø"/>
            </a:pPr>
            <a:r>
              <a:rPr lang="en-US" sz="3200" dirty="0" err="1">
                <a:latin typeface="Times New Roman" pitchFamily="18" charset="0"/>
                <a:cs typeface="Times New Roman" pitchFamily="18" charset="0"/>
              </a:rPr>
              <a:t>E.g</a:t>
            </a:r>
            <a:r>
              <a:rPr lang="en-US" sz="3200" dirty="0">
                <a:latin typeface="Times New Roman" pitchFamily="18" charset="0"/>
                <a:cs typeface="Times New Roman" pitchFamily="18" charset="0"/>
              </a:rPr>
              <a:t>, for HB level below 7gm/dl, refer, and haematinics are administered as well as blood transfusion if necessary.</a:t>
            </a:r>
          </a:p>
          <a:p>
            <a:pPr algn="just">
              <a:buFont typeface="Wingdings" pitchFamily="2" charset="2"/>
              <a:buChar char="Ø"/>
            </a:pPr>
            <a:r>
              <a:rPr lang="en-US" sz="3200" dirty="0">
                <a:latin typeface="Times New Roman" pitchFamily="18" charset="0"/>
                <a:cs typeface="Times New Roman" pitchFamily="18" charset="0"/>
              </a:rPr>
              <a:t>Dietary advise; on balanced diet, and to ovoid food items that inhibit iron absorption.</a:t>
            </a:r>
          </a:p>
          <a:p>
            <a:pPr algn="just"/>
            <a:endParaRPr lang="en-US" sz="3200" dirty="0"/>
          </a:p>
        </p:txBody>
      </p:sp>
      <p:sp>
        <p:nvSpPr>
          <p:cNvPr id="4" name="Date Placeholder 3"/>
          <p:cNvSpPr>
            <a:spLocks noGrp="1"/>
          </p:cNvSpPr>
          <p:nvPr>
            <p:ph type="dt" sz="half" idx="10"/>
          </p:nvPr>
        </p:nvSpPr>
        <p:spPr/>
        <p:txBody>
          <a:bodyPr/>
          <a:lstStyle/>
          <a:p>
            <a:fld id="{0B1C541F-7C57-479B-9E7A-224618CA41A2}" type="datetime1">
              <a:rPr lang="en-US">
                <a:solidFill>
                  <a:srgbClr val="04617B">
                    <a:shade val="90000"/>
                  </a:srgbClr>
                </a:solidFill>
                <a:latin typeface="Constantia"/>
              </a:rPr>
              <a:pPr/>
              <a:t>8/3/2021</a:t>
            </a:fld>
            <a:endParaRPr lang="en-US" dirty="0">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fld id="{8658BCC8-BCAF-4AC7-96A0-C5CCAE56A870}" type="slidenum">
              <a:rPr lang="en-US">
                <a:solidFill>
                  <a:srgbClr val="04617B">
                    <a:shade val="90000"/>
                  </a:srgbClr>
                </a:solidFill>
                <a:latin typeface="Constantia"/>
              </a:rPr>
              <a:pPr/>
              <a:t>227</a:t>
            </a:fld>
            <a:endParaRPr lang="en-US" dirty="0">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609600" y="798786"/>
            <a:ext cx="10506316" cy="5754414"/>
          </a:xfrm>
        </p:spPr>
        <p:txBody>
          <a:bodyPr>
            <a:noAutofit/>
          </a:bodyPr>
          <a:lstStyle/>
          <a:p>
            <a:pPr algn="just">
              <a:buNone/>
            </a:pP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2.Prevention of complications</a:t>
            </a:r>
          </a:p>
          <a:p>
            <a:pPr algn="just">
              <a:buFont typeface="Wingdings" pitchFamily="2" charset="2"/>
              <a:buChar char="v"/>
            </a:pPr>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Achieved through preventive services as follows.</a:t>
            </a:r>
          </a:p>
          <a:p>
            <a:pPr algn="just"/>
            <a:r>
              <a:rPr lang="en-US" sz="3200" dirty="0">
                <a:latin typeface="Times New Roman" pitchFamily="18" charset="0"/>
                <a:cs typeface="Times New Roman" pitchFamily="18" charset="0"/>
              </a:rPr>
              <a:t>Tetanus </a:t>
            </a:r>
            <a:r>
              <a:rPr lang="en-US" sz="3200" dirty="0" err="1">
                <a:latin typeface="Times New Roman" pitchFamily="18" charset="0"/>
                <a:cs typeface="Times New Roman" pitchFamily="18" charset="0"/>
              </a:rPr>
              <a:t>toxoid,to</a:t>
            </a:r>
            <a:r>
              <a:rPr lang="en-US" sz="3200" dirty="0">
                <a:latin typeface="Times New Roman" pitchFamily="18" charset="0"/>
                <a:cs typeface="Times New Roman" pitchFamily="18" charset="0"/>
              </a:rPr>
              <a:t> inhibit maternal and neonatal tetanus. A total of 5 doses is administered during the entire procreation period.</a:t>
            </a:r>
          </a:p>
          <a:p>
            <a:pPr algn="just"/>
            <a:r>
              <a:rPr lang="en-US" sz="3200" dirty="0">
                <a:latin typeface="Times New Roman" pitchFamily="18" charset="0"/>
                <a:cs typeface="Times New Roman" pitchFamily="18" charset="0"/>
              </a:rPr>
              <a:t>Haematinics ie, iron and folate supplementation to prevent anaemia.</a:t>
            </a:r>
          </a:p>
          <a:p>
            <a:pPr algn="just"/>
            <a:r>
              <a:rPr lang="en-US" sz="3200" dirty="0">
                <a:latin typeface="Times New Roman" pitchFamily="18" charset="0"/>
                <a:cs typeface="Times New Roman" pitchFamily="18" charset="0"/>
              </a:rPr>
              <a:t>Intermittent presumptive treatment (IPT) and insecticide treated nets (ITNs), hence prevent malaria.</a:t>
            </a:r>
          </a:p>
        </p:txBody>
      </p:sp>
      <p:sp>
        <p:nvSpPr>
          <p:cNvPr id="4" name="Date Placeholder 3"/>
          <p:cNvSpPr>
            <a:spLocks noGrp="1"/>
          </p:cNvSpPr>
          <p:nvPr>
            <p:ph type="dt" sz="half" idx="10"/>
          </p:nvPr>
        </p:nvSpPr>
        <p:spPr/>
        <p:txBody>
          <a:bodyPr/>
          <a:lstStyle/>
          <a:p>
            <a:fld id="{AF891903-2E76-4275-81BB-1D42567E648B}" type="datetime1">
              <a:rPr lang="en-US">
                <a:solidFill>
                  <a:srgbClr val="04617B">
                    <a:shade val="90000"/>
                  </a:srgbClr>
                </a:solidFill>
                <a:latin typeface="Constantia"/>
              </a:rPr>
              <a:pPr/>
              <a:t>8/3/2021</a:t>
            </a:fld>
            <a:endParaRPr lang="en-US" dirty="0">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fld id="{8658BCC8-BCAF-4AC7-96A0-C5CCAE56A870}" type="slidenum">
              <a:rPr lang="en-US">
                <a:solidFill>
                  <a:srgbClr val="04617B">
                    <a:shade val="90000"/>
                  </a:srgbClr>
                </a:solidFill>
                <a:latin typeface="Constantia"/>
              </a:rPr>
              <a:pPr/>
              <a:t>228</a:t>
            </a:fld>
            <a:endParaRPr lang="en-US" dirty="0">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762000"/>
            <a:ext cx="10039827" cy="5562600"/>
          </a:xfrm>
        </p:spPr>
        <p:txBody>
          <a:bodyPr>
            <a:normAutofit/>
          </a:bodyPr>
          <a:lstStyle/>
          <a:p>
            <a:pPr algn="just">
              <a:buFont typeface="Wingdings" pitchFamily="2" charset="2"/>
              <a:buChar char="Ø"/>
            </a:pPr>
            <a:r>
              <a:rPr lang="en-US" sz="3200" dirty="0">
                <a:latin typeface="Times New Roman" pitchFamily="18" charset="0"/>
                <a:cs typeface="Times New Roman" pitchFamily="18" charset="0"/>
              </a:rPr>
              <a:t>The  nets are provided free of charge to all prenatals and under 5s(fives) in the designated areas.</a:t>
            </a:r>
          </a:p>
          <a:p>
            <a:pPr algn="just"/>
            <a:r>
              <a:rPr lang="en-US" sz="3200" dirty="0">
                <a:latin typeface="Times New Roman" pitchFamily="18" charset="0"/>
                <a:cs typeface="Times New Roman" pitchFamily="18" charset="0"/>
              </a:rPr>
              <a:t>Anti-helminths. It’s a presumptive treatment for prevention of hookworm infestation. Mebendazole  500mg stat is  preferred.</a:t>
            </a:r>
          </a:p>
          <a:p>
            <a:pPr algn="just">
              <a:buFont typeface="Wingdings" pitchFamily="2" charset="2"/>
              <a:buChar char="Ø"/>
            </a:pPr>
            <a:r>
              <a:rPr lang="en-US" sz="3200" dirty="0">
                <a:latin typeface="Times New Roman" pitchFamily="18" charset="0"/>
                <a:cs typeface="Times New Roman" pitchFamily="18" charset="0"/>
              </a:rPr>
              <a:t>Teach regarding good practices of environmental hygiene and share concerning pica to prevent intestinal worms. </a:t>
            </a:r>
          </a:p>
        </p:txBody>
      </p:sp>
      <p:sp>
        <p:nvSpPr>
          <p:cNvPr id="4" name="Date Placeholder 3"/>
          <p:cNvSpPr>
            <a:spLocks noGrp="1"/>
          </p:cNvSpPr>
          <p:nvPr>
            <p:ph type="dt" sz="half" idx="10"/>
          </p:nvPr>
        </p:nvSpPr>
        <p:spPr/>
        <p:txBody>
          <a:bodyPr/>
          <a:lstStyle/>
          <a:p>
            <a:fld id="{0977406C-4A1A-4CF0-87C1-4ACAB2F6779B}" type="datetime1">
              <a:rPr lang="en-US">
                <a:solidFill>
                  <a:srgbClr val="04617B">
                    <a:shade val="90000"/>
                  </a:srgbClr>
                </a:solidFill>
                <a:latin typeface="Constantia"/>
              </a:rPr>
              <a:pPr/>
              <a:t>8/3/2021</a:t>
            </a:fld>
            <a:endParaRPr lang="en-US" dirty="0">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fld id="{8658BCC8-BCAF-4AC7-96A0-C5CCAE56A870}" type="slidenum">
              <a:rPr lang="en-US">
                <a:solidFill>
                  <a:srgbClr val="04617B">
                    <a:shade val="90000"/>
                  </a:srgbClr>
                </a:solidFill>
                <a:latin typeface="Constantia"/>
              </a:rPr>
              <a:pPr/>
              <a:t>229</a:t>
            </a:fld>
            <a:endParaRPr lang="en-US" dirty="0">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u="sng" dirty="0">
                <a:solidFill>
                  <a:srgbClr val="002060"/>
                </a:solidFill>
                <a:latin typeface="Times New Roman" pitchFamily="18" charset="0"/>
                <a:cs typeface="Times New Roman" pitchFamily="18" charset="0"/>
              </a:rPr>
              <a:t>2.PROBABLE FEATURES</a:t>
            </a:r>
            <a:endParaRPr lang="en-US" dirty="0"/>
          </a:p>
        </p:txBody>
      </p:sp>
      <p:sp>
        <p:nvSpPr>
          <p:cNvPr id="3" name="Content Placeholder 2"/>
          <p:cNvSpPr>
            <a:spLocks noGrp="1"/>
          </p:cNvSpPr>
          <p:nvPr>
            <p:ph sz="quarter" idx="1"/>
          </p:nvPr>
        </p:nvSpPr>
        <p:spPr>
          <a:xfrm>
            <a:off x="536028" y="1447800"/>
            <a:ext cx="11046372" cy="4572000"/>
          </a:xfrm>
        </p:spPr>
        <p:txBody>
          <a:bodyPr>
            <a:normAutofit/>
          </a:bodyPr>
          <a:lstStyle/>
          <a:p>
            <a:pPr lvl="0">
              <a:buFont typeface="Wingdings" pitchFamily="2" charset="2"/>
              <a:buChar char="v"/>
            </a:pPr>
            <a:r>
              <a:rPr lang="en-US" sz="3600" dirty="0">
                <a:cs typeface="Times New Roman" pitchFamily="18" charset="0"/>
              </a:rPr>
              <a:t>Rated to be 95% suggestive because other conditions bringing same features are always within the reproductive system.  They include:-</a:t>
            </a:r>
          </a:p>
          <a:p>
            <a:pPr>
              <a:buNone/>
            </a:pPr>
            <a:r>
              <a:rPr lang="en-US" sz="3600" dirty="0">
                <a:cs typeface="Times New Roman" pitchFamily="18" charset="0"/>
              </a:rPr>
              <a:t>	</a:t>
            </a:r>
            <a:r>
              <a:rPr lang="en-US" sz="3600" i="1" dirty="0" err="1">
                <a:cs typeface="Times New Roman" pitchFamily="18" charset="0"/>
              </a:rPr>
              <a:t>i</a:t>
            </a:r>
            <a:r>
              <a:rPr lang="en-US" sz="3600" i="1" dirty="0">
                <a:cs typeface="Times New Roman" pitchFamily="18" charset="0"/>
              </a:rPr>
              <a:t>) </a:t>
            </a:r>
            <a:r>
              <a:rPr lang="en-US" sz="3600" b="1" i="1" dirty="0">
                <a:cs typeface="Times New Roman" pitchFamily="18" charset="0"/>
              </a:rPr>
              <a:t>POSITIVE  PREGANANCY  TEST</a:t>
            </a:r>
            <a:r>
              <a:rPr lang="en-US" sz="3600" b="1" i="1" dirty="0"/>
              <a:t>.</a:t>
            </a:r>
          </a:p>
          <a:p>
            <a:pPr lvl="0"/>
            <a:r>
              <a:rPr lang="en-US" sz="3600" dirty="0">
                <a:cs typeface="Times New Roman" pitchFamily="18" charset="0"/>
              </a:rPr>
              <a:t>Blood sample; diagnostic levels are  available as from the 6</a:t>
            </a:r>
            <a:r>
              <a:rPr lang="en-US" sz="3600" baseline="30000" dirty="0">
                <a:cs typeface="Times New Roman" pitchFamily="18" charset="0"/>
              </a:rPr>
              <a:t>th</a:t>
            </a:r>
            <a:r>
              <a:rPr lang="en-US" sz="3600" dirty="0">
                <a:cs typeface="Times New Roman" pitchFamily="18" charset="0"/>
              </a:rPr>
              <a:t> day of pregnancy to the 12</a:t>
            </a:r>
            <a:r>
              <a:rPr lang="en-US" sz="3600" baseline="30000" dirty="0">
                <a:cs typeface="Times New Roman" pitchFamily="18" charset="0"/>
              </a:rPr>
              <a:t>th</a:t>
            </a:r>
            <a:r>
              <a:rPr lang="en-US" sz="3600" dirty="0">
                <a:cs typeface="Times New Roman" pitchFamily="18" charset="0"/>
              </a:rPr>
              <a:t> week.</a:t>
            </a:r>
          </a:p>
          <a:p>
            <a:endParaRPr lang="en-US" i="1" dirty="0"/>
          </a:p>
          <a:p>
            <a:endParaRPr lang="en-US" dirty="0"/>
          </a:p>
        </p:txBody>
      </p:sp>
      <p:sp>
        <p:nvSpPr>
          <p:cNvPr id="5" name="Slide Number Placeholder 4"/>
          <p:cNvSpPr>
            <a:spLocks noGrp="1"/>
          </p:cNvSpPr>
          <p:nvPr>
            <p:ph type="sldNum" sz="quarter" idx="12"/>
          </p:nvPr>
        </p:nvSpPr>
        <p:spPr/>
        <p:txBody>
          <a:bodyPr/>
          <a:lstStyle/>
          <a:p>
            <a:fld id="{4E29A36A-2DFF-43F8-9275-FEA2E69CBAEA}" type="slidenum">
              <a:rPr lang="en-US">
                <a:latin typeface="Franklin Gothic Book"/>
              </a:rPr>
              <a:pPr/>
              <a:t>23</a:t>
            </a:fld>
            <a:endParaRPr lang="en-US">
              <a:latin typeface="Franklin Gothic Book"/>
            </a:endParaRPr>
          </a:p>
        </p:txBody>
      </p:sp>
    </p:spTree>
  </p:cSld>
  <p:clrMapOvr>
    <a:masterClrMapping/>
  </p:clrMapOvr>
  <p:transition spd="slow">
    <p:pull dir="d"/>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797204" y="838200"/>
            <a:ext cx="10597595" cy="5715000"/>
          </a:xfrm>
        </p:spPr>
        <p:txBody>
          <a:bodyPr>
            <a:noAutofit/>
          </a:bodyPr>
          <a:lstStyle/>
          <a:p>
            <a:pPr algn="just">
              <a:buNone/>
            </a:pPr>
            <a:r>
              <a:rPr lang="en-US" sz="3000" b="1" dirty="0">
                <a:latin typeface="Times New Roman" pitchFamily="18" charset="0"/>
                <a:cs typeface="Times New Roman" pitchFamily="18" charset="0"/>
              </a:rPr>
              <a:t>3. </a:t>
            </a:r>
            <a:r>
              <a:rPr lang="en-US" sz="3100" b="1" dirty="0">
                <a:latin typeface="Times New Roman" pitchFamily="18" charset="0"/>
                <a:cs typeface="Times New Roman" pitchFamily="18" charset="0"/>
              </a:rPr>
              <a:t>Birth preparedness and complication readiness</a:t>
            </a:r>
          </a:p>
          <a:p>
            <a:pPr algn="just">
              <a:buFont typeface="Wingdings" pitchFamily="2" charset="2"/>
              <a:buChar char="v"/>
            </a:pPr>
            <a:r>
              <a:rPr lang="en-US" sz="3100" b="1" dirty="0">
                <a:latin typeface="Times New Roman" pitchFamily="18" charset="0"/>
                <a:cs typeface="Times New Roman" pitchFamily="18" charset="0"/>
              </a:rPr>
              <a:t> </a:t>
            </a:r>
            <a:r>
              <a:rPr lang="en-US" sz="3100" dirty="0">
                <a:latin typeface="Times New Roman" pitchFamily="18" charset="0"/>
                <a:cs typeface="Times New Roman" pitchFamily="18" charset="0"/>
              </a:rPr>
              <a:t>For birth preparedness discuss on:-</a:t>
            </a:r>
          </a:p>
          <a:p>
            <a:pPr algn="just"/>
            <a:r>
              <a:rPr lang="en-US" sz="3100" dirty="0">
                <a:latin typeface="Times New Roman" pitchFamily="18" charset="0"/>
                <a:cs typeface="Times New Roman" pitchFamily="18" charset="0"/>
              </a:rPr>
              <a:t>Components of birth plan in regard to:-</a:t>
            </a:r>
          </a:p>
          <a:p>
            <a:pPr algn="just">
              <a:buFont typeface="Wingdings" pitchFamily="2" charset="2"/>
              <a:buChar char="Ø"/>
            </a:pPr>
            <a:r>
              <a:rPr lang="en-US" sz="3100" dirty="0">
                <a:latin typeface="Times New Roman" pitchFamily="18" charset="0"/>
                <a:cs typeface="Times New Roman" pitchFamily="18" charset="0"/>
              </a:rPr>
              <a:t> Place she expect to deliver her baby. Inform her of the EDD, as you share on suitability of her choice.</a:t>
            </a:r>
          </a:p>
          <a:p>
            <a:pPr algn="just">
              <a:buFont typeface="Wingdings" pitchFamily="2" charset="2"/>
              <a:buChar char="Ø"/>
            </a:pPr>
            <a:r>
              <a:rPr lang="en-US" sz="3100" dirty="0">
                <a:latin typeface="Times New Roman" pitchFamily="18" charset="0"/>
                <a:cs typeface="Times New Roman" pitchFamily="18" charset="0"/>
              </a:rPr>
              <a:t> Importance of a skilled attendant, in case of a home delivery choice.</a:t>
            </a:r>
          </a:p>
          <a:p>
            <a:pPr algn="just">
              <a:buFont typeface="Wingdings" pitchFamily="2" charset="2"/>
              <a:buChar char="Ø"/>
            </a:pPr>
            <a:r>
              <a:rPr lang="en-US" sz="3100" dirty="0">
                <a:latin typeface="Times New Roman" pitchFamily="18" charset="0"/>
                <a:cs typeface="Times New Roman" pitchFamily="18" charset="0"/>
              </a:rPr>
              <a:t> Transportation means. To reach the chosen place  of birth safely .</a:t>
            </a:r>
          </a:p>
          <a:p>
            <a:pPr algn="just">
              <a:buNone/>
            </a:pPr>
            <a:endParaRPr lang="en-US" sz="3000" b="1" dirty="0"/>
          </a:p>
        </p:txBody>
      </p:sp>
      <p:sp>
        <p:nvSpPr>
          <p:cNvPr id="4" name="Date Placeholder 3"/>
          <p:cNvSpPr>
            <a:spLocks noGrp="1"/>
          </p:cNvSpPr>
          <p:nvPr>
            <p:ph type="dt" sz="half" idx="10"/>
          </p:nvPr>
        </p:nvSpPr>
        <p:spPr/>
        <p:txBody>
          <a:bodyPr/>
          <a:lstStyle/>
          <a:p>
            <a:fld id="{2806FC81-22E6-443B-BD6B-758C328BE2B5}" type="datetime1">
              <a:rPr lang="en-US">
                <a:solidFill>
                  <a:srgbClr val="04617B">
                    <a:shade val="90000"/>
                  </a:srgbClr>
                </a:solidFill>
                <a:latin typeface="Constantia"/>
              </a:rPr>
              <a:pPr/>
              <a:t>8/3/2021</a:t>
            </a:fld>
            <a:endParaRPr lang="en-US" dirty="0">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fld id="{8658BCC8-BCAF-4AC7-96A0-C5CCAE56A870}" type="slidenum">
              <a:rPr lang="en-US">
                <a:solidFill>
                  <a:srgbClr val="04617B">
                    <a:shade val="90000"/>
                  </a:srgbClr>
                </a:solidFill>
                <a:latin typeface="Constantia"/>
              </a:rPr>
              <a:pPr/>
              <a:t>230</a:t>
            </a:fld>
            <a:endParaRPr lang="en-US" dirty="0">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242" y="685800"/>
            <a:ext cx="10690556" cy="5943600"/>
          </a:xfrm>
        </p:spPr>
        <p:txBody>
          <a:bodyPr>
            <a:noAutofit/>
          </a:bodyPr>
          <a:lstStyle/>
          <a:p>
            <a:pPr algn="just">
              <a:buFont typeface="Wingdings" pitchFamily="2" charset="2"/>
              <a:buChar char="Ø"/>
            </a:pPr>
            <a:r>
              <a:rPr lang="en-US" sz="3100" dirty="0">
                <a:latin typeface="Times New Roman" pitchFamily="18" charset="0"/>
                <a:cs typeface="Times New Roman" pitchFamily="18" charset="0"/>
              </a:rPr>
              <a:t> Funds for clearing the professional bill. Perhaps from government scheme e.g NHIF, family savings or a community  revolving fund.</a:t>
            </a:r>
          </a:p>
          <a:p>
            <a:pPr algn="just">
              <a:buFont typeface="Wingdings" pitchFamily="2" charset="2"/>
              <a:buChar char="Ø"/>
            </a:pPr>
            <a:r>
              <a:rPr lang="en-US" sz="3100" dirty="0">
                <a:latin typeface="Times New Roman" pitchFamily="18" charset="0"/>
                <a:cs typeface="Times New Roman" pitchFamily="18" charset="0"/>
              </a:rPr>
              <a:t>Birth companion/ partner. To accompany her throughout the  labour  process.</a:t>
            </a:r>
          </a:p>
          <a:p>
            <a:pPr algn="just">
              <a:buFont typeface="Wingdings" pitchFamily="2" charset="2"/>
              <a:buChar char="Ø"/>
            </a:pPr>
            <a:r>
              <a:rPr lang="en-US" sz="3100" dirty="0">
                <a:latin typeface="Times New Roman" pitchFamily="18" charset="0"/>
                <a:cs typeface="Times New Roman" pitchFamily="18" charset="0"/>
              </a:rPr>
              <a:t>Mother-baby package. Comprises of items for a clean delivery, and for keeping the neonate warm.</a:t>
            </a:r>
          </a:p>
          <a:p>
            <a:pPr algn="just">
              <a:buFont typeface="Wingdings" pitchFamily="2" charset="2"/>
              <a:buChar char="ü"/>
            </a:pPr>
            <a:r>
              <a:rPr lang="en-US" sz="3100" dirty="0">
                <a:latin typeface="Times New Roman" pitchFamily="18" charset="0"/>
                <a:cs typeface="Times New Roman" pitchFamily="18" charset="0"/>
              </a:rPr>
              <a:t>Encourage her to have the bag ready as she awaits labour, since delivery may be too fast.</a:t>
            </a:r>
          </a:p>
          <a:p>
            <a:pPr algn="just">
              <a:buNone/>
            </a:pPr>
            <a:endParaRPr lang="en-US" sz="3100" dirty="0"/>
          </a:p>
        </p:txBody>
      </p:sp>
      <p:sp>
        <p:nvSpPr>
          <p:cNvPr id="4" name="Date Placeholder 3"/>
          <p:cNvSpPr>
            <a:spLocks noGrp="1"/>
          </p:cNvSpPr>
          <p:nvPr>
            <p:ph type="dt" sz="half" idx="10"/>
          </p:nvPr>
        </p:nvSpPr>
        <p:spPr/>
        <p:txBody>
          <a:bodyPr/>
          <a:lstStyle/>
          <a:p>
            <a:fld id="{0128651B-1E18-4336-A83A-1CF958C6EBBC}" type="datetime1">
              <a:rPr lang="en-US">
                <a:solidFill>
                  <a:srgbClr val="04617B">
                    <a:shade val="90000"/>
                  </a:srgbClr>
                </a:solidFill>
                <a:latin typeface="Constantia"/>
              </a:rPr>
              <a:pPr/>
              <a:t>8/3/2021</a:t>
            </a:fld>
            <a:endParaRPr lang="en-US" dirty="0">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fld id="{8658BCC8-BCAF-4AC7-96A0-C5CCAE56A870}" type="slidenum">
              <a:rPr lang="en-US">
                <a:solidFill>
                  <a:srgbClr val="04617B">
                    <a:shade val="90000"/>
                  </a:srgbClr>
                </a:solidFill>
                <a:latin typeface="Constantia"/>
              </a:rPr>
              <a:pPr/>
              <a:t>231</a:t>
            </a:fld>
            <a:endParaRPr lang="en-US" dirty="0">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704242" y="762000"/>
            <a:ext cx="10411672" cy="5791200"/>
          </a:xfrm>
        </p:spPr>
        <p:txBody>
          <a:bodyPr>
            <a:normAutofit/>
          </a:bodyPr>
          <a:lstStyle/>
          <a:p>
            <a:pPr algn="just">
              <a:buFont typeface="Wingdings" pitchFamily="2" charset="2"/>
              <a:buChar char="§"/>
            </a:pPr>
            <a:r>
              <a:rPr lang="en-US" sz="3200" dirty="0">
                <a:latin typeface="Times New Roman" pitchFamily="18" charset="0"/>
                <a:cs typeface="Times New Roman" pitchFamily="18" charset="0"/>
              </a:rPr>
              <a:t>The stored items are;</a:t>
            </a:r>
          </a:p>
          <a:p>
            <a:pPr marL="571500" indent="-571500" algn="just">
              <a:buFont typeface="+mj-lt"/>
              <a:buAutoNum type="romanLcPeriod"/>
            </a:pPr>
            <a:r>
              <a:rPr lang="en-US" sz="3200" dirty="0">
                <a:latin typeface="Times New Roman" pitchFamily="18" charset="0"/>
                <a:cs typeface="Times New Roman" pitchFamily="18" charset="0"/>
              </a:rPr>
              <a:t>Pair of sterile gloves, or improvised clean plastic bags.</a:t>
            </a:r>
          </a:p>
          <a:p>
            <a:pPr marL="571500" indent="-571500" algn="just">
              <a:buFont typeface="+mj-lt"/>
              <a:buAutoNum type="romanLcPeriod"/>
            </a:pPr>
            <a:r>
              <a:rPr lang="en-US" sz="3200" dirty="0">
                <a:latin typeface="Times New Roman" pitchFamily="18" charset="0"/>
                <a:cs typeface="Times New Roman" pitchFamily="18" charset="0"/>
              </a:rPr>
              <a:t>Soap and clean cotton wool.</a:t>
            </a:r>
          </a:p>
          <a:p>
            <a:pPr marL="571500" indent="-571500" algn="just">
              <a:buFont typeface="+mj-lt"/>
              <a:buAutoNum type="romanLcPeriod"/>
            </a:pPr>
            <a:r>
              <a:rPr lang="en-US" sz="3200" dirty="0">
                <a:latin typeface="Times New Roman" pitchFamily="18" charset="0"/>
                <a:cs typeface="Times New Roman" pitchFamily="18" charset="0"/>
              </a:rPr>
              <a:t>Sanitary towels, preferably pads.</a:t>
            </a:r>
          </a:p>
          <a:p>
            <a:pPr marL="571500" indent="-571500" algn="just">
              <a:buFont typeface="+mj-lt"/>
              <a:buAutoNum type="romanLcPeriod"/>
            </a:pPr>
            <a:r>
              <a:rPr lang="en-US" sz="3200" dirty="0">
                <a:latin typeface="Times New Roman" pitchFamily="18" charset="0"/>
                <a:cs typeface="Times New Roman" pitchFamily="18" charset="0"/>
              </a:rPr>
              <a:t>Kiberiti kit; consists of, new razor blade(s) and at least 2 clean, boiled strings/threads. All stored in an empty matchbox.</a:t>
            </a:r>
          </a:p>
          <a:p>
            <a:pPr marL="571500" indent="-571500" algn="just">
              <a:buFont typeface="+mj-lt"/>
              <a:buAutoNum type="romanLcPeriod"/>
            </a:pPr>
            <a:r>
              <a:rPr lang="en-US" sz="3200" dirty="0">
                <a:latin typeface="Times New Roman" pitchFamily="18" charset="0"/>
                <a:cs typeface="Times New Roman" pitchFamily="18" charset="0"/>
              </a:rPr>
              <a:t>Clothings for baby &amp; mother + money.</a:t>
            </a:r>
          </a:p>
        </p:txBody>
      </p:sp>
      <p:sp>
        <p:nvSpPr>
          <p:cNvPr id="4" name="Date Placeholder 3"/>
          <p:cNvSpPr>
            <a:spLocks noGrp="1"/>
          </p:cNvSpPr>
          <p:nvPr>
            <p:ph type="dt" sz="half" idx="10"/>
          </p:nvPr>
        </p:nvSpPr>
        <p:spPr/>
        <p:txBody>
          <a:bodyPr/>
          <a:lstStyle/>
          <a:p>
            <a:fld id="{E496D6A6-41A5-4B48-8393-6DB380A5C4D3}" type="datetime1">
              <a:rPr lang="en-US">
                <a:solidFill>
                  <a:srgbClr val="04617B">
                    <a:shade val="90000"/>
                  </a:srgbClr>
                </a:solidFill>
                <a:latin typeface="Constantia"/>
              </a:rPr>
              <a:pPr/>
              <a:t>8/3/2021</a:t>
            </a:fld>
            <a:endParaRPr lang="en-US" dirty="0">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fld id="{8658BCC8-BCAF-4AC7-96A0-C5CCAE56A870}" type="slidenum">
              <a:rPr lang="en-US">
                <a:solidFill>
                  <a:srgbClr val="04617B">
                    <a:shade val="90000"/>
                  </a:srgbClr>
                </a:solidFill>
                <a:latin typeface="Constantia"/>
              </a:rPr>
              <a:pPr/>
              <a:t>232</a:t>
            </a:fld>
            <a:endParaRPr lang="en-US" dirty="0">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228600"/>
            <a:ext cx="10039827" cy="914400"/>
          </a:xfrm>
        </p:spPr>
        <p:txBody>
          <a:bodyPr>
            <a:normAutofit fontScale="90000"/>
          </a:bodyPr>
          <a:lstStyle/>
          <a:p>
            <a:r>
              <a:rPr lang="en-US" dirty="0"/>
              <a:t>	</a:t>
            </a:r>
            <a:br>
              <a:rPr lang="en-US" dirty="0"/>
            </a:br>
            <a:r>
              <a:rPr lang="en-US" sz="5400" dirty="0">
                <a:latin typeface="Times New Roman" pitchFamily="18" charset="0"/>
                <a:cs typeface="Times New Roman" pitchFamily="18" charset="0"/>
              </a:rPr>
              <a:t> 	</a:t>
            </a:r>
            <a:br>
              <a:rPr lang="en-US" sz="5400" dirty="0">
                <a:latin typeface="Times New Roman" pitchFamily="18" charset="0"/>
                <a:cs typeface="Times New Roman" pitchFamily="18" charset="0"/>
              </a:rPr>
            </a:br>
            <a:r>
              <a:rPr lang="en-US" sz="3600" b="1" u="sng" dirty="0">
                <a:solidFill>
                  <a:schemeClr val="tx1"/>
                </a:solidFill>
                <a:latin typeface="Times New Roman" pitchFamily="18" charset="0"/>
                <a:cs typeface="Times New Roman" pitchFamily="18" charset="0"/>
              </a:rPr>
              <a:t>For complication / Emergency readiness </a:t>
            </a:r>
            <a:r>
              <a:rPr lang="en-US" dirty="0"/>
              <a:t>		</a:t>
            </a:r>
          </a:p>
        </p:txBody>
      </p:sp>
      <p:sp>
        <p:nvSpPr>
          <p:cNvPr id="3" name="Content Placeholder 2"/>
          <p:cNvSpPr>
            <a:spLocks noGrp="1"/>
          </p:cNvSpPr>
          <p:nvPr>
            <p:ph idx="1"/>
          </p:nvPr>
        </p:nvSpPr>
        <p:spPr>
          <a:xfrm>
            <a:off x="797204" y="1219200"/>
            <a:ext cx="10597595" cy="5410200"/>
          </a:xfrm>
        </p:spPr>
        <p:txBody>
          <a:bodyPr>
            <a:noAutofit/>
          </a:bodyPr>
          <a:lstStyle/>
          <a:p>
            <a:r>
              <a:rPr lang="en-US" sz="3000" dirty="0">
                <a:latin typeface="Times New Roman" pitchFamily="18" charset="0"/>
                <a:cs typeface="Times New Roman" pitchFamily="18" charset="0"/>
              </a:rPr>
              <a:t>Entails discussion on various danger signs, which includes:-</a:t>
            </a:r>
          </a:p>
          <a:p>
            <a:pPr>
              <a:buFont typeface="Wingdings" pitchFamily="2" charset="2"/>
              <a:buChar char="Ø"/>
            </a:pPr>
            <a:r>
              <a:rPr lang="en-US" sz="3000" dirty="0">
                <a:latin typeface="Times New Roman" pitchFamily="18" charset="0"/>
                <a:cs typeface="Times New Roman" pitchFamily="18" charset="0"/>
              </a:rPr>
              <a:t>Vaginal bleeding, difficulty in breathing &amp; fever.</a:t>
            </a:r>
          </a:p>
          <a:p>
            <a:pPr>
              <a:buFont typeface="Wingdings" pitchFamily="2" charset="2"/>
              <a:buChar char="Ø"/>
            </a:pPr>
            <a:r>
              <a:rPr lang="en-US" sz="3000" dirty="0">
                <a:latin typeface="Times New Roman" pitchFamily="18" charset="0"/>
                <a:cs typeface="Times New Roman" pitchFamily="18" charset="0"/>
              </a:rPr>
              <a:t>Severe abdominal pain, severe headache and blurred vision, mostly occurs in severe pre-eclampsia.</a:t>
            </a:r>
          </a:p>
          <a:p>
            <a:pPr>
              <a:buFont typeface="Wingdings" pitchFamily="2" charset="2"/>
              <a:buChar char="Ø"/>
            </a:pPr>
            <a:r>
              <a:rPr lang="en-US" sz="3000" dirty="0">
                <a:latin typeface="Times New Roman" pitchFamily="18" charset="0"/>
                <a:cs typeface="Times New Roman" pitchFamily="18" charset="0"/>
              </a:rPr>
              <a:t>Reduced / absence of fetal movements, leakage of clear liquor in absence of labour &amp;persistent vomiting.</a:t>
            </a:r>
          </a:p>
          <a:p>
            <a:pPr>
              <a:buFont typeface="Wingdings" pitchFamily="2" charset="2"/>
              <a:buChar char="Ø"/>
            </a:pPr>
            <a:r>
              <a:rPr lang="en-US" sz="3000" dirty="0" err="1">
                <a:latin typeface="Times New Roman" pitchFamily="18" charset="0"/>
                <a:cs typeface="Times New Roman" pitchFamily="18" charset="0"/>
              </a:rPr>
              <a:t>Labour</a:t>
            </a:r>
            <a:r>
              <a:rPr lang="en-US" sz="3000" dirty="0">
                <a:latin typeface="Times New Roman" pitchFamily="18" charset="0"/>
                <a:cs typeface="Times New Roman" pitchFamily="18" charset="0"/>
              </a:rPr>
              <a:t> onset before 37 weeks and convulsions. </a:t>
            </a:r>
          </a:p>
        </p:txBody>
      </p:sp>
      <p:sp>
        <p:nvSpPr>
          <p:cNvPr id="4" name="Date Placeholder 3"/>
          <p:cNvSpPr>
            <a:spLocks noGrp="1"/>
          </p:cNvSpPr>
          <p:nvPr>
            <p:ph type="dt" sz="half" idx="10"/>
          </p:nvPr>
        </p:nvSpPr>
        <p:spPr/>
        <p:txBody>
          <a:bodyPr/>
          <a:lstStyle/>
          <a:p>
            <a:fld id="{009451EA-3BD8-4116-A79F-941CBFB81FF5}" type="datetime1">
              <a:rPr lang="en-US">
                <a:solidFill>
                  <a:srgbClr val="04617B">
                    <a:shade val="90000"/>
                  </a:srgbClr>
                </a:solidFill>
                <a:latin typeface="Constantia"/>
              </a:rPr>
              <a:pPr/>
              <a:t>8/3/2021</a:t>
            </a:fld>
            <a:endParaRPr lang="en-US" dirty="0">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fld id="{8658BCC8-BCAF-4AC7-96A0-C5CCAE56A870}" type="slidenum">
              <a:rPr lang="en-US">
                <a:solidFill>
                  <a:srgbClr val="04617B">
                    <a:shade val="90000"/>
                  </a:srgbClr>
                </a:solidFill>
                <a:latin typeface="Constantia"/>
              </a:rPr>
              <a:pPr/>
              <a:t>233</a:t>
            </a:fld>
            <a:endParaRPr lang="en-US" dirty="0">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797204" y="762000"/>
            <a:ext cx="10318711" cy="5867400"/>
          </a:xfrm>
        </p:spPr>
        <p:txBody>
          <a:bodyPr>
            <a:normAutofit/>
          </a:bodyPr>
          <a:lstStyle/>
          <a:p>
            <a:pPr>
              <a:buNone/>
            </a:pPr>
            <a:r>
              <a:rPr lang="en-US" sz="3000" b="1" dirty="0"/>
              <a:t>	</a:t>
            </a:r>
            <a:r>
              <a:rPr lang="en-US" sz="3000" b="1" dirty="0">
                <a:latin typeface="Times New Roman" pitchFamily="18" charset="0"/>
                <a:cs typeface="Times New Roman" pitchFamily="18" charset="0"/>
              </a:rPr>
              <a:t>4. Health promotion</a:t>
            </a:r>
          </a:p>
          <a:p>
            <a:pPr>
              <a:buFont typeface="Wingdings" pitchFamily="2" charset="2"/>
              <a:buChar char="v"/>
            </a:pPr>
            <a:r>
              <a:rPr lang="en-US" sz="3000" dirty="0">
                <a:latin typeface="Times New Roman" pitchFamily="18" charset="0"/>
                <a:cs typeface="Times New Roman" pitchFamily="18" charset="0"/>
              </a:rPr>
              <a:t>Through  sharing on:-</a:t>
            </a:r>
          </a:p>
          <a:p>
            <a:r>
              <a:rPr lang="en-US" sz="3000" dirty="0">
                <a:latin typeface="Times New Roman" pitchFamily="18" charset="0"/>
                <a:cs typeface="Times New Roman" pitchFamily="18" charset="0"/>
              </a:rPr>
              <a:t>Various ways  of  infections and conditions control.</a:t>
            </a:r>
          </a:p>
          <a:p>
            <a:pPr>
              <a:buFont typeface="Wingdings" pitchFamily="2" charset="2"/>
              <a:buChar char="Ø"/>
            </a:pPr>
            <a:r>
              <a:rPr lang="en-US" sz="3000" dirty="0">
                <a:latin typeface="Times New Roman" pitchFamily="18" charset="0"/>
                <a:cs typeface="Times New Roman" pitchFamily="18" charset="0"/>
              </a:rPr>
              <a:t>Hygiene, balanced diet &amp; to be delivered by a skilled attendant.</a:t>
            </a:r>
          </a:p>
          <a:p>
            <a:r>
              <a:rPr lang="en-US" sz="3000" dirty="0">
                <a:latin typeface="Times New Roman" pitchFamily="18" charset="0"/>
                <a:cs typeface="Times New Roman" pitchFamily="18" charset="0"/>
              </a:rPr>
              <a:t>To avoid habits that would be disastrous to the fetus  as well as  her health.</a:t>
            </a:r>
          </a:p>
          <a:p>
            <a:r>
              <a:rPr lang="en-US" sz="3000" dirty="0">
                <a:latin typeface="Times New Roman" pitchFamily="18" charset="0"/>
                <a:cs typeface="Times New Roman" pitchFamily="18" charset="0"/>
              </a:rPr>
              <a:t>Importance of exclusive breastfeeding , postnatal care and child spacing in future.</a:t>
            </a:r>
          </a:p>
        </p:txBody>
      </p:sp>
      <p:sp>
        <p:nvSpPr>
          <p:cNvPr id="4" name="Date Placeholder 3"/>
          <p:cNvSpPr>
            <a:spLocks noGrp="1"/>
          </p:cNvSpPr>
          <p:nvPr>
            <p:ph type="dt" sz="half" idx="10"/>
          </p:nvPr>
        </p:nvSpPr>
        <p:spPr/>
        <p:txBody>
          <a:bodyPr/>
          <a:lstStyle/>
          <a:p>
            <a:fld id="{7D2BE528-8CCA-47B2-920A-733FD0B1AD31}" type="datetime1">
              <a:rPr lang="en-US">
                <a:solidFill>
                  <a:srgbClr val="04617B">
                    <a:shade val="90000"/>
                  </a:srgbClr>
                </a:solidFill>
                <a:latin typeface="Constantia"/>
              </a:rPr>
              <a:pPr/>
              <a:t>8/3/2021</a:t>
            </a:fld>
            <a:endParaRPr lang="en-US" dirty="0">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fld id="{8658BCC8-BCAF-4AC7-96A0-C5CCAE56A870}" type="slidenum">
              <a:rPr lang="en-US">
                <a:solidFill>
                  <a:srgbClr val="04617B">
                    <a:shade val="90000"/>
                  </a:srgbClr>
                </a:solidFill>
                <a:latin typeface="Constantia"/>
              </a:rPr>
              <a:pPr/>
              <a:t>234</a:t>
            </a:fld>
            <a:endParaRPr lang="en-US" dirty="0">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515008" y="861848"/>
            <a:ext cx="10600908" cy="5691352"/>
          </a:xfrm>
        </p:spPr>
        <p:txBody>
          <a:bodyPr>
            <a:normAutofit/>
          </a:bodyPr>
          <a:lstStyle/>
          <a:p>
            <a:pPr algn="just">
              <a:buNone/>
            </a:pP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5. Provision of skilled care at birth</a:t>
            </a:r>
          </a:p>
          <a:p>
            <a:pPr algn="just"/>
            <a:r>
              <a:rPr lang="en-US" sz="3200" dirty="0">
                <a:latin typeface="Times New Roman" pitchFamily="18" charset="0"/>
                <a:cs typeface="Times New Roman" pitchFamily="18" charset="0"/>
              </a:rPr>
              <a:t>Maternal as well as neonatal morbidity and mortality is highly predisposed by self delivery, together with  unskilled attendants.</a:t>
            </a:r>
          </a:p>
          <a:p>
            <a:pPr algn="just">
              <a:buFont typeface="Wingdings" pitchFamily="2" charset="2"/>
              <a:buChar char="Ø"/>
            </a:pPr>
            <a:r>
              <a:rPr lang="en-US" sz="3200" dirty="0">
                <a:latin typeface="Times New Roman" pitchFamily="18" charset="0"/>
                <a:cs typeface="Times New Roman" pitchFamily="18" charset="0"/>
              </a:rPr>
              <a:t>So, currently delivery in a health facility is highly recommended.</a:t>
            </a:r>
          </a:p>
          <a:p>
            <a:pPr algn="just"/>
            <a:r>
              <a:rPr lang="en-US" sz="3200" dirty="0">
                <a:latin typeface="Times New Roman" pitchFamily="18" charset="0"/>
                <a:cs typeface="Times New Roman" pitchFamily="18" charset="0"/>
              </a:rPr>
              <a:t> Due to some inevitable shortcomings, TBA are used.</a:t>
            </a:r>
          </a:p>
          <a:p>
            <a:pPr algn="just">
              <a:buFont typeface="Wingdings" pitchFamily="2" charset="2"/>
              <a:buChar char="Ø"/>
            </a:pPr>
            <a:r>
              <a:rPr lang="en-US" sz="3200" dirty="0">
                <a:latin typeface="Times New Roman" pitchFamily="18" charset="0"/>
                <a:cs typeface="Times New Roman" pitchFamily="18" charset="0"/>
              </a:rPr>
              <a:t>Therefore, to be efficient in their services, they should be integrated &amp; upgraded, to comprehend,  at what level to refer to hospital. </a:t>
            </a:r>
          </a:p>
          <a:p>
            <a:pPr algn="just">
              <a:buNone/>
            </a:pPr>
            <a:endParaRPr lang="en-US" sz="2800" b="1" dirty="0"/>
          </a:p>
        </p:txBody>
      </p:sp>
      <p:sp>
        <p:nvSpPr>
          <p:cNvPr id="4" name="Date Placeholder 3"/>
          <p:cNvSpPr>
            <a:spLocks noGrp="1"/>
          </p:cNvSpPr>
          <p:nvPr>
            <p:ph type="dt" sz="half" idx="10"/>
          </p:nvPr>
        </p:nvSpPr>
        <p:spPr/>
        <p:txBody>
          <a:bodyPr/>
          <a:lstStyle/>
          <a:p>
            <a:fld id="{5457FE07-F0FC-4D10-A8E6-071990D74193}" type="datetime1">
              <a:rPr lang="en-US">
                <a:solidFill>
                  <a:srgbClr val="04617B">
                    <a:shade val="90000"/>
                  </a:srgbClr>
                </a:solidFill>
                <a:latin typeface="Constantia"/>
              </a:rPr>
              <a:pPr/>
              <a:t>8/3/2021</a:t>
            </a:fld>
            <a:endParaRPr lang="en-US" dirty="0">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fld id="{8658BCC8-BCAF-4AC7-96A0-C5CCAE56A870}" type="slidenum">
              <a:rPr lang="en-US">
                <a:solidFill>
                  <a:srgbClr val="04617B">
                    <a:shade val="90000"/>
                  </a:srgbClr>
                </a:solidFill>
                <a:latin typeface="Constantia"/>
              </a:rPr>
              <a:pPr/>
              <a:t>235</a:t>
            </a:fld>
            <a:endParaRPr lang="en-US" dirty="0">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430924" y="457200"/>
            <a:ext cx="11246069" cy="6096000"/>
          </a:xfrm>
        </p:spPr>
        <p:txBody>
          <a:bodyPr>
            <a:normAutofit/>
          </a:bodyPr>
          <a:lstStyle/>
          <a:p>
            <a:pPr>
              <a:buNone/>
            </a:pPr>
            <a:r>
              <a:rPr lang="en-US" dirty="0"/>
              <a:t>	</a:t>
            </a:r>
            <a:r>
              <a:rPr lang="en-US" sz="2800" dirty="0">
                <a:latin typeface="Times New Roman" pitchFamily="18" charset="0"/>
                <a:cs typeface="Times New Roman" pitchFamily="18" charset="0"/>
              </a:rPr>
              <a:t>		</a:t>
            </a:r>
            <a:r>
              <a:rPr lang="en-US" sz="3200" b="1" u="sng" dirty="0">
                <a:solidFill>
                  <a:srgbClr val="7030A0"/>
                </a:solidFill>
                <a:latin typeface="Times New Roman" pitchFamily="18" charset="0"/>
                <a:cs typeface="Times New Roman" pitchFamily="18" charset="0"/>
              </a:rPr>
              <a:t>VISITS</a:t>
            </a:r>
            <a:endParaRPr lang="en-US" sz="2800" b="1" u="sng" dirty="0">
              <a:solidFill>
                <a:srgbClr val="7030A0"/>
              </a:solidFill>
              <a:latin typeface="Times New Roman" pitchFamily="18" charset="0"/>
              <a:cs typeface="Times New Roman" pitchFamily="18" charset="0"/>
            </a:endParaRPr>
          </a:p>
          <a:p>
            <a:pPr>
              <a:buFont typeface="Wingdings" pitchFamily="2" charset="2"/>
              <a:buChar char="v"/>
            </a:pPr>
            <a:r>
              <a:rPr lang="en-US" sz="2900" dirty="0">
                <a:latin typeface="Times New Roman" pitchFamily="18" charset="0"/>
                <a:cs typeface="Times New Roman" pitchFamily="18" charset="0"/>
              </a:rPr>
              <a:t>World health organisation (WHO) states that:-</a:t>
            </a:r>
          </a:p>
          <a:p>
            <a:r>
              <a:rPr lang="en-US" sz="2900" dirty="0">
                <a:latin typeface="Times New Roman" pitchFamily="18" charset="0"/>
                <a:cs typeface="Times New Roman" pitchFamily="18" charset="0"/>
              </a:rPr>
              <a:t>A healthy prenatal client should have at least </a:t>
            </a:r>
            <a:r>
              <a:rPr lang="en-US" sz="2900" b="1" dirty="0">
                <a:solidFill>
                  <a:srgbClr val="FF0000"/>
                </a:solidFill>
                <a:latin typeface="Times New Roman" pitchFamily="18" charset="0"/>
                <a:cs typeface="Times New Roman" pitchFamily="18" charset="0"/>
              </a:rPr>
              <a:t>4(four) </a:t>
            </a:r>
            <a:r>
              <a:rPr lang="en-US" sz="2900" dirty="0">
                <a:latin typeface="Times New Roman" pitchFamily="18" charset="0"/>
                <a:cs typeface="Times New Roman" pitchFamily="18" charset="0"/>
              </a:rPr>
              <a:t>visits, during the entire period.</a:t>
            </a:r>
          </a:p>
          <a:p>
            <a:r>
              <a:rPr lang="en-US" sz="2900" dirty="0">
                <a:latin typeface="Times New Roman" pitchFamily="18" charset="0"/>
                <a:cs typeface="Times New Roman" pitchFamily="18" charset="0"/>
              </a:rPr>
              <a:t>Each visit to be thorough/comprehensive and personalised.</a:t>
            </a:r>
          </a:p>
          <a:p>
            <a:r>
              <a:rPr lang="en-US" sz="2900" dirty="0">
                <a:latin typeface="Times New Roman" pitchFamily="18" charset="0"/>
                <a:cs typeface="Times New Roman" pitchFamily="18" charset="0"/>
              </a:rPr>
              <a:t>To use the acronym, </a:t>
            </a:r>
            <a:r>
              <a:rPr lang="en-US" sz="2900" b="1" dirty="0">
                <a:solidFill>
                  <a:srgbClr val="FF0000"/>
                </a:solidFill>
                <a:latin typeface="Times New Roman" pitchFamily="18" charset="0"/>
                <a:cs typeface="Times New Roman" pitchFamily="18" charset="0"/>
              </a:rPr>
              <a:t>GATHER</a:t>
            </a:r>
            <a:r>
              <a:rPr lang="en-US" sz="2900" b="1" dirty="0">
                <a:latin typeface="Times New Roman" pitchFamily="18" charset="0"/>
                <a:cs typeface="Times New Roman" pitchFamily="18" charset="0"/>
              </a:rPr>
              <a:t> </a:t>
            </a:r>
            <a:r>
              <a:rPr lang="en-US" sz="2900" dirty="0">
                <a:latin typeface="Times New Roman" pitchFamily="18" charset="0"/>
                <a:cs typeface="Times New Roman" pitchFamily="18" charset="0"/>
              </a:rPr>
              <a:t>for establishment of  rapport and to appropriately serve the client.</a:t>
            </a:r>
          </a:p>
          <a:p>
            <a:pPr>
              <a:buFont typeface="Wingdings" pitchFamily="2" charset="2"/>
              <a:buChar char="v"/>
            </a:pPr>
            <a:r>
              <a:rPr lang="en-US" sz="2900" dirty="0">
                <a:latin typeface="Times New Roman" pitchFamily="18" charset="0"/>
                <a:cs typeface="Times New Roman" pitchFamily="18" charset="0"/>
              </a:rPr>
              <a:t> G= Greet, A= Ask, T= Tell, H= Help, E= Explain, R= Remind.</a:t>
            </a:r>
          </a:p>
        </p:txBody>
      </p:sp>
      <p:sp>
        <p:nvSpPr>
          <p:cNvPr id="4" name="Date Placeholder 3"/>
          <p:cNvSpPr>
            <a:spLocks noGrp="1"/>
          </p:cNvSpPr>
          <p:nvPr>
            <p:ph type="dt" sz="half" idx="10"/>
          </p:nvPr>
        </p:nvSpPr>
        <p:spPr/>
        <p:txBody>
          <a:bodyPr/>
          <a:lstStyle/>
          <a:p>
            <a:fld id="{5F634D55-3E6F-49EE-BE95-87373E263497}" type="datetime1">
              <a:rPr lang="en-US">
                <a:solidFill>
                  <a:srgbClr val="04617B">
                    <a:shade val="90000"/>
                  </a:srgbClr>
                </a:solidFill>
                <a:latin typeface="Constantia"/>
              </a:rPr>
              <a:pPr/>
              <a:t>8/3/2021</a:t>
            </a:fld>
            <a:endParaRPr lang="en-US" dirty="0">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fld id="{8658BCC8-BCAF-4AC7-96A0-C5CCAE56A870}" type="slidenum">
              <a:rPr lang="en-US">
                <a:solidFill>
                  <a:srgbClr val="04617B">
                    <a:shade val="90000"/>
                  </a:srgbClr>
                </a:solidFill>
                <a:latin typeface="Constantia"/>
              </a:rPr>
              <a:pPr/>
              <a:t>236</a:t>
            </a:fld>
            <a:endParaRPr lang="en-US" dirty="0">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420414" y="838200"/>
            <a:ext cx="11361683" cy="5791200"/>
          </a:xfrm>
        </p:spPr>
        <p:txBody>
          <a:bodyPr>
            <a:normAutofit/>
          </a:bodyPr>
          <a:lstStyle/>
          <a:p>
            <a:pPr algn="just">
              <a:buNone/>
            </a:pPr>
            <a:r>
              <a:rPr lang="en-US" sz="2800" dirty="0"/>
              <a:t>	</a:t>
            </a:r>
            <a:r>
              <a:rPr lang="en-US" sz="2800" b="1" u="sng" dirty="0">
                <a:solidFill>
                  <a:srgbClr val="C20EA8"/>
                </a:solidFill>
                <a:latin typeface="Times New Roman" pitchFamily="18" charset="0"/>
                <a:cs typeface="Times New Roman" pitchFamily="18" charset="0"/>
              </a:rPr>
              <a:t>SPECIFIC  ACTIVITIES</a:t>
            </a:r>
          </a:p>
          <a:p>
            <a:pPr algn="just">
              <a:buNone/>
            </a:pPr>
            <a:r>
              <a:rPr lang="en-US" sz="2800" dirty="0">
                <a:latin typeface="Times New Roman" pitchFamily="18" charset="0"/>
                <a:cs typeface="Times New Roman" pitchFamily="18" charset="0"/>
              </a:rPr>
              <a:t>   </a:t>
            </a:r>
            <a:r>
              <a:rPr lang="en-US" sz="3200" b="1" dirty="0">
                <a:latin typeface="Times New Roman" pitchFamily="18" charset="0"/>
                <a:cs typeface="Times New Roman" pitchFamily="18" charset="0"/>
              </a:rPr>
              <a:t>First (1</a:t>
            </a:r>
            <a:r>
              <a:rPr lang="en-US" sz="3200" b="1" baseline="30000" dirty="0">
                <a:latin typeface="Times New Roman" pitchFamily="18" charset="0"/>
                <a:cs typeface="Times New Roman" pitchFamily="18" charset="0"/>
              </a:rPr>
              <a:t>st</a:t>
            </a:r>
            <a:r>
              <a:rPr lang="en-US" sz="3200" b="1" dirty="0">
                <a:latin typeface="Times New Roman" pitchFamily="18" charset="0"/>
                <a:cs typeface="Times New Roman" pitchFamily="18" charset="0"/>
              </a:rPr>
              <a:t>) visit:-  </a:t>
            </a:r>
            <a:r>
              <a:rPr lang="en-US" sz="3200" dirty="0">
                <a:latin typeface="Times New Roman" pitchFamily="18" charset="0"/>
                <a:cs typeface="Times New Roman" pitchFamily="18" charset="0"/>
              </a:rPr>
              <a:t>Expected to occur before a gestation of 16 weeks</a:t>
            </a:r>
            <a:r>
              <a:rPr lang="en-US" sz="3200" b="1" dirty="0">
                <a:latin typeface="Times New Roman" pitchFamily="18" charset="0"/>
                <a:cs typeface="Times New Roman" pitchFamily="18" charset="0"/>
              </a:rPr>
              <a:t>(&lt; 16 weeks</a:t>
            </a:r>
            <a:r>
              <a:rPr lang="en-US" sz="3200" dirty="0">
                <a:latin typeface="Times New Roman" pitchFamily="18" charset="0"/>
                <a:cs typeface="Times New Roman" pitchFamily="18" charset="0"/>
              </a:rPr>
              <a:t>).</a:t>
            </a:r>
          </a:p>
          <a:p>
            <a:pPr algn="just">
              <a:buNone/>
            </a:pPr>
            <a:r>
              <a:rPr lang="en-US" sz="3200" dirty="0">
                <a:latin typeface="Times New Roman" pitchFamily="18" charset="0"/>
                <a:cs typeface="Times New Roman" pitchFamily="18" charset="0"/>
              </a:rPr>
              <a:t>	</a:t>
            </a:r>
            <a:r>
              <a:rPr lang="en-US" sz="3200" i="1" u="sng" dirty="0">
                <a:latin typeface="Times New Roman" pitchFamily="18" charset="0"/>
                <a:cs typeface="Times New Roman" pitchFamily="18" charset="0"/>
              </a:rPr>
              <a:t>Activities are;</a:t>
            </a:r>
          </a:p>
          <a:p>
            <a:pPr algn="just"/>
            <a:r>
              <a:rPr lang="en-US" sz="3200" dirty="0">
                <a:latin typeface="Times New Roman" pitchFamily="18" charset="0"/>
                <a:cs typeface="Times New Roman" pitchFamily="18" charset="0"/>
              </a:rPr>
              <a:t>Those of a first(booking) visit, which includes: history taking, screening tests,physical examination and preventive services.</a:t>
            </a:r>
          </a:p>
          <a:p>
            <a:pPr algn="just">
              <a:buFont typeface="Wingdings" pitchFamily="2" charset="2"/>
              <a:buChar char="Ø"/>
            </a:pPr>
            <a:r>
              <a:rPr lang="en-US" sz="3200" dirty="0">
                <a:latin typeface="Times New Roman" pitchFamily="18" charset="0"/>
                <a:cs typeface="Times New Roman" pitchFamily="18" charset="0"/>
              </a:rPr>
              <a:t>Share on appropriate prime message(s), teach on various danger signs and emergency preparedness.</a:t>
            </a:r>
          </a:p>
          <a:p>
            <a:pPr algn="just"/>
            <a:r>
              <a:rPr lang="en-US" sz="3200" dirty="0">
                <a:latin typeface="Times New Roman" pitchFamily="18" charset="0"/>
                <a:cs typeface="Times New Roman" pitchFamily="18" charset="0"/>
              </a:rPr>
              <a:t>Sensitise on individual birth plan, use of ITNs &amp; HIV testing</a:t>
            </a:r>
          </a:p>
          <a:p>
            <a:pPr algn="just"/>
            <a:r>
              <a:rPr lang="en-US" sz="3200" dirty="0">
                <a:latin typeface="Times New Roman" pitchFamily="18" charset="0"/>
                <a:cs typeface="Times New Roman" pitchFamily="18" charset="0"/>
              </a:rPr>
              <a:t>Conclusion as usual.   </a:t>
            </a:r>
          </a:p>
        </p:txBody>
      </p:sp>
      <p:sp>
        <p:nvSpPr>
          <p:cNvPr id="4" name="Date Placeholder 3"/>
          <p:cNvSpPr>
            <a:spLocks noGrp="1"/>
          </p:cNvSpPr>
          <p:nvPr>
            <p:ph type="dt" sz="half" idx="10"/>
          </p:nvPr>
        </p:nvSpPr>
        <p:spPr/>
        <p:txBody>
          <a:bodyPr/>
          <a:lstStyle/>
          <a:p>
            <a:fld id="{B5E31223-E260-427B-B279-3F12C675C8BD}" type="datetime1">
              <a:rPr lang="en-US">
                <a:solidFill>
                  <a:srgbClr val="04617B">
                    <a:shade val="90000"/>
                  </a:srgbClr>
                </a:solidFill>
                <a:latin typeface="Constantia"/>
              </a:rPr>
              <a:pPr/>
              <a:t>8/3/2021</a:t>
            </a:fld>
            <a:endParaRPr lang="en-US" dirty="0">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fld id="{8658BCC8-BCAF-4AC7-96A0-C5CCAE56A870}" type="slidenum">
              <a:rPr lang="en-US">
                <a:solidFill>
                  <a:srgbClr val="04617B">
                    <a:shade val="90000"/>
                  </a:srgbClr>
                </a:solidFill>
                <a:latin typeface="Constantia"/>
              </a:rPr>
              <a:pPr/>
              <a:t>237</a:t>
            </a:fld>
            <a:endParaRPr lang="en-US" dirty="0">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797204" y="762000"/>
            <a:ext cx="10504633" cy="5791200"/>
          </a:xfrm>
        </p:spPr>
        <p:txBody>
          <a:bodyPr>
            <a:noAutofit/>
          </a:bodyPr>
          <a:lstStyle/>
          <a:p>
            <a:pPr algn="just">
              <a:buNone/>
            </a:pPr>
            <a:r>
              <a:rPr lang="en-US" sz="3200" dirty="0"/>
              <a:t> </a:t>
            </a: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 Second (2</a:t>
            </a:r>
            <a:r>
              <a:rPr lang="en-US" sz="3200" b="1" baseline="30000" dirty="0">
                <a:latin typeface="Times New Roman" pitchFamily="18" charset="0"/>
                <a:cs typeface="Times New Roman" pitchFamily="18" charset="0"/>
              </a:rPr>
              <a:t>nd</a:t>
            </a:r>
            <a:r>
              <a:rPr lang="en-US" sz="3200" b="1" dirty="0">
                <a:latin typeface="Times New Roman" pitchFamily="18" charset="0"/>
                <a:cs typeface="Times New Roman" pitchFamily="18" charset="0"/>
              </a:rPr>
              <a:t>) visit</a:t>
            </a:r>
          </a:p>
          <a:p>
            <a:pPr algn="just">
              <a:buFont typeface="Wingdings" pitchFamily="2" charset="2"/>
              <a:buChar char="v"/>
            </a:pPr>
            <a:r>
              <a:rPr lang="en-US" sz="3200" dirty="0">
                <a:latin typeface="Times New Roman" pitchFamily="18" charset="0"/>
                <a:cs typeface="Times New Roman" pitchFamily="18" charset="0"/>
              </a:rPr>
              <a:t>Occurs between </a:t>
            </a:r>
            <a:r>
              <a:rPr lang="en-US" sz="3200" b="1" dirty="0">
                <a:latin typeface="Times New Roman" pitchFamily="18" charset="0"/>
                <a:cs typeface="Times New Roman" pitchFamily="18" charset="0"/>
              </a:rPr>
              <a:t>16</a:t>
            </a:r>
            <a:r>
              <a:rPr lang="en-US" sz="3200" b="1" baseline="30000" dirty="0">
                <a:latin typeface="Times New Roman" pitchFamily="18" charset="0"/>
                <a:cs typeface="Times New Roman" pitchFamily="18" charset="0"/>
              </a:rPr>
              <a:t>th</a:t>
            </a:r>
            <a:r>
              <a:rPr lang="en-US" sz="3200" b="1" dirty="0">
                <a:latin typeface="Times New Roman" pitchFamily="18" charset="0"/>
                <a:cs typeface="Times New Roman" pitchFamily="18" charset="0"/>
              </a:rPr>
              <a:t> to 28</a:t>
            </a:r>
            <a:r>
              <a:rPr lang="en-US" sz="3200" b="1" baseline="30000" dirty="0">
                <a:latin typeface="Times New Roman" pitchFamily="18" charset="0"/>
                <a:cs typeface="Times New Roman" pitchFamily="18" charset="0"/>
              </a:rPr>
              <a:t>th</a:t>
            </a:r>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week.</a:t>
            </a:r>
          </a:p>
          <a:p>
            <a:pPr algn="just"/>
            <a:r>
              <a:rPr lang="en-US" sz="3200" dirty="0">
                <a:latin typeface="Times New Roman" pitchFamily="18" charset="0"/>
                <a:cs typeface="Times New Roman" pitchFamily="18" charset="0"/>
              </a:rPr>
              <a:t>Establish rapport and enquire of complains since the last visit e.g. intercurrent disease, injury and use of medicine.</a:t>
            </a:r>
          </a:p>
          <a:p>
            <a:pPr algn="just"/>
            <a:r>
              <a:rPr lang="en-US" sz="3200" dirty="0">
                <a:latin typeface="Times New Roman" pitchFamily="18" charset="0"/>
                <a:cs typeface="Times New Roman" pitchFamily="18" charset="0"/>
              </a:rPr>
              <a:t>Examine as usual , but dwell more  on signs of infection, oedema,  anaemia  , fetal growth &amp; development.</a:t>
            </a:r>
          </a:p>
          <a:p>
            <a:pPr algn="just"/>
            <a:r>
              <a:rPr lang="en-US" sz="3200" dirty="0">
                <a:latin typeface="Times New Roman" pitchFamily="18" charset="0"/>
                <a:cs typeface="Times New Roman" pitchFamily="18" charset="0"/>
              </a:rPr>
              <a:t>Review birth plan, remind on the need to know her HIV status.</a:t>
            </a:r>
          </a:p>
        </p:txBody>
      </p:sp>
      <p:sp>
        <p:nvSpPr>
          <p:cNvPr id="4" name="Date Placeholder 3"/>
          <p:cNvSpPr>
            <a:spLocks noGrp="1"/>
          </p:cNvSpPr>
          <p:nvPr>
            <p:ph type="dt" sz="half" idx="10"/>
          </p:nvPr>
        </p:nvSpPr>
        <p:spPr/>
        <p:txBody>
          <a:bodyPr/>
          <a:lstStyle/>
          <a:p>
            <a:fld id="{AD240049-616D-416D-99EF-D5C782004DE0}" type="datetime1">
              <a:rPr lang="en-US">
                <a:solidFill>
                  <a:srgbClr val="04617B">
                    <a:shade val="90000"/>
                  </a:srgbClr>
                </a:solidFill>
                <a:latin typeface="Constantia"/>
              </a:rPr>
              <a:pPr/>
              <a:t>8/3/2021</a:t>
            </a:fld>
            <a:endParaRPr lang="en-US" dirty="0">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fld id="{8658BCC8-BCAF-4AC7-96A0-C5CCAE56A870}" type="slidenum">
              <a:rPr lang="en-US">
                <a:solidFill>
                  <a:srgbClr val="04617B">
                    <a:shade val="90000"/>
                  </a:srgbClr>
                </a:solidFill>
                <a:latin typeface="Constantia"/>
              </a:rPr>
              <a:pPr/>
              <a:t>238</a:t>
            </a:fld>
            <a:endParaRPr lang="en-US" dirty="0">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884" y="609600"/>
            <a:ext cx="11487806" cy="5715000"/>
          </a:xfrm>
        </p:spPr>
        <p:txBody>
          <a:bodyPr>
            <a:normAutofit/>
          </a:bodyPr>
          <a:lstStyle/>
          <a:p>
            <a:pPr algn="just"/>
            <a:r>
              <a:rPr lang="en-US" sz="3200" dirty="0">
                <a:latin typeface="Times New Roman" pitchFamily="18" charset="0"/>
                <a:cs typeface="Times New Roman" pitchFamily="18" charset="0"/>
              </a:rPr>
              <a:t>Administer  1</a:t>
            </a:r>
            <a:r>
              <a:rPr lang="en-US" sz="3200" baseline="30000" dirty="0">
                <a:latin typeface="Times New Roman" pitchFamily="18" charset="0"/>
                <a:cs typeface="Times New Roman" pitchFamily="18" charset="0"/>
              </a:rPr>
              <a:t>st</a:t>
            </a:r>
            <a:r>
              <a:rPr lang="en-US" sz="3200" dirty="0">
                <a:latin typeface="Times New Roman" pitchFamily="18" charset="0"/>
                <a:cs typeface="Times New Roman" pitchFamily="18" charset="0"/>
              </a:rPr>
              <a:t> dose of  </a:t>
            </a:r>
            <a:r>
              <a:rPr lang="en-US" sz="3200" dirty="0" err="1">
                <a:latin typeface="Times New Roman" pitchFamily="18" charset="0"/>
                <a:cs typeface="Times New Roman" pitchFamily="18" charset="0"/>
              </a:rPr>
              <a:t>sulphadoxine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pyrimethamine</a:t>
            </a:r>
            <a:r>
              <a:rPr lang="en-US" sz="3200" dirty="0">
                <a:latin typeface="Times New Roman" pitchFamily="18" charset="0"/>
                <a:cs typeface="Times New Roman" pitchFamily="18" charset="0"/>
              </a:rPr>
              <a:t> as usual, the 1</a:t>
            </a:r>
            <a:r>
              <a:rPr lang="en-US" sz="3200" baseline="30000" dirty="0">
                <a:latin typeface="Times New Roman" pitchFamily="18" charset="0"/>
                <a:cs typeface="Times New Roman" pitchFamily="18" charset="0"/>
              </a:rPr>
              <a:t>st</a:t>
            </a:r>
            <a:r>
              <a:rPr lang="en-US" sz="3200" dirty="0">
                <a:latin typeface="Times New Roman" pitchFamily="18" charset="0"/>
                <a:cs typeface="Times New Roman" pitchFamily="18" charset="0"/>
              </a:rPr>
              <a:t> tetanus </a:t>
            </a:r>
            <a:r>
              <a:rPr lang="en-US" sz="3200" dirty="0" err="1">
                <a:latin typeface="Times New Roman" pitchFamily="18" charset="0"/>
                <a:cs typeface="Times New Roman" pitchFamily="18" charset="0"/>
              </a:rPr>
              <a:t>toxoid</a:t>
            </a:r>
            <a:r>
              <a:rPr lang="en-US" sz="3200" dirty="0">
                <a:latin typeface="Times New Roman" pitchFamily="18" charset="0"/>
                <a:cs typeface="Times New Roman" pitchFamily="18" charset="0"/>
              </a:rPr>
              <a:t>  if not given in the first visit and replenish </a:t>
            </a:r>
            <a:r>
              <a:rPr lang="en-US" sz="3200" dirty="0" err="1">
                <a:latin typeface="Times New Roman" pitchFamily="18" charset="0"/>
                <a:cs typeface="Times New Roman" pitchFamily="18" charset="0"/>
              </a:rPr>
              <a:t>haematinic</a:t>
            </a:r>
            <a:r>
              <a:rPr lang="en-US" sz="3200" dirty="0">
                <a:latin typeface="Times New Roman" pitchFamily="18" charset="0"/>
                <a:cs typeface="Times New Roman" pitchFamily="18" charset="0"/>
              </a:rPr>
              <a:t> supply PRN.</a:t>
            </a:r>
          </a:p>
          <a:p>
            <a:pPr algn="just"/>
            <a:r>
              <a:rPr lang="en-US" sz="3200" dirty="0">
                <a:latin typeface="Times New Roman" pitchFamily="18" charset="0"/>
                <a:cs typeface="Times New Roman" pitchFamily="18" charset="0"/>
              </a:rPr>
              <a:t>Give the next return date , record findings and discharge.</a:t>
            </a:r>
          </a:p>
          <a:p>
            <a:pPr algn="just">
              <a:buNone/>
            </a:pP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Third (3</a:t>
            </a:r>
            <a:r>
              <a:rPr lang="en-US" sz="3200" b="1" baseline="30000" dirty="0">
                <a:latin typeface="Times New Roman" pitchFamily="18" charset="0"/>
                <a:cs typeface="Times New Roman" pitchFamily="18" charset="0"/>
              </a:rPr>
              <a:t>rd</a:t>
            </a:r>
            <a:r>
              <a:rPr lang="en-US" sz="3200" b="1" dirty="0">
                <a:latin typeface="Times New Roman" pitchFamily="18" charset="0"/>
                <a:cs typeface="Times New Roman" pitchFamily="18" charset="0"/>
              </a:rPr>
              <a:t>) visit</a:t>
            </a:r>
          </a:p>
          <a:p>
            <a:pPr algn="just">
              <a:buFont typeface="Wingdings" pitchFamily="2" charset="2"/>
              <a:buChar char="v"/>
            </a:pPr>
            <a:r>
              <a:rPr lang="en-US" sz="3200" dirty="0">
                <a:latin typeface="Times New Roman" pitchFamily="18" charset="0"/>
                <a:cs typeface="Times New Roman" pitchFamily="18" charset="0"/>
              </a:rPr>
              <a:t>Occurs between </a:t>
            </a:r>
            <a:r>
              <a:rPr lang="en-US" sz="3200" b="1" dirty="0">
                <a:latin typeface="Times New Roman" pitchFamily="18" charset="0"/>
                <a:cs typeface="Times New Roman" pitchFamily="18" charset="0"/>
              </a:rPr>
              <a:t>28</a:t>
            </a:r>
            <a:r>
              <a:rPr lang="en-US" sz="3200" b="1" baseline="30000" dirty="0">
                <a:latin typeface="Times New Roman" pitchFamily="18" charset="0"/>
                <a:cs typeface="Times New Roman" pitchFamily="18" charset="0"/>
              </a:rPr>
              <a:t>th</a:t>
            </a:r>
            <a:r>
              <a:rPr lang="en-US" sz="3200" b="1" dirty="0">
                <a:latin typeface="Times New Roman" pitchFamily="18" charset="0"/>
                <a:cs typeface="Times New Roman" pitchFamily="18" charset="0"/>
              </a:rPr>
              <a:t>- 32</a:t>
            </a:r>
            <a:r>
              <a:rPr lang="en-US" sz="3200" b="1" baseline="30000" dirty="0">
                <a:latin typeface="Times New Roman" pitchFamily="18" charset="0"/>
                <a:cs typeface="Times New Roman" pitchFamily="18" charset="0"/>
              </a:rPr>
              <a:t>nd</a:t>
            </a:r>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week.</a:t>
            </a:r>
            <a:endParaRPr lang="en-US" sz="3200" b="1"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Basically as in second visit.</a:t>
            </a:r>
          </a:p>
          <a:p>
            <a:pPr algn="just">
              <a:buNone/>
            </a:pPr>
            <a:endParaRPr lang="en-US" b="1"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B9119684-49B1-4CDE-B0F3-E20C849C212A}" type="datetime1">
              <a:rPr lang="en-US">
                <a:solidFill>
                  <a:srgbClr val="04617B">
                    <a:shade val="90000"/>
                  </a:srgbClr>
                </a:solidFill>
                <a:latin typeface="Constantia"/>
              </a:rPr>
              <a:pPr/>
              <a:t>8/3/2021</a:t>
            </a:fld>
            <a:endParaRPr lang="en-US" dirty="0">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fld id="{8658BCC8-BCAF-4AC7-96A0-C5CCAE56A870}" type="slidenum">
              <a:rPr lang="en-US">
                <a:solidFill>
                  <a:srgbClr val="04617B">
                    <a:shade val="90000"/>
                  </a:srgbClr>
                </a:solidFill>
                <a:latin typeface="Constantia"/>
              </a:rPr>
              <a:pPr/>
              <a:t>239</a:t>
            </a:fld>
            <a:endParaRPr lang="en-US" dirty="0">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contd</a:t>
            </a:r>
            <a:endParaRPr lang="en-US" dirty="0"/>
          </a:p>
        </p:txBody>
      </p:sp>
      <p:sp>
        <p:nvSpPr>
          <p:cNvPr id="3" name="Content Placeholder 2"/>
          <p:cNvSpPr>
            <a:spLocks noGrp="1"/>
          </p:cNvSpPr>
          <p:nvPr>
            <p:ph sz="quarter" idx="1"/>
          </p:nvPr>
        </p:nvSpPr>
        <p:spPr>
          <a:xfrm>
            <a:off x="462455" y="1447800"/>
            <a:ext cx="11119945" cy="4572000"/>
          </a:xfrm>
        </p:spPr>
        <p:txBody>
          <a:bodyPr>
            <a:normAutofit/>
          </a:bodyPr>
          <a:lstStyle/>
          <a:p>
            <a:pPr lvl="0"/>
            <a:r>
              <a:rPr lang="en-US" sz="3600" dirty="0">
                <a:latin typeface="Times New Roman" pitchFamily="18" charset="0"/>
                <a:cs typeface="Times New Roman" pitchFamily="18" charset="0"/>
              </a:rPr>
              <a:t>In a urine specimen, diagnostic levels are  present from 2</a:t>
            </a:r>
            <a:r>
              <a:rPr lang="en-US" sz="3600" baseline="30000" dirty="0">
                <a:latin typeface="Times New Roman" pitchFamily="18" charset="0"/>
                <a:cs typeface="Times New Roman" pitchFamily="18" charset="0"/>
              </a:rPr>
              <a:t>nd</a:t>
            </a:r>
            <a:r>
              <a:rPr lang="en-US" sz="3600" dirty="0">
                <a:latin typeface="Times New Roman" pitchFamily="18" charset="0"/>
                <a:cs typeface="Times New Roman" pitchFamily="18" charset="0"/>
              </a:rPr>
              <a:t> to 10</a:t>
            </a:r>
            <a:r>
              <a:rPr lang="en-US" sz="3600" baseline="30000" dirty="0">
                <a:latin typeface="Times New Roman" pitchFamily="18" charset="0"/>
                <a:cs typeface="Times New Roman" pitchFamily="18" charset="0"/>
              </a:rPr>
              <a:t>th</a:t>
            </a:r>
            <a:r>
              <a:rPr lang="en-US" sz="3600" dirty="0">
                <a:latin typeface="Times New Roman" pitchFamily="18" charset="0"/>
                <a:cs typeface="Times New Roman" pitchFamily="18" charset="0"/>
              </a:rPr>
              <a:t> week.</a:t>
            </a:r>
          </a:p>
          <a:p>
            <a:pPr lvl="0"/>
            <a:r>
              <a:rPr lang="en-US" sz="3600" dirty="0">
                <a:latin typeface="Times New Roman" pitchFamily="18" charset="0"/>
                <a:cs typeface="Times New Roman" pitchFamily="18" charset="0"/>
              </a:rPr>
              <a:t>Basically the test is positive only in the first (1</a:t>
            </a:r>
            <a:r>
              <a:rPr lang="en-US" sz="3600" baseline="30000" dirty="0">
                <a:latin typeface="Times New Roman" pitchFamily="18" charset="0"/>
                <a:cs typeface="Times New Roman" pitchFamily="18" charset="0"/>
              </a:rPr>
              <a:t>st</a:t>
            </a:r>
            <a:r>
              <a:rPr lang="en-US" sz="3600" dirty="0">
                <a:latin typeface="Times New Roman" pitchFamily="18" charset="0"/>
                <a:cs typeface="Times New Roman" pitchFamily="18" charset="0"/>
              </a:rPr>
              <a:t>) trimester.</a:t>
            </a:r>
          </a:p>
          <a:p>
            <a:pPr>
              <a:buFont typeface="Wingdings" pitchFamily="2" charset="2"/>
              <a:buChar char="Ø"/>
            </a:pPr>
            <a:r>
              <a:rPr lang="en-US" sz="3600" dirty="0">
                <a:latin typeface="Times New Roman" pitchFamily="18" charset="0"/>
                <a:cs typeface="Times New Roman" pitchFamily="18" charset="0"/>
              </a:rPr>
              <a:t>Same hormone is noted in gynaecological conditions such as hydatidform mole and choriocarcinoma.</a:t>
            </a:r>
          </a:p>
          <a:p>
            <a:endParaRPr lang="en-US" sz="3600" dirty="0"/>
          </a:p>
        </p:txBody>
      </p:sp>
      <p:sp>
        <p:nvSpPr>
          <p:cNvPr id="5" name="Slide Number Placeholder 4"/>
          <p:cNvSpPr>
            <a:spLocks noGrp="1"/>
          </p:cNvSpPr>
          <p:nvPr>
            <p:ph type="sldNum" sz="quarter" idx="12"/>
          </p:nvPr>
        </p:nvSpPr>
        <p:spPr/>
        <p:txBody>
          <a:bodyPr/>
          <a:lstStyle/>
          <a:p>
            <a:fld id="{4E29A36A-2DFF-43F8-9275-FEA2E69CBAEA}" type="slidenum">
              <a:rPr lang="en-US">
                <a:latin typeface="Franklin Gothic Book"/>
              </a:rPr>
              <a:pPr/>
              <a:t>24</a:t>
            </a:fld>
            <a:endParaRPr lang="en-US">
              <a:latin typeface="Franklin Gothic Book"/>
            </a:endParaRPr>
          </a:p>
        </p:txBody>
      </p:sp>
    </p:spTree>
  </p:cSld>
  <p:clrMapOvr>
    <a:masterClrMapping/>
  </p:clrMapOvr>
  <p:transition spd="slow">
    <p:pull dir="d"/>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00114"/>
            <a:ext cx="10972800" cy="5638800"/>
          </a:xfrm>
        </p:spPr>
        <p:txBody>
          <a:bodyPr>
            <a:normAutofit/>
          </a:bodyPr>
          <a:lstStyle/>
          <a:p>
            <a:pPr algn="just"/>
            <a:r>
              <a:rPr lang="en-US" sz="3200" dirty="0">
                <a:latin typeface="Times New Roman" pitchFamily="18" charset="0"/>
                <a:cs typeface="Times New Roman" pitchFamily="18" charset="0"/>
              </a:rPr>
              <a:t>Give 2</a:t>
            </a:r>
            <a:r>
              <a:rPr lang="en-US" sz="3200" baseline="30000" dirty="0">
                <a:latin typeface="Times New Roman" pitchFamily="18" charset="0"/>
                <a:cs typeface="Times New Roman" pitchFamily="18" charset="0"/>
              </a:rPr>
              <a:t>nd</a:t>
            </a:r>
            <a:r>
              <a:rPr lang="en-US" sz="3200" dirty="0">
                <a:latin typeface="Times New Roman" pitchFamily="18" charset="0"/>
                <a:cs typeface="Times New Roman" pitchFamily="18" charset="0"/>
              </a:rPr>
              <a:t> dose of SP and TT for a </a:t>
            </a:r>
            <a:r>
              <a:rPr lang="en-US" sz="3200" dirty="0" err="1">
                <a:latin typeface="Times New Roman" pitchFamily="18" charset="0"/>
                <a:cs typeface="Times New Roman" pitchFamily="18" charset="0"/>
              </a:rPr>
              <a:t>primigravida</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May recheck HB level, since </a:t>
            </a:r>
            <a:r>
              <a:rPr lang="en-US" sz="3200" dirty="0" err="1">
                <a:latin typeface="Times New Roman" pitchFamily="18" charset="0"/>
                <a:cs typeface="Times New Roman" pitchFamily="18" charset="0"/>
              </a:rPr>
              <a:t>haemodilution</a:t>
            </a:r>
            <a:r>
              <a:rPr lang="en-US" sz="3200" dirty="0">
                <a:latin typeface="Times New Roman" pitchFamily="18" charset="0"/>
                <a:cs typeface="Times New Roman" pitchFamily="18" charset="0"/>
              </a:rPr>
              <a:t> is at the maximum particularly, in presence of anaemia features.</a:t>
            </a:r>
          </a:p>
          <a:p>
            <a:pPr algn="just"/>
            <a:r>
              <a:rPr lang="en-US" sz="3200" dirty="0">
                <a:solidFill>
                  <a:prstClr val="black"/>
                </a:solidFill>
                <a:latin typeface="Times New Roman" pitchFamily="18" charset="0"/>
                <a:cs typeface="Times New Roman" pitchFamily="18" charset="0"/>
              </a:rPr>
              <a:t>Discharge as previously done.</a:t>
            </a:r>
          </a:p>
          <a:p>
            <a:pPr algn="just">
              <a:buClr>
                <a:srgbClr val="0BD0D9"/>
              </a:buClr>
              <a:buNone/>
            </a:pPr>
            <a:r>
              <a:rPr lang="en-US" sz="3200" b="1" dirty="0">
                <a:solidFill>
                  <a:prstClr val="black"/>
                </a:solidFill>
                <a:latin typeface="Times New Roman" pitchFamily="18" charset="0"/>
                <a:cs typeface="Times New Roman" pitchFamily="18" charset="0"/>
              </a:rPr>
              <a:t>		Fourth (4</a:t>
            </a:r>
            <a:r>
              <a:rPr lang="en-US" sz="3200" b="1" baseline="30000" dirty="0">
                <a:solidFill>
                  <a:prstClr val="black"/>
                </a:solidFill>
                <a:latin typeface="Times New Roman" pitchFamily="18" charset="0"/>
                <a:cs typeface="Times New Roman" pitchFamily="18" charset="0"/>
              </a:rPr>
              <a:t>th</a:t>
            </a:r>
            <a:r>
              <a:rPr lang="en-US" sz="3200" b="1" dirty="0">
                <a:solidFill>
                  <a:prstClr val="black"/>
                </a:solidFill>
                <a:latin typeface="Times New Roman" pitchFamily="18" charset="0"/>
                <a:cs typeface="Times New Roman" pitchFamily="18" charset="0"/>
              </a:rPr>
              <a:t>) visit</a:t>
            </a:r>
          </a:p>
          <a:p>
            <a:pPr algn="just">
              <a:buFont typeface="Wingdings" pitchFamily="2" charset="2"/>
              <a:buChar char="v"/>
            </a:pPr>
            <a:r>
              <a:rPr lang="en-US" sz="3200" dirty="0">
                <a:latin typeface="Times New Roman" pitchFamily="18" charset="0"/>
                <a:cs typeface="Times New Roman" pitchFamily="18" charset="0"/>
              </a:rPr>
              <a:t>Occurs between 32</a:t>
            </a:r>
            <a:r>
              <a:rPr lang="en-US" sz="3200" baseline="30000" dirty="0">
                <a:latin typeface="Times New Roman" pitchFamily="18" charset="0"/>
                <a:cs typeface="Times New Roman" pitchFamily="18" charset="0"/>
              </a:rPr>
              <a:t>nd </a:t>
            </a:r>
            <a:r>
              <a:rPr lang="en-US" sz="3200" dirty="0">
                <a:latin typeface="Times New Roman" pitchFamily="18" charset="0"/>
                <a:cs typeface="Times New Roman" pitchFamily="18" charset="0"/>
              </a:rPr>
              <a:t>- 40</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week</a:t>
            </a:r>
          </a:p>
          <a:p>
            <a:pPr algn="just"/>
            <a:r>
              <a:rPr lang="en-US" sz="3200" dirty="0">
                <a:latin typeface="Times New Roman" pitchFamily="18" charset="0"/>
                <a:cs typeface="Times New Roman" pitchFamily="18" charset="0"/>
              </a:rPr>
              <a:t>Generally, the visit takes place any time before the onset of </a:t>
            </a:r>
            <a:r>
              <a:rPr lang="en-US" sz="3200" dirty="0" err="1">
                <a:latin typeface="Times New Roman" pitchFamily="18" charset="0"/>
                <a:cs typeface="Times New Roman" pitchFamily="18" charset="0"/>
              </a:rPr>
              <a:t>labour</a:t>
            </a:r>
            <a:endParaRPr lang="en-US" sz="3200" dirty="0">
              <a:latin typeface="Times New Roman" pitchFamily="18" charset="0"/>
              <a:cs typeface="Times New Roman" pitchFamily="18" charset="0"/>
            </a:endParaRPr>
          </a:p>
          <a:p>
            <a:pPr algn="just"/>
            <a:endParaRPr lang="en-US" sz="3200" dirty="0">
              <a:solidFill>
                <a:prstClr val="black"/>
              </a:solidFill>
              <a:latin typeface="Times New Roman" pitchFamily="18" charset="0"/>
              <a:cs typeface="Times New Roman" pitchFamily="18" charset="0"/>
            </a:endParaRPr>
          </a:p>
          <a:p>
            <a:pPr algn="just"/>
            <a:endParaRPr lang="en-US" sz="32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A85750C7-2A1D-409D-8EA6-0AB655D4B437}" type="datetime1">
              <a:rPr lang="en-US">
                <a:solidFill>
                  <a:srgbClr val="04617B">
                    <a:shade val="90000"/>
                  </a:srgbClr>
                </a:solidFill>
                <a:latin typeface="Constantia"/>
              </a:rPr>
              <a:pPr/>
              <a:t>8/3/2021</a:t>
            </a:fld>
            <a:endParaRPr lang="en-US" dirty="0">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fld id="{8658BCC8-BCAF-4AC7-96A0-C5CCAE56A870}" type="slidenum">
              <a:rPr lang="en-US">
                <a:solidFill>
                  <a:srgbClr val="04617B">
                    <a:shade val="90000"/>
                  </a:srgbClr>
                </a:solidFill>
                <a:latin typeface="Constantia"/>
              </a:rPr>
              <a:pPr/>
              <a:t>240</a:t>
            </a:fld>
            <a:endParaRPr lang="en-US" dirty="0">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1000"/>
            <a:ext cx="10820399" cy="5943600"/>
          </a:xfrm>
        </p:spPr>
        <p:txBody>
          <a:bodyPr>
            <a:normAutofit/>
          </a:bodyPr>
          <a:lstStyle/>
          <a:p>
            <a:pPr algn="just">
              <a:buClr>
                <a:srgbClr val="0BD0D9"/>
              </a:buClr>
            </a:pPr>
            <a:r>
              <a:rPr lang="en-US" sz="3600" dirty="0">
                <a:latin typeface="Times New Roman" pitchFamily="18" charset="0"/>
                <a:cs typeface="Times New Roman" pitchFamily="18" charset="0"/>
              </a:rPr>
              <a:t>After establishing rapport, enquire of any complains, concerns or clarification.</a:t>
            </a:r>
          </a:p>
          <a:p>
            <a:pPr algn="just"/>
            <a:r>
              <a:rPr lang="en-US" sz="3600" dirty="0">
                <a:latin typeface="Times New Roman" pitchFamily="18" charset="0"/>
                <a:cs typeface="Times New Roman" pitchFamily="18" charset="0"/>
              </a:rPr>
              <a:t>Review the birth plan updates and help her to </a:t>
            </a:r>
            <a:r>
              <a:rPr lang="en-US" sz="3600" dirty="0" err="1">
                <a:latin typeface="Times New Roman" pitchFamily="18" charset="0"/>
                <a:cs typeface="Times New Roman" pitchFamily="18" charset="0"/>
              </a:rPr>
              <a:t>finalise</a:t>
            </a:r>
            <a:r>
              <a:rPr lang="en-US" sz="3600" dirty="0">
                <a:latin typeface="Times New Roman" pitchFamily="18" charset="0"/>
                <a:cs typeface="Times New Roman" pitchFamily="18" charset="0"/>
              </a:rPr>
              <a:t> on the issue PRN.</a:t>
            </a:r>
          </a:p>
          <a:p>
            <a:pPr algn="just"/>
            <a:r>
              <a:rPr lang="en-US" sz="3600" dirty="0">
                <a:latin typeface="Times New Roman" pitchFamily="18" charset="0"/>
                <a:cs typeface="Times New Roman" pitchFamily="18" charset="0"/>
              </a:rPr>
              <a:t>Administer the 3</a:t>
            </a:r>
            <a:r>
              <a:rPr lang="en-US" sz="3600" baseline="30000" dirty="0">
                <a:latin typeface="Times New Roman" pitchFamily="18" charset="0"/>
                <a:cs typeface="Times New Roman" pitchFamily="18" charset="0"/>
              </a:rPr>
              <a:t>rd</a:t>
            </a:r>
            <a:r>
              <a:rPr lang="en-US" sz="3600" dirty="0">
                <a:latin typeface="Times New Roman" pitchFamily="18" charset="0"/>
                <a:cs typeface="Times New Roman" pitchFamily="18" charset="0"/>
              </a:rPr>
              <a:t> dose of prophylaxis </a:t>
            </a:r>
            <a:r>
              <a:rPr lang="en-US" sz="3600" dirty="0" err="1">
                <a:latin typeface="Times New Roman" pitchFamily="18" charset="0"/>
                <a:cs typeface="Times New Roman" pitchFamily="18" charset="0"/>
              </a:rPr>
              <a:t>antimalarial</a:t>
            </a:r>
            <a:r>
              <a:rPr lang="en-US" sz="3600" dirty="0">
                <a:latin typeface="Times New Roman" pitchFamily="18" charset="0"/>
                <a:cs typeface="Times New Roman" pitchFamily="18" charset="0"/>
              </a:rPr>
              <a:t>.</a:t>
            </a:r>
          </a:p>
          <a:p>
            <a:pPr algn="just"/>
            <a:r>
              <a:rPr lang="en-US" sz="3600" dirty="0">
                <a:latin typeface="Times New Roman" pitchFamily="18" charset="0"/>
                <a:cs typeface="Times New Roman" pitchFamily="18" charset="0"/>
              </a:rPr>
              <a:t>At 36 weeks and thereafter, reassess HB and  perform pelvic evaluation for  adequacy respectively. </a:t>
            </a:r>
          </a:p>
          <a:p>
            <a:pPr algn="just"/>
            <a:r>
              <a:rPr lang="en-US" sz="3600" dirty="0">
                <a:latin typeface="Times New Roman" pitchFamily="18" charset="0"/>
                <a:cs typeface="Times New Roman" pitchFamily="18" charset="0"/>
              </a:rPr>
              <a:t>The rest of the care is as usual.</a:t>
            </a:r>
          </a:p>
          <a:p>
            <a:pPr algn="just"/>
            <a:endParaRPr lang="en-US" sz="3600" dirty="0">
              <a:latin typeface="Times New Roman" pitchFamily="18" charset="0"/>
              <a:cs typeface="Times New Roman" pitchFamily="18" charset="0"/>
            </a:endParaRPr>
          </a:p>
          <a:p>
            <a:pPr algn="just"/>
            <a:endParaRPr lang="en-US" sz="3600" dirty="0">
              <a:latin typeface="Times New Roman" pitchFamily="18" charset="0"/>
              <a:cs typeface="Times New Roman" pitchFamily="18" charset="0"/>
            </a:endParaRPr>
          </a:p>
          <a:p>
            <a:pPr algn="just">
              <a:buNone/>
            </a:pPr>
            <a:endParaRPr lang="en-US" sz="3600" b="1" dirty="0"/>
          </a:p>
          <a:p>
            <a:pPr algn="just">
              <a:buNone/>
            </a:pPr>
            <a:endParaRPr lang="en-US" sz="3600" b="1" dirty="0"/>
          </a:p>
          <a:p>
            <a:pPr algn="just">
              <a:buNone/>
            </a:pPr>
            <a:endParaRPr lang="en-US" sz="3600" b="1" dirty="0"/>
          </a:p>
        </p:txBody>
      </p:sp>
      <p:sp>
        <p:nvSpPr>
          <p:cNvPr id="4" name="Date Placeholder 3"/>
          <p:cNvSpPr>
            <a:spLocks noGrp="1"/>
          </p:cNvSpPr>
          <p:nvPr>
            <p:ph type="dt" sz="half" idx="10"/>
          </p:nvPr>
        </p:nvSpPr>
        <p:spPr/>
        <p:txBody>
          <a:bodyPr/>
          <a:lstStyle/>
          <a:p>
            <a:fld id="{55512755-7B6C-4890-B8DA-F7F79049816C}" type="datetime1">
              <a:rPr lang="en-US">
                <a:solidFill>
                  <a:srgbClr val="04617B">
                    <a:shade val="90000"/>
                  </a:srgbClr>
                </a:solidFill>
                <a:latin typeface="Constantia"/>
              </a:rPr>
              <a:pPr/>
              <a:t>8/3/2021</a:t>
            </a:fld>
            <a:endParaRPr lang="en-US" dirty="0">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fld id="{8658BCC8-BCAF-4AC7-96A0-C5CCAE56A870}" type="slidenum">
              <a:rPr lang="en-US">
                <a:solidFill>
                  <a:srgbClr val="04617B">
                    <a:shade val="90000"/>
                  </a:srgbClr>
                </a:solidFill>
                <a:latin typeface="Constantia"/>
              </a:rPr>
              <a:pPr/>
              <a:t>241</a:t>
            </a:fld>
            <a:endParaRPr lang="en-US" dirty="0">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0166" y="762000"/>
            <a:ext cx="10225749" cy="5562600"/>
          </a:xfrm>
        </p:spPr>
        <p:txBody>
          <a:bodyPr>
            <a:noAutofit/>
          </a:bodyPr>
          <a:lstStyle/>
          <a:p>
            <a:pPr>
              <a:buNone/>
            </a:pPr>
            <a:r>
              <a:rPr lang="en-US" sz="4000" b="1" dirty="0">
                <a:latin typeface="Times New Roman" pitchFamily="18" charset="0"/>
                <a:cs typeface="Times New Roman" pitchFamily="18" charset="0"/>
              </a:rPr>
              <a:t>NB:  </a:t>
            </a:r>
            <a:r>
              <a:rPr lang="en-US" sz="4000" dirty="0">
                <a:latin typeface="Times New Roman" pitchFamily="18" charset="0"/>
                <a:cs typeface="Times New Roman" pitchFamily="18" charset="0"/>
              </a:rPr>
              <a:t>Those who either develop a pregnancy induced  condition or  are diagnosed to have a medical condition, cannot continue with FANC program.</a:t>
            </a:r>
          </a:p>
          <a:p>
            <a:pPr>
              <a:buNone/>
            </a:pPr>
            <a:r>
              <a:rPr lang="en-US" sz="3200" dirty="0">
                <a:latin typeface="Times New Roman" pitchFamily="18" charset="0"/>
                <a:cs typeface="Times New Roman" pitchFamily="18" charset="0"/>
              </a:rPr>
              <a:t>				</a:t>
            </a:r>
          </a:p>
        </p:txBody>
      </p:sp>
      <p:sp>
        <p:nvSpPr>
          <p:cNvPr id="5" name="Date Placeholder 4"/>
          <p:cNvSpPr>
            <a:spLocks noGrp="1"/>
          </p:cNvSpPr>
          <p:nvPr>
            <p:ph type="dt" sz="half" idx="10"/>
          </p:nvPr>
        </p:nvSpPr>
        <p:spPr/>
        <p:txBody>
          <a:bodyPr/>
          <a:lstStyle/>
          <a:p>
            <a:fld id="{00E95E25-BA71-4447-B798-409A38B1C435}" type="datetime1">
              <a:rPr lang="en-US">
                <a:solidFill>
                  <a:srgbClr val="04617B">
                    <a:shade val="90000"/>
                  </a:srgbClr>
                </a:solidFill>
                <a:latin typeface="Constantia"/>
              </a:rPr>
              <a:pPr/>
              <a:t>8/3/2021</a:t>
            </a:fld>
            <a:endParaRPr lang="en-US" dirty="0">
              <a:solidFill>
                <a:srgbClr val="04617B">
                  <a:shade val="90000"/>
                </a:srgbClr>
              </a:solidFill>
              <a:latin typeface="Constantia"/>
            </a:endParaRPr>
          </a:p>
        </p:txBody>
      </p:sp>
      <p:sp>
        <p:nvSpPr>
          <p:cNvPr id="6" name="Slide Number Placeholder 5"/>
          <p:cNvSpPr>
            <a:spLocks noGrp="1"/>
          </p:cNvSpPr>
          <p:nvPr>
            <p:ph type="sldNum" sz="quarter" idx="12"/>
          </p:nvPr>
        </p:nvSpPr>
        <p:spPr/>
        <p:txBody>
          <a:bodyPr/>
          <a:lstStyle/>
          <a:p>
            <a:fld id="{8658BCC8-BCAF-4AC7-96A0-C5CCAE56A870}" type="slidenum">
              <a:rPr lang="en-US">
                <a:solidFill>
                  <a:srgbClr val="04617B">
                    <a:shade val="90000"/>
                  </a:srgbClr>
                </a:solidFill>
                <a:latin typeface="Constantia"/>
              </a:rPr>
              <a:pPr/>
              <a:t>242</a:t>
            </a:fld>
            <a:endParaRPr lang="en-US" dirty="0">
              <a:solidFill>
                <a:srgbClr val="04617B">
                  <a:shade val="90000"/>
                </a:srgbClr>
              </a:solidFill>
              <a:latin typeface="Constantia"/>
            </a:endParaRPr>
          </a:p>
        </p:txBody>
      </p:sp>
      <p:sp>
        <p:nvSpPr>
          <p:cNvPr id="4" name="5-Point Star 3"/>
          <p:cNvSpPr/>
          <p:nvPr/>
        </p:nvSpPr>
        <p:spPr>
          <a:xfrm>
            <a:off x="2842354" y="4648200"/>
            <a:ext cx="6507295" cy="1905000"/>
          </a:xfrm>
          <a:prstGeom prst="star5">
            <a:avLst>
              <a:gd name="adj" fmla="val 50000"/>
              <a:gd name="hf" fmla="val 105146"/>
              <a:gd name="vf" fmla="val 110557"/>
            </a:avLst>
          </a:prstGeom>
          <a:solidFill>
            <a:schemeClr val="accent4">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C20EA8"/>
                </a:solidFill>
                <a:latin typeface="Snap ITC" pitchFamily="82" charset="0"/>
              </a:rPr>
              <a:t>END . QUESTION!  </a:t>
            </a:r>
          </a:p>
          <a:p>
            <a:pPr algn="ctr"/>
            <a:r>
              <a:rPr lang="en-US" sz="3600" dirty="0">
                <a:solidFill>
                  <a:srgbClr val="C20EA8"/>
                </a:solidFill>
                <a:latin typeface="Snap ITC" pitchFamily="82" charset="0"/>
              </a:rPr>
              <a:t>THANKYOU</a:t>
            </a:r>
          </a:p>
        </p:txBody>
      </p:sp>
    </p:spTree>
  </p:cSld>
  <p:clrMapOvr>
    <a:masterClrMapping/>
  </p:clrMapOvr>
  <p:transition spd="slow">
    <p:pull dir="d"/>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242" y="457200"/>
            <a:ext cx="10783518" cy="3124200"/>
          </a:xfrm>
          <a:solidFill>
            <a:schemeClr val="accent1">
              <a:lumMod val="75000"/>
            </a:schemeClr>
          </a:solidFill>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prstTxWarp prst="textWave1">
              <a:avLst/>
            </a:prstTxWarp>
            <a:noAutofit/>
          </a:bodyPr>
          <a:lstStyle/>
          <a:p>
            <a:pPr lvl="0"/>
            <a:r>
              <a:rPr lang="en-US" sz="7200" b="1" dirty="0">
                <a:ln>
                  <a:solidFill>
                    <a:srgbClr val="FFFF00"/>
                  </a:solidFill>
                </a:ln>
                <a:solidFill>
                  <a:srgbClr val="FFFF00"/>
                </a:solidFill>
                <a:latin typeface="Algerian" pitchFamily="82" charset="0"/>
              </a:rPr>
              <a:t/>
            </a:r>
            <a:br>
              <a:rPr lang="en-US" sz="7200" b="1" dirty="0">
                <a:ln>
                  <a:solidFill>
                    <a:srgbClr val="FFFF00"/>
                  </a:solidFill>
                </a:ln>
                <a:solidFill>
                  <a:srgbClr val="FFFF00"/>
                </a:solidFill>
                <a:latin typeface="Algerian" pitchFamily="82" charset="0"/>
              </a:rPr>
            </a:br>
            <a:r>
              <a:rPr lang="en-US" sz="7200" b="1" dirty="0">
                <a:ln>
                  <a:solidFill>
                    <a:srgbClr val="FFFF00"/>
                  </a:solidFill>
                </a:ln>
                <a:solidFill>
                  <a:srgbClr val="FFFF00"/>
                </a:solidFill>
                <a:latin typeface="Algerian" pitchFamily="82" charset="0"/>
              </a:rPr>
              <a:t>MINOR DISORDERS IN PREGNANCY</a:t>
            </a:r>
            <a:r>
              <a:rPr lang="en-US" sz="6000" b="1" dirty="0">
                <a:ln>
                  <a:solidFill>
                    <a:srgbClr val="FFFF00"/>
                  </a:solidFill>
                </a:ln>
                <a:solidFill>
                  <a:srgbClr val="FFFF00"/>
                </a:solidFill>
                <a:latin typeface="Algerian" pitchFamily="82" charset="0"/>
              </a:rPr>
              <a:t/>
            </a:r>
            <a:br>
              <a:rPr lang="en-US" sz="6000" b="1" dirty="0">
                <a:ln>
                  <a:solidFill>
                    <a:srgbClr val="FFFF00"/>
                  </a:solidFill>
                </a:ln>
                <a:solidFill>
                  <a:srgbClr val="FFFF00"/>
                </a:solidFill>
                <a:latin typeface="Algerian" pitchFamily="82" charset="0"/>
              </a:rPr>
            </a:br>
            <a:endParaRPr lang="en-US" sz="6000" b="1" dirty="0">
              <a:ln>
                <a:solidFill>
                  <a:srgbClr val="FFFF00"/>
                </a:solidFill>
              </a:ln>
              <a:solidFill>
                <a:srgbClr val="FFFF00"/>
              </a:solidFill>
              <a:latin typeface="Algerian" pitchFamily="82" charset="0"/>
            </a:endParaRPr>
          </a:p>
        </p:txBody>
      </p:sp>
      <p:sp>
        <p:nvSpPr>
          <p:cNvPr id="3" name="Subtitle 2"/>
          <p:cNvSpPr>
            <a:spLocks noGrp="1"/>
          </p:cNvSpPr>
          <p:nvPr>
            <p:ph type="subTitle" idx="1"/>
          </p:nvPr>
        </p:nvSpPr>
        <p:spPr>
          <a:xfrm>
            <a:off x="983127" y="4419600"/>
            <a:ext cx="8831329" cy="1752600"/>
          </a:xfrm>
          <a:solidFill>
            <a:srgbClr val="002060"/>
          </a:solidFill>
          <a:ln w="76200">
            <a:solidFill>
              <a:schemeClr val="accent4">
                <a:lumMod val="40000"/>
                <a:lumOff val="60000"/>
              </a:schemeClr>
            </a:solidFill>
          </a:ln>
          <a:scene3d>
            <a:camera prst="perspectiveRelaxed"/>
            <a:lightRig rig="threePt" dir="t"/>
          </a:scene3d>
        </p:spPr>
        <p:txBody>
          <a:bodyPr>
            <a:prstTxWarp prst="textCanDown">
              <a:avLst/>
            </a:prstTxWarp>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 HERMANN" pitchFamily="2" charset="0"/>
            </a:endParaRPr>
          </a:p>
          <a:p>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 HERMANN" pitchFamily="2" charset="0"/>
              </a:rPr>
              <a:t>FINALLY………………</a:t>
            </a:r>
          </a:p>
        </p:txBody>
      </p:sp>
      <p:sp>
        <p:nvSpPr>
          <p:cNvPr id="4" name="Date Placeholder 3"/>
          <p:cNvSpPr>
            <a:spLocks noGrp="1"/>
          </p:cNvSpPr>
          <p:nvPr>
            <p:ph type="dt" sz="half" idx="10"/>
          </p:nvPr>
        </p:nvSpPr>
        <p:spPr/>
        <p:txBody>
          <a:bodyPr/>
          <a:lstStyle/>
          <a:p>
            <a:fld id="{E4BFD4B6-0E44-482E-BA62-021600F10773}" type="datetime1">
              <a:rPr lang="en-US">
                <a:solidFill>
                  <a:prstClr val="black"/>
                </a:solidFill>
                <a:latin typeface="Times New Roman"/>
              </a:rPr>
              <a:pPr/>
              <a:t>8/3/2021</a:t>
            </a:fld>
            <a:endParaRPr lang="en-US" dirty="0">
              <a:solidFill>
                <a:prstClr val="black"/>
              </a:solidFill>
              <a:latin typeface="Times New Roman"/>
            </a:endParaRPr>
          </a:p>
        </p:txBody>
      </p:sp>
      <p:sp>
        <p:nvSpPr>
          <p:cNvPr id="5" name="Slide Number Placeholder 4"/>
          <p:cNvSpPr>
            <a:spLocks noGrp="1"/>
          </p:cNvSpPr>
          <p:nvPr>
            <p:ph type="sldNum" sz="quarter" idx="12"/>
          </p:nvPr>
        </p:nvSpPr>
        <p:spPr/>
        <p:txBody>
          <a:bodyPr/>
          <a:lstStyle/>
          <a:p>
            <a:fld id="{F9FD5E83-DDD1-4862-8DB6-887A908FDE33}" type="slidenum">
              <a:rPr lang="en-US">
                <a:latin typeface="Times New Roman"/>
              </a:rPr>
              <a:pPr/>
              <a:t>243</a:t>
            </a:fld>
            <a:endParaRPr lang="en-US" dirty="0">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131" y="399393"/>
            <a:ext cx="10846630" cy="6230007"/>
          </a:xfrm>
        </p:spPr>
        <p:txBody>
          <a:bodyPr>
            <a:noAutofit/>
          </a:bodyPr>
          <a:lstStyle/>
          <a:p>
            <a:pPr algn="just">
              <a:buFont typeface="Wingdings" pitchFamily="2" charset="2"/>
              <a:buChar char="v"/>
            </a:pPr>
            <a:r>
              <a:rPr lang="en-US" sz="3200" dirty="0">
                <a:latin typeface="Times New Roman" pitchFamily="18" charset="0"/>
                <a:cs typeface="Times New Roman" pitchFamily="18" charset="0"/>
              </a:rPr>
              <a:t>Are generally  known as inconsequential disorders, but if overlooked may become health hazards.</a:t>
            </a:r>
          </a:p>
          <a:p>
            <a:pPr algn="just">
              <a:buFont typeface="Wingdings" pitchFamily="2" charset="2"/>
              <a:buChar char="v"/>
            </a:pPr>
            <a:r>
              <a:rPr lang="en-US" sz="3200" dirty="0">
                <a:latin typeface="Times New Roman" pitchFamily="18" charset="0"/>
                <a:cs typeface="Times New Roman" pitchFamily="18" charset="0"/>
              </a:rPr>
              <a:t> Caused by high hormonal levels and pressure from the grown uterus.</a:t>
            </a:r>
          </a:p>
          <a:p>
            <a:pPr algn="just">
              <a:buNone/>
            </a:pP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Specifics are:-</a:t>
            </a:r>
          </a:p>
          <a:p>
            <a:pPr algn="just">
              <a:buNone/>
            </a:pPr>
            <a:r>
              <a:rPr lang="en-US" sz="3200" dirty="0">
                <a:solidFill>
                  <a:schemeClr val="accent2"/>
                </a:solidFill>
                <a:latin typeface="Times New Roman" pitchFamily="18" charset="0"/>
                <a:cs typeface="Times New Roman" pitchFamily="18" charset="0"/>
              </a:rPr>
              <a:t>	</a:t>
            </a:r>
            <a:r>
              <a:rPr lang="en-US" sz="3200" b="1" dirty="0">
                <a:solidFill>
                  <a:schemeClr val="accent4"/>
                </a:solidFill>
                <a:latin typeface="Times New Roman" pitchFamily="18" charset="0"/>
                <a:cs typeface="Times New Roman" pitchFamily="18" charset="0"/>
              </a:rPr>
              <a:t>Morning sickness</a:t>
            </a:r>
          </a:p>
          <a:p>
            <a:pPr algn="just"/>
            <a:r>
              <a:rPr lang="en-US" sz="3200" dirty="0">
                <a:solidFill>
                  <a:schemeClr val="accent2"/>
                </a:solidFill>
                <a:latin typeface="Times New Roman" pitchFamily="18" charset="0"/>
                <a:cs typeface="Times New Roman" pitchFamily="18" charset="0"/>
              </a:rPr>
              <a:t> </a:t>
            </a:r>
            <a:r>
              <a:rPr lang="en-US" sz="3200" dirty="0">
                <a:latin typeface="Times New Roman" pitchFamily="18" charset="0"/>
                <a:cs typeface="Times New Roman" pitchFamily="18" charset="0"/>
              </a:rPr>
              <a:t>Characterised by  either nausea, vomiting  or both on waking up in the morning.</a:t>
            </a:r>
          </a:p>
          <a:p>
            <a:pPr algn="just"/>
            <a:r>
              <a:rPr lang="en-US" sz="3200" dirty="0">
                <a:latin typeface="Times New Roman" pitchFamily="18" charset="0"/>
                <a:cs typeface="Times New Roman" pitchFamily="18" charset="0"/>
              </a:rPr>
              <a:t>Occurs between 4</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-14</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week , to about 50% of the prenatals due to sudden rise of oestrogen hormone.</a:t>
            </a:r>
          </a:p>
          <a:p>
            <a:pPr algn="just">
              <a:buNone/>
            </a:pPr>
            <a:r>
              <a:rPr lang="en-US" sz="3200" dirty="0">
                <a:solidFill>
                  <a:schemeClr val="accent2"/>
                </a:solidFill>
              </a:rPr>
              <a:t>	</a:t>
            </a:r>
          </a:p>
          <a:p>
            <a:pPr algn="just">
              <a:buNone/>
            </a:pPr>
            <a:endParaRPr lang="en-US" sz="3200" dirty="0"/>
          </a:p>
        </p:txBody>
      </p:sp>
      <p:sp>
        <p:nvSpPr>
          <p:cNvPr id="4" name="Date Placeholder 3"/>
          <p:cNvSpPr>
            <a:spLocks noGrp="1"/>
          </p:cNvSpPr>
          <p:nvPr>
            <p:ph type="dt" sz="half" idx="10"/>
          </p:nvPr>
        </p:nvSpPr>
        <p:spPr/>
        <p:txBody>
          <a:bodyPr/>
          <a:lstStyle/>
          <a:p>
            <a:fld id="{21C33B3D-7EB1-4EFE-AC48-5E486A649089}" type="datetime1">
              <a:rPr lang="en-US">
                <a:solidFill>
                  <a:prstClr val="black"/>
                </a:solidFill>
                <a:latin typeface="Times New Roman"/>
              </a:rPr>
              <a:pPr/>
              <a:t>8/3/2021</a:t>
            </a:fld>
            <a:endParaRPr lang="en-US" dirty="0">
              <a:solidFill>
                <a:prstClr val="black"/>
              </a:solidFill>
              <a:latin typeface="Times New Roman"/>
            </a:endParaRPr>
          </a:p>
        </p:txBody>
      </p:sp>
      <p:sp>
        <p:nvSpPr>
          <p:cNvPr id="5" name="Slide Number Placeholder 4"/>
          <p:cNvSpPr>
            <a:spLocks noGrp="1"/>
          </p:cNvSpPr>
          <p:nvPr>
            <p:ph type="sldNum" sz="quarter" idx="12"/>
          </p:nvPr>
        </p:nvSpPr>
        <p:spPr/>
        <p:txBody>
          <a:bodyPr/>
          <a:lstStyle/>
          <a:p>
            <a:fld id="{F9FD5E83-DDD1-4862-8DB6-887A908FDE33}" type="slidenum">
              <a:rPr lang="en-US">
                <a:solidFill>
                  <a:prstClr val="black"/>
                </a:solidFill>
                <a:latin typeface="Times New Roman"/>
              </a:rPr>
              <a:pPr/>
              <a:t>244</a:t>
            </a:fld>
            <a:endParaRPr lang="en-US" dirty="0">
              <a:solidFill>
                <a:prstClr val="black"/>
              </a:solidFill>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3477" y="451945"/>
            <a:ext cx="11098924" cy="6002863"/>
          </a:xfrm>
        </p:spPr>
        <p:txBody>
          <a:bodyPr>
            <a:noAutofit/>
          </a:bodyPr>
          <a:lstStyle/>
          <a:p>
            <a:pPr algn="just">
              <a:buNone/>
            </a:pPr>
            <a:r>
              <a:rPr lang="en-US" sz="3600" i="1" dirty="0"/>
              <a:t>		</a:t>
            </a:r>
            <a:r>
              <a:rPr lang="en-US" sz="3600" i="1" dirty="0">
                <a:solidFill>
                  <a:srgbClr val="002060"/>
                </a:solidFill>
              </a:rPr>
              <a:t>Management</a:t>
            </a:r>
          </a:p>
          <a:p>
            <a:pPr algn="just"/>
            <a:r>
              <a:rPr lang="en-US" sz="3600" dirty="0"/>
              <a:t>To take starchy food of  her choice, before waking up and a sweetened drink.</a:t>
            </a:r>
          </a:p>
          <a:p>
            <a:pPr algn="just"/>
            <a:r>
              <a:rPr lang="en-US" sz="3600" dirty="0"/>
              <a:t>To have small frequent  meal and adequate fluid  to prevent dehydration.</a:t>
            </a:r>
          </a:p>
          <a:p>
            <a:pPr algn="just">
              <a:buNone/>
            </a:pPr>
            <a:r>
              <a:rPr lang="en-US" sz="3600" dirty="0"/>
              <a:t>	</a:t>
            </a:r>
            <a:r>
              <a:rPr lang="en-US" sz="3600" b="1" dirty="0">
                <a:solidFill>
                  <a:schemeClr val="accent3"/>
                </a:solidFill>
              </a:rPr>
              <a:t>Fainting / syncope  attacks</a:t>
            </a:r>
          </a:p>
          <a:p>
            <a:pPr algn="just"/>
            <a:r>
              <a:rPr lang="en-US" sz="3600" dirty="0"/>
              <a:t>Results from either vasodilatation in early pregnancy,  faulty position in late pregnancy or cardiac problems. </a:t>
            </a:r>
          </a:p>
          <a:p>
            <a:pPr algn="just"/>
            <a:endParaRPr lang="en-US" sz="3600" dirty="0"/>
          </a:p>
          <a:p>
            <a:pPr algn="just"/>
            <a:endParaRPr lang="en-US" sz="3600" dirty="0"/>
          </a:p>
        </p:txBody>
      </p:sp>
      <p:sp>
        <p:nvSpPr>
          <p:cNvPr id="4" name="Date Placeholder 3"/>
          <p:cNvSpPr>
            <a:spLocks noGrp="1"/>
          </p:cNvSpPr>
          <p:nvPr>
            <p:ph type="dt" sz="half" idx="10"/>
          </p:nvPr>
        </p:nvSpPr>
        <p:spPr/>
        <p:txBody>
          <a:bodyPr/>
          <a:lstStyle/>
          <a:p>
            <a:fld id="{A74E0B73-3759-483B-A5E1-4B7F9D650463}" type="datetime1">
              <a:rPr lang="en-US">
                <a:solidFill>
                  <a:prstClr val="black"/>
                </a:solidFill>
                <a:latin typeface="Times New Roman"/>
              </a:rPr>
              <a:pPr/>
              <a:t>8/3/2021</a:t>
            </a:fld>
            <a:endParaRPr lang="en-US" dirty="0">
              <a:solidFill>
                <a:prstClr val="black"/>
              </a:solidFill>
              <a:latin typeface="Times New Roman"/>
            </a:endParaRPr>
          </a:p>
        </p:txBody>
      </p:sp>
      <p:sp>
        <p:nvSpPr>
          <p:cNvPr id="5" name="Slide Number Placeholder 4"/>
          <p:cNvSpPr>
            <a:spLocks noGrp="1"/>
          </p:cNvSpPr>
          <p:nvPr>
            <p:ph type="sldNum" sz="quarter" idx="12"/>
          </p:nvPr>
        </p:nvSpPr>
        <p:spPr/>
        <p:txBody>
          <a:bodyPr/>
          <a:lstStyle/>
          <a:p>
            <a:fld id="{F9FD5E83-DDD1-4862-8DB6-887A908FDE33}" type="slidenum">
              <a:rPr lang="en-US">
                <a:solidFill>
                  <a:prstClr val="black"/>
                </a:solidFill>
                <a:latin typeface="Times New Roman"/>
              </a:rPr>
              <a:pPr/>
              <a:t>245</a:t>
            </a:fld>
            <a:endParaRPr lang="en-US" dirty="0">
              <a:solidFill>
                <a:prstClr val="black"/>
              </a:solidFill>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6088" y="267494"/>
            <a:ext cx="10039827" cy="1104106"/>
          </a:xfrm>
        </p:spPr>
        <p:txBody>
          <a:bodyPr/>
          <a:lstStyle/>
          <a:p>
            <a:r>
              <a:rPr lang="en-US" dirty="0"/>
              <a:t>ct</a:t>
            </a:r>
          </a:p>
        </p:txBody>
      </p:sp>
      <p:sp>
        <p:nvSpPr>
          <p:cNvPr id="2" name="Content Placeholder 1"/>
          <p:cNvSpPr>
            <a:spLocks noGrp="1"/>
          </p:cNvSpPr>
          <p:nvPr>
            <p:ph idx="1"/>
          </p:nvPr>
        </p:nvSpPr>
        <p:spPr>
          <a:xfrm>
            <a:off x="704242" y="1447800"/>
            <a:ext cx="10783518" cy="5257800"/>
          </a:xfrm>
        </p:spPr>
        <p:txBody>
          <a:bodyPr>
            <a:noAutofit/>
          </a:bodyPr>
          <a:lstStyle/>
          <a:p>
            <a:pPr>
              <a:buNone/>
            </a:pPr>
            <a:r>
              <a:rPr lang="en-US" sz="2800" dirty="0"/>
              <a:t>		</a:t>
            </a:r>
            <a:r>
              <a:rPr lang="en-US" sz="2800" i="1" dirty="0">
                <a:solidFill>
                  <a:srgbClr val="002060"/>
                </a:solidFill>
              </a:rPr>
              <a:t>Management</a:t>
            </a:r>
          </a:p>
          <a:p>
            <a:r>
              <a:rPr lang="en-US" sz="2800" dirty="0"/>
              <a:t>Conservatively:-</a:t>
            </a:r>
          </a:p>
          <a:p>
            <a:pPr>
              <a:buFont typeface="Wingdings" pitchFamily="2" charset="2"/>
              <a:buChar char="Ø"/>
            </a:pPr>
            <a:r>
              <a:rPr lang="en-US" sz="2800" dirty="0"/>
              <a:t>To avoid long periods of standing and overcrowded areas.</a:t>
            </a:r>
          </a:p>
          <a:p>
            <a:pPr>
              <a:buFont typeface="Wingdings" pitchFamily="2" charset="2"/>
              <a:buChar char="Ø"/>
            </a:pPr>
            <a:r>
              <a:rPr lang="en-US" sz="2800" dirty="0"/>
              <a:t>To adopt a lateral position in late pregnancy.</a:t>
            </a:r>
          </a:p>
          <a:p>
            <a:r>
              <a:rPr lang="en-US" sz="2800" dirty="0"/>
              <a:t>Curative, to seek medical  attention for anaemia and heart problems.</a:t>
            </a:r>
          </a:p>
          <a:p>
            <a:pPr>
              <a:buNone/>
            </a:pPr>
            <a:r>
              <a:rPr lang="en-US" sz="2800" dirty="0"/>
              <a:t>		</a:t>
            </a:r>
            <a:r>
              <a:rPr lang="en-US" sz="2800" b="1" dirty="0">
                <a:solidFill>
                  <a:schemeClr val="accent3"/>
                </a:solidFill>
              </a:rPr>
              <a:t>Heart  burn  ( psyrosis )</a:t>
            </a:r>
          </a:p>
          <a:p>
            <a:r>
              <a:rPr lang="en-US" sz="2800" dirty="0"/>
              <a:t>Experienced as a burning sensation in the medial sternum, because of reflux of stomach contents to the oesophagus.</a:t>
            </a:r>
          </a:p>
        </p:txBody>
      </p:sp>
      <p:sp>
        <p:nvSpPr>
          <p:cNvPr id="4" name="Date Placeholder 3"/>
          <p:cNvSpPr>
            <a:spLocks noGrp="1"/>
          </p:cNvSpPr>
          <p:nvPr>
            <p:ph type="dt" sz="half" idx="10"/>
          </p:nvPr>
        </p:nvSpPr>
        <p:spPr/>
        <p:txBody>
          <a:bodyPr/>
          <a:lstStyle/>
          <a:p>
            <a:fld id="{31286821-9148-4A6F-9B64-834B2882C63A}" type="datetime1">
              <a:rPr lang="en-US">
                <a:solidFill>
                  <a:prstClr val="black"/>
                </a:solidFill>
                <a:latin typeface="Times New Roman"/>
              </a:rPr>
              <a:pPr/>
              <a:t>8/3/2021</a:t>
            </a:fld>
            <a:endParaRPr lang="en-US" dirty="0">
              <a:solidFill>
                <a:prstClr val="black"/>
              </a:solidFill>
              <a:latin typeface="Times New Roman"/>
            </a:endParaRPr>
          </a:p>
        </p:txBody>
      </p:sp>
      <p:sp>
        <p:nvSpPr>
          <p:cNvPr id="5" name="Slide Number Placeholder 4"/>
          <p:cNvSpPr>
            <a:spLocks noGrp="1"/>
          </p:cNvSpPr>
          <p:nvPr>
            <p:ph type="sldNum" sz="quarter" idx="12"/>
          </p:nvPr>
        </p:nvSpPr>
        <p:spPr/>
        <p:txBody>
          <a:bodyPr/>
          <a:lstStyle/>
          <a:p>
            <a:fld id="{F9FD5E83-DDD1-4862-8DB6-887A908FDE33}" type="slidenum">
              <a:rPr lang="en-US">
                <a:solidFill>
                  <a:prstClr val="black"/>
                </a:solidFill>
                <a:latin typeface="Times New Roman"/>
              </a:rPr>
              <a:pPr/>
              <a:t>246</a:t>
            </a:fld>
            <a:endParaRPr lang="en-US" dirty="0">
              <a:solidFill>
                <a:prstClr val="black"/>
              </a:solidFill>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6088" y="267494"/>
            <a:ext cx="10039827" cy="875506"/>
          </a:xfrm>
        </p:spPr>
        <p:txBody>
          <a:bodyPr/>
          <a:lstStyle/>
          <a:p>
            <a:r>
              <a:rPr lang="en-US" dirty="0"/>
              <a:t>		contd</a:t>
            </a:r>
          </a:p>
        </p:txBody>
      </p:sp>
      <p:sp>
        <p:nvSpPr>
          <p:cNvPr id="2" name="Content Placeholder 1"/>
          <p:cNvSpPr>
            <a:spLocks noGrp="1"/>
          </p:cNvSpPr>
          <p:nvPr>
            <p:ph idx="1"/>
          </p:nvPr>
        </p:nvSpPr>
        <p:spPr>
          <a:xfrm>
            <a:off x="890165" y="1219200"/>
            <a:ext cx="10597595" cy="5334000"/>
          </a:xfrm>
        </p:spPr>
        <p:txBody>
          <a:bodyPr>
            <a:noAutofit/>
          </a:bodyPr>
          <a:lstStyle/>
          <a:p>
            <a:r>
              <a:rPr lang="en-US" sz="2800" dirty="0"/>
              <a:t>Results from relaxation of cardiac sphincter, as well as pressure exerted by the uterus as from 30</a:t>
            </a:r>
            <a:r>
              <a:rPr lang="en-US" sz="2800" baseline="30000" dirty="0"/>
              <a:t>th</a:t>
            </a:r>
            <a:r>
              <a:rPr lang="en-US" sz="2800" dirty="0"/>
              <a:t> week.</a:t>
            </a:r>
          </a:p>
          <a:p>
            <a:pPr>
              <a:buFont typeface="Wingdings" pitchFamily="2" charset="2"/>
              <a:buChar char="Ø"/>
            </a:pPr>
            <a:r>
              <a:rPr lang="en-US" sz="2800" dirty="0"/>
              <a:t>It’s worsened, if she adopts a recumbent position.</a:t>
            </a:r>
          </a:p>
          <a:p>
            <a:pPr>
              <a:buNone/>
            </a:pPr>
            <a:r>
              <a:rPr lang="en-US" sz="2800" dirty="0"/>
              <a:t>			</a:t>
            </a:r>
            <a:r>
              <a:rPr lang="en-US" sz="2800" i="1" dirty="0">
                <a:solidFill>
                  <a:srgbClr val="002060"/>
                </a:solidFill>
              </a:rPr>
              <a:t>Management</a:t>
            </a:r>
          </a:p>
          <a:p>
            <a:r>
              <a:rPr lang="en-US" sz="2800" dirty="0"/>
              <a:t>To take easily digestible foods .</a:t>
            </a:r>
          </a:p>
          <a:p>
            <a:r>
              <a:rPr lang="en-US" sz="2800" dirty="0"/>
              <a:t>To avoid bending after meals.</a:t>
            </a:r>
          </a:p>
          <a:p>
            <a:r>
              <a:rPr lang="en-US" sz="2800" dirty="0"/>
              <a:t>To sleep while propped up comfortably.</a:t>
            </a:r>
          </a:p>
          <a:p>
            <a:r>
              <a:rPr lang="en-US" sz="2800" dirty="0"/>
              <a:t>To take milk regularly ,if it persists.</a:t>
            </a:r>
          </a:p>
          <a:p>
            <a:r>
              <a:rPr lang="en-US" sz="2800" dirty="0"/>
              <a:t>For no relieve, administer antacids  e.g.  Actal 2 every 8 hourly.</a:t>
            </a:r>
          </a:p>
          <a:p>
            <a:endParaRPr lang="en-US" sz="2800" dirty="0"/>
          </a:p>
        </p:txBody>
      </p:sp>
      <p:sp>
        <p:nvSpPr>
          <p:cNvPr id="4" name="Date Placeholder 3"/>
          <p:cNvSpPr>
            <a:spLocks noGrp="1"/>
          </p:cNvSpPr>
          <p:nvPr>
            <p:ph type="dt" sz="half" idx="10"/>
          </p:nvPr>
        </p:nvSpPr>
        <p:spPr/>
        <p:txBody>
          <a:bodyPr/>
          <a:lstStyle/>
          <a:p>
            <a:fld id="{84E6862C-6F3B-46C2-A3F6-7696CAABB12E}" type="datetime1">
              <a:rPr lang="en-US">
                <a:solidFill>
                  <a:prstClr val="black"/>
                </a:solidFill>
                <a:latin typeface="Times New Roman"/>
              </a:rPr>
              <a:pPr/>
              <a:t>8/3/2021</a:t>
            </a:fld>
            <a:endParaRPr lang="en-US" dirty="0">
              <a:solidFill>
                <a:prstClr val="black"/>
              </a:solidFill>
              <a:latin typeface="Times New Roman"/>
            </a:endParaRPr>
          </a:p>
        </p:txBody>
      </p:sp>
      <p:sp>
        <p:nvSpPr>
          <p:cNvPr id="5" name="Slide Number Placeholder 4"/>
          <p:cNvSpPr>
            <a:spLocks noGrp="1"/>
          </p:cNvSpPr>
          <p:nvPr>
            <p:ph type="sldNum" sz="quarter" idx="12"/>
          </p:nvPr>
        </p:nvSpPr>
        <p:spPr/>
        <p:txBody>
          <a:bodyPr/>
          <a:lstStyle/>
          <a:p>
            <a:fld id="{F9FD5E83-DDD1-4862-8DB6-887A908FDE33}" type="slidenum">
              <a:rPr lang="en-US">
                <a:solidFill>
                  <a:prstClr val="black"/>
                </a:solidFill>
                <a:latin typeface="Times New Roman"/>
              </a:rPr>
              <a:pPr/>
              <a:t>247</a:t>
            </a:fld>
            <a:endParaRPr lang="en-US" dirty="0">
              <a:solidFill>
                <a:prstClr val="black"/>
              </a:solidFill>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a:t>
            </a:r>
          </a:p>
        </p:txBody>
      </p:sp>
      <p:sp>
        <p:nvSpPr>
          <p:cNvPr id="2" name="Content Placeholder 1"/>
          <p:cNvSpPr>
            <a:spLocks noGrp="1"/>
          </p:cNvSpPr>
          <p:nvPr>
            <p:ph idx="1"/>
          </p:nvPr>
        </p:nvSpPr>
        <p:spPr/>
        <p:txBody>
          <a:bodyPr>
            <a:normAutofit lnSpcReduction="10000"/>
          </a:bodyPr>
          <a:lstStyle/>
          <a:p>
            <a:pPr>
              <a:buNone/>
            </a:pPr>
            <a:r>
              <a:rPr lang="en-US" dirty="0"/>
              <a:t>		</a:t>
            </a:r>
            <a:r>
              <a:rPr lang="en-US" b="1" dirty="0">
                <a:solidFill>
                  <a:schemeClr val="accent3"/>
                </a:solidFill>
              </a:rPr>
              <a:t>Itching</a:t>
            </a:r>
          </a:p>
          <a:p>
            <a:r>
              <a:rPr lang="en-US" dirty="0"/>
              <a:t>Mostly, experienced on the abdomen due to rapid  uterine growth.</a:t>
            </a:r>
          </a:p>
          <a:p>
            <a:r>
              <a:rPr lang="en-US" dirty="0"/>
              <a:t>Sometimes, it results from poor hygiene and allergic reaction to certain materials as well as detergents.</a:t>
            </a:r>
          </a:p>
          <a:p>
            <a:pPr>
              <a:buNone/>
            </a:pPr>
            <a:r>
              <a:rPr lang="en-US" dirty="0"/>
              <a:t>	   </a:t>
            </a:r>
            <a:r>
              <a:rPr lang="en-US" i="1" dirty="0">
                <a:solidFill>
                  <a:srgbClr val="002060"/>
                </a:solidFill>
              </a:rPr>
              <a:t>Management</a:t>
            </a:r>
          </a:p>
          <a:p>
            <a:r>
              <a:rPr lang="en-US" dirty="0"/>
              <a:t>Advise on hygiene, particularly of the vulva.</a:t>
            </a:r>
          </a:p>
          <a:p>
            <a:r>
              <a:rPr lang="en-US" dirty="0"/>
              <a:t>To avoid the material allergic to and the detergent, or rinse the latter properly.</a:t>
            </a:r>
          </a:p>
          <a:p>
            <a:r>
              <a:rPr lang="en-US" dirty="0"/>
              <a:t>To apply a soothing cream on the respective areas.</a:t>
            </a:r>
          </a:p>
        </p:txBody>
      </p:sp>
      <p:sp>
        <p:nvSpPr>
          <p:cNvPr id="4" name="Date Placeholder 3"/>
          <p:cNvSpPr>
            <a:spLocks noGrp="1"/>
          </p:cNvSpPr>
          <p:nvPr>
            <p:ph type="dt" sz="half" idx="10"/>
          </p:nvPr>
        </p:nvSpPr>
        <p:spPr/>
        <p:txBody>
          <a:bodyPr/>
          <a:lstStyle/>
          <a:p>
            <a:fld id="{A3F230B2-335A-4424-B0F0-F1110D13D363}" type="datetime1">
              <a:rPr lang="en-US">
                <a:solidFill>
                  <a:prstClr val="black"/>
                </a:solidFill>
                <a:latin typeface="Times New Roman"/>
              </a:rPr>
              <a:pPr/>
              <a:t>8/3/2021</a:t>
            </a:fld>
            <a:endParaRPr lang="en-US" dirty="0">
              <a:solidFill>
                <a:prstClr val="black"/>
              </a:solidFill>
              <a:latin typeface="Times New Roman"/>
            </a:endParaRPr>
          </a:p>
        </p:txBody>
      </p:sp>
      <p:sp>
        <p:nvSpPr>
          <p:cNvPr id="5" name="Slide Number Placeholder 4"/>
          <p:cNvSpPr>
            <a:spLocks noGrp="1"/>
          </p:cNvSpPr>
          <p:nvPr>
            <p:ph type="sldNum" sz="quarter" idx="12"/>
          </p:nvPr>
        </p:nvSpPr>
        <p:spPr/>
        <p:txBody>
          <a:bodyPr/>
          <a:lstStyle/>
          <a:p>
            <a:fld id="{F9FD5E83-DDD1-4862-8DB6-887A908FDE33}" type="slidenum">
              <a:rPr lang="en-US">
                <a:solidFill>
                  <a:prstClr val="black"/>
                </a:solidFill>
                <a:latin typeface="Times New Roman"/>
              </a:rPr>
              <a:pPr/>
              <a:t>248</a:t>
            </a:fld>
            <a:endParaRPr lang="en-US" dirty="0">
              <a:solidFill>
                <a:prstClr val="black"/>
              </a:solidFill>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a:t>
            </a:r>
          </a:p>
        </p:txBody>
      </p:sp>
      <p:sp>
        <p:nvSpPr>
          <p:cNvPr id="2" name="Content Placeholder 1"/>
          <p:cNvSpPr>
            <a:spLocks noGrp="1"/>
          </p:cNvSpPr>
          <p:nvPr>
            <p:ph idx="1"/>
          </p:nvPr>
        </p:nvSpPr>
        <p:spPr>
          <a:xfrm>
            <a:off x="797204" y="457200"/>
            <a:ext cx="10597595" cy="5997608"/>
          </a:xfrm>
        </p:spPr>
        <p:txBody>
          <a:bodyPr>
            <a:noAutofit/>
          </a:bodyPr>
          <a:lstStyle/>
          <a:p>
            <a:pPr>
              <a:buNone/>
            </a:pPr>
            <a:r>
              <a:rPr lang="en-US" sz="3600" dirty="0"/>
              <a:t>	   </a:t>
            </a:r>
            <a:r>
              <a:rPr lang="en-US" sz="3600" b="1" dirty="0">
                <a:solidFill>
                  <a:schemeClr val="accent3"/>
                </a:solidFill>
              </a:rPr>
              <a:t>Frequency of micturition</a:t>
            </a:r>
          </a:p>
          <a:p>
            <a:pPr>
              <a:buNone/>
            </a:pPr>
            <a:r>
              <a:rPr lang="en-US" sz="3600" dirty="0"/>
              <a:t>	Experienced in two(2) episodes.</a:t>
            </a:r>
          </a:p>
          <a:p>
            <a:r>
              <a:rPr lang="en-US" sz="3600" dirty="0"/>
              <a:t>Early pregnancy between 10-12 weeks.</a:t>
            </a:r>
          </a:p>
          <a:p>
            <a:r>
              <a:rPr lang="en-US" sz="3600" dirty="0"/>
              <a:t>Late pregnancy when lightening occurs.</a:t>
            </a:r>
          </a:p>
          <a:p>
            <a:pPr>
              <a:buNone/>
            </a:pPr>
            <a:r>
              <a:rPr lang="en-US" sz="3600" dirty="0"/>
              <a:t>	 </a:t>
            </a:r>
            <a:r>
              <a:rPr lang="en-US" sz="3600" i="1" dirty="0"/>
              <a:t> </a:t>
            </a:r>
            <a:r>
              <a:rPr lang="en-US" sz="3600" i="1" dirty="0">
                <a:solidFill>
                  <a:srgbClr val="002060"/>
                </a:solidFill>
              </a:rPr>
              <a:t>Management</a:t>
            </a:r>
          </a:p>
          <a:p>
            <a:r>
              <a:rPr lang="en-US" sz="3600" dirty="0"/>
              <a:t>Reassure that, it will resolve spontaneously as long as pain or discomfort are absent.</a:t>
            </a:r>
          </a:p>
          <a:p>
            <a:pPr>
              <a:buNone/>
            </a:pPr>
            <a:r>
              <a:rPr lang="en-US" sz="3600" dirty="0"/>
              <a:t>	</a:t>
            </a:r>
          </a:p>
        </p:txBody>
      </p:sp>
      <p:sp>
        <p:nvSpPr>
          <p:cNvPr id="4" name="Date Placeholder 3"/>
          <p:cNvSpPr>
            <a:spLocks noGrp="1"/>
          </p:cNvSpPr>
          <p:nvPr>
            <p:ph type="dt" sz="half" idx="10"/>
          </p:nvPr>
        </p:nvSpPr>
        <p:spPr/>
        <p:txBody>
          <a:bodyPr/>
          <a:lstStyle/>
          <a:p>
            <a:fld id="{A9AFAEAC-A798-4F6B-B0F3-45BBA041A00F}" type="datetime1">
              <a:rPr lang="en-US">
                <a:solidFill>
                  <a:prstClr val="black"/>
                </a:solidFill>
                <a:latin typeface="Times New Roman"/>
              </a:rPr>
              <a:pPr/>
              <a:t>8/3/2021</a:t>
            </a:fld>
            <a:endParaRPr lang="en-US" dirty="0">
              <a:solidFill>
                <a:prstClr val="black"/>
              </a:solidFill>
              <a:latin typeface="Times New Roman"/>
            </a:endParaRPr>
          </a:p>
        </p:txBody>
      </p:sp>
      <p:sp>
        <p:nvSpPr>
          <p:cNvPr id="5" name="Slide Number Placeholder 4"/>
          <p:cNvSpPr>
            <a:spLocks noGrp="1"/>
          </p:cNvSpPr>
          <p:nvPr>
            <p:ph type="sldNum" sz="quarter" idx="12"/>
          </p:nvPr>
        </p:nvSpPr>
        <p:spPr/>
        <p:txBody>
          <a:bodyPr/>
          <a:lstStyle/>
          <a:p>
            <a:fld id="{F9FD5E83-DDD1-4862-8DB6-887A908FDE33}" type="slidenum">
              <a:rPr lang="en-US">
                <a:solidFill>
                  <a:prstClr val="black"/>
                </a:solidFill>
                <a:latin typeface="Times New Roman"/>
              </a:rPr>
              <a:pPr/>
              <a:t>249</a:t>
            </a:fld>
            <a:endParaRPr lang="en-US" dirty="0">
              <a:solidFill>
                <a:prstClr val="black"/>
              </a:solidFill>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97204" y="381000"/>
            <a:ext cx="10318711" cy="5638800"/>
          </a:xfrm>
        </p:spPr>
        <p:txBody>
          <a:bodyPr/>
          <a:lstStyle/>
          <a:p>
            <a:pPr>
              <a:buNone/>
            </a:pPr>
            <a:r>
              <a:rPr lang="en-US" dirty="0"/>
              <a:t>	</a:t>
            </a:r>
            <a:r>
              <a:rPr lang="en-US" sz="2800" i="1" dirty="0"/>
              <a:t>ii</a:t>
            </a:r>
            <a:r>
              <a:rPr lang="en-US" sz="3600" i="1" dirty="0">
                <a:latin typeface="Times New Roman" pitchFamily="18" charset="0"/>
                <a:cs typeface="Times New Roman" pitchFamily="18" charset="0"/>
              </a:rPr>
              <a:t>) </a:t>
            </a:r>
            <a:r>
              <a:rPr lang="en-US" sz="3600" b="1" i="1" dirty="0">
                <a:latin typeface="Times New Roman" pitchFamily="18" charset="0"/>
                <a:cs typeface="Times New Roman" pitchFamily="18" charset="0"/>
              </a:rPr>
              <a:t>HEGAR’S/GOODELL’S SIGN </a:t>
            </a:r>
            <a:endParaRPr lang="en-US" sz="3200" b="1" i="1" dirty="0">
              <a:latin typeface="Times New Roman" pitchFamily="18" charset="0"/>
              <a:cs typeface="Times New Roman" pitchFamily="18" charset="0"/>
            </a:endParaRPr>
          </a:p>
          <a:p>
            <a:pPr>
              <a:buNone/>
            </a:pPr>
            <a:r>
              <a:rPr lang="en-US" sz="3200" dirty="0">
                <a:latin typeface="Times New Roman" pitchFamily="18" charset="0"/>
                <a:cs typeface="Times New Roman" pitchFamily="18" charset="0"/>
              </a:rPr>
              <a:t>Also referred to as ; Softening of the Isthmus</a:t>
            </a:r>
          </a:p>
          <a:p>
            <a:r>
              <a:rPr lang="en-US" sz="3200" dirty="0">
                <a:latin typeface="Times New Roman" pitchFamily="18" charset="0"/>
                <a:cs typeface="Times New Roman" pitchFamily="18" charset="0"/>
              </a:rPr>
              <a:t>Noted between the 6</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to the 8</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week in that, the entire isthmus is softened.</a:t>
            </a:r>
          </a:p>
          <a:p>
            <a:r>
              <a:rPr lang="en-US" sz="3200" dirty="0">
                <a:latin typeface="Times New Roman" pitchFamily="18" charset="0"/>
                <a:cs typeface="Times New Roman" pitchFamily="18" charset="0"/>
              </a:rPr>
              <a:t>On bimanual compression the fingers on the abdomen and those placed through the vagina almost meet.</a:t>
            </a:r>
          </a:p>
          <a:p>
            <a:pPr lvl="0">
              <a:buFont typeface="Wingdings" pitchFamily="2" charset="2"/>
              <a:buChar char="Ø"/>
            </a:pPr>
            <a:r>
              <a:rPr lang="en-US" sz="3200" dirty="0">
                <a:latin typeface="Times New Roman" pitchFamily="18" charset="0"/>
                <a:cs typeface="Times New Roman" pitchFamily="18" charset="0"/>
              </a:rPr>
              <a:t>Same can occur due to </a:t>
            </a:r>
            <a:r>
              <a:rPr lang="en-US" sz="3200" dirty="0" err="1">
                <a:latin typeface="Times New Roman" pitchFamily="18" charset="0"/>
                <a:cs typeface="Times New Roman" pitchFamily="18" charset="0"/>
              </a:rPr>
              <a:t>hydatiform</a:t>
            </a:r>
            <a:r>
              <a:rPr lang="en-US" sz="3200" dirty="0">
                <a:latin typeface="Times New Roman" pitchFamily="18" charset="0"/>
                <a:cs typeface="Times New Roman" pitchFamily="18" charset="0"/>
              </a:rPr>
              <a:t> mole.</a:t>
            </a:r>
          </a:p>
          <a:p>
            <a:endParaRPr lang="en-US" dirty="0"/>
          </a:p>
        </p:txBody>
      </p:sp>
      <p:sp>
        <p:nvSpPr>
          <p:cNvPr id="5" name="Slide Number Placeholder 4"/>
          <p:cNvSpPr>
            <a:spLocks noGrp="1"/>
          </p:cNvSpPr>
          <p:nvPr>
            <p:ph type="sldNum" sz="quarter" idx="12"/>
          </p:nvPr>
        </p:nvSpPr>
        <p:spPr/>
        <p:txBody>
          <a:bodyPr/>
          <a:lstStyle/>
          <a:p>
            <a:fld id="{4E29A36A-2DFF-43F8-9275-FEA2E69CBAEA}" type="slidenum">
              <a:rPr lang="en-US">
                <a:latin typeface="Franklin Gothic Book"/>
              </a:rPr>
              <a:pPr/>
              <a:t>25</a:t>
            </a:fld>
            <a:endParaRPr lang="en-US">
              <a:latin typeface="Franklin Gothic Book"/>
            </a:endParaRPr>
          </a:p>
        </p:txBody>
      </p:sp>
    </p:spTree>
  </p:cSld>
  <p:clrMapOvr>
    <a:masterClrMapping/>
  </p:clrMapOvr>
  <p:transition spd="slow">
    <p:pull dir="d"/>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267494"/>
            <a:ext cx="10039827" cy="951706"/>
          </a:xfrm>
        </p:spPr>
        <p:txBody>
          <a:bodyPr/>
          <a:lstStyle/>
          <a:p>
            <a:r>
              <a:rPr lang="en-US" dirty="0"/>
              <a:t>ct</a:t>
            </a:r>
          </a:p>
        </p:txBody>
      </p:sp>
      <p:sp>
        <p:nvSpPr>
          <p:cNvPr id="3" name="Content Placeholder 2"/>
          <p:cNvSpPr>
            <a:spLocks noGrp="1"/>
          </p:cNvSpPr>
          <p:nvPr>
            <p:ph idx="1"/>
          </p:nvPr>
        </p:nvSpPr>
        <p:spPr>
          <a:xfrm>
            <a:off x="890165" y="1143000"/>
            <a:ext cx="10597595" cy="5486400"/>
          </a:xfrm>
        </p:spPr>
        <p:txBody>
          <a:bodyPr>
            <a:normAutofit/>
          </a:bodyPr>
          <a:lstStyle/>
          <a:p>
            <a:pPr>
              <a:buNone/>
            </a:pPr>
            <a:r>
              <a:rPr lang="en-US" dirty="0">
                <a:solidFill>
                  <a:schemeClr val="accent2"/>
                </a:solidFill>
              </a:rPr>
              <a:t>		</a:t>
            </a:r>
            <a:r>
              <a:rPr lang="en-US" sz="3200" b="1" dirty="0">
                <a:solidFill>
                  <a:schemeClr val="accent3"/>
                </a:solidFill>
              </a:rPr>
              <a:t>Excessive salivation ( ptyalism )</a:t>
            </a:r>
            <a:endParaRPr lang="en-US" b="1" dirty="0">
              <a:solidFill>
                <a:schemeClr val="accent3"/>
              </a:solidFill>
            </a:endParaRPr>
          </a:p>
          <a:p>
            <a:r>
              <a:rPr lang="en-US" dirty="0"/>
              <a:t>Brought about by high hormonal levels.</a:t>
            </a:r>
          </a:p>
          <a:p>
            <a:r>
              <a:rPr lang="en-US" dirty="0"/>
              <a:t>Occurs to quite a small group of prenatals and it is worse between 8</a:t>
            </a:r>
            <a:r>
              <a:rPr lang="en-US" baseline="30000" dirty="0"/>
              <a:t>th</a:t>
            </a:r>
            <a:r>
              <a:rPr lang="en-US" dirty="0"/>
              <a:t> -16</a:t>
            </a:r>
            <a:r>
              <a:rPr lang="en-US" baseline="30000" dirty="0"/>
              <a:t>th</a:t>
            </a:r>
            <a:r>
              <a:rPr lang="en-US" dirty="0"/>
              <a:t> week.</a:t>
            </a:r>
          </a:p>
          <a:p>
            <a:r>
              <a:rPr lang="en-US" dirty="0"/>
              <a:t>Thereafter, it may subside or disappear, but in very few occasions it persists all through.</a:t>
            </a:r>
          </a:p>
          <a:p>
            <a:pPr>
              <a:buNone/>
            </a:pPr>
            <a:r>
              <a:rPr lang="en-US" dirty="0"/>
              <a:t>	</a:t>
            </a:r>
            <a:r>
              <a:rPr lang="en-US" i="1" dirty="0"/>
              <a:t>  </a:t>
            </a:r>
            <a:r>
              <a:rPr lang="en-US" i="1" dirty="0">
                <a:solidFill>
                  <a:srgbClr val="002060"/>
                </a:solidFill>
              </a:rPr>
              <a:t> Management </a:t>
            </a:r>
          </a:p>
          <a:p>
            <a:r>
              <a:rPr lang="en-US" dirty="0"/>
              <a:t>Reassure by educating on the cause and possible prognosis.</a:t>
            </a:r>
          </a:p>
          <a:p>
            <a:r>
              <a:rPr lang="en-US" dirty="0"/>
              <a:t>Advise on hygienic measures.</a:t>
            </a:r>
          </a:p>
          <a:p>
            <a:endParaRPr lang="en-US" dirty="0"/>
          </a:p>
          <a:p>
            <a:endParaRPr lang="en-US" dirty="0"/>
          </a:p>
        </p:txBody>
      </p:sp>
      <p:sp>
        <p:nvSpPr>
          <p:cNvPr id="4" name="Date Placeholder 3"/>
          <p:cNvSpPr>
            <a:spLocks noGrp="1"/>
          </p:cNvSpPr>
          <p:nvPr>
            <p:ph type="dt" sz="half" idx="10"/>
          </p:nvPr>
        </p:nvSpPr>
        <p:spPr/>
        <p:txBody>
          <a:bodyPr/>
          <a:lstStyle/>
          <a:p>
            <a:fld id="{E3749738-B4C3-427F-B235-A8B7413635FB}" type="datetime1">
              <a:rPr lang="en-US">
                <a:solidFill>
                  <a:prstClr val="black"/>
                </a:solidFill>
                <a:latin typeface="Times New Roman"/>
              </a:rPr>
              <a:pPr/>
              <a:t>8/3/2021</a:t>
            </a:fld>
            <a:endParaRPr lang="en-US" dirty="0">
              <a:solidFill>
                <a:prstClr val="black"/>
              </a:solidFill>
              <a:latin typeface="Times New Roman"/>
            </a:endParaRPr>
          </a:p>
        </p:txBody>
      </p:sp>
      <p:sp>
        <p:nvSpPr>
          <p:cNvPr id="5" name="Slide Number Placeholder 4"/>
          <p:cNvSpPr>
            <a:spLocks noGrp="1"/>
          </p:cNvSpPr>
          <p:nvPr>
            <p:ph type="sldNum" sz="quarter" idx="12"/>
          </p:nvPr>
        </p:nvSpPr>
        <p:spPr/>
        <p:txBody>
          <a:bodyPr/>
          <a:lstStyle/>
          <a:p>
            <a:fld id="{F9FD5E83-DDD1-4862-8DB6-887A908FDE33}" type="slidenum">
              <a:rPr lang="en-US">
                <a:solidFill>
                  <a:prstClr val="black"/>
                </a:solidFill>
                <a:latin typeface="Times New Roman"/>
              </a:rPr>
              <a:pPr/>
              <a:t>250</a:t>
            </a:fld>
            <a:endParaRPr lang="en-US" dirty="0">
              <a:solidFill>
                <a:prstClr val="black"/>
              </a:solidFill>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6088" y="267494"/>
            <a:ext cx="10039827" cy="951706"/>
          </a:xfrm>
        </p:spPr>
        <p:txBody>
          <a:bodyPr/>
          <a:lstStyle/>
          <a:p>
            <a:r>
              <a:rPr lang="en-US" dirty="0"/>
              <a:t>		contd</a:t>
            </a:r>
          </a:p>
        </p:txBody>
      </p:sp>
      <p:sp>
        <p:nvSpPr>
          <p:cNvPr id="2" name="Content Placeholder 1"/>
          <p:cNvSpPr>
            <a:spLocks noGrp="1"/>
          </p:cNvSpPr>
          <p:nvPr>
            <p:ph idx="1"/>
          </p:nvPr>
        </p:nvSpPr>
        <p:spPr>
          <a:xfrm>
            <a:off x="1076088" y="1447800"/>
            <a:ext cx="10039827" cy="5007008"/>
          </a:xfrm>
        </p:spPr>
        <p:txBody>
          <a:bodyPr>
            <a:noAutofit/>
          </a:bodyPr>
          <a:lstStyle/>
          <a:p>
            <a:pPr>
              <a:buNone/>
            </a:pPr>
            <a:r>
              <a:rPr lang="en-US" sz="3200" dirty="0"/>
              <a:t>	</a:t>
            </a:r>
            <a:r>
              <a:rPr lang="en-US" sz="3200" dirty="0">
                <a:solidFill>
                  <a:schemeClr val="accent3"/>
                </a:solidFill>
              </a:rPr>
              <a:t>  </a:t>
            </a:r>
            <a:r>
              <a:rPr lang="en-US" sz="3200" b="1" dirty="0">
                <a:solidFill>
                  <a:schemeClr val="accent3"/>
                </a:solidFill>
              </a:rPr>
              <a:t> Constipation</a:t>
            </a:r>
          </a:p>
          <a:p>
            <a:r>
              <a:rPr lang="en-US" sz="3200" dirty="0"/>
              <a:t>Results from relaxation of intestinal tissues, hence decrease of peristaltic movements.</a:t>
            </a:r>
          </a:p>
          <a:p>
            <a:r>
              <a:rPr lang="en-US" sz="3200" dirty="0"/>
              <a:t>The growing uterus also contributes, as it leads to displacement of GIT structures.</a:t>
            </a:r>
          </a:p>
          <a:p>
            <a:pPr>
              <a:buNone/>
            </a:pPr>
            <a:r>
              <a:rPr lang="en-US" sz="3200" i="1" dirty="0">
                <a:solidFill>
                  <a:srgbClr val="002060"/>
                </a:solidFill>
              </a:rPr>
              <a:t>		Management</a:t>
            </a:r>
          </a:p>
          <a:p>
            <a:r>
              <a:rPr lang="en-US" sz="3200" dirty="0"/>
              <a:t>Advise on increasing fluid , fresh fruits and vegetable intake.</a:t>
            </a:r>
          </a:p>
          <a:p>
            <a:endParaRPr lang="en-US" sz="3200" dirty="0"/>
          </a:p>
          <a:p>
            <a:pPr>
              <a:buNone/>
            </a:pPr>
            <a:r>
              <a:rPr lang="en-US" sz="3200" dirty="0"/>
              <a:t>	   </a:t>
            </a:r>
          </a:p>
        </p:txBody>
      </p:sp>
      <p:sp>
        <p:nvSpPr>
          <p:cNvPr id="4" name="Date Placeholder 3"/>
          <p:cNvSpPr>
            <a:spLocks noGrp="1"/>
          </p:cNvSpPr>
          <p:nvPr>
            <p:ph type="dt" sz="half" idx="10"/>
          </p:nvPr>
        </p:nvSpPr>
        <p:spPr/>
        <p:txBody>
          <a:bodyPr/>
          <a:lstStyle/>
          <a:p>
            <a:fld id="{889BC187-9C39-44D2-B12B-462BB6B30DB0}" type="datetime1">
              <a:rPr lang="en-US">
                <a:solidFill>
                  <a:prstClr val="black"/>
                </a:solidFill>
                <a:latin typeface="Times New Roman"/>
              </a:rPr>
              <a:pPr/>
              <a:t>8/3/2021</a:t>
            </a:fld>
            <a:endParaRPr lang="en-US" dirty="0">
              <a:solidFill>
                <a:prstClr val="black"/>
              </a:solidFill>
              <a:latin typeface="Times New Roman"/>
            </a:endParaRPr>
          </a:p>
        </p:txBody>
      </p:sp>
      <p:sp>
        <p:nvSpPr>
          <p:cNvPr id="5" name="Slide Number Placeholder 4"/>
          <p:cNvSpPr>
            <a:spLocks noGrp="1"/>
          </p:cNvSpPr>
          <p:nvPr>
            <p:ph type="sldNum" sz="quarter" idx="12"/>
          </p:nvPr>
        </p:nvSpPr>
        <p:spPr/>
        <p:txBody>
          <a:bodyPr/>
          <a:lstStyle/>
          <a:p>
            <a:fld id="{F9FD5E83-DDD1-4862-8DB6-887A908FDE33}" type="slidenum">
              <a:rPr lang="en-US">
                <a:solidFill>
                  <a:prstClr val="black"/>
                </a:solidFill>
                <a:latin typeface="Times New Roman"/>
              </a:rPr>
              <a:pPr/>
              <a:t>251</a:t>
            </a:fld>
            <a:endParaRPr lang="en-US" dirty="0">
              <a:solidFill>
                <a:prstClr val="black"/>
              </a:solidFill>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contd</a:t>
            </a:r>
          </a:p>
        </p:txBody>
      </p:sp>
      <p:sp>
        <p:nvSpPr>
          <p:cNvPr id="2" name="Content Placeholder 1"/>
          <p:cNvSpPr>
            <a:spLocks noGrp="1"/>
          </p:cNvSpPr>
          <p:nvPr>
            <p:ph idx="1"/>
          </p:nvPr>
        </p:nvSpPr>
        <p:spPr>
          <a:xfrm>
            <a:off x="890165" y="1554164"/>
            <a:ext cx="10411672" cy="4525963"/>
          </a:xfrm>
        </p:spPr>
        <p:txBody>
          <a:bodyPr>
            <a:noAutofit/>
          </a:bodyPr>
          <a:lstStyle/>
          <a:p>
            <a:r>
              <a:rPr lang="en-US" sz="3600" dirty="0"/>
              <a:t>To take some warm water, before breakfast, to activate the guts hence regular bowel movements.</a:t>
            </a:r>
          </a:p>
          <a:p>
            <a:r>
              <a:rPr lang="en-US" sz="3600" dirty="0"/>
              <a:t>Exercise regularly.</a:t>
            </a:r>
          </a:p>
          <a:p>
            <a:r>
              <a:rPr lang="en-US" sz="3600" dirty="0"/>
              <a:t>In severe cases, refer to the doctor for prescription of a mild laxative e.g. milk of magnesium 30 ml nocte.</a:t>
            </a:r>
          </a:p>
          <a:p>
            <a:endParaRPr lang="en-US" dirty="0"/>
          </a:p>
        </p:txBody>
      </p:sp>
      <p:sp>
        <p:nvSpPr>
          <p:cNvPr id="4" name="Date Placeholder 3"/>
          <p:cNvSpPr>
            <a:spLocks noGrp="1"/>
          </p:cNvSpPr>
          <p:nvPr>
            <p:ph type="dt" sz="half" idx="10"/>
          </p:nvPr>
        </p:nvSpPr>
        <p:spPr/>
        <p:txBody>
          <a:bodyPr/>
          <a:lstStyle/>
          <a:p>
            <a:fld id="{08184A97-8D57-4DD0-A72C-78A854660DC5}" type="datetime1">
              <a:rPr lang="en-US">
                <a:solidFill>
                  <a:prstClr val="black"/>
                </a:solidFill>
                <a:latin typeface="Times New Roman"/>
              </a:rPr>
              <a:pPr/>
              <a:t>8/3/2021</a:t>
            </a:fld>
            <a:endParaRPr lang="en-US" dirty="0">
              <a:solidFill>
                <a:prstClr val="black"/>
              </a:solidFill>
              <a:latin typeface="Times New Roman"/>
            </a:endParaRPr>
          </a:p>
        </p:txBody>
      </p:sp>
      <p:sp>
        <p:nvSpPr>
          <p:cNvPr id="5" name="Slide Number Placeholder 4"/>
          <p:cNvSpPr>
            <a:spLocks noGrp="1"/>
          </p:cNvSpPr>
          <p:nvPr>
            <p:ph type="sldNum" sz="quarter" idx="12"/>
          </p:nvPr>
        </p:nvSpPr>
        <p:spPr/>
        <p:txBody>
          <a:bodyPr/>
          <a:lstStyle/>
          <a:p>
            <a:fld id="{F9FD5E83-DDD1-4862-8DB6-887A908FDE33}" type="slidenum">
              <a:rPr lang="en-US">
                <a:solidFill>
                  <a:prstClr val="black"/>
                </a:solidFill>
                <a:latin typeface="Times New Roman"/>
              </a:rPr>
              <a:pPr/>
              <a:t>252</a:t>
            </a:fld>
            <a:endParaRPr lang="en-US" dirty="0">
              <a:solidFill>
                <a:prstClr val="black"/>
              </a:solidFill>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6088" y="267494"/>
            <a:ext cx="10039827" cy="875506"/>
          </a:xfrm>
        </p:spPr>
        <p:txBody>
          <a:bodyPr/>
          <a:lstStyle/>
          <a:p>
            <a:r>
              <a:rPr lang="en-US" dirty="0"/>
              <a:t>		</a:t>
            </a:r>
          </a:p>
        </p:txBody>
      </p:sp>
      <p:sp>
        <p:nvSpPr>
          <p:cNvPr id="2" name="Content Placeholder 1"/>
          <p:cNvSpPr>
            <a:spLocks noGrp="1"/>
          </p:cNvSpPr>
          <p:nvPr>
            <p:ph idx="1"/>
          </p:nvPr>
        </p:nvSpPr>
        <p:spPr>
          <a:xfrm>
            <a:off x="890166" y="1143000"/>
            <a:ext cx="10504633" cy="5325456"/>
          </a:xfrm>
        </p:spPr>
        <p:txBody>
          <a:bodyPr>
            <a:normAutofit/>
          </a:bodyPr>
          <a:lstStyle/>
          <a:p>
            <a:pPr>
              <a:buNone/>
            </a:pPr>
            <a:r>
              <a:rPr lang="en-US" dirty="0"/>
              <a:t>	</a:t>
            </a:r>
            <a:r>
              <a:rPr lang="en-US" b="1" dirty="0">
                <a:solidFill>
                  <a:srgbClr val="C430C8"/>
                </a:solidFill>
              </a:rPr>
              <a:t>       </a:t>
            </a:r>
            <a:r>
              <a:rPr lang="en-US" sz="3500" b="1" dirty="0">
                <a:solidFill>
                  <a:schemeClr val="accent3"/>
                </a:solidFill>
              </a:rPr>
              <a:t>Pica</a:t>
            </a:r>
            <a:endParaRPr lang="en-US" b="1" dirty="0">
              <a:solidFill>
                <a:schemeClr val="accent3"/>
              </a:solidFill>
            </a:endParaRPr>
          </a:p>
          <a:p>
            <a:r>
              <a:rPr lang="en-US" dirty="0"/>
              <a:t>Refers to craving for unnatural food substances  .</a:t>
            </a:r>
          </a:p>
          <a:p>
            <a:r>
              <a:rPr lang="en-US" dirty="0"/>
              <a:t>Exact cause is unknown, though highly associated with hormonal and metabolic changes.</a:t>
            </a:r>
          </a:p>
          <a:p>
            <a:pPr>
              <a:buNone/>
            </a:pPr>
            <a:r>
              <a:rPr lang="en-US" dirty="0"/>
              <a:t>	</a:t>
            </a:r>
            <a:r>
              <a:rPr lang="en-US" dirty="0">
                <a:solidFill>
                  <a:srgbClr val="002060"/>
                </a:solidFill>
              </a:rPr>
              <a:t>  </a:t>
            </a:r>
            <a:r>
              <a:rPr lang="en-US" i="1" dirty="0">
                <a:solidFill>
                  <a:srgbClr val="002060"/>
                </a:solidFill>
              </a:rPr>
              <a:t> Management</a:t>
            </a:r>
          </a:p>
          <a:p>
            <a:r>
              <a:rPr lang="en-US" dirty="0"/>
              <a:t>Create a relaxed environment, so that she can confidently disclose .</a:t>
            </a:r>
          </a:p>
          <a:p>
            <a:r>
              <a:rPr lang="en-US" dirty="0"/>
              <a:t>Assess for it’s potential harm and take appropriate measures.</a:t>
            </a:r>
          </a:p>
          <a:p>
            <a:r>
              <a:rPr lang="en-US" dirty="0"/>
              <a:t>Advise on alternative foods to abandon the habit.</a:t>
            </a:r>
          </a:p>
        </p:txBody>
      </p:sp>
      <p:sp>
        <p:nvSpPr>
          <p:cNvPr id="4" name="Date Placeholder 3"/>
          <p:cNvSpPr>
            <a:spLocks noGrp="1"/>
          </p:cNvSpPr>
          <p:nvPr>
            <p:ph type="dt" sz="half" idx="10"/>
          </p:nvPr>
        </p:nvSpPr>
        <p:spPr/>
        <p:txBody>
          <a:bodyPr/>
          <a:lstStyle/>
          <a:p>
            <a:fld id="{AB6AC79F-BE54-451F-A9E5-E7634E7B13D7}" type="datetime1">
              <a:rPr lang="en-US">
                <a:solidFill>
                  <a:prstClr val="black"/>
                </a:solidFill>
                <a:latin typeface="Times New Roman"/>
              </a:rPr>
              <a:pPr/>
              <a:t>8/3/2021</a:t>
            </a:fld>
            <a:endParaRPr lang="en-US" dirty="0">
              <a:solidFill>
                <a:prstClr val="black"/>
              </a:solidFill>
              <a:latin typeface="Times New Roman"/>
            </a:endParaRPr>
          </a:p>
        </p:txBody>
      </p:sp>
      <p:sp>
        <p:nvSpPr>
          <p:cNvPr id="5" name="Slide Number Placeholder 4"/>
          <p:cNvSpPr>
            <a:spLocks noGrp="1"/>
          </p:cNvSpPr>
          <p:nvPr>
            <p:ph type="sldNum" sz="quarter" idx="12"/>
          </p:nvPr>
        </p:nvSpPr>
        <p:spPr/>
        <p:txBody>
          <a:bodyPr/>
          <a:lstStyle/>
          <a:p>
            <a:fld id="{F9FD5E83-DDD1-4862-8DB6-887A908FDE33}" type="slidenum">
              <a:rPr lang="en-US">
                <a:solidFill>
                  <a:prstClr val="black"/>
                </a:solidFill>
                <a:latin typeface="Times New Roman"/>
              </a:rPr>
              <a:pPr/>
              <a:t>253</a:t>
            </a:fld>
            <a:endParaRPr lang="en-US" dirty="0">
              <a:solidFill>
                <a:prstClr val="black"/>
              </a:solidFill>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6088" y="267494"/>
            <a:ext cx="10039827" cy="723106"/>
          </a:xfrm>
        </p:spPr>
        <p:txBody>
          <a:bodyPr>
            <a:normAutofit fontScale="90000"/>
          </a:bodyPr>
          <a:lstStyle/>
          <a:p>
            <a:r>
              <a:rPr lang="en-US" dirty="0"/>
              <a:t>		</a:t>
            </a:r>
          </a:p>
        </p:txBody>
      </p:sp>
      <p:sp>
        <p:nvSpPr>
          <p:cNvPr id="2" name="Content Placeholder 1"/>
          <p:cNvSpPr>
            <a:spLocks noGrp="1"/>
          </p:cNvSpPr>
          <p:nvPr>
            <p:ph idx="1"/>
          </p:nvPr>
        </p:nvSpPr>
        <p:spPr>
          <a:xfrm>
            <a:off x="797203" y="685800"/>
            <a:ext cx="10690556" cy="5791200"/>
          </a:xfrm>
        </p:spPr>
        <p:txBody>
          <a:bodyPr>
            <a:noAutofit/>
          </a:bodyPr>
          <a:lstStyle/>
          <a:p>
            <a:pPr>
              <a:buNone/>
            </a:pPr>
            <a:r>
              <a:rPr lang="en-US" sz="2900" dirty="0"/>
              <a:t>	   </a:t>
            </a:r>
            <a:r>
              <a:rPr lang="en-US" sz="2900" dirty="0">
                <a:solidFill>
                  <a:schemeClr val="accent3"/>
                </a:solidFill>
              </a:rPr>
              <a:t> </a:t>
            </a:r>
            <a:r>
              <a:rPr lang="en-US" sz="2900" b="1" dirty="0">
                <a:solidFill>
                  <a:schemeClr val="accent3"/>
                </a:solidFill>
              </a:rPr>
              <a:t>Varicosity</a:t>
            </a:r>
          </a:p>
          <a:p>
            <a:r>
              <a:rPr lang="en-US" sz="2900" dirty="0"/>
              <a:t>Refers to dilatation of  some veins due to inefficiency of  valves , as an effect of progesterone hormone.</a:t>
            </a:r>
          </a:p>
          <a:p>
            <a:r>
              <a:rPr lang="en-US" sz="2900" dirty="0"/>
              <a:t>The respective veins overfill, hence bulge or protrudes.</a:t>
            </a:r>
          </a:p>
          <a:p>
            <a:r>
              <a:rPr lang="en-US" sz="2900" dirty="0"/>
              <a:t>Affected areas are:- Legs ,  anus(  haemorrhoids /piles) and vulva.</a:t>
            </a:r>
          </a:p>
          <a:p>
            <a:pPr>
              <a:buNone/>
            </a:pPr>
            <a:r>
              <a:rPr lang="en-US" sz="2900" dirty="0"/>
              <a:t>		</a:t>
            </a:r>
            <a:r>
              <a:rPr lang="en-US" sz="2900" i="1" dirty="0">
                <a:solidFill>
                  <a:srgbClr val="002060"/>
                </a:solidFill>
              </a:rPr>
              <a:t>Management</a:t>
            </a:r>
          </a:p>
          <a:p>
            <a:pPr>
              <a:buNone/>
            </a:pPr>
            <a:r>
              <a:rPr lang="en-US" sz="2900" dirty="0"/>
              <a:t>		</a:t>
            </a:r>
            <a:r>
              <a:rPr lang="en-US" sz="2900" u="sng" dirty="0"/>
              <a:t>Legs</a:t>
            </a:r>
            <a:endParaRPr lang="en-US" sz="2900" i="1" u="sng" dirty="0"/>
          </a:p>
          <a:p>
            <a:r>
              <a:rPr lang="en-US" sz="2900" dirty="0"/>
              <a:t>To avoid long periods of standing and sitting, because muscle contraction from walking improves venous return.</a:t>
            </a:r>
          </a:p>
          <a:p>
            <a:pPr>
              <a:buNone/>
            </a:pPr>
            <a:endParaRPr lang="en-US" sz="2900" dirty="0"/>
          </a:p>
        </p:txBody>
      </p:sp>
      <p:sp>
        <p:nvSpPr>
          <p:cNvPr id="4" name="Date Placeholder 3"/>
          <p:cNvSpPr>
            <a:spLocks noGrp="1"/>
          </p:cNvSpPr>
          <p:nvPr>
            <p:ph type="dt" sz="half" idx="10"/>
          </p:nvPr>
        </p:nvSpPr>
        <p:spPr/>
        <p:txBody>
          <a:bodyPr/>
          <a:lstStyle/>
          <a:p>
            <a:fld id="{6155EEED-C594-4330-9F7A-50A5060362DE}" type="datetime1">
              <a:rPr lang="en-US">
                <a:solidFill>
                  <a:prstClr val="black"/>
                </a:solidFill>
                <a:latin typeface="Times New Roman"/>
              </a:rPr>
              <a:pPr/>
              <a:t>8/3/2021</a:t>
            </a:fld>
            <a:endParaRPr lang="en-US" dirty="0">
              <a:solidFill>
                <a:prstClr val="black"/>
              </a:solidFill>
              <a:latin typeface="Times New Roman"/>
            </a:endParaRPr>
          </a:p>
        </p:txBody>
      </p:sp>
      <p:sp>
        <p:nvSpPr>
          <p:cNvPr id="5" name="Slide Number Placeholder 4"/>
          <p:cNvSpPr>
            <a:spLocks noGrp="1"/>
          </p:cNvSpPr>
          <p:nvPr>
            <p:ph type="sldNum" sz="quarter" idx="12"/>
          </p:nvPr>
        </p:nvSpPr>
        <p:spPr/>
        <p:txBody>
          <a:bodyPr/>
          <a:lstStyle/>
          <a:p>
            <a:fld id="{F9FD5E83-DDD1-4862-8DB6-887A908FDE33}" type="slidenum">
              <a:rPr lang="en-US">
                <a:solidFill>
                  <a:prstClr val="black"/>
                </a:solidFill>
                <a:latin typeface="Times New Roman"/>
              </a:rPr>
              <a:pPr/>
              <a:t>254</a:t>
            </a:fld>
            <a:endParaRPr lang="en-US" dirty="0">
              <a:solidFill>
                <a:prstClr val="black"/>
              </a:solidFill>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contd</a:t>
            </a:r>
          </a:p>
        </p:txBody>
      </p:sp>
      <p:sp>
        <p:nvSpPr>
          <p:cNvPr id="2" name="Content Placeholder 1"/>
          <p:cNvSpPr>
            <a:spLocks noGrp="1"/>
          </p:cNvSpPr>
          <p:nvPr>
            <p:ph idx="1"/>
          </p:nvPr>
        </p:nvSpPr>
        <p:spPr/>
        <p:txBody>
          <a:bodyPr>
            <a:normAutofit/>
          </a:bodyPr>
          <a:lstStyle/>
          <a:p>
            <a:r>
              <a:rPr lang="en-US" dirty="0"/>
              <a:t>To wear support tights, such as stockings or crepe bandage before  standing, after resting with legs elevated.</a:t>
            </a:r>
          </a:p>
          <a:p>
            <a:pPr>
              <a:buNone/>
            </a:pPr>
            <a:r>
              <a:rPr lang="en-US" dirty="0"/>
              <a:t>		 </a:t>
            </a:r>
            <a:r>
              <a:rPr lang="en-US" u="sng" dirty="0"/>
              <a:t>Anal</a:t>
            </a:r>
          </a:p>
          <a:p>
            <a:r>
              <a:rPr lang="en-US" dirty="0"/>
              <a:t>Advise on preventing constipation.</a:t>
            </a:r>
          </a:p>
          <a:p>
            <a:r>
              <a:rPr lang="en-US" dirty="0"/>
              <a:t>Painful, refer to the doctor for anaesthetic suppositories.</a:t>
            </a:r>
          </a:p>
          <a:p>
            <a:pPr>
              <a:buNone/>
            </a:pPr>
            <a:r>
              <a:rPr lang="en-US" dirty="0"/>
              <a:t>		 </a:t>
            </a:r>
            <a:r>
              <a:rPr lang="en-US" u="sng" dirty="0"/>
              <a:t>Vulval</a:t>
            </a:r>
          </a:p>
          <a:p>
            <a:pPr>
              <a:buNone/>
            </a:pPr>
            <a:r>
              <a:rPr lang="en-US" dirty="0"/>
              <a:t>	Are quite rare, but if present, are very painful. </a:t>
            </a:r>
          </a:p>
        </p:txBody>
      </p:sp>
      <p:sp>
        <p:nvSpPr>
          <p:cNvPr id="4" name="Date Placeholder 3"/>
          <p:cNvSpPr>
            <a:spLocks noGrp="1"/>
          </p:cNvSpPr>
          <p:nvPr>
            <p:ph type="dt" sz="half" idx="10"/>
          </p:nvPr>
        </p:nvSpPr>
        <p:spPr/>
        <p:txBody>
          <a:bodyPr/>
          <a:lstStyle/>
          <a:p>
            <a:fld id="{317C8041-1340-4542-88BF-A43FBE72563A}" type="datetime1">
              <a:rPr lang="en-US">
                <a:solidFill>
                  <a:prstClr val="black"/>
                </a:solidFill>
                <a:latin typeface="Times New Roman"/>
              </a:rPr>
              <a:pPr/>
              <a:t>8/3/2021</a:t>
            </a:fld>
            <a:endParaRPr lang="en-US" dirty="0">
              <a:solidFill>
                <a:prstClr val="black"/>
              </a:solidFill>
              <a:latin typeface="Times New Roman"/>
            </a:endParaRPr>
          </a:p>
        </p:txBody>
      </p:sp>
      <p:sp>
        <p:nvSpPr>
          <p:cNvPr id="5" name="Slide Number Placeholder 4"/>
          <p:cNvSpPr>
            <a:spLocks noGrp="1"/>
          </p:cNvSpPr>
          <p:nvPr>
            <p:ph type="sldNum" sz="quarter" idx="12"/>
          </p:nvPr>
        </p:nvSpPr>
        <p:spPr/>
        <p:txBody>
          <a:bodyPr/>
          <a:lstStyle/>
          <a:p>
            <a:fld id="{F9FD5E83-DDD1-4862-8DB6-887A908FDE33}" type="slidenum">
              <a:rPr lang="en-US">
                <a:solidFill>
                  <a:prstClr val="black"/>
                </a:solidFill>
                <a:latin typeface="Times New Roman"/>
              </a:rPr>
              <a:pPr/>
              <a:t>255</a:t>
            </a:fld>
            <a:endParaRPr lang="en-US" dirty="0">
              <a:solidFill>
                <a:prstClr val="black"/>
              </a:solidFill>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6088" y="267494"/>
            <a:ext cx="10039827" cy="951706"/>
          </a:xfrm>
        </p:spPr>
        <p:txBody>
          <a:bodyPr/>
          <a:lstStyle/>
          <a:p>
            <a:r>
              <a:rPr lang="en-US" dirty="0"/>
              <a:t>		contd</a:t>
            </a:r>
          </a:p>
        </p:txBody>
      </p:sp>
      <p:sp>
        <p:nvSpPr>
          <p:cNvPr id="2" name="Content Placeholder 1"/>
          <p:cNvSpPr>
            <a:spLocks noGrp="1"/>
          </p:cNvSpPr>
          <p:nvPr>
            <p:ph idx="1"/>
          </p:nvPr>
        </p:nvSpPr>
        <p:spPr>
          <a:xfrm>
            <a:off x="704242" y="1143000"/>
            <a:ext cx="10783518" cy="5410200"/>
          </a:xfrm>
        </p:spPr>
        <p:txBody>
          <a:bodyPr>
            <a:noAutofit/>
          </a:bodyPr>
          <a:lstStyle/>
          <a:p>
            <a:r>
              <a:rPr lang="en-US" sz="3400" dirty="0"/>
              <a:t>Advise on  wearing a sanitary towel to give support and ease pain.</a:t>
            </a:r>
          </a:p>
          <a:p>
            <a:r>
              <a:rPr lang="en-US" sz="3400" dirty="0"/>
              <a:t>Should always deliver in a hospital setting , because of the probability  of rupture during 2</a:t>
            </a:r>
            <a:r>
              <a:rPr lang="en-US" sz="3400" baseline="30000" dirty="0"/>
              <a:t>nd</a:t>
            </a:r>
            <a:r>
              <a:rPr lang="en-US" sz="3400" dirty="0"/>
              <a:t> stage.</a:t>
            </a:r>
          </a:p>
          <a:p>
            <a:pPr>
              <a:buFont typeface="Wingdings" pitchFamily="2" charset="2"/>
              <a:buChar char="Ø"/>
            </a:pPr>
            <a:r>
              <a:rPr lang="en-US" sz="3400" dirty="0"/>
              <a:t> Generally reassure that, varicosity sometimes resolve spontaneously after delivery.</a:t>
            </a:r>
          </a:p>
          <a:p>
            <a:pPr>
              <a:buFont typeface="Wingdings" pitchFamily="2" charset="2"/>
              <a:buChar char="Ø"/>
            </a:pPr>
            <a:r>
              <a:rPr lang="en-US" sz="3400" dirty="0"/>
              <a:t>If it persist and is symptomatic, then surgery is done postnatally.</a:t>
            </a:r>
          </a:p>
          <a:p>
            <a:pPr>
              <a:buNone/>
            </a:pPr>
            <a:r>
              <a:rPr lang="en-US" sz="3400" dirty="0"/>
              <a:t>		</a:t>
            </a:r>
          </a:p>
        </p:txBody>
      </p:sp>
      <p:sp>
        <p:nvSpPr>
          <p:cNvPr id="4" name="Date Placeholder 3"/>
          <p:cNvSpPr>
            <a:spLocks noGrp="1"/>
          </p:cNvSpPr>
          <p:nvPr>
            <p:ph type="dt" sz="half" idx="10"/>
          </p:nvPr>
        </p:nvSpPr>
        <p:spPr/>
        <p:txBody>
          <a:bodyPr/>
          <a:lstStyle/>
          <a:p>
            <a:fld id="{E60FA166-4F6D-4DE5-B210-73E34F0B52A0}" type="datetime1">
              <a:rPr lang="en-US">
                <a:solidFill>
                  <a:prstClr val="black"/>
                </a:solidFill>
                <a:latin typeface="Times New Roman"/>
              </a:rPr>
              <a:pPr/>
              <a:t>8/3/2021</a:t>
            </a:fld>
            <a:endParaRPr lang="en-US" dirty="0">
              <a:solidFill>
                <a:prstClr val="black"/>
              </a:solidFill>
              <a:latin typeface="Times New Roman"/>
            </a:endParaRPr>
          </a:p>
        </p:txBody>
      </p:sp>
      <p:sp>
        <p:nvSpPr>
          <p:cNvPr id="5" name="Slide Number Placeholder 4"/>
          <p:cNvSpPr>
            <a:spLocks noGrp="1"/>
          </p:cNvSpPr>
          <p:nvPr>
            <p:ph type="sldNum" sz="quarter" idx="12"/>
          </p:nvPr>
        </p:nvSpPr>
        <p:spPr/>
        <p:txBody>
          <a:bodyPr/>
          <a:lstStyle/>
          <a:p>
            <a:fld id="{F9FD5E83-DDD1-4862-8DB6-887A908FDE33}" type="slidenum">
              <a:rPr lang="en-US">
                <a:solidFill>
                  <a:prstClr val="black"/>
                </a:solidFill>
                <a:latin typeface="Times New Roman"/>
              </a:rPr>
              <a:pPr/>
              <a:t>256</a:t>
            </a:fld>
            <a:endParaRPr lang="en-US" dirty="0">
              <a:solidFill>
                <a:prstClr val="black"/>
              </a:solidFill>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6088" y="267494"/>
            <a:ext cx="10039827" cy="418306"/>
          </a:xfrm>
        </p:spPr>
        <p:txBody>
          <a:bodyPr>
            <a:normAutofit fontScale="90000"/>
          </a:bodyPr>
          <a:lstStyle/>
          <a:p>
            <a:r>
              <a:rPr lang="en-US" dirty="0"/>
              <a:t>		</a:t>
            </a:r>
          </a:p>
        </p:txBody>
      </p:sp>
      <p:sp>
        <p:nvSpPr>
          <p:cNvPr id="2" name="Content Placeholder 1"/>
          <p:cNvSpPr>
            <a:spLocks noGrp="1"/>
          </p:cNvSpPr>
          <p:nvPr>
            <p:ph idx="1"/>
          </p:nvPr>
        </p:nvSpPr>
        <p:spPr>
          <a:xfrm>
            <a:off x="890165" y="609600"/>
            <a:ext cx="10597595" cy="6096000"/>
          </a:xfrm>
        </p:spPr>
        <p:txBody>
          <a:bodyPr>
            <a:noAutofit/>
          </a:bodyPr>
          <a:lstStyle/>
          <a:p>
            <a:pPr>
              <a:buNone/>
            </a:pPr>
            <a:r>
              <a:rPr lang="en-US" sz="2800" dirty="0"/>
              <a:t>	</a:t>
            </a:r>
            <a:r>
              <a:rPr lang="en-US" sz="2800" b="1" dirty="0">
                <a:solidFill>
                  <a:schemeClr val="accent3"/>
                </a:solidFill>
              </a:rPr>
              <a:t>Leg Cramps</a:t>
            </a:r>
          </a:p>
          <a:p>
            <a:r>
              <a:rPr lang="en-US" sz="2800" dirty="0"/>
              <a:t>Characterised by tightening of the affected muscles into a hard knot, causing intense pain.</a:t>
            </a:r>
          </a:p>
          <a:p>
            <a:r>
              <a:rPr lang="en-US" sz="2800" dirty="0"/>
              <a:t>It’s highly associated with ischaemia and electrolytes status changes </a:t>
            </a:r>
            <a:r>
              <a:rPr lang="en-US" sz="2800" dirty="0" err="1"/>
              <a:t>i.e</a:t>
            </a:r>
            <a:r>
              <a:rPr lang="en-US" sz="2800" dirty="0"/>
              <a:t>, low calcium and sodium.</a:t>
            </a:r>
          </a:p>
          <a:p>
            <a:r>
              <a:rPr lang="en-US" sz="2800" dirty="0"/>
              <a:t>Affected muscles are those of the thigh , calf and foot.</a:t>
            </a:r>
          </a:p>
          <a:p>
            <a:pPr>
              <a:buNone/>
            </a:pPr>
            <a:r>
              <a:rPr lang="en-US" sz="2800" dirty="0"/>
              <a:t>		</a:t>
            </a:r>
            <a:r>
              <a:rPr lang="en-US" sz="2800" i="1" dirty="0">
                <a:solidFill>
                  <a:srgbClr val="002060"/>
                </a:solidFill>
              </a:rPr>
              <a:t>Management</a:t>
            </a:r>
            <a:r>
              <a:rPr lang="en-US" sz="2800" dirty="0">
                <a:solidFill>
                  <a:srgbClr val="002060"/>
                </a:solidFill>
              </a:rPr>
              <a:t> </a:t>
            </a:r>
            <a:r>
              <a:rPr lang="en-US" sz="2800" dirty="0"/>
              <a:t> </a:t>
            </a:r>
          </a:p>
          <a:p>
            <a:r>
              <a:rPr lang="en-US" sz="2800" dirty="0"/>
              <a:t>Exercise in terms of :  Massage of the affected area and  dorsoflexion of the foot.</a:t>
            </a:r>
          </a:p>
          <a:p>
            <a:r>
              <a:rPr lang="en-US" sz="2800" dirty="0"/>
              <a:t>To increase milk intake, since it’s rich in calcium.</a:t>
            </a:r>
          </a:p>
          <a:p>
            <a:r>
              <a:rPr lang="en-US" sz="2800" dirty="0"/>
              <a:t>Severe cases, refer to the doctor for prescription of calcium supplements and vitamin B complex.</a:t>
            </a:r>
          </a:p>
        </p:txBody>
      </p:sp>
      <p:sp>
        <p:nvSpPr>
          <p:cNvPr id="4" name="Date Placeholder 3"/>
          <p:cNvSpPr>
            <a:spLocks noGrp="1"/>
          </p:cNvSpPr>
          <p:nvPr>
            <p:ph type="dt" sz="half" idx="10"/>
          </p:nvPr>
        </p:nvSpPr>
        <p:spPr/>
        <p:txBody>
          <a:bodyPr/>
          <a:lstStyle/>
          <a:p>
            <a:fld id="{AC04962B-08C1-41A4-A054-D28D580727F8}" type="datetime1">
              <a:rPr lang="en-US">
                <a:solidFill>
                  <a:prstClr val="black"/>
                </a:solidFill>
                <a:latin typeface="Times New Roman"/>
              </a:rPr>
              <a:pPr/>
              <a:t>8/3/2021</a:t>
            </a:fld>
            <a:endParaRPr lang="en-US" dirty="0">
              <a:solidFill>
                <a:prstClr val="black"/>
              </a:solidFill>
              <a:latin typeface="Times New Roman"/>
            </a:endParaRPr>
          </a:p>
        </p:txBody>
      </p:sp>
      <p:sp>
        <p:nvSpPr>
          <p:cNvPr id="5" name="Slide Number Placeholder 4"/>
          <p:cNvSpPr>
            <a:spLocks noGrp="1"/>
          </p:cNvSpPr>
          <p:nvPr>
            <p:ph type="sldNum" sz="quarter" idx="12"/>
          </p:nvPr>
        </p:nvSpPr>
        <p:spPr/>
        <p:txBody>
          <a:bodyPr/>
          <a:lstStyle/>
          <a:p>
            <a:fld id="{F9FD5E83-DDD1-4862-8DB6-887A908FDE33}" type="slidenum">
              <a:rPr lang="en-US">
                <a:solidFill>
                  <a:prstClr val="black"/>
                </a:solidFill>
                <a:latin typeface="Times New Roman"/>
              </a:rPr>
              <a:pPr/>
              <a:t>257</a:t>
            </a:fld>
            <a:endParaRPr lang="en-US" dirty="0">
              <a:solidFill>
                <a:prstClr val="black"/>
              </a:solidFill>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6088" y="267494"/>
            <a:ext cx="10039827" cy="723106"/>
          </a:xfrm>
        </p:spPr>
        <p:txBody>
          <a:bodyPr>
            <a:normAutofit fontScale="90000"/>
          </a:bodyPr>
          <a:lstStyle/>
          <a:p>
            <a:r>
              <a:rPr lang="en-US" dirty="0"/>
              <a:t>		</a:t>
            </a:r>
          </a:p>
        </p:txBody>
      </p:sp>
      <p:sp>
        <p:nvSpPr>
          <p:cNvPr id="2" name="Content Placeholder 1"/>
          <p:cNvSpPr>
            <a:spLocks noGrp="1"/>
          </p:cNvSpPr>
          <p:nvPr>
            <p:ph idx="1"/>
          </p:nvPr>
        </p:nvSpPr>
        <p:spPr>
          <a:xfrm>
            <a:off x="704242" y="838200"/>
            <a:ext cx="10783518" cy="5616608"/>
          </a:xfrm>
        </p:spPr>
        <p:txBody>
          <a:bodyPr>
            <a:noAutofit/>
          </a:bodyPr>
          <a:lstStyle/>
          <a:p>
            <a:pPr>
              <a:buNone/>
            </a:pPr>
            <a:r>
              <a:rPr lang="en-US" sz="2800" dirty="0"/>
              <a:t>		</a:t>
            </a:r>
            <a:r>
              <a:rPr lang="en-US" dirty="0">
                <a:solidFill>
                  <a:schemeClr val="accent3"/>
                </a:solidFill>
              </a:rPr>
              <a:t>Backache</a:t>
            </a:r>
          </a:p>
          <a:p>
            <a:r>
              <a:rPr lang="en-US" dirty="0"/>
              <a:t>Brought about by softened ligaments and change of centre of gravity, as uterus enlarges.</a:t>
            </a:r>
          </a:p>
          <a:p>
            <a:pPr>
              <a:buNone/>
            </a:pPr>
            <a:r>
              <a:rPr lang="en-US" dirty="0"/>
              <a:t>		</a:t>
            </a:r>
            <a:r>
              <a:rPr lang="en-US" i="1" dirty="0">
                <a:solidFill>
                  <a:srgbClr val="002060"/>
                </a:solidFill>
              </a:rPr>
              <a:t>Management</a:t>
            </a:r>
          </a:p>
          <a:p>
            <a:r>
              <a:rPr lang="en-US" dirty="0"/>
              <a:t>Advise: - To wear low healed shoes.</a:t>
            </a:r>
          </a:p>
          <a:p>
            <a:pPr>
              <a:buNone/>
            </a:pPr>
            <a:r>
              <a:rPr lang="en-US" dirty="0"/>
              <a:t>		         -To stoop when picking articles  instead 	           of bending.</a:t>
            </a:r>
          </a:p>
          <a:p>
            <a:pPr>
              <a:buNone/>
            </a:pPr>
            <a:r>
              <a:rPr lang="en-US" dirty="0"/>
              <a:t>		         -To avoid long distance walks.</a:t>
            </a:r>
          </a:p>
          <a:p>
            <a:pPr>
              <a:buNone/>
            </a:pPr>
            <a:r>
              <a:rPr lang="en-US" dirty="0"/>
              <a:t>		         -To use a firm surface or mattress at night.</a:t>
            </a:r>
          </a:p>
          <a:p>
            <a:r>
              <a:rPr lang="en-US" dirty="0"/>
              <a:t>For  other causes of backache, refer to the doctor.</a:t>
            </a:r>
          </a:p>
        </p:txBody>
      </p:sp>
      <p:sp>
        <p:nvSpPr>
          <p:cNvPr id="4" name="Date Placeholder 3"/>
          <p:cNvSpPr>
            <a:spLocks noGrp="1"/>
          </p:cNvSpPr>
          <p:nvPr>
            <p:ph type="dt" sz="half" idx="10"/>
          </p:nvPr>
        </p:nvSpPr>
        <p:spPr/>
        <p:txBody>
          <a:bodyPr/>
          <a:lstStyle/>
          <a:p>
            <a:fld id="{CB96AFF1-DD3A-48BA-9C76-35E7B037771E}" type="datetime1">
              <a:rPr lang="en-US">
                <a:solidFill>
                  <a:prstClr val="black"/>
                </a:solidFill>
                <a:latin typeface="Times New Roman"/>
              </a:rPr>
              <a:pPr/>
              <a:t>8/3/2021</a:t>
            </a:fld>
            <a:endParaRPr lang="en-US" dirty="0">
              <a:solidFill>
                <a:prstClr val="black"/>
              </a:solidFill>
              <a:latin typeface="Times New Roman"/>
            </a:endParaRPr>
          </a:p>
        </p:txBody>
      </p:sp>
      <p:sp>
        <p:nvSpPr>
          <p:cNvPr id="5" name="Slide Number Placeholder 4"/>
          <p:cNvSpPr>
            <a:spLocks noGrp="1"/>
          </p:cNvSpPr>
          <p:nvPr>
            <p:ph type="sldNum" sz="quarter" idx="12"/>
          </p:nvPr>
        </p:nvSpPr>
        <p:spPr/>
        <p:txBody>
          <a:bodyPr/>
          <a:lstStyle/>
          <a:p>
            <a:fld id="{F9FD5E83-DDD1-4862-8DB6-887A908FDE33}" type="slidenum">
              <a:rPr lang="en-US">
                <a:solidFill>
                  <a:prstClr val="black"/>
                </a:solidFill>
                <a:latin typeface="Times New Roman"/>
              </a:rPr>
              <a:pPr/>
              <a:t>258</a:t>
            </a:fld>
            <a:endParaRPr lang="en-US" dirty="0">
              <a:solidFill>
                <a:prstClr val="black"/>
              </a:solidFill>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6088" y="267494"/>
            <a:ext cx="10039827" cy="875506"/>
          </a:xfrm>
        </p:spPr>
        <p:txBody>
          <a:bodyPr/>
          <a:lstStyle/>
          <a:p>
            <a:r>
              <a:rPr lang="en-US" dirty="0"/>
              <a:t>		</a:t>
            </a:r>
          </a:p>
        </p:txBody>
      </p:sp>
      <p:sp>
        <p:nvSpPr>
          <p:cNvPr id="2" name="Content Placeholder 1"/>
          <p:cNvSpPr>
            <a:spLocks noGrp="1"/>
          </p:cNvSpPr>
          <p:nvPr>
            <p:ph idx="1"/>
          </p:nvPr>
        </p:nvSpPr>
        <p:spPr>
          <a:xfrm>
            <a:off x="357352" y="662152"/>
            <a:ext cx="10758563" cy="5792656"/>
          </a:xfrm>
        </p:spPr>
        <p:txBody>
          <a:bodyPr>
            <a:normAutofit/>
          </a:bodyPr>
          <a:lstStyle/>
          <a:p>
            <a:pPr algn="just">
              <a:buNone/>
            </a:pPr>
            <a:r>
              <a:rPr lang="en-US" sz="3200" dirty="0"/>
              <a:t>		</a:t>
            </a:r>
            <a:r>
              <a:rPr lang="en-US" sz="3600" dirty="0">
                <a:solidFill>
                  <a:schemeClr val="accent4"/>
                </a:solidFill>
              </a:rPr>
              <a:t>Occult  oedema</a:t>
            </a:r>
            <a:endParaRPr lang="en-US" sz="3200" dirty="0">
              <a:solidFill>
                <a:schemeClr val="accent4"/>
              </a:solidFill>
            </a:endParaRPr>
          </a:p>
          <a:p>
            <a:pPr algn="just"/>
            <a:r>
              <a:rPr lang="en-US" sz="3200" dirty="0"/>
              <a:t>Common in late pregnancy due to haemodilution &amp; compression of the lower limbs, leading to delay of venous return.</a:t>
            </a:r>
          </a:p>
          <a:p>
            <a:pPr algn="just"/>
            <a:r>
              <a:rPr lang="en-US" sz="3200" dirty="0"/>
              <a:t>Characterised by pitting oedema of the ankles, normally less in the morning and increases as the day wears off.</a:t>
            </a:r>
          </a:p>
          <a:p>
            <a:pPr algn="just">
              <a:buNone/>
            </a:pPr>
            <a:r>
              <a:rPr lang="en-US" sz="3200" dirty="0"/>
              <a:t>		</a:t>
            </a:r>
            <a:r>
              <a:rPr lang="en-US" sz="3600" i="1" dirty="0">
                <a:solidFill>
                  <a:srgbClr val="002060"/>
                </a:solidFill>
              </a:rPr>
              <a:t>Management</a:t>
            </a:r>
            <a:r>
              <a:rPr lang="en-US" sz="3600" dirty="0">
                <a:solidFill>
                  <a:srgbClr val="002060"/>
                </a:solidFill>
              </a:rPr>
              <a:t> </a:t>
            </a:r>
            <a:endParaRPr lang="en-US" sz="3200" dirty="0">
              <a:solidFill>
                <a:srgbClr val="002060"/>
              </a:solidFill>
            </a:endParaRPr>
          </a:p>
          <a:p>
            <a:pPr algn="just"/>
            <a:r>
              <a:rPr lang="en-US" sz="3200" dirty="0"/>
              <a:t>To rest with legs elevated.</a:t>
            </a:r>
          </a:p>
          <a:p>
            <a:pPr algn="just"/>
            <a:r>
              <a:rPr lang="en-US" sz="3200" dirty="0"/>
              <a:t>To avoid long periods of standing and walking.</a:t>
            </a:r>
          </a:p>
        </p:txBody>
      </p:sp>
      <p:sp>
        <p:nvSpPr>
          <p:cNvPr id="4" name="Date Placeholder 3"/>
          <p:cNvSpPr>
            <a:spLocks noGrp="1"/>
          </p:cNvSpPr>
          <p:nvPr>
            <p:ph type="dt" sz="half" idx="10"/>
          </p:nvPr>
        </p:nvSpPr>
        <p:spPr/>
        <p:txBody>
          <a:bodyPr/>
          <a:lstStyle/>
          <a:p>
            <a:fld id="{3A8B9AF2-44A6-4512-8282-6F1F01656CF0}" type="datetime1">
              <a:rPr lang="en-US">
                <a:solidFill>
                  <a:prstClr val="black"/>
                </a:solidFill>
                <a:latin typeface="Times New Roman"/>
              </a:rPr>
              <a:pPr/>
              <a:t>8/3/2021</a:t>
            </a:fld>
            <a:endParaRPr lang="en-US" dirty="0">
              <a:solidFill>
                <a:prstClr val="black"/>
              </a:solidFill>
              <a:latin typeface="Times New Roman"/>
            </a:endParaRPr>
          </a:p>
        </p:txBody>
      </p:sp>
      <p:sp>
        <p:nvSpPr>
          <p:cNvPr id="5" name="Slide Number Placeholder 4"/>
          <p:cNvSpPr>
            <a:spLocks noGrp="1"/>
          </p:cNvSpPr>
          <p:nvPr>
            <p:ph type="sldNum" sz="quarter" idx="12"/>
          </p:nvPr>
        </p:nvSpPr>
        <p:spPr/>
        <p:txBody>
          <a:bodyPr/>
          <a:lstStyle/>
          <a:p>
            <a:fld id="{F9FD5E83-DDD1-4862-8DB6-887A908FDE33}" type="slidenum">
              <a:rPr lang="en-US">
                <a:solidFill>
                  <a:prstClr val="black"/>
                </a:solidFill>
                <a:latin typeface="Times New Roman"/>
              </a:rPr>
              <a:pPr/>
              <a:t>259</a:t>
            </a:fld>
            <a:endParaRPr lang="en-US" dirty="0">
              <a:solidFill>
                <a:prstClr val="black"/>
              </a:solidFill>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6088" y="228600"/>
            <a:ext cx="10039827" cy="5791200"/>
          </a:xfrm>
        </p:spPr>
        <p:txBody>
          <a:bodyPr>
            <a:normAutofit/>
          </a:bodyPr>
          <a:lstStyle/>
          <a:p>
            <a:pPr lvl="0">
              <a:buNone/>
            </a:pPr>
            <a:r>
              <a:rPr lang="en-US" dirty="0"/>
              <a:t>	</a:t>
            </a:r>
            <a:r>
              <a:rPr lang="en-US" sz="3600" i="1" dirty="0">
                <a:latin typeface="Times New Roman" pitchFamily="18" charset="0"/>
                <a:cs typeface="Times New Roman" pitchFamily="18" charset="0"/>
              </a:rPr>
              <a:t>iii) </a:t>
            </a:r>
            <a:r>
              <a:rPr lang="en-US" sz="3600" b="1" dirty="0">
                <a:latin typeface="Times New Roman" pitchFamily="18" charset="0"/>
                <a:cs typeface="Times New Roman" pitchFamily="18" charset="0"/>
              </a:rPr>
              <a:t>CHADWICK’S/JACQUEMIER’S SIGN </a:t>
            </a:r>
            <a:endParaRPr lang="en-US" sz="3200" b="1" dirty="0">
              <a:latin typeface="Times New Roman" pitchFamily="18" charset="0"/>
              <a:cs typeface="Times New Roman" pitchFamily="18" charset="0"/>
            </a:endParaRPr>
          </a:p>
          <a:p>
            <a:r>
              <a:rPr lang="en-US" sz="3200" dirty="0">
                <a:latin typeface="Times New Roman" pitchFamily="18" charset="0"/>
                <a:cs typeface="Times New Roman" pitchFamily="18" charset="0"/>
              </a:rPr>
              <a:t>Known as </a:t>
            </a:r>
            <a:r>
              <a:rPr lang="en-US" sz="3200" dirty="0" err="1">
                <a:latin typeface="Times New Roman" pitchFamily="18" charset="0"/>
                <a:cs typeface="Times New Roman" pitchFamily="18" charset="0"/>
              </a:rPr>
              <a:t>blueing</a:t>
            </a:r>
            <a:r>
              <a:rPr lang="en-US" sz="3200" dirty="0">
                <a:latin typeface="Times New Roman" pitchFamily="18" charset="0"/>
                <a:cs typeface="Times New Roman" pitchFamily="18" charset="0"/>
              </a:rPr>
              <a:t> of the vagina.</a:t>
            </a:r>
          </a:p>
          <a:p>
            <a:r>
              <a:rPr lang="en-US" sz="3200" dirty="0">
                <a:latin typeface="Times New Roman" pitchFamily="18" charset="0"/>
                <a:cs typeface="Times New Roman" pitchFamily="18" charset="0"/>
              </a:rPr>
              <a:t>Observed as from the 8</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week onwards.</a:t>
            </a:r>
          </a:p>
          <a:p>
            <a:r>
              <a:rPr lang="en-US" sz="3200" dirty="0">
                <a:latin typeface="Times New Roman" pitchFamily="18" charset="0"/>
                <a:cs typeface="Times New Roman" pitchFamily="18" charset="0"/>
              </a:rPr>
              <a:t>  The vagina/</a:t>
            </a:r>
            <a:r>
              <a:rPr lang="en-US" sz="3200" dirty="0" err="1">
                <a:latin typeface="Times New Roman" pitchFamily="18" charset="0"/>
                <a:cs typeface="Times New Roman" pitchFamily="18" charset="0"/>
              </a:rPr>
              <a:t>vulval</a:t>
            </a:r>
            <a:r>
              <a:rPr lang="en-US" sz="3200" dirty="0">
                <a:latin typeface="Times New Roman" pitchFamily="18" charset="0"/>
                <a:cs typeface="Times New Roman" pitchFamily="18" charset="0"/>
              </a:rPr>
              <a:t> membranes becomes dark purplish or violet blue </a:t>
            </a:r>
            <a:r>
              <a:rPr lang="en-US" sz="3200" dirty="0" err="1">
                <a:latin typeface="Times New Roman" pitchFamily="18" charset="0"/>
                <a:cs typeface="Times New Roman" pitchFamily="18" charset="0"/>
              </a:rPr>
              <a:t>discoloured</a:t>
            </a:r>
            <a:r>
              <a:rPr lang="en-US" sz="3200" dirty="0">
                <a:latin typeface="Times New Roman" pitchFamily="18" charset="0"/>
                <a:cs typeface="Times New Roman" pitchFamily="18" charset="0"/>
              </a:rPr>
              <a:t> because of increased </a:t>
            </a:r>
            <a:r>
              <a:rPr lang="en-US" sz="3200" dirty="0" err="1">
                <a:latin typeface="Times New Roman" pitchFamily="18" charset="0"/>
                <a:cs typeface="Times New Roman" pitchFamily="18" charset="0"/>
              </a:rPr>
              <a:t>vascularity</a:t>
            </a:r>
            <a:r>
              <a:rPr lang="en-US" sz="3200" dirty="0">
                <a:latin typeface="Times New Roman" pitchFamily="18" charset="0"/>
                <a:cs typeface="Times New Roman" pitchFamily="18" charset="0"/>
              </a:rPr>
              <a:t>.  </a:t>
            </a:r>
          </a:p>
          <a:p>
            <a:pPr>
              <a:buFont typeface="Wingdings" pitchFamily="2" charset="2"/>
              <a:buChar char="Ø"/>
            </a:pPr>
            <a:r>
              <a:rPr lang="en-US" sz="3200" dirty="0">
                <a:latin typeface="Times New Roman" pitchFamily="18" charset="0"/>
                <a:cs typeface="Times New Roman" pitchFamily="18" charset="0"/>
              </a:rPr>
              <a:t>Same occur due to </a:t>
            </a:r>
            <a:r>
              <a:rPr lang="en-US" sz="3200" dirty="0" err="1">
                <a:latin typeface="Times New Roman" pitchFamily="18" charset="0"/>
                <a:cs typeface="Times New Roman" pitchFamily="18" charset="0"/>
              </a:rPr>
              <a:t>gynaecological</a:t>
            </a:r>
            <a:r>
              <a:rPr lang="en-US" sz="3200" dirty="0">
                <a:latin typeface="Times New Roman" pitchFamily="18" charset="0"/>
                <a:cs typeface="Times New Roman" pitchFamily="18" charset="0"/>
              </a:rPr>
              <a:t> conditions leading to pelvic congestion, </a:t>
            </a:r>
            <a:r>
              <a:rPr lang="en-US" sz="3200" dirty="0" err="1">
                <a:latin typeface="Times New Roman" pitchFamily="18" charset="0"/>
                <a:cs typeface="Times New Roman" pitchFamily="18" charset="0"/>
              </a:rPr>
              <a:t>e.g</a:t>
            </a:r>
            <a:r>
              <a:rPr lang="en-US" sz="3200" dirty="0">
                <a:latin typeface="Times New Roman" pitchFamily="18" charset="0"/>
                <a:cs typeface="Times New Roman" pitchFamily="18" charset="0"/>
              </a:rPr>
              <a:t>, retroversion and pelvic </a:t>
            </a:r>
            <a:r>
              <a:rPr lang="en-US" sz="3200" dirty="0" err="1">
                <a:latin typeface="Times New Roman" pitchFamily="18" charset="0"/>
                <a:cs typeface="Times New Roman" pitchFamily="18" charset="0"/>
              </a:rPr>
              <a:t>cellulitis</a:t>
            </a:r>
            <a:r>
              <a:rPr lang="en-US" sz="3200" dirty="0">
                <a:latin typeface="Times New Roman" pitchFamily="18" charset="0"/>
                <a:cs typeface="Times New Roman" pitchFamily="18" charset="0"/>
              </a:rPr>
              <a:t>.</a:t>
            </a:r>
          </a:p>
          <a:p>
            <a:endParaRPr lang="en-US" dirty="0"/>
          </a:p>
        </p:txBody>
      </p:sp>
      <p:sp>
        <p:nvSpPr>
          <p:cNvPr id="5" name="Slide Number Placeholder 4"/>
          <p:cNvSpPr>
            <a:spLocks noGrp="1"/>
          </p:cNvSpPr>
          <p:nvPr>
            <p:ph type="sldNum" sz="quarter" idx="12"/>
          </p:nvPr>
        </p:nvSpPr>
        <p:spPr/>
        <p:txBody>
          <a:bodyPr/>
          <a:lstStyle/>
          <a:p>
            <a:fld id="{4E29A36A-2DFF-43F8-9275-FEA2E69CBAEA}" type="slidenum">
              <a:rPr lang="en-US">
                <a:latin typeface="Franklin Gothic Book"/>
              </a:rPr>
              <a:pPr/>
              <a:t>26</a:t>
            </a:fld>
            <a:endParaRPr lang="en-US">
              <a:latin typeface="Franklin Gothic Book"/>
            </a:endParaRPr>
          </a:p>
        </p:txBody>
      </p:sp>
    </p:spTree>
  </p:cSld>
  <p:clrMapOvr>
    <a:masterClrMapping/>
  </p:clrMapOvr>
  <p:transition spd="slow">
    <p:pull dir="d"/>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6088" y="267494"/>
            <a:ext cx="10039827" cy="799306"/>
          </a:xfrm>
        </p:spPr>
        <p:txBody>
          <a:bodyPr/>
          <a:lstStyle/>
          <a:p>
            <a:r>
              <a:rPr lang="en-US" dirty="0"/>
              <a:t>		</a:t>
            </a:r>
          </a:p>
        </p:txBody>
      </p:sp>
      <p:sp>
        <p:nvSpPr>
          <p:cNvPr id="2" name="Content Placeholder 1"/>
          <p:cNvSpPr>
            <a:spLocks noGrp="1"/>
          </p:cNvSpPr>
          <p:nvPr>
            <p:ph idx="1"/>
          </p:nvPr>
        </p:nvSpPr>
        <p:spPr>
          <a:xfrm>
            <a:off x="546538" y="557048"/>
            <a:ext cx="10848261" cy="5919952"/>
          </a:xfrm>
        </p:spPr>
        <p:txBody>
          <a:bodyPr>
            <a:normAutofit/>
          </a:bodyPr>
          <a:lstStyle/>
          <a:p>
            <a:pPr algn="just">
              <a:buNone/>
            </a:pPr>
            <a:r>
              <a:rPr lang="en-US" sz="3200" dirty="0"/>
              <a:t>	</a:t>
            </a:r>
            <a:r>
              <a:rPr lang="en-US" sz="3200" dirty="0">
                <a:solidFill>
                  <a:schemeClr val="accent2"/>
                </a:solidFill>
              </a:rPr>
              <a:t>	</a:t>
            </a:r>
            <a:r>
              <a:rPr lang="en-US" sz="3600" dirty="0">
                <a:solidFill>
                  <a:schemeClr val="accent4"/>
                </a:solidFill>
              </a:rPr>
              <a:t>Insomnia</a:t>
            </a:r>
            <a:endParaRPr lang="en-US" sz="3200" dirty="0">
              <a:solidFill>
                <a:schemeClr val="accent4"/>
              </a:solidFill>
            </a:endParaRPr>
          </a:p>
          <a:p>
            <a:pPr algn="just"/>
            <a:r>
              <a:rPr lang="en-US" sz="3200" dirty="0"/>
              <a:t>Occurs in late pregnancy ie from 36 weeks.</a:t>
            </a:r>
          </a:p>
          <a:p>
            <a:pPr algn="just"/>
            <a:r>
              <a:rPr lang="en-US" sz="3200" dirty="0"/>
              <a:t>Genuine associated factors are:-</a:t>
            </a:r>
          </a:p>
          <a:p>
            <a:pPr algn="just">
              <a:buFont typeface="Wingdings" pitchFamily="2" charset="2"/>
              <a:buChar char="Ø"/>
            </a:pPr>
            <a:r>
              <a:rPr lang="en-US" sz="3200" dirty="0"/>
              <a:t> Discomfort due to the enlarged uterus, so comfortable position is not easily acquired.</a:t>
            </a:r>
          </a:p>
          <a:p>
            <a:pPr algn="just">
              <a:buFont typeface="Wingdings" pitchFamily="2" charset="2"/>
              <a:buChar char="Ø"/>
            </a:pPr>
            <a:r>
              <a:rPr lang="en-US" sz="3200" dirty="0"/>
              <a:t>Lack of exhaustion during the day.</a:t>
            </a:r>
          </a:p>
          <a:p>
            <a:pPr algn="just">
              <a:buFont typeface="Wingdings" pitchFamily="2" charset="2"/>
              <a:buChar char="Ø"/>
            </a:pPr>
            <a:r>
              <a:rPr lang="en-US" sz="3200" dirty="0"/>
              <a:t>Nocturnal frequency , because of reduced bladder capacity.</a:t>
            </a:r>
          </a:p>
          <a:p>
            <a:pPr algn="just">
              <a:buFont typeface="Wingdings" pitchFamily="2" charset="2"/>
              <a:buChar char="Ø"/>
            </a:pPr>
            <a:r>
              <a:rPr lang="en-US" sz="3200" dirty="0"/>
              <a:t>False labour, due to intensified Braxton Hick’s contractions and lightening has occurred.</a:t>
            </a:r>
          </a:p>
        </p:txBody>
      </p:sp>
      <p:sp>
        <p:nvSpPr>
          <p:cNvPr id="4" name="Date Placeholder 3"/>
          <p:cNvSpPr>
            <a:spLocks noGrp="1"/>
          </p:cNvSpPr>
          <p:nvPr>
            <p:ph type="dt" sz="half" idx="10"/>
          </p:nvPr>
        </p:nvSpPr>
        <p:spPr/>
        <p:txBody>
          <a:bodyPr/>
          <a:lstStyle/>
          <a:p>
            <a:fld id="{CBB8DE4A-D36D-41B2-ABF6-0FEA002D888E}" type="datetime1">
              <a:rPr lang="en-US">
                <a:solidFill>
                  <a:prstClr val="black"/>
                </a:solidFill>
                <a:latin typeface="Times New Roman"/>
              </a:rPr>
              <a:pPr/>
              <a:t>8/3/2021</a:t>
            </a:fld>
            <a:endParaRPr lang="en-US" dirty="0">
              <a:solidFill>
                <a:prstClr val="black"/>
              </a:solidFill>
              <a:latin typeface="Times New Roman"/>
            </a:endParaRPr>
          </a:p>
        </p:txBody>
      </p:sp>
      <p:sp>
        <p:nvSpPr>
          <p:cNvPr id="5" name="Slide Number Placeholder 4"/>
          <p:cNvSpPr>
            <a:spLocks noGrp="1"/>
          </p:cNvSpPr>
          <p:nvPr>
            <p:ph type="sldNum" sz="quarter" idx="12"/>
          </p:nvPr>
        </p:nvSpPr>
        <p:spPr/>
        <p:txBody>
          <a:bodyPr/>
          <a:lstStyle/>
          <a:p>
            <a:fld id="{F9FD5E83-DDD1-4862-8DB6-887A908FDE33}" type="slidenum">
              <a:rPr lang="en-US">
                <a:solidFill>
                  <a:prstClr val="black"/>
                </a:solidFill>
                <a:latin typeface="Times New Roman"/>
              </a:rPr>
              <a:pPr/>
              <a:t>260</a:t>
            </a:fld>
            <a:endParaRPr lang="en-US" dirty="0">
              <a:solidFill>
                <a:prstClr val="black"/>
              </a:solidFill>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267494"/>
            <a:ext cx="10039827" cy="1027906"/>
          </a:xfrm>
        </p:spPr>
        <p:txBody>
          <a:bodyPr/>
          <a:lstStyle/>
          <a:p>
            <a:r>
              <a:rPr lang="en-US" dirty="0"/>
              <a:t>       cont</a:t>
            </a:r>
          </a:p>
        </p:txBody>
      </p:sp>
      <p:sp>
        <p:nvSpPr>
          <p:cNvPr id="3" name="Content Placeholder 2"/>
          <p:cNvSpPr>
            <a:spLocks noGrp="1"/>
          </p:cNvSpPr>
          <p:nvPr>
            <p:ph idx="1"/>
          </p:nvPr>
        </p:nvSpPr>
        <p:spPr>
          <a:xfrm>
            <a:off x="388883" y="1295400"/>
            <a:ext cx="10972800" cy="4572000"/>
          </a:xfrm>
        </p:spPr>
        <p:txBody>
          <a:bodyPr>
            <a:normAutofit/>
          </a:bodyPr>
          <a:lstStyle/>
          <a:p>
            <a:pPr algn="just">
              <a:buFont typeface="Wingdings" pitchFamily="2" charset="2"/>
              <a:buChar char="Ø"/>
            </a:pPr>
            <a:r>
              <a:rPr lang="en-US" sz="3200" dirty="0"/>
              <a:t>Increased anxiety because of, perhaps poor perception of </a:t>
            </a:r>
            <a:r>
              <a:rPr lang="en-US" sz="3200" dirty="0" err="1"/>
              <a:t>labour</a:t>
            </a:r>
            <a:r>
              <a:rPr lang="en-US" sz="3200" dirty="0"/>
              <a:t> process or uncertain status of the fetus.</a:t>
            </a:r>
          </a:p>
          <a:p>
            <a:pPr algn="just">
              <a:buNone/>
            </a:pPr>
            <a:r>
              <a:rPr lang="en-US" sz="3200" dirty="0"/>
              <a:t>	</a:t>
            </a:r>
            <a:r>
              <a:rPr lang="en-US" sz="3200" b="1" dirty="0">
                <a:solidFill>
                  <a:srgbClr val="C00000"/>
                </a:solidFill>
              </a:rPr>
              <a:t>NB:  </a:t>
            </a:r>
            <a:r>
              <a:rPr lang="en-US" sz="3200" dirty="0">
                <a:solidFill>
                  <a:srgbClr val="C00000"/>
                </a:solidFill>
              </a:rPr>
              <a:t>Sometimes it’s accompanied by fear, common mood swings, so may predispose to </a:t>
            </a:r>
            <a:r>
              <a:rPr lang="en-US" sz="3200" b="1" dirty="0">
                <a:solidFill>
                  <a:srgbClr val="C00000"/>
                </a:solidFill>
              </a:rPr>
              <a:t>psychosis</a:t>
            </a:r>
            <a:r>
              <a:rPr lang="en-US" sz="3200" dirty="0">
                <a:solidFill>
                  <a:srgbClr val="C00000"/>
                </a:solidFill>
              </a:rPr>
              <a:t> after delivery.</a:t>
            </a:r>
          </a:p>
          <a:p>
            <a:pPr algn="just">
              <a:buFont typeface="Wingdings" pitchFamily="2" charset="2"/>
              <a:buChar char="v"/>
            </a:pPr>
            <a:r>
              <a:rPr lang="en-US" sz="3200" dirty="0"/>
              <a:t>Therefore it should not be dismissed lightly.</a:t>
            </a:r>
          </a:p>
          <a:p>
            <a:pPr algn="just">
              <a:buNone/>
            </a:pPr>
            <a:r>
              <a:rPr lang="en-US" sz="3200" dirty="0"/>
              <a:t>			</a:t>
            </a:r>
            <a:r>
              <a:rPr lang="en-US" sz="3200" i="1" dirty="0">
                <a:solidFill>
                  <a:srgbClr val="002060"/>
                </a:solidFill>
              </a:rPr>
              <a:t>Management</a:t>
            </a:r>
          </a:p>
          <a:p>
            <a:pPr algn="just"/>
            <a:r>
              <a:rPr lang="en-US" sz="3200" dirty="0"/>
              <a:t>Listen sensitively and reassure as necessary to achieve a health pregnancy.</a:t>
            </a:r>
          </a:p>
          <a:p>
            <a:pPr algn="just"/>
            <a:endParaRPr lang="en-US" sz="3200" dirty="0"/>
          </a:p>
        </p:txBody>
      </p:sp>
      <p:sp>
        <p:nvSpPr>
          <p:cNvPr id="4" name="Date Placeholder 3"/>
          <p:cNvSpPr>
            <a:spLocks noGrp="1"/>
          </p:cNvSpPr>
          <p:nvPr>
            <p:ph type="dt" sz="half" idx="10"/>
          </p:nvPr>
        </p:nvSpPr>
        <p:spPr/>
        <p:txBody>
          <a:bodyPr/>
          <a:lstStyle/>
          <a:p>
            <a:fld id="{F256935C-BE37-4170-9D07-3232A3326152}" type="datetime1">
              <a:rPr lang="en-US">
                <a:solidFill>
                  <a:prstClr val="black"/>
                </a:solidFill>
                <a:latin typeface="Times New Roman"/>
              </a:rPr>
              <a:pPr/>
              <a:t>8/3/2021</a:t>
            </a:fld>
            <a:endParaRPr lang="en-US" dirty="0">
              <a:solidFill>
                <a:prstClr val="black"/>
              </a:solidFill>
              <a:latin typeface="Times New Roman"/>
            </a:endParaRPr>
          </a:p>
        </p:txBody>
      </p:sp>
      <p:sp>
        <p:nvSpPr>
          <p:cNvPr id="5" name="Slide Number Placeholder 4"/>
          <p:cNvSpPr>
            <a:spLocks noGrp="1"/>
          </p:cNvSpPr>
          <p:nvPr>
            <p:ph type="sldNum" sz="quarter" idx="12"/>
          </p:nvPr>
        </p:nvSpPr>
        <p:spPr/>
        <p:txBody>
          <a:bodyPr/>
          <a:lstStyle/>
          <a:p>
            <a:fld id="{F9FD5E83-DDD1-4862-8DB6-887A908FDE33}" type="slidenum">
              <a:rPr lang="en-US">
                <a:solidFill>
                  <a:prstClr val="black"/>
                </a:solidFill>
                <a:latin typeface="Times New Roman"/>
              </a:rPr>
              <a:pPr/>
              <a:t>261</a:t>
            </a:fld>
            <a:endParaRPr lang="en-US" dirty="0">
              <a:solidFill>
                <a:prstClr val="black"/>
              </a:solidFill>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8320" y="0"/>
            <a:ext cx="11155363" cy="6629400"/>
          </a:xfrm>
        </p:spPr>
        <p:txBody>
          <a:bodyPr>
            <a:noAutofit/>
          </a:bodyPr>
          <a:lstStyle/>
          <a:p>
            <a:r>
              <a:rPr lang="en-US" sz="3200" dirty="0"/>
              <a:t>Advise on, good ventilation of bedroom, afternoon nap, warm bath before retiring to bed and going to bed early.</a:t>
            </a:r>
          </a:p>
          <a:p>
            <a:r>
              <a:rPr lang="en-US" sz="3200" dirty="0"/>
              <a:t>Above interventions don’t help, then, refer to doctor and a mild sedative is prescribed e.g. Valium 2 mg nocte.</a:t>
            </a:r>
          </a:p>
          <a:p>
            <a:pPr>
              <a:buNone/>
            </a:pPr>
            <a:r>
              <a:rPr lang="en-US" sz="3200" dirty="0">
                <a:solidFill>
                  <a:schemeClr val="accent4"/>
                </a:solidFill>
              </a:rPr>
              <a:t>			Carpal  Tunnel syndrome</a:t>
            </a:r>
          </a:p>
          <a:p>
            <a:r>
              <a:rPr lang="en-US" sz="3200" dirty="0"/>
              <a:t>Occurs in the 3</a:t>
            </a:r>
            <a:r>
              <a:rPr lang="en-US" sz="3200" baseline="30000" dirty="0"/>
              <a:t>rd</a:t>
            </a:r>
            <a:r>
              <a:rPr lang="en-US" sz="3200" dirty="0"/>
              <a:t> trimester to a very small group.</a:t>
            </a:r>
          </a:p>
          <a:p>
            <a:r>
              <a:rPr lang="en-US" sz="3200" dirty="0"/>
              <a:t>Caused by fluid retention, which creates oedema and pressure on the median nerve.</a:t>
            </a:r>
          </a:p>
          <a:p>
            <a:r>
              <a:rPr lang="en-US" sz="3200" dirty="0"/>
              <a:t>So, commonly noted in the morning, but in severe cases occurs at any time.</a:t>
            </a:r>
          </a:p>
        </p:txBody>
      </p:sp>
      <p:sp>
        <p:nvSpPr>
          <p:cNvPr id="4" name="Date Placeholder 3"/>
          <p:cNvSpPr>
            <a:spLocks noGrp="1"/>
          </p:cNvSpPr>
          <p:nvPr>
            <p:ph type="dt" sz="half" idx="10"/>
          </p:nvPr>
        </p:nvSpPr>
        <p:spPr/>
        <p:txBody>
          <a:bodyPr/>
          <a:lstStyle/>
          <a:p>
            <a:fld id="{51FE0CC0-AEAD-4F05-AF3D-8FE85FA68F44}" type="datetime1">
              <a:rPr lang="en-US">
                <a:solidFill>
                  <a:prstClr val="black"/>
                </a:solidFill>
                <a:latin typeface="Times New Roman"/>
              </a:rPr>
              <a:pPr/>
              <a:t>8/3/2021</a:t>
            </a:fld>
            <a:endParaRPr lang="en-US" dirty="0">
              <a:solidFill>
                <a:prstClr val="black"/>
              </a:solidFill>
              <a:latin typeface="Times New Roman"/>
            </a:endParaRPr>
          </a:p>
        </p:txBody>
      </p:sp>
      <p:sp>
        <p:nvSpPr>
          <p:cNvPr id="5" name="Slide Number Placeholder 4"/>
          <p:cNvSpPr>
            <a:spLocks noGrp="1"/>
          </p:cNvSpPr>
          <p:nvPr>
            <p:ph type="sldNum" sz="quarter" idx="12"/>
          </p:nvPr>
        </p:nvSpPr>
        <p:spPr/>
        <p:txBody>
          <a:bodyPr/>
          <a:lstStyle/>
          <a:p>
            <a:fld id="{F9FD5E83-DDD1-4862-8DB6-887A908FDE33}" type="slidenum">
              <a:rPr lang="en-US">
                <a:solidFill>
                  <a:prstClr val="black"/>
                </a:solidFill>
                <a:latin typeface="Times New Roman"/>
              </a:rPr>
              <a:pPr/>
              <a:t>262</a:t>
            </a:fld>
            <a:endParaRPr lang="en-US" dirty="0">
              <a:solidFill>
                <a:prstClr val="black"/>
              </a:solidFill>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4242" y="228600"/>
            <a:ext cx="10783518" cy="6400800"/>
          </a:xfrm>
        </p:spPr>
        <p:txBody>
          <a:bodyPr>
            <a:noAutofit/>
          </a:bodyPr>
          <a:lstStyle/>
          <a:p>
            <a:r>
              <a:rPr lang="en-US" sz="3100" dirty="0"/>
              <a:t>Major complains are, numbness, pins and needles sensation(peripheral paraesthesia) on the fingers as well as hands.</a:t>
            </a:r>
          </a:p>
          <a:p>
            <a:pPr>
              <a:buNone/>
            </a:pPr>
            <a:r>
              <a:rPr lang="en-US" sz="3100" dirty="0"/>
              <a:t>		 </a:t>
            </a:r>
            <a:r>
              <a:rPr lang="en-US" sz="3100" i="1" dirty="0"/>
              <a:t> </a:t>
            </a:r>
            <a:r>
              <a:rPr lang="en-US" sz="3100" i="1" dirty="0">
                <a:solidFill>
                  <a:srgbClr val="002060"/>
                </a:solidFill>
              </a:rPr>
              <a:t>Management</a:t>
            </a:r>
          </a:p>
          <a:p>
            <a:r>
              <a:rPr lang="en-US" sz="3100" dirty="0"/>
              <a:t>Reassure that spontaneous resolution occurs postnatally.</a:t>
            </a:r>
          </a:p>
          <a:p>
            <a:r>
              <a:rPr lang="en-US" sz="3100" dirty="0"/>
              <a:t>To rest with hands and arms elevated above the chest.</a:t>
            </a:r>
          </a:p>
          <a:p>
            <a:r>
              <a:rPr lang="en-US" sz="3100" dirty="0"/>
              <a:t>Severe cases refer,  for diuretic therapy and special splint that resembles gloves.</a:t>
            </a:r>
          </a:p>
          <a:p>
            <a:pPr>
              <a:buNone/>
            </a:pPr>
            <a:r>
              <a:rPr lang="en-US" sz="3100" dirty="0"/>
              <a:t>				</a:t>
            </a:r>
          </a:p>
          <a:p>
            <a:endParaRPr lang="en-US" sz="3100" dirty="0"/>
          </a:p>
        </p:txBody>
      </p:sp>
      <p:sp>
        <p:nvSpPr>
          <p:cNvPr id="4" name="Date Placeholder 3"/>
          <p:cNvSpPr>
            <a:spLocks noGrp="1"/>
          </p:cNvSpPr>
          <p:nvPr>
            <p:ph type="dt" sz="half" idx="10"/>
          </p:nvPr>
        </p:nvSpPr>
        <p:spPr>
          <a:xfrm>
            <a:off x="6363729" y="5867400"/>
            <a:ext cx="2602918" cy="914400"/>
          </a:xfrm>
        </p:spPr>
        <p:txBody>
          <a:bodyPr/>
          <a:lstStyle/>
          <a:p>
            <a:pPr algn="ctr"/>
            <a:r>
              <a:rPr lang="en-US" sz="4000" b="1" dirty="0">
                <a:solidFill>
                  <a:srgbClr val="FF0000"/>
                </a:solidFill>
                <a:effectLst>
                  <a:outerShdw blurRad="38100" dist="38100" dir="2700000" algn="tl">
                    <a:srgbClr val="000000">
                      <a:alpha val="43137"/>
                    </a:srgbClr>
                  </a:outerShdw>
                </a:effectLst>
                <a:latin typeface="Times New Roman"/>
              </a:rPr>
              <a:t>END</a:t>
            </a:r>
          </a:p>
        </p:txBody>
      </p:sp>
      <p:sp>
        <p:nvSpPr>
          <p:cNvPr id="5" name="Slide Number Placeholder 4"/>
          <p:cNvSpPr>
            <a:spLocks noGrp="1"/>
          </p:cNvSpPr>
          <p:nvPr>
            <p:ph type="sldNum" sz="quarter" idx="12"/>
          </p:nvPr>
        </p:nvSpPr>
        <p:spPr/>
        <p:txBody>
          <a:bodyPr/>
          <a:lstStyle/>
          <a:p>
            <a:fld id="{F9FD5E83-DDD1-4862-8DB6-887A908FDE33}" type="slidenum">
              <a:rPr lang="en-US">
                <a:solidFill>
                  <a:prstClr val="black"/>
                </a:solidFill>
                <a:latin typeface="Times New Roman"/>
              </a:rPr>
              <a:pPr/>
              <a:t>263</a:t>
            </a:fld>
            <a:endParaRPr lang="en-US" dirty="0">
              <a:solidFill>
                <a:prstClr val="black"/>
              </a:solidFill>
              <a:latin typeface="Times New Roman"/>
            </a:endParaRPr>
          </a:p>
        </p:txBody>
      </p:sp>
    </p:spTree>
  </p:cSld>
  <p:clrMapOvr>
    <a:masterClrMapping/>
  </p:clrMapOvr>
  <p:transition spd="slow">
    <p:pull dir="d"/>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203" y="267494"/>
            <a:ext cx="10690556" cy="1637506"/>
          </a:xfrm>
        </p:spPr>
        <p:txBody>
          <a:bodyPr>
            <a:noAutofit/>
          </a:bodyPr>
          <a:lstStyle/>
          <a:p>
            <a:r>
              <a:rPr lang="en-US" sz="4800" dirty="0"/>
              <a:t>		</a:t>
            </a:r>
            <a:r>
              <a:rPr lang="en-US" sz="4800" b="1" dirty="0">
                <a:solidFill>
                  <a:srgbClr val="FFC000"/>
                </a:solidFill>
                <a:effectLst>
                  <a:outerShdw blurRad="38100" dist="38100" dir="2700000" algn="tl">
                    <a:srgbClr val="000000">
                      <a:alpha val="43137"/>
                    </a:srgbClr>
                  </a:outerShdw>
                </a:effectLst>
                <a:latin typeface="Jokerman" pitchFamily="82" charset="0"/>
              </a:rPr>
              <a:t>THANK YOU  4 </a:t>
            </a:r>
            <a:br>
              <a:rPr lang="en-US" sz="4800" b="1" dirty="0">
                <a:solidFill>
                  <a:srgbClr val="FFC000"/>
                </a:solidFill>
                <a:effectLst>
                  <a:outerShdw blurRad="38100" dist="38100" dir="2700000" algn="tl">
                    <a:srgbClr val="000000">
                      <a:alpha val="43137"/>
                    </a:srgbClr>
                  </a:outerShdw>
                </a:effectLst>
                <a:latin typeface="Jokerman" pitchFamily="82" charset="0"/>
              </a:rPr>
            </a:br>
            <a:r>
              <a:rPr lang="en-US" sz="4800" b="1" dirty="0">
                <a:solidFill>
                  <a:srgbClr val="FFC000"/>
                </a:solidFill>
                <a:effectLst>
                  <a:outerShdw blurRad="38100" dist="38100" dir="2700000" algn="tl">
                    <a:srgbClr val="000000">
                      <a:alpha val="43137"/>
                    </a:srgbClr>
                  </a:outerShdw>
                </a:effectLst>
                <a:latin typeface="Jokerman" pitchFamily="82" charset="0"/>
              </a:rPr>
              <a:t>LISTENING…….</a:t>
            </a:r>
            <a:br>
              <a:rPr lang="en-US" sz="4800" b="1" dirty="0">
                <a:solidFill>
                  <a:srgbClr val="FFC000"/>
                </a:solidFill>
                <a:effectLst>
                  <a:outerShdw blurRad="38100" dist="38100" dir="2700000" algn="tl">
                    <a:srgbClr val="000000">
                      <a:alpha val="43137"/>
                    </a:srgbClr>
                  </a:outerShdw>
                </a:effectLst>
                <a:latin typeface="Jokerman" pitchFamily="82" charset="0"/>
              </a:rPr>
            </a:br>
            <a:endParaRPr lang="en-US" sz="4800" b="1" dirty="0">
              <a:solidFill>
                <a:schemeClr val="accent5"/>
              </a:solidFill>
              <a:latin typeface="Blackadder ITC" pitchFamily="82" charset="0"/>
            </a:endParaRPr>
          </a:p>
        </p:txBody>
      </p:sp>
      <p:sp>
        <p:nvSpPr>
          <p:cNvPr id="3" name="Content Placeholder 2"/>
          <p:cNvSpPr>
            <a:spLocks noGrp="1"/>
          </p:cNvSpPr>
          <p:nvPr>
            <p:ph idx="1"/>
          </p:nvPr>
        </p:nvSpPr>
        <p:spPr/>
        <p:txBody>
          <a:bodyPr/>
          <a:lstStyle/>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p:txBody>
      </p:sp>
      <p:sp>
        <p:nvSpPr>
          <p:cNvPr id="4" name="Date Placeholder 3"/>
          <p:cNvSpPr>
            <a:spLocks noGrp="1"/>
          </p:cNvSpPr>
          <p:nvPr>
            <p:ph type="dt" sz="half" idx="10"/>
          </p:nvPr>
        </p:nvSpPr>
        <p:spPr/>
        <p:txBody>
          <a:bodyPr/>
          <a:lstStyle/>
          <a:p>
            <a:fld id="{E72694A0-75FB-4842-84A8-D685A8F137EC}" type="datetime1">
              <a:rPr lang="en-US">
                <a:solidFill>
                  <a:prstClr val="black"/>
                </a:solidFill>
                <a:latin typeface="Times New Roman"/>
              </a:rPr>
              <a:pPr/>
              <a:t>8/3/2021</a:t>
            </a:fld>
            <a:endParaRPr lang="en-US" dirty="0">
              <a:solidFill>
                <a:prstClr val="black"/>
              </a:solidFill>
              <a:latin typeface="Times New Roman"/>
            </a:endParaRPr>
          </a:p>
        </p:txBody>
      </p:sp>
      <p:sp>
        <p:nvSpPr>
          <p:cNvPr id="5" name="Slide Number Placeholder 4"/>
          <p:cNvSpPr>
            <a:spLocks noGrp="1"/>
          </p:cNvSpPr>
          <p:nvPr>
            <p:ph type="sldNum" sz="quarter" idx="12"/>
          </p:nvPr>
        </p:nvSpPr>
        <p:spPr/>
        <p:txBody>
          <a:bodyPr/>
          <a:lstStyle/>
          <a:p>
            <a:fld id="{F9FD5E83-DDD1-4862-8DB6-887A908FDE33}" type="slidenum">
              <a:rPr lang="en-US">
                <a:solidFill>
                  <a:prstClr val="black"/>
                </a:solidFill>
                <a:latin typeface="Times New Roman"/>
              </a:rPr>
              <a:pPr/>
              <a:t>264</a:t>
            </a:fld>
            <a:endParaRPr lang="en-US" dirty="0">
              <a:solidFill>
                <a:prstClr val="black"/>
              </a:solidFill>
              <a:latin typeface="Times New Roman"/>
            </a:endParaRPr>
          </a:p>
        </p:txBody>
      </p:sp>
      <p:pic>
        <p:nvPicPr>
          <p:cNvPr id="1026" name="Picture 2" descr="C:\Users\martha njeri kairu\Downloads\GS-newborn-with-cap.jpg"/>
          <p:cNvPicPr>
            <a:picLocks noChangeAspect="1" noChangeArrowheads="1"/>
          </p:cNvPicPr>
          <p:nvPr/>
        </p:nvPicPr>
        <p:blipFill>
          <a:blip r:embed="rId2" cstate="print"/>
          <a:srcRect/>
          <a:stretch>
            <a:fillRect/>
          </a:stretch>
        </p:blipFill>
        <p:spPr bwMode="auto">
          <a:xfrm>
            <a:off x="704242" y="1447800"/>
            <a:ext cx="10783518" cy="5257800"/>
          </a:xfrm>
          <a:prstGeom prst="rect">
            <a:avLst/>
          </a:prstGeom>
          <a:noFill/>
        </p:spPr>
      </p:pic>
    </p:spTree>
  </p:cSld>
  <p:clrMapOvr>
    <a:masterClrMapping/>
  </p:clrMapOvr>
  <p:transition spd="slow">
    <p:pull dir="d"/>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533400"/>
            <a:ext cx="10772493" cy="3276600"/>
          </a:xfrm>
          <a:solidFill>
            <a:srgbClr val="0000CC"/>
          </a:solidFill>
          <a:ln>
            <a:noFill/>
          </a:ln>
          <a:effectLst/>
          <a:scene3d>
            <a:camera prst="orthographicFront">
              <a:rot lat="0" lon="0" rev="0"/>
            </a:camera>
            <a:lightRig rig="glow" dir="t">
              <a:rot lat="0" lon="0" rev="14100000"/>
            </a:lightRig>
          </a:scene3d>
          <a:sp3d prstMaterial="softEdge">
            <a:bevelT w="127000" prst="artDeco"/>
          </a:sp3d>
        </p:spPr>
        <p:txBody>
          <a:bodyPr>
            <a:normAutofit/>
            <a:scene3d>
              <a:camera prst="orthographicFront"/>
              <a:lightRig rig="freezing" dir="t">
                <a:rot lat="0" lon="0" rev="5640000"/>
              </a:lightRig>
            </a:scene3d>
            <a:sp3d prstMaterial="flat">
              <a:bevelT w="38100" h="38100"/>
              <a:contourClr>
                <a:schemeClr val="tx2"/>
              </a:contourClr>
            </a:sp3d>
          </a:bodyPr>
          <a:lstStyle/>
          <a:p>
            <a:pPr algn="ctr"/>
            <a:r>
              <a:rPr lang="en-US" sz="7200" dirty="0">
                <a:solidFill>
                  <a:schemeClr val="bg1"/>
                </a:solidFill>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INTRODUCTION TO NORMAL LABOUR</a:t>
            </a:r>
          </a:p>
        </p:txBody>
      </p:sp>
      <p:graphicFrame>
        <p:nvGraphicFramePr>
          <p:cNvPr id="4" name="Diagram 3"/>
          <p:cNvGraphicFramePr/>
          <p:nvPr/>
        </p:nvGraphicFramePr>
        <p:xfrm>
          <a:off x="5257800" y="5334000"/>
          <a:ext cx="3296326" cy="106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pull/>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2"/>
            <a:ext cx="11155363" cy="1219199"/>
          </a:xfrm>
          <a:solidFill>
            <a:srgbClr val="0000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en-US" sz="44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COURSE OUTLINE- 3</a:t>
            </a:r>
            <a:r>
              <a:rPr lang="en-US" sz="4400" b="1" baseline="300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RD</a:t>
            </a:r>
            <a:r>
              <a:rPr lang="en-US" sz="44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&amp; 4</a:t>
            </a:r>
            <a:r>
              <a:rPr lang="en-US" sz="4400" b="1" baseline="300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a:t>
            </a:r>
            <a:r>
              <a:rPr lang="en-US" sz="44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MONTHS</a:t>
            </a:r>
          </a:p>
        </p:txBody>
      </p:sp>
      <p:sp>
        <p:nvSpPr>
          <p:cNvPr id="3" name="Content Placeholder 2"/>
          <p:cNvSpPr>
            <a:spLocks noGrp="1"/>
          </p:cNvSpPr>
          <p:nvPr>
            <p:ph idx="1"/>
          </p:nvPr>
        </p:nvSpPr>
        <p:spPr>
          <a:xfrm>
            <a:off x="838201" y="1295400"/>
            <a:ext cx="10363201" cy="5257800"/>
          </a:xfrm>
        </p:spPr>
        <p:txBody>
          <a:bodyPr>
            <a:noAutofit/>
          </a:bodyPr>
          <a:lstStyle/>
          <a:p>
            <a:pPr marL="514350" indent="-514350" algn="ctr">
              <a:buFont typeface="+mj-lt"/>
              <a:buAutoNum type="arabicPeriod"/>
            </a:pPr>
            <a:r>
              <a:rPr lang="en-US" sz="2800" b="1" u="sng" dirty="0">
                <a:latin typeface="Calibri" panose="020F0502020204030204" pitchFamily="34" charset="0"/>
              </a:rPr>
              <a:t>THE NORMAL LABOUR:</a:t>
            </a:r>
          </a:p>
          <a:p>
            <a:pPr>
              <a:buFont typeface="Wingdings" pitchFamily="2" charset="2"/>
              <a:buChar char="q"/>
            </a:pPr>
            <a:r>
              <a:rPr lang="en-US" sz="2800" dirty="0">
                <a:latin typeface="Calibri" panose="020F0502020204030204" pitchFamily="34" charset="0"/>
              </a:rPr>
              <a:t>Concepts</a:t>
            </a:r>
          </a:p>
          <a:p>
            <a:pPr>
              <a:buFont typeface="Wingdings" pitchFamily="2" charset="2"/>
              <a:buChar char="q"/>
            </a:pPr>
            <a:r>
              <a:rPr lang="en-US" sz="2800" dirty="0">
                <a:latin typeface="Calibri" panose="020F0502020204030204" pitchFamily="34" charset="0"/>
              </a:rPr>
              <a:t>First stage of labour</a:t>
            </a:r>
          </a:p>
          <a:p>
            <a:pPr>
              <a:buFont typeface="Wingdings" pitchFamily="2" charset="2"/>
              <a:buChar char="q"/>
            </a:pPr>
            <a:r>
              <a:rPr lang="en-US" sz="2800" dirty="0">
                <a:latin typeface="Calibri" panose="020F0502020204030204" pitchFamily="34" charset="0"/>
              </a:rPr>
              <a:t>Transition and 2</a:t>
            </a:r>
            <a:r>
              <a:rPr lang="en-US" sz="2800" baseline="30000" dirty="0">
                <a:latin typeface="Calibri" panose="020F0502020204030204" pitchFamily="34" charset="0"/>
              </a:rPr>
              <a:t>nd</a:t>
            </a:r>
            <a:r>
              <a:rPr lang="en-US" sz="2800" dirty="0">
                <a:latin typeface="Calibri" panose="020F0502020204030204" pitchFamily="34" charset="0"/>
              </a:rPr>
              <a:t> stage of labour</a:t>
            </a:r>
          </a:p>
          <a:p>
            <a:pPr algn="just">
              <a:buFont typeface="Wingdings" pitchFamily="2" charset="2"/>
              <a:buChar char="q"/>
            </a:pPr>
            <a:r>
              <a:rPr lang="en-US" sz="2800" dirty="0">
                <a:latin typeface="Calibri" panose="020F0502020204030204" pitchFamily="34" charset="0"/>
              </a:rPr>
              <a:t>Physiology &amp; management of 3</a:t>
            </a:r>
            <a:r>
              <a:rPr lang="en-US" sz="2800" baseline="30000" dirty="0">
                <a:latin typeface="Calibri" panose="020F0502020204030204" pitchFamily="34" charset="0"/>
              </a:rPr>
              <a:t>rd</a:t>
            </a:r>
            <a:r>
              <a:rPr lang="en-US" sz="2800" dirty="0">
                <a:latin typeface="Calibri" panose="020F0502020204030204" pitchFamily="34" charset="0"/>
              </a:rPr>
              <a:t> stage of labour</a:t>
            </a:r>
          </a:p>
          <a:p>
            <a:pPr algn="just">
              <a:buFont typeface="Wingdings" pitchFamily="2" charset="2"/>
              <a:buChar char="q"/>
            </a:pPr>
            <a:r>
              <a:rPr lang="en-US" sz="2800" dirty="0">
                <a:latin typeface="Calibri" panose="020F0502020204030204" pitchFamily="34" charset="0"/>
              </a:rPr>
              <a:t>The 4</a:t>
            </a:r>
            <a:r>
              <a:rPr lang="en-US" sz="2800" baseline="30000" dirty="0">
                <a:latin typeface="Calibri" panose="020F0502020204030204" pitchFamily="34" charset="0"/>
              </a:rPr>
              <a:t>th</a:t>
            </a:r>
            <a:r>
              <a:rPr lang="en-US" sz="2800" dirty="0">
                <a:latin typeface="Calibri" panose="020F0502020204030204" pitchFamily="34" charset="0"/>
              </a:rPr>
              <a:t> stage of labour</a:t>
            </a:r>
          </a:p>
          <a:p>
            <a:pPr>
              <a:buFont typeface="Wingdings" pitchFamily="2" charset="2"/>
              <a:buChar char="ü"/>
            </a:pPr>
            <a:endParaRPr lang="en-US" sz="2800" dirty="0">
              <a:latin typeface="Calibri" panose="020F0502020204030204" pitchFamily="34" charset="0"/>
            </a:endParaRPr>
          </a:p>
          <a:p>
            <a:pPr marL="0" indent="0">
              <a:buNone/>
            </a:pPr>
            <a:endParaRPr lang="en-US" sz="2800" dirty="0">
              <a:latin typeface="Calibri" panose="020F0502020204030204" pitchFamily="34" charset="0"/>
            </a:endParaRPr>
          </a:p>
        </p:txBody>
      </p:sp>
    </p:spTree>
  </p:cSld>
  <p:clrMapOvr>
    <a:masterClrMapping/>
  </p:clrMapOvr>
  <p:transition spd="med">
    <p:pull/>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3126" y="457200"/>
            <a:ext cx="10218274" cy="6172200"/>
          </a:xfrm>
        </p:spPr>
        <p:txBody>
          <a:bodyPr>
            <a:normAutofit lnSpcReduction="10000"/>
          </a:bodyPr>
          <a:lstStyle/>
          <a:p>
            <a:pPr marL="633222" indent="-514350" algn="just">
              <a:buFont typeface="+mj-lt"/>
              <a:buAutoNum type="arabicPeriod" startAt="2"/>
            </a:pPr>
            <a:r>
              <a:rPr lang="en-US" sz="2800" b="1" u="sng" dirty="0">
                <a:latin typeface="Calibri" panose="020F0502020204030204" pitchFamily="34" charset="0"/>
              </a:rPr>
              <a:t>NORMAL NEONATE:</a:t>
            </a:r>
          </a:p>
          <a:p>
            <a:pPr algn="just"/>
            <a:r>
              <a:rPr lang="en-US" sz="2800" dirty="0">
                <a:latin typeface="Calibri" panose="020F0502020204030204" pitchFamily="34" charset="0"/>
              </a:rPr>
              <a:t>APGAR scoring</a:t>
            </a:r>
          </a:p>
          <a:p>
            <a:pPr algn="just"/>
            <a:r>
              <a:rPr lang="en-US" sz="2800" dirty="0">
                <a:latin typeface="Calibri" panose="020F0502020204030204" pitchFamily="34" charset="0"/>
              </a:rPr>
              <a:t>Immediate care of the neonate</a:t>
            </a:r>
          </a:p>
          <a:p>
            <a:pPr algn="just"/>
            <a:r>
              <a:rPr lang="en-US" sz="2800" dirty="0">
                <a:latin typeface="Calibri" panose="020F0502020204030204" pitchFamily="34" charset="0"/>
              </a:rPr>
              <a:t>Physiology of the normal neonate</a:t>
            </a:r>
          </a:p>
          <a:p>
            <a:pPr algn="just"/>
            <a:r>
              <a:rPr lang="en-US" sz="2800" dirty="0">
                <a:latin typeface="Calibri" panose="020F0502020204030204" pitchFamily="34" charset="0"/>
              </a:rPr>
              <a:t>First/initial examination</a:t>
            </a:r>
          </a:p>
          <a:p>
            <a:pPr algn="just"/>
            <a:r>
              <a:rPr lang="en-US" sz="2800" dirty="0">
                <a:latin typeface="Calibri" panose="020F0502020204030204" pitchFamily="34" charset="0"/>
              </a:rPr>
              <a:t>Daily/routine examination</a:t>
            </a:r>
          </a:p>
          <a:p>
            <a:pPr algn="just"/>
            <a:r>
              <a:rPr lang="en-US" sz="2800" dirty="0">
                <a:latin typeface="Calibri" panose="020F0502020204030204" pitchFamily="34" charset="0"/>
              </a:rPr>
              <a:t>Minor disorders of the neonate</a:t>
            </a:r>
          </a:p>
          <a:p>
            <a:pPr marL="633222" indent="-514350" algn="just">
              <a:buFont typeface="+mj-lt"/>
              <a:buAutoNum type="arabicPeriod" startAt="3"/>
            </a:pPr>
            <a:r>
              <a:rPr lang="en-US" sz="2800" b="1" u="sng" dirty="0">
                <a:latin typeface="Calibri" panose="020F0502020204030204" pitchFamily="34" charset="0"/>
              </a:rPr>
              <a:t>NORMAL PUERPERIUM:</a:t>
            </a:r>
          </a:p>
          <a:p>
            <a:pPr algn="just"/>
            <a:r>
              <a:rPr lang="en-US" sz="2800" dirty="0">
                <a:latin typeface="Calibri" panose="020F0502020204030204" pitchFamily="34" charset="0"/>
              </a:rPr>
              <a:t>Physiology</a:t>
            </a:r>
          </a:p>
          <a:p>
            <a:pPr algn="just"/>
            <a:r>
              <a:rPr lang="en-US" sz="2800" dirty="0">
                <a:latin typeface="Calibri" panose="020F0502020204030204" pitchFamily="34" charset="0"/>
              </a:rPr>
              <a:t>Prime health messages</a:t>
            </a:r>
          </a:p>
          <a:p>
            <a:pPr algn="just"/>
            <a:r>
              <a:rPr lang="en-US" sz="2800" dirty="0">
                <a:latin typeface="Calibri" panose="020F0502020204030204" pitchFamily="34" charset="0"/>
              </a:rPr>
              <a:t>Daily/ six weeks examination</a:t>
            </a:r>
          </a:p>
          <a:p>
            <a:pPr algn="just"/>
            <a:r>
              <a:rPr lang="en-US" sz="2800" dirty="0">
                <a:latin typeface="Calibri" panose="020F0502020204030204" pitchFamily="34" charset="0"/>
              </a:rPr>
              <a:t>Targeted post-natal care </a:t>
            </a:r>
          </a:p>
          <a:p>
            <a:pPr algn="just"/>
            <a:r>
              <a:rPr lang="en-US" sz="2800" dirty="0">
                <a:latin typeface="Calibri" panose="020F0502020204030204" pitchFamily="34" charset="0"/>
              </a:rPr>
              <a:t>Minor disorders in puerperium</a:t>
            </a:r>
          </a:p>
          <a:p>
            <a:pPr algn="just">
              <a:buNone/>
            </a:pPr>
            <a:endParaRPr lang="en-US" sz="2800" b="1" u="sng" dirty="0">
              <a:latin typeface="Calibri" panose="020F0502020204030204" pitchFamily="34" charset="0"/>
            </a:endParaRPr>
          </a:p>
          <a:p>
            <a:pPr algn="just"/>
            <a:endParaRPr lang="en-US" sz="2800" dirty="0">
              <a:latin typeface="Calibri" panose="020F0502020204030204" pitchFamily="34" charset="0"/>
            </a:endParaRPr>
          </a:p>
        </p:txBody>
      </p:sp>
    </p:spTree>
  </p:cSld>
  <p:clrMapOvr>
    <a:masterClrMapping/>
  </p:clrMapOvr>
  <p:transition spd="med">
    <p:pull/>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1001"/>
            <a:ext cx="10668000" cy="6218583"/>
          </a:xfrm>
        </p:spPr>
        <p:txBody>
          <a:bodyPr>
            <a:normAutofit/>
          </a:bodyPr>
          <a:lstStyle/>
          <a:p>
            <a:pPr algn="ctr">
              <a:buNone/>
            </a:pPr>
            <a:r>
              <a:rPr lang="en-US" sz="3600" b="1" u="sng" dirty="0">
                <a:latin typeface="Berlin Sans FB Demi" panose="020E0802020502020306" pitchFamily="34" charset="0"/>
              </a:rPr>
              <a:t>DEFINITION OF NORMAL LABOUR </a:t>
            </a:r>
          </a:p>
          <a:p>
            <a:pPr algn="just"/>
            <a:r>
              <a:rPr lang="en-US" sz="3200" dirty="0">
                <a:latin typeface="Calibri" pitchFamily="34" charset="0"/>
              </a:rPr>
              <a:t>Normal labour is a </a:t>
            </a:r>
            <a:r>
              <a:rPr lang="en-US" sz="3200" u="sng" dirty="0">
                <a:latin typeface="Calibri" pitchFamily="34" charset="0"/>
              </a:rPr>
              <a:t>physiological process</a:t>
            </a:r>
            <a:r>
              <a:rPr lang="en-US" sz="3200" dirty="0">
                <a:latin typeface="Calibri" pitchFamily="34" charset="0"/>
              </a:rPr>
              <a:t>, which commences </a:t>
            </a:r>
            <a:r>
              <a:rPr lang="en-US" sz="3200" u="sng" dirty="0">
                <a:latin typeface="Calibri" pitchFamily="34" charset="0"/>
              </a:rPr>
              <a:t>spontaneously at term </a:t>
            </a:r>
            <a:r>
              <a:rPr lang="en-US" sz="3200" dirty="0">
                <a:latin typeface="Calibri" pitchFamily="34" charset="0"/>
              </a:rPr>
              <a:t>(after 37 completed weeks of gestation) with rhythmic </a:t>
            </a:r>
            <a:r>
              <a:rPr lang="en-US" sz="3200" u="sng" dirty="0">
                <a:latin typeface="Calibri" pitchFamily="34" charset="0"/>
              </a:rPr>
              <a:t>regular uterine contractions </a:t>
            </a:r>
            <a:r>
              <a:rPr lang="en-US" sz="3200" dirty="0">
                <a:latin typeface="Calibri" pitchFamily="34" charset="0"/>
              </a:rPr>
              <a:t>of increasing intensity and frequency, accompanied by progressive </a:t>
            </a:r>
            <a:r>
              <a:rPr lang="en-US" sz="3200" u="sng" dirty="0">
                <a:latin typeface="Calibri" pitchFamily="34" charset="0"/>
              </a:rPr>
              <a:t>cervical effacement and dilatation</a:t>
            </a:r>
            <a:r>
              <a:rPr lang="en-US" sz="3200" dirty="0">
                <a:latin typeface="Calibri" pitchFamily="34" charset="0"/>
              </a:rPr>
              <a:t>, and </a:t>
            </a:r>
            <a:r>
              <a:rPr lang="en-US" sz="3200" u="sng" dirty="0">
                <a:latin typeface="Calibri" pitchFamily="34" charset="0"/>
              </a:rPr>
              <a:t>descent</a:t>
            </a:r>
            <a:r>
              <a:rPr lang="en-US" sz="3200" dirty="0">
                <a:latin typeface="Calibri" pitchFamily="34" charset="0"/>
              </a:rPr>
              <a:t> of the presenting part (cephalic), resulting in expulsion of a healthy foetus, a complete placenta and membranes and a healthy mother. </a:t>
            </a:r>
          </a:p>
          <a:p>
            <a:pPr algn="just"/>
            <a:endParaRPr lang="en-US" sz="3600" dirty="0">
              <a:latin typeface="Calibri" pitchFamily="34" charset="0"/>
            </a:endParaRPr>
          </a:p>
        </p:txBody>
      </p:sp>
    </p:spTree>
  </p:cSld>
  <p:clrMapOvr>
    <a:masterClrMapping/>
  </p:clrMapOvr>
  <p:transition spd="med">
    <p:pull/>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10744200" cy="5791204"/>
          </a:xfrm>
        </p:spPr>
        <p:txBody>
          <a:bodyPr>
            <a:noAutofit/>
          </a:bodyPr>
          <a:lstStyle/>
          <a:p>
            <a:pPr marL="118872" indent="0" algn="ctr">
              <a:buNone/>
            </a:pPr>
            <a:r>
              <a:rPr lang="en-US" sz="3600" b="1" u="sng" dirty="0">
                <a:latin typeface="Berlin Sans FB Demi" panose="020E0802020502020306" pitchFamily="34" charset="0"/>
              </a:rPr>
              <a:t>CHARACTERISTICS OF NORMAL LABOUR:</a:t>
            </a:r>
          </a:p>
          <a:p>
            <a:r>
              <a:rPr lang="en-US" sz="3200" dirty="0">
                <a:latin typeface="Calibri" pitchFamily="34" charset="0"/>
              </a:rPr>
              <a:t>Normal labour has several important </a:t>
            </a:r>
            <a:r>
              <a:rPr lang="en-US" sz="3200" b="1" u="sng" dirty="0">
                <a:latin typeface="Calibri" pitchFamily="34" charset="0"/>
              </a:rPr>
              <a:t>characteristics</a:t>
            </a:r>
            <a:r>
              <a:rPr lang="en-US" sz="3200" dirty="0">
                <a:latin typeface="Calibri" pitchFamily="34" charset="0"/>
              </a:rPr>
              <a:t>. These are:</a:t>
            </a:r>
          </a:p>
          <a:p>
            <a:pPr lvl="1">
              <a:buFont typeface="Wingdings" pitchFamily="2" charset="2"/>
              <a:buChar char="Ø"/>
            </a:pPr>
            <a:r>
              <a:rPr lang="en-US" sz="3200" dirty="0">
                <a:latin typeface="Calibri" pitchFamily="34" charset="0"/>
              </a:rPr>
              <a:t>Duration - completed within 18 hours (from 1</a:t>
            </a:r>
            <a:r>
              <a:rPr lang="en-US" sz="3200" baseline="30000" dirty="0">
                <a:latin typeface="Calibri" pitchFamily="34" charset="0"/>
              </a:rPr>
              <a:t>st</a:t>
            </a:r>
            <a:r>
              <a:rPr lang="en-US" sz="3200" dirty="0">
                <a:latin typeface="Calibri" pitchFamily="34" charset="0"/>
              </a:rPr>
              <a:t> stage to 4</a:t>
            </a:r>
            <a:r>
              <a:rPr lang="en-US" sz="3200" baseline="30000" dirty="0">
                <a:latin typeface="Calibri" pitchFamily="34" charset="0"/>
              </a:rPr>
              <a:t>th</a:t>
            </a:r>
            <a:r>
              <a:rPr lang="en-US" sz="3200" dirty="0">
                <a:latin typeface="Calibri" pitchFamily="34" charset="0"/>
              </a:rPr>
              <a:t> stage)</a:t>
            </a:r>
          </a:p>
          <a:p>
            <a:pPr lvl="1">
              <a:buFont typeface="Wingdings" pitchFamily="2" charset="2"/>
              <a:buChar char="Ø"/>
            </a:pPr>
            <a:r>
              <a:rPr lang="en-US" sz="3200" dirty="0">
                <a:latin typeface="Calibri" pitchFamily="34" charset="0"/>
              </a:rPr>
              <a:t>Occurs at term between 38 and 40 weeks of gestation</a:t>
            </a:r>
          </a:p>
          <a:p>
            <a:pPr lvl="1">
              <a:buFont typeface="Wingdings" pitchFamily="2" charset="2"/>
              <a:buChar char="Ø"/>
            </a:pPr>
            <a:r>
              <a:rPr lang="en-US" sz="3200" dirty="0">
                <a:latin typeface="Calibri" pitchFamily="34" charset="0"/>
              </a:rPr>
              <a:t>Is spontaneous, i.e. not induced</a:t>
            </a:r>
          </a:p>
          <a:p>
            <a:pPr lvl="1">
              <a:buFont typeface="Wingdings" pitchFamily="2" charset="2"/>
              <a:buChar char="Ø"/>
            </a:pPr>
            <a:r>
              <a:rPr lang="en-US" sz="3200" dirty="0">
                <a:latin typeface="Calibri" pitchFamily="34" charset="0"/>
              </a:rPr>
              <a:t>The foetus presents by the vertex</a:t>
            </a:r>
          </a:p>
          <a:p>
            <a:pPr lvl="1">
              <a:buFont typeface="Wingdings" pitchFamily="2" charset="2"/>
              <a:buChar char="Ø"/>
            </a:pPr>
            <a:r>
              <a:rPr lang="en-US" sz="3200" dirty="0">
                <a:latin typeface="Calibri" pitchFamily="34" charset="0"/>
              </a:rPr>
              <a:t>Has no complications to either mother or baby</a:t>
            </a:r>
          </a:p>
          <a:p>
            <a:pPr lvl="1">
              <a:buFont typeface="Wingdings" pitchFamily="2" charset="2"/>
              <a:buChar char="Ø"/>
            </a:pPr>
            <a:r>
              <a:rPr lang="en-US" sz="3200" dirty="0">
                <a:latin typeface="Calibri" pitchFamily="34" charset="0"/>
              </a:rPr>
              <a:t>The newborn child requires minimal or no resuscitation at birth</a:t>
            </a:r>
          </a:p>
          <a:p>
            <a:endParaRPr lang="en-US" sz="3200" dirty="0"/>
          </a:p>
        </p:txBody>
      </p:sp>
    </p:spTree>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8883" y="381000"/>
            <a:ext cx="11351171" cy="5638800"/>
          </a:xfrm>
        </p:spPr>
        <p:txBody>
          <a:bodyPr>
            <a:normAutofit/>
          </a:bodyPr>
          <a:lstStyle/>
          <a:p>
            <a:pPr>
              <a:buNone/>
            </a:pPr>
            <a:r>
              <a:rPr lang="en-US" sz="3000" i="1" dirty="0"/>
              <a:t>	</a:t>
            </a:r>
            <a:r>
              <a:rPr lang="en-US" sz="3900" i="1" dirty="0">
                <a:latin typeface="Times New Roman" pitchFamily="18" charset="0"/>
                <a:cs typeface="Times New Roman" pitchFamily="18" charset="0"/>
              </a:rPr>
              <a:t>iv) </a:t>
            </a:r>
            <a:r>
              <a:rPr lang="en-US" sz="3900" b="1" dirty="0">
                <a:latin typeface="Times New Roman" pitchFamily="18" charset="0"/>
                <a:cs typeface="Times New Roman" pitchFamily="18" charset="0"/>
              </a:rPr>
              <a:t>OSIANDER’S SIGN </a:t>
            </a:r>
          </a:p>
          <a:p>
            <a:pPr>
              <a:buNone/>
            </a:pPr>
            <a:r>
              <a:rPr lang="en-US" sz="3200" dirty="0">
                <a:latin typeface="Times New Roman" pitchFamily="18" charset="0"/>
                <a:cs typeface="Times New Roman" pitchFamily="18" charset="0"/>
              </a:rPr>
              <a:t>	Also  referred  to  as Pulsation of </a:t>
            </a:r>
            <a:r>
              <a:rPr lang="en-US" sz="3200" dirty="0" err="1">
                <a:latin typeface="Times New Roman" pitchFamily="18" charset="0"/>
                <a:cs typeface="Times New Roman" pitchFamily="18" charset="0"/>
              </a:rPr>
              <a:t>fornices</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 Present from the 8</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week onwards.  </a:t>
            </a:r>
          </a:p>
          <a:p>
            <a:r>
              <a:rPr lang="en-US" sz="3200" dirty="0">
                <a:latin typeface="Times New Roman" pitchFamily="18" charset="0"/>
                <a:cs typeface="Times New Roman" pitchFamily="18" charset="0"/>
              </a:rPr>
              <a:t> Results from increased pulsation in the uterine arteries because of increase of blood supply.</a:t>
            </a:r>
          </a:p>
          <a:p>
            <a:r>
              <a:rPr lang="en-US" sz="3200" dirty="0">
                <a:latin typeface="Times New Roman" pitchFamily="18" charset="0"/>
                <a:cs typeface="Times New Roman" pitchFamily="18" charset="0"/>
              </a:rPr>
              <a:t>The pulsation is felt by the fingers placed on the lateral fornices</a:t>
            </a:r>
          </a:p>
          <a:p>
            <a:pPr>
              <a:buFont typeface="Wingdings" pitchFamily="2" charset="2"/>
              <a:buChar char="Ø"/>
            </a:pPr>
            <a:r>
              <a:rPr lang="en-US" sz="3200" dirty="0">
                <a:latin typeface="Times New Roman" pitchFamily="18" charset="0"/>
                <a:cs typeface="Times New Roman" pitchFamily="18" charset="0"/>
              </a:rPr>
              <a:t>Same occurs due to </a:t>
            </a:r>
            <a:r>
              <a:rPr lang="en-US" sz="3200" dirty="0" err="1">
                <a:latin typeface="Times New Roman" pitchFamily="18" charset="0"/>
                <a:cs typeface="Times New Roman" pitchFamily="18" charset="0"/>
              </a:rPr>
              <a:t>gynaecological</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conditions,e.g</a:t>
            </a:r>
            <a:r>
              <a:rPr lang="en-US" sz="3200" dirty="0">
                <a:latin typeface="Times New Roman" pitchFamily="18" charset="0"/>
                <a:cs typeface="Times New Roman" pitchFamily="18" charset="0"/>
              </a:rPr>
              <a:t> pelvic inflammatory disease &amp; fibroids.</a:t>
            </a:r>
          </a:p>
          <a:p>
            <a:endParaRPr lang="en-US" dirty="0"/>
          </a:p>
        </p:txBody>
      </p:sp>
      <p:sp>
        <p:nvSpPr>
          <p:cNvPr id="5" name="Slide Number Placeholder 4"/>
          <p:cNvSpPr>
            <a:spLocks noGrp="1"/>
          </p:cNvSpPr>
          <p:nvPr>
            <p:ph type="sldNum" sz="quarter" idx="12"/>
          </p:nvPr>
        </p:nvSpPr>
        <p:spPr/>
        <p:txBody>
          <a:bodyPr/>
          <a:lstStyle/>
          <a:p>
            <a:fld id="{4E29A36A-2DFF-43F8-9275-FEA2E69CBAEA}" type="slidenum">
              <a:rPr lang="en-US">
                <a:latin typeface="Franklin Gothic Book"/>
              </a:rPr>
              <a:pPr/>
              <a:t>27</a:t>
            </a:fld>
            <a:endParaRPr lang="en-US">
              <a:latin typeface="Franklin Gothic Book"/>
            </a:endParaRPr>
          </a:p>
        </p:txBody>
      </p:sp>
    </p:spTree>
  </p:cSld>
  <p:clrMapOvr>
    <a:masterClrMapping/>
  </p:clrMapOvr>
  <p:transition spd="slow">
    <p:pull dir="d"/>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1371600"/>
          </a:xfr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en-US" sz="4400" dirty="0">
                <a:solidFill>
                  <a:schemeClr val="bg1"/>
                </a:solidFill>
                <a:latin typeface="Aharoni" panose="02010803020104030203" pitchFamily="2" charset="-79"/>
                <a:cs typeface="Aharoni" panose="02010803020104030203" pitchFamily="2" charset="-79"/>
              </a:rPr>
              <a:t>CLINICAL FEATURES</a:t>
            </a:r>
            <a:r>
              <a:rPr lang="en-US" sz="4400" b="1" dirty="0">
                <a:solidFill>
                  <a:schemeClr val="bg1"/>
                </a:solidFill>
                <a:latin typeface="Aharoni" panose="02010803020104030203" pitchFamily="2" charset="-79"/>
                <a:cs typeface="Aharoni" panose="02010803020104030203" pitchFamily="2" charset="-79"/>
              </a:rPr>
              <a:t> OF NORMAL LABOUR</a:t>
            </a:r>
          </a:p>
        </p:txBody>
      </p:sp>
      <p:sp>
        <p:nvSpPr>
          <p:cNvPr id="3" name="Content Placeholder 2"/>
          <p:cNvSpPr>
            <a:spLocks noGrp="1"/>
          </p:cNvSpPr>
          <p:nvPr>
            <p:ph idx="1"/>
          </p:nvPr>
        </p:nvSpPr>
        <p:spPr>
          <a:xfrm>
            <a:off x="762000" y="1447801"/>
            <a:ext cx="10353914" cy="4678366"/>
          </a:xfrm>
        </p:spPr>
        <p:txBody>
          <a:bodyPr>
            <a:normAutofit/>
          </a:bodyPr>
          <a:lstStyle/>
          <a:p>
            <a:pPr algn="just"/>
            <a:r>
              <a:rPr lang="en-US" sz="3200" b="1" u="sng" dirty="0">
                <a:latin typeface="Calibri" panose="020F0502020204030204" pitchFamily="34" charset="0"/>
              </a:rPr>
              <a:t>Contractions </a:t>
            </a:r>
            <a:r>
              <a:rPr lang="en-US" sz="3200" dirty="0">
                <a:latin typeface="Calibri" panose="020F0502020204030204" pitchFamily="34" charset="0"/>
              </a:rPr>
              <a:t>of the uterus, which are increasingly strong, painful and regular</a:t>
            </a:r>
          </a:p>
          <a:p>
            <a:pPr algn="just"/>
            <a:r>
              <a:rPr lang="en-US" sz="3200" dirty="0">
                <a:latin typeface="Calibri" panose="020F0502020204030204" pitchFamily="34" charset="0"/>
              </a:rPr>
              <a:t>The cervix is taken up into the lower uterine segment causing </a:t>
            </a:r>
            <a:r>
              <a:rPr lang="en-US" sz="3200" b="1" u="sng" dirty="0">
                <a:latin typeface="Calibri" panose="020F0502020204030204" pitchFamily="34" charset="0"/>
              </a:rPr>
              <a:t>dilatation of the cervix</a:t>
            </a:r>
          </a:p>
          <a:p>
            <a:pPr algn="just"/>
            <a:r>
              <a:rPr lang="en-US" sz="3200" dirty="0">
                <a:latin typeface="Calibri" panose="020F0502020204030204" pitchFamily="34" charset="0"/>
              </a:rPr>
              <a:t>There is a mucoid blood stained discharge, which is called </a:t>
            </a:r>
            <a:r>
              <a:rPr lang="en-US" sz="3200" b="1" u="sng" dirty="0">
                <a:latin typeface="Calibri" panose="020F0502020204030204" pitchFamily="34" charset="0"/>
              </a:rPr>
              <a:t>show</a:t>
            </a:r>
          </a:p>
          <a:p>
            <a:pPr algn="just"/>
            <a:r>
              <a:rPr lang="en-US" sz="3200" dirty="0">
                <a:latin typeface="Calibri" panose="020F0502020204030204" pitchFamily="34" charset="0"/>
              </a:rPr>
              <a:t>Sometimes there is rupture of membranes with </a:t>
            </a:r>
            <a:r>
              <a:rPr lang="en-US" sz="3200" b="1" u="sng" dirty="0">
                <a:latin typeface="Calibri" panose="020F0502020204030204" pitchFamily="34" charset="0"/>
              </a:rPr>
              <a:t>drainage of liquor amnii </a:t>
            </a:r>
            <a:r>
              <a:rPr lang="en-US" sz="3200" dirty="0">
                <a:latin typeface="Calibri" panose="020F0502020204030204" pitchFamily="34" charset="0"/>
              </a:rPr>
              <a:t>(amniotic fluid)</a:t>
            </a:r>
          </a:p>
        </p:txBody>
      </p:sp>
    </p:spTree>
  </p:cSld>
  <p:clrMapOvr>
    <a:masterClrMapping/>
  </p:clrMapOvr>
  <p:transition spd="med">
    <p:pull/>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881746" cy="1143000"/>
          </a:xfrm>
        </p:spPr>
        <p:txBody>
          <a:bodyPr>
            <a:normAutofit/>
          </a:bodyPr>
          <a:lstStyle/>
          <a:p>
            <a:pPr algn="ctr"/>
            <a:r>
              <a:rPr lang="en-US" u="sng" dirty="0"/>
              <a:t>Spurious labour</a:t>
            </a:r>
          </a:p>
        </p:txBody>
      </p:sp>
      <p:sp>
        <p:nvSpPr>
          <p:cNvPr id="3" name="Content Placeholder 2"/>
          <p:cNvSpPr>
            <a:spLocks noGrp="1"/>
          </p:cNvSpPr>
          <p:nvPr>
            <p:ph idx="1"/>
          </p:nvPr>
        </p:nvSpPr>
        <p:spPr>
          <a:xfrm>
            <a:off x="968894" y="1143000"/>
            <a:ext cx="10147021" cy="4987930"/>
          </a:xfrm>
        </p:spPr>
        <p:txBody>
          <a:bodyPr>
            <a:normAutofit/>
          </a:bodyPr>
          <a:lstStyle/>
          <a:p>
            <a:pPr algn="just"/>
            <a:r>
              <a:rPr lang="en-US" sz="3200" dirty="0">
                <a:latin typeface="Calibri" panose="020F0502020204030204" pitchFamily="34" charset="0"/>
              </a:rPr>
              <a:t>Refers to </a:t>
            </a:r>
            <a:r>
              <a:rPr lang="en-US" sz="3200" b="1" dirty="0">
                <a:latin typeface="Calibri" panose="020F0502020204030204" pitchFamily="34" charset="0"/>
              </a:rPr>
              <a:t>false labour symptoms </a:t>
            </a:r>
            <a:r>
              <a:rPr lang="en-US" sz="3200" dirty="0">
                <a:latin typeface="Calibri" panose="020F0502020204030204" pitchFamily="34" charset="0"/>
              </a:rPr>
              <a:t>experienced by most women commonly 2-3 weeks prior to onset of true labour</a:t>
            </a:r>
          </a:p>
          <a:p>
            <a:pPr algn="just"/>
            <a:r>
              <a:rPr lang="en-US" sz="3200" dirty="0">
                <a:latin typeface="Calibri" panose="020F0502020204030204" pitchFamily="34" charset="0"/>
              </a:rPr>
              <a:t>Many women experience contractions prior to onset of labour which may be painful and may even be regular for some time, causing the woman to think that labour has started</a:t>
            </a:r>
          </a:p>
          <a:p>
            <a:pPr algn="just"/>
            <a:r>
              <a:rPr lang="en-US" sz="3200" dirty="0">
                <a:latin typeface="Calibri" panose="020F0502020204030204" pitchFamily="34" charset="0"/>
              </a:rPr>
              <a:t>The two features of true labour that are absent in spurious labour are </a:t>
            </a:r>
            <a:r>
              <a:rPr lang="en-US" sz="3200" b="1" dirty="0">
                <a:latin typeface="Calibri" panose="020F0502020204030204" pitchFamily="34" charset="0"/>
              </a:rPr>
              <a:t>effacement and dilatation of the cervix</a:t>
            </a:r>
          </a:p>
          <a:p>
            <a:pPr algn="just"/>
            <a:r>
              <a:rPr lang="en-US" sz="3200" dirty="0">
                <a:latin typeface="Calibri" panose="020F0502020204030204" pitchFamily="34" charset="0"/>
              </a:rPr>
              <a:t>Reassurance should be given to the woman</a:t>
            </a:r>
          </a:p>
        </p:txBody>
      </p:sp>
    </p:spTree>
  </p:cSld>
  <p:clrMapOvr>
    <a:masterClrMapping/>
  </p:clrMapOvr>
  <p:transition spd="med">
    <p:pull/>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1143000"/>
          </a:xfrm>
          <a:solidFill>
            <a:srgbClr val="0000CC"/>
          </a:solidFill>
        </p:spPr>
        <p:txBody>
          <a:bodyPr>
            <a:noAutofit/>
          </a:bodyPr>
          <a:lstStyle/>
          <a:p>
            <a:pPr algn="ctr"/>
            <a:r>
              <a:rPr lang="en-US" sz="4000" b="1" dirty="0">
                <a:solidFill>
                  <a:srgbClr val="FFFF00"/>
                </a:solidFill>
                <a:effectLst>
                  <a:outerShdw blurRad="38100" dist="38100" dir="2700000" algn="tl">
                    <a:srgbClr val="000000">
                      <a:alpha val="43137"/>
                    </a:srgbClr>
                  </a:outerShdw>
                </a:effectLst>
                <a:latin typeface="+mn-lt"/>
                <a:cs typeface="Aharoni" panose="02010803020104030203" pitchFamily="2" charset="-79"/>
              </a:rPr>
              <a:t/>
            </a:r>
            <a:br>
              <a:rPr lang="en-US" sz="4000" b="1" dirty="0">
                <a:solidFill>
                  <a:srgbClr val="FFFF00"/>
                </a:solidFill>
                <a:effectLst>
                  <a:outerShdw blurRad="38100" dist="38100" dir="2700000" algn="tl">
                    <a:srgbClr val="000000">
                      <a:alpha val="43137"/>
                    </a:srgbClr>
                  </a:outerShdw>
                </a:effectLst>
                <a:latin typeface="+mn-lt"/>
                <a:cs typeface="Aharoni" panose="02010803020104030203" pitchFamily="2" charset="-79"/>
              </a:rPr>
            </a:br>
            <a:r>
              <a:rPr lang="en-US" sz="4000" b="1" dirty="0">
                <a:solidFill>
                  <a:srgbClr val="FFFF00"/>
                </a:solidFill>
                <a:effectLst>
                  <a:outerShdw blurRad="38100" dist="38100" dir="2700000" algn="tl">
                    <a:srgbClr val="000000">
                      <a:alpha val="43137"/>
                    </a:srgbClr>
                  </a:outerShdw>
                </a:effectLst>
                <a:latin typeface="+mn-lt"/>
                <a:cs typeface="Aharoni" panose="02010803020104030203" pitchFamily="2" charset="-79"/>
              </a:rPr>
              <a:t/>
            </a:r>
            <a:br>
              <a:rPr lang="en-US" sz="4000" b="1" dirty="0">
                <a:solidFill>
                  <a:srgbClr val="FFFF00"/>
                </a:solidFill>
                <a:effectLst>
                  <a:outerShdw blurRad="38100" dist="38100" dir="2700000" algn="tl">
                    <a:srgbClr val="000000">
                      <a:alpha val="43137"/>
                    </a:srgbClr>
                  </a:outerShdw>
                </a:effectLst>
                <a:latin typeface="+mn-lt"/>
                <a:cs typeface="Aharoni" panose="02010803020104030203" pitchFamily="2" charset="-79"/>
              </a:rPr>
            </a:br>
            <a:r>
              <a:rPr lang="en-US" sz="4000" b="1" dirty="0">
                <a:solidFill>
                  <a:srgbClr val="FFFF00"/>
                </a:solidFill>
                <a:effectLst>
                  <a:outerShdw blurRad="38100" dist="38100" dir="2700000" algn="tl">
                    <a:srgbClr val="000000">
                      <a:alpha val="43137"/>
                    </a:srgbClr>
                  </a:outerShdw>
                </a:effectLst>
                <a:latin typeface="+mn-lt"/>
                <a:cs typeface="Aharoni" panose="02010803020104030203" pitchFamily="2" charset="-79"/>
              </a:rPr>
              <a:t/>
            </a:r>
            <a:br>
              <a:rPr lang="en-US" sz="4000" b="1" dirty="0">
                <a:solidFill>
                  <a:srgbClr val="FFFF00"/>
                </a:solidFill>
                <a:effectLst>
                  <a:outerShdw blurRad="38100" dist="38100" dir="2700000" algn="tl">
                    <a:srgbClr val="000000">
                      <a:alpha val="43137"/>
                    </a:srgbClr>
                  </a:outerShdw>
                </a:effectLst>
                <a:latin typeface="+mn-lt"/>
                <a:cs typeface="Aharoni" panose="02010803020104030203" pitchFamily="2" charset="-79"/>
              </a:rPr>
            </a:br>
            <a:r>
              <a:rPr lang="en-US" sz="4000" b="1" dirty="0">
                <a:solidFill>
                  <a:srgbClr val="FFFF00"/>
                </a:solidFill>
                <a:effectLst>
                  <a:outerShdw blurRad="38100" dist="38100" dir="2700000" algn="tl">
                    <a:srgbClr val="000000">
                      <a:alpha val="43137"/>
                    </a:srgbClr>
                  </a:outerShdw>
                </a:effectLst>
                <a:latin typeface="+mn-lt"/>
                <a:cs typeface="Aharoni" panose="02010803020104030203" pitchFamily="2" charset="-79"/>
              </a:rPr>
              <a:t/>
            </a:r>
            <a:br>
              <a:rPr lang="en-US" sz="4000" b="1" dirty="0">
                <a:solidFill>
                  <a:srgbClr val="FFFF00"/>
                </a:solidFill>
                <a:effectLst>
                  <a:outerShdw blurRad="38100" dist="38100" dir="2700000" algn="tl">
                    <a:srgbClr val="000000">
                      <a:alpha val="43137"/>
                    </a:srgbClr>
                  </a:outerShdw>
                </a:effectLst>
                <a:latin typeface="+mn-lt"/>
                <a:cs typeface="Aharoni" panose="02010803020104030203" pitchFamily="2" charset="-79"/>
              </a:rPr>
            </a:br>
            <a:r>
              <a:rPr lang="en-US" sz="4000" b="1" dirty="0">
                <a:solidFill>
                  <a:srgbClr val="FFFF00"/>
                </a:solidFill>
                <a:effectLst>
                  <a:outerShdw blurRad="38100" dist="38100" dir="2700000" algn="tl">
                    <a:srgbClr val="000000">
                      <a:alpha val="43137"/>
                    </a:srgbClr>
                  </a:outerShdw>
                </a:effectLst>
                <a:latin typeface="+mn-lt"/>
                <a:cs typeface="Aharoni" panose="02010803020104030203" pitchFamily="2" charset="-79"/>
              </a:rPr>
              <a:t/>
            </a:r>
            <a:br>
              <a:rPr lang="en-US" sz="4000" b="1" dirty="0">
                <a:solidFill>
                  <a:srgbClr val="FFFF00"/>
                </a:solidFill>
                <a:effectLst>
                  <a:outerShdw blurRad="38100" dist="38100" dir="2700000" algn="tl">
                    <a:srgbClr val="000000">
                      <a:alpha val="43137"/>
                    </a:srgbClr>
                  </a:outerShdw>
                </a:effectLst>
                <a:latin typeface="+mn-lt"/>
                <a:cs typeface="Aharoni" panose="02010803020104030203" pitchFamily="2" charset="-79"/>
              </a:rPr>
            </a:br>
            <a:r>
              <a:rPr lang="en-US" sz="4000" b="1" dirty="0">
                <a:solidFill>
                  <a:srgbClr val="FFFF00"/>
                </a:solidFill>
                <a:effectLst>
                  <a:outerShdw blurRad="38100" dist="38100" dir="2700000" algn="tl">
                    <a:srgbClr val="000000">
                      <a:alpha val="43137"/>
                    </a:srgbClr>
                  </a:outerShdw>
                </a:effectLst>
                <a:latin typeface="+mn-lt"/>
                <a:cs typeface="Aharoni" panose="02010803020104030203" pitchFamily="2" charset="-79"/>
              </a:rPr>
              <a:t>DIFFERENCES BETWEEN TRUE &amp; FALSE LABOUR </a:t>
            </a:r>
          </a:p>
        </p:txBody>
      </p:sp>
      <p:graphicFrame>
        <p:nvGraphicFramePr>
          <p:cNvPr id="4" name="Content Placeholder 3"/>
          <p:cNvGraphicFramePr>
            <a:graphicFrameLocks noGrp="1"/>
          </p:cNvGraphicFramePr>
          <p:nvPr>
            <p:ph idx="1"/>
          </p:nvPr>
        </p:nvGraphicFramePr>
        <p:xfrm>
          <a:off x="685800" y="1219200"/>
          <a:ext cx="10896601" cy="5486401"/>
        </p:xfrm>
        <a:graphic>
          <a:graphicData uri="http://schemas.openxmlformats.org/drawingml/2006/table">
            <a:tbl>
              <a:tblPr firstRow="1" bandRow="1">
                <a:tableStyleId>{5C22544A-7EE6-4342-B048-85BDC9FD1C3A}</a:tableStyleId>
              </a:tblPr>
              <a:tblGrid>
                <a:gridCol w="2895601">
                  <a:extLst>
                    <a:ext uri="{9D8B030D-6E8A-4147-A177-3AD203B41FA5}">
                      <a16:colId xmlns="" xmlns:a16="http://schemas.microsoft.com/office/drawing/2014/main" val="20000"/>
                    </a:ext>
                  </a:extLst>
                </a:gridCol>
                <a:gridCol w="3733800">
                  <a:extLst>
                    <a:ext uri="{9D8B030D-6E8A-4147-A177-3AD203B41FA5}">
                      <a16:colId xmlns="" xmlns:a16="http://schemas.microsoft.com/office/drawing/2014/main" val="20001"/>
                    </a:ext>
                  </a:extLst>
                </a:gridCol>
                <a:gridCol w="4267200">
                  <a:extLst>
                    <a:ext uri="{9D8B030D-6E8A-4147-A177-3AD203B41FA5}">
                      <a16:colId xmlns="" xmlns:a16="http://schemas.microsoft.com/office/drawing/2014/main" val="20002"/>
                    </a:ext>
                  </a:extLst>
                </a:gridCol>
              </a:tblGrid>
              <a:tr h="914401">
                <a:tc>
                  <a:txBody>
                    <a:bodyPr/>
                    <a:lstStyle/>
                    <a:p>
                      <a:r>
                        <a:rPr kumimoji="0" lang="en-US" sz="2400" b="1" u="sng" kern="1200" baseline="0" dirty="0">
                          <a:solidFill>
                            <a:schemeClr val="tx1"/>
                          </a:solidFill>
                          <a:latin typeface="+mn-lt"/>
                          <a:ea typeface="+mn-ea"/>
                          <a:cs typeface="+mn-cs"/>
                        </a:rPr>
                        <a:t>FACTORS</a:t>
                      </a:r>
                      <a:endParaRPr lang="en-US" sz="2400" b="1" u="sng" dirty="0">
                        <a:solidFill>
                          <a:schemeClr val="tx1"/>
                        </a:solidFill>
                      </a:endParaRPr>
                    </a:p>
                  </a:txBody>
                  <a:tcPr marL="111554" marR="111554">
                    <a:solidFill>
                      <a:schemeClr val="bg1">
                        <a:lumMod val="75000"/>
                      </a:schemeClr>
                    </a:solidFill>
                  </a:tcPr>
                </a:tc>
                <a:tc>
                  <a:txBody>
                    <a:bodyPr/>
                    <a:lstStyle/>
                    <a:p>
                      <a:r>
                        <a:rPr kumimoji="0" lang="en-US" sz="2400" b="1" u="sng" kern="1200" baseline="0" dirty="0">
                          <a:solidFill>
                            <a:schemeClr val="tx1"/>
                          </a:solidFill>
                          <a:latin typeface="+mn-lt"/>
                          <a:ea typeface="+mn-ea"/>
                          <a:cs typeface="+mn-cs"/>
                        </a:rPr>
                        <a:t>TRUE LABOUR</a:t>
                      </a:r>
                      <a:endParaRPr lang="en-US" sz="2400" u="sng" dirty="0">
                        <a:solidFill>
                          <a:schemeClr val="tx1"/>
                        </a:solidFill>
                      </a:endParaRPr>
                    </a:p>
                  </a:txBody>
                  <a:tcPr marL="111554" marR="111554">
                    <a:solidFill>
                      <a:schemeClr val="bg1">
                        <a:lumMod val="75000"/>
                      </a:schemeClr>
                    </a:solidFill>
                  </a:tcPr>
                </a:tc>
                <a:tc>
                  <a:txBody>
                    <a:bodyPr/>
                    <a:lstStyle/>
                    <a:p>
                      <a:r>
                        <a:rPr kumimoji="0" lang="en-US" sz="2400" b="1" u="sng" kern="1200" baseline="0" dirty="0">
                          <a:solidFill>
                            <a:schemeClr val="tx1"/>
                          </a:solidFill>
                          <a:latin typeface="+mn-lt"/>
                          <a:ea typeface="+mn-ea"/>
                          <a:cs typeface="+mn-cs"/>
                        </a:rPr>
                        <a:t>FALSE</a:t>
                      </a:r>
                    </a:p>
                    <a:p>
                      <a:r>
                        <a:rPr kumimoji="0" lang="en-US" sz="2400" b="1" u="sng" kern="1200" baseline="0" dirty="0">
                          <a:solidFill>
                            <a:schemeClr val="tx1"/>
                          </a:solidFill>
                          <a:latin typeface="+mn-lt"/>
                          <a:ea typeface="+mn-ea"/>
                          <a:cs typeface="+mn-cs"/>
                        </a:rPr>
                        <a:t>LABOUR</a:t>
                      </a:r>
                      <a:endParaRPr lang="en-US" sz="2400" b="1" u="sng" dirty="0">
                        <a:solidFill>
                          <a:schemeClr val="tx1"/>
                        </a:solidFill>
                      </a:endParaRPr>
                    </a:p>
                  </a:txBody>
                  <a:tcPr marL="111554" marR="111554">
                    <a:solidFill>
                      <a:schemeClr val="bg1">
                        <a:lumMod val="75000"/>
                      </a:schemeClr>
                    </a:solidFill>
                  </a:tcPr>
                </a:tc>
                <a:extLst>
                  <a:ext uri="{0D108BD9-81ED-4DB2-BD59-A6C34878D82A}">
                    <a16:rowId xmlns="" xmlns:a16="http://schemas.microsoft.com/office/drawing/2014/main" val="10000"/>
                  </a:ext>
                </a:extLst>
              </a:tr>
              <a:tr h="452605">
                <a:tc>
                  <a:txBody>
                    <a:bodyPr/>
                    <a:lstStyle/>
                    <a:p>
                      <a:r>
                        <a:rPr kumimoji="0" lang="en-US" sz="2400" b="1" kern="1200" baseline="0" dirty="0">
                          <a:solidFill>
                            <a:schemeClr val="tx1"/>
                          </a:solidFill>
                          <a:latin typeface="+mn-lt"/>
                          <a:ea typeface="+mn-ea"/>
                          <a:cs typeface="+mn-cs"/>
                        </a:rPr>
                        <a:t>Contractions</a:t>
                      </a:r>
                      <a:endParaRPr lang="en-US" sz="2400" b="1" dirty="0">
                        <a:solidFill>
                          <a:schemeClr val="tx1"/>
                        </a:solidFill>
                      </a:endParaRPr>
                    </a:p>
                  </a:txBody>
                  <a:tcPr marL="111554" marR="111554">
                    <a:solidFill>
                      <a:schemeClr val="bg1">
                        <a:lumMod val="75000"/>
                      </a:schemeClr>
                    </a:solidFill>
                  </a:tcPr>
                </a:tc>
                <a:tc>
                  <a:txBody>
                    <a:bodyPr/>
                    <a:lstStyle/>
                    <a:p>
                      <a:r>
                        <a:rPr kumimoji="0" lang="en-US" sz="2400" kern="1200" baseline="0" dirty="0">
                          <a:solidFill>
                            <a:schemeClr val="tx1"/>
                          </a:solidFill>
                          <a:latin typeface="+mn-lt"/>
                          <a:ea typeface="+mn-ea"/>
                          <a:cs typeface="+mn-cs"/>
                        </a:rPr>
                        <a:t>Regularly spaced</a:t>
                      </a:r>
                      <a:endParaRPr lang="en-US" sz="2400" dirty="0">
                        <a:solidFill>
                          <a:schemeClr val="tx1"/>
                        </a:solidFill>
                      </a:endParaRPr>
                    </a:p>
                  </a:txBody>
                  <a:tcPr marL="111554" marR="111554">
                    <a:solidFill>
                      <a:schemeClr val="bg1">
                        <a:lumMod val="75000"/>
                      </a:schemeClr>
                    </a:solidFill>
                  </a:tcPr>
                </a:tc>
                <a:tc>
                  <a:txBody>
                    <a:bodyPr/>
                    <a:lstStyle/>
                    <a:p>
                      <a:r>
                        <a:rPr kumimoji="0" lang="en-US" sz="2400" kern="1200" baseline="0" dirty="0">
                          <a:solidFill>
                            <a:schemeClr val="tx1"/>
                          </a:solidFill>
                          <a:latin typeface="+mn-lt"/>
                          <a:ea typeface="+mn-ea"/>
                          <a:cs typeface="+mn-cs"/>
                        </a:rPr>
                        <a:t>Irregularly spaced</a:t>
                      </a:r>
                      <a:endParaRPr lang="en-US" sz="2400" dirty="0">
                        <a:solidFill>
                          <a:schemeClr val="tx1"/>
                        </a:solidFill>
                      </a:endParaRPr>
                    </a:p>
                  </a:txBody>
                  <a:tcPr marL="111554" marR="111554">
                    <a:solidFill>
                      <a:schemeClr val="bg1">
                        <a:lumMod val="75000"/>
                      </a:schemeClr>
                    </a:solidFill>
                  </a:tcPr>
                </a:tc>
                <a:extLst>
                  <a:ext uri="{0D108BD9-81ED-4DB2-BD59-A6C34878D82A}">
                    <a16:rowId xmlns="" xmlns:a16="http://schemas.microsoft.com/office/drawing/2014/main" val="10001"/>
                  </a:ext>
                </a:extLst>
              </a:tr>
              <a:tr h="1176773">
                <a:tc>
                  <a:txBody>
                    <a:bodyPr/>
                    <a:lstStyle/>
                    <a:p>
                      <a:r>
                        <a:rPr kumimoji="0" lang="en-US" sz="2400" b="1" kern="1200" baseline="0" dirty="0">
                          <a:solidFill>
                            <a:schemeClr val="tx1"/>
                          </a:solidFill>
                          <a:latin typeface="+mn-lt"/>
                          <a:ea typeface="+mn-ea"/>
                          <a:cs typeface="+mn-cs"/>
                        </a:rPr>
                        <a:t>Interval</a:t>
                      </a:r>
                    </a:p>
                    <a:p>
                      <a:r>
                        <a:rPr kumimoji="0" lang="en-US" sz="2400" b="1" kern="1200" baseline="0" dirty="0">
                          <a:solidFill>
                            <a:schemeClr val="tx1"/>
                          </a:solidFill>
                          <a:latin typeface="+mn-lt"/>
                          <a:ea typeface="+mn-ea"/>
                          <a:cs typeface="+mn-cs"/>
                        </a:rPr>
                        <a:t>between</a:t>
                      </a:r>
                    </a:p>
                    <a:p>
                      <a:r>
                        <a:rPr kumimoji="0" lang="en-US" sz="2400" b="1" kern="1200" baseline="0" dirty="0">
                          <a:solidFill>
                            <a:schemeClr val="tx1"/>
                          </a:solidFill>
                          <a:latin typeface="+mn-lt"/>
                          <a:ea typeface="+mn-ea"/>
                          <a:cs typeface="+mn-cs"/>
                        </a:rPr>
                        <a:t>contractions</a:t>
                      </a:r>
                      <a:endParaRPr lang="en-US" sz="2400" b="1" dirty="0">
                        <a:solidFill>
                          <a:schemeClr val="tx1"/>
                        </a:solidFill>
                      </a:endParaRPr>
                    </a:p>
                  </a:txBody>
                  <a:tcPr marL="111554" marR="111554">
                    <a:solidFill>
                      <a:schemeClr val="bg1">
                        <a:lumMod val="75000"/>
                      </a:schemeClr>
                    </a:solidFill>
                  </a:tcPr>
                </a:tc>
                <a:tc>
                  <a:txBody>
                    <a:bodyPr/>
                    <a:lstStyle/>
                    <a:p>
                      <a:r>
                        <a:rPr kumimoji="0" lang="en-US" sz="2400" kern="1200" baseline="0" dirty="0">
                          <a:solidFill>
                            <a:schemeClr val="tx1"/>
                          </a:solidFill>
                          <a:latin typeface="+mn-lt"/>
                          <a:ea typeface="+mn-ea"/>
                          <a:cs typeface="+mn-cs"/>
                        </a:rPr>
                        <a:t>Gradually shortens</a:t>
                      </a:r>
                      <a:endParaRPr lang="en-US" sz="2400" dirty="0">
                        <a:solidFill>
                          <a:schemeClr val="tx1"/>
                        </a:solidFill>
                      </a:endParaRPr>
                    </a:p>
                  </a:txBody>
                  <a:tcPr marL="111554" marR="111554">
                    <a:solidFill>
                      <a:schemeClr val="bg1">
                        <a:lumMod val="75000"/>
                      </a:schemeClr>
                    </a:solidFill>
                  </a:tcPr>
                </a:tc>
                <a:tc>
                  <a:txBody>
                    <a:bodyPr/>
                    <a:lstStyle/>
                    <a:p>
                      <a:r>
                        <a:rPr kumimoji="0" lang="en-US" sz="2400" kern="1200" baseline="0" dirty="0">
                          <a:solidFill>
                            <a:schemeClr val="tx1"/>
                          </a:solidFill>
                          <a:latin typeface="+mn-lt"/>
                          <a:ea typeface="+mn-ea"/>
                          <a:cs typeface="+mn-cs"/>
                        </a:rPr>
                        <a:t>Remains long</a:t>
                      </a:r>
                      <a:endParaRPr lang="en-US" sz="2400" dirty="0">
                        <a:solidFill>
                          <a:schemeClr val="tx1"/>
                        </a:solidFill>
                      </a:endParaRPr>
                    </a:p>
                  </a:txBody>
                  <a:tcPr marL="111554" marR="111554">
                    <a:solidFill>
                      <a:schemeClr val="bg1">
                        <a:lumMod val="75000"/>
                      </a:schemeClr>
                    </a:solidFill>
                  </a:tcPr>
                </a:tc>
                <a:extLst>
                  <a:ext uri="{0D108BD9-81ED-4DB2-BD59-A6C34878D82A}">
                    <a16:rowId xmlns="" xmlns:a16="http://schemas.microsoft.com/office/drawing/2014/main" val="10002"/>
                  </a:ext>
                </a:extLst>
              </a:tr>
              <a:tr h="814689">
                <a:tc>
                  <a:txBody>
                    <a:bodyPr/>
                    <a:lstStyle/>
                    <a:p>
                      <a:r>
                        <a:rPr kumimoji="0" lang="en-US" sz="2400" b="1" kern="1200" baseline="0" dirty="0">
                          <a:solidFill>
                            <a:schemeClr val="tx1"/>
                          </a:solidFill>
                          <a:latin typeface="+mn-lt"/>
                          <a:ea typeface="+mn-ea"/>
                          <a:cs typeface="+mn-cs"/>
                        </a:rPr>
                        <a:t>Intensity of</a:t>
                      </a:r>
                    </a:p>
                    <a:p>
                      <a:r>
                        <a:rPr kumimoji="0" lang="en-US" sz="2400" b="1" kern="1200" baseline="0" dirty="0">
                          <a:solidFill>
                            <a:schemeClr val="tx1"/>
                          </a:solidFill>
                          <a:latin typeface="+mn-lt"/>
                          <a:ea typeface="+mn-ea"/>
                          <a:cs typeface="+mn-cs"/>
                        </a:rPr>
                        <a:t>contractions</a:t>
                      </a:r>
                      <a:endParaRPr lang="en-US" sz="2400" b="1" dirty="0">
                        <a:solidFill>
                          <a:schemeClr val="tx1"/>
                        </a:solidFill>
                      </a:endParaRPr>
                    </a:p>
                  </a:txBody>
                  <a:tcPr marL="111554" marR="111554">
                    <a:solidFill>
                      <a:schemeClr val="bg1">
                        <a:lumMod val="75000"/>
                      </a:schemeClr>
                    </a:solidFill>
                  </a:tcPr>
                </a:tc>
                <a:tc>
                  <a:txBody>
                    <a:bodyPr/>
                    <a:lstStyle/>
                    <a:p>
                      <a:r>
                        <a:rPr kumimoji="0" lang="en-US" sz="2400" kern="1200" baseline="0" dirty="0">
                          <a:solidFill>
                            <a:schemeClr val="tx1"/>
                          </a:solidFill>
                          <a:latin typeface="+mn-lt"/>
                          <a:ea typeface="+mn-ea"/>
                          <a:cs typeface="+mn-cs"/>
                        </a:rPr>
                        <a:t>Gradually increases</a:t>
                      </a:r>
                      <a:endParaRPr lang="en-US" sz="2400" dirty="0">
                        <a:solidFill>
                          <a:schemeClr val="tx1"/>
                        </a:solidFill>
                      </a:endParaRPr>
                    </a:p>
                  </a:txBody>
                  <a:tcPr marL="111554" marR="111554">
                    <a:solidFill>
                      <a:schemeClr val="bg1">
                        <a:lumMod val="75000"/>
                      </a:schemeClr>
                    </a:solidFill>
                  </a:tcPr>
                </a:tc>
                <a:tc>
                  <a:txBody>
                    <a:bodyPr/>
                    <a:lstStyle/>
                    <a:p>
                      <a:r>
                        <a:rPr kumimoji="0" lang="en-US" sz="2400" kern="1200" baseline="0" dirty="0">
                          <a:solidFill>
                            <a:schemeClr val="tx1"/>
                          </a:solidFill>
                          <a:latin typeface="+mn-lt"/>
                          <a:ea typeface="+mn-ea"/>
                          <a:cs typeface="+mn-cs"/>
                        </a:rPr>
                        <a:t>Stays the same</a:t>
                      </a:r>
                      <a:endParaRPr lang="en-US" sz="2400" dirty="0">
                        <a:solidFill>
                          <a:schemeClr val="tx1"/>
                        </a:solidFill>
                      </a:endParaRPr>
                    </a:p>
                  </a:txBody>
                  <a:tcPr marL="111554" marR="111554">
                    <a:solidFill>
                      <a:schemeClr val="bg1">
                        <a:lumMod val="75000"/>
                      </a:schemeClr>
                    </a:solidFill>
                  </a:tcPr>
                </a:tc>
                <a:extLst>
                  <a:ext uri="{0D108BD9-81ED-4DB2-BD59-A6C34878D82A}">
                    <a16:rowId xmlns="" xmlns:a16="http://schemas.microsoft.com/office/drawing/2014/main" val="10003"/>
                  </a:ext>
                </a:extLst>
              </a:tr>
              <a:tr h="452605">
                <a:tc>
                  <a:txBody>
                    <a:bodyPr/>
                    <a:lstStyle/>
                    <a:p>
                      <a:r>
                        <a:rPr kumimoji="0" lang="en-US" sz="2400" b="1" kern="1200" baseline="0" dirty="0">
                          <a:solidFill>
                            <a:schemeClr val="tx1"/>
                          </a:solidFill>
                          <a:latin typeface="+mn-lt"/>
                          <a:ea typeface="+mn-ea"/>
                          <a:cs typeface="+mn-cs"/>
                        </a:rPr>
                        <a:t>Location of pain</a:t>
                      </a:r>
                      <a:endParaRPr lang="en-US" sz="2400" b="1" dirty="0">
                        <a:solidFill>
                          <a:schemeClr val="tx1"/>
                        </a:solidFill>
                      </a:endParaRPr>
                    </a:p>
                  </a:txBody>
                  <a:tcPr marL="111554" marR="111554">
                    <a:solidFill>
                      <a:schemeClr val="bg1">
                        <a:lumMod val="75000"/>
                      </a:schemeClr>
                    </a:solidFill>
                  </a:tcPr>
                </a:tc>
                <a:tc>
                  <a:txBody>
                    <a:bodyPr/>
                    <a:lstStyle/>
                    <a:p>
                      <a:r>
                        <a:rPr kumimoji="0" lang="en-US" sz="2400" kern="1200" baseline="0" dirty="0">
                          <a:solidFill>
                            <a:schemeClr val="tx1"/>
                          </a:solidFill>
                          <a:latin typeface="+mn-lt"/>
                          <a:ea typeface="+mn-ea"/>
                          <a:cs typeface="+mn-cs"/>
                        </a:rPr>
                        <a:t>Back and abdomen</a:t>
                      </a:r>
                      <a:endParaRPr lang="en-US" sz="2400" dirty="0">
                        <a:solidFill>
                          <a:schemeClr val="tx1"/>
                        </a:solidFill>
                      </a:endParaRPr>
                    </a:p>
                  </a:txBody>
                  <a:tcPr marL="111554" marR="111554">
                    <a:solidFill>
                      <a:schemeClr val="bg1">
                        <a:lumMod val="75000"/>
                      </a:schemeClr>
                    </a:solidFill>
                  </a:tcPr>
                </a:tc>
                <a:tc>
                  <a:txBody>
                    <a:bodyPr/>
                    <a:lstStyle/>
                    <a:p>
                      <a:r>
                        <a:rPr kumimoji="0" lang="en-US" sz="2400" kern="1200" baseline="0" dirty="0">
                          <a:solidFill>
                            <a:schemeClr val="tx1"/>
                          </a:solidFill>
                          <a:latin typeface="+mn-lt"/>
                          <a:ea typeface="+mn-ea"/>
                          <a:cs typeface="+mn-cs"/>
                        </a:rPr>
                        <a:t>Mostly lower abdomen</a:t>
                      </a:r>
                      <a:endParaRPr lang="en-US" sz="2400" dirty="0">
                        <a:solidFill>
                          <a:schemeClr val="tx1"/>
                        </a:solidFill>
                      </a:endParaRPr>
                    </a:p>
                  </a:txBody>
                  <a:tcPr marL="111554" marR="111554">
                    <a:solidFill>
                      <a:schemeClr val="bg1">
                        <a:lumMod val="75000"/>
                      </a:schemeClr>
                    </a:solidFill>
                  </a:tcPr>
                </a:tc>
                <a:extLst>
                  <a:ext uri="{0D108BD9-81ED-4DB2-BD59-A6C34878D82A}">
                    <a16:rowId xmlns="" xmlns:a16="http://schemas.microsoft.com/office/drawing/2014/main" val="10004"/>
                  </a:ext>
                </a:extLst>
              </a:tr>
              <a:tr h="814689">
                <a:tc>
                  <a:txBody>
                    <a:bodyPr/>
                    <a:lstStyle/>
                    <a:p>
                      <a:r>
                        <a:rPr kumimoji="0" lang="en-US" sz="2400" b="1" kern="1200" baseline="0" dirty="0">
                          <a:solidFill>
                            <a:schemeClr val="tx1"/>
                          </a:solidFill>
                          <a:latin typeface="+mn-lt"/>
                          <a:ea typeface="+mn-ea"/>
                          <a:cs typeface="+mn-cs"/>
                        </a:rPr>
                        <a:t>Effect of</a:t>
                      </a:r>
                    </a:p>
                    <a:p>
                      <a:r>
                        <a:rPr kumimoji="0" lang="en-US" sz="2400" b="1" kern="1200" baseline="0" dirty="0">
                          <a:solidFill>
                            <a:schemeClr val="tx1"/>
                          </a:solidFill>
                          <a:latin typeface="+mn-lt"/>
                          <a:ea typeface="+mn-ea"/>
                          <a:cs typeface="+mn-cs"/>
                        </a:rPr>
                        <a:t>analgesics</a:t>
                      </a:r>
                      <a:endParaRPr lang="en-US" sz="2400" b="1" dirty="0">
                        <a:solidFill>
                          <a:schemeClr val="tx1"/>
                        </a:solidFill>
                      </a:endParaRPr>
                    </a:p>
                  </a:txBody>
                  <a:tcPr marL="111554" marR="111554">
                    <a:solidFill>
                      <a:schemeClr val="bg1">
                        <a:lumMod val="75000"/>
                      </a:schemeClr>
                    </a:solidFill>
                  </a:tcPr>
                </a:tc>
                <a:tc>
                  <a:txBody>
                    <a:bodyPr/>
                    <a:lstStyle/>
                    <a:p>
                      <a:r>
                        <a:rPr kumimoji="0" lang="en-US" sz="2400" kern="1200" baseline="0" dirty="0">
                          <a:solidFill>
                            <a:schemeClr val="tx1"/>
                          </a:solidFill>
                          <a:latin typeface="+mn-lt"/>
                          <a:ea typeface="+mn-ea"/>
                          <a:cs typeface="+mn-cs"/>
                        </a:rPr>
                        <a:t>Do not abolish</a:t>
                      </a:r>
                    </a:p>
                    <a:p>
                      <a:r>
                        <a:rPr kumimoji="0" lang="en-US" sz="2400" kern="1200" baseline="0" dirty="0">
                          <a:solidFill>
                            <a:schemeClr val="tx1"/>
                          </a:solidFill>
                          <a:latin typeface="+mn-lt"/>
                          <a:ea typeface="+mn-ea"/>
                          <a:cs typeface="+mn-cs"/>
                        </a:rPr>
                        <a:t>the pain</a:t>
                      </a:r>
                      <a:endParaRPr lang="en-US" sz="2400" dirty="0">
                        <a:solidFill>
                          <a:schemeClr val="tx1"/>
                        </a:solidFill>
                      </a:endParaRPr>
                    </a:p>
                  </a:txBody>
                  <a:tcPr marL="111554" marR="111554">
                    <a:solidFill>
                      <a:schemeClr val="bg1">
                        <a:lumMod val="75000"/>
                      </a:schemeClr>
                    </a:solidFill>
                  </a:tcPr>
                </a:tc>
                <a:tc>
                  <a:txBody>
                    <a:bodyPr/>
                    <a:lstStyle/>
                    <a:p>
                      <a:r>
                        <a:rPr kumimoji="0" lang="en-US" sz="2400" kern="1200" baseline="0" dirty="0">
                          <a:solidFill>
                            <a:schemeClr val="tx1"/>
                          </a:solidFill>
                          <a:latin typeface="+mn-lt"/>
                          <a:ea typeface="+mn-ea"/>
                          <a:cs typeface="+mn-cs"/>
                        </a:rPr>
                        <a:t>Often abolish the pain</a:t>
                      </a:r>
                      <a:endParaRPr lang="en-US" sz="2400" dirty="0">
                        <a:solidFill>
                          <a:schemeClr val="tx1"/>
                        </a:solidFill>
                      </a:endParaRPr>
                    </a:p>
                  </a:txBody>
                  <a:tcPr marL="111554" marR="111554">
                    <a:solidFill>
                      <a:schemeClr val="bg1">
                        <a:lumMod val="75000"/>
                      </a:schemeClr>
                    </a:solidFill>
                  </a:tcPr>
                </a:tc>
                <a:extLst>
                  <a:ext uri="{0D108BD9-81ED-4DB2-BD59-A6C34878D82A}">
                    <a16:rowId xmlns="" xmlns:a16="http://schemas.microsoft.com/office/drawing/2014/main" val="10005"/>
                  </a:ext>
                </a:extLst>
              </a:tr>
              <a:tr h="803207">
                <a:tc>
                  <a:txBody>
                    <a:bodyPr/>
                    <a:lstStyle/>
                    <a:p>
                      <a:r>
                        <a:rPr kumimoji="0" lang="en-US" sz="2400" b="1" kern="1200" baseline="0" dirty="0">
                          <a:solidFill>
                            <a:schemeClr val="tx1"/>
                          </a:solidFill>
                          <a:latin typeface="+mn-lt"/>
                          <a:ea typeface="+mn-ea"/>
                          <a:cs typeface="+mn-cs"/>
                        </a:rPr>
                        <a:t>Cervical</a:t>
                      </a:r>
                    </a:p>
                    <a:p>
                      <a:r>
                        <a:rPr kumimoji="0" lang="en-US" sz="2400" b="1" kern="1200" baseline="0" dirty="0">
                          <a:solidFill>
                            <a:schemeClr val="tx1"/>
                          </a:solidFill>
                          <a:latin typeface="+mn-lt"/>
                          <a:ea typeface="+mn-ea"/>
                          <a:cs typeface="+mn-cs"/>
                        </a:rPr>
                        <a:t>changes</a:t>
                      </a:r>
                      <a:endParaRPr lang="en-US" sz="2400" b="1" dirty="0">
                        <a:solidFill>
                          <a:schemeClr val="tx1"/>
                        </a:solidFill>
                      </a:endParaRPr>
                    </a:p>
                  </a:txBody>
                  <a:tcPr marL="111554" marR="111554">
                    <a:solidFill>
                      <a:schemeClr val="bg1">
                        <a:lumMod val="75000"/>
                      </a:schemeClr>
                    </a:solidFill>
                  </a:tcPr>
                </a:tc>
                <a:tc>
                  <a:txBody>
                    <a:bodyPr/>
                    <a:lstStyle/>
                    <a:p>
                      <a:r>
                        <a:rPr kumimoji="0" lang="en-US" sz="2400" kern="1200" baseline="0" dirty="0">
                          <a:solidFill>
                            <a:schemeClr val="tx1"/>
                          </a:solidFill>
                          <a:latin typeface="+mn-lt"/>
                          <a:ea typeface="+mn-ea"/>
                          <a:cs typeface="+mn-cs"/>
                        </a:rPr>
                        <a:t>Progressive effacement and dilation</a:t>
                      </a:r>
                    </a:p>
                  </a:txBody>
                  <a:tcPr marL="111554" marR="111554">
                    <a:solidFill>
                      <a:schemeClr val="bg1">
                        <a:lumMod val="75000"/>
                      </a:schemeClr>
                    </a:solidFill>
                  </a:tcPr>
                </a:tc>
                <a:tc>
                  <a:txBody>
                    <a:bodyPr/>
                    <a:lstStyle/>
                    <a:p>
                      <a:r>
                        <a:rPr kumimoji="0" lang="en-US" sz="2400" kern="1200" baseline="0" dirty="0">
                          <a:solidFill>
                            <a:schemeClr val="tx1"/>
                          </a:solidFill>
                          <a:latin typeface="+mn-lt"/>
                          <a:ea typeface="+mn-ea"/>
                          <a:cs typeface="+mn-cs"/>
                        </a:rPr>
                        <a:t>No changes</a:t>
                      </a:r>
                      <a:endParaRPr lang="en-US" sz="2400" dirty="0">
                        <a:solidFill>
                          <a:schemeClr val="tx1"/>
                        </a:solidFill>
                      </a:endParaRPr>
                    </a:p>
                  </a:txBody>
                  <a:tcPr marL="111554" marR="111554">
                    <a:solidFill>
                      <a:schemeClr val="bg1">
                        <a:lumMod val="75000"/>
                      </a:schemeClr>
                    </a:solidFill>
                  </a:tcPr>
                </a:tc>
                <a:extLst>
                  <a:ext uri="{0D108BD9-81ED-4DB2-BD59-A6C34878D82A}">
                    <a16:rowId xmlns="" xmlns:a16="http://schemas.microsoft.com/office/drawing/2014/main" val="10006"/>
                  </a:ext>
                </a:extLst>
              </a:tr>
            </a:tbl>
          </a:graphicData>
        </a:graphic>
      </p:graphicFrame>
    </p:spTree>
  </p:cSld>
  <p:clrMapOvr>
    <a:masterClrMapping/>
  </p:clrMapOvr>
  <p:transition spd="med">
    <p:pull/>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0"/>
            <a:ext cx="10363200" cy="4602166"/>
          </a:xfrm>
        </p:spPr>
        <p:txBody>
          <a:bodyPr>
            <a:normAutofit/>
          </a:bodyPr>
          <a:lstStyle/>
          <a:p>
            <a:pPr algn="just"/>
            <a:r>
              <a:rPr lang="en-US" sz="3200" dirty="0">
                <a:latin typeface="Calibri" panose="020F0502020204030204" pitchFamily="34" charset="0"/>
              </a:rPr>
              <a:t>There are many theoretical explanations as to why labour starts. </a:t>
            </a:r>
          </a:p>
          <a:p>
            <a:pPr algn="just"/>
            <a:r>
              <a:rPr lang="en-US" sz="3200" dirty="0">
                <a:latin typeface="Calibri" panose="020F0502020204030204" pitchFamily="34" charset="0"/>
              </a:rPr>
              <a:t>It appears to be as a result of </a:t>
            </a:r>
            <a:r>
              <a:rPr lang="en-US" sz="3200" b="1" dirty="0">
                <a:latin typeface="Calibri" panose="020F0502020204030204" pitchFamily="34" charset="0"/>
              </a:rPr>
              <a:t>a combination of factors.</a:t>
            </a:r>
          </a:p>
          <a:p>
            <a:pPr algn="just"/>
            <a:r>
              <a:rPr lang="en-US" sz="3200" dirty="0">
                <a:latin typeface="Calibri" panose="020F0502020204030204" pitchFamily="34" charset="0"/>
              </a:rPr>
              <a:t>Medical researchers describe hormonal and mechanical factors as the chief factors which influence onset of labour.</a:t>
            </a:r>
          </a:p>
          <a:p>
            <a:pPr lvl="1" algn="just"/>
            <a:r>
              <a:rPr lang="en-US" sz="3200" b="1" dirty="0">
                <a:latin typeface="Calibri" panose="020F0502020204030204" pitchFamily="34" charset="0"/>
              </a:rPr>
              <a:t>Hormonal factors</a:t>
            </a:r>
          </a:p>
          <a:p>
            <a:pPr lvl="1" algn="just"/>
            <a:r>
              <a:rPr lang="en-US" sz="3200" b="1" dirty="0">
                <a:latin typeface="Calibri" panose="020F0502020204030204" pitchFamily="34" charset="0"/>
              </a:rPr>
              <a:t>Mechanical factors</a:t>
            </a:r>
          </a:p>
          <a:p>
            <a:pPr lvl="1" algn="just"/>
            <a:r>
              <a:rPr lang="en-US" sz="3200" b="1" dirty="0">
                <a:latin typeface="Calibri" panose="020F0502020204030204" pitchFamily="34" charset="0"/>
              </a:rPr>
              <a:t>Other factors</a:t>
            </a:r>
          </a:p>
          <a:p>
            <a:pPr algn="just">
              <a:buNone/>
            </a:pPr>
            <a:endParaRPr lang="en-US" sz="3200" b="1" dirty="0">
              <a:latin typeface="Calibri" panose="020F0502020204030204" pitchFamily="34" charset="0"/>
            </a:endParaRPr>
          </a:p>
          <a:p>
            <a:pPr algn="just">
              <a:buNone/>
            </a:pPr>
            <a:endParaRPr lang="en-US" sz="3200" dirty="0">
              <a:latin typeface="Calibri" panose="020F0502020204030204" pitchFamily="34" charset="0"/>
            </a:endParaRPr>
          </a:p>
        </p:txBody>
      </p:sp>
      <p:sp>
        <p:nvSpPr>
          <p:cNvPr id="2" name="Title 1"/>
          <p:cNvSpPr>
            <a:spLocks noGrp="1"/>
          </p:cNvSpPr>
          <p:nvPr>
            <p:ph type="title"/>
          </p:nvPr>
        </p:nvSpPr>
        <p:spPr>
          <a:xfrm>
            <a:off x="518320" y="0"/>
            <a:ext cx="11155363" cy="1295400"/>
          </a:xfrm>
          <a:solidFill>
            <a:srgbClr val="0000CC"/>
          </a:solidFill>
        </p:spPr>
        <p:txBody>
          <a:bodyPr>
            <a:noAutofit/>
          </a:bodyPr>
          <a:lstStyle/>
          <a:p>
            <a:pPr algn="ctr"/>
            <a:r>
              <a:rPr lang="en-US" sz="44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FACTORS INFLUENCING THE ONSET OF LABOUR</a:t>
            </a:r>
          </a:p>
        </p:txBody>
      </p:sp>
    </p:spTree>
  </p:cSld>
  <p:clrMapOvr>
    <a:masterClrMapping/>
  </p:clrMapOvr>
  <p:transition spd="med">
    <p:pull/>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
            <a:ext cx="10668000" cy="6553200"/>
          </a:xfrm>
        </p:spPr>
        <p:txBody>
          <a:bodyPr>
            <a:normAutofit/>
          </a:bodyPr>
          <a:lstStyle/>
          <a:p>
            <a:pPr algn="ctr">
              <a:buNone/>
            </a:pPr>
            <a:r>
              <a:rPr lang="en-US" sz="2800" b="1" u="sng" dirty="0">
                <a:latin typeface="Calibri" panose="020F0502020204030204" pitchFamily="34" charset="0"/>
              </a:rPr>
              <a:t>HORMONAL FACTORS INFLUENCING THE ONSET OF SPONTANEOUS LABOUR</a:t>
            </a:r>
          </a:p>
          <a:p>
            <a:pPr>
              <a:buNone/>
            </a:pPr>
            <a:r>
              <a:rPr lang="en-US" sz="2800" b="1" dirty="0">
                <a:latin typeface="Calibri" panose="020F0502020204030204" pitchFamily="34" charset="0"/>
              </a:rPr>
              <a:t>The hormones include:</a:t>
            </a:r>
          </a:p>
          <a:p>
            <a:pPr lvl="1" algn="just"/>
            <a:r>
              <a:rPr lang="en-US" sz="2800" b="1" dirty="0">
                <a:latin typeface="Calibri" panose="020F0502020204030204" pitchFamily="34" charset="0"/>
              </a:rPr>
              <a:t>Oxytocin</a:t>
            </a:r>
          </a:p>
          <a:p>
            <a:pPr lvl="1" algn="just"/>
            <a:r>
              <a:rPr lang="en-US" sz="2800" b="1" dirty="0">
                <a:latin typeface="Calibri" panose="020F0502020204030204" pitchFamily="34" charset="0"/>
              </a:rPr>
              <a:t>Progesterone &amp; Oestrogen</a:t>
            </a:r>
          </a:p>
          <a:p>
            <a:pPr lvl="1" algn="just"/>
            <a:r>
              <a:rPr lang="en-US" sz="2800" b="1" dirty="0">
                <a:latin typeface="Calibri" panose="020F0502020204030204" pitchFamily="34" charset="0"/>
              </a:rPr>
              <a:t>Prostaglandins</a:t>
            </a:r>
          </a:p>
          <a:p>
            <a:pPr algn="just"/>
            <a:r>
              <a:rPr lang="en-US" sz="2800" dirty="0">
                <a:latin typeface="Calibri" panose="020F0502020204030204" pitchFamily="34" charset="0"/>
              </a:rPr>
              <a:t>Close to term, </a:t>
            </a:r>
            <a:r>
              <a:rPr lang="en-US" sz="2800" b="1" dirty="0">
                <a:latin typeface="Calibri" panose="020F0502020204030204" pitchFamily="34" charset="0"/>
              </a:rPr>
              <a:t>progesterone</a:t>
            </a:r>
            <a:r>
              <a:rPr lang="en-US" sz="2800" dirty="0">
                <a:latin typeface="Calibri" panose="020F0502020204030204" pitchFamily="34" charset="0"/>
              </a:rPr>
              <a:t> levels in the body </a:t>
            </a:r>
            <a:r>
              <a:rPr lang="en-US" sz="2800" b="1" dirty="0">
                <a:latin typeface="Calibri" panose="020F0502020204030204" pitchFamily="34" charset="0"/>
              </a:rPr>
              <a:t>fall</a:t>
            </a:r>
            <a:r>
              <a:rPr lang="en-US" sz="2800" dirty="0">
                <a:latin typeface="Calibri" panose="020F0502020204030204" pitchFamily="34" charset="0"/>
              </a:rPr>
              <a:t>, while at the same time levels of </a:t>
            </a:r>
            <a:r>
              <a:rPr lang="en-US" sz="2800" b="1" dirty="0">
                <a:latin typeface="Calibri" panose="020F0502020204030204" pitchFamily="34" charset="0"/>
              </a:rPr>
              <a:t>oestrogen </a:t>
            </a:r>
            <a:r>
              <a:rPr lang="en-US" sz="2800" dirty="0">
                <a:latin typeface="Calibri" panose="020F0502020204030204" pitchFamily="34" charset="0"/>
              </a:rPr>
              <a:t>(which is responsible for sensitizing the uterine muscles) </a:t>
            </a:r>
            <a:r>
              <a:rPr lang="en-US" sz="2800" b="1" dirty="0">
                <a:latin typeface="Calibri" panose="020F0502020204030204" pitchFamily="34" charset="0"/>
              </a:rPr>
              <a:t>rise.</a:t>
            </a:r>
            <a:r>
              <a:rPr lang="en-US" sz="2800" dirty="0">
                <a:latin typeface="Calibri" panose="020F0502020204030204" pitchFamily="34" charset="0"/>
              </a:rPr>
              <a:t> </a:t>
            </a:r>
          </a:p>
          <a:p>
            <a:pPr algn="just"/>
            <a:r>
              <a:rPr lang="en-US" sz="2800" dirty="0">
                <a:latin typeface="Calibri" panose="020F0502020204030204" pitchFamily="34" charset="0"/>
              </a:rPr>
              <a:t>The fall in progesterone levels is important because it has effect on muscle contractions. </a:t>
            </a:r>
          </a:p>
          <a:p>
            <a:pPr algn="just"/>
            <a:r>
              <a:rPr lang="en-US" sz="2800" dirty="0">
                <a:latin typeface="Calibri" panose="020F0502020204030204" pitchFamily="34" charset="0"/>
              </a:rPr>
              <a:t>The rise in oestrogen levels meanwhile triggers the release of </a:t>
            </a:r>
            <a:r>
              <a:rPr lang="en-US" sz="2800" b="1" dirty="0">
                <a:latin typeface="Calibri" panose="020F0502020204030204" pitchFamily="34" charset="0"/>
              </a:rPr>
              <a:t>oxytocin</a:t>
            </a:r>
            <a:r>
              <a:rPr lang="en-US" sz="2800" dirty="0">
                <a:latin typeface="Calibri" panose="020F0502020204030204" pitchFamily="34" charset="0"/>
              </a:rPr>
              <a:t>, from the posterior pituitary gland, which causes uterine contractions, hence contributing to maintenance of labour.</a:t>
            </a:r>
          </a:p>
          <a:p>
            <a:pPr algn="just"/>
            <a:endParaRPr lang="en-US" sz="2800" dirty="0">
              <a:latin typeface="Calibri" panose="020F0502020204030204" pitchFamily="34" charset="0"/>
            </a:endParaRPr>
          </a:p>
        </p:txBody>
      </p:sp>
    </p:spTree>
  </p:cSld>
  <p:clrMapOvr>
    <a:masterClrMapping/>
  </p:clrMapOvr>
  <p:transition spd="med">
    <p:pull/>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
            <a:ext cx="10744200" cy="6477000"/>
          </a:xfrm>
        </p:spPr>
        <p:txBody>
          <a:bodyPr>
            <a:normAutofit/>
          </a:bodyPr>
          <a:lstStyle/>
          <a:p>
            <a:pPr algn="just"/>
            <a:r>
              <a:rPr lang="en-US" sz="3600" dirty="0">
                <a:latin typeface="Calibri" pitchFamily="34" charset="0"/>
              </a:rPr>
              <a:t>Oxytocin stimulates the release of </a:t>
            </a:r>
            <a:r>
              <a:rPr lang="en-US" sz="3600" b="1" dirty="0">
                <a:latin typeface="Calibri" pitchFamily="34" charset="0"/>
              </a:rPr>
              <a:t>prostaglandins</a:t>
            </a:r>
            <a:r>
              <a:rPr lang="en-US" sz="3600" dirty="0">
                <a:latin typeface="Calibri" pitchFamily="34" charset="0"/>
              </a:rPr>
              <a:t> from the myometrium which facilitate in initiation of labour by causing the cervix to soften (cervical ripening) in preparation for normal labour.</a:t>
            </a:r>
          </a:p>
          <a:p>
            <a:pPr algn="just"/>
            <a:r>
              <a:rPr lang="en-US" sz="3600" dirty="0">
                <a:latin typeface="Calibri" pitchFamily="34" charset="0"/>
              </a:rPr>
              <a:t>The foetal hypothalamus produces releasing factors, which stimulate the anterior pituitary gland to produce </a:t>
            </a:r>
            <a:r>
              <a:rPr lang="en-US" sz="3600" b="1" dirty="0">
                <a:latin typeface="Calibri" pitchFamily="34" charset="0"/>
              </a:rPr>
              <a:t>adrenocorticotrophic hormone </a:t>
            </a:r>
            <a:r>
              <a:rPr lang="en-US" sz="3600" dirty="0">
                <a:latin typeface="Calibri" pitchFamily="34" charset="0"/>
              </a:rPr>
              <a:t>(ACTH). ACTH stimulates the foetal adrenal glands to secrete cortisol, which causes relative levels of placental hormones to rise. These cause further uterine contractions.</a:t>
            </a:r>
            <a:endParaRPr lang="en-US" sz="3600" b="1" dirty="0">
              <a:latin typeface="Calibri" pitchFamily="34" charset="0"/>
            </a:endParaRPr>
          </a:p>
          <a:p>
            <a:pPr algn="just"/>
            <a:endParaRPr lang="en-US" sz="3600" dirty="0">
              <a:latin typeface="Calibri" pitchFamily="34" charset="0"/>
            </a:endParaRPr>
          </a:p>
        </p:txBody>
      </p:sp>
    </p:spTree>
  </p:cSld>
  <p:clrMapOvr>
    <a:masterClrMapping/>
  </p:clrMapOvr>
  <p:transition spd="med">
    <p:pull/>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1"/>
            <a:ext cx="10515600" cy="5135569"/>
          </a:xfrm>
        </p:spPr>
        <p:txBody>
          <a:bodyPr>
            <a:normAutofit/>
          </a:bodyPr>
          <a:lstStyle/>
          <a:p>
            <a:pPr marL="624078" indent="-514350" algn="just">
              <a:buNone/>
            </a:pPr>
            <a:r>
              <a:rPr lang="en-US" sz="3200" b="1" dirty="0">
                <a:latin typeface="Calibri" panose="020F0502020204030204" pitchFamily="34" charset="0"/>
              </a:rPr>
              <a:t>1.Increased contractility of the uterus</a:t>
            </a:r>
          </a:p>
          <a:p>
            <a:pPr algn="just"/>
            <a:r>
              <a:rPr lang="en-US" sz="3200" dirty="0">
                <a:latin typeface="Calibri" panose="020F0502020204030204" pitchFamily="34" charset="0"/>
              </a:rPr>
              <a:t>As the pregnancy advances, there is an increase in contractibility of the uterus which becomes more susceptible to stimulation as term approaches</a:t>
            </a:r>
          </a:p>
          <a:p>
            <a:pPr marL="624078" indent="-514350" algn="just">
              <a:buNone/>
            </a:pPr>
            <a:r>
              <a:rPr lang="en-US" sz="3200" b="1" dirty="0">
                <a:latin typeface="Calibri" panose="020F0502020204030204" pitchFamily="34" charset="0"/>
              </a:rPr>
              <a:t>2.Pressure of the presenting part</a:t>
            </a:r>
          </a:p>
          <a:p>
            <a:pPr algn="just"/>
            <a:r>
              <a:rPr lang="en-US" sz="3200" dirty="0">
                <a:latin typeface="Calibri" panose="020F0502020204030204" pitchFamily="34" charset="0"/>
              </a:rPr>
              <a:t>The presenting part stimulates nerve endings in the cervix resulting in initiation of labour</a:t>
            </a:r>
          </a:p>
          <a:p>
            <a:pPr algn="just"/>
            <a:endParaRPr lang="en-US" sz="3200" dirty="0">
              <a:latin typeface="Calibri" panose="020F0502020204030204" pitchFamily="34" charset="0"/>
            </a:endParaRPr>
          </a:p>
        </p:txBody>
      </p:sp>
      <p:sp>
        <p:nvSpPr>
          <p:cNvPr id="2" name="Title 1"/>
          <p:cNvSpPr>
            <a:spLocks noGrp="1"/>
          </p:cNvSpPr>
          <p:nvPr>
            <p:ph type="title"/>
          </p:nvPr>
        </p:nvSpPr>
        <p:spPr>
          <a:xfrm>
            <a:off x="518320" y="0"/>
            <a:ext cx="11155363" cy="838200"/>
          </a:xfrm>
          <a:solidFill>
            <a:srgbClr val="0000CC"/>
          </a:solidFill>
        </p:spPr>
        <p:txBody>
          <a:bodyPr/>
          <a:lstStyle/>
          <a:p>
            <a:pPr algn="ctr"/>
            <a:r>
              <a:rPr lang="en-US" b="1" dirty="0">
                <a:solidFill>
                  <a:schemeClr val="bg1"/>
                </a:solidFill>
                <a:latin typeface="Aharoni" panose="02010803020104030203" pitchFamily="2" charset="-79"/>
                <a:cs typeface="Aharoni" panose="02010803020104030203" pitchFamily="2" charset="-79"/>
              </a:rPr>
              <a:t>MECHANICAL FACTORS</a:t>
            </a:r>
          </a:p>
        </p:txBody>
      </p:sp>
    </p:spTree>
  </p:cSld>
  <p:clrMapOvr>
    <a:masterClrMapping/>
  </p:clrMapOvr>
  <p:transition spd="med">
    <p:pull/>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228600"/>
            <a:ext cx="10591800" cy="6629400"/>
          </a:xfrm>
        </p:spPr>
        <p:txBody>
          <a:bodyPr>
            <a:normAutofit/>
          </a:bodyPr>
          <a:lstStyle/>
          <a:p>
            <a:pPr algn="just">
              <a:buNone/>
            </a:pPr>
            <a:r>
              <a:rPr lang="en-US" sz="3200" b="1" dirty="0">
                <a:latin typeface="Calibri" panose="020F0502020204030204" pitchFamily="34" charset="0"/>
              </a:rPr>
              <a:t>3.Over distention/overstretching of the uterus</a:t>
            </a:r>
          </a:p>
          <a:p>
            <a:pPr algn="just"/>
            <a:r>
              <a:rPr lang="en-US" sz="3200" dirty="0">
                <a:latin typeface="Calibri" panose="020F0502020204030204" pitchFamily="34" charset="0"/>
              </a:rPr>
              <a:t>It increases contractility of the uterus thus prompting onset of labour</a:t>
            </a:r>
          </a:p>
          <a:p>
            <a:pPr algn="just"/>
            <a:r>
              <a:rPr lang="en-US" sz="3200" dirty="0">
                <a:latin typeface="Calibri" panose="020F0502020204030204" pitchFamily="34" charset="0"/>
              </a:rPr>
              <a:t>This explains why patients with certain conditions tend to go into premature labour eg. Polyhydramnious and multiple pregnancy</a:t>
            </a:r>
            <a:endParaRPr lang="en-US" sz="3200" b="1" dirty="0">
              <a:latin typeface="Calibri" panose="020F0502020204030204" pitchFamily="34" charset="0"/>
            </a:endParaRPr>
          </a:p>
          <a:p>
            <a:pPr algn="just">
              <a:buNone/>
            </a:pPr>
            <a:r>
              <a:rPr lang="en-US" sz="3200" b="1" dirty="0">
                <a:latin typeface="Calibri" panose="020F0502020204030204" pitchFamily="34" charset="0"/>
              </a:rPr>
              <a:t>Other factors</a:t>
            </a:r>
          </a:p>
          <a:p>
            <a:pPr algn="just"/>
            <a:r>
              <a:rPr lang="en-US" sz="3200" dirty="0">
                <a:latin typeface="Calibri" panose="020F0502020204030204" pitchFamily="34" charset="0"/>
              </a:rPr>
              <a:t>that have been associated with onset of labour:-hyperpyrexia, cyanosis, emotional upset</a:t>
            </a:r>
          </a:p>
        </p:txBody>
      </p:sp>
    </p:spTree>
  </p:cSld>
  <p:clrMapOvr>
    <a:masterClrMapping/>
  </p:clrMapOvr>
  <p:transition spd="med">
    <p:pull/>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19200"/>
            <a:ext cx="10744200" cy="5410200"/>
          </a:xfrm>
        </p:spPr>
        <p:txBody>
          <a:bodyPr>
            <a:normAutofit fontScale="92500" lnSpcReduction="10000"/>
          </a:bodyPr>
          <a:lstStyle/>
          <a:p>
            <a:pPr algn="just"/>
            <a:r>
              <a:rPr lang="en-US" sz="3200" b="1" dirty="0">
                <a:latin typeface="Calibri" panose="020F0502020204030204" pitchFamily="34" charset="0"/>
              </a:rPr>
              <a:t>Synonym</a:t>
            </a:r>
            <a:r>
              <a:rPr lang="en-US" sz="3200" dirty="0">
                <a:latin typeface="Calibri" panose="020F0502020204030204" pitchFamily="34" charset="0"/>
              </a:rPr>
              <a:t>: Warning signs indicating the onset of labour</a:t>
            </a:r>
          </a:p>
          <a:p>
            <a:pPr algn="just"/>
            <a:r>
              <a:rPr lang="en-US" sz="3200" dirty="0">
                <a:latin typeface="Calibri" panose="020F0502020204030204" pitchFamily="34" charset="0"/>
              </a:rPr>
              <a:t>This is the period two to three weeks prior to the onset of labour when a number of changes take place;</a:t>
            </a:r>
          </a:p>
          <a:p>
            <a:pPr algn="just">
              <a:buNone/>
            </a:pPr>
            <a:r>
              <a:rPr lang="en-US" sz="3200" b="1" dirty="0">
                <a:latin typeface="Calibri" panose="020F0502020204030204" pitchFamily="34" charset="0"/>
              </a:rPr>
              <a:t>1)Lightening</a:t>
            </a:r>
          </a:p>
          <a:p>
            <a:pPr algn="just"/>
            <a:r>
              <a:rPr lang="en-US" sz="3200" dirty="0">
                <a:latin typeface="Calibri" panose="020F0502020204030204" pitchFamily="34" charset="0"/>
              </a:rPr>
              <a:t>Two to three weeks before labour (</a:t>
            </a:r>
            <a:r>
              <a:rPr lang="en-US" sz="3200" i="1" dirty="0">
                <a:latin typeface="Calibri" panose="020F0502020204030204" pitchFamily="34" charset="0"/>
              </a:rPr>
              <a:t>at around 38 weeks in primigravida</a:t>
            </a:r>
            <a:r>
              <a:rPr lang="en-US" sz="3200" dirty="0">
                <a:latin typeface="Calibri" panose="020F0502020204030204" pitchFamily="34" charset="0"/>
              </a:rPr>
              <a:t>), the lower uterine segment expands allowing the foetal head to sink deep into the pelvic cavity. The descent of the head and the body of the baby gives space to the maternal lungs, heart and stomach, which enables these organs to function easily.</a:t>
            </a:r>
          </a:p>
          <a:p>
            <a:pPr algn="just"/>
            <a:r>
              <a:rPr lang="en-US" sz="3200" dirty="0">
                <a:latin typeface="Calibri" panose="020F0502020204030204" pitchFamily="34" charset="0"/>
              </a:rPr>
              <a:t>The symphysis pubis widens and the pelvic floor softens and becomes more relaxed, allowing further descent of the uterus into the pelvis</a:t>
            </a:r>
          </a:p>
        </p:txBody>
      </p:sp>
      <p:sp>
        <p:nvSpPr>
          <p:cNvPr id="2" name="Title 1"/>
          <p:cNvSpPr>
            <a:spLocks noGrp="1"/>
          </p:cNvSpPr>
          <p:nvPr>
            <p:ph type="title"/>
          </p:nvPr>
        </p:nvSpPr>
        <p:spPr>
          <a:xfrm>
            <a:off x="518320" y="0"/>
            <a:ext cx="11155363" cy="1219200"/>
          </a:xfrm>
          <a:solidFill>
            <a:srgbClr val="0000CC"/>
          </a:solidFill>
        </p:spPr>
        <p:txBody>
          <a:bodyPr>
            <a:normAutofit fontScale="90000"/>
          </a:bodyPr>
          <a:lstStyle/>
          <a:p>
            <a:pPr algn="ctr"/>
            <a:r>
              <a:rPr lang="en-US" b="1" dirty="0">
                <a:solidFill>
                  <a:srgbClr val="FFFF00"/>
                </a:solidFill>
                <a:latin typeface="Aharoni" panose="02010803020104030203" pitchFamily="2" charset="-79"/>
                <a:cs typeface="Aharoni" panose="02010803020104030203" pitchFamily="2" charset="-79"/>
              </a:rPr>
              <a:t>PRE-LABOUR OR PREMONITORY SIGNS OF LABOUR</a:t>
            </a:r>
          </a:p>
        </p:txBody>
      </p:sp>
    </p:spTree>
  </p:cSld>
  <p:clrMapOvr>
    <a:masterClrMapping/>
  </p:clrMapOvr>
  <p:transition spd="med">
    <p:pull/>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p:txBody>
          <a:bodyPr>
            <a:normAutofit/>
          </a:bodyPr>
          <a:lstStyle/>
          <a:p>
            <a:pPr algn="just"/>
            <a:r>
              <a:rPr lang="en-US" sz="3600" dirty="0">
                <a:latin typeface="Calibri" panose="020F0502020204030204" pitchFamily="34" charset="0"/>
              </a:rPr>
              <a:t>The symphisis pubis widens</a:t>
            </a:r>
          </a:p>
          <a:p>
            <a:pPr algn="just"/>
            <a:r>
              <a:rPr lang="en-US" sz="3600" dirty="0">
                <a:latin typeface="Calibri" panose="020F0502020204030204" pitchFamily="34" charset="0"/>
              </a:rPr>
              <a:t>The softened pelvic floor relaxes</a:t>
            </a:r>
          </a:p>
          <a:p>
            <a:pPr algn="just"/>
            <a:r>
              <a:rPr lang="en-US" sz="3600" dirty="0">
                <a:latin typeface="Calibri" panose="020F0502020204030204" pitchFamily="34" charset="0"/>
              </a:rPr>
              <a:t>The lower uterine segment stretches and foetus sinks further down in the uterus</a:t>
            </a:r>
          </a:p>
        </p:txBody>
      </p:sp>
      <p:sp>
        <p:nvSpPr>
          <p:cNvPr id="4" name="Title 2"/>
          <p:cNvSpPr>
            <a:spLocks noGrp="1"/>
          </p:cNvSpPr>
          <p:nvPr>
            <p:ph type="title"/>
          </p:nvPr>
        </p:nvSpPr>
        <p:spPr>
          <a:xfrm>
            <a:off x="1540894" y="152400"/>
            <a:ext cx="9853904" cy="1295400"/>
          </a:xfrm>
        </p:spPr>
        <p:txBody>
          <a:bodyPr>
            <a:normAutofit/>
          </a:bodyPr>
          <a:lstStyle/>
          <a:p>
            <a:pPr algn="ctr"/>
            <a:r>
              <a:rPr lang="en-US" b="1" dirty="0">
                <a:solidFill>
                  <a:schemeClr val="tx1"/>
                </a:solidFill>
                <a:latin typeface="Calibri" panose="020F0502020204030204" pitchFamily="34" charset="0"/>
              </a:rPr>
              <a:t>Factors that bring about lightening</a:t>
            </a:r>
          </a:p>
        </p:txBody>
      </p:sp>
    </p:spTree>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6332" y="228600"/>
            <a:ext cx="11058468" cy="6172200"/>
          </a:xfrm>
        </p:spPr>
        <p:txBody>
          <a:bodyPr>
            <a:normAutofit/>
          </a:bodyPr>
          <a:lstStyle/>
          <a:p>
            <a:pPr>
              <a:buNone/>
            </a:pPr>
            <a:r>
              <a:rPr lang="en-US" dirty="0"/>
              <a:t>	</a:t>
            </a:r>
            <a:r>
              <a:rPr lang="en-US" sz="3600" i="1" dirty="0">
                <a:latin typeface="Times New Roman" pitchFamily="18" charset="0"/>
                <a:cs typeface="Times New Roman" pitchFamily="18" charset="0"/>
              </a:rPr>
              <a:t>v) </a:t>
            </a:r>
            <a:r>
              <a:rPr lang="en-US" sz="3600" b="1" i="1" dirty="0">
                <a:latin typeface="Times New Roman" pitchFamily="18" charset="0"/>
                <a:cs typeface="Times New Roman" pitchFamily="18" charset="0"/>
              </a:rPr>
              <a:t>UTERINE GROWTH</a:t>
            </a:r>
            <a:endParaRPr lang="en-US" sz="3200" b="1" i="1" dirty="0">
              <a:latin typeface="Times New Roman" pitchFamily="18" charset="0"/>
              <a:cs typeface="Times New Roman" pitchFamily="18" charset="0"/>
            </a:endParaRPr>
          </a:p>
          <a:p>
            <a:r>
              <a:rPr lang="en-US" sz="3200" dirty="0">
                <a:latin typeface="Times New Roman" pitchFamily="18" charset="0"/>
                <a:cs typeface="Times New Roman" pitchFamily="18" charset="0"/>
              </a:rPr>
              <a:t>Noted as from the 12</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week of pregnancy onwards, as the uterus progressively becomes an abdominal organ.</a:t>
            </a:r>
          </a:p>
          <a:p>
            <a:pPr>
              <a:buFont typeface="Wingdings" pitchFamily="2" charset="2"/>
              <a:buChar char="Ø"/>
            </a:pPr>
            <a:r>
              <a:rPr lang="en-US" sz="3200" dirty="0">
                <a:latin typeface="Times New Roman" pitchFamily="18" charset="0"/>
                <a:cs typeface="Times New Roman" pitchFamily="18" charset="0"/>
              </a:rPr>
              <a:t>Same can occur due to uterine myomas as well as other pelvic tumour.</a:t>
            </a:r>
          </a:p>
          <a:p>
            <a:pPr lvl="0">
              <a:buNone/>
            </a:pPr>
            <a:r>
              <a:rPr lang="en-US" sz="3200" dirty="0">
                <a:latin typeface="Times New Roman" pitchFamily="18" charset="0"/>
                <a:cs typeface="Times New Roman" pitchFamily="18" charset="0"/>
              </a:rPr>
              <a:t>	</a:t>
            </a:r>
            <a:r>
              <a:rPr lang="en-US" sz="3600" i="1" dirty="0">
                <a:latin typeface="Times New Roman" pitchFamily="18" charset="0"/>
                <a:cs typeface="Times New Roman" pitchFamily="18" charset="0"/>
              </a:rPr>
              <a:t>vi) </a:t>
            </a:r>
            <a:r>
              <a:rPr lang="en-US" sz="3600" b="1" i="1" dirty="0">
                <a:latin typeface="Times New Roman" pitchFamily="18" charset="0"/>
                <a:cs typeface="Times New Roman" pitchFamily="18" charset="0"/>
              </a:rPr>
              <a:t>UTERINE SCOUFFLE</a:t>
            </a:r>
            <a:endParaRPr lang="en-US" sz="3200" b="1" i="1" dirty="0">
              <a:latin typeface="Times New Roman" pitchFamily="18" charset="0"/>
              <a:cs typeface="Times New Roman" pitchFamily="18" charset="0"/>
            </a:endParaRPr>
          </a:p>
          <a:p>
            <a:r>
              <a:rPr lang="en-US" sz="3200" dirty="0">
                <a:latin typeface="Times New Roman" pitchFamily="18" charset="0"/>
                <a:cs typeface="Times New Roman" pitchFamily="18" charset="0"/>
              </a:rPr>
              <a:t>These are soft blowing sounds, heard as from the 16</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week of pregnancy onwards, on abdominal auscultation.</a:t>
            </a:r>
          </a:p>
        </p:txBody>
      </p:sp>
      <p:sp>
        <p:nvSpPr>
          <p:cNvPr id="5" name="Slide Number Placeholder 4"/>
          <p:cNvSpPr>
            <a:spLocks noGrp="1"/>
          </p:cNvSpPr>
          <p:nvPr>
            <p:ph type="sldNum" sz="quarter" idx="12"/>
          </p:nvPr>
        </p:nvSpPr>
        <p:spPr/>
        <p:txBody>
          <a:bodyPr/>
          <a:lstStyle/>
          <a:p>
            <a:fld id="{4E29A36A-2DFF-43F8-9275-FEA2E69CBAEA}" type="slidenum">
              <a:rPr lang="en-US">
                <a:latin typeface="Franklin Gothic Book"/>
              </a:rPr>
              <a:pPr/>
              <a:t>28</a:t>
            </a:fld>
            <a:endParaRPr lang="en-US">
              <a:latin typeface="Franklin Gothic Book"/>
            </a:endParaRPr>
          </a:p>
        </p:txBody>
      </p:sp>
    </p:spTree>
  </p:cSld>
  <p:clrMapOvr>
    <a:masterClrMapping/>
  </p:clrMapOvr>
  <p:transition spd="slow">
    <p:pull dir="d"/>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6088" y="304800"/>
            <a:ext cx="10039827" cy="5702493"/>
          </a:xfrm>
        </p:spPr>
        <p:txBody>
          <a:bodyPr>
            <a:normAutofit/>
          </a:bodyPr>
          <a:lstStyle/>
          <a:p>
            <a:pPr algn="just"/>
            <a:r>
              <a:rPr lang="en-US" sz="3200" b="1" u="sng" dirty="0">
                <a:latin typeface="Calibri" panose="020F0502020204030204" pitchFamily="34" charset="0"/>
              </a:rPr>
              <a:t>Lightening may also bring the following maternal symptoms:</a:t>
            </a:r>
          </a:p>
          <a:p>
            <a:pPr>
              <a:buFont typeface="Courier New" panose="02070309020205020404" pitchFamily="49" charset="0"/>
              <a:buChar char="o"/>
            </a:pPr>
            <a:r>
              <a:rPr lang="en-US" sz="3200" dirty="0">
                <a:latin typeface="Calibri" panose="020F0502020204030204" pitchFamily="34" charset="0"/>
              </a:rPr>
              <a:t>Leg cramps or pains</a:t>
            </a:r>
          </a:p>
          <a:p>
            <a:pPr>
              <a:buFont typeface="Courier New" panose="02070309020205020404" pitchFamily="49" charset="0"/>
              <a:buChar char="o"/>
            </a:pPr>
            <a:r>
              <a:rPr lang="en-US" sz="3200" dirty="0">
                <a:latin typeface="Calibri" panose="020F0502020204030204" pitchFamily="34" charset="0"/>
              </a:rPr>
              <a:t>Increased pelvic pressure</a:t>
            </a:r>
          </a:p>
          <a:p>
            <a:pPr>
              <a:buFont typeface="Courier New" panose="02070309020205020404" pitchFamily="49" charset="0"/>
              <a:buChar char="o"/>
            </a:pPr>
            <a:r>
              <a:rPr lang="en-US" sz="3200" dirty="0">
                <a:latin typeface="Calibri" panose="020F0502020204030204" pitchFamily="34" charset="0"/>
              </a:rPr>
              <a:t>Increased urinary frequency</a:t>
            </a:r>
          </a:p>
          <a:p>
            <a:pPr>
              <a:buFont typeface="Courier New" panose="02070309020205020404" pitchFamily="49" charset="0"/>
              <a:buChar char="o"/>
            </a:pPr>
            <a:r>
              <a:rPr lang="en-US" sz="3200" dirty="0">
                <a:latin typeface="Calibri" panose="020F0502020204030204" pitchFamily="34" charset="0"/>
              </a:rPr>
              <a:t>Increased venous stasis, causing edema in the lower extremities</a:t>
            </a:r>
          </a:p>
          <a:p>
            <a:pPr>
              <a:buFont typeface="Courier New" panose="02070309020205020404" pitchFamily="49" charset="0"/>
              <a:buChar char="o"/>
            </a:pPr>
            <a:r>
              <a:rPr lang="en-US" sz="3200" dirty="0">
                <a:latin typeface="Calibri" panose="020F0502020204030204" pitchFamily="34" charset="0"/>
              </a:rPr>
              <a:t>Increased vaginal secretions, due to congestion in the vaginal mucosa</a:t>
            </a:r>
          </a:p>
        </p:txBody>
      </p:sp>
    </p:spTree>
    <p:extLst>
      <p:ext uri="{BB962C8B-B14F-4D97-AF65-F5344CB8AC3E}">
        <p14:creationId xmlns="" xmlns:p14="http://schemas.microsoft.com/office/powerpoint/2010/main" val="1865195395"/>
      </p:ext>
    </p:extLst>
  </p:cSld>
  <p:clrMapOvr>
    <a:masterClrMapping/>
  </p:clrMapOvr>
  <p:transition spd="med">
    <p:pull/>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204" y="381000"/>
            <a:ext cx="9760943" cy="5791200"/>
          </a:xfrm>
        </p:spPr>
        <p:txBody>
          <a:bodyPr>
            <a:normAutofit/>
          </a:bodyPr>
          <a:lstStyle/>
          <a:p>
            <a:pPr algn="just">
              <a:buNone/>
            </a:pPr>
            <a:r>
              <a:rPr lang="en-US" sz="3200" b="1" dirty="0">
                <a:latin typeface="Calibri" panose="020F0502020204030204" pitchFamily="34" charset="0"/>
              </a:rPr>
              <a:t>2)Frequency of Micturition</a:t>
            </a:r>
          </a:p>
          <a:p>
            <a:pPr algn="just"/>
            <a:r>
              <a:rPr lang="en-US" sz="3200" dirty="0">
                <a:latin typeface="Calibri" panose="020F0502020204030204" pitchFamily="34" charset="0"/>
              </a:rPr>
              <a:t>The descent of the foetal head increases pressure within the pelvis. This limits the capacity of the urinary bladder, which can cause irritation. The laxity of the pelvic floor muscles gives rise to poor sphincter control causing a degree of stress incontinence. </a:t>
            </a:r>
          </a:p>
          <a:p>
            <a:pPr algn="just"/>
            <a:r>
              <a:rPr lang="en-US" sz="3200" dirty="0">
                <a:latin typeface="Calibri" panose="020F0502020204030204" pitchFamily="34" charset="0"/>
              </a:rPr>
              <a:t>This pressure results in the congestion of circulation to the lower limbs. Additionally, the relaxation of the pelvic joint may give rise to backache</a:t>
            </a:r>
          </a:p>
        </p:txBody>
      </p:sp>
    </p:spTree>
  </p:cSld>
  <p:clrMapOvr>
    <a:masterClrMapping/>
  </p:clrMapOvr>
  <p:transition spd="med">
    <p:pull/>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
            <a:ext cx="10591800" cy="6629400"/>
          </a:xfrm>
        </p:spPr>
        <p:txBody>
          <a:bodyPr>
            <a:noAutofit/>
          </a:bodyPr>
          <a:lstStyle/>
          <a:p>
            <a:pPr marL="514350" indent="-514350" algn="just">
              <a:buFont typeface="+mj-lt"/>
              <a:buAutoNum type="arabicPeriod" startAt="3"/>
            </a:pPr>
            <a:r>
              <a:rPr lang="en-US" sz="3200" b="1" dirty="0">
                <a:latin typeface="Calibri" panose="020F0502020204030204" pitchFamily="34" charset="0"/>
              </a:rPr>
              <a:t>Weight Loss </a:t>
            </a:r>
            <a:r>
              <a:rPr lang="en-US" sz="3200" dirty="0">
                <a:latin typeface="Calibri" panose="020F0502020204030204" pitchFamily="34" charset="0"/>
              </a:rPr>
              <a:t>– A slight decrease in weight (about 0.5 to 1.5 kg) occurs around 1-2 days before onset of labor due to decreased water retention as a result of decreased progesterone</a:t>
            </a:r>
            <a:r>
              <a:rPr lang="en-US" sz="3200" b="1" dirty="0">
                <a:latin typeface="Calibri" panose="020F0502020204030204" pitchFamily="34" charset="0"/>
              </a:rPr>
              <a:t> </a:t>
            </a:r>
          </a:p>
          <a:p>
            <a:pPr marL="514350" indent="-514350" algn="just">
              <a:buFont typeface="+mj-lt"/>
              <a:buAutoNum type="arabicPeriod" startAt="3"/>
            </a:pPr>
            <a:r>
              <a:rPr lang="en-US" sz="3200" b="1" dirty="0">
                <a:latin typeface="Calibri" panose="020F0502020204030204" pitchFamily="34" charset="0"/>
              </a:rPr>
              <a:t>Increased Activity Level= ENERGY SPURT</a:t>
            </a:r>
          </a:p>
          <a:p>
            <a:r>
              <a:rPr lang="en-US" sz="3200" b="1" dirty="0">
                <a:latin typeface="Calibri" panose="020F0502020204030204" pitchFamily="34" charset="0"/>
              </a:rPr>
              <a:t>- </a:t>
            </a:r>
            <a:r>
              <a:rPr lang="en-US" sz="3200" dirty="0">
                <a:latin typeface="Calibri" panose="020F0502020204030204" pitchFamily="34" charset="0"/>
              </a:rPr>
              <a:t>Toward the end of the pregnancy, some women experience a sudden increase in energy coupled with a desire to complete household preparations for the new baby.</a:t>
            </a:r>
            <a:br>
              <a:rPr lang="en-US" sz="3200" dirty="0">
                <a:latin typeface="Calibri" panose="020F0502020204030204" pitchFamily="34" charset="0"/>
              </a:rPr>
            </a:br>
            <a:r>
              <a:rPr lang="en-US" sz="3200" dirty="0">
                <a:latin typeface="Calibri" panose="020F0502020204030204" pitchFamily="34" charset="0"/>
              </a:rPr>
              <a:t>-    Increased secretion of adrenaline in preparation for much work ahead = labor.</a:t>
            </a:r>
            <a:br>
              <a:rPr lang="en-US" sz="3200" dirty="0">
                <a:latin typeface="Calibri" panose="020F0502020204030204" pitchFamily="34" charset="0"/>
              </a:rPr>
            </a:br>
            <a:r>
              <a:rPr lang="en-US" sz="3200" dirty="0">
                <a:latin typeface="Calibri" panose="020F0502020204030204" pitchFamily="34" charset="0"/>
              </a:rPr>
              <a:t>-    Should be reserved for labor</a:t>
            </a:r>
          </a:p>
          <a:p>
            <a:pPr algn="just">
              <a:buNone/>
            </a:pPr>
            <a:endParaRPr lang="en-US" sz="3200" b="1" dirty="0">
              <a:latin typeface="Calibri" panose="020F0502020204030204" pitchFamily="34" charset="0"/>
            </a:endParaRPr>
          </a:p>
        </p:txBody>
      </p:sp>
    </p:spTree>
  </p:cSld>
  <p:clrMapOvr>
    <a:masterClrMapping/>
  </p:clrMapOvr>
  <p:transition spd="med">
    <p:pull/>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6088" y="381001"/>
            <a:ext cx="10039827" cy="5626292"/>
          </a:xfrm>
        </p:spPr>
        <p:txBody>
          <a:bodyPr>
            <a:normAutofit/>
          </a:bodyPr>
          <a:lstStyle/>
          <a:p>
            <a:r>
              <a:rPr lang="en-US" sz="3600" b="1" dirty="0">
                <a:latin typeface="Calibri" panose="020F0502020204030204" pitchFamily="34" charset="0"/>
              </a:rPr>
              <a:t>5. Increased Braxton Hick’s Contractions</a:t>
            </a:r>
            <a:r>
              <a:rPr lang="en-US" sz="3600" dirty="0">
                <a:latin typeface="Calibri" panose="020F0502020204030204" pitchFamily="34" charset="0"/>
              </a:rPr>
              <a:t/>
            </a:r>
            <a:br>
              <a:rPr lang="en-US" sz="3600" dirty="0">
                <a:latin typeface="Calibri" panose="020F0502020204030204" pitchFamily="34" charset="0"/>
              </a:rPr>
            </a:br>
            <a:r>
              <a:rPr lang="en-US" sz="3600" dirty="0">
                <a:latin typeface="Calibri" panose="020F0502020204030204" pitchFamily="34" charset="0"/>
              </a:rPr>
              <a:t>-    B-H is irregular painless practice contractions, which may appear even on 6th month. Usually felt in the abdomen or groin region and patients may mistake them for true labor</a:t>
            </a:r>
            <a:br>
              <a:rPr lang="en-US" sz="3600" dirty="0">
                <a:latin typeface="Calibri" panose="020F0502020204030204" pitchFamily="34" charset="0"/>
              </a:rPr>
            </a:br>
            <a:r>
              <a:rPr lang="en-US" sz="3600" dirty="0">
                <a:latin typeface="Calibri" panose="020F0502020204030204" pitchFamily="34" charset="0"/>
              </a:rPr>
              <a:t>-   It may reach an uncomfortable level.</a:t>
            </a:r>
            <a:br>
              <a:rPr lang="en-US" sz="3600" dirty="0">
                <a:latin typeface="Calibri" panose="020F0502020204030204" pitchFamily="34" charset="0"/>
              </a:rPr>
            </a:br>
            <a:r>
              <a:rPr lang="en-US" sz="3600" dirty="0">
                <a:latin typeface="Calibri" panose="020F0502020204030204" pitchFamily="34" charset="0"/>
              </a:rPr>
              <a:t>-   Will not dilate cervix but ripen it, in preparation for spontaneous labour onset.</a:t>
            </a:r>
          </a:p>
          <a:p>
            <a:endParaRPr lang="en-US" sz="3600" dirty="0">
              <a:latin typeface="Calibri" panose="020F0502020204030204" pitchFamily="34" charset="0"/>
            </a:endParaRPr>
          </a:p>
        </p:txBody>
      </p:sp>
    </p:spTree>
    <p:extLst>
      <p:ext uri="{BB962C8B-B14F-4D97-AF65-F5344CB8AC3E}">
        <p14:creationId xmlns="" xmlns:p14="http://schemas.microsoft.com/office/powerpoint/2010/main" val="1270838004"/>
      </p:ext>
    </p:extLst>
  </p:cSld>
  <p:clrMapOvr>
    <a:masterClrMapping/>
  </p:clrMapOvr>
  <p:transition spd="med">
    <p:pull/>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
            <a:ext cx="10439400" cy="6400800"/>
          </a:xfrm>
        </p:spPr>
        <p:txBody>
          <a:bodyPr>
            <a:normAutofit/>
          </a:bodyPr>
          <a:lstStyle/>
          <a:p>
            <a:pPr marL="514350" indent="-514350" algn="just">
              <a:buFont typeface="+mj-lt"/>
              <a:buAutoNum type="arabicPeriod" startAt="6"/>
            </a:pPr>
            <a:r>
              <a:rPr lang="en-US" sz="3200" b="1" dirty="0">
                <a:latin typeface="Calibri" panose="020F0502020204030204" pitchFamily="34" charset="0"/>
              </a:rPr>
              <a:t>Cervical changes.</a:t>
            </a:r>
          </a:p>
          <a:p>
            <a:pPr marL="457200" indent="-457200" algn="just">
              <a:buFontTx/>
              <a:buChar char="-"/>
            </a:pPr>
            <a:r>
              <a:rPr lang="en-US" sz="3200" b="1" dirty="0">
                <a:latin typeface="Calibri" panose="020F0502020204030204" pitchFamily="34" charset="0"/>
              </a:rPr>
              <a:t>Ripening of Cervix</a:t>
            </a:r>
            <a:r>
              <a:rPr lang="en-US" sz="3200" dirty="0">
                <a:latin typeface="Calibri" panose="020F0502020204030204" pitchFamily="34" charset="0"/>
              </a:rPr>
              <a:t>: Cervix becomes butter-soft and may dilate 1-2 cm.</a:t>
            </a:r>
          </a:p>
          <a:p>
            <a:pPr algn="just"/>
            <a:r>
              <a:rPr lang="en-US" sz="3200" dirty="0">
                <a:latin typeface="Calibri" panose="020F0502020204030204" pitchFamily="34" charset="0"/>
              </a:rPr>
              <a:t>The cervix softens (“cervical ripening”), stretches, and thins, and eventually is taken up into the lower segment of the uterus. This softening and thinning is called </a:t>
            </a:r>
            <a:r>
              <a:rPr lang="en-US" sz="3200" u="sng" dirty="0">
                <a:latin typeface="Calibri" panose="020F0502020204030204" pitchFamily="34" charset="0"/>
              </a:rPr>
              <a:t>cervical effacement.</a:t>
            </a:r>
          </a:p>
          <a:p>
            <a:pPr marL="514350" indent="-514350" algn="just">
              <a:buFont typeface="+mj-lt"/>
              <a:buAutoNum type="arabicPeriod" startAt="7"/>
            </a:pPr>
            <a:r>
              <a:rPr lang="en-US" sz="3200" b="1" dirty="0">
                <a:latin typeface="Calibri" panose="020F0502020204030204" pitchFamily="34" charset="0"/>
              </a:rPr>
              <a:t>Backache</a:t>
            </a:r>
            <a:r>
              <a:rPr lang="en-US" sz="3200" dirty="0">
                <a:latin typeface="Calibri" panose="020F0502020204030204" pitchFamily="34" charset="0"/>
              </a:rPr>
              <a:t> due to fetal descent, as a consequence of lightening.</a:t>
            </a:r>
          </a:p>
          <a:p>
            <a:pPr marL="514350" indent="-514350" algn="just">
              <a:buFont typeface="+mj-lt"/>
              <a:buAutoNum type="arabicPeriod" startAt="7"/>
            </a:pPr>
            <a:r>
              <a:rPr lang="en-US" sz="3200" b="1" dirty="0">
                <a:latin typeface="Calibri" panose="020F0502020204030204" pitchFamily="34" charset="0"/>
              </a:rPr>
              <a:t>Gastrointestinal disturbances: </a:t>
            </a:r>
            <a:r>
              <a:rPr lang="en-US" sz="3200" dirty="0">
                <a:latin typeface="Calibri" panose="020F0502020204030204" pitchFamily="34" charset="0"/>
              </a:rPr>
              <a:t>diarrhea, nausea, vomiting or indigestion occur</a:t>
            </a:r>
            <a:r>
              <a:rPr lang="en-US" sz="3200" b="1" dirty="0">
                <a:latin typeface="Calibri" panose="020F0502020204030204" pitchFamily="34" charset="0"/>
              </a:rPr>
              <a:t> </a:t>
            </a:r>
            <a:r>
              <a:rPr lang="en-US" sz="3200" dirty="0">
                <a:latin typeface="Calibri" panose="020F0502020204030204" pitchFamily="34" charset="0"/>
              </a:rPr>
              <a:t>as a result of increased nerve innervation due to descent of the presenting part.</a:t>
            </a:r>
          </a:p>
          <a:p>
            <a:pPr marL="514350" indent="-514350" algn="just">
              <a:buFont typeface="+mj-lt"/>
              <a:buAutoNum type="arabicPeriod" startAt="6"/>
            </a:pPr>
            <a:endParaRPr lang="en-US" sz="3200" dirty="0">
              <a:latin typeface="Calibri" panose="020F0502020204030204" pitchFamily="34" charset="0"/>
            </a:endParaRPr>
          </a:p>
          <a:p>
            <a:pPr algn="just">
              <a:buNone/>
            </a:pPr>
            <a:endParaRPr lang="en-US" sz="3200" b="1" dirty="0">
              <a:latin typeface="Calibri" panose="020F0502020204030204" pitchFamily="34" charset="0"/>
            </a:endParaRPr>
          </a:p>
          <a:p>
            <a:pPr algn="just">
              <a:buNone/>
            </a:pPr>
            <a:endParaRPr lang="en-US" sz="3200" dirty="0">
              <a:latin typeface="Calibri" panose="020F0502020204030204" pitchFamily="34" charset="0"/>
            </a:endParaRPr>
          </a:p>
        </p:txBody>
      </p:sp>
    </p:spTree>
  </p:cSld>
  <p:clrMapOvr>
    <a:masterClrMapping/>
  </p:clrMapOvr>
  <p:transition spd="med">
    <p:pull/>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990600"/>
          </a:xfrm>
          <a:solidFill>
            <a:srgbClr val="0000CC"/>
          </a:solidFill>
        </p:spPr>
        <p:txBody>
          <a:bodyPr/>
          <a:lstStyle/>
          <a:p>
            <a:pPr algn="ctr"/>
            <a:r>
              <a:rPr lang="en-US" b="1" dirty="0">
                <a:solidFill>
                  <a:srgbClr val="FFFF00"/>
                </a:solidFill>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FIRST STAGE OF LABOUR</a:t>
            </a:r>
          </a:p>
        </p:txBody>
      </p:sp>
      <p:sp>
        <p:nvSpPr>
          <p:cNvPr id="3" name="Content Placeholder 2"/>
          <p:cNvSpPr>
            <a:spLocks noGrp="1"/>
          </p:cNvSpPr>
          <p:nvPr>
            <p:ph idx="1"/>
          </p:nvPr>
        </p:nvSpPr>
        <p:spPr>
          <a:xfrm>
            <a:off x="685800" y="1219200"/>
            <a:ext cx="10591800" cy="5638800"/>
          </a:xfrm>
        </p:spPr>
        <p:txBody>
          <a:bodyPr>
            <a:normAutofit lnSpcReduction="10000"/>
          </a:bodyPr>
          <a:lstStyle/>
          <a:p>
            <a:pPr algn="just"/>
            <a:r>
              <a:rPr lang="en-US" dirty="0"/>
              <a:t>This is known as the stage of </a:t>
            </a:r>
            <a:r>
              <a:rPr lang="en-US" b="1" dirty="0"/>
              <a:t>cervical dilatation</a:t>
            </a:r>
            <a:r>
              <a:rPr lang="en-US" dirty="0"/>
              <a:t>. </a:t>
            </a:r>
          </a:p>
          <a:p>
            <a:pPr algn="just"/>
            <a:r>
              <a:rPr lang="en-US" dirty="0"/>
              <a:t>This stage begins when regular, painful uterine contractions start and is detected clinically by the thinning and effacement of the cervix, followed by its dilatation. </a:t>
            </a:r>
          </a:p>
          <a:p>
            <a:pPr algn="just"/>
            <a:r>
              <a:rPr lang="en-US" dirty="0"/>
              <a:t>The normally thick cervix becomes thinned out and stretched over the presenting part. </a:t>
            </a:r>
          </a:p>
          <a:p>
            <a:pPr algn="just"/>
            <a:r>
              <a:rPr lang="en-US" dirty="0"/>
              <a:t>The first stage is completed when the cervix is fully dilated and the presenting part starts being expelled. </a:t>
            </a:r>
          </a:p>
          <a:p>
            <a:pPr algn="just"/>
            <a:r>
              <a:rPr lang="en-US" dirty="0"/>
              <a:t>This stage has two phases; </a:t>
            </a:r>
          </a:p>
          <a:p>
            <a:pPr lvl="1" algn="just">
              <a:buFont typeface="Wingdings" pitchFamily="2" charset="2"/>
              <a:buChar char="Ø"/>
            </a:pPr>
            <a:r>
              <a:rPr lang="en-US" dirty="0"/>
              <a:t> </a:t>
            </a:r>
            <a:r>
              <a:rPr lang="en-US" b="1" i="1" dirty="0"/>
              <a:t>Latent phase</a:t>
            </a:r>
          </a:p>
          <a:p>
            <a:pPr lvl="1" algn="just">
              <a:buFont typeface="Wingdings" pitchFamily="2" charset="2"/>
              <a:buChar char="Ø"/>
            </a:pPr>
            <a:r>
              <a:rPr lang="en-US" b="1" i="1" dirty="0"/>
              <a:t>Active phase</a:t>
            </a:r>
          </a:p>
        </p:txBody>
      </p:sp>
    </p:spTree>
  </p:cSld>
  <p:clrMapOvr>
    <a:masterClrMapping/>
  </p:clrMapOvr>
  <p:transition spd="med">
    <p:pull/>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533412"/>
            <a:ext cx="10039827" cy="5592763"/>
          </a:xfrm>
        </p:spPr>
        <p:txBody>
          <a:bodyPr>
            <a:normAutofit/>
          </a:bodyPr>
          <a:lstStyle/>
          <a:p>
            <a:pPr algn="just">
              <a:buNone/>
            </a:pPr>
            <a:r>
              <a:rPr lang="en-US" b="1" u="sng" dirty="0"/>
              <a:t>Latent phase</a:t>
            </a:r>
          </a:p>
          <a:p>
            <a:pPr algn="just">
              <a:buFontTx/>
              <a:buChar char="-"/>
            </a:pPr>
            <a:r>
              <a:rPr lang="en-US" b="1" dirty="0"/>
              <a:t>Slow period of cervical dilatation from 0-4cms</a:t>
            </a:r>
          </a:p>
          <a:p>
            <a:pPr algn="just">
              <a:buFontTx/>
              <a:buChar char="-"/>
            </a:pPr>
            <a:r>
              <a:rPr lang="en-US" dirty="0"/>
              <a:t>It is the period of gradual shortening of the cervix (cervical effacement) where the cervix shortens from 3 cm to &lt;0.5 cm long.</a:t>
            </a:r>
          </a:p>
          <a:p>
            <a:pPr algn="just">
              <a:buFontTx/>
              <a:buChar char="-"/>
            </a:pPr>
            <a:r>
              <a:rPr lang="en-US" dirty="0"/>
              <a:t>Lasts for 6-8 hours in </a:t>
            </a:r>
            <a:r>
              <a:rPr lang="en-US" dirty="0" err="1"/>
              <a:t>primigradivae</a:t>
            </a:r>
            <a:endParaRPr lang="en-US" dirty="0"/>
          </a:p>
          <a:p>
            <a:pPr algn="just">
              <a:buNone/>
            </a:pPr>
            <a:r>
              <a:rPr lang="en-US" b="1" u="sng" dirty="0"/>
              <a:t>Active phase</a:t>
            </a:r>
          </a:p>
          <a:p>
            <a:pPr algn="just">
              <a:buNone/>
            </a:pPr>
            <a:r>
              <a:rPr lang="en-US" b="1" dirty="0"/>
              <a:t>-Faster/rapid period of cervical dilatation from 4-10cms </a:t>
            </a:r>
            <a:r>
              <a:rPr lang="en-US" dirty="0"/>
              <a:t>or full cervical dilatation, with rhythmic regular uterine contractions.</a:t>
            </a:r>
          </a:p>
        </p:txBody>
      </p:sp>
    </p:spTree>
  </p:cSld>
  <p:clrMapOvr>
    <a:masterClrMapping/>
  </p:clrMapOvr>
  <p:transition spd="med">
    <p:pull/>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bg>
      <p:bgPr>
        <a:pattFill prst="pct80">
          <a:fgClr>
            <a:schemeClr val="tx2">
              <a:lumMod val="20000"/>
              <a:lumOff val="80000"/>
            </a:schemeClr>
          </a:fgClr>
          <a:bgClr>
            <a:schemeClr val="bg1">
              <a:lumMod val="6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CC"/>
                </a:solidFill>
                <a:effectLst>
                  <a:outerShdw blurRad="38100" dist="38100" dir="2700000" algn="tl">
                    <a:srgbClr val="000000">
                      <a:alpha val="43137"/>
                    </a:srgbClr>
                  </a:outerShdw>
                </a:effectLst>
                <a:latin typeface="Arial Rounded MT Bold" panose="020F0704030504030204" pitchFamily="34" charset="0"/>
              </a:rPr>
              <a:t>INTRODUCTION.</a:t>
            </a:r>
          </a:p>
        </p:txBody>
      </p:sp>
      <p:sp>
        <p:nvSpPr>
          <p:cNvPr id="3" name="Content Placeholder 2"/>
          <p:cNvSpPr>
            <a:spLocks noGrp="1"/>
          </p:cNvSpPr>
          <p:nvPr>
            <p:ph idx="1"/>
          </p:nvPr>
        </p:nvSpPr>
        <p:spPr/>
        <p:txBody>
          <a:bodyPr>
            <a:normAutofit/>
          </a:bodyPr>
          <a:lstStyle/>
          <a:p>
            <a:pPr marL="0" indent="0" algn="just">
              <a:buNone/>
            </a:pPr>
            <a:r>
              <a:rPr lang="en-US" sz="3600" u="sng" dirty="0">
                <a:effectLst>
                  <a:outerShdw blurRad="38100" dist="38100" dir="2700000" algn="tl">
                    <a:srgbClr val="000000">
                      <a:alpha val="43137"/>
                    </a:srgbClr>
                  </a:outerShdw>
                </a:effectLst>
              </a:rPr>
              <a:t>OBJECTIVE</a:t>
            </a:r>
          </a:p>
          <a:p>
            <a:pPr marL="0" indent="0" algn="just">
              <a:buNone/>
            </a:pPr>
            <a:r>
              <a:rPr lang="en-US" sz="3600" dirty="0"/>
              <a:t>To equip the learner midwife with the relevant knowledge on normal labour so as to be able to diagnose and manage any abnormal findings in the course of care of the laboring woman.</a:t>
            </a:r>
          </a:p>
        </p:txBody>
      </p:sp>
    </p:spTree>
    <p:extLst>
      <p:ext uri="{BB962C8B-B14F-4D97-AF65-F5344CB8AC3E}">
        <p14:creationId xmlns="" xmlns:p14="http://schemas.microsoft.com/office/powerpoint/2010/main" val="2566082607"/>
      </p:ext>
    </p:extLst>
  </p:cSld>
  <p:clrMapOvr>
    <a:masterClrMapping/>
  </p:clrMapOvr>
  <p:transition spd="med">
    <p:pull/>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a:t>
            </a:r>
            <a:r>
              <a:rPr lang="en-US" dirty="0" err="1" smtClean="0"/>
              <a:t>labour</a:t>
            </a:r>
            <a:endParaRPr lang="en-US" dirty="0"/>
          </a:p>
        </p:txBody>
      </p:sp>
      <p:sp>
        <p:nvSpPr>
          <p:cNvPr id="3" name="Content Placeholder 2"/>
          <p:cNvSpPr>
            <a:spLocks noGrp="1"/>
          </p:cNvSpPr>
          <p:nvPr>
            <p:ph idx="1"/>
          </p:nvPr>
        </p:nvSpPr>
        <p:spPr/>
        <p:txBody>
          <a:bodyPr/>
          <a:lstStyle/>
          <a:p>
            <a:r>
              <a:rPr lang="en-US" b="1" dirty="0" smtClean="0"/>
              <a:t>First stage-</a:t>
            </a:r>
            <a:r>
              <a:rPr lang="en-US" dirty="0" smtClean="0"/>
              <a:t>:it begins from onset of </a:t>
            </a:r>
            <a:r>
              <a:rPr lang="en-US" dirty="0" err="1" smtClean="0"/>
              <a:t>labour</a:t>
            </a:r>
            <a:r>
              <a:rPr lang="en-US" dirty="0" smtClean="0"/>
              <a:t> </a:t>
            </a:r>
            <a:r>
              <a:rPr lang="en-US" b="1" dirty="0" smtClean="0"/>
              <a:t>to full cervical dilatation </a:t>
            </a:r>
            <a:r>
              <a:rPr lang="en-US" dirty="0" smtClean="0"/>
              <a:t>.It is the stage of cervical dilatation</a:t>
            </a:r>
          </a:p>
          <a:p>
            <a:r>
              <a:rPr lang="en-US" b="1" dirty="0" smtClean="0"/>
              <a:t>Second stage-</a:t>
            </a:r>
            <a:r>
              <a:rPr lang="en-US" dirty="0" smtClean="0"/>
              <a:t>:it starts from full cervical dilatation to the birth of the baby</a:t>
            </a:r>
          </a:p>
          <a:p>
            <a:r>
              <a:rPr lang="en-US" b="1" dirty="0" smtClean="0"/>
              <a:t>Third stage-</a:t>
            </a:r>
            <a:r>
              <a:rPr lang="en-US" dirty="0" smtClean="0"/>
              <a:t>:it begins after the birth of the baby to birth of placenta and membranes and control of bleeding</a:t>
            </a:r>
          </a:p>
          <a:p>
            <a:r>
              <a:rPr lang="en-US" b="1" dirty="0" smtClean="0"/>
              <a:t>Fourth stage </a:t>
            </a:r>
            <a:r>
              <a:rPr lang="en-US" dirty="0" smtClean="0"/>
              <a:t>-: it entails the monitoring of the mother and baby in </a:t>
            </a:r>
            <a:r>
              <a:rPr lang="en-US" dirty="0" err="1" smtClean="0"/>
              <a:t>labour</a:t>
            </a:r>
            <a:r>
              <a:rPr lang="en-US" dirty="0" smtClean="0"/>
              <a:t> ward for a period of 1hr post delivery </a:t>
            </a:r>
          </a:p>
          <a:p>
            <a:endParaRPr lang="en-US" dirty="0"/>
          </a:p>
        </p:txBody>
      </p:sp>
    </p:spTree>
  </p:cSld>
  <p:clrMapOvr>
    <a:masterClrMapping/>
  </p:clrMapOvr>
  <p:transition spd="med">
    <p:pull/>
  </p:transition>
</p:sld>
</file>

<file path=ppt/slides/slide289.xml><?xml version="1.0" encoding="utf-8"?>
<p:sld xmlns:a="http://schemas.openxmlformats.org/drawingml/2006/main" xmlns:r="http://schemas.openxmlformats.org/officeDocument/2006/relationships" xmlns:p="http://schemas.openxmlformats.org/presentationml/2006/main">
  <p:cSld>
    <p:bg>
      <p:bgPr>
        <a:pattFill prst="pct80">
          <a:fgClr>
            <a:schemeClr val="tx2">
              <a:lumMod val="20000"/>
              <a:lumOff val="80000"/>
            </a:schemeClr>
          </a:fgClr>
          <a:bgClr>
            <a:schemeClr val="bg1">
              <a:lumMod val="65000"/>
            </a:schemeClr>
          </a:bgClr>
        </a:patt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685800" y="1066801"/>
            <a:ext cx="10744200" cy="5562600"/>
          </a:xfrm>
        </p:spPr>
        <p:txBody>
          <a:bodyPr>
            <a:normAutofit/>
          </a:bodyPr>
          <a:lstStyle/>
          <a:p>
            <a:pPr algn="just"/>
            <a:r>
              <a:rPr lang="en-US" dirty="0"/>
              <a:t>Length of labour varies widely &amp; is influenced by the </a:t>
            </a:r>
            <a:r>
              <a:rPr lang="en-US" b="1" dirty="0"/>
              <a:t>parity, birth interval, psychological state, presentation &amp; position of the fetus, maternal pelvic shape and size and the character of uterine contractions.</a:t>
            </a:r>
          </a:p>
          <a:p>
            <a:pPr algn="just"/>
            <a:r>
              <a:rPr lang="en-US" dirty="0"/>
              <a:t>A greater part of labour is taken up by first stage. </a:t>
            </a:r>
          </a:p>
          <a:p>
            <a:pPr algn="just"/>
            <a:r>
              <a:rPr lang="en-US" u="sng" dirty="0"/>
              <a:t>Active phase </a:t>
            </a:r>
            <a:r>
              <a:rPr lang="en-US" dirty="0"/>
              <a:t>is completed within </a:t>
            </a:r>
            <a:r>
              <a:rPr lang="en-US" b="1" dirty="0"/>
              <a:t>6-12 hrs</a:t>
            </a:r>
            <a:r>
              <a:rPr lang="en-US" dirty="0"/>
              <a:t>. Duration of </a:t>
            </a:r>
            <a:r>
              <a:rPr lang="en-US" u="sng" dirty="0"/>
              <a:t>latent phase </a:t>
            </a:r>
            <a:r>
              <a:rPr lang="en-US" dirty="0"/>
              <a:t>of labour should not be longer than </a:t>
            </a:r>
            <a:r>
              <a:rPr lang="en-US" b="1" dirty="0"/>
              <a:t>8hrs.</a:t>
            </a:r>
          </a:p>
          <a:p>
            <a:pPr algn="just"/>
            <a:r>
              <a:rPr lang="en-US" dirty="0"/>
              <a:t>During active phase, it is expected that a </a:t>
            </a:r>
            <a:r>
              <a:rPr lang="en-US" u="sng" dirty="0"/>
              <a:t>multiparous</a:t>
            </a:r>
            <a:r>
              <a:rPr lang="en-US" dirty="0"/>
              <a:t> ought to dilate at a rate of </a:t>
            </a:r>
            <a:r>
              <a:rPr lang="en-US" b="1" dirty="0"/>
              <a:t>1.5cm per hr </a:t>
            </a:r>
            <a:r>
              <a:rPr lang="en-US" dirty="0"/>
              <a:t>&amp; a</a:t>
            </a:r>
            <a:r>
              <a:rPr lang="en-US" u="sng" dirty="0"/>
              <a:t> primigravida </a:t>
            </a:r>
            <a:r>
              <a:rPr lang="en-US" dirty="0"/>
              <a:t>at a rate of </a:t>
            </a:r>
            <a:r>
              <a:rPr lang="en-US" b="1" dirty="0"/>
              <a:t>1cm per hr.</a:t>
            </a:r>
          </a:p>
          <a:p>
            <a:pPr algn="just">
              <a:buNone/>
            </a:pPr>
            <a:endParaRPr lang="en-US" b="1" dirty="0"/>
          </a:p>
        </p:txBody>
      </p:sp>
      <p:sp>
        <p:nvSpPr>
          <p:cNvPr id="2" name="Rectangle 1"/>
          <p:cNvSpPr/>
          <p:nvPr/>
        </p:nvSpPr>
        <p:spPr>
          <a:xfrm>
            <a:off x="3731454" y="444846"/>
            <a:ext cx="3638368" cy="769441"/>
          </a:xfrm>
          <a:prstGeom prst="rect">
            <a:avLst/>
          </a:prstGeom>
        </p:spPr>
        <p:txBody>
          <a:bodyPr wrap="square">
            <a:spAutoFit/>
          </a:bodyPr>
          <a:lstStyle/>
          <a:p>
            <a:pPr marL="514350" indent="-514350"/>
            <a:r>
              <a:rPr lang="en-US" sz="4400" b="1" dirty="0" smtClean="0">
                <a:solidFill>
                  <a:srgbClr val="FF0000"/>
                </a:solidFill>
                <a:latin typeface="Calibri"/>
              </a:rPr>
              <a:t>DURATION</a:t>
            </a:r>
            <a:endParaRPr lang="en-US" sz="2400" b="1" dirty="0">
              <a:solidFill>
                <a:srgbClr val="FF0000"/>
              </a:solidFill>
              <a:latin typeface="Calibri"/>
            </a:endParaRPr>
          </a:p>
        </p:txBody>
      </p:sp>
    </p:spTree>
    <p:extLst>
      <p:ext uri="{BB962C8B-B14F-4D97-AF65-F5344CB8AC3E}">
        <p14:creationId xmlns="" xmlns:p14="http://schemas.microsoft.com/office/powerpoint/2010/main" val="3356020320"/>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contd</a:t>
            </a:r>
            <a:endParaRPr lang="en-US" dirty="0"/>
          </a:p>
        </p:txBody>
      </p:sp>
      <p:sp>
        <p:nvSpPr>
          <p:cNvPr id="3" name="Content Placeholder 2"/>
          <p:cNvSpPr>
            <a:spLocks noGrp="1"/>
          </p:cNvSpPr>
          <p:nvPr>
            <p:ph sz="quarter" idx="1"/>
          </p:nvPr>
        </p:nvSpPr>
        <p:spPr>
          <a:xfrm>
            <a:off x="420415" y="1295400"/>
            <a:ext cx="11361682" cy="4724400"/>
          </a:xfrm>
        </p:spPr>
        <p:txBody>
          <a:bodyPr>
            <a:normAutofit/>
          </a:bodyPr>
          <a:lstStyle/>
          <a:p>
            <a:pPr algn="just"/>
            <a:r>
              <a:rPr lang="en-US" sz="3600" dirty="0">
                <a:latin typeface="Times New Roman" pitchFamily="18" charset="0"/>
                <a:cs typeface="Times New Roman" pitchFamily="18" charset="0"/>
              </a:rPr>
              <a:t>   </a:t>
            </a:r>
            <a:r>
              <a:rPr lang="en-US" sz="3700" dirty="0">
                <a:latin typeface="Times New Roman" pitchFamily="18" charset="0"/>
                <a:cs typeface="Times New Roman" pitchFamily="18" charset="0"/>
              </a:rPr>
              <a:t> Are of the same rate with maternal pulse.</a:t>
            </a:r>
          </a:p>
          <a:p>
            <a:pPr algn="just"/>
            <a:r>
              <a:rPr lang="en-US" sz="3700" dirty="0">
                <a:latin typeface="Times New Roman" pitchFamily="18" charset="0"/>
                <a:cs typeface="Times New Roman" pitchFamily="18" charset="0"/>
              </a:rPr>
              <a:t>Brought about by pressure, as blood passes through the enlarged and increasingly coiled uterine arteries at the placental site.</a:t>
            </a:r>
          </a:p>
          <a:p>
            <a:pPr lvl="0" algn="just">
              <a:buFont typeface="Wingdings" pitchFamily="2" charset="2"/>
              <a:buChar char="Ø"/>
            </a:pPr>
            <a:r>
              <a:rPr lang="en-US" sz="3700" dirty="0">
                <a:latin typeface="Times New Roman" pitchFamily="18" charset="0"/>
                <a:cs typeface="Times New Roman" pitchFamily="18" charset="0"/>
              </a:rPr>
              <a:t>Same sounds are present due to large fibroids or ovarian </a:t>
            </a:r>
            <a:r>
              <a:rPr lang="en-US" sz="3700" dirty="0" err="1">
                <a:latin typeface="Times New Roman" pitchFamily="18" charset="0"/>
                <a:cs typeface="Times New Roman" pitchFamily="18" charset="0"/>
              </a:rPr>
              <a:t>tumuors</a:t>
            </a:r>
            <a:r>
              <a:rPr lang="en-US" sz="3700" dirty="0">
                <a:latin typeface="Times New Roman" pitchFamily="18" charset="0"/>
                <a:cs typeface="Times New Roman" pitchFamily="18" charset="0"/>
              </a:rPr>
              <a:t>.</a:t>
            </a:r>
          </a:p>
          <a:p>
            <a:pPr algn="just"/>
            <a:endParaRPr lang="en-US" dirty="0"/>
          </a:p>
        </p:txBody>
      </p:sp>
      <p:sp>
        <p:nvSpPr>
          <p:cNvPr id="5" name="Slide Number Placeholder 4"/>
          <p:cNvSpPr>
            <a:spLocks noGrp="1"/>
          </p:cNvSpPr>
          <p:nvPr>
            <p:ph type="sldNum" sz="quarter" idx="12"/>
          </p:nvPr>
        </p:nvSpPr>
        <p:spPr/>
        <p:txBody>
          <a:bodyPr/>
          <a:lstStyle/>
          <a:p>
            <a:fld id="{4E29A36A-2DFF-43F8-9275-FEA2E69CBAEA}" type="slidenum">
              <a:rPr lang="en-US">
                <a:latin typeface="Franklin Gothic Book"/>
              </a:rPr>
              <a:pPr/>
              <a:t>29</a:t>
            </a:fld>
            <a:endParaRPr lang="en-US">
              <a:latin typeface="Franklin Gothic Book"/>
            </a:endParaRPr>
          </a:p>
        </p:txBody>
      </p:sp>
    </p:spTree>
  </p:cSld>
  <p:clrMapOvr>
    <a:masterClrMapping/>
  </p:clrMapOvr>
  <p:transition spd="slow">
    <p:pull dir="d"/>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6000" dirty="0" smtClean="0"/>
              <a:t>Physiology  first stage of </a:t>
            </a:r>
            <a:r>
              <a:rPr lang="en-US" sz="6000" dirty="0" err="1" smtClean="0"/>
              <a:t>labour</a:t>
            </a:r>
            <a:r>
              <a:rPr lang="en-US" sz="6000" dirty="0" smtClean="0"/>
              <a:t> </a:t>
            </a:r>
            <a:endParaRPr lang="en-US" sz="6000" dirty="0"/>
          </a:p>
        </p:txBody>
      </p:sp>
    </p:spTree>
  </p:cSld>
  <p:clrMapOvr>
    <a:masterClrMapping/>
  </p:clrMapOvr>
  <p:transition spd="med">
    <p:pull/>
  </p:transition>
</p:sld>
</file>

<file path=ppt/slides/slide291.xml><?xml version="1.0" encoding="utf-8"?>
<p:sld xmlns:a="http://schemas.openxmlformats.org/drawingml/2006/main" xmlns:r="http://schemas.openxmlformats.org/officeDocument/2006/relationships" xmlns:p="http://schemas.openxmlformats.org/presentationml/2006/main">
  <p:cSld>
    <p:bg>
      <p:bgPr>
        <a:pattFill prst="pct80">
          <a:fgClr>
            <a:schemeClr val="tx2">
              <a:lumMod val="20000"/>
              <a:lumOff val="80000"/>
            </a:schemeClr>
          </a:fgClr>
          <a:bgClr>
            <a:schemeClr val="bg1">
              <a:lumMod val="6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2913" y="0"/>
            <a:ext cx="9186181" cy="914400"/>
          </a:xfrm>
        </p:spPr>
        <p:txBody>
          <a:bodyPr/>
          <a:lstStyle/>
          <a:p>
            <a:pPr marL="742950" indent="-742950">
              <a:buFont typeface="+mj-lt"/>
              <a:buAutoNum type="arabicPeriod" startAt="2"/>
            </a:pPr>
            <a:r>
              <a:rPr lang="en-US" b="1" dirty="0">
                <a:solidFill>
                  <a:srgbClr val="FF0000"/>
                </a:solidFill>
                <a:latin typeface="+mn-lt"/>
              </a:rPr>
              <a:t>UTERINE ACTION</a:t>
            </a:r>
          </a:p>
        </p:txBody>
      </p:sp>
      <p:sp>
        <p:nvSpPr>
          <p:cNvPr id="3" name="Content Placeholder 2"/>
          <p:cNvSpPr>
            <a:spLocks noGrp="1"/>
          </p:cNvSpPr>
          <p:nvPr>
            <p:ph idx="1"/>
          </p:nvPr>
        </p:nvSpPr>
        <p:spPr>
          <a:xfrm>
            <a:off x="838201" y="838200"/>
            <a:ext cx="10361235" cy="5638800"/>
          </a:xfrm>
        </p:spPr>
        <p:txBody>
          <a:bodyPr>
            <a:noAutofit/>
          </a:bodyPr>
          <a:lstStyle/>
          <a:p>
            <a:pPr marL="571500" indent="-571500" algn="just">
              <a:buAutoNum type="romanLcParenR"/>
            </a:pPr>
            <a:r>
              <a:rPr lang="en-US" b="1" dirty="0">
                <a:solidFill>
                  <a:srgbClr val="0000CC"/>
                </a:solidFill>
                <a:latin typeface="Aharoni" panose="02010803020104030203" pitchFamily="2" charset="-79"/>
                <a:cs typeface="Aharoni" panose="02010803020104030203" pitchFamily="2" charset="-79"/>
              </a:rPr>
              <a:t>CONTRACTION &amp; RETRACTION</a:t>
            </a:r>
            <a:endParaRPr lang="en-US" dirty="0">
              <a:solidFill>
                <a:srgbClr val="0000CC"/>
              </a:solidFill>
              <a:latin typeface="Aharoni" panose="02010803020104030203" pitchFamily="2" charset="-79"/>
              <a:cs typeface="Aharoni" panose="02010803020104030203" pitchFamily="2" charset="-79"/>
            </a:endParaRPr>
          </a:p>
          <a:p>
            <a:pPr algn="just"/>
            <a:r>
              <a:rPr lang="en-US" dirty="0"/>
              <a:t>Uterine muscle has a unique property. During labour, the </a:t>
            </a:r>
            <a:r>
              <a:rPr lang="en-US" b="1" dirty="0">
                <a:solidFill>
                  <a:srgbClr val="0070C0"/>
                </a:solidFill>
              </a:rPr>
              <a:t>contraction does not pass off entirely</a:t>
            </a:r>
            <a:r>
              <a:rPr lang="en-US" dirty="0"/>
              <a:t>, but the muscle fibers retain some of  the shortening of contraction instead of becoming completely relaxed. This is called </a:t>
            </a:r>
            <a:r>
              <a:rPr lang="en-US" b="1" i="1" dirty="0">
                <a:solidFill>
                  <a:srgbClr val="FF0000"/>
                </a:solidFill>
              </a:rPr>
              <a:t>retraction</a:t>
            </a:r>
            <a:r>
              <a:rPr lang="en-US" b="1" i="1" dirty="0"/>
              <a:t>.</a:t>
            </a:r>
          </a:p>
          <a:p>
            <a:pPr algn="just"/>
            <a:r>
              <a:rPr lang="en-US" dirty="0"/>
              <a:t>It assists in progressive expulsion of the fetus; the upper segment of the uterus becomes gradually shorter &amp; thicker &amp; its cavity diminishes</a:t>
            </a:r>
          </a:p>
          <a:p>
            <a:pPr algn="just"/>
            <a:endParaRPr lang="en-US" dirty="0"/>
          </a:p>
          <a:p>
            <a:pPr marL="0" indent="0" algn="just">
              <a:buNone/>
            </a:pPr>
            <a:r>
              <a:rPr lang="en-US" b="1" dirty="0"/>
              <a:t> </a:t>
            </a:r>
          </a:p>
        </p:txBody>
      </p:sp>
    </p:spTree>
    <p:extLst>
      <p:ext uri="{BB962C8B-B14F-4D97-AF65-F5344CB8AC3E}">
        <p14:creationId xmlns="" xmlns:p14="http://schemas.microsoft.com/office/powerpoint/2010/main" val="2007989325"/>
      </p:ext>
    </p:extLst>
  </p:cSld>
  <p:clrMapOvr>
    <a:masterClrMapping/>
  </p:clrMapOvr>
  <p:transition spd="med">
    <p:pull/>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5_innerEl" descr="The uterine muscle fibre, showing how, by retraction, some of the uterine muscles become shorter and thicker"/>
          <p:cNvPicPr>
            <a:picLocks noGrp="1"/>
          </p:cNvPicPr>
          <p:nvPr>
            <p:ph idx="1"/>
          </p:nvPr>
        </p:nvPicPr>
        <p:blipFill>
          <a:blip r:embed="rId2" cstate="print"/>
          <a:stretch>
            <a:fillRect/>
          </a:stretch>
        </p:blipFill>
        <p:spPr bwMode="auto">
          <a:xfrm>
            <a:off x="992570" y="381000"/>
            <a:ext cx="10206867" cy="6096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4049681388"/>
      </p:ext>
    </p:extLst>
  </p:cSld>
  <p:clrMapOvr>
    <a:masterClrMapping/>
  </p:clrMapOvr>
  <p:transition spd="med">
    <p:pull/>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bg>
      <p:bgPr>
        <a:pattFill prst="pct80">
          <a:fgClr>
            <a:schemeClr val="tx2">
              <a:lumMod val="20000"/>
              <a:lumOff val="80000"/>
            </a:schemeClr>
          </a:fgClr>
          <a:bgClr>
            <a:schemeClr val="bg1">
              <a:lumMod val="65000"/>
            </a:schemeClr>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1"/>
            <a:ext cx="10668000" cy="5934077"/>
          </a:xfrm>
        </p:spPr>
        <p:txBody>
          <a:bodyPr>
            <a:noAutofit/>
          </a:bodyPr>
          <a:lstStyle/>
          <a:p>
            <a:pPr algn="just"/>
            <a:r>
              <a:rPr lang="en-US" dirty="0"/>
              <a:t>The contractions of the uterus are coordinated by two pacemakers in the region of the cornua. These are located where the fallopian tubes join the uterine body.</a:t>
            </a:r>
          </a:p>
          <a:p>
            <a:pPr algn="just"/>
            <a:r>
              <a:rPr lang="en-US" dirty="0"/>
              <a:t>The muscle contractions start at the top corner of the uterus, spread to the fundus, and then downward. During normal pregnancy, the uterus contracts intermittently but the contractions are not strong enough to overcome the resistance of a normal cervix and do not lead to its dilation. </a:t>
            </a:r>
          </a:p>
          <a:p>
            <a:pPr algn="just"/>
            <a:r>
              <a:rPr lang="en-US" dirty="0"/>
              <a:t>The contractions of pregnancy become more frequent towards term and get more painful and noticeable.</a:t>
            </a:r>
          </a:p>
          <a:p>
            <a:pPr algn="just"/>
            <a:endParaRPr lang="en-US" dirty="0"/>
          </a:p>
        </p:txBody>
      </p:sp>
    </p:spTree>
    <p:extLst>
      <p:ext uri="{BB962C8B-B14F-4D97-AF65-F5344CB8AC3E}">
        <p14:creationId xmlns="" xmlns:p14="http://schemas.microsoft.com/office/powerpoint/2010/main" val="1004523330"/>
      </p:ext>
    </p:extLst>
  </p:cSld>
  <p:clrMapOvr>
    <a:masterClrMapping/>
  </p:clrMapOvr>
  <p:transition spd="med">
    <p:pull/>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bg>
      <p:bgPr>
        <a:pattFill prst="pct80">
          <a:fgClr>
            <a:schemeClr val="tx2">
              <a:lumMod val="20000"/>
              <a:lumOff val="80000"/>
            </a:schemeClr>
          </a:fgClr>
          <a:bgClr>
            <a:schemeClr val="bg1">
              <a:lumMod val="65000"/>
            </a:schemeClr>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1"/>
            <a:ext cx="10515600" cy="5978537"/>
          </a:xfrm>
        </p:spPr>
        <p:txBody>
          <a:bodyPr>
            <a:normAutofit fontScale="92500" lnSpcReduction="10000"/>
          </a:bodyPr>
          <a:lstStyle/>
          <a:p>
            <a:pPr algn="just"/>
            <a:r>
              <a:rPr lang="en-US" dirty="0"/>
              <a:t>When talking about contractions, you as a midwife are concerned with three factors, namely:</a:t>
            </a:r>
          </a:p>
          <a:p>
            <a:pPr lvl="1" algn="just"/>
            <a:r>
              <a:rPr lang="en-US" dirty="0"/>
              <a:t> The </a:t>
            </a:r>
            <a:r>
              <a:rPr lang="en-US" b="1" dirty="0"/>
              <a:t>strength</a:t>
            </a:r>
            <a:r>
              <a:rPr lang="en-US" dirty="0"/>
              <a:t>, </a:t>
            </a:r>
          </a:p>
          <a:p>
            <a:pPr lvl="1" algn="just"/>
            <a:r>
              <a:rPr lang="en-US" dirty="0"/>
              <a:t>The </a:t>
            </a:r>
            <a:r>
              <a:rPr lang="en-US" b="1" dirty="0"/>
              <a:t>duration</a:t>
            </a:r>
            <a:r>
              <a:rPr lang="en-US" dirty="0"/>
              <a:t> and </a:t>
            </a:r>
          </a:p>
          <a:p>
            <a:pPr lvl="1" algn="just"/>
            <a:r>
              <a:rPr lang="en-US" dirty="0"/>
              <a:t>The </a:t>
            </a:r>
            <a:r>
              <a:rPr lang="en-US" b="1" dirty="0"/>
              <a:t>frequency</a:t>
            </a:r>
            <a:r>
              <a:rPr lang="en-US" dirty="0"/>
              <a:t> of the contraction.</a:t>
            </a:r>
          </a:p>
          <a:p>
            <a:pPr algn="just"/>
            <a:r>
              <a:rPr lang="en-US" dirty="0"/>
              <a:t>When you talk of the </a:t>
            </a:r>
            <a:r>
              <a:rPr lang="en-US" i="1" u="sng" dirty="0"/>
              <a:t>strength of a contraction</a:t>
            </a:r>
            <a:r>
              <a:rPr lang="en-US" dirty="0"/>
              <a:t>, you identify it as one of three categories: </a:t>
            </a:r>
            <a:r>
              <a:rPr lang="en-US" b="1" dirty="0"/>
              <a:t>Mild, moderate &amp; </a:t>
            </a:r>
            <a:r>
              <a:rPr lang="en-US" b="1" dirty="0" smtClean="0"/>
              <a:t>strong.</a:t>
            </a:r>
            <a:r>
              <a:rPr lang="en-US" dirty="0" smtClean="0"/>
              <a:t> </a:t>
            </a:r>
            <a:endParaRPr lang="en-US" dirty="0"/>
          </a:p>
          <a:p>
            <a:pPr algn="just"/>
            <a:r>
              <a:rPr lang="en-US" dirty="0"/>
              <a:t>The strength of a contraction is measured according to the time it has taken.</a:t>
            </a:r>
          </a:p>
          <a:p>
            <a:pPr algn="just"/>
            <a:r>
              <a:rPr lang="en-US" dirty="0"/>
              <a:t>Thus, a contraction which takes </a:t>
            </a:r>
            <a:r>
              <a:rPr lang="en-US" b="1" dirty="0">
                <a:solidFill>
                  <a:srgbClr val="0000CC"/>
                </a:solidFill>
              </a:rPr>
              <a:t>&lt;20 seconds is said to be mild</a:t>
            </a:r>
            <a:r>
              <a:rPr lang="en-US" b="1" dirty="0"/>
              <a:t>,</a:t>
            </a:r>
            <a:r>
              <a:rPr lang="en-US" dirty="0"/>
              <a:t> one that takes </a:t>
            </a:r>
            <a:r>
              <a:rPr lang="en-US" b="1" dirty="0"/>
              <a:t>20 to 40 seconds is said to be moderate</a:t>
            </a:r>
            <a:r>
              <a:rPr lang="en-US" dirty="0"/>
              <a:t> or fairly strong and one that lasts for </a:t>
            </a:r>
            <a:r>
              <a:rPr lang="en-US" b="1" dirty="0">
                <a:solidFill>
                  <a:srgbClr val="FF0000"/>
                </a:solidFill>
              </a:rPr>
              <a:t>40 to 60 seconds is said to be strong </a:t>
            </a:r>
            <a:r>
              <a:rPr lang="en-US" b="1" dirty="0" smtClean="0">
                <a:solidFill>
                  <a:srgbClr val="FF0000"/>
                </a:solidFill>
              </a:rPr>
              <a:t>contraction</a:t>
            </a:r>
            <a:r>
              <a:rPr lang="en-US" dirty="0">
                <a:solidFill>
                  <a:srgbClr val="FF0000"/>
                </a:solidFill>
              </a:rPr>
              <a:t>.</a:t>
            </a:r>
          </a:p>
        </p:txBody>
      </p:sp>
    </p:spTree>
    <p:extLst>
      <p:ext uri="{BB962C8B-B14F-4D97-AF65-F5344CB8AC3E}">
        <p14:creationId xmlns="" xmlns:p14="http://schemas.microsoft.com/office/powerpoint/2010/main" val="49242703"/>
      </p:ext>
    </p:extLst>
  </p:cSld>
  <p:clrMapOvr>
    <a:masterClrMapping/>
  </p:clrMapOvr>
  <p:transition spd="med">
    <p:pull/>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bg>
      <p:bgPr>
        <a:pattFill prst="pct80">
          <a:fgClr>
            <a:schemeClr val="tx2">
              <a:lumMod val="20000"/>
              <a:lumOff val="80000"/>
            </a:schemeClr>
          </a:fgClr>
          <a:bgClr>
            <a:schemeClr val="bg1">
              <a:lumMod val="65000"/>
            </a:schemeClr>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1" y="152401"/>
            <a:ext cx="9927093" cy="6341164"/>
          </a:xfrm>
        </p:spPr>
        <p:txBody>
          <a:bodyPr>
            <a:normAutofit/>
          </a:bodyPr>
          <a:lstStyle/>
          <a:p>
            <a:pPr algn="just"/>
            <a:r>
              <a:rPr lang="en-US" dirty="0"/>
              <a:t>The </a:t>
            </a:r>
            <a:r>
              <a:rPr lang="en-US" i="1" u="sng" dirty="0"/>
              <a:t>duration</a:t>
            </a:r>
            <a:r>
              <a:rPr lang="en-US" i="1" dirty="0"/>
              <a:t> </a:t>
            </a:r>
            <a:r>
              <a:rPr lang="en-US" dirty="0"/>
              <a:t>refers to the </a:t>
            </a:r>
            <a:r>
              <a:rPr lang="en-US" b="1" dirty="0"/>
              <a:t>time taken </a:t>
            </a:r>
            <a:r>
              <a:rPr lang="en-US" dirty="0"/>
              <a:t>by a contraction (</a:t>
            </a:r>
            <a:r>
              <a:rPr lang="en-US" dirty="0">
                <a:solidFill>
                  <a:srgbClr val="FF0000"/>
                </a:solidFill>
              </a:rPr>
              <a:t>time between the start and end of the same  contraction</a:t>
            </a:r>
            <a:r>
              <a:rPr lang="en-US" dirty="0"/>
              <a:t>), for example a mild contraction lasts for 10 to 20 seconds. </a:t>
            </a:r>
          </a:p>
          <a:p>
            <a:pPr algn="just"/>
            <a:r>
              <a:rPr lang="en-US" i="1" u="sng" dirty="0"/>
              <a:t>Frequency</a:t>
            </a:r>
            <a:r>
              <a:rPr lang="en-US" dirty="0"/>
              <a:t>, on the other hand refers to the </a:t>
            </a:r>
            <a:r>
              <a:rPr lang="en-US" b="1" dirty="0"/>
              <a:t>number of contractions per 10 minutes </a:t>
            </a:r>
            <a:r>
              <a:rPr lang="en-US" dirty="0"/>
              <a:t>duration. The frequency is low at the start of 1</a:t>
            </a:r>
            <a:r>
              <a:rPr lang="en-US" baseline="30000" dirty="0"/>
              <a:t>st</a:t>
            </a:r>
            <a:r>
              <a:rPr lang="en-US" dirty="0"/>
              <a:t> stage but increases at the end of 1</a:t>
            </a:r>
            <a:r>
              <a:rPr lang="en-US" baseline="30000" dirty="0"/>
              <a:t>st</a:t>
            </a:r>
            <a:r>
              <a:rPr lang="en-US" dirty="0"/>
              <a:t> stage (normally 3-4 contractions in 10 minutes). If a mother has three contractions in every 10 minutes, the frequency is written as 3:10.</a:t>
            </a:r>
          </a:p>
          <a:p>
            <a:pPr algn="just"/>
            <a:endParaRPr lang="en-US" dirty="0"/>
          </a:p>
        </p:txBody>
      </p:sp>
    </p:spTree>
    <p:extLst>
      <p:ext uri="{BB962C8B-B14F-4D97-AF65-F5344CB8AC3E}">
        <p14:creationId xmlns="" xmlns:p14="http://schemas.microsoft.com/office/powerpoint/2010/main" val="4115512337"/>
      </p:ext>
    </p:extLst>
  </p:cSld>
  <p:clrMapOvr>
    <a:masterClrMapping/>
  </p:clrMapOvr>
  <p:transition spd="med">
    <p:pull/>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bg>
      <p:bgPr>
        <a:pattFill prst="pct80">
          <a:fgClr>
            <a:schemeClr val="tx2">
              <a:lumMod val="20000"/>
              <a:lumOff val="80000"/>
            </a:schemeClr>
          </a:fgClr>
          <a:bgClr>
            <a:schemeClr val="bg1">
              <a:lumMod val="6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9186181" cy="990600"/>
          </a:xfrm>
        </p:spPr>
        <p:txBody>
          <a:bodyPr/>
          <a:lstStyle/>
          <a:p>
            <a:pPr algn="ctr"/>
            <a:r>
              <a:rPr lang="en-US" b="1" dirty="0"/>
              <a:t> (ii) </a:t>
            </a:r>
            <a:r>
              <a:rPr lang="en-US" sz="3200" b="1" dirty="0">
                <a:solidFill>
                  <a:srgbClr val="0000CC"/>
                </a:solidFill>
                <a:latin typeface="Aharoni" panose="02010803020104030203" pitchFamily="2" charset="-79"/>
                <a:cs typeface="Aharoni" panose="02010803020104030203" pitchFamily="2" charset="-79"/>
              </a:rPr>
              <a:t>POLARITY</a:t>
            </a:r>
          </a:p>
        </p:txBody>
      </p:sp>
      <p:sp>
        <p:nvSpPr>
          <p:cNvPr id="3" name="Content Placeholder 2"/>
          <p:cNvSpPr>
            <a:spLocks noGrp="1"/>
          </p:cNvSpPr>
          <p:nvPr>
            <p:ph idx="1"/>
          </p:nvPr>
        </p:nvSpPr>
        <p:spPr>
          <a:xfrm>
            <a:off x="838200" y="914400"/>
            <a:ext cx="10361236" cy="5638800"/>
          </a:xfrm>
        </p:spPr>
        <p:txBody>
          <a:bodyPr/>
          <a:lstStyle/>
          <a:p>
            <a:pPr algn="just"/>
            <a:r>
              <a:rPr lang="en-US" dirty="0"/>
              <a:t>Polarity describes the neuromuscular harmony between the two poles or segments of the uterus throughout labour. </a:t>
            </a:r>
          </a:p>
          <a:p>
            <a:pPr algn="just"/>
            <a:r>
              <a:rPr lang="en-US" dirty="0"/>
              <a:t>The upper pole contracts strongly and retracts to expel the fetus. The lower pole contracts slightly and dilates to allow expulsion of the fetus to take place.</a:t>
            </a:r>
          </a:p>
          <a:p>
            <a:pPr algn="just"/>
            <a:r>
              <a:rPr lang="en-US" dirty="0"/>
              <a:t>If polarity is disorganized, then the progress of labour is inhibited.</a:t>
            </a:r>
          </a:p>
          <a:p>
            <a:pPr algn="just">
              <a:buNone/>
            </a:pPr>
            <a:endParaRPr lang="en-US" dirty="0"/>
          </a:p>
        </p:txBody>
      </p:sp>
    </p:spTree>
    <p:extLst>
      <p:ext uri="{BB962C8B-B14F-4D97-AF65-F5344CB8AC3E}">
        <p14:creationId xmlns="" xmlns:p14="http://schemas.microsoft.com/office/powerpoint/2010/main" val="1012466093"/>
      </p:ext>
    </p:extLst>
  </p:cSld>
  <p:clrMapOvr>
    <a:masterClrMapping/>
  </p:clrMapOvr>
  <p:transition spd="med">
    <p:pull/>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bg>
      <p:bgPr>
        <a:pattFill prst="pct80">
          <a:fgClr>
            <a:schemeClr val="tx2">
              <a:lumMod val="20000"/>
              <a:lumOff val="80000"/>
            </a:schemeClr>
          </a:fgClr>
          <a:bgClr>
            <a:schemeClr val="bg1">
              <a:lumMod val="65000"/>
            </a:schemeClr>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1" y="228600"/>
            <a:ext cx="10609849" cy="6248400"/>
          </a:xfrm>
        </p:spPr>
        <p:txBody>
          <a:bodyPr>
            <a:normAutofit/>
          </a:bodyPr>
          <a:lstStyle/>
          <a:p>
            <a:pPr algn="ctr">
              <a:buNone/>
            </a:pPr>
            <a:r>
              <a:rPr lang="en-US" b="1" dirty="0">
                <a:solidFill>
                  <a:srgbClr val="7030A0"/>
                </a:solidFill>
              </a:rPr>
              <a:t>(iii: ) </a:t>
            </a:r>
            <a:r>
              <a:rPr lang="en-US" b="1" dirty="0">
                <a:solidFill>
                  <a:srgbClr val="0000CC"/>
                </a:solidFill>
                <a:latin typeface="Aharoni" panose="02010803020104030203" pitchFamily="2" charset="-79"/>
                <a:cs typeface="Aharoni" panose="02010803020104030203" pitchFamily="2" charset="-79"/>
              </a:rPr>
              <a:t>FUNDAL DOMINANCE</a:t>
            </a:r>
          </a:p>
          <a:p>
            <a:pPr algn="just"/>
            <a:endParaRPr lang="en-US" dirty="0"/>
          </a:p>
          <a:p>
            <a:pPr algn="just"/>
            <a:r>
              <a:rPr lang="en-US" dirty="0"/>
              <a:t>The contraction starts at the upper part of fundus, spreading across, and by the time they reach the lower fundus, they </a:t>
            </a:r>
            <a:r>
              <a:rPr lang="en-US" b="1" dirty="0"/>
              <a:t>last longer </a:t>
            </a:r>
            <a:r>
              <a:rPr lang="en-US" dirty="0"/>
              <a:t>and </a:t>
            </a:r>
            <a:r>
              <a:rPr lang="en-US" b="1" dirty="0"/>
              <a:t>are very intense</a:t>
            </a:r>
            <a:r>
              <a:rPr lang="en-US" dirty="0"/>
              <a:t>. The peak of the contraction is reached simultaneously over the whole uterus and fades from all parts together. This pattern allows the cervix to dilate and the contracting fundus to expel the foetus.</a:t>
            </a:r>
          </a:p>
          <a:p>
            <a:pPr algn="just"/>
            <a:endParaRPr lang="en-US" dirty="0"/>
          </a:p>
        </p:txBody>
      </p:sp>
    </p:spTree>
    <p:extLst>
      <p:ext uri="{BB962C8B-B14F-4D97-AF65-F5344CB8AC3E}">
        <p14:creationId xmlns="" xmlns:p14="http://schemas.microsoft.com/office/powerpoint/2010/main" val="2754222644"/>
      </p:ext>
    </p:extLst>
  </p:cSld>
  <p:clrMapOvr>
    <a:masterClrMapping/>
  </p:clrMapOvr>
  <p:transition spd="med">
    <p:pull/>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250" y="365127"/>
            <a:ext cx="9295508" cy="882907"/>
          </a:xfrm>
        </p:spPr>
        <p:txBody>
          <a:bodyPr/>
          <a:lstStyle/>
          <a:p>
            <a:r>
              <a:rPr lang="en-US" dirty="0"/>
              <a:t>Fundal  dominance</a:t>
            </a:r>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828800" y="1295400"/>
            <a:ext cx="8839200" cy="509716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3826717156"/>
      </p:ext>
    </p:extLst>
  </p:cSld>
  <p:clrMapOvr>
    <a:masterClrMapping/>
  </p:clrMapOvr>
  <p:transition spd="med">
    <p:pull/>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bg>
      <p:bgPr>
        <a:pattFill prst="pct80">
          <a:fgClr>
            <a:schemeClr val="tx2">
              <a:lumMod val="20000"/>
              <a:lumOff val="80000"/>
            </a:schemeClr>
          </a:fgClr>
          <a:bgClr>
            <a:schemeClr val="bg1">
              <a:lumMod val="6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2570" y="0"/>
            <a:ext cx="10206867" cy="1143000"/>
          </a:xfrm>
        </p:spPr>
        <p:txBody>
          <a:bodyPr>
            <a:normAutofit fontScale="90000"/>
          </a:bodyPr>
          <a:lstStyle/>
          <a:p>
            <a:pPr algn="ctr"/>
            <a:r>
              <a:rPr lang="en-US" b="1" dirty="0">
                <a:solidFill>
                  <a:srgbClr val="0000CC"/>
                </a:solidFill>
                <a:latin typeface="Aharoni" panose="02010803020104030203" pitchFamily="2" charset="-79"/>
                <a:cs typeface="Aharoni" panose="02010803020104030203" pitchFamily="2" charset="-79"/>
              </a:rPr>
              <a:t>iv) FORMATION OF THE UPPER &amp; LOWER UTERINE SEGMENTS</a:t>
            </a:r>
          </a:p>
        </p:txBody>
      </p:sp>
      <p:sp>
        <p:nvSpPr>
          <p:cNvPr id="3" name="Content Placeholder 2"/>
          <p:cNvSpPr>
            <a:spLocks noGrp="1"/>
          </p:cNvSpPr>
          <p:nvPr>
            <p:ph idx="1"/>
          </p:nvPr>
        </p:nvSpPr>
        <p:spPr>
          <a:xfrm>
            <a:off x="743607" y="1524001"/>
            <a:ext cx="10285715" cy="5115339"/>
          </a:xfrm>
        </p:spPr>
        <p:txBody>
          <a:bodyPr>
            <a:normAutofit/>
          </a:bodyPr>
          <a:lstStyle/>
          <a:p>
            <a:pPr algn="just"/>
            <a:r>
              <a:rPr lang="en-US" dirty="0"/>
              <a:t>By the end of pregnancy, the uterus is divided into two anatomically distinct segments, known as the upper and the lower uterine segments. </a:t>
            </a:r>
          </a:p>
          <a:p>
            <a:pPr algn="just"/>
            <a:r>
              <a:rPr lang="en-US" dirty="0"/>
              <a:t>The upper uterine segment is a thick muscular, contractile area from where the contractions begin. The longitudinal fibres retract, pulling on the lower segment and causing it to stretch, pushing the head down.</a:t>
            </a:r>
          </a:p>
          <a:p>
            <a:pPr algn="just"/>
            <a:endParaRPr lang="en-US" dirty="0"/>
          </a:p>
          <a:p>
            <a:pPr algn="just"/>
            <a:endParaRPr lang="en-US" dirty="0"/>
          </a:p>
          <a:p>
            <a:pPr algn="just">
              <a:buNone/>
            </a:pPr>
            <a:endParaRPr lang="en-US" dirty="0"/>
          </a:p>
          <a:p>
            <a:pPr algn="just"/>
            <a:endParaRPr lang="en-US" dirty="0"/>
          </a:p>
        </p:txBody>
      </p:sp>
    </p:spTree>
    <p:extLst>
      <p:ext uri="{BB962C8B-B14F-4D97-AF65-F5344CB8AC3E}">
        <p14:creationId xmlns="" xmlns:p14="http://schemas.microsoft.com/office/powerpoint/2010/main" val="2326057770"/>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9AB710-B950-4B38-93E6-48AFDFF8A6B7}"/>
              </a:ext>
            </a:extLst>
          </p:cNvPr>
          <p:cNvSpPr>
            <a:spLocks noGrp="1"/>
          </p:cNvSpPr>
          <p:nvPr>
            <p:ph type="title"/>
          </p:nvPr>
        </p:nvSpPr>
        <p:spPr/>
        <p:txBody>
          <a:bodyPr>
            <a:normAutofit/>
          </a:bodyPr>
          <a:lstStyle/>
          <a:p>
            <a:pPr algn="ctr"/>
            <a:r>
              <a:rPr lang="en-US" sz="6600" b="1" dirty="0">
                <a:solidFill>
                  <a:srgbClr val="FF0000"/>
                </a:solidFill>
                <a:latin typeface="Aharoni" panose="02010803020104030203" pitchFamily="2" charset="-79"/>
                <a:cs typeface="Aharoni" panose="02010803020104030203" pitchFamily="2" charset="-79"/>
              </a:rPr>
              <a:t>Module outcomes</a:t>
            </a:r>
            <a:endParaRPr lang="x-none" sz="6600" b="1" dirty="0">
              <a:solidFill>
                <a:srgbClr val="FF000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 xmlns:a16="http://schemas.microsoft.com/office/drawing/2014/main" id="{95158538-6200-4002-A617-5BDBDD5ED8AB}"/>
              </a:ext>
            </a:extLst>
          </p:cNvPr>
          <p:cNvSpPr>
            <a:spLocks noGrp="1"/>
          </p:cNvSpPr>
          <p:nvPr>
            <p:ph idx="1"/>
          </p:nvPr>
        </p:nvSpPr>
        <p:spPr>
          <a:xfrm>
            <a:off x="872359" y="1412632"/>
            <a:ext cx="10913241" cy="5282457"/>
          </a:xfrm>
        </p:spPr>
        <p:txBody>
          <a:bodyPr/>
          <a:lstStyle/>
          <a:p>
            <a:pPr algn="just"/>
            <a:r>
              <a:rPr lang="en-US" dirty="0"/>
              <a:t>By the end of the module, the learner should:</a:t>
            </a:r>
          </a:p>
          <a:p>
            <a:pPr algn="just">
              <a:buFont typeface="Wingdings" panose="05000000000000000000" pitchFamily="2" charset="2"/>
              <a:buChar char="ü"/>
            </a:pPr>
            <a:r>
              <a:rPr lang="en-US" dirty="0"/>
              <a:t>Provide care to a woman before &amp; during pregnancy</a:t>
            </a:r>
          </a:p>
          <a:p>
            <a:pPr algn="just">
              <a:buFont typeface="Wingdings" panose="05000000000000000000" pitchFamily="2" charset="2"/>
              <a:buChar char="ü"/>
            </a:pPr>
            <a:r>
              <a:rPr lang="en-US" dirty="0"/>
              <a:t>Provide care to a woman during labour</a:t>
            </a:r>
          </a:p>
          <a:p>
            <a:pPr algn="just">
              <a:buFont typeface="Wingdings" panose="05000000000000000000" pitchFamily="2" charset="2"/>
              <a:buChar char="ü"/>
            </a:pPr>
            <a:r>
              <a:rPr lang="en-US" dirty="0"/>
              <a:t>Provide care to a woman in puerperium</a:t>
            </a:r>
          </a:p>
          <a:p>
            <a:pPr algn="just">
              <a:buFont typeface="Wingdings" panose="05000000000000000000" pitchFamily="2" charset="2"/>
              <a:buChar char="ü"/>
            </a:pPr>
            <a:r>
              <a:rPr lang="en-US" dirty="0"/>
              <a:t>Provide care to the newborn</a:t>
            </a:r>
            <a:endParaRPr lang="x-none" dirty="0"/>
          </a:p>
        </p:txBody>
      </p:sp>
    </p:spTree>
    <p:extLst>
      <p:ext uri="{BB962C8B-B14F-4D97-AF65-F5344CB8AC3E}">
        <p14:creationId xmlns="" xmlns:p14="http://schemas.microsoft.com/office/powerpoint/2010/main" val="822186275"/>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83126" y="0"/>
            <a:ext cx="10132788" cy="6019800"/>
          </a:xfrm>
        </p:spPr>
        <p:txBody>
          <a:bodyPr>
            <a:normAutofit/>
          </a:bodyPr>
          <a:lstStyle/>
          <a:p>
            <a:pPr lvl="0">
              <a:buNone/>
            </a:pPr>
            <a:r>
              <a:rPr lang="en-US" dirty="0"/>
              <a:t>	</a:t>
            </a:r>
            <a:r>
              <a:rPr lang="en-US" sz="3600" i="1" dirty="0">
                <a:latin typeface="Times New Roman" pitchFamily="18" charset="0"/>
                <a:cs typeface="Times New Roman" pitchFamily="18" charset="0"/>
              </a:rPr>
              <a:t>vii) </a:t>
            </a:r>
            <a:r>
              <a:rPr lang="en-US" sz="3600" b="1" i="1" dirty="0">
                <a:latin typeface="Times New Roman" pitchFamily="18" charset="0"/>
                <a:cs typeface="Times New Roman" pitchFamily="18" charset="0"/>
              </a:rPr>
              <a:t>BRAXTON HICKS CONTRACTIONS</a:t>
            </a:r>
            <a:endParaRPr lang="en-US" sz="3200" b="1" i="1" dirty="0">
              <a:latin typeface="Times New Roman" pitchFamily="18" charset="0"/>
              <a:cs typeface="Times New Roman" pitchFamily="18" charset="0"/>
            </a:endParaRPr>
          </a:p>
          <a:p>
            <a:r>
              <a:rPr lang="en-US" sz="3200" dirty="0">
                <a:latin typeface="Times New Roman" pitchFamily="18" charset="0"/>
                <a:cs typeface="Times New Roman" pitchFamily="18" charset="0"/>
              </a:rPr>
              <a:t>Present as from 16</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week onwards.</a:t>
            </a:r>
          </a:p>
          <a:p>
            <a:r>
              <a:rPr lang="en-US" sz="3200" dirty="0">
                <a:latin typeface="Times New Roman" pitchFamily="18" charset="0"/>
                <a:cs typeface="Times New Roman" pitchFamily="18" charset="0"/>
              </a:rPr>
              <a:t>Experienced as painless waves of uterine contractions ,or as tightening of the lower abdomen.</a:t>
            </a:r>
          </a:p>
          <a:p>
            <a:r>
              <a:rPr lang="en-US" sz="3200" dirty="0">
                <a:latin typeface="Times New Roman" pitchFamily="18" charset="0"/>
                <a:cs typeface="Times New Roman" pitchFamily="18" charset="0"/>
              </a:rPr>
              <a:t>They intensify at about 35 weeks gestation because of the rapid fetal growth and development between 32-40 weeks.</a:t>
            </a:r>
          </a:p>
          <a:p>
            <a:endParaRPr lang="en-US" dirty="0"/>
          </a:p>
        </p:txBody>
      </p:sp>
      <p:sp>
        <p:nvSpPr>
          <p:cNvPr id="5" name="Slide Number Placeholder 4"/>
          <p:cNvSpPr>
            <a:spLocks noGrp="1"/>
          </p:cNvSpPr>
          <p:nvPr>
            <p:ph type="sldNum" sz="quarter" idx="12"/>
          </p:nvPr>
        </p:nvSpPr>
        <p:spPr/>
        <p:txBody>
          <a:bodyPr/>
          <a:lstStyle/>
          <a:p>
            <a:fld id="{4E29A36A-2DFF-43F8-9275-FEA2E69CBAEA}" type="slidenum">
              <a:rPr lang="en-US">
                <a:latin typeface="Franklin Gothic Book"/>
              </a:rPr>
              <a:pPr/>
              <a:t>30</a:t>
            </a:fld>
            <a:endParaRPr lang="en-US">
              <a:latin typeface="Franklin Gothic Book"/>
            </a:endParaRPr>
          </a:p>
        </p:txBody>
      </p:sp>
    </p:spTree>
  </p:cSld>
  <p:clrMapOvr>
    <a:masterClrMapping/>
  </p:clrMapOvr>
  <p:transition spd="slow">
    <p:pull dir="d"/>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251" y="365126"/>
            <a:ext cx="9453793" cy="919978"/>
          </a:xfrm>
        </p:spPr>
        <p:txBody>
          <a:bodyPr/>
          <a:lstStyle/>
          <a:p>
            <a:r>
              <a:rPr lang="en-US" dirty="0"/>
              <a:t>Uterine segments.</a:t>
            </a:r>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838201" y="1219202"/>
            <a:ext cx="10515599" cy="5410199"/>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982179600"/>
      </p:ext>
    </p:extLst>
  </p:cSld>
  <p:clrMapOvr>
    <a:masterClrMapping/>
  </p:clrMapOvr>
  <p:transition spd="med">
    <p:pull/>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bg>
      <p:bgPr>
        <a:pattFill prst="pct80">
          <a:fgClr>
            <a:schemeClr val="tx2">
              <a:lumMod val="20000"/>
              <a:lumOff val="80000"/>
            </a:schemeClr>
          </a:fgClr>
          <a:bgClr>
            <a:schemeClr val="bg1">
              <a:lumMod val="65000"/>
            </a:schemeClr>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04800"/>
            <a:ext cx="10591800" cy="6324600"/>
          </a:xfrm>
        </p:spPr>
        <p:txBody>
          <a:bodyPr>
            <a:normAutofit/>
          </a:bodyPr>
          <a:lstStyle/>
          <a:p>
            <a:pPr algn="just"/>
            <a:r>
              <a:rPr lang="en-US" dirty="0"/>
              <a:t>The lower uterine segment is thinner and develops from the isthmus of the uterus about eight to ten centimeters in length and is prepared for distension and/or dilatation. The lower segment stretches when being pulled by the longitudinal fibres. </a:t>
            </a:r>
          </a:p>
          <a:p>
            <a:pPr algn="just"/>
            <a:r>
              <a:rPr lang="en-US" dirty="0"/>
              <a:t>When labour begins, the retracted longitudinal fibres in the upper segment pull on the lower segment causing it to stretch.</a:t>
            </a:r>
          </a:p>
          <a:p>
            <a:pPr algn="just"/>
            <a:r>
              <a:rPr lang="en-US" dirty="0"/>
              <a:t>The force applied by the descending head or breech also aids the stretching.</a:t>
            </a:r>
          </a:p>
          <a:p>
            <a:pPr algn="just"/>
            <a:endParaRPr lang="en-US" dirty="0"/>
          </a:p>
        </p:txBody>
      </p:sp>
    </p:spTree>
    <p:extLst>
      <p:ext uri="{BB962C8B-B14F-4D97-AF65-F5344CB8AC3E}">
        <p14:creationId xmlns="" xmlns:p14="http://schemas.microsoft.com/office/powerpoint/2010/main" val="2508450864"/>
      </p:ext>
    </p:extLst>
  </p:cSld>
  <p:clrMapOvr>
    <a:masterClrMapping/>
  </p:clrMapOvr>
  <p:transition spd="med">
    <p:pull/>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311" y="123568"/>
            <a:ext cx="9201469" cy="716692"/>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295400" y="1000898"/>
            <a:ext cx="9601200" cy="5857102"/>
          </a:xfrm>
        </p:spPr>
      </p:pic>
    </p:spTree>
    <p:extLst>
      <p:ext uri="{BB962C8B-B14F-4D97-AF65-F5344CB8AC3E}">
        <p14:creationId xmlns="" xmlns:p14="http://schemas.microsoft.com/office/powerpoint/2010/main" val="2941602573"/>
      </p:ext>
    </p:extLst>
  </p:cSld>
  <p:clrMapOvr>
    <a:masterClrMapping/>
  </p:clrMapOvr>
  <p:transition spd="med">
    <p:pull/>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bg>
      <p:bgPr>
        <a:pattFill prst="pct80">
          <a:fgClr>
            <a:schemeClr val="tx2">
              <a:lumMod val="20000"/>
              <a:lumOff val="80000"/>
            </a:schemeClr>
          </a:fgClr>
          <a:bgClr>
            <a:schemeClr val="bg1">
              <a:lumMod val="6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1" y="0"/>
            <a:ext cx="9088893" cy="762000"/>
          </a:xfrm>
        </p:spPr>
        <p:txBody>
          <a:bodyPr>
            <a:normAutofit/>
          </a:bodyPr>
          <a:lstStyle/>
          <a:p>
            <a:r>
              <a:rPr lang="en-US" dirty="0">
                <a:solidFill>
                  <a:srgbClr val="0000CC"/>
                </a:solidFill>
                <a:latin typeface="Aharoni" panose="02010803020104030203" pitchFamily="2" charset="-79"/>
                <a:cs typeface="Aharoni" panose="02010803020104030203" pitchFamily="2" charset="-79"/>
              </a:rPr>
              <a:t>v</a:t>
            </a:r>
            <a:r>
              <a:rPr lang="en-US" b="1" dirty="0">
                <a:solidFill>
                  <a:srgbClr val="0000CC"/>
                </a:solidFill>
                <a:latin typeface="Aharoni" panose="02010803020104030203" pitchFamily="2" charset="-79"/>
                <a:cs typeface="Aharoni" panose="02010803020104030203" pitchFamily="2" charset="-79"/>
              </a:rPr>
              <a:t>) THE RETRACTION RING</a:t>
            </a:r>
          </a:p>
        </p:txBody>
      </p:sp>
      <p:sp>
        <p:nvSpPr>
          <p:cNvPr id="3" name="Content Placeholder 2"/>
          <p:cNvSpPr>
            <a:spLocks noGrp="1"/>
          </p:cNvSpPr>
          <p:nvPr>
            <p:ph idx="1"/>
          </p:nvPr>
        </p:nvSpPr>
        <p:spPr>
          <a:xfrm>
            <a:off x="609600" y="685801"/>
            <a:ext cx="10896600" cy="6019799"/>
          </a:xfrm>
        </p:spPr>
        <p:txBody>
          <a:bodyPr>
            <a:normAutofit lnSpcReduction="10000"/>
          </a:bodyPr>
          <a:lstStyle/>
          <a:p>
            <a:pPr algn="just"/>
            <a:r>
              <a:rPr lang="en-US" dirty="0"/>
              <a:t>A retraction ring which is </a:t>
            </a:r>
            <a:r>
              <a:rPr lang="en-US" u="sng" dirty="0"/>
              <a:t>an imaginary ridge</a:t>
            </a:r>
            <a:r>
              <a:rPr lang="en-US" dirty="0"/>
              <a:t>, forms between the upper and the lower uterine segment. It is present in every labour and is perfectly normal as long as it is not marked enough to be visible above the symphysis pubis.</a:t>
            </a:r>
          </a:p>
          <a:p>
            <a:pPr algn="just"/>
            <a:r>
              <a:rPr lang="en-US" dirty="0"/>
              <a:t>When retraction ring is seen above the symphysis pubis, it indicates obstructed labour when lower segment thins abnormally. May also indicate fetal compromise.</a:t>
            </a:r>
          </a:p>
          <a:p>
            <a:pPr algn="just"/>
            <a:r>
              <a:rPr lang="en-US" dirty="0"/>
              <a:t>The physiological ring gradually rises as the upper uterine segment contracts and retracts and the lower uterine segment thins out to accommodate the descending fetus. Once the cervix is fully dilated and the fetus can leave the uterus, the retraction ring rises no further.</a:t>
            </a:r>
          </a:p>
          <a:p>
            <a:pPr algn="just"/>
            <a:endParaRPr lang="en-US" dirty="0"/>
          </a:p>
        </p:txBody>
      </p:sp>
    </p:spTree>
    <p:extLst>
      <p:ext uri="{BB962C8B-B14F-4D97-AF65-F5344CB8AC3E}">
        <p14:creationId xmlns="" xmlns:p14="http://schemas.microsoft.com/office/powerpoint/2010/main" val="1515199732"/>
      </p:ext>
    </p:extLst>
  </p:cSld>
  <p:clrMapOvr>
    <a:masterClrMapping/>
  </p:clrMapOvr>
  <p:transition spd="med">
    <p:pull/>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bg>
      <p:bgPr>
        <a:pattFill prst="pct80">
          <a:fgClr>
            <a:schemeClr val="tx2">
              <a:lumMod val="20000"/>
              <a:lumOff val="80000"/>
            </a:schemeClr>
          </a:fgClr>
          <a:bgClr>
            <a:schemeClr val="bg1">
              <a:lumMod val="6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1" y="0"/>
            <a:ext cx="9241293" cy="1066800"/>
          </a:xfrm>
        </p:spPr>
        <p:txBody>
          <a:bodyPr/>
          <a:lstStyle/>
          <a:p>
            <a:r>
              <a:rPr lang="en-US" b="1" dirty="0">
                <a:solidFill>
                  <a:srgbClr val="0000CC"/>
                </a:solidFill>
                <a:latin typeface="Aharoni" panose="02010803020104030203" pitchFamily="2" charset="-79"/>
                <a:cs typeface="Aharoni" panose="02010803020104030203" pitchFamily="2" charset="-79"/>
              </a:rPr>
              <a:t>vi) CERVICAL EFFACEMENT</a:t>
            </a:r>
          </a:p>
        </p:txBody>
      </p:sp>
      <p:sp>
        <p:nvSpPr>
          <p:cNvPr id="3" name="Content Placeholder 2"/>
          <p:cNvSpPr>
            <a:spLocks noGrp="1"/>
          </p:cNvSpPr>
          <p:nvPr>
            <p:ph idx="1"/>
          </p:nvPr>
        </p:nvSpPr>
        <p:spPr>
          <a:xfrm>
            <a:off x="809867" y="1066801"/>
            <a:ext cx="10389569" cy="5572539"/>
          </a:xfrm>
        </p:spPr>
        <p:txBody>
          <a:bodyPr>
            <a:normAutofit lnSpcReduction="10000"/>
          </a:bodyPr>
          <a:lstStyle/>
          <a:p>
            <a:pPr algn="just"/>
            <a:r>
              <a:rPr lang="en-US" dirty="0"/>
              <a:t>‘Effacement’ refers to the inclusion of the cervical canal into the lower uterine segment. </a:t>
            </a:r>
          </a:p>
          <a:p>
            <a:pPr algn="just"/>
            <a:r>
              <a:rPr lang="en-US" dirty="0"/>
              <a:t>This process takes place from above downward; i.e. the muscle fibres surrounding the internal cervical os are drawn upwards by the retracted upper segment and the cervix merges into the lower uterine segment</a:t>
            </a:r>
          </a:p>
          <a:p>
            <a:pPr algn="just"/>
            <a:r>
              <a:rPr lang="en-US" dirty="0"/>
              <a:t>The cervical canal widens at the level of the internal os whereas the condition of the external os remains unchanged</a:t>
            </a:r>
          </a:p>
          <a:p>
            <a:pPr algn="just"/>
            <a:r>
              <a:rPr lang="en-US" dirty="0"/>
              <a:t>Effacement may occur late in pregnancy, or it may not take place until labour begins</a:t>
            </a:r>
          </a:p>
        </p:txBody>
      </p:sp>
    </p:spTree>
    <p:extLst>
      <p:ext uri="{BB962C8B-B14F-4D97-AF65-F5344CB8AC3E}">
        <p14:creationId xmlns="" xmlns:p14="http://schemas.microsoft.com/office/powerpoint/2010/main" val="2646755021"/>
      </p:ext>
    </p:extLst>
  </p:cSld>
  <p:clrMapOvr>
    <a:masterClrMapping/>
  </p:clrMapOvr>
  <p:transition spd="med">
    <p:pull/>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1" y="-152400"/>
            <a:ext cx="10039827" cy="1143000"/>
          </a:xfrm>
        </p:spPr>
        <p:txBody>
          <a:bodyPr>
            <a:normAutofit fontScale="90000"/>
          </a:bodyPr>
          <a:lstStyle/>
          <a:p>
            <a:r>
              <a:rPr lang="en-US" b="1" dirty="0"/>
              <a:t/>
            </a:r>
            <a:br>
              <a:rPr lang="en-US" b="1" dirty="0"/>
            </a:br>
            <a:r>
              <a:rPr lang="en-US" b="1" dirty="0"/>
              <a:t>Cervical canal before effacement</a:t>
            </a:r>
            <a:r>
              <a:rPr lang="en-US" dirty="0"/>
              <a:t/>
            </a:r>
            <a:br>
              <a:rPr lang="en-US" dirty="0"/>
            </a:br>
            <a:endParaRPr lang="en-US" dirty="0"/>
          </a:p>
        </p:txBody>
      </p:sp>
      <p:pic>
        <p:nvPicPr>
          <p:cNvPr id="4" name="ia_el_23_innerEl" descr="Cervical canal before effacement"/>
          <p:cNvPicPr>
            <a:picLocks noGrp="1"/>
          </p:cNvPicPr>
          <p:nvPr>
            <p:ph idx="1"/>
          </p:nvPr>
        </p:nvPicPr>
        <p:blipFill>
          <a:blip r:embed="rId2" cstate="print"/>
          <a:stretch>
            <a:fillRect/>
          </a:stretch>
        </p:blipFill>
        <p:spPr bwMode="auto">
          <a:xfrm>
            <a:off x="992570" y="1066800"/>
            <a:ext cx="10285031" cy="54864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17788265"/>
      </p:ext>
    </p:extLst>
  </p:cSld>
  <p:clrMapOvr>
    <a:masterClrMapping/>
  </p:clrMapOvr>
  <p:transition spd="med">
    <p:pull/>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Partial effacement</a:t>
            </a:r>
            <a:r>
              <a:rPr lang="en-US" dirty="0"/>
              <a:t/>
            </a:r>
            <a:br>
              <a:rPr lang="en-US" dirty="0"/>
            </a:br>
            <a:endParaRPr lang="en-US" dirty="0"/>
          </a:p>
        </p:txBody>
      </p:sp>
      <p:pic>
        <p:nvPicPr>
          <p:cNvPr id="4" name="ia_el_24_innerEl" descr="Partial effacement"/>
          <p:cNvPicPr>
            <a:picLocks noGrp="1"/>
          </p:cNvPicPr>
          <p:nvPr>
            <p:ph idx="1"/>
          </p:nvPr>
        </p:nvPicPr>
        <p:blipFill>
          <a:blip r:embed="rId2" cstate="print"/>
          <a:stretch>
            <a:fillRect/>
          </a:stretch>
        </p:blipFill>
        <p:spPr bwMode="auto">
          <a:xfrm>
            <a:off x="992568" y="1066800"/>
            <a:ext cx="10208832" cy="54864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1995104671"/>
      </p:ext>
    </p:extLst>
  </p:cSld>
  <p:clrMapOvr>
    <a:masterClrMapping/>
  </p:clrMapOvr>
  <p:transition spd="med">
    <p:pull/>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1" y="0"/>
            <a:ext cx="10039827" cy="1143000"/>
          </a:xfrm>
        </p:spPr>
        <p:txBody>
          <a:bodyPr>
            <a:normAutofit fontScale="90000"/>
          </a:bodyPr>
          <a:lstStyle/>
          <a:p>
            <a:r>
              <a:rPr lang="en-US" b="1" dirty="0"/>
              <a:t>Effacement almost complete</a:t>
            </a:r>
            <a:r>
              <a:rPr lang="en-US" dirty="0"/>
              <a:t/>
            </a:r>
            <a:br>
              <a:rPr lang="en-US" dirty="0"/>
            </a:br>
            <a:endParaRPr lang="en-US" dirty="0"/>
          </a:p>
        </p:txBody>
      </p:sp>
      <p:pic>
        <p:nvPicPr>
          <p:cNvPr id="4" name="ia_el_25_innerEl" descr="Effacement almost complete"/>
          <p:cNvPicPr>
            <a:picLocks noGrp="1"/>
          </p:cNvPicPr>
          <p:nvPr>
            <p:ph idx="1"/>
          </p:nvPr>
        </p:nvPicPr>
        <p:blipFill>
          <a:blip r:embed="rId2" cstate="print"/>
          <a:stretch>
            <a:fillRect/>
          </a:stretch>
        </p:blipFill>
        <p:spPr bwMode="auto">
          <a:xfrm>
            <a:off x="992570" y="990600"/>
            <a:ext cx="10206867" cy="55626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1513347748"/>
      </p:ext>
    </p:extLst>
  </p:cSld>
  <p:clrMapOvr>
    <a:masterClrMapping/>
  </p:clrMapOvr>
  <p:transition spd="med">
    <p:pull/>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Effacement fully complete</a:t>
            </a:r>
            <a:r>
              <a:rPr lang="en-US" dirty="0"/>
              <a:t/>
            </a:r>
            <a:br>
              <a:rPr lang="en-US" dirty="0"/>
            </a:br>
            <a:endParaRPr lang="en-US" dirty="0"/>
          </a:p>
        </p:txBody>
      </p:sp>
      <p:pic>
        <p:nvPicPr>
          <p:cNvPr id="4" name="ia_el_26_innerEl" descr="Effacement fully complete"/>
          <p:cNvPicPr>
            <a:picLocks noGrp="1"/>
          </p:cNvPicPr>
          <p:nvPr>
            <p:ph idx="1"/>
          </p:nvPr>
        </p:nvPicPr>
        <p:blipFill>
          <a:blip r:embed="rId2" cstate="print"/>
          <a:stretch>
            <a:fillRect/>
          </a:stretch>
        </p:blipFill>
        <p:spPr bwMode="auto">
          <a:xfrm>
            <a:off x="914401" y="1219200"/>
            <a:ext cx="10363200" cy="52578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291301801"/>
      </p:ext>
    </p:extLst>
  </p:cSld>
  <p:clrMapOvr>
    <a:masterClrMapping/>
  </p:clrMapOvr>
  <p:transition spd="med">
    <p:pull/>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bg>
      <p:bgPr>
        <a:pattFill prst="pct80">
          <a:fgClr>
            <a:schemeClr val="tx2">
              <a:lumMod val="20000"/>
              <a:lumOff val="80000"/>
            </a:schemeClr>
          </a:fgClr>
          <a:bgClr>
            <a:schemeClr val="bg1">
              <a:lumMod val="6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2913" y="0"/>
            <a:ext cx="9186181" cy="990600"/>
          </a:xfrm>
        </p:spPr>
        <p:txBody>
          <a:bodyPr>
            <a:normAutofit/>
          </a:bodyPr>
          <a:lstStyle/>
          <a:p>
            <a:r>
              <a:rPr lang="en-US" b="1" dirty="0">
                <a:solidFill>
                  <a:srgbClr val="0000CC"/>
                </a:solidFill>
                <a:latin typeface="Aharoni" panose="02010803020104030203" pitchFamily="2" charset="-79"/>
                <a:cs typeface="Aharoni" panose="02010803020104030203" pitchFamily="2" charset="-79"/>
              </a:rPr>
              <a:t>vii) CERVICAL DILATATION</a:t>
            </a:r>
          </a:p>
        </p:txBody>
      </p:sp>
      <p:sp>
        <p:nvSpPr>
          <p:cNvPr id="3" name="Content Placeholder 2"/>
          <p:cNvSpPr>
            <a:spLocks noGrp="1"/>
          </p:cNvSpPr>
          <p:nvPr>
            <p:ph idx="1"/>
          </p:nvPr>
        </p:nvSpPr>
        <p:spPr>
          <a:xfrm>
            <a:off x="685800" y="838200"/>
            <a:ext cx="10744200" cy="5791200"/>
          </a:xfrm>
        </p:spPr>
        <p:txBody>
          <a:bodyPr>
            <a:normAutofit/>
          </a:bodyPr>
          <a:lstStyle/>
          <a:p>
            <a:pPr algn="just"/>
            <a:r>
              <a:rPr lang="en-US" dirty="0"/>
              <a:t>Dilatation of the cervix is the process of enlargement of the os uteri from a tightly closed aperture to an opening large enough to permit passage of the fetal head</a:t>
            </a:r>
          </a:p>
          <a:p>
            <a:pPr algn="just"/>
            <a:r>
              <a:rPr lang="en-US" dirty="0"/>
              <a:t>Cervical dilatation is measured in centimeters &amp; full dilatation at term is 10 cm</a:t>
            </a:r>
          </a:p>
          <a:p>
            <a:pPr algn="just"/>
            <a:r>
              <a:rPr lang="en-US" dirty="0"/>
              <a:t>Cervical dilatation occurs as a result of uterine action &amp; the counterpressure applied by either the intact bag of membranes or the presenting part, or both.</a:t>
            </a:r>
          </a:p>
          <a:p>
            <a:pPr algn="just"/>
            <a:r>
              <a:rPr lang="en-US" dirty="0"/>
              <a:t>A well flexed fetal head closely applied to the cervix </a:t>
            </a:r>
            <a:r>
              <a:rPr lang="en-US" dirty="0" err="1"/>
              <a:t>favours</a:t>
            </a:r>
            <a:r>
              <a:rPr lang="en-US" dirty="0"/>
              <a:t> efficient dilation. Pressure applied evenly to the cervix causes the uterine fundus to respond by contraction &amp; retraction.</a:t>
            </a:r>
          </a:p>
        </p:txBody>
      </p:sp>
    </p:spTree>
    <p:extLst>
      <p:ext uri="{BB962C8B-B14F-4D97-AF65-F5344CB8AC3E}">
        <p14:creationId xmlns="" xmlns:p14="http://schemas.microsoft.com/office/powerpoint/2010/main" val="213817123"/>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contd</a:t>
            </a:r>
            <a:endParaRPr lang="en-US" dirty="0"/>
          </a:p>
        </p:txBody>
      </p:sp>
      <p:sp>
        <p:nvSpPr>
          <p:cNvPr id="3" name="Content Placeholder 2"/>
          <p:cNvSpPr>
            <a:spLocks noGrp="1"/>
          </p:cNvSpPr>
          <p:nvPr>
            <p:ph sz="quarter" idx="1"/>
          </p:nvPr>
        </p:nvSpPr>
        <p:spPr/>
        <p:txBody>
          <a:bodyPr/>
          <a:lstStyle/>
          <a:p>
            <a:r>
              <a:rPr lang="en-US" sz="3200" dirty="0">
                <a:latin typeface="Times New Roman" pitchFamily="18" charset="0"/>
                <a:cs typeface="Times New Roman" pitchFamily="18" charset="0"/>
              </a:rPr>
              <a:t>Their main role is to increase blood supply to placental bed and bring about development of lower uterine segment.</a:t>
            </a:r>
          </a:p>
          <a:p>
            <a:pPr lvl="0">
              <a:buFont typeface="Wingdings" pitchFamily="2" charset="2"/>
              <a:buChar char="Ø"/>
            </a:pPr>
            <a:r>
              <a:rPr lang="en-US" sz="3200" dirty="0">
                <a:latin typeface="Times New Roman" pitchFamily="18" charset="0"/>
                <a:cs typeface="Times New Roman" pitchFamily="18" charset="0"/>
              </a:rPr>
              <a:t>Same occur due to uterine </a:t>
            </a:r>
            <a:r>
              <a:rPr lang="en-US" sz="3200" dirty="0" err="1">
                <a:latin typeface="Times New Roman" pitchFamily="18" charset="0"/>
                <a:cs typeface="Times New Roman" pitchFamily="18" charset="0"/>
              </a:rPr>
              <a:t>tumours</a:t>
            </a:r>
            <a:r>
              <a:rPr lang="en-US" sz="3200" dirty="0">
                <a:latin typeface="Times New Roman" pitchFamily="18" charset="0"/>
                <a:cs typeface="Times New Roman" pitchFamily="18" charset="0"/>
              </a:rPr>
              <a:t>.</a:t>
            </a:r>
          </a:p>
          <a:p>
            <a:pPr lvl="0">
              <a:buNone/>
            </a:pPr>
            <a:r>
              <a:rPr lang="en-US" sz="3200" dirty="0">
                <a:latin typeface="Times New Roman" pitchFamily="18" charset="0"/>
                <a:cs typeface="Times New Roman" pitchFamily="18" charset="0"/>
              </a:rPr>
              <a:t>	</a:t>
            </a:r>
            <a:r>
              <a:rPr lang="en-US" sz="3600" i="1" dirty="0">
                <a:latin typeface="Times New Roman" pitchFamily="18" charset="0"/>
                <a:cs typeface="Times New Roman" pitchFamily="18" charset="0"/>
              </a:rPr>
              <a:t>viii) </a:t>
            </a:r>
            <a:r>
              <a:rPr lang="en-US" sz="3600" b="1" i="1" dirty="0">
                <a:latin typeface="Times New Roman" pitchFamily="18" charset="0"/>
                <a:cs typeface="Times New Roman" pitchFamily="18" charset="0"/>
              </a:rPr>
              <a:t>INTERNAL BALLOTTEMENT</a:t>
            </a:r>
            <a:endParaRPr lang="en-US" sz="3200" b="1" i="1" dirty="0">
              <a:latin typeface="Times New Roman" pitchFamily="18" charset="0"/>
              <a:cs typeface="Times New Roman" pitchFamily="18" charset="0"/>
            </a:endParaRPr>
          </a:p>
          <a:p>
            <a:r>
              <a:rPr lang="en-US" sz="3200" dirty="0">
                <a:latin typeface="Times New Roman" pitchFamily="18" charset="0"/>
                <a:cs typeface="Times New Roman" pitchFamily="18" charset="0"/>
              </a:rPr>
              <a:t>Ballottement of the fetus is possible between 16</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to 28</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week because space is an important factor.</a:t>
            </a:r>
          </a:p>
          <a:p>
            <a:pPr lvl="0"/>
            <a:endParaRPr lang="en-US" dirty="0"/>
          </a:p>
          <a:p>
            <a:endParaRPr lang="en-US" dirty="0"/>
          </a:p>
        </p:txBody>
      </p:sp>
      <p:sp>
        <p:nvSpPr>
          <p:cNvPr id="5" name="Slide Number Placeholder 4"/>
          <p:cNvSpPr>
            <a:spLocks noGrp="1"/>
          </p:cNvSpPr>
          <p:nvPr>
            <p:ph type="sldNum" sz="quarter" idx="12"/>
          </p:nvPr>
        </p:nvSpPr>
        <p:spPr/>
        <p:txBody>
          <a:bodyPr/>
          <a:lstStyle/>
          <a:p>
            <a:fld id="{4E29A36A-2DFF-43F8-9275-FEA2E69CBAEA}" type="slidenum">
              <a:rPr lang="en-US">
                <a:latin typeface="Franklin Gothic Book"/>
              </a:rPr>
              <a:pPr/>
              <a:t>31</a:t>
            </a:fld>
            <a:endParaRPr lang="en-US">
              <a:latin typeface="Franklin Gothic Book"/>
            </a:endParaRPr>
          </a:p>
        </p:txBody>
      </p:sp>
    </p:spTree>
  </p:cSld>
  <p:clrMapOvr>
    <a:masterClrMapping/>
  </p:clrMapOvr>
  <p:transition spd="slow">
    <p:pull dir="d"/>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bg>
      <p:bgPr>
        <a:pattFill prst="pct80">
          <a:fgClr>
            <a:schemeClr val="tx2">
              <a:lumMod val="20000"/>
              <a:lumOff val="80000"/>
            </a:schemeClr>
          </a:fgClr>
          <a:bgClr>
            <a:schemeClr val="bg1">
              <a:lumMod val="6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00CC"/>
                </a:solidFill>
                <a:latin typeface="Aharoni" panose="02010803020104030203" pitchFamily="2" charset="-79"/>
                <a:cs typeface="Aharoni" panose="02010803020104030203" pitchFamily="2" charset="-79"/>
              </a:rPr>
              <a:t>viii) SHOW</a:t>
            </a:r>
          </a:p>
        </p:txBody>
      </p:sp>
      <p:sp>
        <p:nvSpPr>
          <p:cNvPr id="3" name="Content Placeholder 2"/>
          <p:cNvSpPr>
            <a:spLocks noGrp="1"/>
          </p:cNvSpPr>
          <p:nvPr>
            <p:ph idx="1"/>
          </p:nvPr>
        </p:nvSpPr>
        <p:spPr>
          <a:xfrm>
            <a:off x="762001" y="1143001"/>
            <a:ext cx="9927093" cy="4983165"/>
          </a:xfrm>
        </p:spPr>
        <p:txBody>
          <a:bodyPr>
            <a:normAutofit/>
          </a:bodyPr>
          <a:lstStyle/>
          <a:p>
            <a:pPr algn="just"/>
            <a:r>
              <a:rPr lang="en-US" dirty="0"/>
              <a:t>Throughout pregnancy the cervical canal is sealed by a plug of mucus known as an operculum. Together with the intact membranes this prevents organisms ascending into the uterine cavity.</a:t>
            </a:r>
          </a:p>
          <a:p>
            <a:pPr algn="just"/>
            <a:r>
              <a:rPr lang="en-US" dirty="0"/>
              <a:t>When labour starts, the internal Os is pulled away from the fetal membranes and the canal is opened up. This releases the </a:t>
            </a:r>
            <a:r>
              <a:rPr lang="en-US" b="1" dirty="0"/>
              <a:t>mucous plug </a:t>
            </a:r>
            <a:r>
              <a:rPr lang="en-US" dirty="0"/>
              <a:t>which oozes out of the vagina </a:t>
            </a:r>
            <a:r>
              <a:rPr lang="en-US" b="1" dirty="0"/>
              <a:t>mixed with a little blood</a:t>
            </a:r>
            <a:r>
              <a:rPr lang="en-US" dirty="0"/>
              <a:t>. This is called the </a:t>
            </a:r>
            <a:r>
              <a:rPr lang="en-US" b="1" u="sng" dirty="0"/>
              <a:t>'show'</a:t>
            </a:r>
            <a:r>
              <a:rPr lang="en-US" u="sng" dirty="0"/>
              <a:t>.</a:t>
            </a:r>
          </a:p>
          <a:p>
            <a:pPr algn="just"/>
            <a:endParaRPr lang="en-US" dirty="0"/>
          </a:p>
        </p:txBody>
      </p:sp>
    </p:spTree>
    <p:extLst>
      <p:ext uri="{BB962C8B-B14F-4D97-AF65-F5344CB8AC3E}">
        <p14:creationId xmlns="" xmlns:p14="http://schemas.microsoft.com/office/powerpoint/2010/main" val="3232147569"/>
      </p:ext>
    </p:extLst>
  </p:cSld>
  <p:clrMapOvr>
    <a:masterClrMapping/>
  </p:clrMapOvr>
  <p:transition spd="med">
    <p:pull/>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bg>
      <p:bgPr>
        <a:pattFill prst="pct80">
          <a:fgClr>
            <a:schemeClr val="tx2">
              <a:lumMod val="20000"/>
              <a:lumOff val="80000"/>
            </a:schemeClr>
          </a:fgClr>
          <a:bgClr>
            <a:schemeClr val="bg1">
              <a:lumMod val="65000"/>
            </a:schemeClr>
          </a:bgClr>
        </a:pattFill>
        <a:effectLst/>
      </p:bgPr>
    </p:bg>
    <p:spTree>
      <p:nvGrpSpPr>
        <p:cNvPr id="1" name=""/>
        <p:cNvGrpSpPr/>
        <p:nvPr/>
      </p:nvGrpSpPr>
      <p:grpSpPr>
        <a:xfrm>
          <a:off x="0" y="0"/>
          <a:ext cx="0" cy="0"/>
          <a:chOff x="0" y="0"/>
          <a:chExt cx="0" cy="0"/>
        </a:xfrm>
      </p:grpSpPr>
      <p:sp>
        <p:nvSpPr>
          <p:cNvPr id="4" name="Title 2"/>
          <p:cNvSpPr>
            <a:spLocks noGrp="1"/>
          </p:cNvSpPr>
          <p:nvPr>
            <p:ph type="title"/>
          </p:nvPr>
        </p:nvSpPr>
        <p:spPr>
          <a:xfrm>
            <a:off x="992570" y="152400"/>
            <a:ext cx="9186181" cy="685800"/>
          </a:xfrm>
        </p:spPr>
        <p:txBody>
          <a:bodyPr>
            <a:normAutofit fontScale="90000"/>
          </a:bodyPr>
          <a:lstStyle/>
          <a:p>
            <a:r>
              <a:rPr lang="en-US" b="1" dirty="0"/>
              <a:t>FURTHER DESCRIPTION OF TERMS</a:t>
            </a:r>
          </a:p>
        </p:txBody>
      </p:sp>
      <p:sp>
        <p:nvSpPr>
          <p:cNvPr id="5" name="Content Placeholder 1"/>
          <p:cNvSpPr>
            <a:spLocks noGrp="1"/>
          </p:cNvSpPr>
          <p:nvPr>
            <p:ph idx="1"/>
          </p:nvPr>
        </p:nvSpPr>
        <p:spPr>
          <a:xfrm>
            <a:off x="820200" y="838200"/>
            <a:ext cx="10533601" cy="5867400"/>
          </a:xfrm>
        </p:spPr>
        <p:txBody>
          <a:bodyPr>
            <a:normAutofit/>
          </a:bodyPr>
          <a:lstStyle/>
          <a:p>
            <a:pPr algn="just">
              <a:buNone/>
            </a:pPr>
            <a:r>
              <a:rPr lang="en-US" b="1" u="sng" dirty="0"/>
              <a:t>Contraction:-</a:t>
            </a:r>
            <a:r>
              <a:rPr lang="en-US" dirty="0"/>
              <a:t>The uterine muscles contract repeatedly, becoming progressively </a:t>
            </a:r>
            <a:r>
              <a:rPr lang="en-US" b="1" dirty="0"/>
              <a:t>shorter and thicker</a:t>
            </a:r>
            <a:r>
              <a:rPr lang="en-US" dirty="0"/>
              <a:t>.</a:t>
            </a:r>
          </a:p>
          <a:p>
            <a:pPr algn="just">
              <a:buNone/>
            </a:pPr>
            <a:r>
              <a:rPr lang="en-US" b="1" u="sng" dirty="0"/>
              <a:t>Retraction:-</a:t>
            </a:r>
            <a:r>
              <a:rPr lang="en-US" dirty="0"/>
              <a:t>A unique property of uterine muscle fibre</a:t>
            </a:r>
          </a:p>
          <a:p>
            <a:pPr algn="just"/>
            <a:r>
              <a:rPr lang="en-US" dirty="0"/>
              <a:t>it means the contraction does not pass over entirely;</a:t>
            </a:r>
          </a:p>
          <a:p>
            <a:pPr algn="just"/>
            <a:r>
              <a:rPr lang="en-US" dirty="0"/>
              <a:t>the muscle fibre does not return to its original length;</a:t>
            </a:r>
          </a:p>
          <a:p>
            <a:pPr algn="just"/>
            <a:r>
              <a:rPr lang="en-US" dirty="0"/>
              <a:t>it retains some of the contraction, thus becoming progressively </a:t>
            </a:r>
            <a:r>
              <a:rPr lang="en-US" b="1" dirty="0"/>
              <a:t>shorter and thicker</a:t>
            </a:r>
          </a:p>
          <a:p>
            <a:pPr algn="just"/>
            <a:r>
              <a:rPr lang="en-US" dirty="0"/>
              <a:t>this progressively reduces the capacity of the uterine cavity</a:t>
            </a:r>
          </a:p>
          <a:p>
            <a:pPr algn="just"/>
            <a:r>
              <a:rPr lang="en-US" dirty="0"/>
              <a:t>NB: The muscle fibre of the upper segment mainly contracts and retracts-relaxes slightly</a:t>
            </a:r>
          </a:p>
        </p:txBody>
      </p:sp>
    </p:spTree>
    <p:extLst>
      <p:ext uri="{BB962C8B-B14F-4D97-AF65-F5344CB8AC3E}">
        <p14:creationId xmlns="" xmlns:p14="http://schemas.microsoft.com/office/powerpoint/2010/main" val="3581097820"/>
      </p:ext>
    </p:extLst>
  </p:cSld>
  <p:clrMapOvr>
    <a:masterClrMapping/>
  </p:clrMapOvr>
  <p:transition spd="med">
    <p:pull/>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bg>
      <p:bgPr>
        <a:pattFill prst="pct80">
          <a:fgClr>
            <a:schemeClr val="tx2">
              <a:lumMod val="20000"/>
              <a:lumOff val="80000"/>
            </a:schemeClr>
          </a:fgClr>
          <a:bgClr>
            <a:schemeClr val="bg1">
              <a:lumMod val="65000"/>
            </a:schemeClr>
          </a:bgClr>
        </a:pattFill>
        <a:effectLst/>
      </p:bgPr>
    </p:bg>
    <p:spTree>
      <p:nvGrpSpPr>
        <p:cNvPr id="1" name=""/>
        <p:cNvGrpSpPr/>
        <p:nvPr/>
      </p:nvGrpSpPr>
      <p:grpSpPr>
        <a:xfrm>
          <a:off x="0" y="0"/>
          <a:ext cx="0" cy="0"/>
          <a:chOff x="0" y="0"/>
          <a:chExt cx="0" cy="0"/>
        </a:xfrm>
      </p:grpSpPr>
      <p:sp>
        <p:nvSpPr>
          <p:cNvPr id="4" name="Content Placeholder 1"/>
          <p:cNvSpPr>
            <a:spLocks noGrp="1"/>
          </p:cNvSpPr>
          <p:nvPr>
            <p:ph idx="1"/>
          </p:nvPr>
        </p:nvSpPr>
        <p:spPr>
          <a:xfrm>
            <a:off x="609601" y="228600"/>
            <a:ext cx="10419721" cy="6629400"/>
          </a:xfrm>
        </p:spPr>
        <p:txBody>
          <a:bodyPr>
            <a:normAutofit/>
          </a:bodyPr>
          <a:lstStyle/>
          <a:p>
            <a:pPr algn="just"/>
            <a:r>
              <a:rPr lang="en-US" b="1" dirty="0"/>
              <a:t>Relaxation:-</a:t>
            </a:r>
            <a:r>
              <a:rPr lang="en-US" dirty="0"/>
              <a:t>relaxation of the muscle fibres of the lower segment results in progressive thinning and lengthening of this segment and subsequent dilation of the cervical os</a:t>
            </a:r>
          </a:p>
          <a:p>
            <a:pPr algn="just"/>
            <a:r>
              <a:rPr lang="en-US" dirty="0"/>
              <a:t>When these processes are normal, the result is good outcome of labour in that:-</a:t>
            </a:r>
          </a:p>
          <a:p>
            <a:pPr lvl="1" algn="just"/>
            <a:r>
              <a:rPr lang="en-US" sz="3200" dirty="0"/>
              <a:t>Contraction and retraction provide sufficient force to expel the foetus without overtiring the uterus</a:t>
            </a:r>
          </a:p>
          <a:p>
            <a:pPr lvl="1" algn="just"/>
            <a:r>
              <a:rPr lang="en-US" sz="3200" dirty="0"/>
              <a:t>Relaxation-Ensures an adequate oxygen supply to the foetus since during a contraction the blood supply is diminished as the placenta is squeezed</a:t>
            </a:r>
          </a:p>
          <a:p>
            <a:pPr lvl="1" algn="just"/>
            <a:endParaRPr lang="en-US" sz="3200" dirty="0"/>
          </a:p>
        </p:txBody>
      </p:sp>
    </p:spTree>
    <p:extLst>
      <p:ext uri="{BB962C8B-B14F-4D97-AF65-F5344CB8AC3E}">
        <p14:creationId xmlns="" xmlns:p14="http://schemas.microsoft.com/office/powerpoint/2010/main" val="3317539204"/>
      </p:ext>
    </p:extLst>
  </p:cSld>
  <p:clrMapOvr>
    <a:masterClrMapping/>
  </p:clrMapOvr>
  <p:transition spd="med">
    <p:pull/>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21" y="0"/>
            <a:ext cx="10206867" cy="1066800"/>
          </a:xfrm>
        </p:spPr>
        <p:txBody>
          <a:bodyPr/>
          <a:lstStyle/>
          <a:p>
            <a:pPr marL="742950" indent="-742950">
              <a:buFont typeface="+mj-lt"/>
              <a:buAutoNum type="arabicPeriod" startAt="3"/>
            </a:pPr>
            <a:r>
              <a:rPr lang="en-US" b="1" dirty="0">
                <a:solidFill>
                  <a:srgbClr val="FF0000"/>
                </a:solidFill>
              </a:rPr>
              <a:t>MECHANICAL FACTORS</a:t>
            </a:r>
          </a:p>
        </p:txBody>
      </p:sp>
      <p:sp>
        <p:nvSpPr>
          <p:cNvPr id="3" name="Content Placeholder 2"/>
          <p:cNvSpPr>
            <a:spLocks noGrp="1"/>
          </p:cNvSpPr>
          <p:nvPr>
            <p:ph idx="1"/>
          </p:nvPr>
        </p:nvSpPr>
        <p:spPr>
          <a:xfrm>
            <a:off x="914400" y="914400"/>
            <a:ext cx="10363200" cy="5791200"/>
          </a:xfrm>
        </p:spPr>
        <p:txBody>
          <a:bodyPr>
            <a:normAutofit fontScale="92500" lnSpcReduction="10000"/>
          </a:bodyPr>
          <a:lstStyle/>
          <a:p>
            <a:pPr algn="just">
              <a:buNone/>
            </a:pPr>
            <a:r>
              <a:rPr lang="en-US" b="1" u="sng" dirty="0"/>
              <a:t>a) FORMATION OF THE FOREWATERS:</a:t>
            </a:r>
          </a:p>
          <a:p>
            <a:pPr algn="just"/>
            <a:r>
              <a:rPr lang="en-US" dirty="0"/>
              <a:t>As the lower uterine segment forms &amp; stretches, the chorion becomes detached from it &amp; the increased intrauterine pressure causes this loosened part of the sac of fluid to bulge downwards into the internal os to the depth of </a:t>
            </a:r>
            <a:r>
              <a:rPr lang="en-US" b="1" dirty="0"/>
              <a:t>6-12 mm.</a:t>
            </a:r>
          </a:p>
          <a:p>
            <a:pPr algn="just"/>
            <a:r>
              <a:rPr lang="en-US" dirty="0"/>
              <a:t>The well flexed head fits snugly into the cervix &amp; cuts off the fluid in front of the head (</a:t>
            </a:r>
            <a:r>
              <a:rPr lang="en-US" b="1" dirty="0"/>
              <a:t>forewaters</a:t>
            </a:r>
            <a:r>
              <a:rPr lang="en-US" dirty="0"/>
              <a:t>) from that which surrounds the body(</a:t>
            </a:r>
            <a:r>
              <a:rPr lang="en-US" b="1" dirty="0"/>
              <a:t>hindwaters</a:t>
            </a:r>
            <a:r>
              <a:rPr lang="en-US" dirty="0"/>
              <a:t>)</a:t>
            </a:r>
          </a:p>
          <a:p>
            <a:pPr algn="just"/>
            <a:r>
              <a:rPr lang="en-US" dirty="0"/>
              <a:t>The effect of separation of the forewaters prevents the pressure that is applied to the hindwaters during uterine contractions from being applied to the forewaters. This may help keep the membranes intact during the 1</a:t>
            </a:r>
            <a:r>
              <a:rPr lang="en-US" baseline="30000" dirty="0"/>
              <a:t>st</a:t>
            </a:r>
            <a:r>
              <a:rPr lang="en-US" dirty="0"/>
              <a:t> stage of labour and be a natural defence against ascending infections.</a:t>
            </a:r>
          </a:p>
        </p:txBody>
      </p:sp>
    </p:spTree>
    <p:extLst>
      <p:ext uri="{BB962C8B-B14F-4D97-AF65-F5344CB8AC3E}">
        <p14:creationId xmlns="" xmlns:p14="http://schemas.microsoft.com/office/powerpoint/2010/main" val="485992521"/>
      </p:ext>
    </p:extLst>
  </p:cSld>
  <p:clrMapOvr>
    <a:masterClrMapping/>
  </p:clrMapOvr>
  <p:transition spd="med">
    <p:pull/>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914033" y="365128"/>
            <a:ext cx="9992718" cy="63404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1851815062"/>
      </p:ext>
    </p:extLst>
  </p:cSld>
  <p:clrMapOvr>
    <a:masterClrMapping/>
  </p:clrMapOvr>
  <p:transition spd="med">
    <p:pull/>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304800"/>
            <a:ext cx="10513635" cy="6553200"/>
          </a:xfrm>
        </p:spPr>
        <p:txBody>
          <a:bodyPr>
            <a:normAutofit lnSpcReduction="10000"/>
          </a:bodyPr>
          <a:lstStyle/>
          <a:p>
            <a:pPr algn="just">
              <a:buNone/>
            </a:pPr>
            <a:r>
              <a:rPr lang="en-US" b="1" u="sng" dirty="0"/>
              <a:t>b) GENERAL FLUID PRESSURE</a:t>
            </a:r>
          </a:p>
          <a:p>
            <a:pPr algn="just"/>
            <a:r>
              <a:rPr lang="en-US" dirty="0"/>
              <a:t>While the membranes remain intact, the pressure of the uterine contractions is exerted on the fluid &amp; </a:t>
            </a:r>
            <a:r>
              <a:rPr lang="en-US" i="1" dirty="0"/>
              <a:t>as fluid is not compressible</a:t>
            </a:r>
            <a:r>
              <a:rPr lang="en-US" dirty="0"/>
              <a:t>, the pressure is equalized throughout the uterus &amp; over the foetal body. This is known as general fluid pressure</a:t>
            </a:r>
          </a:p>
          <a:p>
            <a:pPr algn="just"/>
            <a:r>
              <a:rPr lang="en-US" dirty="0"/>
              <a:t>When the membranes rupture &amp; a quantity of fluid emerges, the placenta, fetal head, and umbilical cord are compressed between the uterine wall &amp; the foetus during contractions &amp; the oxygen supply to the foetus is thereby diminished. Preserving the integrity of the membranes, therefore, optimizes the oxygen supply to the foetus &amp; helps prevent intrauterine fetal infection especially in longer labours.</a:t>
            </a:r>
          </a:p>
        </p:txBody>
      </p:sp>
    </p:spTree>
    <p:extLst>
      <p:ext uri="{BB962C8B-B14F-4D97-AF65-F5344CB8AC3E}">
        <p14:creationId xmlns="" xmlns:p14="http://schemas.microsoft.com/office/powerpoint/2010/main" val="3284647647"/>
      </p:ext>
    </p:extLst>
  </p:cSld>
  <p:clrMapOvr>
    <a:masterClrMapping/>
  </p:clrMapOvr>
  <p:transition spd="med">
    <p:pull/>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251" y="365126"/>
            <a:ext cx="9374651" cy="536918"/>
          </a:xfrm>
        </p:spPr>
        <p:txBody>
          <a:bodyPr>
            <a:normAutofit/>
          </a:bodyPr>
          <a:lstStyle/>
          <a:p>
            <a:endParaRPr lang="en-US" sz="1000" dirty="0"/>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066800" y="152400"/>
            <a:ext cx="9448800" cy="65532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1272505169"/>
      </p:ext>
    </p:extLst>
  </p:cSld>
  <p:clrMapOvr>
    <a:masterClrMapping/>
  </p:clrMapOvr>
  <p:transition spd="med">
    <p:pull/>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04800"/>
            <a:ext cx="10591800" cy="6248400"/>
          </a:xfrm>
        </p:spPr>
        <p:txBody>
          <a:bodyPr>
            <a:normAutofit/>
          </a:bodyPr>
          <a:lstStyle/>
          <a:p>
            <a:pPr algn="just">
              <a:buNone/>
            </a:pPr>
            <a:r>
              <a:rPr lang="en-US" b="1" u="sng" dirty="0"/>
              <a:t>c) RUPTURE OF THE MEMBRANES</a:t>
            </a:r>
          </a:p>
          <a:p>
            <a:pPr algn="just">
              <a:buNone/>
            </a:pPr>
            <a:endParaRPr lang="en-US" b="1" u="sng" dirty="0"/>
          </a:p>
          <a:p>
            <a:pPr algn="just"/>
            <a:r>
              <a:rPr lang="en-US" dirty="0"/>
              <a:t>The optimum physiological time for the membranes to rupture spontaneously is towards the end of the first stage of labour after the cervix becomes fully dilated &amp; no longer supports the bag of forewaters. The uterine contractions are also applying increasing expulsive force at the time.</a:t>
            </a:r>
          </a:p>
          <a:p>
            <a:pPr algn="just"/>
            <a:r>
              <a:rPr lang="en-US" dirty="0"/>
              <a:t>Occasionally, the membranes do not rupture even in the second stage &amp; appear at the vulva as a bulging sac covering the foetal head as it is born. This is known as the </a:t>
            </a:r>
            <a:r>
              <a:rPr lang="en-US" b="1" dirty="0"/>
              <a:t>‘caul’</a:t>
            </a:r>
          </a:p>
          <a:p>
            <a:pPr algn="just">
              <a:buNone/>
            </a:pPr>
            <a:endParaRPr lang="en-US" dirty="0"/>
          </a:p>
          <a:p>
            <a:pPr algn="just">
              <a:buNone/>
            </a:pPr>
            <a:endParaRPr lang="en-US" dirty="0"/>
          </a:p>
        </p:txBody>
      </p:sp>
    </p:spTree>
    <p:extLst>
      <p:ext uri="{BB962C8B-B14F-4D97-AF65-F5344CB8AC3E}">
        <p14:creationId xmlns="" xmlns:p14="http://schemas.microsoft.com/office/powerpoint/2010/main" val="1248542376"/>
      </p:ext>
    </p:extLst>
  </p:cSld>
  <p:clrMapOvr>
    <a:masterClrMapping/>
  </p:clrMapOvr>
  <p:transition spd="med">
    <p:pull/>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304801"/>
            <a:ext cx="9850891" cy="5826138"/>
          </a:xfrm>
        </p:spPr>
        <p:txBody>
          <a:bodyPr>
            <a:normAutofit/>
          </a:bodyPr>
          <a:lstStyle/>
          <a:p>
            <a:pPr algn="just">
              <a:buNone/>
            </a:pPr>
            <a:r>
              <a:rPr lang="en-US" b="1" u="sng" dirty="0"/>
              <a:t>d) FOETAL AXIS PRESSURE</a:t>
            </a:r>
          </a:p>
          <a:p>
            <a:pPr algn="just"/>
            <a:r>
              <a:rPr lang="en-US" dirty="0"/>
              <a:t>During each contraction, the uterus rises forward &amp; the force of the fundal contraction is transmitted to the upper pole of the foetus, down the long axis of the foetus &amp; applied by the presenting part to the cervix. This is known as ‘foetal axis pressure’ &amp; becomes more significant after rupture of the membranes &amp; during second stage of labour</a:t>
            </a:r>
          </a:p>
        </p:txBody>
      </p:sp>
    </p:spTree>
    <p:extLst>
      <p:ext uri="{BB962C8B-B14F-4D97-AF65-F5344CB8AC3E}">
        <p14:creationId xmlns="" xmlns:p14="http://schemas.microsoft.com/office/powerpoint/2010/main" val="3960375297"/>
      </p:ext>
    </p:extLst>
  </p:cSld>
  <p:clrMapOvr>
    <a:masterClrMapping/>
  </p:clrMapOvr>
  <p:transition spd="med">
    <p:pull/>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606" y="192132"/>
            <a:ext cx="9078807" cy="351566"/>
          </a:xfrm>
        </p:spPr>
        <p:txBody>
          <a:bodyPr>
            <a:normAutofit fontScale="90000"/>
          </a:bodyPr>
          <a:lstStyle/>
          <a:p>
            <a:r>
              <a:rPr lang="en-US" dirty="0"/>
              <a:t>Fetal axis pressure</a:t>
            </a:r>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819400" y="716692"/>
            <a:ext cx="6629400" cy="57603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3362007227"/>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856" y="0"/>
            <a:ext cx="9482059" cy="838200"/>
          </a:xfrm>
        </p:spPr>
        <p:txBody>
          <a:bodyPr/>
          <a:lstStyle/>
          <a:p>
            <a:r>
              <a:rPr lang="en-US" dirty="0" err="1"/>
              <a:t>contd</a:t>
            </a:r>
            <a:endParaRPr lang="en-US" dirty="0"/>
          </a:p>
        </p:txBody>
      </p:sp>
      <p:sp>
        <p:nvSpPr>
          <p:cNvPr id="3" name="Content Placeholder 2"/>
          <p:cNvSpPr>
            <a:spLocks noGrp="1"/>
          </p:cNvSpPr>
          <p:nvPr>
            <p:ph sz="quarter" idx="1"/>
          </p:nvPr>
        </p:nvSpPr>
        <p:spPr>
          <a:xfrm>
            <a:off x="367862" y="762000"/>
            <a:ext cx="11435255" cy="5257800"/>
          </a:xfrm>
        </p:spPr>
        <p:txBody>
          <a:bodyPr>
            <a:normAutofit/>
          </a:bodyPr>
          <a:lstStyle/>
          <a:p>
            <a:r>
              <a:rPr lang="en-US" sz="3200" dirty="0">
                <a:latin typeface="Times New Roman" pitchFamily="18" charset="0"/>
                <a:cs typeface="Times New Roman" pitchFamily="18" charset="0"/>
              </a:rPr>
              <a:t>Basically it involves placing a finger on anterior and posterior fornix respectively.</a:t>
            </a:r>
          </a:p>
          <a:p>
            <a:r>
              <a:rPr lang="en-US" sz="3200" dirty="0">
                <a:latin typeface="Times New Roman" pitchFamily="18" charset="0"/>
                <a:cs typeface="Times New Roman" pitchFamily="18" charset="0"/>
              </a:rPr>
              <a:t>Palm of the other hand is on the </a:t>
            </a:r>
            <a:r>
              <a:rPr lang="en-US" sz="3200" dirty="0" err="1">
                <a:latin typeface="Times New Roman" pitchFamily="18" charset="0"/>
                <a:cs typeface="Times New Roman" pitchFamily="18" charset="0"/>
              </a:rPr>
              <a:t>fundus</a:t>
            </a:r>
            <a:r>
              <a:rPr lang="en-US" sz="3200" dirty="0">
                <a:latin typeface="Times New Roman" pitchFamily="18" charset="0"/>
                <a:cs typeface="Times New Roman" pitchFamily="18" charset="0"/>
              </a:rPr>
              <a:t> abdominally.</a:t>
            </a:r>
          </a:p>
          <a:p>
            <a:r>
              <a:rPr lang="en-US" sz="3200" dirty="0">
                <a:latin typeface="Times New Roman" pitchFamily="18" charset="0"/>
                <a:cs typeface="Times New Roman" pitchFamily="18" charset="0"/>
              </a:rPr>
              <a:t>Make the fetus float upwards and the gentle impact is felt by the hand on the </a:t>
            </a:r>
            <a:r>
              <a:rPr lang="en-US" sz="3200" dirty="0" err="1">
                <a:latin typeface="Times New Roman" pitchFamily="18" charset="0"/>
                <a:cs typeface="Times New Roman" pitchFamily="18" charset="0"/>
              </a:rPr>
              <a:t>fundus</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Thereafter same impact is perceived as the fetus sinks back by the fingers at the fornices.</a:t>
            </a:r>
          </a:p>
          <a:p>
            <a:pPr lvl="0">
              <a:buFont typeface="Wingdings" pitchFamily="2" charset="2"/>
              <a:buChar char="Ø"/>
            </a:pPr>
            <a:r>
              <a:rPr lang="en-US" sz="3200" dirty="0">
                <a:latin typeface="Times New Roman" pitchFamily="18" charset="0"/>
                <a:cs typeface="Times New Roman" pitchFamily="18" charset="0"/>
              </a:rPr>
              <a:t>Same procedure is positive incase of a </a:t>
            </a:r>
            <a:r>
              <a:rPr lang="en-US" sz="3200" dirty="0" err="1">
                <a:latin typeface="Times New Roman" pitchFamily="18" charset="0"/>
                <a:cs typeface="Times New Roman" pitchFamily="18" charset="0"/>
              </a:rPr>
              <a:t>pendiculated</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submucuous</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subendometrial</a:t>
            </a:r>
            <a:r>
              <a:rPr lang="en-US" sz="3200" dirty="0">
                <a:latin typeface="Times New Roman" pitchFamily="18" charset="0"/>
                <a:cs typeface="Times New Roman" pitchFamily="18" charset="0"/>
              </a:rPr>
              <a:t>) fibroid.</a:t>
            </a:r>
          </a:p>
          <a:p>
            <a:pPr>
              <a:buNone/>
            </a:pPr>
            <a:endParaRPr lang="en-US" sz="2800" dirty="0"/>
          </a:p>
        </p:txBody>
      </p:sp>
      <p:sp>
        <p:nvSpPr>
          <p:cNvPr id="5" name="Slide Number Placeholder 4"/>
          <p:cNvSpPr>
            <a:spLocks noGrp="1"/>
          </p:cNvSpPr>
          <p:nvPr>
            <p:ph type="sldNum" sz="quarter" idx="12"/>
          </p:nvPr>
        </p:nvSpPr>
        <p:spPr/>
        <p:txBody>
          <a:bodyPr/>
          <a:lstStyle/>
          <a:p>
            <a:fld id="{4E29A36A-2DFF-43F8-9275-FEA2E69CBAEA}" type="slidenum">
              <a:rPr lang="en-US">
                <a:latin typeface="Franklin Gothic Book"/>
              </a:rPr>
              <a:pPr/>
              <a:t>32</a:t>
            </a:fld>
            <a:endParaRPr lang="en-US">
              <a:latin typeface="Franklin Gothic Book"/>
            </a:endParaRPr>
          </a:p>
        </p:txBody>
      </p:sp>
    </p:spTree>
  </p:cSld>
  <p:clrMapOvr>
    <a:masterClrMapping/>
  </p:clrMapOvr>
  <p:transition spd="slow">
    <p:pull dir="d"/>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1219200"/>
          </a:xfrm>
          <a:solidFill>
            <a:srgbClr val="00B0F0"/>
          </a:solidFill>
        </p:spPr>
        <p:txBody>
          <a:bodyPr>
            <a:noAutofit/>
          </a:bodyPr>
          <a:lstStyle/>
          <a:p>
            <a:pPr algn="ctr"/>
            <a:r>
              <a:rPr lang="en-US" sz="40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Specific Management of 1</a:t>
            </a:r>
            <a:r>
              <a:rPr lang="en-US" sz="4000" b="1" baseline="300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ST</a:t>
            </a:r>
            <a:r>
              <a:rPr lang="en-US" sz="40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STAGE OF Labour</a:t>
            </a:r>
          </a:p>
        </p:txBody>
      </p:sp>
      <p:sp>
        <p:nvSpPr>
          <p:cNvPr id="3" name="Content Placeholder 2"/>
          <p:cNvSpPr>
            <a:spLocks noGrp="1"/>
          </p:cNvSpPr>
          <p:nvPr>
            <p:ph sz="quarter" idx="1"/>
          </p:nvPr>
        </p:nvSpPr>
        <p:spPr>
          <a:xfrm>
            <a:off x="609600" y="1219200"/>
            <a:ext cx="10896600" cy="5638800"/>
          </a:xfrm>
        </p:spPr>
        <p:txBody>
          <a:bodyPr>
            <a:normAutofit/>
          </a:bodyPr>
          <a:lstStyle/>
          <a:p>
            <a:pPr marL="0" indent="0" algn="ctr">
              <a:buNone/>
            </a:pPr>
            <a:r>
              <a:rPr lang="en-US" sz="3200" b="1" u="sng" dirty="0"/>
              <a:t>INTRODUCTION</a:t>
            </a:r>
          </a:p>
          <a:p>
            <a:pPr algn="just"/>
            <a:r>
              <a:rPr lang="en-US" sz="3200" b="1" dirty="0"/>
              <a:t>The aim of management </a:t>
            </a:r>
            <a:r>
              <a:rPr lang="en-US" sz="3200" dirty="0"/>
              <a:t>is to prevent/ detect complications as early as possible so that the necessary interventions are put into place to deliver a healthy neonate and end up with a healthy mother.</a:t>
            </a:r>
          </a:p>
          <a:p>
            <a:pPr algn="just"/>
            <a:r>
              <a:rPr lang="en-US" sz="3200" dirty="0"/>
              <a:t>The proper management of labour is essential, if you are to avoid problems or to detect them early when they occur. The patient will come to you believing she is in labour. You should be able to assess and decide whether she is in labour or not. The patient may be in early labour, but often she might arrive in the late second or even third stage.</a:t>
            </a:r>
          </a:p>
        </p:txBody>
      </p:sp>
    </p:spTree>
  </p:cSld>
  <p:clrMapOvr>
    <a:masterClrMapping/>
  </p:clrMapOvr>
  <p:transition spd="med">
    <p:pull/>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169049" y="609602"/>
            <a:ext cx="10039827" cy="4525963"/>
          </a:xfrm>
        </p:spPr>
        <p:txBody>
          <a:bodyPr>
            <a:normAutofit/>
          </a:bodyPr>
          <a:lstStyle/>
          <a:p>
            <a:pPr algn="just"/>
            <a:r>
              <a:rPr lang="en-US" sz="3200" dirty="0"/>
              <a:t>If you are sure she is not in labour send her home to wait. If she is in labour, keep her in the ward and continue monitoring her progress.</a:t>
            </a:r>
          </a:p>
          <a:p>
            <a:pPr algn="just">
              <a:buNone/>
            </a:pPr>
            <a:r>
              <a:rPr lang="en-US" sz="3200" b="1" dirty="0"/>
              <a:t>Note: </a:t>
            </a:r>
            <a:r>
              <a:rPr lang="en-US" sz="3200" b="1" i="1" dirty="0"/>
              <a:t>No labour should be assumed normal until the fourth stage has successfully concluded</a:t>
            </a:r>
            <a:endParaRPr lang="en-US" sz="3200" dirty="0"/>
          </a:p>
          <a:p>
            <a:pPr algn="just"/>
            <a:endParaRPr lang="en-US" sz="3200" dirty="0"/>
          </a:p>
        </p:txBody>
      </p:sp>
    </p:spTree>
  </p:cSld>
  <p:clrMapOvr>
    <a:masterClrMapping/>
  </p:clrMapOvr>
  <p:transition spd="med">
    <p:pull/>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5"/>
            <a:ext cx="11155363" cy="914399"/>
          </a:xfrm>
          <a:solidFill>
            <a:srgbClr val="00B0F0"/>
          </a:solidFill>
        </p:spPr>
        <p:txBody>
          <a:bodyPr>
            <a:normAutofit/>
          </a:bodyPr>
          <a:lstStyle/>
          <a:p>
            <a:pPr algn="ctr"/>
            <a:r>
              <a:rPr lang="en-US" sz="4400" b="1" dirty="0">
                <a:solidFill>
                  <a:schemeClr val="bg1"/>
                </a:solidFill>
                <a:effectLst>
                  <a:outerShdw blurRad="38100" dist="38100" dir="2700000" algn="tl">
                    <a:srgbClr val="000000">
                      <a:alpha val="43137"/>
                    </a:srgbClr>
                  </a:outerShdw>
                </a:effectLst>
              </a:rPr>
              <a:t>ADMISSION</a:t>
            </a:r>
            <a:endParaRPr lang="en-US" sz="44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990601" y="1143000"/>
            <a:ext cx="9939391" cy="5715000"/>
          </a:xfrm>
        </p:spPr>
        <p:txBody>
          <a:bodyPr>
            <a:normAutofit/>
          </a:bodyPr>
          <a:lstStyle/>
          <a:p>
            <a:pPr algn="just"/>
            <a:r>
              <a:rPr lang="en-US" sz="3200" dirty="0"/>
              <a:t>Activities to be carried out on admission;</a:t>
            </a:r>
          </a:p>
          <a:p>
            <a:pPr algn="just">
              <a:buFont typeface="Wingdings" pitchFamily="2" charset="2"/>
              <a:buChar char="v"/>
            </a:pPr>
            <a:r>
              <a:rPr lang="en-US" sz="3200" b="1" dirty="0"/>
              <a:t>History Taking</a:t>
            </a:r>
          </a:p>
          <a:p>
            <a:pPr algn="just"/>
            <a:r>
              <a:rPr lang="en-US" sz="3200" dirty="0"/>
              <a:t>A detailed personal history should have been taken during pre-natal care. However, if this has not been done, this is a good time to get it recorded. Make sure the names are correctly spelled because this can eventually result in problems when registering the baby. </a:t>
            </a:r>
          </a:p>
          <a:p>
            <a:pPr algn="just">
              <a:buNone/>
            </a:pPr>
            <a:endParaRPr lang="en-US" sz="3200" dirty="0"/>
          </a:p>
        </p:txBody>
      </p:sp>
    </p:spTree>
  </p:cSld>
  <p:clrMapOvr>
    <a:masterClrMapping/>
  </p:clrMapOvr>
  <p:transition spd="med">
    <p:pull/>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6088" y="381002"/>
            <a:ext cx="10039827" cy="4525963"/>
          </a:xfrm>
        </p:spPr>
        <p:txBody>
          <a:bodyPr>
            <a:normAutofit/>
          </a:bodyPr>
          <a:lstStyle/>
          <a:p>
            <a:pPr algn="just"/>
            <a:r>
              <a:rPr lang="en-US" sz="3600" dirty="0"/>
              <a:t>Review the last date of menstruation to calculate the expected date of delivery. </a:t>
            </a:r>
          </a:p>
          <a:p>
            <a:pPr algn="just"/>
            <a:r>
              <a:rPr lang="en-US" sz="3600" dirty="0"/>
              <a:t>Check her age, parity and contraceptive history. Assuming that a detailed personal history had been taken during pre-natal care, you should now take information about the following:</a:t>
            </a:r>
            <a:endParaRPr lang="en-US" sz="3600" b="1" dirty="0"/>
          </a:p>
          <a:p>
            <a:pPr algn="just"/>
            <a:endParaRPr lang="en-US" sz="3600" dirty="0"/>
          </a:p>
        </p:txBody>
      </p:sp>
    </p:spTree>
  </p:cSld>
  <p:clrMapOvr>
    <a:masterClrMapping/>
  </p:clrMapOvr>
  <p:transition spd="med">
    <p:pull/>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19200" y="381001"/>
            <a:ext cx="9896714" cy="5745174"/>
          </a:xfrm>
        </p:spPr>
        <p:txBody>
          <a:bodyPr>
            <a:normAutofit/>
          </a:bodyPr>
          <a:lstStyle/>
          <a:p>
            <a:pPr algn="just"/>
            <a:r>
              <a:rPr lang="en-US" sz="3600" dirty="0"/>
              <a:t>Any presence of show</a:t>
            </a:r>
          </a:p>
          <a:p>
            <a:pPr algn="just"/>
            <a:r>
              <a:rPr lang="en-US" sz="3600" dirty="0"/>
              <a:t>Presence or absence of contractions</a:t>
            </a:r>
          </a:p>
          <a:p>
            <a:pPr algn="just"/>
            <a:r>
              <a:rPr lang="en-US" sz="3600" dirty="0"/>
              <a:t>Onset of contractions and their characteristics</a:t>
            </a:r>
          </a:p>
          <a:p>
            <a:pPr algn="just"/>
            <a:r>
              <a:rPr lang="en-US" sz="3600" dirty="0"/>
              <a:t>Activity of the foetus</a:t>
            </a:r>
          </a:p>
          <a:p>
            <a:pPr algn="just"/>
            <a:r>
              <a:rPr lang="en-US" sz="3600" dirty="0"/>
              <a:t>Rupture of the membranes</a:t>
            </a:r>
          </a:p>
          <a:p>
            <a:pPr algn="just"/>
            <a:r>
              <a:rPr lang="en-US" sz="3600" dirty="0"/>
              <a:t>Any treatment given</a:t>
            </a:r>
          </a:p>
          <a:p>
            <a:pPr algn="just"/>
            <a:r>
              <a:rPr lang="en-US" sz="3600" dirty="0"/>
              <a:t>Food taken in the last four hours</a:t>
            </a:r>
          </a:p>
        </p:txBody>
      </p:sp>
    </p:spTree>
  </p:cSld>
  <p:clrMapOvr>
    <a:masterClrMapping/>
  </p:clrMapOvr>
  <p:transition spd="med">
    <p:pull/>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a:solidFill>
                  <a:schemeClr val="tx1"/>
                </a:solidFill>
                <a:effectLst>
                  <a:outerShdw blurRad="38100" dist="38100" dir="2700000" algn="tl">
                    <a:srgbClr val="000000">
                      <a:alpha val="43137"/>
                    </a:srgbClr>
                  </a:outerShdw>
                </a:effectLst>
              </a:rPr>
              <a:t>Head to Toe Physical Examination</a:t>
            </a:r>
            <a:endParaRPr lang="en-US" sz="4000" u="sng"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983127" y="1600200"/>
            <a:ext cx="10039827" cy="4525968"/>
          </a:xfrm>
        </p:spPr>
        <p:txBody>
          <a:bodyPr>
            <a:normAutofit/>
          </a:bodyPr>
          <a:lstStyle/>
          <a:p>
            <a:pPr algn="just"/>
            <a:r>
              <a:rPr lang="en-US" sz="3200" dirty="0"/>
              <a:t>Start by explaining to the mother that you want to examine her. The health care provider should appreciate the psychological aspect of a woman in labour, respect her feelings and the need for company or privacy. They should support the woman and her partner or family during labour, birth and the immediate postpartum period</a:t>
            </a:r>
          </a:p>
        </p:txBody>
      </p:sp>
    </p:spTree>
  </p:cSld>
  <p:clrMapOvr>
    <a:masterClrMapping/>
  </p:clrMapOvr>
  <p:transition spd="med">
    <p:pull/>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04242" y="533400"/>
            <a:ext cx="10690556" cy="6324600"/>
          </a:xfrm>
        </p:spPr>
        <p:txBody>
          <a:bodyPr>
            <a:normAutofit/>
          </a:bodyPr>
          <a:lstStyle/>
          <a:p>
            <a:pPr algn="ctr">
              <a:buNone/>
            </a:pPr>
            <a:r>
              <a:rPr lang="en-US" sz="3600" b="1" dirty="0"/>
              <a:t>How to Examine the Mother Systematically</a:t>
            </a:r>
          </a:p>
          <a:p>
            <a:pPr algn="just"/>
            <a:r>
              <a:rPr lang="en-US" sz="3600" dirty="0"/>
              <a:t>When examining her, check on her general condition. Check if she is exhausted, anaemic, in great pain, dehydrated, or with generalized oedema. You should also check her height. This will enable you to exclude any risk factors.</a:t>
            </a:r>
          </a:p>
          <a:p>
            <a:pPr algn="just"/>
            <a:r>
              <a:rPr lang="en-US" sz="3600" dirty="0"/>
              <a:t>You should also take her vital measurements including her blood pressure, pulse, temperature, and respiratory rate</a:t>
            </a:r>
          </a:p>
          <a:p>
            <a:pPr algn="just"/>
            <a:endParaRPr lang="en-US" sz="3600" dirty="0"/>
          </a:p>
        </p:txBody>
      </p:sp>
    </p:spTree>
  </p:cSld>
  <p:clrMapOvr>
    <a:masterClrMapping/>
  </p:clrMapOvr>
  <p:transition spd="med">
    <p:pull/>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6088" y="533412"/>
            <a:ext cx="10039827" cy="5597525"/>
          </a:xfrm>
        </p:spPr>
        <p:txBody>
          <a:bodyPr>
            <a:noAutofit/>
          </a:bodyPr>
          <a:lstStyle/>
          <a:p>
            <a:pPr algn="just">
              <a:buNone/>
            </a:pPr>
            <a:r>
              <a:rPr lang="en-US" sz="3200" dirty="0"/>
              <a:t>Conduct an abdominal examination checking for:</a:t>
            </a:r>
          </a:p>
          <a:p>
            <a:pPr algn="just"/>
            <a:r>
              <a:rPr lang="en-US" sz="3200" dirty="0"/>
              <a:t>Height of fundus</a:t>
            </a:r>
          </a:p>
          <a:p>
            <a:pPr algn="just"/>
            <a:r>
              <a:rPr lang="en-US" sz="3200" dirty="0"/>
              <a:t>Over-distension of the abdomen, scars or other abnormality</a:t>
            </a:r>
          </a:p>
          <a:p>
            <a:pPr algn="just"/>
            <a:r>
              <a:rPr lang="en-US" sz="3200" dirty="0"/>
              <a:t>Over-distension of bladder</a:t>
            </a:r>
          </a:p>
          <a:p>
            <a:pPr algn="just"/>
            <a:r>
              <a:rPr lang="en-US" sz="3200" dirty="0"/>
              <a:t>Possible presence of twins or multiple pregnancy</a:t>
            </a:r>
          </a:p>
          <a:p>
            <a:pPr algn="just"/>
            <a:r>
              <a:rPr lang="en-US" sz="3200" dirty="0"/>
              <a:t>Contractions - frequency, length, type and strength</a:t>
            </a:r>
          </a:p>
          <a:p>
            <a:pPr algn="just"/>
            <a:r>
              <a:rPr lang="en-US" sz="3200" dirty="0"/>
              <a:t>Lie of foetus - this is the relation of the long axis of the foetus to the long axis of the uterus (it can be longitudinal, oblique or transverse)</a:t>
            </a:r>
          </a:p>
          <a:p>
            <a:pPr algn="just"/>
            <a:r>
              <a:rPr lang="en-US" sz="3200" dirty="0"/>
              <a:t>Rate and rhythm of the foetal heart</a:t>
            </a:r>
          </a:p>
        </p:txBody>
      </p:sp>
    </p:spTree>
  </p:cSld>
  <p:clrMapOvr>
    <a:masterClrMapping/>
  </p:clrMapOvr>
  <p:transition spd="med">
    <p:pull/>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1066800"/>
          </a:xfrm>
          <a:solidFill>
            <a:srgbClr val="0000CC"/>
          </a:solidFill>
        </p:spPr>
        <p:txBody>
          <a:bodyPr>
            <a:normAutofit/>
          </a:bodyPr>
          <a:lstStyle/>
          <a:p>
            <a:pPr algn="ctr"/>
            <a:r>
              <a:rPr lang="en-US" sz="48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Vaginal examination in labour</a:t>
            </a:r>
            <a:endParaRPr lang="en-US" sz="48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Content Placeholder 2"/>
          <p:cNvSpPr>
            <a:spLocks noGrp="1"/>
          </p:cNvSpPr>
          <p:nvPr>
            <p:ph sz="quarter" idx="1"/>
          </p:nvPr>
        </p:nvSpPr>
        <p:spPr>
          <a:xfrm>
            <a:off x="762000" y="1219200"/>
            <a:ext cx="10668000" cy="5638800"/>
          </a:xfrm>
        </p:spPr>
        <p:txBody>
          <a:bodyPr>
            <a:normAutofit/>
          </a:bodyPr>
          <a:lstStyle/>
          <a:p>
            <a:pPr algn="just"/>
            <a:r>
              <a:rPr lang="en-US" sz="3200" dirty="0">
                <a:latin typeface="Calibri" panose="020F0502020204030204" pitchFamily="34" charset="0"/>
              </a:rPr>
              <a:t>This is an important examination carried out in labour as it can give you a lot of information, which you might not get from an abdominal examination. On the other hand, if you do it often it is uncomfortable for the woman and you might introduce an infection into the uterine cavity, especially if the membranes have ruptured.</a:t>
            </a:r>
          </a:p>
          <a:p>
            <a:pPr algn="just">
              <a:buNone/>
            </a:pPr>
            <a:r>
              <a:rPr lang="en-US" sz="3200" b="1" i="1" dirty="0">
                <a:latin typeface="Calibri" panose="020F0502020204030204" pitchFamily="34" charset="0"/>
              </a:rPr>
              <a:t>Note: </a:t>
            </a:r>
            <a:r>
              <a:rPr lang="en-US" sz="3200" i="1" dirty="0">
                <a:latin typeface="Calibri" panose="020F0502020204030204" pitchFamily="34" charset="0"/>
              </a:rPr>
              <a:t>Do not do a vaginal examination if the mother has an ante-partumhaemorrhage, because if there is placenta praevia, severe haemorrhage will occur</a:t>
            </a:r>
            <a:endParaRPr lang="en-US" sz="3200" dirty="0">
              <a:latin typeface="Calibri" panose="020F0502020204030204" pitchFamily="34" charset="0"/>
            </a:endParaRPr>
          </a:p>
        </p:txBody>
      </p:sp>
    </p:spTree>
  </p:cSld>
  <p:clrMapOvr>
    <a:masterClrMapping/>
  </p:clrMapOvr>
  <p:transition spd="med">
    <p:pull/>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33856" y="152400"/>
            <a:ext cx="8924290" cy="990600"/>
          </a:xfrm>
        </p:spPr>
        <p:txBody>
          <a:bodyPr>
            <a:normAutofit/>
          </a:bodyPr>
          <a:lstStyle/>
          <a:p>
            <a:pPr algn="ctr"/>
            <a:r>
              <a:rPr lang="en-US" sz="4000" b="1" dirty="0">
                <a:solidFill>
                  <a:srgbClr val="0000CC"/>
                </a:solidFill>
                <a:effectLst>
                  <a:outerShdw blurRad="38100" dist="38100" dir="2700000" algn="tl">
                    <a:srgbClr val="000000">
                      <a:alpha val="43137"/>
                    </a:srgbClr>
                  </a:outerShdw>
                </a:effectLst>
              </a:rPr>
              <a:t>Indications for a VE</a:t>
            </a:r>
          </a:p>
        </p:txBody>
      </p:sp>
      <p:sp>
        <p:nvSpPr>
          <p:cNvPr id="3" name="Content Placeholder 2"/>
          <p:cNvSpPr>
            <a:spLocks noGrp="1"/>
          </p:cNvSpPr>
          <p:nvPr>
            <p:ph sz="quarter" idx="1"/>
          </p:nvPr>
        </p:nvSpPr>
        <p:spPr>
          <a:xfrm>
            <a:off x="838200" y="1018735"/>
            <a:ext cx="10591800" cy="5867400"/>
          </a:xfrm>
        </p:spPr>
        <p:txBody>
          <a:bodyPr>
            <a:normAutofit/>
          </a:bodyPr>
          <a:lstStyle/>
          <a:p>
            <a:pPr algn="just">
              <a:buNone/>
            </a:pPr>
            <a:r>
              <a:rPr lang="en-US" sz="3200" dirty="0">
                <a:latin typeface="Calibri" panose="020F0502020204030204" pitchFamily="34" charset="0"/>
              </a:rPr>
              <a:t>These are to;</a:t>
            </a:r>
          </a:p>
          <a:p>
            <a:pPr algn="just"/>
            <a:r>
              <a:rPr lang="en-US" sz="3200" dirty="0">
                <a:latin typeface="Calibri" panose="020F0502020204030204" pitchFamily="34" charset="0"/>
              </a:rPr>
              <a:t>Make a positive identification of presentation</a:t>
            </a:r>
          </a:p>
          <a:p>
            <a:pPr algn="just"/>
            <a:r>
              <a:rPr lang="en-US" sz="3200" dirty="0">
                <a:latin typeface="Calibri" panose="020F0502020204030204" pitchFamily="34" charset="0"/>
              </a:rPr>
              <a:t>Determine whether head is engaged incase of doubt</a:t>
            </a:r>
          </a:p>
          <a:p>
            <a:pPr algn="just"/>
            <a:r>
              <a:rPr lang="en-US" sz="3200" dirty="0">
                <a:latin typeface="Calibri" panose="020F0502020204030204" pitchFamily="34" charset="0"/>
              </a:rPr>
              <a:t>Ascertain whether the forewaters have ruptured or to rupture them artificially</a:t>
            </a:r>
          </a:p>
          <a:p>
            <a:pPr algn="just"/>
            <a:r>
              <a:rPr lang="en-US" sz="3200" dirty="0">
                <a:latin typeface="Calibri" panose="020F0502020204030204" pitchFamily="34" charset="0"/>
              </a:rPr>
              <a:t>Exclude cord prolapse after rupture of the forewaters especially if there is an ill-fitting presenting part or the foetal heart rate changes</a:t>
            </a:r>
          </a:p>
        </p:txBody>
      </p:sp>
    </p:spTree>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002060"/>
                </a:solidFill>
                <a:latin typeface="Times New Roman" pitchFamily="18" charset="0"/>
                <a:cs typeface="Times New Roman" pitchFamily="18" charset="0"/>
              </a:rPr>
              <a:t>3.POSITIVE FEATURES</a:t>
            </a:r>
            <a:endParaRPr lang="en-US" u="sng" dirty="0">
              <a:solidFill>
                <a:srgbClr val="002060"/>
              </a:solidFill>
            </a:endParaRPr>
          </a:p>
        </p:txBody>
      </p:sp>
      <p:sp>
        <p:nvSpPr>
          <p:cNvPr id="3" name="Content Placeholder 2"/>
          <p:cNvSpPr>
            <a:spLocks noGrp="1"/>
          </p:cNvSpPr>
          <p:nvPr>
            <p:ph sz="quarter" idx="1"/>
          </p:nvPr>
        </p:nvSpPr>
        <p:spPr>
          <a:xfrm>
            <a:off x="525517" y="1447800"/>
            <a:ext cx="11056883" cy="4572000"/>
          </a:xfrm>
        </p:spPr>
        <p:txBody>
          <a:bodyPr/>
          <a:lstStyle/>
          <a:p>
            <a:pPr>
              <a:buFont typeface="Wingdings" pitchFamily="2" charset="2"/>
              <a:buChar char="v"/>
            </a:pPr>
            <a:r>
              <a:rPr lang="en-US" sz="3300" dirty="0">
                <a:latin typeface="Times New Roman" pitchFamily="18" charset="0"/>
                <a:cs typeface="Times New Roman" pitchFamily="18" charset="0"/>
              </a:rPr>
              <a:t>Are true features hence rated to be 100% suggestive, since there is no alternative diagnosis. </a:t>
            </a:r>
          </a:p>
          <a:p>
            <a:pPr>
              <a:buNone/>
            </a:pPr>
            <a:r>
              <a:rPr lang="en-US" sz="3300" dirty="0">
                <a:latin typeface="Times New Roman" pitchFamily="18" charset="0"/>
                <a:cs typeface="Times New Roman" pitchFamily="18" charset="0"/>
              </a:rPr>
              <a:t>	They include:-</a:t>
            </a:r>
          </a:p>
          <a:p>
            <a:pPr>
              <a:buNone/>
            </a:pPr>
            <a:r>
              <a:rPr lang="en-US" sz="3300" dirty="0">
                <a:latin typeface="Times New Roman" pitchFamily="18" charset="0"/>
                <a:cs typeface="Times New Roman" pitchFamily="18" charset="0"/>
              </a:rPr>
              <a:t> </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i</a:t>
            </a:r>
            <a:r>
              <a:rPr lang="en-US" sz="3600" i="1" dirty="0">
                <a:latin typeface="Times New Roman" pitchFamily="18" charset="0"/>
                <a:cs typeface="Times New Roman" pitchFamily="18" charset="0"/>
              </a:rPr>
              <a:t>) </a:t>
            </a:r>
            <a:r>
              <a:rPr lang="en-US" sz="3600" b="1" i="1" dirty="0">
                <a:latin typeface="Times New Roman" pitchFamily="18" charset="0"/>
                <a:cs typeface="Times New Roman" pitchFamily="18" charset="0"/>
              </a:rPr>
              <a:t>VISUALISATION OF THE SAC</a:t>
            </a:r>
            <a:endParaRPr lang="en-US" sz="3300" b="1" i="1" dirty="0">
              <a:latin typeface="Times New Roman" pitchFamily="18" charset="0"/>
              <a:cs typeface="Times New Roman" pitchFamily="18" charset="0"/>
            </a:endParaRPr>
          </a:p>
          <a:p>
            <a:r>
              <a:rPr lang="en-US" sz="3300" dirty="0">
                <a:latin typeface="Times New Roman" pitchFamily="18" charset="0"/>
                <a:cs typeface="Times New Roman" pitchFamily="18" charset="0"/>
              </a:rPr>
              <a:t>Gestation sac and presence of heart activities, are identified through ultrasonograpy.</a:t>
            </a:r>
          </a:p>
          <a:p>
            <a:endParaRPr lang="en-US" dirty="0"/>
          </a:p>
        </p:txBody>
      </p:sp>
      <p:sp>
        <p:nvSpPr>
          <p:cNvPr id="5" name="Slide Number Placeholder 4"/>
          <p:cNvSpPr>
            <a:spLocks noGrp="1"/>
          </p:cNvSpPr>
          <p:nvPr>
            <p:ph type="sldNum" sz="quarter" idx="12"/>
          </p:nvPr>
        </p:nvSpPr>
        <p:spPr/>
        <p:txBody>
          <a:bodyPr/>
          <a:lstStyle/>
          <a:p>
            <a:fld id="{4E29A36A-2DFF-43F8-9275-FEA2E69CBAEA}" type="slidenum">
              <a:rPr lang="en-US">
                <a:latin typeface="Franklin Gothic Book"/>
              </a:rPr>
              <a:pPr/>
              <a:t>33</a:t>
            </a:fld>
            <a:endParaRPr lang="en-US">
              <a:latin typeface="Franklin Gothic Book"/>
            </a:endParaRPr>
          </a:p>
        </p:txBody>
      </p:sp>
    </p:spTree>
  </p:cSld>
  <p:clrMapOvr>
    <a:masterClrMapping/>
  </p:clrMapOvr>
  <p:transition spd="slow">
    <p:pull dir="d"/>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169049" y="655639"/>
            <a:ext cx="10039827" cy="4525963"/>
          </a:xfrm>
        </p:spPr>
        <p:txBody>
          <a:bodyPr>
            <a:normAutofit/>
          </a:bodyPr>
          <a:lstStyle/>
          <a:p>
            <a:pPr algn="just"/>
            <a:r>
              <a:rPr lang="en-US" sz="3600" dirty="0">
                <a:latin typeface="Calibri" panose="020F0502020204030204" pitchFamily="34" charset="0"/>
              </a:rPr>
              <a:t>Assess progress or delay in labour</a:t>
            </a:r>
          </a:p>
          <a:p>
            <a:pPr algn="just"/>
            <a:r>
              <a:rPr lang="en-US" sz="3600" dirty="0">
                <a:latin typeface="Calibri" panose="020F0502020204030204" pitchFamily="34" charset="0"/>
              </a:rPr>
              <a:t>Confirm full cervical dilatation</a:t>
            </a:r>
          </a:p>
          <a:p>
            <a:pPr algn="just"/>
            <a:r>
              <a:rPr lang="en-US" sz="3600" dirty="0">
                <a:latin typeface="Calibri" panose="020F0502020204030204" pitchFamily="34" charset="0"/>
              </a:rPr>
              <a:t>Confirm the axis of the foetus &amp; presentation of the second twin in multiple pregnancy</a:t>
            </a:r>
          </a:p>
          <a:p>
            <a:pPr algn="just"/>
            <a:endParaRPr lang="en-US" sz="3600" dirty="0">
              <a:latin typeface="Calibri" panose="020F0502020204030204" pitchFamily="34" charset="0"/>
            </a:endParaRPr>
          </a:p>
        </p:txBody>
      </p:sp>
    </p:spTree>
  </p:cSld>
  <p:clrMapOvr>
    <a:masterClrMapping/>
  </p:clrMapOvr>
  <p:transition spd="med">
    <p:pull/>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10039827" cy="1219200"/>
          </a:xfrm>
        </p:spPr>
        <p:txBody>
          <a:bodyPr>
            <a:noAutofit/>
          </a:bodyPr>
          <a:lstStyle/>
          <a:p>
            <a:pPr algn="ctr"/>
            <a:r>
              <a:rPr lang="en-US" sz="4000" b="1" dirty="0">
                <a:solidFill>
                  <a:srgbClr val="0000CC"/>
                </a:solidFill>
                <a:latin typeface="Arial Black" panose="020B0A04020102020204" pitchFamily="34" charset="0"/>
                <a:cs typeface="Aharoni" panose="02010803020104030203" pitchFamily="2" charset="-79"/>
              </a:rPr>
              <a:t>Method/Procedure OF PERFORMING A VAGINAL EXAM</a:t>
            </a:r>
          </a:p>
        </p:txBody>
      </p:sp>
      <p:sp>
        <p:nvSpPr>
          <p:cNvPr id="3" name="Content Placeholder 2"/>
          <p:cNvSpPr>
            <a:spLocks noGrp="1"/>
          </p:cNvSpPr>
          <p:nvPr>
            <p:ph sz="quarter" idx="1"/>
          </p:nvPr>
        </p:nvSpPr>
        <p:spPr>
          <a:xfrm>
            <a:off x="685800" y="1143000"/>
            <a:ext cx="10744200" cy="5715000"/>
          </a:xfrm>
        </p:spPr>
        <p:txBody>
          <a:bodyPr>
            <a:normAutofit/>
          </a:bodyPr>
          <a:lstStyle/>
          <a:p>
            <a:pPr algn="just"/>
            <a:r>
              <a:rPr lang="en-US" sz="3600" dirty="0">
                <a:latin typeface="Calibri" panose="020F0502020204030204" pitchFamily="34" charset="0"/>
              </a:rPr>
              <a:t>VE during labour is an aseptic procedure</a:t>
            </a:r>
          </a:p>
          <a:p>
            <a:pPr algn="just"/>
            <a:r>
              <a:rPr lang="en-US" sz="3600" dirty="0">
                <a:latin typeface="Calibri" panose="020F0502020204030204" pitchFamily="34" charset="0"/>
              </a:rPr>
              <a:t>Explain procedure to the patient &amp; give her an opportunity to ask questions. </a:t>
            </a:r>
          </a:p>
          <a:p>
            <a:pPr algn="just"/>
            <a:r>
              <a:rPr lang="en-US" sz="3600" dirty="0">
                <a:latin typeface="Calibri" panose="020F0502020204030204" pitchFamily="34" charset="0"/>
              </a:rPr>
              <a:t>Observe patient’s privacy &amp; avoid unnecessary exposure by screening the bed &amp; closing the nearby windows</a:t>
            </a:r>
          </a:p>
          <a:p>
            <a:pPr algn="just"/>
            <a:r>
              <a:rPr lang="en-US" sz="3600" dirty="0">
                <a:latin typeface="Calibri" panose="020F0502020204030204" pitchFamily="34" charset="0"/>
              </a:rPr>
              <a:t>Ensure that her bladder is empty</a:t>
            </a:r>
          </a:p>
          <a:p>
            <a:pPr algn="just"/>
            <a:r>
              <a:rPr lang="en-US" sz="3600" dirty="0">
                <a:latin typeface="Calibri" panose="020F0502020204030204" pitchFamily="34" charset="0"/>
              </a:rPr>
              <a:t>Bring the trolley and dirty bin near</a:t>
            </a:r>
          </a:p>
          <a:p>
            <a:pPr algn="just"/>
            <a:endParaRPr lang="en-US" sz="3600" dirty="0">
              <a:latin typeface="Calibri" panose="020F0502020204030204" pitchFamily="34" charset="0"/>
            </a:endParaRPr>
          </a:p>
          <a:p>
            <a:pPr algn="just">
              <a:buNone/>
            </a:pPr>
            <a:endParaRPr lang="en-US" sz="3600" dirty="0">
              <a:latin typeface="Calibri" panose="020F0502020204030204" pitchFamily="34" charset="0"/>
            </a:endParaRPr>
          </a:p>
        </p:txBody>
      </p:sp>
    </p:spTree>
  </p:cSld>
  <p:clrMapOvr>
    <a:masterClrMapping/>
  </p:clrMapOvr>
  <p:transition spd="med">
    <p:pull/>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83127" y="609602"/>
            <a:ext cx="10039827" cy="5791199"/>
          </a:xfrm>
        </p:spPr>
        <p:txBody>
          <a:bodyPr>
            <a:normAutofit/>
          </a:bodyPr>
          <a:lstStyle/>
          <a:p>
            <a:pPr algn="just"/>
            <a:r>
              <a:rPr lang="en-US" sz="3200" dirty="0">
                <a:latin typeface="Calibri" panose="020F0502020204030204" pitchFamily="34" charset="0"/>
              </a:rPr>
              <a:t>Perform abdominal palpation to assess the fundal height, lie, position &amp; FHR</a:t>
            </a:r>
          </a:p>
          <a:p>
            <a:pPr algn="just"/>
            <a:r>
              <a:rPr lang="en-US" sz="3200" dirty="0">
                <a:latin typeface="Calibri" panose="020F0502020204030204" pitchFamily="34" charset="0"/>
              </a:rPr>
              <a:t>Scrub your hands for at least five minutes &amp; Glove yourself methodically to prevent contamination.</a:t>
            </a:r>
          </a:p>
          <a:p>
            <a:pPr algn="just"/>
            <a:r>
              <a:rPr lang="en-US" sz="3200" dirty="0">
                <a:latin typeface="Calibri" panose="020F0502020204030204" pitchFamily="34" charset="0"/>
              </a:rPr>
              <a:t>Explain the semi-lithotomy position that should be maintained during the examination to the mother.</a:t>
            </a:r>
          </a:p>
          <a:p>
            <a:pPr algn="just"/>
            <a:r>
              <a:rPr lang="en-US" sz="3200" dirty="0">
                <a:latin typeface="Calibri" panose="020F0502020204030204" pitchFamily="34" charset="0"/>
              </a:rPr>
              <a:t>Check vaginal loss for its type and colour</a:t>
            </a:r>
          </a:p>
          <a:p>
            <a:pPr algn="just"/>
            <a:r>
              <a:rPr lang="en-US" sz="3200" dirty="0">
                <a:latin typeface="Calibri" panose="020F0502020204030204" pitchFamily="34" charset="0"/>
              </a:rPr>
              <a:t>Swab the vulva with antiseptic lotion with the left hand</a:t>
            </a:r>
          </a:p>
          <a:p>
            <a:pPr algn="just"/>
            <a:r>
              <a:rPr lang="en-US" sz="3200" dirty="0">
                <a:latin typeface="Calibri" panose="020F0502020204030204" pitchFamily="34" charset="0"/>
              </a:rPr>
              <a:t>Lubricate the 1</a:t>
            </a:r>
            <a:r>
              <a:rPr lang="en-US" sz="3200" baseline="30000" dirty="0">
                <a:latin typeface="Calibri" panose="020F0502020204030204" pitchFamily="34" charset="0"/>
              </a:rPr>
              <a:t>st</a:t>
            </a:r>
            <a:r>
              <a:rPr lang="en-US" sz="3200" dirty="0">
                <a:latin typeface="Calibri" panose="020F0502020204030204" pitchFamily="34" charset="0"/>
              </a:rPr>
              <a:t> and 2</a:t>
            </a:r>
            <a:r>
              <a:rPr lang="en-US" sz="3200" baseline="30000" dirty="0">
                <a:latin typeface="Calibri" panose="020F0502020204030204" pitchFamily="34" charset="0"/>
              </a:rPr>
              <a:t>nd</a:t>
            </a:r>
            <a:r>
              <a:rPr lang="en-US" sz="3200" dirty="0">
                <a:latin typeface="Calibri" panose="020F0502020204030204" pitchFamily="34" charset="0"/>
              </a:rPr>
              <a:t> fingers of the gloved hand with hibitane obstetric cream</a:t>
            </a:r>
          </a:p>
          <a:p>
            <a:pPr marL="0" indent="0" algn="just">
              <a:buNone/>
            </a:pPr>
            <a:endParaRPr lang="en-US" sz="3200" dirty="0">
              <a:latin typeface="Calibri" panose="020F0502020204030204" pitchFamily="34" charset="0"/>
            </a:endParaRPr>
          </a:p>
          <a:p>
            <a:pPr algn="just">
              <a:buNone/>
            </a:pPr>
            <a:endParaRPr lang="en-US" sz="3200" dirty="0">
              <a:latin typeface="Calibri" panose="020F0502020204030204" pitchFamily="34" charset="0"/>
            </a:endParaRPr>
          </a:p>
        </p:txBody>
      </p:sp>
    </p:spTree>
  </p:cSld>
  <p:clrMapOvr>
    <a:masterClrMapping/>
  </p:clrMapOvr>
  <p:transition spd="med">
    <p:pull/>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1" y="371061"/>
            <a:ext cx="10792067" cy="6486940"/>
          </a:xfrm>
        </p:spPr>
        <p:txBody>
          <a:bodyPr>
            <a:normAutofit lnSpcReduction="10000"/>
          </a:bodyPr>
          <a:lstStyle/>
          <a:p>
            <a:pPr algn="just"/>
            <a:r>
              <a:rPr lang="en-US" sz="3200" dirty="0">
                <a:latin typeface="Calibri" panose="020F0502020204030204" pitchFamily="34" charset="0"/>
              </a:rPr>
              <a:t>Inspect the vulva and perineum for warts, varicose veins or scars</a:t>
            </a:r>
          </a:p>
          <a:p>
            <a:pPr algn="just"/>
            <a:r>
              <a:rPr lang="en-US" sz="3200" dirty="0">
                <a:latin typeface="Calibri" panose="020F0502020204030204" pitchFamily="34" charset="0"/>
              </a:rPr>
              <a:t>With the right hand, gently insert the lubricated fingers obliquely inside the vagina with the thumb, facing the symphysis pubis and note the condition of the following:</a:t>
            </a:r>
          </a:p>
          <a:p>
            <a:pPr lvl="1" algn="just"/>
            <a:r>
              <a:rPr lang="en-US" sz="2900" dirty="0">
                <a:latin typeface="Calibri" panose="020F0502020204030204" pitchFamily="34" charset="0"/>
              </a:rPr>
              <a:t>Vagina- check for texture and temperature</a:t>
            </a:r>
          </a:p>
          <a:p>
            <a:pPr lvl="1" algn="just"/>
            <a:r>
              <a:rPr lang="en-US" sz="2900" dirty="0">
                <a:latin typeface="Calibri" panose="020F0502020204030204" pitchFamily="34" charset="0"/>
              </a:rPr>
              <a:t>Cervix- check for position, length, texture and dilatation</a:t>
            </a:r>
          </a:p>
          <a:p>
            <a:pPr lvl="1" algn="just"/>
            <a:r>
              <a:rPr lang="en-US" sz="2900" dirty="0">
                <a:latin typeface="Calibri" panose="020F0502020204030204" pitchFamily="34" charset="0"/>
              </a:rPr>
              <a:t>Membranes- check whether intact or ruptured</a:t>
            </a:r>
          </a:p>
          <a:p>
            <a:pPr lvl="1" algn="just"/>
            <a:r>
              <a:rPr lang="en-US" sz="2900" dirty="0">
                <a:latin typeface="Calibri" panose="020F0502020204030204" pitchFamily="34" charset="0"/>
              </a:rPr>
              <a:t>Forewaters- whether formed, forming, already formed and shape</a:t>
            </a:r>
          </a:p>
          <a:p>
            <a:pPr lvl="1" algn="just"/>
            <a:r>
              <a:rPr lang="en-US" sz="2900" dirty="0">
                <a:latin typeface="Calibri" panose="020F0502020204030204" pitchFamily="34" charset="0"/>
              </a:rPr>
              <a:t>Check for level of presenting part</a:t>
            </a:r>
          </a:p>
          <a:p>
            <a:pPr lvl="1" algn="just"/>
            <a:r>
              <a:rPr lang="en-US" sz="2900" dirty="0">
                <a:latin typeface="Calibri" panose="020F0502020204030204" pitchFamily="34" charset="0"/>
              </a:rPr>
              <a:t>Confirm position, degree of moulding and caput succedaneum</a:t>
            </a:r>
          </a:p>
          <a:p>
            <a:pPr marL="365760" lvl="1" indent="0" algn="just">
              <a:buNone/>
            </a:pPr>
            <a:r>
              <a:rPr lang="en-US" sz="3200" b="1" dirty="0">
                <a:latin typeface="Calibri" panose="020F0502020204030204" pitchFamily="34" charset="0"/>
              </a:rPr>
              <a:t>NB: Your left hand should be on the mother’s abdomen during the procedure.</a:t>
            </a:r>
          </a:p>
          <a:p>
            <a:pPr marL="365760" lvl="1" indent="0" algn="just">
              <a:buNone/>
            </a:pPr>
            <a:endParaRPr lang="en-US" sz="2900" dirty="0">
              <a:latin typeface="Calibri" panose="020F0502020204030204" pitchFamily="34" charset="0"/>
            </a:endParaRPr>
          </a:p>
          <a:p>
            <a:pPr algn="just">
              <a:buNone/>
            </a:pPr>
            <a:endParaRPr lang="en-US" sz="3200" dirty="0">
              <a:latin typeface="Calibri" panose="020F0502020204030204" pitchFamily="34" charset="0"/>
            </a:endParaRPr>
          </a:p>
        </p:txBody>
      </p:sp>
    </p:spTree>
  </p:cSld>
  <p:clrMapOvr>
    <a:masterClrMapping/>
  </p:clrMapOvr>
  <p:transition spd="med">
    <p:pull/>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1" y="228600"/>
            <a:ext cx="10439400" cy="6245352"/>
          </a:xfrm>
        </p:spPr>
        <p:txBody>
          <a:bodyPr>
            <a:normAutofit/>
          </a:bodyPr>
          <a:lstStyle/>
          <a:p>
            <a:pPr algn="just"/>
            <a:r>
              <a:rPr lang="en-US" sz="3600" dirty="0">
                <a:latin typeface="Calibri" panose="020F0502020204030204" pitchFamily="34" charset="0"/>
              </a:rPr>
              <a:t>The fingers to be introduced are held on a higher level than the vaginal orifice during insertion to avoid contact with the anus. </a:t>
            </a:r>
            <a:r>
              <a:rPr lang="en-US" sz="3600" dirty="0">
                <a:solidFill>
                  <a:srgbClr val="FF0000"/>
                </a:solidFill>
                <a:latin typeface="Calibri" panose="020F0502020204030204" pitchFamily="34" charset="0"/>
              </a:rPr>
              <a:t>Fingers should not be withdrawn until the required information has been obtained.</a:t>
            </a:r>
          </a:p>
          <a:p>
            <a:pPr algn="just"/>
            <a:r>
              <a:rPr lang="en-US" sz="3600" dirty="0">
                <a:latin typeface="Calibri" panose="020F0502020204030204" pitchFamily="34" charset="0"/>
              </a:rPr>
              <a:t>The fingers are directed along the anterior wall of the vagina. The wall should feel soft and dilatable while the vagina should be warm and moist.</a:t>
            </a:r>
          </a:p>
          <a:p>
            <a:pPr algn="just"/>
            <a:r>
              <a:rPr lang="en-US" sz="3600" dirty="0">
                <a:latin typeface="Calibri" panose="020F0502020204030204" pitchFamily="34" charset="0"/>
              </a:rPr>
              <a:t>The fingers are then directed upwards to the position of the cervical Os.</a:t>
            </a:r>
          </a:p>
        </p:txBody>
      </p:sp>
    </p:spTree>
    <p:extLst>
      <p:ext uri="{BB962C8B-B14F-4D97-AF65-F5344CB8AC3E}">
        <p14:creationId xmlns="" xmlns:p14="http://schemas.microsoft.com/office/powerpoint/2010/main" val="878962848"/>
      </p:ext>
    </p:extLst>
  </p:cSld>
  <p:clrMapOvr>
    <a:masterClrMapping/>
  </p:clrMapOvr>
  <p:transition spd="med">
    <p:pull/>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6088" y="228600"/>
            <a:ext cx="10049113" cy="6245352"/>
          </a:xfrm>
        </p:spPr>
        <p:txBody>
          <a:bodyPr>
            <a:normAutofit/>
          </a:bodyPr>
          <a:lstStyle/>
          <a:p>
            <a:pPr algn="just"/>
            <a:r>
              <a:rPr lang="en-US" sz="3200" dirty="0">
                <a:solidFill>
                  <a:srgbClr val="0000CC"/>
                </a:solidFill>
              </a:rPr>
              <a:t>At times the Os is not felt readily</a:t>
            </a:r>
            <a:r>
              <a:rPr lang="en-US" sz="3200" dirty="0"/>
              <a:t>, the fingers should then be directed backwards and upwards</a:t>
            </a:r>
          </a:p>
          <a:p>
            <a:pPr algn="just"/>
            <a:r>
              <a:rPr lang="en-US" sz="3200" dirty="0"/>
              <a:t>Depending on the level of the presenting part, </a:t>
            </a:r>
            <a:endParaRPr lang="en-US" sz="3200" dirty="0" smtClean="0"/>
          </a:p>
          <a:p>
            <a:pPr algn="just"/>
            <a:r>
              <a:rPr lang="en-US" sz="3200" dirty="0" smtClean="0"/>
              <a:t>Try to reach </a:t>
            </a:r>
            <a:r>
              <a:rPr lang="en-US" sz="3200" dirty="0"/>
              <a:t>the promontory of the sacrum</a:t>
            </a:r>
          </a:p>
          <a:p>
            <a:pPr algn="just"/>
            <a:r>
              <a:rPr lang="en-US" sz="3200" dirty="0"/>
              <a:t>Check the ischial spines: whether prominent or blunt</a:t>
            </a:r>
          </a:p>
          <a:p>
            <a:pPr algn="just"/>
            <a:r>
              <a:rPr lang="en-US" sz="3200" dirty="0"/>
              <a:t>Check the pubic arch: whether it can accommodate two fingers (90˚)</a:t>
            </a:r>
          </a:p>
          <a:p>
            <a:pPr algn="just"/>
            <a:r>
              <a:rPr lang="en-US" sz="3200" dirty="0"/>
              <a:t>Withdraw the fingers slowly and note the discharge on them</a:t>
            </a:r>
          </a:p>
          <a:p>
            <a:pPr algn="just"/>
            <a:endParaRPr lang="en-US" sz="3200" dirty="0"/>
          </a:p>
        </p:txBody>
      </p:sp>
    </p:spTree>
    <p:extLst>
      <p:ext uri="{BB962C8B-B14F-4D97-AF65-F5344CB8AC3E}">
        <p14:creationId xmlns="" xmlns:p14="http://schemas.microsoft.com/office/powerpoint/2010/main" val="452770144"/>
      </p:ext>
    </p:extLst>
  </p:cSld>
  <p:clrMapOvr>
    <a:masterClrMapping/>
  </p:clrMapOvr>
  <p:transition spd="med">
    <p:pull/>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90600" y="152400"/>
            <a:ext cx="10134600" cy="6092952"/>
          </a:xfrm>
        </p:spPr>
        <p:txBody>
          <a:bodyPr>
            <a:normAutofit/>
          </a:bodyPr>
          <a:lstStyle/>
          <a:p>
            <a:pPr algn="just"/>
            <a:r>
              <a:rPr lang="en-US" sz="3600" dirty="0"/>
              <a:t>Assess the intertuberous diameter by fitting four knuckles of the closed fist of the gloved hand</a:t>
            </a:r>
          </a:p>
          <a:p>
            <a:pPr algn="just"/>
            <a:r>
              <a:rPr lang="en-US" sz="3600" dirty="0"/>
              <a:t>Clean and dry the mother and leave her comfortable</a:t>
            </a:r>
          </a:p>
          <a:p>
            <a:pPr algn="just"/>
            <a:r>
              <a:rPr lang="en-US" sz="3600" dirty="0"/>
              <a:t>Check the foetal heart rate</a:t>
            </a:r>
          </a:p>
          <a:p>
            <a:pPr algn="just"/>
            <a:r>
              <a:rPr lang="en-US" sz="3600" dirty="0"/>
              <a:t>Communicate the findings to the mother</a:t>
            </a:r>
          </a:p>
          <a:p>
            <a:pPr algn="just"/>
            <a:r>
              <a:rPr lang="en-US" sz="3600" dirty="0"/>
              <a:t>Unscreen the bed, open the windows, remove the trolley and dirty bin for clearance. </a:t>
            </a:r>
          </a:p>
          <a:p>
            <a:pPr algn="just"/>
            <a:endParaRPr lang="en-US" sz="3600" dirty="0"/>
          </a:p>
          <a:p>
            <a:pPr algn="just"/>
            <a:endParaRPr lang="en-US" sz="3600" dirty="0"/>
          </a:p>
        </p:txBody>
      </p:sp>
    </p:spTree>
    <p:extLst>
      <p:ext uri="{BB962C8B-B14F-4D97-AF65-F5344CB8AC3E}">
        <p14:creationId xmlns="" xmlns:p14="http://schemas.microsoft.com/office/powerpoint/2010/main" val="2610385484"/>
      </p:ext>
    </p:extLst>
  </p:cSld>
  <p:clrMapOvr>
    <a:masterClrMapping/>
  </p:clrMapOvr>
  <p:transition spd="med">
    <p:pull/>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152400"/>
            <a:ext cx="10835480" cy="1143000"/>
          </a:xfrm>
        </p:spPr>
        <p:txBody>
          <a:bodyPr>
            <a:noAutofit/>
          </a:bodyPr>
          <a:lstStyle/>
          <a:p>
            <a:pPr algn="ctr"/>
            <a:r>
              <a:rPr lang="en-US" sz="3600" b="1" u="sng" dirty="0">
                <a:solidFill>
                  <a:srgbClr val="0000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In summary, the following are the findings of a </a:t>
            </a:r>
            <a:r>
              <a:rPr lang="en-US" sz="3600" b="1" u="sng" dirty="0" err="1">
                <a:solidFill>
                  <a:srgbClr val="0000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ve</a:t>
            </a:r>
            <a:r>
              <a:rPr lang="en-US" sz="3600" b="1" u="sng" dirty="0">
                <a:solidFill>
                  <a:srgbClr val="0000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which should be documented:</a:t>
            </a:r>
          </a:p>
        </p:txBody>
      </p:sp>
      <p:sp>
        <p:nvSpPr>
          <p:cNvPr id="3" name="Content Placeholder 2"/>
          <p:cNvSpPr>
            <a:spLocks noGrp="1"/>
          </p:cNvSpPr>
          <p:nvPr>
            <p:ph sz="quarter" idx="1"/>
          </p:nvPr>
        </p:nvSpPr>
        <p:spPr>
          <a:xfrm>
            <a:off x="838200" y="1295400"/>
            <a:ext cx="10277714" cy="4830770"/>
          </a:xfrm>
        </p:spPr>
        <p:txBody>
          <a:bodyPr>
            <a:normAutofit/>
          </a:bodyPr>
          <a:lstStyle/>
          <a:p>
            <a:pPr algn="just"/>
            <a:r>
              <a:rPr lang="en-US" sz="3200" dirty="0"/>
              <a:t>Observe the labia for any sign of varicosities, oedema or vulval warts or sores</a:t>
            </a:r>
          </a:p>
          <a:p>
            <a:pPr algn="just"/>
            <a:r>
              <a:rPr lang="en-US" sz="3200" dirty="0"/>
              <a:t>Note whether perineum is scarred from a previous tear or episiotomy</a:t>
            </a:r>
          </a:p>
          <a:p>
            <a:pPr algn="just"/>
            <a:r>
              <a:rPr lang="en-US" sz="3200" dirty="0"/>
              <a:t>Note any discharge or bleeding from the vaginal orifice</a:t>
            </a:r>
          </a:p>
          <a:p>
            <a:pPr algn="just"/>
            <a:r>
              <a:rPr lang="en-US" sz="3200" dirty="0"/>
              <a:t>If membranes have ruptured, colour &amp; oduor of any amniotic fluid or discharge are noted </a:t>
            </a:r>
          </a:p>
        </p:txBody>
      </p:sp>
    </p:spTree>
  </p:cSld>
  <p:clrMapOvr>
    <a:masterClrMapping/>
  </p:clrMapOvr>
  <p:transition spd="med">
    <p:pull/>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47934" y="304802"/>
            <a:ext cx="9853905" cy="5588977"/>
          </a:xfrm>
        </p:spPr>
        <p:txBody>
          <a:bodyPr>
            <a:normAutofit/>
          </a:bodyPr>
          <a:lstStyle/>
          <a:p>
            <a:pPr>
              <a:buNone/>
            </a:pPr>
            <a:r>
              <a:rPr lang="en-US" sz="3600" b="1" dirty="0"/>
              <a:t>THE CERVIX</a:t>
            </a:r>
          </a:p>
          <a:p>
            <a:r>
              <a:rPr lang="en-US" sz="3600" dirty="0"/>
              <a:t>Is it bruised or oedematous?</a:t>
            </a:r>
          </a:p>
          <a:p>
            <a:r>
              <a:rPr lang="en-US" sz="3600" dirty="0"/>
              <a:t>Is it firm or soft?</a:t>
            </a:r>
          </a:p>
          <a:p>
            <a:r>
              <a:rPr lang="en-US" sz="3600" dirty="0"/>
              <a:t>Is it taken up, that is effaced?</a:t>
            </a:r>
          </a:p>
          <a:p>
            <a:r>
              <a:rPr lang="en-US" sz="3600" dirty="0"/>
              <a:t>How much is the Os dilated?</a:t>
            </a:r>
          </a:p>
        </p:txBody>
      </p:sp>
    </p:spTree>
  </p:cSld>
  <p:clrMapOvr>
    <a:masterClrMapping/>
  </p:clrMapOvr>
  <p:transition spd="med">
    <p:pull/>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47934" y="228601"/>
            <a:ext cx="9853904" cy="5665176"/>
          </a:xfrm>
        </p:spPr>
        <p:txBody>
          <a:bodyPr>
            <a:normAutofit/>
          </a:bodyPr>
          <a:lstStyle/>
          <a:p>
            <a:pPr>
              <a:buNone/>
            </a:pPr>
            <a:r>
              <a:rPr lang="en-US" sz="3600" b="1" dirty="0"/>
              <a:t>THE MEMBRANES</a:t>
            </a:r>
          </a:p>
          <a:p>
            <a:r>
              <a:rPr lang="en-US" sz="3600" dirty="0"/>
              <a:t>After deciding the state of the cervical Os, check for presence of membranes. Note the following:</a:t>
            </a:r>
          </a:p>
          <a:p>
            <a:r>
              <a:rPr lang="en-US" sz="3600" dirty="0"/>
              <a:t>Are they ruptured or intact?</a:t>
            </a:r>
          </a:p>
          <a:p>
            <a:r>
              <a:rPr lang="en-US" sz="3600" dirty="0"/>
              <a:t>If intact are they bulging?</a:t>
            </a:r>
          </a:p>
        </p:txBody>
      </p:sp>
    </p:spTree>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contd</a:t>
            </a:r>
            <a:endParaRPr lang="en-US" dirty="0"/>
          </a:p>
        </p:txBody>
      </p:sp>
      <p:sp>
        <p:nvSpPr>
          <p:cNvPr id="3" name="Content Placeholder 2"/>
          <p:cNvSpPr>
            <a:spLocks noGrp="1"/>
          </p:cNvSpPr>
          <p:nvPr>
            <p:ph sz="quarter" idx="1"/>
          </p:nvPr>
        </p:nvSpPr>
        <p:spPr>
          <a:xfrm>
            <a:off x="462455" y="1447800"/>
            <a:ext cx="11119945" cy="4572000"/>
          </a:xfrm>
        </p:spPr>
        <p:txBody>
          <a:bodyPr>
            <a:normAutofit/>
          </a:bodyPr>
          <a:lstStyle/>
          <a:p>
            <a:pPr algn="just"/>
            <a:r>
              <a:rPr lang="en-US" sz="3600" dirty="0">
                <a:latin typeface="Times New Roman" pitchFamily="18" charset="0"/>
                <a:cs typeface="Times New Roman" pitchFamily="18" charset="0"/>
              </a:rPr>
              <a:t>A highly powered machine reveals/picks the gestation sac and cardiac activities as from 4</a:t>
            </a:r>
            <a:r>
              <a:rPr lang="en-US" sz="3600" baseline="30000" dirty="0">
                <a:latin typeface="Times New Roman" pitchFamily="18" charset="0"/>
                <a:cs typeface="Times New Roman" pitchFamily="18" charset="0"/>
              </a:rPr>
              <a:t>th</a:t>
            </a:r>
            <a:r>
              <a:rPr lang="en-US" sz="3600" dirty="0">
                <a:latin typeface="Times New Roman" pitchFamily="18" charset="0"/>
                <a:cs typeface="Times New Roman" pitchFamily="18" charset="0"/>
              </a:rPr>
              <a:t>-5</a:t>
            </a:r>
            <a:r>
              <a:rPr lang="en-US" sz="3600" baseline="30000" dirty="0">
                <a:latin typeface="Times New Roman" pitchFamily="18" charset="0"/>
                <a:cs typeface="Times New Roman" pitchFamily="18" charset="0"/>
              </a:rPr>
              <a:t>th</a:t>
            </a:r>
            <a:r>
              <a:rPr lang="en-US" sz="3600" dirty="0">
                <a:latin typeface="Times New Roman" pitchFamily="18" charset="0"/>
                <a:cs typeface="Times New Roman" pitchFamily="18" charset="0"/>
              </a:rPr>
              <a:t> week.</a:t>
            </a:r>
          </a:p>
          <a:p>
            <a:pPr algn="just"/>
            <a:r>
              <a:rPr lang="en-US" sz="3600" dirty="0">
                <a:latin typeface="Times New Roman" pitchFamily="18" charset="0"/>
                <a:cs typeface="Times New Roman" pitchFamily="18" charset="0"/>
              </a:rPr>
              <a:t>An ordinary machine does so as from 8</a:t>
            </a:r>
            <a:r>
              <a:rPr lang="en-US" sz="3600" baseline="30000" dirty="0">
                <a:latin typeface="Times New Roman" pitchFamily="18" charset="0"/>
                <a:cs typeface="Times New Roman" pitchFamily="18" charset="0"/>
              </a:rPr>
              <a:t>th</a:t>
            </a:r>
            <a:r>
              <a:rPr lang="en-US" sz="3600" dirty="0">
                <a:latin typeface="Times New Roman" pitchFamily="18" charset="0"/>
                <a:cs typeface="Times New Roman" pitchFamily="18" charset="0"/>
              </a:rPr>
              <a:t>-15</a:t>
            </a:r>
            <a:r>
              <a:rPr lang="en-US" sz="3600" baseline="30000" dirty="0">
                <a:latin typeface="Times New Roman" pitchFamily="18" charset="0"/>
                <a:cs typeface="Times New Roman" pitchFamily="18" charset="0"/>
              </a:rPr>
              <a:t>th</a:t>
            </a:r>
            <a:r>
              <a:rPr lang="en-US" sz="3600" dirty="0">
                <a:latin typeface="Times New Roman" pitchFamily="18" charset="0"/>
                <a:cs typeface="Times New Roman" pitchFamily="18" charset="0"/>
              </a:rPr>
              <a:t> week.</a:t>
            </a:r>
          </a:p>
          <a:p>
            <a:pPr algn="just"/>
            <a:r>
              <a:rPr lang="en-US" sz="3600" dirty="0">
                <a:latin typeface="Times New Roman" pitchFamily="18" charset="0"/>
                <a:cs typeface="Times New Roman" pitchFamily="18" charset="0"/>
              </a:rPr>
              <a:t>  The routes are either </a:t>
            </a:r>
            <a:r>
              <a:rPr lang="en-US" sz="3600" dirty="0" err="1">
                <a:latin typeface="Times New Roman" pitchFamily="18" charset="0"/>
                <a:cs typeface="Times New Roman" pitchFamily="18" charset="0"/>
              </a:rPr>
              <a:t>transabdominal</a:t>
            </a:r>
            <a:r>
              <a:rPr lang="en-US" sz="3600" dirty="0">
                <a:latin typeface="Times New Roman" pitchFamily="18" charset="0"/>
                <a:cs typeface="Times New Roman" pitchFamily="18" charset="0"/>
              </a:rPr>
              <a:t> or </a:t>
            </a:r>
            <a:r>
              <a:rPr lang="en-US" sz="3600" dirty="0" err="1">
                <a:latin typeface="Times New Roman" pitchFamily="18" charset="0"/>
                <a:cs typeface="Times New Roman" pitchFamily="18" charset="0"/>
              </a:rPr>
              <a:t>transvaginal</a:t>
            </a:r>
            <a:r>
              <a:rPr lang="en-US" sz="3600" dirty="0">
                <a:latin typeface="Times New Roman" pitchFamily="18" charset="0"/>
                <a:cs typeface="Times New Roman" pitchFamily="18" charset="0"/>
              </a:rPr>
              <a:t>, the former being more common.</a:t>
            </a:r>
          </a:p>
          <a:p>
            <a:pPr algn="just"/>
            <a:endParaRPr lang="en-US" dirty="0"/>
          </a:p>
        </p:txBody>
      </p:sp>
      <p:sp>
        <p:nvSpPr>
          <p:cNvPr id="5" name="Slide Number Placeholder 4"/>
          <p:cNvSpPr>
            <a:spLocks noGrp="1"/>
          </p:cNvSpPr>
          <p:nvPr>
            <p:ph type="sldNum" sz="quarter" idx="12"/>
          </p:nvPr>
        </p:nvSpPr>
        <p:spPr/>
        <p:txBody>
          <a:bodyPr/>
          <a:lstStyle/>
          <a:p>
            <a:fld id="{4E29A36A-2DFF-43F8-9275-FEA2E69CBAEA}" type="slidenum">
              <a:rPr lang="en-US">
                <a:latin typeface="Franklin Gothic Book"/>
              </a:rPr>
              <a:pPr/>
              <a:t>34</a:t>
            </a:fld>
            <a:endParaRPr lang="en-US">
              <a:latin typeface="Franklin Gothic Book"/>
            </a:endParaRPr>
          </a:p>
        </p:txBody>
      </p:sp>
    </p:spTree>
  </p:cSld>
  <p:clrMapOvr>
    <a:masterClrMapping/>
  </p:clrMapOvr>
  <p:transition spd="slow">
    <p:pull dir="d"/>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40893" y="152402"/>
            <a:ext cx="9760944" cy="5741377"/>
          </a:xfrm>
        </p:spPr>
        <p:txBody>
          <a:bodyPr>
            <a:normAutofit/>
          </a:bodyPr>
          <a:lstStyle/>
          <a:p>
            <a:pPr>
              <a:buNone/>
            </a:pPr>
            <a:r>
              <a:rPr lang="en-US" sz="3600" b="1" dirty="0"/>
              <a:t>THE CORD</a:t>
            </a:r>
          </a:p>
          <a:p>
            <a:r>
              <a:rPr lang="en-US" sz="3600" dirty="0"/>
              <a:t>Is it presenting or prolapsed?</a:t>
            </a:r>
          </a:p>
          <a:p>
            <a:r>
              <a:rPr lang="en-US" sz="3600" dirty="0"/>
              <a:t>If prolapsed is it pulsating?</a:t>
            </a:r>
          </a:p>
        </p:txBody>
      </p:sp>
    </p:spTree>
  </p:cSld>
  <p:clrMapOvr>
    <a:masterClrMapping/>
  </p:clrMapOvr>
  <p:transition spd="med">
    <p:pull/>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8200" y="228601"/>
            <a:ext cx="10463638" cy="5665176"/>
          </a:xfrm>
        </p:spPr>
        <p:txBody>
          <a:bodyPr>
            <a:normAutofit/>
          </a:bodyPr>
          <a:lstStyle/>
          <a:p>
            <a:pPr algn="just">
              <a:buNone/>
            </a:pPr>
            <a:r>
              <a:rPr lang="en-US" sz="3600" b="1" dirty="0"/>
              <a:t>THE PRESENTING PART</a:t>
            </a:r>
          </a:p>
          <a:p>
            <a:pPr algn="just"/>
            <a:r>
              <a:rPr lang="en-US" sz="3600" dirty="0"/>
              <a:t>Next, determine the level of the presenting part. </a:t>
            </a:r>
          </a:p>
          <a:p>
            <a:pPr algn="just"/>
            <a:r>
              <a:rPr lang="en-US" sz="3600" dirty="0"/>
              <a:t>The station or level of the presenting part is the level to which the presenting part has descended in the pelvis. </a:t>
            </a:r>
          </a:p>
          <a:p>
            <a:pPr algn="just"/>
            <a:r>
              <a:rPr lang="en-US" sz="3600" dirty="0"/>
              <a:t>When assessing vaginally, the level of the presenting part is expressed in relation to the easily palpable </a:t>
            </a:r>
            <a:r>
              <a:rPr lang="en-US" sz="3600" b="1" dirty="0"/>
              <a:t>ischial spines</a:t>
            </a:r>
            <a:r>
              <a:rPr lang="en-US" sz="3600" dirty="0"/>
              <a:t>. state if it is above the brim, at the brim, in the cavity or at the outlet</a:t>
            </a:r>
          </a:p>
        </p:txBody>
      </p:sp>
    </p:spTree>
  </p:cSld>
  <p:clrMapOvr>
    <a:masterClrMapping/>
  </p:clrMapOvr>
  <p:transition spd="med">
    <p:pull/>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6088" y="381002"/>
            <a:ext cx="10039827" cy="5749935"/>
          </a:xfrm>
        </p:spPr>
        <p:txBody>
          <a:bodyPr>
            <a:normAutofit/>
          </a:bodyPr>
          <a:lstStyle/>
          <a:p>
            <a:pPr algn="just">
              <a:buNone/>
            </a:pPr>
            <a:r>
              <a:rPr lang="en-US" sz="3200" b="1" i="1" dirty="0"/>
              <a:t>POSITION</a:t>
            </a:r>
          </a:p>
          <a:p>
            <a:pPr algn="just"/>
            <a:r>
              <a:rPr lang="en-US" sz="3200" dirty="0"/>
              <a:t>Observe the position of the presenting part. </a:t>
            </a:r>
            <a:br>
              <a:rPr lang="en-US" sz="3200" dirty="0"/>
            </a:br>
            <a:r>
              <a:rPr lang="en-US" sz="3200" dirty="0"/>
              <a:t> This is the position of the foetal parts in relation to the parts of the pelvis. A point on the foetus, such as  the </a:t>
            </a:r>
            <a:r>
              <a:rPr lang="en-US" sz="3200" b="1" dirty="0"/>
              <a:t>occiput</a:t>
            </a:r>
            <a:r>
              <a:rPr lang="en-US" sz="3200" dirty="0"/>
              <a:t> in a vertex presentation, is usually  </a:t>
            </a:r>
            <a:r>
              <a:rPr lang="en-US" sz="3200" b="1" dirty="0"/>
              <a:t>used as a reference point.</a:t>
            </a:r>
          </a:p>
          <a:p>
            <a:pPr algn="just"/>
            <a:r>
              <a:rPr lang="en-US" sz="3200" dirty="0"/>
              <a:t>To get the position right, you have to palpate the sutures and fontanel to determine their position relative to the pelvis. </a:t>
            </a:r>
          </a:p>
          <a:p>
            <a:pPr algn="just"/>
            <a:endParaRPr lang="en-US" sz="3200" dirty="0"/>
          </a:p>
        </p:txBody>
      </p:sp>
    </p:spTree>
  </p:cSld>
  <p:clrMapOvr>
    <a:masterClrMapping/>
  </p:clrMapOvr>
  <p:transition spd="med">
    <p:pull/>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6088" y="685801"/>
            <a:ext cx="10039827" cy="5445130"/>
          </a:xfrm>
        </p:spPr>
        <p:txBody>
          <a:bodyPr>
            <a:normAutofit/>
          </a:bodyPr>
          <a:lstStyle/>
          <a:p>
            <a:pPr algn="just"/>
            <a:r>
              <a:rPr lang="en-US" sz="3600" dirty="0"/>
              <a:t>In a cephalic presentation, you will feel the hard head sutures and fontanel. Determine whether it is the anterior or posterior fontanel by its shape. If it is the </a:t>
            </a:r>
            <a:r>
              <a:rPr lang="en-US" sz="3600" b="1" dirty="0"/>
              <a:t>posterior fontanel</a:t>
            </a:r>
            <a:r>
              <a:rPr lang="en-US" sz="3600" dirty="0"/>
              <a:t>, then the position is </a:t>
            </a:r>
            <a:r>
              <a:rPr lang="en-US" sz="3600" b="1" dirty="0"/>
              <a:t>occipito-anterior</a:t>
            </a:r>
            <a:r>
              <a:rPr lang="en-US" sz="3600" dirty="0"/>
              <a:t>. If it is the </a:t>
            </a:r>
            <a:r>
              <a:rPr lang="en-US" sz="3600" b="1" dirty="0"/>
              <a:t>anterior fontanel </a:t>
            </a:r>
            <a:r>
              <a:rPr lang="en-US" sz="3600" dirty="0"/>
              <a:t>then the position is </a:t>
            </a:r>
            <a:r>
              <a:rPr lang="en-US" sz="3600" b="1" dirty="0"/>
              <a:t>occipital-posterior</a:t>
            </a:r>
          </a:p>
        </p:txBody>
      </p:sp>
    </p:spTree>
  </p:cSld>
  <p:clrMapOvr>
    <a:masterClrMapping/>
  </p:clrMapOvr>
  <p:transition spd="med">
    <p:pull/>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Illustration of baby in mothers womb showing normal presentation</a:t>
            </a:r>
            <a:endParaRPr lang="en-US" dirty="0"/>
          </a:p>
        </p:txBody>
      </p:sp>
      <p:pic>
        <p:nvPicPr>
          <p:cNvPr id="4" name="ia_el_21_innerEl" descr="Illustration of baby in mothers womb showing normal presentation"/>
          <p:cNvPicPr>
            <a:picLocks noGrp="1"/>
          </p:cNvPicPr>
          <p:nvPr>
            <p:ph idx="1"/>
          </p:nvPr>
        </p:nvPicPr>
        <p:blipFill>
          <a:blip r:embed="rId2" cstate="print"/>
          <a:stretch>
            <a:fillRect/>
          </a:stretch>
        </p:blipFill>
        <p:spPr bwMode="auto">
          <a:xfrm>
            <a:off x="518319" y="1219200"/>
            <a:ext cx="10324637" cy="510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p:pull/>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228600"/>
            <a:ext cx="10744200" cy="6629401"/>
          </a:xfrm>
        </p:spPr>
        <p:txBody>
          <a:bodyPr>
            <a:normAutofit/>
          </a:bodyPr>
          <a:lstStyle/>
          <a:p>
            <a:pPr algn="ctr">
              <a:buNone/>
            </a:pPr>
            <a:r>
              <a:rPr lang="en-US" sz="3200" b="1" dirty="0"/>
              <a:t>MOULDING</a:t>
            </a:r>
          </a:p>
          <a:p>
            <a:pPr algn="just"/>
            <a:r>
              <a:rPr lang="en-US" sz="3200" dirty="0"/>
              <a:t>Check for moulding or caput succedaneum</a:t>
            </a:r>
          </a:p>
          <a:p>
            <a:pPr algn="just"/>
            <a:r>
              <a:rPr lang="en-US" sz="3200" dirty="0"/>
              <a:t>Moulding is when the diameters of the foetal skull are reduced in size. During labour the bones of the foetal skull tend to overlap at the sutures so that the head can easily pass through the birth canal</a:t>
            </a:r>
          </a:p>
          <a:p>
            <a:pPr algn="just"/>
            <a:r>
              <a:rPr lang="en-US" sz="3200" dirty="0"/>
              <a:t>Moulding  is judged by feeling the amount of </a:t>
            </a:r>
            <a:r>
              <a:rPr lang="en-US" sz="3200" b="1" dirty="0"/>
              <a:t>overlapping of the skull bones</a:t>
            </a:r>
            <a:r>
              <a:rPr lang="en-US" sz="3200" dirty="0"/>
              <a:t>. The parietal bone overrides the occipital bone &amp; the anterior parietal bone overrides the posterior</a:t>
            </a:r>
          </a:p>
        </p:txBody>
      </p:sp>
    </p:spTree>
  </p:cSld>
  <p:clrMapOvr>
    <a:masterClrMapping/>
  </p:clrMapOvr>
  <p:transition spd="med">
    <p:pull/>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1" y="152400"/>
            <a:ext cx="10591801" cy="6629400"/>
          </a:xfrm>
        </p:spPr>
        <p:txBody>
          <a:bodyPr>
            <a:normAutofit/>
          </a:bodyPr>
          <a:lstStyle/>
          <a:p>
            <a:pPr algn="just">
              <a:buNone/>
            </a:pPr>
            <a:r>
              <a:rPr lang="en-US" sz="3200" dirty="0"/>
              <a:t>During a vaginal examination this is how you should check for moulding:</a:t>
            </a:r>
          </a:p>
          <a:p>
            <a:pPr algn="just"/>
            <a:r>
              <a:rPr lang="en-US" sz="3200" dirty="0"/>
              <a:t>In cephalic presentation, run the finger on the head feeling for the sutures</a:t>
            </a:r>
          </a:p>
          <a:p>
            <a:pPr algn="just"/>
            <a:r>
              <a:rPr lang="en-US" sz="3200" dirty="0"/>
              <a:t>Judge the degree of moulding by feeling the amount of overlapping of skull bones &amp; determine whether the skull bones are:-</a:t>
            </a:r>
          </a:p>
          <a:p>
            <a:pPr lvl="1" algn="just"/>
            <a:r>
              <a:rPr lang="en-US" sz="2900" dirty="0">
                <a:solidFill>
                  <a:srgbClr val="0000CC"/>
                </a:solidFill>
              </a:rPr>
              <a:t>Not overlapping/ not touching each other = </a:t>
            </a:r>
            <a:r>
              <a:rPr lang="en-US" sz="2900" b="1" dirty="0">
                <a:solidFill>
                  <a:srgbClr val="0000CC"/>
                </a:solidFill>
              </a:rPr>
              <a:t>o</a:t>
            </a:r>
          </a:p>
          <a:p>
            <a:pPr lvl="1" algn="just"/>
            <a:r>
              <a:rPr lang="en-US" sz="2900" dirty="0">
                <a:solidFill>
                  <a:srgbClr val="0000CC"/>
                </a:solidFill>
              </a:rPr>
              <a:t>Just touching each other = </a:t>
            </a:r>
            <a:r>
              <a:rPr lang="en-US" sz="2900" b="1" dirty="0">
                <a:solidFill>
                  <a:srgbClr val="0000CC"/>
                </a:solidFill>
              </a:rPr>
              <a:t>+</a:t>
            </a:r>
          </a:p>
          <a:p>
            <a:pPr lvl="1" algn="just"/>
            <a:r>
              <a:rPr lang="en-US" sz="2900" dirty="0">
                <a:solidFill>
                  <a:srgbClr val="0000CC"/>
                </a:solidFill>
              </a:rPr>
              <a:t>Slightly overlapping = </a:t>
            </a:r>
            <a:r>
              <a:rPr lang="en-US" sz="2900" b="1" dirty="0">
                <a:solidFill>
                  <a:srgbClr val="0000CC"/>
                </a:solidFill>
              </a:rPr>
              <a:t>++</a:t>
            </a:r>
          </a:p>
          <a:p>
            <a:pPr lvl="1" algn="just"/>
            <a:r>
              <a:rPr lang="en-US" sz="2900" dirty="0">
                <a:solidFill>
                  <a:srgbClr val="0000CC"/>
                </a:solidFill>
              </a:rPr>
              <a:t>Severely overlapping = </a:t>
            </a:r>
            <a:r>
              <a:rPr lang="en-US" sz="2900" b="1" dirty="0">
                <a:solidFill>
                  <a:srgbClr val="0000CC"/>
                </a:solidFill>
              </a:rPr>
              <a:t>+++</a:t>
            </a:r>
          </a:p>
          <a:p>
            <a:pPr algn="just"/>
            <a:r>
              <a:rPr lang="en-US" sz="3200" dirty="0"/>
              <a:t>Check for caput succedaneum</a:t>
            </a:r>
          </a:p>
        </p:txBody>
      </p:sp>
    </p:spTree>
  </p:cSld>
  <p:clrMapOvr>
    <a:masterClrMapping/>
  </p:clrMapOvr>
  <p:transition spd="med">
    <p:pull/>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33856" y="152400"/>
            <a:ext cx="8924290" cy="762000"/>
          </a:xfrm>
        </p:spPr>
        <p:txBody>
          <a:bodyPr>
            <a:normAutofit/>
          </a:bodyPr>
          <a:lstStyle/>
          <a:p>
            <a:r>
              <a:rPr lang="en-US" sz="4000" b="1" dirty="0">
                <a:solidFill>
                  <a:schemeClr val="tx1"/>
                </a:solidFill>
                <a:latin typeface="Arial Black" panose="020B0A04020102020204" pitchFamily="34" charset="0"/>
              </a:rPr>
              <a:t>The VAGINAL Discharge</a:t>
            </a:r>
            <a:endParaRPr lang="en-US" sz="4000" dirty="0">
              <a:solidFill>
                <a:schemeClr val="tx1"/>
              </a:solidFill>
              <a:latin typeface="Arial Black" panose="020B0A04020102020204" pitchFamily="34" charset="0"/>
            </a:endParaRPr>
          </a:p>
        </p:txBody>
      </p:sp>
      <p:sp>
        <p:nvSpPr>
          <p:cNvPr id="3" name="Content Placeholder 2"/>
          <p:cNvSpPr>
            <a:spLocks noGrp="1"/>
          </p:cNvSpPr>
          <p:nvPr>
            <p:ph sz="quarter" idx="1"/>
          </p:nvPr>
        </p:nvSpPr>
        <p:spPr>
          <a:xfrm>
            <a:off x="762000" y="1066800"/>
            <a:ext cx="10134600" cy="5791200"/>
          </a:xfrm>
        </p:spPr>
        <p:txBody>
          <a:bodyPr>
            <a:normAutofit/>
          </a:bodyPr>
          <a:lstStyle/>
          <a:p>
            <a:pPr algn="just">
              <a:buNone/>
            </a:pPr>
            <a:r>
              <a:rPr lang="en-US" sz="3200" dirty="0"/>
              <a:t>Withdraw the fingers and check if there is:</a:t>
            </a:r>
          </a:p>
          <a:p>
            <a:pPr lvl="1" algn="just"/>
            <a:r>
              <a:rPr lang="en-US" sz="3200" dirty="0"/>
              <a:t>Any vaginal discharge</a:t>
            </a:r>
          </a:p>
          <a:p>
            <a:pPr lvl="1" algn="just"/>
            <a:r>
              <a:rPr lang="en-US" sz="3200" dirty="0"/>
              <a:t>Any smell</a:t>
            </a:r>
          </a:p>
          <a:p>
            <a:pPr lvl="1" algn="just"/>
            <a:r>
              <a:rPr lang="en-US" sz="3200" dirty="0"/>
              <a:t>Any liquor or meconium staining</a:t>
            </a:r>
          </a:p>
          <a:p>
            <a:pPr lvl="1" algn="just"/>
            <a:r>
              <a:rPr lang="en-US" sz="3200" dirty="0"/>
              <a:t>Any bleeding</a:t>
            </a:r>
          </a:p>
        </p:txBody>
      </p:sp>
    </p:spTree>
  </p:cSld>
  <p:clrMapOvr>
    <a:masterClrMapping/>
  </p:clrMapOvr>
  <p:transition spd="med">
    <p:pull/>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6088" y="228602"/>
            <a:ext cx="10039827" cy="5897563"/>
          </a:xfrm>
        </p:spPr>
        <p:txBody>
          <a:bodyPr>
            <a:noAutofit/>
          </a:bodyPr>
          <a:lstStyle/>
          <a:p>
            <a:pPr algn="just">
              <a:buNone/>
            </a:pPr>
            <a:r>
              <a:rPr lang="en-US" sz="3200" dirty="0">
                <a:latin typeface="Calibri" panose="020F0502020204030204" pitchFamily="34" charset="0"/>
              </a:rPr>
              <a:t>The following steps should further be taken as part of your investigation:</a:t>
            </a:r>
          </a:p>
          <a:p>
            <a:pPr algn="just"/>
            <a:r>
              <a:rPr lang="en-US" sz="3200" dirty="0">
                <a:latin typeface="Calibri" panose="020F0502020204030204" pitchFamily="34" charset="0"/>
              </a:rPr>
              <a:t>Take a urine sample for albumin and sugar</a:t>
            </a:r>
          </a:p>
          <a:p>
            <a:pPr algn="just"/>
            <a:r>
              <a:rPr lang="en-US" sz="3200" dirty="0">
                <a:latin typeface="Calibri" panose="020F0502020204030204" pitchFamily="34" charset="0"/>
              </a:rPr>
              <a:t>Check for acetone, especially if the patient is in prolonged labour</a:t>
            </a:r>
          </a:p>
          <a:p>
            <a:pPr algn="just"/>
            <a:r>
              <a:rPr lang="en-US" sz="3200" dirty="0">
                <a:latin typeface="Calibri" panose="020F0502020204030204" pitchFamily="34" charset="0"/>
              </a:rPr>
              <a:t>Take blood for </a:t>
            </a:r>
            <a:r>
              <a:rPr lang="en-US" sz="3200" dirty="0" err="1">
                <a:latin typeface="Calibri" panose="020F0502020204030204" pitchFamily="34" charset="0"/>
              </a:rPr>
              <a:t>haemoglobin</a:t>
            </a:r>
            <a:r>
              <a:rPr lang="en-US" sz="3200" dirty="0">
                <a:latin typeface="Calibri" panose="020F0502020204030204" pitchFamily="34" charset="0"/>
              </a:rPr>
              <a:t> and cross matching if the patient is </a:t>
            </a:r>
            <a:r>
              <a:rPr lang="en-US" sz="3200" dirty="0" err="1">
                <a:latin typeface="Calibri" panose="020F0502020204030204" pitchFamily="34" charset="0"/>
              </a:rPr>
              <a:t>anaemic</a:t>
            </a:r>
            <a:r>
              <a:rPr lang="en-US" sz="3200" dirty="0">
                <a:latin typeface="Calibri" panose="020F0502020204030204" pitchFamily="34" charset="0"/>
              </a:rPr>
              <a:t> or might need an operation</a:t>
            </a:r>
          </a:p>
          <a:p>
            <a:pPr algn="just"/>
            <a:r>
              <a:rPr lang="en-US" sz="3200" dirty="0">
                <a:latin typeface="Calibri" panose="020F0502020204030204" pitchFamily="34" charset="0"/>
              </a:rPr>
              <a:t>By this time you will have gathered enough information as to the stage of labour and whether the patient belongs to the ‘at risk’ category and needs referral or not.</a:t>
            </a:r>
          </a:p>
          <a:p>
            <a:pPr algn="just"/>
            <a:endParaRPr lang="en-US" sz="3200" dirty="0">
              <a:latin typeface="Calibri" panose="020F0502020204030204" pitchFamily="34" charset="0"/>
            </a:endParaRPr>
          </a:p>
        </p:txBody>
      </p:sp>
    </p:spTree>
  </p:cSld>
  <p:clrMapOvr>
    <a:masterClrMapping/>
  </p:clrMapOvr>
  <p:transition spd="med">
    <p:pull/>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0"/>
            <a:ext cx="9110213" cy="1143000"/>
          </a:xfrm>
        </p:spPr>
        <p:txBody>
          <a:bodyPr/>
          <a:lstStyle/>
          <a:p>
            <a:pPr algn="ctr"/>
            <a:r>
              <a:rPr lang="en-US" b="1" u="sng" dirty="0">
                <a:solidFill>
                  <a:srgbClr val="000000"/>
                </a:solidFill>
                <a:effectLst>
                  <a:outerShdw blurRad="38100" dist="38100" dir="2700000" algn="tl">
                    <a:srgbClr val="000000">
                      <a:alpha val="43137"/>
                    </a:srgbClr>
                  </a:outerShdw>
                </a:effectLst>
              </a:rPr>
              <a:t>CLEANLINESS AND COMFORT</a:t>
            </a:r>
          </a:p>
        </p:txBody>
      </p:sp>
      <p:sp>
        <p:nvSpPr>
          <p:cNvPr id="3" name="Content Placeholder 2"/>
          <p:cNvSpPr>
            <a:spLocks noGrp="1"/>
          </p:cNvSpPr>
          <p:nvPr>
            <p:ph sz="quarter" idx="1"/>
          </p:nvPr>
        </p:nvSpPr>
        <p:spPr>
          <a:xfrm>
            <a:off x="1219200" y="1143000"/>
            <a:ext cx="8967100" cy="5330952"/>
          </a:xfrm>
        </p:spPr>
        <p:txBody>
          <a:bodyPr>
            <a:normAutofit/>
          </a:bodyPr>
          <a:lstStyle/>
          <a:p>
            <a:pPr algn="just">
              <a:buNone/>
            </a:pPr>
            <a:r>
              <a:rPr lang="en-US" sz="3600" b="1" dirty="0">
                <a:latin typeface="Calibri" panose="020F0502020204030204" pitchFamily="34" charset="0"/>
              </a:rPr>
              <a:t>Bowel preparation</a:t>
            </a:r>
          </a:p>
          <a:p>
            <a:pPr algn="just"/>
            <a:r>
              <a:rPr lang="en-US" sz="3600" dirty="0">
                <a:latin typeface="Calibri" panose="020F0502020204030204" pitchFamily="34" charset="0"/>
              </a:rPr>
              <a:t>If there has been no recent bowel action( depending on the woman’s normal bowel habits), or the rectum feels loaded on vaginal examination, the woman should be consulted and asked if she would like an enema or supporsitories. </a:t>
            </a:r>
            <a:r>
              <a:rPr lang="en-US" sz="3600" b="1" dirty="0">
                <a:solidFill>
                  <a:srgbClr val="FF0000"/>
                </a:solidFill>
                <a:latin typeface="Calibri" panose="020F0502020204030204" pitchFamily="34" charset="0"/>
              </a:rPr>
              <a:t>This is however never done as a routine procedure</a:t>
            </a:r>
          </a:p>
        </p:txBody>
      </p:sp>
    </p:spTree>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25517" y="228600"/>
            <a:ext cx="11161985" cy="5791200"/>
          </a:xfrm>
        </p:spPr>
        <p:txBody>
          <a:bodyPr>
            <a:normAutofit/>
          </a:bodyPr>
          <a:lstStyle/>
          <a:p>
            <a:pPr lvl="0" algn="just">
              <a:buNone/>
            </a:pPr>
            <a:r>
              <a:rPr lang="en-US" dirty="0"/>
              <a:t>	</a:t>
            </a:r>
            <a:r>
              <a:rPr lang="en-US" sz="3600" i="1" dirty="0">
                <a:latin typeface="Times New Roman" pitchFamily="18" charset="0"/>
                <a:cs typeface="Times New Roman" pitchFamily="18" charset="0"/>
              </a:rPr>
              <a:t>ii) </a:t>
            </a:r>
            <a:r>
              <a:rPr lang="en-US" sz="3600" b="1" i="1" dirty="0">
                <a:latin typeface="Times New Roman" pitchFamily="18" charset="0"/>
                <a:cs typeface="Times New Roman" pitchFamily="18" charset="0"/>
              </a:rPr>
              <a:t>AUSCULTATION OF FETAL HEART SOUNDS</a:t>
            </a:r>
            <a:endParaRPr lang="en-US" sz="3200" b="1" i="1" dirty="0">
              <a:latin typeface="Times New Roman" pitchFamily="18" charset="0"/>
              <a:cs typeface="Times New Roman" pitchFamily="18" charset="0"/>
            </a:endParaRPr>
          </a:p>
          <a:p>
            <a:pPr algn="just">
              <a:buNone/>
            </a:pPr>
            <a:r>
              <a:rPr lang="en-US" sz="3200" dirty="0">
                <a:latin typeface="Times New Roman" pitchFamily="18" charset="0"/>
                <a:cs typeface="Times New Roman" pitchFamily="18" charset="0"/>
              </a:rPr>
              <a:t>	Commonly used instruments are:-</a:t>
            </a:r>
          </a:p>
          <a:p>
            <a:pPr lvl="0" algn="just"/>
            <a:r>
              <a:rPr lang="en-US" sz="3200" dirty="0">
                <a:latin typeface="Times New Roman" pitchFamily="18" charset="0"/>
                <a:cs typeface="Times New Roman" pitchFamily="18" charset="0"/>
              </a:rPr>
              <a:t>Doppler,  as from 11</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 12</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week.</a:t>
            </a:r>
          </a:p>
          <a:p>
            <a:pPr lvl="0" algn="just"/>
            <a:r>
              <a:rPr lang="en-US" sz="3200" dirty="0">
                <a:latin typeface="Times New Roman" pitchFamily="18" charset="0"/>
                <a:cs typeface="Times New Roman" pitchFamily="18" charset="0"/>
              </a:rPr>
              <a:t>Sonicade machine as from 14</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week.</a:t>
            </a:r>
          </a:p>
          <a:p>
            <a:pPr lvl="0" algn="just"/>
            <a:r>
              <a:rPr lang="en-US" sz="3200" dirty="0">
                <a:latin typeface="Times New Roman" pitchFamily="18" charset="0"/>
                <a:cs typeface="Times New Roman" pitchFamily="18" charset="0"/>
              </a:rPr>
              <a:t>Pinard fetalscope as from 20 -22 weeks.</a:t>
            </a:r>
          </a:p>
          <a:p>
            <a:pPr algn="just">
              <a:buFont typeface="Wingdings" pitchFamily="2" charset="2"/>
              <a:buChar char="Ø"/>
            </a:pPr>
            <a:r>
              <a:rPr lang="en-US" sz="3200" dirty="0">
                <a:latin typeface="Times New Roman" pitchFamily="18" charset="0"/>
                <a:cs typeface="Times New Roman" pitchFamily="18" charset="0"/>
              </a:rPr>
              <a:t>Normal rate ranges between 120-160 B/m and are always regular in rhythm</a:t>
            </a:r>
            <a:r>
              <a:rPr lang="en-US" dirty="0"/>
              <a:t>.</a:t>
            </a:r>
          </a:p>
          <a:p>
            <a:pPr algn="just"/>
            <a:endParaRPr lang="en-US" dirty="0"/>
          </a:p>
        </p:txBody>
      </p:sp>
      <p:sp>
        <p:nvSpPr>
          <p:cNvPr id="5" name="Slide Number Placeholder 4"/>
          <p:cNvSpPr>
            <a:spLocks noGrp="1"/>
          </p:cNvSpPr>
          <p:nvPr>
            <p:ph type="sldNum" sz="quarter" idx="12"/>
          </p:nvPr>
        </p:nvSpPr>
        <p:spPr/>
        <p:txBody>
          <a:bodyPr/>
          <a:lstStyle/>
          <a:p>
            <a:fld id="{4E29A36A-2DFF-43F8-9275-FEA2E69CBAEA}" type="slidenum">
              <a:rPr lang="en-US">
                <a:latin typeface="Franklin Gothic Book"/>
              </a:rPr>
              <a:pPr/>
              <a:t>35</a:t>
            </a:fld>
            <a:endParaRPr lang="en-US">
              <a:latin typeface="Franklin Gothic Book"/>
            </a:endParaRPr>
          </a:p>
        </p:txBody>
      </p:sp>
    </p:spTree>
  </p:cSld>
  <p:clrMapOvr>
    <a:masterClrMapping/>
  </p:clrMapOvr>
  <p:transition spd="slow">
    <p:pull dir="d"/>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1219200"/>
          </a:xfrm>
          <a:solidFill>
            <a:schemeClr val="tx1"/>
          </a:solidFill>
        </p:spPr>
        <p:txBody>
          <a:bodyPr>
            <a:normAutofit/>
          </a:bodyPr>
          <a:lstStyle/>
          <a:p>
            <a:pPr algn="ctr"/>
            <a:r>
              <a:rPr lang="en-US" sz="4400" b="1" dirty="0">
                <a:solidFill>
                  <a:schemeClr val="bg1">
                    <a:lumMod val="95000"/>
                  </a:schemeClr>
                </a:solidFill>
                <a:effectLst>
                  <a:outerShdw blurRad="38100" dist="38100" dir="2700000" algn="tl">
                    <a:srgbClr val="000000">
                      <a:alpha val="43137"/>
                    </a:srgbClr>
                  </a:outerShdw>
                </a:effectLst>
              </a:rPr>
              <a:t>EMTCT DURING LABOUR</a:t>
            </a:r>
          </a:p>
        </p:txBody>
      </p:sp>
      <p:sp>
        <p:nvSpPr>
          <p:cNvPr id="3" name="Content Placeholder 2"/>
          <p:cNvSpPr>
            <a:spLocks noGrp="1"/>
          </p:cNvSpPr>
          <p:nvPr>
            <p:ph sz="quarter" idx="1"/>
          </p:nvPr>
        </p:nvSpPr>
        <p:spPr>
          <a:xfrm>
            <a:off x="677346" y="1295401"/>
            <a:ext cx="10600255" cy="5257800"/>
          </a:xfrm>
        </p:spPr>
        <p:txBody>
          <a:bodyPr>
            <a:noAutofit/>
          </a:bodyPr>
          <a:lstStyle/>
          <a:p>
            <a:pPr algn="just">
              <a:buNone/>
            </a:pPr>
            <a:r>
              <a:rPr lang="en-US" sz="3200" u="sng" dirty="0">
                <a:latin typeface="Calibri" panose="020F0502020204030204" pitchFamily="34" charset="0"/>
              </a:rPr>
              <a:t>ELIMINATION of mother to child transmission of HIV during labour and delivery</a:t>
            </a:r>
          </a:p>
          <a:p>
            <a:pPr algn="just">
              <a:buNone/>
            </a:pPr>
            <a:r>
              <a:rPr lang="en-US" sz="3200" b="1" dirty="0">
                <a:latin typeface="Calibri" panose="020F0502020204030204" pitchFamily="34" charset="0"/>
              </a:rPr>
              <a:t>Goals of interventions: these are to:</a:t>
            </a:r>
          </a:p>
          <a:p>
            <a:pPr algn="just"/>
            <a:r>
              <a:rPr lang="en-US" sz="3200" dirty="0">
                <a:latin typeface="Calibri" panose="020F0502020204030204" pitchFamily="34" charset="0"/>
              </a:rPr>
              <a:t>Identify HIV-positive women</a:t>
            </a:r>
          </a:p>
          <a:p>
            <a:pPr algn="just"/>
            <a:r>
              <a:rPr lang="en-US" sz="3200" dirty="0">
                <a:latin typeface="Calibri" panose="020F0502020204030204" pitchFamily="34" charset="0"/>
              </a:rPr>
              <a:t>Provide adequate EMTCT coverage</a:t>
            </a:r>
          </a:p>
          <a:p>
            <a:pPr algn="just"/>
            <a:r>
              <a:rPr lang="en-US" sz="3200" dirty="0">
                <a:latin typeface="Calibri" panose="020F0502020204030204" pitchFamily="34" charset="0"/>
              </a:rPr>
              <a:t>Continuity of care of prophylactic and treatment antiretroviral regimens</a:t>
            </a:r>
          </a:p>
          <a:p>
            <a:pPr algn="just"/>
            <a:r>
              <a:rPr lang="en-US" sz="3200" dirty="0">
                <a:latin typeface="Calibri" panose="020F0502020204030204" pitchFamily="34" charset="0"/>
              </a:rPr>
              <a:t>Reduce maternal nevirapine resistance</a:t>
            </a:r>
          </a:p>
          <a:p>
            <a:pPr algn="just"/>
            <a:r>
              <a:rPr lang="en-US" sz="3200" dirty="0">
                <a:latin typeface="Calibri" panose="020F0502020204030204" pitchFamily="34" charset="0"/>
              </a:rPr>
              <a:t>Initiate neonates born to HIV-positive mothers with antiretroviral prophylaxis immediately at birth</a:t>
            </a:r>
            <a:endParaRPr lang="en-US" sz="3200" u="sng" dirty="0">
              <a:latin typeface="Calibri" panose="020F0502020204030204" pitchFamily="34" charset="0"/>
            </a:endParaRPr>
          </a:p>
        </p:txBody>
      </p:sp>
    </p:spTree>
  </p:cSld>
  <p:clrMapOvr>
    <a:masterClrMapping/>
  </p:clrMapOvr>
  <p:transition spd="med">
    <p:pull/>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228600"/>
            <a:ext cx="10668000" cy="6324600"/>
          </a:xfrm>
        </p:spPr>
        <p:txBody>
          <a:bodyPr>
            <a:normAutofit/>
          </a:bodyPr>
          <a:lstStyle/>
          <a:p>
            <a:pPr algn="ctr">
              <a:buNone/>
            </a:pPr>
            <a:r>
              <a:rPr lang="en-US" sz="3600" b="1" u="sng" dirty="0">
                <a:solidFill>
                  <a:srgbClr val="FF0000"/>
                </a:solidFill>
                <a:latin typeface="Aharoni" panose="02010803020104030203" pitchFamily="2" charset="-79"/>
                <a:cs typeface="Aharoni" panose="02010803020104030203" pitchFamily="2" charset="-79"/>
              </a:rPr>
              <a:t>MEASURES TO BE TAKEN TO PREVENT HIV TRANSMISSION DURING LABOUR:</a:t>
            </a:r>
          </a:p>
          <a:p>
            <a:pPr marL="0" indent="0" algn="just">
              <a:buNone/>
            </a:pPr>
            <a:r>
              <a:rPr lang="en-US" sz="3200" dirty="0">
                <a:latin typeface="Calibri" panose="020F0502020204030204" pitchFamily="34" charset="0"/>
              </a:rPr>
              <a:t>1. Use universal precautions for all patients. These include:</a:t>
            </a:r>
          </a:p>
          <a:p>
            <a:pPr lvl="1" algn="just"/>
            <a:r>
              <a:rPr lang="en-US" sz="3200" dirty="0">
                <a:latin typeface="Calibri" panose="020F0502020204030204" pitchFamily="34" charset="0"/>
              </a:rPr>
              <a:t>Wearing of Protective gear e.g. sterile gloves, apron, boots e.t.c </a:t>
            </a:r>
          </a:p>
          <a:p>
            <a:pPr lvl="1" algn="just"/>
            <a:r>
              <a:rPr lang="en-US" sz="3200" dirty="0">
                <a:latin typeface="Calibri" panose="020F0502020204030204" pitchFamily="34" charset="0"/>
              </a:rPr>
              <a:t>Safe use and disposal of sharps</a:t>
            </a:r>
          </a:p>
          <a:p>
            <a:pPr lvl="1" algn="just"/>
            <a:r>
              <a:rPr lang="en-US" sz="3200" dirty="0">
                <a:latin typeface="Calibri" panose="020F0502020204030204" pitchFamily="34" charset="0"/>
              </a:rPr>
              <a:t>Sterilization of equipment immediately after use </a:t>
            </a:r>
          </a:p>
          <a:p>
            <a:pPr lvl="1" algn="just"/>
            <a:r>
              <a:rPr lang="en-US" sz="3200" dirty="0">
                <a:latin typeface="Calibri" panose="020F0502020204030204" pitchFamily="34" charset="0"/>
              </a:rPr>
              <a:t>Safe disposal of contaminated materials </a:t>
            </a:r>
          </a:p>
          <a:p>
            <a:pPr marL="0" indent="0" algn="just">
              <a:buNone/>
            </a:pPr>
            <a:r>
              <a:rPr lang="en-US" sz="3200" dirty="0">
                <a:latin typeface="Calibri" panose="020F0502020204030204" pitchFamily="34" charset="0"/>
              </a:rPr>
              <a:t>2. Minimize vaginal examinations by performing them only when necessary (</a:t>
            </a:r>
            <a:r>
              <a:rPr lang="en-US" sz="3200" b="1" dirty="0">
                <a:latin typeface="Calibri" panose="020F0502020204030204" pitchFamily="34" charset="0"/>
              </a:rPr>
              <a:t>strictly 4 hourly</a:t>
            </a:r>
            <a:r>
              <a:rPr lang="en-US" sz="3200" dirty="0">
                <a:latin typeface="Calibri" panose="020F0502020204030204" pitchFamily="34" charset="0"/>
              </a:rPr>
              <a:t>) and recording all vaginal examinations performed </a:t>
            </a:r>
          </a:p>
          <a:p>
            <a:pPr algn="just">
              <a:buNone/>
            </a:pPr>
            <a:endParaRPr lang="en-US" sz="3200" b="1" dirty="0">
              <a:latin typeface="Calibri" panose="020F0502020204030204" pitchFamily="34" charset="0"/>
            </a:endParaRPr>
          </a:p>
        </p:txBody>
      </p:sp>
    </p:spTree>
  </p:cSld>
  <p:clrMapOvr>
    <a:masterClrMapping/>
  </p:clrMapOvr>
  <p:transition spd="med">
    <p:pull/>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90166" y="152400"/>
            <a:ext cx="10225749" cy="6400800"/>
          </a:xfrm>
        </p:spPr>
        <p:txBody>
          <a:bodyPr>
            <a:noAutofit/>
          </a:bodyPr>
          <a:lstStyle/>
          <a:p>
            <a:pPr marL="0" indent="0" algn="just">
              <a:buNone/>
            </a:pPr>
            <a:r>
              <a:rPr lang="en-US" sz="3200" dirty="0">
                <a:latin typeface="Calibri" panose="020F0502020204030204" pitchFamily="34" charset="0"/>
              </a:rPr>
              <a:t>3. Use of the partograph: Proper and consistent use of the partograph in the monitoring progress of labour will improve the management and reduce the risk of prolonged labour in all women. </a:t>
            </a:r>
          </a:p>
          <a:p>
            <a:pPr marL="0" indent="0" algn="just">
              <a:buNone/>
            </a:pPr>
            <a:r>
              <a:rPr lang="en-US" sz="3200" dirty="0">
                <a:latin typeface="Calibri" panose="020F0502020204030204" pitchFamily="34" charset="0"/>
              </a:rPr>
              <a:t>4. Avoid artificial rupture of membranes unless necessary </a:t>
            </a:r>
          </a:p>
          <a:p>
            <a:pPr marL="0" indent="0" algn="just">
              <a:buNone/>
            </a:pPr>
            <a:r>
              <a:rPr lang="en-US" sz="3200" dirty="0">
                <a:latin typeface="Calibri" panose="020F0502020204030204" pitchFamily="34" charset="0"/>
              </a:rPr>
              <a:t>5. Avoid unnecessary trauma during delivery i.e.</a:t>
            </a:r>
          </a:p>
          <a:p>
            <a:pPr lvl="1" algn="just"/>
            <a:r>
              <a:rPr lang="en-US" sz="3200" dirty="0">
                <a:latin typeface="Calibri" panose="020F0502020204030204" pitchFamily="34" charset="0"/>
              </a:rPr>
              <a:t>Avoid invasive procedures, such as using scalp electrodes or scalp sampling </a:t>
            </a:r>
          </a:p>
          <a:p>
            <a:pPr lvl="1" algn="just"/>
            <a:r>
              <a:rPr lang="en-US" sz="3200" dirty="0">
                <a:latin typeface="Calibri" panose="020F0502020204030204" pitchFamily="34" charset="0"/>
              </a:rPr>
              <a:t>Avoid routine episiotomy unless where absolutely unavoidable</a:t>
            </a:r>
          </a:p>
          <a:p>
            <a:pPr lvl="1" algn="just"/>
            <a:r>
              <a:rPr lang="en-US" sz="3200" dirty="0">
                <a:latin typeface="Calibri" panose="020F0502020204030204" pitchFamily="34" charset="0"/>
              </a:rPr>
              <a:t>Minimize the use of forceps or vacuum extractors during the delivery </a:t>
            </a:r>
          </a:p>
          <a:p>
            <a:pPr algn="just"/>
            <a:endParaRPr lang="en-US" sz="3200" dirty="0">
              <a:latin typeface="Calibri" panose="020F0502020204030204" pitchFamily="34" charset="0"/>
            </a:endParaRPr>
          </a:p>
        </p:txBody>
      </p:sp>
    </p:spTree>
  </p:cSld>
  <p:clrMapOvr>
    <a:masterClrMapping/>
  </p:clrMapOvr>
  <p:transition spd="med">
    <p:pull/>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228600"/>
            <a:ext cx="10820400" cy="6629400"/>
          </a:xfrm>
        </p:spPr>
        <p:txBody>
          <a:bodyPr>
            <a:normAutofit/>
          </a:bodyPr>
          <a:lstStyle/>
          <a:p>
            <a:pPr marL="0" indent="0" algn="just">
              <a:buNone/>
            </a:pPr>
            <a:r>
              <a:rPr lang="en-US" sz="3200" dirty="0">
                <a:latin typeface="Calibri" panose="020F0502020204030204" pitchFamily="34" charset="0"/>
              </a:rPr>
              <a:t>6. Minimize risk of postpartum haemorrhage through: </a:t>
            </a:r>
          </a:p>
          <a:p>
            <a:pPr algn="just"/>
            <a:r>
              <a:rPr lang="en-US" sz="3200" dirty="0">
                <a:latin typeface="Calibri" panose="020F0502020204030204" pitchFamily="34" charset="0"/>
              </a:rPr>
              <a:t>Active management of the third stage of labour </a:t>
            </a:r>
          </a:p>
          <a:p>
            <a:pPr algn="just"/>
            <a:r>
              <a:rPr lang="en-US" sz="3200" dirty="0">
                <a:latin typeface="Calibri" panose="020F0502020204030204" pitchFamily="34" charset="0"/>
              </a:rPr>
              <a:t>Carefully remove all products of conception </a:t>
            </a:r>
          </a:p>
          <a:p>
            <a:pPr algn="just"/>
            <a:r>
              <a:rPr lang="en-US" sz="3200" dirty="0">
                <a:latin typeface="Calibri" panose="020F0502020204030204" pitchFamily="34" charset="0"/>
              </a:rPr>
              <a:t>Carefully repair genital tract lacerations and tears </a:t>
            </a:r>
          </a:p>
          <a:p>
            <a:pPr marL="0" indent="0" algn="just">
              <a:buNone/>
            </a:pPr>
            <a:r>
              <a:rPr lang="en-US" sz="3200" dirty="0">
                <a:latin typeface="Calibri" panose="020F0502020204030204" pitchFamily="34" charset="0"/>
              </a:rPr>
              <a:t>7. Use safe blood transfusion practices </a:t>
            </a:r>
            <a:r>
              <a:rPr lang="en-US" sz="3200" dirty="0" err="1">
                <a:latin typeface="Calibri" panose="020F0502020204030204" pitchFamily="34" charset="0"/>
              </a:rPr>
              <a:t>i.e</a:t>
            </a:r>
            <a:r>
              <a:rPr lang="en-US" sz="3200" dirty="0">
                <a:latin typeface="Calibri" panose="020F0502020204030204" pitchFamily="34" charset="0"/>
              </a:rPr>
              <a:t>  </a:t>
            </a:r>
          </a:p>
          <a:p>
            <a:pPr lvl="1" algn="just"/>
            <a:r>
              <a:rPr lang="en-US" sz="3200" dirty="0">
                <a:latin typeface="Calibri" panose="020F0502020204030204" pitchFamily="34" charset="0"/>
              </a:rPr>
              <a:t>Minimize use of blood transfusions </a:t>
            </a:r>
          </a:p>
          <a:p>
            <a:pPr lvl="1" algn="just"/>
            <a:r>
              <a:rPr lang="en-US" sz="3200" dirty="0">
                <a:latin typeface="Calibri" panose="020F0502020204030204" pitchFamily="34" charset="0"/>
              </a:rPr>
              <a:t>Use only blood screened for HIV , Syphilis, malaria ,hepatitis B and C </a:t>
            </a:r>
          </a:p>
          <a:p>
            <a:pPr marL="0" indent="0" algn="just">
              <a:buNone/>
            </a:pPr>
            <a:r>
              <a:rPr lang="en-US" sz="3200" dirty="0">
                <a:latin typeface="Calibri" panose="020F0502020204030204" pitchFamily="34" charset="0"/>
              </a:rPr>
              <a:t>8. Elective C/S. Caesarean section performed </a:t>
            </a:r>
            <a:r>
              <a:rPr lang="en-US" sz="3200" b="1" dirty="0">
                <a:latin typeface="Calibri" panose="020F0502020204030204" pitchFamily="34" charset="0"/>
              </a:rPr>
              <a:t>before the onset of labour or membrane rupture has been associated with reduced MTCT of HIV. </a:t>
            </a:r>
          </a:p>
          <a:p>
            <a:pPr algn="just"/>
            <a:endParaRPr lang="en-US" sz="3200" dirty="0">
              <a:latin typeface="Calibri" panose="020F0502020204030204" pitchFamily="34" charset="0"/>
            </a:endParaRPr>
          </a:p>
        </p:txBody>
      </p:sp>
    </p:spTree>
  </p:cSld>
  <p:clrMapOvr>
    <a:masterClrMapping/>
  </p:clrMapOvr>
  <p:transition spd="med">
    <p:pull/>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62010" y="152400"/>
            <a:ext cx="9863190" cy="6400800"/>
          </a:xfrm>
        </p:spPr>
        <p:txBody>
          <a:bodyPr>
            <a:normAutofit/>
          </a:bodyPr>
          <a:lstStyle/>
          <a:p>
            <a:pPr algn="just">
              <a:buNone/>
            </a:pPr>
            <a:r>
              <a:rPr lang="en-US" sz="3200" b="1" dirty="0">
                <a:latin typeface="Calibri" panose="020F0502020204030204" pitchFamily="34" charset="0"/>
              </a:rPr>
              <a:t>HIV TESTING DURING LABOUR </a:t>
            </a:r>
          </a:p>
          <a:p>
            <a:pPr algn="just"/>
            <a:r>
              <a:rPr lang="en-US" sz="3200" dirty="0">
                <a:latin typeface="Calibri" panose="020F0502020204030204" pitchFamily="34" charset="0"/>
              </a:rPr>
              <a:t>A woman of unknown HIV status at labour should be offered HIV testing and counseling. </a:t>
            </a:r>
          </a:p>
          <a:p>
            <a:pPr algn="just"/>
            <a:r>
              <a:rPr lang="en-US" sz="3200" dirty="0">
                <a:latin typeface="Calibri" panose="020F0502020204030204" pitchFamily="34" charset="0"/>
              </a:rPr>
              <a:t>ARV prophylaxis, when initiated during labour for the woman and just after birth for the infant, can reduce MTCT by as much as 50% </a:t>
            </a:r>
          </a:p>
        </p:txBody>
      </p:sp>
    </p:spTree>
  </p:cSld>
  <p:clrMapOvr>
    <a:masterClrMapping/>
  </p:clrMapOvr>
  <p:transition spd="med">
    <p:pull/>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10039827" cy="990600"/>
          </a:xfrm>
        </p:spPr>
        <p:txBody>
          <a:bodyPr>
            <a:normAutofit/>
          </a:bodyPr>
          <a:lstStyle/>
          <a:p>
            <a:pPr algn="ctr"/>
            <a:r>
              <a:rPr lang="en-US" sz="4000" b="1" dirty="0">
                <a:solidFill>
                  <a:srgbClr val="0000CC"/>
                </a:solidFill>
                <a:effectLst>
                  <a:outerShdw blurRad="38100" dist="38100" dir="2700000" algn="tl">
                    <a:srgbClr val="000000">
                      <a:alpha val="43137"/>
                    </a:srgbClr>
                  </a:outerShdw>
                </a:effectLst>
              </a:rPr>
              <a:t>PERINEAL SHAVE</a:t>
            </a:r>
          </a:p>
        </p:txBody>
      </p:sp>
      <p:sp>
        <p:nvSpPr>
          <p:cNvPr id="3" name="Content Placeholder 2"/>
          <p:cNvSpPr>
            <a:spLocks noGrp="1"/>
          </p:cNvSpPr>
          <p:nvPr>
            <p:ph sz="quarter" idx="1"/>
          </p:nvPr>
        </p:nvSpPr>
        <p:spPr>
          <a:xfrm>
            <a:off x="430924" y="990601"/>
            <a:ext cx="11340662" cy="5287963"/>
          </a:xfrm>
        </p:spPr>
        <p:txBody>
          <a:bodyPr>
            <a:noAutofit/>
          </a:bodyPr>
          <a:lstStyle/>
          <a:p>
            <a:pPr algn="just"/>
            <a:r>
              <a:rPr lang="en-US" sz="3200" b="1" dirty="0">
                <a:latin typeface="Calibri" panose="020F0502020204030204" pitchFamily="34" charset="0"/>
              </a:rPr>
              <a:t>Not a routine procedure </a:t>
            </a:r>
            <a:r>
              <a:rPr lang="en-US" sz="3200" dirty="0">
                <a:latin typeface="Calibri" panose="020F0502020204030204" pitchFamily="34" charset="0"/>
              </a:rPr>
              <a:t>as research has shown that perineal shaving is unnecessary and does not improve infection rates</a:t>
            </a:r>
          </a:p>
          <a:p>
            <a:pPr algn="just">
              <a:buNone/>
            </a:pPr>
            <a:r>
              <a:rPr lang="en-US" sz="3200" b="1" dirty="0">
                <a:latin typeface="Calibri" panose="020F0502020204030204" pitchFamily="34" charset="0"/>
              </a:rPr>
              <a:t>Bath or shower</a:t>
            </a:r>
          </a:p>
          <a:p>
            <a:pPr algn="just"/>
            <a:r>
              <a:rPr lang="en-US" sz="3200" dirty="0">
                <a:latin typeface="Calibri" panose="020F0502020204030204" pitchFamily="34" charset="0"/>
              </a:rPr>
              <a:t>For women in normal labour, a warm bath( or birthing pool) can be an effective form of pain relief that allows increased mobility with no increased incidence of adverse outcome for the mother or baby</a:t>
            </a:r>
          </a:p>
          <a:p>
            <a:pPr algn="just">
              <a:buNone/>
            </a:pPr>
            <a:r>
              <a:rPr lang="en-US" sz="3200" b="1" dirty="0">
                <a:latin typeface="Calibri" panose="020F0502020204030204" pitchFamily="34" charset="0"/>
              </a:rPr>
              <a:t>Clothing</a:t>
            </a:r>
          </a:p>
          <a:p>
            <a:pPr algn="just"/>
            <a:r>
              <a:rPr lang="en-US" sz="3200" dirty="0">
                <a:latin typeface="Calibri" panose="020F0502020204030204" pitchFamily="34" charset="0"/>
              </a:rPr>
              <a:t>The woman should be given a clean, loose gown to wear or one that she feels comfortable in immediately upon admission</a:t>
            </a:r>
          </a:p>
        </p:txBody>
      </p:sp>
    </p:spTree>
  </p:cSld>
  <p:clrMapOvr>
    <a:masterClrMapping/>
  </p:clrMapOvr>
  <p:transition spd="med">
    <p:pull/>
  </p:transition>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10039827" cy="762000"/>
          </a:xfrm>
        </p:spPr>
        <p:txBody>
          <a:bodyPr>
            <a:normAutofit/>
          </a:bodyPr>
          <a:lstStyle/>
          <a:p>
            <a:pPr algn="ctr"/>
            <a:r>
              <a:rPr lang="en-US" sz="4000" b="1" dirty="0">
                <a:solidFill>
                  <a:srgbClr val="0000CC"/>
                </a:solidFill>
                <a:effectLst>
                  <a:outerShdw blurRad="38100" dist="38100" dir="2700000" algn="tl">
                    <a:srgbClr val="000000">
                      <a:alpha val="43137"/>
                    </a:srgbClr>
                  </a:outerShdw>
                </a:effectLst>
              </a:rPr>
              <a:t>RECORDS</a:t>
            </a:r>
          </a:p>
        </p:txBody>
      </p:sp>
      <p:sp>
        <p:nvSpPr>
          <p:cNvPr id="3" name="Content Placeholder 2"/>
          <p:cNvSpPr>
            <a:spLocks noGrp="1"/>
          </p:cNvSpPr>
          <p:nvPr>
            <p:ph sz="quarter" idx="1"/>
          </p:nvPr>
        </p:nvSpPr>
        <p:spPr>
          <a:xfrm>
            <a:off x="609601" y="838200"/>
            <a:ext cx="10413352" cy="6019800"/>
          </a:xfrm>
        </p:spPr>
        <p:txBody>
          <a:bodyPr>
            <a:normAutofit/>
          </a:bodyPr>
          <a:lstStyle/>
          <a:p>
            <a:pPr algn="just"/>
            <a:r>
              <a:rPr lang="en-US" sz="3200" dirty="0">
                <a:latin typeface="Calibri" panose="020F0502020204030204" pitchFamily="34" charset="0"/>
              </a:rPr>
              <a:t>The midwife’s record of labour is a legal document and must be kept meticulously/accurately. The records may be examined by any court for up to 25 years, they may go b4 the nursing council professional conduct or health committee and may be examined</a:t>
            </a:r>
          </a:p>
          <a:p>
            <a:pPr algn="just">
              <a:buNone/>
            </a:pPr>
            <a:endParaRPr lang="en-US" sz="3200" dirty="0">
              <a:latin typeface="Calibri" panose="020F0502020204030204" pitchFamily="34" charset="0"/>
            </a:endParaRPr>
          </a:p>
        </p:txBody>
      </p:sp>
    </p:spTree>
  </p:cSld>
  <p:clrMapOvr>
    <a:masterClrMapping/>
  </p:clrMapOvr>
  <p:transition spd="med">
    <p:pull/>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6088" y="228602"/>
            <a:ext cx="10039827" cy="5897563"/>
          </a:xfrm>
        </p:spPr>
        <p:txBody>
          <a:bodyPr>
            <a:normAutofit/>
          </a:bodyPr>
          <a:lstStyle/>
          <a:p>
            <a:pPr algn="just"/>
            <a:r>
              <a:rPr lang="en-US" sz="3600" dirty="0"/>
              <a:t>Half hourly- maternal pulse, contractions for length, strength and frequency &amp; the Foetal Heart Rate (FHR)</a:t>
            </a:r>
          </a:p>
          <a:p>
            <a:pPr algn="just"/>
            <a:r>
              <a:rPr lang="en-US" sz="3600" dirty="0"/>
              <a:t>Every 1½  - 2 hours check bladder</a:t>
            </a:r>
          </a:p>
          <a:p>
            <a:pPr algn="just"/>
            <a:r>
              <a:rPr lang="en-US" sz="3600" dirty="0"/>
              <a:t>Every 4 hours – B/P. Temperature, abdominal examination for descent, V.E, urine test acetone, albumin</a:t>
            </a:r>
          </a:p>
          <a:p>
            <a:pPr algn="just"/>
            <a:endParaRPr lang="en-US" sz="3600" dirty="0"/>
          </a:p>
        </p:txBody>
      </p:sp>
    </p:spTree>
  </p:cSld>
  <p:clrMapOvr>
    <a:masterClrMapping/>
  </p:clrMapOvr>
  <p:transition spd="med">
    <p:pull/>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43200" y="1143000"/>
            <a:ext cx="7529870" cy="1894362"/>
          </a:xfrm>
        </p:spPr>
        <p:txBody>
          <a:bodyPr>
            <a:normAutofit/>
          </a:bodyPr>
          <a:lstStyle/>
          <a:p>
            <a:r>
              <a:rPr lang="en-US" sz="6000" dirty="0">
                <a:solidFill>
                  <a:srgbClr val="0000CC"/>
                </a:solidFill>
                <a:effectLst>
                  <a:outerShdw blurRad="38100" dist="38100" dir="2700000" algn="tl">
                    <a:srgbClr val="000000">
                      <a:alpha val="43137"/>
                    </a:srgbClr>
                  </a:outerShdw>
                </a:effectLst>
                <a:latin typeface="Bradley Hand ITC" panose="03070402050302030203" pitchFamily="66" charset="0"/>
              </a:rPr>
              <a:t>THE PARTOGRAPH</a:t>
            </a:r>
          </a:p>
        </p:txBody>
      </p:sp>
    </p:spTree>
    <p:extLst>
      <p:ext uri="{BB962C8B-B14F-4D97-AF65-F5344CB8AC3E}">
        <p14:creationId xmlns="" xmlns:p14="http://schemas.microsoft.com/office/powerpoint/2010/main" val="959276451"/>
      </p:ext>
    </p:extLst>
  </p:cSld>
  <p:clrMapOvr>
    <a:masterClrMapping/>
  </p:clrMapOvr>
  <p:transition spd="med">
    <p:pull/>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10039827" cy="990600"/>
          </a:xfrm>
        </p:spPr>
        <p:txBody>
          <a:bodyPr/>
          <a:lstStyle/>
          <a:p>
            <a:pPr algn="ctr"/>
            <a:r>
              <a:rPr lang="en-US" b="1" dirty="0"/>
              <a:t>THE PARTOGRAPH</a:t>
            </a:r>
          </a:p>
        </p:txBody>
      </p:sp>
      <p:pic>
        <p:nvPicPr>
          <p:cNvPr id="4" name="il_fi" descr="http://helid.digicollection.org/documents/who37e/p06.gif"/>
          <p:cNvPicPr>
            <a:picLocks noGrp="1"/>
          </p:cNvPicPr>
          <p:nvPr>
            <p:ph idx="1"/>
          </p:nvPr>
        </p:nvPicPr>
        <p:blipFill>
          <a:blip r:embed="rId2" cstate="print"/>
          <a:stretch>
            <a:fillRect/>
          </a:stretch>
        </p:blipFill>
        <p:spPr bwMode="auto">
          <a:xfrm>
            <a:off x="1076088" y="1066801"/>
            <a:ext cx="10225749" cy="5257800"/>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8884" y="381000"/>
            <a:ext cx="11382702" cy="5638800"/>
          </a:xfrm>
        </p:spPr>
        <p:txBody>
          <a:bodyPr>
            <a:normAutofit/>
          </a:bodyPr>
          <a:lstStyle/>
          <a:p>
            <a:pPr lvl="0" algn="just">
              <a:buNone/>
            </a:pPr>
            <a:r>
              <a:rPr lang="en-US" dirty="0"/>
              <a:t>	</a:t>
            </a:r>
            <a:r>
              <a:rPr lang="en-US" sz="4000" i="1" dirty="0">
                <a:latin typeface="Times New Roman" pitchFamily="18" charset="0"/>
                <a:cs typeface="Times New Roman" pitchFamily="18" charset="0"/>
              </a:rPr>
              <a:t>iii) </a:t>
            </a:r>
            <a:r>
              <a:rPr lang="en-US" sz="4000" b="1" i="1" dirty="0">
                <a:latin typeface="Times New Roman" pitchFamily="18" charset="0"/>
                <a:cs typeface="Times New Roman" pitchFamily="18" charset="0"/>
              </a:rPr>
              <a:t>PALPATION OF FETAL PARTS</a:t>
            </a:r>
            <a:endParaRPr lang="en-US" sz="3600" b="1" i="1" dirty="0">
              <a:latin typeface="Times New Roman" pitchFamily="18" charset="0"/>
              <a:cs typeface="Times New Roman" pitchFamily="18" charset="0"/>
            </a:endParaRPr>
          </a:p>
          <a:p>
            <a:pPr algn="just"/>
            <a:r>
              <a:rPr lang="en-US" sz="3600" dirty="0">
                <a:latin typeface="Times New Roman" pitchFamily="18" charset="0"/>
                <a:cs typeface="Times New Roman" pitchFamily="18" charset="0"/>
              </a:rPr>
              <a:t>Possible from a gestation of 24 weeks</a:t>
            </a:r>
          </a:p>
          <a:p>
            <a:pPr algn="just"/>
            <a:r>
              <a:rPr lang="en-US" sz="3600" dirty="0">
                <a:latin typeface="Times New Roman" pitchFamily="18" charset="0"/>
                <a:cs typeface="Times New Roman" pitchFamily="18" charset="0"/>
              </a:rPr>
              <a:t>Confirmed by locating the head ,which is ballotable, back  felt as a smooth contour and limbs on the opposite side .</a:t>
            </a:r>
          </a:p>
          <a:p>
            <a:pPr algn="just"/>
            <a:r>
              <a:rPr lang="en-US" sz="3600" dirty="0">
                <a:latin typeface="Times New Roman" pitchFamily="18" charset="0"/>
                <a:cs typeface="Times New Roman" pitchFamily="18" charset="0"/>
              </a:rPr>
              <a:t>The site of fetal heart is estimated and F.H.S auscultated for confirmation.</a:t>
            </a:r>
          </a:p>
          <a:p>
            <a:pPr algn="just"/>
            <a:endParaRPr lang="en-US" dirty="0"/>
          </a:p>
        </p:txBody>
      </p:sp>
      <p:sp>
        <p:nvSpPr>
          <p:cNvPr id="5" name="Slide Number Placeholder 4"/>
          <p:cNvSpPr>
            <a:spLocks noGrp="1"/>
          </p:cNvSpPr>
          <p:nvPr>
            <p:ph type="sldNum" sz="quarter" idx="12"/>
          </p:nvPr>
        </p:nvSpPr>
        <p:spPr/>
        <p:txBody>
          <a:bodyPr/>
          <a:lstStyle/>
          <a:p>
            <a:fld id="{4E29A36A-2DFF-43F8-9275-FEA2E69CBAEA}" type="slidenum">
              <a:rPr lang="en-US">
                <a:latin typeface="Franklin Gothic Book"/>
              </a:rPr>
              <a:pPr/>
              <a:t>36</a:t>
            </a:fld>
            <a:endParaRPr lang="en-US">
              <a:latin typeface="Franklin Gothic Book"/>
            </a:endParaRPr>
          </a:p>
        </p:txBody>
      </p:sp>
    </p:spTree>
  </p:cSld>
  <p:clrMapOvr>
    <a:masterClrMapping/>
  </p:clrMapOvr>
  <p:transition spd="slow">
    <p:pull dir="d"/>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971" y="34710"/>
            <a:ext cx="9964250" cy="829983"/>
          </a:xfrm>
        </p:spPr>
        <p:txBody>
          <a:bodyPr vert="horz" lIns="0" tIns="44806" rIns="0" bIns="0" anchor="b">
            <a:normAutofit/>
          </a:bodyPr>
          <a:lstStyle/>
          <a:p>
            <a:pPr algn="ctr"/>
            <a:r>
              <a:rPr lang="en-US" b="1" u="sng" dirty="0">
                <a:solidFill>
                  <a:schemeClr val="tx1"/>
                </a:solidFill>
                <a:latin typeface="Aharoni" panose="02010803020104030203" pitchFamily="2" charset="-79"/>
                <a:cs typeface="Aharoni" panose="02010803020104030203" pitchFamily="2" charset="-79"/>
              </a:rPr>
              <a:t>PARTOGRAPH SYMBOLS</a:t>
            </a:r>
          </a:p>
        </p:txBody>
      </p:sp>
      <p:graphicFrame>
        <p:nvGraphicFramePr>
          <p:cNvPr id="5" name="Content Placeholder 4"/>
          <p:cNvGraphicFramePr>
            <a:graphicFrameLocks noGrp="1"/>
          </p:cNvGraphicFramePr>
          <p:nvPr>
            <p:ph idx="1"/>
          </p:nvPr>
        </p:nvGraphicFramePr>
        <p:xfrm>
          <a:off x="609599" y="864694"/>
          <a:ext cx="10972801" cy="5840907"/>
        </p:xfrm>
        <a:graphic>
          <a:graphicData uri="http://schemas.openxmlformats.org/drawingml/2006/table">
            <a:tbl>
              <a:tblPr firstRow="1" bandRow="1">
                <a:tableStyleId>{5C22544A-7EE6-4342-B048-85BDC9FD1C3A}</a:tableStyleId>
              </a:tblPr>
              <a:tblGrid>
                <a:gridCol w="2009104">
                  <a:extLst>
                    <a:ext uri="{9D8B030D-6E8A-4147-A177-3AD203B41FA5}">
                      <a16:colId xmlns="" xmlns:a16="http://schemas.microsoft.com/office/drawing/2014/main" val="20000"/>
                    </a:ext>
                  </a:extLst>
                </a:gridCol>
                <a:gridCol w="8731876">
                  <a:extLst>
                    <a:ext uri="{9D8B030D-6E8A-4147-A177-3AD203B41FA5}">
                      <a16:colId xmlns="" xmlns:a16="http://schemas.microsoft.com/office/drawing/2014/main" val="20001"/>
                    </a:ext>
                  </a:extLst>
                </a:gridCol>
                <a:gridCol w="231821">
                  <a:extLst>
                    <a:ext uri="{9D8B030D-6E8A-4147-A177-3AD203B41FA5}">
                      <a16:colId xmlns="" xmlns:a16="http://schemas.microsoft.com/office/drawing/2014/main" val="20002"/>
                    </a:ext>
                  </a:extLst>
                </a:gridCol>
              </a:tblGrid>
              <a:tr h="509804">
                <a:tc>
                  <a:txBody>
                    <a:bodyPr/>
                    <a:lstStyle/>
                    <a:p>
                      <a:r>
                        <a:rPr lang="en-US" sz="2000" b="1" kern="1200" dirty="0">
                          <a:solidFill>
                            <a:schemeClr val="tx1"/>
                          </a:solidFill>
                          <a:effectLst/>
                          <a:latin typeface="+mn-lt"/>
                          <a:ea typeface="+mn-ea"/>
                          <a:cs typeface="+mn-cs"/>
                        </a:rPr>
                        <a:t>FETAL HEART </a:t>
                      </a:r>
                      <a:endParaRPr lang="en-US" sz="1700" dirty="0">
                        <a:solidFill>
                          <a:schemeClr val="tx1"/>
                        </a:solidFill>
                      </a:endParaRPr>
                    </a:p>
                  </a:txBody>
                  <a:tcPr marL="90691" marR="90691" marT="43960" marB="43960">
                    <a:solidFill>
                      <a:schemeClr val="bg1">
                        <a:lumMod val="75000"/>
                      </a:schemeClr>
                    </a:solidFill>
                  </a:tcPr>
                </a:tc>
                <a:tc>
                  <a:txBody>
                    <a:bodyPr/>
                    <a:lstStyle/>
                    <a:p>
                      <a:endParaRPr lang="en-US" sz="1700" dirty="0"/>
                    </a:p>
                  </a:txBody>
                  <a:tcPr marL="90691" marR="90691" marT="43960" marB="43960">
                    <a:solidFill>
                      <a:schemeClr val="bg1">
                        <a:lumMod val="75000"/>
                      </a:schemeClr>
                    </a:solidFill>
                  </a:tcPr>
                </a:tc>
                <a:tc>
                  <a:txBody>
                    <a:bodyPr/>
                    <a:lstStyle/>
                    <a:p>
                      <a:endParaRPr lang="en-US" sz="1700"/>
                    </a:p>
                  </a:txBody>
                  <a:tcPr marL="90691" marR="90691" marT="43960" marB="43960">
                    <a:solidFill>
                      <a:schemeClr val="bg1">
                        <a:lumMod val="75000"/>
                      </a:schemeClr>
                    </a:solidFill>
                  </a:tcPr>
                </a:tc>
                <a:extLst>
                  <a:ext uri="{0D108BD9-81ED-4DB2-BD59-A6C34878D82A}">
                    <a16:rowId xmlns="" xmlns:a16="http://schemas.microsoft.com/office/drawing/2014/main" val="10000"/>
                  </a:ext>
                </a:extLst>
              </a:tr>
              <a:tr h="2490761">
                <a:tc>
                  <a:txBody>
                    <a:bodyPr/>
                    <a:lstStyle/>
                    <a:p>
                      <a:r>
                        <a:rPr lang="en-US" sz="2000" b="1" kern="1200" dirty="0">
                          <a:solidFill>
                            <a:schemeClr val="dk1"/>
                          </a:solidFill>
                          <a:effectLst/>
                          <a:latin typeface="+mn-lt"/>
                          <a:ea typeface="+mn-ea"/>
                          <a:cs typeface="+mn-cs"/>
                        </a:rPr>
                        <a:t>LIQUOR</a:t>
                      </a:r>
                      <a:endParaRPr lang="en-US" sz="1700" b="1" dirty="0"/>
                    </a:p>
                  </a:txBody>
                  <a:tcPr marL="90691" marR="90691" marT="43960" marB="43960">
                    <a:solidFill>
                      <a:schemeClr val="bg1">
                        <a:lumMod val="75000"/>
                      </a:schemeClr>
                    </a:solidFill>
                  </a:tcPr>
                </a:tc>
                <a:tc>
                  <a:txBody>
                    <a:bodyPr/>
                    <a:lstStyle/>
                    <a:p>
                      <a:r>
                        <a:rPr lang="en-US" sz="2000" b="1" kern="1200" dirty="0">
                          <a:solidFill>
                            <a:schemeClr val="dk1"/>
                          </a:solidFill>
                          <a:effectLst/>
                          <a:latin typeface="+mn-lt"/>
                          <a:ea typeface="+mn-ea"/>
                          <a:cs typeface="+mn-cs"/>
                        </a:rPr>
                        <a:t>I  = Intact</a:t>
                      </a:r>
                      <a:br>
                        <a:rPr lang="en-US" sz="2000" b="1" kern="1200" dirty="0">
                          <a:solidFill>
                            <a:schemeClr val="dk1"/>
                          </a:solidFill>
                          <a:effectLst/>
                          <a:latin typeface="+mn-lt"/>
                          <a:ea typeface="+mn-ea"/>
                          <a:cs typeface="+mn-cs"/>
                        </a:rPr>
                      </a:br>
                      <a:endParaRPr lang="en-US" sz="2000" kern="1200" dirty="0">
                        <a:solidFill>
                          <a:schemeClr val="dk1"/>
                        </a:solidFill>
                        <a:effectLst/>
                        <a:latin typeface="+mn-lt"/>
                        <a:ea typeface="+mn-ea"/>
                        <a:cs typeface="+mn-cs"/>
                      </a:endParaRPr>
                    </a:p>
                    <a:p>
                      <a:r>
                        <a:rPr lang="en-US" sz="2000" b="1" kern="1200" dirty="0">
                          <a:solidFill>
                            <a:schemeClr val="dk1"/>
                          </a:solidFill>
                          <a:effectLst/>
                          <a:latin typeface="+mn-lt"/>
                          <a:ea typeface="+mn-ea"/>
                          <a:cs typeface="+mn-cs"/>
                        </a:rPr>
                        <a:t>C = clear </a:t>
                      </a:r>
                      <a:br>
                        <a:rPr lang="en-US" sz="2000" b="1" kern="1200" dirty="0">
                          <a:solidFill>
                            <a:schemeClr val="dk1"/>
                          </a:solidFill>
                          <a:effectLst/>
                          <a:latin typeface="+mn-lt"/>
                          <a:ea typeface="+mn-ea"/>
                          <a:cs typeface="+mn-cs"/>
                        </a:rPr>
                      </a:br>
                      <a:endParaRPr lang="en-US" sz="2000" kern="1200" dirty="0">
                        <a:solidFill>
                          <a:schemeClr val="dk1"/>
                        </a:solidFill>
                        <a:effectLst/>
                        <a:latin typeface="+mn-lt"/>
                        <a:ea typeface="+mn-ea"/>
                        <a:cs typeface="+mn-cs"/>
                      </a:endParaRPr>
                    </a:p>
                    <a:p>
                      <a:r>
                        <a:rPr lang="en-US" sz="2000" b="1" kern="1200" dirty="0">
                          <a:solidFill>
                            <a:schemeClr val="dk1"/>
                          </a:solidFill>
                          <a:effectLst/>
                          <a:latin typeface="+mn-lt"/>
                          <a:ea typeface="+mn-ea"/>
                          <a:cs typeface="+mn-cs"/>
                        </a:rPr>
                        <a:t>M= meconium stained</a:t>
                      </a:r>
                    </a:p>
                    <a:p>
                      <a:endParaRPr lang="en-US" sz="2000" b="1" kern="1200" dirty="0">
                        <a:solidFill>
                          <a:schemeClr val="dk1"/>
                        </a:solidFill>
                        <a:effectLst/>
                        <a:latin typeface="+mn-lt"/>
                        <a:ea typeface="+mn-ea"/>
                        <a:cs typeface="+mn-cs"/>
                      </a:endParaRPr>
                    </a:p>
                    <a:p>
                      <a:r>
                        <a:rPr lang="en-US" sz="2000" b="1" kern="1200" dirty="0">
                          <a:solidFill>
                            <a:schemeClr val="dk1"/>
                          </a:solidFill>
                          <a:effectLst/>
                          <a:latin typeface="+mn-lt"/>
                          <a:ea typeface="+mn-ea"/>
                          <a:cs typeface="+mn-cs"/>
                        </a:rPr>
                        <a:t>B= blood stained</a:t>
                      </a:r>
                      <a:br>
                        <a:rPr lang="en-US" sz="2000" b="1" kern="1200" dirty="0">
                          <a:solidFill>
                            <a:schemeClr val="dk1"/>
                          </a:solidFill>
                          <a:effectLst/>
                          <a:latin typeface="+mn-lt"/>
                          <a:ea typeface="+mn-ea"/>
                          <a:cs typeface="+mn-cs"/>
                        </a:rPr>
                      </a:br>
                      <a:endParaRPr lang="en-US" sz="1700" dirty="0"/>
                    </a:p>
                  </a:txBody>
                  <a:tcPr marL="90691" marR="90691" marT="43960" marB="43960">
                    <a:solidFill>
                      <a:schemeClr val="bg1">
                        <a:lumMod val="75000"/>
                      </a:schemeClr>
                    </a:solidFill>
                  </a:tcPr>
                </a:tc>
                <a:tc>
                  <a:txBody>
                    <a:bodyPr/>
                    <a:lstStyle/>
                    <a:p>
                      <a:endParaRPr lang="en-US" sz="1700"/>
                    </a:p>
                  </a:txBody>
                  <a:tcPr marL="90691" marR="90691" marT="43960" marB="43960">
                    <a:solidFill>
                      <a:schemeClr val="bg1">
                        <a:lumMod val="75000"/>
                      </a:schemeClr>
                    </a:solidFill>
                  </a:tcPr>
                </a:tc>
                <a:extLst>
                  <a:ext uri="{0D108BD9-81ED-4DB2-BD59-A6C34878D82A}">
                    <a16:rowId xmlns="" xmlns:a16="http://schemas.microsoft.com/office/drawing/2014/main" val="10001"/>
                  </a:ext>
                </a:extLst>
              </a:tr>
              <a:tr h="2840342">
                <a:tc>
                  <a:txBody>
                    <a:bodyPr/>
                    <a:lstStyle/>
                    <a:p>
                      <a:r>
                        <a:rPr lang="en-US" sz="2000" b="1" kern="1200" dirty="0">
                          <a:solidFill>
                            <a:schemeClr val="dk1"/>
                          </a:solidFill>
                          <a:effectLst/>
                          <a:latin typeface="+mn-lt"/>
                          <a:ea typeface="+mn-ea"/>
                          <a:cs typeface="+mn-cs"/>
                        </a:rPr>
                        <a:t>MOLDING</a:t>
                      </a:r>
                      <a:endParaRPr lang="en-US" sz="1700" b="1" dirty="0"/>
                    </a:p>
                  </a:txBody>
                  <a:tcPr marL="90691" marR="90691" marT="43960" marB="43960">
                    <a:solidFill>
                      <a:schemeClr val="bg1">
                        <a:lumMod val="75000"/>
                      </a:schemeClr>
                    </a:solidFill>
                  </a:tcPr>
                </a:tc>
                <a:tc>
                  <a:txBody>
                    <a:bodyPr/>
                    <a:lstStyle/>
                    <a:p>
                      <a:r>
                        <a:rPr lang="en-US" sz="2000" b="1" kern="1200" dirty="0">
                          <a:solidFill>
                            <a:schemeClr val="dk1"/>
                          </a:solidFill>
                          <a:effectLst/>
                          <a:latin typeface="+mn-lt"/>
                          <a:ea typeface="+mn-ea"/>
                          <a:cs typeface="+mn-cs"/>
                        </a:rPr>
                        <a:t>O= </a:t>
                      </a:r>
                      <a:r>
                        <a:rPr lang="en-US" sz="2000" kern="1200" dirty="0">
                          <a:solidFill>
                            <a:schemeClr val="dk1"/>
                          </a:solidFill>
                          <a:effectLst/>
                          <a:latin typeface="+mn-lt"/>
                          <a:ea typeface="+mn-ea"/>
                          <a:cs typeface="+mn-cs"/>
                        </a:rPr>
                        <a:t>Bones are separated &amp; sutures can be felt easily</a:t>
                      </a:r>
                      <a:r>
                        <a:rPr lang="en-US" sz="2000" b="1" kern="1200" dirty="0">
                          <a:solidFill>
                            <a:schemeClr val="dk1"/>
                          </a:solidFill>
                          <a:effectLst/>
                          <a:latin typeface="+mn-lt"/>
                          <a:ea typeface="+mn-ea"/>
                          <a:cs typeface="+mn-cs"/>
                        </a:rPr>
                        <a:t/>
                      </a:r>
                      <a:br>
                        <a:rPr lang="en-US" sz="2000" b="1" kern="1200" dirty="0">
                          <a:solidFill>
                            <a:schemeClr val="dk1"/>
                          </a:solidFill>
                          <a:effectLst/>
                          <a:latin typeface="+mn-lt"/>
                          <a:ea typeface="+mn-ea"/>
                          <a:cs typeface="+mn-cs"/>
                        </a:rPr>
                      </a:br>
                      <a:r>
                        <a:rPr lang="en-US" sz="2000" b="1" kern="1200" dirty="0">
                          <a:solidFill>
                            <a:schemeClr val="dk1"/>
                          </a:solidFill>
                          <a:effectLst/>
                          <a:latin typeface="+mn-lt"/>
                          <a:ea typeface="+mn-ea"/>
                          <a:cs typeface="+mn-cs"/>
                        </a:rPr>
                        <a:t/>
                      </a:r>
                      <a:br>
                        <a:rPr lang="en-US" sz="2000" b="1" kern="1200" dirty="0">
                          <a:solidFill>
                            <a:schemeClr val="dk1"/>
                          </a:solidFill>
                          <a:effectLst/>
                          <a:latin typeface="+mn-lt"/>
                          <a:ea typeface="+mn-ea"/>
                          <a:cs typeface="+mn-cs"/>
                        </a:rPr>
                      </a:br>
                      <a:r>
                        <a:rPr lang="en-US" sz="2000" b="0" kern="1200" dirty="0">
                          <a:solidFill>
                            <a:schemeClr val="dk1"/>
                          </a:solidFill>
                          <a:effectLst/>
                          <a:latin typeface="+mn-lt"/>
                          <a:ea typeface="+mn-ea"/>
                          <a:cs typeface="+mn-cs"/>
                        </a:rPr>
                        <a:t>+</a:t>
                      </a:r>
                      <a:r>
                        <a:rPr lang="en-US" sz="2000" b="1" kern="1200" dirty="0">
                          <a:solidFill>
                            <a:schemeClr val="dk1"/>
                          </a:solidFill>
                          <a:effectLst/>
                          <a:latin typeface="+mn-lt"/>
                          <a:ea typeface="+mn-ea"/>
                          <a:cs typeface="+mn-cs"/>
                        </a:rPr>
                        <a:t>=</a:t>
                      </a:r>
                      <a:r>
                        <a:rPr lang="en-US" sz="2000" b="1" kern="1200" baseline="0" dirty="0">
                          <a:solidFill>
                            <a:schemeClr val="dk1"/>
                          </a:solidFill>
                          <a:effectLst/>
                          <a:latin typeface="+mn-lt"/>
                          <a:ea typeface="+mn-ea"/>
                          <a:cs typeface="+mn-cs"/>
                        </a:rPr>
                        <a:t> </a:t>
                      </a:r>
                      <a:r>
                        <a:rPr lang="en-US" sz="2000" kern="1200" dirty="0">
                          <a:solidFill>
                            <a:schemeClr val="dk1"/>
                          </a:solidFill>
                          <a:effectLst/>
                          <a:latin typeface="+mn-lt"/>
                          <a:ea typeface="+mn-ea"/>
                          <a:cs typeface="+mn-cs"/>
                        </a:rPr>
                        <a:t>Bones are just touching each other.</a:t>
                      </a:r>
                      <a:r>
                        <a:rPr lang="en-US" sz="2000" b="1" kern="1200" dirty="0">
                          <a:solidFill>
                            <a:schemeClr val="dk1"/>
                          </a:solidFill>
                          <a:effectLst/>
                          <a:latin typeface="+mn-lt"/>
                          <a:ea typeface="+mn-ea"/>
                          <a:cs typeface="+mn-cs"/>
                        </a:rPr>
                        <a:t/>
                      </a:r>
                      <a:br>
                        <a:rPr lang="en-US" sz="2000" b="1" kern="1200" dirty="0">
                          <a:solidFill>
                            <a:schemeClr val="dk1"/>
                          </a:solidFill>
                          <a:effectLst/>
                          <a:latin typeface="+mn-lt"/>
                          <a:ea typeface="+mn-ea"/>
                          <a:cs typeface="+mn-cs"/>
                        </a:rPr>
                      </a:br>
                      <a:r>
                        <a:rPr lang="en-US" sz="2000" b="1" kern="1200" dirty="0">
                          <a:solidFill>
                            <a:schemeClr val="dk1"/>
                          </a:solidFill>
                          <a:effectLst/>
                          <a:latin typeface="+mn-lt"/>
                          <a:ea typeface="+mn-ea"/>
                          <a:cs typeface="+mn-cs"/>
                        </a:rPr>
                        <a:t/>
                      </a:r>
                      <a:br>
                        <a:rPr lang="en-US" sz="2000" b="1" kern="1200" dirty="0">
                          <a:solidFill>
                            <a:schemeClr val="dk1"/>
                          </a:solidFill>
                          <a:effectLst/>
                          <a:latin typeface="+mn-lt"/>
                          <a:ea typeface="+mn-ea"/>
                          <a:cs typeface="+mn-cs"/>
                        </a:rPr>
                      </a:br>
                      <a:r>
                        <a:rPr lang="en-US" sz="2000" b="1" kern="1200" dirty="0">
                          <a:solidFill>
                            <a:schemeClr val="dk1"/>
                          </a:solidFill>
                          <a:effectLst/>
                          <a:latin typeface="+mn-lt"/>
                          <a:ea typeface="+mn-ea"/>
                          <a:cs typeface="+mn-cs"/>
                        </a:rPr>
                        <a:t>++= </a:t>
                      </a:r>
                      <a:r>
                        <a:rPr lang="en-US" sz="2000" kern="1200" dirty="0">
                          <a:solidFill>
                            <a:schemeClr val="dk1"/>
                          </a:solidFill>
                          <a:effectLst/>
                          <a:latin typeface="+mn-lt"/>
                          <a:ea typeface="+mn-ea"/>
                          <a:cs typeface="+mn-cs"/>
                        </a:rPr>
                        <a:t>Bones are overlapping but can be separated easily with pressure from    your fingers. </a:t>
                      </a:r>
                      <a:r>
                        <a:rPr lang="en-US" sz="2000" b="1" kern="1200" dirty="0">
                          <a:solidFill>
                            <a:schemeClr val="dk1"/>
                          </a:solidFill>
                          <a:effectLst/>
                          <a:latin typeface="+mn-lt"/>
                          <a:ea typeface="+mn-ea"/>
                          <a:cs typeface="+mn-cs"/>
                        </a:rPr>
                        <a:t/>
                      </a:r>
                      <a:br>
                        <a:rPr lang="en-US" sz="2000" b="1" kern="1200" dirty="0">
                          <a:solidFill>
                            <a:schemeClr val="dk1"/>
                          </a:solidFill>
                          <a:effectLst/>
                          <a:latin typeface="+mn-lt"/>
                          <a:ea typeface="+mn-ea"/>
                          <a:cs typeface="+mn-cs"/>
                        </a:rPr>
                      </a:br>
                      <a:r>
                        <a:rPr lang="en-US" sz="2000" b="1" kern="1200" dirty="0">
                          <a:solidFill>
                            <a:schemeClr val="dk1"/>
                          </a:solidFill>
                          <a:effectLst/>
                          <a:latin typeface="+mn-lt"/>
                          <a:ea typeface="+mn-ea"/>
                          <a:cs typeface="+mn-cs"/>
                        </a:rPr>
                        <a:t/>
                      </a:r>
                      <a:br>
                        <a:rPr lang="en-US" sz="2000" b="1" kern="1200" dirty="0">
                          <a:solidFill>
                            <a:schemeClr val="dk1"/>
                          </a:solidFill>
                          <a:effectLst/>
                          <a:latin typeface="+mn-lt"/>
                          <a:ea typeface="+mn-ea"/>
                          <a:cs typeface="+mn-cs"/>
                        </a:rPr>
                      </a:br>
                      <a:r>
                        <a:rPr lang="en-US" sz="2000" b="1" kern="1200" dirty="0">
                          <a:solidFill>
                            <a:schemeClr val="dk1"/>
                          </a:solidFill>
                          <a:effectLst/>
                          <a:latin typeface="+mn-lt"/>
                          <a:ea typeface="+mn-ea"/>
                          <a:cs typeface="+mn-cs"/>
                        </a:rPr>
                        <a:t>+++ = </a:t>
                      </a:r>
                      <a:r>
                        <a:rPr lang="en-US" sz="2000" kern="1200" dirty="0">
                          <a:solidFill>
                            <a:schemeClr val="dk1"/>
                          </a:solidFill>
                          <a:effectLst/>
                          <a:latin typeface="+mn-lt"/>
                          <a:ea typeface="+mn-ea"/>
                          <a:cs typeface="+mn-cs"/>
                        </a:rPr>
                        <a:t>Bones are severely overlapping but cannot be separated easily with pressure from your fingers</a:t>
                      </a:r>
                      <a:endParaRPr lang="en-US" sz="1700" dirty="0"/>
                    </a:p>
                  </a:txBody>
                  <a:tcPr marL="90691" marR="90691" marT="43960" marB="43960">
                    <a:solidFill>
                      <a:schemeClr val="bg1">
                        <a:lumMod val="75000"/>
                      </a:schemeClr>
                    </a:solidFill>
                  </a:tcPr>
                </a:tc>
                <a:tc>
                  <a:txBody>
                    <a:bodyPr/>
                    <a:lstStyle/>
                    <a:p>
                      <a:endParaRPr lang="en-US" sz="1700" dirty="0"/>
                    </a:p>
                  </a:txBody>
                  <a:tcPr marL="90691" marR="90691" marT="43960" marB="43960">
                    <a:solidFill>
                      <a:schemeClr val="bg1">
                        <a:lumMod val="75000"/>
                      </a:schemeClr>
                    </a:solidFill>
                  </a:tcPr>
                </a:tc>
                <a:extLst>
                  <a:ext uri="{0D108BD9-81ED-4DB2-BD59-A6C34878D82A}">
                    <a16:rowId xmlns=""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3DC75368-9501-4502-AD03-95A012171C34}" type="slidenum">
              <a:rPr lang="en-US">
                <a:solidFill>
                  <a:srgbClr val="04617B">
                    <a:shade val="90000"/>
                  </a:srgbClr>
                </a:solidFill>
                <a:latin typeface="Constantia"/>
              </a:rPr>
              <a:pPr/>
              <a:t>360</a:t>
            </a:fld>
            <a:endParaRPr lang="en-US">
              <a:solidFill>
                <a:srgbClr val="04617B">
                  <a:shade val="90000"/>
                </a:srgbClr>
              </a:solidFill>
              <a:latin typeface="Constantia"/>
            </a:endParaRPr>
          </a:p>
        </p:txBody>
      </p:sp>
      <p:pic>
        <p:nvPicPr>
          <p:cNvPr id="6" name="Picture 5" descr="http://www.oerafrica.org/FTPFolder/health/ucm/images/Grid4.jpg"/>
          <p:cNvPicPr/>
          <p:nvPr/>
        </p:nvPicPr>
        <p:blipFill>
          <a:blip r:embed="rId2" cstate="print"/>
          <a:srcRect/>
          <a:stretch>
            <a:fillRect/>
          </a:stretch>
        </p:blipFill>
        <p:spPr bwMode="auto">
          <a:xfrm>
            <a:off x="2911354" y="933023"/>
            <a:ext cx="604610" cy="320539"/>
          </a:xfrm>
          <a:prstGeom prst="rect">
            <a:avLst/>
          </a:prstGeom>
          <a:noFill/>
          <a:ln w="9525">
            <a:noFill/>
            <a:miter lim="800000"/>
            <a:headEnd/>
            <a:tailEnd/>
          </a:ln>
        </p:spPr>
      </p:pic>
    </p:spTree>
    <p:extLst>
      <p:ext uri="{BB962C8B-B14F-4D97-AF65-F5344CB8AC3E}">
        <p14:creationId xmlns="" xmlns:p14="http://schemas.microsoft.com/office/powerpoint/2010/main" val="3014380739"/>
      </p:ext>
    </p:extLst>
  </p:cSld>
  <p:clrMapOvr>
    <a:masterClrMapping/>
  </p:clrMapOvr>
  <p:transition spd="med">
    <p:pull/>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9928598" cy="838200"/>
          </a:xfrm>
        </p:spPr>
        <p:txBody>
          <a:bodyPr vert="horz" lIns="0" tIns="44806" rIns="0" bIns="0" anchor="b">
            <a:normAutofit/>
          </a:bodyPr>
          <a:lstStyle/>
          <a:p>
            <a:pPr algn="ctr"/>
            <a:r>
              <a:rPr lang="en-US" b="1" dirty="0">
                <a:solidFill>
                  <a:schemeClr val="tx1"/>
                </a:solidFill>
                <a:latin typeface="Aharoni" panose="02010803020104030203" pitchFamily="2" charset="-79"/>
                <a:cs typeface="Aharoni" panose="02010803020104030203" pitchFamily="2" charset="-79"/>
              </a:rPr>
              <a:t>Partograph symbols </a:t>
            </a:r>
            <a:r>
              <a:rPr lang="en-US" b="1" dirty="0" err="1">
                <a:solidFill>
                  <a:schemeClr val="tx1"/>
                </a:solidFill>
                <a:latin typeface="Aharoni" panose="02010803020104030203" pitchFamily="2" charset="-79"/>
                <a:cs typeface="Aharoni" panose="02010803020104030203" pitchFamily="2" charset="-79"/>
              </a:rPr>
              <a:t>ct</a:t>
            </a:r>
            <a:r>
              <a:rPr lang="en-US" b="1" dirty="0">
                <a:solidFill>
                  <a:schemeClr val="tx1"/>
                </a:solidFill>
                <a:latin typeface="Aharoni" panose="02010803020104030203" pitchFamily="2" charset="-79"/>
                <a:cs typeface="Aharoni" panose="02010803020104030203" pitchFamily="2" charset="-79"/>
              </a:rPr>
              <a:t>’</a:t>
            </a:r>
          </a:p>
        </p:txBody>
      </p:sp>
      <p:graphicFrame>
        <p:nvGraphicFramePr>
          <p:cNvPr id="5" name="Content Placeholder 4"/>
          <p:cNvGraphicFramePr>
            <a:graphicFrameLocks noGrp="1"/>
          </p:cNvGraphicFramePr>
          <p:nvPr>
            <p:ph idx="1"/>
          </p:nvPr>
        </p:nvGraphicFramePr>
        <p:xfrm>
          <a:off x="654515" y="937958"/>
          <a:ext cx="10805823" cy="5739683"/>
        </p:xfrm>
        <a:graphic>
          <a:graphicData uri="http://schemas.openxmlformats.org/drawingml/2006/table">
            <a:tbl>
              <a:tblPr firstRow="1" bandRow="1">
                <a:tableStyleId>{5C22544A-7EE6-4342-B048-85BDC9FD1C3A}</a:tableStyleId>
              </a:tblPr>
              <a:tblGrid>
                <a:gridCol w="3155486">
                  <a:extLst>
                    <a:ext uri="{9D8B030D-6E8A-4147-A177-3AD203B41FA5}">
                      <a16:colId xmlns="" xmlns:a16="http://schemas.microsoft.com/office/drawing/2014/main" val="20000"/>
                    </a:ext>
                  </a:extLst>
                </a:gridCol>
                <a:gridCol w="3581400">
                  <a:extLst>
                    <a:ext uri="{9D8B030D-6E8A-4147-A177-3AD203B41FA5}">
                      <a16:colId xmlns="" xmlns:a16="http://schemas.microsoft.com/office/drawing/2014/main" val="20001"/>
                    </a:ext>
                  </a:extLst>
                </a:gridCol>
                <a:gridCol w="4068937">
                  <a:extLst>
                    <a:ext uri="{9D8B030D-6E8A-4147-A177-3AD203B41FA5}">
                      <a16:colId xmlns="" xmlns:a16="http://schemas.microsoft.com/office/drawing/2014/main" val="20002"/>
                    </a:ext>
                  </a:extLst>
                </a:gridCol>
              </a:tblGrid>
              <a:tr h="846653">
                <a:tc>
                  <a:txBody>
                    <a:bodyPr/>
                    <a:lstStyle/>
                    <a:p>
                      <a:pPr marL="0" marR="0">
                        <a:lnSpc>
                          <a:spcPct val="115000"/>
                        </a:lnSpc>
                        <a:spcBef>
                          <a:spcPts val="0"/>
                        </a:spcBef>
                        <a:spcAft>
                          <a:spcPts val="0"/>
                        </a:spcAft>
                      </a:pPr>
                      <a:r>
                        <a:rPr lang="en-US" sz="2300" b="1" dirty="0">
                          <a:solidFill>
                            <a:srgbClr val="000000"/>
                          </a:solidFill>
                          <a:effectLst/>
                          <a:latin typeface="+mj-lt"/>
                          <a:ea typeface="Times New Roman"/>
                          <a:cs typeface="Times New Roman"/>
                        </a:rPr>
                        <a:t>Dilatation</a:t>
                      </a:r>
                      <a:endParaRPr lang="en-US" sz="2300" b="1" dirty="0">
                        <a:effectLst/>
                        <a:latin typeface="+mj-lt"/>
                        <a:ea typeface="Calibri"/>
                        <a:cs typeface="Times New Roman"/>
                      </a:endParaRPr>
                    </a:p>
                  </a:txBody>
                  <a:tcPr marL="9447" marR="9447" marT="9158" marB="9158" anchor="ctr">
                    <a:solidFill>
                      <a:schemeClr val="bg1">
                        <a:lumMod val="75000"/>
                      </a:schemeClr>
                    </a:solidFill>
                  </a:tcPr>
                </a:tc>
                <a:tc>
                  <a:txBody>
                    <a:bodyPr/>
                    <a:lstStyle/>
                    <a:p>
                      <a:pPr marL="0" marR="0" indent="0" algn="l" defTabSz="1050280" rtl="0" eaLnBrk="1" fontAlgn="auto" latinLnBrk="0" hangingPunct="1">
                        <a:lnSpc>
                          <a:spcPct val="115000"/>
                        </a:lnSpc>
                        <a:spcBef>
                          <a:spcPts val="0"/>
                        </a:spcBef>
                        <a:spcAft>
                          <a:spcPts val="0"/>
                        </a:spcAft>
                        <a:buClrTx/>
                        <a:buSzTx/>
                        <a:buFontTx/>
                        <a:buNone/>
                        <a:tabLst/>
                        <a:defRPr/>
                      </a:pPr>
                      <a:r>
                        <a:rPr lang="en-US" sz="2300" b="1" dirty="0">
                          <a:solidFill>
                            <a:srgbClr val="000000"/>
                          </a:solidFill>
                          <a:effectLst/>
                          <a:latin typeface="Times New Roman"/>
                          <a:ea typeface="Times New Roman"/>
                          <a:cs typeface="Times New Roman"/>
                        </a:rPr>
                        <a:t>                       X</a:t>
                      </a:r>
                      <a:endParaRPr lang="en-US" sz="2300" dirty="0">
                        <a:effectLst/>
                        <a:latin typeface="+mn-lt"/>
                        <a:ea typeface="Calibri"/>
                        <a:cs typeface="Times New Roman"/>
                      </a:endParaRPr>
                    </a:p>
                    <a:p>
                      <a:pPr marL="0" marR="0">
                        <a:lnSpc>
                          <a:spcPct val="115000"/>
                        </a:lnSpc>
                        <a:spcBef>
                          <a:spcPts val="0"/>
                        </a:spcBef>
                        <a:spcAft>
                          <a:spcPts val="0"/>
                        </a:spcAft>
                      </a:pPr>
                      <a:endParaRPr lang="en-US" sz="2300" dirty="0">
                        <a:effectLst/>
                        <a:latin typeface="Calibri"/>
                        <a:ea typeface="Calibri"/>
                        <a:cs typeface="Times New Roman"/>
                      </a:endParaRPr>
                    </a:p>
                  </a:txBody>
                  <a:tcPr marL="9447" marR="9447" marT="9158" marB="9158" anchor="ctr">
                    <a:solidFill>
                      <a:schemeClr val="bg1">
                        <a:lumMod val="75000"/>
                      </a:schemeClr>
                    </a:solidFill>
                  </a:tcPr>
                </a:tc>
                <a:tc>
                  <a:txBody>
                    <a:bodyPr/>
                    <a:lstStyle/>
                    <a:p>
                      <a:pPr marL="0" marR="0" algn="ctr">
                        <a:lnSpc>
                          <a:spcPct val="115000"/>
                        </a:lnSpc>
                        <a:spcBef>
                          <a:spcPts val="0"/>
                        </a:spcBef>
                        <a:spcAft>
                          <a:spcPts val="0"/>
                        </a:spcAft>
                      </a:pPr>
                      <a:endParaRPr lang="en-US" sz="2300" dirty="0">
                        <a:effectLst/>
                        <a:latin typeface="Calibri"/>
                        <a:ea typeface="Calibri"/>
                        <a:cs typeface="Times New Roman"/>
                      </a:endParaRPr>
                    </a:p>
                  </a:txBody>
                  <a:tcPr marL="9447" marR="9447" marT="9158" marB="9158" anchor="ctr">
                    <a:solidFill>
                      <a:schemeClr val="bg1">
                        <a:lumMod val="75000"/>
                      </a:schemeClr>
                    </a:solidFill>
                  </a:tcPr>
                </a:tc>
                <a:extLst>
                  <a:ext uri="{0D108BD9-81ED-4DB2-BD59-A6C34878D82A}">
                    <a16:rowId xmlns="" xmlns:a16="http://schemas.microsoft.com/office/drawing/2014/main" val="10000"/>
                  </a:ext>
                </a:extLst>
              </a:tr>
              <a:tr h="739584">
                <a:tc>
                  <a:txBody>
                    <a:bodyPr/>
                    <a:lstStyle/>
                    <a:p>
                      <a:pPr marL="0" marR="0">
                        <a:lnSpc>
                          <a:spcPct val="115000"/>
                        </a:lnSpc>
                        <a:spcBef>
                          <a:spcPts val="0"/>
                        </a:spcBef>
                        <a:spcAft>
                          <a:spcPts val="0"/>
                        </a:spcAft>
                      </a:pPr>
                      <a:r>
                        <a:rPr lang="en-US" sz="2300" b="1" dirty="0">
                          <a:solidFill>
                            <a:srgbClr val="000000"/>
                          </a:solidFill>
                          <a:effectLst/>
                          <a:latin typeface="+mj-lt"/>
                          <a:ea typeface="Times New Roman"/>
                          <a:cs typeface="Times New Roman"/>
                        </a:rPr>
                        <a:t>Descent</a:t>
                      </a:r>
                      <a:endParaRPr lang="en-US" sz="2300" b="1" dirty="0">
                        <a:effectLst/>
                        <a:latin typeface="+mj-lt"/>
                        <a:ea typeface="Calibri"/>
                        <a:cs typeface="Times New Roman"/>
                      </a:endParaRPr>
                    </a:p>
                  </a:txBody>
                  <a:tcPr marL="9447" marR="9447" marT="9158" marB="9158" anchor="ctr">
                    <a:solidFill>
                      <a:schemeClr val="bg1">
                        <a:lumMod val="75000"/>
                      </a:schemeClr>
                    </a:solidFill>
                  </a:tcPr>
                </a:tc>
                <a:tc>
                  <a:txBody>
                    <a:bodyPr/>
                    <a:lstStyle/>
                    <a:p>
                      <a:pPr marL="0" marR="0" indent="0" algn="ctr" defTabSz="1050280" rtl="0" eaLnBrk="1" fontAlgn="auto" latinLnBrk="0" hangingPunct="1">
                        <a:lnSpc>
                          <a:spcPct val="115000"/>
                        </a:lnSpc>
                        <a:spcBef>
                          <a:spcPts val="0"/>
                        </a:spcBef>
                        <a:spcAft>
                          <a:spcPts val="0"/>
                        </a:spcAft>
                        <a:buClrTx/>
                        <a:buSzTx/>
                        <a:buFontTx/>
                        <a:buNone/>
                        <a:tabLst/>
                        <a:defRPr/>
                      </a:pPr>
                      <a:r>
                        <a:rPr lang="en-US" sz="2300" b="1" dirty="0">
                          <a:solidFill>
                            <a:srgbClr val="000000"/>
                          </a:solidFill>
                          <a:effectLst/>
                          <a:latin typeface="Times New Roman"/>
                          <a:ea typeface="Times New Roman"/>
                          <a:cs typeface="Times New Roman"/>
                        </a:rPr>
                        <a:t>O</a:t>
                      </a:r>
                      <a:endParaRPr lang="en-US" sz="2300" dirty="0">
                        <a:effectLst/>
                        <a:latin typeface="+mn-lt"/>
                        <a:ea typeface="Calibri"/>
                        <a:cs typeface="Times New Roman"/>
                      </a:endParaRPr>
                    </a:p>
                  </a:txBody>
                  <a:tcPr marL="9447" marR="9447" marT="9158" marB="9158" anchor="ctr">
                    <a:solidFill>
                      <a:schemeClr val="bg1">
                        <a:lumMod val="75000"/>
                      </a:schemeClr>
                    </a:solidFill>
                  </a:tcPr>
                </a:tc>
                <a:tc>
                  <a:txBody>
                    <a:bodyPr/>
                    <a:lstStyle/>
                    <a:p>
                      <a:pPr marL="0" marR="0">
                        <a:lnSpc>
                          <a:spcPct val="115000"/>
                        </a:lnSpc>
                        <a:spcBef>
                          <a:spcPts val="0"/>
                        </a:spcBef>
                        <a:spcAft>
                          <a:spcPts val="0"/>
                        </a:spcAft>
                      </a:pPr>
                      <a:r>
                        <a:rPr lang="en-US" sz="2300" dirty="0">
                          <a:effectLst/>
                          <a:latin typeface="Times New Roman"/>
                          <a:ea typeface="Times New Roman"/>
                          <a:cs typeface="Times New Roman"/>
                        </a:rPr>
                        <a:t> </a:t>
                      </a:r>
                      <a:endParaRPr lang="en-US" sz="2300" dirty="0">
                        <a:effectLst/>
                        <a:latin typeface="Calibri"/>
                        <a:ea typeface="Calibri"/>
                        <a:cs typeface="Times New Roman"/>
                      </a:endParaRPr>
                    </a:p>
                  </a:txBody>
                  <a:tcPr marL="9447" marR="9447" marT="9158" marB="9158" anchor="ctr">
                    <a:solidFill>
                      <a:schemeClr val="bg1">
                        <a:lumMod val="75000"/>
                      </a:schemeClr>
                    </a:solidFill>
                  </a:tcPr>
                </a:tc>
                <a:extLst>
                  <a:ext uri="{0D108BD9-81ED-4DB2-BD59-A6C34878D82A}">
                    <a16:rowId xmlns="" xmlns:a16="http://schemas.microsoft.com/office/drawing/2014/main" val="10001"/>
                  </a:ext>
                </a:extLst>
              </a:tr>
              <a:tr h="1296299">
                <a:tc rowSpan="3">
                  <a:txBody>
                    <a:bodyPr/>
                    <a:lstStyle/>
                    <a:p>
                      <a:pPr marL="0" marR="0">
                        <a:lnSpc>
                          <a:spcPct val="115000"/>
                        </a:lnSpc>
                        <a:spcBef>
                          <a:spcPts val="0"/>
                        </a:spcBef>
                        <a:spcAft>
                          <a:spcPts val="0"/>
                        </a:spcAft>
                      </a:pPr>
                      <a:r>
                        <a:rPr lang="en-US" sz="2300" b="1" dirty="0">
                          <a:solidFill>
                            <a:srgbClr val="000000"/>
                          </a:solidFill>
                          <a:effectLst/>
                          <a:latin typeface="+mj-lt"/>
                          <a:ea typeface="Times New Roman"/>
                          <a:cs typeface="Times New Roman"/>
                        </a:rPr>
                        <a:t>Contractions</a:t>
                      </a:r>
                      <a:endParaRPr lang="en-US" sz="2300" b="1" dirty="0">
                        <a:effectLst/>
                        <a:latin typeface="+mj-lt"/>
                        <a:ea typeface="Calibri"/>
                        <a:cs typeface="Times New Roman"/>
                      </a:endParaRPr>
                    </a:p>
                  </a:txBody>
                  <a:tcPr marL="9447" marR="9447" marT="9158" marB="9158" anchor="ctr">
                    <a:solidFill>
                      <a:schemeClr val="bg1">
                        <a:lumMod val="75000"/>
                      </a:schemeClr>
                    </a:solidFill>
                  </a:tcPr>
                </a:tc>
                <a:tc>
                  <a:txBody>
                    <a:bodyPr/>
                    <a:lstStyle/>
                    <a:p>
                      <a:pPr marL="0" marR="0" algn="ctr">
                        <a:lnSpc>
                          <a:spcPct val="115000"/>
                        </a:lnSpc>
                        <a:spcBef>
                          <a:spcPts val="0"/>
                        </a:spcBef>
                        <a:spcAft>
                          <a:spcPts val="0"/>
                        </a:spcAft>
                      </a:pPr>
                      <a:r>
                        <a:rPr lang="en-US" sz="2300" b="1" dirty="0">
                          <a:solidFill>
                            <a:srgbClr val="000000"/>
                          </a:solidFill>
                          <a:effectLst/>
                          <a:latin typeface="Times New Roman"/>
                          <a:ea typeface="Times New Roman"/>
                          <a:cs typeface="Times New Roman"/>
                        </a:rPr>
                        <a:t>......</a:t>
                      </a:r>
                      <a:br>
                        <a:rPr lang="en-US" sz="2300" b="1" dirty="0">
                          <a:solidFill>
                            <a:srgbClr val="000000"/>
                          </a:solidFill>
                          <a:effectLst/>
                          <a:latin typeface="Times New Roman"/>
                          <a:ea typeface="Times New Roman"/>
                          <a:cs typeface="Times New Roman"/>
                        </a:rPr>
                      </a:br>
                      <a:r>
                        <a:rPr lang="en-US" sz="2300" b="1" dirty="0">
                          <a:solidFill>
                            <a:srgbClr val="000000"/>
                          </a:solidFill>
                          <a:effectLst/>
                          <a:latin typeface="Times New Roman"/>
                          <a:ea typeface="Times New Roman"/>
                          <a:cs typeface="Times New Roman"/>
                        </a:rPr>
                        <a:t>......</a:t>
                      </a:r>
                      <a:br>
                        <a:rPr lang="en-US" sz="2300" b="1" dirty="0">
                          <a:solidFill>
                            <a:srgbClr val="000000"/>
                          </a:solidFill>
                          <a:effectLst/>
                          <a:latin typeface="Times New Roman"/>
                          <a:ea typeface="Times New Roman"/>
                          <a:cs typeface="Times New Roman"/>
                        </a:rPr>
                      </a:br>
                      <a:r>
                        <a:rPr lang="en-US" sz="2300" b="1" dirty="0">
                          <a:solidFill>
                            <a:srgbClr val="000000"/>
                          </a:solidFill>
                          <a:effectLst/>
                          <a:latin typeface="Times New Roman"/>
                          <a:ea typeface="Times New Roman"/>
                          <a:cs typeface="Times New Roman"/>
                        </a:rPr>
                        <a:t>......</a:t>
                      </a:r>
                      <a:endParaRPr lang="en-US" sz="2300" dirty="0">
                        <a:effectLst/>
                        <a:latin typeface="Calibri"/>
                        <a:ea typeface="Calibri"/>
                        <a:cs typeface="Times New Roman"/>
                      </a:endParaRPr>
                    </a:p>
                  </a:txBody>
                  <a:tcPr marL="9447" marR="9447" marT="9158" marB="9158" anchor="ctr">
                    <a:solidFill>
                      <a:schemeClr val="bg1">
                        <a:lumMod val="75000"/>
                      </a:schemeClr>
                    </a:solidFill>
                  </a:tcPr>
                </a:tc>
                <a:tc>
                  <a:txBody>
                    <a:bodyPr/>
                    <a:lstStyle/>
                    <a:p>
                      <a:pPr marL="0" marR="0">
                        <a:lnSpc>
                          <a:spcPct val="115000"/>
                        </a:lnSpc>
                        <a:spcBef>
                          <a:spcPts val="0"/>
                        </a:spcBef>
                        <a:spcAft>
                          <a:spcPts val="0"/>
                        </a:spcAft>
                      </a:pPr>
                      <a:r>
                        <a:rPr lang="en-US" sz="2300" dirty="0">
                          <a:solidFill>
                            <a:srgbClr val="000000"/>
                          </a:solidFill>
                          <a:effectLst/>
                          <a:latin typeface="Times New Roman"/>
                          <a:ea typeface="Times New Roman"/>
                          <a:cs typeface="Times New Roman"/>
                        </a:rPr>
                        <a:t>Dots = mild contractions </a:t>
                      </a:r>
                      <a:br>
                        <a:rPr lang="en-US" sz="2300" dirty="0">
                          <a:solidFill>
                            <a:srgbClr val="000000"/>
                          </a:solidFill>
                          <a:effectLst/>
                          <a:latin typeface="Times New Roman"/>
                          <a:ea typeface="Times New Roman"/>
                          <a:cs typeface="Times New Roman"/>
                        </a:rPr>
                      </a:br>
                      <a:r>
                        <a:rPr lang="en-US" sz="2300" dirty="0">
                          <a:solidFill>
                            <a:srgbClr val="000000"/>
                          </a:solidFill>
                          <a:effectLst/>
                          <a:latin typeface="Times New Roman"/>
                          <a:ea typeface="Times New Roman"/>
                          <a:cs typeface="Times New Roman"/>
                        </a:rPr>
                        <a:t>&lt; 20 seconds</a:t>
                      </a:r>
                      <a:endParaRPr lang="en-US" sz="2300" dirty="0">
                        <a:effectLst/>
                        <a:latin typeface="Calibri"/>
                        <a:ea typeface="Calibri"/>
                        <a:cs typeface="Times New Roman"/>
                      </a:endParaRPr>
                    </a:p>
                  </a:txBody>
                  <a:tcPr marL="9447" marR="9447" marT="9158" marB="9158" anchor="ctr">
                    <a:solidFill>
                      <a:schemeClr val="bg1">
                        <a:lumMod val="75000"/>
                      </a:schemeClr>
                    </a:solidFill>
                  </a:tcPr>
                </a:tc>
                <a:extLst>
                  <a:ext uri="{0D108BD9-81ED-4DB2-BD59-A6C34878D82A}">
                    <a16:rowId xmlns="" xmlns:a16="http://schemas.microsoft.com/office/drawing/2014/main" val="10002"/>
                  </a:ext>
                </a:extLst>
              </a:tr>
              <a:tr h="844722">
                <a:tc vMerge="1">
                  <a:txBody>
                    <a:bodyPr/>
                    <a:lstStyle/>
                    <a:p>
                      <a:endParaRPr lang="en-US"/>
                    </a:p>
                  </a:txBody>
                  <a:tcPr/>
                </a:tc>
                <a:tc>
                  <a:txBody>
                    <a:bodyPr/>
                    <a:lstStyle/>
                    <a:p>
                      <a:pPr marL="0" marR="0" algn="ctr">
                        <a:lnSpc>
                          <a:spcPct val="115000"/>
                        </a:lnSpc>
                        <a:spcBef>
                          <a:spcPts val="0"/>
                        </a:spcBef>
                        <a:spcAft>
                          <a:spcPts val="0"/>
                        </a:spcAft>
                      </a:pPr>
                      <a:endParaRPr lang="en-US" sz="2300" dirty="0">
                        <a:effectLst/>
                        <a:latin typeface="Calibri"/>
                        <a:ea typeface="Calibri"/>
                        <a:cs typeface="Times New Roman"/>
                      </a:endParaRPr>
                    </a:p>
                  </a:txBody>
                  <a:tcPr marL="9447" marR="9447" marT="9158" marB="9158" anchor="ctr">
                    <a:solidFill>
                      <a:schemeClr val="bg1">
                        <a:lumMod val="75000"/>
                      </a:schemeClr>
                    </a:solidFill>
                  </a:tcPr>
                </a:tc>
                <a:tc>
                  <a:txBody>
                    <a:bodyPr/>
                    <a:lstStyle/>
                    <a:p>
                      <a:pPr marL="0" marR="0">
                        <a:lnSpc>
                          <a:spcPct val="115000"/>
                        </a:lnSpc>
                        <a:spcBef>
                          <a:spcPts val="0"/>
                        </a:spcBef>
                        <a:spcAft>
                          <a:spcPts val="0"/>
                        </a:spcAft>
                      </a:pPr>
                      <a:r>
                        <a:rPr lang="en-US" sz="2300">
                          <a:solidFill>
                            <a:srgbClr val="000000"/>
                          </a:solidFill>
                          <a:effectLst/>
                          <a:latin typeface="Times New Roman"/>
                          <a:ea typeface="Times New Roman"/>
                          <a:cs typeface="Times New Roman"/>
                        </a:rPr>
                        <a:t>Diagonal Lines = Moderate contractions 20 - 40 seconds </a:t>
                      </a:r>
                      <a:endParaRPr lang="en-US" sz="2300">
                        <a:effectLst/>
                        <a:latin typeface="Calibri"/>
                        <a:ea typeface="Calibri"/>
                        <a:cs typeface="Times New Roman"/>
                      </a:endParaRPr>
                    </a:p>
                  </a:txBody>
                  <a:tcPr marL="9447" marR="9447" marT="9158" marB="9158" anchor="ctr">
                    <a:solidFill>
                      <a:schemeClr val="bg1">
                        <a:lumMod val="75000"/>
                      </a:schemeClr>
                    </a:solidFill>
                  </a:tcPr>
                </a:tc>
                <a:extLst>
                  <a:ext uri="{0D108BD9-81ED-4DB2-BD59-A6C34878D82A}">
                    <a16:rowId xmlns="" xmlns:a16="http://schemas.microsoft.com/office/drawing/2014/main" val="10003"/>
                  </a:ext>
                </a:extLst>
              </a:tr>
              <a:tr h="1272841">
                <a:tc vMerge="1">
                  <a:txBody>
                    <a:bodyPr/>
                    <a:lstStyle/>
                    <a:p>
                      <a:endParaRPr lang="en-US"/>
                    </a:p>
                  </a:txBody>
                  <a:tcPr/>
                </a:tc>
                <a:tc>
                  <a:txBody>
                    <a:bodyPr/>
                    <a:lstStyle/>
                    <a:p>
                      <a:pPr marL="0" marR="0" algn="ctr">
                        <a:lnSpc>
                          <a:spcPct val="115000"/>
                        </a:lnSpc>
                        <a:spcBef>
                          <a:spcPts val="0"/>
                        </a:spcBef>
                        <a:spcAft>
                          <a:spcPts val="0"/>
                        </a:spcAft>
                      </a:pPr>
                      <a:endParaRPr lang="en-US" sz="2300" dirty="0">
                        <a:solidFill>
                          <a:srgbClr val="000000"/>
                        </a:solidFill>
                        <a:effectLst/>
                        <a:latin typeface="Times New Roman"/>
                        <a:ea typeface="Times New Roman"/>
                        <a:cs typeface="Times New Roman"/>
                      </a:endParaRPr>
                    </a:p>
                  </a:txBody>
                  <a:tcPr marL="9447" marR="9447" marT="9158" marB="9158" anchor="ctr">
                    <a:solidFill>
                      <a:schemeClr val="bg1">
                        <a:lumMod val="75000"/>
                      </a:schemeClr>
                    </a:solidFill>
                  </a:tcPr>
                </a:tc>
                <a:tc>
                  <a:txBody>
                    <a:bodyPr/>
                    <a:lstStyle/>
                    <a:p>
                      <a:pPr marL="0" marR="0">
                        <a:lnSpc>
                          <a:spcPct val="115000"/>
                        </a:lnSpc>
                        <a:spcBef>
                          <a:spcPts val="0"/>
                        </a:spcBef>
                        <a:spcAft>
                          <a:spcPts val="0"/>
                        </a:spcAft>
                      </a:pPr>
                      <a:r>
                        <a:rPr lang="en-US" sz="2300" dirty="0">
                          <a:solidFill>
                            <a:srgbClr val="000000"/>
                          </a:solidFill>
                          <a:effectLst/>
                          <a:latin typeface="Times New Roman"/>
                          <a:ea typeface="Times New Roman"/>
                          <a:cs typeface="Times New Roman"/>
                        </a:rPr>
                        <a:t>Completely filled in = strong contractions &gt; 40 seconds</a:t>
                      </a:r>
                    </a:p>
                    <a:p>
                      <a:pPr marL="0" marR="0">
                        <a:lnSpc>
                          <a:spcPct val="115000"/>
                        </a:lnSpc>
                        <a:spcBef>
                          <a:spcPts val="0"/>
                        </a:spcBef>
                        <a:spcAft>
                          <a:spcPts val="0"/>
                        </a:spcAft>
                      </a:pPr>
                      <a:endParaRPr lang="en-US" sz="2300" dirty="0">
                        <a:effectLst/>
                        <a:latin typeface="Calibri"/>
                        <a:ea typeface="Calibri"/>
                        <a:cs typeface="Times New Roman"/>
                      </a:endParaRPr>
                    </a:p>
                  </a:txBody>
                  <a:tcPr marL="9447" marR="9447" marT="9158" marB="9158" anchor="ctr">
                    <a:solidFill>
                      <a:schemeClr val="bg1">
                        <a:lumMod val="75000"/>
                      </a:schemeClr>
                    </a:solidFill>
                  </a:tcPr>
                </a:tc>
                <a:extLst>
                  <a:ext uri="{0D108BD9-81ED-4DB2-BD59-A6C34878D82A}">
                    <a16:rowId xmlns="" xmlns:a16="http://schemas.microsoft.com/office/drawing/2014/main" val="10004"/>
                  </a:ext>
                </a:extLst>
              </a:tr>
              <a:tr h="739584">
                <a:tc>
                  <a:txBody>
                    <a:bodyPr/>
                    <a:lstStyle/>
                    <a:p>
                      <a:pPr marL="0" marR="0">
                        <a:lnSpc>
                          <a:spcPct val="115000"/>
                        </a:lnSpc>
                        <a:spcBef>
                          <a:spcPts val="0"/>
                        </a:spcBef>
                        <a:spcAft>
                          <a:spcPts val="0"/>
                        </a:spcAft>
                      </a:pPr>
                      <a:r>
                        <a:rPr lang="en-US" sz="2300" b="1" dirty="0">
                          <a:solidFill>
                            <a:srgbClr val="000000"/>
                          </a:solidFill>
                          <a:effectLst/>
                          <a:latin typeface="+mj-lt"/>
                          <a:ea typeface="Times New Roman"/>
                          <a:cs typeface="Times New Roman"/>
                        </a:rPr>
                        <a:t>BP</a:t>
                      </a:r>
                      <a:endParaRPr lang="en-US" sz="2300" b="1" dirty="0">
                        <a:effectLst/>
                        <a:latin typeface="+mj-lt"/>
                        <a:ea typeface="Calibri"/>
                        <a:cs typeface="Times New Roman"/>
                      </a:endParaRPr>
                    </a:p>
                  </a:txBody>
                  <a:tcPr marL="9447" marR="9447" marT="9158" marB="9158" anchor="ctr">
                    <a:solidFill>
                      <a:schemeClr val="bg1">
                        <a:lumMod val="75000"/>
                      </a:schemeClr>
                    </a:solidFill>
                  </a:tcPr>
                </a:tc>
                <a:tc>
                  <a:txBody>
                    <a:bodyPr/>
                    <a:lstStyle/>
                    <a:p>
                      <a:pPr marL="0" marR="0" algn="ctr">
                        <a:lnSpc>
                          <a:spcPct val="115000"/>
                        </a:lnSpc>
                        <a:spcBef>
                          <a:spcPts val="0"/>
                        </a:spcBef>
                        <a:spcAft>
                          <a:spcPts val="0"/>
                        </a:spcAft>
                      </a:pPr>
                      <a:endParaRPr lang="en-US" sz="2300" dirty="0">
                        <a:solidFill>
                          <a:srgbClr val="000000"/>
                        </a:solidFill>
                        <a:effectLst/>
                        <a:latin typeface="Times New Roman"/>
                        <a:ea typeface="Times New Roman"/>
                        <a:cs typeface="Times New Roman"/>
                      </a:endParaRPr>
                    </a:p>
                  </a:txBody>
                  <a:tcPr marL="9447" marR="9447" marT="9158" marB="9158" anchor="ctr">
                    <a:solidFill>
                      <a:schemeClr val="bg1">
                        <a:lumMod val="75000"/>
                      </a:schemeClr>
                    </a:solidFill>
                  </a:tcPr>
                </a:tc>
                <a:tc>
                  <a:txBody>
                    <a:bodyPr/>
                    <a:lstStyle/>
                    <a:p>
                      <a:pPr marL="0" marR="0">
                        <a:lnSpc>
                          <a:spcPct val="115000"/>
                        </a:lnSpc>
                        <a:spcBef>
                          <a:spcPts val="0"/>
                        </a:spcBef>
                        <a:spcAft>
                          <a:spcPts val="0"/>
                        </a:spcAft>
                      </a:pPr>
                      <a:endParaRPr lang="en-US" sz="2300" dirty="0">
                        <a:effectLst/>
                        <a:latin typeface="Calibri"/>
                        <a:ea typeface="Calibri"/>
                        <a:cs typeface="Times New Roman"/>
                      </a:endParaRPr>
                    </a:p>
                  </a:txBody>
                  <a:tcPr marL="9447" marR="9447" marT="9158" marB="9158" anchor="ctr">
                    <a:solidFill>
                      <a:schemeClr val="bg1">
                        <a:lumMod val="75000"/>
                      </a:schemeClr>
                    </a:solidFill>
                  </a:tcPr>
                </a:tc>
                <a:extLst>
                  <a:ext uri="{0D108BD9-81ED-4DB2-BD59-A6C34878D82A}">
                    <a16:rowId xmlns=""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3DC75368-9501-4502-AD03-95A012171C34}" type="slidenum">
              <a:rPr lang="en-US">
                <a:solidFill>
                  <a:srgbClr val="04617B">
                    <a:shade val="90000"/>
                  </a:srgbClr>
                </a:solidFill>
                <a:latin typeface="Constantia"/>
              </a:rPr>
              <a:pPr/>
              <a:t>361</a:t>
            </a:fld>
            <a:endParaRPr lang="en-US">
              <a:solidFill>
                <a:srgbClr val="04617B">
                  <a:shade val="90000"/>
                </a:srgbClr>
              </a:solidFill>
              <a:latin typeface="Constantia"/>
            </a:endParaRPr>
          </a:p>
        </p:txBody>
      </p:sp>
      <p:pic>
        <p:nvPicPr>
          <p:cNvPr id="6" name="Picture 5" descr="http://www.oerafrica.org/FTPFolder/health/ucm/images/Grid2.jpg"/>
          <p:cNvPicPr/>
          <p:nvPr/>
        </p:nvPicPr>
        <p:blipFill>
          <a:blip r:embed="rId2" cstate="print"/>
          <a:srcRect/>
          <a:stretch>
            <a:fillRect/>
          </a:stretch>
        </p:blipFill>
        <p:spPr bwMode="auto">
          <a:xfrm>
            <a:off x="5189086" y="3941862"/>
            <a:ext cx="906914" cy="586128"/>
          </a:xfrm>
          <a:prstGeom prst="rect">
            <a:avLst/>
          </a:prstGeom>
          <a:noFill/>
          <a:ln w="9525">
            <a:noFill/>
            <a:miter lim="800000"/>
            <a:headEnd/>
            <a:tailEnd/>
          </a:ln>
        </p:spPr>
      </p:pic>
      <p:pic>
        <p:nvPicPr>
          <p:cNvPr id="7" name="Picture 6" descr="http://www.oerafrica.org/FTPFolder/health/ucm/images/Grid.jpg"/>
          <p:cNvPicPr/>
          <p:nvPr/>
        </p:nvPicPr>
        <p:blipFill>
          <a:blip r:embed="rId3" cstate="print"/>
          <a:srcRect/>
          <a:stretch>
            <a:fillRect/>
          </a:stretch>
        </p:blipFill>
        <p:spPr bwMode="auto">
          <a:xfrm>
            <a:off x="5264662" y="4967586"/>
            <a:ext cx="831338" cy="494545"/>
          </a:xfrm>
          <a:prstGeom prst="rect">
            <a:avLst/>
          </a:prstGeom>
          <a:noFill/>
          <a:ln w="9525">
            <a:noFill/>
            <a:miter lim="800000"/>
            <a:headEnd/>
            <a:tailEnd/>
          </a:ln>
        </p:spPr>
      </p:pic>
      <p:pic>
        <p:nvPicPr>
          <p:cNvPr id="8" name="Picture 7" descr="http://www.oerafrica.org/FTPFolder/health/ucm/images/Grid3.jpg"/>
          <p:cNvPicPr/>
          <p:nvPr/>
        </p:nvPicPr>
        <p:blipFill>
          <a:blip r:embed="rId4" cstate="print"/>
          <a:srcRect/>
          <a:stretch>
            <a:fillRect/>
          </a:stretch>
        </p:blipFill>
        <p:spPr bwMode="auto">
          <a:xfrm>
            <a:off x="5264662" y="6066575"/>
            <a:ext cx="831338" cy="512862"/>
          </a:xfrm>
          <a:prstGeom prst="rect">
            <a:avLst/>
          </a:prstGeom>
          <a:noFill/>
          <a:ln w="9525">
            <a:noFill/>
            <a:miter lim="800000"/>
            <a:headEnd/>
            <a:tailEnd/>
          </a:ln>
        </p:spPr>
      </p:pic>
    </p:spTree>
    <p:extLst>
      <p:ext uri="{BB962C8B-B14F-4D97-AF65-F5344CB8AC3E}">
        <p14:creationId xmlns="" xmlns:p14="http://schemas.microsoft.com/office/powerpoint/2010/main" val="1999467777"/>
      </p:ext>
    </p:extLst>
  </p:cSld>
  <p:clrMapOvr>
    <a:masterClrMapping/>
  </p:clrMapOvr>
  <p:transition spd="med">
    <p:pull/>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33856" y="152400"/>
            <a:ext cx="8924290" cy="762000"/>
          </a:xfrm>
        </p:spPr>
        <p:txBody>
          <a:bodyPr>
            <a:noAutofit/>
          </a:bodyPr>
          <a:lstStyle/>
          <a:p>
            <a:pPr algn="ctr"/>
            <a:r>
              <a:rPr lang="en-US" sz="4800" b="1" dirty="0">
                <a:solidFill>
                  <a:srgbClr val="0000CC"/>
                </a:solidFill>
                <a:latin typeface="Aharoni" panose="02010803020104030203" pitchFamily="2" charset="-79"/>
                <a:cs typeface="Aharoni" panose="02010803020104030203" pitchFamily="2" charset="-79"/>
              </a:rPr>
              <a:t>Partograph</a:t>
            </a:r>
          </a:p>
        </p:txBody>
      </p:sp>
      <p:sp>
        <p:nvSpPr>
          <p:cNvPr id="3" name="Content Placeholder 2"/>
          <p:cNvSpPr>
            <a:spLocks noGrp="1"/>
          </p:cNvSpPr>
          <p:nvPr>
            <p:ph sz="quarter" idx="1"/>
          </p:nvPr>
        </p:nvSpPr>
        <p:spPr>
          <a:xfrm>
            <a:off x="518320" y="838200"/>
            <a:ext cx="11155363" cy="6019800"/>
          </a:xfrm>
        </p:spPr>
        <p:txBody>
          <a:bodyPr>
            <a:normAutofit/>
          </a:bodyPr>
          <a:lstStyle/>
          <a:p>
            <a:pPr algn="ctr">
              <a:buNone/>
            </a:pPr>
            <a:r>
              <a:rPr lang="en-US" sz="3200" b="1" dirty="0">
                <a:latin typeface="Calibri" panose="020F0502020204030204" pitchFamily="34" charset="0"/>
              </a:rPr>
              <a:t>Definition of partograph</a:t>
            </a:r>
          </a:p>
          <a:p>
            <a:pPr algn="just"/>
            <a:r>
              <a:rPr lang="en-US" sz="3200" dirty="0">
                <a:latin typeface="Calibri" panose="020F0502020204030204" pitchFamily="34" charset="0"/>
              </a:rPr>
              <a:t>A tool developed by the World Health Organization (WHO) to monitor, document and manage labour. </a:t>
            </a:r>
          </a:p>
          <a:p>
            <a:pPr algn="just"/>
            <a:r>
              <a:rPr lang="en-US" sz="3200" dirty="0">
                <a:latin typeface="Calibri" panose="020F0502020204030204" pitchFamily="34" charset="0"/>
              </a:rPr>
              <a:t>The partograph gives a complete picture of maternal and fetal well-being and labour progress at a glance &amp; provides guidelines on when labour is no longer normal.</a:t>
            </a:r>
          </a:p>
          <a:p>
            <a:pPr algn="just"/>
            <a:r>
              <a:rPr lang="en-US" sz="3200" i="1" dirty="0">
                <a:latin typeface="Calibri" panose="020F0502020204030204" pitchFamily="34" charset="0"/>
              </a:rPr>
              <a:t>The partograph is a graphic presentation of the progress of labour, which outlines the progress of a woman in active labour including the foetal and maternal condition. </a:t>
            </a:r>
          </a:p>
          <a:p>
            <a:pPr algn="just">
              <a:buNone/>
            </a:pPr>
            <a:endParaRPr lang="en-US" sz="3200" b="1" dirty="0">
              <a:latin typeface="Calibri" panose="020F0502020204030204" pitchFamily="34" charset="0"/>
            </a:endParaRPr>
          </a:p>
          <a:p>
            <a:pPr algn="just">
              <a:buFont typeface="Arial" charset="0"/>
              <a:buChar char="•"/>
            </a:pPr>
            <a:endParaRPr lang="en-US" sz="3200" b="1" dirty="0">
              <a:latin typeface="Calibri" panose="020F0502020204030204" pitchFamily="34" charset="0"/>
            </a:endParaRPr>
          </a:p>
        </p:txBody>
      </p:sp>
    </p:spTree>
  </p:cSld>
  <p:clrMapOvr>
    <a:masterClrMapping/>
  </p:clrMapOvr>
  <p:transition spd="med">
    <p:pull/>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6088" y="304800"/>
            <a:ext cx="9972913" cy="6169152"/>
          </a:xfrm>
        </p:spPr>
        <p:txBody>
          <a:bodyPr>
            <a:normAutofit/>
          </a:bodyPr>
          <a:lstStyle/>
          <a:p>
            <a:pPr algn="just"/>
            <a:r>
              <a:rPr lang="en-US" sz="3600" dirty="0"/>
              <a:t>The partograph serves as an ‘early warning system’ &amp; assists in early decision on transfer, augmentation &amp; termination of labour. </a:t>
            </a:r>
          </a:p>
          <a:p>
            <a:pPr algn="just"/>
            <a:r>
              <a:rPr lang="en-US" sz="3600" dirty="0"/>
              <a:t>It also increases the quality &amp; regularity of all observations on the fetus and the mother in labour and aids in early recognition of problems with either.</a:t>
            </a:r>
          </a:p>
          <a:p>
            <a:pPr algn="just"/>
            <a:endParaRPr lang="en-US" sz="3600" dirty="0"/>
          </a:p>
        </p:txBody>
      </p:sp>
    </p:spTree>
    <p:extLst>
      <p:ext uri="{BB962C8B-B14F-4D97-AF65-F5344CB8AC3E}">
        <p14:creationId xmlns="" xmlns:p14="http://schemas.microsoft.com/office/powerpoint/2010/main" val="170909391"/>
      </p:ext>
    </p:extLst>
  </p:cSld>
  <p:clrMapOvr>
    <a:masterClrMapping/>
  </p:clrMapOvr>
  <p:transition spd="med">
    <p:pull/>
  </p:transition>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0"/>
            <a:ext cx="9110213" cy="838200"/>
          </a:xfrm>
        </p:spPr>
        <p:txBody>
          <a:bodyPr>
            <a:normAutofit fontScale="90000"/>
          </a:bodyPr>
          <a:lstStyle/>
          <a:p>
            <a:pPr algn="ctr"/>
            <a:r>
              <a:rPr lang="en-US" sz="4000" u="sng" dirty="0">
                <a:solidFill>
                  <a:srgbClr val="0000CC"/>
                </a:solidFill>
                <a:effectLst>
                  <a:outerShdw blurRad="38100" dist="38100" dir="2700000" algn="tl">
                    <a:srgbClr val="000000">
                      <a:alpha val="43137"/>
                    </a:srgbClr>
                  </a:outerShdw>
                </a:effectLst>
              </a:rPr>
              <a:t/>
            </a:r>
            <a:br>
              <a:rPr lang="en-US" sz="4000" u="sng" dirty="0">
                <a:solidFill>
                  <a:srgbClr val="0000CC"/>
                </a:solidFill>
                <a:effectLst>
                  <a:outerShdw blurRad="38100" dist="38100" dir="2700000" algn="tl">
                    <a:srgbClr val="000000">
                      <a:alpha val="43137"/>
                    </a:srgbClr>
                  </a:outerShdw>
                </a:effectLst>
              </a:rPr>
            </a:br>
            <a:r>
              <a:rPr lang="en-US" sz="4000" u="sng" dirty="0">
                <a:solidFill>
                  <a:srgbClr val="0000CC"/>
                </a:solidFill>
                <a:effectLst>
                  <a:outerShdw blurRad="38100" dist="38100" dir="2700000" algn="tl">
                    <a:srgbClr val="000000">
                      <a:alpha val="43137"/>
                    </a:srgbClr>
                  </a:outerShdw>
                </a:effectLst>
              </a:rPr>
              <a:t>OBJECTIVES OF PARTOGRAPHING</a:t>
            </a:r>
          </a:p>
        </p:txBody>
      </p:sp>
      <p:sp>
        <p:nvSpPr>
          <p:cNvPr id="3" name="Content Placeholder 2"/>
          <p:cNvSpPr>
            <a:spLocks noGrp="1"/>
          </p:cNvSpPr>
          <p:nvPr>
            <p:ph sz="quarter" idx="1"/>
          </p:nvPr>
        </p:nvSpPr>
        <p:spPr>
          <a:xfrm>
            <a:off x="685801" y="838200"/>
            <a:ext cx="10667999" cy="6019800"/>
          </a:xfrm>
        </p:spPr>
        <p:txBody>
          <a:bodyPr>
            <a:noAutofit/>
          </a:bodyPr>
          <a:lstStyle/>
          <a:p>
            <a:pPr marL="0" indent="0" algn="just">
              <a:buNone/>
            </a:pPr>
            <a:r>
              <a:rPr lang="en-US" sz="2800" dirty="0"/>
              <a:t>These are to:</a:t>
            </a:r>
          </a:p>
          <a:p>
            <a:pPr algn="just">
              <a:buClr>
                <a:schemeClr val="tx1"/>
              </a:buClr>
              <a:buFont typeface="Wingdings" panose="05000000000000000000" pitchFamily="2" charset="2"/>
              <a:buChar char="Ø"/>
            </a:pPr>
            <a:r>
              <a:rPr lang="en-US" sz="2800" dirty="0"/>
              <a:t>Detect abnormal progress of labour as early as possible so that appropriate intervention(s) are taken e.g. emergency caesarean section</a:t>
            </a:r>
          </a:p>
          <a:p>
            <a:pPr algn="just">
              <a:buClr>
                <a:schemeClr val="tx1"/>
              </a:buClr>
              <a:buFont typeface="Wingdings" panose="05000000000000000000" pitchFamily="2" charset="2"/>
              <a:buChar char="Ø"/>
            </a:pPr>
            <a:r>
              <a:rPr lang="en-US" sz="2800" dirty="0"/>
              <a:t>Monitor &amp; prevent prolonged labour thru’ accurate charting and interpreting the partograph</a:t>
            </a:r>
          </a:p>
          <a:p>
            <a:pPr algn="just">
              <a:buClr>
                <a:schemeClr val="tx1"/>
              </a:buClr>
              <a:buFont typeface="Wingdings" panose="05000000000000000000" pitchFamily="2" charset="2"/>
              <a:buChar char="Ø"/>
            </a:pPr>
            <a:r>
              <a:rPr lang="en-US" sz="2800" dirty="0"/>
              <a:t>Recognize cephalopelvic disproportion long before obstructed labour</a:t>
            </a:r>
          </a:p>
          <a:p>
            <a:pPr algn="just">
              <a:buClr>
                <a:schemeClr val="tx1"/>
              </a:buClr>
              <a:buFont typeface="Wingdings" panose="05000000000000000000" pitchFamily="2" charset="2"/>
              <a:buChar char="Ø"/>
            </a:pPr>
            <a:r>
              <a:rPr lang="en-US" sz="2800" dirty="0"/>
              <a:t>Assist in early decision on transfer, augmentation or termination of the labour process</a:t>
            </a:r>
          </a:p>
          <a:p>
            <a:pPr algn="just">
              <a:buClr>
                <a:schemeClr val="tx1"/>
              </a:buClr>
              <a:buFont typeface="Wingdings" panose="05000000000000000000" pitchFamily="2" charset="2"/>
              <a:buChar char="Ø"/>
            </a:pPr>
            <a:r>
              <a:rPr lang="en-US" sz="2800" dirty="0"/>
              <a:t>Increase the quality and regularity of all observations of mother and foetus</a:t>
            </a:r>
          </a:p>
          <a:p>
            <a:pPr algn="just">
              <a:buClr>
                <a:schemeClr val="tx1"/>
              </a:buClr>
              <a:buFont typeface="Wingdings" panose="05000000000000000000" pitchFamily="2" charset="2"/>
              <a:buChar char="Ø"/>
            </a:pPr>
            <a:r>
              <a:rPr lang="en-US" sz="2800" dirty="0"/>
              <a:t>Recognize maternal or foetal related health problems as early as possible</a:t>
            </a:r>
          </a:p>
          <a:p>
            <a:pPr algn="just">
              <a:buClr>
                <a:schemeClr val="tx1"/>
              </a:buClr>
              <a:buFont typeface="Wingdings" panose="05000000000000000000" pitchFamily="2" charset="2"/>
              <a:buChar char="Ø"/>
            </a:pPr>
            <a:endParaRPr lang="en-US" sz="2800" dirty="0"/>
          </a:p>
          <a:p>
            <a:pPr algn="just">
              <a:buClr>
                <a:schemeClr val="tx1"/>
              </a:buClr>
              <a:buFont typeface="Wingdings" panose="05000000000000000000" pitchFamily="2" charset="2"/>
              <a:buChar char="Ø"/>
            </a:pPr>
            <a:endParaRPr lang="en-US" sz="2800" dirty="0"/>
          </a:p>
          <a:p>
            <a:pPr algn="just">
              <a:buClr>
                <a:schemeClr val="tx1"/>
              </a:buClr>
              <a:buFont typeface="Wingdings" panose="05000000000000000000" pitchFamily="2" charset="2"/>
              <a:buChar char="Ø"/>
            </a:pPr>
            <a:endParaRPr lang="en-US" sz="2800" dirty="0"/>
          </a:p>
          <a:p>
            <a:pPr algn="just">
              <a:buClr>
                <a:schemeClr val="tx1"/>
              </a:buClr>
              <a:buFont typeface="Wingdings" panose="05000000000000000000" pitchFamily="2" charset="2"/>
              <a:buChar char="Ø"/>
            </a:pPr>
            <a:endParaRPr lang="en-US" sz="2800" dirty="0"/>
          </a:p>
        </p:txBody>
      </p:sp>
    </p:spTree>
    <p:extLst>
      <p:ext uri="{BB962C8B-B14F-4D97-AF65-F5344CB8AC3E}">
        <p14:creationId xmlns="" xmlns:p14="http://schemas.microsoft.com/office/powerpoint/2010/main" val="1556591094"/>
      </p:ext>
    </p:extLst>
  </p:cSld>
  <p:clrMapOvr>
    <a:masterClrMapping/>
  </p:clrMapOvr>
  <p:transition spd="med">
    <p:pull/>
  </p:transition>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66801" y="609600"/>
            <a:ext cx="9110213" cy="4873752"/>
          </a:xfrm>
        </p:spPr>
        <p:txBody>
          <a:bodyPr>
            <a:normAutofit/>
          </a:bodyPr>
          <a:lstStyle/>
          <a:p>
            <a:pPr algn="just"/>
            <a:r>
              <a:rPr lang="en-US" sz="3600" b="1" u="sng" dirty="0">
                <a:solidFill>
                  <a:srgbClr val="FF0000"/>
                </a:solidFill>
              </a:rPr>
              <a:t>NOTE</a:t>
            </a:r>
            <a:r>
              <a:rPr lang="en-US" sz="3600" b="1" dirty="0"/>
              <a:t>:- </a:t>
            </a:r>
            <a:r>
              <a:rPr lang="en-US" sz="3600" i="1" dirty="0"/>
              <a:t>The partograph, if correctly and accurately charted, can be a highly effective tool in reducing the complications related to prolonged labour for the mother ( PPH, puerperal sepsis, uterine rupture and its sequelae) and for the newborn ( neonatal infections e.t.c.)</a:t>
            </a:r>
          </a:p>
          <a:p>
            <a:pPr algn="just"/>
            <a:endParaRPr lang="en-US" sz="3600" dirty="0"/>
          </a:p>
        </p:txBody>
      </p:sp>
    </p:spTree>
    <p:extLst>
      <p:ext uri="{BB962C8B-B14F-4D97-AF65-F5344CB8AC3E}">
        <p14:creationId xmlns="" xmlns:p14="http://schemas.microsoft.com/office/powerpoint/2010/main" val="3279023685"/>
      </p:ext>
    </p:extLst>
  </p:cSld>
  <p:clrMapOvr>
    <a:masterClrMapping/>
  </p:clrMapOvr>
  <p:transition spd="med">
    <p:pull/>
  </p:transition>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838200"/>
          </a:xfrm>
        </p:spPr>
        <p:txBody>
          <a:bodyPr>
            <a:normAutofit/>
          </a:bodyPr>
          <a:lstStyle/>
          <a:p>
            <a:pPr algn="ctr"/>
            <a:r>
              <a:rPr lang="en-US" sz="4000" b="1" dirty="0">
                <a:solidFill>
                  <a:srgbClr val="0000CC"/>
                </a:solidFill>
              </a:rPr>
              <a:t>Conditions for starting a Partograph </a:t>
            </a:r>
            <a:endParaRPr lang="en-US" sz="4000" dirty="0">
              <a:solidFill>
                <a:srgbClr val="0000CC"/>
              </a:solidFill>
            </a:endParaRPr>
          </a:p>
        </p:txBody>
      </p:sp>
      <p:sp>
        <p:nvSpPr>
          <p:cNvPr id="3" name="Content Placeholder 2"/>
          <p:cNvSpPr>
            <a:spLocks noGrp="1"/>
          </p:cNvSpPr>
          <p:nvPr>
            <p:ph sz="quarter" idx="1"/>
          </p:nvPr>
        </p:nvSpPr>
        <p:spPr>
          <a:xfrm>
            <a:off x="609600" y="838200"/>
            <a:ext cx="11064082" cy="6019800"/>
          </a:xfrm>
        </p:spPr>
        <p:txBody>
          <a:bodyPr>
            <a:normAutofit/>
          </a:bodyPr>
          <a:lstStyle/>
          <a:p>
            <a:pPr algn="just"/>
            <a:r>
              <a:rPr lang="en-US" sz="3200" dirty="0">
                <a:latin typeface="Calibri" panose="020F0502020204030204" pitchFamily="34" charset="0"/>
                <a:cs typeface="Calibri" panose="020F0502020204030204" pitchFamily="34" charset="0"/>
              </a:rPr>
              <a:t>A Partograph chart must only be started when a woman is in active phase of labour (from 4 cms)</a:t>
            </a:r>
          </a:p>
          <a:p>
            <a:pPr algn="just">
              <a:buNone/>
            </a:pPr>
            <a:r>
              <a:rPr lang="en-US" sz="3200" b="1" u="sng" dirty="0">
                <a:solidFill>
                  <a:srgbClr val="FF0000"/>
                </a:solidFill>
                <a:latin typeface="Calibri" panose="020F0502020204030204" pitchFamily="34" charset="0"/>
                <a:cs typeface="Calibri" panose="020F0502020204030204" pitchFamily="34" charset="0"/>
              </a:rPr>
              <a:t>Points to remember when starting a partograph:</a:t>
            </a:r>
          </a:p>
          <a:p>
            <a:pPr marL="514350" indent="-514350" algn="just">
              <a:buFont typeface="+mj-lt"/>
              <a:buAutoNum type="arabicPeriod"/>
            </a:pPr>
            <a:r>
              <a:rPr lang="en-US" sz="3200" dirty="0">
                <a:latin typeface="Calibri" panose="020F0502020204030204" pitchFamily="34" charset="0"/>
                <a:cs typeface="Calibri" panose="020F0502020204030204" pitchFamily="34" charset="0"/>
              </a:rPr>
              <a:t>The partograph is only started when the mother is in the active phase of the first stage of labour, i.e. cervical dilatation of 4cm &amp; above</a:t>
            </a:r>
          </a:p>
          <a:p>
            <a:pPr marL="514350" indent="-514350" algn="just">
              <a:buFont typeface="+mj-lt"/>
              <a:buAutoNum type="arabicPeriod"/>
            </a:pPr>
            <a:r>
              <a:rPr lang="en-US" sz="3200" dirty="0">
                <a:latin typeface="Calibri" panose="020F0502020204030204" pitchFamily="34" charset="0"/>
                <a:cs typeface="Calibri" panose="020F0502020204030204" pitchFamily="34" charset="0"/>
              </a:rPr>
              <a:t>The latent phase is from 0-4cm dilatation &amp; is accompanied by gradual shortening of cervix. It should normally not last longer than 8 hrs.</a:t>
            </a:r>
          </a:p>
          <a:p>
            <a:pPr lvl="1" algn="just"/>
            <a:r>
              <a:rPr lang="en-US" sz="2900" dirty="0">
                <a:latin typeface="Calibri" panose="020F0502020204030204" pitchFamily="34" charset="0"/>
                <a:cs typeface="Calibri" panose="020F0502020204030204" pitchFamily="34" charset="0"/>
              </a:rPr>
              <a:t>The active phase is from 4-10cms &amp; dilatation should be at the rate of at least 1cm/hr in a primigravida.</a:t>
            </a:r>
          </a:p>
        </p:txBody>
      </p:sp>
    </p:spTree>
  </p:cSld>
  <p:clrMapOvr>
    <a:masterClrMapping/>
  </p:clrMapOvr>
  <p:transition spd="med">
    <p:pull/>
  </p:transition>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6088" y="304802"/>
            <a:ext cx="10039827" cy="5821363"/>
          </a:xfrm>
        </p:spPr>
        <p:txBody>
          <a:bodyPr>
            <a:normAutofit/>
          </a:bodyPr>
          <a:lstStyle/>
          <a:p>
            <a:pPr marL="514350" indent="-514350" algn="just">
              <a:buFont typeface="+mj-lt"/>
              <a:buAutoNum type="arabicPeriod" startAt="3"/>
            </a:pPr>
            <a:r>
              <a:rPr lang="en-US" sz="3600" dirty="0">
                <a:latin typeface="Calibri" panose="020F0502020204030204" pitchFamily="34" charset="0"/>
                <a:cs typeface="Calibri" panose="020F0502020204030204" pitchFamily="34" charset="0"/>
              </a:rPr>
              <a:t>When labour progresses well, the dilatation should not move to the right of the alert line.</a:t>
            </a:r>
          </a:p>
          <a:p>
            <a:pPr marL="514350" indent="-514350" algn="just">
              <a:buFont typeface="+mj-lt"/>
              <a:buAutoNum type="arabicPeriod" startAt="3"/>
            </a:pPr>
            <a:r>
              <a:rPr lang="en-US" sz="3600" dirty="0">
                <a:latin typeface="Calibri" panose="020F0502020204030204" pitchFamily="34" charset="0"/>
                <a:cs typeface="Calibri" panose="020F0502020204030204" pitchFamily="34" charset="0"/>
              </a:rPr>
              <a:t>When admission to hospital takes place in the active phase, the cervical dilatation is immediately plotted in the </a:t>
            </a:r>
            <a:r>
              <a:rPr lang="en-US" sz="3600" b="1" dirty="0">
                <a:latin typeface="Calibri" panose="020F0502020204030204" pitchFamily="34" charset="0"/>
                <a:cs typeface="Calibri" panose="020F0502020204030204" pitchFamily="34" charset="0"/>
              </a:rPr>
              <a:t>alert line</a:t>
            </a:r>
          </a:p>
          <a:p>
            <a:pPr algn="just">
              <a:buNone/>
            </a:pPr>
            <a:endParaRPr lang="en-US" sz="3600" dirty="0">
              <a:latin typeface="Calibri" panose="020F0502020204030204" pitchFamily="34" charset="0"/>
              <a:cs typeface="Calibri" panose="020F0502020204030204" pitchFamily="34" charset="0"/>
            </a:endParaRPr>
          </a:p>
        </p:txBody>
      </p:sp>
    </p:spTree>
  </p:cSld>
  <p:clrMapOvr>
    <a:masterClrMapping/>
  </p:clrMapOvr>
  <p:transition spd="med">
    <p:pull/>
  </p:transition>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6088" y="1447800"/>
            <a:ext cx="9110213" cy="5026152"/>
          </a:xfrm>
        </p:spPr>
        <p:txBody>
          <a:bodyPr>
            <a:normAutofit/>
          </a:bodyPr>
          <a:lstStyle/>
          <a:p>
            <a:pPr algn="just"/>
            <a:r>
              <a:rPr lang="en-US" sz="3600" dirty="0"/>
              <a:t>Plotting the partograph helps alert the provider to problems and needed action in time for a prompt life-saving intervention to occur.</a:t>
            </a:r>
          </a:p>
          <a:p>
            <a:pPr algn="just">
              <a:buNone/>
            </a:pPr>
            <a:endParaRPr lang="en-US" sz="3600" dirty="0"/>
          </a:p>
        </p:txBody>
      </p:sp>
    </p:spTree>
  </p:cSld>
  <p:clrMapOvr>
    <a:masterClrMapping/>
  </p:clrMapOvr>
  <p:transition spd="med">
    <p:pull/>
  </p:transition>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228600"/>
            <a:ext cx="10039827" cy="990600"/>
          </a:xfrm>
        </p:spPr>
        <p:txBody>
          <a:bodyPr>
            <a:noAutofit/>
          </a:bodyPr>
          <a:lstStyle/>
          <a:p>
            <a:pPr algn="ctr"/>
            <a:r>
              <a:rPr lang="en-US" sz="4000" b="1" dirty="0">
                <a:solidFill>
                  <a:srgbClr val="0000CC"/>
                </a:solidFill>
              </a:rPr>
              <a:t>OBSERVATIONS CHARTED ON THE PARTOGRAPH</a:t>
            </a:r>
          </a:p>
        </p:txBody>
      </p:sp>
      <p:sp>
        <p:nvSpPr>
          <p:cNvPr id="3" name="Content Placeholder 2"/>
          <p:cNvSpPr>
            <a:spLocks noGrp="1"/>
          </p:cNvSpPr>
          <p:nvPr>
            <p:ph sz="quarter" idx="1"/>
          </p:nvPr>
        </p:nvSpPr>
        <p:spPr>
          <a:xfrm>
            <a:off x="914400" y="1219200"/>
            <a:ext cx="10287000" cy="5334000"/>
          </a:xfrm>
        </p:spPr>
        <p:txBody>
          <a:bodyPr>
            <a:normAutofit/>
          </a:bodyPr>
          <a:lstStyle/>
          <a:p>
            <a:pPr algn="just">
              <a:buNone/>
            </a:pPr>
            <a:r>
              <a:rPr lang="en-US" sz="3200" dirty="0"/>
              <a:t>a) </a:t>
            </a:r>
            <a:r>
              <a:rPr lang="en-US" sz="3200" u="sng" dirty="0"/>
              <a:t>The progress of labour </a:t>
            </a:r>
          </a:p>
          <a:p>
            <a:pPr algn="just">
              <a:buNone/>
            </a:pPr>
            <a:r>
              <a:rPr lang="en-US" sz="3200" dirty="0"/>
              <a:t>	- Cervical dilatation</a:t>
            </a:r>
          </a:p>
          <a:p>
            <a:pPr algn="just">
              <a:buNone/>
            </a:pPr>
            <a:r>
              <a:rPr lang="en-US" sz="3200" dirty="0"/>
              <a:t>	- Descent of fetal head</a:t>
            </a:r>
          </a:p>
          <a:p>
            <a:pPr algn="just"/>
            <a:r>
              <a:rPr lang="en-US" sz="3200" dirty="0"/>
              <a:t>Descent: abdominal palpation of fifths of head felt above the pelvic brim</a:t>
            </a:r>
          </a:p>
          <a:p>
            <a:pPr algn="just"/>
            <a:r>
              <a:rPr lang="en-US" sz="3200" dirty="0"/>
              <a:t>Uterine contraction</a:t>
            </a:r>
          </a:p>
          <a:p>
            <a:pPr algn="just">
              <a:buNone/>
            </a:pPr>
            <a:r>
              <a:rPr lang="en-US" sz="3200" dirty="0"/>
              <a:t>	- Frequency per 10 min</a:t>
            </a:r>
          </a:p>
          <a:p>
            <a:pPr algn="just">
              <a:buNone/>
            </a:pPr>
            <a:r>
              <a:rPr lang="en-US" sz="3200" dirty="0"/>
              <a:t>	- Duration /shown by different shading</a:t>
            </a:r>
          </a:p>
        </p:txBody>
      </p:sp>
    </p:spTree>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8883" y="304800"/>
            <a:ext cx="11088413" cy="5638800"/>
          </a:xfrm>
        </p:spPr>
        <p:txBody>
          <a:bodyPr>
            <a:normAutofit/>
          </a:bodyPr>
          <a:lstStyle/>
          <a:p>
            <a:pPr lvl="0">
              <a:buNone/>
            </a:pPr>
            <a:r>
              <a:rPr lang="en-US" dirty="0"/>
              <a:t>	</a:t>
            </a:r>
            <a:r>
              <a:rPr lang="en-US" sz="3200" dirty="0">
                <a:latin typeface="Times New Roman" pitchFamily="18" charset="0"/>
                <a:cs typeface="Times New Roman" pitchFamily="18" charset="0"/>
              </a:rPr>
              <a:t>iv) </a:t>
            </a:r>
            <a:r>
              <a:rPr lang="en-US" sz="3200" b="1" u="sng" dirty="0">
                <a:latin typeface="Times New Roman" pitchFamily="18" charset="0"/>
                <a:cs typeface="Times New Roman" pitchFamily="18" charset="0"/>
              </a:rPr>
              <a:t>FETAL MOVEMENTS</a:t>
            </a:r>
          </a:p>
          <a:p>
            <a:r>
              <a:rPr lang="en-US" sz="3200" dirty="0">
                <a:latin typeface="Times New Roman" pitchFamily="18" charset="0"/>
                <a:cs typeface="Times New Roman" pitchFamily="18" charset="0"/>
              </a:rPr>
              <a:t>Visible in late pregnancy.</a:t>
            </a:r>
          </a:p>
          <a:p>
            <a:r>
              <a:rPr lang="en-US" sz="3200" dirty="0">
                <a:latin typeface="Times New Roman" pitchFamily="18" charset="0"/>
                <a:cs typeface="Times New Roman" pitchFamily="18" charset="0"/>
              </a:rPr>
              <a:t>Noted on palpation, as fetal limbs slips away from the site of pressure.</a:t>
            </a:r>
          </a:p>
          <a:p>
            <a:pPr>
              <a:buNone/>
            </a:pPr>
            <a:r>
              <a:rPr lang="en-US" sz="3200" b="1" dirty="0">
                <a:solidFill>
                  <a:srgbClr val="FF0000"/>
                </a:solidFill>
                <a:latin typeface="Times New Roman" pitchFamily="18" charset="0"/>
                <a:cs typeface="Times New Roman" pitchFamily="18" charset="0"/>
              </a:rPr>
              <a:t> NB: </a:t>
            </a:r>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Fetus can be visualized as from 16</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week onwards through X-ray, but it’s safe as from 30weeks.</a:t>
            </a:r>
          </a:p>
          <a:p>
            <a:pPr>
              <a:buNone/>
            </a:pPr>
            <a:r>
              <a:rPr lang="en-US" sz="3200" dirty="0">
                <a:latin typeface="Times New Roman" pitchFamily="18" charset="0"/>
                <a:cs typeface="Times New Roman" pitchFamily="18" charset="0"/>
              </a:rPr>
              <a:t>	*However, ultrasound is safe  throughout pregnancy.</a:t>
            </a:r>
          </a:p>
          <a:p>
            <a:pPr>
              <a:buNone/>
            </a:pPr>
            <a:r>
              <a:rPr lang="en-US" sz="3200" dirty="0">
                <a:latin typeface="Times New Roman" pitchFamily="18" charset="0"/>
                <a:cs typeface="Times New Roman" pitchFamily="18" charset="0"/>
              </a:rPr>
              <a:t>				  </a:t>
            </a:r>
          </a:p>
        </p:txBody>
      </p:sp>
      <p:sp>
        <p:nvSpPr>
          <p:cNvPr id="5" name="Slide Number Placeholder 4"/>
          <p:cNvSpPr>
            <a:spLocks noGrp="1"/>
          </p:cNvSpPr>
          <p:nvPr>
            <p:ph type="sldNum" sz="quarter" idx="12"/>
          </p:nvPr>
        </p:nvSpPr>
        <p:spPr/>
        <p:txBody>
          <a:bodyPr/>
          <a:lstStyle/>
          <a:p>
            <a:fld id="{4E29A36A-2DFF-43F8-9275-FEA2E69CBAEA}" type="slidenum">
              <a:rPr lang="en-US">
                <a:latin typeface="Franklin Gothic Book"/>
              </a:rPr>
              <a:pPr/>
              <a:t>37</a:t>
            </a:fld>
            <a:endParaRPr lang="en-US">
              <a:latin typeface="Franklin Gothic Book"/>
            </a:endParaRPr>
          </a:p>
        </p:txBody>
      </p:sp>
      <p:sp>
        <p:nvSpPr>
          <p:cNvPr id="6" name="Oval 5"/>
          <p:cNvSpPr/>
          <p:nvPr/>
        </p:nvSpPr>
        <p:spPr>
          <a:xfrm>
            <a:off x="3864929" y="5410200"/>
            <a:ext cx="2974763"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erpetua"/>
            </a:endParaRPr>
          </a:p>
        </p:txBody>
      </p:sp>
      <p:sp>
        <p:nvSpPr>
          <p:cNvPr id="7" name="Oval 6"/>
          <p:cNvSpPr/>
          <p:nvPr/>
        </p:nvSpPr>
        <p:spPr>
          <a:xfrm>
            <a:off x="5817117" y="5029200"/>
            <a:ext cx="3625493"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erpetua"/>
            </a:endParaRPr>
          </a:p>
        </p:txBody>
      </p:sp>
      <p:sp>
        <p:nvSpPr>
          <p:cNvPr id="8" name="Cloud Callout 7"/>
          <p:cNvSpPr/>
          <p:nvPr/>
        </p:nvSpPr>
        <p:spPr>
          <a:xfrm>
            <a:off x="3028276" y="4953000"/>
            <a:ext cx="7158025" cy="1371600"/>
          </a:xfrm>
          <a:prstGeom prst="cloudCallout">
            <a:avLst>
              <a:gd name="adj1" fmla="val 40081"/>
              <a:gd name="adj2" fmla="val 697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rgbClr val="FFFF00"/>
                </a:solidFill>
                <a:latin typeface="Perpetua"/>
              </a:rPr>
              <a:t>END</a:t>
            </a:r>
          </a:p>
        </p:txBody>
      </p:sp>
    </p:spTree>
  </p:cSld>
  <p:clrMapOvr>
    <a:masterClrMapping/>
  </p:clrMapOvr>
  <p:transition spd="slow">
    <p:pull dir="d"/>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6088" y="304800"/>
            <a:ext cx="9110213" cy="6169152"/>
          </a:xfrm>
        </p:spPr>
        <p:txBody>
          <a:bodyPr>
            <a:normAutofit/>
          </a:bodyPr>
          <a:lstStyle/>
          <a:p>
            <a:pPr>
              <a:buNone/>
            </a:pPr>
            <a:r>
              <a:rPr lang="en-US" sz="3200" dirty="0"/>
              <a:t>b) </a:t>
            </a:r>
            <a:r>
              <a:rPr lang="en-US" sz="3200" u="sng" dirty="0"/>
              <a:t>The fetal condition</a:t>
            </a:r>
          </a:p>
          <a:p>
            <a:pPr>
              <a:buNone/>
            </a:pPr>
            <a:r>
              <a:rPr lang="en-US" sz="3200" dirty="0"/>
              <a:t>	- Fetal heart rate &amp; rhythm</a:t>
            </a:r>
          </a:p>
          <a:p>
            <a:pPr>
              <a:buNone/>
            </a:pPr>
            <a:r>
              <a:rPr lang="en-US" sz="3200" dirty="0"/>
              <a:t>	- Membranes &amp; liquor (whether ruptured or intact)</a:t>
            </a:r>
          </a:p>
          <a:p>
            <a:pPr>
              <a:buNone/>
            </a:pPr>
            <a:r>
              <a:rPr lang="en-US" sz="3200" dirty="0"/>
              <a:t>	- Moulding of the fetal skull</a:t>
            </a:r>
          </a:p>
          <a:p>
            <a:endParaRPr lang="en-US" sz="3200" dirty="0"/>
          </a:p>
        </p:txBody>
      </p:sp>
    </p:spTree>
  </p:cSld>
  <p:clrMapOvr>
    <a:masterClrMapping/>
  </p:clrMapOvr>
  <p:transition spd="med">
    <p:pull/>
  </p:transition>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04800"/>
            <a:ext cx="10210800" cy="6248400"/>
          </a:xfrm>
        </p:spPr>
        <p:txBody>
          <a:bodyPr>
            <a:normAutofit/>
          </a:bodyPr>
          <a:lstStyle/>
          <a:p>
            <a:pPr>
              <a:buNone/>
            </a:pPr>
            <a:r>
              <a:rPr lang="en-US" sz="3200" dirty="0"/>
              <a:t>c) </a:t>
            </a:r>
            <a:r>
              <a:rPr lang="en-US" sz="3200" u="sng" dirty="0"/>
              <a:t>The maternal condition</a:t>
            </a:r>
          </a:p>
          <a:p>
            <a:pPr>
              <a:buNone/>
            </a:pPr>
            <a:r>
              <a:rPr lang="en-US" sz="3200" dirty="0"/>
              <a:t>	- Pulse, B/P temperature</a:t>
            </a:r>
          </a:p>
          <a:p>
            <a:pPr>
              <a:buNone/>
            </a:pPr>
            <a:r>
              <a:rPr lang="en-US" sz="3200" dirty="0"/>
              <a:t>	- Drug and IV fluids given</a:t>
            </a:r>
          </a:p>
          <a:p>
            <a:pPr>
              <a:buNone/>
            </a:pPr>
            <a:r>
              <a:rPr lang="en-US" sz="3200" dirty="0"/>
              <a:t>	- Urine /volume, protein, acetone/</a:t>
            </a:r>
          </a:p>
          <a:p>
            <a:pPr>
              <a:buNone/>
            </a:pPr>
            <a:r>
              <a:rPr lang="en-US" sz="3200" dirty="0"/>
              <a:t>	- Oxytocin regimen</a:t>
            </a:r>
          </a:p>
          <a:p>
            <a:pPr>
              <a:buNone/>
            </a:pPr>
            <a:endParaRPr lang="en-US" sz="3200" dirty="0"/>
          </a:p>
          <a:p>
            <a:pPr>
              <a:buNone/>
            </a:pPr>
            <a:endParaRPr lang="en-US" sz="3200" dirty="0"/>
          </a:p>
          <a:p>
            <a:pPr algn="ctr">
              <a:buNone/>
            </a:pPr>
            <a:r>
              <a:rPr lang="en-US" sz="3200" b="1" dirty="0">
                <a:latin typeface="DFKai-SB" panose="03000509000000000000" pitchFamily="65" charset="-120"/>
                <a:ea typeface="DFKai-SB" panose="03000509000000000000" pitchFamily="65" charset="-120"/>
              </a:rPr>
              <a:t>*** EXERCISE ON PARTOGRAPHING</a:t>
            </a:r>
          </a:p>
        </p:txBody>
      </p:sp>
    </p:spTree>
  </p:cSld>
  <p:clrMapOvr>
    <a:masterClrMapping/>
  </p:clrMapOvr>
  <p:transition spd="med">
    <p:pull/>
  </p:transition>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1295400"/>
          </a:xfrm>
          <a:solidFill>
            <a:srgbClr val="00B0F0"/>
          </a:solidFill>
        </p:spPr>
        <p:txBody>
          <a:bodyPr>
            <a:noAutofit/>
          </a:bodyPr>
          <a:lstStyle/>
          <a:p>
            <a:pPr algn="ctr"/>
            <a:r>
              <a:rPr lang="en-US" sz="4000" b="1" dirty="0">
                <a:solidFill>
                  <a:schemeClr val="bg1"/>
                </a:solidFill>
                <a:latin typeface="Arial Black" panose="020B0A04020102020204" pitchFamily="34" charset="0"/>
                <a:cs typeface="Aharoni" panose="02010803020104030203" pitchFamily="2" charset="-79"/>
              </a:rPr>
              <a:t/>
            </a:r>
            <a:br>
              <a:rPr lang="en-US" sz="4000" b="1" dirty="0">
                <a:solidFill>
                  <a:schemeClr val="bg1"/>
                </a:solidFill>
                <a:latin typeface="Arial Black" panose="020B0A04020102020204" pitchFamily="34" charset="0"/>
                <a:cs typeface="Aharoni" panose="02010803020104030203" pitchFamily="2" charset="-79"/>
              </a:rPr>
            </a:br>
            <a:r>
              <a:rPr lang="en-US" sz="4000" b="1" dirty="0">
                <a:solidFill>
                  <a:schemeClr val="bg1"/>
                </a:solidFill>
                <a:latin typeface="Arial Black" panose="020B0A04020102020204" pitchFamily="34" charset="0"/>
                <a:cs typeface="Aharoni" panose="02010803020104030203" pitchFamily="2" charset="-79"/>
              </a:rPr>
              <a:t/>
            </a:r>
            <a:br>
              <a:rPr lang="en-US" sz="4000" b="1" dirty="0">
                <a:solidFill>
                  <a:schemeClr val="bg1"/>
                </a:solidFill>
                <a:latin typeface="Arial Black" panose="020B0A04020102020204" pitchFamily="34" charset="0"/>
                <a:cs typeface="Aharoni" panose="02010803020104030203" pitchFamily="2" charset="-79"/>
              </a:rPr>
            </a:br>
            <a:r>
              <a:rPr lang="en-US" sz="4000" b="1" dirty="0">
                <a:solidFill>
                  <a:schemeClr val="bg1"/>
                </a:solidFill>
                <a:latin typeface="Arial Black" panose="020B0A04020102020204" pitchFamily="34" charset="0"/>
                <a:cs typeface="Aharoni" panose="02010803020104030203" pitchFamily="2" charset="-79"/>
              </a:rPr>
              <a:t/>
            </a:r>
            <a:br>
              <a:rPr lang="en-US" sz="4000" b="1" dirty="0">
                <a:solidFill>
                  <a:schemeClr val="bg1"/>
                </a:solidFill>
                <a:latin typeface="Arial Black" panose="020B0A04020102020204" pitchFamily="34" charset="0"/>
                <a:cs typeface="Aharoni" panose="02010803020104030203" pitchFamily="2" charset="-79"/>
              </a:rPr>
            </a:br>
            <a:r>
              <a:rPr lang="en-US" sz="4000" b="1" dirty="0">
                <a:solidFill>
                  <a:schemeClr val="bg1"/>
                </a:solidFill>
                <a:latin typeface="Arial Black" panose="020B0A04020102020204" pitchFamily="34" charset="0"/>
                <a:cs typeface="Aharoni" panose="02010803020104030203" pitchFamily="2" charset="-79"/>
              </a:rPr>
              <a:t/>
            </a:r>
            <a:br>
              <a:rPr lang="en-US" sz="4000" b="1" dirty="0">
                <a:solidFill>
                  <a:schemeClr val="bg1"/>
                </a:solidFill>
                <a:latin typeface="Arial Black" panose="020B0A04020102020204" pitchFamily="34" charset="0"/>
                <a:cs typeface="Aharoni" panose="02010803020104030203" pitchFamily="2" charset="-79"/>
              </a:rPr>
            </a:br>
            <a:r>
              <a:rPr lang="en-US" sz="4000" b="1" dirty="0">
                <a:solidFill>
                  <a:schemeClr val="bg1"/>
                </a:solidFill>
                <a:latin typeface="Arial Black" panose="020B0A04020102020204" pitchFamily="34" charset="0"/>
                <a:cs typeface="Aharoni" panose="02010803020104030203" pitchFamily="2" charset="-79"/>
              </a:rPr>
              <a:t>Specific Management of First Stage of Labour cntd’</a:t>
            </a:r>
            <a:endParaRPr lang="en-US" sz="4000" dirty="0">
              <a:solidFill>
                <a:schemeClr val="bg1"/>
              </a:solidFill>
              <a:latin typeface="Arial Black" panose="020B0A04020102020204" pitchFamily="34" charset="0"/>
              <a:cs typeface="Aharoni" panose="02010803020104030203" pitchFamily="2" charset="-79"/>
            </a:endParaRPr>
          </a:p>
        </p:txBody>
      </p:sp>
      <p:sp>
        <p:nvSpPr>
          <p:cNvPr id="3" name="Content Placeholder 2"/>
          <p:cNvSpPr>
            <a:spLocks noGrp="1"/>
          </p:cNvSpPr>
          <p:nvPr>
            <p:ph sz="quarter" idx="1"/>
          </p:nvPr>
        </p:nvSpPr>
        <p:spPr>
          <a:xfrm>
            <a:off x="685800" y="1447801"/>
            <a:ext cx="10430114" cy="4678369"/>
          </a:xfrm>
        </p:spPr>
        <p:txBody>
          <a:bodyPr>
            <a:noAutofit/>
          </a:bodyPr>
          <a:lstStyle/>
          <a:p>
            <a:pPr algn="just"/>
            <a:r>
              <a:rPr lang="en-US" sz="3200" dirty="0"/>
              <a:t>Admit the patient to the waiting room, reassure her </a:t>
            </a:r>
            <a:r>
              <a:rPr lang="en-US" sz="3200" dirty="0" smtClean="0"/>
              <a:t>.</a:t>
            </a:r>
            <a:endParaRPr lang="en-US" sz="3200" dirty="0"/>
          </a:p>
          <a:p>
            <a:pPr algn="just"/>
            <a:r>
              <a:rPr lang="en-US" sz="3200" dirty="0"/>
              <a:t>Reassure her and explain what is being done at every stage</a:t>
            </a:r>
          </a:p>
          <a:p>
            <a:pPr algn="just"/>
            <a:r>
              <a:rPr lang="en-US" sz="3200" dirty="0"/>
              <a:t>Give her an enema only if she is in early labour (this will reduce the risk of faecal soiling and infection at delivery)</a:t>
            </a:r>
          </a:p>
          <a:p>
            <a:pPr algn="just"/>
            <a:r>
              <a:rPr lang="en-US" sz="3200" dirty="0"/>
              <a:t>The patient may have a warm bath and change into a clean hospital gown</a:t>
            </a:r>
          </a:p>
        </p:txBody>
      </p:sp>
    </p:spTree>
  </p:cSld>
  <p:clrMapOvr>
    <a:masterClrMapping/>
  </p:clrMapOvr>
  <p:transition spd="med">
    <p:pull/>
  </p:transition>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communication</a:t>
            </a:r>
          </a:p>
        </p:txBody>
      </p:sp>
      <p:sp>
        <p:nvSpPr>
          <p:cNvPr id="3" name="Content Placeholder 2"/>
          <p:cNvSpPr>
            <a:spLocks noGrp="1"/>
          </p:cNvSpPr>
          <p:nvPr>
            <p:ph sz="quarter" idx="1"/>
          </p:nvPr>
        </p:nvSpPr>
        <p:spPr/>
        <p:txBody>
          <a:bodyPr>
            <a:normAutofit/>
          </a:bodyPr>
          <a:lstStyle/>
          <a:p>
            <a:pPr algn="just"/>
            <a:r>
              <a:rPr lang="en-US" sz="3200" dirty="0"/>
              <a:t>The culmination of pregnancy is an event with great psychological, social &amp; emotional meaning for the mother and her family. The woman may experience stress and physical pain. </a:t>
            </a:r>
          </a:p>
          <a:p>
            <a:pPr algn="just"/>
            <a:r>
              <a:rPr lang="en-US" sz="3200" dirty="0"/>
              <a:t>The MW should display tact and sensitivity, respect the needs of the individual and provide an environment within which each woman will deliver with dignity</a:t>
            </a:r>
          </a:p>
        </p:txBody>
      </p:sp>
    </p:spTree>
  </p:cSld>
  <p:clrMapOvr>
    <a:masterClrMapping/>
  </p:clrMapOvr>
  <p:transition spd="med">
    <p:pull/>
  </p:transition>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environment</a:t>
            </a:r>
          </a:p>
        </p:txBody>
      </p:sp>
      <p:sp>
        <p:nvSpPr>
          <p:cNvPr id="3" name="Content Placeholder 2"/>
          <p:cNvSpPr>
            <a:spLocks noGrp="1"/>
          </p:cNvSpPr>
          <p:nvPr>
            <p:ph sz="quarter" idx="1"/>
          </p:nvPr>
        </p:nvSpPr>
        <p:spPr>
          <a:xfrm>
            <a:off x="518319" y="1600202"/>
            <a:ext cx="10969440" cy="4525963"/>
          </a:xfrm>
        </p:spPr>
        <p:txBody>
          <a:bodyPr>
            <a:normAutofit/>
          </a:bodyPr>
          <a:lstStyle/>
          <a:p>
            <a:pPr algn="just"/>
            <a:r>
              <a:rPr lang="en-US" sz="3600" dirty="0"/>
              <a:t>It is important that the woman is welcomed and made to feel at ease and that the mw spends time actively listening as the woman recounts the details of the onset of labour</a:t>
            </a:r>
          </a:p>
          <a:p>
            <a:pPr algn="just"/>
            <a:r>
              <a:rPr lang="en-US" sz="3600" dirty="0"/>
              <a:t>She should be nursed in a clean environment</a:t>
            </a:r>
          </a:p>
        </p:txBody>
      </p:sp>
    </p:spTree>
  </p:cSld>
  <p:clrMapOvr>
    <a:masterClrMapping/>
  </p:clrMapOvr>
  <p:transition spd="med">
    <p:pull/>
  </p:transition>
</p:sld>
</file>

<file path=ppt/slides/slide3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Emotional support</a:t>
            </a:r>
          </a:p>
        </p:txBody>
      </p:sp>
      <p:sp>
        <p:nvSpPr>
          <p:cNvPr id="3" name="Content Placeholder 2"/>
          <p:cNvSpPr>
            <a:spLocks noGrp="1"/>
          </p:cNvSpPr>
          <p:nvPr>
            <p:ph sz="quarter" idx="1"/>
          </p:nvPr>
        </p:nvSpPr>
        <p:spPr>
          <a:xfrm>
            <a:off x="1076088" y="1524000"/>
            <a:ext cx="9110213" cy="4949952"/>
          </a:xfrm>
        </p:spPr>
        <p:txBody>
          <a:bodyPr>
            <a:normAutofit/>
          </a:bodyPr>
          <a:lstStyle/>
          <a:p>
            <a:pPr algn="just"/>
            <a:r>
              <a:rPr lang="en-US" sz="3200" dirty="0"/>
              <a:t>The MW has a traditional role to fulfil. i.e. </a:t>
            </a:r>
            <a:r>
              <a:rPr lang="en-US" sz="3200" b="1" dirty="0"/>
              <a:t>being ‘with woman’</a:t>
            </a:r>
            <a:r>
              <a:rPr lang="en-US" sz="3200" dirty="0"/>
              <a:t> by monitoring the progress of labour and assessing the physical state of mother and foetus</a:t>
            </a:r>
          </a:p>
          <a:p>
            <a:pPr algn="just"/>
            <a:r>
              <a:rPr lang="en-US" sz="3200" dirty="0"/>
              <a:t>Emotional support is provided by imparting confidence, expressing caring, dependability and being an advocate for the child bearing woman</a:t>
            </a:r>
          </a:p>
        </p:txBody>
      </p:sp>
    </p:spTree>
  </p:cSld>
  <p:clrMapOvr>
    <a:masterClrMapping/>
  </p:clrMapOvr>
  <p:transition spd="med">
    <p:pull/>
  </p:transition>
</p:sld>
</file>

<file path=ppt/slides/slide3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10039827" cy="914400"/>
          </a:xfrm>
        </p:spPr>
        <p:txBody>
          <a:bodyPr/>
          <a:lstStyle/>
          <a:p>
            <a:r>
              <a:rPr lang="en-US" b="1" dirty="0"/>
              <a:t>Companionship in labour</a:t>
            </a:r>
          </a:p>
        </p:txBody>
      </p:sp>
      <p:sp>
        <p:nvSpPr>
          <p:cNvPr id="3" name="Content Placeholder 2"/>
          <p:cNvSpPr>
            <a:spLocks noGrp="1"/>
          </p:cNvSpPr>
          <p:nvPr>
            <p:ph sz="quarter" idx="1"/>
          </p:nvPr>
        </p:nvSpPr>
        <p:spPr>
          <a:xfrm>
            <a:off x="1169049" y="990600"/>
            <a:ext cx="9760943" cy="5867400"/>
          </a:xfrm>
        </p:spPr>
        <p:txBody>
          <a:bodyPr>
            <a:normAutofit/>
          </a:bodyPr>
          <a:lstStyle/>
          <a:p>
            <a:pPr algn="just"/>
            <a:r>
              <a:rPr lang="en-US" sz="3200" dirty="0"/>
              <a:t>Research has shown that continous one to one support of a woman during labour creates a strong feeling of security &amp; satisfaction &amp; is associated with a reduction in the length of labour, fewer perinatal complications and a reduced incidence of oxytocin augmentation</a:t>
            </a:r>
          </a:p>
        </p:txBody>
      </p:sp>
    </p:spTree>
  </p:cSld>
  <p:clrMapOvr>
    <a:masterClrMapping/>
  </p:clrMapOvr>
  <p:transition spd="med">
    <p:pull/>
  </p:transition>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62010" y="457202"/>
            <a:ext cx="9853904" cy="5668963"/>
          </a:xfrm>
        </p:spPr>
        <p:txBody>
          <a:bodyPr>
            <a:normAutofit/>
          </a:bodyPr>
          <a:lstStyle/>
          <a:p>
            <a:r>
              <a:rPr lang="en-US" sz="3200" dirty="0"/>
              <a:t>Admission to hospital is always a traumatic experience &amp; the company of a supportive companion can help reduce the anxiety. Sometimes, the mw may double as the companion since not all women are glad to have a husband or companion present </a:t>
            </a:r>
          </a:p>
          <a:p>
            <a:endParaRPr lang="en-US" sz="3200" dirty="0"/>
          </a:p>
        </p:txBody>
      </p:sp>
    </p:spTree>
  </p:cSld>
  <p:clrMapOvr>
    <a:masterClrMapping/>
  </p:clrMapOvr>
  <p:transition spd="med">
    <p:pull/>
  </p:transition>
</p:sld>
</file>

<file path=ppt/slides/slide3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Management of First Stage of Labour ctnd…</a:t>
            </a:r>
            <a:endParaRPr lang="en-US" dirty="0"/>
          </a:p>
        </p:txBody>
      </p:sp>
      <p:sp>
        <p:nvSpPr>
          <p:cNvPr id="3" name="Content Placeholder 2"/>
          <p:cNvSpPr>
            <a:spLocks noGrp="1"/>
          </p:cNvSpPr>
          <p:nvPr>
            <p:ph sz="quarter" idx="1"/>
          </p:nvPr>
        </p:nvSpPr>
        <p:spPr>
          <a:xfrm>
            <a:off x="1169048" y="1447800"/>
            <a:ext cx="9017252" cy="5026152"/>
          </a:xfrm>
        </p:spPr>
        <p:txBody>
          <a:bodyPr>
            <a:normAutofit/>
          </a:bodyPr>
          <a:lstStyle/>
          <a:p>
            <a:pPr algn="just"/>
            <a:r>
              <a:rPr lang="en-US" sz="3200" dirty="0"/>
              <a:t>Encourage her to walk about and empty her bladder frequently</a:t>
            </a:r>
          </a:p>
          <a:p>
            <a:pPr algn="just"/>
            <a:r>
              <a:rPr lang="en-US" sz="3200" dirty="0"/>
              <a:t>Encourage the woman to take fluid diet soup, fruit juice, salt lemon juice or plain water</a:t>
            </a:r>
          </a:p>
          <a:p>
            <a:pPr algn="just"/>
            <a:r>
              <a:rPr lang="en-US" sz="3200" dirty="0"/>
              <a:t>Do not allow any solid foods as the stomach takes a long time to empty in labour</a:t>
            </a:r>
          </a:p>
        </p:txBody>
      </p:sp>
    </p:spTree>
  </p:cSld>
  <p:clrMapOvr>
    <a:masterClrMapping/>
  </p:clrMapOvr>
  <p:transition spd="med">
    <p:pull/>
  </p:transition>
</p:sld>
</file>

<file path=ppt/slides/slide3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76200"/>
            <a:ext cx="10744200" cy="6054737"/>
          </a:xfrm>
        </p:spPr>
        <p:txBody>
          <a:bodyPr>
            <a:normAutofit/>
          </a:bodyPr>
          <a:lstStyle/>
          <a:p>
            <a:pPr algn="just">
              <a:buNone/>
            </a:pPr>
            <a:r>
              <a:rPr lang="en-US" sz="3200" dirty="0"/>
              <a:t>Check the following regularly:</a:t>
            </a:r>
          </a:p>
          <a:p>
            <a:pPr algn="just"/>
            <a:r>
              <a:rPr lang="en-US" sz="3200" dirty="0"/>
              <a:t>Check the foetal heart rate half hourly or more often if you suspect foetal distress</a:t>
            </a:r>
          </a:p>
          <a:p>
            <a:pPr algn="just"/>
            <a:r>
              <a:rPr lang="en-US" sz="3200" dirty="0"/>
              <a:t>Check uterine contractions ½ hourly (strength, type, frequency and duration) as well as maternal </a:t>
            </a:r>
            <a:r>
              <a:rPr lang="en-US" sz="3200" dirty="0" smtClean="0"/>
              <a:t>pulse</a:t>
            </a:r>
          </a:p>
          <a:p>
            <a:pPr algn="just"/>
            <a:r>
              <a:rPr lang="en-US" sz="3200" dirty="0" smtClean="0"/>
              <a:t>Two hourly temperature </a:t>
            </a:r>
            <a:endParaRPr lang="en-US" sz="3200" dirty="0"/>
          </a:p>
          <a:p>
            <a:pPr algn="just"/>
            <a:r>
              <a:rPr lang="en-US" sz="3200" dirty="0"/>
              <a:t>Check the urine output and check for albumin and </a:t>
            </a:r>
            <a:r>
              <a:rPr lang="en-US" sz="3200" dirty="0" smtClean="0"/>
              <a:t>acetone 2hrly.</a:t>
            </a:r>
          </a:p>
          <a:p>
            <a:pPr algn="just"/>
            <a:r>
              <a:rPr lang="en-US" sz="3200" dirty="0" smtClean="0"/>
              <a:t> Four hourly, BP </a:t>
            </a:r>
          </a:p>
          <a:p>
            <a:pPr algn="just"/>
            <a:endParaRPr lang="en-US" sz="3200" dirty="0"/>
          </a:p>
          <a:p>
            <a:pPr algn="just">
              <a:buNone/>
            </a:pPr>
            <a:endParaRPr lang="en-US" sz="3200" dirty="0"/>
          </a:p>
        </p:txBody>
      </p:sp>
    </p:spTree>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49392" y="5029200"/>
            <a:ext cx="7808754" cy="1600200"/>
          </a:xfrm>
          <a:solidFill>
            <a:srgbClr val="002060"/>
          </a:solidFill>
        </p:spPr>
        <p:txBody>
          <a:bodyPr>
            <a:prstTxWarp prst="textCurveDown">
              <a:avLst/>
            </a:prstTxWarp>
          </a:bodyPr>
          <a:lstStyle/>
          <a:p>
            <a:r>
              <a:rPr lang="en-US" dirty="0">
                <a:latin typeface="Algerian" pitchFamily="82" charset="0"/>
              </a:rPr>
              <a:t> </a:t>
            </a:r>
            <a:r>
              <a:rPr lang="en-US" sz="9600" dirty="0">
                <a:solidFill>
                  <a:schemeClr val="accent2">
                    <a:lumMod val="60000"/>
                    <a:lumOff val="40000"/>
                  </a:schemeClr>
                </a:solidFill>
                <a:latin typeface="Algerian" pitchFamily="82" charset="0"/>
              </a:rPr>
              <a:t>welcome</a:t>
            </a:r>
            <a:r>
              <a:rPr lang="en-US" dirty="0">
                <a:latin typeface="Algerian" pitchFamily="82" charset="0"/>
              </a:rPr>
              <a:t> </a:t>
            </a: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38</a:t>
            </a:fld>
            <a:endParaRPr lang="en-US" dirty="0">
              <a:latin typeface="Franklin Gothic Book"/>
            </a:endParaRPr>
          </a:p>
        </p:txBody>
      </p:sp>
      <p:sp>
        <p:nvSpPr>
          <p:cNvPr id="2" name="Title 1"/>
          <p:cNvSpPr>
            <a:spLocks noGrp="1"/>
          </p:cNvSpPr>
          <p:nvPr>
            <p:ph type="ctrTitle"/>
          </p:nvPr>
        </p:nvSpPr>
        <p:spPr>
          <a:xfrm>
            <a:off x="1076088" y="1295402"/>
            <a:ext cx="10039827" cy="1680555"/>
          </a:xfrm>
          <a:solidFill>
            <a:srgbClr val="7030A0"/>
          </a:solidFill>
          <a:ln w="76200">
            <a:solidFill>
              <a:schemeClr val="accent3">
                <a:lumMod val="20000"/>
                <a:lumOff val="80000"/>
              </a:schemeClr>
            </a:solidFill>
          </a:ln>
          <a:scene3d>
            <a:camera prst="perspectiveRelaxedModerately"/>
            <a:lightRig rig="threePt" dir="t"/>
          </a:scene3d>
        </p:spPr>
        <p:txBody>
          <a:bodyPr>
            <a:noAutofit/>
          </a:bodyPr>
          <a:lstStyle/>
          <a:p>
            <a:r>
              <a:rPr lang="en-US" sz="6000" b="1" spc="300" dirty="0">
                <a:solidFill>
                  <a:srgbClr val="FFFF00"/>
                </a:solidFill>
                <a:effectLst>
                  <a:outerShdw blurRad="38100" dist="38100" dir="2700000" algn="tl">
                    <a:srgbClr val="000000">
                      <a:alpha val="43137"/>
                    </a:srgbClr>
                  </a:outerShdw>
                </a:effectLst>
                <a:latin typeface="Algerian" pitchFamily="82" charset="0"/>
              </a:rPr>
              <a:t>PHYSIOLOGICAL  CHANGES in pregnancy</a:t>
            </a:r>
            <a:endParaRPr lang="en-US" sz="6000" b="1" dirty="0">
              <a:solidFill>
                <a:srgbClr val="FFFF00"/>
              </a:solidFill>
              <a:effectLst>
                <a:outerShdw blurRad="38100" dist="38100" dir="2700000" algn="tl">
                  <a:srgbClr val="000000">
                    <a:alpha val="43137"/>
                  </a:srgbClr>
                </a:outerShdw>
              </a:effectLst>
              <a:latin typeface="Algerian" pitchFamily="82" charset="0"/>
            </a:endParaRPr>
          </a:p>
        </p:txBody>
      </p:sp>
    </p:spTree>
  </p:cSld>
  <p:clrMapOvr>
    <a:masterClrMapping/>
  </p:clrMapOvr>
  <p:transition spd="slow">
    <p:pull dir="d"/>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6088" y="152400"/>
            <a:ext cx="10039827" cy="5973764"/>
          </a:xfrm>
        </p:spPr>
        <p:txBody>
          <a:bodyPr>
            <a:normAutofit/>
          </a:bodyPr>
          <a:lstStyle/>
          <a:p>
            <a:pPr algn="just"/>
            <a:r>
              <a:rPr lang="en-US" sz="3200" dirty="0" err="1" smtClean="0"/>
              <a:t>VE</a:t>
            </a:r>
            <a:r>
              <a:rPr lang="en-US" sz="3200" dirty="0" smtClean="0"/>
              <a:t>-Every </a:t>
            </a:r>
            <a:r>
              <a:rPr lang="en-US" sz="3200" dirty="0"/>
              <a:t>four hours check the level of the presenting part and the degree of dilatation of the cervix</a:t>
            </a:r>
          </a:p>
          <a:p>
            <a:pPr algn="just"/>
            <a:r>
              <a:rPr lang="en-US" sz="3200" dirty="0"/>
              <a:t>Constantly check the woman's reaction to labour and be aware of her needs, especially for pain relief. </a:t>
            </a:r>
          </a:p>
          <a:p>
            <a:pPr algn="just"/>
            <a:endParaRPr lang="en-US" sz="3200" dirty="0"/>
          </a:p>
        </p:txBody>
      </p:sp>
    </p:spTree>
  </p:cSld>
  <p:clrMapOvr>
    <a:masterClrMapping/>
  </p:clrMapOvr>
  <p:transition spd="med">
    <p:pull/>
  </p:transition>
</p:sld>
</file>

<file path=ppt/slides/slide3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90600" y="228600"/>
            <a:ext cx="10363200" cy="6629400"/>
          </a:xfrm>
        </p:spPr>
        <p:txBody>
          <a:bodyPr>
            <a:normAutofit/>
          </a:bodyPr>
          <a:lstStyle/>
          <a:p>
            <a:pPr algn="just"/>
            <a:r>
              <a:rPr lang="en-US" sz="3200" dirty="0" smtClean="0"/>
              <a:t>Nurse her in left lateral position</a:t>
            </a:r>
            <a:endParaRPr lang="en-US" sz="3200" dirty="0"/>
          </a:p>
          <a:p>
            <a:pPr algn="just"/>
            <a:r>
              <a:rPr lang="en-US" sz="3200" dirty="0"/>
              <a:t>Discourage early pushing or bearing down before the cervix is fully dilated. Early pushing only exhausts the woman and will cause oedema of the cervix and interfere with normal cervical </a:t>
            </a:r>
            <a:r>
              <a:rPr lang="en-US" sz="3200" dirty="0" smtClean="0"/>
              <a:t>dilatation</a:t>
            </a:r>
          </a:p>
          <a:p>
            <a:pPr algn="just"/>
            <a:r>
              <a:rPr lang="en-US" sz="3200" dirty="0" smtClean="0"/>
              <a:t>Encourage her to take oral fluids for energy</a:t>
            </a:r>
            <a:endParaRPr lang="en-US" sz="3200" dirty="0"/>
          </a:p>
        </p:txBody>
      </p:sp>
    </p:spTree>
  </p:cSld>
  <p:clrMapOvr>
    <a:masterClrMapping/>
  </p:clrMapOvr>
  <p:transition spd="med">
    <p:pull/>
  </p:transition>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6088" y="838201"/>
            <a:ext cx="9896713" cy="5287964"/>
          </a:xfrm>
        </p:spPr>
        <p:txBody>
          <a:bodyPr>
            <a:normAutofit/>
          </a:bodyPr>
          <a:lstStyle/>
          <a:p>
            <a:pPr algn="just"/>
            <a:r>
              <a:rPr lang="en-US" sz="3200" dirty="0"/>
              <a:t>If the bladder is full and she cannot empty it on her own, catheterize her using aseptic </a:t>
            </a:r>
            <a:r>
              <a:rPr lang="en-US" sz="3200" dirty="0" smtClean="0"/>
              <a:t>technique</a:t>
            </a:r>
          </a:p>
          <a:p>
            <a:pPr algn="just"/>
            <a:r>
              <a:rPr lang="en-US" sz="3200" dirty="0" smtClean="0"/>
              <a:t> tell her to inform you when the membranes rupture so as to perform </a:t>
            </a:r>
            <a:r>
              <a:rPr lang="en-US" sz="3200" dirty="0" err="1" smtClean="0"/>
              <a:t>ve</a:t>
            </a:r>
            <a:r>
              <a:rPr lang="en-US" sz="3200" dirty="0" smtClean="0"/>
              <a:t> and rule out cord </a:t>
            </a:r>
            <a:r>
              <a:rPr lang="en-US" sz="3200" dirty="0" err="1" smtClean="0"/>
              <a:t>prolapse</a:t>
            </a:r>
            <a:endParaRPr lang="en-US" sz="3200" dirty="0"/>
          </a:p>
          <a:p>
            <a:pPr algn="just"/>
            <a:r>
              <a:rPr lang="en-US" sz="3200" dirty="0"/>
              <a:t>When the membranes rupture, usually at the end of the first stage, check the colour of the liquor for meconium staining, the foetal heart rate and do a vaginal examination to exclude prolapse of the foetal umbilical cord</a:t>
            </a:r>
          </a:p>
          <a:p>
            <a:pPr algn="just"/>
            <a:endParaRPr lang="en-US" sz="3200" dirty="0"/>
          </a:p>
        </p:txBody>
      </p:sp>
    </p:spTree>
  </p:cSld>
  <p:clrMapOvr>
    <a:masterClrMapping/>
  </p:clrMapOvr>
  <p:transition spd="med">
    <p:pull/>
  </p:transition>
</p:sld>
</file>

<file path=ppt/slides/slide3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228600"/>
            <a:ext cx="10668000" cy="6629400"/>
          </a:xfrm>
        </p:spPr>
        <p:txBody>
          <a:bodyPr>
            <a:noAutofit/>
          </a:bodyPr>
          <a:lstStyle/>
          <a:p>
            <a:pPr algn="just"/>
            <a:r>
              <a:rPr lang="en-US" sz="3200" dirty="0"/>
              <a:t>The descent of the presenting part can be noted by abdominal palpation or vaginal </a:t>
            </a:r>
            <a:r>
              <a:rPr lang="en-US" sz="3200" dirty="0" err="1" smtClean="0"/>
              <a:t>examinaton</a:t>
            </a:r>
            <a:endParaRPr lang="en-US" sz="3200" dirty="0" smtClean="0"/>
          </a:p>
          <a:p>
            <a:pPr algn="just"/>
            <a:r>
              <a:rPr lang="en-US" sz="3200" dirty="0" smtClean="0"/>
              <a:t>Documentation of all the nursing care</a:t>
            </a:r>
            <a:endParaRPr lang="en-US" sz="3200" dirty="0"/>
          </a:p>
          <a:p>
            <a:pPr algn="just"/>
            <a:endParaRPr lang="en-US" sz="3200" dirty="0"/>
          </a:p>
        </p:txBody>
      </p:sp>
    </p:spTree>
  </p:cSld>
  <p:clrMapOvr>
    <a:masterClrMapping/>
  </p:clrMapOvr>
  <p:transition spd="med">
    <p:pull/>
  </p:transition>
</p:sld>
</file>

<file path=ppt/slides/slide3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18320" y="0"/>
            <a:ext cx="11155363" cy="6858000"/>
          </a:xfrm>
        </p:spPr>
        <p:txBody>
          <a:bodyPr>
            <a:noAutofit/>
          </a:bodyPr>
          <a:lstStyle/>
          <a:p>
            <a:pPr algn="just">
              <a:buNone/>
            </a:pPr>
            <a:r>
              <a:rPr lang="en-US" sz="3600" b="1" dirty="0"/>
              <a:t>Control of pain may be achieved by: </a:t>
            </a:r>
          </a:p>
          <a:p>
            <a:pPr algn="just"/>
            <a:r>
              <a:rPr lang="en-US" sz="3600" dirty="0"/>
              <a:t>Change of position/ moving around, </a:t>
            </a:r>
          </a:p>
          <a:p>
            <a:pPr algn="just"/>
            <a:r>
              <a:rPr lang="en-US" sz="3600" dirty="0" smtClean="0"/>
              <a:t>Back rub </a:t>
            </a:r>
            <a:r>
              <a:rPr lang="en-US" sz="3600" dirty="0"/>
              <a:t>from a companion or the </a:t>
            </a:r>
            <a:r>
              <a:rPr lang="en-US" sz="3600" dirty="0" smtClean="0"/>
              <a:t>midwife </a:t>
            </a:r>
            <a:endParaRPr lang="en-US" sz="3600" dirty="0"/>
          </a:p>
          <a:p>
            <a:pPr algn="just"/>
            <a:r>
              <a:rPr lang="en-US" sz="3600" dirty="0"/>
              <a:t>Breathing techniques e.g. breathing in/out through an open </a:t>
            </a:r>
            <a:r>
              <a:rPr lang="en-US" sz="3600" dirty="0" smtClean="0"/>
              <a:t>mouth  </a:t>
            </a:r>
            <a:endParaRPr lang="en-US" sz="3600" dirty="0"/>
          </a:p>
          <a:p>
            <a:pPr algn="just"/>
            <a:r>
              <a:rPr lang="en-US" sz="3600" dirty="0"/>
              <a:t>Verbal coaching and relaxation to help draw her attention away from labour pain (diversional mthds of pain </a:t>
            </a:r>
            <a:r>
              <a:rPr lang="en-US" sz="3600" dirty="0" err="1"/>
              <a:t>mgt</a:t>
            </a:r>
            <a:r>
              <a:rPr lang="en-US" sz="3600" dirty="0"/>
              <a:t>) </a:t>
            </a:r>
          </a:p>
          <a:p>
            <a:pPr algn="just">
              <a:buNone/>
            </a:pPr>
            <a:endParaRPr lang="en-US" sz="3600" dirty="0"/>
          </a:p>
        </p:txBody>
      </p:sp>
    </p:spTree>
  </p:cSld>
  <p:clrMapOvr>
    <a:masterClrMapping/>
  </p:clrMapOvr>
  <p:transition spd="med">
    <p:pull/>
  </p:transition>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1" y="304801"/>
            <a:ext cx="10353914" cy="5821364"/>
          </a:xfrm>
        </p:spPr>
        <p:txBody>
          <a:bodyPr>
            <a:normAutofit/>
          </a:bodyPr>
          <a:lstStyle/>
          <a:p>
            <a:pPr algn="just"/>
            <a:r>
              <a:rPr lang="en-US" sz="3200" dirty="0"/>
              <a:t>Warm bath or shower </a:t>
            </a:r>
          </a:p>
          <a:p>
            <a:pPr algn="just">
              <a:buFont typeface="Wingdings" pitchFamily="2" charset="2"/>
              <a:buChar char="v"/>
            </a:pPr>
            <a:r>
              <a:rPr lang="en-US" sz="3200" dirty="0"/>
              <a:t>Use of pharmacological agents e.g. tramadol 100mg IM or slow IV 6-8 hourly, </a:t>
            </a:r>
            <a:r>
              <a:rPr lang="en-US" sz="3200" dirty="0" err="1"/>
              <a:t>pethidine</a:t>
            </a:r>
            <a:r>
              <a:rPr lang="en-US" sz="3200" dirty="0"/>
              <a:t> 50-100 mg IM or IV slowly 6-8 hourly, inhalational nitrous oxide combined with 50% oxygen (Entonox) or epidural analgesia where available, </a:t>
            </a:r>
            <a:r>
              <a:rPr lang="en-US" sz="3200" b="1" i="1" dirty="0">
                <a:solidFill>
                  <a:srgbClr val="FF0000"/>
                </a:solidFill>
              </a:rPr>
              <a:t>however, exercise much caution when using pharmacological agents for pain relief in labour </a:t>
            </a:r>
            <a:r>
              <a:rPr lang="en-US" sz="3200" b="1" i="1" dirty="0" err="1">
                <a:solidFill>
                  <a:srgbClr val="FF0000"/>
                </a:solidFill>
              </a:rPr>
              <a:t>becoz</a:t>
            </a:r>
            <a:r>
              <a:rPr lang="en-US" sz="3200" b="1" i="1" dirty="0">
                <a:solidFill>
                  <a:srgbClr val="FF0000"/>
                </a:solidFill>
              </a:rPr>
              <a:t> of the risk of </a:t>
            </a:r>
            <a:r>
              <a:rPr lang="en-US" sz="3200" b="1" i="1" dirty="0" err="1">
                <a:solidFill>
                  <a:srgbClr val="FF0000"/>
                </a:solidFill>
              </a:rPr>
              <a:t>foetal</a:t>
            </a:r>
            <a:r>
              <a:rPr lang="en-US" sz="3200" b="1" i="1" dirty="0">
                <a:solidFill>
                  <a:srgbClr val="FF0000"/>
                </a:solidFill>
              </a:rPr>
              <a:t> distress</a:t>
            </a:r>
          </a:p>
          <a:p>
            <a:pPr algn="just"/>
            <a:endParaRPr lang="en-US" sz="3200" dirty="0"/>
          </a:p>
        </p:txBody>
      </p:sp>
    </p:spTree>
  </p:cSld>
  <p:clrMapOvr>
    <a:masterClrMapping/>
  </p:clrMapOvr>
  <p:transition spd="med">
    <p:pull/>
  </p:transition>
</p:sld>
</file>

<file path=ppt/slides/slide3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3447"/>
            <a:ext cx="11155363" cy="838200"/>
          </a:xfrm>
        </p:spPr>
        <p:txBody>
          <a:bodyPr>
            <a:normAutofit fontScale="90000"/>
          </a:bodyPr>
          <a:lstStyle/>
          <a:p>
            <a:pPr algn="ctr"/>
            <a:r>
              <a:rPr lang="en-US" b="1" dirty="0">
                <a:latin typeface="Aharoni" panose="02010803020104030203" pitchFamily="2" charset="-79"/>
                <a:cs typeface="Aharoni" panose="02010803020104030203" pitchFamily="2" charset="-79"/>
              </a:rPr>
              <a:t/>
            </a:r>
            <a:br>
              <a:rPr lang="en-US" b="1" dirty="0">
                <a:latin typeface="Aharoni" panose="02010803020104030203" pitchFamily="2" charset="-79"/>
                <a:cs typeface="Aharoni" panose="02010803020104030203" pitchFamily="2" charset="-79"/>
              </a:rPr>
            </a:br>
            <a:r>
              <a:rPr lang="en-US" b="1" dirty="0">
                <a:latin typeface="Aharoni" panose="02010803020104030203" pitchFamily="2" charset="-79"/>
                <a:cs typeface="Aharoni" panose="02010803020104030203" pitchFamily="2" charset="-79"/>
              </a:rPr>
              <a:t>Examples of Positions during Labour </a:t>
            </a:r>
            <a:endParaRPr lang="en-US" dirty="0">
              <a:latin typeface="Aharoni" panose="02010803020104030203" pitchFamily="2" charset="-79"/>
              <a:cs typeface="Aharoni" panose="02010803020104030203" pitchFamily="2" charset="-79"/>
            </a:endParaRPr>
          </a:p>
        </p:txBody>
      </p:sp>
      <p:pic>
        <p:nvPicPr>
          <p:cNvPr id="4" name="Content Placeholder 3"/>
          <p:cNvPicPr>
            <a:picLocks noGrp="1"/>
          </p:cNvPicPr>
          <p:nvPr>
            <p:ph idx="1"/>
          </p:nvPr>
        </p:nvPicPr>
        <p:blipFill>
          <a:blip r:embed="rId2" cstate="print"/>
          <a:stretch>
            <a:fillRect/>
          </a:stretch>
        </p:blipFill>
        <p:spPr bwMode="auto">
          <a:xfrm>
            <a:off x="797204" y="990602"/>
            <a:ext cx="10597595" cy="55625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pull/>
  </p:transition>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Encourage the client to lie on left lateral position</a:t>
            </a:r>
          </a:p>
          <a:p>
            <a:r>
              <a:rPr lang="en-US" dirty="0" smtClean="0"/>
              <a:t>To prevent compression o f inferior </a:t>
            </a:r>
            <a:r>
              <a:rPr lang="en-US" dirty="0" err="1" smtClean="0"/>
              <a:t>venacava</a:t>
            </a:r>
            <a:endParaRPr lang="en-US" dirty="0" smtClean="0"/>
          </a:p>
          <a:p>
            <a:r>
              <a:rPr lang="en-US" sz="2400" dirty="0" smtClean="0"/>
              <a:t>The supine position causes compression of the client’s aorta and inferior vena cava by the fetus. This, in turn, inhibits maternal circulation, leading to maternal hypotension and, ultimately, fetal hypoxia</a:t>
            </a:r>
          </a:p>
          <a:p>
            <a:r>
              <a:rPr lang="en-US" dirty="0" smtClean="0"/>
              <a:t>Ensure </a:t>
            </a:r>
            <a:r>
              <a:rPr lang="en-US" dirty="0" err="1" smtClean="0"/>
              <a:t>perineal</a:t>
            </a:r>
            <a:r>
              <a:rPr lang="en-US" dirty="0" smtClean="0"/>
              <a:t> </a:t>
            </a:r>
            <a:r>
              <a:rPr lang="en-US" dirty="0" err="1" smtClean="0"/>
              <a:t>hygyne</a:t>
            </a:r>
            <a:r>
              <a:rPr lang="en-US" dirty="0" smtClean="0"/>
              <a:t> by changing the pad PRN</a:t>
            </a:r>
            <a:endParaRPr lang="en-US" dirty="0"/>
          </a:p>
        </p:txBody>
      </p:sp>
    </p:spTree>
  </p:cSld>
  <p:clrMapOvr>
    <a:masterClrMapping/>
  </p:clrMapOvr>
  <p:transition spd="med">
    <p:pull/>
  </p:transition>
</p:sld>
</file>

<file path=ppt/slides/slide3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152400"/>
            <a:ext cx="11155362" cy="1143000"/>
          </a:xfrm>
        </p:spPr>
        <p:txBody>
          <a:bodyPr>
            <a:normAutofit fontScale="90000"/>
          </a:bodyPr>
          <a:lstStyle/>
          <a:p>
            <a:pPr algn="ctr"/>
            <a:r>
              <a:rPr lang="en-US" b="1" dirty="0">
                <a:solidFill>
                  <a:srgbClr val="0000CC"/>
                </a:solidFill>
                <a:latin typeface="Aharoni" panose="02010803020104030203" pitchFamily="2" charset="-79"/>
                <a:cs typeface="Aharoni" panose="02010803020104030203" pitchFamily="2" charset="-79"/>
              </a:rPr>
              <a:t>Role of the midwife in caring for a woman in 1</a:t>
            </a:r>
            <a:r>
              <a:rPr lang="en-US" b="1" baseline="30000" dirty="0">
                <a:solidFill>
                  <a:srgbClr val="0000CC"/>
                </a:solidFill>
                <a:latin typeface="Aharoni" panose="02010803020104030203" pitchFamily="2" charset="-79"/>
                <a:cs typeface="Aharoni" panose="02010803020104030203" pitchFamily="2" charset="-79"/>
              </a:rPr>
              <a:t>st</a:t>
            </a:r>
            <a:r>
              <a:rPr lang="en-US" b="1" dirty="0">
                <a:solidFill>
                  <a:srgbClr val="0000CC"/>
                </a:solidFill>
                <a:latin typeface="Aharoni" panose="02010803020104030203" pitchFamily="2" charset="-79"/>
                <a:cs typeface="Aharoni" panose="02010803020104030203" pitchFamily="2" charset="-79"/>
              </a:rPr>
              <a:t> stage of labour.</a:t>
            </a:r>
          </a:p>
        </p:txBody>
      </p:sp>
      <p:sp>
        <p:nvSpPr>
          <p:cNvPr id="3" name="Content Placeholder 2"/>
          <p:cNvSpPr>
            <a:spLocks noGrp="1"/>
          </p:cNvSpPr>
          <p:nvPr>
            <p:ph idx="1"/>
          </p:nvPr>
        </p:nvSpPr>
        <p:spPr>
          <a:xfrm>
            <a:off x="685801" y="1371600"/>
            <a:ext cx="10744199" cy="5320748"/>
          </a:xfrm>
        </p:spPr>
        <p:txBody>
          <a:bodyPr>
            <a:normAutofit/>
          </a:bodyPr>
          <a:lstStyle/>
          <a:p>
            <a:pPr lvl="0" algn="just"/>
            <a:r>
              <a:rPr lang="en-US" sz="2800" dirty="0">
                <a:latin typeface="+mj-lt"/>
              </a:rPr>
              <a:t>Admitting client to birthing area after determining that client is in labor</a:t>
            </a:r>
          </a:p>
          <a:p>
            <a:pPr lvl="0" algn="just"/>
            <a:r>
              <a:rPr lang="en-US" sz="2800" dirty="0">
                <a:latin typeface="+mj-lt"/>
              </a:rPr>
              <a:t>Determining if client's membranes have ruptured</a:t>
            </a:r>
          </a:p>
          <a:p>
            <a:pPr lvl="0" algn="just"/>
            <a:r>
              <a:rPr lang="en-US" sz="2800" dirty="0">
                <a:latin typeface="+mj-lt"/>
              </a:rPr>
              <a:t>Encouraging family participation as appropriate with the labor process</a:t>
            </a:r>
          </a:p>
          <a:p>
            <a:pPr lvl="0" algn="just"/>
            <a:r>
              <a:rPr lang="en-US" sz="2800" dirty="0">
                <a:latin typeface="+mj-lt"/>
              </a:rPr>
              <a:t>Performing Leopold maneuver and vaginal exams as appropriate</a:t>
            </a:r>
          </a:p>
          <a:p>
            <a:pPr lvl="0" algn="just"/>
            <a:r>
              <a:rPr lang="en-US" sz="2800" dirty="0">
                <a:latin typeface="+mj-lt"/>
              </a:rPr>
              <a:t>Monitoring maternal vital signs and fetal heart rate and patterns, reporting any deviations or abnormalities</a:t>
            </a:r>
          </a:p>
          <a:p>
            <a:pPr lvl="0" algn="just"/>
            <a:r>
              <a:rPr lang="en-US" sz="2800" dirty="0">
                <a:latin typeface="+mj-lt"/>
              </a:rPr>
              <a:t>Applying electronic fetal monitor as appropriate</a:t>
            </a:r>
          </a:p>
          <a:p>
            <a:pPr lvl="0" algn="just"/>
            <a:r>
              <a:rPr lang="en-US" sz="2800" dirty="0">
                <a:latin typeface="+mj-lt"/>
              </a:rPr>
              <a:t>Assessing pain level, instituting positioning, breathing, relaxation, and other methods for pain control; administering analgesics as ordered</a:t>
            </a:r>
          </a:p>
          <a:p>
            <a:pPr algn="just"/>
            <a:endParaRPr lang="en-US" sz="2800" dirty="0">
              <a:latin typeface="+mj-lt"/>
            </a:endParaRPr>
          </a:p>
        </p:txBody>
      </p:sp>
    </p:spTree>
    <p:extLst>
      <p:ext uri="{BB962C8B-B14F-4D97-AF65-F5344CB8AC3E}">
        <p14:creationId xmlns="" xmlns:p14="http://schemas.microsoft.com/office/powerpoint/2010/main" val="1266487739"/>
      </p:ext>
    </p:extLst>
  </p:cSld>
  <p:clrMapOvr>
    <a:masterClrMapping/>
  </p:clrMapOvr>
  <p:transition spd="med">
    <p:pull/>
  </p:transition>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219200"/>
            <a:ext cx="10896599" cy="5486400"/>
          </a:xfrm>
        </p:spPr>
        <p:txBody>
          <a:bodyPr>
            <a:normAutofit/>
          </a:bodyPr>
          <a:lstStyle/>
          <a:p>
            <a:pPr algn="just"/>
            <a:r>
              <a:rPr lang="en-US" sz="2800" dirty="0">
                <a:latin typeface="+mj-lt"/>
              </a:rPr>
              <a:t>Encouraging voiding at least every 2 hours</a:t>
            </a:r>
          </a:p>
          <a:p>
            <a:pPr lvl="0" algn="just"/>
            <a:r>
              <a:rPr lang="en-US" sz="2800" dirty="0">
                <a:latin typeface="+mj-lt"/>
              </a:rPr>
              <a:t>Assisting with </a:t>
            </a:r>
            <a:r>
              <a:rPr lang="en-US" sz="2800" dirty="0" err="1">
                <a:latin typeface="+mj-lt"/>
              </a:rPr>
              <a:t>amniotomy</a:t>
            </a:r>
            <a:r>
              <a:rPr lang="en-US" sz="2800" dirty="0">
                <a:latin typeface="+mj-lt"/>
              </a:rPr>
              <a:t> with assessment of fetal heart rate, fetal positioning, and fetal cord after </a:t>
            </a:r>
            <a:r>
              <a:rPr lang="en-US" sz="2800" dirty="0" err="1">
                <a:latin typeface="+mj-lt"/>
              </a:rPr>
              <a:t>amniotomy</a:t>
            </a:r>
            <a:endParaRPr lang="en-US" sz="2800" dirty="0">
              <a:latin typeface="+mj-lt"/>
            </a:endParaRPr>
          </a:p>
          <a:p>
            <a:pPr lvl="0" algn="just"/>
            <a:r>
              <a:rPr lang="en-US" sz="2800" dirty="0">
                <a:latin typeface="+mj-lt"/>
              </a:rPr>
              <a:t>Cleansing perineum and assisting with pad changes regularly</a:t>
            </a:r>
          </a:p>
          <a:p>
            <a:pPr lvl="0" algn="just"/>
            <a:r>
              <a:rPr lang="en-US" sz="2800" dirty="0">
                <a:latin typeface="+mj-lt"/>
              </a:rPr>
              <a:t>Monitoring progress including </a:t>
            </a:r>
            <a:r>
              <a:rPr lang="en-US" sz="2800" dirty="0" smtClean="0">
                <a:latin typeface="+mj-lt"/>
              </a:rPr>
              <a:t> </a:t>
            </a:r>
            <a:r>
              <a:rPr lang="en-US" sz="2800" dirty="0">
                <a:latin typeface="+mj-lt"/>
              </a:rPr>
              <a:t>cervical dilation and effacement, </a:t>
            </a:r>
            <a:r>
              <a:rPr lang="en-US" sz="2800" dirty="0" smtClean="0">
                <a:latin typeface="+mj-lt"/>
              </a:rPr>
              <a:t>and </a:t>
            </a:r>
            <a:r>
              <a:rPr lang="en-US" sz="2800" dirty="0">
                <a:latin typeface="+mj-lt"/>
              </a:rPr>
              <a:t>fetal descent</a:t>
            </a:r>
          </a:p>
          <a:p>
            <a:pPr lvl="0" algn="just"/>
            <a:r>
              <a:rPr lang="en-US" sz="2800" dirty="0">
                <a:latin typeface="+mj-lt"/>
              </a:rPr>
              <a:t>Performing </a:t>
            </a:r>
            <a:r>
              <a:rPr lang="en-US" sz="2800" dirty="0" smtClean="0">
                <a:latin typeface="+mj-lt"/>
              </a:rPr>
              <a:t>vaginal  </a:t>
            </a:r>
            <a:r>
              <a:rPr lang="en-US" sz="2800" dirty="0">
                <a:latin typeface="+mj-lt"/>
              </a:rPr>
              <a:t>examinations </a:t>
            </a:r>
            <a:r>
              <a:rPr lang="en-US" sz="2800" dirty="0" smtClean="0">
                <a:latin typeface="+mj-lt"/>
              </a:rPr>
              <a:t>4 </a:t>
            </a:r>
            <a:r>
              <a:rPr lang="en-US" sz="2800" dirty="0" err="1" smtClean="0">
                <a:latin typeface="+mj-lt"/>
              </a:rPr>
              <a:t>hourlyor</a:t>
            </a:r>
            <a:r>
              <a:rPr lang="en-US" sz="2800" dirty="0" smtClean="0">
                <a:latin typeface="+mj-lt"/>
              </a:rPr>
              <a:t> as indicated</a:t>
            </a:r>
            <a:endParaRPr lang="en-US" sz="2800" dirty="0">
              <a:latin typeface="+mj-lt"/>
            </a:endParaRPr>
          </a:p>
          <a:p>
            <a:pPr lvl="0"/>
            <a:r>
              <a:rPr lang="en-US" sz="2800" dirty="0">
                <a:latin typeface="+mj-lt"/>
              </a:rPr>
              <a:t>Preparing supplies and equipment for delivery</a:t>
            </a:r>
          </a:p>
          <a:p>
            <a:pPr lvl="0"/>
            <a:r>
              <a:rPr lang="en-US" sz="2800" dirty="0">
                <a:latin typeface="+mj-lt"/>
              </a:rPr>
              <a:t>Verifying maternal and fetal heart rate response to uterine contractions during </a:t>
            </a:r>
            <a:r>
              <a:rPr lang="en-US" sz="2800" dirty="0" err="1">
                <a:latin typeface="+mj-lt"/>
              </a:rPr>
              <a:t>intrapartal</a:t>
            </a:r>
            <a:r>
              <a:rPr lang="en-US" sz="2800" dirty="0">
                <a:latin typeface="+mj-lt"/>
              </a:rPr>
              <a:t> care</a:t>
            </a:r>
          </a:p>
          <a:p>
            <a:pPr algn="just"/>
            <a:endParaRPr lang="en-US" sz="2800" dirty="0">
              <a:latin typeface="+mj-lt"/>
            </a:endParaRPr>
          </a:p>
        </p:txBody>
      </p:sp>
      <p:sp>
        <p:nvSpPr>
          <p:cNvPr id="4" name="Title 1"/>
          <p:cNvSpPr>
            <a:spLocks noGrp="1"/>
          </p:cNvSpPr>
          <p:nvPr>
            <p:ph type="title"/>
          </p:nvPr>
        </p:nvSpPr>
        <p:spPr>
          <a:xfrm>
            <a:off x="609600" y="228600"/>
            <a:ext cx="10947780" cy="1066800"/>
          </a:xfrm>
        </p:spPr>
        <p:txBody>
          <a:bodyPr>
            <a:normAutofit fontScale="90000"/>
          </a:bodyPr>
          <a:lstStyle/>
          <a:p>
            <a:pPr algn="ctr"/>
            <a:r>
              <a:rPr lang="en-US" b="1" dirty="0">
                <a:solidFill>
                  <a:srgbClr val="0000CC"/>
                </a:solidFill>
                <a:latin typeface="Aharoni" panose="02010803020104030203" pitchFamily="2" charset="-79"/>
                <a:cs typeface="Aharoni" panose="02010803020104030203" pitchFamily="2" charset="-79"/>
              </a:rPr>
              <a:t>Role of the midwife in caring for a woman in 1</a:t>
            </a:r>
            <a:r>
              <a:rPr lang="en-US" b="1" baseline="30000" dirty="0">
                <a:solidFill>
                  <a:srgbClr val="0000CC"/>
                </a:solidFill>
                <a:latin typeface="Aharoni" panose="02010803020104030203" pitchFamily="2" charset="-79"/>
                <a:cs typeface="Aharoni" panose="02010803020104030203" pitchFamily="2" charset="-79"/>
              </a:rPr>
              <a:t>st</a:t>
            </a:r>
            <a:r>
              <a:rPr lang="en-US" b="1" dirty="0">
                <a:solidFill>
                  <a:srgbClr val="0000CC"/>
                </a:solidFill>
                <a:latin typeface="Aharoni" panose="02010803020104030203" pitchFamily="2" charset="-79"/>
                <a:cs typeface="Aharoni" panose="02010803020104030203" pitchFamily="2" charset="-79"/>
              </a:rPr>
              <a:t> stage of labour </a:t>
            </a:r>
            <a:r>
              <a:rPr lang="en-US" b="1" dirty="0" err="1">
                <a:solidFill>
                  <a:srgbClr val="0000CC"/>
                </a:solidFill>
                <a:latin typeface="Aharoni" panose="02010803020104030203" pitchFamily="2" charset="-79"/>
                <a:cs typeface="Aharoni" panose="02010803020104030203" pitchFamily="2" charset="-79"/>
              </a:rPr>
              <a:t>ct</a:t>
            </a:r>
            <a:r>
              <a:rPr lang="en-US" b="1" dirty="0">
                <a:solidFill>
                  <a:srgbClr val="0000CC"/>
                </a:solidFill>
                <a:latin typeface="Aharoni" panose="02010803020104030203" pitchFamily="2" charset="-79"/>
                <a:cs typeface="Aharoni" panose="02010803020104030203" pitchFamily="2" charset="-79"/>
              </a:rPr>
              <a:t>’</a:t>
            </a:r>
          </a:p>
        </p:txBody>
      </p:sp>
    </p:spTree>
    <p:extLst>
      <p:ext uri="{BB962C8B-B14F-4D97-AF65-F5344CB8AC3E}">
        <p14:creationId xmlns="" xmlns:p14="http://schemas.microsoft.com/office/powerpoint/2010/main" val="34477"/>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spc="300" dirty="0">
                <a:solidFill>
                  <a:srgbClr val="FFC000"/>
                </a:solidFill>
              </a:rPr>
              <a:t>		ct</a:t>
            </a: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39</a:t>
            </a:fld>
            <a:endParaRPr lang="en-US" dirty="0">
              <a:latin typeface="Franklin Gothic Book"/>
            </a:endParaRPr>
          </a:p>
        </p:txBody>
      </p:sp>
      <p:sp>
        <p:nvSpPr>
          <p:cNvPr id="3" name="Content Placeholder 2"/>
          <p:cNvSpPr>
            <a:spLocks noGrp="1"/>
          </p:cNvSpPr>
          <p:nvPr>
            <p:ph sz="quarter" idx="1"/>
          </p:nvPr>
        </p:nvSpPr>
        <p:spPr>
          <a:xfrm>
            <a:off x="1076088" y="1447800"/>
            <a:ext cx="10039827" cy="5029200"/>
          </a:xfrm>
        </p:spPr>
        <p:txBody>
          <a:bodyPr>
            <a:normAutofit/>
          </a:bodyPr>
          <a:lstStyle/>
          <a:p>
            <a:r>
              <a:rPr lang="en-US" sz="4000" dirty="0">
                <a:latin typeface="Times New Roman" pitchFamily="18" charset="0"/>
                <a:cs typeface="Times New Roman" pitchFamily="18" charset="0"/>
              </a:rPr>
              <a:t>Also referred to as, changes and adaptation in pregnancy.</a:t>
            </a:r>
          </a:p>
          <a:p>
            <a:r>
              <a:rPr lang="en-US" sz="4000" dirty="0">
                <a:latin typeface="Times New Roman" pitchFamily="18" charset="0"/>
                <a:cs typeface="Times New Roman" pitchFamily="18" charset="0"/>
              </a:rPr>
              <a:t>Generally results from effects of oestrogen and progesterone hormones.</a:t>
            </a:r>
          </a:p>
        </p:txBody>
      </p:sp>
    </p:spTree>
  </p:cSld>
  <p:clrMapOvr>
    <a:masterClrMapping/>
  </p:clrMapOvr>
  <p:transition spd="slow">
    <p:pull dir="d"/>
  </p:transition>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1371600"/>
          </a:xfr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algn="ctr"/>
            <a:r>
              <a:rPr lang="en-US" b="1" dirty="0">
                <a:solidFill>
                  <a:schemeClr val="bg1"/>
                </a:solidFill>
                <a:latin typeface="Algerian" pitchFamily="82" charset="0"/>
              </a:rPr>
              <a:t>ARTIFICIAL RUPTURE OF THE MEMBRANES</a:t>
            </a:r>
          </a:p>
        </p:txBody>
      </p:sp>
      <p:sp>
        <p:nvSpPr>
          <p:cNvPr id="3" name="Content Placeholder 2"/>
          <p:cNvSpPr>
            <a:spLocks noGrp="1"/>
          </p:cNvSpPr>
          <p:nvPr>
            <p:ph idx="1"/>
          </p:nvPr>
        </p:nvSpPr>
        <p:spPr>
          <a:xfrm>
            <a:off x="762001" y="1447800"/>
            <a:ext cx="10725759" cy="5181600"/>
          </a:xfrm>
        </p:spPr>
        <p:txBody>
          <a:bodyPr>
            <a:normAutofit/>
          </a:bodyPr>
          <a:lstStyle/>
          <a:p>
            <a:pPr algn="just"/>
            <a:r>
              <a:rPr lang="en-US" sz="3200" dirty="0"/>
              <a:t>Also referred to as </a:t>
            </a:r>
            <a:r>
              <a:rPr lang="en-US" sz="3200" dirty="0" err="1"/>
              <a:t>amniotomy</a:t>
            </a:r>
            <a:r>
              <a:rPr lang="en-US" sz="3200" dirty="0"/>
              <a:t> &amp; is abbreviated as </a:t>
            </a:r>
            <a:r>
              <a:rPr lang="en-US" sz="3200" b="1" dirty="0"/>
              <a:t>ARM</a:t>
            </a:r>
            <a:r>
              <a:rPr lang="en-US" sz="3200" dirty="0"/>
              <a:t> (acronym)</a:t>
            </a:r>
          </a:p>
          <a:p>
            <a:pPr algn="just">
              <a:buNone/>
            </a:pPr>
            <a:r>
              <a:rPr lang="en-US" sz="3200" b="1" u="sng" dirty="0"/>
              <a:t>DEFINITION</a:t>
            </a:r>
          </a:p>
          <a:p>
            <a:pPr algn="just"/>
            <a:r>
              <a:rPr lang="en-US" sz="3200" dirty="0"/>
              <a:t>It is a procedure aimed at tearing the fetal membranes resulting in drainage of liquor </a:t>
            </a:r>
            <a:r>
              <a:rPr lang="en-US" sz="3200" dirty="0" err="1"/>
              <a:t>amnii</a:t>
            </a:r>
            <a:endParaRPr lang="en-US" sz="3200" dirty="0"/>
          </a:p>
          <a:p>
            <a:pPr algn="just">
              <a:buNone/>
            </a:pPr>
            <a:r>
              <a:rPr lang="en-US" sz="3200" b="1" u="sng" dirty="0"/>
              <a:t>NOTE:</a:t>
            </a:r>
            <a:r>
              <a:rPr lang="en-US" sz="3200" dirty="0"/>
              <a:t> the procedure is contraindicated in all HIV positive clients </a:t>
            </a:r>
            <a:r>
              <a:rPr lang="en-US" sz="3200" dirty="0" smtClean="0"/>
              <a:t>because </a:t>
            </a:r>
            <a:r>
              <a:rPr lang="en-US" sz="3200" dirty="0"/>
              <a:t>of the risk of increased transmission of the virus to the fetus</a:t>
            </a:r>
          </a:p>
        </p:txBody>
      </p:sp>
    </p:spTree>
  </p:cSld>
  <p:clrMapOvr>
    <a:masterClrMapping/>
  </p:clrMapOvr>
  <p:transition spd="med">
    <p:pull/>
  </p:transition>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1" y="228600"/>
            <a:ext cx="10632798" cy="6629400"/>
          </a:xfrm>
        </p:spPr>
        <p:txBody>
          <a:bodyPr>
            <a:normAutofit/>
          </a:bodyPr>
          <a:lstStyle/>
          <a:p>
            <a:pPr algn="ctr">
              <a:buNone/>
            </a:pPr>
            <a:r>
              <a:rPr lang="en-US" sz="3600" b="1" u="sng" dirty="0">
                <a:solidFill>
                  <a:srgbClr val="0000CC"/>
                </a:solidFill>
                <a:latin typeface="Aharoni" panose="02010803020104030203" pitchFamily="2" charset="-79"/>
                <a:cs typeface="Aharoni" panose="02010803020104030203" pitchFamily="2" charset="-79"/>
              </a:rPr>
              <a:t>INDICATIONS OF AMNIOTOMY:</a:t>
            </a:r>
          </a:p>
          <a:p>
            <a:pPr algn="just">
              <a:buFont typeface="Wingdings" pitchFamily="2" charset="2"/>
              <a:buChar char="v"/>
            </a:pPr>
            <a:r>
              <a:rPr lang="en-US" sz="2800" dirty="0"/>
              <a:t>To induce labour. Only recommended after ensuring that the cervix is ready for labour but contractions fail to start spontaneously as in a case of prolonged pregnancy</a:t>
            </a:r>
          </a:p>
          <a:p>
            <a:pPr algn="just">
              <a:buFont typeface="Wingdings" pitchFamily="2" charset="2"/>
              <a:buChar char="v"/>
            </a:pPr>
            <a:r>
              <a:rPr lang="en-US" sz="2800" dirty="0"/>
              <a:t>To augment (accelerate) labour. Contractions are weak in the active phase. Engagement must have occurred</a:t>
            </a:r>
          </a:p>
          <a:p>
            <a:pPr algn="just">
              <a:buFont typeface="Wingdings" pitchFamily="2" charset="2"/>
              <a:buChar char="v"/>
            </a:pPr>
            <a:r>
              <a:rPr lang="en-US" sz="2800" dirty="0" smtClean="0"/>
              <a:t> </a:t>
            </a:r>
            <a:r>
              <a:rPr lang="en-US" sz="2800" dirty="0"/>
              <a:t>Failure for spontaneous rupture of membranes to occur in early 2</a:t>
            </a:r>
            <a:r>
              <a:rPr lang="en-US" sz="2800" baseline="30000" dirty="0"/>
              <a:t>nd</a:t>
            </a:r>
            <a:r>
              <a:rPr lang="en-US" sz="2800" dirty="0"/>
              <a:t> stage</a:t>
            </a:r>
          </a:p>
          <a:p>
            <a:pPr algn="just">
              <a:buFont typeface="Wingdings" pitchFamily="2" charset="2"/>
              <a:buChar char="v"/>
            </a:pPr>
            <a:r>
              <a:rPr lang="en-US" sz="2800" dirty="0"/>
              <a:t>To visualize the colour of liquor especially if fetal compromise is suspected</a:t>
            </a:r>
          </a:p>
          <a:p>
            <a:pPr algn="just">
              <a:buFont typeface="Wingdings" pitchFamily="2" charset="2"/>
              <a:buChar char="v"/>
            </a:pPr>
            <a:r>
              <a:rPr lang="en-US" sz="2800" dirty="0"/>
              <a:t>To allow application of fetal scalp electrode hence </a:t>
            </a:r>
            <a:r>
              <a:rPr lang="en-US" sz="2800" dirty="0" err="1"/>
              <a:t>continous</a:t>
            </a:r>
            <a:r>
              <a:rPr lang="en-US" sz="2800" dirty="0"/>
              <a:t> fetal heart rate monitoring</a:t>
            </a:r>
          </a:p>
        </p:txBody>
      </p:sp>
    </p:spTree>
  </p:cSld>
  <p:clrMapOvr>
    <a:masterClrMapping/>
  </p:clrMapOvr>
  <p:transition spd="med">
    <p:pull/>
  </p:transition>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10039827" cy="1143000"/>
          </a:xfrm>
        </p:spPr>
        <p:txBody>
          <a:bodyPr/>
          <a:lstStyle/>
          <a:p>
            <a:r>
              <a:rPr lang="en-US" b="1" dirty="0">
                <a:solidFill>
                  <a:schemeClr val="tx1"/>
                </a:solidFill>
              </a:rPr>
              <a:t>PREPARATION</a:t>
            </a:r>
          </a:p>
        </p:txBody>
      </p:sp>
      <p:sp>
        <p:nvSpPr>
          <p:cNvPr id="3" name="Content Placeholder 2"/>
          <p:cNvSpPr>
            <a:spLocks noGrp="1"/>
          </p:cNvSpPr>
          <p:nvPr>
            <p:ph idx="1"/>
          </p:nvPr>
        </p:nvSpPr>
        <p:spPr>
          <a:xfrm>
            <a:off x="518320" y="1066800"/>
            <a:ext cx="11155363" cy="5791200"/>
          </a:xfrm>
        </p:spPr>
        <p:txBody>
          <a:bodyPr>
            <a:normAutofit/>
          </a:bodyPr>
          <a:lstStyle/>
          <a:p>
            <a:pPr>
              <a:buNone/>
            </a:pPr>
            <a:r>
              <a:rPr lang="en-US" sz="2800" b="1" u="sng" dirty="0"/>
              <a:t>MOTHER (CLIENT)</a:t>
            </a:r>
          </a:p>
          <a:p>
            <a:pPr>
              <a:buFont typeface="Wingdings" pitchFamily="2" charset="2"/>
              <a:buChar char="Ø"/>
            </a:pPr>
            <a:r>
              <a:rPr lang="en-US" sz="2800" dirty="0"/>
              <a:t>Explain the procedure briefly &amp; obtain an informed verbal consent</a:t>
            </a:r>
          </a:p>
          <a:p>
            <a:pPr>
              <a:buFont typeface="Wingdings" pitchFamily="2" charset="2"/>
              <a:buChar char="Ø"/>
            </a:pPr>
            <a:r>
              <a:rPr lang="en-US" sz="2800" dirty="0"/>
              <a:t>Instruct her to empty her urinary bladder and remove inner wear if not in labour</a:t>
            </a:r>
          </a:p>
          <a:p>
            <a:pPr>
              <a:buFont typeface="Wingdings" pitchFamily="2" charset="2"/>
              <a:buChar char="Ø"/>
            </a:pPr>
            <a:r>
              <a:rPr lang="en-US" sz="2800" dirty="0"/>
              <a:t>Instruct her to lie on the couch in lateral position</a:t>
            </a:r>
          </a:p>
          <a:p>
            <a:pPr>
              <a:buNone/>
            </a:pPr>
            <a:r>
              <a:rPr lang="en-US" sz="2800" b="1" u="sng" dirty="0"/>
              <a:t>EQUIPMENT</a:t>
            </a:r>
          </a:p>
          <a:p>
            <a:pPr>
              <a:buNone/>
            </a:pPr>
            <a:r>
              <a:rPr lang="en-US" sz="2800" dirty="0"/>
              <a:t>This is a sterile procedure</a:t>
            </a:r>
          </a:p>
          <a:p>
            <a:r>
              <a:rPr lang="en-US" sz="2800" dirty="0"/>
              <a:t>Have a sterile vaginal examination pack</a:t>
            </a:r>
          </a:p>
          <a:p>
            <a:r>
              <a:rPr lang="en-US" sz="2800" dirty="0"/>
              <a:t>Add a sterile pair of an amniohook/ amniotic hook</a:t>
            </a:r>
          </a:p>
          <a:p>
            <a:r>
              <a:rPr lang="en-US" sz="2800" dirty="0"/>
              <a:t>A sanitary towel</a:t>
            </a:r>
          </a:p>
          <a:p>
            <a:endParaRPr lang="en-US" sz="2800" dirty="0"/>
          </a:p>
          <a:p>
            <a:pPr>
              <a:buFont typeface="Wingdings" pitchFamily="2" charset="2"/>
              <a:buChar char="Ø"/>
            </a:pPr>
            <a:endParaRPr lang="en-US" sz="2800" dirty="0"/>
          </a:p>
        </p:txBody>
      </p:sp>
    </p:spTree>
  </p:cSld>
  <p:clrMapOvr>
    <a:masterClrMapping/>
  </p:clrMapOvr>
  <p:transition spd="med">
    <p:pull/>
  </p:transition>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204" y="685800"/>
            <a:ext cx="10597595" cy="5867400"/>
          </a:xfrm>
        </p:spPr>
        <p:txBody>
          <a:bodyPr>
            <a:noAutofit/>
          </a:bodyPr>
          <a:lstStyle/>
          <a:p>
            <a:pPr>
              <a:buNone/>
            </a:pPr>
            <a:r>
              <a:rPr lang="en-US" sz="2800" b="1" u="sng" dirty="0"/>
              <a:t>ENVIRONMENT</a:t>
            </a:r>
          </a:p>
          <a:p>
            <a:pPr>
              <a:buFont typeface="Wingdings" pitchFamily="2" charset="2"/>
              <a:buChar char="v"/>
            </a:pPr>
            <a:r>
              <a:rPr lang="en-US" sz="2800" dirty="0"/>
              <a:t>For any sterile exam</a:t>
            </a:r>
          </a:p>
          <a:p>
            <a:pPr>
              <a:buNone/>
            </a:pPr>
            <a:r>
              <a:rPr lang="en-US" sz="2800" b="1" u="sng" dirty="0"/>
              <a:t>SELF (MIDWIFE)</a:t>
            </a:r>
          </a:p>
          <a:p>
            <a:r>
              <a:rPr lang="en-US" sz="2800" dirty="0"/>
              <a:t>Initially, </a:t>
            </a:r>
            <a:r>
              <a:rPr lang="en-US" sz="2800" dirty="0" err="1"/>
              <a:t>handwashing</a:t>
            </a:r>
            <a:r>
              <a:rPr lang="en-US" sz="2800" dirty="0"/>
              <a:t>, later surgical </a:t>
            </a:r>
            <a:r>
              <a:rPr lang="en-US" sz="2800" dirty="0" err="1"/>
              <a:t>handscrubbing</a:t>
            </a:r>
            <a:r>
              <a:rPr lang="en-US" sz="2800" dirty="0"/>
              <a:t> and wear gloves correctly</a:t>
            </a:r>
          </a:p>
          <a:p>
            <a:pPr algn="ctr">
              <a:buNone/>
            </a:pPr>
            <a:r>
              <a:rPr lang="en-US" sz="2800" b="1" u="sng" dirty="0"/>
              <a:t>PROCEDURE</a:t>
            </a:r>
          </a:p>
          <a:p>
            <a:r>
              <a:rPr lang="en-US" sz="2800" dirty="0"/>
              <a:t>While the client is in supine position, perform an abdominal examination to assess </a:t>
            </a:r>
            <a:r>
              <a:rPr lang="en-US" sz="2800" dirty="0" smtClean="0"/>
              <a:t>specifically</a:t>
            </a:r>
            <a:r>
              <a:rPr lang="en-US" sz="2800" dirty="0"/>
              <a:t>;-</a:t>
            </a:r>
          </a:p>
          <a:p>
            <a:pPr lvl="1"/>
            <a:r>
              <a:rPr lang="en-US" sz="2800" dirty="0"/>
              <a:t>Presentation &amp; engagement- whether it has occurred. If not don’t do ARM</a:t>
            </a:r>
          </a:p>
          <a:p>
            <a:pPr lvl="1"/>
            <a:r>
              <a:rPr lang="en-US" sz="2800" dirty="0" err="1"/>
              <a:t>Auscultate</a:t>
            </a:r>
            <a:r>
              <a:rPr lang="en-US" sz="2800" dirty="0"/>
              <a:t> the fetal heart sounds</a:t>
            </a:r>
          </a:p>
          <a:p>
            <a:r>
              <a:rPr lang="en-US" sz="2800" dirty="0"/>
              <a:t>Thereafter perform a VE &amp; assess the following:</a:t>
            </a:r>
          </a:p>
        </p:txBody>
      </p:sp>
    </p:spTree>
  </p:cSld>
  <p:clrMapOvr>
    <a:masterClrMapping/>
  </p:clrMapOvr>
  <p:transition spd="med">
    <p:pull/>
  </p:transition>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204" y="381000"/>
            <a:ext cx="10597595" cy="6477000"/>
          </a:xfrm>
        </p:spPr>
        <p:txBody>
          <a:bodyPr>
            <a:noAutofit/>
          </a:bodyPr>
          <a:lstStyle/>
          <a:p>
            <a:pPr lvl="1">
              <a:buFont typeface="Wingdings" pitchFamily="2" charset="2"/>
              <a:buChar char="q"/>
            </a:pPr>
            <a:r>
              <a:rPr lang="en-US" sz="3200" dirty="0"/>
              <a:t>State of the cervix &amp; its application to the presenting part</a:t>
            </a:r>
          </a:p>
          <a:p>
            <a:pPr lvl="1">
              <a:buFont typeface="Wingdings" pitchFamily="2" charset="2"/>
              <a:buChar char="q"/>
            </a:pPr>
            <a:r>
              <a:rPr lang="en-US" sz="3200" dirty="0"/>
              <a:t>The presentation and descent</a:t>
            </a:r>
          </a:p>
          <a:p>
            <a:pPr lvl="1">
              <a:buFont typeface="Wingdings" pitchFamily="2" charset="2"/>
              <a:buChar char="q"/>
            </a:pPr>
            <a:r>
              <a:rPr lang="en-US" sz="3200" dirty="0"/>
              <a:t>Establish the state of membranes &amp; shape of the forewaters</a:t>
            </a:r>
          </a:p>
          <a:p>
            <a:pPr lvl="1">
              <a:buFont typeface="Wingdings" pitchFamily="2" charset="2"/>
              <a:buChar char="q"/>
            </a:pPr>
            <a:r>
              <a:rPr lang="en-US" sz="3200" dirty="0"/>
              <a:t>Assess for cord presentation, if present, abandon the procedure</a:t>
            </a:r>
          </a:p>
          <a:p>
            <a:pPr algn="just"/>
            <a:r>
              <a:rPr lang="en-US" sz="3200" dirty="0"/>
              <a:t>If all factors are favourable, pick the amniohook with the left hand and insert it into the vagina while still closed</a:t>
            </a:r>
          </a:p>
          <a:p>
            <a:r>
              <a:rPr lang="en-US" sz="3200" dirty="0"/>
              <a:t>Open it near the membranes &amp; guide the hook with the 2 fingers in the vagina to pierce the membranes</a:t>
            </a:r>
          </a:p>
          <a:p>
            <a:r>
              <a:rPr lang="en-US" sz="3200" dirty="0"/>
              <a:t>Observe some fluid come out- note the coluor</a:t>
            </a:r>
          </a:p>
          <a:p>
            <a:pPr>
              <a:buNone/>
            </a:pPr>
            <a:endParaRPr lang="en-US" sz="3200" dirty="0"/>
          </a:p>
        </p:txBody>
      </p:sp>
    </p:spTree>
  </p:cSld>
  <p:clrMapOvr>
    <a:masterClrMapping/>
  </p:clrMapOvr>
  <p:transition spd="med">
    <p:pull/>
  </p:transition>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10210800" cy="6096000"/>
          </a:xfrm>
        </p:spPr>
        <p:txBody>
          <a:bodyPr>
            <a:normAutofit/>
          </a:bodyPr>
          <a:lstStyle/>
          <a:p>
            <a:pPr algn="just"/>
            <a:r>
              <a:rPr lang="en-US" sz="3200" dirty="0"/>
              <a:t>Confirm the presentation, position and application of the presenting part to the cervix. If poor, ask the mother to bear down (push) during a contraction in order to improve it hence prevent the </a:t>
            </a:r>
            <a:r>
              <a:rPr lang="en-US" sz="3200" dirty="0" err="1"/>
              <a:t>hindwaters</a:t>
            </a:r>
            <a:r>
              <a:rPr lang="en-US" sz="3200" dirty="0"/>
              <a:t> from running out quickly</a:t>
            </a:r>
          </a:p>
          <a:p>
            <a:pPr algn="just"/>
            <a:r>
              <a:rPr lang="en-US" sz="3200" dirty="0"/>
              <a:t>Make her comfortable</a:t>
            </a:r>
          </a:p>
          <a:p>
            <a:pPr algn="just"/>
            <a:r>
              <a:rPr lang="en-US" sz="3200" dirty="0"/>
              <a:t>Instruct her to wear a sanitary towel &amp; change as soon as it gets soiled</a:t>
            </a:r>
          </a:p>
          <a:p>
            <a:pPr algn="just"/>
            <a:endParaRPr lang="en-US" sz="3200" dirty="0"/>
          </a:p>
        </p:txBody>
      </p:sp>
    </p:spTree>
  </p:cSld>
  <p:clrMapOvr>
    <a:masterClrMapping/>
  </p:clrMapOvr>
  <p:transition spd="med">
    <p:pull/>
  </p:transition>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838200"/>
            <a:ext cx="10039827" cy="5486400"/>
          </a:xfrm>
        </p:spPr>
        <p:txBody>
          <a:bodyPr>
            <a:normAutofit/>
          </a:bodyPr>
          <a:lstStyle/>
          <a:p>
            <a:r>
              <a:rPr lang="en-US" sz="3200" dirty="0"/>
              <a:t>Record the findings in terms of:-</a:t>
            </a:r>
          </a:p>
          <a:p>
            <a:pPr marL="850392" lvl="1" indent="-457200">
              <a:buFont typeface="+mj-lt"/>
              <a:buAutoNum type="arabicPeriod"/>
            </a:pPr>
            <a:r>
              <a:rPr lang="en-US" sz="3200" dirty="0"/>
              <a:t>Indication for ARM</a:t>
            </a:r>
          </a:p>
          <a:p>
            <a:pPr marL="850392" lvl="1" indent="-457200">
              <a:buFont typeface="+mj-lt"/>
              <a:buAutoNum type="arabicPeriod"/>
            </a:pPr>
            <a:r>
              <a:rPr lang="en-US" sz="3200" dirty="0"/>
              <a:t>Time and date carried out</a:t>
            </a:r>
          </a:p>
          <a:p>
            <a:pPr marL="850392" lvl="1" indent="-457200">
              <a:buFont typeface="+mj-lt"/>
              <a:buAutoNum type="arabicPeriod"/>
            </a:pPr>
            <a:r>
              <a:rPr lang="en-US" sz="3200" dirty="0"/>
              <a:t>State of liquor</a:t>
            </a:r>
          </a:p>
          <a:p>
            <a:pPr marL="850392" lvl="1" indent="-457200">
              <a:buFont typeface="+mj-lt"/>
              <a:buAutoNum type="arabicPeriod"/>
            </a:pPr>
            <a:r>
              <a:rPr lang="en-US" sz="3200" dirty="0"/>
              <a:t>State of cervix, dilatation, its application</a:t>
            </a:r>
          </a:p>
          <a:p>
            <a:pPr marL="850392" lvl="1" indent="-457200">
              <a:buFont typeface="+mj-lt"/>
              <a:buAutoNum type="arabicPeriod"/>
            </a:pPr>
            <a:r>
              <a:rPr lang="en-US" sz="3200" dirty="0"/>
              <a:t>Presentation, position and descent</a:t>
            </a:r>
          </a:p>
          <a:p>
            <a:pPr marL="850392" lvl="1" indent="-457200">
              <a:buFont typeface="+mj-lt"/>
              <a:buAutoNum type="arabicPeriod"/>
            </a:pPr>
            <a:r>
              <a:rPr lang="en-US" sz="3200" dirty="0"/>
              <a:t>Fetal heart sounds after the procedure</a:t>
            </a:r>
          </a:p>
          <a:p>
            <a:endParaRPr lang="en-US" sz="3200" dirty="0"/>
          </a:p>
        </p:txBody>
      </p:sp>
    </p:spTree>
    <p:extLst>
      <p:ext uri="{BB962C8B-B14F-4D97-AF65-F5344CB8AC3E}">
        <p14:creationId xmlns="" xmlns:p14="http://schemas.microsoft.com/office/powerpoint/2010/main" val="383790868"/>
      </p:ext>
    </p:extLst>
  </p:cSld>
  <p:clrMapOvr>
    <a:masterClrMapping/>
  </p:clrMapOvr>
  <p:transition spd="med">
    <p:pull/>
  </p:transition>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10039827" cy="1143000"/>
          </a:xfrm>
        </p:spPr>
        <p:txBody>
          <a:bodyPr/>
          <a:lstStyle/>
          <a:p>
            <a:pPr algn="ctr"/>
            <a:r>
              <a:rPr lang="en-US" b="1" u="sng" dirty="0">
                <a:solidFill>
                  <a:schemeClr val="tx1"/>
                </a:solidFill>
              </a:rPr>
              <a:t>COMPLICATIONS OF ARM</a:t>
            </a:r>
          </a:p>
        </p:txBody>
      </p:sp>
      <p:sp>
        <p:nvSpPr>
          <p:cNvPr id="3" name="Content Placeholder 2"/>
          <p:cNvSpPr>
            <a:spLocks noGrp="1"/>
          </p:cNvSpPr>
          <p:nvPr>
            <p:ph idx="1"/>
          </p:nvPr>
        </p:nvSpPr>
        <p:spPr>
          <a:xfrm>
            <a:off x="704242" y="1143000"/>
            <a:ext cx="10690556" cy="5715000"/>
          </a:xfrm>
        </p:spPr>
        <p:txBody>
          <a:bodyPr>
            <a:normAutofit/>
          </a:bodyPr>
          <a:lstStyle/>
          <a:p>
            <a:pPr marL="514350" indent="-514350">
              <a:buFont typeface="+mj-lt"/>
              <a:buAutoNum type="arabicPeriod"/>
            </a:pPr>
            <a:r>
              <a:rPr lang="en-US" sz="3200" dirty="0"/>
              <a:t>Cord </a:t>
            </a:r>
            <a:r>
              <a:rPr lang="en-US" sz="3200" dirty="0" err="1"/>
              <a:t>prolapse</a:t>
            </a:r>
            <a:r>
              <a:rPr lang="en-US" sz="3200" dirty="0"/>
              <a:t>. Due to undiagnosed </a:t>
            </a:r>
            <a:r>
              <a:rPr lang="en-US" sz="3200" dirty="0" err="1"/>
              <a:t>malpresentation</a:t>
            </a:r>
            <a:r>
              <a:rPr lang="en-US" sz="3200" dirty="0"/>
              <a:t> or if the head had not yet fully engaged</a:t>
            </a:r>
          </a:p>
          <a:p>
            <a:pPr marL="514350" indent="-514350">
              <a:buFont typeface="+mj-lt"/>
              <a:buAutoNum type="arabicPeriod"/>
            </a:pPr>
            <a:r>
              <a:rPr lang="en-US" sz="3200" dirty="0"/>
              <a:t>Intrapartum haemorrhage. Premature separation of the placenta, following fast drainage of </a:t>
            </a:r>
            <a:r>
              <a:rPr lang="en-US" sz="3200" dirty="0" err="1"/>
              <a:t>hindwaters</a:t>
            </a:r>
            <a:endParaRPr lang="en-US" sz="3200" dirty="0"/>
          </a:p>
          <a:p>
            <a:pPr marL="514350" indent="-514350">
              <a:buFont typeface="+mj-lt"/>
              <a:buAutoNum type="arabicPeriod"/>
            </a:pPr>
            <a:r>
              <a:rPr lang="en-US" sz="3200" dirty="0"/>
              <a:t>Fetal hypoxia. Due to severe compression of the placenta during each contraction</a:t>
            </a:r>
          </a:p>
          <a:p>
            <a:pPr marL="514350" indent="-514350">
              <a:buFont typeface="+mj-lt"/>
              <a:buAutoNum type="arabicPeriod"/>
            </a:pPr>
            <a:r>
              <a:rPr lang="en-US" sz="3200" dirty="0"/>
              <a:t>Intra-uterine infection. From digital or contaminated instruments due to failure to strictly observe aseptic technique</a:t>
            </a:r>
          </a:p>
        </p:txBody>
      </p:sp>
    </p:spTree>
  </p:cSld>
  <p:clrMapOvr>
    <a:masterClrMapping/>
  </p:clrMapOvr>
  <p:transition spd="med">
    <p:pull/>
  </p:transition>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856" y="152400"/>
            <a:ext cx="8924290" cy="914400"/>
          </a:xfrm>
        </p:spPr>
        <p:txBody>
          <a:bodyPr/>
          <a:lstStyle/>
          <a:p>
            <a:r>
              <a:rPr lang="en-US" b="1" dirty="0">
                <a:solidFill>
                  <a:srgbClr val="7030A0"/>
                </a:solidFill>
              </a:rPr>
              <a:t>ASSIGNMENT:</a:t>
            </a:r>
          </a:p>
        </p:txBody>
      </p:sp>
      <p:sp>
        <p:nvSpPr>
          <p:cNvPr id="3" name="Content Placeholder 2"/>
          <p:cNvSpPr>
            <a:spLocks noGrp="1"/>
          </p:cNvSpPr>
          <p:nvPr>
            <p:ph sz="quarter" idx="1"/>
          </p:nvPr>
        </p:nvSpPr>
        <p:spPr>
          <a:xfrm>
            <a:off x="1076088" y="1143000"/>
            <a:ext cx="10597595" cy="5715000"/>
          </a:xfrm>
        </p:spPr>
        <p:txBody>
          <a:bodyPr>
            <a:normAutofit/>
          </a:bodyPr>
          <a:lstStyle/>
          <a:p>
            <a:r>
              <a:rPr lang="en-US" sz="3200" b="1" dirty="0"/>
              <a:t>Read &amp; make notes on </a:t>
            </a:r>
            <a:r>
              <a:rPr lang="en-US" sz="3200" b="1" u="sng" dirty="0"/>
              <a:t>pain management  in labour</a:t>
            </a:r>
          </a:p>
          <a:p>
            <a:r>
              <a:rPr lang="en-US" sz="3200" b="1" dirty="0"/>
              <a:t>REFERENCE:</a:t>
            </a:r>
          </a:p>
          <a:p>
            <a:pPr lvl="1"/>
            <a:r>
              <a:rPr lang="en-US" sz="3200" dirty="0"/>
              <a:t>MYLES TEXTBOOK FOR MIDWIVES, AFRICAN EDITION PG.485-500</a:t>
            </a:r>
          </a:p>
        </p:txBody>
      </p:sp>
    </p:spTree>
  </p:cSld>
  <p:clrMapOvr>
    <a:masterClrMapping/>
  </p:clrMapOvr>
  <p:transition spd="med">
    <p:pull/>
  </p:transition>
</p:sld>
</file>

<file path=ppt/slides/slide3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1295400"/>
          </a:xfrm>
          <a:solidFill>
            <a:schemeClr val="accent2"/>
          </a:solidFill>
        </p:spPr>
        <p:txBody>
          <a:bodyPr>
            <a:normAutofit fontScale="90000"/>
          </a:bodyPr>
          <a:lstStyle/>
          <a:p>
            <a:r>
              <a:rPr lang="en-US" b="1" dirty="0">
                <a:solidFill>
                  <a:schemeClr val="bg1"/>
                </a:solidFill>
              </a:rPr>
              <a:t/>
            </a:r>
            <a:br>
              <a:rPr lang="en-US" b="1" dirty="0">
                <a:solidFill>
                  <a:schemeClr val="bg1"/>
                </a:solidFill>
              </a:rPr>
            </a:br>
            <a:r>
              <a:rPr lang="en-US" b="1" dirty="0">
                <a:solidFill>
                  <a:schemeClr val="bg1"/>
                </a:solidFill>
              </a:rPr>
              <a:t/>
            </a:r>
            <a:br>
              <a:rPr lang="en-US" b="1" dirty="0">
                <a:solidFill>
                  <a:schemeClr val="bg1"/>
                </a:solidFill>
              </a:rPr>
            </a:br>
            <a:r>
              <a:rPr lang="en-US" b="1" dirty="0">
                <a:solidFill>
                  <a:schemeClr val="bg1"/>
                </a:solidFill>
              </a:rPr>
              <a:t>COMPLICATIONS OF 1</a:t>
            </a:r>
            <a:r>
              <a:rPr lang="en-US" b="1" baseline="30000" dirty="0">
                <a:solidFill>
                  <a:schemeClr val="bg1"/>
                </a:solidFill>
              </a:rPr>
              <a:t>ST</a:t>
            </a:r>
            <a:r>
              <a:rPr lang="en-US" b="1" dirty="0">
                <a:solidFill>
                  <a:schemeClr val="bg1"/>
                </a:solidFill>
              </a:rPr>
              <a:t> STAGE OF LABOUR</a:t>
            </a:r>
          </a:p>
        </p:txBody>
      </p:sp>
      <p:sp>
        <p:nvSpPr>
          <p:cNvPr id="3" name="Content Placeholder 2"/>
          <p:cNvSpPr>
            <a:spLocks noGrp="1"/>
          </p:cNvSpPr>
          <p:nvPr>
            <p:ph idx="1"/>
          </p:nvPr>
        </p:nvSpPr>
        <p:spPr>
          <a:xfrm>
            <a:off x="797204" y="1371600"/>
            <a:ext cx="10504633" cy="5486400"/>
          </a:xfrm>
        </p:spPr>
        <p:txBody>
          <a:bodyPr>
            <a:normAutofit/>
          </a:bodyPr>
          <a:lstStyle/>
          <a:p>
            <a:pPr marL="514350" indent="-514350">
              <a:buFont typeface="+mj-lt"/>
              <a:buAutoNum type="arabicPeriod"/>
            </a:pPr>
            <a:r>
              <a:rPr lang="en-US" dirty="0"/>
              <a:t>Prolonged labour</a:t>
            </a:r>
          </a:p>
          <a:p>
            <a:pPr marL="514350" indent="-514350">
              <a:buFont typeface="+mj-lt"/>
              <a:buAutoNum type="arabicPeriod"/>
            </a:pPr>
            <a:r>
              <a:rPr lang="en-US" dirty="0"/>
              <a:t>Obstructed labour</a:t>
            </a:r>
          </a:p>
          <a:p>
            <a:pPr marL="514350" indent="-514350">
              <a:buFont typeface="+mj-lt"/>
              <a:buAutoNum type="arabicPeriod"/>
            </a:pPr>
            <a:r>
              <a:rPr lang="en-US" dirty="0"/>
              <a:t>Fatal hypoxia/ distress</a:t>
            </a:r>
          </a:p>
          <a:p>
            <a:pPr marL="514350" indent="-514350">
              <a:buFont typeface="+mj-lt"/>
              <a:buAutoNum type="arabicPeriod"/>
            </a:pPr>
            <a:r>
              <a:rPr lang="en-US" dirty="0"/>
              <a:t>Maternal distress</a:t>
            </a:r>
          </a:p>
          <a:p>
            <a:pPr marL="514350" indent="-514350">
              <a:buFont typeface="+mj-lt"/>
              <a:buAutoNum type="arabicPeriod"/>
            </a:pPr>
            <a:r>
              <a:rPr lang="en-US" dirty="0"/>
              <a:t>Cord presentation/ </a:t>
            </a:r>
            <a:r>
              <a:rPr lang="en-US" dirty="0" err="1"/>
              <a:t>prolapse</a:t>
            </a:r>
            <a:endParaRPr lang="en-US" dirty="0"/>
          </a:p>
          <a:p>
            <a:pPr marL="514350" indent="-514350">
              <a:buFont typeface="+mj-lt"/>
              <a:buAutoNum type="arabicPeriod"/>
            </a:pPr>
            <a:r>
              <a:rPr lang="en-US" dirty="0"/>
              <a:t>Uterine rupture</a:t>
            </a:r>
          </a:p>
          <a:p>
            <a:pPr marL="514350" indent="-514350">
              <a:buFont typeface="+mj-lt"/>
              <a:buAutoNum type="arabicPeriod"/>
            </a:pPr>
            <a:r>
              <a:rPr lang="en-US" dirty="0"/>
              <a:t>Sudden intra-uterine fetal death</a:t>
            </a:r>
          </a:p>
          <a:p>
            <a:pPr marL="514350" indent="-514350">
              <a:buFont typeface="+mj-lt"/>
              <a:buAutoNum type="arabicPeriod"/>
            </a:pPr>
            <a:r>
              <a:rPr lang="en-US" dirty="0"/>
              <a:t>Intrapartum haemorrhage</a:t>
            </a:r>
          </a:p>
          <a:p>
            <a:pPr marL="514350" indent="-514350">
              <a:buFont typeface="+mj-lt"/>
              <a:buAutoNum type="arabicPeriod"/>
            </a:pPr>
            <a:r>
              <a:rPr lang="en-US" dirty="0"/>
              <a:t>Pre-eclampsia/ eclampsia</a:t>
            </a:r>
          </a:p>
          <a:p>
            <a:pPr marL="0" indent="0">
              <a:buNone/>
            </a:pPr>
            <a:r>
              <a:rPr lang="en-US" dirty="0"/>
              <a:t>				</a:t>
            </a:r>
          </a:p>
          <a:p>
            <a:pPr marL="0" indent="0">
              <a:buNone/>
            </a:pPr>
            <a:r>
              <a:rPr lang="en-US" b="1" dirty="0">
                <a:latin typeface="Jokerman" panose="04090605060D06020702" pitchFamily="82" charset="0"/>
              </a:rPr>
              <a:t>					END</a:t>
            </a:r>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67C6E2-31B7-4A5B-88F6-7B0D1766BC04}"/>
              </a:ext>
            </a:extLst>
          </p:cNvPr>
          <p:cNvSpPr>
            <a:spLocks noGrp="1"/>
          </p:cNvSpPr>
          <p:nvPr>
            <p:ph type="title"/>
          </p:nvPr>
        </p:nvSpPr>
        <p:spPr>
          <a:xfrm>
            <a:off x="1005490" y="74942"/>
            <a:ext cx="10769600" cy="1143000"/>
          </a:xfrm>
        </p:spPr>
        <p:txBody>
          <a:bodyPr>
            <a:noAutofit/>
          </a:bodyPr>
          <a:lstStyle/>
          <a:p>
            <a:pPr algn="ctr"/>
            <a:r>
              <a:rPr lang="en-US" dirty="0">
                <a:solidFill>
                  <a:srgbClr val="FF0000"/>
                </a:solidFill>
                <a:latin typeface="Aharoni" panose="02010803020104030203" pitchFamily="2" charset="-79"/>
                <a:cs typeface="Aharoni" panose="02010803020104030203" pitchFamily="2" charset="-79"/>
              </a:rPr>
              <a:t>Maternal Newborn Health I Course outline</a:t>
            </a:r>
            <a:endParaRPr lang="x-none" dirty="0">
              <a:solidFill>
                <a:srgbClr val="FF0000"/>
              </a:solidFill>
              <a:latin typeface="Aharoni" panose="02010803020104030203" pitchFamily="2" charset="-79"/>
              <a:cs typeface="Aharoni" panose="02010803020104030203" pitchFamily="2" charset="-79"/>
            </a:endParaRPr>
          </a:p>
        </p:txBody>
      </p:sp>
      <p:sp>
        <p:nvSpPr>
          <p:cNvPr id="4" name="Content Placeholder 3">
            <a:extLst>
              <a:ext uri="{FF2B5EF4-FFF2-40B4-BE49-F238E27FC236}">
                <a16:creationId xmlns="" xmlns:a16="http://schemas.microsoft.com/office/drawing/2014/main" id="{8B16C1CC-83CE-4C5C-8249-61BD120033C1}"/>
              </a:ext>
            </a:extLst>
          </p:cNvPr>
          <p:cNvSpPr>
            <a:spLocks noGrp="1"/>
          </p:cNvSpPr>
          <p:nvPr>
            <p:ph sz="half" idx="1"/>
          </p:nvPr>
        </p:nvSpPr>
        <p:spPr>
          <a:xfrm>
            <a:off x="840828" y="1334814"/>
            <a:ext cx="5458372" cy="5448244"/>
          </a:xfrm>
        </p:spPr>
        <p:style>
          <a:lnRef idx="2">
            <a:schemeClr val="accent1"/>
          </a:lnRef>
          <a:fillRef idx="1">
            <a:schemeClr val="lt1"/>
          </a:fillRef>
          <a:effectRef idx="0">
            <a:schemeClr val="accent1"/>
          </a:effectRef>
          <a:fontRef idx="minor">
            <a:schemeClr val="dk1"/>
          </a:fontRef>
        </p:style>
        <p:txBody>
          <a:bodyPr>
            <a:normAutofit/>
          </a:bodyPr>
          <a:lstStyle/>
          <a:p>
            <a:r>
              <a:rPr lang="en-US" sz="3200" dirty="0"/>
              <a:t>Preconception care</a:t>
            </a:r>
          </a:p>
          <a:p>
            <a:r>
              <a:rPr lang="en-US" sz="3200" dirty="0" err="1"/>
              <a:t>FANC</a:t>
            </a:r>
            <a:endParaRPr lang="en-US" sz="3200" dirty="0"/>
          </a:p>
          <a:p>
            <a:r>
              <a:rPr lang="en-US" sz="3200" dirty="0"/>
              <a:t>Essential Obstetric &amp; Newborn care</a:t>
            </a:r>
          </a:p>
          <a:p>
            <a:r>
              <a:rPr lang="en-US" sz="3200" dirty="0"/>
              <a:t>Targeted post-natal care</a:t>
            </a:r>
          </a:p>
          <a:p>
            <a:r>
              <a:rPr lang="en-US" sz="3200" dirty="0"/>
              <a:t>Physiological changes in pregnancy</a:t>
            </a:r>
          </a:p>
          <a:p>
            <a:r>
              <a:rPr lang="en-US" sz="3200" dirty="0"/>
              <a:t>Minor complications during pregnancy</a:t>
            </a:r>
          </a:p>
        </p:txBody>
      </p:sp>
      <p:sp>
        <p:nvSpPr>
          <p:cNvPr id="5" name="Content Placeholder 4">
            <a:extLst>
              <a:ext uri="{FF2B5EF4-FFF2-40B4-BE49-F238E27FC236}">
                <a16:creationId xmlns="" xmlns:a16="http://schemas.microsoft.com/office/drawing/2014/main" id="{A8D2E623-CC2C-4289-B69D-61E3A4D83DC6}"/>
              </a:ext>
            </a:extLst>
          </p:cNvPr>
          <p:cNvSpPr>
            <a:spLocks noGrp="1"/>
          </p:cNvSpPr>
          <p:nvPr>
            <p:ph sz="half" idx="2"/>
          </p:nvPr>
        </p:nvSpPr>
        <p:spPr>
          <a:xfrm>
            <a:off x="6502399" y="1334814"/>
            <a:ext cx="5542455" cy="5448244"/>
          </a:xfrm>
        </p:spPr>
        <p:style>
          <a:lnRef idx="2">
            <a:schemeClr val="accent2"/>
          </a:lnRef>
          <a:fillRef idx="1">
            <a:schemeClr val="lt1"/>
          </a:fillRef>
          <a:effectRef idx="0">
            <a:schemeClr val="accent2"/>
          </a:effectRef>
          <a:fontRef idx="minor">
            <a:schemeClr val="dk1"/>
          </a:fontRef>
        </p:style>
        <p:txBody>
          <a:bodyPr>
            <a:normAutofit/>
          </a:bodyPr>
          <a:lstStyle/>
          <a:p>
            <a:r>
              <a:rPr lang="en-US" sz="3200" dirty="0"/>
              <a:t>Normal Labour</a:t>
            </a:r>
          </a:p>
          <a:p>
            <a:r>
              <a:rPr lang="en-US" sz="3200" dirty="0"/>
              <a:t>Normal Puerperium</a:t>
            </a:r>
          </a:p>
          <a:p>
            <a:r>
              <a:rPr lang="en-US" sz="3200" dirty="0"/>
              <a:t>Normal Newborn</a:t>
            </a:r>
            <a:endParaRPr lang="x-none" sz="3200" dirty="0"/>
          </a:p>
        </p:txBody>
      </p:sp>
    </p:spTree>
    <p:extLst>
      <p:ext uri="{BB962C8B-B14F-4D97-AF65-F5344CB8AC3E}">
        <p14:creationId xmlns="" xmlns:p14="http://schemas.microsoft.com/office/powerpoint/2010/main" val="112125121"/>
      </p:ext>
    </p:extLst>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spc="300" dirty="0">
                <a:solidFill>
                  <a:srgbClr val="FFC000"/>
                </a:solidFill>
              </a:rPr>
              <a:t>		</a:t>
            </a:r>
            <a:r>
              <a:rPr lang="en-US" sz="5400" dirty="0">
                <a:latin typeface="Times New Roman" pitchFamily="18" charset="0"/>
                <a:cs typeface="Times New Roman" pitchFamily="18" charset="0"/>
              </a:rPr>
              <a:t> </a:t>
            </a:r>
            <a:r>
              <a:rPr lang="en-US" sz="5400" b="1" dirty="0">
                <a:solidFill>
                  <a:srgbClr val="7030A0"/>
                </a:solidFill>
                <a:latin typeface="Times New Roman" pitchFamily="18" charset="0"/>
                <a:cs typeface="Times New Roman" pitchFamily="18" charset="0"/>
              </a:rPr>
              <a:t>GOAL OF STUDY</a:t>
            </a:r>
            <a:endParaRPr lang="en-US" sz="5400" b="1" spc="300" dirty="0">
              <a:solidFill>
                <a:srgbClr val="7030A0"/>
              </a:solidFill>
            </a:endParaRP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40</a:t>
            </a:fld>
            <a:endParaRPr lang="en-US" dirty="0">
              <a:latin typeface="Franklin Gothic Book"/>
            </a:endParaRPr>
          </a:p>
        </p:txBody>
      </p:sp>
      <p:sp>
        <p:nvSpPr>
          <p:cNvPr id="3" name="Content Placeholder 2"/>
          <p:cNvSpPr>
            <a:spLocks noGrp="1"/>
          </p:cNvSpPr>
          <p:nvPr>
            <p:ph sz="quarter" idx="1"/>
          </p:nvPr>
        </p:nvSpPr>
        <p:spPr>
          <a:xfrm>
            <a:off x="1076088" y="1935480"/>
            <a:ext cx="10039827" cy="4541520"/>
          </a:xfrm>
        </p:spPr>
        <p:txBody>
          <a:bodyPr>
            <a:normAutofit/>
          </a:bodyPr>
          <a:lstStyle/>
          <a:p>
            <a:pPr lvl="0"/>
            <a:r>
              <a:rPr lang="en-US" sz="4000" dirty="0">
                <a:latin typeface="Times New Roman" pitchFamily="18" charset="0"/>
                <a:cs typeface="Times New Roman" pitchFamily="18" charset="0"/>
              </a:rPr>
              <a:t>Facilitates diagnosis of:-</a:t>
            </a:r>
          </a:p>
          <a:p>
            <a:pPr lvl="0">
              <a:buFont typeface="Wingdings" pitchFamily="2" charset="2"/>
              <a:buChar char="Ø"/>
            </a:pPr>
            <a:r>
              <a:rPr lang="en-US" sz="4000" dirty="0">
                <a:latin typeface="Times New Roman" pitchFamily="18" charset="0"/>
                <a:cs typeface="Times New Roman" pitchFamily="18" charset="0"/>
              </a:rPr>
              <a:t> Pregnancy , induced alterations.</a:t>
            </a:r>
          </a:p>
          <a:p>
            <a:pPr lvl="0">
              <a:buFont typeface="Wingdings" pitchFamily="2" charset="2"/>
              <a:buChar char="Ø"/>
            </a:pPr>
            <a:r>
              <a:rPr lang="en-US" sz="4000" dirty="0">
                <a:latin typeface="Times New Roman" pitchFamily="18" charset="0"/>
                <a:cs typeface="Times New Roman" pitchFamily="18" charset="0"/>
              </a:rPr>
              <a:t>Abnormalities  in presence of a chronic illness(es) hence  prompt interventions.</a:t>
            </a:r>
          </a:p>
          <a:p>
            <a:endParaRPr lang="en-US" dirty="0"/>
          </a:p>
        </p:txBody>
      </p:sp>
    </p:spTree>
  </p:cSld>
  <p:clrMapOvr>
    <a:masterClrMapping/>
  </p:clrMapOvr>
  <p:transition spd="slow">
    <p:pull dir="d"/>
  </p:transition>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1" y="1981200"/>
            <a:ext cx="9680987" cy="1981200"/>
          </a:xfrm>
        </p:spPr>
        <p:txBody>
          <a:bodyPr>
            <a:noAutofit/>
          </a:bodyPr>
          <a:lstStyle/>
          <a:p>
            <a:pPr algn="ctr"/>
            <a:r>
              <a:rPr lang="en-US" sz="7200" dirty="0">
                <a:solidFill>
                  <a:srgbClr val="0000CC"/>
                </a:solidFill>
                <a:latin typeface="Bernard MT Condensed" panose="02050806060905020404" pitchFamily="18" charset="0"/>
              </a:rPr>
              <a:t>THE 2</a:t>
            </a:r>
            <a:r>
              <a:rPr lang="en-US" sz="7200" baseline="30000" dirty="0">
                <a:solidFill>
                  <a:srgbClr val="0000CC"/>
                </a:solidFill>
                <a:latin typeface="Bernard MT Condensed" panose="02050806060905020404" pitchFamily="18" charset="0"/>
              </a:rPr>
              <a:t>ND</a:t>
            </a:r>
            <a:r>
              <a:rPr lang="en-US" sz="7200" dirty="0">
                <a:solidFill>
                  <a:srgbClr val="0000CC"/>
                </a:solidFill>
                <a:latin typeface="Bernard MT Condensed" panose="02050806060905020404" pitchFamily="18" charset="0"/>
              </a:rPr>
              <a:t> STAGE OF NORMAL LABOUR</a:t>
            </a:r>
          </a:p>
        </p:txBody>
      </p:sp>
    </p:spTree>
    <p:extLst>
      <p:ext uri="{BB962C8B-B14F-4D97-AF65-F5344CB8AC3E}">
        <p14:creationId xmlns="" xmlns:p14="http://schemas.microsoft.com/office/powerpoint/2010/main" val="4042716689"/>
      </p:ext>
    </p:extLst>
  </p:cSld>
  <p:clrMapOvr>
    <a:masterClrMapping/>
  </p:clrMapOvr>
  <p:transition spd="med">
    <p:pull/>
  </p:transition>
</p:sld>
</file>

<file path=ppt/slides/slide4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1417638"/>
          </a:xfrm>
          <a:solidFill>
            <a:srgbClr val="0000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en-US" b="1" dirty="0">
                <a:solidFill>
                  <a:schemeClr val="bg1"/>
                </a:solidFill>
                <a:latin typeface="Algerian" pitchFamily="82" charset="0"/>
              </a:rPr>
              <a:t>THE TRANSITION &amp; SECOND STAGE OF LABOUR</a:t>
            </a:r>
            <a:endParaRPr lang="en-US" dirty="0">
              <a:solidFill>
                <a:schemeClr val="bg1"/>
              </a:solidFill>
              <a:latin typeface="Algerian" pitchFamily="82" charset="0"/>
            </a:endParaRPr>
          </a:p>
        </p:txBody>
      </p:sp>
      <p:sp>
        <p:nvSpPr>
          <p:cNvPr id="3" name="Content Placeholder 2"/>
          <p:cNvSpPr>
            <a:spLocks noGrp="1"/>
          </p:cNvSpPr>
          <p:nvPr>
            <p:ph idx="1"/>
          </p:nvPr>
        </p:nvSpPr>
        <p:spPr>
          <a:xfrm>
            <a:off x="518320" y="1447800"/>
            <a:ext cx="10987881" cy="5410200"/>
          </a:xfrm>
        </p:spPr>
        <p:txBody>
          <a:bodyPr>
            <a:normAutofit lnSpcReduction="10000"/>
          </a:bodyPr>
          <a:lstStyle/>
          <a:p>
            <a:pPr algn="ctr">
              <a:buNone/>
            </a:pPr>
            <a:r>
              <a:rPr lang="en-US" b="1" u="sng" dirty="0">
                <a:effectLst/>
              </a:rPr>
              <a:t>DEFINITION OF 2</a:t>
            </a:r>
            <a:r>
              <a:rPr lang="en-US" b="1" u="sng" baseline="30000" dirty="0">
                <a:effectLst/>
              </a:rPr>
              <a:t>ND</a:t>
            </a:r>
            <a:r>
              <a:rPr lang="en-US" b="1" u="sng" dirty="0">
                <a:effectLst/>
              </a:rPr>
              <a:t> STAGE</a:t>
            </a:r>
          </a:p>
          <a:p>
            <a:pPr algn="just"/>
            <a:r>
              <a:rPr lang="en-US" dirty="0"/>
              <a:t>This is the stage that </a:t>
            </a:r>
            <a:r>
              <a:rPr lang="en-US" u="sng" dirty="0"/>
              <a:t>begins with full dilatation of the cervix (10 cm) &amp; ends with complete expulsion of the foetus</a:t>
            </a:r>
            <a:r>
              <a:rPr lang="en-US" dirty="0"/>
              <a:t>.</a:t>
            </a:r>
          </a:p>
          <a:p>
            <a:pPr algn="just"/>
            <a:r>
              <a:rPr lang="en-US" dirty="0"/>
              <a:t>It is the stage of descent and expulsion of the baby. </a:t>
            </a:r>
          </a:p>
          <a:p>
            <a:pPr algn="just"/>
            <a:r>
              <a:rPr lang="en-US" dirty="0"/>
              <a:t>The contractions become stronger, lasting 40 to 60 seconds, with a one minute recovery interval.</a:t>
            </a:r>
          </a:p>
          <a:p>
            <a:pPr algn="ctr">
              <a:buNone/>
            </a:pPr>
            <a:r>
              <a:rPr lang="en-US" b="1" u="sng" dirty="0"/>
              <a:t>DURATION OF 2</a:t>
            </a:r>
            <a:r>
              <a:rPr lang="en-US" b="1" u="sng" baseline="30000" dirty="0"/>
              <a:t>ND</a:t>
            </a:r>
            <a:r>
              <a:rPr lang="en-US" b="1" u="sng" dirty="0"/>
              <a:t> STAGE</a:t>
            </a:r>
          </a:p>
          <a:p>
            <a:pPr algn="just"/>
            <a:r>
              <a:rPr lang="en-US" dirty="0"/>
              <a:t>It normally lasts from 1 to 2 hours on average in primigravida, and half an hour in multipara (but can be as litle as 5 minutes). If this stage goes beyond two hours, it is considered abnormal.</a:t>
            </a:r>
          </a:p>
          <a:p>
            <a:pPr algn="just"/>
            <a:endParaRPr lang="en-US" dirty="0"/>
          </a:p>
        </p:txBody>
      </p:sp>
    </p:spTree>
  </p:cSld>
  <p:clrMapOvr>
    <a:masterClrMapping/>
  </p:clrMapOvr>
  <p:transition spd="med">
    <p:pull/>
  </p:transition>
</p:sld>
</file>

<file path=ppt/slides/slide4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242" y="228602"/>
            <a:ext cx="10690556" cy="6553199"/>
          </a:xfrm>
        </p:spPr>
        <p:txBody>
          <a:bodyPr/>
          <a:lstStyle/>
          <a:p>
            <a:pPr algn="ctr">
              <a:buNone/>
            </a:pPr>
            <a:r>
              <a:rPr lang="en-US" b="1" u="sng" dirty="0"/>
              <a:t>DEFINITION OF THE TRANSITION PERIOD</a:t>
            </a:r>
          </a:p>
          <a:p>
            <a:pPr algn="just"/>
            <a:r>
              <a:rPr lang="en-US" dirty="0"/>
              <a:t>The period between full cervical dilatation and the time when active maternal pushing efforts begin</a:t>
            </a:r>
          </a:p>
          <a:p>
            <a:pPr algn="just"/>
            <a:r>
              <a:rPr lang="en-US" dirty="0"/>
              <a:t>It is considered as part of the last phase of the active 1</a:t>
            </a:r>
            <a:r>
              <a:rPr lang="en-US" baseline="30000" dirty="0"/>
              <a:t>st</a:t>
            </a:r>
            <a:r>
              <a:rPr lang="en-US" dirty="0"/>
              <a:t> stage of labour &amp; marks the shift to the 2</a:t>
            </a:r>
            <a:r>
              <a:rPr lang="en-US" baseline="30000" dirty="0"/>
              <a:t>nd</a:t>
            </a:r>
            <a:r>
              <a:rPr lang="en-US" dirty="0"/>
              <a:t> stage of labour.</a:t>
            </a:r>
          </a:p>
          <a:p>
            <a:pPr algn="just"/>
            <a:r>
              <a:rPr lang="en-US" dirty="0"/>
              <a:t>It’s characterized by maternal restlessness, discomfort, desire for pain relief, a sense that the process is never ending and demand to the attendants to end the whole process hence regarded as the most intense part of active labour</a:t>
            </a:r>
          </a:p>
          <a:p>
            <a:pPr algn="just"/>
            <a:r>
              <a:rPr lang="en-US" dirty="0"/>
              <a:t>This period lasts for 30 minutes- 1.5 hrs.</a:t>
            </a:r>
          </a:p>
          <a:p>
            <a:pPr algn="just">
              <a:buNone/>
            </a:pPr>
            <a:endParaRPr lang="en-US" dirty="0"/>
          </a:p>
        </p:txBody>
      </p:sp>
    </p:spTree>
  </p:cSld>
  <p:clrMapOvr>
    <a:masterClrMapping/>
  </p:clrMapOvr>
  <p:transition spd="med">
    <p:pull/>
  </p:transition>
</p:sld>
</file>

<file path=ppt/slides/slide4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0"/>
            <a:ext cx="11155363" cy="7086600"/>
          </a:xfrm>
        </p:spPr>
        <p:txBody>
          <a:bodyPr>
            <a:normAutofit/>
          </a:bodyPr>
          <a:lstStyle/>
          <a:p>
            <a:pPr algn="ctr">
              <a:buNone/>
            </a:pPr>
            <a:r>
              <a:rPr lang="en-US" sz="3600" b="1" u="sng" dirty="0">
                <a:solidFill>
                  <a:srgbClr val="0000CC"/>
                </a:solidFill>
                <a:latin typeface="AR CENA" panose="02000000000000000000" pitchFamily="2" charset="0"/>
              </a:rPr>
              <a:t>PHYSIOLOGY OF SECOND STAGE</a:t>
            </a:r>
          </a:p>
          <a:p>
            <a:pPr algn="just">
              <a:buNone/>
            </a:pPr>
            <a:r>
              <a:rPr lang="en-US" b="1" dirty="0"/>
              <a:t>OBJECTIVES OF LEARNING</a:t>
            </a:r>
          </a:p>
          <a:p>
            <a:pPr marL="514350" indent="-514350" algn="just">
              <a:buFont typeface="+mj-lt"/>
              <a:buAutoNum type="arabicPeriod"/>
            </a:pPr>
            <a:r>
              <a:rPr lang="en-US" dirty="0"/>
              <a:t>To be ready to conduct the delivery on time</a:t>
            </a:r>
          </a:p>
          <a:p>
            <a:pPr marL="514350" indent="-514350" algn="just">
              <a:buFont typeface="+mj-lt"/>
              <a:buAutoNum type="arabicPeriod"/>
            </a:pPr>
            <a:r>
              <a:rPr lang="en-US" dirty="0"/>
              <a:t>To conserve maternal energy which is only needed during the perineal phase</a:t>
            </a:r>
          </a:p>
          <a:p>
            <a:pPr marL="514350" indent="-514350" algn="just">
              <a:buFont typeface="+mj-lt"/>
              <a:buAutoNum type="arabicPeriod"/>
            </a:pPr>
            <a:r>
              <a:rPr lang="en-US" dirty="0"/>
              <a:t>To prevent occurrence of intracranial injury thru’ accurate timing of 2</a:t>
            </a:r>
            <a:r>
              <a:rPr lang="en-US" baseline="30000" dirty="0"/>
              <a:t>nd</a:t>
            </a:r>
            <a:r>
              <a:rPr lang="en-US" dirty="0"/>
              <a:t> stage + early intervention thru’ proper control of the head during delivery</a:t>
            </a:r>
          </a:p>
          <a:p>
            <a:pPr marL="514350" indent="-514350" algn="just">
              <a:buFont typeface="+mj-lt"/>
              <a:buAutoNum type="arabicPeriod"/>
            </a:pPr>
            <a:r>
              <a:rPr lang="en-US" dirty="0"/>
              <a:t>Prevent/ minimize the soft tissue trauma</a:t>
            </a:r>
          </a:p>
        </p:txBody>
      </p:sp>
    </p:spTree>
  </p:cSld>
  <p:clrMapOvr>
    <a:masterClrMapping/>
  </p:clrMapOvr>
  <p:transition spd="med">
    <p:pull/>
  </p:transition>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10039827" cy="1143000"/>
          </a:xfrm>
        </p:spPr>
        <p:txBody>
          <a:bodyPr/>
          <a:lstStyle/>
          <a:p>
            <a:r>
              <a:rPr lang="en-US" dirty="0" smtClean="0"/>
              <a:t>Physiology of second stage of </a:t>
            </a:r>
            <a:r>
              <a:rPr lang="en-US" dirty="0" err="1" smtClean="0"/>
              <a:t>labour</a:t>
            </a:r>
            <a:endParaRPr lang="en-US" dirty="0"/>
          </a:p>
        </p:txBody>
      </p:sp>
      <p:sp>
        <p:nvSpPr>
          <p:cNvPr id="3" name="Content Placeholder 2"/>
          <p:cNvSpPr>
            <a:spLocks noGrp="1"/>
          </p:cNvSpPr>
          <p:nvPr>
            <p:ph idx="1"/>
          </p:nvPr>
        </p:nvSpPr>
        <p:spPr>
          <a:xfrm>
            <a:off x="704242" y="990600"/>
            <a:ext cx="10783518" cy="5638800"/>
          </a:xfrm>
        </p:spPr>
        <p:txBody>
          <a:bodyPr/>
          <a:lstStyle/>
          <a:p>
            <a:pPr marL="514350" indent="-514350" algn="just">
              <a:buFont typeface="+mj-lt"/>
              <a:buAutoNum type="arabicPeriod"/>
            </a:pPr>
            <a:r>
              <a:rPr lang="en-US" sz="2800" b="1" dirty="0">
                <a:solidFill>
                  <a:srgbClr val="FF0000"/>
                </a:solidFill>
              </a:rPr>
              <a:t>CONTRACTIONS: strengthen, become more frequent and expulsive in nature</a:t>
            </a:r>
            <a:r>
              <a:rPr lang="en-US" sz="2800" dirty="0"/>
              <a:t>. Strengthening results after the membranes rupture </a:t>
            </a:r>
            <a:r>
              <a:rPr lang="en-US" sz="2800" dirty="0" err="1"/>
              <a:t>becoz</a:t>
            </a:r>
            <a:r>
              <a:rPr lang="en-US" sz="2800" dirty="0"/>
              <a:t>;-</a:t>
            </a:r>
          </a:p>
          <a:p>
            <a:pPr marL="914400" lvl="1" indent="-514350" algn="just"/>
            <a:r>
              <a:rPr lang="en-US" dirty="0"/>
              <a:t>Fetal head is directly applied to the vaginal tissues</a:t>
            </a:r>
          </a:p>
          <a:p>
            <a:pPr marL="914400" lvl="1" indent="-514350" algn="just"/>
            <a:r>
              <a:rPr lang="en-US" dirty="0"/>
              <a:t>The uterus is closely applied to the fetus (uterus moulds around the fetus)</a:t>
            </a:r>
          </a:p>
          <a:p>
            <a:pPr marL="514350" indent="-514350" algn="just"/>
            <a:r>
              <a:rPr lang="en-US" sz="2800" dirty="0"/>
              <a:t>Finally the contractions intensify i.e. strengthen &amp; become more frequent (lasting between 40- 60 seconds)</a:t>
            </a:r>
          </a:p>
          <a:p>
            <a:pPr marL="514350" indent="-514350" algn="just"/>
            <a:r>
              <a:rPr lang="en-US" sz="2800" dirty="0"/>
              <a:t>Expulsive nature occurs as descent continues, whereby pressure from the presenting part stimulates nerve receptors in the pelvic floor leading to </a:t>
            </a:r>
            <a:r>
              <a:rPr lang="en-US" sz="2800" b="1" dirty="0"/>
              <a:t>Ferguson reflex</a:t>
            </a:r>
          </a:p>
          <a:p>
            <a:pPr marL="514350" indent="-514350" algn="just"/>
            <a:r>
              <a:rPr lang="en-US" sz="2800" dirty="0"/>
              <a:t>The mother then experiences a great urge to bear down</a:t>
            </a:r>
          </a:p>
          <a:p>
            <a:pPr marL="914400" lvl="1" indent="-514350" algn="just"/>
            <a:endParaRPr lang="en-US" dirty="0"/>
          </a:p>
        </p:txBody>
      </p:sp>
    </p:spTree>
  </p:cSld>
  <p:clrMapOvr>
    <a:masterClrMapping/>
  </p:clrMapOvr>
  <p:transition spd="med">
    <p:pull/>
  </p:transition>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242" y="228600"/>
            <a:ext cx="10690556" cy="6477000"/>
          </a:xfrm>
        </p:spPr>
        <p:txBody>
          <a:bodyPr>
            <a:normAutofit/>
          </a:bodyPr>
          <a:lstStyle/>
          <a:p>
            <a:pPr algn="just"/>
            <a:r>
              <a:rPr lang="en-US" dirty="0"/>
              <a:t>Initially, the reflex is controllable to some extent but later becomes compulsive (irresistible) during each contraction</a:t>
            </a:r>
          </a:p>
          <a:p>
            <a:pPr marL="514350" indent="-514350" algn="just">
              <a:buFont typeface="+mj-lt"/>
              <a:buAutoNum type="arabicPeriod" startAt="2"/>
            </a:pPr>
            <a:r>
              <a:rPr lang="en-US" b="1" dirty="0">
                <a:solidFill>
                  <a:srgbClr val="FF0000"/>
                </a:solidFill>
              </a:rPr>
              <a:t>Abdominal muscles and diaphragm become active:</a:t>
            </a:r>
          </a:p>
          <a:p>
            <a:pPr algn="just"/>
            <a:r>
              <a:rPr lang="en-US" dirty="0"/>
              <a:t>Are also referred to as secondary powers/ maternal efforts</a:t>
            </a:r>
          </a:p>
          <a:p>
            <a:pPr algn="just"/>
            <a:r>
              <a:rPr lang="en-US" dirty="0"/>
              <a:t>This is in response to the compulsive and expulsive uterine actions which come into action </a:t>
            </a:r>
            <a:r>
              <a:rPr lang="en-US" dirty="0" smtClean="0"/>
              <a:t>in </a:t>
            </a:r>
            <a:r>
              <a:rPr lang="en-US" dirty="0"/>
              <a:t>order to reinforce the contractions which are already in place</a:t>
            </a:r>
          </a:p>
          <a:p>
            <a:pPr algn="just"/>
            <a:r>
              <a:rPr lang="en-US" dirty="0"/>
              <a:t>Finally, the pelvic outlet and floor resistance is </a:t>
            </a:r>
            <a:r>
              <a:rPr lang="en-US" dirty="0" smtClean="0"/>
              <a:t>overcome</a:t>
            </a:r>
            <a:endParaRPr lang="en-US" dirty="0"/>
          </a:p>
        </p:txBody>
      </p:sp>
    </p:spTree>
  </p:cSld>
  <p:clrMapOvr>
    <a:masterClrMapping/>
  </p:clrMapOvr>
  <p:transition spd="med">
    <p:pull/>
  </p:transition>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203" y="0"/>
            <a:ext cx="10690556" cy="6858000"/>
          </a:xfrm>
        </p:spPr>
        <p:txBody>
          <a:bodyPr>
            <a:noAutofit/>
          </a:bodyPr>
          <a:lstStyle/>
          <a:p>
            <a:pPr marL="514350" indent="-514350" algn="just">
              <a:buFont typeface="+mj-lt"/>
              <a:buAutoNum type="arabicPeriod" startAt="3"/>
            </a:pPr>
            <a:r>
              <a:rPr lang="en-US" sz="2800" b="1" dirty="0">
                <a:solidFill>
                  <a:srgbClr val="FF0000"/>
                </a:solidFill>
              </a:rPr>
              <a:t>Displacement of the pelvic floor</a:t>
            </a:r>
          </a:p>
          <a:p>
            <a:pPr marL="514350" indent="-514350" algn="just">
              <a:buNone/>
            </a:pPr>
            <a:r>
              <a:rPr lang="en-US" sz="2800" dirty="0"/>
              <a:t>Also referred to as </a:t>
            </a:r>
            <a:r>
              <a:rPr lang="en-US" sz="2800" u="sng" dirty="0"/>
              <a:t>soft tissue displacement</a:t>
            </a:r>
            <a:r>
              <a:rPr lang="en-US" sz="2800" dirty="0"/>
              <a:t>. Occurs as follows as the fetal head continues to descend:-</a:t>
            </a:r>
          </a:p>
          <a:p>
            <a:pPr marL="514350" indent="-514350" algn="just"/>
            <a:r>
              <a:rPr lang="en-US" sz="2800" b="1" dirty="0"/>
              <a:t>Anteriorly</a:t>
            </a:r>
            <a:r>
              <a:rPr lang="en-US" sz="2800" dirty="0"/>
              <a:t>; the </a:t>
            </a:r>
            <a:r>
              <a:rPr lang="en-US" sz="2800" dirty="0">
                <a:solidFill>
                  <a:srgbClr val="FF0000"/>
                </a:solidFill>
              </a:rPr>
              <a:t>urinary bladder </a:t>
            </a:r>
            <a:r>
              <a:rPr lang="en-US" sz="2800" dirty="0"/>
              <a:t>is pushed upwards into the abdomen to prevent its injury, while the urethra is stretched &amp; thinned out, reducing its lumen. </a:t>
            </a:r>
            <a:r>
              <a:rPr lang="en-US" sz="2800" b="1" dirty="0"/>
              <a:t>This makes catheterization difficult</a:t>
            </a:r>
          </a:p>
          <a:p>
            <a:pPr marL="514350" indent="-514350" algn="just"/>
            <a:r>
              <a:rPr lang="en-US" sz="2800" b="1" dirty="0"/>
              <a:t>Posteriorly</a:t>
            </a:r>
            <a:r>
              <a:rPr lang="en-US" sz="2800" dirty="0"/>
              <a:t>; the </a:t>
            </a:r>
            <a:r>
              <a:rPr lang="en-US" sz="2800" dirty="0">
                <a:solidFill>
                  <a:srgbClr val="FF0000"/>
                </a:solidFill>
              </a:rPr>
              <a:t>rectum</a:t>
            </a:r>
            <a:r>
              <a:rPr lang="en-US" sz="2800" dirty="0"/>
              <a:t> is compressed alongside the sacral curve. Pressure of the advancing head leads to expulsion of the residual fecal matter</a:t>
            </a:r>
          </a:p>
          <a:p>
            <a:pPr marL="514350" indent="-514350" algn="just"/>
            <a:r>
              <a:rPr lang="en-US" sz="2800" b="1" dirty="0"/>
              <a:t>Laterally</a:t>
            </a:r>
            <a:r>
              <a:rPr lang="en-US" sz="2800" dirty="0"/>
              <a:t>; </a:t>
            </a:r>
            <a:r>
              <a:rPr lang="en-US" sz="2800" dirty="0" err="1">
                <a:solidFill>
                  <a:srgbClr val="FF0000"/>
                </a:solidFill>
              </a:rPr>
              <a:t>levator</a:t>
            </a:r>
            <a:r>
              <a:rPr lang="en-US" sz="2800" dirty="0">
                <a:solidFill>
                  <a:srgbClr val="FF0000"/>
                </a:solidFill>
              </a:rPr>
              <a:t> </a:t>
            </a:r>
            <a:r>
              <a:rPr lang="en-US" sz="2800" dirty="0" err="1">
                <a:solidFill>
                  <a:srgbClr val="FF0000"/>
                </a:solidFill>
              </a:rPr>
              <a:t>ani</a:t>
            </a:r>
            <a:r>
              <a:rPr lang="en-US" sz="2800" dirty="0">
                <a:solidFill>
                  <a:srgbClr val="FF0000"/>
                </a:solidFill>
              </a:rPr>
              <a:t> muscles </a:t>
            </a:r>
            <a:r>
              <a:rPr lang="en-US" sz="2800" dirty="0"/>
              <a:t>are pushed sideways as they dilate and thin out. The perineal body is flattened, stretched and thinned to allow maximum opening of the vagina and the fetal head becomes visible</a:t>
            </a:r>
          </a:p>
        </p:txBody>
      </p:sp>
    </p:spTree>
  </p:cSld>
  <p:clrMapOvr>
    <a:masterClrMapping/>
  </p:clrMapOvr>
  <p:transition spd="med">
    <p:pull/>
  </p:transition>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204" y="304800"/>
            <a:ext cx="10597595" cy="6248400"/>
          </a:xfrm>
        </p:spPr>
        <p:txBody>
          <a:bodyPr>
            <a:normAutofit/>
          </a:bodyPr>
          <a:lstStyle/>
          <a:p>
            <a:pPr marL="514350" indent="-514350" algn="just">
              <a:buFont typeface="+mj-lt"/>
              <a:buAutoNum type="arabicPeriod" startAt="4"/>
            </a:pPr>
            <a:r>
              <a:rPr lang="en-US" b="1" dirty="0">
                <a:solidFill>
                  <a:srgbClr val="FF0000"/>
                </a:solidFill>
              </a:rPr>
              <a:t>Expulsion of the fetus</a:t>
            </a:r>
          </a:p>
          <a:p>
            <a:pPr marL="514350" indent="-514350" algn="just"/>
            <a:r>
              <a:rPr lang="en-US" dirty="0"/>
              <a:t>The fetal head advances gradually as contractions continue, receeds between contractions until crowning occurs.</a:t>
            </a:r>
          </a:p>
          <a:p>
            <a:pPr marL="514350" indent="-514350" algn="just"/>
            <a:r>
              <a:rPr lang="en-US" dirty="0"/>
              <a:t>Finally the head is born, followed by the shoulders and the body. The hind fluid drains out and second stage is completed</a:t>
            </a:r>
          </a:p>
        </p:txBody>
      </p:sp>
    </p:spTree>
  </p:cSld>
  <p:clrMapOvr>
    <a:masterClrMapping/>
  </p:clrMapOvr>
  <p:transition spd="med">
    <p:pull/>
  </p:transition>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2"/>
            <a:ext cx="11155363" cy="1219199"/>
          </a:xfrm>
          <a:solidFill>
            <a:srgbClr val="7030A0"/>
          </a:solidFill>
        </p:spPr>
        <p:txBody>
          <a:bodyPr>
            <a:normAutofit fontScale="90000"/>
          </a:bodyPr>
          <a:lstStyle/>
          <a:p>
            <a:r>
              <a:rPr lang="en-US" b="1" dirty="0">
                <a:solidFill>
                  <a:schemeClr val="bg2"/>
                </a:solidFill>
                <a:latin typeface="Arial Black" panose="020B0A04020102020204" pitchFamily="34" charset="0"/>
                <a:cs typeface="Aharoni" panose="02010803020104030203" pitchFamily="2" charset="-79"/>
              </a:rPr>
              <a:t>PRESUMPTIVE SIGNS OF 2</a:t>
            </a:r>
            <a:r>
              <a:rPr lang="en-US" b="1" baseline="30000" dirty="0">
                <a:solidFill>
                  <a:schemeClr val="bg2"/>
                </a:solidFill>
                <a:latin typeface="Arial Black" panose="020B0A04020102020204" pitchFamily="34" charset="0"/>
                <a:cs typeface="Aharoni" panose="02010803020104030203" pitchFamily="2" charset="-79"/>
              </a:rPr>
              <a:t>ND</a:t>
            </a:r>
            <a:r>
              <a:rPr lang="en-US" b="1" dirty="0">
                <a:solidFill>
                  <a:schemeClr val="bg2"/>
                </a:solidFill>
                <a:latin typeface="Arial Black" panose="020B0A04020102020204" pitchFamily="34" charset="0"/>
                <a:cs typeface="Aharoni" panose="02010803020104030203" pitchFamily="2" charset="-79"/>
              </a:rPr>
              <a:t> STAGE OF LABOUR</a:t>
            </a:r>
          </a:p>
        </p:txBody>
      </p:sp>
      <p:sp>
        <p:nvSpPr>
          <p:cNvPr id="3" name="Content Placeholder 2"/>
          <p:cNvSpPr>
            <a:spLocks noGrp="1"/>
          </p:cNvSpPr>
          <p:nvPr>
            <p:ph idx="1"/>
          </p:nvPr>
        </p:nvSpPr>
        <p:spPr>
          <a:xfrm>
            <a:off x="518320" y="1295400"/>
            <a:ext cx="11155363" cy="5562600"/>
          </a:xfrm>
        </p:spPr>
        <p:txBody>
          <a:bodyPr>
            <a:normAutofit/>
          </a:bodyPr>
          <a:lstStyle/>
          <a:p>
            <a:pPr marL="624078" indent="-514350" algn="just">
              <a:buFont typeface="Wingdings" pitchFamily="2" charset="2"/>
              <a:buChar char="v"/>
            </a:pPr>
            <a:r>
              <a:rPr lang="en-US" b="1" dirty="0">
                <a:solidFill>
                  <a:srgbClr val="FF0000"/>
                </a:solidFill>
              </a:rPr>
              <a:t>Expulsive uterine contractions</a:t>
            </a:r>
            <a:r>
              <a:rPr lang="en-US" dirty="0"/>
              <a:t>-the woman feels the urge to bear down as the contractions are expulsive in character</a:t>
            </a:r>
          </a:p>
          <a:p>
            <a:pPr marL="624078" indent="-514350" algn="just">
              <a:buFont typeface="Wingdings" pitchFamily="2" charset="2"/>
              <a:buChar char="v"/>
            </a:pPr>
            <a:r>
              <a:rPr lang="en-US" b="1" dirty="0">
                <a:solidFill>
                  <a:srgbClr val="FF0000"/>
                </a:solidFill>
              </a:rPr>
              <a:t>Trickle of blood through the vagina</a:t>
            </a:r>
            <a:r>
              <a:rPr lang="en-US" dirty="0">
                <a:solidFill>
                  <a:srgbClr val="FF0000"/>
                </a:solidFill>
              </a:rPr>
              <a:t>- </a:t>
            </a:r>
            <a:r>
              <a:rPr lang="en-US" dirty="0"/>
              <a:t>from slight laceration of the cervix when fully dilated, laceration from vaginal mucosa caused by the advancing head</a:t>
            </a:r>
          </a:p>
          <a:p>
            <a:pPr marL="624078" indent="-514350" algn="just">
              <a:buFont typeface="Wingdings" pitchFamily="2" charset="2"/>
              <a:buChar char="v"/>
            </a:pPr>
            <a:r>
              <a:rPr lang="en-US" b="1" dirty="0">
                <a:solidFill>
                  <a:srgbClr val="FF0000"/>
                </a:solidFill>
              </a:rPr>
              <a:t>Anus dilatation/ gaping</a:t>
            </a:r>
            <a:r>
              <a:rPr lang="en-US" dirty="0"/>
              <a:t>-due to pressure exerted by the head as it reaches the pelvic floor\woman feels the urge to open bowels as the head exerts pressure on the rectum</a:t>
            </a:r>
          </a:p>
          <a:p>
            <a:pPr marL="624078" indent="-514350" algn="just">
              <a:buNone/>
            </a:pPr>
            <a:endParaRPr lang="en-US" dirty="0"/>
          </a:p>
        </p:txBody>
      </p:sp>
    </p:spTree>
  </p:cSld>
  <p:clrMapOvr>
    <a:masterClrMapping/>
  </p:clrMapOvr>
  <p:transition spd="med">
    <p:pull/>
  </p:transition>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204" y="228600"/>
            <a:ext cx="10597595" cy="6172200"/>
          </a:xfrm>
        </p:spPr>
        <p:txBody>
          <a:bodyPr>
            <a:normAutofit/>
          </a:bodyPr>
          <a:lstStyle/>
          <a:p>
            <a:pPr algn="just"/>
            <a:r>
              <a:rPr lang="en-US" b="1" dirty="0">
                <a:solidFill>
                  <a:srgbClr val="FF0000"/>
                </a:solidFill>
              </a:rPr>
              <a:t>Appearance of anal cleft line</a:t>
            </a:r>
            <a:r>
              <a:rPr lang="en-US" dirty="0">
                <a:solidFill>
                  <a:srgbClr val="FF0000"/>
                </a:solidFill>
              </a:rPr>
              <a:t>: </a:t>
            </a:r>
            <a:r>
              <a:rPr lang="en-US" dirty="0"/>
              <a:t>also called the ‘purple line’ appears as a pigmented mark in the cleft of the buttocks which creeps up the anal cleft as the labour progresses</a:t>
            </a:r>
          </a:p>
          <a:p>
            <a:pPr algn="just"/>
            <a:r>
              <a:rPr lang="en-US" b="1" dirty="0">
                <a:solidFill>
                  <a:srgbClr val="FF0000"/>
                </a:solidFill>
              </a:rPr>
              <a:t>Appearance of the rhomboid of </a:t>
            </a:r>
            <a:r>
              <a:rPr lang="en-US" b="1" dirty="0" err="1">
                <a:solidFill>
                  <a:srgbClr val="FF0000"/>
                </a:solidFill>
              </a:rPr>
              <a:t>michaelis</a:t>
            </a:r>
            <a:r>
              <a:rPr lang="en-US" dirty="0"/>
              <a:t>: this is sometimes noted when a women is in position where her back is visible. Appears as dome shaped curve in the lower back, &amp; is held to indicate the posterior displacement of the sacrum &amp; coccyx as the fetal </a:t>
            </a:r>
            <a:r>
              <a:rPr lang="en-US" dirty="0" err="1"/>
              <a:t>occiput</a:t>
            </a:r>
            <a:r>
              <a:rPr lang="en-US" dirty="0"/>
              <a:t> moves into the maternal sacral curve</a:t>
            </a:r>
          </a:p>
          <a:p>
            <a:pPr algn="just"/>
            <a:endParaRPr lang="en-US" dirty="0"/>
          </a:p>
        </p:txBody>
      </p:sp>
    </p:spTree>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7030A0"/>
                </a:solidFill>
                <a:latin typeface="Times New Roman" pitchFamily="18" charset="0"/>
                <a:cs typeface="Times New Roman" pitchFamily="18" charset="0"/>
              </a:rPr>
              <a:t>AIMS (OBJECTIVES) OF THESE CHANGES</a:t>
            </a:r>
            <a:endParaRPr lang="en-US" sz="3200" b="1" dirty="0">
              <a:solidFill>
                <a:srgbClr val="7030A0"/>
              </a:solidFill>
            </a:endParaRP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41</a:t>
            </a:fld>
            <a:endParaRPr lang="en-US" dirty="0">
              <a:latin typeface="Franklin Gothic Book"/>
            </a:endParaRPr>
          </a:p>
        </p:txBody>
      </p:sp>
      <p:sp>
        <p:nvSpPr>
          <p:cNvPr id="3" name="Content Placeholder 2"/>
          <p:cNvSpPr>
            <a:spLocks noGrp="1"/>
          </p:cNvSpPr>
          <p:nvPr>
            <p:ph sz="quarter" idx="1"/>
          </p:nvPr>
        </p:nvSpPr>
        <p:spPr/>
        <p:txBody>
          <a:bodyPr>
            <a:normAutofit/>
          </a:bodyPr>
          <a:lstStyle/>
          <a:p>
            <a:pPr lvl="0"/>
            <a:r>
              <a:rPr lang="en-US" sz="4000" dirty="0">
                <a:latin typeface="Times New Roman" pitchFamily="18" charset="0"/>
                <a:cs typeface="Times New Roman" pitchFamily="18" charset="0"/>
              </a:rPr>
              <a:t>To enable her body nurture and protect the fetus.</a:t>
            </a:r>
          </a:p>
          <a:p>
            <a:pPr lvl="0"/>
            <a:r>
              <a:rPr lang="en-US" sz="4000" dirty="0">
                <a:latin typeface="Times New Roman" pitchFamily="18" charset="0"/>
                <a:cs typeface="Times New Roman" pitchFamily="18" charset="0"/>
              </a:rPr>
              <a:t>To prepare the body for labour process.</a:t>
            </a:r>
          </a:p>
          <a:p>
            <a:r>
              <a:rPr lang="en-US" sz="4000" dirty="0">
                <a:latin typeface="Times New Roman" pitchFamily="18" charset="0"/>
                <a:cs typeface="Times New Roman" pitchFamily="18" charset="0"/>
              </a:rPr>
              <a:t>To develop her breasts hence prepare for the lactation.</a:t>
            </a:r>
          </a:p>
          <a:p>
            <a:pPr lvl="0">
              <a:buNone/>
            </a:pPr>
            <a:endParaRPr lang="en-US" sz="4000" dirty="0">
              <a:latin typeface="Times New Roman" pitchFamily="18" charset="0"/>
              <a:cs typeface="Times New Roman" pitchFamily="18" charset="0"/>
            </a:endParaRPr>
          </a:p>
        </p:txBody>
      </p:sp>
    </p:spTree>
  </p:cSld>
  <p:clrMapOvr>
    <a:masterClrMapping/>
  </p:clrMapOvr>
  <p:transition spd="slow">
    <p:pull dir="d"/>
  </p:transition>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228602"/>
            <a:ext cx="11155363" cy="5902331"/>
          </a:xfrm>
        </p:spPr>
        <p:txBody>
          <a:bodyPr>
            <a:normAutofit/>
          </a:bodyPr>
          <a:lstStyle/>
          <a:p>
            <a:pPr algn="just"/>
            <a:r>
              <a:rPr lang="en-US" sz="3600" b="1" dirty="0">
                <a:solidFill>
                  <a:srgbClr val="FF0000"/>
                </a:solidFill>
              </a:rPr>
              <a:t>Gaping of vulva</a:t>
            </a:r>
            <a:r>
              <a:rPr lang="en-US" sz="3600" dirty="0">
                <a:solidFill>
                  <a:srgbClr val="FF0000"/>
                </a:solidFill>
              </a:rPr>
              <a:t>-</a:t>
            </a:r>
            <a:r>
              <a:rPr lang="en-US" sz="3600" dirty="0"/>
              <a:t>more</a:t>
            </a:r>
            <a:r>
              <a:rPr lang="en-US" sz="3600" dirty="0">
                <a:solidFill>
                  <a:srgbClr val="FF0000"/>
                </a:solidFill>
              </a:rPr>
              <a:t> </a:t>
            </a:r>
            <a:r>
              <a:rPr lang="en-US" sz="3600" dirty="0"/>
              <a:t>pronounced in primigravida than in a multigravida because it is distended by the presenting part.</a:t>
            </a:r>
          </a:p>
          <a:p>
            <a:pPr algn="just"/>
            <a:r>
              <a:rPr lang="en-US" sz="3600" b="1" dirty="0">
                <a:solidFill>
                  <a:srgbClr val="FF0000"/>
                </a:solidFill>
              </a:rPr>
              <a:t>Visible presenting part</a:t>
            </a:r>
            <a:r>
              <a:rPr lang="en-US" sz="3600" dirty="0"/>
              <a:t>-visible at </a:t>
            </a:r>
            <a:r>
              <a:rPr lang="en-US" sz="3600" dirty="0">
                <a:sym typeface="Wingdings" pitchFamily="2" charset="2"/>
              </a:rPr>
              <a:t>the vagina. It is almost a positive sign except in excessive moulding and in breech presentation</a:t>
            </a:r>
          </a:p>
          <a:p>
            <a:pPr algn="just"/>
            <a:r>
              <a:rPr lang="en-US" sz="3600" b="1" dirty="0">
                <a:solidFill>
                  <a:srgbClr val="FF0000"/>
                </a:solidFill>
              </a:rPr>
              <a:t>Bulging of the perineum</a:t>
            </a:r>
            <a:r>
              <a:rPr lang="en-US" sz="3600" dirty="0">
                <a:solidFill>
                  <a:srgbClr val="FF0000"/>
                </a:solidFill>
              </a:rPr>
              <a:t>- </a:t>
            </a:r>
            <a:r>
              <a:rPr lang="en-US" sz="3600" dirty="0"/>
              <a:t>a sign that delivery is imminent/ about to occur</a:t>
            </a:r>
          </a:p>
          <a:p>
            <a:pPr algn="just">
              <a:buNone/>
            </a:pPr>
            <a:endParaRPr lang="en-US" sz="3600" dirty="0"/>
          </a:p>
        </p:txBody>
      </p:sp>
    </p:spTree>
  </p:cSld>
  <p:clrMapOvr>
    <a:masterClrMapping/>
  </p:clrMapOvr>
  <p:transition spd="med">
    <p:pull/>
  </p:transition>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277813"/>
            <a:ext cx="11155363" cy="1143000"/>
          </a:xfrm>
        </p:spPr>
        <p:txBody>
          <a:bodyPr>
            <a:normAutofit fontScale="90000"/>
          </a:bodyPr>
          <a:lstStyle/>
          <a:p>
            <a:r>
              <a:rPr lang="en-US" b="1" dirty="0">
                <a:solidFill>
                  <a:srgbClr val="0000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CONFIRMATORY EVIDENCE OF THE 2</a:t>
            </a:r>
            <a:r>
              <a:rPr lang="en-US" b="1" baseline="30000" dirty="0">
                <a:solidFill>
                  <a:srgbClr val="0000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ND</a:t>
            </a:r>
            <a:r>
              <a:rPr lang="en-US" b="1" dirty="0">
                <a:solidFill>
                  <a:srgbClr val="0000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STAGE OF LABOUR</a:t>
            </a:r>
          </a:p>
        </p:txBody>
      </p:sp>
      <p:sp>
        <p:nvSpPr>
          <p:cNvPr id="3" name="Content Placeholder 2"/>
          <p:cNvSpPr>
            <a:spLocks noGrp="1"/>
          </p:cNvSpPr>
          <p:nvPr>
            <p:ph idx="1"/>
          </p:nvPr>
        </p:nvSpPr>
        <p:spPr>
          <a:xfrm>
            <a:off x="797204" y="1600206"/>
            <a:ext cx="10597595" cy="5029194"/>
          </a:xfrm>
        </p:spPr>
        <p:txBody>
          <a:bodyPr>
            <a:normAutofit/>
          </a:bodyPr>
          <a:lstStyle/>
          <a:p>
            <a:pPr algn="just">
              <a:buFont typeface="Wingdings" pitchFamily="2" charset="2"/>
              <a:buChar char="ü"/>
            </a:pPr>
            <a:r>
              <a:rPr lang="en-US" sz="3600" dirty="0"/>
              <a:t>Full cervical dilatation on </a:t>
            </a:r>
            <a:r>
              <a:rPr lang="en-US" sz="3600" b="1" dirty="0"/>
              <a:t>vaginal examination. </a:t>
            </a:r>
            <a:r>
              <a:rPr lang="en-US" sz="3600" dirty="0"/>
              <a:t>Therefore, vaginal examination must always be performed as a confirmatory evidence of onset of 2</a:t>
            </a:r>
            <a:r>
              <a:rPr lang="en-US" sz="3600" baseline="30000" dirty="0"/>
              <a:t>nd</a:t>
            </a:r>
            <a:r>
              <a:rPr lang="en-US" sz="3600" dirty="0"/>
              <a:t> stage. </a:t>
            </a:r>
          </a:p>
        </p:txBody>
      </p:sp>
    </p:spTree>
  </p:cSld>
  <p:clrMapOvr>
    <a:masterClrMapping/>
  </p:clrMapOvr>
  <p:transition spd="med">
    <p:pull/>
  </p:transition>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204" y="228601"/>
            <a:ext cx="10318711" cy="762001"/>
          </a:xfrm>
        </p:spPr>
        <p:txBody>
          <a:bodyPr/>
          <a:lstStyle/>
          <a:p>
            <a:r>
              <a:rPr lang="en-US" b="1" dirty="0">
                <a:solidFill>
                  <a:srgbClr val="0000CC"/>
                </a:solidFill>
              </a:rPr>
              <a:t>PHASES OF THE SECOND STAGE OF LABOUR</a:t>
            </a:r>
          </a:p>
        </p:txBody>
      </p:sp>
      <p:sp>
        <p:nvSpPr>
          <p:cNvPr id="3" name="Content Placeholder 2"/>
          <p:cNvSpPr>
            <a:spLocks noGrp="1"/>
          </p:cNvSpPr>
          <p:nvPr>
            <p:ph idx="1"/>
          </p:nvPr>
        </p:nvSpPr>
        <p:spPr>
          <a:xfrm>
            <a:off x="518319" y="1219200"/>
            <a:ext cx="10969440" cy="5486400"/>
          </a:xfrm>
        </p:spPr>
        <p:txBody>
          <a:bodyPr>
            <a:normAutofit/>
          </a:bodyPr>
          <a:lstStyle/>
          <a:p>
            <a:pPr algn="just"/>
            <a:r>
              <a:rPr lang="en-US" dirty="0"/>
              <a:t>Two distinct phases:</a:t>
            </a:r>
          </a:p>
          <a:p>
            <a:pPr lvl="1" algn="just">
              <a:buFont typeface="Wingdings" pitchFamily="2" charset="2"/>
              <a:buChar char="Ø"/>
            </a:pPr>
            <a:r>
              <a:rPr lang="en-US" sz="3200" dirty="0"/>
              <a:t>The latent/ Passive phase</a:t>
            </a:r>
          </a:p>
          <a:p>
            <a:pPr lvl="1" algn="just">
              <a:buFont typeface="Wingdings" pitchFamily="2" charset="2"/>
              <a:buChar char="Ø"/>
            </a:pPr>
            <a:r>
              <a:rPr lang="en-US" sz="3200" dirty="0"/>
              <a:t>The active/perineal phase</a:t>
            </a:r>
          </a:p>
          <a:p>
            <a:pPr marL="514350" indent="-514350" algn="just">
              <a:buFont typeface="+mj-lt"/>
              <a:buAutoNum type="arabicPeriod"/>
            </a:pPr>
            <a:r>
              <a:rPr lang="en-US" dirty="0"/>
              <a:t>The </a:t>
            </a:r>
            <a:r>
              <a:rPr lang="en-US" b="1" u="sng" dirty="0">
                <a:solidFill>
                  <a:srgbClr val="FF0000"/>
                </a:solidFill>
              </a:rPr>
              <a:t>latent phase</a:t>
            </a:r>
            <a:r>
              <a:rPr lang="en-US" dirty="0"/>
              <a:t>: the phase in which descent and rotation of the fetal head occurs.</a:t>
            </a:r>
          </a:p>
          <a:p>
            <a:pPr algn="just"/>
            <a:r>
              <a:rPr lang="en-US" dirty="0"/>
              <a:t>In some women, the cervix may be fully dilated but the presenting part may not have fully descended &amp; there4 pushing at this phase does not yield much, apart from exhausting &amp; discouraging the mother</a:t>
            </a:r>
          </a:p>
          <a:p>
            <a:pPr marL="514350" indent="-514350" algn="just">
              <a:buNone/>
            </a:pPr>
            <a:endParaRPr lang="en-US" dirty="0"/>
          </a:p>
        </p:txBody>
      </p:sp>
    </p:spTree>
  </p:cSld>
  <p:clrMapOvr>
    <a:masterClrMapping/>
  </p:clrMapOvr>
  <p:transition spd="med">
    <p:pull/>
  </p:transition>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9" y="0"/>
            <a:ext cx="10969440" cy="6858000"/>
          </a:xfrm>
        </p:spPr>
        <p:txBody>
          <a:bodyPr>
            <a:noAutofit/>
          </a:bodyPr>
          <a:lstStyle/>
          <a:p>
            <a:pPr marL="514350" indent="-514350" algn="just">
              <a:buFont typeface="+mj-lt"/>
              <a:buAutoNum type="arabicPeriod" startAt="2"/>
            </a:pPr>
            <a:r>
              <a:rPr lang="en-US" sz="2800" dirty="0">
                <a:solidFill>
                  <a:srgbClr val="FF0000"/>
                </a:solidFill>
              </a:rPr>
              <a:t>The </a:t>
            </a:r>
            <a:r>
              <a:rPr lang="en-US" sz="2800" b="1" u="sng" dirty="0">
                <a:solidFill>
                  <a:srgbClr val="FF0000"/>
                </a:solidFill>
              </a:rPr>
              <a:t>active phase </a:t>
            </a:r>
          </a:p>
          <a:p>
            <a:pPr marL="514350" indent="-514350" algn="just"/>
            <a:r>
              <a:rPr lang="en-US" sz="2800" dirty="0"/>
              <a:t>Also known as </a:t>
            </a:r>
            <a:r>
              <a:rPr lang="en-US" sz="2800" dirty="0" err="1"/>
              <a:t>perineal</a:t>
            </a:r>
            <a:r>
              <a:rPr lang="en-US" sz="2800" dirty="0"/>
              <a:t> phase or imminent 2</a:t>
            </a:r>
            <a:r>
              <a:rPr lang="en-US" sz="2800" baseline="30000" dirty="0"/>
              <a:t>nd</a:t>
            </a:r>
            <a:r>
              <a:rPr lang="en-US" sz="2800" dirty="0"/>
              <a:t> stage</a:t>
            </a:r>
          </a:p>
          <a:p>
            <a:pPr marL="514350" indent="-514350" algn="just"/>
            <a:r>
              <a:rPr lang="en-US" sz="2800" dirty="0"/>
              <a:t>Delivery is expected to occur in the next 5-15 minutes.</a:t>
            </a:r>
          </a:p>
          <a:p>
            <a:pPr algn="just"/>
            <a:r>
              <a:rPr lang="en-US" sz="2800" dirty="0"/>
              <a:t>is characterized by a compulsive urge to push once the head is fully visible</a:t>
            </a:r>
          </a:p>
          <a:p>
            <a:pPr algn="just"/>
            <a:r>
              <a:rPr lang="en-US" sz="2800" dirty="0"/>
              <a:t>Specific features of the perineal phase are:</a:t>
            </a:r>
          </a:p>
          <a:p>
            <a:pPr lvl="1" algn="just">
              <a:buFont typeface="Wingdings" pitchFamily="2" charset="2"/>
              <a:buChar char="Ø"/>
            </a:pPr>
            <a:r>
              <a:rPr lang="en-US" dirty="0"/>
              <a:t>Contractions are expulsive and compulsive</a:t>
            </a:r>
          </a:p>
          <a:p>
            <a:pPr lvl="1" algn="just">
              <a:buFont typeface="Wingdings" pitchFamily="2" charset="2"/>
              <a:buChar char="Ø"/>
            </a:pPr>
            <a:r>
              <a:rPr lang="en-US" dirty="0"/>
              <a:t>Secondary powers become active i.e. mother pushes with each contraction</a:t>
            </a:r>
          </a:p>
          <a:p>
            <a:pPr lvl="1" algn="just">
              <a:buFont typeface="Wingdings" pitchFamily="2" charset="2"/>
              <a:buChar char="Ø"/>
            </a:pPr>
            <a:r>
              <a:rPr lang="en-US" dirty="0"/>
              <a:t>Perineum bulges excessively </a:t>
            </a:r>
            <a:r>
              <a:rPr lang="en-US" dirty="0" err="1"/>
              <a:t>becoz</a:t>
            </a:r>
            <a:r>
              <a:rPr lang="en-US" dirty="0"/>
              <a:t> the presenting part is directly applied on the pelvic floor</a:t>
            </a:r>
          </a:p>
          <a:p>
            <a:pPr lvl="1" algn="just">
              <a:buFont typeface="Wingdings" pitchFamily="2" charset="2"/>
              <a:buChar char="Ø"/>
            </a:pPr>
            <a:r>
              <a:rPr lang="en-US" dirty="0"/>
              <a:t>Excessive gaping of the anus, vagina and vulva due to severe pressure on the pelvic floor</a:t>
            </a:r>
          </a:p>
          <a:p>
            <a:pPr lvl="1" algn="just">
              <a:buFont typeface="Wingdings" pitchFamily="2" charset="2"/>
              <a:buChar char="Ø"/>
            </a:pPr>
            <a:r>
              <a:rPr lang="en-US" dirty="0"/>
              <a:t>Presenting part is visible at the vulva</a:t>
            </a:r>
          </a:p>
        </p:txBody>
      </p:sp>
    </p:spTree>
  </p:cSld>
  <p:clrMapOvr>
    <a:masterClrMapping/>
  </p:clrMapOvr>
  <p:transition spd="med">
    <p:pull/>
  </p:transition>
</p:sld>
</file>

<file path=ppt/slides/slide4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Positions for the 2</a:t>
            </a:r>
            <a:r>
              <a:rPr lang="en-US" b="1" baseline="30000" dirty="0"/>
              <a:t>nd</a:t>
            </a:r>
            <a:r>
              <a:rPr lang="en-US" b="1" dirty="0"/>
              <a:t> stage of labour</a:t>
            </a:r>
          </a:p>
        </p:txBody>
      </p:sp>
      <p:sp>
        <p:nvSpPr>
          <p:cNvPr id="3" name="Content Placeholder 2"/>
          <p:cNvSpPr>
            <a:spLocks noGrp="1"/>
          </p:cNvSpPr>
          <p:nvPr>
            <p:ph idx="1"/>
          </p:nvPr>
        </p:nvSpPr>
        <p:spPr/>
        <p:txBody>
          <a:bodyPr/>
          <a:lstStyle/>
          <a:p>
            <a:pPr algn="just"/>
            <a:r>
              <a:rPr lang="en-US" dirty="0"/>
              <a:t>The second stage begins when the cervix is fully dilated, the baby has moved deep into the pelvis, and the mother is ready to push. </a:t>
            </a:r>
          </a:p>
          <a:p>
            <a:pPr algn="just"/>
            <a:r>
              <a:rPr lang="en-US" dirty="0"/>
              <a:t>During the tiring second stage of labor, effectiveness of pushing can be aided with body positions such as kneeling, upright squatting, and being on all fours.</a:t>
            </a:r>
          </a:p>
          <a:p>
            <a:pPr algn="just">
              <a:buNone/>
            </a:pPr>
            <a:endParaRPr lang="en-US" dirty="0"/>
          </a:p>
        </p:txBody>
      </p:sp>
    </p:spTree>
  </p:cSld>
  <p:clrMapOvr>
    <a:masterClrMapping/>
  </p:clrMapOvr>
  <p:transition spd="med">
    <p:pull/>
  </p:transition>
</p:sld>
</file>

<file path=ppt/slides/slide4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1" y="22412"/>
            <a:ext cx="10039827" cy="1143000"/>
          </a:xfrm>
        </p:spPr>
        <p:txBody>
          <a:bodyPr/>
          <a:lstStyle/>
          <a:p>
            <a:r>
              <a:rPr lang="en-US" b="1" dirty="0"/>
              <a:t>Kneeling</a:t>
            </a:r>
          </a:p>
        </p:txBody>
      </p:sp>
      <p:pic>
        <p:nvPicPr>
          <p:cNvPr id="4" name="Content Placeholder 3" descr="Woman in labor kneeling"/>
          <p:cNvPicPr>
            <a:picLocks noGrp="1"/>
          </p:cNvPicPr>
          <p:nvPr>
            <p:ph idx="1"/>
          </p:nvPr>
        </p:nvPicPr>
        <p:blipFill>
          <a:blip r:embed="rId2" cstate="print"/>
          <a:stretch>
            <a:fillRect/>
          </a:stretch>
        </p:blipFill>
        <p:spPr bwMode="auto">
          <a:xfrm>
            <a:off x="685800" y="1066800"/>
            <a:ext cx="10801959" cy="5638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med">
    <p:pull/>
  </p:transition>
</p:sld>
</file>

<file path=ppt/slides/slide4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all fours</a:t>
            </a:r>
          </a:p>
        </p:txBody>
      </p:sp>
      <p:pic>
        <p:nvPicPr>
          <p:cNvPr id="4" name="Content Placeholder 3" descr="http://pregnancy.familyeducation.com/images/pdbd/130/ddpb423delbab_026.jpg">
            <a:hlinkClick r:id="rId2"/>
          </p:cNvPr>
          <p:cNvPicPr>
            <a:picLocks noGrp="1"/>
          </p:cNvPicPr>
          <p:nvPr>
            <p:ph idx="1"/>
          </p:nvPr>
        </p:nvPicPr>
        <p:blipFill>
          <a:blip r:embed="rId3" cstate="print"/>
          <a:srcRect/>
          <a:stretch>
            <a:fillRect/>
          </a:stretch>
        </p:blipFill>
        <p:spPr bwMode="auto">
          <a:xfrm>
            <a:off x="890172" y="1295400"/>
            <a:ext cx="10411671" cy="5334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med">
    <p:pull/>
  </p:transition>
</p:sld>
</file>

<file path=ppt/slides/slide4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Squatting</a:t>
            </a:r>
          </a:p>
        </p:txBody>
      </p:sp>
      <p:pic>
        <p:nvPicPr>
          <p:cNvPr id="4" name="Content Placeholder 3" descr="http://pregnancy.familyeducation.com/images/pdbd/130/ddpb423delbab_027.jpg">
            <a:hlinkClick r:id="rId2"/>
          </p:cNvPr>
          <p:cNvPicPr>
            <a:picLocks noGrp="1"/>
          </p:cNvPicPr>
          <p:nvPr>
            <p:ph idx="1"/>
          </p:nvPr>
        </p:nvPicPr>
        <p:blipFill>
          <a:blip r:embed="rId3" cstate="print"/>
          <a:srcRect/>
          <a:stretch>
            <a:fillRect/>
          </a:stretch>
        </p:blipFill>
        <p:spPr bwMode="auto">
          <a:xfrm>
            <a:off x="983129" y="1295400"/>
            <a:ext cx="10225748" cy="5257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med">
    <p:pull/>
  </p:transition>
</p:sld>
</file>

<file path=ppt/slides/slide4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546454" y="-1"/>
            <a:ext cx="11127228" cy="1308295"/>
          </a:xfr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r>
              <a:rPr lang="en-US" b="1" dirty="0">
                <a:solidFill>
                  <a:srgbClr val="FFFF00"/>
                </a:solidFill>
                <a:latin typeface="Aharoni" pitchFamily="2" charset="-79"/>
                <a:cs typeface="Aharoni" pitchFamily="2" charset="-79"/>
              </a:rPr>
              <a:t>MECHANISM OF THE SECOND STAGE OF NORMAL LABOUR</a:t>
            </a:r>
          </a:p>
        </p:txBody>
      </p:sp>
      <p:sp>
        <p:nvSpPr>
          <p:cNvPr id="3" name="Content Placeholder 2"/>
          <p:cNvSpPr>
            <a:spLocks noGrp="1"/>
          </p:cNvSpPr>
          <p:nvPr>
            <p:ph idx="1"/>
          </p:nvPr>
        </p:nvSpPr>
        <p:spPr>
          <a:xfrm>
            <a:off x="838201" y="1676401"/>
            <a:ext cx="10039827" cy="4149731"/>
          </a:xfrm>
        </p:spPr>
        <p:txBody>
          <a:bodyPr>
            <a:normAutofit/>
          </a:bodyPr>
          <a:lstStyle/>
          <a:p>
            <a:pPr algn="just">
              <a:buNone/>
            </a:pPr>
            <a:r>
              <a:rPr lang="en-US" sz="3600" b="1" u="sng" dirty="0"/>
              <a:t>DEFINITION</a:t>
            </a:r>
          </a:p>
          <a:p>
            <a:pPr algn="just"/>
            <a:r>
              <a:rPr lang="en-US" sz="3600" dirty="0"/>
              <a:t>The mechanism of labour refers to a series of movements the foetus has to make to pass through the birth canal.</a:t>
            </a:r>
          </a:p>
        </p:txBody>
      </p:sp>
    </p:spTree>
  </p:cSld>
  <p:clrMapOvr>
    <a:masterClrMapping/>
  </p:clrMapOvr>
  <p:transition spd="med">
    <p:pull/>
  </p:transition>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10039827" cy="990600"/>
          </a:xfrm>
        </p:spPr>
        <p:txBody>
          <a:bodyPr/>
          <a:lstStyle/>
          <a:p>
            <a:r>
              <a:rPr lang="en-US" b="1" u="sng" dirty="0">
                <a:solidFill>
                  <a:srgbClr val="FF0000"/>
                </a:solidFill>
              </a:rPr>
              <a:t>COMMON PRINCIPLES</a:t>
            </a:r>
          </a:p>
        </p:txBody>
      </p:sp>
      <p:sp>
        <p:nvSpPr>
          <p:cNvPr id="3" name="Content Placeholder 2"/>
          <p:cNvSpPr>
            <a:spLocks noGrp="1"/>
          </p:cNvSpPr>
          <p:nvPr>
            <p:ph idx="1"/>
          </p:nvPr>
        </p:nvSpPr>
        <p:spPr>
          <a:xfrm>
            <a:off x="983127" y="914400"/>
            <a:ext cx="10225749" cy="5943600"/>
          </a:xfrm>
        </p:spPr>
        <p:txBody>
          <a:bodyPr>
            <a:normAutofit/>
          </a:bodyPr>
          <a:lstStyle/>
          <a:p>
            <a:pPr marL="514350" indent="-514350" algn="just">
              <a:buFont typeface="+mj-lt"/>
              <a:buAutoNum type="arabicPeriod"/>
            </a:pPr>
            <a:r>
              <a:rPr lang="en-US" sz="3600" dirty="0"/>
              <a:t>Descent takes place all through</a:t>
            </a:r>
          </a:p>
          <a:p>
            <a:pPr marL="514350" indent="-514350" algn="just">
              <a:buFont typeface="+mj-lt"/>
              <a:buAutoNum type="arabicPeriod"/>
            </a:pPr>
            <a:r>
              <a:rPr lang="en-US" sz="3600" dirty="0"/>
              <a:t>Whichever part leads and 1</a:t>
            </a:r>
            <a:r>
              <a:rPr lang="en-US" sz="3600" baseline="30000" dirty="0"/>
              <a:t>st</a:t>
            </a:r>
            <a:r>
              <a:rPr lang="en-US" sz="3600" dirty="0"/>
              <a:t> meets the resistance of the pelvic floor will rotate forwards 1/8 of a circle (45 degrees) until it comes under the symphysis pubis</a:t>
            </a:r>
          </a:p>
          <a:p>
            <a:pPr marL="514350" indent="-514350" algn="just">
              <a:buFont typeface="+mj-lt"/>
              <a:buAutoNum type="arabicPeriod"/>
            </a:pPr>
            <a:r>
              <a:rPr lang="en-US" sz="3600" dirty="0"/>
              <a:t>Whatever emerges from the pelvis will pivot around the pubic bone </a:t>
            </a:r>
          </a:p>
        </p:txBody>
      </p:sp>
    </p:spTree>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5400" b="1" dirty="0">
                <a:solidFill>
                  <a:schemeClr val="accent2">
                    <a:lumMod val="60000"/>
                    <a:lumOff val="40000"/>
                  </a:schemeClr>
                </a:solidFill>
                <a:latin typeface="Times New Roman" pitchFamily="18" charset="0"/>
                <a:cs typeface="Times New Roman" pitchFamily="18" charset="0"/>
              </a:rPr>
              <a:t>CHANGES PER SYSTEM</a:t>
            </a:r>
            <a:endParaRPr lang="en-US" b="1" dirty="0">
              <a:solidFill>
                <a:schemeClr val="accent2">
                  <a:lumMod val="60000"/>
                  <a:lumOff val="40000"/>
                </a:schemeClr>
              </a:solidFill>
            </a:endParaRP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42</a:t>
            </a:fld>
            <a:endParaRPr lang="en-US" dirty="0">
              <a:latin typeface="Franklin Gothic Book"/>
            </a:endParaRPr>
          </a:p>
        </p:txBody>
      </p:sp>
      <p:sp>
        <p:nvSpPr>
          <p:cNvPr id="3" name="Content Placeholder 2"/>
          <p:cNvSpPr>
            <a:spLocks noGrp="1"/>
          </p:cNvSpPr>
          <p:nvPr>
            <p:ph sz="quarter" idx="1"/>
          </p:nvPr>
        </p:nvSpPr>
        <p:spPr>
          <a:xfrm>
            <a:off x="890166" y="1447800"/>
            <a:ext cx="10225749" cy="4572000"/>
          </a:xfrm>
        </p:spPr>
        <p:txBody>
          <a:bodyPr>
            <a:normAutofit/>
          </a:bodyPr>
          <a:lstStyle/>
          <a:p>
            <a:pPr algn="just">
              <a:buNone/>
            </a:pPr>
            <a:r>
              <a:rPr lang="en-US" sz="3200" dirty="0">
                <a:latin typeface="Times New Roman" pitchFamily="18" charset="0"/>
                <a:cs typeface="Times New Roman" pitchFamily="18" charset="0"/>
              </a:rPr>
              <a:t>		</a:t>
            </a:r>
          </a:p>
          <a:p>
            <a:pPr lvl="0" algn="just">
              <a:buNone/>
            </a:pPr>
            <a:r>
              <a:rPr lang="en-US" sz="3200" dirty="0">
                <a:latin typeface="Times New Roman" pitchFamily="18" charset="0"/>
                <a:cs typeface="Times New Roman" pitchFamily="18" charset="0"/>
              </a:rPr>
              <a:t>	</a:t>
            </a:r>
            <a:r>
              <a:rPr lang="en-US" sz="3200" b="1" u="sng" dirty="0">
                <a:solidFill>
                  <a:srgbClr val="00B050"/>
                </a:solidFill>
                <a:latin typeface="Times New Roman" pitchFamily="18" charset="0"/>
                <a:cs typeface="Times New Roman" pitchFamily="18" charset="0"/>
              </a:rPr>
              <a:t>1. REPRODUCTION SYSTEM</a:t>
            </a:r>
          </a:p>
          <a:p>
            <a:pPr lvl="0" algn="just">
              <a:buNone/>
            </a:pPr>
            <a:r>
              <a:rPr lang="en-US" sz="3200" dirty="0">
                <a:latin typeface="Times New Roman" pitchFamily="18" charset="0"/>
                <a:cs typeface="Times New Roman" pitchFamily="18" charset="0"/>
              </a:rPr>
              <a:t>		</a:t>
            </a:r>
            <a:r>
              <a:rPr lang="en-US" sz="3600" b="1" dirty="0">
                <a:solidFill>
                  <a:srgbClr val="FFFF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i</a:t>
            </a:r>
            <a:r>
              <a:rPr lang="en-US" sz="3600" b="1" dirty="0">
                <a:solidFill>
                  <a:srgbClr val="FF0000"/>
                </a:solidFill>
                <a:latin typeface="Times New Roman" pitchFamily="18" charset="0"/>
                <a:cs typeface="Times New Roman" pitchFamily="18" charset="0"/>
              </a:rPr>
              <a:t>. Uterus</a:t>
            </a:r>
            <a:endParaRPr lang="en-US" sz="3200" b="1" dirty="0">
              <a:solidFill>
                <a:srgbClr val="FF0000"/>
              </a:solidFill>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Growth is in size, weight as well as the </a:t>
            </a:r>
            <a:r>
              <a:rPr lang="en-US" sz="3200" dirty="0" err="1">
                <a:latin typeface="Times New Roman" pitchFamily="18" charset="0"/>
                <a:cs typeface="Times New Roman" pitchFamily="18" charset="0"/>
              </a:rPr>
              <a:t>decidua</a:t>
            </a:r>
            <a:r>
              <a:rPr lang="en-US" sz="3200" dirty="0">
                <a:latin typeface="Times New Roman" pitchFamily="18" charset="0"/>
                <a:cs typeface="Times New Roman" pitchFamily="18" charset="0"/>
              </a:rPr>
              <a:t>.</a:t>
            </a:r>
          </a:p>
          <a:p>
            <a:pPr algn="just">
              <a:buFont typeface="Wingdings" pitchFamily="2" charset="2"/>
              <a:buChar char="Ø"/>
            </a:pPr>
            <a:r>
              <a:rPr lang="en-US" sz="3200" dirty="0">
                <a:latin typeface="Times New Roman" pitchFamily="18" charset="0"/>
                <a:cs typeface="Times New Roman" pitchFamily="18" charset="0"/>
              </a:rPr>
              <a:t>This facilitates nourishment, accommodation and protection of the embryo/fetus.</a:t>
            </a:r>
          </a:p>
          <a:p>
            <a:pPr algn="just"/>
            <a:endParaRPr lang="en-US" dirty="0"/>
          </a:p>
        </p:txBody>
      </p:sp>
    </p:spTree>
  </p:cSld>
  <p:clrMapOvr>
    <a:masterClrMapping/>
  </p:clrMapOvr>
  <p:transition spd="slow">
    <p:pull dir="d"/>
  </p:transition>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9896714" cy="868362"/>
          </a:xfrm>
        </p:spPr>
        <p:txBody>
          <a:bodyPr/>
          <a:lstStyle/>
          <a:p>
            <a:r>
              <a:rPr lang="en-US" b="1" dirty="0">
                <a:solidFill>
                  <a:srgbClr val="FF0000"/>
                </a:solidFill>
              </a:rPr>
              <a:t>Common principles </a:t>
            </a:r>
            <a:r>
              <a:rPr lang="en-US" b="1" dirty="0" err="1">
                <a:solidFill>
                  <a:srgbClr val="FF0000"/>
                </a:solidFill>
              </a:rPr>
              <a:t>ctd</a:t>
            </a:r>
            <a:r>
              <a:rPr lang="en-US" b="1" dirty="0">
                <a:solidFill>
                  <a:srgbClr val="FF0000"/>
                </a:solidFill>
              </a:rPr>
              <a:t>’</a:t>
            </a:r>
            <a:endParaRPr lang="en-GB" b="1" dirty="0">
              <a:solidFill>
                <a:srgbClr val="FF0000"/>
              </a:solidFill>
            </a:endParaRPr>
          </a:p>
        </p:txBody>
      </p:sp>
      <p:sp>
        <p:nvSpPr>
          <p:cNvPr id="3" name="Content Placeholder 2"/>
          <p:cNvSpPr>
            <a:spLocks noGrp="1"/>
          </p:cNvSpPr>
          <p:nvPr>
            <p:ph idx="1"/>
          </p:nvPr>
        </p:nvSpPr>
        <p:spPr>
          <a:xfrm>
            <a:off x="1076088" y="1143001"/>
            <a:ext cx="10039827" cy="4983165"/>
          </a:xfrm>
        </p:spPr>
        <p:txBody>
          <a:bodyPr>
            <a:normAutofit/>
          </a:bodyPr>
          <a:lstStyle/>
          <a:p>
            <a:pPr marL="0" indent="0" algn="just">
              <a:buNone/>
            </a:pPr>
            <a:r>
              <a:rPr lang="en-US" sz="3600" dirty="0"/>
              <a:t>4. Whichever mechanism/movement that the head makes will be the same movement that the shoulders will follow</a:t>
            </a:r>
          </a:p>
          <a:p>
            <a:pPr marL="0" indent="0" algn="just">
              <a:buNone/>
            </a:pPr>
            <a:r>
              <a:rPr lang="en-US" sz="3600" dirty="0"/>
              <a:t>5. Internal rotation of the shoulders will always take place at the same time with external rotation of the head. </a:t>
            </a:r>
            <a:endParaRPr lang="en-GB" sz="3600" dirty="0"/>
          </a:p>
        </p:txBody>
      </p:sp>
    </p:spTree>
    <p:extLst>
      <p:ext uri="{BB962C8B-B14F-4D97-AF65-F5344CB8AC3E}">
        <p14:creationId xmlns="" xmlns:p14="http://schemas.microsoft.com/office/powerpoint/2010/main" val="15201261"/>
      </p:ext>
    </p:extLst>
  </p:cSld>
  <p:clrMapOvr>
    <a:masterClrMapping/>
  </p:clrMapOvr>
  <p:transition spd="med">
    <p:pull/>
  </p:transition>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12"/>
            <a:ext cx="10039827" cy="6126163"/>
          </a:xfrm>
        </p:spPr>
        <p:txBody>
          <a:bodyPr/>
          <a:lstStyle/>
          <a:p>
            <a:pPr>
              <a:buNone/>
            </a:pPr>
            <a:r>
              <a:rPr lang="en-US" sz="4400" b="1" dirty="0">
                <a:solidFill>
                  <a:srgbClr val="00B050"/>
                </a:solidFill>
                <a:latin typeface="Aharoni" pitchFamily="2" charset="-79"/>
                <a:cs typeface="Aharoni" pitchFamily="2" charset="-79"/>
              </a:rPr>
              <a:t>BASIC FACTORS</a:t>
            </a:r>
          </a:p>
          <a:p>
            <a:pPr>
              <a:buNone/>
            </a:pPr>
            <a:r>
              <a:rPr lang="en-US" b="1" dirty="0">
                <a:solidFill>
                  <a:srgbClr val="0000CC"/>
                </a:solidFill>
              </a:rPr>
              <a:t>1) LIE</a:t>
            </a:r>
          </a:p>
          <a:p>
            <a:pPr algn="just"/>
            <a:r>
              <a:rPr lang="en-US" dirty="0"/>
              <a:t>Lie means the relation of the long axis of the foetus to the long axis of the uterus. It may be longitudinal, oblique or transverse</a:t>
            </a:r>
          </a:p>
          <a:p>
            <a:pPr algn="just"/>
            <a:r>
              <a:rPr lang="en-US" dirty="0"/>
              <a:t>In cephalic presentation, the lie is </a:t>
            </a:r>
            <a:r>
              <a:rPr lang="en-US" u="sng" dirty="0"/>
              <a:t>longitudinal</a:t>
            </a:r>
          </a:p>
        </p:txBody>
      </p:sp>
    </p:spTree>
  </p:cSld>
  <p:clrMapOvr>
    <a:masterClrMapping/>
  </p:clrMapOvr>
  <p:transition spd="med">
    <p:pull/>
  </p:transition>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1" y="152401"/>
            <a:ext cx="10039827" cy="5749925"/>
          </a:xfrm>
        </p:spPr>
        <p:txBody>
          <a:bodyPr/>
          <a:lstStyle/>
          <a:p>
            <a:pPr>
              <a:buNone/>
            </a:pPr>
            <a:r>
              <a:rPr lang="en-US" b="1" dirty="0">
                <a:solidFill>
                  <a:srgbClr val="0000CC"/>
                </a:solidFill>
              </a:rPr>
              <a:t>2) PRESENTATION</a:t>
            </a:r>
          </a:p>
          <a:p>
            <a:r>
              <a:rPr lang="en-US" dirty="0"/>
              <a:t>The presenting part of the foetus is that part which is in or over the pelvic brim. Its position is examined in relation to the cervix. It could be vertex, face, or a breech. </a:t>
            </a:r>
          </a:p>
          <a:p>
            <a:r>
              <a:rPr lang="en-US" dirty="0"/>
              <a:t>The presentation is </a:t>
            </a:r>
            <a:r>
              <a:rPr lang="en-US" u="sng" dirty="0"/>
              <a:t>cephalic</a:t>
            </a:r>
            <a:r>
              <a:rPr lang="en-US" dirty="0"/>
              <a:t>, and the </a:t>
            </a:r>
            <a:r>
              <a:rPr lang="en-US" b="1" dirty="0"/>
              <a:t>presenting part </a:t>
            </a:r>
            <a:r>
              <a:rPr lang="en-US" dirty="0"/>
              <a:t>is usually </a:t>
            </a:r>
            <a:r>
              <a:rPr lang="en-US" u="sng" dirty="0"/>
              <a:t>the posterior part of the anterior parietal bone.</a:t>
            </a:r>
          </a:p>
        </p:txBody>
      </p:sp>
    </p:spTree>
  </p:cSld>
  <p:clrMapOvr>
    <a:masterClrMapping/>
  </p:clrMapOvr>
  <p:transition spd="med">
    <p:pull/>
  </p:transition>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0"/>
            <a:ext cx="11155363" cy="6858000"/>
          </a:xfrm>
        </p:spPr>
        <p:txBody>
          <a:bodyPr/>
          <a:lstStyle/>
          <a:p>
            <a:pPr>
              <a:buNone/>
            </a:pPr>
            <a:r>
              <a:rPr lang="en-US" b="1" dirty="0">
                <a:solidFill>
                  <a:srgbClr val="0000CC"/>
                </a:solidFill>
              </a:rPr>
              <a:t>3) POSITION</a:t>
            </a:r>
          </a:p>
          <a:p>
            <a:r>
              <a:rPr lang="en-US" dirty="0"/>
              <a:t>The position describes the relationship of a selected part of the foetus to the maternal pelvis. For example, in a vertex presentation the selected part is the occiput. With face presentation it is the chin, and with a breech presentation, it is the sacrum</a:t>
            </a:r>
          </a:p>
          <a:p>
            <a:r>
              <a:rPr lang="en-US" dirty="0"/>
              <a:t>The position in normal labour is right occipito-anterior </a:t>
            </a:r>
            <a:r>
              <a:rPr lang="en-US" u="sng" dirty="0"/>
              <a:t>(</a:t>
            </a:r>
            <a:r>
              <a:rPr lang="en-US" b="1" u="sng" dirty="0"/>
              <a:t>ROA</a:t>
            </a:r>
            <a:r>
              <a:rPr lang="en-US" u="sng" dirty="0"/>
              <a:t>) or </a:t>
            </a:r>
            <a:r>
              <a:rPr lang="en-US" b="1" u="sng" dirty="0"/>
              <a:t>LOA</a:t>
            </a:r>
            <a:r>
              <a:rPr lang="en-US" u="sng" dirty="0"/>
              <a:t> </a:t>
            </a:r>
            <a:r>
              <a:rPr lang="en-US" dirty="0"/>
              <a:t>(left occipito-anterior)</a:t>
            </a:r>
          </a:p>
        </p:txBody>
      </p:sp>
    </p:spTree>
  </p:cSld>
  <p:clrMapOvr>
    <a:masterClrMapping/>
  </p:clrMapOvr>
  <p:transition spd="med">
    <p:pull/>
  </p:transition>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0"/>
            <a:ext cx="11155363" cy="6858000"/>
          </a:xfrm>
        </p:spPr>
        <p:txBody>
          <a:bodyPr>
            <a:normAutofit/>
          </a:bodyPr>
          <a:lstStyle/>
          <a:p>
            <a:pPr>
              <a:buNone/>
            </a:pPr>
            <a:r>
              <a:rPr lang="en-US" b="1" dirty="0">
                <a:solidFill>
                  <a:srgbClr val="0000CC"/>
                </a:solidFill>
              </a:rPr>
              <a:t>4) ATTITUDE</a:t>
            </a:r>
          </a:p>
          <a:p>
            <a:pPr algn="just"/>
            <a:r>
              <a:rPr lang="en-US" dirty="0"/>
              <a:t>The pelvis is a curved passage with different diameters at the inlet, mid-cavity and outlet . The foetus, therefore, has to adapt itself to the shape, size, and curve of the pelvis at different levels as it descends. Therefore, </a:t>
            </a:r>
            <a:r>
              <a:rPr lang="en-US" b="1" u="sng" dirty="0">
                <a:solidFill>
                  <a:srgbClr val="FF0000"/>
                </a:solidFill>
              </a:rPr>
              <a:t>ATTITUDE IS ONE OF COMPLETE FLEXION</a:t>
            </a:r>
          </a:p>
        </p:txBody>
      </p:sp>
    </p:spTree>
  </p:cSld>
  <p:clrMapOvr>
    <a:masterClrMapping/>
  </p:clrMapOvr>
  <p:transition spd="med">
    <p:pull/>
  </p:transition>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2011" y="533402"/>
            <a:ext cx="10039827" cy="4530725"/>
          </a:xfrm>
        </p:spPr>
        <p:txBody>
          <a:bodyPr/>
          <a:lstStyle/>
          <a:p>
            <a:pPr algn="just"/>
            <a:r>
              <a:rPr lang="en-US" dirty="0"/>
              <a:t>To be able to manage labour skillfully, you need to understand the natural movements made by the baby so that, when assisting in delivery, you can follow the movements rather than oppose them.</a:t>
            </a:r>
          </a:p>
          <a:p>
            <a:pPr algn="just"/>
            <a:r>
              <a:rPr lang="en-US" dirty="0"/>
              <a:t>The factors, which influence the mechanism of labour, are known as the three 'Ps': </a:t>
            </a:r>
            <a:r>
              <a:rPr lang="en-US" b="1" dirty="0"/>
              <a:t>power, passage, and passenger</a:t>
            </a:r>
            <a:r>
              <a:rPr lang="en-US" dirty="0"/>
              <a:t>.</a:t>
            </a:r>
          </a:p>
          <a:p>
            <a:pPr algn="just"/>
            <a:endParaRPr lang="en-US" dirty="0"/>
          </a:p>
        </p:txBody>
      </p:sp>
    </p:spTree>
  </p:cSld>
  <p:clrMapOvr>
    <a:masterClrMapping/>
  </p:clrMapOvr>
  <p:transition spd="med">
    <p:pull/>
  </p:transition>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242" y="152400"/>
            <a:ext cx="10690556" cy="6705600"/>
          </a:xfrm>
        </p:spPr>
        <p:txBody>
          <a:bodyPr/>
          <a:lstStyle/>
          <a:p>
            <a:pPr algn="just">
              <a:buNone/>
            </a:pPr>
            <a:r>
              <a:rPr lang="en-US" b="1" u="sng" dirty="0">
                <a:solidFill>
                  <a:srgbClr val="0000CC"/>
                </a:solidFill>
              </a:rPr>
              <a:t>5) DENOMINATOR</a:t>
            </a:r>
          </a:p>
          <a:p>
            <a:pPr algn="just"/>
            <a:r>
              <a:rPr lang="en-US" dirty="0">
                <a:latin typeface="Times New Roman" pitchFamily="18" charset="0"/>
                <a:cs typeface="Times New Roman" pitchFamily="18" charset="0"/>
              </a:rPr>
              <a:t>Refers  to  the  part  of  presentation  that  indicates  the  position.   Or</a:t>
            </a:r>
          </a:p>
          <a:p>
            <a:pPr algn="just"/>
            <a:r>
              <a:rPr lang="en-US" dirty="0">
                <a:latin typeface="Times New Roman" pitchFamily="18" charset="0"/>
                <a:cs typeface="Times New Roman" pitchFamily="18" charset="0"/>
              </a:rPr>
              <a:t>Part  of  presentation,  used  when  referring  to  a  fetal  position.   </a:t>
            </a:r>
          </a:p>
          <a:p>
            <a:pPr algn="just">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E.g</a:t>
            </a:r>
            <a:r>
              <a:rPr lang="en-US" dirty="0">
                <a:latin typeface="Times New Roman" pitchFamily="18" charset="0"/>
                <a:cs typeface="Times New Roman" pitchFamily="18" charset="0"/>
              </a:rPr>
              <a:t> ,  In  vertex  presentation,  denominator  is  the  </a:t>
            </a:r>
            <a:r>
              <a:rPr lang="en-US" dirty="0" err="1">
                <a:latin typeface="Times New Roman" pitchFamily="18" charset="0"/>
                <a:cs typeface="Times New Roman" pitchFamily="18" charset="0"/>
              </a:rPr>
              <a:t>occiput</a:t>
            </a:r>
            <a:r>
              <a:rPr lang="en-US" dirty="0">
                <a:latin typeface="Times New Roman" pitchFamily="18" charset="0"/>
                <a:cs typeface="Times New Roman" pitchFamily="18" charset="0"/>
              </a:rPr>
              <a:t>.</a:t>
            </a:r>
            <a:endParaRPr lang="en-US" dirty="0"/>
          </a:p>
          <a:p>
            <a:pPr algn="just"/>
            <a:r>
              <a:rPr lang="en-US" dirty="0"/>
              <a:t>In normal labour ( cephalic presentation), </a:t>
            </a:r>
            <a:r>
              <a:rPr lang="en-US" b="1" dirty="0"/>
              <a:t>denominator is the occiput</a:t>
            </a:r>
          </a:p>
        </p:txBody>
      </p:sp>
    </p:spTree>
  </p:cSld>
  <p:clrMapOvr>
    <a:masterClrMapping/>
  </p:clrMapOvr>
  <p:transition spd="med">
    <p:pull/>
  </p:transition>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12895"/>
            <a:ext cx="10039827" cy="1143000"/>
          </a:xfrm>
        </p:spPr>
        <p:txBody>
          <a:bodyPr/>
          <a:lstStyle/>
          <a:p>
            <a:r>
              <a:rPr lang="en-US" b="1" dirty="0">
                <a:solidFill>
                  <a:srgbClr val="FF0000"/>
                </a:solidFill>
                <a:latin typeface="Baskerville Old Face" panose="02020602080505020303" pitchFamily="18" charset="0"/>
              </a:rPr>
              <a:t>Therefore, </a:t>
            </a:r>
          </a:p>
        </p:txBody>
      </p:sp>
      <p:sp>
        <p:nvSpPr>
          <p:cNvPr id="3" name="Content Placeholder 2"/>
          <p:cNvSpPr>
            <a:spLocks noGrp="1"/>
          </p:cNvSpPr>
          <p:nvPr>
            <p:ph idx="1"/>
          </p:nvPr>
        </p:nvSpPr>
        <p:spPr>
          <a:xfrm>
            <a:off x="1076088" y="1295401"/>
            <a:ext cx="10039827" cy="4830765"/>
          </a:xfrm>
        </p:spPr>
        <p:txBody>
          <a:bodyPr/>
          <a:lstStyle/>
          <a:p>
            <a:r>
              <a:rPr lang="en-US" dirty="0"/>
              <a:t>The </a:t>
            </a:r>
            <a:r>
              <a:rPr lang="en-US" b="1" dirty="0">
                <a:solidFill>
                  <a:srgbClr val="FF0000"/>
                </a:solidFill>
              </a:rPr>
              <a:t>lie</a:t>
            </a:r>
            <a:r>
              <a:rPr lang="en-US" dirty="0"/>
              <a:t> is longitudinal</a:t>
            </a:r>
          </a:p>
          <a:p>
            <a:r>
              <a:rPr lang="en-US" b="1" dirty="0">
                <a:solidFill>
                  <a:srgbClr val="FF0000"/>
                </a:solidFill>
              </a:rPr>
              <a:t>Presentation</a:t>
            </a:r>
            <a:r>
              <a:rPr lang="en-US" dirty="0"/>
              <a:t> is cephalic</a:t>
            </a:r>
          </a:p>
          <a:p>
            <a:r>
              <a:rPr lang="en-US" b="1" dirty="0">
                <a:solidFill>
                  <a:srgbClr val="FF0000"/>
                </a:solidFill>
              </a:rPr>
              <a:t>Position</a:t>
            </a:r>
            <a:r>
              <a:rPr lang="en-US" dirty="0"/>
              <a:t> is right or left occipitoanterior</a:t>
            </a:r>
          </a:p>
          <a:p>
            <a:r>
              <a:rPr lang="en-US" b="1" dirty="0">
                <a:solidFill>
                  <a:srgbClr val="FF0000"/>
                </a:solidFill>
              </a:rPr>
              <a:t>Attitude</a:t>
            </a:r>
            <a:r>
              <a:rPr lang="en-US" dirty="0"/>
              <a:t> is one of complete flexion</a:t>
            </a:r>
          </a:p>
          <a:p>
            <a:r>
              <a:rPr lang="en-US" dirty="0"/>
              <a:t>The </a:t>
            </a:r>
            <a:r>
              <a:rPr lang="en-US" b="1" dirty="0">
                <a:solidFill>
                  <a:srgbClr val="FF0000"/>
                </a:solidFill>
              </a:rPr>
              <a:t>denominator</a:t>
            </a:r>
            <a:r>
              <a:rPr lang="en-US" dirty="0"/>
              <a:t> is the occiput</a:t>
            </a:r>
          </a:p>
          <a:p>
            <a:r>
              <a:rPr lang="en-US" dirty="0"/>
              <a:t>The </a:t>
            </a:r>
            <a:r>
              <a:rPr lang="en-US" b="1" dirty="0">
                <a:solidFill>
                  <a:srgbClr val="FF0000"/>
                </a:solidFill>
              </a:rPr>
              <a:t>presenting part </a:t>
            </a:r>
            <a:r>
              <a:rPr lang="en-US" dirty="0"/>
              <a:t>is the posterior part of the anterior parietal bone</a:t>
            </a:r>
          </a:p>
        </p:txBody>
      </p:sp>
    </p:spTree>
    <p:extLst>
      <p:ext uri="{BB962C8B-B14F-4D97-AF65-F5344CB8AC3E}">
        <p14:creationId xmlns="" xmlns:p14="http://schemas.microsoft.com/office/powerpoint/2010/main" val="252390514"/>
      </p:ext>
    </p:extLst>
  </p:cSld>
  <p:clrMapOvr>
    <a:masterClrMapping/>
  </p:clrMapOvr>
  <p:transition spd="med">
    <p:pull/>
  </p:transition>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204" y="228602"/>
            <a:ext cx="10318711" cy="5902331"/>
          </a:xfrm>
        </p:spPr>
        <p:txBody>
          <a:bodyPr>
            <a:normAutofit/>
          </a:bodyPr>
          <a:lstStyle/>
          <a:p>
            <a:pPr>
              <a:buNone/>
            </a:pPr>
            <a:r>
              <a:rPr lang="en-US" dirty="0"/>
              <a:t>The mechanism of labour in a cephalic vertex presentation includes the following steps </a:t>
            </a:r>
            <a:r>
              <a:rPr lang="en-US" b="1" dirty="0"/>
              <a:t>(</a:t>
            </a:r>
            <a:r>
              <a:rPr lang="en-US" b="1" u="sng" dirty="0">
                <a:solidFill>
                  <a:srgbClr val="FF0000"/>
                </a:solidFill>
              </a:rPr>
              <a:t>MAIN MOVEMENTS OF THE FOETUS):</a:t>
            </a:r>
          </a:p>
          <a:p>
            <a:r>
              <a:rPr lang="en-US" dirty="0"/>
              <a:t>Descent and flexion</a:t>
            </a:r>
          </a:p>
          <a:p>
            <a:r>
              <a:rPr lang="en-US" dirty="0"/>
              <a:t>Internal rotation of the head</a:t>
            </a:r>
          </a:p>
          <a:p>
            <a:r>
              <a:rPr lang="en-US" dirty="0"/>
              <a:t>Birth by extension of the head</a:t>
            </a:r>
          </a:p>
          <a:p>
            <a:r>
              <a:rPr lang="en-US" dirty="0"/>
              <a:t>Restitution of the head</a:t>
            </a:r>
          </a:p>
          <a:p>
            <a:r>
              <a:rPr lang="en-US" dirty="0"/>
              <a:t>Internal rotation of the shoulders &amp;  External rotation of the head</a:t>
            </a:r>
          </a:p>
          <a:p>
            <a:r>
              <a:rPr lang="en-US" dirty="0"/>
              <a:t>Lateral flexion of the body</a:t>
            </a:r>
          </a:p>
        </p:txBody>
      </p:sp>
    </p:spTree>
  </p:cSld>
  <p:clrMapOvr>
    <a:masterClrMapping/>
  </p:clrMapOvr>
  <p:transition spd="med">
    <p:pull/>
  </p:transition>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ENGAGEMENT, DESCENT &amp; FLEXION OF THE HEAD</a:t>
            </a:r>
            <a:endParaRPr lang="en-US" u="sng" dirty="0"/>
          </a:p>
        </p:txBody>
      </p:sp>
      <p:sp>
        <p:nvSpPr>
          <p:cNvPr id="3" name="Content Placeholder 2"/>
          <p:cNvSpPr>
            <a:spLocks noGrp="1"/>
          </p:cNvSpPr>
          <p:nvPr>
            <p:ph idx="1"/>
          </p:nvPr>
        </p:nvSpPr>
        <p:spPr>
          <a:xfrm>
            <a:off x="914400" y="1295400"/>
            <a:ext cx="10439400" cy="5486400"/>
          </a:xfrm>
        </p:spPr>
        <p:txBody>
          <a:bodyPr>
            <a:normAutofit fontScale="92500" lnSpcReduction="10000"/>
          </a:bodyPr>
          <a:lstStyle/>
          <a:p>
            <a:pPr algn="just"/>
            <a:r>
              <a:rPr lang="en-US" dirty="0"/>
              <a:t>Engagement is the descent of the presenting diameter through the pelvic brim. </a:t>
            </a:r>
          </a:p>
          <a:p>
            <a:pPr algn="just"/>
            <a:r>
              <a:rPr lang="en-US" dirty="0"/>
              <a:t>The head usually engages late in pregnancy in the primigravida while in the multipara it does not engage till labour starts because of laxity of the pelvic floor muscles. </a:t>
            </a:r>
          </a:p>
          <a:p>
            <a:pPr algn="just"/>
            <a:r>
              <a:rPr lang="en-US" dirty="0"/>
              <a:t>The head enters the pelvic brim in oblique diameter with sub occipital frontal diameter (10cm)-</a:t>
            </a:r>
            <a:r>
              <a:rPr lang="en-US" b="1" dirty="0">
                <a:solidFill>
                  <a:srgbClr val="7030A0"/>
                </a:solidFill>
              </a:rPr>
              <a:t>The presenting diameter in a cephalic presentation</a:t>
            </a:r>
            <a:r>
              <a:rPr lang="en-US" dirty="0"/>
              <a:t>. With good uterine contractions, there is more flexion of the head.</a:t>
            </a:r>
          </a:p>
          <a:p>
            <a:pPr algn="just"/>
            <a:r>
              <a:rPr lang="en-US" dirty="0"/>
              <a:t>The head </a:t>
            </a:r>
            <a:r>
              <a:rPr lang="en-US" b="1" u="sng" dirty="0">
                <a:solidFill>
                  <a:srgbClr val="7030A0"/>
                </a:solidFill>
              </a:rPr>
              <a:t>engages</a:t>
            </a:r>
            <a:r>
              <a:rPr lang="en-US" dirty="0"/>
              <a:t> with </a:t>
            </a:r>
            <a:r>
              <a:rPr lang="en-US" b="1" dirty="0"/>
              <a:t>sub occipital bregmatic (9.5 cms)</a:t>
            </a:r>
            <a:r>
              <a:rPr lang="en-US" dirty="0"/>
              <a:t> oblique diameter of the pelvis brim and the occiput therefore becomes the leading part. </a:t>
            </a:r>
          </a:p>
        </p:txBody>
      </p:sp>
    </p:spTree>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43</a:t>
            </a:fld>
            <a:endParaRPr lang="en-US" dirty="0">
              <a:latin typeface="Franklin Gothic Book"/>
            </a:endParaRPr>
          </a:p>
        </p:txBody>
      </p:sp>
      <p:sp>
        <p:nvSpPr>
          <p:cNvPr id="3" name="Content Placeholder 2"/>
          <p:cNvSpPr>
            <a:spLocks noGrp="1"/>
          </p:cNvSpPr>
          <p:nvPr>
            <p:ph sz="quarter" idx="1"/>
          </p:nvPr>
        </p:nvSpPr>
        <p:spPr>
          <a:xfrm>
            <a:off x="990600" y="533400"/>
            <a:ext cx="10125314" cy="5486400"/>
          </a:xfrm>
        </p:spPr>
        <p:txBody>
          <a:bodyPr>
            <a:normAutofit/>
          </a:bodyPr>
          <a:lstStyle/>
          <a:p>
            <a:pPr lvl="0" algn="just">
              <a:buNone/>
            </a:pPr>
            <a:r>
              <a:rPr lang="en-US" sz="3600" b="1" i="1" u="sng" dirty="0">
                <a:latin typeface="Calibri" panose="020F0502020204030204" pitchFamily="34" charset="0"/>
                <a:cs typeface="Times New Roman" pitchFamily="18" charset="0"/>
              </a:rPr>
              <a:t>Size growth</a:t>
            </a:r>
            <a:r>
              <a:rPr lang="en-US" sz="3600" i="1" u="sng" dirty="0">
                <a:latin typeface="Calibri" panose="020F0502020204030204" pitchFamily="34" charset="0"/>
                <a:cs typeface="Times New Roman" pitchFamily="18" charset="0"/>
              </a:rPr>
              <a:t>:- </a:t>
            </a:r>
            <a:r>
              <a:rPr lang="en-US" sz="3600" dirty="0">
                <a:latin typeface="Calibri" panose="020F0502020204030204" pitchFamily="34" charset="0"/>
                <a:cs typeface="Times New Roman" pitchFamily="18" charset="0"/>
              </a:rPr>
              <a:t>Results from effects of high oestrogen &amp; progesterone levels in early pregnancy.</a:t>
            </a:r>
          </a:p>
          <a:p>
            <a:pPr algn="just"/>
            <a:r>
              <a:rPr lang="en-US" sz="3600" dirty="0">
                <a:latin typeface="Calibri" panose="020F0502020204030204" pitchFamily="34" charset="0"/>
                <a:cs typeface="Times New Roman" pitchFamily="18" charset="0"/>
              </a:rPr>
              <a:t>Then, hyperplasia (increase in the number of cells) and hypertrophy of myometrial cells occurs.</a:t>
            </a:r>
          </a:p>
          <a:p>
            <a:pPr algn="just"/>
            <a:r>
              <a:rPr lang="en-US" sz="3600" dirty="0">
                <a:latin typeface="Calibri" panose="020F0502020204030204" pitchFamily="34" charset="0"/>
                <a:cs typeface="Times New Roman" pitchFamily="18" charset="0"/>
              </a:rPr>
              <a:t>During the 1</a:t>
            </a:r>
            <a:r>
              <a:rPr lang="en-US" sz="3600" baseline="30000" dirty="0">
                <a:latin typeface="Calibri" panose="020F0502020204030204" pitchFamily="34" charset="0"/>
                <a:cs typeface="Times New Roman" pitchFamily="18" charset="0"/>
              </a:rPr>
              <a:t>st</a:t>
            </a:r>
            <a:r>
              <a:rPr lang="en-US" sz="3600" dirty="0">
                <a:latin typeface="Calibri" panose="020F0502020204030204" pitchFamily="34" charset="0"/>
                <a:cs typeface="Times New Roman" pitchFamily="18" charset="0"/>
              </a:rPr>
              <a:t> , four  months ,wall thickness increases from 1cm to 2.5cm.</a:t>
            </a:r>
          </a:p>
          <a:p>
            <a:pPr algn="just"/>
            <a:endParaRPr lang="en-US" sz="3600" dirty="0">
              <a:latin typeface="Calibri" panose="020F0502020204030204" pitchFamily="34" charset="0"/>
              <a:cs typeface="Times New Roman" pitchFamily="18" charset="0"/>
            </a:endParaRPr>
          </a:p>
          <a:p>
            <a:pPr algn="just"/>
            <a:endParaRPr lang="en-US" sz="3600" dirty="0">
              <a:latin typeface="Calibri" panose="020F0502020204030204" pitchFamily="34" charset="0"/>
            </a:endParaRPr>
          </a:p>
        </p:txBody>
      </p:sp>
    </p:spTree>
  </p:cSld>
  <p:clrMapOvr>
    <a:masterClrMapping/>
  </p:clrMapOvr>
  <p:transition spd="slow">
    <p:pull dir="d"/>
  </p:transition>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INTERNAL ROTATION OF THE HEAD</a:t>
            </a:r>
            <a:endParaRPr lang="en-US" dirty="0"/>
          </a:p>
        </p:txBody>
      </p:sp>
      <p:sp>
        <p:nvSpPr>
          <p:cNvPr id="3" name="Content Placeholder 2"/>
          <p:cNvSpPr>
            <a:spLocks noGrp="1"/>
          </p:cNvSpPr>
          <p:nvPr>
            <p:ph idx="1"/>
          </p:nvPr>
        </p:nvSpPr>
        <p:spPr>
          <a:xfrm>
            <a:off x="838201" y="1219200"/>
            <a:ext cx="10591799" cy="5334000"/>
          </a:xfrm>
        </p:spPr>
        <p:txBody>
          <a:bodyPr>
            <a:normAutofit lnSpcReduction="10000"/>
          </a:bodyPr>
          <a:lstStyle/>
          <a:p>
            <a:pPr algn="just"/>
            <a:r>
              <a:rPr lang="en-US" dirty="0"/>
              <a:t>The occiput rotates 1/8th of a circle anteriorly, to lie under the symphysis pubis. Such a rotation is achieved by the action of the uterine muscles pushing downwards. </a:t>
            </a:r>
          </a:p>
          <a:p>
            <a:pPr algn="just"/>
            <a:r>
              <a:rPr lang="en-US" dirty="0"/>
              <a:t>The pointed vertex presents on the broad levator ani muscle. When the vertex reaches the perineum, the occiput turns </a:t>
            </a:r>
            <a:r>
              <a:rPr lang="en-US" dirty="0" smtClean="0"/>
              <a:t>1/8of a circle </a:t>
            </a:r>
            <a:r>
              <a:rPr lang="en-US" dirty="0" err="1" smtClean="0"/>
              <a:t>anteriorly</a:t>
            </a:r>
            <a:r>
              <a:rPr lang="en-US" dirty="0" smtClean="0"/>
              <a:t> to lie under </a:t>
            </a:r>
            <a:r>
              <a:rPr lang="en-US" dirty="0" err="1" smtClean="0"/>
              <a:t>symphysis</a:t>
            </a:r>
            <a:r>
              <a:rPr lang="en-US" dirty="0" smtClean="0"/>
              <a:t> pubis</a:t>
            </a:r>
            <a:endParaRPr lang="en-US" dirty="0"/>
          </a:p>
          <a:p>
            <a:pPr algn="just"/>
            <a:r>
              <a:rPr lang="en-US" dirty="0"/>
              <a:t>Anteriorly there is more room for further descent. When the occiput is below the symphysis pubis, </a:t>
            </a:r>
            <a:r>
              <a:rPr lang="en-US" b="1" dirty="0">
                <a:solidFill>
                  <a:srgbClr val="0000CC"/>
                </a:solidFill>
              </a:rPr>
              <a:t>crowning takes place</a:t>
            </a:r>
            <a:r>
              <a:rPr lang="en-US" dirty="0"/>
              <a:t>, whereby the occiput slips beneath the sub-pubic arch and no longer recedes between contractions</a:t>
            </a:r>
          </a:p>
          <a:p>
            <a:pPr algn="just"/>
            <a:r>
              <a:rPr lang="en-US" dirty="0"/>
              <a:t>By now, the widest transverse diameter (biparietal) is born.</a:t>
            </a:r>
          </a:p>
        </p:txBody>
      </p:sp>
    </p:spTree>
  </p:cSld>
  <p:clrMapOvr>
    <a:masterClrMapping/>
  </p:clrMapOvr>
  <p:transition spd="med">
    <p:pull/>
  </p:transition>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rotation of the foetus</a:t>
            </a:r>
          </a:p>
        </p:txBody>
      </p:sp>
      <p:pic>
        <p:nvPicPr>
          <p:cNvPr id="4" name="ia_el_25_innerEl" descr="Illustration showing internal rotation of the foetus"/>
          <p:cNvPicPr>
            <a:picLocks noGrp="1"/>
          </p:cNvPicPr>
          <p:nvPr>
            <p:ph idx="1"/>
          </p:nvPr>
        </p:nvPicPr>
        <p:blipFill>
          <a:blip r:embed="rId2" cstate="print"/>
          <a:stretch>
            <a:fillRect/>
          </a:stretch>
        </p:blipFill>
        <p:spPr bwMode="auto">
          <a:xfrm>
            <a:off x="685800" y="1371600"/>
            <a:ext cx="10616037" cy="5257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pull/>
  </p:transition>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990600"/>
          </a:xfrm>
        </p:spPr>
        <p:txBody>
          <a:bodyPr>
            <a:normAutofit fontScale="90000"/>
          </a:bodyPr>
          <a:lstStyle/>
          <a:p>
            <a:pPr algn="ctr"/>
            <a:r>
              <a:rPr lang="en-US" b="1" dirty="0">
                <a:solidFill>
                  <a:srgbClr val="0000CC"/>
                </a:solidFill>
                <a:latin typeface="+mn-lt"/>
              </a:rPr>
              <a:t/>
            </a:r>
            <a:br>
              <a:rPr lang="en-US" b="1" dirty="0">
                <a:solidFill>
                  <a:srgbClr val="0000CC"/>
                </a:solidFill>
                <a:latin typeface="+mn-lt"/>
              </a:rPr>
            </a:br>
            <a:r>
              <a:rPr lang="en-US" b="1" dirty="0">
                <a:solidFill>
                  <a:srgbClr val="0000CC"/>
                </a:solidFill>
                <a:latin typeface="+mn-lt"/>
              </a:rPr>
              <a:t/>
            </a:r>
            <a:br>
              <a:rPr lang="en-US" b="1" dirty="0">
                <a:solidFill>
                  <a:srgbClr val="0000CC"/>
                </a:solidFill>
                <a:latin typeface="+mn-lt"/>
              </a:rPr>
            </a:br>
            <a:r>
              <a:rPr lang="en-US" b="1" dirty="0">
                <a:solidFill>
                  <a:srgbClr val="0000CC"/>
                </a:solidFill>
                <a:latin typeface="+mn-lt"/>
              </a:rPr>
              <a:t/>
            </a:r>
            <a:br>
              <a:rPr lang="en-US" b="1" dirty="0">
                <a:solidFill>
                  <a:srgbClr val="0000CC"/>
                </a:solidFill>
                <a:latin typeface="+mn-lt"/>
              </a:rPr>
            </a:br>
            <a:r>
              <a:rPr lang="en-US" b="1" dirty="0" smtClean="0">
                <a:solidFill>
                  <a:srgbClr val="0000CC"/>
                </a:solidFill>
                <a:latin typeface="+mn-lt"/>
              </a:rPr>
              <a:t> </a:t>
            </a:r>
            <a:r>
              <a:rPr lang="en-US" b="1" dirty="0">
                <a:solidFill>
                  <a:srgbClr val="0000CC"/>
                </a:solidFill>
                <a:latin typeface="+mn-lt"/>
              </a:rPr>
              <a:t>EXTENSION OF THE HEAD</a:t>
            </a:r>
            <a:endParaRPr lang="en-US" dirty="0">
              <a:solidFill>
                <a:srgbClr val="0000CC"/>
              </a:solidFill>
              <a:latin typeface="+mn-lt"/>
            </a:endParaRPr>
          </a:p>
        </p:txBody>
      </p:sp>
      <p:sp>
        <p:nvSpPr>
          <p:cNvPr id="3" name="Content Placeholder 2"/>
          <p:cNvSpPr>
            <a:spLocks noGrp="1"/>
          </p:cNvSpPr>
          <p:nvPr>
            <p:ph idx="1"/>
          </p:nvPr>
        </p:nvSpPr>
        <p:spPr>
          <a:xfrm>
            <a:off x="838200" y="990600"/>
            <a:ext cx="10515600" cy="5562600"/>
          </a:xfrm>
        </p:spPr>
        <p:txBody>
          <a:bodyPr>
            <a:normAutofit/>
          </a:bodyPr>
          <a:lstStyle/>
          <a:p>
            <a:pPr algn="just"/>
            <a:r>
              <a:rPr lang="en-US" sz="3600" dirty="0"/>
              <a:t>Once the occiput has escaped from under the symphysis pubis, the head extends forward. The nape of the neck is pressed firmly against the pubic arch. </a:t>
            </a:r>
          </a:p>
          <a:p>
            <a:pPr algn="just"/>
            <a:r>
              <a:rPr lang="en-US" sz="3600" dirty="0"/>
              <a:t>This extension of the head causes the anterior part to stretch the perineum gradually.</a:t>
            </a:r>
          </a:p>
          <a:p>
            <a:pPr algn="just"/>
            <a:r>
              <a:rPr lang="en-US" sz="3600" dirty="0"/>
              <a:t>Further extension allows the sinciput, face and chin to sweep the perineum and the </a:t>
            </a:r>
            <a:r>
              <a:rPr lang="en-US" sz="3600" b="1" dirty="0"/>
              <a:t>head is born by extension</a:t>
            </a:r>
            <a:r>
              <a:rPr lang="en-US" sz="3600" dirty="0"/>
              <a:t>. </a:t>
            </a:r>
          </a:p>
          <a:p>
            <a:pPr algn="just">
              <a:buNone/>
            </a:pPr>
            <a:endParaRPr lang="en-US" sz="3600" dirty="0"/>
          </a:p>
        </p:txBody>
      </p:sp>
    </p:spTree>
  </p:cSld>
  <p:clrMapOvr>
    <a:masterClrMapping/>
  </p:clrMapOvr>
  <p:transition spd="med">
    <p:pull/>
  </p:transition>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1" y="1143000"/>
            <a:ext cx="10039827" cy="4389120"/>
          </a:xfrm>
        </p:spPr>
        <p:txBody>
          <a:bodyPr>
            <a:normAutofit/>
          </a:bodyPr>
          <a:lstStyle/>
          <a:p>
            <a:pPr algn="just"/>
            <a:r>
              <a:rPr lang="en-US" sz="3600" dirty="0"/>
              <a:t>Extension is the result of action from two forces. The abdominal and thoracic muscles exert downward pressure. The pelvic floor and perineum resist this pressure and push the head forward and upward through the weak area, which is the vagina.</a:t>
            </a:r>
          </a:p>
          <a:p>
            <a:pPr algn="just"/>
            <a:endParaRPr lang="en-US" sz="3600" dirty="0"/>
          </a:p>
        </p:txBody>
      </p:sp>
    </p:spTree>
  </p:cSld>
  <p:clrMapOvr>
    <a:masterClrMapping/>
  </p:clrMapOvr>
  <p:transition spd="med">
    <p:pull/>
  </p:transition>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Sinciput and face delivered</a:t>
            </a:r>
            <a:r>
              <a:rPr lang="en-US" dirty="0"/>
              <a:t/>
            </a:r>
            <a:br>
              <a:rPr lang="en-US" dirty="0"/>
            </a:br>
            <a:endParaRPr lang="en-US" dirty="0"/>
          </a:p>
        </p:txBody>
      </p:sp>
      <p:pic>
        <p:nvPicPr>
          <p:cNvPr id="4" name="ia_el_25_innerEl" descr="Illustration showing further extension - Sinciput and face delivered"/>
          <p:cNvPicPr>
            <a:picLocks noGrp="1"/>
          </p:cNvPicPr>
          <p:nvPr>
            <p:ph idx="1"/>
          </p:nvPr>
        </p:nvPicPr>
        <p:blipFill>
          <a:blip r:embed="rId2" cstate="print">
            <a:duotone>
              <a:prstClr val="black"/>
              <a:schemeClr val="accent1">
                <a:tint val="45000"/>
                <a:satMod val="400000"/>
              </a:schemeClr>
            </a:duotone>
          </a:blip>
          <a:stretch>
            <a:fillRect/>
          </a:stretch>
        </p:blipFill>
        <p:spPr bwMode="auto">
          <a:xfrm>
            <a:off x="983127" y="1143000"/>
            <a:ext cx="9760943" cy="5486400"/>
          </a:xfrm>
          <a:prstGeom prst="ellipse">
            <a:avLst/>
          </a:prstGeom>
          <a:ln>
            <a:noFill/>
          </a:ln>
          <a:effectLst>
            <a:softEdge rad="112500"/>
          </a:effectLst>
        </p:spPr>
      </p:pic>
    </p:spTree>
  </p:cSld>
  <p:clrMapOvr>
    <a:masterClrMapping/>
  </p:clrMapOvr>
  <p:transition spd="med">
    <p:pull/>
  </p:transition>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RESTITUTION OF THE HEAD</a:t>
            </a:r>
            <a:br>
              <a:rPr lang="en-US" b="1" dirty="0"/>
            </a:br>
            <a:endParaRPr lang="en-US" dirty="0"/>
          </a:p>
        </p:txBody>
      </p:sp>
      <p:sp>
        <p:nvSpPr>
          <p:cNvPr id="3" name="Content Placeholder 2"/>
          <p:cNvSpPr>
            <a:spLocks noGrp="1"/>
          </p:cNvSpPr>
          <p:nvPr>
            <p:ph idx="1"/>
          </p:nvPr>
        </p:nvSpPr>
        <p:spPr>
          <a:xfrm>
            <a:off x="914401" y="1143001"/>
            <a:ext cx="10201514" cy="4983165"/>
          </a:xfrm>
        </p:spPr>
        <p:txBody>
          <a:bodyPr>
            <a:normAutofit fontScale="92500" lnSpcReduction="10000"/>
          </a:bodyPr>
          <a:lstStyle/>
          <a:p>
            <a:pPr algn="just"/>
            <a:r>
              <a:rPr lang="en-US" sz="3600" dirty="0"/>
              <a:t>The twist in the neck of the fetus which resulted from internal rotation is now corrected by a slight untwisting movement.</a:t>
            </a:r>
          </a:p>
          <a:p>
            <a:pPr algn="just"/>
            <a:r>
              <a:rPr lang="en-US" sz="3600" dirty="0"/>
              <a:t>Therefore, the head turns 1/8 of the circle, back to where it was before internal rotation of the head took place.</a:t>
            </a:r>
          </a:p>
          <a:p>
            <a:pPr algn="just"/>
            <a:r>
              <a:rPr lang="en-US" sz="3600" dirty="0"/>
              <a:t>This rotation takes place to </a:t>
            </a:r>
            <a:r>
              <a:rPr lang="en-US" sz="3600" b="1" dirty="0"/>
              <a:t>undo the twist </a:t>
            </a:r>
            <a:r>
              <a:rPr lang="en-US" sz="3600" dirty="0"/>
              <a:t>in the neck of the fetus, which occurred during the previous internal rotation of the head. This 'undoing of the twist' is known as restitution. </a:t>
            </a:r>
          </a:p>
          <a:p>
            <a:pPr algn="just">
              <a:buNone/>
            </a:pPr>
            <a:endParaRPr lang="en-US" sz="3600" dirty="0"/>
          </a:p>
        </p:txBody>
      </p:sp>
    </p:spTree>
  </p:cSld>
  <p:clrMapOvr>
    <a:masterClrMapping/>
  </p:clrMapOvr>
  <p:transition spd="med">
    <p:pull/>
  </p:transition>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INTERNAL ROTATION OF THE SHOULDERS</a:t>
            </a:r>
            <a:r>
              <a:rPr lang="en-US" dirty="0"/>
              <a:t/>
            </a:r>
            <a:br>
              <a:rPr lang="en-US" dirty="0"/>
            </a:br>
            <a:endParaRPr lang="en-US" dirty="0"/>
          </a:p>
        </p:txBody>
      </p:sp>
      <p:sp>
        <p:nvSpPr>
          <p:cNvPr id="3" name="Content Placeholder 2"/>
          <p:cNvSpPr>
            <a:spLocks noGrp="1"/>
          </p:cNvSpPr>
          <p:nvPr>
            <p:ph idx="1"/>
          </p:nvPr>
        </p:nvSpPr>
        <p:spPr>
          <a:xfrm>
            <a:off x="797204" y="1066800"/>
            <a:ext cx="10597595" cy="5638800"/>
          </a:xfrm>
        </p:spPr>
        <p:txBody>
          <a:bodyPr>
            <a:normAutofit fontScale="92500" lnSpcReduction="10000"/>
          </a:bodyPr>
          <a:lstStyle/>
          <a:p>
            <a:pPr algn="just"/>
            <a:r>
              <a:rPr lang="en-US" dirty="0"/>
              <a:t>The shoulders undergo a similar rotation to that of the head to lie in the widest diameter of the pelvic outlet= AP diameter. </a:t>
            </a:r>
          </a:p>
          <a:p>
            <a:pPr algn="just"/>
            <a:r>
              <a:rPr lang="en-US" dirty="0"/>
              <a:t>When the head is passing through the level of the ischial spines and the outlet in anterior posterior position, the shoulders enter in the oblique diameter of the pelvis.</a:t>
            </a:r>
          </a:p>
          <a:p>
            <a:pPr algn="just"/>
            <a:r>
              <a:rPr lang="en-US" dirty="0"/>
              <a:t>The anterior shoulder reaches the pelvic floor first &amp; therefore rotates anteriorly 1/8</a:t>
            </a:r>
            <a:r>
              <a:rPr lang="en-US" baseline="30000" dirty="0"/>
              <a:t>th</a:t>
            </a:r>
            <a:r>
              <a:rPr lang="en-US" dirty="0"/>
              <a:t> of a circle to lie directly below the symphysis pubis</a:t>
            </a:r>
          </a:p>
          <a:p>
            <a:pPr algn="just"/>
            <a:r>
              <a:rPr lang="en-US" dirty="0"/>
              <a:t>The shoulders are now in the anterior posterior diameter of the outlet. </a:t>
            </a:r>
          </a:p>
          <a:p>
            <a:pPr algn="just"/>
            <a:r>
              <a:rPr lang="en-US" dirty="0"/>
              <a:t>The anterior shoulder escapes the symphysis pubis while the posterior shoulder sweeps the perineum. </a:t>
            </a:r>
          </a:p>
        </p:txBody>
      </p:sp>
    </p:spTree>
  </p:cSld>
  <p:clrMapOvr>
    <a:masterClrMapping/>
  </p:clrMapOvr>
  <p:transition spd="med">
    <p:pull/>
  </p:transition>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EXTERNAL ROTATION OF THE HEAD</a:t>
            </a:r>
            <a:r>
              <a:rPr lang="en-US" dirty="0"/>
              <a:t> </a:t>
            </a:r>
            <a:br>
              <a:rPr lang="en-US" dirty="0"/>
            </a:br>
            <a:endParaRPr lang="en-US" dirty="0"/>
          </a:p>
        </p:txBody>
      </p:sp>
      <p:sp>
        <p:nvSpPr>
          <p:cNvPr id="3" name="Content Placeholder 2"/>
          <p:cNvSpPr>
            <a:spLocks noGrp="1"/>
          </p:cNvSpPr>
          <p:nvPr>
            <p:ph idx="1"/>
          </p:nvPr>
        </p:nvSpPr>
        <p:spPr/>
        <p:txBody>
          <a:bodyPr/>
          <a:lstStyle/>
          <a:p>
            <a:pPr algn="just"/>
            <a:r>
              <a:rPr lang="en-US" dirty="0"/>
              <a:t>As the internal rotation of the shoulders takes place, the head, which has already been born, rotates externally 1/8 of a circle in the same direction as restitution. The occiput of the fetal head now lies in the lateral position.</a:t>
            </a:r>
          </a:p>
          <a:p>
            <a:pPr algn="just">
              <a:buNone/>
            </a:pPr>
            <a:endParaRPr lang="en-US" dirty="0"/>
          </a:p>
        </p:txBody>
      </p:sp>
    </p:spTree>
  </p:cSld>
  <p:clrMapOvr>
    <a:masterClrMapping/>
  </p:clrMapOvr>
  <p:transition spd="med">
    <p:pull/>
  </p:transition>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External rotation of the head</a:t>
            </a:r>
            <a:r>
              <a:rPr lang="en-US" dirty="0"/>
              <a:t/>
            </a:r>
            <a:br>
              <a:rPr lang="en-US" dirty="0"/>
            </a:br>
            <a:endParaRPr lang="en-US" dirty="0"/>
          </a:p>
        </p:txBody>
      </p:sp>
      <p:pic>
        <p:nvPicPr>
          <p:cNvPr id="4" name="ia_el_25_innerEl" descr="External rotation of the head"/>
          <p:cNvPicPr>
            <a:picLocks noGrp="1"/>
          </p:cNvPicPr>
          <p:nvPr>
            <p:ph idx="1"/>
          </p:nvPr>
        </p:nvPicPr>
        <p:blipFill>
          <a:blip r:embed="rId2" cstate="print"/>
          <a:stretch>
            <a:fillRect/>
          </a:stretch>
        </p:blipFill>
        <p:spPr bwMode="auto">
          <a:xfrm>
            <a:off x="609600" y="838200"/>
            <a:ext cx="10820400" cy="571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pull/>
  </p:transition>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277825"/>
            <a:ext cx="11155363" cy="865187"/>
          </a:xfrm>
        </p:spPr>
        <p:txBody>
          <a:bodyPr>
            <a:normAutofit fontScale="90000"/>
          </a:bodyPr>
          <a:lstStyle/>
          <a:p>
            <a:r>
              <a:rPr lang="en-US" b="1" dirty="0"/>
              <a:t>LATERAL FLEXION OF THE BODY</a:t>
            </a:r>
            <a:r>
              <a:rPr lang="en-US" dirty="0"/>
              <a:t> </a:t>
            </a:r>
            <a:br>
              <a:rPr lang="en-US" dirty="0"/>
            </a:br>
            <a:endParaRPr lang="en-US" dirty="0"/>
          </a:p>
        </p:txBody>
      </p:sp>
      <p:sp>
        <p:nvSpPr>
          <p:cNvPr id="3" name="Content Placeholder 2"/>
          <p:cNvSpPr>
            <a:spLocks noGrp="1"/>
          </p:cNvSpPr>
          <p:nvPr>
            <p:ph idx="1"/>
          </p:nvPr>
        </p:nvSpPr>
        <p:spPr>
          <a:xfrm>
            <a:off x="685800" y="838200"/>
            <a:ext cx="10668000" cy="6019800"/>
          </a:xfrm>
        </p:spPr>
        <p:txBody>
          <a:bodyPr>
            <a:normAutofit/>
          </a:bodyPr>
          <a:lstStyle/>
          <a:p>
            <a:pPr algn="just"/>
            <a:r>
              <a:rPr lang="en-US" dirty="0"/>
              <a:t>Following these movements the body bends sideways to follow the curve of the birth canal. </a:t>
            </a:r>
            <a:br>
              <a:rPr lang="en-US" dirty="0"/>
            </a:br>
            <a:r>
              <a:rPr lang="en-US" dirty="0"/>
              <a:t>The anterior shoulder escapes under the symphysis pubis and the posterior shoulder sweeps the perineum. The body of the baby is born by lateral flexion.</a:t>
            </a:r>
          </a:p>
          <a:p>
            <a:pPr algn="just">
              <a:buNone/>
            </a:pPr>
            <a:endParaRPr lang="en-US" dirty="0"/>
          </a:p>
        </p:txBody>
      </p:sp>
    </p:spTree>
  </p:cSld>
  <p:clrMapOvr>
    <a:masterClrMapping/>
  </p:clrMapOvr>
  <p:transition spd="med">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44</a:t>
            </a:fld>
            <a:endParaRPr lang="en-US" dirty="0">
              <a:latin typeface="Franklin Gothic Book"/>
            </a:endParaRPr>
          </a:p>
        </p:txBody>
      </p:sp>
      <p:sp>
        <p:nvSpPr>
          <p:cNvPr id="3" name="Content Placeholder 2"/>
          <p:cNvSpPr>
            <a:spLocks noGrp="1"/>
          </p:cNvSpPr>
          <p:nvPr>
            <p:ph sz="quarter" idx="1"/>
          </p:nvPr>
        </p:nvSpPr>
        <p:spPr>
          <a:xfrm>
            <a:off x="990601" y="533400"/>
            <a:ext cx="10125314" cy="5486400"/>
          </a:xfrm>
        </p:spPr>
        <p:txBody>
          <a:bodyPr>
            <a:normAutofit/>
          </a:bodyPr>
          <a:lstStyle/>
          <a:p>
            <a:pPr algn="just">
              <a:buFont typeface="Wingdings" pitchFamily="2" charset="2"/>
              <a:buChar char="Ø"/>
            </a:pPr>
            <a:r>
              <a:rPr lang="en-US" sz="3500" dirty="0">
                <a:latin typeface="Times New Roman" pitchFamily="18" charset="0"/>
                <a:cs typeface="Times New Roman" pitchFamily="18" charset="0"/>
              </a:rPr>
              <a:t>Later the wall becomes less firm, to allow longitudinal growth as products of conception continues to develop.</a:t>
            </a:r>
          </a:p>
          <a:p>
            <a:pPr algn="just">
              <a:buFont typeface="Wingdings" pitchFamily="2" charset="2"/>
              <a:buChar char="Ø"/>
            </a:pPr>
            <a:r>
              <a:rPr lang="en-US" sz="3500" dirty="0">
                <a:latin typeface="Times New Roman" pitchFamily="18" charset="0"/>
                <a:cs typeface="Times New Roman" pitchFamily="18" charset="0"/>
              </a:rPr>
              <a:t>From the 2</a:t>
            </a:r>
            <a:r>
              <a:rPr lang="en-US" sz="3500" baseline="30000" dirty="0">
                <a:latin typeface="Times New Roman" pitchFamily="18" charset="0"/>
                <a:cs typeface="Times New Roman" pitchFamily="18" charset="0"/>
              </a:rPr>
              <a:t>nd</a:t>
            </a:r>
            <a:r>
              <a:rPr lang="en-US" sz="3500" dirty="0">
                <a:latin typeface="Times New Roman" pitchFamily="18" charset="0"/>
                <a:cs typeface="Times New Roman" pitchFamily="18" charset="0"/>
              </a:rPr>
              <a:t> trimester, thickness reduces gradually to a range of 0.5 – 1cm or less, hence easy palpation and identification of fetal parts.</a:t>
            </a:r>
          </a:p>
          <a:p>
            <a:pPr algn="just">
              <a:buNone/>
            </a:pPr>
            <a:r>
              <a:rPr lang="en-US" sz="3500" b="1" i="1" u="sng" dirty="0">
                <a:latin typeface="Times New Roman" pitchFamily="18" charset="0"/>
                <a:cs typeface="Times New Roman" pitchFamily="18" charset="0"/>
              </a:rPr>
              <a:t>Length increase:- </a:t>
            </a:r>
            <a:r>
              <a:rPr lang="en-US" sz="3500" dirty="0">
                <a:latin typeface="Times New Roman" pitchFamily="18" charset="0"/>
                <a:cs typeface="Times New Roman" pitchFamily="18" charset="0"/>
              </a:rPr>
              <a:t>Determined by fetal growth.</a:t>
            </a:r>
          </a:p>
          <a:p>
            <a:pPr algn="just"/>
            <a:r>
              <a:rPr lang="en-US" sz="3500" dirty="0">
                <a:latin typeface="Times New Roman" pitchFamily="18" charset="0"/>
                <a:cs typeface="Times New Roman" pitchFamily="18" charset="0"/>
              </a:rPr>
              <a:t>At term, uterus measures 30cm x 23(22.5)cm x 20cm.</a:t>
            </a:r>
          </a:p>
          <a:p>
            <a:pPr algn="just"/>
            <a:endParaRPr lang="en-US" sz="3200" dirty="0">
              <a:latin typeface="Times New Roman" pitchFamily="18" charset="0"/>
              <a:cs typeface="Times New Roman" pitchFamily="18" charset="0"/>
            </a:endParaRPr>
          </a:p>
          <a:p>
            <a:pPr algn="just"/>
            <a:endParaRPr lang="en-US" sz="3200" dirty="0">
              <a:latin typeface="Times New Roman" pitchFamily="18" charset="0"/>
              <a:cs typeface="Times New Roman" pitchFamily="18" charset="0"/>
            </a:endParaRPr>
          </a:p>
          <a:p>
            <a:pPr algn="just"/>
            <a:endParaRPr lang="en-US" dirty="0"/>
          </a:p>
        </p:txBody>
      </p:sp>
    </p:spTree>
  </p:cSld>
  <p:clrMapOvr>
    <a:masterClrMapping/>
  </p:clrMapOvr>
  <p:transition spd="slow">
    <p:pull dir="d"/>
  </p:transition>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0"/>
            <a:ext cx="11064081" cy="6705600"/>
          </a:xfrm>
        </p:spPr>
        <p:txBody>
          <a:bodyPr>
            <a:noAutofit/>
          </a:bodyPr>
          <a:lstStyle/>
          <a:p>
            <a:r>
              <a:rPr lang="en-US" sz="2800" dirty="0"/>
              <a:t>To recap, the cardinal movements of labour in a vertex presentation are:</a:t>
            </a:r>
          </a:p>
          <a:p>
            <a:pPr lvl="1"/>
            <a:r>
              <a:rPr lang="en-US" dirty="0"/>
              <a:t>Engagement </a:t>
            </a:r>
          </a:p>
          <a:p>
            <a:pPr lvl="1"/>
            <a:r>
              <a:rPr lang="en-US" dirty="0"/>
              <a:t>Descent and</a:t>
            </a:r>
          </a:p>
          <a:p>
            <a:pPr lvl="1"/>
            <a:r>
              <a:rPr lang="en-US" dirty="0"/>
              <a:t>Flexion </a:t>
            </a:r>
          </a:p>
          <a:p>
            <a:pPr lvl="1"/>
            <a:r>
              <a:rPr lang="en-US" dirty="0"/>
              <a:t>Internal rotation of the head</a:t>
            </a:r>
          </a:p>
          <a:p>
            <a:pPr lvl="1"/>
            <a:r>
              <a:rPr lang="en-US" dirty="0"/>
              <a:t>Birth of the head by </a:t>
            </a:r>
            <a:r>
              <a:rPr lang="en-US" b="1" dirty="0"/>
              <a:t>Extension </a:t>
            </a:r>
          </a:p>
          <a:p>
            <a:pPr lvl="1"/>
            <a:r>
              <a:rPr lang="en-US" dirty="0"/>
              <a:t>Restitution of the head </a:t>
            </a:r>
          </a:p>
          <a:p>
            <a:pPr lvl="1"/>
            <a:r>
              <a:rPr lang="en-US" dirty="0"/>
              <a:t>Expulsion of the body= </a:t>
            </a:r>
          </a:p>
          <a:p>
            <a:pPr lvl="2"/>
            <a:r>
              <a:rPr lang="en-US" sz="2800" dirty="0"/>
              <a:t>Internal rotation of the shoulders,</a:t>
            </a:r>
          </a:p>
          <a:p>
            <a:pPr lvl="2"/>
            <a:r>
              <a:rPr lang="en-US" sz="2800" dirty="0"/>
              <a:t>External rotation of the head &amp; </a:t>
            </a:r>
          </a:p>
          <a:p>
            <a:pPr lvl="2"/>
            <a:r>
              <a:rPr lang="en-US" sz="2800" dirty="0"/>
              <a:t>Lateral flexion of the body</a:t>
            </a:r>
          </a:p>
          <a:p>
            <a:r>
              <a:rPr lang="en-US" sz="2800" dirty="0"/>
              <a:t>An easy way to remember these movements is by use of the mnemonic device -'</a:t>
            </a:r>
            <a:r>
              <a:rPr lang="en-US" sz="2800" b="1" dirty="0"/>
              <a:t>E</a:t>
            </a:r>
            <a:r>
              <a:rPr lang="en-US" sz="2800" dirty="0"/>
              <a:t>very </a:t>
            </a:r>
            <a:r>
              <a:rPr lang="en-US" sz="2800" b="1" dirty="0"/>
              <a:t>D</a:t>
            </a:r>
            <a:r>
              <a:rPr lang="en-US" sz="2800" dirty="0"/>
              <a:t>ecent </a:t>
            </a:r>
            <a:r>
              <a:rPr lang="en-US" sz="2800" b="1" dirty="0"/>
              <a:t>F</a:t>
            </a:r>
            <a:r>
              <a:rPr lang="en-US" sz="2800" dirty="0"/>
              <a:t>amily </a:t>
            </a:r>
            <a:r>
              <a:rPr lang="en-US" sz="2800" b="1" dirty="0"/>
              <a:t>I</a:t>
            </a:r>
            <a:r>
              <a:rPr lang="en-US" sz="2800" dirty="0"/>
              <a:t>n </a:t>
            </a:r>
            <a:r>
              <a:rPr lang="en-US" sz="2800" b="1" dirty="0"/>
              <a:t>E</a:t>
            </a:r>
            <a:r>
              <a:rPr lang="en-US" sz="2800" dirty="0"/>
              <a:t>urope </a:t>
            </a:r>
            <a:r>
              <a:rPr lang="en-US" sz="2800" b="1" dirty="0"/>
              <a:t>E</a:t>
            </a:r>
            <a:r>
              <a:rPr lang="en-US" sz="2800" dirty="0"/>
              <a:t>ats </a:t>
            </a:r>
            <a:r>
              <a:rPr lang="en-US" sz="2800" b="1" dirty="0"/>
              <a:t>E</a:t>
            </a:r>
            <a:r>
              <a:rPr lang="en-US" sz="2800" dirty="0"/>
              <a:t>ggs'.</a:t>
            </a:r>
          </a:p>
          <a:p>
            <a:endParaRPr lang="en-US" sz="2800" dirty="0"/>
          </a:p>
        </p:txBody>
      </p:sp>
    </p:spTree>
  </p:cSld>
  <p:clrMapOvr>
    <a:masterClrMapping/>
  </p:clrMapOvr>
  <p:transition spd="med">
    <p:pull/>
  </p:transition>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1371600"/>
          </a:xfrm>
          <a:solidFill>
            <a:srgbClr val="0000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r>
              <a:rPr lang="en-US" b="1" dirty="0">
                <a:solidFill>
                  <a:schemeClr val="bg1"/>
                </a:solidFill>
                <a:latin typeface="Aharoni" panose="02010803020104030203" pitchFamily="2" charset="-79"/>
                <a:cs typeface="Aharoni" panose="02010803020104030203" pitchFamily="2" charset="-79"/>
              </a:rPr>
              <a:t>SPECIFIC MANAGEMENT OF THE SECOND STAGE OF NORMAL LABOUR</a:t>
            </a:r>
            <a:r>
              <a:rPr lang="en-US" dirty="0">
                <a:solidFill>
                  <a:schemeClr val="bg1"/>
                </a:solidFill>
                <a:latin typeface="Aharoni" panose="02010803020104030203" pitchFamily="2" charset="-79"/>
                <a:cs typeface="Aharoni" panose="02010803020104030203" pitchFamily="2" charset="-79"/>
              </a:rPr>
              <a:t> </a:t>
            </a:r>
          </a:p>
        </p:txBody>
      </p:sp>
      <p:sp>
        <p:nvSpPr>
          <p:cNvPr id="3" name="Content Placeholder 2"/>
          <p:cNvSpPr>
            <a:spLocks noGrp="1"/>
          </p:cNvSpPr>
          <p:nvPr>
            <p:ph idx="1"/>
          </p:nvPr>
        </p:nvSpPr>
        <p:spPr>
          <a:xfrm>
            <a:off x="990600" y="1600200"/>
            <a:ext cx="10363200" cy="4572000"/>
          </a:xfrm>
        </p:spPr>
        <p:txBody>
          <a:bodyPr>
            <a:normAutofit/>
          </a:bodyPr>
          <a:lstStyle/>
          <a:p>
            <a:pPr algn="just">
              <a:buNone/>
            </a:pPr>
            <a:r>
              <a:rPr lang="en-US" sz="3600" b="1" dirty="0"/>
              <a:t>Equipment needed during the second stage of labour:( see procedure manual pg241)</a:t>
            </a:r>
            <a:endParaRPr lang="en-US" sz="3600" dirty="0"/>
          </a:p>
          <a:p>
            <a:pPr algn="just"/>
            <a:r>
              <a:rPr lang="en-US" sz="3600" dirty="0"/>
              <a:t>On the top shelf make sure you have:</a:t>
            </a:r>
          </a:p>
          <a:p>
            <a:pPr lvl="1" algn="just"/>
            <a:r>
              <a:rPr lang="en-US" sz="3600" dirty="0"/>
              <a:t>Sterile delivery pack</a:t>
            </a:r>
            <a:r>
              <a:rPr lang="en-US" sz="3600" b="1" dirty="0"/>
              <a:t>( list the contents of a delivery pack from procedure manual</a:t>
            </a:r>
            <a:r>
              <a:rPr lang="en-US" sz="3600" dirty="0"/>
              <a:t>)</a:t>
            </a:r>
          </a:p>
        </p:txBody>
      </p:sp>
    </p:spTree>
  </p:cSld>
  <p:clrMapOvr>
    <a:masterClrMapping/>
  </p:clrMapOvr>
  <p:transition spd="med">
    <p:pull/>
  </p:transition>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28600"/>
            <a:ext cx="10125314" cy="5668974"/>
          </a:xfrm>
        </p:spPr>
        <p:txBody>
          <a:bodyPr>
            <a:normAutofit lnSpcReduction="10000"/>
          </a:bodyPr>
          <a:lstStyle/>
          <a:p>
            <a:r>
              <a:rPr lang="en-US" dirty="0"/>
              <a:t>On the bottom shelf you should have the following:</a:t>
            </a:r>
          </a:p>
          <a:p>
            <a:pPr lvl="1"/>
            <a:r>
              <a:rPr lang="en-US" dirty="0"/>
              <a:t>Suturing pack</a:t>
            </a:r>
          </a:p>
          <a:p>
            <a:pPr lvl="1"/>
            <a:r>
              <a:rPr lang="en-US" dirty="0"/>
              <a:t>Antiseptic solution</a:t>
            </a:r>
          </a:p>
          <a:p>
            <a:pPr lvl="1"/>
            <a:r>
              <a:rPr lang="en-US" dirty="0"/>
              <a:t>Draw sheet and mackintosh</a:t>
            </a:r>
          </a:p>
          <a:p>
            <a:pPr lvl="1"/>
            <a:r>
              <a:rPr lang="en-US" dirty="0"/>
              <a:t>Syntocinon drawn, in a receiver</a:t>
            </a:r>
          </a:p>
          <a:p>
            <a:pPr lvl="1"/>
            <a:r>
              <a:rPr lang="en-US" dirty="0"/>
              <a:t>Lignocaine</a:t>
            </a:r>
          </a:p>
          <a:p>
            <a:pPr lvl="1"/>
            <a:r>
              <a:rPr lang="en-US" dirty="0"/>
              <a:t>5% dextrose solution 500mls</a:t>
            </a:r>
          </a:p>
          <a:p>
            <a:pPr lvl="1"/>
            <a:r>
              <a:rPr lang="en-US" dirty="0"/>
              <a:t>Needles</a:t>
            </a:r>
          </a:p>
          <a:p>
            <a:pPr lvl="1"/>
            <a:r>
              <a:rPr lang="en-US" dirty="0"/>
              <a:t>Branulars </a:t>
            </a:r>
          </a:p>
          <a:p>
            <a:pPr lvl="1"/>
            <a:r>
              <a:rPr lang="en-US" dirty="0"/>
              <a:t>Syringes (for emergency)</a:t>
            </a:r>
          </a:p>
          <a:p>
            <a:pPr lvl="1"/>
            <a:r>
              <a:rPr lang="en-US" dirty="0"/>
              <a:t>Sterile gloves</a:t>
            </a:r>
          </a:p>
          <a:p>
            <a:pPr>
              <a:buNone/>
            </a:pPr>
            <a:endParaRPr lang="en-US" dirty="0"/>
          </a:p>
        </p:txBody>
      </p:sp>
    </p:spTree>
  </p:cSld>
  <p:clrMapOvr>
    <a:masterClrMapping/>
  </p:clrMapOvr>
  <p:transition spd="med">
    <p:pull/>
  </p:transition>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Extras</a:t>
            </a:r>
          </a:p>
        </p:txBody>
      </p:sp>
      <p:sp>
        <p:nvSpPr>
          <p:cNvPr id="3" name="Content Placeholder 2"/>
          <p:cNvSpPr>
            <a:spLocks noGrp="1"/>
          </p:cNvSpPr>
          <p:nvPr>
            <p:ph idx="1"/>
          </p:nvPr>
        </p:nvSpPr>
        <p:spPr>
          <a:xfrm>
            <a:off x="1066801" y="1295401"/>
            <a:ext cx="10049114" cy="4830765"/>
          </a:xfrm>
        </p:spPr>
        <p:txBody>
          <a:bodyPr>
            <a:normAutofit/>
          </a:bodyPr>
          <a:lstStyle/>
          <a:p>
            <a:pPr lvl="1" algn="just"/>
            <a:r>
              <a:rPr lang="en-US" sz="3600" dirty="0"/>
              <a:t>Small bucket with 0.5% jik for decontaminating instruments</a:t>
            </a:r>
          </a:p>
          <a:p>
            <a:pPr lvl="1" algn="just"/>
            <a:r>
              <a:rPr lang="en-US" sz="3600" dirty="0"/>
              <a:t>Bucket with 0.5% jik for </a:t>
            </a:r>
            <a:br>
              <a:rPr lang="en-US" sz="3600" dirty="0"/>
            </a:br>
            <a:r>
              <a:rPr lang="en-US" sz="3600" dirty="0"/>
              <a:t>decontaminating linen</a:t>
            </a:r>
          </a:p>
          <a:p>
            <a:pPr lvl="1" algn="just"/>
            <a:r>
              <a:rPr lang="en-US" sz="3600" dirty="0"/>
              <a:t> A bucket with plastic bag for used swabs and gloves</a:t>
            </a:r>
          </a:p>
          <a:p>
            <a:pPr algn="just"/>
            <a:endParaRPr lang="en-US" sz="3600" dirty="0"/>
          </a:p>
          <a:p>
            <a:pPr algn="just"/>
            <a:endParaRPr lang="en-US" sz="3600" dirty="0"/>
          </a:p>
        </p:txBody>
      </p:sp>
    </p:spTree>
  </p:cSld>
  <p:clrMapOvr>
    <a:masterClrMapping/>
  </p:clrMapOvr>
  <p:transition spd="med">
    <p:pull/>
  </p:transition>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12"/>
            <a:ext cx="11155363" cy="1600199"/>
          </a:xfrm>
        </p:spPr>
        <p:txBody>
          <a:bodyPr>
            <a:normAutofit fontScale="90000"/>
          </a:bodyPr>
          <a:lstStyle/>
          <a:p>
            <a:r>
              <a:rPr lang="en-US" b="1" dirty="0"/>
              <a:t/>
            </a:r>
            <a:br>
              <a:rPr lang="en-US" b="1" dirty="0"/>
            </a:br>
            <a:r>
              <a:rPr lang="en-US" b="1" dirty="0"/>
              <a:t>The role of nurse in caring 4 the woman in the second stage of labour </a:t>
            </a:r>
            <a:r>
              <a:rPr lang="en-US" dirty="0"/>
              <a:t/>
            </a:r>
            <a:br>
              <a:rPr lang="en-US" dirty="0"/>
            </a:br>
            <a:endParaRPr lang="en-US" dirty="0"/>
          </a:p>
        </p:txBody>
      </p:sp>
      <p:sp>
        <p:nvSpPr>
          <p:cNvPr id="3" name="Content Placeholder 2"/>
          <p:cNvSpPr>
            <a:spLocks noGrp="1"/>
          </p:cNvSpPr>
          <p:nvPr>
            <p:ph idx="1"/>
          </p:nvPr>
        </p:nvSpPr>
        <p:spPr>
          <a:xfrm>
            <a:off x="685800" y="1828800"/>
            <a:ext cx="10744200" cy="4724400"/>
          </a:xfrm>
        </p:spPr>
        <p:txBody>
          <a:bodyPr>
            <a:normAutofit lnSpcReduction="10000"/>
          </a:bodyPr>
          <a:lstStyle/>
          <a:p>
            <a:pPr lvl="0" algn="just"/>
            <a:r>
              <a:rPr lang="en-US" dirty="0"/>
              <a:t>Notifying the delivery team</a:t>
            </a:r>
          </a:p>
          <a:p>
            <a:pPr lvl="0" algn="just"/>
            <a:r>
              <a:rPr lang="en-US" dirty="0"/>
              <a:t>Setting up trays for delivery</a:t>
            </a:r>
          </a:p>
          <a:p>
            <a:pPr lvl="0" algn="just"/>
            <a:r>
              <a:rPr lang="en-US" dirty="0"/>
              <a:t>Providing a warm environment for the newborn</a:t>
            </a:r>
          </a:p>
          <a:p>
            <a:pPr lvl="0" algn="just"/>
            <a:r>
              <a:rPr lang="en-US" dirty="0"/>
              <a:t>Checking for the working condition of the neonatal resuscitation</a:t>
            </a:r>
          </a:p>
          <a:p>
            <a:pPr lvl="0" algn="just"/>
            <a:r>
              <a:rPr lang="en-US" dirty="0"/>
              <a:t>Preparation of delivery room</a:t>
            </a:r>
          </a:p>
          <a:p>
            <a:pPr lvl="0" algn="just"/>
            <a:r>
              <a:rPr lang="en-US" dirty="0"/>
              <a:t>To assist in the natural expulsion of the fetus slowly and steadily.</a:t>
            </a:r>
          </a:p>
          <a:p>
            <a:pPr lvl="0" algn="just"/>
            <a:r>
              <a:rPr lang="en-US" dirty="0"/>
              <a:t>To prevent perineal injures.</a:t>
            </a:r>
          </a:p>
        </p:txBody>
      </p:sp>
    </p:spTree>
  </p:cSld>
  <p:clrMapOvr>
    <a:masterClrMapping/>
  </p:clrMapOvr>
  <p:transition spd="med">
    <p:pull/>
  </p:transition>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2"/>
            <a:ext cx="10430114" cy="5902331"/>
          </a:xfrm>
        </p:spPr>
        <p:txBody>
          <a:bodyPr/>
          <a:lstStyle/>
          <a:p>
            <a:pPr lvl="0" algn="just"/>
            <a:r>
              <a:rPr lang="en-US" dirty="0"/>
              <a:t>To assist labour under aseptic precautions</a:t>
            </a:r>
          </a:p>
          <a:p>
            <a:pPr lvl="0" algn="just"/>
            <a:r>
              <a:rPr lang="en-US" dirty="0"/>
              <a:t>Vigilant monitoring of maternal vital sign and fetal heart rate.</a:t>
            </a:r>
          </a:p>
          <a:p>
            <a:pPr lvl="0" algn="just"/>
            <a:r>
              <a:rPr lang="en-US" dirty="0"/>
              <a:t>Encouraging spontaneous bearing-down efforts for second stage</a:t>
            </a:r>
          </a:p>
          <a:p>
            <a:pPr lvl="0" algn="just"/>
            <a:r>
              <a:rPr lang="en-US" dirty="0"/>
              <a:t>Evaluating pushing efforts and length of time in second stage</a:t>
            </a:r>
          </a:p>
          <a:p>
            <a:pPr algn="just"/>
            <a:endParaRPr lang="en-US" dirty="0"/>
          </a:p>
          <a:p>
            <a:pPr algn="just">
              <a:buNone/>
            </a:pPr>
            <a:endParaRPr lang="en-US" dirty="0"/>
          </a:p>
        </p:txBody>
      </p:sp>
    </p:spTree>
  </p:cSld>
  <p:clrMapOvr>
    <a:masterClrMapping/>
  </p:clrMapOvr>
  <p:transition spd="med">
    <p:pull/>
  </p:transition>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04812"/>
            <a:ext cx="10744200" cy="6400789"/>
          </a:xfrm>
        </p:spPr>
        <p:txBody>
          <a:bodyPr>
            <a:noAutofit/>
          </a:bodyPr>
          <a:lstStyle/>
          <a:p>
            <a:pPr algn="just">
              <a:buNone/>
            </a:pPr>
            <a:r>
              <a:rPr lang="en-US" b="1" u="sng" dirty="0">
                <a:solidFill>
                  <a:srgbClr val="0000CC"/>
                </a:solidFill>
                <a:latin typeface="Berlin Sans FB Demi" panose="020E0802020502020306" pitchFamily="34" charset="0"/>
              </a:rPr>
              <a:t>THE FOLLOWING STEPS ARE SUGGESTED IN THE MANAGEMENT OF THE SECOND STAGE OF LABOUR: </a:t>
            </a:r>
          </a:p>
          <a:p>
            <a:pPr lvl="0" algn="just"/>
            <a:r>
              <a:rPr lang="en-US" sz="2800" dirty="0"/>
              <a:t>Explain the procedure to the mother and reassure her</a:t>
            </a:r>
          </a:p>
          <a:p>
            <a:pPr algn="just"/>
            <a:r>
              <a:rPr lang="en-US" sz="2800" dirty="0" smtClean="0"/>
              <a:t>scrub up</a:t>
            </a:r>
          </a:p>
          <a:p>
            <a:pPr algn="just"/>
            <a:r>
              <a:rPr lang="en-US" sz="2800" dirty="0" smtClean="0"/>
              <a:t>Ask your assistant to open  the delivery pack     </a:t>
            </a:r>
          </a:p>
          <a:p>
            <a:pPr algn="just"/>
            <a:r>
              <a:rPr lang="en-US" sz="2800" dirty="0" smtClean="0"/>
              <a:t>Gown </a:t>
            </a:r>
            <a:r>
              <a:rPr lang="en-US" sz="2800" dirty="0"/>
              <a:t>and glove yourself </a:t>
            </a:r>
            <a:r>
              <a:rPr lang="en-US" sz="2800" dirty="0" smtClean="0"/>
              <a:t>methodically,</a:t>
            </a:r>
            <a:r>
              <a:rPr lang="en-US" sz="2800" dirty="0"/>
              <a:t>  </a:t>
            </a:r>
            <a:r>
              <a:rPr lang="en-US" sz="2800" dirty="0" smtClean="0"/>
              <a:t>arrange the delivery pack </a:t>
            </a:r>
            <a:endParaRPr lang="en-US" sz="2800" dirty="0"/>
          </a:p>
          <a:p>
            <a:pPr lvl="0" algn="just"/>
            <a:r>
              <a:rPr lang="en-US" sz="2800" dirty="0"/>
              <a:t>Swab the mother methodically</a:t>
            </a:r>
          </a:p>
          <a:p>
            <a:pPr lvl="0" algn="just"/>
            <a:r>
              <a:rPr lang="en-US" sz="2800" dirty="0"/>
              <a:t>Lubricate your two fingers and perform vaginal examination to confirm second stage</a:t>
            </a:r>
          </a:p>
          <a:p>
            <a:pPr lvl="0" algn="just"/>
            <a:r>
              <a:rPr lang="en-US" sz="2800" dirty="0"/>
              <a:t>instruct your assistant to check the foetal heart beat after every contraction, the mother's pulse after every ten minutes and to administer syntocinon after the delivery of the baby</a:t>
            </a:r>
          </a:p>
          <a:p>
            <a:pPr algn="just">
              <a:buNone/>
            </a:pPr>
            <a:endParaRPr lang="en-US" sz="2800" dirty="0"/>
          </a:p>
        </p:txBody>
      </p:sp>
    </p:spTree>
  </p:cSld>
  <p:clrMapOvr>
    <a:masterClrMapping/>
  </p:clrMapOvr>
  <p:transition spd="med">
    <p:pull/>
  </p:transition>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
            </a:r>
            <a:br>
              <a:rPr lang="en-US" b="1" dirty="0"/>
            </a:br>
            <a:r>
              <a:rPr lang="en-US" b="1" dirty="0"/>
              <a:t/>
            </a:r>
            <a:br>
              <a:rPr lang="en-US" b="1" dirty="0"/>
            </a:br>
            <a:r>
              <a:rPr lang="en-US" b="1" dirty="0"/>
              <a:t>Flexing of the head and guarding </a:t>
            </a:r>
            <a:br>
              <a:rPr lang="en-US" b="1" dirty="0"/>
            </a:br>
            <a:r>
              <a:rPr lang="en-US" b="1" dirty="0"/>
              <a:t>of the perineum</a:t>
            </a:r>
            <a:r>
              <a:rPr lang="en-US" dirty="0"/>
              <a:t/>
            </a:r>
            <a:br>
              <a:rPr lang="en-US" dirty="0"/>
            </a:br>
            <a:endParaRPr lang="en-US" dirty="0"/>
          </a:p>
        </p:txBody>
      </p:sp>
      <p:pic>
        <p:nvPicPr>
          <p:cNvPr id="4" name="ia_el_25_innerEl" descr="Illustration showing flexing the head and guarding the perineum"/>
          <p:cNvPicPr>
            <a:picLocks noGrp="1"/>
          </p:cNvPicPr>
          <p:nvPr>
            <p:ph idx="1"/>
          </p:nvPr>
        </p:nvPicPr>
        <p:blipFill>
          <a:blip r:embed="rId2" cstate="print"/>
          <a:stretch>
            <a:fillRect/>
          </a:stretch>
        </p:blipFill>
        <p:spPr bwMode="auto">
          <a:xfrm>
            <a:off x="1219200" y="1524000"/>
            <a:ext cx="9448800" cy="5029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med">
    <p:pull/>
  </p:transition>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04800"/>
            <a:ext cx="10744200" cy="6324600"/>
          </a:xfrm>
        </p:spPr>
        <p:txBody>
          <a:bodyPr>
            <a:normAutofit/>
          </a:bodyPr>
          <a:lstStyle/>
          <a:p>
            <a:pPr lvl="0" algn="just"/>
            <a:r>
              <a:rPr lang="en-US" dirty="0"/>
              <a:t>Tell the patient to wait for a contraction. When it comes, she should take in a full breath, close her mouth and bear down as strongly as she can, then quickly take in another breath and bear down again.</a:t>
            </a:r>
          </a:p>
          <a:p>
            <a:pPr algn="just"/>
            <a:r>
              <a:rPr lang="en-US" dirty="0"/>
              <a:t>She should be able to make at least two efforts during each contraction and relax between contractions. Encourage her all the time and explain the progress being made towards the birth of her baby</a:t>
            </a:r>
          </a:p>
        </p:txBody>
      </p:sp>
    </p:spTree>
  </p:cSld>
  <p:clrMapOvr>
    <a:masterClrMapping/>
  </p:clrMapOvr>
  <p:transition spd="med">
    <p:pull/>
  </p:transition>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1" y="228601"/>
            <a:ext cx="10049114" cy="5902330"/>
          </a:xfrm>
        </p:spPr>
        <p:txBody>
          <a:bodyPr>
            <a:normAutofit/>
          </a:bodyPr>
          <a:lstStyle/>
          <a:p>
            <a:pPr lvl="0" algn="just"/>
            <a:endParaRPr lang="en-US" dirty="0"/>
          </a:p>
          <a:p>
            <a:pPr lvl="0" algn="just"/>
            <a:r>
              <a:rPr lang="en-US" dirty="0"/>
              <a:t>At this stage the head might start distending the perineum. The anus starts dilating and the head is seen at the vulva. It keeps receding between contractions.</a:t>
            </a:r>
          </a:p>
          <a:p>
            <a:pPr lvl="0" algn="just"/>
            <a:r>
              <a:rPr lang="en-US" dirty="0"/>
              <a:t>When the head distends the perineum check if the perineum is stretching well.</a:t>
            </a:r>
          </a:p>
          <a:p>
            <a:pPr algn="just">
              <a:buNone/>
            </a:pPr>
            <a:endParaRPr lang="en-US" dirty="0"/>
          </a:p>
        </p:txBody>
      </p:sp>
    </p:spTree>
  </p:cSld>
  <p:clrMapOvr>
    <a:masterClrMapping/>
  </p:clrMapOvr>
  <p:transition spd="med">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45</a:t>
            </a:fld>
            <a:endParaRPr lang="en-US" dirty="0">
              <a:latin typeface="Franklin Gothic Book"/>
            </a:endParaRPr>
          </a:p>
        </p:txBody>
      </p:sp>
      <p:sp>
        <p:nvSpPr>
          <p:cNvPr id="3" name="Content Placeholder 2"/>
          <p:cNvSpPr>
            <a:spLocks noGrp="1"/>
          </p:cNvSpPr>
          <p:nvPr>
            <p:ph sz="quarter" idx="1"/>
          </p:nvPr>
        </p:nvSpPr>
        <p:spPr/>
        <p:txBody>
          <a:bodyPr>
            <a:normAutofit/>
          </a:bodyPr>
          <a:lstStyle/>
          <a:p>
            <a:pPr>
              <a:buNone/>
            </a:pPr>
            <a:r>
              <a:rPr lang="en-US" sz="3200" b="1" i="1" u="sng" dirty="0">
                <a:latin typeface="Times New Roman" pitchFamily="18" charset="0"/>
                <a:cs typeface="Times New Roman" pitchFamily="18" charset="0"/>
              </a:rPr>
              <a:t>Weight:- </a:t>
            </a:r>
            <a:r>
              <a:rPr lang="en-US" sz="3200" dirty="0">
                <a:latin typeface="Times New Roman" pitchFamily="18" charset="0"/>
                <a:cs typeface="Times New Roman" pitchFamily="18" charset="0"/>
              </a:rPr>
              <a:t>Estimated to range between 1000-1100gm by term.</a:t>
            </a:r>
          </a:p>
          <a:p>
            <a:pPr>
              <a:buNone/>
            </a:pPr>
            <a:r>
              <a:rPr lang="en-US" sz="3200" b="1" dirty="0">
                <a:solidFill>
                  <a:srgbClr val="FF0000"/>
                </a:solidFill>
                <a:latin typeface="Times New Roman" pitchFamily="18" charset="0"/>
                <a:cs typeface="Times New Roman" pitchFamily="18" charset="0"/>
              </a:rPr>
              <a:t>NB:-</a:t>
            </a:r>
          </a:p>
          <a:p>
            <a:pPr marL="514350" indent="-514350">
              <a:buFont typeface="Wingdings" pitchFamily="2" charset="2"/>
              <a:buChar char="Ø"/>
            </a:pPr>
            <a:r>
              <a:rPr lang="en-US" sz="3200" dirty="0">
                <a:latin typeface="Times New Roman" pitchFamily="18" charset="0"/>
                <a:cs typeface="Times New Roman" pitchFamily="18" charset="0"/>
              </a:rPr>
              <a:t>Specific uterine growth depends on the age and parity.</a:t>
            </a:r>
          </a:p>
          <a:p>
            <a:pPr marL="514350" indent="-514350">
              <a:buFont typeface="Wingdings" pitchFamily="2" charset="2"/>
              <a:buChar char="Ø"/>
            </a:pPr>
            <a:r>
              <a:rPr lang="en-US" sz="3200" dirty="0">
                <a:latin typeface="Times New Roman" pitchFamily="18" charset="0"/>
                <a:cs typeface="Times New Roman" pitchFamily="18" charset="0"/>
              </a:rPr>
              <a:t>Size is estimated through digital fundal height assessment in which 1 finger breadth=1 week ,after 36 weeks 1 finger= 2 weeks.</a:t>
            </a:r>
          </a:p>
          <a:p>
            <a:pPr marL="514350" indent="-514350">
              <a:buAutoNum type="alphaLcParenR"/>
            </a:pPr>
            <a:endParaRPr lang="en-US" sz="3200" dirty="0"/>
          </a:p>
          <a:p>
            <a:endParaRPr lang="en-US" sz="3200" dirty="0"/>
          </a:p>
        </p:txBody>
      </p:sp>
    </p:spTree>
  </p:cSld>
  <p:clrMapOvr>
    <a:masterClrMapping/>
  </p:clrMapOvr>
  <p:transition spd="slow">
    <p:pull dir="d"/>
  </p:transition>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533401"/>
            <a:ext cx="10039827" cy="5597525"/>
          </a:xfrm>
        </p:spPr>
        <p:txBody>
          <a:bodyPr/>
          <a:lstStyle/>
          <a:p>
            <a:pPr lvl="0" algn="just"/>
            <a:r>
              <a:rPr lang="en-US" dirty="0"/>
              <a:t>Place the left hand on the advancing head with fingers spread equally over the vertex towards the bregma to stop any sudden explosive effort during and after crowning of the head. With the right hand guard the </a:t>
            </a:r>
            <a:r>
              <a:rPr lang="en-US" dirty="0" err="1" smtClean="0"/>
              <a:t>perineum,by</a:t>
            </a:r>
            <a:r>
              <a:rPr lang="en-US" dirty="0" smtClean="0"/>
              <a:t> </a:t>
            </a:r>
            <a:r>
              <a:rPr lang="en-US" dirty="0"/>
              <a:t>holding it with the pad.</a:t>
            </a:r>
          </a:p>
          <a:p>
            <a:pPr lvl="0" algn="just"/>
            <a:r>
              <a:rPr lang="en-US" dirty="0"/>
              <a:t>Check if the perineum is stretching. If not, give an episiotomy at the height of a contraction if there is any indication that the head is about to crown.</a:t>
            </a:r>
          </a:p>
          <a:p>
            <a:pPr algn="just">
              <a:buNone/>
            </a:pPr>
            <a:endParaRPr lang="en-US" dirty="0"/>
          </a:p>
        </p:txBody>
      </p:sp>
    </p:spTree>
  </p:cSld>
  <p:clrMapOvr>
    <a:masterClrMapping/>
  </p:clrMapOvr>
  <p:transition spd="med">
    <p:pull/>
  </p:transition>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Crowning of the Head</a:t>
            </a:r>
            <a:r>
              <a:rPr lang="en-US" dirty="0"/>
              <a:t> </a:t>
            </a:r>
            <a:br>
              <a:rPr lang="en-US" dirty="0"/>
            </a:br>
            <a:endParaRPr lang="en-US" dirty="0"/>
          </a:p>
        </p:txBody>
      </p:sp>
      <p:sp>
        <p:nvSpPr>
          <p:cNvPr id="3" name="Content Placeholder 2"/>
          <p:cNvSpPr>
            <a:spLocks noGrp="1"/>
          </p:cNvSpPr>
          <p:nvPr>
            <p:ph idx="1"/>
          </p:nvPr>
        </p:nvSpPr>
        <p:spPr>
          <a:xfrm>
            <a:off x="990601" y="1143000"/>
            <a:ext cx="10125314" cy="5410200"/>
          </a:xfrm>
        </p:spPr>
        <p:txBody>
          <a:bodyPr>
            <a:normAutofit/>
          </a:bodyPr>
          <a:lstStyle/>
          <a:p>
            <a:pPr algn="just"/>
            <a:r>
              <a:rPr lang="en-US" sz="3600" dirty="0"/>
              <a:t>Next is the crowning of the head. The parietal eminences pass through the bony outlet. At this stage the head no longer recedes between contractions</a:t>
            </a:r>
          </a:p>
          <a:p>
            <a:pPr algn="just">
              <a:buNone/>
            </a:pPr>
            <a:r>
              <a:rPr lang="en-US" sz="3600" dirty="0" smtClean="0"/>
              <a:t>-the head is born up to the nape</a:t>
            </a:r>
            <a:endParaRPr lang="en-US" sz="3600" dirty="0"/>
          </a:p>
          <a:p>
            <a:pPr marL="0" indent="0" algn="just">
              <a:buNone/>
            </a:pPr>
            <a:endParaRPr lang="en-US" sz="3600" dirty="0"/>
          </a:p>
        </p:txBody>
      </p:sp>
    </p:spTree>
  </p:cSld>
  <p:clrMapOvr>
    <a:masterClrMapping/>
  </p:clrMapOvr>
  <p:transition spd="med">
    <p:pull/>
  </p:transition>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Extension of the head</a:t>
            </a:r>
            <a:r>
              <a:rPr lang="en-US" dirty="0"/>
              <a:t> </a:t>
            </a:r>
            <a:br>
              <a:rPr lang="en-US" dirty="0"/>
            </a:br>
            <a:endParaRPr lang="en-US" dirty="0"/>
          </a:p>
        </p:txBody>
      </p:sp>
      <p:sp>
        <p:nvSpPr>
          <p:cNvPr id="3" name="Content Placeholder 2"/>
          <p:cNvSpPr>
            <a:spLocks noGrp="1"/>
          </p:cNvSpPr>
          <p:nvPr>
            <p:ph idx="1"/>
          </p:nvPr>
        </p:nvSpPr>
        <p:spPr>
          <a:xfrm>
            <a:off x="914400" y="914400"/>
            <a:ext cx="10201514" cy="5943600"/>
          </a:xfrm>
        </p:spPr>
        <p:txBody>
          <a:bodyPr>
            <a:normAutofit/>
          </a:bodyPr>
          <a:lstStyle/>
          <a:p>
            <a:pPr algn="just"/>
            <a:r>
              <a:rPr lang="en-US" dirty="0"/>
              <a:t>Assist the extension by gently grasping the parietal eminences with your left hand. Let the head come out slowly and naturally. </a:t>
            </a:r>
            <a:r>
              <a:rPr lang="en-US" dirty="0" smtClean="0"/>
              <a:t>The </a:t>
            </a:r>
            <a:r>
              <a:rPr lang="en-US" dirty="0" err="1" smtClean="0"/>
              <a:t>face,nose,and</a:t>
            </a:r>
            <a:r>
              <a:rPr lang="en-US" dirty="0" smtClean="0"/>
              <a:t> the chin are born.  wipe away the mucus with a sterile swab. By this point the whole head should be out.</a:t>
            </a:r>
          </a:p>
          <a:p>
            <a:pPr algn="just"/>
            <a:endParaRPr lang="en-US" dirty="0"/>
          </a:p>
          <a:p>
            <a:pPr algn="just"/>
            <a:r>
              <a:rPr lang="en-US" b="1" dirty="0">
                <a:solidFill>
                  <a:srgbClr val="FF0000"/>
                </a:solidFill>
              </a:rPr>
              <a:t>Feel for the cord around the baby's neck</a:t>
            </a:r>
            <a:r>
              <a:rPr lang="en-US" dirty="0"/>
              <a:t>. If it is there, slip it from the baby's neck over the head. If it is too tight, place two artery forceps on the cord and cut it between them. </a:t>
            </a:r>
          </a:p>
        </p:txBody>
      </p:sp>
    </p:spTree>
  </p:cSld>
  <p:clrMapOvr>
    <a:masterClrMapping/>
  </p:clrMapOvr>
  <p:transition spd="med">
    <p:pull/>
  </p:transition>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609601"/>
            <a:ext cx="9972914" cy="5516565"/>
          </a:xfrm>
        </p:spPr>
        <p:txBody>
          <a:bodyPr>
            <a:normAutofit/>
          </a:bodyPr>
          <a:lstStyle/>
          <a:p>
            <a:pPr algn="just"/>
            <a:r>
              <a:rPr lang="en-US" sz="3600" dirty="0" smtClean="0"/>
              <a:t>Wait for restitution The </a:t>
            </a:r>
            <a:r>
              <a:rPr lang="en-US" sz="3600" dirty="0"/>
              <a:t>head will </a:t>
            </a:r>
            <a:r>
              <a:rPr lang="en-US" sz="3600" dirty="0" smtClean="0"/>
              <a:t>be </a:t>
            </a:r>
            <a:r>
              <a:rPr lang="en-US" sz="3600" dirty="0"/>
              <a:t>restituted and rotated spontaneously to face the mother’s left or right thigh. This shows you that the shoulders have descended and rotated to the anterior posterior diameter of the pelvic outlet.</a:t>
            </a:r>
          </a:p>
          <a:p>
            <a:pPr algn="just"/>
            <a:endParaRPr lang="en-US" sz="3600" dirty="0"/>
          </a:p>
        </p:txBody>
      </p:sp>
    </p:spTree>
  </p:cSld>
  <p:clrMapOvr>
    <a:masterClrMapping/>
  </p:clrMapOvr>
  <p:transition spd="med">
    <p:pull/>
  </p:transition>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Delivering the Shoulders </a:t>
            </a:r>
            <a:r>
              <a:rPr lang="en-US" dirty="0" smtClean="0"/>
              <a:t> </a:t>
            </a:r>
            <a:endParaRPr lang="en-US" dirty="0"/>
          </a:p>
        </p:txBody>
      </p:sp>
      <p:sp>
        <p:nvSpPr>
          <p:cNvPr id="3" name="Content Placeholder 2"/>
          <p:cNvSpPr>
            <a:spLocks noGrp="1"/>
          </p:cNvSpPr>
          <p:nvPr>
            <p:ph idx="1"/>
          </p:nvPr>
        </p:nvSpPr>
        <p:spPr>
          <a:xfrm>
            <a:off x="762001" y="1600203"/>
            <a:ext cx="10667999" cy="4525963"/>
          </a:xfrm>
        </p:spPr>
        <p:txBody>
          <a:bodyPr>
            <a:normAutofit/>
          </a:bodyPr>
          <a:lstStyle/>
          <a:p>
            <a:pPr algn="just">
              <a:buNone/>
            </a:pPr>
            <a:r>
              <a:rPr lang="en-US" sz="3600" dirty="0" smtClean="0"/>
              <a:t> </a:t>
            </a:r>
            <a:endParaRPr lang="en-US" sz="3600" dirty="0"/>
          </a:p>
          <a:p>
            <a:pPr lvl="0" algn="just"/>
            <a:r>
              <a:rPr lang="en-US" sz="3600" dirty="0"/>
              <a:t>Place one hand above and one below the foetal head</a:t>
            </a:r>
          </a:p>
          <a:p>
            <a:pPr lvl="0" algn="just"/>
            <a:r>
              <a:rPr lang="en-US" sz="3600" dirty="0"/>
              <a:t>Depress the head gently towards the anus/neck, making sure it is neither twisted nor bent sideways till the anterior shoulder is free under the syphysis pubis </a:t>
            </a:r>
          </a:p>
          <a:p>
            <a:pPr algn="just">
              <a:buNone/>
            </a:pPr>
            <a:endParaRPr lang="en-US" sz="3600" dirty="0"/>
          </a:p>
        </p:txBody>
      </p:sp>
    </p:spTree>
  </p:cSld>
  <p:clrMapOvr>
    <a:masterClrMapping/>
  </p:clrMapOvr>
  <p:transition spd="med">
    <p:pull/>
  </p:transition>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2"/>
            <a:ext cx="10277714" cy="5826131"/>
          </a:xfrm>
        </p:spPr>
        <p:txBody>
          <a:bodyPr>
            <a:normAutofit/>
          </a:bodyPr>
          <a:lstStyle/>
          <a:p>
            <a:pPr algn="just"/>
            <a:r>
              <a:rPr lang="en-US" sz="3600" dirty="0" smtClean="0"/>
              <a:t>Guide </a:t>
            </a:r>
            <a:r>
              <a:rPr lang="en-US" sz="3600" dirty="0"/>
              <a:t>the head upwards in the direction of the </a:t>
            </a:r>
            <a:br>
              <a:rPr lang="en-US" sz="3600" dirty="0"/>
            </a:br>
            <a:r>
              <a:rPr lang="en-US" sz="3600" dirty="0"/>
              <a:t>mother's abdomen to deliver the posterior shoulder and the rest of the body.</a:t>
            </a:r>
          </a:p>
          <a:p>
            <a:pPr algn="just">
              <a:buNone/>
            </a:pPr>
            <a:endParaRPr lang="en-US" sz="3600" dirty="0"/>
          </a:p>
          <a:p>
            <a:pPr algn="just"/>
            <a:endParaRPr lang="en-US" sz="3600" dirty="0"/>
          </a:p>
        </p:txBody>
      </p:sp>
    </p:spTree>
  </p:cSld>
  <p:clrMapOvr>
    <a:masterClrMapping/>
  </p:clrMapOvr>
  <p:transition spd="med">
    <p:pull/>
  </p:transition>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delivering of posterior shoulder</a:t>
            </a:r>
            <a:endParaRPr lang="en-US" dirty="0"/>
          </a:p>
        </p:txBody>
      </p:sp>
      <p:pic>
        <p:nvPicPr>
          <p:cNvPr id="4" name="ia_el_24_innerEl" descr="Illustration showing the delivering of posterior shoulder"/>
          <p:cNvPicPr>
            <a:picLocks noGrp="1"/>
          </p:cNvPicPr>
          <p:nvPr>
            <p:ph idx="1"/>
          </p:nvPr>
        </p:nvPicPr>
        <p:blipFill>
          <a:blip r:embed="rId2" cstate="print"/>
          <a:stretch>
            <a:fillRect/>
          </a:stretch>
        </p:blipFill>
        <p:spPr bwMode="auto">
          <a:xfrm>
            <a:off x="609600" y="1447800"/>
            <a:ext cx="10820400" cy="52578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spd="med">
    <p:pull/>
  </p:transition>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81001"/>
            <a:ext cx="10744200" cy="6324599"/>
          </a:xfrm>
        </p:spPr>
        <p:txBody>
          <a:bodyPr>
            <a:noAutofit/>
          </a:bodyPr>
          <a:lstStyle/>
          <a:p>
            <a:pPr algn="just"/>
            <a:r>
              <a:rPr lang="en-US" dirty="0"/>
              <a:t>The posterior shoulder will sweep the perineum  smoothly and be born &amp; the rest of the body will be born by lateral flexion</a:t>
            </a:r>
            <a:r>
              <a:rPr lang="en-US" dirty="0" smtClean="0"/>
              <a:t>.</a:t>
            </a:r>
          </a:p>
          <a:p>
            <a:pPr lvl="0" algn="just">
              <a:buNone/>
            </a:pPr>
            <a:r>
              <a:rPr lang="en-US" dirty="0" smtClean="0"/>
              <a:t>Ask </a:t>
            </a:r>
            <a:r>
              <a:rPr lang="en-US" dirty="0"/>
              <a:t>your assistant </a:t>
            </a:r>
            <a:r>
              <a:rPr lang="en-US" dirty="0" smtClean="0"/>
              <a:t>to note </a:t>
            </a:r>
            <a:r>
              <a:rPr lang="en-US" dirty="0"/>
              <a:t>the </a:t>
            </a:r>
            <a:r>
              <a:rPr lang="en-US" dirty="0" smtClean="0"/>
              <a:t> </a:t>
            </a:r>
            <a:r>
              <a:rPr lang="en-US" dirty="0"/>
              <a:t>time of birth &amp; to administer syntocinon (oxytocin) to the mother 10 I.U intramuscularly.</a:t>
            </a:r>
          </a:p>
          <a:p>
            <a:pPr marL="0" indent="0" algn="just">
              <a:buNone/>
            </a:pPr>
            <a:r>
              <a:rPr lang="en-US" b="1" dirty="0">
                <a:solidFill>
                  <a:srgbClr val="FF0000"/>
                </a:solidFill>
              </a:rPr>
              <a:t>NOTE:</a:t>
            </a:r>
            <a:r>
              <a:rPr lang="en-US" dirty="0"/>
              <a:t> -</a:t>
            </a:r>
            <a:r>
              <a:rPr lang="en-US" dirty="0">
                <a:solidFill>
                  <a:srgbClr val="0070C0"/>
                </a:solidFill>
              </a:rPr>
              <a:t>Syntocinon injection is provided as a sterile </a:t>
            </a:r>
            <a:r>
              <a:rPr lang="en-GB" dirty="0">
                <a:solidFill>
                  <a:srgbClr val="0070C0"/>
                </a:solidFill>
              </a:rPr>
              <a:t>solution for intravenous or intramuscular administration &amp; is </a:t>
            </a:r>
            <a:r>
              <a:rPr lang="en-US" dirty="0">
                <a:solidFill>
                  <a:srgbClr val="0070C0"/>
                </a:solidFill>
              </a:rPr>
              <a:t>indicated to produce uterine contractions during the third stage of labor and to control postpartum hemorrhage.</a:t>
            </a:r>
          </a:p>
          <a:p>
            <a:pPr lvl="0" algn="just"/>
            <a:r>
              <a:rPr lang="en-US" dirty="0"/>
              <a:t>Place the baby on the mother’s abdomen at a slight slant to drain the mucous</a:t>
            </a:r>
          </a:p>
        </p:txBody>
      </p:sp>
    </p:spTree>
  </p:cSld>
  <p:clrMapOvr>
    <a:masterClrMapping/>
  </p:clrMapOvr>
  <p:transition spd="med">
    <p:pull/>
  </p:transition>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76200"/>
            <a:ext cx="10039827" cy="6553200"/>
          </a:xfrm>
        </p:spPr>
        <p:txBody>
          <a:bodyPr>
            <a:normAutofit fontScale="92500"/>
          </a:bodyPr>
          <a:lstStyle/>
          <a:p>
            <a:pPr lvl="0" algn="just"/>
            <a:r>
              <a:rPr lang="en-US" dirty="0" smtClean="0"/>
              <a:t>Dry  </a:t>
            </a:r>
            <a:r>
              <a:rPr lang="en-US" dirty="0"/>
              <a:t>the baby </a:t>
            </a:r>
            <a:r>
              <a:rPr lang="en-US" dirty="0" smtClean="0"/>
              <a:t>using </a:t>
            </a:r>
            <a:r>
              <a:rPr lang="en-US" dirty="0"/>
              <a:t>the baby towel, clamp and cut the cord</a:t>
            </a:r>
          </a:p>
          <a:p>
            <a:pPr lvl="0" algn="just"/>
            <a:r>
              <a:rPr lang="en-US" b="1" u="sng" dirty="0">
                <a:solidFill>
                  <a:srgbClr val="FF0000"/>
                </a:solidFill>
              </a:rPr>
              <a:t>NB: </a:t>
            </a:r>
          </a:p>
          <a:p>
            <a:pPr marL="0" indent="0" algn="just">
              <a:buNone/>
            </a:pPr>
            <a:r>
              <a:rPr lang="en-US" dirty="0">
                <a:solidFill>
                  <a:srgbClr val="0000CC"/>
                </a:solidFill>
              </a:rPr>
              <a:t>1) It’s encouraged to practice delayed cord clamping     (usually 2-4 minutes)unless under these circumstances:</a:t>
            </a:r>
          </a:p>
          <a:p>
            <a:pPr lvl="1" algn="just"/>
            <a:r>
              <a:rPr lang="en-US" dirty="0"/>
              <a:t>Where the mother is rhesus negative</a:t>
            </a:r>
          </a:p>
          <a:p>
            <a:pPr lvl="1" algn="just"/>
            <a:r>
              <a:rPr lang="en-US" dirty="0"/>
              <a:t>Where the mother is HIV positive</a:t>
            </a:r>
          </a:p>
          <a:p>
            <a:pPr marL="0" indent="0" algn="just">
              <a:buNone/>
            </a:pPr>
            <a:r>
              <a:rPr lang="en-US" dirty="0"/>
              <a:t>2) </a:t>
            </a:r>
            <a:r>
              <a:rPr lang="en-US" dirty="0">
                <a:solidFill>
                  <a:srgbClr val="0000CC"/>
                </a:solidFill>
              </a:rPr>
              <a:t>Delayed cord clamping enables the baby be born with a high h.b, increases the iron stores in the newborn and lowers the level of early childhood anaemia.</a:t>
            </a:r>
          </a:p>
          <a:p>
            <a:pPr lvl="0" algn="just"/>
            <a:r>
              <a:rPr lang="en-US" dirty="0" smtClean="0"/>
              <a:t> </a:t>
            </a:r>
            <a:r>
              <a:rPr lang="en-US" dirty="0" err="1"/>
              <a:t>APGAR</a:t>
            </a:r>
            <a:r>
              <a:rPr lang="en-US" dirty="0"/>
              <a:t> </a:t>
            </a:r>
            <a:r>
              <a:rPr lang="en-US" dirty="0" smtClean="0"/>
              <a:t> score </a:t>
            </a:r>
            <a:r>
              <a:rPr lang="en-US" dirty="0"/>
              <a:t>the baby a one minute.</a:t>
            </a:r>
          </a:p>
          <a:p>
            <a:pPr lvl="0" algn="just"/>
            <a:r>
              <a:rPr lang="en-US" dirty="0"/>
              <a:t>Show the baby to the mother &amp; let her identify the sex of the baby by saying loudly for the attendants in the labour ward to hear and confirm.</a:t>
            </a:r>
          </a:p>
          <a:p>
            <a:pPr algn="just">
              <a:buNone/>
            </a:pPr>
            <a:endParaRPr lang="en-US" dirty="0"/>
          </a:p>
          <a:p>
            <a:endParaRPr lang="en-GB" dirty="0"/>
          </a:p>
        </p:txBody>
      </p:sp>
    </p:spTree>
    <p:extLst>
      <p:ext uri="{BB962C8B-B14F-4D97-AF65-F5344CB8AC3E}">
        <p14:creationId xmlns="" xmlns:p14="http://schemas.microsoft.com/office/powerpoint/2010/main" val="216234112"/>
      </p:ext>
    </p:extLst>
  </p:cSld>
  <p:clrMapOvr>
    <a:masterClrMapping/>
  </p:clrMapOvr>
  <p:transition spd="med">
    <p:pull/>
  </p:transition>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1" y="304801"/>
            <a:ext cx="10363199" cy="6324599"/>
          </a:xfrm>
        </p:spPr>
        <p:txBody>
          <a:bodyPr>
            <a:noAutofit/>
          </a:bodyPr>
          <a:lstStyle/>
          <a:p>
            <a:pPr lvl="0" algn="just"/>
            <a:r>
              <a:rPr lang="en-US" sz="2800" dirty="0"/>
              <a:t>Ask your assistant to continue with the immediate care of the neonate.</a:t>
            </a:r>
          </a:p>
          <a:p>
            <a:pPr lvl="0" algn="just"/>
            <a:r>
              <a:rPr lang="en-US" sz="2800" dirty="0"/>
              <a:t>Continue with the delivery of the placenta by using controlled Cord traction (CCT).</a:t>
            </a:r>
          </a:p>
          <a:p>
            <a:pPr lvl="0" algn="just"/>
            <a:r>
              <a:rPr lang="en-US" sz="2800" dirty="0"/>
              <a:t>Check the placenta for completeness and/or malformation.</a:t>
            </a:r>
          </a:p>
          <a:p>
            <a:pPr lvl="0" algn="just"/>
            <a:r>
              <a:rPr lang="en-US" sz="2800" dirty="0"/>
              <a:t>Measure/estimate the blood loss and intervene where necessary.</a:t>
            </a:r>
          </a:p>
          <a:p>
            <a:pPr lvl="0" algn="just"/>
            <a:r>
              <a:rPr lang="en-US" sz="2800" dirty="0"/>
              <a:t>Do the first/initial examination of the baby</a:t>
            </a:r>
          </a:p>
          <a:p>
            <a:pPr lvl="0" algn="just"/>
            <a:r>
              <a:rPr lang="en-US" sz="2800" dirty="0"/>
              <a:t>Weigh the baby</a:t>
            </a:r>
          </a:p>
          <a:p>
            <a:pPr lvl="0" algn="just"/>
            <a:r>
              <a:rPr lang="en-US" sz="2800" dirty="0"/>
              <a:t>Do a post </a:t>
            </a:r>
            <a:r>
              <a:rPr lang="en-US" sz="2800" dirty="0" smtClean="0"/>
              <a:t>delivery examination </a:t>
            </a:r>
            <a:r>
              <a:rPr lang="en-US" sz="2800" dirty="0"/>
              <a:t>on the mother and record all the </a:t>
            </a:r>
            <a:r>
              <a:rPr lang="en-US" sz="2800" dirty="0" smtClean="0"/>
              <a:t>findings .</a:t>
            </a:r>
            <a:endParaRPr lang="en-US" sz="2800" dirty="0"/>
          </a:p>
          <a:p>
            <a:pPr lvl="0" algn="just"/>
            <a:r>
              <a:rPr lang="en-US" sz="2800" dirty="0"/>
              <a:t>Give the mother a </a:t>
            </a:r>
            <a:r>
              <a:rPr lang="en-US" sz="2800" b="1" dirty="0"/>
              <a:t>free</a:t>
            </a:r>
            <a:r>
              <a:rPr lang="en-US" sz="2800" dirty="0"/>
              <a:t> hot drink and transfer her to the postnatal ward</a:t>
            </a:r>
          </a:p>
          <a:p>
            <a:pPr algn="just">
              <a:buNone/>
            </a:pPr>
            <a:endParaRPr lang="en-US" sz="2800" dirty="0"/>
          </a:p>
        </p:txBody>
      </p:sp>
    </p:spTree>
  </p:cSld>
  <p:clrMapOvr>
    <a:masterClrMapping/>
  </p:clrMapOvr>
  <p:transition spd="med">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b="1" dirty="0">
                <a:solidFill>
                  <a:srgbClr val="FF0000"/>
                </a:solidFill>
                <a:latin typeface="Times New Roman" pitchFamily="18" charset="0"/>
                <a:cs typeface="Times New Roman" pitchFamily="18" charset="0"/>
              </a:rPr>
              <a:t>CHANGES IN UTERINE SHAPE &amp; SIZE</a:t>
            </a:r>
            <a:endParaRPr lang="en-US" b="1" dirty="0">
              <a:solidFill>
                <a:srgbClr val="FF0000"/>
              </a:solidFill>
            </a:endParaRP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46</a:t>
            </a:fld>
            <a:endParaRPr lang="en-US" dirty="0">
              <a:latin typeface="Franklin Gothic Book"/>
            </a:endParaRPr>
          </a:p>
        </p:txBody>
      </p:sp>
      <p:sp>
        <p:nvSpPr>
          <p:cNvPr id="3" name="Content Placeholder 2"/>
          <p:cNvSpPr>
            <a:spLocks noGrp="1"/>
          </p:cNvSpPr>
          <p:nvPr>
            <p:ph sz="quarter" idx="1"/>
          </p:nvPr>
        </p:nvSpPr>
        <p:spPr/>
        <p:txBody>
          <a:bodyPr>
            <a:noAutofit/>
          </a:bodyPr>
          <a:lstStyle/>
          <a:p>
            <a:pPr>
              <a:buFont typeface="Wingdings" pitchFamily="2" charset="2"/>
              <a:buChar char="v"/>
            </a:pPr>
            <a:r>
              <a:rPr lang="en-US" sz="3300" dirty="0">
                <a:latin typeface="Times New Roman" pitchFamily="18" charset="0"/>
                <a:cs typeface="Times New Roman" pitchFamily="18" charset="0"/>
              </a:rPr>
              <a:t>During the first (1</a:t>
            </a:r>
            <a:r>
              <a:rPr lang="en-US" sz="3300" baseline="30000" dirty="0">
                <a:latin typeface="Times New Roman" pitchFamily="18" charset="0"/>
                <a:cs typeface="Times New Roman" pitchFamily="18" charset="0"/>
              </a:rPr>
              <a:t>st</a:t>
            </a:r>
            <a:r>
              <a:rPr lang="en-US" sz="3300" dirty="0">
                <a:latin typeface="Times New Roman" pitchFamily="18" charset="0"/>
                <a:cs typeface="Times New Roman" pitchFamily="18" charset="0"/>
              </a:rPr>
              <a:t>) 6 weeks uterus maintains its original shape.</a:t>
            </a:r>
          </a:p>
          <a:p>
            <a:pPr>
              <a:buFont typeface="Wingdings" pitchFamily="2" charset="2"/>
              <a:buChar char="v"/>
            </a:pPr>
            <a:r>
              <a:rPr lang="en-US" sz="3300" dirty="0">
                <a:latin typeface="Times New Roman" pitchFamily="18" charset="0"/>
                <a:cs typeface="Times New Roman" pitchFamily="18" charset="0"/>
              </a:rPr>
              <a:t>Thereafter, shape and size changes as follows:-</a:t>
            </a:r>
          </a:p>
          <a:p>
            <a:pPr>
              <a:buNone/>
            </a:pPr>
            <a:r>
              <a:rPr lang="en-US" sz="3300" i="1" dirty="0">
                <a:latin typeface="Times New Roman" pitchFamily="18" charset="0"/>
                <a:cs typeface="Times New Roman" pitchFamily="18" charset="0"/>
              </a:rPr>
              <a:t>	  </a:t>
            </a:r>
            <a:r>
              <a:rPr lang="en-US" sz="3300" i="1" u="sng" dirty="0">
                <a:latin typeface="Times New Roman" pitchFamily="18" charset="0"/>
                <a:cs typeface="Times New Roman" pitchFamily="18" charset="0"/>
              </a:rPr>
              <a:t>Before 12 weeks</a:t>
            </a:r>
            <a:endParaRPr lang="en-US" sz="3300" u="sng" dirty="0">
              <a:latin typeface="Times New Roman" pitchFamily="18" charset="0"/>
              <a:cs typeface="Times New Roman" pitchFamily="18" charset="0"/>
            </a:endParaRPr>
          </a:p>
          <a:p>
            <a:r>
              <a:rPr lang="en-US" sz="3300" dirty="0">
                <a:latin typeface="Times New Roman" pitchFamily="18" charset="0"/>
                <a:cs typeface="Times New Roman" pitchFamily="18" charset="0"/>
              </a:rPr>
              <a:t>It is still a pelvic organ, but, between 10-12 weeks the shape is midway between globular and pear, in anticipation for fetal growth.</a:t>
            </a:r>
          </a:p>
          <a:p>
            <a:pPr>
              <a:buFontTx/>
              <a:buChar char="-"/>
            </a:pPr>
            <a:endParaRPr lang="en-US" sz="3300" dirty="0"/>
          </a:p>
        </p:txBody>
      </p:sp>
    </p:spTree>
  </p:cSld>
  <p:clrMapOvr>
    <a:masterClrMapping/>
  </p:clrMapOvr>
  <p:transition spd="slow">
    <p:pull dir="d"/>
  </p:transition>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990600"/>
          </a:xfr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en-US" b="1" dirty="0">
                <a:solidFill>
                  <a:srgbClr val="FFFF00"/>
                </a:solidFill>
                <a:latin typeface="Aharoni" panose="02010803020104030203" pitchFamily="2" charset="-79"/>
                <a:cs typeface="Aharoni" panose="02010803020104030203" pitchFamily="2" charset="-79"/>
              </a:rPr>
              <a:t>EPISIOTOMY</a:t>
            </a:r>
          </a:p>
        </p:txBody>
      </p:sp>
      <p:sp>
        <p:nvSpPr>
          <p:cNvPr id="3" name="Content Placeholder 2"/>
          <p:cNvSpPr>
            <a:spLocks noGrp="1"/>
          </p:cNvSpPr>
          <p:nvPr>
            <p:ph idx="1"/>
          </p:nvPr>
        </p:nvSpPr>
        <p:spPr>
          <a:xfrm>
            <a:off x="762000" y="1143000"/>
            <a:ext cx="10668000" cy="5715000"/>
          </a:xfrm>
        </p:spPr>
        <p:txBody>
          <a:bodyPr>
            <a:normAutofit/>
          </a:bodyPr>
          <a:lstStyle/>
          <a:p>
            <a:pPr algn="ctr">
              <a:buNone/>
            </a:pPr>
            <a:r>
              <a:rPr lang="en-US" sz="3600" b="1" u="sng" dirty="0">
                <a:solidFill>
                  <a:srgbClr val="0000CC"/>
                </a:solidFill>
                <a:latin typeface="+mj-lt"/>
              </a:rPr>
              <a:t>Definition</a:t>
            </a:r>
          </a:p>
          <a:p>
            <a:pPr algn="just"/>
            <a:r>
              <a:rPr lang="en-US" sz="3600" dirty="0">
                <a:latin typeface="+mj-lt"/>
              </a:rPr>
              <a:t>This is an incision made through the perineal tissues which is used to enlarge the vulval outlet during delivery</a:t>
            </a:r>
          </a:p>
          <a:p>
            <a:pPr algn="just"/>
            <a:r>
              <a:rPr lang="en-US" sz="3600" dirty="0">
                <a:latin typeface="+mj-lt"/>
              </a:rPr>
              <a:t>This is a technique each midwife should master while in the labour ward. </a:t>
            </a:r>
          </a:p>
          <a:p>
            <a:pPr algn="just"/>
            <a:r>
              <a:rPr lang="en-US" sz="3600" dirty="0">
                <a:latin typeface="+mj-lt"/>
              </a:rPr>
              <a:t>This competence is achieved through observing an experienced midwife conducting the procedure. It is an aseptic procedure</a:t>
            </a:r>
          </a:p>
        </p:txBody>
      </p:sp>
    </p:spTree>
  </p:cSld>
  <p:clrMapOvr>
    <a:masterClrMapping/>
  </p:clrMapOvr>
  <p:transition spd="med">
    <p:pull/>
  </p:transition>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277815"/>
            <a:ext cx="11155363" cy="636587"/>
          </a:xfrm>
        </p:spPr>
        <p:txBody>
          <a:bodyPr/>
          <a:lstStyle/>
          <a:p>
            <a:r>
              <a:rPr lang="en-US" b="1" dirty="0">
                <a:solidFill>
                  <a:srgbClr val="FFFF00"/>
                </a:solidFill>
              </a:rPr>
              <a:t>INDICATIONS OF AN EPISIOTOMY</a:t>
            </a:r>
          </a:p>
        </p:txBody>
      </p:sp>
      <p:sp>
        <p:nvSpPr>
          <p:cNvPr id="3" name="Content Placeholder 2"/>
          <p:cNvSpPr>
            <a:spLocks noGrp="1"/>
          </p:cNvSpPr>
          <p:nvPr>
            <p:ph idx="1"/>
          </p:nvPr>
        </p:nvSpPr>
        <p:spPr>
          <a:xfrm>
            <a:off x="609600" y="1143000"/>
            <a:ext cx="10785198" cy="5029200"/>
          </a:xfrm>
        </p:spPr>
        <p:txBody>
          <a:bodyPr>
            <a:normAutofit lnSpcReduction="10000"/>
          </a:bodyPr>
          <a:lstStyle/>
          <a:p>
            <a:r>
              <a:rPr lang="en-US" dirty="0">
                <a:latin typeface="Calibri" panose="020F0502020204030204" pitchFamily="34" charset="0"/>
                <a:cs typeface="Calibri" panose="020F0502020204030204" pitchFamily="34" charset="0"/>
              </a:rPr>
              <a:t>Rigid perineum, mostly in primigravidae</a:t>
            </a:r>
          </a:p>
          <a:p>
            <a:r>
              <a:rPr lang="en-US" dirty="0">
                <a:latin typeface="Calibri" panose="020F0502020204030204" pitchFamily="34" charset="0"/>
                <a:cs typeface="Calibri" panose="020F0502020204030204" pitchFamily="34" charset="0"/>
              </a:rPr>
              <a:t>Poor maternal effort or maternal distress in perineal phase of second stage</a:t>
            </a:r>
          </a:p>
          <a:p>
            <a:r>
              <a:rPr lang="en-US" dirty="0">
                <a:latin typeface="Calibri" panose="020F0502020204030204" pitchFamily="34" charset="0"/>
                <a:cs typeface="Calibri" panose="020F0502020204030204" pitchFamily="34" charset="0"/>
              </a:rPr>
              <a:t>Prolonged 2</a:t>
            </a:r>
            <a:r>
              <a:rPr lang="en-US" baseline="30000" dirty="0">
                <a:latin typeface="Calibri" panose="020F0502020204030204" pitchFamily="34" charset="0"/>
                <a:cs typeface="Calibri" panose="020F0502020204030204" pitchFamily="34" charset="0"/>
              </a:rPr>
              <a:t>nd</a:t>
            </a:r>
            <a:r>
              <a:rPr lang="en-US" dirty="0">
                <a:latin typeface="Calibri" panose="020F0502020204030204" pitchFamily="34" charset="0"/>
                <a:cs typeface="Calibri" panose="020F0502020204030204" pitchFamily="34" charset="0"/>
              </a:rPr>
              <a:t> stage of labour with foetal head bulging the perineum</a:t>
            </a:r>
          </a:p>
          <a:p>
            <a:r>
              <a:rPr lang="en-US" dirty="0">
                <a:latin typeface="Calibri" panose="020F0502020204030204" pitchFamily="34" charset="0"/>
                <a:cs typeface="Calibri" panose="020F0502020204030204" pitchFamily="34" charset="0"/>
              </a:rPr>
              <a:t>In case of foetal distress </a:t>
            </a:r>
            <a:r>
              <a:rPr lang="en-US" u="sng" dirty="0">
                <a:latin typeface="Calibri" panose="020F0502020204030204" pitchFamily="34" charset="0"/>
                <a:cs typeface="Calibri" panose="020F0502020204030204" pitchFamily="34" charset="0"/>
              </a:rPr>
              <a:t>in second stage</a:t>
            </a:r>
            <a:r>
              <a:rPr lang="en-US" dirty="0">
                <a:latin typeface="Calibri" panose="020F0502020204030204" pitchFamily="34" charset="0"/>
                <a:cs typeface="Calibri" panose="020F0502020204030204" pitchFamily="34" charset="0"/>
              </a:rPr>
              <a:t>, to hasten delivery</a:t>
            </a:r>
          </a:p>
          <a:p>
            <a:r>
              <a:rPr lang="en-US" dirty="0">
                <a:latin typeface="Calibri" panose="020F0502020204030204" pitchFamily="34" charset="0"/>
                <a:cs typeface="Calibri" panose="020F0502020204030204" pitchFamily="34" charset="0"/>
              </a:rPr>
              <a:t>When the perineum threatens to tear, for example, in persistent occipito posterior position</a:t>
            </a:r>
          </a:p>
          <a:p>
            <a:r>
              <a:rPr lang="en-US" dirty="0">
                <a:latin typeface="Calibri" panose="020F0502020204030204" pitchFamily="34" charset="0"/>
                <a:cs typeface="Calibri" panose="020F0502020204030204" pitchFamily="34" charset="0"/>
              </a:rPr>
              <a:t>Prior to assisted vaginal delivery such as in low forceps or vacuum delivery</a:t>
            </a:r>
          </a:p>
        </p:txBody>
      </p:sp>
    </p:spTree>
  </p:cSld>
  <p:clrMapOvr>
    <a:masterClrMapping/>
  </p:clrMapOvr>
  <p:transition spd="med">
    <p:pull/>
  </p:transition>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76201"/>
            <a:ext cx="10430114" cy="6054736"/>
          </a:xfrm>
        </p:spPr>
        <p:txBody>
          <a:bodyPr/>
          <a:lstStyle/>
          <a:p>
            <a:pPr algn="just"/>
            <a:r>
              <a:rPr lang="en-US" dirty="0">
                <a:latin typeface="Calibri" panose="020F0502020204030204" pitchFamily="34" charset="0"/>
              </a:rPr>
              <a:t>Pre-</a:t>
            </a:r>
            <a:r>
              <a:rPr lang="en-US" dirty="0" err="1">
                <a:latin typeface="Calibri" panose="020F0502020204030204" pitchFamily="34" charset="0"/>
              </a:rPr>
              <a:t>eclamptic</a:t>
            </a:r>
            <a:r>
              <a:rPr lang="en-US" dirty="0">
                <a:latin typeface="Calibri" panose="020F0502020204030204" pitchFamily="34" charset="0"/>
              </a:rPr>
              <a:t> mother- in order to hasten the delivery</a:t>
            </a:r>
          </a:p>
          <a:p>
            <a:pPr algn="just"/>
            <a:r>
              <a:rPr lang="en-US" dirty="0">
                <a:latin typeface="Calibri" panose="020F0502020204030204" pitchFamily="34" charset="0"/>
              </a:rPr>
              <a:t>In mothers who have medical conditions such as cardiac disease or diabetes mellitus, where rapid delivery is required</a:t>
            </a:r>
          </a:p>
          <a:p>
            <a:pPr algn="just"/>
            <a:r>
              <a:rPr lang="en-US" dirty="0">
                <a:latin typeface="Calibri" panose="020F0502020204030204" pitchFamily="34" charset="0"/>
              </a:rPr>
              <a:t>In delivery of preterm babies where the perineum Is tight to minimize the risks of intracranial injury to the baby since malpresentations are common in preterm labour &amp; the fetal head does not mould easily.</a:t>
            </a:r>
          </a:p>
          <a:p>
            <a:pPr algn="just"/>
            <a:r>
              <a:rPr lang="en-US" dirty="0">
                <a:latin typeface="Calibri" panose="020F0502020204030204" pitchFamily="34" charset="0"/>
              </a:rPr>
              <a:t>In case the mother has had previous third degree tears which had been repaired</a:t>
            </a:r>
          </a:p>
          <a:p>
            <a:pPr algn="just"/>
            <a:r>
              <a:rPr lang="en-US" dirty="0">
                <a:latin typeface="Calibri" panose="020F0502020204030204" pitchFamily="34" charset="0"/>
              </a:rPr>
              <a:t>In malpresentations like breech delivery OR assisted deliveries to prevent risks of intracranial injury to the baby</a:t>
            </a:r>
          </a:p>
          <a:p>
            <a:pPr algn="just">
              <a:buNone/>
            </a:pPr>
            <a:endParaRPr lang="en-US" dirty="0">
              <a:latin typeface="Calibri" panose="020F0502020204030204" pitchFamily="34" charset="0"/>
            </a:endParaRPr>
          </a:p>
        </p:txBody>
      </p:sp>
    </p:spTree>
  </p:cSld>
  <p:clrMapOvr>
    <a:masterClrMapping/>
  </p:clrMapOvr>
  <p:transition spd="med">
    <p:pull/>
  </p:transition>
</p:sld>
</file>

<file path=ppt/slides/slide4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518319" y="0"/>
            <a:ext cx="10969440" cy="838200"/>
          </a:xfrm>
        </p:spPr>
        <p:txBody>
          <a:bodyPr/>
          <a:lstStyle/>
          <a:p>
            <a:r>
              <a:rPr lang="en-US" b="1" dirty="0"/>
              <a:t>ADVANTAGES OF EPISIOTOMY</a:t>
            </a:r>
            <a:endParaRPr lang="en-US" dirty="0"/>
          </a:p>
        </p:txBody>
      </p:sp>
      <p:sp>
        <p:nvSpPr>
          <p:cNvPr id="3" name="Content Placeholder 2"/>
          <p:cNvSpPr>
            <a:spLocks noGrp="1"/>
          </p:cNvSpPr>
          <p:nvPr>
            <p:ph idx="1"/>
          </p:nvPr>
        </p:nvSpPr>
        <p:spPr>
          <a:xfrm>
            <a:off x="609600" y="762006"/>
            <a:ext cx="10744200" cy="5364163"/>
          </a:xfrm>
        </p:spPr>
        <p:txBody>
          <a:bodyPr>
            <a:normAutofit/>
          </a:bodyPr>
          <a:lstStyle/>
          <a:p>
            <a:r>
              <a:rPr lang="en-US" dirty="0"/>
              <a:t>Fetal acidosis and hypoxia are reduced since the delivery is hastened.</a:t>
            </a:r>
          </a:p>
          <a:p>
            <a:r>
              <a:rPr lang="en-US" dirty="0"/>
              <a:t>Over stretching of the pelvic floor is lessened due to timely administration of the episiotomy</a:t>
            </a:r>
          </a:p>
          <a:p>
            <a:r>
              <a:rPr lang="en-US" dirty="0"/>
              <a:t>Bruising of the urethra is avoided, hence prevents birth complications e.g. VVF (Vesico-vaginal fistula).</a:t>
            </a:r>
          </a:p>
          <a:p>
            <a:r>
              <a:rPr lang="en-US" dirty="0"/>
              <a:t>In severe pre – eclampsia or cardiac disease, episiotomy reduces the effort of bearing down.</a:t>
            </a:r>
          </a:p>
          <a:p>
            <a:r>
              <a:rPr lang="en-US" dirty="0"/>
              <a:t>A previous third degree tear which may occur again because of the scar tissue which does not stretch well is prevented.</a:t>
            </a:r>
          </a:p>
        </p:txBody>
      </p:sp>
    </p:spTree>
  </p:cSld>
  <p:clrMapOvr>
    <a:masterClrMapping/>
  </p:clrMapOvr>
  <p:transition spd="med">
    <p:pull/>
  </p:transition>
</p:sld>
</file>

<file path=ppt/slides/slide4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152400"/>
            <a:ext cx="10597595" cy="990600"/>
          </a:xfrm>
        </p:spPr>
        <p:txBody>
          <a:bodyPr/>
          <a:lstStyle/>
          <a:p>
            <a:r>
              <a:rPr lang="en-US" b="1" dirty="0">
                <a:solidFill>
                  <a:srgbClr val="FFFF00"/>
                </a:solidFill>
              </a:rPr>
              <a:t>TYPES OF EPISIOTOMY INCISIONS</a:t>
            </a:r>
          </a:p>
        </p:txBody>
      </p:sp>
      <p:sp>
        <p:nvSpPr>
          <p:cNvPr id="3" name="Content Placeholder 2"/>
          <p:cNvSpPr>
            <a:spLocks noGrp="1"/>
          </p:cNvSpPr>
          <p:nvPr>
            <p:ph idx="1"/>
          </p:nvPr>
        </p:nvSpPr>
        <p:spPr>
          <a:xfrm>
            <a:off x="685800" y="1219200"/>
            <a:ext cx="10896600" cy="5410200"/>
          </a:xfrm>
        </p:spPr>
        <p:txBody>
          <a:bodyPr>
            <a:normAutofit fontScale="92500" lnSpcReduction="20000"/>
          </a:bodyPr>
          <a:lstStyle/>
          <a:p>
            <a:pPr algn="just">
              <a:buNone/>
            </a:pPr>
            <a:r>
              <a:rPr lang="en-US" b="1" dirty="0">
                <a:latin typeface="Calibri" panose="020F0502020204030204" pitchFamily="34" charset="0"/>
              </a:rPr>
              <a:t>1. </a:t>
            </a:r>
            <a:r>
              <a:rPr lang="en-US" b="1" u="sng" dirty="0" err="1">
                <a:latin typeface="Calibri" panose="020F0502020204030204" pitchFamily="34" charset="0"/>
              </a:rPr>
              <a:t>Mediolateral</a:t>
            </a:r>
            <a:r>
              <a:rPr lang="en-US" b="1" u="sng" dirty="0">
                <a:latin typeface="Calibri" panose="020F0502020204030204" pitchFamily="34" charset="0"/>
              </a:rPr>
              <a:t> Episiotomy</a:t>
            </a:r>
          </a:p>
          <a:p>
            <a:pPr algn="just"/>
            <a:r>
              <a:rPr lang="en-US" dirty="0">
                <a:latin typeface="Calibri" panose="020F0502020204030204" pitchFamily="34" charset="0"/>
              </a:rPr>
              <a:t>This is the </a:t>
            </a:r>
            <a:r>
              <a:rPr lang="en-US" u="sng" dirty="0">
                <a:latin typeface="Calibri" panose="020F0502020204030204" pitchFamily="34" charset="0"/>
              </a:rPr>
              <a:t>most commonly performed </a:t>
            </a:r>
            <a:r>
              <a:rPr lang="en-US" dirty="0">
                <a:latin typeface="Calibri" panose="020F0502020204030204" pitchFamily="34" charset="0"/>
              </a:rPr>
              <a:t>episiotomy due to its safety record. However, it is difficult to repair. </a:t>
            </a:r>
          </a:p>
          <a:p>
            <a:pPr algn="just"/>
            <a:r>
              <a:rPr lang="en-US" dirty="0">
                <a:latin typeface="Calibri" panose="020F0502020204030204" pitchFamily="34" charset="0"/>
              </a:rPr>
              <a:t>It begins at the centre of the fourchette, directed posteriorly and laterally. </a:t>
            </a:r>
          </a:p>
          <a:p>
            <a:pPr algn="just"/>
            <a:r>
              <a:rPr lang="en-US" dirty="0">
                <a:latin typeface="Calibri" panose="020F0502020204030204" pitchFamily="34" charset="0"/>
              </a:rPr>
              <a:t>The incision is not more than 3cm &amp; is made at 45° to the midline. Move towards a point midway between ischio-tuberosity and the anus. This is to avoid damaging the anal sphincter and the Bartholin’s glands</a:t>
            </a:r>
          </a:p>
          <a:p>
            <a:pPr algn="just">
              <a:buNone/>
            </a:pPr>
            <a:r>
              <a:rPr lang="en-US" b="1" u="sng" dirty="0">
                <a:latin typeface="Calibri" panose="020F0502020204030204" pitchFamily="34" charset="0"/>
              </a:rPr>
              <a:t>Advantages </a:t>
            </a:r>
          </a:p>
          <a:p>
            <a:pPr algn="just"/>
            <a:r>
              <a:rPr lang="en-US" dirty="0">
                <a:latin typeface="Calibri" panose="020F0502020204030204" pitchFamily="34" charset="0"/>
              </a:rPr>
              <a:t>Bartholin glands are not affected</a:t>
            </a:r>
          </a:p>
          <a:p>
            <a:pPr algn="just"/>
            <a:r>
              <a:rPr lang="en-US" dirty="0">
                <a:latin typeface="Calibri" panose="020F0502020204030204" pitchFamily="34" charset="0"/>
              </a:rPr>
              <a:t>Anal sphincters are not injured</a:t>
            </a:r>
          </a:p>
          <a:p>
            <a:pPr algn="just"/>
            <a:endParaRPr lang="en-US" dirty="0">
              <a:latin typeface="Calibri" panose="020F0502020204030204" pitchFamily="34" charset="0"/>
            </a:endParaRPr>
          </a:p>
        </p:txBody>
      </p:sp>
    </p:spTree>
  </p:cSld>
  <p:clrMapOvr>
    <a:masterClrMapping/>
  </p:clrMapOvr>
  <p:transition spd="med">
    <p:pull/>
  </p:transition>
</p:sld>
</file>

<file path=ppt/slides/slide4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Mediolateral episiotomy</a:t>
            </a:r>
          </a:p>
        </p:txBody>
      </p:sp>
      <p:pic>
        <p:nvPicPr>
          <p:cNvPr id="4" name="ia_el_23_innerEl" descr="Mediolateral"/>
          <p:cNvPicPr>
            <a:picLocks noGrp="1"/>
          </p:cNvPicPr>
          <p:nvPr>
            <p:ph idx="1"/>
          </p:nvPr>
        </p:nvPicPr>
        <p:blipFill>
          <a:blip r:embed="rId2" cstate="print">
            <a:duotone>
              <a:prstClr val="black"/>
              <a:schemeClr val="accent3">
                <a:tint val="45000"/>
                <a:satMod val="400000"/>
              </a:schemeClr>
            </a:duotone>
          </a:blip>
          <a:stretch>
            <a:fillRect/>
          </a:stretch>
        </p:blipFill>
        <p:spPr bwMode="auto">
          <a:xfrm>
            <a:off x="518320" y="1371600"/>
            <a:ext cx="11155363" cy="5486400"/>
          </a:xfrm>
          <a:prstGeom prst="ellipse">
            <a:avLst/>
          </a:prstGeom>
          <a:ln>
            <a:noFill/>
          </a:ln>
          <a:effectLst>
            <a:softEdge rad="112500"/>
          </a:effectLst>
        </p:spPr>
      </p:pic>
    </p:spTree>
  </p:cSld>
  <p:clrMapOvr>
    <a:masterClrMapping/>
  </p:clrMapOvr>
  <p:transition spd="med">
    <p:pull/>
  </p:transition>
</p:sld>
</file>

<file path=ppt/slides/slide4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277815"/>
            <a:ext cx="10039827" cy="788987"/>
          </a:xfrm>
        </p:spPr>
        <p:txBody>
          <a:bodyPr/>
          <a:lstStyle/>
          <a:p>
            <a:r>
              <a:rPr lang="en-US" b="1" dirty="0"/>
              <a:t>2. Median Episiotomy</a:t>
            </a:r>
            <a:endParaRPr lang="en-US" dirty="0"/>
          </a:p>
        </p:txBody>
      </p:sp>
      <p:sp>
        <p:nvSpPr>
          <p:cNvPr id="3" name="Content Placeholder 2"/>
          <p:cNvSpPr>
            <a:spLocks noGrp="1"/>
          </p:cNvSpPr>
          <p:nvPr>
            <p:ph idx="1"/>
          </p:nvPr>
        </p:nvSpPr>
        <p:spPr>
          <a:xfrm>
            <a:off x="685800" y="1066801"/>
            <a:ext cx="10744200" cy="5638799"/>
          </a:xfrm>
        </p:spPr>
        <p:txBody>
          <a:bodyPr>
            <a:normAutofit fontScale="92500" lnSpcReduction="10000"/>
          </a:bodyPr>
          <a:lstStyle/>
          <a:p>
            <a:pPr algn="just"/>
            <a:r>
              <a:rPr lang="en-US" dirty="0">
                <a:latin typeface="Calibri" panose="020F0502020204030204" pitchFamily="34" charset="0"/>
              </a:rPr>
              <a:t>This begins at the fourchette, is directed posteriorly for approximately 2.5cms and stops just before the anal sphincter. </a:t>
            </a:r>
          </a:p>
          <a:p>
            <a:pPr algn="just"/>
            <a:r>
              <a:rPr lang="en-US" dirty="0">
                <a:latin typeface="Calibri" panose="020F0502020204030204" pitchFamily="34" charset="0"/>
              </a:rPr>
              <a:t>It follows the insertion of perennial muscles and has minimal bleeding due to few blood vessels in this area.</a:t>
            </a:r>
          </a:p>
          <a:p>
            <a:pPr algn="just"/>
            <a:r>
              <a:rPr lang="en-US" dirty="0">
                <a:latin typeface="Calibri" panose="020F0502020204030204" pitchFamily="34" charset="0"/>
              </a:rPr>
              <a:t>It is easy to repair &amp; less painful. </a:t>
            </a:r>
          </a:p>
          <a:p>
            <a:pPr algn="just"/>
            <a:r>
              <a:rPr lang="en-US" dirty="0">
                <a:latin typeface="Calibri" panose="020F0502020204030204" pitchFamily="34" charset="0"/>
              </a:rPr>
              <a:t>However, there is the danger of the incision extending to the anal sphincter</a:t>
            </a:r>
          </a:p>
          <a:p>
            <a:pPr algn="just">
              <a:buNone/>
            </a:pPr>
            <a:r>
              <a:rPr lang="en-US" u="sng" dirty="0">
                <a:latin typeface="Calibri" panose="020F0502020204030204" pitchFamily="34" charset="0"/>
              </a:rPr>
              <a:t>Advantages:</a:t>
            </a:r>
          </a:p>
          <a:p>
            <a:pPr algn="just"/>
            <a:r>
              <a:rPr lang="en-US" dirty="0">
                <a:latin typeface="Calibri" panose="020F0502020204030204" pitchFamily="34" charset="0"/>
              </a:rPr>
              <a:t>It is associated with less bleeding</a:t>
            </a:r>
          </a:p>
          <a:p>
            <a:pPr algn="just"/>
            <a:r>
              <a:rPr lang="en-US" dirty="0">
                <a:latin typeface="Calibri" panose="020F0502020204030204" pitchFamily="34" charset="0"/>
              </a:rPr>
              <a:t>More easily and successfully repaired</a:t>
            </a:r>
          </a:p>
          <a:p>
            <a:pPr algn="just"/>
            <a:r>
              <a:rPr lang="en-US" dirty="0">
                <a:latin typeface="Calibri" panose="020F0502020204030204" pitchFamily="34" charset="0"/>
              </a:rPr>
              <a:t>Greater subsequent comfort for the women</a:t>
            </a:r>
          </a:p>
          <a:p>
            <a:pPr algn="just">
              <a:buNone/>
            </a:pPr>
            <a:endParaRPr lang="en-US" dirty="0">
              <a:latin typeface="Calibri" panose="020F0502020204030204" pitchFamily="34" charset="0"/>
            </a:endParaRPr>
          </a:p>
        </p:txBody>
      </p:sp>
    </p:spTree>
  </p:cSld>
  <p:clrMapOvr>
    <a:masterClrMapping/>
  </p:clrMapOvr>
  <p:transition spd="med">
    <p:pull/>
  </p:transition>
</p:sld>
</file>

<file path=ppt/slides/slide4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277815"/>
            <a:ext cx="10039827" cy="712787"/>
          </a:xfrm>
        </p:spPr>
        <p:txBody>
          <a:bodyPr/>
          <a:lstStyle/>
          <a:p>
            <a:r>
              <a:rPr lang="en-US" dirty="0"/>
              <a:t>Median episiotomy</a:t>
            </a:r>
          </a:p>
        </p:txBody>
      </p:sp>
      <p:pic>
        <p:nvPicPr>
          <p:cNvPr id="4" name="ia_el_24_innerEl" descr="Median"/>
          <p:cNvPicPr>
            <a:picLocks noGrp="1"/>
          </p:cNvPicPr>
          <p:nvPr>
            <p:ph idx="1"/>
          </p:nvPr>
        </p:nvPicPr>
        <p:blipFill>
          <a:blip r:embed="rId2" cstate="print">
            <a:duotone>
              <a:prstClr val="black"/>
              <a:schemeClr val="accent3">
                <a:tint val="45000"/>
                <a:satMod val="400000"/>
              </a:schemeClr>
            </a:duotone>
          </a:blip>
          <a:stretch>
            <a:fillRect/>
          </a:stretch>
        </p:blipFill>
        <p:spPr bwMode="auto">
          <a:xfrm>
            <a:off x="518320" y="1447800"/>
            <a:ext cx="11155363" cy="5181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med">
    <p:pull/>
  </p:transition>
</p:sld>
</file>

<file path=ppt/slides/slide4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633856" y="152400"/>
            <a:ext cx="8924290" cy="685800"/>
          </a:xfrm>
        </p:spPr>
        <p:txBody>
          <a:bodyPr/>
          <a:lstStyle/>
          <a:p>
            <a:r>
              <a:rPr lang="en-US" b="1" dirty="0"/>
              <a:t>3. J Shaped Episiotomy</a:t>
            </a:r>
            <a:endParaRPr lang="en-US" dirty="0"/>
          </a:p>
        </p:txBody>
      </p:sp>
      <p:sp>
        <p:nvSpPr>
          <p:cNvPr id="3" name="Content Placeholder 2"/>
          <p:cNvSpPr>
            <a:spLocks noGrp="1"/>
          </p:cNvSpPr>
          <p:nvPr>
            <p:ph idx="1"/>
          </p:nvPr>
        </p:nvSpPr>
        <p:spPr>
          <a:xfrm>
            <a:off x="685800" y="1066800"/>
            <a:ext cx="10430114" cy="5562600"/>
          </a:xfrm>
        </p:spPr>
        <p:txBody>
          <a:bodyPr>
            <a:normAutofit/>
          </a:bodyPr>
          <a:lstStyle/>
          <a:p>
            <a:pPr algn="just"/>
            <a:r>
              <a:rPr lang="en-US" dirty="0">
                <a:latin typeface="AR BLANCA"/>
              </a:rPr>
              <a:t>Not commonly performed.</a:t>
            </a:r>
          </a:p>
          <a:p>
            <a:pPr algn="just"/>
            <a:r>
              <a:rPr lang="en-US" dirty="0">
                <a:latin typeface="AR BLANCA"/>
              </a:rPr>
              <a:t>The incision begins at the centre of the fourchette, is directed posterior for about 2cm and then it is extended latero-posteriorly to avoid damage to the anal sphincter.</a:t>
            </a:r>
          </a:p>
          <a:p>
            <a:pPr algn="just"/>
            <a:r>
              <a:rPr lang="en-US" dirty="0">
                <a:latin typeface="AR BLANCA"/>
              </a:rPr>
              <a:t>Suturing of this episiotomy is very difficult.</a:t>
            </a:r>
          </a:p>
          <a:p>
            <a:pPr algn="ctr">
              <a:buNone/>
            </a:pPr>
            <a:r>
              <a:rPr lang="en-US" b="1" u="sng" dirty="0">
                <a:latin typeface="AR BLANCA"/>
              </a:rPr>
              <a:t>Disadvantages</a:t>
            </a:r>
          </a:p>
          <a:p>
            <a:pPr algn="just"/>
            <a:r>
              <a:rPr lang="en-US" dirty="0">
                <a:latin typeface="AR BLANCA"/>
              </a:rPr>
              <a:t>The suturing is difficult</a:t>
            </a:r>
          </a:p>
          <a:p>
            <a:pPr algn="just"/>
            <a:r>
              <a:rPr lang="en-US" dirty="0">
                <a:latin typeface="AR BLANCA"/>
              </a:rPr>
              <a:t>Shearing of the tissue occurs</a:t>
            </a:r>
          </a:p>
          <a:p>
            <a:pPr algn="just"/>
            <a:r>
              <a:rPr lang="en-US" dirty="0">
                <a:latin typeface="AR BLANCA"/>
              </a:rPr>
              <a:t>The repaired wound tends to be pucked</a:t>
            </a:r>
          </a:p>
          <a:p>
            <a:pPr>
              <a:buNone/>
            </a:pPr>
            <a:endParaRPr lang="en-US" dirty="0"/>
          </a:p>
        </p:txBody>
      </p:sp>
    </p:spTree>
  </p:cSld>
  <p:clrMapOvr>
    <a:masterClrMapping/>
  </p:clrMapOvr>
  <p:transition spd="med">
    <p:pull/>
  </p:transition>
</p:sld>
</file>

<file path=ppt/slides/slide4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0"/>
            <a:ext cx="10039827" cy="1143000"/>
          </a:xfrm>
        </p:spPr>
        <p:txBody>
          <a:bodyPr/>
          <a:lstStyle/>
          <a:p>
            <a:r>
              <a:rPr lang="en-US" dirty="0"/>
              <a:t>J shaped episiotomy</a:t>
            </a:r>
          </a:p>
        </p:txBody>
      </p:sp>
      <p:pic>
        <p:nvPicPr>
          <p:cNvPr id="4" name="ia_el_25_innerEl" descr="J Shaped"/>
          <p:cNvPicPr>
            <a:picLocks noGrp="1"/>
          </p:cNvPicPr>
          <p:nvPr>
            <p:ph idx="1"/>
          </p:nvPr>
        </p:nvPicPr>
        <p:blipFill>
          <a:blip r:embed="rId2" cstate="print">
            <a:duotone>
              <a:prstClr val="black"/>
              <a:schemeClr val="accent3">
                <a:tint val="45000"/>
                <a:satMod val="400000"/>
              </a:schemeClr>
            </a:duotone>
          </a:blip>
          <a:stretch>
            <a:fillRect/>
          </a:stretch>
        </p:blipFill>
        <p:spPr bwMode="auto">
          <a:xfrm>
            <a:off x="748693" y="983674"/>
            <a:ext cx="10828441" cy="579812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i="1" u="sng" dirty="0">
                <a:latin typeface="Times New Roman" pitchFamily="18" charset="0"/>
                <a:cs typeface="Times New Roman" pitchFamily="18" charset="0"/>
              </a:rPr>
              <a:t> At 12 weeks</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47</a:t>
            </a:fld>
            <a:endParaRPr lang="en-US" dirty="0">
              <a:latin typeface="Franklin Gothic Book"/>
            </a:endParaRPr>
          </a:p>
        </p:txBody>
      </p:sp>
      <p:sp>
        <p:nvSpPr>
          <p:cNvPr id="3" name="Content Placeholder 2"/>
          <p:cNvSpPr>
            <a:spLocks noGrp="1"/>
          </p:cNvSpPr>
          <p:nvPr>
            <p:ph sz="quarter" idx="1"/>
          </p:nvPr>
        </p:nvSpPr>
        <p:spPr>
          <a:xfrm>
            <a:off x="1076088" y="1935480"/>
            <a:ext cx="10225749" cy="4617720"/>
          </a:xfrm>
        </p:spPr>
        <p:txBody>
          <a:bodyPr>
            <a:normAutofit/>
          </a:bodyPr>
          <a:lstStyle/>
          <a:p>
            <a:r>
              <a:rPr lang="en-US" sz="3000" dirty="0" err="1">
                <a:latin typeface="Times New Roman" pitchFamily="18" charset="0"/>
                <a:cs typeface="Times New Roman" pitchFamily="18" charset="0"/>
              </a:rPr>
              <a:t>Fundus</a:t>
            </a:r>
            <a:r>
              <a:rPr lang="en-US" sz="3000" dirty="0">
                <a:latin typeface="Times New Roman" pitchFamily="18" charset="0"/>
                <a:cs typeface="Times New Roman" pitchFamily="18" charset="0"/>
              </a:rPr>
              <a:t> ,is palpable abdominally just above symphysis  pubis.</a:t>
            </a:r>
          </a:p>
          <a:p>
            <a:r>
              <a:rPr lang="en-US" sz="3000" dirty="0">
                <a:latin typeface="Times New Roman" pitchFamily="18" charset="0"/>
                <a:cs typeface="Times New Roman" pitchFamily="18" charset="0"/>
              </a:rPr>
              <a:t> Dextrorotation is initiated since the uterus is upright.</a:t>
            </a:r>
          </a:p>
          <a:p>
            <a:pPr>
              <a:buFont typeface="Wingdings" pitchFamily="2" charset="2"/>
              <a:buChar char="Ø"/>
            </a:pPr>
            <a:r>
              <a:rPr lang="en-US" sz="3000" dirty="0">
                <a:latin typeface="Times New Roman" pitchFamily="18" charset="0"/>
                <a:cs typeface="Times New Roman" pitchFamily="18" charset="0"/>
              </a:rPr>
              <a:t> It rotates to the right side of the body, such that, it’s left margin faces anteriorly.</a:t>
            </a:r>
          </a:p>
          <a:p>
            <a:pPr>
              <a:buFont typeface="Wingdings" pitchFamily="2" charset="2"/>
              <a:buChar char="Ø"/>
            </a:pPr>
            <a:r>
              <a:rPr lang="en-US" sz="3000" dirty="0">
                <a:latin typeface="Times New Roman" pitchFamily="18" charset="0"/>
                <a:cs typeface="Times New Roman" pitchFamily="18" charset="0"/>
              </a:rPr>
              <a:t>Rationale of rotating to the right is due to presence of recto-sigmoid colon on the left side of the pelvis.</a:t>
            </a:r>
          </a:p>
          <a:p>
            <a:r>
              <a:rPr lang="en-US" sz="3000" dirty="0">
                <a:latin typeface="Times New Roman" pitchFamily="18" charset="0"/>
                <a:cs typeface="Times New Roman" pitchFamily="18" charset="0"/>
              </a:rPr>
              <a:t>It’s shape is Globular.</a:t>
            </a:r>
          </a:p>
          <a:p>
            <a:endParaRPr lang="en-US" dirty="0"/>
          </a:p>
        </p:txBody>
      </p:sp>
    </p:spTree>
  </p:cSld>
  <p:clrMapOvr>
    <a:masterClrMapping/>
  </p:clrMapOvr>
  <p:transition spd="slow">
    <p:pull dir="d"/>
  </p:transition>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277815"/>
            <a:ext cx="10039827" cy="560387"/>
          </a:xfrm>
        </p:spPr>
        <p:txBody>
          <a:bodyPr/>
          <a:lstStyle/>
          <a:p>
            <a:r>
              <a:rPr lang="en-US" b="1" dirty="0"/>
              <a:t>4. Lateral episiotomy</a:t>
            </a:r>
            <a:endParaRPr lang="en-US" dirty="0"/>
          </a:p>
        </p:txBody>
      </p:sp>
      <p:sp>
        <p:nvSpPr>
          <p:cNvPr id="3" name="Content Placeholder 2"/>
          <p:cNvSpPr>
            <a:spLocks noGrp="1"/>
          </p:cNvSpPr>
          <p:nvPr>
            <p:ph idx="1"/>
          </p:nvPr>
        </p:nvSpPr>
        <p:spPr>
          <a:xfrm>
            <a:off x="685800" y="762000"/>
            <a:ext cx="10668000" cy="6096000"/>
          </a:xfrm>
        </p:spPr>
        <p:txBody>
          <a:bodyPr>
            <a:normAutofit fontScale="92500"/>
          </a:bodyPr>
          <a:lstStyle/>
          <a:p>
            <a:pPr algn="just"/>
            <a:r>
              <a:rPr lang="en-US" u="sng" dirty="0">
                <a:latin typeface="Calibri" panose="020F0502020204030204" pitchFamily="34" charset="0"/>
              </a:rPr>
              <a:t>Not used now</a:t>
            </a:r>
            <a:r>
              <a:rPr lang="en-US" dirty="0">
                <a:latin typeface="Calibri" panose="020F0502020204030204" pitchFamily="34" charset="0"/>
              </a:rPr>
              <a:t>. </a:t>
            </a:r>
          </a:p>
          <a:p>
            <a:pPr algn="just"/>
            <a:r>
              <a:rPr lang="en-US" dirty="0">
                <a:latin typeface="Calibri" panose="020F0502020204030204" pitchFamily="34" charset="0"/>
              </a:rPr>
              <a:t>Unlike in all the other types, the incision does not begin at the centre of the fouchette but on the side of the vaginal opening.</a:t>
            </a:r>
          </a:p>
          <a:p>
            <a:pPr algn="just"/>
            <a:r>
              <a:rPr lang="en-US" dirty="0">
                <a:latin typeface="Calibri" panose="020F0502020204030204" pitchFamily="34" charset="0"/>
              </a:rPr>
              <a:t>The incision may extend leading to a severe vaginal tear and excessive bleeding</a:t>
            </a:r>
          </a:p>
          <a:p>
            <a:pPr algn="just">
              <a:buNone/>
            </a:pPr>
            <a:r>
              <a:rPr lang="en-US" b="1" i="1" dirty="0">
                <a:latin typeface="Calibri" panose="020F0502020204030204" pitchFamily="34" charset="0"/>
              </a:rPr>
              <a:t>Disadvantages</a:t>
            </a:r>
          </a:p>
          <a:p>
            <a:pPr algn="just"/>
            <a:r>
              <a:rPr lang="en-US" dirty="0">
                <a:latin typeface="Calibri" panose="020F0502020204030204" pitchFamily="34" charset="0"/>
              </a:rPr>
              <a:t>Bartholins </a:t>
            </a:r>
            <a:r>
              <a:rPr lang="en-US" b="1" u="sng" dirty="0">
                <a:latin typeface="Calibri" panose="020F0502020204030204" pitchFamily="34" charset="0"/>
              </a:rPr>
              <a:t>duct</a:t>
            </a:r>
            <a:r>
              <a:rPr lang="en-US" dirty="0">
                <a:latin typeface="Calibri" panose="020F0502020204030204" pitchFamily="34" charset="0"/>
              </a:rPr>
              <a:t> may be involved</a:t>
            </a:r>
          </a:p>
          <a:p>
            <a:pPr algn="just"/>
            <a:r>
              <a:rPr lang="en-US" dirty="0">
                <a:latin typeface="Calibri" panose="020F0502020204030204" pitchFamily="34" charset="0"/>
              </a:rPr>
              <a:t>The levator ani muscle is weakened</a:t>
            </a:r>
          </a:p>
          <a:p>
            <a:pPr algn="just"/>
            <a:r>
              <a:rPr lang="en-US" dirty="0">
                <a:latin typeface="Calibri" panose="020F0502020204030204" pitchFamily="34" charset="0"/>
              </a:rPr>
              <a:t>Bleeding is more profuse</a:t>
            </a:r>
          </a:p>
          <a:p>
            <a:pPr algn="just"/>
            <a:r>
              <a:rPr lang="en-US" dirty="0">
                <a:latin typeface="Calibri" panose="020F0502020204030204" pitchFamily="34" charset="0"/>
              </a:rPr>
              <a:t>Suturing is more difficult</a:t>
            </a:r>
          </a:p>
          <a:p>
            <a:pPr algn="just"/>
            <a:r>
              <a:rPr lang="en-US" dirty="0">
                <a:latin typeface="Calibri" panose="020F0502020204030204" pitchFamily="34" charset="0"/>
              </a:rPr>
              <a:t>The woman experiences subsequent discomfort</a:t>
            </a:r>
          </a:p>
          <a:p>
            <a:pPr algn="just">
              <a:buNone/>
            </a:pPr>
            <a:endParaRPr lang="en-US" dirty="0">
              <a:latin typeface="Calibri" panose="020F0502020204030204" pitchFamily="34" charset="0"/>
            </a:endParaRPr>
          </a:p>
        </p:txBody>
      </p:sp>
    </p:spTree>
  </p:cSld>
  <p:clrMapOvr>
    <a:masterClrMapping/>
  </p:clrMapOvr>
  <p:transition spd="med">
    <p:pull/>
  </p:transition>
</p:sld>
</file>

<file path=ppt/slides/slide4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33856" y="152400"/>
            <a:ext cx="8924290" cy="838200"/>
          </a:xfrm>
        </p:spPr>
        <p:txBody>
          <a:bodyPr/>
          <a:lstStyle/>
          <a:p>
            <a:pPr algn="ctr"/>
            <a:r>
              <a:rPr lang="en-US" b="1" dirty="0">
                <a:effectLst>
                  <a:outerShdw blurRad="38100" dist="38100" dir="2700000" algn="tl">
                    <a:srgbClr val="000000">
                      <a:alpha val="43137"/>
                    </a:srgbClr>
                  </a:outerShdw>
                </a:effectLst>
              </a:rPr>
              <a:t>Lateral Episiotomy</a:t>
            </a:r>
          </a:p>
        </p:txBody>
      </p:sp>
      <p:pic>
        <p:nvPicPr>
          <p:cNvPr id="4" name="ia_el_26_innerEl" descr="Lateral (not used now)"/>
          <p:cNvPicPr>
            <a:picLocks noGrp="1"/>
          </p:cNvPicPr>
          <p:nvPr>
            <p:ph idx="1"/>
          </p:nvPr>
        </p:nvPicPr>
        <p:blipFill>
          <a:blip r:embed="rId2" cstate="print">
            <a:duotone>
              <a:prstClr val="black"/>
              <a:srgbClr val="D9C3A5">
                <a:tint val="50000"/>
                <a:satMod val="180000"/>
              </a:srgbClr>
            </a:duotone>
          </a:blip>
          <a:stretch>
            <a:fillRect/>
          </a:stretch>
        </p:blipFill>
        <p:spPr bwMode="auto">
          <a:xfrm>
            <a:off x="518320" y="914400"/>
            <a:ext cx="11155363" cy="5638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med">
    <p:pull/>
  </p:transition>
</p:sld>
</file>

<file path=ppt/slides/slide4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Performing an Episiotomy</a:t>
            </a:r>
            <a:br>
              <a:rPr lang="en-US" b="1" dirty="0"/>
            </a:br>
            <a:endParaRPr lang="en-US" dirty="0"/>
          </a:p>
        </p:txBody>
      </p:sp>
      <p:sp>
        <p:nvSpPr>
          <p:cNvPr id="3" name="Content Placeholder 2"/>
          <p:cNvSpPr>
            <a:spLocks noGrp="1"/>
          </p:cNvSpPr>
          <p:nvPr>
            <p:ph idx="1"/>
          </p:nvPr>
        </p:nvSpPr>
        <p:spPr>
          <a:xfrm>
            <a:off x="838200" y="838200"/>
            <a:ext cx="10515600" cy="5867400"/>
          </a:xfrm>
        </p:spPr>
        <p:txBody>
          <a:bodyPr>
            <a:normAutofit/>
          </a:bodyPr>
          <a:lstStyle/>
          <a:p>
            <a:pPr algn="just"/>
            <a:r>
              <a:rPr lang="en-US" dirty="0">
                <a:latin typeface="Calibri" panose="020F0502020204030204" pitchFamily="34" charset="0"/>
              </a:rPr>
              <a:t>The timing of the incision is very important. It is best timed when the presenting part is directly applied to the perineum &amp; the contractions are at their pick. </a:t>
            </a:r>
          </a:p>
          <a:p>
            <a:pPr algn="just"/>
            <a:r>
              <a:rPr lang="en-US" dirty="0">
                <a:latin typeface="Calibri" panose="020F0502020204030204" pitchFamily="34" charset="0"/>
              </a:rPr>
              <a:t>An episiotomy involves incision of the Fourchette, the superficial muscles and the skin of the perineum and the posterior vaginal wall.</a:t>
            </a:r>
          </a:p>
          <a:p>
            <a:pPr algn="just"/>
            <a:r>
              <a:rPr lang="en-US" dirty="0">
                <a:latin typeface="Calibri" panose="020F0502020204030204" pitchFamily="34" charset="0"/>
              </a:rPr>
              <a:t>If the episiotomy is performed too early, it exposes the mother to a lot of bleeding. If performed too late, there will not be enough time to infiltrate the anaesthesia. A tear may already have developed before the midwife gives an episiotomy.</a:t>
            </a:r>
          </a:p>
          <a:p>
            <a:pPr algn="just">
              <a:buNone/>
            </a:pPr>
            <a:endParaRPr lang="en-US" dirty="0">
              <a:latin typeface="Calibri" panose="020F0502020204030204" pitchFamily="34" charset="0"/>
            </a:endParaRPr>
          </a:p>
        </p:txBody>
      </p:sp>
    </p:spTree>
  </p:cSld>
  <p:clrMapOvr>
    <a:masterClrMapping/>
  </p:clrMapOvr>
  <p:transition spd="med">
    <p:pull/>
  </p:transition>
</p:sld>
</file>

<file path=ppt/slides/slide4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2"/>
            <a:ext cx="10430114" cy="5826131"/>
          </a:xfrm>
        </p:spPr>
        <p:txBody>
          <a:bodyPr>
            <a:normAutofit lnSpcReduction="10000"/>
          </a:bodyPr>
          <a:lstStyle/>
          <a:p>
            <a:r>
              <a:rPr lang="en-US" dirty="0">
                <a:latin typeface="Calibri" panose="020F0502020204030204" pitchFamily="34" charset="0"/>
              </a:rPr>
              <a:t>The main requirement for the procedure is a trolley with:</a:t>
            </a:r>
          </a:p>
          <a:p>
            <a:pPr lvl="1"/>
            <a:r>
              <a:rPr lang="en-US" dirty="0">
                <a:latin typeface="Calibri" panose="020F0502020204030204" pitchFamily="34" charset="0"/>
              </a:rPr>
              <a:t>Suture pack</a:t>
            </a:r>
          </a:p>
          <a:p>
            <a:pPr lvl="1"/>
            <a:r>
              <a:rPr lang="en-US" dirty="0">
                <a:latin typeface="Calibri" panose="020F0502020204030204" pitchFamily="34" charset="0"/>
              </a:rPr>
              <a:t>10mls syringes and needles</a:t>
            </a:r>
          </a:p>
          <a:p>
            <a:pPr lvl="1"/>
            <a:r>
              <a:rPr lang="en-US" dirty="0">
                <a:latin typeface="Calibri" panose="020F0502020204030204" pitchFamily="34" charset="0"/>
              </a:rPr>
              <a:t>Lignocaine also known as lidocaine ( 0.5% 10ml or 1% 5mls). The advantage of the more concentrated </a:t>
            </a:r>
            <a:r>
              <a:rPr lang="en-US" dirty="0" err="1">
                <a:latin typeface="Calibri" panose="020F0502020204030204" pitchFamily="34" charset="0"/>
              </a:rPr>
              <a:t>sln</a:t>
            </a:r>
            <a:r>
              <a:rPr lang="en-US" dirty="0">
                <a:latin typeface="Calibri" panose="020F0502020204030204" pitchFamily="34" charset="0"/>
              </a:rPr>
              <a:t> is that a smaller volume is needed. Lidocaine takes 3-4 minutes to take effect</a:t>
            </a:r>
          </a:p>
          <a:p>
            <a:pPr lvl="1"/>
            <a:r>
              <a:rPr lang="en-US" dirty="0">
                <a:latin typeface="Calibri" panose="020F0502020204030204" pitchFamily="34" charset="0"/>
              </a:rPr>
              <a:t>Chromic catgut (an absorbable suture).</a:t>
            </a:r>
          </a:p>
          <a:p>
            <a:pPr lvl="1"/>
            <a:r>
              <a:rPr lang="en-US" dirty="0">
                <a:latin typeface="Calibri" panose="020F0502020204030204" pitchFamily="34" charset="0"/>
              </a:rPr>
              <a:t>One Needle holder</a:t>
            </a:r>
          </a:p>
          <a:p>
            <a:pPr lvl="1"/>
            <a:r>
              <a:rPr lang="en-US" dirty="0">
                <a:latin typeface="Calibri" panose="020F0502020204030204" pitchFamily="34" charset="0"/>
              </a:rPr>
              <a:t>Artery forceps</a:t>
            </a:r>
          </a:p>
          <a:p>
            <a:pPr lvl="1"/>
            <a:r>
              <a:rPr lang="en-US" b="1" dirty="0">
                <a:latin typeface="Calibri" panose="020F0502020204030204" pitchFamily="34" charset="0"/>
              </a:rPr>
              <a:t>Toothed</a:t>
            </a:r>
            <a:r>
              <a:rPr lang="en-US" dirty="0">
                <a:latin typeface="Calibri" panose="020F0502020204030204" pitchFamily="34" charset="0"/>
              </a:rPr>
              <a:t> dissecting forceps.</a:t>
            </a:r>
          </a:p>
          <a:p>
            <a:pPr lvl="1"/>
            <a:r>
              <a:rPr lang="en-US" dirty="0">
                <a:latin typeface="Calibri" panose="020F0502020204030204" pitchFamily="34" charset="0"/>
              </a:rPr>
              <a:t>Mayo scissors for shortening the thread during the repair of the episiotomy.</a:t>
            </a:r>
          </a:p>
          <a:p>
            <a:pPr>
              <a:buNone/>
            </a:pPr>
            <a:endParaRPr lang="en-US" dirty="0">
              <a:latin typeface="Calibri" panose="020F0502020204030204" pitchFamily="34" charset="0"/>
            </a:endParaRPr>
          </a:p>
        </p:txBody>
      </p:sp>
    </p:spTree>
  </p:cSld>
  <p:clrMapOvr>
    <a:masterClrMapping/>
  </p:clrMapOvr>
  <p:transition spd="med">
    <p:pull/>
  </p:transition>
</p:sld>
</file>

<file path=ppt/slides/slide4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982286" y="0"/>
            <a:ext cx="10039827" cy="1143000"/>
          </a:xfrm>
        </p:spPr>
        <p:txBody>
          <a:bodyPr/>
          <a:lstStyle/>
          <a:p>
            <a:r>
              <a:rPr lang="en-US" b="1" dirty="0"/>
              <a:t>Procedure of performing an episiotomy</a:t>
            </a:r>
            <a:endParaRPr lang="en-US" dirty="0"/>
          </a:p>
        </p:txBody>
      </p:sp>
      <p:sp>
        <p:nvSpPr>
          <p:cNvPr id="3" name="Content Placeholder 2"/>
          <p:cNvSpPr>
            <a:spLocks noGrp="1"/>
          </p:cNvSpPr>
          <p:nvPr>
            <p:ph idx="1"/>
          </p:nvPr>
        </p:nvSpPr>
        <p:spPr>
          <a:xfrm>
            <a:off x="518320" y="838201"/>
            <a:ext cx="10876479" cy="5943599"/>
          </a:xfrm>
        </p:spPr>
        <p:txBody>
          <a:bodyPr/>
          <a:lstStyle/>
          <a:p>
            <a:pPr algn="just"/>
            <a:r>
              <a:rPr lang="en-US" sz="2800" dirty="0">
                <a:latin typeface="Calibri" panose="020F0502020204030204" pitchFamily="34" charset="0"/>
              </a:rPr>
              <a:t>Having prepared the above items, when the head reaches the pelvic floor, two fingers of the non-dominant hand are inserted between the perineum and the foetal head on the side of the proposed incision in order to protect the fetal head. </a:t>
            </a:r>
          </a:p>
          <a:p>
            <a:pPr algn="just"/>
            <a:r>
              <a:rPr lang="en-US" sz="2800" dirty="0">
                <a:latin typeface="Calibri" panose="020F0502020204030204" pitchFamily="34" charset="0"/>
              </a:rPr>
              <a:t>Lignocaine, 0.5% (10mls) or 1% (5 mls), is infiltrated into the area where the incision has to be made, beneath the skin, for 4-5 cm following the same line.</a:t>
            </a:r>
          </a:p>
          <a:p>
            <a:pPr algn="just"/>
            <a:r>
              <a:rPr lang="en-US" sz="2800" dirty="0">
                <a:latin typeface="Calibri" panose="020F0502020204030204" pitchFamily="34" charset="0"/>
              </a:rPr>
              <a:t>The piston of the syringe should be withdrawn prior to the injection to check whether the needle is in a blood vessel.</a:t>
            </a:r>
          </a:p>
          <a:p>
            <a:pPr algn="just"/>
            <a:r>
              <a:rPr lang="en-US" sz="2800" dirty="0">
                <a:latin typeface="Calibri" panose="020F0502020204030204" pitchFamily="34" charset="0"/>
              </a:rPr>
              <a:t>Using the dominant hand, the midwife places the tip of the opened scissors and makes an incision </a:t>
            </a:r>
            <a:r>
              <a:rPr lang="en-US" sz="2800" u="sng" dirty="0">
                <a:latin typeface="Calibri" panose="020F0502020204030204" pitchFamily="34" charset="0"/>
              </a:rPr>
              <a:t>at the height of a contraction.</a:t>
            </a:r>
          </a:p>
          <a:p>
            <a:pPr algn="just">
              <a:buNone/>
            </a:pPr>
            <a:endParaRPr lang="en-US" sz="2800" dirty="0">
              <a:latin typeface="Calibri" panose="020F0502020204030204" pitchFamily="34" charset="0"/>
            </a:endParaRPr>
          </a:p>
        </p:txBody>
      </p:sp>
    </p:spTree>
  </p:cSld>
  <p:clrMapOvr>
    <a:masterClrMapping/>
  </p:clrMapOvr>
  <p:transition spd="med">
    <p:pull/>
  </p:transition>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10039827" cy="1143000"/>
          </a:xfrm>
        </p:spPr>
        <p:txBody>
          <a:bodyPr/>
          <a:lstStyle/>
          <a:p>
            <a:r>
              <a:rPr lang="en-US" sz="6600" dirty="0">
                <a:solidFill>
                  <a:schemeClr val="tx1">
                    <a:lumMod val="95000"/>
                  </a:schemeClr>
                </a:solidFill>
              </a:rPr>
              <a:t>Important to note: </a:t>
            </a:r>
          </a:p>
        </p:txBody>
      </p:sp>
      <p:sp>
        <p:nvSpPr>
          <p:cNvPr id="3" name="Content Placeholder 2"/>
          <p:cNvSpPr>
            <a:spLocks noGrp="1"/>
          </p:cNvSpPr>
          <p:nvPr>
            <p:ph idx="1"/>
          </p:nvPr>
        </p:nvSpPr>
        <p:spPr>
          <a:xfrm>
            <a:off x="1076088" y="1143001"/>
            <a:ext cx="10039827" cy="4987931"/>
          </a:xfrm>
        </p:spPr>
        <p:txBody>
          <a:bodyPr/>
          <a:lstStyle/>
          <a:p>
            <a:pPr algn="just"/>
            <a:r>
              <a:rPr lang="en-US" sz="4000" dirty="0"/>
              <a:t>The incision is best made during a contraction when the tissues are stretched so that there is a clear view of the area and bleeding is less likely to be severe</a:t>
            </a:r>
          </a:p>
        </p:txBody>
      </p:sp>
    </p:spTree>
    <p:extLst>
      <p:ext uri="{BB962C8B-B14F-4D97-AF65-F5344CB8AC3E}">
        <p14:creationId xmlns="" xmlns:p14="http://schemas.microsoft.com/office/powerpoint/2010/main" val="3279895038"/>
      </p:ext>
    </p:extLst>
  </p:cSld>
  <p:clrMapOvr>
    <a:masterClrMapping/>
  </p:clrMapOvr>
  <p:transition spd="med">
    <p:pull/>
  </p:transition>
</p:sld>
</file>

<file path=ppt/slides/slide4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609602"/>
            <a:ext cx="10039827" cy="5521331"/>
          </a:xfrm>
        </p:spPr>
        <p:txBody>
          <a:bodyPr/>
          <a:lstStyle/>
          <a:p>
            <a:pPr algn="just"/>
            <a:r>
              <a:rPr lang="en-US" sz="3600" dirty="0"/>
              <a:t>Delivery of the head should follow immediately and it should be controlled to avoid extension of the episiotomy.</a:t>
            </a:r>
          </a:p>
          <a:p>
            <a:pPr algn="just"/>
            <a:r>
              <a:rPr lang="en-US" sz="3600" dirty="0"/>
              <a:t>If there is delay before the head emerges, apply pressure at the episiotomy site between contractions to minimize bleeding. Use aseptic techniques all through. PPH can occur </a:t>
            </a:r>
            <a:r>
              <a:rPr lang="en-US" sz="3600" dirty="0" smtClean="0"/>
              <a:t>from an </a:t>
            </a:r>
            <a:r>
              <a:rPr lang="en-US" sz="3600" dirty="0"/>
              <a:t>episiotomy site unless bleeding points are compressed. </a:t>
            </a:r>
          </a:p>
          <a:p>
            <a:pPr algn="just">
              <a:buNone/>
            </a:pPr>
            <a:endParaRPr lang="en-US" sz="3600" dirty="0"/>
          </a:p>
        </p:txBody>
      </p:sp>
    </p:spTree>
  </p:cSld>
  <p:clrMapOvr>
    <a:masterClrMapping/>
  </p:clrMapOvr>
  <p:transition spd="med">
    <p:pull/>
  </p:transition>
</p:sld>
</file>

<file path=ppt/slides/slide4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33856" y="152400"/>
            <a:ext cx="8924290" cy="914400"/>
          </a:xfrm>
        </p:spPr>
        <p:txBody>
          <a:bodyPr/>
          <a:lstStyle/>
          <a:p>
            <a:r>
              <a:rPr lang="en-US" b="1" dirty="0"/>
              <a:t>Infiltrating the perineum</a:t>
            </a:r>
          </a:p>
        </p:txBody>
      </p:sp>
      <p:pic>
        <p:nvPicPr>
          <p:cNvPr id="4" name="ia_el_23_innerEl" descr="Illustration showing the infiltrating of the perineum"/>
          <p:cNvPicPr>
            <a:picLocks noGrp="1"/>
          </p:cNvPicPr>
          <p:nvPr>
            <p:ph idx="1"/>
          </p:nvPr>
        </p:nvPicPr>
        <p:blipFill>
          <a:blip r:embed="rId2" cstate="print">
            <a:duotone>
              <a:prstClr val="black"/>
              <a:srgbClr val="D9C3A5">
                <a:tint val="50000"/>
                <a:satMod val="180000"/>
              </a:srgbClr>
            </a:duotone>
          </a:blip>
          <a:stretch>
            <a:fillRect/>
          </a:stretch>
        </p:blipFill>
        <p:spPr bwMode="auto">
          <a:xfrm>
            <a:off x="537882" y="457200"/>
            <a:ext cx="10058400" cy="5943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p:pull/>
  </p:transition>
</p:sld>
</file>

<file path=ppt/slides/slide4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83126" y="0"/>
            <a:ext cx="10132788" cy="1143000"/>
          </a:xfrm>
        </p:spPr>
        <p:txBody>
          <a:bodyPr/>
          <a:lstStyle/>
          <a:p>
            <a:pPr algn="ctr"/>
            <a:r>
              <a:rPr lang="en-US" b="1" dirty="0">
                <a:effectLst>
                  <a:outerShdw blurRad="38100" dist="38100" dir="2700000" algn="tl">
                    <a:srgbClr val="000000">
                      <a:alpha val="43137"/>
                    </a:srgbClr>
                  </a:outerShdw>
                </a:effectLst>
              </a:rPr>
              <a:t>Performing an episiotomy</a:t>
            </a:r>
          </a:p>
        </p:txBody>
      </p:sp>
      <p:pic>
        <p:nvPicPr>
          <p:cNvPr id="4" name="ia_el_24_innerEl" descr="Illustration showing the performing of an episiotomy"/>
          <p:cNvPicPr>
            <a:picLocks noGrp="1"/>
          </p:cNvPicPr>
          <p:nvPr>
            <p:ph idx="1"/>
          </p:nvPr>
        </p:nvPicPr>
        <p:blipFill>
          <a:blip r:embed="rId2" cstate="print">
            <a:duotone>
              <a:prstClr val="black"/>
              <a:srgbClr val="D9C3A5">
                <a:tint val="50000"/>
                <a:satMod val="180000"/>
              </a:srgbClr>
            </a:duotone>
          </a:blip>
          <a:stretch>
            <a:fillRect/>
          </a:stretch>
        </p:blipFill>
        <p:spPr bwMode="auto">
          <a:xfrm>
            <a:off x="685802" y="1066800"/>
            <a:ext cx="10515599" cy="533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p:pull/>
  </p:transition>
</p:sld>
</file>

<file path=ppt/slides/slide4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cntd…</a:t>
            </a:r>
          </a:p>
        </p:txBody>
      </p:sp>
      <p:sp>
        <p:nvSpPr>
          <p:cNvPr id="3" name="Content Placeholder 2"/>
          <p:cNvSpPr>
            <a:spLocks noGrp="1"/>
          </p:cNvSpPr>
          <p:nvPr>
            <p:ph idx="1"/>
          </p:nvPr>
        </p:nvSpPr>
        <p:spPr>
          <a:xfrm>
            <a:off x="1076088" y="1219201"/>
            <a:ext cx="10039827" cy="4911731"/>
          </a:xfrm>
        </p:spPr>
        <p:txBody>
          <a:bodyPr>
            <a:normAutofit/>
          </a:bodyPr>
          <a:lstStyle/>
          <a:p>
            <a:pPr algn="just"/>
            <a:r>
              <a:rPr lang="en-US" dirty="0">
                <a:latin typeface="Calibri" panose="020F0502020204030204" pitchFamily="34" charset="0"/>
              </a:rPr>
              <a:t>Direct your needle 4-5cm beneath the skin of the proposed site of injection</a:t>
            </a:r>
          </a:p>
          <a:p>
            <a:pPr algn="just"/>
            <a:r>
              <a:rPr lang="en-US" dirty="0">
                <a:latin typeface="Calibri" panose="020F0502020204030204" pitchFamily="34" charset="0"/>
              </a:rPr>
              <a:t>Ensure the needle is not in the blood vessel by drawing back the piston</a:t>
            </a:r>
          </a:p>
          <a:p>
            <a:pPr algn="just"/>
            <a:r>
              <a:rPr lang="en-US" dirty="0">
                <a:latin typeface="Calibri" panose="020F0502020204030204" pitchFamily="34" charset="0"/>
              </a:rPr>
              <a:t>If you withdraw blood, redirect the needle</a:t>
            </a:r>
          </a:p>
          <a:p>
            <a:pPr algn="just"/>
            <a:r>
              <a:rPr lang="en-US" dirty="0">
                <a:latin typeface="Calibri" panose="020F0502020204030204" pitchFamily="34" charset="0"/>
              </a:rPr>
              <a:t>Inject the lignocaine as you withdraw the needle</a:t>
            </a:r>
          </a:p>
          <a:p>
            <a:pPr algn="just"/>
            <a:r>
              <a:rPr lang="en-US" dirty="0">
                <a:latin typeface="Calibri" panose="020F0502020204030204" pitchFamily="34" charset="0"/>
              </a:rPr>
              <a:t>Distribute the anaesthesia by changing the direction of the needle to two or more areas on the proposed injection site</a:t>
            </a:r>
          </a:p>
          <a:p>
            <a:pPr algn="just">
              <a:buNone/>
            </a:pPr>
            <a:endParaRPr lang="en-US" dirty="0">
              <a:latin typeface="Calibri" panose="020F0502020204030204" pitchFamily="34" charset="0"/>
            </a:endParaRPr>
          </a:p>
        </p:txBody>
      </p:sp>
    </p:spTree>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5400" i="1" u="sng" dirty="0">
                <a:latin typeface="Times New Roman" pitchFamily="18" charset="0"/>
                <a:cs typeface="Times New Roman" pitchFamily="18" charset="0"/>
              </a:rPr>
              <a:t>At Eighteen (18) weeks</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48</a:t>
            </a:fld>
            <a:endParaRPr lang="en-US" dirty="0">
              <a:latin typeface="Franklin Gothic Book"/>
            </a:endParaRPr>
          </a:p>
        </p:txBody>
      </p:sp>
      <p:sp>
        <p:nvSpPr>
          <p:cNvPr id="3" name="Content Placeholder 2"/>
          <p:cNvSpPr>
            <a:spLocks noGrp="1"/>
          </p:cNvSpPr>
          <p:nvPr>
            <p:ph sz="quarter" idx="1"/>
          </p:nvPr>
        </p:nvSpPr>
        <p:spPr/>
        <p:txBody>
          <a:bodyPr>
            <a:normAutofit/>
          </a:bodyPr>
          <a:lstStyle/>
          <a:p>
            <a:r>
              <a:rPr lang="en-US" sz="3600" dirty="0" err="1">
                <a:cs typeface="Times New Roman" pitchFamily="18" charset="0"/>
              </a:rPr>
              <a:t>Fundus</a:t>
            </a:r>
            <a:r>
              <a:rPr lang="en-US" sz="3600" dirty="0">
                <a:cs typeface="Times New Roman" pitchFamily="18" charset="0"/>
              </a:rPr>
              <a:t> is midway between the symphysis pubis and the umbilicus.</a:t>
            </a:r>
          </a:p>
          <a:p>
            <a:pPr>
              <a:buNone/>
            </a:pPr>
            <a:r>
              <a:rPr lang="en-US" sz="3600" i="1" dirty="0">
                <a:cs typeface="Times New Roman" pitchFamily="18" charset="0"/>
              </a:rPr>
              <a:t>	  </a:t>
            </a:r>
            <a:r>
              <a:rPr lang="en-US" sz="3600" b="1" i="1" u="sng" dirty="0">
                <a:cs typeface="Times New Roman" pitchFamily="18" charset="0"/>
              </a:rPr>
              <a:t>At Twenty(20) weeks</a:t>
            </a:r>
            <a:endParaRPr lang="en-US" sz="3600" b="1" u="sng" dirty="0">
              <a:cs typeface="Times New Roman" pitchFamily="18" charset="0"/>
            </a:endParaRPr>
          </a:p>
          <a:p>
            <a:r>
              <a:rPr lang="en-US" sz="3600" dirty="0">
                <a:cs typeface="Times New Roman" pitchFamily="18" charset="0"/>
              </a:rPr>
              <a:t>The fundus is just 2 fingers below the umbilicus.</a:t>
            </a:r>
          </a:p>
          <a:p>
            <a:r>
              <a:rPr lang="en-US" sz="3600" dirty="0">
                <a:cs typeface="Times New Roman" pitchFamily="18" charset="0"/>
              </a:rPr>
              <a:t>Uterus is ovoid in shape and the </a:t>
            </a:r>
            <a:r>
              <a:rPr lang="en-US" sz="3600" dirty="0" err="1">
                <a:cs typeface="Times New Roman" pitchFamily="18" charset="0"/>
              </a:rPr>
              <a:t>fundus</a:t>
            </a:r>
            <a:r>
              <a:rPr lang="en-US" sz="3600" dirty="0">
                <a:cs typeface="Times New Roman" pitchFamily="18" charset="0"/>
              </a:rPr>
              <a:t> is thicker, more round and dome-shaped.</a:t>
            </a:r>
          </a:p>
          <a:p>
            <a:endParaRPr lang="en-US" sz="3600" dirty="0"/>
          </a:p>
          <a:p>
            <a:endParaRPr lang="en-US" sz="3600" dirty="0"/>
          </a:p>
        </p:txBody>
      </p:sp>
    </p:spTree>
  </p:cSld>
  <p:clrMapOvr>
    <a:masterClrMapping/>
  </p:clrMapOvr>
  <p:transition spd="slow">
    <p:pull dir="d"/>
  </p:transition>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Toxic signs of local anaesthesia that you should be aware of:</a:t>
            </a:r>
          </a:p>
        </p:txBody>
      </p:sp>
      <p:sp>
        <p:nvSpPr>
          <p:cNvPr id="3" name="Content Placeholder 2"/>
          <p:cNvSpPr>
            <a:spLocks noGrp="1"/>
          </p:cNvSpPr>
          <p:nvPr>
            <p:ph idx="1"/>
          </p:nvPr>
        </p:nvSpPr>
        <p:spPr/>
        <p:txBody>
          <a:bodyPr>
            <a:normAutofit lnSpcReduction="10000"/>
          </a:bodyPr>
          <a:lstStyle/>
          <a:p>
            <a:r>
              <a:rPr lang="en-US" dirty="0"/>
              <a:t>Drowsiness</a:t>
            </a:r>
          </a:p>
          <a:p>
            <a:r>
              <a:rPr lang="en-US" dirty="0"/>
              <a:t>Twitching of the face/lips</a:t>
            </a:r>
          </a:p>
          <a:p>
            <a:r>
              <a:rPr lang="en-US" dirty="0"/>
              <a:t>Tingling in the area of the mouth</a:t>
            </a:r>
          </a:p>
          <a:p>
            <a:r>
              <a:rPr lang="en-US" dirty="0"/>
              <a:t>Convulsion</a:t>
            </a:r>
          </a:p>
          <a:p>
            <a:r>
              <a:rPr lang="en-US" dirty="0"/>
              <a:t>Circulatory collapse</a:t>
            </a:r>
          </a:p>
          <a:p>
            <a:r>
              <a:rPr lang="en-US" dirty="0"/>
              <a:t>Respiratory collapse</a:t>
            </a:r>
          </a:p>
          <a:p>
            <a:pPr>
              <a:buNone/>
            </a:pPr>
            <a:r>
              <a:rPr lang="en-US" b="1" i="1" dirty="0"/>
              <a:t>If the above signs are noted, call for medical help (anaesthetist) and resuscitate the mother</a:t>
            </a:r>
          </a:p>
          <a:p>
            <a:pPr>
              <a:buNone/>
            </a:pPr>
            <a:endParaRPr lang="en-US" dirty="0"/>
          </a:p>
        </p:txBody>
      </p:sp>
    </p:spTree>
  </p:cSld>
  <p:clrMapOvr>
    <a:masterClrMapping/>
  </p:clrMapOvr>
  <p:transition spd="med">
    <p:pull/>
  </p:transition>
</p:sld>
</file>

<file path=ppt/slides/slide4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633856" y="152400"/>
            <a:ext cx="8924290" cy="838200"/>
          </a:xfrm>
        </p:spPr>
        <p:txBody>
          <a:bodyPr>
            <a:noAutofit/>
          </a:bodyPr>
          <a:lstStyle/>
          <a:p>
            <a:pPr algn="ctr"/>
            <a:r>
              <a:rPr lang="en-US" sz="6000" b="1" dirty="0">
                <a:solidFill>
                  <a:schemeClr val="tx1"/>
                </a:solidFill>
              </a:rPr>
              <a:t>Repair of the Episiotomy</a:t>
            </a:r>
            <a:endParaRPr lang="en-US" sz="6000" dirty="0">
              <a:solidFill>
                <a:schemeClr val="tx1"/>
              </a:solidFill>
            </a:endParaRPr>
          </a:p>
        </p:txBody>
      </p:sp>
      <p:sp>
        <p:nvSpPr>
          <p:cNvPr id="3" name="Content Placeholder 2"/>
          <p:cNvSpPr>
            <a:spLocks noGrp="1"/>
          </p:cNvSpPr>
          <p:nvPr>
            <p:ph idx="1"/>
          </p:nvPr>
        </p:nvSpPr>
        <p:spPr>
          <a:xfrm>
            <a:off x="685800" y="990600"/>
            <a:ext cx="10820400" cy="5181600"/>
          </a:xfrm>
        </p:spPr>
        <p:txBody>
          <a:bodyPr>
            <a:noAutofit/>
          </a:bodyPr>
          <a:lstStyle/>
          <a:p>
            <a:pPr algn="just"/>
            <a:r>
              <a:rPr lang="en-US" sz="3200" dirty="0">
                <a:latin typeface="Calibri" panose="020F0502020204030204" pitchFamily="34" charset="0"/>
              </a:rPr>
              <a:t>The episiotomy should be repaired as soon as possible (immediately after the third stage) before oedema sets in and while tissues are still anaesthetised. You will need a good source of direct light. </a:t>
            </a:r>
          </a:p>
          <a:p>
            <a:pPr algn="just"/>
            <a:r>
              <a:rPr lang="en-US" sz="3200" dirty="0">
                <a:latin typeface="Calibri" panose="020F0502020204030204" pitchFamily="34" charset="0"/>
              </a:rPr>
              <a:t>The patient is placed in the dorsal recumbent position. The midwife should be seated comfortably during the procedure.</a:t>
            </a:r>
          </a:p>
          <a:p>
            <a:pPr algn="just"/>
            <a:r>
              <a:rPr lang="en-US" sz="3200" dirty="0">
                <a:latin typeface="Calibri" panose="020F0502020204030204" pitchFamily="34" charset="0"/>
              </a:rPr>
              <a:t>An aseptic technique must be maintained throughout the procedure. </a:t>
            </a:r>
          </a:p>
          <a:p>
            <a:pPr algn="just"/>
            <a:r>
              <a:rPr lang="en-US" sz="3200" dirty="0">
                <a:latin typeface="Calibri" panose="020F0502020204030204" pitchFamily="34" charset="0"/>
              </a:rPr>
              <a:t>The vagina and the episiotomy site are cleaned with antiseptic lotion and the midwife should have a sterile gown and gloves on. </a:t>
            </a:r>
          </a:p>
          <a:p>
            <a:pPr algn="just">
              <a:buNone/>
            </a:pPr>
            <a:endParaRPr lang="en-US" sz="3200" dirty="0">
              <a:latin typeface="Calibri" panose="020F0502020204030204" pitchFamily="34" charset="0"/>
            </a:endParaRPr>
          </a:p>
        </p:txBody>
      </p:sp>
    </p:spTree>
  </p:cSld>
  <p:clrMapOvr>
    <a:masterClrMapping/>
  </p:clrMapOvr>
  <p:transition spd="med">
    <p:pull/>
  </p:transition>
</p:sld>
</file>

<file path=ppt/slides/slide4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762006"/>
            <a:ext cx="10039827" cy="5368925"/>
          </a:xfrm>
        </p:spPr>
        <p:txBody>
          <a:bodyPr>
            <a:normAutofit/>
          </a:bodyPr>
          <a:lstStyle/>
          <a:p>
            <a:pPr algn="just"/>
            <a:r>
              <a:rPr lang="en-US" sz="3200" dirty="0">
                <a:latin typeface="Calibri" panose="020F0502020204030204" pitchFamily="34" charset="0"/>
              </a:rPr>
              <a:t>Sterile gauze is inserted into the vagina to absorb blood and keep the operation site dry. Absorbable sutures are used. </a:t>
            </a:r>
          </a:p>
          <a:p>
            <a:pPr algn="just"/>
            <a:r>
              <a:rPr lang="en-US" sz="3200" dirty="0">
                <a:latin typeface="Calibri" panose="020F0502020204030204" pitchFamily="34" charset="0"/>
              </a:rPr>
              <a:t>The repair begins at the apex of the vaginal wound. A continuous or interrupted stitch is used, </a:t>
            </a:r>
            <a:r>
              <a:rPr lang="en-US" sz="3200" b="1" dirty="0">
                <a:solidFill>
                  <a:srgbClr val="0070C0"/>
                </a:solidFill>
                <a:latin typeface="Calibri" panose="020F0502020204030204" pitchFamily="34" charset="0"/>
              </a:rPr>
              <a:t>started from the apex to the fourchette</a:t>
            </a:r>
            <a:r>
              <a:rPr lang="en-US" sz="3200" dirty="0">
                <a:latin typeface="Calibri" panose="020F0502020204030204" pitchFamily="34" charset="0"/>
              </a:rPr>
              <a:t> bringing the two edges of the wound together. The perineal muscles are then sutured and finally the skin is sutured= a total of three (3) layers are sutured.</a:t>
            </a:r>
          </a:p>
          <a:p>
            <a:pPr algn="just">
              <a:buNone/>
            </a:pPr>
            <a:endParaRPr lang="en-US" sz="3200" dirty="0">
              <a:latin typeface="Calibri" panose="020F0502020204030204" pitchFamily="34" charset="0"/>
            </a:endParaRPr>
          </a:p>
        </p:txBody>
      </p:sp>
    </p:spTree>
  </p:cSld>
  <p:clrMapOvr>
    <a:masterClrMapping/>
  </p:clrMapOvr>
  <p:transition spd="med">
    <p:pull/>
  </p:transition>
</p:sld>
</file>

<file path=ppt/slides/slide4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304802"/>
            <a:ext cx="10039827" cy="5826131"/>
          </a:xfrm>
        </p:spPr>
        <p:txBody>
          <a:bodyPr>
            <a:normAutofit/>
          </a:bodyPr>
          <a:lstStyle/>
          <a:p>
            <a:pPr algn="just"/>
            <a:r>
              <a:rPr lang="en-US" sz="3200" dirty="0">
                <a:latin typeface="Calibri" panose="020F0502020204030204" pitchFamily="34" charset="0"/>
              </a:rPr>
              <a:t>The stitches should just be firm enough. If they are too loose, they may cause oedema and if they are too tight, the mother will be very uncomfortable. </a:t>
            </a:r>
          </a:p>
          <a:p>
            <a:pPr algn="just"/>
            <a:r>
              <a:rPr lang="en-US" sz="3200" dirty="0">
                <a:latin typeface="Calibri" panose="020F0502020204030204" pitchFamily="34" charset="0"/>
              </a:rPr>
              <a:t>After suturing, remove the pack from the vagina and note on the mother’s card that the pack has been removed. </a:t>
            </a:r>
          </a:p>
          <a:p>
            <a:pPr algn="just"/>
            <a:r>
              <a:rPr lang="en-US" sz="3200" dirty="0">
                <a:latin typeface="Calibri" panose="020F0502020204030204" pitchFamily="34" charset="0"/>
              </a:rPr>
              <a:t>Insert the little finger into the anal orifice to make sure the two orifices have not been stitched together and the vaginal orifice is still patent.</a:t>
            </a:r>
          </a:p>
          <a:p>
            <a:pPr algn="just">
              <a:buNone/>
            </a:pPr>
            <a:endParaRPr lang="en-US" sz="3200" dirty="0">
              <a:latin typeface="Calibri" panose="020F0502020204030204" pitchFamily="34" charset="0"/>
            </a:endParaRPr>
          </a:p>
        </p:txBody>
      </p:sp>
    </p:spTree>
  </p:cSld>
  <p:clrMapOvr>
    <a:masterClrMapping/>
  </p:clrMapOvr>
  <p:transition spd="med">
    <p:pull/>
  </p:transition>
</p:sld>
</file>

<file path=ppt/slides/slide4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609601"/>
            <a:ext cx="10125314" cy="5973763"/>
          </a:xfrm>
        </p:spPr>
        <p:txBody>
          <a:bodyPr>
            <a:normAutofit/>
          </a:bodyPr>
          <a:lstStyle/>
          <a:p>
            <a:pPr algn="just">
              <a:buNone/>
            </a:pPr>
            <a:r>
              <a:rPr lang="en-US" sz="3200" b="1" dirty="0">
                <a:latin typeface="Calibri" panose="020F0502020204030204" pitchFamily="34" charset="0"/>
              </a:rPr>
              <a:t>Hints on repairing the perineum</a:t>
            </a:r>
          </a:p>
          <a:p>
            <a:pPr algn="just"/>
            <a:r>
              <a:rPr lang="en-US" sz="3200" dirty="0">
                <a:latin typeface="Calibri" panose="020F0502020204030204" pitchFamily="34" charset="0"/>
              </a:rPr>
              <a:t>Should be sutured with in one hour after local analgesia is given</a:t>
            </a:r>
          </a:p>
          <a:p>
            <a:pPr algn="just"/>
            <a:r>
              <a:rPr lang="en-US" sz="3200" dirty="0">
                <a:latin typeface="Calibri" panose="020F0502020204030204" pitchFamily="34" charset="0"/>
              </a:rPr>
              <a:t>The area is cleansed with </a:t>
            </a:r>
            <a:r>
              <a:rPr lang="en-US" sz="3200" dirty="0" err="1">
                <a:latin typeface="Calibri" panose="020F0502020204030204" pitchFamily="34" charset="0"/>
              </a:rPr>
              <a:t>savlon</a:t>
            </a:r>
            <a:r>
              <a:rPr lang="en-US" sz="3200" dirty="0">
                <a:latin typeface="Calibri" panose="020F0502020204030204" pitchFamily="34" charset="0"/>
              </a:rPr>
              <a:t> </a:t>
            </a:r>
            <a:r>
              <a:rPr lang="en-US" sz="3200" dirty="0" smtClean="0">
                <a:latin typeface="Calibri" panose="020F0502020204030204" pitchFamily="34" charset="0"/>
              </a:rPr>
              <a:t>/</a:t>
            </a:r>
            <a:r>
              <a:rPr lang="en-US" sz="3200" dirty="0" err="1" smtClean="0">
                <a:latin typeface="Calibri" panose="020F0502020204030204" pitchFamily="34" charset="0"/>
              </a:rPr>
              <a:t>h</a:t>
            </a:r>
            <a:r>
              <a:rPr lang="en-US" sz="3200" dirty="0" err="1" smtClean="0">
                <a:latin typeface="Calibri" panose="020F0502020204030204" pitchFamily="34" charset="0"/>
              </a:rPr>
              <a:t>ibitane</a:t>
            </a:r>
            <a:r>
              <a:rPr lang="en-US" sz="3200" dirty="0" smtClean="0">
                <a:latin typeface="Calibri" panose="020F0502020204030204" pitchFamily="34" charset="0"/>
              </a:rPr>
              <a:t> solution</a:t>
            </a:r>
            <a:endParaRPr lang="en-US" sz="3200" dirty="0">
              <a:latin typeface="Calibri" panose="020F0502020204030204" pitchFamily="34" charset="0"/>
            </a:endParaRPr>
          </a:p>
          <a:p>
            <a:pPr algn="just"/>
            <a:r>
              <a:rPr lang="en-US" sz="3200" dirty="0" smtClean="0">
                <a:latin typeface="Calibri" panose="020F0502020204030204" pitchFamily="34" charset="0"/>
              </a:rPr>
              <a:t>To obstruct </a:t>
            </a:r>
            <a:r>
              <a:rPr lang="en-US" sz="3200" dirty="0" smtClean="0">
                <a:latin typeface="Calibri" panose="020F0502020204030204" pitchFamily="34" charset="0"/>
              </a:rPr>
              <a:t>any </a:t>
            </a:r>
            <a:r>
              <a:rPr lang="en-US" sz="3200" dirty="0">
                <a:latin typeface="Calibri" panose="020F0502020204030204" pitchFamily="34" charset="0"/>
              </a:rPr>
              <a:t>leakage from the uterus, vaginal tampon or pack should be inserted</a:t>
            </a:r>
          </a:p>
          <a:p>
            <a:pPr algn="just"/>
            <a:r>
              <a:rPr lang="en-US" sz="3200" dirty="0">
                <a:latin typeface="Calibri" panose="020F0502020204030204" pitchFamily="34" charset="0"/>
              </a:rPr>
              <a:t>Good light is essential</a:t>
            </a:r>
          </a:p>
          <a:p>
            <a:pPr algn="just"/>
            <a:r>
              <a:rPr lang="en-US" sz="3200" dirty="0">
                <a:latin typeface="Calibri" panose="020F0502020204030204" pitchFamily="34" charset="0"/>
              </a:rPr>
              <a:t>The extent of the laceration should be determined</a:t>
            </a:r>
          </a:p>
        </p:txBody>
      </p:sp>
    </p:spTree>
  </p:cSld>
  <p:clrMapOvr>
    <a:masterClrMapping/>
  </p:clrMapOvr>
  <p:transition spd="med">
    <p:pull/>
  </p:transition>
</p:sld>
</file>

<file path=ppt/slides/slide4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85801"/>
            <a:ext cx="10430114" cy="5821363"/>
          </a:xfrm>
        </p:spPr>
        <p:txBody>
          <a:bodyPr>
            <a:noAutofit/>
          </a:bodyPr>
          <a:lstStyle/>
          <a:p>
            <a:pPr algn="just">
              <a:buNone/>
            </a:pPr>
            <a:r>
              <a:rPr lang="en-US" sz="3200" b="1" dirty="0">
                <a:latin typeface="Calibri" panose="020F0502020204030204" pitchFamily="34" charset="0"/>
              </a:rPr>
              <a:t>Layers to be repaired</a:t>
            </a:r>
          </a:p>
          <a:p>
            <a:pPr algn="just"/>
            <a:r>
              <a:rPr lang="en-US" sz="3200" dirty="0">
                <a:latin typeface="Calibri" panose="020F0502020204030204" pitchFamily="34" charset="0"/>
              </a:rPr>
              <a:t>Vaginal wound </a:t>
            </a:r>
          </a:p>
          <a:p>
            <a:pPr lvl="1" algn="just"/>
            <a:r>
              <a:rPr lang="en-US" sz="3200" dirty="0">
                <a:latin typeface="Calibri" panose="020F0502020204030204" pitchFamily="34" charset="0"/>
              </a:rPr>
              <a:t>a) Deep and superficial tissue</a:t>
            </a:r>
          </a:p>
          <a:p>
            <a:pPr lvl="1" algn="just"/>
            <a:r>
              <a:rPr lang="en-US" sz="3200" dirty="0">
                <a:latin typeface="Calibri" panose="020F0502020204030204" pitchFamily="34" charset="0"/>
              </a:rPr>
              <a:t>b) Vaginal mucosa</a:t>
            </a:r>
          </a:p>
          <a:p>
            <a:pPr algn="just"/>
            <a:r>
              <a:rPr lang="en-US" sz="3200" dirty="0">
                <a:latin typeface="Calibri" panose="020F0502020204030204" pitchFamily="34" charset="0"/>
              </a:rPr>
              <a:t> Perineal muscles and fascia</a:t>
            </a:r>
          </a:p>
          <a:p>
            <a:pPr algn="just"/>
            <a:r>
              <a:rPr lang="en-US" sz="3200" dirty="0">
                <a:latin typeface="Calibri" panose="020F0502020204030204" pitchFamily="34" charset="0"/>
              </a:rPr>
              <a:t>Perineal skin and subcutaneous tissue; thus a total of </a:t>
            </a:r>
            <a:r>
              <a:rPr lang="en-US" sz="3200" b="1" dirty="0">
                <a:latin typeface="Calibri" panose="020F0502020204030204" pitchFamily="34" charset="0"/>
              </a:rPr>
              <a:t>3 layers. </a:t>
            </a:r>
          </a:p>
          <a:p>
            <a:pPr algn="just"/>
            <a:r>
              <a:rPr lang="en-US" sz="3200" dirty="0">
                <a:latin typeface="Calibri" panose="020F0502020204030204" pitchFamily="34" charset="0"/>
              </a:rPr>
              <a:t>The first stitch inserted at the apex of the incision</a:t>
            </a:r>
          </a:p>
          <a:p>
            <a:pPr algn="just"/>
            <a:r>
              <a:rPr lang="en-US" sz="3200" dirty="0">
                <a:latin typeface="Calibri" panose="020F0502020204030204" pitchFamily="34" charset="0"/>
              </a:rPr>
              <a:t>The most commonly used suturing material is 2/0 chromic catgut.</a:t>
            </a:r>
          </a:p>
        </p:txBody>
      </p:sp>
    </p:spTree>
  </p:cSld>
  <p:clrMapOvr>
    <a:masterClrMapping/>
  </p:clrMapOvr>
  <p:transition spd="med">
    <p:pull/>
  </p:transition>
</p:sld>
</file>

<file path=ppt/slides/slide4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457200"/>
            <a:ext cx="10039827" cy="1143000"/>
          </a:xfrm>
        </p:spPr>
        <p:txBody>
          <a:bodyPr/>
          <a:lstStyle/>
          <a:p>
            <a:pPr algn="ctr"/>
            <a:r>
              <a:rPr lang="en-US" b="1" dirty="0">
                <a:solidFill>
                  <a:srgbClr val="FF0000"/>
                </a:solidFill>
              </a:rPr>
              <a:t>Complications of episiotomy</a:t>
            </a:r>
          </a:p>
        </p:txBody>
      </p:sp>
      <p:sp>
        <p:nvSpPr>
          <p:cNvPr id="3" name="Content Placeholder 2"/>
          <p:cNvSpPr>
            <a:spLocks noGrp="1"/>
          </p:cNvSpPr>
          <p:nvPr>
            <p:ph idx="1"/>
          </p:nvPr>
        </p:nvSpPr>
        <p:spPr/>
        <p:txBody>
          <a:bodyPr/>
          <a:lstStyle/>
          <a:p>
            <a:r>
              <a:rPr lang="en-US" sz="3600" dirty="0">
                <a:latin typeface="Calibri" panose="020F0502020204030204" pitchFamily="34" charset="0"/>
              </a:rPr>
              <a:t>Infections leading to broken episiotomy</a:t>
            </a:r>
          </a:p>
          <a:p>
            <a:r>
              <a:rPr lang="en-US" sz="3600" dirty="0">
                <a:latin typeface="Calibri" panose="020F0502020204030204" pitchFamily="34" charset="0"/>
              </a:rPr>
              <a:t>Haematoma formation at the site of the episiotomy haemorrhage</a:t>
            </a:r>
          </a:p>
          <a:p>
            <a:pPr>
              <a:buNone/>
            </a:pPr>
            <a:endParaRPr lang="en-US" sz="3600" dirty="0">
              <a:latin typeface="Calibri" panose="020F0502020204030204" pitchFamily="34" charset="0"/>
            </a:endParaRPr>
          </a:p>
        </p:txBody>
      </p:sp>
    </p:spTree>
  </p:cSld>
  <p:clrMapOvr>
    <a:masterClrMapping/>
  </p:clrMapOvr>
  <p:transition spd="med">
    <p:pull/>
  </p:transition>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en-US" sz="6600" dirty="0">
                <a:solidFill>
                  <a:srgbClr val="0070C0"/>
                </a:solidFill>
                <a:latin typeface="Bernard MT Condensed" panose="02050806060905020404" pitchFamily="18" charset="0"/>
              </a:rPr>
              <a:t>THE 3</a:t>
            </a:r>
            <a:r>
              <a:rPr lang="en-US" sz="6600" baseline="30000" dirty="0">
                <a:solidFill>
                  <a:srgbClr val="0070C0"/>
                </a:solidFill>
                <a:latin typeface="Bernard MT Condensed" panose="02050806060905020404" pitchFamily="18" charset="0"/>
              </a:rPr>
              <a:t>RD</a:t>
            </a:r>
            <a:r>
              <a:rPr lang="en-US" sz="6600" dirty="0">
                <a:solidFill>
                  <a:srgbClr val="0070C0"/>
                </a:solidFill>
                <a:latin typeface="Bernard MT Condensed" panose="02050806060905020404" pitchFamily="18" charset="0"/>
              </a:rPr>
              <a:t> STAGE OF LABOUR</a:t>
            </a:r>
          </a:p>
        </p:txBody>
      </p:sp>
    </p:spTree>
    <p:extLst>
      <p:ext uri="{BB962C8B-B14F-4D97-AF65-F5344CB8AC3E}">
        <p14:creationId xmlns="" xmlns:p14="http://schemas.microsoft.com/office/powerpoint/2010/main" val="32682743"/>
      </p:ext>
    </p:extLst>
  </p:cSld>
  <p:clrMapOvr>
    <a:masterClrMapping/>
  </p:clrMapOvr>
  <p:transition spd="med">
    <p:pull/>
  </p:transition>
</p:sld>
</file>

<file path=ppt/slides/slide488.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1143000"/>
          </a:xfrm>
          <a:solidFill>
            <a:srgbClr val="0000CC"/>
          </a:solidFill>
        </p:spPr>
        <p:txBody>
          <a:bodyPr>
            <a:normAutofit fontScale="90000"/>
          </a:bodyPr>
          <a:lstStyle/>
          <a:p>
            <a:r>
              <a:rPr lang="en-US" b="1" dirty="0">
                <a:solidFill>
                  <a:srgbClr val="FFFF00"/>
                </a:solidFill>
              </a:rPr>
              <a:t>PHYSIOLOGY AND MANAGEMENT OF 3</a:t>
            </a:r>
            <a:r>
              <a:rPr lang="en-US" b="1" baseline="30000" dirty="0">
                <a:solidFill>
                  <a:srgbClr val="FFFF00"/>
                </a:solidFill>
              </a:rPr>
              <a:t>RD</a:t>
            </a:r>
            <a:r>
              <a:rPr lang="en-US" b="1" dirty="0">
                <a:solidFill>
                  <a:srgbClr val="FFFF00"/>
                </a:solidFill>
              </a:rPr>
              <a:t> STAGE OF LABOUR</a:t>
            </a:r>
          </a:p>
        </p:txBody>
      </p:sp>
      <p:sp>
        <p:nvSpPr>
          <p:cNvPr id="3" name="Content Placeholder 2"/>
          <p:cNvSpPr>
            <a:spLocks noGrp="1"/>
          </p:cNvSpPr>
          <p:nvPr>
            <p:ph idx="1"/>
          </p:nvPr>
        </p:nvSpPr>
        <p:spPr>
          <a:xfrm>
            <a:off x="762000" y="1219200"/>
            <a:ext cx="10591800" cy="5486400"/>
          </a:xfrm>
        </p:spPr>
        <p:txBody>
          <a:bodyPr>
            <a:normAutofit fontScale="92500"/>
          </a:bodyPr>
          <a:lstStyle/>
          <a:p>
            <a:pPr marL="0" indent="0" algn="ctr">
              <a:buNone/>
            </a:pPr>
            <a:r>
              <a:rPr lang="en-US" b="1" u="sng" dirty="0"/>
              <a:t>DESCRIPTION OF 3</a:t>
            </a:r>
            <a:r>
              <a:rPr lang="en-US" b="1" u="sng" baseline="30000" dirty="0"/>
              <a:t>RD</a:t>
            </a:r>
            <a:r>
              <a:rPr lang="en-US" b="1" u="sng" dirty="0"/>
              <a:t> STAGE:</a:t>
            </a:r>
          </a:p>
          <a:p>
            <a:pPr algn="just"/>
            <a:r>
              <a:rPr lang="en-US" dirty="0"/>
              <a:t>This is the stage that commences immediately after the birth of the baby &amp; involves delivery of the placenta &amp; the membranes up to when bleeding is </a:t>
            </a:r>
            <a:r>
              <a:rPr lang="en-US" u="sng" dirty="0"/>
              <a:t>completely</a:t>
            </a:r>
            <a:r>
              <a:rPr lang="en-US" dirty="0"/>
              <a:t> controlled.</a:t>
            </a:r>
          </a:p>
          <a:p>
            <a:pPr algn="just"/>
            <a:r>
              <a:rPr lang="en-US" dirty="0"/>
              <a:t>It includes the delivery of the placenta and membranes as well as the complete control of hemorrhage from the placenta site.</a:t>
            </a:r>
          </a:p>
          <a:p>
            <a:pPr marL="0" indent="0" algn="ctr">
              <a:buNone/>
            </a:pPr>
            <a:r>
              <a:rPr lang="en-US" b="1" u="sng" dirty="0"/>
              <a:t>DURATION:</a:t>
            </a:r>
          </a:p>
          <a:p>
            <a:pPr algn="just"/>
            <a:r>
              <a:rPr lang="en-US" dirty="0"/>
              <a:t>The third stage lasts between 5-15 minutes but any period upto 1 hour is normal. If it lasts more than 1 hr, it is considered as retained placenta, hence prolonged 3</a:t>
            </a:r>
            <a:r>
              <a:rPr lang="en-US" baseline="30000" dirty="0"/>
              <a:t>rd</a:t>
            </a:r>
            <a:r>
              <a:rPr lang="en-US" dirty="0"/>
              <a:t> stage of labour thus posing a risk for possible postpartum haemorrhage (PPH). </a:t>
            </a:r>
          </a:p>
        </p:txBody>
      </p:sp>
    </p:spTree>
  </p:cSld>
  <p:clrMapOvr>
    <a:masterClrMapping/>
  </p:clrMapOvr>
  <p:transition spd="med">
    <p:pull/>
  </p:transition>
</p:sld>
</file>

<file path=ppt/slides/slide48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
            <a:ext cx="10515600" cy="5978532"/>
          </a:xfrm>
        </p:spPr>
        <p:txBody>
          <a:bodyPr/>
          <a:lstStyle/>
          <a:p>
            <a:pPr algn="just"/>
            <a:r>
              <a:rPr lang="en-US" dirty="0"/>
              <a:t>At this stage, the uterus contracts down to follow the body of the foetus as it is being born. </a:t>
            </a:r>
          </a:p>
          <a:p>
            <a:pPr algn="just"/>
            <a:r>
              <a:rPr lang="en-US" dirty="0"/>
              <a:t>As the cavity of the uterus becomes smaller, the area of the placental site is diminished. The placenta is then cut off from the spongy layer of the decidua basalis. </a:t>
            </a:r>
          </a:p>
          <a:p>
            <a:pPr algn="just"/>
            <a:r>
              <a:rPr lang="en-US" dirty="0"/>
              <a:t>Further uterine contractions expel the placenta from the upper segment into the lower segment and through the vaginal vault. </a:t>
            </a:r>
          </a:p>
          <a:p>
            <a:pPr algn="just"/>
            <a:r>
              <a:rPr lang="en-US" dirty="0"/>
              <a:t>This process, whereby the placenta leaves the upper segment to the lower segment and through the vagina, is referred to as </a:t>
            </a:r>
            <a:r>
              <a:rPr lang="en-US" b="1" dirty="0"/>
              <a:t>separation and descent of the placenta</a:t>
            </a:r>
            <a:r>
              <a:rPr lang="en-US" dirty="0"/>
              <a:t>.</a:t>
            </a:r>
          </a:p>
          <a:p>
            <a:pPr algn="just"/>
            <a:endParaRPr lang="en-US" dirty="0"/>
          </a:p>
        </p:txBody>
      </p:sp>
    </p:spTree>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a:solidFill>
                  <a:srgbClr val="00B0F0"/>
                </a:solidFill>
                <a:latin typeface="Times New Roman" pitchFamily="18" charset="0"/>
                <a:cs typeface="Times New Roman" pitchFamily="18" charset="0"/>
              </a:rPr>
              <a:t>At Twenty two and Twenty four (22-24 ) weeks</a:t>
            </a:r>
            <a:endParaRPr lang="en-US" sz="3600" b="1" dirty="0">
              <a:solidFill>
                <a:srgbClr val="00B0F0"/>
              </a:solidFill>
            </a:endParaRP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49</a:t>
            </a:fld>
            <a:endParaRPr lang="en-US" dirty="0">
              <a:latin typeface="Franklin Gothic Book"/>
            </a:endParaRPr>
          </a:p>
        </p:txBody>
      </p:sp>
      <p:sp>
        <p:nvSpPr>
          <p:cNvPr id="3" name="Content Placeholder 2"/>
          <p:cNvSpPr>
            <a:spLocks noGrp="1"/>
          </p:cNvSpPr>
          <p:nvPr>
            <p:ph sz="quarter" idx="1"/>
          </p:nvPr>
        </p:nvSpPr>
        <p:spPr/>
        <p:txBody>
          <a:bodyPr>
            <a:normAutofit/>
          </a:bodyPr>
          <a:lstStyle/>
          <a:p>
            <a:r>
              <a:rPr lang="en-US" sz="3600" dirty="0" err="1">
                <a:latin typeface="Times New Roman" pitchFamily="18" charset="0"/>
                <a:cs typeface="Times New Roman" pitchFamily="18" charset="0"/>
              </a:rPr>
              <a:t>Fundus</a:t>
            </a:r>
            <a:r>
              <a:rPr lang="en-US" sz="3600" dirty="0">
                <a:latin typeface="Times New Roman" pitchFamily="18" charset="0"/>
                <a:cs typeface="Times New Roman" pitchFamily="18" charset="0"/>
              </a:rPr>
              <a:t> is at the umbilicus level.</a:t>
            </a:r>
          </a:p>
          <a:p>
            <a:r>
              <a:rPr lang="en-US" sz="3600" dirty="0">
                <a:latin typeface="Times New Roman" pitchFamily="18" charset="0"/>
                <a:cs typeface="Times New Roman" pitchFamily="18" charset="0"/>
              </a:rPr>
              <a:t>Difference in gestation is determined by genetical link.</a:t>
            </a:r>
          </a:p>
          <a:p>
            <a:r>
              <a:rPr lang="en-US" sz="3600" dirty="0">
                <a:latin typeface="Times New Roman" pitchFamily="18" charset="0"/>
                <a:cs typeface="Times New Roman" pitchFamily="18" charset="0"/>
              </a:rPr>
              <a:t>Right obliquity (Dextrorotation) is complete, since the uterus is quite heavy and also has completely risen out of the pelvic cavity.</a:t>
            </a:r>
          </a:p>
          <a:p>
            <a:endParaRPr lang="en-US" dirty="0"/>
          </a:p>
        </p:txBody>
      </p:sp>
    </p:spTree>
  </p:cSld>
  <p:clrMapOvr>
    <a:masterClrMapping/>
  </p:clrMapOvr>
  <p:transition spd="slow">
    <p:pull dir="d"/>
  </p:transition>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762000"/>
          </a:xfrm>
        </p:spPr>
        <p:txBody>
          <a:bodyPr>
            <a:normAutofit/>
          </a:bodyPr>
          <a:lstStyle/>
          <a:p>
            <a:r>
              <a:rPr lang="en-US" b="1" dirty="0"/>
              <a:t>Principles of the Third Stage of Labour </a:t>
            </a:r>
            <a:endParaRPr lang="en-US" dirty="0"/>
          </a:p>
        </p:txBody>
      </p:sp>
      <p:sp>
        <p:nvSpPr>
          <p:cNvPr id="3" name="Content Placeholder 2"/>
          <p:cNvSpPr>
            <a:spLocks noGrp="1"/>
          </p:cNvSpPr>
          <p:nvPr>
            <p:ph idx="1"/>
          </p:nvPr>
        </p:nvSpPr>
        <p:spPr>
          <a:xfrm>
            <a:off x="685800" y="838200"/>
            <a:ext cx="10987882" cy="6019800"/>
          </a:xfrm>
        </p:spPr>
        <p:txBody>
          <a:bodyPr>
            <a:noAutofit/>
          </a:bodyPr>
          <a:lstStyle/>
          <a:p>
            <a:pPr>
              <a:buNone/>
            </a:pPr>
            <a:r>
              <a:rPr lang="en-US" sz="3600" b="1" dirty="0"/>
              <a:t>Physiology of Third Stage</a:t>
            </a:r>
          </a:p>
          <a:p>
            <a:pPr marL="457200" indent="-457200">
              <a:buFont typeface="+mj-lt"/>
              <a:buAutoNum type="arabicPeriod"/>
            </a:pPr>
            <a:r>
              <a:rPr lang="en-US" sz="3600" dirty="0"/>
              <a:t>Separation of the placenta</a:t>
            </a:r>
          </a:p>
          <a:p>
            <a:pPr marL="457200" indent="-457200">
              <a:buFont typeface="+mj-lt"/>
              <a:buAutoNum type="arabicPeriod"/>
            </a:pPr>
            <a:r>
              <a:rPr lang="en-US" sz="3600" dirty="0"/>
              <a:t>Descent of the placenta</a:t>
            </a:r>
          </a:p>
          <a:p>
            <a:pPr marL="457200" indent="-457200">
              <a:buFont typeface="+mj-lt"/>
              <a:buAutoNum type="arabicPeriod"/>
            </a:pPr>
            <a:r>
              <a:rPr lang="en-US" sz="3600" dirty="0"/>
              <a:t>Expulsion of the placenta</a:t>
            </a:r>
          </a:p>
          <a:p>
            <a:pPr marL="457200" indent="-457200">
              <a:buFont typeface="+mj-lt"/>
              <a:buAutoNum type="arabicPeriod"/>
            </a:pPr>
            <a:r>
              <a:rPr lang="en-US" sz="3600" dirty="0"/>
              <a:t>Control of bleeding</a:t>
            </a:r>
            <a:r>
              <a:rPr lang="en-US" sz="3600" b="1" dirty="0"/>
              <a:t> </a:t>
            </a:r>
          </a:p>
          <a:p>
            <a:pPr>
              <a:buNone/>
            </a:pPr>
            <a:endParaRPr lang="en-US" sz="3600" dirty="0"/>
          </a:p>
        </p:txBody>
      </p:sp>
    </p:spTree>
  </p:cSld>
  <p:clrMapOvr>
    <a:masterClrMapping/>
  </p:clrMapOvr>
  <p:transition spd="med">
    <p:pull/>
  </p:transition>
</p:sld>
</file>

<file path=ppt/slides/slide49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6088" y="152400"/>
            <a:ext cx="10039827" cy="1143000"/>
          </a:xfrm>
        </p:spPr>
        <p:txBody>
          <a:bodyPr>
            <a:noAutofit/>
          </a:bodyPr>
          <a:lstStyle/>
          <a:p>
            <a:r>
              <a:rPr lang="en-US" sz="5400" dirty="0">
                <a:solidFill>
                  <a:srgbClr val="FF0000"/>
                </a:solidFill>
                <a:latin typeface="Arial Black" panose="020B0A04020102020204" pitchFamily="34" charset="0"/>
              </a:rPr>
              <a:t>SEPARATION &amp; DESCENT OF THE PLACENTA</a:t>
            </a:r>
          </a:p>
        </p:txBody>
      </p:sp>
      <p:sp>
        <p:nvSpPr>
          <p:cNvPr id="3" name="Content Placeholder 2"/>
          <p:cNvSpPr>
            <a:spLocks noGrp="1"/>
          </p:cNvSpPr>
          <p:nvPr>
            <p:ph idx="1"/>
          </p:nvPr>
        </p:nvSpPr>
        <p:spPr>
          <a:xfrm>
            <a:off x="762001" y="1600202"/>
            <a:ext cx="10744199" cy="5029199"/>
          </a:xfrm>
        </p:spPr>
        <p:txBody>
          <a:bodyPr>
            <a:normAutofit fontScale="92500" lnSpcReduction="20000"/>
          </a:bodyPr>
          <a:lstStyle/>
          <a:p>
            <a:pPr algn="just">
              <a:buNone/>
            </a:pPr>
            <a:r>
              <a:rPr lang="en-US" b="1" dirty="0"/>
              <a:t>The Mechanical Factors</a:t>
            </a:r>
            <a:r>
              <a:rPr lang="en-US" dirty="0"/>
              <a:t>:</a:t>
            </a:r>
          </a:p>
          <a:p>
            <a:pPr algn="just">
              <a:buNone/>
            </a:pPr>
            <a:r>
              <a:rPr lang="en-US" dirty="0"/>
              <a:t>During the third stage, the following mechanical factors come into play:</a:t>
            </a:r>
          </a:p>
          <a:p>
            <a:pPr lvl="0" algn="just"/>
            <a:r>
              <a:rPr lang="en-US" dirty="0"/>
              <a:t>The uterus reduces in size 2.5cm </a:t>
            </a:r>
            <a:r>
              <a:rPr lang="en-US" b="1" dirty="0"/>
              <a:t>below the umbilicus</a:t>
            </a:r>
            <a:r>
              <a:rPr lang="en-US" dirty="0"/>
              <a:t>, or 15cm above the </a:t>
            </a:r>
            <a:r>
              <a:rPr lang="en-US" dirty="0" err="1"/>
              <a:t>symphysis</a:t>
            </a:r>
            <a:r>
              <a:rPr lang="en-US" dirty="0"/>
              <a:t> pubis after the expulsion of the </a:t>
            </a:r>
            <a:r>
              <a:rPr lang="en-US" dirty="0" err="1"/>
              <a:t>foetus</a:t>
            </a:r>
            <a:endParaRPr lang="en-US" dirty="0"/>
          </a:p>
          <a:p>
            <a:pPr lvl="0" algn="just"/>
            <a:r>
              <a:rPr lang="en-US" dirty="0"/>
              <a:t>The contraction and retraction of the uterine muscles continues. The placental site is reduced to half</a:t>
            </a:r>
          </a:p>
          <a:p>
            <a:pPr lvl="0" algn="just"/>
            <a:r>
              <a:rPr lang="en-US" dirty="0"/>
              <a:t>The placenta becomes compressed &amp; blood in the </a:t>
            </a:r>
            <a:r>
              <a:rPr lang="en-US" dirty="0" err="1"/>
              <a:t>intervillous</a:t>
            </a:r>
            <a:r>
              <a:rPr lang="en-US" dirty="0"/>
              <a:t> spaces is forced into the spongy layer of the decidua.</a:t>
            </a:r>
          </a:p>
          <a:p>
            <a:pPr lvl="0" algn="just"/>
            <a:r>
              <a:rPr lang="en-US" dirty="0"/>
              <a:t>Retraction of the </a:t>
            </a:r>
            <a:r>
              <a:rPr lang="en-US" b="1" dirty="0"/>
              <a:t>oblique uterine muscle fibres </a:t>
            </a:r>
            <a:r>
              <a:rPr lang="en-US" dirty="0"/>
              <a:t>exerts pressure on the blood vessels so that blood does not drain back into the maternal system.</a:t>
            </a:r>
          </a:p>
        </p:txBody>
      </p:sp>
    </p:spTree>
  </p:cSld>
  <p:clrMapOvr>
    <a:masterClrMapping/>
  </p:clrMapOvr>
  <p:transition spd="med">
    <p:pull/>
  </p:transition>
</p:sld>
</file>

<file path=ppt/slides/slide492.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81002"/>
            <a:ext cx="10820400" cy="5749931"/>
          </a:xfrm>
        </p:spPr>
        <p:txBody>
          <a:bodyPr/>
          <a:lstStyle/>
          <a:p>
            <a:pPr lvl="0" algn="just"/>
            <a:r>
              <a:rPr lang="en-US" dirty="0"/>
              <a:t>Since the placenta is inelastic, it does not contract, so it detaches from the shrinking uterine wall</a:t>
            </a:r>
          </a:p>
          <a:p>
            <a:pPr lvl="0" algn="just"/>
            <a:r>
              <a:rPr lang="en-US" dirty="0"/>
              <a:t>The placenta is pushed further to the lower uterine segment by the weight of the </a:t>
            </a:r>
            <a:r>
              <a:rPr lang="en-US" b="1" dirty="0"/>
              <a:t>retro-placental clot</a:t>
            </a:r>
            <a:r>
              <a:rPr lang="en-US" dirty="0"/>
              <a:t>. This is the accumulated blood from the separated placenta</a:t>
            </a:r>
          </a:p>
          <a:p>
            <a:pPr lvl="0" algn="just"/>
            <a:r>
              <a:rPr lang="en-US" dirty="0"/>
              <a:t>With the next contraction the placenta is pushed into the vagina and expelled</a:t>
            </a:r>
          </a:p>
          <a:p>
            <a:pPr algn="just"/>
            <a:endParaRPr lang="en-US" dirty="0"/>
          </a:p>
        </p:txBody>
      </p:sp>
    </p:spTree>
  </p:cSld>
  <p:clrMapOvr>
    <a:masterClrMapping/>
  </p:clrMapOvr>
  <p:transition spd="med">
    <p:pull/>
  </p:transition>
</p:sld>
</file>

<file path=ppt/slides/slide493.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320" y="2"/>
            <a:ext cx="11155363" cy="1219199"/>
          </a:xfrm>
        </p:spPr>
        <p:txBody>
          <a:bodyPr>
            <a:normAutofit/>
          </a:bodyPr>
          <a:lstStyle/>
          <a:p>
            <a:r>
              <a:rPr lang="en-US" sz="5400" b="1" u="sng" dirty="0">
                <a:solidFill>
                  <a:srgbClr val="FF0000"/>
                </a:solidFill>
              </a:rPr>
              <a:t>METHODS OF PLACENTA SEPARATION</a:t>
            </a:r>
          </a:p>
        </p:txBody>
      </p:sp>
      <p:sp>
        <p:nvSpPr>
          <p:cNvPr id="3" name="Content Placeholder 2"/>
          <p:cNvSpPr>
            <a:spLocks noGrp="1"/>
          </p:cNvSpPr>
          <p:nvPr>
            <p:ph idx="1"/>
          </p:nvPr>
        </p:nvSpPr>
        <p:spPr>
          <a:xfrm>
            <a:off x="1066801" y="1219201"/>
            <a:ext cx="10049114" cy="4906964"/>
          </a:xfrm>
        </p:spPr>
        <p:txBody>
          <a:bodyPr>
            <a:normAutofit/>
          </a:bodyPr>
          <a:lstStyle/>
          <a:p>
            <a:pPr algn="just"/>
            <a:r>
              <a:rPr lang="en-US" sz="4400" dirty="0"/>
              <a:t>There are 2 methods of separation of the placenta:</a:t>
            </a:r>
          </a:p>
          <a:p>
            <a:pPr lvl="1" algn="just"/>
            <a:r>
              <a:rPr lang="en-US" sz="4400" dirty="0"/>
              <a:t>Matthew-Duncan method</a:t>
            </a:r>
          </a:p>
          <a:p>
            <a:pPr lvl="1" algn="just"/>
            <a:r>
              <a:rPr lang="en-US" sz="4400" dirty="0"/>
              <a:t>Schultz Method.</a:t>
            </a:r>
          </a:p>
        </p:txBody>
      </p:sp>
    </p:spTree>
  </p:cSld>
  <p:clrMapOvr>
    <a:masterClrMapping/>
  </p:clrMapOvr>
  <p:transition spd="med">
    <p:pull/>
  </p:transition>
</p:sld>
</file>

<file path=ppt/slides/slide49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4400" b="1" u="sng" dirty="0">
                <a:solidFill>
                  <a:schemeClr val="tx1"/>
                </a:solidFill>
                <a:latin typeface="Arial Black" panose="020B0A04020102020204" pitchFamily="34" charset="0"/>
                <a:cs typeface="Aharoni" panose="02010803020104030203" pitchFamily="2" charset="-79"/>
              </a:rPr>
              <a:t>Matthew-Duncan method</a:t>
            </a:r>
            <a:br>
              <a:rPr lang="en-US" sz="4400" b="1" u="sng" dirty="0">
                <a:solidFill>
                  <a:schemeClr val="tx1"/>
                </a:solidFill>
                <a:latin typeface="Arial Black" panose="020B0A04020102020204" pitchFamily="34" charset="0"/>
                <a:cs typeface="Aharoni" panose="02010803020104030203" pitchFamily="2" charset="-79"/>
              </a:rPr>
            </a:br>
            <a:endParaRPr lang="en-US" sz="4400" b="1" u="sng" dirty="0">
              <a:solidFill>
                <a:schemeClr val="tx1"/>
              </a:solidFill>
              <a:latin typeface="Arial Black" panose="020B0A04020102020204" pitchFamily="34" charset="0"/>
              <a:cs typeface="Aharoni" panose="02010803020104030203" pitchFamily="2" charset="-79"/>
            </a:endParaRPr>
          </a:p>
        </p:txBody>
      </p:sp>
      <p:sp>
        <p:nvSpPr>
          <p:cNvPr id="3" name="Content Placeholder 2"/>
          <p:cNvSpPr>
            <a:spLocks noGrp="1"/>
          </p:cNvSpPr>
          <p:nvPr>
            <p:ph idx="1"/>
          </p:nvPr>
        </p:nvSpPr>
        <p:spPr>
          <a:xfrm>
            <a:off x="409904" y="990601"/>
            <a:ext cx="11361682" cy="5714999"/>
          </a:xfrm>
        </p:spPr>
        <p:txBody>
          <a:bodyPr>
            <a:normAutofit/>
          </a:bodyPr>
          <a:lstStyle/>
          <a:p>
            <a:pPr algn="just"/>
            <a:r>
              <a:rPr lang="en-US" dirty="0"/>
              <a:t>A method of placenta separation whereby the placenta is expelled with the </a:t>
            </a:r>
            <a:r>
              <a:rPr lang="en-US" u="sng" dirty="0"/>
              <a:t>maternal side first exposed</a:t>
            </a:r>
            <a:r>
              <a:rPr lang="en-US" dirty="0"/>
              <a:t>.</a:t>
            </a:r>
          </a:p>
          <a:p>
            <a:pPr algn="just"/>
            <a:r>
              <a:rPr lang="en-US" dirty="0"/>
              <a:t>The placenta slides down sideways &amp; comes thru’ the vulva with the lateral border first, like a button thru’ a buttonhole</a:t>
            </a:r>
          </a:p>
          <a:p>
            <a:pPr algn="just"/>
            <a:r>
              <a:rPr lang="en-US" dirty="0"/>
              <a:t>In this case, the placenta begins to detach unevenly at one of its </a:t>
            </a:r>
            <a:r>
              <a:rPr lang="en-US" b="1" dirty="0"/>
              <a:t>lateral borders </a:t>
            </a:r>
            <a:r>
              <a:rPr lang="en-US" dirty="0"/>
              <a:t>so the placenta descends, slipping sideways, maternal surface first</a:t>
            </a:r>
          </a:p>
          <a:p>
            <a:pPr algn="just"/>
            <a:r>
              <a:rPr lang="en-US" dirty="0"/>
              <a:t>Maternal surface is first seen</a:t>
            </a:r>
          </a:p>
          <a:p>
            <a:pPr algn="just"/>
            <a:r>
              <a:rPr lang="en-US" dirty="0"/>
              <a:t>In this method, the process of separation takes longer &amp; blood loss is greater than in Schultz method</a:t>
            </a:r>
          </a:p>
        </p:txBody>
      </p:sp>
    </p:spTree>
    <p:extLst>
      <p:ext uri="{BB962C8B-B14F-4D97-AF65-F5344CB8AC3E}">
        <p14:creationId xmlns="" xmlns:p14="http://schemas.microsoft.com/office/powerpoint/2010/main" val="2962819489"/>
      </p:ext>
    </p:extLst>
  </p:cSld>
  <p:clrMapOvr>
    <a:masterClrMapping/>
  </p:clrMapOvr>
  <p:transition spd="med">
    <p:pull/>
  </p:transition>
</p:sld>
</file>

<file path=ppt/slides/slide49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6086" y="76200"/>
            <a:ext cx="10039827" cy="1143000"/>
          </a:xfrm>
        </p:spPr>
        <p:txBody>
          <a:bodyPr/>
          <a:lstStyle/>
          <a:p>
            <a:r>
              <a:rPr lang="en-US" b="1" u="sng" dirty="0">
                <a:latin typeface="Arial Black" panose="020B0A04020102020204" pitchFamily="34" charset="0"/>
                <a:cs typeface="Aharoni" panose="02010803020104030203" pitchFamily="2" charset="-79"/>
              </a:rPr>
              <a:t>Schultz Method</a:t>
            </a:r>
          </a:p>
        </p:txBody>
      </p:sp>
      <p:sp>
        <p:nvSpPr>
          <p:cNvPr id="3" name="Content Placeholder 2"/>
          <p:cNvSpPr>
            <a:spLocks noGrp="1"/>
          </p:cNvSpPr>
          <p:nvPr>
            <p:ph idx="1"/>
          </p:nvPr>
        </p:nvSpPr>
        <p:spPr>
          <a:xfrm>
            <a:off x="325821" y="1219201"/>
            <a:ext cx="11529848" cy="5410199"/>
          </a:xfrm>
        </p:spPr>
        <p:txBody>
          <a:bodyPr>
            <a:normAutofit/>
          </a:bodyPr>
          <a:lstStyle/>
          <a:p>
            <a:pPr algn="just"/>
            <a:r>
              <a:rPr lang="en-US" dirty="0"/>
              <a:t>The </a:t>
            </a:r>
            <a:r>
              <a:rPr lang="en-US" u="sng" dirty="0"/>
              <a:t>most common </a:t>
            </a:r>
            <a:r>
              <a:rPr lang="en-US" dirty="0"/>
              <a:t>method of placenta separation whereby the placenta is expelled with the </a:t>
            </a:r>
            <a:r>
              <a:rPr lang="en-US" u="sng" dirty="0"/>
              <a:t>fetal surface first exposed.</a:t>
            </a:r>
          </a:p>
          <a:p>
            <a:pPr algn="just"/>
            <a:r>
              <a:rPr lang="en-US" dirty="0"/>
              <a:t>Placenta detaches from a central point &amp; slips down into the vagina thru’ the hole in the amniotic sac</a:t>
            </a:r>
          </a:p>
          <a:p>
            <a:pPr algn="just"/>
            <a:r>
              <a:rPr lang="en-US" dirty="0"/>
              <a:t>The fetal surface first appears at the vulva with the membranes trailing behind like an inverted umbrella as they are pilled off the uterine wall</a:t>
            </a:r>
          </a:p>
          <a:p>
            <a:pPr algn="just"/>
            <a:r>
              <a:rPr lang="en-US" dirty="0"/>
              <a:t>The maternal surface of the placenta is not seen &amp; any blood clot is inside the inverted sac</a:t>
            </a:r>
          </a:p>
        </p:txBody>
      </p:sp>
    </p:spTree>
    <p:extLst>
      <p:ext uri="{BB962C8B-B14F-4D97-AF65-F5344CB8AC3E}">
        <p14:creationId xmlns="" xmlns:p14="http://schemas.microsoft.com/office/powerpoint/2010/main" val="1518911448"/>
      </p:ext>
    </p:extLst>
  </p:cSld>
  <p:clrMapOvr>
    <a:masterClrMapping/>
  </p:clrMapOvr>
  <p:transition spd="med">
    <p:pull/>
  </p:transition>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image.slidesharecdn.com/normallabourthirdstage-120731114712-phpapp02/95/slide-3-728.jpg?1343754699"/>
          <p:cNvPicPr>
            <a:picLocks noGrp="1"/>
          </p:cNvPicPr>
          <p:nvPr>
            <p:ph idx="1"/>
          </p:nvPr>
        </p:nvPicPr>
        <p:blipFill>
          <a:blip r:embed="rId2" cstate="print"/>
          <a:srcRect/>
          <a:stretch>
            <a:fillRect/>
          </a:stretch>
        </p:blipFill>
        <p:spPr bwMode="auto">
          <a:xfrm>
            <a:off x="685800" y="228601"/>
            <a:ext cx="10744200" cy="6477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p:pull/>
  </p:transition>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image.slidesharecdn.com/normallabourthirdstage-120731114712-phpapp02/95/slide-4-728.jpg?1343754699"/>
          <p:cNvPicPr>
            <a:picLocks noGrp="1"/>
          </p:cNvPicPr>
          <p:nvPr>
            <p:ph idx="1"/>
          </p:nvPr>
        </p:nvPicPr>
        <p:blipFill>
          <a:blip r:embed="rId2" cstate="print"/>
          <a:srcRect/>
          <a:stretch>
            <a:fillRect/>
          </a:stretch>
        </p:blipFill>
        <p:spPr bwMode="auto">
          <a:xfrm>
            <a:off x="518320" y="5"/>
            <a:ext cx="11155363" cy="68579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p:pull/>
  </p:transition>
</p:sld>
</file>

<file path=ppt/slides/slide498.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1417638"/>
          </a:xfrm>
        </p:spPr>
        <p:txBody>
          <a:bodyPr>
            <a:normAutofit/>
          </a:bodyPr>
          <a:lstStyle/>
          <a:p>
            <a:r>
              <a:rPr lang="en-US" sz="5400" b="1" u="sng" dirty="0">
                <a:latin typeface="Arial Rounded MT Bold" panose="020F0704030504030204" pitchFamily="34" charset="0"/>
              </a:rPr>
              <a:t>Signs of placental separation</a:t>
            </a:r>
          </a:p>
        </p:txBody>
      </p:sp>
      <p:sp>
        <p:nvSpPr>
          <p:cNvPr id="3" name="Content Placeholder 2"/>
          <p:cNvSpPr>
            <a:spLocks noGrp="1"/>
          </p:cNvSpPr>
          <p:nvPr>
            <p:ph idx="1"/>
          </p:nvPr>
        </p:nvSpPr>
        <p:spPr>
          <a:xfrm>
            <a:off x="914401" y="1143001"/>
            <a:ext cx="10515599" cy="5410199"/>
          </a:xfrm>
        </p:spPr>
        <p:txBody>
          <a:bodyPr/>
          <a:lstStyle/>
          <a:p>
            <a:pPr lvl="0" algn="just"/>
            <a:r>
              <a:rPr lang="en-US" dirty="0"/>
              <a:t>Elongation of the cord at the vulva which does not recede on pressing at the symphysis pubis</a:t>
            </a:r>
          </a:p>
          <a:p>
            <a:pPr lvl="0" algn="just"/>
            <a:r>
              <a:rPr lang="en-US" dirty="0"/>
              <a:t>A sudden gush of blood through the vulva</a:t>
            </a:r>
          </a:p>
          <a:p>
            <a:pPr lvl="0" algn="just"/>
            <a:r>
              <a:rPr lang="en-US" dirty="0"/>
              <a:t>The uterus contracts and feels hard like a cricket ball.</a:t>
            </a:r>
          </a:p>
          <a:p>
            <a:pPr lvl="0" algn="just"/>
            <a:r>
              <a:rPr lang="en-US" dirty="0"/>
              <a:t>Uterus rises in the abdomen as the placenta descends to the lower uterine segment or vagina and displaces the uterus upward</a:t>
            </a:r>
          </a:p>
          <a:p>
            <a:pPr algn="just">
              <a:buNone/>
            </a:pPr>
            <a:endParaRPr lang="en-US" dirty="0"/>
          </a:p>
        </p:txBody>
      </p:sp>
    </p:spTree>
  </p:cSld>
  <p:clrMapOvr>
    <a:masterClrMapping/>
  </p:clrMapOvr>
  <p:transition spd="med">
    <p:pull/>
  </p:transition>
</p:sld>
</file>

<file path=ppt/slides/slide499.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8660" y="76201"/>
            <a:ext cx="10039827" cy="1143000"/>
          </a:xfrm>
        </p:spPr>
        <p:txBody>
          <a:bodyPr/>
          <a:lstStyle/>
          <a:p>
            <a:r>
              <a:rPr lang="en-US" b="1" u="sng" dirty="0">
                <a:solidFill>
                  <a:srgbClr val="FF0000"/>
                </a:solidFill>
                <a:latin typeface="Arial Black" panose="020B0A04020102020204" pitchFamily="34" charset="0"/>
              </a:rPr>
              <a:t>CONTROL OF BLEEDING</a:t>
            </a:r>
            <a:endParaRPr lang="en-US" u="sng"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685801" y="1219202"/>
            <a:ext cx="10430114" cy="5410199"/>
          </a:xfrm>
        </p:spPr>
        <p:txBody>
          <a:bodyPr>
            <a:normAutofit/>
          </a:bodyPr>
          <a:lstStyle/>
          <a:p>
            <a:pPr algn="just">
              <a:buNone/>
            </a:pPr>
            <a:r>
              <a:rPr lang="en-US" dirty="0"/>
              <a:t>The control of bleeding is achieved through the following:</a:t>
            </a:r>
          </a:p>
          <a:p>
            <a:pPr algn="just"/>
            <a:r>
              <a:rPr lang="en-US" dirty="0"/>
              <a:t>Retraction of the </a:t>
            </a:r>
            <a:r>
              <a:rPr lang="en-US" b="1" dirty="0"/>
              <a:t>oblique uterine muscle fibres</a:t>
            </a:r>
            <a:r>
              <a:rPr lang="en-US" dirty="0"/>
              <a:t> exerts pressure on the blood vessels so that blood does not drain back into the maternal system.</a:t>
            </a:r>
          </a:p>
          <a:p>
            <a:pPr algn="just"/>
            <a:r>
              <a:rPr lang="en-US" b="1" dirty="0"/>
              <a:t>Criss-cross fibres</a:t>
            </a:r>
            <a:r>
              <a:rPr lang="en-US" dirty="0"/>
              <a:t> in the uterus control bleeding by compressing the blood vessels. These fibres are also known as ‘living ligatures’</a:t>
            </a:r>
          </a:p>
          <a:p>
            <a:pPr algn="just"/>
            <a:r>
              <a:rPr lang="en-US" b="1" dirty="0"/>
              <a:t>Clotting of blood </a:t>
            </a:r>
            <a:r>
              <a:rPr lang="en-US" dirty="0"/>
              <a:t>takes place in the sinuses thus sealing the bleeding points a few hours later when uterine contractions are less vigorous.</a:t>
            </a:r>
          </a:p>
        </p:txBody>
      </p:sp>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49242" y="1030014"/>
            <a:ext cx="11242758" cy="3066070"/>
          </a:xfrm>
          <a:solidFill>
            <a:schemeClr val="tx1"/>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normAutofit/>
            <a:scene3d>
              <a:camera prst="orthographicFront"/>
              <a:lightRig rig="freezing" dir="t">
                <a:rot lat="0" lon="0" rev="5640000"/>
              </a:lightRig>
            </a:scene3d>
            <a:sp3d prstMaterial="flat">
              <a:bevelT w="38100" h="38100"/>
              <a:contourClr>
                <a:schemeClr val="tx2"/>
              </a:contourClr>
            </a:sp3d>
          </a:bodyPr>
          <a:lstStyle/>
          <a:p>
            <a:pPr algn="ctr"/>
            <a:r>
              <a:rPr sz="6600">
                <a:solidFill>
                  <a:srgbClr val="FFFF00"/>
                </a:solidFill>
                <a:latin typeface="Aharoni" pitchFamily="2" charset="-79"/>
                <a:cs typeface="Aharoni" pitchFamily="2" charset="-79"/>
              </a:rPr>
              <a:t>PRECONCEPTION CARE</a:t>
            </a:r>
            <a:endParaRPr lang="en-US" sz="6600" dirty="0">
              <a:solidFill>
                <a:srgbClr val="FFFF00"/>
              </a:solidFill>
              <a:latin typeface="Aharoni" pitchFamily="2" charset="-79"/>
              <a:cs typeface="Aharoni" pitchFamily="2" charset="-79"/>
            </a:endParaRPr>
          </a:p>
        </p:txBody>
      </p:sp>
      <p:sp>
        <p:nvSpPr>
          <p:cNvPr id="3" name="Slide Number Placeholder 2"/>
          <p:cNvSpPr>
            <a:spLocks noGrp="1"/>
          </p:cNvSpPr>
          <p:nvPr>
            <p:ph type="sldNum" sz="quarter" idx="12"/>
          </p:nvPr>
        </p:nvSpPr>
        <p:spPr/>
        <p:txBody>
          <a:bodyPr/>
          <a:lstStyle/>
          <a:p>
            <a:fld id="{83F828AF-2CD1-48C6-8286-C7F35401D37C}" type="slidenum">
              <a:rPr lang="en-US">
                <a:solidFill>
                  <a:srgbClr val="04617B">
                    <a:shade val="90000"/>
                  </a:srgbClr>
                </a:solidFill>
                <a:latin typeface="Constantia"/>
              </a:rPr>
              <a:pPr/>
              <a:t>5</a:t>
            </a:fld>
            <a:endParaRPr lang="en-US">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5400" i="1" u="sng" dirty="0">
                <a:latin typeface="Times New Roman" pitchFamily="18" charset="0"/>
                <a:cs typeface="Times New Roman" pitchFamily="18" charset="0"/>
              </a:rPr>
              <a:t> At Thirty (30) weeks</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50</a:t>
            </a:fld>
            <a:endParaRPr lang="en-US" dirty="0">
              <a:latin typeface="Franklin Gothic Book"/>
            </a:endParaRPr>
          </a:p>
        </p:txBody>
      </p:sp>
      <p:sp>
        <p:nvSpPr>
          <p:cNvPr id="3" name="Content Placeholder 2"/>
          <p:cNvSpPr>
            <a:spLocks noGrp="1"/>
          </p:cNvSpPr>
          <p:nvPr>
            <p:ph sz="quarter" idx="1"/>
          </p:nvPr>
        </p:nvSpPr>
        <p:spPr>
          <a:xfrm>
            <a:off x="762001" y="1295400"/>
            <a:ext cx="10353914" cy="4724400"/>
          </a:xfrm>
        </p:spPr>
        <p:txBody>
          <a:bodyPr>
            <a:normAutofit/>
          </a:bodyPr>
          <a:lstStyle/>
          <a:p>
            <a:pPr algn="just"/>
            <a:r>
              <a:rPr lang="en-US" sz="4000" dirty="0" err="1">
                <a:latin typeface="Times New Roman" pitchFamily="18" charset="0"/>
                <a:cs typeface="Times New Roman" pitchFamily="18" charset="0"/>
              </a:rPr>
              <a:t>Fundus</a:t>
            </a:r>
            <a:r>
              <a:rPr lang="en-US" sz="4000" dirty="0">
                <a:latin typeface="Times New Roman" pitchFamily="18" charset="0"/>
                <a:cs typeface="Times New Roman" pitchFamily="18" charset="0"/>
              </a:rPr>
              <a:t> may be palpated midway between umbilicus and xiphisternum (sternal  process) </a:t>
            </a:r>
          </a:p>
          <a:p>
            <a:pPr algn="just"/>
            <a:r>
              <a:rPr lang="en-US" sz="4000" dirty="0">
                <a:latin typeface="Times New Roman" pitchFamily="18" charset="0"/>
                <a:cs typeface="Times New Roman" pitchFamily="18" charset="0"/>
              </a:rPr>
              <a:t>Lower uterine segment can be identified, though still incomplete  anatomically.</a:t>
            </a:r>
          </a:p>
        </p:txBody>
      </p:sp>
    </p:spTree>
  </p:cSld>
  <p:clrMapOvr>
    <a:masterClrMapping/>
  </p:clrMapOvr>
  <p:transition spd="slow">
    <p:pull dir="d"/>
  </p:transition>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2"/>
            <a:ext cx="10430114" cy="5673731"/>
          </a:xfrm>
        </p:spPr>
        <p:txBody>
          <a:bodyPr>
            <a:normAutofit/>
          </a:bodyPr>
          <a:lstStyle/>
          <a:p>
            <a:pPr algn="just"/>
            <a:r>
              <a:rPr lang="en-US" sz="3200" dirty="0">
                <a:latin typeface="Calibri" panose="020F0502020204030204" pitchFamily="34" charset="0"/>
              </a:rPr>
              <a:t>The time interval between the delivery of the baby and delivery of the placenta is a dangerous period, in which one of the greatest complications of pregnancy and labour can occur.</a:t>
            </a:r>
          </a:p>
          <a:p>
            <a:pPr algn="just"/>
            <a:r>
              <a:rPr lang="en-US" sz="3200" dirty="0">
                <a:latin typeface="Calibri" panose="020F0502020204030204" pitchFamily="34" charset="0"/>
              </a:rPr>
              <a:t>This complication is excessive bleeding or </a:t>
            </a:r>
            <a:r>
              <a:rPr lang="en-US" sz="3200" b="1" dirty="0">
                <a:latin typeface="Calibri" panose="020F0502020204030204" pitchFamily="34" charset="0"/>
              </a:rPr>
              <a:t>postpartum haemorrhage (PPH)</a:t>
            </a:r>
            <a:r>
              <a:rPr lang="en-US" sz="3200" dirty="0">
                <a:latin typeface="Calibri" panose="020F0502020204030204" pitchFamily="34" charset="0"/>
              </a:rPr>
              <a:t>. You should never leave the mother alone even for a short while during this stage.</a:t>
            </a:r>
          </a:p>
          <a:p>
            <a:pPr algn="just"/>
            <a:r>
              <a:rPr lang="en-US" sz="3200" dirty="0">
                <a:latin typeface="Calibri" panose="020F0502020204030204" pitchFamily="34" charset="0"/>
              </a:rPr>
              <a:t>The third stage of labour can be managed either passively or actively. </a:t>
            </a:r>
          </a:p>
        </p:txBody>
      </p:sp>
    </p:spTree>
  </p:cSld>
  <p:clrMapOvr>
    <a:masterClrMapping/>
  </p:clrMapOvr>
  <p:transition spd="med">
    <p:pull/>
  </p:transition>
</p:sld>
</file>

<file path=ppt/slides/slide501.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1600201"/>
            <a:ext cx="10201514" cy="4530731"/>
          </a:xfrm>
        </p:spPr>
        <p:txBody>
          <a:bodyPr>
            <a:normAutofit/>
          </a:bodyPr>
          <a:lstStyle/>
          <a:p>
            <a:pPr algn="just"/>
            <a:r>
              <a:rPr lang="en-US" sz="3200" dirty="0">
                <a:latin typeface="Calibri" panose="020F0502020204030204" pitchFamily="34" charset="0"/>
              </a:rPr>
              <a:t>The passive or natural method occurs naturally, that is without any interference. For example, in a normal delivery, if oxytoxic drugs are not used, the uterus generally remains inactive for a few minutes after the delivery of the baby, after which regular contractions then begin again.</a:t>
            </a:r>
          </a:p>
          <a:p>
            <a:pPr algn="just"/>
            <a:r>
              <a:rPr lang="en-US" sz="3200" dirty="0">
                <a:latin typeface="Calibri" panose="020F0502020204030204" pitchFamily="34" charset="0"/>
              </a:rPr>
              <a:t>Physiology of the third stage takes place, the placenta is expelled and bleeding is controlled.</a:t>
            </a:r>
          </a:p>
        </p:txBody>
      </p:sp>
      <p:sp>
        <p:nvSpPr>
          <p:cNvPr id="2" name="Title 1"/>
          <p:cNvSpPr>
            <a:spLocks noGrp="1"/>
          </p:cNvSpPr>
          <p:nvPr>
            <p:ph type="title"/>
          </p:nvPr>
        </p:nvSpPr>
        <p:spPr/>
        <p:txBody>
          <a:bodyPr>
            <a:normAutofit fontScale="90000"/>
          </a:bodyPr>
          <a:lstStyle/>
          <a:p>
            <a:pPr algn="ctr"/>
            <a:r>
              <a:rPr lang="en-US" b="1" u="sng" dirty="0">
                <a:solidFill>
                  <a:schemeClr val="tx1"/>
                </a:solidFill>
                <a:effectLst/>
                <a:latin typeface="Arial Black" panose="020B0A04020102020204" pitchFamily="34" charset="0"/>
              </a:rPr>
              <a:t>The Passive or Natural Method of Managing the 3</a:t>
            </a:r>
            <a:r>
              <a:rPr lang="en-US" b="1" u="sng" baseline="30000" dirty="0">
                <a:solidFill>
                  <a:schemeClr val="tx1"/>
                </a:solidFill>
                <a:effectLst/>
                <a:latin typeface="Arial Black" panose="020B0A04020102020204" pitchFamily="34" charset="0"/>
              </a:rPr>
              <a:t>rd</a:t>
            </a:r>
            <a:r>
              <a:rPr lang="en-US" b="1" u="sng" dirty="0">
                <a:solidFill>
                  <a:schemeClr val="tx1"/>
                </a:solidFill>
                <a:effectLst/>
                <a:latin typeface="Arial Black" panose="020B0A04020102020204" pitchFamily="34" charset="0"/>
              </a:rPr>
              <a:t> Stage of Labour</a:t>
            </a:r>
            <a:endParaRPr lang="en-US" u="sng" dirty="0">
              <a:solidFill>
                <a:schemeClr val="tx1"/>
              </a:solidFill>
              <a:effectLst/>
              <a:latin typeface="Arial Black" panose="020B0A04020102020204" pitchFamily="34" charset="0"/>
            </a:endParaRPr>
          </a:p>
        </p:txBody>
      </p:sp>
    </p:spTree>
  </p:cSld>
  <p:clrMapOvr>
    <a:masterClrMapping/>
  </p:clrMapOvr>
  <p:transition spd="med">
    <p:pull/>
  </p:transition>
</p:sld>
</file>

<file path=ppt/slides/slide502.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1" y="0"/>
            <a:ext cx="10049114" cy="1417638"/>
          </a:xfrm>
        </p:spPr>
        <p:txBody>
          <a:bodyPr>
            <a:normAutofit fontScale="90000"/>
          </a:bodyPr>
          <a:lstStyle/>
          <a:p>
            <a:r>
              <a:rPr lang="en-US" b="1" dirty="0">
                <a:solidFill>
                  <a:srgbClr val="FF0000"/>
                </a:solidFill>
                <a:latin typeface="Aharoni" panose="02010803020104030203" pitchFamily="2" charset="-79"/>
                <a:cs typeface="Aharoni" panose="02010803020104030203" pitchFamily="2" charset="-79"/>
              </a:rPr>
              <a:t>ACTIVE MANAGEMENT</a:t>
            </a:r>
            <a:r>
              <a:rPr lang="en-US" b="1" u="sng" dirty="0">
                <a:solidFill>
                  <a:srgbClr val="FF0000"/>
                </a:solidFill>
                <a:latin typeface="Aharoni" panose="02010803020104030203" pitchFamily="2" charset="-79"/>
                <a:cs typeface="Aharoni" panose="02010803020104030203" pitchFamily="2" charset="-79"/>
              </a:rPr>
              <a:t/>
            </a:r>
            <a:br>
              <a:rPr lang="en-US" b="1" u="sng" dirty="0">
                <a:solidFill>
                  <a:srgbClr val="FF0000"/>
                </a:solidFill>
                <a:latin typeface="Aharoni" panose="02010803020104030203" pitchFamily="2" charset="-79"/>
                <a:cs typeface="Aharoni" panose="02010803020104030203" pitchFamily="2" charset="-79"/>
              </a:rPr>
            </a:br>
            <a:r>
              <a:rPr lang="en-US" b="1" u="sng" dirty="0"/>
              <a:t>- Giving uterotonic  Drugs.</a:t>
            </a:r>
            <a:endParaRPr lang="en-US" u="sng" dirty="0"/>
          </a:p>
        </p:txBody>
      </p:sp>
      <p:sp>
        <p:nvSpPr>
          <p:cNvPr id="3" name="Content Placeholder 2"/>
          <p:cNvSpPr>
            <a:spLocks noGrp="1"/>
          </p:cNvSpPr>
          <p:nvPr>
            <p:ph idx="1"/>
          </p:nvPr>
        </p:nvSpPr>
        <p:spPr>
          <a:xfrm>
            <a:off x="685800" y="1295400"/>
            <a:ext cx="10820400" cy="5334000"/>
          </a:xfrm>
        </p:spPr>
        <p:txBody>
          <a:bodyPr>
            <a:normAutofit/>
          </a:bodyPr>
          <a:lstStyle/>
          <a:p>
            <a:pPr algn="just"/>
            <a:r>
              <a:rPr lang="it-IT" dirty="0" smtClean="0"/>
              <a:t>Oxytocin, ergometrine or syntocinon stimulate uterine contraction during the third stage of labour.</a:t>
            </a:r>
          </a:p>
          <a:p>
            <a:pPr algn="just"/>
            <a:r>
              <a:rPr lang="it-IT" dirty="0" smtClean="0"/>
              <a:t>Ergometrine 0.5mg given IM </a:t>
            </a:r>
            <a:r>
              <a:rPr lang="en-US" dirty="0" smtClean="0"/>
              <a:t>causes a uterine contraction to occur five to seven minutes after the injection. Given intravenously, it acts within 45 seconds.</a:t>
            </a:r>
          </a:p>
          <a:p>
            <a:pPr algn="just"/>
            <a:r>
              <a:rPr lang="en-US" dirty="0" err="1" smtClean="0"/>
              <a:t>Syntometrine</a:t>
            </a:r>
            <a:r>
              <a:rPr lang="en-US" dirty="0" smtClean="0"/>
              <a:t> is a mixture of </a:t>
            </a:r>
            <a:r>
              <a:rPr lang="en-US" dirty="0" err="1" smtClean="0"/>
              <a:t>oxytocin</a:t>
            </a:r>
            <a:r>
              <a:rPr lang="en-US" dirty="0" smtClean="0"/>
              <a:t> and </a:t>
            </a:r>
            <a:r>
              <a:rPr lang="en-US" dirty="0" err="1" smtClean="0"/>
              <a:t>ergometrine</a:t>
            </a:r>
            <a:r>
              <a:rPr lang="en-US" dirty="0" smtClean="0"/>
              <a:t> 0.5ml given IM acts within two to three minutes. </a:t>
            </a:r>
          </a:p>
          <a:p>
            <a:pPr algn="just"/>
            <a:r>
              <a:rPr lang="en-US" dirty="0" smtClean="0"/>
              <a:t>Usually </a:t>
            </a:r>
            <a:r>
              <a:rPr lang="en-US" b="1" dirty="0" err="1" smtClean="0"/>
              <a:t>syntocinon</a:t>
            </a:r>
            <a:r>
              <a:rPr lang="en-US" b="1" dirty="0" smtClean="0"/>
              <a:t> (</a:t>
            </a:r>
            <a:r>
              <a:rPr lang="en-US" b="1" dirty="0" err="1" smtClean="0"/>
              <a:t>oxytocin</a:t>
            </a:r>
            <a:r>
              <a:rPr lang="en-US" b="1" dirty="0" smtClean="0"/>
              <a:t>) </a:t>
            </a:r>
            <a:r>
              <a:rPr lang="en-US" dirty="0" smtClean="0"/>
              <a:t>is the preferred </a:t>
            </a:r>
            <a:r>
              <a:rPr lang="en-US" dirty="0" err="1" smtClean="0"/>
              <a:t>uterotonic</a:t>
            </a:r>
            <a:r>
              <a:rPr lang="en-US" dirty="0" smtClean="0"/>
              <a:t> drug &amp; is given immediately after delivery of the baby, at a dosage of 10 </a:t>
            </a:r>
            <a:r>
              <a:rPr lang="en-US" dirty="0" err="1" smtClean="0"/>
              <a:t>I.U</a:t>
            </a:r>
            <a:r>
              <a:rPr lang="en-US" dirty="0" smtClean="0"/>
              <a:t> intramuscularly. </a:t>
            </a:r>
            <a:endParaRPr lang="en-US" dirty="0"/>
          </a:p>
        </p:txBody>
      </p:sp>
    </p:spTree>
  </p:cSld>
  <p:clrMapOvr>
    <a:masterClrMapping/>
  </p:clrMapOvr>
  <p:transition spd="med">
    <p:pull/>
  </p:transition>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Once the mother is given </a:t>
            </a:r>
            <a:r>
              <a:rPr lang="en-US" dirty="0" err="1" smtClean="0"/>
              <a:t>syntocinon</a:t>
            </a:r>
            <a:r>
              <a:rPr lang="en-US" dirty="0" smtClean="0"/>
              <a:t> 10 </a:t>
            </a:r>
            <a:r>
              <a:rPr lang="en-US" dirty="0" err="1" smtClean="0"/>
              <a:t>i.u</a:t>
            </a:r>
            <a:r>
              <a:rPr lang="en-US" dirty="0" smtClean="0"/>
              <a:t> wait for signs of placenta separation</a:t>
            </a:r>
          </a:p>
          <a:p>
            <a:r>
              <a:rPr lang="en-US" dirty="0" smtClean="0"/>
              <a:t>Then deliver the placenta through controlled cord traction</a:t>
            </a:r>
          </a:p>
          <a:p>
            <a:r>
              <a:rPr lang="en-US" dirty="0" smtClean="0"/>
              <a:t>After delivery of the placenta and membranes massage the uterus gently to </a:t>
            </a:r>
            <a:r>
              <a:rPr lang="en-US" dirty="0" err="1" smtClean="0"/>
              <a:t>expell</a:t>
            </a:r>
            <a:r>
              <a:rPr lang="en-US" dirty="0" smtClean="0"/>
              <a:t> clots make sure the uterus is well contracted </a:t>
            </a:r>
          </a:p>
          <a:p>
            <a:r>
              <a:rPr lang="en-US" dirty="0" smtClean="0"/>
              <a:t>Active management reduces </a:t>
            </a:r>
            <a:r>
              <a:rPr lang="en-US" dirty="0" err="1" smtClean="0"/>
              <a:t>PPH</a:t>
            </a:r>
            <a:r>
              <a:rPr lang="en-US" dirty="0" smtClean="0"/>
              <a:t> and shortens third </a:t>
            </a:r>
            <a:r>
              <a:rPr lang="en-US" dirty="0" err="1" smtClean="0"/>
              <a:t>stageof</a:t>
            </a:r>
            <a:r>
              <a:rPr lang="en-US" dirty="0" smtClean="0"/>
              <a:t> </a:t>
            </a:r>
            <a:r>
              <a:rPr lang="en-US" dirty="0" err="1" smtClean="0"/>
              <a:t>labour</a:t>
            </a:r>
            <a:endParaRPr lang="en-US" dirty="0"/>
          </a:p>
        </p:txBody>
      </p:sp>
    </p:spTree>
  </p:cSld>
  <p:clrMapOvr>
    <a:masterClrMapping/>
  </p:clrMapOvr>
  <p:transition spd="med">
    <p:pull/>
  </p:transition>
</p:sld>
</file>

<file path=ppt/slides/slide504.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122" y="0"/>
            <a:ext cx="11155363" cy="1703387"/>
          </a:xfrm>
        </p:spPr>
        <p:txBody>
          <a:bodyPr>
            <a:normAutofit fontScale="90000"/>
          </a:bodyPr>
          <a:lstStyle/>
          <a:p>
            <a:r>
              <a:rPr lang="en-US" b="1" dirty="0"/>
              <a:t/>
            </a:r>
            <a:br>
              <a:rPr lang="en-US" b="1" dirty="0"/>
            </a:br>
            <a:r>
              <a:rPr lang="en-US" b="1" dirty="0"/>
              <a:t>- </a:t>
            </a:r>
            <a:r>
              <a:rPr lang="en-US" b="1" dirty="0" smtClean="0"/>
              <a:t/>
            </a:r>
            <a:br>
              <a:rPr lang="en-US" b="1" dirty="0" smtClean="0"/>
            </a:br>
            <a:r>
              <a:rPr lang="en-US" b="1" dirty="0" smtClean="0"/>
              <a:t/>
            </a:r>
            <a:br>
              <a:rPr lang="en-US" b="1" dirty="0" smtClean="0"/>
            </a:br>
            <a:r>
              <a:rPr lang="en-US" b="1" dirty="0" smtClean="0">
                <a:solidFill>
                  <a:srgbClr val="0000CC"/>
                </a:solidFill>
                <a:latin typeface="Arial Black" panose="020B0A04020102020204" pitchFamily="34" charset="0"/>
              </a:rPr>
              <a:t>Methods </a:t>
            </a:r>
            <a:r>
              <a:rPr lang="en-US" b="1" dirty="0">
                <a:solidFill>
                  <a:srgbClr val="0000CC"/>
                </a:solidFill>
                <a:latin typeface="Arial Black" panose="020B0A04020102020204" pitchFamily="34" charset="0"/>
              </a:rPr>
              <a:t>of Delivery of the placenta and membranes</a:t>
            </a:r>
            <a:r>
              <a:rPr lang="en-US" b="1" dirty="0"/>
              <a:t/>
            </a:r>
            <a:br>
              <a:rPr lang="en-US" b="1" dirty="0"/>
            </a:br>
            <a:r>
              <a:rPr lang="en-US" dirty="0" smtClean="0">
                <a:solidFill>
                  <a:srgbClr val="FF0000"/>
                </a:solidFill>
              </a:rPr>
              <a:t>1) </a:t>
            </a:r>
            <a:r>
              <a:rPr lang="en-US" dirty="0">
                <a:solidFill>
                  <a:srgbClr val="FF0000"/>
                </a:solidFill>
              </a:rPr>
              <a:t>Controlled Cord Traction(CCT) method</a:t>
            </a:r>
            <a:r>
              <a:rPr lang="en-US" b="1" dirty="0"/>
              <a:t>.</a:t>
            </a:r>
            <a:endParaRPr lang="en-US" dirty="0"/>
          </a:p>
        </p:txBody>
      </p:sp>
      <p:sp>
        <p:nvSpPr>
          <p:cNvPr id="3" name="Content Placeholder 2"/>
          <p:cNvSpPr>
            <a:spLocks noGrp="1"/>
          </p:cNvSpPr>
          <p:nvPr>
            <p:ph idx="1"/>
          </p:nvPr>
        </p:nvSpPr>
        <p:spPr>
          <a:xfrm>
            <a:off x="568658" y="3048000"/>
            <a:ext cx="10937543" cy="3810000"/>
          </a:xfrm>
        </p:spPr>
        <p:txBody>
          <a:bodyPr>
            <a:normAutofit lnSpcReduction="10000"/>
          </a:bodyPr>
          <a:lstStyle/>
          <a:p>
            <a:pPr algn="just"/>
            <a:r>
              <a:rPr lang="en-US" dirty="0"/>
              <a:t>Controlled cord traction involves traction on the umbilical cord downward and forward, combined with counterpressure upwards on the uterine body by a hand placed immediately above the symphysis pubis.</a:t>
            </a:r>
          </a:p>
          <a:p>
            <a:r>
              <a:rPr lang="en-US" dirty="0"/>
              <a:t> CCT is used in conjunction with drugs that speed up the separation process i.e.. syntocinon.</a:t>
            </a:r>
            <a:br>
              <a:rPr lang="en-US" dirty="0"/>
            </a:br>
            <a:r>
              <a:rPr lang="en-US" dirty="0"/>
              <a:t/>
            </a:r>
            <a:br>
              <a:rPr lang="en-US" dirty="0"/>
            </a:br>
            <a:endParaRPr lang="en-US" dirty="0"/>
          </a:p>
        </p:txBody>
      </p:sp>
    </p:spTree>
  </p:cSld>
  <p:clrMapOvr>
    <a:masterClrMapping/>
  </p:clrMapOvr>
  <p:transition spd="med">
    <p:pull/>
  </p:transition>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CC"/>
                </a:solidFill>
                <a:latin typeface="Arial Black" panose="020B0A04020102020204" pitchFamily="34" charset="0"/>
                <a:cs typeface="Aharoni" panose="02010803020104030203" pitchFamily="2" charset="-79"/>
              </a:rPr>
              <a:t>RE-</a:t>
            </a:r>
            <a:r>
              <a:rPr lang="en-US" b="1" dirty="0" err="1" smtClean="0">
                <a:solidFill>
                  <a:srgbClr val="0000CC"/>
                </a:solidFill>
                <a:latin typeface="Arial Black" panose="020B0A04020102020204" pitchFamily="34" charset="0"/>
                <a:cs typeface="Aharoni" panose="02010803020104030203" pitchFamily="2" charset="-79"/>
              </a:rPr>
              <a:t>REPQUISITES</a:t>
            </a:r>
            <a:r>
              <a:rPr lang="en-US" b="1" dirty="0" smtClean="0">
                <a:solidFill>
                  <a:srgbClr val="0000CC"/>
                </a:solidFill>
                <a:latin typeface="Arial Black" panose="020B0A04020102020204" pitchFamily="34" charset="0"/>
                <a:cs typeface="Aharoni" panose="02010803020104030203" pitchFamily="2" charset="-79"/>
              </a:rPr>
              <a:t> PRIOR TO APPLICATION OF </a:t>
            </a:r>
            <a:r>
              <a:rPr lang="en-US" b="1" dirty="0" err="1" smtClean="0">
                <a:solidFill>
                  <a:srgbClr val="0000CC"/>
                </a:solidFill>
                <a:latin typeface="Arial Black" panose="020B0A04020102020204" pitchFamily="34" charset="0"/>
                <a:cs typeface="Aharoni" panose="02010803020104030203" pitchFamily="2" charset="-79"/>
              </a:rPr>
              <a:t>CCT</a:t>
            </a:r>
            <a:r>
              <a:rPr lang="en-US" b="1" dirty="0" smtClean="0">
                <a:solidFill>
                  <a:srgbClr val="0000CC"/>
                </a:solidFill>
                <a:latin typeface="Arial Black" panose="020B0A04020102020204" pitchFamily="34" charset="0"/>
                <a:cs typeface="Aharoni" panose="02010803020104030203" pitchFamily="2" charset="-79"/>
              </a:rPr>
              <a:t> METHOD TO DELIVER THE PLACENTA</a:t>
            </a:r>
            <a:endParaRPr lang="en-US" dirty="0"/>
          </a:p>
        </p:txBody>
      </p:sp>
      <p:sp>
        <p:nvSpPr>
          <p:cNvPr id="3" name="Content Placeholder 2"/>
          <p:cNvSpPr>
            <a:spLocks noGrp="1"/>
          </p:cNvSpPr>
          <p:nvPr>
            <p:ph idx="1"/>
          </p:nvPr>
        </p:nvSpPr>
        <p:spPr/>
        <p:txBody>
          <a:bodyPr/>
          <a:lstStyle/>
          <a:p>
            <a:pPr marL="0" indent="0" algn="just">
              <a:buNone/>
            </a:pPr>
            <a:r>
              <a:rPr lang="en-US" dirty="0" smtClean="0"/>
              <a:t>ENSURE THAT:</a:t>
            </a:r>
          </a:p>
          <a:p>
            <a:pPr algn="just"/>
            <a:r>
              <a:rPr lang="en-US" dirty="0" smtClean="0"/>
              <a:t>A </a:t>
            </a:r>
            <a:r>
              <a:rPr lang="en-US" dirty="0" err="1" smtClean="0"/>
              <a:t>uterotonic</a:t>
            </a:r>
            <a:r>
              <a:rPr lang="en-US" dirty="0" smtClean="0"/>
              <a:t> drug (</a:t>
            </a:r>
            <a:r>
              <a:rPr lang="en-US" dirty="0" err="1" smtClean="0"/>
              <a:t>syntocinon</a:t>
            </a:r>
            <a:r>
              <a:rPr lang="en-US" dirty="0" smtClean="0"/>
              <a:t>) has already been administered</a:t>
            </a:r>
          </a:p>
          <a:p>
            <a:pPr algn="just"/>
            <a:r>
              <a:rPr lang="en-US" dirty="0" smtClean="0"/>
              <a:t>The </a:t>
            </a:r>
            <a:r>
              <a:rPr lang="en-US" dirty="0" err="1" smtClean="0"/>
              <a:t>uterotonic</a:t>
            </a:r>
            <a:r>
              <a:rPr lang="en-US" dirty="0" smtClean="0"/>
              <a:t> drug has been given time to act</a:t>
            </a:r>
          </a:p>
          <a:p>
            <a:pPr algn="just"/>
            <a:r>
              <a:rPr lang="en-US" dirty="0" smtClean="0"/>
              <a:t>The uterus is well contracted</a:t>
            </a:r>
          </a:p>
          <a:p>
            <a:pPr algn="just"/>
            <a:r>
              <a:rPr lang="en-US" dirty="0" smtClean="0"/>
              <a:t>Counter-traction is applied.</a:t>
            </a:r>
          </a:p>
          <a:p>
            <a:pPr algn="just"/>
            <a:r>
              <a:rPr lang="en-US" dirty="0" smtClean="0"/>
              <a:t>Signs of placenta separation have already been observed-Not mandatory so long as </a:t>
            </a:r>
            <a:r>
              <a:rPr lang="en-US" dirty="0" err="1" smtClean="0"/>
              <a:t>oxytocin</a:t>
            </a:r>
            <a:r>
              <a:rPr lang="en-US" dirty="0" smtClean="0"/>
              <a:t> has already been administered and given at least 3-5 minutes to work</a:t>
            </a:r>
            <a:endParaRPr lang="en-GB" dirty="0" smtClean="0"/>
          </a:p>
          <a:p>
            <a:endParaRPr lang="en-US" dirty="0"/>
          </a:p>
        </p:txBody>
      </p:sp>
    </p:spTree>
  </p:cSld>
  <p:clrMapOvr>
    <a:masterClrMapping/>
  </p:clrMapOvr>
  <p:transition spd="med">
    <p:pull/>
  </p:transition>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dirty="0" smtClean="0"/>
              <a:t>After the </a:t>
            </a:r>
            <a:r>
              <a:rPr lang="en-US" dirty="0" err="1" smtClean="0"/>
              <a:t>syntocinon</a:t>
            </a:r>
            <a:r>
              <a:rPr lang="en-US" dirty="0" smtClean="0"/>
              <a:t> is given (with consent) – intramuscularly, you MUST wait for signs of placenta separation                            </a:t>
            </a:r>
          </a:p>
          <a:p>
            <a:pPr algn="just"/>
            <a:endParaRPr lang="en-US" b="1" dirty="0" smtClean="0"/>
          </a:p>
          <a:p>
            <a:pPr algn="just"/>
            <a:r>
              <a:rPr lang="en-US" b="1" dirty="0" smtClean="0"/>
              <a:t>signs of placenta separation</a:t>
            </a:r>
            <a:r>
              <a:rPr lang="en-US" dirty="0" smtClean="0"/>
              <a:t>,</a:t>
            </a:r>
          </a:p>
          <a:p>
            <a:pPr algn="just"/>
            <a:r>
              <a:rPr lang="en-US" dirty="0" smtClean="0"/>
              <a:t>  gush of blood   </a:t>
            </a:r>
          </a:p>
          <a:p>
            <a:pPr algn="just"/>
            <a:r>
              <a:rPr lang="en-US" dirty="0" smtClean="0"/>
              <a:t>lengthening of the umbilical cord.</a:t>
            </a:r>
          </a:p>
          <a:p>
            <a:pPr algn="just"/>
            <a:r>
              <a:rPr lang="en-US" dirty="0" smtClean="0"/>
              <a:t>Uterus is well contracted and feels like a cricket ball</a:t>
            </a:r>
          </a:p>
          <a:p>
            <a:pPr algn="just"/>
            <a:r>
              <a:rPr lang="en-US" dirty="0" smtClean="0"/>
              <a:t>The cord </a:t>
            </a:r>
            <a:r>
              <a:rPr lang="en-US" dirty="0" err="1" smtClean="0"/>
              <a:t>does</a:t>
            </a:r>
            <a:r>
              <a:rPr lang="en-US" dirty="0" err="1" smtClean="0"/>
              <a:t>not</a:t>
            </a:r>
            <a:r>
              <a:rPr lang="en-US" dirty="0" smtClean="0"/>
              <a:t> recede on application of pressure above the </a:t>
            </a:r>
            <a:r>
              <a:rPr lang="en-US" dirty="0" err="1" smtClean="0"/>
              <a:t>symphysis</a:t>
            </a:r>
            <a:r>
              <a:rPr lang="en-US" dirty="0" smtClean="0"/>
              <a:t> pubis</a:t>
            </a:r>
          </a:p>
          <a:p>
            <a:pPr algn="just"/>
            <a:endParaRPr lang="en-US" dirty="0"/>
          </a:p>
        </p:txBody>
      </p:sp>
    </p:spTree>
  </p:cSld>
  <p:clrMapOvr>
    <a:masterClrMapping/>
  </p:clrMapOvr>
  <p:transition spd="med">
    <p:pull/>
  </p:transition>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FF0000"/>
                </a:solidFill>
              </a:rPr>
              <a:t>2) </a:t>
            </a:r>
            <a:r>
              <a:rPr lang="en-US" dirty="0" err="1" smtClean="0">
                <a:solidFill>
                  <a:srgbClr val="FF0000"/>
                </a:solidFill>
              </a:rPr>
              <a:t>fundal</a:t>
            </a:r>
            <a:r>
              <a:rPr lang="en-US" dirty="0" smtClean="0">
                <a:solidFill>
                  <a:srgbClr val="FF0000"/>
                </a:solidFill>
              </a:rPr>
              <a:t> pressure</a:t>
            </a:r>
          </a:p>
          <a:p>
            <a:r>
              <a:rPr lang="en-US" dirty="0" smtClean="0"/>
              <a:t>This is used in case of a macerated or preterm baby as the cord is weak and can cut easily</a:t>
            </a:r>
          </a:p>
          <a:p>
            <a:r>
              <a:rPr lang="en-US" dirty="0" smtClean="0"/>
              <a:t>Wait for signs of placenta separation </a:t>
            </a:r>
            <a:r>
              <a:rPr lang="en-US" dirty="0" err="1" smtClean="0"/>
              <a:t>befoere</a:t>
            </a:r>
            <a:r>
              <a:rPr lang="en-US" dirty="0" smtClean="0"/>
              <a:t> using this method</a:t>
            </a:r>
          </a:p>
          <a:p>
            <a:r>
              <a:rPr lang="en-US" dirty="0" smtClean="0"/>
              <a:t>Also ensure that the bladder is </a:t>
            </a:r>
            <a:r>
              <a:rPr lang="en-US" dirty="0" err="1" smtClean="0"/>
              <a:t>emptybefore</a:t>
            </a:r>
            <a:r>
              <a:rPr lang="en-US" dirty="0" smtClean="0"/>
              <a:t> the </a:t>
            </a:r>
            <a:r>
              <a:rPr lang="en-US" dirty="0" err="1" smtClean="0"/>
              <a:t>proceedure</a:t>
            </a:r>
            <a:endParaRPr lang="en-US" dirty="0"/>
          </a:p>
        </p:txBody>
      </p:sp>
    </p:spTree>
  </p:cSld>
  <p:clrMapOvr>
    <a:masterClrMapping/>
  </p:clrMapOvr>
  <p:transition spd="med">
    <p:pull/>
  </p:transition>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646177" y="1063754"/>
            <a:ext cx="10972800" cy="4525963"/>
          </a:xfrm>
        </p:spPr>
        <p:txBody>
          <a:bodyPr/>
          <a:lstStyle/>
          <a:p>
            <a:pPr marL="0" indent="0" algn="just">
              <a:buNone/>
            </a:pPr>
            <a:r>
              <a:rPr lang="en-US" dirty="0" smtClean="0"/>
              <a:t>.</a:t>
            </a:r>
            <a:endParaRPr lang="en-GB" dirty="0" smtClean="0"/>
          </a:p>
          <a:p>
            <a:endParaRPr lang="en-US" dirty="0"/>
          </a:p>
        </p:txBody>
      </p:sp>
    </p:spTree>
  </p:cSld>
  <p:clrMapOvr>
    <a:masterClrMapping/>
  </p:clrMapOvr>
  <p:transition spd="med">
    <p:pull/>
  </p:transition>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FF0000"/>
                </a:solidFill>
              </a:rPr>
              <a:t>3)maternal effort</a:t>
            </a:r>
          </a:p>
          <a:p>
            <a:r>
              <a:rPr lang="en-US" dirty="0" smtClean="0"/>
              <a:t>Not commonly used </a:t>
            </a:r>
          </a:p>
          <a:p>
            <a:r>
              <a:rPr lang="en-US" dirty="0" smtClean="0"/>
              <a:t>The mother push out the placenta during a contraction</a:t>
            </a:r>
          </a:p>
          <a:p>
            <a:r>
              <a:rPr lang="en-US" dirty="0" smtClean="0">
                <a:solidFill>
                  <a:srgbClr val="FF0000"/>
                </a:solidFill>
              </a:rPr>
              <a:t>4)manual removal </a:t>
            </a:r>
          </a:p>
          <a:p>
            <a:r>
              <a:rPr lang="en-US" dirty="0" smtClean="0"/>
              <a:t>This is used to deliver a retained placenta.</a:t>
            </a:r>
          </a:p>
          <a:p>
            <a:r>
              <a:rPr lang="en-US" dirty="0" smtClean="0"/>
              <a:t>It is done in theatre by the doctor</a:t>
            </a:r>
            <a:endParaRPr lang="en-US" dirty="0"/>
          </a:p>
        </p:txBody>
      </p:sp>
    </p:spTree>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i="1" u="sng" dirty="0">
                <a:latin typeface="Times New Roman" pitchFamily="18" charset="0"/>
                <a:cs typeface="Times New Roman" pitchFamily="18" charset="0"/>
              </a:rPr>
              <a:t> At Thirty six (36) weeks</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51</a:t>
            </a:fld>
            <a:endParaRPr lang="en-US" dirty="0">
              <a:latin typeface="Franklin Gothic Book"/>
            </a:endParaRPr>
          </a:p>
        </p:txBody>
      </p:sp>
      <p:sp>
        <p:nvSpPr>
          <p:cNvPr id="3" name="Content Placeholder 2"/>
          <p:cNvSpPr>
            <a:spLocks noGrp="1"/>
          </p:cNvSpPr>
          <p:nvPr>
            <p:ph sz="quarter" idx="1"/>
          </p:nvPr>
        </p:nvSpPr>
        <p:spPr>
          <a:xfrm>
            <a:off x="838201" y="1524000"/>
            <a:ext cx="10277714" cy="4495800"/>
          </a:xfrm>
        </p:spPr>
        <p:txBody>
          <a:bodyPr>
            <a:normAutofit/>
          </a:bodyPr>
          <a:lstStyle/>
          <a:p>
            <a:pPr algn="just"/>
            <a:r>
              <a:rPr lang="en-US" sz="4000" dirty="0" err="1">
                <a:latin typeface="Times New Roman" pitchFamily="18" charset="0"/>
                <a:cs typeface="Times New Roman" pitchFamily="18" charset="0"/>
              </a:rPr>
              <a:t>Fundus</a:t>
            </a:r>
            <a:r>
              <a:rPr lang="en-US" sz="4000" dirty="0">
                <a:latin typeface="Times New Roman" pitchFamily="18" charset="0"/>
                <a:cs typeface="Times New Roman" pitchFamily="18" charset="0"/>
              </a:rPr>
              <a:t> is in contact with Xiphisternum /Xiphoid cartilage.  So, it is at the highest level and no finger can be fitted.</a:t>
            </a:r>
          </a:p>
          <a:p>
            <a:pPr algn="just"/>
            <a:r>
              <a:rPr lang="en-US" sz="4000" dirty="0">
                <a:latin typeface="Times New Roman" pitchFamily="18" charset="0"/>
                <a:cs typeface="Times New Roman" pitchFamily="18" charset="0"/>
              </a:rPr>
              <a:t>  Mother reports difficulties in breathing and digestion.</a:t>
            </a:r>
          </a:p>
          <a:p>
            <a:pPr algn="just"/>
            <a:endParaRPr lang="en-US" sz="4000" dirty="0"/>
          </a:p>
        </p:txBody>
      </p:sp>
    </p:spTree>
  </p:cSld>
  <p:clrMapOvr>
    <a:masterClrMapping/>
  </p:clrMapOvr>
  <p:transition spd="slow">
    <p:pull dir="d"/>
  </p:transition>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592" y="0"/>
            <a:ext cx="10039827" cy="1189038"/>
          </a:xfrm>
        </p:spPr>
        <p:txBody>
          <a:bodyPr>
            <a:normAutofit/>
          </a:bodyPr>
          <a:lstStyle/>
          <a:p>
            <a:r>
              <a:rPr lang="en-GB" sz="3600" b="1" dirty="0" smtClean="0">
                <a:solidFill>
                  <a:srgbClr val="0000CC"/>
                </a:solidFill>
                <a:latin typeface="Arial Black" panose="020B0A04020102020204" pitchFamily="34" charset="0"/>
                <a:cs typeface="Aharoni" panose="02010803020104030203" pitchFamily="2" charset="-79"/>
              </a:rPr>
              <a:t>Examination of a placenta</a:t>
            </a:r>
            <a:endParaRPr lang="en-GB" sz="3600" b="1" dirty="0">
              <a:solidFill>
                <a:srgbClr val="0000CC"/>
              </a:solidFill>
              <a:latin typeface="Arial Black" panose="020B0A04020102020204" pitchFamily="34" charset="0"/>
              <a:cs typeface="Aharoni" panose="02010803020104030203" pitchFamily="2" charset="-79"/>
            </a:endParaRPr>
          </a:p>
        </p:txBody>
      </p:sp>
      <p:sp>
        <p:nvSpPr>
          <p:cNvPr id="3" name="Content Placeholder 2"/>
          <p:cNvSpPr>
            <a:spLocks noGrp="1"/>
          </p:cNvSpPr>
          <p:nvPr>
            <p:ph idx="1"/>
          </p:nvPr>
        </p:nvSpPr>
        <p:spPr/>
        <p:txBody>
          <a:bodyPr>
            <a:normAutofit/>
          </a:bodyPr>
          <a:lstStyle/>
          <a:p>
            <a:pPr marL="0" indent="0" algn="just">
              <a:buNone/>
            </a:pPr>
            <a:r>
              <a:rPr lang="en-GB" dirty="0" smtClean="0"/>
              <a:t>.aims:</a:t>
            </a:r>
          </a:p>
          <a:p>
            <a:pPr marL="0" indent="0" algn="just">
              <a:buNone/>
            </a:pPr>
            <a:r>
              <a:rPr lang="en-GB" dirty="0" smtClean="0"/>
              <a:t>To rule out diseases of the placenta</a:t>
            </a:r>
          </a:p>
          <a:p>
            <a:pPr marL="0" indent="0" algn="just">
              <a:buNone/>
            </a:pPr>
            <a:r>
              <a:rPr lang="en-GB" dirty="0" smtClean="0"/>
              <a:t>To check for completeness of the placenta</a:t>
            </a:r>
          </a:p>
          <a:p>
            <a:pPr marL="0" indent="0" algn="just">
              <a:buNone/>
            </a:pPr>
            <a:r>
              <a:rPr lang="en-GB" dirty="0" smtClean="0"/>
              <a:t>To rule out congenital abnormality of the baby </a:t>
            </a:r>
            <a:r>
              <a:rPr lang="en-GB" dirty="0" err="1" smtClean="0"/>
              <a:t>e.g</a:t>
            </a:r>
            <a:r>
              <a:rPr lang="en-GB" dirty="0" smtClean="0"/>
              <a:t> renal agenesis</a:t>
            </a:r>
          </a:p>
          <a:p>
            <a:pPr marL="0" indent="0" algn="just">
              <a:buNone/>
            </a:pPr>
            <a:r>
              <a:rPr lang="en-GB" dirty="0" smtClean="0"/>
              <a:t>It is done systematically from top of the cord to the placenta</a:t>
            </a:r>
          </a:p>
          <a:p>
            <a:pPr marL="0" indent="0" algn="just">
              <a:buNone/>
            </a:pPr>
            <a:r>
              <a:rPr lang="en-GB" dirty="0" smtClean="0"/>
              <a:t>Then finally </a:t>
            </a:r>
            <a:r>
              <a:rPr lang="en-GB" dirty="0" err="1" smtClean="0"/>
              <a:t>mesure</a:t>
            </a:r>
            <a:r>
              <a:rPr lang="en-GB" dirty="0" smtClean="0"/>
              <a:t> blood loss </a:t>
            </a:r>
            <a:r>
              <a:rPr lang="en-GB" dirty="0" smtClean="0"/>
              <a:t> </a:t>
            </a:r>
          </a:p>
          <a:p>
            <a:pPr marL="0" indent="0" algn="just">
              <a:buNone/>
            </a:pPr>
            <a:endParaRPr lang="en-GB" dirty="0"/>
          </a:p>
        </p:txBody>
      </p:sp>
    </p:spTree>
    <p:extLst>
      <p:ext uri="{BB962C8B-B14F-4D97-AF65-F5344CB8AC3E}">
        <p14:creationId xmlns="" xmlns:p14="http://schemas.microsoft.com/office/powerpoint/2010/main" val="2960434890"/>
      </p:ext>
    </p:extLst>
  </p:cSld>
  <p:clrMapOvr>
    <a:masterClrMapping/>
  </p:clrMapOvr>
  <p:transition spd="med">
    <p:pull/>
  </p:transition>
</p:sld>
</file>

<file path=ppt/slides/slide511.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609601"/>
            <a:ext cx="9972914" cy="5516564"/>
          </a:xfrm>
        </p:spPr>
        <p:txBody>
          <a:bodyPr>
            <a:normAutofit/>
          </a:bodyPr>
          <a:lstStyle/>
          <a:p>
            <a:pPr algn="just"/>
            <a:endParaRPr lang="en-US" sz="3600" dirty="0" smtClean="0"/>
          </a:p>
          <a:p>
            <a:pPr algn="just">
              <a:buNone/>
            </a:pPr>
            <a:r>
              <a:rPr lang="en-US" sz="3600" dirty="0" smtClean="0"/>
              <a:t/>
            </a:r>
            <a:br>
              <a:rPr lang="en-US" sz="3600" dirty="0" smtClean="0"/>
            </a:br>
            <a:endParaRPr lang="en-US" sz="3600" dirty="0"/>
          </a:p>
        </p:txBody>
      </p:sp>
    </p:spTree>
  </p:cSld>
  <p:clrMapOvr>
    <a:masterClrMapping/>
  </p:clrMapOvr>
  <p:transition spd="med">
    <p:pull/>
  </p:transition>
</p:sld>
</file>

<file path=ppt/slides/slide512.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Complications of the 3</a:t>
            </a:r>
            <a:r>
              <a:rPr lang="en-US" b="1" baseline="30000" dirty="0"/>
              <a:t>rd</a:t>
            </a:r>
            <a:r>
              <a:rPr lang="en-US" b="1" dirty="0"/>
              <a:t> stage of labour</a:t>
            </a:r>
          </a:p>
        </p:txBody>
      </p:sp>
      <p:sp>
        <p:nvSpPr>
          <p:cNvPr id="3" name="Content Placeholder 2"/>
          <p:cNvSpPr>
            <a:spLocks noGrp="1"/>
          </p:cNvSpPr>
          <p:nvPr>
            <p:ph idx="1"/>
          </p:nvPr>
        </p:nvSpPr>
        <p:spPr>
          <a:xfrm>
            <a:off x="762000" y="1600201"/>
            <a:ext cx="10353914" cy="4525969"/>
          </a:xfrm>
        </p:spPr>
        <p:txBody>
          <a:bodyPr>
            <a:normAutofit lnSpcReduction="10000"/>
          </a:bodyPr>
          <a:lstStyle/>
          <a:p>
            <a:pPr algn="just">
              <a:buNone/>
            </a:pPr>
            <a:r>
              <a:rPr lang="en-US" b="1" u="sng" dirty="0"/>
              <a:t>POSTPARTUM HAEMORRHAGE(PPH)</a:t>
            </a:r>
          </a:p>
          <a:p>
            <a:pPr algn="just"/>
            <a:r>
              <a:rPr lang="en-US" dirty="0"/>
              <a:t>PPH can be defined as excessive bleeding of more than 500mls of blood from the genital tract after the birth of a baby or any amount that may lead to deterioration in the mother’s condition.</a:t>
            </a:r>
          </a:p>
          <a:p>
            <a:pPr algn="just"/>
            <a:r>
              <a:rPr lang="en-US" dirty="0"/>
              <a:t>If it occurs during the 3</a:t>
            </a:r>
            <a:r>
              <a:rPr lang="en-US" baseline="30000" dirty="0"/>
              <a:t>rd</a:t>
            </a:r>
            <a:r>
              <a:rPr lang="en-US" dirty="0"/>
              <a:t> stage of labour or within 24hrs of delivery, this is known as </a:t>
            </a:r>
            <a:r>
              <a:rPr lang="en-US" b="1" dirty="0"/>
              <a:t>primary PPH </a:t>
            </a:r>
          </a:p>
          <a:p>
            <a:pPr algn="just"/>
            <a:r>
              <a:rPr lang="en-US" dirty="0"/>
              <a:t>If the condition occurs after 24 hours </a:t>
            </a:r>
            <a:r>
              <a:rPr lang="en-US" dirty="0" smtClean="0"/>
              <a:t> </a:t>
            </a:r>
            <a:r>
              <a:rPr lang="en-US" dirty="0"/>
              <a:t>and within six weeks after, delivery it is known as </a:t>
            </a:r>
            <a:r>
              <a:rPr lang="en-US" b="1" dirty="0"/>
              <a:t>Secondary PPH</a:t>
            </a:r>
            <a:r>
              <a:rPr lang="en-US" dirty="0"/>
              <a:t>.</a:t>
            </a:r>
          </a:p>
        </p:txBody>
      </p:sp>
    </p:spTree>
  </p:cSld>
  <p:clrMapOvr>
    <a:masterClrMapping/>
  </p:clrMapOvr>
  <p:transition spd="med">
    <p:pull/>
  </p:transition>
</p:sld>
</file>

<file path=ppt/slides/slide513.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Retained placenta</a:t>
            </a:r>
            <a:r>
              <a:rPr lang="en-US" dirty="0"/>
              <a:t/>
            </a:r>
            <a:br>
              <a:rPr lang="en-US" dirty="0"/>
            </a:br>
            <a:endParaRPr lang="en-US" dirty="0"/>
          </a:p>
        </p:txBody>
      </p:sp>
      <p:sp>
        <p:nvSpPr>
          <p:cNvPr id="3" name="Content Placeholder 2"/>
          <p:cNvSpPr>
            <a:spLocks noGrp="1"/>
          </p:cNvSpPr>
          <p:nvPr>
            <p:ph idx="1"/>
          </p:nvPr>
        </p:nvSpPr>
        <p:spPr>
          <a:xfrm>
            <a:off x="518320" y="838200"/>
            <a:ext cx="11155363" cy="6019800"/>
          </a:xfrm>
        </p:spPr>
        <p:txBody>
          <a:bodyPr/>
          <a:lstStyle/>
          <a:p>
            <a:pPr algn="just">
              <a:buNone/>
            </a:pPr>
            <a:r>
              <a:rPr lang="en-US" dirty="0"/>
              <a:t>The placenta remains inside the uterus for longer than 30 minutes after delivery of the baby, usually due to one or more of the following: </a:t>
            </a:r>
          </a:p>
          <a:p>
            <a:pPr lvl="0" algn="just"/>
            <a:r>
              <a:rPr lang="en-US" dirty="0"/>
              <a:t>Uterine contractions may be inadequate to expel the placenta</a:t>
            </a:r>
          </a:p>
          <a:p>
            <a:pPr lvl="0" algn="just"/>
            <a:r>
              <a:rPr lang="en-US" dirty="0"/>
              <a:t>The cervix might have retracted too fast and partially closed, trapping the placenta in the uterus</a:t>
            </a:r>
          </a:p>
          <a:p>
            <a:pPr lvl="0" algn="just"/>
            <a:r>
              <a:rPr lang="en-US" dirty="0"/>
              <a:t>The bladder may be full and obstructing placental delivery. </a:t>
            </a:r>
          </a:p>
          <a:p>
            <a:pPr algn="just"/>
            <a:endParaRPr lang="en-US" dirty="0"/>
          </a:p>
        </p:txBody>
      </p:sp>
    </p:spTree>
  </p:cSld>
  <p:clrMapOvr>
    <a:masterClrMapping/>
  </p:clrMapOvr>
  <p:transition spd="med">
    <p:pull/>
  </p:transition>
</p:sld>
</file>

<file path=ppt/slides/slide514.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Acute Uterine inversion</a:t>
            </a:r>
            <a:r>
              <a:rPr lang="en-US" dirty="0"/>
              <a:t/>
            </a:r>
            <a:br>
              <a:rPr lang="en-US" dirty="0"/>
            </a:br>
            <a:endParaRPr lang="en-US" dirty="0"/>
          </a:p>
        </p:txBody>
      </p:sp>
      <p:sp>
        <p:nvSpPr>
          <p:cNvPr id="3" name="Content Placeholder 2"/>
          <p:cNvSpPr>
            <a:spLocks noGrp="1"/>
          </p:cNvSpPr>
          <p:nvPr>
            <p:ph idx="1"/>
          </p:nvPr>
        </p:nvSpPr>
        <p:spPr/>
        <p:txBody>
          <a:bodyPr>
            <a:noAutofit/>
          </a:bodyPr>
          <a:lstStyle/>
          <a:p>
            <a:r>
              <a:rPr lang="en-US" sz="3600" dirty="0"/>
              <a:t>The uterus is pulled ‘inside out’ as the baby or the placenta is delivered, and partly emerges through the vagina</a:t>
            </a:r>
            <a:r>
              <a:rPr lang="en-US" sz="3600" dirty="0" smtClean="0"/>
              <a:t>.</a:t>
            </a:r>
          </a:p>
          <a:p>
            <a:r>
              <a:rPr lang="en-US" sz="3600" dirty="0" smtClean="0"/>
              <a:t>Obstetric shock: this may occur secondly to </a:t>
            </a:r>
            <a:r>
              <a:rPr lang="en-US" sz="3600" dirty="0" err="1" smtClean="0"/>
              <a:t>PPH</a:t>
            </a:r>
            <a:endParaRPr lang="en-US" sz="3600" dirty="0" smtClean="0"/>
          </a:p>
          <a:p>
            <a:pPr>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lgn="ctr">
              <a:buNone/>
            </a:pPr>
            <a:r>
              <a:rPr lang="en-US" sz="3600" b="1" dirty="0">
                <a:solidFill>
                  <a:srgbClr val="7030A0"/>
                </a:solidFill>
                <a:latin typeface="AR BERKLEY" panose="02000000000000000000" pitchFamily="2" charset="0"/>
              </a:rPr>
              <a:t>End </a:t>
            </a:r>
          </a:p>
          <a:p>
            <a:pPr>
              <a:buNone/>
            </a:pPr>
            <a:endParaRPr lang="en-US" sz="3600" dirty="0"/>
          </a:p>
        </p:txBody>
      </p:sp>
    </p:spTree>
  </p:cSld>
  <p:clrMapOvr>
    <a:masterClrMapping/>
  </p:clrMapOvr>
  <p:transition spd="med">
    <p:pull/>
  </p:transition>
</p:sld>
</file>

<file path=ppt/slides/slide515.xml><?xml version="1.0" encoding="utf-8"?>
<p:sld xmlns:a="http://schemas.openxmlformats.org/drawingml/2006/main" xmlns:r="http://schemas.openxmlformats.org/officeDocument/2006/relationships" xmlns:p="http://schemas.openxmlformats.org/presentationml/2006/main"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990600"/>
          </a:xfrm>
          <a:solidFill>
            <a:srgbClr val="0000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en-US" sz="4000" dirty="0">
                <a:solidFill>
                  <a:srgbClr val="FFFF00"/>
                </a:solidFill>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FOURTH STAGE OF NORMAL LABOUR</a:t>
            </a:r>
          </a:p>
        </p:txBody>
      </p:sp>
      <p:sp>
        <p:nvSpPr>
          <p:cNvPr id="3" name="Content Placeholder 2"/>
          <p:cNvSpPr>
            <a:spLocks noGrp="1"/>
          </p:cNvSpPr>
          <p:nvPr>
            <p:ph idx="1"/>
          </p:nvPr>
        </p:nvSpPr>
        <p:spPr>
          <a:xfrm>
            <a:off x="1447800" y="990600"/>
            <a:ext cx="10134600" cy="5715000"/>
          </a:xfrm>
        </p:spPr>
        <p:txBody>
          <a:bodyPr>
            <a:noAutofit/>
          </a:bodyPr>
          <a:lstStyle/>
          <a:p>
            <a:pPr marL="0" indent="0" algn="ctr">
              <a:buNone/>
            </a:pPr>
            <a:r>
              <a:rPr lang="en-US" sz="3200" b="1" u="sng" dirty="0"/>
              <a:t>DESCRIPTRION</a:t>
            </a:r>
            <a:r>
              <a:rPr lang="en-US" sz="2400" b="1" u="sng" dirty="0"/>
              <a:t>:</a:t>
            </a:r>
          </a:p>
          <a:p>
            <a:pPr marL="0" indent="0" algn="ctr">
              <a:buNone/>
            </a:pPr>
            <a:endParaRPr lang="en-US" sz="2400" b="1" u="sng" dirty="0"/>
          </a:p>
          <a:p>
            <a:pPr marL="0" indent="0" algn="ctr">
              <a:buNone/>
            </a:pPr>
            <a:endParaRPr lang="en-US" sz="2400" dirty="0"/>
          </a:p>
          <a:p>
            <a:pPr algn="just"/>
            <a:r>
              <a:rPr lang="en-US" sz="2400" dirty="0"/>
              <a:t>This is the period of maternal physiological adjustment that occurs after delivery of the placenta and membranes to the end of the first </a:t>
            </a:r>
            <a:r>
              <a:rPr lang="en-US" sz="2400" b="1" dirty="0" smtClean="0"/>
              <a:t>1 hour </a:t>
            </a:r>
            <a:r>
              <a:rPr lang="en-US" sz="2400" b="1" dirty="0"/>
              <a:t>postpartum</a:t>
            </a:r>
            <a:r>
              <a:rPr lang="en-US" sz="2400" dirty="0"/>
              <a:t>, </a:t>
            </a:r>
            <a:r>
              <a:rPr lang="en-US" sz="2400" dirty="0" smtClean="0"/>
              <a:t> </a:t>
            </a:r>
            <a:endParaRPr lang="en-US" sz="2400" dirty="0"/>
          </a:p>
          <a:p>
            <a:pPr algn="just"/>
            <a:r>
              <a:rPr lang="en-US" sz="2400" dirty="0"/>
              <a:t>During the 4</a:t>
            </a:r>
            <a:r>
              <a:rPr lang="en-US" sz="2400" baseline="30000" dirty="0"/>
              <a:t>th</a:t>
            </a:r>
            <a:r>
              <a:rPr lang="en-US" sz="2400" dirty="0"/>
              <a:t> stage of labour, mother remains in labour ward where her condition is assessed after delivery.</a:t>
            </a:r>
          </a:p>
          <a:p>
            <a:pPr algn="just"/>
            <a:r>
              <a:rPr lang="en-US" sz="2400" dirty="0"/>
              <a:t>In this stabilization phase, the uterus makes its initial readjustment to the non- pregnancy state. </a:t>
            </a:r>
          </a:p>
          <a:p>
            <a:pPr algn="just"/>
            <a:r>
              <a:rPr lang="en-US" sz="2400" dirty="0"/>
              <a:t>The primary goal of the above is to prevent haemorrhage from uterine atony &amp; the cervical or vaginal lacerations</a:t>
            </a:r>
          </a:p>
          <a:p>
            <a:pPr marL="0" indent="0" algn="just">
              <a:buNone/>
            </a:pPr>
            <a:r>
              <a:rPr lang="en-US" sz="2400" b="1" u="sng" dirty="0"/>
              <a:t>NOTE:</a:t>
            </a:r>
            <a:r>
              <a:rPr lang="en-US" sz="2400" dirty="0"/>
              <a:t> </a:t>
            </a:r>
            <a:r>
              <a:rPr lang="en-US" sz="2400" i="1" dirty="0"/>
              <a:t>Atony is the lack of normal muscle tone thus uterine atony is failure of the uterus to contract, leading to postpartum haemorrhage.</a:t>
            </a:r>
          </a:p>
        </p:txBody>
      </p:sp>
    </p:spTree>
  </p:cSld>
  <p:clrMapOvr>
    <a:masterClrMapping/>
  </p:clrMapOvr>
  <p:transition spd="med">
    <p:pull/>
  </p:transition>
</p:sld>
</file>

<file path=ppt/slides/slide516.xml><?xml version="1.0" encoding="utf-8"?>
<p:sld xmlns:a="http://schemas.openxmlformats.org/drawingml/2006/main" xmlns:r="http://schemas.openxmlformats.org/officeDocument/2006/relationships" xmlns:p="http://schemas.openxmlformats.org/presentationml/2006/main" show="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t>The uterus is firm at level of two fingers breadth </a:t>
            </a:r>
            <a:r>
              <a:rPr lang="en-US" b="1" dirty="0"/>
              <a:t>below</a:t>
            </a:r>
            <a:r>
              <a:rPr lang="en-US" dirty="0"/>
              <a:t> the umbilicus. </a:t>
            </a:r>
          </a:p>
          <a:p>
            <a:pPr algn="just"/>
            <a:r>
              <a:rPr lang="en-US" dirty="0"/>
              <a:t>Restoration of physiological stability is established.</a:t>
            </a:r>
          </a:p>
          <a:p>
            <a:pPr marL="0" indent="0">
              <a:buNone/>
            </a:pPr>
            <a:endParaRPr lang="en-US" dirty="0"/>
          </a:p>
        </p:txBody>
      </p:sp>
    </p:spTree>
    <p:extLst>
      <p:ext uri="{BB962C8B-B14F-4D97-AF65-F5344CB8AC3E}">
        <p14:creationId xmlns="" xmlns:p14="http://schemas.microsoft.com/office/powerpoint/2010/main" val="122929038"/>
      </p:ext>
    </p:extLst>
  </p:cSld>
  <p:clrMapOvr>
    <a:masterClrMapping/>
  </p:clrMapOvr>
  <p:transition spd="med">
    <p:pull/>
  </p:transition>
</p:sld>
</file>

<file path=ppt/slides/slide517.xml><?xml version="1.0" encoding="utf-8"?>
<p:sld xmlns:a="http://schemas.openxmlformats.org/drawingml/2006/main" xmlns:r="http://schemas.openxmlformats.org/officeDocument/2006/relationships" xmlns:p="http://schemas.openxmlformats.org/presentationml/2006/main" show="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2133600"/>
            <a:ext cx="9515714" cy="3992564"/>
          </a:xfrm>
        </p:spPr>
        <p:txBody>
          <a:bodyPr>
            <a:normAutofit/>
          </a:bodyPr>
          <a:lstStyle/>
          <a:p>
            <a:pPr algn="just"/>
            <a:r>
              <a:rPr lang="en-US" sz="3200" dirty="0"/>
              <a:t>During this period </a:t>
            </a:r>
            <a:r>
              <a:rPr lang="en-US" sz="3200" dirty="0" err="1"/>
              <a:t>myometrial</a:t>
            </a:r>
            <a:r>
              <a:rPr lang="en-US" sz="3200" dirty="0"/>
              <a:t> contractions and retraction, accompanied by vessel thrombosis, operate effectively to control bleeding from the placenta site. Failure of this mechanism could result in excessive blood loss (postpartum haemorrhage (PPH)) that could be life threatening. </a:t>
            </a:r>
          </a:p>
          <a:p>
            <a:pPr algn="just"/>
            <a:endParaRPr lang="en-US" sz="3200" dirty="0"/>
          </a:p>
        </p:txBody>
      </p:sp>
    </p:spTree>
  </p:cSld>
  <p:clrMapOvr>
    <a:masterClrMapping/>
  </p:clrMapOvr>
  <p:transition spd="med">
    <p:pull/>
  </p:transition>
</p:sld>
</file>

<file path=ppt/slides/slide518.xml><?xml version="1.0" encoding="utf-8"?>
<p:sld xmlns:a="http://schemas.openxmlformats.org/drawingml/2006/main" xmlns:r="http://schemas.openxmlformats.org/officeDocument/2006/relationships" xmlns:p="http://schemas.openxmlformats.org/presentationml/2006/main" showMasterPhAnim="0" show="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2209800"/>
            <a:ext cx="9439514" cy="3916368"/>
          </a:xfrm>
        </p:spPr>
        <p:txBody>
          <a:bodyPr/>
          <a:lstStyle/>
          <a:p>
            <a:pPr algn="just"/>
            <a:r>
              <a:rPr lang="en-US" sz="3200" dirty="0"/>
              <a:t>The mother should be closely observed for haemorrhage, urine retention or hypotension. </a:t>
            </a:r>
          </a:p>
          <a:p>
            <a:pPr algn="just"/>
            <a:r>
              <a:rPr lang="en-US" sz="3200" dirty="0"/>
              <a:t>The mother and child relationship should be initiated and encouraged, as it has an effect to the subsequent quality of their relationship and bonding</a:t>
            </a:r>
          </a:p>
          <a:p>
            <a:pPr algn="just"/>
            <a:endParaRPr lang="en-US" sz="3200" dirty="0"/>
          </a:p>
        </p:txBody>
      </p:sp>
    </p:spTree>
  </p:cSld>
  <p:clrMapOvr>
    <a:masterClrMapping/>
  </p:clrMapOvr>
  <p:transition spd="med">
    <p:pull/>
  </p:transition>
</p:sld>
</file>

<file path=ppt/slides/slide519.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4354" y="868362"/>
            <a:ext cx="10239329" cy="1417638"/>
          </a:xfrm>
        </p:spPr>
        <p:txBody>
          <a:bodyPr>
            <a:noAutofit/>
          </a:bodyPr>
          <a:lstStyle/>
          <a:p>
            <a:pPr algn="ctr"/>
            <a:r>
              <a:rPr lang="en-US" u="sng" dirty="0">
                <a:latin typeface="Arial Black" panose="020B0A04020102020204" pitchFamily="34" charset="0"/>
              </a:rPr>
              <a:t> </a:t>
            </a:r>
            <a:r>
              <a:rPr lang="en-US" u="sng" dirty="0">
                <a:solidFill>
                  <a:srgbClr val="0000CC"/>
                </a:solidFill>
                <a:latin typeface="Arial Black" panose="020B0A04020102020204" pitchFamily="34" charset="0"/>
                <a:cs typeface="Aharoni" panose="02010803020104030203" pitchFamily="2" charset="-79"/>
              </a:rPr>
              <a:t>SPECIFIC NURSING/ MIDWIFERY CARE DURING THE FOURTH STAGE OF LABOR </a:t>
            </a:r>
            <a:br>
              <a:rPr lang="en-US" u="sng" dirty="0">
                <a:solidFill>
                  <a:srgbClr val="0000CC"/>
                </a:solidFill>
                <a:latin typeface="Arial Black" panose="020B0A04020102020204" pitchFamily="34" charset="0"/>
                <a:cs typeface="Aharoni" panose="02010803020104030203" pitchFamily="2" charset="-79"/>
              </a:rPr>
            </a:br>
            <a:endParaRPr lang="en-US" u="sng" dirty="0">
              <a:solidFill>
                <a:srgbClr val="0000CC"/>
              </a:solidFill>
              <a:latin typeface="Arial Black" panose="020B0A04020102020204" pitchFamily="34" charset="0"/>
              <a:cs typeface="Aharoni" panose="02010803020104030203" pitchFamily="2" charset="-79"/>
            </a:endParaRPr>
          </a:p>
        </p:txBody>
      </p:sp>
      <p:sp>
        <p:nvSpPr>
          <p:cNvPr id="3" name="Content Placeholder 2"/>
          <p:cNvSpPr>
            <a:spLocks noGrp="1"/>
          </p:cNvSpPr>
          <p:nvPr>
            <p:ph idx="1"/>
          </p:nvPr>
        </p:nvSpPr>
        <p:spPr>
          <a:xfrm>
            <a:off x="1524000" y="2286000"/>
            <a:ext cx="10149682" cy="4572000"/>
          </a:xfrm>
        </p:spPr>
        <p:txBody>
          <a:bodyPr>
            <a:normAutofit/>
          </a:bodyPr>
          <a:lstStyle/>
          <a:p>
            <a:pPr algn="just"/>
            <a:r>
              <a:rPr lang="en-US" b="1" dirty="0"/>
              <a:t>Transfer the patient from the delivery table</a:t>
            </a:r>
            <a:r>
              <a:rPr lang="en-US" dirty="0"/>
              <a:t>. </a:t>
            </a:r>
          </a:p>
          <a:p>
            <a:pPr marL="0" indent="0" algn="just">
              <a:buNone/>
            </a:pPr>
            <a:r>
              <a:rPr lang="en-US" dirty="0"/>
              <a:t>Remove the drapes and soiled linen. Remove both legs from the stirrups at the same time and then lower both legs down at the same time to prevent cramping. Assist the patient to move from the table to the bed. </a:t>
            </a:r>
          </a:p>
          <a:p>
            <a:pPr algn="just">
              <a:buNone/>
            </a:pPr>
            <a:endParaRPr lang="en-US" dirty="0"/>
          </a:p>
          <a:p>
            <a:pPr algn="just">
              <a:buNone/>
            </a:pPr>
            <a:endParaRPr lang="en-US" dirty="0"/>
          </a:p>
        </p:txBody>
      </p:sp>
    </p:spTree>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5400" i="1" u="sng" dirty="0">
                <a:latin typeface="Times New Roman" pitchFamily="18" charset="0"/>
                <a:cs typeface="Times New Roman" pitchFamily="18" charset="0"/>
              </a:rPr>
              <a:t> At Thirty eight (38) weeks</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52</a:t>
            </a:fld>
            <a:endParaRPr lang="en-US" dirty="0">
              <a:latin typeface="Franklin Gothic Book"/>
            </a:endParaRPr>
          </a:p>
        </p:txBody>
      </p:sp>
      <p:sp>
        <p:nvSpPr>
          <p:cNvPr id="3" name="Content Placeholder 2"/>
          <p:cNvSpPr>
            <a:spLocks noGrp="1"/>
          </p:cNvSpPr>
          <p:nvPr>
            <p:ph sz="quarter" idx="1"/>
          </p:nvPr>
        </p:nvSpPr>
        <p:spPr>
          <a:xfrm>
            <a:off x="890166" y="1935480"/>
            <a:ext cx="10504633" cy="4541520"/>
          </a:xfrm>
        </p:spPr>
        <p:txBody>
          <a:bodyPr>
            <a:noAutofit/>
          </a:bodyPr>
          <a:lstStyle/>
          <a:p>
            <a:r>
              <a:rPr lang="en-US" sz="3600" dirty="0" err="1"/>
              <a:t>F</a:t>
            </a:r>
            <a:r>
              <a:rPr lang="en-US" sz="3600" dirty="0" err="1">
                <a:cs typeface="Times New Roman" pitchFamily="18" charset="0"/>
              </a:rPr>
              <a:t>undus</a:t>
            </a:r>
            <a:r>
              <a:rPr lang="en-US" sz="3600" dirty="0">
                <a:cs typeface="Times New Roman" pitchFamily="18" charset="0"/>
              </a:rPr>
              <a:t> is palpable at the level of 34 weeks because lightening have occurred.</a:t>
            </a:r>
          </a:p>
          <a:p>
            <a:r>
              <a:rPr lang="en-US" sz="3600" dirty="0">
                <a:cs typeface="Times New Roman" pitchFamily="18" charset="0"/>
              </a:rPr>
              <a:t>In a </a:t>
            </a:r>
            <a:r>
              <a:rPr lang="en-US" sz="3600" dirty="0" err="1">
                <a:cs typeface="Times New Roman" pitchFamily="18" charset="0"/>
              </a:rPr>
              <a:t>primigravida</a:t>
            </a:r>
            <a:r>
              <a:rPr lang="en-US" sz="3600" dirty="0">
                <a:cs typeface="Times New Roman" pitchFamily="18" charset="0"/>
              </a:rPr>
              <a:t>  normally ,engagement occurs , while it is not the case for </a:t>
            </a:r>
            <a:r>
              <a:rPr lang="en-US" sz="3600" dirty="0" err="1">
                <a:cs typeface="Times New Roman" pitchFamily="18" charset="0"/>
              </a:rPr>
              <a:t>multipara</a:t>
            </a:r>
            <a:r>
              <a:rPr lang="en-US" sz="3600" dirty="0">
                <a:cs typeface="Times New Roman" pitchFamily="18" charset="0"/>
              </a:rPr>
              <a:t> due to poor tone of uterine muscle.</a:t>
            </a:r>
          </a:p>
          <a:p>
            <a:r>
              <a:rPr lang="en-US" sz="3600" dirty="0">
                <a:cs typeface="Times New Roman" pitchFamily="18" charset="0"/>
              </a:rPr>
              <a:t>Finally , lower uterine segment  is completely developed.</a:t>
            </a:r>
          </a:p>
        </p:txBody>
      </p:sp>
    </p:spTree>
  </p:cSld>
  <p:clrMapOvr>
    <a:masterClrMapping/>
  </p:clrMapOvr>
  <p:transition spd="slow">
    <p:pull dir="d"/>
  </p:transition>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2362200"/>
            <a:ext cx="9439514" cy="3763964"/>
          </a:xfrm>
        </p:spPr>
        <p:txBody>
          <a:bodyPr/>
          <a:lstStyle/>
          <a:p>
            <a:pPr algn="just"/>
            <a:r>
              <a:rPr lang="en-US" b="1" dirty="0"/>
              <a:t>Provide care of the perineum</a:t>
            </a:r>
            <a:r>
              <a:rPr lang="en-US" dirty="0"/>
              <a:t>. </a:t>
            </a:r>
          </a:p>
          <a:p>
            <a:pPr marL="0" indent="0" algn="just">
              <a:buNone/>
            </a:pPr>
            <a:r>
              <a:rPr lang="en-US" dirty="0" smtClean="0"/>
              <a:t>Clean the </a:t>
            </a:r>
            <a:r>
              <a:rPr lang="en-US" dirty="0" err="1" smtClean="0"/>
              <a:t>perinium</a:t>
            </a:r>
            <a:r>
              <a:rPr lang="en-US" dirty="0" smtClean="0"/>
              <a:t> and apply a pad</a:t>
            </a:r>
            <a:endParaRPr lang="en-US" dirty="0"/>
          </a:p>
          <a:p>
            <a:pPr algn="just"/>
            <a:endParaRPr lang="en-US" dirty="0"/>
          </a:p>
        </p:txBody>
      </p:sp>
    </p:spTree>
  </p:cSld>
  <p:clrMapOvr>
    <a:masterClrMapping/>
  </p:clrMapOvr>
  <p:transition spd="med">
    <p:pull/>
  </p:transition>
</p:sld>
</file>

<file path=ppt/slides/slide521.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52400"/>
            <a:ext cx="9591914" cy="5978536"/>
          </a:xfrm>
        </p:spPr>
        <p:txBody>
          <a:bodyPr>
            <a:normAutofit fontScale="92500" lnSpcReduction="10000"/>
          </a:bodyPr>
          <a:lstStyle/>
          <a:p>
            <a:pPr algn="just"/>
            <a:r>
              <a:rPr lang="en-US" b="1" dirty="0"/>
              <a:t>Transfer the patient to the recovery room. </a:t>
            </a:r>
          </a:p>
          <a:p>
            <a:pPr marL="0" indent="0" algn="just">
              <a:buNone/>
            </a:pPr>
            <a:r>
              <a:rPr lang="en-US" dirty="0"/>
              <a:t>This will be done after you place a clean gown on the patient, obtained a complete set of vital signs, evaluated the fundal height and firmness, and evaluated the lochia. </a:t>
            </a:r>
          </a:p>
          <a:p>
            <a:pPr algn="just"/>
            <a:endParaRPr lang="en-US" b="1" dirty="0" smtClean="0"/>
          </a:p>
          <a:p>
            <a:pPr algn="just"/>
            <a:r>
              <a:rPr lang="en-US" b="1" dirty="0" smtClean="0"/>
              <a:t>Ensure </a:t>
            </a:r>
            <a:r>
              <a:rPr lang="en-US" b="1" dirty="0"/>
              <a:t>emergency equipment is available in the recovery room for possible complications. E.g.</a:t>
            </a:r>
          </a:p>
          <a:p>
            <a:pPr lvl="1" algn="just"/>
            <a:r>
              <a:rPr lang="en-US" dirty="0"/>
              <a:t>Suctioning machine and oxygen</a:t>
            </a:r>
          </a:p>
          <a:p>
            <a:pPr lvl="1" algn="just"/>
            <a:r>
              <a:rPr lang="en-US" dirty="0"/>
              <a:t>Syntocinon in the fridge</a:t>
            </a:r>
          </a:p>
          <a:p>
            <a:pPr lvl="1" algn="just"/>
            <a:r>
              <a:rPr lang="en-US" dirty="0"/>
              <a:t>IV remains patent for possible use if complications develop</a:t>
            </a:r>
          </a:p>
          <a:p>
            <a:pPr algn="just"/>
            <a:r>
              <a:rPr lang="en-US" b="1" dirty="0"/>
              <a:t>Check the fundus. </a:t>
            </a:r>
          </a:p>
          <a:p>
            <a:pPr algn="just">
              <a:buNone/>
            </a:pPr>
            <a:r>
              <a:rPr lang="en-US" dirty="0"/>
              <a:t>(1) Ensure the fundus remains firm. </a:t>
            </a:r>
          </a:p>
          <a:p>
            <a:pPr algn="just">
              <a:buNone/>
            </a:pPr>
            <a:r>
              <a:rPr lang="en-US" dirty="0"/>
              <a:t>(2) Massage the fundus in a smooth circular motion until it is firm if the uterus should relax </a:t>
            </a:r>
          </a:p>
          <a:p>
            <a:pPr algn="just"/>
            <a:endParaRPr lang="en-US" dirty="0"/>
          </a:p>
        </p:txBody>
      </p:sp>
    </p:spTree>
  </p:cSld>
  <p:clrMapOvr>
    <a:masterClrMapping/>
  </p:clrMapOvr>
  <p:transition spd="med">
    <p:pull/>
  </p:transition>
</p:sld>
</file>

<file path=ppt/slides/slide522.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3127" y="152400"/>
            <a:ext cx="10039827" cy="1143000"/>
          </a:xfrm>
        </p:spPr>
        <p:txBody>
          <a:bodyPr/>
          <a:lstStyle/>
          <a:p>
            <a:r>
              <a:rPr lang="en-US" b="1" dirty="0"/>
              <a:t>Massaging the fundus</a:t>
            </a:r>
          </a:p>
        </p:txBody>
      </p:sp>
      <p:pic>
        <p:nvPicPr>
          <p:cNvPr id="4" name="Content Placeholder 3" descr="http://www.brooksidepress.org/Products/Obstetric_and_Newborn_Care_II/images/Figure_2_10_Massaging_the_fundus_500.jpg">
            <a:hlinkClick r:id="rId2"/>
          </p:cNvPr>
          <p:cNvPicPr>
            <a:picLocks noGrp="1"/>
          </p:cNvPicPr>
          <p:nvPr>
            <p:ph idx="1"/>
          </p:nvPr>
        </p:nvPicPr>
        <p:blipFill>
          <a:blip r:embed="rId3" cstate="print">
            <a:duotone>
              <a:prstClr val="black"/>
              <a:schemeClr val="accent2">
                <a:tint val="45000"/>
                <a:satMod val="400000"/>
              </a:schemeClr>
            </a:duotone>
          </a:blip>
          <a:stretch>
            <a:fillRect/>
          </a:stretch>
        </p:blipFill>
        <p:spPr bwMode="auto">
          <a:xfrm>
            <a:off x="518321" y="1447800"/>
            <a:ext cx="10597594" cy="5410200"/>
          </a:xfrm>
          <a:prstGeom prst="ellipse">
            <a:avLst/>
          </a:prstGeom>
          <a:ln>
            <a:noFill/>
          </a:ln>
          <a:effectLst>
            <a:softEdge rad="112500"/>
          </a:effectLst>
        </p:spPr>
      </p:pic>
    </p:spTree>
  </p:cSld>
  <p:clrMapOvr>
    <a:masterClrMapping/>
  </p:clrMapOvr>
  <p:transition spd="med">
    <p:pull/>
  </p:transition>
</p:sld>
</file>

<file path=ppt/slides/slide523.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990600"/>
            <a:ext cx="9982200" cy="5140336"/>
          </a:xfrm>
        </p:spPr>
        <p:txBody>
          <a:bodyPr/>
          <a:lstStyle/>
          <a:p>
            <a:pPr algn="just">
              <a:buNone/>
            </a:pPr>
            <a:r>
              <a:rPr lang="en-US" sz="3200" dirty="0"/>
              <a:t>(3) Massage the fundus </a:t>
            </a:r>
            <a:r>
              <a:rPr lang="en-US" sz="3200" b="1" dirty="0"/>
              <a:t>every 15 minutes during the first hour, every 30 minutes during the next hour,</a:t>
            </a:r>
            <a:r>
              <a:rPr lang="en-US" sz="3200" dirty="0"/>
              <a:t> </a:t>
            </a:r>
            <a:r>
              <a:rPr lang="en-US" sz="3200" dirty="0" smtClean="0"/>
              <a:t> </a:t>
            </a:r>
            <a:endParaRPr lang="en-US" sz="3200" dirty="0"/>
          </a:p>
          <a:p>
            <a:pPr algn="just">
              <a:buNone/>
            </a:pPr>
            <a:endParaRPr lang="en-US" sz="3200" dirty="0" smtClean="0"/>
          </a:p>
          <a:p>
            <a:pPr algn="just">
              <a:buNone/>
            </a:pPr>
            <a:r>
              <a:rPr lang="en-US" sz="3200" dirty="0" smtClean="0"/>
              <a:t>(4) </a:t>
            </a:r>
            <a:r>
              <a:rPr lang="en-US" sz="3200" dirty="0"/>
              <a:t>Chart fundal height. The fundus should remain in the midline. If it deviates from the middle, identify this and evaluate for distended bladder. </a:t>
            </a:r>
          </a:p>
          <a:p>
            <a:pPr algn="just">
              <a:buNone/>
            </a:pPr>
            <a:r>
              <a:rPr lang="en-US" sz="3200" dirty="0" smtClean="0"/>
              <a:t>(5) </a:t>
            </a:r>
            <a:r>
              <a:rPr lang="en-US" sz="3200" dirty="0"/>
              <a:t>Inform the Charge Nurse or physician if the fundus remains boggy after being massaged. </a:t>
            </a:r>
          </a:p>
          <a:p>
            <a:pPr algn="just"/>
            <a:endParaRPr lang="en-US" sz="3200" dirty="0"/>
          </a:p>
        </p:txBody>
      </p:sp>
    </p:spTree>
  </p:cSld>
  <p:clrMapOvr>
    <a:masterClrMapping/>
  </p:clrMapOvr>
  <p:transition spd="med">
    <p:pull/>
  </p:transition>
</p:sld>
</file>

<file path=ppt/slides/slide524.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0958" y="2361064"/>
            <a:ext cx="9425160" cy="3725413"/>
          </a:xfrm>
        </p:spPr>
        <p:txBody>
          <a:bodyPr/>
          <a:lstStyle/>
          <a:p>
            <a:pPr algn="just">
              <a:buNone/>
            </a:pPr>
            <a:r>
              <a:rPr lang="en-US" sz="3200" b="1" u="sng" dirty="0"/>
              <a:t>NOTE</a:t>
            </a:r>
            <a:r>
              <a:rPr lang="en-US" sz="3200" dirty="0"/>
              <a:t>: A boggy uterus many indicate uterine atony or retained placental fragments.</a:t>
            </a:r>
          </a:p>
          <a:p>
            <a:pPr algn="just">
              <a:buNone/>
            </a:pPr>
            <a:r>
              <a:rPr lang="en-US" sz="3200" dirty="0"/>
              <a:t> Boggy refers to being inadequately contracted and having a spongy rather than firm feeling. This is descriptive of the post delivery of the uterus. </a:t>
            </a:r>
          </a:p>
          <a:p>
            <a:pPr algn="just">
              <a:buNone/>
            </a:pPr>
            <a:endParaRPr lang="en-US" sz="3200" dirty="0"/>
          </a:p>
        </p:txBody>
      </p:sp>
    </p:spTree>
  </p:cSld>
  <p:clrMapOvr>
    <a:masterClrMapping/>
  </p:clrMapOvr>
  <p:transition spd="med">
    <p:pull/>
  </p:transition>
</p:sld>
</file>

<file path=ppt/slides/slide525.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990600"/>
            <a:ext cx="10149682" cy="5140336"/>
          </a:xfrm>
        </p:spPr>
        <p:txBody>
          <a:bodyPr>
            <a:normAutofit/>
          </a:bodyPr>
          <a:lstStyle/>
          <a:p>
            <a:pPr algn="just"/>
            <a:r>
              <a:rPr lang="en-US" b="1" dirty="0"/>
              <a:t>Monitor lochia flow</a:t>
            </a:r>
            <a:r>
              <a:rPr lang="en-US" dirty="0"/>
              <a:t>. </a:t>
            </a:r>
          </a:p>
          <a:p>
            <a:pPr marL="0" indent="0" algn="just">
              <a:buNone/>
            </a:pPr>
            <a:r>
              <a:rPr lang="en-US" dirty="0"/>
              <a:t>Lochia is the maternal discharge of blood, mucus, and tissue from the </a:t>
            </a:r>
            <a:endParaRPr lang="en-US" dirty="0" smtClean="0"/>
          </a:p>
          <a:p>
            <a:pPr marL="0" indent="0" algn="just">
              <a:buNone/>
            </a:pPr>
            <a:endParaRPr lang="en-US" dirty="0" smtClean="0"/>
          </a:p>
          <a:p>
            <a:pPr marL="0" indent="0" algn="just">
              <a:buNone/>
            </a:pPr>
            <a:r>
              <a:rPr lang="en-US" dirty="0" smtClean="0"/>
              <a:t>uterus</a:t>
            </a:r>
            <a:r>
              <a:rPr lang="en-US" dirty="0"/>
              <a:t>. This may last for several weeks after birth. </a:t>
            </a:r>
          </a:p>
          <a:p>
            <a:pPr marL="514350" indent="-514350" algn="just">
              <a:buAutoNum type="arabicParenR"/>
            </a:pPr>
            <a:r>
              <a:rPr lang="en-US" dirty="0"/>
              <a:t>Keep a pad count. Record the number of pads soaked with lochia during recovery</a:t>
            </a:r>
          </a:p>
          <a:p>
            <a:pPr marL="514350" indent="-514350" algn="just">
              <a:buAutoNum type="arabicParenR"/>
            </a:pPr>
            <a:r>
              <a:rPr lang="en-US" dirty="0"/>
              <a:t>Identify presence of bright red bleeding or clots</a:t>
            </a:r>
          </a:p>
          <a:p>
            <a:pPr marL="514350" indent="-514350" algn="just">
              <a:buAutoNum type="arabicParenR"/>
            </a:pPr>
            <a:r>
              <a:rPr lang="en-US" dirty="0"/>
              <a:t>Document thick, foul smelling lochia</a:t>
            </a:r>
          </a:p>
          <a:p>
            <a:pPr marL="514350" indent="-514350" algn="just">
              <a:buAutoNum type="arabicParenR"/>
            </a:pPr>
            <a:r>
              <a:rPr lang="en-US" dirty="0"/>
              <a:t>Observe for constant trickle of bright red lochia as this may indicate lacerations</a:t>
            </a:r>
          </a:p>
        </p:txBody>
      </p:sp>
    </p:spTree>
  </p:cSld>
  <p:clrMapOvr>
    <a:masterClrMapping/>
  </p:clrMapOvr>
  <p:transition spd="med">
    <p:pull/>
  </p:transition>
</p:sld>
</file>

<file path=ppt/slides/slide5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914401"/>
            <a:ext cx="9515715" cy="5791199"/>
          </a:xfrm>
        </p:spPr>
        <p:txBody>
          <a:bodyPr>
            <a:normAutofit/>
          </a:bodyPr>
          <a:lstStyle/>
          <a:p>
            <a:pPr algn="just"/>
            <a:r>
              <a:rPr lang="en-US" b="1" dirty="0" smtClean="0"/>
              <a:t>.</a:t>
            </a:r>
            <a:r>
              <a:rPr lang="en-US" dirty="0" smtClean="0"/>
              <a:t>. </a:t>
            </a:r>
            <a:endParaRPr lang="en-US" dirty="0"/>
          </a:p>
          <a:p>
            <a:pPr algn="just"/>
            <a:r>
              <a:rPr lang="en-US" b="1" dirty="0"/>
              <a:t>Monitor the patient's vital signs and general condition</a:t>
            </a:r>
          </a:p>
          <a:p>
            <a:pPr marL="514350" indent="-514350" algn="just">
              <a:buAutoNum type="arabicParenR"/>
            </a:pPr>
            <a:endParaRPr lang="en-US" dirty="0" smtClean="0"/>
          </a:p>
          <a:p>
            <a:pPr marL="514350" indent="-514350" algn="just">
              <a:buAutoNum type="arabicParenR"/>
            </a:pPr>
            <a:r>
              <a:rPr lang="en-US" dirty="0" smtClean="0"/>
              <a:t>Take T, </a:t>
            </a:r>
            <a:r>
              <a:rPr lang="en-US" dirty="0"/>
              <a:t>BP, P and R every 15 minutes for an </a:t>
            </a:r>
            <a:r>
              <a:rPr lang="en-US" dirty="0" smtClean="0"/>
              <a:t>hour. </a:t>
            </a:r>
            <a:endParaRPr lang="en-US" dirty="0"/>
          </a:p>
          <a:p>
            <a:pPr marL="514350" indent="-514350" algn="just">
              <a:buAutoNum type="arabicParenR"/>
            </a:pPr>
            <a:r>
              <a:rPr lang="en-US" dirty="0"/>
              <a:t>Observe for uterine atony or haemorrhage</a:t>
            </a:r>
          </a:p>
          <a:p>
            <a:pPr marL="514350" indent="-514350" algn="just">
              <a:buAutoNum type="arabicParenR"/>
            </a:pPr>
            <a:r>
              <a:rPr lang="en-US" dirty="0"/>
              <a:t>Allow patient time to rest</a:t>
            </a:r>
          </a:p>
          <a:p>
            <a:pPr marL="514350" indent="-514350" algn="just">
              <a:buAutoNum type="arabicParenR"/>
            </a:pPr>
            <a:r>
              <a:rPr lang="en-US" dirty="0"/>
              <a:t>Offer a free hot drink</a:t>
            </a:r>
          </a:p>
          <a:p>
            <a:pPr algn="just"/>
            <a:endParaRPr lang="en-US" dirty="0"/>
          </a:p>
        </p:txBody>
      </p:sp>
    </p:spTree>
    <p:extLst>
      <p:ext uri="{BB962C8B-B14F-4D97-AF65-F5344CB8AC3E}">
        <p14:creationId xmlns="" xmlns:p14="http://schemas.microsoft.com/office/powerpoint/2010/main" val="201230347"/>
      </p:ext>
    </p:extLst>
  </p:cSld>
  <p:clrMapOvr>
    <a:masterClrMapping/>
  </p:clrMapOvr>
  <p:transition spd="med">
    <p:pull/>
  </p:transition>
</p:sld>
</file>

<file path=ppt/slides/slide527.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066800"/>
            <a:ext cx="10073482" cy="5064136"/>
          </a:xfrm>
        </p:spPr>
        <p:txBody>
          <a:bodyPr/>
          <a:lstStyle/>
          <a:p>
            <a:pPr algn="just"/>
            <a:r>
              <a:rPr lang="en-US" b="1" dirty="0"/>
              <a:t>Observe patient's urinary bladder for distention</a:t>
            </a:r>
            <a:r>
              <a:rPr lang="en-US" dirty="0" smtClean="0"/>
              <a:t>.</a:t>
            </a:r>
          </a:p>
          <a:p>
            <a:pPr algn="just"/>
            <a:r>
              <a:rPr lang="en-US" dirty="0" smtClean="0"/>
              <a:t>Ask the client to empty bladder every 15minutes </a:t>
            </a:r>
            <a:endParaRPr lang="en-US" dirty="0"/>
          </a:p>
          <a:p>
            <a:pPr marL="0" indent="0" algn="just">
              <a:buNone/>
            </a:pPr>
            <a:endParaRPr lang="en-US" dirty="0" smtClean="0"/>
          </a:p>
          <a:p>
            <a:pPr marL="0" indent="0" algn="just">
              <a:buNone/>
            </a:pPr>
            <a:r>
              <a:rPr lang="en-US" dirty="0" smtClean="0"/>
              <a:t>Be </a:t>
            </a:r>
            <a:r>
              <a:rPr lang="en-US" dirty="0"/>
              <a:t>able to recognize the difference between a full bladder and a fundus. </a:t>
            </a:r>
          </a:p>
          <a:p>
            <a:pPr algn="just"/>
            <a:r>
              <a:rPr lang="en-US" u="sng" dirty="0"/>
              <a:t>Characteristics of a full bladder. </a:t>
            </a:r>
          </a:p>
          <a:p>
            <a:pPr marL="514350" indent="-514350" algn="just">
              <a:buFont typeface="+mj-lt"/>
              <a:buAutoNum type="arabicPeriod"/>
            </a:pPr>
            <a:r>
              <a:rPr lang="en-US" dirty="0"/>
              <a:t>Bulging of the lower abdomen</a:t>
            </a:r>
          </a:p>
          <a:p>
            <a:pPr marL="514350" indent="-514350" algn="just">
              <a:buFont typeface="+mj-lt"/>
              <a:buAutoNum type="arabicPeriod"/>
            </a:pPr>
            <a:r>
              <a:rPr lang="en-US" dirty="0"/>
              <a:t>Spongy feeling mass between the fundus and the pubis. </a:t>
            </a:r>
          </a:p>
          <a:p>
            <a:pPr marL="514350" indent="-514350" algn="just">
              <a:buFont typeface="+mj-lt"/>
              <a:buAutoNum type="arabicPeriod"/>
            </a:pPr>
            <a:r>
              <a:rPr lang="en-US" dirty="0"/>
              <a:t>Displaced uterus from the midline, usually to the right. </a:t>
            </a:r>
          </a:p>
          <a:p>
            <a:pPr marL="514350" indent="-514350" algn="just">
              <a:buFont typeface="+mj-lt"/>
              <a:buAutoNum type="arabicPeriod"/>
            </a:pPr>
            <a:r>
              <a:rPr lang="en-US" dirty="0"/>
              <a:t>Increased lochia flow. </a:t>
            </a:r>
          </a:p>
          <a:p>
            <a:pPr algn="just"/>
            <a:endParaRPr lang="en-US" dirty="0"/>
          </a:p>
        </p:txBody>
      </p:sp>
    </p:spTree>
  </p:cSld>
  <p:clrMapOvr>
    <a:masterClrMapping/>
  </p:clrMapOvr>
  <p:transition spd="med">
    <p:pull/>
  </p:transition>
</p:sld>
</file>

<file path=ppt/slides/slide528.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10039827" cy="1295400"/>
          </a:xfrm>
        </p:spPr>
        <p:txBody>
          <a:bodyPr>
            <a:normAutofit fontScale="90000"/>
          </a:bodyPr>
          <a:lstStyle/>
          <a:p>
            <a:pPr algn="ctr"/>
            <a:r>
              <a:rPr lang="en-US" b="1" dirty="0"/>
              <a:t>Bulging of the lower abdomen= full bladder</a:t>
            </a:r>
          </a:p>
        </p:txBody>
      </p:sp>
      <p:pic>
        <p:nvPicPr>
          <p:cNvPr id="4" name="Content Placeholder 3" descr="http://www.brooksidepress.org/Products/Obstetric_and_Newborn_Care_II/images/Figure_2_12_Bulging_of_the_lower_abdomen_500.jpg">
            <a:hlinkClick r:id="rId2"/>
          </p:cNvPr>
          <p:cNvPicPr>
            <a:picLocks noGrp="1"/>
          </p:cNvPicPr>
          <p:nvPr>
            <p:ph idx="1"/>
          </p:nvPr>
        </p:nvPicPr>
        <p:blipFill>
          <a:blip r:embed="rId3" cstate="print">
            <a:duotone>
              <a:prstClr val="black"/>
              <a:schemeClr val="accent2">
                <a:tint val="45000"/>
                <a:satMod val="400000"/>
              </a:schemeClr>
            </a:duotone>
          </a:blip>
          <a:stretch>
            <a:fillRect/>
          </a:stretch>
        </p:blipFill>
        <p:spPr bwMode="auto">
          <a:xfrm>
            <a:off x="518319" y="1066800"/>
            <a:ext cx="10969440" cy="5562600"/>
          </a:xfrm>
          <a:prstGeom prst="ellipse">
            <a:avLst/>
          </a:prstGeom>
          <a:ln>
            <a:noFill/>
          </a:ln>
          <a:effectLst>
            <a:softEdge rad="112500"/>
          </a:effectLst>
        </p:spPr>
      </p:pic>
    </p:spTree>
  </p:cSld>
  <p:clrMapOvr>
    <a:masterClrMapping/>
  </p:clrMapOvr>
  <p:transition spd="med">
    <p:pull/>
  </p:transition>
</p:sld>
</file>

<file path=ppt/slides/slide529.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Immediate health messages</a:t>
            </a:r>
          </a:p>
          <a:p>
            <a:r>
              <a:rPr lang="en-US" dirty="0" smtClean="0"/>
              <a:t>1 ask the mother to report any excessive </a:t>
            </a:r>
            <a:r>
              <a:rPr lang="en-US" dirty="0" err="1" smtClean="0"/>
              <a:t>p.v</a:t>
            </a:r>
            <a:r>
              <a:rPr lang="en-US" dirty="0" smtClean="0"/>
              <a:t> bleeding</a:t>
            </a:r>
          </a:p>
          <a:p>
            <a:r>
              <a:rPr lang="en-US" dirty="0" smtClean="0"/>
              <a:t>To rub the uterus every 15 minutes</a:t>
            </a:r>
          </a:p>
          <a:p>
            <a:r>
              <a:rPr lang="en-US" dirty="0" smtClean="0"/>
              <a:t>To empty the bladder every 15 </a:t>
            </a:r>
            <a:r>
              <a:rPr lang="en-US" dirty="0" err="1" smtClean="0"/>
              <a:t>miutes</a:t>
            </a:r>
            <a:endParaRPr lang="en-US" dirty="0" smtClean="0"/>
          </a:p>
          <a:p>
            <a:r>
              <a:rPr lang="en-US" dirty="0" smtClean="0"/>
              <a:t>To keep the baby warm</a:t>
            </a:r>
          </a:p>
          <a:p>
            <a:pPr algn="just"/>
            <a:r>
              <a:rPr lang="en-US" dirty="0" smtClean="0"/>
              <a:t>To report if the baby has difficult in breathing or has </a:t>
            </a:r>
            <a:r>
              <a:rPr lang="en-US" dirty="0" err="1" smtClean="0"/>
              <a:t>cynosis</a:t>
            </a:r>
            <a:r>
              <a:rPr lang="en-US" dirty="0" smtClean="0"/>
              <a:t> of extremities </a:t>
            </a:r>
          </a:p>
          <a:p>
            <a:pPr marL="0" indent="0" algn="just">
              <a:buNone/>
            </a:pPr>
            <a:r>
              <a:rPr lang="en-US" dirty="0" smtClean="0"/>
              <a:t>To wipe from front to back to avoid contamination after voiding, and apply the </a:t>
            </a:r>
            <a:r>
              <a:rPr lang="en-US" dirty="0" err="1" smtClean="0"/>
              <a:t>perineal</a:t>
            </a:r>
            <a:r>
              <a:rPr lang="en-US" dirty="0" smtClean="0"/>
              <a:t> pad from front to back. </a:t>
            </a:r>
          </a:p>
          <a:p>
            <a:endParaRPr lang="en-US" dirty="0" smtClean="0"/>
          </a:p>
          <a:p>
            <a:pPr marL="514350" indent="-514350">
              <a:buNone/>
            </a:pPr>
            <a:endParaRPr lang="en-US" dirty="0" smtClean="0"/>
          </a:p>
          <a:p>
            <a:pPr marL="0" indent="0">
              <a:buNone/>
            </a:pPr>
            <a:endParaRPr lang="en-US" dirty="0"/>
          </a:p>
        </p:txBody>
      </p:sp>
      <p:sp>
        <p:nvSpPr>
          <p:cNvPr id="4" name="Rectangle 3"/>
          <p:cNvSpPr/>
          <p:nvPr/>
        </p:nvSpPr>
        <p:spPr>
          <a:xfrm>
            <a:off x="4657144" y="3244334"/>
            <a:ext cx="2877711" cy="369332"/>
          </a:xfrm>
          <a:prstGeom prst="rect">
            <a:avLst/>
          </a:prstGeom>
        </p:spPr>
        <p:txBody>
          <a:bodyPr wrap="none">
            <a:spAutoFit/>
          </a:bodyPr>
          <a:lstStyle/>
          <a:p>
            <a:r>
              <a:rPr lang="en-US" b="1" dirty="0" smtClean="0"/>
              <a:t>Immediate health messages</a:t>
            </a:r>
          </a:p>
        </p:txBody>
      </p:sp>
    </p:spTree>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u="sng" dirty="0">
                <a:solidFill>
                  <a:srgbClr val="C00000"/>
                </a:solidFill>
                <a:latin typeface="Times New Roman" pitchFamily="18" charset="0"/>
                <a:cs typeface="Times New Roman" pitchFamily="18" charset="0"/>
              </a:rPr>
              <a:t>Indicators of correct gestation for late booking</a:t>
            </a:r>
            <a:r>
              <a:rPr lang="en-US" sz="5400" u="sng" dirty="0">
                <a:latin typeface="Times New Roman" pitchFamily="18" charset="0"/>
                <a:cs typeface="Times New Roman" pitchFamily="18" charset="0"/>
              </a:rPr>
              <a: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53</a:t>
            </a:fld>
            <a:endParaRPr lang="en-US" dirty="0">
              <a:latin typeface="Franklin Gothic Book"/>
            </a:endParaRPr>
          </a:p>
        </p:txBody>
      </p:sp>
      <p:sp>
        <p:nvSpPr>
          <p:cNvPr id="3" name="Content Placeholder 2"/>
          <p:cNvSpPr>
            <a:spLocks noGrp="1"/>
          </p:cNvSpPr>
          <p:nvPr>
            <p:ph sz="quarter" idx="1"/>
          </p:nvPr>
        </p:nvSpPr>
        <p:spPr/>
        <p:txBody>
          <a:bodyPr>
            <a:noAutofit/>
          </a:bodyPr>
          <a:lstStyle/>
          <a:p>
            <a:pPr lvl="0"/>
            <a:r>
              <a:rPr lang="en-US" sz="3600" dirty="0">
                <a:latin typeface="Times New Roman" pitchFamily="18" charset="0"/>
                <a:cs typeface="Times New Roman" pitchFamily="18" charset="0"/>
              </a:rPr>
              <a:t>H/o difficulty in breathing and digestion sometimes ago.</a:t>
            </a:r>
          </a:p>
          <a:p>
            <a:pPr lvl="0"/>
            <a:r>
              <a:rPr lang="en-US" sz="3600" dirty="0">
                <a:latin typeface="Times New Roman" pitchFamily="18" charset="0"/>
                <a:cs typeface="Times New Roman" pitchFamily="18" charset="0"/>
              </a:rPr>
              <a:t>Frequency of </a:t>
            </a:r>
            <a:r>
              <a:rPr lang="en-US" sz="3600" dirty="0" err="1">
                <a:latin typeface="Times New Roman" pitchFamily="18" charset="0"/>
                <a:cs typeface="Times New Roman" pitchFamily="18" charset="0"/>
              </a:rPr>
              <a:t>micturition</a:t>
            </a:r>
            <a:r>
              <a:rPr lang="en-US" sz="3600" dirty="0">
                <a:latin typeface="Times New Roman" pitchFamily="18" charset="0"/>
                <a:cs typeface="Times New Roman" pitchFamily="18" charset="0"/>
              </a:rPr>
              <a:t> currently.</a:t>
            </a:r>
          </a:p>
          <a:p>
            <a:pPr lvl="0"/>
            <a:r>
              <a:rPr lang="en-US" sz="3600" dirty="0">
                <a:latin typeface="Times New Roman" pitchFamily="18" charset="0"/>
                <a:cs typeface="Times New Roman" pitchFamily="18" charset="0"/>
              </a:rPr>
              <a:t>C/o  low backache due to widening of pelvic joints.</a:t>
            </a:r>
          </a:p>
          <a:p>
            <a:pPr lvl="0"/>
            <a:r>
              <a:rPr lang="en-US" sz="3600" dirty="0">
                <a:latin typeface="Times New Roman" pitchFamily="18" charset="0"/>
                <a:cs typeface="Times New Roman" pitchFamily="18" charset="0"/>
              </a:rPr>
              <a:t>At 34 weeks head is quite small and far  from the brim.</a:t>
            </a:r>
          </a:p>
          <a:p>
            <a:pPr lvl="0"/>
            <a:endParaRPr lang="en-US" sz="3300" dirty="0">
              <a:latin typeface="Times New Roman" pitchFamily="18" charset="0"/>
              <a:cs typeface="Times New Roman" pitchFamily="18" charset="0"/>
            </a:endParaRPr>
          </a:p>
          <a:p>
            <a:endParaRPr lang="en-US" sz="3300" dirty="0"/>
          </a:p>
        </p:txBody>
      </p:sp>
    </p:spTree>
  </p:cSld>
  <p:clrMapOvr>
    <a:masterClrMapping/>
  </p:clrMapOvr>
  <p:transition spd="slow">
    <p:pull dir="d"/>
  </p:transition>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914400"/>
            <a:ext cx="10073482" cy="5943600"/>
          </a:xfrm>
        </p:spPr>
        <p:txBody>
          <a:bodyPr>
            <a:noAutofit/>
          </a:bodyPr>
          <a:lstStyle/>
          <a:p>
            <a:pPr algn="just"/>
            <a:r>
              <a:rPr lang="en-US" b="1" dirty="0"/>
              <a:t>Assess for ambulatory stability. </a:t>
            </a:r>
          </a:p>
          <a:p>
            <a:pPr marL="0" indent="0" algn="just">
              <a:buNone/>
            </a:pPr>
            <a:r>
              <a:rPr lang="en-US" dirty="0"/>
              <a:t>Patient is at risk of fainting on initial ambulation after delivery due to </a:t>
            </a:r>
          </a:p>
          <a:p>
            <a:pPr marL="0" indent="0" algn="just">
              <a:buNone/>
            </a:pPr>
            <a:endParaRPr lang="en-US" dirty="0" smtClean="0"/>
          </a:p>
          <a:p>
            <a:pPr marL="0" indent="0" algn="just">
              <a:buNone/>
            </a:pPr>
            <a:r>
              <a:rPr lang="en-US" dirty="0" err="1" smtClean="0"/>
              <a:t>hypovolaemia</a:t>
            </a:r>
            <a:r>
              <a:rPr lang="en-US" dirty="0" smtClean="0"/>
              <a:t> from blood loss at delivery &amp; </a:t>
            </a:r>
            <a:r>
              <a:rPr lang="en-US" dirty="0" err="1" smtClean="0"/>
              <a:t>hypoglycaemia</a:t>
            </a:r>
            <a:r>
              <a:rPr lang="en-US" dirty="0" smtClean="0"/>
              <a:t>  and thus </a:t>
            </a:r>
            <a:r>
              <a:rPr lang="en-US" dirty="0"/>
              <a:t>should be accompanied on initial ambulation</a:t>
            </a:r>
          </a:p>
          <a:p>
            <a:pPr algn="just">
              <a:buNone/>
            </a:pPr>
            <a:r>
              <a:rPr lang="en-US" dirty="0" smtClean="0"/>
              <a:t> </a:t>
            </a:r>
          </a:p>
          <a:p>
            <a:pPr algn="just"/>
            <a:r>
              <a:rPr lang="en-US" b="1" dirty="0" smtClean="0"/>
              <a:t>Discontinue </a:t>
            </a:r>
            <a:r>
              <a:rPr lang="en-US" b="1" dirty="0"/>
              <a:t>IV infusion </a:t>
            </a:r>
            <a:r>
              <a:rPr lang="en-US" dirty="0"/>
              <a:t>on a normal patient once she is stable and the physician has ordered removal </a:t>
            </a:r>
          </a:p>
          <a:p>
            <a:pPr algn="just"/>
            <a:r>
              <a:rPr lang="en-US" b="1" dirty="0"/>
              <a:t>Complete notes and transfer </a:t>
            </a:r>
            <a:r>
              <a:rPr lang="en-US" dirty="0"/>
              <a:t>the stable patient to the postnatal ward</a:t>
            </a:r>
          </a:p>
          <a:p>
            <a:pPr algn="just">
              <a:buNone/>
            </a:pPr>
            <a:r>
              <a:rPr lang="en-US" dirty="0" smtClean="0"/>
              <a:t>E            N        D</a:t>
            </a:r>
            <a:endParaRPr lang="en-US" dirty="0"/>
          </a:p>
          <a:p>
            <a:pPr algn="just">
              <a:buNone/>
            </a:pPr>
            <a:r>
              <a:rPr lang="en-US" dirty="0"/>
              <a:t>					</a:t>
            </a:r>
            <a:endParaRPr lang="en-US" b="1" dirty="0">
              <a:solidFill>
                <a:srgbClr val="00B050"/>
              </a:solidFill>
            </a:endParaRPr>
          </a:p>
          <a:p>
            <a:pPr algn="just"/>
            <a:endParaRPr lang="en-US" dirty="0"/>
          </a:p>
        </p:txBody>
      </p:sp>
    </p:spTree>
  </p:cSld>
  <p:clrMapOvr>
    <a:masterClrMapping/>
  </p:clrMapOvr>
  <p:transition spd="med">
    <p:pull/>
  </p:transition>
</p:sld>
</file>

<file path=ppt/slides/slide531.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320" y="2"/>
            <a:ext cx="11155363" cy="761999"/>
          </a:xfrm>
        </p:spPr>
        <p:txBody>
          <a:bodyPr/>
          <a:lstStyle/>
          <a:p>
            <a:pPr algn="ctr"/>
            <a:endParaRPr lang="en-US" sz="4400" u="sng" dirty="0">
              <a:latin typeface="Aharoni" panose="02010803020104030203" pitchFamily="2" charset="-79"/>
              <a:cs typeface="Aharoni" panose="02010803020104030203" pitchFamily="2" charset="-79"/>
            </a:endParaRPr>
          </a:p>
        </p:txBody>
      </p:sp>
      <p:graphicFrame>
        <p:nvGraphicFramePr>
          <p:cNvPr id="5" name="Content Placeholder 4"/>
          <p:cNvGraphicFramePr>
            <a:graphicFrameLocks noGrp="1"/>
          </p:cNvGraphicFramePr>
          <p:nvPr>
            <p:ph idx="1"/>
          </p:nvPr>
        </p:nvGraphicFramePr>
        <p:xfrm>
          <a:off x="630861" y="787790"/>
          <a:ext cx="10951539" cy="5919794"/>
        </p:xfrm>
        <a:graphic>
          <a:graphicData uri="http://schemas.openxmlformats.org/drawingml/2006/table">
            <a:tbl>
              <a:tblPr firstRow="1" bandRow="1">
                <a:tableStyleId>{00A15C55-8517-42AA-B614-E9B94910E393}</a:tableStyleId>
              </a:tblPr>
              <a:tblGrid>
                <a:gridCol w="1825890">
                  <a:extLst>
                    <a:ext uri="{9D8B030D-6E8A-4147-A177-3AD203B41FA5}">
                      <a16:colId xmlns="" xmlns:a16="http://schemas.microsoft.com/office/drawing/2014/main" val="20000"/>
                    </a:ext>
                  </a:extLst>
                </a:gridCol>
                <a:gridCol w="9125649">
                  <a:extLst>
                    <a:ext uri="{9D8B030D-6E8A-4147-A177-3AD203B41FA5}">
                      <a16:colId xmlns="" xmlns:a16="http://schemas.microsoft.com/office/drawing/2014/main" val="20001"/>
                    </a:ext>
                  </a:extLst>
                </a:gridCol>
              </a:tblGrid>
              <a:tr h="455216">
                <a:tc>
                  <a:txBody>
                    <a:bodyPr/>
                    <a:lstStyle/>
                    <a:p>
                      <a:pPr algn="just"/>
                      <a:endParaRPr lang="en-US" sz="2400" dirty="0">
                        <a:solidFill>
                          <a:schemeClr val="tx1"/>
                        </a:solidFill>
                        <a:latin typeface="Aharoni" panose="02010803020104030203" pitchFamily="2" charset="-79"/>
                        <a:cs typeface="Aharoni" panose="02010803020104030203" pitchFamily="2" charset="-79"/>
                      </a:endParaRPr>
                    </a:p>
                  </a:txBody>
                  <a:tcPr marL="111554" marR="111554"/>
                </a:tc>
                <a:tc>
                  <a:txBody>
                    <a:bodyPr/>
                    <a:lstStyle/>
                    <a:p>
                      <a:pPr algn="just"/>
                      <a:endParaRPr lang="en-US" sz="2400" dirty="0">
                        <a:solidFill>
                          <a:schemeClr val="tx1"/>
                        </a:solidFill>
                        <a:latin typeface="Aharoni" panose="02010803020104030203" pitchFamily="2" charset="-79"/>
                        <a:cs typeface="Aharoni" panose="02010803020104030203" pitchFamily="2" charset="-79"/>
                      </a:endParaRPr>
                    </a:p>
                  </a:txBody>
                  <a:tcPr marL="111554" marR="111554"/>
                </a:tc>
                <a:extLst>
                  <a:ext uri="{0D108BD9-81ED-4DB2-BD59-A6C34878D82A}">
                    <a16:rowId xmlns="" xmlns:a16="http://schemas.microsoft.com/office/drawing/2014/main" val="10000"/>
                  </a:ext>
                </a:extLst>
              </a:tr>
              <a:tr h="1183562">
                <a:tc>
                  <a:txBody>
                    <a:bodyPr/>
                    <a:lstStyle/>
                    <a:p>
                      <a:pPr algn="just"/>
                      <a:endParaRPr lang="en-US" sz="2400" b="1" dirty="0">
                        <a:solidFill>
                          <a:schemeClr val="tx1"/>
                        </a:solidFill>
                        <a:latin typeface="Calibri" panose="020F0502020204030204" pitchFamily="34" charset="0"/>
                      </a:endParaRPr>
                    </a:p>
                  </a:txBody>
                  <a:tcPr marL="111554" marR="111554"/>
                </a:tc>
                <a:tc>
                  <a:txBody>
                    <a:bodyPr/>
                    <a:lstStyle/>
                    <a:p>
                      <a:pPr marL="342900" indent="-342900" algn="just">
                        <a:buFont typeface="Arial" panose="020B0604020202020204" pitchFamily="34" charset="0"/>
                        <a:buNone/>
                      </a:pPr>
                      <a:endParaRPr lang="en-US" sz="2400" dirty="0"/>
                    </a:p>
                    <a:p>
                      <a:pPr algn="just"/>
                      <a:endParaRPr lang="en-US" sz="2400" dirty="0">
                        <a:solidFill>
                          <a:schemeClr val="tx1"/>
                        </a:solidFill>
                        <a:latin typeface="Calibri" panose="020F0502020204030204" pitchFamily="34" charset="0"/>
                      </a:endParaRPr>
                    </a:p>
                  </a:txBody>
                  <a:tcPr marL="111554" marR="111554"/>
                </a:tc>
                <a:extLst>
                  <a:ext uri="{0D108BD9-81ED-4DB2-BD59-A6C34878D82A}">
                    <a16:rowId xmlns="" xmlns:a16="http://schemas.microsoft.com/office/drawing/2014/main" val="10001"/>
                  </a:ext>
                </a:extLst>
              </a:tr>
              <a:tr h="1183562">
                <a:tc>
                  <a:txBody>
                    <a:bodyPr/>
                    <a:lstStyle/>
                    <a:p>
                      <a:pPr algn="just"/>
                      <a:endParaRPr lang="en-US" sz="2400" b="1" dirty="0">
                        <a:solidFill>
                          <a:schemeClr val="tx1"/>
                        </a:solidFill>
                        <a:latin typeface="Calibri" panose="020F0502020204030204" pitchFamily="34" charset="0"/>
                      </a:endParaRPr>
                    </a:p>
                  </a:txBody>
                  <a:tcPr marL="111554" marR="111554"/>
                </a:tc>
                <a:tc>
                  <a:txBody>
                    <a:bodyPr/>
                    <a:lstStyle/>
                    <a:p>
                      <a:pPr marL="342900" indent="-342900" algn="just">
                        <a:buFont typeface="Arial" panose="020B0604020202020204" pitchFamily="34" charset="0"/>
                        <a:buNone/>
                      </a:pPr>
                      <a:endParaRPr lang="en-US" sz="2400" dirty="0"/>
                    </a:p>
                    <a:p>
                      <a:pPr algn="just"/>
                      <a:endParaRPr lang="en-US" sz="2400" dirty="0">
                        <a:solidFill>
                          <a:schemeClr val="tx1"/>
                        </a:solidFill>
                        <a:latin typeface="Calibri" panose="020F0502020204030204" pitchFamily="34" charset="0"/>
                      </a:endParaRPr>
                    </a:p>
                  </a:txBody>
                  <a:tcPr marL="111554" marR="111554"/>
                </a:tc>
                <a:extLst>
                  <a:ext uri="{0D108BD9-81ED-4DB2-BD59-A6C34878D82A}">
                    <a16:rowId xmlns="" xmlns:a16="http://schemas.microsoft.com/office/drawing/2014/main" val="10002"/>
                  </a:ext>
                </a:extLst>
              </a:tr>
              <a:tr h="1911908">
                <a:tc>
                  <a:txBody>
                    <a:bodyPr/>
                    <a:lstStyle/>
                    <a:p>
                      <a:pPr algn="just"/>
                      <a:endParaRPr lang="en-US" sz="2400" b="1" dirty="0">
                        <a:solidFill>
                          <a:schemeClr val="tx1"/>
                        </a:solidFill>
                        <a:latin typeface="Calibri" panose="020F0502020204030204" pitchFamily="34" charset="0"/>
                      </a:endParaRPr>
                    </a:p>
                  </a:txBody>
                  <a:tcPr marL="111554" marR="111554"/>
                </a:tc>
                <a:tc>
                  <a:txBody>
                    <a:bodyPr/>
                    <a:lstStyle/>
                    <a:p>
                      <a:pPr marL="342900" indent="-342900" algn="just">
                        <a:buFont typeface="Arial" panose="020B0604020202020204" pitchFamily="34" charset="0"/>
                        <a:buNone/>
                      </a:pPr>
                      <a:r>
                        <a:rPr lang="en-US" sz="2400" kern="1200" baseline="0" dirty="0" smtClean="0"/>
                        <a:t>.</a:t>
                      </a:r>
                      <a:endParaRPr lang="en-US" sz="2400" kern="1200" baseline="0" dirty="0"/>
                    </a:p>
                  </a:txBody>
                  <a:tcPr marL="111554" marR="111554"/>
                </a:tc>
                <a:extLst>
                  <a:ext uri="{0D108BD9-81ED-4DB2-BD59-A6C34878D82A}">
                    <a16:rowId xmlns="" xmlns:a16="http://schemas.microsoft.com/office/drawing/2014/main" val="10003"/>
                  </a:ext>
                </a:extLst>
              </a:tr>
              <a:tr h="1183562">
                <a:tc>
                  <a:txBody>
                    <a:bodyPr/>
                    <a:lstStyle/>
                    <a:p>
                      <a:pPr algn="just"/>
                      <a:endParaRPr lang="en-US" sz="2400" b="1" dirty="0">
                        <a:solidFill>
                          <a:schemeClr val="tx1"/>
                        </a:solidFill>
                        <a:latin typeface="Calibri" panose="020F0502020204030204" pitchFamily="34" charset="0"/>
                      </a:endParaRPr>
                    </a:p>
                  </a:txBody>
                  <a:tcPr marL="111554" marR="111554"/>
                </a:tc>
                <a:tc>
                  <a:txBody>
                    <a:bodyPr/>
                    <a:lstStyle/>
                    <a:p>
                      <a:pPr marL="342900" indent="-342900" algn="just">
                        <a:buFont typeface="Arial" panose="020B0604020202020204" pitchFamily="34" charset="0"/>
                        <a:buNone/>
                      </a:pPr>
                      <a:endParaRPr lang="en-US" sz="2400" dirty="0"/>
                    </a:p>
                    <a:p>
                      <a:pPr algn="just"/>
                      <a:endParaRPr lang="en-US" sz="2400" dirty="0">
                        <a:solidFill>
                          <a:schemeClr val="tx1"/>
                        </a:solidFill>
                        <a:latin typeface="Calibri" panose="020F0502020204030204" pitchFamily="34" charset="0"/>
                      </a:endParaRPr>
                    </a:p>
                  </a:txBody>
                  <a:tcPr marL="111554" marR="111554"/>
                </a:tc>
                <a:extLst>
                  <a:ext uri="{0D108BD9-81ED-4DB2-BD59-A6C34878D82A}">
                    <a16:rowId xmlns="" xmlns:a16="http://schemas.microsoft.com/office/drawing/2014/main" val="10004"/>
                  </a:ext>
                </a:extLst>
              </a:tr>
            </a:tbl>
          </a:graphicData>
        </a:graphic>
      </p:graphicFrame>
    </p:spTree>
  </p:cSld>
  <p:clrMapOvr>
    <a:masterClrMapping/>
  </p:clrMapOvr>
  <p:transition spd="med">
    <p:pull/>
  </p:transition>
</p:sld>
</file>

<file path=ppt/slides/slide532.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0"/>
            <a:ext cx="11155363" cy="6858000"/>
          </a:xfrm>
          <a:solidFill>
            <a:schemeClr val="tx1"/>
          </a:solidFill>
        </p:spPr>
        <p:txBody>
          <a:bodyPr/>
          <a:lstStyle/>
          <a:p>
            <a:endParaRPr lang="en-US" sz="2400" dirty="0">
              <a:solidFill>
                <a:srgbClr val="000000"/>
              </a:solidFill>
            </a:endParaRPr>
          </a:p>
        </p:txBody>
      </p:sp>
      <p:graphicFrame>
        <p:nvGraphicFramePr>
          <p:cNvPr id="5" name="Table 4"/>
          <p:cNvGraphicFramePr>
            <a:graphicFrameLocks noGrp="1"/>
          </p:cNvGraphicFramePr>
          <p:nvPr/>
        </p:nvGraphicFramePr>
        <p:xfrm>
          <a:off x="609600" y="152401"/>
          <a:ext cx="10972801" cy="6705601"/>
        </p:xfrm>
        <a:graphic>
          <a:graphicData uri="http://schemas.openxmlformats.org/drawingml/2006/table">
            <a:tbl>
              <a:tblPr firstRow="1" bandRow="1">
                <a:tableStyleId>{00A15C55-8517-42AA-B614-E9B94910E393}</a:tableStyleId>
              </a:tblPr>
              <a:tblGrid>
                <a:gridCol w="2133601">
                  <a:extLst>
                    <a:ext uri="{9D8B030D-6E8A-4147-A177-3AD203B41FA5}">
                      <a16:colId xmlns="" xmlns:a16="http://schemas.microsoft.com/office/drawing/2014/main" val="20000"/>
                    </a:ext>
                  </a:extLst>
                </a:gridCol>
                <a:gridCol w="8839200">
                  <a:extLst>
                    <a:ext uri="{9D8B030D-6E8A-4147-A177-3AD203B41FA5}">
                      <a16:colId xmlns="" xmlns:a16="http://schemas.microsoft.com/office/drawing/2014/main" val="20001"/>
                    </a:ext>
                  </a:extLst>
                </a:gridCol>
              </a:tblGrid>
              <a:tr h="1706830">
                <a:tc>
                  <a:txBody>
                    <a:bodyPr/>
                    <a:lstStyle/>
                    <a:p>
                      <a:pPr algn="just"/>
                      <a:r>
                        <a:rPr lang="en-US" sz="2400" dirty="0">
                          <a:effectLst/>
                        </a:rPr>
                        <a:t>Coitus</a:t>
                      </a:r>
                      <a:endParaRPr lang="en-US" sz="2400" dirty="0">
                        <a:latin typeface="Calibri" panose="020F0502020204030204" pitchFamily="34" charset="0"/>
                      </a:endParaRPr>
                    </a:p>
                  </a:txBody>
                  <a:tcPr marL="111554" marR="111554"/>
                </a:tc>
                <a:tc>
                  <a:txBody>
                    <a:bodyPr/>
                    <a:lstStyle/>
                    <a:p>
                      <a:pPr marL="342900" marR="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effectLst/>
                        </a:rPr>
                        <a:t>Coitus is safe as soon as the woman’s lochia is over and if she has an episiotomy, it is completely</a:t>
                      </a:r>
                      <a:r>
                        <a:rPr lang="en-US" sz="2400" baseline="0" dirty="0">
                          <a:effectLst/>
                        </a:rPr>
                        <a:t> </a:t>
                      </a:r>
                      <a:r>
                        <a:rPr lang="en-US" sz="2400" dirty="0">
                          <a:effectLst/>
                        </a:rPr>
                        <a:t>healed (about the fourth week after delivery)</a:t>
                      </a:r>
                    </a:p>
                    <a:p>
                      <a:pPr algn="just"/>
                      <a:endParaRPr lang="en-US" sz="2400" b="0" dirty="0">
                        <a:latin typeface="Calibri" panose="020F0502020204030204" pitchFamily="34" charset="0"/>
                      </a:endParaRPr>
                    </a:p>
                  </a:txBody>
                  <a:tcPr marL="111554" marR="111554"/>
                </a:tc>
                <a:extLst>
                  <a:ext uri="{0D108BD9-81ED-4DB2-BD59-A6C34878D82A}">
                    <a16:rowId xmlns="" xmlns:a16="http://schemas.microsoft.com/office/drawing/2014/main" val="10000"/>
                  </a:ext>
                </a:extLst>
              </a:tr>
              <a:tr h="3291941">
                <a:tc>
                  <a:txBody>
                    <a:bodyPr/>
                    <a:lstStyle/>
                    <a:p>
                      <a:pPr algn="just"/>
                      <a:r>
                        <a:rPr lang="en-US" sz="2400" b="1" dirty="0">
                          <a:effectLst/>
                        </a:rPr>
                        <a:t>Contraception</a:t>
                      </a:r>
                      <a:r>
                        <a:rPr lang="en-US" sz="2400" dirty="0">
                          <a:effectLst/>
                        </a:rPr>
                        <a:t> </a:t>
                      </a:r>
                      <a:endParaRPr lang="en-US" sz="2400" b="1" dirty="0">
                        <a:latin typeface="Calibri" panose="020F0502020204030204" pitchFamily="34" charset="0"/>
                      </a:endParaRPr>
                    </a:p>
                  </a:txBody>
                  <a:tcPr marL="111554" marR="111554"/>
                </a:tc>
                <a:tc>
                  <a:txBody>
                    <a:bodyPr/>
                    <a:lstStyle/>
                    <a:p>
                      <a:pPr marL="342900" marR="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effectLst/>
                        </a:rPr>
                        <a:t>The women should begin contraception measures with the initiation of coitus (if she desires contraception).</a:t>
                      </a:r>
                    </a:p>
                    <a:p>
                      <a:pPr marL="342900" marR="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effectLst/>
                        </a:rPr>
                        <a:t>If she wishes an IUCD, this may be fitted immediately following delivery or at the first postnatal check up (after</a:t>
                      </a:r>
                      <a:r>
                        <a:rPr lang="en-US" sz="2400" baseline="0" dirty="0">
                          <a:effectLst/>
                        </a:rPr>
                        <a:t> 2 weeks)</a:t>
                      </a:r>
                      <a:r>
                        <a:rPr lang="en-US" sz="2400" dirty="0">
                          <a:effectLst/>
                        </a:rPr>
                        <a:t> </a:t>
                      </a:r>
                    </a:p>
                    <a:p>
                      <a:pPr marL="342900" marR="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effectLst/>
                        </a:rPr>
                        <a:t>Oral contraception are begun about 2-3 weeks after delivery</a:t>
                      </a:r>
                    </a:p>
                    <a:p>
                      <a:pPr marL="342900" marR="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effectLst/>
                        </a:rPr>
                        <a:t>All women should be counseled</a:t>
                      </a:r>
                      <a:r>
                        <a:rPr lang="en-US" sz="2400" baseline="0" dirty="0">
                          <a:effectLst/>
                        </a:rPr>
                        <a:t> on Lactation amenorrhoea method by emphasizing on exclusive breastfeeding.</a:t>
                      </a:r>
                      <a:endParaRPr lang="en-US" sz="2400" dirty="0">
                        <a:effectLst/>
                      </a:endParaRPr>
                    </a:p>
                    <a:p>
                      <a:pPr algn="just"/>
                      <a:endParaRPr lang="en-US" sz="2400" dirty="0">
                        <a:latin typeface="Calibri" panose="020F0502020204030204" pitchFamily="34" charset="0"/>
                      </a:endParaRPr>
                    </a:p>
                  </a:txBody>
                  <a:tcPr marL="111554" marR="111554"/>
                </a:tc>
                <a:extLst>
                  <a:ext uri="{0D108BD9-81ED-4DB2-BD59-A6C34878D82A}">
                    <a16:rowId xmlns="" xmlns:a16="http://schemas.microsoft.com/office/drawing/2014/main" val="10001"/>
                  </a:ext>
                </a:extLst>
              </a:tr>
              <a:tr h="1706830">
                <a:tc>
                  <a:txBody>
                    <a:bodyPr/>
                    <a:lstStyle/>
                    <a:p>
                      <a:pPr algn="just"/>
                      <a:r>
                        <a:rPr lang="en-US" sz="2400" dirty="0">
                          <a:effectLst/>
                        </a:rPr>
                        <a:t>Follow up </a:t>
                      </a:r>
                      <a:endParaRPr lang="en-US" sz="2400" b="1" dirty="0">
                        <a:latin typeface="Calibri" panose="020F0502020204030204" pitchFamily="34" charset="0"/>
                      </a:endParaRPr>
                    </a:p>
                  </a:txBody>
                  <a:tcPr marL="111554" marR="111554"/>
                </a:tc>
                <a:tc>
                  <a:txBody>
                    <a:bodyPr/>
                    <a:lstStyle/>
                    <a:p>
                      <a:pPr marL="342900" marR="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effectLst/>
                        </a:rPr>
                        <a:t>The women should notify her physician or midwife if she notices an increase</a:t>
                      </a:r>
                      <a:r>
                        <a:rPr lang="en-US" sz="2400" baseline="0" dirty="0">
                          <a:effectLst/>
                        </a:rPr>
                        <a:t> </a:t>
                      </a:r>
                      <a:r>
                        <a:rPr lang="en-US" sz="2400" dirty="0">
                          <a:effectLst/>
                        </a:rPr>
                        <a:t>in lochia discharge, or if lochia serosa or lochia alba becomes lochia </a:t>
                      </a:r>
                      <a:r>
                        <a:rPr lang="en-US" sz="2400" dirty="0" err="1">
                          <a:effectLst/>
                        </a:rPr>
                        <a:t>rubra</a:t>
                      </a:r>
                      <a:r>
                        <a:rPr lang="en-US" sz="2400" dirty="0">
                          <a:effectLst/>
                        </a:rPr>
                        <a:t> as these are signs of secondary P.P.H</a:t>
                      </a:r>
                    </a:p>
                    <a:p>
                      <a:pPr algn="just"/>
                      <a:endParaRPr lang="en-US" sz="2400" dirty="0">
                        <a:latin typeface="Calibri" panose="020F0502020204030204" pitchFamily="34" charset="0"/>
                      </a:endParaRPr>
                    </a:p>
                  </a:txBody>
                  <a:tcPr marL="111554" marR="111554"/>
                </a:tc>
                <a:extLst>
                  <a:ext uri="{0D108BD9-81ED-4DB2-BD59-A6C34878D82A}">
                    <a16:rowId xmlns="" xmlns:a16="http://schemas.microsoft.com/office/drawing/2014/main" val="10002"/>
                  </a:ext>
                </a:extLst>
              </a:tr>
            </a:tbl>
          </a:graphicData>
        </a:graphic>
      </p:graphicFrame>
    </p:spTree>
  </p:cSld>
  <p:clrMapOvr>
    <a:masterClrMapping/>
  </p:clrMapOvr>
  <p:transition spd="med">
    <p:pull/>
  </p:transition>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1219200"/>
          </a:xfrm>
          <a:solidFill>
            <a:srgbClr val="0000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en-US" sz="6000" b="1" dirty="0">
                <a:solidFill>
                  <a:srgbClr val="FFFF00"/>
                </a:solidFill>
                <a:effectLst>
                  <a:outerShdw blurRad="38100" dist="38100" dir="2700000" algn="tl">
                    <a:srgbClr val="000000">
                      <a:alpha val="43137"/>
                    </a:srgbClr>
                  </a:outerShdw>
                </a:effectLst>
                <a:latin typeface="Algerian" panose="04020705040A02060702" pitchFamily="82" charset="0"/>
              </a:rPr>
              <a:t>THE NORMAL NEONATE</a:t>
            </a:r>
          </a:p>
        </p:txBody>
      </p:sp>
      <p:pic>
        <p:nvPicPr>
          <p:cNvPr id="4" name="il_fi" descr="http://www.melissabergphotography.com/wp-content/uploads/2012/11/Raleigh-Newborn-Baby-Photos.jpg"/>
          <p:cNvPicPr>
            <a:picLocks noGrp="1"/>
          </p:cNvPicPr>
          <p:nvPr>
            <p:ph idx="1"/>
          </p:nvPr>
        </p:nvPicPr>
        <p:blipFill>
          <a:blip r:embed="rId3" cstate="print">
            <a:extLst>
              <a:ext uri="{BEBA8EAE-BF5A-486C-A8C5-ECC9F3942E4B}">
                <a14:imgProps xmlns="" xmlns:a14="http://schemas.microsoft.com/office/drawing/2010/main">
                  <a14:imgLayer r:embed="rId4">
                    <a14:imgEffect>
                      <a14:colorTemperature colorTemp="5300"/>
                    </a14:imgEffect>
                  </a14:imgLayer>
                </a14:imgProps>
              </a:ext>
            </a:extLst>
          </a:blip>
          <a:stretch>
            <a:fillRect/>
          </a:stretch>
        </p:blipFill>
        <p:spPr bwMode="auto">
          <a:xfrm>
            <a:off x="1104900" y="1447800"/>
            <a:ext cx="9982200" cy="4572000"/>
          </a:xfrm>
          <a:prstGeom prst="ellipse">
            <a:avLst/>
          </a:prstGeom>
          <a:ln w="190500" cap="rnd">
            <a:solidFill>
              <a:srgbClr val="C8C6BD"/>
            </a:solidFill>
            <a:prstDash val="solid"/>
          </a:ln>
          <a:effectLst>
            <a:outerShdw blurRad="127000" algn="bl" rotWithShape="0">
              <a:srgbClr val="000000"/>
            </a:outerShdw>
          </a:effectLst>
          <a:scene3d>
            <a:camera prst="isometricOffAxis2Left"/>
            <a:lightRig rig="threePt" dir="t">
              <a:rot lat="0" lon="0" rev="19200000"/>
            </a:lightRig>
          </a:scene3d>
          <a:sp3d extrusionH="25400">
            <a:bevelT w="304800" h="152400" prst="hardEdge"/>
            <a:extrusionClr>
              <a:srgbClr val="000000"/>
            </a:extrusionClr>
          </a:sp3d>
        </p:spPr>
      </p:pic>
      <p:sp>
        <p:nvSpPr>
          <p:cNvPr id="3" name="Footer Placeholder 2"/>
          <p:cNvSpPr>
            <a:spLocks noGrp="1"/>
          </p:cNvSpPr>
          <p:nvPr>
            <p:ph type="ftr" sz="quarter" idx="11"/>
          </p:nvPr>
        </p:nvSpPr>
        <p:spPr>
          <a:xfrm>
            <a:off x="7557432" y="6103034"/>
            <a:ext cx="4090300" cy="701676"/>
          </a:xfrm>
        </p:spPr>
        <p:txBody>
          <a:bodyPr/>
          <a:lstStyle/>
          <a:p>
            <a:pPr algn="ctr"/>
            <a:r>
              <a:rPr lang="en-US" sz="4000" b="1" dirty="0">
                <a:solidFill>
                  <a:srgbClr val="0000CC"/>
                </a:solidFill>
                <a:latin typeface="Brush Script MT" panose="03060802040406070304" pitchFamily="66" charset="0"/>
              </a:rPr>
              <a:t>Welcome…</a:t>
            </a:r>
          </a:p>
        </p:txBody>
      </p:sp>
    </p:spTree>
  </p:cSld>
  <p:clrMapOvr>
    <a:masterClrMapping/>
  </p:clrMapOvr>
  <p:transition spd="med">
    <p:pull/>
  </p:transition>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b="1" dirty="0"/>
          </a:p>
          <a:p>
            <a:pPr>
              <a:buNone/>
            </a:pPr>
            <a:endParaRPr lang="en-US" dirty="0"/>
          </a:p>
        </p:txBody>
      </p:sp>
      <p:pic>
        <p:nvPicPr>
          <p:cNvPr id="7" name="Picture 5" descr="C:\WINDOWS\Application Data\Microsoft\Media Catalog\05-U03.jpg"/>
          <p:cNvPicPr>
            <a:picLocks noChangeAspect="1" noChangeArrowheads="1"/>
          </p:cNvPicPr>
          <p:nvPr/>
        </p:nvPicPr>
        <p:blipFill>
          <a:blip r:embed="rId2" cstate="print"/>
          <a:srcRect/>
          <a:stretch>
            <a:fillRect/>
          </a:stretch>
        </p:blipFill>
        <p:spPr bwMode="auto">
          <a:xfrm>
            <a:off x="518320" y="304800"/>
            <a:ext cx="11155363" cy="6400800"/>
          </a:xfrm>
          <a:prstGeom prst="ellipse">
            <a:avLst/>
          </a:prstGeom>
          <a:ln>
            <a:noFill/>
          </a:ln>
          <a:effectLst>
            <a:softEdge rad="112500"/>
          </a:effectLst>
        </p:spPr>
      </p:pic>
    </p:spTree>
  </p:cSld>
  <p:clrMapOvr>
    <a:masterClrMapping/>
  </p:clrMapOvr>
  <p:transition spd="med">
    <p:pull/>
  </p:transition>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33856" y="152400"/>
            <a:ext cx="8924290" cy="762000"/>
          </a:xfrm>
        </p:spPr>
        <p:txBody>
          <a:bodyPr>
            <a:normAutofit fontScale="90000"/>
          </a:bodyPr>
          <a:lstStyle/>
          <a:p>
            <a:pPr algn="ctr"/>
            <a:r>
              <a:rPr lang="en-US" b="1" dirty="0">
                <a:solidFill>
                  <a:srgbClr val="0000CC"/>
                </a:solidFill>
              </a:rPr>
              <a:t>BROAD OBJECTIVE</a:t>
            </a:r>
            <a:endParaRPr lang="sw-KE" b="1" dirty="0">
              <a:solidFill>
                <a:srgbClr val="0000CC"/>
              </a:solidFill>
            </a:endParaRPr>
          </a:p>
        </p:txBody>
      </p:sp>
      <p:sp>
        <p:nvSpPr>
          <p:cNvPr id="5" name="Content Placeholder 2"/>
          <p:cNvSpPr>
            <a:spLocks noGrp="1"/>
          </p:cNvSpPr>
          <p:nvPr>
            <p:ph idx="1"/>
          </p:nvPr>
        </p:nvSpPr>
        <p:spPr>
          <a:xfrm>
            <a:off x="518320" y="914400"/>
            <a:ext cx="11155363" cy="5943600"/>
          </a:xfrm>
        </p:spPr>
        <p:txBody>
          <a:bodyPr>
            <a:normAutofit/>
          </a:bodyPr>
          <a:lstStyle/>
          <a:p>
            <a:pPr algn="just">
              <a:buNone/>
            </a:pPr>
            <a:r>
              <a:rPr lang="en-US" sz="3200" dirty="0">
                <a:latin typeface="Calibri" pitchFamily="34" charset="0"/>
              </a:rPr>
              <a:t>To provide the learners with knowledge, skills and attitudes on management of the normal neonate</a:t>
            </a:r>
          </a:p>
          <a:p>
            <a:pPr algn="ctr">
              <a:buNone/>
            </a:pPr>
            <a:r>
              <a:rPr lang="sw-KE" sz="3200" b="1" u="sng" dirty="0">
                <a:solidFill>
                  <a:srgbClr val="0000CC"/>
                </a:solidFill>
                <a:latin typeface="Calibri" pitchFamily="34" charset="0"/>
              </a:rPr>
              <a:t>SPECIFIC OBJECTIVES</a:t>
            </a:r>
          </a:p>
          <a:p>
            <a:pPr algn="just">
              <a:buNone/>
            </a:pPr>
            <a:r>
              <a:rPr lang="en-US" sz="3200" dirty="0">
                <a:latin typeface="Calibri" pitchFamily="34" charset="0"/>
              </a:rPr>
              <a:t>By the end of this unit, the learners will be able to:-</a:t>
            </a:r>
          </a:p>
          <a:p>
            <a:pPr algn="just"/>
            <a:r>
              <a:rPr lang="en-US" sz="3200" dirty="0">
                <a:latin typeface="Calibri" pitchFamily="34" charset="0"/>
              </a:rPr>
              <a:t>Describe the immediate and subsequent care of the normal neonate, including APGAR scoring, initial examination and daily routine examination</a:t>
            </a:r>
          </a:p>
          <a:p>
            <a:pPr algn="just"/>
            <a:r>
              <a:rPr lang="en-US" sz="3200" dirty="0">
                <a:latin typeface="Calibri" pitchFamily="34" charset="0"/>
              </a:rPr>
              <a:t>Describe the physiology of the normal neonate</a:t>
            </a:r>
          </a:p>
          <a:p>
            <a:pPr algn="just"/>
            <a:r>
              <a:rPr lang="en-US" sz="3200" dirty="0">
                <a:latin typeface="Calibri" pitchFamily="34" charset="0"/>
              </a:rPr>
              <a:t>Describe the minor disorders of the normal neonate.</a:t>
            </a:r>
          </a:p>
          <a:p>
            <a:pPr algn="just">
              <a:buNone/>
            </a:pPr>
            <a:endParaRPr lang="sw-KE" sz="3200" dirty="0">
              <a:latin typeface="Calibri" pitchFamily="34" charset="0"/>
            </a:endParaRPr>
          </a:p>
        </p:txBody>
      </p:sp>
    </p:spTree>
  </p:cSld>
  <p:clrMapOvr>
    <a:masterClrMapping/>
  </p:clrMapOvr>
  <p:transition spd="med">
    <p:pull/>
  </p:transition>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228600"/>
            <a:ext cx="10039827" cy="1143000"/>
          </a:xfrm>
        </p:spPr>
        <p:txBody>
          <a:bodyPr>
            <a:normAutofit/>
          </a:bodyPr>
          <a:lstStyle/>
          <a:p>
            <a:pPr algn="ctr"/>
            <a:r>
              <a:rPr lang="en-US" b="1" dirty="0">
                <a:solidFill>
                  <a:srgbClr val="0000CC"/>
                </a:solidFill>
                <a:latin typeface="Aharoni" panose="02010803020104030203" pitchFamily="2" charset="-79"/>
                <a:cs typeface="Aharoni" panose="02010803020104030203" pitchFamily="2" charset="-79"/>
              </a:rPr>
              <a:t>DEFINITION OF TERMS</a:t>
            </a:r>
          </a:p>
        </p:txBody>
      </p:sp>
      <p:sp>
        <p:nvSpPr>
          <p:cNvPr id="3" name="Content Placeholder 2"/>
          <p:cNvSpPr>
            <a:spLocks noGrp="1"/>
          </p:cNvSpPr>
          <p:nvPr>
            <p:ph idx="1"/>
          </p:nvPr>
        </p:nvSpPr>
        <p:spPr>
          <a:xfrm>
            <a:off x="762000" y="1295400"/>
            <a:ext cx="10632798" cy="5334000"/>
          </a:xfrm>
        </p:spPr>
        <p:txBody>
          <a:bodyPr>
            <a:normAutofit lnSpcReduction="10000"/>
          </a:bodyPr>
          <a:lstStyle/>
          <a:p>
            <a:pPr marL="514350" indent="-514350" algn="ctr">
              <a:buAutoNum type="alphaLcParenR"/>
            </a:pPr>
            <a:r>
              <a:rPr lang="en-US" sz="3200" b="1" u="sng" dirty="0">
                <a:solidFill>
                  <a:srgbClr val="0000CC"/>
                </a:solidFill>
                <a:latin typeface="Aharoni" panose="02010803020104030203" pitchFamily="2" charset="-79"/>
                <a:cs typeface="Aharoni" panose="02010803020104030203" pitchFamily="2" charset="-79"/>
              </a:rPr>
              <a:t>A NEONATE:</a:t>
            </a:r>
          </a:p>
          <a:p>
            <a:pPr algn="just"/>
            <a:r>
              <a:rPr lang="en-US" sz="3200" dirty="0">
                <a:latin typeface="+mj-lt"/>
                <a:cs typeface="Aharoni" panose="02010803020104030203" pitchFamily="2" charset="-79"/>
              </a:rPr>
              <a:t>Also known as a </a:t>
            </a:r>
            <a:r>
              <a:rPr lang="en-US" sz="3200" b="1" i="1" dirty="0">
                <a:latin typeface="+mj-lt"/>
                <a:cs typeface="Aharoni" panose="02010803020104030203" pitchFamily="2" charset="-79"/>
              </a:rPr>
              <a:t>newborn</a:t>
            </a:r>
            <a:r>
              <a:rPr lang="en-US" sz="3200" dirty="0">
                <a:latin typeface="+mj-lt"/>
                <a:cs typeface="Aharoni" panose="02010803020104030203" pitchFamily="2" charset="-79"/>
              </a:rPr>
              <a:t>, is a child from birth up to 28 days of life.</a:t>
            </a:r>
          </a:p>
          <a:p>
            <a:pPr marL="0" indent="0" algn="ctr">
              <a:buNone/>
            </a:pPr>
            <a:r>
              <a:rPr lang="en-US" sz="3200" b="1" u="sng" dirty="0">
                <a:solidFill>
                  <a:srgbClr val="0000CC"/>
                </a:solidFill>
                <a:latin typeface="Aharoni" panose="02010803020104030203" pitchFamily="2" charset="-79"/>
                <a:cs typeface="Aharoni" panose="02010803020104030203" pitchFamily="2" charset="-79"/>
              </a:rPr>
              <a:t>b) A NORMAL NEONATE:</a:t>
            </a:r>
            <a:endParaRPr lang="en-US" sz="3200" u="sng" dirty="0"/>
          </a:p>
          <a:p>
            <a:pPr algn="just"/>
            <a:r>
              <a:rPr lang="en-US" sz="3200" dirty="0"/>
              <a:t>A neonate born at term ( at approximately 40 weeks gestation)</a:t>
            </a:r>
          </a:p>
          <a:p>
            <a:pPr algn="just"/>
            <a:r>
              <a:rPr lang="en-US" sz="3200" dirty="0"/>
              <a:t>Has no physical or physiological features suggestive of an emergency or warranting immediate resuscitation</a:t>
            </a:r>
          </a:p>
          <a:p>
            <a:pPr algn="just"/>
            <a:r>
              <a:rPr lang="en-US" sz="3200" dirty="0"/>
              <a:t>Has got all the features/ characteristics expected of a healthy neonate</a:t>
            </a:r>
          </a:p>
        </p:txBody>
      </p:sp>
    </p:spTree>
    <p:extLst>
      <p:ext uri="{BB962C8B-B14F-4D97-AF65-F5344CB8AC3E}">
        <p14:creationId xmlns="" xmlns:p14="http://schemas.microsoft.com/office/powerpoint/2010/main" val="1480617922"/>
      </p:ext>
    </p:extLst>
  </p:cSld>
  <p:clrMapOvr>
    <a:masterClrMapping/>
  </p:clrMapOvr>
  <p:transition spd="med">
    <p:pull/>
  </p:transition>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1371600"/>
          </a:xfrm>
          <a:solidFill>
            <a:srgbClr val="0000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r>
              <a:rPr lang="en-US" b="1" dirty="0">
                <a:solidFill>
                  <a:schemeClr val="bg1"/>
                </a:solidFill>
                <a:latin typeface="Arial Black" panose="020B0A04020102020204" pitchFamily="34" charset="0"/>
              </a:rPr>
              <a:t>GENERAL CHARACTERISTICS OF A NORMAL NEONATE</a:t>
            </a:r>
          </a:p>
        </p:txBody>
      </p:sp>
      <p:sp>
        <p:nvSpPr>
          <p:cNvPr id="3" name="Content Placeholder 2"/>
          <p:cNvSpPr>
            <a:spLocks noGrp="1"/>
          </p:cNvSpPr>
          <p:nvPr>
            <p:ph idx="1"/>
          </p:nvPr>
        </p:nvSpPr>
        <p:spPr>
          <a:xfrm>
            <a:off x="685800" y="1447800"/>
            <a:ext cx="10820400" cy="5105400"/>
          </a:xfrm>
        </p:spPr>
        <p:txBody>
          <a:bodyPr>
            <a:noAutofit/>
          </a:bodyPr>
          <a:lstStyle/>
          <a:p>
            <a:pPr algn="just"/>
            <a:r>
              <a:rPr lang="en-US" sz="3200" dirty="0">
                <a:latin typeface="Calibri" pitchFamily="34" charset="0"/>
              </a:rPr>
              <a:t>A normal term baby weighs appx 2.5-3.5 kgs at birth</a:t>
            </a:r>
          </a:p>
          <a:p>
            <a:pPr algn="just"/>
            <a:r>
              <a:rPr lang="en-US" sz="3200" dirty="0">
                <a:latin typeface="Calibri" pitchFamily="34" charset="0"/>
              </a:rPr>
              <a:t>When fully extended, measures 45-55cm from the crown of the head to the heels</a:t>
            </a:r>
          </a:p>
          <a:p>
            <a:pPr algn="just"/>
            <a:r>
              <a:rPr lang="en-US" sz="3200" dirty="0">
                <a:latin typeface="Calibri" pitchFamily="34" charset="0"/>
              </a:rPr>
              <a:t>Has an occipito-frontal head circumference of 34-37cm or  		35-38cm</a:t>
            </a:r>
          </a:p>
          <a:p>
            <a:pPr algn="just"/>
            <a:r>
              <a:rPr lang="en-US" sz="3200" dirty="0">
                <a:latin typeface="Calibri" pitchFamily="34" charset="0"/>
              </a:rPr>
              <a:t>Appears plumpy and abdomen is prominent</a:t>
            </a:r>
          </a:p>
          <a:p>
            <a:pPr algn="just"/>
            <a:r>
              <a:rPr lang="en-US" sz="3200" dirty="0">
                <a:latin typeface="Calibri" pitchFamily="34" charset="0"/>
              </a:rPr>
              <a:t>Lies in an attitude of flexion, so as to prevent heat loss</a:t>
            </a:r>
          </a:p>
          <a:p>
            <a:pPr algn="just"/>
            <a:r>
              <a:rPr lang="en-US" sz="3200" dirty="0">
                <a:latin typeface="Calibri" pitchFamily="34" charset="0"/>
              </a:rPr>
              <a:t>When the arms are extended, their fingers reach the upper thigh level</a:t>
            </a:r>
          </a:p>
        </p:txBody>
      </p:sp>
    </p:spTree>
    <p:extLst>
      <p:ext uri="{BB962C8B-B14F-4D97-AF65-F5344CB8AC3E}">
        <p14:creationId xmlns="" xmlns:p14="http://schemas.microsoft.com/office/powerpoint/2010/main" val="2430811171"/>
      </p:ext>
    </p:extLst>
  </p:cSld>
  <p:clrMapOvr>
    <a:masterClrMapping/>
  </p:clrMapOvr>
  <p:transition spd="med">
    <p:pull/>
  </p:transition>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1143000"/>
          </a:xfrm>
          <a:solidFill>
            <a:schemeClr val="tx1"/>
          </a:solidFill>
        </p:spPr>
        <p:txBody>
          <a:bodyPr>
            <a:normAutofit/>
          </a:bodyPr>
          <a:lstStyle/>
          <a:p>
            <a:pPr algn="ctr"/>
            <a:r>
              <a:rPr lang="en-US" b="1" dirty="0">
                <a:solidFill>
                  <a:srgbClr val="FFFF00"/>
                </a:solidFill>
              </a:rPr>
              <a:t>APGAR SCORING</a:t>
            </a:r>
            <a:r>
              <a:rPr lang="en-US" dirty="0">
                <a:solidFill>
                  <a:srgbClr val="FFFF00"/>
                </a:solidFill>
              </a:rPr>
              <a:t> </a:t>
            </a:r>
          </a:p>
        </p:txBody>
      </p:sp>
      <p:sp>
        <p:nvSpPr>
          <p:cNvPr id="3" name="Content Placeholder 2"/>
          <p:cNvSpPr>
            <a:spLocks noGrp="1"/>
          </p:cNvSpPr>
          <p:nvPr>
            <p:ph idx="1"/>
          </p:nvPr>
        </p:nvSpPr>
        <p:spPr>
          <a:xfrm>
            <a:off x="518320" y="1447800"/>
            <a:ext cx="11155363" cy="4678370"/>
          </a:xfrm>
        </p:spPr>
        <p:txBody>
          <a:bodyPr>
            <a:normAutofit/>
          </a:bodyPr>
          <a:lstStyle/>
          <a:p>
            <a:pPr algn="just"/>
            <a:r>
              <a:rPr lang="en-US" sz="3600" dirty="0">
                <a:latin typeface="Calibri" pitchFamily="34" charset="0"/>
              </a:rPr>
              <a:t>The </a:t>
            </a:r>
            <a:r>
              <a:rPr lang="en-US" sz="3600" b="1" dirty="0">
                <a:latin typeface="Calibri" pitchFamily="34" charset="0"/>
              </a:rPr>
              <a:t>Apgar score</a:t>
            </a:r>
            <a:r>
              <a:rPr lang="en-US" sz="3600" dirty="0">
                <a:latin typeface="Calibri" pitchFamily="34" charset="0"/>
              </a:rPr>
              <a:t> was devised in 1952 by </a:t>
            </a:r>
            <a:r>
              <a:rPr lang="en-US" sz="3600" b="1" dirty="0">
                <a:latin typeface="Calibri" pitchFamily="34" charset="0"/>
              </a:rPr>
              <a:t>Dr. Virginia Apgar</a:t>
            </a:r>
            <a:r>
              <a:rPr lang="en-US" sz="3600" dirty="0">
                <a:latin typeface="Calibri" pitchFamily="34" charset="0"/>
              </a:rPr>
              <a:t> as a simple and repeatable method to quickly and summarily assess the health of newborn children immediately after birth. </a:t>
            </a:r>
          </a:p>
          <a:p>
            <a:pPr algn="just"/>
            <a:r>
              <a:rPr lang="en-US" sz="3600" dirty="0">
                <a:latin typeface="Calibri" pitchFamily="34" charset="0"/>
              </a:rPr>
              <a:t>Apgar was an anesthesiologist who developed the score in order to ascertain the effects of obstetric anesthesia on babies</a:t>
            </a:r>
          </a:p>
        </p:txBody>
      </p:sp>
    </p:spTree>
  </p:cSld>
  <p:clrMapOvr>
    <a:masterClrMapping/>
  </p:clrMapOvr>
  <p:transition spd="med">
    <p:pull/>
  </p:transition>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1" y="1295400"/>
            <a:ext cx="10039827" cy="4389120"/>
          </a:xfrm>
        </p:spPr>
        <p:txBody>
          <a:bodyPr>
            <a:normAutofit/>
          </a:bodyPr>
          <a:lstStyle/>
          <a:p>
            <a:pPr algn="just"/>
            <a:r>
              <a:rPr lang="en-US" sz="3600" dirty="0">
                <a:latin typeface="Calibri" pitchFamily="34" charset="0"/>
              </a:rPr>
              <a:t>The Apgar score is determined by evaluating the newborn baby on </a:t>
            </a:r>
            <a:r>
              <a:rPr lang="en-US" sz="3600" b="1" dirty="0">
                <a:latin typeface="Calibri" pitchFamily="34" charset="0"/>
              </a:rPr>
              <a:t>five</a:t>
            </a:r>
            <a:r>
              <a:rPr lang="en-US" sz="3600" dirty="0">
                <a:latin typeface="Calibri" pitchFamily="34" charset="0"/>
              </a:rPr>
              <a:t> simple criteria on a scale from zero to two (2), then summing up the five values thus obtained. The resulting </a:t>
            </a:r>
            <a:r>
              <a:rPr lang="en-US" sz="3600" dirty="0" err="1">
                <a:latin typeface="Calibri" pitchFamily="34" charset="0"/>
              </a:rPr>
              <a:t>Apgar</a:t>
            </a:r>
            <a:r>
              <a:rPr lang="en-US" sz="3600" dirty="0">
                <a:latin typeface="Calibri" pitchFamily="34" charset="0"/>
              </a:rPr>
              <a:t> score ranges from </a:t>
            </a:r>
            <a:r>
              <a:rPr lang="en-US" sz="3600" b="1" dirty="0">
                <a:latin typeface="Calibri" pitchFamily="34" charset="0"/>
              </a:rPr>
              <a:t>zero to 10. </a:t>
            </a:r>
          </a:p>
          <a:p>
            <a:pPr algn="just"/>
            <a:endParaRPr lang="en-US" sz="3600" dirty="0"/>
          </a:p>
        </p:txBody>
      </p:sp>
    </p:spTree>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4800" i="1" dirty="0">
                <a:latin typeface="Times New Roman" pitchFamily="18" charset="0"/>
                <a:cs typeface="Times New Roman" pitchFamily="18" charset="0"/>
              </a:rPr>
              <a:t> </a:t>
            </a:r>
            <a:r>
              <a:rPr lang="en-US" sz="4400" i="1" u="sng" dirty="0">
                <a:latin typeface="Times New Roman" pitchFamily="18" charset="0"/>
                <a:cs typeface="Times New Roman" pitchFamily="18" charset="0"/>
              </a:rPr>
              <a:t>At Forty (40) weeks</a:t>
            </a:r>
            <a:r>
              <a:rPr lang="en-US" dirty="0"/>
              <a:t>	</a:t>
            </a: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54</a:t>
            </a:fld>
            <a:endParaRPr lang="en-US" dirty="0">
              <a:latin typeface="Franklin Gothic Book"/>
            </a:endParaRPr>
          </a:p>
        </p:txBody>
      </p:sp>
      <p:sp>
        <p:nvSpPr>
          <p:cNvPr id="3" name="Content Placeholder 2"/>
          <p:cNvSpPr>
            <a:spLocks noGrp="1"/>
          </p:cNvSpPr>
          <p:nvPr>
            <p:ph sz="quarter" idx="1"/>
          </p:nvPr>
        </p:nvSpPr>
        <p:spPr/>
        <p:txBody>
          <a:bodyPr>
            <a:noAutofit/>
          </a:bodyPr>
          <a:lstStyle/>
          <a:p>
            <a:r>
              <a:rPr lang="en-US" sz="4800" dirty="0">
                <a:cs typeface="Times New Roman" pitchFamily="18" charset="0"/>
              </a:rPr>
              <a:t>Uterus is ready to go into </a:t>
            </a:r>
            <a:r>
              <a:rPr lang="en-US" sz="4800" dirty="0" err="1">
                <a:cs typeface="Times New Roman" pitchFamily="18" charset="0"/>
              </a:rPr>
              <a:t>labour</a:t>
            </a:r>
            <a:r>
              <a:rPr lang="en-US" sz="4800" dirty="0">
                <a:cs typeface="Times New Roman" pitchFamily="18" charset="0"/>
              </a:rPr>
              <a:t>. </a:t>
            </a:r>
          </a:p>
          <a:p>
            <a:r>
              <a:rPr lang="en-US" sz="4800" dirty="0">
                <a:cs typeface="Times New Roman" pitchFamily="18" charset="0"/>
              </a:rPr>
              <a:t> Mother feels and looks tired ,experiences backache and joint pains, particularly when walking</a:t>
            </a:r>
            <a:r>
              <a:rPr lang="en-US" sz="4400" dirty="0">
                <a:cs typeface="Times New Roman" pitchFamily="18" charset="0"/>
              </a:rPr>
              <a:t>.</a:t>
            </a:r>
          </a:p>
          <a:p>
            <a:pPr lvl="0">
              <a:buNone/>
            </a:pPr>
            <a:r>
              <a:rPr lang="en-US" sz="4400" dirty="0"/>
              <a:t> </a:t>
            </a:r>
          </a:p>
          <a:p>
            <a:endParaRPr lang="en-US" sz="4400" dirty="0"/>
          </a:p>
        </p:txBody>
      </p:sp>
    </p:spTree>
  </p:cSld>
  <p:clrMapOvr>
    <a:masterClrMapping/>
  </p:clrMapOvr>
  <p:transition spd="slow">
    <p:pull dir="d"/>
  </p:transition>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
            <a:ext cx="10430114" cy="5973774"/>
          </a:xfrm>
        </p:spPr>
        <p:txBody>
          <a:bodyPr>
            <a:noAutofit/>
          </a:bodyPr>
          <a:lstStyle/>
          <a:p>
            <a:pPr algn="just"/>
            <a:r>
              <a:rPr lang="en-US" sz="3200" dirty="0">
                <a:latin typeface="+mj-lt"/>
              </a:rPr>
              <a:t>After delivering the baby, an assessment of the general condition is done after </a:t>
            </a:r>
            <a:r>
              <a:rPr lang="en-US" sz="3200" u="sng" dirty="0">
                <a:latin typeface="+mj-lt"/>
              </a:rPr>
              <a:t>one minute, after five minutes &amp; again after 10 minutes</a:t>
            </a:r>
            <a:r>
              <a:rPr lang="en-US" sz="3200" dirty="0">
                <a:latin typeface="+mj-lt"/>
              </a:rPr>
              <a:t>. </a:t>
            </a:r>
          </a:p>
          <a:p>
            <a:pPr algn="just"/>
            <a:r>
              <a:rPr lang="en-US" sz="3200" dirty="0">
                <a:latin typeface="+mj-lt"/>
              </a:rPr>
              <a:t>This involves the consideration of five specific signs and the degree to which they are present or absent. The factors assessed are:</a:t>
            </a:r>
          </a:p>
          <a:p>
            <a:pPr lvl="1" algn="just"/>
            <a:r>
              <a:rPr lang="en-US" sz="3200" b="1" dirty="0">
                <a:solidFill>
                  <a:srgbClr val="0000CC"/>
                </a:solidFill>
                <a:latin typeface="+mj-lt"/>
              </a:rPr>
              <a:t>A</a:t>
            </a:r>
            <a:r>
              <a:rPr lang="en-US" sz="3200" dirty="0">
                <a:latin typeface="+mj-lt"/>
              </a:rPr>
              <a:t>ppearance – Colour of the neonate at birth</a:t>
            </a:r>
          </a:p>
          <a:p>
            <a:pPr lvl="1" algn="just"/>
            <a:r>
              <a:rPr lang="en-US" sz="3200" b="1" dirty="0">
                <a:solidFill>
                  <a:srgbClr val="0000CC"/>
                </a:solidFill>
                <a:latin typeface="+mj-lt"/>
              </a:rPr>
              <a:t>P</a:t>
            </a:r>
            <a:r>
              <a:rPr lang="en-US" sz="3200" dirty="0">
                <a:latin typeface="+mj-lt"/>
              </a:rPr>
              <a:t>ulse - Heart rate of the newborn</a:t>
            </a:r>
          </a:p>
          <a:p>
            <a:pPr lvl="1" algn="just"/>
            <a:r>
              <a:rPr lang="en-US" sz="3200" b="1" dirty="0">
                <a:solidFill>
                  <a:srgbClr val="0000CC"/>
                </a:solidFill>
                <a:latin typeface="+mj-lt"/>
              </a:rPr>
              <a:t>G</a:t>
            </a:r>
            <a:r>
              <a:rPr lang="en-US" sz="3200" dirty="0">
                <a:latin typeface="+mj-lt"/>
              </a:rPr>
              <a:t>rimace - good grimace =</a:t>
            </a:r>
            <a:r>
              <a:rPr lang="en-US" sz="3200" i="1" dirty="0">
                <a:latin typeface="+mj-lt"/>
              </a:rPr>
              <a:t>reflex response to stimulation</a:t>
            </a:r>
          </a:p>
          <a:p>
            <a:pPr lvl="1" algn="just"/>
            <a:r>
              <a:rPr lang="en-US" sz="3200" b="1" dirty="0">
                <a:solidFill>
                  <a:srgbClr val="0000CC"/>
                </a:solidFill>
                <a:latin typeface="+mj-lt"/>
              </a:rPr>
              <a:t>A</a:t>
            </a:r>
            <a:r>
              <a:rPr lang="en-US" sz="3200" dirty="0">
                <a:latin typeface="+mj-lt"/>
              </a:rPr>
              <a:t>ctivity - Muscle tone of the neonate</a:t>
            </a:r>
          </a:p>
          <a:p>
            <a:pPr lvl="1" algn="just"/>
            <a:r>
              <a:rPr lang="en-US" sz="3200" b="1" dirty="0">
                <a:solidFill>
                  <a:srgbClr val="0000CC"/>
                </a:solidFill>
                <a:latin typeface="+mj-lt"/>
              </a:rPr>
              <a:t>R</a:t>
            </a:r>
            <a:r>
              <a:rPr lang="en-US" sz="3200" dirty="0">
                <a:latin typeface="+mj-lt"/>
              </a:rPr>
              <a:t>espiratory </a:t>
            </a:r>
            <a:r>
              <a:rPr lang="en-US" sz="3200" u="sng" dirty="0">
                <a:latin typeface="+mj-lt"/>
              </a:rPr>
              <a:t>efforts</a:t>
            </a:r>
            <a:r>
              <a:rPr lang="en-US" sz="3200" dirty="0">
                <a:latin typeface="+mj-lt"/>
              </a:rPr>
              <a:t> – vigorous crying or spontaneous respiration</a:t>
            </a:r>
          </a:p>
          <a:p>
            <a:pPr algn="just"/>
            <a:endParaRPr lang="en-US" sz="3200" dirty="0">
              <a:latin typeface="+mj-lt"/>
            </a:endParaRPr>
          </a:p>
          <a:p>
            <a:pPr algn="just"/>
            <a:endParaRPr lang="en-US" sz="3200" dirty="0">
              <a:latin typeface="+mj-lt"/>
            </a:endParaRPr>
          </a:p>
        </p:txBody>
      </p:sp>
    </p:spTree>
  </p:cSld>
  <p:clrMapOvr>
    <a:masterClrMapping/>
  </p:clrMapOvr>
  <p:transition spd="med">
    <p:pull/>
  </p:transition>
</p:sld>
</file>

<file path=ppt/slides/slide5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0"/>
            <a:ext cx="10911680" cy="6629400"/>
          </a:xfrm>
        </p:spPr>
        <p:txBody>
          <a:bodyPr>
            <a:noAutofit/>
          </a:bodyPr>
          <a:lstStyle/>
          <a:p>
            <a:pPr marL="0" indent="0" algn="ctr">
              <a:buNone/>
            </a:pPr>
            <a:r>
              <a:rPr lang="en-US" sz="2800" b="1" u="sng" dirty="0">
                <a:solidFill>
                  <a:srgbClr val="0000CC"/>
                </a:solidFill>
                <a:effectLst>
                  <a:outerShdw blurRad="38100" dist="38100" dir="2700000" algn="tl">
                    <a:srgbClr val="000000">
                      <a:alpha val="43137"/>
                    </a:srgbClr>
                  </a:outerShdw>
                </a:effectLst>
                <a:latin typeface="+mj-lt"/>
              </a:rPr>
              <a:t>THE COMPONENTS OF THE APGAR SCORE </a:t>
            </a:r>
          </a:p>
          <a:p>
            <a:pPr algn="just"/>
            <a:r>
              <a:rPr lang="en-US" sz="2800" b="1" u="sng" dirty="0">
                <a:latin typeface="+mj-lt"/>
              </a:rPr>
              <a:t>HEART RATE</a:t>
            </a:r>
            <a:r>
              <a:rPr lang="en-US" sz="2800" b="1" dirty="0">
                <a:latin typeface="+mj-lt"/>
              </a:rPr>
              <a:t>. </a:t>
            </a:r>
          </a:p>
          <a:p>
            <a:pPr lvl="1" algn="just"/>
            <a:r>
              <a:rPr lang="en-US" sz="2800" dirty="0">
                <a:latin typeface="+mj-lt"/>
              </a:rPr>
              <a:t>Is the </a:t>
            </a:r>
            <a:r>
              <a:rPr lang="en-US" sz="2800" b="1" i="1" dirty="0">
                <a:latin typeface="+mj-lt"/>
              </a:rPr>
              <a:t>priority</a:t>
            </a:r>
            <a:r>
              <a:rPr lang="en-US" sz="2800" dirty="0">
                <a:latin typeface="+mj-lt"/>
              </a:rPr>
              <a:t> assessment of the newborn after birth. </a:t>
            </a:r>
          </a:p>
          <a:p>
            <a:pPr lvl="1" algn="just"/>
            <a:r>
              <a:rPr lang="en-US" sz="2800" dirty="0">
                <a:latin typeface="+mj-lt"/>
              </a:rPr>
              <a:t>On auscultation or palpation, the nurse recognizes an absent heart rate or heart rate less than 100 bpm as a signal for resuscitation.</a:t>
            </a:r>
          </a:p>
          <a:p>
            <a:pPr algn="just"/>
            <a:r>
              <a:rPr lang="en-US" sz="2800" b="1" u="sng" dirty="0">
                <a:latin typeface="+mj-lt"/>
              </a:rPr>
              <a:t>RESPIRATORY EFFORT</a:t>
            </a:r>
            <a:r>
              <a:rPr lang="en-US" sz="2800" b="1" dirty="0">
                <a:latin typeface="+mj-lt"/>
              </a:rPr>
              <a:t>. </a:t>
            </a:r>
          </a:p>
          <a:p>
            <a:pPr lvl="1" algn="just"/>
            <a:r>
              <a:rPr lang="en-US" sz="2800" dirty="0">
                <a:latin typeface="+mj-lt"/>
              </a:rPr>
              <a:t>The newborn’s vigorous cry best indicates adequate respiratory effort, </a:t>
            </a:r>
            <a:r>
              <a:rPr lang="en-US" sz="2800" b="1" dirty="0">
                <a:latin typeface="+mj-lt"/>
              </a:rPr>
              <a:t>the next </a:t>
            </a:r>
            <a:r>
              <a:rPr lang="en-US" sz="2800" dirty="0">
                <a:latin typeface="+mj-lt"/>
              </a:rPr>
              <a:t>most important assessment after birth. </a:t>
            </a:r>
          </a:p>
          <a:p>
            <a:pPr lvl="1" algn="just"/>
            <a:r>
              <a:rPr lang="en-US" sz="2800" dirty="0">
                <a:latin typeface="+mj-lt"/>
              </a:rPr>
              <a:t>A weak or absent cry is a signal for intervention.</a:t>
            </a:r>
          </a:p>
          <a:p>
            <a:pPr algn="just"/>
            <a:r>
              <a:rPr lang="en-US" sz="2800" b="1" u="sng" dirty="0">
                <a:latin typeface="+mj-lt"/>
              </a:rPr>
              <a:t>MUSCLE TONE</a:t>
            </a:r>
            <a:r>
              <a:rPr lang="en-US" sz="2800" b="1" dirty="0">
                <a:latin typeface="+mj-lt"/>
              </a:rPr>
              <a:t>. </a:t>
            </a:r>
          </a:p>
          <a:p>
            <a:pPr lvl="1" algn="just"/>
            <a:r>
              <a:rPr lang="en-US" sz="2800" dirty="0">
                <a:latin typeface="+mj-lt"/>
              </a:rPr>
              <a:t>The nurse determines the newborn’s muscle tone by assessing the response to the extension of the extremities. Good muscle tone is noted when the extremities return to a position of flexion.</a:t>
            </a:r>
          </a:p>
        </p:txBody>
      </p:sp>
    </p:spTree>
    <p:extLst>
      <p:ext uri="{BB962C8B-B14F-4D97-AF65-F5344CB8AC3E}">
        <p14:creationId xmlns="" xmlns:p14="http://schemas.microsoft.com/office/powerpoint/2010/main" val="3821692771"/>
      </p:ext>
    </p:extLst>
  </p:cSld>
  <p:clrMapOvr>
    <a:masterClrMapping/>
  </p:clrMapOvr>
  <p:transition spd="med">
    <p:pull/>
  </p:transition>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331" y="533400"/>
            <a:ext cx="11624441" cy="6096000"/>
          </a:xfrm>
        </p:spPr>
        <p:txBody>
          <a:bodyPr>
            <a:normAutofit/>
          </a:bodyPr>
          <a:lstStyle/>
          <a:p>
            <a:pPr algn="just"/>
            <a:r>
              <a:rPr lang="en-US" sz="3200" b="1" u="sng" dirty="0">
                <a:latin typeface="+mj-lt"/>
              </a:rPr>
              <a:t>REFLEX IRRITABILITY</a:t>
            </a:r>
            <a:r>
              <a:rPr lang="en-US" sz="3200" b="1" dirty="0">
                <a:latin typeface="+mj-lt"/>
              </a:rPr>
              <a:t>. </a:t>
            </a:r>
            <a:r>
              <a:rPr lang="en-US" sz="3200" dirty="0">
                <a:latin typeface="+mj-lt"/>
              </a:rPr>
              <a:t>The nurse assesses reflex irritability by observing the newborn’s response to stimuli such as a gentle stroking motion along the spine or flicking the soles of the feet. When this stimulation elicits a cry, the score is 2. A grimace in response to stimulation scores 1, and no response is a score of 0.</a:t>
            </a:r>
          </a:p>
          <a:p>
            <a:pPr algn="just"/>
            <a:r>
              <a:rPr lang="en-US" sz="3200" b="1" u="sng" dirty="0">
                <a:latin typeface="+mj-lt"/>
              </a:rPr>
              <a:t>COLOR.</a:t>
            </a:r>
            <a:r>
              <a:rPr lang="en-US" sz="3200" b="1" dirty="0">
                <a:latin typeface="+mj-lt"/>
              </a:rPr>
              <a:t> </a:t>
            </a:r>
            <a:r>
              <a:rPr lang="en-US" sz="3200" dirty="0">
                <a:latin typeface="+mj-lt"/>
              </a:rPr>
              <a:t>The nurse assesses skin color for pallor and cyanosis. Most newborns exhibit cyanosis of the extremities at the 1-minute Apgar check, and this normal finding is termed </a:t>
            </a:r>
            <a:r>
              <a:rPr lang="en-US" sz="3200" dirty="0" err="1">
                <a:latin typeface="+mj-lt"/>
              </a:rPr>
              <a:t>acrocyanosis</a:t>
            </a:r>
            <a:r>
              <a:rPr lang="en-US" sz="3200" dirty="0">
                <a:latin typeface="+mj-lt"/>
              </a:rPr>
              <a:t>. A score of 2 indicates that the infant’s skin is completely pink. </a:t>
            </a:r>
          </a:p>
          <a:p>
            <a:pPr marL="0" indent="0" algn="just">
              <a:buNone/>
            </a:pPr>
            <a:r>
              <a:rPr lang="en-US" sz="3200" dirty="0">
                <a:latin typeface="+mj-lt"/>
              </a:rPr>
              <a:t>. Newborns with darker pigmented skin are assessed for pallor and </a:t>
            </a:r>
            <a:r>
              <a:rPr lang="en-US" sz="3200" dirty="0" err="1">
                <a:latin typeface="+mj-lt"/>
              </a:rPr>
              <a:t>acrocyanosis</a:t>
            </a:r>
            <a:endParaRPr lang="en-US" sz="3200" dirty="0">
              <a:latin typeface="+mj-lt"/>
            </a:endParaRPr>
          </a:p>
          <a:p>
            <a:pPr algn="just"/>
            <a:endParaRPr lang="en-US" sz="3200" dirty="0">
              <a:latin typeface="+mj-lt"/>
            </a:endParaRPr>
          </a:p>
        </p:txBody>
      </p:sp>
    </p:spTree>
    <p:extLst>
      <p:ext uri="{BB962C8B-B14F-4D97-AF65-F5344CB8AC3E}">
        <p14:creationId xmlns="" xmlns:p14="http://schemas.microsoft.com/office/powerpoint/2010/main" val="433867762"/>
      </p:ext>
    </p:extLst>
  </p:cSld>
  <p:clrMapOvr>
    <a:masterClrMapping/>
  </p:clrMapOvr>
  <p:transition spd="med">
    <p:pull/>
  </p:transition>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3126" y="990600"/>
            <a:ext cx="9575020" cy="5181600"/>
          </a:xfrm>
        </p:spPr>
        <p:txBody>
          <a:bodyPr>
            <a:normAutofit/>
          </a:bodyPr>
          <a:lstStyle/>
          <a:p>
            <a:pPr algn="just"/>
            <a:r>
              <a:rPr lang="en-US" sz="3600" dirty="0"/>
              <a:t>A score of 0, 1, 2 is awarded to each of these signs in accordance with the APGAR Score Chart.</a:t>
            </a:r>
          </a:p>
          <a:p>
            <a:pPr algn="just">
              <a:buNone/>
            </a:pPr>
            <a:endParaRPr lang="en-US" sz="3600" dirty="0"/>
          </a:p>
        </p:txBody>
      </p:sp>
    </p:spTree>
    <p:extLst>
      <p:ext uri="{BB962C8B-B14F-4D97-AF65-F5344CB8AC3E}">
        <p14:creationId xmlns="" xmlns:p14="http://schemas.microsoft.com/office/powerpoint/2010/main" val="1509969367"/>
      </p:ext>
    </p:extLst>
  </p:cSld>
  <p:clrMapOvr>
    <a:masterClrMapping/>
  </p:clrMapOvr>
  <p:transition spd="med">
    <p:pull/>
  </p:transition>
</p:sld>
</file>

<file path=ppt/slides/slide5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762000"/>
          </a:xfrm>
        </p:spPr>
        <p:txBody>
          <a:bodyPr>
            <a:noAutofit/>
          </a:bodyPr>
          <a:lstStyle/>
          <a:p>
            <a:pPr algn="ctr"/>
            <a:r>
              <a:rPr lang="en-US" sz="4800" b="1" u="sng" dirty="0">
                <a:solidFill>
                  <a:srgbClr val="0000CC"/>
                </a:solidFill>
                <a:latin typeface="Aharoni" panose="02010803020104030203" pitchFamily="2" charset="-79"/>
                <a:cs typeface="Aharoni" panose="02010803020104030203" pitchFamily="2" charset="-79"/>
              </a:rPr>
              <a:t>THE APGAR SCORE TABLE</a:t>
            </a:r>
          </a:p>
        </p:txBody>
      </p:sp>
      <p:graphicFrame>
        <p:nvGraphicFramePr>
          <p:cNvPr id="4" name="Content Placeholder 3"/>
          <p:cNvGraphicFramePr>
            <a:graphicFrameLocks noGrp="1"/>
          </p:cNvGraphicFramePr>
          <p:nvPr>
            <p:ph idx="1"/>
          </p:nvPr>
        </p:nvGraphicFramePr>
        <p:xfrm>
          <a:off x="518319" y="762000"/>
          <a:ext cx="11155364" cy="7005320"/>
        </p:xfrm>
        <a:graphic>
          <a:graphicData uri="http://schemas.openxmlformats.org/drawingml/2006/table">
            <a:tbl>
              <a:tblPr firstRow="1" bandRow="1">
                <a:tableStyleId>{5C22544A-7EE6-4342-B048-85BDC9FD1C3A}</a:tableStyleId>
              </a:tblPr>
              <a:tblGrid>
                <a:gridCol w="2788841">
                  <a:extLst>
                    <a:ext uri="{9D8B030D-6E8A-4147-A177-3AD203B41FA5}">
                      <a16:colId xmlns="" xmlns:a16="http://schemas.microsoft.com/office/drawing/2014/main" val="20000"/>
                    </a:ext>
                  </a:extLst>
                </a:gridCol>
                <a:gridCol w="2103040">
                  <a:extLst>
                    <a:ext uri="{9D8B030D-6E8A-4147-A177-3AD203B41FA5}">
                      <a16:colId xmlns="" xmlns:a16="http://schemas.microsoft.com/office/drawing/2014/main" val="20001"/>
                    </a:ext>
                  </a:extLst>
                </a:gridCol>
                <a:gridCol w="3124200">
                  <a:extLst>
                    <a:ext uri="{9D8B030D-6E8A-4147-A177-3AD203B41FA5}">
                      <a16:colId xmlns="" xmlns:a16="http://schemas.microsoft.com/office/drawing/2014/main" val="20002"/>
                    </a:ext>
                  </a:extLst>
                </a:gridCol>
                <a:gridCol w="3139283">
                  <a:extLst>
                    <a:ext uri="{9D8B030D-6E8A-4147-A177-3AD203B41FA5}">
                      <a16:colId xmlns="" xmlns:a16="http://schemas.microsoft.com/office/drawing/2014/main" val="20003"/>
                    </a:ext>
                  </a:extLst>
                </a:gridCol>
              </a:tblGrid>
              <a:tr h="828040">
                <a:tc>
                  <a:txBody>
                    <a:bodyPr/>
                    <a:lstStyle/>
                    <a:p>
                      <a:r>
                        <a:rPr kumimoji="0" lang="en-US" sz="2400" b="1" kern="1200" dirty="0">
                          <a:solidFill>
                            <a:srgbClr val="0070C0"/>
                          </a:solidFill>
                          <a:latin typeface="+mj-lt"/>
                          <a:ea typeface="+mn-ea"/>
                          <a:cs typeface="+mn-cs"/>
                        </a:rPr>
                        <a:t>SIGN </a:t>
                      </a:r>
                      <a:endParaRPr lang="en-US" sz="2400" b="1" dirty="0">
                        <a:solidFill>
                          <a:srgbClr val="0070C0"/>
                        </a:solidFill>
                        <a:latin typeface="+mj-lt"/>
                      </a:endParaRPr>
                    </a:p>
                  </a:txBody>
                  <a:tcPr marL="111554" marR="111554">
                    <a:solidFill>
                      <a:schemeClr val="bg1">
                        <a:lumMod val="65000"/>
                      </a:schemeClr>
                    </a:solidFill>
                  </a:tcPr>
                </a:tc>
                <a:tc>
                  <a:txBody>
                    <a:bodyPr/>
                    <a:lstStyle/>
                    <a:p>
                      <a:r>
                        <a:rPr kumimoji="0" lang="en-US" sz="2800" b="1" kern="1200" dirty="0">
                          <a:solidFill>
                            <a:schemeClr val="bg1"/>
                          </a:solidFill>
                          <a:latin typeface="+mj-lt"/>
                          <a:ea typeface="+mn-ea"/>
                          <a:cs typeface="+mn-cs"/>
                        </a:rPr>
                        <a:t>SCORE 0</a:t>
                      </a:r>
                      <a:endParaRPr lang="en-US" sz="2800" b="1" dirty="0">
                        <a:solidFill>
                          <a:schemeClr val="bg1"/>
                        </a:solidFill>
                        <a:latin typeface="+mj-lt"/>
                      </a:endParaRPr>
                    </a:p>
                  </a:txBody>
                  <a:tcPr marL="111554" marR="111554">
                    <a:solidFill>
                      <a:schemeClr val="bg1">
                        <a:lumMod val="65000"/>
                      </a:schemeClr>
                    </a:solidFill>
                  </a:tcPr>
                </a:tc>
                <a:tc>
                  <a:txBody>
                    <a:bodyPr/>
                    <a:lstStyle/>
                    <a:p>
                      <a:r>
                        <a:rPr kumimoji="0" lang="en-US" sz="2800" b="1" kern="1200" dirty="0">
                          <a:solidFill>
                            <a:schemeClr val="bg1"/>
                          </a:solidFill>
                          <a:latin typeface="+mj-lt"/>
                          <a:ea typeface="+mn-ea"/>
                          <a:cs typeface="+mn-cs"/>
                        </a:rPr>
                        <a:t>SCORE 1 </a:t>
                      </a:r>
                      <a:endParaRPr lang="en-US" sz="2800" b="1" dirty="0">
                        <a:solidFill>
                          <a:schemeClr val="bg1"/>
                        </a:solidFill>
                        <a:latin typeface="+mj-lt"/>
                      </a:endParaRPr>
                    </a:p>
                  </a:txBody>
                  <a:tcPr marL="111554" marR="111554">
                    <a:solidFill>
                      <a:schemeClr val="bg1">
                        <a:lumMod val="65000"/>
                      </a:schemeClr>
                    </a:solidFill>
                  </a:tcPr>
                </a:tc>
                <a:tc>
                  <a:txBody>
                    <a:bodyPr/>
                    <a:lstStyle/>
                    <a:p>
                      <a:r>
                        <a:rPr kumimoji="0" lang="en-US" sz="2800" b="1" kern="1200" dirty="0">
                          <a:solidFill>
                            <a:schemeClr val="bg1"/>
                          </a:solidFill>
                          <a:latin typeface="+mj-lt"/>
                          <a:ea typeface="+mn-ea"/>
                          <a:cs typeface="+mn-cs"/>
                        </a:rPr>
                        <a:t>SCORE 2</a:t>
                      </a:r>
                      <a:endParaRPr lang="en-US" sz="2800" b="1" dirty="0">
                        <a:solidFill>
                          <a:schemeClr val="bg1"/>
                        </a:solidFill>
                        <a:latin typeface="+mj-lt"/>
                      </a:endParaRPr>
                    </a:p>
                  </a:txBody>
                  <a:tcPr marL="111554" marR="111554">
                    <a:solidFill>
                      <a:schemeClr val="bg1">
                        <a:lumMod val="65000"/>
                      </a:schemeClr>
                    </a:solidFill>
                  </a:tcPr>
                </a:tc>
                <a:extLst>
                  <a:ext uri="{0D108BD9-81ED-4DB2-BD59-A6C34878D82A}">
                    <a16:rowId xmlns="" xmlns:a16="http://schemas.microsoft.com/office/drawing/2014/main" val="10000"/>
                  </a:ext>
                </a:extLst>
              </a:tr>
              <a:tr h="370840">
                <a:tc>
                  <a:txBody>
                    <a:bodyPr/>
                    <a:lstStyle/>
                    <a:p>
                      <a:r>
                        <a:rPr kumimoji="0" lang="en-US" sz="2400" b="1" kern="1200" dirty="0">
                          <a:solidFill>
                            <a:srgbClr val="FF0000"/>
                          </a:solidFill>
                          <a:latin typeface="+mj-lt"/>
                          <a:ea typeface="+mn-ea"/>
                          <a:cs typeface="+mn-cs"/>
                        </a:rPr>
                        <a:t>A</a:t>
                      </a:r>
                      <a:r>
                        <a:rPr kumimoji="0" lang="en-US" sz="2400" b="1" kern="1200" dirty="0">
                          <a:solidFill>
                            <a:schemeClr val="dk1"/>
                          </a:solidFill>
                          <a:latin typeface="+mj-lt"/>
                          <a:ea typeface="+mn-ea"/>
                          <a:cs typeface="+mn-cs"/>
                        </a:rPr>
                        <a:t>ppearance( skin</a:t>
                      </a:r>
                      <a:r>
                        <a:rPr kumimoji="0" lang="en-US" sz="2400" b="1" kern="1200" baseline="0" dirty="0">
                          <a:solidFill>
                            <a:schemeClr val="dk1"/>
                          </a:solidFill>
                          <a:latin typeface="+mj-lt"/>
                          <a:ea typeface="+mn-ea"/>
                          <a:cs typeface="+mn-cs"/>
                        </a:rPr>
                        <a:t> colour complexion)</a:t>
                      </a:r>
                      <a:endParaRPr lang="en-US" sz="2400" b="1" dirty="0">
                        <a:latin typeface="+mj-lt"/>
                      </a:endParaRPr>
                    </a:p>
                  </a:txBody>
                  <a:tcPr marL="111554" marR="111554">
                    <a:solidFill>
                      <a:schemeClr val="bg1">
                        <a:lumMod val="65000"/>
                      </a:schemeClr>
                    </a:solidFill>
                  </a:tcPr>
                </a:tc>
                <a:tc>
                  <a:txBody>
                    <a:bodyPr/>
                    <a:lstStyle/>
                    <a:p>
                      <a:r>
                        <a:rPr kumimoji="0" lang="en-US" sz="2400" kern="1200" dirty="0">
                          <a:solidFill>
                            <a:schemeClr val="dk1"/>
                          </a:solidFill>
                          <a:latin typeface="+mj-lt"/>
                          <a:ea typeface="+mn-ea"/>
                          <a:cs typeface="+mn-cs"/>
                        </a:rPr>
                        <a:t>Pale or blue</a:t>
                      </a:r>
                      <a:endParaRPr lang="en-US" sz="2400" dirty="0">
                        <a:latin typeface="+mj-lt"/>
                      </a:endParaRPr>
                    </a:p>
                  </a:txBody>
                  <a:tcPr marL="111554" marR="111554">
                    <a:solidFill>
                      <a:schemeClr val="bg1">
                        <a:lumMod val="65000"/>
                      </a:schemeClr>
                    </a:solidFill>
                  </a:tcPr>
                </a:tc>
                <a:tc>
                  <a:txBody>
                    <a:bodyPr/>
                    <a:lstStyle/>
                    <a:p>
                      <a:r>
                        <a:rPr kumimoji="0" lang="en-US" sz="2400" kern="1200" dirty="0">
                          <a:solidFill>
                            <a:schemeClr val="dk1"/>
                          </a:solidFill>
                          <a:latin typeface="+mj-lt"/>
                          <a:ea typeface="+mn-ea"/>
                          <a:cs typeface="+mn-cs"/>
                        </a:rPr>
                        <a:t>Body pink, extremities blue</a:t>
                      </a:r>
                      <a:endParaRPr lang="en-US" sz="2400" dirty="0">
                        <a:latin typeface="+mj-lt"/>
                      </a:endParaRPr>
                    </a:p>
                  </a:txBody>
                  <a:tcPr marL="111554" marR="111554">
                    <a:solidFill>
                      <a:schemeClr val="bg1">
                        <a:lumMod val="65000"/>
                      </a:schemeClr>
                    </a:solidFill>
                  </a:tcPr>
                </a:tc>
                <a:tc>
                  <a:txBody>
                    <a:bodyPr/>
                    <a:lstStyle/>
                    <a:p>
                      <a:r>
                        <a:rPr kumimoji="0" lang="en-US" sz="2400" kern="1200" dirty="0">
                          <a:solidFill>
                            <a:schemeClr val="dk1"/>
                          </a:solidFill>
                          <a:latin typeface="+mj-lt"/>
                          <a:ea typeface="+mn-ea"/>
                          <a:cs typeface="+mn-cs"/>
                        </a:rPr>
                        <a:t>Pink all over</a:t>
                      </a:r>
                      <a:endParaRPr lang="en-US" sz="2400" dirty="0">
                        <a:latin typeface="+mj-lt"/>
                      </a:endParaRPr>
                    </a:p>
                  </a:txBody>
                  <a:tcPr marL="111554" marR="111554">
                    <a:solidFill>
                      <a:schemeClr val="bg1">
                        <a:lumMod val="65000"/>
                      </a:schemeClr>
                    </a:solidFill>
                  </a:tcPr>
                </a:tc>
                <a:extLst>
                  <a:ext uri="{0D108BD9-81ED-4DB2-BD59-A6C34878D82A}">
                    <a16:rowId xmlns="" xmlns:a16="http://schemas.microsoft.com/office/drawing/2014/main" val="10001"/>
                  </a:ext>
                </a:extLst>
              </a:tr>
              <a:tr h="370840">
                <a:tc>
                  <a:txBody>
                    <a:bodyPr/>
                    <a:lstStyle/>
                    <a:p>
                      <a:r>
                        <a:rPr kumimoji="0" lang="en-US" sz="2400" b="1" kern="1200" dirty="0">
                          <a:solidFill>
                            <a:srgbClr val="FF0000"/>
                          </a:solidFill>
                          <a:latin typeface="+mj-lt"/>
                          <a:ea typeface="+mn-ea"/>
                          <a:cs typeface="+mn-cs"/>
                        </a:rPr>
                        <a:t>P</a:t>
                      </a:r>
                      <a:r>
                        <a:rPr kumimoji="0" lang="en-US" sz="2400" b="1" kern="1200" dirty="0">
                          <a:solidFill>
                            <a:schemeClr val="dk1"/>
                          </a:solidFill>
                          <a:latin typeface="+mj-lt"/>
                          <a:ea typeface="+mn-ea"/>
                          <a:cs typeface="+mn-cs"/>
                        </a:rPr>
                        <a:t>ulse/ heart rate</a:t>
                      </a:r>
                      <a:endParaRPr lang="en-US" sz="2400" b="1" dirty="0">
                        <a:latin typeface="+mj-lt"/>
                      </a:endParaRPr>
                    </a:p>
                  </a:txBody>
                  <a:tcPr marL="111554" marR="111554">
                    <a:solidFill>
                      <a:schemeClr val="bg1">
                        <a:lumMod val="65000"/>
                      </a:schemeClr>
                    </a:solidFill>
                  </a:tcPr>
                </a:tc>
                <a:tc>
                  <a:txBody>
                    <a:bodyPr/>
                    <a:lstStyle/>
                    <a:p>
                      <a:r>
                        <a:rPr kumimoji="0" lang="en-US" sz="2400" kern="1200" dirty="0">
                          <a:solidFill>
                            <a:schemeClr val="dk1"/>
                          </a:solidFill>
                          <a:latin typeface="+mj-lt"/>
                          <a:ea typeface="+mn-ea"/>
                          <a:cs typeface="+mn-cs"/>
                        </a:rPr>
                        <a:t>Absent</a:t>
                      </a:r>
                      <a:endParaRPr lang="en-US" sz="2400" dirty="0">
                        <a:latin typeface="+mj-lt"/>
                      </a:endParaRPr>
                    </a:p>
                  </a:txBody>
                  <a:tcPr marL="111554" marR="111554">
                    <a:solidFill>
                      <a:schemeClr val="bg1">
                        <a:lumMod val="65000"/>
                      </a:schemeClr>
                    </a:solidFill>
                  </a:tcPr>
                </a:tc>
                <a:tc>
                  <a:txBody>
                    <a:bodyPr/>
                    <a:lstStyle/>
                    <a:p>
                      <a:r>
                        <a:rPr kumimoji="0" lang="en-US" sz="2400" kern="1200" dirty="0">
                          <a:solidFill>
                            <a:schemeClr val="dk1"/>
                          </a:solidFill>
                          <a:latin typeface="+mj-lt"/>
                          <a:ea typeface="+mn-ea"/>
                          <a:cs typeface="+mn-cs"/>
                        </a:rPr>
                        <a:t>Less than 100/min</a:t>
                      </a:r>
                      <a:endParaRPr lang="en-US" sz="2400" dirty="0">
                        <a:latin typeface="+mj-lt"/>
                      </a:endParaRPr>
                    </a:p>
                  </a:txBody>
                  <a:tcPr marL="111554" marR="111554">
                    <a:solidFill>
                      <a:schemeClr val="bg1">
                        <a:lumMod val="65000"/>
                      </a:schemeClr>
                    </a:solidFill>
                  </a:tcPr>
                </a:tc>
                <a:tc>
                  <a:txBody>
                    <a:bodyPr/>
                    <a:lstStyle/>
                    <a:p>
                      <a:r>
                        <a:rPr kumimoji="0" lang="en-US" sz="2400" kern="1200" dirty="0">
                          <a:solidFill>
                            <a:schemeClr val="dk1"/>
                          </a:solidFill>
                          <a:latin typeface="+mj-lt"/>
                          <a:ea typeface="+mn-ea"/>
                          <a:cs typeface="+mn-cs"/>
                        </a:rPr>
                        <a:t>More than 100/min</a:t>
                      </a:r>
                      <a:endParaRPr lang="en-US" sz="2400" dirty="0">
                        <a:latin typeface="+mj-lt"/>
                      </a:endParaRPr>
                    </a:p>
                  </a:txBody>
                  <a:tcPr marL="111554" marR="111554">
                    <a:solidFill>
                      <a:schemeClr val="bg1">
                        <a:lumMod val="65000"/>
                      </a:schemeClr>
                    </a:solidFill>
                  </a:tcPr>
                </a:tc>
                <a:extLst>
                  <a:ext uri="{0D108BD9-81ED-4DB2-BD59-A6C34878D82A}">
                    <a16:rowId xmlns="" xmlns:a16="http://schemas.microsoft.com/office/drawing/2014/main" val="10002"/>
                  </a:ext>
                </a:extLst>
              </a:tr>
              <a:tr h="370840">
                <a:tc>
                  <a:txBody>
                    <a:bodyPr/>
                    <a:lstStyle/>
                    <a:p>
                      <a:r>
                        <a:rPr kumimoji="0" lang="en-US" sz="2400" b="1" kern="1200" dirty="0">
                          <a:solidFill>
                            <a:srgbClr val="FF0000"/>
                          </a:solidFill>
                          <a:latin typeface="+mj-lt"/>
                          <a:ea typeface="+mn-ea"/>
                          <a:cs typeface="+mn-cs"/>
                        </a:rPr>
                        <a:t>G</a:t>
                      </a:r>
                      <a:r>
                        <a:rPr kumimoji="0" lang="en-US" sz="2400" b="1" kern="1200" dirty="0">
                          <a:solidFill>
                            <a:schemeClr val="dk1"/>
                          </a:solidFill>
                          <a:latin typeface="+mj-lt"/>
                          <a:ea typeface="+mn-ea"/>
                          <a:cs typeface="+mn-cs"/>
                        </a:rPr>
                        <a:t>rimace( reflex </a:t>
                      </a:r>
                      <a:r>
                        <a:rPr kumimoji="0" lang="en-US" sz="2400" b="1" kern="1200" baseline="0" dirty="0">
                          <a:solidFill>
                            <a:schemeClr val="dk1"/>
                          </a:solidFill>
                          <a:latin typeface="+mj-lt"/>
                          <a:ea typeface="+mn-ea"/>
                          <a:cs typeface="+mn-cs"/>
                        </a:rPr>
                        <a:t> Response to stimuli</a:t>
                      </a:r>
                      <a:r>
                        <a:rPr kumimoji="0" lang="en-US" sz="2400" b="1" kern="1200" dirty="0">
                          <a:solidFill>
                            <a:schemeClr val="dk1"/>
                          </a:solidFill>
                          <a:latin typeface="+mj-lt"/>
                          <a:ea typeface="+mn-ea"/>
                          <a:cs typeface="+mn-cs"/>
                        </a:rPr>
                        <a:t>)</a:t>
                      </a:r>
                      <a:endParaRPr lang="en-US" sz="2400" b="1" dirty="0">
                        <a:latin typeface="+mj-lt"/>
                      </a:endParaRPr>
                    </a:p>
                  </a:txBody>
                  <a:tcPr marL="111554" marR="111554">
                    <a:solidFill>
                      <a:schemeClr val="bg1">
                        <a:lumMod val="65000"/>
                      </a:schemeClr>
                    </a:solidFill>
                  </a:tcPr>
                </a:tc>
                <a:tc>
                  <a:txBody>
                    <a:bodyPr/>
                    <a:lstStyle/>
                    <a:p>
                      <a:r>
                        <a:rPr kumimoji="0" lang="en-US" sz="2400" kern="1200" dirty="0">
                          <a:solidFill>
                            <a:schemeClr val="dk1"/>
                          </a:solidFill>
                          <a:latin typeface="+mj-lt"/>
                          <a:ea typeface="+mn-ea"/>
                          <a:cs typeface="+mn-cs"/>
                        </a:rPr>
                        <a:t>No</a:t>
                      </a:r>
                      <a:r>
                        <a:rPr kumimoji="0" lang="en-US" sz="2400" kern="1200" baseline="0" dirty="0">
                          <a:solidFill>
                            <a:schemeClr val="dk1"/>
                          </a:solidFill>
                          <a:latin typeface="+mj-lt"/>
                          <a:ea typeface="+mn-ea"/>
                          <a:cs typeface="+mn-cs"/>
                        </a:rPr>
                        <a:t> response to stimulation</a:t>
                      </a:r>
                      <a:endParaRPr lang="en-US" sz="2400" dirty="0">
                        <a:latin typeface="+mj-lt"/>
                      </a:endParaRPr>
                    </a:p>
                  </a:txBody>
                  <a:tcPr marL="111554" marR="111554">
                    <a:solidFill>
                      <a:schemeClr val="bg1">
                        <a:lumMod val="65000"/>
                      </a:schemeClr>
                    </a:solidFill>
                  </a:tcPr>
                </a:tc>
                <a:tc>
                  <a:txBody>
                    <a:bodyPr/>
                    <a:lstStyle/>
                    <a:p>
                      <a:r>
                        <a:rPr kumimoji="0" lang="en-US" sz="2400" kern="1200" dirty="0">
                          <a:solidFill>
                            <a:schemeClr val="dk1"/>
                          </a:solidFill>
                          <a:latin typeface="+mj-lt"/>
                          <a:ea typeface="+mn-ea"/>
                          <a:cs typeface="+mn-cs"/>
                        </a:rPr>
                        <a:t>Grimace/feeble cry when stimulated</a:t>
                      </a:r>
                      <a:endParaRPr lang="en-US" sz="2400" dirty="0">
                        <a:latin typeface="+mj-lt"/>
                      </a:endParaRPr>
                    </a:p>
                  </a:txBody>
                  <a:tcPr marL="111554" marR="111554">
                    <a:solidFill>
                      <a:schemeClr val="bg1">
                        <a:lumMod val="65000"/>
                      </a:schemeClr>
                    </a:solidFill>
                  </a:tcPr>
                </a:tc>
                <a:tc>
                  <a:txBody>
                    <a:bodyPr/>
                    <a:lstStyle/>
                    <a:p>
                      <a:r>
                        <a:rPr kumimoji="0" lang="en-US" sz="2400" kern="1200" dirty="0">
                          <a:solidFill>
                            <a:schemeClr val="dk1"/>
                          </a:solidFill>
                          <a:latin typeface="+mj-lt"/>
                          <a:ea typeface="+mn-ea"/>
                          <a:cs typeface="+mn-cs"/>
                        </a:rPr>
                        <a:t>Cry or pull away when stimulated</a:t>
                      </a:r>
                      <a:endParaRPr lang="en-US" sz="2400" dirty="0">
                        <a:latin typeface="+mj-lt"/>
                      </a:endParaRPr>
                    </a:p>
                  </a:txBody>
                  <a:tcPr marL="111554" marR="111554">
                    <a:solidFill>
                      <a:schemeClr val="bg1">
                        <a:lumMod val="65000"/>
                      </a:schemeClr>
                    </a:solidFill>
                  </a:tcPr>
                </a:tc>
                <a:extLst>
                  <a:ext uri="{0D108BD9-81ED-4DB2-BD59-A6C34878D82A}">
                    <a16:rowId xmlns="" xmlns:a16="http://schemas.microsoft.com/office/drawing/2014/main" val="10003"/>
                  </a:ext>
                </a:extLst>
              </a:tr>
              <a:tr h="370840">
                <a:tc>
                  <a:txBody>
                    <a:bodyPr/>
                    <a:lstStyle/>
                    <a:p>
                      <a:r>
                        <a:rPr kumimoji="0" lang="en-US" sz="2400" b="1" kern="1200" dirty="0">
                          <a:solidFill>
                            <a:srgbClr val="FF0000"/>
                          </a:solidFill>
                          <a:latin typeface="+mj-lt"/>
                          <a:ea typeface="+mn-ea"/>
                          <a:cs typeface="+mn-cs"/>
                        </a:rPr>
                        <a:t>A</a:t>
                      </a:r>
                      <a:r>
                        <a:rPr kumimoji="0" lang="en-US" sz="2400" b="1" kern="1200" dirty="0">
                          <a:solidFill>
                            <a:schemeClr val="dk1"/>
                          </a:solidFill>
                          <a:latin typeface="+mj-lt"/>
                          <a:ea typeface="+mn-ea"/>
                          <a:cs typeface="+mn-cs"/>
                        </a:rPr>
                        <a:t>ctivity (muscle tone)</a:t>
                      </a:r>
                      <a:endParaRPr lang="en-US" sz="2400" b="1" dirty="0">
                        <a:latin typeface="+mj-lt"/>
                      </a:endParaRPr>
                    </a:p>
                  </a:txBody>
                  <a:tcPr marL="111554" marR="111554">
                    <a:solidFill>
                      <a:schemeClr val="bg1">
                        <a:lumMod val="65000"/>
                      </a:schemeClr>
                    </a:solidFill>
                  </a:tcPr>
                </a:tc>
                <a:tc>
                  <a:txBody>
                    <a:bodyPr/>
                    <a:lstStyle/>
                    <a:p>
                      <a:r>
                        <a:rPr kumimoji="0" lang="en-US" sz="2400" kern="1200" dirty="0">
                          <a:solidFill>
                            <a:schemeClr val="dk1"/>
                          </a:solidFill>
                          <a:latin typeface="+mj-lt"/>
                          <a:ea typeface="+mn-ea"/>
                          <a:cs typeface="+mn-cs"/>
                        </a:rPr>
                        <a:t>Limp</a:t>
                      </a:r>
                      <a:endParaRPr lang="en-US" sz="2400" dirty="0">
                        <a:latin typeface="+mj-lt"/>
                      </a:endParaRPr>
                    </a:p>
                  </a:txBody>
                  <a:tcPr marL="111554" marR="111554">
                    <a:solidFill>
                      <a:schemeClr val="bg1">
                        <a:lumMod val="65000"/>
                      </a:schemeClr>
                    </a:solidFill>
                  </a:tcPr>
                </a:tc>
                <a:tc>
                  <a:txBody>
                    <a:bodyPr/>
                    <a:lstStyle/>
                    <a:p>
                      <a:r>
                        <a:rPr kumimoji="0" lang="en-US" sz="2400" kern="1200" dirty="0">
                          <a:solidFill>
                            <a:schemeClr val="dk1"/>
                          </a:solidFill>
                          <a:latin typeface="+mj-lt"/>
                          <a:ea typeface="+mn-ea"/>
                          <a:cs typeface="+mn-cs"/>
                        </a:rPr>
                        <a:t>Some flexion/movement</a:t>
                      </a:r>
                      <a:endParaRPr lang="en-US" sz="2400" dirty="0">
                        <a:latin typeface="+mj-lt"/>
                      </a:endParaRPr>
                    </a:p>
                  </a:txBody>
                  <a:tcPr marL="111554" marR="111554">
                    <a:solidFill>
                      <a:schemeClr val="bg1">
                        <a:lumMod val="65000"/>
                      </a:schemeClr>
                    </a:solidFill>
                  </a:tcPr>
                </a:tc>
                <a:tc>
                  <a:txBody>
                    <a:bodyPr/>
                    <a:lstStyle/>
                    <a:p>
                      <a:r>
                        <a:rPr kumimoji="0" lang="en-US" sz="2400" kern="1200" dirty="0">
                          <a:solidFill>
                            <a:schemeClr val="dk1"/>
                          </a:solidFill>
                          <a:latin typeface="+mj-lt"/>
                          <a:ea typeface="+mn-ea"/>
                          <a:cs typeface="+mn-cs"/>
                        </a:rPr>
                        <a:t>Spontaneous movements/active(flexed arms and legs that resist extension</a:t>
                      </a:r>
                      <a:endParaRPr lang="en-US" sz="2400" dirty="0">
                        <a:latin typeface="+mj-lt"/>
                      </a:endParaRPr>
                    </a:p>
                  </a:txBody>
                  <a:tcPr marL="111554" marR="111554">
                    <a:solidFill>
                      <a:schemeClr val="bg1">
                        <a:lumMod val="65000"/>
                      </a:schemeClr>
                    </a:solidFill>
                  </a:tcPr>
                </a:tc>
                <a:extLst>
                  <a:ext uri="{0D108BD9-81ED-4DB2-BD59-A6C34878D82A}">
                    <a16:rowId xmlns="" xmlns:a16="http://schemas.microsoft.com/office/drawing/2014/main" val="10004"/>
                  </a:ext>
                </a:extLst>
              </a:tr>
              <a:tr h="2153920">
                <a:tc>
                  <a:txBody>
                    <a:bodyPr/>
                    <a:lstStyle/>
                    <a:p>
                      <a:r>
                        <a:rPr kumimoji="0" lang="en-US" sz="2400" b="1" kern="1200" dirty="0">
                          <a:solidFill>
                            <a:srgbClr val="FF0000"/>
                          </a:solidFill>
                          <a:latin typeface="+mj-lt"/>
                          <a:ea typeface="+mn-ea"/>
                          <a:cs typeface="+mn-cs"/>
                        </a:rPr>
                        <a:t>R</a:t>
                      </a:r>
                      <a:r>
                        <a:rPr kumimoji="0" lang="en-US" sz="2400" b="1" kern="1200" dirty="0">
                          <a:solidFill>
                            <a:schemeClr val="dk1"/>
                          </a:solidFill>
                          <a:latin typeface="+mj-lt"/>
                          <a:ea typeface="+mn-ea"/>
                          <a:cs typeface="+mn-cs"/>
                        </a:rPr>
                        <a:t>espiratory effort( breathing)</a:t>
                      </a:r>
                      <a:endParaRPr lang="en-US" sz="2400" b="1" dirty="0">
                        <a:latin typeface="+mj-lt"/>
                      </a:endParaRPr>
                    </a:p>
                  </a:txBody>
                  <a:tcPr marL="111554" marR="111554">
                    <a:solidFill>
                      <a:schemeClr val="bg1">
                        <a:lumMod val="65000"/>
                      </a:schemeClr>
                    </a:solidFill>
                  </a:tcPr>
                </a:tc>
                <a:tc>
                  <a:txBody>
                    <a:bodyPr/>
                    <a:lstStyle/>
                    <a:p>
                      <a:r>
                        <a:rPr kumimoji="0" lang="en-US" sz="2400" kern="1200" dirty="0">
                          <a:solidFill>
                            <a:schemeClr val="dk1"/>
                          </a:solidFill>
                          <a:latin typeface="+mj-lt"/>
                          <a:ea typeface="+mn-ea"/>
                          <a:cs typeface="+mn-cs"/>
                        </a:rPr>
                        <a:t>None</a:t>
                      </a:r>
                      <a:endParaRPr lang="en-US" sz="2400" dirty="0">
                        <a:latin typeface="+mj-lt"/>
                      </a:endParaRPr>
                    </a:p>
                  </a:txBody>
                  <a:tcPr marL="111554" marR="111554">
                    <a:solidFill>
                      <a:schemeClr val="bg1">
                        <a:lumMod val="65000"/>
                      </a:schemeClr>
                    </a:solidFill>
                  </a:tcPr>
                </a:tc>
                <a:tc>
                  <a:txBody>
                    <a:bodyPr/>
                    <a:lstStyle/>
                    <a:p>
                      <a:r>
                        <a:rPr kumimoji="0" lang="en-US" sz="2400" kern="1200" dirty="0">
                          <a:solidFill>
                            <a:schemeClr val="dk1"/>
                          </a:solidFill>
                          <a:latin typeface="+mj-lt"/>
                          <a:ea typeface="+mn-ea"/>
                          <a:cs typeface="+mn-cs"/>
                        </a:rPr>
                        <a:t>Weak or slow/gasping</a:t>
                      </a:r>
                      <a:endParaRPr lang="en-US" sz="2400" dirty="0">
                        <a:latin typeface="+mj-lt"/>
                      </a:endParaRPr>
                    </a:p>
                  </a:txBody>
                  <a:tcPr marL="111554" marR="111554">
                    <a:solidFill>
                      <a:schemeClr val="bg1">
                        <a:lumMod val="65000"/>
                      </a:schemeClr>
                    </a:solidFill>
                  </a:tcPr>
                </a:tc>
                <a:tc>
                  <a:txBody>
                    <a:bodyPr/>
                    <a:lstStyle/>
                    <a:p>
                      <a:r>
                        <a:rPr kumimoji="0" lang="en-US" sz="2400" kern="1200" dirty="0">
                          <a:solidFill>
                            <a:schemeClr val="dk1"/>
                          </a:solidFill>
                          <a:latin typeface="+mj-lt"/>
                          <a:ea typeface="+mn-ea"/>
                          <a:cs typeface="+mn-cs"/>
                        </a:rPr>
                        <a:t>Good/vigorous cry</a:t>
                      </a:r>
                      <a:endParaRPr lang="en-US" sz="2400" dirty="0">
                        <a:latin typeface="+mj-lt"/>
                      </a:endParaRPr>
                    </a:p>
                  </a:txBody>
                  <a:tcPr marL="111554" marR="111554">
                    <a:solidFill>
                      <a:schemeClr val="bg1">
                        <a:lumMod val="65000"/>
                      </a:schemeClr>
                    </a:solidFill>
                  </a:tcPr>
                </a:tc>
                <a:extLst>
                  <a:ext uri="{0D108BD9-81ED-4DB2-BD59-A6C34878D82A}">
                    <a16:rowId xmlns="" xmlns:a16="http://schemas.microsoft.com/office/drawing/2014/main" val="10005"/>
                  </a:ext>
                </a:extLst>
              </a:tr>
            </a:tbl>
          </a:graphicData>
        </a:graphic>
      </p:graphicFrame>
    </p:spTree>
  </p:cSld>
  <p:clrMapOvr>
    <a:masterClrMapping/>
  </p:clrMapOvr>
  <p:transition spd="med">
    <p:pull/>
  </p:transition>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381000"/>
            <a:ext cx="10039827" cy="1143000"/>
          </a:xfrm>
        </p:spPr>
        <p:txBody>
          <a:bodyPr>
            <a:normAutofit/>
          </a:bodyPr>
          <a:lstStyle/>
          <a:p>
            <a:pPr algn="ctr"/>
            <a:r>
              <a:rPr lang="en-US" sz="6000" u="sng" dirty="0">
                <a:solidFill>
                  <a:srgbClr val="0000CC"/>
                </a:solidFill>
                <a:latin typeface="Berlin Sans FB" panose="020E0602020502020306" pitchFamily="34" charset="0"/>
              </a:rPr>
              <a:t>Interpretation of APGAR score</a:t>
            </a:r>
          </a:p>
        </p:txBody>
      </p:sp>
      <p:sp>
        <p:nvSpPr>
          <p:cNvPr id="3" name="Content Placeholder 2"/>
          <p:cNvSpPr>
            <a:spLocks noGrp="1"/>
          </p:cNvSpPr>
          <p:nvPr>
            <p:ph idx="1"/>
          </p:nvPr>
        </p:nvSpPr>
        <p:spPr>
          <a:xfrm>
            <a:off x="990601" y="1676400"/>
            <a:ext cx="10125315" cy="4876800"/>
          </a:xfrm>
        </p:spPr>
        <p:txBody>
          <a:bodyPr>
            <a:normAutofit lnSpcReduction="10000"/>
          </a:bodyPr>
          <a:lstStyle/>
          <a:p>
            <a:pPr algn="just"/>
            <a:r>
              <a:rPr lang="en-US" sz="3600" dirty="0">
                <a:latin typeface="+mj-lt"/>
              </a:rPr>
              <a:t>A normal infant in good condition at birth will achieve an APGAR score of 8 to 10. </a:t>
            </a:r>
          </a:p>
          <a:p>
            <a:pPr algn="just"/>
            <a:r>
              <a:rPr lang="en-US" sz="3600" dirty="0">
                <a:latin typeface="+mj-lt"/>
              </a:rPr>
              <a:t>Therefore, a score of;</a:t>
            </a:r>
          </a:p>
          <a:p>
            <a:pPr lvl="1" algn="just"/>
            <a:r>
              <a:rPr lang="en-US" sz="3400" dirty="0">
                <a:latin typeface="+mj-lt"/>
              </a:rPr>
              <a:t> </a:t>
            </a:r>
            <a:r>
              <a:rPr lang="en-US" sz="3400" b="1" dirty="0">
                <a:solidFill>
                  <a:srgbClr val="FF0000"/>
                </a:solidFill>
                <a:latin typeface="+mj-lt"/>
              </a:rPr>
              <a:t>1, 2 &amp; 3 </a:t>
            </a:r>
            <a:r>
              <a:rPr lang="en-US" sz="3400" b="1" dirty="0">
                <a:latin typeface="+mj-lt"/>
              </a:rPr>
              <a:t>is severe birth asphyxia</a:t>
            </a:r>
          </a:p>
          <a:p>
            <a:pPr lvl="1" algn="just"/>
            <a:r>
              <a:rPr lang="en-US" sz="3400" b="1" dirty="0">
                <a:solidFill>
                  <a:srgbClr val="FF0000"/>
                </a:solidFill>
                <a:latin typeface="+mj-lt"/>
              </a:rPr>
              <a:t>4 &amp; 5 </a:t>
            </a:r>
            <a:r>
              <a:rPr lang="en-US" sz="3400" b="1" dirty="0">
                <a:latin typeface="+mj-lt"/>
              </a:rPr>
              <a:t>is moderate birth asphyxia AND</a:t>
            </a:r>
          </a:p>
          <a:p>
            <a:pPr lvl="1" algn="just"/>
            <a:r>
              <a:rPr lang="en-US" sz="3400" b="1" dirty="0">
                <a:solidFill>
                  <a:srgbClr val="FF0000"/>
                </a:solidFill>
                <a:latin typeface="+mj-lt"/>
              </a:rPr>
              <a:t>6 &amp; 7 </a:t>
            </a:r>
            <a:r>
              <a:rPr lang="en-US" sz="3400" b="1" dirty="0">
                <a:latin typeface="+mj-lt"/>
              </a:rPr>
              <a:t>is mild birth asphyxia </a:t>
            </a:r>
          </a:p>
          <a:p>
            <a:pPr algn="just"/>
            <a:r>
              <a:rPr lang="en-US" sz="3600" dirty="0">
                <a:solidFill>
                  <a:srgbClr val="FF0000"/>
                </a:solidFill>
                <a:latin typeface="+mj-lt"/>
              </a:rPr>
              <a:t>Thus, the above three will require </a:t>
            </a:r>
            <a:r>
              <a:rPr lang="en-US" sz="3600" b="1" dirty="0">
                <a:solidFill>
                  <a:srgbClr val="FF0000"/>
                </a:solidFill>
                <a:latin typeface="+mj-lt"/>
              </a:rPr>
              <a:t>immediate resuscitation of the baby</a:t>
            </a:r>
          </a:p>
        </p:txBody>
      </p:sp>
    </p:spTree>
  </p:cSld>
  <p:clrMapOvr>
    <a:masterClrMapping/>
  </p:clrMapOvr>
  <p:transition spd="med">
    <p:pull/>
  </p:transition>
</p:sld>
</file>

<file path=ppt/slides/slide5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8600"/>
            <a:ext cx="10668000" cy="6477000"/>
          </a:xfrm>
        </p:spPr>
        <p:txBody>
          <a:bodyPr>
            <a:normAutofit/>
          </a:bodyPr>
          <a:lstStyle/>
          <a:p>
            <a:pPr algn="ctr">
              <a:buNone/>
            </a:pPr>
            <a:r>
              <a:rPr lang="en-US" sz="4800" b="1" dirty="0">
                <a:solidFill>
                  <a:srgbClr val="0000CC"/>
                </a:solidFill>
                <a:latin typeface="Bernard MT Condensed" panose="02050806060905020404" pitchFamily="18" charset="0"/>
              </a:rPr>
              <a:t>IMMEDIATE CARE OF THE NEONATE</a:t>
            </a:r>
          </a:p>
          <a:p>
            <a:pPr marL="0" indent="0" algn="ctr">
              <a:buNone/>
            </a:pPr>
            <a:r>
              <a:rPr lang="en-US" sz="4000" b="1" u="sng" dirty="0">
                <a:solidFill>
                  <a:srgbClr val="0000CC"/>
                </a:solidFill>
                <a:latin typeface="Calibri" pitchFamily="34" charset="0"/>
              </a:rPr>
              <a:t>GOALS</a:t>
            </a:r>
          </a:p>
          <a:p>
            <a:pPr algn="just" fontAlgn="base"/>
            <a:r>
              <a:rPr lang="en-US" sz="4000" dirty="0"/>
              <a:t>To establish, maintain and support respirations.</a:t>
            </a:r>
          </a:p>
          <a:p>
            <a:pPr algn="just" fontAlgn="base"/>
            <a:r>
              <a:rPr lang="en-US" sz="4000" dirty="0"/>
              <a:t>To provide warmth and prevent hypothermia.</a:t>
            </a:r>
          </a:p>
          <a:p>
            <a:pPr algn="just" fontAlgn="base"/>
            <a:r>
              <a:rPr lang="en-US" sz="4000" dirty="0"/>
              <a:t>To ensure safety, prevent injury and infection.</a:t>
            </a:r>
          </a:p>
          <a:p>
            <a:pPr algn="just" fontAlgn="base"/>
            <a:r>
              <a:rPr lang="en-US" sz="4000" dirty="0"/>
              <a:t>To identify actual or potential problems that may require immediate attention</a:t>
            </a:r>
          </a:p>
          <a:p>
            <a:pPr marL="0" indent="0" algn="just" fontAlgn="base">
              <a:buNone/>
            </a:pPr>
            <a:r>
              <a:rPr lang="en-US" sz="4000" dirty="0"/>
              <a:t> </a:t>
            </a:r>
          </a:p>
          <a:p>
            <a:pPr marL="0" indent="0" algn="just">
              <a:buNone/>
            </a:pPr>
            <a:endParaRPr lang="en-US" sz="4000" dirty="0">
              <a:latin typeface="Calibri" pitchFamily="34" charset="0"/>
            </a:endParaRPr>
          </a:p>
        </p:txBody>
      </p:sp>
    </p:spTree>
  </p:cSld>
  <p:clrMapOvr>
    <a:masterClrMapping/>
  </p:clrMapOvr>
  <p:transition spd="med">
    <p:pull/>
  </p:transition>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1" y="26504"/>
            <a:ext cx="10039827" cy="811696"/>
          </a:xfrm>
        </p:spPr>
        <p:txBody>
          <a:bodyPr>
            <a:noAutofit/>
          </a:bodyPr>
          <a:lstStyle/>
          <a:p>
            <a:pPr algn="ctr"/>
            <a:r>
              <a:rPr lang="en-US" sz="4800" b="1" dirty="0">
                <a:solidFill>
                  <a:srgbClr val="0000CC"/>
                </a:solidFill>
              </a:rPr>
              <a:t>i) Establish and maintain clear airway</a:t>
            </a:r>
          </a:p>
        </p:txBody>
      </p:sp>
      <p:sp>
        <p:nvSpPr>
          <p:cNvPr id="3" name="Content Placeholder 2"/>
          <p:cNvSpPr>
            <a:spLocks noGrp="1"/>
          </p:cNvSpPr>
          <p:nvPr>
            <p:ph idx="1"/>
          </p:nvPr>
        </p:nvSpPr>
        <p:spPr>
          <a:xfrm>
            <a:off x="546028" y="838200"/>
            <a:ext cx="10911680" cy="5486400"/>
          </a:xfrm>
        </p:spPr>
        <p:txBody>
          <a:bodyPr>
            <a:noAutofit/>
          </a:bodyPr>
          <a:lstStyle/>
          <a:p>
            <a:pPr algn="just"/>
            <a:r>
              <a:rPr lang="en-US" sz="3200" dirty="0">
                <a:latin typeface="+mj-lt"/>
              </a:rPr>
              <a:t>The most important need for the newborn immediately after birth is a clear airway to enable the newborn to breathe effectively since the placenta has ceased to function as an organ of gas exchange</a:t>
            </a:r>
          </a:p>
          <a:p>
            <a:pPr algn="just"/>
            <a:r>
              <a:rPr lang="en-US" sz="3200" dirty="0">
                <a:latin typeface="+mj-lt"/>
              </a:rPr>
              <a:t>Check breathing (Baby should be crying or breathing quietly and easily)</a:t>
            </a:r>
          </a:p>
          <a:p>
            <a:pPr algn="just"/>
            <a:r>
              <a:rPr lang="en-US" sz="3200" b="1" dirty="0">
                <a:latin typeface="+mj-lt"/>
              </a:rPr>
              <a:t>To establish &amp; maintain clear respirations</a:t>
            </a:r>
            <a:r>
              <a:rPr lang="en-US" sz="3200" dirty="0">
                <a:latin typeface="+mj-lt"/>
              </a:rPr>
              <a:t>:-</a:t>
            </a:r>
          </a:p>
          <a:p>
            <a:pPr marL="393192" lvl="1" indent="0" algn="just" fontAlgn="base">
              <a:buNone/>
            </a:pPr>
            <a:r>
              <a:rPr lang="en-US" sz="3200" dirty="0">
                <a:latin typeface="+mj-lt"/>
              </a:rPr>
              <a:t>a) Wipe mouth and nose off secretions after delivery of the head.</a:t>
            </a:r>
          </a:p>
          <a:p>
            <a:pPr marL="393192" lvl="1" indent="0" algn="just" fontAlgn="base">
              <a:buNone/>
            </a:pPr>
            <a:r>
              <a:rPr lang="en-US" sz="3200" dirty="0">
                <a:latin typeface="+mj-lt"/>
              </a:rPr>
              <a:t>b) Suction secretions from mouth and nose. Suction mouth first, then, the nose</a:t>
            </a:r>
          </a:p>
          <a:p>
            <a:pPr lvl="1" algn="just" fontAlgn="base"/>
            <a:endParaRPr lang="en-US" sz="3200" dirty="0">
              <a:latin typeface="+mj-lt"/>
            </a:endParaRPr>
          </a:p>
          <a:p>
            <a:pPr lvl="1" algn="just"/>
            <a:endParaRPr lang="en-US" sz="3200" dirty="0">
              <a:latin typeface="+mj-lt"/>
            </a:endParaRPr>
          </a:p>
        </p:txBody>
      </p:sp>
    </p:spTree>
    <p:extLst>
      <p:ext uri="{BB962C8B-B14F-4D97-AF65-F5344CB8AC3E}">
        <p14:creationId xmlns="" xmlns:p14="http://schemas.microsoft.com/office/powerpoint/2010/main" val="3162081792"/>
      </p:ext>
    </p:extLst>
  </p:cSld>
  <p:clrMapOvr>
    <a:masterClrMapping/>
  </p:clrMapOvr>
  <p:transition spd="med">
    <p:pull/>
  </p:transition>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1" y="914400"/>
            <a:ext cx="10668000" cy="5638800"/>
          </a:xfrm>
        </p:spPr>
        <p:txBody>
          <a:bodyPr>
            <a:normAutofit/>
          </a:bodyPr>
          <a:lstStyle/>
          <a:p>
            <a:pPr marL="393192" lvl="1" indent="0" algn="just" fontAlgn="base">
              <a:buNone/>
            </a:pPr>
            <a:r>
              <a:rPr lang="en-US" sz="3200" dirty="0"/>
              <a:t>c) Stimulate the baby to cry if baby does not cry spontaneously, or if the cry is weak. </a:t>
            </a:r>
            <a:r>
              <a:rPr lang="en-US" sz="3200" i="1" dirty="0"/>
              <a:t>The normal infant cry is loud and husky.</a:t>
            </a:r>
            <a:r>
              <a:rPr lang="en-US" sz="3200" dirty="0"/>
              <a:t> Observe for the following </a:t>
            </a:r>
            <a:r>
              <a:rPr lang="en-US" sz="3200" b="1" dirty="0"/>
              <a:t>abnormal cry:-</a:t>
            </a:r>
            <a:endParaRPr lang="en-US" sz="3200" dirty="0"/>
          </a:p>
          <a:p>
            <a:pPr lvl="2" fontAlgn="base"/>
            <a:r>
              <a:rPr lang="en-US" sz="3200" dirty="0"/>
              <a:t>High, pitched cry – indicates </a:t>
            </a:r>
            <a:r>
              <a:rPr lang="en-US" sz="3200" u="sng" dirty="0"/>
              <a:t>hypoglycemia</a:t>
            </a:r>
            <a:r>
              <a:rPr lang="en-US" sz="3200" dirty="0"/>
              <a:t>, increased intracranial pressure, maternal (illicit) drugs withdrawal.</a:t>
            </a:r>
          </a:p>
          <a:p>
            <a:pPr lvl="2" algn="just" fontAlgn="base"/>
            <a:r>
              <a:rPr lang="en-US" sz="3200" dirty="0"/>
              <a:t>Weak cry – prematurity</a:t>
            </a:r>
          </a:p>
          <a:p>
            <a:pPr lvl="2" algn="just" fontAlgn="base"/>
            <a:r>
              <a:rPr lang="en-US" sz="3200" dirty="0"/>
              <a:t>Hoarse cry – laryngeal stridor</a:t>
            </a:r>
          </a:p>
          <a:p>
            <a:pPr algn="just"/>
            <a:endParaRPr lang="en-US" sz="3200" dirty="0"/>
          </a:p>
        </p:txBody>
      </p:sp>
    </p:spTree>
    <p:extLst>
      <p:ext uri="{BB962C8B-B14F-4D97-AF65-F5344CB8AC3E}">
        <p14:creationId xmlns="" xmlns:p14="http://schemas.microsoft.com/office/powerpoint/2010/main" val="1903765355"/>
      </p:ext>
    </p:extLst>
  </p:cSld>
  <p:clrMapOvr>
    <a:masterClrMapping/>
  </p:clrMapOvr>
  <p:transition spd="med">
    <p:pull/>
  </p:transition>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0"/>
            <a:ext cx="10039827" cy="1143000"/>
          </a:xfrm>
        </p:spPr>
        <p:txBody>
          <a:bodyPr/>
          <a:lstStyle/>
          <a:p>
            <a:pPr algn="ctr"/>
            <a:r>
              <a:rPr lang="en-US" b="1" dirty="0"/>
              <a:t>Immediate care </a:t>
            </a:r>
            <a:r>
              <a:rPr lang="en-US" b="1" dirty="0" err="1"/>
              <a:t>cntd</a:t>
            </a:r>
            <a:r>
              <a:rPr lang="en-US" b="1" dirty="0"/>
              <a:t>’</a:t>
            </a:r>
          </a:p>
        </p:txBody>
      </p:sp>
      <p:sp>
        <p:nvSpPr>
          <p:cNvPr id="3" name="Content Placeholder 2"/>
          <p:cNvSpPr>
            <a:spLocks noGrp="1"/>
          </p:cNvSpPr>
          <p:nvPr>
            <p:ph idx="1"/>
          </p:nvPr>
        </p:nvSpPr>
        <p:spPr>
          <a:xfrm>
            <a:off x="762000" y="1143000"/>
            <a:ext cx="10668000" cy="5562600"/>
          </a:xfrm>
        </p:spPr>
        <p:txBody>
          <a:bodyPr>
            <a:normAutofit/>
          </a:bodyPr>
          <a:lstStyle/>
          <a:p>
            <a:pPr marL="0" indent="0" algn="just">
              <a:buNone/>
            </a:pPr>
            <a:r>
              <a:rPr lang="en-US" sz="2800" dirty="0">
                <a:latin typeface="+mj-lt"/>
              </a:rPr>
              <a:t>ii) Place the infant in a position that would promote drainage of secretions:</a:t>
            </a:r>
          </a:p>
          <a:p>
            <a:pPr lvl="1" algn="just" fontAlgn="base"/>
            <a:r>
              <a:rPr lang="en-US" sz="2800" dirty="0">
                <a:latin typeface="+mj-lt"/>
              </a:rPr>
              <a:t>Trendelenburg position – head lower than the body</a:t>
            </a:r>
          </a:p>
          <a:p>
            <a:pPr lvl="1" algn="just" fontAlgn="base"/>
            <a:r>
              <a:rPr lang="en-US" sz="2800" dirty="0">
                <a:latin typeface="+mj-lt"/>
              </a:rPr>
              <a:t>Side lying position – If </a:t>
            </a:r>
            <a:r>
              <a:rPr lang="en-US" sz="2800" dirty="0" err="1">
                <a:latin typeface="+mj-lt"/>
              </a:rPr>
              <a:t>trendelenburg</a:t>
            </a:r>
            <a:r>
              <a:rPr lang="en-US" sz="2800" dirty="0">
                <a:latin typeface="+mj-lt"/>
              </a:rPr>
              <a:t> position is contraindicated, place infant in side lying position to permit drainage of mucus from the mouth. Place a small pillow or rolled towel at the back to prevent newborn from rolling back to supine position</a:t>
            </a:r>
          </a:p>
          <a:p>
            <a:pPr marL="27432" indent="0" algn="just" fontAlgn="base">
              <a:buNone/>
            </a:pPr>
            <a:r>
              <a:rPr lang="en-US" sz="2800" dirty="0">
                <a:latin typeface="+mj-lt"/>
              </a:rPr>
              <a:t>iii) Keep the nares patent. Remove mucus and other particles that may be cause obstruction. Newborns are obligatory nose breathers until they are about 3 weeks old.</a:t>
            </a:r>
          </a:p>
          <a:p>
            <a:pPr lvl="1" algn="just"/>
            <a:endParaRPr lang="en-US" sz="2800" dirty="0">
              <a:latin typeface="+mj-lt"/>
            </a:endParaRPr>
          </a:p>
        </p:txBody>
      </p:sp>
    </p:spTree>
    <p:extLst>
      <p:ext uri="{BB962C8B-B14F-4D97-AF65-F5344CB8AC3E}">
        <p14:creationId xmlns="" xmlns:p14="http://schemas.microsoft.com/office/powerpoint/2010/main" val="1298160350"/>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 </a:t>
            </a:r>
            <a:r>
              <a:rPr lang="en-US" sz="5400" b="1" dirty="0">
                <a:solidFill>
                  <a:srgbClr val="C00000"/>
                </a:solidFill>
                <a:latin typeface="Times New Roman" pitchFamily="18" charset="0"/>
                <a:cs typeface="Times New Roman" pitchFamily="18" charset="0"/>
              </a:rPr>
              <a:t> ii) Ovaries and Uterine tubes.</a:t>
            </a:r>
            <a:endParaRPr lang="en-US" dirty="0">
              <a:solidFill>
                <a:srgbClr val="C00000"/>
              </a:solidFill>
            </a:endParaRP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55</a:t>
            </a:fld>
            <a:endParaRPr lang="en-US" dirty="0">
              <a:latin typeface="Franklin Gothic Book"/>
            </a:endParaRPr>
          </a:p>
        </p:txBody>
      </p:sp>
      <p:sp>
        <p:nvSpPr>
          <p:cNvPr id="3" name="Content Placeholder 2"/>
          <p:cNvSpPr>
            <a:spLocks noGrp="1"/>
          </p:cNvSpPr>
          <p:nvPr>
            <p:ph sz="quarter" idx="1"/>
          </p:nvPr>
        </p:nvSpPr>
        <p:spPr>
          <a:xfrm>
            <a:off x="1076088" y="1935480"/>
            <a:ext cx="10318711" cy="4541520"/>
          </a:xfrm>
        </p:spPr>
        <p:txBody>
          <a:bodyPr>
            <a:noAutofit/>
          </a:bodyPr>
          <a:lstStyle/>
          <a:p>
            <a:r>
              <a:rPr lang="en-US" sz="3600" dirty="0">
                <a:latin typeface="Times New Roman" pitchFamily="18" charset="0"/>
                <a:cs typeface="Times New Roman" pitchFamily="18" charset="0"/>
              </a:rPr>
              <a:t>Becomes progressively vertically positioned, hence increased tension on the broad and round ligaments.</a:t>
            </a:r>
          </a:p>
          <a:p>
            <a:r>
              <a:rPr lang="en-US" sz="3600" dirty="0">
                <a:latin typeface="Times New Roman" pitchFamily="18" charset="0"/>
                <a:cs typeface="Times New Roman" pitchFamily="18" charset="0"/>
              </a:rPr>
              <a:t>On movement, sharp groin pain on the right side is experienced ,due  to spasms of the round ligaments.</a:t>
            </a:r>
          </a:p>
          <a:p>
            <a:pPr>
              <a:buNone/>
            </a:pPr>
            <a:r>
              <a:rPr lang="en-US" sz="3600" dirty="0">
                <a:latin typeface="Times New Roman" pitchFamily="18" charset="0"/>
                <a:cs typeface="Times New Roman" pitchFamily="18" charset="0"/>
              </a:rPr>
              <a:t>	NB: Ovaries are only active in the 1</a:t>
            </a:r>
            <a:r>
              <a:rPr lang="en-US" sz="3600" baseline="30000" dirty="0">
                <a:latin typeface="Times New Roman" pitchFamily="18" charset="0"/>
                <a:cs typeface="Times New Roman" pitchFamily="18" charset="0"/>
              </a:rPr>
              <a:t>st</a:t>
            </a:r>
            <a:r>
              <a:rPr lang="en-US" sz="3600" dirty="0">
                <a:latin typeface="Times New Roman" pitchFamily="18" charset="0"/>
                <a:cs typeface="Times New Roman" pitchFamily="18" charset="0"/>
              </a:rPr>
              <a:t> trimester. </a:t>
            </a:r>
          </a:p>
          <a:p>
            <a:endParaRPr lang="en-US" sz="3600" dirty="0"/>
          </a:p>
        </p:txBody>
      </p:sp>
    </p:spTree>
  </p:cSld>
  <p:clrMapOvr>
    <a:masterClrMapping/>
  </p:clrMapOvr>
  <p:transition spd="slow">
    <p:pull dir="d"/>
  </p:transition>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38540"/>
            <a:ext cx="10896599" cy="6467061"/>
          </a:xfrm>
        </p:spPr>
        <p:txBody>
          <a:bodyPr>
            <a:normAutofit lnSpcReduction="10000"/>
          </a:bodyPr>
          <a:lstStyle/>
          <a:p>
            <a:pPr marL="0" indent="0" algn="just">
              <a:buNone/>
            </a:pPr>
            <a:r>
              <a:rPr lang="en-US" sz="2800" dirty="0">
                <a:latin typeface="+mj-lt"/>
              </a:rPr>
              <a:t>iv) </a:t>
            </a:r>
            <a:r>
              <a:rPr lang="en-US" sz="2800" b="1" dirty="0">
                <a:latin typeface="+mj-lt"/>
              </a:rPr>
              <a:t>Care of the eyes.</a:t>
            </a:r>
          </a:p>
          <a:p>
            <a:pPr algn="just"/>
            <a:r>
              <a:rPr lang="en-US" sz="2800" dirty="0">
                <a:latin typeface="+mj-lt"/>
              </a:rPr>
              <a:t>It is part of </a:t>
            </a:r>
            <a:r>
              <a:rPr lang="en-US" sz="2800" u="sng" dirty="0">
                <a:latin typeface="+mj-lt"/>
              </a:rPr>
              <a:t>the routine</a:t>
            </a:r>
            <a:r>
              <a:rPr lang="en-US" sz="2800" dirty="0">
                <a:latin typeface="+mj-lt"/>
              </a:rPr>
              <a:t> care of the newborn to give prophylactic eye treatment against gonorrhea conjunctivitis or ophthalmia neonatorum. </a:t>
            </a:r>
          </a:p>
          <a:p>
            <a:pPr lvl="1" algn="just"/>
            <a:r>
              <a:rPr lang="en-US" sz="2800" dirty="0">
                <a:latin typeface="+mj-lt"/>
              </a:rPr>
              <a:t>Administer tetracycline ophthalmic eye ointment (T.E.O). </a:t>
            </a:r>
          </a:p>
          <a:p>
            <a:pPr lvl="1" algn="just"/>
            <a:r>
              <a:rPr lang="en-US" sz="2800" dirty="0">
                <a:latin typeface="+mj-lt"/>
              </a:rPr>
              <a:t>Apply over lower lids of both eyes, starting from the inner canthus to the outer canthus then, manipulate eyelids to spread medication over the eyes.</a:t>
            </a:r>
          </a:p>
          <a:p>
            <a:pPr marL="0" indent="0" algn="just">
              <a:buNone/>
            </a:pPr>
            <a:r>
              <a:rPr lang="en-US" dirty="0">
                <a:latin typeface="+mj-lt"/>
              </a:rPr>
              <a:t>v) </a:t>
            </a:r>
            <a:r>
              <a:rPr lang="en-US" b="1" dirty="0">
                <a:latin typeface="+mj-lt"/>
              </a:rPr>
              <a:t>Vitamin K administration</a:t>
            </a:r>
            <a:r>
              <a:rPr lang="en-US" dirty="0">
                <a:latin typeface="+mj-lt"/>
              </a:rPr>
              <a:t>.</a:t>
            </a:r>
          </a:p>
          <a:p>
            <a:pPr algn="just"/>
            <a:r>
              <a:rPr lang="en-US" dirty="0">
                <a:latin typeface="+mj-lt"/>
              </a:rPr>
              <a:t>The newborn has a sterile intestine at birth, hence, the newborn does not possess the intestinal bacteria that manufactures vitamin K which is necessary for the formation of clotting factors. This makes the newborn prone to bleeding. </a:t>
            </a:r>
          </a:p>
          <a:p>
            <a:pPr algn="just"/>
            <a:r>
              <a:rPr lang="en-US" dirty="0">
                <a:latin typeface="+mj-lt"/>
              </a:rPr>
              <a:t>So, as a preventive measure, 5mg (preterm) and 1 mg (full term) Vitamin K or </a:t>
            </a:r>
            <a:r>
              <a:rPr lang="en-US" dirty="0" err="1">
                <a:latin typeface="+mj-lt"/>
              </a:rPr>
              <a:t>aquamephyton</a:t>
            </a:r>
            <a:r>
              <a:rPr lang="en-US" dirty="0">
                <a:latin typeface="+mj-lt"/>
              </a:rPr>
              <a:t> is injected IM in the newborn’s vastus </a:t>
            </a:r>
            <a:r>
              <a:rPr lang="en-US" dirty="0" err="1">
                <a:latin typeface="+mj-lt"/>
              </a:rPr>
              <a:t>lateralis</a:t>
            </a:r>
            <a:r>
              <a:rPr lang="en-US" dirty="0">
                <a:latin typeface="+mj-lt"/>
              </a:rPr>
              <a:t> (lateral anterior thigh) muscle.</a:t>
            </a:r>
          </a:p>
        </p:txBody>
      </p:sp>
    </p:spTree>
    <p:extLst>
      <p:ext uri="{BB962C8B-B14F-4D97-AF65-F5344CB8AC3E}">
        <p14:creationId xmlns="" xmlns:p14="http://schemas.microsoft.com/office/powerpoint/2010/main" val="3152765806"/>
      </p:ext>
    </p:extLst>
  </p:cSld>
  <p:clrMapOvr>
    <a:masterClrMapping/>
  </p:clrMapOvr>
  <p:transition spd="med">
    <p:pull/>
  </p:transition>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26504"/>
            <a:ext cx="10039827" cy="1143000"/>
          </a:xfrm>
        </p:spPr>
        <p:txBody>
          <a:bodyPr/>
          <a:lstStyle/>
          <a:p>
            <a:r>
              <a:rPr lang="en-US" b="1" dirty="0">
                <a:solidFill>
                  <a:srgbClr val="0000CC"/>
                </a:solidFill>
              </a:rPr>
              <a:t>Vi) Care of the cord</a:t>
            </a:r>
          </a:p>
        </p:txBody>
      </p:sp>
      <p:sp>
        <p:nvSpPr>
          <p:cNvPr id="3" name="Content Placeholder 2"/>
          <p:cNvSpPr>
            <a:spLocks noGrp="1"/>
          </p:cNvSpPr>
          <p:nvPr>
            <p:ph idx="1"/>
          </p:nvPr>
        </p:nvSpPr>
        <p:spPr>
          <a:xfrm>
            <a:off x="685801" y="1219200"/>
            <a:ext cx="10820400" cy="5638800"/>
          </a:xfrm>
        </p:spPr>
        <p:txBody>
          <a:bodyPr>
            <a:normAutofit fontScale="92500"/>
          </a:bodyPr>
          <a:lstStyle/>
          <a:p>
            <a:pPr algn="just"/>
            <a:r>
              <a:rPr lang="en-US" sz="3600" dirty="0">
                <a:latin typeface="Calibri" pitchFamily="34" charset="0"/>
              </a:rPr>
              <a:t>Ligate the cord and make sure the ligature is very tight before you cut the cord.</a:t>
            </a:r>
          </a:p>
          <a:p>
            <a:pPr algn="just"/>
            <a:r>
              <a:rPr lang="en-US" sz="3600" dirty="0">
                <a:latin typeface="Calibri" pitchFamily="34" charset="0"/>
              </a:rPr>
              <a:t>Clamp and cut the cord (DO NOT MILK THE CORD). It’s important to </a:t>
            </a:r>
            <a:r>
              <a:rPr lang="en-US" sz="3600" b="1" dirty="0">
                <a:solidFill>
                  <a:srgbClr val="FF0000"/>
                </a:solidFill>
                <a:latin typeface="Calibri" pitchFamily="34" charset="0"/>
              </a:rPr>
              <a:t>apply a sterile gauze swab over it while cutting in order to prevent blood spraying the delivery field.</a:t>
            </a:r>
          </a:p>
          <a:p>
            <a:pPr algn="just"/>
            <a:r>
              <a:rPr lang="en-US" sz="3600" dirty="0">
                <a:latin typeface="Calibri" pitchFamily="34" charset="0"/>
              </a:rPr>
              <a:t>Artificial cord clamp is applied a least 3-4cm from the  abdomen</a:t>
            </a:r>
            <a:endParaRPr lang="en-US" sz="3600" dirty="0">
              <a:latin typeface="+mj-lt"/>
            </a:endParaRPr>
          </a:p>
          <a:p>
            <a:pPr algn="just"/>
            <a:r>
              <a:rPr lang="en-US" sz="3600" dirty="0">
                <a:latin typeface="+mj-lt"/>
              </a:rPr>
              <a:t>The manner of cord care depends on hospital protocol.</a:t>
            </a:r>
          </a:p>
          <a:p>
            <a:pPr algn="just"/>
            <a:r>
              <a:rPr lang="en-US" sz="3600" dirty="0">
                <a:latin typeface="+mj-lt"/>
              </a:rPr>
              <a:t>Cord should be cleansed three times daily with an antiseptic solution.</a:t>
            </a:r>
          </a:p>
          <a:p>
            <a:pPr algn="just"/>
            <a:endParaRPr lang="en-US" sz="3600" dirty="0">
              <a:latin typeface="+mj-lt"/>
            </a:endParaRPr>
          </a:p>
        </p:txBody>
      </p:sp>
    </p:spTree>
    <p:extLst>
      <p:ext uri="{BB962C8B-B14F-4D97-AF65-F5344CB8AC3E}">
        <p14:creationId xmlns="" xmlns:p14="http://schemas.microsoft.com/office/powerpoint/2010/main" val="1435644128"/>
      </p:ext>
    </p:extLst>
  </p:cSld>
  <p:clrMapOvr>
    <a:masterClrMapping/>
  </p:clrMapOvr>
  <p:transition spd="med">
    <p:pull/>
  </p:transition>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762000"/>
            <a:ext cx="10039827" cy="5562600"/>
          </a:xfrm>
        </p:spPr>
        <p:txBody>
          <a:bodyPr>
            <a:noAutofit/>
          </a:bodyPr>
          <a:lstStyle/>
          <a:p>
            <a:pPr marL="0" indent="0" algn="ctr">
              <a:buNone/>
            </a:pPr>
            <a:r>
              <a:rPr lang="en-US" sz="2800" b="1" u="sng" dirty="0"/>
              <a:t>INSTRUCTIONS TO THE MOTHER ON CORD CARE:</a:t>
            </a:r>
          </a:p>
          <a:p>
            <a:pPr algn="just" fontAlgn="base"/>
            <a:r>
              <a:rPr lang="en-US" sz="2800" i="1" dirty="0"/>
              <a:t>No tub bathing until cord falls off. </a:t>
            </a:r>
            <a:r>
              <a:rPr lang="en-US" sz="2800" dirty="0"/>
              <a:t>Do not sponge bath to clean the baby. See to it that cord does not get wet by water or urine.</a:t>
            </a:r>
          </a:p>
          <a:p>
            <a:pPr algn="just" fontAlgn="base"/>
            <a:r>
              <a:rPr lang="en-US" sz="2800" i="1" dirty="0"/>
              <a:t>Do not apply anything on the cord </a:t>
            </a:r>
            <a:r>
              <a:rPr lang="en-US" sz="2800" dirty="0"/>
              <a:t>such as baby powder or antibiotic, except the prescribed antiseptic solution</a:t>
            </a:r>
          </a:p>
          <a:p>
            <a:pPr algn="just" fontAlgn="base"/>
            <a:r>
              <a:rPr lang="en-US" sz="2800" i="1" dirty="0"/>
              <a:t>Avoid wetting the cord. </a:t>
            </a:r>
            <a:r>
              <a:rPr lang="en-US" sz="2800" dirty="0"/>
              <a:t>Fold diaper below so that it does not cover the cord and does not get wet when the diaper soaks with urine.</a:t>
            </a:r>
          </a:p>
          <a:p>
            <a:pPr algn="just" fontAlgn="base"/>
            <a:r>
              <a:rPr lang="en-US" sz="2800" i="1" dirty="0"/>
              <a:t>Leave cord exposed to air</a:t>
            </a:r>
            <a:r>
              <a:rPr lang="en-US" sz="2800" dirty="0"/>
              <a:t>. Do not apply dressing or abdominal binder over it. </a:t>
            </a:r>
          </a:p>
          <a:p>
            <a:pPr algn="just" fontAlgn="base"/>
            <a:r>
              <a:rPr lang="en-US" sz="2800" dirty="0"/>
              <a:t>If you notice the </a:t>
            </a:r>
            <a:r>
              <a:rPr lang="en-US" sz="2800" i="1" dirty="0"/>
              <a:t>cord to be bleeding</a:t>
            </a:r>
            <a:r>
              <a:rPr lang="en-US" sz="2800" dirty="0"/>
              <a:t>, apply firm pressure and check cord clamp if loose and fasten.</a:t>
            </a:r>
          </a:p>
          <a:p>
            <a:endParaRPr lang="en-US" sz="2800" dirty="0"/>
          </a:p>
        </p:txBody>
      </p:sp>
    </p:spTree>
    <p:extLst>
      <p:ext uri="{BB962C8B-B14F-4D97-AF65-F5344CB8AC3E}">
        <p14:creationId xmlns="" xmlns:p14="http://schemas.microsoft.com/office/powerpoint/2010/main" val="217266222"/>
      </p:ext>
    </p:extLst>
  </p:cSld>
  <p:clrMapOvr>
    <a:masterClrMapping/>
  </p:clrMapOvr>
  <p:transition spd="med">
    <p:pull/>
  </p:transition>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0"/>
            <a:ext cx="10039827" cy="1143000"/>
          </a:xfrm>
        </p:spPr>
        <p:txBody>
          <a:bodyPr/>
          <a:lstStyle/>
          <a:p>
            <a:pPr algn="ctr"/>
            <a:r>
              <a:rPr lang="en-US" b="1" dirty="0"/>
              <a:t>Cord care </a:t>
            </a:r>
            <a:r>
              <a:rPr lang="en-US" b="1" dirty="0" err="1"/>
              <a:t>cntd</a:t>
            </a:r>
            <a:r>
              <a:rPr lang="en-US" b="1" dirty="0"/>
              <a:t>’</a:t>
            </a:r>
          </a:p>
        </p:txBody>
      </p:sp>
      <p:sp>
        <p:nvSpPr>
          <p:cNvPr id="3" name="Content Placeholder 2"/>
          <p:cNvSpPr>
            <a:spLocks noGrp="1"/>
          </p:cNvSpPr>
          <p:nvPr>
            <p:ph idx="1"/>
          </p:nvPr>
        </p:nvSpPr>
        <p:spPr>
          <a:xfrm>
            <a:off x="1066801" y="1143000"/>
            <a:ext cx="10049114" cy="5181600"/>
          </a:xfrm>
        </p:spPr>
        <p:txBody>
          <a:bodyPr>
            <a:normAutofit/>
          </a:bodyPr>
          <a:lstStyle/>
          <a:p>
            <a:pPr algn="just" fontAlgn="base"/>
            <a:r>
              <a:rPr lang="en-US" sz="3200" dirty="0"/>
              <a:t>Report any unusual </a:t>
            </a:r>
            <a:r>
              <a:rPr lang="en-US" sz="3200" b="1" i="1" dirty="0"/>
              <a:t>clinical features which indicates infection on the cord:</a:t>
            </a:r>
          </a:p>
          <a:p>
            <a:pPr lvl="1" algn="just" fontAlgn="base"/>
            <a:r>
              <a:rPr lang="en-US" sz="3200" dirty="0"/>
              <a:t>Foul odor in the cord</a:t>
            </a:r>
          </a:p>
          <a:p>
            <a:pPr lvl="1" algn="just" fontAlgn="base"/>
            <a:r>
              <a:rPr lang="en-US" sz="3200" dirty="0"/>
              <a:t>Presence of discharge</a:t>
            </a:r>
          </a:p>
          <a:p>
            <a:pPr lvl="1" algn="just" fontAlgn="base"/>
            <a:r>
              <a:rPr lang="en-US" sz="3200" dirty="0"/>
              <a:t>Redness around the cord</a:t>
            </a:r>
          </a:p>
          <a:p>
            <a:pPr lvl="1" algn="just" fontAlgn="base"/>
            <a:r>
              <a:rPr lang="en-US" sz="3200" dirty="0"/>
              <a:t>The cord remains wet and does not fall off within 7 to 10 days</a:t>
            </a:r>
          </a:p>
          <a:p>
            <a:pPr lvl="1" algn="just" fontAlgn="base"/>
            <a:r>
              <a:rPr lang="en-US" sz="3200" dirty="0"/>
              <a:t>Newborn fever</a:t>
            </a:r>
          </a:p>
          <a:p>
            <a:pPr algn="just"/>
            <a:endParaRPr lang="en-US" sz="3200" dirty="0"/>
          </a:p>
        </p:txBody>
      </p:sp>
    </p:spTree>
    <p:extLst>
      <p:ext uri="{BB962C8B-B14F-4D97-AF65-F5344CB8AC3E}">
        <p14:creationId xmlns="" xmlns:p14="http://schemas.microsoft.com/office/powerpoint/2010/main" val="2800013430"/>
      </p:ext>
    </p:extLst>
  </p:cSld>
  <p:clrMapOvr>
    <a:masterClrMapping/>
  </p:clrMapOvr>
  <p:transition spd="med">
    <p:pull/>
  </p:transition>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1" y="-13252"/>
            <a:ext cx="10039827" cy="1143000"/>
          </a:xfrm>
        </p:spPr>
        <p:txBody>
          <a:bodyPr/>
          <a:lstStyle/>
          <a:p>
            <a:pPr algn="ctr"/>
            <a:r>
              <a:rPr lang="en-US" b="1" dirty="0"/>
              <a:t>Cord care</a:t>
            </a:r>
          </a:p>
        </p:txBody>
      </p:sp>
      <p:pic>
        <p:nvPicPr>
          <p:cNvPr id="1026" name="Picture 2" descr="C:\Users\Martha\Desktop\umbilicalcordhealing-thumb.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85800" y="1143000"/>
            <a:ext cx="10668000" cy="54102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95248489"/>
      </p:ext>
    </p:extLst>
  </p:cSld>
  <p:clrMapOvr>
    <a:masterClrMapping/>
  </p:clrMapOvr>
  <p:transition spd="med">
    <p:pull/>
  </p:transition>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762000"/>
            <a:ext cx="10039827" cy="5562600"/>
          </a:xfrm>
        </p:spPr>
        <p:txBody>
          <a:bodyPr>
            <a:normAutofit/>
          </a:bodyPr>
          <a:lstStyle/>
          <a:p>
            <a:pPr marL="0" indent="0" algn="just">
              <a:buNone/>
            </a:pPr>
            <a:r>
              <a:rPr lang="en-US" sz="3200" dirty="0">
                <a:latin typeface="Calibri" pitchFamily="34" charset="0"/>
              </a:rPr>
              <a:t>vii) Wipe the baby’s head and the body and wrap to keep warm. </a:t>
            </a:r>
          </a:p>
          <a:p>
            <a:pPr marL="0" indent="0" algn="just">
              <a:buNone/>
            </a:pPr>
            <a:r>
              <a:rPr lang="en-US" sz="3200" dirty="0">
                <a:latin typeface="Calibri" pitchFamily="34" charset="0"/>
              </a:rPr>
              <a:t>viii) Record the following information about the baby: </a:t>
            </a:r>
          </a:p>
          <a:p>
            <a:pPr lvl="1" algn="just"/>
            <a:r>
              <a:rPr lang="en-US" sz="3200" dirty="0">
                <a:latin typeface="Calibri" pitchFamily="34" charset="0"/>
              </a:rPr>
              <a:t>Label the baby with the mother’s name and </a:t>
            </a:r>
            <a:r>
              <a:rPr lang="en-US" sz="3200" dirty="0" err="1">
                <a:latin typeface="Calibri" pitchFamily="34" charset="0"/>
              </a:rPr>
              <a:t>I.P</a:t>
            </a:r>
            <a:r>
              <a:rPr lang="en-US" sz="3200" dirty="0">
                <a:latin typeface="Calibri" pitchFamily="34" charset="0"/>
              </a:rPr>
              <a:t>. number</a:t>
            </a:r>
          </a:p>
          <a:p>
            <a:pPr lvl="1" algn="just"/>
            <a:r>
              <a:rPr lang="en-US" sz="3200" dirty="0">
                <a:latin typeface="Calibri" pitchFamily="34" charset="0"/>
              </a:rPr>
              <a:t>Write the date and time of delivery</a:t>
            </a:r>
          </a:p>
          <a:p>
            <a:pPr lvl="1" algn="just"/>
            <a:r>
              <a:rPr lang="en-US" sz="3200" dirty="0">
                <a:latin typeface="Calibri" pitchFamily="34" charset="0"/>
              </a:rPr>
              <a:t>Sex of the baby</a:t>
            </a:r>
          </a:p>
          <a:p>
            <a:pPr lvl="1" algn="just"/>
            <a:r>
              <a:rPr lang="en-US" sz="3200" dirty="0">
                <a:latin typeface="Calibri" pitchFamily="34" charset="0"/>
              </a:rPr>
              <a:t>Birth weight</a:t>
            </a:r>
          </a:p>
          <a:p>
            <a:endParaRPr lang="en-US" dirty="0"/>
          </a:p>
        </p:txBody>
      </p:sp>
    </p:spTree>
    <p:extLst>
      <p:ext uri="{BB962C8B-B14F-4D97-AF65-F5344CB8AC3E}">
        <p14:creationId xmlns="" xmlns:p14="http://schemas.microsoft.com/office/powerpoint/2010/main" val="2557558764"/>
      </p:ext>
    </p:extLst>
  </p:cSld>
  <p:clrMapOvr>
    <a:masterClrMapping/>
  </p:clrMapOvr>
  <p:transition spd="med">
    <p:pull/>
  </p:transition>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381000"/>
            <a:ext cx="10597595" cy="944562"/>
          </a:xfrm>
        </p:spPr>
        <p:txBody>
          <a:bodyPr>
            <a:normAutofit fontScale="90000"/>
          </a:bodyPr>
          <a:lstStyle/>
          <a:p>
            <a:pPr algn="ctr"/>
            <a:r>
              <a:rPr lang="en-US" b="1" dirty="0">
                <a:latin typeface="Arial Black" panose="020B0A04020102020204" pitchFamily="34" charset="0"/>
                <a:cs typeface="Aharoni" panose="02010803020104030203" pitchFamily="2" charset="-79"/>
              </a:rPr>
              <a:t>Immediate care of the newborn cntd’ </a:t>
            </a:r>
          </a:p>
        </p:txBody>
      </p:sp>
      <p:sp>
        <p:nvSpPr>
          <p:cNvPr id="3" name="Content Placeholder 2"/>
          <p:cNvSpPr>
            <a:spLocks noGrp="1"/>
          </p:cNvSpPr>
          <p:nvPr>
            <p:ph idx="1"/>
          </p:nvPr>
        </p:nvSpPr>
        <p:spPr>
          <a:xfrm>
            <a:off x="685800" y="990600"/>
            <a:ext cx="10820400" cy="5867400"/>
          </a:xfrm>
        </p:spPr>
        <p:txBody>
          <a:bodyPr>
            <a:normAutofit/>
          </a:bodyPr>
          <a:lstStyle/>
          <a:p>
            <a:pPr algn="just"/>
            <a:endParaRPr lang="en-US" sz="4000" dirty="0">
              <a:latin typeface="Calibri" pitchFamily="34" charset="0"/>
            </a:endParaRPr>
          </a:p>
          <a:p>
            <a:pPr marL="0" indent="0" algn="just">
              <a:buNone/>
            </a:pPr>
            <a:r>
              <a:rPr lang="en-US" sz="4000" dirty="0">
                <a:latin typeface="Calibri" pitchFamily="34" charset="0"/>
              </a:rPr>
              <a:t>ix) Encourage breastfeeding and routine newborn care</a:t>
            </a:r>
          </a:p>
          <a:p>
            <a:pPr marL="0" indent="0" algn="just">
              <a:buNone/>
            </a:pPr>
            <a:r>
              <a:rPr lang="en-US" sz="4000" dirty="0">
                <a:latin typeface="Calibri" pitchFamily="34" charset="0"/>
              </a:rPr>
              <a:t>x) Anticipate the need for neonatal resuscitation and prepare in advance for it </a:t>
            </a:r>
          </a:p>
          <a:p>
            <a:pPr algn="just"/>
            <a:endParaRPr lang="en-US" sz="4000" dirty="0">
              <a:latin typeface="Calibri" pitchFamily="34" charset="0"/>
            </a:endParaRPr>
          </a:p>
        </p:txBody>
      </p:sp>
    </p:spTree>
  </p:cSld>
  <p:clrMapOvr>
    <a:masterClrMapping/>
  </p:clrMapOvr>
  <p:transition spd="med">
    <p:pull/>
  </p:transition>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633856" y="152400"/>
            <a:ext cx="8924290" cy="685800"/>
          </a:xfrm>
        </p:spPr>
        <p:txBody>
          <a:bodyPr>
            <a:normAutofit fontScale="90000"/>
          </a:bodyPr>
          <a:lstStyle/>
          <a:p>
            <a:r>
              <a:rPr lang="en-US" b="1" dirty="0"/>
              <a:t>Clamped umbilical cord</a:t>
            </a:r>
            <a:endParaRPr lang="sw-KE" b="1" dirty="0"/>
          </a:p>
        </p:txBody>
      </p:sp>
      <p:pic>
        <p:nvPicPr>
          <p:cNvPr id="5" name="Picture 3" descr="Essential Newborn Care Course 2 048"/>
          <p:cNvPicPr>
            <a:picLocks noGrp="1" noChangeAspect="1" noChangeArrowheads="1"/>
          </p:cNvPicPr>
          <p:nvPr>
            <p:ph idx="1"/>
          </p:nvPr>
        </p:nvPicPr>
        <p:blipFill>
          <a:blip r:embed="rId2" cstate="print"/>
          <a:stretch>
            <a:fillRect/>
          </a:stretch>
        </p:blipFill>
        <p:spPr bwMode="auto">
          <a:xfrm>
            <a:off x="797204" y="838202"/>
            <a:ext cx="10597595" cy="5714999"/>
          </a:xfrm>
          <a:prstGeom prst="rect">
            <a:avLst/>
          </a:prstGeom>
          <a:ln>
            <a:noFill/>
          </a:ln>
          <a:effectLst>
            <a:softEdge rad="112500"/>
          </a:effectLst>
        </p:spPr>
      </p:pic>
    </p:spTree>
  </p:cSld>
  <p:clrMapOvr>
    <a:masterClrMapping/>
  </p:clrMapOvr>
  <p:transition spd="med">
    <p:pull/>
  </p:transition>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1633856" y="152400"/>
            <a:ext cx="8924290" cy="685800"/>
          </a:xfrm>
        </p:spPr>
        <p:txBody>
          <a:bodyPr>
            <a:normAutofit fontScale="90000"/>
          </a:bodyPr>
          <a:lstStyle/>
          <a:p>
            <a:r>
              <a:rPr lang="en-US" b="1" dirty="0"/>
              <a:t>Keep the baby warm</a:t>
            </a:r>
            <a:endParaRPr lang="sw-KE" b="1" dirty="0"/>
          </a:p>
        </p:txBody>
      </p:sp>
      <p:pic>
        <p:nvPicPr>
          <p:cNvPr id="5" name="Picture 6"/>
          <p:cNvPicPr>
            <a:picLocks noGrp="1" noChangeAspect="1" noChangeArrowheads="1"/>
          </p:cNvPicPr>
          <p:nvPr>
            <p:ph idx="1"/>
          </p:nvPr>
        </p:nvPicPr>
        <p:blipFill>
          <a:blip r:embed="rId2" cstate="print"/>
          <a:stretch>
            <a:fillRect/>
          </a:stretch>
        </p:blipFill>
        <p:spPr bwMode="auto">
          <a:xfrm>
            <a:off x="890165" y="990600"/>
            <a:ext cx="10318710" cy="5562600"/>
          </a:xfrm>
          <a:prstGeom prst="rect">
            <a:avLst/>
          </a:prstGeom>
          <a:noFill/>
          <a:ln w="9525">
            <a:noFill/>
            <a:miter lim="800000"/>
            <a:headEnd/>
            <a:tailEnd/>
          </a:ln>
        </p:spPr>
      </p:pic>
    </p:spTree>
  </p:cSld>
  <p:clrMapOvr>
    <a:masterClrMapping/>
  </p:clrMapOvr>
  <p:transition spd="med">
    <p:pull/>
  </p:transition>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856" y="152400"/>
            <a:ext cx="8924290" cy="533400"/>
          </a:xfrm>
        </p:spPr>
        <p:txBody>
          <a:bodyPr>
            <a:normAutofit fontScale="90000"/>
          </a:bodyPr>
          <a:lstStyle/>
          <a:p>
            <a:r>
              <a:rPr lang="en-US" b="1" dirty="0">
                <a:solidFill>
                  <a:srgbClr val="7030A0"/>
                </a:solidFill>
              </a:rPr>
              <a:t>IDENTIFICATION</a:t>
            </a:r>
          </a:p>
        </p:txBody>
      </p:sp>
      <p:sp>
        <p:nvSpPr>
          <p:cNvPr id="6" name="Content Placeholder 2"/>
          <p:cNvSpPr>
            <a:spLocks noGrp="1"/>
          </p:cNvSpPr>
          <p:nvPr>
            <p:ph idx="1"/>
          </p:nvPr>
        </p:nvSpPr>
        <p:spPr>
          <a:xfrm>
            <a:off x="762000" y="914400"/>
            <a:ext cx="9796146" cy="5257800"/>
          </a:xfrm>
        </p:spPr>
        <p:txBody>
          <a:bodyPr>
            <a:normAutofit/>
          </a:bodyPr>
          <a:lstStyle/>
          <a:p>
            <a:pPr algn="just"/>
            <a:r>
              <a:rPr lang="en-US" sz="3600" dirty="0"/>
              <a:t>Name bands should be applied legibly on the infant’s wrist or ankle</a:t>
            </a:r>
          </a:p>
          <a:p>
            <a:pPr algn="just">
              <a:buNone/>
            </a:pPr>
            <a:r>
              <a:rPr lang="en-US" sz="3600" dirty="0"/>
              <a:t>Should include:-family name, sex of the infant, date and time of birth.</a:t>
            </a:r>
          </a:p>
          <a:p>
            <a:pPr algn="just">
              <a:buNone/>
            </a:pPr>
            <a:r>
              <a:rPr lang="en-US" sz="3600" dirty="0"/>
              <a:t>They should be fastened securely and should not be too tight or too loose</a:t>
            </a:r>
            <a:endParaRPr lang="sw-KE" sz="3600" dirty="0"/>
          </a:p>
        </p:txBody>
      </p:sp>
    </p:spTree>
  </p:cSld>
  <p:clrMapOvr>
    <a:masterClrMapping/>
  </p:clrMapOvr>
  <p:transition spd="med">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srgbClr val="C00000"/>
                </a:solidFill>
                <a:latin typeface="Times New Roman" pitchFamily="18" charset="0"/>
                <a:cs typeface="Times New Roman" pitchFamily="18" charset="0"/>
              </a:rPr>
              <a:t>    </a:t>
            </a:r>
            <a:r>
              <a:rPr lang="en-US" b="1" dirty="0">
                <a:solidFill>
                  <a:srgbClr val="C00000"/>
                </a:solidFill>
                <a:latin typeface="Times New Roman" pitchFamily="18" charset="0"/>
                <a:cs typeface="Times New Roman" pitchFamily="18" charset="0"/>
              </a:rPr>
              <a:t>iii) Isthmus</a:t>
            </a:r>
            <a:r>
              <a:rPr lang="en-US" sz="5400" dirty="0">
                <a:solidFill>
                  <a:srgbClr val="C00000"/>
                </a:solidFill>
                <a:latin typeface="Times New Roman" pitchFamily="18" charset="0"/>
                <a:cs typeface="Times New Roman" pitchFamily="18" charset="0"/>
              </a:rPr>
              <a:t>.</a:t>
            </a:r>
            <a:endParaRPr lang="en-US" dirty="0">
              <a:solidFill>
                <a:srgbClr val="C00000"/>
              </a:solidFill>
            </a:endParaRP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56</a:t>
            </a:fld>
            <a:endParaRPr lang="en-US" dirty="0">
              <a:latin typeface="Franklin Gothic Book"/>
            </a:endParaRPr>
          </a:p>
        </p:txBody>
      </p:sp>
      <p:sp>
        <p:nvSpPr>
          <p:cNvPr id="3" name="Content Placeholder 2"/>
          <p:cNvSpPr>
            <a:spLocks noGrp="1"/>
          </p:cNvSpPr>
          <p:nvPr>
            <p:ph sz="quarter" idx="1"/>
          </p:nvPr>
        </p:nvSpPr>
        <p:spPr/>
        <p:txBody>
          <a:bodyPr>
            <a:normAutofit/>
          </a:bodyPr>
          <a:lstStyle/>
          <a:p>
            <a:r>
              <a:rPr lang="en-US" sz="3800" dirty="0">
                <a:latin typeface="Times New Roman" pitchFamily="18" charset="0"/>
                <a:cs typeface="Times New Roman" pitchFamily="18" charset="0"/>
              </a:rPr>
              <a:t>Softens and lengthens such that, by the tenth (10</a:t>
            </a:r>
            <a:r>
              <a:rPr lang="en-US" sz="3800" baseline="30000" dirty="0">
                <a:latin typeface="Times New Roman" pitchFamily="18" charset="0"/>
                <a:cs typeface="Times New Roman" pitchFamily="18" charset="0"/>
              </a:rPr>
              <a:t>th</a:t>
            </a:r>
            <a:r>
              <a:rPr lang="en-US" sz="3800" dirty="0">
                <a:latin typeface="Times New Roman" pitchFamily="18" charset="0"/>
                <a:cs typeface="Times New Roman" pitchFamily="18" charset="0"/>
              </a:rPr>
              <a:t>) week, it measures 25mm from 7mm in non-pregnancy state.</a:t>
            </a:r>
          </a:p>
          <a:p>
            <a:pPr>
              <a:buFont typeface="Wingdings" pitchFamily="2" charset="2"/>
              <a:buChar char="Ø"/>
            </a:pPr>
            <a:r>
              <a:rPr lang="en-US" sz="3800" dirty="0">
                <a:latin typeface="Times New Roman" pitchFamily="18" charset="0"/>
                <a:cs typeface="Times New Roman" pitchFamily="18" charset="0"/>
              </a:rPr>
              <a:t> So it has grown three (3 )times in length.</a:t>
            </a:r>
          </a:p>
          <a:p>
            <a:r>
              <a:rPr lang="en-US" sz="3800" dirty="0">
                <a:latin typeface="Times New Roman" pitchFamily="18" charset="0"/>
                <a:cs typeface="Times New Roman" pitchFamily="18" charset="0"/>
              </a:rPr>
              <a:t>In late pregnancy, lower uterine  segment develops from it.</a:t>
            </a:r>
          </a:p>
          <a:p>
            <a:endParaRPr lang="en-US" sz="3800" dirty="0"/>
          </a:p>
        </p:txBody>
      </p:sp>
    </p:spTree>
  </p:cSld>
  <p:clrMapOvr>
    <a:masterClrMapping/>
  </p:clrMapOvr>
  <p:transition spd="slow">
    <p:pull dir="d"/>
  </p:transition>
  <p:timing>
    <p:tnLst>
      <p:par>
        <p:cT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0" y="228600"/>
            <a:ext cx="10632798" cy="6324600"/>
          </a:xfrm>
        </p:spPr>
        <p:txBody>
          <a:bodyPr>
            <a:noAutofit/>
          </a:bodyPr>
          <a:lstStyle/>
          <a:p>
            <a:pPr algn="just">
              <a:buNone/>
            </a:pPr>
            <a:r>
              <a:rPr lang="en-US" sz="3200" b="1" dirty="0">
                <a:latin typeface="Calibri" pitchFamily="34" charset="0"/>
              </a:rPr>
              <a:t>Care for the baby</a:t>
            </a:r>
          </a:p>
          <a:p>
            <a:pPr algn="just"/>
            <a:r>
              <a:rPr lang="en-US" sz="3200" dirty="0">
                <a:latin typeface="Calibri" pitchFamily="34" charset="0"/>
              </a:rPr>
              <a:t>Check frequently for bleeding. </a:t>
            </a:r>
          </a:p>
          <a:p>
            <a:pPr algn="just"/>
            <a:r>
              <a:rPr lang="en-US" sz="3200" dirty="0">
                <a:latin typeface="Calibri" pitchFamily="34" charset="0"/>
              </a:rPr>
              <a:t>daily Change napkin whenever wet or soiled &amp; have mother do it.</a:t>
            </a:r>
          </a:p>
          <a:p>
            <a:pPr algn="just"/>
            <a:r>
              <a:rPr lang="en-US" sz="3200" dirty="0">
                <a:latin typeface="Calibri" pitchFamily="34" charset="0"/>
              </a:rPr>
              <a:t>Take temperature twice daily or &amp; hourly if necessary</a:t>
            </a:r>
          </a:p>
          <a:p>
            <a:pPr algn="just"/>
            <a:r>
              <a:rPr lang="en-US" sz="3200" dirty="0">
                <a:latin typeface="Calibri" pitchFamily="34" charset="0"/>
              </a:rPr>
              <a:t>If the baby’s condition is good mother should be allowed to feed, as often as she wishes to do so.</a:t>
            </a:r>
          </a:p>
          <a:p>
            <a:pPr algn="just"/>
            <a:r>
              <a:rPr lang="en-US" sz="3200" dirty="0">
                <a:latin typeface="Calibri" pitchFamily="34" charset="0"/>
              </a:rPr>
              <a:t>Test breast feeding and body activity of the child.</a:t>
            </a:r>
          </a:p>
          <a:p>
            <a:pPr algn="just"/>
            <a:r>
              <a:rPr lang="en-US" sz="3200" dirty="0">
                <a:latin typeface="Calibri" pitchFamily="34" charset="0"/>
              </a:rPr>
              <a:t>Check cord for bleeding and signs of infection,</a:t>
            </a:r>
          </a:p>
        </p:txBody>
      </p:sp>
    </p:spTree>
  </p:cSld>
  <p:clrMapOvr>
    <a:masterClrMapping/>
  </p:clrMapOvr>
  <p:transition spd="med">
    <p:pull/>
  </p:transition>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33856" y="152400"/>
            <a:ext cx="8924290" cy="838200"/>
          </a:xfrm>
        </p:spPr>
        <p:txBody>
          <a:bodyPr/>
          <a:lstStyle/>
          <a:p>
            <a:r>
              <a:rPr lang="en-US" b="1" dirty="0"/>
              <a:t>xi) INFANT-PARENT BONDING</a:t>
            </a:r>
            <a:endParaRPr lang="sw-KE" b="1" dirty="0"/>
          </a:p>
        </p:txBody>
      </p:sp>
      <p:sp>
        <p:nvSpPr>
          <p:cNvPr id="5" name="Content Placeholder 2"/>
          <p:cNvSpPr>
            <a:spLocks noGrp="1"/>
          </p:cNvSpPr>
          <p:nvPr>
            <p:ph idx="1"/>
          </p:nvPr>
        </p:nvSpPr>
        <p:spPr>
          <a:xfrm>
            <a:off x="1076088" y="1295400"/>
            <a:ext cx="10039827" cy="5029200"/>
          </a:xfrm>
        </p:spPr>
        <p:txBody>
          <a:bodyPr>
            <a:normAutofit/>
          </a:bodyPr>
          <a:lstStyle/>
          <a:p>
            <a:pPr algn="just"/>
            <a:r>
              <a:rPr lang="en-US" sz="3600" dirty="0"/>
              <a:t>The baby should remain with his mother during the first few hours of life whenever possible, provided the mother and baby are in good condition. This facilitates the attachment process.</a:t>
            </a:r>
          </a:p>
          <a:p>
            <a:pPr algn="just"/>
            <a:endParaRPr lang="sw-KE" sz="3600" dirty="0"/>
          </a:p>
        </p:txBody>
      </p:sp>
    </p:spTree>
  </p:cSld>
  <p:clrMapOvr>
    <a:masterClrMapping/>
  </p:clrMapOvr>
  <p:transition spd="med">
    <p:pull/>
  </p:transition>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1"/>
            <a:ext cx="11155363" cy="1252025"/>
          </a:xfr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en-US" sz="4400" b="1" dirty="0">
                <a:solidFill>
                  <a:srgbClr val="FFFF00"/>
                </a:solidFill>
                <a:latin typeface="Arial Black" panose="020B0A04020102020204" pitchFamily="34" charset="0"/>
              </a:rPr>
              <a:t/>
            </a:r>
            <a:br>
              <a:rPr lang="en-US" sz="4400" b="1" dirty="0">
                <a:solidFill>
                  <a:srgbClr val="FFFF00"/>
                </a:solidFill>
                <a:latin typeface="Arial Black" panose="020B0A04020102020204" pitchFamily="34" charset="0"/>
              </a:rPr>
            </a:br>
            <a:r>
              <a:rPr lang="en-US" sz="4400" b="1" dirty="0">
                <a:solidFill>
                  <a:srgbClr val="FFFF00"/>
                </a:solidFill>
                <a:latin typeface="Arial Black" panose="020B0A04020102020204" pitchFamily="34" charset="0"/>
              </a:rPr>
              <a:t/>
            </a:r>
            <a:br>
              <a:rPr lang="en-US" sz="4400" b="1" dirty="0">
                <a:solidFill>
                  <a:srgbClr val="FFFF00"/>
                </a:solidFill>
                <a:latin typeface="Arial Black" panose="020B0A04020102020204" pitchFamily="34" charset="0"/>
              </a:rPr>
            </a:br>
            <a:r>
              <a:rPr lang="en-US" sz="4400" b="1" dirty="0">
                <a:solidFill>
                  <a:srgbClr val="FFFF00"/>
                </a:solidFill>
                <a:latin typeface="Arial Black" panose="020B0A04020102020204" pitchFamily="34" charset="0"/>
              </a:rPr>
              <a:t/>
            </a:r>
            <a:br>
              <a:rPr lang="en-US" sz="4400" b="1" dirty="0">
                <a:solidFill>
                  <a:srgbClr val="FFFF00"/>
                </a:solidFill>
                <a:latin typeface="Arial Black" panose="020B0A04020102020204" pitchFamily="34" charset="0"/>
              </a:rPr>
            </a:br>
            <a:r>
              <a:rPr lang="en-US" sz="4400" b="1" dirty="0">
                <a:solidFill>
                  <a:srgbClr val="FFFF00"/>
                </a:solidFill>
                <a:latin typeface="Arial Black" panose="020B0A04020102020204" pitchFamily="34" charset="0"/>
              </a:rPr>
              <a:t/>
            </a:r>
            <a:br>
              <a:rPr lang="en-US" sz="4400" b="1" dirty="0">
                <a:solidFill>
                  <a:srgbClr val="FFFF00"/>
                </a:solidFill>
                <a:latin typeface="Arial Black" panose="020B0A04020102020204" pitchFamily="34" charset="0"/>
              </a:rPr>
            </a:br>
            <a:r>
              <a:rPr lang="en-US" sz="4400" b="1" dirty="0">
                <a:solidFill>
                  <a:srgbClr val="FFFF00"/>
                </a:solidFill>
                <a:latin typeface="Arial Black" panose="020B0A04020102020204" pitchFamily="34" charset="0"/>
              </a:rPr>
              <a:t/>
            </a:r>
            <a:br>
              <a:rPr lang="en-US" sz="4400" b="1" dirty="0">
                <a:solidFill>
                  <a:srgbClr val="FFFF00"/>
                </a:solidFill>
                <a:latin typeface="Arial Black" panose="020B0A04020102020204" pitchFamily="34" charset="0"/>
              </a:rPr>
            </a:br>
            <a:r>
              <a:rPr lang="en-US" sz="4400" b="1" dirty="0">
                <a:solidFill>
                  <a:srgbClr val="FFFF00"/>
                </a:solidFill>
                <a:latin typeface="Arial Black" panose="020B0A04020102020204" pitchFamily="34" charset="0"/>
              </a:rPr>
              <a:t/>
            </a:r>
            <a:br>
              <a:rPr lang="en-US" sz="4400" b="1" dirty="0">
                <a:solidFill>
                  <a:srgbClr val="FFFF00"/>
                </a:solidFill>
                <a:latin typeface="Arial Black" panose="020B0A04020102020204" pitchFamily="34" charset="0"/>
              </a:rPr>
            </a:br>
            <a:r>
              <a:rPr lang="en-US" sz="4400" b="1" dirty="0">
                <a:solidFill>
                  <a:srgbClr val="FFFF00"/>
                </a:solidFill>
                <a:latin typeface="Arial Black" panose="020B0A04020102020204" pitchFamily="34" charset="0"/>
              </a:rPr>
              <a:t>PHYSIOLOGY OF THE NORMAL NEONATE</a:t>
            </a:r>
            <a:endParaRPr lang="en-US" sz="4400" dirty="0">
              <a:solidFill>
                <a:srgbClr val="FFFF00"/>
              </a:solidFill>
              <a:latin typeface="Arial Black" panose="020B0A04020102020204" pitchFamily="34" charset="0"/>
            </a:endParaRPr>
          </a:p>
        </p:txBody>
      </p:sp>
      <p:sp>
        <p:nvSpPr>
          <p:cNvPr id="3" name="Content Placeholder 2"/>
          <p:cNvSpPr>
            <a:spLocks noGrp="1"/>
          </p:cNvSpPr>
          <p:nvPr>
            <p:ph idx="1"/>
          </p:nvPr>
        </p:nvSpPr>
        <p:spPr>
          <a:xfrm>
            <a:off x="518320" y="1219200"/>
            <a:ext cx="11155363" cy="5638800"/>
          </a:xfrm>
        </p:spPr>
        <p:txBody>
          <a:bodyPr>
            <a:normAutofit/>
          </a:bodyPr>
          <a:lstStyle/>
          <a:p>
            <a:pPr marL="514350" indent="-514350" algn="ctr">
              <a:buAutoNum type="arabicPeriod"/>
            </a:pPr>
            <a:r>
              <a:rPr lang="en-US" sz="3200" b="1" dirty="0">
                <a:solidFill>
                  <a:srgbClr val="7030A0"/>
                </a:solidFill>
                <a:effectLst>
                  <a:outerShdw blurRad="38100" dist="38100" dir="2700000" algn="tl">
                    <a:srgbClr val="000000">
                      <a:alpha val="43137"/>
                    </a:srgbClr>
                  </a:outerShdw>
                </a:effectLst>
              </a:rPr>
              <a:t>THE SKIN</a:t>
            </a:r>
          </a:p>
          <a:p>
            <a:endParaRPr lang="en-US" sz="3200" dirty="0"/>
          </a:p>
        </p:txBody>
      </p:sp>
      <p:sp>
        <p:nvSpPr>
          <p:cNvPr id="4" name="Content Placeholder 11"/>
          <p:cNvSpPr txBox="1">
            <a:spLocks/>
          </p:cNvSpPr>
          <p:nvPr/>
        </p:nvSpPr>
        <p:spPr>
          <a:xfrm>
            <a:off x="838200" y="1219200"/>
            <a:ext cx="10439400" cy="5334000"/>
          </a:xfrm>
          <a:prstGeom prst="rect">
            <a:avLst/>
          </a:prstGeom>
        </p:spPr>
        <p:txBody>
          <a:bodyPr vert="horz">
            <a:normAutofit fontScale="9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rgbClr val="0BD0D9"/>
              </a:buClr>
              <a:buNone/>
            </a:pPr>
            <a:endParaRPr lang="en-US" sz="3200" dirty="0">
              <a:solidFill>
                <a:prstClr val="black"/>
              </a:solidFill>
              <a:latin typeface="Calibri"/>
              <a:cs typeface="Times New Roman" pitchFamily="18" charset="0"/>
            </a:endParaRPr>
          </a:p>
          <a:p>
            <a:pPr algn="just">
              <a:buClr>
                <a:srgbClr val="0BD0D9"/>
              </a:buClr>
            </a:pPr>
            <a:r>
              <a:rPr lang="en-US" sz="3200" dirty="0">
                <a:solidFill>
                  <a:prstClr val="black"/>
                </a:solidFill>
                <a:latin typeface="Calibri"/>
                <a:cs typeface="Times New Roman" pitchFamily="18" charset="0"/>
              </a:rPr>
              <a:t>The skin of a newborn is covered with </a:t>
            </a:r>
            <a:r>
              <a:rPr lang="en-US" sz="3200" b="1" dirty="0">
                <a:solidFill>
                  <a:prstClr val="black"/>
                </a:solidFill>
                <a:latin typeface="Calibri"/>
                <a:cs typeface="Times New Roman" pitchFamily="18" charset="0"/>
              </a:rPr>
              <a:t>vernix caseosa </a:t>
            </a:r>
            <a:r>
              <a:rPr lang="en-US" sz="3200" dirty="0">
                <a:solidFill>
                  <a:prstClr val="black"/>
                </a:solidFill>
                <a:latin typeface="Calibri"/>
                <a:cs typeface="Times New Roman" pitchFamily="18" charset="0"/>
              </a:rPr>
              <a:t>in utero to protect and help retain heat and also act as a lubricant during delivery. </a:t>
            </a:r>
          </a:p>
          <a:p>
            <a:pPr algn="just">
              <a:buClr>
                <a:srgbClr val="0BD0D9"/>
              </a:buClr>
            </a:pPr>
            <a:r>
              <a:rPr lang="en-US" sz="3200" dirty="0">
                <a:solidFill>
                  <a:prstClr val="black"/>
                </a:solidFill>
                <a:latin typeface="Calibri"/>
                <a:cs typeface="Times New Roman" pitchFamily="18" charset="0"/>
              </a:rPr>
              <a:t>Has an important role in temperature regulation, acts as a barrier to infections, balances electrolytes, stores fat &amp; insulates against the cold</a:t>
            </a:r>
          </a:p>
          <a:p>
            <a:pPr algn="just">
              <a:buClr>
                <a:srgbClr val="0BD0D9"/>
              </a:buClr>
            </a:pPr>
            <a:r>
              <a:rPr lang="en-US" sz="3200" dirty="0">
                <a:solidFill>
                  <a:prstClr val="black"/>
                </a:solidFill>
                <a:latin typeface="Calibri"/>
                <a:cs typeface="Times New Roman" pitchFamily="18" charset="0"/>
              </a:rPr>
              <a:t>The sebaceous glands cease to produce vernix after birth, which may lead to dryness of the skin. The vernix caseosa peels off within three days of delivery if left alone. </a:t>
            </a:r>
          </a:p>
          <a:p>
            <a:pPr algn="just">
              <a:buClr>
                <a:srgbClr val="0BD0D9"/>
              </a:buClr>
            </a:pPr>
            <a:r>
              <a:rPr lang="en-US" sz="3200" dirty="0">
                <a:solidFill>
                  <a:prstClr val="black"/>
                </a:solidFill>
                <a:latin typeface="Calibri"/>
                <a:cs typeface="Times New Roman" pitchFamily="18" charset="0"/>
              </a:rPr>
              <a:t>There is also plenty of fine hair (lanugo) on the skin which falls off in the first month of life.</a:t>
            </a:r>
          </a:p>
          <a:p>
            <a:pPr>
              <a:buClr>
                <a:srgbClr val="0BD0D9"/>
              </a:buClr>
              <a:buNone/>
            </a:pPr>
            <a:endParaRPr lang="en-US" sz="3200" b="1" dirty="0">
              <a:solidFill>
                <a:prstClr val="black"/>
              </a:solidFill>
              <a:latin typeface="Times New Roman" pitchFamily="18" charset="0"/>
              <a:cs typeface="Times New Roman" pitchFamily="18" charset="0"/>
            </a:endParaRPr>
          </a:p>
          <a:p>
            <a:pPr>
              <a:buClr>
                <a:srgbClr val="0BD0D9"/>
              </a:buClr>
              <a:buNone/>
            </a:pPr>
            <a:endParaRPr lang="en-US" sz="3200" dirty="0">
              <a:solidFill>
                <a:prstClr val="black"/>
              </a:solidFill>
              <a:latin typeface="Times New Roman" pitchFamily="18" charset="0"/>
              <a:cs typeface="Times New Roman" pitchFamily="18" charset="0"/>
            </a:endParaRPr>
          </a:p>
        </p:txBody>
      </p:sp>
    </p:spTree>
  </p:cSld>
  <p:clrMapOvr>
    <a:masterClrMapping/>
  </p:clrMapOvr>
  <p:transition spd="med">
    <p:pull/>
  </p:transition>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228600"/>
            <a:ext cx="10591799" cy="6324600"/>
          </a:xfrm>
        </p:spPr>
        <p:txBody>
          <a:bodyPr>
            <a:noAutofit/>
          </a:bodyPr>
          <a:lstStyle/>
          <a:p>
            <a:pPr algn="just"/>
            <a:r>
              <a:rPr lang="en-US" sz="3200" dirty="0">
                <a:latin typeface="+mj-lt"/>
              </a:rPr>
              <a:t>The skin of the newborn baby is thin, delicate &amp; easily traumatized by friction, pressure or substances with a different PH thus rendering it prone to blistering, excoriation &amp; infection.</a:t>
            </a:r>
          </a:p>
          <a:p>
            <a:pPr algn="just"/>
            <a:r>
              <a:rPr lang="en-US" sz="3200" dirty="0">
                <a:latin typeface="+mj-lt"/>
              </a:rPr>
              <a:t>Sterile at birth but colonized with micro-organisms within 24 hours</a:t>
            </a:r>
          </a:p>
          <a:p>
            <a:pPr algn="just"/>
            <a:r>
              <a:rPr lang="en-US" sz="3200" dirty="0">
                <a:latin typeface="+mj-lt"/>
              </a:rPr>
              <a:t>PH reduces from 6.4 at birth to about 4.9 over 3-4 days</a:t>
            </a:r>
          </a:p>
          <a:p>
            <a:pPr algn="just"/>
            <a:r>
              <a:rPr lang="en-US" sz="3200" dirty="0">
                <a:latin typeface="+mj-lt"/>
              </a:rPr>
              <a:t>A mature baby has many creases on the palms of the hands &amp; soles of the feet</a:t>
            </a:r>
          </a:p>
          <a:p>
            <a:pPr algn="just"/>
            <a:r>
              <a:rPr lang="en-US" sz="3200" dirty="0">
                <a:latin typeface="+mj-lt"/>
              </a:rPr>
              <a:t>Nails are fully formed &amp; adherent to the tips of the fingers</a:t>
            </a:r>
          </a:p>
          <a:p>
            <a:pPr algn="just"/>
            <a:r>
              <a:rPr lang="en-US" sz="3200" dirty="0">
                <a:latin typeface="+mj-lt"/>
              </a:rPr>
              <a:t>Sensitivity to touch &amp; pressure, heat and cold and pain are mediated through the skin.</a:t>
            </a:r>
          </a:p>
        </p:txBody>
      </p:sp>
    </p:spTree>
    <p:extLst>
      <p:ext uri="{BB962C8B-B14F-4D97-AF65-F5344CB8AC3E}">
        <p14:creationId xmlns="" xmlns:p14="http://schemas.microsoft.com/office/powerpoint/2010/main" val="907515620"/>
      </p:ext>
    </p:extLst>
  </p:cSld>
  <p:clrMapOvr>
    <a:masterClrMapping/>
  </p:clrMapOvr>
  <p:transition spd="med">
    <p:pull/>
  </p:transition>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1" y="152400"/>
            <a:ext cx="10039827" cy="1143000"/>
          </a:xfrm>
        </p:spPr>
        <p:txBody>
          <a:bodyPr>
            <a:normAutofit fontScale="90000"/>
          </a:bodyPr>
          <a:lstStyle/>
          <a:p>
            <a:r>
              <a:rPr lang="en-US" b="1" dirty="0"/>
              <a:t>2. THERMO (HEAT) REGULATION</a:t>
            </a:r>
            <a:r>
              <a:rPr lang="en-US" dirty="0"/>
              <a:t> </a:t>
            </a:r>
            <a:br>
              <a:rPr lang="en-US" dirty="0"/>
            </a:br>
            <a:endParaRPr lang="en-US" dirty="0"/>
          </a:p>
        </p:txBody>
      </p:sp>
      <p:sp>
        <p:nvSpPr>
          <p:cNvPr id="3" name="Content Placeholder 2"/>
          <p:cNvSpPr>
            <a:spLocks noGrp="1"/>
          </p:cNvSpPr>
          <p:nvPr>
            <p:ph idx="1"/>
          </p:nvPr>
        </p:nvSpPr>
        <p:spPr>
          <a:xfrm>
            <a:off x="914401" y="1219200"/>
            <a:ext cx="10201514" cy="5105400"/>
          </a:xfrm>
        </p:spPr>
        <p:txBody>
          <a:bodyPr>
            <a:normAutofit/>
          </a:bodyPr>
          <a:lstStyle/>
          <a:p>
            <a:pPr algn="just"/>
            <a:r>
              <a:rPr lang="en-US" sz="3200" dirty="0"/>
              <a:t>Thermal control in the neonate is initially poor for some time</a:t>
            </a:r>
          </a:p>
          <a:p>
            <a:pPr algn="just"/>
            <a:r>
              <a:rPr lang="en-US" sz="3200" dirty="0"/>
              <a:t>The neonate leaves a thermo constant environment of 37.1 degrees Celsius, where they have survived for nine months and enters a much cooler atmosphere at delivery. This affects the neonate in various ways.</a:t>
            </a:r>
          </a:p>
          <a:p>
            <a:pPr algn="just">
              <a:buNone/>
            </a:pPr>
            <a:endParaRPr lang="en-US" sz="3200" dirty="0"/>
          </a:p>
        </p:txBody>
      </p:sp>
    </p:spTree>
    <p:extLst>
      <p:ext uri="{BB962C8B-B14F-4D97-AF65-F5344CB8AC3E}">
        <p14:creationId xmlns="" xmlns:p14="http://schemas.microsoft.com/office/powerpoint/2010/main" val="2192864288"/>
      </p:ext>
    </p:extLst>
  </p:cSld>
  <p:clrMapOvr>
    <a:masterClrMapping/>
  </p:clrMapOvr>
  <p:transition spd="med">
    <p:pull/>
  </p:transition>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10591800" cy="6019800"/>
          </a:xfrm>
        </p:spPr>
        <p:txBody>
          <a:bodyPr>
            <a:normAutofit/>
          </a:bodyPr>
          <a:lstStyle/>
          <a:p>
            <a:pPr algn="just"/>
            <a:r>
              <a:rPr lang="en-US" sz="3200" dirty="0">
                <a:latin typeface="+mj-lt"/>
              </a:rPr>
              <a:t>Firstly, heat regulation in the neonate is poor because of their inefficient heat regulating </a:t>
            </a:r>
            <a:r>
              <a:rPr lang="en-US" sz="3200" dirty="0" err="1">
                <a:latin typeface="+mj-lt"/>
              </a:rPr>
              <a:t>centre</a:t>
            </a:r>
            <a:r>
              <a:rPr lang="en-US" sz="3200" dirty="0">
                <a:latin typeface="+mj-lt"/>
              </a:rPr>
              <a:t>/immaturity of the hypothalamus. </a:t>
            </a:r>
          </a:p>
          <a:p>
            <a:pPr algn="just"/>
            <a:r>
              <a:rPr lang="en-US" sz="3200" dirty="0">
                <a:latin typeface="+mj-lt"/>
              </a:rPr>
              <a:t>The subcutaneous fat layer of the neonate is thin and provides poor insulation, allowing the transfer of core </a:t>
            </a:r>
            <a:br>
              <a:rPr lang="en-US" sz="3200" dirty="0">
                <a:latin typeface="+mj-lt"/>
              </a:rPr>
            </a:br>
            <a:r>
              <a:rPr lang="en-US" sz="3200" dirty="0">
                <a:latin typeface="+mj-lt"/>
              </a:rPr>
              <a:t>heat to the environment and also cooling of the baby’s blood.</a:t>
            </a:r>
          </a:p>
          <a:p>
            <a:pPr algn="just"/>
            <a:r>
              <a:rPr lang="en-US" sz="3200" dirty="0">
                <a:latin typeface="+mj-lt"/>
              </a:rPr>
              <a:t>A baby’s normal core temperature is 36.5- 37.3˚C thus a normal baby is able to sustain these temperatures so long as the environmental temperature is sustained between 18˚C &amp; 21˚C </a:t>
            </a:r>
          </a:p>
        </p:txBody>
      </p:sp>
    </p:spTree>
    <p:extLst>
      <p:ext uri="{BB962C8B-B14F-4D97-AF65-F5344CB8AC3E}">
        <p14:creationId xmlns="" xmlns:p14="http://schemas.microsoft.com/office/powerpoint/2010/main" val="776013381"/>
      </p:ext>
    </p:extLst>
  </p:cSld>
  <p:clrMapOvr>
    <a:masterClrMapping/>
  </p:clrMapOvr>
  <p:transition spd="med">
    <p:pull/>
  </p:transition>
</p:sld>
</file>

<file path=ppt/slides/slide5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228600"/>
            <a:ext cx="11155362" cy="1143000"/>
          </a:xfrm>
        </p:spPr>
        <p:txBody>
          <a:bodyPr>
            <a:normAutofit fontScale="90000"/>
          </a:bodyPr>
          <a:lstStyle/>
          <a:p>
            <a:pPr algn="ctr"/>
            <a:r>
              <a:rPr lang="en-US" dirty="0">
                <a:solidFill>
                  <a:schemeClr val="tx1"/>
                </a:solidFill>
                <a:latin typeface="Aharoni" panose="02010803020104030203" pitchFamily="2" charset="-79"/>
                <a:cs typeface="Aharoni" panose="02010803020104030203" pitchFamily="2" charset="-79"/>
              </a:rPr>
              <a:t>Reasons as to why neonatal physiology predisposes to poor thermoregulation.</a:t>
            </a:r>
          </a:p>
        </p:txBody>
      </p:sp>
      <p:sp>
        <p:nvSpPr>
          <p:cNvPr id="3" name="Content Placeholder 2"/>
          <p:cNvSpPr>
            <a:spLocks noGrp="1"/>
          </p:cNvSpPr>
          <p:nvPr>
            <p:ph idx="1"/>
          </p:nvPr>
        </p:nvSpPr>
        <p:spPr>
          <a:xfrm>
            <a:off x="685801" y="1524000"/>
            <a:ext cx="10430114" cy="4800600"/>
          </a:xfrm>
        </p:spPr>
        <p:txBody>
          <a:bodyPr>
            <a:normAutofit/>
          </a:bodyPr>
          <a:lstStyle/>
          <a:p>
            <a:pPr algn="just"/>
            <a:r>
              <a:rPr lang="en-US" sz="3200" dirty="0">
                <a:latin typeface="+mj-lt"/>
              </a:rPr>
              <a:t>Wet skin at birth and high surface area to body ratio thus lost heat via skin surface. </a:t>
            </a:r>
          </a:p>
          <a:p>
            <a:pPr algn="just"/>
            <a:r>
              <a:rPr lang="en-US" sz="3200" dirty="0">
                <a:latin typeface="+mj-lt"/>
              </a:rPr>
              <a:t>Immature hypothalamus </a:t>
            </a:r>
          </a:p>
          <a:p>
            <a:pPr algn="just"/>
            <a:r>
              <a:rPr lang="en-US" sz="3200" dirty="0">
                <a:latin typeface="+mj-lt"/>
              </a:rPr>
              <a:t>Lack of enough subcutaneous fat (term) and/or adipose tissue or brown fat (preterm) </a:t>
            </a:r>
          </a:p>
          <a:p>
            <a:pPr algn="just"/>
            <a:r>
              <a:rPr lang="en-US" sz="3200" dirty="0">
                <a:latin typeface="+mj-lt"/>
              </a:rPr>
              <a:t>Poor energy stores and limited brown fat  which leads to limited thermogenesis (heat production)</a:t>
            </a:r>
          </a:p>
        </p:txBody>
      </p:sp>
    </p:spTree>
    <p:extLst>
      <p:ext uri="{BB962C8B-B14F-4D97-AF65-F5344CB8AC3E}">
        <p14:creationId xmlns="" xmlns:p14="http://schemas.microsoft.com/office/powerpoint/2010/main" val="2176050846"/>
      </p:ext>
    </p:extLst>
  </p:cSld>
  <p:clrMapOvr>
    <a:masterClrMapping/>
  </p:clrMapOvr>
  <p:transition spd="med">
    <p:pull/>
  </p:transition>
</p:sld>
</file>

<file path=ppt/slides/slide5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1" y="381000"/>
            <a:ext cx="10039827" cy="1143000"/>
          </a:xfrm>
        </p:spPr>
        <p:txBody>
          <a:bodyPr>
            <a:normAutofit fontScale="90000"/>
          </a:bodyPr>
          <a:lstStyle/>
          <a:p>
            <a:pPr algn="ctr"/>
            <a:r>
              <a:rPr lang="en-US" b="1" dirty="0">
                <a:solidFill>
                  <a:schemeClr val="tx1"/>
                </a:solidFill>
                <a:latin typeface="Aharoni" panose="02010803020104030203" pitchFamily="2" charset="-79"/>
                <a:cs typeface="Aharoni" panose="02010803020104030203" pitchFamily="2" charset="-79"/>
              </a:rPr>
              <a:t>METHODS OF HEAT LOSS IN NEONATES</a:t>
            </a:r>
          </a:p>
        </p:txBody>
      </p:sp>
      <p:sp>
        <p:nvSpPr>
          <p:cNvPr id="3" name="Content Placeholder 2"/>
          <p:cNvSpPr>
            <a:spLocks noGrp="1"/>
          </p:cNvSpPr>
          <p:nvPr>
            <p:ph idx="1"/>
          </p:nvPr>
        </p:nvSpPr>
        <p:spPr>
          <a:xfrm>
            <a:off x="990601" y="1676400"/>
            <a:ext cx="10125314" cy="4648200"/>
          </a:xfrm>
        </p:spPr>
        <p:txBody>
          <a:bodyPr>
            <a:normAutofit/>
          </a:bodyPr>
          <a:lstStyle/>
          <a:p>
            <a:pPr algn="just"/>
            <a:r>
              <a:rPr lang="en-US" sz="3200" dirty="0">
                <a:latin typeface="+mj-lt"/>
              </a:rPr>
              <a:t>EVAPORATION – heat loss through wet skin  </a:t>
            </a:r>
          </a:p>
          <a:p>
            <a:pPr algn="just"/>
            <a:r>
              <a:rPr lang="en-US" sz="3200" dirty="0">
                <a:latin typeface="+mj-lt"/>
              </a:rPr>
              <a:t>CONVECTION – heat loss from cooler air circulating around warmer skin particularly when exposed  </a:t>
            </a:r>
          </a:p>
          <a:p>
            <a:pPr algn="just"/>
            <a:r>
              <a:rPr lang="en-US" sz="3200" dirty="0">
                <a:latin typeface="+mj-lt"/>
              </a:rPr>
              <a:t>CONDUCTION – heat loss through direct contact with a cold surface (e.g. scales, </a:t>
            </a:r>
            <a:r>
              <a:rPr lang="en-US" sz="3200" dirty="0" err="1">
                <a:latin typeface="+mj-lt"/>
              </a:rPr>
              <a:t>unwarmed</a:t>
            </a:r>
            <a:r>
              <a:rPr lang="en-US" sz="3200" dirty="0">
                <a:latin typeface="+mj-lt"/>
              </a:rPr>
              <a:t> mattress)  </a:t>
            </a:r>
          </a:p>
          <a:p>
            <a:pPr algn="just"/>
            <a:r>
              <a:rPr lang="en-US" sz="3200" dirty="0">
                <a:latin typeface="+mj-lt"/>
              </a:rPr>
              <a:t>RADIATION – heat loss from heat radiating towards a cooler surface (e.g. a cold window, wall or incubator wall)</a:t>
            </a:r>
          </a:p>
        </p:txBody>
      </p:sp>
    </p:spTree>
    <p:extLst>
      <p:ext uri="{BB962C8B-B14F-4D97-AF65-F5344CB8AC3E}">
        <p14:creationId xmlns="" xmlns:p14="http://schemas.microsoft.com/office/powerpoint/2010/main" val="688688247"/>
      </p:ext>
    </p:extLst>
  </p:cSld>
  <p:clrMapOvr>
    <a:masterClrMapping/>
  </p:clrMapOvr>
  <p:transition spd="med">
    <p:pull/>
  </p:transition>
</p:sld>
</file>

<file path=ppt/slides/slide5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28600"/>
            <a:ext cx="10820399" cy="1618488"/>
          </a:xfrm>
        </p:spPr>
        <p:txBody>
          <a:bodyPr>
            <a:noAutofit/>
          </a:bodyPr>
          <a:lstStyle/>
          <a:p>
            <a:pPr algn="ctr"/>
            <a:r>
              <a:rPr lang="en-US" sz="3600" b="1" dirty="0">
                <a:solidFill>
                  <a:srgbClr val="FF0000"/>
                </a:solidFill>
              </a:rPr>
              <a:t>This baby will lose heat by evaporation through a wet skin after birth. Drying and wrapping OR skin to skin contact plus a hat is required</a:t>
            </a:r>
          </a:p>
        </p:txBody>
      </p:sp>
      <p:pic>
        <p:nvPicPr>
          <p:cNvPr id="4" name="Content Placeholder 3"/>
          <p:cNvPicPr>
            <a:picLocks noGr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838200" y="1295401"/>
            <a:ext cx="9601200" cy="5029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3439926594"/>
      </p:ext>
    </p:extLst>
  </p:cSld>
  <p:clrMapOvr>
    <a:masterClrMapping/>
  </p:clrMapOvr>
  <p:transition spd="med">
    <p:pull/>
  </p:transition>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1" y="228600"/>
            <a:ext cx="10039827" cy="1143000"/>
          </a:xfrm>
        </p:spPr>
        <p:txBody>
          <a:bodyPr/>
          <a:lstStyle/>
          <a:p>
            <a:pPr algn="ctr"/>
            <a:r>
              <a:rPr lang="en-US" b="1" dirty="0"/>
              <a:t>3. RESPIRATORY SYSTEM</a:t>
            </a:r>
          </a:p>
        </p:txBody>
      </p:sp>
      <p:sp>
        <p:nvSpPr>
          <p:cNvPr id="3" name="Content Placeholder 2"/>
          <p:cNvSpPr>
            <a:spLocks noGrp="1"/>
          </p:cNvSpPr>
          <p:nvPr>
            <p:ph idx="1"/>
          </p:nvPr>
        </p:nvSpPr>
        <p:spPr>
          <a:xfrm>
            <a:off x="762000" y="1371600"/>
            <a:ext cx="10820400" cy="5181600"/>
          </a:xfrm>
        </p:spPr>
        <p:txBody>
          <a:bodyPr>
            <a:normAutofit lnSpcReduction="10000"/>
          </a:bodyPr>
          <a:lstStyle/>
          <a:p>
            <a:pPr algn="just"/>
            <a:r>
              <a:rPr lang="en-US" sz="3200" dirty="0">
                <a:latin typeface="+mj-lt"/>
              </a:rPr>
              <a:t>At birth, the respiratory system is </a:t>
            </a:r>
            <a:r>
              <a:rPr lang="en-US" sz="3200" u="sng" dirty="0">
                <a:latin typeface="+mj-lt"/>
              </a:rPr>
              <a:t>developmentally incomplete</a:t>
            </a:r>
            <a:r>
              <a:rPr lang="en-US" sz="3200" dirty="0">
                <a:latin typeface="+mj-lt"/>
              </a:rPr>
              <a:t>, growth of new alveoli continuing for several years</a:t>
            </a:r>
          </a:p>
          <a:p>
            <a:pPr algn="just"/>
            <a:r>
              <a:rPr lang="en-US" sz="3200" dirty="0">
                <a:latin typeface="+mj-lt"/>
              </a:rPr>
              <a:t>The lumen of the peripheral airways is narrow, which predisposes to atelectasis (a complete or partial collapse of a lung or a lobe of a lung)</a:t>
            </a:r>
          </a:p>
          <a:p>
            <a:pPr algn="just"/>
            <a:r>
              <a:rPr lang="en-US" sz="3200" dirty="0">
                <a:latin typeface="+mj-lt"/>
              </a:rPr>
              <a:t>Respiratory secretions are more than in an adult. Their mucous membranes are delicate and sensitive to trauma</a:t>
            </a:r>
          </a:p>
          <a:p>
            <a:pPr algn="just"/>
            <a:r>
              <a:rPr lang="en-US" sz="3200" dirty="0">
                <a:latin typeface="+mj-lt"/>
              </a:rPr>
              <a:t>Normal respirations in a neonate is 20- 60 (average 44 b/min)</a:t>
            </a:r>
          </a:p>
          <a:p>
            <a:pPr algn="just"/>
            <a:r>
              <a:rPr lang="en-US" sz="3200" dirty="0">
                <a:latin typeface="+mj-lt"/>
              </a:rPr>
              <a:t>Their breathing is diaphragmatic, chest and abdomen rising and falling </a:t>
            </a:r>
            <a:r>
              <a:rPr lang="en-US" sz="3200" b="1" dirty="0">
                <a:latin typeface="+mj-lt"/>
              </a:rPr>
              <a:t>synchronously</a:t>
            </a:r>
          </a:p>
        </p:txBody>
      </p:sp>
    </p:spTree>
    <p:extLst>
      <p:ext uri="{BB962C8B-B14F-4D97-AF65-F5344CB8AC3E}">
        <p14:creationId xmlns="" xmlns:p14="http://schemas.microsoft.com/office/powerpoint/2010/main" val="1606129860"/>
      </p:ext>
    </p:extLst>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mn-lt"/>
              </a:rPr>
              <a:t>	</a:t>
            </a:r>
            <a:r>
              <a:rPr lang="en-US" sz="4400" b="1" dirty="0">
                <a:solidFill>
                  <a:srgbClr val="FFFF00"/>
                </a:solidFill>
                <a:latin typeface="+mn-lt"/>
              </a:rPr>
              <a:t> </a:t>
            </a:r>
            <a:r>
              <a:rPr lang="en-US" sz="4400" b="1" dirty="0">
                <a:solidFill>
                  <a:srgbClr val="C00000"/>
                </a:solidFill>
                <a:latin typeface="+mn-lt"/>
                <a:cs typeface="Times New Roman" pitchFamily="18" charset="0"/>
              </a:rPr>
              <a:t>iv) Cervix</a:t>
            </a:r>
            <a:r>
              <a:rPr lang="en-US" sz="4400" dirty="0">
                <a:solidFill>
                  <a:srgbClr val="C00000"/>
                </a:solidFill>
                <a:latin typeface="+mn-lt"/>
                <a:cs typeface="Times New Roman" pitchFamily="18" charset="0"/>
              </a:rPr>
              <a:t>.</a:t>
            </a:r>
            <a:endParaRPr lang="en-US" sz="4400" dirty="0">
              <a:solidFill>
                <a:srgbClr val="C00000"/>
              </a:solidFill>
              <a:latin typeface="+mn-lt"/>
            </a:endParaRP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57</a:t>
            </a:fld>
            <a:endParaRPr lang="en-US" dirty="0">
              <a:latin typeface="Franklin Gothic Book"/>
            </a:endParaRPr>
          </a:p>
        </p:txBody>
      </p:sp>
      <p:sp>
        <p:nvSpPr>
          <p:cNvPr id="3" name="Content Placeholder 2"/>
          <p:cNvSpPr>
            <a:spLocks noGrp="1"/>
          </p:cNvSpPr>
          <p:nvPr>
            <p:ph sz="quarter" idx="1"/>
          </p:nvPr>
        </p:nvSpPr>
        <p:spPr>
          <a:xfrm>
            <a:off x="838200" y="1524000"/>
            <a:ext cx="10277715" cy="4495800"/>
          </a:xfrm>
        </p:spPr>
        <p:txBody>
          <a:bodyPr>
            <a:normAutofit/>
          </a:bodyPr>
          <a:lstStyle/>
          <a:p>
            <a:pPr algn="just"/>
            <a:r>
              <a:rPr lang="en-US" sz="3500" dirty="0">
                <a:latin typeface="Times New Roman" pitchFamily="18" charset="0"/>
                <a:cs typeface="Times New Roman" pitchFamily="18" charset="0"/>
              </a:rPr>
              <a:t>Remains firmly closed throughout, hence provides  a seal against contamination, and  holds-in the uterine contents until term.</a:t>
            </a:r>
          </a:p>
          <a:p>
            <a:pPr algn="just">
              <a:buNone/>
            </a:pPr>
            <a:r>
              <a:rPr lang="en-US" sz="3500" i="1" dirty="0">
                <a:latin typeface="Times New Roman" pitchFamily="18" charset="0"/>
                <a:cs typeface="Times New Roman" pitchFamily="18" charset="0"/>
              </a:rPr>
              <a:t>	   </a:t>
            </a:r>
            <a:r>
              <a:rPr lang="en-US" sz="3500" b="1" i="1" u="sng" dirty="0">
                <a:latin typeface="Times New Roman" pitchFamily="18" charset="0"/>
                <a:cs typeface="Times New Roman" pitchFamily="18" charset="0"/>
              </a:rPr>
              <a:t>Specific changes</a:t>
            </a:r>
            <a:endParaRPr lang="en-US" sz="3500" b="1" u="sng" dirty="0">
              <a:latin typeface="Times New Roman" pitchFamily="18" charset="0"/>
              <a:cs typeface="Times New Roman" pitchFamily="18" charset="0"/>
            </a:endParaRPr>
          </a:p>
          <a:p>
            <a:pPr lvl="0" algn="just"/>
            <a:r>
              <a:rPr lang="en-US" sz="3500" b="1" dirty="0">
                <a:solidFill>
                  <a:srgbClr val="C00000"/>
                </a:solidFill>
                <a:latin typeface="Times New Roman" pitchFamily="18" charset="0"/>
                <a:cs typeface="Times New Roman" pitchFamily="18" charset="0"/>
              </a:rPr>
              <a:t>Bluish or purple </a:t>
            </a:r>
            <a:r>
              <a:rPr lang="en-US" sz="3500" b="1" dirty="0" err="1">
                <a:solidFill>
                  <a:srgbClr val="C00000"/>
                </a:solidFill>
                <a:latin typeface="Times New Roman" pitchFamily="18" charset="0"/>
                <a:cs typeface="Times New Roman" pitchFamily="18" charset="0"/>
              </a:rPr>
              <a:t>coloured</a:t>
            </a:r>
            <a:r>
              <a:rPr lang="en-US" sz="3500" b="1" dirty="0">
                <a:solidFill>
                  <a:srgbClr val="C00000"/>
                </a:solidFill>
                <a:latin typeface="Times New Roman" pitchFamily="18" charset="0"/>
                <a:cs typeface="Times New Roman" pitchFamily="18" charset="0"/>
              </a:rPr>
              <a:t> (appearance) </a:t>
            </a:r>
            <a:r>
              <a:rPr lang="en-US" sz="3500" dirty="0">
                <a:latin typeface="Times New Roman" pitchFamily="18" charset="0"/>
                <a:cs typeface="Times New Roman" pitchFamily="18" charset="0"/>
              </a:rPr>
              <a:t>because of increased </a:t>
            </a:r>
            <a:r>
              <a:rPr lang="en-US" sz="3500" dirty="0" err="1">
                <a:latin typeface="Times New Roman" pitchFamily="18" charset="0"/>
                <a:cs typeface="Times New Roman" pitchFamily="18" charset="0"/>
              </a:rPr>
              <a:t>vascularity</a:t>
            </a:r>
            <a:r>
              <a:rPr lang="en-US" sz="3500" dirty="0">
                <a:latin typeface="Times New Roman" pitchFamily="18" charset="0"/>
                <a:cs typeface="Times New Roman" pitchFamily="18" charset="0"/>
              </a:rPr>
              <a:t>.</a:t>
            </a:r>
          </a:p>
          <a:p>
            <a:pPr lvl="0" algn="just">
              <a:buFont typeface="Wingdings" pitchFamily="2" charset="2"/>
              <a:buChar char="Ø"/>
            </a:pPr>
            <a:r>
              <a:rPr lang="en-US" sz="3500" dirty="0">
                <a:solidFill>
                  <a:srgbClr val="C00000"/>
                </a:solidFill>
                <a:latin typeface="Times New Roman" pitchFamily="18" charset="0"/>
                <a:cs typeface="Times New Roman" pitchFamily="18" charset="0"/>
              </a:rPr>
              <a:t>	</a:t>
            </a:r>
            <a:r>
              <a:rPr lang="en-US" sz="3500" dirty="0" err="1">
                <a:latin typeface="Times New Roman" pitchFamily="18" charset="0"/>
                <a:cs typeface="Times New Roman" pitchFamily="18" charset="0"/>
              </a:rPr>
              <a:t>Oestrogen</a:t>
            </a:r>
            <a:r>
              <a:rPr lang="en-US" sz="3500" dirty="0">
                <a:latin typeface="Times New Roman" pitchFamily="18" charset="0"/>
                <a:cs typeface="Times New Roman" pitchFamily="18" charset="0"/>
              </a:rPr>
              <a:t> hormone is highly responsible.</a:t>
            </a:r>
          </a:p>
          <a:p>
            <a:pPr algn="just"/>
            <a:endParaRPr lang="en-US" dirty="0"/>
          </a:p>
        </p:txBody>
      </p:sp>
    </p:spTree>
  </p:cSld>
  <p:clrMapOvr>
    <a:masterClrMapping/>
  </p:clrMapOvr>
  <p:transition spd="slow">
    <p:pull dir="d"/>
  </p:transition>
  <p:timing>
    <p:tnLst>
      <p:par>
        <p:cT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1" y="990600"/>
            <a:ext cx="10039827" cy="5410200"/>
          </a:xfrm>
        </p:spPr>
        <p:txBody>
          <a:bodyPr>
            <a:normAutofit/>
          </a:bodyPr>
          <a:lstStyle/>
          <a:p>
            <a:pPr algn="just"/>
            <a:r>
              <a:rPr lang="en-US" sz="3200" dirty="0">
                <a:latin typeface="+mj-lt"/>
              </a:rPr>
              <a:t>Their respirations are shallow and irregular, interspersed with brief 10-15 seconds of periods of apnoea (a period of cessation of external breathing) hence </a:t>
            </a:r>
            <a:r>
              <a:rPr lang="en-US" sz="3200" b="1" dirty="0">
                <a:latin typeface="+mj-lt"/>
              </a:rPr>
              <a:t>periodic breathing.</a:t>
            </a:r>
          </a:p>
          <a:p>
            <a:pPr algn="just"/>
            <a:r>
              <a:rPr lang="en-US" sz="3200" dirty="0">
                <a:latin typeface="+mj-lt"/>
              </a:rPr>
              <a:t>Babies are obligatory nose breathers and do not convert automatically to mouth breathing when nasal obstruction occurs</a:t>
            </a:r>
          </a:p>
        </p:txBody>
      </p:sp>
    </p:spTree>
    <p:extLst>
      <p:ext uri="{BB962C8B-B14F-4D97-AF65-F5344CB8AC3E}">
        <p14:creationId xmlns="" xmlns:p14="http://schemas.microsoft.com/office/powerpoint/2010/main" val="2803707810"/>
      </p:ext>
    </p:extLst>
  </p:cSld>
  <p:clrMapOvr>
    <a:masterClrMapping/>
  </p:clrMapOvr>
  <p:transition spd="med">
    <p:pull/>
  </p:transition>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381000"/>
            <a:ext cx="10039827" cy="1143000"/>
          </a:xfrm>
        </p:spPr>
        <p:txBody>
          <a:bodyPr>
            <a:normAutofit fontScale="90000"/>
          </a:bodyPr>
          <a:lstStyle/>
          <a:p>
            <a:pPr algn="ctr"/>
            <a:r>
              <a:rPr lang="en-US" b="1" dirty="0"/>
              <a:t>4. CARDIOVASCULAR SYSTEM</a:t>
            </a:r>
            <a:r>
              <a:rPr lang="en-US" dirty="0"/>
              <a:t> </a:t>
            </a:r>
            <a:br>
              <a:rPr lang="en-US" dirty="0"/>
            </a:br>
            <a:endParaRPr lang="en-US" dirty="0"/>
          </a:p>
        </p:txBody>
      </p:sp>
      <p:sp>
        <p:nvSpPr>
          <p:cNvPr id="3" name="Content Placeholder 2"/>
          <p:cNvSpPr>
            <a:spLocks noGrp="1"/>
          </p:cNvSpPr>
          <p:nvPr>
            <p:ph idx="1"/>
          </p:nvPr>
        </p:nvSpPr>
        <p:spPr>
          <a:xfrm>
            <a:off x="762001" y="838200"/>
            <a:ext cx="10667999" cy="5715000"/>
          </a:xfrm>
        </p:spPr>
        <p:txBody>
          <a:bodyPr>
            <a:normAutofit/>
          </a:bodyPr>
          <a:lstStyle/>
          <a:p>
            <a:pPr algn="just"/>
            <a:r>
              <a:rPr lang="en-US" sz="3200" dirty="0" err="1">
                <a:latin typeface="+mj-lt"/>
                <a:cs typeface="Times New Roman" pitchFamily="18" charset="0"/>
              </a:rPr>
              <a:t>Foetal</a:t>
            </a:r>
            <a:r>
              <a:rPr lang="en-US" sz="3200" dirty="0">
                <a:latin typeface="+mj-lt"/>
                <a:cs typeface="Times New Roman" pitchFamily="18" charset="0"/>
              </a:rPr>
              <a:t> type of circulation ceases as the respiration commences</a:t>
            </a:r>
          </a:p>
          <a:p>
            <a:pPr lvl="0" algn="just"/>
            <a:r>
              <a:rPr lang="en-US" sz="3200" dirty="0">
                <a:latin typeface="+mj-lt"/>
                <a:cs typeface="Times New Roman" pitchFamily="18" charset="0"/>
              </a:rPr>
              <a:t>Normal circulation starts when the temporary structures stop functioning. These temporary structures are:-</a:t>
            </a:r>
          </a:p>
          <a:p>
            <a:pPr lvl="1" algn="just"/>
            <a:r>
              <a:rPr lang="en-US" sz="3200" dirty="0"/>
              <a:t>Foramen </a:t>
            </a:r>
            <a:r>
              <a:rPr lang="en-US" sz="3200" dirty="0" err="1"/>
              <a:t>ovale</a:t>
            </a:r>
            <a:endParaRPr lang="en-US" sz="3200" dirty="0"/>
          </a:p>
          <a:p>
            <a:pPr lvl="1" algn="just"/>
            <a:r>
              <a:rPr lang="en-US" sz="3200" dirty="0"/>
              <a:t>Ductus arteriosus</a:t>
            </a:r>
          </a:p>
          <a:p>
            <a:pPr lvl="1" algn="just"/>
            <a:r>
              <a:rPr lang="en-US" sz="3200" dirty="0"/>
              <a:t>Ductus </a:t>
            </a:r>
            <a:r>
              <a:rPr lang="en-US" sz="3200" dirty="0" err="1"/>
              <a:t>venosus</a:t>
            </a:r>
            <a:endParaRPr lang="en-US" sz="3200" dirty="0"/>
          </a:p>
          <a:p>
            <a:pPr lvl="1" algn="just"/>
            <a:r>
              <a:rPr lang="en-US" sz="3200" dirty="0"/>
              <a:t>Umbilical vein and </a:t>
            </a:r>
            <a:r>
              <a:rPr lang="en-US" sz="3200" dirty="0" err="1"/>
              <a:t>hypogastric</a:t>
            </a:r>
            <a:r>
              <a:rPr lang="en-US" sz="3200" dirty="0"/>
              <a:t> arteries</a:t>
            </a:r>
          </a:p>
          <a:p>
            <a:pPr algn="just"/>
            <a:endParaRPr lang="en-US" sz="3200" dirty="0">
              <a:latin typeface="+mj-lt"/>
              <a:cs typeface="Times New Roman" pitchFamily="18" charset="0"/>
            </a:endParaRPr>
          </a:p>
          <a:p>
            <a:pPr algn="just">
              <a:buNone/>
            </a:pPr>
            <a:endParaRPr lang="en-US" sz="3200" dirty="0">
              <a:latin typeface="Times New Roman" pitchFamily="18" charset="0"/>
              <a:cs typeface="Times New Roman" pitchFamily="18" charset="0"/>
            </a:endParaRPr>
          </a:p>
        </p:txBody>
      </p:sp>
    </p:spTree>
  </p:cSld>
  <p:clrMapOvr>
    <a:masterClrMapping/>
  </p:clrMapOvr>
  <p:transition spd="med">
    <p:pull/>
  </p:transition>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90164" y="685800"/>
            <a:ext cx="10132788" cy="6172200"/>
          </a:xfrm>
        </p:spPr>
        <p:txBody>
          <a:bodyPr>
            <a:normAutofit/>
          </a:bodyPr>
          <a:lstStyle/>
          <a:p>
            <a:pPr algn="just"/>
            <a:r>
              <a:rPr lang="en-US" sz="3200" dirty="0"/>
              <a:t>At birth, the baby takes a breath and blood is drawn to the lungs and then to the left atrium.</a:t>
            </a:r>
          </a:p>
          <a:p>
            <a:pPr algn="just"/>
            <a:r>
              <a:rPr lang="en-US" sz="3200" dirty="0"/>
              <a:t>The placental circulation ceases and less blood returns to the right side of the heart.</a:t>
            </a:r>
          </a:p>
          <a:p>
            <a:pPr algn="just"/>
            <a:r>
              <a:rPr lang="en-US" sz="3200" dirty="0"/>
              <a:t>The pressure in the left side is greater while that in the right side is less</a:t>
            </a:r>
          </a:p>
          <a:p>
            <a:pPr algn="just">
              <a:buNone/>
            </a:pPr>
            <a:r>
              <a:rPr lang="en-US" sz="3200" dirty="0"/>
              <a:t>Functional closure of the foramen ovale occurs</a:t>
            </a:r>
          </a:p>
          <a:p>
            <a:pPr algn="just"/>
            <a:r>
              <a:rPr lang="en-US" sz="3200" dirty="0"/>
              <a:t>Anatomical closure of the ductus arteriosus and formation of ligamentum arteriosum.</a:t>
            </a:r>
          </a:p>
          <a:p>
            <a:pPr algn="just"/>
            <a:endParaRPr lang="en-US" sz="3200" dirty="0"/>
          </a:p>
          <a:p>
            <a:pPr algn="just"/>
            <a:endParaRPr lang="sw-KE" sz="3200" dirty="0"/>
          </a:p>
        </p:txBody>
      </p:sp>
    </p:spTree>
  </p:cSld>
  <p:clrMapOvr>
    <a:masterClrMapping/>
  </p:clrMapOvr>
  <p:transition spd="med">
    <p:pull/>
  </p:transition>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2"/>
            <a:ext cx="10668000" cy="5445135"/>
          </a:xfrm>
        </p:spPr>
        <p:txBody>
          <a:bodyPr>
            <a:noAutofit/>
          </a:bodyPr>
          <a:lstStyle/>
          <a:p>
            <a:pPr algn="just"/>
            <a:r>
              <a:rPr lang="en-US" sz="3200" dirty="0">
                <a:latin typeface="+mj-lt"/>
              </a:rPr>
              <a:t>As the placental circulation ceases soon after birth when the umbilical cord is ligated, the blood flow to the right side of the heart decreases and the blood on the left side increases causing the foreman ovale to close.</a:t>
            </a:r>
          </a:p>
          <a:p>
            <a:pPr algn="just"/>
            <a:r>
              <a:rPr lang="en-US" sz="3200" dirty="0">
                <a:latin typeface="+mj-lt"/>
              </a:rPr>
              <a:t>With the establishment of pulmonary respiration, the ductus arteries close. Complete closure happens within eight to ten hours of birth.The cessation of placental circulation will result in the collapse and subsequently drying of the umbilical veins, the ductus venosus and the hypogastric arteries</a:t>
            </a:r>
          </a:p>
        </p:txBody>
      </p:sp>
    </p:spTree>
    <p:extLst>
      <p:ext uri="{BB962C8B-B14F-4D97-AF65-F5344CB8AC3E}">
        <p14:creationId xmlns="" xmlns:p14="http://schemas.microsoft.com/office/powerpoint/2010/main" val="1524131903"/>
      </p:ext>
    </p:extLst>
  </p:cSld>
  <p:clrMapOvr>
    <a:masterClrMapping/>
  </p:clrMapOvr>
  <p:transition spd="med">
    <p:pull/>
  </p:transition>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131" y="661182"/>
            <a:ext cx="10666668" cy="6044418"/>
          </a:xfrm>
        </p:spPr>
        <p:txBody>
          <a:bodyPr>
            <a:normAutofit/>
          </a:bodyPr>
          <a:lstStyle/>
          <a:p>
            <a:pPr algn="just"/>
            <a:r>
              <a:rPr lang="en-US" sz="3200" dirty="0">
                <a:latin typeface="+mj-lt"/>
              </a:rPr>
              <a:t>Initially, the heart rate is rapid; 120- 160 beats per minute.</a:t>
            </a:r>
          </a:p>
          <a:p>
            <a:pPr algn="just"/>
            <a:r>
              <a:rPr lang="en-US" sz="3200" dirty="0">
                <a:latin typeface="+mj-lt"/>
              </a:rPr>
              <a:t>Peripheral circulation is sluggish thus resulting in mild cyanosis of the hands, feet and circumoral areas</a:t>
            </a:r>
          </a:p>
          <a:p>
            <a:pPr algn="just"/>
            <a:r>
              <a:rPr lang="en-US" sz="3200" dirty="0">
                <a:latin typeface="+mj-lt"/>
              </a:rPr>
              <a:t>The total circulating blood volume at birth is 80 ml/kg body weight. This volume is usually raised where there’s delay in clamping of the cord at birth</a:t>
            </a:r>
          </a:p>
          <a:p>
            <a:pPr algn="just"/>
            <a:r>
              <a:rPr lang="en-US" sz="3200" dirty="0">
                <a:latin typeface="+mj-lt"/>
              </a:rPr>
              <a:t>The h.b is high (13-20 g/dl) of which &gt;50% is fetal haemoglobin. Conversion from fetal to adult h.b is completed within the first 1-2 years of life</a:t>
            </a:r>
          </a:p>
          <a:p>
            <a:pPr algn="just"/>
            <a:r>
              <a:rPr lang="en-US" sz="3200" dirty="0">
                <a:latin typeface="+mj-lt"/>
              </a:rPr>
              <a:t>Breakdown of the excess </a:t>
            </a:r>
            <a:r>
              <a:rPr lang="en-US" sz="3200" dirty="0" err="1">
                <a:latin typeface="+mj-lt"/>
              </a:rPr>
              <a:t>r.b.cs</a:t>
            </a:r>
            <a:r>
              <a:rPr lang="en-US" sz="3200" dirty="0">
                <a:latin typeface="+mj-lt"/>
              </a:rPr>
              <a:t> in the liver &amp; the spleen predisposes to jaundice in the 1</a:t>
            </a:r>
            <a:r>
              <a:rPr lang="en-US" sz="3200" baseline="30000" dirty="0">
                <a:latin typeface="+mj-lt"/>
              </a:rPr>
              <a:t>st</a:t>
            </a:r>
            <a:r>
              <a:rPr lang="en-US" sz="3200" dirty="0">
                <a:latin typeface="+mj-lt"/>
              </a:rPr>
              <a:t> week</a:t>
            </a:r>
          </a:p>
        </p:txBody>
      </p:sp>
    </p:spTree>
    <p:extLst>
      <p:ext uri="{BB962C8B-B14F-4D97-AF65-F5344CB8AC3E}">
        <p14:creationId xmlns="" xmlns:p14="http://schemas.microsoft.com/office/powerpoint/2010/main" val="1476526519"/>
      </p:ext>
    </p:extLst>
  </p:cSld>
  <p:clrMapOvr>
    <a:masterClrMapping/>
  </p:clrMapOvr>
  <p:transition spd="med">
    <p:pull/>
  </p:transition>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856" y="152400"/>
            <a:ext cx="8924290" cy="685800"/>
          </a:xfrm>
        </p:spPr>
        <p:txBody>
          <a:bodyPr>
            <a:normAutofit fontScale="90000"/>
          </a:bodyPr>
          <a:lstStyle/>
          <a:p>
            <a:pPr algn="ctr"/>
            <a:r>
              <a:rPr lang="en-US" b="1" dirty="0"/>
              <a:t>5. THE RENAL SYSTEM</a:t>
            </a:r>
          </a:p>
        </p:txBody>
      </p:sp>
      <p:sp>
        <p:nvSpPr>
          <p:cNvPr id="3" name="Content Placeholder 2"/>
          <p:cNvSpPr>
            <a:spLocks noGrp="1"/>
          </p:cNvSpPr>
          <p:nvPr>
            <p:ph idx="1"/>
          </p:nvPr>
        </p:nvSpPr>
        <p:spPr>
          <a:xfrm>
            <a:off x="518320" y="1066809"/>
            <a:ext cx="11155363" cy="5064125"/>
          </a:xfrm>
        </p:spPr>
        <p:txBody>
          <a:bodyPr>
            <a:normAutofit lnSpcReduction="10000"/>
          </a:bodyPr>
          <a:lstStyle/>
          <a:p>
            <a:pPr algn="just"/>
            <a:r>
              <a:rPr lang="en-US" sz="3200" dirty="0">
                <a:latin typeface="+mj-lt"/>
                <a:cs typeface="Times New Roman" pitchFamily="18" charset="0"/>
              </a:rPr>
              <a:t>Though the kidneys are functional in foetal life, their workload is minimal until after birth</a:t>
            </a:r>
          </a:p>
          <a:p>
            <a:pPr algn="just"/>
            <a:r>
              <a:rPr lang="en-US" sz="3200" dirty="0">
                <a:latin typeface="+mj-lt"/>
                <a:cs typeface="Times New Roman" pitchFamily="18" charset="0"/>
              </a:rPr>
              <a:t>The glomerular filtration rate is low &amp; tubular reabsorption capabilities are limited. </a:t>
            </a:r>
          </a:p>
          <a:p>
            <a:pPr algn="just"/>
            <a:r>
              <a:rPr lang="en-US" sz="3200" dirty="0">
                <a:latin typeface="+mj-lt"/>
                <a:cs typeface="Times New Roman" pitchFamily="18" charset="0"/>
              </a:rPr>
              <a:t>The baby is not able to concentrate or dilute urine very well in response to variations in fluid intake, nor compensate for high or low levels of solutes in the blood. This results in a narrow margin btwn homeastasis &amp; fluid imbalance</a:t>
            </a:r>
          </a:p>
          <a:p>
            <a:pPr algn="just"/>
            <a:r>
              <a:rPr lang="en-US" sz="3200" dirty="0">
                <a:latin typeface="+mj-lt"/>
                <a:cs typeface="Times New Roman" pitchFamily="18" charset="0"/>
              </a:rPr>
              <a:t>The ability to excrete drugs is also limited &amp; the baby’s renal system  is vulnerable to physiological stress</a:t>
            </a:r>
            <a:endParaRPr lang="en-US" sz="3200" dirty="0">
              <a:latin typeface="+mj-lt"/>
            </a:endParaRPr>
          </a:p>
        </p:txBody>
      </p:sp>
    </p:spTree>
    <p:extLst>
      <p:ext uri="{BB962C8B-B14F-4D97-AF65-F5344CB8AC3E}">
        <p14:creationId xmlns="" xmlns:p14="http://schemas.microsoft.com/office/powerpoint/2010/main" val="2661403875"/>
      </p:ext>
    </p:extLst>
  </p:cSld>
  <p:clrMapOvr>
    <a:masterClrMapping/>
  </p:clrMapOvr>
  <p:transition spd="med">
    <p:pull/>
  </p:transition>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1066802"/>
            <a:ext cx="10039827" cy="5064135"/>
          </a:xfrm>
        </p:spPr>
        <p:txBody>
          <a:bodyPr>
            <a:normAutofit/>
          </a:bodyPr>
          <a:lstStyle/>
          <a:p>
            <a:pPr algn="just"/>
            <a:r>
              <a:rPr lang="en-US" sz="3200" dirty="0"/>
              <a:t>The first urine is passed </a:t>
            </a:r>
            <a:r>
              <a:rPr lang="en-US" sz="3200" b="1" dirty="0"/>
              <a:t>at birth </a:t>
            </a:r>
            <a:r>
              <a:rPr lang="en-US" sz="3200" dirty="0"/>
              <a:t>or within the </a:t>
            </a:r>
            <a:r>
              <a:rPr lang="en-US" sz="3200" b="1" dirty="0"/>
              <a:t>1</a:t>
            </a:r>
            <a:r>
              <a:rPr lang="en-US" sz="3200" b="1" baseline="30000" dirty="0"/>
              <a:t>st</a:t>
            </a:r>
            <a:r>
              <a:rPr lang="en-US" sz="3200" b="1" dirty="0"/>
              <a:t> 24hrs </a:t>
            </a:r>
            <a:r>
              <a:rPr lang="en-US" sz="3200" dirty="0"/>
              <a:t>&amp; thereafter with increasing frequency as fluid intake rises</a:t>
            </a:r>
          </a:p>
          <a:p>
            <a:pPr algn="just"/>
            <a:r>
              <a:rPr lang="en-US" sz="3200" dirty="0"/>
              <a:t>The urine is dilute, straw coloured &amp; odourless</a:t>
            </a:r>
          </a:p>
        </p:txBody>
      </p:sp>
    </p:spTree>
    <p:extLst>
      <p:ext uri="{BB962C8B-B14F-4D97-AF65-F5344CB8AC3E}">
        <p14:creationId xmlns="" xmlns:p14="http://schemas.microsoft.com/office/powerpoint/2010/main" val="2292467410"/>
      </p:ext>
    </p:extLst>
  </p:cSld>
  <p:clrMapOvr>
    <a:masterClrMapping/>
  </p:clrMapOvr>
  <p:transition spd="med">
    <p:pull/>
  </p:transition>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7" y="-96981"/>
            <a:ext cx="10039827" cy="1142999"/>
          </a:xfrm>
        </p:spPr>
        <p:txBody>
          <a:bodyPr/>
          <a:lstStyle/>
          <a:p>
            <a:pPr algn="ctr"/>
            <a:r>
              <a:rPr lang="en-US" b="1" dirty="0">
                <a:solidFill>
                  <a:srgbClr val="0000CC"/>
                </a:solidFill>
              </a:rPr>
              <a:t>6. GASTROINTESTINAL SYSTEM</a:t>
            </a:r>
          </a:p>
        </p:txBody>
      </p:sp>
      <p:sp>
        <p:nvSpPr>
          <p:cNvPr id="3" name="Content Placeholder 2"/>
          <p:cNvSpPr>
            <a:spLocks noGrp="1"/>
          </p:cNvSpPr>
          <p:nvPr>
            <p:ph idx="1"/>
          </p:nvPr>
        </p:nvSpPr>
        <p:spPr>
          <a:xfrm>
            <a:off x="518320" y="1066800"/>
            <a:ext cx="11155363" cy="5791200"/>
          </a:xfrm>
        </p:spPr>
        <p:txBody>
          <a:bodyPr>
            <a:normAutofit/>
          </a:bodyPr>
          <a:lstStyle/>
          <a:p>
            <a:pPr algn="just"/>
            <a:r>
              <a:rPr lang="en-US" sz="3200" dirty="0">
                <a:latin typeface="+mj-lt"/>
              </a:rPr>
              <a:t>The G.I.T of the neonate is </a:t>
            </a:r>
            <a:r>
              <a:rPr lang="en-US" sz="3200" u="sng" dirty="0">
                <a:latin typeface="+mj-lt"/>
              </a:rPr>
              <a:t>structurally complete, although functionally immature</a:t>
            </a:r>
            <a:r>
              <a:rPr lang="en-US" sz="3200" dirty="0">
                <a:latin typeface="+mj-lt"/>
              </a:rPr>
              <a:t> in comparison with that of the adult. The mucous membrane of the mouth is pink &amp; moist &amp;The teeth are buried in the gums</a:t>
            </a:r>
          </a:p>
          <a:p>
            <a:pPr algn="just"/>
            <a:r>
              <a:rPr lang="en-US" sz="3200" dirty="0">
                <a:latin typeface="+mj-lt"/>
              </a:rPr>
              <a:t>The stomach has a small capacity(15-30ml), which increases rapidly in the 1</a:t>
            </a:r>
            <a:r>
              <a:rPr lang="en-US" sz="3200" baseline="30000" dirty="0">
                <a:latin typeface="+mj-lt"/>
              </a:rPr>
              <a:t>st</a:t>
            </a:r>
            <a:r>
              <a:rPr lang="en-US" sz="3200" dirty="0">
                <a:latin typeface="+mj-lt"/>
              </a:rPr>
              <a:t> wks of life. The cardiac sphincter is weak, predisposing to regurgitation</a:t>
            </a:r>
          </a:p>
          <a:p>
            <a:pPr algn="just"/>
            <a:r>
              <a:rPr lang="en-US" sz="3200" dirty="0">
                <a:latin typeface="+mj-lt"/>
              </a:rPr>
              <a:t>The gut is sterile at birth but is colonized within a few hrs. bowel sounds are present within one hr of birth</a:t>
            </a:r>
          </a:p>
          <a:p>
            <a:pPr algn="just"/>
            <a:r>
              <a:rPr lang="en-US" sz="3200" dirty="0">
                <a:latin typeface="+mj-lt"/>
              </a:rPr>
              <a:t>Bowel sounds are present within 1 hour of birth</a:t>
            </a:r>
          </a:p>
        </p:txBody>
      </p:sp>
    </p:spTree>
    <p:extLst>
      <p:ext uri="{BB962C8B-B14F-4D97-AF65-F5344CB8AC3E}">
        <p14:creationId xmlns="" xmlns:p14="http://schemas.microsoft.com/office/powerpoint/2010/main" val="2272616937"/>
      </p:ext>
    </p:extLst>
  </p:cSld>
  <p:clrMapOvr>
    <a:masterClrMapping/>
  </p:clrMapOvr>
  <p:transition spd="med">
    <p:pull/>
  </p:transition>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838200"/>
            <a:ext cx="10039827" cy="5486400"/>
          </a:xfrm>
        </p:spPr>
        <p:txBody>
          <a:bodyPr>
            <a:normAutofit lnSpcReduction="10000"/>
          </a:bodyPr>
          <a:lstStyle/>
          <a:p>
            <a:pPr algn="ctr">
              <a:buNone/>
            </a:pPr>
            <a:r>
              <a:rPr lang="en-US" sz="3200" b="1" dirty="0"/>
              <a:t>LIVER FUNCTION</a:t>
            </a:r>
          </a:p>
          <a:p>
            <a:pPr algn="just"/>
            <a:r>
              <a:rPr lang="en-US" sz="3200" dirty="0"/>
              <a:t>Physiological jaundice is usually seen in 50% of normal neonates from the third to the sixth day of life. This is due to excessive break down of red blood cells resulting from a high haemoglobin level (Hb of 14 - 18mgs/100mls). </a:t>
            </a:r>
          </a:p>
          <a:p>
            <a:pPr algn="just"/>
            <a:r>
              <a:rPr lang="en-US" sz="3200" dirty="0"/>
              <a:t>The process of breaking down red blood cells leads to formation of bilirubin. The liver is not able to conjugate the excess bilirubin to enable its secretion through the kidneys. This leads to physiological jaundice. </a:t>
            </a:r>
          </a:p>
          <a:p>
            <a:pPr algn="just"/>
            <a:endParaRPr lang="en-US" sz="3200" dirty="0"/>
          </a:p>
          <a:p>
            <a:pPr algn="just"/>
            <a:endParaRPr lang="en-US" sz="3200" dirty="0"/>
          </a:p>
        </p:txBody>
      </p:sp>
    </p:spTree>
    <p:extLst>
      <p:ext uri="{BB962C8B-B14F-4D97-AF65-F5344CB8AC3E}">
        <p14:creationId xmlns="" xmlns:p14="http://schemas.microsoft.com/office/powerpoint/2010/main" val="3200210132"/>
      </p:ext>
    </p:extLst>
  </p:cSld>
  <p:clrMapOvr>
    <a:masterClrMapping/>
  </p:clrMapOvr>
  <p:transition spd="med">
    <p:pull/>
  </p:transition>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STOOLS</a:t>
            </a:r>
            <a:r>
              <a:rPr lang="en-US" dirty="0"/>
              <a:t> </a:t>
            </a:r>
            <a:br>
              <a:rPr lang="en-US" dirty="0"/>
            </a:br>
            <a:endParaRPr lang="en-US" dirty="0"/>
          </a:p>
        </p:txBody>
      </p:sp>
      <p:sp>
        <p:nvSpPr>
          <p:cNvPr id="3" name="Content Placeholder 2"/>
          <p:cNvSpPr>
            <a:spLocks noGrp="1"/>
          </p:cNvSpPr>
          <p:nvPr>
            <p:ph idx="1"/>
          </p:nvPr>
        </p:nvSpPr>
        <p:spPr>
          <a:xfrm>
            <a:off x="1076088" y="1219206"/>
            <a:ext cx="10039827" cy="4911725"/>
          </a:xfrm>
        </p:spPr>
        <p:txBody>
          <a:bodyPr>
            <a:noAutofit/>
          </a:bodyPr>
          <a:lstStyle/>
          <a:p>
            <a:pPr algn="just"/>
            <a:r>
              <a:rPr lang="en-US" sz="3200" dirty="0">
                <a:latin typeface="+mj-lt"/>
              </a:rPr>
              <a:t>The neonate is capable of passing the first stool, known as meconium, within the first two to three days of life. This is because the foetus swallows liquor amnii in utero. Thus, their sucking and swallowing reflexes are usually present at birth.</a:t>
            </a:r>
          </a:p>
          <a:p>
            <a:pPr algn="just"/>
            <a:r>
              <a:rPr lang="en-US" sz="3200" dirty="0">
                <a:latin typeface="+mj-lt"/>
              </a:rPr>
              <a:t>The colour of the meconium is dark greenish for the 1</a:t>
            </a:r>
            <a:r>
              <a:rPr lang="en-US" sz="3200" baseline="30000" dirty="0">
                <a:latin typeface="+mj-lt"/>
              </a:rPr>
              <a:t>st</a:t>
            </a:r>
            <a:r>
              <a:rPr lang="en-US" sz="3200" dirty="0">
                <a:latin typeface="+mj-lt"/>
              </a:rPr>
              <a:t> 48-72 hours and later changes to a mustard (yellowish) colour from the 3</a:t>
            </a:r>
            <a:r>
              <a:rPr lang="en-US" sz="3200" baseline="30000" dirty="0">
                <a:latin typeface="+mj-lt"/>
              </a:rPr>
              <a:t>rd</a:t>
            </a:r>
            <a:r>
              <a:rPr lang="en-US" sz="3200" dirty="0">
                <a:latin typeface="+mj-lt"/>
              </a:rPr>
              <a:t>-5</a:t>
            </a:r>
            <a:r>
              <a:rPr lang="en-US" sz="3200" baseline="30000" dirty="0">
                <a:latin typeface="+mj-lt"/>
              </a:rPr>
              <a:t>th</a:t>
            </a:r>
            <a:r>
              <a:rPr lang="en-US" sz="3200" dirty="0">
                <a:latin typeface="+mj-lt"/>
              </a:rPr>
              <a:t> day. The bowels may be opened three to five times daily.</a:t>
            </a:r>
          </a:p>
          <a:p>
            <a:pPr algn="just"/>
            <a:endParaRPr lang="en-US" sz="3200" dirty="0">
              <a:latin typeface="+mj-lt"/>
            </a:endParaRPr>
          </a:p>
        </p:txBody>
      </p:sp>
    </p:spTree>
    <p:extLst>
      <p:ext uri="{BB962C8B-B14F-4D97-AF65-F5344CB8AC3E}">
        <p14:creationId xmlns="" xmlns:p14="http://schemas.microsoft.com/office/powerpoint/2010/main" val="766672622"/>
      </p:ext>
    </p:extLst>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58</a:t>
            </a:fld>
            <a:endParaRPr lang="en-US" dirty="0">
              <a:latin typeface="Franklin Gothic Book"/>
            </a:endParaRPr>
          </a:p>
        </p:txBody>
      </p:sp>
      <p:sp>
        <p:nvSpPr>
          <p:cNvPr id="3" name="Content Placeholder 2"/>
          <p:cNvSpPr>
            <a:spLocks noGrp="1"/>
          </p:cNvSpPr>
          <p:nvPr>
            <p:ph sz="quarter" idx="1"/>
          </p:nvPr>
        </p:nvSpPr>
        <p:spPr>
          <a:xfrm>
            <a:off x="685800" y="381000"/>
            <a:ext cx="10690556" cy="5257800"/>
          </a:xfrm>
        </p:spPr>
        <p:txBody>
          <a:bodyPr>
            <a:normAutofit/>
          </a:bodyPr>
          <a:lstStyle/>
          <a:p>
            <a:pPr lvl="0" algn="just">
              <a:buNone/>
            </a:pPr>
            <a:r>
              <a:rPr lang="en-US" sz="3200" b="1" dirty="0">
                <a:solidFill>
                  <a:srgbClr val="C00000"/>
                </a:solidFill>
                <a:latin typeface="Times New Roman" pitchFamily="18" charset="0"/>
                <a:cs typeface="Times New Roman" pitchFamily="18" charset="0"/>
              </a:rPr>
              <a:t>Formation of operculum</a:t>
            </a:r>
          </a:p>
          <a:p>
            <a:pPr lvl="0" algn="just">
              <a:buFont typeface="Wingdings" pitchFamily="2" charset="2"/>
              <a:buChar char="Ø"/>
            </a:pPr>
            <a:r>
              <a:rPr lang="en-US" sz="3200" dirty="0">
                <a:latin typeface="Times New Roman" pitchFamily="18" charset="0"/>
                <a:cs typeface="Times New Roman" pitchFamily="18" charset="0"/>
              </a:rPr>
              <a:t>This is a thickened plug of mucus, brought about by the effect of progesterone hormone on the endocervical cells.</a:t>
            </a:r>
          </a:p>
          <a:p>
            <a:pPr algn="just">
              <a:buFont typeface="Wingdings" pitchFamily="2" charset="2"/>
              <a:buChar char="Ø"/>
            </a:pPr>
            <a:r>
              <a:rPr lang="en-US" sz="3200" dirty="0">
                <a:latin typeface="Times New Roman" pitchFamily="18" charset="0"/>
                <a:cs typeface="Times New Roman" pitchFamily="18" charset="0"/>
              </a:rPr>
              <a:t>Its role is to provide a barrier from ascending infectious organisms.</a:t>
            </a:r>
          </a:p>
          <a:p>
            <a:pPr algn="just"/>
            <a:r>
              <a:rPr lang="en-US" sz="3200" b="1" dirty="0">
                <a:solidFill>
                  <a:srgbClr val="C00000"/>
                </a:solidFill>
                <a:latin typeface="Times New Roman" pitchFamily="18" charset="0"/>
                <a:cs typeface="Times New Roman" pitchFamily="18" charset="0"/>
              </a:rPr>
              <a:t>Erosion appearance (</a:t>
            </a:r>
            <a:r>
              <a:rPr lang="en-US" sz="3200" b="1" dirty="0" err="1">
                <a:solidFill>
                  <a:srgbClr val="C00000"/>
                </a:solidFill>
                <a:latin typeface="Times New Roman" pitchFamily="18" charset="0"/>
                <a:cs typeface="Times New Roman" pitchFamily="18" charset="0"/>
              </a:rPr>
              <a:t>ectropion</a:t>
            </a:r>
            <a:r>
              <a:rPr lang="en-US" sz="3200" b="1" dirty="0">
                <a:solidFill>
                  <a:srgbClr val="C00000"/>
                </a:solidFill>
                <a:latin typeface="Times New Roman" pitchFamily="18" charset="0"/>
                <a:cs typeface="Times New Roman" pitchFamily="18" charset="0"/>
              </a:rPr>
              <a:t>).</a:t>
            </a:r>
          </a:p>
          <a:p>
            <a:pPr algn="just">
              <a:buFont typeface="Wingdings" pitchFamily="2" charset="2"/>
              <a:buChar char="Ø"/>
            </a:pPr>
            <a:r>
              <a:rPr lang="en-US" sz="3200" dirty="0" err="1">
                <a:latin typeface="Times New Roman" pitchFamily="18" charset="0"/>
                <a:cs typeface="Times New Roman" pitchFamily="18" charset="0"/>
              </a:rPr>
              <a:t>Oestradiol</a:t>
            </a:r>
            <a:r>
              <a:rPr lang="en-US" sz="3200" dirty="0">
                <a:latin typeface="Times New Roman" pitchFamily="18" charset="0"/>
                <a:cs typeface="Times New Roman" pitchFamily="18" charset="0"/>
              </a:rPr>
              <a:t> (oestrogen) hormone, stimulates growth in columnar epithelium of the cervical canal. </a:t>
            </a:r>
          </a:p>
          <a:p>
            <a:pPr algn="just"/>
            <a:endParaRPr lang="en-US" dirty="0"/>
          </a:p>
        </p:txBody>
      </p:sp>
    </p:spTree>
  </p:cSld>
  <p:clrMapOvr>
    <a:masterClrMapping/>
  </p:clrMapOvr>
  <p:transition spd="slow">
    <p:pull dir="d"/>
  </p:transition>
  <p:timing>
    <p:tnLst>
      <p:par>
        <p:cTn id="1" dur="indefinite" restart="never" nodeType="tmRoot"/>
      </p:par>
    </p:tnLst>
  </p:timing>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381000"/>
            <a:ext cx="10039827" cy="1143000"/>
          </a:xfrm>
        </p:spPr>
        <p:txBody>
          <a:bodyPr/>
          <a:lstStyle/>
          <a:p>
            <a:pPr algn="ctr"/>
            <a:r>
              <a:rPr lang="en-US" b="1" dirty="0">
                <a:solidFill>
                  <a:srgbClr val="FF0000"/>
                </a:solidFill>
                <a:latin typeface="Arial Black" panose="020B0A04020102020204" pitchFamily="34" charset="0"/>
              </a:rPr>
              <a:t>Note:</a:t>
            </a:r>
          </a:p>
        </p:txBody>
      </p:sp>
      <p:sp>
        <p:nvSpPr>
          <p:cNvPr id="3" name="Content Placeholder 2"/>
          <p:cNvSpPr>
            <a:spLocks noGrp="1"/>
          </p:cNvSpPr>
          <p:nvPr>
            <p:ph idx="1"/>
          </p:nvPr>
        </p:nvSpPr>
        <p:spPr/>
        <p:txBody>
          <a:bodyPr>
            <a:normAutofit/>
          </a:bodyPr>
          <a:lstStyle/>
          <a:p>
            <a:pPr algn="just"/>
            <a:r>
              <a:rPr lang="en-US" sz="3200" dirty="0">
                <a:solidFill>
                  <a:srgbClr val="0000CC"/>
                </a:solidFill>
                <a:latin typeface="+mj-lt"/>
              </a:rPr>
              <a:t>The consistency and frequency of stools reflect the type of feeding</a:t>
            </a:r>
          </a:p>
          <a:p>
            <a:pPr algn="just"/>
            <a:r>
              <a:rPr lang="en-US" sz="3200" dirty="0">
                <a:solidFill>
                  <a:srgbClr val="0000CC"/>
                </a:solidFill>
                <a:latin typeface="+mj-lt"/>
              </a:rPr>
              <a:t>Breastmilk results in loose, bright yellow and inoffensive acid stools</a:t>
            </a:r>
          </a:p>
          <a:p>
            <a:pPr algn="just"/>
            <a:r>
              <a:rPr lang="en-US" sz="3200" dirty="0">
                <a:solidFill>
                  <a:srgbClr val="0000CC"/>
                </a:solidFill>
                <a:latin typeface="+mj-lt"/>
              </a:rPr>
              <a:t>The stools of a bottle fed baby are paler in colour, semiformed, less acidic and have slightly sharp smell</a:t>
            </a:r>
          </a:p>
        </p:txBody>
      </p:sp>
    </p:spTree>
    <p:extLst>
      <p:ext uri="{BB962C8B-B14F-4D97-AF65-F5344CB8AC3E}">
        <p14:creationId xmlns="" xmlns:p14="http://schemas.microsoft.com/office/powerpoint/2010/main" val="1574086492"/>
      </p:ext>
    </p:extLst>
  </p:cSld>
  <p:clrMapOvr>
    <a:masterClrMapping/>
  </p:clrMapOvr>
  <p:transition spd="med">
    <p:pull/>
  </p:transition>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277825"/>
            <a:ext cx="10039827" cy="865187"/>
          </a:xfrm>
        </p:spPr>
        <p:txBody>
          <a:bodyPr>
            <a:normAutofit/>
          </a:bodyPr>
          <a:lstStyle/>
          <a:p>
            <a:pPr algn="ctr"/>
            <a:r>
              <a:rPr lang="en-US" b="1" dirty="0"/>
              <a:t>7. IMMUNOLOGICAL ADAPTATION</a:t>
            </a:r>
          </a:p>
        </p:txBody>
      </p:sp>
      <p:sp>
        <p:nvSpPr>
          <p:cNvPr id="3" name="Content Placeholder 2"/>
          <p:cNvSpPr>
            <a:spLocks noGrp="1"/>
          </p:cNvSpPr>
          <p:nvPr>
            <p:ph idx="1"/>
          </p:nvPr>
        </p:nvSpPr>
        <p:spPr>
          <a:xfrm>
            <a:off x="518320" y="990601"/>
            <a:ext cx="11155363" cy="5140325"/>
          </a:xfrm>
        </p:spPr>
        <p:txBody>
          <a:bodyPr>
            <a:normAutofit/>
          </a:bodyPr>
          <a:lstStyle/>
          <a:p>
            <a:pPr algn="just"/>
            <a:r>
              <a:rPr lang="en-US" sz="3200" dirty="0"/>
              <a:t>Neonates demonstrate a marked susceptibility to infections, especially those gaining entry thru the mucosa of the respiratory &amp; gastrointestinal systems</a:t>
            </a:r>
          </a:p>
          <a:p>
            <a:pPr algn="just"/>
            <a:r>
              <a:rPr lang="en-US" sz="3200" dirty="0"/>
              <a:t>The baby has some immunoglobulins at birth but the sheltered intrauterine existence limits the need for learned immune responses to specific antigens. There are 3 main immunoglobulins, igG, igA and igM and of these, only igG is small enough to cross the placental barrier</a:t>
            </a:r>
          </a:p>
        </p:txBody>
      </p:sp>
    </p:spTree>
    <p:extLst>
      <p:ext uri="{BB962C8B-B14F-4D97-AF65-F5344CB8AC3E}">
        <p14:creationId xmlns="" xmlns:p14="http://schemas.microsoft.com/office/powerpoint/2010/main" val="4087228915"/>
      </p:ext>
    </p:extLst>
  </p:cSld>
  <p:clrMapOvr>
    <a:masterClrMapping/>
  </p:clrMapOvr>
  <p:transition spd="med">
    <p:pull/>
  </p:transition>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990602"/>
            <a:ext cx="10039827" cy="5140335"/>
          </a:xfrm>
        </p:spPr>
        <p:txBody>
          <a:bodyPr>
            <a:normAutofit/>
          </a:bodyPr>
          <a:lstStyle/>
          <a:p>
            <a:r>
              <a:rPr lang="en-US" sz="3200" dirty="0"/>
              <a:t>At birth, the baby’s levels of igG are equal to or slightly higher than those of the mother. This provides passive immunity during the last few months of life.</a:t>
            </a:r>
          </a:p>
        </p:txBody>
      </p:sp>
    </p:spTree>
    <p:extLst>
      <p:ext uri="{BB962C8B-B14F-4D97-AF65-F5344CB8AC3E}">
        <p14:creationId xmlns="" xmlns:p14="http://schemas.microsoft.com/office/powerpoint/2010/main" val="1529081576"/>
      </p:ext>
    </p:extLst>
  </p:cSld>
  <p:clrMapOvr>
    <a:masterClrMapping/>
  </p:clrMapOvr>
  <p:transition spd="med">
    <p:pull/>
  </p:transition>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277825"/>
            <a:ext cx="10039827" cy="865187"/>
          </a:xfrm>
        </p:spPr>
        <p:txBody>
          <a:bodyPr/>
          <a:lstStyle/>
          <a:p>
            <a:pPr algn="ctr"/>
            <a:r>
              <a:rPr lang="en-US" b="1" dirty="0"/>
              <a:t>8. REPRODUCTIVE SYSTEM</a:t>
            </a:r>
          </a:p>
        </p:txBody>
      </p:sp>
      <p:sp>
        <p:nvSpPr>
          <p:cNvPr id="3" name="Content Placeholder 2"/>
          <p:cNvSpPr>
            <a:spLocks noGrp="1"/>
          </p:cNvSpPr>
          <p:nvPr>
            <p:ph idx="1"/>
          </p:nvPr>
        </p:nvSpPr>
        <p:spPr>
          <a:xfrm>
            <a:off x="1076088" y="990601"/>
            <a:ext cx="10039827" cy="5140325"/>
          </a:xfrm>
        </p:spPr>
        <p:txBody>
          <a:bodyPr>
            <a:normAutofit/>
          </a:bodyPr>
          <a:lstStyle/>
          <a:p>
            <a:pPr algn="just"/>
            <a:r>
              <a:rPr lang="en-US" sz="3200" dirty="0"/>
              <a:t>In boys, the testes are descended into the scrotum, which has plentiful rugae, the urethral meatus opens at the tip of the penis &amp; the prepuce is adherent to the glans</a:t>
            </a:r>
          </a:p>
          <a:p>
            <a:pPr algn="just"/>
            <a:r>
              <a:rPr lang="en-US" sz="3200" dirty="0"/>
              <a:t>In girls both at term, the labia majora normally cover the labia minora, the hymen and the clitoris may appear disproportionately large</a:t>
            </a:r>
          </a:p>
        </p:txBody>
      </p:sp>
    </p:spTree>
    <p:extLst>
      <p:ext uri="{BB962C8B-B14F-4D97-AF65-F5344CB8AC3E}">
        <p14:creationId xmlns="" xmlns:p14="http://schemas.microsoft.com/office/powerpoint/2010/main" val="2068865611"/>
      </p:ext>
    </p:extLst>
  </p:cSld>
  <p:clrMapOvr>
    <a:masterClrMapping/>
  </p:clrMapOvr>
  <p:transition spd="med">
    <p:pull/>
  </p:transition>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t>In both sexes, withdrawal of maternal oestrogens results in breast engorgement with a nodule of breast tissue around the nipple</a:t>
            </a:r>
          </a:p>
          <a:p>
            <a:pPr>
              <a:buNone/>
            </a:pPr>
            <a:endParaRPr lang="en-US" sz="3200" dirty="0"/>
          </a:p>
        </p:txBody>
      </p:sp>
    </p:spTree>
    <p:extLst>
      <p:ext uri="{BB962C8B-B14F-4D97-AF65-F5344CB8AC3E}">
        <p14:creationId xmlns="" xmlns:p14="http://schemas.microsoft.com/office/powerpoint/2010/main" val="2751193812"/>
      </p:ext>
    </p:extLst>
  </p:cSld>
  <p:clrMapOvr>
    <a:masterClrMapping/>
  </p:clrMapOvr>
  <p:transition spd="med">
    <p:pull/>
  </p:transition>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9. MUSCULOSKELETAL SYSTEM</a:t>
            </a:r>
          </a:p>
        </p:txBody>
      </p:sp>
      <p:sp>
        <p:nvSpPr>
          <p:cNvPr id="3" name="Content Placeholder 2"/>
          <p:cNvSpPr>
            <a:spLocks noGrp="1"/>
          </p:cNvSpPr>
          <p:nvPr>
            <p:ph idx="1"/>
          </p:nvPr>
        </p:nvSpPr>
        <p:spPr/>
        <p:txBody>
          <a:bodyPr>
            <a:normAutofit/>
          </a:bodyPr>
          <a:lstStyle/>
          <a:p>
            <a:r>
              <a:rPr lang="en-US" sz="3200" dirty="0"/>
              <a:t>The muscles are complete, subsequent growth occurring by hypertrophy rather than by hyperplasia</a:t>
            </a:r>
          </a:p>
          <a:p>
            <a:r>
              <a:rPr lang="en-US" sz="3200" dirty="0"/>
              <a:t>Long bones are incompletely ossified to facilitate growth at the epiphyses</a:t>
            </a:r>
          </a:p>
        </p:txBody>
      </p:sp>
    </p:spTree>
    <p:extLst>
      <p:ext uri="{BB962C8B-B14F-4D97-AF65-F5344CB8AC3E}">
        <p14:creationId xmlns="" xmlns:p14="http://schemas.microsoft.com/office/powerpoint/2010/main" val="3565311289"/>
      </p:ext>
    </p:extLst>
  </p:cSld>
  <p:clrMapOvr>
    <a:masterClrMapping/>
  </p:clrMapOvr>
  <p:transition spd="med">
    <p:pull/>
  </p:transition>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PSYCHOLOGY AND PERCEPTION</a:t>
            </a:r>
          </a:p>
        </p:txBody>
      </p:sp>
      <p:sp>
        <p:nvSpPr>
          <p:cNvPr id="3" name="Content Placeholder 2"/>
          <p:cNvSpPr>
            <a:spLocks noGrp="1"/>
          </p:cNvSpPr>
          <p:nvPr>
            <p:ph idx="1"/>
          </p:nvPr>
        </p:nvSpPr>
        <p:spPr/>
        <p:txBody>
          <a:bodyPr>
            <a:normAutofit/>
          </a:bodyPr>
          <a:lstStyle/>
          <a:p>
            <a:r>
              <a:rPr lang="en-US" sz="3200" dirty="0"/>
              <a:t>Newborn babies at birth are alert and aware of their surroundings and they have long periods( 60%) of ‘quiet alert state’ &amp; react to stimuli</a:t>
            </a:r>
          </a:p>
        </p:txBody>
      </p:sp>
    </p:spTree>
    <p:extLst>
      <p:ext uri="{BB962C8B-B14F-4D97-AF65-F5344CB8AC3E}">
        <p14:creationId xmlns="" xmlns:p14="http://schemas.microsoft.com/office/powerpoint/2010/main" val="674387751"/>
      </p:ext>
    </p:extLst>
  </p:cSld>
  <p:clrMapOvr>
    <a:masterClrMapping/>
  </p:clrMapOvr>
  <p:transition spd="med">
    <p:pull/>
  </p:transition>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rgbClr val="0000CC"/>
                </a:solidFill>
              </a:rPr>
              <a:t>i</a:t>
            </a:r>
            <a:r>
              <a:rPr lang="en-US" dirty="0">
                <a:solidFill>
                  <a:srgbClr val="0000CC"/>
                </a:solidFill>
              </a:rPr>
              <a:t>) Special senses</a:t>
            </a:r>
          </a:p>
        </p:txBody>
      </p:sp>
      <p:sp>
        <p:nvSpPr>
          <p:cNvPr id="3" name="Content Placeholder 2"/>
          <p:cNvSpPr>
            <a:spLocks noGrp="1"/>
          </p:cNvSpPr>
          <p:nvPr>
            <p:ph idx="1"/>
          </p:nvPr>
        </p:nvSpPr>
        <p:spPr/>
        <p:txBody>
          <a:bodyPr>
            <a:normAutofit/>
          </a:bodyPr>
          <a:lstStyle/>
          <a:p>
            <a:pPr algn="just">
              <a:buNone/>
            </a:pPr>
            <a:r>
              <a:rPr lang="en-US" sz="3200" b="1" dirty="0"/>
              <a:t>a) VISION</a:t>
            </a:r>
          </a:p>
          <a:p>
            <a:pPr algn="just"/>
            <a:r>
              <a:rPr lang="en-US" sz="3200" dirty="0"/>
              <a:t>Though immature, the structures necessary 4 vision are present &amp; functional at birth. Babies are sensitive to bright light which cause them to frown or blink. They demonstrate a preference for bold black &amp; white patterns and the shape of the human face</a:t>
            </a:r>
          </a:p>
        </p:txBody>
      </p:sp>
    </p:spTree>
    <p:extLst>
      <p:ext uri="{BB962C8B-B14F-4D97-AF65-F5344CB8AC3E}">
        <p14:creationId xmlns="" xmlns:p14="http://schemas.microsoft.com/office/powerpoint/2010/main" val="381978536"/>
      </p:ext>
    </p:extLst>
  </p:cSld>
  <p:clrMapOvr>
    <a:masterClrMapping/>
  </p:clrMapOvr>
  <p:transition spd="med">
    <p:pull/>
  </p:transition>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00CC"/>
                </a:solidFill>
              </a:rPr>
              <a:t>b) HEARING</a:t>
            </a:r>
          </a:p>
        </p:txBody>
      </p:sp>
      <p:sp>
        <p:nvSpPr>
          <p:cNvPr id="3" name="Content Placeholder 2"/>
          <p:cNvSpPr>
            <a:spLocks noGrp="1"/>
          </p:cNvSpPr>
          <p:nvPr>
            <p:ph idx="1"/>
          </p:nvPr>
        </p:nvSpPr>
        <p:spPr/>
        <p:txBody>
          <a:bodyPr>
            <a:normAutofit/>
          </a:bodyPr>
          <a:lstStyle/>
          <a:p>
            <a:pPr algn="just"/>
            <a:r>
              <a:rPr lang="en-US" sz="3200" dirty="0"/>
              <a:t>Newborn babies’ eyes turn towards sound. On hearing a high pitched sound, they 1</a:t>
            </a:r>
            <a:r>
              <a:rPr lang="en-US" sz="3200" baseline="30000" dirty="0"/>
              <a:t>st</a:t>
            </a:r>
            <a:r>
              <a:rPr lang="en-US" sz="3200" dirty="0"/>
              <a:t> blink or startle then become agitated and are comforted by low pitched sounds</a:t>
            </a:r>
          </a:p>
          <a:p>
            <a:pPr algn="ctr">
              <a:buNone/>
            </a:pPr>
            <a:r>
              <a:rPr lang="en-US" sz="3200" b="1" dirty="0">
                <a:solidFill>
                  <a:srgbClr val="0000CC"/>
                </a:solidFill>
              </a:rPr>
              <a:t>c) SMELL &amp; TASTE</a:t>
            </a:r>
          </a:p>
          <a:p>
            <a:pPr algn="just"/>
            <a:r>
              <a:rPr lang="en-US" sz="3200" dirty="0"/>
              <a:t>Babies prefer a smell of milk to that of other substances &amp; show a preference for human milk</a:t>
            </a:r>
          </a:p>
          <a:p>
            <a:pPr algn="just"/>
            <a:endParaRPr lang="en-US" sz="3200" dirty="0"/>
          </a:p>
        </p:txBody>
      </p:sp>
    </p:spTree>
    <p:extLst>
      <p:ext uri="{BB962C8B-B14F-4D97-AF65-F5344CB8AC3E}">
        <p14:creationId xmlns="" xmlns:p14="http://schemas.microsoft.com/office/powerpoint/2010/main" val="912927857"/>
      </p:ext>
    </p:extLst>
  </p:cSld>
  <p:clrMapOvr>
    <a:masterClrMapping/>
  </p:clrMapOvr>
  <p:transition spd="med">
    <p:pull/>
  </p:transition>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152400"/>
            <a:ext cx="10039827" cy="1143000"/>
          </a:xfrm>
        </p:spPr>
        <p:txBody>
          <a:bodyPr/>
          <a:lstStyle/>
          <a:p>
            <a:pPr algn="ctr"/>
            <a:r>
              <a:rPr lang="en-US" b="1" dirty="0">
                <a:solidFill>
                  <a:srgbClr val="0000CC"/>
                </a:solidFill>
              </a:rPr>
              <a:t>d) TOUCH</a:t>
            </a:r>
          </a:p>
        </p:txBody>
      </p:sp>
      <p:sp>
        <p:nvSpPr>
          <p:cNvPr id="3" name="Content Placeholder 2"/>
          <p:cNvSpPr>
            <a:spLocks noGrp="1"/>
          </p:cNvSpPr>
          <p:nvPr>
            <p:ph idx="1"/>
          </p:nvPr>
        </p:nvSpPr>
        <p:spPr>
          <a:xfrm>
            <a:off x="1076088" y="1295400"/>
            <a:ext cx="10039827" cy="5029200"/>
          </a:xfrm>
        </p:spPr>
        <p:txBody>
          <a:bodyPr>
            <a:normAutofit/>
          </a:bodyPr>
          <a:lstStyle/>
          <a:p>
            <a:pPr algn="just"/>
            <a:r>
              <a:rPr lang="en-US" sz="3200" dirty="0"/>
              <a:t>Is the most highly developed sense in a neonate at birth. Neonates respond well to touch. The senses of taste, smell, and hearing are functional in the newborn; however, not to the extent of touch.</a:t>
            </a:r>
          </a:p>
        </p:txBody>
      </p:sp>
    </p:spTree>
    <p:extLst>
      <p:ext uri="{BB962C8B-B14F-4D97-AF65-F5344CB8AC3E}">
        <p14:creationId xmlns="" xmlns:p14="http://schemas.microsoft.com/office/powerpoint/2010/main" val="3914196355"/>
      </p:ext>
    </p:extLst>
  </p:cSld>
  <p:clrMapOvr>
    <a:masterClrMapping/>
  </p:clrMapOvr>
  <p:transition spd="med">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59</a:t>
            </a:fld>
            <a:endParaRPr lang="en-US" dirty="0">
              <a:latin typeface="Franklin Gothic Book"/>
            </a:endParaRPr>
          </a:p>
        </p:txBody>
      </p:sp>
      <p:sp>
        <p:nvSpPr>
          <p:cNvPr id="3" name="Content Placeholder 2"/>
          <p:cNvSpPr>
            <a:spLocks noGrp="1"/>
          </p:cNvSpPr>
          <p:nvPr>
            <p:ph sz="quarter" idx="1"/>
          </p:nvPr>
        </p:nvSpPr>
        <p:spPr>
          <a:xfrm>
            <a:off x="797204" y="152400"/>
            <a:ext cx="10597595" cy="6477000"/>
          </a:xfrm>
        </p:spPr>
        <p:txBody>
          <a:bodyPr>
            <a:normAutofit/>
          </a:bodyPr>
          <a:lstStyle/>
          <a:p>
            <a:pPr lvl="0" algn="just">
              <a:buFont typeface="Wingdings" pitchFamily="2" charset="2"/>
              <a:buChar char="Ø"/>
            </a:pPr>
            <a:r>
              <a:rPr lang="en-US" sz="3200" dirty="0">
                <a:cs typeface="Times New Roman" pitchFamily="18" charset="0"/>
              </a:rPr>
              <a:t>The </a:t>
            </a:r>
            <a:r>
              <a:rPr lang="en-US" sz="3200" dirty="0" err="1">
                <a:cs typeface="Times New Roman" pitchFamily="18" charset="0"/>
              </a:rPr>
              <a:t>infravaginal</a:t>
            </a:r>
            <a:r>
              <a:rPr lang="en-US" sz="3200" dirty="0">
                <a:cs typeface="Times New Roman" pitchFamily="18" charset="0"/>
              </a:rPr>
              <a:t> portion becomes softer , swollen and its length is approximately 2.5cm. </a:t>
            </a:r>
          </a:p>
          <a:p>
            <a:pPr lvl="0" algn="just"/>
            <a:r>
              <a:rPr lang="en-US" sz="3200" b="1" dirty="0">
                <a:solidFill>
                  <a:srgbClr val="C00000"/>
                </a:solidFill>
                <a:cs typeface="Times New Roman" pitchFamily="18" charset="0"/>
              </a:rPr>
              <a:t>Ripening of the cervix.</a:t>
            </a:r>
          </a:p>
          <a:p>
            <a:pPr lvl="0" algn="just">
              <a:buFont typeface="Wingdings" pitchFamily="2" charset="2"/>
              <a:buChar char="Ø"/>
            </a:pPr>
            <a:r>
              <a:rPr lang="en-US" sz="3200" dirty="0">
                <a:cs typeface="Times New Roman" pitchFamily="18" charset="0"/>
              </a:rPr>
              <a:t> Refers to preparation/ readiness of the cervix for labour process. </a:t>
            </a:r>
          </a:p>
          <a:p>
            <a:pPr lvl="0" algn="just">
              <a:buFont typeface="Wingdings" pitchFamily="2" charset="2"/>
              <a:buChar char="Ø"/>
            </a:pPr>
            <a:r>
              <a:rPr lang="en-US" sz="3200" dirty="0">
                <a:cs typeface="Times New Roman" pitchFamily="18" charset="0"/>
              </a:rPr>
              <a:t>It is brought about by enzyme collagenase and </a:t>
            </a:r>
            <a:r>
              <a:rPr lang="en-US" sz="3200" dirty="0" err="1">
                <a:cs typeface="Times New Roman" pitchFamily="18" charset="0"/>
              </a:rPr>
              <a:t>prostagladins</a:t>
            </a:r>
            <a:r>
              <a:rPr lang="en-US" sz="3200" dirty="0">
                <a:cs typeface="Times New Roman" pitchFamily="18" charset="0"/>
              </a:rPr>
              <a:t>. </a:t>
            </a:r>
          </a:p>
          <a:p>
            <a:pPr lvl="0" algn="just"/>
            <a:r>
              <a:rPr lang="en-US" sz="3200" b="1" dirty="0">
                <a:solidFill>
                  <a:srgbClr val="C00000"/>
                </a:solidFill>
                <a:cs typeface="Times New Roman" pitchFamily="18" charset="0"/>
              </a:rPr>
              <a:t>Effacement. </a:t>
            </a:r>
          </a:p>
          <a:p>
            <a:pPr lvl="0" algn="just">
              <a:buFont typeface="Wingdings" pitchFamily="2" charset="2"/>
              <a:buChar char="Ø"/>
            </a:pPr>
            <a:r>
              <a:rPr lang="en-US" sz="3200" dirty="0">
                <a:cs typeface="Times New Roman" pitchFamily="18" charset="0"/>
              </a:rPr>
              <a:t>Refers to taking up of the cervix which occurs during the last two (2) weeks prenatally.</a:t>
            </a:r>
          </a:p>
          <a:p>
            <a:pPr algn="just"/>
            <a:endParaRPr lang="en-US" sz="3200" dirty="0"/>
          </a:p>
        </p:txBody>
      </p:sp>
    </p:spTree>
  </p:cSld>
  <p:clrMapOvr>
    <a:masterClrMapping/>
  </p:clrMapOvr>
  <p:transition spd="slow">
    <p:pull dir="d"/>
  </p:transition>
  <p:timing>
    <p:tnLst>
      <p:par>
        <p:cTn id="1" dur="indefinite" restart="never" nodeType="tmRoot"/>
      </p:par>
    </p:tnLst>
  </p:timing>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856" y="152400"/>
            <a:ext cx="8924290" cy="990600"/>
          </a:xfrm>
        </p:spPr>
        <p:txBody>
          <a:bodyPr/>
          <a:lstStyle/>
          <a:p>
            <a:r>
              <a:rPr lang="en-US" b="1" dirty="0"/>
              <a:t>ii) SLEEP AND AWAKENING</a:t>
            </a:r>
          </a:p>
        </p:txBody>
      </p:sp>
      <p:sp>
        <p:nvSpPr>
          <p:cNvPr id="3" name="Content Placeholder 2"/>
          <p:cNvSpPr>
            <a:spLocks noGrp="1"/>
          </p:cNvSpPr>
          <p:nvPr>
            <p:ph idx="1"/>
          </p:nvPr>
        </p:nvSpPr>
        <p:spPr>
          <a:xfrm>
            <a:off x="518320" y="1143000"/>
            <a:ext cx="11155363" cy="5715000"/>
          </a:xfrm>
        </p:spPr>
        <p:txBody>
          <a:bodyPr>
            <a:normAutofit/>
          </a:bodyPr>
          <a:lstStyle/>
          <a:p>
            <a:pPr algn="just"/>
            <a:r>
              <a:rPr lang="en-US" sz="3600" dirty="0"/>
              <a:t>Following initiation of respirations at birth, the baby remains alert &amp; reactive for a period of at least 1 hr, then relaxes &amp; sleeps</a:t>
            </a:r>
          </a:p>
          <a:p>
            <a:pPr algn="just"/>
            <a:r>
              <a:rPr lang="en-US" sz="3600" dirty="0"/>
              <a:t>The baby goes into 2 sleep states, namely; deep sleep and light sleep</a:t>
            </a:r>
          </a:p>
        </p:txBody>
      </p:sp>
    </p:spTree>
    <p:extLst>
      <p:ext uri="{BB962C8B-B14F-4D97-AF65-F5344CB8AC3E}">
        <p14:creationId xmlns="" xmlns:p14="http://schemas.microsoft.com/office/powerpoint/2010/main" val="3667113429"/>
      </p:ext>
    </p:extLst>
  </p:cSld>
  <p:clrMapOvr>
    <a:masterClrMapping/>
  </p:clrMapOvr>
  <p:transition spd="med">
    <p:pull/>
  </p:transition>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277825"/>
            <a:ext cx="10039827" cy="788987"/>
          </a:xfrm>
        </p:spPr>
        <p:txBody>
          <a:bodyPr>
            <a:normAutofit fontScale="90000"/>
          </a:bodyPr>
          <a:lstStyle/>
          <a:p>
            <a:pPr algn="ctr"/>
            <a:r>
              <a:rPr lang="en-US" b="1" dirty="0"/>
              <a:t>11. GROWTH &amp; DEVELOPMENT</a:t>
            </a:r>
          </a:p>
        </p:txBody>
      </p:sp>
      <p:sp>
        <p:nvSpPr>
          <p:cNvPr id="3" name="Content Placeholder 2"/>
          <p:cNvSpPr>
            <a:spLocks noGrp="1"/>
          </p:cNvSpPr>
          <p:nvPr>
            <p:ph idx="1"/>
          </p:nvPr>
        </p:nvSpPr>
        <p:spPr>
          <a:xfrm>
            <a:off x="518320" y="990600"/>
            <a:ext cx="11155363" cy="5867400"/>
          </a:xfrm>
        </p:spPr>
        <p:txBody>
          <a:bodyPr>
            <a:normAutofit/>
          </a:bodyPr>
          <a:lstStyle/>
          <a:p>
            <a:pPr algn="just"/>
            <a:r>
              <a:rPr lang="en-US" sz="3600" dirty="0"/>
              <a:t>Babies are dependent on their mothers 4 continued survival, growth &amp; dvpt. These will progress satisfactorily if the baby is physiologically &amp; neurologically normal, is in a safe envt, nutritional needs are met &amp; physiological dvpt is promoted by appropriate stimulation &amp; loving care</a:t>
            </a:r>
          </a:p>
        </p:txBody>
      </p:sp>
    </p:spTree>
  </p:cSld>
  <p:clrMapOvr>
    <a:masterClrMapping/>
  </p:clrMapOvr>
  <p:transition spd="med">
    <p:pull/>
  </p:transition>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WEIGHT</a:t>
            </a:r>
            <a:r>
              <a:rPr lang="en-US" dirty="0"/>
              <a:t> </a:t>
            </a:r>
            <a:br>
              <a:rPr lang="en-US" dirty="0"/>
            </a:br>
            <a:endParaRPr lang="en-US" dirty="0"/>
          </a:p>
        </p:txBody>
      </p:sp>
      <p:sp>
        <p:nvSpPr>
          <p:cNvPr id="3" name="Content Placeholder 2"/>
          <p:cNvSpPr>
            <a:spLocks noGrp="1"/>
          </p:cNvSpPr>
          <p:nvPr>
            <p:ph idx="1"/>
          </p:nvPr>
        </p:nvSpPr>
        <p:spPr>
          <a:xfrm>
            <a:off x="1066801" y="1447800"/>
            <a:ext cx="10049114" cy="4876800"/>
          </a:xfrm>
        </p:spPr>
        <p:txBody>
          <a:bodyPr>
            <a:normAutofit/>
          </a:bodyPr>
          <a:lstStyle/>
          <a:p>
            <a:r>
              <a:rPr lang="en-US" sz="3200" dirty="0"/>
              <a:t>The average normal birth weight ranges from 2.5 - 3.5 kilograms. During the first three days of life, the baby loses approximately 10 - 20% of their birth weight but regains it again within one to two weeks.</a:t>
            </a:r>
          </a:p>
          <a:p>
            <a:pPr algn="just">
              <a:buNone/>
            </a:pPr>
            <a:endParaRPr lang="en-US" sz="3200" dirty="0"/>
          </a:p>
        </p:txBody>
      </p:sp>
    </p:spTree>
  </p:cSld>
  <p:clrMapOvr>
    <a:masterClrMapping/>
  </p:clrMapOvr>
  <p:transition spd="med">
    <p:pull/>
  </p:transition>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1295400"/>
          </a:xfrm>
          <a:solidFill>
            <a:srgbClr val="00B0F0"/>
          </a:solidFill>
          <a:ln>
            <a:noFill/>
          </a:ln>
          <a:effectLst/>
          <a:scene3d>
            <a:camera prst="orthographicFront">
              <a:rot lat="0" lon="0" rev="0"/>
            </a:camera>
            <a:lightRig rig="glow" dir="t">
              <a:rot lat="0" lon="0" rev="14100000"/>
            </a:lightRig>
          </a:scene3d>
          <a:sp3d prstMaterial="softEdge">
            <a:bevelT w="127000" prst="artDeco"/>
          </a:sp3d>
        </p:spPr>
        <p:txBody>
          <a:bodyPr>
            <a:normAutofit fontScale="90000"/>
          </a:bodyPr>
          <a:lstStyle/>
          <a:p>
            <a:pPr algn="ctr"/>
            <a:r>
              <a:rPr lang="en-US" b="1" dirty="0">
                <a:solidFill>
                  <a:srgbClr val="FFFF00"/>
                </a:solidFill>
              </a:rPr>
              <a:t>POSSIBLE REASONS FOR WEIGHT LOSS IN A NEWBORN</a:t>
            </a:r>
            <a:endParaRPr lang="en-US" dirty="0">
              <a:solidFill>
                <a:srgbClr val="FFFF00"/>
              </a:solidFill>
            </a:endParaRPr>
          </a:p>
        </p:txBody>
      </p:sp>
      <p:sp>
        <p:nvSpPr>
          <p:cNvPr id="3" name="Content Placeholder 2"/>
          <p:cNvSpPr>
            <a:spLocks noGrp="1"/>
          </p:cNvSpPr>
          <p:nvPr>
            <p:ph idx="1"/>
          </p:nvPr>
        </p:nvSpPr>
        <p:spPr>
          <a:xfrm>
            <a:off x="685800" y="1600207"/>
            <a:ext cx="10820400" cy="4530725"/>
          </a:xfrm>
        </p:spPr>
        <p:txBody>
          <a:bodyPr>
            <a:normAutofit/>
          </a:bodyPr>
          <a:lstStyle/>
          <a:p>
            <a:pPr lvl="0" algn="just"/>
            <a:r>
              <a:rPr lang="en-US" sz="3200" dirty="0"/>
              <a:t>Due to tissue fluid loss during the heat loss when the baby is born</a:t>
            </a:r>
          </a:p>
          <a:p>
            <a:pPr lvl="0" algn="just"/>
            <a:r>
              <a:rPr lang="en-US" sz="3200" dirty="0"/>
              <a:t>When the baby opens their bowels, the meconium which was present in the gut is lost, leading to weight reduction</a:t>
            </a:r>
          </a:p>
          <a:p>
            <a:pPr lvl="0" algn="just"/>
            <a:r>
              <a:rPr lang="en-US" sz="3200" dirty="0"/>
              <a:t>Poor sucking on the breast due to tiredness incurred during the baby’s passage through the birth canal during labour will affect the baby’s weight since they are not getting enough fluid intake</a:t>
            </a:r>
          </a:p>
          <a:p>
            <a:pPr algn="just"/>
            <a:endParaRPr lang="en-US" sz="3200" dirty="0"/>
          </a:p>
        </p:txBody>
      </p:sp>
    </p:spTree>
  </p:cSld>
  <p:clrMapOvr>
    <a:masterClrMapping/>
  </p:clrMapOvr>
  <p:transition spd="med">
    <p:pull/>
  </p:transition>
</p:sld>
</file>

<file path=ppt/slides/slide5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1066800"/>
          </a:xfrm>
          <a:solidFill>
            <a:srgbClr val="0000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pPr algn="ctr"/>
            <a:r>
              <a:rPr lang="en-US" b="1" dirty="0">
                <a:solidFill>
                  <a:schemeClr val="bg1"/>
                </a:solidFill>
                <a:latin typeface="Aharoni" panose="02010803020104030203" pitchFamily="2" charset="-79"/>
                <a:cs typeface="Aharoni" panose="02010803020104030203" pitchFamily="2" charset="-79"/>
              </a:rPr>
              <a:t>FIRST EXAMINATION OF THE NEONATE</a:t>
            </a:r>
            <a:endParaRPr lang="en-US" dirty="0">
              <a:solidFill>
                <a:schemeClr val="bg1"/>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685800" y="1219200"/>
            <a:ext cx="10744200" cy="5486400"/>
          </a:xfrm>
        </p:spPr>
        <p:txBody>
          <a:bodyPr>
            <a:normAutofit/>
          </a:bodyPr>
          <a:lstStyle/>
          <a:p>
            <a:pPr algn="just"/>
            <a:r>
              <a:rPr lang="en-US" sz="3200" dirty="0">
                <a:latin typeface="+mj-lt"/>
              </a:rPr>
              <a:t>This is the first/ </a:t>
            </a:r>
            <a:r>
              <a:rPr lang="en-US" sz="3200" b="1" dirty="0">
                <a:latin typeface="+mj-lt"/>
              </a:rPr>
              <a:t>initial</a:t>
            </a:r>
            <a:r>
              <a:rPr lang="en-US" sz="3200" dirty="0">
                <a:latin typeface="+mj-lt"/>
              </a:rPr>
              <a:t> physical examination that is done to a newborn baby</a:t>
            </a:r>
          </a:p>
          <a:p>
            <a:pPr algn="just"/>
            <a:r>
              <a:rPr lang="en-US" sz="3200" dirty="0">
                <a:latin typeface="+mj-lt"/>
              </a:rPr>
              <a:t>Examination whenever possible should be done near the parents and findings explained to them</a:t>
            </a:r>
          </a:p>
          <a:p>
            <a:pPr algn="ctr">
              <a:buNone/>
            </a:pPr>
            <a:r>
              <a:rPr lang="en-US" sz="3200" b="1" u="sng" dirty="0">
                <a:solidFill>
                  <a:srgbClr val="0000CC"/>
                </a:solidFill>
              </a:rPr>
              <a:t>OBJECTIVES OF THE FIRST EXAMINATION:-</a:t>
            </a:r>
          </a:p>
          <a:p>
            <a:pPr algn="just"/>
            <a:r>
              <a:rPr lang="en-US" sz="3200" dirty="0">
                <a:latin typeface="+mj-lt"/>
              </a:rPr>
              <a:t>To rule out </a:t>
            </a:r>
            <a:r>
              <a:rPr lang="en-US" sz="3200" b="1" dirty="0">
                <a:solidFill>
                  <a:srgbClr val="FF0000"/>
                </a:solidFill>
                <a:latin typeface="+mj-lt"/>
              </a:rPr>
              <a:t>external</a:t>
            </a:r>
            <a:r>
              <a:rPr lang="en-US" sz="3200" dirty="0">
                <a:latin typeface="+mj-lt"/>
              </a:rPr>
              <a:t> congenital malformations</a:t>
            </a:r>
          </a:p>
          <a:p>
            <a:pPr algn="just"/>
            <a:r>
              <a:rPr lang="en-US" sz="3200" dirty="0">
                <a:latin typeface="+mj-lt"/>
              </a:rPr>
              <a:t>To determine maturity of the neonate and rule out prematurity</a:t>
            </a:r>
          </a:p>
          <a:p>
            <a:pPr algn="just"/>
            <a:r>
              <a:rPr lang="en-US" sz="3200" dirty="0">
                <a:latin typeface="+mj-lt"/>
              </a:rPr>
              <a:t>To rule out birth trauma or injury</a:t>
            </a:r>
          </a:p>
          <a:p>
            <a:pPr algn="just">
              <a:buNone/>
            </a:pPr>
            <a:endParaRPr lang="en-US" sz="3200" dirty="0"/>
          </a:p>
        </p:txBody>
      </p:sp>
    </p:spTree>
  </p:cSld>
  <p:clrMapOvr>
    <a:masterClrMapping/>
  </p:clrMapOvr>
  <p:transition spd="med">
    <p:pull/>
  </p:transition>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04800"/>
            <a:ext cx="10820400" cy="6324600"/>
          </a:xfrm>
        </p:spPr>
        <p:txBody>
          <a:bodyPr>
            <a:noAutofit/>
          </a:bodyPr>
          <a:lstStyle/>
          <a:p>
            <a:pPr algn="just"/>
            <a:r>
              <a:rPr lang="en-US" sz="2800" dirty="0">
                <a:latin typeface="+mj-lt"/>
              </a:rPr>
              <a:t>A thorough physical examination is done during the 1</a:t>
            </a:r>
            <a:r>
              <a:rPr lang="en-US" sz="2800" baseline="30000" dirty="0">
                <a:latin typeface="+mj-lt"/>
              </a:rPr>
              <a:t>st</a:t>
            </a:r>
            <a:r>
              <a:rPr lang="en-US" sz="2800" dirty="0">
                <a:latin typeface="+mj-lt"/>
              </a:rPr>
              <a:t> 4 hours after birth</a:t>
            </a:r>
          </a:p>
          <a:p>
            <a:pPr algn="just"/>
            <a:r>
              <a:rPr lang="en-US" sz="2800" dirty="0">
                <a:latin typeface="+mj-lt"/>
              </a:rPr>
              <a:t>In order to carry out this examination, you need to have with you the following equipment in a tray:-</a:t>
            </a:r>
          </a:p>
          <a:p>
            <a:pPr lvl="1" algn="just"/>
            <a:r>
              <a:rPr lang="en-US" sz="2800" dirty="0">
                <a:latin typeface="+mj-lt"/>
              </a:rPr>
              <a:t>Tape measure</a:t>
            </a:r>
          </a:p>
          <a:p>
            <a:pPr lvl="1"/>
            <a:r>
              <a:rPr lang="en-US" sz="2800" dirty="0">
                <a:latin typeface="+mj-lt"/>
              </a:rPr>
              <a:t>Second hand watch</a:t>
            </a:r>
          </a:p>
          <a:p>
            <a:pPr lvl="1"/>
            <a:r>
              <a:rPr lang="en-US" sz="2800" dirty="0">
                <a:latin typeface="+mj-lt"/>
              </a:rPr>
              <a:t>Gloves</a:t>
            </a:r>
          </a:p>
          <a:p>
            <a:pPr lvl="1"/>
            <a:r>
              <a:rPr lang="en-US" sz="2800" dirty="0">
                <a:latin typeface="+mj-lt"/>
              </a:rPr>
              <a:t>Weighing scale</a:t>
            </a:r>
          </a:p>
          <a:p>
            <a:pPr lvl="1"/>
            <a:r>
              <a:rPr lang="en-US" sz="2800" dirty="0">
                <a:latin typeface="+mj-lt"/>
              </a:rPr>
              <a:t>Clinical thermometer</a:t>
            </a:r>
          </a:p>
          <a:p>
            <a:pPr lvl="1"/>
            <a:r>
              <a:rPr lang="en-US" sz="2800" dirty="0">
                <a:latin typeface="+mj-lt"/>
              </a:rPr>
              <a:t>Swabs</a:t>
            </a:r>
          </a:p>
          <a:p>
            <a:pPr lvl="1"/>
            <a:r>
              <a:rPr lang="en-US" sz="2800" dirty="0">
                <a:latin typeface="+mj-lt"/>
              </a:rPr>
              <a:t>Stethoscope</a:t>
            </a:r>
          </a:p>
          <a:p>
            <a:pPr lvl="1"/>
            <a:r>
              <a:rPr lang="en-US" sz="2800" dirty="0">
                <a:latin typeface="+mj-lt"/>
              </a:rPr>
              <a:t>A flat surface or cot</a:t>
            </a:r>
          </a:p>
          <a:p>
            <a:pPr>
              <a:buNone/>
            </a:pPr>
            <a:endParaRPr lang="en-US" sz="2800" dirty="0">
              <a:latin typeface="+mj-lt"/>
            </a:endParaRPr>
          </a:p>
        </p:txBody>
      </p:sp>
    </p:spTree>
  </p:cSld>
  <p:clrMapOvr>
    <a:masterClrMapping/>
  </p:clrMapOvr>
  <p:transition spd="med">
    <p:pull/>
  </p:transition>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04242" y="152400"/>
            <a:ext cx="10969440" cy="1295400"/>
          </a:xfrm>
        </p:spPr>
        <p:txBody>
          <a:bodyPr>
            <a:normAutofit fontScale="90000"/>
          </a:bodyPr>
          <a:lstStyle/>
          <a:p>
            <a:pPr algn="ctr"/>
            <a:r>
              <a:rPr lang="en-US" b="1" dirty="0">
                <a:solidFill>
                  <a:srgbClr val="7030A0"/>
                </a:solidFill>
              </a:rPr>
              <a:t/>
            </a:r>
            <a:br>
              <a:rPr lang="en-US" b="1" dirty="0">
                <a:solidFill>
                  <a:srgbClr val="7030A0"/>
                </a:solidFill>
              </a:rPr>
            </a:br>
            <a:r>
              <a:rPr lang="en-US" b="1" dirty="0">
                <a:solidFill>
                  <a:srgbClr val="7030A0"/>
                </a:solidFill>
              </a:rPr>
              <a:t>PREPARATION PRIOR TO FIRST EXAMINATION</a:t>
            </a:r>
            <a:endParaRPr lang="sw-KE" b="1" dirty="0">
              <a:solidFill>
                <a:srgbClr val="7030A0"/>
              </a:solidFill>
            </a:endParaRPr>
          </a:p>
        </p:txBody>
      </p:sp>
      <p:sp>
        <p:nvSpPr>
          <p:cNvPr id="5" name="Content Placeholder 2"/>
          <p:cNvSpPr>
            <a:spLocks noGrp="1"/>
          </p:cNvSpPr>
          <p:nvPr>
            <p:ph idx="1"/>
          </p:nvPr>
        </p:nvSpPr>
        <p:spPr>
          <a:xfrm>
            <a:off x="518320" y="1600200"/>
            <a:ext cx="11155363" cy="5334000"/>
          </a:xfrm>
        </p:spPr>
        <p:txBody>
          <a:bodyPr>
            <a:normAutofit/>
          </a:bodyPr>
          <a:lstStyle/>
          <a:p>
            <a:r>
              <a:rPr lang="en-US" sz="2800" dirty="0"/>
              <a:t>The midwife should first perform hand hygiene:-This is to prevent the spread of infections.</a:t>
            </a:r>
          </a:p>
          <a:p>
            <a:r>
              <a:rPr lang="en-US" sz="2800" dirty="0"/>
              <a:t>The midwife’s hands should be warm:-This is to avoid chilling of the infant</a:t>
            </a:r>
          </a:p>
          <a:p>
            <a:r>
              <a:rPr lang="en-US" sz="2800" dirty="0"/>
              <a:t>The neonate should be in a warm, draught (windy) free environment</a:t>
            </a:r>
          </a:p>
          <a:p>
            <a:r>
              <a:rPr lang="en-US" sz="2800" dirty="0"/>
              <a:t>There should be enough light to allow the midwife to see the neonate clearly</a:t>
            </a:r>
          </a:p>
          <a:p>
            <a:r>
              <a:rPr lang="en-US" sz="2800" dirty="0"/>
              <a:t>The examination is performed in an orderly manner from head to toes</a:t>
            </a:r>
            <a:endParaRPr lang="sw-KE" sz="2800" dirty="0"/>
          </a:p>
        </p:txBody>
      </p:sp>
    </p:spTree>
  </p:cSld>
  <p:clrMapOvr>
    <a:masterClrMapping/>
  </p:clrMapOvr>
  <p:transition spd="med">
    <p:pull/>
  </p:transition>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633856" y="152400"/>
            <a:ext cx="8924290" cy="685800"/>
          </a:xfrm>
        </p:spPr>
        <p:txBody>
          <a:bodyPr>
            <a:normAutofit fontScale="90000"/>
          </a:bodyPr>
          <a:lstStyle/>
          <a:p>
            <a:r>
              <a:rPr lang="en-US" b="1" dirty="0"/>
              <a:t>EVALUATE THE BABY</a:t>
            </a:r>
            <a:endParaRPr lang="sw-KE" b="1" dirty="0"/>
          </a:p>
        </p:txBody>
      </p:sp>
      <p:pic>
        <p:nvPicPr>
          <p:cNvPr id="5" name="Picture 7"/>
          <p:cNvPicPr>
            <a:picLocks noGrp="1" noChangeAspect="1" noChangeArrowheads="1"/>
          </p:cNvPicPr>
          <p:nvPr>
            <p:ph idx="1"/>
          </p:nvPr>
        </p:nvPicPr>
        <p:blipFill>
          <a:blip r:embed="rId2" cstate="print"/>
          <a:stretch>
            <a:fillRect/>
          </a:stretch>
        </p:blipFill>
        <p:spPr bwMode="auto">
          <a:xfrm>
            <a:off x="685800" y="838202"/>
            <a:ext cx="10668000" cy="586739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med">
    <p:pull/>
  </p:transition>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856" y="152400"/>
            <a:ext cx="8924290" cy="685800"/>
          </a:xfrm>
        </p:spPr>
        <p:txBody>
          <a:bodyPr>
            <a:normAutofit fontScale="90000"/>
          </a:bodyPr>
          <a:lstStyle/>
          <a:p>
            <a:r>
              <a:rPr lang="en-US" b="1" dirty="0">
                <a:solidFill>
                  <a:srgbClr val="7030A0"/>
                </a:solidFill>
              </a:rPr>
              <a:t>APPEARANCE</a:t>
            </a:r>
          </a:p>
        </p:txBody>
      </p:sp>
      <p:sp>
        <p:nvSpPr>
          <p:cNvPr id="4" name="Content Placeholder 2"/>
          <p:cNvSpPr>
            <a:spLocks noGrp="1"/>
          </p:cNvSpPr>
          <p:nvPr>
            <p:ph idx="1"/>
          </p:nvPr>
        </p:nvSpPr>
        <p:spPr>
          <a:xfrm>
            <a:off x="914401" y="838200"/>
            <a:ext cx="10591800" cy="6019800"/>
          </a:xfrm>
        </p:spPr>
        <p:txBody>
          <a:bodyPr>
            <a:normAutofit/>
          </a:bodyPr>
          <a:lstStyle/>
          <a:p>
            <a:pPr>
              <a:buFont typeface="Wingdings" pitchFamily="2" charset="2"/>
              <a:buChar char="q"/>
            </a:pPr>
            <a:r>
              <a:rPr lang="en-US" sz="3200" dirty="0">
                <a:latin typeface="Calibri" pitchFamily="34" charset="0"/>
              </a:rPr>
              <a:t>The baby should be pink in colour.</a:t>
            </a:r>
          </a:p>
          <a:p>
            <a:pPr>
              <a:buFont typeface="Wingdings" pitchFamily="2" charset="2"/>
              <a:buChar char="q"/>
            </a:pPr>
            <a:r>
              <a:rPr lang="en-US" sz="3200" dirty="0">
                <a:latin typeface="Calibri" pitchFamily="34" charset="0"/>
              </a:rPr>
              <a:t>Note any abnormal facies</a:t>
            </a:r>
          </a:p>
          <a:p>
            <a:pPr>
              <a:buFont typeface="Wingdings" pitchFamily="2" charset="2"/>
              <a:buChar char="q"/>
            </a:pPr>
            <a:r>
              <a:rPr lang="en-US" sz="3200" dirty="0">
                <a:latin typeface="Calibri" pitchFamily="34" charset="0"/>
              </a:rPr>
              <a:t>Lies in an attitude of flexion</a:t>
            </a:r>
          </a:p>
          <a:p>
            <a:pPr>
              <a:buFont typeface="Wingdings" pitchFamily="2" charset="2"/>
              <a:buChar char="q"/>
            </a:pPr>
            <a:r>
              <a:rPr lang="en-US" sz="3200" dirty="0">
                <a:latin typeface="Calibri" pitchFamily="34" charset="0"/>
              </a:rPr>
              <a:t>Vernix caseosa-a white, sticky substance is present on the skin. It has a protective function  and is absorbed within a few hours</a:t>
            </a:r>
          </a:p>
          <a:p>
            <a:r>
              <a:rPr lang="en-US" sz="3200" dirty="0">
                <a:latin typeface="Calibri" pitchFamily="34" charset="0"/>
              </a:rPr>
              <a:t>Residual vernix in the axillae and groin predisposes to excoriation of the skin</a:t>
            </a:r>
            <a:endParaRPr lang="sw-KE" sz="3200" dirty="0">
              <a:latin typeface="Calibri" pitchFamily="34" charset="0"/>
            </a:endParaRPr>
          </a:p>
          <a:p>
            <a:pPr>
              <a:buFont typeface="Wingdings" pitchFamily="2" charset="2"/>
              <a:buChar char="q"/>
            </a:pPr>
            <a:endParaRPr lang="en-US" sz="3200" dirty="0">
              <a:latin typeface="Calibri" pitchFamily="34" charset="0"/>
            </a:endParaRPr>
          </a:p>
          <a:p>
            <a:pPr>
              <a:buFont typeface="Wingdings" pitchFamily="2" charset="2"/>
              <a:buChar char="q"/>
            </a:pPr>
            <a:endParaRPr lang="sw-KE" sz="3200" dirty="0">
              <a:latin typeface="Calibri" pitchFamily="34" charset="0"/>
            </a:endParaRPr>
          </a:p>
        </p:txBody>
      </p:sp>
    </p:spTree>
  </p:cSld>
  <p:clrMapOvr>
    <a:masterClrMapping/>
  </p:clrMapOvr>
  <p:transition spd="med">
    <p:pull/>
  </p:transition>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633856" y="152400"/>
            <a:ext cx="8924290" cy="685800"/>
          </a:xfrm>
        </p:spPr>
        <p:txBody>
          <a:bodyPr>
            <a:normAutofit fontScale="90000"/>
          </a:bodyPr>
          <a:lstStyle/>
          <a:p>
            <a:pPr algn="ctr"/>
            <a:r>
              <a:rPr lang="en-US" b="1" dirty="0"/>
              <a:t>Vernix caseosa</a:t>
            </a:r>
            <a:endParaRPr lang="sw-KE" b="1" dirty="0"/>
          </a:p>
        </p:txBody>
      </p:sp>
      <p:pic>
        <p:nvPicPr>
          <p:cNvPr id="5" name="Picture 6"/>
          <p:cNvPicPr>
            <a:picLocks noGrp="1" noChangeAspect="1" noChangeArrowheads="1"/>
          </p:cNvPicPr>
          <p:nvPr>
            <p:ph idx="1"/>
          </p:nvPr>
        </p:nvPicPr>
        <p:blipFill>
          <a:blip r:embed="rId2" cstate="print"/>
          <a:stretch>
            <a:fillRect/>
          </a:stretch>
        </p:blipFill>
        <p:spPr bwMode="auto">
          <a:xfrm>
            <a:off x="890166" y="914400"/>
            <a:ext cx="10504633" cy="5943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28600"/>
            <a:ext cx="10504633" cy="1143000"/>
          </a:xfrm>
        </p:spPr>
        <p:txBody>
          <a:bodyPr>
            <a:normAutofit fontScale="90000"/>
          </a:bodyPr>
          <a:lstStyle/>
          <a:p>
            <a:pPr algn="ctr"/>
            <a:r>
              <a:rPr lang="en-US" b="1" dirty="0">
                <a:solidFill>
                  <a:srgbClr val="FF0000"/>
                </a:solidFill>
                <a:latin typeface="Aharoni" panose="02010803020104030203" pitchFamily="2" charset="-79"/>
                <a:cs typeface="Aharoni" panose="02010803020104030203" pitchFamily="2" charset="-79"/>
              </a:rPr>
              <a:t>DEFINITION OF PRE-CONCEPTION CARE </a:t>
            </a:r>
            <a:endParaRPr lang="en-US" dirty="0">
              <a:solidFill>
                <a:srgbClr val="FF0000"/>
              </a:solidFill>
              <a:latin typeface="Aharoni" panose="02010803020104030203" pitchFamily="2" charset="-79"/>
              <a:cs typeface="Aharoni" panose="02010803020104030203" pitchFamily="2" charset="-79"/>
            </a:endParaRPr>
          </a:p>
        </p:txBody>
      </p:sp>
      <p:sp>
        <p:nvSpPr>
          <p:cNvPr id="4" name="Content Placeholder 3"/>
          <p:cNvSpPr>
            <a:spLocks noGrp="1"/>
          </p:cNvSpPr>
          <p:nvPr>
            <p:ph idx="1"/>
          </p:nvPr>
        </p:nvSpPr>
        <p:spPr>
          <a:xfrm>
            <a:off x="518320" y="1295400"/>
            <a:ext cx="11155363" cy="5562600"/>
          </a:xfrm>
        </p:spPr>
        <p:txBody>
          <a:bodyPr>
            <a:normAutofit/>
          </a:bodyPr>
          <a:lstStyle/>
          <a:p>
            <a:pPr algn="just">
              <a:buFont typeface="Wingdings" pitchFamily="2" charset="2"/>
              <a:buChar char="v"/>
            </a:pPr>
            <a:r>
              <a:rPr lang="en-US" sz="3200" dirty="0">
                <a:latin typeface="Calibri" pitchFamily="34" charset="0"/>
                <a:cs typeface="Calibri" pitchFamily="34" charset="0"/>
              </a:rPr>
              <a:t>This is a set of interventions that identify and modify biomedical, behavioral, and social risks to a woman’s health and future pregnancies.</a:t>
            </a:r>
          </a:p>
          <a:p>
            <a:pPr algn="just"/>
            <a:r>
              <a:rPr lang="en-US" sz="3200" dirty="0">
                <a:latin typeface="Calibri" pitchFamily="34" charset="0"/>
                <a:cs typeface="Calibri" pitchFamily="34" charset="0"/>
              </a:rPr>
              <a:t> It includes </a:t>
            </a:r>
            <a:r>
              <a:rPr lang="en-US" sz="3200" b="1" dirty="0">
                <a:latin typeface="Calibri" pitchFamily="34" charset="0"/>
                <a:cs typeface="Calibri" pitchFamily="34" charset="0"/>
              </a:rPr>
              <a:t>health promotion, prevention and management</a:t>
            </a:r>
            <a:r>
              <a:rPr lang="en-US" sz="3200" dirty="0">
                <a:latin typeface="Calibri" pitchFamily="34" charset="0"/>
                <a:cs typeface="Calibri" pitchFamily="34" charset="0"/>
              </a:rPr>
              <a:t> of any pre existing conditions; emphasizing health issues that require action before conception or very early in pregnancy for maximal impact. </a:t>
            </a:r>
          </a:p>
          <a:p>
            <a:pPr algn="just"/>
            <a:r>
              <a:rPr lang="en-US" sz="3200" dirty="0">
                <a:latin typeface="Calibri" pitchFamily="34" charset="0"/>
                <a:cs typeface="Calibri" pitchFamily="34" charset="0"/>
              </a:rPr>
              <a:t>The target population for pre conception care is women of reproductive age (15 to 49 years)</a:t>
            </a:r>
          </a:p>
        </p:txBody>
      </p:sp>
      <p:sp>
        <p:nvSpPr>
          <p:cNvPr id="3" name="Slide Number Placeholder 2"/>
          <p:cNvSpPr>
            <a:spLocks noGrp="1"/>
          </p:cNvSpPr>
          <p:nvPr>
            <p:ph type="sldNum" sz="quarter" idx="12"/>
          </p:nvPr>
        </p:nvSpPr>
        <p:spPr/>
        <p:txBody>
          <a:bodyPr/>
          <a:lstStyle/>
          <a:p>
            <a:fld id="{83F828AF-2CD1-48C6-8286-C7F35401D37C}" type="slidenum">
              <a:rPr lang="en-US">
                <a:solidFill>
                  <a:srgbClr val="04617B">
                    <a:shade val="90000"/>
                  </a:srgbClr>
                </a:solidFill>
                <a:latin typeface="Constantia"/>
              </a:rPr>
              <a:pPr/>
              <a:t>6</a:t>
            </a:fld>
            <a:endParaRPr lang="en-US">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latin typeface="Times New Roman" pitchFamily="18" charset="0"/>
                <a:cs typeface="Times New Roman" pitchFamily="18" charset="0"/>
              </a:rPr>
              <a:t>v) Vagina.</a:t>
            </a:r>
            <a:endParaRPr lang="en-US" dirty="0">
              <a:solidFill>
                <a:srgbClr val="C00000"/>
              </a:solidFill>
            </a:endParaRP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60</a:t>
            </a:fld>
            <a:endParaRPr lang="en-US" dirty="0">
              <a:latin typeface="Franklin Gothic Book"/>
            </a:endParaRPr>
          </a:p>
        </p:txBody>
      </p:sp>
      <p:sp>
        <p:nvSpPr>
          <p:cNvPr id="3" name="Content Placeholder 2"/>
          <p:cNvSpPr>
            <a:spLocks noGrp="1"/>
          </p:cNvSpPr>
          <p:nvPr>
            <p:ph sz="quarter" idx="1"/>
          </p:nvPr>
        </p:nvSpPr>
        <p:spPr>
          <a:xfrm>
            <a:off x="367861" y="1447800"/>
            <a:ext cx="11424745" cy="4572000"/>
          </a:xfrm>
        </p:spPr>
        <p:txBody>
          <a:bodyPr/>
          <a:lstStyle/>
          <a:p>
            <a:pPr lvl="0">
              <a:buFont typeface="Wingdings" pitchFamily="2" charset="2"/>
              <a:buChar char="v"/>
            </a:pPr>
            <a:r>
              <a:rPr lang="en-US" sz="3200" dirty="0">
                <a:latin typeface="Times New Roman" pitchFamily="18" charset="0"/>
                <a:cs typeface="Times New Roman" pitchFamily="18" charset="0"/>
              </a:rPr>
              <a:t>General hypertrophy of the muscle layers is influenced by oestrogen hormone.</a:t>
            </a:r>
          </a:p>
          <a:p>
            <a:pPr>
              <a:buFont typeface="Wingdings" pitchFamily="2" charset="2"/>
              <a:buChar char="v"/>
            </a:pPr>
            <a:r>
              <a:rPr lang="en-US" sz="3200" dirty="0">
                <a:latin typeface="Times New Roman" pitchFamily="18" charset="0"/>
                <a:cs typeface="Times New Roman" pitchFamily="18" charset="0"/>
              </a:rPr>
              <a:t>Relaxation of the connective tissues results from effects of progesterone hormone. </a:t>
            </a:r>
          </a:p>
          <a:p>
            <a:pPr>
              <a:buNone/>
            </a:pPr>
            <a:r>
              <a:rPr lang="en-US" sz="3200" i="1" dirty="0">
                <a:latin typeface="Times New Roman" pitchFamily="18" charset="0"/>
                <a:cs typeface="Times New Roman" pitchFamily="18" charset="0"/>
              </a:rPr>
              <a:t>	  </a:t>
            </a:r>
            <a:r>
              <a:rPr lang="en-US" sz="3200" b="1" i="1" u="sng" dirty="0">
                <a:latin typeface="Times New Roman" pitchFamily="18" charset="0"/>
                <a:cs typeface="Times New Roman" pitchFamily="18" charset="0"/>
              </a:rPr>
              <a:t>Specific changes are:-</a:t>
            </a:r>
          </a:p>
          <a:p>
            <a:r>
              <a:rPr lang="en-US" sz="3200" dirty="0">
                <a:solidFill>
                  <a:srgbClr val="C00000"/>
                </a:solidFill>
                <a:latin typeface="Times New Roman" pitchFamily="18" charset="0"/>
                <a:cs typeface="Times New Roman" pitchFamily="18" charset="0"/>
              </a:rPr>
              <a:t>Increased elasticity</a:t>
            </a:r>
            <a:r>
              <a:rPr lang="en-US" sz="3200" dirty="0">
                <a:latin typeface="Times New Roman" pitchFamily="18" charset="0"/>
                <a:cs typeface="Times New Roman" pitchFamily="18" charset="0"/>
              </a:rPr>
              <a:t>, hence easily dilates during 2</a:t>
            </a:r>
            <a:r>
              <a:rPr lang="en-US" sz="3200" baseline="30000" dirty="0">
                <a:latin typeface="Times New Roman" pitchFamily="18" charset="0"/>
                <a:cs typeface="Times New Roman" pitchFamily="18" charset="0"/>
              </a:rPr>
              <a:t>nd</a:t>
            </a:r>
            <a:r>
              <a:rPr lang="en-US" sz="3200" dirty="0">
                <a:latin typeface="Times New Roman" pitchFamily="18" charset="0"/>
                <a:cs typeface="Times New Roman" pitchFamily="18" charset="0"/>
              </a:rPr>
              <a:t> stage. </a:t>
            </a:r>
          </a:p>
          <a:p>
            <a:pPr>
              <a:buNone/>
            </a:pPr>
            <a:endParaRPr lang="en-US" dirty="0"/>
          </a:p>
          <a:p>
            <a:endParaRPr lang="en-US" dirty="0"/>
          </a:p>
        </p:txBody>
      </p:sp>
    </p:spTree>
  </p:cSld>
  <p:clrMapOvr>
    <a:masterClrMapping/>
  </p:clrMapOvr>
  <p:transition spd="slow">
    <p:pull dir="d"/>
  </p:transition>
  <p:timing>
    <p:tnLst>
      <p:par>
        <p:cTn id="1" dur="indefinite" restart="never" nodeType="tmRoot"/>
      </p:par>
    </p:tnLst>
  </p:timing>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856" y="152400"/>
            <a:ext cx="8924290" cy="685800"/>
          </a:xfrm>
        </p:spPr>
        <p:txBody>
          <a:bodyPr>
            <a:normAutofit fontScale="90000"/>
          </a:bodyPr>
          <a:lstStyle/>
          <a:p>
            <a:r>
              <a:rPr lang="en-US" dirty="0"/>
              <a:t>THE SKIN</a:t>
            </a:r>
          </a:p>
        </p:txBody>
      </p:sp>
      <p:sp>
        <p:nvSpPr>
          <p:cNvPr id="4" name="Content Placeholder 2"/>
          <p:cNvSpPr>
            <a:spLocks noGrp="1"/>
          </p:cNvSpPr>
          <p:nvPr>
            <p:ph idx="1"/>
          </p:nvPr>
        </p:nvSpPr>
        <p:spPr>
          <a:xfrm>
            <a:off x="1076088" y="1066800"/>
            <a:ext cx="9482059" cy="5105400"/>
          </a:xfrm>
        </p:spPr>
        <p:txBody>
          <a:bodyPr>
            <a:normAutofit/>
          </a:bodyPr>
          <a:lstStyle/>
          <a:p>
            <a:pPr algn="just"/>
            <a:r>
              <a:rPr lang="en-US" sz="3200" dirty="0"/>
              <a:t>Sterile at birth and is colonized by micro-organisms within 24 hours</a:t>
            </a:r>
          </a:p>
          <a:p>
            <a:pPr algn="just"/>
            <a:r>
              <a:rPr lang="en-US" sz="3200" dirty="0"/>
              <a:t>General colour of the skin depends on the baby’s ethnic origin</a:t>
            </a:r>
          </a:p>
          <a:p>
            <a:pPr algn="just"/>
            <a:r>
              <a:rPr lang="en-US" sz="3200" dirty="0"/>
              <a:t>Lanugo,downy hairs cover the skin and are plentiful over the shoulders, upper arms and thighs</a:t>
            </a:r>
          </a:p>
          <a:p>
            <a:pPr algn="just"/>
            <a:r>
              <a:rPr lang="en-US" sz="3200" dirty="0"/>
              <a:t>Mature baby has plentiful skin creases on the palms of his hands and soles of his feet</a:t>
            </a:r>
            <a:endParaRPr lang="sw-KE" sz="3200" dirty="0"/>
          </a:p>
        </p:txBody>
      </p:sp>
    </p:spTree>
  </p:cSld>
  <p:clrMapOvr>
    <a:masterClrMapping/>
  </p:clrMapOvr>
  <p:transition spd="med">
    <p:pull/>
  </p:transition>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838200"/>
            <a:ext cx="10039827" cy="1143000"/>
          </a:xfrm>
        </p:spPr>
        <p:txBody>
          <a:bodyPr>
            <a:normAutofit fontScale="90000"/>
          </a:bodyPr>
          <a:lstStyle/>
          <a:p>
            <a:pPr algn="ctr"/>
            <a:r>
              <a:rPr lang="en-US" b="1" u="sng" dirty="0">
                <a:solidFill>
                  <a:srgbClr val="FF0000"/>
                </a:solidFill>
              </a:rPr>
              <a:t>Examine the baby systematically in the following manner:</a:t>
            </a:r>
            <a:br>
              <a:rPr lang="en-US" b="1" u="sng" dirty="0">
                <a:solidFill>
                  <a:srgbClr val="FF0000"/>
                </a:solidFill>
              </a:rPr>
            </a:br>
            <a:endParaRPr lang="en-US" b="1" u="sng" dirty="0">
              <a:solidFill>
                <a:srgbClr val="FF0000"/>
              </a:solidFill>
            </a:endParaRPr>
          </a:p>
        </p:txBody>
      </p:sp>
      <p:sp>
        <p:nvSpPr>
          <p:cNvPr id="3" name="Content Placeholder 2"/>
          <p:cNvSpPr>
            <a:spLocks noGrp="1"/>
          </p:cNvSpPr>
          <p:nvPr>
            <p:ph idx="1"/>
          </p:nvPr>
        </p:nvSpPr>
        <p:spPr>
          <a:xfrm>
            <a:off x="600314" y="1140160"/>
            <a:ext cx="10515600" cy="5709634"/>
          </a:xfrm>
        </p:spPr>
        <p:txBody>
          <a:bodyPr>
            <a:noAutofit/>
          </a:bodyPr>
          <a:lstStyle/>
          <a:p>
            <a:pPr lvl="0" algn="just"/>
            <a:r>
              <a:rPr lang="en-US" sz="2800" b="1" dirty="0">
                <a:latin typeface="+mj-lt"/>
              </a:rPr>
              <a:t>Vital signs </a:t>
            </a:r>
            <a:r>
              <a:rPr lang="en-US" sz="2800" dirty="0">
                <a:latin typeface="+mj-lt"/>
              </a:rPr>
              <a:t>- heart rate (120-160/min), respiration (20-60 average 44/min), and temperature (36.5-37.3 degrees centigrade).</a:t>
            </a:r>
          </a:p>
          <a:p>
            <a:pPr lvl="0" algn="just"/>
            <a:r>
              <a:rPr lang="en-US" sz="2800" b="1" dirty="0">
                <a:latin typeface="+mj-lt"/>
              </a:rPr>
              <a:t>Head</a:t>
            </a:r>
            <a:r>
              <a:rPr lang="en-US" sz="2800" dirty="0">
                <a:latin typeface="+mj-lt"/>
              </a:rPr>
              <a:t> - Check the shape to see if there is excessive moulding, caput succedaneum or depressed fractures to exclude head injury, microcephalus or hydrocephalus.</a:t>
            </a:r>
          </a:p>
          <a:p>
            <a:pPr algn="just"/>
            <a:r>
              <a:rPr lang="en-US" sz="2800" dirty="0">
                <a:latin typeface="+mj-lt"/>
              </a:rPr>
              <a:t>On palpation of the vault of the skull:</a:t>
            </a:r>
          </a:p>
          <a:p>
            <a:pPr algn="just"/>
            <a:r>
              <a:rPr lang="en-US" sz="2800" dirty="0">
                <a:latin typeface="+mj-lt"/>
              </a:rPr>
              <a:t>The bones should feel hard in a full term infant</a:t>
            </a:r>
          </a:p>
          <a:p>
            <a:pPr algn="just"/>
            <a:r>
              <a:rPr lang="en-US" sz="2800" dirty="0">
                <a:latin typeface="+mj-lt"/>
              </a:rPr>
              <a:t>It may also be done to determine the degree of moulding </a:t>
            </a:r>
          </a:p>
          <a:p>
            <a:pPr lvl="0" algn="just"/>
            <a:r>
              <a:rPr lang="en-US" sz="2800" dirty="0">
                <a:latin typeface="+mj-lt"/>
              </a:rPr>
              <a:t>Take the occipital-frontal head circumference (Approximately 34-37 cm).</a:t>
            </a:r>
          </a:p>
        </p:txBody>
      </p:sp>
    </p:spTree>
  </p:cSld>
  <p:clrMapOvr>
    <a:masterClrMapping/>
  </p:clrMapOvr>
  <p:transition spd="med">
    <p:pull/>
  </p:transition>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856" y="152400"/>
            <a:ext cx="8924290" cy="609600"/>
          </a:xfrm>
        </p:spPr>
        <p:txBody>
          <a:bodyPr>
            <a:normAutofit fontScale="90000"/>
          </a:bodyPr>
          <a:lstStyle/>
          <a:p>
            <a:r>
              <a:rPr lang="en-US" dirty="0"/>
              <a:t>HEAD CNTD’</a:t>
            </a:r>
          </a:p>
        </p:txBody>
      </p:sp>
      <p:sp>
        <p:nvSpPr>
          <p:cNvPr id="4" name="Content Placeholder 2"/>
          <p:cNvSpPr>
            <a:spLocks noGrp="1"/>
          </p:cNvSpPr>
          <p:nvPr>
            <p:ph idx="1"/>
          </p:nvPr>
        </p:nvSpPr>
        <p:spPr>
          <a:xfrm>
            <a:off x="1066801" y="1066800"/>
            <a:ext cx="10116027" cy="4846320"/>
          </a:xfrm>
        </p:spPr>
        <p:txBody>
          <a:bodyPr>
            <a:normAutofit/>
          </a:bodyPr>
          <a:lstStyle/>
          <a:p>
            <a:pPr algn="just"/>
            <a:r>
              <a:rPr lang="en-US" sz="3600" dirty="0"/>
              <a:t>Fontanels should be flat, soft, &amp; firm. They bulge when the baby cries or if there is increased in ICP( Intracranial pressure).</a:t>
            </a:r>
            <a:endParaRPr lang="sw-KE" sz="3600" dirty="0"/>
          </a:p>
          <a:p>
            <a:pPr algn="just"/>
            <a:r>
              <a:rPr lang="en-US" sz="3600" dirty="0"/>
              <a:t>Wide anterior fontanelle or splayed sutures may indicate hydrocephalus or immaturity</a:t>
            </a:r>
          </a:p>
          <a:p>
            <a:pPr algn="just"/>
            <a:r>
              <a:rPr lang="en-US" sz="3600" dirty="0"/>
              <a:t>Sunken fontanelles denote dehydration</a:t>
            </a:r>
            <a:endParaRPr lang="sw-KE" sz="3600" dirty="0"/>
          </a:p>
          <a:p>
            <a:pPr algn="just"/>
            <a:endParaRPr lang="sw-KE" sz="3600" dirty="0"/>
          </a:p>
        </p:txBody>
      </p:sp>
    </p:spTree>
  </p:cSld>
  <p:clrMapOvr>
    <a:masterClrMapping/>
  </p:clrMapOvr>
  <p:transition spd="med">
    <p:pull/>
  </p:transition>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354972" y="152400"/>
            <a:ext cx="10318711" cy="1066800"/>
          </a:xfrm>
        </p:spPr>
        <p:txBody>
          <a:bodyPr>
            <a:normAutofit fontScale="90000"/>
          </a:bodyPr>
          <a:lstStyle/>
          <a:p>
            <a:pPr algn="ctr"/>
            <a:r>
              <a:rPr lang="en-US" b="1" dirty="0">
                <a:solidFill>
                  <a:srgbClr val="7030A0"/>
                </a:solidFill>
              </a:rPr>
              <a:t>MEASURING OCCIPITO-FRONTAL CIRCUMFERENCE</a:t>
            </a:r>
            <a:endParaRPr lang="sw-KE" b="1" dirty="0">
              <a:solidFill>
                <a:srgbClr val="7030A0"/>
              </a:solidFill>
            </a:endParaRPr>
          </a:p>
        </p:txBody>
      </p:sp>
      <p:pic>
        <p:nvPicPr>
          <p:cNvPr id="5" name="Picture 8" descr="microcephaly"/>
          <p:cNvPicPr>
            <a:picLocks noGrp="1" noChangeAspect="1" noChangeArrowheads="1"/>
          </p:cNvPicPr>
          <p:nvPr>
            <p:ph idx="1"/>
          </p:nvPr>
        </p:nvPicPr>
        <p:blipFill>
          <a:blip r:embed="rId2" cstate="print"/>
          <a:stretch>
            <a:fillRect/>
          </a:stretch>
        </p:blipFill>
        <p:spPr bwMode="auto">
          <a:xfrm>
            <a:off x="797204" y="1371600"/>
            <a:ext cx="10597594" cy="5181600"/>
          </a:xfrm>
          <a:prstGeom prst="rect">
            <a:avLst/>
          </a:prstGeom>
          <a:noFill/>
          <a:ln w="9525">
            <a:noFill/>
            <a:miter lim="800000"/>
            <a:headEnd/>
            <a:tailEnd/>
          </a:ln>
        </p:spPr>
      </p:pic>
    </p:spTree>
  </p:cSld>
  <p:clrMapOvr>
    <a:masterClrMapping/>
  </p:clrMapOvr>
  <p:transition spd="med">
    <p:pull/>
  </p:transition>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856" y="152400"/>
            <a:ext cx="8924290" cy="838200"/>
          </a:xfrm>
        </p:spPr>
        <p:txBody>
          <a:bodyPr/>
          <a:lstStyle/>
          <a:p>
            <a:r>
              <a:rPr lang="en-US" b="1" dirty="0">
                <a:solidFill>
                  <a:srgbClr val="7030A0"/>
                </a:solidFill>
              </a:rPr>
              <a:t>EYES</a:t>
            </a:r>
          </a:p>
        </p:txBody>
      </p:sp>
      <p:sp>
        <p:nvSpPr>
          <p:cNvPr id="4" name="Content Placeholder 2"/>
          <p:cNvSpPr>
            <a:spLocks noGrp="1"/>
          </p:cNvSpPr>
          <p:nvPr>
            <p:ph idx="1"/>
          </p:nvPr>
        </p:nvSpPr>
        <p:spPr>
          <a:xfrm>
            <a:off x="518320" y="1143000"/>
            <a:ext cx="11155363" cy="5029200"/>
          </a:xfrm>
        </p:spPr>
        <p:txBody>
          <a:bodyPr>
            <a:noAutofit/>
          </a:bodyPr>
          <a:lstStyle/>
          <a:p>
            <a:pPr algn="just"/>
            <a:r>
              <a:rPr lang="en-US" sz="3200" dirty="0"/>
              <a:t>No tears are present in the eyes of a baby and they become easily infected</a:t>
            </a:r>
          </a:p>
          <a:p>
            <a:pPr algn="just"/>
            <a:r>
              <a:rPr lang="en-US" sz="3200" dirty="0"/>
              <a:t>Each eye should be visualised to confirm that it is present and the lens is clear</a:t>
            </a:r>
          </a:p>
          <a:p>
            <a:pPr algn="just"/>
            <a:r>
              <a:rPr lang="en-US" sz="3200" dirty="0"/>
              <a:t>The baby may open his eyes spontaneously if held in an upright position</a:t>
            </a:r>
          </a:p>
          <a:p>
            <a:pPr algn="just"/>
            <a:r>
              <a:rPr lang="en-US" sz="3200" dirty="0"/>
              <a:t>Any slight bleeding or oedema is noted </a:t>
            </a:r>
          </a:p>
          <a:p>
            <a:pPr algn="just"/>
            <a:r>
              <a:rPr lang="en-US" sz="3200" dirty="0"/>
              <a:t>Observe for jaundice,</a:t>
            </a:r>
          </a:p>
          <a:p>
            <a:pPr algn="just"/>
            <a:r>
              <a:rPr lang="en-US" sz="3200" dirty="0"/>
              <a:t>The normal space between the eyes is upto 3cms</a:t>
            </a:r>
          </a:p>
          <a:p>
            <a:pPr algn="just"/>
            <a:r>
              <a:rPr lang="en-US" sz="3200" dirty="0"/>
              <a:t>The inner canthal distance averages 2.5-3cms</a:t>
            </a:r>
          </a:p>
          <a:p>
            <a:pPr algn="just"/>
            <a:endParaRPr lang="sw-KE" sz="3200" dirty="0"/>
          </a:p>
        </p:txBody>
      </p:sp>
    </p:spTree>
  </p:cSld>
  <p:clrMapOvr>
    <a:masterClrMapping/>
  </p:clrMapOvr>
  <p:transition spd="med">
    <p:pull/>
  </p:transition>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633856" y="152400"/>
            <a:ext cx="8924290" cy="685800"/>
          </a:xfrm>
        </p:spPr>
        <p:txBody>
          <a:bodyPr>
            <a:normAutofit fontScale="90000"/>
          </a:bodyPr>
          <a:lstStyle/>
          <a:p>
            <a:pPr algn="ctr"/>
            <a:r>
              <a:rPr lang="en-US" b="1" dirty="0"/>
              <a:t>Normal eye</a:t>
            </a:r>
            <a:endParaRPr lang="sw-KE" b="1" dirty="0"/>
          </a:p>
        </p:txBody>
      </p:sp>
      <p:sp>
        <p:nvSpPr>
          <p:cNvPr id="3" name="Content Placeholder 2"/>
          <p:cNvSpPr>
            <a:spLocks noGrp="1"/>
          </p:cNvSpPr>
          <p:nvPr>
            <p:ph idx="1"/>
          </p:nvPr>
        </p:nvSpPr>
        <p:spPr/>
        <p:txBody>
          <a:bodyPr/>
          <a:lstStyle/>
          <a:p>
            <a:endParaRPr lang="en-US" dirty="0"/>
          </a:p>
          <a:p>
            <a:endParaRPr lang="en-US" dirty="0"/>
          </a:p>
        </p:txBody>
      </p:sp>
      <p:pic>
        <p:nvPicPr>
          <p:cNvPr id="5" name="Picture 6" descr="uninjectedeye1"/>
          <p:cNvPicPr>
            <a:picLocks noChangeAspect="1" noChangeArrowheads="1"/>
          </p:cNvPicPr>
          <p:nvPr/>
        </p:nvPicPr>
        <p:blipFill>
          <a:blip r:embed="rId2" cstate="print"/>
          <a:srcRect/>
          <a:stretch>
            <a:fillRect/>
          </a:stretch>
        </p:blipFill>
        <p:spPr bwMode="auto">
          <a:xfrm>
            <a:off x="797204" y="990600"/>
            <a:ext cx="10318711" cy="5562600"/>
          </a:xfrm>
          <a:prstGeom prst="ellipse">
            <a:avLst/>
          </a:prstGeom>
          <a:ln>
            <a:noFill/>
          </a:ln>
          <a:effectLst>
            <a:softEdge rad="112500"/>
          </a:effectLst>
        </p:spPr>
      </p:pic>
    </p:spTree>
  </p:cSld>
  <p:clrMapOvr>
    <a:masterClrMapping/>
  </p:clrMapOvr>
  <p:transition spd="med">
    <p:pull/>
  </p:transition>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633856" y="152400"/>
            <a:ext cx="8924290" cy="762000"/>
          </a:xfrm>
        </p:spPr>
        <p:txBody>
          <a:bodyPr>
            <a:normAutofit fontScale="90000"/>
          </a:bodyPr>
          <a:lstStyle/>
          <a:p>
            <a:pPr algn="ctr"/>
            <a:r>
              <a:rPr lang="en-US" b="1" dirty="0"/>
              <a:t>Eyelid edema</a:t>
            </a:r>
            <a:endParaRPr lang="sw-KE" b="1" dirty="0"/>
          </a:p>
        </p:txBody>
      </p:sp>
      <p:pic>
        <p:nvPicPr>
          <p:cNvPr id="5" name="Picture 7" descr="puffyeyes1"/>
          <p:cNvPicPr>
            <a:picLocks noGrp="1" noChangeAspect="1" noChangeArrowheads="1"/>
          </p:cNvPicPr>
          <p:nvPr>
            <p:ph idx="1"/>
          </p:nvPr>
        </p:nvPicPr>
        <p:blipFill>
          <a:blip r:embed="rId2" cstate="print"/>
          <a:srcRect/>
          <a:stretch>
            <a:fillRect/>
          </a:stretch>
        </p:blipFill>
        <p:spPr bwMode="auto">
          <a:xfrm>
            <a:off x="518320" y="838200"/>
            <a:ext cx="11155362" cy="6019800"/>
          </a:xfrm>
          <a:prstGeom prst="rect">
            <a:avLst/>
          </a:prstGeom>
          <a:noFill/>
          <a:ln w="9525">
            <a:noFill/>
            <a:miter lim="800000"/>
            <a:headEnd/>
            <a:tailEnd/>
          </a:ln>
        </p:spPr>
      </p:pic>
    </p:spTree>
  </p:cSld>
  <p:clrMapOvr>
    <a:masterClrMapping/>
  </p:clrMapOvr>
  <p:transition spd="med">
    <p:pull/>
  </p:transition>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14402"/>
            <a:ext cx="10353914" cy="5211773"/>
          </a:xfrm>
        </p:spPr>
        <p:txBody>
          <a:bodyPr>
            <a:normAutofit/>
          </a:bodyPr>
          <a:lstStyle/>
          <a:p>
            <a:pPr lvl="0" algn="just">
              <a:buNone/>
            </a:pPr>
            <a:r>
              <a:rPr lang="en-US" sz="3200" b="1" u="sng" dirty="0"/>
              <a:t>EARS</a:t>
            </a:r>
            <a:r>
              <a:rPr lang="en-US" sz="3200" dirty="0"/>
              <a:t> </a:t>
            </a:r>
          </a:p>
          <a:p>
            <a:pPr algn="just"/>
            <a:r>
              <a:rPr lang="en-US" sz="3200" dirty="0"/>
              <a:t>Placement and position:-</a:t>
            </a:r>
          </a:p>
          <a:p>
            <a:pPr algn="just"/>
            <a:r>
              <a:rPr lang="en-US" sz="3200" dirty="0"/>
              <a:t>Draw an imaginary line from the outer canthus of the eye to the occiput and the top of the pinna should meet or cross this line.</a:t>
            </a:r>
          </a:p>
          <a:p>
            <a:pPr algn="just"/>
            <a:r>
              <a:rPr lang="en-US" sz="3200" dirty="0"/>
              <a:t>The upper notch of the pinna should be level with the canthus of the eye</a:t>
            </a:r>
          </a:p>
          <a:p>
            <a:pPr algn="just"/>
            <a:r>
              <a:rPr lang="en-US" sz="3200" dirty="0"/>
              <a:t>Abnormal:-low set ears</a:t>
            </a:r>
            <a:r>
              <a:rPr lang="en-US" sz="3200" dirty="0">
                <a:sym typeface="Wingdings" pitchFamily="2" charset="2"/>
              </a:rPr>
              <a:t> Down’s syndrome, renal anomalies </a:t>
            </a:r>
          </a:p>
          <a:p>
            <a:pPr lvl="0" algn="just">
              <a:buNone/>
            </a:pPr>
            <a:endParaRPr lang="en-US" sz="3200" dirty="0"/>
          </a:p>
          <a:p>
            <a:pPr algn="just">
              <a:buNone/>
            </a:pPr>
            <a:endParaRPr lang="en-US" sz="3200" dirty="0"/>
          </a:p>
        </p:txBody>
      </p:sp>
    </p:spTree>
  </p:cSld>
  <p:clrMapOvr>
    <a:masterClrMapping/>
  </p:clrMapOvr>
  <p:transition spd="med">
    <p:pull/>
  </p:transition>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1" y="0"/>
            <a:ext cx="10039827" cy="1143000"/>
          </a:xfrm>
        </p:spPr>
        <p:txBody>
          <a:bodyPr/>
          <a:lstStyle/>
          <a:p>
            <a:pPr algn="ctr"/>
            <a:r>
              <a:rPr lang="en-US" b="1" dirty="0"/>
              <a:t>Down syndrome</a:t>
            </a:r>
          </a:p>
        </p:txBody>
      </p:sp>
      <p:sp>
        <p:nvSpPr>
          <p:cNvPr id="5" name="Content Placeholder 4"/>
          <p:cNvSpPr>
            <a:spLocks noGrp="1"/>
          </p:cNvSpPr>
          <p:nvPr>
            <p:ph sz="half" idx="1"/>
          </p:nvPr>
        </p:nvSpPr>
        <p:spPr/>
        <p:txBody>
          <a:bodyPr/>
          <a:lstStyle/>
          <a:p>
            <a:endParaRPr lang="en-US" dirty="0"/>
          </a:p>
        </p:txBody>
      </p:sp>
      <p:sp>
        <p:nvSpPr>
          <p:cNvPr id="6" name="Content Placeholder 5"/>
          <p:cNvSpPr>
            <a:spLocks noGrp="1"/>
          </p:cNvSpPr>
          <p:nvPr>
            <p:ph sz="half" idx="2"/>
          </p:nvPr>
        </p:nvSpPr>
        <p:spPr/>
        <p:txBody>
          <a:bodyPr/>
          <a:lstStyle/>
          <a:p>
            <a:endParaRPr lang="en-US" dirty="0"/>
          </a:p>
        </p:txBody>
      </p:sp>
      <p:pic>
        <p:nvPicPr>
          <p:cNvPr id="1026" name="Picture 2" descr="C:\Users\Martha\Downloads\down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1219200"/>
            <a:ext cx="5257800" cy="5486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Martha\Downloads\down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96000" y="1219200"/>
            <a:ext cx="5486400" cy="5486400"/>
          </a:xfrm>
          <a:prstGeom prst="rect">
            <a:avLst/>
          </a:prstGeom>
          <a:noFill/>
          <a:ln>
            <a:solidFill>
              <a:srgbClr val="0000CC"/>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42911937"/>
      </p:ext>
    </p:extLst>
  </p:cSld>
  <p:clrMapOvr>
    <a:masterClrMapping/>
  </p:clrMapOvr>
  <p:transition spd="med">
    <p:pull/>
  </p:transition>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9"/>
          <p:cNvSpPr>
            <a:spLocks noGrp="1"/>
          </p:cNvSpPr>
          <p:nvPr>
            <p:ph type="body" idx="1"/>
          </p:nvPr>
        </p:nvSpPr>
        <p:spPr>
          <a:xfrm>
            <a:off x="518320" y="2"/>
            <a:ext cx="5019913" cy="816429"/>
          </a:xfrm>
          <a:solidFill>
            <a:schemeClr val="accent3">
              <a:lumMod val="75000"/>
            </a:schemeClr>
          </a:solidFill>
        </p:spPr>
        <p:txBody>
          <a:bodyPr/>
          <a:lstStyle/>
          <a:p>
            <a:r>
              <a:rPr lang="en-US" dirty="0">
                <a:solidFill>
                  <a:srgbClr val="FFFF00"/>
                </a:solidFill>
              </a:rPr>
              <a:t>Normal ear</a:t>
            </a:r>
            <a:endParaRPr lang="sw-KE" dirty="0">
              <a:solidFill>
                <a:srgbClr val="FFFF00"/>
              </a:solidFill>
            </a:endParaRPr>
          </a:p>
        </p:txBody>
      </p:sp>
      <p:sp>
        <p:nvSpPr>
          <p:cNvPr id="10" name="Text Placeholder 11"/>
          <p:cNvSpPr>
            <a:spLocks noGrp="1"/>
          </p:cNvSpPr>
          <p:nvPr>
            <p:ph type="body" sz="half" idx="3"/>
          </p:nvPr>
        </p:nvSpPr>
        <p:spPr>
          <a:xfrm>
            <a:off x="6096000" y="3"/>
            <a:ext cx="5577682" cy="761999"/>
          </a:xfrm>
          <a:solidFill>
            <a:schemeClr val="accent3">
              <a:lumMod val="75000"/>
            </a:schemeClr>
          </a:solidFill>
        </p:spPr>
        <p:txBody>
          <a:bodyPr/>
          <a:lstStyle/>
          <a:p>
            <a:r>
              <a:rPr lang="en-US" dirty="0">
                <a:solidFill>
                  <a:srgbClr val="FFFF00"/>
                </a:solidFill>
              </a:rPr>
              <a:t>Ear tag</a:t>
            </a:r>
            <a:endParaRPr lang="sw-KE" dirty="0">
              <a:solidFill>
                <a:srgbClr val="FFFF00"/>
              </a:solidFill>
            </a:endParaRPr>
          </a:p>
        </p:txBody>
      </p:sp>
      <p:pic>
        <p:nvPicPr>
          <p:cNvPr id="11" name="Picture 6" descr="Ear"/>
          <p:cNvPicPr>
            <a:picLocks noGrp="1" noChangeAspect="1" noChangeArrowheads="1"/>
          </p:cNvPicPr>
          <p:nvPr>
            <p:ph sz="quarter" idx="2"/>
          </p:nvPr>
        </p:nvPicPr>
        <p:blipFill>
          <a:blip r:embed="rId2" cstate="print"/>
          <a:srcRect/>
          <a:stretch>
            <a:fillRect/>
          </a:stretch>
        </p:blipFill>
        <p:spPr bwMode="auto">
          <a:xfrm>
            <a:off x="518320" y="762000"/>
            <a:ext cx="5019913" cy="6096000"/>
          </a:xfrm>
          <a:prstGeom prst="rect">
            <a:avLst/>
          </a:prstGeom>
          <a:noFill/>
          <a:ln w="9525">
            <a:noFill/>
            <a:miter lim="800000"/>
            <a:headEnd/>
            <a:tailEnd/>
          </a:ln>
        </p:spPr>
      </p:pic>
      <p:pic>
        <p:nvPicPr>
          <p:cNvPr id="12" name="Picture 6" descr="eartag1"/>
          <p:cNvPicPr>
            <a:picLocks noGrp="1" noChangeAspect="1" noChangeArrowheads="1"/>
          </p:cNvPicPr>
          <p:nvPr>
            <p:ph sz="quarter" idx="4"/>
          </p:nvPr>
        </p:nvPicPr>
        <p:blipFill>
          <a:blip r:embed="rId3" cstate="print"/>
          <a:srcRect/>
          <a:stretch>
            <a:fillRect/>
          </a:stretch>
        </p:blipFill>
        <p:spPr bwMode="auto">
          <a:xfrm>
            <a:off x="6096001" y="685800"/>
            <a:ext cx="5577682" cy="6172200"/>
          </a:xfrm>
          <a:prstGeom prst="rect">
            <a:avLst/>
          </a:prstGeom>
          <a:noFill/>
          <a:ln w="9525">
            <a:noFill/>
            <a:miter lim="800000"/>
            <a:headEnd/>
            <a:tailEnd/>
          </a:ln>
        </p:spPr>
      </p:pic>
    </p:spTree>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61</a:t>
            </a:fld>
            <a:endParaRPr lang="en-US" dirty="0">
              <a:latin typeface="Franklin Gothic Book"/>
            </a:endParaRPr>
          </a:p>
        </p:txBody>
      </p:sp>
      <p:sp>
        <p:nvSpPr>
          <p:cNvPr id="3" name="Content Placeholder 2"/>
          <p:cNvSpPr>
            <a:spLocks noGrp="1"/>
          </p:cNvSpPr>
          <p:nvPr>
            <p:ph sz="quarter" idx="1"/>
          </p:nvPr>
        </p:nvSpPr>
        <p:spPr>
          <a:xfrm>
            <a:off x="797204" y="1447800"/>
            <a:ext cx="10318711" cy="4572000"/>
          </a:xfrm>
        </p:spPr>
        <p:txBody>
          <a:bodyPr>
            <a:normAutofit/>
          </a:bodyPr>
          <a:lstStyle/>
          <a:p>
            <a:pPr lvl="0"/>
            <a:r>
              <a:rPr lang="en-US" sz="3200" dirty="0">
                <a:solidFill>
                  <a:srgbClr val="C00000"/>
                </a:solidFill>
                <a:latin typeface="Times New Roman" pitchFamily="18" charset="0"/>
                <a:cs typeface="Times New Roman" pitchFamily="18" charset="0"/>
              </a:rPr>
              <a:t>Violet or red-purple  coloration </a:t>
            </a:r>
            <a:r>
              <a:rPr lang="en-US" sz="3200" dirty="0">
                <a:latin typeface="Times New Roman" pitchFamily="18" charset="0"/>
                <a:cs typeface="Times New Roman" pitchFamily="18" charset="0"/>
              </a:rPr>
              <a:t>and becomes warmer, due to increased </a:t>
            </a:r>
            <a:r>
              <a:rPr lang="en-US" sz="3200" dirty="0" err="1">
                <a:latin typeface="Times New Roman" pitchFamily="18" charset="0"/>
                <a:cs typeface="Times New Roman" pitchFamily="18" charset="0"/>
              </a:rPr>
              <a:t>vascularity</a:t>
            </a:r>
            <a:r>
              <a:rPr lang="en-US" sz="3200" dirty="0">
                <a:latin typeface="Times New Roman" pitchFamily="18" charset="0"/>
                <a:cs typeface="Times New Roman" pitchFamily="18" charset="0"/>
              </a:rPr>
              <a:t>. </a:t>
            </a:r>
          </a:p>
          <a:p>
            <a:pPr lvl="0"/>
            <a:r>
              <a:rPr lang="en-US" sz="3200" dirty="0">
                <a:solidFill>
                  <a:srgbClr val="C00000"/>
                </a:solidFill>
                <a:latin typeface="Times New Roman" pitchFamily="18" charset="0"/>
                <a:cs typeface="Times New Roman" pitchFamily="18" charset="0"/>
              </a:rPr>
              <a:t>Increase of Leucorrhoea, because </a:t>
            </a:r>
            <a:r>
              <a:rPr lang="en-US" sz="3200" dirty="0">
                <a:latin typeface="Times New Roman" pitchFamily="18" charset="0"/>
                <a:cs typeface="Times New Roman" pitchFamily="18" charset="0"/>
              </a:rPr>
              <a:t>of increased  desquamation (peeling) rate, on the superficial vaginal mucosa cells.</a:t>
            </a:r>
          </a:p>
          <a:p>
            <a:pPr lvl="0"/>
            <a:r>
              <a:rPr lang="en-US" sz="3200" dirty="0">
                <a:solidFill>
                  <a:srgbClr val="C00000"/>
                </a:solidFill>
                <a:latin typeface="Times New Roman" pitchFamily="18" charset="0"/>
                <a:cs typeface="Times New Roman" pitchFamily="18" charset="0"/>
              </a:rPr>
              <a:t>Lower vaginal media (discharge) P.H </a:t>
            </a:r>
            <a:r>
              <a:rPr lang="en-US" sz="3200" dirty="0">
                <a:latin typeface="Times New Roman" pitchFamily="18" charset="0"/>
                <a:cs typeface="Times New Roman" pitchFamily="18" charset="0"/>
              </a:rPr>
              <a:t>,due to presence of more glycogen. </a:t>
            </a:r>
          </a:p>
          <a:p>
            <a:pPr lvl="0">
              <a:buFont typeface="Wingdings" pitchFamily="2" charset="2"/>
              <a:buChar char="Ø"/>
            </a:pPr>
            <a:r>
              <a:rPr lang="en-US" sz="3200" dirty="0">
                <a:latin typeface="Times New Roman" pitchFamily="18" charset="0"/>
                <a:cs typeface="Times New Roman" pitchFamily="18" charset="0"/>
              </a:rPr>
              <a:t>Aim is to provide protection against some micro-organisms.</a:t>
            </a:r>
          </a:p>
          <a:p>
            <a:pPr lvl="0"/>
            <a:endParaRPr lang="en-US" dirty="0"/>
          </a:p>
          <a:p>
            <a:endParaRPr lang="en-US" dirty="0"/>
          </a:p>
        </p:txBody>
      </p:sp>
    </p:spTree>
  </p:cSld>
  <p:clrMapOvr>
    <a:masterClrMapping/>
  </p:clrMapOvr>
  <p:transition spd="slow">
    <p:pull dir="d"/>
  </p:transition>
  <p:timing>
    <p:tnLst>
      <p:par>
        <p:cTn id="1" dur="indefinite" restart="never" nodeType="tmRoot"/>
      </p:par>
    </p:tnLst>
  </p:timing>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33856" y="152400"/>
            <a:ext cx="8924290" cy="609600"/>
          </a:xfrm>
        </p:spPr>
        <p:txBody>
          <a:bodyPr>
            <a:normAutofit fontScale="90000"/>
          </a:bodyPr>
          <a:lstStyle/>
          <a:p>
            <a:r>
              <a:rPr lang="en-US" b="1" dirty="0">
                <a:solidFill>
                  <a:schemeClr val="accent1">
                    <a:lumMod val="75000"/>
                  </a:schemeClr>
                </a:solidFill>
              </a:rPr>
              <a:t>THE MOUTH</a:t>
            </a:r>
          </a:p>
        </p:txBody>
      </p:sp>
      <p:sp>
        <p:nvSpPr>
          <p:cNvPr id="9" name="Content Placeholder 2"/>
          <p:cNvSpPr>
            <a:spLocks noGrp="1"/>
          </p:cNvSpPr>
          <p:nvPr>
            <p:ph idx="1"/>
          </p:nvPr>
        </p:nvSpPr>
        <p:spPr>
          <a:xfrm>
            <a:off x="685800" y="685800"/>
            <a:ext cx="10744200" cy="6172200"/>
          </a:xfrm>
        </p:spPr>
        <p:txBody>
          <a:bodyPr>
            <a:noAutofit/>
          </a:bodyPr>
          <a:lstStyle/>
          <a:p>
            <a:r>
              <a:rPr lang="en-US" sz="3200" dirty="0"/>
              <a:t>The mouth can be easily opened by pressing against the angle of the jaw. This allows visual inspection of the tongue, gums and palate.</a:t>
            </a:r>
          </a:p>
          <a:p>
            <a:r>
              <a:rPr lang="en-US" sz="3200" dirty="0"/>
              <a:t>The palate should be high arched, intact and the uvula central</a:t>
            </a:r>
          </a:p>
          <a:p>
            <a:r>
              <a:rPr lang="en-US" sz="3200" dirty="0"/>
              <a:t>The midwife uses her little finger to feel the palate for any submucous cleft.</a:t>
            </a:r>
          </a:p>
          <a:p>
            <a:r>
              <a:rPr lang="en-US" sz="3200" dirty="0"/>
              <a:t>Inspect for cleft lip and palate</a:t>
            </a:r>
          </a:p>
          <a:p>
            <a:r>
              <a:rPr lang="en-US" sz="3200" dirty="0"/>
              <a:t>A normal baby responds by sucking the finger</a:t>
            </a:r>
          </a:p>
          <a:p>
            <a:r>
              <a:rPr lang="en-US" sz="3200" dirty="0"/>
              <a:t>Precocious teeth may protrude through the central part of the lower gum</a:t>
            </a:r>
            <a:endParaRPr lang="sw-KE" sz="3200" dirty="0"/>
          </a:p>
        </p:txBody>
      </p:sp>
    </p:spTree>
  </p:cSld>
  <p:clrMapOvr>
    <a:masterClrMapping/>
  </p:clrMapOvr>
  <p:transition spd="med">
    <p:pull/>
  </p:transition>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633856" y="1371600"/>
            <a:ext cx="8924290" cy="4800600"/>
          </a:xfrm>
        </p:spPr>
        <p:txBody>
          <a:bodyPr>
            <a:normAutofit/>
          </a:bodyPr>
          <a:lstStyle/>
          <a:p>
            <a:pPr algn="just"/>
            <a:r>
              <a:rPr lang="en-US" sz="3600" dirty="0"/>
              <a:t>Though usually covered by epithelial tissue, such teeth may have erupted and be loose, requiring extraction in the early neonatal period to prevent their inhalation.</a:t>
            </a:r>
          </a:p>
          <a:p>
            <a:pPr algn="just"/>
            <a:r>
              <a:rPr lang="en-US" sz="3600" dirty="0"/>
              <a:t>Inspect for </a:t>
            </a:r>
            <a:r>
              <a:rPr lang="en-US" sz="3600" dirty="0" err="1"/>
              <a:t>ankyloglossia</a:t>
            </a:r>
            <a:r>
              <a:rPr lang="en-US" sz="3600" dirty="0"/>
              <a:t> (tongue tie)</a:t>
            </a:r>
            <a:endParaRPr lang="sw-KE" sz="3600" dirty="0"/>
          </a:p>
        </p:txBody>
      </p:sp>
    </p:spTree>
  </p:cSld>
  <p:clrMapOvr>
    <a:masterClrMapping/>
  </p:clrMapOvr>
  <p:transition spd="med">
    <p:pull/>
  </p:transition>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1633856" y="152400"/>
            <a:ext cx="8924290" cy="685800"/>
          </a:xfrm>
        </p:spPr>
        <p:txBody>
          <a:bodyPr>
            <a:normAutofit fontScale="90000"/>
          </a:bodyPr>
          <a:lstStyle/>
          <a:p>
            <a:r>
              <a:rPr lang="en-US" b="1" dirty="0">
                <a:solidFill>
                  <a:schemeClr val="accent1">
                    <a:lumMod val="75000"/>
                  </a:schemeClr>
                </a:solidFill>
              </a:rPr>
              <a:t>Precocious /natal teeth</a:t>
            </a:r>
            <a:endParaRPr lang="sw-KE" b="1" dirty="0">
              <a:solidFill>
                <a:schemeClr val="accent1">
                  <a:lumMod val="75000"/>
                </a:schemeClr>
              </a:solidFill>
            </a:endParaRPr>
          </a:p>
        </p:txBody>
      </p:sp>
      <p:pic>
        <p:nvPicPr>
          <p:cNvPr id="9" name="Picture 6" descr="teeth2"/>
          <p:cNvPicPr>
            <a:picLocks noGrp="1" noChangeAspect="1" noChangeArrowheads="1"/>
          </p:cNvPicPr>
          <p:nvPr>
            <p:ph sz="half" idx="1"/>
          </p:nvPr>
        </p:nvPicPr>
        <p:blipFill>
          <a:blip r:embed="rId2" cstate="print"/>
          <a:srcRect/>
          <a:stretch>
            <a:fillRect/>
          </a:stretch>
        </p:blipFill>
        <p:spPr bwMode="auto">
          <a:xfrm>
            <a:off x="685800" y="914402"/>
            <a:ext cx="5410201" cy="5943599"/>
          </a:xfrm>
          <a:prstGeom prst="rect">
            <a:avLst/>
          </a:prstGeom>
          <a:noFill/>
          <a:ln w="9525">
            <a:solidFill>
              <a:srgbClr val="0000CC"/>
            </a:solidFill>
            <a:miter lim="800000"/>
            <a:headEnd/>
            <a:tailEnd/>
          </a:ln>
        </p:spPr>
      </p:pic>
      <p:pic>
        <p:nvPicPr>
          <p:cNvPr id="10" name="Picture 8" descr="natalteeth3"/>
          <p:cNvPicPr>
            <a:picLocks noGrp="1" noChangeAspect="1" noChangeArrowheads="1"/>
          </p:cNvPicPr>
          <p:nvPr>
            <p:ph sz="half" idx="2"/>
          </p:nvPr>
        </p:nvPicPr>
        <p:blipFill>
          <a:blip r:embed="rId3" cstate="print"/>
          <a:stretch>
            <a:fillRect/>
          </a:stretch>
        </p:blipFill>
        <p:spPr bwMode="auto">
          <a:xfrm>
            <a:off x="6188962" y="914400"/>
            <a:ext cx="5317238" cy="5791200"/>
          </a:xfrm>
          <a:prstGeom prst="rect">
            <a:avLst/>
          </a:prstGeom>
          <a:noFill/>
          <a:ln w="9525">
            <a:solidFill>
              <a:srgbClr val="0000CC"/>
            </a:solidFill>
            <a:miter lim="800000"/>
            <a:headEnd/>
            <a:tailEnd/>
          </a:ln>
        </p:spPr>
      </p:pic>
    </p:spTree>
  </p:cSld>
  <p:clrMapOvr>
    <a:masterClrMapping/>
  </p:clrMapOvr>
  <p:transition spd="med">
    <p:pull/>
  </p:transition>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6"/>
          <p:cNvSpPr>
            <a:spLocks noGrp="1"/>
          </p:cNvSpPr>
          <p:nvPr>
            <p:ph type="body" idx="1"/>
          </p:nvPr>
        </p:nvSpPr>
        <p:spPr>
          <a:xfrm>
            <a:off x="518320" y="2"/>
            <a:ext cx="5019913" cy="816429"/>
          </a:xfrm>
          <a:solidFill>
            <a:srgbClr val="FFC000"/>
          </a:solidFill>
        </p:spPr>
        <p:txBody>
          <a:bodyPr/>
          <a:lstStyle/>
          <a:p>
            <a:pPr algn="ctr"/>
            <a:r>
              <a:rPr lang="en-US" sz="2800" dirty="0">
                <a:solidFill>
                  <a:srgbClr val="0000CC"/>
                </a:solidFill>
                <a:latin typeface="Aharoni" panose="02010803020104030203" pitchFamily="2" charset="-79"/>
                <a:cs typeface="Aharoni" panose="02010803020104030203" pitchFamily="2" charset="-79"/>
              </a:rPr>
              <a:t>CLEFT LIP</a:t>
            </a:r>
            <a:endParaRPr lang="sw-KE" sz="2800" dirty="0">
              <a:solidFill>
                <a:srgbClr val="0000CC"/>
              </a:solidFill>
              <a:latin typeface="Aharoni" panose="02010803020104030203" pitchFamily="2" charset="-79"/>
              <a:cs typeface="Aharoni" panose="02010803020104030203" pitchFamily="2" charset="-79"/>
            </a:endParaRPr>
          </a:p>
        </p:txBody>
      </p:sp>
      <p:sp>
        <p:nvSpPr>
          <p:cNvPr id="11" name="Text Placeholder 8"/>
          <p:cNvSpPr>
            <a:spLocks noGrp="1"/>
          </p:cNvSpPr>
          <p:nvPr>
            <p:ph type="body" sz="half" idx="3"/>
          </p:nvPr>
        </p:nvSpPr>
        <p:spPr>
          <a:xfrm>
            <a:off x="6003040" y="0"/>
            <a:ext cx="5670643" cy="812804"/>
          </a:xfrm>
          <a:solidFill>
            <a:srgbClr val="FFC000"/>
          </a:solidFill>
        </p:spPr>
        <p:txBody>
          <a:bodyPr>
            <a:normAutofit/>
          </a:bodyPr>
          <a:lstStyle/>
          <a:p>
            <a:pPr algn="ctr"/>
            <a:r>
              <a:rPr lang="en-US" sz="2800" dirty="0">
                <a:solidFill>
                  <a:srgbClr val="0000CC"/>
                </a:solidFill>
                <a:latin typeface="Aharoni" panose="02010803020104030203" pitchFamily="2" charset="-79"/>
                <a:cs typeface="Aharoni" panose="02010803020104030203" pitchFamily="2" charset="-79"/>
              </a:rPr>
              <a:t>CLEFT PALATE</a:t>
            </a:r>
            <a:endParaRPr lang="sw-KE" sz="2800" dirty="0">
              <a:solidFill>
                <a:srgbClr val="0000CC"/>
              </a:solidFill>
              <a:latin typeface="Aharoni" panose="02010803020104030203" pitchFamily="2" charset="-79"/>
              <a:cs typeface="Aharoni" panose="02010803020104030203" pitchFamily="2" charset="-79"/>
            </a:endParaRPr>
          </a:p>
        </p:txBody>
      </p:sp>
      <p:pic>
        <p:nvPicPr>
          <p:cNvPr id="12" name="Picture 6" descr="cleft-lip1"/>
          <p:cNvPicPr>
            <a:picLocks noGrp="1" noChangeAspect="1" noChangeArrowheads="1"/>
          </p:cNvPicPr>
          <p:nvPr>
            <p:ph sz="quarter" idx="2"/>
          </p:nvPr>
        </p:nvPicPr>
        <p:blipFill>
          <a:blip r:embed="rId2" cstate="print"/>
          <a:srcRect/>
          <a:stretch>
            <a:fillRect/>
          </a:stretch>
        </p:blipFill>
        <p:spPr bwMode="auto">
          <a:xfrm>
            <a:off x="518320" y="762000"/>
            <a:ext cx="5019913" cy="6096000"/>
          </a:xfrm>
          <a:prstGeom prst="rect">
            <a:avLst/>
          </a:prstGeom>
          <a:noFill/>
          <a:ln w="9525">
            <a:noFill/>
            <a:miter lim="800000"/>
            <a:headEnd/>
            <a:tailEnd/>
          </a:ln>
        </p:spPr>
      </p:pic>
      <p:pic>
        <p:nvPicPr>
          <p:cNvPr id="13" name="Picture 6" descr="cleftpalate2"/>
          <p:cNvPicPr>
            <a:picLocks noGrp="1" noChangeAspect="1" noChangeArrowheads="1"/>
          </p:cNvPicPr>
          <p:nvPr>
            <p:ph sz="quarter" idx="4"/>
          </p:nvPr>
        </p:nvPicPr>
        <p:blipFill>
          <a:blip r:embed="rId3" cstate="print"/>
          <a:srcRect/>
          <a:stretch>
            <a:fillRect/>
          </a:stretch>
        </p:blipFill>
        <p:spPr bwMode="auto">
          <a:xfrm>
            <a:off x="6003040" y="762000"/>
            <a:ext cx="5670643" cy="6096000"/>
          </a:xfrm>
          <a:prstGeom prst="rect">
            <a:avLst/>
          </a:prstGeom>
          <a:noFill/>
          <a:ln w="9525">
            <a:noFill/>
            <a:miter lim="800000"/>
            <a:headEnd/>
            <a:tailEnd/>
          </a:ln>
        </p:spPr>
      </p:pic>
    </p:spTree>
  </p:cSld>
  <p:clrMapOvr>
    <a:masterClrMapping/>
  </p:clrMapOvr>
  <p:transition spd="med">
    <p:pull/>
  </p:transition>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0"/>
          <p:cNvSpPr>
            <a:spLocks noGrp="1"/>
          </p:cNvSpPr>
          <p:nvPr>
            <p:ph type="body" idx="1"/>
          </p:nvPr>
        </p:nvSpPr>
        <p:spPr>
          <a:xfrm>
            <a:off x="518319" y="2"/>
            <a:ext cx="5577682" cy="816429"/>
          </a:xfrm>
          <a:solidFill>
            <a:srgbClr val="FFC000"/>
          </a:solidFill>
        </p:spPr>
        <p:txBody>
          <a:bodyPr/>
          <a:lstStyle/>
          <a:p>
            <a:r>
              <a:rPr lang="en-US" b="1" dirty="0">
                <a:solidFill>
                  <a:srgbClr val="0000CC"/>
                </a:solidFill>
              </a:rPr>
              <a:t>Normal tongue</a:t>
            </a:r>
            <a:endParaRPr lang="sw-KE" b="1" dirty="0">
              <a:solidFill>
                <a:srgbClr val="0000CC"/>
              </a:solidFill>
            </a:endParaRPr>
          </a:p>
        </p:txBody>
      </p:sp>
      <p:sp>
        <p:nvSpPr>
          <p:cNvPr id="8" name="Text Placeholder 12"/>
          <p:cNvSpPr>
            <a:spLocks noGrp="1"/>
          </p:cNvSpPr>
          <p:nvPr>
            <p:ph type="body" sz="half" idx="3"/>
          </p:nvPr>
        </p:nvSpPr>
        <p:spPr>
          <a:xfrm>
            <a:off x="6281924" y="2"/>
            <a:ext cx="5391759" cy="816429"/>
          </a:xfrm>
          <a:solidFill>
            <a:srgbClr val="FFC000"/>
          </a:solidFill>
        </p:spPr>
        <p:txBody>
          <a:bodyPr/>
          <a:lstStyle/>
          <a:p>
            <a:pPr algn="ctr"/>
            <a:r>
              <a:rPr lang="en-US" dirty="0">
                <a:solidFill>
                  <a:srgbClr val="0000CC"/>
                </a:solidFill>
              </a:rPr>
              <a:t>A</a:t>
            </a:r>
            <a:r>
              <a:rPr lang="en-US" b="1" dirty="0">
                <a:solidFill>
                  <a:srgbClr val="0000CC"/>
                </a:solidFill>
              </a:rPr>
              <a:t>nkyloglossia</a:t>
            </a:r>
            <a:endParaRPr lang="sw-KE" b="1" dirty="0">
              <a:solidFill>
                <a:srgbClr val="0000CC"/>
              </a:solidFill>
            </a:endParaRPr>
          </a:p>
        </p:txBody>
      </p:sp>
      <p:pic>
        <p:nvPicPr>
          <p:cNvPr id="9" name="Picture 6" descr="normal-tongue"/>
          <p:cNvPicPr>
            <a:picLocks noGrp="1" noChangeAspect="1" noChangeArrowheads="1"/>
          </p:cNvPicPr>
          <p:nvPr>
            <p:ph sz="quarter" idx="2"/>
          </p:nvPr>
        </p:nvPicPr>
        <p:blipFill>
          <a:blip r:embed="rId2" cstate="print"/>
          <a:srcRect/>
          <a:stretch>
            <a:fillRect/>
          </a:stretch>
        </p:blipFill>
        <p:spPr bwMode="auto">
          <a:xfrm>
            <a:off x="518319" y="762000"/>
            <a:ext cx="5577682" cy="6096000"/>
          </a:xfrm>
          <a:prstGeom prst="rect">
            <a:avLst/>
          </a:prstGeom>
          <a:noFill/>
          <a:ln w="9525">
            <a:noFill/>
            <a:miter lim="800000"/>
            <a:headEnd/>
            <a:tailEnd/>
          </a:ln>
        </p:spPr>
      </p:pic>
      <p:pic>
        <p:nvPicPr>
          <p:cNvPr id="10" name="Picture 14" descr="tongue-tied1"/>
          <p:cNvPicPr>
            <a:picLocks noGrp="1" noChangeAspect="1" noChangeArrowheads="1"/>
          </p:cNvPicPr>
          <p:nvPr>
            <p:ph sz="quarter" idx="4"/>
          </p:nvPr>
        </p:nvPicPr>
        <p:blipFill>
          <a:blip r:embed="rId3" cstate="print"/>
          <a:srcRect/>
          <a:stretch>
            <a:fillRect/>
          </a:stretch>
        </p:blipFill>
        <p:spPr bwMode="auto">
          <a:xfrm>
            <a:off x="6281924" y="762000"/>
            <a:ext cx="5391759" cy="6096000"/>
          </a:xfrm>
          <a:prstGeom prst="rect">
            <a:avLst/>
          </a:prstGeom>
          <a:noFill/>
          <a:ln w="9525">
            <a:noFill/>
            <a:miter lim="800000"/>
            <a:headEnd/>
            <a:tailEnd/>
          </a:ln>
        </p:spPr>
      </p:pic>
    </p:spTree>
  </p:cSld>
  <p:clrMapOvr>
    <a:masterClrMapping/>
  </p:clrMapOvr>
  <p:transition spd="med">
    <p:pull/>
  </p:transition>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1"/>
            <a:ext cx="10668000" cy="6096000"/>
          </a:xfrm>
        </p:spPr>
        <p:txBody>
          <a:bodyPr>
            <a:normAutofit/>
          </a:bodyPr>
          <a:lstStyle/>
          <a:p>
            <a:pPr lvl="0" algn="just"/>
            <a:r>
              <a:rPr lang="en-US" sz="3200" b="1" dirty="0"/>
              <a:t>Nostrils</a:t>
            </a:r>
            <a:r>
              <a:rPr lang="en-US" sz="3200" dirty="0"/>
              <a:t> - Check for patency with no polyps or flaring.</a:t>
            </a:r>
          </a:p>
          <a:p>
            <a:pPr lvl="0" algn="just"/>
            <a:r>
              <a:rPr lang="en-US" sz="3200" b="1" dirty="0"/>
              <a:t>Neck</a:t>
            </a:r>
            <a:r>
              <a:rPr lang="en-US" sz="3200" dirty="0"/>
              <a:t> - Check for congenital goitre or enlarged glands.</a:t>
            </a:r>
          </a:p>
          <a:p>
            <a:pPr lvl="0" algn="just"/>
            <a:r>
              <a:rPr lang="en-US" sz="3200" b="1" dirty="0"/>
              <a:t>Limbs and digits</a:t>
            </a:r>
            <a:r>
              <a:rPr lang="en-US" sz="3200" dirty="0"/>
              <a:t> - Check for equality, free movement, fractures, webbed fingers, extra digits and any bony tissues. Extra digits can be ligated with silk and will fall off (with the parents permission). Check for Erb's palsy.</a:t>
            </a:r>
          </a:p>
          <a:p>
            <a:pPr algn="just"/>
            <a:r>
              <a:rPr lang="en-US" sz="3200" dirty="0"/>
              <a:t>The digits should be counted and separated to ensure webbing is not present</a:t>
            </a:r>
          </a:p>
          <a:p>
            <a:pPr algn="just"/>
            <a:r>
              <a:rPr lang="en-US" sz="3200" dirty="0"/>
              <a:t>Normal flexion and rotation of the ankle and wrist joints should be confirmed</a:t>
            </a:r>
          </a:p>
          <a:p>
            <a:pPr algn="just">
              <a:buNone/>
            </a:pPr>
            <a:endParaRPr lang="sw-KE" sz="3200" dirty="0"/>
          </a:p>
          <a:p>
            <a:pPr lvl="0" algn="just"/>
            <a:endParaRPr lang="en-US" sz="3200" dirty="0"/>
          </a:p>
          <a:p>
            <a:pPr algn="just"/>
            <a:endParaRPr lang="en-US" sz="3200" dirty="0"/>
          </a:p>
        </p:txBody>
      </p:sp>
    </p:spTree>
  </p:cSld>
  <p:clrMapOvr>
    <a:masterClrMapping/>
  </p:clrMapOvr>
  <p:transition spd="med">
    <p:pull/>
  </p:transition>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p:cNvSpPr>
            <a:spLocks noGrp="1"/>
          </p:cNvSpPr>
          <p:nvPr>
            <p:ph type="body" idx="1"/>
          </p:nvPr>
        </p:nvSpPr>
        <p:spPr>
          <a:xfrm>
            <a:off x="518319" y="2"/>
            <a:ext cx="5205836" cy="816429"/>
          </a:xfrm>
          <a:solidFill>
            <a:srgbClr val="FFC000"/>
          </a:solidFill>
        </p:spPr>
        <p:txBody>
          <a:bodyPr/>
          <a:lstStyle/>
          <a:p>
            <a:r>
              <a:rPr lang="en-US" b="1" dirty="0">
                <a:solidFill>
                  <a:srgbClr val="0000CC"/>
                </a:solidFill>
              </a:rPr>
              <a:t>Normal nose</a:t>
            </a:r>
            <a:endParaRPr lang="sw-KE" b="1" dirty="0">
              <a:solidFill>
                <a:srgbClr val="0000CC"/>
              </a:solidFill>
            </a:endParaRPr>
          </a:p>
        </p:txBody>
      </p:sp>
      <p:sp>
        <p:nvSpPr>
          <p:cNvPr id="10" name="Text Placeholder 8"/>
          <p:cNvSpPr>
            <a:spLocks noGrp="1"/>
          </p:cNvSpPr>
          <p:nvPr>
            <p:ph type="body" sz="half" idx="3"/>
          </p:nvPr>
        </p:nvSpPr>
        <p:spPr>
          <a:xfrm>
            <a:off x="6096000" y="2"/>
            <a:ext cx="5577682" cy="816429"/>
          </a:xfrm>
          <a:solidFill>
            <a:srgbClr val="FFC000"/>
          </a:solidFill>
        </p:spPr>
        <p:txBody>
          <a:bodyPr>
            <a:normAutofit/>
          </a:bodyPr>
          <a:lstStyle/>
          <a:p>
            <a:r>
              <a:rPr lang="en-US" b="1" dirty="0">
                <a:solidFill>
                  <a:srgbClr val="0000CC"/>
                </a:solidFill>
              </a:rPr>
              <a:t>Dislocated nasal septum</a:t>
            </a:r>
            <a:endParaRPr lang="sw-KE" b="1" dirty="0">
              <a:solidFill>
                <a:srgbClr val="0000CC"/>
              </a:solidFill>
            </a:endParaRPr>
          </a:p>
        </p:txBody>
      </p:sp>
      <p:pic>
        <p:nvPicPr>
          <p:cNvPr id="11" name="Picture 6" descr="nose1"/>
          <p:cNvPicPr>
            <a:picLocks noGrp="1" noChangeAspect="1" noChangeArrowheads="1"/>
          </p:cNvPicPr>
          <p:nvPr>
            <p:ph sz="quarter" idx="2"/>
          </p:nvPr>
        </p:nvPicPr>
        <p:blipFill>
          <a:blip r:embed="rId2" cstate="print"/>
          <a:srcRect/>
          <a:stretch>
            <a:fillRect/>
          </a:stretch>
        </p:blipFill>
        <p:spPr bwMode="auto">
          <a:xfrm>
            <a:off x="518319" y="762000"/>
            <a:ext cx="5205836" cy="6096000"/>
          </a:xfrm>
          <a:prstGeom prst="rect">
            <a:avLst/>
          </a:prstGeom>
          <a:noFill/>
          <a:ln w="9525">
            <a:noFill/>
            <a:miter lim="800000"/>
            <a:headEnd/>
            <a:tailEnd/>
          </a:ln>
        </p:spPr>
      </p:pic>
      <p:pic>
        <p:nvPicPr>
          <p:cNvPr id="12" name="Picture 8" descr="dns-4pre"/>
          <p:cNvPicPr>
            <a:picLocks noGrp="1" noChangeAspect="1" noChangeArrowheads="1"/>
          </p:cNvPicPr>
          <p:nvPr>
            <p:ph sz="quarter" idx="4"/>
          </p:nvPr>
        </p:nvPicPr>
        <p:blipFill>
          <a:blip r:embed="rId3" cstate="print"/>
          <a:srcRect/>
          <a:stretch>
            <a:fillRect/>
          </a:stretch>
        </p:blipFill>
        <p:spPr bwMode="auto">
          <a:xfrm>
            <a:off x="6096000" y="838200"/>
            <a:ext cx="5577682" cy="6019800"/>
          </a:xfrm>
          <a:prstGeom prst="rect">
            <a:avLst/>
          </a:prstGeom>
          <a:noFill/>
          <a:ln w="9525">
            <a:noFill/>
            <a:miter lim="800000"/>
            <a:headEnd/>
            <a:tailEnd/>
          </a:ln>
        </p:spPr>
      </p:pic>
    </p:spTree>
  </p:cSld>
  <p:clrMapOvr>
    <a:masterClrMapping/>
  </p:clrMapOvr>
  <p:transition spd="med">
    <p:pull/>
  </p:transition>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143001" y="-152400"/>
            <a:ext cx="10039827" cy="1143000"/>
          </a:xfrm>
        </p:spPr>
        <p:txBody>
          <a:bodyPr/>
          <a:lstStyle/>
          <a:p>
            <a:pPr algn="ctr"/>
            <a:r>
              <a:rPr lang="en-US" b="1" dirty="0"/>
              <a:t>Extra Digits</a:t>
            </a:r>
          </a:p>
        </p:txBody>
      </p:sp>
      <p:pic>
        <p:nvPicPr>
          <p:cNvPr id="7" name="Content Placeholder 6" descr="http://babyfaq.info/images/polydactyly.png"/>
          <p:cNvPicPr>
            <a:picLocks noGrp="1"/>
          </p:cNvPicPr>
          <p:nvPr>
            <p:ph sz="half" idx="1"/>
          </p:nvPr>
        </p:nvPicPr>
        <p:blipFill>
          <a:blip r:embed="rId2">
            <a:extLst>
              <a:ext uri="{28A0092B-C50C-407E-A947-70E740481C1C}">
                <a14:useLocalDpi xmlns="" xmlns:a14="http://schemas.microsoft.com/office/drawing/2010/main" val="0"/>
              </a:ext>
            </a:extLst>
          </a:blip>
          <a:stretch>
            <a:fillRect/>
          </a:stretch>
        </p:blipFill>
        <p:spPr bwMode="auto">
          <a:xfrm>
            <a:off x="685800" y="914401"/>
            <a:ext cx="4648200" cy="57911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Content Placeholder 9" descr="http://i.dailymail.co.uk/i/pix/2015/05/26/11/29134EED00000578-3097245-image-m-48_1432635288143.jpg"/>
          <p:cNvPicPr>
            <a:picLocks noGrp="1"/>
          </p:cNvPicPr>
          <p:nvPr>
            <p:ph sz="half" idx="2"/>
          </p:nvPr>
        </p:nvPicPr>
        <p:blipFill>
          <a:blip r:embed="rId3">
            <a:extLst>
              <a:ext uri="{28A0092B-C50C-407E-A947-70E740481C1C}">
                <a14:useLocalDpi xmlns="" xmlns:a14="http://schemas.microsoft.com/office/drawing/2010/main" val="0"/>
              </a:ext>
            </a:extLst>
          </a:blip>
          <a:srcRect/>
          <a:stretch>
            <a:fillRect/>
          </a:stretch>
        </p:blipFill>
        <p:spPr bwMode="auto">
          <a:xfrm>
            <a:off x="5562600" y="990600"/>
            <a:ext cx="5943600" cy="5715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82029761"/>
      </p:ext>
    </p:extLst>
  </p:cSld>
  <p:clrMapOvr>
    <a:masterClrMapping/>
  </p:clrMapOvr>
  <p:transition spd="med">
    <p:pull/>
  </p:transition>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1" y="152400"/>
            <a:ext cx="10039827" cy="1143000"/>
          </a:xfrm>
        </p:spPr>
        <p:txBody>
          <a:bodyPr/>
          <a:lstStyle/>
          <a:p>
            <a:pPr algn="ctr"/>
            <a:r>
              <a:rPr lang="en-US" b="1" dirty="0">
                <a:solidFill>
                  <a:schemeClr val="tx1"/>
                </a:solidFill>
                <a:latin typeface="Aharoni" panose="02010803020104030203" pitchFamily="2" charset="-79"/>
                <a:cs typeface="Aharoni" panose="02010803020104030203" pitchFamily="2" charset="-79"/>
              </a:rPr>
              <a:t>Webbed fingers</a:t>
            </a:r>
          </a:p>
        </p:txBody>
      </p:sp>
      <p:pic>
        <p:nvPicPr>
          <p:cNvPr id="5" name="Content Placeholder 4" descr="http://www.i-am-pregnant.com/images/Syndactyly.jpg"/>
          <p:cNvPicPr>
            <a:picLocks noGrp="1"/>
          </p:cNvPicPr>
          <p:nvPr>
            <p:ph sz="half" idx="1"/>
          </p:nvPr>
        </p:nvPicPr>
        <p:blipFill>
          <a:blip r:embed="rId2">
            <a:extLst>
              <a:ext uri="{28A0092B-C50C-407E-A947-70E740481C1C}">
                <a14:useLocalDpi xmlns="" xmlns:a14="http://schemas.microsoft.com/office/drawing/2010/main" val="0"/>
              </a:ext>
            </a:extLst>
          </a:blip>
          <a:srcRect/>
          <a:stretch>
            <a:fillRect/>
          </a:stretch>
        </p:blipFill>
        <p:spPr bwMode="auto">
          <a:xfrm>
            <a:off x="685801" y="1371600"/>
            <a:ext cx="5105399" cy="5334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Content Placeholder 5" descr="http://www.tsrhc.org/img/HandDisorders/syndactyly1.jpg"/>
          <p:cNvPicPr>
            <a:picLocks noGrp="1"/>
          </p:cNvPicPr>
          <p:nvPr>
            <p:ph sz="half" idx="2"/>
          </p:nvPr>
        </p:nvPicPr>
        <p:blipFill>
          <a:blip r:embed="rId3">
            <a:extLst>
              <a:ext uri="{28A0092B-C50C-407E-A947-70E740481C1C}">
                <a14:useLocalDpi xmlns="" xmlns:a14="http://schemas.microsoft.com/office/drawing/2010/main" val="0"/>
              </a:ext>
            </a:extLst>
          </a:blip>
          <a:srcRect/>
          <a:stretch>
            <a:fillRect/>
          </a:stretch>
        </p:blipFill>
        <p:spPr bwMode="auto">
          <a:xfrm>
            <a:off x="6096000" y="1295400"/>
            <a:ext cx="5410200" cy="5410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3744402500"/>
      </p:ext>
    </p:extLst>
  </p:cSld>
  <p:clrMapOvr>
    <a:masterClrMapping/>
  </p:clrMapOvr>
  <p:transition spd="med">
    <p:pull/>
  </p:transition>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856" y="152400"/>
            <a:ext cx="10039827" cy="838200"/>
          </a:xfrm>
        </p:spPr>
        <p:txBody>
          <a:bodyPr>
            <a:normAutofit/>
          </a:bodyPr>
          <a:lstStyle/>
          <a:p>
            <a:r>
              <a:rPr lang="en-US" b="1" dirty="0">
                <a:solidFill>
                  <a:srgbClr val="7030A0"/>
                </a:solidFill>
              </a:rPr>
              <a:t>THE HIPS</a:t>
            </a:r>
          </a:p>
        </p:txBody>
      </p:sp>
      <p:sp>
        <p:nvSpPr>
          <p:cNvPr id="4" name="Content Placeholder 2"/>
          <p:cNvSpPr>
            <a:spLocks noGrp="1"/>
          </p:cNvSpPr>
          <p:nvPr>
            <p:ph idx="1"/>
          </p:nvPr>
        </p:nvSpPr>
        <p:spPr>
          <a:xfrm>
            <a:off x="914400" y="1066800"/>
            <a:ext cx="9643746" cy="5105400"/>
          </a:xfrm>
        </p:spPr>
        <p:txBody>
          <a:bodyPr>
            <a:normAutofit/>
          </a:bodyPr>
          <a:lstStyle/>
          <a:p>
            <a:pPr algn="just"/>
            <a:r>
              <a:rPr lang="en-US" sz="3600" dirty="0"/>
              <a:t>Specific exams are done to detect developmental dysplasia of the hips</a:t>
            </a:r>
          </a:p>
          <a:p>
            <a:pPr algn="just"/>
            <a:r>
              <a:rPr lang="en-US" sz="3600" dirty="0"/>
              <a:t>NOTE:-care must be taken to avoid producing an iatrogenically unstable hip</a:t>
            </a:r>
          </a:p>
          <a:p>
            <a:pPr algn="just"/>
            <a:r>
              <a:rPr lang="en-US" sz="3600" dirty="0"/>
              <a:t>Exams done are:-</a:t>
            </a:r>
            <a:r>
              <a:rPr lang="en-US" sz="3600" b="1" dirty="0"/>
              <a:t>Ortolani’s test</a:t>
            </a:r>
          </a:p>
          <a:p>
            <a:pPr marL="1737360" lvl="6" indent="0" algn="just">
              <a:buNone/>
            </a:pPr>
            <a:r>
              <a:rPr lang="en-US" sz="3600" b="1" dirty="0"/>
              <a:t>               - Barlow test</a:t>
            </a:r>
            <a:endParaRPr lang="sw-KE" sz="3600" b="1" dirty="0"/>
          </a:p>
        </p:txBody>
      </p:sp>
    </p:spTree>
  </p:cSld>
  <p:clrMapOvr>
    <a:masterClrMapping/>
  </p:clrMapOvr>
  <p:transition spd="med">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62</a:t>
            </a:fld>
            <a:endParaRPr lang="en-US" dirty="0">
              <a:latin typeface="Franklin Gothic Book"/>
            </a:endParaRPr>
          </a:p>
        </p:txBody>
      </p:sp>
      <p:sp>
        <p:nvSpPr>
          <p:cNvPr id="3" name="Content Placeholder 2"/>
          <p:cNvSpPr>
            <a:spLocks noGrp="1"/>
          </p:cNvSpPr>
          <p:nvPr>
            <p:ph sz="quarter" idx="1"/>
          </p:nvPr>
        </p:nvSpPr>
        <p:spPr>
          <a:xfrm>
            <a:off x="518320" y="1143000"/>
            <a:ext cx="10597595" cy="4876800"/>
          </a:xfrm>
        </p:spPr>
        <p:txBody>
          <a:bodyPr/>
          <a:lstStyle/>
          <a:p>
            <a:pPr>
              <a:buFont typeface="Wingdings" pitchFamily="2" charset="2"/>
              <a:buChar char="ü"/>
            </a:pPr>
            <a:r>
              <a:rPr lang="en-US" sz="3600" dirty="0">
                <a:latin typeface="Times New Roman" pitchFamily="18" charset="0"/>
                <a:cs typeface="Times New Roman" pitchFamily="18" charset="0"/>
              </a:rPr>
              <a:t>	 Unfortunately organisms e.g. Candida albican , a fungi, thrives best in such an environment.</a:t>
            </a:r>
          </a:p>
          <a:p>
            <a:pPr>
              <a:buFont typeface="Wingdings" pitchFamily="2" charset="2"/>
              <a:buChar char="ü"/>
            </a:pPr>
            <a:r>
              <a:rPr lang="en-US" sz="3600" dirty="0">
                <a:latin typeface="Times New Roman" pitchFamily="18" charset="0"/>
                <a:cs typeface="Times New Roman" pitchFamily="18" charset="0"/>
              </a:rPr>
              <a:t> 	 So candidiasis / </a:t>
            </a:r>
            <a:r>
              <a:rPr lang="en-US" sz="3600" dirty="0" err="1">
                <a:latin typeface="Times New Roman" pitchFamily="18" charset="0"/>
                <a:cs typeface="Times New Roman" pitchFamily="18" charset="0"/>
              </a:rPr>
              <a:t>moniliasis</a:t>
            </a:r>
            <a:r>
              <a:rPr lang="en-US" sz="3600" dirty="0">
                <a:latin typeface="Times New Roman" pitchFamily="18" charset="0"/>
                <a:cs typeface="Times New Roman" pitchFamily="18" charset="0"/>
              </a:rPr>
              <a:t>/</a:t>
            </a:r>
            <a:r>
              <a:rPr lang="en-US" sz="3600" dirty="0" err="1">
                <a:latin typeface="Times New Roman" pitchFamily="18" charset="0"/>
                <a:cs typeface="Times New Roman" pitchFamily="18" charset="0"/>
              </a:rPr>
              <a:t>monilial</a:t>
            </a:r>
            <a:r>
              <a:rPr lang="en-US" sz="3600" dirty="0">
                <a:latin typeface="Times New Roman" pitchFamily="18" charset="0"/>
                <a:cs typeface="Times New Roman" pitchFamily="18" charset="0"/>
              </a:rPr>
              <a:t> vaginitis is very common.</a:t>
            </a:r>
          </a:p>
          <a:p>
            <a:pPr>
              <a:buNone/>
            </a:pPr>
            <a:r>
              <a:rPr lang="en-US" sz="3600" dirty="0">
                <a:latin typeface="Times New Roman" pitchFamily="18" charset="0"/>
                <a:cs typeface="Times New Roman" pitchFamily="18" charset="0"/>
              </a:rPr>
              <a:t>	</a:t>
            </a:r>
            <a:r>
              <a:rPr lang="en-US" sz="3600" b="1" dirty="0">
                <a:latin typeface="Times New Roman" pitchFamily="18" charset="0"/>
                <a:cs typeface="Times New Roman" pitchFamily="18" charset="0"/>
              </a:rPr>
              <a:t>NB: </a:t>
            </a:r>
            <a:r>
              <a:rPr lang="en-US" sz="3600" dirty="0">
                <a:latin typeface="Times New Roman" pitchFamily="18" charset="0"/>
                <a:cs typeface="Times New Roman" pitchFamily="18" charset="0"/>
              </a:rPr>
              <a:t>Candida albican is a normal flora of the nose, throat, bowel and skin.</a:t>
            </a:r>
          </a:p>
          <a:p>
            <a:endParaRPr lang="en-US" dirty="0"/>
          </a:p>
        </p:txBody>
      </p:sp>
    </p:spTree>
  </p:cSld>
  <p:clrMapOvr>
    <a:masterClrMapping/>
  </p:clrMapOvr>
  <p:transition spd="slow">
    <p:pull dir="d"/>
  </p:transition>
  <p:timing>
    <p:tnLst>
      <p:par>
        <p:cTn id="1" dur="indefinite" restart="never" nodeType="tmRoot"/>
      </p:par>
    </p:tnLst>
  </p:timing>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54972" y="0"/>
            <a:ext cx="10318711" cy="990600"/>
          </a:xfrm>
        </p:spPr>
        <p:txBody>
          <a:bodyPr/>
          <a:lstStyle/>
          <a:p>
            <a:pPr algn="ctr"/>
            <a:r>
              <a:rPr lang="en-US" b="1" dirty="0">
                <a:solidFill>
                  <a:srgbClr val="7030A0"/>
                </a:solidFill>
              </a:rPr>
              <a:t>ORTOLANI’S TEST</a:t>
            </a:r>
            <a:endParaRPr lang="sw-KE" b="1" dirty="0">
              <a:solidFill>
                <a:srgbClr val="7030A0"/>
              </a:solidFill>
            </a:endParaRPr>
          </a:p>
        </p:txBody>
      </p:sp>
      <p:sp>
        <p:nvSpPr>
          <p:cNvPr id="6" name="Content Placeholder 2"/>
          <p:cNvSpPr>
            <a:spLocks noGrp="1"/>
          </p:cNvSpPr>
          <p:nvPr>
            <p:ph idx="1"/>
          </p:nvPr>
        </p:nvSpPr>
        <p:spPr>
          <a:xfrm>
            <a:off x="609600" y="990600"/>
            <a:ext cx="10972800" cy="5867400"/>
          </a:xfrm>
        </p:spPr>
        <p:txBody>
          <a:bodyPr>
            <a:normAutofit/>
          </a:bodyPr>
          <a:lstStyle/>
          <a:p>
            <a:pPr algn="just"/>
            <a:r>
              <a:rPr lang="en-US" sz="3200" dirty="0"/>
              <a:t>The baby’s legs are grasped with the flexed knees in the palms of the examiner’s hands</a:t>
            </a:r>
          </a:p>
          <a:p>
            <a:pPr algn="just"/>
            <a:r>
              <a:rPr lang="en-US" sz="3200" dirty="0"/>
              <a:t>Femur is splinted between the index and middle fingers and the thumb</a:t>
            </a:r>
          </a:p>
          <a:p>
            <a:pPr algn="just"/>
            <a:r>
              <a:rPr lang="en-US" sz="3200" dirty="0"/>
              <a:t>From an </a:t>
            </a:r>
            <a:r>
              <a:rPr lang="en-US" sz="3200" b="1" dirty="0"/>
              <a:t>adducted position</a:t>
            </a:r>
            <a:r>
              <a:rPr lang="en-US" sz="3200" dirty="0"/>
              <a:t>, baby’s thighs are flexed on to the abdomen, </a:t>
            </a:r>
            <a:r>
              <a:rPr lang="en-US" sz="3200" b="1" dirty="0">
                <a:solidFill>
                  <a:srgbClr val="FF0000"/>
                </a:solidFill>
              </a:rPr>
              <a:t>rotated and abducted </a:t>
            </a:r>
            <a:r>
              <a:rPr lang="en-US" sz="3200" dirty="0"/>
              <a:t>through an angle of 70-90 degrees towards the examining surface, while lifting the trochanter anteriorly.</a:t>
            </a:r>
          </a:p>
          <a:p>
            <a:pPr algn="just"/>
            <a:r>
              <a:rPr lang="en-US" sz="3200" dirty="0"/>
              <a:t>NO FORCE SHOULD BE EXERTED</a:t>
            </a:r>
          </a:p>
          <a:p>
            <a:pPr algn="just"/>
            <a:r>
              <a:rPr lang="en-US" sz="3200" dirty="0"/>
              <a:t>If the hip is </a:t>
            </a:r>
            <a:r>
              <a:rPr lang="en-US" sz="3200" b="1" dirty="0">
                <a:solidFill>
                  <a:srgbClr val="0000CC"/>
                </a:solidFill>
              </a:rPr>
              <a:t>dislocated,a clunk sound </a:t>
            </a:r>
            <a:r>
              <a:rPr lang="en-US" sz="3200" dirty="0"/>
              <a:t>will be felt </a:t>
            </a:r>
            <a:endParaRPr lang="sw-KE" sz="3200" dirty="0"/>
          </a:p>
        </p:txBody>
      </p:sp>
    </p:spTree>
  </p:cSld>
  <p:clrMapOvr>
    <a:masterClrMapping/>
  </p:clrMapOvr>
  <p:transition spd="med">
    <p:pull/>
  </p:transition>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image.slidesharecdn.com/ddh-120826161001-phpapp01/95/ddh-17-728.jpg?cb=1345997590"/>
          <p:cNvPicPr>
            <a:picLocks noGr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518320" y="0"/>
            <a:ext cx="11155363" cy="685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710903430"/>
      </p:ext>
    </p:extLst>
  </p:cSld>
  <p:clrMapOvr>
    <a:masterClrMapping/>
  </p:clrMapOvr>
  <p:transition spd="med">
    <p:pull/>
  </p:transition>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0"/>
            <a:ext cx="10039827" cy="1143000"/>
          </a:xfrm>
        </p:spPr>
        <p:txBody>
          <a:bodyPr/>
          <a:lstStyle/>
          <a:p>
            <a:pPr algn="ctr"/>
            <a:r>
              <a:rPr lang="en-US" b="1" dirty="0">
                <a:solidFill>
                  <a:schemeClr val="tx1"/>
                </a:solidFill>
                <a:latin typeface="Aharoni" panose="02010803020104030203" pitchFamily="2" charset="-79"/>
                <a:cs typeface="Aharoni" panose="02010803020104030203" pitchFamily="2" charset="-79"/>
              </a:rPr>
              <a:t>Ortolani’s test</a:t>
            </a:r>
          </a:p>
        </p:txBody>
      </p:sp>
      <p:pic>
        <p:nvPicPr>
          <p:cNvPr id="4" name="Content Placeholder 3" descr="https://i.ytimg.com/vi/e6P4buVLfuI/maxresdefault.jpg"/>
          <p:cNvPicPr>
            <a:picLocks noGr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838200" y="1066801"/>
            <a:ext cx="10591800" cy="5638799"/>
          </a:xfrm>
          <a:prstGeom prst="rect">
            <a:avLst/>
          </a:prstGeom>
          <a:ln>
            <a:noFill/>
          </a:ln>
          <a:effectLst>
            <a:softEdge rad="112500"/>
          </a:effectLst>
        </p:spPr>
      </p:pic>
    </p:spTree>
    <p:extLst>
      <p:ext uri="{BB962C8B-B14F-4D97-AF65-F5344CB8AC3E}">
        <p14:creationId xmlns="" xmlns:p14="http://schemas.microsoft.com/office/powerpoint/2010/main" val="534677252"/>
      </p:ext>
    </p:extLst>
  </p:cSld>
  <p:clrMapOvr>
    <a:masterClrMapping/>
  </p:clrMapOvr>
  <p:transition spd="med">
    <p:pull/>
  </p:transition>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33856" y="152400"/>
            <a:ext cx="8924290" cy="838200"/>
          </a:xfrm>
        </p:spPr>
        <p:txBody>
          <a:bodyPr/>
          <a:lstStyle/>
          <a:p>
            <a:pPr algn="ctr"/>
            <a:r>
              <a:rPr lang="en-US" b="1" dirty="0">
                <a:solidFill>
                  <a:srgbClr val="0000CC"/>
                </a:solidFill>
                <a:latin typeface="Aharoni" panose="02010803020104030203" pitchFamily="2" charset="-79"/>
                <a:cs typeface="Aharoni" panose="02010803020104030203" pitchFamily="2" charset="-79"/>
              </a:rPr>
              <a:t>Barlow’s test</a:t>
            </a:r>
            <a:endParaRPr lang="sw-KE" b="1" dirty="0">
              <a:solidFill>
                <a:srgbClr val="0000CC"/>
              </a:solidFill>
              <a:latin typeface="Aharoni" panose="02010803020104030203" pitchFamily="2" charset="-79"/>
              <a:cs typeface="Aharoni" panose="02010803020104030203" pitchFamily="2" charset="-79"/>
            </a:endParaRPr>
          </a:p>
        </p:txBody>
      </p:sp>
      <p:sp>
        <p:nvSpPr>
          <p:cNvPr id="5" name="Content Placeholder 2"/>
          <p:cNvSpPr>
            <a:spLocks noGrp="1"/>
          </p:cNvSpPr>
          <p:nvPr>
            <p:ph idx="1"/>
          </p:nvPr>
        </p:nvSpPr>
        <p:spPr>
          <a:xfrm>
            <a:off x="914401" y="1371600"/>
            <a:ext cx="10201514" cy="4953000"/>
          </a:xfrm>
        </p:spPr>
        <p:txBody>
          <a:bodyPr>
            <a:normAutofit lnSpcReduction="10000"/>
          </a:bodyPr>
          <a:lstStyle/>
          <a:p>
            <a:pPr algn="just"/>
            <a:r>
              <a:rPr lang="en-US" sz="3600" dirty="0"/>
              <a:t>Baby’s legs flexed, then, the thigh is grasped loosely with the examiner’s index and middle finger along the greater trochanter and the thumb on the inner thigh. </a:t>
            </a:r>
          </a:p>
          <a:p>
            <a:pPr algn="just"/>
            <a:r>
              <a:rPr lang="en-US" sz="3600" dirty="0"/>
              <a:t>As hip is gently </a:t>
            </a:r>
            <a:r>
              <a:rPr lang="en-US" sz="3600" b="1" dirty="0">
                <a:solidFill>
                  <a:srgbClr val="0000CC"/>
                </a:solidFill>
              </a:rPr>
              <a:t>adducted</a:t>
            </a:r>
            <a:r>
              <a:rPr lang="en-US" sz="3600" dirty="0"/>
              <a:t> to 70 degrees, gentle pressure is exerted in a </a:t>
            </a:r>
            <a:r>
              <a:rPr lang="en-US" sz="3600" b="1" dirty="0">
                <a:solidFill>
                  <a:srgbClr val="FF0000"/>
                </a:solidFill>
              </a:rPr>
              <a:t>backwards and lateral </a:t>
            </a:r>
            <a:r>
              <a:rPr lang="en-US" sz="3600" dirty="0"/>
              <a:t>direction</a:t>
            </a:r>
          </a:p>
          <a:p>
            <a:pPr algn="just"/>
            <a:r>
              <a:rPr lang="en-US" sz="3600" dirty="0"/>
              <a:t>A </a:t>
            </a:r>
            <a:r>
              <a:rPr lang="en-US" sz="3600" b="1" dirty="0">
                <a:solidFill>
                  <a:schemeClr val="bg2">
                    <a:lumMod val="25000"/>
                  </a:schemeClr>
                </a:solidFill>
              </a:rPr>
              <a:t>‘</a:t>
            </a:r>
            <a:r>
              <a:rPr lang="en-US" sz="3600" b="1" dirty="0">
                <a:solidFill>
                  <a:srgbClr val="7030A0"/>
                </a:solidFill>
              </a:rPr>
              <a:t>clunk’ is felt </a:t>
            </a:r>
            <a:r>
              <a:rPr lang="en-US" sz="3600" dirty="0"/>
              <a:t>as head of femur dislocates out of the acetabulum</a:t>
            </a:r>
            <a:endParaRPr lang="sw-KE" sz="3600" dirty="0"/>
          </a:p>
        </p:txBody>
      </p:sp>
    </p:spTree>
  </p:cSld>
  <p:clrMapOvr>
    <a:masterClrMapping/>
  </p:clrMapOvr>
  <p:transition spd="med">
    <p:pull/>
  </p:transition>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nursing-help.com/wp-content/uploads/2012/02/image24.png"/>
          <p:cNvPicPr>
            <a:picLocks noGr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762000" y="152400"/>
            <a:ext cx="10744200" cy="6553200"/>
          </a:xfrm>
          <a:prstGeom prst="rect">
            <a:avLst/>
          </a:prstGeom>
          <a:ln>
            <a:noFill/>
          </a:ln>
          <a:effectLst>
            <a:softEdge rad="112500"/>
          </a:effectLst>
        </p:spPr>
      </p:pic>
    </p:spTree>
    <p:extLst>
      <p:ext uri="{BB962C8B-B14F-4D97-AF65-F5344CB8AC3E}">
        <p14:creationId xmlns="" xmlns:p14="http://schemas.microsoft.com/office/powerpoint/2010/main" val="18980775"/>
      </p:ext>
    </p:extLst>
  </p:cSld>
  <p:clrMapOvr>
    <a:masterClrMapping/>
  </p:clrMapOvr>
  <p:transition spd="med">
    <p:pull/>
  </p:transition>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cdn3.nursingcrib.com/wp-content/uploads/ortolani-barlow-test.jpg"/>
          <p:cNvPicPr>
            <a:picLocks noGr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09600" y="152400"/>
            <a:ext cx="10972800" cy="6553200"/>
          </a:xfrm>
          <a:prstGeom prst="rect">
            <a:avLst/>
          </a:prstGeom>
          <a:ln>
            <a:noFill/>
          </a:ln>
          <a:effectLst>
            <a:softEdge rad="112500"/>
          </a:effectLst>
        </p:spPr>
      </p:pic>
    </p:spTree>
    <p:extLst>
      <p:ext uri="{BB962C8B-B14F-4D97-AF65-F5344CB8AC3E}">
        <p14:creationId xmlns="" xmlns:p14="http://schemas.microsoft.com/office/powerpoint/2010/main" val="4066527886"/>
      </p:ext>
    </p:extLst>
  </p:cSld>
  <p:clrMapOvr>
    <a:masterClrMapping/>
  </p:clrMapOvr>
  <p:transition spd="med">
    <p:pull/>
  </p:transition>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90602"/>
            <a:ext cx="10353914" cy="5140335"/>
          </a:xfrm>
        </p:spPr>
        <p:txBody>
          <a:bodyPr>
            <a:normAutofit/>
          </a:bodyPr>
          <a:lstStyle/>
          <a:p>
            <a:pPr lvl="0" algn="just"/>
            <a:r>
              <a:rPr lang="en-US" sz="3200" b="1" dirty="0"/>
              <a:t>Chest </a:t>
            </a:r>
            <a:r>
              <a:rPr lang="en-US" sz="3200" dirty="0"/>
              <a:t>- Check for continuity of sternum and the shape of rib-cage, respiratory rate, enlarged breast or absence of breast tissue .</a:t>
            </a:r>
          </a:p>
          <a:p>
            <a:pPr lvl="0" algn="just"/>
            <a:r>
              <a:rPr lang="en-US" sz="3200" b="1" dirty="0"/>
              <a:t>Abdomen</a:t>
            </a:r>
            <a:r>
              <a:rPr lang="en-US" sz="3200" dirty="0"/>
              <a:t> - Should be intact and firm, check for umbilical hernia and exomphalus (protrusion of abdominal organs through a defect in the anterior wall). Abdominal distension is present in hydrops foetalis. Check for blood oozing from the cord and clamp again if necessary (cord shrivels within 24 hours, falls off within 6-10 days).</a:t>
            </a:r>
          </a:p>
          <a:p>
            <a:pPr algn="just"/>
            <a:endParaRPr lang="en-US" sz="3200" dirty="0"/>
          </a:p>
        </p:txBody>
      </p:sp>
    </p:spTree>
  </p:cSld>
  <p:clrMapOvr>
    <a:masterClrMapping/>
  </p:clrMapOvr>
  <p:transition spd="med">
    <p:pull/>
  </p:transition>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1" y="-304800"/>
            <a:ext cx="10039827" cy="1143000"/>
          </a:xfrm>
        </p:spPr>
        <p:txBody>
          <a:bodyPr/>
          <a:lstStyle/>
          <a:p>
            <a:pPr algn="ctr"/>
            <a:r>
              <a:rPr lang="en-US" b="1" dirty="0" err="1"/>
              <a:t>Exomphalus</a:t>
            </a:r>
            <a:endParaRPr lang="en-US" b="1" dirty="0"/>
          </a:p>
        </p:txBody>
      </p:sp>
      <p:sp>
        <p:nvSpPr>
          <p:cNvPr id="5" name="Content Placeholder 4"/>
          <p:cNvSpPr>
            <a:spLocks noGrp="1"/>
          </p:cNvSpPr>
          <p:nvPr>
            <p:ph sz="half" idx="1"/>
          </p:nvPr>
        </p:nvSpPr>
        <p:spPr>
          <a:xfrm>
            <a:off x="1076087" y="1447801"/>
            <a:ext cx="4926952" cy="4907125"/>
          </a:xfrm>
        </p:spPr>
        <p:txBody>
          <a:bodyPr/>
          <a:lstStyle/>
          <a:p>
            <a:endParaRPr lang="en-US" dirty="0"/>
          </a:p>
        </p:txBody>
      </p:sp>
      <p:sp>
        <p:nvSpPr>
          <p:cNvPr id="6" name="Content Placeholder 5"/>
          <p:cNvSpPr>
            <a:spLocks noGrp="1"/>
          </p:cNvSpPr>
          <p:nvPr>
            <p:ph sz="half" idx="2"/>
          </p:nvPr>
        </p:nvSpPr>
        <p:spPr/>
        <p:txBody>
          <a:bodyPr/>
          <a:lstStyle/>
          <a:p>
            <a:endParaRPr lang="en-US"/>
          </a:p>
        </p:txBody>
      </p:sp>
      <p:pic>
        <p:nvPicPr>
          <p:cNvPr id="1026" name="Picture 2" descr="c:\Users\Martha\Downloads\i13-Exomphalos-minor.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5800" y="838200"/>
            <a:ext cx="5410200" cy="5867400"/>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pic>
        <p:nvPicPr>
          <p:cNvPr id="1027" name="Picture 3" descr="c:\Users\Martha\Downloads\omph.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324600" y="838200"/>
            <a:ext cx="5181600" cy="5867400"/>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08289709"/>
      </p:ext>
    </p:extLst>
  </p:cSld>
  <p:clrMapOvr>
    <a:masterClrMapping/>
  </p:clrMapOvr>
  <p:transition spd="med">
    <p:pull/>
  </p:transition>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2"/>
            <a:ext cx="10353914" cy="5440373"/>
          </a:xfrm>
        </p:spPr>
        <p:txBody>
          <a:bodyPr>
            <a:normAutofit/>
          </a:bodyPr>
          <a:lstStyle/>
          <a:p>
            <a:pPr lvl="0" algn="just"/>
            <a:r>
              <a:rPr lang="en-US" sz="3600" b="1" dirty="0"/>
              <a:t>External genitalia</a:t>
            </a:r>
            <a:r>
              <a:rPr lang="en-US" sz="3600" dirty="0"/>
              <a:t> - Confirm the sex of the baby to rule out pseudo-</a:t>
            </a:r>
            <a:r>
              <a:rPr lang="en-US" sz="3600" dirty="0" err="1"/>
              <a:t>hamaphroditism</a:t>
            </a:r>
            <a:r>
              <a:rPr lang="en-US" sz="3600" dirty="0"/>
              <a:t> or intersexes. </a:t>
            </a:r>
          </a:p>
          <a:p>
            <a:pPr lvl="0" algn="just"/>
            <a:r>
              <a:rPr lang="en-US" sz="3600" dirty="0"/>
              <a:t>In males, check for undescended testes, </a:t>
            </a:r>
            <a:r>
              <a:rPr lang="en-US" sz="3600" dirty="0">
                <a:solidFill>
                  <a:srgbClr val="FF0000"/>
                </a:solidFill>
              </a:rPr>
              <a:t>Epispadias and hypospadias </a:t>
            </a:r>
            <a:r>
              <a:rPr lang="en-US" sz="3600" dirty="0"/>
              <a:t>and </a:t>
            </a:r>
            <a:r>
              <a:rPr lang="en-US" sz="3600" dirty="0">
                <a:solidFill>
                  <a:srgbClr val="FF0000"/>
                </a:solidFill>
              </a:rPr>
              <a:t>phimosis</a:t>
            </a:r>
            <a:r>
              <a:rPr lang="en-US" sz="3600" dirty="0"/>
              <a:t>. </a:t>
            </a:r>
          </a:p>
          <a:p>
            <a:pPr lvl="0" algn="just"/>
            <a:r>
              <a:rPr lang="en-US" sz="3600" dirty="0"/>
              <a:t>In females, check for bleeding from urethral and vaginal orifice. Vaginal bleeding may be due to excessive hormones from the mother</a:t>
            </a:r>
          </a:p>
          <a:p>
            <a:pPr algn="just">
              <a:buNone/>
            </a:pPr>
            <a:endParaRPr lang="en-US" sz="3600" dirty="0"/>
          </a:p>
        </p:txBody>
      </p:sp>
    </p:spTree>
  </p:cSld>
  <p:clrMapOvr>
    <a:masterClrMapping/>
  </p:clrMapOvr>
  <p:transition spd="med">
    <p:pull/>
  </p:transition>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856" y="152400"/>
            <a:ext cx="8924290" cy="609600"/>
          </a:xfrm>
        </p:spPr>
        <p:txBody>
          <a:bodyPr>
            <a:normAutofit fontScale="90000"/>
          </a:bodyPr>
          <a:lstStyle/>
          <a:p>
            <a:r>
              <a:rPr lang="en-US" b="1" dirty="0">
                <a:solidFill>
                  <a:srgbClr val="7030A0"/>
                </a:solidFill>
              </a:rPr>
              <a:t>THE SPINE</a:t>
            </a:r>
          </a:p>
        </p:txBody>
      </p:sp>
      <p:sp>
        <p:nvSpPr>
          <p:cNvPr id="5" name="Content Placeholder 2"/>
          <p:cNvSpPr>
            <a:spLocks noGrp="1"/>
          </p:cNvSpPr>
          <p:nvPr>
            <p:ph idx="1"/>
          </p:nvPr>
        </p:nvSpPr>
        <p:spPr>
          <a:xfrm>
            <a:off x="838200" y="838200"/>
            <a:ext cx="10835482" cy="6019800"/>
          </a:xfrm>
        </p:spPr>
        <p:txBody>
          <a:bodyPr>
            <a:normAutofit/>
          </a:bodyPr>
          <a:lstStyle/>
          <a:p>
            <a:pPr algn="just"/>
            <a:r>
              <a:rPr lang="en-US" sz="3600" dirty="0"/>
              <a:t>The baby lies prone and midwife examines the back</a:t>
            </a:r>
          </a:p>
          <a:p>
            <a:pPr algn="just"/>
            <a:r>
              <a:rPr lang="en-US" sz="3600" dirty="0"/>
              <a:t>The spinal column should be continuous</a:t>
            </a:r>
          </a:p>
          <a:p>
            <a:pPr algn="just"/>
            <a:r>
              <a:rPr lang="en-US" sz="3600" dirty="0"/>
              <a:t>Any swellings, dimples or hairy patches may signify an occult spinal defect</a:t>
            </a:r>
          </a:p>
          <a:p>
            <a:pPr algn="just"/>
            <a:endParaRPr lang="sw-KE" sz="3600" dirty="0"/>
          </a:p>
        </p:txBody>
      </p:sp>
    </p:spTree>
  </p:cSld>
  <p:clrMapOvr>
    <a:masterClrMapping/>
  </p:clrMapOvr>
  <p:transition spd="med">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5400" b="1" dirty="0">
                <a:solidFill>
                  <a:srgbClr val="FFFF0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vi) Breasts.</a:t>
            </a:r>
            <a:endParaRPr lang="en-US" dirty="0">
              <a:solidFill>
                <a:srgbClr val="7030A0"/>
              </a:solidFill>
            </a:endParaRP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63</a:t>
            </a:fld>
            <a:endParaRPr lang="en-US" dirty="0">
              <a:latin typeface="Franklin Gothic Book"/>
            </a:endParaRPr>
          </a:p>
        </p:txBody>
      </p:sp>
      <p:sp>
        <p:nvSpPr>
          <p:cNvPr id="3" name="Content Placeholder 2"/>
          <p:cNvSpPr>
            <a:spLocks noGrp="1"/>
          </p:cNvSpPr>
          <p:nvPr>
            <p:ph sz="quarter" idx="1"/>
          </p:nvPr>
        </p:nvSpPr>
        <p:spPr>
          <a:xfrm>
            <a:off x="762000" y="1371600"/>
            <a:ext cx="10353914" cy="5181600"/>
          </a:xfrm>
        </p:spPr>
        <p:txBody>
          <a:bodyPr>
            <a:normAutofit/>
          </a:bodyPr>
          <a:lstStyle/>
          <a:p>
            <a:pPr algn="just">
              <a:buFont typeface="Wingdings" pitchFamily="2" charset="2"/>
              <a:buChar char="v"/>
            </a:pPr>
            <a:r>
              <a:rPr lang="en-US" sz="3400" dirty="0">
                <a:latin typeface="Times New Roman" pitchFamily="18" charset="0"/>
                <a:cs typeface="Times New Roman" pitchFamily="18" charset="0"/>
              </a:rPr>
              <a:t>Generally enlargement occurs due to fat deposition around the glandular tissues.</a:t>
            </a:r>
          </a:p>
          <a:p>
            <a:pPr algn="just">
              <a:buFont typeface="Wingdings" pitchFamily="2" charset="2"/>
              <a:buChar char="v"/>
            </a:pPr>
            <a:r>
              <a:rPr lang="en-US" sz="3400" dirty="0">
                <a:latin typeface="Times New Roman" pitchFamily="18" charset="0"/>
                <a:cs typeface="Times New Roman" pitchFamily="18" charset="0"/>
              </a:rPr>
              <a:t>Number of glandular ducts and </a:t>
            </a:r>
            <a:r>
              <a:rPr lang="en-US" sz="3400" dirty="0" err="1">
                <a:latin typeface="Times New Roman" pitchFamily="18" charset="0"/>
                <a:cs typeface="Times New Roman" pitchFamily="18" charset="0"/>
              </a:rPr>
              <a:t>acini</a:t>
            </a:r>
            <a:r>
              <a:rPr lang="en-US" sz="3400" dirty="0">
                <a:latin typeface="Times New Roman" pitchFamily="18" charset="0"/>
                <a:cs typeface="Times New Roman" pitchFamily="18" charset="0"/>
              </a:rPr>
              <a:t> cells increase because of influence, from oestrogen hormone.</a:t>
            </a:r>
          </a:p>
          <a:p>
            <a:pPr algn="just">
              <a:buFont typeface="Wingdings" pitchFamily="2" charset="2"/>
              <a:buChar char="v"/>
            </a:pPr>
            <a:r>
              <a:rPr lang="en-US" sz="3400" dirty="0">
                <a:latin typeface="Times New Roman" pitchFamily="18" charset="0"/>
                <a:cs typeface="Times New Roman" pitchFamily="18" charset="0"/>
              </a:rPr>
              <a:t>Progesterone and human placental </a:t>
            </a:r>
            <a:r>
              <a:rPr lang="en-US" sz="3400" dirty="0" err="1">
                <a:latin typeface="Times New Roman" pitchFamily="18" charset="0"/>
                <a:cs typeface="Times New Roman" pitchFamily="18" charset="0"/>
              </a:rPr>
              <a:t>lactogen</a:t>
            </a:r>
            <a:r>
              <a:rPr lang="en-US" sz="3400" dirty="0">
                <a:latin typeface="Times New Roman" pitchFamily="18" charset="0"/>
                <a:cs typeface="Times New Roman" pitchFamily="18" charset="0"/>
              </a:rPr>
              <a:t> hormone facilitates budding of the alveoli to match the number of </a:t>
            </a:r>
            <a:r>
              <a:rPr lang="en-US" sz="3400" dirty="0" err="1">
                <a:latin typeface="Times New Roman" pitchFamily="18" charset="0"/>
                <a:cs typeface="Times New Roman" pitchFamily="18" charset="0"/>
              </a:rPr>
              <a:t>acini</a:t>
            </a:r>
            <a:r>
              <a:rPr lang="en-US" sz="3400" dirty="0">
                <a:latin typeface="Times New Roman" pitchFamily="18" charset="0"/>
                <a:cs typeface="Times New Roman" pitchFamily="18" charset="0"/>
              </a:rPr>
              <a:t> cells.</a:t>
            </a:r>
          </a:p>
          <a:p>
            <a:pPr algn="just">
              <a:buNone/>
            </a:pPr>
            <a:endParaRPr lang="en-US" sz="3400" dirty="0"/>
          </a:p>
        </p:txBody>
      </p:sp>
    </p:spTree>
  </p:cSld>
  <p:clrMapOvr>
    <a:masterClrMapping/>
  </p:clrMapOvr>
  <p:transition spd="slow">
    <p:pull dir="d"/>
  </p:transition>
  <p:timing>
    <p:tnLst>
      <p:par>
        <p:cTn id="1" dur="indefinite" restart="never" nodeType="tmRoot"/>
      </p:par>
    </p:tnLst>
  </p:timing>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080" y="365760"/>
            <a:ext cx="10070148" cy="1158240"/>
          </a:xfrm>
        </p:spPr>
        <p:txBody>
          <a:bodyPr>
            <a:noAutofit/>
          </a:bodyPr>
          <a:lstStyle/>
          <a:p>
            <a:pPr algn="ctr"/>
            <a:r>
              <a:rPr lang="en-US" sz="5400" b="1" u="sng" dirty="0">
                <a:solidFill>
                  <a:schemeClr val="tx1"/>
                </a:solidFill>
                <a:latin typeface="Arial Black" panose="020B0A04020102020204" pitchFamily="34" charset="0"/>
                <a:cs typeface="Aharoni" panose="02010803020104030203" pitchFamily="2" charset="-79"/>
              </a:rPr>
              <a:t/>
            </a:r>
            <a:br>
              <a:rPr lang="en-US" sz="5400" b="1" u="sng" dirty="0">
                <a:solidFill>
                  <a:schemeClr val="tx1"/>
                </a:solidFill>
                <a:latin typeface="Arial Black" panose="020B0A04020102020204" pitchFamily="34" charset="0"/>
                <a:cs typeface="Aharoni" panose="02010803020104030203" pitchFamily="2" charset="-79"/>
              </a:rPr>
            </a:br>
            <a:r>
              <a:rPr lang="en-US" sz="5400" b="1" u="sng" dirty="0">
                <a:solidFill>
                  <a:schemeClr val="tx1"/>
                </a:solidFill>
                <a:latin typeface="Arial Black" panose="020B0A04020102020204" pitchFamily="34" charset="0"/>
                <a:cs typeface="Aharoni" panose="02010803020104030203" pitchFamily="2" charset="-79"/>
              </a:rPr>
              <a:t/>
            </a:r>
            <a:br>
              <a:rPr lang="en-US" sz="5400" b="1" u="sng" dirty="0">
                <a:solidFill>
                  <a:schemeClr val="tx1"/>
                </a:solidFill>
                <a:latin typeface="Arial Black" panose="020B0A04020102020204" pitchFamily="34" charset="0"/>
                <a:cs typeface="Aharoni" panose="02010803020104030203" pitchFamily="2" charset="-79"/>
              </a:rPr>
            </a:br>
            <a:r>
              <a:rPr lang="en-US" sz="5400" b="1" u="sng" dirty="0">
                <a:solidFill>
                  <a:schemeClr val="tx1"/>
                </a:solidFill>
                <a:latin typeface="Arial Black" panose="020B0A04020102020204" pitchFamily="34" charset="0"/>
                <a:cs typeface="Aharoni" panose="02010803020104030203" pitchFamily="2" charset="-79"/>
              </a:rPr>
              <a:t/>
            </a:r>
            <a:br>
              <a:rPr lang="en-US" sz="5400" b="1" u="sng" dirty="0">
                <a:solidFill>
                  <a:schemeClr val="tx1"/>
                </a:solidFill>
                <a:latin typeface="Arial Black" panose="020B0A04020102020204" pitchFamily="34" charset="0"/>
                <a:cs typeface="Aharoni" panose="02010803020104030203" pitchFamily="2" charset="-79"/>
              </a:rPr>
            </a:br>
            <a:r>
              <a:rPr lang="en-US" sz="5400" b="1" u="sng" dirty="0">
                <a:solidFill>
                  <a:schemeClr val="tx1"/>
                </a:solidFill>
                <a:latin typeface="Arial Black" panose="020B0A04020102020204" pitchFamily="34" charset="0"/>
                <a:cs typeface="Aharoni" panose="02010803020104030203" pitchFamily="2" charset="-79"/>
              </a:rPr>
              <a:t>Neurological Assessment</a:t>
            </a:r>
            <a:endParaRPr lang="en-US" sz="5400" u="sng" dirty="0">
              <a:solidFill>
                <a:schemeClr val="tx1"/>
              </a:solidFill>
              <a:latin typeface="Arial Black" panose="020B0A04020102020204" pitchFamily="34" charset="0"/>
              <a:cs typeface="Aharoni" panose="02010803020104030203" pitchFamily="2" charset="-79"/>
            </a:endParaRPr>
          </a:p>
        </p:txBody>
      </p:sp>
      <p:sp>
        <p:nvSpPr>
          <p:cNvPr id="3" name="Content Placeholder 2"/>
          <p:cNvSpPr>
            <a:spLocks noGrp="1"/>
          </p:cNvSpPr>
          <p:nvPr>
            <p:ph idx="1"/>
          </p:nvPr>
        </p:nvSpPr>
        <p:spPr>
          <a:xfrm>
            <a:off x="956604" y="1793874"/>
            <a:ext cx="10025600" cy="5064126"/>
          </a:xfrm>
        </p:spPr>
        <p:txBody>
          <a:bodyPr>
            <a:normAutofit/>
          </a:bodyPr>
          <a:lstStyle/>
          <a:p>
            <a:pPr algn="just"/>
            <a:r>
              <a:rPr lang="en-US" sz="3200" dirty="0">
                <a:latin typeface="+mj-lt"/>
              </a:rPr>
              <a:t>This entails the checking of reflexes, which deal with the function of the baby’s nervous system as well as physical and behavioural assessments. </a:t>
            </a:r>
          </a:p>
          <a:p>
            <a:pPr algn="just"/>
            <a:r>
              <a:rPr lang="en-US" sz="3200" dirty="0">
                <a:latin typeface="+mj-lt"/>
              </a:rPr>
              <a:t>At the beginning of the examination, observe the baby’s movements. These movements involve all extremities and should be random and symmetrical but never stereotyped</a:t>
            </a:r>
          </a:p>
          <a:p>
            <a:pPr algn="just"/>
            <a:endParaRPr lang="en-US" sz="3200" dirty="0">
              <a:latin typeface="+mj-lt"/>
            </a:endParaRPr>
          </a:p>
        </p:txBody>
      </p:sp>
    </p:spTree>
  </p:cSld>
  <p:clrMapOvr>
    <a:masterClrMapping/>
  </p:clrMapOvr>
  <p:transition spd="med">
    <p:pull/>
  </p:transition>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52400"/>
            <a:ext cx="10039827" cy="1143000"/>
          </a:xfrm>
        </p:spPr>
        <p:txBody>
          <a:bodyPr>
            <a:noAutofit/>
          </a:bodyPr>
          <a:lstStyle/>
          <a:p>
            <a:pPr algn="ctr"/>
            <a:r>
              <a:rPr lang="en-US" sz="4000" b="1" u="sng" dirty="0">
                <a:solidFill>
                  <a:schemeClr val="tx1"/>
                </a:solidFill>
                <a:latin typeface="Arial Black" panose="020B0A04020102020204" pitchFamily="34" charset="0"/>
                <a:cs typeface="Aharoni" panose="02010803020104030203" pitchFamily="2" charset="-79"/>
              </a:rPr>
              <a:t>a) Moro Reflex</a:t>
            </a:r>
            <a:r>
              <a:rPr lang="en-US" sz="4000" u="sng" dirty="0">
                <a:solidFill>
                  <a:schemeClr val="tx1"/>
                </a:solidFill>
                <a:latin typeface="Arial Black" panose="020B0A04020102020204" pitchFamily="34" charset="0"/>
                <a:cs typeface="Aharoni" panose="02010803020104030203" pitchFamily="2" charset="-79"/>
              </a:rPr>
              <a:t/>
            </a:r>
            <a:br>
              <a:rPr lang="en-US" sz="4000" u="sng" dirty="0">
                <a:solidFill>
                  <a:schemeClr val="tx1"/>
                </a:solidFill>
                <a:latin typeface="Arial Black" panose="020B0A04020102020204" pitchFamily="34" charset="0"/>
                <a:cs typeface="Aharoni" panose="02010803020104030203" pitchFamily="2" charset="-79"/>
              </a:rPr>
            </a:br>
            <a:endParaRPr lang="en-US" sz="4000" u="sng" dirty="0">
              <a:solidFill>
                <a:schemeClr val="tx1"/>
              </a:solidFill>
              <a:latin typeface="Arial Black" panose="020B0A04020102020204" pitchFamily="34" charset="0"/>
              <a:cs typeface="Aharoni" panose="02010803020104030203" pitchFamily="2" charset="-79"/>
            </a:endParaRPr>
          </a:p>
        </p:txBody>
      </p:sp>
      <p:sp>
        <p:nvSpPr>
          <p:cNvPr id="3" name="Content Placeholder 2"/>
          <p:cNvSpPr>
            <a:spLocks noGrp="1"/>
          </p:cNvSpPr>
          <p:nvPr>
            <p:ph idx="1"/>
          </p:nvPr>
        </p:nvSpPr>
        <p:spPr>
          <a:xfrm>
            <a:off x="518320" y="685800"/>
            <a:ext cx="10987881" cy="6172200"/>
          </a:xfrm>
        </p:spPr>
        <p:txBody>
          <a:bodyPr>
            <a:noAutofit/>
          </a:bodyPr>
          <a:lstStyle/>
          <a:p>
            <a:pPr algn="just"/>
            <a:r>
              <a:rPr lang="en-US" sz="2800" dirty="0">
                <a:latin typeface="+mj-lt"/>
              </a:rPr>
              <a:t>Also known as </a:t>
            </a:r>
            <a:r>
              <a:rPr lang="en-US" sz="2800" b="1" dirty="0">
                <a:solidFill>
                  <a:srgbClr val="FF0000"/>
                </a:solidFill>
                <a:latin typeface="+mj-lt"/>
              </a:rPr>
              <a:t>Startle reflex.</a:t>
            </a:r>
          </a:p>
          <a:p>
            <a:pPr algn="just"/>
            <a:r>
              <a:rPr lang="en-US" sz="2800" dirty="0">
                <a:latin typeface="+mj-lt"/>
              </a:rPr>
              <a:t>Support the baby’s head and body in supine position about a centimetre from the cot. Allow the head to drop back. Look at the baby’s response. </a:t>
            </a:r>
          </a:p>
          <a:p>
            <a:pPr algn="just"/>
            <a:r>
              <a:rPr lang="en-US" sz="2800" i="1" dirty="0">
                <a:latin typeface="+mj-lt"/>
              </a:rPr>
              <a:t>The baby throws out his arms extending the elbows and fingers with embracing movements of the arms</a:t>
            </a:r>
            <a:r>
              <a:rPr lang="en-US" sz="2800" dirty="0">
                <a:latin typeface="+mj-lt"/>
              </a:rPr>
              <a:t>.</a:t>
            </a:r>
          </a:p>
          <a:p>
            <a:pPr algn="just"/>
            <a:r>
              <a:rPr lang="en-US" sz="2800" dirty="0">
                <a:latin typeface="+mj-lt"/>
              </a:rPr>
              <a:t>The Moro reflex is symmetrical in a normal baby at birth and disappears after </a:t>
            </a:r>
            <a:r>
              <a:rPr lang="en-US" sz="2800" b="1" dirty="0">
                <a:latin typeface="+mj-lt"/>
              </a:rPr>
              <a:t>four </a:t>
            </a:r>
            <a:r>
              <a:rPr lang="en-US" sz="2800" dirty="0">
                <a:latin typeface="+mj-lt"/>
              </a:rPr>
              <a:t>(4) months. </a:t>
            </a:r>
          </a:p>
          <a:p>
            <a:pPr algn="just"/>
            <a:r>
              <a:rPr lang="en-US" sz="2800" dirty="0">
                <a:latin typeface="+mj-lt"/>
              </a:rPr>
              <a:t>It is incomplete in the pre-term baby and absent in the baby with intra-cranial injury.</a:t>
            </a:r>
          </a:p>
          <a:p>
            <a:pPr marL="0" indent="0" algn="just">
              <a:buNone/>
            </a:pPr>
            <a:r>
              <a:rPr lang="en-US" sz="2800" b="1" u="sng" dirty="0">
                <a:latin typeface="+mj-lt"/>
              </a:rPr>
              <a:t>NB//</a:t>
            </a:r>
            <a:r>
              <a:rPr lang="en-US" sz="2800" b="1" dirty="0">
                <a:latin typeface="+mj-lt"/>
              </a:rPr>
              <a:t>	&gt;&gt;&gt; </a:t>
            </a:r>
            <a:r>
              <a:rPr lang="en-US" sz="2800" i="1" dirty="0">
                <a:latin typeface="+mj-lt"/>
              </a:rPr>
              <a:t>If the Moro reflex is still present after the age of 6 months, neurological maturity may be delayed or another neurological disorder may be present thus the need for further evaluation/ assessment of the child.</a:t>
            </a:r>
          </a:p>
        </p:txBody>
      </p:sp>
    </p:spTree>
  </p:cSld>
  <p:clrMapOvr>
    <a:masterClrMapping/>
  </p:clrMapOvr>
  <p:transition spd="med">
    <p:pull/>
  </p:transition>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0"/>
            <a:ext cx="10039828" cy="838200"/>
          </a:xfrm>
        </p:spPr>
        <p:txBody>
          <a:bodyPr/>
          <a:lstStyle/>
          <a:p>
            <a:pPr algn="ctr"/>
            <a:r>
              <a:rPr lang="en-US" b="1" u="sng" dirty="0">
                <a:solidFill>
                  <a:schemeClr val="tx1"/>
                </a:solidFill>
                <a:latin typeface="Aharoni" panose="02010803020104030203" pitchFamily="2" charset="-79"/>
                <a:cs typeface="Aharoni" panose="02010803020104030203" pitchFamily="2" charset="-79"/>
              </a:rPr>
              <a:t>The Moro reflex</a:t>
            </a:r>
          </a:p>
        </p:txBody>
      </p:sp>
      <p:sp>
        <p:nvSpPr>
          <p:cNvPr id="5" name="Content Placeholder 4"/>
          <p:cNvSpPr>
            <a:spLocks noGrp="1"/>
          </p:cNvSpPr>
          <p:nvPr>
            <p:ph sz="half" idx="1"/>
          </p:nvPr>
        </p:nvSpPr>
        <p:spPr/>
        <p:txBody>
          <a:bodyPr/>
          <a:lstStyle/>
          <a:p>
            <a:endParaRPr lang="en-US" dirty="0"/>
          </a:p>
        </p:txBody>
      </p:sp>
      <p:sp>
        <p:nvSpPr>
          <p:cNvPr id="6" name="Content Placeholder 5"/>
          <p:cNvSpPr>
            <a:spLocks noGrp="1"/>
          </p:cNvSpPr>
          <p:nvPr>
            <p:ph sz="half" idx="2"/>
          </p:nvPr>
        </p:nvSpPr>
        <p:spPr/>
        <p:txBody>
          <a:bodyPr/>
          <a:lstStyle/>
          <a:p>
            <a:endParaRPr lang="en-US" dirty="0"/>
          </a:p>
        </p:txBody>
      </p:sp>
      <p:pic>
        <p:nvPicPr>
          <p:cNvPr id="2050" name="Picture 2" descr="C:\Users\Martha\Downloads\moro.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18320" y="1143000"/>
            <a:ext cx="5501481" cy="5715000"/>
          </a:xfrm>
          <a:prstGeom prst="rect">
            <a:avLst/>
          </a:prstGeom>
          <a:noFill/>
          <a:ln>
            <a:solidFill>
              <a:srgbClr val="0000CC"/>
            </a:solidFill>
          </a:ln>
          <a:extLst>
            <a:ext uri="{909E8E84-426E-40DD-AFC4-6F175D3DCCD1}">
              <a14:hiddenFill xmlns="" xmlns:a14="http://schemas.microsoft.com/office/drawing/2010/main">
                <a:solidFill>
                  <a:srgbClr val="FFFFFF"/>
                </a:solidFill>
              </a14:hiddenFill>
            </a:ext>
          </a:extLst>
        </p:spPr>
      </p:pic>
      <p:pic>
        <p:nvPicPr>
          <p:cNvPr id="2051" name="Picture 3" descr="C:\Users\Martha\Downloads\moro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248400" y="1143000"/>
            <a:ext cx="5334000" cy="5715000"/>
          </a:xfrm>
          <a:prstGeom prst="rect">
            <a:avLst/>
          </a:prstGeom>
          <a:noFill/>
          <a:ln>
            <a:solidFill>
              <a:srgbClr val="0000CC"/>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85837768"/>
      </p:ext>
    </p:extLst>
  </p:cSld>
  <p:clrMapOvr>
    <a:masterClrMapping/>
  </p:clrMapOvr>
  <p:transition spd="med">
    <p:pull/>
  </p:transition>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606" y="228600"/>
            <a:ext cx="10039827" cy="1143000"/>
          </a:xfrm>
        </p:spPr>
        <p:txBody>
          <a:bodyPr>
            <a:normAutofit fontScale="90000"/>
          </a:bodyPr>
          <a:lstStyle/>
          <a:p>
            <a:pPr algn="ctr"/>
            <a:r>
              <a:rPr lang="en-US" b="1" u="sng" dirty="0">
                <a:solidFill>
                  <a:schemeClr val="tx1"/>
                </a:solidFill>
                <a:latin typeface="Arial Black" panose="020B0A04020102020204" pitchFamily="34" charset="0"/>
                <a:cs typeface="Aharoni" panose="02010803020104030203" pitchFamily="2" charset="-79"/>
              </a:rPr>
              <a:t>b) TONIC NECK REFLEX</a:t>
            </a:r>
            <a:r>
              <a:rPr lang="en-US" u="sng" dirty="0">
                <a:solidFill>
                  <a:schemeClr val="tx1"/>
                </a:solidFill>
                <a:latin typeface="Arial Black" panose="020B0A04020102020204" pitchFamily="34" charset="0"/>
                <a:cs typeface="Aharoni" panose="02010803020104030203" pitchFamily="2" charset="-79"/>
              </a:rPr>
              <a:t> </a:t>
            </a:r>
            <a:br>
              <a:rPr lang="en-US" u="sng" dirty="0">
                <a:solidFill>
                  <a:schemeClr val="tx1"/>
                </a:solidFill>
                <a:latin typeface="Arial Black" panose="020B0A04020102020204" pitchFamily="34" charset="0"/>
                <a:cs typeface="Aharoni" panose="02010803020104030203" pitchFamily="2" charset="-79"/>
              </a:rPr>
            </a:br>
            <a:endParaRPr lang="en-US" u="sng" dirty="0">
              <a:solidFill>
                <a:schemeClr val="tx1"/>
              </a:solidFill>
              <a:latin typeface="Arial Black" panose="020B0A04020102020204" pitchFamily="34" charset="0"/>
              <a:cs typeface="Aharoni" panose="02010803020104030203" pitchFamily="2" charset="-79"/>
            </a:endParaRPr>
          </a:p>
        </p:txBody>
      </p:sp>
      <p:sp>
        <p:nvSpPr>
          <p:cNvPr id="3" name="Content Placeholder 2"/>
          <p:cNvSpPr>
            <a:spLocks noGrp="1"/>
          </p:cNvSpPr>
          <p:nvPr>
            <p:ph idx="1"/>
          </p:nvPr>
        </p:nvSpPr>
        <p:spPr>
          <a:xfrm>
            <a:off x="785606" y="1153551"/>
            <a:ext cx="10516231" cy="5171049"/>
          </a:xfrm>
        </p:spPr>
        <p:txBody>
          <a:bodyPr>
            <a:normAutofit/>
          </a:bodyPr>
          <a:lstStyle/>
          <a:p>
            <a:pPr algn="just"/>
            <a:r>
              <a:rPr lang="en-US" sz="3200" dirty="0">
                <a:latin typeface="+mj-lt"/>
              </a:rPr>
              <a:t>Also known as the ‘</a:t>
            </a:r>
            <a:r>
              <a:rPr lang="en-US" sz="3200" b="1" dirty="0">
                <a:solidFill>
                  <a:srgbClr val="0000CC"/>
                </a:solidFill>
                <a:latin typeface="+mj-lt"/>
              </a:rPr>
              <a:t>FENCING REFLEX’</a:t>
            </a:r>
          </a:p>
          <a:p>
            <a:pPr algn="just"/>
            <a:r>
              <a:rPr lang="en-US" sz="3200" dirty="0">
                <a:latin typeface="+mj-lt"/>
              </a:rPr>
              <a:t>A fencing position is assumed, that is, the baby lies on the back, head rotated to one side with one arm and leg partially or completely extended. </a:t>
            </a:r>
          </a:p>
          <a:p>
            <a:pPr algn="just"/>
            <a:r>
              <a:rPr lang="en-US" sz="3200" dirty="0">
                <a:latin typeface="+mj-lt"/>
              </a:rPr>
              <a:t>The opposite arm and leg are flexed. This is a manifestation of the immaturity of the newborn’s nervous system.</a:t>
            </a:r>
          </a:p>
          <a:p>
            <a:pPr algn="just"/>
            <a:r>
              <a:rPr lang="en-US" sz="3200" dirty="0">
                <a:latin typeface="+mj-lt"/>
              </a:rPr>
              <a:t>Disappears at 6 months of age</a:t>
            </a:r>
          </a:p>
          <a:p>
            <a:pPr algn="just">
              <a:buNone/>
            </a:pPr>
            <a:endParaRPr lang="en-US" sz="3200" dirty="0">
              <a:latin typeface="+mj-lt"/>
            </a:endParaRPr>
          </a:p>
        </p:txBody>
      </p:sp>
    </p:spTree>
  </p:cSld>
  <p:clrMapOvr>
    <a:masterClrMapping/>
  </p:clrMapOvr>
  <p:transition spd="med">
    <p:pull/>
  </p:transition>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1" y="228600"/>
            <a:ext cx="10039827" cy="1143000"/>
          </a:xfrm>
        </p:spPr>
        <p:txBody>
          <a:bodyPr/>
          <a:lstStyle/>
          <a:p>
            <a:pPr algn="ctr"/>
            <a:r>
              <a:rPr lang="en-US" dirty="0">
                <a:solidFill>
                  <a:schemeClr val="tx1"/>
                </a:solidFill>
                <a:latin typeface="Aharoni" panose="02010803020104030203" pitchFamily="2" charset="-79"/>
                <a:cs typeface="Aharoni" panose="02010803020104030203" pitchFamily="2" charset="-79"/>
              </a:rPr>
              <a:t>Tonic neck reflex</a:t>
            </a:r>
          </a:p>
        </p:txBody>
      </p:sp>
      <p:pic>
        <p:nvPicPr>
          <p:cNvPr id="7" name="Content Placeholder 6" descr="http://media1.popsugar-assets.com/files/2013/02/08/3/192/1922664/6eb6ac7523192a94_200246978-001.xxxlarge/i/Tonic-Neck-Reflex.jpg"/>
          <p:cNvPicPr>
            <a:picLocks noGrp="1"/>
          </p:cNvPicPr>
          <p:nvPr>
            <p:ph sz="half" idx="1"/>
          </p:nvPr>
        </p:nvPicPr>
        <p:blipFill>
          <a:blip r:embed="rId2">
            <a:extLst>
              <a:ext uri="{28A0092B-C50C-407E-A947-70E740481C1C}">
                <a14:useLocalDpi xmlns="" xmlns:a14="http://schemas.microsoft.com/office/drawing/2010/main" val="0"/>
              </a:ext>
            </a:extLst>
          </a:blip>
          <a:srcRect/>
          <a:stretch>
            <a:fillRect/>
          </a:stretch>
        </p:blipFill>
        <p:spPr bwMode="auto">
          <a:xfrm>
            <a:off x="685800" y="1524000"/>
            <a:ext cx="5029200" cy="5181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Content Placeholder 7" descr="https://s-media-cache-ak0.pinimg.com/236x/0e/59/ce/0e59cec308594c4d7459a934330eca36.jpg"/>
          <p:cNvPicPr>
            <a:picLocks noGrp="1"/>
          </p:cNvPicPr>
          <p:nvPr>
            <p:ph sz="half" idx="2"/>
          </p:nvPr>
        </p:nvPicPr>
        <p:blipFill>
          <a:blip r:embed="rId3">
            <a:extLst>
              <a:ext uri="{28A0092B-C50C-407E-A947-70E740481C1C}">
                <a14:useLocalDpi xmlns="" xmlns:a14="http://schemas.microsoft.com/office/drawing/2010/main" val="0"/>
              </a:ext>
            </a:extLst>
          </a:blip>
          <a:srcRect/>
          <a:stretch>
            <a:fillRect/>
          </a:stretch>
        </p:blipFill>
        <p:spPr bwMode="auto">
          <a:xfrm>
            <a:off x="6096000" y="1447800"/>
            <a:ext cx="5410200" cy="5257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658781462"/>
      </p:ext>
    </p:extLst>
  </p:cSld>
  <p:clrMapOvr>
    <a:masterClrMapping/>
  </p:clrMapOvr>
  <p:transition spd="med">
    <p:pull/>
  </p:transition>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929"/>
            <a:ext cx="10091158" cy="1143000"/>
          </a:xfrm>
        </p:spPr>
        <p:txBody>
          <a:bodyPr/>
          <a:lstStyle/>
          <a:p>
            <a:pPr algn="ctr"/>
            <a:r>
              <a:rPr lang="en-US" b="1" u="sng" dirty="0">
                <a:solidFill>
                  <a:schemeClr val="tx1"/>
                </a:solidFill>
                <a:latin typeface="Arial Black" panose="020B0A04020102020204" pitchFamily="34" charset="0"/>
                <a:cs typeface="Aharoni" panose="02010803020104030203" pitchFamily="2" charset="-79"/>
              </a:rPr>
              <a:t>c) Rooting Reflex</a:t>
            </a:r>
            <a:endParaRPr lang="en-US" u="sng" dirty="0">
              <a:solidFill>
                <a:schemeClr val="tx1"/>
              </a:solidFill>
              <a:latin typeface="Arial Black" panose="020B0A04020102020204" pitchFamily="34" charset="0"/>
              <a:cs typeface="Aharoni" panose="02010803020104030203" pitchFamily="2" charset="-79"/>
            </a:endParaRPr>
          </a:p>
        </p:txBody>
      </p:sp>
      <p:sp>
        <p:nvSpPr>
          <p:cNvPr id="3" name="Content Placeholder 2"/>
          <p:cNvSpPr>
            <a:spLocks noGrp="1"/>
          </p:cNvSpPr>
          <p:nvPr>
            <p:ph idx="1"/>
          </p:nvPr>
        </p:nvSpPr>
        <p:spPr>
          <a:xfrm>
            <a:off x="1076088" y="1162930"/>
            <a:ext cx="10039827" cy="5161671"/>
          </a:xfrm>
        </p:spPr>
        <p:txBody>
          <a:bodyPr>
            <a:normAutofit lnSpcReduction="10000"/>
          </a:bodyPr>
          <a:lstStyle/>
          <a:p>
            <a:pPr algn="just"/>
            <a:r>
              <a:rPr lang="en-US" sz="3200" dirty="0">
                <a:latin typeface="+mj-lt"/>
              </a:rPr>
              <a:t>To test for the rooting reflex, gently touch the corner of the baby’s mouth with clean fingers. </a:t>
            </a:r>
          </a:p>
          <a:p>
            <a:pPr algn="just"/>
            <a:r>
              <a:rPr lang="en-US" sz="3200" dirty="0">
                <a:latin typeface="+mj-lt"/>
              </a:rPr>
              <a:t>The baby will open his/her mouth turning towards the stimulus in anticipation of the mother’s nipple. </a:t>
            </a:r>
          </a:p>
          <a:p>
            <a:pPr algn="just"/>
            <a:r>
              <a:rPr lang="en-US" sz="3200" dirty="0">
                <a:latin typeface="+mj-lt"/>
              </a:rPr>
              <a:t>To check for;</a:t>
            </a:r>
          </a:p>
          <a:p>
            <a:pPr marL="0" indent="0" algn="ctr">
              <a:buNone/>
            </a:pPr>
            <a:r>
              <a:rPr lang="en-US" sz="4000" dirty="0">
                <a:latin typeface="Aharoni" panose="02010803020104030203" pitchFamily="2" charset="-79"/>
                <a:cs typeface="Aharoni" panose="02010803020104030203" pitchFamily="2" charset="-79"/>
              </a:rPr>
              <a:t>d</a:t>
            </a:r>
            <a:r>
              <a:rPr lang="en-US" sz="4000" dirty="0">
                <a:latin typeface="Arial Black" panose="020B0A04020102020204" pitchFamily="34" charset="0"/>
                <a:cs typeface="Aharoni" panose="02010803020104030203" pitchFamily="2" charset="-79"/>
              </a:rPr>
              <a:t>) </a:t>
            </a:r>
            <a:r>
              <a:rPr lang="en-US" sz="4000" b="1" u="sng" dirty="0">
                <a:latin typeface="Arial Black" panose="020B0A04020102020204" pitchFamily="34" charset="0"/>
                <a:cs typeface="Aharoni" panose="02010803020104030203" pitchFamily="2" charset="-79"/>
              </a:rPr>
              <a:t>Sucking reflex</a:t>
            </a:r>
            <a:endParaRPr lang="en-US" sz="4000" b="1" dirty="0">
              <a:latin typeface="Arial Black" panose="020B0A04020102020204" pitchFamily="34" charset="0"/>
              <a:cs typeface="Aharoni" panose="02010803020104030203" pitchFamily="2" charset="-79"/>
            </a:endParaRPr>
          </a:p>
          <a:p>
            <a:pPr algn="just"/>
            <a:r>
              <a:rPr lang="en-US" sz="4000" dirty="0">
                <a:latin typeface="+mj-lt"/>
                <a:cs typeface="Aharoni" panose="02010803020104030203" pitchFamily="2" charset="-79"/>
              </a:rPr>
              <a:t>P</a:t>
            </a:r>
            <a:r>
              <a:rPr lang="en-US" sz="3000" dirty="0">
                <a:latin typeface="+mj-lt"/>
              </a:rPr>
              <a:t>lace a clean finger in the baby’s mouth noting the sucking strength. </a:t>
            </a:r>
          </a:p>
          <a:p>
            <a:pPr algn="just"/>
            <a:r>
              <a:rPr lang="en-US" sz="3000" dirty="0">
                <a:latin typeface="+mj-lt"/>
              </a:rPr>
              <a:t>The sucking reflex is poor in pre-term babies.</a:t>
            </a:r>
          </a:p>
          <a:p>
            <a:pPr algn="just">
              <a:buNone/>
            </a:pPr>
            <a:endParaRPr lang="en-US" sz="3200" dirty="0">
              <a:latin typeface="+mj-lt"/>
            </a:endParaRPr>
          </a:p>
        </p:txBody>
      </p:sp>
    </p:spTree>
  </p:cSld>
  <p:clrMapOvr>
    <a:masterClrMapping/>
  </p:clrMapOvr>
  <p:transition spd="med">
    <p:pull/>
  </p:transition>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9" y="370449"/>
            <a:ext cx="10039827" cy="1143000"/>
          </a:xfrm>
        </p:spPr>
        <p:txBody>
          <a:bodyPr>
            <a:normAutofit fontScale="90000"/>
          </a:bodyPr>
          <a:lstStyle/>
          <a:p>
            <a:pPr algn="ctr"/>
            <a:r>
              <a:rPr lang="en-US" b="1" u="sng" dirty="0">
                <a:solidFill>
                  <a:schemeClr val="tx1"/>
                </a:solidFill>
                <a:latin typeface="Arial Black" panose="020B0A04020102020204" pitchFamily="34" charset="0"/>
                <a:cs typeface="Aharoni" panose="02010803020104030203" pitchFamily="2" charset="-79"/>
              </a:rPr>
              <a:t>e) Stepping Reflex</a:t>
            </a:r>
            <a:r>
              <a:rPr lang="en-US" u="sng" dirty="0">
                <a:solidFill>
                  <a:schemeClr val="tx1"/>
                </a:solidFill>
                <a:latin typeface="Arial Black" panose="020B0A04020102020204" pitchFamily="34" charset="0"/>
                <a:cs typeface="Aharoni" panose="02010803020104030203" pitchFamily="2" charset="-79"/>
              </a:rPr>
              <a:t> </a:t>
            </a:r>
            <a:br>
              <a:rPr lang="en-US" u="sng" dirty="0">
                <a:solidFill>
                  <a:schemeClr val="tx1"/>
                </a:solidFill>
                <a:latin typeface="Arial Black" panose="020B0A04020102020204" pitchFamily="34" charset="0"/>
                <a:cs typeface="Aharoni" panose="02010803020104030203" pitchFamily="2" charset="-79"/>
              </a:rPr>
            </a:br>
            <a:endParaRPr lang="en-US" u="sng" dirty="0">
              <a:solidFill>
                <a:schemeClr val="tx1"/>
              </a:solidFill>
              <a:latin typeface="Arial Black" panose="020B0A04020102020204" pitchFamily="34" charset="0"/>
              <a:cs typeface="Aharoni" panose="02010803020104030203" pitchFamily="2" charset="-79"/>
            </a:endParaRPr>
          </a:p>
        </p:txBody>
      </p:sp>
      <p:sp>
        <p:nvSpPr>
          <p:cNvPr id="3" name="Content Placeholder 2"/>
          <p:cNvSpPr>
            <a:spLocks noGrp="1"/>
          </p:cNvSpPr>
          <p:nvPr>
            <p:ph idx="1"/>
          </p:nvPr>
        </p:nvSpPr>
        <p:spPr>
          <a:xfrm>
            <a:off x="838201" y="1524000"/>
            <a:ext cx="10277714" cy="4800600"/>
          </a:xfrm>
        </p:spPr>
        <p:txBody>
          <a:bodyPr>
            <a:normAutofit/>
          </a:bodyPr>
          <a:lstStyle/>
          <a:p>
            <a:pPr algn="just"/>
            <a:r>
              <a:rPr lang="en-US" sz="3600" dirty="0"/>
              <a:t>The stepping or dancing reflex is present at birth but disappears soon after. </a:t>
            </a:r>
          </a:p>
          <a:p>
            <a:pPr algn="just"/>
            <a:r>
              <a:rPr lang="en-US" sz="3600" dirty="0"/>
              <a:t>Once this reflex diminishes, the infant does not attempt a stepping motion until he/she starts to walk.</a:t>
            </a:r>
          </a:p>
          <a:p>
            <a:pPr algn="just"/>
            <a:r>
              <a:rPr lang="en-US" sz="3600" dirty="0"/>
              <a:t> Hold the infant up, with the feet touching a surface. The infant will attempt to make some steps or pressing movements.</a:t>
            </a:r>
          </a:p>
          <a:p>
            <a:pPr algn="just">
              <a:buNone/>
            </a:pPr>
            <a:endParaRPr lang="en-US" sz="3600" dirty="0"/>
          </a:p>
        </p:txBody>
      </p:sp>
    </p:spTree>
  </p:cSld>
  <p:clrMapOvr>
    <a:masterClrMapping/>
  </p:clrMapOvr>
  <p:transition spd="med">
    <p:pull/>
  </p:transition>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0"/>
            <a:ext cx="10039827" cy="1143000"/>
          </a:xfrm>
        </p:spPr>
        <p:txBody>
          <a:bodyPr/>
          <a:lstStyle/>
          <a:p>
            <a:pPr algn="ctr"/>
            <a:r>
              <a:rPr lang="en-US" b="1" dirty="0">
                <a:solidFill>
                  <a:schemeClr val="tx1"/>
                </a:solidFill>
              </a:rPr>
              <a:t>Stepping reflex</a:t>
            </a:r>
          </a:p>
        </p:txBody>
      </p:sp>
      <p:pic>
        <p:nvPicPr>
          <p:cNvPr id="6" name="Content Placeholder 5" descr="http://www.nursing-help.com/wp-content/uploads/2012/07/image52.png"/>
          <p:cNvPicPr>
            <a:picLocks noGrp="1"/>
          </p:cNvPicPr>
          <p:nvPr>
            <p:ph sz="half" idx="1"/>
          </p:nvPr>
        </p:nvPicPr>
        <p:blipFill>
          <a:blip r:embed="rId2">
            <a:extLst>
              <a:ext uri="{28A0092B-C50C-407E-A947-70E740481C1C}">
                <a14:useLocalDpi xmlns="" xmlns:a14="http://schemas.microsoft.com/office/drawing/2010/main" val="0"/>
              </a:ext>
            </a:extLst>
          </a:blip>
          <a:srcRect/>
          <a:stretch>
            <a:fillRect/>
          </a:stretch>
        </p:blipFill>
        <p:spPr bwMode="auto">
          <a:xfrm>
            <a:off x="685800" y="1295400"/>
            <a:ext cx="5317332" cy="5410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Content Placeholder 6" descr="http://www.abahe.co.uk/encyclopedia-images/A-Z-Health-and-Social-Care-Handbook/Reflex%20actions%20of%20the%20newborn_4.png"/>
          <p:cNvPicPr>
            <a:picLocks noGrp="1"/>
          </p:cNvPicPr>
          <p:nvPr>
            <p:ph sz="half" idx="2"/>
          </p:nvPr>
        </p:nvPicPr>
        <p:blipFill>
          <a:blip r:embed="rId3">
            <a:extLst>
              <a:ext uri="{28A0092B-C50C-407E-A947-70E740481C1C}">
                <a14:useLocalDpi xmlns="" xmlns:a14="http://schemas.microsoft.com/office/drawing/2010/main" val="0"/>
              </a:ext>
            </a:extLst>
          </a:blip>
          <a:srcRect/>
          <a:stretch>
            <a:fillRect/>
          </a:stretch>
        </p:blipFill>
        <p:spPr bwMode="auto">
          <a:xfrm>
            <a:off x="6400801" y="1295400"/>
            <a:ext cx="5029200" cy="5410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3524059969"/>
      </p:ext>
    </p:extLst>
  </p:cSld>
  <p:clrMapOvr>
    <a:masterClrMapping/>
  </p:clrMapOvr>
  <p:transition spd="med">
    <p:pull/>
  </p:transition>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134" y="260252"/>
            <a:ext cx="10039827" cy="1143000"/>
          </a:xfrm>
        </p:spPr>
        <p:txBody>
          <a:bodyPr>
            <a:normAutofit fontScale="90000"/>
          </a:bodyPr>
          <a:lstStyle/>
          <a:p>
            <a:pPr algn="ctr"/>
            <a:r>
              <a:rPr lang="en-US" b="1" u="sng" dirty="0">
                <a:solidFill>
                  <a:schemeClr val="tx1"/>
                </a:solidFill>
                <a:latin typeface="Arial Black" panose="020B0A04020102020204" pitchFamily="34" charset="0"/>
                <a:cs typeface="Aharoni" panose="02010803020104030203" pitchFamily="2" charset="-79"/>
              </a:rPr>
              <a:t>f) Grasp Reflex</a:t>
            </a:r>
            <a:r>
              <a:rPr lang="en-US" u="sng" dirty="0">
                <a:solidFill>
                  <a:schemeClr val="tx1"/>
                </a:solidFill>
                <a:latin typeface="Arial Black" panose="020B0A04020102020204" pitchFamily="34" charset="0"/>
                <a:cs typeface="Aharoni" panose="02010803020104030203" pitchFamily="2" charset="-79"/>
              </a:rPr>
              <a:t> </a:t>
            </a:r>
            <a:br>
              <a:rPr lang="en-US" u="sng" dirty="0">
                <a:solidFill>
                  <a:schemeClr val="tx1"/>
                </a:solidFill>
                <a:latin typeface="Arial Black" panose="020B0A04020102020204" pitchFamily="34" charset="0"/>
                <a:cs typeface="Aharoni" panose="02010803020104030203" pitchFamily="2" charset="-79"/>
              </a:rPr>
            </a:br>
            <a:endParaRPr lang="en-US" u="sng" dirty="0">
              <a:solidFill>
                <a:schemeClr val="tx1"/>
              </a:solidFill>
              <a:latin typeface="Arial Black" panose="020B0A04020102020204" pitchFamily="34" charset="0"/>
              <a:cs typeface="Aharoni" panose="02010803020104030203" pitchFamily="2" charset="-79"/>
            </a:endParaRPr>
          </a:p>
        </p:txBody>
      </p:sp>
      <p:sp>
        <p:nvSpPr>
          <p:cNvPr id="3" name="Content Placeholder 2"/>
          <p:cNvSpPr>
            <a:spLocks noGrp="1"/>
          </p:cNvSpPr>
          <p:nvPr>
            <p:ph idx="1"/>
          </p:nvPr>
        </p:nvSpPr>
        <p:spPr>
          <a:xfrm>
            <a:off x="1066801" y="838201"/>
            <a:ext cx="10049114" cy="5292725"/>
          </a:xfrm>
        </p:spPr>
        <p:txBody>
          <a:bodyPr>
            <a:noAutofit/>
          </a:bodyPr>
          <a:lstStyle/>
          <a:p>
            <a:pPr algn="just"/>
            <a:r>
              <a:rPr lang="en-US" sz="2800" dirty="0">
                <a:latin typeface="+mj-lt"/>
              </a:rPr>
              <a:t>At birth, the grasping reflex of both hands and feet is present. </a:t>
            </a:r>
          </a:p>
          <a:p>
            <a:pPr algn="just"/>
            <a:r>
              <a:rPr lang="en-US" sz="2800" dirty="0">
                <a:latin typeface="+mj-lt"/>
              </a:rPr>
              <a:t>The infant will grasp any object you place in their hand, and then let it go. </a:t>
            </a:r>
          </a:p>
          <a:p>
            <a:pPr algn="just"/>
            <a:r>
              <a:rPr lang="en-US" sz="2800" dirty="0">
                <a:latin typeface="+mj-lt"/>
              </a:rPr>
              <a:t>They are able to hold on to a finger so securely, that you can lift them to a standing position.</a:t>
            </a:r>
          </a:p>
          <a:p>
            <a:pPr algn="just"/>
            <a:r>
              <a:rPr lang="en-US" sz="2800" dirty="0">
                <a:latin typeface="+mj-lt"/>
              </a:rPr>
              <a:t>Stroking the soles of the feet causes the toes to turn downwards trying to grasp. </a:t>
            </a:r>
          </a:p>
          <a:p>
            <a:pPr algn="just"/>
            <a:r>
              <a:rPr lang="en-US" sz="2800" dirty="0">
                <a:latin typeface="+mj-lt"/>
              </a:rPr>
              <a:t>By applying traction to the baby's wrists raise them to a sitting position. </a:t>
            </a:r>
          </a:p>
          <a:p>
            <a:pPr algn="just"/>
            <a:r>
              <a:rPr lang="en-US" sz="2800" dirty="0">
                <a:latin typeface="+mj-lt"/>
              </a:rPr>
              <a:t>A full term infant will offer a strong resistance while a pre-term does not resist the pull.</a:t>
            </a:r>
          </a:p>
          <a:p>
            <a:pPr algn="just">
              <a:buNone/>
            </a:pPr>
            <a:endParaRPr lang="en-US" sz="2800" dirty="0">
              <a:latin typeface="+mj-lt"/>
            </a:endParaRPr>
          </a:p>
          <a:p>
            <a:pPr algn="just"/>
            <a:endParaRPr lang="en-US" sz="2800" dirty="0">
              <a:latin typeface="+mj-lt"/>
            </a:endParaRPr>
          </a:p>
        </p:txBody>
      </p:sp>
    </p:spTree>
  </p:cSld>
  <p:clrMapOvr>
    <a:masterClrMapping/>
  </p:clrMapOvr>
  <p:transition spd="med">
    <p:pull/>
  </p:transition>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7" descr="mecnails"/>
          <p:cNvPicPr>
            <a:picLocks noGrp="1" noChangeAspect="1" noChangeArrowheads="1"/>
          </p:cNvPicPr>
          <p:nvPr>
            <p:ph idx="1"/>
          </p:nvPr>
        </p:nvPicPr>
        <p:blipFill>
          <a:blip r:embed="rId2" cstate="print"/>
          <a:srcRect/>
          <a:stretch>
            <a:fillRect/>
          </a:stretch>
        </p:blipFill>
        <p:spPr bwMode="auto">
          <a:xfrm>
            <a:off x="518321" y="0"/>
            <a:ext cx="11155363" cy="6858000"/>
          </a:xfrm>
          <a:prstGeom prst="rect">
            <a:avLst/>
          </a:prstGeom>
          <a:noFill/>
          <a:ln w="9525">
            <a:noFill/>
            <a:miter lim="800000"/>
            <a:headEnd/>
            <a:tailEnd/>
          </a:ln>
        </p:spPr>
      </p:pic>
    </p:spTree>
  </p:cSld>
  <p:clrMapOvr>
    <a:masterClrMapping/>
  </p:clrMapOvr>
  <p:transition spd="med">
    <p:pul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64</a:t>
            </a:fld>
            <a:endParaRPr lang="en-US" dirty="0">
              <a:latin typeface="Franklin Gothic Book"/>
            </a:endParaRPr>
          </a:p>
        </p:txBody>
      </p:sp>
      <p:sp>
        <p:nvSpPr>
          <p:cNvPr id="3" name="Content Placeholder 2"/>
          <p:cNvSpPr>
            <a:spLocks noGrp="1"/>
          </p:cNvSpPr>
          <p:nvPr>
            <p:ph sz="quarter" idx="1"/>
          </p:nvPr>
        </p:nvSpPr>
        <p:spPr>
          <a:xfrm>
            <a:off x="797204" y="228600"/>
            <a:ext cx="10597595" cy="6096000"/>
          </a:xfrm>
        </p:spPr>
        <p:txBody>
          <a:bodyPr>
            <a:noAutofit/>
          </a:bodyPr>
          <a:lstStyle/>
          <a:p>
            <a:pPr algn="just">
              <a:buNone/>
            </a:pPr>
            <a:r>
              <a:rPr lang="en-US" sz="3600" dirty="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NB:</a:t>
            </a:r>
            <a:r>
              <a:rPr lang="en-US" sz="3600" b="1" dirty="0">
                <a:latin typeface="Times New Roman" pitchFamily="18" charset="0"/>
                <a:cs typeface="Times New Roman" pitchFamily="18" charset="0"/>
              </a:rPr>
              <a:t> </a:t>
            </a:r>
            <a:r>
              <a:rPr lang="en-US" sz="3600" dirty="0">
                <a:latin typeface="Times New Roman" pitchFamily="18" charset="0"/>
                <a:cs typeface="Times New Roman" pitchFamily="18" charset="0"/>
              </a:rPr>
              <a:t>Despite gradual rise of prolactin  levels, lactation is inhibited ,due to high levels of </a:t>
            </a:r>
            <a:r>
              <a:rPr lang="en-US" sz="3600" dirty="0" err="1">
                <a:latin typeface="Times New Roman" pitchFamily="18" charset="0"/>
                <a:cs typeface="Times New Roman" pitchFamily="18" charset="0"/>
              </a:rPr>
              <a:t>oestrogen</a:t>
            </a:r>
            <a:r>
              <a:rPr lang="en-US" sz="3600" dirty="0">
                <a:latin typeface="Times New Roman" pitchFamily="18" charset="0"/>
                <a:cs typeface="Times New Roman" pitchFamily="18" charset="0"/>
              </a:rPr>
              <a:t>,  felt at the  alveoli receptor.</a:t>
            </a:r>
          </a:p>
          <a:p>
            <a:pPr algn="just">
              <a:buNone/>
            </a:pPr>
            <a:r>
              <a:rPr lang="en-US" sz="3600" i="1" dirty="0">
                <a:latin typeface="Times New Roman" pitchFamily="18" charset="0"/>
                <a:cs typeface="Times New Roman" pitchFamily="18" charset="0"/>
              </a:rPr>
              <a:t>		 </a:t>
            </a:r>
            <a:r>
              <a:rPr lang="en-US" sz="3600" b="1" i="1" u="sng" dirty="0">
                <a:latin typeface="Times New Roman" pitchFamily="18" charset="0"/>
                <a:cs typeface="Times New Roman" pitchFamily="18" charset="0"/>
              </a:rPr>
              <a:t>Specific changes are:-</a:t>
            </a:r>
            <a:endParaRPr lang="en-US" sz="3600" b="1" u="sng" dirty="0">
              <a:latin typeface="Times New Roman" pitchFamily="18" charset="0"/>
              <a:cs typeface="Times New Roman" pitchFamily="18" charset="0"/>
            </a:endParaRPr>
          </a:p>
          <a:p>
            <a:pPr lvl="0" algn="just"/>
            <a:r>
              <a:rPr lang="en-US" sz="3600" dirty="0">
                <a:solidFill>
                  <a:srgbClr val="7030A0"/>
                </a:solidFill>
                <a:latin typeface="Times New Roman" pitchFamily="18" charset="0"/>
                <a:cs typeface="Times New Roman" pitchFamily="18" charset="0"/>
              </a:rPr>
              <a:t>Prickling, tingling sensation </a:t>
            </a:r>
            <a:r>
              <a:rPr lang="en-US" sz="3600" dirty="0">
                <a:latin typeface="Times New Roman" pitchFamily="18" charset="0"/>
                <a:cs typeface="Times New Roman" pitchFamily="18" charset="0"/>
              </a:rPr>
              <a:t>around the nipple due to high </a:t>
            </a:r>
            <a:r>
              <a:rPr lang="en-US" sz="3600" dirty="0" err="1">
                <a:latin typeface="Times New Roman" pitchFamily="18" charset="0"/>
                <a:cs typeface="Times New Roman" pitchFamily="18" charset="0"/>
              </a:rPr>
              <a:t>vascularity</a:t>
            </a:r>
            <a:r>
              <a:rPr lang="en-US" sz="3600" dirty="0">
                <a:latin typeface="Times New Roman" pitchFamily="18" charset="0"/>
                <a:cs typeface="Times New Roman" pitchFamily="18" charset="0"/>
              </a:rPr>
              <a:t>. </a:t>
            </a:r>
          </a:p>
          <a:p>
            <a:pPr lvl="0" algn="just">
              <a:buFont typeface="Wingdings" pitchFamily="2" charset="2"/>
              <a:buChar char="Ø"/>
            </a:pPr>
            <a:r>
              <a:rPr lang="en-US" sz="3600" dirty="0">
                <a:latin typeface="Times New Roman" pitchFamily="18" charset="0"/>
                <a:cs typeface="Times New Roman" pitchFamily="18" charset="0"/>
              </a:rPr>
              <a:t>	Noted around 3</a:t>
            </a:r>
            <a:r>
              <a:rPr lang="en-US" sz="3600" baseline="30000" dirty="0">
                <a:latin typeface="Times New Roman" pitchFamily="18" charset="0"/>
                <a:cs typeface="Times New Roman" pitchFamily="18" charset="0"/>
              </a:rPr>
              <a:t>rd</a:t>
            </a:r>
            <a:r>
              <a:rPr lang="en-US" sz="3600" dirty="0">
                <a:latin typeface="Times New Roman" pitchFamily="18" charset="0"/>
                <a:cs typeface="Times New Roman" pitchFamily="18" charset="0"/>
              </a:rPr>
              <a:t>-4</a:t>
            </a:r>
            <a:r>
              <a:rPr lang="en-US" sz="3600" baseline="30000" dirty="0">
                <a:latin typeface="Times New Roman" pitchFamily="18" charset="0"/>
                <a:cs typeface="Times New Roman" pitchFamily="18" charset="0"/>
              </a:rPr>
              <a:t>th</a:t>
            </a:r>
            <a:r>
              <a:rPr lang="en-US" sz="3600" dirty="0">
                <a:latin typeface="Times New Roman" pitchFamily="18" charset="0"/>
                <a:cs typeface="Times New Roman" pitchFamily="18" charset="0"/>
              </a:rPr>
              <a:t> week.</a:t>
            </a:r>
            <a:endParaRPr lang="en-US" sz="3600" dirty="0"/>
          </a:p>
        </p:txBody>
      </p:sp>
    </p:spTree>
  </p:cSld>
  <p:clrMapOvr>
    <a:masterClrMapping/>
  </p:clrMapOvr>
  <p:transition spd="slow">
    <p:pull dir="d"/>
  </p:transition>
  <p:timing>
    <p:tnLst>
      <p:par>
        <p:cTn id="1" dur="indefinite" restart="never" nodeType="tmRoot"/>
      </p:par>
    </p:tnLst>
  </p:timing>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856" y="152400"/>
            <a:ext cx="8924290" cy="762000"/>
          </a:xfrm>
        </p:spPr>
        <p:txBody>
          <a:bodyPr>
            <a:normAutofit fontScale="90000"/>
          </a:bodyPr>
          <a:lstStyle/>
          <a:p>
            <a:pPr algn="ctr"/>
            <a:r>
              <a:rPr lang="en-US" b="1" u="sng" dirty="0">
                <a:solidFill>
                  <a:schemeClr val="tx1"/>
                </a:solidFill>
                <a:latin typeface="Arial Black" panose="020B0A04020102020204" pitchFamily="34" charset="0"/>
              </a:rPr>
              <a:t>g) Protective Reflex</a:t>
            </a:r>
            <a:r>
              <a:rPr lang="en-US" u="sng" dirty="0">
                <a:solidFill>
                  <a:schemeClr val="tx1"/>
                </a:solidFill>
                <a:latin typeface="Arial Black" panose="020B0A04020102020204" pitchFamily="34" charset="0"/>
              </a:rPr>
              <a:t> </a:t>
            </a:r>
          </a:p>
        </p:txBody>
      </p:sp>
      <p:sp>
        <p:nvSpPr>
          <p:cNvPr id="3" name="Content Placeholder 2"/>
          <p:cNvSpPr>
            <a:spLocks noGrp="1"/>
          </p:cNvSpPr>
          <p:nvPr>
            <p:ph idx="1"/>
          </p:nvPr>
        </p:nvSpPr>
        <p:spPr>
          <a:xfrm>
            <a:off x="762000" y="1143008"/>
            <a:ext cx="10353914" cy="4987925"/>
          </a:xfrm>
        </p:spPr>
        <p:txBody>
          <a:bodyPr>
            <a:normAutofit/>
          </a:bodyPr>
          <a:lstStyle/>
          <a:p>
            <a:pPr algn="just">
              <a:buNone/>
            </a:pPr>
            <a:r>
              <a:rPr lang="en-US" sz="3200" dirty="0"/>
              <a:t>Other reflexes include protective reflexes such as:</a:t>
            </a:r>
          </a:p>
          <a:p>
            <a:pPr lvl="0" algn="just"/>
            <a:r>
              <a:rPr lang="en-US" sz="3200" dirty="0"/>
              <a:t>The blinking reflex, which protects the eyes from bright light</a:t>
            </a:r>
          </a:p>
          <a:p>
            <a:pPr lvl="0" algn="just"/>
            <a:r>
              <a:rPr lang="en-US" sz="3200" dirty="0"/>
              <a:t>Sneezing and coughing reflexes used to clear the </a:t>
            </a:r>
            <a:br>
              <a:rPr lang="en-US" sz="3200" dirty="0"/>
            </a:br>
            <a:r>
              <a:rPr lang="en-US" sz="3200" dirty="0"/>
              <a:t>infant’s throat</a:t>
            </a:r>
          </a:p>
          <a:p>
            <a:pPr lvl="0" algn="just"/>
            <a:r>
              <a:rPr lang="en-US" sz="3200" dirty="0"/>
              <a:t>The yawn reflex, which draws additional oxygen</a:t>
            </a:r>
          </a:p>
          <a:p>
            <a:pPr lvl="0" algn="just"/>
            <a:r>
              <a:rPr lang="en-US" sz="3200" dirty="0"/>
              <a:t>Cry reflex, which helps to withdraw from painful stimuli</a:t>
            </a:r>
          </a:p>
          <a:p>
            <a:pPr algn="just"/>
            <a:endParaRPr lang="en-US" sz="3200" dirty="0"/>
          </a:p>
        </p:txBody>
      </p:sp>
    </p:spTree>
  </p:cSld>
  <p:clrMapOvr>
    <a:masterClrMapping/>
  </p:clrMapOvr>
  <p:transition spd="med">
    <p:pull/>
  </p:transition>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1143000"/>
            <a:ext cx="10039827" cy="5181600"/>
          </a:xfrm>
        </p:spPr>
        <p:txBody>
          <a:bodyPr>
            <a:normAutofit/>
          </a:bodyPr>
          <a:lstStyle/>
          <a:p>
            <a:pPr algn="just"/>
            <a:r>
              <a:rPr lang="en-US" sz="3600" dirty="0"/>
              <a:t>Once this examination is completed, the baby can be placed on the cot for transfer to the nursery or given to the mother. </a:t>
            </a:r>
          </a:p>
          <a:p>
            <a:pPr algn="just"/>
            <a:r>
              <a:rPr lang="en-US" sz="3600" dirty="0"/>
              <a:t>After completing the delivery of the baby, you should transfer the mother to the postnatal ward where she will rest. </a:t>
            </a:r>
          </a:p>
          <a:p>
            <a:pPr algn="just">
              <a:buNone/>
            </a:pPr>
            <a:endParaRPr lang="en-US" sz="3600" dirty="0"/>
          </a:p>
        </p:txBody>
      </p:sp>
    </p:spTree>
  </p:cSld>
  <p:clrMapOvr>
    <a:masterClrMapping/>
  </p:clrMapOvr>
  <p:transition spd="med">
    <p:pull/>
  </p:transition>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3074" name="Picture 2" descr="C:\Users\Martha\Downloads\nervous-system-42-638.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5800" y="304800"/>
            <a:ext cx="10820400" cy="6477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98172596"/>
      </p:ext>
    </p:extLst>
  </p:cSld>
  <p:clrMapOvr>
    <a:masterClrMapping/>
  </p:clrMapOvr>
  <p:transition spd="med">
    <p:pull/>
  </p:transition>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008" y="313006"/>
            <a:ext cx="10779210" cy="1210994"/>
          </a:xfrm>
        </p:spPr>
        <p:txBody>
          <a:bodyPr>
            <a:normAutofit fontScale="90000"/>
          </a:bodyPr>
          <a:lstStyle/>
          <a:p>
            <a:pPr algn="ctr"/>
            <a:r>
              <a:rPr lang="en-US" b="1" dirty="0">
                <a:solidFill>
                  <a:schemeClr val="tx1"/>
                </a:solidFill>
                <a:effectLst>
                  <a:outerShdw blurRad="38100" dist="38100" dir="2700000" algn="tl">
                    <a:srgbClr val="000000">
                      <a:alpha val="43137"/>
                    </a:srgbClr>
                  </a:outerShdw>
                </a:effectLst>
                <a:latin typeface="Arial Black" panose="020B0A04020102020204" pitchFamily="34" charset="0"/>
              </a:rPr>
              <a:t>DAILY EXAMINATION OF A NEWBORN</a:t>
            </a:r>
            <a:endParaRPr lang="sw-KE" b="1"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3" name="Content Placeholder 2"/>
          <p:cNvSpPr>
            <a:spLocks noGrp="1"/>
          </p:cNvSpPr>
          <p:nvPr>
            <p:ph idx="1"/>
          </p:nvPr>
        </p:nvSpPr>
        <p:spPr>
          <a:xfrm>
            <a:off x="609600" y="1524000"/>
            <a:ext cx="10896600" cy="5181600"/>
          </a:xfrm>
        </p:spPr>
        <p:txBody>
          <a:bodyPr>
            <a:normAutofit/>
          </a:bodyPr>
          <a:lstStyle/>
          <a:p>
            <a:pPr algn="just"/>
            <a:r>
              <a:rPr lang="en-US" sz="3600" dirty="0">
                <a:latin typeface="+mj-lt"/>
              </a:rPr>
              <a:t>Similar to the first exam but concerned with monitoring daily changes in the baby and detecting any signs of infection.</a:t>
            </a:r>
          </a:p>
          <a:p>
            <a:pPr algn="just"/>
            <a:r>
              <a:rPr lang="en-US" sz="3600" dirty="0">
                <a:latin typeface="+mj-lt"/>
              </a:rPr>
              <a:t>The baby should be examined everyday by a midwife in order to evaluate the progress and identify problems as they arise</a:t>
            </a:r>
          </a:p>
        </p:txBody>
      </p:sp>
    </p:spTree>
  </p:cSld>
  <p:clrMapOvr>
    <a:masterClrMapping/>
  </p:clrMapOvr>
  <p:transition spd="med">
    <p:pull/>
  </p:transition>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1" y="838200"/>
            <a:ext cx="10049114" cy="5486400"/>
          </a:xfrm>
        </p:spPr>
        <p:txBody>
          <a:bodyPr>
            <a:normAutofit lnSpcReduction="10000"/>
          </a:bodyPr>
          <a:lstStyle/>
          <a:p>
            <a:pPr algn="ctr">
              <a:buNone/>
            </a:pPr>
            <a:r>
              <a:rPr lang="en-US" sz="3600" b="1" u="sng" dirty="0">
                <a:solidFill>
                  <a:srgbClr val="FF0000"/>
                </a:solidFill>
              </a:rPr>
              <a:t>OBJECTIVES OF DAILY EXAMINATION OF NEWBORN</a:t>
            </a:r>
          </a:p>
          <a:p>
            <a:pPr algn="just"/>
            <a:r>
              <a:rPr lang="en-US" sz="3200" dirty="0"/>
              <a:t>To detect any neonatal complications the baby might have developed since birth and take appropriate action</a:t>
            </a:r>
          </a:p>
          <a:p>
            <a:pPr algn="just"/>
            <a:r>
              <a:rPr lang="en-US" sz="3200" dirty="0"/>
              <a:t>To detect and rule out any </a:t>
            </a:r>
            <a:r>
              <a:rPr lang="en-US" sz="3200" b="1" dirty="0"/>
              <a:t>internal</a:t>
            </a:r>
            <a:r>
              <a:rPr lang="en-US" sz="3200" dirty="0"/>
              <a:t> congenital anomalies</a:t>
            </a:r>
          </a:p>
          <a:p>
            <a:pPr algn="just"/>
            <a:r>
              <a:rPr lang="en-US" sz="3200" dirty="0"/>
              <a:t>Assess growth and development of the baby</a:t>
            </a:r>
          </a:p>
          <a:p>
            <a:pPr algn="just"/>
            <a:r>
              <a:rPr lang="en-US" sz="3200" dirty="0"/>
              <a:t>Monitor progress of the baby</a:t>
            </a:r>
          </a:p>
          <a:p>
            <a:pPr marL="0" indent="0" algn="just">
              <a:buNone/>
            </a:pPr>
            <a:r>
              <a:rPr lang="en-US" sz="3200" dirty="0"/>
              <a:t>		</a:t>
            </a:r>
            <a:r>
              <a:rPr lang="en-US" sz="3200" b="1" u="sng" dirty="0">
                <a:solidFill>
                  <a:srgbClr val="0000CC"/>
                </a:solidFill>
              </a:rPr>
              <a:t>INDICATION</a:t>
            </a:r>
            <a:r>
              <a:rPr lang="en-US" sz="3200" dirty="0"/>
              <a:t>:</a:t>
            </a:r>
          </a:p>
          <a:p>
            <a:pPr algn="just"/>
            <a:r>
              <a:rPr lang="en-US" sz="3200" dirty="0"/>
              <a:t>All newborn babies</a:t>
            </a:r>
            <a:endParaRPr lang="sw-KE" sz="3200" dirty="0"/>
          </a:p>
          <a:p>
            <a:endParaRPr lang="en-US" sz="2800" dirty="0"/>
          </a:p>
        </p:txBody>
      </p:sp>
    </p:spTree>
    <p:extLst>
      <p:ext uri="{BB962C8B-B14F-4D97-AF65-F5344CB8AC3E}">
        <p14:creationId xmlns="" xmlns:p14="http://schemas.microsoft.com/office/powerpoint/2010/main" val="3157293675"/>
      </p:ext>
    </p:extLst>
  </p:cSld>
  <p:clrMapOvr>
    <a:masterClrMapping/>
  </p:clrMapOvr>
  <p:transition spd="med">
    <p:pull/>
  </p:transition>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u="sng" dirty="0">
                <a:solidFill>
                  <a:srgbClr val="0000CC"/>
                </a:solidFill>
              </a:rPr>
              <a:t>Requirements for daily examination of the neonate</a:t>
            </a:r>
          </a:p>
        </p:txBody>
      </p:sp>
      <p:sp>
        <p:nvSpPr>
          <p:cNvPr id="3" name="Content Placeholder 2"/>
          <p:cNvSpPr>
            <a:spLocks noGrp="1"/>
          </p:cNvSpPr>
          <p:nvPr>
            <p:ph sz="half" idx="1"/>
          </p:nvPr>
        </p:nvSpPr>
        <p:spPr>
          <a:xfrm>
            <a:off x="914401" y="1847089"/>
            <a:ext cx="5088639" cy="4507837"/>
          </a:xfrm>
        </p:spPr>
        <p:txBody>
          <a:bodyPr>
            <a:noAutofit/>
          </a:bodyPr>
          <a:lstStyle/>
          <a:p>
            <a:r>
              <a:rPr lang="en-US" sz="2400" dirty="0"/>
              <a:t>Top shelf of the trolley:</a:t>
            </a:r>
          </a:p>
          <a:p>
            <a:pPr lvl="1"/>
            <a:r>
              <a:rPr lang="en-US" dirty="0"/>
              <a:t>Gallipot with cotton wool swabs</a:t>
            </a:r>
          </a:p>
          <a:p>
            <a:pPr lvl="1"/>
            <a:r>
              <a:rPr lang="en-US" dirty="0"/>
              <a:t>A thermometer</a:t>
            </a:r>
          </a:p>
          <a:p>
            <a:pPr lvl="1"/>
            <a:r>
              <a:rPr lang="en-US" dirty="0"/>
              <a:t>Stethoscope, tape measure</a:t>
            </a:r>
          </a:p>
          <a:p>
            <a:r>
              <a:rPr lang="en-US" sz="2400" dirty="0"/>
              <a:t>Bottom shelf of the trolley:</a:t>
            </a:r>
          </a:p>
          <a:p>
            <a:pPr lvl="1"/>
            <a:r>
              <a:rPr lang="en-US" dirty="0"/>
              <a:t>Baby’s chart</a:t>
            </a:r>
          </a:p>
          <a:p>
            <a:pPr lvl="1"/>
            <a:r>
              <a:rPr lang="en-US" dirty="0"/>
              <a:t>Extra linen, </a:t>
            </a:r>
            <a:r>
              <a:rPr lang="en-US" dirty="0" err="1"/>
              <a:t>Povidine</a:t>
            </a:r>
            <a:r>
              <a:rPr lang="en-US" dirty="0"/>
              <a:t> iodine solution (Betadine), spirit </a:t>
            </a:r>
          </a:p>
          <a:p>
            <a:pPr lvl="1"/>
            <a:r>
              <a:rPr lang="en-US" dirty="0"/>
              <a:t>A jar of hot water</a:t>
            </a:r>
          </a:p>
          <a:p>
            <a:pPr lvl="1"/>
            <a:r>
              <a:rPr lang="en-US" dirty="0"/>
              <a:t>A bowl</a:t>
            </a:r>
          </a:p>
          <a:p>
            <a:pPr lvl="1"/>
            <a:r>
              <a:rPr lang="en-US" dirty="0"/>
              <a:t>A pus swab</a:t>
            </a:r>
          </a:p>
        </p:txBody>
      </p:sp>
      <p:sp>
        <p:nvSpPr>
          <p:cNvPr id="4" name="Content Placeholder 3"/>
          <p:cNvSpPr>
            <a:spLocks noGrp="1"/>
          </p:cNvSpPr>
          <p:nvPr>
            <p:ph sz="half" idx="2"/>
          </p:nvPr>
        </p:nvSpPr>
        <p:spPr/>
        <p:txBody>
          <a:bodyPr>
            <a:normAutofit/>
          </a:bodyPr>
          <a:lstStyle/>
          <a:p>
            <a:r>
              <a:rPr lang="en-US" sz="3200" dirty="0"/>
              <a:t>Accessories:</a:t>
            </a:r>
          </a:p>
          <a:p>
            <a:pPr lvl="1"/>
            <a:r>
              <a:rPr lang="en-US" sz="3200" dirty="0"/>
              <a:t>Weighing scale</a:t>
            </a:r>
          </a:p>
          <a:p>
            <a:pPr lvl="1"/>
            <a:r>
              <a:rPr lang="en-US" sz="3200" dirty="0"/>
              <a:t>Receptacle for used swabs </a:t>
            </a:r>
          </a:p>
          <a:p>
            <a:endParaRPr lang="en-US" sz="3200" dirty="0"/>
          </a:p>
        </p:txBody>
      </p:sp>
    </p:spTree>
    <p:extLst>
      <p:ext uri="{BB962C8B-B14F-4D97-AF65-F5344CB8AC3E}">
        <p14:creationId xmlns="" xmlns:p14="http://schemas.microsoft.com/office/powerpoint/2010/main" val="999778006"/>
      </p:ext>
    </p:extLst>
  </p:cSld>
  <p:clrMapOvr>
    <a:masterClrMapping/>
  </p:clrMapOvr>
  <p:transition spd="med">
    <p:pull/>
  </p:transition>
</p:sld>
</file>

<file path=ppt/slides/slide6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304800"/>
            <a:ext cx="10744199" cy="6553200"/>
          </a:xfrm>
        </p:spPr>
        <p:txBody>
          <a:bodyPr>
            <a:noAutofit/>
          </a:bodyPr>
          <a:lstStyle/>
          <a:p>
            <a:pPr marL="0" indent="0" algn="ctr">
              <a:buNone/>
            </a:pPr>
            <a:r>
              <a:rPr lang="en-US" sz="3200" b="1" u="sng" dirty="0">
                <a:solidFill>
                  <a:srgbClr val="0000CC"/>
                </a:solidFill>
              </a:rPr>
              <a:t>PREPARATION</a:t>
            </a:r>
            <a:r>
              <a:rPr lang="en-US" sz="3200" b="1" u="sng" dirty="0"/>
              <a:t>:</a:t>
            </a:r>
          </a:p>
          <a:p>
            <a:pPr marL="514350" indent="-514350" algn="ctr">
              <a:buAutoNum type="arabicPeriod"/>
            </a:pPr>
            <a:r>
              <a:rPr lang="en-US" sz="3200" b="1" u="sng" dirty="0"/>
              <a:t>Baby</a:t>
            </a:r>
          </a:p>
          <a:p>
            <a:r>
              <a:rPr lang="en-US" sz="3200" dirty="0"/>
              <a:t>Explain the procedure briefly to the mother to gain her verbal consent.</a:t>
            </a:r>
          </a:p>
          <a:p>
            <a:r>
              <a:rPr lang="en-US" sz="3200" dirty="0"/>
              <a:t>Make the baby comfortable</a:t>
            </a:r>
          </a:p>
          <a:p>
            <a:r>
              <a:rPr lang="en-US" sz="3200" dirty="0"/>
              <a:t>Undress the baby and wrap it to keep it warm</a:t>
            </a:r>
          </a:p>
          <a:p>
            <a:pPr marL="0" indent="0" algn="ctr">
              <a:buNone/>
            </a:pPr>
            <a:r>
              <a:rPr lang="en-US" sz="3200" b="1" u="sng" dirty="0"/>
              <a:t>2. Equipment</a:t>
            </a:r>
          </a:p>
          <a:p>
            <a:r>
              <a:rPr lang="en-US" sz="3200" dirty="0"/>
              <a:t> Clean the trolley and set it with the equipment stated above</a:t>
            </a:r>
          </a:p>
          <a:p>
            <a:r>
              <a:rPr lang="en-US" sz="3200" dirty="0"/>
              <a:t>Have a weighing scale in good working order</a:t>
            </a:r>
          </a:p>
          <a:p>
            <a:pPr lvl="0" algn="just"/>
            <a:endParaRPr lang="en-US" sz="3200" dirty="0"/>
          </a:p>
          <a:p>
            <a:pPr algn="just"/>
            <a:endParaRPr lang="en-US" sz="3200" b="1" u="sng" dirty="0"/>
          </a:p>
          <a:p>
            <a:pPr marL="0" indent="0" algn="just">
              <a:buNone/>
            </a:pPr>
            <a:endParaRPr lang="en-US" sz="3200" b="1" u="sng" dirty="0"/>
          </a:p>
        </p:txBody>
      </p:sp>
    </p:spTree>
    <p:extLst>
      <p:ext uri="{BB962C8B-B14F-4D97-AF65-F5344CB8AC3E}">
        <p14:creationId xmlns="" xmlns:p14="http://schemas.microsoft.com/office/powerpoint/2010/main" val="220142013"/>
      </p:ext>
    </p:extLst>
  </p:cSld>
  <p:clrMapOvr>
    <a:masterClrMapping/>
  </p:clrMapOvr>
  <p:transition spd="med">
    <p:pull/>
  </p:transition>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10896600" cy="5867400"/>
          </a:xfrm>
        </p:spPr>
        <p:txBody>
          <a:bodyPr>
            <a:noAutofit/>
          </a:bodyPr>
          <a:lstStyle/>
          <a:p>
            <a:pPr marL="0" indent="0" algn="ctr">
              <a:buNone/>
            </a:pPr>
            <a:r>
              <a:rPr lang="en-US" sz="2400" b="1" u="sng" dirty="0"/>
              <a:t>3. Environment</a:t>
            </a:r>
          </a:p>
          <a:p>
            <a:r>
              <a:rPr lang="en-US" sz="2400" dirty="0"/>
              <a:t>Close the nearby windows</a:t>
            </a:r>
          </a:p>
          <a:p>
            <a:r>
              <a:rPr lang="en-US" sz="2400" dirty="0"/>
              <a:t>Screen the bed for privacy</a:t>
            </a:r>
          </a:p>
          <a:p>
            <a:r>
              <a:rPr lang="en-US" sz="2400" dirty="0"/>
              <a:t>Ensure the room is warm with adequate lighting</a:t>
            </a:r>
          </a:p>
          <a:p>
            <a:r>
              <a:rPr lang="en-US" sz="2400" dirty="0"/>
              <a:t>Wheel the trolley next to the bed</a:t>
            </a:r>
          </a:p>
          <a:p>
            <a:r>
              <a:rPr lang="en-US" sz="2400" dirty="0"/>
              <a:t>Place the receptor for used swabs </a:t>
            </a:r>
          </a:p>
          <a:p>
            <a:pPr marL="0" indent="0" algn="ctr">
              <a:buNone/>
            </a:pPr>
            <a:r>
              <a:rPr lang="en-US" sz="2400" b="1" u="sng" dirty="0"/>
              <a:t>4. Self (Midwife)</a:t>
            </a:r>
          </a:p>
          <a:p>
            <a:pPr algn="just"/>
            <a:r>
              <a:rPr lang="en-US" sz="2400" dirty="0"/>
              <a:t>Review guidelines for daily examination of the newborn</a:t>
            </a:r>
          </a:p>
          <a:p>
            <a:pPr lvl="0" algn="just"/>
            <a:r>
              <a:rPr lang="en-US" sz="2400" dirty="0"/>
              <a:t>Wash and dry hands </a:t>
            </a:r>
          </a:p>
          <a:p>
            <a:pPr lvl="0" algn="just"/>
            <a:r>
              <a:rPr lang="en-US" sz="2400" dirty="0"/>
              <a:t>Obtain brief history on labour, date and time of birth and birth order</a:t>
            </a:r>
          </a:p>
          <a:p>
            <a:pPr algn="just"/>
            <a:r>
              <a:rPr lang="en-US" sz="2400" dirty="0"/>
              <a:t>Ask on immediate condition of the baby after birth and initial examination findings</a:t>
            </a:r>
          </a:p>
          <a:p>
            <a:endParaRPr lang="en-US" sz="2400" dirty="0"/>
          </a:p>
        </p:txBody>
      </p:sp>
    </p:spTree>
    <p:extLst>
      <p:ext uri="{BB962C8B-B14F-4D97-AF65-F5344CB8AC3E}">
        <p14:creationId xmlns="" xmlns:p14="http://schemas.microsoft.com/office/powerpoint/2010/main" val="2129017883"/>
      </p:ext>
    </p:extLst>
  </p:cSld>
  <p:clrMapOvr>
    <a:masterClrMapping/>
  </p:clrMapOvr>
  <p:transition spd="med">
    <p:pull/>
  </p:transition>
</p:sld>
</file>

<file path=ppt/slides/slide6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381000"/>
            <a:ext cx="11155363" cy="6324600"/>
          </a:xfrm>
        </p:spPr>
        <p:txBody>
          <a:bodyPr>
            <a:noAutofit/>
          </a:bodyPr>
          <a:lstStyle/>
          <a:p>
            <a:pPr marL="0" indent="0" algn="ctr">
              <a:buNone/>
            </a:pPr>
            <a:r>
              <a:rPr lang="en-US" sz="3600" b="1" u="sng" dirty="0"/>
              <a:t>PERFORMANCE:-</a:t>
            </a:r>
          </a:p>
          <a:p>
            <a:pPr lvl="0" algn="just"/>
            <a:r>
              <a:rPr lang="en-US" sz="3200" dirty="0"/>
              <a:t>Ask the mother to undress the baby but wrap up warmly</a:t>
            </a:r>
          </a:p>
          <a:p>
            <a:pPr lvl="0" algn="just"/>
            <a:r>
              <a:rPr lang="en-US" sz="3200" dirty="0"/>
              <a:t>Lay the baby flat on the bed</a:t>
            </a:r>
          </a:p>
          <a:p>
            <a:pPr lvl="0" algn="just"/>
            <a:r>
              <a:rPr lang="en-US" sz="3200" dirty="0"/>
              <a:t>Wash hands and expose the baby briefly for general inspection and cover it as soon as possible</a:t>
            </a:r>
          </a:p>
          <a:p>
            <a:pPr lvl="0" algn="just"/>
            <a:r>
              <a:rPr lang="en-US" sz="3200" dirty="0"/>
              <a:t>Note the posture, breathing pattern, general color, rash and skin changes then examine systematically as follows:</a:t>
            </a:r>
          </a:p>
          <a:p>
            <a:pPr algn="just"/>
            <a:endParaRPr lang="en-US" sz="3200" dirty="0"/>
          </a:p>
        </p:txBody>
      </p:sp>
    </p:spTree>
    <p:extLst>
      <p:ext uri="{BB962C8B-B14F-4D97-AF65-F5344CB8AC3E}">
        <p14:creationId xmlns="" xmlns:p14="http://schemas.microsoft.com/office/powerpoint/2010/main" val="1433257162"/>
      </p:ext>
    </p:extLst>
  </p:cSld>
  <p:clrMapOvr>
    <a:masterClrMapping/>
  </p:clrMapOvr>
  <p:transition spd="med">
    <p:pull/>
  </p:transition>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838200"/>
            <a:ext cx="10039827" cy="5486400"/>
          </a:xfrm>
        </p:spPr>
        <p:txBody>
          <a:bodyPr>
            <a:normAutofit fontScale="92500" lnSpcReduction="20000"/>
          </a:bodyPr>
          <a:lstStyle/>
          <a:p>
            <a:pPr marL="0" indent="0" algn="just">
              <a:buNone/>
            </a:pPr>
            <a:r>
              <a:rPr lang="en-US" sz="3200" b="1" i="1" u="sng" dirty="0"/>
              <a:t>The head</a:t>
            </a:r>
            <a:r>
              <a:rPr lang="en-US" sz="3200" i="1" u="sng" dirty="0"/>
              <a:t>:</a:t>
            </a:r>
            <a:endParaRPr lang="en-US" sz="3200" u="sng" dirty="0"/>
          </a:p>
          <a:p>
            <a:pPr lvl="1" algn="just"/>
            <a:r>
              <a:rPr lang="en-US" sz="3200" dirty="0"/>
              <a:t>Note any swelling e.g. development of cephalohaematoma and if caput succedaneum is subsiding. Examine for resolution of birth injuries, abnormal size of the head and take head circumference if applicable</a:t>
            </a:r>
          </a:p>
          <a:p>
            <a:pPr lvl="1" algn="just"/>
            <a:r>
              <a:rPr lang="en-US" sz="3200" dirty="0"/>
              <a:t>Examine for presence of cradle cap, signs of dehydration and increased intracranial pressure (denoted by bulging of the fontanelles).</a:t>
            </a:r>
          </a:p>
          <a:p>
            <a:pPr marL="0" indent="0" algn="just">
              <a:buNone/>
            </a:pPr>
            <a:r>
              <a:rPr lang="en-US" sz="3200" b="1" i="1" u="sng" dirty="0"/>
              <a:t>Eyes</a:t>
            </a:r>
            <a:r>
              <a:rPr lang="en-US" sz="3200" u="sng" dirty="0"/>
              <a:t>:</a:t>
            </a:r>
            <a:r>
              <a:rPr lang="en-US" sz="3200" dirty="0"/>
              <a:t> examine for signs of infection </a:t>
            </a:r>
            <a:r>
              <a:rPr lang="en-US" sz="3200" dirty="0" err="1"/>
              <a:t>e.g</a:t>
            </a:r>
            <a:r>
              <a:rPr lang="en-US" sz="3200" dirty="0"/>
              <a:t> eye discharge, jaundice and resolution of </a:t>
            </a:r>
            <a:r>
              <a:rPr lang="en-US" sz="3200" dirty="0" err="1"/>
              <a:t>subconjuctival</a:t>
            </a:r>
            <a:r>
              <a:rPr lang="en-US" sz="3200" dirty="0"/>
              <a:t> haemorrhage</a:t>
            </a:r>
          </a:p>
          <a:p>
            <a:pPr marL="0" indent="0" algn="just">
              <a:buNone/>
            </a:pPr>
            <a:r>
              <a:rPr lang="en-US" sz="3200" b="1" i="1" u="sng" dirty="0"/>
              <a:t>Ears</a:t>
            </a:r>
            <a:r>
              <a:rPr lang="en-US" sz="3200" dirty="0"/>
              <a:t>: observe for signs of infection e.g. leakage of fluid and note the hygiene behind the ears </a:t>
            </a:r>
          </a:p>
          <a:p>
            <a:endParaRPr lang="en-US" sz="3200" dirty="0"/>
          </a:p>
        </p:txBody>
      </p:sp>
    </p:spTree>
    <p:extLst>
      <p:ext uri="{BB962C8B-B14F-4D97-AF65-F5344CB8AC3E}">
        <p14:creationId xmlns="" xmlns:p14="http://schemas.microsoft.com/office/powerpoint/2010/main" val="3695527895"/>
      </p:ext>
    </p:extLst>
  </p:cSld>
  <p:clrMapOvr>
    <a:masterClrMapping/>
  </p:clrMapOvr>
  <p:transition spd="med">
    <p:pull/>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65</a:t>
            </a:fld>
            <a:endParaRPr lang="en-US" dirty="0">
              <a:latin typeface="Franklin Gothic Book"/>
            </a:endParaRPr>
          </a:p>
        </p:txBody>
      </p:sp>
      <p:sp>
        <p:nvSpPr>
          <p:cNvPr id="3" name="Content Placeholder 2"/>
          <p:cNvSpPr>
            <a:spLocks noGrp="1"/>
          </p:cNvSpPr>
          <p:nvPr>
            <p:ph sz="quarter" idx="1"/>
          </p:nvPr>
        </p:nvSpPr>
        <p:spPr>
          <a:xfrm>
            <a:off x="409904" y="367862"/>
            <a:ext cx="10891934" cy="5956738"/>
          </a:xfrm>
        </p:spPr>
        <p:txBody>
          <a:bodyPr>
            <a:noAutofit/>
          </a:bodyPr>
          <a:lstStyle/>
          <a:p>
            <a:pPr algn="just"/>
            <a:r>
              <a:rPr lang="en-US" sz="3200" dirty="0">
                <a:solidFill>
                  <a:srgbClr val="7030A0"/>
                </a:solidFill>
                <a:cs typeface="Times New Roman" pitchFamily="18" charset="0"/>
              </a:rPr>
              <a:t>Thickening of the alveoli, </a:t>
            </a:r>
            <a:r>
              <a:rPr lang="en-US" sz="3200" dirty="0">
                <a:cs typeface="Times New Roman" pitchFamily="18" charset="0"/>
              </a:rPr>
              <a:t>occurs between 6</a:t>
            </a:r>
            <a:r>
              <a:rPr lang="en-US" sz="3200" baseline="30000" dirty="0">
                <a:cs typeface="Times New Roman" pitchFamily="18" charset="0"/>
              </a:rPr>
              <a:t>th</a:t>
            </a:r>
            <a:r>
              <a:rPr lang="en-US" sz="3200" dirty="0">
                <a:cs typeface="Times New Roman" pitchFamily="18" charset="0"/>
              </a:rPr>
              <a:t> -8</a:t>
            </a:r>
            <a:r>
              <a:rPr lang="en-US" sz="3200" baseline="30000" dirty="0">
                <a:cs typeface="Times New Roman" pitchFamily="18" charset="0"/>
              </a:rPr>
              <a:t>th</a:t>
            </a:r>
            <a:r>
              <a:rPr lang="en-US" sz="3200" dirty="0">
                <a:cs typeface="Times New Roman" pitchFamily="18" charset="0"/>
              </a:rPr>
              <a:t>  week, so breasts become painful, tense and nodular.</a:t>
            </a:r>
          </a:p>
          <a:p>
            <a:pPr algn="just">
              <a:buFont typeface="Wingdings" pitchFamily="2" charset="2"/>
              <a:buChar char="Ø"/>
            </a:pPr>
            <a:r>
              <a:rPr lang="en-US" sz="3200" dirty="0">
                <a:cs typeface="Times New Roman" pitchFamily="18" charset="0"/>
              </a:rPr>
              <a:t>For light </a:t>
            </a:r>
            <a:r>
              <a:rPr lang="en-US" sz="3200" dirty="0" err="1">
                <a:cs typeface="Times New Roman" pitchFamily="18" charset="0"/>
              </a:rPr>
              <a:t>coloured</a:t>
            </a:r>
            <a:r>
              <a:rPr lang="en-US" sz="3200" dirty="0">
                <a:cs typeface="Times New Roman" pitchFamily="18" charset="0"/>
              </a:rPr>
              <a:t> woman ,superficial veins are visible.</a:t>
            </a:r>
          </a:p>
          <a:p>
            <a:pPr algn="just"/>
            <a:r>
              <a:rPr lang="en-US" sz="3200" dirty="0" err="1">
                <a:solidFill>
                  <a:srgbClr val="7030A0"/>
                </a:solidFill>
                <a:cs typeface="Times New Roman" pitchFamily="18" charset="0"/>
              </a:rPr>
              <a:t>Prominency</a:t>
            </a:r>
            <a:r>
              <a:rPr lang="en-US" sz="3200" dirty="0">
                <a:solidFill>
                  <a:srgbClr val="7030A0"/>
                </a:solidFill>
                <a:cs typeface="Times New Roman" pitchFamily="18" charset="0"/>
              </a:rPr>
              <a:t> of </a:t>
            </a:r>
            <a:r>
              <a:rPr lang="en-US" sz="3200" dirty="0" err="1">
                <a:solidFill>
                  <a:srgbClr val="7030A0"/>
                </a:solidFill>
                <a:cs typeface="Times New Roman" pitchFamily="18" charset="0"/>
              </a:rPr>
              <a:t>Montogomery’s</a:t>
            </a:r>
            <a:r>
              <a:rPr lang="en-US" sz="3200" dirty="0">
                <a:solidFill>
                  <a:srgbClr val="7030A0"/>
                </a:solidFill>
                <a:cs typeface="Times New Roman" pitchFamily="18" charset="0"/>
              </a:rPr>
              <a:t> tubercles </a:t>
            </a:r>
            <a:r>
              <a:rPr lang="en-US" sz="3200" dirty="0">
                <a:cs typeface="Times New Roman" pitchFamily="18" charset="0"/>
              </a:rPr>
              <a:t>on the areola between 8</a:t>
            </a:r>
            <a:r>
              <a:rPr lang="en-US" sz="3200" baseline="30000" dirty="0">
                <a:cs typeface="Times New Roman" pitchFamily="18" charset="0"/>
              </a:rPr>
              <a:t>th</a:t>
            </a:r>
            <a:r>
              <a:rPr lang="en-US" sz="3200" dirty="0">
                <a:cs typeface="Times New Roman" pitchFamily="18" charset="0"/>
              </a:rPr>
              <a:t> -12</a:t>
            </a:r>
            <a:r>
              <a:rPr lang="en-US" sz="3200" baseline="30000" dirty="0">
                <a:cs typeface="Times New Roman" pitchFamily="18" charset="0"/>
              </a:rPr>
              <a:t>th</a:t>
            </a:r>
            <a:r>
              <a:rPr lang="en-US" sz="3200" dirty="0">
                <a:cs typeface="Times New Roman" pitchFamily="18" charset="0"/>
              </a:rPr>
              <a:t>  weeks,.</a:t>
            </a:r>
          </a:p>
          <a:p>
            <a:pPr lvl="0" algn="just">
              <a:buFont typeface="Wingdings" pitchFamily="2" charset="2"/>
              <a:buChar char="Ø"/>
            </a:pPr>
            <a:r>
              <a:rPr lang="en-US" sz="3200" dirty="0">
                <a:cs typeface="Times New Roman" pitchFamily="18" charset="0"/>
              </a:rPr>
              <a:t>These are </a:t>
            </a:r>
            <a:r>
              <a:rPr lang="en-US" sz="3200" dirty="0" err="1">
                <a:cs typeface="Times New Roman" pitchFamily="18" charset="0"/>
              </a:rPr>
              <a:t>hypertropic</a:t>
            </a:r>
            <a:r>
              <a:rPr lang="en-US" sz="3200" dirty="0">
                <a:cs typeface="Times New Roman" pitchFamily="18" charset="0"/>
              </a:rPr>
              <a:t> sebaceous glands openings.  </a:t>
            </a:r>
          </a:p>
          <a:p>
            <a:pPr algn="just"/>
            <a:endParaRPr lang="en-US" sz="3200" dirty="0"/>
          </a:p>
          <a:p>
            <a:pPr algn="just">
              <a:buNone/>
            </a:pPr>
            <a:endParaRPr lang="en-US" sz="3200" dirty="0"/>
          </a:p>
        </p:txBody>
      </p:sp>
    </p:spTree>
  </p:cSld>
  <p:clrMapOvr>
    <a:masterClrMapping/>
  </p:clrMapOvr>
  <p:transition spd="slow">
    <p:pull dir="d"/>
  </p:transition>
  <p:timing>
    <p:tnLst>
      <p:par>
        <p:cTn id="1" dur="indefinite" restart="never" nodeType="tmRoot"/>
      </p:par>
    </p:tnLst>
  </p:timing>
</p:sld>
</file>

<file path=ppt/slides/slide6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228600"/>
            <a:ext cx="11155363" cy="6477000"/>
          </a:xfrm>
        </p:spPr>
        <p:txBody>
          <a:bodyPr>
            <a:noAutofit/>
          </a:bodyPr>
          <a:lstStyle/>
          <a:p>
            <a:pPr marL="0" indent="0" algn="just">
              <a:buNone/>
            </a:pPr>
            <a:r>
              <a:rPr lang="en-US" sz="3200" b="1" i="1" u="sng" dirty="0"/>
              <a:t>Nose</a:t>
            </a:r>
            <a:r>
              <a:rPr lang="en-US" sz="3200" u="sng" dirty="0"/>
              <a:t>:</a:t>
            </a:r>
            <a:r>
              <a:rPr lang="en-US" sz="3200" dirty="0"/>
              <a:t> observe for signs of infection and presence of dry mucus</a:t>
            </a:r>
          </a:p>
          <a:p>
            <a:pPr marL="0" indent="0" algn="just">
              <a:buNone/>
            </a:pPr>
            <a:r>
              <a:rPr lang="en-US" sz="3200" b="1" i="1" u="sng" dirty="0"/>
              <a:t>Mouth</a:t>
            </a:r>
            <a:r>
              <a:rPr lang="en-US" sz="3200" dirty="0"/>
              <a:t>: observe for cyanosis on the lips, sucking blisters and signs of oral thrush. Dry lips denote dehydration status.</a:t>
            </a:r>
          </a:p>
          <a:p>
            <a:pPr marL="0" indent="0" algn="just">
              <a:buNone/>
            </a:pPr>
            <a:r>
              <a:rPr lang="en-US" sz="3200" b="1" i="1" u="sng" dirty="0"/>
              <a:t>Neck:</a:t>
            </a:r>
            <a:r>
              <a:rPr lang="en-US" sz="3200" dirty="0"/>
              <a:t> assess for hygiene, peeling of the skin at the folds and presence of a heat rash</a:t>
            </a:r>
          </a:p>
          <a:p>
            <a:pPr marL="0" indent="0" algn="just">
              <a:buNone/>
            </a:pPr>
            <a:r>
              <a:rPr lang="en-US" sz="3200" b="1" i="1" u="sng" dirty="0"/>
              <a:t>Chest:</a:t>
            </a:r>
            <a:r>
              <a:rPr lang="en-US" sz="3200" dirty="0"/>
              <a:t> assess for ease of breathing, count the respiratory rate &amp; the heart rate, presence of breast engorgement, skin condition e.g. pemphigus neonatorum (excoriation of the skin because of an infection)</a:t>
            </a:r>
          </a:p>
          <a:p>
            <a:pPr algn="just"/>
            <a:endParaRPr lang="en-US" sz="3200" dirty="0"/>
          </a:p>
        </p:txBody>
      </p:sp>
    </p:spTree>
    <p:extLst>
      <p:ext uri="{BB962C8B-B14F-4D97-AF65-F5344CB8AC3E}">
        <p14:creationId xmlns="" xmlns:p14="http://schemas.microsoft.com/office/powerpoint/2010/main" val="2746319054"/>
      </p:ext>
    </p:extLst>
  </p:cSld>
  <p:clrMapOvr>
    <a:masterClrMapping/>
  </p:clrMapOvr>
  <p:transition spd="med">
    <p:pull/>
  </p:transition>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685800"/>
            <a:ext cx="10039827" cy="5638800"/>
          </a:xfrm>
        </p:spPr>
        <p:txBody>
          <a:bodyPr>
            <a:noAutofit/>
          </a:bodyPr>
          <a:lstStyle/>
          <a:p>
            <a:pPr marL="0" indent="0">
              <a:buNone/>
            </a:pPr>
            <a:r>
              <a:rPr lang="en-US" sz="3600" b="1" i="1" u="sng" dirty="0"/>
              <a:t>Abdomen</a:t>
            </a:r>
            <a:r>
              <a:rPr lang="en-US" sz="3600" b="1" i="1" dirty="0"/>
              <a:t>:</a:t>
            </a:r>
            <a:r>
              <a:rPr lang="en-US" sz="3600" dirty="0"/>
              <a:t> assess for tenderness, the state of the cord and listen to the bowel sounds ( should be present)</a:t>
            </a:r>
          </a:p>
          <a:p>
            <a:pPr marL="0" indent="0">
              <a:buNone/>
            </a:pPr>
            <a:r>
              <a:rPr lang="en-US" sz="3600" b="1" i="1" u="sng" dirty="0"/>
              <a:t>Genitalia:</a:t>
            </a:r>
            <a:r>
              <a:rPr lang="en-US" sz="3600" dirty="0"/>
              <a:t> assess for hygiene on the skin folds, for females, check for </a:t>
            </a:r>
            <a:r>
              <a:rPr lang="en-US" sz="3600" dirty="0" err="1"/>
              <a:t>pseudomenses</a:t>
            </a:r>
            <a:r>
              <a:rPr lang="en-US" sz="3600" dirty="0"/>
              <a:t> and for males, enquire for any problem</a:t>
            </a:r>
          </a:p>
          <a:p>
            <a:pPr marL="0" indent="0">
              <a:buNone/>
            </a:pPr>
            <a:r>
              <a:rPr lang="en-US" sz="3600" b="1" i="1" u="sng" dirty="0"/>
              <a:t>Buttocks:</a:t>
            </a:r>
            <a:r>
              <a:rPr lang="en-US" sz="3600" u="sng" dirty="0"/>
              <a:t> </a:t>
            </a:r>
            <a:r>
              <a:rPr lang="en-US" sz="3600" dirty="0"/>
              <a:t>assess for hygiene, nappy rash and excoriation of the skin</a:t>
            </a:r>
          </a:p>
          <a:p>
            <a:pPr marL="0" indent="0">
              <a:buNone/>
            </a:pPr>
            <a:r>
              <a:rPr lang="en-US" sz="3600" b="1" i="1" u="sng" dirty="0"/>
              <a:t>Limbs</a:t>
            </a:r>
            <a:r>
              <a:rPr lang="en-US" sz="3600" b="1" i="1" dirty="0"/>
              <a:t>( upper and lower):</a:t>
            </a:r>
            <a:r>
              <a:rPr lang="en-US" sz="3600" dirty="0"/>
              <a:t> assess for hygiene, </a:t>
            </a:r>
            <a:r>
              <a:rPr lang="en-US" sz="3600" dirty="0" err="1"/>
              <a:t>oedema</a:t>
            </a:r>
            <a:r>
              <a:rPr lang="en-US" sz="3600" dirty="0"/>
              <a:t> and note movement</a:t>
            </a:r>
          </a:p>
          <a:p>
            <a:endParaRPr lang="en-US" sz="3600" dirty="0"/>
          </a:p>
        </p:txBody>
      </p:sp>
    </p:spTree>
    <p:extLst>
      <p:ext uri="{BB962C8B-B14F-4D97-AF65-F5344CB8AC3E}">
        <p14:creationId xmlns="" xmlns:p14="http://schemas.microsoft.com/office/powerpoint/2010/main" val="941553665"/>
      </p:ext>
    </p:extLst>
  </p:cSld>
  <p:clrMapOvr>
    <a:masterClrMapping/>
  </p:clrMapOvr>
  <p:transition spd="med">
    <p:pull/>
  </p:transition>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228600"/>
            <a:ext cx="11064081" cy="6477000"/>
          </a:xfrm>
        </p:spPr>
        <p:txBody>
          <a:bodyPr>
            <a:noAutofit/>
          </a:bodyPr>
          <a:lstStyle/>
          <a:p>
            <a:pPr lvl="0" algn="just"/>
            <a:r>
              <a:rPr lang="en-US" sz="3200" dirty="0">
                <a:latin typeface="+mj-lt"/>
              </a:rPr>
              <a:t>Take vital signs e.g. apex beat, temperature and respirations</a:t>
            </a:r>
          </a:p>
          <a:p>
            <a:pPr lvl="0" algn="just"/>
            <a:r>
              <a:rPr lang="en-US" sz="3200" dirty="0">
                <a:latin typeface="+mj-lt"/>
              </a:rPr>
              <a:t>Take weight and comment accordingly then dress the baby</a:t>
            </a:r>
          </a:p>
          <a:p>
            <a:pPr lvl="0" algn="just"/>
            <a:r>
              <a:rPr lang="en-US" sz="3200" dirty="0">
                <a:latin typeface="+mj-lt"/>
              </a:rPr>
              <a:t>Make the baby comfortable &amp; communicate your findings to the mother and advise her accordingly throughout the examination</a:t>
            </a:r>
          </a:p>
          <a:p>
            <a:pPr lvl="0" algn="just"/>
            <a:r>
              <a:rPr lang="en-US" sz="3200" dirty="0">
                <a:latin typeface="+mj-lt"/>
              </a:rPr>
              <a:t>Clear the tray and wash hands</a:t>
            </a:r>
          </a:p>
          <a:p>
            <a:pPr lvl="0" algn="just"/>
            <a:r>
              <a:rPr lang="en-US" sz="3200" dirty="0">
                <a:latin typeface="+mj-lt"/>
              </a:rPr>
              <a:t>Record the examination on the relevant charts and communicate any abnormal findings to the staff in charge of the shift</a:t>
            </a:r>
          </a:p>
          <a:p>
            <a:pPr lvl="0" algn="just"/>
            <a:r>
              <a:rPr lang="en-US" sz="3200" dirty="0">
                <a:latin typeface="+mj-lt"/>
              </a:rPr>
              <a:t>Enquire from the mother the baby’s feeding habits, elimination and sleeping pattern and interpret accordingly &amp; thank the mother and leave them comfortable</a:t>
            </a:r>
          </a:p>
        </p:txBody>
      </p:sp>
    </p:spTree>
    <p:extLst>
      <p:ext uri="{BB962C8B-B14F-4D97-AF65-F5344CB8AC3E}">
        <p14:creationId xmlns="" xmlns:p14="http://schemas.microsoft.com/office/powerpoint/2010/main" val="2559803474"/>
      </p:ext>
    </p:extLst>
  </p:cSld>
  <p:clrMapOvr>
    <a:masterClrMapping/>
  </p:clrMapOvr>
  <p:transition spd="med">
    <p:pull/>
  </p:transition>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7" y="-152400"/>
            <a:ext cx="10039826" cy="914400"/>
          </a:xfrm>
        </p:spPr>
        <p:txBody>
          <a:bodyPr>
            <a:normAutofit/>
          </a:bodyPr>
          <a:lstStyle/>
          <a:p>
            <a:pPr algn="ctr"/>
            <a:r>
              <a:rPr lang="en-US" sz="5400" b="1" u="sng" dirty="0">
                <a:solidFill>
                  <a:srgbClr val="0000CC"/>
                </a:solidFill>
              </a:rPr>
              <a:t>Top-tailing a Newborn</a:t>
            </a:r>
          </a:p>
        </p:txBody>
      </p:sp>
      <p:sp>
        <p:nvSpPr>
          <p:cNvPr id="3" name="Content Placeholder 2"/>
          <p:cNvSpPr>
            <a:spLocks noGrp="1"/>
          </p:cNvSpPr>
          <p:nvPr>
            <p:ph idx="1"/>
          </p:nvPr>
        </p:nvSpPr>
        <p:spPr>
          <a:xfrm>
            <a:off x="762000" y="1066800"/>
            <a:ext cx="10744200" cy="5638800"/>
          </a:xfrm>
        </p:spPr>
        <p:txBody>
          <a:bodyPr>
            <a:noAutofit/>
          </a:bodyPr>
          <a:lstStyle/>
          <a:p>
            <a:pPr marL="0" indent="0" algn="just">
              <a:buNone/>
            </a:pPr>
            <a:r>
              <a:rPr lang="en-US" sz="3200" b="1" u="sng" dirty="0"/>
              <a:t>OBJECTIVES</a:t>
            </a:r>
            <a:r>
              <a:rPr lang="en-US" sz="3200" b="1" dirty="0"/>
              <a:t>:</a:t>
            </a:r>
          </a:p>
          <a:p>
            <a:pPr algn="just"/>
            <a:r>
              <a:rPr lang="en-US" sz="3200" dirty="0"/>
              <a:t>To provide comfort to the baby</a:t>
            </a:r>
          </a:p>
          <a:p>
            <a:pPr algn="just"/>
            <a:r>
              <a:rPr lang="en-US" sz="3200" dirty="0"/>
              <a:t>To maintain baby hygiene </a:t>
            </a:r>
            <a:r>
              <a:rPr lang="en-US" sz="3200" b="1" dirty="0"/>
              <a:t>		</a:t>
            </a:r>
          </a:p>
          <a:p>
            <a:pPr marL="0" indent="0" algn="just">
              <a:buNone/>
            </a:pPr>
            <a:r>
              <a:rPr lang="en-US" sz="3200" b="1" u="sng" dirty="0"/>
              <a:t>ORGANIZATION</a:t>
            </a:r>
            <a:r>
              <a:rPr lang="en-US" sz="3200" b="1" dirty="0"/>
              <a:t>:</a:t>
            </a:r>
            <a:endParaRPr lang="en-US" sz="2800" dirty="0"/>
          </a:p>
          <a:p>
            <a:pPr lvl="0" algn="just"/>
            <a:r>
              <a:rPr lang="en-US" sz="2800" dirty="0"/>
              <a:t>Review the set guidelines on the procedure</a:t>
            </a:r>
          </a:p>
          <a:p>
            <a:pPr lvl="0" algn="just"/>
            <a:r>
              <a:rPr lang="en-US" sz="2800" dirty="0"/>
              <a:t>Greet the mother and introduce self</a:t>
            </a:r>
          </a:p>
          <a:p>
            <a:pPr lvl="0" algn="just"/>
            <a:r>
              <a:rPr lang="en-US" sz="2800" dirty="0"/>
              <a:t>Explain the procedure to the mother to gain her consent and cooperation</a:t>
            </a:r>
          </a:p>
          <a:p>
            <a:pPr algn="just"/>
            <a:endParaRPr lang="en-US" sz="2800" dirty="0"/>
          </a:p>
        </p:txBody>
      </p:sp>
    </p:spTree>
    <p:extLst>
      <p:ext uri="{BB962C8B-B14F-4D97-AF65-F5344CB8AC3E}">
        <p14:creationId xmlns="" xmlns:p14="http://schemas.microsoft.com/office/powerpoint/2010/main" val="1918031773"/>
      </p:ext>
    </p:extLst>
  </p:cSld>
  <p:clrMapOvr>
    <a:masterClrMapping/>
  </p:clrMapOvr>
  <p:transition spd="med">
    <p:pull/>
  </p:transition>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1" y="1066800"/>
            <a:ext cx="10125314" cy="5257800"/>
          </a:xfrm>
        </p:spPr>
        <p:txBody>
          <a:bodyPr>
            <a:normAutofit/>
          </a:bodyPr>
          <a:lstStyle/>
          <a:p>
            <a:pPr lvl="0"/>
            <a:r>
              <a:rPr lang="en-US" sz="3200" dirty="0"/>
              <a:t>Ensure you have the following: (</a:t>
            </a:r>
            <a:r>
              <a:rPr lang="en-US" sz="3200" b="1" u="sng" dirty="0"/>
              <a:t>Requirements</a:t>
            </a:r>
            <a:r>
              <a:rPr lang="en-US" sz="3200" dirty="0"/>
              <a:t>)</a:t>
            </a:r>
          </a:p>
          <a:p>
            <a:pPr lvl="1"/>
            <a:r>
              <a:rPr lang="en-US" sz="3200" dirty="0"/>
              <a:t>Warm water at a temperature of 37-38 degrees Celsius in a clean jug or container.</a:t>
            </a:r>
          </a:p>
          <a:p>
            <a:pPr lvl="1"/>
            <a:r>
              <a:rPr lang="en-US" sz="3200" dirty="0"/>
              <a:t>Dry cotton wool swabs</a:t>
            </a:r>
          </a:p>
          <a:p>
            <a:pPr lvl="1"/>
            <a:r>
              <a:rPr lang="en-US" sz="3200" dirty="0"/>
              <a:t>A clean bowl</a:t>
            </a:r>
          </a:p>
          <a:p>
            <a:pPr lvl="1"/>
            <a:r>
              <a:rPr lang="en-US" sz="3200" dirty="0"/>
              <a:t>Clean wrappers, baby clothes and a diaper</a:t>
            </a:r>
          </a:p>
          <a:p>
            <a:pPr lvl="1"/>
            <a:r>
              <a:rPr lang="en-US" sz="3200" dirty="0"/>
              <a:t>Covered small mattress on a bench/bed and Oil-(PRN)</a:t>
            </a:r>
          </a:p>
          <a:p>
            <a:endParaRPr lang="en-US" sz="2800" dirty="0"/>
          </a:p>
        </p:txBody>
      </p:sp>
    </p:spTree>
    <p:extLst>
      <p:ext uri="{BB962C8B-B14F-4D97-AF65-F5344CB8AC3E}">
        <p14:creationId xmlns="" xmlns:p14="http://schemas.microsoft.com/office/powerpoint/2010/main" val="205135814"/>
      </p:ext>
    </p:extLst>
  </p:cSld>
  <p:clrMapOvr>
    <a:masterClrMapping/>
  </p:clrMapOvr>
  <p:transition spd="med">
    <p:pull/>
  </p:transition>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1" y="838200"/>
            <a:ext cx="10125314" cy="5486400"/>
          </a:xfrm>
        </p:spPr>
        <p:txBody>
          <a:bodyPr>
            <a:normAutofit/>
          </a:bodyPr>
          <a:lstStyle/>
          <a:p>
            <a:pPr lvl="0" algn="just"/>
            <a:r>
              <a:rPr lang="en-US" sz="3600" dirty="0"/>
              <a:t>Ensure cleanliness and warmth of the room at a range of 24-30 degrees Celsius</a:t>
            </a:r>
            <a:endParaRPr lang="en-US" sz="3200" dirty="0"/>
          </a:p>
          <a:p>
            <a:pPr lvl="0" algn="just"/>
            <a:r>
              <a:rPr lang="en-US" sz="3600" dirty="0"/>
              <a:t>Close the nearby windows</a:t>
            </a:r>
            <a:endParaRPr lang="en-US" sz="3200" dirty="0"/>
          </a:p>
          <a:p>
            <a:pPr lvl="0" algn="just"/>
            <a:r>
              <a:rPr lang="en-US" sz="3600" dirty="0"/>
              <a:t>By ready to perform the procedure quickly to avoid exposing the baby to cold</a:t>
            </a:r>
            <a:endParaRPr lang="en-US" sz="3200" dirty="0"/>
          </a:p>
          <a:p>
            <a:pPr lvl="0" algn="just"/>
            <a:r>
              <a:rPr lang="en-US" sz="3600" dirty="0"/>
              <a:t>Undress the baby and cover warmly</a:t>
            </a:r>
            <a:endParaRPr lang="en-US" sz="3200" dirty="0"/>
          </a:p>
          <a:p>
            <a:pPr algn="just"/>
            <a:endParaRPr lang="en-US" sz="3600" dirty="0"/>
          </a:p>
        </p:txBody>
      </p:sp>
    </p:spTree>
    <p:extLst>
      <p:ext uri="{BB962C8B-B14F-4D97-AF65-F5344CB8AC3E}">
        <p14:creationId xmlns="" xmlns:p14="http://schemas.microsoft.com/office/powerpoint/2010/main" val="642988920"/>
      </p:ext>
    </p:extLst>
  </p:cSld>
  <p:clrMapOvr>
    <a:masterClrMapping/>
  </p:clrMapOvr>
  <p:transition spd="med">
    <p:pull/>
  </p:transition>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820" y="152400"/>
            <a:ext cx="10039827" cy="1143000"/>
          </a:xfrm>
        </p:spPr>
        <p:txBody>
          <a:bodyPr>
            <a:normAutofit/>
          </a:bodyPr>
          <a:lstStyle/>
          <a:p>
            <a:pPr algn="ctr"/>
            <a:r>
              <a:rPr lang="en-US" sz="7200" b="1" u="sng" dirty="0">
                <a:solidFill>
                  <a:srgbClr val="0000CC"/>
                </a:solidFill>
              </a:rPr>
              <a:t>Performance </a:t>
            </a:r>
          </a:p>
        </p:txBody>
      </p:sp>
      <p:sp>
        <p:nvSpPr>
          <p:cNvPr id="3" name="Content Placeholder 2"/>
          <p:cNvSpPr>
            <a:spLocks noGrp="1"/>
          </p:cNvSpPr>
          <p:nvPr>
            <p:ph idx="1"/>
          </p:nvPr>
        </p:nvSpPr>
        <p:spPr>
          <a:xfrm>
            <a:off x="685801" y="1295400"/>
            <a:ext cx="10744199" cy="5410200"/>
          </a:xfrm>
        </p:spPr>
        <p:txBody>
          <a:bodyPr>
            <a:normAutofit/>
          </a:bodyPr>
          <a:lstStyle/>
          <a:p>
            <a:pPr lvl="0" algn="just"/>
            <a:r>
              <a:rPr lang="en-US" sz="2800" dirty="0"/>
              <a:t>Wash and dry hands, put warm water into the bowl and soak some cotton wool</a:t>
            </a:r>
          </a:p>
          <a:p>
            <a:pPr lvl="0" algn="just"/>
            <a:r>
              <a:rPr lang="en-US" sz="2800" dirty="0"/>
              <a:t>Squeeze excess water from the swabs to avoid too much wetness on the skin and on </a:t>
            </a:r>
            <a:r>
              <a:rPr lang="en-US" sz="2800" dirty="0" err="1"/>
              <a:t>clothings</a:t>
            </a:r>
            <a:r>
              <a:rPr lang="en-US" sz="2800" dirty="0"/>
              <a:t>, every time before use</a:t>
            </a:r>
          </a:p>
          <a:p>
            <a:pPr lvl="0" algn="just"/>
            <a:r>
              <a:rPr lang="en-US" sz="2800" dirty="0"/>
              <a:t>Start by wiping each eye at a time, starting from the inner to the outer canthus</a:t>
            </a:r>
          </a:p>
          <a:p>
            <a:pPr lvl="0" algn="just"/>
            <a:r>
              <a:rPr lang="en-US" sz="2800" dirty="0"/>
              <a:t>Clean the face with another swab</a:t>
            </a:r>
          </a:p>
          <a:p>
            <a:pPr lvl="0" algn="just"/>
            <a:r>
              <a:rPr lang="en-US" sz="2800" dirty="0"/>
              <a:t>Clean the ears, paying attention to the skin folds</a:t>
            </a:r>
          </a:p>
          <a:p>
            <a:pPr lvl="0" algn="just"/>
            <a:r>
              <a:rPr lang="en-US" sz="2800" dirty="0"/>
              <a:t>Wipe the neck and axilla, paying attention to the skin folds</a:t>
            </a:r>
          </a:p>
          <a:p>
            <a:pPr lvl="0" algn="just"/>
            <a:r>
              <a:rPr lang="en-US" sz="2800" dirty="0"/>
              <a:t>Wipe the elbows, hands and between the fingers</a:t>
            </a:r>
          </a:p>
          <a:p>
            <a:pPr algn="just"/>
            <a:endParaRPr lang="en-US" sz="2800" dirty="0"/>
          </a:p>
        </p:txBody>
      </p:sp>
    </p:spTree>
    <p:extLst>
      <p:ext uri="{BB962C8B-B14F-4D97-AF65-F5344CB8AC3E}">
        <p14:creationId xmlns="" xmlns:p14="http://schemas.microsoft.com/office/powerpoint/2010/main" val="425510223"/>
      </p:ext>
    </p:extLst>
  </p:cSld>
  <p:clrMapOvr>
    <a:masterClrMapping/>
  </p:clrMapOvr>
  <p:transition spd="med">
    <p:pull/>
  </p:transition>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838200"/>
            <a:ext cx="10039827" cy="5486400"/>
          </a:xfrm>
        </p:spPr>
        <p:txBody>
          <a:bodyPr>
            <a:noAutofit/>
          </a:bodyPr>
          <a:lstStyle/>
          <a:p>
            <a:pPr lvl="0" algn="just"/>
            <a:r>
              <a:rPr lang="en-US" sz="2800" dirty="0"/>
              <a:t>Clean the groin and genitalia, paying attention to the skin folds</a:t>
            </a:r>
          </a:p>
          <a:p>
            <a:pPr lvl="0"/>
            <a:r>
              <a:rPr lang="en-US" sz="2800" dirty="0"/>
              <a:t>Lift the baby’s legs with the left hand and clean the buttocks, including other areas on the back       soiled with meconium/stool</a:t>
            </a:r>
          </a:p>
          <a:p>
            <a:pPr lvl="0" algn="just"/>
            <a:r>
              <a:rPr lang="en-US" sz="2800" dirty="0"/>
              <a:t>Wipe the feet and between the toes</a:t>
            </a:r>
          </a:p>
          <a:p>
            <a:pPr lvl="0" algn="just"/>
            <a:r>
              <a:rPr lang="en-US" sz="2800" dirty="0"/>
              <a:t>Apply oil on the skin if necessary</a:t>
            </a:r>
          </a:p>
          <a:p>
            <a:pPr lvl="0" algn="just"/>
            <a:r>
              <a:rPr lang="en-US" sz="2800" dirty="0"/>
              <a:t>Fix the diaper after massaging the area thoroughly  with a thin layer of oil</a:t>
            </a:r>
          </a:p>
          <a:p>
            <a:pPr lvl="0" algn="just"/>
            <a:r>
              <a:rPr lang="en-US" sz="2800" dirty="0"/>
              <a:t>Dress the baby, wrap warmly and give to the mother to feed. Thank the mother for her cooperation</a:t>
            </a:r>
          </a:p>
          <a:p>
            <a:pPr marL="0" indent="0" algn="just">
              <a:buNone/>
            </a:pPr>
            <a:r>
              <a:rPr lang="en-US" sz="2800" b="1" i="1" dirty="0">
                <a:solidFill>
                  <a:srgbClr val="FF0000"/>
                </a:solidFill>
              </a:rPr>
              <a:t>N.B. talk to the baby throughout the procedure</a:t>
            </a:r>
            <a:endParaRPr lang="en-US" sz="2800" dirty="0">
              <a:solidFill>
                <a:srgbClr val="FF0000"/>
              </a:solidFill>
            </a:endParaRPr>
          </a:p>
          <a:p>
            <a:pPr algn="just"/>
            <a:endParaRPr lang="en-US" sz="2800" dirty="0"/>
          </a:p>
        </p:txBody>
      </p:sp>
    </p:spTree>
    <p:extLst>
      <p:ext uri="{BB962C8B-B14F-4D97-AF65-F5344CB8AC3E}">
        <p14:creationId xmlns="" xmlns:p14="http://schemas.microsoft.com/office/powerpoint/2010/main" val="2083571440"/>
      </p:ext>
    </p:extLst>
  </p:cSld>
  <p:clrMapOvr>
    <a:masterClrMapping/>
  </p:clrMapOvr>
  <p:transition spd="med">
    <p:pull/>
  </p:transition>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1066800"/>
            <a:ext cx="10201514" cy="5257800"/>
          </a:xfrm>
        </p:spPr>
        <p:txBody>
          <a:bodyPr>
            <a:normAutofit/>
          </a:bodyPr>
          <a:lstStyle/>
          <a:p>
            <a:pPr lvl="0" algn="just"/>
            <a:r>
              <a:rPr lang="en-US" sz="3200" dirty="0"/>
              <a:t>Discard dirty swabs in the respective coded bin</a:t>
            </a:r>
          </a:p>
          <a:p>
            <a:pPr lvl="0" algn="just"/>
            <a:r>
              <a:rPr lang="en-US" sz="3200" dirty="0"/>
              <a:t>Discard the dirty water appropriately</a:t>
            </a:r>
          </a:p>
          <a:p>
            <a:pPr lvl="0" algn="just"/>
            <a:r>
              <a:rPr lang="en-US" sz="3200" dirty="0"/>
              <a:t>Wash the bowl with soapy water and sterilize it ready for next use</a:t>
            </a:r>
          </a:p>
          <a:p>
            <a:pPr lvl="0" algn="just"/>
            <a:r>
              <a:rPr lang="en-US" sz="3200" dirty="0"/>
              <a:t>Put the dirty linen in the respective bin ready for laundry</a:t>
            </a:r>
          </a:p>
          <a:p>
            <a:pPr lvl="0" algn="just"/>
            <a:r>
              <a:rPr lang="en-US" sz="3200" dirty="0"/>
              <a:t>Document, interpret and report to the staff in charge of the shift any complication(s)  noted     during the procedure</a:t>
            </a:r>
          </a:p>
          <a:p>
            <a:pPr algn="just"/>
            <a:endParaRPr lang="en-US" sz="3200" dirty="0"/>
          </a:p>
        </p:txBody>
      </p:sp>
    </p:spTree>
    <p:extLst>
      <p:ext uri="{BB962C8B-B14F-4D97-AF65-F5344CB8AC3E}">
        <p14:creationId xmlns="" xmlns:p14="http://schemas.microsoft.com/office/powerpoint/2010/main" val="934186178"/>
      </p:ext>
    </p:extLst>
  </p:cSld>
  <p:clrMapOvr>
    <a:masterClrMapping/>
  </p:clrMapOvr>
  <p:transition spd="med">
    <p:pull/>
  </p:transition>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1371600"/>
          </a:xfrm>
          <a:solidFill>
            <a:srgbClr val="0000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algn="ctr"/>
            <a:r>
              <a:rPr lang="en-US" b="1" dirty="0">
                <a:solidFill>
                  <a:srgbClr val="FFFF00"/>
                </a:solidFill>
                <a:latin typeface="Aharoni" panose="02010803020104030203" pitchFamily="2" charset="-79"/>
                <a:cs typeface="Aharoni" panose="02010803020104030203" pitchFamily="2" charset="-79"/>
              </a:rPr>
              <a:t>MINOR DISORDERS OF A NEWBORN &amp; THEIR SPECIFIC MANAGEMENT</a:t>
            </a:r>
          </a:p>
        </p:txBody>
      </p:sp>
      <p:sp>
        <p:nvSpPr>
          <p:cNvPr id="3" name="Content Placeholder 2"/>
          <p:cNvSpPr>
            <a:spLocks noGrp="1"/>
          </p:cNvSpPr>
          <p:nvPr>
            <p:ph idx="1"/>
          </p:nvPr>
        </p:nvSpPr>
        <p:spPr>
          <a:xfrm>
            <a:off x="838201" y="1600200"/>
            <a:ext cx="10277714" cy="5105400"/>
          </a:xfrm>
        </p:spPr>
        <p:txBody>
          <a:bodyPr>
            <a:noAutofit/>
          </a:bodyPr>
          <a:lstStyle/>
          <a:p>
            <a:pPr algn="just"/>
            <a:r>
              <a:rPr lang="en-US" sz="3200" dirty="0"/>
              <a:t>Vomiting</a:t>
            </a:r>
          </a:p>
          <a:p>
            <a:pPr algn="just"/>
            <a:r>
              <a:rPr lang="en-US" sz="3200" dirty="0"/>
              <a:t>Rash:-</a:t>
            </a:r>
          </a:p>
          <a:p>
            <a:pPr lvl="1" algn="just"/>
            <a:r>
              <a:rPr lang="en-US" sz="3200" dirty="0"/>
              <a:t>Heat rash</a:t>
            </a:r>
          </a:p>
          <a:p>
            <a:pPr lvl="1" algn="just"/>
            <a:r>
              <a:rPr lang="en-US" sz="3200" dirty="0"/>
              <a:t>Nappy rash</a:t>
            </a:r>
          </a:p>
          <a:p>
            <a:pPr algn="just"/>
            <a:r>
              <a:rPr lang="en-US" sz="3200" dirty="0"/>
              <a:t>Breast engorgement</a:t>
            </a:r>
          </a:p>
          <a:p>
            <a:pPr algn="just"/>
            <a:r>
              <a:rPr lang="en-US" sz="3200" dirty="0"/>
              <a:t>Pseudo-menstruation</a:t>
            </a:r>
          </a:p>
          <a:p>
            <a:pPr algn="just"/>
            <a:r>
              <a:rPr lang="en-US" sz="3200" dirty="0"/>
              <a:t>Constipation</a:t>
            </a:r>
          </a:p>
          <a:p>
            <a:pPr algn="just"/>
            <a:r>
              <a:rPr lang="en-US" sz="3200" dirty="0"/>
              <a:t>Oral thrush</a:t>
            </a:r>
          </a:p>
          <a:p>
            <a:pPr algn="just"/>
            <a:r>
              <a:rPr lang="en-US" sz="3200" dirty="0"/>
              <a:t>Moulding </a:t>
            </a:r>
          </a:p>
          <a:p>
            <a:pPr algn="just"/>
            <a:endParaRPr lang="en-US" sz="3200" dirty="0"/>
          </a:p>
        </p:txBody>
      </p:sp>
    </p:spTree>
  </p:cSld>
  <p:clrMapOvr>
    <a:masterClrMapping/>
  </p:clrMapOvr>
  <p:transition spd="med">
    <p:pull/>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66</a:t>
            </a:fld>
            <a:endParaRPr lang="en-US" dirty="0">
              <a:latin typeface="Franklin Gothic Book"/>
            </a:endParaRPr>
          </a:p>
        </p:txBody>
      </p:sp>
      <p:sp>
        <p:nvSpPr>
          <p:cNvPr id="3" name="Content Placeholder 2"/>
          <p:cNvSpPr>
            <a:spLocks noGrp="1"/>
          </p:cNvSpPr>
          <p:nvPr>
            <p:ph sz="quarter" idx="1"/>
          </p:nvPr>
        </p:nvSpPr>
        <p:spPr>
          <a:xfrm>
            <a:off x="441434" y="472966"/>
            <a:ext cx="10860403" cy="6156434"/>
          </a:xfrm>
        </p:spPr>
        <p:txBody>
          <a:bodyPr>
            <a:normAutofit/>
          </a:bodyPr>
          <a:lstStyle/>
          <a:p>
            <a:pPr>
              <a:buFont typeface="Wingdings" pitchFamily="2" charset="2"/>
              <a:buChar char="Ø"/>
            </a:pPr>
            <a:r>
              <a:rPr lang="en-US" sz="3500" dirty="0">
                <a:latin typeface="Times New Roman" pitchFamily="18" charset="0"/>
                <a:cs typeface="Times New Roman" pitchFamily="18" charset="0"/>
              </a:rPr>
              <a:t>They produces sebum to keep nipple soft and flexible.</a:t>
            </a:r>
          </a:p>
          <a:p>
            <a:pPr lvl="0"/>
            <a:r>
              <a:rPr lang="en-US" sz="3500" dirty="0" err="1">
                <a:solidFill>
                  <a:srgbClr val="7030A0"/>
                </a:solidFill>
                <a:latin typeface="Times New Roman" pitchFamily="18" charset="0"/>
                <a:cs typeface="Times New Roman" pitchFamily="18" charset="0"/>
              </a:rPr>
              <a:t>Hyperpigmentation</a:t>
            </a:r>
            <a:r>
              <a:rPr lang="en-US" sz="3500" dirty="0">
                <a:solidFill>
                  <a:srgbClr val="7030A0"/>
                </a:solidFill>
                <a:latin typeface="Times New Roman" pitchFamily="18" charset="0"/>
                <a:cs typeface="Times New Roman" pitchFamily="18" charset="0"/>
              </a:rPr>
              <a:t> of the areola </a:t>
            </a:r>
            <a:r>
              <a:rPr lang="en-US" sz="3500" dirty="0">
                <a:latin typeface="Times New Roman" pitchFamily="18" charset="0"/>
                <a:cs typeface="Times New Roman" pitchFamily="18" charset="0"/>
              </a:rPr>
              <a:t>in terms of :</a:t>
            </a:r>
          </a:p>
          <a:p>
            <a:pPr lvl="0">
              <a:buFont typeface="Wingdings" pitchFamily="2" charset="2"/>
              <a:buChar char="Ø"/>
            </a:pPr>
            <a:r>
              <a:rPr lang="en-US" sz="3500" dirty="0">
                <a:latin typeface="Times New Roman" pitchFamily="18" charset="0"/>
                <a:cs typeface="Times New Roman" pitchFamily="18" charset="0"/>
              </a:rPr>
              <a:t>Development of primary areola at 8-12 weeks.  The darkened area enlarges and becomes more erectile.</a:t>
            </a:r>
          </a:p>
          <a:p>
            <a:pPr lvl="0">
              <a:buFont typeface="Wingdings" pitchFamily="2" charset="2"/>
              <a:buChar char="Ø"/>
            </a:pPr>
            <a:r>
              <a:rPr lang="en-US" sz="3500" dirty="0">
                <a:latin typeface="Times New Roman" pitchFamily="18" charset="0"/>
                <a:cs typeface="Times New Roman" pitchFamily="18" charset="0"/>
              </a:rPr>
              <a:t>Development of  secondary areola at 16 weeks. It’s  characterised by extension of the pigmented area and it is often mottled in appearance.</a:t>
            </a:r>
          </a:p>
          <a:p>
            <a:pPr lvl="0">
              <a:buFont typeface="Wingdings" pitchFamily="2" charset="2"/>
              <a:buChar char="ü"/>
            </a:pPr>
            <a:r>
              <a:rPr lang="en-US" sz="3500" dirty="0">
                <a:latin typeface="Times New Roman" pitchFamily="18" charset="0"/>
                <a:cs typeface="Times New Roman" pitchFamily="18" charset="0"/>
              </a:rPr>
              <a:t>Basically </a:t>
            </a:r>
            <a:r>
              <a:rPr lang="en-US" sz="3500" dirty="0" err="1">
                <a:latin typeface="Times New Roman" pitchFamily="18" charset="0"/>
                <a:cs typeface="Times New Roman" pitchFamily="18" charset="0"/>
              </a:rPr>
              <a:t>hyperpigmentation</a:t>
            </a:r>
            <a:r>
              <a:rPr lang="en-US" sz="3500" dirty="0">
                <a:latin typeface="Times New Roman" pitchFamily="18" charset="0"/>
                <a:cs typeface="Times New Roman" pitchFamily="18" charset="0"/>
              </a:rPr>
              <a:t> toughens the area for breastfeeding.</a:t>
            </a:r>
          </a:p>
          <a:p>
            <a:endParaRPr lang="en-US" dirty="0"/>
          </a:p>
        </p:txBody>
      </p:sp>
    </p:spTree>
  </p:cSld>
  <p:clrMapOvr>
    <a:masterClrMapping/>
  </p:clrMapOvr>
  <p:transition spd="slow">
    <p:pull dir="d"/>
  </p:transition>
  <p:timing>
    <p:tnLst>
      <p:par>
        <p:cTn id="1" dur="indefinite" restart="never" nodeType="tmRoot"/>
      </p:par>
    </p:tnLst>
  </p:timing>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1143000"/>
            <a:ext cx="10039827" cy="5181600"/>
          </a:xfrm>
        </p:spPr>
        <p:txBody>
          <a:bodyPr>
            <a:normAutofit/>
          </a:bodyPr>
          <a:lstStyle/>
          <a:p>
            <a:pPr algn="ctr">
              <a:buNone/>
            </a:pPr>
            <a:r>
              <a:rPr lang="en-US" sz="3600" b="1" dirty="0"/>
              <a:t>VOMITING:</a:t>
            </a:r>
          </a:p>
          <a:p>
            <a:pPr algn="just"/>
            <a:r>
              <a:rPr lang="en-US" sz="3600" dirty="0"/>
              <a:t>Vomit on first day due to irritation of stomach by swallowed amniotic fluid. Vomiting soon after feed is due to faulty technique of feeding. If vomiting persists for longer it leads to some other conditions</a:t>
            </a:r>
          </a:p>
          <a:p>
            <a:endParaRPr lang="en-US" sz="3600" dirty="0"/>
          </a:p>
        </p:txBody>
      </p:sp>
    </p:spTree>
    <p:extLst>
      <p:ext uri="{BB962C8B-B14F-4D97-AF65-F5344CB8AC3E}">
        <p14:creationId xmlns="" xmlns:p14="http://schemas.microsoft.com/office/powerpoint/2010/main" val="1149395777"/>
      </p:ext>
    </p:extLst>
  </p:cSld>
  <p:clrMapOvr>
    <a:masterClrMapping/>
  </p:clrMapOvr>
  <p:transition spd="med">
    <p:pull/>
  </p:transition>
</p:sld>
</file>

<file path=ppt/slides/slide6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1169050" y="0"/>
            <a:ext cx="9389097" cy="1371600"/>
          </a:xfrm>
        </p:spPr>
        <p:txBody>
          <a:bodyPr>
            <a:normAutofit fontScale="90000"/>
          </a:bodyPr>
          <a:lstStyle/>
          <a:p>
            <a:pPr algn="ctr"/>
            <a:r>
              <a:rPr lang="en-US" b="1" u="sng" dirty="0"/>
              <a:t/>
            </a:r>
            <a:br>
              <a:rPr lang="en-US" b="1" u="sng" dirty="0"/>
            </a:br>
            <a:r>
              <a:rPr lang="en-US" b="1" u="sng" dirty="0"/>
              <a:t/>
            </a:r>
            <a:br>
              <a:rPr lang="en-US" b="1" u="sng" dirty="0"/>
            </a:br>
            <a:r>
              <a:rPr lang="en-US" b="1" u="sng" dirty="0"/>
              <a:t/>
            </a:r>
            <a:br>
              <a:rPr lang="en-US" b="1" u="sng" dirty="0"/>
            </a:br>
            <a:r>
              <a:rPr lang="en-US" b="1" u="sng" dirty="0"/>
              <a:t/>
            </a:r>
            <a:br>
              <a:rPr lang="en-US" b="1" u="sng" dirty="0"/>
            </a:br>
            <a:r>
              <a:rPr lang="en-US" b="1" u="sng" dirty="0"/>
              <a:t>HEAT RASH</a:t>
            </a:r>
            <a:r>
              <a:rPr lang="sw-KE" b="1" u="sng" dirty="0"/>
              <a:t/>
            </a:r>
            <a:br>
              <a:rPr lang="sw-KE" b="1" u="sng" dirty="0"/>
            </a:br>
            <a:endParaRPr lang="sw-KE" dirty="0"/>
          </a:p>
        </p:txBody>
      </p:sp>
      <p:sp>
        <p:nvSpPr>
          <p:cNvPr id="3" name="Content Placeholder 2"/>
          <p:cNvSpPr>
            <a:spLocks noGrp="1"/>
          </p:cNvSpPr>
          <p:nvPr>
            <p:ph idx="1"/>
          </p:nvPr>
        </p:nvSpPr>
        <p:spPr>
          <a:xfrm>
            <a:off x="518320" y="762000"/>
            <a:ext cx="11155363" cy="6096000"/>
          </a:xfrm>
        </p:spPr>
        <p:txBody>
          <a:bodyPr>
            <a:normAutofit/>
          </a:bodyPr>
          <a:lstStyle/>
          <a:p>
            <a:pPr algn="just"/>
            <a:r>
              <a:rPr lang="en-US" sz="3200" dirty="0"/>
              <a:t>Eruption of papules and blisters when baby is kept too warm.</a:t>
            </a:r>
          </a:p>
          <a:p>
            <a:pPr algn="just"/>
            <a:r>
              <a:rPr lang="en-US" sz="3200" dirty="0"/>
              <a:t>It occurs when pores in the skin get clooged and sweat cant get out hence, heat rash develops.</a:t>
            </a:r>
            <a:endParaRPr lang="sw-KE" sz="3200" dirty="0"/>
          </a:p>
          <a:p>
            <a:pPr algn="just">
              <a:buNone/>
            </a:pPr>
            <a:r>
              <a:rPr lang="en-US" sz="3200" b="1" u="sng" dirty="0"/>
              <a:t>MANAGEMENT</a:t>
            </a:r>
          </a:p>
          <a:p>
            <a:pPr algn="just"/>
            <a:r>
              <a:rPr lang="en-US" sz="3200" dirty="0"/>
              <a:t>The parents should be advised to:-</a:t>
            </a:r>
          </a:p>
          <a:p>
            <a:pPr algn="just"/>
            <a:r>
              <a:rPr lang="en-US" sz="3200" dirty="0"/>
              <a:t>Loosen or remove extra clothing from the baby </a:t>
            </a:r>
          </a:p>
          <a:p>
            <a:pPr algn="just"/>
            <a:r>
              <a:rPr lang="en-US" sz="3200" dirty="0"/>
              <a:t>Let him air dry rather than rubbing him with a towel</a:t>
            </a:r>
          </a:p>
          <a:p>
            <a:pPr algn="just"/>
            <a:endParaRPr lang="en-US" sz="3200" dirty="0"/>
          </a:p>
        </p:txBody>
      </p:sp>
    </p:spTree>
  </p:cSld>
  <p:clrMapOvr>
    <a:masterClrMapping/>
  </p:clrMapOvr>
  <p:transition spd="med">
    <p:pull/>
  </p:transition>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NAPKIN RASH</a:t>
            </a:r>
            <a:r>
              <a:rPr lang="en-US" dirty="0"/>
              <a:t> </a:t>
            </a:r>
            <a:br>
              <a:rPr lang="en-US" dirty="0"/>
            </a:br>
            <a:endParaRPr lang="en-US" dirty="0"/>
          </a:p>
        </p:txBody>
      </p:sp>
      <p:sp>
        <p:nvSpPr>
          <p:cNvPr id="3" name="Content Placeholder 2"/>
          <p:cNvSpPr>
            <a:spLocks noGrp="1"/>
          </p:cNvSpPr>
          <p:nvPr>
            <p:ph idx="1"/>
          </p:nvPr>
        </p:nvSpPr>
        <p:spPr>
          <a:xfrm>
            <a:off x="1066801" y="1371600"/>
            <a:ext cx="10049114" cy="4953000"/>
          </a:xfrm>
        </p:spPr>
        <p:txBody>
          <a:bodyPr>
            <a:normAutofit/>
          </a:bodyPr>
          <a:lstStyle/>
          <a:p>
            <a:r>
              <a:rPr lang="en-US" sz="3600" dirty="0"/>
              <a:t>More common in artificially fed babies. </a:t>
            </a:r>
          </a:p>
          <a:p>
            <a:r>
              <a:rPr lang="en-US" sz="3600" dirty="0"/>
              <a:t>It can be prevented by frequent care and attention to the napkin area along with immediate changes of the napkins after each soiling.</a:t>
            </a:r>
          </a:p>
          <a:p>
            <a:endParaRPr lang="en-US" sz="3600" dirty="0"/>
          </a:p>
        </p:txBody>
      </p:sp>
    </p:spTree>
  </p:cSld>
  <p:clrMapOvr>
    <a:masterClrMapping/>
  </p:clrMapOvr>
  <p:transition spd="med">
    <p:pull/>
  </p:transition>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274638"/>
            <a:ext cx="10039827" cy="715962"/>
          </a:xfrm>
        </p:spPr>
        <p:txBody>
          <a:bodyPr>
            <a:noAutofit/>
          </a:bodyPr>
          <a:lstStyle/>
          <a:p>
            <a:pPr algn="ctr"/>
            <a:r>
              <a:rPr lang="en-US" sz="5400" b="1" dirty="0">
                <a:solidFill>
                  <a:schemeClr val="tx1"/>
                </a:solidFill>
                <a:latin typeface="+mn-lt"/>
              </a:rPr>
              <a:t>Breast engorgement</a:t>
            </a:r>
          </a:p>
        </p:txBody>
      </p:sp>
      <p:sp>
        <p:nvSpPr>
          <p:cNvPr id="3" name="Content Placeholder 2"/>
          <p:cNvSpPr>
            <a:spLocks noGrp="1"/>
          </p:cNvSpPr>
          <p:nvPr>
            <p:ph idx="1"/>
          </p:nvPr>
        </p:nvSpPr>
        <p:spPr>
          <a:xfrm>
            <a:off x="518320" y="1219206"/>
            <a:ext cx="11155363" cy="4911725"/>
          </a:xfrm>
        </p:spPr>
        <p:txBody>
          <a:bodyPr>
            <a:normAutofit/>
          </a:bodyPr>
          <a:lstStyle/>
          <a:p>
            <a:pPr algn="just"/>
            <a:r>
              <a:rPr lang="en-US" sz="3200" dirty="0"/>
              <a:t>The enlargement of breasts occurs in full term babies of both sexes on 3rd or 4th day and may last for few days or even weeks. </a:t>
            </a:r>
          </a:p>
          <a:p>
            <a:pPr algn="just"/>
            <a:r>
              <a:rPr lang="en-US" sz="3200" dirty="0"/>
              <a:t>Lack of inactivation of progesterone and estrogen after birth due to immaturity of neonatal liver, leads to further rise in their levels thus resulting in hypertrophy of breasts. </a:t>
            </a:r>
          </a:p>
          <a:p>
            <a:pPr algn="just"/>
            <a:r>
              <a:rPr lang="en-US" sz="3200" dirty="0"/>
              <a:t>The local massage, fomentation should be curbed and mother reassured. </a:t>
            </a:r>
          </a:p>
          <a:p>
            <a:pPr algn="just">
              <a:buNone/>
            </a:pPr>
            <a:endParaRPr lang="en-US" sz="3200" dirty="0"/>
          </a:p>
        </p:txBody>
      </p:sp>
    </p:spTree>
  </p:cSld>
  <p:clrMapOvr>
    <a:masterClrMapping/>
  </p:clrMapOvr>
  <p:transition spd="med">
    <p:pull/>
  </p:transition>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PSEUDO MENSTRUATION</a:t>
            </a:r>
          </a:p>
        </p:txBody>
      </p:sp>
      <p:sp>
        <p:nvSpPr>
          <p:cNvPr id="3" name="Content Placeholder 2"/>
          <p:cNvSpPr>
            <a:spLocks noGrp="1"/>
          </p:cNvSpPr>
          <p:nvPr>
            <p:ph idx="1"/>
          </p:nvPr>
        </p:nvSpPr>
        <p:spPr>
          <a:xfrm>
            <a:off x="890166" y="1905000"/>
            <a:ext cx="9667981" cy="4267200"/>
          </a:xfrm>
        </p:spPr>
        <p:txBody>
          <a:bodyPr>
            <a:normAutofit/>
          </a:bodyPr>
          <a:lstStyle/>
          <a:p>
            <a:pPr algn="just"/>
            <a:r>
              <a:rPr lang="en-US" sz="3200" dirty="0"/>
              <a:t>The development of menstrual like withdrawal bleeding may occur in above ¼ of female babies after 3 to 5 days of birth.The bleeding is mild and lasts for 2 to 4 days. The local aseptic cleaning of genitals is advised. </a:t>
            </a:r>
          </a:p>
          <a:p>
            <a:pPr lvl="0" algn="just"/>
            <a:r>
              <a:rPr lang="en-US" sz="3200" dirty="0"/>
              <a:t>Caused by the withdrawal of maternal hormones</a:t>
            </a:r>
          </a:p>
          <a:p>
            <a:pPr algn="just">
              <a:buNone/>
            </a:pPr>
            <a:endParaRPr lang="en-US" sz="3200" dirty="0"/>
          </a:p>
          <a:p>
            <a:pPr algn="just"/>
            <a:endParaRPr lang="en-US" sz="3200" dirty="0"/>
          </a:p>
          <a:p>
            <a:pPr algn="just"/>
            <a:endParaRPr lang="en-US" sz="3200" dirty="0"/>
          </a:p>
        </p:txBody>
      </p:sp>
    </p:spTree>
  </p:cSld>
  <p:clrMapOvr>
    <a:masterClrMapping/>
  </p:clrMapOvr>
  <p:transition spd="med">
    <p:pull/>
  </p:transition>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CONSTIPATION</a:t>
            </a:r>
            <a:endParaRPr lang="en-US" dirty="0"/>
          </a:p>
        </p:txBody>
      </p:sp>
      <p:sp>
        <p:nvSpPr>
          <p:cNvPr id="3" name="Content Placeholder 2"/>
          <p:cNvSpPr>
            <a:spLocks noGrp="1"/>
          </p:cNvSpPr>
          <p:nvPr>
            <p:ph idx="1"/>
          </p:nvPr>
        </p:nvSpPr>
        <p:spPr/>
        <p:txBody>
          <a:bodyPr>
            <a:normAutofit/>
          </a:bodyPr>
          <a:lstStyle/>
          <a:p>
            <a:pPr>
              <a:buNone/>
            </a:pPr>
            <a:endParaRPr lang="en-US" sz="3600" dirty="0"/>
          </a:p>
          <a:p>
            <a:r>
              <a:rPr lang="en-US" sz="3600" dirty="0"/>
              <a:t>It is commonly met in artificially fed babies. </a:t>
            </a:r>
          </a:p>
          <a:p>
            <a:r>
              <a:rPr lang="en-US" sz="3600" dirty="0"/>
              <a:t>Management :Correction of the diet and extra water is usually effective </a:t>
            </a:r>
          </a:p>
          <a:p>
            <a:endParaRPr lang="en-US" sz="3600" dirty="0"/>
          </a:p>
        </p:txBody>
      </p:sp>
    </p:spTree>
  </p:cSld>
  <p:clrMapOvr>
    <a:masterClrMapping/>
  </p:clrMapOvr>
  <p:transition spd="med">
    <p:pull/>
  </p:transition>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ORAL THRUSH</a:t>
            </a:r>
            <a:r>
              <a:rPr lang="en-US" dirty="0"/>
              <a:t> </a:t>
            </a:r>
            <a:br>
              <a:rPr lang="en-US" dirty="0"/>
            </a:br>
            <a:endParaRPr lang="en-US" dirty="0"/>
          </a:p>
        </p:txBody>
      </p:sp>
      <p:sp>
        <p:nvSpPr>
          <p:cNvPr id="3" name="Content Placeholder 2"/>
          <p:cNvSpPr>
            <a:spLocks noGrp="1"/>
          </p:cNvSpPr>
          <p:nvPr>
            <p:ph idx="1"/>
          </p:nvPr>
        </p:nvSpPr>
        <p:spPr>
          <a:xfrm>
            <a:off x="1143000" y="1447800"/>
            <a:ext cx="9972914" cy="4876800"/>
          </a:xfrm>
        </p:spPr>
        <p:txBody>
          <a:bodyPr>
            <a:normAutofit/>
          </a:bodyPr>
          <a:lstStyle/>
          <a:p>
            <a:pPr algn="just"/>
            <a:r>
              <a:rPr lang="en-US" sz="3600" dirty="0"/>
              <a:t>1% gentian violet solution or nystatin suspension, applied to each side of the mouth with a cotton swab 3-4 times a day.</a:t>
            </a:r>
          </a:p>
          <a:p>
            <a:pPr algn="just">
              <a:buNone/>
            </a:pPr>
            <a:endParaRPr lang="en-US" sz="3600" dirty="0"/>
          </a:p>
        </p:txBody>
      </p:sp>
    </p:spTree>
  </p:cSld>
  <p:clrMapOvr>
    <a:masterClrMapping/>
  </p:clrMapOvr>
  <p:transition spd="med">
    <p:pull/>
  </p:transition>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MOLDING</a:t>
            </a:r>
            <a:r>
              <a:rPr lang="en-US" dirty="0"/>
              <a:t/>
            </a:r>
            <a:br>
              <a:rPr lang="en-US" dirty="0"/>
            </a:br>
            <a:endParaRPr lang="en-US" dirty="0"/>
          </a:p>
        </p:txBody>
      </p:sp>
      <p:sp>
        <p:nvSpPr>
          <p:cNvPr id="3" name="Content Placeholder 2"/>
          <p:cNvSpPr>
            <a:spLocks noGrp="1"/>
          </p:cNvSpPr>
          <p:nvPr>
            <p:ph idx="1"/>
          </p:nvPr>
        </p:nvSpPr>
        <p:spPr>
          <a:xfrm>
            <a:off x="914400" y="1219200"/>
            <a:ext cx="9643746" cy="4953000"/>
          </a:xfrm>
        </p:spPr>
        <p:txBody>
          <a:bodyPr>
            <a:normAutofit lnSpcReduction="10000"/>
          </a:bodyPr>
          <a:lstStyle/>
          <a:p>
            <a:pPr lvl="0" algn="just"/>
            <a:r>
              <a:rPr lang="en-US" sz="3600" dirty="0"/>
              <a:t>The head may appear asymmetric in the newborn of a vertex birth.</a:t>
            </a:r>
          </a:p>
          <a:p>
            <a:pPr lvl="0" algn="just"/>
            <a:r>
              <a:rPr lang="en-US" sz="3600" dirty="0"/>
              <a:t>Caused by the overriding of the cranial bones during labor and birth.</a:t>
            </a:r>
          </a:p>
          <a:p>
            <a:pPr lvl="0" algn="just"/>
            <a:r>
              <a:rPr lang="en-US" sz="3600" dirty="0"/>
              <a:t>Diminishes within few days after birth, so just reassure the mother.</a:t>
            </a:r>
          </a:p>
          <a:p>
            <a:pPr lvl="0" algn="just">
              <a:buNone/>
            </a:pPr>
            <a:endParaRPr lang="en-US" sz="3600" dirty="0"/>
          </a:p>
          <a:p>
            <a:pPr lvl="0" algn="ctr">
              <a:buNone/>
            </a:pPr>
            <a:r>
              <a:rPr lang="en-US" sz="3600" dirty="0"/>
              <a:t>		</a:t>
            </a:r>
            <a:r>
              <a:rPr lang="en-US" sz="4800" b="1" dirty="0">
                <a:solidFill>
                  <a:srgbClr val="7030A0"/>
                </a:solidFill>
                <a:latin typeface="AR BERKLEY" panose="02000000000000000000" pitchFamily="2" charset="0"/>
              </a:rPr>
              <a:t>End</a:t>
            </a:r>
          </a:p>
          <a:p>
            <a:pPr algn="just"/>
            <a:endParaRPr lang="en-US" sz="3600" dirty="0"/>
          </a:p>
        </p:txBody>
      </p:sp>
    </p:spTree>
  </p:cSld>
  <p:clrMapOvr>
    <a:masterClrMapping/>
  </p:clrMapOvr>
  <p:transition spd="med">
    <p:pull/>
  </p:transition>
</p:sld>
</file>

<file path=ppt/slides/slide66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762000"/>
            <a:ext cx="8991600" cy="2895600"/>
          </a:xfrm>
        </p:spPr>
        <p:txBody>
          <a:bodyPr>
            <a:noAutofit/>
          </a:bodyPr>
          <a:lstStyle/>
          <a:p>
            <a:pPr algn="ctr"/>
            <a:r>
              <a:rPr lang="en-US" sz="8000" b="1" dirty="0">
                <a:solidFill>
                  <a:srgbClr val="FF0000"/>
                </a:solidFill>
                <a:latin typeface="Arial Black" panose="020B0A04020102020204" pitchFamily="34" charset="0"/>
                <a:cs typeface="Andalus" panose="02020603050405020304" pitchFamily="18" charset="-78"/>
              </a:rPr>
              <a:t>THE NORMAL PUERPERIUM</a:t>
            </a:r>
          </a:p>
        </p:txBody>
      </p:sp>
      <p:sp>
        <p:nvSpPr>
          <p:cNvPr id="2" name="Oval Callout 1"/>
          <p:cNvSpPr/>
          <p:nvPr/>
        </p:nvSpPr>
        <p:spPr>
          <a:xfrm>
            <a:off x="2743200" y="4724400"/>
            <a:ext cx="4114800" cy="1755648"/>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prstClr val="white">
                    <a:lumMod val="95000"/>
                  </a:prstClr>
                </a:solidFill>
                <a:latin typeface="Brush Script MT" panose="03060802040406070304" pitchFamily="66" charset="0"/>
              </a:rPr>
              <a:t>Finally…</a:t>
            </a:r>
          </a:p>
        </p:txBody>
      </p:sp>
    </p:spTree>
  </p:cSld>
  <p:clrMapOvr>
    <a:masterClrMapping/>
  </p:clrMapOvr>
  <p:transition spd="med">
    <p:pull/>
  </p:transition>
</p:sld>
</file>

<file path=ppt/slides/slide66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320" y="-457200"/>
            <a:ext cx="11155363" cy="1600200"/>
          </a:xfrm>
          <a:solidFill>
            <a:srgbClr val="0000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en-US" sz="3600" b="1" dirty="0">
                <a:solidFill>
                  <a:srgbClr val="FFFF00"/>
                </a:solidFill>
                <a:latin typeface="Arial Black" panose="020B0A04020102020204" pitchFamily="34" charset="0"/>
                <a:cs typeface="Aharoni" panose="02010803020104030203" pitchFamily="2" charset="-79"/>
              </a:rPr>
              <a:t/>
            </a:r>
            <a:br>
              <a:rPr lang="en-US" sz="3600" b="1" dirty="0">
                <a:solidFill>
                  <a:srgbClr val="FFFF00"/>
                </a:solidFill>
                <a:latin typeface="Arial Black" panose="020B0A04020102020204" pitchFamily="34" charset="0"/>
                <a:cs typeface="Aharoni" panose="02010803020104030203" pitchFamily="2" charset="-79"/>
              </a:rPr>
            </a:br>
            <a:r>
              <a:rPr lang="en-US" sz="3600" b="1" dirty="0">
                <a:solidFill>
                  <a:srgbClr val="FFFF00"/>
                </a:solidFill>
                <a:latin typeface="Arial Black" panose="020B0A04020102020204" pitchFamily="34" charset="0"/>
                <a:cs typeface="Aharoni" panose="02010803020104030203" pitchFamily="2" charset="-79"/>
              </a:rPr>
              <a:t>NORMAL PUERPERIUM &amp; ITS SPECIFIC MANAGEMENT</a:t>
            </a:r>
          </a:p>
        </p:txBody>
      </p:sp>
      <p:sp>
        <p:nvSpPr>
          <p:cNvPr id="3" name="Content Placeholder 2"/>
          <p:cNvSpPr>
            <a:spLocks noGrp="1"/>
          </p:cNvSpPr>
          <p:nvPr>
            <p:ph idx="1"/>
          </p:nvPr>
        </p:nvSpPr>
        <p:spPr>
          <a:xfrm>
            <a:off x="685800" y="1295400"/>
            <a:ext cx="9067800" cy="5562600"/>
          </a:xfrm>
        </p:spPr>
        <p:txBody>
          <a:bodyPr>
            <a:normAutofit/>
          </a:bodyPr>
          <a:lstStyle/>
          <a:p>
            <a:pPr algn="just">
              <a:buNone/>
            </a:pPr>
            <a:r>
              <a:rPr lang="en-US" sz="3200" b="1" u="sng" dirty="0">
                <a:solidFill>
                  <a:schemeClr val="tx1"/>
                </a:solidFill>
                <a:latin typeface="Calibri" panose="020F0502020204030204" pitchFamily="34" charset="0"/>
              </a:rPr>
              <a:t>SPECIFIC OBJECTIVES:</a:t>
            </a:r>
          </a:p>
          <a:p>
            <a:pPr algn="just">
              <a:buNone/>
            </a:pPr>
            <a:r>
              <a:rPr lang="en-US" sz="3200" dirty="0">
                <a:solidFill>
                  <a:schemeClr val="tx1"/>
                </a:solidFill>
                <a:latin typeface="Calibri" panose="020F0502020204030204" pitchFamily="34" charset="0"/>
              </a:rPr>
              <a:t>At the end of these sessions, students will be able to:</a:t>
            </a:r>
          </a:p>
          <a:p>
            <a:pPr algn="just"/>
            <a:r>
              <a:rPr lang="en-US" sz="3200" dirty="0">
                <a:solidFill>
                  <a:schemeClr val="tx1"/>
                </a:solidFill>
                <a:latin typeface="Calibri" panose="020F0502020204030204" pitchFamily="34" charset="0"/>
              </a:rPr>
              <a:t>Define normal puerperium</a:t>
            </a:r>
          </a:p>
          <a:p>
            <a:pPr algn="just"/>
            <a:r>
              <a:rPr lang="en-US" sz="3200" dirty="0">
                <a:solidFill>
                  <a:schemeClr val="tx1"/>
                </a:solidFill>
                <a:latin typeface="Calibri" panose="020F0502020204030204" pitchFamily="34" charset="0"/>
              </a:rPr>
              <a:t>State physiological changes that take place in the mother during peurperium</a:t>
            </a:r>
          </a:p>
          <a:p>
            <a:pPr algn="just"/>
            <a:r>
              <a:rPr lang="en-US" sz="3200" dirty="0">
                <a:solidFill>
                  <a:schemeClr val="tx1"/>
                </a:solidFill>
                <a:latin typeface="Calibri" panose="020F0502020204030204" pitchFamily="34" charset="0"/>
              </a:rPr>
              <a:t>Describe the postnatal care given for mother and baby.</a:t>
            </a:r>
          </a:p>
          <a:p>
            <a:pPr algn="just"/>
            <a:r>
              <a:rPr lang="en-US" sz="3200" dirty="0">
                <a:solidFill>
                  <a:schemeClr val="tx1"/>
                </a:solidFill>
                <a:latin typeface="Calibri" panose="020F0502020204030204" pitchFamily="34" charset="0"/>
              </a:rPr>
              <a:t>Describe &amp; manage the maternal minor disorders during puerperium</a:t>
            </a:r>
          </a:p>
        </p:txBody>
      </p:sp>
    </p:spTree>
  </p:cSld>
  <p:clrMapOvr>
    <a:masterClrMapping/>
  </p:clrMapOvr>
  <p:transition spd="med">
    <p:pull/>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67</a:t>
            </a:fld>
            <a:endParaRPr lang="en-US" dirty="0">
              <a:latin typeface="Franklin Gothic Book"/>
            </a:endParaRPr>
          </a:p>
        </p:txBody>
      </p:sp>
      <p:sp>
        <p:nvSpPr>
          <p:cNvPr id="3" name="Content Placeholder 2"/>
          <p:cNvSpPr>
            <a:spLocks noGrp="1"/>
          </p:cNvSpPr>
          <p:nvPr>
            <p:ph sz="quarter" idx="1"/>
          </p:nvPr>
        </p:nvSpPr>
        <p:spPr>
          <a:xfrm>
            <a:off x="797204" y="1447800"/>
            <a:ext cx="10318711" cy="4572000"/>
          </a:xfrm>
        </p:spPr>
        <p:txBody>
          <a:bodyPr>
            <a:normAutofit/>
          </a:bodyPr>
          <a:lstStyle/>
          <a:p>
            <a:pPr lvl="0"/>
            <a:r>
              <a:rPr lang="en-US" sz="3200" dirty="0">
                <a:solidFill>
                  <a:srgbClr val="7030A0"/>
                </a:solidFill>
                <a:latin typeface="Times New Roman" pitchFamily="18" charset="0"/>
                <a:cs typeface="Times New Roman" pitchFamily="18" charset="0"/>
              </a:rPr>
              <a:t>Production of little </a:t>
            </a:r>
            <a:r>
              <a:rPr lang="en-US" sz="3200" dirty="0" err="1">
                <a:solidFill>
                  <a:srgbClr val="7030A0"/>
                </a:solidFill>
                <a:latin typeface="Times New Roman" pitchFamily="18" charset="0"/>
                <a:cs typeface="Times New Roman" pitchFamily="18" charset="0"/>
              </a:rPr>
              <a:t>colostrum</a:t>
            </a:r>
            <a:r>
              <a:rPr lang="en-US" sz="3200" dirty="0">
                <a:solidFill>
                  <a:srgbClr val="7030A0"/>
                </a:solidFill>
                <a:latin typeface="Times New Roman" pitchFamily="18" charset="0"/>
                <a:cs typeface="Times New Roman" pitchFamily="18" charset="0"/>
              </a:rPr>
              <a:t> as from the 16</a:t>
            </a:r>
            <a:r>
              <a:rPr lang="en-US" sz="3200" baseline="30000" dirty="0">
                <a:solidFill>
                  <a:srgbClr val="7030A0"/>
                </a:solidFill>
                <a:latin typeface="Times New Roman" pitchFamily="18" charset="0"/>
                <a:cs typeface="Times New Roman" pitchFamily="18" charset="0"/>
              </a:rPr>
              <a:t>th</a:t>
            </a:r>
            <a:r>
              <a:rPr lang="en-US" sz="3200" dirty="0">
                <a:solidFill>
                  <a:srgbClr val="7030A0"/>
                </a:solidFill>
                <a:latin typeface="Times New Roman" pitchFamily="18" charset="0"/>
                <a:cs typeface="Times New Roman" pitchFamily="18" charset="0"/>
              </a:rPr>
              <a:t> week.  </a:t>
            </a:r>
          </a:p>
          <a:p>
            <a:pPr lvl="0">
              <a:buFont typeface="Wingdings" pitchFamily="2" charset="2"/>
              <a:buChar char="Ø"/>
            </a:pPr>
            <a:r>
              <a:rPr lang="en-US" sz="3200" dirty="0">
                <a:latin typeface="Times New Roman" pitchFamily="18" charset="0"/>
                <a:cs typeface="Times New Roman" pitchFamily="18" charset="0"/>
              </a:rPr>
              <a:t>Occurs due to slight stimulation of </a:t>
            </a:r>
            <a:r>
              <a:rPr lang="en-US" sz="3200" dirty="0" err="1">
                <a:latin typeface="Times New Roman" pitchFamily="18" charset="0"/>
                <a:cs typeface="Times New Roman" pitchFamily="18" charset="0"/>
              </a:rPr>
              <a:t>acini</a:t>
            </a:r>
            <a:r>
              <a:rPr lang="en-US" sz="3200" dirty="0">
                <a:latin typeface="Times New Roman" pitchFamily="18" charset="0"/>
                <a:cs typeface="Times New Roman" pitchFamily="18" charset="0"/>
              </a:rPr>
              <a:t> cells despite of the antagonists. </a:t>
            </a:r>
          </a:p>
          <a:p>
            <a:pPr lvl="0"/>
            <a:r>
              <a:rPr lang="en-US" sz="3200" dirty="0" err="1">
                <a:solidFill>
                  <a:srgbClr val="7030A0"/>
                </a:solidFill>
                <a:latin typeface="Times New Roman" pitchFamily="18" charset="0"/>
                <a:cs typeface="Times New Roman" pitchFamily="18" charset="0"/>
              </a:rPr>
              <a:t>Prominency</a:t>
            </a:r>
            <a:r>
              <a:rPr lang="en-US" sz="3200" dirty="0">
                <a:solidFill>
                  <a:srgbClr val="7030A0"/>
                </a:solidFill>
                <a:latin typeface="Times New Roman" pitchFamily="18" charset="0"/>
                <a:cs typeface="Times New Roman" pitchFamily="18" charset="0"/>
              </a:rPr>
              <a:t>, mobility of the nipple </a:t>
            </a:r>
            <a:r>
              <a:rPr lang="en-US" sz="3200" dirty="0">
                <a:latin typeface="Times New Roman" pitchFamily="18" charset="0"/>
                <a:cs typeface="Times New Roman" pitchFamily="18" charset="0"/>
              </a:rPr>
              <a:t>and sometimes leakage of some </a:t>
            </a:r>
            <a:r>
              <a:rPr lang="en-US" sz="3200" dirty="0" err="1">
                <a:latin typeface="Times New Roman" pitchFamily="18" charset="0"/>
                <a:cs typeface="Times New Roman" pitchFamily="18" charset="0"/>
              </a:rPr>
              <a:t>colostrum</a:t>
            </a:r>
            <a:r>
              <a:rPr lang="en-US" sz="3200" dirty="0">
                <a:latin typeface="Times New Roman" pitchFamily="18" charset="0"/>
                <a:cs typeface="Times New Roman" pitchFamily="18" charset="0"/>
              </a:rPr>
              <a:t>. </a:t>
            </a:r>
          </a:p>
          <a:p>
            <a:pPr lvl="0">
              <a:buFont typeface="Wingdings" pitchFamily="2" charset="2"/>
              <a:buChar char="Ø"/>
            </a:pPr>
            <a:r>
              <a:rPr lang="en-US" sz="3200" dirty="0">
                <a:latin typeface="Times New Roman" pitchFamily="18" charset="0"/>
                <a:cs typeface="Times New Roman" pitchFamily="18" charset="0"/>
              </a:rPr>
              <a:t>This occurs in late pregnancy due to the effect of progesterone hormone.</a:t>
            </a:r>
          </a:p>
          <a:p>
            <a:pPr>
              <a:buNone/>
            </a:pPr>
            <a:r>
              <a:rPr lang="en-US" sz="3200" b="1" dirty="0">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Assignment:- </a:t>
            </a:r>
            <a:r>
              <a:rPr lang="en-US" sz="3200" dirty="0">
                <a:latin typeface="Times New Roman" pitchFamily="18" charset="0"/>
                <a:cs typeface="Times New Roman" pitchFamily="18" charset="0"/>
              </a:rPr>
              <a:t>The chronological order of breast changes.</a:t>
            </a:r>
          </a:p>
          <a:p>
            <a:endParaRPr lang="en-US" dirty="0"/>
          </a:p>
        </p:txBody>
      </p:sp>
    </p:spTree>
  </p:cSld>
  <p:clrMapOvr>
    <a:masterClrMapping/>
  </p:clrMapOvr>
  <p:transition spd="slow">
    <p:pull dir="d"/>
  </p:transition>
  <p:timing>
    <p:tnLst>
      <p:par>
        <p:cTn id="1" dur="indefinite" restart="never" nodeType="tmRoot"/>
      </p:par>
    </p:tnLst>
  </p:timing>
</p:sld>
</file>

<file path=ppt/slides/slide67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04800"/>
            <a:ext cx="8686800" cy="6248400"/>
          </a:xfrm>
        </p:spPr>
        <p:txBody>
          <a:bodyPr>
            <a:normAutofit/>
          </a:bodyPr>
          <a:lstStyle/>
          <a:p>
            <a:pPr algn="ctr">
              <a:buNone/>
            </a:pPr>
            <a:r>
              <a:rPr lang="en-US" sz="4400" b="1" u="sng" dirty="0">
                <a:solidFill>
                  <a:schemeClr val="tx1"/>
                </a:solidFill>
                <a:latin typeface="Calibri" panose="020F0502020204030204" pitchFamily="34" charset="0"/>
              </a:rPr>
              <a:t>Introduction</a:t>
            </a:r>
            <a:r>
              <a:rPr lang="en-US" sz="4400" u="sng" dirty="0">
                <a:solidFill>
                  <a:schemeClr val="tx1"/>
                </a:solidFill>
                <a:latin typeface="Calibri" panose="020F0502020204030204" pitchFamily="34" charset="0"/>
              </a:rPr>
              <a:t>;</a:t>
            </a:r>
          </a:p>
          <a:p>
            <a:pPr algn="just"/>
            <a:r>
              <a:rPr lang="en-US" sz="4400" dirty="0">
                <a:solidFill>
                  <a:schemeClr val="tx1"/>
                </a:solidFill>
                <a:latin typeface="Calibri" panose="020F0502020204030204" pitchFamily="34" charset="0"/>
              </a:rPr>
              <a:t>Following the birth of the baby and expulsion of the placenta, the mother enters a period of physical and psychological recuperation</a:t>
            </a:r>
          </a:p>
        </p:txBody>
      </p:sp>
    </p:spTree>
  </p:cSld>
  <p:clrMapOvr>
    <a:masterClrMapping/>
  </p:clrMapOvr>
  <p:transition spd="med">
    <p:pull/>
  </p:transition>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
            <a:ext cx="10210800" cy="6400800"/>
          </a:xfrm>
        </p:spPr>
        <p:txBody>
          <a:bodyPr>
            <a:noAutofit/>
          </a:bodyPr>
          <a:lstStyle/>
          <a:p>
            <a:pPr algn="ctr">
              <a:buNone/>
            </a:pPr>
            <a:r>
              <a:rPr lang="en-US" sz="4400" b="1" dirty="0">
                <a:solidFill>
                  <a:srgbClr val="FF0000"/>
                </a:solidFill>
                <a:latin typeface="Calibri" panose="020F0502020204030204" pitchFamily="34" charset="0"/>
              </a:rPr>
              <a:t>Post natal period</a:t>
            </a:r>
          </a:p>
          <a:p>
            <a:pPr algn="just">
              <a:buNone/>
            </a:pPr>
            <a:r>
              <a:rPr lang="en-US" sz="2800" b="1" dirty="0">
                <a:solidFill>
                  <a:srgbClr val="0000CC"/>
                </a:solidFill>
                <a:latin typeface="Calibri" panose="020F0502020204030204" pitchFamily="34" charset="0"/>
              </a:rPr>
              <a:t>Synonyms:</a:t>
            </a:r>
          </a:p>
          <a:p>
            <a:pPr algn="just">
              <a:buFontTx/>
              <a:buChar char="-"/>
            </a:pPr>
            <a:r>
              <a:rPr lang="en-US" sz="2800" b="1" dirty="0">
                <a:solidFill>
                  <a:srgbClr val="0000CC"/>
                </a:solidFill>
                <a:latin typeface="Calibri" panose="020F0502020204030204" pitchFamily="34" charset="0"/>
              </a:rPr>
              <a:t>Puerperium</a:t>
            </a:r>
          </a:p>
          <a:p>
            <a:pPr algn="just">
              <a:buFontTx/>
              <a:buChar char="-"/>
            </a:pPr>
            <a:r>
              <a:rPr lang="en-US" sz="2800" b="1" dirty="0">
                <a:solidFill>
                  <a:srgbClr val="0000CC"/>
                </a:solidFill>
                <a:latin typeface="Calibri" panose="020F0502020204030204" pitchFamily="34" charset="0"/>
              </a:rPr>
              <a:t>Post-partum period</a:t>
            </a:r>
          </a:p>
          <a:p>
            <a:pPr algn="just">
              <a:buNone/>
            </a:pPr>
            <a:r>
              <a:rPr lang="en-US" sz="2800" b="1" dirty="0">
                <a:solidFill>
                  <a:srgbClr val="0000CC"/>
                </a:solidFill>
                <a:latin typeface="Calibri" panose="020F0502020204030204" pitchFamily="34" charset="0"/>
              </a:rPr>
              <a:t>Definition:</a:t>
            </a:r>
          </a:p>
          <a:p>
            <a:pPr algn="just"/>
            <a:r>
              <a:rPr lang="en-US" sz="2800" b="1" dirty="0">
                <a:solidFill>
                  <a:schemeClr val="tx1"/>
                </a:solidFill>
                <a:latin typeface="Calibri" panose="020F0502020204030204" pitchFamily="34" charset="0"/>
              </a:rPr>
              <a:t>i) Puerperium</a:t>
            </a:r>
            <a:r>
              <a:rPr lang="en-US" sz="2800" dirty="0">
                <a:solidFill>
                  <a:schemeClr val="tx1"/>
                </a:solidFill>
                <a:latin typeface="Calibri" panose="020F0502020204030204" pitchFamily="34" charset="0"/>
              </a:rPr>
              <a:t> is the period immediately following labour during which, the reproductive organs return to their pre pregnant stage. Lactation is initiated, and the mother recovers from the physical and emotional experiences of parturition.</a:t>
            </a:r>
          </a:p>
          <a:p>
            <a:pPr algn="just"/>
            <a:r>
              <a:rPr lang="en-US" sz="2800" dirty="0">
                <a:solidFill>
                  <a:schemeClr val="tx1"/>
                </a:solidFill>
                <a:latin typeface="Calibri" panose="020F0502020204030204" pitchFamily="34" charset="0"/>
              </a:rPr>
              <a:t>Puerperium begins as soon as the placenta is expelled and lasts for 6 weeks (42 days). It’s the process whereby the genital organs revert back to their original pre-pregnancy state (i</a:t>
            </a:r>
            <a:r>
              <a:rPr lang="en-US" sz="2800" b="1" dirty="0">
                <a:solidFill>
                  <a:schemeClr val="tx1"/>
                </a:solidFill>
                <a:latin typeface="Calibri" panose="020F0502020204030204" pitchFamily="34" charset="0"/>
              </a:rPr>
              <a:t>nvolution).</a:t>
            </a:r>
            <a:endParaRPr lang="en-US" sz="2800" dirty="0">
              <a:solidFill>
                <a:schemeClr val="tx1"/>
              </a:solidFill>
              <a:latin typeface="Calibri" panose="020F0502020204030204" pitchFamily="34" charset="0"/>
            </a:endParaRPr>
          </a:p>
          <a:p>
            <a:pPr algn="just"/>
            <a:endParaRPr lang="en-US" sz="2800" dirty="0"/>
          </a:p>
        </p:txBody>
      </p:sp>
    </p:spTree>
    <p:extLst>
      <p:ext uri="{BB962C8B-B14F-4D97-AF65-F5344CB8AC3E}">
        <p14:creationId xmlns="" xmlns:p14="http://schemas.microsoft.com/office/powerpoint/2010/main" val="594840543"/>
      </p:ext>
    </p:extLst>
  </p:cSld>
  <p:clrMapOvr>
    <a:masterClrMapping/>
  </p:clrMapOvr>
  <p:transition spd="med">
    <p:pull/>
  </p:transition>
</p:sld>
</file>

<file path=ppt/slides/slide67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52400"/>
            <a:ext cx="8839199" cy="6321552"/>
          </a:xfrm>
        </p:spPr>
        <p:txBody>
          <a:bodyPr>
            <a:normAutofit/>
          </a:bodyPr>
          <a:lstStyle/>
          <a:p>
            <a:pPr algn="just"/>
            <a:r>
              <a:rPr lang="en-US" sz="3200" dirty="0">
                <a:solidFill>
                  <a:schemeClr val="tx1"/>
                </a:solidFill>
                <a:latin typeface="Calibri" panose="020F0502020204030204" pitchFamily="34" charset="0"/>
              </a:rPr>
              <a:t>The puerperium period covers six to eight weeks following delivery or abortion and </a:t>
            </a:r>
            <a:r>
              <a:rPr lang="en-US" sz="3200" u="sng" dirty="0">
                <a:solidFill>
                  <a:schemeClr val="tx1"/>
                </a:solidFill>
                <a:latin typeface="Calibri" panose="020F0502020204030204" pitchFamily="34" charset="0"/>
              </a:rPr>
              <a:t>is </a:t>
            </a:r>
            <a:r>
              <a:rPr lang="en-US" sz="3200" b="1" u="sng" dirty="0">
                <a:solidFill>
                  <a:schemeClr val="tx1"/>
                </a:solidFill>
                <a:latin typeface="Calibri" panose="020F0502020204030204" pitchFamily="34" charset="0"/>
              </a:rPr>
              <a:t>characterized by</a:t>
            </a:r>
            <a:r>
              <a:rPr lang="en-US" sz="3200" b="1" dirty="0">
                <a:solidFill>
                  <a:schemeClr val="tx1"/>
                </a:solidFill>
                <a:latin typeface="Calibri" panose="020F0502020204030204" pitchFamily="34" charset="0"/>
              </a:rPr>
              <a:t>:</a:t>
            </a:r>
          </a:p>
          <a:p>
            <a:pPr lvl="1" algn="just"/>
            <a:r>
              <a:rPr lang="en-US" sz="3200" dirty="0">
                <a:solidFill>
                  <a:schemeClr val="tx1"/>
                </a:solidFill>
                <a:latin typeface="Calibri" panose="020F0502020204030204" pitchFamily="34" charset="0"/>
              </a:rPr>
              <a:t>General organs return to their pre-gravida state( </a:t>
            </a:r>
            <a:r>
              <a:rPr lang="en-US" sz="3200" b="1" dirty="0">
                <a:solidFill>
                  <a:schemeClr val="tx1"/>
                </a:solidFill>
                <a:latin typeface="Calibri" panose="020F0502020204030204" pitchFamily="34" charset="0"/>
              </a:rPr>
              <a:t>involution</a:t>
            </a:r>
            <a:r>
              <a:rPr lang="en-US" sz="3200" dirty="0">
                <a:solidFill>
                  <a:schemeClr val="tx1"/>
                </a:solidFill>
                <a:latin typeface="Calibri" panose="020F0502020204030204" pitchFamily="34" charset="0"/>
              </a:rPr>
              <a:t>)</a:t>
            </a:r>
          </a:p>
          <a:p>
            <a:pPr lvl="1" algn="just"/>
            <a:r>
              <a:rPr lang="en-US" sz="3200" dirty="0">
                <a:solidFill>
                  <a:schemeClr val="tx1"/>
                </a:solidFill>
                <a:latin typeface="Calibri" panose="020F0502020204030204" pitchFamily="34" charset="0"/>
              </a:rPr>
              <a:t>Initiation of lactation</a:t>
            </a:r>
          </a:p>
          <a:p>
            <a:pPr lvl="1" algn="just"/>
            <a:r>
              <a:rPr lang="en-US" sz="3200" dirty="0">
                <a:solidFill>
                  <a:schemeClr val="tx1"/>
                </a:solidFill>
                <a:latin typeface="Calibri" panose="020F0502020204030204" pitchFamily="34" charset="0"/>
              </a:rPr>
              <a:t>General recuperation (recovery) of the mother</a:t>
            </a:r>
          </a:p>
          <a:p>
            <a:endParaRPr lang="en-US" sz="3200" dirty="0">
              <a:solidFill>
                <a:schemeClr val="tx1"/>
              </a:solidFill>
            </a:endParaRPr>
          </a:p>
        </p:txBody>
      </p:sp>
    </p:spTree>
    <p:extLst>
      <p:ext uri="{BB962C8B-B14F-4D97-AF65-F5344CB8AC3E}">
        <p14:creationId xmlns="" xmlns:p14="http://schemas.microsoft.com/office/powerpoint/2010/main" val="610815126"/>
      </p:ext>
    </p:extLst>
  </p:cSld>
  <p:clrMapOvr>
    <a:masterClrMapping/>
  </p:clrMapOvr>
  <p:transition spd="med">
    <p:pull/>
  </p:transition>
</p:sld>
</file>

<file path=ppt/slides/slide67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7269" y="13855"/>
            <a:ext cx="7865728" cy="1320800"/>
          </a:xfrm>
        </p:spPr>
        <p:txBody>
          <a:bodyPr>
            <a:normAutofit/>
          </a:bodyPr>
          <a:lstStyle/>
          <a:p>
            <a:pPr algn="ctr"/>
            <a:r>
              <a:rPr lang="en-US" sz="4400" b="1" dirty="0">
                <a:solidFill>
                  <a:srgbClr val="0000CC"/>
                </a:solidFill>
                <a:latin typeface="Arial Rounded MT Bold" panose="020F0704030504030204" pitchFamily="34" charset="0"/>
                <a:cs typeface="Aharoni" panose="02010803020104030203" pitchFamily="2" charset="-79"/>
              </a:rPr>
              <a:t>ii) Post-natal care</a:t>
            </a:r>
          </a:p>
        </p:txBody>
      </p:sp>
      <p:sp>
        <p:nvSpPr>
          <p:cNvPr id="3" name="Content Placeholder 2"/>
          <p:cNvSpPr>
            <a:spLocks noGrp="1"/>
          </p:cNvSpPr>
          <p:nvPr>
            <p:ph idx="1"/>
          </p:nvPr>
        </p:nvSpPr>
        <p:spPr>
          <a:xfrm>
            <a:off x="715268" y="838200"/>
            <a:ext cx="8809733" cy="5635752"/>
          </a:xfrm>
        </p:spPr>
        <p:txBody>
          <a:bodyPr>
            <a:normAutofit/>
          </a:bodyPr>
          <a:lstStyle/>
          <a:p>
            <a:pPr algn="just"/>
            <a:r>
              <a:rPr lang="en-US" sz="3200" dirty="0">
                <a:solidFill>
                  <a:schemeClr val="tx1"/>
                </a:solidFill>
                <a:latin typeface="Calibri" panose="020F0502020204030204" pitchFamily="34" charset="0"/>
              </a:rPr>
              <a:t>The care given by a skilled attendant to meet the needs of both the mother and the baby after birth to reduce their risk of morbidity and mortality as well as to promote the health and wellbeing of the mother and baby. </a:t>
            </a:r>
          </a:p>
          <a:p>
            <a:pPr algn="just"/>
            <a:r>
              <a:rPr lang="en-US" sz="3200" dirty="0">
                <a:solidFill>
                  <a:schemeClr val="tx1"/>
                </a:solidFill>
                <a:latin typeface="Calibri" panose="020F0502020204030204" pitchFamily="34" charset="0"/>
              </a:rPr>
              <a:t>Postpartum care is care given to the mother from the time of placental expulsion up to 6 weeks after delivery. </a:t>
            </a:r>
          </a:p>
        </p:txBody>
      </p:sp>
    </p:spTree>
    <p:extLst>
      <p:ext uri="{BB962C8B-B14F-4D97-AF65-F5344CB8AC3E}">
        <p14:creationId xmlns="" xmlns:p14="http://schemas.microsoft.com/office/powerpoint/2010/main" val="3227553120"/>
      </p:ext>
    </p:extLst>
  </p:cSld>
  <p:clrMapOvr>
    <a:masterClrMapping/>
  </p:clrMapOvr>
  <p:transition spd="med">
    <p:pull/>
  </p:transition>
</p:sld>
</file>

<file path=ppt/slides/slide67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1" y="0"/>
            <a:ext cx="9110213" cy="1371600"/>
          </a:xfrm>
        </p:spPr>
        <p:txBody>
          <a:bodyPr>
            <a:normAutofit fontScale="90000"/>
          </a:bodyPr>
          <a:lstStyle/>
          <a:p>
            <a:pPr algn="ctr"/>
            <a:r>
              <a:rPr lang="en-US" sz="4800" b="1" dirty="0">
                <a:solidFill>
                  <a:srgbClr val="0000CC"/>
                </a:solidFill>
                <a:latin typeface="Aharoni" panose="02010803020104030203" pitchFamily="2" charset="-79"/>
                <a:cs typeface="Aharoni" panose="02010803020104030203" pitchFamily="2" charset="-79"/>
              </a:rPr>
              <a:t>Incidence of maternal &amp; newborn mortality</a:t>
            </a:r>
          </a:p>
        </p:txBody>
      </p:sp>
      <p:sp>
        <p:nvSpPr>
          <p:cNvPr id="3" name="Content Placeholder 2"/>
          <p:cNvSpPr>
            <a:spLocks noGrp="1"/>
          </p:cNvSpPr>
          <p:nvPr>
            <p:ph idx="1"/>
          </p:nvPr>
        </p:nvSpPr>
        <p:spPr>
          <a:xfrm>
            <a:off x="762000" y="1371600"/>
            <a:ext cx="8839200" cy="5102352"/>
          </a:xfrm>
        </p:spPr>
        <p:txBody>
          <a:bodyPr>
            <a:noAutofit/>
          </a:bodyPr>
          <a:lstStyle/>
          <a:p>
            <a:pPr algn="just"/>
            <a:r>
              <a:rPr lang="en-US" sz="3200" dirty="0">
                <a:solidFill>
                  <a:schemeClr val="tx1"/>
                </a:solidFill>
                <a:latin typeface="Calibri" panose="020F0502020204030204" pitchFamily="34" charset="0"/>
              </a:rPr>
              <a:t>Globally, over 500,000 women die as a result of pregnancy related conditions. About </a:t>
            </a:r>
            <a:r>
              <a:rPr lang="en-US" sz="3200" i="1" dirty="0">
                <a:solidFill>
                  <a:schemeClr val="tx1"/>
                </a:solidFill>
                <a:latin typeface="Calibri" panose="020F0502020204030204" pitchFamily="34" charset="0"/>
              </a:rPr>
              <a:t>60% of these deaths occur within the first week following childbirth</a:t>
            </a:r>
            <a:r>
              <a:rPr lang="en-US" sz="3200" dirty="0">
                <a:solidFill>
                  <a:schemeClr val="tx1"/>
                </a:solidFill>
                <a:latin typeface="Calibri" panose="020F0502020204030204" pitchFamily="34" charset="0"/>
              </a:rPr>
              <a:t>.</a:t>
            </a:r>
          </a:p>
          <a:p>
            <a:pPr algn="just"/>
            <a:r>
              <a:rPr lang="en-US" sz="3200" dirty="0">
                <a:solidFill>
                  <a:schemeClr val="tx1"/>
                </a:solidFill>
                <a:latin typeface="Calibri" panose="020F0502020204030204" pitchFamily="34" charset="0"/>
              </a:rPr>
              <a:t>One million newborn deaths occur within the first 24 hours after birth and 75% of neonatal deaths occur during the first week of life </a:t>
            </a:r>
          </a:p>
          <a:p>
            <a:pPr algn="just"/>
            <a:r>
              <a:rPr lang="en-US" sz="3200" dirty="0">
                <a:solidFill>
                  <a:schemeClr val="tx1"/>
                </a:solidFill>
                <a:latin typeface="Calibri" panose="020F0502020204030204" pitchFamily="34" charset="0"/>
              </a:rPr>
              <a:t>In Kenya, most maternal and newborn deaths occur in the early postnatal period. </a:t>
            </a:r>
          </a:p>
        </p:txBody>
      </p:sp>
    </p:spTree>
    <p:extLst>
      <p:ext uri="{BB962C8B-B14F-4D97-AF65-F5344CB8AC3E}">
        <p14:creationId xmlns="" xmlns:p14="http://schemas.microsoft.com/office/powerpoint/2010/main" val="382426903"/>
      </p:ext>
    </p:extLst>
  </p:cSld>
  <p:clrMapOvr>
    <a:masterClrMapping/>
  </p:clrMapOvr>
  <p:transition spd="med">
    <p:pull/>
  </p:transition>
</p:sld>
</file>

<file path=ppt/slides/slide67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8062" y="609601"/>
            <a:ext cx="7865728" cy="5431763"/>
          </a:xfrm>
        </p:spPr>
        <p:txBody>
          <a:bodyPr>
            <a:normAutofit/>
          </a:bodyPr>
          <a:lstStyle/>
          <a:p>
            <a:pPr algn="just"/>
            <a:r>
              <a:rPr lang="en-US" sz="3600" dirty="0">
                <a:solidFill>
                  <a:schemeClr val="tx1"/>
                </a:solidFill>
                <a:latin typeface="Calibri" panose="020F0502020204030204" pitchFamily="34" charset="0"/>
              </a:rPr>
              <a:t>Currently in Kenya, Neonatal mortality rate is contributing to 60% of infant mortality rate. </a:t>
            </a:r>
          </a:p>
          <a:p>
            <a:pPr algn="just"/>
            <a:r>
              <a:rPr lang="en-US" sz="3600" b="1" dirty="0">
                <a:solidFill>
                  <a:schemeClr val="tx1"/>
                </a:solidFill>
                <a:latin typeface="Calibri" panose="020F0502020204030204" pitchFamily="34" charset="0"/>
              </a:rPr>
              <a:t>The above rates/incidences therefore emphasize the importance of midwives and other involved parties to offer quality post natal care to the clients.</a:t>
            </a:r>
          </a:p>
          <a:p>
            <a:endParaRPr lang="en-GB" sz="3600" dirty="0">
              <a:solidFill>
                <a:schemeClr val="tx1"/>
              </a:solidFill>
            </a:endParaRPr>
          </a:p>
        </p:txBody>
      </p:sp>
    </p:spTree>
    <p:extLst>
      <p:ext uri="{BB962C8B-B14F-4D97-AF65-F5344CB8AC3E}">
        <p14:creationId xmlns="" xmlns:p14="http://schemas.microsoft.com/office/powerpoint/2010/main" val="1545869354"/>
      </p:ext>
    </p:extLst>
  </p:cSld>
  <p:clrMapOvr>
    <a:masterClrMapping/>
  </p:clrMapOvr>
  <p:transition spd="med">
    <p:pull/>
  </p:transition>
</p:sld>
</file>

<file path=ppt/slides/slide67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8601"/>
            <a:ext cx="8839200" cy="6476999"/>
          </a:xfrm>
        </p:spPr>
        <p:txBody>
          <a:bodyPr>
            <a:normAutofit lnSpcReduction="10000"/>
          </a:bodyPr>
          <a:lstStyle/>
          <a:p>
            <a:pPr algn="ctr">
              <a:buNone/>
            </a:pPr>
            <a:r>
              <a:rPr lang="en-US" sz="3200" b="1" dirty="0">
                <a:solidFill>
                  <a:schemeClr val="tx1"/>
                </a:solidFill>
                <a:latin typeface="Calibri" panose="020F0502020204030204" pitchFamily="34" charset="0"/>
                <a:cs typeface="Aharoni" panose="02010803020104030203" pitchFamily="2" charset="-79"/>
              </a:rPr>
              <a:t>THE CARE WHICH IS REQUIRED DURING PUERPERIUM IS BASED UP ON THE FOLLOWING </a:t>
            </a:r>
            <a:r>
              <a:rPr lang="en-US" sz="3200" b="1" u="sng" dirty="0">
                <a:solidFill>
                  <a:schemeClr val="tx1"/>
                </a:solidFill>
                <a:latin typeface="Calibri" panose="020F0502020204030204" pitchFamily="34" charset="0"/>
                <a:cs typeface="Aharoni" panose="02010803020104030203" pitchFamily="2" charset="-79"/>
              </a:rPr>
              <a:t>PRINCIPLES</a:t>
            </a:r>
            <a:r>
              <a:rPr lang="en-US" sz="3200" b="1" dirty="0">
                <a:solidFill>
                  <a:schemeClr val="tx1"/>
                </a:solidFill>
                <a:latin typeface="Calibri" panose="020F0502020204030204" pitchFamily="34" charset="0"/>
                <a:cs typeface="Aharoni" panose="02010803020104030203" pitchFamily="2" charset="-79"/>
              </a:rPr>
              <a:t>:-</a:t>
            </a:r>
          </a:p>
          <a:p>
            <a:pPr lvl="0" algn="just"/>
            <a:r>
              <a:rPr lang="en-US" sz="3200" dirty="0">
                <a:solidFill>
                  <a:schemeClr val="tx1"/>
                </a:solidFill>
                <a:latin typeface="Calibri" panose="020F0502020204030204" pitchFamily="34" charset="0"/>
              </a:rPr>
              <a:t>Promotion of physical well-being by good nutrition, adequate fluid intake, comfort, cleanliness, and sufficient exercises to ensure good muscle tone.</a:t>
            </a:r>
          </a:p>
          <a:p>
            <a:pPr lvl="0" algn="just"/>
            <a:r>
              <a:rPr lang="en-US" sz="3200" dirty="0">
                <a:solidFill>
                  <a:schemeClr val="tx1"/>
                </a:solidFill>
                <a:latin typeface="Calibri" panose="020F0502020204030204" pitchFamily="34" charset="0"/>
              </a:rPr>
              <a:t>Early ambulation is insisted to prevent deep vein thrombosis.</a:t>
            </a:r>
          </a:p>
          <a:p>
            <a:pPr lvl="0" algn="just"/>
            <a:r>
              <a:rPr lang="en-US" sz="3200" dirty="0">
                <a:solidFill>
                  <a:schemeClr val="tx1"/>
                </a:solidFill>
                <a:latin typeface="Calibri" panose="020F0502020204030204" pitchFamily="34" charset="0"/>
              </a:rPr>
              <a:t>Establishment of emotional well-being.</a:t>
            </a:r>
          </a:p>
          <a:p>
            <a:pPr lvl="0" algn="just"/>
            <a:r>
              <a:rPr lang="en-US" sz="3200" dirty="0">
                <a:solidFill>
                  <a:schemeClr val="tx1"/>
                </a:solidFill>
                <a:latin typeface="Calibri" panose="020F0502020204030204" pitchFamily="34" charset="0"/>
              </a:rPr>
              <a:t>Promotion of breast-feeding/ sound methods of infant feeding.</a:t>
            </a:r>
          </a:p>
          <a:p>
            <a:pPr algn="just"/>
            <a:r>
              <a:rPr lang="en-US" sz="3200" dirty="0">
                <a:solidFill>
                  <a:schemeClr val="tx1"/>
                </a:solidFill>
                <a:latin typeface="Calibri" panose="020F0502020204030204" pitchFamily="34" charset="0"/>
              </a:rPr>
              <a:t>Prevention of possible puerperal complications</a:t>
            </a:r>
            <a:endParaRPr lang="en-US" sz="3200" b="1" dirty="0">
              <a:solidFill>
                <a:schemeClr val="tx1"/>
              </a:solidFill>
              <a:latin typeface="Calibri" panose="020F0502020204030204" pitchFamily="34" charset="0"/>
              <a:cs typeface="Aharoni" panose="02010803020104030203" pitchFamily="2" charset="-79"/>
            </a:endParaRPr>
          </a:p>
        </p:txBody>
      </p:sp>
    </p:spTree>
  </p:cSld>
  <p:clrMapOvr>
    <a:masterClrMapping/>
  </p:clrMapOvr>
  <p:transition spd="med">
    <p:pull/>
  </p:transition>
</p:sld>
</file>

<file path=ppt/slides/slide67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0166" y="152400"/>
            <a:ext cx="9667981" cy="762000"/>
          </a:xfrm>
        </p:spPr>
        <p:txBody>
          <a:bodyPr/>
          <a:lstStyle/>
          <a:p>
            <a:pPr algn="ctr"/>
            <a:r>
              <a:rPr lang="en-US" b="1" u="sng" dirty="0">
                <a:solidFill>
                  <a:schemeClr val="tx1"/>
                </a:solidFill>
                <a:latin typeface="Aharoni" panose="02010803020104030203" pitchFamily="2" charset="-79"/>
                <a:cs typeface="Aharoni" panose="02010803020104030203" pitchFamily="2" charset="-79"/>
              </a:rPr>
              <a:t>CLASSIFICATION OF PUERPERIUM</a:t>
            </a:r>
          </a:p>
        </p:txBody>
      </p:sp>
      <p:sp>
        <p:nvSpPr>
          <p:cNvPr id="3" name="Content Placeholder 2"/>
          <p:cNvSpPr>
            <a:spLocks noGrp="1"/>
          </p:cNvSpPr>
          <p:nvPr>
            <p:ph idx="1"/>
          </p:nvPr>
        </p:nvSpPr>
        <p:spPr>
          <a:xfrm>
            <a:off x="990600" y="990600"/>
            <a:ext cx="8839200" cy="5181600"/>
          </a:xfrm>
        </p:spPr>
        <p:txBody>
          <a:bodyPr>
            <a:normAutofit/>
          </a:bodyPr>
          <a:lstStyle/>
          <a:p>
            <a:pPr algn="just">
              <a:defRPr/>
            </a:pPr>
            <a:r>
              <a:rPr lang="en-US" sz="3600" dirty="0">
                <a:solidFill>
                  <a:schemeClr val="tx1"/>
                </a:solidFill>
              </a:rPr>
              <a:t>Immediate: First 24 hours after child birth</a:t>
            </a:r>
          </a:p>
          <a:p>
            <a:pPr algn="just">
              <a:defRPr/>
            </a:pPr>
            <a:r>
              <a:rPr lang="en-US" sz="3600" dirty="0">
                <a:solidFill>
                  <a:schemeClr val="tx1"/>
                </a:solidFill>
              </a:rPr>
              <a:t>Early: Includes the first postpartum week</a:t>
            </a:r>
          </a:p>
          <a:p>
            <a:pPr algn="just">
              <a:defRPr/>
            </a:pPr>
            <a:r>
              <a:rPr lang="en-US" sz="3600" dirty="0">
                <a:solidFill>
                  <a:schemeClr val="tx1"/>
                </a:solidFill>
              </a:rPr>
              <a:t>Remote : Traditionally until the sixth week post-partum</a:t>
            </a:r>
          </a:p>
        </p:txBody>
      </p:sp>
    </p:spTree>
  </p:cSld>
  <p:clrMapOvr>
    <a:masterClrMapping/>
  </p:clrMapOvr>
  <p:transition spd="med">
    <p:pull/>
  </p:transition>
</p:sld>
</file>

<file path=ppt/slides/slide67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7204" y="152400"/>
            <a:ext cx="9760943" cy="762000"/>
          </a:xfrm>
        </p:spPr>
        <p:txBody>
          <a:bodyPr>
            <a:normAutofit fontScale="90000"/>
          </a:bodyPr>
          <a:lstStyle/>
          <a:p>
            <a:pPr algn="ctr"/>
            <a:r>
              <a:rPr lang="en-US" sz="4000" b="1" dirty="0">
                <a:solidFill>
                  <a:srgbClr val="0000CC"/>
                </a:solidFill>
                <a:latin typeface="Rockwell Extra Bold" panose="02060903040505020403" pitchFamily="18" charset="0"/>
              </a:rPr>
              <a:t>Anatomic changes during puerperium</a:t>
            </a:r>
          </a:p>
        </p:txBody>
      </p:sp>
      <p:sp>
        <p:nvSpPr>
          <p:cNvPr id="3" name="Content Placeholder 2"/>
          <p:cNvSpPr>
            <a:spLocks noGrp="1"/>
          </p:cNvSpPr>
          <p:nvPr>
            <p:ph idx="1"/>
          </p:nvPr>
        </p:nvSpPr>
        <p:spPr>
          <a:xfrm>
            <a:off x="797203" y="1371600"/>
            <a:ext cx="8803998" cy="5181600"/>
          </a:xfrm>
        </p:spPr>
        <p:txBody>
          <a:bodyPr>
            <a:normAutofit/>
          </a:bodyPr>
          <a:lstStyle/>
          <a:p>
            <a:pPr algn="just">
              <a:lnSpc>
                <a:spcPct val="90000"/>
              </a:lnSpc>
              <a:defRPr/>
            </a:pPr>
            <a:r>
              <a:rPr lang="en-US" sz="3200" b="1" dirty="0">
                <a:solidFill>
                  <a:schemeClr val="tx1"/>
                </a:solidFill>
              </a:rPr>
              <a:t>Uterus</a:t>
            </a:r>
            <a:r>
              <a:rPr lang="en-US" sz="3200" dirty="0">
                <a:solidFill>
                  <a:schemeClr val="tx1"/>
                </a:solidFill>
              </a:rPr>
              <a:t>: The uterus in pregnancy enlarges by about 11x its non pregnant  weight. Its growth is influenced by progesterone and estrogen, which cause hyperplasia and hypertrophy</a:t>
            </a:r>
          </a:p>
          <a:p>
            <a:pPr algn="just">
              <a:lnSpc>
                <a:spcPct val="90000"/>
              </a:lnSpc>
              <a:defRPr/>
            </a:pPr>
            <a:r>
              <a:rPr lang="en-US" sz="3200" dirty="0">
                <a:solidFill>
                  <a:schemeClr val="tx1"/>
                </a:solidFill>
              </a:rPr>
              <a:t>Uterine involution occurs mainly by decrease in myometrial size and is complete by the 6</a:t>
            </a:r>
            <a:r>
              <a:rPr lang="en-US" sz="3200" baseline="30000" dirty="0">
                <a:solidFill>
                  <a:schemeClr val="tx1"/>
                </a:solidFill>
              </a:rPr>
              <a:t>th</a:t>
            </a:r>
            <a:r>
              <a:rPr lang="en-US" sz="3200" dirty="0">
                <a:solidFill>
                  <a:schemeClr val="tx1"/>
                </a:solidFill>
              </a:rPr>
              <a:t> postpartum week</a:t>
            </a:r>
          </a:p>
          <a:p>
            <a:pPr algn="just">
              <a:buNone/>
            </a:pPr>
            <a:endParaRPr lang="en-US" sz="3200" dirty="0">
              <a:solidFill>
                <a:schemeClr val="tx1"/>
              </a:solidFill>
            </a:endParaRPr>
          </a:p>
        </p:txBody>
      </p:sp>
    </p:spTree>
  </p:cSld>
  <p:clrMapOvr>
    <a:masterClrMapping/>
  </p:clrMapOvr>
  <p:transition spd="med">
    <p:pull/>
  </p:transition>
</p:sld>
</file>

<file path=ppt/slides/slide67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3856" y="152400"/>
            <a:ext cx="8924290" cy="762000"/>
          </a:xfrm>
        </p:spPr>
        <p:txBody>
          <a:bodyPr>
            <a:noAutofit/>
          </a:bodyPr>
          <a:lstStyle/>
          <a:p>
            <a:pPr algn="ctr"/>
            <a:r>
              <a:rPr lang="en-US" sz="5400" b="1" dirty="0">
                <a:solidFill>
                  <a:srgbClr val="FF0000"/>
                </a:solidFill>
                <a:latin typeface="Rockwell Extra Bold" panose="02060903040505020403" pitchFamily="18" charset="0"/>
              </a:rPr>
              <a:t>LOCHIA</a:t>
            </a:r>
          </a:p>
        </p:txBody>
      </p:sp>
      <p:sp>
        <p:nvSpPr>
          <p:cNvPr id="3" name="Content Placeholder 2"/>
          <p:cNvSpPr>
            <a:spLocks noGrp="1"/>
          </p:cNvSpPr>
          <p:nvPr>
            <p:ph idx="1"/>
          </p:nvPr>
        </p:nvSpPr>
        <p:spPr>
          <a:xfrm>
            <a:off x="685800" y="1295400"/>
            <a:ext cx="8915400" cy="5257800"/>
          </a:xfrm>
        </p:spPr>
        <p:txBody>
          <a:bodyPr>
            <a:normAutofit/>
          </a:bodyPr>
          <a:lstStyle/>
          <a:p>
            <a:pPr algn="just">
              <a:defRPr/>
            </a:pPr>
            <a:r>
              <a:rPr lang="en-US" sz="3600" dirty="0">
                <a:solidFill>
                  <a:schemeClr val="tx1"/>
                </a:solidFill>
              </a:rPr>
              <a:t>Lochia are the discharges from the uterus, cervix and vagina for the first fortnight (14 days) during puerperium. </a:t>
            </a:r>
          </a:p>
          <a:p>
            <a:pPr algn="just">
              <a:defRPr/>
            </a:pPr>
            <a:r>
              <a:rPr lang="en-US" sz="3600" dirty="0">
                <a:solidFill>
                  <a:schemeClr val="tx1"/>
                </a:solidFill>
              </a:rPr>
              <a:t>They are alkaline in reaction and contain blood, debris of deciduas, and liquor amnii, lanugo, vernix caseosa and meconium.</a:t>
            </a:r>
          </a:p>
          <a:p>
            <a:pPr algn="just">
              <a:buNone/>
              <a:defRPr/>
            </a:pPr>
            <a:endParaRPr lang="en-US" sz="3600" dirty="0">
              <a:solidFill>
                <a:schemeClr val="tx1"/>
              </a:solidFill>
            </a:endParaRPr>
          </a:p>
        </p:txBody>
      </p:sp>
    </p:spTree>
  </p:cSld>
  <p:clrMapOvr>
    <a:masterClrMapping/>
  </p:clrMapOvr>
  <p:transition spd="med">
    <p:pull/>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5400" b="1" dirty="0">
                <a:solidFill>
                  <a:schemeClr val="accent4"/>
                </a:solidFill>
                <a:latin typeface="Times New Roman" pitchFamily="18" charset="0"/>
                <a:cs typeface="Times New Roman" pitchFamily="18" charset="0"/>
              </a:rPr>
              <a:t> 2.SKIN</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68</a:t>
            </a:fld>
            <a:endParaRPr lang="en-US" dirty="0">
              <a:latin typeface="Franklin Gothic Book"/>
            </a:endParaRPr>
          </a:p>
        </p:txBody>
      </p:sp>
      <p:sp>
        <p:nvSpPr>
          <p:cNvPr id="3" name="Content Placeholder 2"/>
          <p:cNvSpPr>
            <a:spLocks noGrp="1"/>
          </p:cNvSpPr>
          <p:nvPr>
            <p:ph sz="quarter" idx="1"/>
          </p:nvPr>
        </p:nvSpPr>
        <p:spPr>
          <a:xfrm>
            <a:off x="1076088" y="1447800"/>
            <a:ext cx="10039827" cy="4572000"/>
          </a:xfrm>
        </p:spPr>
        <p:txBody>
          <a:bodyPr>
            <a:noAutofit/>
          </a:bodyPr>
          <a:lstStyle/>
          <a:p>
            <a:pPr>
              <a:buFont typeface="Wingdings" pitchFamily="2" charset="2"/>
              <a:buChar char="v"/>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Generally,darkening</a:t>
            </a:r>
            <a:r>
              <a:rPr lang="en-US" sz="3600" dirty="0">
                <a:latin typeface="Times New Roman" pitchFamily="18" charset="0"/>
                <a:cs typeface="Times New Roman" pitchFamily="18" charset="0"/>
              </a:rPr>
              <a:t> of varying degree is observed to almost all the </a:t>
            </a:r>
            <a:r>
              <a:rPr lang="en-US" sz="3600" dirty="0" err="1">
                <a:latin typeface="Times New Roman" pitchFamily="18" charset="0"/>
                <a:cs typeface="Times New Roman" pitchFamily="18" charset="0"/>
              </a:rPr>
              <a:t>prenatals</a:t>
            </a:r>
            <a:r>
              <a:rPr lang="en-US" sz="3600" dirty="0">
                <a:latin typeface="Times New Roman" pitchFamily="18" charset="0"/>
                <a:cs typeface="Times New Roman" pitchFamily="18" charset="0"/>
              </a:rPr>
              <a:t> as from the 3</a:t>
            </a:r>
            <a:r>
              <a:rPr lang="en-US" sz="3600" baseline="30000" dirty="0">
                <a:latin typeface="Times New Roman" pitchFamily="18" charset="0"/>
                <a:cs typeface="Times New Roman" pitchFamily="18" charset="0"/>
              </a:rPr>
              <a:t>rd</a:t>
            </a:r>
            <a:r>
              <a:rPr lang="en-US" sz="3600" dirty="0">
                <a:latin typeface="Times New Roman" pitchFamily="18" charset="0"/>
                <a:cs typeface="Times New Roman" pitchFamily="18" charset="0"/>
              </a:rPr>
              <a:t> month until term. </a:t>
            </a:r>
          </a:p>
          <a:p>
            <a:pPr>
              <a:buFont typeface="Wingdings" pitchFamily="2" charset="2"/>
              <a:buChar char="ü"/>
            </a:pPr>
            <a:r>
              <a:rPr lang="en-US" sz="3600" dirty="0">
                <a:latin typeface="Times New Roman" pitchFamily="18" charset="0"/>
                <a:cs typeface="Times New Roman" pitchFamily="18" charset="0"/>
              </a:rPr>
              <a:t>This is brought about by the </a:t>
            </a:r>
            <a:r>
              <a:rPr lang="en-US" sz="3600" dirty="0" err="1">
                <a:latin typeface="Times New Roman" pitchFamily="18" charset="0"/>
                <a:cs typeface="Times New Roman" pitchFamily="18" charset="0"/>
              </a:rPr>
              <a:t>melanocyte</a:t>
            </a:r>
            <a:r>
              <a:rPr lang="en-US" sz="3600" dirty="0">
                <a:latin typeface="Times New Roman" pitchFamily="18" charset="0"/>
                <a:cs typeface="Times New Roman" pitchFamily="18" charset="0"/>
              </a:rPr>
              <a:t>-stimulating effects of oestrogen and progesterone hormones.</a:t>
            </a:r>
          </a:p>
          <a:p>
            <a:pPr>
              <a:buFont typeface="Wingdings" pitchFamily="2" charset="2"/>
              <a:buChar char="ü"/>
            </a:pPr>
            <a:r>
              <a:rPr lang="en-US" sz="3600" dirty="0">
                <a:latin typeface="Times New Roman" pitchFamily="18" charset="0"/>
                <a:cs typeface="Times New Roman" pitchFamily="18" charset="0"/>
              </a:rPr>
              <a:t> It is more marked on dark-skinned women.</a:t>
            </a:r>
          </a:p>
          <a:p>
            <a:pPr>
              <a:buNone/>
            </a:pPr>
            <a:endParaRPr lang="en-US" sz="3600" dirty="0"/>
          </a:p>
        </p:txBody>
      </p:sp>
    </p:spTree>
  </p:cSld>
  <p:clrMapOvr>
    <a:masterClrMapping/>
  </p:clrMapOvr>
  <p:transition spd="slow">
    <p:pull dir="d"/>
  </p:transition>
  <p:timing>
    <p:tnLst>
      <p:par>
        <p:cTn id="1" dur="indefinite" restart="never" nodeType="tmRoot"/>
      </p:par>
    </p:tnLst>
  </p:timing>
</p:sld>
</file>

<file path=ppt/slides/slide68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10911682" cy="914400"/>
          </a:xfrm>
        </p:spPr>
        <p:txBody>
          <a:bodyPr>
            <a:noAutofit/>
          </a:bodyPr>
          <a:lstStyle/>
          <a:p>
            <a:pPr algn="ctr"/>
            <a:r>
              <a:rPr lang="en-US" sz="4000" b="1" dirty="0">
                <a:solidFill>
                  <a:srgbClr val="0000CC"/>
                </a:solidFill>
                <a:latin typeface="Arial Rounded MT Bold" panose="020F0704030504030204" pitchFamily="34" charset="0"/>
                <a:cs typeface="Aharoni" panose="02010803020104030203" pitchFamily="2" charset="-79"/>
              </a:rPr>
              <a:t>THE SEQUENTIAL CHANGES IN LOCHIA</a:t>
            </a:r>
          </a:p>
        </p:txBody>
      </p:sp>
      <p:sp>
        <p:nvSpPr>
          <p:cNvPr id="3" name="Content Placeholder 2"/>
          <p:cNvSpPr>
            <a:spLocks noGrp="1"/>
          </p:cNvSpPr>
          <p:nvPr>
            <p:ph idx="1"/>
          </p:nvPr>
        </p:nvSpPr>
        <p:spPr>
          <a:xfrm>
            <a:off x="762000" y="1066800"/>
            <a:ext cx="8763000" cy="5791205"/>
          </a:xfrm>
        </p:spPr>
        <p:txBody>
          <a:bodyPr>
            <a:normAutofit lnSpcReduction="10000"/>
          </a:bodyPr>
          <a:lstStyle/>
          <a:p>
            <a:pPr algn="just"/>
            <a:r>
              <a:rPr lang="en-US" sz="3200" b="1" dirty="0">
                <a:solidFill>
                  <a:schemeClr val="tx1"/>
                </a:solidFill>
                <a:latin typeface="Calibri" panose="020F0502020204030204" pitchFamily="34" charset="0"/>
              </a:rPr>
              <a:t>Lochia rubra </a:t>
            </a:r>
            <a:r>
              <a:rPr lang="en-US" sz="3200" dirty="0">
                <a:solidFill>
                  <a:schemeClr val="tx1"/>
                </a:solidFill>
                <a:latin typeface="Calibri" panose="020F0502020204030204" pitchFamily="34" charset="0"/>
              </a:rPr>
              <a:t>(red) lasts from the </a:t>
            </a:r>
            <a:r>
              <a:rPr lang="en-US" sz="3200" u="sng" dirty="0">
                <a:solidFill>
                  <a:schemeClr val="tx1"/>
                </a:solidFill>
                <a:latin typeface="Calibri" panose="020F0502020204030204" pitchFamily="34" charset="0"/>
              </a:rPr>
              <a:t>1</a:t>
            </a:r>
            <a:r>
              <a:rPr lang="en-US" sz="3200" u="sng" baseline="30000" dirty="0">
                <a:solidFill>
                  <a:schemeClr val="tx1"/>
                </a:solidFill>
                <a:latin typeface="Calibri" panose="020F0502020204030204" pitchFamily="34" charset="0"/>
              </a:rPr>
              <a:t>st</a:t>
            </a:r>
            <a:r>
              <a:rPr lang="en-US" sz="3200" u="sng" dirty="0">
                <a:solidFill>
                  <a:schemeClr val="tx1"/>
                </a:solidFill>
                <a:latin typeface="Calibri" panose="020F0502020204030204" pitchFamily="34" charset="0"/>
              </a:rPr>
              <a:t> -4</a:t>
            </a:r>
            <a:r>
              <a:rPr lang="en-US" sz="3200" u="sng" baseline="30000" dirty="0">
                <a:solidFill>
                  <a:schemeClr val="tx1"/>
                </a:solidFill>
                <a:latin typeface="Calibri" panose="020F0502020204030204" pitchFamily="34" charset="0"/>
              </a:rPr>
              <a:t>th</a:t>
            </a:r>
            <a:r>
              <a:rPr lang="en-US" sz="3200" u="sng" dirty="0">
                <a:solidFill>
                  <a:schemeClr val="tx1"/>
                </a:solidFill>
                <a:latin typeface="Calibri" panose="020F0502020204030204" pitchFamily="34" charset="0"/>
              </a:rPr>
              <a:t> days</a:t>
            </a:r>
            <a:r>
              <a:rPr lang="en-US" sz="3200" dirty="0">
                <a:solidFill>
                  <a:schemeClr val="tx1"/>
                </a:solidFill>
                <a:latin typeface="Calibri" panose="020F0502020204030204" pitchFamily="34" charset="0"/>
              </a:rPr>
              <a:t> post-</a:t>
            </a:r>
            <a:r>
              <a:rPr lang="en-US" sz="3200" dirty="0" err="1">
                <a:solidFill>
                  <a:schemeClr val="tx1"/>
                </a:solidFill>
                <a:latin typeface="Calibri" panose="020F0502020204030204" pitchFamily="34" charset="0"/>
              </a:rPr>
              <a:t>partumly</a:t>
            </a:r>
            <a:r>
              <a:rPr lang="en-US" sz="3200" dirty="0">
                <a:solidFill>
                  <a:schemeClr val="tx1"/>
                </a:solidFill>
                <a:latin typeface="Calibri" panose="020F0502020204030204" pitchFamily="34" charset="0"/>
              </a:rPr>
              <a:t>. Consists of blood, chorion, decidua, amniotic fluid, lanugo, vernix caseosa and meconium.</a:t>
            </a:r>
          </a:p>
          <a:p>
            <a:pPr algn="just"/>
            <a:r>
              <a:rPr lang="en-US" sz="3200" b="1" dirty="0">
                <a:solidFill>
                  <a:schemeClr val="tx1"/>
                </a:solidFill>
                <a:latin typeface="Calibri" panose="020F0502020204030204" pitchFamily="34" charset="0"/>
              </a:rPr>
              <a:t>Lochia serosa </a:t>
            </a:r>
            <a:r>
              <a:rPr lang="en-US" sz="3200" dirty="0">
                <a:solidFill>
                  <a:schemeClr val="tx1"/>
                </a:solidFill>
                <a:latin typeface="Calibri" panose="020F0502020204030204" pitchFamily="34" charset="0"/>
              </a:rPr>
              <a:t>– lasts from </a:t>
            </a:r>
            <a:r>
              <a:rPr lang="en-US" sz="3200" u="sng" dirty="0">
                <a:solidFill>
                  <a:schemeClr val="tx1"/>
                </a:solidFill>
                <a:latin typeface="Calibri" panose="020F0502020204030204" pitchFamily="34" charset="0"/>
              </a:rPr>
              <a:t>5</a:t>
            </a:r>
            <a:r>
              <a:rPr lang="en-US" sz="3200" u="sng" baseline="30000" dirty="0">
                <a:solidFill>
                  <a:schemeClr val="tx1"/>
                </a:solidFill>
                <a:latin typeface="Calibri" panose="020F0502020204030204" pitchFamily="34" charset="0"/>
              </a:rPr>
              <a:t>th</a:t>
            </a:r>
            <a:r>
              <a:rPr lang="en-US" sz="3200" u="sng" dirty="0">
                <a:solidFill>
                  <a:schemeClr val="tx1"/>
                </a:solidFill>
                <a:latin typeface="Calibri" panose="020F0502020204030204" pitchFamily="34" charset="0"/>
              </a:rPr>
              <a:t> -9</a:t>
            </a:r>
            <a:r>
              <a:rPr lang="en-US" sz="3200" u="sng" baseline="30000" dirty="0">
                <a:solidFill>
                  <a:schemeClr val="tx1"/>
                </a:solidFill>
                <a:latin typeface="Calibri" panose="020F0502020204030204" pitchFamily="34" charset="0"/>
              </a:rPr>
              <a:t>th </a:t>
            </a:r>
            <a:r>
              <a:rPr lang="en-US" sz="3200" u="sng" dirty="0">
                <a:solidFill>
                  <a:schemeClr val="tx1"/>
                </a:solidFill>
                <a:latin typeface="Calibri" panose="020F0502020204030204" pitchFamily="34" charset="0"/>
              </a:rPr>
              <a:t>days</a:t>
            </a:r>
            <a:r>
              <a:rPr lang="en-US" sz="3200" dirty="0">
                <a:solidFill>
                  <a:schemeClr val="tx1"/>
                </a:solidFill>
                <a:latin typeface="Calibri" panose="020F0502020204030204" pitchFamily="34" charset="0"/>
              </a:rPr>
              <a:t> post-</a:t>
            </a:r>
            <a:r>
              <a:rPr lang="en-US" sz="3200" dirty="0" err="1">
                <a:solidFill>
                  <a:schemeClr val="tx1"/>
                </a:solidFill>
                <a:latin typeface="Calibri" panose="020F0502020204030204" pitchFamily="34" charset="0"/>
              </a:rPr>
              <a:t>partumly</a:t>
            </a:r>
            <a:r>
              <a:rPr lang="en-US" sz="3200" dirty="0">
                <a:solidFill>
                  <a:schemeClr val="tx1"/>
                </a:solidFill>
                <a:latin typeface="Calibri" panose="020F0502020204030204" pitchFamily="34" charset="0"/>
              </a:rPr>
              <a:t>. Colour is yellowish or pink or pale browne. contains less blood, more serum as well as leukocytes &amp; organisms</a:t>
            </a:r>
          </a:p>
          <a:p>
            <a:pPr lvl="0" algn="just"/>
            <a:r>
              <a:rPr lang="en-US" sz="3200" b="1" dirty="0">
                <a:solidFill>
                  <a:schemeClr val="tx1"/>
                </a:solidFill>
                <a:latin typeface="Calibri" panose="020F0502020204030204" pitchFamily="34" charset="0"/>
              </a:rPr>
              <a:t>Lochia alba- </a:t>
            </a:r>
            <a:r>
              <a:rPr lang="en-US" sz="3200" dirty="0">
                <a:solidFill>
                  <a:schemeClr val="tx1"/>
                </a:solidFill>
                <a:latin typeface="Calibri" panose="020F0502020204030204" pitchFamily="34" charset="0"/>
              </a:rPr>
              <a:t>(pale white) lasts from </a:t>
            </a:r>
            <a:r>
              <a:rPr lang="en-US" sz="3200" u="sng" dirty="0">
                <a:solidFill>
                  <a:schemeClr val="tx1"/>
                </a:solidFill>
                <a:latin typeface="Calibri" panose="020F0502020204030204" pitchFamily="34" charset="0"/>
              </a:rPr>
              <a:t>10</a:t>
            </a:r>
            <a:r>
              <a:rPr lang="en-US" sz="3200" u="sng" baseline="30000" dirty="0">
                <a:solidFill>
                  <a:schemeClr val="tx1"/>
                </a:solidFill>
                <a:latin typeface="Calibri" panose="020F0502020204030204" pitchFamily="34" charset="0"/>
              </a:rPr>
              <a:t>th</a:t>
            </a:r>
            <a:r>
              <a:rPr lang="en-US" sz="3200" u="sng" dirty="0">
                <a:solidFill>
                  <a:schemeClr val="tx1"/>
                </a:solidFill>
                <a:latin typeface="Calibri" panose="020F0502020204030204" pitchFamily="34" charset="0"/>
              </a:rPr>
              <a:t> -15</a:t>
            </a:r>
            <a:r>
              <a:rPr lang="en-US" sz="3200" u="sng" baseline="30000" dirty="0">
                <a:solidFill>
                  <a:schemeClr val="tx1"/>
                </a:solidFill>
                <a:latin typeface="Calibri" panose="020F0502020204030204" pitchFamily="34" charset="0"/>
              </a:rPr>
              <a:t>th</a:t>
            </a:r>
            <a:r>
              <a:rPr lang="en-US" sz="3200" u="sng" dirty="0">
                <a:solidFill>
                  <a:schemeClr val="tx1"/>
                </a:solidFill>
                <a:latin typeface="Calibri" panose="020F0502020204030204" pitchFamily="34" charset="0"/>
              </a:rPr>
              <a:t>  day</a:t>
            </a:r>
            <a:r>
              <a:rPr lang="en-US" sz="3200" dirty="0">
                <a:solidFill>
                  <a:schemeClr val="tx1"/>
                </a:solidFill>
                <a:latin typeface="Calibri" panose="020F0502020204030204" pitchFamily="34" charset="0"/>
              </a:rPr>
              <a:t> post- </a:t>
            </a:r>
            <a:r>
              <a:rPr lang="en-US" sz="3200" dirty="0" err="1">
                <a:solidFill>
                  <a:schemeClr val="tx1"/>
                </a:solidFill>
                <a:latin typeface="Calibri" panose="020F0502020204030204" pitchFamily="34" charset="0"/>
              </a:rPr>
              <a:t>partumly</a:t>
            </a:r>
            <a:r>
              <a:rPr lang="en-US" sz="3200" dirty="0">
                <a:solidFill>
                  <a:schemeClr val="tx1"/>
                </a:solidFill>
                <a:latin typeface="Calibri" panose="020F0502020204030204" pitchFamily="34" charset="0"/>
              </a:rPr>
              <a:t>.</a:t>
            </a:r>
          </a:p>
          <a:p>
            <a:pPr lvl="0" algn="just">
              <a:buNone/>
            </a:pPr>
            <a:r>
              <a:rPr lang="en-US" sz="3200" dirty="0">
                <a:solidFill>
                  <a:schemeClr val="tx1"/>
                </a:solidFill>
                <a:latin typeface="Calibri" panose="020F0502020204030204" pitchFamily="34" charset="0"/>
              </a:rPr>
              <a:t>The character of the lochia gives useful information about the abnormal puerperal state.</a:t>
            </a:r>
          </a:p>
          <a:p>
            <a:pPr algn="just"/>
            <a:endParaRPr lang="en-US" sz="3200" dirty="0">
              <a:solidFill>
                <a:schemeClr val="tx1"/>
              </a:solidFill>
              <a:latin typeface="Calibri" panose="020F0502020204030204" pitchFamily="34" charset="0"/>
            </a:endParaRPr>
          </a:p>
        </p:txBody>
      </p:sp>
    </p:spTree>
  </p:cSld>
  <p:clrMapOvr>
    <a:masterClrMapping/>
  </p:clrMapOvr>
  <p:transition spd="med">
    <p:pull/>
  </p:transition>
</p:sld>
</file>

<file path=ppt/slides/slide68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3856" y="152400"/>
            <a:ext cx="8924290" cy="838200"/>
          </a:xfrm>
        </p:spPr>
        <p:txBody>
          <a:bodyPr>
            <a:normAutofit/>
          </a:bodyPr>
          <a:lstStyle/>
          <a:p>
            <a:pPr algn="ctr"/>
            <a:r>
              <a:rPr lang="en-US" b="1" dirty="0">
                <a:solidFill>
                  <a:srgbClr val="0000CC"/>
                </a:solidFill>
              </a:rPr>
              <a:t>CHARACTERISTICS OF LOCHIA</a:t>
            </a:r>
          </a:p>
        </p:txBody>
      </p:sp>
      <p:sp>
        <p:nvSpPr>
          <p:cNvPr id="3" name="Content Placeholder 2"/>
          <p:cNvSpPr>
            <a:spLocks noGrp="1"/>
          </p:cNvSpPr>
          <p:nvPr>
            <p:ph idx="1"/>
          </p:nvPr>
        </p:nvSpPr>
        <p:spPr>
          <a:xfrm>
            <a:off x="838200" y="990600"/>
            <a:ext cx="9067800" cy="5867400"/>
          </a:xfrm>
        </p:spPr>
        <p:txBody>
          <a:bodyPr>
            <a:normAutofit/>
          </a:bodyPr>
          <a:lstStyle/>
          <a:p>
            <a:pPr algn="just"/>
            <a:r>
              <a:rPr lang="en-US" sz="3600" dirty="0">
                <a:solidFill>
                  <a:schemeClr val="tx1"/>
                </a:solidFill>
                <a:latin typeface="Calibri" panose="020F0502020204030204" pitchFamily="34" charset="0"/>
              </a:rPr>
              <a:t>Should not be excessive in amount</a:t>
            </a:r>
            <a:endParaRPr lang="en-US" sz="3600" b="1" dirty="0">
              <a:solidFill>
                <a:schemeClr val="tx1"/>
              </a:solidFill>
              <a:latin typeface="Calibri" panose="020F0502020204030204" pitchFamily="34" charset="0"/>
            </a:endParaRPr>
          </a:p>
          <a:p>
            <a:pPr algn="just"/>
            <a:r>
              <a:rPr lang="en-US" sz="3600" dirty="0">
                <a:solidFill>
                  <a:schemeClr val="tx1"/>
                </a:solidFill>
                <a:latin typeface="Calibri" panose="020F0502020204030204" pitchFamily="34" charset="0"/>
              </a:rPr>
              <a:t>Should never have an offensive odor</a:t>
            </a:r>
            <a:endParaRPr lang="en-US" sz="3600" b="1" dirty="0">
              <a:solidFill>
                <a:schemeClr val="tx1"/>
              </a:solidFill>
              <a:latin typeface="Calibri" panose="020F0502020204030204" pitchFamily="34" charset="0"/>
            </a:endParaRPr>
          </a:p>
          <a:p>
            <a:pPr algn="just"/>
            <a:r>
              <a:rPr lang="en-US" sz="3600" dirty="0">
                <a:solidFill>
                  <a:schemeClr val="tx1"/>
                </a:solidFill>
                <a:latin typeface="Calibri" panose="020F0502020204030204" pitchFamily="34" charset="0"/>
              </a:rPr>
              <a:t>Should not contain large pieces of tissue/ debris</a:t>
            </a:r>
            <a:endParaRPr lang="en-US" sz="3600" b="1" dirty="0">
              <a:solidFill>
                <a:schemeClr val="tx1"/>
              </a:solidFill>
              <a:latin typeface="Calibri" panose="020F0502020204030204" pitchFamily="34" charset="0"/>
            </a:endParaRPr>
          </a:p>
          <a:p>
            <a:pPr algn="just"/>
            <a:r>
              <a:rPr lang="en-US" sz="3600" dirty="0">
                <a:solidFill>
                  <a:schemeClr val="tx1"/>
                </a:solidFill>
                <a:latin typeface="Calibri" panose="020F0502020204030204" pitchFamily="34" charset="0"/>
              </a:rPr>
              <a:t>Should not be absent during the first 3 weeks</a:t>
            </a:r>
            <a:endParaRPr lang="en-US" sz="3600" b="1" dirty="0">
              <a:solidFill>
                <a:schemeClr val="tx1"/>
              </a:solidFill>
              <a:latin typeface="Calibri" panose="020F0502020204030204" pitchFamily="34" charset="0"/>
            </a:endParaRPr>
          </a:p>
          <a:p>
            <a:pPr algn="just"/>
            <a:r>
              <a:rPr lang="en-US" sz="3600" dirty="0">
                <a:solidFill>
                  <a:schemeClr val="tx1"/>
                </a:solidFill>
                <a:latin typeface="Calibri" panose="020F0502020204030204" pitchFamily="34" charset="0"/>
              </a:rPr>
              <a:t>Should proceed from </a:t>
            </a:r>
            <a:r>
              <a:rPr lang="en-US" sz="3600" dirty="0" err="1">
                <a:solidFill>
                  <a:schemeClr val="tx1"/>
                </a:solidFill>
                <a:latin typeface="Calibri" panose="020F0502020204030204" pitchFamily="34" charset="0"/>
              </a:rPr>
              <a:t>rubra</a:t>
            </a:r>
            <a:r>
              <a:rPr lang="en-US" sz="3600" dirty="0">
                <a:solidFill>
                  <a:schemeClr val="tx1"/>
                </a:solidFill>
                <a:latin typeface="Calibri" panose="020F0502020204030204" pitchFamily="34" charset="0"/>
              </a:rPr>
              <a:t> -- serosa – alba sequentially</a:t>
            </a:r>
            <a:endParaRPr lang="en-US" sz="3600" b="1" dirty="0">
              <a:solidFill>
                <a:schemeClr val="tx1"/>
              </a:solidFill>
              <a:latin typeface="Calibri" panose="020F0502020204030204" pitchFamily="34" charset="0"/>
            </a:endParaRPr>
          </a:p>
          <a:p>
            <a:pPr algn="just"/>
            <a:endParaRPr lang="en-US" sz="3600" dirty="0">
              <a:solidFill>
                <a:schemeClr val="tx1"/>
              </a:solidFill>
              <a:latin typeface="Calibri" panose="020F0502020204030204" pitchFamily="34" charset="0"/>
            </a:endParaRPr>
          </a:p>
        </p:txBody>
      </p:sp>
    </p:spTree>
  </p:cSld>
  <p:clrMapOvr>
    <a:masterClrMapping/>
  </p:clrMapOvr>
  <p:transition spd="med">
    <p:pull/>
  </p:transition>
</p:sld>
</file>

<file path=ppt/slides/slide68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320" y="152400"/>
            <a:ext cx="11155363" cy="914400"/>
          </a:xfrm>
        </p:spPr>
        <p:txBody>
          <a:bodyPr>
            <a:noAutofit/>
          </a:bodyPr>
          <a:lstStyle/>
          <a:p>
            <a:pPr algn="ctr"/>
            <a:r>
              <a:rPr lang="en-US" sz="3600" b="1" dirty="0">
                <a:solidFill>
                  <a:srgbClr val="0000CC"/>
                </a:solidFill>
              </a:rPr>
              <a:t>Cervix,vagina, muscular walls, fallopian tubes, ovaries</a:t>
            </a:r>
          </a:p>
        </p:txBody>
      </p:sp>
      <p:sp>
        <p:nvSpPr>
          <p:cNvPr id="3" name="Content Placeholder 2"/>
          <p:cNvSpPr>
            <a:spLocks noGrp="1"/>
          </p:cNvSpPr>
          <p:nvPr>
            <p:ph idx="1"/>
          </p:nvPr>
        </p:nvSpPr>
        <p:spPr>
          <a:xfrm>
            <a:off x="762000" y="1219200"/>
            <a:ext cx="9296400" cy="4953000"/>
          </a:xfrm>
        </p:spPr>
        <p:txBody>
          <a:bodyPr>
            <a:normAutofit/>
          </a:bodyPr>
          <a:lstStyle/>
          <a:p>
            <a:pPr algn="just">
              <a:lnSpc>
                <a:spcPct val="90000"/>
              </a:lnSpc>
              <a:defRPr/>
            </a:pPr>
            <a:r>
              <a:rPr lang="en-US" sz="3600" dirty="0">
                <a:solidFill>
                  <a:schemeClr val="tx1"/>
                </a:solidFill>
                <a:latin typeface="Calibri" panose="020F0502020204030204" pitchFamily="34" charset="0"/>
              </a:rPr>
              <a:t>Cervix closes during puerperium to remain as a slit</a:t>
            </a:r>
          </a:p>
          <a:p>
            <a:pPr algn="just">
              <a:lnSpc>
                <a:spcPct val="90000"/>
              </a:lnSpc>
              <a:defRPr/>
            </a:pPr>
            <a:r>
              <a:rPr lang="en-US" sz="3600" dirty="0">
                <a:solidFill>
                  <a:schemeClr val="tx1"/>
                </a:solidFill>
                <a:latin typeface="Calibri" panose="020F0502020204030204" pitchFamily="34" charset="0"/>
              </a:rPr>
              <a:t>Inflammatory changes with no clinical signs of </a:t>
            </a:r>
            <a:r>
              <a:rPr lang="en-US" sz="3600" dirty="0" err="1">
                <a:solidFill>
                  <a:schemeClr val="tx1"/>
                </a:solidFill>
                <a:latin typeface="Calibri" panose="020F0502020204030204" pitchFamily="34" charset="0"/>
              </a:rPr>
              <a:t>salpingitis</a:t>
            </a:r>
            <a:r>
              <a:rPr lang="en-US" sz="3600" dirty="0">
                <a:solidFill>
                  <a:schemeClr val="tx1"/>
                </a:solidFill>
                <a:latin typeface="Calibri" panose="020F0502020204030204" pitchFamily="34" charset="0"/>
              </a:rPr>
              <a:t> occur</a:t>
            </a:r>
          </a:p>
          <a:p>
            <a:pPr algn="just">
              <a:lnSpc>
                <a:spcPct val="90000"/>
              </a:lnSpc>
              <a:defRPr/>
            </a:pPr>
            <a:r>
              <a:rPr lang="en-US" sz="3600" dirty="0">
                <a:solidFill>
                  <a:schemeClr val="tx1"/>
                </a:solidFill>
                <a:latin typeface="Calibri" panose="020F0502020204030204" pitchFamily="34" charset="0"/>
              </a:rPr>
              <a:t>The vagina returns to its antepartum state by the third week</a:t>
            </a:r>
          </a:p>
          <a:p>
            <a:pPr algn="just">
              <a:lnSpc>
                <a:spcPct val="90000"/>
              </a:lnSpc>
              <a:defRPr/>
            </a:pPr>
            <a:r>
              <a:rPr lang="en-US" sz="3600" dirty="0">
                <a:solidFill>
                  <a:schemeClr val="tx1"/>
                </a:solidFill>
                <a:latin typeface="Calibri" panose="020F0502020204030204" pitchFamily="34" charset="0"/>
              </a:rPr>
              <a:t>The torn hymen heals and is known as the carunclae myrtiformes</a:t>
            </a:r>
          </a:p>
          <a:p>
            <a:pPr algn="just"/>
            <a:endParaRPr lang="en-US" sz="3600" dirty="0">
              <a:solidFill>
                <a:schemeClr val="tx1"/>
              </a:solidFill>
              <a:latin typeface="Calibri" panose="020F0502020204030204" pitchFamily="34" charset="0"/>
            </a:endParaRPr>
          </a:p>
        </p:txBody>
      </p:sp>
    </p:spTree>
  </p:cSld>
  <p:clrMapOvr>
    <a:masterClrMapping/>
  </p:clrMapOvr>
  <p:transition spd="med">
    <p:pull/>
  </p:transition>
</p:sld>
</file>

<file path=ppt/slides/slide68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1000"/>
            <a:ext cx="8686800" cy="5791200"/>
          </a:xfrm>
        </p:spPr>
        <p:txBody>
          <a:bodyPr>
            <a:normAutofit/>
          </a:bodyPr>
          <a:lstStyle/>
          <a:p>
            <a:pPr algn="just">
              <a:lnSpc>
                <a:spcPct val="90000"/>
              </a:lnSpc>
              <a:defRPr/>
            </a:pPr>
            <a:r>
              <a:rPr lang="en-US" sz="3600" dirty="0">
                <a:solidFill>
                  <a:schemeClr val="tx1"/>
                </a:solidFill>
                <a:latin typeface="Calibri" panose="020F0502020204030204" pitchFamily="34" charset="0"/>
              </a:rPr>
              <a:t>The voluntary muscles regain tone during puerperium</a:t>
            </a:r>
          </a:p>
          <a:p>
            <a:pPr algn="just">
              <a:lnSpc>
                <a:spcPct val="90000"/>
              </a:lnSpc>
              <a:defRPr/>
            </a:pPr>
            <a:r>
              <a:rPr lang="en-US" sz="3600" dirty="0">
                <a:solidFill>
                  <a:schemeClr val="tx1"/>
                </a:solidFill>
                <a:latin typeface="Calibri" panose="020F0502020204030204" pitchFamily="34" charset="0"/>
              </a:rPr>
              <a:t>Abdominal muscle involution may take about 6-7 weeks</a:t>
            </a:r>
          </a:p>
          <a:p>
            <a:pPr algn="just">
              <a:buNone/>
            </a:pPr>
            <a:endParaRPr lang="en-US" sz="3600" dirty="0">
              <a:solidFill>
                <a:schemeClr val="tx1"/>
              </a:solidFill>
              <a:latin typeface="Calibri" panose="020F0502020204030204" pitchFamily="34" charset="0"/>
            </a:endParaRPr>
          </a:p>
        </p:txBody>
      </p:sp>
    </p:spTree>
  </p:cSld>
  <p:clrMapOvr>
    <a:masterClrMapping/>
  </p:clrMapOvr>
  <p:transition spd="med">
    <p:pull/>
  </p:transition>
</p:sld>
</file>

<file path=ppt/slides/slide68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3856" y="152400"/>
            <a:ext cx="8924290" cy="914400"/>
          </a:xfrm>
        </p:spPr>
        <p:txBody>
          <a:bodyPr/>
          <a:lstStyle/>
          <a:p>
            <a:pPr algn="ctr"/>
            <a:r>
              <a:rPr lang="en-US" b="1" dirty="0">
                <a:solidFill>
                  <a:srgbClr val="0000CC"/>
                </a:solidFill>
              </a:rPr>
              <a:t>The vagina</a:t>
            </a:r>
          </a:p>
        </p:txBody>
      </p:sp>
      <p:sp>
        <p:nvSpPr>
          <p:cNvPr id="3" name="Content Placeholder 2"/>
          <p:cNvSpPr>
            <a:spLocks noGrp="1"/>
          </p:cNvSpPr>
          <p:nvPr>
            <p:ph idx="1"/>
          </p:nvPr>
        </p:nvSpPr>
        <p:spPr>
          <a:xfrm>
            <a:off x="762000" y="1219200"/>
            <a:ext cx="8763000" cy="4953000"/>
          </a:xfrm>
        </p:spPr>
        <p:txBody>
          <a:bodyPr>
            <a:normAutofit fontScale="92500" lnSpcReduction="10000"/>
          </a:bodyPr>
          <a:lstStyle/>
          <a:p>
            <a:pPr algn="just"/>
            <a:r>
              <a:rPr lang="en-US" sz="3600" dirty="0">
                <a:solidFill>
                  <a:schemeClr val="tx1"/>
                </a:solidFill>
                <a:latin typeface="Calibri" panose="020F0502020204030204" pitchFamily="34" charset="0"/>
              </a:rPr>
              <a:t>Although the vagina may never return to its prepregnancy state, the supportive tissues of the pelvic floor gradually regain their former tone. </a:t>
            </a:r>
          </a:p>
          <a:p>
            <a:pPr algn="just"/>
            <a:r>
              <a:rPr lang="en-US" sz="3600" dirty="0">
                <a:solidFill>
                  <a:schemeClr val="tx1"/>
                </a:solidFill>
                <a:latin typeface="Calibri" panose="020F0502020204030204" pitchFamily="34" charset="0"/>
              </a:rPr>
              <a:t>Women who deliver vaginally should be taught and encouraged to perform </a:t>
            </a:r>
            <a:r>
              <a:rPr lang="en-US" sz="3600" b="1" dirty="0">
                <a:solidFill>
                  <a:schemeClr val="tx1"/>
                </a:solidFill>
                <a:latin typeface="Calibri" panose="020F0502020204030204" pitchFamily="34" charset="0"/>
              </a:rPr>
              <a:t>Kegel exercises </a:t>
            </a:r>
            <a:r>
              <a:rPr lang="en-US" sz="3600" dirty="0">
                <a:solidFill>
                  <a:schemeClr val="tx1"/>
                </a:solidFill>
                <a:latin typeface="Calibri" panose="020F0502020204030204" pitchFamily="34" charset="0"/>
              </a:rPr>
              <a:t>(intermittent tightening of the perineal muscles) to maintain and improve the supportive tissues of the pelvic floor by tightening the perineal muscles. </a:t>
            </a:r>
          </a:p>
          <a:p>
            <a:pPr algn="just"/>
            <a:endParaRPr lang="en-US" sz="3600" dirty="0">
              <a:solidFill>
                <a:schemeClr val="tx1"/>
              </a:solidFill>
              <a:latin typeface="Calibri" panose="020F0502020204030204" pitchFamily="34" charset="0"/>
            </a:endParaRPr>
          </a:p>
        </p:txBody>
      </p:sp>
    </p:spTree>
  </p:cSld>
  <p:clrMapOvr>
    <a:masterClrMapping/>
  </p:clrMapOvr>
  <p:transition spd="med">
    <p:pull/>
  </p:transition>
</p:sld>
</file>

<file path=ppt/slides/slide68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3856" y="152400"/>
            <a:ext cx="8924290" cy="838200"/>
          </a:xfrm>
        </p:spPr>
        <p:txBody>
          <a:bodyPr/>
          <a:lstStyle/>
          <a:p>
            <a:pPr algn="ctr"/>
            <a:r>
              <a:rPr lang="en-US" b="1" dirty="0">
                <a:solidFill>
                  <a:srgbClr val="0000CC"/>
                </a:solidFill>
              </a:rPr>
              <a:t>Physiologic changes</a:t>
            </a:r>
          </a:p>
        </p:txBody>
      </p:sp>
      <p:sp>
        <p:nvSpPr>
          <p:cNvPr id="3" name="Content Placeholder 2"/>
          <p:cNvSpPr>
            <a:spLocks noGrp="1"/>
          </p:cNvSpPr>
          <p:nvPr>
            <p:ph idx="1"/>
          </p:nvPr>
        </p:nvSpPr>
        <p:spPr>
          <a:xfrm>
            <a:off x="762001" y="990600"/>
            <a:ext cx="8915401" cy="5181600"/>
          </a:xfrm>
        </p:spPr>
        <p:txBody>
          <a:bodyPr>
            <a:normAutofit/>
          </a:bodyPr>
          <a:lstStyle/>
          <a:p>
            <a:pPr algn="just">
              <a:defRPr/>
            </a:pPr>
            <a:r>
              <a:rPr lang="en-US" sz="3600" dirty="0">
                <a:solidFill>
                  <a:schemeClr val="tx1"/>
                </a:solidFill>
                <a:latin typeface="Calibri" panose="020F0502020204030204" pitchFamily="34" charset="0"/>
              </a:rPr>
              <a:t>Fluid and electrolyte balance</a:t>
            </a:r>
          </a:p>
          <a:p>
            <a:pPr algn="just">
              <a:defRPr/>
            </a:pPr>
            <a:r>
              <a:rPr lang="en-US" sz="3600" dirty="0">
                <a:solidFill>
                  <a:schemeClr val="tx1"/>
                </a:solidFill>
                <a:latin typeface="Calibri" panose="020F0502020204030204" pitchFamily="34" charset="0"/>
              </a:rPr>
              <a:t>The baby and placenta weigh about 5kg</a:t>
            </a:r>
          </a:p>
          <a:p>
            <a:pPr algn="just">
              <a:defRPr/>
            </a:pPr>
            <a:r>
              <a:rPr lang="en-US" sz="3600" dirty="0">
                <a:solidFill>
                  <a:schemeClr val="tx1"/>
                </a:solidFill>
                <a:latin typeface="Calibri" panose="020F0502020204030204" pitchFamily="34" charset="0"/>
              </a:rPr>
              <a:t>After their delivery about 4kg is lost in form of fluid</a:t>
            </a:r>
          </a:p>
          <a:p>
            <a:pPr algn="just">
              <a:defRPr/>
            </a:pPr>
            <a:r>
              <a:rPr lang="en-US" sz="3600" dirty="0">
                <a:solidFill>
                  <a:schemeClr val="tx1"/>
                </a:solidFill>
                <a:latin typeface="Calibri" panose="020F0502020204030204" pitchFamily="34" charset="0"/>
              </a:rPr>
              <a:t>Electrolyte balance is back to normal by the end of the first week</a:t>
            </a:r>
          </a:p>
          <a:p>
            <a:pPr algn="just">
              <a:buNone/>
            </a:pPr>
            <a:endParaRPr lang="en-US" sz="3600" dirty="0">
              <a:solidFill>
                <a:schemeClr val="tx1"/>
              </a:solidFill>
              <a:latin typeface="Calibri" panose="020F0502020204030204" pitchFamily="34" charset="0"/>
            </a:endParaRPr>
          </a:p>
        </p:txBody>
      </p:sp>
    </p:spTree>
  </p:cSld>
  <p:clrMapOvr>
    <a:masterClrMapping/>
  </p:clrMapOvr>
  <p:transition spd="med">
    <p:pull/>
  </p:transition>
</p:sld>
</file>

<file path=ppt/slides/slide68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solidFill>
                  <a:srgbClr val="0000CC"/>
                </a:solidFill>
              </a:rPr>
              <a:t>Cardiovascular changes</a:t>
            </a:r>
            <a:br>
              <a:rPr lang="en-US" sz="3600" b="1" dirty="0">
                <a:solidFill>
                  <a:srgbClr val="0000CC"/>
                </a:solidFill>
              </a:rPr>
            </a:br>
            <a:endParaRPr lang="en-US" sz="3600" b="1" dirty="0">
              <a:solidFill>
                <a:srgbClr val="0000CC"/>
              </a:solidFill>
            </a:endParaRPr>
          </a:p>
        </p:txBody>
      </p:sp>
      <p:sp>
        <p:nvSpPr>
          <p:cNvPr id="3" name="Content Placeholder 2"/>
          <p:cNvSpPr>
            <a:spLocks noGrp="1"/>
          </p:cNvSpPr>
          <p:nvPr>
            <p:ph idx="1"/>
          </p:nvPr>
        </p:nvSpPr>
        <p:spPr>
          <a:xfrm>
            <a:off x="914400" y="1219200"/>
            <a:ext cx="8686800" cy="5638800"/>
          </a:xfrm>
        </p:spPr>
        <p:txBody>
          <a:bodyPr>
            <a:normAutofit/>
          </a:bodyPr>
          <a:lstStyle/>
          <a:p>
            <a:pPr algn="just"/>
            <a:r>
              <a:rPr lang="en-US" sz="3200" dirty="0">
                <a:solidFill>
                  <a:schemeClr val="tx1"/>
                </a:solidFill>
                <a:latin typeface="Calibri" panose="020F0502020204030204" pitchFamily="34" charset="0"/>
              </a:rPr>
              <a:t>Immediately following delivery, there is a marked increase in peripheral vascular resistance due to the removal of the low-pressure uteroplacental circulatory shunt. </a:t>
            </a:r>
          </a:p>
          <a:p>
            <a:pPr algn="just"/>
            <a:r>
              <a:rPr lang="en-US" sz="3200" dirty="0">
                <a:solidFill>
                  <a:schemeClr val="tx1"/>
                </a:solidFill>
                <a:latin typeface="Calibri" panose="020F0502020204030204" pitchFamily="34" charset="0"/>
              </a:rPr>
              <a:t>The cardiac output and plasma volume gradually return to normal during the first 2 weeks of the puerperium. As a result of the loss of plasma volume and the diuresis of extracellular fluid, a marked weight loss occurs in the first week. </a:t>
            </a:r>
          </a:p>
          <a:p>
            <a:pPr algn="just"/>
            <a:endParaRPr lang="en-US" sz="3200" dirty="0">
              <a:solidFill>
                <a:schemeClr val="tx1"/>
              </a:solidFill>
              <a:latin typeface="Calibri" panose="020F0502020204030204" pitchFamily="34" charset="0"/>
            </a:endParaRPr>
          </a:p>
        </p:txBody>
      </p:sp>
    </p:spTree>
  </p:cSld>
  <p:clrMapOvr>
    <a:masterClrMapping/>
  </p:clrMapOvr>
  <p:transition spd="med">
    <p:pull/>
  </p:transition>
</p:sld>
</file>

<file path=ppt/slides/slide68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3856" y="152400"/>
            <a:ext cx="8924290" cy="685800"/>
          </a:xfrm>
        </p:spPr>
        <p:txBody>
          <a:bodyPr>
            <a:normAutofit/>
          </a:bodyPr>
          <a:lstStyle/>
          <a:p>
            <a:pPr algn="ctr"/>
            <a:r>
              <a:rPr lang="en-US" sz="3600" b="1" dirty="0">
                <a:solidFill>
                  <a:srgbClr val="0000CC"/>
                </a:solidFill>
              </a:rPr>
              <a:t>Cardiovascular changes cntd…</a:t>
            </a:r>
          </a:p>
        </p:txBody>
      </p:sp>
      <p:sp>
        <p:nvSpPr>
          <p:cNvPr id="3" name="Content Placeholder 2"/>
          <p:cNvSpPr>
            <a:spLocks noGrp="1"/>
          </p:cNvSpPr>
          <p:nvPr>
            <p:ph idx="1"/>
          </p:nvPr>
        </p:nvSpPr>
        <p:spPr>
          <a:xfrm>
            <a:off x="762000" y="990600"/>
            <a:ext cx="8991600" cy="5715000"/>
          </a:xfrm>
        </p:spPr>
        <p:txBody>
          <a:bodyPr>
            <a:normAutofit lnSpcReduction="10000"/>
          </a:bodyPr>
          <a:lstStyle/>
          <a:p>
            <a:pPr algn="just">
              <a:lnSpc>
                <a:spcPct val="90000"/>
              </a:lnSpc>
              <a:defRPr/>
            </a:pPr>
            <a:r>
              <a:rPr lang="en-US" sz="3600" dirty="0">
                <a:solidFill>
                  <a:schemeClr val="tx1"/>
                </a:solidFill>
                <a:latin typeface="Calibri" panose="020F0502020204030204" pitchFamily="34" charset="0"/>
              </a:rPr>
              <a:t>There is an increase in thromboxane(vasoconstrictor or that of prostacyclin(vasodilator)</a:t>
            </a:r>
          </a:p>
          <a:p>
            <a:pPr algn="just">
              <a:lnSpc>
                <a:spcPct val="90000"/>
              </a:lnSpc>
              <a:defRPr/>
            </a:pPr>
            <a:r>
              <a:rPr lang="en-US" sz="3600" dirty="0">
                <a:solidFill>
                  <a:schemeClr val="tx1"/>
                </a:solidFill>
                <a:latin typeface="Calibri" panose="020F0502020204030204" pitchFamily="34" charset="0"/>
              </a:rPr>
              <a:t>Blood volume decreases from 5-6 l to 4l by the third week.</a:t>
            </a:r>
          </a:p>
          <a:p>
            <a:pPr algn="just">
              <a:lnSpc>
                <a:spcPct val="90000"/>
              </a:lnSpc>
              <a:defRPr/>
            </a:pPr>
            <a:r>
              <a:rPr lang="en-US" sz="3600" dirty="0">
                <a:solidFill>
                  <a:schemeClr val="tx1"/>
                </a:solidFill>
                <a:latin typeface="Calibri" panose="020F0502020204030204" pitchFamily="34" charset="0"/>
              </a:rPr>
              <a:t>Mean loss is 500ml in vaginal birth and 1500ml by cesarean section or delivery of twins or triplets</a:t>
            </a:r>
          </a:p>
          <a:p>
            <a:pPr algn="just">
              <a:lnSpc>
                <a:spcPct val="90000"/>
              </a:lnSpc>
              <a:defRPr/>
            </a:pPr>
            <a:r>
              <a:rPr lang="en-US" sz="3600" dirty="0">
                <a:solidFill>
                  <a:schemeClr val="tx1"/>
                </a:solidFill>
                <a:latin typeface="Calibri" panose="020F0502020204030204" pitchFamily="34" charset="0"/>
              </a:rPr>
              <a:t>Haematopoesis: During pregnancy there is an increase of haematocrit by 30% about 15 % of this is lost after delivery</a:t>
            </a:r>
          </a:p>
          <a:p>
            <a:endParaRPr lang="en-US" sz="3600" dirty="0">
              <a:solidFill>
                <a:schemeClr val="tx1"/>
              </a:solidFill>
              <a:latin typeface="Calibri" panose="020F0502020204030204" pitchFamily="34" charset="0"/>
            </a:endParaRPr>
          </a:p>
        </p:txBody>
      </p:sp>
    </p:spTree>
  </p:cSld>
  <p:clrMapOvr>
    <a:masterClrMapping/>
  </p:clrMapOvr>
  <p:transition spd="med">
    <p:pull/>
  </p:transition>
</p:sld>
</file>

<file path=ppt/slides/slide68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226646"/>
            <a:ext cx="7865728" cy="1320800"/>
          </a:xfrm>
        </p:spPr>
        <p:txBody>
          <a:bodyPr>
            <a:normAutofit/>
          </a:bodyPr>
          <a:lstStyle/>
          <a:p>
            <a:pPr algn="ctr"/>
            <a:r>
              <a:rPr lang="en-US" sz="3600" b="1" dirty="0">
                <a:solidFill>
                  <a:srgbClr val="0000CC"/>
                </a:solidFill>
              </a:rPr>
              <a:t>Return of Menstruation and ovulation</a:t>
            </a:r>
          </a:p>
        </p:txBody>
      </p:sp>
      <p:sp>
        <p:nvSpPr>
          <p:cNvPr id="3" name="Content Placeholder 2"/>
          <p:cNvSpPr>
            <a:spLocks noGrp="1"/>
          </p:cNvSpPr>
          <p:nvPr>
            <p:ph idx="1"/>
          </p:nvPr>
        </p:nvSpPr>
        <p:spPr>
          <a:xfrm>
            <a:off x="855944" y="1547446"/>
            <a:ext cx="8897656" cy="5310554"/>
          </a:xfrm>
        </p:spPr>
        <p:txBody>
          <a:bodyPr>
            <a:normAutofit/>
          </a:bodyPr>
          <a:lstStyle/>
          <a:p>
            <a:pPr algn="just"/>
            <a:r>
              <a:rPr lang="en-US" sz="3200" dirty="0">
                <a:solidFill>
                  <a:schemeClr val="tx1"/>
                </a:solidFill>
                <a:latin typeface="Calibri" panose="020F0502020204030204" pitchFamily="34" charset="0"/>
              </a:rPr>
              <a:t>In women who do not nurse, menstrual flow usually returns by 6 to 8 weeks, although this is highly variable. </a:t>
            </a:r>
          </a:p>
          <a:p>
            <a:pPr algn="just"/>
            <a:r>
              <a:rPr lang="en-US" sz="3200" dirty="0">
                <a:solidFill>
                  <a:schemeClr val="tx1"/>
                </a:solidFill>
                <a:latin typeface="Calibri" panose="020F0502020204030204" pitchFamily="34" charset="0"/>
              </a:rPr>
              <a:t>Although ovulation may not occur for several months, particularly in nursing mothers, contraceptive counseling and use should be emphasized during the puerperium to avoid an undesired pregnancy. </a:t>
            </a:r>
          </a:p>
          <a:p>
            <a:pPr algn="just"/>
            <a:endParaRPr lang="en-US" sz="3200" dirty="0">
              <a:solidFill>
                <a:schemeClr val="tx1"/>
              </a:solidFill>
              <a:latin typeface="Calibri" panose="020F0502020204030204" pitchFamily="34" charset="0"/>
            </a:endParaRPr>
          </a:p>
        </p:txBody>
      </p:sp>
    </p:spTree>
  </p:cSld>
  <p:clrMapOvr>
    <a:masterClrMapping/>
  </p:clrMapOvr>
  <p:transition spd="med">
    <p:pull/>
  </p:transition>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769" y="6927"/>
            <a:ext cx="7865728" cy="1320800"/>
          </a:xfrm>
        </p:spPr>
        <p:txBody>
          <a:bodyPr>
            <a:normAutofit/>
          </a:bodyPr>
          <a:lstStyle/>
          <a:p>
            <a:pPr algn="ctr"/>
            <a:r>
              <a:rPr lang="en-US" sz="5400" b="1" dirty="0"/>
              <a:t>The breasts </a:t>
            </a:r>
          </a:p>
        </p:txBody>
      </p:sp>
      <p:sp>
        <p:nvSpPr>
          <p:cNvPr id="3" name="Content Placeholder 2"/>
          <p:cNvSpPr>
            <a:spLocks noGrp="1"/>
          </p:cNvSpPr>
          <p:nvPr>
            <p:ph idx="1"/>
          </p:nvPr>
        </p:nvSpPr>
        <p:spPr>
          <a:xfrm>
            <a:off x="609600" y="914400"/>
            <a:ext cx="8991600" cy="5715000"/>
          </a:xfrm>
        </p:spPr>
        <p:txBody>
          <a:bodyPr>
            <a:normAutofit/>
          </a:bodyPr>
          <a:lstStyle/>
          <a:p>
            <a:pPr algn="just"/>
            <a:r>
              <a:rPr lang="en-US" sz="28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Usually the breasts are soft on palpation during the first 24 hours post delivery; there may or may not be any colostrum at this time. But by day 3 they normally becomes swollen, warm and increased vascularity is demonstrated. </a:t>
            </a:r>
          </a:p>
          <a:p>
            <a:pPr algn="just"/>
            <a:r>
              <a:rPr lang="en-US" sz="28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From Day 2-4, milk secretion is established in most cases. </a:t>
            </a:r>
          </a:p>
          <a:p>
            <a:pPr algn="just"/>
            <a:r>
              <a:rPr lang="en-US" sz="28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It is important that the mother is shown the correct technique for proper positioning of the baby and attachment to avoid cracking of the nipples.  </a:t>
            </a:r>
          </a:p>
        </p:txBody>
      </p:sp>
    </p:spTree>
    <p:extLst>
      <p:ext uri="{BB962C8B-B14F-4D97-AF65-F5344CB8AC3E}">
        <p14:creationId xmlns="" xmlns:p14="http://schemas.microsoft.com/office/powerpoint/2010/main" val="2755523420"/>
      </p:ext>
    </p:extLst>
  </p:cSld>
  <p:clrMapOvr>
    <a:masterClrMapping/>
  </p:clrMapOvr>
  <p:transition spd="med">
    <p:pull/>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i="1" u="sng" dirty="0">
                <a:latin typeface="Times New Roman" pitchFamily="18" charset="0"/>
                <a:cs typeface="Times New Roman" pitchFamily="18" charset="0"/>
              </a:rPr>
              <a:t>Specific changes are:-</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69</a:t>
            </a:fld>
            <a:endParaRPr lang="en-US" dirty="0">
              <a:latin typeface="Franklin Gothic Book"/>
            </a:endParaRPr>
          </a:p>
        </p:txBody>
      </p:sp>
      <p:sp>
        <p:nvSpPr>
          <p:cNvPr id="3" name="Content Placeholder 2"/>
          <p:cNvSpPr>
            <a:spLocks noGrp="1"/>
          </p:cNvSpPr>
          <p:nvPr>
            <p:ph sz="quarter" idx="1"/>
          </p:nvPr>
        </p:nvSpPr>
        <p:spPr>
          <a:xfrm>
            <a:off x="704242" y="1524000"/>
            <a:ext cx="10411672" cy="5105400"/>
          </a:xfrm>
        </p:spPr>
        <p:txBody>
          <a:bodyPr>
            <a:noAutofit/>
          </a:bodyPr>
          <a:lstStyle/>
          <a:p>
            <a:pPr lvl="0"/>
            <a:r>
              <a:rPr lang="en-US" sz="3200" dirty="0" err="1">
                <a:latin typeface="Times New Roman" pitchFamily="18" charset="0"/>
                <a:cs typeface="Times New Roman" pitchFamily="18" charset="0"/>
              </a:rPr>
              <a:t>Hyperpigmentation</a:t>
            </a:r>
            <a:r>
              <a:rPr lang="en-US" sz="3200" dirty="0">
                <a:latin typeface="Times New Roman" pitchFamily="18" charset="0"/>
                <a:cs typeface="Times New Roman" pitchFamily="18" charset="0"/>
              </a:rPr>
              <a:t> on the following areas.</a:t>
            </a:r>
          </a:p>
          <a:p>
            <a:pPr lvl="0">
              <a:buFont typeface="Wingdings" pitchFamily="2" charset="2"/>
              <a:buChar char="Ø"/>
            </a:pPr>
            <a:r>
              <a:rPr lang="en-US" sz="3200" dirty="0">
                <a:latin typeface="Times New Roman" pitchFamily="18" charset="0"/>
                <a:cs typeface="Times New Roman" pitchFamily="18" charset="0"/>
              </a:rPr>
              <a:t>Face , it’s referred to as </a:t>
            </a:r>
            <a:r>
              <a:rPr lang="en-US" sz="3200" dirty="0" err="1">
                <a:solidFill>
                  <a:srgbClr val="FF0000"/>
                </a:solidFill>
                <a:latin typeface="Times New Roman" pitchFamily="18" charset="0"/>
                <a:cs typeface="Times New Roman" pitchFamily="18" charset="0"/>
              </a:rPr>
              <a:t>chloasma</a:t>
            </a:r>
            <a:r>
              <a:rPr lang="en-US" sz="3200" dirty="0">
                <a:latin typeface="Times New Roman" pitchFamily="18" charset="0"/>
                <a:cs typeface="Times New Roman" pitchFamily="18" charset="0"/>
              </a:rPr>
              <a:t> or </a:t>
            </a:r>
            <a:r>
              <a:rPr lang="en-US" sz="3200" dirty="0" err="1">
                <a:solidFill>
                  <a:srgbClr val="FF0000"/>
                </a:solidFill>
                <a:latin typeface="Times New Roman" pitchFamily="18" charset="0"/>
                <a:cs typeface="Times New Roman" pitchFamily="18" charset="0"/>
              </a:rPr>
              <a:t>melasma</a:t>
            </a:r>
            <a:r>
              <a:rPr lang="en-US" sz="3200" dirty="0">
                <a:latin typeface="Times New Roman" pitchFamily="18" charset="0"/>
                <a:cs typeface="Times New Roman" pitchFamily="18" charset="0"/>
              </a:rPr>
              <a:t> or “mask of pregnancy”.</a:t>
            </a:r>
          </a:p>
          <a:p>
            <a:pPr lvl="0">
              <a:buFont typeface="Wingdings" pitchFamily="2" charset="2"/>
              <a:buChar char="ü"/>
            </a:pPr>
            <a:r>
              <a:rPr lang="en-US" sz="3200" dirty="0">
                <a:latin typeface="Times New Roman" pitchFamily="18" charset="0"/>
                <a:cs typeface="Times New Roman" pitchFamily="18" charset="0"/>
              </a:rPr>
              <a:t>Caused by melanin deposition into epidermal or dermal macrophages. </a:t>
            </a:r>
          </a:p>
          <a:p>
            <a:pPr lvl="0">
              <a:buFont typeface="Wingdings" pitchFamily="2" charset="2"/>
              <a:buChar char="ü"/>
            </a:pPr>
            <a:r>
              <a:rPr lang="en-US" sz="3200" dirty="0">
                <a:latin typeface="Times New Roman" pitchFamily="18" charset="0"/>
                <a:cs typeface="Times New Roman" pitchFamily="18" charset="0"/>
              </a:rPr>
              <a:t>Epidermal </a:t>
            </a:r>
            <a:r>
              <a:rPr lang="en-US" sz="3200" dirty="0" err="1">
                <a:latin typeface="Times New Roman" pitchFamily="18" charset="0"/>
                <a:cs typeface="Times New Roman" pitchFamily="18" charset="0"/>
              </a:rPr>
              <a:t>melanosis</a:t>
            </a:r>
            <a:r>
              <a:rPr lang="en-US" sz="3200" dirty="0">
                <a:latin typeface="Times New Roman" pitchFamily="18" charset="0"/>
                <a:cs typeface="Times New Roman" pitchFamily="18" charset="0"/>
              </a:rPr>
              <a:t> regresses </a:t>
            </a:r>
            <a:r>
              <a:rPr lang="en-US" sz="3200" dirty="0" err="1">
                <a:latin typeface="Times New Roman" pitchFamily="18" charset="0"/>
                <a:cs typeface="Times New Roman" pitchFamily="18" charset="0"/>
              </a:rPr>
              <a:t>postnatally</a:t>
            </a:r>
            <a:r>
              <a:rPr lang="en-US" sz="3200" dirty="0">
                <a:latin typeface="Times New Roman" pitchFamily="18" charset="0"/>
                <a:cs typeface="Times New Roman" pitchFamily="18" charset="0"/>
              </a:rPr>
              <a:t> ,while dermal </a:t>
            </a:r>
            <a:r>
              <a:rPr lang="en-US" sz="3200" dirty="0" err="1">
                <a:latin typeface="Times New Roman" pitchFamily="18" charset="0"/>
                <a:cs typeface="Times New Roman" pitchFamily="18" charset="0"/>
              </a:rPr>
              <a:t>melanosis</a:t>
            </a:r>
            <a:r>
              <a:rPr lang="en-US" sz="3200" dirty="0">
                <a:latin typeface="Times New Roman" pitchFamily="18" charset="0"/>
                <a:cs typeface="Times New Roman" pitchFamily="18" charset="0"/>
              </a:rPr>
              <a:t> may persist up to 10 years, in 1/3 of women.</a:t>
            </a:r>
          </a:p>
          <a:p>
            <a:endParaRPr lang="en-US" sz="3200" dirty="0"/>
          </a:p>
        </p:txBody>
      </p:sp>
    </p:spTree>
  </p:cSld>
  <p:clrMapOvr>
    <a:masterClrMapping/>
  </p:clrMapOvr>
  <p:transition spd="slow">
    <p:pull dir="d"/>
  </p:transition>
  <p:timing>
    <p:tnLst>
      <p:par>
        <p:cTn id="1" dur="indefinite" restart="never" nodeType="tmRoot"/>
      </p:par>
    </p:tnLst>
  </p:timing>
</p:sld>
</file>

<file path=ppt/slides/slide69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50800"/>
            <a:ext cx="7865728" cy="1320800"/>
          </a:xfrm>
        </p:spPr>
        <p:txBody>
          <a:bodyPr>
            <a:noAutofit/>
          </a:bodyPr>
          <a:lstStyle/>
          <a:p>
            <a:pPr algn="ctr"/>
            <a:r>
              <a:rPr lang="en-US" sz="3600" b="1" u="sng" dirty="0">
                <a:solidFill>
                  <a:srgbClr val="0000CC"/>
                </a:solidFill>
              </a:rPr>
              <a:t>The Psychology of the Mother During Puerperium </a:t>
            </a:r>
          </a:p>
        </p:txBody>
      </p:sp>
      <p:sp>
        <p:nvSpPr>
          <p:cNvPr id="3" name="Content Placeholder 2"/>
          <p:cNvSpPr>
            <a:spLocks noGrp="1"/>
          </p:cNvSpPr>
          <p:nvPr>
            <p:ph idx="1"/>
          </p:nvPr>
        </p:nvSpPr>
        <p:spPr>
          <a:xfrm>
            <a:off x="609600" y="1371600"/>
            <a:ext cx="9144000" cy="5486400"/>
          </a:xfrm>
        </p:spPr>
        <p:txBody>
          <a:bodyPr>
            <a:normAutofit lnSpcReduction="10000"/>
          </a:bodyPr>
          <a:lstStyle/>
          <a:p>
            <a:pPr algn="just"/>
            <a:r>
              <a:rPr lang="en-US" sz="3200" dirty="0">
                <a:solidFill>
                  <a:schemeClr val="tx1"/>
                </a:solidFill>
                <a:latin typeface="Calibri" panose="020F0502020204030204" pitchFamily="34" charset="0"/>
              </a:rPr>
              <a:t>During the puerperium the mother is subjected to emotional turmoil and you must be supportive and observant. She should be allowed to cuddle her baby and express her love as she wishes. This maternal instinct is at times delayed.</a:t>
            </a:r>
          </a:p>
          <a:p>
            <a:pPr algn="just"/>
            <a:r>
              <a:rPr lang="en-US" sz="3200" dirty="0">
                <a:solidFill>
                  <a:schemeClr val="tx1"/>
                </a:solidFill>
                <a:latin typeface="Calibri" panose="020F0502020204030204" pitchFamily="34" charset="0"/>
              </a:rPr>
              <a:t>The midwife should be kind, patient, and compassionate towards the mother and give her the necessary education concerning her and the baby. Each mother should be taken as an individual based on her maternal experience, educational background, maturity and parity. </a:t>
            </a:r>
          </a:p>
        </p:txBody>
      </p:sp>
    </p:spTree>
  </p:cSld>
  <p:clrMapOvr>
    <a:masterClrMapping/>
  </p:clrMapOvr>
  <p:transition spd="med">
    <p:pull/>
  </p:transition>
</p:sld>
</file>

<file path=ppt/slides/slide69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610600" cy="5902337"/>
          </a:xfrm>
        </p:spPr>
        <p:txBody>
          <a:bodyPr>
            <a:normAutofit/>
          </a:bodyPr>
          <a:lstStyle/>
          <a:p>
            <a:pPr algn="just"/>
            <a:r>
              <a:rPr lang="en-US" sz="3200" dirty="0">
                <a:solidFill>
                  <a:schemeClr val="tx1"/>
                </a:solidFill>
                <a:latin typeface="Calibri" panose="020F0502020204030204" pitchFamily="34" charset="0"/>
              </a:rPr>
              <a:t>Mothers should be given all the information necessary to ensure they know how to care for their babies. </a:t>
            </a:r>
          </a:p>
          <a:p>
            <a:pPr algn="just"/>
            <a:r>
              <a:rPr lang="en-US" sz="3200" b="1" dirty="0">
                <a:solidFill>
                  <a:schemeClr val="tx1"/>
                </a:solidFill>
                <a:latin typeface="Calibri" panose="020F0502020204030204" pitchFamily="34" charset="0"/>
              </a:rPr>
              <a:t>‘Rooming in</a:t>
            </a:r>
            <a:r>
              <a:rPr lang="en-US" sz="3200" dirty="0">
                <a:solidFill>
                  <a:schemeClr val="tx1"/>
                </a:solidFill>
                <a:latin typeface="Calibri" panose="020F0502020204030204" pitchFamily="34" charset="0"/>
              </a:rPr>
              <a:t>’ is the term given when a hospital plans for the mother to stay with the baby for most of the 24 hours in a day. It is highly recommended because it has been seen to have great psychological advantages for both mother and baby. </a:t>
            </a:r>
          </a:p>
          <a:p>
            <a:pPr algn="just"/>
            <a:r>
              <a:rPr lang="en-US" sz="3200" b="1" dirty="0">
                <a:solidFill>
                  <a:schemeClr val="tx1"/>
                </a:solidFill>
                <a:latin typeface="Calibri" panose="020F0502020204030204" pitchFamily="34" charset="0"/>
              </a:rPr>
              <a:t>Bonding</a:t>
            </a:r>
            <a:r>
              <a:rPr lang="en-US" sz="3200" dirty="0">
                <a:solidFill>
                  <a:schemeClr val="tx1"/>
                </a:solidFill>
                <a:latin typeface="Calibri" panose="020F0502020204030204" pitchFamily="34" charset="0"/>
              </a:rPr>
              <a:t> commences immediately and demand breast-feeding can be successfully practiced</a:t>
            </a:r>
          </a:p>
          <a:p>
            <a:pPr algn="just"/>
            <a:endParaRPr lang="en-US" sz="3200" dirty="0">
              <a:solidFill>
                <a:schemeClr val="tx1"/>
              </a:solidFill>
              <a:latin typeface="Calibri" panose="020F0502020204030204" pitchFamily="34" charset="0"/>
            </a:endParaRPr>
          </a:p>
        </p:txBody>
      </p:sp>
    </p:spTree>
  </p:cSld>
  <p:clrMapOvr>
    <a:masterClrMapping/>
  </p:clrMapOvr>
  <p:transition spd="med">
    <p:pull/>
  </p:transition>
</p:sld>
</file>

<file path=ppt/slides/slide69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3856" y="152400"/>
            <a:ext cx="8924290" cy="914400"/>
          </a:xfrm>
        </p:spPr>
        <p:txBody>
          <a:bodyPr>
            <a:normAutofit/>
          </a:bodyPr>
          <a:lstStyle/>
          <a:p>
            <a:pPr algn="ctr"/>
            <a:r>
              <a:rPr lang="en-US" sz="3600" b="1" dirty="0">
                <a:solidFill>
                  <a:srgbClr val="0000CC"/>
                </a:solidFill>
              </a:rPr>
              <a:t>General Involution</a:t>
            </a:r>
            <a:r>
              <a:rPr lang="en-US" sz="3600" dirty="0">
                <a:solidFill>
                  <a:srgbClr val="0000CC"/>
                </a:solidFill>
              </a:rPr>
              <a:t> </a:t>
            </a:r>
          </a:p>
        </p:txBody>
      </p:sp>
      <p:sp>
        <p:nvSpPr>
          <p:cNvPr id="3" name="Content Placeholder 2"/>
          <p:cNvSpPr>
            <a:spLocks noGrp="1"/>
          </p:cNvSpPr>
          <p:nvPr>
            <p:ph idx="1"/>
          </p:nvPr>
        </p:nvSpPr>
        <p:spPr>
          <a:xfrm>
            <a:off x="838200" y="990600"/>
            <a:ext cx="9067800" cy="5181600"/>
          </a:xfrm>
        </p:spPr>
        <p:txBody>
          <a:bodyPr>
            <a:normAutofit/>
          </a:bodyPr>
          <a:lstStyle/>
          <a:p>
            <a:pPr algn="just"/>
            <a:r>
              <a:rPr lang="en-US" sz="3200" dirty="0">
                <a:solidFill>
                  <a:schemeClr val="tx1"/>
                </a:solidFill>
                <a:latin typeface="Calibri" panose="020F0502020204030204" pitchFamily="34" charset="0"/>
              </a:rPr>
              <a:t>Every system in the body is affected during this process, including the heart and circulatory system. With the cessation of the utero-placental circulation, the work done by the heart decreases. The quantity of blood required also gradually returns to normal. The renal and musculo-skeletal systems also return to normal.</a:t>
            </a:r>
          </a:p>
          <a:p>
            <a:pPr algn="just">
              <a:buNone/>
            </a:pPr>
            <a:endParaRPr lang="en-US" sz="3200" dirty="0">
              <a:solidFill>
                <a:schemeClr val="tx1"/>
              </a:solidFill>
              <a:latin typeface="Calibri" panose="020F0502020204030204" pitchFamily="34" charset="0"/>
            </a:endParaRPr>
          </a:p>
        </p:txBody>
      </p:sp>
    </p:spTree>
  </p:cSld>
  <p:clrMapOvr>
    <a:masterClrMapping/>
  </p:clrMapOvr>
  <p:transition spd="med">
    <p:pull/>
  </p:transition>
</p:sld>
</file>

<file path=ppt/slides/slide69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320" y="152400"/>
            <a:ext cx="10039827" cy="914400"/>
          </a:xfrm>
        </p:spPr>
        <p:txBody>
          <a:bodyPr>
            <a:normAutofit/>
          </a:bodyPr>
          <a:lstStyle/>
          <a:p>
            <a:pPr algn="ctr"/>
            <a:r>
              <a:rPr lang="en-US" sz="3600" b="1" dirty="0">
                <a:solidFill>
                  <a:srgbClr val="0000CC"/>
                </a:solidFill>
              </a:rPr>
              <a:t>Involution of the Uterus</a:t>
            </a:r>
            <a:r>
              <a:rPr lang="en-US" sz="3600" dirty="0">
                <a:solidFill>
                  <a:srgbClr val="0000CC"/>
                </a:solidFill>
              </a:rPr>
              <a:t> </a:t>
            </a:r>
          </a:p>
        </p:txBody>
      </p:sp>
      <p:sp>
        <p:nvSpPr>
          <p:cNvPr id="3" name="Content Placeholder 2"/>
          <p:cNvSpPr>
            <a:spLocks noGrp="1"/>
          </p:cNvSpPr>
          <p:nvPr>
            <p:ph idx="1"/>
          </p:nvPr>
        </p:nvSpPr>
        <p:spPr>
          <a:xfrm>
            <a:off x="855944" y="762000"/>
            <a:ext cx="8516656" cy="5791200"/>
          </a:xfrm>
        </p:spPr>
        <p:txBody>
          <a:bodyPr>
            <a:normAutofit fontScale="92500"/>
          </a:bodyPr>
          <a:lstStyle/>
          <a:p>
            <a:pPr algn="ctr">
              <a:buNone/>
            </a:pPr>
            <a:r>
              <a:rPr lang="en-US" sz="3200" u="sng" dirty="0">
                <a:solidFill>
                  <a:schemeClr val="tx1"/>
                </a:solidFill>
                <a:latin typeface="Calibri" panose="020F0502020204030204" pitchFamily="34" charset="0"/>
              </a:rPr>
              <a:t>DEFINITION</a:t>
            </a:r>
          </a:p>
          <a:p>
            <a:pPr algn="just"/>
            <a:r>
              <a:rPr lang="en-US" sz="3200" dirty="0">
                <a:solidFill>
                  <a:schemeClr val="tx1"/>
                </a:solidFill>
                <a:latin typeface="Calibri" panose="020F0502020204030204" pitchFamily="34" charset="0"/>
              </a:rPr>
              <a:t>The uterus returns to its normal site, tone &amp; position of non pregnant state Mechanism</a:t>
            </a:r>
            <a:endParaRPr lang="en-US" sz="3200" u="sng" dirty="0">
              <a:solidFill>
                <a:schemeClr val="tx1"/>
              </a:solidFill>
              <a:latin typeface="Calibri" panose="020F0502020204030204" pitchFamily="34" charset="0"/>
            </a:endParaRPr>
          </a:p>
          <a:p>
            <a:pPr algn="just"/>
            <a:r>
              <a:rPr lang="en-US" sz="3200" dirty="0">
                <a:solidFill>
                  <a:schemeClr val="tx1"/>
                </a:solidFill>
                <a:latin typeface="Calibri" panose="020F0502020204030204" pitchFamily="34" charset="0"/>
              </a:rPr>
              <a:t>The size of the pregnant uterus is 30 x 22 x 20cm and it weighs 1000gms at the end of labour. It is 15 x 11 x 7.5cm by the end of puerperium. </a:t>
            </a:r>
          </a:p>
          <a:p>
            <a:pPr algn="just"/>
            <a:r>
              <a:rPr lang="en-US" sz="3200" dirty="0">
                <a:solidFill>
                  <a:schemeClr val="tx1"/>
                </a:solidFill>
                <a:latin typeface="Calibri" panose="020F0502020204030204" pitchFamily="34" charset="0"/>
              </a:rPr>
              <a:t>Involution takes place, by which point it measures 7.5 x 5 x 2.5cm and weighs 60gms.</a:t>
            </a:r>
          </a:p>
          <a:p>
            <a:pPr algn="just"/>
            <a:r>
              <a:rPr lang="en-US" sz="3200" dirty="0">
                <a:solidFill>
                  <a:schemeClr val="tx1"/>
                </a:solidFill>
                <a:latin typeface="Calibri" panose="020F0502020204030204" pitchFamily="34" charset="0"/>
              </a:rPr>
              <a:t>Involution is the return of the uterus to its normal size, position and tone and is brought about by </a:t>
            </a:r>
            <a:r>
              <a:rPr lang="en-US" sz="3200" b="1" dirty="0">
                <a:solidFill>
                  <a:schemeClr val="tx1"/>
                </a:solidFill>
                <a:latin typeface="Calibri" panose="020F0502020204030204" pitchFamily="34" charset="0"/>
              </a:rPr>
              <a:t>autolysis and ischaemia.</a:t>
            </a:r>
          </a:p>
        </p:txBody>
      </p:sp>
    </p:spTree>
  </p:cSld>
  <p:clrMapOvr>
    <a:masterClrMapping/>
  </p:clrMapOvr>
  <p:transition spd="med">
    <p:pull/>
  </p:transition>
</p:sld>
</file>

<file path=ppt/slides/slide69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81000"/>
            <a:ext cx="8382000" cy="5638800"/>
          </a:xfrm>
        </p:spPr>
        <p:txBody>
          <a:bodyPr>
            <a:normAutofit/>
          </a:bodyPr>
          <a:lstStyle/>
          <a:p>
            <a:pPr algn="just"/>
            <a:r>
              <a:rPr lang="en-US" sz="3600" b="1" u="sng" dirty="0">
                <a:solidFill>
                  <a:schemeClr val="tx1"/>
                </a:solidFill>
                <a:latin typeface="Calibri" panose="020F0502020204030204" pitchFamily="34" charset="0"/>
              </a:rPr>
              <a:t>Autolysis</a:t>
            </a:r>
            <a:r>
              <a:rPr lang="en-US" sz="3600" dirty="0">
                <a:solidFill>
                  <a:schemeClr val="tx1"/>
                </a:solidFill>
                <a:latin typeface="Calibri" panose="020F0502020204030204" pitchFamily="34" charset="0"/>
              </a:rPr>
              <a:t> is a process by which muscle fibres are digested by the proteolytic hormone. The muscle fibres have to dissolve a large amount of their protein in order to achieve this reduction in size. This means that a great deal of nitrogen is excreted by the body in the urine together with the excess fluid retained during pregnancy. </a:t>
            </a:r>
          </a:p>
          <a:p>
            <a:pPr algn="just"/>
            <a:endParaRPr lang="en-US" sz="3600" dirty="0">
              <a:solidFill>
                <a:schemeClr val="tx1"/>
              </a:solidFill>
              <a:latin typeface="Calibri" panose="020F0502020204030204" pitchFamily="34" charset="0"/>
            </a:endParaRPr>
          </a:p>
        </p:txBody>
      </p:sp>
    </p:spTree>
  </p:cSld>
  <p:clrMapOvr>
    <a:masterClrMapping/>
  </p:clrMapOvr>
  <p:transition spd="med">
    <p:pull/>
  </p:transition>
</p:sld>
</file>

<file path=ppt/slides/slide69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57201"/>
            <a:ext cx="8839200" cy="5867400"/>
          </a:xfrm>
        </p:spPr>
        <p:txBody>
          <a:bodyPr>
            <a:normAutofit/>
          </a:bodyPr>
          <a:lstStyle/>
          <a:p>
            <a:pPr algn="just"/>
            <a:r>
              <a:rPr lang="en-US" sz="3600" dirty="0">
                <a:solidFill>
                  <a:schemeClr val="tx1"/>
                </a:solidFill>
                <a:latin typeface="Calibri" panose="020F0502020204030204" pitchFamily="34" charset="0"/>
              </a:rPr>
              <a:t>This is why a lot of urine containing large amounts of nitrogen is excreted during the first few days after delivery. In addition, the epithelial lining of the uterus, other cellular debris, and red blood cells are expelled as lochia from the uterus.</a:t>
            </a:r>
          </a:p>
          <a:p>
            <a:pPr algn="just"/>
            <a:endParaRPr lang="en-US" sz="3600" dirty="0">
              <a:solidFill>
                <a:schemeClr val="tx1"/>
              </a:solidFill>
              <a:latin typeface="Calibri" panose="020F0502020204030204" pitchFamily="34" charset="0"/>
            </a:endParaRPr>
          </a:p>
        </p:txBody>
      </p:sp>
    </p:spTree>
  </p:cSld>
  <p:clrMapOvr>
    <a:masterClrMapping/>
  </p:clrMapOvr>
  <p:transition spd="med">
    <p:pull/>
  </p:transition>
</p:sld>
</file>

<file path=ppt/slides/slide69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04800"/>
            <a:ext cx="8839200" cy="5867400"/>
          </a:xfrm>
        </p:spPr>
        <p:txBody>
          <a:bodyPr>
            <a:noAutofit/>
          </a:bodyPr>
          <a:lstStyle/>
          <a:p>
            <a:pPr algn="just"/>
            <a:r>
              <a:rPr lang="en-US" sz="3200" b="1" dirty="0" err="1">
                <a:solidFill>
                  <a:schemeClr val="tx1"/>
                </a:solidFill>
                <a:latin typeface="Calibri" panose="020F0502020204030204" pitchFamily="34" charset="0"/>
              </a:rPr>
              <a:t>Ischaemia</a:t>
            </a:r>
            <a:r>
              <a:rPr lang="en-US" sz="3200" dirty="0">
                <a:solidFill>
                  <a:schemeClr val="tx1"/>
                </a:solidFill>
                <a:latin typeface="Calibri" panose="020F0502020204030204" pitchFamily="34" charset="0"/>
              </a:rPr>
              <a:t> is localized </a:t>
            </a:r>
            <a:r>
              <a:rPr lang="en-US" sz="3200" dirty="0" err="1">
                <a:solidFill>
                  <a:schemeClr val="tx1"/>
                </a:solidFill>
                <a:latin typeface="Calibri" panose="020F0502020204030204" pitchFamily="34" charset="0"/>
              </a:rPr>
              <a:t>anaemia</a:t>
            </a:r>
            <a:r>
              <a:rPr lang="en-US" sz="3200" dirty="0">
                <a:solidFill>
                  <a:schemeClr val="tx1"/>
                </a:solidFill>
                <a:latin typeface="Calibri" panose="020F0502020204030204" pitchFamily="34" charset="0"/>
              </a:rPr>
              <a:t> of the uterus, which occurs when the placenta is expelled. Blood vessels are constricted, which results in the reduction of the blood supply to the uterus. The phagocytes dispose of the redundant muscle </a:t>
            </a:r>
            <a:r>
              <a:rPr lang="en-US" sz="3200" dirty="0" err="1">
                <a:solidFill>
                  <a:schemeClr val="tx1"/>
                </a:solidFill>
                <a:latin typeface="Calibri" panose="020F0502020204030204" pitchFamily="34" charset="0"/>
              </a:rPr>
              <a:t>fibre</a:t>
            </a:r>
            <a:r>
              <a:rPr lang="en-US" sz="3200" dirty="0">
                <a:solidFill>
                  <a:schemeClr val="tx1"/>
                </a:solidFill>
                <a:latin typeface="Calibri" panose="020F0502020204030204" pitchFamily="34" charset="0"/>
              </a:rPr>
              <a:t> and elastic tissue. The vagina, ligaments of the uterus and muscle of the pelvis also return to their pre-</a:t>
            </a:r>
            <a:r>
              <a:rPr lang="en-US" sz="3200" dirty="0" err="1">
                <a:solidFill>
                  <a:schemeClr val="tx1"/>
                </a:solidFill>
                <a:latin typeface="Calibri" panose="020F0502020204030204" pitchFamily="34" charset="0"/>
              </a:rPr>
              <a:t>gravida</a:t>
            </a:r>
            <a:r>
              <a:rPr lang="en-US" sz="3200" dirty="0">
                <a:solidFill>
                  <a:schemeClr val="tx1"/>
                </a:solidFill>
                <a:latin typeface="Calibri" panose="020F0502020204030204" pitchFamily="34" charset="0"/>
              </a:rPr>
              <a:t> state. If not, </a:t>
            </a:r>
            <a:r>
              <a:rPr lang="en-US" sz="3200" dirty="0" err="1">
                <a:solidFill>
                  <a:schemeClr val="tx1"/>
                </a:solidFill>
                <a:latin typeface="Calibri" panose="020F0502020204030204" pitchFamily="34" charset="0"/>
              </a:rPr>
              <a:t>prolapse</a:t>
            </a:r>
            <a:r>
              <a:rPr lang="en-US" sz="3200" dirty="0">
                <a:solidFill>
                  <a:schemeClr val="tx1"/>
                </a:solidFill>
                <a:latin typeface="Calibri" panose="020F0502020204030204" pitchFamily="34" charset="0"/>
              </a:rPr>
              <a:t> of the uterus may occur later.</a:t>
            </a:r>
          </a:p>
          <a:p>
            <a:pPr algn="just"/>
            <a:r>
              <a:rPr lang="en-US" sz="3200" b="1" dirty="0">
                <a:solidFill>
                  <a:schemeClr val="tx1"/>
                </a:solidFill>
                <a:latin typeface="Calibri" panose="020F0502020204030204" pitchFamily="34" charset="0"/>
              </a:rPr>
              <a:t>Lining of the uterus is cast off </a:t>
            </a:r>
            <a:r>
              <a:rPr lang="en-US" sz="3200" dirty="0">
                <a:solidFill>
                  <a:schemeClr val="tx1"/>
                </a:solidFill>
                <a:latin typeface="Calibri" panose="020F0502020204030204" pitchFamily="34" charset="0"/>
              </a:rPr>
              <a:t>and is replaced first by granular tissue and then by </a:t>
            </a:r>
            <a:r>
              <a:rPr lang="en-US" sz="3200" dirty="0" err="1">
                <a:solidFill>
                  <a:schemeClr val="tx1"/>
                </a:solidFill>
                <a:latin typeface="Calibri" panose="020F0502020204030204" pitchFamily="34" charset="0"/>
              </a:rPr>
              <a:t>endometrium</a:t>
            </a:r>
            <a:endParaRPr lang="en-US" sz="3200" dirty="0">
              <a:solidFill>
                <a:schemeClr val="tx1"/>
              </a:solidFill>
              <a:latin typeface="Calibri" panose="020F0502020204030204" pitchFamily="34" charset="0"/>
            </a:endParaRPr>
          </a:p>
          <a:p>
            <a:pPr algn="just"/>
            <a:endParaRPr lang="en-US" sz="3200" dirty="0">
              <a:solidFill>
                <a:schemeClr val="tx1"/>
              </a:solidFill>
              <a:latin typeface="Calibri" panose="020F0502020204030204" pitchFamily="34" charset="0"/>
            </a:endParaRPr>
          </a:p>
        </p:txBody>
      </p:sp>
    </p:spTree>
  </p:cSld>
  <p:clrMapOvr>
    <a:masterClrMapping/>
  </p:clrMapOvr>
  <p:transition spd="med">
    <p:pull/>
  </p:transition>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609600" y="-193040"/>
          <a:ext cx="11064082" cy="6974840"/>
        </p:xfrm>
        <a:graphic>
          <a:graphicData uri="http://schemas.openxmlformats.org/drawingml/2006/table">
            <a:tbl>
              <a:tblPr firstRow="1" bandRow="1">
                <a:tableStyleId>{5C22544A-7EE6-4342-B048-85BDC9FD1C3A}</a:tableStyleId>
              </a:tblPr>
              <a:tblGrid>
                <a:gridCol w="2232753">
                  <a:extLst>
                    <a:ext uri="{9D8B030D-6E8A-4147-A177-3AD203B41FA5}">
                      <a16:colId xmlns="" xmlns:a16="http://schemas.microsoft.com/office/drawing/2014/main" val="20000"/>
                    </a:ext>
                  </a:extLst>
                </a:gridCol>
                <a:gridCol w="2602918">
                  <a:extLst>
                    <a:ext uri="{9D8B030D-6E8A-4147-A177-3AD203B41FA5}">
                      <a16:colId xmlns="" xmlns:a16="http://schemas.microsoft.com/office/drawing/2014/main" val="20001"/>
                    </a:ext>
                  </a:extLst>
                </a:gridCol>
                <a:gridCol w="3346609">
                  <a:extLst>
                    <a:ext uri="{9D8B030D-6E8A-4147-A177-3AD203B41FA5}">
                      <a16:colId xmlns="" xmlns:a16="http://schemas.microsoft.com/office/drawing/2014/main" val="20002"/>
                    </a:ext>
                  </a:extLst>
                </a:gridCol>
                <a:gridCol w="2881802">
                  <a:extLst>
                    <a:ext uri="{9D8B030D-6E8A-4147-A177-3AD203B41FA5}">
                      <a16:colId xmlns="" xmlns:a16="http://schemas.microsoft.com/office/drawing/2014/main" val="20003"/>
                    </a:ext>
                  </a:extLst>
                </a:gridCol>
              </a:tblGrid>
              <a:tr h="1336040">
                <a:tc gridSpan="4">
                  <a:txBody>
                    <a:bodyPr/>
                    <a:lstStyle/>
                    <a:p>
                      <a:endParaRPr lang="en-US" dirty="0"/>
                    </a:p>
                    <a:p>
                      <a:pPr algn="ctr"/>
                      <a:r>
                        <a:rPr lang="en-US" sz="3200" b="1" kern="1200" baseline="0" dirty="0">
                          <a:solidFill>
                            <a:srgbClr val="0000CC"/>
                          </a:solidFill>
                          <a:latin typeface="+mn-lt"/>
                          <a:ea typeface="+mn-ea"/>
                          <a:cs typeface="+mn-cs"/>
                        </a:rPr>
                        <a:t>PROGRESS OF CHANGE IN THE UTERUS AFTER DELIVERY</a:t>
                      </a:r>
                      <a:endParaRPr lang="en-US" sz="3200" dirty="0">
                        <a:solidFill>
                          <a:srgbClr val="0000CC"/>
                        </a:solidFill>
                      </a:endParaRPr>
                    </a:p>
                    <a:p>
                      <a:endParaRPr lang="en-US" sz="3200" dirty="0">
                        <a:solidFill>
                          <a:srgbClr val="FFFF00"/>
                        </a:solidFill>
                      </a:endParaRPr>
                    </a:p>
                  </a:txBody>
                  <a:tcPr marL="111554" marR="111554">
                    <a:solidFill>
                      <a:schemeClr val="bg1">
                        <a:lumMod val="85000"/>
                      </a:schemeClr>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 xmlns:a16="http://schemas.microsoft.com/office/drawing/2014/main" val="10000"/>
                  </a:ext>
                </a:extLst>
              </a:tr>
              <a:tr h="1549400">
                <a:tc>
                  <a:txBody>
                    <a:bodyPr/>
                    <a:lstStyle/>
                    <a:p>
                      <a:endParaRPr lang="en-US" sz="2400" b="1" dirty="0">
                        <a:solidFill>
                          <a:srgbClr val="0000CC"/>
                        </a:solidFill>
                      </a:endParaRPr>
                    </a:p>
                  </a:txBody>
                  <a:tcPr marL="111554" marR="111554">
                    <a:solidFill>
                      <a:schemeClr val="bg1">
                        <a:lumMod val="85000"/>
                      </a:schemeClr>
                    </a:solidFill>
                  </a:tcPr>
                </a:tc>
                <a:tc>
                  <a:txBody>
                    <a:bodyPr/>
                    <a:lstStyle/>
                    <a:p>
                      <a:r>
                        <a:rPr lang="en-US" sz="2400" b="1" kern="1200" baseline="0" dirty="0">
                          <a:solidFill>
                            <a:schemeClr val="dk1"/>
                          </a:solidFill>
                          <a:latin typeface="+mn-lt"/>
                          <a:ea typeface="+mn-ea"/>
                          <a:cs typeface="+mn-cs"/>
                        </a:rPr>
                        <a:t>WEIGHT OF UTERUS</a:t>
                      </a:r>
                      <a:endParaRPr lang="en-US" sz="2400" b="1" dirty="0"/>
                    </a:p>
                  </a:txBody>
                  <a:tcPr marL="111554" marR="111554">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dk1"/>
                          </a:solidFill>
                          <a:latin typeface="+mn-lt"/>
                          <a:ea typeface="+mn-ea"/>
                          <a:cs typeface="+mn-cs"/>
                        </a:rPr>
                        <a:t>DIAMETER OF PLACENTAL SITE</a:t>
                      </a:r>
                      <a:endParaRPr lang="en-US" sz="2400" b="1" dirty="0"/>
                    </a:p>
                    <a:p>
                      <a:endParaRPr lang="en-US" sz="2400" b="1" dirty="0"/>
                    </a:p>
                  </a:txBody>
                  <a:tcPr marL="111554" marR="111554">
                    <a:solidFill>
                      <a:schemeClr val="bg1">
                        <a:lumMod val="85000"/>
                      </a:schemeClr>
                    </a:solidFill>
                  </a:tcPr>
                </a:tc>
                <a:tc>
                  <a:txBody>
                    <a:bodyPr/>
                    <a:lstStyle/>
                    <a:p>
                      <a:r>
                        <a:rPr lang="en-US" sz="2400" b="1" kern="1200" baseline="0" dirty="0">
                          <a:solidFill>
                            <a:schemeClr val="dk1"/>
                          </a:solidFill>
                          <a:latin typeface="+mn-lt"/>
                          <a:ea typeface="+mn-ea"/>
                          <a:cs typeface="+mn-cs"/>
                        </a:rPr>
                        <a:t>CERVIX</a:t>
                      </a:r>
                      <a:endParaRPr lang="en-US" sz="2400" b="1" dirty="0"/>
                    </a:p>
                  </a:txBody>
                  <a:tcPr marL="111554" marR="111554">
                    <a:solidFill>
                      <a:schemeClr val="bg1">
                        <a:lumMod val="85000"/>
                      </a:schemeClr>
                    </a:solidFill>
                  </a:tcPr>
                </a:tc>
                <a:extLst>
                  <a:ext uri="{0D108BD9-81ED-4DB2-BD59-A6C34878D82A}">
                    <a16:rowId xmlns="" xmlns:a16="http://schemas.microsoft.com/office/drawing/2014/main" val="10001"/>
                  </a:ext>
                </a:extLst>
              </a:tr>
              <a:tr h="370840">
                <a:tc>
                  <a:txBody>
                    <a:bodyPr/>
                    <a:lstStyle/>
                    <a:p>
                      <a:r>
                        <a:rPr lang="en-US" sz="2400" b="1" kern="1200" baseline="0" dirty="0">
                          <a:solidFill>
                            <a:schemeClr val="dk1"/>
                          </a:solidFill>
                          <a:latin typeface="+mn-lt"/>
                          <a:ea typeface="+mn-ea"/>
                          <a:cs typeface="+mn-cs"/>
                        </a:rPr>
                        <a:t>END OF LABOUR</a:t>
                      </a:r>
                      <a:endParaRPr lang="en-US" sz="2400" b="1" dirty="0"/>
                    </a:p>
                  </a:txBody>
                  <a:tcPr marL="111554" marR="111554">
                    <a:solidFill>
                      <a:schemeClr val="bg1">
                        <a:lumMod val="85000"/>
                      </a:schemeClr>
                    </a:solidFill>
                  </a:tcPr>
                </a:tc>
                <a:tc>
                  <a:txBody>
                    <a:bodyPr/>
                    <a:lstStyle/>
                    <a:p>
                      <a:r>
                        <a:rPr lang="en-US" sz="2400" kern="1200" baseline="0" dirty="0">
                          <a:solidFill>
                            <a:schemeClr val="dk1"/>
                          </a:solidFill>
                          <a:latin typeface="+mn-lt"/>
                          <a:ea typeface="+mn-ea"/>
                          <a:cs typeface="+mn-cs"/>
                        </a:rPr>
                        <a:t>900GMS</a:t>
                      </a:r>
                      <a:endParaRPr lang="en-US" sz="2400" dirty="0"/>
                    </a:p>
                  </a:txBody>
                  <a:tcPr marL="111554" marR="111554">
                    <a:solidFill>
                      <a:schemeClr val="bg1">
                        <a:lumMod val="85000"/>
                      </a:schemeClr>
                    </a:solidFill>
                  </a:tcPr>
                </a:tc>
                <a:tc>
                  <a:txBody>
                    <a:bodyPr/>
                    <a:lstStyle/>
                    <a:p>
                      <a:r>
                        <a:rPr lang="en-US" sz="2400" kern="1200" baseline="0" dirty="0">
                          <a:solidFill>
                            <a:schemeClr val="dk1"/>
                          </a:solidFill>
                          <a:latin typeface="+mn-lt"/>
                          <a:ea typeface="+mn-ea"/>
                          <a:cs typeface="+mn-cs"/>
                        </a:rPr>
                        <a:t>12.5CMS</a:t>
                      </a:r>
                      <a:endParaRPr lang="en-US" sz="2400" dirty="0"/>
                    </a:p>
                  </a:txBody>
                  <a:tcPr marL="111554" marR="111554">
                    <a:solidFill>
                      <a:schemeClr val="bg1">
                        <a:lumMod val="85000"/>
                      </a:schemeClr>
                    </a:solidFill>
                  </a:tcPr>
                </a:tc>
                <a:tc>
                  <a:txBody>
                    <a:bodyPr/>
                    <a:lstStyle/>
                    <a:p>
                      <a:r>
                        <a:rPr lang="en-US" sz="2400" kern="1200" baseline="0" dirty="0">
                          <a:solidFill>
                            <a:schemeClr val="dk1"/>
                          </a:solidFill>
                          <a:latin typeface="+mn-lt"/>
                          <a:ea typeface="+mn-ea"/>
                          <a:cs typeface="+mn-cs"/>
                        </a:rPr>
                        <a:t>SOFT,</a:t>
                      </a:r>
                      <a:endParaRPr lang="en-US" sz="2400" dirty="0"/>
                    </a:p>
                  </a:txBody>
                  <a:tcPr marL="111554" marR="111554">
                    <a:solidFill>
                      <a:schemeClr val="bg1">
                        <a:lumMod val="85000"/>
                      </a:schemeClr>
                    </a:solidFill>
                  </a:tcPr>
                </a:tc>
                <a:extLst>
                  <a:ext uri="{0D108BD9-81ED-4DB2-BD59-A6C34878D82A}">
                    <a16:rowId xmlns="" xmlns:a16="http://schemas.microsoft.com/office/drawing/2014/main" val="10002"/>
                  </a:ext>
                </a:extLst>
              </a:tr>
              <a:tr h="858520">
                <a:tc>
                  <a:txBody>
                    <a:bodyPr/>
                    <a:lstStyle/>
                    <a:p>
                      <a:r>
                        <a:rPr lang="en-US" sz="2400" b="1" kern="1200" baseline="0" dirty="0">
                          <a:solidFill>
                            <a:schemeClr val="dk1"/>
                          </a:solidFill>
                          <a:latin typeface="+mn-lt"/>
                          <a:ea typeface="+mn-ea"/>
                          <a:cs typeface="+mn-cs"/>
                        </a:rPr>
                        <a:t>END OF 1 WK</a:t>
                      </a:r>
                      <a:endParaRPr lang="en-US" sz="2400" b="1" dirty="0"/>
                    </a:p>
                  </a:txBody>
                  <a:tcPr marL="111554" marR="111554">
                    <a:solidFill>
                      <a:schemeClr val="bg1">
                        <a:lumMod val="85000"/>
                      </a:schemeClr>
                    </a:solidFill>
                  </a:tcPr>
                </a:tc>
                <a:tc>
                  <a:txBody>
                    <a:bodyPr/>
                    <a:lstStyle/>
                    <a:p>
                      <a:r>
                        <a:rPr lang="en-US" sz="2400" kern="1200" baseline="0" dirty="0">
                          <a:solidFill>
                            <a:schemeClr val="dk1"/>
                          </a:solidFill>
                          <a:latin typeface="+mn-lt"/>
                          <a:ea typeface="+mn-ea"/>
                          <a:cs typeface="+mn-cs"/>
                        </a:rPr>
                        <a:t>450GMS</a:t>
                      </a:r>
                      <a:endParaRPr lang="en-US" sz="2400" dirty="0"/>
                    </a:p>
                  </a:txBody>
                  <a:tcPr marL="111554" marR="111554">
                    <a:solidFill>
                      <a:schemeClr val="bg1">
                        <a:lumMod val="85000"/>
                      </a:schemeClr>
                    </a:solidFill>
                  </a:tcPr>
                </a:tc>
                <a:tc>
                  <a:txBody>
                    <a:bodyPr/>
                    <a:lstStyle/>
                    <a:p>
                      <a:r>
                        <a:rPr lang="en-US" sz="2400" kern="1200" baseline="0" dirty="0">
                          <a:solidFill>
                            <a:schemeClr val="dk1"/>
                          </a:solidFill>
                          <a:latin typeface="+mn-lt"/>
                          <a:ea typeface="+mn-ea"/>
                          <a:cs typeface="+mn-cs"/>
                        </a:rPr>
                        <a:t>7.5CMS</a:t>
                      </a:r>
                      <a:endParaRPr lang="en-US" sz="2400" dirty="0"/>
                    </a:p>
                  </a:txBody>
                  <a:tcPr marL="111554" marR="111554">
                    <a:solidFill>
                      <a:schemeClr val="bg1">
                        <a:lumMod val="85000"/>
                      </a:schemeClr>
                    </a:solidFill>
                  </a:tcPr>
                </a:tc>
                <a:tc>
                  <a:txBody>
                    <a:bodyPr/>
                    <a:lstStyle/>
                    <a:p>
                      <a:r>
                        <a:rPr lang="en-US" sz="2400" kern="1200" baseline="0" dirty="0">
                          <a:solidFill>
                            <a:schemeClr val="dk1"/>
                          </a:solidFill>
                          <a:latin typeface="+mn-lt"/>
                          <a:ea typeface="+mn-ea"/>
                          <a:cs typeface="+mn-cs"/>
                        </a:rPr>
                        <a:t>2CMS</a:t>
                      </a:r>
                      <a:endParaRPr lang="en-US" sz="2400" dirty="0"/>
                    </a:p>
                  </a:txBody>
                  <a:tcPr marL="111554" marR="111554">
                    <a:solidFill>
                      <a:schemeClr val="bg1">
                        <a:lumMod val="85000"/>
                      </a:schemeClr>
                    </a:solidFill>
                  </a:tcPr>
                </a:tc>
                <a:extLst>
                  <a:ext uri="{0D108BD9-81ED-4DB2-BD59-A6C34878D82A}">
                    <a16:rowId xmlns="" xmlns:a16="http://schemas.microsoft.com/office/drawing/2014/main" val="10003"/>
                  </a:ext>
                </a:extLst>
              </a:tr>
              <a:tr h="858520">
                <a:tc>
                  <a:txBody>
                    <a:bodyPr/>
                    <a:lstStyle/>
                    <a:p>
                      <a:r>
                        <a:rPr lang="en-US" sz="2400" b="1" kern="1200" baseline="0" dirty="0">
                          <a:solidFill>
                            <a:schemeClr val="dk1"/>
                          </a:solidFill>
                          <a:latin typeface="+mn-lt"/>
                          <a:ea typeface="+mn-ea"/>
                          <a:cs typeface="+mn-cs"/>
                        </a:rPr>
                        <a:t>END OF 2 WKS</a:t>
                      </a:r>
                      <a:endParaRPr lang="en-US" sz="2400" b="1" dirty="0"/>
                    </a:p>
                  </a:txBody>
                  <a:tcPr marL="111554" marR="111554">
                    <a:solidFill>
                      <a:schemeClr val="bg1">
                        <a:lumMod val="85000"/>
                      </a:schemeClr>
                    </a:solidFill>
                  </a:tcPr>
                </a:tc>
                <a:tc>
                  <a:txBody>
                    <a:bodyPr/>
                    <a:lstStyle/>
                    <a:p>
                      <a:r>
                        <a:rPr lang="en-US" sz="2400" kern="1200" baseline="0" dirty="0">
                          <a:solidFill>
                            <a:schemeClr val="dk1"/>
                          </a:solidFill>
                          <a:latin typeface="+mn-lt"/>
                          <a:ea typeface="+mn-ea"/>
                          <a:cs typeface="+mn-cs"/>
                        </a:rPr>
                        <a:t>200GMS</a:t>
                      </a:r>
                      <a:endParaRPr lang="en-US" sz="2400" dirty="0"/>
                    </a:p>
                  </a:txBody>
                  <a:tcPr marL="111554" marR="111554">
                    <a:solidFill>
                      <a:schemeClr val="bg1">
                        <a:lumMod val="85000"/>
                      </a:schemeClr>
                    </a:solidFill>
                  </a:tcPr>
                </a:tc>
                <a:tc>
                  <a:txBody>
                    <a:bodyPr/>
                    <a:lstStyle/>
                    <a:p>
                      <a:r>
                        <a:rPr lang="en-US" sz="2400" kern="1200" baseline="0" dirty="0">
                          <a:solidFill>
                            <a:schemeClr val="dk1"/>
                          </a:solidFill>
                          <a:latin typeface="+mn-lt"/>
                          <a:ea typeface="+mn-ea"/>
                          <a:cs typeface="+mn-cs"/>
                        </a:rPr>
                        <a:t>5CMS</a:t>
                      </a:r>
                      <a:endParaRPr lang="en-US" sz="2400" dirty="0"/>
                    </a:p>
                  </a:txBody>
                  <a:tcPr marL="111554" marR="111554">
                    <a:solidFill>
                      <a:schemeClr val="bg1">
                        <a:lumMod val="85000"/>
                      </a:schemeClr>
                    </a:solidFill>
                  </a:tcPr>
                </a:tc>
                <a:tc>
                  <a:txBody>
                    <a:bodyPr/>
                    <a:lstStyle/>
                    <a:p>
                      <a:r>
                        <a:rPr lang="en-US" sz="2400" kern="1200" baseline="0" dirty="0">
                          <a:solidFill>
                            <a:schemeClr val="dk1"/>
                          </a:solidFill>
                          <a:latin typeface="+mn-lt"/>
                          <a:ea typeface="+mn-ea"/>
                          <a:cs typeface="+mn-cs"/>
                        </a:rPr>
                        <a:t>1CM</a:t>
                      </a:r>
                      <a:endParaRPr lang="en-US" sz="2400" dirty="0"/>
                    </a:p>
                  </a:txBody>
                  <a:tcPr marL="111554" marR="111554">
                    <a:solidFill>
                      <a:schemeClr val="bg1">
                        <a:lumMod val="85000"/>
                      </a:schemeClr>
                    </a:solidFill>
                  </a:tcPr>
                </a:tc>
                <a:extLst>
                  <a:ext uri="{0D108BD9-81ED-4DB2-BD59-A6C34878D82A}">
                    <a16:rowId xmlns="" xmlns:a16="http://schemas.microsoft.com/office/drawing/2014/main" val="10004"/>
                  </a:ext>
                </a:extLst>
              </a:tr>
              <a:tr h="1549400">
                <a:tc>
                  <a:txBody>
                    <a:bodyPr/>
                    <a:lstStyle/>
                    <a:p>
                      <a:r>
                        <a:rPr lang="en-US" sz="2400" b="1" kern="1200" baseline="0" dirty="0">
                          <a:solidFill>
                            <a:schemeClr val="dk1"/>
                          </a:solidFill>
                          <a:latin typeface="+mn-lt"/>
                          <a:ea typeface="+mn-ea"/>
                          <a:cs typeface="+mn-cs"/>
                        </a:rPr>
                        <a:t>END OF 6 WKS</a:t>
                      </a:r>
                      <a:endParaRPr lang="en-US" sz="2400" b="1" dirty="0"/>
                    </a:p>
                  </a:txBody>
                  <a:tcPr marL="111554" marR="111554">
                    <a:solidFill>
                      <a:schemeClr val="bg1">
                        <a:lumMod val="85000"/>
                      </a:schemeClr>
                    </a:solidFill>
                  </a:tcPr>
                </a:tc>
                <a:tc>
                  <a:txBody>
                    <a:bodyPr/>
                    <a:lstStyle/>
                    <a:p>
                      <a:r>
                        <a:rPr lang="en-US" sz="2400" kern="1200" baseline="0" dirty="0">
                          <a:solidFill>
                            <a:schemeClr val="dk1"/>
                          </a:solidFill>
                          <a:latin typeface="+mn-lt"/>
                          <a:ea typeface="+mn-ea"/>
                          <a:cs typeface="+mn-cs"/>
                        </a:rPr>
                        <a:t>60GMS</a:t>
                      </a:r>
                      <a:endParaRPr lang="en-US" sz="2400" dirty="0"/>
                    </a:p>
                  </a:txBody>
                  <a:tcPr marL="111554" marR="111554">
                    <a:solidFill>
                      <a:schemeClr val="bg1">
                        <a:lumMod val="85000"/>
                      </a:schemeClr>
                    </a:solidFill>
                  </a:tcPr>
                </a:tc>
                <a:tc>
                  <a:txBody>
                    <a:bodyPr/>
                    <a:lstStyle/>
                    <a:p>
                      <a:r>
                        <a:rPr lang="en-US" sz="2400" kern="1200" baseline="0" dirty="0">
                          <a:solidFill>
                            <a:schemeClr val="dk1"/>
                          </a:solidFill>
                          <a:latin typeface="+mn-lt"/>
                          <a:ea typeface="+mn-ea"/>
                          <a:cs typeface="+mn-cs"/>
                        </a:rPr>
                        <a:t>2.5CM</a:t>
                      </a:r>
                      <a:endParaRPr lang="en-US" sz="2400" dirty="0"/>
                    </a:p>
                  </a:txBody>
                  <a:tcPr marL="111554" marR="111554">
                    <a:solidFill>
                      <a:schemeClr val="bg1">
                        <a:lumMod val="85000"/>
                      </a:schemeClr>
                    </a:solidFill>
                  </a:tcPr>
                </a:tc>
                <a:tc>
                  <a:txBody>
                    <a:bodyPr/>
                    <a:lstStyle/>
                    <a:p>
                      <a:endParaRPr lang="en-US" sz="2400" dirty="0"/>
                    </a:p>
                  </a:txBody>
                  <a:tcPr marL="111554" marR="111554">
                    <a:solidFill>
                      <a:schemeClr val="bg1">
                        <a:lumMod val="85000"/>
                      </a:schemeClr>
                    </a:solidFill>
                  </a:tcPr>
                </a:tc>
                <a:extLst>
                  <a:ext uri="{0D108BD9-81ED-4DB2-BD59-A6C34878D82A}">
                    <a16:rowId xmlns="" xmlns:a16="http://schemas.microsoft.com/office/drawing/2014/main" val="10005"/>
                  </a:ext>
                </a:extLst>
              </a:tr>
            </a:tbl>
          </a:graphicData>
        </a:graphic>
      </p:graphicFrame>
    </p:spTree>
  </p:cSld>
  <p:clrMapOvr>
    <a:masterClrMapping/>
  </p:clrMapOvr>
  <p:transition spd="med">
    <p:pull/>
  </p:transition>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http://image.slidesharecdn.com/normalandabnormalpuerperium-120731113802-phpapp01/95/slide-9-728.jpg?cb=1343752753"/>
          <p:cNvPicPr>
            <a:picLocks noGrp="1"/>
          </p:cNvPicPr>
          <p:nvPr>
            <p:ph idx="1"/>
          </p:nvPr>
        </p:nvPicPr>
        <p:blipFill>
          <a:blip r:embed="rId2" cstate="print"/>
          <a:srcRect/>
          <a:stretch>
            <a:fillRect/>
          </a:stretch>
        </p:blipFill>
        <p:spPr bwMode="auto">
          <a:xfrm>
            <a:off x="518320" y="0"/>
            <a:ext cx="11155363" cy="6858000"/>
          </a:xfrm>
          <a:prstGeom prst="rect">
            <a:avLst/>
          </a:prstGeom>
          <a:noFill/>
          <a:ln w="9525">
            <a:noFill/>
            <a:miter lim="800000"/>
            <a:headEnd/>
            <a:tailEnd/>
          </a:ln>
        </p:spPr>
      </p:pic>
    </p:spTree>
  </p:cSld>
  <p:clrMapOvr>
    <a:masterClrMapping/>
  </p:clrMapOvr>
  <p:transition spd="med">
    <p:pull/>
  </p:transition>
</p:sld>
</file>

<file path=ppt/slides/slide69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3856" y="76200"/>
            <a:ext cx="8924290" cy="762000"/>
          </a:xfrm>
        </p:spPr>
        <p:txBody>
          <a:bodyPr>
            <a:normAutofit/>
          </a:bodyPr>
          <a:lstStyle/>
          <a:p>
            <a:pPr algn="ctr"/>
            <a:r>
              <a:rPr lang="en-US" sz="3600" b="1" dirty="0">
                <a:solidFill>
                  <a:srgbClr val="0000CC"/>
                </a:solidFill>
                <a:latin typeface="Aharoni" panose="02010803020104030203" pitchFamily="2" charset="-79"/>
                <a:cs typeface="Aharoni" panose="02010803020104030203" pitchFamily="2" charset="-79"/>
              </a:rPr>
              <a:t>Onset of Lactation</a:t>
            </a:r>
            <a:endParaRPr lang="en-US" sz="3600" dirty="0">
              <a:solidFill>
                <a:srgbClr val="0000CC"/>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609600" y="838200"/>
            <a:ext cx="8915400" cy="5791200"/>
          </a:xfrm>
        </p:spPr>
        <p:txBody>
          <a:bodyPr>
            <a:normAutofit/>
          </a:bodyPr>
          <a:lstStyle/>
          <a:p>
            <a:pPr algn="just"/>
            <a:r>
              <a:rPr lang="en-US" sz="3200" dirty="0">
                <a:solidFill>
                  <a:schemeClr val="tx1"/>
                </a:solidFill>
                <a:latin typeface="Calibri" panose="020F0502020204030204" pitchFamily="34" charset="0"/>
              </a:rPr>
              <a:t>Lowered oestrogen levels trigger the production of prolactin from the anterior pituitary gland, which initiates lactation. </a:t>
            </a:r>
          </a:p>
          <a:p>
            <a:pPr algn="just"/>
            <a:r>
              <a:rPr lang="en-US" sz="3200" dirty="0">
                <a:solidFill>
                  <a:schemeClr val="tx1"/>
                </a:solidFill>
                <a:latin typeface="Calibri" panose="020F0502020204030204" pitchFamily="34" charset="0"/>
              </a:rPr>
              <a:t>The maintenance of lactation depends on putting the baby on the breast, but </a:t>
            </a:r>
            <a:r>
              <a:rPr lang="en-US" sz="3200" b="1" dirty="0">
                <a:solidFill>
                  <a:schemeClr val="tx1"/>
                </a:solidFill>
                <a:latin typeface="Calibri" panose="020F0502020204030204" pitchFamily="34" charset="0"/>
              </a:rPr>
              <a:t>secretion of milk commences on the third to fourth day</a:t>
            </a:r>
            <a:r>
              <a:rPr lang="en-US" sz="3200" dirty="0">
                <a:solidFill>
                  <a:schemeClr val="tx1"/>
                </a:solidFill>
                <a:latin typeface="Calibri" panose="020F0502020204030204" pitchFamily="34" charset="0"/>
              </a:rPr>
              <a:t>. </a:t>
            </a:r>
          </a:p>
          <a:p>
            <a:pPr algn="just"/>
            <a:r>
              <a:rPr lang="en-US" sz="3200" dirty="0">
                <a:solidFill>
                  <a:schemeClr val="tx1"/>
                </a:solidFill>
                <a:latin typeface="Calibri" panose="020F0502020204030204" pitchFamily="34" charset="0"/>
              </a:rPr>
              <a:t>The baby should be put on the breast immediately, which leads to oxytocin release and assists in keeping the uterus well-contracted  &amp; also triggers the milk let down reflex</a:t>
            </a:r>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274638"/>
            <a:ext cx="11155363" cy="1143000"/>
          </a:xfrm>
        </p:spPr>
        <p:txBody>
          <a:bodyPr>
            <a:normAutofit fontScale="90000"/>
          </a:bodyPr>
          <a:lstStyle/>
          <a:p>
            <a:pPr algn="ctr"/>
            <a:r>
              <a:rPr lang="en-US" b="1" dirty="0">
                <a:solidFill>
                  <a:schemeClr val="tx1"/>
                </a:solidFill>
              </a:rPr>
              <a:t/>
            </a:r>
            <a:br>
              <a:rPr lang="en-US" b="1" dirty="0">
                <a:solidFill>
                  <a:schemeClr val="tx1"/>
                </a:solidFill>
              </a:rPr>
            </a:br>
            <a:r>
              <a:rPr lang="en-US" b="1" dirty="0">
                <a:solidFill>
                  <a:schemeClr val="tx1"/>
                </a:solidFill>
              </a:rPr>
              <a:t>OBJECTIVES OF PRE CONCEPTION CARE </a:t>
            </a:r>
            <a:endParaRPr lang="en-US" dirty="0">
              <a:solidFill>
                <a:schemeClr val="tx1"/>
              </a:solidFill>
            </a:endParaRPr>
          </a:p>
        </p:txBody>
      </p:sp>
      <p:sp>
        <p:nvSpPr>
          <p:cNvPr id="4" name="Content Placeholder 3"/>
          <p:cNvSpPr>
            <a:spLocks noGrp="1"/>
          </p:cNvSpPr>
          <p:nvPr>
            <p:ph idx="1"/>
          </p:nvPr>
        </p:nvSpPr>
        <p:spPr>
          <a:xfrm>
            <a:off x="518318" y="1417638"/>
            <a:ext cx="11155366" cy="5440362"/>
          </a:xfrm>
        </p:spPr>
        <p:txBody>
          <a:bodyPr>
            <a:noAutofit/>
          </a:bodyPr>
          <a:lstStyle/>
          <a:p>
            <a:pPr algn="just"/>
            <a:r>
              <a:rPr lang="en-US" sz="3200" dirty="0"/>
              <a:t>To provide Health promotion and education to improve knowledge attitudes and behavior of men and women with regard to pregnancy </a:t>
            </a:r>
          </a:p>
          <a:p>
            <a:pPr algn="just"/>
            <a:r>
              <a:rPr lang="en-US" sz="3200" dirty="0"/>
              <a:t>To provide Evidence - based Screening for pregnancy risks </a:t>
            </a:r>
          </a:p>
          <a:p>
            <a:pPr algn="just"/>
            <a:r>
              <a:rPr lang="en-US" sz="3200" dirty="0"/>
              <a:t>To provide Interventions to address identified risks and conditions </a:t>
            </a:r>
          </a:p>
          <a:p>
            <a:pPr algn="just"/>
            <a:r>
              <a:rPr lang="en-US" sz="3200" dirty="0"/>
              <a:t>To Achieve universal coverage of Essential Obstetric Care </a:t>
            </a:r>
          </a:p>
          <a:p>
            <a:pPr algn="just"/>
            <a:endParaRPr lang="en-US" sz="3200" dirty="0"/>
          </a:p>
        </p:txBody>
      </p:sp>
      <p:sp>
        <p:nvSpPr>
          <p:cNvPr id="3" name="Slide Number Placeholder 2"/>
          <p:cNvSpPr>
            <a:spLocks noGrp="1"/>
          </p:cNvSpPr>
          <p:nvPr>
            <p:ph type="sldNum" sz="quarter" idx="12"/>
          </p:nvPr>
        </p:nvSpPr>
        <p:spPr/>
        <p:txBody>
          <a:bodyPr/>
          <a:lstStyle/>
          <a:p>
            <a:fld id="{83F828AF-2CD1-48C6-8286-C7F35401D37C}" type="slidenum">
              <a:rPr lang="en-US">
                <a:solidFill>
                  <a:srgbClr val="04617B">
                    <a:shade val="90000"/>
                  </a:srgbClr>
                </a:solidFill>
                <a:latin typeface="Constantia"/>
              </a:rPr>
              <a:pPr/>
              <a:t>7</a:t>
            </a:fld>
            <a:endParaRPr lang="en-US">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70</a:t>
            </a:fld>
            <a:endParaRPr lang="en-US" dirty="0">
              <a:latin typeface="Franklin Gothic Book"/>
            </a:endParaRPr>
          </a:p>
        </p:txBody>
      </p:sp>
      <p:sp>
        <p:nvSpPr>
          <p:cNvPr id="3" name="Content Placeholder 2"/>
          <p:cNvSpPr>
            <a:spLocks noGrp="1"/>
          </p:cNvSpPr>
          <p:nvPr>
            <p:ph sz="quarter" idx="1"/>
          </p:nvPr>
        </p:nvSpPr>
        <p:spPr>
          <a:xfrm>
            <a:off x="797204" y="1447800"/>
            <a:ext cx="10318711" cy="4572000"/>
          </a:xfrm>
        </p:spPr>
        <p:txBody>
          <a:bodyPr>
            <a:noAutofit/>
          </a:bodyPr>
          <a:lstStyle/>
          <a:p>
            <a:pPr lvl="0"/>
            <a:r>
              <a:rPr lang="en-US" sz="3600" dirty="0">
                <a:latin typeface="Times New Roman" pitchFamily="18" charset="0"/>
                <a:cs typeface="Times New Roman" pitchFamily="18" charset="0"/>
              </a:rPr>
              <a:t>Darkening of </a:t>
            </a:r>
            <a:r>
              <a:rPr lang="en-US" sz="3600" dirty="0" err="1">
                <a:latin typeface="Times New Roman" pitchFamily="18" charset="0"/>
                <a:cs typeface="Times New Roman" pitchFamily="18" charset="0"/>
              </a:rPr>
              <a:t>linea</a:t>
            </a:r>
            <a:r>
              <a:rPr lang="en-US" sz="3600" dirty="0">
                <a:latin typeface="Times New Roman" pitchFamily="18" charset="0"/>
                <a:cs typeface="Times New Roman" pitchFamily="18" charset="0"/>
              </a:rPr>
              <a:t>  alba, and it’s referred to as </a:t>
            </a:r>
            <a:r>
              <a:rPr lang="en-US" sz="3600" b="1" dirty="0" err="1">
                <a:solidFill>
                  <a:srgbClr val="FF0000"/>
                </a:solidFill>
                <a:latin typeface="Times New Roman" pitchFamily="18" charset="0"/>
                <a:cs typeface="Times New Roman" pitchFamily="18" charset="0"/>
              </a:rPr>
              <a:t>linea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nigra</a:t>
            </a:r>
            <a:r>
              <a:rPr lang="en-US" sz="3600" dirty="0">
                <a:latin typeface="Times New Roman" pitchFamily="18" charset="0"/>
                <a:cs typeface="Times New Roman" pitchFamily="18" charset="0"/>
              </a:rPr>
              <a:t>. Breasts as earlier discussed.</a:t>
            </a:r>
          </a:p>
          <a:p>
            <a:pPr lvl="0"/>
            <a:r>
              <a:rPr lang="en-US" sz="3600" dirty="0">
                <a:latin typeface="Times New Roman" pitchFamily="18" charset="0"/>
                <a:cs typeface="Times New Roman" pitchFamily="18" charset="0"/>
              </a:rPr>
              <a:t>Development of </a:t>
            </a:r>
            <a:r>
              <a:rPr lang="en-US" sz="3600" b="1" dirty="0" err="1">
                <a:solidFill>
                  <a:srgbClr val="FF0000"/>
                </a:solidFill>
                <a:latin typeface="Times New Roman" pitchFamily="18" charset="0"/>
                <a:cs typeface="Times New Roman" pitchFamily="18" charset="0"/>
              </a:rPr>
              <a:t>striae</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gravidarum</a:t>
            </a:r>
            <a:endParaRPr lang="en-US" sz="3600" b="1" dirty="0">
              <a:solidFill>
                <a:srgbClr val="FF0000"/>
              </a:solidFill>
              <a:latin typeface="Times New Roman" pitchFamily="18" charset="0"/>
              <a:cs typeface="Times New Roman" pitchFamily="18" charset="0"/>
            </a:endParaRPr>
          </a:p>
          <a:p>
            <a:pPr>
              <a:buFont typeface="Wingdings" pitchFamily="2" charset="2"/>
              <a:buChar char="Ø"/>
            </a:pPr>
            <a:r>
              <a:rPr lang="en-US" sz="3600" dirty="0">
                <a:latin typeface="Times New Roman" pitchFamily="18" charset="0"/>
                <a:cs typeface="Times New Roman" pitchFamily="18" charset="0"/>
              </a:rPr>
              <a:t>These are stretch marks, brought about by rapid deposition of fat, growth of the uterus and high levels of </a:t>
            </a:r>
            <a:r>
              <a:rPr lang="en-US" sz="3600" dirty="0" err="1">
                <a:latin typeface="Times New Roman" pitchFamily="18" charset="0"/>
                <a:cs typeface="Times New Roman" pitchFamily="18" charset="0"/>
              </a:rPr>
              <a:t>adrenocortical</a:t>
            </a:r>
            <a:r>
              <a:rPr lang="en-US" sz="3600" dirty="0">
                <a:latin typeface="Times New Roman" pitchFamily="18" charset="0"/>
                <a:cs typeface="Times New Roman" pitchFamily="18" charset="0"/>
              </a:rPr>
              <a:t> hormones.</a:t>
            </a:r>
          </a:p>
          <a:p>
            <a:pPr lvl="0"/>
            <a:endParaRPr lang="en-US" sz="3600" dirty="0">
              <a:latin typeface="Times New Roman" pitchFamily="18" charset="0"/>
              <a:cs typeface="Times New Roman" pitchFamily="18" charset="0"/>
            </a:endParaRPr>
          </a:p>
          <a:p>
            <a:endParaRPr lang="en-US" sz="3600" dirty="0"/>
          </a:p>
        </p:txBody>
      </p:sp>
    </p:spTree>
  </p:cSld>
  <p:clrMapOvr>
    <a:masterClrMapping/>
  </p:clrMapOvr>
  <p:transition spd="slow">
    <p:pull dir="d"/>
  </p:transition>
  <p:timing>
    <p:tnLst>
      <p:par>
        <p:cTn id="1" dur="indefinite" restart="never" nodeType="tmRoot"/>
      </p:par>
    </p:tnLst>
  </p:timing>
</p:sld>
</file>

<file path=ppt/slides/slide70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6412"/>
            <a:ext cx="7865728" cy="1320800"/>
          </a:xfrm>
        </p:spPr>
        <p:txBody>
          <a:bodyPr>
            <a:normAutofit/>
          </a:bodyPr>
          <a:lstStyle/>
          <a:p>
            <a:pPr algn="ctr"/>
            <a:r>
              <a:rPr lang="en-US" sz="3600" b="1" dirty="0">
                <a:solidFill>
                  <a:srgbClr val="0000CC"/>
                </a:solidFill>
              </a:rPr>
              <a:t>Specific Management of Normal Puerperium</a:t>
            </a:r>
            <a:r>
              <a:rPr lang="en-US" sz="3600" dirty="0">
                <a:solidFill>
                  <a:srgbClr val="0000CC"/>
                </a:solidFill>
              </a:rPr>
              <a:t> </a:t>
            </a:r>
          </a:p>
        </p:txBody>
      </p:sp>
      <p:sp>
        <p:nvSpPr>
          <p:cNvPr id="3" name="Content Placeholder 2"/>
          <p:cNvSpPr>
            <a:spLocks noGrp="1"/>
          </p:cNvSpPr>
          <p:nvPr>
            <p:ph idx="1"/>
          </p:nvPr>
        </p:nvSpPr>
        <p:spPr>
          <a:xfrm>
            <a:off x="838201" y="1143000"/>
            <a:ext cx="9067800" cy="5105400"/>
          </a:xfrm>
        </p:spPr>
        <p:txBody>
          <a:bodyPr>
            <a:normAutofit/>
          </a:bodyPr>
          <a:lstStyle/>
          <a:p>
            <a:pPr algn="just">
              <a:buNone/>
            </a:pPr>
            <a:r>
              <a:rPr lang="en-US" sz="3200" dirty="0">
                <a:solidFill>
                  <a:schemeClr val="tx1"/>
                </a:solidFill>
              </a:rPr>
              <a:t>The aim of managing the puerperium is to:</a:t>
            </a:r>
          </a:p>
          <a:p>
            <a:pPr lvl="1" algn="just"/>
            <a:r>
              <a:rPr lang="en-US" sz="3200" dirty="0">
                <a:solidFill>
                  <a:schemeClr val="tx1"/>
                </a:solidFill>
              </a:rPr>
              <a:t>Maintain the mother’s good health</a:t>
            </a:r>
          </a:p>
          <a:p>
            <a:pPr lvl="1" algn="just"/>
            <a:r>
              <a:rPr lang="en-US" sz="3200" dirty="0">
                <a:solidFill>
                  <a:schemeClr val="tx1"/>
                </a:solidFill>
              </a:rPr>
              <a:t>Aid involution of the pelvic area</a:t>
            </a:r>
          </a:p>
          <a:p>
            <a:pPr lvl="1" algn="just"/>
            <a:r>
              <a:rPr lang="en-US" sz="3200" dirty="0">
                <a:solidFill>
                  <a:schemeClr val="tx1"/>
                </a:solidFill>
              </a:rPr>
              <a:t>Promote exclusive breast-feeding</a:t>
            </a:r>
          </a:p>
          <a:p>
            <a:pPr lvl="1" algn="just"/>
            <a:r>
              <a:rPr lang="en-US" sz="3200" dirty="0">
                <a:solidFill>
                  <a:schemeClr val="tx1"/>
                </a:solidFill>
              </a:rPr>
              <a:t>Prevent infection and other puerperium complications</a:t>
            </a:r>
          </a:p>
          <a:p>
            <a:pPr lvl="1" algn="just"/>
            <a:r>
              <a:rPr lang="en-US" sz="3200" dirty="0">
                <a:solidFill>
                  <a:schemeClr val="tx1"/>
                </a:solidFill>
              </a:rPr>
              <a:t>Educate the mother on the proper care of her own health and the baby</a:t>
            </a:r>
          </a:p>
          <a:p>
            <a:pPr algn="just"/>
            <a:endParaRPr lang="en-US" sz="3200" dirty="0">
              <a:solidFill>
                <a:schemeClr val="tx1"/>
              </a:solidFill>
            </a:endParaRPr>
          </a:p>
        </p:txBody>
      </p:sp>
    </p:spTree>
  </p:cSld>
  <p:clrMapOvr>
    <a:masterClrMapping/>
  </p:clrMapOvr>
  <p:transition spd="med">
    <p:pull/>
  </p:transition>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062" y="27710"/>
            <a:ext cx="7865728" cy="886691"/>
          </a:xfrm>
        </p:spPr>
        <p:txBody>
          <a:bodyPr>
            <a:noAutofit/>
          </a:bodyPr>
          <a:lstStyle/>
          <a:p>
            <a:pPr algn="ctr"/>
            <a:r>
              <a:rPr lang="en-US" sz="5400" b="1" dirty="0"/>
              <a:t>General condition </a:t>
            </a:r>
          </a:p>
        </p:txBody>
      </p:sp>
      <p:sp>
        <p:nvSpPr>
          <p:cNvPr id="3" name="Content Placeholder 2"/>
          <p:cNvSpPr>
            <a:spLocks noGrp="1"/>
          </p:cNvSpPr>
          <p:nvPr>
            <p:ph idx="1"/>
          </p:nvPr>
        </p:nvSpPr>
        <p:spPr>
          <a:xfrm>
            <a:off x="762000" y="914401"/>
            <a:ext cx="8991600" cy="5126963"/>
          </a:xfrm>
        </p:spPr>
        <p:txBody>
          <a:bodyPr>
            <a:normAutofit/>
          </a:bodyPr>
          <a:lstStyle/>
          <a:p>
            <a:pPr algn="just"/>
            <a:r>
              <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Ensure that the patient is feeling well and relaxed, has no signs of anaemia or jaundice, The vital signs of temperature, pulse, BP and respiration are within normal range, and the uterus is well contracted. </a:t>
            </a:r>
          </a:p>
          <a:p>
            <a:pPr algn="just"/>
            <a:r>
              <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While the mother should be encouraged to rest adequately, early ambulation and exercise should be encouraged. </a:t>
            </a:r>
          </a:p>
        </p:txBody>
      </p:sp>
    </p:spTree>
    <p:extLst>
      <p:ext uri="{BB962C8B-B14F-4D97-AF65-F5344CB8AC3E}">
        <p14:creationId xmlns="" xmlns:p14="http://schemas.microsoft.com/office/powerpoint/2010/main" val="1672557877"/>
      </p:ext>
    </p:extLst>
  </p:cSld>
  <p:clrMapOvr>
    <a:masterClrMapping/>
  </p:clrMapOvr>
  <p:transition spd="med">
    <p:pull/>
  </p:transition>
</p:sld>
</file>

<file path=ppt/slides/slide70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8763000" cy="5943600"/>
          </a:xfrm>
        </p:spPr>
        <p:txBody>
          <a:bodyPr>
            <a:normAutofit/>
          </a:bodyPr>
          <a:lstStyle/>
          <a:p>
            <a:pPr algn="ctr">
              <a:buNone/>
            </a:pPr>
            <a:r>
              <a:rPr lang="en-US" sz="3600" b="1" dirty="0">
                <a:solidFill>
                  <a:schemeClr val="tx1"/>
                </a:solidFill>
                <a:latin typeface="Calibri" panose="020F0502020204030204" pitchFamily="34" charset="0"/>
              </a:rPr>
              <a:t>Care of the mother</a:t>
            </a:r>
          </a:p>
          <a:p>
            <a:pPr algn="just">
              <a:buNone/>
            </a:pPr>
            <a:r>
              <a:rPr lang="en-US" sz="3600" dirty="0">
                <a:solidFill>
                  <a:schemeClr val="tx1"/>
                </a:solidFill>
                <a:latin typeface="Calibri" panose="020F0502020204030204" pitchFamily="34" charset="0"/>
              </a:rPr>
              <a:t>After the birth of the baby &amp; expulsion of the placenta:</a:t>
            </a:r>
          </a:p>
          <a:p>
            <a:pPr algn="just"/>
            <a:r>
              <a:rPr lang="en-US" sz="3600" dirty="0">
                <a:solidFill>
                  <a:schemeClr val="tx1"/>
                </a:solidFill>
                <a:latin typeface="Calibri" panose="020F0502020204030204" pitchFamily="34" charset="0"/>
              </a:rPr>
              <a:t>Clean perineum &amp; apply sterile pad</a:t>
            </a:r>
          </a:p>
          <a:p>
            <a:pPr algn="just"/>
            <a:r>
              <a:rPr lang="en-US" sz="3600" dirty="0">
                <a:solidFill>
                  <a:schemeClr val="tx1"/>
                </a:solidFill>
                <a:latin typeface="Calibri" panose="020F0502020204030204" pitchFamily="34" charset="0"/>
              </a:rPr>
              <a:t>Make her comfortable</a:t>
            </a:r>
          </a:p>
          <a:p>
            <a:pPr algn="just"/>
            <a:r>
              <a:rPr lang="en-US" sz="3600" dirty="0">
                <a:solidFill>
                  <a:schemeClr val="tx1"/>
                </a:solidFill>
                <a:latin typeface="Calibri" panose="020F0502020204030204" pitchFamily="34" charset="0"/>
              </a:rPr>
              <a:t>Give her a cup of tea and something light to eat (immediate)</a:t>
            </a:r>
          </a:p>
        </p:txBody>
      </p:sp>
    </p:spTree>
  </p:cSld>
  <p:clrMapOvr>
    <a:masterClrMapping/>
  </p:clrMapOvr>
  <p:transition spd="med">
    <p:pull/>
  </p:transition>
</p:sld>
</file>

<file path=ppt/slides/slide70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1" y="457200"/>
            <a:ext cx="9392688" cy="6016752"/>
          </a:xfrm>
        </p:spPr>
        <p:txBody>
          <a:bodyPr>
            <a:normAutofit/>
          </a:bodyPr>
          <a:lstStyle/>
          <a:p>
            <a:pPr algn="just"/>
            <a:r>
              <a:rPr lang="en-US" sz="3600" dirty="0">
                <a:solidFill>
                  <a:schemeClr val="tx1"/>
                </a:solidFill>
                <a:latin typeface="Calibri" panose="020F0502020204030204" pitchFamily="34" charset="0"/>
              </a:rPr>
              <a:t>Allow her to rest</a:t>
            </a:r>
          </a:p>
          <a:p>
            <a:pPr algn="just"/>
            <a:r>
              <a:rPr lang="en-US" sz="3600" dirty="0">
                <a:solidFill>
                  <a:schemeClr val="tx1"/>
                </a:solidFill>
                <a:latin typeface="Calibri" panose="020F0502020204030204" pitchFamily="34" charset="0"/>
              </a:rPr>
              <a:t>Record vital signs:</a:t>
            </a:r>
          </a:p>
          <a:p>
            <a:pPr lvl="1" algn="just"/>
            <a:r>
              <a:rPr lang="en-US" sz="3600" dirty="0">
                <a:solidFill>
                  <a:schemeClr val="tx1"/>
                </a:solidFill>
                <a:latin typeface="Calibri" panose="020F0502020204030204" pitchFamily="34" charset="0"/>
              </a:rPr>
              <a:t>4 hourly for the 1st &amp; 2nd day</a:t>
            </a:r>
          </a:p>
          <a:p>
            <a:pPr lvl="1" algn="just"/>
            <a:r>
              <a:rPr lang="en-US" sz="3600" dirty="0">
                <a:solidFill>
                  <a:schemeClr val="tx1"/>
                </a:solidFill>
                <a:latin typeface="Calibri" panose="020F0502020204030204" pitchFamily="34" charset="0"/>
              </a:rPr>
              <a:t>then twice daily</a:t>
            </a:r>
          </a:p>
          <a:p>
            <a:pPr lvl="1" algn="just"/>
            <a:r>
              <a:rPr lang="en-US" sz="3600" dirty="0">
                <a:solidFill>
                  <a:schemeClr val="tx1"/>
                </a:solidFill>
                <a:latin typeface="Calibri" panose="020F0502020204030204" pitchFamily="34" charset="0"/>
              </a:rPr>
              <a:t>if elevated as doctor ordered</a:t>
            </a:r>
          </a:p>
          <a:p>
            <a:pPr algn="just"/>
            <a:r>
              <a:rPr lang="en-US" sz="3600" dirty="0">
                <a:solidFill>
                  <a:schemeClr val="tx1"/>
                </a:solidFill>
                <a:latin typeface="Calibri" panose="020F0502020204030204" pitchFamily="34" charset="0"/>
              </a:rPr>
              <a:t>Check for any bleeding &amp; intervene appropriately</a:t>
            </a:r>
          </a:p>
          <a:p>
            <a:pPr algn="just"/>
            <a:endParaRPr lang="en-US" sz="3600" dirty="0">
              <a:solidFill>
                <a:schemeClr val="tx1"/>
              </a:solidFill>
              <a:latin typeface="Calibri" panose="020F0502020204030204" pitchFamily="34" charset="0"/>
            </a:endParaRPr>
          </a:p>
        </p:txBody>
      </p:sp>
    </p:spTree>
  </p:cSld>
  <p:clrMapOvr>
    <a:masterClrMapping/>
  </p:clrMapOvr>
  <p:transition spd="med">
    <p:pull/>
  </p:transition>
</p:sld>
</file>

<file path=ppt/slides/slide70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57200"/>
            <a:ext cx="8839200" cy="5673736"/>
          </a:xfrm>
        </p:spPr>
        <p:txBody>
          <a:bodyPr>
            <a:noAutofit/>
          </a:bodyPr>
          <a:lstStyle/>
          <a:p>
            <a:pPr algn="just"/>
            <a:r>
              <a:rPr lang="en-US" sz="3600" dirty="0">
                <a:solidFill>
                  <a:schemeClr val="tx1"/>
                </a:solidFill>
                <a:latin typeface="Calibri" panose="020F0502020204030204" pitchFamily="34" charset="0"/>
              </a:rPr>
              <a:t>The mother and the baby should be examined daily and if any abnormality is noted, the doctor should be informed. </a:t>
            </a:r>
          </a:p>
          <a:p>
            <a:pPr algn="just"/>
            <a:r>
              <a:rPr lang="en-US" sz="3600" dirty="0">
                <a:solidFill>
                  <a:schemeClr val="tx1"/>
                </a:solidFill>
                <a:latin typeface="Calibri" panose="020F0502020204030204" pitchFamily="34" charset="0"/>
              </a:rPr>
              <a:t>Perform a </a:t>
            </a:r>
            <a:r>
              <a:rPr lang="en-US" sz="3600" u="sng" dirty="0">
                <a:solidFill>
                  <a:schemeClr val="tx1"/>
                </a:solidFill>
                <a:latin typeface="Calibri" panose="020F0502020204030204" pitchFamily="34" charset="0"/>
              </a:rPr>
              <a:t>daily post natal examination </a:t>
            </a:r>
            <a:r>
              <a:rPr lang="en-US" sz="3600" dirty="0">
                <a:solidFill>
                  <a:schemeClr val="tx1"/>
                </a:solidFill>
                <a:latin typeface="Calibri" panose="020F0502020204030204" pitchFamily="34" charset="0"/>
              </a:rPr>
              <a:t>of the mother as described below:</a:t>
            </a:r>
          </a:p>
        </p:txBody>
      </p:sp>
    </p:spTree>
  </p:cSld>
  <p:clrMapOvr>
    <a:masterClrMapping/>
  </p:clrMapOvr>
  <p:transition spd="med">
    <p:pull/>
  </p:transition>
</p:sld>
</file>

<file path=ppt/slides/slide70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865728" cy="1320800"/>
          </a:xfrm>
        </p:spPr>
        <p:txBody>
          <a:bodyPr>
            <a:noAutofit/>
          </a:bodyPr>
          <a:lstStyle/>
          <a:p>
            <a:pPr algn="ctr"/>
            <a:r>
              <a:rPr lang="en-US" sz="3600" b="1" u="sng" dirty="0">
                <a:solidFill>
                  <a:srgbClr val="0000CC"/>
                </a:solidFill>
                <a:latin typeface="Aharoni" panose="02010803020104030203" pitchFamily="2" charset="-79"/>
                <a:cs typeface="Aharoni" panose="02010803020104030203" pitchFamily="2" charset="-79"/>
              </a:rPr>
              <a:t>PERFORMING DAILY POST NATAL EXAMINATION OF THE MOTHER.</a:t>
            </a:r>
          </a:p>
        </p:txBody>
      </p:sp>
      <p:sp>
        <p:nvSpPr>
          <p:cNvPr id="3" name="Content Placeholder 2"/>
          <p:cNvSpPr>
            <a:spLocks noGrp="1"/>
          </p:cNvSpPr>
          <p:nvPr>
            <p:ph idx="1"/>
          </p:nvPr>
        </p:nvSpPr>
        <p:spPr>
          <a:xfrm>
            <a:off x="838200" y="1473200"/>
            <a:ext cx="9067801" cy="5000752"/>
          </a:xfrm>
        </p:spPr>
        <p:txBody>
          <a:bodyPr>
            <a:normAutofit/>
          </a:bodyPr>
          <a:lstStyle/>
          <a:p>
            <a:r>
              <a:rPr lang="en-US" sz="3200" dirty="0">
                <a:solidFill>
                  <a:schemeClr val="tx1"/>
                </a:solidFill>
                <a:latin typeface="Calibri" panose="020F0502020204030204" pitchFamily="34" charset="0"/>
              </a:rPr>
              <a:t>Briefly explain the procedure to the mother and ask her to empty the bladder.</a:t>
            </a:r>
          </a:p>
          <a:p>
            <a:r>
              <a:rPr lang="en-US" sz="3200" dirty="0">
                <a:solidFill>
                  <a:schemeClr val="tx1"/>
                </a:solidFill>
                <a:latin typeface="Calibri" panose="020F0502020204030204" pitchFamily="34" charset="0"/>
              </a:rPr>
              <a:t>Have the environment prepared i.e. close the nearest window and screen the bed</a:t>
            </a:r>
          </a:p>
          <a:p>
            <a:r>
              <a:rPr lang="en-US" sz="3200" dirty="0">
                <a:solidFill>
                  <a:schemeClr val="tx1"/>
                </a:solidFill>
                <a:latin typeface="Calibri" panose="020F0502020204030204" pitchFamily="34" charset="0"/>
              </a:rPr>
              <a:t>Assemble the necessary equipment i.e. vital signs tray, tape measure&amp; clean gloves</a:t>
            </a:r>
          </a:p>
          <a:p>
            <a:r>
              <a:rPr lang="en-US" sz="3200" dirty="0">
                <a:solidFill>
                  <a:schemeClr val="tx1"/>
                </a:solidFill>
                <a:latin typeface="Calibri" panose="020F0502020204030204" pitchFamily="34" charset="0"/>
              </a:rPr>
              <a:t>Wash hands and wear gloves</a:t>
            </a:r>
          </a:p>
          <a:p>
            <a:r>
              <a:rPr lang="en-US" sz="3200" dirty="0">
                <a:solidFill>
                  <a:schemeClr val="tx1"/>
                </a:solidFill>
                <a:latin typeface="Calibri" panose="020F0502020204030204" pitchFamily="34" charset="0"/>
              </a:rPr>
              <a:t>Instruct the mother to lie on the bed with only one pillow under her head</a:t>
            </a:r>
          </a:p>
        </p:txBody>
      </p:sp>
    </p:spTree>
    <p:extLst>
      <p:ext uri="{BB962C8B-B14F-4D97-AF65-F5344CB8AC3E}">
        <p14:creationId xmlns="" xmlns:p14="http://schemas.microsoft.com/office/powerpoint/2010/main" val="300846597"/>
      </p:ext>
    </p:extLst>
  </p:cSld>
  <p:clrMapOvr>
    <a:masterClrMapping/>
  </p:clrMapOvr>
  <p:transition spd="med">
    <p:pull/>
  </p:transition>
</p:sld>
</file>

<file path=ppt/slides/slide70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304800"/>
            <a:ext cx="8839199" cy="6169152"/>
          </a:xfrm>
        </p:spPr>
        <p:txBody>
          <a:bodyPr>
            <a:normAutofit lnSpcReduction="10000"/>
          </a:bodyPr>
          <a:lstStyle/>
          <a:p>
            <a:pPr algn="just"/>
            <a:r>
              <a:rPr lang="en-US" sz="3200" dirty="0">
                <a:solidFill>
                  <a:schemeClr val="tx1"/>
                </a:solidFill>
                <a:latin typeface="Calibri" panose="020F0502020204030204" pitchFamily="34" charset="0"/>
              </a:rPr>
              <a:t>Examine the head for hygiene and general neatness of the hair</a:t>
            </a:r>
          </a:p>
          <a:p>
            <a:pPr algn="just"/>
            <a:r>
              <a:rPr lang="en-US" sz="3200" dirty="0">
                <a:solidFill>
                  <a:schemeClr val="tx1"/>
                </a:solidFill>
                <a:latin typeface="Calibri" panose="020F0502020204030204" pitchFamily="34" charset="0"/>
              </a:rPr>
              <a:t>Examine the eyes for anaemia, jaundice and sight problems</a:t>
            </a:r>
          </a:p>
          <a:p>
            <a:pPr algn="just"/>
            <a:r>
              <a:rPr lang="en-US" sz="3200" dirty="0">
                <a:solidFill>
                  <a:schemeClr val="tx1"/>
                </a:solidFill>
                <a:latin typeface="Calibri" panose="020F0502020204030204" pitchFamily="34" charset="0"/>
              </a:rPr>
              <a:t>Examine nose and ears for signs of infection, hygiene and hearing problems</a:t>
            </a:r>
          </a:p>
          <a:p>
            <a:pPr algn="just"/>
            <a:r>
              <a:rPr lang="en-US" sz="3200" dirty="0">
                <a:solidFill>
                  <a:schemeClr val="tx1"/>
                </a:solidFill>
                <a:latin typeface="Calibri" panose="020F0502020204030204" pitchFamily="34" charset="0"/>
              </a:rPr>
              <a:t>Examine the mouth for signs of dehydration and general oral hygiene</a:t>
            </a:r>
          </a:p>
          <a:p>
            <a:pPr algn="just"/>
            <a:r>
              <a:rPr lang="en-US" sz="3200" dirty="0">
                <a:solidFill>
                  <a:schemeClr val="tx1"/>
                </a:solidFill>
                <a:latin typeface="Calibri" panose="020F0502020204030204" pitchFamily="34" charset="0"/>
              </a:rPr>
              <a:t>Neck, check for hygiene, enlargement of the thyroid and lymph glands</a:t>
            </a:r>
          </a:p>
          <a:p>
            <a:pPr algn="just"/>
            <a:r>
              <a:rPr lang="en-US" sz="3200" dirty="0">
                <a:solidFill>
                  <a:schemeClr val="tx1"/>
                </a:solidFill>
                <a:latin typeface="Calibri" panose="020F0502020204030204" pitchFamily="34" charset="0"/>
              </a:rPr>
              <a:t>Check the chest for breathing, breasts for signs of infection and success of lactation</a:t>
            </a:r>
          </a:p>
        </p:txBody>
      </p:sp>
    </p:spTree>
    <p:extLst>
      <p:ext uri="{BB962C8B-B14F-4D97-AF65-F5344CB8AC3E}">
        <p14:creationId xmlns="" xmlns:p14="http://schemas.microsoft.com/office/powerpoint/2010/main" val="1824262082"/>
      </p:ext>
    </p:extLst>
  </p:cSld>
  <p:clrMapOvr>
    <a:masterClrMapping/>
  </p:clrMapOvr>
  <p:transition spd="med">
    <p:pull/>
  </p:transition>
</p:sld>
</file>

<file path=ppt/slides/slide70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2" y="228600"/>
            <a:ext cx="8762999" cy="6477000"/>
          </a:xfrm>
        </p:spPr>
        <p:txBody>
          <a:bodyPr>
            <a:normAutofit/>
          </a:bodyPr>
          <a:lstStyle/>
          <a:p>
            <a:pPr algn="just"/>
            <a:r>
              <a:rPr lang="en-US" sz="3200" dirty="0">
                <a:solidFill>
                  <a:schemeClr val="tx1"/>
                </a:solidFill>
                <a:latin typeface="Calibri" panose="020F0502020204030204" pitchFamily="34" charset="0"/>
              </a:rPr>
              <a:t>Examine the abdomen for size, shape and organomegally. Examine for involution of the uterus i.e. size, consistency and take the fundal height. The fundal height should reduce by 0.5 - 1 centimeter daily. </a:t>
            </a:r>
          </a:p>
          <a:p>
            <a:pPr algn="just"/>
            <a:r>
              <a:rPr lang="en-US" sz="3200" dirty="0">
                <a:solidFill>
                  <a:schemeClr val="tx1"/>
                </a:solidFill>
                <a:latin typeface="Calibri" panose="020F0502020204030204" pitchFamily="34" charset="0"/>
              </a:rPr>
              <a:t>Examine the upper limbs for hygiene, pallor, oedema, muscle wastage and tremors</a:t>
            </a:r>
          </a:p>
          <a:p>
            <a:pPr algn="just"/>
            <a:r>
              <a:rPr lang="en-US" sz="3200" dirty="0">
                <a:solidFill>
                  <a:schemeClr val="tx1"/>
                </a:solidFill>
                <a:latin typeface="Calibri" panose="020F0502020204030204" pitchFamily="34" charset="0"/>
              </a:rPr>
              <a:t>Examine the lower limbs for hygiene, oedema, muscle wastage, signs of varicosity and D.V.T.- by checking on the calf muscles</a:t>
            </a:r>
          </a:p>
          <a:p>
            <a:pPr marL="0" indent="0" algn="just">
              <a:buNone/>
            </a:pPr>
            <a:endParaRPr lang="en-US" sz="3200" dirty="0">
              <a:solidFill>
                <a:schemeClr val="tx1"/>
              </a:solidFill>
              <a:latin typeface="Calibri" panose="020F0502020204030204" pitchFamily="34" charset="0"/>
            </a:endParaRPr>
          </a:p>
        </p:txBody>
      </p:sp>
    </p:spTree>
    <p:extLst>
      <p:ext uri="{BB962C8B-B14F-4D97-AF65-F5344CB8AC3E}">
        <p14:creationId xmlns="" xmlns:p14="http://schemas.microsoft.com/office/powerpoint/2010/main" val="137208748"/>
      </p:ext>
    </p:extLst>
  </p:cSld>
  <p:clrMapOvr>
    <a:masterClrMapping/>
  </p:clrMapOvr>
  <p:transition spd="med">
    <p:pull/>
  </p:transition>
</p:sld>
</file>

<file path=ppt/slides/slide70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1" y="228600"/>
            <a:ext cx="8763000" cy="6245352"/>
          </a:xfrm>
        </p:spPr>
        <p:txBody>
          <a:bodyPr>
            <a:normAutofit lnSpcReduction="10000"/>
          </a:bodyPr>
          <a:lstStyle/>
          <a:p>
            <a:pPr algn="just"/>
            <a:r>
              <a:rPr lang="en-US" sz="3200" dirty="0">
                <a:solidFill>
                  <a:schemeClr val="tx1"/>
                </a:solidFill>
                <a:latin typeface="Calibri" panose="020F0502020204030204" pitchFamily="34" charset="0"/>
              </a:rPr>
              <a:t>Instruct the mother to remove pad. Inspect lochia for colour, consistency, amount, smell and compare the findings with expectation. Check perineum for hygiene, oedema, healing of laceration, episiotomy or tear.</a:t>
            </a:r>
          </a:p>
          <a:p>
            <a:pPr algn="just"/>
            <a:r>
              <a:rPr lang="en-US" sz="3383" dirty="0">
                <a:solidFill>
                  <a:schemeClr val="tx1"/>
                </a:solidFill>
                <a:latin typeface="Calibri" panose="020F0502020204030204" pitchFamily="34" charset="0"/>
              </a:rPr>
              <a:t>If there is persistent lochia rubra, this points to the need for further investigation. Offensive lochia odour denotes infection.</a:t>
            </a:r>
          </a:p>
          <a:p>
            <a:pPr algn="just"/>
            <a:r>
              <a:rPr lang="en-US" sz="3383" dirty="0">
                <a:solidFill>
                  <a:schemeClr val="tx1"/>
                </a:solidFill>
                <a:latin typeface="Calibri" panose="020F0502020204030204" pitchFamily="34" charset="0"/>
              </a:rPr>
              <a:t>Advise the mother to wash the episiotomy at least four times a day with salt water and change the pad as soon as it is soiled and after she goes to the toilet.</a:t>
            </a:r>
          </a:p>
          <a:p>
            <a:pPr marL="365760" lvl="1" indent="0" algn="just">
              <a:buNone/>
            </a:pPr>
            <a:endParaRPr lang="en-US" sz="3200" dirty="0">
              <a:solidFill>
                <a:schemeClr val="tx1"/>
              </a:solidFill>
              <a:latin typeface="Calibri" panose="020F0502020204030204" pitchFamily="34" charset="0"/>
            </a:endParaRPr>
          </a:p>
          <a:p>
            <a:endParaRPr lang="en-US" sz="3200" dirty="0">
              <a:solidFill>
                <a:schemeClr val="tx1"/>
              </a:solidFill>
              <a:latin typeface="Calibri" panose="020F0502020204030204" pitchFamily="34" charset="0"/>
            </a:endParaRPr>
          </a:p>
        </p:txBody>
      </p:sp>
    </p:spTree>
    <p:extLst>
      <p:ext uri="{BB962C8B-B14F-4D97-AF65-F5344CB8AC3E}">
        <p14:creationId xmlns="" xmlns:p14="http://schemas.microsoft.com/office/powerpoint/2010/main" val="1606219262"/>
      </p:ext>
    </p:extLst>
  </p:cSld>
  <p:clrMapOvr>
    <a:masterClrMapping/>
  </p:clrMapOvr>
  <p:transition spd="med">
    <p:pull/>
  </p:transition>
</p:sld>
</file>

<file path=ppt/slides/slide70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2" y="228600"/>
            <a:ext cx="8534399" cy="6245352"/>
          </a:xfrm>
        </p:spPr>
        <p:txBody>
          <a:bodyPr>
            <a:normAutofit lnSpcReduction="10000"/>
          </a:bodyPr>
          <a:lstStyle/>
          <a:p>
            <a:pPr algn="just"/>
            <a:r>
              <a:rPr lang="en-US" sz="3200" dirty="0">
                <a:solidFill>
                  <a:schemeClr val="tx1"/>
                </a:solidFill>
                <a:latin typeface="Calibri" panose="020F0502020204030204" pitchFamily="34" charset="0"/>
              </a:rPr>
              <a:t>Take the vital signs and enquire on the feeding habits, elimination and the sleeping pattern of the neonate</a:t>
            </a:r>
          </a:p>
          <a:p>
            <a:pPr algn="just"/>
            <a:r>
              <a:rPr lang="en-US" sz="3200" dirty="0">
                <a:solidFill>
                  <a:schemeClr val="tx1"/>
                </a:solidFill>
                <a:latin typeface="Calibri" panose="020F0502020204030204" pitchFamily="34" charset="0"/>
              </a:rPr>
              <a:t>Advice the mother accordingly during the examination and congratulate her appropriately</a:t>
            </a:r>
          </a:p>
          <a:p>
            <a:pPr algn="just"/>
            <a:r>
              <a:rPr lang="en-US" sz="3200" dirty="0">
                <a:solidFill>
                  <a:schemeClr val="tx1"/>
                </a:solidFill>
                <a:latin typeface="Calibri" panose="020F0502020204030204" pitchFamily="34" charset="0"/>
              </a:rPr>
              <a:t>Leave the mother comfortable; communicate your findings in simple terms. Allow the mother to ask questions</a:t>
            </a:r>
          </a:p>
          <a:p>
            <a:pPr algn="just"/>
            <a:r>
              <a:rPr lang="en-US" sz="3200" dirty="0">
                <a:solidFill>
                  <a:schemeClr val="tx1"/>
                </a:solidFill>
                <a:latin typeface="Calibri" panose="020F0502020204030204" pitchFamily="34" charset="0"/>
              </a:rPr>
              <a:t>Clear the trolley or tray &amp; un-screen the bed</a:t>
            </a:r>
          </a:p>
          <a:p>
            <a:pPr algn="just"/>
            <a:r>
              <a:rPr lang="en-US" sz="3200" dirty="0">
                <a:solidFill>
                  <a:schemeClr val="tx1"/>
                </a:solidFill>
                <a:latin typeface="Calibri" panose="020F0502020204030204" pitchFamily="34" charset="0"/>
              </a:rPr>
              <a:t>Record the findings on the relevant charts and report any abnormalities for further intervention(s).</a:t>
            </a:r>
          </a:p>
        </p:txBody>
      </p:sp>
    </p:spTree>
    <p:extLst>
      <p:ext uri="{BB962C8B-B14F-4D97-AF65-F5344CB8AC3E}">
        <p14:creationId xmlns="" xmlns:p14="http://schemas.microsoft.com/office/powerpoint/2010/main" val="1357447263"/>
      </p:ext>
    </p:extLst>
  </p:cSld>
  <p:clrMapOvr>
    <a:masterClrMapping/>
  </p:clrMapOvr>
  <p:transition spd="med">
    <p:pull/>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err="1"/>
              <a:t>contd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71</a:t>
            </a:fld>
            <a:endParaRPr lang="en-US" dirty="0">
              <a:latin typeface="Franklin Gothic Book"/>
            </a:endParaRPr>
          </a:p>
        </p:txBody>
      </p:sp>
      <p:sp>
        <p:nvSpPr>
          <p:cNvPr id="3" name="Content Placeholder 2"/>
          <p:cNvSpPr>
            <a:spLocks noGrp="1"/>
          </p:cNvSpPr>
          <p:nvPr>
            <p:ph sz="quarter" idx="1"/>
          </p:nvPr>
        </p:nvSpPr>
        <p:spPr>
          <a:xfrm>
            <a:off x="797204" y="1295400"/>
            <a:ext cx="10039827" cy="5105400"/>
          </a:xfrm>
        </p:spPr>
        <p:txBody>
          <a:bodyPr>
            <a:noAutofit/>
          </a:bodyPr>
          <a:lstStyle/>
          <a:p>
            <a:pPr>
              <a:buFont typeface="Wingdings" pitchFamily="2" charset="2"/>
              <a:buChar char="ü"/>
            </a:pPr>
            <a:r>
              <a:rPr lang="en-US" sz="3600" dirty="0">
                <a:latin typeface="Times New Roman" pitchFamily="18" charset="0"/>
                <a:cs typeface="Times New Roman" pitchFamily="18" charset="0"/>
              </a:rPr>
              <a:t>As the skin stretches, thin lines occurs in the dermal collagen, hence the stretch marks, which appears as red stripes prenatally. </a:t>
            </a:r>
          </a:p>
          <a:p>
            <a:pPr>
              <a:buFont typeface="Wingdings" pitchFamily="2" charset="2"/>
              <a:buChar char="ü"/>
            </a:pPr>
            <a:r>
              <a:rPr lang="en-US" sz="3600" dirty="0">
                <a:latin typeface="Times New Roman" pitchFamily="18" charset="0"/>
                <a:cs typeface="Times New Roman" pitchFamily="18" charset="0"/>
              </a:rPr>
              <a:t> Six (6) months </a:t>
            </a:r>
            <a:r>
              <a:rPr lang="en-US" sz="3600" dirty="0" err="1">
                <a:latin typeface="Times New Roman" pitchFamily="18" charset="0"/>
                <a:cs typeface="Times New Roman" pitchFamily="18" charset="0"/>
              </a:rPr>
              <a:t>postnatally</a:t>
            </a:r>
            <a:r>
              <a:rPr lang="en-US" sz="3600" dirty="0">
                <a:latin typeface="Times New Roman" pitchFamily="18" charset="0"/>
                <a:cs typeface="Times New Roman" pitchFamily="18" charset="0"/>
              </a:rPr>
              <a:t> they appear as sparkling/ glistening, slivery, white lines.</a:t>
            </a:r>
          </a:p>
          <a:p>
            <a:pPr>
              <a:buNone/>
            </a:pPr>
            <a:r>
              <a:rPr lang="en-US" sz="3600" dirty="0">
                <a:latin typeface="Times New Roman" pitchFamily="18" charset="0"/>
                <a:cs typeface="Times New Roman" pitchFamily="18" charset="0"/>
              </a:rPr>
              <a:t>   * Affected areas are breasts, abdomen, hips and thighs.</a:t>
            </a:r>
          </a:p>
          <a:p>
            <a:pPr>
              <a:buNone/>
            </a:pPr>
            <a:endParaRPr lang="en-US" sz="3600" dirty="0">
              <a:latin typeface="Times New Roman" pitchFamily="18" charset="0"/>
              <a:cs typeface="Times New Roman" pitchFamily="18" charset="0"/>
            </a:endParaRPr>
          </a:p>
          <a:p>
            <a:endParaRPr lang="en-US" sz="3600" dirty="0"/>
          </a:p>
        </p:txBody>
      </p:sp>
    </p:spTree>
  </p:cSld>
  <p:clrMapOvr>
    <a:masterClrMapping/>
  </p:clrMapOvr>
  <p:transition spd="slow">
    <p:pull dir="d"/>
  </p:transition>
  <p:timing>
    <p:tnLst>
      <p:par>
        <p:cTn id="1" dur="indefinite" restart="never" nodeType="tmRoot"/>
      </p:par>
    </p:tnLst>
  </p:timing>
</p:sld>
</file>

<file path=ppt/slides/slide7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8686800" cy="5867400"/>
          </a:xfrm>
        </p:spPr>
        <p:txBody>
          <a:bodyPr>
            <a:normAutofit/>
          </a:bodyPr>
          <a:lstStyle/>
          <a:p>
            <a:pPr marL="0" indent="0" algn="ctr">
              <a:buNone/>
            </a:pPr>
            <a:r>
              <a:rPr lang="en-US" sz="3600" b="1" u="sng" dirty="0">
                <a:solidFill>
                  <a:schemeClr val="tx1"/>
                </a:solidFill>
                <a:latin typeface="Calibri" panose="020F0502020204030204" pitchFamily="34" charset="0"/>
              </a:rPr>
              <a:t>Specific management of puerperium </a:t>
            </a:r>
            <a:r>
              <a:rPr lang="en-US" sz="3600" b="1" u="sng" dirty="0" err="1">
                <a:solidFill>
                  <a:schemeClr val="tx1"/>
                </a:solidFill>
                <a:latin typeface="Calibri" panose="020F0502020204030204" pitchFamily="34" charset="0"/>
              </a:rPr>
              <a:t>ctd</a:t>
            </a:r>
            <a:r>
              <a:rPr lang="en-US" sz="3600" b="1" u="sng" dirty="0">
                <a:solidFill>
                  <a:schemeClr val="tx1"/>
                </a:solidFill>
                <a:latin typeface="Calibri" panose="020F0502020204030204" pitchFamily="34" charset="0"/>
              </a:rPr>
              <a:t>’</a:t>
            </a:r>
          </a:p>
          <a:p>
            <a:pPr lvl="0" algn="just"/>
            <a:r>
              <a:rPr lang="en-US" sz="3600" dirty="0">
                <a:solidFill>
                  <a:schemeClr val="tx1"/>
                </a:solidFill>
                <a:latin typeface="Calibri" panose="020F0502020204030204" pitchFamily="34" charset="0"/>
              </a:rPr>
              <a:t>Ambulation is important to prevent deep venous thrombosis. Encourage the mother to walk around and keep the bladder empty.</a:t>
            </a:r>
          </a:p>
          <a:p>
            <a:pPr lvl="0" algn="just"/>
            <a:r>
              <a:rPr lang="en-US" sz="3600" dirty="0">
                <a:solidFill>
                  <a:schemeClr val="tx1"/>
                </a:solidFill>
                <a:latin typeface="Calibri" panose="020F0502020204030204" pitchFamily="34" charset="0"/>
              </a:rPr>
              <a:t>Take her temperature, pulse, respiration and blood pressure twice daily.</a:t>
            </a:r>
          </a:p>
          <a:p>
            <a:pPr lvl="0" algn="just"/>
            <a:r>
              <a:rPr lang="en-US" sz="3600" dirty="0">
                <a:solidFill>
                  <a:schemeClr val="tx1"/>
                </a:solidFill>
                <a:latin typeface="Calibri" panose="020F0502020204030204" pitchFamily="34" charset="0"/>
              </a:rPr>
              <a:t>Check the breasts and if she is not lactating, express colostrum.</a:t>
            </a:r>
          </a:p>
          <a:p>
            <a:pPr algn="just"/>
            <a:endParaRPr lang="en-US" sz="3600" dirty="0">
              <a:solidFill>
                <a:schemeClr val="tx1"/>
              </a:solidFill>
              <a:latin typeface="Calibri" panose="020F0502020204030204" pitchFamily="34" charset="0"/>
            </a:endParaRPr>
          </a:p>
        </p:txBody>
      </p:sp>
    </p:spTree>
  </p:cSld>
  <p:clrMapOvr>
    <a:masterClrMapping/>
  </p:clrMapOvr>
  <p:transition spd="med">
    <p:pull/>
  </p:transition>
</p:sld>
</file>

<file path=ppt/slides/slide7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4928" y="154745"/>
            <a:ext cx="8727672" cy="6550856"/>
          </a:xfrm>
        </p:spPr>
        <p:txBody>
          <a:bodyPr>
            <a:normAutofit/>
          </a:bodyPr>
          <a:lstStyle/>
          <a:p>
            <a:pPr lvl="0" algn="just"/>
            <a:r>
              <a:rPr lang="en-US" sz="2800" dirty="0">
                <a:solidFill>
                  <a:schemeClr val="tx1"/>
                </a:solidFill>
                <a:latin typeface="Calibri" panose="020F0502020204030204" pitchFamily="34" charset="0"/>
              </a:rPr>
              <a:t>Increase expressing on the second day and milk should be sufficiently established by the fourth day.</a:t>
            </a:r>
          </a:p>
          <a:p>
            <a:pPr lvl="0" algn="just"/>
            <a:r>
              <a:rPr lang="en-US" sz="2800" dirty="0">
                <a:solidFill>
                  <a:schemeClr val="tx1"/>
                </a:solidFill>
                <a:latin typeface="Calibri" panose="020F0502020204030204" pitchFamily="34" charset="0"/>
              </a:rPr>
              <a:t>Advise the mother on how to feed the neonate.</a:t>
            </a:r>
          </a:p>
          <a:p>
            <a:pPr algn="just"/>
            <a:r>
              <a:rPr lang="en-US" sz="2983" dirty="0">
                <a:solidFill>
                  <a:schemeClr val="tx1"/>
                </a:solidFill>
                <a:latin typeface="Calibri" panose="020F0502020204030204" pitchFamily="34" charset="0"/>
              </a:rPr>
              <a:t>When fixing the baby on the breast she should put the whole areola in the baby’s mouth.</a:t>
            </a:r>
          </a:p>
          <a:p>
            <a:pPr algn="just"/>
            <a:r>
              <a:rPr lang="en-US" sz="2983" dirty="0">
                <a:solidFill>
                  <a:schemeClr val="tx1"/>
                </a:solidFill>
                <a:latin typeface="Calibri" panose="020F0502020204030204" pitchFamily="34" charset="0"/>
              </a:rPr>
              <a:t>She should initially breast feed the baby for three minutes to prevent cracked nipples and empty the breast in cases where the baby does not feed a lot. This is especially important in the first days to prevent engorgement.</a:t>
            </a:r>
          </a:p>
          <a:p>
            <a:pPr marL="365760" lvl="1" indent="0" algn="just">
              <a:buNone/>
            </a:pPr>
            <a:endParaRPr lang="en-US" sz="2800" dirty="0">
              <a:solidFill>
                <a:schemeClr val="tx1"/>
              </a:solidFill>
              <a:latin typeface="Calibri" panose="020F0502020204030204" pitchFamily="34" charset="0"/>
            </a:endParaRPr>
          </a:p>
          <a:p>
            <a:pPr algn="just"/>
            <a:endParaRPr lang="en-US" sz="2800" dirty="0">
              <a:solidFill>
                <a:schemeClr val="tx1"/>
              </a:solidFill>
              <a:latin typeface="Calibri" panose="020F0502020204030204" pitchFamily="34" charset="0"/>
            </a:endParaRPr>
          </a:p>
        </p:txBody>
      </p:sp>
    </p:spTree>
  </p:cSld>
  <p:clrMapOvr>
    <a:masterClrMapping/>
  </p:clrMapOvr>
  <p:transition spd="med">
    <p:pull/>
  </p:transition>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0"/>
            <a:ext cx="8686800" cy="1320800"/>
          </a:xfrm>
        </p:spPr>
        <p:txBody>
          <a:bodyPr>
            <a:normAutofit/>
          </a:bodyPr>
          <a:lstStyle/>
          <a:p>
            <a:pPr algn="ctr"/>
            <a:r>
              <a:rPr lang="en-US" sz="3600" b="1" dirty="0">
                <a:solidFill>
                  <a:srgbClr val="0000CC"/>
                </a:solidFill>
                <a:latin typeface="Arial Black" panose="020B0A04020102020204" pitchFamily="34" charset="0"/>
              </a:rPr>
              <a:t>Counselling the client on postpartum care and hygiene </a:t>
            </a:r>
          </a:p>
        </p:txBody>
      </p:sp>
      <p:sp>
        <p:nvSpPr>
          <p:cNvPr id="3" name="Content Placeholder 2"/>
          <p:cNvSpPr>
            <a:spLocks noGrp="1"/>
          </p:cNvSpPr>
          <p:nvPr>
            <p:ph idx="1"/>
          </p:nvPr>
        </p:nvSpPr>
        <p:spPr>
          <a:xfrm>
            <a:off x="609600" y="1219200"/>
            <a:ext cx="9067800" cy="5486400"/>
          </a:xfrm>
        </p:spPr>
        <p:txBody>
          <a:bodyPr>
            <a:normAutofit/>
          </a:bodyPr>
          <a:lstStyle/>
          <a:p>
            <a:pPr algn="just"/>
            <a:r>
              <a:rPr lang="en-US" sz="2400" b="1" dirty="0">
                <a:solidFill>
                  <a:schemeClr val="accent2"/>
                </a:solidFill>
                <a:latin typeface="Calibri" panose="020F0502020204030204" pitchFamily="34" charset="0"/>
                <a:cs typeface="Calibri" panose="020F0502020204030204" pitchFamily="34" charset="0"/>
              </a:rPr>
              <a:t>It is important that after delivery, the woman is counselled comprehensively on the following topics: </a:t>
            </a:r>
          </a:p>
          <a:p>
            <a:pPr algn="just"/>
            <a:r>
              <a:rPr lang="en-US" sz="2400" dirty="0">
                <a:solidFill>
                  <a:schemeClr val="tx1"/>
                </a:solidFill>
                <a:latin typeface="Calibri" panose="020F0502020204030204" pitchFamily="34" charset="0"/>
                <a:cs typeface="Calibri" panose="020F0502020204030204" pitchFamily="34" charset="0"/>
              </a:rPr>
              <a:t>Explain the importance of having someone nearby for the first 24 hours/subsequent few days to monitor any change in her condition </a:t>
            </a:r>
          </a:p>
          <a:p>
            <a:pPr algn="just"/>
            <a:r>
              <a:rPr lang="en-US" sz="2400" dirty="0">
                <a:solidFill>
                  <a:schemeClr val="tx1"/>
                </a:solidFill>
                <a:latin typeface="Calibri" panose="020F0502020204030204" pitchFamily="34" charset="0"/>
                <a:cs typeface="Calibri" panose="020F0502020204030204" pitchFamily="34" charset="0"/>
              </a:rPr>
              <a:t>Nutrition counselling should include: the importance of eating more and healthier foods and drinking plenty of fluids. Explore and dispel any myths on particular food taboos. </a:t>
            </a:r>
          </a:p>
          <a:p>
            <a:pPr algn="just"/>
            <a:r>
              <a:rPr lang="en-US" sz="2400" dirty="0">
                <a:solidFill>
                  <a:schemeClr val="tx1"/>
                </a:solidFill>
                <a:latin typeface="Calibri" panose="020F0502020204030204" pitchFamily="34" charset="0"/>
                <a:cs typeface="Calibri" panose="020F0502020204030204" pitchFamily="34" charset="0"/>
              </a:rPr>
              <a:t>Counsel the woman on the importance of maintaining personal hygiene. This includes discussing with women the type of pads they will use, the frequency of changing the sanitary wear (4 to 6 hourly) and their disposal</a:t>
            </a:r>
          </a:p>
        </p:txBody>
      </p:sp>
    </p:spTree>
    <p:extLst>
      <p:ext uri="{BB962C8B-B14F-4D97-AF65-F5344CB8AC3E}">
        <p14:creationId xmlns="" xmlns:p14="http://schemas.microsoft.com/office/powerpoint/2010/main" val="2049693414"/>
      </p:ext>
    </p:extLst>
  </p:cSld>
  <p:clrMapOvr>
    <a:masterClrMapping/>
  </p:clrMapOvr>
  <p:transition spd="med">
    <p:pull/>
  </p:transition>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
            <a:ext cx="9144000" cy="6400800"/>
          </a:xfrm>
        </p:spPr>
        <p:txBody>
          <a:bodyPr>
            <a:normAutofit lnSpcReduction="10000"/>
          </a:bodyPr>
          <a:lstStyle/>
          <a:p>
            <a:pPr algn="just"/>
            <a:r>
              <a:rPr lang="en-US" sz="2800" dirty="0">
                <a:solidFill>
                  <a:schemeClr val="tx1"/>
                </a:solidFill>
                <a:latin typeface="Calibri" panose="020F0502020204030204" pitchFamily="34" charset="0"/>
                <a:cs typeface="Calibri" panose="020F0502020204030204" pitchFamily="34" charset="0"/>
              </a:rPr>
              <a:t>Counsel the woman on how to care for the perineum (or episiotomy) when she goes home, taking into consideration her home environment. She needs to know the importance of not inserting anything into the vagina </a:t>
            </a:r>
          </a:p>
          <a:p>
            <a:pPr algn="just"/>
            <a:r>
              <a:rPr lang="en-US" sz="2800" dirty="0">
                <a:solidFill>
                  <a:schemeClr val="tx1"/>
                </a:solidFill>
                <a:latin typeface="Calibri" panose="020F0502020204030204" pitchFamily="34" charset="0"/>
                <a:cs typeface="Calibri" panose="020F0502020204030204" pitchFamily="34" charset="0"/>
              </a:rPr>
              <a:t>Hand washing is particularly important to prevent infection. This is also imperative when handling the baby. </a:t>
            </a:r>
          </a:p>
          <a:p>
            <a:pPr algn="just"/>
            <a:r>
              <a:rPr lang="en-US" sz="2800" dirty="0">
                <a:solidFill>
                  <a:schemeClr val="tx1"/>
                </a:solidFill>
                <a:latin typeface="Calibri" panose="020F0502020204030204" pitchFamily="34" charset="0"/>
                <a:cs typeface="Calibri" panose="020F0502020204030204" pitchFamily="34" charset="0"/>
              </a:rPr>
              <a:t>Advise her to avoid sexual intercourse until the perineal wound has healed </a:t>
            </a:r>
          </a:p>
          <a:p>
            <a:pPr algn="just"/>
            <a:r>
              <a:rPr lang="en-US" sz="2800" dirty="0">
                <a:solidFill>
                  <a:schemeClr val="tx1"/>
                </a:solidFill>
                <a:latin typeface="Calibri" panose="020F0502020204030204" pitchFamily="34" charset="0"/>
                <a:cs typeface="Calibri" panose="020F0502020204030204" pitchFamily="34" charset="0"/>
              </a:rPr>
              <a:t>Discuss return to fertility – (as soon as 4 weeks after delivery if not exclusive breast feeding) </a:t>
            </a:r>
          </a:p>
          <a:p>
            <a:pPr algn="just"/>
            <a:r>
              <a:rPr lang="en-US" sz="2800" dirty="0">
                <a:solidFill>
                  <a:schemeClr val="tx1"/>
                </a:solidFill>
                <a:latin typeface="Calibri" panose="020F0502020204030204" pitchFamily="34" charset="0"/>
                <a:cs typeface="Calibri" panose="020F0502020204030204" pitchFamily="34" charset="0"/>
              </a:rPr>
              <a:t>Discuss breast care (and infant feeding) and the importance of exclusive breast-feeding). </a:t>
            </a:r>
          </a:p>
          <a:p>
            <a:pPr algn="just"/>
            <a:r>
              <a:rPr lang="en-US" sz="2800" dirty="0">
                <a:solidFill>
                  <a:schemeClr val="tx1"/>
                </a:solidFill>
                <a:latin typeface="Calibri" panose="020F0502020204030204" pitchFamily="34" charset="0"/>
                <a:cs typeface="Calibri" panose="020F0502020204030204" pitchFamily="34" charset="0"/>
              </a:rPr>
              <a:t>Advise her on Pelvic floor exercise to strengthen the perineal muscles </a:t>
            </a:r>
          </a:p>
        </p:txBody>
      </p:sp>
    </p:spTree>
    <p:extLst>
      <p:ext uri="{BB962C8B-B14F-4D97-AF65-F5344CB8AC3E}">
        <p14:creationId xmlns="" xmlns:p14="http://schemas.microsoft.com/office/powerpoint/2010/main" val="751835732"/>
      </p:ext>
    </p:extLst>
  </p:cSld>
  <p:clrMapOvr>
    <a:masterClrMapping/>
  </p:clrMapOvr>
  <p:transition spd="med">
    <p:pull/>
  </p:transition>
</p:sld>
</file>

<file path=ppt/slides/slide7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1066800"/>
          </a:xfrm>
          <a:solidFill>
            <a:srgbClr val="0000CC"/>
          </a:solidFill>
        </p:spPr>
        <p:txBody>
          <a:bodyPr>
            <a:noAutofit/>
          </a:bodyPr>
          <a:lstStyle/>
          <a:p>
            <a:pPr algn="ctr"/>
            <a:r>
              <a:rPr lang="en-US" sz="3600" b="1" dirty="0">
                <a:solidFill>
                  <a:srgbClr val="FFFF00"/>
                </a:solidFill>
                <a:latin typeface="Berlin Sans FB Demi" panose="020E0802020502020306" pitchFamily="34" charset="0"/>
                <a:cs typeface="Aharoni" panose="02010803020104030203" pitchFamily="2" charset="-79"/>
              </a:rPr>
              <a:t/>
            </a:r>
            <a:br>
              <a:rPr lang="en-US" sz="3600" b="1" dirty="0">
                <a:solidFill>
                  <a:srgbClr val="FFFF00"/>
                </a:solidFill>
                <a:latin typeface="Berlin Sans FB Demi" panose="020E0802020502020306" pitchFamily="34" charset="0"/>
                <a:cs typeface="Aharoni" panose="02010803020104030203" pitchFamily="2" charset="-79"/>
              </a:rPr>
            </a:br>
            <a:r>
              <a:rPr lang="en-US" sz="3600" b="1" dirty="0">
                <a:solidFill>
                  <a:srgbClr val="FFFF00"/>
                </a:solidFill>
                <a:latin typeface="Berlin Sans FB Demi" panose="020E0802020502020306" pitchFamily="34" charset="0"/>
                <a:cs typeface="Aharoni" panose="02010803020104030203" pitchFamily="2" charset="-79"/>
              </a:rPr>
              <a:t>THE 6 WEEKS POST NATAL EXAMINATION </a:t>
            </a:r>
            <a:endParaRPr lang="en-US" sz="3600" dirty="0">
              <a:solidFill>
                <a:srgbClr val="FFFF00"/>
              </a:solidFill>
              <a:latin typeface="Berlin Sans FB Demi" panose="020E0802020502020306" pitchFamily="34" charset="0"/>
              <a:cs typeface="Aharoni" panose="02010803020104030203" pitchFamily="2" charset="-79"/>
            </a:endParaRPr>
          </a:p>
        </p:txBody>
      </p:sp>
      <p:sp>
        <p:nvSpPr>
          <p:cNvPr id="3" name="Content Placeholder 2"/>
          <p:cNvSpPr>
            <a:spLocks noGrp="1"/>
          </p:cNvSpPr>
          <p:nvPr>
            <p:ph idx="1"/>
          </p:nvPr>
        </p:nvSpPr>
        <p:spPr>
          <a:xfrm>
            <a:off x="685800" y="1143000"/>
            <a:ext cx="8915400" cy="5562600"/>
          </a:xfrm>
        </p:spPr>
        <p:txBody>
          <a:bodyPr>
            <a:normAutofit fontScale="92500" lnSpcReduction="10000"/>
          </a:bodyPr>
          <a:lstStyle/>
          <a:p>
            <a:pPr algn="just"/>
            <a:r>
              <a:rPr lang="en-US" sz="2800" dirty="0">
                <a:solidFill>
                  <a:schemeClr val="tx1"/>
                </a:solidFill>
              </a:rPr>
              <a:t>This is carried out during the sixth post-partum week</a:t>
            </a:r>
          </a:p>
          <a:p>
            <a:pPr algn="just">
              <a:buNone/>
            </a:pPr>
            <a:r>
              <a:rPr lang="en-US" sz="2800" b="1" u="sng" dirty="0">
                <a:solidFill>
                  <a:schemeClr val="tx1"/>
                </a:solidFill>
              </a:rPr>
              <a:t>PURPOSE</a:t>
            </a:r>
          </a:p>
          <a:p>
            <a:pPr algn="just"/>
            <a:r>
              <a:rPr lang="en-US" sz="2800" dirty="0">
                <a:solidFill>
                  <a:schemeClr val="tx1"/>
                </a:solidFill>
              </a:rPr>
              <a:t>To assess the general physical &amp; emotional health of the mother</a:t>
            </a:r>
          </a:p>
          <a:p>
            <a:pPr algn="just"/>
            <a:r>
              <a:rPr lang="en-US" sz="2800" dirty="0">
                <a:solidFill>
                  <a:schemeClr val="tx1"/>
                </a:solidFill>
              </a:rPr>
              <a:t>To assess whether the reproductive organs have gone back to their pre-gravid state</a:t>
            </a:r>
          </a:p>
          <a:p>
            <a:pPr algn="just"/>
            <a:r>
              <a:rPr lang="en-US" sz="2800" dirty="0">
                <a:solidFill>
                  <a:schemeClr val="tx1"/>
                </a:solidFill>
              </a:rPr>
              <a:t>To evaluate family planning needs</a:t>
            </a:r>
          </a:p>
          <a:p>
            <a:pPr algn="just">
              <a:buNone/>
            </a:pPr>
            <a:r>
              <a:rPr lang="en-US" sz="2800" b="1" u="sng" dirty="0">
                <a:solidFill>
                  <a:schemeClr val="tx1"/>
                </a:solidFill>
              </a:rPr>
              <a:t>REQUIREMENTS</a:t>
            </a:r>
          </a:p>
          <a:p>
            <a:pPr algn="just">
              <a:buNone/>
            </a:pPr>
            <a:r>
              <a:rPr lang="en-US" sz="2800" dirty="0">
                <a:solidFill>
                  <a:schemeClr val="tx1"/>
                </a:solidFill>
              </a:rPr>
              <a:t>A trolley containing:</a:t>
            </a:r>
          </a:p>
          <a:p>
            <a:pPr algn="just">
              <a:buNone/>
            </a:pPr>
            <a:r>
              <a:rPr lang="en-US" sz="2800" i="1" dirty="0">
                <a:solidFill>
                  <a:schemeClr val="tx1"/>
                </a:solidFill>
              </a:rPr>
              <a:t>Top shelf: a vaginal examination pack containing speculum </a:t>
            </a:r>
          </a:p>
          <a:p>
            <a:pPr lvl="1" algn="just">
              <a:buNone/>
            </a:pPr>
            <a:r>
              <a:rPr lang="en-US" sz="2400" i="1" dirty="0">
                <a:solidFill>
                  <a:schemeClr val="tx1"/>
                </a:solidFill>
              </a:rPr>
              <a:t>	</a:t>
            </a:r>
            <a:r>
              <a:rPr lang="en-US" sz="2000" i="1" dirty="0">
                <a:solidFill>
                  <a:schemeClr val="tx1"/>
                </a:solidFill>
              </a:rPr>
              <a:t>	</a:t>
            </a:r>
          </a:p>
        </p:txBody>
      </p:sp>
    </p:spTree>
  </p:cSld>
  <p:clrMapOvr>
    <a:masterClrMapping/>
  </p:clrMapOvr>
  <p:transition spd="med">
    <p:pull/>
  </p:transition>
</p:sld>
</file>

<file path=ppt/slides/slide7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518320" y="0"/>
            <a:ext cx="11155363" cy="6858000"/>
          </a:xfrm>
        </p:spPr>
        <p:txBody>
          <a:bodyPr>
            <a:noAutofit/>
          </a:bodyPr>
          <a:lstStyle/>
          <a:p>
            <a:pPr lvl="1">
              <a:buNone/>
            </a:pPr>
            <a:r>
              <a:rPr lang="en-US" sz="2800" b="1" i="1" dirty="0">
                <a:solidFill>
                  <a:schemeClr val="tx1"/>
                </a:solidFill>
                <a:latin typeface="Calibri" panose="020F0502020204030204" pitchFamily="34" charset="0"/>
              </a:rPr>
              <a:t>Bottom shelf:</a:t>
            </a:r>
          </a:p>
          <a:p>
            <a:pPr lvl="1"/>
            <a:r>
              <a:rPr lang="en-US" sz="2800" i="1" dirty="0">
                <a:solidFill>
                  <a:schemeClr val="tx1"/>
                </a:solidFill>
                <a:latin typeface="Calibri" panose="020F0502020204030204" pitchFamily="34" charset="0"/>
              </a:rPr>
              <a:t>A bowl with cotton wool swabs</a:t>
            </a:r>
          </a:p>
          <a:p>
            <a:pPr lvl="1"/>
            <a:r>
              <a:rPr lang="en-US" sz="2800" i="1" dirty="0">
                <a:solidFill>
                  <a:schemeClr val="tx1"/>
                </a:solidFill>
                <a:latin typeface="Calibri" panose="020F0502020204030204" pitchFamily="34" charset="0"/>
              </a:rPr>
              <a:t>Antiseptic lotion in a bucket of warm water</a:t>
            </a:r>
          </a:p>
          <a:p>
            <a:pPr lvl="1"/>
            <a:r>
              <a:rPr lang="en-US" sz="2800" i="1" dirty="0">
                <a:solidFill>
                  <a:schemeClr val="tx1"/>
                </a:solidFill>
                <a:latin typeface="Calibri" panose="020F0502020204030204" pitchFamily="34" charset="0"/>
              </a:rPr>
              <a:t>Transport media container</a:t>
            </a:r>
          </a:p>
          <a:p>
            <a:pPr lvl="1"/>
            <a:r>
              <a:rPr lang="en-US" sz="2800" i="1" dirty="0">
                <a:solidFill>
                  <a:schemeClr val="tx1"/>
                </a:solidFill>
                <a:latin typeface="Calibri" panose="020F0502020204030204" pitchFamily="34" charset="0"/>
              </a:rPr>
              <a:t>Lubricant</a:t>
            </a:r>
          </a:p>
          <a:p>
            <a:pPr lvl="1"/>
            <a:r>
              <a:rPr lang="en-US" sz="2800" i="1" dirty="0">
                <a:solidFill>
                  <a:schemeClr val="tx1"/>
                </a:solidFill>
                <a:latin typeface="Calibri" panose="020F0502020204030204" pitchFamily="34" charset="0"/>
              </a:rPr>
              <a:t>Sanitary pads</a:t>
            </a:r>
          </a:p>
          <a:p>
            <a:pPr lvl="1"/>
            <a:r>
              <a:rPr lang="en-US" sz="2800" i="1" dirty="0">
                <a:solidFill>
                  <a:schemeClr val="tx1"/>
                </a:solidFill>
                <a:latin typeface="Calibri" panose="020F0502020204030204" pitchFamily="34" charset="0"/>
              </a:rPr>
              <a:t>Bed linen</a:t>
            </a:r>
          </a:p>
          <a:p>
            <a:pPr lvl="1"/>
            <a:r>
              <a:rPr lang="en-US" sz="2800" i="1" dirty="0">
                <a:solidFill>
                  <a:schemeClr val="tx1"/>
                </a:solidFill>
                <a:latin typeface="Calibri" panose="020F0502020204030204" pitchFamily="34" charset="0"/>
              </a:rPr>
              <a:t>A clean gown</a:t>
            </a:r>
          </a:p>
          <a:p>
            <a:pPr lvl="1"/>
            <a:r>
              <a:rPr lang="en-US" sz="2800" i="1" dirty="0">
                <a:solidFill>
                  <a:schemeClr val="tx1"/>
                </a:solidFill>
                <a:latin typeface="Calibri" panose="020F0502020204030204" pitchFamily="34" charset="0"/>
              </a:rPr>
              <a:t>Vital signs tray</a:t>
            </a:r>
          </a:p>
          <a:p>
            <a:pPr lvl="1"/>
            <a:r>
              <a:rPr lang="en-US" sz="2800" i="1" dirty="0">
                <a:solidFill>
                  <a:schemeClr val="tx1"/>
                </a:solidFill>
                <a:latin typeface="Calibri" panose="020F0502020204030204" pitchFamily="34" charset="0"/>
              </a:rPr>
              <a:t>Sterile gloves</a:t>
            </a:r>
          </a:p>
          <a:p>
            <a:pPr lvl="1"/>
            <a:r>
              <a:rPr lang="en-US" sz="2800" i="1" dirty="0">
                <a:solidFill>
                  <a:schemeClr val="tx1"/>
                </a:solidFill>
                <a:latin typeface="Calibri" panose="020F0502020204030204" pitchFamily="34" charset="0"/>
              </a:rPr>
              <a:t>Clean gloves</a:t>
            </a:r>
          </a:p>
          <a:p>
            <a:pPr lvl="1"/>
            <a:r>
              <a:rPr lang="en-US" sz="2800" i="1" dirty="0">
                <a:solidFill>
                  <a:schemeClr val="tx1"/>
                </a:solidFill>
                <a:latin typeface="Calibri" panose="020F0502020204030204" pitchFamily="34" charset="0"/>
              </a:rPr>
              <a:t>Clock</a:t>
            </a:r>
          </a:p>
        </p:txBody>
      </p:sp>
    </p:spTree>
  </p:cSld>
  <p:clrMapOvr>
    <a:masterClrMapping/>
  </p:clrMapOvr>
  <p:transition spd="med">
    <p:pull/>
  </p:transition>
</p:sld>
</file>

<file path=ppt/slides/slide7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518320" y="0"/>
            <a:ext cx="11155363" cy="6858000"/>
          </a:xfrm>
        </p:spPr>
        <p:txBody>
          <a:bodyPr>
            <a:normAutofit/>
          </a:bodyPr>
          <a:lstStyle/>
          <a:p>
            <a:r>
              <a:rPr lang="en-US" sz="3200" i="1" dirty="0">
                <a:solidFill>
                  <a:schemeClr val="tx1"/>
                </a:solidFill>
                <a:latin typeface="Calibri" panose="020F0502020204030204" pitchFamily="34" charset="0"/>
                <a:ea typeface="Arial Unicode MS" pitchFamily="34" charset="-128"/>
                <a:cs typeface="Arial Unicode MS" pitchFamily="34" charset="-128"/>
              </a:rPr>
              <a:t>Accessories:</a:t>
            </a:r>
          </a:p>
          <a:p>
            <a:pPr lvl="1"/>
            <a:r>
              <a:rPr lang="en-US" sz="3200" i="1" dirty="0">
                <a:solidFill>
                  <a:schemeClr val="tx1"/>
                </a:solidFill>
                <a:latin typeface="Calibri" panose="020F0502020204030204" pitchFamily="34" charset="0"/>
                <a:ea typeface="Arial Unicode MS" pitchFamily="34" charset="-128"/>
                <a:cs typeface="Arial Unicode MS" pitchFamily="34" charset="-128"/>
              </a:rPr>
              <a:t>Mother’s notes</a:t>
            </a:r>
          </a:p>
          <a:p>
            <a:pPr lvl="1"/>
            <a:r>
              <a:rPr lang="en-US" sz="3200" i="1" dirty="0">
                <a:solidFill>
                  <a:schemeClr val="tx1"/>
                </a:solidFill>
                <a:latin typeface="Calibri" panose="020F0502020204030204" pitchFamily="34" charset="0"/>
                <a:ea typeface="Arial Unicode MS" pitchFamily="34" charset="-128"/>
                <a:cs typeface="Arial Unicode MS" pitchFamily="34" charset="-128"/>
              </a:rPr>
              <a:t>Coded bin</a:t>
            </a:r>
          </a:p>
          <a:p>
            <a:pPr lvl="1"/>
            <a:r>
              <a:rPr lang="en-US" sz="3200" i="1" dirty="0">
                <a:solidFill>
                  <a:schemeClr val="tx1"/>
                </a:solidFill>
                <a:latin typeface="Calibri" panose="020F0502020204030204" pitchFamily="34" charset="0"/>
                <a:ea typeface="Arial Unicode MS" pitchFamily="34" charset="-128"/>
                <a:cs typeface="Arial Unicode MS" pitchFamily="34" charset="-128"/>
              </a:rPr>
              <a:t>Potarble light</a:t>
            </a:r>
          </a:p>
          <a:p>
            <a:pPr lvl="1"/>
            <a:r>
              <a:rPr lang="en-US" sz="3200" i="1" dirty="0">
                <a:solidFill>
                  <a:schemeClr val="tx1"/>
                </a:solidFill>
                <a:latin typeface="Calibri" panose="020F0502020204030204" pitchFamily="34" charset="0"/>
                <a:ea typeface="Arial Unicode MS" pitchFamily="34" charset="-128"/>
                <a:cs typeface="Arial Unicode MS" pitchFamily="34" charset="-128"/>
              </a:rPr>
              <a:t>Weighing scale</a:t>
            </a:r>
          </a:p>
          <a:p>
            <a:pPr lvl="1"/>
            <a:r>
              <a:rPr lang="en-US" sz="3200" i="1" dirty="0">
                <a:solidFill>
                  <a:schemeClr val="tx1"/>
                </a:solidFill>
                <a:latin typeface="Calibri" panose="020F0502020204030204" pitchFamily="34" charset="0"/>
                <a:ea typeface="Arial Unicode MS" pitchFamily="34" charset="-128"/>
                <a:cs typeface="Arial Unicode MS" pitchFamily="34" charset="-128"/>
              </a:rPr>
              <a:t>Baby cot</a:t>
            </a:r>
          </a:p>
          <a:p>
            <a:pPr lvl="1"/>
            <a:r>
              <a:rPr lang="en-US" sz="3200" i="1" dirty="0">
                <a:solidFill>
                  <a:schemeClr val="tx1"/>
                </a:solidFill>
                <a:latin typeface="Calibri" panose="020F0502020204030204" pitchFamily="34" charset="0"/>
                <a:ea typeface="Arial Unicode MS" pitchFamily="34" charset="-128"/>
                <a:cs typeface="Arial Unicode MS" pitchFamily="34" charset="-128"/>
              </a:rPr>
              <a:t>FP devices</a:t>
            </a:r>
          </a:p>
          <a:p>
            <a:pPr lvl="1"/>
            <a:r>
              <a:rPr lang="en-US" sz="3200" i="1" dirty="0">
                <a:solidFill>
                  <a:schemeClr val="tx1"/>
                </a:solidFill>
                <a:latin typeface="Calibri" panose="020F0502020204030204" pitchFamily="34" charset="0"/>
                <a:ea typeface="Arial Unicode MS" pitchFamily="34" charset="-128"/>
                <a:cs typeface="Arial Unicode MS" pitchFamily="34" charset="-128"/>
              </a:rPr>
              <a:t>Urine jug</a:t>
            </a:r>
            <a:endParaRPr lang="en-US" sz="3200" dirty="0">
              <a:solidFill>
                <a:schemeClr val="tx1"/>
              </a:solidFill>
              <a:latin typeface="Calibri" panose="020F0502020204030204" pitchFamily="34" charset="0"/>
              <a:ea typeface="Arial Unicode MS" pitchFamily="34" charset="-128"/>
              <a:cs typeface="Arial Unicode MS" pitchFamily="34" charset="-128"/>
            </a:endParaRPr>
          </a:p>
          <a:p>
            <a:r>
              <a:rPr lang="en-US" sz="3200" dirty="0">
                <a:solidFill>
                  <a:schemeClr val="tx1"/>
                </a:solidFill>
                <a:latin typeface="Calibri" panose="020F0502020204030204" pitchFamily="34" charset="0"/>
                <a:ea typeface="Arial Unicode MS" pitchFamily="34" charset="-128"/>
                <a:cs typeface="Arial Unicode MS" pitchFamily="34" charset="-128"/>
              </a:rPr>
              <a:t>Collect information on:</a:t>
            </a:r>
          </a:p>
          <a:p>
            <a:pPr lvl="1"/>
            <a:r>
              <a:rPr lang="en-US" sz="3200" dirty="0">
                <a:solidFill>
                  <a:schemeClr val="tx1"/>
                </a:solidFill>
                <a:latin typeface="Calibri" panose="020F0502020204030204" pitchFamily="34" charset="0"/>
                <a:ea typeface="Arial Unicode MS" pitchFamily="34" charset="-128"/>
                <a:cs typeface="Arial Unicode MS" pitchFamily="34" charset="-128"/>
              </a:rPr>
              <a:t>Mother’s health status &amp; menses</a:t>
            </a:r>
          </a:p>
          <a:p>
            <a:pPr lvl="1"/>
            <a:r>
              <a:rPr lang="en-US" sz="3200" dirty="0">
                <a:solidFill>
                  <a:schemeClr val="tx1"/>
                </a:solidFill>
                <a:latin typeface="Calibri" panose="020F0502020204030204" pitchFamily="34" charset="0"/>
                <a:ea typeface="Arial Unicode MS" pitchFamily="34" charset="-128"/>
                <a:cs typeface="Arial Unicode MS" pitchFamily="34" charset="-128"/>
              </a:rPr>
              <a:t>Baby’s feeding, sleeping, growth &amp; immunization status</a:t>
            </a:r>
          </a:p>
        </p:txBody>
      </p:sp>
    </p:spTree>
  </p:cSld>
  <p:clrMapOvr>
    <a:masterClrMapping/>
  </p:clrMapOvr>
  <p:transition spd="med">
    <p:pull/>
  </p:transition>
</p:sld>
</file>

<file path=ppt/slides/slide7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04800"/>
            <a:ext cx="9491346" cy="5867400"/>
          </a:xfrm>
        </p:spPr>
        <p:txBody>
          <a:bodyPr>
            <a:normAutofit/>
          </a:bodyPr>
          <a:lstStyle/>
          <a:p>
            <a:pPr algn="just"/>
            <a:r>
              <a:rPr lang="en-US" sz="3600" dirty="0">
                <a:solidFill>
                  <a:schemeClr val="tx1"/>
                </a:solidFill>
                <a:latin typeface="Calibri" panose="020F0502020204030204" pitchFamily="34" charset="0"/>
                <a:ea typeface="Arial Unicode MS" pitchFamily="34" charset="-128"/>
                <a:cs typeface="Arial Unicode MS" pitchFamily="34" charset="-128"/>
              </a:rPr>
              <a:t>Explain the procedure to the mother</a:t>
            </a:r>
          </a:p>
          <a:p>
            <a:pPr algn="just"/>
            <a:r>
              <a:rPr lang="en-US" sz="3600" dirty="0">
                <a:solidFill>
                  <a:schemeClr val="tx1"/>
                </a:solidFill>
                <a:latin typeface="Calibri" panose="020F0502020204030204" pitchFamily="34" charset="0"/>
                <a:ea typeface="Arial Unicode MS" pitchFamily="34" charset="-128"/>
                <a:cs typeface="Arial Unicode MS" pitchFamily="34" charset="-128"/>
              </a:rPr>
              <a:t>Ensure that the bladder is empty</a:t>
            </a:r>
          </a:p>
          <a:p>
            <a:pPr algn="just"/>
            <a:r>
              <a:rPr lang="en-US" sz="3600" dirty="0">
                <a:solidFill>
                  <a:schemeClr val="tx1"/>
                </a:solidFill>
                <a:latin typeface="Calibri" panose="020F0502020204030204" pitchFamily="34" charset="0"/>
                <a:ea typeface="Arial Unicode MS" pitchFamily="34" charset="-128"/>
                <a:cs typeface="Arial Unicode MS" pitchFamily="34" charset="-128"/>
              </a:rPr>
              <a:t>Assist the woman in supine position on the couch</a:t>
            </a:r>
          </a:p>
          <a:p>
            <a:pPr algn="just"/>
            <a:r>
              <a:rPr lang="en-US" sz="3600" dirty="0">
                <a:solidFill>
                  <a:schemeClr val="tx1"/>
                </a:solidFill>
                <a:latin typeface="Calibri" panose="020F0502020204030204" pitchFamily="34" charset="0"/>
                <a:ea typeface="Arial Unicode MS" pitchFamily="34" charset="-128"/>
                <a:cs typeface="Arial Unicode MS" pitchFamily="34" charset="-128"/>
              </a:rPr>
              <a:t>Screen the bed</a:t>
            </a:r>
          </a:p>
          <a:p>
            <a:pPr algn="just"/>
            <a:r>
              <a:rPr lang="en-US" sz="3600" dirty="0">
                <a:solidFill>
                  <a:schemeClr val="tx1"/>
                </a:solidFill>
                <a:latin typeface="Calibri" panose="020F0502020204030204" pitchFamily="34" charset="0"/>
                <a:ea typeface="Arial Unicode MS" pitchFamily="34" charset="-128"/>
                <a:cs typeface="Arial Unicode MS" pitchFamily="34" charset="-128"/>
              </a:rPr>
              <a:t>Take vital signs</a:t>
            </a:r>
          </a:p>
          <a:p>
            <a:pPr algn="just"/>
            <a:r>
              <a:rPr lang="en-US" sz="3600" dirty="0">
                <a:solidFill>
                  <a:schemeClr val="tx1"/>
                </a:solidFill>
                <a:latin typeface="Calibri" panose="020F0502020204030204" pitchFamily="34" charset="0"/>
                <a:ea typeface="Arial Unicode MS" pitchFamily="34" charset="-128"/>
                <a:cs typeface="Arial Unicode MS" pitchFamily="34" charset="-128"/>
              </a:rPr>
              <a:t>Assess the state of health &amp; note whether calm, happy or depressed</a:t>
            </a:r>
          </a:p>
          <a:p>
            <a:pPr algn="just"/>
            <a:endParaRPr lang="en-US" sz="3600" dirty="0">
              <a:solidFill>
                <a:schemeClr val="tx1"/>
              </a:solidFill>
              <a:latin typeface="Calibri" panose="020F0502020204030204" pitchFamily="34" charset="0"/>
            </a:endParaRPr>
          </a:p>
        </p:txBody>
      </p:sp>
    </p:spTree>
  </p:cSld>
  <p:clrMapOvr>
    <a:masterClrMapping/>
  </p:clrMapOvr>
  <p:transition spd="med">
    <p:pull/>
  </p:transition>
</p:sld>
</file>

<file path=ppt/slides/slide7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454" y="14068"/>
            <a:ext cx="9130946" cy="6843932"/>
          </a:xfrm>
        </p:spPr>
        <p:txBody>
          <a:bodyPr>
            <a:normAutofit lnSpcReduction="10000"/>
          </a:bodyPr>
          <a:lstStyle/>
          <a:p>
            <a:pPr algn="just"/>
            <a:r>
              <a:rPr lang="en-US" sz="3200" dirty="0">
                <a:solidFill>
                  <a:schemeClr val="tx1"/>
                </a:solidFill>
                <a:latin typeface="Calibri" panose="020F0502020204030204" pitchFamily="34" charset="0"/>
              </a:rPr>
              <a:t>Exclude pallor of the conjuctiva, tongue, palm &amp; fingers</a:t>
            </a:r>
          </a:p>
          <a:p>
            <a:pPr algn="just"/>
            <a:r>
              <a:rPr lang="en-US" sz="3200" dirty="0">
                <a:solidFill>
                  <a:schemeClr val="tx1"/>
                </a:solidFill>
                <a:latin typeface="Calibri" panose="020F0502020204030204" pitchFamily="34" charset="0"/>
              </a:rPr>
              <a:t>On the chest note;</a:t>
            </a:r>
          </a:p>
          <a:p>
            <a:pPr lvl="1" algn="just"/>
            <a:r>
              <a:rPr lang="en-US" sz="3200" dirty="0">
                <a:solidFill>
                  <a:schemeClr val="tx1"/>
                </a:solidFill>
                <a:latin typeface="Calibri" panose="020F0502020204030204" pitchFamily="34" charset="0"/>
              </a:rPr>
              <a:t>Respirations, size &amp; shape of the breasts</a:t>
            </a:r>
          </a:p>
          <a:p>
            <a:pPr lvl="1" algn="just"/>
            <a:r>
              <a:rPr lang="en-US" sz="3200" dirty="0">
                <a:solidFill>
                  <a:schemeClr val="tx1"/>
                </a:solidFill>
                <a:latin typeface="Calibri" panose="020F0502020204030204" pitchFamily="34" charset="0"/>
              </a:rPr>
              <a:t>State of nipples, whether cracked, sore, flat, inverted or prominent</a:t>
            </a:r>
          </a:p>
          <a:p>
            <a:pPr lvl="1" algn="just"/>
            <a:r>
              <a:rPr lang="en-US" sz="3200" dirty="0">
                <a:solidFill>
                  <a:schemeClr val="tx1"/>
                </a:solidFill>
                <a:latin typeface="Calibri" panose="020F0502020204030204" pitchFamily="34" charset="0"/>
              </a:rPr>
              <a:t>Examine breasts for lumps</a:t>
            </a:r>
          </a:p>
          <a:p>
            <a:pPr lvl="1" algn="just"/>
            <a:r>
              <a:rPr lang="en-US" sz="3200" dirty="0">
                <a:solidFill>
                  <a:schemeClr val="tx1"/>
                </a:solidFill>
                <a:latin typeface="Calibri" panose="020F0502020204030204" pitchFamily="34" charset="0"/>
              </a:rPr>
              <a:t>Educate her on breast examination</a:t>
            </a:r>
          </a:p>
          <a:p>
            <a:pPr algn="just"/>
            <a:r>
              <a:rPr lang="en-US" sz="3200" dirty="0">
                <a:solidFill>
                  <a:schemeClr val="tx1"/>
                </a:solidFill>
                <a:latin typeface="Calibri" panose="020F0502020204030204" pitchFamily="34" charset="0"/>
              </a:rPr>
              <a:t>Abdomen: inspect firmness of the muscles &amp; palpate for uterine involution</a:t>
            </a:r>
          </a:p>
          <a:p>
            <a:pPr algn="just"/>
            <a:r>
              <a:rPr lang="en-US" sz="3200" dirty="0">
                <a:solidFill>
                  <a:schemeClr val="tx1"/>
                </a:solidFill>
                <a:latin typeface="Calibri" panose="020F0502020204030204" pitchFamily="34" charset="0"/>
              </a:rPr>
              <a:t>Genitalia: inspect for cleanliness, discharge, oedema, sores, warts and note state of episiotomy &amp; tears</a:t>
            </a:r>
          </a:p>
        </p:txBody>
      </p:sp>
    </p:spTree>
  </p:cSld>
  <p:clrMapOvr>
    <a:masterClrMapping/>
  </p:clrMapOvr>
  <p:transition spd="med">
    <p:pull/>
  </p:transition>
</p:sld>
</file>

<file path=ppt/slides/slide7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000"/>
            <a:ext cx="8686800" cy="5745174"/>
          </a:xfrm>
        </p:spPr>
        <p:txBody>
          <a:bodyPr>
            <a:normAutofit lnSpcReduction="10000"/>
          </a:bodyPr>
          <a:lstStyle/>
          <a:p>
            <a:pPr algn="just"/>
            <a:r>
              <a:rPr lang="en-US" sz="3200" dirty="0">
                <a:solidFill>
                  <a:schemeClr val="tx1"/>
                </a:solidFill>
                <a:latin typeface="Calibri" panose="020F0502020204030204" pitchFamily="34" charset="0"/>
              </a:rPr>
              <a:t>Perform a digital vaginal or speculum examination. A pap smear should also be done for detection of cancerous cells on the cervix</a:t>
            </a:r>
          </a:p>
          <a:p>
            <a:pPr algn="just"/>
            <a:r>
              <a:rPr lang="en-US" sz="3200" dirty="0">
                <a:solidFill>
                  <a:schemeClr val="tx1"/>
                </a:solidFill>
                <a:latin typeface="Calibri" panose="020F0502020204030204" pitchFamily="34" charset="0"/>
              </a:rPr>
              <a:t>Dry the vulva and leave her comfortable</a:t>
            </a:r>
          </a:p>
          <a:p>
            <a:pPr algn="just"/>
            <a:r>
              <a:rPr lang="en-US" sz="3200" dirty="0">
                <a:solidFill>
                  <a:schemeClr val="tx1"/>
                </a:solidFill>
                <a:latin typeface="Calibri" panose="020F0502020204030204" pitchFamily="34" charset="0"/>
              </a:rPr>
              <a:t>Examine the legs for varicose veins, oedema and tenderness</a:t>
            </a:r>
          </a:p>
          <a:p>
            <a:pPr algn="just"/>
            <a:r>
              <a:rPr lang="en-US" sz="3200" dirty="0">
                <a:solidFill>
                  <a:schemeClr val="tx1"/>
                </a:solidFill>
                <a:latin typeface="Calibri" panose="020F0502020204030204" pitchFamily="34" charset="0"/>
              </a:rPr>
              <a:t>Highlight important findings and inform the mother</a:t>
            </a:r>
          </a:p>
          <a:p>
            <a:pPr algn="just"/>
            <a:r>
              <a:rPr lang="en-US" sz="3200" dirty="0">
                <a:solidFill>
                  <a:schemeClr val="tx1"/>
                </a:solidFill>
                <a:latin typeface="Calibri" panose="020F0502020204030204" pitchFamily="34" charset="0"/>
              </a:rPr>
              <a:t>Counsel the mother on FP &amp; Future pregnancies</a:t>
            </a:r>
          </a:p>
          <a:p>
            <a:pPr algn="just"/>
            <a:r>
              <a:rPr lang="en-US" sz="3200" dirty="0">
                <a:solidFill>
                  <a:schemeClr val="tx1"/>
                </a:solidFill>
                <a:latin typeface="Calibri" panose="020F0502020204030204" pitchFamily="34" charset="0"/>
              </a:rPr>
              <a:t>Share health talks with the mother on exclusive breastfeeding, hygiene e.t.c.</a:t>
            </a:r>
          </a:p>
          <a:p>
            <a:pPr algn="just"/>
            <a:endParaRPr lang="en-US" sz="3200" dirty="0">
              <a:solidFill>
                <a:schemeClr val="tx1"/>
              </a:solidFill>
              <a:latin typeface="Calibri" panose="020F0502020204030204" pitchFamily="34" charset="0"/>
            </a:endParaRPr>
          </a:p>
        </p:txBody>
      </p:sp>
    </p:spTree>
  </p:cSld>
  <p:clrMapOvr>
    <a:masterClrMapping/>
  </p:clrMapOvr>
  <p:transition spd="med">
    <p:pull/>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72</a:t>
            </a:fld>
            <a:endParaRPr lang="en-US" dirty="0">
              <a:latin typeface="Franklin Gothic Book"/>
            </a:endParaRPr>
          </a:p>
        </p:txBody>
      </p:sp>
      <p:sp>
        <p:nvSpPr>
          <p:cNvPr id="3" name="Content Placeholder 2"/>
          <p:cNvSpPr>
            <a:spLocks noGrp="1"/>
          </p:cNvSpPr>
          <p:nvPr>
            <p:ph sz="quarter" idx="1"/>
          </p:nvPr>
        </p:nvSpPr>
        <p:spPr>
          <a:xfrm>
            <a:off x="797204" y="1295400"/>
            <a:ext cx="10597595" cy="5257800"/>
          </a:xfrm>
        </p:spPr>
        <p:txBody>
          <a:bodyPr>
            <a:normAutofit/>
          </a:bodyPr>
          <a:lstStyle/>
          <a:p>
            <a:pPr lvl="0"/>
            <a:r>
              <a:rPr lang="en-US" sz="3000" dirty="0">
                <a:latin typeface="Times New Roman" pitchFamily="18" charset="0"/>
                <a:cs typeface="Times New Roman" pitchFamily="18" charset="0"/>
              </a:rPr>
              <a:t>Increase of the growing hair compared to resting hair.   </a:t>
            </a:r>
          </a:p>
          <a:p>
            <a:pPr>
              <a:buFont typeface="Wingdings" pitchFamily="2" charset="2"/>
              <a:buChar char="Ø"/>
            </a:pPr>
            <a:r>
              <a:rPr lang="en-US" sz="3000" dirty="0">
                <a:latin typeface="Times New Roman" pitchFamily="18" charset="0"/>
                <a:cs typeface="Times New Roman" pitchFamily="18" charset="0"/>
              </a:rPr>
              <a:t>Results from the hormonal stimulation, particular </a:t>
            </a:r>
            <a:r>
              <a:rPr lang="en-US" sz="3000" dirty="0" err="1">
                <a:latin typeface="Times New Roman" pitchFamily="18" charset="0"/>
                <a:cs typeface="Times New Roman" pitchFamily="18" charset="0"/>
              </a:rPr>
              <a:t>oestrogen</a:t>
            </a:r>
            <a:r>
              <a:rPr lang="en-US" sz="3000" dirty="0">
                <a:latin typeface="Times New Roman" pitchFamily="18" charset="0"/>
                <a:cs typeface="Times New Roman" pitchFamily="18" charset="0"/>
              </a:rPr>
              <a:t>.	</a:t>
            </a:r>
          </a:p>
          <a:p>
            <a:pPr>
              <a:buFont typeface="Wingdings" pitchFamily="2" charset="2"/>
              <a:buChar char="Ø"/>
            </a:pPr>
            <a:r>
              <a:rPr lang="en-US" sz="3000" dirty="0">
                <a:latin typeface="Times New Roman" pitchFamily="18" charset="0"/>
                <a:cs typeface="Times New Roman" pitchFamily="18" charset="0"/>
              </a:rPr>
              <a:t>By the end of pregnancy, the amount of </a:t>
            </a:r>
            <a:r>
              <a:rPr lang="en-US" sz="3000" dirty="0" err="1">
                <a:latin typeface="Times New Roman" pitchFamily="18" charset="0"/>
                <a:cs typeface="Times New Roman" pitchFamily="18" charset="0"/>
              </a:rPr>
              <a:t>overaged</a:t>
            </a:r>
            <a:r>
              <a:rPr lang="en-US" sz="3000" dirty="0">
                <a:latin typeface="Times New Roman" pitchFamily="18" charset="0"/>
                <a:cs typeface="Times New Roman" pitchFamily="18" charset="0"/>
              </a:rPr>
              <a:t> hair is high.</a:t>
            </a:r>
          </a:p>
          <a:p>
            <a:pPr lvl="0">
              <a:buFont typeface="Wingdings" pitchFamily="2" charset="2"/>
              <a:buChar char="Ø"/>
            </a:pPr>
            <a:r>
              <a:rPr lang="en-US" sz="3000" dirty="0">
                <a:latin typeface="Times New Roman" pitchFamily="18" charset="0"/>
                <a:cs typeface="Times New Roman" pitchFamily="18" charset="0"/>
              </a:rPr>
              <a:t>So, postnatal the ratio is reversed such that, excess hair falls off leading to some degree of anxiety.</a:t>
            </a:r>
          </a:p>
          <a:p>
            <a:pPr>
              <a:buFont typeface="Wingdings" pitchFamily="2" charset="2"/>
              <a:buChar char="Ø"/>
            </a:pPr>
            <a:r>
              <a:rPr lang="en-US" sz="3000" dirty="0">
                <a:latin typeface="Times New Roman" pitchFamily="18" charset="0"/>
                <a:cs typeface="Times New Roman" pitchFamily="18" charset="0"/>
              </a:rPr>
              <a:t>Fortunately normal hair growth occurs within 6-12 months </a:t>
            </a:r>
            <a:r>
              <a:rPr lang="en-US" sz="3000" dirty="0" err="1">
                <a:latin typeface="Times New Roman" pitchFamily="18" charset="0"/>
                <a:cs typeface="Times New Roman" pitchFamily="18" charset="0"/>
              </a:rPr>
              <a:t>postnatally</a:t>
            </a:r>
            <a:r>
              <a:rPr lang="en-US" sz="3000" dirty="0">
                <a:latin typeface="Times New Roman" pitchFamily="18" charset="0"/>
                <a:cs typeface="Times New Roman" pitchFamily="18" charset="0"/>
              </a:rPr>
              <a:t>.</a:t>
            </a:r>
          </a:p>
        </p:txBody>
      </p:sp>
    </p:spTree>
  </p:cSld>
  <p:clrMapOvr>
    <a:masterClrMapping/>
  </p:clrMapOvr>
  <p:transition spd="slow">
    <p:pull dir="d"/>
  </p:transition>
  <p:timing>
    <p:tnLst>
      <p:par>
        <p:cTn id="1" dur="indefinite" restart="never" nodeType="tmRoot"/>
      </p:par>
    </p:tnLst>
  </p:timing>
</p:sld>
</file>

<file path=ppt/slides/slide7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1828800"/>
            <a:ext cx="8763000" cy="1993436"/>
          </a:xfrm>
        </p:spPr>
        <p:txBody>
          <a:bodyPr/>
          <a:lstStyle/>
          <a:p>
            <a:pPr algn="ctr"/>
            <a:r>
              <a:rPr lang="en-US" sz="5400" b="1" dirty="0">
                <a:solidFill>
                  <a:srgbClr val="0000CC"/>
                </a:solidFill>
                <a:latin typeface="Arial Black" panose="020B0A04020102020204" pitchFamily="34" charset="0"/>
              </a:rPr>
              <a:t>TARGETED POSTNATAL CARE </a:t>
            </a:r>
            <a:endParaRPr lang="en-US" sz="5400" dirty="0">
              <a:solidFill>
                <a:srgbClr val="0000CC"/>
              </a:solidFill>
              <a:latin typeface="Arial Black" panose="020B0A04020102020204" pitchFamily="34" charset="0"/>
            </a:endParaRPr>
          </a:p>
        </p:txBody>
      </p:sp>
    </p:spTree>
    <p:extLst>
      <p:ext uri="{BB962C8B-B14F-4D97-AF65-F5344CB8AC3E}">
        <p14:creationId xmlns="" xmlns:p14="http://schemas.microsoft.com/office/powerpoint/2010/main" val="2012226573"/>
      </p:ext>
    </p:extLst>
  </p:cSld>
  <p:clrMapOvr>
    <a:masterClrMapping/>
  </p:clrMapOvr>
  <p:transition spd="med">
    <p:pull/>
  </p:transition>
</p:sld>
</file>

<file path=ppt/slides/slide7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4758" y="355600"/>
            <a:ext cx="7865728" cy="1320800"/>
          </a:xfrm>
        </p:spPr>
        <p:txBody>
          <a:bodyPr/>
          <a:lstStyle/>
          <a:p>
            <a:r>
              <a:rPr lang="en-US" b="1" u="sng" dirty="0">
                <a:solidFill>
                  <a:schemeClr val="tx1"/>
                </a:solidFill>
                <a:latin typeface="Berlin Sans FB Demi" panose="020E0802020502020306" pitchFamily="34" charset="0"/>
              </a:rPr>
              <a:t>Definition of targeted post natal care</a:t>
            </a:r>
          </a:p>
        </p:txBody>
      </p:sp>
      <p:sp>
        <p:nvSpPr>
          <p:cNvPr id="3" name="Content Placeholder 2"/>
          <p:cNvSpPr>
            <a:spLocks noGrp="1"/>
          </p:cNvSpPr>
          <p:nvPr>
            <p:ph idx="1"/>
          </p:nvPr>
        </p:nvSpPr>
        <p:spPr>
          <a:xfrm>
            <a:off x="1124759" y="1676401"/>
            <a:ext cx="8324041" cy="3880773"/>
          </a:xfrm>
        </p:spPr>
        <p:txBody>
          <a:bodyPr>
            <a:normAutofit/>
          </a:bodyPr>
          <a:lstStyle/>
          <a:p>
            <a:pPr algn="just"/>
            <a:r>
              <a:rPr lang="en-US" sz="3200" dirty="0">
                <a:solidFill>
                  <a:schemeClr val="tx1"/>
                </a:solidFill>
              </a:rPr>
              <a:t>Targeted postnatal care is an approach, which defines a set of postnatal care services delivered to both the </a:t>
            </a:r>
            <a:r>
              <a:rPr lang="en-US" sz="3200" b="1" dirty="0">
                <a:solidFill>
                  <a:srgbClr val="0000CC"/>
                </a:solidFill>
              </a:rPr>
              <a:t>mother</a:t>
            </a:r>
            <a:r>
              <a:rPr lang="en-US" sz="3200" dirty="0">
                <a:solidFill>
                  <a:schemeClr val="tx1"/>
                </a:solidFill>
              </a:rPr>
              <a:t> and </a:t>
            </a:r>
            <a:r>
              <a:rPr lang="en-US" sz="3200" b="1" dirty="0">
                <a:solidFill>
                  <a:srgbClr val="0000CC"/>
                </a:solidFill>
              </a:rPr>
              <a:t>baby</a:t>
            </a:r>
            <a:r>
              <a:rPr lang="en-US" sz="3200" dirty="0">
                <a:solidFill>
                  <a:schemeClr val="tx1"/>
                </a:solidFill>
              </a:rPr>
              <a:t> in a minimum of </a:t>
            </a:r>
            <a:r>
              <a:rPr lang="en-US" sz="3200" b="1" u="sng" dirty="0">
                <a:solidFill>
                  <a:srgbClr val="FF0000"/>
                </a:solidFill>
              </a:rPr>
              <a:t>four visits </a:t>
            </a:r>
            <a:r>
              <a:rPr lang="en-US" sz="3200" dirty="0">
                <a:solidFill>
                  <a:schemeClr val="tx1"/>
                </a:solidFill>
              </a:rPr>
              <a:t>spread throughout the first </a:t>
            </a:r>
            <a:r>
              <a:rPr lang="en-US" sz="3200" b="1" u="sng" dirty="0">
                <a:solidFill>
                  <a:srgbClr val="FF0000"/>
                </a:solidFill>
              </a:rPr>
              <a:t>six months</a:t>
            </a:r>
            <a:r>
              <a:rPr lang="en-US" sz="3200" dirty="0">
                <a:solidFill>
                  <a:schemeClr val="tx1"/>
                </a:solidFill>
              </a:rPr>
              <a:t> following delivery.</a:t>
            </a:r>
          </a:p>
        </p:txBody>
      </p:sp>
    </p:spTree>
    <p:extLst>
      <p:ext uri="{BB962C8B-B14F-4D97-AF65-F5344CB8AC3E}">
        <p14:creationId xmlns="" xmlns:p14="http://schemas.microsoft.com/office/powerpoint/2010/main" val="1551984853"/>
      </p:ext>
    </p:extLst>
  </p:cSld>
  <p:clrMapOvr>
    <a:masterClrMapping/>
  </p:clrMapOvr>
  <p:transition spd="med">
    <p:pull/>
  </p:transition>
</p:sld>
</file>

<file path=ppt/slides/slide7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8062" y="152400"/>
            <a:ext cx="7865728" cy="1320800"/>
          </a:xfrm>
        </p:spPr>
        <p:txBody>
          <a:bodyPr/>
          <a:lstStyle/>
          <a:p>
            <a:pPr algn="ctr"/>
            <a:r>
              <a:rPr lang="en-US" b="1" u="sng" dirty="0">
                <a:solidFill>
                  <a:srgbClr val="0000CC"/>
                </a:solidFill>
                <a:latin typeface="Berlin Sans FB Demi" panose="020E0802020502020306" pitchFamily="34" charset="0"/>
              </a:rPr>
              <a:t>Elements of targeted postnatal care </a:t>
            </a:r>
            <a:endParaRPr lang="en-US" u="sng" dirty="0">
              <a:solidFill>
                <a:srgbClr val="0000CC"/>
              </a:solidFill>
              <a:latin typeface="Berlin Sans FB Demi" panose="020E0802020502020306" pitchFamily="34" charset="0"/>
            </a:endParaRPr>
          </a:p>
        </p:txBody>
      </p:sp>
      <p:sp>
        <p:nvSpPr>
          <p:cNvPr id="3" name="Content Placeholder 2"/>
          <p:cNvSpPr>
            <a:spLocks noGrp="1"/>
          </p:cNvSpPr>
          <p:nvPr>
            <p:ph idx="1"/>
          </p:nvPr>
        </p:nvSpPr>
        <p:spPr>
          <a:xfrm>
            <a:off x="785605" y="872197"/>
            <a:ext cx="9653795" cy="5833403"/>
          </a:xfrm>
        </p:spPr>
        <p:txBody>
          <a:bodyPr>
            <a:noAutofit/>
          </a:bodyPr>
          <a:lstStyle/>
          <a:p>
            <a:pPr marL="0" indent="0">
              <a:buNone/>
            </a:pPr>
            <a:r>
              <a:rPr lang="en-US" sz="2800" dirty="0">
                <a:solidFill>
                  <a:schemeClr val="tx1"/>
                </a:solidFill>
                <a:latin typeface="Calibri" panose="020F0502020204030204" pitchFamily="34" charset="0"/>
                <a:cs typeface="Calibri" panose="020F0502020204030204" pitchFamily="34" charset="0"/>
              </a:rPr>
              <a:t>These include the following: </a:t>
            </a:r>
          </a:p>
          <a:p>
            <a:pPr marL="0" indent="0">
              <a:buNone/>
            </a:pPr>
            <a:r>
              <a:rPr lang="en-US" sz="2800" dirty="0">
                <a:solidFill>
                  <a:schemeClr val="tx1"/>
                </a:solidFill>
                <a:latin typeface="Calibri" panose="020F0502020204030204" pitchFamily="34" charset="0"/>
                <a:cs typeface="Calibri" panose="020F0502020204030204" pitchFamily="34" charset="0"/>
              </a:rPr>
              <a:t>a) </a:t>
            </a:r>
            <a:r>
              <a:rPr lang="en-US" sz="2800" b="1" u="sng" dirty="0">
                <a:solidFill>
                  <a:schemeClr val="tx1"/>
                </a:solidFill>
                <a:latin typeface="Calibri" panose="020F0502020204030204" pitchFamily="34" charset="0"/>
                <a:cs typeface="Calibri" panose="020F0502020204030204" pitchFamily="34" charset="0"/>
              </a:rPr>
              <a:t>Maternal care: </a:t>
            </a:r>
          </a:p>
          <a:p>
            <a:r>
              <a:rPr lang="en-US" sz="2800" dirty="0">
                <a:solidFill>
                  <a:schemeClr val="tx1"/>
                </a:solidFill>
                <a:latin typeface="Calibri" panose="020F0502020204030204" pitchFamily="34" charset="0"/>
                <a:cs typeface="Calibri" panose="020F0502020204030204" pitchFamily="34" charset="0"/>
              </a:rPr>
              <a:t>Health promotion using health messages and counselling (e.g. on nutrition and resumption of sexual activity) </a:t>
            </a:r>
          </a:p>
          <a:p>
            <a:r>
              <a:rPr lang="en-US" sz="2800" dirty="0">
                <a:solidFill>
                  <a:schemeClr val="tx1"/>
                </a:solidFill>
                <a:latin typeface="Calibri" panose="020F0502020204030204" pitchFamily="34" charset="0"/>
                <a:cs typeface="Calibri" panose="020F0502020204030204" pitchFamily="34" charset="0"/>
              </a:rPr>
              <a:t>Assist the mother and her family to develop a personalized PNC (post-natal care) plan </a:t>
            </a:r>
          </a:p>
          <a:p>
            <a:r>
              <a:rPr lang="en-US" sz="2800" dirty="0">
                <a:solidFill>
                  <a:schemeClr val="tx1"/>
                </a:solidFill>
                <a:latin typeface="Calibri" panose="020F0502020204030204" pitchFamily="34" charset="0"/>
                <a:cs typeface="Calibri" panose="020F0502020204030204" pitchFamily="34" charset="0"/>
              </a:rPr>
              <a:t>Provision of Essential postpartum care by a skilled attendant </a:t>
            </a:r>
          </a:p>
          <a:p>
            <a:r>
              <a:rPr lang="en-US" sz="2800" dirty="0">
                <a:solidFill>
                  <a:schemeClr val="tx1"/>
                </a:solidFill>
                <a:latin typeface="Calibri" panose="020F0502020204030204" pitchFamily="34" charset="0"/>
                <a:cs typeface="Calibri" panose="020F0502020204030204" pitchFamily="34" charset="0"/>
              </a:rPr>
              <a:t>Early detection of post-partum danger signs and treatment of problems </a:t>
            </a:r>
          </a:p>
          <a:p>
            <a:r>
              <a:rPr lang="en-US" sz="2800" dirty="0">
                <a:solidFill>
                  <a:schemeClr val="tx1"/>
                </a:solidFill>
                <a:latin typeface="Calibri" panose="020F0502020204030204" pitchFamily="34" charset="0"/>
                <a:cs typeface="Calibri" panose="020F0502020204030204" pitchFamily="34" charset="0"/>
              </a:rPr>
              <a:t>Elimination of mother to child transmission of HIV (EMTCT) </a:t>
            </a:r>
          </a:p>
        </p:txBody>
      </p:sp>
    </p:spTree>
    <p:extLst>
      <p:ext uri="{BB962C8B-B14F-4D97-AF65-F5344CB8AC3E}">
        <p14:creationId xmlns="" xmlns:p14="http://schemas.microsoft.com/office/powerpoint/2010/main" val="314746422"/>
      </p:ext>
    </p:extLst>
  </p:cSld>
  <p:clrMapOvr>
    <a:masterClrMapping/>
  </p:clrMapOvr>
  <p:transition spd="med">
    <p:pull/>
  </p:transition>
</p:sld>
</file>

<file path=ppt/slides/slide7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8062" y="685801"/>
            <a:ext cx="7865728" cy="5355563"/>
          </a:xfrm>
        </p:spPr>
        <p:txBody>
          <a:bodyPr>
            <a:normAutofit/>
          </a:bodyPr>
          <a:lstStyle/>
          <a:p>
            <a:pPr algn="just"/>
            <a:r>
              <a:rPr lang="en-US" sz="3200" dirty="0">
                <a:solidFill>
                  <a:schemeClr val="tx1"/>
                </a:solidFill>
                <a:latin typeface="Calibri" panose="020F0502020204030204" pitchFamily="34" charset="0"/>
                <a:cs typeface="Calibri" panose="020F0502020204030204" pitchFamily="34" charset="0"/>
              </a:rPr>
              <a:t>Emergency Preparedness and Complication readiness post-partumly</a:t>
            </a:r>
          </a:p>
          <a:p>
            <a:pPr algn="just"/>
            <a:r>
              <a:rPr lang="en-US" sz="3200" dirty="0">
                <a:solidFill>
                  <a:schemeClr val="tx1"/>
                </a:solidFill>
                <a:latin typeface="Calibri" panose="020F0502020204030204" pitchFamily="34" charset="0"/>
                <a:cs typeface="Calibri" panose="020F0502020204030204" pitchFamily="34" charset="0"/>
              </a:rPr>
              <a:t>Counselling and service provision for Postpartum FP / healthy timing and spacing of pregnancy </a:t>
            </a:r>
          </a:p>
          <a:p>
            <a:pPr algn="just"/>
            <a:r>
              <a:rPr lang="en-US" sz="3200" dirty="0">
                <a:solidFill>
                  <a:schemeClr val="tx1"/>
                </a:solidFill>
                <a:latin typeface="Calibri" panose="020F0502020204030204" pitchFamily="34" charset="0"/>
                <a:cs typeface="Calibri" panose="020F0502020204030204" pitchFamily="34" charset="0"/>
              </a:rPr>
              <a:t>Screening for other conditions e. g cervical cancer, breast cancer, STI/RTI’s </a:t>
            </a:r>
          </a:p>
          <a:p>
            <a:pPr algn="just"/>
            <a:endParaRPr lang="en-US" sz="3200" dirty="0">
              <a:solidFill>
                <a:schemeClr val="tx1"/>
              </a:solidFill>
            </a:endParaRPr>
          </a:p>
        </p:txBody>
      </p:sp>
    </p:spTree>
    <p:extLst>
      <p:ext uri="{BB962C8B-B14F-4D97-AF65-F5344CB8AC3E}">
        <p14:creationId xmlns="" xmlns:p14="http://schemas.microsoft.com/office/powerpoint/2010/main" val="1650814330"/>
      </p:ext>
    </p:extLst>
  </p:cSld>
  <p:clrMapOvr>
    <a:masterClrMapping/>
  </p:clrMapOvr>
  <p:transition spd="med">
    <p:pull/>
  </p:transition>
</p:sld>
</file>

<file path=ppt/slides/slide7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a:t>
            </a:r>
            <a:r>
              <a:rPr lang="en-US" b="1" u="sng" dirty="0">
                <a:solidFill>
                  <a:srgbClr val="0000CC"/>
                </a:solidFill>
                <a:latin typeface="Berlin Sans FB Demi" panose="020E0802020502020306" pitchFamily="34" charset="0"/>
              </a:rPr>
              <a:t>Elements of targeted postnatal care </a:t>
            </a:r>
            <a:r>
              <a:rPr lang="en-US" dirty="0"/>
              <a:t> </a:t>
            </a:r>
          </a:p>
        </p:txBody>
      </p:sp>
      <p:sp>
        <p:nvSpPr>
          <p:cNvPr id="3" name="Content Placeholder 2"/>
          <p:cNvSpPr>
            <a:spLocks noGrp="1"/>
          </p:cNvSpPr>
          <p:nvPr>
            <p:ph idx="1"/>
          </p:nvPr>
        </p:nvSpPr>
        <p:spPr>
          <a:xfrm>
            <a:off x="838200" y="1447800"/>
            <a:ext cx="9144000" cy="5257800"/>
          </a:xfrm>
        </p:spPr>
        <p:txBody>
          <a:bodyPr>
            <a:normAutofit/>
          </a:bodyPr>
          <a:lstStyle/>
          <a:p>
            <a:pPr marL="342900" indent="-342900" algn="just">
              <a:buAutoNum type="alphaLcParenR" startAt="2"/>
            </a:pPr>
            <a:r>
              <a:rPr lang="en-US" sz="3200" b="1" u="sng" dirty="0">
                <a:solidFill>
                  <a:schemeClr val="tx1"/>
                </a:solidFill>
              </a:rPr>
              <a:t>Newborn care</a:t>
            </a:r>
          </a:p>
          <a:p>
            <a:pPr algn="just"/>
            <a:r>
              <a:rPr lang="en-US" sz="3200" dirty="0">
                <a:solidFill>
                  <a:schemeClr val="tx1"/>
                </a:solidFill>
              </a:rPr>
              <a:t>Provision of Essential Care of the Newborn. </a:t>
            </a:r>
          </a:p>
          <a:p>
            <a:pPr algn="just"/>
            <a:r>
              <a:rPr lang="en-US" sz="3200" dirty="0">
                <a:solidFill>
                  <a:schemeClr val="tx1"/>
                </a:solidFill>
              </a:rPr>
              <a:t>Counselling on infant and young child feeding </a:t>
            </a:r>
          </a:p>
          <a:p>
            <a:pPr algn="just"/>
            <a:r>
              <a:rPr lang="en-US" sz="3200" dirty="0">
                <a:solidFill>
                  <a:schemeClr val="tx1"/>
                </a:solidFill>
              </a:rPr>
              <a:t>Early detection of major neonatal danger signs and treatment of problems </a:t>
            </a:r>
          </a:p>
          <a:p>
            <a:pPr algn="just"/>
            <a:r>
              <a:rPr lang="en-US" sz="3200" dirty="0">
                <a:solidFill>
                  <a:schemeClr val="tx1"/>
                </a:solidFill>
              </a:rPr>
              <a:t>Immunization in order to prevent and reduce childhood morbidity and mortality related to immunisable diseases. </a:t>
            </a:r>
          </a:p>
        </p:txBody>
      </p:sp>
    </p:spTree>
    <p:extLst>
      <p:ext uri="{BB962C8B-B14F-4D97-AF65-F5344CB8AC3E}">
        <p14:creationId xmlns="" xmlns:p14="http://schemas.microsoft.com/office/powerpoint/2010/main" val="3096389877"/>
      </p:ext>
    </p:extLst>
  </p:cSld>
  <p:clrMapOvr>
    <a:masterClrMapping/>
  </p:clrMapOvr>
  <p:transition spd="med">
    <p:pull/>
  </p:transition>
</p:sld>
</file>

<file path=ppt/slides/slide7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8062" y="152400"/>
            <a:ext cx="7865728" cy="1320800"/>
          </a:xfrm>
        </p:spPr>
        <p:txBody>
          <a:bodyPr/>
          <a:lstStyle/>
          <a:p>
            <a:pPr algn="ctr"/>
            <a:r>
              <a:rPr lang="en-US" b="1" u="sng" dirty="0">
                <a:solidFill>
                  <a:schemeClr val="tx1"/>
                </a:solidFill>
              </a:rPr>
              <a:t>Schedule of targeted postnatal care visits </a:t>
            </a:r>
            <a:endParaRPr lang="en-US" u="sng" dirty="0">
              <a:solidFill>
                <a:schemeClr val="tx1"/>
              </a:solidFill>
            </a:endParaRPr>
          </a:p>
        </p:txBody>
      </p:sp>
      <p:sp>
        <p:nvSpPr>
          <p:cNvPr id="3" name="Content Placeholder 2"/>
          <p:cNvSpPr>
            <a:spLocks noGrp="1"/>
          </p:cNvSpPr>
          <p:nvPr>
            <p:ph idx="1"/>
          </p:nvPr>
        </p:nvSpPr>
        <p:spPr>
          <a:xfrm>
            <a:off x="762000" y="1473200"/>
            <a:ext cx="9144000" cy="5156200"/>
          </a:xfrm>
        </p:spPr>
        <p:txBody>
          <a:bodyPr>
            <a:normAutofit/>
          </a:bodyPr>
          <a:lstStyle/>
          <a:p>
            <a:r>
              <a:rPr lang="en-US" sz="3600" dirty="0">
                <a:solidFill>
                  <a:schemeClr val="tx1"/>
                </a:solidFill>
                <a:latin typeface="Calibri" panose="020F0502020204030204" pitchFamily="34" charset="0"/>
                <a:cs typeface="Calibri" panose="020F0502020204030204" pitchFamily="34" charset="0"/>
              </a:rPr>
              <a:t>The recommended schedule for Kenya is as follows: </a:t>
            </a:r>
          </a:p>
          <a:p>
            <a:pPr marL="0" indent="0">
              <a:buNone/>
            </a:pPr>
            <a:r>
              <a:rPr lang="en-US" sz="3600" dirty="0">
                <a:solidFill>
                  <a:schemeClr val="tx1"/>
                </a:solidFill>
                <a:latin typeface="Calibri" panose="020F0502020204030204" pitchFamily="34" charset="0"/>
                <a:cs typeface="Calibri" panose="020F0502020204030204" pitchFamily="34" charset="0"/>
              </a:rPr>
              <a:t>1. Within 24-48 hours = </a:t>
            </a:r>
            <a:r>
              <a:rPr lang="en-US" sz="3600" b="1" dirty="0">
                <a:solidFill>
                  <a:srgbClr val="0000CC"/>
                </a:solidFill>
                <a:latin typeface="Calibri" panose="020F0502020204030204" pitchFamily="34" charset="0"/>
                <a:cs typeface="Calibri" panose="020F0502020204030204" pitchFamily="34" charset="0"/>
              </a:rPr>
              <a:t>visit 1 </a:t>
            </a:r>
          </a:p>
          <a:p>
            <a:pPr marL="0" indent="0">
              <a:buNone/>
            </a:pPr>
            <a:r>
              <a:rPr lang="en-US" sz="3600" dirty="0">
                <a:solidFill>
                  <a:schemeClr val="tx1"/>
                </a:solidFill>
                <a:latin typeface="Calibri" panose="020F0502020204030204" pitchFamily="34" charset="0"/>
                <a:cs typeface="Calibri" panose="020F0502020204030204" pitchFamily="34" charset="0"/>
              </a:rPr>
              <a:t>2. 1 to 2 weeks = </a:t>
            </a:r>
            <a:r>
              <a:rPr lang="en-US" sz="3600" b="1" dirty="0">
                <a:solidFill>
                  <a:srgbClr val="0000CC"/>
                </a:solidFill>
                <a:latin typeface="Calibri" panose="020F0502020204030204" pitchFamily="34" charset="0"/>
                <a:cs typeface="Calibri" panose="020F0502020204030204" pitchFamily="34" charset="0"/>
              </a:rPr>
              <a:t>visit 2</a:t>
            </a:r>
          </a:p>
          <a:p>
            <a:pPr marL="0" indent="0">
              <a:buNone/>
            </a:pPr>
            <a:r>
              <a:rPr lang="en-US" sz="3600" dirty="0">
                <a:solidFill>
                  <a:schemeClr val="tx1"/>
                </a:solidFill>
                <a:latin typeface="Calibri" panose="020F0502020204030204" pitchFamily="34" charset="0"/>
                <a:cs typeface="Calibri" panose="020F0502020204030204" pitchFamily="34" charset="0"/>
              </a:rPr>
              <a:t>3. 4 to 6 weeks = </a:t>
            </a:r>
            <a:r>
              <a:rPr lang="en-US" sz="3600" b="1" dirty="0">
                <a:solidFill>
                  <a:srgbClr val="0000CC"/>
                </a:solidFill>
                <a:latin typeface="Calibri" panose="020F0502020204030204" pitchFamily="34" charset="0"/>
                <a:cs typeface="Calibri" panose="020F0502020204030204" pitchFamily="34" charset="0"/>
              </a:rPr>
              <a:t>visit 3</a:t>
            </a:r>
          </a:p>
          <a:p>
            <a:pPr marL="0" indent="0">
              <a:buNone/>
            </a:pPr>
            <a:r>
              <a:rPr lang="en-US" sz="3600" dirty="0">
                <a:solidFill>
                  <a:schemeClr val="tx1"/>
                </a:solidFill>
                <a:latin typeface="Calibri" panose="020F0502020204030204" pitchFamily="34" charset="0"/>
                <a:cs typeface="Calibri" panose="020F0502020204030204" pitchFamily="34" charset="0"/>
              </a:rPr>
              <a:t>4. 4 to 6 months = </a:t>
            </a:r>
            <a:r>
              <a:rPr lang="en-US" sz="3600" b="1" dirty="0">
                <a:solidFill>
                  <a:srgbClr val="0000CC"/>
                </a:solidFill>
                <a:latin typeface="Calibri" panose="020F0502020204030204" pitchFamily="34" charset="0"/>
                <a:cs typeface="Calibri" panose="020F0502020204030204" pitchFamily="34" charset="0"/>
              </a:rPr>
              <a:t>visit 4</a:t>
            </a:r>
          </a:p>
          <a:p>
            <a:endParaRPr lang="en-US"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1380642488"/>
      </p:ext>
    </p:extLst>
  </p:cSld>
  <p:clrMapOvr>
    <a:masterClrMapping/>
  </p:clrMapOvr>
  <p:transition spd="med">
    <p:pull/>
  </p:transition>
</p:sld>
</file>

<file path=ppt/slides/slide7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4759" y="152400"/>
            <a:ext cx="7865728" cy="1320800"/>
          </a:xfrm>
        </p:spPr>
        <p:txBody>
          <a:bodyPr>
            <a:normAutofit/>
          </a:bodyPr>
          <a:lstStyle/>
          <a:p>
            <a:pPr algn="ctr"/>
            <a:r>
              <a:rPr lang="en-US" sz="4000" u="sng" dirty="0">
                <a:solidFill>
                  <a:srgbClr val="FF0000"/>
                </a:solidFill>
                <a:latin typeface="Berlin Sans FB Demi" panose="020E0802020502020306" pitchFamily="34" charset="0"/>
              </a:rPr>
              <a:t>1</a:t>
            </a:r>
            <a:r>
              <a:rPr lang="en-US" sz="4000" u="sng" baseline="30000" dirty="0">
                <a:solidFill>
                  <a:srgbClr val="FF0000"/>
                </a:solidFill>
                <a:latin typeface="Berlin Sans FB Demi" panose="020E0802020502020306" pitchFamily="34" charset="0"/>
              </a:rPr>
              <a:t>st</a:t>
            </a:r>
            <a:r>
              <a:rPr lang="en-US" sz="4000" u="sng" dirty="0">
                <a:solidFill>
                  <a:srgbClr val="FF0000"/>
                </a:solidFill>
                <a:latin typeface="Berlin Sans FB Demi" panose="020E0802020502020306" pitchFamily="34" charset="0"/>
              </a:rPr>
              <a:t> VISIT i.e. within 1</a:t>
            </a:r>
            <a:r>
              <a:rPr lang="en-US" sz="4000" u="sng" baseline="30000" dirty="0">
                <a:solidFill>
                  <a:srgbClr val="FF0000"/>
                </a:solidFill>
                <a:latin typeface="Berlin Sans FB Demi" panose="020E0802020502020306" pitchFamily="34" charset="0"/>
              </a:rPr>
              <a:t>ST</a:t>
            </a:r>
            <a:r>
              <a:rPr lang="en-US" sz="4000" u="sng" dirty="0">
                <a:solidFill>
                  <a:srgbClr val="FF0000"/>
                </a:solidFill>
                <a:latin typeface="Berlin Sans FB Demi" panose="020E0802020502020306" pitchFamily="34" charset="0"/>
              </a:rPr>
              <a:t>  24-48 hours</a:t>
            </a:r>
          </a:p>
        </p:txBody>
      </p:sp>
      <p:sp>
        <p:nvSpPr>
          <p:cNvPr id="3" name="Content Placeholder 2"/>
          <p:cNvSpPr>
            <a:spLocks noGrp="1"/>
          </p:cNvSpPr>
          <p:nvPr>
            <p:ph idx="1"/>
          </p:nvPr>
        </p:nvSpPr>
        <p:spPr>
          <a:xfrm>
            <a:off x="762000" y="990600"/>
            <a:ext cx="8686800" cy="5562600"/>
          </a:xfrm>
        </p:spPr>
        <p:txBody>
          <a:bodyPr>
            <a:normAutofit/>
          </a:bodyPr>
          <a:lstStyle/>
          <a:p>
            <a:pPr algn="just">
              <a:buFont typeface="Wingdings" panose="05000000000000000000" pitchFamily="2" charset="2"/>
              <a:buChar char="v"/>
            </a:pPr>
            <a:r>
              <a:rPr lang="en-US" sz="3200" b="1" u="sng" dirty="0">
                <a:solidFill>
                  <a:srgbClr val="FF0000"/>
                </a:solidFill>
                <a:latin typeface="Calibri" panose="020F0502020204030204" pitchFamily="34" charset="0"/>
                <a:cs typeface="Calibri" panose="020F0502020204030204" pitchFamily="34" charset="0"/>
              </a:rPr>
              <a:t>NOTE</a:t>
            </a:r>
            <a:r>
              <a:rPr lang="en-US" sz="3200" u="sng" dirty="0">
                <a:solidFill>
                  <a:schemeClr val="tx1"/>
                </a:solidFill>
                <a:latin typeface="Calibri" panose="020F0502020204030204" pitchFamily="34" charset="0"/>
                <a:cs typeface="Calibri" panose="020F0502020204030204" pitchFamily="34" charset="0"/>
              </a:rPr>
              <a:t>: </a:t>
            </a:r>
          </a:p>
          <a:p>
            <a:pPr lvl="1" algn="just"/>
            <a:r>
              <a:rPr lang="en-US" sz="3017" dirty="0">
                <a:solidFill>
                  <a:schemeClr val="tx1"/>
                </a:solidFill>
                <a:latin typeface="Calibri" panose="020F0502020204030204" pitchFamily="34" charset="0"/>
                <a:cs typeface="Calibri" panose="020F0502020204030204" pitchFamily="34" charset="0"/>
              </a:rPr>
              <a:t>The initial assessment should be carried out as soon as possible after delivery. </a:t>
            </a:r>
          </a:p>
          <a:p>
            <a:pPr lvl="1" algn="just"/>
            <a:r>
              <a:rPr lang="en-US" sz="3017" dirty="0">
                <a:solidFill>
                  <a:schemeClr val="tx1"/>
                </a:solidFill>
                <a:latin typeface="Calibri" panose="020F0502020204030204" pitchFamily="34" charset="0"/>
                <a:cs typeface="Calibri" panose="020F0502020204030204" pitchFamily="34" charset="0"/>
              </a:rPr>
              <a:t>In case of a facility birth, the mother and baby should be checked again before discharge. </a:t>
            </a:r>
          </a:p>
          <a:p>
            <a:pPr lvl="1" algn="just"/>
            <a:r>
              <a:rPr lang="en-US" sz="3017" dirty="0">
                <a:solidFill>
                  <a:schemeClr val="tx1"/>
                </a:solidFill>
                <a:latin typeface="Calibri" panose="020F0502020204030204" pitchFamily="34" charset="0"/>
                <a:cs typeface="Calibri" panose="020F0502020204030204" pitchFamily="34" charset="0"/>
              </a:rPr>
              <a:t>Where delivery has occurred at home, both mother and baby should be reviewed by a skilled provider as soon as possible within 24/48 hours </a:t>
            </a:r>
          </a:p>
        </p:txBody>
      </p:sp>
    </p:spTree>
    <p:extLst>
      <p:ext uri="{BB962C8B-B14F-4D97-AF65-F5344CB8AC3E}">
        <p14:creationId xmlns="" xmlns:p14="http://schemas.microsoft.com/office/powerpoint/2010/main" val="2304303104"/>
      </p:ext>
    </p:extLst>
  </p:cSld>
  <p:clrMapOvr>
    <a:masterClrMapping/>
  </p:clrMapOvr>
  <p:transition spd="med">
    <p:pull/>
  </p:transition>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5176" y="228601"/>
            <a:ext cx="10039827" cy="681111"/>
          </a:xfrm>
        </p:spPr>
        <p:txBody>
          <a:bodyPr>
            <a:normAutofit fontScale="90000"/>
          </a:bodyPr>
          <a:lstStyle/>
          <a:p>
            <a:r>
              <a:rPr lang="en-US" b="1" u="sng" dirty="0"/>
              <a:t>1</a:t>
            </a:r>
            <a:r>
              <a:rPr lang="en-US" b="1" u="sng" baseline="30000" dirty="0"/>
              <a:t>st</a:t>
            </a:r>
            <a:r>
              <a:rPr lang="en-US" b="1" u="sng" dirty="0"/>
              <a:t> visit. Check /perform: </a:t>
            </a:r>
            <a:r>
              <a:rPr lang="en-US" u="sng" dirty="0"/>
              <a:t>	</a:t>
            </a:r>
            <a:br>
              <a:rPr lang="en-US" u="sng" dirty="0"/>
            </a:br>
            <a:endParaRPr lang="en-US" u="sng" dirty="0"/>
          </a:p>
        </p:txBody>
      </p:sp>
      <p:sp>
        <p:nvSpPr>
          <p:cNvPr id="5" name="Text Placeholder 4"/>
          <p:cNvSpPr>
            <a:spLocks noGrp="1"/>
          </p:cNvSpPr>
          <p:nvPr>
            <p:ph type="body" idx="1"/>
          </p:nvPr>
        </p:nvSpPr>
        <p:spPr>
          <a:xfrm>
            <a:off x="518320" y="492369"/>
            <a:ext cx="4928889" cy="633304"/>
          </a:xfrm>
        </p:spPr>
        <p:txBody>
          <a:bodyPr>
            <a:normAutofit/>
          </a:bodyPr>
          <a:lstStyle/>
          <a:p>
            <a:r>
              <a:rPr lang="en-US" sz="2800" dirty="0">
                <a:solidFill>
                  <a:schemeClr val="accent2">
                    <a:lumMod val="50000"/>
                  </a:schemeClr>
                </a:solidFill>
                <a:latin typeface="Arial Black" panose="020B0A04020102020204" pitchFamily="34" charset="0"/>
              </a:rPr>
              <a:t>     Mother</a:t>
            </a:r>
            <a:r>
              <a:rPr lang="en-US" sz="2800" dirty="0">
                <a:solidFill>
                  <a:schemeClr val="bg1"/>
                </a:solidFill>
              </a:rPr>
              <a:t>	</a:t>
            </a:r>
          </a:p>
        </p:txBody>
      </p:sp>
      <p:sp>
        <p:nvSpPr>
          <p:cNvPr id="6" name="Content Placeholder 5"/>
          <p:cNvSpPr>
            <a:spLocks noGrp="1"/>
          </p:cNvSpPr>
          <p:nvPr>
            <p:ph sz="half" idx="2"/>
          </p:nvPr>
        </p:nvSpPr>
        <p:spPr>
          <a:xfrm>
            <a:off x="729335" y="1125416"/>
            <a:ext cx="5275643" cy="5580185"/>
          </a:xfrm>
        </p:spPr>
        <p:style>
          <a:lnRef idx="1">
            <a:schemeClr val="accent5"/>
          </a:lnRef>
          <a:fillRef idx="2">
            <a:schemeClr val="accent5"/>
          </a:fillRef>
          <a:effectRef idx="1">
            <a:schemeClr val="accent5"/>
          </a:effectRef>
          <a:fontRef idx="minor">
            <a:schemeClr val="dk1"/>
          </a:fontRef>
        </p:style>
        <p:txBody>
          <a:bodyPr>
            <a:normAutofit/>
          </a:bodyPr>
          <a:lstStyle/>
          <a:p>
            <a:r>
              <a:rPr lang="en-US" sz="2800" dirty="0"/>
              <a:t>Physical assessment: Pallor, Temperature, Blood Pressure, uterine involution, </a:t>
            </a:r>
          </a:p>
          <a:p>
            <a:r>
              <a:rPr lang="en-US" sz="2800" dirty="0"/>
              <a:t>Inspection of the C/S wound- if present- for bleeding </a:t>
            </a:r>
          </a:p>
          <a:p>
            <a:r>
              <a:rPr lang="en-US" sz="2800" dirty="0"/>
              <a:t>Assess lochia and blood loss </a:t>
            </a:r>
          </a:p>
          <a:p>
            <a:r>
              <a:rPr lang="en-US" sz="2800" dirty="0"/>
              <a:t>Breast examination for establishment of lactation, </a:t>
            </a:r>
          </a:p>
          <a:p>
            <a:r>
              <a:rPr lang="en-US" sz="2800" dirty="0"/>
              <a:t>Calf tenderness to rule out DVT</a:t>
            </a:r>
          </a:p>
          <a:p>
            <a:pPr marL="0" indent="0">
              <a:buNone/>
            </a:pPr>
            <a:r>
              <a:rPr lang="en-US" sz="2800" dirty="0"/>
              <a:t>	</a:t>
            </a:r>
          </a:p>
          <a:p>
            <a:pPr algn="just"/>
            <a:endParaRPr lang="en-US" sz="2800" dirty="0"/>
          </a:p>
        </p:txBody>
      </p:sp>
      <p:sp>
        <p:nvSpPr>
          <p:cNvPr id="7" name="Text Placeholder 6"/>
          <p:cNvSpPr>
            <a:spLocks noGrp="1"/>
          </p:cNvSpPr>
          <p:nvPr>
            <p:ph type="body" sz="quarter" idx="3"/>
          </p:nvPr>
        </p:nvSpPr>
        <p:spPr>
          <a:xfrm>
            <a:off x="6185090" y="485911"/>
            <a:ext cx="4930825" cy="639762"/>
          </a:xfrm>
        </p:spPr>
        <p:txBody>
          <a:bodyPr>
            <a:normAutofit/>
          </a:bodyPr>
          <a:lstStyle/>
          <a:p>
            <a:r>
              <a:rPr lang="en-US" sz="2800" dirty="0">
                <a:solidFill>
                  <a:schemeClr val="bg1"/>
                </a:solidFill>
              </a:rPr>
              <a:t>    </a:t>
            </a:r>
            <a:r>
              <a:rPr lang="en-US" sz="2800" dirty="0">
                <a:solidFill>
                  <a:schemeClr val="accent2">
                    <a:lumMod val="50000"/>
                  </a:schemeClr>
                </a:solidFill>
                <a:latin typeface="Arial Black" panose="020B0A04020102020204" pitchFamily="34" charset="0"/>
              </a:rPr>
              <a:t>Baby </a:t>
            </a:r>
          </a:p>
        </p:txBody>
      </p:sp>
      <p:sp>
        <p:nvSpPr>
          <p:cNvPr id="8" name="Content Placeholder 7"/>
          <p:cNvSpPr>
            <a:spLocks noGrp="1"/>
          </p:cNvSpPr>
          <p:nvPr>
            <p:ph sz="quarter" idx="4"/>
          </p:nvPr>
        </p:nvSpPr>
        <p:spPr>
          <a:xfrm>
            <a:off x="6185090" y="1167022"/>
            <a:ext cx="5244911" cy="5538578"/>
          </a:xfrm>
        </p:spPr>
        <p:style>
          <a:lnRef idx="1">
            <a:schemeClr val="accent5"/>
          </a:lnRef>
          <a:fillRef idx="2">
            <a:schemeClr val="accent5"/>
          </a:fillRef>
          <a:effectRef idx="1">
            <a:schemeClr val="accent5"/>
          </a:effectRef>
          <a:fontRef idx="minor">
            <a:schemeClr val="dk1"/>
          </a:fontRef>
        </p:style>
        <p:txBody>
          <a:bodyPr>
            <a:normAutofit/>
          </a:bodyPr>
          <a:lstStyle/>
          <a:p>
            <a:r>
              <a:rPr lang="en-US" sz="2800" dirty="0"/>
              <a:t>Apgar scoring </a:t>
            </a:r>
          </a:p>
          <a:p>
            <a:r>
              <a:rPr lang="en-US" sz="2800" dirty="0"/>
              <a:t>Take temperature </a:t>
            </a:r>
          </a:p>
          <a:p>
            <a:r>
              <a:rPr lang="en-US" sz="2800" dirty="0"/>
              <a:t>Take and record birth weight </a:t>
            </a:r>
          </a:p>
          <a:p>
            <a:r>
              <a:rPr lang="en-US" sz="2800" dirty="0"/>
              <a:t>Head to toe examination </a:t>
            </a:r>
          </a:p>
          <a:p>
            <a:r>
              <a:rPr lang="nb-NO" sz="2800" dirty="0"/>
              <a:t>Assess for </a:t>
            </a:r>
            <a:r>
              <a:rPr lang="nb-NO" sz="2800" b="1" dirty="0"/>
              <a:t>danger signs </a:t>
            </a:r>
            <a:r>
              <a:rPr lang="nb-NO" sz="2800" dirty="0"/>
              <a:t>for baby </a:t>
            </a:r>
          </a:p>
          <a:p>
            <a:r>
              <a:rPr lang="en-US" sz="2800" dirty="0"/>
              <a:t>Observe a breast feed &amp; interpret appropriately </a:t>
            </a:r>
          </a:p>
          <a:p>
            <a:pPr marL="0" indent="0">
              <a:buNone/>
            </a:pPr>
            <a:endParaRPr lang="en-US" sz="2800" dirty="0"/>
          </a:p>
          <a:p>
            <a:pPr marL="0" indent="0" algn="just">
              <a:buNone/>
            </a:pPr>
            <a:endParaRPr lang="en-US" sz="2800" dirty="0"/>
          </a:p>
        </p:txBody>
      </p:sp>
    </p:spTree>
    <p:extLst>
      <p:ext uri="{BB962C8B-B14F-4D97-AF65-F5344CB8AC3E}">
        <p14:creationId xmlns="" xmlns:p14="http://schemas.microsoft.com/office/powerpoint/2010/main" val="90676611"/>
      </p:ext>
    </p:extLst>
  </p:cSld>
  <p:clrMapOvr>
    <a:masterClrMapping/>
  </p:clrMapOvr>
  <p:transition spd="med">
    <p:pull/>
  </p:transition>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959" y="0"/>
            <a:ext cx="10039668" cy="1143000"/>
          </a:xfrm>
        </p:spPr>
        <p:txBody>
          <a:bodyPr>
            <a:normAutofit/>
          </a:bodyPr>
          <a:lstStyle/>
          <a:p>
            <a:r>
              <a:rPr lang="en-US" sz="4800" u="sng" dirty="0">
                <a:solidFill>
                  <a:srgbClr val="0000CC"/>
                </a:solidFill>
                <a:latin typeface="Arial Black" panose="020B0A04020102020204" pitchFamily="34" charset="0"/>
                <a:cs typeface="Aharoni" panose="02010803020104030203" pitchFamily="2" charset="-79"/>
              </a:rPr>
              <a:t>Danger signs in newborns</a:t>
            </a:r>
          </a:p>
        </p:txBody>
      </p:sp>
      <p:sp>
        <p:nvSpPr>
          <p:cNvPr id="3" name="Content Placeholder 2"/>
          <p:cNvSpPr>
            <a:spLocks noGrp="1"/>
          </p:cNvSpPr>
          <p:nvPr>
            <p:ph idx="1"/>
          </p:nvPr>
        </p:nvSpPr>
        <p:spPr>
          <a:xfrm>
            <a:off x="1133713" y="1128932"/>
            <a:ext cx="9972914" cy="5292726"/>
          </a:xfrm>
        </p:spPr>
        <p:txBody>
          <a:bodyPr/>
          <a:lstStyle/>
          <a:p>
            <a:pPr marL="0" indent="0" algn="ctr">
              <a:buNone/>
            </a:pPr>
            <a:r>
              <a:rPr lang="en-US" b="1" dirty="0">
                <a:latin typeface="Calibri" panose="020F0502020204030204" pitchFamily="34" charset="0"/>
              </a:rPr>
              <a:t>There are 8 major danger signs in newborns:</a:t>
            </a:r>
          </a:p>
          <a:p>
            <a:pPr marL="0" indent="0" algn="just">
              <a:buNone/>
            </a:pPr>
            <a:r>
              <a:rPr lang="en-US" dirty="0">
                <a:latin typeface="Calibri" panose="020F0502020204030204" pitchFamily="34" charset="0"/>
              </a:rPr>
              <a:t>1.Poor feeding</a:t>
            </a:r>
          </a:p>
          <a:p>
            <a:pPr marL="0" indent="0" algn="just">
              <a:buNone/>
            </a:pPr>
            <a:r>
              <a:rPr lang="en-US" dirty="0">
                <a:latin typeface="Calibri" panose="020F0502020204030204" pitchFamily="34" charset="0"/>
              </a:rPr>
              <a:t>2. Lethargy</a:t>
            </a:r>
          </a:p>
          <a:p>
            <a:pPr marL="0" indent="0" algn="just">
              <a:buNone/>
            </a:pPr>
            <a:r>
              <a:rPr lang="en-US" dirty="0">
                <a:latin typeface="Calibri" panose="020F0502020204030204" pitchFamily="34" charset="0"/>
              </a:rPr>
              <a:t>3. Convulsions</a:t>
            </a:r>
          </a:p>
          <a:p>
            <a:pPr marL="0" indent="0" algn="just">
              <a:buNone/>
            </a:pPr>
            <a:r>
              <a:rPr lang="en-US" dirty="0">
                <a:latin typeface="Calibri" panose="020F0502020204030204" pitchFamily="34" charset="0"/>
              </a:rPr>
              <a:t>4. Hypothermia</a:t>
            </a:r>
          </a:p>
          <a:p>
            <a:pPr marL="0" indent="0" algn="just">
              <a:buNone/>
            </a:pPr>
            <a:r>
              <a:rPr lang="en-US" dirty="0">
                <a:latin typeface="Calibri" panose="020F0502020204030204" pitchFamily="34" charset="0"/>
              </a:rPr>
              <a:t>5. Hyperthermia</a:t>
            </a:r>
          </a:p>
          <a:p>
            <a:pPr marL="0" indent="0" algn="just">
              <a:buNone/>
            </a:pPr>
            <a:r>
              <a:rPr lang="en-US" dirty="0">
                <a:latin typeface="Calibri" panose="020F0502020204030204" pitchFamily="34" charset="0"/>
              </a:rPr>
              <a:t>6. Chest indrawing</a:t>
            </a:r>
          </a:p>
          <a:p>
            <a:pPr marL="0" indent="0" algn="just">
              <a:buNone/>
            </a:pPr>
            <a:r>
              <a:rPr lang="en-US" dirty="0">
                <a:latin typeface="Calibri" panose="020F0502020204030204" pitchFamily="34" charset="0"/>
              </a:rPr>
              <a:t>7. Fast breathing (&gt;60 breaths/min)</a:t>
            </a:r>
          </a:p>
          <a:p>
            <a:pPr marL="0" indent="0" algn="just">
              <a:buNone/>
            </a:pPr>
            <a:r>
              <a:rPr lang="en-US" dirty="0">
                <a:latin typeface="Calibri" panose="020F0502020204030204" pitchFamily="34" charset="0"/>
              </a:rPr>
              <a:t>8. Neonatal Jaundice  </a:t>
            </a:r>
          </a:p>
        </p:txBody>
      </p:sp>
    </p:spTree>
    <p:extLst>
      <p:ext uri="{BB962C8B-B14F-4D97-AF65-F5344CB8AC3E}">
        <p14:creationId xmlns="" xmlns:p14="http://schemas.microsoft.com/office/powerpoint/2010/main" val="1728645399"/>
      </p:ext>
    </p:extLst>
  </p:cSld>
  <p:clrMapOvr>
    <a:masterClrMapping/>
  </p:clrMapOvr>
  <p:transition spd="med">
    <p:pull/>
  </p:transition>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5176" y="228601"/>
            <a:ext cx="10039827" cy="681111"/>
          </a:xfrm>
        </p:spPr>
        <p:txBody>
          <a:bodyPr>
            <a:normAutofit fontScale="90000"/>
          </a:bodyPr>
          <a:lstStyle/>
          <a:p>
            <a:r>
              <a:rPr lang="en-US" b="1" dirty="0"/>
              <a:t>2</a:t>
            </a:r>
            <a:r>
              <a:rPr lang="en-US" b="1" baseline="30000" dirty="0"/>
              <a:t>nd</a:t>
            </a:r>
            <a:r>
              <a:rPr lang="en-US" b="1" dirty="0"/>
              <a:t>  visit. Check /perform: </a:t>
            </a:r>
            <a:r>
              <a:rPr lang="en-US" dirty="0"/>
              <a:t>	</a:t>
            </a:r>
            <a:br>
              <a:rPr lang="en-US" dirty="0"/>
            </a:br>
            <a:endParaRPr lang="en-US" dirty="0"/>
          </a:p>
        </p:txBody>
      </p:sp>
      <p:sp>
        <p:nvSpPr>
          <p:cNvPr id="5" name="Text Placeholder 4"/>
          <p:cNvSpPr>
            <a:spLocks noGrp="1"/>
          </p:cNvSpPr>
          <p:nvPr>
            <p:ph type="body" idx="1"/>
          </p:nvPr>
        </p:nvSpPr>
        <p:spPr>
          <a:xfrm>
            <a:off x="518320" y="492369"/>
            <a:ext cx="4928889" cy="633304"/>
          </a:xfrm>
        </p:spPr>
        <p:txBody>
          <a:bodyPr>
            <a:normAutofit/>
          </a:bodyPr>
          <a:lstStyle/>
          <a:p>
            <a:r>
              <a:rPr lang="en-US" sz="2800" dirty="0">
                <a:solidFill>
                  <a:schemeClr val="bg1"/>
                </a:solidFill>
              </a:rPr>
              <a:t>     </a:t>
            </a:r>
            <a:r>
              <a:rPr lang="en-US" sz="2800" dirty="0">
                <a:solidFill>
                  <a:schemeClr val="accent2">
                    <a:lumMod val="50000"/>
                  </a:schemeClr>
                </a:solidFill>
                <a:latin typeface="Arial Black" panose="020B0A04020102020204" pitchFamily="34" charset="0"/>
              </a:rPr>
              <a:t>Mother</a:t>
            </a:r>
            <a:r>
              <a:rPr lang="en-US" sz="2800" dirty="0">
                <a:solidFill>
                  <a:schemeClr val="bg1"/>
                </a:solidFill>
              </a:rPr>
              <a:t>	</a:t>
            </a:r>
          </a:p>
        </p:txBody>
      </p:sp>
      <p:sp>
        <p:nvSpPr>
          <p:cNvPr id="6" name="Content Placeholder 5"/>
          <p:cNvSpPr>
            <a:spLocks noGrp="1"/>
          </p:cNvSpPr>
          <p:nvPr>
            <p:ph sz="half" idx="2"/>
          </p:nvPr>
        </p:nvSpPr>
        <p:spPr>
          <a:xfrm>
            <a:off x="729335" y="1125416"/>
            <a:ext cx="5275643" cy="5580185"/>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algn="just"/>
            <a:endParaRPr lang="en-US" sz="2800" dirty="0"/>
          </a:p>
          <a:p>
            <a:pPr algn="just"/>
            <a:r>
              <a:rPr lang="en-US" sz="2800" dirty="0"/>
              <a:t>Mental status </a:t>
            </a:r>
          </a:p>
          <a:p>
            <a:pPr algn="just"/>
            <a:r>
              <a:rPr lang="en-US" sz="2800" dirty="0"/>
              <a:t>Pallor, BP, temperature, pulse rate </a:t>
            </a:r>
          </a:p>
          <a:p>
            <a:pPr algn="just"/>
            <a:r>
              <a:rPr lang="en-US" sz="2800" dirty="0"/>
              <a:t>Lochia loss- (Colour, amount, smell) </a:t>
            </a:r>
          </a:p>
          <a:p>
            <a:pPr algn="just"/>
            <a:r>
              <a:rPr lang="en-US" sz="2800" dirty="0"/>
              <a:t>Assess for calf tenderness </a:t>
            </a:r>
          </a:p>
          <a:p>
            <a:pPr algn="just"/>
            <a:r>
              <a:rPr lang="en-US" sz="2800" dirty="0"/>
              <a:t>Infection /pus from C/S site or perineal wound </a:t>
            </a:r>
          </a:p>
          <a:p>
            <a:pPr algn="just"/>
            <a:r>
              <a:rPr lang="en-US" sz="2800" dirty="0"/>
              <a:t>Breast condition </a:t>
            </a:r>
          </a:p>
          <a:p>
            <a:pPr algn="just"/>
            <a:r>
              <a:rPr lang="en-US" sz="2800" dirty="0"/>
              <a:t>Uterine involution </a:t>
            </a:r>
          </a:p>
          <a:p>
            <a:pPr algn="just"/>
            <a:r>
              <a:rPr lang="en-US" sz="2800" dirty="0"/>
              <a:t>Observe a breast feed </a:t>
            </a:r>
          </a:p>
          <a:p>
            <a:pPr marL="0" indent="0" algn="just">
              <a:buNone/>
            </a:pPr>
            <a:endParaRPr lang="en-US" sz="2800" dirty="0"/>
          </a:p>
        </p:txBody>
      </p:sp>
      <p:sp>
        <p:nvSpPr>
          <p:cNvPr id="7" name="Text Placeholder 6"/>
          <p:cNvSpPr>
            <a:spLocks noGrp="1"/>
          </p:cNvSpPr>
          <p:nvPr>
            <p:ph type="body" sz="quarter" idx="3"/>
          </p:nvPr>
        </p:nvSpPr>
        <p:spPr>
          <a:xfrm>
            <a:off x="6185090" y="485911"/>
            <a:ext cx="4930825" cy="639762"/>
          </a:xfrm>
        </p:spPr>
        <p:txBody>
          <a:bodyPr>
            <a:normAutofit/>
          </a:bodyPr>
          <a:lstStyle/>
          <a:p>
            <a:r>
              <a:rPr lang="en-US" sz="2800" dirty="0">
                <a:solidFill>
                  <a:schemeClr val="accent2">
                    <a:lumMod val="50000"/>
                  </a:schemeClr>
                </a:solidFill>
                <a:latin typeface="Arial Black" panose="020B0A04020102020204" pitchFamily="34" charset="0"/>
              </a:rPr>
              <a:t>    Baby </a:t>
            </a:r>
          </a:p>
        </p:txBody>
      </p:sp>
      <p:sp>
        <p:nvSpPr>
          <p:cNvPr id="8" name="Content Placeholder 7"/>
          <p:cNvSpPr>
            <a:spLocks noGrp="1"/>
          </p:cNvSpPr>
          <p:nvPr>
            <p:ph sz="quarter" idx="4"/>
          </p:nvPr>
        </p:nvSpPr>
        <p:spPr>
          <a:xfrm>
            <a:off x="6185090" y="1167022"/>
            <a:ext cx="5244911" cy="5538578"/>
          </a:xfrm>
        </p:spPr>
        <p:style>
          <a:lnRef idx="1">
            <a:schemeClr val="accent5"/>
          </a:lnRef>
          <a:fillRef idx="2">
            <a:schemeClr val="accent5"/>
          </a:fillRef>
          <a:effectRef idx="1">
            <a:schemeClr val="accent5"/>
          </a:effectRef>
          <a:fontRef idx="minor">
            <a:schemeClr val="dk1"/>
          </a:fontRef>
        </p:style>
        <p:txBody>
          <a:bodyPr>
            <a:normAutofit/>
          </a:bodyPr>
          <a:lstStyle/>
          <a:p>
            <a:endParaRPr lang="en-US" sz="2800" dirty="0"/>
          </a:p>
          <a:p>
            <a:r>
              <a:rPr lang="en-US" sz="2800" dirty="0"/>
              <a:t>Growth monitoring; chart weight </a:t>
            </a:r>
          </a:p>
          <a:p>
            <a:r>
              <a:rPr lang="en-US" sz="2800" dirty="0"/>
              <a:t>Head to toe examination </a:t>
            </a:r>
          </a:p>
          <a:p>
            <a:r>
              <a:rPr lang="nb-NO" sz="2800" dirty="0"/>
              <a:t>Assess for danger signs for baby </a:t>
            </a:r>
          </a:p>
          <a:p>
            <a:r>
              <a:rPr lang="en-US" sz="2800" dirty="0"/>
              <a:t>Check eyes for discharge </a:t>
            </a:r>
          </a:p>
          <a:p>
            <a:r>
              <a:rPr lang="en-US" sz="2800" dirty="0"/>
              <a:t>Immunization status </a:t>
            </a:r>
          </a:p>
          <a:p>
            <a:r>
              <a:rPr lang="en-US" sz="2800" dirty="0"/>
              <a:t>Observe a breast feed </a:t>
            </a:r>
          </a:p>
          <a:p>
            <a:pPr marL="0" indent="0">
              <a:buNone/>
            </a:pPr>
            <a:endParaRPr lang="en-US" sz="2800" dirty="0"/>
          </a:p>
        </p:txBody>
      </p:sp>
    </p:spTree>
    <p:extLst>
      <p:ext uri="{BB962C8B-B14F-4D97-AF65-F5344CB8AC3E}">
        <p14:creationId xmlns="" xmlns:p14="http://schemas.microsoft.com/office/powerpoint/2010/main" val="4223483002"/>
      </p:ext>
    </p:extLst>
  </p:cSld>
  <p:clrMapOvr>
    <a:masterClrMapping/>
  </p:clrMapOvr>
  <p:transition spd="med">
    <p:pull/>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73</a:t>
            </a:fld>
            <a:endParaRPr lang="en-US" dirty="0">
              <a:latin typeface="Franklin Gothic Book"/>
            </a:endParaRPr>
          </a:p>
        </p:txBody>
      </p:sp>
      <p:sp>
        <p:nvSpPr>
          <p:cNvPr id="3" name="Content Placeholder 2"/>
          <p:cNvSpPr>
            <a:spLocks noGrp="1"/>
          </p:cNvSpPr>
          <p:nvPr>
            <p:ph sz="quarter" idx="1"/>
          </p:nvPr>
        </p:nvSpPr>
        <p:spPr>
          <a:xfrm>
            <a:off x="704242" y="1371600"/>
            <a:ext cx="10690556" cy="5181600"/>
          </a:xfrm>
        </p:spPr>
        <p:txBody>
          <a:bodyPr/>
          <a:lstStyle/>
          <a:p>
            <a:pPr lvl="0"/>
            <a:r>
              <a:rPr lang="en-US" sz="2800" dirty="0">
                <a:latin typeface="Times New Roman" pitchFamily="18" charset="0"/>
                <a:cs typeface="Times New Roman" pitchFamily="18" charset="0"/>
              </a:rPr>
              <a:t>Rise in temperature by a range of 0.2-0.4</a:t>
            </a:r>
            <a:r>
              <a:rPr lang="en-US" sz="2800" baseline="30000" dirty="0">
                <a:latin typeface="Times New Roman" pitchFamily="18" charset="0"/>
                <a:cs typeface="Times New Roman" pitchFamily="18" charset="0"/>
              </a:rPr>
              <a:t>0</a:t>
            </a:r>
            <a:r>
              <a:rPr lang="en-US" sz="2800" dirty="0">
                <a:latin typeface="Times New Roman" pitchFamily="18" charset="0"/>
                <a:cs typeface="Times New Roman" pitchFamily="18" charset="0"/>
              </a:rPr>
              <a:t>c.</a:t>
            </a:r>
          </a:p>
          <a:p>
            <a:pPr>
              <a:buFont typeface="Wingdings" pitchFamily="2" charset="2"/>
              <a:buChar char="Ø"/>
            </a:pPr>
            <a:r>
              <a:rPr lang="en-US" sz="2800" dirty="0">
                <a:latin typeface="Times New Roman" pitchFamily="18" charset="0"/>
                <a:cs typeface="Times New Roman" pitchFamily="18" charset="0"/>
              </a:rPr>
              <a:t>Results from effect of progesterone hormone and increased basal metabolic rate.  </a:t>
            </a:r>
          </a:p>
          <a:p>
            <a:pPr>
              <a:buFont typeface="Wingdings" pitchFamily="2" charset="2"/>
              <a:buChar char="Ø"/>
            </a:pPr>
            <a:r>
              <a:rPr lang="en-US" sz="2800" dirty="0">
                <a:latin typeface="Times New Roman" pitchFamily="18" charset="0"/>
                <a:cs typeface="Times New Roman" pitchFamily="18" charset="0"/>
              </a:rPr>
              <a:t>The high BMR is from the maternal, placental and fetal tissues.</a:t>
            </a:r>
          </a:p>
          <a:p>
            <a:pPr>
              <a:buFont typeface="Wingdings" pitchFamily="2" charset="2"/>
              <a:buChar char="Ø"/>
            </a:pPr>
            <a:r>
              <a:rPr lang="en-US" sz="2800" dirty="0">
                <a:latin typeface="Times New Roman" pitchFamily="18" charset="0"/>
                <a:cs typeface="Times New Roman" pitchFamily="18" charset="0"/>
              </a:rPr>
              <a:t>So, for comfort the activity of the sweat glands is increased, in order to have excess heat  lost. </a:t>
            </a:r>
          </a:p>
          <a:p>
            <a:pPr>
              <a:buFont typeface="Wingdings" pitchFamily="2" charset="2"/>
              <a:buChar char="Ø"/>
            </a:pPr>
            <a:r>
              <a:rPr lang="en-US" sz="2800" dirty="0">
                <a:latin typeface="Times New Roman" pitchFamily="18" charset="0"/>
                <a:cs typeface="Times New Roman" pitchFamily="18" charset="0"/>
              </a:rPr>
              <a:t>Peripheral vessels also dilates hence loss of some core heat through cooling of blood to some extent.</a:t>
            </a:r>
          </a:p>
          <a:p>
            <a:endParaRPr lang="en-US" dirty="0"/>
          </a:p>
        </p:txBody>
      </p:sp>
    </p:spTree>
  </p:cSld>
  <p:clrMapOvr>
    <a:masterClrMapping/>
  </p:clrMapOvr>
  <p:transition spd="slow">
    <p:pull dir="d"/>
  </p:transition>
  <p:timing>
    <p:tnLst>
      <p:par>
        <p:cTn id="1" dur="indefinite" restart="never" nodeType="tmRoot"/>
      </p:par>
    </p:tnLst>
  </p:timing>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5176" y="228601"/>
            <a:ext cx="10039827" cy="681111"/>
          </a:xfrm>
        </p:spPr>
        <p:txBody>
          <a:bodyPr>
            <a:normAutofit fontScale="90000"/>
          </a:bodyPr>
          <a:lstStyle/>
          <a:p>
            <a:r>
              <a:rPr lang="en-US" b="1" dirty="0"/>
              <a:t>3</a:t>
            </a:r>
            <a:r>
              <a:rPr lang="en-US" b="1" baseline="30000" dirty="0"/>
              <a:t>rd</a:t>
            </a:r>
            <a:r>
              <a:rPr lang="en-US" b="1" dirty="0"/>
              <a:t>   visit. Check /perform: </a:t>
            </a:r>
            <a:r>
              <a:rPr lang="en-US" dirty="0"/>
              <a:t>	</a:t>
            </a:r>
            <a:br>
              <a:rPr lang="en-US" dirty="0"/>
            </a:br>
            <a:endParaRPr lang="en-US" dirty="0"/>
          </a:p>
        </p:txBody>
      </p:sp>
      <p:sp>
        <p:nvSpPr>
          <p:cNvPr id="5" name="Text Placeholder 4"/>
          <p:cNvSpPr>
            <a:spLocks noGrp="1"/>
          </p:cNvSpPr>
          <p:nvPr>
            <p:ph type="body" idx="1"/>
          </p:nvPr>
        </p:nvSpPr>
        <p:spPr>
          <a:xfrm>
            <a:off x="518320" y="492369"/>
            <a:ext cx="4928889" cy="633304"/>
          </a:xfrm>
        </p:spPr>
        <p:txBody>
          <a:bodyPr>
            <a:normAutofit/>
          </a:bodyPr>
          <a:lstStyle/>
          <a:p>
            <a:r>
              <a:rPr lang="en-US" sz="2800" dirty="0">
                <a:solidFill>
                  <a:schemeClr val="bg1"/>
                </a:solidFill>
              </a:rPr>
              <a:t>     </a:t>
            </a:r>
            <a:r>
              <a:rPr lang="en-US" sz="2800" dirty="0">
                <a:solidFill>
                  <a:schemeClr val="accent2">
                    <a:lumMod val="50000"/>
                  </a:schemeClr>
                </a:solidFill>
                <a:latin typeface="Arial Black" panose="020B0A04020102020204" pitchFamily="34" charset="0"/>
              </a:rPr>
              <a:t>Mother</a:t>
            </a:r>
            <a:r>
              <a:rPr lang="en-US" sz="2800" dirty="0">
                <a:solidFill>
                  <a:schemeClr val="bg1"/>
                </a:solidFill>
              </a:rPr>
              <a:t>	</a:t>
            </a:r>
          </a:p>
        </p:txBody>
      </p:sp>
      <p:sp>
        <p:nvSpPr>
          <p:cNvPr id="6" name="Content Placeholder 5"/>
          <p:cNvSpPr>
            <a:spLocks noGrp="1"/>
          </p:cNvSpPr>
          <p:nvPr>
            <p:ph sz="half" idx="2"/>
          </p:nvPr>
        </p:nvSpPr>
        <p:spPr>
          <a:xfrm>
            <a:off x="729335" y="1125416"/>
            <a:ext cx="5275643" cy="5580185"/>
          </a:xfrm>
        </p:spPr>
        <p:style>
          <a:lnRef idx="1">
            <a:schemeClr val="accent5"/>
          </a:lnRef>
          <a:fillRef idx="2">
            <a:schemeClr val="accent5"/>
          </a:fillRef>
          <a:effectRef idx="1">
            <a:schemeClr val="accent5"/>
          </a:effectRef>
          <a:fontRef idx="minor">
            <a:schemeClr val="dk1"/>
          </a:fontRef>
        </p:style>
        <p:txBody>
          <a:bodyPr>
            <a:normAutofit/>
          </a:bodyPr>
          <a:lstStyle/>
          <a:p>
            <a:endParaRPr lang="en-US" sz="2800" dirty="0"/>
          </a:p>
          <a:p>
            <a:r>
              <a:rPr lang="en-US" sz="2800" dirty="0"/>
              <a:t>General condition of mother, head to toe physical exam </a:t>
            </a:r>
          </a:p>
          <a:p>
            <a:r>
              <a:rPr lang="en-US" sz="2800" dirty="0"/>
              <a:t>Mental status </a:t>
            </a:r>
          </a:p>
          <a:p>
            <a:r>
              <a:rPr lang="en-US" sz="2800" dirty="0"/>
              <a:t>BP, Weight, temperature </a:t>
            </a:r>
          </a:p>
          <a:p>
            <a:r>
              <a:rPr lang="en-US" sz="2800" dirty="0"/>
              <a:t>Uterine involution </a:t>
            </a:r>
          </a:p>
          <a:p>
            <a:r>
              <a:rPr lang="en-US" sz="2800" dirty="0"/>
              <a:t>Lochia (amount /Colour) </a:t>
            </a:r>
          </a:p>
          <a:p>
            <a:r>
              <a:rPr lang="en-US" sz="2800" dirty="0"/>
              <a:t>Observe a breast feed </a:t>
            </a:r>
          </a:p>
          <a:p>
            <a:pPr marL="0" indent="0">
              <a:buNone/>
            </a:pPr>
            <a:endParaRPr lang="en-US" sz="2800" dirty="0"/>
          </a:p>
          <a:p>
            <a:pPr marL="0" indent="0" algn="just">
              <a:buNone/>
            </a:pPr>
            <a:endParaRPr lang="en-US" sz="2800" dirty="0"/>
          </a:p>
        </p:txBody>
      </p:sp>
      <p:sp>
        <p:nvSpPr>
          <p:cNvPr id="7" name="Text Placeholder 6"/>
          <p:cNvSpPr>
            <a:spLocks noGrp="1"/>
          </p:cNvSpPr>
          <p:nvPr>
            <p:ph type="body" sz="quarter" idx="3"/>
          </p:nvPr>
        </p:nvSpPr>
        <p:spPr>
          <a:xfrm>
            <a:off x="6185090" y="485911"/>
            <a:ext cx="4930825" cy="639762"/>
          </a:xfrm>
        </p:spPr>
        <p:txBody>
          <a:bodyPr>
            <a:normAutofit/>
          </a:bodyPr>
          <a:lstStyle/>
          <a:p>
            <a:r>
              <a:rPr lang="en-US" sz="2800" dirty="0">
                <a:solidFill>
                  <a:schemeClr val="bg1"/>
                </a:solidFill>
              </a:rPr>
              <a:t>    </a:t>
            </a:r>
            <a:r>
              <a:rPr lang="en-US" sz="2800" dirty="0">
                <a:solidFill>
                  <a:schemeClr val="accent2">
                    <a:lumMod val="50000"/>
                  </a:schemeClr>
                </a:solidFill>
              </a:rPr>
              <a:t>Baby </a:t>
            </a:r>
          </a:p>
        </p:txBody>
      </p:sp>
      <p:sp>
        <p:nvSpPr>
          <p:cNvPr id="8" name="Content Placeholder 7"/>
          <p:cNvSpPr>
            <a:spLocks noGrp="1"/>
          </p:cNvSpPr>
          <p:nvPr>
            <p:ph sz="quarter" idx="4"/>
          </p:nvPr>
        </p:nvSpPr>
        <p:spPr>
          <a:xfrm>
            <a:off x="6185090" y="1167022"/>
            <a:ext cx="5244911" cy="5538578"/>
          </a:xfrm>
        </p:spPr>
        <p:style>
          <a:lnRef idx="1">
            <a:schemeClr val="accent5"/>
          </a:lnRef>
          <a:fillRef idx="2">
            <a:schemeClr val="accent5"/>
          </a:fillRef>
          <a:effectRef idx="1">
            <a:schemeClr val="accent5"/>
          </a:effectRef>
          <a:fontRef idx="minor">
            <a:schemeClr val="dk1"/>
          </a:fontRef>
        </p:style>
        <p:txBody>
          <a:bodyPr>
            <a:normAutofit/>
          </a:bodyPr>
          <a:lstStyle/>
          <a:p>
            <a:endParaRPr lang="en-US" sz="2800" dirty="0"/>
          </a:p>
          <a:p>
            <a:r>
              <a:rPr lang="en-US" sz="2800" dirty="0"/>
              <a:t>Growth monitoring; chart weight </a:t>
            </a:r>
          </a:p>
          <a:p>
            <a:r>
              <a:rPr lang="en-US" sz="2800" dirty="0"/>
              <a:t>Head to toe examination </a:t>
            </a:r>
          </a:p>
          <a:p>
            <a:r>
              <a:rPr lang="nb-NO" sz="2800" dirty="0"/>
              <a:t>Assess for danger signs for baby </a:t>
            </a:r>
          </a:p>
          <a:p>
            <a:r>
              <a:rPr lang="en-US" sz="2800" dirty="0"/>
              <a:t>Immunization status </a:t>
            </a:r>
          </a:p>
          <a:p>
            <a:pPr marL="0" indent="0">
              <a:buNone/>
            </a:pPr>
            <a:endParaRPr lang="en-US" sz="2800" dirty="0"/>
          </a:p>
        </p:txBody>
      </p:sp>
    </p:spTree>
    <p:extLst>
      <p:ext uri="{BB962C8B-B14F-4D97-AF65-F5344CB8AC3E}">
        <p14:creationId xmlns="" xmlns:p14="http://schemas.microsoft.com/office/powerpoint/2010/main" val="3810046434"/>
      </p:ext>
    </p:extLst>
  </p:cSld>
  <p:clrMapOvr>
    <a:masterClrMapping/>
  </p:clrMapOvr>
  <p:transition spd="med">
    <p:pull/>
  </p:transition>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5176" y="228601"/>
            <a:ext cx="10039827" cy="681111"/>
          </a:xfrm>
        </p:spPr>
        <p:txBody>
          <a:bodyPr>
            <a:normAutofit fontScale="90000"/>
          </a:bodyPr>
          <a:lstStyle/>
          <a:p>
            <a:r>
              <a:rPr lang="en-US" b="1" dirty="0"/>
              <a:t>4</a:t>
            </a:r>
            <a:r>
              <a:rPr lang="en-US" b="1" baseline="30000" dirty="0"/>
              <a:t>th</a:t>
            </a:r>
            <a:r>
              <a:rPr lang="en-US" b="1" dirty="0"/>
              <a:t>  visit. Check /perform: </a:t>
            </a:r>
            <a:r>
              <a:rPr lang="en-US" dirty="0"/>
              <a:t>	</a:t>
            </a:r>
            <a:br>
              <a:rPr lang="en-US" dirty="0"/>
            </a:br>
            <a:endParaRPr lang="en-US" dirty="0"/>
          </a:p>
        </p:txBody>
      </p:sp>
      <p:sp>
        <p:nvSpPr>
          <p:cNvPr id="5" name="Text Placeholder 4"/>
          <p:cNvSpPr>
            <a:spLocks noGrp="1"/>
          </p:cNvSpPr>
          <p:nvPr>
            <p:ph type="body" idx="1"/>
          </p:nvPr>
        </p:nvSpPr>
        <p:spPr>
          <a:xfrm>
            <a:off x="518320" y="492369"/>
            <a:ext cx="4928889" cy="633304"/>
          </a:xfrm>
        </p:spPr>
        <p:txBody>
          <a:bodyPr>
            <a:normAutofit/>
          </a:bodyPr>
          <a:lstStyle/>
          <a:p>
            <a:r>
              <a:rPr lang="en-US" sz="2800" dirty="0">
                <a:solidFill>
                  <a:schemeClr val="bg1"/>
                </a:solidFill>
              </a:rPr>
              <a:t>     </a:t>
            </a:r>
            <a:r>
              <a:rPr lang="en-US" sz="2800" dirty="0">
                <a:solidFill>
                  <a:schemeClr val="accent2">
                    <a:lumMod val="50000"/>
                  </a:schemeClr>
                </a:solidFill>
                <a:latin typeface="Arial Black" panose="020B0A04020102020204" pitchFamily="34" charset="0"/>
              </a:rPr>
              <a:t>Mother	</a:t>
            </a:r>
          </a:p>
        </p:txBody>
      </p:sp>
      <p:sp>
        <p:nvSpPr>
          <p:cNvPr id="6" name="Content Placeholder 5"/>
          <p:cNvSpPr>
            <a:spLocks noGrp="1"/>
          </p:cNvSpPr>
          <p:nvPr>
            <p:ph sz="half" idx="2"/>
          </p:nvPr>
        </p:nvSpPr>
        <p:spPr>
          <a:xfrm>
            <a:off x="729335" y="1125416"/>
            <a:ext cx="5275643" cy="5580185"/>
          </a:xfrm>
        </p:spPr>
        <p:style>
          <a:lnRef idx="1">
            <a:schemeClr val="accent5"/>
          </a:lnRef>
          <a:fillRef idx="2">
            <a:schemeClr val="accent5"/>
          </a:fillRef>
          <a:effectRef idx="1">
            <a:schemeClr val="accent5"/>
          </a:effectRef>
          <a:fontRef idx="minor">
            <a:schemeClr val="dk1"/>
          </a:fontRef>
        </p:style>
        <p:txBody>
          <a:bodyPr>
            <a:noAutofit/>
          </a:bodyPr>
          <a:lstStyle/>
          <a:p>
            <a:endParaRPr lang="en-US" dirty="0"/>
          </a:p>
          <a:p>
            <a:r>
              <a:rPr lang="en-US" dirty="0"/>
              <a:t>Check the general health of mother </a:t>
            </a:r>
          </a:p>
          <a:p>
            <a:pPr marL="0" indent="0">
              <a:buNone/>
            </a:pPr>
            <a:r>
              <a:rPr lang="en-US" b="1" u="sng" dirty="0"/>
              <a:t>Provide: </a:t>
            </a:r>
            <a:endParaRPr lang="en-US" u="sng" dirty="0"/>
          </a:p>
          <a:p>
            <a:r>
              <a:rPr lang="en-US" dirty="0"/>
              <a:t>FP method of choice </a:t>
            </a:r>
          </a:p>
          <a:p>
            <a:r>
              <a:rPr lang="en-US" dirty="0"/>
              <a:t>Screening for RTI /STI </a:t>
            </a:r>
          </a:p>
          <a:p>
            <a:r>
              <a:rPr lang="en-US" dirty="0"/>
              <a:t>Screening for cervical cancer –if not done </a:t>
            </a:r>
          </a:p>
          <a:p>
            <a:r>
              <a:rPr lang="en-US" dirty="0"/>
              <a:t>Screening for TB </a:t>
            </a:r>
          </a:p>
          <a:p>
            <a:r>
              <a:rPr lang="en-US" dirty="0"/>
              <a:t>Clinical Breast examination </a:t>
            </a:r>
          </a:p>
          <a:p>
            <a:r>
              <a:rPr lang="en-US" dirty="0"/>
              <a:t>Treat or refer any complications that are detected </a:t>
            </a:r>
          </a:p>
          <a:p>
            <a:endParaRPr lang="en-US" dirty="0"/>
          </a:p>
          <a:p>
            <a:pPr marL="0" indent="0" algn="just">
              <a:buNone/>
            </a:pPr>
            <a:endParaRPr lang="en-US" dirty="0"/>
          </a:p>
        </p:txBody>
      </p:sp>
      <p:sp>
        <p:nvSpPr>
          <p:cNvPr id="7" name="Text Placeholder 6"/>
          <p:cNvSpPr>
            <a:spLocks noGrp="1"/>
          </p:cNvSpPr>
          <p:nvPr>
            <p:ph type="body" sz="quarter" idx="3"/>
          </p:nvPr>
        </p:nvSpPr>
        <p:spPr>
          <a:xfrm>
            <a:off x="6185090" y="485911"/>
            <a:ext cx="4930825" cy="639762"/>
          </a:xfrm>
        </p:spPr>
        <p:txBody>
          <a:bodyPr>
            <a:normAutofit/>
          </a:bodyPr>
          <a:lstStyle/>
          <a:p>
            <a:r>
              <a:rPr lang="en-US" sz="2800" dirty="0">
                <a:solidFill>
                  <a:schemeClr val="bg1"/>
                </a:solidFill>
              </a:rPr>
              <a:t>    </a:t>
            </a:r>
            <a:r>
              <a:rPr lang="en-US" sz="2800" dirty="0">
                <a:solidFill>
                  <a:schemeClr val="accent2">
                    <a:lumMod val="50000"/>
                  </a:schemeClr>
                </a:solidFill>
                <a:latin typeface="Arial Black" panose="020B0A04020102020204" pitchFamily="34" charset="0"/>
              </a:rPr>
              <a:t>Baby </a:t>
            </a:r>
          </a:p>
        </p:txBody>
      </p:sp>
      <p:sp>
        <p:nvSpPr>
          <p:cNvPr id="8" name="Content Placeholder 7"/>
          <p:cNvSpPr>
            <a:spLocks noGrp="1"/>
          </p:cNvSpPr>
          <p:nvPr>
            <p:ph sz="quarter" idx="4"/>
          </p:nvPr>
        </p:nvSpPr>
        <p:spPr>
          <a:xfrm>
            <a:off x="6145397" y="1111348"/>
            <a:ext cx="5284604" cy="5594252"/>
          </a:xfrm>
        </p:spPr>
        <p:style>
          <a:lnRef idx="1">
            <a:schemeClr val="accent5"/>
          </a:lnRef>
          <a:fillRef idx="2">
            <a:schemeClr val="accent5"/>
          </a:fillRef>
          <a:effectRef idx="1">
            <a:schemeClr val="accent5"/>
          </a:effectRef>
          <a:fontRef idx="minor">
            <a:schemeClr val="dk1"/>
          </a:fontRef>
        </p:style>
        <p:txBody>
          <a:bodyPr>
            <a:normAutofit/>
          </a:bodyPr>
          <a:lstStyle/>
          <a:p>
            <a:pPr marL="0" indent="0">
              <a:buNone/>
            </a:pPr>
            <a:r>
              <a:rPr lang="en-US" sz="2800" b="1" u="sng" dirty="0"/>
              <a:t>Check: </a:t>
            </a:r>
            <a:endParaRPr lang="en-US" sz="2800" u="sng" dirty="0"/>
          </a:p>
          <a:p>
            <a:r>
              <a:rPr lang="en-US" sz="2800" dirty="0"/>
              <a:t>Growth monitoring; chart weight </a:t>
            </a:r>
          </a:p>
          <a:p>
            <a:r>
              <a:rPr lang="en-US" sz="2800" dirty="0"/>
              <a:t>Head to toe physical examination </a:t>
            </a:r>
          </a:p>
          <a:p>
            <a:r>
              <a:rPr lang="nb-NO" sz="2800" dirty="0"/>
              <a:t>Assess for danger signs for baby </a:t>
            </a:r>
          </a:p>
          <a:p>
            <a:r>
              <a:rPr lang="en-US" sz="2800" dirty="0"/>
              <a:t>Immunization status 	</a:t>
            </a:r>
          </a:p>
        </p:txBody>
      </p:sp>
    </p:spTree>
    <p:extLst>
      <p:ext uri="{BB962C8B-B14F-4D97-AF65-F5344CB8AC3E}">
        <p14:creationId xmlns="" xmlns:p14="http://schemas.microsoft.com/office/powerpoint/2010/main" val="3241118921"/>
      </p:ext>
    </p:extLst>
  </p:cSld>
  <p:clrMapOvr>
    <a:masterClrMapping/>
  </p:clrMapOvr>
  <p:transition spd="med">
    <p:pull/>
  </p:transition>
</p:sld>
</file>

<file path=ppt/slides/slide7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8101"/>
            <a:ext cx="10039827" cy="1139825"/>
          </a:xfrm>
        </p:spPr>
        <p:txBody>
          <a:bodyPr>
            <a:noAutofit/>
          </a:bodyPr>
          <a:lstStyle/>
          <a:p>
            <a:pPr algn="ctr"/>
            <a:r>
              <a:rPr lang="en-US" sz="3600" b="1" u="sng" dirty="0">
                <a:solidFill>
                  <a:srgbClr val="0000CC"/>
                </a:solidFill>
              </a:rPr>
              <a:t>Minor</a:t>
            </a:r>
            <a:r>
              <a:rPr lang="en-US" sz="3600" b="1" dirty="0">
                <a:solidFill>
                  <a:srgbClr val="0000CC"/>
                </a:solidFill>
              </a:rPr>
              <a:t> ailments/ disorders of puerperium &amp; Their specific management</a:t>
            </a:r>
          </a:p>
        </p:txBody>
      </p:sp>
      <p:sp>
        <p:nvSpPr>
          <p:cNvPr id="3" name="Content Placeholder 2"/>
          <p:cNvSpPr>
            <a:spLocks noGrp="1"/>
          </p:cNvSpPr>
          <p:nvPr>
            <p:ph idx="1"/>
          </p:nvPr>
        </p:nvSpPr>
        <p:spPr>
          <a:xfrm>
            <a:off x="1371600" y="1600200"/>
            <a:ext cx="9186546" cy="4572000"/>
          </a:xfrm>
        </p:spPr>
        <p:txBody>
          <a:bodyPr>
            <a:normAutofit lnSpcReduction="10000"/>
          </a:bodyPr>
          <a:lstStyle/>
          <a:p>
            <a:r>
              <a:rPr lang="en-US" sz="3200" dirty="0">
                <a:solidFill>
                  <a:schemeClr val="tx1"/>
                </a:solidFill>
              </a:rPr>
              <a:t>Postpartum blues</a:t>
            </a:r>
          </a:p>
          <a:p>
            <a:r>
              <a:rPr lang="en-US" sz="3200" dirty="0">
                <a:solidFill>
                  <a:schemeClr val="tx1"/>
                </a:solidFill>
              </a:rPr>
              <a:t>After pains</a:t>
            </a:r>
          </a:p>
          <a:p>
            <a:r>
              <a:rPr lang="en-US" sz="3200" dirty="0">
                <a:solidFill>
                  <a:schemeClr val="tx1"/>
                </a:solidFill>
              </a:rPr>
              <a:t>Sub-involution</a:t>
            </a:r>
          </a:p>
          <a:p>
            <a:r>
              <a:rPr lang="en-US" sz="3200" dirty="0">
                <a:solidFill>
                  <a:schemeClr val="tx1"/>
                </a:solidFill>
              </a:rPr>
              <a:t>Pain on the perineum</a:t>
            </a:r>
          </a:p>
          <a:p>
            <a:r>
              <a:rPr lang="en-US" sz="3200" dirty="0">
                <a:solidFill>
                  <a:schemeClr val="tx1"/>
                </a:solidFill>
              </a:rPr>
              <a:t>Breast related disorders- </a:t>
            </a:r>
            <a:r>
              <a:rPr lang="en-US" sz="3200" dirty="0">
                <a:solidFill>
                  <a:srgbClr val="0000CC"/>
                </a:solidFill>
              </a:rPr>
              <a:t>breast engorgement, sore &amp; cracked nipples </a:t>
            </a:r>
          </a:p>
          <a:p>
            <a:r>
              <a:rPr lang="en-US" sz="3200" dirty="0">
                <a:solidFill>
                  <a:schemeClr val="tx1"/>
                </a:solidFill>
              </a:rPr>
              <a:t>Postnatal diuresis</a:t>
            </a:r>
          </a:p>
          <a:p>
            <a:r>
              <a:rPr lang="en-US" sz="3200" dirty="0">
                <a:solidFill>
                  <a:schemeClr val="tx1"/>
                </a:solidFill>
              </a:rPr>
              <a:t>Constipation</a:t>
            </a:r>
          </a:p>
        </p:txBody>
      </p:sp>
    </p:spTree>
  </p:cSld>
  <p:clrMapOvr>
    <a:masterClrMapping/>
  </p:clrMapOvr>
  <p:transition spd="med">
    <p:pull/>
  </p:transition>
</p:sld>
</file>

<file path=ppt/slides/slide7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320" y="152400"/>
            <a:ext cx="11155363" cy="685800"/>
          </a:xfrm>
        </p:spPr>
        <p:txBody>
          <a:bodyPr>
            <a:normAutofit/>
          </a:bodyPr>
          <a:lstStyle/>
          <a:p>
            <a:pPr algn="ctr"/>
            <a:r>
              <a:rPr lang="en-US" sz="3600" b="1" dirty="0">
                <a:solidFill>
                  <a:srgbClr val="0000CC"/>
                </a:solidFill>
              </a:rPr>
              <a:t>Postpartum Tears or Fourth Day Blues</a:t>
            </a:r>
            <a:r>
              <a:rPr lang="en-US" sz="3600" dirty="0">
                <a:solidFill>
                  <a:srgbClr val="0000CC"/>
                </a:solidFill>
              </a:rPr>
              <a:t> </a:t>
            </a:r>
          </a:p>
        </p:txBody>
      </p:sp>
      <p:sp>
        <p:nvSpPr>
          <p:cNvPr id="3" name="Content Placeholder 2"/>
          <p:cNvSpPr>
            <a:spLocks noGrp="1"/>
          </p:cNvSpPr>
          <p:nvPr>
            <p:ph idx="1"/>
          </p:nvPr>
        </p:nvSpPr>
        <p:spPr>
          <a:xfrm>
            <a:off x="673064" y="984738"/>
            <a:ext cx="9080536" cy="5644662"/>
          </a:xfrm>
        </p:spPr>
        <p:txBody>
          <a:bodyPr>
            <a:noAutofit/>
          </a:bodyPr>
          <a:lstStyle/>
          <a:p>
            <a:pPr algn="just"/>
            <a:r>
              <a:rPr lang="en-US" sz="3600" dirty="0">
                <a:solidFill>
                  <a:schemeClr val="tx1"/>
                </a:solidFill>
                <a:latin typeface="Calibri" panose="020F0502020204030204" pitchFamily="34" charset="0"/>
              </a:rPr>
              <a:t>A minor disorder during puerperium</a:t>
            </a:r>
          </a:p>
          <a:p>
            <a:pPr algn="just"/>
            <a:r>
              <a:rPr lang="en-US" sz="3600" dirty="0">
                <a:solidFill>
                  <a:schemeClr val="tx1"/>
                </a:solidFill>
                <a:latin typeface="Calibri" panose="020F0502020204030204" pitchFamily="34" charset="0"/>
              </a:rPr>
              <a:t>This condition is characterized by </a:t>
            </a:r>
            <a:r>
              <a:rPr lang="en-US" sz="3600" u="sng" dirty="0">
                <a:solidFill>
                  <a:schemeClr val="tx1"/>
                </a:solidFill>
                <a:latin typeface="Calibri" panose="020F0502020204030204" pitchFamily="34" charset="0"/>
              </a:rPr>
              <a:t>mild depression </a:t>
            </a:r>
            <a:r>
              <a:rPr lang="en-US" sz="3600" dirty="0">
                <a:solidFill>
                  <a:schemeClr val="tx1"/>
                </a:solidFill>
                <a:latin typeface="Calibri" panose="020F0502020204030204" pitchFamily="34" charset="0"/>
              </a:rPr>
              <a:t>and mood swings due to a temporary endocrine hormonal imbalance following childbirth. </a:t>
            </a:r>
          </a:p>
          <a:p>
            <a:pPr algn="just"/>
            <a:r>
              <a:rPr lang="en-US" sz="3600" dirty="0">
                <a:solidFill>
                  <a:schemeClr val="tx1"/>
                </a:solidFill>
                <a:latin typeface="Calibri" panose="020F0502020204030204" pitchFamily="34" charset="0"/>
              </a:rPr>
              <a:t>It occurs in fifty 50% of post-natal mothers on around the fourth day. </a:t>
            </a:r>
          </a:p>
        </p:txBody>
      </p:sp>
    </p:spTree>
    <p:extLst>
      <p:ext uri="{BB962C8B-B14F-4D97-AF65-F5344CB8AC3E}">
        <p14:creationId xmlns="" xmlns:p14="http://schemas.microsoft.com/office/powerpoint/2010/main" val="3567926319"/>
      </p:ext>
    </p:extLst>
  </p:cSld>
  <p:clrMapOvr>
    <a:masterClrMapping/>
  </p:clrMapOvr>
  <p:transition spd="med">
    <p:pull/>
  </p:transition>
</p:sld>
</file>

<file path=ppt/slides/slide7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1" y="304800"/>
            <a:ext cx="10363199" cy="6169152"/>
          </a:xfrm>
        </p:spPr>
        <p:txBody>
          <a:bodyPr/>
          <a:lstStyle/>
          <a:p>
            <a:pPr marL="0" indent="0" algn="ctr">
              <a:buNone/>
            </a:pPr>
            <a:r>
              <a:rPr lang="en-US" sz="4000" b="1" dirty="0">
                <a:solidFill>
                  <a:srgbClr val="0000CC"/>
                </a:solidFill>
                <a:latin typeface="Calibri" panose="020F0502020204030204" pitchFamily="34" charset="0"/>
              </a:rPr>
              <a:t>CLINICAL FEATURES OF POST PARTUM BLUES INCLUDE:-</a:t>
            </a:r>
          </a:p>
          <a:p>
            <a:pPr algn="just"/>
            <a:r>
              <a:rPr lang="en-US" sz="3200" dirty="0">
                <a:solidFill>
                  <a:schemeClr val="tx1"/>
                </a:solidFill>
                <a:latin typeface="Calibri" panose="020F0502020204030204" pitchFamily="34" charset="0"/>
              </a:rPr>
              <a:t>Inappropriate guilt or negative feeling towards self </a:t>
            </a:r>
          </a:p>
          <a:p>
            <a:pPr algn="just"/>
            <a:r>
              <a:rPr lang="en-US" sz="3200" dirty="0">
                <a:solidFill>
                  <a:schemeClr val="tx1"/>
                </a:solidFill>
                <a:latin typeface="Calibri" panose="020F0502020204030204" pitchFamily="34" charset="0"/>
              </a:rPr>
              <a:t>Decreased interest or pleasure in normal activities</a:t>
            </a:r>
          </a:p>
          <a:p>
            <a:pPr algn="just"/>
            <a:r>
              <a:rPr lang="en-US" sz="3200" dirty="0">
                <a:solidFill>
                  <a:schemeClr val="tx1"/>
                </a:solidFill>
                <a:latin typeface="Calibri" panose="020F0502020204030204" pitchFamily="34" charset="0"/>
              </a:rPr>
              <a:t>Mother feels tired and /or agitated all the time </a:t>
            </a:r>
          </a:p>
          <a:p>
            <a:pPr algn="just"/>
            <a:r>
              <a:rPr lang="en-US" sz="3200" dirty="0">
                <a:solidFill>
                  <a:schemeClr val="tx1"/>
                </a:solidFill>
                <a:latin typeface="Calibri" panose="020F0502020204030204" pitchFamily="34" charset="0"/>
              </a:rPr>
              <a:t>Disturbed sleep (too much or too little, waking early)</a:t>
            </a:r>
          </a:p>
          <a:p>
            <a:pPr algn="just"/>
            <a:r>
              <a:rPr lang="en-US" sz="3200" dirty="0">
                <a:solidFill>
                  <a:schemeClr val="tx1"/>
                </a:solidFill>
                <a:latin typeface="Calibri" panose="020F0502020204030204" pitchFamily="34" charset="0"/>
              </a:rPr>
              <a:t>Diminished ability to think or concentrate</a:t>
            </a:r>
          </a:p>
          <a:p>
            <a:pPr algn="just"/>
            <a:r>
              <a:rPr lang="en-US" sz="3200" dirty="0">
                <a:solidFill>
                  <a:schemeClr val="tx1"/>
                </a:solidFill>
                <a:latin typeface="Calibri" panose="020F0502020204030204" pitchFamily="34" charset="0"/>
              </a:rPr>
              <a:t>Marked loss of appetite, loss of libido</a:t>
            </a:r>
          </a:p>
          <a:p>
            <a:pPr algn="just"/>
            <a:r>
              <a:rPr lang="en-US" sz="3200" dirty="0">
                <a:solidFill>
                  <a:schemeClr val="tx1"/>
                </a:solidFill>
                <a:latin typeface="Calibri" panose="020F0502020204030204" pitchFamily="34" charset="0"/>
              </a:rPr>
              <a:t>Rejection of the baby and </a:t>
            </a:r>
          </a:p>
          <a:p>
            <a:pPr algn="just"/>
            <a:r>
              <a:rPr lang="en-US" sz="3200" dirty="0">
                <a:solidFill>
                  <a:schemeClr val="tx1"/>
                </a:solidFill>
                <a:latin typeface="Calibri" panose="020F0502020204030204" pitchFamily="34" charset="0"/>
              </a:rPr>
              <a:t>Mother cries easily </a:t>
            </a:r>
          </a:p>
        </p:txBody>
      </p:sp>
    </p:spTree>
    <p:extLst>
      <p:ext uri="{BB962C8B-B14F-4D97-AF65-F5344CB8AC3E}">
        <p14:creationId xmlns="" xmlns:p14="http://schemas.microsoft.com/office/powerpoint/2010/main" val="1607737381"/>
      </p:ext>
    </p:extLst>
  </p:cSld>
  <p:clrMapOvr>
    <a:masterClrMapping/>
  </p:clrMapOvr>
  <p:transition spd="med">
    <p:pull/>
  </p:transition>
</p:sld>
</file>

<file path=ppt/slides/slide7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1" y="0"/>
            <a:ext cx="9110213" cy="1143000"/>
          </a:xfrm>
        </p:spPr>
        <p:txBody>
          <a:bodyPr>
            <a:noAutofit/>
          </a:bodyPr>
          <a:lstStyle/>
          <a:p>
            <a:pPr algn="ctr"/>
            <a:r>
              <a:rPr lang="en-US" sz="4000" b="1" dirty="0">
                <a:solidFill>
                  <a:srgbClr val="0000CC"/>
                </a:solidFill>
                <a:latin typeface="AR CENA" panose="02000000000000000000" pitchFamily="2" charset="0"/>
              </a:rPr>
              <a:t>SPECIFIC MGT OF POST PARTUM BLUES</a:t>
            </a:r>
          </a:p>
        </p:txBody>
      </p:sp>
      <p:sp>
        <p:nvSpPr>
          <p:cNvPr id="3" name="Content Placeholder 2"/>
          <p:cNvSpPr>
            <a:spLocks noGrp="1"/>
          </p:cNvSpPr>
          <p:nvPr>
            <p:ph idx="1"/>
          </p:nvPr>
        </p:nvSpPr>
        <p:spPr>
          <a:xfrm>
            <a:off x="149771" y="1146048"/>
            <a:ext cx="10265979" cy="5711952"/>
          </a:xfrm>
        </p:spPr>
        <p:txBody>
          <a:bodyPr>
            <a:noAutofit/>
          </a:bodyPr>
          <a:lstStyle/>
          <a:p>
            <a:pPr algn="just"/>
            <a:r>
              <a:rPr lang="en-US" sz="3200" dirty="0">
                <a:solidFill>
                  <a:schemeClr val="tx1"/>
                </a:solidFill>
                <a:latin typeface="Calibri" panose="020F0502020204030204" pitchFamily="34" charset="0"/>
              </a:rPr>
              <a:t>A midwife should try to prevent the 'blues' by educating the mother during the pre-natal period on how to take care of herself and the baby to build up her confidence</a:t>
            </a:r>
          </a:p>
          <a:p>
            <a:pPr algn="just"/>
            <a:r>
              <a:rPr lang="en-US" sz="3200" dirty="0">
                <a:solidFill>
                  <a:schemeClr val="tx1"/>
                </a:solidFill>
                <a:latin typeface="Calibri" panose="020F0502020204030204" pitchFamily="34" charset="0"/>
              </a:rPr>
              <a:t>The woman needs to be assured that the experience is quite common and that many women experience the same thing. </a:t>
            </a:r>
          </a:p>
          <a:p>
            <a:pPr algn="just"/>
            <a:r>
              <a:rPr lang="en-US" sz="3200" dirty="0">
                <a:solidFill>
                  <a:schemeClr val="tx1"/>
                </a:solidFill>
                <a:latin typeface="Calibri" panose="020F0502020204030204" pitchFamily="34" charset="0"/>
              </a:rPr>
              <a:t>The provider should listen to her concerns and give her emotional encouragement and support. </a:t>
            </a:r>
          </a:p>
          <a:p>
            <a:pPr algn="just"/>
            <a:r>
              <a:rPr lang="en-US" sz="3200" dirty="0">
                <a:solidFill>
                  <a:schemeClr val="tx1"/>
                </a:solidFill>
                <a:latin typeface="Calibri" panose="020F0502020204030204" pitchFamily="34" charset="0"/>
              </a:rPr>
              <a:t>The partner and family need to be counselled to provide assistance to the woman.</a:t>
            </a:r>
          </a:p>
        </p:txBody>
      </p:sp>
    </p:spTree>
    <p:extLst>
      <p:ext uri="{BB962C8B-B14F-4D97-AF65-F5344CB8AC3E}">
        <p14:creationId xmlns="" xmlns:p14="http://schemas.microsoft.com/office/powerpoint/2010/main" val="600154177"/>
      </p:ext>
    </p:extLst>
  </p:cSld>
  <p:clrMapOvr>
    <a:masterClrMapping/>
  </p:clrMapOvr>
  <p:transition spd="med">
    <p:pull/>
  </p:transition>
</p:sld>
</file>

<file path=ppt/slides/slide7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865728" cy="1320800"/>
          </a:xfrm>
        </p:spPr>
        <p:txBody>
          <a:bodyPr>
            <a:normAutofit/>
          </a:bodyPr>
          <a:lstStyle/>
          <a:p>
            <a:pPr algn="ctr"/>
            <a:r>
              <a:rPr lang="en-US" sz="3600" b="1" dirty="0">
                <a:solidFill>
                  <a:srgbClr val="0000CC"/>
                </a:solidFill>
                <a:latin typeface="Aharoni" panose="02010803020104030203" pitchFamily="2" charset="-79"/>
                <a:cs typeface="Aharoni" panose="02010803020104030203" pitchFamily="2" charset="-79"/>
              </a:rPr>
              <a:t>Management of post-partum blues </a:t>
            </a:r>
            <a:r>
              <a:rPr lang="en-US" sz="3600" b="1" dirty="0" err="1">
                <a:solidFill>
                  <a:srgbClr val="0000CC"/>
                </a:solidFill>
                <a:latin typeface="Aharoni" panose="02010803020104030203" pitchFamily="2" charset="-79"/>
                <a:cs typeface="Aharoni" panose="02010803020104030203" pitchFamily="2" charset="-79"/>
              </a:rPr>
              <a:t>cntd</a:t>
            </a:r>
            <a:r>
              <a:rPr lang="en-US" sz="3600" b="1" dirty="0">
                <a:solidFill>
                  <a:srgbClr val="0000CC"/>
                </a:solidFill>
                <a:latin typeface="Aharoni" panose="02010803020104030203" pitchFamily="2" charset="-79"/>
                <a:cs typeface="Aharoni" panose="02010803020104030203" pitchFamily="2" charset="-79"/>
              </a:rPr>
              <a:t>’</a:t>
            </a:r>
            <a:endParaRPr lang="en-GB" sz="3600" b="1" dirty="0">
              <a:solidFill>
                <a:srgbClr val="0000CC"/>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0" y="1371601"/>
            <a:ext cx="8165590" cy="4669763"/>
          </a:xfrm>
        </p:spPr>
        <p:txBody>
          <a:bodyPr>
            <a:normAutofit/>
          </a:bodyPr>
          <a:lstStyle/>
          <a:p>
            <a:pPr algn="just"/>
            <a:r>
              <a:rPr lang="en-US" sz="3200" dirty="0">
                <a:solidFill>
                  <a:schemeClr val="tx1"/>
                </a:solidFill>
                <a:latin typeface="Calibri" panose="020F0502020204030204" pitchFamily="34" charset="0"/>
              </a:rPr>
              <a:t>Teach the mother how to check for minor discomfort and the relevant remedies to reduce the feeling of anxiety that the baby is ill whenever they cry. </a:t>
            </a:r>
          </a:p>
          <a:p>
            <a:pPr algn="just"/>
            <a:r>
              <a:rPr lang="en-US" sz="3200" dirty="0">
                <a:solidFill>
                  <a:schemeClr val="tx1"/>
                </a:solidFill>
                <a:latin typeface="Calibri" panose="020F0502020204030204" pitchFamily="34" charset="0"/>
              </a:rPr>
              <a:t>She should be followed up in two weeks and referred if no improvement is noted to prevent occurrence of major depression. </a:t>
            </a:r>
          </a:p>
          <a:p>
            <a:endParaRPr lang="en-GB" sz="3200" dirty="0">
              <a:solidFill>
                <a:schemeClr val="tx1"/>
              </a:solidFill>
            </a:endParaRPr>
          </a:p>
        </p:txBody>
      </p:sp>
    </p:spTree>
    <p:extLst>
      <p:ext uri="{BB962C8B-B14F-4D97-AF65-F5344CB8AC3E}">
        <p14:creationId xmlns="" xmlns:p14="http://schemas.microsoft.com/office/powerpoint/2010/main" val="3523585066"/>
      </p:ext>
    </p:extLst>
  </p:cSld>
  <p:clrMapOvr>
    <a:masterClrMapping/>
  </p:clrMapOvr>
  <p:transition spd="med">
    <p:pull/>
  </p:transition>
</p:sld>
</file>

<file path=ppt/slides/slide7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268" y="168812"/>
            <a:ext cx="8581133" cy="6231988"/>
          </a:xfrm>
        </p:spPr>
        <p:txBody>
          <a:bodyPr>
            <a:noAutofit/>
          </a:bodyPr>
          <a:lstStyle/>
          <a:p>
            <a:pPr algn="just">
              <a:buNone/>
            </a:pPr>
            <a:r>
              <a:rPr lang="en-US" sz="3600" u="sng" dirty="0">
                <a:solidFill>
                  <a:schemeClr val="tx1"/>
                </a:solidFill>
                <a:latin typeface="Calibri" panose="020F0502020204030204" pitchFamily="34" charset="0"/>
              </a:rPr>
              <a:t>Note:</a:t>
            </a:r>
          </a:p>
          <a:p>
            <a:pPr algn="just"/>
            <a:r>
              <a:rPr lang="en-US" sz="3600" dirty="0">
                <a:solidFill>
                  <a:schemeClr val="tx1"/>
                </a:solidFill>
                <a:latin typeface="Calibri" panose="020F0502020204030204" pitchFamily="34" charset="0"/>
              </a:rPr>
              <a:t>Any prolonged episodes of depression during or after pregnancy should receive urgent psychiatric attention. </a:t>
            </a:r>
          </a:p>
          <a:p>
            <a:pPr algn="just"/>
            <a:endParaRPr lang="en-US" sz="3600" dirty="0">
              <a:solidFill>
                <a:schemeClr val="tx1"/>
              </a:solidFill>
              <a:latin typeface="Calibri" panose="020F0502020204030204" pitchFamily="34" charset="0"/>
            </a:endParaRPr>
          </a:p>
          <a:p>
            <a:pPr algn="just">
              <a:buNone/>
            </a:pPr>
            <a:endParaRPr lang="en-US" sz="3600" dirty="0">
              <a:solidFill>
                <a:schemeClr val="tx1"/>
              </a:solidFill>
              <a:latin typeface="Calibri" panose="020F0502020204030204" pitchFamily="34" charset="0"/>
            </a:endParaRPr>
          </a:p>
        </p:txBody>
      </p:sp>
    </p:spTree>
    <p:extLst>
      <p:ext uri="{BB962C8B-B14F-4D97-AF65-F5344CB8AC3E}">
        <p14:creationId xmlns="" xmlns:p14="http://schemas.microsoft.com/office/powerpoint/2010/main" val="2345769433"/>
      </p:ext>
    </p:extLst>
  </p:cSld>
  <p:clrMapOvr>
    <a:masterClrMapping/>
  </p:clrMapOvr>
  <p:transition spd="med">
    <p:pull/>
  </p:transition>
</p:sld>
</file>

<file path=ppt/slides/slide7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rgbClr val="0000CC"/>
                </a:solidFill>
              </a:rPr>
              <a:t>AFTERPAINS</a:t>
            </a:r>
          </a:p>
        </p:txBody>
      </p:sp>
      <p:sp>
        <p:nvSpPr>
          <p:cNvPr id="3" name="Content Placeholder 2"/>
          <p:cNvSpPr>
            <a:spLocks noGrp="1"/>
          </p:cNvSpPr>
          <p:nvPr>
            <p:ph idx="1"/>
          </p:nvPr>
        </p:nvSpPr>
        <p:spPr>
          <a:xfrm>
            <a:off x="838200" y="1600200"/>
            <a:ext cx="8686800" cy="4572000"/>
          </a:xfrm>
        </p:spPr>
        <p:txBody>
          <a:bodyPr>
            <a:normAutofit/>
          </a:bodyPr>
          <a:lstStyle/>
          <a:p>
            <a:pPr algn="just"/>
            <a:r>
              <a:rPr lang="en-US" sz="3200" dirty="0">
                <a:solidFill>
                  <a:schemeClr val="tx1"/>
                </a:solidFill>
                <a:latin typeface="Calibri" panose="020F0502020204030204" pitchFamily="34" charset="0"/>
              </a:rPr>
              <a:t>It is the spasmodic, intermittent pain felt in the back and lower abdomen after delivery for a variable period of 2-4 days. </a:t>
            </a:r>
          </a:p>
          <a:p>
            <a:pPr algn="just"/>
            <a:r>
              <a:rPr lang="en-US" sz="3200" dirty="0">
                <a:solidFill>
                  <a:schemeClr val="tx1"/>
                </a:solidFill>
                <a:latin typeface="Calibri" panose="020F0502020204030204" pitchFamily="34" charset="0"/>
              </a:rPr>
              <a:t>It is often felt more frequently while breast-feeding. Presence of blood clots or bits of the after the birth leads to spasmodic hypertonic contractions of the uterus in an attempt to expel them out.</a:t>
            </a:r>
          </a:p>
        </p:txBody>
      </p:sp>
    </p:spTree>
  </p:cSld>
  <p:clrMapOvr>
    <a:masterClrMapping/>
  </p:clrMapOvr>
  <p:transition spd="med">
    <p:pull/>
  </p:transition>
</p:sld>
</file>

<file path=ppt/slides/slide7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solidFill>
                  <a:srgbClr val="0000CC"/>
                </a:solidFill>
              </a:rPr>
              <a:t>MANAGEMENT</a:t>
            </a:r>
            <a:br>
              <a:rPr lang="en-US" sz="3600" b="1" dirty="0">
                <a:solidFill>
                  <a:srgbClr val="0000CC"/>
                </a:solidFill>
              </a:rPr>
            </a:br>
            <a:endParaRPr lang="en-US" sz="3600" b="1" dirty="0">
              <a:solidFill>
                <a:srgbClr val="0000CC"/>
              </a:solidFill>
            </a:endParaRPr>
          </a:p>
        </p:txBody>
      </p:sp>
      <p:sp>
        <p:nvSpPr>
          <p:cNvPr id="3" name="Content Placeholder 2"/>
          <p:cNvSpPr>
            <a:spLocks noGrp="1"/>
          </p:cNvSpPr>
          <p:nvPr>
            <p:ph idx="1"/>
          </p:nvPr>
        </p:nvSpPr>
        <p:spPr>
          <a:xfrm>
            <a:off x="990600" y="1676400"/>
            <a:ext cx="8686800" cy="4495800"/>
          </a:xfrm>
        </p:spPr>
        <p:txBody>
          <a:bodyPr>
            <a:normAutofit/>
          </a:bodyPr>
          <a:lstStyle/>
          <a:p>
            <a:r>
              <a:rPr lang="en-US" sz="3200" dirty="0">
                <a:solidFill>
                  <a:schemeClr val="tx1"/>
                </a:solidFill>
              </a:rPr>
              <a:t>Massage the uterus with expulsion of the clot.</a:t>
            </a:r>
          </a:p>
          <a:p>
            <a:r>
              <a:rPr lang="en-US" sz="3200" dirty="0">
                <a:solidFill>
                  <a:schemeClr val="tx1"/>
                </a:solidFill>
              </a:rPr>
              <a:t>Administer analgesics (ibuprofen) and antispasmodics</a:t>
            </a:r>
          </a:p>
        </p:txBody>
      </p:sp>
    </p:spTree>
  </p:cSld>
  <p:clrMapOvr>
    <a:masterClrMapping/>
  </p:clrMapOvr>
  <p:transition spd="med">
    <p:pull/>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accent5"/>
                </a:solidFill>
                <a:latin typeface="Times New Roman" pitchFamily="18" charset="0"/>
                <a:cs typeface="Times New Roman" pitchFamily="18" charset="0"/>
              </a:rPr>
              <a:t> </a:t>
            </a:r>
            <a:r>
              <a:rPr lang="en-US" sz="4200" b="1" dirty="0">
                <a:solidFill>
                  <a:schemeClr val="accent5"/>
                </a:solidFill>
                <a:latin typeface="Times New Roman" pitchFamily="18" charset="0"/>
                <a:cs typeface="Times New Roman" pitchFamily="18" charset="0"/>
              </a:rPr>
              <a:t>3.CARDIOVASCULAR SYSTEM</a:t>
            </a:r>
            <a:endParaRPr lang="en-US" sz="4200" dirty="0"/>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74</a:t>
            </a:fld>
            <a:endParaRPr lang="en-US" dirty="0">
              <a:latin typeface="Franklin Gothic Book"/>
            </a:endParaRPr>
          </a:p>
        </p:txBody>
      </p:sp>
      <p:sp>
        <p:nvSpPr>
          <p:cNvPr id="3" name="Content Placeholder 2"/>
          <p:cNvSpPr>
            <a:spLocks noGrp="1"/>
          </p:cNvSpPr>
          <p:nvPr>
            <p:ph sz="quarter" idx="1"/>
          </p:nvPr>
        </p:nvSpPr>
        <p:spPr>
          <a:xfrm>
            <a:off x="1076088" y="1935480"/>
            <a:ext cx="10225749" cy="4389120"/>
          </a:xfrm>
        </p:spPr>
        <p:txBody>
          <a:bodyPr>
            <a:normAutofit/>
          </a:bodyPr>
          <a:lstStyle/>
          <a:p>
            <a:pPr>
              <a:buFont typeface="Wingdings" pitchFamily="2" charset="2"/>
              <a:buChar char="v"/>
            </a:pPr>
            <a:r>
              <a:rPr lang="en-US" sz="3200" dirty="0">
                <a:latin typeface="Times New Roman" pitchFamily="18" charset="0"/>
                <a:cs typeface="Times New Roman" pitchFamily="18" charset="0"/>
              </a:rPr>
              <a:t>Normally, numerous alterations occur.</a:t>
            </a:r>
          </a:p>
          <a:p>
            <a:pPr>
              <a:buFont typeface="Wingdings" pitchFamily="2" charset="2"/>
              <a:buChar char="v"/>
            </a:pPr>
            <a:r>
              <a:rPr lang="en-US" sz="3200" dirty="0">
                <a:latin typeface="Times New Roman" pitchFamily="18" charset="0"/>
                <a:cs typeface="Times New Roman" pitchFamily="18" charset="0"/>
              </a:rPr>
              <a:t>  In a woman, who has a pre-existing C.V.S disease, they lead to severe impact. </a:t>
            </a:r>
          </a:p>
          <a:p>
            <a:pPr>
              <a:buNone/>
            </a:pPr>
            <a:r>
              <a:rPr lang="en-US" sz="3200" i="1" dirty="0">
                <a:latin typeface="Times New Roman" pitchFamily="18" charset="0"/>
                <a:cs typeface="Times New Roman" pitchFamily="18" charset="0"/>
              </a:rPr>
              <a:t>	   </a:t>
            </a:r>
            <a:r>
              <a:rPr lang="en-US" sz="3200" b="1" i="1" u="sng" dirty="0">
                <a:latin typeface="Times New Roman" pitchFamily="18" charset="0"/>
                <a:cs typeface="Times New Roman" pitchFamily="18" charset="0"/>
              </a:rPr>
              <a:t>Specific changes are:</a:t>
            </a:r>
            <a:endParaRPr lang="en-US" sz="3200" b="1" u="sng" dirty="0">
              <a:latin typeface="Times New Roman" pitchFamily="18" charset="0"/>
              <a:cs typeface="Times New Roman" pitchFamily="18" charset="0"/>
            </a:endParaRPr>
          </a:p>
          <a:p>
            <a:pPr lvl="0"/>
            <a:r>
              <a:rPr lang="en-US" sz="3200" dirty="0">
                <a:latin typeface="Times New Roman" pitchFamily="18" charset="0"/>
                <a:cs typeface="Times New Roman" pitchFamily="18" charset="0"/>
              </a:rPr>
              <a:t>Enlargement of the heart.</a:t>
            </a:r>
          </a:p>
          <a:p>
            <a:pPr lvl="0">
              <a:buFont typeface="Wingdings" pitchFamily="2" charset="2"/>
              <a:buChar char="Ø"/>
            </a:pPr>
            <a:r>
              <a:rPr lang="en-US" sz="3200" dirty="0">
                <a:latin typeface="Times New Roman" pitchFamily="18" charset="0"/>
                <a:cs typeface="Times New Roman" pitchFamily="18" charset="0"/>
              </a:rPr>
              <a:t> Chambers distends due to myocardial hypertrophy as well as increase of the blood volume.</a:t>
            </a:r>
          </a:p>
          <a:p>
            <a:endParaRPr lang="en-US" dirty="0"/>
          </a:p>
        </p:txBody>
      </p:sp>
    </p:spTree>
  </p:cSld>
  <p:clrMapOvr>
    <a:masterClrMapping/>
  </p:clrMapOvr>
  <p:transition spd="slow">
    <p:pull dir="d"/>
  </p:transition>
  <p:timing>
    <p:tnLst>
      <p:par>
        <p:cTn id="1" dur="indefinite" restart="never" nodeType="tmRoot"/>
      </p:par>
    </p:tnLst>
  </p:timing>
</p:sld>
</file>

<file path=ppt/slides/slide7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00CC"/>
                </a:solidFill>
              </a:rPr>
              <a:t>SUBINVOLUTION</a:t>
            </a:r>
          </a:p>
        </p:txBody>
      </p:sp>
      <p:sp>
        <p:nvSpPr>
          <p:cNvPr id="3" name="Content Placeholder 2"/>
          <p:cNvSpPr>
            <a:spLocks noGrp="1"/>
          </p:cNvSpPr>
          <p:nvPr>
            <p:ph idx="1"/>
          </p:nvPr>
        </p:nvSpPr>
        <p:spPr>
          <a:xfrm>
            <a:off x="890166" y="1600200"/>
            <a:ext cx="8711035" cy="4572000"/>
          </a:xfrm>
        </p:spPr>
        <p:txBody>
          <a:bodyPr>
            <a:normAutofit/>
          </a:bodyPr>
          <a:lstStyle/>
          <a:p>
            <a:pPr algn="just"/>
            <a:r>
              <a:rPr lang="en-US" sz="3600" dirty="0">
                <a:solidFill>
                  <a:schemeClr val="tx1"/>
                </a:solidFill>
                <a:latin typeface="Calibri" panose="020F0502020204030204" pitchFamily="34" charset="0"/>
              </a:rPr>
              <a:t>Term used to describe a uterus that remains large and fails to reduce in size and in mass following child birth.</a:t>
            </a:r>
          </a:p>
          <a:p>
            <a:pPr algn="just"/>
            <a:r>
              <a:rPr lang="en-US" sz="3600" dirty="0">
                <a:solidFill>
                  <a:schemeClr val="tx1"/>
                </a:solidFill>
                <a:latin typeface="Calibri" panose="020F0502020204030204" pitchFamily="34" charset="0"/>
              </a:rPr>
              <a:t>It may result from retained placental fragments, infection and myoma.</a:t>
            </a:r>
          </a:p>
          <a:p>
            <a:pPr algn="just">
              <a:buNone/>
            </a:pPr>
            <a:endParaRPr lang="en-US" sz="3600" dirty="0">
              <a:solidFill>
                <a:schemeClr val="tx1"/>
              </a:solidFill>
              <a:latin typeface="Calibri" panose="020F0502020204030204" pitchFamily="34" charset="0"/>
            </a:endParaRPr>
          </a:p>
        </p:txBody>
      </p:sp>
    </p:spTree>
  </p:cSld>
  <p:clrMapOvr>
    <a:masterClrMapping/>
  </p:clrMapOvr>
  <p:transition spd="med">
    <p:pull/>
  </p:transition>
</p:sld>
</file>

<file path=ppt/slides/slide7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204" y="228600"/>
            <a:ext cx="8651597" cy="5943600"/>
          </a:xfrm>
        </p:spPr>
        <p:txBody>
          <a:bodyPr>
            <a:normAutofit/>
          </a:bodyPr>
          <a:lstStyle/>
          <a:p>
            <a:pPr algn="just"/>
            <a:r>
              <a:rPr lang="en-US" sz="3200" dirty="0">
                <a:solidFill>
                  <a:schemeClr val="tx1"/>
                </a:solidFill>
                <a:latin typeface="Calibri" panose="020F0502020204030204" pitchFamily="34" charset="0"/>
              </a:rPr>
              <a:t>Sub-involution is suspected if the following occurs:</a:t>
            </a:r>
          </a:p>
          <a:p>
            <a:pPr lvl="2" algn="just">
              <a:buBlip>
                <a:blip r:embed="rId3"/>
              </a:buBlip>
            </a:pPr>
            <a:r>
              <a:rPr lang="en-US" sz="3200" dirty="0">
                <a:solidFill>
                  <a:schemeClr val="tx1"/>
                </a:solidFill>
                <a:latin typeface="Calibri" panose="020F0502020204030204" pitchFamily="34" charset="0"/>
              </a:rPr>
              <a:t>The lochia fails to progress from rubra to serosa</a:t>
            </a:r>
          </a:p>
          <a:p>
            <a:pPr lvl="2" algn="just">
              <a:buBlip>
                <a:blip r:embed="rId3"/>
              </a:buBlip>
            </a:pPr>
            <a:r>
              <a:rPr lang="en-US" sz="3200" dirty="0">
                <a:solidFill>
                  <a:schemeClr val="tx1"/>
                </a:solidFill>
                <a:latin typeface="Calibri" panose="020F0502020204030204" pitchFamily="34" charset="0"/>
              </a:rPr>
              <a:t>The woman gives a hx of excessive bleeding</a:t>
            </a:r>
          </a:p>
          <a:p>
            <a:pPr lvl="2" algn="just">
              <a:buBlip>
                <a:blip r:embed="rId3"/>
              </a:buBlip>
            </a:pPr>
            <a:r>
              <a:rPr lang="en-US" sz="3200" dirty="0">
                <a:solidFill>
                  <a:schemeClr val="tx1"/>
                </a:solidFill>
                <a:latin typeface="Calibri" panose="020F0502020204030204" pitchFamily="34" charset="0"/>
              </a:rPr>
              <a:t>Uterus is tender on palpation (suggests endometritis)</a:t>
            </a:r>
          </a:p>
          <a:p>
            <a:pPr lvl="2" algn="just">
              <a:buBlip>
                <a:blip r:embed="rId3"/>
              </a:buBlip>
            </a:pPr>
            <a:r>
              <a:rPr lang="en-US" sz="3200" dirty="0">
                <a:solidFill>
                  <a:schemeClr val="tx1"/>
                </a:solidFill>
                <a:latin typeface="Calibri" panose="020F0502020204030204" pitchFamily="34" charset="0"/>
              </a:rPr>
              <a:t>Leucorrhoea and backpain</a:t>
            </a:r>
          </a:p>
          <a:p>
            <a:pPr lvl="2" algn="just">
              <a:buBlip>
                <a:blip r:embed="rId3"/>
              </a:buBlip>
            </a:pPr>
            <a:r>
              <a:rPr lang="en-US" sz="3200" dirty="0">
                <a:solidFill>
                  <a:schemeClr val="tx1"/>
                </a:solidFill>
                <a:latin typeface="Calibri" panose="020F0502020204030204" pitchFamily="34" charset="0"/>
              </a:rPr>
              <a:t>Enlarged uterus is palpable</a:t>
            </a:r>
          </a:p>
          <a:p>
            <a:pPr algn="just"/>
            <a:endParaRPr lang="en-US" sz="3200" dirty="0">
              <a:solidFill>
                <a:schemeClr val="tx1"/>
              </a:solidFill>
              <a:latin typeface="Calibri" panose="020F0502020204030204" pitchFamily="34" charset="0"/>
            </a:endParaRPr>
          </a:p>
        </p:txBody>
      </p:sp>
    </p:spTree>
  </p:cSld>
  <p:clrMapOvr>
    <a:masterClrMapping/>
  </p:clrMapOvr>
  <p:transition spd="med">
    <p:pull/>
  </p:transition>
</p:sld>
</file>

<file path=ppt/slides/slide7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3856" y="152400"/>
            <a:ext cx="8924290" cy="914400"/>
          </a:xfrm>
        </p:spPr>
        <p:txBody>
          <a:bodyPr/>
          <a:lstStyle/>
          <a:p>
            <a:pPr algn="ctr"/>
            <a:r>
              <a:rPr lang="en-US" b="1" dirty="0">
                <a:solidFill>
                  <a:srgbClr val="0000CC"/>
                </a:solidFill>
              </a:rPr>
              <a:t>MGT OF SUB-INVOLUTION</a:t>
            </a:r>
          </a:p>
        </p:txBody>
      </p:sp>
      <p:sp>
        <p:nvSpPr>
          <p:cNvPr id="3" name="Content Placeholder 2"/>
          <p:cNvSpPr>
            <a:spLocks noGrp="1"/>
          </p:cNvSpPr>
          <p:nvPr>
            <p:ph idx="1"/>
          </p:nvPr>
        </p:nvSpPr>
        <p:spPr>
          <a:xfrm>
            <a:off x="914401" y="1066800"/>
            <a:ext cx="8711035" cy="5029200"/>
          </a:xfrm>
        </p:spPr>
        <p:txBody>
          <a:bodyPr>
            <a:normAutofit/>
          </a:bodyPr>
          <a:lstStyle/>
          <a:p>
            <a:pPr algn="just"/>
            <a:r>
              <a:rPr lang="en-US" altLang="ko-KR" sz="3600" dirty="0">
                <a:solidFill>
                  <a:schemeClr val="tx1"/>
                </a:solidFill>
                <a:latin typeface="Calibri" panose="020F0502020204030204" pitchFamily="34" charset="0"/>
              </a:rPr>
              <a:t>Evaluate for the cause and manage appropriately e.g. completely remove all products of conception</a:t>
            </a:r>
          </a:p>
          <a:p>
            <a:pPr algn="just"/>
            <a:r>
              <a:rPr lang="en-US" altLang="ko-KR" sz="3600" dirty="0">
                <a:solidFill>
                  <a:schemeClr val="tx1"/>
                </a:solidFill>
                <a:latin typeface="Calibri" panose="020F0502020204030204" pitchFamily="34" charset="0"/>
              </a:rPr>
              <a:t>oral antibiotics : usually effective in </a:t>
            </a:r>
            <a:r>
              <a:rPr lang="en-US" altLang="ko-KR" sz="3600" dirty="0" err="1">
                <a:solidFill>
                  <a:schemeClr val="tx1"/>
                </a:solidFill>
                <a:latin typeface="Calibri" panose="020F0502020204030204" pitchFamily="34" charset="0"/>
              </a:rPr>
              <a:t>metritis</a:t>
            </a:r>
            <a:endParaRPr lang="en-US" sz="3600" dirty="0">
              <a:solidFill>
                <a:schemeClr val="tx1"/>
              </a:solidFill>
              <a:latin typeface="Calibri" panose="020F0502020204030204" pitchFamily="34" charset="0"/>
            </a:endParaRPr>
          </a:p>
        </p:txBody>
      </p:sp>
    </p:spTree>
  </p:cSld>
  <p:clrMapOvr>
    <a:masterClrMapping/>
  </p:clrMapOvr>
  <p:transition spd="med">
    <p:pull/>
  </p:transition>
</p:sld>
</file>

<file path=ppt/slides/slide7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CC"/>
                </a:solidFill>
              </a:rPr>
              <a:t>PAIN IN THE PERINEUM</a:t>
            </a:r>
          </a:p>
        </p:txBody>
      </p:sp>
      <p:sp>
        <p:nvSpPr>
          <p:cNvPr id="3" name="Content Placeholder 2"/>
          <p:cNvSpPr>
            <a:spLocks noGrp="1"/>
          </p:cNvSpPr>
          <p:nvPr>
            <p:ph idx="1"/>
          </p:nvPr>
        </p:nvSpPr>
        <p:spPr>
          <a:xfrm>
            <a:off x="838200" y="1676401"/>
            <a:ext cx="7865728" cy="3880773"/>
          </a:xfrm>
        </p:spPr>
        <p:txBody>
          <a:bodyPr>
            <a:normAutofit/>
          </a:bodyPr>
          <a:lstStyle/>
          <a:p>
            <a:pPr algn="just"/>
            <a:r>
              <a:rPr lang="en-US" sz="3200" dirty="0">
                <a:solidFill>
                  <a:schemeClr val="tx1"/>
                </a:solidFill>
              </a:rPr>
              <a:t>Some degree of pain is felt in the stitches. </a:t>
            </a:r>
          </a:p>
          <a:p>
            <a:pPr algn="just"/>
            <a:r>
              <a:rPr lang="en-US" sz="3200" dirty="0">
                <a:solidFill>
                  <a:schemeClr val="tx1"/>
                </a:solidFill>
              </a:rPr>
              <a:t>Abnormal pain should be investigated to diagnose vulvo-vaginal hematoma or infection is developing.</a:t>
            </a:r>
          </a:p>
        </p:txBody>
      </p:sp>
    </p:spTree>
  </p:cSld>
  <p:clrMapOvr>
    <a:masterClrMapping/>
  </p:clrMapOvr>
  <p:transition spd="med">
    <p:pull/>
  </p:transition>
</p:sld>
</file>

<file path=ppt/slides/slide74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CC"/>
                </a:solidFill>
              </a:rPr>
              <a:t>RELIEVING MEASURES</a:t>
            </a:r>
          </a:p>
        </p:txBody>
      </p:sp>
      <p:sp>
        <p:nvSpPr>
          <p:cNvPr id="3" name="Content Placeholder 2"/>
          <p:cNvSpPr>
            <a:spLocks noGrp="1"/>
          </p:cNvSpPr>
          <p:nvPr>
            <p:ph idx="1"/>
          </p:nvPr>
        </p:nvSpPr>
        <p:spPr>
          <a:xfrm>
            <a:off x="838201" y="1447800"/>
            <a:ext cx="8534400" cy="5026152"/>
          </a:xfrm>
        </p:spPr>
        <p:txBody>
          <a:bodyPr>
            <a:normAutofit/>
          </a:bodyPr>
          <a:lstStyle/>
          <a:p>
            <a:pPr algn="just"/>
            <a:r>
              <a:rPr lang="en-US" sz="3200" dirty="0">
                <a:solidFill>
                  <a:schemeClr val="tx1"/>
                </a:solidFill>
                <a:latin typeface="Calibri" panose="020F0502020204030204" pitchFamily="34" charset="0"/>
              </a:rPr>
              <a:t>After using the bathroom, spray or pour warm water over the entire vaginal area. </a:t>
            </a:r>
          </a:p>
          <a:p>
            <a:pPr algn="just"/>
            <a:r>
              <a:rPr lang="en-US" sz="3200" dirty="0">
                <a:solidFill>
                  <a:schemeClr val="tx1"/>
                </a:solidFill>
                <a:latin typeface="Calibri" panose="020F0502020204030204" pitchFamily="34" charset="0"/>
              </a:rPr>
              <a:t>Encourage mother to pat the area dry, making sure to start at the front and end at the back to avoid spreading germs from the rectum to the vagina.</a:t>
            </a:r>
          </a:p>
        </p:txBody>
      </p:sp>
    </p:spTree>
  </p:cSld>
  <p:clrMapOvr>
    <a:masterClrMapping/>
  </p:clrMapOvr>
  <p:transition spd="med">
    <p:pull/>
  </p:transition>
</p:sld>
</file>

<file path=ppt/slides/slide74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799" y="-16412"/>
            <a:ext cx="7865728" cy="1320800"/>
          </a:xfrm>
        </p:spPr>
        <p:txBody>
          <a:bodyPr>
            <a:noAutofit/>
          </a:bodyPr>
          <a:lstStyle/>
          <a:p>
            <a:pPr algn="ctr"/>
            <a:r>
              <a:rPr lang="en-US" sz="4000" dirty="0">
                <a:latin typeface="Aharoni" panose="02010803020104030203" pitchFamily="2" charset="-79"/>
                <a:cs typeface="Aharoni" panose="02010803020104030203" pitchFamily="2" charset="-79"/>
              </a:rPr>
              <a:t> </a:t>
            </a:r>
            <a:br>
              <a:rPr lang="en-US" sz="4000" dirty="0">
                <a:latin typeface="Aharoni" panose="02010803020104030203" pitchFamily="2" charset="-79"/>
                <a:cs typeface="Aharoni" panose="02010803020104030203" pitchFamily="2" charset="-79"/>
              </a:rPr>
            </a:br>
            <a:r>
              <a:rPr lang="en-US" sz="4000" i="1" dirty="0">
                <a:solidFill>
                  <a:srgbClr val="0000CC"/>
                </a:solidFill>
                <a:latin typeface="Aharoni" panose="02010803020104030203" pitchFamily="2" charset="-79"/>
                <a:cs typeface="Aharoni" panose="02010803020104030203" pitchFamily="2" charset="-79"/>
              </a:rPr>
              <a:t>To reduce the swelling;</a:t>
            </a:r>
            <a:r>
              <a:rPr lang="en-US" sz="4000" dirty="0">
                <a:latin typeface="Aharoni" panose="02010803020104030203" pitchFamily="2" charset="-79"/>
                <a:cs typeface="Aharoni" panose="02010803020104030203" pitchFamily="2" charset="-79"/>
              </a:rPr>
              <a:t> </a:t>
            </a:r>
            <a:br>
              <a:rPr lang="en-US" sz="4000" dirty="0">
                <a:latin typeface="Aharoni" panose="02010803020104030203" pitchFamily="2" charset="-79"/>
                <a:cs typeface="Aharoni" panose="02010803020104030203" pitchFamily="2" charset="-79"/>
              </a:rPr>
            </a:br>
            <a:endParaRPr lang="en-US" sz="40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762001" y="1447800"/>
            <a:ext cx="8889729" cy="5026152"/>
          </a:xfrm>
        </p:spPr>
        <p:txBody>
          <a:bodyPr>
            <a:normAutofit/>
          </a:bodyPr>
          <a:lstStyle/>
          <a:p>
            <a:pPr>
              <a:buNone/>
            </a:pPr>
            <a:r>
              <a:rPr lang="en-US" sz="3600" b="1" dirty="0">
                <a:solidFill>
                  <a:schemeClr val="tx1"/>
                </a:solidFill>
              </a:rPr>
              <a:t>Apply Ice packs</a:t>
            </a:r>
          </a:p>
          <a:p>
            <a:r>
              <a:rPr lang="en-US" sz="3600" dirty="0">
                <a:solidFill>
                  <a:schemeClr val="tx1"/>
                </a:solidFill>
              </a:rPr>
              <a:t> Wrap the ice pack in a washcloth or other soft or absorbent material. Do not directly apply the ice</a:t>
            </a:r>
          </a:p>
          <a:p>
            <a:endParaRPr lang="en-US" sz="3600" dirty="0">
              <a:solidFill>
                <a:schemeClr val="tx1"/>
              </a:solidFill>
            </a:endParaRPr>
          </a:p>
        </p:txBody>
      </p:sp>
    </p:spTree>
  </p:cSld>
  <p:clrMapOvr>
    <a:masterClrMapping/>
  </p:clrMapOvr>
  <p:transition spd="med">
    <p:pull/>
  </p:transition>
</p:sld>
</file>

<file path=ppt/slides/slide74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8062" y="127000"/>
            <a:ext cx="7865728" cy="1320800"/>
          </a:xfrm>
        </p:spPr>
        <p:txBody>
          <a:bodyPr>
            <a:noAutofit/>
          </a:bodyPr>
          <a:lstStyle/>
          <a:p>
            <a:pPr algn="ctr"/>
            <a:r>
              <a:rPr lang="en-US" sz="3600" b="1" u="sng" dirty="0">
                <a:solidFill>
                  <a:srgbClr val="0000CC"/>
                </a:solidFill>
              </a:rPr>
              <a:t>Sitz bath</a:t>
            </a:r>
            <a:br>
              <a:rPr lang="en-US" sz="3600" b="1" u="sng" dirty="0">
                <a:solidFill>
                  <a:srgbClr val="0000CC"/>
                </a:solidFill>
              </a:rPr>
            </a:br>
            <a:endParaRPr lang="en-US" sz="3600" b="1" u="sng" dirty="0">
              <a:solidFill>
                <a:srgbClr val="0000CC"/>
              </a:solidFill>
            </a:endParaRPr>
          </a:p>
        </p:txBody>
      </p:sp>
      <p:sp>
        <p:nvSpPr>
          <p:cNvPr id="3" name="Content Placeholder 2"/>
          <p:cNvSpPr>
            <a:spLocks noGrp="1"/>
          </p:cNvSpPr>
          <p:nvPr>
            <p:ph idx="1"/>
          </p:nvPr>
        </p:nvSpPr>
        <p:spPr>
          <a:xfrm>
            <a:off x="915557" y="1447800"/>
            <a:ext cx="8310738" cy="5254752"/>
          </a:xfrm>
        </p:spPr>
        <p:txBody>
          <a:bodyPr>
            <a:normAutofit/>
          </a:bodyPr>
          <a:lstStyle/>
          <a:p>
            <a:pPr algn="just"/>
            <a:r>
              <a:rPr lang="en-US" sz="3600" dirty="0">
                <a:solidFill>
                  <a:schemeClr val="tx1"/>
                </a:solidFill>
                <a:latin typeface="Calibri" panose="020F0502020204030204" pitchFamily="34" charset="0"/>
              </a:rPr>
              <a:t>Encourage the mother to sit in a tub with 2-3 inches of warm salty water for about 15 minutes, three times in a day</a:t>
            </a:r>
          </a:p>
        </p:txBody>
      </p:sp>
    </p:spTree>
  </p:cSld>
  <p:clrMapOvr>
    <a:masterClrMapping/>
  </p:clrMapOvr>
  <p:transition spd="med">
    <p:pull/>
  </p:transition>
</p:sld>
</file>

<file path=ppt/slides/slide74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865728" cy="1320800"/>
          </a:xfrm>
        </p:spPr>
        <p:txBody>
          <a:bodyPr>
            <a:normAutofit/>
          </a:bodyPr>
          <a:lstStyle/>
          <a:p>
            <a:pPr algn="ctr"/>
            <a:r>
              <a:rPr lang="en-US" sz="4000" dirty="0">
                <a:solidFill>
                  <a:srgbClr val="0000CC"/>
                </a:solidFill>
                <a:latin typeface="Aharoni" panose="02010803020104030203" pitchFamily="2" charset="-79"/>
                <a:cs typeface="Aharoni" panose="02010803020104030203" pitchFamily="2" charset="-79"/>
              </a:rPr>
              <a:t>Care of perineal stitches</a:t>
            </a:r>
          </a:p>
        </p:txBody>
      </p:sp>
      <p:sp>
        <p:nvSpPr>
          <p:cNvPr id="3" name="Content Placeholder 2"/>
          <p:cNvSpPr>
            <a:spLocks noGrp="1"/>
          </p:cNvSpPr>
          <p:nvPr>
            <p:ph idx="1"/>
          </p:nvPr>
        </p:nvSpPr>
        <p:spPr>
          <a:xfrm>
            <a:off x="1138062" y="990601"/>
            <a:ext cx="7865728" cy="5050763"/>
          </a:xfrm>
        </p:spPr>
        <p:txBody>
          <a:bodyPr>
            <a:normAutofit/>
          </a:bodyPr>
          <a:lstStyle/>
          <a:p>
            <a:r>
              <a:rPr lang="en-US" sz="3600" dirty="0">
                <a:solidFill>
                  <a:schemeClr val="tx1"/>
                </a:solidFill>
                <a:latin typeface="Calibri" panose="020F0502020204030204" pitchFamily="34" charset="0"/>
              </a:rPr>
              <a:t>Clean and dress the perineal area daily and cover with sterile pad.</a:t>
            </a:r>
          </a:p>
          <a:p>
            <a:r>
              <a:rPr lang="en-US" sz="3600" dirty="0">
                <a:solidFill>
                  <a:schemeClr val="tx1"/>
                </a:solidFill>
                <a:latin typeface="Calibri" panose="020F0502020204030204" pitchFamily="34" charset="0"/>
              </a:rPr>
              <a:t>Swabbing should be done from above downwards</a:t>
            </a:r>
          </a:p>
          <a:p>
            <a:pPr>
              <a:buNone/>
            </a:pPr>
            <a:endParaRPr lang="en-US" sz="3600" dirty="0">
              <a:solidFill>
                <a:schemeClr val="tx1"/>
              </a:solidFill>
              <a:latin typeface="Calibri" panose="020F0502020204030204" pitchFamily="34" charset="0"/>
            </a:endParaRPr>
          </a:p>
        </p:txBody>
      </p:sp>
    </p:spTree>
  </p:cSld>
  <p:clrMapOvr>
    <a:masterClrMapping/>
  </p:clrMapOvr>
  <p:transition spd="med">
    <p:pull/>
  </p:transition>
</p:sld>
</file>

<file path=ppt/slides/slide74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84797"/>
            <a:ext cx="7865728" cy="1320800"/>
          </a:xfrm>
        </p:spPr>
        <p:txBody>
          <a:bodyPr>
            <a:normAutofit/>
          </a:bodyPr>
          <a:lstStyle/>
          <a:p>
            <a:pPr algn="ctr"/>
            <a:r>
              <a:rPr lang="en-US" sz="3600" b="1" u="sng" dirty="0">
                <a:solidFill>
                  <a:srgbClr val="0000CC"/>
                </a:solidFill>
              </a:rPr>
              <a:t>Breast related disorders </a:t>
            </a:r>
          </a:p>
        </p:txBody>
      </p:sp>
      <p:sp>
        <p:nvSpPr>
          <p:cNvPr id="3" name="Content Placeholder 2"/>
          <p:cNvSpPr>
            <a:spLocks noGrp="1"/>
          </p:cNvSpPr>
          <p:nvPr>
            <p:ph idx="1"/>
          </p:nvPr>
        </p:nvSpPr>
        <p:spPr>
          <a:xfrm>
            <a:off x="914400" y="838200"/>
            <a:ext cx="8915400" cy="5102352"/>
          </a:xfrm>
        </p:spPr>
        <p:txBody>
          <a:bodyPr>
            <a:noAutofit/>
          </a:bodyPr>
          <a:lstStyle/>
          <a:p>
            <a:pPr algn="just">
              <a:buNone/>
            </a:pPr>
            <a:r>
              <a:rPr lang="en-US" sz="3200" b="1" u="sng" dirty="0">
                <a:solidFill>
                  <a:schemeClr val="tx1"/>
                </a:solidFill>
                <a:latin typeface="Calibri" panose="020F0502020204030204" pitchFamily="34" charset="0"/>
              </a:rPr>
              <a:t>BREAST ENGORGEMENT</a:t>
            </a:r>
          </a:p>
          <a:p>
            <a:pPr algn="just"/>
            <a:r>
              <a:rPr lang="en-US" sz="3200" dirty="0">
                <a:solidFill>
                  <a:schemeClr val="tx1"/>
                </a:solidFill>
                <a:latin typeface="Calibri" panose="020F0502020204030204" pitchFamily="34" charset="0"/>
              </a:rPr>
              <a:t>May occur about the third day postpartum and is often regarded by mothers as the result of the milk coming in. </a:t>
            </a:r>
          </a:p>
          <a:p>
            <a:pPr algn="just"/>
            <a:r>
              <a:rPr lang="en-US" sz="3200" dirty="0">
                <a:solidFill>
                  <a:schemeClr val="tx1"/>
                </a:solidFill>
                <a:latin typeface="Calibri" panose="020F0502020204030204" pitchFamily="34" charset="0"/>
              </a:rPr>
              <a:t>It is due to exaggerated normal venous and lymphatic engorgement of the breasts which precedes lactation.  </a:t>
            </a:r>
          </a:p>
          <a:p>
            <a:pPr algn="just"/>
            <a:r>
              <a:rPr lang="en-US" sz="3200" dirty="0">
                <a:solidFill>
                  <a:schemeClr val="tx1"/>
                </a:solidFill>
                <a:latin typeface="Calibri" panose="020F0502020204030204" pitchFamily="34" charset="0"/>
              </a:rPr>
              <a:t>The mother approaches with pain and tense feeling of the breasts, generalized malaise and painful breastfeeding</a:t>
            </a:r>
          </a:p>
        </p:txBody>
      </p:sp>
    </p:spTree>
  </p:cSld>
  <p:clrMapOvr>
    <a:masterClrMapping/>
  </p:clrMapOvr>
  <p:transition spd="med">
    <p:pull/>
  </p:transition>
</p:sld>
</file>

<file path=ppt/slides/slide74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3856" y="152400"/>
            <a:ext cx="8924290" cy="838200"/>
          </a:xfrm>
        </p:spPr>
        <p:txBody>
          <a:bodyPr>
            <a:normAutofit/>
          </a:bodyPr>
          <a:lstStyle/>
          <a:p>
            <a:pPr algn="ctr"/>
            <a:r>
              <a:rPr lang="en-US" sz="3600" b="1" dirty="0">
                <a:solidFill>
                  <a:srgbClr val="0000CC"/>
                </a:solidFill>
              </a:rPr>
              <a:t>SPECIFIC </a:t>
            </a:r>
            <a:r>
              <a:rPr lang="en-US" sz="3600" b="1" dirty="0" err="1">
                <a:solidFill>
                  <a:srgbClr val="0000CC"/>
                </a:solidFill>
              </a:rPr>
              <a:t>mgt</a:t>
            </a:r>
            <a:endParaRPr lang="en-US" sz="3600" b="1" dirty="0">
              <a:solidFill>
                <a:srgbClr val="0000CC"/>
              </a:solidFill>
            </a:endParaRPr>
          </a:p>
        </p:txBody>
      </p:sp>
      <p:sp>
        <p:nvSpPr>
          <p:cNvPr id="3" name="Content Placeholder 2"/>
          <p:cNvSpPr>
            <a:spLocks noGrp="1"/>
          </p:cNvSpPr>
          <p:nvPr>
            <p:ph idx="1"/>
          </p:nvPr>
        </p:nvSpPr>
        <p:spPr>
          <a:xfrm>
            <a:off x="762000" y="838200"/>
            <a:ext cx="8991600" cy="5791200"/>
          </a:xfrm>
        </p:spPr>
        <p:txBody>
          <a:bodyPr>
            <a:normAutofit/>
          </a:bodyPr>
          <a:lstStyle/>
          <a:p>
            <a:pPr algn="just"/>
            <a:r>
              <a:rPr lang="en-US" sz="3200" dirty="0">
                <a:solidFill>
                  <a:schemeClr val="tx1"/>
                </a:solidFill>
                <a:latin typeface="Calibri" panose="020F0502020204030204" pitchFamily="34" charset="0"/>
              </a:rPr>
              <a:t>Encourage the mother to consume lots of fluids.</a:t>
            </a:r>
          </a:p>
          <a:p>
            <a:pPr algn="just"/>
            <a:r>
              <a:rPr lang="en-US" sz="3200" dirty="0">
                <a:solidFill>
                  <a:schemeClr val="tx1"/>
                </a:solidFill>
                <a:latin typeface="Calibri" panose="020F0502020204030204" pitchFamily="34" charset="0"/>
              </a:rPr>
              <a:t>Support the breasts with a binder or brassiere.</a:t>
            </a:r>
          </a:p>
          <a:p>
            <a:pPr algn="just"/>
            <a:r>
              <a:rPr lang="en-US" sz="3200" dirty="0">
                <a:solidFill>
                  <a:schemeClr val="tx1"/>
                </a:solidFill>
                <a:latin typeface="Calibri" panose="020F0502020204030204" pitchFamily="34" charset="0"/>
              </a:rPr>
              <a:t>Apply warm bags on breast before nursing and ice bags after.</a:t>
            </a:r>
          </a:p>
          <a:p>
            <a:pPr algn="just"/>
            <a:r>
              <a:rPr lang="en-US" sz="3200" dirty="0">
                <a:solidFill>
                  <a:schemeClr val="tx1"/>
                </a:solidFill>
                <a:latin typeface="Calibri" panose="020F0502020204030204" pitchFamily="34" charset="0"/>
              </a:rPr>
              <a:t>Express the milk manually.</a:t>
            </a:r>
          </a:p>
          <a:p>
            <a:pPr algn="just"/>
            <a:r>
              <a:rPr lang="en-US" sz="3200" dirty="0">
                <a:solidFill>
                  <a:schemeClr val="tx1"/>
                </a:solidFill>
                <a:latin typeface="Calibri" panose="020F0502020204030204" pitchFamily="34" charset="0"/>
              </a:rPr>
              <a:t>The baby should be put to breast regularly after the expression of milk.</a:t>
            </a:r>
          </a:p>
          <a:p>
            <a:pPr algn="just"/>
            <a:r>
              <a:rPr lang="en-US" sz="3200" dirty="0">
                <a:solidFill>
                  <a:schemeClr val="tx1"/>
                </a:solidFill>
                <a:latin typeface="Calibri" panose="020F0502020204030204" pitchFamily="34" charset="0"/>
              </a:rPr>
              <a:t>Analgesics may also be prescribed to relieve pain</a:t>
            </a:r>
          </a:p>
        </p:txBody>
      </p:sp>
    </p:spTree>
  </p:cSld>
  <p:clrMapOvr>
    <a:masterClrMapping/>
  </p:clrMapOvr>
  <p:transition spd="med">
    <p:pull/>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75</a:t>
            </a:fld>
            <a:endParaRPr lang="en-US" dirty="0">
              <a:latin typeface="Franklin Gothic Book"/>
            </a:endParaRPr>
          </a:p>
        </p:txBody>
      </p:sp>
      <p:sp>
        <p:nvSpPr>
          <p:cNvPr id="3" name="Content Placeholder 2"/>
          <p:cNvSpPr>
            <a:spLocks noGrp="1"/>
          </p:cNvSpPr>
          <p:nvPr>
            <p:ph sz="quarter" idx="1"/>
          </p:nvPr>
        </p:nvSpPr>
        <p:spPr>
          <a:xfrm>
            <a:off x="797204" y="1447800"/>
            <a:ext cx="10504633" cy="4572000"/>
          </a:xfrm>
        </p:spPr>
        <p:txBody>
          <a:bodyPr/>
          <a:lstStyle/>
          <a:p>
            <a:pPr lvl="0"/>
            <a:r>
              <a:rPr lang="en-US" sz="3600" dirty="0">
                <a:latin typeface="Times New Roman" pitchFamily="18" charset="0"/>
                <a:cs typeface="Times New Roman" pitchFamily="18" charset="0"/>
              </a:rPr>
              <a:t>Increase in cardiac output.</a:t>
            </a:r>
          </a:p>
          <a:p>
            <a:pPr>
              <a:buFont typeface="Wingdings" pitchFamily="2" charset="2"/>
              <a:buChar char="Ø"/>
            </a:pPr>
            <a:r>
              <a:rPr lang="en-US" sz="3600" dirty="0">
                <a:latin typeface="Times New Roman" pitchFamily="18" charset="0"/>
                <a:cs typeface="Times New Roman" pitchFamily="18" charset="0"/>
              </a:rPr>
              <a:t>In  non- pregnancy state, estimated cardiac output in a minute is 5 </a:t>
            </a:r>
            <a:r>
              <a:rPr lang="en-US" sz="3600" dirty="0" err="1">
                <a:latin typeface="Times New Roman" pitchFamily="18" charset="0"/>
                <a:cs typeface="Times New Roman" pitchFamily="18" charset="0"/>
              </a:rPr>
              <a:t>litres</a:t>
            </a:r>
            <a:r>
              <a:rPr lang="en-US" sz="3600" dirty="0">
                <a:latin typeface="Times New Roman" pitchFamily="18" charset="0"/>
                <a:cs typeface="Times New Roman" pitchFamily="18" charset="0"/>
              </a:rPr>
              <a:t>.</a:t>
            </a:r>
          </a:p>
          <a:p>
            <a:pPr>
              <a:buFont typeface="Wingdings" pitchFamily="2" charset="2"/>
              <a:buChar char="Ø"/>
            </a:pPr>
            <a:r>
              <a:rPr lang="en-US" sz="3600" dirty="0">
                <a:latin typeface="Times New Roman" pitchFamily="18" charset="0"/>
                <a:cs typeface="Times New Roman" pitchFamily="18" charset="0"/>
              </a:rPr>
              <a:t> By the 20</a:t>
            </a:r>
            <a:r>
              <a:rPr lang="en-US" sz="3600" baseline="30000" dirty="0">
                <a:latin typeface="Times New Roman" pitchFamily="18" charset="0"/>
                <a:cs typeface="Times New Roman" pitchFamily="18" charset="0"/>
              </a:rPr>
              <a:t>th</a:t>
            </a:r>
            <a:r>
              <a:rPr lang="en-US" sz="3600" dirty="0">
                <a:latin typeface="Times New Roman" pitchFamily="18" charset="0"/>
                <a:cs typeface="Times New Roman" pitchFamily="18" charset="0"/>
              </a:rPr>
              <a:t> week prenatally,  it is estimated to be 7 </a:t>
            </a:r>
            <a:r>
              <a:rPr lang="en-US" sz="3600" dirty="0" err="1">
                <a:latin typeface="Times New Roman" pitchFamily="18" charset="0"/>
                <a:cs typeface="Times New Roman" pitchFamily="18" charset="0"/>
              </a:rPr>
              <a:t>litres</a:t>
            </a:r>
            <a:r>
              <a:rPr lang="en-US" sz="3600" dirty="0">
                <a:latin typeface="Times New Roman" pitchFamily="18" charset="0"/>
                <a:cs typeface="Times New Roman" pitchFamily="18" charset="0"/>
              </a:rPr>
              <a:t>.</a:t>
            </a:r>
          </a:p>
          <a:p>
            <a:pPr>
              <a:buFont typeface="Wingdings" pitchFamily="2" charset="2"/>
              <a:buChar char="Ø"/>
            </a:pPr>
            <a:r>
              <a:rPr lang="en-US" sz="3600" dirty="0">
                <a:latin typeface="Times New Roman" pitchFamily="18" charset="0"/>
                <a:cs typeface="Times New Roman" pitchFamily="18" charset="0"/>
              </a:rPr>
              <a:t>The increase is brought about by rise in plasma volume and Red blood cells.</a:t>
            </a:r>
          </a:p>
          <a:p>
            <a:endParaRPr lang="en-US" dirty="0"/>
          </a:p>
        </p:txBody>
      </p:sp>
    </p:spTree>
  </p:cSld>
  <p:clrMapOvr>
    <a:masterClrMapping/>
  </p:clrMapOvr>
  <p:transition spd="slow">
    <p:pull dir="d"/>
  </p:transition>
  <p:timing>
    <p:tnLst>
      <p:par>
        <p:cTn id="1" dur="indefinite" restart="never" nodeType="tmRoot"/>
      </p:par>
    </p:tnLst>
  </p:timing>
</p:sld>
</file>

<file path=ppt/slides/slide75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455" y="-16412"/>
            <a:ext cx="10039827" cy="1295400"/>
          </a:xfrm>
        </p:spPr>
        <p:txBody>
          <a:bodyPr>
            <a:normAutofit fontScale="90000"/>
          </a:bodyPr>
          <a:lstStyle/>
          <a:p>
            <a:pPr algn="ctr"/>
            <a:r>
              <a:rPr lang="en-US" sz="4400" b="1" u="sng" dirty="0">
                <a:solidFill>
                  <a:srgbClr val="0000CC"/>
                </a:solidFill>
              </a:rPr>
              <a:t/>
            </a:r>
            <a:br>
              <a:rPr lang="en-US" sz="4400" b="1" u="sng" dirty="0">
                <a:solidFill>
                  <a:srgbClr val="0000CC"/>
                </a:solidFill>
              </a:rPr>
            </a:br>
            <a:r>
              <a:rPr lang="en-US" sz="4400" b="1" u="sng" dirty="0">
                <a:solidFill>
                  <a:srgbClr val="0000CC"/>
                </a:solidFill>
              </a:rPr>
              <a:t>Sore, cracked and damaged nipples</a:t>
            </a:r>
            <a:br>
              <a:rPr lang="en-US" sz="4400" b="1" u="sng" dirty="0">
                <a:solidFill>
                  <a:srgbClr val="0000CC"/>
                </a:solidFill>
              </a:rPr>
            </a:br>
            <a:endParaRPr lang="en-US" b="1" u="sng" dirty="0">
              <a:solidFill>
                <a:srgbClr val="0000CC"/>
              </a:solidFill>
            </a:endParaRPr>
          </a:p>
        </p:txBody>
      </p:sp>
      <p:sp>
        <p:nvSpPr>
          <p:cNvPr id="3" name="Content Placeholder 2"/>
          <p:cNvSpPr>
            <a:spLocks noGrp="1"/>
          </p:cNvSpPr>
          <p:nvPr>
            <p:ph idx="1"/>
          </p:nvPr>
        </p:nvSpPr>
        <p:spPr>
          <a:xfrm>
            <a:off x="762001" y="1524000"/>
            <a:ext cx="8880197" cy="4572000"/>
          </a:xfrm>
        </p:spPr>
        <p:txBody>
          <a:bodyPr>
            <a:normAutofit lnSpcReduction="10000"/>
          </a:bodyPr>
          <a:lstStyle/>
          <a:p>
            <a:pPr algn="just">
              <a:lnSpc>
                <a:spcPct val="90000"/>
              </a:lnSpc>
              <a:buFont typeface="Wingdings" pitchFamily="2" charset="2"/>
              <a:buChar char="v"/>
            </a:pPr>
            <a:r>
              <a:rPr lang="en-US" sz="3600" dirty="0">
                <a:solidFill>
                  <a:schemeClr val="tx1"/>
                </a:solidFill>
                <a:latin typeface="Calibri" panose="020F0502020204030204" pitchFamily="34" charset="0"/>
              </a:rPr>
              <a:t>Caused by trauma from the baby’s mouth and tongue which results from incorrect attachment of the baby to the breast.</a:t>
            </a:r>
          </a:p>
          <a:p>
            <a:pPr algn="just">
              <a:lnSpc>
                <a:spcPct val="90000"/>
              </a:lnSpc>
              <a:buFont typeface="Wingdings" pitchFamily="2" charset="2"/>
              <a:buChar char="v"/>
            </a:pPr>
            <a:r>
              <a:rPr lang="en-US" sz="3600" dirty="0">
                <a:solidFill>
                  <a:schemeClr val="tx1"/>
                </a:solidFill>
                <a:latin typeface="Calibri" panose="020F0502020204030204" pitchFamily="34" charset="0"/>
              </a:rPr>
              <a:t>Nipples should be kept dry and exposed to air</a:t>
            </a:r>
          </a:p>
          <a:p>
            <a:pPr algn="just">
              <a:lnSpc>
                <a:spcPct val="90000"/>
              </a:lnSpc>
              <a:buFont typeface="Wingdings" pitchFamily="2" charset="2"/>
              <a:buChar char="v"/>
            </a:pPr>
            <a:r>
              <a:rPr lang="en-US" sz="3600" dirty="0">
                <a:solidFill>
                  <a:schemeClr val="tx1"/>
                </a:solidFill>
                <a:latin typeface="Calibri" panose="020F0502020204030204" pitchFamily="34" charset="0"/>
              </a:rPr>
              <a:t>Other causes of soreness is infection with candida albicans and both baby and mother should receive concurrent fungicidal treatment.</a:t>
            </a:r>
          </a:p>
          <a:p>
            <a:pPr algn="just"/>
            <a:endParaRPr lang="en-US" sz="3600" dirty="0">
              <a:solidFill>
                <a:schemeClr val="tx1"/>
              </a:solidFill>
              <a:latin typeface="Calibri" panose="020F0502020204030204" pitchFamily="34" charset="0"/>
            </a:endParaRPr>
          </a:p>
        </p:txBody>
      </p:sp>
    </p:spTree>
  </p:cSld>
  <p:clrMapOvr>
    <a:masterClrMapping/>
  </p:clrMapOvr>
  <p:transition spd="med">
    <p:pull/>
  </p:transition>
</p:sld>
</file>

<file path=ppt/slides/slide75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865728" cy="1320800"/>
          </a:xfrm>
        </p:spPr>
        <p:txBody>
          <a:bodyPr>
            <a:normAutofit/>
          </a:bodyPr>
          <a:lstStyle/>
          <a:p>
            <a:pPr algn="ctr"/>
            <a:r>
              <a:rPr lang="en-US" b="1" u="sng" dirty="0">
                <a:solidFill>
                  <a:srgbClr val="0000CC"/>
                </a:solidFill>
              </a:rPr>
              <a:t>Recommended Methods of Treatment for Cracked Nipples</a:t>
            </a:r>
            <a:endParaRPr lang="en-US" u="sng" dirty="0">
              <a:solidFill>
                <a:srgbClr val="0000CC"/>
              </a:solidFill>
            </a:endParaRPr>
          </a:p>
        </p:txBody>
      </p:sp>
      <p:sp>
        <p:nvSpPr>
          <p:cNvPr id="3" name="Content Placeholder 2"/>
          <p:cNvSpPr>
            <a:spLocks noGrp="1"/>
          </p:cNvSpPr>
          <p:nvPr>
            <p:ph idx="1"/>
          </p:nvPr>
        </p:nvSpPr>
        <p:spPr>
          <a:xfrm>
            <a:off x="694365" y="1549400"/>
            <a:ext cx="8610599" cy="4645152"/>
          </a:xfrm>
        </p:spPr>
        <p:txBody>
          <a:bodyPr>
            <a:normAutofit/>
          </a:bodyPr>
          <a:lstStyle/>
          <a:p>
            <a:pPr algn="just"/>
            <a:r>
              <a:rPr lang="en-US" sz="3600" dirty="0">
                <a:solidFill>
                  <a:schemeClr val="tx1"/>
                </a:solidFill>
                <a:latin typeface="Calibri" panose="020F0502020204030204" pitchFamily="34" charset="0"/>
              </a:rPr>
              <a:t>Rest the breast for 24 hours or until the crack is healed</a:t>
            </a:r>
          </a:p>
          <a:p>
            <a:pPr algn="just"/>
            <a:r>
              <a:rPr lang="en-US" sz="3600" dirty="0">
                <a:solidFill>
                  <a:schemeClr val="tx1"/>
                </a:solidFill>
                <a:latin typeface="Calibri" panose="020F0502020204030204" pitchFamily="34" charset="0"/>
              </a:rPr>
              <a:t>Meanwhile express the milk manually</a:t>
            </a:r>
          </a:p>
          <a:p>
            <a:pPr algn="just"/>
            <a:r>
              <a:rPr lang="en-US" sz="3600" dirty="0">
                <a:solidFill>
                  <a:schemeClr val="tx1"/>
                </a:solidFill>
                <a:latin typeface="Calibri" panose="020F0502020204030204" pitchFamily="34" charset="0"/>
              </a:rPr>
              <a:t>Expose the breast to the air for 20 minutes six hourly or to an electric lamp 30cm distance to promote healing</a:t>
            </a:r>
          </a:p>
        </p:txBody>
      </p:sp>
    </p:spTree>
  </p:cSld>
  <p:clrMapOvr>
    <a:masterClrMapping/>
  </p:clrMapOvr>
  <p:transition spd="med">
    <p:pull/>
  </p:transition>
</p:sld>
</file>

<file path=ppt/slides/slide75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1636" y="228600"/>
            <a:ext cx="7865728" cy="990600"/>
          </a:xfrm>
        </p:spPr>
        <p:txBody>
          <a:bodyPr>
            <a:normAutofit/>
          </a:bodyPr>
          <a:lstStyle/>
          <a:p>
            <a:pPr algn="ctr"/>
            <a:r>
              <a:rPr lang="en-US" sz="3600" b="1" u="sng" dirty="0">
                <a:solidFill>
                  <a:srgbClr val="0000CC"/>
                </a:solidFill>
              </a:rPr>
              <a:t>Prevention of Breast Complications</a:t>
            </a:r>
            <a:endParaRPr lang="en-US" sz="3600" u="sng" dirty="0">
              <a:solidFill>
                <a:srgbClr val="0000CC"/>
              </a:solidFill>
            </a:endParaRPr>
          </a:p>
        </p:txBody>
      </p:sp>
      <p:sp>
        <p:nvSpPr>
          <p:cNvPr id="3" name="Content Placeholder 2"/>
          <p:cNvSpPr>
            <a:spLocks noGrp="1"/>
          </p:cNvSpPr>
          <p:nvPr>
            <p:ph idx="1"/>
          </p:nvPr>
        </p:nvSpPr>
        <p:spPr>
          <a:xfrm>
            <a:off x="762000" y="990600"/>
            <a:ext cx="9372600" cy="5486400"/>
          </a:xfrm>
        </p:spPr>
        <p:txBody>
          <a:bodyPr>
            <a:normAutofit/>
          </a:bodyPr>
          <a:lstStyle/>
          <a:p>
            <a:pPr algn="just"/>
            <a:r>
              <a:rPr lang="en-US" sz="3200" dirty="0">
                <a:solidFill>
                  <a:schemeClr val="tx1"/>
                </a:solidFill>
                <a:latin typeface="Calibri" panose="020F0502020204030204" pitchFamily="34" charset="0"/>
              </a:rPr>
              <a:t>Encourage breastfeeding by providing information on the advantage of breastfeeding.</a:t>
            </a:r>
          </a:p>
          <a:p>
            <a:pPr algn="just"/>
            <a:r>
              <a:rPr lang="en-US" sz="3200" dirty="0">
                <a:solidFill>
                  <a:schemeClr val="tx1"/>
                </a:solidFill>
                <a:latin typeface="Calibri" panose="020F0502020204030204" pitchFamily="34" charset="0"/>
              </a:rPr>
              <a:t>Educate the mother during prenatal care on the prevention of breast complications. Help her to fix the baby properly on the breast. </a:t>
            </a:r>
          </a:p>
          <a:p>
            <a:pPr algn="just"/>
            <a:r>
              <a:rPr lang="en-US" sz="3200" dirty="0">
                <a:solidFill>
                  <a:schemeClr val="tx1"/>
                </a:solidFill>
                <a:latin typeface="Calibri" panose="020F0502020204030204" pitchFamily="34" charset="0"/>
              </a:rPr>
              <a:t>Stress the importance of emptying the breast by manual expression in case of excess milk, to avoid engorgement. </a:t>
            </a:r>
          </a:p>
        </p:txBody>
      </p:sp>
    </p:spTree>
  </p:cSld>
  <p:clrMapOvr>
    <a:masterClrMapping/>
  </p:clrMapOvr>
  <p:transition spd="med">
    <p:pull/>
  </p:transition>
</p:sld>
</file>

<file path=ppt/slides/slide7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1" y="914400"/>
            <a:ext cx="9119500" cy="5559552"/>
          </a:xfrm>
        </p:spPr>
        <p:txBody>
          <a:bodyPr>
            <a:normAutofit/>
          </a:bodyPr>
          <a:lstStyle/>
          <a:p>
            <a:r>
              <a:rPr lang="en-US" sz="3600" dirty="0" err="1">
                <a:solidFill>
                  <a:schemeClr val="tx1"/>
                </a:solidFill>
              </a:rPr>
              <a:t>Emphasise</a:t>
            </a:r>
            <a:r>
              <a:rPr lang="en-US" sz="3600" dirty="0">
                <a:solidFill>
                  <a:schemeClr val="tx1"/>
                </a:solidFill>
              </a:rPr>
              <a:t> the importance of infection prevention, including prompt treatment of any members of the family with boils, burns or any skin lesions.</a:t>
            </a:r>
          </a:p>
          <a:p>
            <a:pPr>
              <a:buNone/>
            </a:pPr>
            <a:endParaRPr lang="en-US" sz="3600" dirty="0">
              <a:solidFill>
                <a:schemeClr val="tx1"/>
              </a:solidFill>
            </a:endParaRPr>
          </a:p>
        </p:txBody>
      </p:sp>
    </p:spTree>
  </p:cSld>
  <p:clrMapOvr>
    <a:masterClrMapping/>
  </p:clrMapOvr>
  <p:transition spd="med">
    <p:pull/>
  </p:transition>
</p:sld>
</file>

<file path=ppt/slides/slide75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00CC"/>
                </a:solidFill>
              </a:rPr>
              <a:t>Postnatal diuresis</a:t>
            </a:r>
          </a:p>
        </p:txBody>
      </p:sp>
      <p:sp>
        <p:nvSpPr>
          <p:cNvPr id="3" name="Content Placeholder 2"/>
          <p:cNvSpPr>
            <a:spLocks noGrp="1"/>
          </p:cNvSpPr>
          <p:nvPr>
            <p:ph idx="1"/>
          </p:nvPr>
        </p:nvSpPr>
        <p:spPr>
          <a:xfrm>
            <a:off x="1138062" y="1371601"/>
            <a:ext cx="7865728" cy="4669763"/>
          </a:xfrm>
        </p:spPr>
        <p:txBody>
          <a:bodyPr>
            <a:normAutofit/>
          </a:bodyPr>
          <a:lstStyle/>
          <a:p>
            <a:pPr algn="just"/>
            <a:r>
              <a:rPr lang="en-US" sz="3200" dirty="0">
                <a:solidFill>
                  <a:schemeClr val="tx1"/>
                </a:solidFill>
              </a:rPr>
              <a:t>Within 12hrs of the birth the women begins to lose excess tissue fluid accumulated during pregnancy. </a:t>
            </a:r>
          </a:p>
          <a:p>
            <a:pPr algn="just"/>
            <a:r>
              <a:rPr lang="en-US" sz="3200" dirty="0">
                <a:solidFill>
                  <a:schemeClr val="tx1"/>
                </a:solidFill>
              </a:rPr>
              <a:t>The profuse diaphoresis occurs especially at night for the first 2-3 days after childbirth</a:t>
            </a:r>
          </a:p>
        </p:txBody>
      </p:sp>
    </p:spTree>
  </p:cSld>
  <p:clrMapOvr>
    <a:masterClrMapping/>
  </p:clrMapOvr>
  <p:transition spd="med">
    <p:pull/>
  </p:transition>
</p:sld>
</file>

<file path=ppt/slides/slide75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3879" y="33997"/>
            <a:ext cx="7865728" cy="1320800"/>
          </a:xfrm>
        </p:spPr>
        <p:txBody>
          <a:bodyPr>
            <a:normAutofit/>
          </a:bodyPr>
          <a:lstStyle/>
          <a:p>
            <a:pPr algn="ctr"/>
            <a:r>
              <a:rPr lang="en-US" sz="4000" b="1" dirty="0">
                <a:solidFill>
                  <a:srgbClr val="000000"/>
                </a:solidFill>
                <a:latin typeface="Aharoni" panose="02010803020104030203" pitchFamily="2" charset="-79"/>
                <a:cs typeface="Aharoni" panose="02010803020104030203" pitchFamily="2" charset="-79"/>
              </a:rPr>
              <a:t>Causes of post natal diuresis</a:t>
            </a:r>
          </a:p>
        </p:txBody>
      </p:sp>
      <p:sp>
        <p:nvSpPr>
          <p:cNvPr id="3" name="Content Placeholder 2"/>
          <p:cNvSpPr>
            <a:spLocks noGrp="1"/>
          </p:cNvSpPr>
          <p:nvPr>
            <p:ph idx="1"/>
          </p:nvPr>
        </p:nvSpPr>
        <p:spPr>
          <a:xfrm>
            <a:off x="1076087" y="1219200"/>
            <a:ext cx="8601313" cy="4873752"/>
          </a:xfrm>
        </p:spPr>
        <p:txBody>
          <a:bodyPr>
            <a:normAutofit/>
          </a:bodyPr>
          <a:lstStyle/>
          <a:p>
            <a:pPr algn="just"/>
            <a:r>
              <a:rPr lang="en-US" sz="3200" dirty="0">
                <a:solidFill>
                  <a:schemeClr val="tx1"/>
                </a:solidFill>
              </a:rPr>
              <a:t>Decreased estrogen levels</a:t>
            </a:r>
          </a:p>
          <a:p>
            <a:pPr algn="just"/>
            <a:r>
              <a:rPr lang="en-US" sz="3200" dirty="0">
                <a:solidFill>
                  <a:schemeClr val="tx1"/>
                </a:solidFill>
              </a:rPr>
              <a:t>Removal of increased venous pressure in the lower extremities</a:t>
            </a:r>
          </a:p>
          <a:p>
            <a:pPr algn="just">
              <a:buNone/>
            </a:pPr>
            <a:r>
              <a:rPr lang="en-US" sz="3200" dirty="0">
                <a:solidFill>
                  <a:schemeClr val="tx1"/>
                </a:solidFill>
              </a:rPr>
              <a:t>By the above mechanisms the body rids itself of excess fluid in the body</a:t>
            </a:r>
          </a:p>
        </p:txBody>
      </p:sp>
    </p:spTree>
  </p:cSld>
  <p:clrMapOvr>
    <a:masterClrMapping/>
  </p:clrMapOvr>
  <p:transition spd="med">
    <p:pull/>
  </p:transition>
</p:sld>
</file>

<file path=ppt/slides/slide75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865728" cy="1320800"/>
          </a:xfrm>
        </p:spPr>
        <p:txBody>
          <a:bodyPr>
            <a:normAutofit/>
          </a:bodyPr>
          <a:lstStyle/>
          <a:p>
            <a:pPr algn="ctr"/>
            <a:r>
              <a:rPr lang="en-US" sz="3600" b="1" dirty="0">
                <a:solidFill>
                  <a:srgbClr val="000000"/>
                </a:solidFill>
                <a:latin typeface="Aharoni" panose="02010803020104030203" pitchFamily="2" charset="-79"/>
                <a:cs typeface="Aharoni" panose="02010803020104030203" pitchFamily="2" charset="-79"/>
              </a:rPr>
              <a:t>SPECIFIC </a:t>
            </a:r>
            <a:r>
              <a:rPr lang="en-US" sz="3600" b="1" dirty="0" err="1">
                <a:solidFill>
                  <a:srgbClr val="000000"/>
                </a:solidFill>
                <a:latin typeface="Aharoni" panose="02010803020104030203" pitchFamily="2" charset="-79"/>
                <a:cs typeface="Aharoni" panose="02010803020104030203" pitchFamily="2" charset="-79"/>
              </a:rPr>
              <a:t>mgt</a:t>
            </a:r>
            <a:endParaRPr lang="en-US" sz="3600" b="1" dirty="0">
              <a:solidFill>
                <a:srgbClr val="000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143000" y="1066800"/>
            <a:ext cx="8763000" cy="5791200"/>
          </a:xfrm>
        </p:spPr>
        <p:txBody>
          <a:bodyPr>
            <a:normAutofit/>
          </a:bodyPr>
          <a:lstStyle/>
          <a:p>
            <a:pPr algn="just"/>
            <a:r>
              <a:rPr lang="en-US" sz="3600" dirty="0">
                <a:solidFill>
                  <a:schemeClr val="tx1"/>
                </a:solidFill>
                <a:latin typeface="Calibri" panose="020F0502020204030204" pitchFamily="34" charset="0"/>
              </a:rPr>
              <a:t>Keep the mother clean and dry</a:t>
            </a:r>
          </a:p>
          <a:p>
            <a:pPr algn="just"/>
            <a:r>
              <a:rPr lang="en-US" sz="3600" dirty="0">
                <a:solidFill>
                  <a:schemeClr val="tx1"/>
                </a:solidFill>
                <a:latin typeface="Calibri" panose="020F0502020204030204" pitchFamily="34" charset="0"/>
              </a:rPr>
              <a:t>Change her dress frequently</a:t>
            </a:r>
          </a:p>
          <a:p>
            <a:pPr algn="just"/>
            <a:r>
              <a:rPr lang="en-US" sz="3600" dirty="0">
                <a:solidFill>
                  <a:schemeClr val="tx1"/>
                </a:solidFill>
                <a:latin typeface="Calibri" panose="020F0502020204030204" pitchFamily="34" charset="0"/>
              </a:rPr>
              <a:t>Change the bed sheets frequently</a:t>
            </a:r>
          </a:p>
          <a:p>
            <a:pPr algn="just"/>
            <a:r>
              <a:rPr lang="en-US" sz="3600" dirty="0">
                <a:solidFill>
                  <a:schemeClr val="tx1"/>
                </a:solidFill>
                <a:latin typeface="Calibri" panose="020F0502020204030204" pitchFamily="34" charset="0"/>
              </a:rPr>
              <a:t>Care must be taken to ensure that the mother is well hydrated.</a:t>
            </a:r>
          </a:p>
        </p:txBody>
      </p:sp>
    </p:spTree>
  </p:cSld>
  <p:clrMapOvr>
    <a:masterClrMapping/>
  </p:clrMapOvr>
  <p:transition spd="med">
    <p:pull/>
  </p:transition>
</p:sld>
</file>

<file path=ppt/slides/slide75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2894" y="228600"/>
            <a:ext cx="7865728" cy="1320800"/>
          </a:xfrm>
        </p:spPr>
        <p:txBody>
          <a:bodyPr>
            <a:normAutofit/>
          </a:bodyPr>
          <a:lstStyle/>
          <a:p>
            <a:pPr algn="ctr"/>
            <a:r>
              <a:rPr lang="en-US" sz="4000" b="1" dirty="0">
                <a:solidFill>
                  <a:srgbClr val="000000"/>
                </a:solidFill>
                <a:latin typeface="Aharoni" panose="02010803020104030203" pitchFamily="2" charset="-79"/>
                <a:cs typeface="Aharoni" panose="02010803020104030203" pitchFamily="2" charset="-79"/>
              </a:rPr>
              <a:t>CONSTIPATION</a:t>
            </a:r>
          </a:p>
        </p:txBody>
      </p:sp>
      <p:sp>
        <p:nvSpPr>
          <p:cNvPr id="3" name="Content Placeholder 2"/>
          <p:cNvSpPr>
            <a:spLocks noGrp="1"/>
          </p:cNvSpPr>
          <p:nvPr>
            <p:ph idx="1"/>
          </p:nvPr>
        </p:nvSpPr>
        <p:spPr>
          <a:xfrm>
            <a:off x="1152894" y="990601"/>
            <a:ext cx="7850896" cy="5050763"/>
          </a:xfrm>
        </p:spPr>
        <p:txBody>
          <a:bodyPr>
            <a:normAutofit/>
          </a:bodyPr>
          <a:lstStyle/>
          <a:p>
            <a:pPr algn="just"/>
            <a:r>
              <a:rPr lang="en-US" sz="3600" dirty="0">
                <a:solidFill>
                  <a:schemeClr val="tx1"/>
                </a:solidFill>
                <a:latin typeface="Calibri" panose="020F0502020204030204" pitchFamily="34" charset="0"/>
              </a:rPr>
              <a:t>The problem is much less because of early ambulation and liberalisation of dietary intake.</a:t>
            </a:r>
          </a:p>
          <a:p>
            <a:pPr algn="just"/>
            <a:r>
              <a:rPr lang="en-US" sz="3600" dirty="0">
                <a:solidFill>
                  <a:schemeClr val="tx1"/>
                </a:solidFill>
                <a:latin typeface="Calibri" panose="020F0502020204030204" pitchFamily="34" charset="0"/>
              </a:rPr>
              <a:t>Encourage the mother to take a diet containing sufficient amount of roughage and fluids is enough to move the bowel.</a:t>
            </a:r>
          </a:p>
          <a:p>
            <a:pPr algn="just">
              <a:buNone/>
            </a:pPr>
            <a:endParaRPr lang="en-US" sz="3600" dirty="0">
              <a:solidFill>
                <a:schemeClr val="tx1"/>
              </a:solidFill>
              <a:latin typeface="Calibri" panose="020F0502020204030204" pitchFamily="34" charset="0"/>
            </a:endParaRPr>
          </a:p>
          <a:p>
            <a:pPr algn="just"/>
            <a:endParaRPr lang="en-US" sz="3600" dirty="0">
              <a:solidFill>
                <a:schemeClr val="tx1"/>
              </a:solidFill>
              <a:latin typeface="Calibri" panose="020F0502020204030204" pitchFamily="34" charset="0"/>
            </a:endParaRPr>
          </a:p>
        </p:txBody>
      </p:sp>
    </p:spTree>
  </p:cSld>
  <p:clrMapOvr>
    <a:masterClrMapping/>
  </p:clrMapOvr>
  <p:transition spd="med">
    <p:pull/>
  </p:transition>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865728" cy="1320800"/>
          </a:xfrm>
        </p:spPr>
        <p:txBody>
          <a:bodyPr>
            <a:noAutofit/>
          </a:bodyPr>
          <a:lstStyle/>
          <a:p>
            <a:pPr algn="ctr"/>
            <a:r>
              <a:rPr lang="en-US" sz="4400" b="1" dirty="0">
                <a:solidFill>
                  <a:srgbClr val="0000CC"/>
                </a:solidFill>
                <a:latin typeface="Berlin Sans FB Demi" panose="020E0802020502020306" pitchFamily="34" charset="0"/>
              </a:rPr>
              <a:t>Post-partum danger signs to be reported immediately</a:t>
            </a:r>
          </a:p>
        </p:txBody>
      </p:sp>
      <p:sp>
        <p:nvSpPr>
          <p:cNvPr id="3" name="Content Placeholder 2"/>
          <p:cNvSpPr>
            <a:spLocks noGrp="1"/>
          </p:cNvSpPr>
          <p:nvPr>
            <p:ph idx="1"/>
          </p:nvPr>
        </p:nvSpPr>
        <p:spPr>
          <a:xfrm>
            <a:off x="762000" y="1676400"/>
            <a:ext cx="9372600" cy="5080000"/>
          </a:xfrm>
        </p:spPr>
        <p:txBody>
          <a:bodyPr>
            <a:noAutofit/>
          </a:bodyPr>
          <a:lstStyle/>
          <a:p>
            <a:pPr algn="just"/>
            <a:r>
              <a:rPr lang="en-US" sz="3200" dirty="0">
                <a:solidFill>
                  <a:schemeClr val="tx1"/>
                </a:solidFill>
                <a:latin typeface="Calibri" panose="020F0502020204030204" pitchFamily="34" charset="0"/>
                <a:cs typeface="Calibri" panose="020F0502020204030204" pitchFamily="34" charset="0"/>
              </a:rPr>
              <a:t>Increased vaginal bleeding (more than 2 or 3 pads soaked in 20-30 minutes after delivery OR bleeding increases rather than decreases after delivery) </a:t>
            </a:r>
          </a:p>
          <a:p>
            <a:pPr algn="just"/>
            <a:r>
              <a:rPr lang="en-US" sz="3200" dirty="0">
                <a:solidFill>
                  <a:schemeClr val="tx1"/>
                </a:solidFill>
                <a:latin typeface="Calibri" panose="020F0502020204030204" pitchFamily="34" charset="0"/>
                <a:cs typeface="Calibri" panose="020F0502020204030204" pitchFamily="34" charset="0"/>
              </a:rPr>
              <a:t>Fits (convulsions) </a:t>
            </a:r>
          </a:p>
          <a:p>
            <a:pPr algn="just"/>
            <a:r>
              <a:rPr lang="en-US" sz="3200" dirty="0">
                <a:solidFill>
                  <a:schemeClr val="tx1"/>
                </a:solidFill>
                <a:latin typeface="Calibri" panose="020F0502020204030204" pitchFamily="34" charset="0"/>
                <a:cs typeface="Calibri" panose="020F0502020204030204" pitchFamily="34" charset="0"/>
              </a:rPr>
              <a:t>Fast or difficult breathing </a:t>
            </a:r>
          </a:p>
          <a:p>
            <a:pPr algn="just"/>
            <a:r>
              <a:rPr lang="en-US" sz="3200" dirty="0">
                <a:solidFill>
                  <a:schemeClr val="tx1"/>
                </a:solidFill>
                <a:latin typeface="Calibri" panose="020F0502020204030204" pitchFamily="34" charset="0"/>
                <a:cs typeface="Calibri" panose="020F0502020204030204" pitchFamily="34" charset="0"/>
              </a:rPr>
              <a:t>Fever and Excessive body weakness (e.g. too weak to get out of bed) </a:t>
            </a:r>
          </a:p>
          <a:p>
            <a:pPr algn="just"/>
            <a:r>
              <a:rPr lang="en-US" sz="3200" dirty="0">
                <a:solidFill>
                  <a:schemeClr val="tx1"/>
                </a:solidFill>
                <a:latin typeface="Calibri" panose="020F0502020204030204" pitchFamily="34" charset="0"/>
                <a:cs typeface="Calibri" panose="020F0502020204030204" pitchFamily="34" charset="0"/>
              </a:rPr>
              <a:t>Severe abdominal pain </a:t>
            </a:r>
          </a:p>
        </p:txBody>
      </p:sp>
    </p:spTree>
    <p:extLst>
      <p:ext uri="{BB962C8B-B14F-4D97-AF65-F5344CB8AC3E}">
        <p14:creationId xmlns="" xmlns:p14="http://schemas.microsoft.com/office/powerpoint/2010/main" val="1854052721"/>
      </p:ext>
    </p:extLst>
  </p:cSld>
  <p:clrMapOvr>
    <a:masterClrMapping/>
  </p:clrMapOvr>
  <p:transition spd="med">
    <p:pull/>
  </p:transition>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533400"/>
            <a:ext cx="8686800" cy="4876800"/>
          </a:xfrm>
        </p:spPr>
        <p:txBody>
          <a:bodyPr>
            <a:noAutofit/>
          </a:bodyPr>
          <a:lstStyle/>
          <a:p>
            <a:pPr algn="just"/>
            <a:r>
              <a:rPr lang="en-US" sz="3200" dirty="0">
                <a:solidFill>
                  <a:schemeClr val="tx1"/>
                </a:solidFill>
                <a:latin typeface="Calibri" panose="020F0502020204030204" pitchFamily="34" charset="0"/>
                <a:cs typeface="Calibri" panose="020F0502020204030204" pitchFamily="34" charset="0"/>
              </a:rPr>
              <a:t>Severe headaches with blurred vision </a:t>
            </a:r>
          </a:p>
          <a:p>
            <a:pPr algn="just"/>
            <a:r>
              <a:rPr lang="en-US" sz="3200" dirty="0">
                <a:solidFill>
                  <a:schemeClr val="tx1"/>
                </a:solidFill>
                <a:latin typeface="Calibri" panose="020F0502020204030204" pitchFamily="34" charset="0"/>
                <a:cs typeface="Calibri" panose="020F0502020204030204" pitchFamily="34" charset="0"/>
              </a:rPr>
              <a:t>Swollen, red or tender breasts or nipples </a:t>
            </a:r>
          </a:p>
          <a:p>
            <a:pPr algn="just"/>
            <a:r>
              <a:rPr lang="en-US" sz="3200" dirty="0">
                <a:solidFill>
                  <a:schemeClr val="tx1"/>
                </a:solidFill>
                <a:latin typeface="Calibri" panose="020F0502020204030204" pitchFamily="34" charset="0"/>
                <a:cs typeface="Calibri" panose="020F0502020204030204" pitchFamily="34" charset="0"/>
              </a:rPr>
              <a:t>Problems urinating, or leaking of urine and/or faeces  </a:t>
            </a:r>
          </a:p>
          <a:p>
            <a:pPr algn="just"/>
            <a:r>
              <a:rPr lang="en-US" sz="3200" dirty="0">
                <a:solidFill>
                  <a:schemeClr val="tx1"/>
                </a:solidFill>
                <a:latin typeface="Calibri" panose="020F0502020204030204" pitchFamily="34" charset="0"/>
                <a:cs typeface="Calibri" panose="020F0502020204030204" pitchFamily="34" charset="0"/>
              </a:rPr>
              <a:t>Increased pain in the perineum </a:t>
            </a:r>
          </a:p>
          <a:p>
            <a:pPr algn="just"/>
            <a:r>
              <a:rPr lang="en-US" sz="3200" dirty="0">
                <a:solidFill>
                  <a:schemeClr val="tx1"/>
                </a:solidFill>
                <a:latin typeface="Calibri" panose="020F0502020204030204" pitchFamily="34" charset="0"/>
                <a:cs typeface="Calibri" panose="020F0502020204030204" pitchFamily="34" charset="0"/>
              </a:rPr>
              <a:t>Infection in the area of the wound (redness, swelling, pain, or pus in wound site) </a:t>
            </a:r>
          </a:p>
          <a:p>
            <a:pPr algn="just"/>
            <a:r>
              <a:rPr lang="en-US" sz="3200" dirty="0">
                <a:solidFill>
                  <a:schemeClr val="tx1"/>
                </a:solidFill>
                <a:latin typeface="Calibri" panose="020F0502020204030204" pitchFamily="34" charset="0"/>
                <a:cs typeface="Calibri" panose="020F0502020204030204" pitchFamily="34" charset="0"/>
              </a:rPr>
              <a:t>Foul smelling vaginal discharge. </a:t>
            </a:r>
          </a:p>
          <a:p>
            <a:pPr algn="just"/>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519018581"/>
      </p:ext>
    </p:extLst>
  </p:cSld>
  <p:clrMapOvr>
    <a:masterClrMapping/>
  </p:clrMapOvr>
  <p:transition spd="med">
    <p:pull/>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err="1"/>
              <a:t>contd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76</a:t>
            </a:fld>
            <a:endParaRPr lang="en-US" dirty="0">
              <a:latin typeface="Franklin Gothic Book"/>
            </a:endParaRPr>
          </a:p>
        </p:txBody>
      </p:sp>
      <p:sp>
        <p:nvSpPr>
          <p:cNvPr id="3" name="Content Placeholder 2"/>
          <p:cNvSpPr>
            <a:spLocks noGrp="1"/>
          </p:cNvSpPr>
          <p:nvPr>
            <p:ph sz="quarter" idx="1"/>
          </p:nvPr>
        </p:nvSpPr>
        <p:spPr/>
        <p:txBody>
          <a:bodyPr>
            <a:normAutofit/>
          </a:bodyPr>
          <a:lstStyle/>
          <a:p>
            <a:pPr>
              <a:buFont typeface="Wingdings" pitchFamily="2" charset="2"/>
              <a:buChar char="Ø"/>
            </a:pPr>
            <a:r>
              <a:rPr lang="en-US" sz="3600" dirty="0">
                <a:latin typeface="Times New Roman" pitchFamily="18" charset="0"/>
                <a:cs typeface="Times New Roman" pitchFamily="18" charset="0"/>
              </a:rPr>
              <a:t>Maximum levels are achieved by about 24</a:t>
            </a:r>
            <a:r>
              <a:rPr lang="en-US" sz="3600" baseline="30000" dirty="0">
                <a:latin typeface="Times New Roman" pitchFamily="18" charset="0"/>
                <a:cs typeface="Times New Roman" pitchFamily="18" charset="0"/>
              </a:rPr>
              <a:t>th</a:t>
            </a:r>
            <a:r>
              <a:rPr lang="en-US" sz="3600" dirty="0">
                <a:latin typeface="Times New Roman" pitchFamily="18" charset="0"/>
                <a:cs typeface="Times New Roman" pitchFamily="18" charset="0"/>
              </a:rPr>
              <a:t> week and it is maintained until term.</a:t>
            </a:r>
          </a:p>
          <a:p>
            <a:pPr>
              <a:buFont typeface="Wingdings" pitchFamily="2" charset="2"/>
              <a:buChar char="Ø"/>
            </a:pPr>
            <a:r>
              <a:rPr lang="en-US" sz="3600" dirty="0">
                <a:latin typeface="Times New Roman" pitchFamily="18" charset="0"/>
                <a:cs typeface="Times New Roman" pitchFamily="18" charset="0"/>
              </a:rPr>
              <a:t>Aims of increased output is to:-</a:t>
            </a:r>
          </a:p>
          <a:p>
            <a:pPr lvl="0">
              <a:buFont typeface="Wingdings" pitchFamily="2" charset="2"/>
              <a:buChar char="ü"/>
            </a:pPr>
            <a:r>
              <a:rPr lang="en-US" sz="3600" dirty="0">
                <a:latin typeface="Times New Roman" pitchFamily="18" charset="0"/>
                <a:cs typeface="Times New Roman" pitchFamily="18" charset="0"/>
              </a:rPr>
              <a:t>Provide extra blood flow for placental supply.</a:t>
            </a:r>
          </a:p>
          <a:p>
            <a:pPr lvl="0">
              <a:buFont typeface="Wingdings" pitchFamily="2" charset="2"/>
              <a:buChar char="ü"/>
            </a:pPr>
            <a:r>
              <a:rPr lang="en-US" sz="3600" dirty="0">
                <a:latin typeface="Times New Roman" pitchFamily="18" charset="0"/>
                <a:cs typeface="Times New Roman" pitchFamily="18" charset="0"/>
              </a:rPr>
              <a:t>To match the increased blood vessels capacity hence cure (combat) hypotension and fainting attacks.</a:t>
            </a:r>
          </a:p>
          <a:p>
            <a:endParaRPr lang="en-US" dirty="0"/>
          </a:p>
        </p:txBody>
      </p:sp>
    </p:spTree>
  </p:cSld>
  <p:clrMapOvr>
    <a:masterClrMapping/>
  </p:clrMapOvr>
  <p:transition spd="slow">
    <p:pull dir="d"/>
  </p:transition>
  <p:timing>
    <p:tnLst>
      <p:par>
        <p:cTn id="1" dur="indefinite" restart="never" nodeType="tmRoot"/>
      </p:par>
    </p:tnLst>
  </p:timing>
</p:sld>
</file>

<file path=ppt/slides/slide76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3517"/>
            <a:ext cx="7865728" cy="1320800"/>
          </a:xfrm>
        </p:spPr>
        <p:txBody>
          <a:bodyPr>
            <a:noAutofit/>
          </a:bodyPr>
          <a:lstStyle/>
          <a:p>
            <a:pPr algn="ctr"/>
            <a:r>
              <a:rPr lang="en-US" sz="4000" b="1" dirty="0">
                <a:solidFill>
                  <a:srgbClr val="FF0000"/>
                </a:solidFill>
                <a:latin typeface="Rockwell Extra Bold" panose="02060903040505020403" pitchFamily="18" charset="0"/>
                <a:cs typeface="Times New Roman" pitchFamily="18" charset="0"/>
              </a:rPr>
              <a:t>Major Complications of puerperium</a:t>
            </a:r>
          </a:p>
        </p:txBody>
      </p:sp>
      <p:sp>
        <p:nvSpPr>
          <p:cNvPr id="3" name="Content Placeholder 2"/>
          <p:cNvSpPr>
            <a:spLocks noGrp="1"/>
          </p:cNvSpPr>
          <p:nvPr>
            <p:ph idx="1"/>
          </p:nvPr>
        </p:nvSpPr>
        <p:spPr>
          <a:xfrm>
            <a:off x="838201" y="1447800"/>
            <a:ext cx="10125313" cy="5029200"/>
          </a:xfrm>
        </p:spPr>
        <p:txBody>
          <a:bodyPr>
            <a:noAutofit/>
          </a:bodyPr>
          <a:lstStyle/>
          <a:p>
            <a:pPr lvl="0"/>
            <a:r>
              <a:rPr lang="en-US" sz="3200" dirty="0">
                <a:solidFill>
                  <a:schemeClr val="tx1"/>
                </a:solidFill>
                <a:latin typeface="Times New Roman" pitchFamily="18" charset="0"/>
                <a:cs typeface="Times New Roman" pitchFamily="18" charset="0"/>
              </a:rPr>
              <a:t>Postpartum haemorrhage</a:t>
            </a:r>
          </a:p>
          <a:p>
            <a:pPr lvl="0"/>
            <a:r>
              <a:rPr lang="en-US" sz="3200" dirty="0">
                <a:solidFill>
                  <a:schemeClr val="tx1"/>
                </a:solidFill>
                <a:latin typeface="Times New Roman" pitchFamily="18" charset="0"/>
                <a:cs typeface="Times New Roman" pitchFamily="18" charset="0"/>
              </a:rPr>
              <a:t>Deep Venous thrombosis</a:t>
            </a:r>
          </a:p>
          <a:p>
            <a:pPr lvl="0"/>
            <a:r>
              <a:rPr lang="en-US" sz="3200" dirty="0">
                <a:solidFill>
                  <a:schemeClr val="tx1"/>
                </a:solidFill>
                <a:latin typeface="Times New Roman" pitchFamily="18" charset="0"/>
                <a:cs typeface="Times New Roman" pitchFamily="18" charset="0"/>
              </a:rPr>
              <a:t>Pulmonary embolism</a:t>
            </a:r>
          </a:p>
          <a:p>
            <a:pPr lvl="0"/>
            <a:r>
              <a:rPr lang="en-US" sz="3200" dirty="0">
                <a:solidFill>
                  <a:schemeClr val="tx1"/>
                </a:solidFill>
                <a:latin typeface="Times New Roman" pitchFamily="18" charset="0"/>
                <a:cs typeface="Times New Roman" pitchFamily="18" charset="0"/>
              </a:rPr>
              <a:t>Retention of urine or retention with overflow</a:t>
            </a:r>
          </a:p>
          <a:p>
            <a:pPr lvl="0"/>
            <a:r>
              <a:rPr lang="en-US" sz="3200" dirty="0">
                <a:solidFill>
                  <a:schemeClr val="tx1"/>
                </a:solidFill>
                <a:latin typeface="Times New Roman" pitchFamily="18" charset="0"/>
                <a:cs typeface="Times New Roman" pitchFamily="18" charset="0"/>
              </a:rPr>
              <a:t>Urinary tract infection</a:t>
            </a:r>
          </a:p>
          <a:p>
            <a:pPr lvl="0"/>
            <a:r>
              <a:rPr lang="en-US" sz="3200" dirty="0">
                <a:solidFill>
                  <a:schemeClr val="tx1"/>
                </a:solidFill>
                <a:latin typeface="Times New Roman" pitchFamily="18" charset="0"/>
                <a:cs typeface="Times New Roman" pitchFamily="18" charset="0"/>
              </a:rPr>
              <a:t>Puerperal sepsis and pyrexia</a:t>
            </a:r>
          </a:p>
          <a:p>
            <a:r>
              <a:rPr lang="en-US" sz="3200" dirty="0">
                <a:solidFill>
                  <a:schemeClr val="tx1"/>
                </a:solidFill>
                <a:latin typeface="Times New Roman" pitchFamily="18" charset="0"/>
                <a:cs typeface="Times New Roman" pitchFamily="18" charset="0"/>
              </a:rPr>
              <a:t>Puerperal psychosis</a:t>
            </a:r>
          </a:p>
          <a:p>
            <a:pPr lvl="2" algn="ctr">
              <a:buNone/>
            </a:pPr>
            <a:r>
              <a:rPr lang="en-US" sz="4400" b="1" dirty="0">
                <a:solidFill>
                  <a:schemeClr val="tx1"/>
                </a:solidFill>
                <a:effectLst>
                  <a:outerShdw blurRad="38100" dist="38100" dir="2700000" algn="tl">
                    <a:srgbClr val="000000">
                      <a:alpha val="43137"/>
                    </a:srgbClr>
                  </a:outerShdw>
                </a:effectLst>
                <a:latin typeface="Script MT Bold" panose="03040602040607080904" pitchFamily="66" charset="0"/>
                <a:cs typeface="Times New Roman" pitchFamily="18" charset="0"/>
              </a:rPr>
              <a:t>END</a:t>
            </a:r>
          </a:p>
          <a:p>
            <a:pPr>
              <a:buNone/>
            </a:pPr>
            <a:endParaRPr lang="en-US" sz="3200" dirty="0">
              <a:solidFill>
                <a:schemeClr val="tx1"/>
              </a:solidFill>
              <a:latin typeface="Times New Roman" pitchFamily="18" charset="0"/>
              <a:cs typeface="Times New Roman" pitchFamily="18" charset="0"/>
            </a:endParaRPr>
          </a:p>
        </p:txBody>
      </p:sp>
    </p:spTree>
  </p:cSld>
  <p:clrMapOvr>
    <a:masterClrMapping/>
  </p:clrMapOvr>
  <p:transition spd="med">
    <p:pull/>
  </p:transition>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2010" y="457202"/>
            <a:ext cx="10411672"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a:ln w="11430"/>
                <a:solidFill>
                  <a:srgbClr val="0000CC"/>
                </a:solidFill>
                <a:effectLst>
                  <a:outerShdw blurRad="76200" dist="50800" dir="5400000" algn="tl" rotWithShape="0">
                    <a:srgbClr val="000000">
                      <a:alpha val="65000"/>
                    </a:srgbClr>
                  </a:outerShdw>
                </a:effectLst>
                <a:latin typeface="AR JULIAN" pitchFamily="2" charset="0"/>
              </a:rPr>
              <a:t>THANKYOU...</a:t>
            </a:r>
          </a:p>
        </p:txBody>
      </p:sp>
      <p:pic>
        <p:nvPicPr>
          <p:cNvPr id="7" name="Picture 4" descr="postcard12"/>
          <p:cNvPicPr>
            <a:picLocks noGrp="1" noChangeAspect="1" noChangeArrowheads="1"/>
          </p:cNvPicPr>
          <p:nvPr>
            <p:ph idx="1"/>
          </p:nvPr>
        </p:nvPicPr>
        <p:blipFill>
          <a:blip r:embed="rId2" cstate="print"/>
          <a:srcRect/>
          <a:stretch>
            <a:fillRect/>
          </a:stretch>
        </p:blipFill>
        <p:spPr>
          <a:xfrm>
            <a:off x="1169050" y="1676400"/>
            <a:ext cx="9667981" cy="4800600"/>
          </a:xfrm>
          <a:noFill/>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77</a:t>
            </a:fld>
            <a:endParaRPr lang="en-US" dirty="0">
              <a:latin typeface="Franklin Gothic Book"/>
            </a:endParaRPr>
          </a:p>
        </p:txBody>
      </p:sp>
      <p:sp>
        <p:nvSpPr>
          <p:cNvPr id="3" name="Content Placeholder 2"/>
          <p:cNvSpPr>
            <a:spLocks noGrp="1"/>
          </p:cNvSpPr>
          <p:nvPr>
            <p:ph sz="quarter" idx="1"/>
          </p:nvPr>
        </p:nvSpPr>
        <p:spPr/>
        <p:txBody>
          <a:bodyPr>
            <a:normAutofit/>
          </a:bodyPr>
          <a:lstStyle/>
          <a:p>
            <a:pPr lvl="0"/>
            <a:r>
              <a:rPr lang="en-US" sz="3600" dirty="0">
                <a:latin typeface="Times New Roman" pitchFamily="18" charset="0"/>
                <a:cs typeface="Times New Roman" pitchFamily="18" charset="0"/>
              </a:rPr>
              <a:t>Slight increase in pulse rate.</a:t>
            </a:r>
          </a:p>
          <a:p>
            <a:pPr lvl="0">
              <a:buFont typeface="Wingdings" pitchFamily="2" charset="2"/>
              <a:buChar char="Ø"/>
            </a:pPr>
            <a:r>
              <a:rPr lang="en-US" sz="3600" dirty="0">
                <a:latin typeface="Times New Roman" pitchFamily="18" charset="0"/>
                <a:cs typeface="Times New Roman" pitchFamily="18" charset="0"/>
              </a:rPr>
              <a:t>This is by approximately 15 B/M. </a:t>
            </a:r>
          </a:p>
          <a:p>
            <a:pPr>
              <a:buFont typeface="Wingdings" pitchFamily="2" charset="2"/>
              <a:buChar char="Ø"/>
            </a:pPr>
            <a:r>
              <a:rPr lang="en-US" sz="3600" dirty="0">
                <a:latin typeface="Times New Roman" pitchFamily="18" charset="0"/>
                <a:cs typeface="Times New Roman" pitchFamily="18" charset="0"/>
              </a:rPr>
              <a:t>Stroke volume also increase from 64ml to 71ml/beat.</a:t>
            </a:r>
          </a:p>
          <a:p>
            <a:pPr>
              <a:buFont typeface="Wingdings" pitchFamily="2" charset="2"/>
              <a:buChar char="Ø"/>
            </a:pPr>
            <a:r>
              <a:rPr lang="en-US" sz="3600" dirty="0">
                <a:latin typeface="Times New Roman" pitchFamily="18" charset="0"/>
                <a:cs typeface="Times New Roman" pitchFamily="18" charset="0"/>
              </a:rPr>
              <a:t> Finally the heart rate increase from 75 B/M in non pregnancy state to maximum 90 B/M. </a:t>
            </a:r>
          </a:p>
          <a:p>
            <a:pPr>
              <a:buFont typeface="Wingdings" pitchFamily="2" charset="2"/>
              <a:buChar char="ü"/>
            </a:pPr>
            <a:r>
              <a:rPr lang="en-US" sz="3600" dirty="0">
                <a:latin typeface="Times New Roman" pitchFamily="18" charset="0"/>
                <a:cs typeface="Times New Roman" pitchFamily="18" charset="0"/>
              </a:rPr>
              <a:t> The aim is to maintain systemic circulation.</a:t>
            </a:r>
          </a:p>
          <a:p>
            <a:endParaRPr lang="en-US" dirty="0"/>
          </a:p>
        </p:txBody>
      </p:sp>
    </p:spTree>
  </p:cSld>
  <p:clrMapOvr>
    <a:masterClrMapping/>
  </p:clrMapOvr>
  <p:transition spd="slow">
    <p:pull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78</a:t>
            </a:fld>
            <a:endParaRPr lang="en-US" dirty="0">
              <a:latin typeface="Franklin Gothic Book"/>
            </a:endParaRPr>
          </a:p>
        </p:txBody>
      </p:sp>
      <p:sp>
        <p:nvSpPr>
          <p:cNvPr id="3" name="Content Placeholder 2"/>
          <p:cNvSpPr>
            <a:spLocks noGrp="1"/>
          </p:cNvSpPr>
          <p:nvPr>
            <p:ph sz="quarter" idx="1"/>
          </p:nvPr>
        </p:nvSpPr>
        <p:spPr>
          <a:xfrm>
            <a:off x="890164" y="1295400"/>
            <a:ext cx="10783518" cy="5227320"/>
          </a:xfrm>
        </p:spPr>
        <p:txBody>
          <a:bodyPr>
            <a:noAutofit/>
          </a:bodyPr>
          <a:lstStyle/>
          <a:p>
            <a:pPr lvl="0"/>
            <a:r>
              <a:rPr lang="en-US" sz="2800" dirty="0">
                <a:latin typeface="Times New Roman" pitchFamily="18" charset="0"/>
                <a:cs typeface="Times New Roman" pitchFamily="18" charset="0"/>
              </a:rPr>
              <a:t>Hypotension (Low Blood Pressure)</a:t>
            </a:r>
          </a:p>
          <a:p>
            <a:pPr>
              <a:buFont typeface="Wingdings" pitchFamily="2" charset="2"/>
              <a:buChar char="Ø"/>
            </a:pPr>
            <a:r>
              <a:rPr lang="en-US" sz="2800" dirty="0">
                <a:latin typeface="Times New Roman" pitchFamily="18" charset="0"/>
                <a:cs typeface="Times New Roman" pitchFamily="18" charset="0"/>
              </a:rPr>
              <a:t>Results from the effect of progesterone hormone.</a:t>
            </a:r>
          </a:p>
          <a:p>
            <a:pPr>
              <a:buFont typeface="Wingdings" pitchFamily="2" charset="2"/>
              <a:buChar char="ü"/>
            </a:pPr>
            <a:r>
              <a:rPr lang="en-US" sz="2800" dirty="0">
                <a:latin typeface="Times New Roman" pitchFamily="18" charset="0"/>
                <a:cs typeface="Times New Roman" pitchFamily="18" charset="0"/>
              </a:rPr>
              <a:t>Peripheral vascular resistance  reduces as from the 5</a:t>
            </a:r>
            <a:r>
              <a:rPr lang="en-US" sz="2800" baseline="30000" dirty="0">
                <a:latin typeface="Times New Roman" pitchFamily="18" charset="0"/>
                <a:cs typeface="Times New Roman" pitchFamily="18" charset="0"/>
              </a:rPr>
              <a:t>th</a:t>
            </a:r>
            <a:r>
              <a:rPr lang="en-US" sz="2800" dirty="0">
                <a:latin typeface="Times New Roman" pitchFamily="18" charset="0"/>
                <a:cs typeface="Times New Roman" pitchFamily="18" charset="0"/>
              </a:rPr>
              <a:t> week , up to the first (1</a:t>
            </a:r>
            <a:r>
              <a:rPr lang="en-US" sz="2800" baseline="30000" dirty="0">
                <a:latin typeface="Times New Roman" pitchFamily="18" charset="0"/>
                <a:cs typeface="Times New Roman" pitchFamily="18" charset="0"/>
              </a:rPr>
              <a:t>st</a:t>
            </a:r>
            <a:r>
              <a:rPr lang="en-US" sz="2800" dirty="0">
                <a:latin typeface="Times New Roman" pitchFamily="18" charset="0"/>
                <a:cs typeface="Times New Roman" pitchFamily="18" charset="0"/>
              </a:rPr>
              <a:t>) half (1/2) of the second (2</a:t>
            </a:r>
            <a:r>
              <a:rPr lang="en-US" sz="2800" baseline="30000" dirty="0">
                <a:latin typeface="Times New Roman" pitchFamily="18" charset="0"/>
                <a:cs typeface="Times New Roman" pitchFamily="18" charset="0"/>
              </a:rPr>
              <a:t>nd</a:t>
            </a:r>
            <a:r>
              <a:rPr lang="en-US" sz="2800" dirty="0">
                <a:latin typeface="Times New Roman" pitchFamily="18" charset="0"/>
                <a:cs typeface="Times New Roman" pitchFamily="18" charset="0"/>
              </a:rPr>
              <a:t>) trimester. </a:t>
            </a:r>
          </a:p>
          <a:p>
            <a:pPr>
              <a:buFont typeface="Wingdings" pitchFamily="2" charset="2"/>
              <a:buChar char="Ø"/>
            </a:pPr>
            <a:r>
              <a:rPr lang="en-US" sz="2800" dirty="0">
                <a:latin typeface="Times New Roman" pitchFamily="18" charset="0"/>
                <a:cs typeface="Times New Roman" pitchFamily="18" charset="0"/>
              </a:rPr>
              <a:t>Thereafter, as cardiac output increase, BP stabilizes to non-pregnancy state levels by term.</a:t>
            </a:r>
          </a:p>
          <a:p>
            <a:pPr>
              <a:buFont typeface="Wingdings" pitchFamily="2" charset="2"/>
              <a:buChar char="Ø"/>
            </a:pPr>
            <a:r>
              <a:rPr lang="en-US" sz="2800" dirty="0">
                <a:latin typeface="Times New Roman" pitchFamily="18" charset="0"/>
                <a:cs typeface="Times New Roman" pitchFamily="18" charset="0"/>
              </a:rPr>
              <a:t>During 3</a:t>
            </a:r>
            <a:r>
              <a:rPr lang="en-US" sz="2800" baseline="30000" dirty="0">
                <a:latin typeface="Times New Roman" pitchFamily="18" charset="0"/>
                <a:cs typeface="Times New Roman" pitchFamily="18" charset="0"/>
              </a:rPr>
              <a:t>rd</a:t>
            </a:r>
            <a:r>
              <a:rPr lang="en-US" sz="2800" dirty="0">
                <a:latin typeface="Times New Roman" pitchFamily="18" charset="0"/>
                <a:cs typeface="Times New Roman" pitchFamily="18" charset="0"/>
              </a:rPr>
              <a:t> trimester, prolonged supine position, leads  to compression of inferior vena cava, hence supine hypotension or supine </a:t>
            </a:r>
            <a:r>
              <a:rPr lang="en-US" sz="2800" dirty="0" err="1">
                <a:latin typeface="Times New Roman" pitchFamily="18" charset="0"/>
                <a:cs typeface="Times New Roman" pitchFamily="18" charset="0"/>
              </a:rPr>
              <a:t>hypotensive</a:t>
            </a:r>
            <a:r>
              <a:rPr lang="en-US" sz="2800" dirty="0">
                <a:latin typeface="Times New Roman" pitchFamily="18" charset="0"/>
                <a:cs typeface="Times New Roman" pitchFamily="18" charset="0"/>
              </a:rPr>
              <a:t> syndrome. </a:t>
            </a:r>
          </a:p>
        </p:txBody>
      </p:sp>
    </p:spTree>
  </p:cSld>
  <p:clrMapOvr>
    <a:masterClrMapping/>
  </p:clrMapOvr>
  <p:transition spd="slow">
    <p:pull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79</a:t>
            </a:fld>
            <a:endParaRPr lang="en-US" dirty="0">
              <a:latin typeface="Franklin Gothic Book"/>
            </a:endParaRPr>
          </a:p>
        </p:txBody>
      </p:sp>
      <p:sp>
        <p:nvSpPr>
          <p:cNvPr id="3" name="Content Placeholder 2"/>
          <p:cNvSpPr>
            <a:spLocks noGrp="1"/>
          </p:cNvSpPr>
          <p:nvPr>
            <p:ph sz="quarter" idx="1"/>
          </p:nvPr>
        </p:nvSpPr>
        <p:spPr/>
        <p:txBody>
          <a:bodyPr/>
          <a:lstStyle/>
          <a:p>
            <a:pPr lvl="0"/>
            <a:r>
              <a:rPr lang="en-US" sz="3200" dirty="0">
                <a:latin typeface="Times New Roman" pitchFamily="18" charset="0"/>
                <a:cs typeface="Times New Roman" pitchFamily="18" charset="0"/>
              </a:rPr>
              <a:t>Occult </a:t>
            </a:r>
            <a:r>
              <a:rPr lang="en-US" sz="3200" dirty="0" err="1">
                <a:latin typeface="Times New Roman" pitchFamily="18" charset="0"/>
                <a:cs typeface="Times New Roman" pitchFamily="18" charset="0"/>
              </a:rPr>
              <a:t>Oedema</a:t>
            </a:r>
            <a:endParaRPr lang="en-US" sz="3200" dirty="0">
              <a:latin typeface="Times New Roman" pitchFamily="18" charset="0"/>
              <a:cs typeface="Times New Roman" pitchFamily="18" charset="0"/>
            </a:endParaRPr>
          </a:p>
          <a:p>
            <a:pPr>
              <a:buFont typeface="Wingdings" pitchFamily="2" charset="2"/>
              <a:buChar char="Ø"/>
            </a:pPr>
            <a:r>
              <a:rPr lang="en-US" sz="3200" dirty="0">
                <a:latin typeface="Times New Roman" pitchFamily="18" charset="0"/>
                <a:cs typeface="Times New Roman" pitchFamily="18" charset="0"/>
              </a:rPr>
              <a:t>Noted around the ankles at term, as fluid slips into the tissues of the feet.</a:t>
            </a:r>
          </a:p>
          <a:p>
            <a:pPr>
              <a:buFont typeface="Wingdings" pitchFamily="2" charset="2"/>
              <a:buChar char="ü"/>
            </a:pPr>
            <a:r>
              <a:rPr lang="en-US" sz="3200" dirty="0">
                <a:latin typeface="Times New Roman" pitchFamily="18" charset="0"/>
                <a:cs typeface="Times New Roman" pitchFamily="18" charset="0"/>
              </a:rPr>
              <a:t> Brought about by poor venous return hence increased venous pressure in the legs. </a:t>
            </a:r>
          </a:p>
          <a:p>
            <a:pPr>
              <a:buFont typeface="Wingdings" pitchFamily="2" charset="2"/>
              <a:buChar char="ü"/>
            </a:pPr>
            <a:r>
              <a:rPr lang="en-US" sz="3200" dirty="0">
                <a:latin typeface="Times New Roman" pitchFamily="18" charset="0"/>
                <a:cs typeface="Times New Roman" pitchFamily="18" charset="0"/>
              </a:rPr>
              <a:t> The other cause is lowered osmotic pressure since </a:t>
            </a:r>
            <a:r>
              <a:rPr lang="en-US" sz="3200" dirty="0" err="1">
                <a:latin typeface="Times New Roman" pitchFamily="18" charset="0"/>
                <a:cs typeface="Times New Roman" pitchFamily="18" charset="0"/>
              </a:rPr>
              <a:t>haemodilution</a:t>
            </a:r>
            <a:r>
              <a:rPr lang="en-US" sz="3200" dirty="0">
                <a:latin typeface="Times New Roman" pitchFamily="18" charset="0"/>
                <a:cs typeface="Times New Roman" pitchFamily="18" charset="0"/>
              </a:rPr>
              <a:t> has occurred.</a:t>
            </a:r>
          </a:p>
          <a:p>
            <a:endParaRPr lang="en-US" dirty="0"/>
          </a:p>
        </p:txBody>
      </p:sp>
    </p:spTree>
  </p:cSld>
  <p:clrMapOvr>
    <a:masterClrMapping/>
  </p:clrMapOvr>
  <p:transition spd="slow">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986" y="336331"/>
            <a:ext cx="11403724" cy="6521669"/>
          </a:xfrm>
        </p:spPr>
        <p:txBody>
          <a:bodyPr>
            <a:normAutofit/>
          </a:bodyPr>
          <a:lstStyle/>
          <a:p>
            <a:pPr algn="just">
              <a:buNone/>
            </a:pPr>
            <a:r>
              <a:rPr lang="en-US" sz="3200" b="1" dirty="0"/>
              <a:t>REPRODUCTIVE HEALTH RISKS INCLUDE THE FOLLOWING:</a:t>
            </a:r>
          </a:p>
          <a:p>
            <a:pPr algn="just">
              <a:buFont typeface="Wingdings" pitchFamily="2" charset="2"/>
              <a:buChar char="Ø"/>
            </a:pPr>
            <a:r>
              <a:rPr lang="en-US" sz="3200" b="1" dirty="0"/>
              <a:t>Age: </a:t>
            </a:r>
            <a:r>
              <a:rPr lang="en-US" sz="3200" dirty="0"/>
              <a:t>Very young (16yrs and below); Elderly (35 yrs and above) </a:t>
            </a:r>
          </a:p>
          <a:p>
            <a:pPr algn="just"/>
            <a:r>
              <a:rPr lang="en-US" sz="3200" b="1" dirty="0"/>
              <a:t>Parity :</a:t>
            </a:r>
            <a:r>
              <a:rPr lang="en-US" sz="3200" dirty="0" err="1"/>
              <a:t>Primigravida</a:t>
            </a:r>
            <a:r>
              <a:rPr lang="en-US" sz="3200" dirty="0"/>
              <a:t>, Grand </a:t>
            </a:r>
            <a:r>
              <a:rPr lang="en-US" sz="3200" dirty="0" err="1"/>
              <a:t>multiparity</a:t>
            </a:r>
            <a:r>
              <a:rPr lang="en-US" sz="3200" dirty="0"/>
              <a:t>, short inter-pregnancy interval</a:t>
            </a:r>
          </a:p>
          <a:p>
            <a:pPr algn="just"/>
            <a:r>
              <a:rPr lang="en-US" sz="3200" b="1" dirty="0"/>
              <a:t>Nutritional status: </a:t>
            </a:r>
            <a:r>
              <a:rPr lang="en-US" sz="3200" dirty="0"/>
              <a:t>Under nutrition, obesity, malnutrition  </a:t>
            </a:r>
          </a:p>
          <a:p>
            <a:pPr algn="just"/>
            <a:r>
              <a:rPr lang="en-US" sz="3200" b="1" dirty="0"/>
              <a:t>Low Socio-economic status: </a:t>
            </a:r>
            <a:r>
              <a:rPr lang="en-US" sz="3200" dirty="0"/>
              <a:t>poverty </a:t>
            </a:r>
          </a:p>
          <a:p>
            <a:pPr algn="just"/>
            <a:r>
              <a:rPr lang="en-US" sz="3200" b="1" dirty="0"/>
              <a:t>Previous adverse pregnancy outcome: </a:t>
            </a:r>
            <a:r>
              <a:rPr lang="en-US" sz="3200" dirty="0"/>
              <a:t>Recurrent spontaneous abortions, Stillbirths, Early neonatal deaths (first one week), Previous baby with congenital abnormalities </a:t>
            </a:r>
            <a:r>
              <a:rPr lang="en-US" sz="3200" b="1" dirty="0"/>
              <a:t> </a:t>
            </a:r>
            <a:endParaRPr lang="en-US" sz="3200" dirty="0"/>
          </a:p>
        </p:txBody>
      </p:sp>
      <p:sp>
        <p:nvSpPr>
          <p:cNvPr id="4" name="Slide Number Placeholder 3"/>
          <p:cNvSpPr>
            <a:spLocks noGrp="1"/>
          </p:cNvSpPr>
          <p:nvPr>
            <p:ph type="sldNum" sz="quarter" idx="12"/>
          </p:nvPr>
        </p:nvSpPr>
        <p:spPr/>
        <p:txBody>
          <a:bodyPr/>
          <a:lstStyle/>
          <a:p>
            <a:fld id="{83F828AF-2CD1-48C6-8286-C7F35401D37C}" type="slidenum">
              <a:rPr lang="en-US">
                <a:solidFill>
                  <a:srgbClr val="04617B">
                    <a:shade val="90000"/>
                  </a:srgbClr>
                </a:solidFill>
                <a:latin typeface="Constantia"/>
              </a:rPr>
              <a:pPr/>
              <a:t>8</a:t>
            </a:fld>
            <a:endParaRPr lang="en-US">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80</a:t>
            </a:fld>
            <a:endParaRPr lang="en-US" dirty="0">
              <a:latin typeface="Franklin Gothic Book"/>
            </a:endParaRPr>
          </a:p>
        </p:txBody>
      </p:sp>
      <p:sp>
        <p:nvSpPr>
          <p:cNvPr id="3" name="Content Placeholder 2"/>
          <p:cNvSpPr>
            <a:spLocks noGrp="1"/>
          </p:cNvSpPr>
          <p:nvPr>
            <p:ph sz="quarter" idx="1"/>
          </p:nvPr>
        </p:nvSpPr>
        <p:spPr/>
        <p:txBody>
          <a:bodyPr>
            <a:normAutofit/>
          </a:bodyPr>
          <a:lstStyle/>
          <a:p>
            <a:pPr lvl="0"/>
            <a:r>
              <a:rPr lang="en-US" sz="3200" dirty="0">
                <a:latin typeface="Times New Roman" pitchFamily="18" charset="0"/>
                <a:cs typeface="Times New Roman" pitchFamily="18" charset="0"/>
              </a:rPr>
              <a:t>Increase of blood volume</a:t>
            </a:r>
          </a:p>
          <a:p>
            <a:pPr>
              <a:buFont typeface="Wingdings" pitchFamily="2" charset="2"/>
              <a:buChar char="Ø"/>
            </a:pPr>
            <a:r>
              <a:rPr lang="en-US" sz="3200" dirty="0">
                <a:latin typeface="Times New Roman" pitchFamily="18" charset="0"/>
                <a:cs typeface="Times New Roman" pitchFamily="18" charset="0"/>
              </a:rPr>
              <a:t>Results from increase of major blood components.  </a:t>
            </a:r>
          </a:p>
          <a:p>
            <a:pPr>
              <a:buFont typeface="Wingdings" pitchFamily="2" charset="2"/>
              <a:buChar char="Ø"/>
            </a:pPr>
            <a:r>
              <a:rPr lang="en-US" sz="3200" dirty="0">
                <a:latin typeface="Times New Roman" pitchFamily="18" charset="0"/>
                <a:cs typeface="Times New Roman" pitchFamily="18" charset="0"/>
              </a:rPr>
              <a:t>Total  volume increase, ranges between 30-50% by term in a singleton pregnancy.</a:t>
            </a:r>
          </a:p>
          <a:p>
            <a:pPr>
              <a:buFont typeface="Wingdings" pitchFamily="2" charset="2"/>
              <a:buChar char="Ø"/>
            </a:pPr>
            <a:r>
              <a:rPr lang="en-US" sz="3200" dirty="0">
                <a:latin typeface="Times New Roman" pitchFamily="18" charset="0"/>
                <a:cs typeface="Times New Roman" pitchFamily="18" charset="0"/>
              </a:rPr>
              <a:t>Plasma increases by approximately 50% (1200ml) by term.</a:t>
            </a:r>
          </a:p>
          <a:p>
            <a:pPr>
              <a:buFont typeface="Wingdings" pitchFamily="2" charset="2"/>
              <a:buChar char="ü"/>
            </a:pPr>
            <a:r>
              <a:rPr lang="en-US" sz="3200" dirty="0">
                <a:latin typeface="Times New Roman" pitchFamily="18" charset="0"/>
                <a:cs typeface="Times New Roman" pitchFamily="18" charset="0"/>
              </a:rPr>
              <a:t> Aim is to  reduce blood viscosity (thickness) hence improves capillary flow.</a:t>
            </a:r>
          </a:p>
          <a:p>
            <a:endParaRPr lang="en-US" dirty="0"/>
          </a:p>
        </p:txBody>
      </p:sp>
    </p:spTree>
  </p:cSld>
  <p:clrMapOvr>
    <a:masterClrMapping/>
  </p:clrMapOvr>
  <p:transition spd="slow">
    <p:pull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81</a:t>
            </a:fld>
            <a:endParaRPr lang="en-US" dirty="0">
              <a:latin typeface="Franklin Gothic Book"/>
            </a:endParaRPr>
          </a:p>
        </p:txBody>
      </p:sp>
      <p:sp>
        <p:nvSpPr>
          <p:cNvPr id="3" name="Content Placeholder 2"/>
          <p:cNvSpPr>
            <a:spLocks noGrp="1"/>
          </p:cNvSpPr>
          <p:nvPr>
            <p:ph sz="quarter" idx="1"/>
          </p:nvPr>
        </p:nvSpPr>
        <p:spPr/>
        <p:txBody>
          <a:bodyPr>
            <a:normAutofit/>
          </a:bodyPr>
          <a:lstStyle/>
          <a:p>
            <a:pPr lvl="0"/>
            <a:r>
              <a:rPr lang="en-US" sz="3200" dirty="0">
                <a:latin typeface="Times New Roman" pitchFamily="18" charset="0"/>
                <a:cs typeface="Times New Roman" pitchFamily="18" charset="0"/>
              </a:rPr>
              <a:t>Increased iron metabolism</a:t>
            </a:r>
          </a:p>
          <a:p>
            <a:pPr>
              <a:buFont typeface="Wingdings" pitchFamily="2" charset="2"/>
              <a:buChar char="Ø"/>
            </a:pPr>
            <a:r>
              <a:rPr lang="en-US" sz="3200" dirty="0">
                <a:latin typeface="Times New Roman" pitchFamily="18" charset="0"/>
                <a:cs typeface="Times New Roman" pitchFamily="18" charset="0"/>
              </a:rPr>
              <a:t>Daily increase during early pregnancy ranges between 2-4mg .</a:t>
            </a:r>
          </a:p>
          <a:p>
            <a:pPr>
              <a:buFont typeface="Wingdings" pitchFamily="2" charset="2"/>
              <a:buChar char="Ø"/>
            </a:pPr>
            <a:r>
              <a:rPr lang="en-US" sz="3200" dirty="0">
                <a:latin typeface="Times New Roman" pitchFamily="18" charset="0"/>
                <a:cs typeface="Times New Roman" pitchFamily="18" charset="0"/>
              </a:rPr>
              <a:t>In late pregnancy it ranges between 6-7mg daily.</a:t>
            </a:r>
          </a:p>
          <a:p>
            <a:pPr>
              <a:buFont typeface="Wingdings" pitchFamily="2" charset="2"/>
              <a:buChar char="Ø"/>
            </a:pPr>
            <a:r>
              <a:rPr lang="en-US" sz="3200" dirty="0">
                <a:latin typeface="Times New Roman" pitchFamily="18" charset="0"/>
                <a:cs typeface="Times New Roman" pitchFamily="18" charset="0"/>
              </a:rPr>
              <a:t>Total  requirement in the entire prenatal period is about 1000mg. </a:t>
            </a:r>
          </a:p>
          <a:p>
            <a:pPr>
              <a:buNone/>
            </a:pPr>
            <a:r>
              <a:rPr lang="en-US" dirty="0">
                <a:latin typeface="Times New Roman" pitchFamily="18" charset="0"/>
                <a:cs typeface="Times New Roman" pitchFamily="18" charset="0"/>
              </a:rPr>
              <a:t>	</a:t>
            </a:r>
          </a:p>
        </p:txBody>
      </p:sp>
    </p:spTree>
  </p:cSld>
  <p:clrMapOvr>
    <a:masterClrMapping/>
  </p:clrMapOvr>
  <p:transition spd="slow">
    <p:pull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82</a:t>
            </a:fld>
            <a:endParaRPr lang="en-US" dirty="0">
              <a:latin typeface="Franklin Gothic Book"/>
            </a:endParaRPr>
          </a:p>
        </p:txBody>
      </p:sp>
      <p:sp>
        <p:nvSpPr>
          <p:cNvPr id="3" name="Content Placeholder 2"/>
          <p:cNvSpPr>
            <a:spLocks noGrp="1"/>
          </p:cNvSpPr>
          <p:nvPr>
            <p:ph sz="quarter" idx="1"/>
          </p:nvPr>
        </p:nvSpPr>
        <p:spPr/>
        <p:txBody>
          <a:bodyPr/>
          <a:lstStyle/>
          <a:p>
            <a:pPr lvl="0"/>
            <a:r>
              <a:rPr lang="en-US" sz="3600" dirty="0">
                <a:latin typeface="Times New Roman" pitchFamily="18" charset="0"/>
                <a:cs typeface="Times New Roman" pitchFamily="18" charset="0"/>
              </a:rPr>
              <a:t>High risk of thrombosis and embolism</a:t>
            </a:r>
          </a:p>
          <a:p>
            <a:pPr>
              <a:buFont typeface="Wingdings" pitchFamily="2" charset="2"/>
              <a:buChar char="Ø"/>
            </a:pPr>
            <a:r>
              <a:rPr lang="en-US" sz="3600" dirty="0">
                <a:latin typeface="Times New Roman" pitchFamily="18" charset="0"/>
                <a:cs typeface="Times New Roman" pitchFamily="18" charset="0"/>
              </a:rPr>
              <a:t>Effects of </a:t>
            </a:r>
            <a:r>
              <a:rPr lang="en-US" sz="3600" dirty="0" err="1">
                <a:latin typeface="Times New Roman" pitchFamily="18" charset="0"/>
                <a:cs typeface="Times New Roman" pitchFamily="18" charset="0"/>
              </a:rPr>
              <a:t>oestrogen</a:t>
            </a:r>
            <a:r>
              <a:rPr lang="en-US" sz="3600" dirty="0">
                <a:latin typeface="Times New Roman" pitchFamily="18" charset="0"/>
                <a:cs typeface="Times New Roman" pitchFamily="18" charset="0"/>
              </a:rPr>
              <a:t> hormone on the clotting factor reduces  </a:t>
            </a:r>
            <a:r>
              <a:rPr lang="en-US" sz="3600" dirty="0" err="1">
                <a:latin typeface="Times New Roman" pitchFamily="18" charset="0"/>
                <a:cs typeface="Times New Roman" pitchFamily="18" charset="0"/>
              </a:rPr>
              <a:t>prothrombin</a:t>
            </a:r>
            <a:r>
              <a:rPr lang="en-US" sz="3600" dirty="0">
                <a:latin typeface="Times New Roman" pitchFamily="18" charset="0"/>
                <a:cs typeface="Times New Roman" pitchFamily="18" charset="0"/>
              </a:rPr>
              <a:t> time index to less than 10 seconds.</a:t>
            </a:r>
          </a:p>
          <a:p>
            <a:pPr>
              <a:buFont typeface="Wingdings" pitchFamily="2" charset="2"/>
              <a:buChar char="q"/>
            </a:pPr>
            <a:r>
              <a:rPr lang="en-US" sz="3600" dirty="0">
                <a:latin typeface="Times New Roman" pitchFamily="18" charset="0"/>
                <a:cs typeface="Times New Roman" pitchFamily="18" charset="0"/>
              </a:rPr>
              <a:t>The main aim (purpose) is to prevent PPH, after placental separation.</a:t>
            </a:r>
          </a:p>
          <a:p>
            <a:pPr>
              <a:buNone/>
            </a:pPr>
            <a:endParaRPr lang="en-US" sz="3200" dirty="0">
              <a:latin typeface="Times New Roman" pitchFamily="18" charset="0"/>
              <a:cs typeface="Times New Roman" pitchFamily="18" charset="0"/>
            </a:endParaRPr>
          </a:p>
          <a:p>
            <a:endParaRPr lang="en-US" dirty="0"/>
          </a:p>
        </p:txBody>
      </p:sp>
    </p:spTree>
  </p:cSld>
  <p:clrMapOvr>
    <a:masterClrMapping/>
  </p:clrMapOvr>
  <p:transition spd="slow">
    <p:pull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83</a:t>
            </a:fld>
            <a:endParaRPr lang="en-US" dirty="0">
              <a:latin typeface="Franklin Gothic Book"/>
            </a:endParaRPr>
          </a:p>
        </p:txBody>
      </p:sp>
      <p:sp>
        <p:nvSpPr>
          <p:cNvPr id="3" name="Content Placeholder 2"/>
          <p:cNvSpPr>
            <a:spLocks noGrp="1"/>
          </p:cNvSpPr>
          <p:nvPr>
            <p:ph sz="quarter" idx="1"/>
          </p:nvPr>
        </p:nvSpPr>
        <p:spPr/>
        <p:txBody>
          <a:bodyPr/>
          <a:lstStyle/>
          <a:p>
            <a:pPr lvl="0"/>
            <a:r>
              <a:rPr lang="en-US" sz="3200" dirty="0">
                <a:latin typeface="Times New Roman" pitchFamily="18" charset="0"/>
                <a:cs typeface="Times New Roman" pitchFamily="18" charset="0"/>
              </a:rPr>
              <a:t>Poor immunity</a:t>
            </a:r>
          </a:p>
          <a:p>
            <a:pPr>
              <a:buFont typeface="Wingdings" pitchFamily="2" charset="2"/>
              <a:buChar char="Ø"/>
            </a:pPr>
            <a:r>
              <a:rPr lang="en-US" sz="3200" dirty="0">
                <a:latin typeface="Times New Roman" pitchFamily="18" charset="0"/>
                <a:cs typeface="Times New Roman" pitchFamily="18" charset="0"/>
              </a:rPr>
              <a:t>The immune response is generally suppressed by human chorionic </a:t>
            </a:r>
            <a:r>
              <a:rPr lang="en-US" sz="3200" dirty="0" err="1">
                <a:latin typeface="Times New Roman" pitchFamily="18" charset="0"/>
                <a:cs typeface="Times New Roman" pitchFamily="18" charset="0"/>
              </a:rPr>
              <a:t>gonadotrophin</a:t>
            </a:r>
            <a:r>
              <a:rPr lang="en-US" sz="3200" dirty="0">
                <a:latin typeface="Times New Roman" pitchFamily="18" charset="0"/>
                <a:cs typeface="Times New Roman" pitchFamily="18" charset="0"/>
              </a:rPr>
              <a:t>, prolactin hormone and depression of lymphocytes functions.</a:t>
            </a:r>
          </a:p>
          <a:p>
            <a:pPr>
              <a:buFont typeface="Wingdings" pitchFamily="2" charset="2"/>
              <a:buChar char="Ø"/>
            </a:pPr>
            <a:r>
              <a:rPr lang="en-US" sz="3200" dirty="0">
                <a:latin typeface="Times New Roman" pitchFamily="18" charset="0"/>
                <a:cs typeface="Times New Roman" pitchFamily="18" charset="0"/>
              </a:rPr>
              <a:t>This leads to decreased resistance against some specific viral, bacterial and parasitic infections.</a:t>
            </a:r>
          </a:p>
          <a:p>
            <a:pPr>
              <a:buNone/>
            </a:pPr>
            <a:endParaRPr lang="en-US" dirty="0"/>
          </a:p>
          <a:p>
            <a:endParaRPr lang="en-US" dirty="0"/>
          </a:p>
        </p:txBody>
      </p:sp>
    </p:spTree>
  </p:cSld>
  <p:clrMapOvr>
    <a:masterClrMapping/>
  </p:clrMapOvr>
  <p:transition spd="slow">
    <p:pull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chemeClr val="accent5"/>
                </a:solidFill>
                <a:latin typeface="Times New Roman" pitchFamily="18" charset="0"/>
                <a:cs typeface="Times New Roman" pitchFamily="18" charset="0"/>
              </a:rPr>
              <a:t>   4.RESPIRATORY SYSTEM</a:t>
            </a:r>
            <a:endParaRPr lang="en-US" sz="4400" dirty="0"/>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84</a:t>
            </a:fld>
            <a:endParaRPr lang="en-US" dirty="0">
              <a:latin typeface="Franklin Gothic Book"/>
            </a:endParaRPr>
          </a:p>
        </p:txBody>
      </p:sp>
      <p:sp>
        <p:nvSpPr>
          <p:cNvPr id="3" name="Content Placeholder 2"/>
          <p:cNvSpPr>
            <a:spLocks noGrp="1"/>
          </p:cNvSpPr>
          <p:nvPr>
            <p:ph sz="quarter" idx="1"/>
          </p:nvPr>
        </p:nvSpPr>
        <p:spPr>
          <a:xfrm>
            <a:off x="797204" y="1447800"/>
            <a:ext cx="10504633" cy="4572000"/>
          </a:xfrm>
        </p:spPr>
        <p:txBody>
          <a:bodyPr>
            <a:normAutofit fontScale="92500" lnSpcReduction="10000"/>
          </a:bodyPr>
          <a:lstStyle/>
          <a:p>
            <a:pPr>
              <a:buFont typeface="Wingdings" pitchFamily="2" charset="2"/>
              <a:buChar char="v"/>
            </a:pPr>
            <a:r>
              <a:rPr lang="en-US" sz="4000" dirty="0">
                <a:latin typeface="Times New Roman" pitchFamily="18" charset="0"/>
                <a:cs typeface="Times New Roman" pitchFamily="18" charset="0"/>
              </a:rPr>
              <a:t>Generally, increased cardiac output leads to increased pulmonary blood flow.</a:t>
            </a:r>
          </a:p>
          <a:p>
            <a:pPr>
              <a:buNone/>
            </a:pPr>
            <a:r>
              <a:rPr lang="en-US" sz="4000" dirty="0">
                <a:latin typeface="Times New Roman" pitchFamily="18" charset="0"/>
                <a:cs typeface="Times New Roman" pitchFamily="18" charset="0"/>
              </a:rPr>
              <a:t>		</a:t>
            </a:r>
            <a:r>
              <a:rPr lang="en-US" sz="4000" b="1" i="1" u="sng" dirty="0">
                <a:latin typeface="Times New Roman" pitchFamily="18" charset="0"/>
                <a:cs typeface="Times New Roman" pitchFamily="18" charset="0"/>
              </a:rPr>
              <a:t>Specific  changes  are:-  </a:t>
            </a:r>
          </a:p>
          <a:p>
            <a:pPr lvl="0"/>
            <a:r>
              <a:rPr lang="en-US" sz="4000" dirty="0" err="1">
                <a:solidFill>
                  <a:srgbClr val="FF0000"/>
                </a:solidFill>
                <a:latin typeface="Times New Roman" pitchFamily="18" charset="0"/>
                <a:cs typeface="Times New Roman" pitchFamily="18" charset="0"/>
              </a:rPr>
              <a:t>Hyperaemia</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oedema</a:t>
            </a:r>
            <a:r>
              <a:rPr lang="en-US" sz="4000" dirty="0">
                <a:solidFill>
                  <a:srgbClr val="FF0000"/>
                </a:solidFill>
                <a:latin typeface="Times New Roman" pitchFamily="18" charset="0"/>
                <a:cs typeface="Times New Roman" pitchFamily="18" charset="0"/>
              </a:rPr>
              <a:t> and </a:t>
            </a:r>
            <a:r>
              <a:rPr lang="en-US" sz="4000" dirty="0" err="1">
                <a:solidFill>
                  <a:srgbClr val="FF0000"/>
                </a:solidFill>
                <a:latin typeface="Times New Roman" pitchFamily="18" charset="0"/>
                <a:cs typeface="Times New Roman" pitchFamily="18" charset="0"/>
              </a:rPr>
              <a:t>hypersecretion</a:t>
            </a:r>
            <a:r>
              <a:rPr lang="en-US" sz="4000" dirty="0">
                <a:solidFill>
                  <a:srgbClr val="FF0000"/>
                </a:solidFill>
                <a:latin typeface="Times New Roman" pitchFamily="18" charset="0"/>
                <a:cs typeface="Times New Roman" pitchFamily="18" charset="0"/>
              </a:rPr>
              <a:t> of mucus.</a:t>
            </a:r>
          </a:p>
          <a:p>
            <a:pPr>
              <a:buFont typeface="Wingdings" pitchFamily="2" charset="2"/>
              <a:buChar char="Ø"/>
            </a:pPr>
            <a:r>
              <a:rPr lang="en-US" sz="4000" dirty="0">
                <a:latin typeface="Times New Roman" pitchFamily="18" charset="0"/>
                <a:cs typeface="Times New Roman" pitchFamily="18" charset="0"/>
              </a:rPr>
              <a:t>This occurs on the upper respiratory tract mucosa.</a:t>
            </a:r>
          </a:p>
          <a:p>
            <a:pPr>
              <a:buFont typeface="Wingdings" pitchFamily="2" charset="2"/>
              <a:buChar char="Ø"/>
            </a:pPr>
            <a:r>
              <a:rPr lang="en-US" sz="4000" dirty="0">
                <a:latin typeface="Times New Roman" pitchFamily="18" charset="0"/>
                <a:cs typeface="Times New Roman" pitchFamily="18" charset="0"/>
              </a:rPr>
              <a:t>The mother presents with, nasal congestion, sometimes </a:t>
            </a:r>
            <a:r>
              <a:rPr lang="en-US" sz="4000" dirty="0" err="1">
                <a:latin typeface="Times New Roman" pitchFamily="18" charset="0"/>
                <a:cs typeface="Times New Roman" pitchFamily="18" charset="0"/>
              </a:rPr>
              <a:t>epistaxis</a:t>
            </a:r>
            <a:r>
              <a:rPr lang="en-US" sz="4000" dirty="0">
                <a:latin typeface="Times New Roman" pitchFamily="18" charset="0"/>
                <a:cs typeface="Times New Roman" pitchFamily="18" charset="0"/>
              </a:rPr>
              <a:t> (nose bleeding) and changes in voice.</a:t>
            </a:r>
          </a:p>
          <a:p>
            <a:endParaRPr lang="en-US" dirty="0"/>
          </a:p>
        </p:txBody>
      </p:sp>
    </p:spTree>
  </p:cSld>
  <p:clrMapOvr>
    <a:masterClrMapping/>
  </p:clrMapOvr>
  <p:transition spd="slow">
    <p:pull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10039827" cy="972312"/>
          </a:xfrm>
        </p:spPr>
        <p:txBody>
          <a:bodyPr/>
          <a:lstStyle/>
          <a:p>
            <a:r>
              <a:rPr lang="en-US" dirty="0"/>
              <a:t>		ct</a:t>
            </a: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85</a:t>
            </a:fld>
            <a:endParaRPr lang="en-US" dirty="0">
              <a:latin typeface="Franklin Gothic Book"/>
            </a:endParaRPr>
          </a:p>
        </p:txBody>
      </p:sp>
      <p:sp>
        <p:nvSpPr>
          <p:cNvPr id="3" name="Content Placeholder 2"/>
          <p:cNvSpPr>
            <a:spLocks noGrp="1"/>
          </p:cNvSpPr>
          <p:nvPr>
            <p:ph sz="quarter" idx="1"/>
          </p:nvPr>
        </p:nvSpPr>
        <p:spPr>
          <a:xfrm>
            <a:off x="797204" y="838200"/>
            <a:ext cx="10597595" cy="5486400"/>
          </a:xfrm>
        </p:spPr>
        <p:txBody>
          <a:bodyPr>
            <a:noAutofit/>
          </a:bodyPr>
          <a:lstStyle/>
          <a:p>
            <a:pPr lvl="0"/>
            <a:r>
              <a:rPr lang="en-US" sz="3200" dirty="0">
                <a:solidFill>
                  <a:srgbClr val="FF0000"/>
                </a:solidFill>
              </a:rPr>
              <a:t>Alteration in thoracic anatomy</a:t>
            </a:r>
          </a:p>
          <a:p>
            <a:pPr>
              <a:buFont typeface="Wingdings" pitchFamily="2" charset="2"/>
              <a:buChar char="Ø"/>
            </a:pPr>
            <a:r>
              <a:rPr lang="en-US" sz="3200" dirty="0"/>
              <a:t>The aim is to improve air flow along the bronchial tree.</a:t>
            </a:r>
          </a:p>
          <a:p>
            <a:pPr>
              <a:buFont typeface="Wingdings" pitchFamily="2" charset="2"/>
              <a:buChar char="Ø"/>
            </a:pPr>
            <a:r>
              <a:rPr lang="en-US" sz="3200" dirty="0"/>
              <a:t>Generally, as uterine enlargement continues, the diaphragm is elevated hence total lung capacity is reduced. </a:t>
            </a:r>
          </a:p>
          <a:p>
            <a:pPr>
              <a:buFont typeface="Wingdings" pitchFamily="2" charset="2"/>
              <a:buChar char="Ø"/>
            </a:pPr>
            <a:r>
              <a:rPr lang="en-US" sz="3200" dirty="0"/>
              <a:t>Shape of the chest changes, due to increase of the chest circumference by approximately 5-7cm.</a:t>
            </a:r>
          </a:p>
          <a:p>
            <a:pPr>
              <a:buFont typeface="Wingdings" pitchFamily="2" charset="2"/>
              <a:buChar char="q"/>
            </a:pPr>
            <a:r>
              <a:rPr lang="en-US" sz="3200" dirty="0"/>
              <a:t>Progesterone hormone and </a:t>
            </a:r>
            <a:r>
              <a:rPr lang="en-US" sz="3200" dirty="0" err="1"/>
              <a:t>relaxin</a:t>
            </a:r>
            <a:r>
              <a:rPr lang="en-US" sz="3200" dirty="0"/>
              <a:t> proteins  are responsible. </a:t>
            </a:r>
          </a:p>
        </p:txBody>
      </p:sp>
    </p:spTree>
  </p:cSld>
  <p:clrMapOvr>
    <a:masterClrMapping/>
  </p:clrMapOvr>
  <p:transition spd="slow">
    <p:pull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856" y="0"/>
            <a:ext cx="9482059" cy="914400"/>
          </a:xfrm>
        </p:spPr>
        <p:txBody>
          <a:bodyPr/>
          <a:lstStyle/>
          <a:p>
            <a:r>
              <a:rPr lang="en-US" dirty="0"/>
              <a:t>		ct</a:t>
            </a: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86</a:t>
            </a:fld>
            <a:endParaRPr lang="en-US" dirty="0">
              <a:latin typeface="Franklin Gothic Book"/>
            </a:endParaRPr>
          </a:p>
        </p:txBody>
      </p:sp>
      <p:sp>
        <p:nvSpPr>
          <p:cNvPr id="3" name="Content Placeholder 2"/>
          <p:cNvSpPr>
            <a:spLocks noGrp="1"/>
          </p:cNvSpPr>
          <p:nvPr>
            <p:ph sz="quarter" idx="1"/>
          </p:nvPr>
        </p:nvSpPr>
        <p:spPr>
          <a:xfrm>
            <a:off x="797204" y="762000"/>
            <a:ext cx="10318711" cy="5257800"/>
          </a:xfrm>
        </p:spPr>
        <p:txBody>
          <a:bodyPr/>
          <a:lstStyle/>
          <a:p>
            <a:pPr lvl="0"/>
            <a:r>
              <a:rPr lang="en-US" sz="2900" dirty="0">
                <a:solidFill>
                  <a:srgbClr val="FF0000"/>
                </a:solidFill>
                <a:latin typeface="Times New Roman" pitchFamily="18" charset="0"/>
                <a:cs typeface="Times New Roman" pitchFamily="18" charset="0"/>
              </a:rPr>
              <a:t>Increase in oxygen tension and consumption</a:t>
            </a:r>
          </a:p>
          <a:p>
            <a:pPr>
              <a:buFont typeface="Wingdings" pitchFamily="2" charset="2"/>
              <a:buChar char="Ø"/>
            </a:pPr>
            <a:r>
              <a:rPr lang="en-US" sz="2900" dirty="0">
                <a:latin typeface="Times New Roman" pitchFamily="18" charset="0"/>
                <a:cs typeface="Times New Roman" pitchFamily="18" charset="0"/>
              </a:rPr>
              <a:t>This leads to hyperventilation, brought about by the effect of progesterone hormone on the respiratory centre.</a:t>
            </a:r>
          </a:p>
          <a:p>
            <a:pPr>
              <a:buFont typeface="Wingdings" pitchFamily="2" charset="2"/>
              <a:buChar char="ü"/>
            </a:pPr>
            <a:r>
              <a:rPr lang="en-US" sz="2900" dirty="0">
                <a:latin typeface="Times New Roman" pitchFamily="18" charset="0"/>
                <a:cs typeface="Times New Roman" pitchFamily="18" charset="0"/>
              </a:rPr>
              <a:t>It becomes highly sensitive to 0</a:t>
            </a:r>
            <a:r>
              <a:rPr lang="en-US" sz="2900" baseline="-25000" dirty="0">
                <a:latin typeface="Times New Roman" pitchFamily="18" charset="0"/>
                <a:cs typeface="Times New Roman" pitchFamily="18" charset="0"/>
              </a:rPr>
              <a:t>2</a:t>
            </a:r>
            <a:r>
              <a:rPr lang="en-US" sz="2900" dirty="0">
                <a:latin typeface="Times New Roman" pitchFamily="18" charset="0"/>
                <a:cs typeface="Times New Roman" pitchFamily="18" charset="0"/>
              </a:rPr>
              <a:t> demand, at the slightest stimulation.</a:t>
            </a:r>
          </a:p>
          <a:p>
            <a:pPr>
              <a:buFont typeface="Wingdings" pitchFamily="2" charset="2"/>
              <a:buChar char="q"/>
            </a:pPr>
            <a:r>
              <a:rPr lang="en-US" sz="2900" dirty="0">
                <a:latin typeface="Times New Roman" pitchFamily="18" charset="0"/>
                <a:cs typeface="Times New Roman" pitchFamily="18" charset="0"/>
              </a:rPr>
              <a:t>Hyperventilation is highly marked at 36 weeks due to severe reduction of the lung field.</a:t>
            </a:r>
          </a:p>
          <a:p>
            <a:pPr>
              <a:buNone/>
            </a:pPr>
            <a:endParaRPr lang="en-US" dirty="0"/>
          </a:p>
          <a:p>
            <a:endParaRPr lang="en-US" dirty="0"/>
          </a:p>
        </p:txBody>
      </p:sp>
    </p:spTree>
  </p:cSld>
  <p:clrMapOvr>
    <a:masterClrMapping/>
  </p:clrMapOvr>
  <p:transition spd="slow">
    <p:pull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5400" b="1" dirty="0">
                <a:solidFill>
                  <a:schemeClr val="accent5"/>
                </a:solidFill>
                <a:latin typeface="Times New Roman" pitchFamily="18" charset="0"/>
                <a:cs typeface="Times New Roman" pitchFamily="18" charset="0"/>
              </a:rPr>
              <a:t> 5.RENAL SYSTEM</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87</a:t>
            </a:fld>
            <a:endParaRPr lang="en-US" dirty="0">
              <a:latin typeface="Franklin Gothic Book"/>
            </a:endParaRPr>
          </a:p>
        </p:txBody>
      </p:sp>
      <p:sp>
        <p:nvSpPr>
          <p:cNvPr id="3" name="Content Placeholder 2"/>
          <p:cNvSpPr>
            <a:spLocks noGrp="1"/>
          </p:cNvSpPr>
          <p:nvPr>
            <p:ph sz="quarter" idx="1"/>
          </p:nvPr>
        </p:nvSpPr>
        <p:spPr/>
        <p:txBody>
          <a:bodyPr/>
          <a:lstStyle/>
          <a:p>
            <a:pPr>
              <a:buNone/>
            </a:pPr>
            <a:r>
              <a:rPr lang="en-US" sz="3200" dirty="0">
                <a:latin typeface="Times New Roman" pitchFamily="18" charset="0"/>
                <a:cs typeface="Times New Roman" pitchFamily="18" charset="0"/>
              </a:rPr>
              <a:t>	    </a:t>
            </a:r>
            <a:r>
              <a:rPr lang="en-US" sz="3200" b="1" u="sng" dirty="0">
                <a:latin typeface="Times New Roman" pitchFamily="18" charset="0"/>
                <a:cs typeface="Times New Roman" pitchFamily="18" charset="0"/>
              </a:rPr>
              <a:t>Changes include:-</a:t>
            </a:r>
          </a:p>
          <a:p>
            <a:pPr lvl="0"/>
            <a:r>
              <a:rPr lang="en-US" sz="3200" dirty="0">
                <a:solidFill>
                  <a:srgbClr val="FF0000"/>
                </a:solidFill>
                <a:latin typeface="Times New Roman" pitchFamily="18" charset="0"/>
                <a:cs typeface="Times New Roman" pitchFamily="18" charset="0"/>
              </a:rPr>
              <a:t>Increased excretion (activity).</a:t>
            </a:r>
          </a:p>
          <a:p>
            <a:pPr>
              <a:buFont typeface="Wingdings" pitchFamily="2" charset="2"/>
              <a:buChar char="Ø"/>
            </a:pPr>
            <a:r>
              <a:rPr lang="en-US" sz="3200" dirty="0">
                <a:latin typeface="Times New Roman" pitchFamily="18" charset="0"/>
                <a:cs typeface="Times New Roman" pitchFamily="18" charset="0"/>
              </a:rPr>
              <a:t>It is brought about by the high increase of blood supply to the kidneys, by 70-80% as from the 16</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week.</a:t>
            </a:r>
          </a:p>
          <a:p>
            <a:pPr>
              <a:buFont typeface="Wingdings" pitchFamily="2" charset="2"/>
              <a:buChar char="q"/>
            </a:pPr>
            <a:r>
              <a:rPr lang="en-US" sz="3200" dirty="0">
                <a:latin typeface="Times New Roman" pitchFamily="18" charset="0"/>
                <a:cs typeface="Times New Roman" pitchFamily="18" charset="0"/>
              </a:rPr>
              <a:t>Aim, is to excrete most of the wastes from the mother and the fetus.</a:t>
            </a:r>
          </a:p>
          <a:p>
            <a:endParaRPr lang="en-US" dirty="0"/>
          </a:p>
        </p:txBody>
      </p:sp>
    </p:spTree>
  </p:cSld>
  <p:clrMapOvr>
    <a:masterClrMapping/>
  </p:clrMapOvr>
  <p:transition spd="slow">
    <p:pull di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88</a:t>
            </a:fld>
            <a:endParaRPr lang="en-US" dirty="0">
              <a:latin typeface="Franklin Gothic Book"/>
            </a:endParaRPr>
          </a:p>
        </p:txBody>
      </p:sp>
      <p:pic>
        <p:nvPicPr>
          <p:cNvPr id="6" name="Picture 2"/>
          <p:cNvPicPr>
            <a:picLocks noGrp="1" noChangeAspect="1" noChangeArrowheads="1"/>
          </p:cNvPicPr>
          <p:nvPr>
            <p:ph sz="quarter" idx="1"/>
          </p:nvPr>
        </p:nvPicPr>
        <p:blipFill>
          <a:blip r:embed="rId2" cstate="print"/>
          <a:srcRect/>
          <a:stretch>
            <a:fillRect/>
          </a:stretch>
        </p:blipFill>
        <p:spPr bwMode="auto">
          <a:xfrm>
            <a:off x="890165" y="1371600"/>
            <a:ext cx="10597595" cy="5181600"/>
          </a:xfrm>
          <a:prstGeom prst="rect">
            <a:avLst/>
          </a:prstGeom>
          <a:noFill/>
          <a:ln w="9525">
            <a:noFill/>
            <a:miter lim="800000"/>
            <a:headEnd/>
            <a:tailEnd/>
          </a:ln>
          <a:effectLst/>
        </p:spPr>
      </p:pic>
    </p:spTree>
  </p:cSld>
  <p:clrMapOvr>
    <a:masterClrMapping/>
  </p:clrMapOvr>
  <p:transition spd="slow">
    <p:pull di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err="1"/>
              <a:t>contd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89</a:t>
            </a:fld>
            <a:endParaRPr lang="en-US" dirty="0">
              <a:latin typeface="Franklin Gothic Book"/>
            </a:endParaRPr>
          </a:p>
        </p:txBody>
      </p:sp>
      <p:sp>
        <p:nvSpPr>
          <p:cNvPr id="3" name="Content Placeholder 2"/>
          <p:cNvSpPr>
            <a:spLocks noGrp="1"/>
          </p:cNvSpPr>
          <p:nvPr>
            <p:ph sz="quarter" idx="1"/>
          </p:nvPr>
        </p:nvSpPr>
        <p:spPr>
          <a:xfrm>
            <a:off x="704242" y="1447800"/>
            <a:ext cx="10783518" cy="5105400"/>
          </a:xfrm>
        </p:spPr>
        <p:txBody>
          <a:bodyPr>
            <a:noAutofit/>
          </a:bodyPr>
          <a:lstStyle/>
          <a:p>
            <a:pPr lvl="0"/>
            <a:r>
              <a:rPr lang="en-US" sz="3200" dirty="0">
                <a:solidFill>
                  <a:srgbClr val="FF0000"/>
                </a:solidFill>
                <a:latin typeface="Times New Roman" pitchFamily="18" charset="0"/>
                <a:cs typeface="Times New Roman" pitchFamily="18" charset="0"/>
              </a:rPr>
              <a:t>Frequency of </a:t>
            </a:r>
            <a:r>
              <a:rPr lang="en-US" sz="3200" dirty="0" err="1">
                <a:solidFill>
                  <a:srgbClr val="FF0000"/>
                </a:solidFill>
                <a:latin typeface="Times New Roman" pitchFamily="18" charset="0"/>
                <a:cs typeface="Times New Roman" pitchFamily="18" charset="0"/>
              </a:rPr>
              <a:t>micturition</a:t>
            </a:r>
            <a:endParaRPr lang="en-US" sz="3200" dirty="0">
              <a:solidFill>
                <a:srgbClr val="FF0000"/>
              </a:solidFill>
              <a:latin typeface="Times New Roman" pitchFamily="18" charset="0"/>
              <a:cs typeface="Times New Roman" pitchFamily="18" charset="0"/>
            </a:endParaRPr>
          </a:p>
          <a:p>
            <a:pPr>
              <a:buNone/>
            </a:pPr>
            <a:r>
              <a:rPr lang="en-US" sz="3200" dirty="0">
                <a:latin typeface="Times New Roman" pitchFamily="18" charset="0"/>
                <a:cs typeface="Times New Roman" pitchFamily="18" charset="0"/>
              </a:rPr>
              <a:t>		</a:t>
            </a:r>
            <a:r>
              <a:rPr lang="en-US" sz="3200" u="sng" dirty="0">
                <a:latin typeface="Times New Roman" pitchFamily="18" charset="0"/>
                <a:cs typeface="Times New Roman" pitchFamily="18" charset="0"/>
              </a:rPr>
              <a:t>Occurs in 2 episodes</a:t>
            </a:r>
          </a:p>
          <a:p>
            <a:pPr>
              <a:buFont typeface="Wingdings" pitchFamily="2" charset="2"/>
              <a:buChar char="Ø"/>
            </a:pPr>
            <a:r>
              <a:rPr lang="en-US" sz="3200" dirty="0">
                <a:latin typeface="Times New Roman" pitchFamily="18" charset="0"/>
                <a:cs typeface="Times New Roman" pitchFamily="18" charset="0"/>
              </a:rPr>
              <a:t>Early pregnancy between 10</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-12</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week</a:t>
            </a:r>
          </a:p>
          <a:p>
            <a:pPr>
              <a:buFont typeface="Wingdings" pitchFamily="2" charset="2"/>
              <a:buChar char="Ø"/>
            </a:pPr>
            <a:r>
              <a:rPr lang="en-US" sz="3200" dirty="0">
                <a:latin typeface="Times New Roman" pitchFamily="18" charset="0"/>
                <a:cs typeface="Times New Roman" pitchFamily="18" charset="0"/>
              </a:rPr>
              <a:t>Late pregnancy following lightening.</a:t>
            </a:r>
          </a:p>
          <a:p>
            <a:pPr lvl="0"/>
            <a:r>
              <a:rPr lang="en-US" sz="3200" dirty="0">
                <a:solidFill>
                  <a:srgbClr val="FF0000"/>
                </a:solidFill>
                <a:latin typeface="Times New Roman" pitchFamily="18" charset="0"/>
                <a:cs typeface="Times New Roman" pitchFamily="18" charset="0"/>
              </a:rPr>
              <a:t>Relaxation of </a:t>
            </a:r>
            <a:r>
              <a:rPr lang="en-US" sz="3200" dirty="0" err="1">
                <a:solidFill>
                  <a:srgbClr val="FF0000"/>
                </a:solidFill>
                <a:latin typeface="Times New Roman" pitchFamily="18" charset="0"/>
                <a:cs typeface="Times New Roman" pitchFamily="18" charset="0"/>
              </a:rPr>
              <a:t>ureters</a:t>
            </a:r>
            <a:endParaRPr lang="en-US" sz="3200" dirty="0">
              <a:solidFill>
                <a:srgbClr val="FF0000"/>
              </a:solidFill>
              <a:latin typeface="Times New Roman" pitchFamily="18" charset="0"/>
              <a:cs typeface="Times New Roman" pitchFamily="18" charset="0"/>
            </a:endParaRPr>
          </a:p>
          <a:p>
            <a:pPr>
              <a:buFont typeface="Wingdings" pitchFamily="2" charset="2"/>
              <a:buChar char="Ø"/>
            </a:pPr>
            <a:r>
              <a:rPr lang="en-US" sz="3200" dirty="0">
                <a:latin typeface="Times New Roman" pitchFamily="18" charset="0"/>
                <a:cs typeface="Times New Roman" pitchFamily="18" charset="0"/>
              </a:rPr>
              <a:t>Results from the effect of progesterone hormone. </a:t>
            </a:r>
          </a:p>
          <a:p>
            <a:pPr>
              <a:buFont typeface="Wingdings" pitchFamily="2" charset="2"/>
              <a:buChar char="Ø"/>
            </a:pPr>
            <a:r>
              <a:rPr lang="en-US" sz="3200" dirty="0">
                <a:latin typeface="Times New Roman" pitchFamily="18" charset="0"/>
                <a:cs typeface="Times New Roman" pitchFamily="18" charset="0"/>
              </a:rPr>
              <a:t>The lower third , just above the brim kink, hence decrease in size ,while the upper two-thirds (2/3) dilates.</a:t>
            </a:r>
          </a:p>
          <a:p>
            <a:endParaRPr lang="en-US" sz="3200" dirty="0"/>
          </a:p>
        </p:txBody>
      </p:sp>
    </p:spTree>
  </p:cSld>
  <p:clrMapOvr>
    <a:masterClrMapping/>
  </p:clrMapOvr>
  <p:transition spd="slow">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717" y="367862"/>
            <a:ext cx="11698013" cy="6127531"/>
          </a:xfrm>
        </p:spPr>
        <p:txBody>
          <a:bodyPr>
            <a:normAutofit lnSpcReduction="10000"/>
          </a:bodyPr>
          <a:lstStyle/>
          <a:p>
            <a:pPr algn="just">
              <a:buNone/>
            </a:pPr>
            <a:r>
              <a:rPr lang="en-US" sz="3200" b="1" dirty="0"/>
              <a:t>Preconception care has a positive effect on a range of health outcomes including</a:t>
            </a:r>
            <a:r>
              <a:rPr lang="en-US" sz="3200" dirty="0"/>
              <a:t>:-</a:t>
            </a:r>
          </a:p>
          <a:p>
            <a:pPr algn="just"/>
            <a:r>
              <a:rPr lang="en-US" sz="3200" dirty="0"/>
              <a:t>Reducing maternal and child mortality</a:t>
            </a:r>
          </a:p>
          <a:p>
            <a:pPr algn="just"/>
            <a:r>
              <a:rPr lang="en-US" sz="3200" dirty="0"/>
              <a:t>Preventing un-intended pregnancies</a:t>
            </a:r>
          </a:p>
          <a:p>
            <a:pPr algn="just"/>
            <a:r>
              <a:rPr lang="en-US" sz="3200" dirty="0"/>
              <a:t>Preventing complications during pregnancy and delivery</a:t>
            </a:r>
          </a:p>
          <a:p>
            <a:pPr algn="just"/>
            <a:r>
              <a:rPr lang="en-US" sz="3200" dirty="0"/>
              <a:t>Preventing still-births, pre-term births and low birth weight</a:t>
            </a:r>
          </a:p>
          <a:p>
            <a:pPr algn="just"/>
            <a:r>
              <a:rPr lang="en-US" sz="3200" dirty="0"/>
              <a:t>Preventing birth defects</a:t>
            </a:r>
          </a:p>
          <a:p>
            <a:pPr algn="just"/>
            <a:r>
              <a:rPr lang="en-US" sz="3200" dirty="0"/>
              <a:t>Preventing neonatal infections</a:t>
            </a:r>
          </a:p>
          <a:p>
            <a:pPr algn="just"/>
            <a:r>
              <a:rPr lang="en-US" sz="3200" dirty="0"/>
              <a:t>Preventing vertical transmission of HIV</a:t>
            </a:r>
          </a:p>
          <a:p>
            <a:pPr algn="just"/>
            <a:r>
              <a:rPr lang="en-US" sz="3200" dirty="0"/>
              <a:t>Lowers the risk of acquiring type II diabetes and other life style related illnesses</a:t>
            </a:r>
          </a:p>
        </p:txBody>
      </p:sp>
      <p:sp>
        <p:nvSpPr>
          <p:cNvPr id="4" name="Slide Number Placeholder 3"/>
          <p:cNvSpPr>
            <a:spLocks noGrp="1"/>
          </p:cNvSpPr>
          <p:nvPr>
            <p:ph type="sldNum" sz="quarter" idx="12"/>
          </p:nvPr>
        </p:nvSpPr>
        <p:spPr/>
        <p:txBody>
          <a:bodyPr/>
          <a:lstStyle/>
          <a:p>
            <a:fld id="{83F828AF-2CD1-48C6-8286-C7F35401D37C}" type="slidenum">
              <a:rPr lang="en-US">
                <a:solidFill>
                  <a:srgbClr val="04617B">
                    <a:shade val="90000"/>
                  </a:srgbClr>
                </a:solidFill>
                <a:latin typeface="Constantia"/>
              </a:rPr>
              <a:pPr/>
              <a:t>9</a:t>
            </a:fld>
            <a:endParaRPr lang="en-US">
              <a:solidFill>
                <a:srgbClr val="04617B">
                  <a:shade val="90000"/>
                </a:srgbClr>
              </a:solidFill>
              <a:latin typeface="Constantia"/>
            </a:endParaRPr>
          </a:p>
        </p:txBody>
      </p:sp>
    </p:spTree>
  </p:cSld>
  <p:clrMapOvr>
    <a:masterClrMapping/>
  </p:clrMapOvr>
  <p:transition spd="slow">
    <p:pull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err="1"/>
              <a:t>contd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90</a:t>
            </a:fld>
            <a:endParaRPr lang="en-US" dirty="0">
              <a:latin typeface="Franklin Gothic Book"/>
            </a:endParaRPr>
          </a:p>
        </p:txBody>
      </p:sp>
      <p:sp>
        <p:nvSpPr>
          <p:cNvPr id="3" name="Content Placeholder 2"/>
          <p:cNvSpPr>
            <a:spLocks noGrp="1"/>
          </p:cNvSpPr>
          <p:nvPr>
            <p:ph sz="quarter" idx="1"/>
          </p:nvPr>
        </p:nvSpPr>
        <p:spPr>
          <a:xfrm>
            <a:off x="890166" y="1447800"/>
            <a:ext cx="10225749" cy="4572000"/>
          </a:xfrm>
        </p:spPr>
        <p:txBody>
          <a:bodyPr>
            <a:normAutofit/>
          </a:bodyPr>
          <a:lstStyle/>
          <a:p>
            <a:pPr>
              <a:buFont typeface="Wingdings" pitchFamily="2" charset="2"/>
              <a:buChar char="q"/>
            </a:pPr>
            <a:r>
              <a:rPr lang="en-US" sz="3000" dirty="0">
                <a:latin typeface="Times New Roman" pitchFamily="18" charset="0"/>
                <a:cs typeface="Times New Roman" pitchFamily="18" charset="0"/>
              </a:rPr>
              <a:t>This leads to stagnation (stasis) of urine at the renal pelvis ,hence high chances of  </a:t>
            </a:r>
            <a:r>
              <a:rPr lang="en-US" sz="3000" dirty="0" err="1">
                <a:latin typeface="Times New Roman" pitchFamily="18" charset="0"/>
                <a:cs typeface="Times New Roman" pitchFamily="18" charset="0"/>
              </a:rPr>
              <a:t>pyelonephritis</a:t>
            </a:r>
            <a:r>
              <a:rPr lang="en-US" sz="3000" dirty="0">
                <a:latin typeface="Times New Roman" pitchFamily="18" charset="0"/>
                <a:cs typeface="Times New Roman" pitchFamily="18" charset="0"/>
              </a:rPr>
              <a:t>.</a:t>
            </a:r>
          </a:p>
          <a:p>
            <a:r>
              <a:rPr lang="en-US" sz="3000" dirty="0">
                <a:solidFill>
                  <a:srgbClr val="FF0000"/>
                </a:solidFill>
                <a:latin typeface="Times New Roman" pitchFamily="18" charset="0"/>
                <a:cs typeface="Times New Roman" pitchFamily="18" charset="0"/>
              </a:rPr>
              <a:t>Increase of </a:t>
            </a:r>
            <a:r>
              <a:rPr lang="en-US" sz="3000" dirty="0" err="1">
                <a:solidFill>
                  <a:srgbClr val="FF0000"/>
                </a:solidFill>
                <a:latin typeface="Times New Roman" pitchFamily="18" charset="0"/>
                <a:cs typeface="Times New Roman" pitchFamily="18" charset="0"/>
              </a:rPr>
              <a:t>glomerular</a:t>
            </a:r>
            <a:r>
              <a:rPr lang="en-US" sz="3000" dirty="0">
                <a:solidFill>
                  <a:srgbClr val="FF0000"/>
                </a:solidFill>
                <a:latin typeface="Times New Roman" pitchFamily="18" charset="0"/>
                <a:cs typeface="Times New Roman" pitchFamily="18" charset="0"/>
              </a:rPr>
              <a:t> filtration rate</a:t>
            </a:r>
            <a:r>
              <a:rPr lang="en-US" sz="3000" dirty="0">
                <a:latin typeface="Times New Roman" pitchFamily="18" charset="0"/>
                <a:cs typeface="Times New Roman" pitchFamily="18" charset="0"/>
              </a:rPr>
              <a:t>:</a:t>
            </a:r>
          </a:p>
          <a:p>
            <a:pPr>
              <a:buFont typeface="Wingdings" pitchFamily="2" charset="2"/>
              <a:buChar char="Ø"/>
            </a:pPr>
            <a:r>
              <a:rPr lang="en-US" sz="3000" dirty="0">
                <a:latin typeface="Times New Roman" pitchFamily="18" charset="0"/>
                <a:cs typeface="Times New Roman" pitchFamily="18" charset="0"/>
              </a:rPr>
              <a:t> Renal threshold  is lowered, hence </a:t>
            </a:r>
            <a:r>
              <a:rPr lang="en-US" sz="3000" dirty="0" err="1">
                <a:latin typeface="Times New Roman" pitchFamily="18" charset="0"/>
                <a:cs typeface="Times New Roman" pitchFamily="18" charset="0"/>
              </a:rPr>
              <a:t>glycosuria</a:t>
            </a:r>
            <a:r>
              <a:rPr lang="en-US" sz="3000" dirty="0">
                <a:latin typeface="Times New Roman" pitchFamily="18" charset="0"/>
                <a:cs typeface="Times New Roman" pitchFamily="18" charset="0"/>
              </a:rPr>
              <a:t> and high loss of other solutes </a:t>
            </a:r>
            <a:r>
              <a:rPr lang="en-US" sz="3000" dirty="0" err="1">
                <a:latin typeface="Times New Roman" pitchFamily="18" charset="0"/>
                <a:cs typeface="Times New Roman" pitchFamily="18" charset="0"/>
              </a:rPr>
              <a:t>e.g</a:t>
            </a:r>
            <a:r>
              <a:rPr lang="en-US" sz="3000" dirty="0">
                <a:latin typeface="Times New Roman" pitchFamily="18" charset="0"/>
                <a:cs typeface="Times New Roman" pitchFamily="18" charset="0"/>
              </a:rPr>
              <a:t>, urea  as well  as </a:t>
            </a:r>
            <a:r>
              <a:rPr lang="en-US" sz="3000" dirty="0" err="1">
                <a:latin typeface="Times New Roman" pitchFamily="18" charset="0"/>
                <a:cs typeface="Times New Roman" pitchFamily="18" charset="0"/>
              </a:rPr>
              <a:t>creatinine</a:t>
            </a:r>
            <a:r>
              <a:rPr lang="en-US" sz="3000" dirty="0">
                <a:latin typeface="Times New Roman" pitchFamily="18" charset="0"/>
                <a:cs typeface="Times New Roman" pitchFamily="18" charset="0"/>
              </a:rPr>
              <a:t>.</a:t>
            </a:r>
          </a:p>
          <a:p>
            <a:pPr>
              <a:buFont typeface="Wingdings" pitchFamily="2" charset="2"/>
              <a:buChar char="q"/>
            </a:pPr>
            <a:r>
              <a:rPr lang="en-US" sz="3000" dirty="0">
                <a:latin typeface="Times New Roman" pitchFamily="18" charset="0"/>
                <a:cs typeface="Times New Roman" pitchFamily="18" charset="0"/>
              </a:rPr>
              <a:t> So, it’s difficult to diagnose gestational D/M and renal disorders  respectively.</a:t>
            </a:r>
          </a:p>
          <a:p>
            <a:endParaRPr lang="en-US" dirty="0"/>
          </a:p>
        </p:txBody>
      </p:sp>
    </p:spTree>
  </p:cSld>
  <p:clrMapOvr>
    <a:masterClrMapping/>
  </p:clrMapOvr>
  <p:transition spd="slow">
    <p:pull di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856" y="0"/>
            <a:ext cx="9482059" cy="1143000"/>
          </a:xfrm>
        </p:spPr>
        <p:txBody>
          <a:bodyPr/>
          <a:lstStyle/>
          <a:p>
            <a:r>
              <a:rPr lang="en-US" dirty="0"/>
              <a:t>		ct</a:t>
            </a: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91</a:t>
            </a:fld>
            <a:endParaRPr lang="en-US" dirty="0">
              <a:latin typeface="Franklin Gothic Book"/>
            </a:endParaRPr>
          </a:p>
        </p:txBody>
      </p:sp>
      <p:sp>
        <p:nvSpPr>
          <p:cNvPr id="3" name="Content Placeholder 2"/>
          <p:cNvSpPr>
            <a:spLocks noGrp="1"/>
          </p:cNvSpPr>
          <p:nvPr>
            <p:ph sz="quarter" idx="1"/>
          </p:nvPr>
        </p:nvSpPr>
        <p:spPr>
          <a:xfrm>
            <a:off x="797204" y="1066800"/>
            <a:ext cx="10318711" cy="4953000"/>
          </a:xfrm>
        </p:spPr>
        <p:txBody>
          <a:bodyPr/>
          <a:lstStyle/>
          <a:p>
            <a:pPr lvl="0"/>
            <a:r>
              <a:rPr lang="en-US" sz="3400" dirty="0">
                <a:solidFill>
                  <a:srgbClr val="FF0000"/>
                </a:solidFill>
                <a:latin typeface="Times New Roman" pitchFamily="18" charset="0"/>
                <a:cs typeface="Times New Roman" pitchFamily="18" charset="0"/>
              </a:rPr>
              <a:t>Retention of urine</a:t>
            </a:r>
          </a:p>
          <a:p>
            <a:pPr>
              <a:buFont typeface="Wingdings" pitchFamily="2" charset="2"/>
              <a:buChar char="Ø"/>
            </a:pPr>
            <a:r>
              <a:rPr lang="en-US" sz="3400" dirty="0">
                <a:latin typeface="Times New Roman" pitchFamily="18" charset="0"/>
                <a:cs typeface="Times New Roman" pitchFamily="18" charset="0"/>
              </a:rPr>
              <a:t>Mostly in 2</a:t>
            </a:r>
            <a:r>
              <a:rPr lang="en-US" sz="3400" baseline="30000" dirty="0">
                <a:latin typeface="Times New Roman" pitchFamily="18" charset="0"/>
                <a:cs typeface="Times New Roman" pitchFamily="18" charset="0"/>
              </a:rPr>
              <a:t>nd</a:t>
            </a:r>
            <a:r>
              <a:rPr lang="en-US" sz="3400" dirty="0">
                <a:latin typeface="Times New Roman" pitchFamily="18" charset="0"/>
                <a:cs typeface="Times New Roman" pitchFamily="18" charset="0"/>
              </a:rPr>
              <a:t> trimester hence cystitis. </a:t>
            </a:r>
          </a:p>
          <a:p>
            <a:pPr>
              <a:buFont typeface="Wingdings" pitchFamily="2" charset="2"/>
              <a:buChar char="Ø"/>
            </a:pPr>
            <a:r>
              <a:rPr lang="en-US" sz="3400" dirty="0">
                <a:latin typeface="Times New Roman" pitchFamily="18" charset="0"/>
                <a:cs typeface="Times New Roman" pitchFamily="18" charset="0"/>
              </a:rPr>
              <a:t>This is due to increased bladder capacity, since uterus is an abdominal  organ.</a:t>
            </a:r>
          </a:p>
          <a:p>
            <a:pPr>
              <a:buFont typeface="Wingdings" pitchFamily="2" charset="2"/>
              <a:buChar char="q"/>
            </a:pPr>
            <a:r>
              <a:rPr lang="en-US" sz="3400" dirty="0">
                <a:latin typeface="Times New Roman" pitchFamily="18" charset="0"/>
                <a:cs typeface="Times New Roman" pitchFamily="18" charset="0"/>
              </a:rPr>
              <a:t>The relaxation effect of progesterone on smooth muscles  is  responsible of the laxity  of   bladder  .</a:t>
            </a:r>
          </a:p>
          <a:p>
            <a:endParaRPr lang="en-US" dirty="0"/>
          </a:p>
        </p:txBody>
      </p:sp>
    </p:spTree>
  </p:cSld>
  <p:clrMapOvr>
    <a:masterClrMapping/>
  </p:clrMapOvr>
  <p:transition spd="slow">
    <p:pull di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856" y="0"/>
            <a:ext cx="9482059" cy="1143000"/>
          </a:xfrm>
        </p:spPr>
        <p:txBody>
          <a:bodyPr/>
          <a:lstStyle/>
          <a:p>
            <a:r>
              <a:rPr lang="en-US" dirty="0"/>
              <a:t>		ct</a:t>
            </a: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92</a:t>
            </a:fld>
            <a:endParaRPr lang="en-US" dirty="0">
              <a:latin typeface="Franklin Gothic Book"/>
            </a:endParaRPr>
          </a:p>
        </p:txBody>
      </p:sp>
      <p:sp>
        <p:nvSpPr>
          <p:cNvPr id="3" name="Content Placeholder 2"/>
          <p:cNvSpPr>
            <a:spLocks noGrp="1"/>
          </p:cNvSpPr>
          <p:nvPr>
            <p:ph sz="quarter" idx="1"/>
          </p:nvPr>
        </p:nvSpPr>
        <p:spPr>
          <a:xfrm>
            <a:off x="704242" y="1066800"/>
            <a:ext cx="10690556" cy="5486400"/>
          </a:xfrm>
        </p:spPr>
        <p:txBody>
          <a:bodyPr>
            <a:normAutofit/>
          </a:bodyPr>
          <a:lstStyle/>
          <a:p>
            <a:pPr lvl="0"/>
            <a:r>
              <a:rPr lang="en-US" sz="3600" dirty="0">
                <a:solidFill>
                  <a:srgbClr val="FF0000"/>
                </a:solidFill>
                <a:latin typeface="Times New Roman" pitchFamily="18" charset="0"/>
                <a:cs typeface="Times New Roman" pitchFamily="18" charset="0"/>
              </a:rPr>
              <a:t>Stress incontinence</a:t>
            </a:r>
          </a:p>
          <a:p>
            <a:pPr>
              <a:buFont typeface="Wingdings" pitchFamily="2" charset="2"/>
              <a:buChar char="Ø"/>
            </a:pPr>
            <a:r>
              <a:rPr lang="en-US" sz="3600" dirty="0">
                <a:latin typeface="Times New Roman" pitchFamily="18" charset="0"/>
                <a:cs typeface="Times New Roman" pitchFamily="18" charset="0"/>
              </a:rPr>
              <a:t>Observed in the 3</a:t>
            </a:r>
            <a:r>
              <a:rPr lang="en-US" sz="3600" baseline="30000" dirty="0">
                <a:latin typeface="Times New Roman" pitchFamily="18" charset="0"/>
                <a:cs typeface="Times New Roman" pitchFamily="18" charset="0"/>
              </a:rPr>
              <a:t>rd</a:t>
            </a:r>
            <a:r>
              <a:rPr lang="en-US" sz="3600" dirty="0">
                <a:latin typeface="Times New Roman" pitchFamily="18" charset="0"/>
                <a:cs typeface="Times New Roman" pitchFamily="18" charset="0"/>
              </a:rPr>
              <a:t> trimester. </a:t>
            </a:r>
          </a:p>
          <a:p>
            <a:pPr>
              <a:buFont typeface="Wingdings" pitchFamily="2" charset="2"/>
              <a:buChar char="Ø"/>
            </a:pPr>
            <a:r>
              <a:rPr lang="en-US" sz="3600" dirty="0">
                <a:latin typeface="Times New Roman" pitchFamily="18" charset="0"/>
                <a:cs typeface="Times New Roman" pitchFamily="18" charset="0"/>
              </a:rPr>
              <a:t>Occurs due to reduction in bladder capacity since uterus is enlarged and  lightening has occurred.</a:t>
            </a:r>
          </a:p>
          <a:p>
            <a:pPr>
              <a:buFont typeface="Wingdings" pitchFamily="2" charset="2"/>
              <a:buChar char="Ø"/>
            </a:pPr>
            <a:r>
              <a:rPr lang="en-US" sz="3600" dirty="0">
                <a:latin typeface="Times New Roman" pitchFamily="18" charset="0"/>
                <a:cs typeface="Times New Roman" pitchFamily="18" charset="0"/>
              </a:rPr>
              <a:t> Simultaneously, urethra is straightened and urethra sphincter relaxed, so incontinence  is  unavoidable  in most  cases.</a:t>
            </a:r>
          </a:p>
          <a:p>
            <a:endParaRPr lang="en-US" sz="3600" dirty="0"/>
          </a:p>
        </p:txBody>
      </p:sp>
    </p:spTree>
  </p:cSld>
  <p:clrMapOvr>
    <a:masterClrMapping/>
  </p:clrMapOvr>
  <p:transition spd="slow">
    <p:pull dir="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4"/>
                </a:solidFill>
                <a:latin typeface="Times New Roman" pitchFamily="18" charset="0"/>
                <a:cs typeface="Times New Roman" pitchFamily="18" charset="0"/>
              </a:rPr>
              <a:t>6.GASTRO-INTESTINAL SYSTEM</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93</a:t>
            </a:fld>
            <a:endParaRPr lang="en-US" dirty="0">
              <a:latin typeface="Franklin Gothic Book"/>
            </a:endParaRPr>
          </a:p>
        </p:txBody>
      </p:sp>
      <p:sp>
        <p:nvSpPr>
          <p:cNvPr id="3" name="Content Placeholder 2"/>
          <p:cNvSpPr>
            <a:spLocks noGrp="1"/>
          </p:cNvSpPr>
          <p:nvPr>
            <p:ph sz="quarter" idx="1"/>
          </p:nvPr>
        </p:nvSpPr>
        <p:spPr>
          <a:xfrm>
            <a:off x="378372" y="1447800"/>
            <a:ext cx="11204028" cy="4572000"/>
          </a:xfrm>
        </p:spPr>
        <p:txBody>
          <a:bodyPr>
            <a:normAutofit/>
          </a:bodyPr>
          <a:lstStyle/>
          <a:p>
            <a:pPr>
              <a:buNone/>
            </a:pPr>
            <a:r>
              <a:rPr lang="en-US" sz="3000" dirty="0">
                <a:latin typeface="Times New Roman" pitchFamily="18" charset="0"/>
                <a:cs typeface="Times New Roman" pitchFamily="18" charset="0"/>
              </a:rPr>
              <a:t>	     </a:t>
            </a:r>
            <a:r>
              <a:rPr lang="en-US" sz="3200" b="1" dirty="0">
                <a:latin typeface="Times New Roman" pitchFamily="18" charset="0"/>
                <a:cs typeface="Times New Roman" pitchFamily="18" charset="0"/>
              </a:rPr>
              <a:t>Specific changes are:-</a:t>
            </a:r>
            <a:endParaRPr lang="en-US" sz="3000" b="1" dirty="0">
              <a:latin typeface="Times New Roman" pitchFamily="18" charset="0"/>
              <a:cs typeface="Times New Roman" pitchFamily="18" charset="0"/>
            </a:endParaRPr>
          </a:p>
          <a:p>
            <a:pPr lvl="0"/>
            <a:r>
              <a:rPr lang="en-US" sz="3000" dirty="0">
                <a:solidFill>
                  <a:srgbClr val="FF0000"/>
                </a:solidFill>
                <a:latin typeface="Times New Roman" pitchFamily="18" charset="0"/>
                <a:cs typeface="Times New Roman" pitchFamily="18" charset="0"/>
              </a:rPr>
              <a:t>Easy bleeding of the gum ; when mildly hurt by a toothbrush. </a:t>
            </a:r>
          </a:p>
          <a:p>
            <a:pPr>
              <a:buFont typeface="Wingdings" pitchFamily="2" charset="2"/>
              <a:buChar char="Ø"/>
            </a:pPr>
            <a:r>
              <a:rPr lang="en-US" sz="3000" dirty="0">
                <a:latin typeface="Times New Roman" pitchFamily="18" charset="0"/>
                <a:cs typeface="Times New Roman" pitchFamily="18" charset="0"/>
              </a:rPr>
              <a:t>Results from the effect of </a:t>
            </a:r>
            <a:r>
              <a:rPr lang="en-US" sz="3000" dirty="0" err="1">
                <a:latin typeface="Times New Roman" pitchFamily="18" charset="0"/>
                <a:cs typeface="Times New Roman" pitchFamily="18" charset="0"/>
              </a:rPr>
              <a:t>oestrogen</a:t>
            </a:r>
            <a:r>
              <a:rPr lang="en-US" sz="3000" dirty="0">
                <a:latin typeface="Times New Roman" pitchFamily="18" charset="0"/>
                <a:cs typeface="Times New Roman" pitchFamily="18" charset="0"/>
              </a:rPr>
              <a:t> hormone which makes them soft, oedematous and spongy.</a:t>
            </a:r>
          </a:p>
          <a:p>
            <a:pPr>
              <a:buFont typeface="Wingdings" pitchFamily="2" charset="2"/>
              <a:buChar char="Ø"/>
            </a:pPr>
            <a:r>
              <a:rPr lang="en-US" sz="3000" dirty="0">
                <a:latin typeface="Times New Roman" pitchFamily="18" charset="0"/>
                <a:cs typeface="Times New Roman" pitchFamily="18" charset="0"/>
              </a:rPr>
              <a:t>Sometimes </a:t>
            </a:r>
            <a:r>
              <a:rPr lang="en-US" sz="3000" dirty="0" err="1">
                <a:latin typeface="Times New Roman" pitchFamily="18" charset="0"/>
                <a:cs typeface="Times New Roman" pitchFamily="18" charset="0"/>
              </a:rPr>
              <a:t>epulis</a:t>
            </a:r>
            <a:r>
              <a:rPr lang="en-US" sz="3000" dirty="0">
                <a:latin typeface="Times New Roman" pitchFamily="18" charset="0"/>
                <a:cs typeface="Times New Roman" pitchFamily="18" charset="0"/>
              </a:rPr>
              <a:t> contributes to easy bleeding. </a:t>
            </a:r>
          </a:p>
          <a:p>
            <a:pPr>
              <a:buFont typeface="Wingdings" pitchFamily="2" charset="2"/>
              <a:buChar char="q"/>
            </a:pPr>
            <a:r>
              <a:rPr lang="en-US" sz="3000" dirty="0">
                <a:latin typeface="Times New Roman" pitchFamily="18" charset="0"/>
                <a:cs typeface="Times New Roman" pitchFamily="18" charset="0"/>
              </a:rPr>
              <a:t>Fortunately all these regresses spontaneously </a:t>
            </a:r>
            <a:r>
              <a:rPr lang="en-US" sz="3000" dirty="0" err="1">
                <a:latin typeface="Times New Roman" pitchFamily="18" charset="0"/>
                <a:cs typeface="Times New Roman" pitchFamily="18" charset="0"/>
              </a:rPr>
              <a:t>postnatally</a:t>
            </a:r>
            <a:r>
              <a:rPr lang="en-US" sz="3000" dirty="0">
                <a:latin typeface="Times New Roman" pitchFamily="18" charset="0"/>
                <a:cs typeface="Times New Roman" pitchFamily="18" charset="0"/>
              </a:rPr>
              <a:t>.</a:t>
            </a:r>
          </a:p>
          <a:p>
            <a:endParaRPr lang="en-US" dirty="0"/>
          </a:p>
        </p:txBody>
      </p:sp>
    </p:spTree>
  </p:cSld>
  <p:clrMapOvr>
    <a:masterClrMapping/>
  </p:clrMapOvr>
  <p:transition spd="slow">
    <p:pull di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94</a:t>
            </a:fld>
            <a:endParaRPr lang="en-US" dirty="0">
              <a:latin typeface="Franklin Gothic Book"/>
            </a:endParaRPr>
          </a:p>
        </p:txBody>
      </p:sp>
      <p:sp>
        <p:nvSpPr>
          <p:cNvPr id="3" name="Content Placeholder 2"/>
          <p:cNvSpPr>
            <a:spLocks noGrp="1"/>
          </p:cNvSpPr>
          <p:nvPr>
            <p:ph sz="quarter" idx="1"/>
          </p:nvPr>
        </p:nvSpPr>
        <p:spPr>
          <a:xfrm>
            <a:off x="367862" y="304800"/>
            <a:ext cx="11088414" cy="5715000"/>
          </a:xfrm>
        </p:spPr>
        <p:txBody>
          <a:bodyPr>
            <a:normAutofit/>
          </a:bodyPr>
          <a:lstStyle/>
          <a:p>
            <a:pPr lvl="0"/>
            <a:r>
              <a:rPr lang="en-US" sz="3200" dirty="0">
                <a:solidFill>
                  <a:srgbClr val="FF0000"/>
                </a:solidFill>
                <a:latin typeface="Times New Roman" pitchFamily="18" charset="0"/>
                <a:cs typeface="Times New Roman" pitchFamily="18" charset="0"/>
              </a:rPr>
              <a:t>Dietary changes</a:t>
            </a:r>
          </a:p>
          <a:p>
            <a:pPr>
              <a:buFont typeface="Wingdings" pitchFamily="2" charset="2"/>
              <a:buChar char="Ø"/>
            </a:pPr>
            <a:r>
              <a:rPr lang="en-US" sz="3200" dirty="0">
                <a:latin typeface="Times New Roman" pitchFamily="18" charset="0"/>
                <a:cs typeface="Times New Roman" pitchFamily="18" charset="0"/>
              </a:rPr>
              <a:t>Basically associated with high hormonal levels which are thought to dull the sense of taste.</a:t>
            </a:r>
          </a:p>
          <a:p>
            <a:pPr>
              <a:buFont typeface="Wingdings" pitchFamily="2" charset="2"/>
              <a:buChar char="Ø"/>
            </a:pPr>
            <a:r>
              <a:rPr lang="en-US" sz="3200" dirty="0">
                <a:latin typeface="Times New Roman" pitchFamily="18" charset="0"/>
                <a:cs typeface="Times New Roman" pitchFamily="18" charset="0"/>
              </a:rPr>
              <a:t>It  leads to compulsive appetite on certain foods and sometimes to non-food substances.</a:t>
            </a:r>
          </a:p>
          <a:p>
            <a:pPr>
              <a:buFont typeface="Wingdings" pitchFamily="2" charset="2"/>
              <a:buChar char="q"/>
            </a:pPr>
            <a:r>
              <a:rPr lang="en-US" sz="3200" dirty="0">
                <a:latin typeface="Times New Roman" pitchFamily="18" charset="0"/>
                <a:cs typeface="Times New Roman" pitchFamily="18" charset="0"/>
              </a:rPr>
              <a:t>This is generally known as craving (fading) and pica  respectively.</a:t>
            </a:r>
          </a:p>
          <a:p>
            <a:endParaRPr lang="en-US" dirty="0"/>
          </a:p>
        </p:txBody>
      </p:sp>
    </p:spTree>
  </p:cSld>
  <p:clrMapOvr>
    <a:masterClrMapping/>
  </p:clrMapOvr>
  <p:transition spd="slow">
    <p:pull dir="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95</a:t>
            </a:fld>
            <a:endParaRPr lang="en-US" dirty="0">
              <a:latin typeface="Franklin Gothic Book"/>
            </a:endParaRPr>
          </a:p>
        </p:txBody>
      </p:sp>
      <p:sp>
        <p:nvSpPr>
          <p:cNvPr id="3" name="Content Placeholder 2"/>
          <p:cNvSpPr>
            <a:spLocks noGrp="1"/>
          </p:cNvSpPr>
          <p:nvPr>
            <p:ph sz="quarter" idx="1"/>
          </p:nvPr>
        </p:nvSpPr>
        <p:spPr>
          <a:xfrm>
            <a:off x="518320" y="304800"/>
            <a:ext cx="10597595" cy="5715000"/>
          </a:xfrm>
        </p:spPr>
        <p:txBody>
          <a:bodyPr>
            <a:normAutofit/>
          </a:bodyPr>
          <a:lstStyle/>
          <a:p>
            <a:pPr lvl="0">
              <a:buNone/>
            </a:pPr>
            <a:r>
              <a:rPr lang="en-US" sz="3200" dirty="0">
                <a:solidFill>
                  <a:srgbClr val="FF0000"/>
                </a:solidFill>
                <a:latin typeface="Times New Roman" pitchFamily="18" charset="0"/>
                <a:cs typeface="Times New Roman" pitchFamily="18" charset="0"/>
              </a:rPr>
              <a:t>Appetite</a:t>
            </a:r>
          </a:p>
          <a:p>
            <a:pPr>
              <a:buFont typeface="Wingdings" pitchFamily="2" charset="2"/>
              <a:buChar char="Ø"/>
            </a:pPr>
            <a:r>
              <a:rPr lang="en-US" sz="3200" dirty="0">
                <a:latin typeface="Times New Roman" pitchFamily="18" charset="0"/>
                <a:cs typeface="Times New Roman" pitchFamily="18" charset="0"/>
              </a:rPr>
              <a:t>During the 1</a:t>
            </a:r>
            <a:r>
              <a:rPr lang="en-US" sz="3200" baseline="30000" dirty="0">
                <a:latin typeface="Times New Roman" pitchFamily="18" charset="0"/>
                <a:cs typeface="Times New Roman" pitchFamily="18" charset="0"/>
              </a:rPr>
              <a:t>st</a:t>
            </a:r>
            <a:r>
              <a:rPr lang="en-US" sz="3200" dirty="0">
                <a:latin typeface="Times New Roman" pitchFamily="18" charset="0"/>
                <a:cs typeface="Times New Roman" pitchFamily="18" charset="0"/>
              </a:rPr>
              <a:t> trimester, it’s generally poor to some women due to morning sickness.</a:t>
            </a:r>
          </a:p>
          <a:p>
            <a:pPr>
              <a:buFont typeface="Wingdings" pitchFamily="2" charset="2"/>
              <a:buChar char="Ø"/>
            </a:pPr>
            <a:r>
              <a:rPr lang="en-US" sz="3200" dirty="0">
                <a:latin typeface="Times New Roman" pitchFamily="18" charset="0"/>
                <a:cs typeface="Times New Roman" pitchFamily="18" charset="0"/>
              </a:rPr>
              <a:t>Thereafter appetite increases, due to effect of hypothalamus under the stimulation of progesterone hormone.</a:t>
            </a:r>
          </a:p>
          <a:p>
            <a:pPr>
              <a:buFont typeface="Wingdings" pitchFamily="2" charset="2"/>
              <a:buChar char="ü"/>
            </a:pPr>
            <a:r>
              <a:rPr lang="en-US" sz="3200" dirty="0">
                <a:latin typeface="Times New Roman" pitchFamily="18" charset="0"/>
                <a:cs typeface="Times New Roman" pitchFamily="18" charset="0"/>
              </a:rPr>
              <a:t>This leads to daily food increase by 200kcal= one (1) extra meal daily. </a:t>
            </a:r>
          </a:p>
        </p:txBody>
      </p:sp>
    </p:spTree>
  </p:cSld>
  <p:clrMapOvr>
    <a:masterClrMapping/>
  </p:clrMapOvr>
  <p:transition spd="slow">
    <p:pull dir="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err="1"/>
              <a:t>contd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96</a:t>
            </a:fld>
            <a:endParaRPr lang="en-US" dirty="0">
              <a:latin typeface="Franklin Gothic Book"/>
            </a:endParaRPr>
          </a:p>
        </p:txBody>
      </p:sp>
      <p:sp>
        <p:nvSpPr>
          <p:cNvPr id="3" name="Content Placeholder 2"/>
          <p:cNvSpPr>
            <a:spLocks noGrp="1"/>
          </p:cNvSpPr>
          <p:nvPr>
            <p:ph sz="quarter" idx="1"/>
          </p:nvPr>
        </p:nvSpPr>
        <p:spPr>
          <a:xfrm>
            <a:off x="378372" y="1447800"/>
            <a:ext cx="11204028" cy="4572000"/>
          </a:xfrm>
        </p:spPr>
        <p:txBody>
          <a:bodyPr>
            <a:normAutofit/>
          </a:bodyPr>
          <a:lstStyle/>
          <a:p>
            <a:pPr>
              <a:buFont typeface="Wingdings" pitchFamily="2" charset="2"/>
              <a:buChar char="Ø"/>
            </a:pPr>
            <a:r>
              <a:rPr lang="en-US" sz="3200" dirty="0">
                <a:latin typeface="Times New Roman" pitchFamily="18" charset="0"/>
                <a:cs typeface="Times New Roman" pitchFamily="18" charset="0"/>
              </a:rPr>
              <a:t> By the beginning of the 3</a:t>
            </a:r>
            <a:r>
              <a:rPr lang="en-US" sz="3200" baseline="30000" dirty="0">
                <a:latin typeface="Times New Roman" pitchFamily="18" charset="0"/>
                <a:cs typeface="Times New Roman" pitchFamily="18" charset="0"/>
              </a:rPr>
              <a:t>rd</a:t>
            </a:r>
            <a:r>
              <a:rPr lang="en-US" sz="3200" dirty="0">
                <a:latin typeface="Times New Roman" pitchFamily="18" charset="0"/>
                <a:cs typeface="Times New Roman" pitchFamily="18" charset="0"/>
              </a:rPr>
              <a:t> trimester there should be 3.5 kg of fat store in the maternal body ,since no more is laid down  thereafter. </a:t>
            </a:r>
          </a:p>
          <a:p>
            <a:pPr>
              <a:buFont typeface="Wingdings" pitchFamily="2" charset="2"/>
              <a:buChar char="ü"/>
            </a:pPr>
            <a:r>
              <a:rPr lang="en-US" sz="3200" dirty="0">
                <a:latin typeface="Times New Roman" pitchFamily="18" charset="0"/>
                <a:cs typeface="Times New Roman" pitchFamily="18" charset="0"/>
              </a:rPr>
              <a:t> It’s purpose is to provide energy for the </a:t>
            </a:r>
            <a:r>
              <a:rPr lang="en-US" sz="3200" dirty="0" err="1">
                <a:latin typeface="Times New Roman" pitchFamily="18" charset="0"/>
                <a:cs typeface="Times New Roman" pitchFamily="18" charset="0"/>
              </a:rPr>
              <a:t>labour</a:t>
            </a:r>
            <a:r>
              <a:rPr lang="en-US" sz="3200" dirty="0">
                <a:latin typeface="Times New Roman" pitchFamily="18" charset="0"/>
                <a:cs typeface="Times New Roman" pitchFamily="18" charset="0"/>
              </a:rPr>
              <a:t> process and  facilitate initiation of lactation. </a:t>
            </a:r>
          </a:p>
          <a:p>
            <a:pPr>
              <a:buFont typeface="Wingdings" pitchFamily="2" charset="2"/>
              <a:buChar char="Ø"/>
            </a:pPr>
            <a:r>
              <a:rPr lang="en-US" sz="3200" dirty="0">
                <a:latin typeface="Times New Roman" pitchFamily="18" charset="0"/>
                <a:cs typeface="Times New Roman" pitchFamily="18" charset="0"/>
              </a:rPr>
              <a:t>Most </a:t>
            </a:r>
            <a:r>
              <a:rPr lang="en-US" sz="3200" dirty="0" err="1">
                <a:latin typeface="Times New Roman" pitchFamily="18" charset="0"/>
                <a:cs typeface="Times New Roman" pitchFamily="18" charset="0"/>
              </a:rPr>
              <a:t>prenatals</a:t>
            </a:r>
            <a:r>
              <a:rPr lang="en-US" sz="3200" dirty="0">
                <a:latin typeface="Times New Roman" pitchFamily="18" charset="0"/>
                <a:cs typeface="Times New Roman" pitchFamily="18" charset="0"/>
              </a:rPr>
              <a:t> experience increase in thirst due to the slight fluid retention and osmotic resetting, hence  high  fluid  intake.</a:t>
            </a:r>
          </a:p>
        </p:txBody>
      </p:sp>
    </p:spTree>
  </p:cSld>
  <p:clrMapOvr>
    <a:masterClrMapping/>
  </p:clrMapOvr>
  <p:transition spd="slow">
    <p:pull di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97</a:t>
            </a:fld>
            <a:endParaRPr lang="en-US" dirty="0">
              <a:latin typeface="Franklin Gothic Book"/>
            </a:endParaRPr>
          </a:p>
        </p:txBody>
      </p:sp>
      <p:sp>
        <p:nvSpPr>
          <p:cNvPr id="3" name="Content Placeholder 2"/>
          <p:cNvSpPr>
            <a:spLocks noGrp="1"/>
          </p:cNvSpPr>
          <p:nvPr>
            <p:ph sz="quarter" idx="1"/>
          </p:nvPr>
        </p:nvSpPr>
        <p:spPr>
          <a:xfrm>
            <a:off x="504498" y="252248"/>
            <a:ext cx="11014840" cy="5767552"/>
          </a:xfrm>
        </p:spPr>
        <p:txBody>
          <a:bodyPr>
            <a:normAutofit/>
          </a:bodyPr>
          <a:lstStyle/>
          <a:p>
            <a:pPr lvl="0"/>
            <a:r>
              <a:rPr lang="en-US" sz="3600" dirty="0">
                <a:solidFill>
                  <a:srgbClr val="FF0000"/>
                </a:solidFill>
                <a:latin typeface="Times New Roman" pitchFamily="18" charset="0"/>
                <a:cs typeface="Times New Roman" pitchFamily="18" charset="0"/>
              </a:rPr>
              <a:t>Marked reduction of gastric and intestinal tone.</a:t>
            </a:r>
          </a:p>
          <a:p>
            <a:pPr>
              <a:buFont typeface="Wingdings" pitchFamily="2" charset="2"/>
              <a:buChar char="Ø"/>
            </a:pPr>
            <a:r>
              <a:rPr lang="en-US" sz="3600" dirty="0">
                <a:latin typeface="Times New Roman" pitchFamily="18" charset="0"/>
                <a:cs typeface="Times New Roman" pitchFamily="18" charset="0"/>
              </a:rPr>
              <a:t>It is accompanied by relaxation of lower </a:t>
            </a:r>
            <a:r>
              <a:rPr lang="en-US" sz="3600" dirty="0" err="1">
                <a:latin typeface="Times New Roman" pitchFamily="18" charset="0"/>
                <a:cs typeface="Times New Roman" pitchFamily="18" charset="0"/>
              </a:rPr>
              <a:t>oesophageal</a:t>
            </a:r>
            <a:r>
              <a:rPr lang="en-US" sz="3600" dirty="0">
                <a:latin typeface="Times New Roman" pitchFamily="18" charset="0"/>
                <a:cs typeface="Times New Roman" pitchFamily="18" charset="0"/>
              </a:rPr>
              <a:t> sphincter due  to combined effects of </a:t>
            </a:r>
            <a:r>
              <a:rPr lang="en-US" sz="3600" dirty="0" err="1">
                <a:latin typeface="Times New Roman" pitchFamily="18" charset="0"/>
                <a:cs typeface="Times New Roman" pitchFamily="18" charset="0"/>
              </a:rPr>
              <a:t>oestrogen</a:t>
            </a:r>
            <a:r>
              <a:rPr lang="en-US" sz="3600" dirty="0">
                <a:latin typeface="Times New Roman" pitchFamily="18" charset="0"/>
                <a:cs typeface="Times New Roman" pitchFamily="18" charset="0"/>
              </a:rPr>
              <a:t> and progesterone hormones.</a:t>
            </a:r>
          </a:p>
          <a:p>
            <a:pPr>
              <a:buFont typeface="Wingdings" pitchFamily="2" charset="2"/>
              <a:buChar char="ü"/>
            </a:pPr>
            <a:r>
              <a:rPr lang="en-US" sz="3600" dirty="0">
                <a:latin typeface="Times New Roman" pitchFamily="18" charset="0"/>
                <a:cs typeface="Times New Roman" pitchFamily="18" charset="0"/>
              </a:rPr>
              <a:t>This predisposes to heartburn, constipation, development of </a:t>
            </a:r>
            <a:r>
              <a:rPr lang="en-US" sz="3600" dirty="0" err="1">
                <a:latin typeface="Times New Roman" pitchFamily="18" charset="0"/>
                <a:cs typeface="Times New Roman" pitchFamily="18" charset="0"/>
              </a:rPr>
              <a:t>haemorrhoids</a:t>
            </a:r>
            <a:r>
              <a:rPr lang="en-US" sz="3600" dirty="0">
                <a:latin typeface="Times New Roman" pitchFamily="18" charset="0"/>
                <a:cs typeface="Times New Roman" pitchFamily="18" charset="0"/>
              </a:rPr>
              <a:t> and </a:t>
            </a:r>
            <a:r>
              <a:rPr lang="en-US" sz="3600" dirty="0" err="1">
                <a:latin typeface="Times New Roman" pitchFamily="18" charset="0"/>
                <a:cs typeface="Times New Roman" pitchFamily="18" charset="0"/>
              </a:rPr>
              <a:t>mendelson’s</a:t>
            </a:r>
            <a:r>
              <a:rPr lang="en-US" sz="3600" dirty="0">
                <a:latin typeface="Times New Roman" pitchFamily="18" charset="0"/>
                <a:cs typeface="Times New Roman" pitchFamily="18" charset="0"/>
              </a:rPr>
              <a:t> syndrome, incase G/A is required. </a:t>
            </a:r>
          </a:p>
          <a:p>
            <a:endParaRPr lang="en-US" dirty="0"/>
          </a:p>
        </p:txBody>
      </p:sp>
    </p:spTree>
  </p:cSld>
  <p:clrMapOvr>
    <a:masterClrMapping/>
  </p:clrMapOvr>
  <p:transition spd="slow">
    <p:pull dir="d"/>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98</a:t>
            </a:fld>
            <a:endParaRPr lang="en-US" dirty="0">
              <a:latin typeface="Franklin Gothic Book"/>
            </a:endParaRPr>
          </a:p>
        </p:txBody>
      </p:sp>
      <p:sp>
        <p:nvSpPr>
          <p:cNvPr id="3" name="Content Placeholder 2"/>
          <p:cNvSpPr>
            <a:spLocks noGrp="1"/>
          </p:cNvSpPr>
          <p:nvPr>
            <p:ph sz="quarter" idx="1"/>
          </p:nvPr>
        </p:nvSpPr>
        <p:spPr>
          <a:xfrm>
            <a:off x="483476" y="1447800"/>
            <a:ext cx="11098924" cy="4572000"/>
          </a:xfrm>
        </p:spPr>
        <p:txBody>
          <a:bodyPr>
            <a:normAutofit/>
          </a:bodyPr>
          <a:lstStyle/>
          <a:p>
            <a:pPr lvl="0"/>
            <a:r>
              <a:rPr lang="en-US" sz="3000" dirty="0">
                <a:solidFill>
                  <a:srgbClr val="FF0000"/>
                </a:solidFill>
                <a:latin typeface="Times New Roman" pitchFamily="18" charset="0"/>
                <a:cs typeface="Times New Roman" pitchFamily="18" charset="0"/>
              </a:rPr>
              <a:t>Displacement of the stomach and intestines</a:t>
            </a:r>
          </a:p>
          <a:p>
            <a:pPr>
              <a:buFont typeface="Wingdings" pitchFamily="2" charset="2"/>
              <a:buChar char="Ø"/>
            </a:pPr>
            <a:r>
              <a:rPr lang="en-US" sz="3000" dirty="0">
                <a:latin typeface="Times New Roman" pitchFamily="18" charset="0"/>
                <a:cs typeface="Times New Roman" pitchFamily="18" charset="0"/>
              </a:rPr>
              <a:t>Occurs gradually as the uterus enlarges.</a:t>
            </a:r>
          </a:p>
          <a:p>
            <a:pPr>
              <a:buFont typeface="Wingdings" pitchFamily="2" charset="2"/>
              <a:buChar char="Ø"/>
            </a:pPr>
            <a:r>
              <a:rPr lang="en-US" sz="3000" dirty="0">
                <a:latin typeface="Times New Roman" pitchFamily="18" charset="0"/>
                <a:cs typeface="Times New Roman" pitchFamily="18" charset="0"/>
              </a:rPr>
              <a:t>Appendix is displaced upward and laterally hence appendicitis can be confused with </a:t>
            </a:r>
            <a:r>
              <a:rPr lang="en-US" sz="3000" dirty="0" err="1">
                <a:latin typeface="Times New Roman" pitchFamily="18" charset="0"/>
                <a:cs typeface="Times New Roman" pitchFamily="18" charset="0"/>
              </a:rPr>
              <a:t>pyelonephritis</a:t>
            </a:r>
            <a:r>
              <a:rPr lang="en-US" sz="3000" dirty="0">
                <a:latin typeface="Times New Roman" pitchFamily="18" charset="0"/>
                <a:cs typeface="Times New Roman" pitchFamily="18" charset="0"/>
              </a:rPr>
              <a:t> due to the site of pain and tenderness.</a:t>
            </a:r>
          </a:p>
          <a:p>
            <a:pPr>
              <a:buFont typeface="Wingdings" pitchFamily="2" charset="2"/>
              <a:buChar char="Ø"/>
            </a:pPr>
            <a:r>
              <a:rPr lang="en-US" sz="3000" dirty="0">
                <a:latin typeface="Times New Roman" pitchFamily="18" charset="0"/>
                <a:cs typeface="Times New Roman" pitchFamily="18" charset="0"/>
              </a:rPr>
              <a:t>Stomach  acquires  a  vertical position  at  term,  hence  </a:t>
            </a:r>
            <a:r>
              <a:rPr lang="en-US" sz="3000" dirty="0" err="1">
                <a:latin typeface="Times New Roman" pitchFamily="18" charset="0"/>
                <a:cs typeface="Times New Roman" pitchFamily="18" charset="0"/>
              </a:rPr>
              <a:t>oesophageal</a:t>
            </a:r>
            <a:r>
              <a:rPr lang="en-US" sz="3000" dirty="0">
                <a:latin typeface="Times New Roman" pitchFamily="18" charset="0"/>
                <a:cs typeface="Times New Roman" pitchFamily="18" charset="0"/>
              </a:rPr>
              <a:t>  reflux  leading  to  </a:t>
            </a:r>
            <a:r>
              <a:rPr lang="en-US" sz="3000" dirty="0" err="1">
                <a:latin typeface="Times New Roman" pitchFamily="18" charset="0"/>
                <a:cs typeface="Times New Roman" pitchFamily="18" charset="0"/>
              </a:rPr>
              <a:t>psyrosis</a:t>
            </a:r>
            <a:r>
              <a:rPr lang="en-US" sz="3000" dirty="0">
                <a:latin typeface="Times New Roman" pitchFamily="18" charset="0"/>
                <a:cs typeface="Times New Roman" pitchFamily="18" charset="0"/>
              </a:rPr>
              <a:t>, because of change of gastro-</a:t>
            </a:r>
            <a:r>
              <a:rPr lang="en-US" sz="3000" dirty="0" err="1">
                <a:latin typeface="Times New Roman" pitchFamily="18" charset="0"/>
                <a:cs typeface="Times New Roman" pitchFamily="18" charset="0"/>
              </a:rPr>
              <a:t>oesophageal</a:t>
            </a:r>
            <a:r>
              <a:rPr lang="en-US" sz="3000" dirty="0">
                <a:latin typeface="Times New Roman" pitchFamily="18" charset="0"/>
                <a:cs typeface="Times New Roman" pitchFamily="18" charset="0"/>
              </a:rPr>
              <a:t>  angle.</a:t>
            </a:r>
          </a:p>
          <a:p>
            <a:endParaRPr lang="en-US" dirty="0"/>
          </a:p>
        </p:txBody>
      </p:sp>
    </p:spTree>
  </p:cSld>
  <p:clrMapOvr>
    <a:masterClrMapping/>
  </p:clrMapOvr>
  <p:transition spd="slow">
    <p:pull dir="d"/>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4"/>
                </a:solidFill>
                <a:latin typeface="Times New Roman" pitchFamily="18" charset="0"/>
                <a:cs typeface="Times New Roman" pitchFamily="18" charset="0"/>
              </a:rPr>
              <a:t>7.MUSCULO-SKELETAL SYSTEM</a:t>
            </a:r>
            <a:endParaRPr lang="en-US" sz="3600" dirty="0"/>
          </a:p>
        </p:txBody>
      </p:sp>
      <p:sp>
        <p:nvSpPr>
          <p:cNvPr id="5" name="Slide Number Placeholder 4"/>
          <p:cNvSpPr>
            <a:spLocks noGrp="1"/>
          </p:cNvSpPr>
          <p:nvPr>
            <p:ph type="sldNum" sz="quarter" idx="12"/>
          </p:nvPr>
        </p:nvSpPr>
        <p:spPr/>
        <p:txBody>
          <a:bodyPr/>
          <a:lstStyle/>
          <a:p>
            <a:fld id="{51EC40E9-AEF1-4389-8ABB-A86EB34A6416}" type="slidenum">
              <a:rPr lang="en-US">
                <a:latin typeface="Franklin Gothic Book"/>
              </a:rPr>
              <a:pPr/>
              <a:t>99</a:t>
            </a:fld>
            <a:endParaRPr lang="en-US" dirty="0">
              <a:latin typeface="Franklin Gothic Book"/>
            </a:endParaRPr>
          </a:p>
        </p:txBody>
      </p:sp>
      <p:sp>
        <p:nvSpPr>
          <p:cNvPr id="3" name="Content Placeholder 2"/>
          <p:cNvSpPr>
            <a:spLocks noGrp="1"/>
          </p:cNvSpPr>
          <p:nvPr>
            <p:ph sz="quarter" idx="1"/>
          </p:nvPr>
        </p:nvSpPr>
        <p:spPr>
          <a:xfrm>
            <a:off x="462455" y="1447800"/>
            <a:ext cx="11119945" cy="4572000"/>
          </a:xfrm>
        </p:spPr>
        <p:txBody>
          <a:bodyPr>
            <a:noAutofit/>
          </a:bodyPr>
          <a:lstStyle/>
          <a:p>
            <a:pPr>
              <a:buFont typeface="Wingdings" pitchFamily="2" charset="2"/>
              <a:buChar char="v"/>
            </a:pPr>
            <a:r>
              <a:rPr lang="en-US" sz="3000" dirty="0">
                <a:latin typeface="Times New Roman" pitchFamily="18" charset="0"/>
                <a:cs typeface="Times New Roman" pitchFamily="18" charset="0"/>
              </a:rPr>
              <a:t>The core factor is relaxation which is generally brought about by:</a:t>
            </a:r>
          </a:p>
          <a:p>
            <a:pPr lvl="0">
              <a:buFont typeface="Courier New" pitchFamily="49" charset="0"/>
              <a:buChar char="o"/>
            </a:pPr>
            <a:r>
              <a:rPr lang="en-US" sz="3000" dirty="0" err="1">
                <a:latin typeface="Times New Roman" pitchFamily="18" charset="0"/>
                <a:cs typeface="Times New Roman" pitchFamily="18" charset="0"/>
              </a:rPr>
              <a:t>Oestrogen</a:t>
            </a:r>
            <a:r>
              <a:rPr lang="en-US" sz="3000" dirty="0">
                <a:latin typeface="Times New Roman" pitchFamily="18" charset="0"/>
                <a:cs typeface="Times New Roman" pitchFamily="18" charset="0"/>
              </a:rPr>
              <a:t> hormone , acts on the connective tissue causing joint capsules to relax and pelvic joint mobile.</a:t>
            </a:r>
          </a:p>
          <a:p>
            <a:pPr lvl="0">
              <a:buFont typeface="Courier New" pitchFamily="49" charset="0"/>
              <a:buChar char="o"/>
            </a:pPr>
            <a:r>
              <a:rPr lang="en-US" sz="3000" dirty="0">
                <a:latin typeface="Times New Roman" pitchFamily="18" charset="0"/>
                <a:cs typeface="Times New Roman" pitchFamily="18" charset="0"/>
              </a:rPr>
              <a:t>Progesterone hormone , relaxes pelvic ligaments specifically.</a:t>
            </a:r>
          </a:p>
          <a:p>
            <a:pPr lvl="0">
              <a:buFont typeface="Courier New" pitchFamily="49" charset="0"/>
              <a:buChar char="o"/>
            </a:pPr>
            <a:r>
              <a:rPr lang="en-US" sz="3000" dirty="0" err="1">
                <a:latin typeface="Times New Roman" pitchFamily="18" charset="0"/>
                <a:cs typeface="Times New Roman" pitchFamily="18" charset="0"/>
              </a:rPr>
              <a:t>Relaxin</a:t>
            </a:r>
            <a:r>
              <a:rPr lang="en-US" sz="3000" dirty="0">
                <a:latin typeface="Times New Roman" pitchFamily="18" charset="0"/>
                <a:cs typeface="Times New Roman" pitchFamily="18" charset="0"/>
              </a:rPr>
              <a:t> generally acts on the collagen, softens pelvic joints and ligaments, in preparation for delivery.</a:t>
            </a:r>
          </a:p>
          <a:p>
            <a:endParaRPr lang="en-US" sz="3000" dirty="0"/>
          </a:p>
        </p:txBody>
      </p:sp>
    </p:spTree>
  </p:cSld>
  <p:clrMapOvr>
    <a:masterClrMapping/>
  </p:clrMapOvr>
  <p:transition spd="slow">
    <p:pull dir="d"/>
  </p:transition>
  <p:timing>
    <p:tnLst>
      <p:par>
        <p:cTn id="1" dur="indefinite" restart="never" nodeType="tmRoot"/>
      </p:par>
    </p:tnLst>
  </p:timing>
</p:sld>
</file>

<file path=ppt/theme/_rels/theme13.xml.rels><?xml version="1.0" encoding="UTF-8" standalone="yes"?>
<Relationships xmlns="http://schemas.openxmlformats.org/package/2006/relationships"><Relationship Id="rId1" Type="http://schemas.openxmlformats.org/officeDocument/2006/relationships/image" Target="../media/image9.jpeg"/></Relationships>
</file>

<file path=ppt/theme/_rels/them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_rels/theme3.xml.rels><?xml version="1.0" encoding="UTF-8" standalone="yes"?>
<Relationships xmlns="http://schemas.openxmlformats.org/package/2006/relationships"><Relationship Id="rId1" Type="http://schemas.openxmlformats.org/officeDocument/2006/relationships/image" Target="../media/image8.jpeg"/></Relationships>
</file>

<file path=ppt/theme/_rels/theme4.xml.rels><?xml version="1.0" encoding="UTF-8" standalone="yes"?>
<Relationships xmlns="http://schemas.openxmlformats.org/package/2006/relationships"><Relationship Id="rId1" Type="http://schemas.openxmlformats.org/officeDocument/2006/relationships/image" Target="../media/image8.jpeg"/></Relationships>
</file>

<file path=ppt/theme/_rels/theme5.xml.rels><?xml version="1.0" encoding="UTF-8" standalone="yes"?>
<Relationships xmlns="http://schemas.openxmlformats.org/package/2006/relationships"><Relationship Id="rId1" Type="http://schemas.openxmlformats.org/officeDocument/2006/relationships/image" Target="../media/image9.jpeg"/></Relationships>
</file>

<file path=ppt/theme/_rels/theme6.xml.rels><?xml version="1.0" encoding="UTF-8" standalone="yes"?>
<Relationships xmlns="http://schemas.openxmlformats.org/package/2006/relationships"><Relationship Id="rId1" Type="http://schemas.openxmlformats.org/officeDocument/2006/relationships/image" Target="../media/image11.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12.jpeg"/></Relationships>
</file>

<file path=ppt/theme/_rels/theme9.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1_Them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heme27">
  <a:themeElements>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Theme26">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4.xml><?xml version="1.0" encoding="utf-8"?>
<a:theme xmlns:a="http://schemas.openxmlformats.org/drawingml/2006/main" name="Theme9">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23659B44-6E34-4CE8-8F0D-387DA7996826}"/>
    </a:ext>
  </a:extLst>
</a:theme>
</file>

<file path=ppt/theme/theme17.xml><?xml version="1.0" encoding="utf-8"?>
<a:theme xmlns:a="http://schemas.openxmlformats.org/drawingml/2006/main" name="Theme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Theme19">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Theme26">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Theme38">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1_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9.xml><?xml version="1.0" encoding="utf-8"?>
<a:theme xmlns:a="http://schemas.openxmlformats.org/drawingml/2006/main" name="Theme23">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MNH I 3 YRS CURRICULUM</Template>
  <TotalTime>2054</TotalTime>
  <Words>34089</Words>
  <Application>Microsoft Office PowerPoint</Application>
  <PresentationFormat>Custom</PresentationFormat>
  <Paragraphs>4012</Paragraphs>
  <Slides>761</Slides>
  <Notes>19</Notes>
  <HiddenSlides>3</HiddenSlides>
  <MMClips>0</MMClips>
  <ScaleCrop>false</ScaleCrop>
  <HeadingPairs>
    <vt:vector size="4" baseType="variant">
      <vt:variant>
        <vt:lpstr>Theme</vt:lpstr>
      </vt:variant>
      <vt:variant>
        <vt:i4>18</vt:i4>
      </vt:variant>
      <vt:variant>
        <vt:lpstr>Slide Titles</vt:lpstr>
      </vt:variant>
      <vt:variant>
        <vt:i4>761</vt:i4>
      </vt:variant>
    </vt:vector>
  </HeadingPairs>
  <TitlesOfParts>
    <vt:vector size="779" baseType="lpstr">
      <vt:lpstr>1_Theme11</vt:lpstr>
      <vt:lpstr>Theme36</vt:lpstr>
      <vt:lpstr>Equity</vt:lpstr>
      <vt:lpstr>Theme19</vt:lpstr>
      <vt:lpstr>Theme26</vt:lpstr>
      <vt:lpstr>Theme38</vt:lpstr>
      <vt:lpstr>1_Theme36</vt:lpstr>
      <vt:lpstr>NewsPrint</vt:lpstr>
      <vt:lpstr>Theme23</vt:lpstr>
      <vt:lpstr>Theme27</vt:lpstr>
      <vt:lpstr>Theme2</vt:lpstr>
      <vt:lpstr>Office Theme</vt:lpstr>
      <vt:lpstr>1_Theme26</vt:lpstr>
      <vt:lpstr>Theme9</vt:lpstr>
      <vt:lpstr>1_Office Theme</vt:lpstr>
      <vt:lpstr>Facet</vt:lpstr>
      <vt:lpstr>Theme16</vt:lpstr>
      <vt:lpstr>Angles</vt:lpstr>
      <vt:lpstr>MATERNAL NEWBORN HEALTH I</vt:lpstr>
      <vt:lpstr>MODULE COMPETENCE</vt:lpstr>
      <vt:lpstr>Module outcomes</vt:lpstr>
      <vt:lpstr>Maternal Newborn Health I Course outline</vt:lpstr>
      <vt:lpstr>PRECONCEPTION CARE</vt:lpstr>
      <vt:lpstr>DEFINITION OF PRE-CONCEPTION CARE </vt:lpstr>
      <vt:lpstr> OBJECTIVES OF PRE CONCEPTION CARE </vt:lpstr>
      <vt:lpstr>Slide 8</vt:lpstr>
      <vt:lpstr>Slide 9</vt:lpstr>
      <vt:lpstr>AREAS ADDRESSED BY THE PRECONCEPTION CARE PACKAGE</vt:lpstr>
      <vt:lpstr>PRECONCEPTION CARE PROTOCOL </vt:lpstr>
      <vt:lpstr>PHYSICAL EXAMINATION</vt:lpstr>
      <vt:lpstr>4. INTERVENTIONS</vt:lpstr>
      <vt:lpstr>Slide 14</vt:lpstr>
      <vt:lpstr>DIAGNOSTIC   METHODS</vt:lpstr>
      <vt:lpstr>  DEFINITION </vt:lpstr>
      <vt:lpstr>CLASSIFICATION</vt:lpstr>
      <vt:lpstr>Slide 18</vt:lpstr>
      <vt:lpstr>Slide 19</vt:lpstr>
      <vt:lpstr>Slide 20</vt:lpstr>
      <vt:lpstr>Slide 21</vt:lpstr>
      <vt:lpstr>Slide 22</vt:lpstr>
      <vt:lpstr>2.PROBABLE FEATURES</vt:lpstr>
      <vt:lpstr>contd</vt:lpstr>
      <vt:lpstr>Slide 25</vt:lpstr>
      <vt:lpstr>Slide 26</vt:lpstr>
      <vt:lpstr>Slide 27</vt:lpstr>
      <vt:lpstr>Slide 28</vt:lpstr>
      <vt:lpstr>contd</vt:lpstr>
      <vt:lpstr>Slide 30</vt:lpstr>
      <vt:lpstr>contd</vt:lpstr>
      <vt:lpstr>contd</vt:lpstr>
      <vt:lpstr>3.POSITIVE FEATURES</vt:lpstr>
      <vt:lpstr>contd</vt:lpstr>
      <vt:lpstr>Slide 35</vt:lpstr>
      <vt:lpstr>Slide 36</vt:lpstr>
      <vt:lpstr>Slide 37</vt:lpstr>
      <vt:lpstr>PHYSIOLOGICAL  CHANGES in pregnancy</vt:lpstr>
      <vt:lpstr>  ct</vt:lpstr>
      <vt:lpstr>   GOAL OF STUDY</vt:lpstr>
      <vt:lpstr>AIMS (OBJECTIVES) OF THESE CHANGES</vt:lpstr>
      <vt:lpstr> CHANGES PER SYSTEM</vt:lpstr>
      <vt:lpstr>Slide 43</vt:lpstr>
      <vt:lpstr>Slide 44</vt:lpstr>
      <vt:lpstr>ct</vt:lpstr>
      <vt:lpstr> CHANGES IN UTERINE SHAPE &amp; SIZE</vt:lpstr>
      <vt:lpstr> At 12 weeks</vt:lpstr>
      <vt:lpstr> At Eighteen (18) weeks</vt:lpstr>
      <vt:lpstr>At Twenty two and Twenty four (22-24 ) weeks</vt:lpstr>
      <vt:lpstr>  At Thirty (30) weeks</vt:lpstr>
      <vt:lpstr> At Thirty six (36) weeks</vt:lpstr>
      <vt:lpstr>  At Thirty eight (38) weeks</vt:lpstr>
      <vt:lpstr>Indicators of correct gestation for late booking.</vt:lpstr>
      <vt:lpstr>  At Forty (40) weeks </vt:lpstr>
      <vt:lpstr>  ii) Ovaries and Uterine tubes.</vt:lpstr>
      <vt:lpstr>    iii) Isthmus.</vt:lpstr>
      <vt:lpstr>  iv) Cervix.</vt:lpstr>
      <vt:lpstr>Slide 58</vt:lpstr>
      <vt:lpstr>Slide 59</vt:lpstr>
      <vt:lpstr>v) Vagina.</vt:lpstr>
      <vt:lpstr>  ct</vt:lpstr>
      <vt:lpstr>  ct</vt:lpstr>
      <vt:lpstr>  vi) Breasts.</vt:lpstr>
      <vt:lpstr>Slide 64</vt:lpstr>
      <vt:lpstr>Slide 65</vt:lpstr>
      <vt:lpstr>Slide 66</vt:lpstr>
      <vt:lpstr>  ct</vt:lpstr>
      <vt:lpstr>  2.SKIN</vt:lpstr>
      <vt:lpstr>Specific changes are:-</vt:lpstr>
      <vt:lpstr>  ct</vt:lpstr>
      <vt:lpstr>  contd</vt:lpstr>
      <vt:lpstr>  ct</vt:lpstr>
      <vt:lpstr>  ct</vt:lpstr>
      <vt:lpstr> 3.CARDIOVASCULAR SYSTEM</vt:lpstr>
      <vt:lpstr>  ct</vt:lpstr>
      <vt:lpstr>   contd</vt:lpstr>
      <vt:lpstr>  ct</vt:lpstr>
      <vt:lpstr>  ct</vt:lpstr>
      <vt:lpstr>ct</vt:lpstr>
      <vt:lpstr>ct</vt:lpstr>
      <vt:lpstr>  ct</vt:lpstr>
      <vt:lpstr>  ct</vt:lpstr>
      <vt:lpstr> ct</vt:lpstr>
      <vt:lpstr>   4.RESPIRATORY SYSTEM</vt:lpstr>
      <vt:lpstr>  ct</vt:lpstr>
      <vt:lpstr>  ct</vt:lpstr>
      <vt:lpstr>  5.RENAL SYSTEM</vt:lpstr>
      <vt:lpstr>  ct</vt:lpstr>
      <vt:lpstr>  contd</vt:lpstr>
      <vt:lpstr>  contd</vt:lpstr>
      <vt:lpstr>  ct</vt:lpstr>
      <vt:lpstr>  ct</vt:lpstr>
      <vt:lpstr>6.GASTRO-INTESTINAL SYSTEM</vt:lpstr>
      <vt:lpstr>Slide 94</vt:lpstr>
      <vt:lpstr>Slide 95</vt:lpstr>
      <vt:lpstr>   contd</vt:lpstr>
      <vt:lpstr>Slide 97</vt:lpstr>
      <vt:lpstr>  ct</vt:lpstr>
      <vt:lpstr>7.MUSCULO-SKELETAL SYSTEM</vt:lpstr>
      <vt:lpstr> ct</vt:lpstr>
      <vt:lpstr>  ct</vt:lpstr>
      <vt:lpstr>  ct</vt:lpstr>
      <vt:lpstr>   Proteins</vt:lpstr>
      <vt:lpstr>   Fat/Lipid</vt:lpstr>
      <vt:lpstr>        Calcium</vt:lpstr>
      <vt:lpstr>WEIGHT GAIN</vt:lpstr>
      <vt:lpstr>        contd</vt:lpstr>
      <vt:lpstr>   contd</vt:lpstr>
      <vt:lpstr> PRENATAL (ANTENATAL) CARE</vt:lpstr>
      <vt:lpstr>   OBJECTIVES/AIMS  </vt:lpstr>
      <vt:lpstr>  contd</vt:lpstr>
      <vt:lpstr>   contd</vt:lpstr>
      <vt:lpstr>Promoters Of Antenatal Attendance</vt:lpstr>
      <vt:lpstr>  contd</vt:lpstr>
      <vt:lpstr>  PRIME HEALTH MESSAGES</vt:lpstr>
      <vt:lpstr>   1.HYGIENE</vt:lpstr>
      <vt:lpstr>Slide 117</vt:lpstr>
      <vt:lpstr>   2.REST</vt:lpstr>
      <vt:lpstr>  3.EXERCISES</vt:lpstr>
      <vt:lpstr>  4.DRESSING</vt:lpstr>
      <vt:lpstr>   5.NUTRITION</vt:lpstr>
      <vt:lpstr>Slide 122</vt:lpstr>
      <vt:lpstr>Hindrances of good nutrition</vt:lpstr>
      <vt:lpstr>Effects  of  poor  nutrition</vt:lpstr>
      <vt:lpstr>Slide 125</vt:lpstr>
      <vt:lpstr>  6 . ELIMINATION</vt:lpstr>
      <vt:lpstr>Slide 127</vt:lpstr>
      <vt:lpstr>Slide 128</vt:lpstr>
      <vt:lpstr>Slide 129</vt:lpstr>
      <vt:lpstr>HARD SUBSTANCE ABUSE</vt:lpstr>
      <vt:lpstr>Slide 131</vt:lpstr>
      <vt:lpstr>  8 . BREAST CARE</vt:lpstr>
      <vt:lpstr>Slide 133</vt:lpstr>
      <vt:lpstr>Slide 134</vt:lpstr>
      <vt:lpstr>FIRST / BOOKING  VISIT</vt:lpstr>
      <vt:lpstr> AIMS/OBJECTIVES</vt:lpstr>
      <vt:lpstr>GENERAL </vt:lpstr>
      <vt:lpstr> SPECIFIC ACTIVITIES</vt:lpstr>
      <vt:lpstr> I. Biographic-social/Personal Data</vt:lpstr>
      <vt:lpstr>  2.Medical and surgical</vt:lpstr>
      <vt:lpstr>Slide 141</vt:lpstr>
      <vt:lpstr>Slide 142</vt:lpstr>
      <vt:lpstr>  3.Gynaecological</vt:lpstr>
      <vt:lpstr>Slide 144</vt:lpstr>
      <vt:lpstr>Slide 145</vt:lpstr>
      <vt:lpstr>  4.Family</vt:lpstr>
      <vt:lpstr>  5.Obstetrical</vt:lpstr>
      <vt:lpstr>  ct</vt:lpstr>
      <vt:lpstr>Slide 149</vt:lpstr>
      <vt:lpstr>Slide 150</vt:lpstr>
      <vt:lpstr>Slide 151</vt:lpstr>
      <vt:lpstr>Contd     </vt:lpstr>
      <vt:lpstr>Contd     </vt:lpstr>
      <vt:lpstr>  Present Obstetric.</vt:lpstr>
      <vt:lpstr>Contd     </vt:lpstr>
      <vt:lpstr>Slide 156</vt:lpstr>
      <vt:lpstr>   II. SREENING  TESTS/GENERAL   EXAMINATION.        </vt:lpstr>
      <vt:lpstr>Contd     </vt:lpstr>
      <vt:lpstr>   2.Weight</vt:lpstr>
      <vt:lpstr>   3. Height</vt:lpstr>
      <vt:lpstr>   4.Urinalysis</vt:lpstr>
      <vt:lpstr> ct</vt:lpstr>
      <vt:lpstr>   5.Blood tests</vt:lpstr>
      <vt:lpstr>  contd</vt:lpstr>
      <vt:lpstr>Slide 165</vt:lpstr>
      <vt:lpstr> III. PHYSICAL  EXAMINATION</vt:lpstr>
      <vt:lpstr>   OBJECTIVES</vt:lpstr>
      <vt:lpstr>   PREPARATION</vt:lpstr>
      <vt:lpstr>  ct</vt:lpstr>
      <vt:lpstr>Slide 170</vt:lpstr>
      <vt:lpstr>  ct</vt:lpstr>
      <vt:lpstr>     contd</vt:lpstr>
      <vt:lpstr>   PROCEDURE</vt:lpstr>
      <vt:lpstr>   HEAD  </vt:lpstr>
      <vt:lpstr>Slide 175</vt:lpstr>
      <vt:lpstr>  ct</vt:lpstr>
      <vt:lpstr>   EARS</vt:lpstr>
      <vt:lpstr>  NOSE SINUSES</vt:lpstr>
      <vt:lpstr>   MOUTH </vt:lpstr>
      <vt:lpstr>   ct</vt:lpstr>
      <vt:lpstr>Slide 181</vt:lpstr>
      <vt:lpstr>   NECK</vt:lpstr>
      <vt:lpstr>Contd    </vt:lpstr>
      <vt:lpstr>UPPER LIMBS/EXTREMITIES</vt:lpstr>
      <vt:lpstr>Contd     </vt:lpstr>
      <vt:lpstr>   BACK</vt:lpstr>
      <vt:lpstr>Slide 187</vt:lpstr>
      <vt:lpstr>   CHEST</vt:lpstr>
      <vt:lpstr>Contd     </vt:lpstr>
      <vt:lpstr>  ct</vt:lpstr>
      <vt:lpstr>ABDOMINAL / OBSTETRICAL EXAMINATION</vt:lpstr>
      <vt:lpstr>Slide 192</vt:lpstr>
      <vt:lpstr>Slide 193</vt:lpstr>
      <vt:lpstr>   II. PALPATION</vt:lpstr>
      <vt:lpstr>  contd</vt:lpstr>
      <vt:lpstr>  contd</vt:lpstr>
      <vt:lpstr>First Leopold maneuver.</vt:lpstr>
      <vt:lpstr>  </vt:lpstr>
      <vt:lpstr>  contd</vt:lpstr>
      <vt:lpstr> contd</vt:lpstr>
      <vt:lpstr>Prenatal—lateral palpation</vt:lpstr>
      <vt:lpstr>Lateral palpation</vt:lpstr>
      <vt:lpstr>  </vt:lpstr>
      <vt:lpstr>  ct</vt:lpstr>
      <vt:lpstr>  contd</vt:lpstr>
      <vt:lpstr>Slide 206</vt:lpstr>
      <vt:lpstr>  contd</vt:lpstr>
      <vt:lpstr>  ct</vt:lpstr>
      <vt:lpstr>  111. AUSCULTATION</vt:lpstr>
      <vt:lpstr>   GENITALIA</vt:lpstr>
      <vt:lpstr>  ct</vt:lpstr>
      <vt:lpstr>  ct</vt:lpstr>
      <vt:lpstr>  contd</vt:lpstr>
      <vt:lpstr>  ct</vt:lpstr>
      <vt:lpstr>  contd</vt:lpstr>
      <vt:lpstr>   LOWER LIMBS</vt:lpstr>
      <vt:lpstr>Slide 217</vt:lpstr>
      <vt:lpstr>Slide 218</vt:lpstr>
      <vt:lpstr>   IV. DRUGS(PREVENTIVE SERVICE)</vt:lpstr>
      <vt:lpstr>Slide 220</vt:lpstr>
      <vt:lpstr>Slide 221</vt:lpstr>
      <vt:lpstr>  contd</vt:lpstr>
      <vt:lpstr>  </vt:lpstr>
      <vt:lpstr>FOCUSED ANTENATAL CARE(FANC)</vt:lpstr>
      <vt:lpstr>  ct</vt:lpstr>
      <vt:lpstr>  ct</vt:lpstr>
      <vt:lpstr>Slide 227</vt:lpstr>
      <vt:lpstr>   </vt:lpstr>
      <vt:lpstr>Slide 229</vt:lpstr>
      <vt:lpstr>  </vt:lpstr>
      <vt:lpstr>Slide 231</vt:lpstr>
      <vt:lpstr>  </vt:lpstr>
      <vt:lpstr>     For complication / Emergency readiness   </vt:lpstr>
      <vt:lpstr>  </vt:lpstr>
      <vt:lpstr>  </vt:lpstr>
      <vt:lpstr>  </vt:lpstr>
      <vt:lpstr>  </vt:lpstr>
      <vt:lpstr>  </vt:lpstr>
      <vt:lpstr>Slide 239</vt:lpstr>
      <vt:lpstr>Slide 240</vt:lpstr>
      <vt:lpstr>Slide 241</vt:lpstr>
      <vt:lpstr>Slide 242</vt:lpstr>
      <vt:lpstr> MINOR DISORDERS IN PREGNANCY </vt:lpstr>
      <vt:lpstr>Slide 244</vt:lpstr>
      <vt:lpstr>Slide 245</vt:lpstr>
      <vt:lpstr>ct</vt:lpstr>
      <vt:lpstr>  contd</vt:lpstr>
      <vt:lpstr>  </vt:lpstr>
      <vt:lpstr>  </vt:lpstr>
      <vt:lpstr>ct</vt:lpstr>
      <vt:lpstr>  contd</vt:lpstr>
      <vt:lpstr>  contd</vt:lpstr>
      <vt:lpstr>  </vt:lpstr>
      <vt:lpstr>  </vt:lpstr>
      <vt:lpstr>  contd</vt:lpstr>
      <vt:lpstr>  contd</vt:lpstr>
      <vt:lpstr>  </vt:lpstr>
      <vt:lpstr>  </vt:lpstr>
      <vt:lpstr>  </vt:lpstr>
      <vt:lpstr>  </vt:lpstr>
      <vt:lpstr>       cont</vt:lpstr>
      <vt:lpstr>Slide 262</vt:lpstr>
      <vt:lpstr>Slide 263</vt:lpstr>
      <vt:lpstr>  THANK YOU  4  LISTENING……. </vt:lpstr>
      <vt:lpstr>INTRODUCTION TO NORMAL LABOUR</vt:lpstr>
      <vt:lpstr>COURSE OUTLINE- 3RD &amp; 4TH MONTHS</vt:lpstr>
      <vt:lpstr>Slide 267</vt:lpstr>
      <vt:lpstr>Slide 268</vt:lpstr>
      <vt:lpstr>Slide 269</vt:lpstr>
      <vt:lpstr>CLINICAL FEATURES OF NORMAL LABOUR</vt:lpstr>
      <vt:lpstr>Spurious labour</vt:lpstr>
      <vt:lpstr>     DIFFERENCES BETWEEN TRUE &amp; FALSE LABOUR </vt:lpstr>
      <vt:lpstr>FACTORS INFLUENCING THE ONSET OF LABOUR</vt:lpstr>
      <vt:lpstr>Slide 274</vt:lpstr>
      <vt:lpstr>Slide 275</vt:lpstr>
      <vt:lpstr>MECHANICAL FACTORS</vt:lpstr>
      <vt:lpstr>Slide 277</vt:lpstr>
      <vt:lpstr>PRE-LABOUR OR PREMONITORY SIGNS OF LABOUR</vt:lpstr>
      <vt:lpstr>Factors that bring about lightening</vt:lpstr>
      <vt:lpstr>Slide 280</vt:lpstr>
      <vt:lpstr>Slide 281</vt:lpstr>
      <vt:lpstr>Slide 282</vt:lpstr>
      <vt:lpstr>Slide 283</vt:lpstr>
      <vt:lpstr>Slide 284</vt:lpstr>
      <vt:lpstr>FIRST STAGE OF LABOUR</vt:lpstr>
      <vt:lpstr>Slide 286</vt:lpstr>
      <vt:lpstr>INTRODUCTION.</vt:lpstr>
      <vt:lpstr>Stages of labour</vt:lpstr>
      <vt:lpstr>Slide 289</vt:lpstr>
      <vt:lpstr>Slide 290</vt:lpstr>
      <vt:lpstr>UTERINE ACTION</vt:lpstr>
      <vt:lpstr>Slide 292</vt:lpstr>
      <vt:lpstr>Slide 293</vt:lpstr>
      <vt:lpstr>Slide 294</vt:lpstr>
      <vt:lpstr>Slide 295</vt:lpstr>
      <vt:lpstr> (ii) POLARITY</vt:lpstr>
      <vt:lpstr>Slide 297</vt:lpstr>
      <vt:lpstr>Fundal  dominance</vt:lpstr>
      <vt:lpstr>iv) FORMATION OF THE UPPER &amp; LOWER UTERINE SEGMENTS</vt:lpstr>
      <vt:lpstr>Uterine segments.</vt:lpstr>
      <vt:lpstr>Slide 301</vt:lpstr>
      <vt:lpstr>Slide 302</vt:lpstr>
      <vt:lpstr>v) THE RETRACTION RING</vt:lpstr>
      <vt:lpstr>vi) CERVICAL EFFACEMENT</vt:lpstr>
      <vt:lpstr> Cervical canal before effacement </vt:lpstr>
      <vt:lpstr>Partial effacement </vt:lpstr>
      <vt:lpstr>Effacement almost complete </vt:lpstr>
      <vt:lpstr>Effacement fully complete </vt:lpstr>
      <vt:lpstr>vii) CERVICAL DILATATION</vt:lpstr>
      <vt:lpstr>viii) SHOW</vt:lpstr>
      <vt:lpstr>FURTHER DESCRIPTION OF TERMS</vt:lpstr>
      <vt:lpstr>Slide 312</vt:lpstr>
      <vt:lpstr>MECHANICAL FACTORS</vt:lpstr>
      <vt:lpstr>Slide 314</vt:lpstr>
      <vt:lpstr>Slide 315</vt:lpstr>
      <vt:lpstr>Slide 316</vt:lpstr>
      <vt:lpstr>Slide 317</vt:lpstr>
      <vt:lpstr>Slide 318</vt:lpstr>
      <vt:lpstr>Fetal axis pressure</vt:lpstr>
      <vt:lpstr>Specific Management of 1ST STAGE OF Labour</vt:lpstr>
      <vt:lpstr>Slide 321</vt:lpstr>
      <vt:lpstr>ADMISSION</vt:lpstr>
      <vt:lpstr>Slide 323</vt:lpstr>
      <vt:lpstr>Slide 324</vt:lpstr>
      <vt:lpstr>Head to Toe Physical Examination</vt:lpstr>
      <vt:lpstr>Slide 326</vt:lpstr>
      <vt:lpstr>Slide 327</vt:lpstr>
      <vt:lpstr>Vaginal examination in labour</vt:lpstr>
      <vt:lpstr>Indications for a VE</vt:lpstr>
      <vt:lpstr>Slide 330</vt:lpstr>
      <vt:lpstr>Method/Procedure OF PERFORMING A VAGINAL EXAM</vt:lpstr>
      <vt:lpstr>Slide 332</vt:lpstr>
      <vt:lpstr>Slide 333</vt:lpstr>
      <vt:lpstr>Slide 334</vt:lpstr>
      <vt:lpstr>Slide 335</vt:lpstr>
      <vt:lpstr>Slide 336</vt:lpstr>
      <vt:lpstr>In summary, the following are the findings of a ve which should be documented:</vt:lpstr>
      <vt:lpstr>Slide 338</vt:lpstr>
      <vt:lpstr>Slide 339</vt:lpstr>
      <vt:lpstr>Slide 340</vt:lpstr>
      <vt:lpstr>Slide 341</vt:lpstr>
      <vt:lpstr>Slide 342</vt:lpstr>
      <vt:lpstr>Slide 343</vt:lpstr>
      <vt:lpstr>Illustration of baby in mothers womb showing normal presentation</vt:lpstr>
      <vt:lpstr>Slide 345</vt:lpstr>
      <vt:lpstr>Slide 346</vt:lpstr>
      <vt:lpstr>The VAGINAL Discharge</vt:lpstr>
      <vt:lpstr>Slide 348</vt:lpstr>
      <vt:lpstr>CLEANLINESS AND COMFORT</vt:lpstr>
      <vt:lpstr>EMTCT DURING LABOUR</vt:lpstr>
      <vt:lpstr>Slide 351</vt:lpstr>
      <vt:lpstr>Slide 352</vt:lpstr>
      <vt:lpstr>Slide 353</vt:lpstr>
      <vt:lpstr>Slide 354</vt:lpstr>
      <vt:lpstr>PERINEAL SHAVE</vt:lpstr>
      <vt:lpstr>RECORDS</vt:lpstr>
      <vt:lpstr>Slide 357</vt:lpstr>
      <vt:lpstr>THE PARTOGRAPH</vt:lpstr>
      <vt:lpstr>THE PARTOGRAPH</vt:lpstr>
      <vt:lpstr>PARTOGRAPH SYMBOLS</vt:lpstr>
      <vt:lpstr>Partograph symbols ct’</vt:lpstr>
      <vt:lpstr>Partograph</vt:lpstr>
      <vt:lpstr>Slide 363</vt:lpstr>
      <vt:lpstr> OBJECTIVES OF PARTOGRAPHING</vt:lpstr>
      <vt:lpstr>Slide 365</vt:lpstr>
      <vt:lpstr>Conditions for starting a Partograph </vt:lpstr>
      <vt:lpstr>Slide 367</vt:lpstr>
      <vt:lpstr>Slide 368</vt:lpstr>
      <vt:lpstr>OBSERVATIONS CHARTED ON THE PARTOGRAPH</vt:lpstr>
      <vt:lpstr>Slide 370</vt:lpstr>
      <vt:lpstr>Slide 371</vt:lpstr>
      <vt:lpstr>    Specific Management of First Stage of Labour cntd’</vt:lpstr>
      <vt:lpstr>communication</vt:lpstr>
      <vt:lpstr>environment</vt:lpstr>
      <vt:lpstr>Emotional support</vt:lpstr>
      <vt:lpstr>Companionship in labour</vt:lpstr>
      <vt:lpstr>Slide 377</vt:lpstr>
      <vt:lpstr>Management of First Stage of Labour ctnd…</vt:lpstr>
      <vt:lpstr>Slide 379</vt:lpstr>
      <vt:lpstr>Slide 380</vt:lpstr>
      <vt:lpstr>Slide 381</vt:lpstr>
      <vt:lpstr>Slide 382</vt:lpstr>
      <vt:lpstr>Slide 383</vt:lpstr>
      <vt:lpstr>Slide 384</vt:lpstr>
      <vt:lpstr>Slide 385</vt:lpstr>
      <vt:lpstr> Examples of Positions during Labour </vt:lpstr>
      <vt:lpstr>Slide 387</vt:lpstr>
      <vt:lpstr>Role of the midwife in caring for a woman in 1st stage of labour.</vt:lpstr>
      <vt:lpstr>Role of the midwife in caring for a woman in 1st stage of labour ct’</vt:lpstr>
      <vt:lpstr>ARTIFICIAL RUPTURE OF THE MEMBRANES</vt:lpstr>
      <vt:lpstr>Slide 391</vt:lpstr>
      <vt:lpstr>PREPARATION</vt:lpstr>
      <vt:lpstr>Slide 393</vt:lpstr>
      <vt:lpstr>Slide 394</vt:lpstr>
      <vt:lpstr>Slide 395</vt:lpstr>
      <vt:lpstr>Slide 396</vt:lpstr>
      <vt:lpstr>COMPLICATIONS OF ARM</vt:lpstr>
      <vt:lpstr>ASSIGNMENT:</vt:lpstr>
      <vt:lpstr>  COMPLICATIONS OF 1ST STAGE OF LABOUR</vt:lpstr>
      <vt:lpstr>THE 2ND STAGE OF NORMAL LABOUR</vt:lpstr>
      <vt:lpstr>THE TRANSITION &amp; SECOND STAGE OF LABOUR</vt:lpstr>
      <vt:lpstr>Slide 402</vt:lpstr>
      <vt:lpstr>Slide 403</vt:lpstr>
      <vt:lpstr>Physiology of second stage of labour</vt:lpstr>
      <vt:lpstr>Slide 405</vt:lpstr>
      <vt:lpstr>Slide 406</vt:lpstr>
      <vt:lpstr>Slide 407</vt:lpstr>
      <vt:lpstr>PRESUMPTIVE SIGNS OF 2ND STAGE OF LABOUR</vt:lpstr>
      <vt:lpstr>Slide 409</vt:lpstr>
      <vt:lpstr>Slide 410</vt:lpstr>
      <vt:lpstr>CONFIRMATORY EVIDENCE OF THE 2ND STAGE OF LABOUR</vt:lpstr>
      <vt:lpstr>PHASES OF THE SECOND STAGE OF LABOUR</vt:lpstr>
      <vt:lpstr>Slide 413</vt:lpstr>
      <vt:lpstr>Positions for the 2nd stage of labour</vt:lpstr>
      <vt:lpstr>Kneeling</vt:lpstr>
      <vt:lpstr>On all fours</vt:lpstr>
      <vt:lpstr>Squatting</vt:lpstr>
      <vt:lpstr>MECHANISM OF THE SECOND STAGE OF NORMAL LABOUR</vt:lpstr>
      <vt:lpstr>COMMON PRINCIPLES</vt:lpstr>
      <vt:lpstr>Common principles ctd’</vt:lpstr>
      <vt:lpstr>Slide 421</vt:lpstr>
      <vt:lpstr>Slide 422</vt:lpstr>
      <vt:lpstr>Slide 423</vt:lpstr>
      <vt:lpstr>Slide 424</vt:lpstr>
      <vt:lpstr>Slide 425</vt:lpstr>
      <vt:lpstr>Slide 426</vt:lpstr>
      <vt:lpstr>Therefore, </vt:lpstr>
      <vt:lpstr>Slide 428</vt:lpstr>
      <vt:lpstr>ENGAGEMENT, DESCENT &amp; FLEXION OF THE HEAD</vt:lpstr>
      <vt:lpstr>INTERNAL ROTATION OF THE HEAD</vt:lpstr>
      <vt:lpstr>Internal rotation of the foetus</vt:lpstr>
      <vt:lpstr>    EXTENSION OF THE HEAD</vt:lpstr>
      <vt:lpstr>Slide 433</vt:lpstr>
      <vt:lpstr>Sinciput and face delivered </vt:lpstr>
      <vt:lpstr>RESTITUTION OF THE HEAD </vt:lpstr>
      <vt:lpstr>INTERNAL ROTATION OF THE SHOULDERS </vt:lpstr>
      <vt:lpstr>EXTERNAL ROTATION OF THE HEAD  </vt:lpstr>
      <vt:lpstr>External rotation of the head </vt:lpstr>
      <vt:lpstr>LATERAL FLEXION OF THE BODY  </vt:lpstr>
      <vt:lpstr>Slide 440</vt:lpstr>
      <vt:lpstr>SPECIFIC MANAGEMENT OF THE SECOND STAGE OF NORMAL LABOUR </vt:lpstr>
      <vt:lpstr>Slide 442</vt:lpstr>
      <vt:lpstr>Extras</vt:lpstr>
      <vt:lpstr> The role of nurse in caring 4 the woman in the second stage of labour  </vt:lpstr>
      <vt:lpstr>Slide 445</vt:lpstr>
      <vt:lpstr>Slide 446</vt:lpstr>
      <vt:lpstr>   Flexing of the head and guarding  of the perineum </vt:lpstr>
      <vt:lpstr>Slide 448</vt:lpstr>
      <vt:lpstr>Slide 449</vt:lpstr>
      <vt:lpstr>Slide 450</vt:lpstr>
      <vt:lpstr>Crowning of the Head  </vt:lpstr>
      <vt:lpstr>Extension of the head  </vt:lpstr>
      <vt:lpstr>Slide 453</vt:lpstr>
      <vt:lpstr>Delivering the Shoulders  </vt:lpstr>
      <vt:lpstr>Slide 455</vt:lpstr>
      <vt:lpstr>The delivering of posterior shoulder</vt:lpstr>
      <vt:lpstr>Slide 457</vt:lpstr>
      <vt:lpstr>Slide 458</vt:lpstr>
      <vt:lpstr>Slide 459</vt:lpstr>
      <vt:lpstr>EPISIOTOMY</vt:lpstr>
      <vt:lpstr>INDICATIONS OF AN EPISIOTOMY</vt:lpstr>
      <vt:lpstr>Slide 462</vt:lpstr>
      <vt:lpstr>ADVANTAGES OF EPISIOTOMY</vt:lpstr>
      <vt:lpstr>TYPES OF EPISIOTOMY INCISIONS</vt:lpstr>
      <vt:lpstr>Mediolateral episiotomy</vt:lpstr>
      <vt:lpstr>2. Median Episiotomy</vt:lpstr>
      <vt:lpstr>Median episiotomy</vt:lpstr>
      <vt:lpstr>3. J Shaped Episiotomy</vt:lpstr>
      <vt:lpstr>J shaped episiotomy</vt:lpstr>
      <vt:lpstr>4. Lateral episiotomy</vt:lpstr>
      <vt:lpstr>Lateral Episiotomy</vt:lpstr>
      <vt:lpstr>Performing an Episiotomy </vt:lpstr>
      <vt:lpstr>Slide 473</vt:lpstr>
      <vt:lpstr>Procedure of performing an episiotomy</vt:lpstr>
      <vt:lpstr>Important to note: </vt:lpstr>
      <vt:lpstr>Slide 476</vt:lpstr>
      <vt:lpstr>Infiltrating the perineum</vt:lpstr>
      <vt:lpstr>Performing an episiotomy</vt:lpstr>
      <vt:lpstr>Procedure cntd…</vt:lpstr>
      <vt:lpstr>Toxic signs of local anaesthesia that you should be aware of:</vt:lpstr>
      <vt:lpstr>Repair of the Episiotomy</vt:lpstr>
      <vt:lpstr>Slide 482</vt:lpstr>
      <vt:lpstr>Slide 483</vt:lpstr>
      <vt:lpstr>Slide 484</vt:lpstr>
      <vt:lpstr>Slide 485</vt:lpstr>
      <vt:lpstr>Complications of episiotomy</vt:lpstr>
      <vt:lpstr>THE 3RD STAGE OF LABOUR</vt:lpstr>
      <vt:lpstr>PHYSIOLOGY AND MANAGEMENT OF 3RD STAGE OF LABOUR</vt:lpstr>
      <vt:lpstr>Slide 489</vt:lpstr>
      <vt:lpstr>Principles of the Third Stage of Labour </vt:lpstr>
      <vt:lpstr>SEPARATION &amp; DESCENT OF THE PLACENTA</vt:lpstr>
      <vt:lpstr>Slide 492</vt:lpstr>
      <vt:lpstr>METHODS OF PLACENTA SEPARATION</vt:lpstr>
      <vt:lpstr>Matthew-Duncan method </vt:lpstr>
      <vt:lpstr>Schultz Method</vt:lpstr>
      <vt:lpstr>Slide 496</vt:lpstr>
      <vt:lpstr>Slide 497</vt:lpstr>
      <vt:lpstr>Signs of placental separation</vt:lpstr>
      <vt:lpstr>CONTROL OF BLEEDING</vt:lpstr>
      <vt:lpstr>Slide 500</vt:lpstr>
      <vt:lpstr>The Passive or Natural Method of Managing the 3rd Stage of Labour</vt:lpstr>
      <vt:lpstr>ACTIVE MANAGEMENT - Giving uterotonic  Drugs.</vt:lpstr>
      <vt:lpstr>Slide 503</vt:lpstr>
      <vt:lpstr> -   Methods of Delivery of the placenta and membranes 1) Controlled Cord Traction(CCT) method.</vt:lpstr>
      <vt:lpstr>RE-REPQUISITES PRIOR TO APPLICATION OF CCT METHOD TO DELIVER THE PLACENTA</vt:lpstr>
      <vt:lpstr>Slide 506</vt:lpstr>
      <vt:lpstr>Slide 507</vt:lpstr>
      <vt:lpstr>.</vt:lpstr>
      <vt:lpstr>Slide 509</vt:lpstr>
      <vt:lpstr>Examination of a placenta</vt:lpstr>
      <vt:lpstr>Slide 511</vt:lpstr>
      <vt:lpstr>Complications of the 3rd stage of labour</vt:lpstr>
      <vt:lpstr>Retained placenta </vt:lpstr>
      <vt:lpstr>Acute Uterine inversion </vt:lpstr>
      <vt:lpstr>FOURTH STAGE OF NORMAL LABOUR</vt:lpstr>
      <vt:lpstr>Slide 516</vt:lpstr>
      <vt:lpstr>Slide 517</vt:lpstr>
      <vt:lpstr>Slide 518</vt:lpstr>
      <vt:lpstr> SPECIFIC NURSING/ MIDWIFERY CARE DURING THE FOURTH STAGE OF LABOR  </vt:lpstr>
      <vt:lpstr>Slide 520</vt:lpstr>
      <vt:lpstr>Slide 521</vt:lpstr>
      <vt:lpstr>Massaging the fundus</vt:lpstr>
      <vt:lpstr>Slide 523</vt:lpstr>
      <vt:lpstr>Slide 524</vt:lpstr>
      <vt:lpstr>Slide 525</vt:lpstr>
      <vt:lpstr>Slide 526</vt:lpstr>
      <vt:lpstr>Slide 527</vt:lpstr>
      <vt:lpstr>Bulging of the lower abdomen= full bladder</vt:lpstr>
      <vt:lpstr>Slide 529</vt:lpstr>
      <vt:lpstr>Slide 530</vt:lpstr>
      <vt:lpstr>Slide 531</vt:lpstr>
      <vt:lpstr>Slide 532</vt:lpstr>
      <vt:lpstr>THE NORMAL NEONATE</vt:lpstr>
      <vt:lpstr>Slide 534</vt:lpstr>
      <vt:lpstr>BROAD OBJECTIVE</vt:lpstr>
      <vt:lpstr>DEFINITION OF TERMS</vt:lpstr>
      <vt:lpstr>GENERAL CHARACTERISTICS OF A NORMAL NEONATE</vt:lpstr>
      <vt:lpstr>APGAR SCORING </vt:lpstr>
      <vt:lpstr>Slide 539</vt:lpstr>
      <vt:lpstr>Slide 540</vt:lpstr>
      <vt:lpstr>Slide 541</vt:lpstr>
      <vt:lpstr>Slide 542</vt:lpstr>
      <vt:lpstr>Slide 543</vt:lpstr>
      <vt:lpstr>THE APGAR SCORE TABLE</vt:lpstr>
      <vt:lpstr>Interpretation of APGAR score</vt:lpstr>
      <vt:lpstr>Slide 546</vt:lpstr>
      <vt:lpstr>i) Establish and maintain clear airway</vt:lpstr>
      <vt:lpstr>Slide 548</vt:lpstr>
      <vt:lpstr>Immediate care cntd’</vt:lpstr>
      <vt:lpstr>Slide 550</vt:lpstr>
      <vt:lpstr>Vi) Care of the cord</vt:lpstr>
      <vt:lpstr>Slide 552</vt:lpstr>
      <vt:lpstr>Cord care cntd’</vt:lpstr>
      <vt:lpstr>Cord care</vt:lpstr>
      <vt:lpstr>Slide 555</vt:lpstr>
      <vt:lpstr>Immediate care of the newborn cntd’ </vt:lpstr>
      <vt:lpstr>Clamped umbilical cord</vt:lpstr>
      <vt:lpstr>Keep the baby warm</vt:lpstr>
      <vt:lpstr>IDENTIFICATION</vt:lpstr>
      <vt:lpstr>Slide 560</vt:lpstr>
      <vt:lpstr>xi) INFANT-PARENT BONDING</vt:lpstr>
      <vt:lpstr>      PHYSIOLOGY OF THE NORMAL NEONATE</vt:lpstr>
      <vt:lpstr>Slide 563</vt:lpstr>
      <vt:lpstr>2. THERMO (HEAT) REGULATION  </vt:lpstr>
      <vt:lpstr>Slide 565</vt:lpstr>
      <vt:lpstr>Reasons as to why neonatal physiology predisposes to poor thermoregulation.</vt:lpstr>
      <vt:lpstr>METHODS OF HEAT LOSS IN NEONATES</vt:lpstr>
      <vt:lpstr>This baby will lose heat by evaporation through a wet skin after birth. Drying and wrapping OR skin to skin contact plus a hat is required</vt:lpstr>
      <vt:lpstr>3. RESPIRATORY SYSTEM</vt:lpstr>
      <vt:lpstr>Slide 570</vt:lpstr>
      <vt:lpstr>4. CARDIOVASCULAR SYSTEM  </vt:lpstr>
      <vt:lpstr>Slide 572</vt:lpstr>
      <vt:lpstr>Slide 573</vt:lpstr>
      <vt:lpstr>Slide 574</vt:lpstr>
      <vt:lpstr>5. THE RENAL SYSTEM</vt:lpstr>
      <vt:lpstr>Slide 576</vt:lpstr>
      <vt:lpstr>6. GASTROINTESTINAL SYSTEM</vt:lpstr>
      <vt:lpstr>Slide 578</vt:lpstr>
      <vt:lpstr>STOOLS  </vt:lpstr>
      <vt:lpstr>Note:</vt:lpstr>
      <vt:lpstr>7. IMMUNOLOGICAL ADAPTATION</vt:lpstr>
      <vt:lpstr>Slide 582</vt:lpstr>
      <vt:lpstr>8. REPRODUCTIVE SYSTEM</vt:lpstr>
      <vt:lpstr>Slide 584</vt:lpstr>
      <vt:lpstr>9. MUSCULOSKELETAL SYSTEM</vt:lpstr>
      <vt:lpstr>10. PSYCHOLOGY AND PERCEPTION</vt:lpstr>
      <vt:lpstr>i) Special senses</vt:lpstr>
      <vt:lpstr>b) HEARING</vt:lpstr>
      <vt:lpstr>d) TOUCH</vt:lpstr>
      <vt:lpstr>ii) SLEEP AND AWAKENING</vt:lpstr>
      <vt:lpstr>11. GROWTH &amp; DEVELOPMENT</vt:lpstr>
      <vt:lpstr>WEIGHT  </vt:lpstr>
      <vt:lpstr>POSSIBLE REASONS FOR WEIGHT LOSS IN A NEWBORN</vt:lpstr>
      <vt:lpstr>FIRST EXAMINATION OF THE NEONATE</vt:lpstr>
      <vt:lpstr>Slide 595</vt:lpstr>
      <vt:lpstr> PREPARATION PRIOR TO FIRST EXAMINATION</vt:lpstr>
      <vt:lpstr>EVALUATE THE BABY</vt:lpstr>
      <vt:lpstr>APPEARANCE</vt:lpstr>
      <vt:lpstr>Vernix caseosa</vt:lpstr>
      <vt:lpstr>THE SKIN</vt:lpstr>
      <vt:lpstr>Examine the baby systematically in the following manner: </vt:lpstr>
      <vt:lpstr>HEAD CNTD’</vt:lpstr>
      <vt:lpstr>MEASURING OCCIPITO-FRONTAL CIRCUMFERENCE</vt:lpstr>
      <vt:lpstr>EYES</vt:lpstr>
      <vt:lpstr>Normal eye</vt:lpstr>
      <vt:lpstr>Eyelid edema</vt:lpstr>
      <vt:lpstr>Slide 607</vt:lpstr>
      <vt:lpstr>Down syndrome</vt:lpstr>
      <vt:lpstr>Slide 609</vt:lpstr>
      <vt:lpstr>THE MOUTH</vt:lpstr>
      <vt:lpstr>Slide 611</vt:lpstr>
      <vt:lpstr>Precocious /natal teeth</vt:lpstr>
      <vt:lpstr>Slide 613</vt:lpstr>
      <vt:lpstr>Slide 614</vt:lpstr>
      <vt:lpstr>Slide 615</vt:lpstr>
      <vt:lpstr>Slide 616</vt:lpstr>
      <vt:lpstr>Extra Digits</vt:lpstr>
      <vt:lpstr>Webbed fingers</vt:lpstr>
      <vt:lpstr>THE HIPS</vt:lpstr>
      <vt:lpstr>ORTOLANI’S TEST</vt:lpstr>
      <vt:lpstr>Slide 621</vt:lpstr>
      <vt:lpstr>Ortolani’s test</vt:lpstr>
      <vt:lpstr>Barlow’s test</vt:lpstr>
      <vt:lpstr>Slide 624</vt:lpstr>
      <vt:lpstr>Slide 625</vt:lpstr>
      <vt:lpstr>Slide 626</vt:lpstr>
      <vt:lpstr>Exomphalus</vt:lpstr>
      <vt:lpstr>Slide 628</vt:lpstr>
      <vt:lpstr>THE SPINE</vt:lpstr>
      <vt:lpstr>   Neurological Assessment</vt:lpstr>
      <vt:lpstr>a) Moro Reflex </vt:lpstr>
      <vt:lpstr>The Moro reflex</vt:lpstr>
      <vt:lpstr>b) TONIC NECK REFLEX  </vt:lpstr>
      <vt:lpstr>Tonic neck reflex</vt:lpstr>
      <vt:lpstr>c) Rooting Reflex</vt:lpstr>
      <vt:lpstr>e) Stepping Reflex  </vt:lpstr>
      <vt:lpstr>Stepping reflex</vt:lpstr>
      <vt:lpstr>f) Grasp Reflex  </vt:lpstr>
      <vt:lpstr>Slide 639</vt:lpstr>
      <vt:lpstr>g) Protective Reflex </vt:lpstr>
      <vt:lpstr>Slide 641</vt:lpstr>
      <vt:lpstr>Slide 642</vt:lpstr>
      <vt:lpstr>DAILY EXAMINATION OF A NEWBORN</vt:lpstr>
      <vt:lpstr>Slide 644</vt:lpstr>
      <vt:lpstr>Requirements for daily examination of the neonate</vt:lpstr>
      <vt:lpstr>Slide 646</vt:lpstr>
      <vt:lpstr>Slide 647</vt:lpstr>
      <vt:lpstr>Slide 648</vt:lpstr>
      <vt:lpstr>Slide 649</vt:lpstr>
      <vt:lpstr>Slide 650</vt:lpstr>
      <vt:lpstr>Slide 651</vt:lpstr>
      <vt:lpstr>Slide 652</vt:lpstr>
      <vt:lpstr>Top-tailing a Newborn</vt:lpstr>
      <vt:lpstr>Slide 654</vt:lpstr>
      <vt:lpstr>Slide 655</vt:lpstr>
      <vt:lpstr>Performance </vt:lpstr>
      <vt:lpstr>Slide 657</vt:lpstr>
      <vt:lpstr>Slide 658</vt:lpstr>
      <vt:lpstr>MINOR DISORDERS OF A NEWBORN &amp; THEIR SPECIFIC MANAGEMENT</vt:lpstr>
      <vt:lpstr>Slide 660</vt:lpstr>
      <vt:lpstr>    HEAT RASH </vt:lpstr>
      <vt:lpstr>NAPKIN RASH  </vt:lpstr>
      <vt:lpstr>Breast engorgement</vt:lpstr>
      <vt:lpstr>PSEUDO MENSTRUATION</vt:lpstr>
      <vt:lpstr>CONSTIPATION</vt:lpstr>
      <vt:lpstr>ORAL THRUSH  </vt:lpstr>
      <vt:lpstr>MOLDING </vt:lpstr>
      <vt:lpstr>THE NORMAL PUERPERIUM</vt:lpstr>
      <vt:lpstr> NORMAL PUERPERIUM &amp; ITS SPECIFIC MANAGEMENT</vt:lpstr>
      <vt:lpstr>Slide 670</vt:lpstr>
      <vt:lpstr>Slide 671</vt:lpstr>
      <vt:lpstr>Slide 672</vt:lpstr>
      <vt:lpstr>ii) Post-natal care</vt:lpstr>
      <vt:lpstr>Incidence of maternal &amp; newborn mortality</vt:lpstr>
      <vt:lpstr>Slide 675</vt:lpstr>
      <vt:lpstr>Slide 676</vt:lpstr>
      <vt:lpstr>CLASSIFICATION OF PUERPERIUM</vt:lpstr>
      <vt:lpstr>Anatomic changes during puerperium</vt:lpstr>
      <vt:lpstr>LOCHIA</vt:lpstr>
      <vt:lpstr>THE SEQUENTIAL CHANGES IN LOCHIA</vt:lpstr>
      <vt:lpstr>CHARACTERISTICS OF LOCHIA</vt:lpstr>
      <vt:lpstr>Cervix,vagina, muscular walls, fallopian tubes, ovaries</vt:lpstr>
      <vt:lpstr>Slide 683</vt:lpstr>
      <vt:lpstr>The vagina</vt:lpstr>
      <vt:lpstr>Physiologic changes</vt:lpstr>
      <vt:lpstr>Cardiovascular changes </vt:lpstr>
      <vt:lpstr>Cardiovascular changes cntd…</vt:lpstr>
      <vt:lpstr>Return of Menstruation and ovulation</vt:lpstr>
      <vt:lpstr>The breasts </vt:lpstr>
      <vt:lpstr>The Psychology of the Mother During Puerperium </vt:lpstr>
      <vt:lpstr>Slide 691</vt:lpstr>
      <vt:lpstr>General Involution </vt:lpstr>
      <vt:lpstr>Involution of the Uterus </vt:lpstr>
      <vt:lpstr>Slide 694</vt:lpstr>
      <vt:lpstr>Slide 695</vt:lpstr>
      <vt:lpstr>Slide 696</vt:lpstr>
      <vt:lpstr>Slide 697</vt:lpstr>
      <vt:lpstr>Slide 698</vt:lpstr>
      <vt:lpstr>Onset of Lactation</vt:lpstr>
      <vt:lpstr>Specific Management of Normal Puerperium </vt:lpstr>
      <vt:lpstr>General condition </vt:lpstr>
      <vt:lpstr>Slide 702</vt:lpstr>
      <vt:lpstr>Slide 703</vt:lpstr>
      <vt:lpstr>Slide 704</vt:lpstr>
      <vt:lpstr>PERFORMING DAILY POST NATAL EXAMINATION OF THE MOTHER.</vt:lpstr>
      <vt:lpstr>Slide 706</vt:lpstr>
      <vt:lpstr>Slide 707</vt:lpstr>
      <vt:lpstr>Slide 708</vt:lpstr>
      <vt:lpstr>Slide 709</vt:lpstr>
      <vt:lpstr>Slide 710</vt:lpstr>
      <vt:lpstr>Slide 711</vt:lpstr>
      <vt:lpstr>Counselling the client on postpartum care and hygiene </vt:lpstr>
      <vt:lpstr>Slide 713</vt:lpstr>
      <vt:lpstr> THE 6 WEEKS POST NATAL EXAMINATION </vt:lpstr>
      <vt:lpstr>Slide 715</vt:lpstr>
      <vt:lpstr>Slide 716</vt:lpstr>
      <vt:lpstr>Slide 717</vt:lpstr>
      <vt:lpstr>Slide 718</vt:lpstr>
      <vt:lpstr>Slide 719</vt:lpstr>
      <vt:lpstr>TARGETED POSTNATAL CARE </vt:lpstr>
      <vt:lpstr>Definition of targeted post natal care</vt:lpstr>
      <vt:lpstr>Elements of targeted postnatal care </vt:lpstr>
      <vt:lpstr>Slide 723</vt:lpstr>
      <vt:lpstr>Ct… Elements of targeted postnatal care  </vt:lpstr>
      <vt:lpstr>Schedule of targeted postnatal care visits </vt:lpstr>
      <vt:lpstr>1st VISIT i.e. within 1ST  24-48 hours</vt:lpstr>
      <vt:lpstr>1st visit. Check /perform:   </vt:lpstr>
      <vt:lpstr>Danger signs in newborns</vt:lpstr>
      <vt:lpstr>2nd  visit. Check /perform:   </vt:lpstr>
      <vt:lpstr>3rd   visit. Check /perform:   </vt:lpstr>
      <vt:lpstr>4th  visit. Check /perform:   </vt:lpstr>
      <vt:lpstr>Minor ailments/ disorders of puerperium &amp; Their specific management</vt:lpstr>
      <vt:lpstr>Postpartum Tears or Fourth Day Blues </vt:lpstr>
      <vt:lpstr>Slide 734</vt:lpstr>
      <vt:lpstr>SPECIFIC MGT OF POST PARTUM BLUES</vt:lpstr>
      <vt:lpstr>Management of post-partum blues cntd’</vt:lpstr>
      <vt:lpstr>Slide 737</vt:lpstr>
      <vt:lpstr>AFTERPAINS</vt:lpstr>
      <vt:lpstr>MANAGEMENT </vt:lpstr>
      <vt:lpstr>SUBINVOLUTION</vt:lpstr>
      <vt:lpstr>Slide 741</vt:lpstr>
      <vt:lpstr>MGT OF SUB-INVOLUTION</vt:lpstr>
      <vt:lpstr>PAIN IN THE PERINEUM</vt:lpstr>
      <vt:lpstr>RELIEVING MEASURES</vt:lpstr>
      <vt:lpstr>  To reduce the swelling;  </vt:lpstr>
      <vt:lpstr>Sitz bath </vt:lpstr>
      <vt:lpstr>Care of perineal stitches</vt:lpstr>
      <vt:lpstr>Breast related disorders </vt:lpstr>
      <vt:lpstr>SPECIFIC mgt</vt:lpstr>
      <vt:lpstr> Sore, cracked and damaged nipples </vt:lpstr>
      <vt:lpstr>Recommended Methods of Treatment for Cracked Nipples</vt:lpstr>
      <vt:lpstr>Prevention of Breast Complications</vt:lpstr>
      <vt:lpstr>Slide 753</vt:lpstr>
      <vt:lpstr>Postnatal diuresis</vt:lpstr>
      <vt:lpstr>Causes of post natal diuresis</vt:lpstr>
      <vt:lpstr>SPECIFIC mgt</vt:lpstr>
      <vt:lpstr>CONSTIPATION</vt:lpstr>
      <vt:lpstr>Post-partum danger signs to be reported immediately</vt:lpstr>
      <vt:lpstr>Slide 759</vt:lpstr>
      <vt:lpstr>Major Complications of puerperium</vt:lpstr>
      <vt:lpstr>Slide 761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Kairu</dc:creator>
  <cp:lastModifiedBy>USER</cp:lastModifiedBy>
  <cp:revision>35</cp:revision>
  <dcterms:created xsi:type="dcterms:W3CDTF">2021-02-10T08:21:16Z</dcterms:created>
  <dcterms:modified xsi:type="dcterms:W3CDTF">2021-08-03T12:35:11Z</dcterms:modified>
</cp:coreProperties>
</file>