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0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notesMaster" Target="notesMasters/notesMaster1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font" Target="fonts/font4.fntdata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font" Target="fonts/font3.fntdata" /><Relationship Id="rId4" Type="http://schemas.openxmlformats.org/officeDocument/2006/relationships/slide" Target="slides/slide3.xml" /><Relationship Id="rId9" Type="http://schemas.openxmlformats.org/officeDocument/2006/relationships/font" Target="fonts/font2.fntdata" /><Relationship Id="rId14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0228A-2709-4598-BEEE-3E95D21B778C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78BFA-74DC-4096-8A85-9EADE022AF5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3014-B383-4409-A45F-386E7655F4A5}" type="datetime1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 Ndrangu - Senior Principal Lecturer KMTC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DF05-2348-4B06-9602-3E48215C5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8CC2-FC43-4805-9476-F1F1811DAE90}" type="datetime1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 Ndrangu - Senior Principal Lecturer KMTC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DF05-2348-4B06-9602-3E48215C5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CADA-40C7-4290-BBAF-E63F36636108}" type="datetime1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 Ndrangu - Senior Principal Lecturer KMTC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DF05-2348-4B06-9602-3E48215C5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784C-F377-4483-8FAB-684E7CBDCC93}" type="datetime1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 Ndrangu - Senior Principal Lecturer KMTC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DF05-2348-4B06-9602-3E48215C5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6C7F7-A86E-4417-B3DC-F5EE725E76AC}" type="datetime1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 Ndrangu - Senior Principal Lecturer KMTC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DF05-2348-4B06-9602-3E48215C5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F7F6-873D-475A-B7C5-19AF57A4BDF3}" type="datetime1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 Ndrangu - Senior Principal Lecturer KMTC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DF05-2348-4B06-9602-3E48215C5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241C-5033-4090-9D9D-2FE1C2088CF2}" type="datetime1">
              <a:rPr lang="en-US" smtClean="0"/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 Ndrangu - Senior Principal Lecturer KMTC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DF05-2348-4B06-9602-3E48215C5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1A12-4D5F-4BA0-943C-D7BF7701678F}" type="datetime1">
              <a:rPr lang="en-US" smtClean="0"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 Ndrangu - Senior Principal Lecturer KMTC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DF05-2348-4B06-9602-3E48215C5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2B4E-E77F-461C-9A55-A2603BC7A022}" type="datetime1">
              <a:rPr lang="en-US" smtClean="0"/>
              <a:t>5/23/2022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 Ndrangu - Senior Principal Lecturer KMTC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DF05-2348-4B06-9602-3E48215C5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FCA2-A9E3-4B76-9211-42A35446D956}" type="datetime1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 Ndrangu - Senior Principal Lecturer KMTC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DF05-2348-4B06-9602-3E48215C5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9A5A-2E7A-4A08-BC1B-E5CC44307923}" type="datetime1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 Ndrangu - Senior Principal Lecturer KMTC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DF05-2348-4B06-9602-3E48215C5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31CC8-7547-4D42-B6B1-F60DB1DE2EE8}" type="datetime1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 Ndrangu - Senior Principal Lecturer KMTC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2DF05-2348-4B06-9602-3E48215C59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MODELS OF COMMUNICATION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9413-946E-4EC1-9C37-4FC8A618DA22}" type="datetime1">
              <a:rPr lang="en-US" smtClean="0"/>
              <a:t>5/23/2022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DF05-2348-4B06-9602-3E48215C599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Lasswell</a:t>
            </a:r>
            <a:r>
              <a:rPr lang="en-GB" dirty="0"/>
              <a:t> formula (1948)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>
              <a:lnSpc>
                <a:spcPct val="150000"/>
              </a:lnSpc>
            </a:pPr>
            <a:r>
              <a:rPr lang="en-GB" dirty="0"/>
              <a:t>Special feature of this model is that is can be given different shapes depending on the situation it describes</a:t>
            </a:r>
            <a:r>
              <a:rPr lang="en-US" dirty="0"/>
              <a:t>.</a:t>
            </a:r>
            <a:r>
              <a:rPr lang="en-GB" dirty="0"/>
              <a:t>There is a verbal as well as visual formula: </a:t>
            </a:r>
          </a:p>
          <a:p>
            <a:pPr lvl="0" algn="just">
              <a:lnSpc>
                <a:spcPct val="150000"/>
              </a:lnSpc>
            </a:pPr>
            <a:r>
              <a:rPr lang="en-GB" dirty="0"/>
              <a:t>someone</a:t>
            </a:r>
            <a:r>
              <a:rPr lang="en-US" dirty="0"/>
              <a:t> </a:t>
            </a:r>
            <a:r>
              <a:rPr lang="en-GB" dirty="0"/>
              <a:t>perceives an event</a:t>
            </a:r>
            <a:r>
              <a:rPr lang="en-US" dirty="0"/>
              <a:t> </a:t>
            </a:r>
            <a:r>
              <a:rPr lang="en-GB" dirty="0"/>
              <a:t>and reacts</a:t>
            </a:r>
            <a:r>
              <a:rPr lang="en-US" dirty="0"/>
              <a:t> </a:t>
            </a:r>
            <a:r>
              <a:rPr lang="en-GB" dirty="0"/>
              <a:t>in a situation</a:t>
            </a:r>
            <a:r>
              <a:rPr lang="en-US" dirty="0"/>
              <a:t> </a:t>
            </a:r>
            <a:r>
              <a:rPr lang="en-GB" dirty="0"/>
              <a:t>through some means</a:t>
            </a:r>
            <a:r>
              <a:rPr lang="en-US" dirty="0"/>
              <a:t> </a:t>
            </a:r>
            <a:r>
              <a:rPr lang="en-GB" dirty="0"/>
              <a:t>to make available materials</a:t>
            </a:r>
            <a:r>
              <a:rPr lang="en-US" dirty="0"/>
              <a:t> </a:t>
            </a:r>
            <a:r>
              <a:rPr lang="en-GB" dirty="0"/>
              <a:t>in some form and context</a:t>
            </a:r>
            <a:r>
              <a:rPr lang="en-US" dirty="0"/>
              <a:t> </a:t>
            </a:r>
            <a:r>
              <a:rPr lang="en-GB" dirty="0"/>
              <a:t> conveying content</a:t>
            </a:r>
            <a:r>
              <a:rPr lang="en-US" dirty="0"/>
              <a:t> </a:t>
            </a:r>
            <a:r>
              <a:rPr lang="en-GB" dirty="0"/>
              <a:t>with some consequence</a:t>
            </a:r>
            <a:r>
              <a:rPr lang="en-US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784C-F377-4483-8FAB-684E7CBDCC93}" type="datetime1">
              <a:rPr lang="en-US" smtClean="0"/>
              <a:t>5/23/2022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DF05-2348-4B06-9602-3E48215C599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>
              <a:lnSpc>
                <a:spcPct val="150000"/>
              </a:lnSpc>
            </a:pPr>
            <a:r>
              <a:rPr lang="en-GB" dirty="0"/>
              <a:t>The flexible nature of the model makes it useful.</a:t>
            </a:r>
            <a:r>
              <a:rPr lang="en-US" dirty="0"/>
              <a:t> </a:t>
            </a:r>
            <a:r>
              <a:rPr lang="en-GB" dirty="0"/>
              <a:t>It also allows an emphasis on perception</a:t>
            </a:r>
            <a:r>
              <a:rPr lang="en-US" dirty="0"/>
              <a:t>.</a:t>
            </a:r>
          </a:p>
          <a:p>
            <a:pPr lvl="0" algn="just">
              <a:lnSpc>
                <a:spcPct val="150000"/>
              </a:lnSpc>
            </a:pPr>
            <a:r>
              <a:rPr lang="en-US" dirty="0"/>
              <a:t> </a:t>
            </a:r>
            <a:r>
              <a:rPr lang="en-GB" dirty="0"/>
              <a:t>It could explain, for example, the perceptual problems of a witness in court and, in the media, a model which helps us to explore the connection between reality and the stories given on the news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784C-F377-4483-8FAB-684E7CBDCC93}" type="datetime1">
              <a:rPr lang="en-US" smtClean="0"/>
              <a:t>5/23/2022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DF05-2348-4B06-9602-3E48215C599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Shannon and Weaver (1949)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Highly influential and sometimes described as “the most important” model </a:t>
            </a:r>
            <a:endParaRPr lang="en-US" dirty="0"/>
          </a:p>
          <a:p>
            <a:pPr lvl="0"/>
            <a:r>
              <a:rPr lang="en-GB" dirty="0"/>
              <a:t>Communication is presented as a linear, one-way process</a:t>
            </a:r>
            <a:endParaRPr lang="en-US" dirty="0"/>
          </a:p>
          <a:p>
            <a:r>
              <a:rPr lang="en-GB" dirty="0"/>
              <a:t>Osgood and Schramm developed it into a more circular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784C-F377-4483-8FAB-684E7CBDCC93}" type="datetime1">
              <a:rPr lang="en-US" smtClean="0"/>
              <a:t>5/23/2022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DF05-2348-4B06-9602-3E48215C5996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</a:t>
            </a:r>
            <a:r>
              <a:rPr lang="en-US"/>
              <a:t>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GB" dirty="0"/>
              <a:t>Shannon and Weaver make a distinction between source and transmitter, and receiver and destination – </a:t>
            </a:r>
            <a:r>
              <a:rPr lang="en-GB" dirty="0" err="1"/>
              <a:t>ie</a:t>
            </a:r>
            <a:r>
              <a:rPr lang="en-GB" dirty="0"/>
              <a:t> there are two functions at the transmitting end and two at the receiving end</a:t>
            </a:r>
            <a:endParaRPr lang="en-US" dirty="0"/>
          </a:p>
          <a:p>
            <a:pPr algn="just"/>
            <a:r>
              <a:rPr lang="en-GB" dirty="0"/>
              <a:t>Criticised for suggesting a definite start and finish to the communication process, which in fact is often endless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784C-F377-4483-8FAB-684E7CBDCC93}" type="datetime1">
              <a:rPr lang="en-US" smtClean="0"/>
              <a:t>5/23/2022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DF05-2348-4B06-9602-3E48215C5996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1175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MODELS OF COMMUNICATION</vt:lpstr>
      <vt:lpstr>Lasswell formula (1948)</vt:lpstr>
      <vt:lpstr>Cont;</vt:lpstr>
      <vt:lpstr>Shannon and Weaver (1949)</vt:lpstr>
      <vt:lpstr>Cont;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MODELS OF COMMUNICATION</dc:title>
  <dc:creator>WANGUI</dc:creator>
  <cp:lastModifiedBy>Unknown User</cp:lastModifiedBy>
  <cp:revision>7</cp:revision>
  <dcterms:created xsi:type="dcterms:W3CDTF">2016-10-27T17:29:00Z</dcterms:created>
  <dcterms:modified xsi:type="dcterms:W3CDTF">2022-05-23T11:28:06Z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C79A3D0363224FF88A277B067A145CD8</vt:lpwstr>
  </property>
  <property fmtid="{D5CDD505-2E9C-101B-9397-08002B2CF9AE}" pid="3" name="KSOProductBuildVer">
    <vt:lpwstr>1033-11.2.0.11029</vt:lpwstr>
  </property>
</Properties>
</file>