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84" r:id="rId3"/>
    <p:sldId id="259" r:id="rId4"/>
    <p:sldId id="484" r:id="rId5"/>
    <p:sldId id="485" r:id="rId6"/>
    <p:sldId id="489" r:id="rId7"/>
    <p:sldId id="490" r:id="rId8"/>
    <p:sldId id="491" r:id="rId9"/>
    <p:sldId id="565" r:id="rId10"/>
    <p:sldId id="492" r:id="rId11"/>
    <p:sldId id="559" r:id="rId12"/>
    <p:sldId id="568" r:id="rId13"/>
    <p:sldId id="494" r:id="rId14"/>
    <p:sldId id="496" r:id="rId15"/>
    <p:sldId id="497" r:id="rId16"/>
    <p:sldId id="498" r:id="rId17"/>
    <p:sldId id="499" r:id="rId18"/>
    <p:sldId id="500" r:id="rId19"/>
    <p:sldId id="501" r:id="rId20"/>
    <p:sldId id="502" r:id="rId21"/>
    <p:sldId id="503" r:id="rId22"/>
    <p:sldId id="504" r:id="rId23"/>
    <p:sldId id="505" r:id="rId24"/>
    <p:sldId id="506" r:id="rId25"/>
    <p:sldId id="507" r:id="rId26"/>
    <p:sldId id="508" r:id="rId27"/>
    <p:sldId id="511" r:id="rId28"/>
    <p:sldId id="512" r:id="rId29"/>
    <p:sldId id="514" r:id="rId30"/>
    <p:sldId id="515" r:id="rId31"/>
    <p:sldId id="516" r:id="rId32"/>
    <p:sldId id="517" r:id="rId33"/>
    <p:sldId id="518" r:id="rId34"/>
    <p:sldId id="519" r:id="rId35"/>
    <p:sldId id="520" r:id="rId36"/>
    <p:sldId id="521" r:id="rId37"/>
    <p:sldId id="522" r:id="rId38"/>
    <p:sldId id="389" r:id="rId39"/>
    <p:sldId id="525" r:id="rId40"/>
    <p:sldId id="523" r:id="rId41"/>
    <p:sldId id="526" r:id="rId42"/>
    <p:sldId id="524" r:id="rId43"/>
    <p:sldId id="527" r:id="rId44"/>
    <p:sldId id="454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99"/>
    <a:srgbClr val="FF0066"/>
    <a:srgbClr val="FF0000"/>
    <a:srgbClr val="ECCA22"/>
    <a:srgbClr val="E3D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9" autoAdjust="0"/>
    <p:restoredTop sz="93204" autoAdjust="0"/>
  </p:normalViewPr>
  <p:slideViewPr>
    <p:cSldViewPr>
      <p:cViewPr>
        <p:scale>
          <a:sx n="66" d="100"/>
          <a:sy n="66" d="100"/>
        </p:scale>
        <p:origin x="-162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6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="" xmlns:a16="http://schemas.microsoft.com/office/drawing/2014/main" id="{FF6B7DC4-12EA-4DF3-8F28-D6854F79E6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="" xmlns:a16="http://schemas.microsoft.com/office/drawing/2014/main" id="{83C218B2-413E-4C4D-A50B-046E8228AD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>
            <a:extLst>
              <a:ext uri="{FF2B5EF4-FFF2-40B4-BE49-F238E27FC236}">
                <a16:creationId xmlns="" xmlns:a16="http://schemas.microsoft.com/office/drawing/2014/main" id="{25C8AC68-6501-47E5-82CD-135A00E422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>
            <a:extLst>
              <a:ext uri="{FF2B5EF4-FFF2-40B4-BE49-F238E27FC236}">
                <a16:creationId xmlns="" xmlns:a16="http://schemas.microsoft.com/office/drawing/2014/main" id="{DE0CD8FF-8DE3-4D39-9B17-C67E606AECC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086" name="Rectangle 6">
            <a:extLst>
              <a:ext uri="{FF2B5EF4-FFF2-40B4-BE49-F238E27FC236}">
                <a16:creationId xmlns="" xmlns:a16="http://schemas.microsoft.com/office/drawing/2014/main" id="{E39128E0-7275-437B-9851-C97FDAA87B3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>
            <a:extLst>
              <a:ext uri="{FF2B5EF4-FFF2-40B4-BE49-F238E27FC236}">
                <a16:creationId xmlns="" xmlns:a16="http://schemas.microsoft.com/office/drawing/2014/main" id="{6A5FCC4E-2B3D-4DA6-8AA2-E2EA25CA2F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2DEF56E-8655-4491-9A78-AE0D7C6FA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096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00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787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26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09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49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827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735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962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2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39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213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Topic%2025%20Resources.ppt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NEWPhysical Background">
            <a:extLst>
              <a:ext uri="{FF2B5EF4-FFF2-40B4-BE49-F238E27FC236}">
                <a16:creationId xmlns="" xmlns:a16="http://schemas.microsoft.com/office/drawing/2014/main" id="{3FB728A0-F5BE-4A76-834C-AA62547C5F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9" descr="help button">
            <a:hlinkClick r:id="" action="ppaction://noaction"/>
            <a:extLst>
              <a:ext uri="{FF2B5EF4-FFF2-40B4-BE49-F238E27FC236}">
                <a16:creationId xmlns="" xmlns:a16="http://schemas.microsoft.com/office/drawing/2014/main" id="{0E64042F-F129-461C-BCD8-9CC5C5ED6F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285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0" descr="chapter resources">
            <a:hlinkClick r:id="rId15" action="ppaction://hlinkpres?slideindex=1&amp;slidetitle="/>
            <a:extLst>
              <a:ext uri="{FF2B5EF4-FFF2-40B4-BE49-F238E27FC236}">
                <a16:creationId xmlns="" xmlns:a16="http://schemas.microsoft.com/office/drawing/2014/main" id="{26200A3D-B7C4-4ACA-AE5C-CD886E16F1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372225"/>
            <a:ext cx="16764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1" descr="back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633E20B0-12B3-4216-9FA2-A9349E874D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343650"/>
            <a:ext cx="300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2" descr="home">
            <a:hlinkClick r:id="rId18" action="ppaction://hlinksldjump"/>
            <a:extLst>
              <a:ext uri="{FF2B5EF4-FFF2-40B4-BE49-F238E27FC236}">
                <a16:creationId xmlns="" xmlns:a16="http://schemas.microsoft.com/office/drawing/2014/main" id="{1EE2BE80-18BF-411D-B383-2158A2F8B9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6345238"/>
            <a:ext cx="3048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3" descr="next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BF68170B-BE0F-4EAC-B0AC-C09B0FC134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6343650"/>
            <a:ext cx="3048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4" descr="end">
            <a:hlinkClick r:id="" action="ppaction://noaction"/>
            <a:extLst>
              <a:ext uri="{FF2B5EF4-FFF2-40B4-BE49-F238E27FC236}">
                <a16:creationId xmlns="" xmlns:a16="http://schemas.microsoft.com/office/drawing/2014/main" id="{A216BB7C-A590-4317-8D81-66684CD5EC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286500"/>
            <a:ext cx="4857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6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3" descr="C:\Documents and Settings\tinaf\Desktop\CMC textbook cover 2005sm.gif">
            <a:extLst>
              <a:ext uri="{FF2B5EF4-FFF2-40B4-BE49-F238E27FC236}">
                <a16:creationId xmlns="" xmlns:a16="http://schemas.microsoft.com/office/drawing/2014/main" id="{7E35DFFF-4F1F-4FCF-A905-3B70DC915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41052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ext Box 2">
            <a:extLst>
              <a:ext uri="{FF2B5EF4-FFF2-40B4-BE49-F238E27FC236}">
                <a16:creationId xmlns="" xmlns:a16="http://schemas.microsoft.com/office/drawing/2014/main" id="{FD78F73C-DBC7-45A1-9996-A039C960F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73200"/>
            <a:ext cx="78486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A chain of two or more amino acids linked by peptide bonds is called a </a:t>
            </a:r>
            <a:r>
              <a:rPr lang="en-US" altLang="en-US" b="1">
                <a:solidFill>
                  <a:srgbClr val="FF3399"/>
                </a:solidFill>
              </a:rPr>
              <a:t>peptide</a:t>
            </a:r>
            <a:r>
              <a:rPr lang="en-US" altLang="en-US"/>
              <a:t>. 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="" xmlns:a16="http://schemas.microsoft.com/office/drawing/2014/main" id="{4841D775-840A-4895-86FA-0B4CF4E81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50133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Structure of an Amino Acid</a:t>
            </a:r>
          </a:p>
        </p:txBody>
      </p:sp>
      <p:sp>
        <p:nvSpPr>
          <p:cNvPr id="276484" name="Text Box 4">
            <a:extLst>
              <a:ext uri="{FF2B5EF4-FFF2-40B4-BE49-F238E27FC236}">
                <a16:creationId xmlns="" xmlns:a16="http://schemas.microsoft.com/office/drawing/2014/main" id="{D1984C04-2AED-4D89-B074-EAB86E474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sp>
        <p:nvSpPr>
          <p:cNvPr id="276486" name="Text Box 6">
            <a:extLst>
              <a:ext uri="{FF2B5EF4-FFF2-40B4-BE49-F238E27FC236}">
                <a16:creationId xmlns="" xmlns:a16="http://schemas.microsoft.com/office/drawing/2014/main" id="{4340B071-3CD1-4EF9-BC54-9046ACD8D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708275"/>
            <a:ext cx="80010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The term </a:t>
            </a:r>
            <a:r>
              <a:rPr lang="en-US" altLang="en-US" b="1">
                <a:solidFill>
                  <a:srgbClr val="FF3399"/>
                </a:solidFill>
              </a:rPr>
              <a:t>polypeptide</a:t>
            </a:r>
            <a:r>
              <a:rPr lang="en-US" altLang="en-US"/>
              <a:t> is applied to a chain of ten or more amino acids. </a:t>
            </a:r>
          </a:p>
        </p:txBody>
      </p:sp>
      <p:sp>
        <p:nvSpPr>
          <p:cNvPr id="276488" name="Text Box 8">
            <a:extLst>
              <a:ext uri="{FF2B5EF4-FFF2-40B4-BE49-F238E27FC236}">
                <a16:creationId xmlns="" xmlns:a16="http://schemas.microsoft.com/office/drawing/2014/main" id="{0112F892-1839-4B56-892A-432A38BDE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927475"/>
            <a:ext cx="80010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Proteins may have one or several polypeptide chains, and each chain must have an exact sequence of amino acids. </a:t>
            </a:r>
          </a:p>
        </p:txBody>
      </p:sp>
      <p:pic>
        <p:nvPicPr>
          <p:cNvPr id="276489" name="Picture 9" descr="MiddleSchoolAudio">
            <a:hlinkClick r:id="" action="ppaction://noaction">
              <a:snd r:embed="rId2" name="TOP2505.WAV"/>
            </a:hlinkClick>
            <a:extLst>
              <a:ext uri="{FF2B5EF4-FFF2-40B4-BE49-F238E27FC236}">
                <a16:creationId xmlns="" xmlns:a16="http://schemas.microsoft.com/office/drawing/2014/main" id="{C9698418-C844-4F51-8A1C-C2C9BFF97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2014538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490" name="Picture 10" descr="MiddleSchoolAudio">
            <a:hlinkClick r:id="" action="ppaction://noaction">
              <a:snd r:embed="rId4" name="TOP2506.WAV"/>
            </a:hlinkClick>
            <a:extLst>
              <a:ext uri="{FF2B5EF4-FFF2-40B4-BE49-F238E27FC236}">
                <a16:creationId xmlns="" xmlns:a16="http://schemas.microsoft.com/office/drawing/2014/main" id="{B479213D-2D35-40DD-BED5-C18CA1ED6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3246438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7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7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7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7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/>
      <p:bldP spid="276486" grpId="0"/>
      <p:bldP spid="2764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Text Box 2">
            <a:extLst>
              <a:ext uri="{FF2B5EF4-FFF2-40B4-BE49-F238E27FC236}">
                <a16:creationId xmlns="" xmlns:a16="http://schemas.microsoft.com/office/drawing/2014/main" id="{2B787228-A506-4FA0-8309-1107E17E1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46225"/>
            <a:ext cx="80010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Proteins can fold into either round, globular structures or long, fibrous structures. 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="" xmlns:a16="http://schemas.microsoft.com/office/drawing/2014/main" id="{4AB7C62D-394F-4AB9-B9D6-93614AD8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50133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Structure of an Amino Acid</a:t>
            </a:r>
          </a:p>
        </p:txBody>
      </p:sp>
      <p:sp>
        <p:nvSpPr>
          <p:cNvPr id="347140" name="Text Box 4">
            <a:extLst>
              <a:ext uri="{FF2B5EF4-FFF2-40B4-BE49-F238E27FC236}">
                <a16:creationId xmlns="" xmlns:a16="http://schemas.microsoft.com/office/drawing/2014/main" id="{863CE564-13B6-4478-9B81-C84A32A5D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pic>
        <p:nvPicPr>
          <p:cNvPr id="347145" name="Picture 9" descr="im08structure of proteins">
            <a:extLst>
              <a:ext uri="{FF2B5EF4-FFF2-40B4-BE49-F238E27FC236}">
                <a16:creationId xmlns="" xmlns:a16="http://schemas.microsoft.com/office/drawing/2014/main" id="{2093DA26-1581-451D-8599-CC68A5E3A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2998788"/>
            <a:ext cx="4386263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4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>
            <a:extLst>
              <a:ext uri="{FF2B5EF4-FFF2-40B4-BE49-F238E27FC236}">
                <a16:creationId xmlns="" xmlns:a16="http://schemas.microsoft.com/office/drawing/2014/main" id="{8619A9C1-5135-424E-967E-489649113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50133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Structure of an Amino Acid</a:t>
            </a:r>
          </a:p>
        </p:txBody>
      </p:sp>
      <p:sp>
        <p:nvSpPr>
          <p:cNvPr id="356356" name="Text Box 4">
            <a:extLst>
              <a:ext uri="{FF2B5EF4-FFF2-40B4-BE49-F238E27FC236}">
                <a16:creationId xmlns="" xmlns:a16="http://schemas.microsoft.com/office/drawing/2014/main" id="{DB09FD0D-234C-44BA-8646-BBF250702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pic>
        <p:nvPicPr>
          <p:cNvPr id="13317" name="Picture 8" descr="im08structure of proteins">
            <a:extLst>
              <a:ext uri="{FF2B5EF4-FFF2-40B4-BE49-F238E27FC236}">
                <a16:creationId xmlns="" xmlns:a16="http://schemas.microsoft.com/office/drawing/2014/main" id="{7D292B5D-FFF7-4FF3-A299-2E0242883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2998788"/>
            <a:ext cx="4386263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>
            <a:extLst>
              <a:ext uri="{FF2B5EF4-FFF2-40B4-BE49-F238E27FC236}">
                <a16:creationId xmlns="" xmlns:a16="http://schemas.microsoft.com/office/drawing/2014/main" id="{AE4B2ED6-A9B9-4FE3-87AC-7FCE15D9A063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422400"/>
            <a:ext cx="8153400" cy="3987800"/>
            <a:chOff x="336" y="816"/>
            <a:chExt cx="5136" cy="2512"/>
          </a:xfrm>
        </p:grpSpPr>
        <p:sp>
          <p:nvSpPr>
            <p:cNvPr id="13319" name="Text Box 5">
              <a:extLst>
                <a:ext uri="{FF2B5EF4-FFF2-40B4-BE49-F238E27FC236}">
                  <a16:creationId xmlns="" xmlns:a16="http://schemas.microsoft.com/office/drawing/2014/main" id="{A52C3147-5FB7-4654-B991-3078D3746D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816"/>
              <a:ext cx="5136" cy="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tabLst>
                  <a:tab pos="228600" algn="l"/>
                  <a:tab pos="1943100" algn="l"/>
                </a:tabLs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228600" algn="l"/>
                  <a:tab pos="1943100" algn="l"/>
                </a:tabLs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228600" algn="l"/>
                  <a:tab pos="1943100" algn="l"/>
                </a:tabLs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228600" algn="l"/>
                  <a:tab pos="1943100" algn="l"/>
                </a:tabLs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228600" algn="l"/>
                  <a:tab pos="1943100" algn="l"/>
                </a:tabLs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1943100" algn="l"/>
                </a:tabLs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1943100" algn="l"/>
                </a:tabLs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1943100" algn="l"/>
                </a:tabLs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1943100" algn="l"/>
                </a:tabLs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  <a:buFontTx/>
                <a:buChar char="•"/>
              </a:pPr>
              <a:r>
                <a:rPr lang="en-US" altLang="en-US"/>
                <a:t>The amino acid chains are held in place in three-dimensional structures by attractive forces between the side chains of different</a:t>
              </a:r>
            </a:p>
          </p:txBody>
        </p:sp>
        <p:sp>
          <p:nvSpPr>
            <p:cNvPr id="13320" name="Text Box 9">
              <a:extLst>
                <a:ext uri="{FF2B5EF4-FFF2-40B4-BE49-F238E27FC236}">
                  <a16:creationId xmlns="" xmlns:a16="http://schemas.microsoft.com/office/drawing/2014/main" id="{629B1CB8-8619-4FB8-B28E-2D7D5A557D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" y="1614"/>
              <a:ext cx="2218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</a:pPr>
              <a:r>
                <a:rPr lang="en-US" altLang="en-US"/>
                <a:t>amino acids, which have been brought close together by the bending and folding of the polypeptide chains.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Text Box 2">
            <a:extLst>
              <a:ext uri="{FF2B5EF4-FFF2-40B4-BE49-F238E27FC236}">
                <a16:creationId xmlns="" xmlns:a16="http://schemas.microsoft.com/office/drawing/2014/main" id="{8C9FF34F-A661-4B3E-9441-03A981638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0"/>
            <a:ext cx="78486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Many of the proteins in an organism act as </a:t>
            </a:r>
            <a:r>
              <a:rPr lang="en-US" altLang="en-US" b="1">
                <a:solidFill>
                  <a:srgbClr val="FF3399"/>
                </a:solidFill>
              </a:rPr>
              <a:t>enzymes</a:t>
            </a:r>
            <a:r>
              <a:rPr lang="en-US" altLang="en-US"/>
              <a:t>. These proteins catalyze chemical reactions—speeding up reactions or allowing the reactions to take place at a low temperature.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="" xmlns:a16="http://schemas.microsoft.com/office/drawing/2014/main" id="{E6A270F6-05A7-41E8-9541-531017DE0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4572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Enzymes</a:t>
            </a:r>
          </a:p>
        </p:txBody>
      </p:sp>
      <p:sp>
        <p:nvSpPr>
          <p:cNvPr id="278532" name="Text Box 4">
            <a:extLst>
              <a:ext uri="{FF2B5EF4-FFF2-40B4-BE49-F238E27FC236}">
                <a16:creationId xmlns="" xmlns:a16="http://schemas.microsoft.com/office/drawing/2014/main" id="{02882171-0E4A-4F47-9147-FCB7CFCA3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pic>
        <p:nvPicPr>
          <p:cNvPr id="278536" name="Picture 8" descr="MiddleSchoolAudio">
            <a:hlinkClick r:id="" action="ppaction://noaction">
              <a:snd r:embed="rId2" name="TOP2507.WAV"/>
            </a:hlinkClick>
            <a:extLst>
              <a:ext uri="{FF2B5EF4-FFF2-40B4-BE49-F238E27FC236}">
                <a16:creationId xmlns="" xmlns:a16="http://schemas.microsoft.com/office/drawing/2014/main" id="{56813DF3-2A1C-4CA8-B68A-42125CFEB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339090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7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Text Box 2">
            <a:extLst>
              <a:ext uri="{FF2B5EF4-FFF2-40B4-BE49-F238E27FC236}">
                <a16:creationId xmlns="" xmlns:a16="http://schemas.microsoft.com/office/drawing/2014/main" id="{26BE2A94-56FE-4EC4-89EE-8ABF0BC5C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90625"/>
            <a:ext cx="8001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Substrates are brought close together in the active sites of an enzyme, which lowers the activation energy of the reaction by facilitating the bonding together of the substrates to form a product. 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="" xmlns:a16="http://schemas.microsoft.com/office/drawing/2014/main" id="{0E3EAB80-6400-4994-B40E-0E308E357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28368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Enzyme Action</a:t>
            </a:r>
          </a:p>
        </p:txBody>
      </p:sp>
      <p:sp>
        <p:nvSpPr>
          <p:cNvPr id="280580" name="Text Box 4">
            <a:extLst>
              <a:ext uri="{FF2B5EF4-FFF2-40B4-BE49-F238E27FC236}">
                <a16:creationId xmlns="" xmlns:a16="http://schemas.microsoft.com/office/drawing/2014/main" id="{5AA2D4F6-6C53-4777-9057-73277072B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pic>
        <p:nvPicPr>
          <p:cNvPr id="280588" name="Picture 12" descr="im10">
            <a:extLst>
              <a:ext uri="{FF2B5EF4-FFF2-40B4-BE49-F238E27FC236}">
                <a16:creationId xmlns="" xmlns:a16="http://schemas.microsoft.com/office/drawing/2014/main" id="{06AF56C6-B086-48C2-97FE-AABC4C2CF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24250"/>
            <a:ext cx="5334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8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ext Box 2">
            <a:extLst>
              <a:ext uri="{FF2B5EF4-FFF2-40B4-BE49-F238E27FC236}">
                <a16:creationId xmlns="" xmlns:a16="http://schemas.microsoft.com/office/drawing/2014/main" id="{D9AB5A28-0EB5-4FE9-AFAC-545DF08EB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82750"/>
            <a:ext cx="80010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Familiar </a:t>
            </a:r>
            <a:r>
              <a:rPr lang="en-US" altLang="en-US" b="1">
                <a:solidFill>
                  <a:srgbClr val="FF3399"/>
                </a:solidFill>
              </a:rPr>
              <a:t>carbohydrates</a:t>
            </a:r>
            <a:r>
              <a:rPr lang="en-US" altLang="en-US"/>
              <a:t> include sugars, starches, and cellulose. 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="" xmlns:a16="http://schemas.microsoft.com/office/drawing/2014/main" id="{9B26478C-7F80-4AAB-95E8-D5F1F87B7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41148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Carbohydrates</a:t>
            </a:r>
          </a:p>
        </p:txBody>
      </p:sp>
      <p:sp>
        <p:nvSpPr>
          <p:cNvPr id="281604" name="Text Box 4">
            <a:extLst>
              <a:ext uri="{FF2B5EF4-FFF2-40B4-BE49-F238E27FC236}">
                <a16:creationId xmlns="" xmlns:a16="http://schemas.microsoft.com/office/drawing/2014/main" id="{0AB4C13D-4960-4D82-A4B8-A486C6182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sp>
        <p:nvSpPr>
          <p:cNvPr id="281606" name="Text Box 6">
            <a:extLst>
              <a:ext uri="{FF2B5EF4-FFF2-40B4-BE49-F238E27FC236}">
                <a16:creationId xmlns="" xmlns:a16="http://schemas.microsoft.com/office/drawing/2014/main" id="{92070A28-9C8C-47F2-9D9D-2552552F0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133725"/>
            <a:ext cx="80010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Carbohydrates contain Carbon, Hydrogen and Oxygen in a 1:2:1 ratio. </a:t>
            </a:r>
          </a:p>
        </p:txBody>
      </p:sp>
      <p:pic>
        <p:nvPicPr>
          <p:cNvPr id="281608" name="Picture 8" descr="MiddleSchoolAudio">
            <a:hlinkClick r:id="" action="ppaction://noaction">
              <a:snd r:embed="rId2" name="TOP2509.WAV"/>
            </a:hlinkClick>
            <a:extLst>
              <a:ext uri="{FF2B5EF4-FFF2-40B4-BE49-F238E27FC236}">
                <a16:creationId xmlns="" xmlns:a16="http://schemas.microsoft.com/office/drawing/2014/main" id="{5DA2650B-F55A-436F-94BC-686FC9CD1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2224088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8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8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2" grpId="0"/>
      <p:bldP spid="2816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Text Box 2">
            <a:extLst>
              <a:ext uri="{FF2B5EF4-FFF2-40B4-BE49-F238E27FC236}">
                <a16:creationId xmlns="" xmlns:a16="http://schemas.microsoft.com/office/drawing/2014/main" id="{E0298B22-70D0-45F3-A08A-EAFE9DF80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20850"/>
            <a:ext cx="80010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The simplest carbohydrates are the simple sugars, or </a:t>
            </a:r>
            <a:r>
              <a:rPr lang="en-US" altLang="en-US" b="1">
                <a:solidFill>
                  <a:srgbClr val="FF3399"/>
                </a:solidFill>
              </a:rPr>
              <a:t>monosaccharides</a:t>
            </a:r>
            <a:r>
              <a:rPr lang="en-US" altLang="en-US"/>
              <a:t>, which commonly have five or six carbon atoms. 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="" xmlns:a16="http://schemas.microsoft.com/office/drawing/2014/main" id="{4C8B2293-17DB-4DF5-B7BC-C76C128E4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33131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Monosaccharides </a:t>
            </a:r>
          </a:p>
        </p:txBody>
      </p:sp>
      <p:sp>
        <p:nvSpPr>
          <p:cNvPr id="282628" name="Text Box 4">
            <a:extLst>
              <a:ext uri="{FF2B5EF4-FFF2-40B4-BE49-F238E27FC236}">
                <a16:creationId xmlns="" xmlns:a16="http://schemas.microsoft.com/office/drawing/2014/main" id="{888BD98A-CA09-4B50-A3C2-5F6C2D812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sp>
        <p:nvSpPr>
          <p:cNvPr id="282630" name="Text Box 6">
            <a:extLst>
              <a:ext uri="{FF2B5EF4-FFF2-40B4-BE49-F238E27FC236}">
                <a16:creationId xmlns="" xmlns:a16="http://schemas.microsoft.com/office/drawing/2014/main" id="{B393BC7F-5A2F-4EC5-9BA9-EA1CA6B7C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41725"/>
            <a:ext cx="78486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Glucose, the main ingredient in corn syrup, is a familiar monosaccharide. </a:t>
            </a:r>
          </a:p>
        </p:txBody>
      </p:sp>
      <p:pic>
        <p:nvPicPr>
          <p:cNvPr id="282631" name="Picture 7" descr="MiddleSchoolAudio">
            <a:hlinkClick r:id="" action="ppaction://noaction">
              <a:snd r:embed="rId2" name="TOP2510.WAV"/>
            </a:hlinkClick>
            <a:extLst>
              <a:ext uri="{FF2B5EF4-FFF2-40B4-BE49-F238E27FC236}">
                <a16:creationId xmlns="" xmlns:a16="http://schemas.microsoft.com/office/drawing/2014/main" id="{5424E651-25A9-4893-8315-29E299967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2697163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8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8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6" grpId="0"/>
      <p:bldP spid="2826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ext Box 2">
            <a:extLst>
              <a:ext uri="{FF2B5EF4-FFF2-40B4-BE49-F238E27FC236}">
                <a16:creationId xmlns="" xmlns:a16="http://schemas.microsoft.com/office/drawing/2014/main" id="{DA36EEB0-9007-4FCA-BCCA-5910F15D7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90625"/>
            <a:ext cx="77724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Glucose has the molecular formula C</a:t>
            </a:r>
            <a:r>
              <a:rPr lang="en-US" altLang="en-US" baseline="-25000"/>
              <a:t>6</a:t>
            </a:r>
            <a:r>
              <a:rPr lang="en-US" altLang="en-US"/>
              <a:t>H</a:t>
            </a:r>
            <a:r>
              <a:rPr lang="en-US" altLang="en-US" baseline="-25000"/>
              <a:t>12</a:t>
            </a:r>
            <a:r>
              <a:rPr lang="en-US" altLang="en-US"/>
              <a:t>O</a:t>
            </a:r>
            <a:r>
              <a:rPr lang="en-US" altLang="en-US" baseline="-25000"/>
              <a:t>6</a:t>
            </a:r>
            <a:r>
              <a:rPr lang="en-US" altLang="en-US"/>
              <a:t> and can be represented by the following structures. 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="" xmlns:a16="http://schemas.microsoft.com/office/drawing/2014/main" id="{F727CA37-9BFD-4BC5-9476-B6112FBAC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33131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Monosaccharides </a:t>
            </a:r>
          </a:p>
        </p:txBody>
      </p:sp>
      <p:sp>
        <p:nvSpPr>
          <p:cNvPr id="283652" name="Text Box 4">
            <a:extLst>
              <a:ext uri="{FF2B5EF4-FFF2-40B4-BE49-F238E27FC236}">
                <a16:creationId xmlns="" xmlns:a16="http://schemas.microsoft.com/office/drawing/2014/main" id="{2BDAA03A-53D4-4A0C-93A7-C60A40430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pic>
        <p:nvPicPr>
          <p:cNvPr id="283658" name="Picture 10" descr="im12">
            <a:extLst>
              <a:ext uri="{FF2B5EF4-FFF2-40B4-BE49-F238E27FC236}">
                <a16:creationId xmlns="" xmlns:a16="http://schemas.microsoft.com/office/drawing/2014/main" id="{8A9065D6-07AD-40A3-A32B-D5D680C0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2224088"/>
            <a:ext cx="3665538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8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Text Box 2">
            <a:extLst>
              <a:ext uri="{FF2B5EF4-FFF2-40B4-BE49-F238E27FC236}">
                <a16:creationId xmlns="" xmlns:a16="http://schemas.microsoft.com/office/drawing/2014/main" id="{AF744E50-008D-4EFD-A881-79350CC55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17625"/>
            <a:ext cx="80772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The most common simple sugars are glucose, fructose, and ribose. 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="" xmlns:a16="http://schemas.microsoft.com/office/drawing/2014/main" id="{5A11425A-B073-4D3B-8C5B-B53AE00C8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33131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Monosaccharides </a:t>
            </a:r>
          </a:p>
        </p:txBody>
      </p:sp>
      <p:sp>
        <p:nvSpPr>
          <p:cNvPr id="284676" name="Text Box 4">
            <a:extLst>
              <a:ext uri="{FF2B5EF4-FFF2-40B4-BE49-F238E27FC236}">
                <a16:creationId xmlns="" xmlns:a16="http://schemas.microsoft.com/office/drawing/2014/main" id="{BB903B09-4DAE-42A9-883D-F32480E64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pic>
        <p:nvPicPr>
          <p:cNvPr id="284680" name="Picture 8" descr="im13">
            <a:extLst>
              <a:ext uri="{FF2B5EF4-FFF2-40B4-BE49-F238E27FC236}">
                <a16:creationId xmlns="" xmlns:a16="http://schemas.microsoft.com/office/drawing/2014/main" id="{8EC8CB93-532A-4031-9796-A35D325EB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16200"/>
            <a:ext cx="67056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8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ext Box 2">
            <a:extLst>
              <a:ext uri="{FF2B5EF4-FFF2-40B4-BE49-F238E27FC236}">
                <a16:creationId xmlns="" xmlns:a16="http://schemas.microsoft.com/office/drawing/2014/main" id="{AE71F17E-78B1-496D-8E62-257CF904E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27150"/>
            <a:ext cx="82296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A polymer of many monosaccharides bonded into a chain is called a </a:t>
            </a:r>
            <a:r>
              <a:rPr lang="en-US" altLang="en-US" b="1">
                <a:solidFill>
                  <a:srgbClr val="FF3399"/>
                </a:solidFill>
              </a:rPr>
              <a:t>polysaccharide</a:t>
            </a:r>
            <a:r>
              <a:rPr lang="en-US" altLang="en-US"/>
              <a:t>. 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="" xmlns:a16="http://schemas.microsoft.com/office/drawing/2014/main" id="{A3A27EC4-371B-4803-AD78-54993E60F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30638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Polysaccharides </a:t>
            </a:r>
          </a:p>
        </p:txBody>
      </p:sp>
      <p:sp>
        <p:nvSpPr>
          <p:cNvPr id="285700" name="Text Box 4">
            <a:extLst>
              <a:ext uri="{FF2B5EF4-FFF2-40B4-BE49-F238E27FC236}">
                <a16:creationId xmlns="" xmlns:a16="http://schemas.microsoft.com/office/drawing/2014/main" id="{7A633899-4DD7-4A82-9ED4-2CDC03DEF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sp>
        <p:nvSpPr>
          <p:cNvPr id="285702" name="Text Box 6">
            <a:extLst>
              <a:ext uri="{FF2B5EF4-FFF2-40B4-BE49-F238E27FC236}">
                <a16:creationId xmlns="" xmlns:a16="http://schemas.microsoft.com/office/drawing/2014/main" id="{5FB433BA-6ADC-4D1F-8731-AF5297B8B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422525"/>
            <a:ext cx="35814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Starch is a polysaccharide that consists only of glucose units. </a:t>
            </a:r>
          </a:p>
        </p:txBody>
      </p:sp>
      <p:pic>
        <p:nvPicPr>
          <p:cNvPr id="285703" name="Picture 7" descr="MiddleSchoolAudio">
            <a:hlinkClick r:id="" action="ppaction://noaction">
              <a:snd r:embed="rId2" name="TOP2511.WAV"/>
            </a:hlinkClick>
            <a:extLst>
              <a:ext uri="{FF2B5EF4-FFF2-40B4-BE49-F238E27FC236}">
                <a16:creationId xmlns="" xmlns:a16="http://schemas.microsoft.com/office/drawing/2014/main" id="{F39DFC77-A45A-45D0-9861-E45395B29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1827213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706" name="Picture 10" descr="im14">
            <a:extLst>
              <a:ext uri="{FF2B5EF4-FFF2-40B4-BE49-F238E27FC236}">
                <a16:creationId xmlns="" xmlns:a16="http://schemas.microsoft.com/office/drawing/2014/main" id="{8ED93209-C662-4A4E-AEC2-6E5CE4BED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01888"/>
            <a:ext cx="4157663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8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8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8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/>
      <p:bldP spid="2857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>
            <a:extLst>
              <a:ext uri="{FF2B5EF4-FFF2-40B4-BE49-F238E27FC236}">
                <a16:creationId xmlns="" xmlns:a16="http://schemas.microsoft.com/office/drawing/2014/main" id="{EBEB36F8-466C-407E-B450-0A8846ABD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219200"/>
            <a:ext cx="714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ECCA22"/>
                </a:solidFill>
              </a:rPr>
              <a:t>  BIOCHEMISTRY</a:t>
            </a:r>
            <a:endParaRPr lang="en-US" altLang="en-US" sz="3600" b="1" dirty="0">
              <a:solidFill>
                <a:srgbClr val="ECCA2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>
            <a:extLst>
              <a:ext uri="{FF2B5EF4-FFF2-40B4-BE49-F238E27FC236}">
                <a16:creationId xmlns="" xmlns:a16="http://schemas.microsoft.com/office/drawing/2014/main" id="{33866625-B25E-4ED1-9B15-14601912B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30638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Polysaccharides </a:t>
            </a:r>
          </a:p>
        </p:txBody>
      </p:sp>
      <p:sp>
        <p:nvSpPr>
          <p:cNvPr id="286724" name="Text Box 4">
            <a:extLst>
              <a:ext uri="{FF2B5EF4-FFF2-40B4-BE49-F238E27FC236}">
                <a16:creationId xmlns="" xmlns:a16="http://schemas.microsoft.com/office/drawing/2014/main" id="{081464BA-98C5-4CD0-BFF9-23C2D9D3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pic>
        <p:nvPicPr>
          <p:cNvPr id="286730" name="Picture 10" descr="im15">
            <a:extLst>
              <a:ext uri="{FF2B5EF4-FFF2-40B4-BE49-F238E27FC236}">
                <a16:creationId xmlns="" xmlns:a16="http://schemas.microsoft.com/office/drawing/2014/main" id="{745E3500-7D6B-48A2-9076-17B27C12E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62200"/>
            <a:ext cx="4629150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>
            <a:extLst>
              <a:ext uri="{FF2B5EF4-FFF2-40B4-BE49-F238E27FC236}">
                <a16:creationId xmlns="" xmlns:a16="http://schemas.microsoft.com/office/drawing/2014/main" id="{AEE8E111-E57C-4C47-8251-02A4708CB816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289050"/>
            <a:ext cx="8077200" cy="2263775"/>
            <a:chOff x="336" y="768"/>
            <a:chExt cx="5088" cy="1426"/>
          </a:xfrm>
        </p:grpSpPr>
        <p:grpSp>
          <p:nvGrpSpPr>
            <p:cNvPr id="21511" name="Group 12">
              <a:extLst>
                <a:ext uri="{FF2B5EF4-FFF2-40B4-BE49-F238E27FC236}">
                  <a16:creationId xmlns="" xmlns:a16="http://schemas.microsoft.com/office/drawing/2014/main" id="{0FE03649-15D1-4984-8A13-5456BF4C95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768"/>
              <a:ext cx="5088" cy="610"/>
              <a:chOff x="336" y="750"/>
              <a:chExt cx="5088" cy="610"/>
            </a:xfrm>
          </p:grpSpPr>
          <p:sp>
            <p:nvSpPr>
              <p:cNvPr id="21513" name="Text Box 2">
                <a:extLst>
                  <a:ext uri="{FF2B5EF4-FFF2-40B4-BE49-F238E27FC236}">
                    <a16:creationId xmlns="" xmlns:a16="http://schemas.microsoft.com/office/drawing/2014/main" id="{D6D5B974-79E9-4A71-88B9-0F4ED59B76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" y="750"/>
                <a:ext cx="5088" cy="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 eaLnBrk="0" hangingPunct="0">
                  <a:tabLst>
                    <a:tab pos="228600" algn="l"/>
                    <a:tab pos="1943100" algn="l"/>
                  </a:tabLs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tabLst>
                    <a:tab pos="228600" algn="l"/>
                    <a:tab pos="1943100" algn="l"/>
                  </a:tabLs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tabLst>
                    <a:tab pos="228600" algn="l"/>
                    <a:tab pos="1943100" algn="l"/>
                  </a:tabLs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tabLst>
                    <a:tab pos="228600" algn="l"/>
                    <a:tab pos="1943100" algn="l"/>
                  </a:tabLs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tabLst>
                    <a:tab pos="228600" algn="l"/>
                    <a:tab pos="1943100" algn="l"/>
                  </a:tabLs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  <a:tab pos="1943100" algn="l"/>
                  </a:tabLs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  <a:tab pos="1943100" algn="l"/>
                  </a:tabLs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  <a:tab pos="1943100" algn="l"/>
                  </a:tabLs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28600" algn="l"/>
                    <a:tab pos="1943100" algn="l"/>
                  </a:tabLs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chemeClr val="tx1"/>
                  </a:buClr>
                  <a:buFontTx/>
                  <a:buChar char="•"/>
                </a:pPr>
                <a:r>
                  <a:rPr lang="en-US" altLang="en-US"/>
                  <a:t>Plants also link glucose units together in a different way to form the polysaccharide</a:t>
                </a:r>
              </a:p>
            </p:txBody>
          </p:sp>
          <p:sp>
            <p:nvSpPr>
              <p:cNvPr id="21514" name="Text Box 11">
                <a:extLst>
                  <a:ext uri="{FF2B5EF4-FFF2-40B4-BE49-F238E27FC236}">
                    <a16:creationId xmlns="" xmlns:a16="http://schemas.microsoft.com/office/drawing/2014/main" id="{3F4CE497-E032-47D2-94C0-E31FEE54CE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3" y="1011"/>
                <a:ext cx="1837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chemeClr val="tx1"/>
                  </a:buClr>
                </a:pPr>
                <a:endParaRPr lang="en-US" altLang="en-US"/>
              </a:p>
            </p:txBody>
          </p:sp>
        </p:grpSp>
        <p:sp>
          <p:nvSpPr>
            <p:cNvPr id="21512" name="Text Box 13">
              <a:extLst>
                <a:ext uri="{FF2B5EF4-FFF2-40B4-BE49-F238E27FC236}">
                  <a16:creationId xmlns="" xmlns:a16="http://schemas.microsoft.com/office/drawing/2014/main" id="{684CAFA5-AF00-4D13-8EEF-82818A31A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" y="1308"/>
              <a:ext cx="1786" cy="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</a:pPr>
              <a:r>
                <a:rPr lang="en-US" altLang="en-US"/>
                <a:t>cellulose, which forms plant cell walls.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86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Text Box 2">
            <a:extLst>
              <a:ext uri="{FF2B5EF4-FFF2-40B4-BE49-F238E27FC236}">
                <a16:creationId xmlns="" xmlns:a16="http://schemas.microsoft.com/office/drawing/2014/main" id="{D1304F13-9A67-4FD5-A6A8-865341AAD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90625"/>
            <a:ext cx="80010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Animals store glucose as a polysaccharide called glycogen, which is similar to starch. 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="" xmlns:a16="http://schemas.microsoft.com/office/drawing/2014/main" id="{6B8D5ACA-57E5-4FC0-A49D-FBEDFE4A1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30638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Polysaccharides </a:t>
            </a:r>
          </a:p>
        </p:txBody>
      </p:sp>
      <p:sp>
        <p:nvSpPr>
          <p:cNvPr id="287748" name="Text Box 4">
            <a:extLst>
              <a:ext uri="{FF2B5EF4-FFF2-40B4-BE49-F238E27FC236}">
                <a16:creationId xmlns="" xmlns:a16="http://schemas.microsoft.com/office/drawing/2014/main" id="{5D0DD7FC-31F5-42E7-ABD7-75C0ABDA3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pic>
        <p:nvPicPr>
          <p:cNvPr id="287752" name="Picture 8" descr="im16">
            <a:extLst>
              <a:ext uri="{FF2B5EF4-FFF2-40B4-BE49-F238E27FC236}">
                <a16:creationId xmlns="" xmlns:a16="http://schemas.microsoft.com/office/drawing/2014/main" id="{D15670B9-C0A9-4A48-A132-693E35109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52675"/>
            <a:ext cx="502920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8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Text Box 2">
            <a:extLst>
              <a:ext uri="{FF2B5EF4-FFF2-40B4-BE49-F238E27FC236}">
                <a16:creationId xmlns="" xmlns:a16="http://schemas.microsoft.com/office/drawing/2014/main" id="{1CD9CD55-6C27-402D-8063-8C1A0808A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16050"/>
            <a:ext cx="82296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 b="1">
                <a:solidFill>
                  <a:srgbClr val="FF3399"/>
                </a:solidFill>
              </a:rPr>
              <a:t>Lipids</a:t>
            </a:r>
            <a:r>
              <a:rPr lang="en-US" altLang="en-US"/>
              <a:t> are the nonpolar substances—fats, waxes, and oils—produced by living things. 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="" xmlns:a16="http://schemas.microsoft.com/office/drawing/2014/main" id="{6F068615-E347-4CDF-956A-084341DE4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38862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Lipids</a:t>
            </a:r>
          </a:p>
        </p:txBody>
      </p:sp>
      <p:sp>
        <p:nvSpPr>
          <p:cNvPr id="288772" name="Text Box 4">
            <a:extLst>
              <a:ext uri="{FF2B5EF4-FFF2-40B4-BE49-F238E27FC236}">
                <a16:creationId xmlns="" xmlns:a16="http://schemas.microsoft.com/office/drawing/2014/main" id="{C89AFE0B-AD9B-452A-AA85-AB82ACE38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sp>
        <p:nvSpPr>
          <p:cNvPr id="288775" name="Text Box 7">
            <a:extLst>
              <a:ext uri="{FF2B5EF4-FFF2-40B4-BE49-F238E27FC236}">
                <a16:creationId xmlns="" xmlns:a16="http://schemas.microsoft.com/office/drawing/2014/main" id="{0E3443D8-3EA6-49A1-AC9A-0ABEBCEB4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613025"/>
            <a:ext cx="8153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Lipids are not polymers, and their chemical structures vary widely.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Lipids contain Carbon and Hydrogen in a 1:2 ratio, with only a small amount of Oxygen.</a:t>
            </a:r>
          </a:p>
        </p:txBody>
      </p:sp>
      <p:pic>
        <p:nvPicPr>
          <p:cNvPr id="288776" name="Picture 8" descr="MiddleSchoolAudio">
            <a:hlinkClick r:id="" action="ppaction://noaction">
              <a:snd r:embed="rId2" name="TOP2512.WAV"/>
            </a:hlinkClick>
            <a:extLst>
              <a:ext uri="{FF2B5EF4-FFF2-40B4-BE49-F238E27FC236}">
                <a16:creationId xmlns="" xmlns:a16="http://schemas.microsoft.com/office/drawing/2014/main" id="{C0EDDCBF-B83D-40C6-BE1C-7BDA9D6CE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94945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8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88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0" grpId="0" autoUpdateAnimBg="0"/>
      <p:bldP spid="28877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Text Box 2">
            <a:extLst>
              <a:ext uri="{FF2B5EF4-FFF2-40B4-BE49-F238E27FC236}">
                <a16:creationId xmlns="" xmlns:a16="http://schemas.microsoft.com/office/drawing/2014/main" id="{968DC720-F7B4-4F13-9158-222C8B4AB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97025"/>
            <a:ext cx="78486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The most familiar lipids are the plant oils and animal fats. 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="" xmlns:a16="http://schemas.microsoft.com/office/drawing/2014/main" id="{395F0648-E915-4567-AA9F-EF8445E90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37338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Fatty Acids </a:t>
            </a:r>
          </a:p>
        </p:txBody>
      </p:sp>
      <p:sp>
        <p:nvSpPr>
          <p:cNvPr id="289796" name="Text Box 4">
            <a:extLst>
              <a:ext uri="{FF2B5EF4-FFF2-40B4-BE49-F238E27FC236}">
                <a16:creationId xmlns="" xmlns:a16="http://schemas.microsoft.com/office/drawing/2014/main" id="{479947B1-DBAC-4270-9BD5-218E9889B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sp>
        <p:nvSpPr>
          <p:cNvPr id="289798" name="Text Box 6">
            <a:extLst>
              <a:ext uri="{FF2B5EF4-FFF2-40B4-BE49-F238E27FC236}">
                <a16:creationId xmlns="" xmlns:a16="http://schemas.microsoft.com/office/drawing/2014/main" id="{FEC5664C-4202-4595-B2E0-C69BD2D84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955925"/>
            <a:ext cx="80772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These lipids are esters of </a:t>
            </a:r>
            <a:r>
              <a:rPr lang="en-US" altLang="en-US" b="1">
                <a:solidFill>
                  <a:srgbClr val="FF3399"/>
                </a:solidFill>
              </a:rPr>
              <a:t>fatty acids</a:t>
            </a:r>
            <a:r>
              <a:rPr lang="en-US" altLang="en-US"/>
              <a:t>, which are carboxylic acids with long, straight hydrocarbon chains usually having between 12 and 24 carbon atoms. </a:t>
            </a:r>
          </a:p>
        </p:txBody>
      </p:sp>
      <p:pic>
        <p:nvPicPr>
          <p:cNvPr id="289799" name="Picture 7" descr="MiddleSchoolAudio">
            <a:hlinkClick r:id="" action="ppaction://noaction">
              <a:snd r:embed="rId2" name="TOP2513.WAV"/>
            </a:hlinkClick>
            <a:extLst>
              <a:ext uri="{FF2B5EF4-FFF2-40B4-BE49-F238E27FC236}">
                <a16:creationId xmlns="" xmlns:a16="http://schemas.microsoft.com/office/drawing/2014/main" id="{E0F2DB34-C155-4F27-BD26-0836D7A88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436880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8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8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/>
      <p:bldP spid="2897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Text Box 2">
            <a:extLst>
              <a:ext uri="{FF2B5EF4-FFF2-40B4-BE49-F238E27FC236}">
                <a16:creationId xmlns="" xmlns:a16="http://schemas.microsoft.com/office/drawing/2014/main" id="{05A15480-E0C8-4D5B-8DDB-290E5F82F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31938"/>
            <a:ext cx="6096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The simplest fatty acids are the saturated fatty acids, which have no double bonds between carbon atoms. 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="" xmlns:a16="http://schemas.microsoft.com/office/drawing/2014/main" id="{A0ABFF0E-07CC-44E4-B00A-2069CC9AF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38385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Saturated Fatty Acid</a:t>
            </a:r>
          </a:p>
        </p:txBody>
      </p:sp>
      <p:sp>
        <p:nvSpPr>
          <p:cNvPr id="290820" name="Text Box 4">
            <a:extLst>
              <a:ext uri="{FF2B5EF4-FFF2-40B4-BE49-F238E27FC236}">
                <a16:creationId xmlns="" xmlns:a16="http://schemas.microsoft.com/office/drawing/2014/main" id="{C3C4C688-9B49-4C04-88B2-83B06F918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sp>
        <p:nvSpPr>
          <p:cNvPr id="290822" name="Text Box 6">
            <a:extLst>
              <a:ext uri="{FF2B5EF4-FFF2-40B4-BE49-F238E27FC236}">
                <a16:creationId xmlns="" xmlns:a16="http://schemas.microsoft.com/office/drawing/2014/main" id="{F68AA3ED-6753-4FCA-9104-C5244D8CB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756025"/>
            <a:ext cx="6400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Stearic acid is found in pork and beef tissue. </a:t>
            </a:r>
          </a:p>
        </p:txBody>
      </p:sp>
      <p:pic>
        <p:nvPicPr>
          <p:cNvPr id="290826" name="Picture 10" descr="im18">
            <a:extLst>
              <a:ext uri="{FF2B5EF4-FFF2-40B4-BE49-F238E27FC236}">
                <a16:creationId xmlns="" xmlns:a16="http://schemas.microsoft.com/office/drawing/2014/main" id="{42979A1C-8C96-4718-9F58-A9427A565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838200"/>
            <a:ext cx="18192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9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9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8" grpId="0"/>
      <p:bldP spid="2908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Text Box 2">
            <a:extLst>
              <a:ext uri="{FF2B5EF4-FFF2-40B4-BE49-F238E27FC236}">
                <a16:creationId xmlns="" xmlns:a16="http://schemas.microsoft.com/office/drawing/2014/main" id="{90D5CED4-1A9E-432B-AC89-D1318327C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39875"/>
            <a:ext cx="5334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Many other fatty acids have one or more double bonds between carbon atoms and, as a result, are unsaturated fatty acids. 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="" xmlns:a16="http://schemas.microsoft.com/office/drawing/2014/main" id="{19796686-1EC5-40E5-A27E-04DC695B3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52387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Monounsaturated Fatty Acid</a:t>
            </a:r>
          </a:p>
        </p:txBody>
      </p:sp>
      <p:sp>
        <p:nvSpPr>
          <p:cNvPr id="291844" name="Text Box 4">
            <a:extLst>
              <a:ext uri="{FF2B5EF4-FFF2-40B4-BE49-F238E27FC236}">
                <a16:creationId xmlns="" xmlns:a16="http://schemas.microsoft.com/office/drawing/2014/main" id="{5C0D55CC-BC66-465A-B41E-DE9C3A9DC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sp>
        <p:nvSpPr>
          <p:cNvPr id="291846" name="Text Box 6">
            <a:extLst>
              <a:ext uri="{FF2B5EF4-FFF2-40B4-BE49-F238E27FC236}">
                <a16:creationId xmlns="" xmlns:a16="http://schemas.microsoft.com/office/drawing/2014/main" id="{0AF79F89-1CED-410B-AF43-23F8757F3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37025"/>
            <a:ext cx="454818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Oleic acid is a major component of olive oil. </a:t>
            </a:r>
          </a:p>
        </p:txBody>
      </p:sp>
      <p:pic>
        <p:nvPicPr>
          <p:cNvPr id="291849" name="Picture 9" descr="im19">
            <a:extLst>
              <a:ext uri="{FF2B5EF4-FFF2-40B4-BE49-F238E27FC236}">
                <a16:creationId xmlns="" xmlns:a16="http://schemas.microsoft.com/office/drawing/2014/main" id="{F0B9FB71-19E2-4A20-9737-F18C06406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95400"/>
            <a:ext cx="7334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9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9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2" grpId="0"/>
      <p:bldP spid="2918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="" xmlns:a16="http://schemas.microsoft.com/office/drawing/2014/main" id="{EC01A777-88D8-4032-8AA7-8845DFCADAD7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231900"/>
            <a:ext cx="8229600" cy="3111500"/>
            <a:chOff x="336" y="720"/>
            <a:chExt cx="5184" cy="1960"/>
          </a:xfrm>
        </p:grpSpPr>
        <p:sp>
          <p:nvSpPr>
            <p:cNvPr id="27656" name="Text Box 2">
              <a:extLst>
                <a:ext uri="{FF2B5EF4-FFF2-40B4-BE49-F238E27FC236}">
                  <a16:creationId xmlns="" xmlns:a16="http://schemas.microsoft.com/office/drawing/2014/main" id="{A6C5361C-ACD4-4302-8BD0-CDB6A89E33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720"/>
              <a:ext cx="5184" cy="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tabLst>
                  <a:tab pos="228600" algn="l"/>
                  <a:tab pos="1943100" algn="l"/>
                </a:tabLs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tabLst>
                  <a:tab pos="228600" algn="l"/>
                  <a:tab pos="1943100" algn="l"/>
                </a:tabLs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tabLst>
                  <a:tab pos="228600" algn="l"/>
                  <a:tab pos="1943100" algn="l"/>
                </a:tabLs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tabLst>
                  <a:tab pos="228600" algn="l"/>
                  <a:tab pos="1943100" algn="l"/>
                </a:tabLs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tabLst>
                  <a:tab pos="228600" algn="l"/>
                  <a:tab pos="1943100" algn="l"/>
                </a:tabLs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1943100" algn="l"/>
                </a:tabLs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1943100" algn="l"/>
                </a:tabLs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1943100" algn="l"/>
                </a:tabLs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1943100" algn="l"/>
                </a:tabLs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  <a:buFontTx/>
                <a:buChar char="•"/>
              </a:pPr>
              <a:r>
                <a:rPr lang="en-US" altLang="en-US"/>
                <a:t>Animal fats and plant oils are made up primarily of </a:t>
              </a:r>
              <a:r>
                <a:rPr lang="en-US" altLang="en-US" b="1">
                  <a:solidFill>
                    <a:srgbClr val="FF3399"/>
                  </a:solidFill>
                </a:rPr>
                <a:t>triglycerides</a:t>
              </a:r>
              <a:r>
                <a:rPr lang="en-US" altLang="en-US"/>
                <a:t>, molecules in which three fatty acids are bonded to a glycerol</a:t>
              </a:r>
            </a:p>
          </p:txBody>
        </p:sp>
        <p:sp>
          <p:nvSpPr>
            <p:cNvPr id="27657" name="Text Box 12">
              <a:extLst>
                <a:ext uri="{FF2B5EF4-FFF2-40B4-BE49-F238E27FC236}">
                  <a16:creationId xmlns="" xmlns:a16="http://schemas.microsoft.com/office/drawing/2014/main" id="{2F25F92B-634E-4E30-A5CF-EB79299FF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" y="1518"/>
              <a:ext cx="2218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</a:pPr>
              <a:r>
                <a:rPr lang="en-US" altLang="en-US"/>
                <a:t>molecule by ester linkages, as shown in the following diagram.</a:t>
              </a:r>
            </a:p>
          </p:txBody>
        </p:sp>
      </p:grpSp>
      <p:sp>
        <p:nvSpPr>
          <p:cNvPr id="27651" name="Text Box 3">
            <a:extLst>
              <a:ext uri="{FF2B5EF4-FFF2-40B4-BE49-F238E27FC236}">
                <a16:creationId xmlns="" xmlns:a16="http://schemas.microsoft.com/office/drawing/2014/main" id="{EBDFB854-D6A6-4797-9E0B-05B5A7AF0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24892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Triglycerides</a:t>
            </a:r>
          </a:p>
        </p:txBody>
      </p:sp>
      <p:sp>
        <p:nvSpPr>
          <p:cNvPr id="292868" name="Text Box 4">
            <a:extLst>
              <a:ext uri="{FF2B5EF4-FFF2-40B4-BE49-F238E27FC236}">
                <a16:creationId xmlns="" xmlns:a16="http://schemas.microsoft.com/office/drawing/2014/main" id="{5E45650F-79C2-41A2-8B2B-4F6733E3D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pic>
        <p:nvPicPr>
          <p:cNvPr id="292871" name="Picture 7" descr="MiddleSchoolAudio">
            <a:hlinkClick r:id="" action="ppaction://noaction">
              <a:snd r:embed="rId2" name="TOP2514.WAV"/>
            </a:hlinkClick>
            <a:extLst>
              <a:ext uri="{FF2B5EF4-FFF2-40B4-BE49-F238E27FC236}">
                <a16:creationId xmlns="" xmlns:a16="http://schemas.microsoft.com/office/drawing/2014/main" id="{13942BF0-30BE-41DC-944A-81D48AE3E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389890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874" name="Picture 10" descr="im20">
            <a:extLst>
              <a:ext uri="{FF2B5EF4-FFF2-40B4-BE49-F238E27FC236}">
                <a16:creationId xmlns="" xmlns:a16="http://schemas.microsoft.com/office/drawing/2014/main" id="{862794B2-40E8-4841-8FA1-4CF28E629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52725"/>
            <a:ext cx="39624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9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9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7" name="Picture 11" descr="im23">
            <a:extLst>
              <a:ext uri="{FF2B5EF4-FFF2-40B4-BE49-F238E27FC236}">
                <a16:creationId xmlns="" xmlns:a16="http://schemas.microsoft.com/office/drawing/2014/main" id="{60CDA55E-FE25-4168-9BF9-63E5FD671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2979738"/>
            <a:ext cx="40386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5938" name="Text Box 2">
            <a:extLst>
              <a:ext uri="{FF2B5EF4-FFF2-40B4-BE49-F238E27FC236}">
                <a16:creationId xmlns="" xmlns:a16="http://schemas.microsoft.com/office/drawing/2014/main" id="{6878CFBF-F595-42D1-8AB2-48110920A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43025"/>
            <a:ext cx="74676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Another class of lipids, </a:t>
            </a:r>
            <a:r>
              <a:rPr lang="en-US" altLang="en-US" b="1">
                <a:solidFill>
                  <a:srgbClr val="FF3399"/>
                </a:solidFill>
              </a:rPr>
              <a:t>steroids</a:t>
            </a:r>
            <a:r>
              <a:rPr lang="en-US" altLang="en-US"/>
              <a:t>, consists of compounds whose basic structure is very different from those of other lipids, as shown below. </a:t>
            </a:r>
          </a:p>
        </p:txBody>
      </p:sp>
      <p:sp>
        <p:nvSpPr>
          <p:cNvPr id="28676" name="Text Box 3">
            <a:extLst>
              <a:ext uri="{FF2B5EF4-FFF2-40B4-BE49-F238E27FC236}">
                <a16:creationId xmlns="" xmlns:a16="http://schemas.microsoft.com/office/drawing/2014/main" id="{19CFE32B-29E7-4ECD-B90F-BC44EC1D8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24304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Other Lipids</a:t>
            </a:r>
          </a:p>
        </p:txBody>
      </p:sp>
      <p:sp>
        <p:nvSpPr>
          <p:cNvPr id="295940" name="Text Box 4">
            <a:extLst>
              <a:ext uri="{FF2B5EF4-FFF2-40B4-BE49-F238E27FC236}">
                <a16:creationId xmlns="" xmlns:a16="http://schemas.microsoft.com/office/drawing/2014/main" id="{0375064F-E123-40AD-AAF4-954C16950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sp>
        <p:nvSpPr>
          <p:cNvPr id="295942" name="Text Box 6">
            <a:extLst>
              <a:ext uri="{FF2B5EF4-FFF2-40B4-BE49-F238E27FC236}">
                <a16:creationId xmlns="" xmlns:a16="http://schemas.microsoft.com/office/drawing/2014/main" id="{FAA61763-2794-4EAF-8C5C-CFB45002E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51213"/>
            <a:ext cx="33528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Cholesterol, vitamin D, and some hormones are steroids. </a:t>
            </a:r>
          </a:p>
        </p:txBody>
      </p:sp>
      <p:pic>
        <p:nvPicPr>
          <p:cNvPr id="295943" name="Picture 7" descr="MiddleSchoolAudio">
            <a:hlinkClick r:id="" action="ppaction://noaction">
              <a:snd r:embed="rId3" name="TOP2516.WAV"/>
            </a:hlinkClick>
            <a:extLst>
              <a:ext uri="{FF2B5EF4-FFF2-40B4-BE49-F238E27FC236}">
                <a16:creationId xmlns="" xmlns:a16="http://schemas.microsoft.com/office/drawing/2014/main" id="{29C4CF07-D5E4-4D14-BBF7-60FFCBE46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274320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9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9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9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8" grpId="0"/>
      <p:bldP spid="2959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ext Box 2">
            <a:extLst>
              <a:ext uri="{FF2B5EF4-FFF2-40B4-BE49-F238E27FC236}">
                <a16:creationId xmlns="" xmlns:a16="http://schemas.microsoft.com/office/drawing/2014/main" id="{19F33750-4C0C-4A0C-8661-FD47776DF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55725"/>
            <a:ext cx="74676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Lipids have two major biochemical roles in the body. 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="" xmlns:a16="http://schemas.microsoft.com/office/drawing/2014/main" id="{91FDCCC8-1E05-4B53-8F43-16E429D47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43259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The Functions of Lipids</a:t>
            </a:r>
          </a:p>
        </p:txBody>
      </p:sp>
      <p:sp>
        <p:nvSpPr>
          <p:cNvPr id="296964" name="Text Box 4">
            <a:extLst>
              <a:ext uri="{FF2B5EF4-FFF2-40B4-BE49-F238E27FC236}">
                <a16:creationId xmlns="" xmlns:a16="http://schemas.microsoft.com/office/drawing/2014/main" id="{E839978F-BAF4-4B53-BA00-F1FA1D46D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sp>
        <p:nvSpPr>
          <p:cNvPr id="296966" name="Text Box 6">
            <a:extLst>
              <a:ext uri="{FF2B5EF4-FFF2-40B4-BE49-F238E27FC236}">
                <a16:creationId xmlns="" xmlns:a16="http://schemas.microsoft.com/office/drawing/2014/main" id="{2931878C-686C-42CE-98F3-9C650F9B4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476500"/>
            <a:ext cx="7772400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Excess energy absorbed by an organism can be stored as lipids.  This is why humans store body fat if they eat too much or move to little.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The second use is as a chemical messenger (hormone).  Many steroids are hormones.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9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2" grpId="0"/>
      <p:bldP spid="29696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ext Box 2">
            <a:extLst>
              <a:ext uri="{FF2B5EF4-FFF2-40B4-BE49-F238E27FC236}">
                <a16:creationId xmlns="" xmlns:a16="http://schemas.microsoft.com/office/drawing/2014/main" id="{86F04FB6-5C7F-49A0-835C-9A5413ACE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46225"/>
            <a:ext cx="74676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The sequence of amino acids in a protein is determined by the genetic information coded into long-chain polymers called </a:t>
            </a:r>
            <a:r>
              <a:rPr lang="en-US" altLang="en-US" b="1">
                <a:solidFill>
                  <a:srgbClr val="FF3399"/>
                </a:solidFill>
              </a:rPr>
              <a:t>nucleic acids</a:t>
            </a:r>
            <a:r>
              <a:rPr lang="en-US" altLang="en-US"/>
              <a:t>. </a:t>
            </a:r>
          </a:p>
        </p:txBody>
      </p:sp>
      <p:sp>
        <p:nvSpPr>
          <p:cNvPr id="30723" name="Text Box 3">
            <a:extLst>
              <a:ext uri="{FF2B5EF4-FFF2-40B4-BE49-F238E27FC236}">
                <a16:creationId xmlns="" xmlns:a16="http://schemas.microsoft.com/office/drawing/2014/main" id="{227AAE30-1393-4AB7-B3FA-D6F551B35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3657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Nucleic Acids</a:t>
            </a:r>
          </a:p>
        </p:txBody>
      </p:sp>
      <p:sp>
        <p:nvSpPr>
          <p:cNvPr id="299012" name="Text Box 4">
            <a:extLst>
              <a:ext uri="{FF2B5EF4-FFF2-40B4-BE49-F238E27FC236}">
                <a16:creationId xmlns="" xmlns:a16="http://schemas.microsoft.com/office/drawing/2014/main" id="{B23DC84C-EABE-4F15-B7BD-30892072C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sp>
        <p:nvSpPr>
          <p:cNvPr id="299014" name="Text Box 6">
            <a:extLst>
              <a:ext uri="{FF2B5EF4-FFF2-40B4-BE49-F238E27FC236}">
                <a16:creationId xmlns="" xmlns:a16="http://schemas.microsoft.com/office/drawing/2014/main" id="{4EF94F07-A855-475E-8ABC-038195FCE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743325"/>
            <a:ext cx="74676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The monomers that make up nucleic acids are called </a:t>
            </a:r>
            <a:r>
              <a:rPr lang="en-US" altLang="en-US" b="1">
                <a:solidFill>
                  <a:srgbClr val="FF3399"/>
                </a:solidFill>
              </a:rPr>
              <a:t>nucleotides</a:t>
            </a:r>
            <a:r>
              <a:rPr lang="en-US" altLang="en-US"/>
              <a:t>. </a:t>
            </a:r>
          </a:p>
        </p:txBody>
      </p:sp>
      <p:pic>
        <p:nvPicPr>
          <p:cNvPr id="299016" name="Picture 8" descr="MiddleSchoolAudio">
            <a:hlinkClick r:id="" action="ppaction://noaction">
              <a:snd r:embed="rId2" name="TOP2517.WAV"/>
            </a:hlinkClick>
            <a:extLst>
              <a:ext uri="{FF2B5EF4-FFF2-40B4-BE49-F238E27FC236}">
                <a16:creationId xmlns="" xmlns:a16="http://schemas.microsoft.com/office/drawing/2014/main" id="{569745A9-DDD6-4019-B3E3-2837716E7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294640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9017" name="Picture 9" descr="MiddleSchoolAudio">
            <a:hlinkClick r:id="" action="ppaction://noaction">
              <a:snd r:embed="rId4" name="TOP2518.WAV"/>
            </a:hlinkClick>
            <a:extLst>
              <a:ext uri="{FF2B5EF4-FFF2-40B4-BE49-F238E27FC236}">
                <a16:creationId xmlns="" xmlns:a16="http://schemas.microsoft.com/office/drawing/2014/main" id="{6D9F01E0-8E7C-4BDF-A391-B7692E04E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6720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9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9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9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/>
      <p:bldP spid="2990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>
            <a:extLst>
              <a:ext uri="{FF2B5EF4-FFF2-40B4-BE49-F238E27FC236}">
                <a16:creationId xmlns="" xmlns:a16="http://schemas.microsoft.com/office/drawing/2014/main" id="{1B211545-023E-4B1E-B3AB-5CB7CB7A3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55725"/>
            <a:ext cx="78486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Many of the most important molecules in your body are polymers. </a:t>
            </a:r>
          </a:p>
        </p:txBody>
      </p:sp>
      <p:sp>
        <p:nvSpPr>
          <p:cNvPr id="4099" name="Text Box 9">
            <a:extLst>
              <a:ext uri="{FF2B5EF4-FFF2-40B4-BE49-F238E27FC236}">
                <a16:creationId xmlns="" xmlns:a16="http://schemas.microsoft.com/office/drawing/2014/main" id="{39612BBF-5706-42A4-8174-DAD1A264E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31654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Molecules of Life</a:t>
            </a:r>
          </a:p>
        </p:txBody>
      </p:sp>
      <p:sp>
        <p:nvSpPr>
          <p:cNvPr id="7190" name="Text Box 22">
            <a:extLst>
              <a:ext uri="{FF2B5EF4-FFF2-40B4-BE49-F238E27FC236}">
                <a16:creationId xmlns="" xmlns:a16="http://schemas.microsoft.com/office/drawing/2014/main" id="{204188E1-9A05-4453-9F0B-574E3CF5C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  <a:endParaRPr lang="en-US" sz="240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202" name="Text Box 34">
            <a:extLst>
              <a:ext uri="{FF2B5EF4-FFF2-40B4-BE49-F238E27FC236}">
                <a16:creationId xmlns="" xmlns:a16="http://schemas.microsoft.com/office/drawing/2014/main" id="{001E7588-C6C8-4781-BD22-B88C91F07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463800"/>
            <a:ext cx="78486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en-US" dirty="0"/>
              <a:t>Proteins, carbohydrates, and nucleic acids, all extremely large molecules, are formed from small monomer subunits. </a:t>
            </a:r>
          </a:p>
        </p:txBody>
      </p:sp>
      <p:sp>
        <p:nvSpPr>
          <p:cNvPr id="7203" name="Text Box 35">
            <a:extLst>
              <a:ext uri="{FF2B5EF4-FFF2-40B4-BE49-F238E27FC236}">
                <a16:creationId xmlns="" xmlns:a16="http://schemas.microsoft.com/office/drawing/2014/main" id="{881BD7EC-A16C-459B-8F4C-A4000778C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022725"/>
            <a:ext cx="7620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en-US"/>
              <a:t>Although lipids are usually not considered to be polymers, they, too, are formed from smaller molecules that have been linked together.	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202" grpId="0"/>
      <p:bldP spid="720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ext Box 2">
            <a:extLst>
              <a:ext uri="{FF2B5EF4-FFF2-40B4-BE49-F238E27FC236}">
                <a16:creationId xmlns="" xmlns:a16="http://schemas.microsoft.com/office/drawing/2014/main" id="{5C1B20C7-05A4-4A22-A96B-8F7816D2D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41475"/>
            <a:ext cx="76962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Each nucleotide is made up of three parts: a phosphate group, a five-carbon sugar, and a nitrogen-containing cyclic compound called a nitrogen base. 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="" xmlns:a16="http://schemas.microsoft.com/office/drawing/2014/main" id="{BEA3DEAA-167C-4FD1-A460-442D59C86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35052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Nucleic Acids</a:t>
            </a:r>
          </a:p>
        </p:txBody>
      </p:sp>
      <p:sp>
        <p:nvSpPr>
          <p:cNvPr id="300036" name="Text Box 4">
            <a:extLst>
              <a:ext uri="{FF2B5EF4-FFF2-40B4-BE49-F238E27FC236}">
                <a16:creationId xmlns="" xmlns:a16="http://schemas.microsoft.com/office/drawing/2014/main" id="{F2456608-425B-4BAC-A29C-D536E601F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sp>
        <p:nvSpPr>
          <p:cNvPr id="300038" name="Text Box 6">
            <a:extLst>
              <a:ext uri="{FF2B5EF4-FFF2-40B4-BE49-F238E27FC236}">
                <a16:creationId xmlns="" xmlns:a16="http://schemas.microsoft.com/office/drawing/2014/main" id="{28B9FBBE-DADF-4F2C-9711-0C3DCFE69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940175"/>
            <a:ext cx="7467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The structure of a nucleotide is shown.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/>
      <p:bldP spid="3000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>
            <a:extLst>
              <a:ext uri="{FF2B5EF4-FFF2-40B4-BE49-F238E27FC236}">
                <a16:creationId xmlns="" xmlns:a16="http://schemas.microsoft.com/office/drawing/2014/main" id="{63160EC9-D896-4A3D-8CD8-48C7C3B8A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25447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Nucleic Acids</a:t>
            </a:r>
          </a:p>
        </p:txBody>
      </p:sp>
      <p:sp>
        <p:nvSpPr>
          <p:cNvPr id="301060" name="Text Box 4">
            <a:extLst>
              <a:ext uri="{FF2B5EF4-FFF2-40B4-BE49-F238E27FC236}">
                <a16:creationId xmlns="" xmlns:a16="http://schemas.microsoft.com/office/drawing/2014/main" id="{68720CEF-D97F-4A3E-8BEC-49F5E77A9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pic>
        <p:nvPicPr>
          <p:cNvPr id="301065" name="Picture 9" descr="im26">
            <a:extLst>
              <a:ext uri="{FF2B5EF4-FFF2-40B4-BE49-F238E27FC236}">
                <a16:creationId xmlns="" xmlns:a16="http://schemas.microsoft.com/office/drawing/2014/main" id="{0B723224-F2E8-439A-A992-AADD7C512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84313"/>
            <a:ext cx="64008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>
            <a:extLst>
              <a:ext uri="{FF2B5EF4-FFF2-40B4-BE49-F238E27FC236}">
                <a16:creationId xmlns="" xmlns:a16="http://schemas.microsoft.com/office/drawing/2014/main" id="{F1B713DC-E7D9-47D4-AD28-539060884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25447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Nucleic Acids</a:t>
            </a:r>
          </a:p>
        </p:txBody>
      </p:sp>
      <p:sp>
        <p:nvSpPr>
          <p:cNvPr id="302084" name="Text Box 4">
            <a:extLst>
              <a:ext uri="{FF2B5EF4-FFF2-40B4-BE49-F238E27FC236}">
                <a16:creationId xmlns="" xmlns:a16="http://schemas.microsoft.com/office/drawing/2014/main" id="{265A4FAF-E2B7-44BF-AF13-34AEB8870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pic>
        <p:nvPicPr>
          <p:cNvPr id="302089" name="Picture 9" descr="im27">
            <a:extLst>
              <a:ext uri="{FF2B5EF4-FFF2-40B4-BE49-F238E27FC236}">
                <a16:creationId xmlns="" xmlns:a16="http://schemas.microsoft.com/office/drawing/2014/main" id="{9BA4B7CA-D0E8-4285-9B86-8DEFEA4D7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1300163"/>
            <a:ext cx="27940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>
            <a:extLst>
              <a:ext uri="{FF2B5EF4-FFF2-40B4-BE49-F238E27FC236}">
                <a16:creationId xmlns="" xmlns:a16="http://schemas.microsoft.com/office/drawing/2014/main" id="{8974608A-33D8-4698-84C8-FE56BC93D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65225"/>
            <a:ext cx="76962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The common nucleic acids are DNA (deoxyribonucleic acid) and RNA (ribonucleic acid). </a:t>
            </a:r>
          </a:p>
        </p:txBody>
      </p:sp>
      <p:sp>
        <p:nvSpPr>
          <p:cNvPr id="34819" name="Text Box 3">
            <a:extLst>
              <a:ext uri="{FF2B5EF4-FFF2-40B4-BE49-F238E27FC236}">
                <a16:creationId xmlns="" xmlns:a16="http://schemas.microsoft.com/office/drawing/2014/main" id="{B1DE81FF-3BAA-48B7-BF55-FB6A73ACC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25447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Nucleic Acids</a:t>
            </a:r>
          </a:p>
        </p:txBody>
      </p:sp>
      <p:sp>
        <p:nvSpPr>
          <p:cNvPr id="303108" name="Text Box 4">
            <a:extLst>
              <a:ext uri="{FF2B5EF4-FFF2-40B4-BE49-F238E27FC236}">
                <a16:creationId xmlns="" xmlns:a16="http://schemas.microsoft.com/office/drawing/2014/main" id="{E56CD635-893D-40EE-BD3E-EE0EE4C38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sp>
        <p:nvSpPr>
          <p:cNvPr id="303110" name="Text Box 6">
            <a:extLst>
              <a:ext uri="{FF2B5EF4-FFF2-40B4-BE49-F238E27FC236}">
                <a16:creationId xmlns="" xmlns:a16="http://schemas.microsoft.com/office/drawing/2014/main" id="{E705B95D-ECE0-41E7-AA12-0D078C6C0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43175"/>
            <a:ext cx="7467600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DNA contains the sugar deoxyribose and RNA contains the sugar ribose.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In DNA, the base Thymine bonds with Adenine; in RNA, Thymine is replaced with Uracil.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DNA is a double strand, RNA is a single strand.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6" grpId="0"/>
      <p:bldP spid="3031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Text Box 2">
            <a:extLst>
              <a:ext uri="{FF2B5EF4-FFF2-40B4-BE49-F238E27FC236}">
                <a16:creationId xmlns="" xmlns:a16="http://schemas.microsoft.com/office/drawing/2014/main" id="{6D764813-EBA3-4E36-9DB3-D423963E3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93838"/>
            <a:ext cx="43434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This model of a portion of a DNA molecule clearly shows its complexity. 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="" xmlns:a16="http://schemas.microsoft.com/office/drawing/2014/main" id="{120DAA07-6FF2-48E1-84A3-67DB93871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40560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The Structure of DNA</a:t>
            </a:r>
          </a:p>
        </p:txBody>
      </p:sp>
      <p:sp>
        <p:nvSpPr>
          <p:cNvPr id="304132" name="Text Box 4">
            <a:extLst>
              <a:ext uri="{FF2B5EF4-FFF2-40B4-BE49-F238E27FC236}">
                <a16:creationId xmlns="" xmlns:a16="http://schemas.microsoft.com/office/drawing/2014/main" id="{2D07DA02-3356-49D4-A2DC-7442CF121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sp>
        <p:nvSpPr>
          <p:cNvPr id="304134" name="Text Box 6">
            <a:extLst>
              <a:ext uri="{FF2B5EF4-FFF2-40B4-BE49-F238E27FC236}">
                <a16:creationId xmlns="" xmlns:a16="http://schemas.microsoft.com/office/drawing/2014/main" id="{47C0F613-A9E7-48C4-881F-05B5C9BAE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717925"/>
            <a:ext cx="42148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A single DNA molecule contains many thousands of nucleotides.</a:t>
            </a:r>
          </a:p>
        </p:txBody>
      </p:sp>
      <p:pic>
        <p:nvPicPr>
          <p:cNvPr id="304138" name="Picture 10" descr="im29">
            <a:extLst>
              <a:ext uri="{FF2B5EF4-FFF2-40B4-BE49-F238E27FC236}">
                <a16:creationId xmlns="" xmlns:a16="http://schemas.microsoft.com/office/drawing/2014/main" id="{12682850-4281-44D5-A5C0-EB5968041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352550"/>
            <a:ext cx="3741737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0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0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0" grpId="0"/>
      <p:bldP spid="3041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ext Box 2">
            <a:extLst>
              <a:ext uri="{FF2B5EF4-FFF2-40B4-BE49-F238E27FC236}">
                <a16:creationId xmlns="" xmlns:a16="http://schemas.microsoft.com/office/drawing/2014/main" id="{55E822CB-15D2-49F8-98FC-C7A0E03FD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14475"/>
            <a:ext cx="76962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The two chains of DNA are held together because the nitrogen bases of one chain are hydrogen-bonded to the nitrogen bases of the other chain. 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="" xmlns:a16="http://schemas.microsoft.com/office/drawing/2014/main" id="{82359557-98E2-43C9-A9D4-B51F55B51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41148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Base Pairing</a:t>
            </a:r>
          </a:p>
        </p:txBody>
      </p:sp>
      <p:sp>
        <p:nvSpPr>
          <p:cNvPr id="305156" name="Text Box 4">
            <a:extLst>
              <a:ext uri="{FF2B5EF4-FFF2-40B4-BE49-F238E27FC236}">
                <a16:creationId xmlns="" xmlns:a16="http://schemas.microsoft.com/office/drawing/2014/main" id="{4619B4E0-1071-4123-B8DA-4155AC58C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Text Box 2">
            <a:extLst>
              <a:ext uri="{FF2B5EF4-FFF2-40B4-BE49-F238E27FC236}">
                <a16:creationId xmlns="" xmlns:a16="http://schemas.microsoft.com/office/drawing/2014/main" id="{14654E05-F5F1-4019-97EA-C048FA561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95450"/>
            <a:ext cx="71628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Four different nitrogen bases are found in DNA: adenine, guanine, cytosine, and thymine. 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="" xmlns:a16="http://schemas.microsoft.com/office/drawing/2014/main" id="{55F41E74-A054-4311-9787-83DF778D0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35052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Base Pairing</a:t>
            </a:r>
          </a:p>
        </p:txBody>
      </p:sp>
      <p:sp>
        <p:nvSpPr>
          <p:cNvPr id="306180" name="Text Box 4">
            <a:extLst>
              <a:ext uri="{FF2B5EF4-FFF2-40B4-BE49-F238E27FC236}">
                <a16:creationId xmlns="" xmlns:a16="http://schemas.microsoft.com/office/drawing/2014/main" id="{AE8D83EF-4A3A-405D-8D2E-5B2E60465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sp>
        <p:nvSpPr>
          <p:cNvPr id="306182" name="Text Box 6">
            <a:extLst>
              <a:ext uri="{FF2B5EF4-FFF2-40B4-BE49-F238E27FC236}">
                <a16:creationId xmlns="" xmlns:a16="http://schemas.microsoft.com/office/drawing/2014/main" id="{8F22C3BD-056F-421F-9D21-94D84D36D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590925"/>
            <a:ext cx="76962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Adenine hydrogen bonds to thymine, and guanine hydrogen bonds to cytosine.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8" grpId="0"/>
      <p:bldP spid="30618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>
            <a:extLst>
              <a:ext uri="{FF2B5EF4-FFF2-40B4-BE49-F238E27FC236}">
                <a16:creationId xmlns="" xmlns:a16="http://schemas.microsoft.com/office/drawing/2014/main" id="{28DF4E7C-C77C-4AA3-9BF5-0D7456682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23975"/>
            <a:ext cx="7620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The order of these four nitrogen bases along one of the DNA chains provides the information for the sequences of amino acids in proteins. </a:t>
            </a:r>
          </a:p>
        </p:txBody>
      </p:sp>
      <p:sp>
        <p:nvSpPr>
          <p:cNvPr id="38915" name="Text Box 3">
            <a:extLst>
              <a:ext uri="{FF2B5EF4-FFF2-40B4-BE49-F238E27FC236}">
                <a16:creationId xmlns="" xmlns:a16="http://schemas.microsoft.com/office/drawing/2014/main" id="{EAAE9F86-3F3A-42DD-AEB8-C9821CCB2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23860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Base Pairing</a:t>
            </a:r>
          </a:p>
        </p:txBody>
      </p:sp>
      <p:sp>
        <p:nvSpPr>
          <p:cNvPr id="307204" name="Text Box 4">
            <a:extLst>
              <a:ext uri="{FF2B5EF4-FFF2-40B4-BE49-F238E27FC236}">
                <a16:creationId xmlns="" xmlns:a16="http://schemas.microsoft.com/office/drawing/2014/main" id="{6D07AA28-C5FB-42C9-B2B9-5378BA61E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sp>
        <p:nvSpPr>
          <p:cNvPr id="307206" name="Text Box 6">
            <a:extLst>
              <a:ext uri="{FF2B5EF4-FFF2-40B4-BE49-F238E27FC236}">
                <a16:creationId xmlns="" xmlns:a16="http://schemas.microsoft.com/office/drawing/2014/main" id="{D4AA6953-683A-4201-B740-00DE15BB3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95650"/>
            <a:ext cx="76962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Cell mechanisms “read” the DNA sequence in groups of three bases called triplets. </a:t>
            </a:r>
          </a:p>
        </p:txBody>
      </p:sp>
      <p:sp>
        <p:nvSpPr>
          <p:cNvPr id="307207" name="Text Box 7">
            <a:extLst>
              <a:ext uri="{FF2B5EF4-FFF2-40B4-BE49-F238E27FC236}">
                <a16:creationId xmlns="" xmlns:a16="http://schemas.microsoft.com/office/drawing/2014/main" id="{35DEDA40-A0A2-425E-AFBE-20C965983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384675"/>
            <a:ext cx="75438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Each triplet codes for a specific amino acid or tells the cell to start or stop making a protein.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0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/>
      <p:bldP spid="307206" grpId="0"/>
      <p:bldP spid="30720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9" name="Text Box 9">
            <a:extLst>
              <a:ext uri="{FF2B5EF4-FFF2-40B4-BE49-F238E27FC236}">
                <a16:creationId xmlns="" xmlns:a16="http://schemas.microsoft.com/office/drawing/2014/main" id="{F7562DA4-8C2A-4A7C-9DC2-FC3BF34CA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0"/>
            <a:ext cx="413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ECCA22"/>
                </a:solidFill>
                <a:latin typeface="Arial" charset="0"/>
              </a:rPr>
              <a:t>Basic Assessment Questions</a:t>
            </a:r>
          </a:p>
        </p:txBody>
      </p:sp>
      <p:sp>
        <p:nvSpPr>
          <p:cNvPr id="153613" name="Text Box 13">
            <a:extLst>
              <a:ext uri="{FF2B5EF4-FFF2-40B4-BE49-F238E27FC236}">
                <a16:creationId xmlns="" xmlns:a16="http://schemas.microsoft.com/office/drawing/2014/main" id="{EC391B58-40DD-4F02-92AC-5AE5BED8C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50" y="709613"/>
            <a:ext cx="2393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rgbClr val="ECCA22"/>
                </a:solidFill>
              </a:rPr>
              <a:t>Question 1 </a:t>
            </a:r>
          </a:p>
        </p:txBody>
      </p:sp>
      <p:sp>
        <p:nvSpPr>
          <p:cNvPr id="39940" name="Text Box 20">
            <a:extLst>
              <a:ext uri="{FF2B5EF4-FFF2-40B4-BE49-F238E27FC236}">
                <a16:creationId xmlns="" xmlns:a16="http://schemas.microsoft.com/office/drawing/2014/main" id="{5EF60052-EECB-460A-887D-40B969C29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2990850"/>
            <a:ext cx="7559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39941" name="Text Box 25">
            <a:extLst>
              <a:ext uri="{FF2B5EF4-FFF2-40B4-BE49-F238E27FC236}">
                <a16:creationId xmlns="" xmlns:a16="http://schemas.microsoft.com/office/drawing/2014/main" id="{FB6536F5-04A0-4F82-81B2-C2A689A7A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5" y="3829050"/>
            <a:ext cx="3825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153627" name="Text Box 27">
            <a:extLst>
              <a:ext uri="{FF2B5EF4-FFF2-40B4-BE49-F238E27FC236}">
                <a16:creationId xmlns="" xmlns:a16="http://schemas.microsoft.com/office/drawing/2014/main" id="{E8DBA53C-6AD3-4AD1-971A-464504BFE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371600"/>
            <a:ext cx="7407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Label the amino group and the carboxyl group of the dipeptide.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3" grpId="0"/>
      <p:bldP spid="15362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Text Box 2">
            <a:extLst>
              <a:ext uri="{FF2B5EF4-FFF2-40B4-BE49-F238E27FC236}">
                <a16:creationId xmlns="" xmlns:a16="http://schemas.microsoft.com/office/drawing/2014/main" id="{C7914633-ABFA-4742-B1FA-EC4DE26C6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0"/>
            <a:ext cx="413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ECCA22"/>
                </a:solidFill>
                <a:latin typeface="Arial" charset="0"/>
              </a:rPr>
              <a:t>Basic Assessment Questions</a:t>
            </a:r>
          </a:p>
        </p:txBody>
      </p:sp>
      <p:sp>
        <p:nvSpPr>
          <p:cNvPr id="310275" name="Text Box 3">
            <a:extLst>
              <a:ext uri="{FF2B5EF4-FFF2-40B4-BE49-F238E27FC236}">
                <a16:creationId xmlns="" xmlns:a16="http://schemas.microsoft.com/office/drawing/2014/main" id="{63A925C0-C668-4A7B-BC91-2E17DCCDF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50" y="709613"/>
            <a:ext cx="1682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rgbClr val="ECCA22"/>
                </a:solidFill>
              </a:rPr>
              <a:t>Answer</a:t>
            </a:r>
          </a:p>
        </p:txBody>
      </p:sp>
      <p:sp>
        <p:nvSpPr>
          <p:cNvPr id="40964" name="Text Box 4">
            <a:extLst>
              <a:ext uri="{FF2B5EF4-FFF2-40B4-BE49-F238E27FC236}">
                <a16:creationId xmlns="" xmlns:a16="http://schemas.microsoft.com/office/drawing/2014/main" id="{FB671136-02A4-4185-A96A-57A9E3119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2990850"/>
            <a:ext cx="7559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40965" name="Text Box 5">
            <a:extLst>
              <a:ext uri="{FF2B5EF4-FFF2-40B4-BE49-F238E27FC236}">
                <a16:creationId xmlns="" xmlns:a16="http://schemas.microsoft.com/office/drawing/2014/main" id="{6542C126-6F3D-4BC6-B0F4-F0C61C495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5" y="3829050"/>
            <a:ext cx="3825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pic>
        <p:nvPicPr>
          <p:cNvPr id="310282" name="Picture 10" descr="an1">
            <a:extLst>
              <a:ext uri="{FF2B5EF4-FFF2-40B4-BE49-F238E27FC236}">
                <a16:creationId xmlns="" xmlns:a16="http://schemas.microsoft.com/office/drawing/2014/main" id="{F17CC962-0C17-4EDD-90A0-002B57F4B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25663"/>
            <a:ext cx="76200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2">
            <a:extLst>
              <a:ext uri="{FF2B5EF4-FFF2-40B4-BE49-F238E27FC236}">
                <a16:creationId xmlns="" xmlns:a16="http://schemas.microsoft.com/office/drawing/2014/main" id="{468514C7-835B-4EBD-9D7A-8AD83B42B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82750"/>
            <a:ext cx="82296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You need relatively large amounts of proteins, carbohydrates, and lipids in your diet. 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="" xmlns:a16="http://schemas.microsoft.com/office/drawing/2014/main" id="{6A9B96D6-02A5-439C-8614-F52E84AEF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31654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Molecules of Life</a:t>
            </a:r>
          </a:p>
        </p:txBody>
      </p:sp>
      <p:sp>
        <p:nvSpPr>
          <p:cNvPr id="268292" name="Text Box 4">
            <a:extLst>
              <a:ext uri="{FF2B5EF4-FFF2-40B4-BE49-F238E27FC236}">
                <a16:creationId xmlns="" xmlns:a16="http://schemas.microsoft.com/office/drawing/2014/main" id="{8E690FBA-146F-4696-8DF4-F199D1CF0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sp>
        <p:nvSpPr>
          <p:cNvPr id="268295" name="Text Box 7">
            <a:extLst>
              <a:ext uri="{FF2B5EF4-FFF2-40B4-BE49-F238E27FC236}">
                <a16:creationId xmlns="" xmlns:a16="http://schemas.microsoft.com/office/drawing/2014/main" id="{115785A5-D12E-4A80-9D0B-C29D15C29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133725"/>
            <a:ext cx="76962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en-US"/>
              <a:t>Complex reactions in your cells use some of these molecules and a few others to make a fourth group of biomolecules, the nucleic acids.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/>
      <p:bldP spid="26829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ext Box 2">
            <a:extLst>
              <a:ext uri="{FF2B5EF4-FFF2-40B4-BE49-F238E27FC236}">
                <a16:creationId xmlns="" xmlns:a16="http://schemas.microsoft.com/office/drawing/2014/main" id="{5B366A46-0C51-4457-B496-646F3903B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0"/>
            <a:ext cx="413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ECCA22"/>
                </a:solidFill>
                <a:latin typeface="Arial" charset="0"/>
              </a:rPr>
              <a:t>Basic Assessment Questions</a:t>
            </a:r>
          </a:p>
        </p:txBody>
      </p:sp>
      <p:sp>
        <p:nvSpPr>
          <p:cNvPr id="308227" name="Text Box 3">
            <a:extLst>
              <a:ext uri="{FF2B5EF4-FFF2-40B4-BE49-F238E27FC236}">
                <a16:creationId xmlns="" xmlns:a16="http://schemas.microsoft.com/office/drawing/2014/main" id="{91B5E35E-B60C-4A76-B02E-61E37393D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50" y="709613"/>
            <a:ext cx="2393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rgbClr val="ECCA22"/>
                </a:solidFill>
              </a:rPr>
              <a:t>Question 2 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="" xmlns:a16="http://schemas.microsoft.com/office/drawing/2014/main" id="{C40F8FD3-D78E-4379-9397-6CA3DE119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2990850"/>
            <a:ext cx="7559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41989" name="Text Box 5">
            <a:extLst>
              <a:ext uri="{FF2B5EF4-FFF2-40B4-BE49-F238E27FC236}">
                <a16:creationId xmlns="" xmlns:a16="http://schemas.microsoft.com/office/drawing/2014/main" id="{DA838DE3-6745-4BC2-9813-F0F425F2B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5" y="3829050"/>
            <a:ext cx="3825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308230" name="Text Box 6">
            <a:extLst>
              <a:ext uri="{FF2B5EF4-FFF2-40B4-BE49-F238E27FC236}">
                <a16:creationId xmlns="" xmlns:a16="http://schemas.microsoft.com/office/drawing/2014/main" id="{0D913212-EC72-4647-A5B4-2F16BCE8D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447800"/>
            <a:ext cx="7788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Draw an arrow pointing to the peptide bond.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0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/>
      <p:bldP spid="30823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ext Box 2">
            <a:extLst>
              <a:ext uri="{FF2B5EF4-FFF2-40B4-BE49-F238E27FC236}">
                <a16:creationId xmlns="" xmlns:a16="http://schemas.microsoft.com/office/drawing/2014/main" id="{0ACDF58B-9983-4E6F-A743-3FC8BC240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0"/>
            <a:ext cx="413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ECCA22"/>
                </a:solidFill>
                <a:latin typeface="Arial" charset="0"/>
              </a:rPr>
              <a:t>Basic Assessment Questions</a:t>
            </a:r>
          </a:p>
        </p:txBody>
      </p:sp>
      <p:sp>
        <p:nvSpPr>
          <p:cNvPr id="311299" name="Text Box 3">
            <a:extLst>
              <a:ext uri="{FF2B5EF4-FFF2-40B4-BE49-F238E27FC236}">
                <a16:creationId xmlns="" xmlns:a16="http://schemas.microsoft.com/office/drawing/2014/main" id="{5DB838CA-24DF-457D-AAF4-8B1A4F6E5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50" y="709613"/>
            <a:ext cx="1682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rgbClr val="ECCA22"/>
                </a:solidFill>
              </a:rPr>
              <a:t>Answer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="" xmlns:a16="http://schemas.microsoft.com/office/drawing/2014/main" id="{35E83005-463A-4338-B8FC-6D466B654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2990850"/>
            <a:ext cx="7559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43013" name="Text Box 5">
            <a:extLst>
              <a:ext uri="{FF2B5EF4-FFF2-40B4-BE49-F238E27FC236}">
                <a16:creationId xmlns="" xmlns:a16="http://schemas.microsoft.com/office/drawing/2014/main" id="{693B8B62-5846-4D24-AAFE-35E806FE3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5" y="3829050"/>
            <a:ext cx="3825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pic>
        <p:nvPicPr>
          <p:cNvPr id="311306" name="Picture 10" descr="an1">
            <a:extLst>
              <a:ext uri="{FF2B5EF4-FFF2-40B4-BE49-F238E27FC236}">
                <a16:creationId xmlns="" xmlns:a16="http://schemas.microsoft.com/office/drawing/2014/main" id="{5631E444-2FC2-4192-A66B-D6285FC9C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38313"/>
            <a:ext cx="60960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ext Box 2">
            <a:extLst>
              <a:ext uri="{FF2B5EF4-FFF2-40B4-BE49-F238E27FC236}">
                <a16:creationId xmlns="" xmlns:a16="http://schemas.microsoft.com/office/drawing/2014/main" id="{B33A2770-0D6F-42FE-901D-7A8AD92CE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0"/>
            <a:ext cx="413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ECCA22"/>
                </a:solidFill>
                <a:latin typeface="Arial" charset="0"/>
              </a:rPr>
              <a:t>Basic Assessment Questions</a:t>
            </a:r>
          </a:p>
        </p:txBody>
      </p:sp>
      <p:sp>
        <p:nvSpPr>
          <p:cNvPr id="309251" name="Text Box 3">
            <a:extLst>
              <a:ext uri="{FF2B5EF4-FFF2-40B4-BE49-F238E27FC236}">
                <a16:creationId xmlns="" xmlns:a16="http://schemas.microsoft.com/office/drawing/2014/main" id="{5DE2E954-4745-440B-BB35-72C1333CC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50" y="709613"/>
            <a:ext cx="2393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rgbClr val="ECCA22"/>
                </a:solidFill>
              </a:rPr>
              <a:t>Question 3 </a:t>
            </a:r>
          </a:p>
        </p:txBody>
      </p:sp>
      <p:sp>
        <p:nvSpPr>
          <p:cNvPr id="44036" name="Text Box 4">
            <a:extLst>
              <a:ext uri="{FF2B5EF4-FFF2-40B4-BE49-F238E27FC236}">
                <a16:creationId xmlns="" xmlns:a16="http://schemas.microsoft.com/office/drawing/2014/main" id="{95C605BC-51B8-46FE-973D-23D2807CE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2990850"/>
            <a:ext cx="7559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44037" name="Text Box 5">
            <a:extLst>
              <a:ext uri="{FF2B5EF4-FFF2-40B4-BE49-F238E27FC236}">
                <a16:creationId xmlns="" xmlns:a16="http://schemas.microsoft.com/office/drawing/2014/main" id="{9AB0DC7A-50CA-4383-B0D2-EE9566DC4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5" y="3829050"/>
            <a:ext cx="3825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309254" name="Text Box 6">
            <a:extLst>
              <a:ext uri="{FF2B5EF4-FFF2-40B4-BE49-F238E27FC236}">
                <a16:creationId xmlns="" xmlns:a16="http://schemas.microsoft.com/office/drawing/2014/main" id="{EEF90208-CDAC-4AC8-8156-345CBFB8A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562100"/>
            <a:ext cx="7940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Draw a square around each variable side chain.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0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/>
      <p:bldP spid="30925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ext Box 2">
            <a:extLst>
              <a:ext uri="{FF2B5EF4-FFF2-40B4-BE49-F238E27FC236}">
                <a16:creationId xmlns="" xmlns:a16="http://schemas.microsoft.com/office/drawing/2014/main" id="{3D001AA9-A0E8-422B-94CB-58469F703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0"/>
            <a:ext cx="413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ECCA22"/>
                </a:solidFill>
                <a:latin typeface="Arial" charset="0"/>
              </a:rPr>
              <a:t>Basic Assessment Questions</a:t>
            </a:r>
          </a:p>
        </p:txBody>
      </p:sp>
      <p:sp>
        <p:nvSpPr>
          <p:cNvPr id="312323" name="Text Box 3">
            <a:extLst>
              <a:ext uri="{FF2B5EF4-FFF2-40B4-BE49-F238E27FC236}">
                <a16:creationId xmlns="" xmlns:a16="http://schemas.microsoft.com/office/drawing/2014/main" id="{B0F11ADA-9515-4C52-9920-01C230FB8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50" y="709613"/>
            <a:ext cx="1682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rgbClr val="ECCA22"/>
                </a:solidFill>
              </a:rPr>
              <a:t>Answer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="" xmlns:a16="http://schemas.microsoft.com/office/drawing/2014/main" id="{79361E71-9712-45F5-AB1E-B0A2BD1FB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2990850"/>
            <a:ext cx="7559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45061" name="Text Box 5">
            <a:extLst>
              <a:ext uri="{FF2B5EF4-FFF2-40B4-BE49-F238E27FC236}">
                <a16:creationId xmlns="" xmlns:a16="http://schemas.microsoft.com/office/drawing/2014/main" id="{33174DD0-28B3-4606-AF6F-32008C91B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5" y="3829050"/>
            <a:ext cx="3825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pic>
        <p:nvPicPr>
          <p:cNvPr id="312330" name="Picture 10" descr="an1">
            <a:extLst>
              <a:ext uri="{FF2B5EF4-FFF2-40B4-BE49-F238E27FC236}">
                <a16:creationId xmlns="" xmlns:a16="http://schemas.microsoft.com/office/drawing/2014/main" id="{990DCE5E-9EC0-49F4-AB3B-72A7B7A31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84350"/>
            <a:ext cx="59436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Text Box 3">
            <a:extLst>
              <a:ext uri="{FF2B5EF4-FFF2-40B4-BE49-F238E27FC236}">
                <a16:creationId xmlns="" xmlns:a16="http://schemas.microsoft.com/office/drawing/2014/main" id="{75956129-A1F0-4F84-AAEE-7D89A35AD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0"/>
            <a:ext cx="413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ECCA22"/>
                </a:solidFill>
                <a:latin typeface="Arial" charset="0"/>
              </a:rPr>
              <a:t>Basic Assessment Questions</a:t>
            </a:r>
          </a:p>
        </p:txBody>
      </p:sp>
      <p:sp>
        <p:nvSpPr>
          <p:cNvPr id="46083" name="Text Box 5">
            <a:extLst>
              <a:ext uri="{FF2B5EF4-FFF2-40B4-BE49-F238E27FC236}">
                <a16:creationId xmlns="" xmlns:a16="http://schemas.microsoft.com/office/drawing/2014/main" id="{E4AF99D1-33DB-43F2-89DB-90CF5BB4E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2990850"/>
            <a:ext cx="7559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sp>
        <p:nvSpPr>
          <p:cNvPr id="223241" name="Text Box 9">
            <a:extLst>
              <a:ext uri="{FF2B5EF4-FFF2-40B4-BE49-F238E27FC236}">
                <a16:creationId xmlns="" xmlns:a16="http://schemas.microsoft.com/office/drawing/2014/main" id="{6A8BF3F9-7961-4222-AA87-BEE12C922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571625"/>
            <a:ext cx="7407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Glucose is a(n)</a:t>
            </a:r>
          </a:p>
        </p:txBody>
      </p:sp>
      <p:sp>
        <p:nvSpPr>
          <p:cNvPr id="223243" name="Text Box 11">
            <a:extLst>
              <a:ext uri="{FF2B5EF4-FFF2-40B4-BE49-F238E27FC236}">
                <a16:creationId xmlns="" xmlns:a16="http://schemas.microsoft.com/office/drawing/2014/main" id="{34582C70-B574-43FB-9191-419902306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50" y="709613"/>
            <a:ext cx="2393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rgbClr val="ECCA22"/>
                </a:solidFill>
              </a:rPr>
              <a:t>Question 4 </a:t>
            </a:r>
          </a:p>
        </p:txBody>
      </p:sp>
      <p:sp>
        <p:nvSpPr>
          <p:cNvPr id="223244" name="Text Box 12">
            <a:extLst>
              <a:ext uri="{FF2B5EF4-FFF2-40B4-BE49-F238E27FC236}">
                <a16:creationId xmlns="" xmlns:a16="http://schemas.microsoft.com/office/drawing/2014/main" id="{7C60BF99-BECF-45CC-86A8-59D9374A4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2406650"/>
            <a:ext cx="33131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a.  polysaccharide. </a:t>
            </a:r>
          </a:p>
        </p:txBody>
      </p:sp>
      <p:sp>
        <p:nvSpPr>
          <p:cNvPr id="223245" name="Text Box 13">
            <a:extLst>
              <a:ext uri="{FF2B5EF4-FFF2-40B4-BE49-F238E27FC236}">
                <a16:creationId xmlns="" xmlns:a16="http://schemas.microsoft.com/office/drawing/2014/main" id="{6220706E-5BA2-43D1-8A7D-69066852B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3243263"/>
            <a:ext cx="35575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b.  amino acid. </a:t>
            </a:r>
          </a:p>
        </p:txBody>
      </p:sp>
      <p:sp>
        <p:nvSpPr>
          <p:cNvPr id="223246" name="Text Box 14">
            <a:extLst>
              <a:ext uri="{FF2B5EF4-FFF2-40B4-BE49-F238E27FC236}">
                <a16:creationId xmlns="" xmlns:a16="http://schemas.microsoft.com/office/drawing/2014/main" id="{45655B55-6D19-48DA-AC6C-4728EF5CC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4081463"/>
            <a:ext cx="40147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c.  part of cellulose. </a:t>
            </a:r>
          </a:p>
        </p:txBody>
      </p:sp>
      <p:sp>
        <p:nvSpPr>
          <p:cNvPr id="223247" name="Text Box 15">
            <a:extLst>
              <a:ext uri="{FF2B5EF4-FFF2-40B4-BE49-F238E27FC236}">
                <a16:creationId xmlns="" xmlns:a16="http://schemas.microsoft.com/office/drawing/2014/main" id="{52C6A72F-E232-435D-8E1F-93795FDC0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4919663"/>
            <a:ext cx="36337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d.  </a:t>
            </a:r>
            <a:r>
              <a:rPr lang="en-US" altLang="en-US" dirty="0"/>
              <a:t>6</a:t>
            </a:r>
            <a:r>
              <a:rPr lang="en-US" altLang="en-US" dirty="0" smtClean="0"/>
              <a:t>-carbon </a:t>
            </a:r>
            <a:r>
              <a:rPr lang="en-US" altLang="en-US" dirty="0"/>
              <a:t>sugar.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2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2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2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2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1" grpId="0"/>
      <p:bldP spid="223243" grpId="0"/>
      <p:bldP spid="223244" grpId="0"/>
      <p:bldP spid="223245" grpId="0"/>
      <p:bldP spid="223246" grpId="0"/>
      <p:bldP spid="2232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ext Box 2">
            <a:extLst>
              <a:ext uri="{FF2B5EF4-FFF2-40B4-BE49-F238E27FC236}">
                <a16:creationId xmlns="" xmlns:a16="http://schemas.microsoft.com/office/drawing/2014/main" id="{EAAF9FC5-0C7F-4B9B-875D-D04D4C173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79525"/>
            <a:ext cx="82296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The study of the chemistry of living things is called </a:t>
            </a:r>
            <a:r>
              <a:rPr lang="en-US" altLang="en-US" b="1">
                <a:solidFill>
                  <a:srgbClr val="FF3399"/>
                </a:solidFill>
              </a:rPr>
              <a:t>biochemistry</a:t>
            </a:r>
            <a:r>
              <a:rPr lang="en-US" altLang="en-US"/>
              <a:t>. 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="" xmlns:a16="http://schemas.microsoft.com/office/drawing/2014/main" id="{C2BBCB84-1231-4344-B0EA-69057F917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24876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Biochemistry</a:t>
            </a:r>
          </a:p>
        </p:txBody>
      </p:sp>
      <p:sp>
        <p:nvSpPr>
          <p:cNvPr id="269316" name="Text Box 4">
            <a:extLst>
              <a:ext uri="{FF2B5EF4-FFF2-40B4-BE49-F238E27FC236}">
                <a16:creationId xmlns="" xmlns:a16="http://schemas.microsoft.com/office/drawing/2014/main" id="{A9B340C3-D00A-4DA3-BEC4-8F5851150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sp>
        <p:nvSpPr>
          <p:cNvPr id="269318" name="Text Box 6">
            <a:extLst>
              <a:ext uri="{FF2B5EF4-FFF2-40B4-BE49-F238E27FC236}">
                <a16:creationId xmlns="" xmlns:a16="http://schemas.microsoft.com/office/drawing/2014/main" id="{AB598061-011B-4F8A-942C-8C6A7F023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98700"/>
            <a:ext cx="79248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en-US"/>
              <a:t>This science explores the substances involved in life processes and the reactions they undergo. </a:t>
            </a:r>
          </a:p>
        </p:txBody>
      </p:sp>
      <p:sp>
        <p:nvSpPr>
          <p:cNvPr id="269319" name="Text Box 7">
            <a:extLst>
              <a:ext uri="{FF2B5EF4-FFF2-40B4-BE49-F238E27FC236}">
                <a16:creationId xmlns="" xmlns:a16="http://schemas.microsoft.com/office/drawing/2014/main" id="{24B0114C-1137-4F45-AB07-336E2D51B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771900"/>
            <a:ext cx="75438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en-US"/>
              <a:t>Other than water, which can account for 80 percent or more of the weight of an organism, most of the molecules of life—the biomolecules—are organic. </a:t>
            </a:r>
          </a:p>
        </p:txBody>
      </p:sp>
      <p:pic>
        <p:nvPicPr>
          <p:cNvPr id="269320" name="Picture 8" descr="MiddleSchoolAudio">
            <a:hlinkClick r:id="" action="ppaction://noaction">
              <a:snd r:embed="rId2" name="TOP2501.WAV"/>
            </a:hlinkClick>
            <a:extLst>
              <a:ext uri="{FF2B5EF4-FFF2-40B4-BE49-F238E27FC236}">
                <a16:creationId xmlns="" xmlns:a16="http://schemas.microsoft.com/office/drawing/2014/main" id="{361E05D2-E95E-45CA-878B-3272B7210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1812925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4" grpId="0"/>
      <p:bldP spid="269318" grpId="0"/>
      <p:bldP spid="2693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ext Box 2">
            <a:extLst>
              <a:ext uri="{FF2B5EF4-FFF2-40B4-BE49-F238E27FC236}">
                <a16:creationId xmlns="" xmlns:a16="http://schemas.microsoft.com/office/drawing/2014/main" id="{E9F3BE7A-D053-4F4D-A9B8-960D1B61D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19225"/>
            <a:ext cx="76962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A </a:t>
            </a:r>
            <a:r>
              <a:rPr lang="en-US" altLang="en-US" b="1">
                <a:solidFill>
                  <a:srgbClr val="FF3399"/>
                </a:solidFill>
              </a:rPr>
              <a:t>protein</a:t>
            </a:r>
            <a:r>
              <a:rPr lang="en-US" altLang="en-US"/>
              <a:t> is an organic polymer composed of amino acids bonded together in one or more chains. 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="" xmlns:a16="http://schemas.microsoft.com/office/drawing/2014/main" id="{D62AE59C-735D-4165-B058-EFDB2B663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16287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Proteins</a:t>
            </a:r>
          </a:p>
        </p:txBody>
      </p:sp>
      <p:sp>
        <p:nvSpPr>
          <p:cNvPr id="273412" name="Text Box 4">
            <a:extLst>
              <a:ext uri="{FF2B5EF4-FFF2-40B4-BE49-F238E27FC236}">
                <a16:creationId xmlns="" xmlns:a16="http://schemas.microsoft.com/office/drawing/2014/main" id="{593DB340-EACA-446C-AB19-9A3608500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sp>
        <p:nvSpPr>
          <p:cNvPr id="273414" name="Text Box 6">
            <a:extLst>
              <a:ext uri="{FF2B5EF4-FFF2-40B4-BE49-F238E27FC236}">
                <a16:creationId xmlns="" xmlns:a16="http://schemas.microsoft.com/office/drawing/2014/main" id="{121FDC42-1F0A-4764-AF8A-159170B19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25775"/>
            <a:ext cx="8001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An </a:t>
            </a:r>
            <a:r>
              <a:rPr lang="en-US" altLang="en-US" b="1">
                <a:solidFill>
                  <a:srgbClr val="FF3399"/>
                </a:solidFill>
              </a:rPr>
              <a:t>amino acid</a:t>
            </a:r>
            <a:r>
              <a:rPr lang="en-US" altLang="en-US"/>
              <a:t> has a central carbon atom, to which are bonded a carboxyl group, an amino group, a hydrogen atom, and a variable side chain designated as R, as shown in the following structural formula. </a:t>
            </a:r>
          </a:p>
        </p:txBody>
      </p:sp>
      <p:pic>
        <p:nvPicPr>
          <p:cNvPr id="273415" name="Picture 7" descr="MiddleSchoolAudio">
            <a:hlinkClick r:id="" action="ppaction://noaction">
              <a:snd r:embed="rId2" name="TOP2502.WAV"/>
            </a:hlinkClick>
            <a:extLst>
              <a:ext uri="{FF2B5EF4-FFF2-40B4-BE49-F238E27FC236}">
                <a16:creationId xmlns="" xmlns:a16="http://schemas.microsoft.com/office/drawing/2014/main" id="{1EAEEEA5-FAE0-4650-AFC0-40EB14B07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395538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16" name="Picture 8" descr="MiddleSchoolAudio">
            <a:hlinkClick r:id="" action="ppaction://noaction">
              <a:snd r:embed="rId4" name="TOP2503.WAV"/>
            </a:hlinkClick>
            <a:extLst>
              <a:ext uri="{FF2B5EF4-FFF2-40B4-BE49-F238E27FC236}">
                <a16:creationId xmlns="" xmlns:a16="http://schemas.microsoft.com/office/drawing/2014/main" id="{8F3A944B-0DBA-4A56-BB95-DF0FD6992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4868863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7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7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7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/>
      <p:bldP spid="2734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="" xmlns:a16="http://schemas.microsoft.com/office/drawing/2014/main" id="{4733A6E0-1FE3-420D-A18A-A745F3221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50133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Structure of an Amino Acid</a:t>
            </a:r>
          </a:p>
        </p:txBody>
      </p:sp>
      <p:sp>
        <p:nvSpPr>
          <p:cNvPr id="274436" name="Text Box 4">
            <a:extLst>
              <a:ext uri="{FF2B5EF4-FFF2-40B4-BE49-F238E27FC236}">
                <a16:creationId xmlns="" xmlns:a16="http://schemas.microsoft.com/office/drawing/2014/main" id="{C2503C27-B145-4B54-89BB-BAC2CFF0D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pic>
        <p:nvPicPr>
          <p:cNvPr id="274443" name="Picture 11" descr="im06">
            <a:extLst>
              <a:ext uri="{FF2B5EF4-FFF2-40B4-BE49-F238E27FC236}">
                <a16:creationId xmlns="" xmlns:a16="http://schemas.microsoft.com/office/drawing/2014/main" id="{AE8A1E3F-D68F-4912-B506-97E1967A5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817688"/>
            <a:ext cx="7696200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4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2">
            <a:extLst>
              <a:ext uri="{FF2B5EF4-FFF2-40B4-BE49-F238E27FC236}">
                <a16:creationId xmlns="" xmlns:a16="http://schemas.microsoft.com/office/drawing/2014/main" id="{124E844D-DC89-4CD1-9706-366E09385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04950"/>
            <a:ext cx="78486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Amino acids bond to each other by forming a </a:t>
            </a:r>
            <a:r>
              <a:rPr lang="en-US" altLang="en-US" b="1">
                <a:solidFill>
                  <a:srgbClr val="FF3399"/>
                </a:solidFill>
              </a:rPr>
              <a:t>peptide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FF3399"/>
                </a:solidFill>
              </a:rPr>
              <a:t>bond</a:t>
            </a:r>
            <a:r>
              <a:rPr lang="en-US" altLang="en-US"/>
              <a:t>, an amide group formed by a condensation reaction between the carboxyl group of one amino acid and the amino group of another. 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="" xmlns:a16="http://schemas.microsoft.com/office/drawing/2014/main" id="{B8D7E650-50CD-4E82-911C-6D3DB5944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50133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Structure of an Amino Acid</a:t>
            </a:r>
          </a:p>
        </p:txBody>
      </p:sp>
      <p:sp>
        <p:nvSpPr>
          <p:cNvPr id="275460" name="Text Box 4">
            <a:extLst>
              <a:ext uri="{FF2B5EF4-FFF2-40B4-BE49-F238E27FC236}">
                <a16:creationId xmlns="" xmlns:a16="http://schemas.microsoft.com/office/drawing/2014/main" id="{DC8A71E1-191A-4400-8D1B-819602714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pic>
        <p:nvPicPr>
          <p:cNvPr id="275463" name="Picture 7" descr="MiddleSchoolAudio">
            <a:hlinkClick r:id="" action="ppaction://noaction">
              <a:snd r:embed="rId2" name="TOP2504.WAV"/>
            </a:hlinkClick>
            <a:extLst>
              <a:ext uri="{FF2B5EF4-FFF2-40B4-BE49-F238E27FC236}">
                <a16:creationId xmlns="" xmlns:a16="http://schemas.microsoft.com/office/drawing/2014/main" id="{736123C0-BDC3-4172-AAC0-4FA93CBAC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348038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>
            <a:extLst>
              <a:ext uri="{FF2B5EF4-FFF2-40B4-BE49-F238E27FC236}">
                <a16:creationId xmlns="" xmlns:a16="http://schemas.microsoft.com/office/drawing/2014/main" id="{9CF0776C-712B-4DE5-91BD-0F03909C2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79450"/>
            <a:ext cx="50133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>
                <a:solidFill>
                  <a:srgbClr val="ECCA22"/>
                </a:solidFill>
              </a:rPr>
              <a:t>Structure of an Amino Acid</a:t>
            </a:r>
          </a:p>
        </p:txBody>
      </p:sp>
      <p:sp>
        <p:nvSpPr>
          <p:cNvPr id="353284" name="Text Box 4">
            <a:extLst>
              <a:ext uri="{FF2B5EF4-FFF2-40B4-BE49-F238E27FC236}">
                <a16:creationId xmlns="" xmlns:a16="http://schemas.microsoft.com/office/drawing/2014/main" id="{C2DBDE77-10CE-4A7A-95ED-A24B29506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0"/>
            <a:ext cx="4217987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Biochemistry: Basic Concepts</a:t>
            </a:r>
          </a:p>
        </p:txBody>
      </p:sp>
      <p:sp>
        <p:nvSpPr>
          <p:cNvPr id="353285" name="Text Box 5">
            <a:extLst>
              <a:ext uri="{FF2B5EF4-FFF2-40B4-BE49-F238E27FC236}">
                <a16:creationId xmlns="" xmlns:a16="http://schemas.microsoft.com/office/drawing/2014/main" id="{F7ADE319-0252-4921-93E0-F7F9E561B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66825"/>
            <a:ext cx="80010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/>
              <a:t>Two amino acids linked by a peptide bond form a dipeptide. </a:t>
            </a:r>
          </a:p>
        </p:txBody>
      </p:sp>
      <p:pic>
        <p:nvPicPr>
          <p:cNvPr id="353289" name="Picture 9" descr="im07 peptide bond">
            <a:extLst>
              <a:ext uri="{FF2B5EF4-FFF2-40B4-BE49-F238E27FC236}">
                <a16:creationId xmlns="" xmlns:a16="http://schemas.microsoft.com/office/drawing/2014/main" id="{B22E69A9-B5CE-4DC1-A81E-BA21EAB3C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13000"/>
            <a:ext cx="47244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5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777777"/>
      </a:dk1>
      <a:lt1>
        <a:srgbClr val="FFFFFF"/>
      </a:lt1>
      <a:dk2>
        <a:srgbClr val="F9F9F9"/>
      </a:dk2>
      <a:lt2>
        <a:srgbClr val="D1D1CB"/>
      </a:lt2>
      <a:accent1>
        <a:srgbClr val="909082"/>
      </a:accent1>
      <a:accent2>
        <a:srgbClr val="809EA8"/>
      </a:accent2>
      <a:accent3>
        <a:srgbClr val="FBFBFB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00"/>
      </a:hlink>
      <a:folHlink>
        <a:srgbClr val="FF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777777"/>
        </a:dk1>
        <a:lt1>
          <a:srgbClr val="FFFFFF"/>
        </a:lt1>
        <a:dk2>
          <a:srgbClr val="F9F9F9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FBFBFB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777777"/>
        </a:dk1>
        <a:lt1>
          <a:srgbClr val="FFFFFF"/>
        </a:lt1>
        <a:dk2>
          <a:srgbClr val="F9F9F9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FBFBFB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00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777777"/>
        </a:dk1>
        <a:lt1>
          <a:srgbClr val="FFFFFF"/>
        </a:lt1>
        <a:dk2>
          <a:srgbClr val="F9F9F9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FBFBFB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FF00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777777"/>
        </a:dk1>
        <a:lt1>
          <a:srgbClr val="FFFFFF"/>
        </a:lt1>
        <a:dk2>
          <a:srgbClr val="F9F9F9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FBFBFB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EECC78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3833</TotalTime>
  <Words>1432</Words>
  <Application>Microsoft Office PowerPoint</Application>
  <PresentationFormat>On-screen Show (4:3)</PresentationFormat>
  <Paragraphs>156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Horizons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Cherie Hatton</dc:creator>
  <cp:lastModifiedBy>n</cp:lastModifiedBy>
  <cp:revision>673</cp:revision>
  <dcterms:created xsi:type="dcterms:W3CDTF">2004-01-14T15:26:19Z</dcterms:created>
  <dcterms:modified xsi:type="dcterms:W3CDTF">2021-01-27T18:16:14Z</dcterms:modified>
</cp:coreProperties>
</file>