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955A6B-4828-4B5C-9348-0070F8C473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D5BB76A-E81A-4171-8009-45A9FABE6A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D67D71F-07B2-40B5-8F58-A5D66E3FFA31}"/>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5" name="Footer Placeholder 4">
            <a:extLst>
              <a:ext uri="{FF2B5EF4-FFF2-40B4-BE49-F238E27FC236}">
                <a16:creationId xmlns:a16="http://schemas.microsoft.com/office/drawing/2014/main" xmlns="" id="{A15B2817-81EF-4E48-ACFD-50EC40F693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42F6B4F-4A2D-45AB-B9AB-1514C331A9C4}"/>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706435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0D3D52-B5E8-4D12-A5EA-E1C76C786C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235F92F-CA7E-4F7D-8F3F-E93A361CA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EABEDCE-FBB9-4522-B26B-8CF50FE36B1A}"/>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5" name="Footer Placeholder 4">
            <a:extLst>
              <a:ext uri="{FF2B5EF4-FFF2-40B4-BE49-F238E27FC236}">
                <a16:creationId xmlns:a16="http://schemas.microsoft.com/office/drawing/2014/main" xmlns="" id="{6C0B2AFA-5B0E-448F-81B3-ACA1787919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6392550-1292-4927-A3F1-74418534147F}"/>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146310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A2EA403-0C47-402F-95A6-EA34074609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A7FD9F4-3473-46D6-8776-C5B1B47170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A6AECEE-0EA0-4E59-91EF-17B3059BA30D}"/>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5" name="Footer Placeholder 4">
            <a:extLst>
              <a:ext uri="{FF2B5EF4-FFF2-40B4-BE49-F238E27FC236}">
                <a16:creationId xmlns:a16="http://schemas.microsoft.com/office/drawing/2014/main" xmlns="" id="{2FA3CE01-1934-4A08-A591-B46969774B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31680D-2F4B-4E81-9151-7E5B2C981C20}"/>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3874267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1725E0-98E3-4201-93AC-6DE8B15D0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08FC197-30FA-4D32-9B29-0EA00BDFD5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B7E411-5245-4A2A-AE93-21177B53C7C3}"/>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5" name="Footer Placeholder 4">
            <a:extLst>
              <a:ext uri="{FF2B5EF4-FFF2-40B4-BE49-F238E27FC236}">
                <a16:creationId xmlns:a16="http://schemas.microsoft.com/office/drawing/2014/main" xmlns="" id="{2B7A54D5-1316-4725-9DE9-40162C1FC8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0F374C9-FCB0-4419-96E0-7BE97CE76D70}"/>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1432119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CD36CA-7E64-4967-8ADE-E45894E56F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535E2DBA-2213-4DE7-B58E-AE7728C2C4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0F5AE31-ED60-4B1D-9D36-167F6CDD2735}"/>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5" name="Footer Placeholder 4">
            <a:extLst>
              <a:ext uri="{FF2B5EF4-FFF2-40B4-BE49-F238E27FC236}">
                <a16:creationId xmlns:a16="http://schemas.microsoft.com/office/drawing/2014/main" xmlns="" id="{6CDE54ED-1BCB-41A1-8AF4-F2ABD66B74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C0948F8-EB4A-4846-AE40-AF14A6802FA8}"/>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2286638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D3A71D-6B63-413B-9505-CF94A47ED6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FD68694-8B42-46B5-A8A7-F5C21C983E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E72F2DC-BFE8-457C-A4AF-8B6CDFC7CE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EB6BE4E-1765-4B75-8DB7-BC1443E2D6B1}"/>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6" name="Footer Placeholder 5">
            <a:extLst>
              <a:ext uri="{FF2B5EF4-FFF2-40B4-BE49-F238E27FC236}">
                <a16:creationId xmlns:a16="http://schemas.microsoft.com/office/drawing/2014/main" xmlns="" id="{E362A365-74E2-4A9B-A3E2-AFEFC1969E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B839427-933D-4269-9A0E-4387630177DB}"/>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74241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04E170-2617-4D95-8DA9-36E9E1A0B2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7A1B17F-725F-4FD9-8FB6-AAC8F7C1A0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0847DFA-2D51-4513-A3BA-EE66E3AF2B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58348E7-6A93-4FEB-B938-2883037304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5BEBAC6-2267-4E6C-81A5-E3440CD349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146F461-A8E9-4E66-83DD-783F9904BDC0}"/>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8" name="Footer Placeholder 7">
            <a:extLst>
              <a:ext uri="{FF2B5EF4-FFF2-40B4-BE49-F238E27FC236}">
                <a16:creationId xmlns:a16="http://schemas.microsoft.com/office/drawing/2014/main" xmlns="" id="{0BD23161-0F7A-4197-A9B1-61AF66B5ED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A1DA425-1A35-4358-8A8C-9DFAFE21651C}"/>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2583462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78199E-FE5C-4F78-8615-2E328D9B5F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77BE496-B672-4F2C-8FB8-5A0CC80E03DC}"/>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4" name="Footer Placeholder 3">
            <a:extLst>
              <a:ext uri="{FF2B5EF4-FFF2-40B4-BE49-F238E27FC236}">
                <a16:creationId xmlns:a16="http://schemas.microsoft.com/office/drawing/2014/main" xmlns="" id="{E705D46E-93D4-44B8-B80B-BC0CF8E961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F37E7EF-D900-43F0-9EA4-B367D7779ED8}"/>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325635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9C4512B-DD24-42E3-A453-C0DF9643D006}"/>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3" name="Footer Placeholder 2">
            <a:extLst>
              <a:ext uri="{FF2B5EF4-FFF2-40B4-BE49-F238E27FC236}">
                <a16:creationId xmlns:a16="http://schemas.microsoft.com/office/drawing/2014/main" xmlns="" id="{10E4CCFF-7E80-4534-9459-94455ECA0A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8CB2063-F2AC-450B-A9E4-EC3E55125291}"/>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1391049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A1377-4330-492E-9F9F-1813968B2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AFAB9B0-9D0A-404E-A7C0-CFF27E31BB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749F8AC-4766-4441-BE52-D2091659C2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C4ABC78-4061-4966-AE87-B5C1646CD096}"/>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6" name="Footer Placeholder 5">
            <a:extLst>
              <a:ext uri="{FF2B5EF4-FFF2-40B4-BE49-F238E27FC236}">
                <a16:creationId xmlns:a16="http://schemas.microsoft.com/office/drawing/2014/main" xmlns="" id="{9CFFD308-AF67-47A5-8D01-A56FD3E80C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0CA672D-386C-4187-9C23-16CA8474DC69}"/>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416303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9F90FD-4579-412F-AC67-67186C1157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0FDE99A-5988-4248-9152-D04D3A64E5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A7CFBD3-E872-441A-AD14-1BC35D2C7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4AA4F67-1792-4431-A931-0CD586BE674D}"/>
              </a:ext>
            </a:extLst>
          </p:cNvPr>
          <p:cNvSpPr>
            <a:spLocks noGrp="1"/>
          </p:cNvSpPr>
          <p:nvPr>
            <p:ph type="dt" sz="half" idx="10"/>
          </p:nvPr>
        </p:nvSpPr>
        <p:spPr/>
        <p:txBody>
          <a:bodyPr/>
          <a:lstStyle/>
          <a:p>
            <a:fld id="{44C8568A-5152-408B-AEA7-B4B93B68A29C}" type="datetimeFigureOut">
              <a:rPr lang="en-US" smtClean="0"/>
              <a:t>26-Jan-21</a:t>
            </a:fld>
            <a:endParaRPr lang="en-US"/>
          </a:p>
        </p:txBody>
      </p:sp>
      <p:sp>
        <p:nvSpPr>
          <p:cNvPr id="6" name="Footer Placeholder 5">
            <a:extLst>
              <a:ext uri="{FF2B5EF4-FFF2-40B4-BE49-F238E27FC236}">
                <a16:creationId xmlns:a16="http://schemas.microsoft.com/office/drawing/2014/main" xmlns="" id="{99F80039-4E58-468D-A78A-F5AC1E5DDC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54E7E6D-8361-40AE-9750-098DA33C7B96}"/>
              </a:ext>
            </a:extLst>
          </p:cNvPr>
          <p:cNvSpPr>
            <a:spLocks noGrp="1"/>
          </p:cNvSpPr>
          <p:nvPr>
            <p:ph type="sldNum" sz="quarter" idx="12"/>
          </p:nvPr>
        </p:nvSpPr>
        <p:spPr/>
        <p:txBody>
          <a:bodyPr/>
          <a:lstStyle/>
          <a:p>
            <a:fld id="{4A610ABF-5E83-46DA-806C-CC0E9AA1BD53}" type="slidenum">
              <a:rPr lang="en-US" smtClean="0"/>
              <a:t>‹#›</a:t>
            </a:fld>
            <a:endParaRPr lang="en-US"/>
          </a:p>
        </p:txBody>
      </p:sp>
    </p:spTree>
    <p:extLst>
      <p:ext uri="{BB962C8B-B14F-4D97-AF65-F5344CB8AC3E}">
        <p14:creationId xmlns:p14="http://schemas.microsoft.com/office/powerpoint/2010/main" val="1885588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758C549-9875-4383-BBFF-4AAD74BC63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AD319C6-5C10-4CF6-98DF-694953B541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3C0608B-4AD2-496B-880D-0CB17D9045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8568A-5152-408B-AEA7-B4B93B68A29C}" type="datetimeFigureOut">
              <a:rPr lang="en-US" smtClean="0"/>
              <a:t>26-Jan-21</a:t>
            </a:fld>
            <a:endParaRPr lang="en-US"/>
          </a:p>
        </p:txBody>
      </p:sp>
      <p:sp>
        <p:nvSpPr>
          <p:cNvPr id="5" name="Footer Placeholder 4">
            <a:extLst>
              <a:ext uri="{FF2B5EF4-FFF2-40B4-BE49-F238E27FC236}">
                <a16:creationId xmlns:a16="http://schemas.microsoft.com/office/drawing/2014/main" xmlns="" id="{3897AECA-87D4-4385-B006-55E03D2CA8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AA192F6-321B-4657-AB71-1B89B91C1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10ABF-5E83-46DA-806C-CC0E9AA1BD53}" type="slidenum">
              <a:rPr lang="en-US" smtClean="0"/>
              <a:t>‹#›</a:t>
            </a:fld>
            <a:endParaRPr lang="en-US"/>
          </a:p>
        </p:txBody>
      </p:sp>
    </p:spTree>
    <p:extLst>
      <p:ext uri="{BB962C8B-B14F-4D97-AF65-F5344CB8AC3E}">
        <p14:creationId xmlns:p14="http://schemas.microsoft.com/office/powerpoint/2010/main" val="1616497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7E6B26-3BA9-46C5-B0CB-BB1A99F2E5E1}"/>
              </a:ext>
            </a:extLst>
          </p:cNvPr>
          <p:cNvSpPr>
            <a:spLocks noGrp="1"/>
          </p:cNvSpPr>
          <p:nvPr>
            <p:ph type="title"/>
          </p:nvPr>
        </p:nvSpPr>
        <p:spPr/>
        <p:txBody>
          <a:bodyPr>
            <a:normAutofit/>
          </a:bodyPr>
          <a:lstStyle/>
          <a:p>
            <a:r>
              <a:rPr lang="en-US" sz="4800" b="1" i="0" u="none" strike="noStrike" baseline="0" dirty="0">
                <a:solidFill>
                  <a:srgbClr val="9A0000"/>
                </a:solidFill>
                <a:latin typeface="Times New Roman" panose="02020603050405020304" pitchFamily="18" charset="0"/>
                <a:cs typeface="Times New Roman" panose="02020603050405020304" pitchFamily="18" charset="0"/>
              </a:rPr>
              <a:t>Monitoring Intravenous Fluids</a:t>
            </a:r>
            <a:endParaRPr lang="en-US" sz="4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B989C24-6093-4C86-A6EA-42520D20C6B2}"/>
              </a:ext>
            </a:extLst>
          </p:cNvPr>
          <p:cNvSpPr>
            <a:spLocks noGrp="1"/>
          </p:cNvSpPr>
          <p:nvPr>
            <p:ph idx="1"/>
          </p:nvPr>
        </p:nvSpPr>
        <p:spPr>
          <a:xfrm>
            <a:off x="838200" y="1825625"/>
            <a:ext cx="10515600" cy="1325563"/>
          </a:xfrm>
        </p:spPr>
        <p:txBody>
          <a:bodyPr>
            <a:normAutofit/>
          </a:bodyPr>
          <a:lstStyle/>
          <a:p>
            <a:pPr marL="0" indent="0" algn="just">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812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7018FC-1C5B-4DBD-8C7B-EC5C048D814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Examples of hypertonic solution </a:t>
            </a:r>
          </a:p>
        </p:txBody>
      </p:sp>
      <p:sp>
        <p:nvSpPr>
          <p:cNvPr id="3" name="Content Placeholder 2">
            <a:extLst>
              <a:ext uri="{FF2B5EF4-FFF2-40B4-BE49-F238E27FC236}">
                <a16:creationId xmlns:a16="http://schemas.microsoft.com/office/drawing/2014/main" xmlns="" id="{1861DFF7-C084-45FE-8042-BAF0600F6BE2}"/>
              </a:ext>
            </a:extLst>
          </p:cNvPr>
          <p:cNvSpPr>
            <a:spLocks noGrp="1"/>
          </p:cNvSpPr>
          <p:nvPr>
            <p:ph idx="1"/>
          </p:nvPr>
        </p:nvSpPr>
        <p:spPr/>
        <p:txBody>
          <a:bodyPr>
            <a:normAutofit lnSpcReduction="10000"/>
          </a:bodyPr>
          <a:lstStyle/>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3 % saline contains 3 g of sodium chloride per 100 ml of water </a:t>
            </a:r>
          </a:p>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The high concentration of salt in the plasma will dehydrate cells and tissue</a:t>
            </a:r>
          </a:p>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10 % dextrose contains 10 g of dextrose per 100 ml of water. Twice the concentration of glucose than present in plasma.</a:t>
            </a:r>
          </a:p>
          <a:p>
            <a:pPr marL="0" indent="0" algn="l">
              <a:buNone/>
            </a:pPr>
            <a:endParaRPr lang="en-US" sz="1800" b="0" i="0" u="none" strike="noStrike" baseline="0" dirty="0">
              <a:latin typeface="Helvetica" panose="020B0604020202020204" pitchFamily="34" charset="0"/>
            </a:endParaRPr>
          </a:p>
          <a:p>
            <a:pPr marL="0" indent="0" algn="l">
              <a:buNone/>
            </a:pPr>
            <a:r>
              <a:rPr lang="en-US" sz="1800" b="0" i="0" u="none" strike="noStrike" baseline="0" dirty="0">
                <a:latin typeface="Helvetica" panose="020B0604020202020204" pitchFamily="34" charset="0"/>
              </a:rPr>
              <a:t> </a:t>
            </a:r>
          </a:p>
        </p:txBody>
      </p:sp>
    </p:spTree>
    <p:extLst>
      <p:ext uri="{BB962C8B-B14F-4D97-AF65-F5344CB8AC3E}">
        <p14:creationId xmlns:p14="http://schemas.microsoft.com/office/powerpoint/2010/main" val="3156778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E7700F9-FF85-4C1D-B1D4-DA8D523E30DC}"/>
              </a:ext>
            </a:extLst>
          </p:cNvPr>
          <p:cNvSpPr>
            <a:spLocks noGrp="1"/>
          </p:cNvSpPr>
          <p:nvPr>
            <p:ph idx="1"/>
          </p:nvPr>
        </p:nvSpPr>
        <p:spPr/>
        <p:txBody>
          <a:bodyPr>
            <a:normAutofit/>
          </a:bodyPr>
          <a:lstStyle/>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Check your medicine cupboard. What do you find on the bottom shelf?</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Normally nursing units stock commonly used intravenous solutions in utility rooms or medication cupboards. Blood and blood products are stored in the blood bank. </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The preparation of solutions and equipment requires adherence to principles of asepsis. </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You should therefore practice good hand washing technique, and skills that will prevent contamination of any openings, or equipment that could introduce organisms into the patients’ circulatory system.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432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1A731-B6CF-45C0-A995-825D2BFDC8A7}"/>
              </a:ext>
            </a:extLst>
          </p:cNvPr>
          <p:cNvSpPr>
            <a:spLocks noGrp="1"/>
          </p:cNvSpPr>
          <p:nvPr>
            <p:ph type="title"/>
          </p:nvPr>
        </p:nvSpPr>
        <p:spPr/>
        <p:txBody>
          <a:bodyPr>
            <a:normAutofit/>
          </a:bodyPr>
          <a:lstStyle/>
          <a:p>
            <a:r>
              <a:rPr lang="en-US" sz="1800" b="0" i="0" u="none" strike="noStrike" baseline="0" dirty="0">
                <a:latin typeface="Helvetica" panose="020B0604020202020204" pitchFamily="34" charset="0"/>
              </a:rPr>
              <a:t>.</a:t>
            </a:r>
            <a:r>
              <a:rPr lang="en-US" sz="4400" b="1" i="0" u="none" strike="noStrike" baseline="0" dirty="0">
                <a:latin typeface="Helvetica-Bold"/>
              </a:rPr>
              <a:t> Performing Vein Punctures</a:t>
            </a:r>
            <a:br>
              <a:rPr lang="en-US" sz="4400" b="1" i="0" u="none" strike="noStrike" baseline="0" dirty="0">
                <a:latin typeface="Helvetica-Bold"/>
              </a:rPr>
            </a:br>
            <a:endParaRPr lang="en-US" dirty="0"/>
          </a:p>
        </p:txBody>
      </p:sp>
      <p:sp>
        <p:nvSpPr>
          <p:cNvPr id="3" name="Content Placeholder 2">
            <a:extLst>
              <a:ext uri="{FF2B5EF4-FFF2-40B4-BE49-F238E27FC236}">
                <a16:creationId xmlns:a16="http://schemas.microsoft.com/office/drawing/2014/main" xmlns="" id="{79F21B15-595F-44A7-8353-1C982AEAF567}"/>
              </a:ext>
            </a:extLst>
          </p:cNvPr>
          <p:cNvSpPr>
            <a:spLocks noGrp="1"/>
          </p:cNvSpPr>
          <p:nvPr>
            <p:ph idx="1"/>
          </p:nvPr>
        </p:nvSpPr>
        <p:spPr/>
        <p:txBody>
          <a:bodyPr>
            <a:normAutofit/>
          </a:bodyPr>
          <a:lstStyle/>
          <a:p>
            <a:pPr marL="0" indent="0" algn="just">
              <a:buNone/>
            </a:pPr>
            <a:r>
              <a:rPr lang="en-US" b="0" i="0" u="none" strike="noStrike" baseline="0" dirty="0">
                <a:latin typeface="Times New Roman" panose="02020603050405020304" pitchFamily="18" charset="0"/>
                <a:cs typeface="Times New Roman" panose="02020603050405020304" pitchFamily="18" charset="0"/>
              </a:rPr>
              <a:t>You will become skilled in performing vein punctures with continued practice and experience, especially with relation to site selection</a:t>
            </a:r>
            <a:r>
              <a:rPr lang="en-US" dirty="0">
                <a:latin typeface="Times New Roman" panose="02020603050405020304" pitchFamily="18" charset="0"/>
                <a:cs typeface="Times New Roman" panose="02020603050405020304" pitchFamily="18" charset="0"/>
              </a:rPr>
              <a:t> </a:t>
            </a:r>
            <a:r>
              <a:rPr lang="en-US" b="0" i="0" u="none" strike="noStrike" baseline="0" dirty="0">
                <a:latin typeface="Times New Roman" panose="02020603050405020304" pitchFamily="18" charset="0"/>
                <a:cs typeface="Times New Roman" panose="02020603050405020304" pitchFamily="18" charset="0"/>
              </a:rPr>
              <a:t>and insertion.</a:t>
            </a:r>
            <a:r>
              <a:rPr lang="en-US" b="1" i="0" u="none" strike="noStrike" baseline="0" dirty="0">
                <a:latin typeface="Times New Roman" panose="02020603050405020304" pitchFamily="18" charset="0"/>
                <a:cs typeface="Times New Roman" panose="02020603050405020304" pitchFamily="18" charset="0"/>
              </a:rPr>
              <a:t> </a:t>
            </a:r>
          </a:p>
          <a:p>
            <a:pPr marL="0" indent="0" algn="just">
              <a:buNone/>
            </a:pPr>
            <a:r>
              <a:rPr lang="en-US" b="1" i="0" u="none" strike="noStrike" baseline="0" dirty="0">
                <a:latin typeface="Times New Roman" panose="02020603050405020304" pitchFamily="18" charset="0"/>
                <a:cs typeface="Times New Roman" panose="02020603050405020304" pitchFamily="18" charset="0"/>
              </a:rPr>
              <a:t>Selecting a Vein</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The choice of the site of a vein puncture varies with each patient.</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While selecting a vein you should consider the following factors:</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Superficial veins are easily located and are more accessible for puncture.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Veins in the arm and hands are preferred to veins in the foot or leg.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33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31075A-9BC3-45F4-9E18-987D0D1757FA}"/>
              </a:ext>
            </a:extLst>
          </p:cNvPr>
          <p:cNvSpPr>
            <a:spLocks noGrp="1"/>
          </p:cNvSpPr>
          <p:nvPr>
            <p:ph idx="1"/>
          </p:nvPr>
        </p:nvSpPr>
        <p:spPr/>
        <p:txBody>
          <a:bodyPr>
            <a:noAutofit/>
          </a:bodyPr>
          <a:lstStyle/>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Use veins in the arm or hand on the patient’s non-dominant site.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At times, the choices available for possible sites may be limited by the patient’s condition, for example, in cases of severe burns of both arms.</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Avoid using an area of a vein that will compromise joint movement.</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Distend and inspect the veins. It is best to select a vein as low as possible on the back of the hand or on the lower forearm.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4490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262C2A4-822A-4D17-B272-B7BEAC414B09}"/>
              </a:ext>
            </a:extLst>
          </p:cNvPr>
          <p:cNvSpPr>
            <a:spLocks noGrp="1"/>
          </p:cNvSpPr>
          <p:nvPr>
            <p:ph idx="1"/>
          </p:nvPr>
        </p:nvSpPr>
        <p:spPr>
          <a:xfrm>
            <a:off x="838200" y="1684948"/>
            <a:ext cx="10515600" cy="4351338"/>
          </a:xfrm>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If the vein is damaged, another vein higher on the arm can be used subsequently.</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Feel and look for an area in the vein that is fairly straight.</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 Avoid thin walled and scarred veins. They are difficult to enter. A normal vein is smooth, pliable and resilient.</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Do not insert a needle into a valve in the vein.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397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32CC76-8123-4D82-B6DD-C756C3ED3467}"/>
              </a:ext>
            </a:extLst>
          </p:cNvPr>
          <p:cNvSpPr>
            <a:spLocks noGrp="1"/>
          </p:cNvSpPr>
          <p:nvPr>
            <p:ph idx="1"/>
          </p:nvPr>
        </p:nvSpPr>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Use larger veins for infusing hypertonic solutions, those containing irritant medications, those administered rapidly and those that are thick or sticky.</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These should be infused in the forearm.</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Spare sites that may be needed for subsequent infusions.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If the duration of fluid is likely to be lengthy change sites periodically.</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565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004B60-1613-4A45-9ACE-908295C0378C}"/>
              </a:ext>
            </a:extLst>
          </p:cNvPr>
          <p:cNvSpPr>
            <a:spLocks noGrp="1"/>
          </p:cNvSpPr>
          <p:nvPr>
            <p:ph type="title"/>
          </p:nvPr>
        </p:nvSpPr>
        <p:spPr/>
        <p:txBody>
          <a:bodyPr/>
          <a:lstStyle/>
          <a:p>
            <a:r>
              <a:rPr lang="en-US" sz="4400" b="1" i="0" u="none" strike="noStrike" baseline="0" dirty="0">
                <a:latin typeface="Helvetica-Bold"/>
              </a:rPr>
              <a:t>Calculating the Infusion Rate</a:t>
            </a:r>
            <a:br>
              <a:rPr lang="en-US" sz="4400" b="1" i="0" u="none" strike="noStrike" baseline="0" dirty="0">
                <a:latin typeface="Helvetica-Bold"/>
              </a:rPr>
            </a:br>
            <a:endParaRPr lang="en-US" dirty="0"/>
          </a:p>
        </p:txBody>
      </p:sp>
      <p:sp>
        <p:nvSpPr>
          <p:cNvPr id="3" name="Content Placeholder 2">
            <a:extLst>
              <a:ext uri="{FF2B5EF4-FFF2-40B4-BE49-F238E27FC236}">
                <a16:creationId xmlns:a16="http://schemas.microsoft.com/office/drawing/2014/main" xmlns="" id="{11FB551C-5365-4B59-92FB-9FE2633AE321}"/>
              </a:ext>
            </a:extLst>
          </p:cNvPr>
          <p:cNvSpPr>
            <a:spLocks noGrp="1"/>
          </p:cNvSpPr>
          <p:nvPr>
            <p:ph idx="1"/>
          </p:nvPr>
        </p:nvSpPr>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It is your responsibility to calculate, regulate and maintain the rate of flow according to prescription.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The prescription indicates the number of millilitres to be given within a period of time, for example, eight or two hour periods.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You should then calculate the flow on the basis of drops of solution per minute. How do you determine how many millilitres of solution are to be given each hour?</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210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E160B7-D254-4902-9EEC-D85B71492C72}"/>
              </a:ext>
            </a:extLst>
          </p:cNvPr>
          <p:cNvSpPr>
            <a:spLocks noGrp="1"/>
          </p:cNvSpPr>
          <p:nvPr>
            <p:ph type="title"/>
          </p:nvPr>
        </p:nvSpPr>
        <p:spPr/>
        <p:txBody>
          <a:bodyPr/>
          <a:lstStyle/>
          <a:p>
            <a:r>
              <a:rPr lang="en-US" sz="4400" b="1" i="1" u="none" strike="noStrike" baseline="0" dirty="0">
                <a:latin typeface="Helvetica-BoldOblique"/>
              </a:rPr>
              <a:t>Just look at the following formula:</a:t>
            </a:r>
            <a:br>
              <a:rPr lang="en-US" sz="4400" b="1" i="1" u="none" strike="noStrike" baseline="0" dirty="0">
                <a:latin typeface="Helvetica-BoldOblique"/>
              </a:rPr>
            </a:br>
            <a:endParaRPr lang="en-US" dirty="0"/>
          </a:p>
        </p:txBody>
      </p:sp>
      <p:sp>
        <p:nvSpPr>
          <p:cNvPr id="3" name="Content Placeholder 2">
            <a:extLst>
              <a:ext uri="{FF2B5EF4-FFF2-40B4-BE49-F238E27FC236}">
                <a16:creationId xmlns:a16="http://schemas.microsoft.com/office/drawing/2014/main" xmlns="" id="{95C8B0BB-3218-43D5-9F57-3A46E2E9F7CB}"/>
              </a:ext>
            </a:extLst>
          </p:cNvPr>
          <p:cNvSpPr>
            <a:spLocks noGrp="1"/>
          </p:cNvSpPr>
          <p:nvPr>
            <p:ph idx="1"/>
          </p:nvPr>
        </p:nvSpPr>
        <p:spPr/>
        <p:txBody>
          <a:bodyPr/>
          <a:lstStyle/>
          <a:p>
            <a:pPr marL="0" indent="0" algn="just">
              <a:buNone/>
            </a:pPr>
            <a:r>
              <a:rPr lang="en-US" sz="3200" b="0" i="0" u="none" strike="noStrike" baseline="0" dirty="0">
                <a:latin typeface="Times New Roman" panose="02020603050405020304" pitchFamily="18" charset="0"/>
                <a:cs typeface="Times New Roman" panose="02020603050405020304" pitchFamily="18" charset="0"/>
              </a:rPr>
              <a:t>Total number of mls to be given divided by Hours in which the solution is to be infused</a:t>
            </a:r>
          </a:p>
          <a:p>
            <a:pPr marL="0" indent="0" algn="just">
              <a:buNone/>
            </a:pPr>
            <a:r>
              <a:rPr lang="en-US" sz="3200" b="1" i="0" u="none" strike="noStrike" baseline="0" dirty="0">
                <a:latin typeface="Times New Roman" panose="02020603050405020304" pitchFamily="18" charset="0"/>
                <a:cs typeface="Times New Roman" panose="02020603050405020304" pitchFamily="18" charset="0"/>
              </a:rPr>
              <a:t>Here is an example scenario</a:t>
            </a:r>
            <a:r>
              <a:rPr lang="en-US" sz="3200" b="0" i="0" u="none" strike="noStrike" baseline="0" dirty="0">
                <a:latin typeface="Times New Roman" panose="02020603050405020304" pitchFamily="18" charset="0"/>
                <a:cs typeface="Times New Roman" panose="02020603050405020304" pitchFamily="18" charset="0"/>
              </a:rPr>
              <a:t>:</a:t>
            </a:r>
          </a:p>
          <a:p>
            <a:pPr algn="just"/>
            <a:r>
              <a:rPr lang="en-US" sz="3200" b="0" i="0" u="none" strike="noStrike" baseline="0" dirty="0">
                <a:latin typeface="Times New Roman" panose="02020603050405020304" pitchFamily="18" charset="0"/>
                <a:cs typeface="Times New Roman" panose="02020603050405020304" pitchFamily="18" charset="0"/>
              </a:rPr>
              <a:t>3000 ml of solution to be infused over a 24 hour period</a:t>
            </a:r>
          </a:p>
          <a:p>
            <a:pPr algn="just"/>
            <a:r>
              <a:rPr lang="en-US" sz="3200" b="0" i="0" u="none" strike="noStrike" baseline="0" dirty="0">
                <a:latin typeface="Times New Roman" panose="02020603050405020304" pitchFamily="18" charset="0"/>
                <a:cs typeface="Times New Roman" panose="02020603050405020304" pitchFamily="18" charset="0"/>
              </a:rPr>
              <a:t>3000ml</a:t>
            </a:r>
            <a:r>
              <a:rPr lang="en-US" sz="3200" dirty="0">
                <a:latin typeface="Times New Roman" panose="02020603050405020304" pitchFamily="18" charset="0"/>
                <a:cs typeface="Times New Roman" panose="02020603050405020304" pitchFamily="18" charset="0"/>
              </a:rPr>
              <a:t> /</a:t>
            </a:r>
            <a:r>
              <a:rPr lang="en-US" sz="3200" b="0" i="0" u="none" strike="noStrike" baseline="0" dirty="0">
                <a:latin typeface="Times New Roman" panose="02020603050405020304" pitchFamily="18" charset="0"/>
                <a:cs typeface="Times New Roman" panose="02020603050405020304" pitchFamily="18" charset="0"/>
              </a:rPr>
              <a:t>24 hours  = 125 ml to be infused per hour  ml to be given per hr</a:t>
            </a:r>
          </a:p>
          <a:p>
            <a:pPr marL="0" indent="0" algn="l">
              <a:buNone/>
            </a:pPr>
            <a:endParaRPr lang="en-US" dirty="0"/>
          </a:p>
        </p:txBody>
      </p:sp>
    </p:spTree>
    <p:extLst>
      <p:ext uri="{BB962C8B-B14F-4D97-AF65-F5344CB8AC3E}">
        <p14:creationId xmlns:p14="http://schemas.microsoft.com/office/powerpoint/2010/main" val="1468771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9A3155F-9E3C-4D83-9252-2A1B9AC43FCE}"/>
              </a:ext>
            </a:extLst>
          </p:cNvPr>
          <p:cNvSpPr>
            <a:spLocks noGrp="1"/>
          </p:cNvSpPr>
          <p:nvPr>
            <p:ph idx="1"/>
          </p:nvPr>
        </p:nvSpPr>
        <p:spPr/>
        <p:txBody>
          <a:bodyPr/>
          <a:lstStyle/>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You should then determine the number of drops to be infused per minute as shown below:</a:t>
            </a:r>
          </a:p>
          <a:p>
            <a:pPr algn="just">
              <a:buFont typeface="Wingdings" panose="05000000000000000000" pitchFamily="2" charset="2"/>
              <a:buChar char="ü"/>
            </a:pPr>
            <a:r>
              <a:rPr lang="en-US" b="1" i="0" u="none" strike="noStrike" baseline="0" dirty="0">
                <a:latin typeface="Times New Roman" panose="02020603050405020304" pitchFamily="18" charset="0"/>
                <a:cs typeface="Times New Roman" panose="02020603050405020304" pitchFamily="18" charset="0"/>
              </a:rPr>
              <a:t>Number of ml per hour x drop factor </a:t>
            </a:r>
            <a:r>
              <a:rPr lang="en-US" b="0" i="0" u="none" strike="noStrike" baseline="0" dirty="0">
                <a:latin typeface="Times New Roman" panose="02020603050405020304" pitchFamily="18" charset="0"/>
                <a:cs typeface="Times New Roman" panose="02020603050405020304" pitchFamily="18" charset="0"/>
              </a:rPr>
              <a:t>= drops per minute </a:t>
            </a:r>
            <a:r>
              <a:rPr lang="en-US" b="1" i="0" u="none" strike="noStrike" baseline="0" dirty="0">
                <a:latin typeface="Times New Roman" panose="02020603050405020304" pitchFamily="18" charset="0"/>
                <a:cs typeface="Times New Roman" panose="02020603050405020304" pitchFamily="18" charset="0"/>
              </a:rPr>
              <a:t>60 minutes</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If 125 ml needs to be infused per hour, and the intravenous</a:t>
            </a:r>
            <a:r>
              <a:rPr lang="en-US" dirty="0">
                <a:latin typeface="Times New Roman" panose="02020603050405020304" pitchFamily="18" charset="0"/>
                <a:cs typeface="Times New Roman" panose="02020603050405020304" pitchFamily="18" charset="0"/>
              </a:rPr>
              <a:t> </a:t>
            </a:r>
            <a:r>
              <a:rPr lang="en-US" b="0" i="0" u="none" strike="noStrike" baseline="0" dirty="0">
                <a:latin typeface="Times New Roman" panose="02020603050405020304" pitchFamily="18" charset="0"/>
                <a:cs typeface="Times New Roman" panose="02020603050405020304" pitchFamily="18" charset="0"/>
              </a:rPr>
              <a:t>equipment has a drop factor of 20 drops equal 1 ml. Try to calculate how many drops need to be infused per minute using the formula above</a:t>
            </a:r>
          </a:p>
          <a:p>
            <a:pPr algn="just">
              <a:buFont typeface="Wingdings" panose="05000000000000000000" pitchFamily="2" charset="2"/>
              <a:buChar char="ü"/>
            </a:pPr>
            <a:r>
              <a:rPr lang="en-US" b="1" i="0" u="none" strike="noStrike" baseline="0" dirty="0">
                <a:latin typeface="Times New Roman" panose="02020603050405020304" pitchFamily="18" charset="0"/>
                <a:cs typeface="Times New Roman" panose="02020603050405020304" pitchFamily="18" charset="0"/>
              </a:rPr>
              <a:t>125 ml x 20 drops/ml  divide by 60 minutes  </a:t>
            </a:r>
            <a:r>
              <a:rPr lang="en-US" b="0" i="0" u="none" strike="noStrike" baseline="0" dirty="0">
                <a:latin typeface="Times New Roman" panose="02020603050405020304" pitchFamily="18" charset="0"/>
                <a:cs typeface="Times New Roman" panose="02020603050405020304" pitchFamily="18" charset="0"/>
              </a:rPr>
              <a:t>= 41.67 = 42 drops per minute</a:t>
            </a:r>
          </a:p>
          <a:p>
            <a:pPr algn="l"/>
            <a:endParaRPr lang="en-US" dirty="0"/>
          </a:p>
        </p:txBody>
      </p:sp>
    </p:spTree>
    <p:extLst>
      <p:ext uri="{BB962C8B-B14F-4D97-AF65-F5344CB8AC3E}">
        <p14:creationId xmlns:p14="http://schemas.microsoft.com/office/powerpoint/2010/main" val="2433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A5BA46D-8683-454D-A383-D45BF0E96469}"/>
              </a:ext>
            </a:extLst>
          </p:cNvPr>
          <p:cNvSpPr>
            <a:spLocks noGrp="1"/>
          </p:cNvSpPr>
          <p:nvPr>
            <p:ph idx="1"/>
          </p:nvPr>
        </p:nvSpPr>
        <p:spPr/>
        <p:txBody>
          <a:bodyPr/>
          <a:lstStyle/>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You should then count the number of drops falling into the drip chamber of the tubing per minute. </a:t>
            </a:r>
          </a:p>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By adjusting the regulator clamp, the number of drops per minute will be increased or decreased until the infusion matches the rate you calculated, i.e. 42 drops per minute</a:t>
            </a:r>
            <a:r>
              <a:rPr lang="en-US" sz="1800" b="0" i="0" u="none" strike="noStrike" baseline="0" dirty="0">
                <a:latin typeface="Helvetica" panose="020B0604020202020204" pitchFamily="34" charset="0"/>
              </a:rPr>
              <a:t>.</a:t>
            </a:r>
            <a:endParaRPr lang="en-US" dirty="0"/>
          </a:p>
        </p:txBody>
      </p:sp>
    </p:spTree>
    <p:extLst>
      <p:ext uri="{BB962C8B-B14F-4D97-AF65-F5344CB8AC3E}">
        <p14:creationId xmlns:p14="http://schemas.microsoft.com/office/powerpoint/2010/main" val="155598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0F5370-B070-4D49-82C2-EBA064D5AE3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INTRODUCTION </a:t>
            </a:r>
          </a:p>
        </p:txBody>
      </p:sp>
      <p:sp>
        <p:nvSpPr>
          <p:cNvPr id="3" name="Content Placeholder 2">
            <a:extLst>
              <a:ext uri="{FF2B5EF4-FFF2-40B4-BE49-F238E27FC236}">
                <a16:creationId xmlns:a16="http://schemas.microsoft.com/office/drawing/2014/main" xmlns="" id="{B81FFF78-7DD2-49F6-9BC8-86F30088A0BE}"/>
              </a:ext>
            </a:extLst>
          </p:cNvPr>
          <p:cNvSpPr>
            <a:spLocks noGrp="1"/>
          </p:cNvSpPr>
          <p:nvPr>
            <p:ph idx="1"/>
          </p:nvPr>
        </p:nvSpPr>
        <p:spPr/>
        <p:txBody>
          <a:bodyPr/>
          <a:lstStyle/>
          <a:p>
            <a:pPr algn="just">
              <a:buFont typeface="Wingdings" panose="05000000000000000000" pitchFamily="2" charset="2"/>
              <a:buChar char="ü"/>
            </a:pPr>
            <a:r>
              <a:rPr lang="en-US" sz="2800" b="0" i="0" u="none" strike="noStrike" baseline="0" dirty="0">
                <a:latin typeface="Times New Roman" panose="02020603050405020304" pitchFamily="18" charset="0"/>
                <a:cs typeface="Times New Roman" panose="02020603050405020304" pitchFamily="18" charset="0"/>
              </a:rPr>
              <a:t>Intravenous fluids are those solutions instilled within the patient’s vein. They may include solutions of water and chemicals normally found within the body, dissolved medications or blood, blood extracts and blood substitutes.</a:t>
            </a:r>
          </a:p>
          <a:p>
            <a:pPr algn="just">
              <a:buFont typeface="Wingdings" panose="05000000000000000000" pitchFamily="2" charset="2"/>
              <a:buChar char="ü"/>
            </a:pPr>
            <a:r>
              <a:rPr lang="en-US" sz="2800" b="0" i="0" u="none" strike="noStrike" baseline="0" dirty="0">
                <a:latin typeface="Times New Roman" panose="02020603050405020304" pitchFamily="18" charset="0"/>
                <a:cs typeface="Times New Roman" panose="02020603050405020304" pitchFamily="18" charset="0"/>
              </a:rPr>
              <a:t> You will be expected at times to administer and regulate</a:t>
            </a:r>
            <a:r>
              <a:rPr lang="en-US" sz="2800" dirty="0">
                <a:latin typeface="Times New Roman" panose="02020603050405020304" pitchFamily="18" charset="0"/>
                <a:cs typeface="Times New Roman" panose="02020603050405020304" pitchFamily="18" charset="0"/>
              </a:rPr>
              <a:t> </a:t>
            </a:r>
            <a:r>
              <a:rPr lang="en-US" sz="2800" b="0" i="0" u="none" strike="noStrike" baseline="0" dirty="0">
                <a:latin typeface="Times New Roman" panose="02020603050405020304" pitchFamily="18" charset="0"/>
                <a:cs typeface="Times New Roman" panose="02020603050405020304" pitchFamily="18" charset="0"/>
              </a:rPr>
              <a:t>intravenous fluids.</a:t>
            </a:r>
          </a:p>
          <a:p>
            <a:pPr algn="just">
              <a:buFont typeface="Wingdings" panose="05000000000000000000" pitchFamily="2" charset="2"/>
              <a:buChar char="ü"/>
            </a:pPr>
            <a:r>
              <a:rPr lang="en-US" sz="2800" b="0" i="0" u="none" strike="noStrike" baseline="0" dirty="0">
                <a:latin typeface="Times New Roman" panose="02020603050405020304" pitchFamily="18" charset="0"/>
                <a:cs typeface="Times New Roman" panose="02020603050405020304" pitchFamily="18" charset="0"/>
              </a:rPr>
              <a:t> You will also be assigned to care for patients receiving parenteral fluids thereby monitoring the infusion, observing the patient and discontinuing the therapy as necessary</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57021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9F5F99-CE62-4434-91E8-6C30275BDB81}"/>
              </a:ext>
            </a:extLst>
          </p:cNvPr>
          <p:cNvSpPr>
            <a:spLocks noGrp="1"/>
          </p:cNvSpPr>
          <p:nvPr>
            <p:ph type="title"/>
          </p:nvPr>
        </p:nvSpPr>
        <p:spPr/>
        <p:txBody>
          <a:bodyPr/>
          <a:lstStyle/>
          <a:p>
            <a:r>
              <a:rPr lang="en-US" sz="4400" b="1" i="0" u="none" strike="noStrike" baseline="0" dirty="0">
                <a:latin typeface="Helvetica-Bold"/>
              </a:rPr>
              <a:t>Monitoring the Rate of Infusion</a:t>
            </a:r>
            <a:br>
              <a:rPr lang="en-US" sz="4400" b="1" i="0" u="none" strike="noStrike" baseline="0" dirty="0">
                <a:latin typeface="Helvetica-Bold"/>
              </a:rPr>
            </a:br>
            <a:endParaRPr lang="en-US" dirty="0"/>
          </a:p>
        </p:txBody>
      </p:sp>
      <p:sp>
        <p:nvSpPr>
          <p:cNvPr id="3" name="Content Placeholder 2">
            <a:extLst>
              <a:ext uri="{FF2B5EF4-FFF2-40B4-BE49-F238E27FC236}">
                <a16:creationId xmlns:a16="http://schemas.microsoft.com/office/drawing/2014/main" xmlns="" id="{274FB139-2314-4559-84B3-AEE71A6EB7B0}"/>
              </a:ext>
            </a:extLst>
          </p:cNvPr>
          <p:cNvSpPr>
            <a:spLocks noGrp="1"/>
          </p:cNvSpPr>
          <p:nvPr>
            <p:ph idx="1"/>
          </p:nvPr>
        </p:nvSpPr>
        <p:spPr/>
        <p:txBody>
          <a:bodyPr>
            <a:normAutofit/>
          </a:bodyPr>
          <a:lstStyle/>
          <a:p>
            <a:pPr algn="just"/>
            <a:r>
              <a:rPr lang="en-US" sz="3200" b="0" i="0" u="none" strike="noStrike" baseline="0" dirty="0">
                <a:latin typeface="Times New Roman" panose="02020603050405020304" pitchFamily="18" charset="0"/>
                <a:cs typeface="Times New Roman" panose="02020603050405020304" pitchFamily="18" charset="0"/>
              </a:rPr>
              <a:t>It is important to maintain the proper rate of flow because too slow a flow may not meet the patient's needs for fluid and infusing fluid too rapidly may overburden the body's ability to adjust to increases in the fluid volume, the electrolytes or the medications that may have been added.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60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7A0EC93-3D87-42CE-93BC-E9F39D89F524}"/>
              </a:ext>
            </a:extLst>
          </p:cNvPr>
          <p:cNvSpPr>
            <a:spLocks noGrp="1"/>
          </p:cNvSpPr>
          <p:nvPr>
            <p:ph idx="1"/>
          </p:nvPr>
        </p:nvSpPr>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Make timely observations at least every hour to determine that the volume of intravenous solution is infusing according to schedule.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You could mark the container at points indicating the amounts that should be infusing hour by hour so that at a glance you are able to tell whether the solution is being infused at proper hourly rate.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Maintain input and output chart</a:t>
            </a:r>
            <a:endParaRPr lang="en-US" sz="3200" dirty="0"/>
          </a:p>
        </p:txBody>
      </p:sp>
    </p:spTree>
    <p:extLst>
      <p:ext uri="{BB962C8B-B14F-4D97-AF65-F5344CB8AC3E}">
        <p14:creationId xmlns:p14="http://schemas.microsoft.com/office/powerpoint/2010/main" val="3763510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98F14F-121F-4DBB-A2F0-7DC75FEFB43D}"/>
              </a:ext>
            </a:extLst>
          </p:cNvPr>
          <p:cNvSpPr>
            <a:spLocks noGrp="1"/>
          </p:cNvSpPr>
          <p:nvPr>
            <p:ph type="title"/>
          </p:nvPr>
        </p:nvSpPr>
        <p:spPr/>
        <p:txBody>
          <a:bodyPr>
            <a:normAutofit/>
          </a:bodyPr>
          <a:lstStyle/>
          <a:p>
            <a:r>
              <a:rPr lang="en-US" sz="4800" b="1" i="0" u="none" strike="noStrike" baseline="0" dirty="0">
                <a:latin typeface="Times New Roman" panose="02020603050405020304" pitchFamily="18" charset="0"/>
                <a:cs typeface="Times New Roman" panose="02020603050405020304" pitchFamily="18" charset="0"/>
              </a:rPr>
              <a:t>Care of the Patients</a:t>
            </a:r>
            <a:endParaRPr lang="en-US"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959E741-3BF6-493C-B39C-A2C870DCCAD0}"/>
              </a:ext>
            </a:extLst>
          </p:cNvPr>
          <p:cNvSpPr>
            <a:spLocks noGrp="1"/>
          </p:cNvSpPr>
          <p:nvPr>
            <p:ph idx="1"/>
          </p:nvPr>
        </p:nvSpPr>
        <p:spPr/>
        <p:txBody>
          <a:bodyPr>
            <a:normAutofit/>
          </a:bodyPr>
          <a:lstStyle/>
          <a:p>
            <a:pPr marL="0" indent="0" algn="just">
              <a:buNone/>
            </a:pPr>
            <a:r>
              <a:rPr lang="en-US" b="0" i="0" u="none" strike="noStrike" baseline="0" dirty="0">
                <a:latin typeface="Times New Roman" panose="02020603050405020304" pitchFamily="18" charset="0"/>
                <a:cs typeface="Times New Roman" panose="02020603050405020304" pitchFamily="18" charset="0"/>
              </a:rPr>
              <a:t>When caring for the patient after performing a vein puncture the following points should be kept in mind:</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 Maintain personal hygiene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 Maintain the infusion</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 Inspect and dress the vein puncture site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 Maintain aseptic technique when changing on the dressing the vein puncture site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 Take care when changing solution containers or infusion tubing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5574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B4A992-9008-4CE9-9B1D-606474250FCD}"/>
              </a:ext>
            </a:extLst>
          </p:cNvPr>
          <p:cNvSpPr>
            <a:spLocks noGrp="1"/>
          </p:cNvSpPr>
          <p:nvPr>
            <p:ph type="title"/>
          </p:nvPr>
        </p:nvSpPr>
        <p:spPr/>
        <p:txBody>
          <a:bodyPr/>
          <a:lstStyle/>
          <a:p>
            <a:r>
              <a:rPr lang="en-US" sz="5400" b="1" i="0" u="none" strike="noStrike" baseline="0" dirty="0">
                <a:latin typeface="Times New Roman" panose="02020603050405020304" pitchFamily="18" charset="0"/>
                <a:cs typeface="Times New Roman" panose="02020603050405020304" pitchFamily="18" charset="0"/>
              </a:rPr>
              <a:t>How do you detect complications</a:t>
            </a:r>
            <a:endParaRPr lang="en-US" dirty="0"/>
          </a:p>
        </p:txBody>
      </p:sp>
      <p:sp>
        <p:nvSpPr>
          <p:cNvPr id="3" name="Content Placeholder 2">
            <a:extLst>
              <a:ext uri="{FF2B5EF4-FFF2-40B4-BE49-F238E27FC236}">
                <a16:creationId xmlns:a16="http://schemas.microsoft.com/office/drawing/2014/main" xmlns="" id="{03A73DC9-135A-4439-9E4C-C63C14FBD002}"/>
              </a:ext>
            </a:extLst>
          </p:cNvPr>
          <p:cNvSpPr>
            <a:spLocks noGrp="1"/>
          </p:cNvSpPr>
          <p:nvPr>
            <p:ph idx="1"/>
          </p:nvPr>
        </p:nvSpPr>
        <p:spPr/>
        <p:txBody>
          <a:bodyPr>
            <a:normAutofit/>
          </a:bodyPr>
          <a:lstStyle/>
          <a:p>
            <a:pPr algn="l">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Make regular assessment of the site of the infusion, the equipment that is delivering the infusion and the patient's overall responses during the fluid infusion. </a:t>
            </a:r>
          </a:p>
          <a:p>
            <a:pPr algn="l">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You should be on the alert and be prepared to take action if any signs of complications occur when a patient is receiving intravenous fluids.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1183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E44F88-E06A-49F1-A079-D642EDC6ABFC}"/>
              </a:ext>
            </a:extLst>
          </p:cNvPr>
          <p:cNvSpPr>
            <a:spLocks noGrp="1"/>
          </p:cNvSpPr>
          <p:nvPr>
            <p:ph idx="1"/>
          </p:nvPr>
        </p:nvSpPr>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Report immediately signs and symptoms of problems with respirations such as dyspnea, noisy breathing and coughing.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Respiratory and cardiac problems are caused by circulatory overload.</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 This may be caused by administering too much solution too quickly in relation to a patient's ability to circulate the added volume or eliminate it through urination.</a:t>
            </a:r>
            <a:endParaRPr lang="en-US" sz="3200" dirty="0"/>
          </a:p>
        </p:txBody>
      </p:sp>
    </p:spTree>
    <p:extLst>
      <p:ext uri="{BB962C8B-B14F-4D97-AF65-F5344CB8AC3E}">
        <p14:creationId xmlns:p14="http://schemas.microsoft.com/office/powerpoint/2010/main" val="1164396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8B6FF45-DB1B-40F9-9BF2-A99F2541D333}"/>
              </a:ext>
            </a:extLst>
          </p:cNvPr>
          <p:cNvSpPr>
            <a:spLocks noGrp="1"/>
          </p:cNvSpPr>
          <p:nvPr>
            <p:ph idx="1"/>
          </p:nvPr>
        </p:nvSpPr>
        <p:spPr/>
        <p:txBody>
          <a:bodyPr>
            <a:normAutofit/>
          </a:bodyPr>
          <a:lstStyle/>
          <a:p>
            <a:pPr marL="0" indent="0" algn="just">
              <a:buNone/>
            </a:pPr>
            <a:r>
              <a:rPr lang="en-US" b="0" i="0" u="none" strike="noStrike" baseline="0" dirty="0">
                <a:latin typeface="Times New Roman" panose="02020603050405020304" pitchFamily="18" charset="0"/>
                <a:cs typeface="Times New Roman" panose="02020603050405020304" pitchFamily="18" charset="0"/>
              </a:rPr>
              <a:t>The following actions should be taken if respiratory problems are detected:</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Decrease the flow rate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 Place patients in Fowler's position</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Assess vital signs</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Notify the doctor </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This is a serious complication. The infusion may have to be stopped.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1550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4752F8D-C84A-4605-BAD5-265ADEAC9641}"/>
              </a:ext>
            </a:extLst>
          </p:cNvPr>
          <p:cNvSpPr>
            <a:spLocks noGrp="1"/>
          </p:cNvSpPr>
          <p:nvPr>
            <p:ph idx="1"/>
          </p:nvPr>
        </p:nvSpPr>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Check for infiltration of the solution (that is, if the solution is running into tissues) commonly caused by a dislodged needle or a needle that has penetrated the wall of the vein.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If this happens you will observe the following:</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 A slow rate No flow of solution  Swelling in the area of the vein puncture site A burning sensation Local pallor of the skin Coldness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6117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7A2AF5B-C9D0-434D-B2AC-C4CF4FCD0A27}"/>
              </a:ext>
            </a:extLst>
          </p:cNvPr>
          <p:cNvSpPr>
            <a:spLocks noGrp="1"/>
          </p:cNvSpPr>
          <p:nvPr>
            <p:ph idx="1"/>
          </p:nvPr>
        </p:nvSpPr>
        <p:spPr/>
        <p:txBody>
          <a:bodyPr>
            <a:normAutofit/>
          </a:bodyPr>
          <a:lstStyle/>
          <a:p>
            <a:pPr marL="0" indent="0" algn="just">
              <a:buNone/>
            </a:pPr>
            <a:r>
              <a:rPr lang="en-US" sz="3200" b="0" i="0" u="none" strike="noStrike" baseline="0" dirty="0">
                <a:latin typeface="Times New Roman" panose="02020603050405020304" pitchFamily="18" charset="0"/>
                <a:cs typeface="Times New Roman" panose="02020603050405020304" pitchFamily="18" charset="0"/>
              </a:rPr>
              <a:t>You should take the following action:</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 Remove the needle</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Check for phlebitis, which may occur when a solution is irritating to the vein or the vein-puncture device remains in the same site for a prolonged period of time. This is evident by the area being red, warm, swollen and painful. The heart may slow due to localized oedema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Select a new site for introducing additional solution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288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D963651-A1F1-4834-AC7E-66F138FD5DA7}"/>
              </a:ext>
            </a:extLst>
          </p:cNvPr>
          <p:cNvSpPr>
            <a:spLocks noGrp="1"/>
          </p:cNvSpPr>
          <p:nvPr>
            <p:ph idx="1"/>
          </p:nvPr>
        </p:nvSpPr>
        <p:spPr/>
        <p:txBody>
          <a:bodyPr>
            <a:normAutofit/>
          </a:bodyPr>
          <a:lstStyle/>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Elevate the arm and place warm compresses over the area of inflammation for 20 to 30 minutes, three to four times a day for one to two days</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Notify the doctor if the fluid contained a drug that may cause injury to tissue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Avoid further use of vein</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Remove the vein-puncture device</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Restart the infusion in the opposite arm or head</a:t>
            </a:r>
          </a:p>
          <a:p>
            <a:pPr algn="just">
              <a:buFont typeface="Wingdings" panose="05000000000000000000" pitchFamily="2" charset="2"/>
              <a:buChar char="ü"/>
            </a:pPr>
            <a:r>
              <a:rPr lang="en-US" b="0" i="0" u="none" strike="noStrike" baseline="0" dirty="0">
                <a:latin typeface="Times New Roman" panose="02020603050405020304" pitchFamily="18" charset="0"/>
                <a:cs typeface="Times New Roman" panose="02020603050405020304" pitchFamily="18" charset="0"/>
              </a:rPr>
              <a:t>Apply warm compresses as described earlier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609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3213D9-E064-4FE4-BEFB-528E154AB467}"/>
              </a:ext>
            </a:extLst>
          </p:cNvPr>
          <p:cNvSpPr>
            <a:spLocks noGrp="1"/>
          </p:cNvSpPr>
          <p:nvPr>
            <p:ph type="title"/>
          </p:nvPr>
        </p:nvSpPr>
        <p:spPr/>
        <p:txBody>
          <a:bodyPr/>
          <a:lstStyle/>
          <a:p>
            <a:r>
              <a:rPr lang="en-US" sz="4400" b="1" i="0" u="none" strike="noStrike" baseline="0" dirty="0">
                <a:latin typeface="Helvetica-Bold"/>
              </a:rPr>
              <a:t>Discontinuing the Infusion</a:t>
            </a:r>
            <a:br>
              <a:rPr lang="en-US" sz="4400" b="1" i="0" u="none" strike="noStrike" baseline="0" dirty="0">
                <a:latin typeface="Helvetica-Bold"/>
              </a:rPr>
            </a:br>
            <a:endParaRPr lang="en-US" dirty="0"/>
          </a:p>
        </p:txBody>
      </p:sp>
      <p:sp>
        <p:nvSpPr>
          <p:cNvPr id="3" name="Content Placeholder 2">
            <a:extLst>
              <a:ext uri="{FF2B5EF4-FFF2-40B4-BE49-F238E27FC236}">
                <a16:creationId xmlns:a16="http://schemas.microsoft.com/office/drawing/2014/main" xmlns="" id="{E6EFCC5A-32FC-4ABB-84AE-9161F1E6F725}"/>
              </a:ext>
            </a:extLst>
          </p:cNvPr>
          <p:cNvSpPr>
            <a:spLocks noGrp="1"/>
          </p:cNvSpPr>
          <p:nvPr>
            <p:ph idx="1"/>
          </p:nvPr>
        </p:nvSpPr>
        <p:spPr/>
        <p:txBody>
          <a:bodyPr>
            <a:normAutofit lnSpcReduction="10000"/>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Discontinue the infusion when the amount of ordered solution has been infused and no more is scheduled to follow. To discontinue the infusion:</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 Clamp the tubing and remove the tape that held the dressing and vein-puncture device in place</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Gently press a sterile dry gauze swab over the site of puncture</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Remove the needle or catheter by pulling it out without hesitation following the course of the vein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3935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212433-0207-48E7-B42B-461F104085C5}"/>
              </a:ext>
            </a:extLst>
          </p:cNvPr>
          <p:cNvSpPr>
            <a:spLocks noGrp="1"/>
          </p:cNvSpPr>
          <p:nvPr>
            <p:ph type="title"/>
          </p:nvPr>
        </p:nvSpPr>
        <p:spPr>
          <a:xfrm>
            <a:off x="486507" y="500062"/>
            <a:ext cx="10515600" cy="1325563"/>
          </a:xfrm>
        </p:spPr>
        <p:txBody>
          <a:bodyPr>
            <a:normAutofit/>
          </a:bodyPr>
          <a:lstStyle/>
          <a:p>
            <a:r>
              <a:rPr lang="en-US" sz="6600" b="1" dirty="0">
                <a:latin typeface="Times New Roman" panose="02020603050405020304" pitchFamily="18" charset="0"/>
                <a:cs typeface="Times New Roman" panose="02020603050405020304" pitchFamily="18" charset="0"/>
              </a:rPr>
              <a:t>INDICATIONS </a:t>
            </a:r>
          </a:p>
        </p:txBody>
      </p:sp>
      <p:sp>
        <p:nvSpPr>
          <p:cNvPr id="3" name="Content Placeholder 2">
            <a:extLst>
              <a:ext uri="{FF2B5EF4-FFF2-40B4-BE49-F238E27FC236}">
                <a16:creationId xmlns:a16="http://schemas.microsoft.com/office/drawing/2014/main" xmlns="" id="{C83D598F-483B-4AE9-9180-89C0833C075C}"/>
              </a:ext>
            </a:extLst>
          </p:cNvPr>
          <p:cNvSpPr>
            <a:spLocks noGrp="1"/>
          </p:cNvSpPr>
          <p:nvPr>
            <p:ph idx="1"/>
          </p:nvPr>
        </p:nvSpPr>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To restore fluid balance quickly when a patient experiences a significant fluid loss</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To prevent fluid imbalance for a patient who is currently or potentially likely to experience a loss of body fluid</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To maintain fluid balance when the patient temporarily is unable to eat and drink</a:t>
            </a:r>
          </a:p>
        </p:txBody>
      </p:sp>
    </p:spTree>
    <p:extLst>
      <p:ext uri="{BB962C8B-B14F-4D97-AF65-F5344CB8AC3E}">
        <p14:creationId xmlns:p14="http://schemas.microsoft.com/office/powerpoint/2010/main" val="797903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97E26C6-31A6-4775-B6F5-31341C02F384}"/>
              </a:ext>
            </a:extLst>
          </p:cNvPr>
          <p:cNvSpPr>
            <a:spLocks noGrp="1"/>
          </p:cNvSpPr>
          <p:nvPr>
            <p:ph idx="1"/>
          </p:nvPr>
        </p:nvSpPr>
        <p:spPr/>
        <p:txBody>
          <a:bodyPr>
            <a:normAutofit/>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Apply pressure to the injection site for 30 to 45 seconds while elevating the forearm. This technique helps to stop bleeding from the injection site. Apply a small sterile dry gauze swab over the dressing and secure it firmly</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Flex and extend the arm or hand several times to help the patient regain sensation and mobility in the area where the needle was located.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3220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79542FA-1FFC-4F8D-9E85-D379B2EF7520}"/>
              </a:ext>
            </a:extLst>
          </p:cNvPr>
          <p:cNvSpPr>
            <a:spLocks noGrp="1"/>
          </p:cNvSpPr>
          <p:nvPr>
            <p:ph idx="1"/>
          </p:nvPr>
        </p:nvSpPr>
        <p:spPr/>
        <p:txBody>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Record the amount and the type of fluid infused during the current shift on the patient's fluid intake record.</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 Document and sign for the time of termination, the type of fluid and condition of the vein puncture site in the patient’s care index.</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Remember to also give a verbal report</a:t>
            </a:r>
            <a:r>
              <a:rPr lang="en-US" sz="1800" b="0" i="0" u="none" strike="noStrike" baseline="0" dirty="0">
                <a:latin typeface="Helvetica" panose="020B0604020202020204" pitchFamily="34" charset="0"/>
              </a:rPr>
              <a:t>.</a:t>
            </a:r>
            <a:endParaRPr lang="en-US" dirty="0"/>
          </a:p>
        </p:txBody>
      </p:sp>
    </p:spTree>
    <p:extLst>
      <p:ext uri="{BB962C8B-B14F-4D97-AF65-F5344CB8AC3E}">
        <p14:creationId xmlns:p14="http://schemas.microsoft.com/office/powerpoint/2010/main" val="423691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9E3C8E-75CE-44F7-A1F1-C6B85B3C67E3}"/>
              </a:ext>
            </a:extLst>
          </p:cNvPr>
          <p:cNvSpPr>
            <a:spLocks noGrp="1"/>
          </p:cNvSpPr>
          <p:nvPr>
            <p:ph type="title"/>
          </p:nvPr>
        </p:nvSpPr>
        <p:spPr>
          <a:xfrm>
            <a:off x="838200" y="2700998"/>
            <a:ext cx="10515600" cy="1378633"/>
          </a:xfrm>
        </p:spPr>
        <p:txBody>
          <a:bodyPr>
            <a:normAutofit/>
          </a:bodyPr>
          <a:lstStyle/>
          <a:p>
            <a:r>
              <a:rPr lang="en-US" sz="4000" b="1" i="1" dirty="0">
                <a:solidFill>
                  <a:srgbClr val="00B050"/>
                </a:solidFill>
                <a:latin typeface="Times New Roman" panose="02020603050405020304" pitchFamily="18" charset="0"/>
                <a:cs typeface="Times New Roman" panose="02020603050405020304" pitchFamily="18" charset="0"/>
              </a:rPr>
              <a:t>THANKS FOR YOUR TIME AND PATIENCY </a:t>
            </a:r>
          </a:p>
        </p:txBody>
      </p:sp>
    </p:spTree>
    <p:extLst>
      <p:ext uri="{BB962C8B-B14F-4D97-AF65-F5344CB8AC3E}">
        <p14:creationId xmlns:p14="http://schemas.microsoft.com/office/powerpoint/2010/main" val="1230442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EE43286-6F5B-42C2-96FD-A52E063683D9}"/>
              </a:ext>
            </a:extLst>
          </p:cNvPr>
          <p:cNvSpPr>
            <a:spLocks noGrp="1"/>
          </p:cNvSpPr>
          <p:nvPr>
            <p:ph idx="1"/>
          </p:nvPr>
        </p:nvSpPr>
        <p:spPr/>
        <p:txBody>
          <a:bodyPr/>
          <a:lstStyle/>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To replace specific electrolytes or other chemicals such as water soluble vitamins</a:t>
            </a:r>
          </a:p>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To provide some measure of nutrition</a:t>
            </a:r>
          </a:p>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 To administer medications</a:t>
            </a:r>
          </a:p>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 To replace blood cells or specific components of blood</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3753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D332A85-21E7-40FA-BB6B-FDD026C14B21}"/>
              </a:ext>
            </a:extLst>
          </p:cNvPr>
          <p:cNvSpPr>
            <a:spLocks noGrp="1"/>
          </p:cNvSpPr>
          <p:nvPr>
            <p:ph idx="1"/>
          </p:nvPr>
        </p:nvSpPr>
        <p:spPr/>
        <p:txBody>
          <a:bodyPr>
            <a:normAutofit/>
          </a:bodyPr>
          <a:lstStyle/>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You must exercise extreme caution to ensure that the correct solution is infused, because any substance that is instilled directly into the circulatory system produces a rapid effect due to its almost instant distribution throughout the body. </a:t>
            </a:r>
          </a:p>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There are two categories of intravenous fluids: crystalloid or colloid solutions.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831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BAE262F-AD01-4A17-8A91-899E439C0BF6}"/>
              </a:ext>
            </a:extLst>
          </p:cNvPr>
          <p:cNvSpPr>
            <a:spLocks noGrp="1"/>
          </p:cNvSpPr>
          <p:nvPr>
            <p:ph idx="1"/>
          </p:nvPr>
        </p:nvSpPr>
        <p:spPr/>
        <p:txBody>
          <a:bodyPr>
            <a:normAutofit/>
          </a:bodyPr>
          <a:lstStyle/>
          <a:p>
            <a:pPr algn="just">
              <a:buFont typeface="Wingdings" panose="05000000000000000000" pitchFamily="2" charset="2"/>
              <a:buChar char="ü"/>
            </a:pPr>
            <a:r>
              <a:rPr lang="en-US" sz="3600" b="0" i="0" u="none" strike="noStrike" baseline="0" dirty="0">
                <a:latin typeface="Times New Roman" panose="02020603050405020304" pitchFamily="18" charset="0"/>
                <a:cs typeface="Times New Roman" panose="02020603050405020304" pitchFamily="18" charset="0"/>
              </a:rPr>
              <a:t>A </a:t>
            </a:r>
            <a:r>
              <a:rPr lang="en-US" sz="3600" b="1" i="0" u="none" strike="noStrike" baseline="0" dirty="0">
                <a:latin typeface="Times New Roman" panose="02020603050405020304" pitchFamily="18" charset="0"/>
                <a:cs typeface="Times New Roman" panose="02020603050405020304" pitchFamily="18" charset="0"/>
              </a:rPr>
              <a:t>hypertonic </a:t>
            </a:r>
            <a:r>
              <a:rPr lang="en-US" sz="3600" b="0" i="0" u="none" strike="noStrike" baseline="0" dirty="0">
                <a:latin typeface="Times New Roman" panose="02020603050405020304" pitchFamily="18" charset="0"/>
                <a:cs typeface="Times New Roman" panose="02020603050405020304" pitchFamily="18" charset="0"/>
              </a:rPr>
              <a:t>solution has a higher amount of dissolved crystals than present in plasma. It will draw water into the intravascular compartment from the more dilute areas of water within the cells and interstitial spaces.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850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7A8732-F5FD-48D1-85D5-2074F9FCF21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EXAMPLES OF ISOTONIC SOLUTIONS </a:t>
            </a:r>
          </a:p>
        </p:txBody>
      </p:sp>
      <p:sp>
        <p:nvSpPr>
          <p:cNvPr id="3" name="Content Placeholder 2">
            <a:extLst>
              <a:ext uri="{FF2B5EF4-FFF2-40B4-BE49-F238E27FC236}">
                <a16:creationId xmlns:a16="http://schemas.microsoft.com/office/drawing/2014/main" xmlns="" id="{4436DAA6-9F74-471A-A53F-1A9D9EEEDB6C}"/>
              </a:ext>
            </a:extLst>
          </p:cNvPr>
          <p:cNvSpPr>
            <a:spLocks noGrp="1"/>
          </p:cNvSpPr>
          <p:nvPr>
            <p:ph idx="1"/>
          </p:nvPr>
        </p:nvSpPr>
        <p:spPr/>
        <p:txBody>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Isotonic solutions 0.9 % saline (normal saline) contain  0.9 of sodium chloride per 100 ml water</a:t>
            </a:r>
            <a:r>
              <a:rPr lang="en-US" sz="3200" dirty="0">
                <a:latin typeface="Times New Roman" panose="02020603050405020304" pitchFamily="18" charset="0"/>
                <a:cs typeface="Times New Roman" panose="02020603050405020304" pitchFamily="18" charset="0"/>
              </a:rPr>
              <a:t> </a:t>
            </a:r>
            <a:r>
              <a:rPr lang="en-US" sz="3200" b="0" i="0" u="none" strike="noStrike" baseline="0" dirty="0">
                <a:latin typeface="Times New Roman" panose="02020603050405020304" pitchFamily="18" charset="0"/>
                <a:cs typeface="Times New Roman" panose="02020603050405020304" pitchFamily="18" charset="0"/>
              </a:rPr>
              <a:t>5 g of dextrose (glucose/sugar) in each 100 ml of water.</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Contains an amount of sodium and chloride physiologically equal to that found in plasma.</a:t>
            </a:r>
          </a:p>
          <a:p>
            <a:pPr marL="0" indent="0" algn="l">
              <a:buNone/>
            </a:pPr>
            <a:endParaRPr lang="en-US" sz="1800" b="0" i="0" u="none" strike="noStrike" baseline="0" dirty="0">
              <a:latin typeface="Helvetica" panose="020B0604020202020204" pitchFamily="34" charset="0"/>
            </a:endParaRPr>
          </a:p>
          <a:p>
            <a:pPr marL="0" indent="0" algn="l">
              <a:buNone/>
            </a:pPr>
            <a:endParaRPr lang="en-US" sz="1800" b="0" i="0" u="none" strike="noStrike" baseline="0" dirty="0">
              <a:latin typeface="Helvetica" panose="020B0604020202020204" pitchFamily="34" charset="0"/>
            </a:endParaRPr>
          </a:p>
        </p:txBody>
      </p:sp>
    </p:spTree>
    <p:extLst>
      <p:ext uri="{BB962C8B-B14F-4D97-AF65-F5344CB8AC3E}">
        <p14:creationId xmlns:p14="http://schemas.microsoft.com/office/powerpoint/2010/main" val="452020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CE218E6-ABBD-4527-BD67-7B69E367B54F}"/>
              </a:ext>
            </a:extLst>
          </p:cNvPr>
          <p:cNvSpPr>
            <a:spLocks noGrp="1"/>
          </p:cNvSpPr>
          <p:nvPr>
            <p:ph idx="1"/>
          </p:nvPr>
        </p:nvSpPr>
        <p:spPr/>
        <p:txBody>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Ringer’s solution or lactated Ringer’s. Water and mixture of sodium chloride, calcium, potassium, Bicarbonate and in some cases lactate. Replaces electrolytes in amounts similarly found in plasma. The lactate, when present, helps maintain acid base balance.</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5 % dextrose and water (DW). 5 g of dextrose (glucose/sugar) in each 100 ml of water. Isotonic when infused but the glucose is metabolized quickly, leaving a solution of dilute</a:t>
            </a:r>
          </a:p>
          <a:p>
            <a:endParaRPr lang="en-US" dirty="0"/>
          </a:p>
        </p:txBody>
      </p:sp>
    </p:spTree>
    <p:extLst>
      <p:ext uri="{BB962C8B-B14F-4D97-AF65-F5344CB8AC3E}">
        <p14:creationId xmlns:p14="http://schemas.microsoft.com/office/powerpoint/2010/main" val="889595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6EE96F-CEFB-4D46-8FA8-D7E4B09700D9}"/>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Examples of hypotonic </a:t>
            </a:r>
          </a:p>
        </p:txBody>
      </p:sp>
      <p:sp>
        <p:nvSpPr>
          <p:cNvPr id="3" name="Content Placeholder 2">
            <a:extLst>
              <a:ext uri="{FF2B5EF4-FFF2-40B4-BE49-F238E27FC236}">
                <a16:creationId xmlns:a16="http://schemas.microsoft.com/office/drawing/2014/main" xmlns="" id="{8E35DA28-AB8A-4382-BC32-92E64E448A92}"/>
              </a:ext>
            </a:extLst>
          </p:cNvPr>
          <p:cNvSpPr>
            <a:spLocks noGrp="1"/>
          </p:cNvSpPr>
          <p:nvPr>
            <p:ph idx="1"/>
          </p:nvPr>
        </p:nvSpPr>
        <p:spPr/>
        <p:txBody>
          <a:bodyPr>
            <a:normAutofit lnSpcReduction="10000"/>
          </a:bodyPr>
          <a:lstStyle/>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Hypotonic solutions</a:t>
            </a:r>
            <a:r>
              <a:rPr lang="en-US" sz="3200" dirty="0">
                <a:latin typeface="Times New Roman" panose="02020603050405020304" pitchFamily="18" charset="0"/>
                <a:cs typeface="Times New Roman" panose="02020603050405020304" pitchFamily="18" charset="0"/>
              </a:rPr>
              <a:t> </a:t>
            </a:r>
            <a:r>
              <a:rPr lang="en-US" sz="3200" b="0" i="0" u="none" strike="noStrike" baseline="0" dirty="0">
                <a:latin typeface="Times New Roman" panose="02020603050405020304" pitchFamily="18" charset="0"/>
                <a:cs typeface="Times New Roman" panose="02020603050405020304" pitchFamily="18" charset="0"/>
              </a:rPr>
              <a:t>0.45 % sodium chloride</a:t>
            </a:r>
            <a:r>
              <a:rPr lang="en-US" sz="3200" dirty="0">
                <a:latin typeface="Times New Roman" panose="02020603050405020304" pitchFamily="18" charset="0"/>
                <a:cs typeface="Times New Roman" panose="02020603050405020304" pitchFamily="18" charset="0"/>
              </a:rPr>
              <a:t> </a:t>
            </a:r>
            <a:r>
              <a:rPr lang="en-US" sz="3200" b="0" i="0" u="none" strike="noStrike" baseline="0" dirty="0">
                <a:latin typeface="Times New Roman" panose="02020603050405020304" pitchFamily="18" charset="0"/>
                <a:cs typeface="Times New Roman" panose="02020603050405020304" pitchFamily="18" charset="0"/>
              </a:rPr>
              <a:t>(Half strength saline) contains 0.45 g of sodium chloride in each 100 ml of water. </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A smaller ratio of sodium and chloride than found in plasma causing it to be less concentrated in comparison.</a:t>
            </a:r>
          </a:p>
          <a:p>
            <a:pPr algn="just">
              <a:buFont typeface="Wingdings" panose="05000000000000000000" pitchFamily="2" charset="2"/>
              <a:buChar char="ü"/>
            </a:pPr>
            <a:r>
              <a:rPr lang="en-US" sz="3200" b="0" i="0" u="none" strike="noStrike" baseline="0" dirty="0">
                <a:latin typeface="Times New Roman" panose="02020603050405020304" pitchFamily="18" charset="0"/>
                <a:cs typeface="Times New Roman" panose="02020603050405020304" pitchFamily="18" charset="0"/>
              </a:rPr>
              <a:t>5 % dextrose in 0.45 saline contains 5 g of dextrose and 0.45 &amp; sodium chloride per 100 ml of water. The sugar provides a quick source ion energy, leaving a hypotonic salt solution.</a:t>
            </a:r>
          </a:p>
          <a:p>
            <a:pPr marL="0" indent="0" algn="l">
              <a:buNone/>
            </a:pPr>
            <a:endParaRPr lang="en-US" sz="1800" b="0" i="0" u="none" strike="noStrike" baseline="0" dirty="0">
              <a:latin typeface="Helvetica" panose="020B0604020202020204" pitchFamily="34" charset="0"/>
            </a:endParaRPr>
          </a:p>
          <a:p>
            <a:pPr marL="0" indent="0" algn="l">
              <a:buNone/>
            </a:pPr>
            <a:r>
              <a:rPr lang="en-US" sz="1800" b="0" i="0" u="none" strike="noStrike" baseline="0" dirty="0">
                <a:latin typeface="Helvetica" panose="020B0604020202020204" pitchFamily="34" charset="0"/>
              </a:rPr>
              <a:t>.</a:t>
            </a:r>
            <a:endParaRPr lang="en-US" dirty="0"/>
          </a:p>
        </p:txBody>
      </p:sp>
    </p:spTree>
    <p:extLst>
      <p:ext uri="{BB962C8B-B14F-4D97-AF65-F5344CB8AC3E}">
        <p14:creationId xmlns:p14="http://schemas.microsoft.com/office/powerpoint/2010/main" val="2509075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TotalTime>
  <Words>1934</Words>
  <Application>Microsoft Office PowerPoint</Application>
  <PresentationFormat>Custom</PresentationFormat>
  <Paragraphs>119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Monitoring Intravenous Fluids</vt:lpstr>
      <vt:lpstr>INTRODUCTION </vt:lpstr>
      <vt:lpstr>INDICATIONS </vt:lpstr>
      <vt:lpstr>PowerPoint Presentation</vt:lpstr>
      <vt:lpstr>PowerPoint Presentation</vt:lpstr>
      <vt:lpstr>PowerPoint Presentation</vt:lpstr>
      <vt:lpstr>EXAMPLES OF ISOTONIC SOLUTIONS </vt:lpstr>
      <vt:lpstr>PowerPoint Presentation</vt:lpstr>
      <vt:lpstr>Examples of hypotonic </vt:lpstr>
      <vt:lpstr>Examples of hypertonic solution </vt:lpstr>
      <vt:lpstr>PowerPoint Presentation</vt:lpstr>
      <vt:lpstr>. Performing Vein Punctures </vt:lpstr>
      <vt:lpstr>PowerPoint Presentation</vt:lpstr>
      <vt:lpstr>PowerPoint Presentation</vt:lpstr>
      <vt:lpstr>PowerPoint Presentation</vt:lpstr>
      <vt:lpstr>Calculating the Infusion Rate </vt:lpstr>
      <vt:lpstr>Just look at the following formula: </vt:lpstr>
      <vt:lpstr>PowerPoint Presentation</vt:lpstr>
      <vt:lpstr>PowerPoint Presentation</vt:lpstr>
      <vt:lpstr>Monitoring the Rate of Infusion </vt:lpstr>
      <vt:lpstr>PowerPoint Presentation</vt:lpstr>
      <vt:lpstr>Care of the Patients</vt:lpstr>
      <vt:lpstr>How do you detect complications</vt:lpstr>
      <vt:lpstr>PowerPoint Presentation</vt:lpstr>
      <vt:lpstr>PowerPoint Presentation</vt:lpstr>
      <vt:lpstr>PowerPoint Presentation</vt:lpstr>
      <vt:lpstr>PowerPoint Presentation</vt:lpstr>
      <vt:lpstr>PowerPoint Presentation</vt:lpstr>
      <vt:lpstr>Discontinuing the Infusion </vt:lpstr>
      <vt:lpstr>PowerPoint Presentation</vt:lpstr>
      <vt:lpstr>PowerPoint Presentation</vt:lpstr>
      <vt:lpstr>THANKS FOR YOUR TIME AND PATIENCY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Intravenous Fluids</dc:title>
  <dc:creator>HP</dc:creator>
  <cp:lastModifiedBy>K'Ombija</cp:lastModifiedBy>
  <cp:revision>3</cp:revision>
  <dcterms:created xsi:type="dcterms:W3CDTF">2021-01-24T05:47:10Z</dcterms:created>
  <dcterms:modified xsi:type="dcterms:W3CDTF">2021-01-26T07:56:30Z</dcterms:modified>
</cp:coreProperties>
</file>