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82" r:id="rId4"/>
    <p:sldId id="258" r:id="rId5"/>
    <p:sldId id="259" r:id="rId6"/>
    <p:sldId id="289" r:id="rId7"/>
    <p:sldId id="290" r:id="rId8"/>
    <p:sldId id="291" r:id="rId9"/>
    <p:sldId id="294" r:id="rId10"/>
    <p:sldId id="260" r:id="rId11"/>
    <p:sldId id="288" r:id="rId12"/>
    <p:sldId id="261" r:id="rId13"/>
    <p:sldId id="295" r:id="rId14"/>
    <p:sldId id="296" r:id="rId15"/>
    <p:sldId id="297" r:id="rId16"/>
    <p:sldId id="262" r:id="rId17"/>
    <p:sldId id="283" r:id="rId18"/>
    <p:sldId id="263" r:id="rId19"/>
    <p:sldId id="264" r:id="rId20"/>
    <p:sldId id="265" r:id="rId21"/>
    <p:sldId id="284" r:id="rId22"/>
    <p:sldId id="266" r:id="rId23"/>
    <p:sldId id="267" r:id="rId24"/>
    <p:sldId id="268" r:id="rId25"/>
    <p:sldId id="270" r:id="rId26"/>
    <p:sldId id="271" r:id="rId27"/>
    <p:sldId id="272" r:id="rId28"/>
    <p:sldId id="285" r:id="rId29"/>
    <p:sldId id="273" r:id="rId30"/>
    <p:sldId id="286" r:id="rId31"/>
    <p:sldId id="298" r:id="rId32"/>
    <p:sldId id="299" r:id="rId33"/>
    <p:sldId id="300" r:id="rId34"/>
    <p:sldId id="301" r:id="rId35"/>
    <p:sldId id="302" r:id="rId36"/>
    <p:sldId id="303" r:id="rId37"/>
    <p:sldId id="304" r:id="rId38"/>
    <p:sldId id="305" r:id="rId39"/>
    <p:sldId id="274" r:id="rId40"/>
    <p:sldId id="306" r:id="rId41"/>
    <p:sldId id="275" r:id="rId42"/>
    <p:sldId id="307" r:id="rId43"/>
    <p:sldId id="276" r:id="rId44"/>
    <p:sldId id="277" r:id="rId45"/>
    <p:sldId id="287" r:id="rId46"/>
    <p:sldId id="308" r:id="rId47"/>
    <p:sldId id="309" r:id="rId48"/>
    <p:sldId id="310" r:id="rId49"/>
    <p:sldId id="311" r:id="rId50"/>
    <p:sldId id="312" r:id="rId51"/>
    <p:sldId id="313" r:id="rId52"/>
    <p:sldId id="314" r:id="rId53"/>
    <p:sldId id="315" r:id="rId54"/>
    <p:sldId id="316" r:id="rId55"/>
    <p:sldId id="317" r:id="rId56"/>
    <p:sldId id="318" r:id="rId57"/>
    <p:sldId id="278" r:id="rId58"/>
    <p:sldId id="279" r:id="rId59"/>
    <p:sldId id="280" r:id="rId60"/>
    <p:sldId id="281"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294" autoAdjust="0"/>
    <p:restoredTop sz="94660"/>
  </p:normalViewPr>
  <p:slideViewPr>
    <p:cSldViewPr snapToGrid="0">
      <p:cViewPr varScale="1">
        <p:scale>
          <a:sx n="44" d="100"/>
          <a:sy n="44" d="100"/>
        </p:scale>
        <p:origin x="42" y="3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9A050D2-E510-45B4-8EAA-5C6E9B61B60A}" type="datetimeFigureOut">
              <a:rPr lang="en-US" smtClean="0"/>
              <a:t>3/31/2021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5FA3F4-69F9-425C-8C87-70941632E7BC}" type="slidenum">
              <a:rPr lang="en-US" smtClean="0"/>
              <a:t>‹#›</a:t>
            </a:fld>
            <a:endParaRPr lang="en-US"/>
          </a:p>
        </p:txBody>
      </p:sp>
    </p:spTree>
    <p:extLst>
      <p:ext uri="{BB962C8B-B14F-4D97-AF65-F5344CB8AC3E}">
        <p14:creationId xmlns:p14="http://schemas.microsoft.com/office/powerpoint/2010/main" val="3106174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A050D2-E510-45B4-8EAA-5C6E9B61B60A}" type="datetimeFigureOut">
              <a:rPr lang="en-US" smtClean="0"/>
              <a:t>3/31/2021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5FA3F4-69F9-425C-8C87-70941632E7BC}" type="slidenum">
              <a:rPr lang="en-US" smtClean="0"/>
              <a:t>‹#›</a:t>
            </a:fld>
            <a:endParaRPr lang="en-US"/>
          </a:p>
        </p:txBody>
      </p:sp>
    </p:spTree>
    <p:extLst>
      <p:ext uri="{BB962C8B-B14F-4D97-AF65-F5344CB8AC3E}">
        <p14:creationId xmlns:p14="http://schemas.microsoft.com/office/powerpoint/2010/main" val="23177684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A050D2-E510-45B4-8EAA-5C6E9B61B60A}" type="datetimeFigureOut">
              <a:rPr lang="en-US" smtClean="0"/>
              <a:t>3/31/2021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5FA3F4-69F9-425C-8C87-70941632E7BC}" type="slidenum">
              <a:rPr lang="en-US" smtClean="0"/>
              <a:t>‹#›</a:t>
            </a:fld>
            <a:endParaRPr lang="en-US"/>
          </a:p>
        </p:txBody>
      </p:sp>
    </p:spTree>
    <p:extLst>
      <p:ext uri="{BB962C8B-B14F-4D97-AF65-F5344CB8AC3E}">
        <p14:creationId xmlns:p14="http://schemas.microsoft.com/office/powerpoint/2010/main" val="83279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A050D2-E510-45B4-8EAA-5C6E9B61B60A}" type="datetimeFigureOut">
              <a:rPr lang="en-US" smtClean="0"/>
              <a:t>3/31/2021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5FA3F4-69F9-425C-8C87-70941632E7BC}" type="slidenum">
              <a:rPr lang="en-US" smtClean="0"/>
              <a:t>‹#›</a:t>
            </a:fld>
            <a:endParaRPr lang="en-US"/>
          </a:p>
        </p:txBody>
      </p:sp>
    </p:spTree>
    <p:extLst>
      <p:ext uri="{BB962C8B-B14F-4D97-AF65-F5344CB8AC3E}">
        <p14:creationId xmlns:p14="http://schemas.microsoft.com/office/powerpoint/2010/main" val="78219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9A050D2-E510-45B4-8EAA-5C6E9B61B60A}" type="datetimeFigureOut">
              <a:rPr lang="en-US" smtClean="0"/>
              <a:t>3/31/2021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5FA3F4-69F9-425C-8C87-70941632E7BC}" type="slidenum">
              <a:rPr lang="en-US" smtClean="0"/>
              <a:t>‹#›</a:t>
            </a:fld>
            <a:endParaRPr lang="en-US"/>
          </a:p>
        </p:txBody>
      </p:sp>
    </p:spTree>
    <p:extLst>
      <p:ext uri="{BB962C8B-B14F-4D97-AF65-F5344CB8AC3E}">
        <p14:creationId xmlns:p14="http://schemas.microsoft.com/office/powerpoint/2010/main" val="3663152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9A050D2-E510-45B4-8EAA-5C6E9B61B60A}" type="datetimeFigureOut">
              <a:rPr lang="en-US" smtClean="0"/>
              <a:t>3/31/2021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5FA3F4-69F9-425C-8C87-70941632E7BC}" type="slidenum">
              <a:rPr lang="en-US" smtClean="0"/>
              <a:t>‹#›</a:t>
            </a:fld>
            <a:endParaRPr lang="en-US"/>
          </a:p>
        </p:txBody>
      </p:sp>
    </p:spTree>
    <p:extLst>
      <p:ext uri="{BB962C8B-B14F-4D97-AF65-F5344CB8AC3E}">
        <p14:creationId xmlns:p14="http://schemas.microsoft.com/office/powerpoint/2010/main" val="451359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9A050D2-E510-45B4-8EAA-5C6E9B61B60A}" type="datetimeFigureOut">
              <a:rPr lang="en-US" smtClean="0"/>
              <a:t>3/31/2021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5FA3F4-69F9-425C-8C87-70941632E7BC}" type="slidenum">
              <a:rPr lang="en-US" smtClean="0"/>
              <a:t>‹#›</a:t>
            </a:fld>
            <a:endParaRPr lang="en-US"/>
          </a:p>
        </p:txBody>
      </p:sp>
    </p:spTree>
    <p:extLst>
      <p:ext uri="{BB962C8B-B14F-4D97-AF65-F5344CB8AC3E}">
        <p14:creationId xmlns:p14="http://schemas.microsoft.com/office/powerpoint/2010/main" val="3932074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9A050D2-E510-45B4-8EAA-5C6E9B61B60A}" type="datetimeFigureOut">
              <a:rPr lang="en-US" smtClean="0"/>
              <a:t>3/31/2021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5FA3F4-69F9-425C-8C87-70941632E7BC}" type="slidenum">
              <a:rPr lang="en-US" smtClean="0"/>
              <a:t>‹#›</a:t>
            </a:fld>
            <a:endParaRPr lang="en-US"/>
          </a:p>
        </p:txBody>
      </p:sp>
    </p:spTree>
    <p:extLst>
      <p:ext uri="{BB962C8B-B14F-4D97-AF65-F5344CB8AC3E}">
        <p14:creationId xmlns:p14="http://schemas.microsoft.com/office/powerpoint/2010/main" val="11938952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A050D2-E510-45B4-8EAA-5C6E9B61B60A}" type="datetimeFigureOut">
              <a:rPr lang="en-US" smtClean="0"/>
              <a:t>3/31/2021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5FA3F4-69F9-425C-8C87-70941632E7BC}" type="slidenum">
              <a:rPr lang="en-US" smtClean="0"/>
              <a:t>‹#›</a:t>
            </a:fld>
            <a:endParaRPr lang="en-US"/>
          </a:p>
        </p:txBody>
      </p:sp>
    </p:spTree>
    <p:extLst>
      <p:ext uri="{BB962C8B-B14F-4D97-AF65-F5344CB8AC3E}">
        <p14:creationId xmlns:p14="http://schemas.microsoft.com/office/powerpoint/2010/main" val="33609933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A050D2-E510-45B4-8EAA-5C6E9B61B60A}" type="datetimeFigureOut">
              <a:rPr lang="en-US" smtClean="0"/>
              <a:t>3/31/2021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5FA3F4-69F9-425C-8C87-70941632E7BC}" type="slidenum">
              <a:rPr lang="en-US" smtClean="0"/>
              <a:t>‹#›</a:t>
            </a:fld>
            <a:endParaRPr lang="en-US"/>
          </a:p>
        </p:txBody>
      </p:sp>
    </p:spTree>
    <p:extLst>
      <p:ext uri="{BB962C8B-B14F-4D97-AF65-F5344CB8AC3E}">
        <p14:creationId xmlns:p14="http://schemas.microsoft.com/office/powerpoint/2010/main" val="3433578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A050D2-E510-45B4-8EAA-5C6E9B61B60A}" type="datetimeFigureOut">
              <a:rPr lang="en-US" smtClean="0"/>
              <a:t>3/31/2021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5FA3F4-69F9-425C-8C87-70941632E7BC}" type="slidenum">
              <a:rPr lang="en-US" smtClean="0"/>
              <a:t>‹#›</a:t>
            </a:fld>
            <a:endParaRPr lang="en-US"/>
          </a:p>
        </p:txBody>
      </p:sp>
    </p:spTree>
    <p:extLst>
      <p:ext uri="{BB962C8B-B14F-4D97-AF65-F5344CB8AC3E}">
        <p14:creationId xmlns:p14="http://schemas.microsoft.com/office/powerpoint/2010/main" val="7687541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A050D2-E510-45B4-8EAA-5C6E9B61B60A}" type="datetimeFigureOut">
              <a:rPr lang="en-US" smtClean="0"/>
              <a:t>3/31/2021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5FA3F4-69F9-425C-8C87-70941632E7BC}" type="slidenum">
              <a:rPr lang="en-US" smtClean="0"/>
              <a:t>‹#›</a:t>
            </a:fld>
            <a:endParaRPr lang="en-US"/>
          </a:p>
        </p:txBody>
      </p:sp>
    </p:spTree>
    <p:extLst>
      <p:ext uri="{BB962C8B-B14F-4D97-AF65-F5344CB8AC3E}">
        <p14:creationId xmlns:p14="http://schemas.microsoft.com/office/powerpoint/2010/main" val="1563231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Anatomy [HAT 116]</a:t>
            </a:r>
            <a:endParaRPr lang="en-US" dirty="0"/>
          </a:p>
        </p:txBody>
      </p:sp>
      <p:sp>
        <p:nvSpPr>
          <p:cNvPr id="3" name="Subtitle 2"/>
          <p:cNvSpPr>
            <a:spLocks noGrp="1"/>
          </p:cNvSpPr>
          <p:nvPr>
            <p:ph type="subTitle" idx="1"/>
          </p:nvPr>
        </p:nvSpPr>
        <p:spPr/>
        <p:txBody>
          <a:bodyPr/>
          <a:lstStyle/>
          <a:p>
            <a:r>
              <a:rPr lang="en-US" dirty="0" smtClean="0"/>
              <a:t>T.N WAWERU</a:t>
            </a:r>
          </a:p>
          <a:p>
            <a:r>
              <a:rPr lang="en-US" dirty="0" smtClean="0"/>
              <a:t>BSC[CMED &amp; SURG]</a:t>
            </a:r>
            <a:endParaRPr lang="en-US" dirty="0"/>
          </a:p>
        </p:txBody>
      </p:sp>
    </p:spTree>
    <p:extLst>
      <p:ext uri="{BB962C8B-B14F-4D97-AF65-F5344CB8AC3E}">
        <p14:creationId xmlns:p14="http://schemas.microsoft.com/office/powerpoint/2010/main" val="16767245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 of terms in bones</a:t>
            </a:r>
            <a:endParaRPr lang="en-US" dirty="0"/>
          </a:p>
        </p:txBody>
      </p:sp>
      <p:sp>
        <p:nvSpPr>
          <p:cNvPr id="3" name="Content Placeholder 2"/>
          <p:cNvSpPr>
            <a:spLocks noGrp="1"/>
          </p:cNvSpPr>
          <p:nvPr>
            <p:ph idx="1"/>
          </p:nvPr>
        </p:nvSpPr>
        <p:spPr/>
        <p:txBody>
          <a:bodyPr/>
          <a:lstStyle/>
          <a:p>
            <a:r>
              <a:rPr lang="en-US" dirty="0" err="1" smtClean="0">
                <a:solidFill>
                  <a:srgbClr val="FF0000"/>
                </a:solidFill>
              </a:rPr>
              <a:t>Periosteum</a:t>
            </a:r>
            <a:r>
              <a:rPr lang="en-US" dirty="0" smtClean="0"/>
              <a:t> –</a:t>
            </a:r>
          </a:p>
          <a:p>
            <a:pPr lvl="1"/>
            <a:r>
              <a:rPr lang="en-US" dirty="0" smtClean="0"/>
              <a:t>fibrous connective tissue covering surrounds each skeletal element like a sleeve, except where articular cartilage </a:t>
            </a:r>
          </a:p>
          <a:p>
            <a:r>
              <a:rPr lang="en-US" b="1" dirty="0" smtClean="0">
                <a:solidFill>
                  <a:srgbClr val="FF0000"/>
                </a:solidFill>
              </a:rPr>
              <a:t>perichondrium</a:t>
            </a:r>
            <a:r>
              <a:rPr lang="en-US" dirty="0" smtClean="0"/>
              <a:t>-</a:t>
            </a:r>
          </a:p>
          <a:p>
            <a:pPr lvl="1"/>
            <a:r>
              <a:rPr lang="en-US" dirty="0" smtClean="0"/>
              <a:t>around cartilage </a:t>
            </a:r>
          </a:p>
          <a:p>
            <a:r>
              <a:rPr lang="en-US" dirty="0" smtClean="0"/>
              <a:t>The </a:t>
            </a:r>
            <a:r>
              <a:rPr lang="en-US" dirty="0" err="1" smtClean="0"/>
              <a:t>periosteum</a:t>
            </a:r>
            <a:r>
              <a:rPr lang="en-US" dirty="0" smtClean="0"/>
              <a:t> and perichondrium nourish the external aspects of the skeletal tissue. </a:t>
            </a:r>
          </a:p>
          <a:p>
            <a:r>
              <a:rPr lang="en-US" dirty="0" smtClean="0"/>
              <a:t>They are capable of laying down more cartilage or bone (particularly during fracture healing) and provide the interface for attachment of tendons and ligaments.</a:t>
            </a:r>
            <a:endParaRPr lang="en-US" dirty="0"/>
          </a:p>
        </p:txBody>
      </p:sp>
    </p:spTree>
    <p:extLst>
      <p:ext uri="{BB962C8B-B14F-4D97-AF65-F5344CB8AC3E}">
        <p14:creationId xmlns:p14="http://schemas.microsoft.com/office/powerpoint/2010/main" val="22630435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365161" y="365125"/>
            <a:ext cx="9988639" cy="6376965"/>
          </a:xfrm>
          <a:prstGeom prst="rect">
            <a:avLst/>
          </a:prstGeom>
        </p:spPr>
      </p:pic>
    </p:spTree>
    <p:extLst>
      <p:ext uri="{BB962C8B-B14F-4D97-AF65-F5344CB8AC3E}">
        <p14:creationId xmlns:p14="http://schemas.microsoft.com/office/powerpoint/2010/main" val="30002518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TYPES OF BONES</a:t>
            </a:r>
            <a:endParaRPr lang="en-US" dirty="0">
              <a:solidFill>
                <a:srgbClr val="FF0000"/>
              </a:solidFill>
            </a:endParaRPr>
          </a:p>
        </p:txBody>
      </p:sp>
      <p:sp>
        <p:nvSpPr>
          <p:cNvPr id="3" name="Content Placeholder 2"/>
          <p:cNvSpPr>
            <a:spLocks noGrp="1"/>
          </p:cNvSpPr>
          <p:nvPr>
            <p:ph idx="1"/>
          </p:nvPr>
        </p:nvSpPr>
        <p:spPr>
          <a:xfrm>
            <a:off x="838200" y="1339403"/>
            <a:ext cx="10515600" cy="4837560"/>
          </a:xfrm>
        </p:spPr>
        <p:txBody>
          <a:bodyPr/>
          <a:lstStyle/>
          <a:p>
            <a:pPr marL="514350" indent="-514350">
              <a:buFont typeface="+mj-lt"/>
              <a:buAutoNum type="arabicPeriod"/>
            </a:pPr>
            <a:r>
              <a:rPr lang="en-US" dirty="0" smtClean="0"/>
              <a:t>compact bone </a:t>
            </a:r>
          </a:p>
          <a:p>
            <a:pPr marL="514350" indent="-514350">
              <a:buFont typeface="+mj-lt"/>
              <a:buAutoNum type="arabicPeriod"/>
            </a:pPr>
            <a:r>
              <a:rPr lang="en-US" dirty="0" smtClean="0"/>
              <a:t>spongy (trabecular or </a:t>
            </a:r>
            <a:r>
              <a:rPr lang="en-US" dirty="0" err="1" smtClean="0"/>
              <a:t>cancellous</a:t>
            </a:r>
            <a:r>
              <a:rPr lang="en-US" dirty="0" smtClean="0"/>
              <a:t>) bone</a:t>
            </a:r>
          </a:p>
          <a:p>
            <a:pPr marL="0" indent="0">
              <a:buNone/>
            </a:pPr>
            <a:r>
              <a:rPr lang="en-US" dirty="0" smtClean="0"/>
              <a:t>All bones have a superficial thin layer of compact bone around a central mass of spongy medullary bone.</a:t>
            </a:r>
            <a:endParaRPr lang="en-US" dirty="0"/>
          </a:p>
        </p:txBody>
      </p:sp>
      <p:pic>
        <p:nvPicPr>
          <p:cNvPr id="4" name="Picture 3"/>
          <p:cNvPicPr>
            <a:picLocks noChangeAspect="1"/>
          </p:cNvPicPr>
          <p:nvPr/>
        </p:nvPicPr>
        <p:blipFill>
          <a:blip r:embed="rId2"/>
          <a:stretch>
            <a:fillRect/>
          </a:stretch>
        </p:blipFill>
        <p:spPr>
          <a:xfrm>
            <a:off x="838200" y="3350116"/>
            <a:ext cx="10515599" cy="3282503"/>
          </a:xfrm>
          <a:prstGeom prst="rect">
            <a:avLst/>
          </a:prstGeom>
        </p:spPr>
      </p:pic>
    </p:spTree>
    <p:extLst>
      <p:ext uri="{BB962C8B-B14F-4D97-AF65-F5344CB8AC3E}">
        <p14:creationId xmlns:p14="http://schemas.microsoft.com/office/powerpoint/2010/main" val="22276932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838200" y="365125"/>
            <a:ext cx="10515600" cy="5811838"/>
          </a:xfrm>
          <a:prstGeom prst="rect">
            <a:avLst/>
          </a:prstGeom>
        </p:spPr>
      </p:pic>
    </p:spTree>
    <p:extLst>
      <p:ext uri="{BB962C8B-B14F-4D97-AF65-F5344CB8AC3E}">
        <p14:creationId xmlns:p14="http://schemas.microsoft.com/office/powerpoint/2010/main" val="16056386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838200" y="365125"/>
            <a:ext cx="10515600" cy="5811838"/>
          </a:xfrm>
          <a:prstGeom prst="rect">
            <a:avLst/>
          </a:prstGeom>
        </p:spPr>
      </p:pic>
    </p:spTree>
    <p:extLst>
      <p:ext uri="{BB962C8B-B14F-4D97-AF65-F5344CB8AC3E}">
        <p14:creationId xmlns:p14="http://schemas.microsoft.com/office/powerpoint/2010/main" val="5434877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838200" y="365125"/>
            <a:ext cx="10515600" cy="5811838"/>
          </a:xfrm>
          <a:prstGeom prst="rect">
            <a:avLst/>
          </a:prstGeom>
        </p:spPr>
      </p:pic>
    </p:spTree>
    <p:extLst>
      <p:ext uri="{BB962C8B-B14F-4D97-AF65-F5344CB8AC3E}">
        <p14:creationId xmlns:p14="http://schemas.microsoft.com/office/powerpoint/2010/main" val="26993303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Classification of Bones</a:t>
            </a:r>
            <a:r>
              <a:rPr lang="en-US" dirty="0" smtClean="0"/>
              <a:t/>
            </a:r>
            <a:br>
              <a:rPr lang="en-US" dirty="0" smtClean="0"/>
            </a:br>
            <a:endParaRPr lang="en-US" dirty="0"/>
          </a:p>
        </p:txBody>
      </p:sp>
      <p:sp>
        <p:nvSpPr>
          <p:cNvPr id="3" name="Content Placeholder 2"/>
          <p:cNvSpPr>
            <a:spLocks noGrp="1"/>
          </p:cNvSpPr>
          <p:nvPr>
            <p:ph idx="1"/>
          </p:nvPr>
        </p:nvSpPr>
        <p:spPr/>
        <p:txBody>
          <a:bodyPr/>
          <a:lstStyle/>
          <a:p>
            <a:r>
              <a:rPr lang="en-US" b="1" dirty="0" smtClean="0"/>
              <a:t>Long bones are tubular </a:t>
            </a:r>
            <a:r>
              <a:rPr lang="en-US" dirty="0" smtClean="0"/>
              <a:t>(e.g., the </a:t>
            </a:r>
            <a:r>
              <a:rPr lang="en-US" dirty="0" err="1" smtClean="0"/>
              <a:t>humerus</a:t>
            </a:r>
            <a:r>
              <a:rPr lang="en-US" dirty="0" smtClean="0"/>
              <a:t> in the arm).</a:t>
            </a:r>
          </a:p>
          <a:p>
            <a:r>
              <a:rPr lang="en-US" b="1" dirty="0" smtClean="0"/>
              <a:t>Short bones </a:t>
            </a:r>
            <a:r>
              <a:rPr lang="en-US" dirty="0" smtClean="0"/>
              <a:t>are cuboidal and are found only in the ankle (tarsus) and wrist (carpus).</a:t>
            </a:r>
          </a:p>
          <a:p>
            <a:r>
              <a:rPr lang="en-US" b="1" dirty="0" smtClean="0"/>
              <a:t>Flat bones </a:t>
            </a:r>
            <a:r>
              <a:rPr lang="en-US" dirty="0" smtClean="0"/>
              <a:t>usually serve protective functions (e.g., those forming the cranium protect the brain).</a:t>
            </a:r>
          </a:p>
          <a:p>
            <a:r>
              <a:rPr lang="en-US" b="1" dirty="0" smtClean="0"/>
              <a:t>Irregular bones </a:t>
            </a:r>
            <a:r>
              <a:rPr lang="en-US" dirty="0" smtClean="0"/>
              <a:t>(e.g., in the face) have various shapes other than long, short, or flat.</a:t>
            </a:r>
          </a:p>
          <a:p>
            <a:r>
              <a:rPr lang="en-US" b="1" dirty="0" err="1" smtClean="0"/>
              <a:t>Sesamoid</a:t>
            </a:r>
            <a:r>
              <a:rPr lang="en-US" b="1" dirty="0" smtClean="0"/>
              <a:t> bones </a:t>
            </a:r>
            <a:r>
              <a:rPr lang="en-US" dirty="0" smtClean="0"/>
              <a:t>(e.g., the patella or knee cap)</a:t>
            </a:r>
            <a:endParaRPr lang="en-US" dirty="0"/>
          </a:p>
        </p:txBody>
      </p:sp>
    </p:spTree>
    <p:extLst>
      <p:ext uri="{BB962C8B-B14F-4D97-AF65-F5344CB8AC3E}">
        <p14:creationId xmlns:p14="http://schemas.microsoft.com/office/powerpoint/2010/main" val="39241111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012439" y="1825625"/>
            <a:ext cx="6167121" cy="4351338"/>
          </a:xfrm>
          <a:prstGeom prst="rect">
            <a:avLst/>
          </a:prstGeom>
        </p:spPr>
      </p:pic>
    </p:spTree>
    <p:extLst>
      <p:ext uri="{BB962C8B-B14F-4D97-AF65-F5344CB8AC3E}">
        <p14:creationId xmlns:p14="http://schemas.microsoft.com/office/powerpoint/2010/main" val="11029626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Bone </a:t>
            </a:r>
            <a:r>
              <a:rPr lang="en-US" sz="6000" dirty="0" smtClean="0">
                <a:solidFill>
                  <a:srgbClr val="FF0000"/>
                </a:solidFill>
              </a:rPr>
              <a:t>Markings </a:t>
            </a:r>
            <a:r>
              <a:rPr lang="en-US" dirty="0" smtClean="0">
                <a:solidFill>
                  <a:srgbClr val="FF0000"/>
                </a:solidFill>
              </a:rPr>
              <a:t>and Formations</a:t>
            </a:r>
            <a:endParaRPr lang="en-US" dirty="0">
              <a:solidFill>
                <a:srgbClr val="FF0000"/>
              </a:solidFill>
            </a:endParaRPr>
          </a:p>
        </p:txBody>
      </p:sp>
      <p:sp>
        <p:nvSpPr>
          <p:cNvPr id="3" name="Content Placeholder 2"/>
          <p:cNvSpPr>
            <a:spLocks noGrp="1"/>
          </p:cNvSpPr>
          <p:nvPr>
            <p:ph idx="1"/>
          </p:nvPr>
        </p:nvSpPr>
        <p:spPr>
          <a:xfrm>
            <a:off x="838200" y="1403797"/>
            <a:ext cx="10515600" cy="4773166"/>
          </a:xfrm>
        </p:spPr>
        <p:txBody>
          <a:bodyPr>
            <a:normAutofit/>
          </a:bodyPr>
          <a:lstStyle/>
          <a:p>
            <a:r>
              <a:rPr lang="en-US" b="1" dirty="0" err="1" smtClean="0"/>
              <a:t>Capitulum</a:t>
            </a:r>
            <a:r>
              <a:rPr lang="en-US" dirty="0" smtClean="0"/>
              <a:t>: small, round, articular head (e.g., the </a:t>
            </a:r>
            <a:r>
              <a:rPr lang="en-US" dirty="0" err="1" smtClean="0"/>
              <a:t>capitulum</a:t>
            </a:r>
            <a:r>
              <a:rPr lang="en-US" dirty="0" smtClean="0"/>
              <a:t> of the </a:t>
            </a:r>
            <a:r>
              <a:rPr lang="en-US" dirty="0" err="1" smtClean="0"/>
              <a:t>humerus</a:t>
            </a:r>
            <a:r>
              <a:rPr lang="en-US" dirty="0" smtClean="0"/>
              <a:t>).</a:t>
            </a:r>
          </a:p>
          <a:p>
            <a:r>
              <a:rPr lang="en-US" b="1" dirty="0" smtClean="0"/>
              <a:t>Condyle</a:t>
            </a:r>
            <a:r>
              <a:rPr lang="en-US" dirty="0" smtClean="0"/>
              <a:t>: rounded, knuckle-like articular area, usually occurring in pairs (e.g., the lateral femoral condyle).</a:t>
            </a:r>
          </a:p>
          <a:p>
            <a:r>
              <a:rPr lang="en-US" b="1" dirty="0" smtClean="0"/>
              <a:t>Crest</a:t>
            </a:r>
            <a:r>
              <a:rPr lang="en-US" dirty="0" smtClean="0"/>
              <a:t>: ridge of bone (e.g., the iliac crest).</a:t>
            </a:r>
          </a:p>
          <a:p>
            <a:r>
              <a:rPr lang="en-US" b="1" dirty="0" smtClean="0"/>
              <a:t>Epicondyle</a:t>
            </a:r>
            <a:r>
              <a:rPr lang="en-US" dirty="0" smtClean="0"/>
              <a:t>: eminence superior to a condyle (e.g., the lateral epicondyle of the </a:t>
            </a:r>
            <a:r>
              <a:rPr lang="en-US" dirty="0" err="1" smtClean="0"/>
              <a:t>humerus</a:t>
            </a:r>
            <a:r>
              <a:rPr lang="en-US" dirty="0" smtClean="0"/>
              <a:t>).</a:t>
            </a:r>
          </a:p>
          <a:p>
            <a:r>
              <a:rPr lang="en-US" b="1" dirty="0" smtClean="0"/>
              <a:t>Facet</a:t>
            </a:r>
            <a:r>
              <a:rPr lang="en-US" dirty="0" smtClean="0"/>
              <a:t>: smooth flat area, usually covered with cartilage, where a bone articulates with another bone (e.g., the superior costal facet on the body of a vertebra for articulation with a rib).</a:t>
            </a:r>
            <a:endParaRPr lang="en-US" dirty="0"/>
          </a:p>
        </p:txBody>
      </p:sp>
    </p:spTree>
    <p:extLst>
      <p:ext uri="{BB962C8B-B14F-4D97-AF65-F5344CB8AC3E}">
        <p14:creationId xmlns:p14="http://schemas.microsoft.com/office/powerpoint/2010/main" val="13650258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38200" y="515155"/>
            <a:ext cx="10515600" cy="5661808"/>
          </a:xfrm>
        </p:spPr>
        <p:txBody>
          <a:bodyPr>
            <a:normAutofit lnSpcReduction="10000"/>
          </a:bodyPr>
          <a:lstStyle/>
          <a:p>
            <a:r>
              <a:rPr lang="en-US" b="1" dirty="0" smtClean="0"/>
              <a:t>Foramen</a:t>
            </a:r>
            <a:r>
              <a:rPr lang="en-US" dirty="0" smtClean="0"/>
              <a:t>: passage through a bone (e.g., the </a:t>
            </a:r>
            <a:r>
              <a:rPr lang="en-US" dirty="0" err="1" smtClean="0"/>
              <a:t>obturator</a:t>
            </a:r>
            <a:r>
              <a:rPr lang="en-US" dirty="0" smtClean="0"/>
              <a:t> foramen).</a:t>
            </a:r>
          </a:p>
          <a:p>
            <a:r>
              <a:rPr lang="en-US" b="1" dirty="0" smtClean="0"/>
              <a:t>Fossa</a:t>
            </a:r>
            <a:r>
              <a:rPr lang="en-US" dirty="0" smtClean="0"/>
              <a:t>: hollow or depressed area (e.g., the </a:t>
            </a:r>
            <a:r>
              <a:rPr lang="en-US" dirty="0" err="1" smtClean="0"/>
              <a:t>infraspinous</a:t>
            </a:r>
            <a:r>
              <a:rPr lang="en-US" dirty="0" smtClean="0"/>
              <a:t> fossa of the scapula).</a:t>
            </a:r>
          </a:p>
          <a:p>
            <a:r>
              <a:rPr lang="en-US" b="1" dirty="0" smtClean="0"/>
              <a:t>Groove</a:t>
            </a:r>
            <a:r>
              <a:rPr lang="en-US" dirty="0" smtClean="0"/>
              <a:t>: elongated depression or furrow (e.g., the radial groove of the </a:t>
            </a:r>
            <a:r>
              <a:rPr lang="en-US" dirty="0" err="1" smtClean="0"/>
              <a:t>humerus</a:t>
            </a:r>
            <a:r>
              <a:rPr lang="en-US" dirty="0" smtClean="0"/>
              <a:t>).</a:t>
            </a:r>
          </a:p>
          <a:p>
            <a:r>
              <a:rPr lang="en-US" b="1" dirty="0" smtClean="0"/>
              <a:t>Head (L. caput</a:t>
            </a:r>
            <a:r>
              <a:rPr lang="en-US" dirty="0" smtClean="0"/>
              <a:t>): large, round articular end (e.g., the head of the </a:t>
            </a:r>
            <a:r>
              <a:rPr lang="en-US" dirty="0" err="1" smtClean="0"/>
              <a:t>humerus</a:t>
            </a:r>
            <a:r>
              <a:rPr lang="en-US" dirty="0" smtClean="0"/>
              <a:t>).</a:t>
            </a:r>
          </a:p>
          <a:p>
            <a:r>
              <a:rPr lang="en-US" b="1" dirty="0" smtClean="0"/>
              <a:t>Line</a:t>
            </a:r>
            <a:r>
              <a:rPr lang="en-US" dirty="0" smtClean="0"/>
              <a:t>: linear elevation (e.g., the </a:t>
            </a:r>
            <a:r>
              <a:rPr lang="en-US" dirty="0" err="1" smtClean="0"/>
              <a:t>soleal</a:t>
            </a:r>
            <a:r>
              <a:rPr lang="en-US" dirty="0" smtClean="0"/>
              <a:t> line of the tibia).</a:t>
            </a:r>
          </a:p>
          <a:p>
            <a:r>
              <a:rPr lang="en-US" b="1" dirty="0" smtClean="0"/>
              <a:t>Malleolus</a:t>
            </a:r>
            <a:r>
              <a:rPr lang="en-US" dirty="0" smtClean="0"/>
              <a:t>: rounded process (e.g., the lateral malleolus of the fibula).</a:t>
            </a:r>
          </a:p>
          <a:p>
            <a:r>
              <a:rPr lang="en-US" b="1" dirty="0" smtClean="0"/>
              <a:t>Notch</a:t>
            </a:r>
            <a:r>
              <a:rPr lang="en-US" dirty="0" smtClean="0"/>
              <a:t>: indentation at the edge of a bone (e.g., the greater sciatic notch).</a:t>
            </a:r>
          </a:p>
          <a:p>
            <a:r>
              <a:rPr lang="en-US" b="1" dirty="0" smtClean="0"/>
              <a:t>Protuberance</a:t>
            </a:r>
            <a:r>
              <a:rPr lang="en-US" dirty="0" smtClean="0"/>
              <a:t>: projection of bone (e.g., the external occipital protuberance).</a:t>
            </a:r>
          </a:p>
          <a:p>
            <a:endParaRPr lang="en-US" dirty="0"/>
          </a:p>
        </p:txBody>
      </p:sp>
    </p:spTree>
    <p:extLst>
      <p:ext uri="{BB962C8B-B14F-4D97-AF65-F5344CB8AC3E}">
        <p14:creationId xmlns:p14="http://schemas.microsoft.com/office/powerpoint/2010/main" val="22909883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a:t>
            </a:r>
            <a:r>
              <a:rPr lang="en-US" dirty="0" err="1" smtClean="0"/>
              <a:t>usculoSkeletal</a:t>
            </a:r>
            <a:r>
              <a:rPr lang="en-US" dirty="0" smtClean="0"/>
              <a:t> </a:t>
            </a:r>
            <a:r>
              <a:rPr lang="en-US" dirty="0" smtClean="0"/>
              <a:t>System</a:t>
            </a:r>
            <a:endParaRPr lang="en-US" dirty="0"/>
          </a:p>
        </p:txBody>
      </p:sp>
      <p:sp>
        <p:nvSpPr>
          <p:cNvPr id="3" name="Content Placeholder 2"/>
          <p:cNvSpPr>
            <a:spLocks noGrp="1"/>
          </p:cNvSpPr>
          <p:nvPr>
            <p:ph idx="1"/>
          </p:nvPr>
        </p:nvSpPr>
        <p:spPr/>
        <p:txBody>
          <a:bodyPr/>
          <a:lstStyle/>
          <a:p>
            <a:r>
              <a:rPr lang="en-US" dirty="0"/>
              <a:t>D</a:t>
            </a:r>
            <a:r>
              <a:rPr lang="en-US" dirty="0" smtClean="0"/>
              <a:t>ivided into two functional parts :</a:t>
            </a:r>
          </a:p>
          <a:p>
            <a:r>
              <a:rPr lang="en-US" b="1" dirty="0" smtClean="0">
                <a:solidFill>
                  <a:srgbClr val="FF0000"/>
                </a:solidFill>
              </a:rPr>
              <a:t>axial skeleton </a:t>
            </a:r>
            <a:r>
              <a:rPr lang="en-US" dirty="0" smtClean="0"/>
              <a:t>:</a:t>
            </a:r>
          </a:p>
          <a:p>
            <a:pPr lvl="1"/>
            <a:r>
              <a:rPr lang="en-US" dirty="0" smtClean="0"/>
              <a:t>consists of the bones of the head (cranium or skull), neck (hyoid bone and cervical vertebrae), and trunk (ribs, sternum, vertebrae, and sacrum).</a:t>
            </a:r>
          </a:p>
          <a:p>
            <a:r>
              <a:rPr lang="en-US" dirty="0" smtClean="0">
                <a:solidFill>
                  <a:srgbClr val="FF0000"/>
                </a:solidFill>
              </a:rPr>
              <a:t>appendicular skeleton :</a:t>
            </a:r>
          </a:p>
          <a:p>
            <a:pPr lvl="1"/>
            <a:r>
              <a:rPr lang="en-US" dirty="0" smtClean="0"/>
              <a:t>consists of the bones of the limbs, including those forming the pectoral (shoulder) and pelvic girdles</a:t>
            </a:r>
          </a:p>
        </p:txBody>
      </p:sp>
    </p:spTree>
    <p:extLst>
      <p:ext uri="{BB962C8B-B14F-4D97-AF65-F5344CB8AC3E}">
        <p14:creationId xmlns:p14="http://schemas.microsoft.com/office/powerpoint/2010/main" val="36558005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r>
              <a:rPr lang="en-US" b="1" dirty="0" smtClean="0"/>
              <a:t>Spine</a:t>
            </a:r>
            <a:r>
              <a:rPr lang="en-US" dirty="0" smtClean="0"/>
              <a:t>: thorn-like process (e.g., the spine of the scapula).</a:t>
            </a:r>
          </a:p>
          <a:p>
            <a:r>
              <a:rPr lang="en-US" b="1" dirty="0" err="1" smtClean="0"/>
              <a:t>Spinous</a:t>
            </a:r>
            <a:r>
              <a:rPr lang="en-US" b="1" dirty="0" smtClean="0"/>
              <a:t> process</a:t>
            </a:r>
            <a:r>
              <a:rPr lang="en-US" dirty="0" smtClean="0"/>
              <a:t>: projecting spine-like part (e.g., the </a:t>
            </a:r>
            <a:r>
              <a:rPr lang="en-US" dirty="0" err="1" smtClean="0"/>
              <a:t>spinous</a:t>
            </a:r>
            <a:r>
              <a:rPr lang="en-US" dirty="0" smtClean="0"/>
              <a:t> process of a vertebra).</a:t>
            </a:r>
          </a:p>
          <a:p>
            <a:r>
              <a:rPr lang="en-US" b="1" dirty="0" smtClean="0"/>
              <a:t>Trochanter</a:t>
            </a:r>
            <a:r>
              <a:rPr lang="en-US" dirty="0" smtClean="0"/>
              <a:t>: large blunt elevation (e.g., the greater trochanter of the femur).</a:t>
            </a:r>
          </a:p>
          <a:p>
            <a:r>
              <a:rPr lang="en-US" b="1" dirty="0" smtClean="0"/>
              <a:t>Trochlea</a:t>
            </a:r>
            <a:r>
              <a:rPr lang="en-US" dirty="0" smtClean="0"/>
              <a:t>: spool-like articular process or process that acts as a pulley (e.g., trochlea of the </a:t>
            </a:r>
            <a:r>
              <a:rPr lang="en-US" dirty="0" err="1" smtClean="0"/>
              <a:t>humerus</a:t>
            </a:r>
            <a:r>
              <a:rPr lang="en-US" dirty="0" smtClean="0"/>
              <a:t>).</a:t>
            </a:r>
          </a:p>
          <a:p>
            <a:r>
              <a:rPr lang="en-US" b="1" dirty="0" smtClean="0"/>
              <a:t>Tubercle</a:t>
            </a:r>
            <a:r>
              <a:rPr lang="en-US" dirty="0" smtClean="0"/>
              <a:t>: small raised eminence (e.g., the greater tubercle of the </a:t>
            </a:r>
            <a:r>
              <a:rPr lang="en-US" dirty="0" err="1" smtClean="0"/>
              <a:t>humerus</a:t>
            </a:r>
            <a:r>
              <a:rPr lang="en-US" dirty="0" smtClean="0"/>
              <a:t>).</a:t>
            </a:r>
          </a:p>
          <a:p>
            <a:r>
              <a:rPr lang="en-US" b="1" dirty="0" smtClean="0"/>
              <a:t>Tuberosity</a:t>
            </a:r>
            <a:r>
              <a:rPr lang="en-US" dirty="0" smtClean="0"/>
              <a:t>: large rounded elevation (e.g., the </a:t>
            </a:r>
            <a:r>
              <a:rPr lang="en-US" dirty="0" err="1" smtClean="0"/>
              <a:t>ischial</a:t>
            </a:r>
            <a:r>
              <a:rPr lang="en-US" dirty="0" smtClean="0"/>
              <a:t> tuberosity).</a:t>
            </a:r>
          </a:p>
          <a:p>
            <a:endParaRPr lang="en-US" dirty="0"/>
          </a:p>
        </p:txBody>
      </p:sp>
    </p:spTree>
    <p:extLst>
      <p:ext uri="{BB962C8B-B14F-4D97-AF65-F5344CB8AC3E}">
        <p14:creationId xmlns:p14="http://schemas.microsoft.com/office/powerpoint/2010/main" val="13165302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365762" y="1902898"/>
            <a:ext cx="4351338" cy="4351338"/>
          </a:xfrm>
          <a:prstGeom prst="rect">
            <a:avLst/>
          </a:prstGeom>
        </p:spPr>
      </p:pic>
      <p:pic>
        <p:nvPicPr>
          <p:cNvPr id="6" name="Picture 5"/>
          <p:cNvPicPr>
            <a:picLocks noChangeAspect="1"/>
          </p:cNvPicPr>
          <p:nvPr/>
        </p:nvPicPr>
        <p:blipFill>
          <a:blip r:embed="rId3"/>
          <a:stretch>
            <a:fillRect/>
          </a:stretch>
        </p:blipFill>
        <p:spPr>
          <a:xfrm>
            <a:off x="4842455" y="1902899"/>
            <a:ext cx="6511345" cy="4351338"/>
          </a:xfrm>
          <a:prstGeom prst="rect">
            <a:avLst/>
          </a:prstGeom>
        </p:spPr>
      </p:pic>
    </p:spTree>
    <p:extLst>
      <p:ext uri="{BB962C8B-B14F-4D97-AF65-F5344CB8AC3E}">
        <p14:creationId xmlns:p14="http://schemas.microsoft.com/office/powerpoint/2010/main" val="12713286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BONE DEVELOPMENT </a:t>
            </a:r>
            <a:endParaRPr lang="en-US" b="1" dirty="0">
              <a:solidFill>
                <a:srgbClr val="FF0000"/>
              </a:solidFill>
            </a:endParaRPr>
          </a:p>
        </p:txBody>
      </p:sp>
      <p:sp>
        <p:nvSpPr>
          <p:cNvPr id="3" name="Content Placeholder 2"/>
          <p:cNvSpPr>
            <a:spLocks noGrp="1"/>
          </p:cNvSpPr>
          <p:nvPr>
            <p:ph idx="1"/>
          </p:nvPr>
        </p:nvSpPr>
        <p:spPr/>
        <p:txBody>
          <a:bodyPr/>
          <a:lstStyle/>
          <a:p>
            <a:pPr marL="0" indent="0">
              <a:buNone/>
            </a:pPr>
            <a:r>
              <a:rPr lang="en-US" dirty="0" smtClean="0"/>
              <a:t>In early stages of embryonic  development  </a:t>
            </a:r>
            <a:r>
              <a:rPr lang="en-US" dirty="0" err="1" smtClean="0"/>
              <a:t>embroys</a:t>
            </a:r>
            <a:r>
              <a:rPr lang="en-US" dirty="0" smtClean="0"/>
              <a:t> skeleton consist of  fibrous membrane and hyaline cartilage.</a:t>
            </a:r>
          </a:p>
          <a:p>
            <a:pPr marL="0" indent="0">
              <a:buNone/>
            </a:pPr>
            <a:r>
              <a:rPr lang="en-US" dirty="0" smtClean="0"/>
              <a:t>By the six or seventh week actual bone development happens ossification[</a:t>
            </a:r>
            <a:r>
              <a:rPr lang="en-US" dirty="0" err="1" smtClean="0"/>
              <a:t>osteogenesis</a:t>
            </a:r>
            <a:r>
              <a:rPr lang="en-US" dirty="0" smtClean="0"/>
              <a:t>] begins.</a:t>
            </a:r>
          </a:p>
          <a:p>
            <a:pPr marL="0" indent="0">
              <a:buNone/>
            </a:pPr>
            <a:r>
              <a:rPr lang="en-US" dirty="0" smtClean="0"/>
              <a:t>There are two </a:t>
            </a:r>
            <a:r>
              <a:rPr lang="en-US" dirty="0" err="1" smtClean="0"/>
              <a:t>osteogenic</a:t>
            </a:r>
            <a:r>
              <a:rPr lang="en-US" dirty="0" smtClean="0"/>
              <a:t> pathway:</a:t>
            </a:r>
          </a:p>
          <a:p>
            <a:pPr marL="971550" lvl="1" indent="-514350">
              <a:buFont typeface="+mj-lt"/>
              <a:buAutoNum type="arabicPeriod"/>
            </a:pPr>
            <a:r>
              <a:rPr lang="en-US" dirty="0" err="1" smtClean="0"/>
              <a:t>intramembraneous</a:t>
            </a:r>
            <a:r>
              <a:rPr lang="en-US" dirty="0" smtClean="0"/>
              <a:t> ossification - mesenchymal </a:t>
            </a:r>
            <a:r>
              <a:rPr lang="en-US" dirty="0"/>
              <a:t>models of bones form during the embryonic period, and direct ossification of the mesenchyme begins in the fetal </a:t>
            </a:r>
            <a:r>
              <a:rPr lang="en-US" dirty="0" smtClean="0"/>
              <a:t>period.</a:t>
            </a:r>
          </a:p>
          <a:p>
            <a:pPr marL="971550" lvl="1" indent="-514350">
              <a:buFont typeface="+mj-lt"/>
              <a:buAutoNum type="arabicPeriod"/>
            </a:pPr>
            <a:r>
              <a:rPr lang="en-US" dirty="0" err="1" smtClean="0"/>
              <a:t>Endochondral</a:t>
            </a:r>
            <a:r>
              <a:rPr lang="en-US" dirty="0" smtClean="0"/>
              <a:t> ossification</a:t>
            </a:r>
          </a:p>
        </p:txBody>
      </p:sp>
    </p:spTree>
    <p:extLst>
      <p:ext uri="{BB962C8B-B14F-4D97-AF65-F5344CB8AC3E}">
        <p14:creationId xmlns:p14="http://schemas.microsoft.com/office/powerpoint/2010/main" val="35934873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solidFill>
                  <a:srgbClr val="FF0000"/>
                </a:solidFill>
              </a:rPr>
              <a:t>Endochondral</a:t>
            </a:r>
            <a:r>
              <a:rPr lang="en-US" b="1" dirty="0" smtClean="0">
                <a:solidFill>
                  <a:srgbClr val="FF0000"/>
                </a:solidFill>
              </a:rPr>
              <a:t> ossification</a:t>
            </a:r>
            <a:endParaRPr lang="en-US" b="1" dirty="0">
              <a:solidFill>
                <a:srgbClr val="FF0000"/>
              </a:solidFill>
            </a:endParaRPr>
          </a:p>
        </p:txBody>
      </p:sp>
      <p:sp>
        <p:nvSpPr>
          <p:cNvPr id="3" name="Content Placeholder 2"/>
          <p:cNvSpPr>
            <a:spLocks noGrp="1"/>
          </p:cNvSpPr>
          <p:nvPr>
            <p:ph idx="1"/>
          </p:nvPr>
        </p:nvSpPr>
        <p:spPr/>
        <p:txBody>
          <a:bodyPr/>
          <a:lstStyle/>
          <a:p>
            <a:r>
              <a:rPr lang="en-US" dirty="0"/>
              <a:t>The </a:t>
            </a:r>
            <a:r>
              <a:rPr lang="en-US" dirty="0">
                <a:solidFill>
                  <a:srgbClr val="FF0000"/>
                </a:solidFill>
              </a:rPr>
              <a:t>mesenchymal cells </a:t>
            </a:r>
            <a:r>
              <a:rPr lang="en-US" dirty="0"/>
              <a:t>condense and differentiate into </a:t>
            </a:r>
            <a:r>
              <a:rPr lang="en-US" dirty="0" err="1"/>
              <a:t>chondroblasts</a:t>
            </a:r>
            <a:r>
              <a:rPr lang="en-US" dirty="0"/>
              <a:t>, dividing cells in growing cartilage tissue, thereby forming a cartilaginous bone model. </a:t>
            </a:r>
            <a:endParaRPr lang="en-US" dirty="0" smtClean="0"/>
          </a:p>
          <a:p>
            <a:r>
              <a:rPr lang="en-US" dirty="0" smtClean="0"/>
              <a:t>In </a:t>
            </a:r>
            <a:r>
              <a:rPr lang="en-US" dirty="0"/>
              <a:t>the </a:t>
            </a:r>
            <a:r>
              <a:rPr lang="en-US" dirty="0" err="1"/>
              <a:t>midregion</a:t>
            </a:r>
            <a:r>
              <a:rPr lang="en-US" dirty="0"/>
              <a:t> of the model, the </a:t>
            </a:r>
            <a:r>
              <a:rPr lang="en-US" dirty="0">
                <a:solidFill>
                  <a:srgbClr val="FF0000"/>
                </a:solidFill>
              </a:rPr>
              <a:t>cartilage calcifies </a:t>
            </a:r>
            <a:r>
              <a:rPr lang="en-US" dirty="0"/>
              <a:t>(becomes impregnated with calcium salts), and periosteal capillaries (capillaries from the fibrous sheath surrounding the model) grow into the calcified cartilage of the bone model and supply its interior</a:t>
            </a:r>
            <a:r>
              <a:rPr lang="en-US" dirty="0" smtClean="0"/>
              <a:t>.</a:t>
            </a:r>
          </a:p>
          <a:p>
            <a:r>
              <a:rPr lang="en-US" dirty="0" smtClean="0"/>
              <a:t> </a:t>
            </a:r>
            <a:r>
              <a:rPr lang="en-US" dirty="0"/>
              <a:t>These blood vessels, together with associated </a:t>
            </a:r>
            <a:r>
              <a:rPr lang="en-US" dirty="0" err="1">
                <a:solidFill>
                  <a:srgbClr val="FF0000"/>
                </a:solidFill>
              </a:rPr>
              <a:t>osteogenic</a:t>
            </a:r>
            <a:r>
              <a:rPr lang="en-US" dirty="0"/>
              <a:t> (bone-forming) cells, form a periosteal bud </a:t>
            </a:r>
          </a:p>
        </p:txBody>
      </p:sp>
    </p:spTree>
    <p:extLst>
      <p:ext uri="{BB962C8B-B14F-4D97-AF65-F5344CB8AC3E}">
        <p14:creationId xmlns:p14="http://schemas.microsoft.com/office/powerpoint/2010/main" val="22952619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dirty="0"/>
              <a:t>The capillaries initiate the </a:t>
            </a:r>
            <a:r>
              <a:rPr lang="en-US" dirty="0">
                <a:solidFill>
                  <a:srgbClr val="FF0000"/>
                </a:solidFill>
              </a:rPr>
              <a:t>primary ossification center</a:t>
            </a:r>
            <a:r>
              <a:rPr lang="en-US" dirty="0"/>
              <a:t>, so named because the bone tissue it forms replaces most of the cartilage in the main body of the bone model. </a:t>
            </a:r>
            <a:endParaRPr lang="en-US" dirty="0" smtClean="0"/>
          </a:p>
          <a:p>
            <a:r>
              <a:rPr lang="en-US" dirty="0" smtClean="0"/>
              <a:t>The </a:t>
            </a:r>
            <a:r>
              <a:rPr lang="en-US" dirty="0"/>
              <a:t>shaft of a bone ossified from the primary ossification center is the </a:t>
            </a:r>
            <a:r>
              <a:rPr lang="en-US" dirty="0">
                <a:solidFill>
                  <a:srgbClr val="FF0000"/>
                </a:solidFill>
              </a:rPr>
              <a:t>diaphysis</a:t>
            </a:r>
            <a:r>
              <a:rPr lang="en-US" dirty="0"/>
              <a:t>, which grows as the bone develops</a:t>
            </a:r>
            <a:r>
              <a:rPr lang="en-US" dirty="0" smtClean="0"/>
              <a:t>.</a:t>
            </a:r>
          </a:p>
          <a:p>
            <a:r>
              <a:rPr lang="en-US" dirty="0"/>
              <a:t>secondary ossification centers appear in other parts of the developing bone after birth; the parts of a bone ossified from these centers are </a:t>
            </a:r>
            <a:r>
              <a:rPr lang="en-US" dirty="0">
                <a:solidFill>
                  <a:srgbClr val="FF0000"/>
                </a:solidFill>
              </a:rPr>
              <a:t>epiphyses</a:t>
            </a:r>
            <a:r>
              <a:rPr lang="en-US" dirty="0"/>
              <a:t>. </a:t>
            </a:r>
            <a:endParaRPr lang="en-US" dirty="0" smtClean="0"/>
          </a:p>
        </p:txBody>
      </p:sp>
    </p:spTree>
    <p:extLst>
      <p:ext uri="{BB962C8B-B14F-4D97-AF65-F5344CB8AC3E}">
        <p14:creationId xmlns:p14="http://schemas.microsoft.com/office/powerpoint/2010/main" val="39021533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The chondrocytes in the middle of the epiphysis hypertrophy, and the bone matrix (extracellular substance) between them calcifies. </a:t>
            </a:r>
            <a:endParaRPr lang="en-US" dirty="0" smtClean="0"/>
          </a:p>
          <a:p>
            <a:r>
              <a:rPr lang="en-US" dirty="0" smtClean="0"/>
              <a:t>Epiphysial </a:t>
            </a:r>
            <a:r>
              <a:rPr lang="en-US" dirty="0"/>
              <a:t>arteries grow into the developing cavities with associated </a:t>
            </a:r>
            <a:r>
              <a:rPr lang="en-US" dirty="0" err="1"/>
              <a:t>osteogenic</a:t>
            </a:r>
            <a:r>
              <a:rPr lang="en-US" dirty="0"/>
              <a:t> cells. </a:t>
            </a:r>
            <a:endParaRPr lang="en-US" dirty="0" smtClean="0"/>
          </a:p>
          <a:p>
            <a:r>
              <a:rPr lang="en-US" dirty="0" smtClean="0"/>
              <a:t>The </a:t>
            </a:r>
            <a:r>
              <a:rPr lang="en-US" dirty="0"/>
              <a:t>flared part of the diaphysis nearest the epiphysis is the </a:t>
            </a:r>
            <a:r>
              <a:rPr lang="en-US" dirty="0">
                <a:solidFill>
                  <a:srgbClr val="FF0000"/>
                </a:solidFill>
              </a:rPr>
              <a:t>metaphysis</a:t>
            </a:r>
            <a:r>
              <a:rPr lang="en-US" dirty="0"/>
              <a:t>. </a:t>
            </a:r>
          </a:p>
          <a:p>
            <a:endParaRPr lang="en-US" dirty="0"/>
          </a:p>
        </p:txBody>
      </p:sp>
    </p:spTree>
    <p:extLst>
      <p:ext uri="{BB962C8B-B14F-4D97-AF65-F5344CB8AC3E}">
        <p14:creationId xmlns:p14="http://schemas.microsoft.com/office/powerpoint/2010/main" val="17036768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dirty="0"/>
              <a:t>For growth to continue, the bone formed from the primary center in the diaphysis does not fuse with that formed from the secondary centers in the epiphyses until the bone reaches its adult size. </a:t>
            </a:r>
            <a:endParaRPr lang="en-US" dirty="0" smtClean="0"/>
          </a:p>
          <a:p>
            <a:r>
              <a:rPr lang="en-US" dirty="0" smtClean="0"/>
              <a:t>Thus</a:t>
            </a:r>
            <a:r>
              <a:rPr lang="en-US" dirty="0"/>
              <a:t>, during growth of a long bone, cartilaginous </a:t>
            </a:r>
            <a:r>
              <a:rPr lang="en-US" dirty="0" err="1"/>
              <a:t>epiphysial</a:t>
            </a:r>
            <a:r>
              <a:rPr lang="en-US" dirty="0"/>
              <a:t> plates intervene between the diaphysis and epiphyses </a:t>
            </a:r>
            <a:endParaRPr lang="en-US" dirty="0" smtClean="0"/>
          </a:p>
          <a:p>
            <a:r>
              <a:rPr lang="en-US" dirty="0"/>
              <a:t>These growth plates are eventually replaced by bone at each of its two sides, </a:t>
            </a:r>
            <a:r>
              <a:rPr lang="en-US" dirty="0" err="1"/>
              <a:t>diaphysial</a:t>
            </a:r>
            <a:r>
              <a:rPr lang="en-US" dirty="0"/>
              <a:t> and </a:t>
            </a:r>
            <a:r>
              <a:rPr lang="en-US" dirty="0" err="1"/>
              <a:t>epiphysial</a:t>
            </a:r>
            <a:r>
              <a:rPr lang="en-US" dirty="0"/>
              <a:t>. </a:t>
            </a:r>
            <a:endParaRPr lang="en-US" dirty="0" smtClean="0"/>
          </a:p>
        </p:txBody>
      </p:sp>
    </p:spTree>
    <p:extLst>
      <p:ext uri="{BB962C8B-B14F-4D97-AF65-F5344CB8AC3E}">
        <p14:creationId xmlns:p14="http://schemas.microsoft.com/office/powerpoint/2010/main" val="34228373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When this occurs, bone growth ceases, and the diaphysis fuses with the epiphyses. </a:t>
            </a:r>
            <a:endParaRPr lang="en-US" dirty="0" smtClean="0"/>
          </a:p>
          <a:p>
            <a:r>
              <a:rPr lang="en-US" dirty="0" smtClean="0"/>
              <a:t>The </a:t>
            </a:r>
            <a:r>
              <a:rPr lang="en-US" dirty="0"/>
              <a:t>seam formed during this fusion process (</a:t>
            </a:r>
            <a:r>
              <a:rPr lang="en-US" dirty="0" err="1"/>
              <a:t>synostosis</a:t>
            </a:r>
            <a:r>
              <a:rPr lang="en-US" dirty="0"/>
              <a:t>) is particularly dense and is recognizable in radiographs as an </a:t>
            </a:r>
            <a:r>
              <a:rPr lang="en-US" dirty="0" err="1">
                <a:solidFill>
                  <a:srgbClr val="FF0000"/>
                </a:solidFill>
              </a:rPr>
              <a:t>epiphysial</a:t>
            </a:r>
            <a:r>
              <a:rPr lang="en-US" dirty="0">
                <a:solidFill>
                  <a:srgbClr val="FF0000"/>
                </a:solidFill>
              </a:rPr>
              <a:t> line</a:t>
            </a:r>
            <a:r>
              <a:rPr lang="en-US" dirty="0" smtClean="0"/>
              <a:t>.</a:t>
            </a:r>
          </a:p>
          <a:p>
            <a:r>
              <a:rPr lang="en-US" dirty="0"/>
              <a:t>The </a:t>
            </a:r>
            <a:r>
              <a:rPr lang="en-US" dirty="0" err="1"/>
              <a:t>epiphysial</a:t>
            </a:r>
            <a:r>
              <a:rPr lang="en-US" dirty="0"/>
              <a:t> fusion of bones occurs progressively from puberty to maturity</a:t>
            </a:r>
            <a:r>
              <a:rPr lang="en-US" dirty="0" smtClean="0"/>
              <a:t>.</a:t>
            </a:r>
          </a:p>
          <a:p>
            <a:r>
              <a:rPr lang="en-US" dirty="0" smtClean="0"/>
              <a:t> </a:t>
            </a:r>
            <a:r>
              <a:rPr lang="en-US" dirty="0"/>
              <a:t>Ossification of short bones is similar to that of the primary ossification center of long bones, and only one short bone, the calcaneus (heel bone), develops a secondary ossification center.</a:t>
            </a:r>
          </a:p>
          <a:p>
            <a:endParaRPr lang="en-US" dirty="0"/>
          </a:p>
          <a:p>
            <a:endParaRPr lang="en-US" dirty="0"/>
          </a:p>
        </p:txBody>
      </p:sp>
    </p:spTree>
    <p:extLst>
      <p:ext uri="{BB962C8B-B14F-4D97-AF65-F5344CB8AC3E}">
        <p14:creationId xmlns:p14="http://schemas.microsoft.com/office/powerpoint/2010/main" val="35330714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838200" y="365125"/>
            <a:ext cx="10515600" cy="6177343"/>
          </a:xfrm>
          <a:prstGeom prst="rect">
            <a:avLst/>
          </a:prstGeom>
        </p:spPr>
      </p:pic>
    </p:spTree>
    <p:extLst>
      <p:ext uri="{BB962C8B-B14F-4D97-AF65-F5344CB8AC3E}">
        <p14:creationId xmlns:p14="http://schemas.microsoft.com/office/powerpoint/2010/main" val="34359107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0623" y="339367"/>
            <a:ext cx="10515600" cy="1325563"/>
          </a:xfrm>
        </p:spPr>
        <p:txBody>
          <a:bodyPr/>
          <a:lstStyle/>
          <a:p>
            <a:r>
              <a:rPr lang="en-US" dirty="0" smtClean="0">
                <a:solidFill>
                  <a:srgbClr val="FF0000"/>
                </a:solidFill>
              </a:rPr>
              <a:t>BLOOD AND NERVE SUPPLY OF BONES </a:t>
            </a:r>
            <a:endParaRPr lang="en-US" dirty="0">
              <a:solidFill>
                <a:srgbClr val="FF0000"/>
              </a:solidFill>
            </a:endParaRPr>
          </a:p>
        </p:txBody>
      </p:sp>
      <p:sp>
        <p:nvSpPr>
          <p:cNvPr id="3" name="Content Placeholder 2"/>
          <p:cNvSpPr>
            <a:spLocks noGrp="1"/>
          </p:cNvSpPr>
          <p:nvPr>
            <p:ph idx="1"/>
          </p:nvPr>
        </p:nvSpPr>
        <p:spPr/>
        <p:txBody>
          <a:bodyPr/>
          <a:lstStyle/>
          <a:p>
            <a:r>
              <a:rPr lang="en-US" dirty="0"/>
              <a:t>The </a:t>
            </a:r>
            <a:r>
              <a:rPr lang="en-US" dirty="0">
                <a:solidFill>
                  <a:srgbClr val="FF0000"/>
                </a:solidFill>
              </a:rPr>
              <a:t>large nutrient artery </a:t>
            </a:r>
            <a:r>
              <a:rPr lang="en-US" dirty="0"/>
              <a:t>(or arteries) supplies the marrow, spongy bone, and deeper compact bone of the diaphysis and </a:t>
            </a:r>
            <a:r>
              <a:rPr lang="en-US" dirty="0" err="1"/>
              <a:t>metaphyses</a:t>
            </a:r>
            <a:r>
              <a:rPr lang="en-US" dirty="0"/>
              <a:t>. </a:t>
            </a:r>
            <a:endParaRPr lang="en-US" dirty="0" smtClean="0"/>
          </a:p>
          <a:p>
            <a:r>
              <a:rPr lang="en-US" dirty="0" smtClean="0"/>
              <a:t>Small </a:t>
            </a:r>
            <a:r>
              <a:rPr lang="en-US" dirty="0"/>
              <a:t>branches from the </a:t>
            </a:r>
            <a:r>
              <a:rPr lang="en-US" dirty="0">
                <a:solidFill>
                  <a:srgbClr val="FF0000"/>
                </a:solidFill>
              </a:rPr>
              <a:t>periosteal arteries </a:t>
            </a:r>
            <a:r>
              <a:rPr lang="en-US" dirty="0"/>
              <a:t>supply most of the compact bone from the superficial aspect</a:t>
            </a:r>
            <a:r>
              <a:rPr lang="en-US" dirty="0" smtClean="0"/>
              <a:t>.</a:t>
            </a:r>
          </a:p>
          <a:p>
            <a:r>
              <a:rPr lang="en-US" dirty="0" smtClean="0"/>
              <a:t> </a:t>
            </a:r>
            <a:r>
              <a:rPr lang="en-US" dirty="0"/>
              <a:t>The </a:t>
            </a:r>
            <a:r>
              <a:rPr lang="en-US" dirty="0" err="1">
                <a:solidFill>
                  <a:srgbClr val="FF0000"/>
                </a:solidFill>
              </a:rPr>
              <a:t>haversian</a:t>
            </a:r>
            <a:r>
              <a:rPr lang="en-US" dirty="0">
                <a:solidFill>
                  <a:srgbClr val="FF0000"/>
                </a:solidFill>
              </a:rPr>
              <a:t> canal systems </a:t>
            </a:r>
            <a:r>
              <a:rPr lang="en-US" dirty="0"/>
              <a:t>enable blood to penetrate the compact bone to nourish the osteocytes (bone cells). </a:t>
            </a:r>
            <a:endParaRPr lang="en-US" dirty="0" smtClean="0"/>
          </a:p>
          <a:p>
            <a:r>
              <a:rPr lang="en-US" dirty="0" smtClean="0">
                <a:solidFill>
                  <a:srgbClr val="FF0000"/>
                </a:solidFill>
              </a:rPr>
              <a:t>Epiphysial </a:t>
            </a:r>
            <a:r>
              <a:rPr lang="en-US" dirty="0">
                <a:solidFill>
                  <a:srgbClr val="FF0000"/>
                </a:solidFill>
              </a:rPr>
              <a:t>and </a:t>
            </a:r>
            <a:r>
              <a:rPr lang="en-US" dirty="0" err="1">
                <a:solidFill>
                  <a:srgbClr val="FF0000"/>
                </a:solidFill>
              </a:rPr>
              <a:t>metaphysial</a:t>
            </a:r>
            <a:r>
              <a:rPr lang="en-US" dirty="0">
                <a:solidFill>
                  <a:srgbClr val="FF0000"/>
                </a:solidFill>
              </a:rPr>
              <a:t> arteries </a:t>
            </a:r>
            <a:r>
              <a:rPr lang="en-US" dirty="0"/>
              <a:t>supply the ends of long bones. </a:t>
            </a:r>
            <a:endParaRPr lang="en-US" dirty="0" smtClean="0"/>
          </a:p>
          <a:p>
            <a:r>
              <a:rPr lang="en-US" dirty="0" smtClean="0"/>
              <a:t>The </a:t>
            </a:r>
            <a:r>
              <a:rPr lang="en-US" dirty="0" err="1"/>
              <a:t>periosteum</a:t>
            </a:r>
            <a:r>
              <a:rPr lang="en-US" dirty="0"/>
              <a:t> is also rich in sensory (periosteal) nerves.</a:t>
            </a:r>
          </a:p>
        </p:txBody>
      </p:sp>
    </p:spTree>
    <p:extLst>
      <p:ext uri="{BB962C8B-B14F-4D97-AF65-F5344CB8AC3E}">
        <p14:creationId xmlns:p14="http://schemas.microsoft.com/office/powerpoint/2010/main" val="6055340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838200" y="708338"/>
            <a:ext cx="10515600" cy="5782614"/>
          </a:xfrm>
          <a:prstGeom prst="rect">
            <a:avLst/>
          </a:prstGeom>
        </p:spPr>
      </p:pic>
    </p:spTree>
    <p:extLst>
      <p:ext uri="{BB962C8B-B14F-4D97-AF65-F5344CB8AC3E}">
        <p14:creationId xmlns:p14="http://schemas.microsoft.com/office/powerpoint/2010/main" val="42734749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838200" y="365125"/>
            <a:ext cx="10515600" cy="5984160"/>
          </a:xfrm>
          <a:prstGeom prst="rect">
            <a:avLst/>
          </a:prstGeom>
        </p:spPr>
      </p:pic>
    </p:spTree>
    <p:extLst>
      <p:ext uri="{BB962C8B-B14F-4D97-AF65-F5344CB8AC3E}">
        <p14:creationId xmlns:p14="http://schemas.microsoft.com/office/powerpoint/2010/main" val="370985437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838200" y="365125"/>
            <a:ext cx="10515600" cy="5811838"/>
          </a:xfrm>
          <a:prstGeom prst="rect">
            <a:avLst/>
          </a:prstGeom>
        </p:spPr>
      </p:pic>
    </p:spTree>
    <p:extLst>
      <p:ext uri="{BB962C8B-B14F-4D97-AF65-F5344CB8AC3E}">
        <p14:creationId xmlns:p14="http://schemas.microsoft.com/office/powerpoint/2010/main" val="28746776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838200" y="365125"/>
            <a:ext cx="10515600" cy="5811838"/>
          </a:xfrm>
          <a:prstGeom prst="rect">
            <a:avLst/>
          </a:prstGeom>
        </p:spPr>
      </p:pic>
    </p:spTree>
    <p:extLst>
      <p:ext uri="{BB962C8B-B14F-4D97-AF65-F5344CB8AC3E}">
        <p14:creationId xmlns:p14="http://schemas.microsoft.com/office/powerpoint/2010/main" val="41801709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838200" y="365125"/>
            <a:ext cx="10515600" cy="5811838"/>
          </a:xfrm>
          <a:prstGeom prst="rect">
            <a:avLst/>
          </a:prstGeom>
        </p:spPr>
      </p:pic>
    </p:spTree>
    <p:extLst>
      <p:ext uri="{BB962C8B-B14F-4D97-AF65-F5344CB8AC3E}">
        <p14:creationId xmlns:p14="http://schemas.microsoft.com/office/powerpoint/2010/main" val="19058145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838201" y="365125"/>
            <a:ext cx="10515600" cy="5811838"/>
          </a:xfrm>
          <a:prstGeom prst="rect">
            <a:avLst/>
          </a:prstGeom>
        </p:spPr>
      </p:pic>
    </p:spTree>
    <p:extLst>
      <p:ext uri="{BB962C8B-B14F-4D97-AF65-F5344CB8AC3E}">
        <p14:creationId xmlns:p14="http://schemas.microsoft.com/office/powerpoint/2010/main" val="9111491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674914" y="365125"/>
            <a:ext cx="10678886" cy="5811838"/>
          </a:xfrm>
          <a:prstGeom prst="rect">
            <a:avLst/>
          </a:prstGeom>
        </p:spPr>
      </p:pic>
    </p:spTree>
    <p:extLst>
      <p:ext uri="{BB962C8B-B14F-4D97-AF65-F5344CB8AC3E}">
        <p14:creationId xmlns:p14="http://schemas.microsoft.com/office/powerpoint/2010/main" val="4705243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500743" y="365125"/>
            <a:ext cx="10853057" cy="5926818"/>
          </a:xfrm>
          <a:prstGeom prst="rect">
            <a:avLst/>
          </a:prstGeom>
        </p:spPr>
      </p:pic>
    </p:spTree>
    <p:extLst>
      <p:ext uri="{BB962C8B-B14F-4D97-AF65-F5344CB8AC3E}">
        <p14:creationId xmlns:p14="http://schemas.microsoft.com/office/powerpoint/2010/main" val="20508473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838200" y="365125"/>
            <a:ext cx="10515600" cy="5811838"/>
          </a:xfrm>
          <a:prstGeom prst="rect">
            <a:avLst/>
          </a:prstGeom>
        </p:spPr>
      </p:pic>
    </p:spTree>
    <p:extLst>
      <p:ext uri="{BB962C8B-B14F-4D97-AF65-F5344CB8AC3E}">
        <p14:creationId xmlns:p14="http://schemas.microsoft.com/office/powerpoint/2010/main" val="14270089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838200" y="365125"/>
            <a:ext cx="10515600" cy="5811838"/>
          </a:xfrm>
          <a:prstGeom prst="rect">
            <a:avLst/>
          </a:prstGeom>
        </p:spPr>
      </p:pic>
    </p:spTree>
    <p:extLst>
      <p:ext uri="{BB962C8B-B14F-4D97-AF65-F5344CB8AC3E}">
        <p14:creationId xmlns:p14="http://schemas.microsoft.com/office/powerpoint/2010/main" val="3850175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JOINTS</a:t>
            </a:r>
            <a:endParaRPr lang="en-US" b="1" dirty="0">
              <a:solidFill>
                <a:srgbClr val="FF0000"/>
              </a:solidFill>
            </a:endParaRPr>
          </a:p>
        </p:txBody>
      </p:sp>
      <p:sp>
        <p:nvSpPr>
          <p:cNvPr id="3" name="Content Placeholder 2"/>
          <p:cNvSpPr>
            <a:spLocks noGrp="1"/>
          </p:cNvSpPr>
          <p:nvPr>
            <p:ph idx="1"/>
          </p:nvPr>
        </p:nvSpPr>
        <p:spPr/>
        <p:txBody>
          <a:bodyPr/>
          <a:lstStyle/>
          <a:p>
            <a:r>
              <a:rPr lang="en-US" dirty="0" err="1"/>
              <a:t>Definition:is</a:t>
            </a:r>
            <a:r>
              <a:rPr lang="en-US" dirty="0"/>
              <a:t> a union or junction between two or more bones or rigid parts of the skeleton. </a:t>
            </a:r>
            <a:endParaRPr lang="en-US" dirty="0" smtClean="0"/>
          </a:p>
          <a:p>
            <a:pPr marL="0" indent="0">
              <a:buNone/>
            </a:pPr>
            <a:endParaRPr lang="en-US" dirty="0"/>
          </a:p>
        </p:txBody>
      </p:sp>
    </p:spTree>
    <p:extLst>
      <p:ext uri="{BB962C8B-B14F-4D97-AF65-F5344CB8AC3E}">
        <p14:creationId xmlns:p14="http://schemas.microsoft.com/office/powerpoint/2010/main" val="7227570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Cartilage and Bones</a:t>
            </a:r>
            <a:endParaRPr lang="en-US" b="1" dirty="0">
              <a:solidFill>
                <a:srgbClr val="FF0000"/>
              </a:solidFill>
            </a:endParaRPr>
          </a:p>
        </p:txBody>
      </p:sp>
      <p:sp>
        <p:nvSpPr>
          <p:cNvPr id="3" name="Content Placeholder 2"/>
          <p:cNvSpPr>
            <a:spLocks noGrp="1"/>
          </p:cNvSpPr>
          <p:nvPr>
            <p:ph idx="1"/>
          </p:nvPr>
        </p:nvSpPr>
        <p:spPr/>
        <p:txBody>
          <a:bodyPr>
            <a:normAutofit fontScale="92500"/>
          </a:bodyPr>
          <a:lstStyle/>
          <a:p>
            <a:r>
              <a:rPr lang="en-US" dirty="0" smtClean="0">
                <a:solidFill>
                  <a:srgbClr val="FF0000"/>
                </a:solidFill>
              </a:rPr>
              <a:t>Cartilage</a:t>
            </a:r>
            <a:r>
              <a:rPr lang="en-US" dirty="0" smtClean="0"/>
              <a:t> </a:t>
            </a:r>
          </a:p>
          <a:p>
            <a:r>
              <a:rPr lang="en-US" dirty="0" smtClean="0"/>
              <a:t>is a resilient, </a:t>
            </a:r>
            <a:r>
              <a:rPr lang="en-US" dirty="0" err="1" smtClean="0"/>
              <a:t>semirigid</a:t>
            </a:r>
            <a:r>
              <a:rPr lang="en-US" dirty="0" smtClean="0"/>
              <a:t> form of connective tissue that forms parts of the skeleton where more flexibility is required </a:t>
            </a:r>
            <a:r>
              <a:rPr lang="en-US" dirty="0" err="1" smtClean="0"/>
              <a:t>eg</a:t>
            </a:r>
            <a:r>
              <a:rPr lang="en-US" dirty="0" smtClean="0"/>
              <a:t> costal cartilages attach the ribs to the sternum</a:t>
            </a:r>
          </a:p>
          <a:p>
            <a:r>
              <a:rPr lang="en-US" dirty="0" smtClean="0"/>
              <a:t>Blood vessels do not enter cartilage (i.e., it is avascular); consequently, its cells obtain oxygen and nutrients by diffusion. </a:t>
            </a:r>
          </a:p>
          <a:p>
            <a:r>
              <a:rPr lang="en-US" dirty="0" smtClean="0"/>
              <a:t>The proportion of bone and cartilage in the skeleton changes as the body grows; the younger a person is, the more cartilage her or she has. </a:t>
            </a:r>
          </a:p>
          <a:p>
            <a:r>
              <a:rPr lang="en-US" dirty="0" smtClean="0"/>
              <a:t>The bones of a newborn are soft and flexible because they are mostly composed of cartilage.</a:t>
            </a:r>
          </a:p>
          <a:p>
            <a:endParaRPr lang="en-US" dirty="0"/>
          </a:p>
        </p:txBody>
      </p:sp>
    </p:spTree>
    <p:extLst>
      <p:ext uri="{BB962C8B-B14F-4D97-AF65-F5344CB8AC3E}">
        <p14:creationId xmlns:p14="http://schemas.microsoft.com/office/powerpoint/2010/main" val="123602850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838200" y="365126"/>
            <a:ext cx="10515600" cy="5948588"/>
          </a:xfrm>
          <a:prstGeom prst="rect">
            <a:avLst/>
          </a:prstGeom>
        </p:spPr>
      </p:pic>
    </p:spTree>
    <p:extLst>
      <p:ext uri="{BB962C8B-B14F-4D97-AF65-F5344CB8AC3E}">
        <p14:creationId xmlns:p14="http://schemas.microsoft.com/office/powerpoint/2010/main" val="333020672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r>
              <a:rPr lang="en-US" b="1" dirty="0" smtClean="0">
                <a:solidFill>
                  <a:srgbClr val="FF0000"/>
                </a:solidFill>
              </a:rPr>
              <a:t>CLASSIFICATION OF JOINTS</a:t>
            </a:r>
            <a:endParaRPr lang="en-US" b="1" dirty="0">
              <a:solidFill>
                <a:srgbClr val="FF0000"/>
              </a:solidFill>
            </a:endParaRPr>
          </a:p>
        </p:txBody>
      </p:sp>
      <p:sp>
        <p:nvSpPr>
          <p:cNvPr id="3" name="Content Placeholder 2"/>
          <p:cNvSpPr>
            <a:spLocks noGrp="1"/>
          </p:cNvSpPr>
          <p:nvPr>
            <p:ph idx="1"/>
          </p:nvPr>
        </p:nvSpPr>
        <p:spPr/>
        <p:txBody>
          <a:bodyPr/>
          <a:lstStyle/>
          <a:p>
            <a:r>
              <a:rPr lang="en-US" dirty="0"/>
              <a:t>based on the manner or type of material by which the articulating bones are united.</a:t>
            </a:r>
          </a:p>
          <a:p>
            <a:pPr marL="971550" lvl="1" indent="-514350">
              <a:buFont typeface="+mj-lt"/>
              <a:buAutoNum type="alphaLcParenR"/>
            </a:pPr>
            <a:r>
              <a:rPr lang="en-US" dirty="0"/>
              <a:t>synovial joints are united by a joint (articular) capsule </a:t>
            </a:r>
            <a:r>
              <a:rPr lang="en-US" dirty="0" smtClean="0"/>
              <a:t>spanning </a:t>
            </a:r>
            <a:r>
              <a:rPr lang="en-US" dirty="0"/>
              <a:t>and enclosing an articular cavity</a:t>
            </a:r>
            <a:r>
              <a:rPr lang="en-US" dirty="0" smtClean="0"/>
              <a:t>. Have synovial fluid between the joint. </a:t>
            </a:r>
            <a:r>
              <a:rPr lang="en-US" dirty="0" err="1" smtClean="0"/>
              <a:t>Eg</a:t>
            </a:r>
            <a:r>
              <a:rPr lang="en-US" dirty="0" smtClean="0"/>
              <a:t> knee joint.</a:t>
            </a:r>
          </a:p>
          <a:p>
            <a:pPr marL="971550" lvl="1" indent="-514350">
              <a:buFont typeface="+mj-lt"/>
              <a:buAutoNum type="alphaLcParenR"/>
            </a:pPr>
            <a:r>
              <a:rPr lang="en-US" dirty="0"/>
              <a:t>fibrous joints are united by fibrous tissue</a:t>
            </a:r>
            <a:r>
              <a:rPr lang="en-US" dirty="0" smtClean="0"/>
              <a:t>. </a:t>
            </a:r>
            <a:r>
              <a:rPr lang="en-US" dirty="0" err="1" smtClean="0"/>
              <a:t>Eg</a:t>
            </a:r>
            <a:r>
              <a:rPr lang="en-US" dirty="0" smtClean="0"/>
              <a:t> structure of the cranium</a:t>
            </a:r>
          </a:p>
          <a:p>
            <a:pPr marL="971550" lvl="1" indent="-514350">
              <a:buFont typeface="+mj-lt"/>
              <a:buAutoNum type="alphaLcParenR"/>
            </a:pPr>
            <a:r>
              <a:rPr lang="en-US" dirty="0"/>
              <a:t>cartilaginous joints are united by hyaline cartilage or fibrocartilage</a:t>
            </a:r>
            <a:r>
              <a:rPr lang="en-US" dirty="0" smtClean="0"/>
              <a:t>. </a:t>
            </a:r>
            <a:r>
              <a:rPr lang="en-US" dirty="0" err="1" smtClean="0"/>
              <a:t>Eg</a:t>
            </a:r>
            <a:r>
              <a:rPr lang="en-US" dirty="0" smtClean="0"/>
              <a:t> early development of bones .</a:t>
            </a:r>
          </a:p>
          <a:p>
            <a:endParaRPr lang="en-US" dirty="0"/>
          </a:p>
        </p:txBody>
      </p:sp>
    </p:spTree>
    <p:extLst>
      <p:ext uri="{BB962C8B-B14F-4D97-AF65-F5344CB8AC3E}">
        <p14:creationId xmlns:p14="http://schemas.microsoft.com/office/powerpoint/2010/main" val="322846795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838200" y="365125"/>
            <a:ext cx="10515600" cy="5437415"/>
          </a:xfrm>
          <a:prstGeom prst="rect">
            <a:avLst/>
          </a:prstGeom>
        </p:spPr>
      </p:pic>
    </p:spTree>
    <p:extLst>
      <p:ext uri="{BB962C8B-B14F-4D97-AF65-F5344CB8AC3E}">
        <p14:creationId xmlns:p14="http://schemas.microsoft.com/office/powerpoint/2010/main" val="24706483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major types of synovial joints </a:t>
            </a:r>
          </a:p>
        </p:txBody>
      </p:sp>
      <p:sp>
        <p:nvSpPr>
          <p:cNvPr id="3" name="Content Placeholder 2"/>
          <p:cNvSpPr>
            <a:spLocks noGrp="1"/>
          </p:cNvSpPr>
          <p:nvPr>
            <p:ph idx="1"/>
          </p:nvPr>
        </p:nvSpPr>
        <p:spPr/>
        <p:txBody>
          <a:bodyPr/>
          <a:lstStyle/>
          <a:p>
            <a:pPr>
              <a:buFont typeface="Wingdings" panose="05000000000000000000" pitchFamily="2" charset="2"/>
              <a:buChar char="Ø"/>
            </a:pPr>
            <a:r>
              <a:rPr lang="en-US" dirty="0">
                <a:solidFill>
                  <a:srgbClr val="FF0000"/>
                </a:solidFill>
              </a:rPr>
              <a:t>Plane joints </a:t>
            </a:r>
            <a:r>
              <a:rPr lang="en-US" dirty="0"/>
              <a:t>permit gliding or sliding movements in the plane of the articular surfaces</a:t>
            </a:r>
            <a:r>
              <a:rPr lang="en-US" dirty="0" smtClean="0"/>
              <a:t>. </a:t>
            </a:r>
            <a:r>
              <a:rPr lang="en-US" dirty="0" err="1" smtClean="0"/>
              <a:t>Eg</a:t>
            </a:r>
            <a:r>
              <a:rPr lang="en-US" dirty="0" smtClean="0"/>
              <a:t> </a:t>
            </a:r>
            <a:r>
              <a:rPr lang="en-US" dirty="0" err="1" smtClean="0"/>
              <a:t>acromioclavicular</a:t>
            </a:r>
            <a:r>
              <a:rPr lang="en-US" dirty="0" smtClean="0"/>
              <a:t> joint</a:t>
            </a:r>
          </a:p>
          <a:p>
            <a:pPr>
              <a:buFont typeface="Wingdings" panose="05000000000000000000" pitchFamily="2" charset="2"/>
              <a:buChar char="Ø"/>
            </a:pPr>
            <a:r>
              <a:rPr lang="en-US" dirty="0">
                <a:solidFill>
                  <a:srgbClr val="FF0000"/>
                </a:solidFill>
              </a:rPr>
              <a:t>Hinge joints </a:t>
            </a:r>
            <a:r>
              <a:rPr lang="en-US" dirty="0"/>
              <a:t>permit flexion and extension </a:t>
            </a:r>
            <a:r>
              <a:rPr lang="en-US" dirty="0" smtClean="0"/>
              <a:t>only</a:t>
            </a:r>
          </a:p>
          <a:p>
            <a:pPr>
              <a:buFont typeface="Wingdings" panose="05000000000000000000" pitchFamily="2" charset="2"/>
              <a:buChar char="Ø"/>
            </a:pPr>
            <a:r>
              <a:rPr lang="en-US" dirty="0">
                <a:solidFill>
                  <a:srgbClr val="FF0000"/>
                </a:solidFill>
              </a:rPr>
              <a:t>Saddle joints </a:t>
            </a:r>
            <a:r>
              <a:rPr lang="en-US" dirty="0"/>
              <a:t>permit abduction and adduction as well as flexion and extension, movements occurring around two axes at right angles to each other; thus saddle joints are biaxial joints that allow movement in two planes, sagittal and frontal. carpometacarpal joint at the base of the 1st digit (thumb) is a saddle joint</a:t>
            </a:r>
            <a:r>
              <a:rPr lang="en-US" dirty="0" smtClean="0"/>
              <a:t>.</a:t>
            </a:r>
          </a:p>
          <a:p>
            <a:endParaRPr lang="en-US" dirty="0"/>
          </a:p>
          <a:p>
            <a:endParaRPr lang="en-US" dirty="0"/>
          </a:p>
        </p:txBody>
      </p:sp>
    </p:spTree>
    <p:extLst>
      <p:ext uri="{BB962C8B-B14F-4D97-AF65-F5344CB8AC3E}">
        <p14:creationId xmlns:p14="http://schemas.microsoft.com/office/powerpoint/2010/main" val="401683888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buFont typeface="Wingdings" panose="05000000000000000000" pitchFamily="2" charset="2"/>
              <a:buChar char="Ø"/>
            </a:pPr>
            <a:r>
              <a:rPr lang="en-US" dirty="0" err="1">
                <a:solidFill>
                  <a:srgbClr val="FF0000"/>
                </a:solidFill>
              </a:rPr>
              <a:t>Condyloid</a:t>
            </a:r>
            <a:r>
              <a:rPr lang="en-US" dirty="0">
                <a:solidFill>
                  <a:srgbClr val="FF0000"/>
                </a:solidFill>
              </a:rPr>
              <a:t> joints </a:t>
            </a:r>
            <a:r>
              <a:rPr lang="en-US" dirty="0"/>
              <a:t>permit flexion and extension as well as abduction and adduction; thus </a:t>
            </a:r>
            <a:r>
              <a:rPr lang="en-US" dirty="0" err="1"/>
              <a:t>condyloid</a:t>
            </a:r>
            <a:r>
              <a:rPr lang="en-US" dirty="0"/>
              <a:t> joints are also biaxial</a:t>
            </a:r>
            <a:r>
              <a:rPr lang="en-US" dirty="0" smtClean="0"/>
              <a:t>. </a:t>
            </a:r>
            <a:r>
              <a:rPr lang="en-US" dirty="0"/>
              <a:t>However, movement in one plane (sagittal) is usually.eg </a:t>
            </a:r>
            <a:r>
              <a:rPr lang="en-US" dirty="0" err="1"/>
              <a:t>metacarpophalangeal</a:t>
            </a:r>
            <a:r>
              <a:rPr lang="en-US" dirty="0"/>
              <a:t> joints (knuckle </a:t>
            </a:r>
            <a:r>
              <a:rPr lang="en-US" dirty="0" smtClean="0"/>
              <a:t>joints)</a:t>
            </a:r>
          </a:p>
          <a:p>
            <a:pPr>
              <a:buFont typeface="Wingdings" panose="05000000000000000000" pitchFamily="2" charset="2"/>
              <a:buChar char="Ø"/>
            </a:pPr>
            <a:r>
              <a:rPr lang="en-US" dirty="0" smtClean="0">
                <a:solidFill>
                  <a:srgbClr val="FF0000"/>
                </a:solidFill>
              </a:rPr>
              <a:t>Ball </a:t>
            </a:r>
            <a:r>
              <a:rPr lang="en-US" dirty="0">
                <a:solidFill>
                  <a:srgbClr val="FF0000"/>
                </a:solidFill>
              </a:rPr>
              <a:t>and socket joints </a:t>
            </a:r>
            <a:r>
              <a:rPr lang="en-US" dirty="0"/>
              <a:t>allow movement in multiple axes and planes: flexion and extension, abduction and adduction, medial and lateral rotation, and circumduction; thus ball and socket joints are multi-axial joints</a:t>
            </a:r>
            <a:r>
              <a:rPr lang="en-US" dirty="0" smtClean="0"/>
              <a:t>. </a:t>
            </a:r>
            <a:r>
              <a:rPr lang="en-US" dirty="0" err="1" smtClean="0"/>
              <a:t>Eg</a:t>
            </a:r>
            <a:r>
              <a:rPr lang="en-US" dirty="0" smtClean="0"/>
              <a:t> hip </a:t>
            </a:r>
            <a:r>
              <a:rPr lang="en-US" dirty="0" err="1" smtClean="0"/>
              <a:t>joint,shoulder</a:t>
            </a:r>
            <a:r>
              <a:rPr lang="en-US" dirty="0" smtClean="0"/>
              <a:t> joint</a:t>
            </a:r>
          </a:p>
          <a:p>
            <a:pPr>
              <a:buFont typeface="Wingdings" panose="05000000000000000000" pitchFamily="2" charset="2"/>
              <a:buChar char="Ø"/>
            </a:pPr>
            <a:r>
              <a:rPr lang="en-US" dirty="0">
                <a:solidFill>
                  <a:srgbClr val="FF0000"/>
                </a:solidFill>
              </a:rPr>
              <a:t>Pivot joints permit </a:t>
            </a:r>
            <a:r>
              <a:rPr lang="en-US" dirty="0"/>
              <a:t>rotation around a central axis; thus they are uniaxial</a:t>
            </a:r>
            <a:endParaRPr lang="en-US" dirty="0" smtClean="0"/>
          </a:p>
          <a:p>
            <a:endParaRPr lang="en-US" dirty="0"/>
          </a:p>
        </p:txBody>
      </p:sp>
    </p:spTree>
    <p:extLst>
      <p:ext uri="{BB962C8B-B14F-4D97-AF65-F5344CB8AC3E}">
        <p14:creationId xmlns:p14="http://schemas.microsoft.com/office/powerpoint/2010/main" val="393402045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838200" y="365125"/>
            <a:ext cx="10515600" cy="5773201"/>
          </a:xfrm>
          <a:prstGeom prst="rect">
            <a:avLst/>
          </a:prstGeom>
        </p:spPr>
      </p:pic>
    </p:spTree>
    <p:extLst>
      <p:ext uri="{BB962C8B-B14F-4D97-AF65-F5344CB8AC3E}">
        <p14:creationId xmlns:p14="http://schemas.microsoft.com/office/powerpoint/2010/main" val="30725629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838200" y="365125"/>
            <a:ext cx="10515600" cy="5811838"/>
          </a:xfrm>
          <a:prstGeom prst="rect">
            <a:avLst/>
          </a:prstGeom>
        </p:spPr>
      </p:pic>
    </p:spTree>
    <p:extLst>
      <p:ext uri="{BB962C8B-B14F-4D97-AF65-F5344CB8AC3E}">
        <p14:creationId xmlns:p14="http://schemas.microsoft.com/office/powerpoint/2010/main" val="37011866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838200" y="522514"/>
            <a:ext cx="10515600" cy="5654449"/>
          </a:xfrm>
          <a:prstGeom prst="rect">
            <a:avLst/>
          </a:prstGeom>
        </p:spPr>
      </p:pic>
    </p:spTree>
    <p:extLst>
      <p:ext uri="{BB962C8B-B14F-4D97-AF65-F5344CB8AC3E}">
        <p14:creationId xmlns:p14="http://schemas.microsoft.com/office/powerpoint/2010/main" val="4297590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838200" y="365125"/>
            <a:ext cx="10515600" cy="5811838"/>
          </a:xfrm>
          <a:prstGeom prst="rect">
            <a:avLst/>
          </a:prstGeom>
        </p:spPr>
      </p:pic>
    </p:spTree>
    <p:extLst>
      <p:ext uri="{BB962C8B-B14F-4D97-AF65-F5344CB8AC3E}">
        <p14:creationId xmlns:p14="http://schemas.microsoft.com/office/powerpoint/2010/main" val="32087880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70807"/>
            <a:ext cx="10515600" cy="1325563"/>
          </a:xfrm>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838200" y="470807"/>
            <a:ext cx="10515600" cy="5706156"/>
          </a:xfrm>
          <a:prstGeom prst="rect">
            <a:avLst/>
          </a:prstGeom>
        </p:spPr>
      </p:pic>
    </p:spTree>
    <p:extLst>
      <p:ext uri="{BB962C8B-B14F-4D97-AF65-F5344CB8AC3E}">
        <p14:creationId xmlns:p14="http://schemas.microsoft.com/office/powerpoint/2010/main" val="7264555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Bone</a:t>
            </a:r>
            <a:endParaRPr lang="en-US" b="1" dirty="0">
              <a:solidFill>
                <a:srgbClr val="FF0000"/>
              </a:solidFill>
            </a:endParaRPr>
          </a:p>
        </p:txBody>
      </p:sp>
      <p:sp>
        <p:nvSpPr>
          <p:cNvPr id="3" name="Content Placeholder 2"/>
          <p:cNvSpPr>
            <a:spLocks noGrp="1"/>
          </p:cNvSpPr>
          <p:nvPr>
            <p:ph idx="1"/>
          </p:nvPr>
        </p:nvSpPr>
        <p:spPr/>
        <p:txBody>
          <a:bodyPr>
            <a:normAutofit/>
          </a:bodyPr>
          <a:lstStyle/>
          <a:p>
            <a:r>
              <a:rPr lang="en-US" dirty="0" smtClean="0"/>
              <a:t> a living tissue, is a highly specialized, hard form of connective tissue that makes up most of the skeleton.</a:t>
            </a:r>
          </a:p>
          <a:p>
            <a:r>
              <a:rPr lang="en-US" dirty="0" smtClean="0">
                <a:solidFill>
                  <a:srgbClr val="FF0000"/>
                </a:solidFill>
              </a:rPr>
              <a:t>Functions </a:t>
            </a:r>
            <a:r>
              <a:rPr lang="en-US" dirty="0" smtClean="0"/>
              <a:t>:</a:t>
            </a:r>
          </a:p>
          <a:p>
            <a:pPr lvl="1"/>
            <a:r>
              <a:rPr lang="en-US" dirty="0" smtClean="0"/>
              <a:t>Support for the body and its vital cavities.</a:t>
            </a:r>
          </a:p>
          <a:p>
            <a:pPr lvl="1"/>
            <a:r>
              <a:rPr lang="en-US" dirty="0" smtClean="0"/>
              <a:t>Protection for vital structures.</a:t>
            </a:r>
          </a:p>
          <a:p>
            <a:pPr lvl="1"/>
            <a:r>
              <a:rPr lang="en-US" dirty="0" smtClean="0"/>
              <a:t>The mechanical basis for movement (leverage).</a:t>
            </a:r>
          </a:p>
          <a:p>
            <a:pPr lvl="1"/>
            <a:r>
              <a:rPr lang="en-US" dirty="0" smtClean="0"/>
              <a:t>Storage for salts (e.g., calcium).</a:t>
            </a:r>
          </a:p>
          <a:p>
            <a:pPr lvl="1"/>
            <a:r>
              <a:rPr lang="en-US" dirty="0" smtClean="0"/>
              <a:t>A continuous supply of new blood cells (produced by the marrow contained within many bones).</a:t>
            </a:r>
            <a:endParaRPr lang="en-US" dirty="0"/>
          </a:p>
        </p:txBody>
      </p:sp>
    </p:spTree>
    <p:extLst>
      <p:ext uri="{BB962C8B-B14F-4D97-AF65-F5344CB8AC3E}">
        <p14:creationId xmlns:p14="http://schemas.microsoft.com/office/powerpoint/2010/main" val="262684054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838200" y="365125"/>
            <a:ext cx="10515600" cy="5811837"/>
          </a:xfrm>
          <a:prstGeom prst="rect">
            <a:avLst/>
          </a:prstGeom>
        </p:spPr>
      </p:pic>
    </p:spTree>
    <p:extLst>
      <p:ext uri="{BB962C8B-B14F-4D97-AF65-F5344CB8AC3E}">
        <p14:creationId xmlns:p14="http://schemas.microsoft.com/office/powerpoint/2010/main" val="37917885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838200" y="365125"/>
            <a:ext cx="10515600" cy="5811838"/>
          </a:xfrm>
          <a:prstGeom prst="rect">
            <a:avLst/>
          </a:prstGeom>
        </p:spPr>
      </p:pic>
    </p:spTree>
    <p:extLst>
      <p:ext uri="{BB962C8B-B14F-4D97-AF65-F5344CB8AC3E}">
        <p14:creationId xmlns:p14="http://schemas.microsoft.com/office/powerpoint/2010/main" val="1197934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838200" y="365125"/>
            <a:ext cx="10515600" cy="5811838"/>
          </a:xfrm>
          <a:prstGeom prst="rect">
            <a:avLst/>
          </a:prstGeom>
        </p:spPr>
      </p:pic>
    </p:spTree>
    <p:extLst>
      <p:ext uri="{BB962C8B-B14F-4D97-AF65-F5344CB8AC3E}">
        <p14:creationId xmlns:p14="http://schemas.microsoft.com/office/powerpoint/2010/main" val="30046076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838200" y="365125"/>
            <a:ext cx="10515600" cy="5811838"/>
          </a:xfrm>
          <a:prstGeom prst="rect">
            <a:avLst/>
          </a:prstGeom>
        </p:spPr>
      </p:pic>
    </p:spTree>
    <p:extLst>
      <p:ext uri="{BB962C8B-B14F-4D97-AF65-F5344CB8AC3E}">
        <p14:creationId xmlns:p14="http://schemas.microsoft.com/office/powerpoint/2010/main" val="35461522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838200" y="365125"/>
            <a:ext cx="10515600" cy="5811838"/>
          </a:xfrm>
          <a:prstGeom prst="rect">
            <a:avLst/>
          </a:prstGeom>
        </p:spPr>
      </p:pic>
    </p:spTree>
    <p:extLst>
      <p:ext uri="{BB962C8B-B14F-4D97-AF65-F5344CB8AC3E}">
        <p14:creationId xmlns:p14="http://schemas.microsoft.com/office/powerpoint/2010/main" val="22087220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838200" y="365125"/>
            <a:ext cx="10678886" cy="5811838"/>
          </a:xfrm>
          <a:prstGeom prst="rect">
            <a:avLst/>
          </a:prstGeom>
        </p:spPr>
      </p:pic>
    </p:spTree>
    <p:extLst>
      <p:ext uri="{BB962C8B-B14F-4D97-AF65-F5344CB8AC3E}">
        <p14:creationId xmlns:p14="http://schemas.microsoft.com/office/powerpoint/2010/main" val="35421946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838200" y="365125"/>
            <a:ext cx="10515600" cy="5811838"/>
          </a:xfrm>
          <a:prstGeom prst="rect">
            <a:avLst/>
          </a:prstGeom>
        </p:spPr>
      </p:pic>
    </p:spTree>
    <p:extLst>
      <p:ext uri="{BB962C8B-B14F-4D97-AF65-F5344CB8AC3E}">
        <p14:creationId xmlns:p14="http://schemas.microsoft.com/office/powerpoint/2010/main" val="12993514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Joint Vasculature and Innervation</a:t>
            </a:r>
          </a:p>
        </p:txBody>
      </p:sp>
      <p:sp>
        <p:nvSpPr>
          <p:cNvPr id="3" name="Content Placeholder 2"/>
          <p:cNvSpPr>
            <a:spLocks noGrp="1"/>
          </p:cNvSpPr>
          <p:nvPr>
            <p:ph idx="1"/>
          </p:nvPr>
        </p:nvSpPr>
        <p:spPr/>
        <p:txBody>
          <a:bodyPr/>
          <a:lstStyle/>
          <a:p>
            <a:r>
              <a:rPr lang="en-US" dirty="0"/>
              <a:t>Joints receive blood from articular arteries that arise from the vessels around the joint. </a:t>
            </a:r>
            <a:endParaRPr lang="en-US" dirty="0" smtClean="0"/>
          </a:p>
          <a:p>
            <a:r>
              <a:rPr lang="en-US" dirty="0" smtClean="0"/>
              <a:t>The </a:t>
            </a:r>
            <a:r>
              <a:rPr lang="en-US" dirty="0"/>
              <a:t>arteries often anastomose (communicate) to form networks (</a:t>
            </a:r>
            <a:r>
              <a:rPr lang="en-US" dirty="0" err="1"/>
              <a:t>periarticular</a:t>
            </a:r>
            <a:r>
              <a:rPr lang="en-US" dirty="0"/>
              <a:t> arterial anastomoses) to ensure a blood supply to and across the joint in the various positions assumed by the joint. </a:t>
            </a:r>
            <a:endParaRPr lang="en-US" dirty="0" smtClean="0"/>
          </a:p>
          <a:p>
            <a:r>
              <a:rPr lang="en-US" dirty="0" smtClean="0"/>
              <a:t>Articular </a:t>
            </a:r>
            <a:r>
              <a:rPr lang="en-US" dirty="0"/>
              <a:t>veins are communicating veins that accompany arteries </a:t>
            </a:r>
            <a:r>
              <a:rPr lang="en-US" dirty="0">
                <a:solidFill>
                  <a:srgbClr val="FF0000"/>
                </a:solidFill>
              </a:rPr>
              <a:t>(L. venae </a:t>
            </a:r>
            <a:r>
              <a:rPr lang="en-US" dirty="0" err="1">
                <a:solidFill>
                  <a:srgbClr val="FF0000"/>
                </a:solidFill>
              </a:rPr>
              <a:t>comitantes</a:t>
            </a:r>
            <a:r>
              <a:rPr lang="en-US" dirty="0"/>
              <a:t>) and, like the arteries, are located in the joint capsule, mostly in the synovial membrane.</a:t>
            </a:r>
          </a:p>
          <a:p>
            <a:endParaRPr lang="en-US" dirty="0"/>
          </a:p>
        </p:txBody>
      </p:sp>
    </p:spTree>
    <p:extLst>
      <p:ext uri="{BB962C8B-B14F-4D97-AF65-F5344CB8AC3E}">
        <p14:creationId xmlns:p14="http://schemas.microsoft.com/office/powerpoint/2010/main" val="427361350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Nerve supply</a:t>
            </a:r>
            <a:endParaRPr lang="en-US" dirty="0">
              <a:solidFill>
                <a:srgbClr val="FF0000"/>
              </a:solidFill>
            </a:endParaRPr>
          </a:p>
        </p:txBody>
      </p:sp>
      <p:sp>
        <p:nvSpPr>
          <p:cNvPr id="3" name="Content Placeholder 2"/>
          <p:cNvSpPr>
            <a:spLocks noGrp="1"/>
          </p:cNvSpPr>
          <p:nvPr>
            <p:ph idx="1"/>
          </p:nvPr>
        </p:nvSpPr>
        <p:spPr/>
        <p:txBody>
          <a:bodyPr/>
          <a:lstStyle/>
          <a:p>
            <a:r>
              <a:rPr lang="en-US" dirty="0"/>
              <a:t>Joints have a rich nerve supply; the nerve endings are in the joint capsule. </a:t>
            </a:r>
            <a:endParaRPr lang="en-US" dirty="0" smtClean="0"/>
          </a:p>
          <a:p>
            <a:r>
              <a:rPr lang="en-US" dirty="0" smtClean="0"/>
              <a:t>In </a:t>
            </a:r>
            <a:r>
              <a:rPr lang="en-US" dirty="0"/>
              <a:t>the distal parts of the limbs (hands and feet), the articular nerves are branches of the cutaneous nerves supplying the overlying skin</a:t>
            </a:r>
            <a:r>
              <a:rPr lang="en-US" dirty="0" smtClean="0"/>
              <a:t>.</a:t>
            </a:r>
          </a:p>
          <a:p>
            <a:r>
              <a:rPr lang="en-US" dirty="0" smtClean="0"/>
              <a:t> </a:t>
            </a:r>
            <a:r>
              <a:rPr lang="en-US" dirty="0"/>
              <a:t>However, most articular nerves are branches of nerves that supply the muscles that cross and therefore move the joint. </a:t>
            </a:r>
            <a:endParaRPr lang="en-US" dirty="0" smtClean="0"/>
          </a:p>
          <a:p>
            <a:r>
              <a:rPr lang="en-US" dirty="0" smtClean="0">
                <a:solidFill>
                  <a:srgbClr val="FF0000"/>
                </a:solidFill>
              </a:rPr>
              <a:t>Hilton's </a:t>
            </a:r>
            <a:r>
              <a:rPr lang="en-US" dirty="0">
                <a:solidFill>
                  <a:srgbClr val="FF0000"/>
                </a:solidFill>
              </a:rPr>
              <a:t>Law states </a:t>
            </a:r>
            <a:r>
              <a:rPr lang="en-US" dirty="0"/>
              <a:t>that the nerves supplying a joint also supply the muscles moving the joint or the skin covering their distal attachments.</a:t>
            </a:r>
          </a:p>
          <a:p>
            <a:endParaRPr lang="en-US" dirty="0"/>
          </a:p>
        </p:txBody>
      </p:sp>
    </p:spTree>
    <p:extLst>
      <p:ext uri="{BB962C8B-B14F-4D97-AF65-F5344CB8AC3E}">
        <p14:creationId xmlns:p14="http://schemas.microsoft.com/office/powerpoint/2010/main" val="27693097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Joints transmit a sensation called proprioception, which provides an awareness of movement and position of the parts of the body. </a:t>
            </a:r>
            <a:endParaRPr lang="en-US" dirty="0" smtClean="0"/>
          </a:p>
          <a:p>
            <a:r>
              <a:rPr lang="en-US" dirty="0" smtClean="0"/>
              <a:t>The </a:t>
            </a:r>
            <a:r>
              <a:rPr lang="en-US" dirty="0"/>
              <a:t>synovial membrane is relatively insensitive</a:t>
            </a:r>
            <a:r>
              <a:rPr lang="en-US" dirty="0" smtClean="0"/>
              <a:t>.</a:t>
            </a:r>
          </a:p>
          <a:p>
            <a:r>
              <a:rPr lang="en-US" dirty="0" smtClean="0"/>
              <a:t> </a:t>
            </a:r>
            <a:r>
              <a:rPr lang="en-US" dirty="0"/>
              <a:t>Pain fibers are numerous in the fibrous layer and associated ligaments, causing considerable pain when the joint is injured. </a:t>
            </a:r>
            <a:endParaRPr lang="en-US" dirty="0" smtClean="0"/>
          </a:p>
          <a:p>
            <a:r>
              <a:rPr lang="en-US" dirty="0" smtClean="0"/>
              <a:t>The </a:t>
            </a:r>
            <a:r>
              <a:rPr lang="en-US" dirty="0"/>
              <a:t>sensory nerve endings respond to the twisting and stretching that occurs during sports activities such as basketball</a:t>
            </a:r>
            <a:r>
              <a:rPr lang="en-US" dirty="0" smtClean="0"/>
              <a:t>.</a:t>
            </a:r>
          </a:p>
          <a:p>
            <a:r>
              <a:rPr lang="en-US" dirty="0" smtClean="0"/>
              <a:t> </a:t>
            </a:r>
            <a:r>
              <a:rPr lang="en-US" dirty="0"/>
              <a:t>People with arthritis will confirm that joints are well supplied with pain endings.</a:t>
            </a:r>
          </a:p>
        </p:txBody>
      </p:sp>
    </p:spTree>
    <p:extLst>
      <p:ext uri="{BB962C8B-B14F-4D97-AF65-F5344CB8AC3E}">
        <p14:creationId xmlns:p14="http://schemas.microsoft.com/office/powerpoint/2010/main" val="23656719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838200" y="365125"/>
            <a:ext cx="10515600" cy="5811838"/>
          </a:xfrm>
          <a:prstGeom prst="rect">
            <a:avLst/>
          </a:prstGeom>
        </p:spPr>
      </p:pic>
    </p:spTree>
    <p:extLst>
      <p:ext uri="{BB962C8B-B14F-4D97-AF65-F5344CB8AC3E}">
        <p14:creationId xmlns:p14="http://schemas.microsoft.com/office/powerpoint/2010/main" val="398058741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2772977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4029" y="0"/>
            <a:ext cx="10515600" cy="1325563"/>
          </a:xfrm>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68086" y="0"/>
            <a:ext cx="10515600" cy="6164830"/>
          </a:xfrm>
          <a:prstGeom prst="rect">
            <a:avLst/>
          </a:prstGeom>
        </p:spPr>
      </p:pic>
    </p:spTree>
    <p:extLst>
      <p:ext uri="{BB962C8B-B14F-4D97-AF65-F5344CB8AC3E}">
        <p14:creationId xmlns:p14="http://schemas.microsoft.com/office/powerpoint/2010/main" val="20759414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40430"/>
            <a:ext cx="10515600" cy="1325563"/>
          </a:xfrm>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838200" y="540430"/>
            <a:ext cx="10515600" cy="5636533"/>
          </a:xfrm>
          <a:prstGeom prst="rect">
            <a:avLst/>
          </a:prstGeom>
        </p:spPr>
      </p:pic>
    </p:spTree>
    <p:extLst>
      <p:ext uri="{BB962C8B-B14F-4D97-AF65-F5344CB8AC3E}">
        <p14:creationId xmlns:p14="http://schemas.microsoft.com/office/powerpoint/2010/main" val="14873328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838200" y="365125"/>
            <a:ext cx="10515600" cy="5811838"/>
          </a:xfrm>
          <a:prstGeom prst="rect">
            <a:avLst/>
          </a:prstGeom>
        </p:spPr>
      </p:pic>
    </p:spTree>
    <p:extLst>
      <p:ext uri="{BB962C8B-B14F-4D97-AF65-F5344CB8AC3E}">
        <p14:creationId xmlns:p14="http://schemas.microsoft.com/office/powerpoint/2010/main" val="106343874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348</TotalTime>
  <Words>1815</Words>
  <Application>Microsoft Office PowerPoint</Application>
  <PresentationFormat>Widescreen</PresentationFormat>
  <Paragraphs>117</Paragraphs>
  <Slides>60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60</vt:i4>
      </vt:variant>
    </vt:vector>
  </HeadingPairs>
  <TitlesOfParts>
    <vt:vector size="65" baseType="lpstr">
      <vt:lpstr>Arial</vt:lpstr>
      <vt:lpstr>Calibri</vt:lpstr>
      <vt:lpstr>Calibri Light</vt:lpstr>
      <vt:lpstr>Wingdings</vt:lpstr>
      <vt:lpstr>Office Theme</vt:lpstr>
      <vt:lpstr>Anatomy [HAT 116]</vt:lpstr>
      <vt:lpstr>MusculoSkeletal System</vt:lpstr>
      <vt:lpstr>PowerPoint Presentation</vt:lpstr>
      <vt:lpstr>Cartilage and Bones</vt:lpstr>
      <vt:lpstr>Bone</vt:lpstr>
      <vt:lpstr>PowerPoint Presentation</vt:lpstr>
      <vt:lpstr>PowerPoint Presentation</vt:lpstr>
      <vt:lpstr>PowerPoint Presentation</vt:lpstr>
      <vt:lpstr>PowerPoint Presentation</vt:lpstr>
      <vt:lpstr>Definition of terms in bones</vt:lpstr>
      <vt:lpstr>PowerPoint Presentation</vt:lpstr>
      <vt:lpstr>TYPES OF BONES</vt:lpstr>
      <vt:lpstr>PowerPoint Presentation</vt:lpstr>
      <vt:lpstr>PowerPoint Presentation</vt:lpstr>
      <vt:lpstr>PowerPoint Presentation</vt:lpstr>
      <vt:lpstr>Classification of Bones </vt:lpstr>
      <vt:lpstr>PowerPoint Presentation</vt:lpstr>
      <vt:lpstr>Bone Markings and Formations</vt:lpstr>
      <vt:lpstr>PowerPoint Presentation</vt:lpstr>
      <vt:lpstr>PowerPoint Presentation</vt:lpstr>
      <vt:lpstr>PowerPoint Presentation</vt:lpstr>
      <vt:lpstr>BONE DEVELOPMENT </vt:lpstr>
      <vt:lpstr>Endochondral ossification</vt:lpstr>
      <vt:lpstr>PowerPoint Presentation</vt:lpstr>
      <vt:lpstr>PowerPoint Presentation</vt:lpstr>
      <vt:lpstr>PowerPoint Presentation</vt:lpstr>
      <vt:lpstr>PowerPoint Presentation</vt:lpstr>
      <vt:lpstr>PowerPoint Presentation</vt:lpstr>
      <vt:lpstr>BLOOD AND NERVE SUPPLY OF BONES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JOINTS</vt:lpstr>
      <vt:lpstr>PowerPoint Presentation</vt:lpstr>
      <vt:lpstr> CLASSIFICATION OF JOINTS</vt:lpstr>
      <vt:lpstr>PowerPoint Presentation</vt:lpstr>
      <vt:lpstr>major types of synovial joints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Joint Vasculature and Innervation</vt:lpstr>
      <vt:lpstr>Nerve supply</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Anatomy [HAT 116]</dc:title>
  <dc:creator>ADMIN</dc:creator>
  <cp:lastModifiedBy>ADMIN</cp:lastModifiedBy>
  <cp:revision>54</cp:revision>
  <dcterms:created xsi:type="dcterms:W3CDTF">2021-02-12T09:16:12Z</dcterms:created>
  <dcterms:modified xsi:type="dcterms:W3CDTF">2021-03-31T15:19:41Z</dcterms:modified>
</cp:coreProperties>
</file>