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325" r:id="rId2"/>
    <p:sldId id="257" r:id="rId3"/>
    <p:sldId id="328" r:id="rId4"/>
    <p:sldId id="330" r:id="rId5"/>
    <p:sldId id="329" r:id="rId6"/>
    <p:sldId id="331" r:id="rId7"/>
    <p:sldId id="261" r:id="rId8"/>
    <p:sldId id="260" r:id="rId9"/>
    <p:sldId id="258" r:id="rId10"/>
    <p:sldId id="259" r:id="rId11"/>
    <p:sldId id="333" r:id="rId12"/>
    <p:sldId id="334" r:id="rId13"/>
    <p:sldId id="335" r:id="rId14"/>
    <p:sldId id="336" r:id="rId15"/>
    <p:sldId id="338" r:id="rId16"/>
    <p:sldId id="337" r:id="rId17"/>
    <p:sldId id="262" r:id="rId18"/>
    <p:sldId id="263" r:id="rId19"/>
    <p:sldId id="264" r:id="rId20"/>
    <p:sldId id="339" r:id="rId21"/>
    <p:sldId id="265" r:id="rId22"/>
    <p:sldId id="268" r:id="rId23"/>
    <p:sldId id="266" r:id="rId24"/>
    <p:sldId id="269" r:id="rId25"/>
    <p:sldId id="267" r:id="rId26"/>
    <p:sldId id="270" r:id="rId27"/>
    <p:sldId id="271" r:id="rId28"/>
    <p:sldId id="272" r:id="rId29"/>
    <p:sldId id="306" r:id="rId30"/>
    <p:sldId id="277" r:id="rId31"/>
    <p:sldId id="340" r:id="rId32"/>
    <p:sldId id="341" r:id="rId33"/>
    <p:sldId id="342" r:id="rId34"/>
    <p:sldId id="343"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 id="296" r:id="rId54"/>
    <p:sldId id="297" r:id="rId55"/>
    <p:sldId id="298" r:id="rId56"/>
    <p:sldId id="299" r:id="rId57"/>
    <p:sldId id="300" r:id="rId58"/>
    <p:sldId id="301" r:id="rId59"/>
    <p:sldId id="304" r:id="rId60"/>
    <p:sldId id="274" r:id="rId61"/>
    <p:sldId id="276" r:id="rId62"/>
    <p:sldId id="273" r:id="rId63"/>
    <p:sldId id="307" r:id="rId64"/>
    <p:sldId id="275" r:id="rId65"/>
    <p:sldId id="308" r:id="rId66"/>
    <p:sldId id="309" r:id="rId67"/>
    <p:sldId id="310" r:id="rId68"/>
    <p:sldId id="311" r:id="rId69"/>
    <p:sldId id="312" r:id="rId70"/>
    <p:sldId id="313" r:id="rId71"/>
    <p:sldId id="314" r:id="rId72"/>
    <p:sldId id="315" r:id="rId73"/>
    <p:sldId id="316" r:id="rId74"/>
    <p:sldId id="317" r:id="rId75"/>
    <p:sldId id="318" r:id="rId76"/>
    <p:sldId id="319" r:id="rId77"/>
    <p:sldId id="320" r:id="rId78"/>
    <p:sldId id="321" r:id="rId79"/>
    <p:sldId id="322" r:id="rId80"/>
    <p:sldId id="323" r:id="rId81"/>
    <p:sldId id="326" r:id="rId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22620-D23A-40FB-BB0D-91AD6BEE1F59}" type="datetimeFigureOut">
              <a:rPr lang="en-US" smtClean="0"/>
              <a:t>5/27/2022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40787C-B09F-40E1-B8D1-ADE70C013832}" type="slidenum">
              <a:rPr lang="en-US" smtClean="0"/>
              <a:t>‹#›</a:t>
            </a:fld>
            <a:endParaRPr lang="en-US"/>
          </a:p>
        </p:txBody>
      </p:sp>
    </p:spTree>
    <p:extLst>
      <p:ext uri="{BB962C8B-B14F-4D97-AF65-F5344CB8AC3E}">
        <p14:creationId xmlns:p14="http://schemas.microsoft.com/office/powerpoint/2010/main" val="2747588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40787C-B09F-40E1-B8D1-ADE70C013832}" type="slidenum">
              <a:rPr lang="en-US" smtClean="0"/>
              <a:t>1</a:t>
            </a:fld>
            <a:endParaRPr lang="en-US"/>
          </a:p>
        </p:txBody>
      </p:sp>
    </p:spTree>
    <p:extLst>
      <p:ext uri="{BB962C8B-B14F-4D97-AF65-F5344CB8AC3E}">
        <p14:creationId xmlns:p14="http://schemas.microsoft.com/office/powerpoint/2010/main" val="1792617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367313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165849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224235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131805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370251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smtClean="0"/>
              <a:t>5/21/2021</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417497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smtClean="0"/>
              <a:t>5/21/2021</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728252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smtClean="0"/>
              <a:t>5/21/2021</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2622790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5/21/2021</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1871572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5/21/2021</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95450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5/21/2021</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A56397-4260-4324-9B99-5CF6F326A560}" type="slidenum">
              <a:rPr lang="en-US" smtClean="0"/>
              <a:t>‹#›</a:t>
            </a:fld>
            <a:endParaRPr lang="en-US"/>
          </a:p>
        </p:txBody>
      </p:sp>
    </p:spTree>
    <p:extLst>
      <p:ext uri="{BB962C8B-B14F-4D97-AF65-F5344CB8AC3E}">
        <p14:creationId xmlns:p14="http://schemas.microsoft.com/office/powerpoint/2010/main" val="360452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5/21/2021</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56397-4260-4324-9B99-5CF6F326A560}" type="slidenum">
              <a:rPr lang="en-US" smtClean="0"/>
              <a:t>‹#›</a:t>
            </a:fld>
            <a:endParaRPr lang="en-US"/>
          </a:p>
        </p:txBody>
      </p:sp>
    </p:spTree>
    <p:extLst>
      <p:ext uri="{BB962C8B-B14F-4D97-AF65-F5344CB8AC3E}">
        <p14:creationId xmlns:p14="http://schemas.microsoft.com/office/powerpoint/2010/main" val="3482966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FUNDAMENTALS OF NURSING II</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latin typeface="Times New Roman" panose="02020603050405020304" pitchFamily="18" charset="0"/>
                <a:cs typeface="Times New Roman" panose="02020603050405020304" pitchFamily="18" charset="0"/>
              </a:rPr>
              <a:t>CODE: FUN 1203</a:t>
            </a:r>
          </a:p>
          <a:p>
            <a:pPr marL="0" indent="0" algn="ctr">
              <a:buNone/>
            </a:pPr>
            <a:r>
              <a:rPr lang="en-US" sz="3600" b="1" dirty="0" smtClean="0">
                <a:latin typeface="Times New Roman" panose="02020603050405020304" pitchFamily="18" charset="0"/>
                <a:cs typeface="Times New Roman" panose="02020603050405020304" pitchFamily="18" charset="0"/>
              </a:rPr>
              <a:t>HOURS : 26</a:t>
            </a:r>
          </a:p>
          <a:p>
            <a:pPr marL="0" indent="0" algn="ctr">
              <a:buNone/>
            </a:pPr>
            <a:r>
              <a:rPr lang="en-US" sz="3600" b="1" dirty="0" smtClean="0">
                <a:latin typeface="Times New Roman" panose="02020603050405020304" pitchFamily="18" charset="0"/>
                <a:cs typeface="Times New Roman" panose="02020603050405020304" pitchFamily="18" charset="0"/>
              </a:rPr>
              <a:t>CREDITS : 3</a:t>
            </a:r>
          </a:p>
          <a:p>
            <a:pPr marL="0" indent="0" algn="ctr">
              <a:buNone/>
            </a:pPr>
            <a:endParaRPr lang="en-US" sz="3600" b="1" dirty="0">
              <a:latin typeface="Times New Roman" panose="02020603050405020304" pitchFamily="18" charset="0"/>
              <a:cs typeface="Times New Roman" panose="02020603050405020304" pitchFamily="18" charset="0"/>
            </a:endParaRPr>
          </a:p>
          <a:p>
            <a:pPr marL="0" indent="0" algn="ctr">
              <a:buNone/>
            </a:pPr>
            <a:r>
              <a:rPr lang="en-US" sz="3600" b="1" dirty="0" smtClean="0">
                <a:latin typeface="Times New Roman" panose="02020603050405020304" pitchFamily="18" charset="0"/>
                <a:cs typeface="Times New Roman" panose="02020603050405020304" pitchFamily="18" charset="0"/>
              </a:rPr>
              <a:t>SEPT </a:t>
            </a:r>
            <a:r>
              <a:rPr lang="en-US" sz="3600" b="1" dirty="0" smtClean="0">
                <a:latin typeface="Times New Roman" panose="02020603050405020304" pitchFamily="18" charset="0"/>
                <a:cs typeface="Times New Roman" panose="02020603050405020304" pitchFamily="18" charset="0"/>
              </a:rPr>
              <a:t>2021 </a:t>
            </a:r>
            <a:r>
              <a:rPr lang="en-US" sz="3600" b="1" dirty="0" smtClean="0">
                <a:latin typeface="Times New Roman" panose="02020603050405020304" pitchFamily="18" charset="0"/>
                <a:cs typeface="Times New Roman" panose="02020603050405020304" pitchFamily="18" charset="0"/>
              </a:rPr>
              <a:t>CLASS</a:t>
            </a:r>
          </a:p>
          <a:p>
            <a:pPr marL="0" indent="0" algn="ctr">
              <a:buNone/>
            </a:pPr>
            <a:r>
              <a:rPr lang="en-US" sz="3600" b="1" dirty="0" smtClean="0">
                <a:latin typeface="Times New Roman" panose="02020603050405020304" pitchFamily="18" charset="0"/>
                <a:cs typeface="Times New Roman" panose="02020603050405020304" pitchFamily="18" charset="0"/>
              </a:rPr>
              <a:t>BY Angela Sawe </a:t>
            </a:r>
            <a:endParaRPr lang="en-US" sz="36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27</a:t>
            </a:r>
            <a:r>
              <a:rPr lang="en-US" smtClean="0"/>
              <a:t>/5/2021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0907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217"/>
          </a:xfrm>
        </p:spPr>
        <p:txBody>
          <a:bodyPr>
            <a:normAutofit fontScale="90000"/>
          </a:bodyPr>
          <a:lstStyle/>
          <a:p>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352811"/>
            <a:ext cx="10515600" cy="4824152"/>
          </a:xfrm>
        </p:spPr>
        <p:txBody>
          <a:bodyPr/>
          <a:lstStyle/>
          <a:p>
            <a:pPr marL="0" indent="0">
              <a:buNone/>
            </a:pPr>
            <a:r>
              <a:rPr lang="en-US" dirty="0">
                <a:latin typeface="Times New Roman" panose="02020603050405020304" pitchFamily="18" charset="0"/>
                <a:cs typeface="Times New Roman" panose="02020603050405020304" pitchFamily="18" charset="0"/>
              </a:rPr>
              <a:t>Unconscious patients have no control over themselves or their environment and thus are dependent on the nurse.</a:t>
            </a:r>
          </a:p>
          <a:p>
            <a:pPr marL="0" indent="0">
              <a:buNone/>
            </a:pPr>
            <a:r>
              <a:rPr lang="en-US" dirty="0">
                <a:latin typeface="Times New Roman" panose="02020603050405020304" pitchFamily="18" charset="0"/>
                <a:cs typeface="Times New Roman" panose="02020603050405020304" pitchFamily="18" charset="0"/>
              </a:rPr>
              <a:t> Therefore a nurse in critical care unit/Intensive care unit needs </a:t>
            </a:r>
            <a:r>
              <a:rPr lang="en-US" dirty="0" smtClean="0">
                <a:latin typeface="Times New Roman" panose="02020603050405020304" pitchFamily="18" charset="0"/>
                <a:cs typeface="Times New Roman" panose="02020603050405020304" pitchFamily="18" charset="0"/>
              </a:rPr>
              <a:t>to have abreast (keep on updating) </a:t>
            </a:r>
            <a:r>
              <a:rPr lang="en-US" dirty="0">
                <a:latin typeface="Times New Roman" panose="02020603050405020304" pitchFamily="18" charset="0"/>
                <a:cs typeface="Times New Roman" panose="02020603050405020304" pitchFamily="18" charset="0"/>
              </a:rPr>
              <a:t>with appropriate knowledge and right attitude on how to care for the unconscious patient.</a:t>
            </a:r>
            <a:r>
              <a:rPr lang="en-US" b="1"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Conditions of immobility</a:t>
            </a:r>
          </a:p>
          <a:p>
            <a:r>
              <a:rPr lang="en-US" dirty="0">
                <a:latin typeface="Times New Roman" panose="02020603050405020304" pitchFamily="18" charset="0"/>
                <a:cs typeface="Times New Roman" panose="02020603050405020304" pitchFamily="18" charset="0"/>
              </a:rPr>
              <a:t>Patient on traction, CVA, chronically ill, terminally. ill, post –operative, unconscious patients, #, accident, injury etc.</a:t>
            </a:r>
          </a:p>
          <a:p>
            <a:pPr marL="0" indent="0">
              <a:buNone/>
            </a:pP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13499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sz="4000" b="1" dirty="0" smtClean="0">
                <a:latin typeface="Times New Roman" panose="02020603050405020304" pitchFamily="18" charset="0"/>
                <a:cs typeface="Times New Roman" panose="02020603050405020304" pitchFamily="18" charset="0"/>
              </a:rPr>
              <a:t>Assessment </a:t>
            </a:r>
            <a:r>
              <a:rPr lang="en-GB" sz="4000" b="1" dirty="0">
                <a:latin typeface="Times New Roman" panose="02020603050405020304" pitchFamily="18" charset="0"/>
                <a:cs typeface="Times New Roman" panose="02020603050405020304" pitchFamily="18" charset="0"/>
              </a:rPr>
              <a:t>of the Critically Ill Patient </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It is important to remember the need to assess the patient using a holistic approach. In 1973, Margaret Ann Berry visualised what the future of the nursing care could be like. In her fantasy she presented a situation where patients had been fragmented according to their biological, physiological and sociological needs. There was, however, a puzzling condition still left inside the capsule holding these needs. In her conclusion, she said that it is clear that a patient is more than the sum total of their biological, physiological and sociological needs (</a:t>
            </a:r>
            <a:r>
              <a:rPr lang="en-GB" dirty="0" err="1">
                <a:latin typeface="Times New Roman" panose="02020603050405020304" pitchFamily="18" charset="0"/>
                <a:cs typeface="Times New Roman" panose="02020603050405020304" pitchFamily="18" charset="0"/>
              </a:rPr>
              <a:t>Hudak</a:t>
            </a:r>
            <a:r>
              <a:rPr lang="en-GB" dirty="0">
                <a:latin typeface="Times New Roman" panose="02020603050405020304" pitchFamily="18" charset="0"/>
                <a:cs typeface="Times New Roman" panose="02020603050405020304" pitchFamily="18" charset="0"/>
              </a:rPr>
              <a:t> et al 1982). </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74200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838200" y="1189973"/>
            <a:ext cx="10515600" cy="4986990"/>
          </a:xfrm>
        </p:spPr>
        <p:txBody>
          <a:bodyPr/>
          <a:lstStyle/>
          <a:p>
            <a:r>
              <a:rPr lang="en-GB" dirty="0">
                <a:latin typeface="Times New Roman" panose="02020603050405020304" pitchFamily="18" charset="0"/>
                <a:cs typeface="Times New Roman" panose="02020603050405020304" pitchFamily="18" charset="0"/>
              </a:rPr>
              <a:t>Use the nursing process to identify the critically ill patient. In step one of the nursing process, the main objective is to assess and interpret presenting clinical signs and assign remedial and nursing interventions. For example, if a patient has respiratory distress, the remedial action could include the administration of oxygen by mask, clearing the airways by suction, propping up patients to ease breathing and putting the patient in a recovery position to facilitate drainage of secretion if the patient is unconscious. A combination of these interventions could be used to achieve the same objective of enabling access to adequate oxygen in the body. </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04810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2112"/>
          </a:xfrm>
        </p:spPr>
        <p:txBody>
          <a:bodyPr>
            <a:normAutofit fontScale="90000"/>
          </a:bodyPr>
          <a:lstStyle/>
          <a:p>
            <a:r>
              <a:rPr lang="en-GB" b="1" dirty="0" smtClean="0"/>
              <a:t/>
            </a:r>
            <a:br>
              <a:rPr lang="en-GB" b="1" dirty="0" smtClean="0"/>
            </a:br>
            <a:r>
              <a:rPr lang="en-GB" sz="4000" b="1" dirty="0" smtClean="0">
                <a:latin typeface="Times New Roman" panose="02020603050405020304" pitchFamily="18" charset="0"/>
                <a:cs typeface="Times New Roman" panose="02020603050405020304" pitchFamily="18" charset="0"/>
              </a:rPr>
              <a:t>History </a:t>
            </a:r>
            <a:r>
              <a:rPr lang="en-GB" sz="4000" b="1" dirty="0">
                <a:latin typeface="Times New Roman" panose="02020603050405020304" pitchFamily="18" charset="0"/>
                <a:cs typeface="Times New Roman" panose="02020603050405020304" pitchFamily="18" charset="0"/>
              </a:rPr>
              <a:t>Taking</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64504"/>
            <a:ext cx="10515600" cy="5212459"/>
          </a:xfrm>
        </p:spPr>
        <p:txBody>
          <a:bodyPr>
            <a:normAutofit/>
          </a:bodyPr>
          <a:lstStyle/>
          <a:p>
            <a:r>
              <a:rPr lang="en-GB" dirty="0" smtClean="0">
                <a:latin typeface="Times New Roman" panose="02020603050405020304" pitchFamily="18" charset="0"/>
                <a:cs typeface="Times New Roman" panose="02020603050405020304" pitchFamily="18" charset="0"/>
              </a:rPr>
              <a:t>While </a:t>
            </a:r>
            <a:r>
              <a:rPr lang="en-GB" dirty="0">
                <a:latin typeface="Times New Roman" panose="02020603050405020304" pitchFamily="18" charset="0"/>
                <a:cs typeface="Times New Roman" panose="02020603050405020304" pitchFamily="18" charset="0"/>
              </a:rPr>
              <a:t>taking medical history you should consider both the present and past medical history of the patient. </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For the medical history, attention should be focused on: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onset of the problem, that is, when it started and how it started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Main presenting signs, including what makes them worse, for example, headaches, dizziness and vomiting which becomes worse while standing up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Any current medication being used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Previous episode relevant and similar to the current problem the patient faces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Previous medical/surgical treatments the patient may have obtained</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89736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208"/>
            <a:ext cx="10515600" cy="739036"/>
          </a:xfrm>
        </p:spPr>
        <p:txBody>
          <a:bodyPr>
            <a:normAutofit fontScale="90000"/>
          </a:bodyPr>
          <a:lstStyle/>
          <a:p>
            <a:r>
              <a:rPr lang="en-GB" b="1" dirty="0" smtClean="0"/>
              <a:t/>
            </a:r>
            <a:br>
              <a:rPr lang="en-GB" b="1" dirty="0" smtClean="0"/>
            </a:br>
            <a:r>
              <a:rPr lang="en-GB" sz="4000" b="1" dirty="0" smtClean="0">
                <a:latin typeface="Times New Roman" panose="02020603050405020304" pitchFamily="18" charset="0"/>
                <a:cs typeface="Times New Roman" panose="02020603050405020304" pitchFamily="18" charset="0"/>
              </a:rPr>
              <a:t>Physical </a:t>
            </a:r>
            <a:r>
              <a:rPr lang="en-GB" sz="4000" b="1" dirty="0">
                <a:latin typeface="Times New Roman" panose="02020603050405020304" pitchFamily="18" charset="0"/>
                <a:cs typeface="Times New Roman" panose="02020603050405020304" pitchFamily="18" charset="0"/>
              </a:rPr>
              <a:t>Examination</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1052186"/>
            <a:ext cx="12192000" cy="5574082"/>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Quick </a:t>
            </a:r>
            <a:r>
              <a:rPr lang="en-GB" dirty="0">
                <a:latin typeface="Times New Roman" panose="02020603050405020304" pitchFamily="18" charset="0"/>
                <a:cs typeface="Times New Roman" panose="02020603050405020304" pitchFamily="18" charset="0"/>
              </a:rPr>
              <a:t>appraisal of the patient's general condition is important to help you to decide where there is need for immediate life saving intervention. If there is no such need, you should proceed to carry out a comprehensive examination. Each body system should be checked for impaired function. Attention should be paid to the respiratory, digestive, circulatory, neural, urinary, endocrine, muscular and skeletal systems. The objectives in physical examinations are to:</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Obtain further evidence to collaborate the history.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Identify other bio-physiological needs of the patient that might have been left out in the history.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Determine life saving and life sustaining interventions, such as medical or surgical, and the nursing care subsequently required.</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Physical examination is done as a continuous process to serve as a tool for evaluating the patient response to treatment. The findings are documented in the nursing notes and are used to plan the patient's care.</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58085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735"/>
            <a:ext cx="10515600" cy="638828"/>
          </a:xfrm>
        </p:spPr>
        <p:txBody>
          <a:bodyPr>
            <a:noAutofit/>
          </a:bodyPr>
          <a:lstStyle/>
          <a:p>
            <a:r>
              <a:rPr lang="en-GB" sz="3600" b="1" dirty="0" smtClean="0"/>
              <a:t/>
            </a:r>
            <a:br>
              <a:rPr lang="en-GB" sz="3600" b="1" dirty="0" smtClean="0"/>
            </a:br>
            <a:r>
              <a:rPr lang="en-GB" sz="3600" b="1" dirty="0" smtClean="0"/>
              <a:t>Investigations</a:t>
            </a:r>
            <a:r>
              <a:rPr lang="en-US" sz="3600" dirty="0"/>
              <a:t/>
            </a:r>
            <a:br>
              <a:rPr lang="en-US" sz="3600" dirty="0"/>
            </a:br>
            <a:endParaRPr lang="en-US" sz="3600" dirty="0"/>
          </a:p>
        </p:txBody>
      </p:sp>
      <p:sp>
        <p:nvSpPr>
          <p:cNvPr id="3" name="Content Placeholder 2"/>
          <p:cNvSpPr>
            <a:spLocks noGrp="1"/>
          </p:cNvSpPr>
          <p:nvPr>
            <p:ph idx="1"/>
          </p:nvPr>
        </p:nvSpPr>
        <p:spPr>
          <a:xfrm>
            <a:off x="0" y="751562"/>
            <a:ext cx="12192000" cy="5969913"/>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Investigations </a:t>
            </a:r>
            <a:r>
              <a:rPr lang="en-GB" dirty="0">
                <a:latin typeface="Times New Roman" panose="02020603050405020304" pitchFamily="18" charset="0"/>
                <a:cs typeface="Times New Roman" panose="02020603050405020304" pitchFamily="18" charset="0"/>
              </a:rPr>
              <a:t>are best viewed as part of patient management, this will be covered later in relation to particular conditions. The purpose of history taking includes looking for: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Actual evidence to collaborate history and examination findings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Signs or evidence of improvement of the patient's condition during or after</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particular therapy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Evidence of the lack of response to the therapy being provided to the patient and, therefore, providing the basis of changing the therapy</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These are basic requirements in the first step of the nursing process, which deals with assessing individual needs.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It is important to note, however, that while dealing with the critically ill patient, the evaluation and interpretation of the presenting clinical signs, assignments of life saving techniques (such as cardiopulmonary resuscitation) and life sustaining measures (such as maintaining fluids electrolyte balance), are of paramount importance.  </a:t>
            </a:r>
            <a:r>
              <a:rPr lang="en-US" dirty="0">
                <a:latin typeface="Times New Roman" panose="02020603050405020304" pitchFamily="18" charset="0"/>
                <a:cs typeface="Times New Roman" panose="02020603050405020304" pitchFamily="18" charset="0"/>
              </a:rPr>
              <a:t> </a:t>
            </a:r>
          </a:p>
          <a:p>
            <a:r>
              <a:rPr lang="en-GB" dirty="0">
                <a:latin typeface="Times New Roman" panose="02020603050405020304" pitchFamily="18" charset="0"/>
                <a:cs typeface="Times New Roman" panose="02020603050405020304" pitchFamily="18" charset="0"/>
              </a:rPr>
              <a:t>From your clinical experience you must have come across a critically ill patient.</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What important signs did you note on the patient?</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73724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34" y="0"/>
            <a:ext cx="11241066" cy="613775"/>
          </a:xfrm>
        </p:spPr>
        <p:txBody>
          <a:bodyPr>
            <a:normAutofit fontScale="90000"/>
          </a:bodyPr>
          <a:lstStyle/>
          <a:p>
            <a:r>
              <a:rPr lang="en-US" dirty="0" smtClean="0"/>
              <a:t>                                 </a:t>
            </a:r>
            <a:r>
              <a:rPr lang="en-US" dirty="0" err="1" smtClean="0"/>
              <a:t>Cont</a:t>
            </a:r>
            <a:r>
              <a:rPr lang="en-US" dirty="0" smtClean="0"/>
              <a:t>…</a:t>
            </a:r>
            <a:endParaRPr lang="en-US" dirty="0"/>
          </a:p>
        </p:txBody>
      </p:sp>
      <p:sp>
        <p:nvSpPr>
          <p:cNvPr id="3" name="Content Placeholder 2"/>
          <p:cNvSpPr>
            <a:spLocks noGrp="1"/>
          </p:cNvSpPr>
          <p:nvPr>
            <p:ph idx="1"/>
          </p:nvPr>
        </p:nvSpPr>
        <p:spPr>
          <a:xfrm>
            <a:off x="0" y="463464"/>
            <a:ext cx="12192000" cy="6258012"/>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Did </a:t>
            </a:r>
            <a:r>
              <a:rPr lang="en-GB" dirty="0">
                <a:latin typeface="Times New Roman" panose="02020603050405020304" pitchFamily="18" charset="0"/>
                <a:cs typeface="Times New Roman" panose="02020603050405020304" pitchFamily="18" charset="0"/>
              </a:rPr>
              <a:t>you note down any of the following?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Low blood pressure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Weak peripheral pulse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Cold extremities and peripheral cyanosis. Poor cardiac output produces constriction of arterioles and stimulation of sweat glands, resulting in characteristically cold, pale and clammy skin. The most frequent signs of impaired oxygen delivery to the tissues are cerebral function alteration.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Coma is an obvious sign of severe illness. Drastic changes in mental status may indicate serious haemodynamic or metabolic abnormalities.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Reduced urinary output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Dyspnoea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High temperature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Unexplained fatigue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Chest pain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Tachycardia or palpitation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6114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824" y="365125"/>
            <a:ext cx="10475976" cy="598043"/>
          </a:xfrm>
        </p:spPr>
        <p:txBody>
          <a:bodyPr>
            <a:normAutofit/>
          </a:bodyPr>
          <a:lstStyle/>
          <a:p>
            <a:r>
              <a:rPr lang="en-US" sz="3600" b="1" dirty="0">
                <a:latin typeface="Times New Roman" panose="02020603050405020304" pitchFamily="18" charset="0"/>
                <a:cs typeface="Times New Roman" panose="02020603050405020304" pitchFamily="18" charset="0"/>
              </a:rPr>
              <a:t>CAUSES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58368" y="841248"/>
            <a:ext cx="10695432" cy="5913120"/>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Blood oxygenation problems</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Carbon Monoxide( CO) poisoning </a:t>
            </a:r>
            <a:r>
              <a:rPr lang="en-US" sz="3200" dirty="0">
                <a:latin typeface="Times New Roman" panose="02020603050405020304" pitchFamily="18" charset="0"/>
                <a:cs typeface="Times New Roman" panose="02020603050405020304" pitchFamily="18" charset="0"/>
              </a:rPr>
              <a:t>˗ The haemoglobin(</a:t>
            </a:r>
            <a:r>
              <a:rPr lang="en-US" sz="3200" dirty="0" err="1">
                <a:latin typeface="Times New Roman" panose="02020603050405020304" pitchFamily="18" charset="0"/>
                <a:cs typeface="Times New Roman" panose="02020603050405020304" pitchFamily="18" charset="0"/>
              </a:rPr>
              <a:t>Hb</a:t>
            </a:r>
            <a:r>
              <a:rPr lang="en-US" sz="3200" dirty="0">
                <a:latin typeface="Times New Roman" panose="02020603050405020304" pitchFamily="18" charset="0"/>
                <a:cs typeface="Times New Roman" panose="02020603050405020304" pitchFamily="18" charset="0"/>
              </a:rPr>
              <a:t>) has 200˗fold greater affinity for CO than oxygen</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Respiratory acidosis – </a:t>
            </a:r>
            <a:r>
              <a:rPr lang="en-US" sz="3200" dirty="0">
                <a:latin typeface="Times New Roman" panose="02020603050405020304" pitchFamily="18" charset="0"/>
                <a:cs typeface="Times New Roman" panose="02020603050405020304" pitchFamily="18" charset="0"/>
              </a:rPr>
              <a:t>resulting from respiratory failure leading </a:t>
            </a:r>
            <a:r>
              <a:rPr lang="en-US" sz="3200" dirty="0" smtClean="0">
                <a:latin typeface="Times New Roman" panose="02020603050405020304" pitchFamily="18" charset="0"/>
                <a:cs typeface="Times New Roman" panose="02020603050405020304" pitchFamily="18" charset="0"/>
              </a:rPr>
              <a:t>to inadequate </a:t>
            </a:r>
            <a:r>
              <a:rPr lang="en-US" sz="3200" dirty="0">
                <a:latin typeface="Times New Roman" panose="02020603050405020304" pitchFamily="18" charset="0"/>
                <a:cs typeface="Times New Roman" panose="02020603050405020304" pitchFamily="18" charset="0"/>
              </a:rPr>
              <a:t>oxygen supply to the vital center.</a:t>
            </a:r>
            <a:r>
              <a:rPr lang="en-US" sz="3200" b="1" dirty="0">
                <a:latin typeface="Times New Roman" panose="02020603050405020304" pitchFamily="18" charset="0"/>
                <a:cs typeface="Times New Roman" panose="02020603050405020304" pitchFamily="18" charset="0"/>
              </a:rPr>
              <a:t> </a:t>
            </a:r>
          </a:p>
          <a:p>
            <a:pPr marL="0" indent="0">
              <a:buNone/>
            </a:pPr>
            <a:r>
              <a:rPr lang="en-US" sz="3200" b="1" dirty="0">
                <a:latin typeface="Times New Roman" panose="02020603050405020304" pitchFamily="18" charset="0"/>
                <a:cs typeface="Times New Roman" panose="02020603050405020304" pitchFamily="18" charset="0"/>
              </a:rPr>
              <a:t>Blood circulation disorders</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Hypovolemic shock, Cardiac Arrest </a:t>
            </a:r>
            <a:r>
              <a:rPr lang="en-US" sz="3200" dirty="0">
                <a:latin typeface="Times New Roman" panose="02020603050405020304" pitchFamily="18" charset="0"/>
                <a:cs typeface="Times New Roman" panose="02020603050405020304" pitchFamily="18" charset="0"/>
              </a:rPr>
              <a:t>˗Hypovolemia resulting from excessive hemorrhage and fluid loss due to severe burns causes cerebral hypo perfusion and Hypoxia - Cardiac Arrest causes a sudden interruption.</a:t>
            </a:r>
          </a:p>
          <a:p>
            <a:pPr marL="0" indent="0">
              <a:buNone/>
            </a:pP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2621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5125"/>
            <a:ext cx="10329672" cy="610235"/>
          </a:xfrm>
        </p:spPr>
        <p:txBody>
          <a:bodyPr>
            <a:normAutofit/>
          </a:bodyPr>
          <a:lstStyle/>
          <a:p>
            <a:r>
              <a:rPr lang="en-US" sz="3600" b="1" dirty="0">
                <a:latin typeface="Times New Roman" panose="02020603050405020304" pitchFamily="18" charset="0"/>
                <a:cs typeface="Times New Roman" panose="02020603050405020304" pitchFamily="18" charset="0"/>
              </a:rPr>
              <a:t>CAUSES….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3712" y="841248"/>
            <a:ext cx="10610088" cy="5852160"/>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Metabolic disorders</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Renal failure, drug overdose, alcohol intoxication</a:t>
            </a:r>
          </a:p>
          <a:p>
            <a:pPr marL="0" indent="0">
              <a:buNone/>
            </a:pPr>
            <a:r>
              <a:rPr lang="en-US" sz="3200" dirty="0">
                <a:latin typeface="Times New Roman" panose="02020603050405020304" pitchFamily="18" charset="0"/>
                <a:cs typeface="Times New Roman" panose="02020603050405020304" pitchFamily="18" charset="0"/>
              </a:rPr>
              <a:t> ˗Due to the failure of the kidneys to effectively eliminate nitrogenous waste</a:t>
            </a:r>
          </a:p>
          <a:p>
            <a:pPr marL="0" indent="0">
              <a:buNone/>
            </a:pPr>
            <a:r>
              <a:rPr lang="en-US" sz="3200" dirty="0">
                <a:latin typeface="Times New Roman" panose="02020603050405020304" pitchFamily="18" charset="0"/>
                <a:cs typeface="Times New Roman" panose="02020603050405020304" pitchFamily="18" charset="0"/>
              </a:rPr>
              <a:t> ˗ Alcohol affects the reticular activating system (RAS)</a:t>
            </a:r>
          </a:p>
          <a:p>
            <a:pPr marL="0" indent="0">
              <a:buNone/>
            </a:pPr>
            <a:r>
              <a:rPr lang="en-US" sz="3200" dirty="0">
                <a:latin typeface="Times New Roman" panose="02020603050405020304" pitchFamily="18" charset="0"/>
                <a:cs typeface="Times New Roman" panose="02020603050405020304" pitchFamily="18" charset="0"/>
              </a:rPr>
              <a:t>An appx. 200mg/dl</a:t>
            </a:r>
          </a:p>
          <a:p>
            <a:pPr marL="0" indent="0">
              <a:buNone/>
            </a:pPr>
            <a:r>
              <a:rPr lang="en-US" sz="3200" b="1" dirty="0"/>
              <a:t> Central nervous system disorders</a:t>
            </a:r>
          </a:p>
          <a:p>
            <a:pPr marL="0" indent="0">
              <a:buNone/>
            </a:pPr>
            <a:r>
              <a:rPr lang="en-US" sz="3200" dirty="0"/>
              <a:t> </a:t>
            </a:r>
            <a:r>
              <a:rPr lang="en-US" sz="3200" b="1" dirty="0"/>
              <a:t>Head injury</a:t>
            </a:r>
            <a:r>
              <a:rPr lang="en-US" sz="3200" dirty="0"/>
              <a:t>, </a:t>
            </a:r>
            <a:r>
              <a:rPr lang="en-US" sz="3200" b="1" dirty="0"/>
              <a:t>Cardiovascular Accident(stroke)</a:t>
            </a:r>
          </a:p>
          <a:p>
            <a:pPr marL="0" indent="0">
              <a:buNone/>
            </a:pPr>
            <a:r>
              <a:rPr lang="en-US" sz="3200" dirty="0"/>
              <a:t> ˗ These conditions may result in the disruption of blood supply to the brain tissue</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23580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696" y="231013"/>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Causes cont..</a:t>
            </a:r>
            <a:br>
              <a:rPr lang="en-US" sz="3600" b="1"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Space occupying brain tumors</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Meningitis</a:t>
            </a:r>
          </a:p>
          <a:p>
            <a:r>
              <a:rPr lang="en-US" sz="3200" dirty="0">
                <a:latin typeface="Times New Roman" panose="02020603050405020304" pitchFamily="18" charset="0"/>
                <a:cs typeface="Times New Roman" panose="02020603050405020304" pitchFamily="18" charset="0"/>
              </a:rPr>
              <a:t>These conditions increases intracranial pressure </a:t>
            </a:r>
          </a:p>
          <a:p>
            <a:r>
              <a:rPr lang="en-US" sz="3200" dirty="0">
                <a:latin typeface="Times New Roman" panose="02020603050405020304" pitchFamily="18" charset="0"/>
                <a:cs typeface="Times New Roman" panose="02020603050405020304" pitchFamily="18" charset="0"/>
              </a:rPr>
              <a:t>An increased pressure in an enclosed cranial cavity result in the compression of brain tissue and vital centers</a:t>
            </a: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68701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Module outcome</a:t>
            </a:r>
            <a:br>
              <a:rPr lang="en-US" sz="3600" b="1"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OBJECTIVE.</a:t>
            </a:r>
          </a:p>
          <a:p>
            <a:pPr marL="0" indent="0">
              <a:buNone/>
            </a:pPr>
            <a:r>
              <a:rPr lang="en-US" b="1"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Provide holistic care to the unconscious and the critically ill patient.</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06951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02082"/>
          </a:xfrm>
        </p:spPr>
        <p:txBody>
          <a:bodyPr>
            <a:normAutofit/>
          </a:bodyPr>
          <a:lstStyle/>
          <a:p>
            <a:r>
              <a:rPr lang="en-US" sz="3600" b="1" dirty="0" smtClean="0">
                <a:latin typeface="Times New Roman" panose="02020603050405020304" pitchFamily="18" charset="0"/>
                <a:cs typeface="Times New Roman" panose="02020603050405020304" pitchFamily="18" charset="0"/>
              </a:rPr>
              <a:t>Categories and levels of consciousness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728592"/>
            <a:ext cx="12192000" cy="4992883"/>
          </a:xfrm>
        </p:spPr>
        <p:txBody>
          <a:bodyPr/>
          <a:lstStyle/>
          <a:p>
            <a:pPr marL="0" indent="0">
              <a:buNone/>
            </a:pPr>
            <a:r>
              <a:rPr lang="en-US" dirty="0">
                <a:latin typeface="Times New Roman" panose="02020603050405020304" pitchFamily="18" charset="0"/>
                <a:cs typeface="Times New Roman" panose="02020603050405020304" pitchFamily="18" charset="0"/>
              </a:rPr>
              <a:t>This is a medical term for identifying how awake, alert and aware of their surroundings someone is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Somnolent-Sleepy</a:t>
            </a:r>
          </a:p>
          <a:p>
            <a:r>
              <a:rPr lang="en-US" dirty="0" smtClean="0">
                <a:latin typeface="Times New Roman" panose="02020603050405020304" pitchFamily="18" charset="0"/>
                <a:cs typeface="Times New Roman" panose="02020603050405020304" pitchFamily="18" charset="0"/>
              </a:rPr>
              <a:t>Obtunded-Decreased alertness, slowed psychomotor responses</a:t>
            </a:r>
          </a:p>
          <a:p>
            <a:r>
              <a:rPr lang="en-US" dirty="0" err="1" smtClean="0">
                <a:latin typeface="Times New Roman" panose="02020603050405020304" pitchFamily="18" charset="0"/>
                <a:cs typeface="Times New Roman" panose="02020603050405020304" pitchFamily="18" charset="0"/>
              </a:rPr>
              <a:t>Stuporous</a:t>
            </a:r>
            <a:r>
              <a:rPr lang="en-US" dirty="0" smtClean="0">
                <a:latin typeface="Times New Roman" panose="02020603050405020304" pitchFamily="18" charset="0"/>
                <a:cs typeface="Times New Roman" panose="02020603050405020304" pitchFamily="18" charset="0"/>
              </a:rPr>
              <a:t>-Sleep-like state; little or no spontaneous activity</a:t>
            </a:r>
          </a:p>
          <a:p>
            <a:r>
              <a:rPr lang="en-US" dirty="0" smtClean="0">
                <a:latin typeface="Times New Roman" panose="02020603050405020304" pitchFamily="18" charset="0"/>
                <a:cs typeface="Times New Roman" panose="02020603050405020304" pitchFamily="18" charset="0"/>
              </a:rPr>
              <a:t>Comatose-Cannot be aroused; no response to stimuli</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18914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4" y="0"/>
            <a:ext cx="10451592" cy="1353311"/>
          </a:xfrm>
        </p:spPr>
        <p:txBody>
          <a:bodyPr>
            <a:noAutofit/>
          </a:bodyPr>
          <a:lstStyle/>
          <a:p>
            <a:r>
              <a:rPr lang="en-US" sz="3600" b="1" dirty="0">
                <a:latin typeface="Times New Roman" panose="02020603050405020304" pitchFamily="18" charset="0"/>
                <a:cs typeface="Times New Roman" panose="02020603050405020304" pitchFamily="18" charset="0"/>
              </a:rPr>
              <a:t>Stages/levels and causes of impaired</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consciousness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1520" y="1353312"/>
            <a:ext cx="10622280" cy="5388864"/>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Acute stage: </a:t>
            </a:r>
            <a:r>
              <a:rPr lang="en-US" sz="3200" dirty="0">
                <a:latin typeface="Times New Roman" panose="02020603050405020304" pitchFamily="18" charset="0"/>
                <a:cs typeface="Times New Roman" panose="02020603050405020304" pitchFamily="18" charset="0"/>
              </a:rPr>
              <a:t>- Caused by intra cranial diseases</a:t>
            </a:r>
          </a:p>
          <a:p>
            <a:pPr marL="0" indent="0">
              <a:buNone/>
            </a:pPr>
            <a:r>
              <a:rPr lang="en-US" sz="3200" dirty="0">
                <a:latin typeface="Times New Roman" panose="02020603050405020304" pitchFamily="18" charset="0"/>
                <a:cs typeface="Times New Roman" panose="02020603050405020304" pitchFamily="18" charset="0"/>
              </a:rPr>
              <a:t>and metabolic upset.</a:t>
            </a:r>
          </a:p>
          <a:p>
            <a:pPr marL="0" indent="0">
              <a:buNone/>
            </a:pPr>
            <a:r>
              <a:rPr lang="en-US" sz="3200" dirty="0">
                <a:latin typeface="Times New Roman" panose="02020603050405020304" pitchFamily="18" charset="0"/>
                <a:cs typeface="Times New Roman" panose="02020603050405020304" pitchFamily="18" charset="0"/>
              </a:rPr>
              <a:t>• Clouding of consciousness.</a:t>
            </a:r>
          </a:p>
          <a:p>
            <a:pPr marL="0" indent="0">
              <a:buNone/>
            </a:pPr>
            <a:r>
              <a:rPr lang="en-US" sz="3200" dirty="0">
                <a:latin typeface="Times New Roman" panose="02020603050405020304" pitchFamily="18" charset="0"/>
                <a:cs typeface="Times New Roman" panose="02020603050405020304" pitchFamily="18" charset="0"/>
              </a:rPr>
              <a:t>• Contusion, hyper excitability and irritability.</a:t>
            </a:r>
          </a:p>
          <a:p>
            <a:pPr marL="0" indent="0">
              <a:buNone/>
            </a:pPr>
            <a:r>
              <a:rPr lang="en-US" sz="3200" dirty="0">
                <a:latin typeface="Times New Roman" panose="02020603050405020304" pitchFamily="18" charset="0"/>
                <a:cs typeface="Times New Roman" panose="02020603050405020304" pitchFamily="18" charset="0"/>
              </a:rPr>
              <a:t>• Delirium.</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Illusion </a:t>
            </a:r>
            <a:r>
              <a:rPr lang="en-US" sz="3200" dirty="0">
                <a:latin typeface="Times New Roman" panose="02020603050405020304" pitchFamily="18" charset="0"/>
                <a:cs typeface="Times New Roman" panose="02020603050405020304" pitchFamily="18" charset="0"/>
              </a:rPr>
              <a:t>and hallucination,</a:t>
            </a:r>
          </a:p>
          <a:p>
            <a:pPr marL="0" indent="0">
              <a:buNone/>
            </a:pPr>
            <a:r>
              <a:rPr lang="en-US" sz="3200" dirty="0">
                <a:latin typeface="Times New Roman" panose="02020603050405020304" pitchFamily="18" charset="0"/>
                <a:cs typeface="Times New Roman" panose="02020603050405020304" pitchFamily="18" charset="0"/>
              </a:rPr>
              <a:t>• Delusions (persistent misperceptions).</a:t>
            </a:r>
          </a:p>
          <a:p>
            <a:pPr marL="0" indent="0">
              <a:buNone/>
            </a:pPr>
            <a:r>
              <a:rPr lang="en-US" sz="3200" dirty="0">
                <a:latin typeface="Times New Roman" panose="02020603050405020304" pitchFamily="18" charset="0"/>
                <a:cs typeface="Times New Roman" panose="02020603050405020304" pitchFamily="18" charset="0"/>
              </a:rPr>
              <a:t>• Stupor: aroused only by vigorous stimuli.</a:t>
            </a:r>
          </a:p>
          <a:p>
            <a:pPr marL="0" indent="0">
              <a:buNone/>
            </a:pPr>
            <a:r>
              <a:rPr lang="en-US" sz="3200" dirty="0">
                <a:latin typeface="Times New Roman" panose="02020603050405020304" pitchFamily="18" charset="0"/>
                <a:cs typeface="Times New Roman" panose="02020603050405020304" pitchFamily="18" charset="0"/>
              </a:rPr>
              <a:t>• Coma: Pt. totally unaware.</a:t>
            </a: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39253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Stages/levels…..</a:t>
            </a:r>
            <a:endParaRPr lang="en-US" sz="3600" dirty="0"/>
          </a:p>
        </p:txBody>
      </p:sp>
      <p:sp>
        <p:nvSpPr>
          <p:cNvPr id="3" name="Content Placeholder 2"/>
          <p:cNvSpPr>
            <a:spLocks noGrp="1"/>
          </p:cNvSpPr>
          <p:nvPr>
            <p:ph idx="1"/>
          </p:nvPr>
        </p:nvSpPr>
        <p:spPr/>
        <p:txBody>
          <a:bodyPr/>
          <a:lstStyle/>
          <a:p>
            <a:pPr marL="0" indent="0">
              <a:buNone/>
            </a:pPr>
            <a:r>
              <a:rPr lang="en-US" sz="3200" b="1" dirty="0">
                <a:latin typeface="Times New Roman" panose="02020603050405020304" pitchFamily="18" charset="0"/>
                <a:cs typeface="Times New Roman" panose="02020603050405020304" pitchFamily="18" charset="0"/>
              </a:rPr>
              <a:t>Lethargy </a:t>
            </a:r>
            <a:r>
              <a:rPr lang="en-US" sz="3200" dirty="0">
                <a:latin typeface="Times New Roman" panose="02020603050405020304" pitchFamily="18" charset="0"/>
                <a:cs typeface="Times New Roman" panose="02020603050405020304" pitchFamily="18" charset="0"/>
              </a:rPr>
              <a:t>- This is the level of consciousness in which a individual is sleepy but arousable, can be aroused with little difficulty.</a:t>
            </a:r>
          </a:p>
          <a:p>
            <a:pPr marL="0" indent="0">
              <a:buNone/>
            </a:pPr>
            <a:r>
              <a:rPr lang="en-US" sz="3200" b="1" dirty="0">
                <a:latin typeface="Times New Roman" panose="02020603050405020304" pitchFamily="18" charset="0"/>
                <a:cs typeface="Times New Roman" panose="02020603050405020304" pitchFamily="18" charset="0"/>
              </a:rPr>
              <a:t>Obtunded </a:t>
            </a:r>
            <a:r>
              <a:rPr lang="en-US" sz="3200" dirty="0">
                <a:latin typeface="Times New Roman" panose="02020603050405020304" pitchFamily="18" charset="0"/>
                <a:cs typeface="Times New Roman" panose="02020603050405020304" pitchFamily="18" charset="0"/>
              </a:rPr>
              <a:t>- The patient have more depressed level of consciousness and cannot  be fully aroused.</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633654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256667"/>
            <a:ext cx="10329672" cy="1878203"/>
          </a:xfrm>
        </p:spPr>
        <p:txBody>
          <a:bodyPr>
            <a:normAutofit/>
          </a:bodyPr>
          <a:lstStyle/>
          <a:p>
            <a:r>
              <a:rPr lang="en-US" sz="3600" b="1" dirty="0">
                <a:latin typeface="Times New Roman" panose="02020603050405020304" pitchFamily="18" charset="0"/>
                <a:cs typeface="Times New Roman" panose="02020603050405020304" pitchFamily="18" charset="0"/>
              </a:rPr>
              <a:t>Chronic stage: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38784" y="1731264"/>
            <a:ext cx="10415016" cy="4925568"/>
          </a:xfrm>
        </p:spPr>
        <p:txBody>
          <a:bodyPr/>
          <a:lstStyle/>
          <a:p>
            <a:pPr marL="0" indent="0">
              <a:buNone/>
            </a:pPr>
            <a:r>
              <a:rPr lang="en-US" sz="3200" b="1" dirty="0">
                <a:latin typeface="Times New Roman" panose="02020603050405020304" pitchFamily="18" charset="0"/>
                <a:cs typeface="Times New Roman" panose="02020603050405020304" pitchFamily="18" charset="0"/>
              </a:rPr>
              <a:t>Dementia</a:t>
            </a:r>
            <a:r>
              <a:rPr lang="en-US" sz="3200" dirty="0">
                <a:latin typeface="Times New Roman" panose="02020603050405020304" pitchFamily="18" charset="0"/>
                <a:cs typeface="Times New Roman" panose="02020603050405020304" pitchFamily="18" charset="0"/>
              </a:rPr>
              <a:t>–memory, thinking, motor loss, cortical tissue degeneration</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Vegetative </a:t>
            </a:r>
            <a:r>
              <a:rPr lang="en-US" sz="3200" dirty="0">
                <a:latin typeface="Times New Roman" panose="02020603050405020304" pitchFamily="18" charset="0"/>
                <a:cs typeface="Times New Roman" panose="02020603050405020304" pitchFamily="18" charset="0"/>
              </a:rPr>
              <a:t>– total lack of cognitive function, eye open-no response.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Akinetic mutism </a:t>
            </a:r>
            <a:r>
              <a:rPr lang="en-US" sz="3200" dirty="0">
                <a:latin typeface="Times New Roman" panose="02020603050405020304" pitchFamily="18" charset="0"/>
                <a:cs typeface="Times New Roman" panose="02020603050405020304" pitchFamily="18" charset="0"/>
              </a:rPr>
              <a:t>– silent immobility. Damage of cerebral frontal lobe.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Locked in syndrome – </a:t>
            </a:r>
            <a:r>
              <a:rPr lang="en-US" sz="3200" dirty="0">
                <a:latin typeface="Times New Roman" panose="02020603050405020304" pitchFamily="18" charset="0"/>
                <a:cs typeface="Times New Roman" panose="02020603050405020304" pitchFamily="18" charset="0"/>
              </a:rPr>
              <a:t>Paralysis of 4  limbs and cranial nerves.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38650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0168"/>
          </a:xfrm>
        </p:spPr>
        <p:txBody>
          <a:bodyPr>
            <a:normAutofit/>
          </a:bodyPr>
          <a:lstStyle/>
          <a:p>
            <a:r>
              <a:rPr lang="en-US" sz="3600" b="1" dirty="0" smtClean="0">
                <a:latin typeface="Times New Roman" panose="02020603050405020304" pitchFamily="18" charset="0"/>
                <a:cs typeface="Times New Roman" panose="02020603050405020304" pitchFamily="18" charset="0"/>
              </a:rPr>
              <a:t>Assessment of Consciousness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9557"/>
            <a:ext cx="11353800" cy="2780778"/>
          </a:xfrm>
        </p:spPr>
        <p:txBody>
          <a:bodyPr>
            <a:normAutofit/>
          </a:bodyPr>
          <a:lstStyle/>
          <a:p>
            <a:pPr marL="514350" indent="-514350">
              <a:buFont typeface="+mj-lt"/>
              <a:buAutoNum type="arabicPeriod"/>
            </a:pPr>
            <a:endParaRPr lang="en-US" sz="3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3200" dirty="0" smtClean="0">
                <a:latin typeface="Times New Roman" panose="02020603050405020304" pitchFamily="18" charset="0"/>
                <a:cs typeface="Times New Roman" panose="02020603050405020304" pitchFamily="18" charset="0"/>
              </a:rPr>
              <a:t>Glasgow </a:t>
            </a:r>
            <a:r>
              <a:rPr lang="en-US" sz="3200" dirty="0">
                <a:latin typeface="Times New Roman" panose="02020603050405020304" pitchFamily="18" charset="0"/>
                <a:cs typeface="Times New Roman" panose="02020603050405020304" pitchFamily="18" charset="0"/>
              </a:rPr>
              <a:t>coma scale (G.C.S.) (eye + verbal + motor</a:t>
            </a:r>
            <a:r>
              <a:rPr lang="en-US" sz="32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sz="3200" dirty="0" smtClean="0">
                <a:latin typeface="Times New Roman" panose="02020603050405020304" pitchFamily="18" charset="0"/>
                <a:cs typeface="Times New Roman" panose="02020603050405020304" pitchFamily="18" charset="0"/>
              </a:rPr>
              <a:t>AVPU Scale</a:t>
            </a: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660043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168" y="365125"/>
            <a:ext cx="10390632" cy="756539"/>
          </a:xfrm>
        </p:spPr>
        <p:txBody>
          <a:bodyPr>
            <a:normAutofit/>
          </a:bodyPr>
          <a:lstStyle/>
          <a:p>
            <a:r>
              <a:rPr lang="en-US" sz="3600" b="1" dirty="0">
                <a:latin typeface="Times New Roman" panose="02020603050405020304" pitchFamily="18" charset="0"/>
                <a:cs typeface="Times New Roman" panose="02020603050405020304" pitchFamily="18" charset="0"/>
              </a:rPr>
              <a:t>GLASGOW COMA SCALE</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16864" y="1011936"/>
            <a:ext cx="10536936" cy="5742432"/>
          </a:xfrm>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Glasgow coma scale is a quick, practical and standardized system for assessing the degree of impaired consciousness.</a:t>
            </a:r>
          </a:p>
          <a:p>
            <a:pPr marL="0" indent="0">
              <a:buNone/>
            </a:pPr>
            <a:r>
              <a:rPr lang="en-US" sz="3200" dirty="0">
                <a:latin typeface="Times New Roman" panose="02020603050405020304" pitchFamily="18" charset="0"/>
                <a:cs typeface="Times New Roman" panose="02020603050405020304" pitchFamily="18" charset="0"/>
              </a:rPr>
              <a:t> GCS was developed and introduced in 1974 </a:t>
            </a:r>
            <a:r>
              <a:rPr lang="nb-NO" sz="3200" dirty="0">
                <a:latin typeface="Times New Roman" panose="02020603050405020304" pitchFamily="18" charset="0"/>
                <a:cs typeface="Times New Roman" panose="02020603050405020304" pitchFamily="18" charset="0"/>
              </a:rPr>
              <a:t>by Graham Teasdale and Bryan J. Jennett, </a:t>
            </a:r>
            <a:r>
              <a:rPr lang="en-US" sz="3200" dirty="0">
                <a:latin typeface="Times New Roman" panose="02020603050405020304" pitchFamily="18" charset="0"/>
                <a:cs typeface="Times New Roman" panose="02020603050405020304" pitchFamily="18" charset="0"/>
              </a:rPr>
              <a:t>1974 at University of Glasgow. It is mainly used in adults and in children </a:t>
            </a:r>
            <a:r>
              <a:rPr lang="en-US" sz="3200" dirty="0" smtClean="0">
                <a:latin typeface="Times New Roman" panose="02020603050405020304" pitchFamily="18" charset="0"/>
                <a:cs typeface="Times New Roman" panose="02020603050405020304" pitchFamily="18" charset="0"/>
              </a:rPr>
              <a:t>(pediatric Glasgow coma scale)</a:t>
            </a:r>
            <a:r>
              <a:rPr lang="en-US" sz="3200" b="1" dirty="0" smtClean="0">
                <a:latin typeface="Times New Roman" panose="02020603050405020304" pitchFamily="18" charset="0"/>
                <a:cs typeface="Times New Roman" panose="02020603050405020304" pitchFamily="18" charset="0"/>
              </a:rPr>
              <a:t>Blantyre </a:t>
            </a:r>
            <a:r>
              <a:rPr lang="en-US" sz="3200" b="1" dirty="0">
                <a:latin typeface="Times New Roman" panose="02020603050405020304" pitchFamily="18" charset="0"/>
                <a:cs typeface="Times New Roman" panose="02020603050405020304" pitchFamily="18" charset="0"/>
              </a:rPr>
              <a:t>coma scale</a:t>
            </a:r>
            <a:r>
              <a:rPr lang="en-US" sz="3200" dirty="0">
                <a:latin typeface="Times New Roman" panose="02020603050405020304" pitchFamily="18" charset="0"/>
                <a:cs typeface="Times New Roman" panose="02020603050405020304" pitchFamily="18" charset="0"/>
              </a:rPr>
              <a:t> is used.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GCS three indicators of response are evaluated</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       1</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Opening </a:t>
            </a:r>
            <a:r>
              <a:rPr lang="en-US" sz="3200" dirty="0">
                <a:latin typeface="Times New Roman" panose="02020603050405020304" pitchFamily="18" charset="0"/>
                <a:cs typeface="Times New Roman" panose="02020603050405020304" pitchFamily="18" charset="0"/>
              </a:rPr>
              <a:t>of the eyes</a:t>
            </a:r>
          </a:p>
          <a:p>
            <a:pPr marL="0" indent="0">
              <a:buNone/>
            </a:pPr>
            <a:r>
              <a:rPr lang="en-US" sz="3200" dirty="0" smtClean="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Best verbal response and </a:t>
            </a:r>
          </a:p>
          <a:p>
            <a:pPr marL="0" indent="0">
              <a:buNone/>
            </a:pPr>
            <a:r>
              <a:rPr lang="en-US" sz="3200" dirty="0" smtClean="0">
                <a:latin typeface="Times New Roman" panose="02020603050405020304" pitchFamily="18" charset="0"/>
                <a:cs typeface="Times New Roman" panose="02020603050405020304" pitchFamily="18" charset="0"/>
              </a:rPr>
              <a:t>       3</a:t>
            </a:r>
            <a:r>
              <a:rPr lang="en-US" sz="3200" dirty="0">
                <a:latin typeface="Times New Roman" panose="02020603050405020304" pitchFamily="18" charset="0"/>
                <a:cs typeface="Times New Roman" panose="02020603050405020304" pitchFamily="18" charset="0"/>
              </a:rPr>
              <a:t>. Best motor response.</a:t>
            </a:r>
          </a:p>
          <a:p>
            <a:pPr marL="0" indent="0">
              <a:buNone/>
            </a:pPr>
            <a:r>
              <a:rPr lang="en-US" sz="3200" dirty="0">
                <a:latin typeface="Times New Roman" panose="02020603050405020304" pitchFamily="18" charset="0"/>
                <a:cs typeface="Times New Roman" panose="02020603050405020304" pitchFamily="18" charset="0"/>
              </a:rPr>
              <a:t> A score of 15 is the highest GCS Score for the fully alert individual and a score of 3 is indicative of deep coma state. A score of ≤8 is generally indicative of coma.</a:t>
            </a:r>
          </a:p>
          <a:p>
            <a:pPr marL="0" indent="0">
              <a:buNone/>
            </a:pP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99457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GLASGOW COMA SCALE</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NEUROLIGICAL ASSESSMENT:</a:t>
            </a:r>
          </a:p>
          <a:p>
            <a:pPr marL="0" indent="0">
              <a:buNone/>
            </a:pPr>
            <a:r>
              <a:rPr lang="en-US" sz="3200" b="1" dirty="0">
                <a:latin typeface="Times New Roman" panose="02020603050405020304" pitchFamily="18" charset="0"/>
                <a:cs typeface="Times New Roman" panose="02020603050405020304" pitchFamily="18" charset="0"/>
              </a:rPr>
              <a:t>Level of consciousness: - GCS Use.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Eye opening.                score.</a:t>
            </a:r>
          </a:p>
          <a:p>
            <a:pPr marL="0" indent="0">
              <a:buNone/>
            </a:pPr>
            <a:r>
              <a:rPr lang="en-US" sz="3200" dirty="0">
                <a:latin typeface="Times New Roman" panose="02020603050405020304" pitchFamily="18" charset="0"/>
                <a:cs typeface="Times New Roman" panose="02020603050405020304" pitchFamily="18" charset="0"/>
              </a:rPr>
              <a:t>• Spontaneous                     4</a:t>
            </a:r>
          </a:p>
          <a:p>
            <a:pPr marL="0" indent="0">
              <a:buNone/>
            </a:pPr>
            <a:r>
              <a:rPr lang="en-US" sz="3200" dirty="0">
                <a:latin typeface="Times New Roman" panose="02020603050405020304" pitchFamily="18" charset="0"/>
                <a:cs typeface="Times New Roman" panose="02020603050405020304" pitchFamily="18" charset="0"/>
              </a:rPr>
              <a:t>• To command                     3</a:t>
            </a:r>
          </a:p>
          <a:p>
            <a:pPr marL="0" indent="0">
              <a:buNone/>
            </a:pPr>
            <a:r>
              <a:rPr lang="en-US" sz="3200" dirty="0">
                <a:latin typeface="Times New Roman" panose="02020603050405020304" pitchFamily="18" charset="0"/>
                <a:cs typeface="Times New Roman" panose="02020603050405020304" pitchFamily="18" charset="0"/>
              </a:rPr>
              <a:t>• To pain                              </a:t>
            </a:r>
            <a:r>
              <a:rPr lang="en-US" sz="3200" dirty="0" smtClean="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None                                 </a:t>
            </a:r>
            <a:r>
              <a:rPr lang="en-US" sz="3200" dirty="0" smtClean="0">
                <a:latin typeface="Times New Roman" panose="02020603050405020304" pitchFamily="18" charset="0"/>
                <a:cs typeface="Times New Roman" panose="02020603050405020304" pitchFamily="18" charset="0"/>
              </a:rPr>
              <a:t>1</a:t>
            </a: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13641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GCS…</a:t>
            </a:r>
          </a:p>
        </p:txBody>
      </p:sp>
      <p:sp>
        <p:nvSpPr>
          <p:cNvPr id="3" name="Content Placeholder 2"/>
          <p:cNvSpPr>
            <a:spLocks noGrp="1"/>
          </p:cNvSpPr>
          <p:nvPr>
            <p:ph idx="1"/>
          </p:nvPr>
        </p:nvSpPr>
        <p:spPr/>
        <p:txBody>
          <a:bodyPr>
            <a:normAutofit lnSpcReduction="10000"/>
          </a:bodyPr>
          <a:lstStyle/>
          <a:p>
            <a:pPr marL="0" indent="0">
              <a:buNone/>
            </a:pPr>
            <a:r>
              <a:rPr lang="en-US" sz="3200" b="1" dirty="0">
                <a:latin typeface="Times New Roman" panose="02020603050405020304" pitchFamily="18" charset="0"/>
                <a:cs typeface="Times New Roman" panose="02020603050405020304" pitchFamily="18" charset="0"/>
              </a:rPr>
              <a:t>BEST VERBAL RESPONSE</a:t>
            </a:r>
          </a:p>
          <a:p>
            <a:pPr marL="0" indent="0">
              <a:buNone/>
            </a:pPr>
            <a:r>
              <a:rPr lang="en-US" sz="3200" b="1" dirty="0">
                <a:latin typeface="Times New Roman" panose="02020603050405020304" pitchFamily="18" charset="0"/>
                <a:cs typeface="Times New Roman" panose="02020603050405020304" pitchFamily="18" charset="0"/>
              </a:rPr>
              <a:t>Level of consciousness: -</a:t>
            </a:r>
          </a:p>
          <a:p>
            <a:pPr marL="0" indent="0">
              <a:buNone/>
            </a:pPr>
            <a:r>
              <a:rPr lang="en-US" sz="3200" b="1" dirty="0">
                <a:latin typeface="Times New Roman" panose="02020603050405020304" pitchFamily="18" charset="0"/>
                <a:cs typeface="Times New Roman" panose="02020603050405020304" pitchFamily="18" charset="0"/>
              </a:rPr>
              <a:t>Verbal response                   SCORE</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Oriented                                  5</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 Confused                                4</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Inappropriate words             </a:t>
            </a:r>
            <a:r>
              <a:rPr lang="en-US" sz="3200" dirty="0" smtClean="0">
                <a:latin typeface="Times New Roman" panose="02020603050405020304" pitchFamily="18" charset="0"/>
                <a:cs typeface="Times New Roman" panose="02020603050405020304" pitchFamily="18" charset="0"/>
              </a:rPr>
              <a:t>   3</a:t>
            </a:r>
            <a:endParaRPr lang="en-US"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Incomprehensive sounds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2</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None                                        1</a:t>
            </a:r>
            <a:endParaRPr lang="en-US" sz="32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323311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744" y="365125"/>
            <a:ext cx="10354056" cy="585851"/>
          </a:xfrm>
        </p:spPr>
        <p:txBody>
          <a:bodyPr>
            <a:normAutofit/>
          </a:bodyPr>
          <a:lstStyle/>
          <a:p>
            <a:r>
              <a:rPr lang="en-US" sz="3600" b="1" dirty="0">
                <a:latin typeface="Times New Roman" panose="02020603050405020304" pitchFamily="18" charset="0"/>
                <a:cs typeface="Times New Roman" panose="02020603050405020304" pitchFamily="18" charset="0"/>
              </a:rPr>
              <a:t>GCS…</a:t>
            </a:r>
            <a:endParaRPr lang="en-US" sz="3600" dirty="0"/>
          </a:p>
        </p:txBody>
      </p:sp>
      <p:sp>
        <p:nvSpPr>
          <p:cNvPr id="3" name="Content Placeholder 2"/>
          <p:cNvSpPr>
            <a:spLocks noGrp="1"/>
          </p:cNvSpPr>
          <p:nvPr>
            <p:ph idx="1"/>
          </p:nvPr>
        </p:nvSpPr>
        <p:spPr>
          <a:xfrm>
            <a:off x="682752" y="853440"/>
            <a:ext cx="10671048" cy="5852160"/>
          </a:xfrm>
        </p:spPr>
        <p:txBody>
          <a:bodyPr>
            <a:noAutofit/>
          </a:bodyPr>
          <a:lstStyle/>
          <a:p>
            <a:pPr marL="0" indent="0">
              <a:buNone/>
            </a:pPr>
            <a:r>
              <a:rPr lang="en-US" sz="3200" b="1" dirty="0">
                <a:latin typeface="Times New Roman" panose="02020603050405020304" pitchFamily="18" charset="0"/>
                <a:cs typeface="Times New Roman" panose="02020603050405020304" pitchFamily="18" charset="0"/>
              </a:rPr>
              <a:t>BEST MOTOR RESPONSE</a:t>
            </a:r>
          </a:p>
          <a:p>
            <a:pPr marL="0" indent="0">
              <a:buNone/>
            </a:pPr>
            <a:r>
              <a:rPr lang="en-US" sz="3200" b="1" dirty="0">
                <a:latin typeface="Times New Roman" panose="02020603050405020304" pitchFamily="18" charset="0"/>
                <a:cs typeface="Times New Roman" panose="02020603050405020304" pitchFamily="18" charset="0"/>
              </a:rPr>
              <a:t>Level of consciousness: -                  Score</a:t>
            </a:r>
          </a:p>
          <a:p>
            <a:r>
              <a:rPr lang="en-US" sz="3200" dirty="0">
                <a:latin typeface="Times New Roman" panose="02020603050405020304" pitchFamily="18" charset="0"/>
                <a:cs typeface="Times New Roman" panose="02020603050405020304" pitchFamily="18" charset="0"/>
              </a:rPr>
              <a:t>Obeys command                                      6</a:t>
            </a:r>
          </a:p>
          <a:p>
            <a:pPr marL="0" indent="0">
              <a:buNone/>
            </a:pPr>
            <a:r>
              <a:rPr lang="en-US" sz="3200" dirty="0">
                <a:latin typeface="Times New Roman" panose="02020603050405020304" pitchFamily="18" charset="0"/>
                <a:cs typeface="Times New Roman" panose="02020603050405020304" pitchFamily="18" charset="0"/>
              </a:rPr>
              <a:t>• Localizes to painful stimuli                     5</a:t>
            </a:r>
          </a:p>
          <a:p>
            <a:pPr marL="0" indent="0">
              <a:buNone/>
            </a:pPr>
            <a:r>
              <a:rPr lang="en-US" sz="3200" dirty="0">
                <a:latin typeface="Times New Roman" panose="02020603050405020304" pitchFamily="18" charset="0"/>
                <a:cs typeface="Times New Roman" panose="02020603050405020304" pitchFamily="18" charset="0"/>
              </a:rPr>
              <a:t>• withdraws to painful stimuli                    4</a:t>
            </a:r>
          </a:p>
          <a:p>
            <a:pPr marL="0" indent="0">
              <a:buNone/>
            </a:pPr>
            <a:r>
              <a:rPr lang="en-US" sz="3200" dirty="0">
                <a:latin typeface="Times New Roman" panose="02020603050405020304" pitchFamily="18" charset="0"/>
                <a:cs typeface="Times New Roman" panose="02020603050405020304" pitchFamily="18" charset="0"/>
              </a:rPr>
              <a:t>• Flexion to painful stimuli                        3</a:t>
            </a:r>
          </a:p>
          <a:p>
            <a:pPr marL="0" indent="0">
              <a:buNone/>
            </a:pPr>
            <a:r>
              <a:rPr lang="en-US" sz="3200" dirty="0">
                <a:latin typeface="Times New Roman" panose="02020603050405020304" pitchFamily="18" charset="0"/>
                <a:cs typeface="Times New Roman" panose="02020603050405020304" pitchFamily="18" charset="0"/>
              </a:rPr>
              <a:t>• Extension to painful stimuli                    2</a:t>
            </a:r>
          </a:p>
          <a:p>
            <a:pPr marL="0" indent="0">
              <a:buNone/>
            </a:pPr>
            <a:r>
              <a:rPr lang="en-US" sz="3200" dirty="0">
                <a:latin typeface="Times New Roman" panose="02020603050405020304" pitchFamily="18" charset="0"/>
                <a:cs typeface="Times New Roman" panose="02020603050405020304" pitchFamily="18" charset="0"/>
              </a:rPr>
              <a:t>• None to painful stimuli                           1</a:t>
            </a:r>
          </a:p>
          <a:p>
            <a:pPr marL="0" indent="0">
              <a:buNone/>
            </a:pPr>
            <a:r>
              <a:rPr lang="en-US" sz="3200" b="1" dirty="0">
                <a:latin typeface="Times New Roman" panose="02020603050405020304" pitchFamily="18" charset="0"/>
                <a:cs typeface="Times New Roman" panose="02020603050405020304" pitchFamily="18" charset="0"/>
              </a:rPr>
              <a:t>Minimum score: 3 , Maximum score: 15 , Score less than 8: prognosis poor. Score &gt; 8: prognosis fair. Record every 12 </a:t>
            </a:r>
            <a:r>
              <a:rPr lang="en-US" sz="3200" b="1" dirty="0" err="1">
                <a:latin typeface="Times New Roman" panose="02020603050405020304" pitchFamily="18" charset="0"/>
                <a:cs typeface="Times New Roman" panose="02020603050405020304" pitchFamily="18" charset="0"/>
              </a:rPr>
              <a:t>hrly</a:t>
            </a:r>
            <a:r>
              <a:rPr lang="en-US" sz="3200" b="1" dirty="0">
                <a:latin typeface="Times New Roman" panose="02020603050405020304" pitchFamily="18" charset="0"/>
                <a:cs typeface="Times New Roman" panose="02020603050405020304" pitchFamily="18" charset="0"/>
              </a:rPr>
              <a:t>.</a:t>
            </a:r>
          </a:p>
          <a:p>
            <a:pPr marL="0" indent="0">
              <a:buNone/>
            </a:pPr>
            <a:endParaRPr lang="en-US" sz="3200" b="1"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76871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152" y="109093"/>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Assessment of bedridden patients: -</a:t>
            </a:r>
            <a:endParaRPr lang="en-US" sz="3600" dirty="0"/>
          </a:p>
        </p:txBody>
      </p:sp>
      <p:sp>
        <p:nvSpPr>
          <p:cNvPr id="3" name="Content Placeholder 2"/>
          <p:cNvSpPr>
            <a:spLocks noGrp="1"/>
          </p:cNvSpPr>
          <p:nvPr>
            <p:ph idx="1"/>
          </p:nvPr>
        </p:nvSpPr>
        <p:spPr>
          <a:xfrm>
            <a:off x="670560" y="1328928"/>
            <a:ext cx="10683240" cy="5047488"/>
          </a:xfrm>
        </p:spPr>
        <p:txBody>
          <a:bodyPr>
            <a:norm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Emergency assessment: - A.B.C.</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Atonic bowel: - Paralytic ilium's, dist., N/V, pain.</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Orthostatic hypotension: -</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Neurogenic status: - Hypotension, cold, temp. etc.</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Skin: pressure sore, bruise, wound.</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D.V.T.: - Pain, tenderness, pulse, temp. etc.</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Psychological: - Sad, depression, agitated, anxious, critical, fear etc.</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46245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573" y="0"/>
            <a:ext cx="11078227" cy="851770"/>
          </a:xfrm>
        </p:spPr>
        <p:txBody>
          <a:bodyPr>
            <a:normAutofit fontScale="90000"/>
          </a:bodyPr>
          <a:lstStyle/>
          <a:p>
            <a:r>
              <a:rPr lang="en-GB" sz="3600" b="1" dirty="0" smtClean="0">
                <a:latin typeface="Times New Roman" panose="02020603050405020304" pitchFamily="18" charset="0"/>
                <a:cs typeface="Times New Roman" panose="02020603050405020304" pitchFamily="18" charset="0"/>
              </a:rPr>
              <a:t/>
            </a:r>
            <a:br>
              <a:rPr lang="en-GB" sz="3600" b="1" dirty="0" smtClean="0">
                <a:latin typeface="Times New Roman" panose="02020603050405020304" pitchFamily="18" charset="0"/>
                <a:cs typeface="Times New Roman" panose="02020603050405020304" pitchFamily="18" charset="0"/>
              </a:rPr>
            </a:br>
            <a:r>
              <a:rPr lang="en-GB" sz="3600" b="1" dirty="0" smtClean="0">
                <a:latin typeface="Times New Roman" panose="02020603050405020304" pitchFamily="18" charset="0"/>
                <a:cs typeface="Times New Roman" panose="02020603050405020304" pitchFamily="18" charset="0"/>
              </a:rPr>
              <a:t>Definition </a:t>
            </a:r>
            <a:r>
              <a:rPr lang="en-GB" sz="3600" b="1" dirty="0">
                <a:latin typeface="Times New Roman" panose="02020603050405020304" pitchFamily="18" charset="0"/>
                <a:cs typeface="Times New Roman" panose="02020603050405020304" pitchFamily="18" charset="0"/>
              </a:rPr>
              <a:t>of Critical Care Nursing</a:t>
            </a:r>
            <a:r>
              <a:rPr lang="en-GB" sz="3600" b="1" i="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
            </a:r>
            <a:br>
              <a:rPr lang="en-US" sz="3600" b="1"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14608"/>
            <a:ext cx="12192000" cy="5341742"/>
          </a:xfrm>
        </p:spPr>
        <p:txBody>
          <a:bodyPr>
            <a:normAutofit/>
          </a:bodyPr>
          <a:lstStyle/>
          <a:p>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Oxford Pocket Dictionary defines the word critical as ‘at a crisis’. The word ‘crisis’ is defined in the Dorland’s Pocket Medical Dictionary as: 'The turning point of a disease for better or worse, especially a sudden change'. It follows, therefore, that critical care nursing can be defined as the nursing care given to a patient whose health is in danger or in a crisis, so as to save their life or prevent complications. </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The main purpose of critical care nursing is to maintain accurate continuous observations of the patient's vital functions and to treat or support a failing or failed biological system. It focuses on the whole body system so as to maintain health. </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Now move on to look at the types of critically ill patients commonly seen in your health facilities. </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93520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3387"/>
          </a:xfrm>
        </p:spPr>
        <p:txBody>
          <a:bodyPr>
            <a:normAutofit/>
          </a:bodyPr>
          <a:lstStyle/>
          <a:p>
            <a:r>
              <a:rPr lang="en-US" sz="3600" b="1" dirty="0"/>
              <a:t>Complications of immobility: -</a:t>
            </a:r>
            <a:endParaRPr lang="en-US" sz="3600" dirty="0"/>
          </a:p>
        </p:txBody>
      </p:sp>
      <p:sp>
        <p:nvSpPr>
          <p:cNvPr id="3" name="Content Placeholder 2"/>
          <p:cNvSpPr>
            <a:spLocks noGrp="1"/>
          </p:cNvSpPr>
          <p:nvPr>
            <p:ph idx="1"/>
          </p:nvPr>
        </p:nvSpPr>
        <p:spPr>
          <a:xfrm>
            <a:off x="838200" y="1146048"/>
            <a:ext cx="10515600" cy="5547360"/>
          </a:xfrm>
        </p:spPr>
        <p:txBody>
          <a:bodyPr>
            <a:normAutofit/>
          </a:bodyPr>
          <a:lstStyle/>
          <a:p>
            <a:r>
              <a:rPr lang="en-US" sz="3200" b="1" dirty="0">
                <a:latin typeface="Times New Roman" panose="02020603050405020304" pitchFamily="18" charset="0"/>
                <a:cs typeface="Times New Roman" panose="02020603050405020304" pitchFamily="18" charset="0"/>
              </a:rPr>
              <a:t>Skin: - </a:t>
            </a:r>
            <a:r>
              <a:rPr lang="en-US" sz="3200" dirty="0">
                <a:latin typeface="Times New Roman" panose="02020603050405020304" pitchFamily="18" charset="0"/>
                <a:cs typeface="Times New Roman" panose="02020603050405020304" pitchFamily="18" charset="0"/>
              </a:rPr>
              <a:t>Pressure sore, laceration.</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Respiratory: </a:t>
            </a:r>
            <a:r>
              <a:rPr lang="en-US" sz="3200" dirty="0">
                <a:latin typeface="Times New Roman" panose="02020603050405020304" pitchFamily="18" charset="0"/>
                <a:cs typeface="Times New Roman" panose="02020603050405020304" pitchFamily="18" charset="0"/>
              </a:rPr>
              <a:t>- Hypostatic pneumonia, pull. Embolism.</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C.V. complications: </a:t>
            </a:r>
            <a:r>
              <a:rPr lang="en-US" sz="3200" dirty="0">
                <a:latin typeface="Times New Roman" panose="02020603050405020304" pitchFamily="18" charset="0"/>
                <a:cs typeface="Times New Roman" panose="02020603050405020304" pitchFamily="18" charset="0"/>
              </a:rPr>
              <a:t>- DVT, postural hypotension, </a:t>
            </a:r>
          </a:p>
          <a:p>
            <a:pPr marL="0" indent="0">
              <a:buNone/>
            </a:pPr>
            <a:r>
              <a:rPr lang="en-US" sz="3200" dirty="0" smtClean="0">
                <a:latin typeface="Times New Roman" panose="02020603050405020304" pitchFamily="18" charset="0"/>
                <a:cs typeface="Times New Roman" panose="02020603050405020304" pitchFamily="18" charset="0"/>
              </a:rPr>
              <a:t>thromboembolism</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G.I. system: </a:t>
            </a:r>
            <a:r>
              <a:rPr lang="en-US" sz="3200" dirty="0">
                <a:latin typeface="Times New Roman" panose="02020603050405020304" pitchFamily="18" charset="0"/>
                <a:cs typeface="Times New Roman" panose="02020603050405020304" pitchFamily="18" charset="0"/>
              </a:rPr>
              <a:t>- Paralytic ileus, constipation, distention.</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Urological: </a:t>
            </a:r>
            <a:r>
              <a:rPr lang="en-US" sz="3200" dirty="0">
                <a:latin typeface="Times New Roman" panose="02020603050405020304" pitchFamily="18" charset="0"/>
                <a:cs typeface="Times New Roman" panose="02020603050405020304" pitchFamily="18" charset="0"/>
              </a:rPr>
              <a:t>- UTI, stone.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Muskulo skeleton: </a:t>
            </a:r>
            <a:r>
              <a:rPr lang="en-US" sz="3200" dirty="0">
                <a:latin typeface="Times New Roman" panose="02020603050405020304" pitchFamily="18" charset="0"/>
                <a:cs typeface="Times New Roman" panose="02020603050405020304" pitchFamily="18" charset="0"/>
              </a:rPr>
              <a:t>- Contracture, osteoporosis, dystrophy, weakness.</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Neurological: </a:t>
            </a:r>
            <a:r>
              <a:rPr lang="en-US" sz="3200" dirty="0">
                <a:latin typeface="Times New Roman" panose="02020603050405020304" pitchFamily="18" charset="0"/>
                <a:cs typeface="Times New Roman" panose="02020603050405020304" pitchFamily="18" charset="0"/>
              </a:rPr>
              <a:t>- Foot drop.</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Psychological: </a:t>
            </a:r>
            <a:r>
              <a:rPr lang="en-US" sz="3200" dirty="0">
                <a:latin typeface="Times New Roman" panose="02020603050405020304" pitchFamily="18" charset="0"/>
                <a:cs typeface="Times New Roman" panose="02020603050405020304" pitchFamily="18" charset="0"/>
              </a:rPr>
              <a:t>- Anxiety, depression</a:t>
            </a:r>
            <a:r>
              <a:rPr lang="en-US" dirty="0"/>
              <a:t>.</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234593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7478"/>
          </a:xfrm>
        </p:spPr>
        <p:txBody>
          <a:bodyPr>
            <a:normAutofit/>
          </a:bodyPr>
          <a:lstStyle/>
          <a:p>
            <a:r>
              <a:rPr lang="en-US" sz="3600" b="1" dirty="0" smtClean="0">
                <a:latin typeface="Times New Roman" panose="02020603050405020304" pitchFamily="18" charset="0"/>
                <a:cs typeface="Times New Roman" panose="02020603050405020304" pitchFamily="18" charset="0"/>
              </a:rPr>
              <a:t>AVPU SCALE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52603"/>
            <a:ext cx="12192000" cy="5468871"/>
          </a:xfrm>
        </p:spPr>
        <p:txBody>
          <a:bodyPr/>
          <a:lstStyle/>
          <a:p>
            <a:pPr>
              <a:lnSpc>
                <a:spcPct val="100000"/>
              </a:lnSpc>
            </a:pPr>
            <a:r>
              <a:rPr lang="en-US" b="1" dirty="0"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lert</a:t>
            </a:r>
          </a:p>
          <a:p>
            <a:pPr>
              <a:lnSpc>
                <a:spcPct val="100000"/>
              </a:lnSpc>
            </a:pPr>
            <a:r>
              <a:rPr lang="en-US" b="1" dirty="0" smtClean="0">
                <a:latin typeface="Times New Roman" panose="02020603050405020304" pitchFamily="18" charset="0"/>
                <a:cs typeface="Times New Roman" panose="02020603050405020304" pitchFamily="18" charset="0"/>
              </a:rPr>
              <a:t>V</a:t>
            </a:r>
            <a:r>
              <a:rPr lang="en-US" dirty="0" smtClean="0">
                <a:latin typeface="Times New Roman" panose="02020603050405020304" pitchFamily="18" charset="0"/>
                <a:cs typeface="Times New Roman" panose="02020603050405020304" pitchFamily="18" charset="0"/>
              </a:rPr>
              <a:t>erbal</a:t>
            </a:r>
          </a:p>
          <a:p>
            <a:pPr>
              <a:lnSpc>
                <a:spcPct val="100000"/>
              </a:lnSpc>
            </a:pPr>
            <a:r>
              <a:rPr lang="en-US" b="1" dirty="0" smtClean="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ain</a:t>
            </a:r>
          </a:p>
          <a:p>
            <a:pPr>
              <a:lnSpc>
                <a:spcPct val="100000"/>
              </a:lnSpc>
            </a:pPr>
            <a:r>
              <a:rPr lang="en-US" b="1" dirty="0" smtClean="0">
                <a:latin typeface="Times New Roman" panose="02020603050405020304" pitchFamily="18" charset="0"/>
                <a:cs typeface="Times New Roman" panose="02020603050405020304" pitchFamily="18" charset="0"/>
              </a:rPr>
              <a:t>U</a:t>
            </a:r>
            <a:r>
              <a:rPr lang="en-US" dirty="0" smtClean="0">
                <a:latin typeface="Times New Roman" panose="02020603050405020304" pitchFamily="18" charset="0"/>
                <a:cs typeface="Times New Roman" panose="02020603050405020304" pitchFamily="18" charset="0"/>
              </a:rPr>
              <a:t>nresponsive</a:t>
            </a:r>
          </a:p>
          <a:p>
            <a:pPr marL="0" indent="0">
              <a:lnSpc>
                <a:spcPct val="100000"/>
              </a:lnSpc>
              <a:buNone/>
            </a:pPr>
            <a:r>
              <a:rPr lang="en-US" dirty="0" smtClean="0">
                <a:latin typeface="Times New Roman" panose="02020603050405020304" pitchFamily="18" charset="0"/>
                <a:cs typeface="Times New Roman" panose="02020603050405020304" pitchFamily="18" charset="0"/>
              </a:rPr>
              <a:t>AVPU is a system in which a health care professional can measure and record a patient’s level of consciousness. It is usually used in emergency medicine protocols and within first AID.</a:t>
            </a:r>
          </a:p>
          <a:p>
            <a:pPr marL="0" indent="0">
              <a:lnSpc>
                <a:spcPct val="100000"/>
              </a:lnSpc>
              <a:buNone/>
            </a:pPr>
            <a:r>
              <a:rPr lang="en-US" dirty="0" smtClean="0">
                <a:latin typeface="Times New Roman" panose="02020603050405020304" pitchFamily="18" charset="0"/>
                <a:cs typeface="Times New Roman" panose="02020603050405020304" pitchFamily="18" charset="0"/>
              </a:rPr>
              <a:t>I is a simplification of Glasgow coma scale , which assesses a patient response in three measures: eye, voice and motor skills. The AVPU scale should be assessed using three identifiable traits, looking for the best response for each</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62516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When compared to GCS , AVPU classification of alertness correspond in the following manner: </a:t>
            </a:r>
          </a:p>
          <a:p>
            <a:r>
              <a:rPr lang="en-US" dirty="0" smtClean="0">
                <a:latin typeface="Times New Roman" panose="02020603050405020304" pitchFamily="18" charset="0"/>
                <a:cs typeface="Times New Roman" panose="02020603050405020304" pitchFamily="18" charset="0"/>
              </a:rPr>
              <a:t>Alert patient has=15GCS</a:t>
            </a:r>
          </a:p>
          <a:p>
            <a:r>
              <a:rPr lang="en-US" dirty="0" smtClean="0">
                <a:latin typeface="Times New Roman" panose="02020603050405020304" pitchFamily="18" charset="0"/>
                <a:cs typeface="Times New Roman" panose="02020603050405020304" pitchFamily="18" charset="0"/>
              </a:rPr>
              <a:t>Voice responsive=13 GCS</a:t>
            </a:r>
          </a:p>
          <a:p>
            <a:r>
              <a:rPr lang="en-US" dirty="0" smtClean="0">
                <a:latin typeface="Times New Roman" panose="02020603050405020304" pitchFamily="18" charset="0"/>
                <a:cs typeface="Times New Roman" panose="02020603050405020304" pitchFamily="18" charset="0"/>
              </a:rPr>
              <a:t>Pain responsive=8GCS</a:t>
            </a:r>
          </a:p>
          <a:p>
            <a:r>
              <a:rPr lang="en-US" dirty="0" smtClean="0">
                <a:latin typeface="Times New Roman" panose="02020603050405020304" pitchFamily="18" charset="0"/>
                <a:cs typeface="Times New Roman" panose="02020603050405020304" pitchFamily="18" charset="0"/>
              </a:rPr>
              <a:t>Unconsciousness= 3GCS</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20216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Compared to the pediatric GCS</a:t>
            </a:r>
            <a:endParaRPr lang="en-US" dirty="0"/>
          </a:p>
        </p:txBody>
      </p:sp>
      <p:sp>
        <p:nvSpPr>
          <p:cNvPr id="3" name="Content Placeholder 2"/>
          <p:cNvSpPr>
            <a:spLocks noGrp="1"/>
          </p:cNvSpPr>
          <p:nvPr>
            <p:ph idx="1"/>
          </p:nvPr>
        </p:nvSpPr>
        <p:spPr/>
        <p:txBody>
          <a:bodyPr/>
          <a:lstStyle/>
          <a:p>
            <a:r>
              <a:rPr lang="en-US" dirty="0" smtClean="0"/>
              <a:t>Alert 11-15</a:t>
            </a:r>
          </a:p>
          <a:p>
            <a:r>
              <a:rPr lang="en-US" dirty="0" smtClean="0"/>
              <a:t>Voice responsive 5-15</a:t>
            </a:r>
          </a:p>
          <a:p>
            <a:r>
              <a:rPr lang="en-US" dirty="0" smtClean="0"/>
              <a:t>Pain 4-12</a:t>
            </a:r>
          </a:p>
          <a:p>
            <a:r>
              <a:rPr lang="en-US" dirty="0" smtClean="0"/>
              <a:t>Unconsciousness 3-5</a:t>
            </a:r>
          </a:p>
          <a:p>
            <a:pPr marL="0" indent="0">
              <a:buNone/>
            </a:pPr>
            <a:r>
              <a:rPr lang="en-US" dirty="0" smtClean="0"/>
              <a:t>NB; The AVPU Scale has four possible outcomes compared to 13 of GCS. The assessor should always start from best (A) to worst (U)</a:t>
            </a: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60641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4639"/>
          </a:xfrm>
        </p:spPr>
        <p:txBody>
          <a:bodyPr>
            <a:normAutofit/>
          </a:bodyPr>
          <a:lstStyle/>
          <a:p>
            <a:r>
              <a:rPr lang="en-US" sz="3600" dirty="0" smtClean="0">
                <a:latin typeface="Times New Roman" panose="02020603050405020304" pitchFamily="18" charset="0"/>
                <a:cs typeface="Times New Roman" panose="02020603050405020304" pitchFamily="18" charset="0"/>
              </a:rPr>
              <a:t>The four recordable outcomes are</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89764"/>
            <a:ext cx="11353800" cy="5631711"/>
          </a:xfrm>
        </p:spPr>
        <p:txBody>
          <a:bodyPr>
            <a:normAutofit lnSpcReduction="10000"/>
          </a:bodyPr>
          <a:lstStyle/>
          <a:p>
            <a:r>
              <a:rPr lang="en-US" b="1" dirty="0" smtClean="0">
                <a:latin typeface="Times New Roman" panose="02020603050405020304" pitchFamily="18" charset="0"/>
                <a:cs typeface="Times New Roman" panose="02020603050405020304" pitchFamily="18" charset="0"/>
              </a:rPr>
              <a:t>ALERT</a:t>
            </a:r>
            <a:r>
              <a:rPr lang="en-US" dirty="0" smtClean="0">
                <a:latin typeface="Times New Roman" panose="02020603050405020304" pitchFamily="18" charset="0"/>
                <a:cs typeface="Times New Roman" panose="02020603050405020304" pitchFamily="18" charset="0"/>
              </a:rPr>
              <a:t>-The patient is fully awake ( though may not be orientated). The patient will spontaneously open eyes, respond to voice (may be confused) and will have bodily motor function.</a:t>
            </a:r>
          </a:p>
          <a:p>
            <a:r>
              <a:rPr lang="en-US" b="1" dirty="0" smtClean="0">
                <a:latin typeface="Times New Roman" panose="02020603050405020304" pitchFamily="18" charset="0"/>
                <a:cs typeface="Times New Roman" panose="02020603050405020304" pitchFamily="18" charset="0"/>
              </a:rPr>
              <a:t>VERBAL</a:t>
            </a:r>
            <a:r>
              <a:rPr lang="en-US" dirty="0" smtClean="0">
                <a:latin typeface="Times New Roman" panose="02020603050405020304" pitchFamily="18" charset="0"/>
                <a:cs typeface="Times New Roman" panose="02020603050405020304" pitchFamily="18" charset="0"/>
              </a:rPr>
              <a:t>-The patient make some kind of response when you talk to them, which could be in any of the three component measures of eyes, voice, or motor e.g. patients eyes open on being asked are you ok. The response could be as little as a grunt, moan, or slight move of a limb when prompted by voice of the rescuer.</a:t>
            </a:r>
          </a:p>
          <a:p>
            <a:r>
              <a:rPr lang="en-US" b="1" dirty="0" smtClean="0">
                <a:latin typeface="Times New Roman" panose="02020603050405020304" pitchFamily="18" charset="0"/>
                <a:cs typeface="Times New Roman" panose="02020603050405020304" pitchFamily="18" charset="0"/>
              </a:rPr>
              <a:t>PAIN</a:t>
            </a:r>
            <a:r>
              <a:rPr lang="en-US" dirty="0" smtClean="0">
                <a:latin typeface="Times New Roman" panose="02020603050405020304" pitchFamily="18" charset="0"/>
                <a:cs typeface="Times New Roman" panose="02020603050405020304" pitchFamily="18" charset="0"/>
              </a:rPr>
              <a:t>-The patient makes response in any of the three component measures on the application of pain stimulus, e.g. central stimulus like a sternal rub or peripheral stimulus such as squeezing of fingers, voice, moving part of body.</a:t>
            </a:r>
          </a:p>
          <a:p>
            <a:r>
              <a:rPr lang="en-US" b="1" dirty="0" smtClean="0">
                <a:latin typeface="Times New Roman" panose="02020603050405020304" pitchFamily="18" charset="0"/>
                <a:cs typeface="Times New Roman" panose="02020603050405020304" pitchFamily="18" charset="0"/>
              </a:rPr>
              <a:t>UNRESPONSIVE-or unconscious-</a:t>
            </a:r>
            <a:r>
              <a:rPr lang="en-US" dirty="0" smtClean="0">
                <a:latin typeface="Times New Roman" panose="02020603050405020304" pitchFamily="18" charset="0"/>
                <a:cs typeface="Times New Roman" panose="02020603050405020304" pitchFamily="18" charset="0"/>
              </a:rPr>
              <a:t>This is recorded when the patient does not show any eye, voice or motor response to pain or voice.</a:t>
            </a:r>
          </a:p>
          <a:p>
            <a:pPr marL="0" indent="0">
              <a:buNone/>
            </a:pPr>
            <a:r>
              <a:rPr lang="en-US" b="1" smtClean="0">
                <a:latin typeface="Times New Roman" panose="02020603050405020304" pitchFamily="18" charset="0"/>
                <a:cs typeface="Times New Roman" panose="02020603050405020304" pitchFamily="18" charset="0"/>
              </a:rPr>
              <a:t>NB;All</a:t>
            </a:r>
            <a:r>
              <a:rPr lang="en-US" b="1" dirty="0" smtClean="0">
                <a:latin typeface="Times New Roman" panose="02020603050405020304" pitchFamily="18" charset="0"/>
                <a:cs typeface="Times New Roman" panose="02020603050405020304" pitchFamily="18" charset="0"/>
              </a:rPr>
              <a:t> can also be put in a </a:t>
            </a:r>
            <a:r>
              <a:rPr lang="en-US" b="1" dirty="0" err="1" smtClean="0">
                <a:latin typeface="Times New Roman" panose="02020603050405020304" pitchFamily="18" charset="0"/>
                <a:cs typeface="Times New Roman" panose="02020603050405020304" pitchFamily="18" charset="0"/>
              </a:rPr>
              <a:t>likert</a:t>
            </a:r>
            <a:r>
              <a:rPr lang="en-US" b="1" dirty="0" smtClean="0">
                <a:latin typeface="Times New Roman" panose="02020603050405020304" pitchFamily="18" charset="0"/>
                <a:cs typeface="Times New Roman" panose="02020603050405020304" pitchFamily="18" charset="0"/>
              </a:rPr>
              <a:t> scale of 1-4</a:t>
            </a:r>
            <a:endParaRPr lang="en-US"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200966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Care of unconscious / terminally ill or bed ridden patients.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Nursing. Aims: -</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Identify problems.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 Prevent secondary complications.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Maximize functional recovery.</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Support patient and relatives.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Care of psychological aspects,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351921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072" y="-21019"/>
            <a:ext cx="10515600" cy="1325563"/>
          </a:xfrm>
        </p:spPr>
        <p:txBody>
          <a:bodyPr/>
          <a:lstStyle/>
          <a:p>
            <a:r>
              <a:rPr lang="en-US" b="1" dirty="0">
                <a:latin typeface="Times New Roman" panose="02020603050405020304" pitchFamily="18" charset="0"/>
                <a:cs typeface="Times New Roman" panose="02020603050405020304" pitchFamily="18" charset="0"/>
              </a:rPr>
              <a:t>Care….</a:t>
            </a:r>
            <a:endParaRPr lang="en-US" dirty="0"/>
          </a:p>
        </p:txBody>
      </p:sp>
      <p:sp>
        <p:nvSpPr>
          <p:cNvPr id="3" name="Content Placeholder 2"/>
          <p:cNvSpPr>
            <a:spLocks noGrp="1"/>
          </p:cNvSpPr>
          <p:nvPr>
            <p:ph idx="1"/>
          </p:nvPr>
        </p:nvSpPr>
        <p:spPr>
          <a:xfrm>
            <a:off x="1060704" y="890016"/>
            <a:ext cx="10293096" cy="5876544"/>
          </a:xfrm>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Emergency </a:t>
            </a:r>
            <a:r>
              <a:rPr lang="en-US" sz="3200" dirty="0">
                <a:latin typeface="Times New Roman" panose="02020603050405020304" pitchFamily="18" charset="0"/>
                <a:cs typeface="Times New Roman" panose="02020603050405020304" pitchFamily="18" charset="0"/>
              </a:rPr>
              <a:t>Management: - ABC.</a:t>
            </a:r>
          </a:p>
          <a:p>
            <a:pPr marL="0" indent="0">
              <a:buNone/>
            </a:pPr>
            <a:r>
              <a:rPr lang="en-US" sz="3200" dirty="0">
                <a:latin typeface="Times New Roman" panose="02020603050405020304" pitchFamily="18" charset="0"/>
                <a:cs typeface="Times New Roman" panose="02020603050405020304" pitchFamily="18" charset="0"/>
              </a:rPr>
              <a:t>• Airway clearance: - suctioning / positioning.</a:t>
            </a:r>
          </a:p>
          <a:p>
            <a:pPr marL="0" indent="0">
              <a:buNone/>
            </a:pPr>
            <a:r>
              <a:rPr lang="en-US" sz="3200" dirty="0">
                <a:latin typeface="Times New Roman" panose="02020603050405020304" pitchFamily="18" charset="0"/>
                <a:cs typeface="Times New Roman" panose="02020603050405020304" pitchFamily="18" charset="0"/>
              </a:rPr>
              <a:t>• Prevention of risk of injury: -</a:t>
            </a:r>
          </a:p>
          <a:p>
            <a:pPr marL="0" indent="0">
              <a:buNone/>
            </a:pPr>
            <a:r>
              <a:rPr lang="en-US" sz="3200" dirty="0">
                <a:latin typeface="Times New Roman" panose="02020603050405020304" pitchFamily="18" charset="0"/>
                <a:cs typeface="Times New Roman" panose="02020603050405020304" pitchFamily="18" charset="0"/>
              </a:rPr>
              <a:t>– Altered cognitive status.</a:t>
            </a:r>
          </a:p>
          <a:p>
            <a:pPr marL="0" indent="0">
              <a:buNone/>
            </a:pPr>
            <a:r>
              <a:rPr lang="en-US" sz="3200" dirty="0">
                <a:latin typeface="Times New Roman" panose="02020603050405020304" pitchFamily="18" charset="0"/>
                <a:cs typeface="Times New Roman" panose="02020603050405020304" pitchFamily="18" charset="0"/>
              </a:rPr>
              <a:t>– Strain, padding and support.</a:t>
            </a:r>
          </a:p>
          <a:p>
            <a:pPr marL="0" indent="0">
              <a:buNone/>
            </a:pPr>
            <a:r>
              <a:rPr lang="en-US" sz="3200" dirty="0">
                <a:latin typeface="Times New Roman" panose="02020603050405020304" pitchFamily="18" charset="0"/>
                <a:cs typeface="Times New Roman" panose="02020603050405020304" pitchFamily="18" charset="0"/>
              </a:rPr>
              <a:t>– Side rails, foot splint / board.</a:t>
            </a:r>
          </a:p>
          <a:p>
            <a:pPr marL="0" indent="0">
              <a:buNone/>
            </a:pPr>
            <a:r>
              <a:rPr lang="en-US" sz="3200" dirty="0">
                <a:latin typeface="Times New Roman" panose="02020603050405020304" pitchFamily="18" charset="0"/>
                <a:cs typeface="Times New Roman" panose="02020603050405020304" pitchFamily="18" charset="0"/>
              </a:rPr>
              <a:t>• Maintenance of fluid volume: – I/O, IVF, N/G feeding, orally.</a:t>
            </a:r>
          </a:p>
          <a:p>
            <a:pPr marL="0" indent="0">
              <a:buNone/>
            </a:pPr>
            <a:r>
              <a:rPr lang="en-US" sz="3200" dirty="0">
                <a:latin typeface="Times New Roman" panose="02020603050405020304" pitchFamily="18" charset="0"/>
                <a:cs typeface="Times New Roman" panose="02020603050405020304" pitchFamily="18" charset="0"/>
              </a:rPr>
              <a:t>• Care of oral cavity – mouth care 4 </a:t>
            </a:r>
            <a:r>
              <a:rPr lang="en-US" sz="3200" dirty="0" err="1">
                <a:latin typeface="Times New Roman" panose="02020603050405020304" pitchFamily="18" charset="0"/>
                <a:cs typeface="Times New Roman" panose="02020603050405020304" pitchFamily="18" charset="0"/>
              </a:rPr>
              <a:t>hrly</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Maintain tissue integrity of cornea:–  / abscent corneal reflex, eye care, pad.</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704495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84" y="365125"/>
            <a:ext cx="10415016" cy="659003"/>
          </a:xfrm>
        </p:spPr>
        <p:txBody>
          <a:bodyPr>
            <a:normAutofit/>
          </a:bodyPr>
          <a:lstStyle/>
          <a:p>
            <a:r>
              <a:rPr lang="en-US" sz="3600" b="1" dirty="0">
                <a:latin typeface="Times New Roman" panose="02020603050405020304" pitchFamily="18" charset="0"/>
                <a:cs typeface="Times New Roman" panose="02020603050405020304" pitchFamily="18" charset="0"/>
              </a:rPr>
              <a:t>Care….</a:t>
            </a:r>
            <a:endParaRPr lang="en-US" sz="3600" dirty="0"/>
          </a:p>
        </p:txBody>
      </p:sp>
      <p:sp>
        <p:nvSpPr>
          <p:cNvPr id="3" name="Content Placeholder 2"/>
          <p:cNvSpPr>
            <a:spLocks noGrp="1"/>
          </p:cNvSpPr>
          <p:nvPr>
            <p:ph idx="1"/>
          </p:nvPr>
        </p:nvSpPr>
        <p:spPr>
          <a:xfrm>
            <a:off x="1133856" y="1304544"/>
            <a:ext cx="10219944" cy="5376671"/>
          </a:xfrm>
        </p:spPr>
        <p:txBody>
          <a:bodyPr>
            <a:no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Prevention from cold: -</a:t>
            </a:r>
          </a:p>
          <a:p>
            <a:r>
              <a:rPr lang="en-US" sz="3200" dirty="0">
                <a:latin typeface="Times New Roman" panose="02020603050405020304" pitchFamily="18" charset="0"/>
                <a:cs typeface="Times New Roman" panose="02020603050405020304" pitchFamily="18" charset="0"/>
              </a:rPr>
              <a:t>Damage of hypothalamic center.</a:t>
            </a:r>
          </a:p>
          <a:p>
            <a:r>
              <a:rPr lang="en-US" sz="3200" dirty="0">
                <a:latin typeface="Times New Roman" panose="02020603050405020304" pitchFamily="18" charset="0"/>
                <a:cs typeface="Times New Roman" panose="02020603050405020304" pitchFamily="18" charset="0"/>
              </a:rPr>
              <a:t>Warm clothing / protection.</a:t>
            </a:r>
          </a:p>
          <a:p>
            <a:r>
              <a:rPr lang="en-US" sz="3200" dirty="0">
                <a:latin typeface="Times New Roman" panose="02020603050405020304" pitchFamily="18" charset="0"/>
                <a:cs typeface="Times New Roman" panose="02020603050405020304" pitchFamily="18" charset="0"/>
              </a:rPr>
              <a:t>Catheter care / VS urinary care.</a:t>
            </a:r>
          </a:p>
          <a:p>
            <a:r>
              <a:rPr lang="en-US" sz="3200" dirty="0">
                <a:latin typeface="Times New Roman" panose="02020603050405020304" pitchFamily="18" charset="0"/>
                <a:cs typeface="Times New Roman" panose="02020603050405020304" pitchFamily="18" charset="0"/>
              </a:rPr>
              <a:t>Incontinence care,</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Catheterized.</a:t>
            </a:r>
          </a:p>
          <a:p>
            <a:r>
              <a:rPr lang="en-US" sz="3200" dirty="0">
                <a:latin typeface="Times New Roman" panose="02020603050405020304" pitchFamily="18" charset="0"/>
                <a:cs typeface="Times New Roman" panose="02020603050405020304" pitchFamily="18" charset="0"/>
              </a:rPr>
              <a:t>Retention care,</a:t>
            </a:r>
          </a:p>
          <a:p>
            <a:r>
              <a:rPr lang="en-US" sz="3200" dirty="0">
                <a:latin typeface="Times New Roman" panose="02020603050405020304" pitchFamily="18" charset="0"/>
                <a:cs typeface="Times New Roman" panose="02020603050405020304" pitchFamily="18" charset="0"/>
              </a:rPr>
              <a:t>Stimulation intermittent</a:t>
            </a:r>
          </a:p>
          <a:p>
            <a:r>
              <a:rPr lang="en-US" sz="3200" dirty="0">
                <a:latin typeface="Times New Roman" panose="02020603050405020304" pitchFamily="18" charset="0"/>
                <a:cs typeface="Times New Roman" panose="02020603050405020304" pitchFamily="18" charset="0"/>
              </a:rPr>
              <a:t>Catheterization, folly’s.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867501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Care….</a:t>
            </a:r>
            <a:endParaRPr lang="en-US" sz="36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Bowel care: -</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Constipation care – fluid / fiber / laxatives.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 Diarrhea – fluid / </a:t>
            </a:r>
            <a:r>
              <a:rPr lang="en-US" sz="3200" dirty="0" err="1">
                <a:latin typeface="Times New Roman" panose="02020603050405020304" pitchFamily="18" charset="0"/>
                <a:cs typeface="Times New Roman" panose="02020603050405020304" pitchFamily="18" charset="0"/>
              </a:rPr>
              <a:t>ors</a:t>
            </a:r>
            <a:r>
              <a:rPr lang="en-US" sz="32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 Impaction – digital removal.</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488406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888" y="-293243"/>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Care….</a:t>
            </a:r>
            <a:endParaRPr lang="en-US" sz="3600" dirty="0"/>
          </a:p>
        </p:txBody>
      </p:sp>
      <p:sp>
        <p:nvSpPr>
          <p:cNvPr id="3" name="Content Placeholder 2"/>
          <p:cNvSpPr>
            <a:spLocks noGrp="1"/>
          </p:cNvSpPr>
          <p:nvPr>
            <p:ph idx="1"/>
          </p:nvPr>
        </p:nvSpPr>
        <p:spPr>
          <a:xfrm>
            <a:off x="1008888" y="1377696"/>
            <a:ext cx="10344912" cy="5169408"/>
          </a:xfrm>
        </p:spPr>
        <p:txBody>
          <a:bodyPr>
            <a:no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Prevention of pressure ulcer: -</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Back care, positioning, air / water matters etc.</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Skin care: - Positioning, bed bath, hair wash, nail.</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Nutritional care: - N/G, TPN, IVF, I/O.</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Pyrexia: - room cold, ventilation, TPR, cold.</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Promoting sensory stimulation: -</a:t>
            </a:r>
          </a:p>
          <a:p>
            <a:pPr marL="0" indent="0">
              <a:buNone/>
            </a:pPr>
            <a:r>
              <a:rPr lang="en-US" sz="3200" dirty="0">
                <a:latin typeface="Times New Roman" panose="02020603050405020304" pitchFamily="18" charset="0"/>
                <a:cs typeface="Times New Roman" panose="02020603050405020304" pitchFamily="18" charset="0"/>
              </a:rPr>
              <a:t>– To prevent from sensory deprivation.</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96007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995" y="87683"/>
            <a:ext cx="11699309" cy="638827"/>
          </a:xfrm>
        </p:spPr>
        <p:txBody>
          <a:bodyPr>
            <a:normAutofit fontScale="90000"/>
          </a:bodyPr>
          <a:lstStyle/>
          <a:p>
            <a:r>
              <a:rPr lang="en-GB" b="1" dirty="0" smtClean="0"/>
              <a:t/>
            </a:r>
            <a:br>
              <a:rPr lang="en-GB" b="1" dirty="0" smtClean="0"/>
            </a:br>
            <a:r>
              <a:rPr lang="en-GB" sz="4000" b="1" dirty="0" smtClean="0">
                <a:latin typeface="Times New Roman" panose="02020603050405020304" pitchFamily="18" charset="0"/>
                <a:cs typeface="Times New Roman" panose="02020603050405020304" pitchFamily="18" charset="0"/>
              </a:rPr>
              <a:t>Types </a:t>
            </a:r>
            <a:r>
              <a:rPr lang="en-GB" sz="4000" b="1" dirty="0">
                <a:latin typeface="Times New Roman" panose="02020603050405020304" pitchFamily="18" charset="0"/>
                <a:cs typeface="Times New Roman" panose="02020603050405020304" pitchFamily="18" charset="0"/>
              </a:rPr>
              <a:t>of Critically Ill Patients </a:t>
            </a:r>
            <a:r>
              <a:rPr lang="en-GB" i="1" dirty="0"/>
              <a:t> </a:t>
            </a:r>
            <a:r>
              <a:rPr lang="en-US" dirty="0"/>
              <a:t/>
            </a:r>
            <a:br>
              <a:rPr lang="en-US" dirty="0"/>
            </a:br>
            <a:endParaRPr lang="en-US" dirty="0"/>
          </a:p>
        </p:txBody>
      </p:sp>
      <p:sp>
        <p:nvSpPr>
          <p:cNvPr id="3" name="Content Placeholder 2"/>
          <p:cNvSpPr>
            <a:spLocks noGrp="1"/>
          </p:cNvSpPr>
          <p:nvPr>
            <p:ph idx="1"/>
          </p:nvPr>
        </p:nvSpPr>
        <p:spPr>
          <a:xfrm>
            <a:off x="237995" y="726509"/>
            <a:ext cx="11574049" cy="5994965"/>
          </a:xfrm>
        </p:spPr>
        <p:txBody>
          <a:bodyPr>
            <a:normAutofit lnSpcReduction="10000"/>
          </a:bodyPr>
          <a:lstStyle/>
          <a:p>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is possible you may have based your judgment on the following observations: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magnitude or extent of anatomical structural damage, for example, second degree burns of more than 25%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Severe injuries to the head or chest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effect of the disease/condition on circulation, breathing, and electrolyte balance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organs affected by the disease, for example, cardiac arrest, respiratory failure, pulmonary distress, and renal failure</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Going by this approach, a critically ill patient is one whose physical condition, physiological and psychological state poses an immediate threat to their life.  </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During your practice as a nurse you will have come across a patient whose condition you would have classified as critical. Before you proceed, reflect on why you classified that patient as critical.</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14034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Care….</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Care: </a:t>
            </a:r>
            <a:r>
              <a:rPr lang="en-US" sz="3200" dirty="0">
                <a:latin typeface="Times New Roman" panose="02020603050405020304" pitchFamily="18" charset="0"/>
                <a:cs typeface="Times New Roman" panose="02020603050405020304" pitchFamily="18" charset="0"/>
              </a:rPr>
              <a:t>- Touching the Pt., communicating with Pt., avoid</a:t>
            </a:r>
          </a:p>
          <a:p>
            <a:pPr marL="0" indent="0">
              <a:buNone/>
            </a:pPr>
            <a:r>
              <a:rPr lang="en-US" sz="3200" dirty="0">
                <a:latin typeface="Times New Roman" panose="02020603050405020304" pitchFamily="18" charset="0"/>
                <a:cs typeface="Times New Roman" panose="02020603050405020304" pitchFamily="18" charset="0"/>
              </a:rPr>
              <a:t>negative comments near Pt., Orient Pt. about: time,</a:t>
            </a:r>
          </a:p>
          <a:p>
            <a:pPr marL="0" indent="0">
              <a:buNone/>
            </a:pPr>
            <a:r>
              <a:rPr lang="en-US" sz="3200" dirty="0">
                <a:latin typeface="Times New Roman" panose="02020603050405020304" pitchFamily="18" charset="0"/>
                <a:cs typeface="Times New Roman" panose="02020603050405020304" pitchFamily="18" charset="0"/>
              </a:rPr>
              <a:t>place, person ev.8 </a:t>
            </a:r>
            <a:r>
              <a:rPr lang="en-US" sz="3200" dirty="0" err="1">
                <a:latin typeface="Times New Roman" panose="02020603050405020304" pitchFamily="18" charset="0"/>
                <a:cs typeface="Times New Roman" panose="02020603050405020304" pitchFamily="18" charset="0"/>
              </a:rPr>
              <a:t>hrly</a:t>
            </a:r>
            <a:r>
              <a:rPr lang="en-US" sz="3200" dirty="0">
                <a:latin typeface="Times New Roman" panose="02020603050405020304" pitchFamily="18" charset="0"/>
                <a:cs typeface="Times New Roman" panose="02020603050405020304" pitchFamily="18" charset="0"/>
              </a:rPr>
              <a:t>. Devotional therapy: radio, music</a:t>
            </a:r>
          </a:p>
          <a:p>
            <a:pPr marL="0" indent="0">
              <a:buNone/>
            </a:pPr>
            <a:r>
              <a:rPr lang="en-US" sz="3200" dirty="0">
                <a:latin typeface="Times New Roman" panose="02020603050405020304" pitchFamily="18" charset="0"/>
                <a:cs typeface="Times New Roman" panose="02020603050405020304" pitchFamily="18" charset="0"/>
              </a:rPr>
              <a:t>etc.</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Monitoring and managing potential comp: - </a:t>
            </a:r>
            <a:r>
              <a:rPr lang="en-US" sz="3200" b="1" dirty="0">
                <a:latin typeface="Times New Roman" panose="02020603050405020304" pitchFamily="18" charset="0"/>
                <a:cs typeface="Times New Roman" panose="02020603050405020304" pitchFamily="18" charset="0"/>
              </a:rPr>
              <a:t>e.g. </a:t>
            </a:r>
            <a:r>
              <a:rPr lang="en-US" sz="3200" dirty="0">
                <a:latin typeface="Times New Roman" panose="02020603050405020304" pitchFamily="18" charset="0"/>
                <a:cs typeface="Times New Roman" panose="02020603050405020304" pitchFamily="18" charset="0"/>
              </a:rPr>
              <a:t>Pneumonia, aspiration, respiratory failure.</a:t>
            </a:r>
          </a:p>
          <a:p>
            <a:pPr marL="0" indent="0">
              <a:buNone/>
            </a:pPr>
            <a:r>
              <a:rPr lang="en-US" sz="3200" b="1" dirty="0">
                <a:latin typeface="Times New Roman" panose="02020603050405020304" pitchFamily="18" charset="0"/>
                <a:cs typeface="Times New Roman" panose="02020603050405020304" pitchFamily="18" charset="0"/>
              </a:rPr>
              <a:t>Care: </a:t>
            </a:r>
            <a:r>
              <a:rPr lang="en-US" sz="3200" dirty="0">
                <a:latin typeface="Times New Roman" panose="02020603050405020304" pitchFamily="18" charset="0"/>
                <a:cs typeface="Times New Roman" panose="02020603050405020304" pitchFamily="18" charset="0"/>
              </a:rPr>
              <a:t>- TPR, BP, blood count, ABG, suctioning, chest </a:t>
            </a:r>
            <a:r>
              <a:rPr lang="en-US" sz="3200" dirty="0" err="1">
                <a:latin typeface="Times New Roman" panose="02020603050405020304" pitchFamily="18" charset="0"/>
                <a:cs typeface="Times New Roman" panose="02020603050405020304" pitchFamily="18" charset="0"/>
              </a:rPr>
              <a:t>physio</a:t>
            </a:r>
            <a:r>
              <a:rPr lang="en-US" sz="3200" dirty="0">
                <a:latin typeface="Times New Roman" panose="02020603050405020304" pitchFamily="18" charset="0"/>
                <a:cs typeface="Times New Roman" panose="02020603050405020304" pitchFamily="18" charset="0"/>
              </a:rPr>
              <a:t>., C/S – blood and secretions.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176682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0432" y="365125"/>
            <a:ext cx="10183368" cy="1036955"/>
          </a:xfrm>
        </p:spPr>
        <p:txBody>
          <a:bodyPr>
            <a:normAutofit/>
          </a:bodyPr>
          <a:lstStyle/>
          <a:p>
            <a:r>
              <a:rPr lang="en-US" sz="3600" b="1" dirty="0">
                <a:latin typeface="Times New Roman" panose="02020603050405020304" pitchFamily="18" charset="0"/>
                <a:cs typeface="Times New Roman" panose="02020603050405020304" pitchFamily="18" charset="0"/>
              </a:rPr>
              <a:t>Specific needs and care: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77824" y="2048256"/>
            <a:ext cx="10475976" cy="5876544"/>
          </a:xfrm>
        </p:spPr>
        <p:txBody>
          <a:bodyPr>
            <a:normAutofit/>
          </a:bodyPr>
          <a:lstStyle/>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Care of skin and prevention of bedsore.</a:t>
            </a: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Bowel management.</a:t>
            </a: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Prevention of physical deformities.</a:t>
            </a: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Nutritional needs of patient.</a:t>
            </a: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Care of urinary bladder.</a:t>
            </a: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28554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Specific needs and care….</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Different therapies to the bed-ridden Pt.</a:t>
            </a:r>
          </a:p>
          <a:p>
            <a:pPr marL="0" indent="0">
              <a:buNone/>
            </a:pPr>
            <a:r>
              <a:rPr lang="en-US" sz="3200" dirty="0">
                <a:latin typeface="Times New Roman" panose="02020603050405020304" pitchFamily="18" charset="0"/>
                <a:cs typeface="Times New Roman" panose="02020603050405020304" pitchFamily="18" charset="0"/>
              </a:rPr>
              <a:t>– Recreation  games, Phone, paper, pray, radio.  etc.</a:t>
            </a:r>
          </a:p>
          <a:p>
            <a:pPr marL="0" indent="0">
              <a:buNone/>
            </a:pPr>
            <a:r>
              <a:rPr lang="fr-FR" sz="3200" dirty="0">
                <a:latin typeface="Times New Roman" panose="02020603050405020304" pitchFamily="18" charset="0"/>
                <a:cs typeface="Times New Roman" panose="02020603050405020304" pitchFamily="18" charset="0"/>
              </a:rPr>
              <a:t>– Divertional  Relax. ex., méditation, touch. etc.</a:t>
            </a:r>
          </a:p>
          <a:p>
            <a:pPr marL="0" indent="0">
              <a:buNone/>
            </a:pPr>
            <a:r>
              <a:rPr lang="en-US" sz="3200" dirty="0">
                <a:latin typeface="Times New Roman" panose="02020603050405020304" pitchFamily="18" charset="0"/>
                <a:cs typeface="Times New Roman" panose="02020603050405020304" pitchFamily="18" charset="0"/>
              </a:rPr>
              <a:t>– Occupational therapy.  Typing / phone/computer tee.</a:t>
            </a:r>
          </a:p>
          <a:p>
            <a:pPr marL="0" indent="0">
              <a:buNone/>
            </a:pPr>
            <a:r>
              <a:rPr lang="en-US" sz="3200" dirty="0">
                <a:latin typeface="Times New Roman" panose="02020603050405020304" pitchFamily="18" charset="0"/>
                <a:cs typeface="Times New Roman" panose="02020603050405020304" pitchFamily="18" charset="0"/>
              </a:rPr>
              <a:t>(esp. handicap).</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276497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322"/>
          </a:xfrm>
        </p:spPr>
        <p:txBody>
          <a:bodyPr>
            <a:normAutofit fontScale="90000"/>
          </a:bodyPr>
          <a:lstStyle/>
          <a:p>
            <a:r>
              <a:rPr lang="en-US" dirty="0"/>
              <a:t/>
            </a:r>
            <a:br>
              <a:rPr lang="en-US" dirty="0"/>
            </a:br>
            <a:r>
              <a:rPr lang="en-US" sz="4000" b="1" dirty="0">
                <a:latin typeface="Times New Roman" panose="02020603050405020304" pitchFamily="18" charset="0"/>
                <a:cs typeface="Times New Roman" panose="02020603050405020304" pitchFamily="18" charset="0"/>
              </a:rPr>
              <a:t>The components of basic nursing care for bed</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ridden patients are: -</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5989" y="1177448"/>
            <a:ext cx="10877811" cy="5394039"/>
          </a:xfrm>
        </p:spPr>
        <p:txBody>
          <a:bodyPr>
            <a:no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14 principles of </a:t>
            </a:r>
            <a:r>
              <a:rPr lang="en-US" sz="3200" b="1" dirty="0" smtClean="0">
                <a:solidFill>
                  <a:srgbClr val="FF0000"/>
                </a:solidFill>
                <a:latin typeface="Times New Roman" panose="02020603050405020304" pitchFamily="18" charset="0"/>
                <a:cs typeface="Times New Roman" panose="02020603050405020304" pitchFamily="18" charset="0"/>
              </a:rPr>
              <a:t>Virginia Henderson's</a:t>
            </a:r>
            <a:endParaRPr lang="en-US" sz="3200" b="1" dirty="0">
              <a:solidFill>
                <a:srgbClr val="FF000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Respiration,</a:t>
            </a:r>
          </a:p>
          <a:p>
            <a:pPr marL="514350" indent="-514350">
              <a:buFont typeface="+mj-lt"/>
              <a:buAutoNum type="arabicPeriod"/>
            </a:pPr>
            <a:r>
              <a:rPr lang="en-US" sz="3200" dirty="0" smtClean="0">
                <a:latin typeface="Times New Roman" panose="02020603050405020304" pitchFamily="18" charset="0"/>
                <a:cs typeface="Times New Roman" panose="02020603050405020304" pitchFamily="18" charset="0"/>
              </a:rPr>
              <a:t>eating </a:t>
            </a:r>
            <a:r>
              <a:rPr lang="en-US" sz="3200" dirty="0">
                <a:latin typeface="Times New Roman" panose="02020603050405020304" pitchFamily="18" charset="0"/>
                <a:cs typeface="Times New Roman" panose="02020603050405020304" pitchFamily="18" charset="0"/>
              </a:rPr>
              <a:t>and drinking,</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elimination,</a:t>
            </a:r>
          </a:p>
          <a:p>
            <a:pPr marL="514350" indent="-514350">
              <a:buFont typeface="+mj-lt"/>
              <a:buAutoNum type="arabicPeriod"/>
            </a:pPr>
            <a:r>
              <a:rPr lang="en-US" sz="3200" dirty="0" smtClean="0">
                <a:latin typeface="Times New Roman" panose="02020603050405020304" pitchFamily="18" charset="0"/>
                <a:cs typeface="Times New Roman" panose="02020603050405020304" pitchFamily="18" charset="0"/>
              </a:rPr>
              <a:t>maintain </a:t>
            </a:r>
            <a:r>
              <a:rPr lang="en-US" sz="3200" dirty="0">
                <a:latin typeface="Times New Roman" panose="02020603050405020304" pitchFamily="18" charset="0"/>
                <a:cs typeface="Times New Roman" panose="02020603050405020304" pitchFamily="18" charset="0"/>
              </a:rPr>
              <a:t>desirable posture,</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rest and sleep, </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dressing and undressing,</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maintain body temperature, </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056009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629"/>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14 principles….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02080"/>
            <a:ext cx="10515600" cy="5108448"/>
          </a:xfrm>
        </p:spPr>
        <p:txBody>
          <a:bodyPr/>
          <a:lstStyle/>
          <a:p>
            <a:pPr marL="0" indent="0">
              <a:buNone/>
            </a:pPr>
            <a:r>
              <a:rPr lang="en-US" sz="3200" dirty="0">
                <a:latin typeface="Times New Roman" panose="02020603050405020304" pitchFamily="18" charset="0"/>
                <a:cs typeface="Times New Roman" panose="02020603050405020304" pitchFamily="18" charset="0"/>
              </a:rPr>
              <a:t>8. keep body clean and well groomed,</a:t>
            </a:r>
          </a:p>
          <a:p>
            <a:pPr marL="0" indent="0">
              <a:buNone/>
            </a:pPr>
            <a:r>
              <a:rPr lang="en-US" sz="3200" dirty="0">
                <a:latin typeface="Times New Roman" panose="02020603050405020304" pitchFamily="18" charset="0"/>
                <a:cs typeface="Times New Roman" panose="02020603050405020304" pitchFamily="18" charset="0"/>
              </a:rPr>
              <a:t>9.  avoid dangers of environment,</a:t>
            </a:r>
          </a:p>
          <a:p>
            <a:pPr marL="0" indent="0">
              <a:buNone/>
            </a:pPr>
            <a:r>
              <a:rPr lang="en-US" sz="3200" dirty="0">
                <a:latin typeface="Times New Roman" panose="02020603050405020304" pitchFamily="18" charset="0"/>
                <a:cs typeface="Times New Roman" panose="02020603050405020304" pitchFamily="18" charset="0"/>
              </a:rPr>
              <a:t>10.  communicate effectively,</a:t>
            </a:r>
          </a:p>
          <a:p>
            <a:pPr marL="0" indent="0">
              <a:buNone/>
            </a:pPr>
            <a:r>
              <a:rPr lang="en-US" sz="3200" dirty="0">
                <a:latin typeface="Times New Roman" panose="02020603050405020304" pitchFamily="18" charset="0"/>
                <a:cs typeface="Times New Roman" panose="02020603050405020304" pitchFamily="18" charset="0"/>
              </a:rPr>
              <a:t>11. practice his religion, </a:t>
            </a:r>
          </a:p>
          <a:p>
            <a:pPr marL="0" indent="0">
              <a:buNone/>
            </a:pPr>
            <a:r>
              <a:rPr lang="en-US" sz="3200" dirty="0">
                <a:latin typeface="Times New Roman" panose="02020603050405020304" pitchFamily="18" charset="0"/>
                <a:cs typeface="Times New Roman" panose="02020603050405020304" pitchFamily="18" charset="0"/>
              </a:rPr>
              <a:t>12. work or productive occupation, </a:t>
            </a:r>
          </a:p>
          <a:p>
            <a:pPr marL="0" indent="0">
              <a:buNone/>
            </a:pPr>
            <a:r>
              <a:rPr lang="en-US" sz="3200" dirty="0">
                <a:latin typeface="Times New Roman" panose="02020603050405020304" pitchFamily="18" charset="0"/>
                <a:cs typeface="Times New Roman" panose="02020603050405020304" pitchFamily="18" charset="0"/>
              </a:rPr>
              <a:t>13. recreational activity and to</a:t>
            </a:r>
          </a:p>
          <a:p>
            <a:pPr marL="0" indent="0">
              <a:buNone/>
            </a:pPr>
            <a:r>
              <a:rPr lang="en-US" sz="3200" dirty="0">
                <a:latin typeface="Times New Roman" panose="02020603050405020304" pitchFamily="18" charset="0"/>
                <a:cs typeface="Times New Roman" panose="02020603050405020304" pitchFamily="18" charset="0"/>
              </a:rPr>
              <a:t>14.  learn.</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490464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Specific needs and care: -</a:t>
            </a:r>
            <a:br>
              <a:rPr lang="en-US" sz="3600" b="1" dirty="0"/>
            </a:br>
            <a:r>
              <a:rPr lang="en-US" sz="3600" b="1" dirty="0"/>
              <a:t>Care of skin and prevention of bed-sore: -</a:t>
            </a:r>
            <a:endParaRPr lang="en-US" sz="3600" dirty="0"/>
          </a:p>
        </p:txBody>
      </p:sp>
      <p:sp>
        <p:nvSpPr>
          <p:cNvPr id="3" name="Content Placeholder 2"/>
          <p:cNvSpPr>
            <a:spLocks noGrp="1"/>
          </p:cNvSpPr>
          <p:nvPr>
            <p:ph idx="1"/>
          </p:nvPr>
        </p:nvSpPr>
        <p:spPr>
          <a:xfrm>
            <a:off x="838200" y="1825624"/>
            <a:ext cx="10515600" cy="4611751"/>
          </a:xfrm>
        </p:spPr>
        <p:txBody>
          <a:bodyPr>
            <a:normAutofit/>
          </a:bodyPr>
          <a:lstStyle/>
          <a:p>
            <a:r>
              <a:rPr lang="en-US" sz="3200" dirty="0">
                <a:latin typeface="Times New Roman" panose="02020603050405020304" pitchFamily="18" charset="0"/>
                <a:cs typeface="Times New Roman" panose="02020603050405020304" pitchFamily="18" charset="0"/>
              </a:rPr>
              <a:t>Position change 2 </a:t>
            </a:r>
            <a:r>
              <a:rPr lang="en-US" sz="3200" dirty="0" smtClean="0">
                <a:latin typeface="Times New Roman" panose="02020603050405020304" pitchFamily="18" charset="0"/>
                <a:cs typeface="Times New Roman" panose="02020603050405020304" pitchFamily="18" charset="0"/>
              </a:rPr>
              <a:t>hourly</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Back care.</a:t>
            </a:r>
          </a:p>
          <a:p>
            <a:r>
              <a:rPr lang="en-US" sz="3200" dirty="0">
                <a:latin typeface="Times New Roman" panose="02020603050405020304" pitchFamily="18" charset="0"/>
                <a:cs typeface="Times New Roman" panose="02020603050405020304" pitchFamily="18" charset="0"/>
              </a:rPr>
              <a:t> Air/water mattress. (if need).</a:t>
            </a:r>
          </a:p>
          <a:p>
            <a:r>
              <a:rPr lang="en-US" sz="3200" dirty="0">
                <a:latin typeface="Times New Roman" panose="02020603050405020304" pitchFamily="18" charset="0"/>
                <a:cs typeface="Times New Roman" panose="02020603050405020304" pitchFamily="18" charset="0"/>
              </a:rPr>
              <a:t>Care of pressure points.</a:t>
            </a:r>
          </a:p>
          <a:p>
            <a:r>
              <a:rPr lang="en-US" sz="3200" dirty="0">
                <a:latin typeface="Times New Roman" panose="02020603050405020304" pitchFamily="18" charset="0"/>
                <a:cs typeface="Times New Roman" panose="02020603050405020304" pitchFamily="18" charset="0"/>
              </a:rPr>
              <a:t>Avoid friction.</a:t>
            </a:r>
          </a:p>
          <a:p>
            <a:r>
              <a:rPr lang="en-US" sz="3200" dirty="0">
                <a:latin typeface="Times New Roman" panose="02020603050405020304" pitchFamily="18" charset="0"/>
                <a:cs typeface="Times New Roman" panose="02020603050405020304" pitchFamily="18" charset="0"/>
              </a:rPr>
              <a:t>Nutrition diet.</a:t>
            </a:r>
          </a:p>
          <a:p>
            <a:r>
              <a:rPr lang="en-US" sz="3200" dirty="0">
                <a:latin typeface="Times New Roman" panose="02020603050405020304" pitchFamily="18" charset="0"/>
                <a:cs typeface="Times New Roman" panose="02020603050405020304" pitchFamily="18" charset="0"/>
              </a:rPr>
              <a:t>Family teaching.</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521321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Bowel management: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Complication: - </a:t>
            </a:r>
            <a:r>
              <a:rPr lang="en-US" sz="3200" dirty="0">
                <a:latin typeface="Times New Roman" panose="02020603050405020304" pitchFamily="18" charset="0"/>
                <a:cs typeface="Times New Roman" panose="02020603050405020304" pitchFamily="18" charset="0"/>
              </a:rPr>
              <a:t>Constipation, impaction, diarrhea, atonic</a:t>
            </a:r>
          </a:p>
          <a:p>
            <a:pPr marL="0" indent="0">
              <a:buNone/>
            </a:pPr>
            <a:r>
              <a:rPr lang="en-US" sz="3200" dirty="0">
                <a:latin typeface="Times New Roman" panose="02020603050405020304" pitchFamily="18" charset="0"/>
                <a:cs typeface="Times New Roman" panose="02020603050405020304" pitchFamily="18" charset="0"/>
              </a:rPr>
              <a:t>dysreffexia , etc.</a:t>
            </a:r>
          </a:p>
          <a:p>
            <a:pPr marL="0" indent="0">
              <a:buNone/>
            </a:pPr>
            <a:r>
              <a:rPr lang="en-US" sz="3200" dirty="0">
                <a:latin typeface="Times New Roman" panose="02020603050405020304" pitchFamily="18" charset="0"/>
                <a:cs typeface="Times New Roman" panose="02020603050405020304" pitchFamily="18" charset="0"/>
              </a:rPr>
              <a:t>• Bowel history: - Frequency, consistency and stimulus.</a:t>
            </a:r>
          </a:p>
          <a:p>
            <a:pPr marL="0" indent="0">
              <a:buNone/>
            </a:pPr>
            <a:r>
              <a:rPr lang="en-US" sz="3200" dirty="0">
                <a:latin typeface="Times New Roman" panose="02020603050405020304" pitchFamily="18" charset="0"/>
                <a:cs typeface="Times New Roman" panose="02020603050405020304" pitchFamily="18" charset="0"/>
              </a:rPr>
              <a:t>• Physical status: - reason, activity, age, </a:t>
            </a:r>
            <a:r>
              <a:rPr lang="en-US" sz="3200" dirty="0" smtClean="0">
                <a:latin typeface="Times New Roman" panose="02020603050405020304" pitchFamily="18" charset="0"/>
                <a:cs typeface="Times New Roman" panose="02020603050405020304" pitchFamily="18" charset="0"/>
              </a:rPr>
              <a:t>G.I.</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Privacy: - Sound, </a:t>
            </a:r>
            <a:r>
              <a:rPr lang="en-US" sz="3200" dirty="0" smtClean="0">
                <a:latin typeface="Times New Roman" panose="02020603050405020304" pitchFamily="18" charset="0"/>
                <a:cs typeface="Times New Roman" panose="02020603050405020304" pitchFamily="18" charset="0"/>
              </a:rPr>
              <a:t>smell.</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Positioning: - upright with pillows, SCI-no bed pan.</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910741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Bowel management….</a:t>
            </a:r>
            <a:endParaRPr lang="en-US" sz="3600" dirty="0"/>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Intra abdominal pressure: - Massage, deep breathing.</a:t>
            </a:r>
          </a:p>
          <a:p>
            <a:pPr marL="0" indent="0">
              <a:buNone/>
            </a:pPr>
            <a:r>
              <a:rPr lang="en-US" sz="3600" dirty="0">
                <a:latin typeface="Times New Roman" panose="02020603050405020304" pitchFamily="18" charset="0"/>
                <a:cs typeface="Times New Roman" panose="02020603050405020304" pitchFamily="18" charset="0"/>
              </a:rPr>
              <a:t>• Oral medications: - laxative, sedatives ,</a:t>
            </a:r>
          </a:p>
          <a:p>
            <a:pPr marL="0" indent="0">
              <a:buNone/>
            </a:pPr>
            <a:r>
              <a:rPr lang="en-US" sz="3600" dirty="0">
                <a:latin typeface="Times New Roman" panose="02020603050405020304" pitchFamily="18" charset="0"/>
                <a:cs typeface="Times New Roman" panose="02020603050405020304" pitchFamily="18" charset="0"/>
              </a:rPr>
              <a:t>– Suppositories.</a:t>
            </a:r>
          </a:p>
          <a:p>
            <a:pPr marL="0" indent="0">
              <a:buNone/>
            </a:pPr>
            <a:r>
              <a:rPr lang="en-US" sz="3600" dirty="0">
                <a:latin typeface="Times New Roman" panose="02020603050405020304" pitchFamily="18" charset="0"/>
                <a:cs typeface="Times New Roman" panose="02020603050405020304" pitchFamily="18" charset="0"/>
              </a:rPr>
              <a:t>– Diet/fluid/exercise.</a:t>
            </a:r>
          </a:p>
          <a:p>
            <a:pPr marL="0" indent="0">
              <a:buNone/>
            </a:pPr>
            <a:r>
              <a:rPr lang="en-US" sz="3600" dirty="0">
                <a:latin typeface="Times New Roman" panose="02020603050405020304" pitchFamily="18" charset="0"/>
                <a:cs typeface="Times New Roman" panose="02020603050405020304" pitchFamily="18" charset="0"/>
              </a:rPr>
              <a:t>• Digital stimulation: - Index finger (1/2” – 2”) (nerve</a:t>
            </a:r>
          </a:p>
          <a:p>
            <a:pPr marL="0" indent="0">
              <a:buNone/>
            </a:pPr>
            <a:r>
              <a:rPr lang="en-US" sz="3600" dirty="0">
                <a:latin typeface="Times New Roman" panose="02020603050405020304" pitchFamily="18" charset="0"/>
                <a:cs typeface="Times New Roman" panose="02020603050405020304" pitchFamily="18" charset="0"/>
              </a:rPr>
              <a:t>stimulatory.</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405393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856" y="365125"/>
            <a:ext cx="10219944" cy="549275"/>
          </a:xfrm>
        </p:spPr>
        <p:txBody>
          <a:bodyPr>
            <a:noAutofit/>
          </a:bodyPr>
          <a:lstStyle/>
          <a:p>
            <a:r>
              <a:rPr lang="en-US" sz="3600" b="1" dirty="0">
                <a:latin typeface="Times New Roman" panose="02020603050405020304" pitchFamily="18" charset="0"/>
                <a:cs typeface="Times New Roman" panose="02020603050405020304" pitchFamily="18" charset="0"/>
              </a:rPr>
              <a:t>Prevention of physical deformities: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92480" y="914400"/>
            <a:ext cx="10561320" cy="5644896"/>
          </a:xfrm>
        </p:spPr>
        <p:txBody>
          <a:bodyPr>
            <a:noAutofit/>
          </a:bodyPr>
          <a:lstStyle/>
          <a:p>
            <a:pPr marL="0" indent="0">
              <a:buNone/>
            </a:pPr>
            <a:r>
              <a:rPr lang="it-IT" sz="3200" dirty="0">
                <a:latin typeface="Times New Roman" panose="02020603050405020304" pitchFamily="18" charset="0"/>
                <a:cs typeface="Times New Roman" panose="02020603050405020304" pitchFamily="18" charset="0"/>
              </a:rPr>
              <a:t>Wrist drop: - Quadriplegia, disuse syndrome. </a:t>
            </a:r>
            <a:r>
              <a:rPr lang="en-US" sz="3200" dirty="0">
                <a:latin typeface="Times New Roman" panose="02020603050405020304" pitchFamily="18" charset="0"/>
                <a:cs typeface="Times New Roman" panose="02020603050405020304" pitchFamily="18" charset="0"/>
              </a:rPr>
              <a:t>– Due to pressure on radial nerve.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Care: </a:t>
            </a:r>
            <a:r>
              <a:rPr lang="en-US" sz="3200" dirty="0">
                <a:latin typeface="Times New Roman" panose="02020603050405020304" pitchFamily="18" charset="0"/>
                <a:cs typeface="Times New Roman" panose="02020603050405020304" pitchFamily="18" charset="0"/>
              </a:rPr>
              <a:t>- Soft ball on hand, use of splint, slab, exercise, skin care.</a:t>
            </a:r>
          </a:p>
          <a:p>
            <a:pPr marL="0" indent="0">
              <a:buNone/>
            </a:pPr>
            <a:r>
              <a:rPr lang="pt-BR" sz="3200" dirty="0">
                <a:latin typeface="Times New Roman" panose="02020603050405020304" pitchFamily="18" charset="0"/>
                <a:cs typeface="Times New Roman" panose="02020603050405020304" pitchFamily="18" charset="0"/>
              </a:rPr>
              <a:t>• Foot drop: j- Para plegia, Quadriplegia. </a:t>
            </a:r>
            <a:r>
              <a:rPr lang="en-US" sz="3200" dirty="0">
                <a:latin typeface="Times New Roman" panose="02020603050405020304" pitchFamily="18" charset="0"/>
                <a:cs typeface="Times New Roman" panose="02020603050405020304" pitchFamily="18" charset="0"/>
              </a:rPr>
              <a:t>– Due to </a:t>
            </a:r>
            <a:r>
              <a:rPr lang="en-US" sz="3200" dirty="0" err="1">
                <a:latin typeface="Times New Roman" panose="02020603050405020304" pitchFamily="18" charset="0"/>
                <a:cs typeface="Times New Roman" panose="02020603050405020304" pitchFamily="18" charset="0"/>
              </a:rPr>
              <a:t>peroneal</a:t>
            </a:r>
            <a:r>
              <a:rPr lang="en-US" sz="3200" dirty="0">
                <a:latin typeface="Times New Roman" panose="02020603050405020304" pitchFamily="18" charset="0"/>
                <a:cs typeface="Times New Roman" panose="02020603050405020304" pitchFamily="18" charset="0"/>
              </a:rPr>
              <a:t> nerve damage.</a:t>
            </a:r>
          </a:p>
          <a:p>
            <a:pPr marL="0" indent="0">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Care: </a:t>
            </a:r>
            <a:r>
              <a:rPr lang="en-US" sz="3200" dirty="0">
                <a:latin typeface="Times New Roman" panose="02020603050405020304" pitchFamily="18" charset="0"/>
                <a:cs typeface="Times New Roman" panose="02020603050405020304" pitchFamily="18" charset="0"/>
              </a:rPr>
              <a:t>- Position change 2 </a:t>
            </a:r>
            <a:r>
              <a:rPr lang="en-US" sz="3200" dirty="0" err="1">
                <a:latin typeface="Times New Roman" panose="02020603050405020304" pitchFamily="18" charset="0"/>
                <a:cs typeface="Times New Roman" panose="02020603050405020304" pitchFamily="18" charset="0"/>
              </a:rPr>
              <a:t>hrly</a:t>
            </a:r>
            <a:r>
              <a:rPr lang="en-US" sz="3200" dirty="0">
                <a:latin typeface="Times New Roman" panose="02020603050405020304" pitchFamily="18" charset="0"/>
                <a:cs typeface="Times New Roman" panose="02020603050405020304" pitchFamily="18" charset="0"/>
              </a:rPr>
              <a:t>, Rom = 1-2 </a:t>
            </a:r>
            <a:r>
              <a:rPr lang="en-US" sz="3200" dirty="0" err="1">
                <a:latin typeface="Times New Roman" panose="02020603050405020304" pitchFamily="18" charset="0"/>
                <a:cs typeface="Times New Roman" panose="02020603050405020304" pitchFamily="18" charset="0"/>
              </a:rPr>
              <a:t>hrly</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use of splint, foot board, sand bag.</a:t>
            </a:r>
          </a:p>
          <a:p>
            <a:pPr marL="0" indent="0">
              <a:buNone/>
            </a:pPr>
            <a:r>
              <a:rPr lang="en-US" sz="3200" dirty="0">
                <a:latin typeface="Times New Roman" panose="02020603050405020304" pitchFamily="18" charset="0"/>
                <a:cs typeface="Times New Roman" panose="02020603050405020304" pitchFamily="18" charset="0"/>
              </a:rPr>
              <a:t>• Use of bed cradle: -  pressure on chest.</a:t>
            </a:r>
          </a:p>
          <a:p>
            <a:pPr marL="0" indent="0">
              <a:buNone/>
            </a:pPr>
            <a:r>
              <a:rPr lang="en-US" sz="3200" dirty="0">
                <a:latin typeface="Times New Roman" panose="02020603050405020304" pitchFamily="18" charset="0"/>
                <a:cs typeface="Times New Roman" panose="02020603050405020304" pitchFamily="18" charset="0"/>
              </a:rPr>
              <a:t>• External rotation of hip: -  of folded towel under buttock to knee.</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964010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824" y="365125"/>
            <a:ext cx="10475976" cy="634619"/>
          </a:xfrm>
        </p:spPr>
        <p:txBody>
          <a:bodyPr>
            <a:normAutofit/>
          </a:bodyPr>
          <a:lstStyle/>
          <a:p>
            <a:r>
              <a:rPr lang="en-US" sz="3600" b="1" dirty="0">
                <a:latin typeface="Times New Roman" panose="02020603050405020304" pitchFamily="18" charset="0"/>
                <a:cs typeface="Times New Roman" panose="02020603050405020304" pitchFamily="18" charset="0"/>
              </a:rPr>
              <a:t>Nutritional needs of patient: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97408" y="1182624"/>
            <a:ext cx="10756392" cy="5571744"/>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Assess nutritional needs of patients: - food habit,</a:t>
            </a:r>
          </a:p>
          <a:p>
            <a:pPr marL="0" indent="0">
              <a:buNone/>
            </a:pPr>
            <a:r>
              <a:rPr lang="en-US" sz="3200" dirty="0">
                <a:latin typeface="Times New Roman" panose="02020603050405020304" pitchFamily="18" charset="0"/>
                <a:cs typeface="Times New Roman" panose="02020603050405020304" pitchFamily="18" charset="0"/>
              </a:rPr>
              <a:t>preference, appetite, bowel sound, flatus, constipation,</a:t>
            </a:r>
          </a:p>
          <a:p>
            <a:pPr marL="0" indent="0">
              <a:buNone/>
            </a:pPr>
            <a:r>
              <a:rPr lang="en-US" sz="3200" dirty="0">
                <a:latin typeface="Times New Roman" panose="02020603050405020304" pitchFamily="18" charset="0"/>
                <a:cs typeface="Times New Roman" panose="02020603050405020304" pitchFamily="18" charset="0"/>
              </a:rPr>
              <a:t>HB%, serum protein, Wt.,</a:t>
            </a:r>
          </a:p>
          <a:p>
            <a:pPr marL="0" indent="0">
              <a:buNone/>
            </a:pPr>
            <a:r>
              <a:rPr lang="en-US" sz="3200" dirty="0">
                <a:latin typeface="Times New Roman" panose="02020603050405020304" pitchFamily="18" charset="0"/>
                <a:cs typeface="Times New Roman" panose="02020603050405020304" pitchFamily="18" charset="0"/>
              </a:rPr>
              <a:t>• Consultation with dietician  mean planning.</a:t>
            </a:r>
          </a:p>
          <a:p>
            <a:pPr marL="0" indent="0">
              <a:buNone/>
            </a:pPr>
            <a:r>
              <a:rPr lang="en-US" sz="3200" dirty="0">
                <a:latin typeface="Times New Roman" panose="02020603050405020304" pitchFamily="18" charset="0"/>
                <a:cs typeface="Times New Roman" panose="02020603050405020304" pitchFamily="18" charset="0"/>
              </a:rPr>
              <a:t>• Develop rapport with patients.</a:t>
            </a:r>
          </a:p>
          <a:p>
            <a:pPr marL="0" indent="0">
              <a:buNone/>
            </a:pPr>
            <a:r>
              <a:rPr lang="en-US" sz="3200" dirty="0">
                <a:latin typeface="Times New Roman" panose="02020603050405020304" pitchFamily="18" charset="0"/>
                <a:cs typeface="Times New Roman" panose="02020603050405020304" pitchFamily="18" charset="0"/>
              </a:rPr>
              <a:t>• Plenty of fluid 2-3 l</a:t>
            </a:r>
            <a:r>
              <a:rPr lang="en-US" sz="3200" dirty="0" smtClean="0">
                <a:latin typeface="Times New Roman" panose="02020603050405020304" pitchFamily="18" charset="0"/>
                <a:cs typeface="Times New Roman" panose="02020603050405020304" pitchFamily="18" charset="0"/>
              </a:rPr>
              <a:t>it/24 </a:t>
            </a:r>
            <a:r>
              <a:rPr lang="en-US" sz="3200" dirty="0">
                <a:latin typeface="Times New Roman" panose="02020603050405020304" pitchFamily="18" charset="0"/>
                <a:cs typeface="Times New Roman" panose="02020603050405020304" pitchFamily="18" charset="0"/>
              </a:rPr>
              <a:t>hrs.</a:t>
            </a:r>
          </a:p>
          <a:p>
            <a:pPr marL="0" indent="0">
              <a:buNone/>
            </a:pPr>
            <a:r>
              <a:rPr lang="en-US" sz="3200" dirty="0">
                <a:latin typeface="Times New Roman" panose="02020603050405020304" pitchFamily="18" charset="0"/>
                <a:cs typeface="Times New Roman" panose="02020603050405020304" pitchFamily="18" charset="0"/>
              </a:rPr>
              <a:t>• Diet: - protein , iron rich, vitamins, minerals, fiber, low</a:t>
            </a:r>
          </a:p>
          <a:p>
            <a:pPr marL="0" indent="0">
              <a:buNone/>
            </a:pPr>
            <a:r>
              <a:rPr lang="en-US" sz="3200" dirty="0">
                <a:latin typeface="Times New Roman" panose="02020603050405020304" pitchFamily="18" charset="0"/>
                <a:cs typeface="Times New Roman" panose="02020603050405020304" pitchFamily="18" charset="0"/>
              </a:rPr>
              <a:t>calcium diet etc.</a:t>
            </a:r>
          </a:p>
          <a:p>
            <a:pPr marL="0" indent="0">
              <a:buNone/>
            </a:pPr>
            <a:r>
              <a:rPr lang="en-US" sz="3200" dirty="0">
                <a:latin typeface="Times New Roman" panose="02020603050405020304" pitchFamily="18" charset="0"/>
                <a:cs typeface="Times New Roman" panose="02020603050405020304" pitchFamily="18" charset="0"/>
              </a:rPr>
              <a:t>• Avoid gas forming food: - </a:t>
            </a:r>
            <a:r>
              <a:rPr lang="en-US" sz="3200" dirty="0" smtClean="0">
                <a:latin typeface="Times New Roman" panose="02020603050405020304" pitchFamily="18" charset="0"/>
                <a:cs typeface="Times New Roman" panose="02020603050405020304" pitchFamily="18" charset="0"/>
              </a:rPr>
              <a:t>onion, </a:t>
            </a:r>
            <a:r>
              <a:rPr lang="en-US" sz="3200" dirty="0">
                <a:latin typeface="Times New Roman" panose="02020603050405020304" pitchFamily="18" charset="0"/>
                <a:cs typeface="Times New Roman" panose="02020603050405020304" pitchFamily="18" charset="0"/>
              </a:rPr>
              <a:t>cabbage.</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58580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63878"/>
          </a:xfrm>
        </p:spPr>
        <p:txBody>
          <a:bodyPr>
            <a:normAutofit fontScale="90000"/>
          </a:bodyPr>
          <a:lstStyle/>
          <a:p>
            <a:endParaRPr lang="en-US" dirty="0"/>
          </a:p>
        </p:txBody>
      </p:sp>
      <p:sp>
        <p:nvSpPr>
          <p:cNvPr id="3" name="Content Placeholder 2"/>
          <p:cNvSpPr>
            <a:spLocks noGrp="1"/>
          </p:cNvSpPr>
          <p:nvPr>
            <p:ph idx="1"/>
          </p:nvPr>
        </p:nvSpPr>
        <p:spPr>
          <a:xfrm>
            <a:off x="0" y="663879"/>
            <a:ext cx="12192000" cy="6057595"/>
          </a:xfrm>
        </p:spPr>
        <p:txBody>
          <a:bodyPr>
            <a:normAutofit lnSpcReduction="10000"/>
          </a:bodyPr>
          <a:lstStyle/>
          <a:p>
            <a:r>
              <a:rPr lang="en-US" dirty="0"/>
              <a:t> </a:t>
            </a:r>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is possible you may have based your judgment on the following observations: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magnitude or extent of anatomical structural damage, for example, second degree burns of more than 25%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Severe injuries to the head or chest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effect of the disease/condition on circulation, breathing, and electrolyte balance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The organs affected by the disease, for example, cardiac arrest, respiratory failure, pulmonary distress, and renal failure</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Going by this approach, a critically ill patient is one whose physical condition, physiological and psychological state poses an immediate threat to their life. </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By now you must have realised that critically ill patients need total and specialised nursing care. This care is usually provided in special facilities. However, one fact that you as a health worker must bear in mind, is that their survival rate will highly depend on your quick and accurate intervention. </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962897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Nutritional needs…</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Avoid spicy foods.</a:t>
            </a:r>
          </a:p>
          <a:p>
            <a:pPr marL="0" indent="0">
              <a:buNone/>
            </a:pPr>
            <a:r>
              <a:rPr lang="en-US" sz="3200" dirty="0">
                <a:latin typeface="Times New Roman" panose="02020603050405020304" pitchFamily="18" charset="0"/>
                <a:cs typeface="Times New Roman" panose="02020603050405020304" pitchFamily="18" charset="0"/>
              </a:rPr>
              <a:t>• Care of environment: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clean, foul smell , quit, free from</a:t>
            </a:r>
          </a:p>
          <a:p>
            <a:pPr marL="0" indent="0">
              <a:buNone/>
            </a:pPr>
            <a:r>
              <a:rPr lang="en-US" sz="3200" dirty="0">
                <a:latin typeface="Times New Roman" panose="02020603050405020304" pitchFamily="18" charset="0"/>
                <a:cs typeface="Times New Roman" panose="02020603050405020304" pitchFamily="18" charset="0"/>
              </a:rPr>
              <a:t>distractions.</a:t>
            </a:r>
          </a:p>
          <a:p>
            <a:pPr marL="0" indent="0">
              <a:buNone/>
            </a:pPr>
            <a:r>
              <a:rPr lang="en-US" sz="3200" dirty="0">
                <a:latin typeface="Times New Roman" panose="02020603050405020304" pitchFamily="18" charset="0"/>
                <a:cs typeface="Times New Roman" panose="02020603050405020304" pitchFamily="18" charset="0"/>
              </a:rPr>
              <a:t>• Meal secure: - small quantity, digestible tasty, low fat,</a:t>
            </a:r>
          </a:p>
          <a:p>
            <a:pPr marL="0" indent="0">
              <a:buNone/>
            </a:pPr>
            <a:r>
              <a:rPr lang="en-US" sz="3200" dirty="0">
                <a:latin typeface="Times New Roman" panose="02020603050405020304" pitchFamily="18" charset="0"/>
                <a:cs typeface="Times New Roman" panose="02020603050405020304" pitchFamily="18" charset="0"/>
              </a:rPr>
              <a:t>delicious.</a:t>
            </a:r>
          </a:p>
          <a:p>
            <a:pPr marL="0" indent="0">
              <a:buNone/>
            </a:pPr>
            <a:r>
              <a:rPr lang="en-US" sz="3200" dirty="0">
                <a:latin typeface="Times New Roman" panose="02020603050405020304" pitchFamily="18" charset="0"/>
                <a:cs typeface="Times New Roman" panose="02020603050405020304" pitchFamily="18" charset="0"/>
              </a:rPr>
              <a:t>• Maintain </a:t>
            </a:r>
            <a:r>
              <a:rPr lang="en-US" sz="3200" dirty="0" smtClean="0">
                <a:latin typeface="Times New Roman" panose="02020603050405020304" pitchFamily="18" charset="0"/>
                <a:cs typeface="Times New Roman" panose="02020603050405020304" pitchFamily="18" charset="0"/>
              </a:rPr>
              <a:t>Input/Output, Weight</a:t>
            </a:r>
            <a:r>
              <a:rPr lang="en-US"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vitals.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719892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Care of urinary bladder: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771072"/>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Assess urinary status: - retention, incontinence,</a:t>
            </a:r>
          </a:p>
          <a:p>
            <a:pPr marL="0" indent="0">
              <a:buNone/>
            </a:pPr>
            <a:r>
              <a:rPr lang="en-US" sz="3200" dirty="0">
                <a:latin typeface="Times New Roman" panose="02020603050405020304" pitchFamily="18" charset="0"/>
                <a:cs typeface="Times New Roman" panose="02020603050405020304" pitchFamily="18" charset="0"/>
              </a:rPr>
              <a:t>UTI, calculi etc.</a:t>
            </a:r>
          </a:p>
          <a:p>
            <a:pPr marL="0" indent="0">
              <a:buNone/>
            </a:pPr>
            <a:r>
              <a:rPr lang="en-US" sz="3200" dirty="0">
                <a:latin typeface="Times New Roman" panose="02020603050405020304" pitchFamily="18" charset="0"/>
                <a:cs typeface="Times New Roman" panose="02020603050405020304" pitchFamily="18" charset="0"/>
              </a:rPr>
              <a:t>• Adequate fluid intake: - 2-3 lit/day.</a:t>
            </a:r>
          </a:p>
          <a:p>
            <a:pPr marL="0" indent="0">
              <a:buNone/>
            </a:pPr>
            <a:r>
              <a:rPr lang="en-US" sz="3200" dirty="0">
                <a:latin typeface="Times New Roman" panose="02020603050405020304" pitchFamily="18" charset="0"/>
                <a:cs typeface="Times New Roman" panose="02020603050405020304" pitchFamily="18" charset="0"/>
              </a:rPr>
              <a:t>• Indwelling catheter – SOS.</a:t>
            </a:r>
          </a:p>
          <a:p>
            <a:pPr marL="0" indent="0">
              <a:buNone/>
            </a:pPr>
            <a:r>
              <a:rPr lang="en-US" sz="3200" dirty="0">
                <a:latin typeface="Times New Roman" panose="02020603050405020304" pitchFamily="18" charset="0"/>
                <a:cs typeface="Times New Roman" panose="02020603050405020304" pitchFamily="18" charset="0"/>
              </a:rPr>
              <a:t>• Maintain – I/O, fluid balance.</a:t>
            </a:r>
          </a:p>
          <a:p>
            <a:pPr marL="0" indent="0">
              <a:buNone/>
            </a:pPr>
            <a:r>
              <a:rPr lang="en-US" sz="3200" dirty="0">
                <a:latin typeface="Times New Roman" panose="02020603050405020304" pitchFamily="18" charset="0"/>
                <a:cs typeface="Times New Roman" panose="02020603050405020304" pitchFamily="18" charset="0"/>
              </a:rPr>
              <a:t>• Skin care.</a:t>
            </a:r>
          </a:p>
          <a:p>
            <a:pPr marL="0" indent="0">
              <a:buNone/>
            </a:pPr>
            <a:r>
              <a:rPr lang="en-US" sz="3200" dirty="0">
                <a:latin typeface="Times New Roman" panose="02020603050405020304" pitchFamily="18" charset="0"/>
                <a:cs typeface="Times New Roman" panose="02020603050405020304" pitchFamily="18" charset="0"/>
              </a:rPr>
              <a:t>• Pelvic muscle exercise.</a:t>
            </a:r>
          </a:p>
          <a:p>
            <a:pPr marL="0" indent="0">
              <a:buNone/>
            </a:pPr>
            <a:r>
              <a:rPr lang="en-US" sz="3200" dirty="0">
                <a:latin typeface="Times New Roman" panose="02020603050405020304" pitchFamily="18" charset="0"/>
                <a:cs typeface="Times New Roman" panose="02020603050405020304" pitchFamily="18" charset="0"/>
              </a:rPr>
              <a:t>• Supra pubic stimulation. etc.</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18801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8187"/>
          </a:xfrm>
        </p:spPr>
        <p:txBody>
          <a:bodyPr>
            <a:normAutofit/>
          </a:bodyPr>
          <a:lstStyle/>
          <a:p>
            <a:r>
              <a:rPr lang="en-US" sz="3600" b="1" dirty="0">
                <a:latin typeface="Times New Roman" panose="02020603050405020304" pitchFamily="18" charset="0"/>
                <a:cs typeface="Times New Roman" panose="02020603050405020304" pitchFamily="18" charset="0"/>
              </a:rPr>
              <a:t>Different therapies to the bed ridden Pt.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53312"/>
            <a:ext cx="10515600" cy="5205984"/>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Recreational therapy: - as per need.</a:t>
            </a:r>
          </a:p>
          <a:p>
            <a:pPr marL="0" indent="0">
              <a:buNone/>
            </a:pPr>
            <a:r>
              <a:rPr lang="en-US" sz="3200" dirty="0">
                <a:latin typeface="Times New Roman" panose="02020603050405020304" pitchFamily="18" charset="0"/>
                <a:cs typeface="Times New Roman" panose="02020603050405020304" pitchFamily="18" charset="0"/>
              </a:rPr>
              <a:t>• games, phone, paper, pray, radio etc. as per hobby.</a:t>
            </a:r>
          </a:p>
          <a:p>
            <a:pPr marL="0" indent="0">
              <a:buNone/>
            </a:pPr>
            <a:r>
              <a:rPr lang="en-US" sz="3200" dirty="0">
                <a:latin typeface="Times New Roman" panose="02020603050405020304" pitchFamily="18" charset="0"/>
                <a:cs typeface="Times New Roman" panose="02020603050405020304" pitchFamily="18" charset="0"/>
              </a:rPr>
              <a:t>Divertional therapy: - Relaxation exercise, meditation,</a:t>
            </a:r>
          </a:p>
          <a:p>
            <a:pPr marL="0" indent="0">
              <a:buNone/>
            </a:pPr>
            <a:r>
              <a:rPr lang="en-US" sz="3200" dirty="0">
                <a:latin typeface="Times New Roman" panose="02020603050405020304" pitchFamily="18" charset="0"/>
                <a:cs typeface="Times New Roman" panose="02020603050405020304" pitchFamily="18" charset="0"/>
              </a:rPr>
              <a:t>therapeutic touch, wheel chair use. etc.</a:t>
            </a:r>
          </a:p>
          <a:p>
            <a:pPr marL="0" indent="0">
              <a:buNone/>
            </a:pPr>
            <a:r>
              <a:rPr lang="en-US" sz="3200" dirty="0">
                <a:latin typeface="Times New Roman" panose="02020603050405020304" pitchFamily="18" charset="0"/>
                <a:cs typeface="Times New Roman" panose="02020603050405020304" pitchFamily="18" charset="0"/>
              </a:rPr>
              <a:t>• Occupational therapies: -</a:t>
            </a:r>
          </a:p>
          <a:p>
            <a:pPr marL="0" indent="0">
              <a:buNone/>
            </a:pPr>
            <a:r>
              <a:rPr lang="en-US" sz="3200" dirty="0">
                <a:latin typeface="Times New Roman" panose="02020603050405020304" pitchFamily="18" charset="0"/>
                <a:cs typeface="Times New Roman" panose="02020603050405020304" pitchFamily="18" charset="0"/>
              </a:rPr>
              <a:t>– Help in physical, mental and social development.</a:t>
            </a:r>
          </a:p>
          <a:p>
            <a:pPr marL="0" indent="0">
              <a:buNone/>
            </a:pPr>
            <a:r>
              <a:rPr lang="en-US" sz="3200" dirty="0">
                <a:latin typeface="Times New Roman" panose="02020603050405020304" pitchFamily="18" charset="0"/>
                <a:cs typeface="Times New Roman" panose="02020603050405020304" pitchFamily="18" charset="0"/>
              </a:rPr>
              <a:t>– Therapy: - according to interest and skill of Pt.</a:t>
            </a:r>
          </a:p>
          <a:p>
            <a:pPr marL="0" indent="0">
              <a:buNone/>
            </a:pPr>
            <a:r>
              <a:rPr lang="en-US" sz="3200" dirty="0">
                <a:latin typeface="Times New Roman" panose="02020603050405020304" pitchFamily="18" charset="0"/>
                <a:cs typeface="Times New Roman" panose="02020603050405020304" pitchFamily="18" charset="0"/>
              </a:rPr>
              <a:t>– Help – from other govt. or training institution.</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367119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Therapies….</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E.g.: - computer work, typing, telephone, teaching.</a:t>
            </a:r>
          </a:p>
          <a:p>
            <a:pPr marL="0" indent="0">
              <a:buNone/>
            </a:pPr>
            <a:r>
              <a:rPr lang="en-US" sz="3200" dirty="0">
                <a:latin typeface="Times New Roman" panose="02020603050405020304" pitchFamily="18" charset="0"/>
                <a:cs typeface="Times New Roman" panose="02020603050405020304" pitchFamily="18" charset="0"/>
              </a:rPr>
              <a:t>• Preparation of family: -</a:t>
            </a:r>
          </a:p>
          <a:p>
            <a:pPr marL="0" indent="0">
              <a:buNone/>
            </a:pPr>
            <a:r>
              <a:rPr lang="en-US" sz="3200" dirty="0">
                <a:latin typeface="Times New Roman" panose="02020603050405020304" pitchFamily="18" charset="0"/>
                <a:cs typeface="Times New Roman" panose="02020603050405020304" pitchFamily="18" charset="0"/>
              </a:rPr>
              <a:t>• Family is backbone of </a:t>
            </a:r>
            <a:r>
              <a:rPr lang="en-US" sz="3200" dirty="0" err="1">
                <a:latin typeface="Times New Roman" panose="02020603050405020304" pitchFamily="18" charset="0"/>
                <a:cs typeface="Times New Roman" panose="02020603050405020304" pitchFamily="18" charset="0"/>
              </a:rPr>
              <a:t>Pt’s</a:t>
            </a:r>
            <a:r>
              <a:rPr lang="en-US" sz="3200" dirty="0">
                <a:latin typeface="Times New Roman" panose="02020603050405020304" pitchFamily="18" charset="0"/>
                <a:cs typeface="Times New Roman" panose="02020603050405020304" pitchFamily="18" charset="0"/>
              </a:rPr>
              <a:t> support.</a:t>
            </a:r>
          </a:p>
          <a:p>
            <a:pPr marL="0" indent="0">
              <a:buNone/>
            </a:pPr>
            <a:r>
              <a:rPr lang="en-US" sz="3200" dirty="0">
                <a:latin typeface="Times New Roman" panose="02020603050405020304" pitchFamily="18" charset="0"/>
                <a:cs typeface="Times New Roman" panose="02020603050405020304" pitchFamily="18" charset="0"/>
              </a:rPr>
              <a:t>• Family: - type, income, education, IPR etc.</a:t>
            </a:r>
          </a:p>
          <a:p>
            <a:pPr marL="0" indent="0">
              <a:buNone/>
            </a:pPr>
            <a:r>
              <a:rPr lang="en-US" sz="3200" dirty="0">
                <a:latin typeface="Times New Roman" panose="02020603050405020304" pitchFamily="18" charset="0"/>
                <a:cs typeface="Times New Roman" panose="02020603050405020304" pitchFamily="18" charset="0"/>
              </a:rPr>
              <a:t>• Be non-Judgmental and realistic.</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579741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Points to remember: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1520" y="1309370"/>
            <a:ext cx="10622280" cy="5371846"/>
          </a:xfrm>
        </p:spPr>
        <p:txBody>
          <a:bodyPr>
            <a:noAutofit/>
          </a:bodyPr>
          <a:lstStyle/>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Put air way if </a:t>
            </a:r>
            <a:r>
              <a:rPr lang="en-US" sz="3200" dirty="0" smtClean="0">
                <a:latin typeface="Times New Roman" panose="02020603050405020304" pitchFamily="18" charset="0"/>
                <a:cs typeface="Times New Roman" panose="02020603050405020304" pitchFamily="18" charset="0"/>
              </a:rPr>
              <a:t>Patient </a:t>
            </a:r>
            <a:r>
              <a:rPr lang="en-US" sz="3200" dirty="0">
                <a:latin typeface="Times New Roman" panose="02020603050405020304" pitchFamily="18" charset="0"/>
                <a:cs typeface="Times New Roman" panose="02020603050405020304" pitchFamily="18" charset="0"/>
              </a:rPr>
              <a:t>is unconscious.</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Tracheostomy – if air way obstruction.</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Suction equipment available.</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Assess breath sound 1-2 </a:t>
            </a:r>
            <a:r>
              <a:rPr lang="en-US" sz="3200" dirty="0" err="1">
                <a:latin typeface="Times New Roman" panose="02020603050405020304" pitchFamily="18" charset="0"/>
                <a:cs typeface="Times New Roman" panose="02020603050405020304" pitchFamily="18" charset="0"/>
              </a:rPr>
              <a:t>hrly</a:t>
            </a:r>
            <a:r>
              <a:rPr lang="en-US" sz="3200" dirty="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Never give fluid / food to shallow.</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Lateral position.</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Perennial care.</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Examine abdomen for distention.</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Involve family in care (general wards).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51521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NEED ASSESSMENT OF CRITICALLY ILL CLIENTS: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02080" y="1853184"/>
            <a:ext cx="10290048" cy="3828288"/>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Respiratory status:</a:t>
            </a:r>
          </a:p>
          <a:p>
            <a:pPr marL="0" indent="0">
              <a:buNone/>
            </a:pPr>
            <a:r>
              <a:rPr lang="en-US" sz="3200" dirty="0">
                <a:latin typeface="Times New Roman" panose="02020603050405020304" pitchFamily="18" charset="0"/>
                <a:cs typeface="Times New Roman" panose="02020603050405020304" pitchFamily="18" charset="0"/>
              </a:rPr>
              <a:t>– Airway patency.</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Respiratory Rate, </a:t>
            </a:r>
            <a:r>
              <a:rPr lang="en-US" sz="3200" dirty="0">
                <a:latin typeface="Times New Roman" panose="02020603050405020304" pitchFamily="18" charset="0"/>
                <a:cs typeface="Times New Roman" panose="02020603050405020304" pitchFamily="18" charset="0"/>
              </a:rPr>
              <a:t>chest movement.</a:t>
            </a:r>
          </a:p>
          <a:p>
            <a:pPr marL="0" indent="0">
              <a:buNone/>
            </a:pPr>
            <a:r>
              <a:rPr lang="en-US" sz="3200" dirty="0">
                <a:latin typeface="Times New Roman" panose="02020603050405020304" pitchFamily="18" charset="0"/>
                <a:cs typeface="Times New Roman" panose="02020603050405020304" pitchFamily="18" charset="0"/>
              </a:rPr>
              <a:t>– Breath sound – any adnentircois sound.</a:t>
            </a:r>
          </a:p>
          <a:p>
            <a:pPr marL="0" indent="0">
              <a:buNone/>
            </a:pPr>
            <a:r>
              <a:rPr lang="en-US" sz="3200" dirty="0">
                <a:latin typeface="Times New Roman" panose="02020603050405020304" pitchFamily="18" charset="0"/>
                <a:cs typeface="Times New Roman" panose="02020603050405020304" pitchFamily="18" charset="0"/>
              </a:rPr>
              <a:t>– Any air leaks – on ventilator.</a:t>
            </a:r>
          </a:p>
          <a:p>
            <a:pPr marL="0" indent="0">
              <a:buNone/>
            </a:pPr>
            <a:r>
              <a:rPr lang="en-US" sz="3200" dirty="0">
                <a:latin typeface="Times New Roman" panose="02020603050405020304" pitchFamily="18" charset="0"/>
                <a:cs typeface="Times New Roman" panose="02020603050405020304" pitchFamily="18" charset="0"/>
              </a:rPr>
              <a:t>– Pattern of breathing, spo2.</a:t>
            </a:r>
          </a:p>
          <a:p>
            <a:pPr marL="0" indent="0">
              <a:buNone/>
            </a:pP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36072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669"/>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Needs….</a:t>
            </a:r>
          </a:p>
        </p:txBody>
      </p:sp>
      <p:sp>
        <p:nvSpPr>
          <p:cNvPr id="3" name="Content Placeholder 2"/>
          <p:cNvSpPr>
            <a:spLocks noGrp="1"/>
          </p:cNvSpPr>
          <p:nvPr>
            <p:ph idx="1"/>
          </p:nvPr>
        </p:nvSpPr>
        <p:spPr/>
        <p:txBody>
          <a:bodyPr/>
          <a:lstStyle/>
          <a:p>
            <a:pPr marL="0" indent="0">
              <a:buNone/>
            </a:pPr>
            <a:r>
              <a:rPr lang="en-US" sz="3200" b="1" dirty="0">
                <a:latin typeface="Times New Roman" panose="02020603050405020304" pitchFamily="18" charset="0"/>
                <a:cs typeface="Times New Roman" panose="02020603050405020304" pitchFamily="18" charset="0"/>
              </a:rPr>
              <a:t>CVS Status:</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Heart Rate, </a:t>
            </a:r>
            <a:r>
              <a:rPr lang="en-US" sz="3200" dirty="0">
                <a:latin typeface="Times New Roman" panose="02020603050405020304" pitchFamily="18" charset="0"/>
                <a:cs typeface="Times New Roman" panose="02020603050405020304" pitchFamily="18" charset="0"/>
              </a:rPr>
              <a:t>heart sound, peripheral pulses, peripheral edema, neck </a:t>
            </a:r>
            <a:r>
              <a:rPr lang="en-US" sz="3200" dirty="0" smtClean="0">
                <a:latin typeface="Times New Roman" panose="02020603050405020304" pitchFamily="18" charset="0"/>
                <a:cs typeface="Times New Roman" panose="02020603050405020304" pitchFamily="18" charset="0"/>
              </a:rPr>
              <a:t>rigidity or distension</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Continuous ECG.</a:t>
            </a:r>
          </a:p>
          <a:p>
            <a:pPr marL="0" indent="0">
              <a:buNone/>
            </a:pPr>
            <a:r>
              <a:rPr lang="en-US" sz="3200" dirty="0">
                <a:latin typeface="Times New Roman" panose="02020603050405020304" pitchFamily="18" charset="0"/>
                <a:cs typeface="Times New Roman" panose="02020603050405020304" pitchFamily="18" charset="0"/>
              </a:rPr>
              <a:t>– CVP.</a:t>
            </a:r>
          </a:p>
          <a:p>
            <a:pPr marL="0" indent="0">
              <a:buNone/>
            </a:pPr>
            <a:r>
              <a:rPr lang="en-US" sz="3200" dirty="0">
                <a:latin typeface="Times New Roman" panose="02020603050405020304" pitchFamily="18" charset="0"/>
                <a:cs typeface="Times New Roman" panose="02020603050405020304" pitchFamily="18" charset="0"/>
              </a:rPr>
              <a:t>– BP.</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982859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Needs…</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Renal status</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Fluid and electrolyte balance.</a:t>
            </a:r>
          </a:p>
          <a:p>
            <a:pPr marL="0" indent="0">
              <a:buNone/>
            </a:pPr>
            <a:r>
              <a:rPr lang="en-US" sz="3200" dirty="0">
                <a:latin typeface="Times New Roman" panose="02020603050405020304" pitchFamily="18" charset="0"/>
                <a:cs typeface="Times New Roman" panose="02020603050405020304" pitchFamily="18" charset="0"/>
              </a:rPr>
              <a:t>– Daily wt.</a:t>
            </a:r>
          </a:p>
          <a:p>
            <a:pPr marL="0" indent="0">
              <a:buNone/>
            </a:pPr>
            <a:r>
              <a:rPr lang="en-US" sz="3200" dirty="0">
                <a:latin typeface="Times New Roman" panose="02020603050405020304" pitchFamily="18" charset="0"/>
                <a:cs typeface="Times New Roman" panose="02020603050405020304" pitchFamily="18" charset="0"/>
              </a:rPr>
              <a:t>– I/O chart.</a:t>
            </a:r>
          </a:p>
          <a:p>
            <a:pPr marL="0" indent="0">
              <a:buNone/>
            </a:pPr>
            <a:r>
              <a:rPr lang="en-US" sz="3200" dirty="0">
                <a:latin typeface="Times New Roman" panose="02020603050405020304" pitchFamily="18" charset="0"/>
                <a:cs typeface="Times New Roman" panose="02020603050405020304" pitchFamily="18" charset="0"/>
              </a:rPr>
              <a:t>– Hydration, </a:t>
            </a:r>
            <a:r>
              <a:rPr lang="en-US" sz="3200" dirty="0" smtClean="0">
                <a:latin typeface="Times New Roman" panose="02020603050405020304" pitchFamily="18" charset="0"/>
                <a:cs typeface="Times New Roman" panose="02020603050405020304" pitchFamily="18" charset="0"/>
              </a:rPr>
              <a:t>blood </a:t>
            </a:r>
            <a:r>
              <a:rPr lang="en-US" sz="3200" dirty="0">
                <a:latin typeface="Times New Roman" panose="02020603050405020304" pitchFamily="18" charset="0"/>
                <a:cs typeface="Times New Roman" panose="02020603050405020304" pitchFamily="18" charset="0"/>
              </a:rPr>
              <a:t>volume.</a:t>
            </a:r>
          </a:p>
          <a:p>
            <a:pPr marL="0" indent="0">
              <a:buNone/>
            </a:pPr>
            <a:r>
              <a:rPr lang="en-US" sz="3200" dirty="0">
                <a:latin typeface="Times New Roman" panose="02020603050405020304" pitchFamily="18" charset="0"/>
                <a:cs typeface="Times New Roman" panose="02020603050405020304" pitchFamily="18" charset="0"/>
              </a:rPr>
              <a:t>– Coronary output.</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492820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Needs…</a:t>
            </a:r>
            <a:endParaRPr lang="en-US" sz="3600" dirty="0"/>
          </a:p>
        </p:txBody>
      </p:sp>
      <p:sp>
        <p:nvSpPr>
          <p:cNvPr id="3" name="Content Placeholder 2"/>
          <p:cNvSpPr>
            <a:spLocks noGrp="1"/>
          </p:cNvSpPr>
          <p:nvPr>
            <p:ph idx="1"/>
          </p:nvPr>
        </p:nvSpPr>
        <p:spPr>
          <a:xfrm>
            <a:off x="838200" y="1548384"/>
            <a:ext cx="10515600" cy="4754879"/>
          </a:xfrm>
        </p:spPr>
        <p:txBody>
          <a:bodyPr>
            <a:noAutofit/>
          </a:bodyPr>
          <a:lstStyle/>
          <a:p>
            <a:pPr marL="0" indent="0">
              <a:buNone/>
            </a:pPr>
            <a:r>
              <a:rPr lang="en-US" sz="3200" b="1" dirty="0">
                <a:latin typeface="Times New Roman" panose="02020603050405020304" pitchFamily="18" charset="0"/>
                <a:cs typeface="Times New Roman" panose="02020603050405020304" pitchFamily="18" charset="0"/>
              </a:rPr>
              <a:t>Gastrointestinal status.</a:t>
            </a:r>
          </a:p>
          <a:p>
            <a:pPr marL="0" indent="0">
              <a:buNone/>
            </a:pPr>
            <a:r>
              <a:rPr lang="en-US" sz="3200" dirty="0">
                <a:latin typeface="Times New Roman" panose="02020603050405020304" pitchFamily="18" charset="0"/>
                <a:cs typeface="Times New Roman" panose="02020603050405020304" pitchFamily="18" charset="0"/>
              </a:rPr>
              <a:t>– Nutritional status.</a:t>
            </a:r>
          </a:p>
          <a:p>
            <a:pPr marL="0" indent="0">
              <a:buNone/>
            </a:pPr>
            <a:r>
              <a:rPr lang="en-US" sz="3200" dirty="0">
                <a:latin typeface="Times New Roman" panose="02020603050405020304" pitchFamily="18" charset="0"/>
                <a:cs typeface="Times New Roman" panose="02020603050405020304" pitchFamily="18" charset="0"/>
              </a:rPr>
              <a:t>– Bowel sound.</a:t>
            </a:r>
          </a:p>
          <a:p>
            <a:pPr marL="0" indent="0">
              <a:buNone/>
            </a:pPr>
            <a:r>
              <a:rPr lang="en-US" sz="3200" dirty="0">
                <a:latin typeface="Times New Roman" panose="02020603050405020304" pitchFamily="18" charset="0"/>
                <a:cs typeface="Times New Roman" panose="02020603050405020304" pitchFamily="18" charset="0"/>
              </a:rPr>
              <a:t>– Constipation + or –</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Diarrhea</a:t>
            </a:r>
            <a:endParaRPr lang="en-US" sz="3200" dirty="0">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 Cutaneous monitoring</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Skin </a:t>
            </a:r>
            <a:r>
              <a:rPr lang="en-US" sz="3200" dirty="0" smtClean="0">
                <a:latin typeface="Times New Roman" panose="02020603050405020304" pitchFamily="18" charset="0"/>
                <a:cs typeface="Times New Roman" panose="02020603050405020304" pitchFamily="18" charset="0"/>
              </a:rPr>
              <a:t>color.</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Temperature.</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2933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Needs…</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Injury made assessment.</a:t>
            </a:r>
          </a:p>
          <a:p>
            <a:pPr marL="0" indent="0">
              <a:buNone/>
            </a:pPr>
            <a:r>
              <a:rPr lang="en-US" sz="3200" dirty="0">
                <a:latin typeface="Times New Roman" panose="02020603050405020304" pitchFamily="18" charset="0"/>
                <a:cs typeface="Times New Roman" panose="02020603050405020304" pitchFamily="18" charset="0"/>
              </a:rPr>
              <a:t>• Skin condition.</a:t>
            </a:r>
          </a:p>
          <a:p>
            <a:pPr marL="0" indent="0">
              <a:buNone/>
            </a:pPr>
            <a:r>
              <a:rPr lang="en-US" sz="3200" dirty="0">
                <a:latin typeface="Times New Roman" panose="02020603050405020304" pitchFamily="18" charset="0"/>
                <a:cs typeface="Times New Roman" panose="02020603050405020304" pitchFamily="18" charset="0"/>
              </a:rPr>
              <a:t>• Infection.</a:t>
            </a:r>
          </a:p>
          <a:p>
            <a:pPr marL="0" indent="0">
              <a:buNone/>
            </a:pPr>
            <a:r>
              <a:rPr lang="en-US" sz="3200" dirty="0">
                <a:latin typeface="Times New Roman" panose="02020603050405020304" pitchFamily="18" charset="0"/>
                <a:cs typeface="Times New Roman" panose="02020603050405020304" pitchFamily="18" charset="0"/>
              </a:rPr>
              <a:t>• Mobility.</a:t>
            </a:r>
          </a:p>
          <a:p>
            <a:pPr marL="0" indent="0">
              <a:buNone/>
            </a:pPr>
            <a:r>
              <a:rPr lang="en-US" sz="3200" dirty="0">
                <a:latin typeface="Times New Roman" panose="02020603050405020304" pitchFamily="18" charset="0"/>
                <a:cs typeface="Times New Roman" panose="02020603050405020304" pitchFamily="18" charset="0"/>
              </a:rPr>
              <a:t>• Sensory stimulation need.</a:t>
            </a:r>
          </a:p>
          <a:p>
            <a:pPr marL="0" indent="0">
              <a:buNone/>
            </a:pPr>
            <a:r>
              <a:rPr lang="en-US" sz="3200" dirty="0">
                <a:latin typeface="Times New Roman" panose="02020603050405020304" pitchFamily="18" charset="0"/>
                <a:cs typeface="Times New Roman" panose="02020603050405020304" pitchFamily="18" charset="0"/>
              </a:rPr>
              <a:t>• Family need</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56103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47" y="1"/>
            <a:ext cx="11090753" cy="1240076"/>
          </a:xfrm>
        </p:spPr>
        <p:txBody>
          <a:bodyPr>
            <a:normAutofit/>
          </a:bodyPr>
          <a:lstStyle/>
          <a:p>
            <a:endParaRPr lang="en-US" dirty="0"/>
          </a:p>
        </p:txBody>
      </p:sp>
      <p:sp>
        <p:nvSpPr>
          <p:cNvPr id="3" name="Content Placeholder 2"/>
          <p:cNvSpPr>
            <a:spLocks noGrp="1"/>
          </p:cNvSpPr>
          <p:nvPr>
            <p:ph idx="1"/>
          </p:nvPr>
        </p:nvSpPr>
        <p:spPr>
          <a:xfrm>
            <a:off x="0" y="1866377"/>
            <a:ext cx="12062564" cy="4855097"/>
          </a:xfrm>
        </p:spPr>
        <p:txBody>
          <a:bodyPr/>
          <a:lstStyle/>
          <a:p>
            <a:pPr marL="0" indent="0">
              <a:buNone/>
            </a:pPr>
            <a:r>
              <a:rPr lang="en-GB" dirty="0">
                <a:latin typeface="Times New Roman" panose="02020603050405020304" pitchFamily="18" charset="0"/>
                <a:cs typeface="Times New Roman" panose="02020603050405020304" pitchFamily="18" charset="0"/>
              </a:rPr>
              <a:t>This should be prioritised on the ABC principles of first aid care, which state that: </a:t>
            </a:r>
            <a:endParaRPr lang="en-US" dirty="0">
              <a:latin typeface="Times New Roman" panose="02020603050405020304" pitchFamily="18" charset="0"/>
              <a:cs typeface="Times New Roman" panose="02020603050405020304" pitchFamily="18" charset="0"/>
            </a:endParaRPr>
          </a:p>
          <a:p>
            <a:pPr lvl="0"/>
            <a:r>
              <a:rPr lang="en-GB" b="1" dirty="0">
                <a:latin typeface="Times New Roman" panose="02020603050405020304" pitchFamily="18" charset="0"/>
                <a:cs typeface="Times New Roman" panose="02020603050405020304" pitchFamily="18" charset="0"/>
              </a:rPr>
              <a:t>A</a:t>
            </a:r>
            <a:r>
              <a:rPr lang="en-GB" dirty="0">
                <a:latin typeface="Times New Roman" panose="02020603050405020304" pitchFamily="18" charset="0"/>
                <a:cs typeface="Times New Roman" panose="02020603050405020304" pitchFamily="18" charset="0"/>
              </a:rPr>
              <a:t>irway must be established and maintained </a:t>
            </a:r>
            <a:endParaRPr lang="en-US" dirty="0">
              <a:latin typeface="Times New Roman" panose="02020603050405020304" pitchFamily="18" charset="0"/>
              <a:cs typeface="Times New Roman" panose="02020603050405020304" pitchFamily="18" charset="0"/>
            </a:endParaRPr>
          </a:p>
          <a:p>
            <a:pPr lvl="0"/>
            <a:r>
              <a:rPr lang="en-GB" b="1" dirty="0">
                <a:latin typeface="Times New Roman" panose="02020603050405020304" pitchFamily="18" charset="0"/>
                <a:cs typeface="Times New Roman" panose="02020603050405020304" pitchFamily="18" charset="0"/>
              </a:rPr>
              <a:t>B</a:t>
            </a:r>
            <a:r>
              <a:rPr lang="en-GB" dirty="0">
                <a:latin typeface="Times New Roman" panose="02020603050405020304" pitchFamily="18" charset="0"/>
                <a:cs typeface="Times New Roman" panose="02020603050405020304" pitchFamily="18" charset="0"/>
              </a:rPr>
              <a:t>reathing established </a:t>
            </a:r>
            <a:endParaRPr lang="en-US" dirty="0">
              <a:latin typeface="Times New Roman" panose="02020603050405020304" pitchFamily="18" charset="0"/>
              <a:cs typeface="Times New Roman" panose="02020603050405020304" pitchFamily="18" charset="0"/>
            </a:endParaRPr>
          </a:p>
          <a:p>
            <a:pPr lvl="0"/>
            <a:r>
              <a:rPr lang="en-GB" b="1" dirty="0">
                <a:latin typeface="Times New Roman" panose="02020603050405020304" pitchFamily="18" charset="0"/>
                <a:cs typeface="Times New Roman" panose="02020603050405020304" pitchFamily="18" charset="0"/>
              </a:rPr>
              <a:t>C</a:t>
            </a:r>
            <a:r>
              <a:rPr lang="en-GB" dirty="0">
                <a:latin typeface="Times New Roman" panose="02020603050405020304" pitchFamily="18" charset="0"/>
                <a:cs typeface="Times New Roman" panose="02020603050405020304" pitchFamily="18" charset="0"/>
              </a:rPr>
              <a:t>irculation must be promoted and maintained</a:t>
            </a:r>
            <a:endParaRPr lang="en-US"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Having examined the definition and types of critically ill patients, move on to look at the facilities available for critical care.</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876726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b="1" dirty="0">
                <a:latin typeface="Times New Roman" panose="02020603050405020304" pitchFamily="18" charset="0"/>
                <a:cs typeface="Times New Roman" panose="02020603050405020304" pitchFamily="18" charset="0"/>
              </a:rPr>
              <a:t>CRITICAL CARE NURSE SKILL CHECKLIST</a:t>
            </a:r>
          </a:p>
        </p:txBody>
      </p:sp>
      <p:sp>
        <p:nvSpPr>
          <p:cNvPr id="3" name="Content Placeholder 2"/>
          <p:cNvSpPr>
            <a:spLocks noGrp="1"/>
          </p:cNvSpPr>
          <p:nvPr>
            <p:ph idx="1"/>
          </p:nvPr>
        </p:nvSpPr>
        <p:spPr/>
        <p:txBody>
          <a:bodyPr/>
          <a:lstStyle/>
          <a:p>
            <a:pPr marL="0" indent="0">
              <a:buNone/>
            </a:pPr>
            <a:r>
              <a:rPr lang="en-US" sz="3200" dirty="0">
                <a:latin typeface="Times New Roman" panose="02020603050405020304" pitchFamily="18" charset="0"/>
                <a:cs typeface="Times New Roman" panose="02020603050405020304" pitchFamily="18" charset="0"/>
              </a:rPr>
              <a:t>Please indicate your level of experience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0, 1, 2, or 3)</a:t>
            </a:r>
          </a:p>
          <a:p>
            <a:pPr marL="0" indent="0">
              <a:buNone/>
            </a:pPr>
            <a:r>
              <a:rPr lang="en-US" sz="3200" dirty="0">
                <a:latin typeface="Times New Roman" panose="02020603050405020304" pitchFamily="18" charset="0"/>
                <a:cs typeface="Times New Roman" panose="02020603050405020304" pitchFamily="18" charset="0"/>
              </a:rPr>
              <a:t>[Key: 0 = Theory, no practice,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1 </a:t>
            </a:r>
            <a:r>
              <a:rPr lang="en-US" sz="3200" dirty="0">
                <a:latin typeface="Times New Roman" panose="02020603050405020304" pitchFamily="18" charset="0"/>
                <a:cs typeface="Times New Roman" panose="02020603050405020304" pitchFamily="18" charset="0"/>
              </a:rPr>
              <a:t>= Limited,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2 =Confident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3 </a:t>
            </a:r>
            <a:r>
              <a:rPr lang="en-US" sz="3200" dirty="0">
                <a:latin typeface="Times New Roman" panose="02020603050405020304" pitchFamily="18" charset="0"/>
                <a:cs typeface="Times New Roman" panose="02020603050405020304" pitchFamily="18" charset="0"/>
              </a:rPr>
              <a:t>= Very Confident]</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0664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a:t>
            </a:r>
          </a:p>
        </p:txBody>
      </p:sp>
      <p:sp>
        <p:nvSpPr>
          <p:cNvPr id="3" name="Content Placeholder 2"/>
          <p:cNvSpPr>
            <a:spLocks noGrp="1"/>
          </p:cNvSpPr>
          <p:nvPr>
            <p:ph idx="1"/>
          </p:nvPr>
        </p:nvSpPr>
        <p:spPr/>
        <p:txBody>
          <a:bodyPr/>
          <a:lstStyle/>
          <a:p>
            <a:pPr marL="0" indent="0">
              <a:buNone/>
            </a:pPr>
            <a:r>
              <a:rPr lang="en-US" b="1" dirty="0"/>
              <a:t>1.GENERAL</a:t>
            </a:r>
          </a:p>
          <a:p>
            <a:pPr marL="0" indent="0">
              <a:buNone/>
            </a:pPr>
            <a:r>
              <a:rPr lang="fr-FR" dirty="0"/>
              <a:t>1.Admit unstable patient                                                       0 1 2 3</a:t>
            </a:r>
          </a:p>
          <a:p>
            <a:pPr marL="0" indent="0">
              <a:buNone/>
            </a:pPr>
            <a:r>
              <a:rPr lang="en-US" dirty="0"/>
              <a:t>2.Transport ICU patient within hospital for testing            0 1 2 3</a:t>
            </a:r>
          </a:p>
          <a:p>
            <a:pPr marL="0" indent="0">
              <a:buNone/>
            </a:pPr>
            <a:r>
              <a:rPr lang="fr-FR" dirty="0"/>
              <a:t>3.Maintain Isolation technique                                             0 1 2 3</a:t>
            </a:r>
          </a:p>
          <a:p>
            <a:pPr marL="0" indent="0">
              <a:buNone/>
            </a:pPr>
            <a:r>
              <a:rPr lang="en-US" dirty="0"/>
              <a:t>4.Orientation on Admission                                                   0 1 2 3</a:t>
            </a:r>
          </a:p>
          <a:p>
            <a:pPr marL="0" indent="0">
              <a:buNone/>
            </a:pPr>
            <a:r>
              <a:rPr lang="en-US" dirty="0"/>
              <a:t>5.Start peripheral IV                                                                0 1 2 3</a:t>
            </a:r>
          </a:p>
          <a:p>
            <a:pPr marL="0" indent="0">
              <a:buNone/>
            </a:pPr>
            <a:r>
              <a:rPr lang="en-US" dirty="0"/>
              <a:t>6.Giving Discharge Teaching                                                   0 1 2 3</a:t>
            </a:r>
          </a:p>
          <a:p>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887557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365125"/>
            <a:ext cx="10293096" cy="793115"/>
          </a:xfrm>
        </p:spPr>
        <p:txBody>
          <a:bodyPr>
            <a:normAutofit/>
          </a:bodyPr>
          <a:lstStyle/>
          <a:p>
            <a:r>
              <a:rPr lang="en-US" sz="3600" b="1" dirty="0"/>
              <a:t>CARDIOVASCULAR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7136" y="1011936"/>
            <a:ext cx="10646664" cy="5644896"/>
          </a:xfrm>
        </p:spPr>
        <p:txBody>
          <a:bodyPr>
            <a:normAutofit fontScale="92500"/>
          </a:bodyPr>
          <a:lstStyle/>
          <a:p>
            <a:pPr marL="0" indent="0">
              <a:buNone/>
            </a:pPr>
            <a:r>
              <a:rPr lang="en-US" sz="3200" dirty="0"/>
              <a:t>1.Assess heart sounds and peripheral pulses                      0 1 2 3</a:t>
            </a:r>
          </a:p>
          <a:p>
            <a:pPr marL="0" indent="0">
              <a:buNone/>
            </a:pPr>
            <a:r>
              <a:rPr lang="en-US" sz="3200" dirty="0"/>
              <a:t>2.Interpret arrhythmias                                                            0 1 2 3</a:t>
            </a:r>
          </a:p>
          <a:p>
            <a:pPr marL="0" indent="0">
              <a:buNone/>
            </a:pPr>
            <a:r>
              <a:rPr lang="en-US" sz="3200" dirty="0"/>
              <a:t>3.Identify pacemaker malfunction                                          0 1 2 3</a:t>
            </a:r>
          </a:p>
          <a:p>
            <a:pPr marL="0" indent="0">
              <a:buNone/>
            </a:pPr>
            <a:r>
              <a:rPr lang="en-US" sz="3200" dirty="0"/>
              <a:t>4.Intervene appropriately for arrhythmia                              0 1 2 3</a:t>
            </a:r>
          </a:p>
          <a:p>
            <a:pPr marL="0" indent="0">
              <a:buNone/>
            </a:pPr>
            <a:r>
              <a:rPr lang="en-US" sz="3200" dirty="0"/>
              <a:t>5.Assist with arterial line insertion                                          0 1 2 3</a:t>
            </a:r>
          </a:p>
          <a:p>
            <a:pPr marL="0" indent="0">
              <a:buNone/>
            </a:pPr>
            <a:r>
              <a:rPr lang="en-US" sz="3200" dirty="0"/>
              <a:t>6.Provide care to the patient with an arterial line                0 1 2 3</a:t>
            </a:r>
          </a:p>
          <a:p>
            <a:pPr marL="0" indent="0">
              <a:buNone/>
            </a:pPr>
            <a:r>
              <a:rPr lang="en-US" sz="3200" dirty="0"/>
              <a:t>7.Remove arterial line                                                                 0 1 2 3</a:t>
            </a:r>
          </a:p>
          <a:p>
            <a:pPr marL="0" indent="0">
              <a:buNone/>
            </a:pPr>
            <a:r>
              <a:rPr lang="en-US" sz="3200" dirty="0"/>
              <a:t>8.Assist and provide care with S/G insertion                          0 1 2 3</a:t>
            </a:r>
          </a:p>
          <a:p>
            <a:pPr marL="0" indent="0">
              <a:buNone/>
            </a:pPr>
            <a:r>
              <a:rPr lang="en-US" sz="3200" dirty="0"/>
              <a:t>9.Assist with </a:t>
            </a:r>
            <a:r>
              <a:rPr lang="en-US" dirty="0"/>
              <a:t>central line insertion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578579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CARDIOVASCULAR…</a:t>
            </a:r>
            <a:endParaRPr lang="en-US" sz="3600" dirty="0"/>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n-US" sz="3200" dirty="0"/>
              <a:t>10.Draw blood samples from central line 0 1 2 3</a:t>
            </a:r>
          </a:p>
          <a:p>
            <a:pPr marL="0" indent="0">
              <a:buNone/>
            </a:pPr>
            <a:r>
              <a:rPr lang="en-US" sz="3200" dirty="0"/>
              <a:t>11.Remove central line 0 1 2 3</a:t>
            </a:r>
          </a:p>
          <a:p>
            <a:pPr marL="0" indent="0">
              <a:buNone/>
            </a:pPr>
            <a:r>
              <a:rPr lang="en-US" sz="3200" dirty="0"/>
              <a:t>12.Assist with cardio version 0 1 2 3</a:t>
            </a:r>
          </a:p>
          <a:p>
            <a:pPr marL="0" indent="0">
              <a:buNone/>
            </a:pPr>
            <a:r>
              <a:rPr lang="en-US" sz="3200" dirty="0"/>
              <a:t>13.Set up and run 12 Lead ECG 0 1 2 3</a:t>
            </a:r>
          </a:p>
          <a:p>
            <a:pPr marL="0" indent="0">
              <a:buNone/>
            </a:pPr>
            <a:r>
              <a:rPr lang="en-US" sz="3200" dirty="0"/>
              <a:t>14.Provide care for the patient with acute MI 0 1 2 3</a:t>
            </a:r>
          </a:p>
          <a:p>
            <a:pPr marL="0" indent="0">
              <a:buNone/>
            </a:pPr>
            <a:r>
              <a:rPr lang="en-US" sz="3200" dirty="0"/>
              <a:t>15.Provide care for the patient with acute heart failure 0 1 2 3</a:t>
            </a:r>
          </a:p>
          <a:p>
            <a:pPr marL="0" indent="0">
              <a:buNone/>
            </a:pPr>
            <a:r>
              <a:rPr lang="en-US" sz="3200" dirty="0"/>
              <a:t>16.Provide care for the post-op cardiac surgery patient</a:t>
            </a:r>
          </a:p>
          <a:p>
            <a:pPr marL="0" indent="0">
              <a:buNone/>
            </a:pPr>
            <a:endParaRPr lang="en-US" sz="3200"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926406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CARDIOVASCULAR…</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dirty="0"/>
              <a:t>17.Provide care for the patient in shock 0 1 2 3</a:t>
            </a:r>
          </a:p>
          <a:p>
            <a:pPr marL="0" indent="0">
              <a:buNone/>
            </a:pPr>
            <a:r>
              <a:rPr lang="en-US" sz="3200" dirty="0"/>
              <a:t>18.Perform CPR 0 1 2 3</a:t>
            </a:r>
          </a:p>
          <a:p>
            <a:pPr marL="0" indent="0">
              <a:buNone/>
            </a:pPr>
            <a:r>
              <a:rPr lang="en-US" sz="3200" dirty="0"/>
              <a:t>19.Perform defibrillation 0 1 2 3</a:t>
            </a:r>
          </a:p>
          <a:p>
            <a:pPr marL="0" indent="0">
              <a:buNone/>
            </a:pPr>
            <a:r>
              <a:rPr lang="en-US" sz="3200" dirty="0"/>
              <a:t>20.Provide care for the patient requiring temporary pacing or TCP 0 1 2 3</a:t>
            </a:r>
          </a:p>
          <a:p>
            <a:pPr marL="0" indent="0">
              <a:buNone/>
            </a:pPr>
            <a:r>
              <a:rPr lang="en-US" sz="3200" dirty="0"/>
              <a:t>21.Participate as a team member in resuscitation 0 1 2 3</a:t>
            </a:r>
          </a:p>
          <a:p>
            <a:pPr marL="0" indent="0">
              <a:buNone/>
            </a:pPr>
            <a:r>
              <a:rPr lang="en-US" sz="3200" dirty="0"/>
              <a:t>22.suctioning using </a:t>
            </a:r>
            <a:r>
              <a:rPr lang="en-US" sz="3200" dirty="0" smtClean="0"/>
              <a:t>bronchoscope </a:t>
            </a:r>
            <a:r>
              <a:rPr lang="en-US" sz="3200" dirty="0"/>
              <a:t>(TT)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762267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65125"/>
            <a:ext cx="10378440" cy="817499"/>
          </a:xfrm>
        </p:spPr>
        <p:txBody>
          <a:bodyPr>
            <a:normAutofit/>
          </a:bodyPr>
          <a:lstStyle/>
          <a:p>
            <a:r>
              <a:rPr lang="en-US" sz="3600" b="1" dirty="0"/>
              <a:t>PULMONARY</a:t>
            </a:r>
            <a:endParaRPr lang="en-US" sz="3600" dirty="0"/>
          </a:p>
        </p:txBody>
      </p:sp>
      <p:sp>
        <p:nvSpPr>
          <p:cNvPr id="3" name="Content Placeholder 2"/>
          <p:cNvSpPr>
            <a:spLocks noGrp="1"/>
          </p:cNvSpPr>
          <p:nvPr>
            <p:ph idx="1"/>
          </p:nvPr>
        </p:nvSpPr>
        <p:spPr>
          <a:xfrm>
            <a:off x="816864" y="1182624"/>
            <a:ext cx="10536936" cy="4994339"/>
          </a:xfrm>
        </p:spPr>
        <p:txBody>
          <a:bodyPr>
            <a:normAutofit/>
          </a:bodyPr>
          <a:lstStyle/>
          <a:p>
            <a:pPr marL="0" indent="0">
              <a:buNone/>
            </a:pPr>
            <a:r>
              <a:rPr lang="en-US" sz="3200" dirty="0"/>
              <a:t>Assess lung sounds                                       0 1 2 3</a:t>
            </a:r>
          </a:p>
          <a:p>
            <a:pPr marL="0" indent="0">
              <a:buNone/>
            </a:pPr>
            <a:r>
              <a:rPr lang="en-US" sz="3200" dirty="0"/>
              <a:t>1.Set up oxygen devices                               0 1 2 3</a:t>
            </a:r>
          </a:p>
          <a:p>
            <a:pPr marL="0" indent="0">
              <a:buNone/>
            </a:pPr>
            <a:r>
              <a:rPr lang="en-US" sz="3200" dirty="0"/>
              <a:t>2.Obtain pulse oxymeter </a:t>
            </a:r>
            <a:r>
              <a:rPr lang="en-US" sz="3200" dirty="0" smtClean="0"/>
              <a:t>(spo2)reading    0 </a:t>
            </a:r>
            <a:r>
              <a:rPr lang="en-US" sz="3200" dirty="0"/>
              <a:t>1 2 3</a:t>
            </a:r>
          </a:p>
          <a:p>
            <a:pPr marL="0" indent="0">
              <a:buNone/>
            </a:pPr>
            <a:r>
              <a:rPr lang="de-DE" sz="3200" dirty="0"/>
              <a:t>3.Interpret </a:t>
            </a:r>
            <a:r>
              <a:rPr lang="de-DE" sz="3200" dirty="0" smtClean="0"/>
              <a:t>ABC                                              </a:t>
            </a:r>
            <a:r>
              <a:rPr lang="de-DE" sz="3200" dirty="0"/>
              <a:t>0 1 2 3</a:t>
            </a:r>
          </a:p>
          <a:p>
            <a:pPr marL="0" indent="0">
              <a:buNone/>
            </a:pPr>
            <a:r>
              <a:rPr lang="nb-NO" sz="3200" dirty="0"/>
              <a:t>4.Assess ventilator settings                          </a:t>
            </a:r>
            <a:r>
              <a:rPr lang="nb-NO" sz="3200" dirty="0" smtClean="0"/>
              <a:t>0 </a:t>
            </a:r>
            <a:r>
              <a:rPr lang="nb-NO" sz="3200" dirty="0"/>
              <a:t>1 2 3</a:t>
            </a:r>
          </a:p>
          <a:p>
            <a:pPr marL="0" indent="0">
              <a:buNone/>
            </a:pPr>
            <a:r>
              <a:rPr lang="en-US" sz="3200" dirty="0"/>
              <a:t>5.Troubleshoot ventilator alarms                </a:t>
            </a:r>
            <a:r>
              <a:rPr lang="en-US" sz="3200" dirty="0" smtClean="0"/>
              <a:t>0 </a:t>
            </a:r>
            <a:r>
              <a:rPr lang="en-US" sz="3200" dirty="0"/>
              <a:t>1 2 3</a:t>
            </a:r>
          </a:p>
          <a:p>
            <a:pPr marL="0" indent="0">
              <a:buNone/>
            </a:pPr>
            <a:r>
              <a:rPr lang="en-US" sz="3200" dirty="0"/>
              <a:t>6.Suction using in-line suction catheter     </a:t>
            </a:r>
            <a:r>
              <a:rPr lang="en-US" sz="3200" dirty="0" smtClean="0"/>
              <a:t>0 </a:t>
            </a:r>
            <a:r>
              <a:rPr lang="en-US" sz="3200" dirty="0"/>
              <a:t>1 2 3</a:t>
            </a:r>
          </a:p>
          <a:p>
            <a:pPr marL="0" indent="0">
              <a:buNone/>
            </a:pPr>
            <a:r>
              <a:rPr lang="en-US" sz="3200" dirty="0"/>
              <a:t>7.Use Ambu bag                                              </a:t>
            </a:r>
            <a:r>
              <a:rPr lang="en-US" sz="3200" dirty="0" smtClean="0"/>
              <a:t>0 </a:t>
            </a:r>
            <a:r>
              <a:rPr lang="en-US" sz="3200" dirty="0"/>
              <a:t>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76741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PULMONARY</a:t>
            </a:r>
            <a:endParaRPr lang="en-US" sz="3600" dirty="0"/>
          </a:p>
        </p:txBody>
      </p:sp>
      <p:sp>
        <p:nvSpPr>
          <p:cNvPr id="3" name="Content Placeholder 2"/>
          <p:cNvSpPr>
            <a:spLocks noGrp="1"/>
          </p:cNvSpPr>
          <p:nvPr>
            <p:ph idx="1"/>
          </p:nvPr>
        </p:nvSpPr>
        <p:spPr>
          <a:xfrm>
            <a:off x="426720" y="1690688"/>
            <a:ext cx="11314176" cy="4486275"/>
          </a:xfrm>
        </p:spPr>
        <p:txBody>
          <a:bodyPr>
            <a:noAutofit/>
          </a:bodyPr>
          <a:lstStyle/>
          <a:p>
            <a:pPr marL="0" indent="0">
              <a:buNone/>
            </a:pPr>
            <a:r>
              <a:rPr lang="en-US" sz="3200" dirty="0"/>
              <a:t>8.Assist with intubation                                                               0 1 2 3</a:t>
            </a:r>
          </a:p>
          <a:p>
            <a:pPr marL="0" indent="0">
              <a:buNone/>
            </a:pPr>
            <a:r>
              <a:rPr lang="en-US" sz="3200" dirty="0"/>
              <a:t>9.Assist with chest tube insertion                                              0 1 2 3</a:t>
            </a:r>
          </a:p>
          <a:p>
            <a:pPr marL="0" indent="0">
              <a:buNone/>
            </a:pPr>
            <a:r>
              <a:rPr lang="en-US" sz="3200" dirty="0"/>
              <a:t>10.Provide care for the patient with mechanical ventilation 0 1 2 3</a:t>
            </a:r>
          </a:p>
          <a:p>
            <a:pPr marL="0" indent="0">
              <a:buNone/>
            </a:pPr>
            <a:r>
              <a:rPr lang="en-US" sz="3200" dirty="0"/>
              <a:t>11.Provide care for the patient with PEEP therapy                 0 1 2 3</a:t>
            </a:r>
          </a:p>
          <a:p>
            <a:pPr marL="0" indent="0">
              <a:buNone/>
            </a:pPr>
            <a:r>
              <a:rPr lang="en-US" sz="3200" dirty="0"/>
              <a:t>12.Provide care for the patient with chest tube                      0 1 2 3</a:t>
            </a:r>
          </a:p>
          <a:p>
            <a:pPr marL="0" indent="0">
              <a:buNone/>
            </a:pPr>
            <a:r>
              <a:rPr lang="en-US" sz="3200" dirty="0"/>
              <a:t>13.Provide care for the patient with a tracheostomy             0 1 2 3</a:t>
            </a:r>
          </a:p>
          <a:p>
            <a:pPr marL="0" indent="0">
              <a:buNone/>
            </a:pPr>
            <a:r>
              <a:rPr lang="en-US" sz="3200" dirty="0"/>
              <a:t>14.Assist in spirometory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8661225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NEUROLOGICAL</a:t>
            </a:r>
            <a:endParaRPr lang="en-US" sz="3600" dirty="0"/>
          </a:p>
        </p:txBody>
      </p:sp>
      <p:sp>
        <p:nvSpPr>
          <p:cNvPr id="3" name="Content Placeholder 2"/>
          <p:cNvSpPr>
            <a:spLocks noGrp="1"/>
          </p:cNvSpPr>
          <p:nvPr>
            <p:ph idx="1"/>
          </p:nvPr>
        </p:nvSpPr>
        <p:spPr/>
        <p:txBody>
          <a:bodyPr/>
          <a:lstStyle/>
          <a:p>
            <a:pPr marL="0" indent="0">
              <a:buNone/>
            </a:pPr>
            <a:r>
              <a:rPr lang="en-US" dirty="0"/>
              <a:t>1.Identify sudden change in loss of consciousness                  0 1 2 3</a:t>
            </a:r>
          </a:p>
          <a:p>
            <a:pPr marL="0" indent="0">
              <a:buNone/>
            </a:pPr>
            <a:r>
              <a:rPr lang="en-US" dirty="0"/>
              <a:t>2.Assess sensory, motor, speech                                                  0 1 2 3</a:t>
            </a:r>
          </a:p>
          <a:p>
            <a:pPr marL="0" indent="0">
              <a:buNone/>
            </a:pPr>
            <a:r>
              <a:rPr lang="fr-FR" dirty="0"/>
              <a:t>3.Assess reflexes (Babinski, gag)                                                   0 1 2 3</a:t>
            </a:r>
          </a:p>
          <a:p>
            <a:pPr marL="0" indent="0">
              <a:buNone/>
            </a:pPr>
            <a:r>
              <a:rPr lang="en-US" dirty="0"/>
              <a:t>4.Identify and intervene for seizure                                             0 1 2 3</a:t>
            </a:r>
          </a:p>
          <a:p>
            <a:pPr marL="0" indent="0">
              <a:buNone/>
            </a:pPr>
            <a:r>
              <a:rPr lang="en-US" dirty="0"/>
              <a:t>5.Obtain ICP and CPP values and care                                         0 1 2 3</a:t>
            </a:r>
          </a:p>
          <a:p>
            <a:pPr marL="0" indent="0">
              <a:buNone/>
            </a:pPr>
            <a:r>
              <a:rPr lang="en-US" dirty="0"/>
              <a:t>6.Provide care for the post-op neurosurgical patient                0 1 2 3</a:t>
            </a:r>
          </a:p>
          <a:p>
            <a:pPr marL="0" indent="0">
              <a:buNone/>
            </a:pPr>
            <a:r>
              <a:rPr lang="en-US" dirty="0"/>
              <a:t>7.Provide care for the patient with acute stroke                        0 1 2 3</a:t>
            </a:r>
          </a:p>
          <a:p>
            <a:pPr marL="0" indent="0">
              <a:buNone/>
            </a:pPr>
            <a:r>
              <a:rPr lang="en-US" dirty="0"/>
              <a:t>8.Provide care for the patient in a comatose state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851595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GI/RENAL/ENDOCRINE</a:t>
            </a:r>
            <a:endParaRPr lang="en-US" sz="3600" dirty="0"/>
          </a:p>
        </p:txBody>
      </p:sp>
      <p:sp>
        <p:nvSpPr>
          <p:cNvPr id="3" name="Content Placeholder 2"/>
          <p:cNvSpPr>
            <a:spLocks noGrp="1"/>
          </p:cNvSpPr>
          <p:nvPr>
            <p:ph idx="1"/>
          </p:nvPr>
        </p:nvSpPr>
        <p:spPr/>
        <p:txBody>
          <a:bodyPr>
            <a:normAutofit/>
          </a:bodyPr>
          <a:lstStyle/>
          <a:p>
            <a:pPr marL="0" indent="0">
              <a:buNone/>
            </a:pPr>
            <a:r>
              <a:rPr lang="en-US" sz="3200" dirty="0"/>
              <a:t>1.Insert NG, duodenal tube 0 1 2 3</a:t>
            </a:r>
          </a:p>
          <a:p>
            <a:pPr marL="0" indent="0">
              <a:buNone/>
            </a:pPr>
            <a:r>
              <a:rPr lang="en-US" sz="3200" dirty="0"/>
              <a:t>2.Provide care for the patient with GI bleed 0 1 2 3</a:t>
            </a:r>
          </a:p>
          <a:p>
            <a:pPr marL="0" indent="0">
              <a:buNone/>
            </a:pPr>
            <a:r>
              <a:rPr lang="en-US" sz="3200" dirty="0"/>
              <a:t>3.Provide care for the patient with hemodialysis 0 1 2 3</a:t>
            </a:r>
          </a:p>
          <a:p>
            <a:pPr marL="0" indent="0">
              <a:buNone/>
            </a:pPr>
            <a:r>
              <a:rPr lang="en-US" sz="3200" dirty="0"/>
              <a:t>4.Provide care for the patient with DKA 0 1 2 3</a:t>
            </a:r>
          </a:p>
          <a:p>
            <a:pPr marL="0" indent="0">
              <a:buNone/>
            </a:pPr>
            <a:r>
              <a:rPr lang="en-US" sz="3200" dirty="0"/>
              <a:t>5.Provide care for the patient with TPN 0 1 2 3</a:t>
            </a:r>
          </a:p>
          <a:p>
            <a:pPr marL="0" indent="0">
              <a:buNone/>
            </a:pPr>
            <a:r>
              <a:rPr lang="en-US" sz="3200" dirty="0"/>
              <a:t>6.Provide care for the patient with enteral nutrition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76291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856" y="365125"/>
            <a:ext cx="10219944" cy="585851"/>
          </a:xfrm>
        </p:spPr>
        <p:txBody>
          <a:bodyPr>
            <a:normAutofit/>
          </a:bodyPr>
          <a:lstStyle/>
          <a:p>
            <a:r>
              <a:rPr lang="en-US" sz="3600" b="1" dirty="0"/>
              <a:t>MEDICATOINS</a:t>
            </a:r>
            <a:endParaRPr lang="en-US" sz="3600" dirty="0"/>
          </a:p>
        </p:txBody>
      </p:sp>
      <p:sp>
        <p:nvSpPr>
          <p:cNvPr id="3" name="Content Placeholder 2"/>
          <p:cNvSpPr>
            <a:spLocks noGrp="1"/>
          </p:cNvSpPr>
          <p:nvPr>
            <p:ph idx="1"/>
          </p:nvPr>
        </p:nvSpPr>
        <p:spPr>
          <a:xfrm>
            <a:off x="719328" y="950976"/>
            <a:ext cx="10634472" cy="5571744"/>
          </a:xfrm>
        </p:spPr>
        <p:txBody>
          <a:bodyPr>
            <a:noAutofit/>
          </a:bodyPr>
          <a:lstStyle/>
          <a:p>
            <a:pPr marL="0" indent="0">
              <a:buNone/>
            </a:pPr>
            <a:r>
              <a:rPr lang="fr-FR" sz="3200" dirty="0"/>
              <a:t>1.Titrate vasoactive </a:t>
            </a:r>
            <a:r>
              <a:rPr lang="fr-FR" sz="3200" dirty="0" err="1"/>
              <a:t>drugs</a:t>
            </a:r>
            <a:r>
              <a:rPr lang="fr-FR" sz="3200" dirty="0"/>
              <a:t> 0 1 2 3</a:t>
            </a:r>
          </a:p>
          <a:p>
            <a:pPr marL="0" indent="0">
              <a:buNone/>
            </a:pPr>
            <a:r>
              <a:rPr lang="en-US" sz="3200" dirty="0"/>
              <a:t>2.Calculate mcg/min and mcg/kg/min 0 1 2 3</a:t>
            </a:r>
          </a:p>
          <a:p>
            <a:pPr marL="0" indent="0">
              <a:buNone/>
            </a:pPr>
            <a:r>
              <a:rPr lang="en-US" sz="3200" dirty="0"/>
              <a:t>3.Use IV infusion pump to calculate drug doses 0 1 2 3</a:t>
            </a:r>
          </a:p>
          <a:p>
            <a:pPr marL="0" indent="0">
              <a:buNone/>
            </a:pPr>
            <a:r>
              <a:rPr lang="en-US" sz="3200" dirty="0"/>
              <a:t>4.Care of epidural catheter 0 1 2 3</a:t>
            </a:r>
          </a:p>
          <a:p>
            <a:pPr marL="0" indent="0">
              <a:buNone/>
            </a:pPr>
            <a:r>
              <a:rPr lang="en-US" sz="3200" dirty="0"/>
              <a:t>5.Administer IV dopamine 0 1 2 3</a:t>
            </a:r>
          </a:p>
          <a:p>
            <a:pPr marL="0" indent="0">
              <a:buNone/>
            </a:pPr>
            <a:r>
              <a:rPr lang="en-US" sz="3200" dirty="0"/>
              <a:t>6.Administer IV norepinephrine (</a:t>
            </a:r>
            <a:r>
              <a:rPr lang="en-US" sz="3200" dirty="0" err="1"/>
              <a:t>Levophed</a:t>
            </a:r>
            <a:r>
              <a:rPr lang="en-US" sz="3200" dirty="0"/>
              <a:t>) 0 1 2 3</a:t>
            </a:r>
          </a:p>
          <a:p>
            <a:pPr marL="0" indent="0">
              <a:buNone/>
            </a:pPr>
            <a:r>
              <a:rPr lang="da-DK" sz="3200" dirty="0"/>
              <a:t>7.Administer IV nitroglycerine 0 1 2 3</a:t>
            </a:r>
          </a:p>
          <a:p>
            <a:pPr marL="0" indent="0">
              <a:buNone/>
            </a:pPr>
            <a:r>
              <a:rPr lang="nb-NO" sz="3200" dirty="0"/>
              <a:t>8.Administer IV dobutamine (Dobutrex) 0 1 2 3</a:t>
            </a:r>
          </a:p>
          <a:p>
            <a:pPr marL="0" indent="0">
              <a:buNone/>
            </a:pPr>
            <a:r>
              <a:rPr lang="en-US" sz="3200" dirty="0"/>
              <a:t>9.Administer IV </a:t>
            </a:r>
            <a:r>
              <a:rPr lang="en-US" sz="3200" dirty="0" err="1"/>
              <a:t>metoprolol</a:t>
            </a:r>
            <a:r>
              <a:rPr lang="en-US" sz="3200" dirty="0"/>
              <a:t> (Lopressor)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37875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21" y="365125"/>
            <a:ext cx="11103279" cy="574327"/>
          </a:xfrm>
        </p:spPr>
        <p:txBody>
          <a:bodyPr>
            <a:normAutofit fontScale="90000"/>
          </a:bodyPr>
          <a:lstStyle/>
          <a:p>
            <a:r>
              <a:rPr lang="en-US" sz="3600" b="1" dirty="0">
                <a:latin typeface="Times New Roman" panose="02020603050405020304" pitchFamily="18" charset="0"/>
                <a:cs typeface="Times New Roman" panose="02020603050405020304" pitchFamily="18" charset="0"/>
              </a:rPr>
              <a:t>DEFINITION OF TERMS</a:t>
            </a:r>
            <a:endParaRPr lang="en-US" sz="3600" dirty="0"/>
          </a:p>
        </p:txBody>
      </p:sp>
      <p:sp>
        <p:nvSpPr>
          <p:cNvPr id="3" name="Content Placeholder 2"/>
          <p:cNvSpPr>
            <a:spLocks noGrp="1"/>
          </p:cNvSpPr>
          <p:nvPr>
            <p:ph idx="1"/>
          </p:nvPr>
        </p:nvSpPr>
        <p:spPr>
          <a:xfrm>
            <a:off x="100208" y="851770"/>
            <a:ext cx="12091792" cy="5724394"/>
          </a:xfrm>
        </p:spPr>
        <p:txBody>
          <a:bodyPr>
            <a:normAutofit fontScale="92500" lnSpcReduction="10000"/>
          </a:bodyPr>
          <a:lstStyle/>
          <a:p>
            <a:pPr marL="0" indent="0">
              <a:buNone/>
            </a:pPr>
            <a:r>
              <a:rPr lang="en-GB" sz="3200" b="1" dirty="0" smtClean="0">
                <a:latin typeface="Times New Roman" panose="02020603050405020304" pitchFamily="18" charset="0"/>
                <a:cs typeface="Times New Roman" panose="02020603050405020304" pitchFamily="18" charset="0"/>
              </a:rPr>
              <a:t>Definition</a:t>
            </a:r>
          </a:p>
          <a:p>
            <a:pPr marL="0" indent="0">
              <a:buNone/>
            </a:pPr>
            <a:r>
              <a:rPr lang="en-GB" sz="3200" b="1" dirty="0">
                <a:latin typeface="Times New Roman" panose="02020603050405020304" pitchFamily="18" charset="0"/>
                <a:cs typeface="Times New Roman" panose="02020603050405020304" pitchFamily="18" charset="0"/>
              </a:rPr>
              <a:t>The Unconscious Patient</a:t>
            </a:r>
            <a:r>
              <a:rPr lang="en-GB" sz="3200" dirty="0">
                <a:latin typeface="Times New Roman" panose="02020603050405020304" pitchFamily="18" charset="0"/>
                <a:cs typeface="Times New Roman" panose="02020603050405020304" pitchFamily="18" charset="0"/>
              </a:rPr>
              <a:t> </a:t>
            </a:r>
          </a:p>
          <a:p>
            <a:r>
              <a:rPr lang="en-GB" sz="3200" dirty="0" smtClean="0">
                <a:latin typeface="Times New Roman" panose="02020603050405020304" pitchFamily="18" charset="0"/>
                <a:cs typeface="Times New Roman" panose="02020603050405020304" pitchFamily="18" charset="0"/>
              </a:rPr>
              <a:t>Unconsciousness </a:t>
            </a:r>
            <a:r>
              <a:rPr lang="en-GB" sz="3200" dirty="0">
                <a:latin typeface="Times New Roman" panose="02020603050405020304" pitchFamily="18" charset="0"/>
                <a:cs typeface="Times New Roman" panose="02020603050405020304" pitchFamily="18" charset="0"/>
              </a:rPr>
              <a:t>is an abnormal state in which the patient is unaware of self or environment. Unconsciousness is a manifestation of a large number of pathophysiologic processes including trauma, metabolic disturbances, mass lesions and </a:t>
            </a:r>
            <a:r>
              <a:rPr lang="en-GB" sz="3200" dirty="0" smtClean="0">
                <a:latin typeface="Times New Roman" panose="02020603050405020304" pitchFamily="18" charset="0"/>
                <a:cs typeface="Times New Roman" panose="02020603050405020304" pitchFamily="18" charset="0"/>
              </a:rPr>
              <a:t>infections.</a:t>
            </a:r>
            <a:endParaRPr lang="en-GB" sz="32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Unconsciousness </a:t>
            </a:r>
            <a:r>
              <a:rPr lang="en-US" sz="3200" dirty="0">
                <a:latin typeface="Times New Roman" panose="02020603050405020304" pitchFamily="18" charset="0"/>
                <a:cs typeface="Times New Roman" panose="02020603050405020304" pitchFamily="18" charset="0"/>
              </a:rPr>
              <a:t>is the state of unresponsiveness, where the patient is unaware of the environment and no purposeful response can be </a:t>
            </a:r>
            <a:r>
              <a:rPr lang="en-US" sz="3200" dirty="0" smtClean="0">
                <a:latin typeface="Times New Roman" panose="02020603050405020304" pitchFamily="18" charset="0"/>
                <a:cs typeface="Times New Roman" panose="02020603050405020304" pitchFamily="18" charset="0"/>
              </a:rPr>
              <a:t>obtained.</a:t>
            </a:r>
            <a:endParaRPr lang="en-GB" sz="32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Unconsciousness </a:t>
            </a:r>
            <a:r>
              <a:rPr lang="en-US" sz="3200" dirty="0">
                <a:latin typeface="Times New Roman" panose="02020603050405020304" pitchFamily="18" charset="0"/>
                <a:cs typeface="Times New Roman" panose="02020603050405020304" pitchFamily="18" charset="0"/>
              </a:rPr>
              <a:t>is the condition in which cerebral function is depressed ranging from stupor to coma (Baughman and </a:t>
            </a:r>
            <a:r>
              <a:rPr lang="en-US" sz="3200" dirty="0" err="1">
                <a:latin typeface="Times New Roman" panose="02020603050405020304" pitchFamily="18" charset="0"/>
                <a:cs typeface="Times New Roman" panose="02020603050405020304" pitchFamily="18" charset="0"/>
              </a:rPr>
              <a:t>Hackley</a:t>
            </a:r>
            <a:r>
              <a:rPr lang="en-US" sz="3200" dirty="0">
                <a:latin typeface="Times New Roman" panose="02020603050405020304" pitchFamily="18" charset="0"/>
                <a:cs typeface="Times New Roman" panose="02020603050405020304" pitchFamily="18" charset="0"/>
              </a:rPr>
              <a:t> 1996</a:t>
            </a:r>
            <a:r>
              <a:rPr lang="en-US" sz="3200" dirty="0" smtClean="0">
                <a:latin typeface="Times New Roman" panose="02020603050405020304" pitchFamily="18" charset="0"/>
                <a:cs typeface="Times New Roman" panose="02020603050405020304" pitchFamily="18" charset="0"/>
              </a:rPr>
              <a:t>).</a:t>
            </a:r>
            <a:r>
              <a:rPr lang="en-GB" sz="3200" dirty="0">
                <a:latin typeface="Times New Roman" panose="02020603050405020304" pitchFamily="18" charset="0"/>
                <a:cs typeface="Times New Roman" panose="02020603050405020304" pitchFamily="18" charset="0"/>
              </a:rPr>
              <a:t> </a:t>
            </a:r>
            <a:endParaRPr lang="en-GB" sz="3200" dirty="0" smtClean="0">
              <a:latin typeface="Times New Roman" panose="02020603050405020304" pitchFamily="18" charset="0"/>
              <a:cs typeface="Times New Roman" panose="02020603050405020304" pitchFamily="18" charset="0"/>
            </a:endParaRPr>
          </a:p>
          <a:p>
            <a:pPr marL="0" indent="0">
              <a:buNone/>
            </a:pPr>
            <a:r>
              <a:rPr lang="en-US" sz="3200" b="1" dirty="0" smtClean="0">
                <a:latin typeface="Times New Roman" panose="02020603050405020304" pitchFamily="18" charset="0"/>
                <a:cs typeface="Times New Roman" panose="02020603050405020304" pitchFamily="18" charset="0"/>
              </a:rPr>
              <a:t>Coma</a:t>
            </a:r>
          </a:p>
          <a:p>
            <a:r>
              <a:rPr lang="en-US" sz="3200" dirty="0" smtClean="0">
                <a:latin typeface="Times New Roman" panose="02020603050405020304" pitchFamily="18" charset="0"/>
                <a:cs typeface="Times New Roman" panose="02020603050405020304" pitchFamily="18" charset="0"/>
              </a:rPr>
              <a:t>Coma is a clinical state of unconsciousness in which the patient unaware of self and environment and an individual cannot be awakened.</a:t>
            </a: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551070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584" y="365125"/>
            <a:ext cx="10110216" cy="744347"/>
          </a:xfrm>
        </p:spPr>
        <p:txBody>
          <a:bodyPr>
            <a:normAutofit/>
          </a:bodyPr>
          <a:lstStyle/>
          <a:p>
            <a:r>
              <a:rPr lang="en-US" sz="3600" b="1" dirty="0"/>
              <a:t>MEDICATOINS…</a:t>
            </a:r>
            <a:endParaRPr lang="en-US" sz="3600" dirty="0"/>
          </a:p>
        </p:txBody>
      </p:sp>
      <p:sp>
        <p:nvSpPr>
          <p:cNvPr id="3" name="Content Placeholder 2"/>
          <p:cNvSpPr>
            <a:spLocks noGrp="1"/>
          </p:cNvSpPr>
          <p:nvPr>
            <p:ph idx="1"/>
          </p:nvPr>
        </p:nvSpPr>
        <p:spPr>
          <a:xfrm>
            <a:off x="451104" y="902208"/>
            <a:ext cx="11533632" cy="5742431"/>
          </a:xfrm>
        </p:spPr>
        <p:txBody>
          <a:bodyPr>
            <a:normAutofit/>
          </a:bodyPr>
          <a:lstStyle/>
          <a:p>
            <a:pPr marL="0" indent="0">
              <a:buNone/>
            </a:pPr>
            <a:r>
              <a:rPr lang="en-US" dirty="0"/>
              <a:t>10.Administer IV </a:t>
            </a:r>
            <a:r>
              <a:rPr lang="en-US" dirty="0" err="1"/>
              <a:t>lidocaine</a:t>
            </a:r>
            <a:r>
              <a:rPr lang="en-US" dirty="0"/>
              <a:t>                                                                        0 1 2 3</a:t>
            </a:r>
          </a:p>
          <a:p>
            <a:pPr marL="0" indent="0">
              <a:buNone/>
            </a:pPr>
            <a:r>
              <a:rPr lang="en-US" dirty="0"/>
              <a:t>11.Administer IV </a:t>
            </a:r>
            <a:r>
              <a:rPr lang="en-US" dirty="0" err="1"/>
              <a:t>amiodarone</a:t>
            </a:r>
            <a:r>
              <a:rPr lang="en-US" dirty="0"/>
              <a:t> (</a:t>
            </a:r>
            <a:r>
              <a:rPr lang="en-US" dirty="0" err="1"/>
              <a:t>Cordarone</a:t>
            </a:r>
            <a:r>
              <a:rPr lang="en-US" dirty="0"/>
              <a:t>)                                            0 1 2 3</a:t>
            </a:r>
          </a:p>
          <a:p>
            <a:pPr marL="0" indent="0">
              <a:buNone/>
            </a:pPr>
            <a:r>
              <a:rPr lang="en-US" dirty="0"/>
              <a:t>12.Administer IV adenosine                                                                      0 1 2 3</a:t>
            </a:r>
          </a:p>
          <a:p>
            <a:pPr marL="0" indent="0">
              <a:buNone/>
            </a:pPr>
            <a:r>
              <a:rPr lang="pt-BR" dirty="0"/>
              <a:t>13.Administer IV diltiazem (Cardizem)                                                     0 1 2 3</a:t>
            </a:r>
          </a:p>
          <a:p>
            <a:pPr marL="0" indent="0">
              <a:buNone/>
            </a:pPr>
            <a:r>
              <a:rPr lang="nb-NO" dirty="0"/>
              <a:t>14.Administer IV verapamil                                                                        0 1 2 3</a:t>
            </a:r>
          </a:p>
          <a:p>
            <a:pPr marL="0" indent="0">
              <a:buNone/>
            </a:pPr>
            <a:r>
              <a:rPr lang="en-US" dirty="0"/>
              <a:t>15.Administer IV atropine                                                                           0 1 2 3</a:t>
            </a:r>
          </a:p>
          <a:p>
            <a:pPr marL="0" indent="0">
              <a:buNone/>
            </a:pPr>
            <a:r>
              <a:rPr lang="en-US" dirty="0"/>
              <a:t>16.Administer IV </a:t>
            </a:r>
            <a:r>
              <a:rPr lang="en-US" dirty="0" err="1"/>
              <a:t>thrombolytics</a:t>
            </a:r>
            <a:r>
              <a:rPr lang="en-US" dirty="0"/>
              <a:t> (TPA, streptokinase)                            0 1 2 3</a:t>
            </a:r>
          </a:p>
          <a:p>
            <a:pPr marL="0" indent="0">
              <a:buNone/>
            </a:pPr>
            <a:r>
              <a:rPr lang="en-US" dirty="0"/>
              <a:t>17.Administer IV heparin                                                                            0 1 2 3</a:t>
            </a:r>
          </a:p>
          <a:p>
            <a:pPr marL="0" indent="0">
              <a:buNone/>
            </a:pPr>
            <a:r>
              <a:rPr lang="en-US" dirty="0"/>
              <a:t>18.Administer IV benzodiazepines (Valium, Versed, Ativan)                 0 1 2 3</a:t>
            </a:r>
          </a:p>
          <a:p>
            <a:pPr marL="0" indent="0">
              <a:buNone/>
            </a:pPr>
            <a:r>
              <a:rPr lang="en-US" dirty="0"/>
              <a:t>19.Administer IV </a:t>
            </a:r>
            <a:r>
              <a:rPr lang="en-US" dirty="0" err="1"/>
              <a:t>Propofol</a:t>
            </a:r>
            <a:r>
              <a:rPr lang="en-US" dirty="0"/>
              <a:t> (</a:t>
            </a:r>
            <a:r>
              <a:rPr lang="en-US" dirty="0" err="1"/>
              <a:t>Diprivan</a:t>
            </a:r>
            <a:r>
              <a:rPr lang="en-US" dirty="0"/>
              <a:t>)                                                          0 1 2 3</a:t>
            </a:r>
          </a:p>
          <a:p>
            <a:pPr marL="0" indent="0">
              <a:buNone/>
            </a:pPr>
            <a:r>
              <a:rPr lang="en-US" dirty="0"/>
              <a:t>20.Administer IV neuromuscular blocking agents (</a:t>
            </a:r>
            <a:r>
              <a:rPr lang="en-US" dirty="0" err="1"/>
              <a:t>Pavulon</a:t>
            </a:r>
            <a:r>
              <a:rPr lang="en-US" dirty="0"/>
              <a:t>, </a:t>
            </a:r>
            <a:r>
              <a:rPr lang="en-US" dirty="0" err="1"/>
              <a:t>Norcuron</a:t>
            </a:r>
            <a:r>
              <a:rPr lang="en-US" dirty="0"/>
              <a:t>)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267610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365125"/>
            <a:ext cx="10195560" cy="793115"/>
          </a:xfrm>
        </p:spPr>
        <p:txBody>
          <a:bodyPr>
            <a:normAutofit/>
          </a:bodyPr>
          <a:lstStyle/>
          <a:p>
            <a:r>
              <a:rPr lang="en-US" sz="3600" b="1" dirty="0"/>
              <a:t>PAIN/WOUND MANAGEMENT</a:t>
            </a:r>
            <a:endParaRPr lang="en-US" sz="3600" dirty="0"/>
          </a:p>
        </p:txBody>
      </p:sp>
      <p:sp>
        <p:nvSpPr>
          <p:cNvPr id="3" name="Content Placeholder 2"/>
          <p:cNvSpPr>
            <a:spLocks noGrp="1"/>
          </p:cNvSpPr>
          <p:nvPr>
            <p:ph idx="1"/>
          </p:nvPr>
        </p:nvSpPr>
        <p:spPr>
          <a:xfrm>
            <a:off x="838200" y="1267968"/>
            <a:ext cx="10515600" cy="5279136"/>
          </a:xfrm>
        </p:spPr>
        <p:txBody>
          <a:bodyPr>
            <a:noAutofit/>
          </a:bodyPr>
          <a:lstStyle/>
          <a:p>
            <a:pPr marL="0" indent="0">
              <a:buNone/>
            </a:pPr>
            <a:r>
              <a:rPr lang="en-US" sz="3200" dirty="0"/>
              <a:t>1.Assess pain level/tolerance 0 1 2 3</a:t>
            </a:r>
          </a:p>
          <a:p>
            <a:pPr marL="0" indent="0">
              <a:buNone/>
            </a:pPr>
            <a:r>
              <a:rPr lang="en-US" sz="3200" dirty="0"/>
              <a:t>2.Care of patient with anesthesia/analgesia 0 1 2 3</a:t>
            </a:r>
          </a:p>
          <a:p>
            <a:pPr marL="0" indent="0">
              <a:buNone/>
            </a:pPr>
            <a:r>
              <a:rPr lang="en-US" sz="3200" dirty="0"/>
              <a:t>3.Care of patient with IV conscious sedation 0 1 2 3</a:t>
            </a:r>
          </a:p>
          <a:p>
            <a:pPr marL="0" indent="0">
              <a:buNone/>
            </a:pPr>
            <a:r>
              <a:rPr lang="en-US" sz="3200" dirty="0"/>
              <a:t>4.Care of patient with narcotic analgesia 0 1 2 3</a:t>
            </a:r>
          </a:p>
          <a:p>
            <a:pPr marL="0" indent="0">
              <a:buNone/>
            </a:pPr>
            <a:r>
              <a:rPr lang="en-US" sz="3200" dirty="0"/>
              <a:t>5.Assess wound status/ healing 0 1 2 3</a:t>
            </a:r>
          </a:p>
          <a:p>
            <a:pPr marL="0" indent="0">
              <a:buNone/>
            </a:pPr>
            <a:r>
              <a:rPr lang="en-US" sz="3200" dirty="0"/>
              <a:t>6.Care of patient with sterile dressing changes 0 1 2 3</a:t>
            </a:r>
          </a:p>
          <a:p>
            <a:pPr marL="0" indent="0">
              <a:buNone/>
            </a:pPr>
            <a:r>
              <a:rPr lang="en-US" sz="3200" dirty="0"/>
              <a:t>7.Care of patient with burns 0 1 2 3</a:t>
            </a:r>
          </a:p>
          <a:p>
            <a:pPr marL="0" indent="0">
              <a:buNone/>
            </a:pPr>
            <a:r>
              <a:rPr lang="en-US" sz="3200" dirty="0"/>
              <a:t>8.Care of patient with pressure sores/staged Decubitus ulcers 0 1 2 3</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667815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EXPERIENCE WITH AGE GROUPS</a:t>
            </a:r>
            <a:endParaRPr lang="en-US" sz="3600" dirty="0"/>
          </a:p>
        </p:txBody>
      </p:sp>
      <p:sp>
        <p:nvSpPr>
          <p:cNvPr id="3" name="Content Placeholder 2"/>
          <p:cNvSpPr>
            <a:spLocks noGrp="1"/>
          </p:cNvSpPr>
          <p:nvPr>
            <p:ph idx="1"/>
          </p:nvPr>
        </p:nvSpPr>
        <p:spPr>
          <a:xfrm>
            <a:off x="316992" y="1690688"/>
            <a:ext cx="11716512" cy="4486275"/>
          </a:xfrm>
        </p:spPr>
        <p:txBody>
          <a:bodyPr/>
          <a:lstStyle/>
          <a:p>
            <a:pPr marL="0" indent="0">
              <a:buNone/>
            </a:pPr>
            <a:r>
              <a:rPr lang="en-US" dirty="0"/>
              <a:t>1</a:t>
            </a:r>
            <a:r>
              <a:rPr lang="en-US" sz="3200" dirty="0"/>
              <a:t>. Calculate body weight to verify correct dosing of medication 0 1 2 3</a:t>
            </a:r>
          </a:p>
          <a:p>
            <a:pPr marL="0" indent="0">
              <a:buNone/>
            </a:pPr>
            <a:r>
              <a:rPr lang="en-US" sz="3200" dirty="0"/>
              <a:t>2. Set age-appropriate short-term and long-term goals in care planning                                                                                                 0 1 2 3</a:t>
            </a:r>
          </a:p>
          <a:p>
            <a:pPr marL="0" indent="0">
              <a:buNone/>
            </a:pPr>
            <a:r>
              <a:rPr lang="en-US" sz="3200" dirty="0"/>
              <a:t>3.Provide age-appropriate education, considering possible vision and hearing</a:t>
            </a:r>
          </a:p>
          <a:p>
            <a:pPr marL="0" indent="0">
              <a:buNone/>
            </a:pPr>
            <a:r>
              <a:rPr lang="en-US" sz="3200" dirty="0"/>
              <a:t>4.impairment for Older than 65years.                                            0 1 2 3</a:t>
            </a:r>
          </a:p>
          <a:p>
            <a:pPr marL="0" indent="0">
              <a:buNone/>
            </a:pPr>
            <a:endParaRPr lang="en-US"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427634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109729"/>
            <a:ext cx="10378440" cy="677681"/>
          </a:xfrm>
        </p:spPr>
        <p:txBody>
          <a:bodyPr>
            <a:normAutofit fontScale="90000"/>
          </a:bodyPr>
          <a:lstStyle/>
          <a:p>
            <a:r>
              <a:rPr lang="en-US" b="1" dirty="0"/>
              <a:t>Communication Skills  required in Critical Care</a:t>
            </a:r>
            <a:endParaRPr lang="en-US" dirty="0"/>
          </a:p>
        </p:txBody>
      </p:sp>
      <p:pic>
        <p:nvPicPr>
          <p:cNvPr id="4" name="Content Placeholder 3"/>
          <p:cNvPicPr>
            <a:picLocks noGrp="1" noChangeAspect="1"/>
          </p:cNvPicPr>
          <p:nvPr>
            <p:ph idx="1"/>
          </p:nvPr>
        </p:nvPicPr>
        <p:blipFill>
          <a:blip r:embed="rId2"/>
          <a:stretch>
            <a:fillRect/>
          </a:stretch>
        </p:blipFill>
        <p:spPr>
          <a:xfrm>
            <a:off x="975361" y="612887"/>
            <a:ext cx="8143587" cy="6245113"/>
          </a:xfrm>
          <a:prstGeom prst="rect">
            <a:avLst/>
          </a:prstGeom>
        </p:spPr>
      </p:pic>
      <p:sp>
        <p:nvSpPr>
          <p:cNvPr id="3" name="Date Placeholder 2"/>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206377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 Skills</a:t>
            </a:r>
            <a:endParaRPr lang="en-US" dirty="0"/>
          </a:p>
        </p:txBody>
      </p:sp>
      <p:sp>
        <p:nvSpPr>
          <p:cNvPr id="3" name="Content Placeholder 2"/>
          <p:cNvSpPr>
            <a:spLocks noGrp="1"/>
          </p:cNvSpPr>
          <p:nvPr>
            <p:ph idx="1"/>
          </p:nvPr>
        </p:nvSpPr>
        <p:spPr/>
        <p:txBody>
          <a:bodyPr/>
          <a:lstStyle/>
          <a:p>
            <a:pPr marL="0" indent="0">
              <a:buNone/>
            </a:pPr>
            <a:r>
              <a:rPr lang="en-US" dirty="0"/>
              <a:t>Most vital issue in the field of critical care nursing.</a:t>
            </a:r>
          </a:p>
          <a:p>
            <a:pPr marL="0" indent="0">
              <a:buNone/>
            </a:pPr>
            <a:r>
              <a:rPr lang="en-US" dirty="0"/>
              <a:t> This takes many forms of communication between</a:t>
            </a:r>
          </a:p>
          <a:p>
            <a:pPr marL="0" indent="0">
              <a:buNone/>
            </a:pPr>
            <a:r>
              <a:rPr lang="en-US" dirty="0"/>
              <a:t>patient and nurse, nurse and doctor, between patient</a:t>
            </a:r>
          </a:p>
          <a:p>
            <a:pPr marL="0" indent="0">
              <a:buNone/>
            </a:pPr>
            <a:r>
              <a:rPr lang="en-US" dirty="0"/>
              <a:t>and relatives.</a:t>
            </a:r>
          </a:p>
          <a:p>
            <a:pPr marL="0" indent="0">
              <a:buNone/>
            </a:pPr>
            <a:r>
              <a:rPr lang="en-US" dirty="0"/>
              <a:t> Communication can be of two types, verbal and nonverbal.</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9621922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p>
        </p:txBody>
      </p:sp>
      <p:sp>
        <p:nvSpPr>
          <p:cNvPr id="3" name="Content Placeholder 2"/>
          <p:cNvSpPr>
            <a:spLocks noGrp="1"/>
          </p:cNvSpPr>
          <p:nvPr>
            <p:ph idx="1"/>
          </p:nvPr>
        </p:nvSpPr>
        <p:spPr/>
        <p:txBody>
          <a:bodyPr>
            <a:noAutofit/>
          </a:bodyPr>
          <a:lstStyle/>
          <a:p>
            <a:pPr marL="0" indent="0">
              <a:buNone/>
            </a:pPr>
            <a:r>
              <a:rPr lang="en-US" sz="3200" dirty="0"/>
              <a:t>The abnormal patterns of sensory information are</a:t>
            </a:r>
          </a:p>
          <a:p>
            <a:pPr marL="0" indent="0">
              <a:buNone/>
            </a:pPr>
            <a:r>
              <a:rPr lang="en-US" sz="3200" dirty="0"/>
              <a:t>received from the patient internal and external</a:t>
            </a:r>
          </a:p>
          <a:p>
            <a:pPr marL="0" indent="0">
              <a:buNone/>
            </a:pPr>
            <a:r>
              <a:rPr lang="en-US" sz="3200" dirty="0"/>
              <a:t>environments, the patient has to mark sense or to</a:t>
            </a:r>
          </a:p>
          <a:p>
            <a:pPr marL="0" indent="0">
              <a:buNone/>
            </a:pPr>
            <a:r>
              <a:rPr lang="en-US" sz="3200" dirty="0"/>
              <a:t>interpret these signals, when their cognitive abilities</a:t>
            </a:r>
          </a:p>
          <a:p>
            <a:pPr marL="0" indent="0">
              <a:buNone/>
            </a:pPr>
            <a:r>
              <a:rPr lang="en-US" sz="3200" dirty="0"/>
              <a:t>have been affected by the pathophysiology of the</a:t>
            </a:r>
          </a:p>
          <a:p>
            <a:pPr marL="0" indent="0">
              <a:buNone/>
            </a:pPr>
            <a:r>
              <a:rPr lang="en-US" sz="3200" dirty="0"/>
              <a:t>illness, the drug therapy and the inability to</a:t>
            </a:r>
          </a:p>
          <a:p>
            <a:pPr marL="0" indent="0">
              <a:buNone/>
            </a:pPr>
            <a:r>
              <a:rPr lang="en-US" sz="3200" dirty="0"/>
              <a:t>communicate easily, either verbally or non-verbal</a:t>
            </a:r>
          </a:p>
          <a:p>
            <a:pPr marL="0" indent="0">
              <a:buNone/>
            </a:pPr>
            <a:r>
              <a:rPr lang="en-US" sz="3200" dirty="0"/>
              <a:t>(Asthworth,1980,Hudak et al 1986).</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017943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84" y="365125"/>
            <a:ext cx="10415016" cy="476123"/>
          </a:xfrm>
        </p:spPr>
        <p:txBody>
          <a:bodyPr>
            <a:normAutofit fontScale="90000"/>
          </a:bodyPr>
          <a:lstStyle/>
          <a:p>
            <a:r>
              <a:rPr lang="en-US" dirty="0"/>
              <a:t>Continue….</a:t>
            </a:r>
          </a:p>
        </p:txBody>
      </p:sp>
      <p:sp>
        <p:nvSpPr>
          <p:cNvPr id="3" name="Content Placeholder 2"/>
          <p:cNvSpPr>
            <a:spLocks noGrp="1"/>
          </p:cNvSpPr>
          <p:nvPr>
            <p:ph idx="1"/>
          </p:nvPr>
        </p:nvSpPr>
        <p:spPr>
          <a:xfrm>
            <a:off x="938784" y="1011936"/>
            <a:ext cx="10415016" cy="5657088"/>
          </a:xfrm>
        </p:spPr>
        <p:txBody>
          <a:bodyPr>
            <a:noAutofit/>
          </a:bodyPr>
          <a:lstStyle/>
          <a:p>
            <a:pPr marL="0" indent="0">
              <a:buNone/>
            </a:pPr>
            <a:r>
              <a:rPr lang="en-US" dirty="0"/>
              <a:t>Communication is fundamental to any human</a:t>
            </a:r>
          </a:p>
          <a:p>
            <a:pPr marL="0" indent="0">
              <a:buNone/>
            </a:pPr>
            <a:r>
              <a:rPr lang="en-US" dirty="0"/>
              <a:t>relationship. It involves exchange of information through</a:t>
            </a:r>
          </a:p>
          <a:p>
            <a:pPr marL="0" indent="0">
              <a:buNone/>
            </a:pPr>
            <a:r>
              <a:rPr lang="en-US" dirty="0"/>
              <a:t>verbal and nonverbal behaviour.</a:t>
            </a:r>
          </a:p>
          <a:p>
            <a:pPr marL="0" indent="0">
              <a:buNone/>
            </a:pPr>
            <a:r>
              <a:rPr lang="en-US" dirty="0"/>
              <a:t> To families in critical care, the interpersonal skills of the</a:t>
            </a:r>
          </a:p>
          <a:p>
            <a:pPr marL="0" indent="0">
              <a:buNone/>
            </a:pPr>
            <a:r>
              <a:rPr lang="en-US" dirty="0"/>
              <a:t>caregiver makes significant change in their overall</a:t>
            </a:r>
          </a:p>
          <a:p>
            <a:pPr marL="0" indent="0">
              <a:buNone/>
            </a:pPr>
            <a:r>
              <a:rPr lang="en-US" dirty="0"/>
              <a:t>experience of critical illness.</a:t>
            </a:r>
          </a:p>
          <a:p>
            <a:pPr marL="0" indent="0">
              <a:buNone/>
            </a:pPr>
            <a:r>
              <a:rPr lang="en-US" dirty="0"/>
              <a:t> The patients rely on them for information, support,</a:t>
            </a:r>
          </a:p>
          <a:p>
            <a:pPr marL="0" indent="0">
              <a:buNone/>
            </a:pPr>
            <a:r>
              <a:rPr lang="en-US" dirty="0"/>
              <a:t>reassurance, comfort, empathy and security. Behaviors</a:t>
            </a:r>
          </a:p>
          <a:p>
            <a:pPr marL="0" indent="0">
              <a:buNone/>
            </a:pPr>
            <a:r>
              <a:rPr lang="en-US" dirty="0"/>
              <a:t>which express this commitment, are motivated by values</a:t>
            </a:r>
          </a:p>
          <a:p>
            <a:pPr marL="0" indent="0">
              <a:buNone/>
            </a:pPr>
            <a:r>
              <a:rPr lang="en-US" dirty="0"/>
              <a:t>, which cannot be replaced by technology (Julie. P,1994)</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885616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365125"/>
            <a:ext cx="10195560" cy="695579"/>
          </a:xfrm>
        </p:spPr>
        <p:txBody>
          <a:bodyPr/>
          <a:lstStyle/>
          <a:p>
            <a:r>
              <a:rPr lang="en-US" b="1" dirty="0"/>
              <a:t>Importance of communication</a:t>
            </a:r>
            <a:endParaRPr lang="en-US" dirty="0"/>
          </a:p>
        </p:txBody>
      </p:sp>
      <p:sp>
        <p:nvSpPr>
          <p:cNvPr id="3" name="Content Placeholder 2"/>
          <p:cNvSpPr>
            <a:spLocks noGrp="1"/>
          </p:cNvSpPr>
          <p:nvPr>
            <p:ph idx="1"/>
          </p:nvPr>
        </p:nvSpPr>
        <p:spPr>
          <a:xfrm>
            <a:off x="853440" y="1060704"/>
            <a:ext cx="10500360" cy="5547360"/>
          </a:xfrm>
        </p:spPr>
        <p:txBody>
          <a:bodyPr>
            <a:normAutofit/>
          </a:bodyPr>
          <a:lstStyle/>
          <a:p>
            <a:pPr marL="0" indent="0">
              <a:buNone/>
            </a:pPr>
            <a:r>
              <a:rPr lang="en-US" dirty="0"/>
              <a:t>Effective communication and good inter-personal</a:t>
            </a:r>
          </a:p>
          <a:p>
            <a:pPr marL="0" indent="0">
              <a:buNone/>
            </a:pPr>
            <a:r>
              <a:rPr lang="en-US" dirty="0"/>
              <a:t>relational skills of the caregivers can modify the patients</a:t>
            </a:r>
          </a:p>
          <a:p>
            <a:pPr marL="0" indent="0">
              <a:buNone/>
            </a:pPr>
            <a:r>
              <a:rPr lang="en-US" dirty="0"/>
              <a:t>sensory perceptual alteration.</a:t>
            </a:r>
          </a:p>
          <a:p>
            <a:pPr marL="0" indent="0">
              <a:buNone/>
            </a:pPr>
            <a:r>
              <a:rPr lang="en-US" dirty="0"/>
              <a:t> Effective communication has a valuable contribution</a:t>
            </a:r>
          </a:p>
          <a:p>
            <a:pPr marL="0" indent="0">
              <a:buNone/>
            </a:pPr>
            <a:r>
              <a:rPr lang="en-US" dirty="0"/>
              <a:t>towards the well being of the patient, the family and it</a:t>
            </a:r>
          </a:p>
          <a:p>
            <a:pPr marL="0" indent="0">
              <a:buNone/>
            </a:pPr>
            <a:r>
              <a:rPr lang="en-US" dirty="0"/>
              <a:t>positively affects the outcome of the illness.</a:t>
            </a:r>
          </a:p>
          <a:p>
            <a:pPr marL="0" indent="0">
              <a:buNone/>
            </a:pPr>
            <a:r>
              <a:rPr lang="en-US" dirty="0"/>
              <a:t> Thus it is a challenge for every critical care nurse to</a:t>
            </a:r>
          </a:p>
          <a:p>
            <a:pPr marL="0" indent="0">
              <a:buNone/>
            </a:pPr>
            <a:r>
              <a:rPr lang="en-US" dirty="0"/>
              <a:t>develop the effective skills of communication and to</a:t>
            </a:r>
          </a:p>
          <a:p>
            <a:pPr marL="0" indent="0">
              <a:buNone/>
            </a:pPr>
            <a:r>
              <a:rPr lang="en-US" dirty="0"/>
              <a:t>incorporate into her daily routine </a:t>
            </a:r>
            <a:r>
              <a:rPr lang="en-US" dirty="0" smtClean="0"/>
              <a:t>in spite </a:t>
            </a:r>
            <a:r>
              <a:rPr lang="en-US" dirty="0"/>
              <a:t>of the great</a:t>
            </a:r>
          </a:p>
          <a:p>
            <a:pPr marL="0" indent="0">
              <a:buNone/>
            </a:pPr>
            <a:r>
              <a:rPr lang="en-US" dirty="0"/>
              <a:t>demands on her time to meet the physiological needs.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142894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9419"/>
          </a:xfrm>
        </p:spPr>
        <p:txBody>
          <a:bodyPr>
            <a:normAutofit fontScale="90000"/>
          </a:bodyPr>
          <a:lstStyle/>
          <a:p>
            <a:r>
              <a:rPr lang="en-US" sz="3600" b="1" dirty="0"/>
              <a:t>Interpersonal goals for nurses in critical</a:t>
            </a:r>
            <a:br>
              <a:rPr lang="en-US" sz="3600" b="1" dirty="0"/>
            </a:br>
            <a:r>
              <a:rPr lang="en-US" sz="3600" b="1" dirty="0"/>
              <a:t>care unit</a:t>
            </a:r>
            <a:endParaRPr lang="en-US" sz="3600" dirty="0"/>
          </a:p>
        </p:txBody>
      </p:sp>
      <p:sp>
        <p:nvSpPr>
          <p:cNvPr id="3" name="Content Placeholder 2"/>
          <p:cNvSpPr>
            <a:spLocks noGrp="1"/>
          </p:cNvSpPr>
          <p:nvPr>
            <p:ph idx="1"/>
          </p:nvPr>
        </p:nvSpPr>
        <p:spPr>
          <a:xfrm>
            <a:off x="838200" y="1304544"/>
            <a:ext cx="10515600" cy="5449823"/>
          </a:xfrm>
        </p:spPr>
        <p:txBody>
          <a:bodyPr>
            <a:normAutofit/>
          </a:bodyPr>
          <a:lstStyle/>
          <a:p>
            <a:pPr marL="0" indent="0">
              <a:buNone/>
            </a:pPr>
            <a:r>
              <a:rPr lang="en-US" sz="3200" dirty="0"/>
              <a:t>Develop open, trusting relationship with patients and relatives.</a:t>
            </a:r>
          </a:p>
          <a:p>
            <a:pPr marL="0" indent="0">
              <a:buNone/>
            </a:pPr>
            <a:r>
              <a:rPr lang="en-US" sz="3200" dirty="0"/>
              <a:t> Assess the family’s ability to grasp the information.</a:t>
            </a:r>
          </a:p>
          <a:p>
            <a:pPr marL="0" indent="0">
              <a:buNone/>
            </a:pPr>
            <a:r>
              <a:rPr lang="en-US" sz="3200" dirty="0"/>
              <a:t> Repeat and reinforce the information/ Interpret the medical and technical language.</a:t>
            </a:r>
          </a:p>
          <a:p>
            <a:pPr marL="0" indent="0">
              <a:buNone/>
            </a:pPr>
            <a:r>
              <a:rPr lang="en-US" sz="3200" dirty="0"/>
              <a:t> Prepare the family for visiting and demonstrating</a:t>
            </a:r>
          </a:p>
          <a:p>
            <a:pPr marL="0" indent="0">
              <a:buNone/>
            </a:pPr>
            <a:r>
              <a:rPr lang="en-US" sz="3200" dirty="0"/>
              <a:t>their care and concern to the patient through verbal</a:t>
            </a:r>
          </a:p>
          <a:p>
            <a:pPr marL="0" indent="0">
              <a:buNone/>
            </a:pPr>
            <a:r>
              <a:rPr lang="en-US" sz="3200" dirty="0"/>
              <a:t>and nonverbal communication.</a:t>
            </a:r>
          </a:p>
          <a:p>
            <a:pPr marL="0" indent="0">
              <a:buNone/>
            </a:pPr>
            <a:r>
              <a:rPr lang="en-US" sz="3200" dirty="0"/>
              <a:t> Assess the ability of the family to deal with crisis</a:t>
            </a:r>
          </a:p>
          <a:p>
            <a:pPr marL="0" indent="0">
              <a:buNone/>
            </a:pPr>
            <a:r>
              <a:rPr lang="en-US" sz="3200" dirty="0"/>
              <a:t>and in assisting with plan of care.</a:t>
            </a:r>
          </a:p>
          <a:p>
            <a:endParaRPr lang="en-US" sz="3200"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6308303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p>
        </p:txBody>
      </p:sp>
      <p:sp>
        <p:nvSpPr>
          <p:cNvPr id="3" name="Content Placeholder 2"/>
          <p:cNvSpPr>
            <a:spLocks noGrp="1"/>
          </p:cNvSpPr>
          <p:nvPr>
            <p:ph idx="1"/>
          </p:nvPr>
        </p:nvSpPr>
        <p:spPr/>
        <p:txBody>
          <a:bodyPr>
            <a:normAutofit/>
          </a:bodyPr>
          <a:lstStyle/>
          <a:p>
            <a:pPr marL="0" indent="0">
              <a:buNone/>
            </a:pPr>
            <a:r>
              <a:rPr lang="en-US" sz="3200" dirty="0"/>
              <a:t> Another event in the critical care unit where</a:t>
            </a:r>
          </a:p>
          <a:p>
            <a:pPr marL="0" indent="0">
              <a:buNone/>
            </a:pPr>
            <a:r>
              <a:rPr lang="en-US" sz="3200" dirty="0"/>
              <a:t>communication plays an important role in getting the</a:t>
            </a:r>
          </a:p>
          <a:p>
            <a:pPr marL="0" indent="0">
              <a:buNone/>
            </a:pPr>
            <a:r>
              <a:rPr lang="en-US" sz="3200" dirty="0"/>
              <a:t>patient prepared for a transfer form the unit due to</a:t>
            </a:r>
          </a:p>
          <a:p>
            <a:pPr marL="0" indent="0">
              <a:buNone/>
            </a:pPr>
            <a:r>
              <a:rPr lang="en-US" sz="3200" dirty="0"/>
              <a:t>the dependency developed over the time.</a:t>
            </a:r>
          </a:p>
          <a:p>
            <a:pPr marL="0" indent="0">
              <a:buNone/>
            </a:pPr>
            <a:r>
              <a:rPr lang="en-US" sz="3200" dirty="0"/>
              <a:t> It is important to maintain continuity of care between</a:t>
            </a:r>
          </a:p>
          <a:p>
            <a:pPr marL="0" indent="0">
              <a:buNone/>
            </a:pPr>
            <a:r>
              <a:rPr lang="en-US" sz="3200" dirty="0"/>
              <a:t>the unit and ward areas.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58213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567" y="365125"/>
            <a:ext cx="10840233" cy="671195"/>
          </a:xfrm>
        </p:spPr>
        <p:txBody>
          <a:bodyPr>
            <a:normAutofit/>
          </a:bodyPr>
          <a:lstStyle/>
          <a:p>
            <a:r>
              <a:rPr lang="en-US" sz="3600" dirty="0" err="1" smtClean="0">
                <a:latin typeface="Times New Roman" panose="02020603050405020304" pitchFamily="18" charset="0"/>
                <a:cs typeface="Times New Roman" panose="02020603050405020304" pitchFamily="18" charset="0"/>
              </a:rPr>
              <a:t>Cont</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55904" y="914400"/>
            <a:ext cx="10597896" cy="5571744"/>
          </a:xfrm>
        </p:spPr>
        <p:txBody>
          <a:bodyPr>
            <a:noAutofit/>
          </a:bodyPr>
          <a:lstStyle/>
          <a:p>
            <a:r>
              <a:rPr lang="en-US" sz="3200" b="1" dirty="0">
                <a:latin typeface="Times New Roman" panose="02020603050405020304" pitchFamily="18" charset="0"/>
                <a:cs typeface="Times New Roman" panose="02020603050405020304" pitchFamily="18" charset="0"/>
              </a:rPr>
              <a:t>Consciousness</a:t>
            </a:r>
          </a:p>
          <a:p>
            <a:pPr marL="0" indent="0">
              <a:buNone/>
            </a:pPr>
            <a:r>
              <a:rPr lang="en-US" sz="3200" dirty="0" smtClean="0">
                <a:latin typeface="Times New Roman" panose="02020603050405020304" pitchFamily="18" charset="0"/>
                <a:cs typeface="Times New Roman" panose="02020603050405020304" pitchFamily="18" charset="0"/>
              </a:rPr>
              <a:t>Consciousness </a:t>
            </a:r>
            <a:r>
              <a:rPr lang="en-US" sz="3200" dirty="0">
                <a:latin typeface="Times New Roman" panose="02020603050405020304" pitchFamily="18" charset="0"/>
                <a:cs typeface="Times New Roman" panose="02020603050405020304" pitchFamily="18" charset="0"/>
              </a:rPr>
              <a:t>is the state of general wakefulness and responsiveness to the environment.(Stedman`s Medical Dictionary 28th edition)</a:t>
            </a:r>
          </a:p>
          <a:p>
            <a:r>
              <a:rPr lang="en-US" sz="3200" b="1" dirty="0">
                <a:latin typeface="Times New Roman" panose="02020603050405020304" pitchFamily="18" charset="0"/>
                <a:cs typeface="Times New Roman" panose="02020603050405020304" pitchFamily="18" charset="0"/>
              </a:rPr>
              <a:t>Sleep</a:t>
            </a:r>
          </a:p>
          <a:p>
            <a:pPr marL="0" indent="0">
              <a:buNone/>
            </a:pPr>
            <a:r>
              <a:rPr lang="en-US" sz="3200" dirty="0" smtClean="0">
                <a:latin typeface="Times New Roman" panose="02020603050405020304" pitchFamily="18" charset="0"/>
                <a:cs typeface="Times New Roman" panose="02020603050405020304" pitchFamily="18" charset="0"/>
              </a:rPr>
              <a:t>Sleep </a:t>
            </a:r>
            <a:r>
              <a:rPr lang="en-US" sz="3200" dirty="0">
                <a:latin typeface="Times New Roman" panose="02020603050405020304" pitchFamily="18" charset="0"/>
                <a:cs typeface="Times New Roman" panose="02020603050405020304" pitchFamily="18" charset="0"/>
              </a:rPr>
              <a:t>is the state of altered consciousness or partial unconsciousness from which an individual can be aroused</a:t>
            </a:r>
          </a:p>
          <a:p>
            <a:pPr marL="0" indent="0">
              <a:buNone/>
            </a:pPr>
            <a:endParaRPr lang="en-US" sz="2000" dirty="0"/>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210510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662782"/>
            <a:ext cx="10515600" cy="1325563"/>
          </a:xfrm>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1379112" y="768097"/>
            <a:ext cx="6623764" cy="4540268"/>
          </a:xfrm>
          <a:prstGeom prst="rect">
            <a:avLst/>
          </a:prstGeom>
        </p:spPr>
      </p:pic>
      <p:sp>
        <p:nvSpPr>
          <p:cNvPr id="3" name="Date Placeholder 2"/>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0597607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ANY QUESTIONS?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b="1" dirty="0" smtClean="0">
                <a:latin typeface="Times New Roman" panose="02020603050405020304" pitchFamily="18" charset="0"/>
                <a:cs typeface="Times New Roman" panose="02020603050405020304" pitchFamily="18" charset="0"/>
              </a:rPr>
              <a:t>Thank you</a:t>
            </a:r>
            <a:endParaRPr lang="en-US"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46158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7374"/>
          </a:xfrm>
        </p:spPr>
        <p:txBody>
          <a:bodyPr>
            <a:normAutofit fontScale="90000"/>
          </a:bodyPr>
          <a:lstStyle/>
          <a:p>
            <a:r>
              <a:rPr lang="en-US" sz="3600" b="1" dirty="0">
                <a:latin typeface="Times New Roman" panose="02020603050405020304" pitchFamily="18" charset="0"/>
                <a:cs typeface="Times New Roman" panose="02020603050405020304" pitchFamily="18" charset="0"/>
              </a:rPr>
              <a:t>CARE OF UNCONSCIOUS PATIENT</a:t>
            </a:r>
            <a:br>
              <a:rPr lang="en-US" sz="3600" b="1"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5468" y="826718"/>
            <a:ext cx="11128332" cy="5350245"/>
          </a:xfrm>
        </p:spPr>
        <p:txBody>
          <a:bodyPr>
            <a:normAutofit/>
          </a:bodyPr>
          <a:lstStyle/>
          <a:p>
            <a:pPr marL="0" indent="0">
              <a:buNone/>
            </a:pPr>
            <a:r>
              <a:rPr lang="en-US" sz="3200" b="1" dirty="0" smtClean="0">
                <a:latin typeface="Times New Roman" panose="02020603050405020304" pitchFamily="18" charset="0"/>
                <a:cs typeface="Times New Roman" panose="02020603050405020304" pitchFamily="18" charset="0"/>
              </a:rPr>
              <a:t>Care </a:t>
            </a:r>
            <a:r>
              <a:rPr lang="en-US" sz="3200" b="1" dirty="0">
                <a:latin typeface="Times New Roman" panose="02020603050405020304" pitchFamily="18" charset="0"/>
                <a:cs typeface="Times New Roman" panose="02020603050405020304" pitchFamily="18" charset="0"/>
              </a:rPr>
              <a:t>of unconscious patients. (Unconscious, Bedridden, Critically ill, terminally ill)</a:t>
            </a:r>
          </a:p>
          <a:p>
            <a:pPr marL="0" indent="0">
              <a:buNone/>
            </a:pPr>
            <a:r>
              <a:rPr lang="en-US" sz="3200" dirty="0">
                <a:latin typeface="Times New Roman" panose="02020603050405020304" pitchFamily="18" charset="0"/>
                <a:cs typeface="Times New Roman" panose="02020603050405020304" pitchFamily="18" charset="0"/>
              </a:rPr>
              <a:t>Managing of the critically ill/ unconscious patient can be a challenging experience and it requires a collaborative approach. However one of the key members of the team is the critical care nurse because the patient needs the services of the nurse at all times.</a:t>
            </a:r>
          </a:p>
        </p:txBody>
      </p:sp>
      <p:sp>
        <p:nvSpPr>
          <p:cNvPr id="4" name="Date Placeholder 3"/>
          <p:cNvSpPr>
            <a:spLocks noGrp="1"/>
          </p:cNvSpPr>
          <p:nvPr>
            <p:ph type="dt" sz="half" idx="10"/>
          </p:nvPr>
        </p:nvSpPr>
        <p:spPr/>
        <p:txBody>
          <a:bodyPr/>
          <a:lstStyle/>
          <a:p>
            <a:r>
              <a:rPr lang="en-US" smtClean="0"/>
              <a:t>5/21/2021</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21562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TotalTime>
  <Words>4999</Words>
  <Application>Microsoft Office PowerPoint</Application>
  <PresentationFormat>Widescreen</PresentationFormat>
  <Paragraphs>662</Paragraphs>
  <Slides>81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Calibri Light</vt:lpstr>
      <vt:lpstr>Times New Roman</vt:lpstr>
      <vt:lpstr>Wingdings</vt:lpstr>
      <vt:lpstr>Office Theme</vt:lpstr>
      <vt:lpstr>FUNDAMENTALS OF NURSING II</vt:lpstr>
      <vt:lpstr>Module outcome </vt:lpstr>
      <vt:lpstr> Definition of Critical Care Nursing  </vt:lpstr>
      <vt:lpstr> Types of Critically Ill Patients   </vt:lpstr>
      <vt:lpstr>PowerPoint Presentation</vt:lpstr>
      <vt:lpstr>PowerPoint Presentation</vt:lpstr>
      <vt:lpstr>DEFINITION OF TERMS</vt:lpstr>
      <vt:lpstr>Cont…..</vt:lpstr>
      <vt:lpstr>CARE OF UNCONSCIOUS PATIENT </vt:lpstr>
      <vt:lpstr> </vt:lpstr>
      <vt:lpstr> Assessment of the Critically Ill Patient  </vt:lpstr>
      <vt:lpstr>Cont..</vt:lpstr>
      <vt:lpstr> History Taking </vt:lpstr>
      <vt:lpstr> Physical Examination </vt:lpstr>
      <vt:lpstr> Investigations </vt:lpstr>
      <vt:lpstr>                                 Cont…</vt:lpstr>
      <vt:lpstr>CAUSES</vt:lpstr>
      <vt:lpstr>CAUSES….</vt:lpstr>
      <vt:lpstr>Causes cont.. </vt:lpstr>
      <vt:lpstr>Categories and levels of consciousness</vt:lpstr>
      <vt:lpstr>Stages/levels and causes of impaired consciousness</vt:lpstr>
      <vt:lpstr>Stages/levels…..</vt:lpstr>
      <vt:lpstr>Chronic stage: -</vt:lpstr>
      <vt:lpstr>Assessment of Consciousness</vt:lpstr>
      <vt:lpstr>GLASGOW COMA SCALE</vt:lpstr>
      <vt:lpstr>GLASGOW COMA SCALE</vt:lpstr>
      <vt:lpstr>GCS…</vt:lpstr>
      <vt:lpstr>GCS…</vt:lpstr>
      <vt:lpstr>Assessment of bedridden patients: -</vt:lpstr>
      <vt:lpstr>Complications of immobility: -</vt:lpstr>
      <vt:lpstr>AVPU SCALE</vt:lpstr>
      <vt:lpstr>Cont..</vt:lpstr>
      <vt:lpstr>Compared to the pediatric GCS</vt:lpstr>
      <vt:lpstr>The four recordable outcomes are</vt:lpstr>
      <vt:lpstr>Care of unconscious / terminally ill or bed ridden patients.</vt:lpstr>
      <vt:lpstr>Care….</vt:lpstr>
      <vt:lpstr>Care….</vt:lpstr>
      <vt:lpstr>Care….</vt:lpstr>
      <vt:lpstr>Care….</vt:lpstr>
      <vt:lpstr>Care….</vt:lpstr>
      <vt:lpstr>Specific needs and care: -</vt:lpstr>
      <vt:lpstr>Specific needs and care….</vt:lpstr>
      <vt:lpstr> The components of basic nursing care for bed ridden patients are: - </vt:lpstr>
      <vt:lpstr>14 principles….</vt:lpstr>
      <vt:lpstr>Specific needs and care: - Care of skin and prevention of bed-sore: -</vt:lpstr>
      <vt:lpstr>Bowel management: -</vt:lpstr>
      <vt:lpstr>Bowel management….</vt:lpstr>
      <vt:lpstr>Prevention of physical deformities: -</vt:lpstr>
      <vt:lpstr>Nutritional needs of patient: -</vt:lpstr>
      <vt:lpstr>Nutritional needs…</vt:lpstr>
      <vt:lpstr>Care of urinary bladder: -</vt:lpstr>
      <vt:lpstr>Different therapies to the bed ridden Pt.</vt:lpstr>
      <vt:lpstr>Therapies….</vt:lpstr>
      <vt:lpstr>Points to remember: -</vt:lpstr>
      <vt:lpstr>NEED ASSESSMENT OF CRITICALLY ILL CLIENTS:</vt:lpstr>
      <vt:lpstr>Needs….</vt:lpstr>
      <vt:lpstr>Needs…</vt:lpstr>
      <vt:lpstr>Needs…</vt:lpstr>
      <vt:lpstr>Needs…</vt:lpstr>
      <vt:lpstr>CRITICAL CARE NURSE SKILL CHECKLIST</vt:lpstr>
      <vt:lpstr>Checklist…</vt:lpstr>
      <vt:lpstr>CARDIOVASCULAR</vt:lpstr>
      <vt:lpstr>CARDIOVASCULAR…</vt:lpstr>
      <vt:lpstr>CARDIOVASCULAR…</vt:lpstr>
      <vt:lpstr>PULMONARY</vt:lpstr>
      <vt:lpstr>PULMONARY</vt:lpstr>
      <vt:lpstr>NEUROLOGICAL</vt:lpstr>
      <vt:lpstr>GI/RENAL/ENDOCRINE</vt:lpstr>
      <vt:lpstr>MEDICATOINS</vt:lpstr>
      <vt:lpstr>MEDICATOINS…</vt:lpstr>
      <vt:lpstr>PAIN/WOUND MANAGEMENT</vt:lpstr>
      <vt:lpstr>EXPERIENCE WITH AGE GROUPS</vt:lpstr>
      <vt:lpstr>Communication Skills  required in Critical Care</vt:lpstr>
      <vt:lpstr>Communication Skills</vt:lpstr>
      <vt:lpstr>Continue….</vt:lpstr>
      <vt:lpstr>Continue….</vt:lpstr>
      <vt:lpstr>Importance of communication</vt:lpstr>
      <vt:lpstr>Interpersonal goals for nurses in critical care unit</vt:lpstr>
      <vt:lpstr>Continue….</vt:lpstr>
      <vt:lpstr>PowerPoint Presentation</vt:lpstr>
      <vt:lpstr>ANY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Angie</cp:lastModifiedBy>
  <cp:revision>86</cp:revision>
  <dcterms:created xsi:type="dcterms:W3CDTF">2019-07-09T05:31:00Z</dcterms:created>
  <dcterms:modified xsi:type="dcterms:W3CDTF">2022-05-27T06:57:32Z</dcterms:modified>
</cp:coreProperties>
</file>