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8" d="100"/>
          <a:sy n="58" d="100"/>
        </p:scale>
        <p:origin x="-95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9AE6E8-578F-4F50-A8B9-523D16130F24}" type="datetimeFigureOut">
              <a:rPr lang="en-US" smtClean="0"/>
              <a:t>4/29/2019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3A04F-DDDC-492A-A21F-1B45C6EDD483}" type="slidenum">
              <a:rPr lang="en-US" smtClean="0"/>
              <a:t>‹#›</a:t>
            </a:fld>
            <a:endParaRPr lang="en-US"/>
          </a:p>
        </p:txBody>
      </p:sp>
    </p:spTree>
    <p:extLst>
      <p:ext uri="{BB962C8B-B14F-4D97-AF65-F5344CB8AC3E}">
        <p14:creationId xmlns:p14="http://schemas.microsoft.com/office/powerpoint/2010/main" val="388530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63A04F-DDDC-492A-A21F-1B45C6EDD483}" type="slidenum">
              <a:rPr lang="en-US" smtClean="0"/>
              <a:t>9</a:t>
            </a:fld>
            <a:endParaRPr lang="en-US"/>
          </a:p>
        </p:txBody>
      </p:sp>
    </p:spTree>
    <p:extLst>
      <p:ext uri="{BB962C8B-B14F-4D97-AF65-F5344CB8AC3E}">
        <p14:creationId xmlns:p14="http://schemas.microsoft.com/office/powerpoint/2010/main" val="4129859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2B5E6A-97C5-48BC-949B-A67E73E7B493}"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2326928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B5E6A-97C5-48BC-949B-A67E73E7B493}"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315475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B5E6A-97C5-48BC-949B-A67E73E7B493}"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27447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B5E6A-97C5-48BC-949B-A67E73E7B493}"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61922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2B5E6A-97C5-48BC-949B-A67E73E7B493}"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1468779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2B5E6A-97C5-48BC-949B-A67E73E7B493}"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1452346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2B5E6A-97C5-48BC-949B-A67E73E7B493}" type="datetimeFigureOut">
              <a:rPr lang="en-US" smtClean="0"/>
              <a:t>4/29/2019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3009637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2B5E6A-97C5-48BC-949B-A67E73E7B493}" type="datetimeFigureOut">
              <a:rPr lang="en-US" smtClean="0"/>
              <a:t>4/29/2019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265340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B5E6A-97C5-48BC-949B-A67E73E7B493}" type="datetimeFigureOut">
              <a:rPr lang="en-US" smtClean="0"/>
              <a:t>4/29/2019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6071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B5E6A-97C5-48BC-949B-A67E73E7B493}"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1638479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B5E6A-97C5-48BC-949B-A67E73E7B493}"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E302A-CF09-425E-8893-6E9DB5FD856F}" type="slidenum">
              <a:rPr lang="en-US" smtClean="0"/>
              <a:t>‹#›</a:t>
            </a:fld>
            <a:endParaRPr lang="en-US"/>
          </a:p>
        </p:txBody>
      </p:sp>
    </p:spTree>
    <p:extLst>
      <p:ext uri="{BB962C8B-B14F-4D97-AF65-F5344CB8AC3E}">
        <p14:creationId xmlns:p14="http://schemas.microsoft.com/office/powerpoint/2010/main" val="328625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2B5E6A-97C5-48BC-949B-A67E73E7B493}" type="datetimeFigureOut">
              <a:rPr lang="en-US" smtClean="0"/>
              <a:t>4/29/2019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E302A-CF09-425E-8893-6E9DB5FD856F}" type="slidenum">
              <a:rPr lang="en-US" smtClean="0"/>
              <a:t>‹#›</a:t>
            </a:fld>
            <a:endParaRPr lang="en-US"/>
          </a:p>
        </p:txBody>
      </p:sp>
    </p:spTree>
    <p:extLst>
      <p:ext uri="{BB962C8B-B14F-4D97-AF65-F5344CB8AC3E}">
        <p14:creationId xmlns:p14="http://schemas.microsoft.com/office/powerpoint/2010/main" val="3622162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marR="0">
              <a:lnSpc>
                <a:spcPct val="115000"/>
              </a:lnSpc>
              <a:spcBef>
                <a:spcPts val="0"/>
              </a:spcBef>
              <a:spcAft>
                <a:spcPts val="300"/>
              </a:spcAft>
            </a:pPr>
            <a:r>
              <a:rPr lang="en-US" sz="4000" kern="1800" dirty="0" smtClean="0">
                <a:solidFill>
                  <a:srgbClr val="000000"/>
                </a:solidFill>
                <a:effectLst/>
                <a:latin typeface="Georgia"/>
                <a:ea typeface="Times New Roman"/>
                <a:cs typeface="Times New Roman"/>
              </a:rPr>
              <a:t>Manipulation under anesthesia</a:t>
            </a:r>
            <a:r>
              <a:rPr lang="en-US" sz="4000" dirty="0">
                <a:ea typeface="Calibri"/>
                <a:cs typeface="Times New Roman"/>
              </a:rPr>
              <a:t/>
            </a:r>
            <a:br>
              <a:rPr lang="en-US" sz="4000" dirty="0">
                <a:ea typeface="Calibri"/>
                <a:cs typeface="Times New Roman"/>
              </a:rPr>
            </a:br>
            <a:endParaRPr lang="en-US" sz="4000" dirty="0"/>
          </a:p>
        </p:txBody>
      </p:sp>
      <p:sp>
        <p:nvSpPr>
          <p:cNvPr id="3" name="Content Placeholder 2"/>
          <p:cNvSpPr>
            <a:spLocks noGrp="1"/>
          </p:cNvSpPr>
          <p:nvPr>
            <p:ph idx="1"/>
          </p:nvPr>
        </p:nvSpPr>
        <p:spPr/>
        <p:txBody>
          <a:bodyPr/>
          <a:lstStyle/>
          <a:p>
            <a:pPr lvl="2"/>
            <a:endParaRPr lang="en-US" dirty="0" smtClean="0"/>
          </a:p>
          <a:p>
            <a:pPr lvl="2"/>
            <a:endParaRPr lang="en-US" dirty="0"/>
          </a:p>
          <a:p>
            <a:pPr lvl="2"/>
            <a:r>
              <a:rPr lang="en-US" dirty="0" smtClean="0"/>
              <a:t>By </a:t>
            </a:r>
            <a:r>
              <a:rPr lang="en-US" dirty="0"/>
              <a:t>	</a:t>
            </a:r>
            <a:r>
              <a:rPr lang="en-US" dirty="0" smtClean="0"/>
              <a:t>Esther Nyaga</a:t>
            </a:r>
            <a:endParaRPr lang="en-US" dirty="0"/>
          </a:p>
        </p:txBody>
      </p:sp>
    </p:spTree>
    <p:extLst>
      <p:ext uri="{BB962C8B-B14F-4D97-AF65-F5344CB8AC3E}">
        <p14:creationId xmlns:p14="http://schemas.microsoft.com/office/powerpoint/2010/main" val="1221432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effectLst/>
                <a:latin typeface="Arial"/>
                <a:ea typeface="Times New Roman"/>
              </a:rPr>
              <a:t>Extremity joint MUA</a:t>
            </a:r>
            <a:endParaRPr lang="en-US" dirty="0"/>
          </a:p>
        </p:txBody>
      </p:sp>
      <p:sp>
        <p:nvSpPr>
          <p:cNvPr id="3" name="Content Placeholder 2"/>
          <p:cNvSpPr>
            <a:spLocks noGrp="1"/>
          </p:cNvSpPr>
          <p:nvPr>
            <p:ph idx="1"/>
          </p:nvPr>
        </p:nvSpPr>
        <p:spPr/>
        <p:txBody>
          <a:bodyPr/>
          <a:lstStyle/>
          <a:p>
            <a:r>
              <a:rPr lang="en-US" dirty="0" smtClean="0">
                <a:solidFill>
                  <a:srgbClr val="222222"/>
                </a:solidFill>
                <a:effectLst/>
                <a:latin typeface="Arial"/>
                <a:ea typeface="Times New Roman"/>
              </a:rPr>
              <a:t>Patients that may qualify for MUA to an extremity joint include those with stiff post-operative knee joints that have undergone total knee replacement (total knee </a:t>
            </a:r>
            <a:r>
              <a:rPr lang="en-US" dirty="0" err="1" smtClean="0">
                <a:solidFill>
                  <a:srgbClr val="222222"/>
                </a:solidFill>
                <a:effectLst/>
                <a:latin typeface="Arial"/>
                <a:ea typeface="Times New Roman"/>
              </a:rPr>
              <a:t>arthroplasty</a:t>
            </a:r>
            <a:r>
              <a:rPr lang="en-US" dirty="0" smtClean="0">
                <a:solidFill>
                  <a:srgbClr val="222222"/>
                </a:solidFill>
                <a:effectLst/>
                <a:latin typeface="Arial"/>
                <a:ea typeface="Times New Roman"/>
              </a:rPr>
              <a:t>- TKA</a:t>
            </a:r>
            <a:endParaRPr lang="en-US" dirty="0"/>
          </a:p>
        </p:txBody>
      </p:sp>
    </p:spTree>
    <p:extLst>
      <p:ext uri="{BB962C8B-B14F-4D97-AF65-F5344CB8AC3E}">
        <p14:creationId xmlns:p14="http://schemas.microsoft.com/office/powerpoint/2010/main" val="2685980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222222"/>
                </a:solidFill>
                <a:effectLst/>
                <a:latin typeface="Arial"/>
                <a:ea typeface="Times New Roman"/>
              </a:rPr>
              <a:t>severe sacroiliac pain with transient “pain paralysis” (of one or both legs),</a:t>
            </a:r>
            <a:endParaRPr lang="en-US" sz="2400" u="sng" baseline="30000" dirty="0">
              <a:solidFill>
                <a:srgbClr val="0B0080"/>
              </a:solidFill>
              <a:latin typeface="Arial"/>
              <a:ea typeface="Times New Roman"/>
            </a:endParaRPr>
          </a:p>
          <a:p>
            <a:r>
              <a:rPr lang="en-US" dirty="0" smtClean="0">
                <a:solidFill>
                  <a:srgbClr val="222222"/>
                </a:solidFill>
                <a:effectLst/>
                <a:latin typeface="Arial"/>
                <a:ea typeface="Times New Roman"/>
              </a:rPr>
              <a:t> transient respiratory distress,</a:t>
            </a:r>
            <a:endParaRPr lang="en-US" sz="2400" u="sng" baseline="30000" dirty="0">
              <a:solidFill>
                <a:srgbClr val="0B0080"/>
              </a:solidFill>
              <a:latin typeface="Arial"/>
              <a:ea typeface="Times New Roman"/>
            </a:endParaRPr>
          </a:p>
          <a:p>
            <a:r>
              <a:rPr lang="en-US" dirty="0" smtClean="0">
                <a:solidFill>
                  <a:srgbClr val="222222"/>
                </a:solidFill>
                <a:effectLst/>
                <a:latin typeface="Arial"/>
                <a:ea typeface="Times New Roman"/>
              </a:rPr>
              <a:t>a significant adverse cardiovascular event,</a:t>
            </a:r>
            <a:endParaRPr lang="en-US" sz="2400" u="sng" baseline="30000" dirty="0">
              <a:solidFill>
                <a:srgbClr val="0B0080"/>
              </a:solidFill>
              <a:latin typeface="Arial"/>
              <a:ea typeface="Times New Roman"/>
            </a:endParaRPr>
          </a:p>
          <a:p>
            <a:r>
              <a:rPr lang="en-US" dirty="0" smtClean="0">
                <a:solidFill>
                  <a:srgbClr val="222222"/>
                </a:solidFill>
                <a:effectLst/>
                <a:latin typeface="Arial"/>
                <a:ea typeface="Times New Roman"/>
              </a:rPr>
              <a:t> spinal fracture with </a:t>
            </a:r>
            <a:r>
              <a:rPr lang="en-US" dirty="0" err="1" smtClean="0">
                <a:solidFill>
                  <a:srgbClr val="222222"/>
                </a:solidFill>
                <a:effectLst/>
                <a:latin typeface="Arial"/>
                <a:ea typeface="Times New Roman"/>
              </a:rPr>
              <a:t>hemothorax</a:t>
            </a:r>
            <a:r>
              <a:rPr lang="en-US" dirty="0" smtClean="0">
                <a:solidFill>
                  <a:srgbClr val="222222"/>
                </a:solidFill>
                <a:effectLst/>
                <a:latin typeface="Arial"/>
                <a:ea typeface="Times New Roman"/>
              </a:rPr>
              <a:t>,</a:t>
            </a:r>
            <a:endParaRPr lang="en-US" sz="2400" u="sng" baseline="30000" dirty="0">
              <a:solidFill>
                <a:srgbClr val="0B0080"/>
              </a:solidFill>
              <a:latin typeface="Arial"/>
              <a:ea typeface="Times New Roman"/>
            </a:endParaRPr>
          </a:p>
          <a:p>
            <a:r>
              <a:rPr lang="en-US" dirty="0" smtClean="0">
                <a:solidFill>
                  <a:srgbClr val="222222"/>
                </a:solidFill>
                <a:effectLst/>
                <a:latin typeface="Arial"/>
                <a:ea typeface="Times New Roman"/>
              </a:rPr>
              <a:t> lower extremity fracture,</a:t>
            </a:r>
            <a:endParaRPr lang="en-US" sz="2400" u="sng" baseline="30000" dirty="0">
              <a:solidFill>
                <a:srgbClr val="0B0080"/>
              </a:solidFill>
              <a:latin typeface="Arial"/>
              <a:ea typeface="Times New Roman"/>
            </a:endParaRPr>
          </a:p>
          <a:p>
            <a:r>
              <a:rPr lang="en-US" dirty="0" err="1" smtClean="0">
                <a:solidFill>
                  <a:srgbClr val="222222"/>
                </a:solidFill>
                <a:effectLst/>
                <a:latin typeface="Arial"/>
                <a:ea typeface="Times New Roman"/>
              </a:rPr>
              <a:t>glenoid</a:t>
            </a:r>
            <a:r>
              <a:rPr lang="en-US" dirty="0" smtClean="0">
                <a:solidFill>
                  <a:srgbClr val="222222"/>
                </a:solidFill>
                <a:effectLst/>
                <a:latin typeface="Arial"/>
                <a:ea typeface="Times New Roman"/>
              </a:rPr>
              <a:t> fracture,</a:t>
            </a:r>
            <a:endParaRPr lang="en-US" sz="2400" u="sng" baseline="30000" dirty="0">
              <a:solidFill>
                <a:srgbClr val="0B0080"/>
              </a:solidFill>
              <a:latin typeface="Arial"/>
              <a:ea typeface="Times New Roman"/>
            </a:endParaRPr>
          </a:p>
          <a:p>
            <a:r>
              <a:rPr lang="en-US" dirty="0" smtClean="0">
                <a:solidFill>
                  <a:srgbClr val="222222"/>
                </a:solidFill>
                <a:effectLst/>
                <a:latin typeface="Arial"/>
                <a:ea typeface="Times New Roman"/>
              </a:rPr>
              <a:t> shoulder dislocation,</a:t>
            </a:r>
          </a:p>
          <a:p>
            <a:r>
              <a:rPr lang="en-US" dirty="0" smtClean="0">
                <a:solidFill>
                  <a:srgbClr val="222222"/>
                </a:solidFill>
                <a:effectLst/>
                <a:latin typeface="Arial"/>
                <a:ea typeface="Times New Roman"/>
              </a:rPr>
              <a:t> </a:t>
            </a:r>
            <a:r>
              <a:rPr lang="en-US" dirty="0" err="1" smtClean="0">
                <a:solidFill>
                  <a:srgbClr val="222222"/>
                </a:solidFill>
                <a:effectLst/>
                <a:latin typeface="Arial"/>
                <a:ea typeface="Times New Roman"/>
              </a:rPr>
              <a:t>pseudoaneurysm</a:t>
            </a:r>
            <a:r>
              <a:rPr lang="en-US" dirty="0" smtClean="0">
                <a:solidFill>
                  <a:srgbClr val="222222"/>
                </a:solidFill>
                <a:effectLst/>
                <a:latin typeface="Arial"/>
                <a:ea typeface="Times New Roman"/>
              </a:rPr>
              <a:t>.</a:t>
            </a:r>
            <a:endParaRPr lang="en-US" dirty="0"/>
          </a:p>
        </p:txBody>
      </p:sp>
    </p:spTree>
    <p:extLst>
      <p:ext uri="{BB962C8B-B14F-4D97-AF65-F5344CB8AC3E}">
        <p14:creationId xmlns:p14="http://schemas.microsoft.com/office/powerpoint/2010/main" val="1326020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Acute pain related to the procedure as evidenced </a:t>
            </a:r>
            <a:r>
              <a:rPr lang="en-US" dirty="0"/>
              <a:t>b</a:t>
            </a:r>
            <a:r>
              <a:rPr lang="en-US" dirty="0" smtClean="0"/>
              <a:t>y patients verbalization.</a:t>
            </a:r>
          </a:p>
          <a:p>
            <a:r>
              <a:rPr lang="en-US" dirty="0" smtClean="0"/>
              <a:t>Anxiety related to outcome of the procedure as evidenced by patient asking many questions.</a:t>
            </a:r>
          </a:p>
          <a:p>
            <a:r>
              <a:rPr lang="en-US" dirty="0" smtClean="0"/>
              <a:t>Knowledge deficit related to the presenting condition as evidenced by the patient asking many questions.</a:t>
            </a:r>
          </a:p>
          <a:p>
            <a:r>
              <a:rPr lang="en-US" dirty="0" smtClean="0"/>
              <a:t>Risk for paralysis of one or both legs related to spinal injury as evidenced by patient’s lack of sensation of one or two lower limbs.</a:t>
            </a:r>
          </a:p>
          <a:p>
            <a:endParaRPr lang="en-US" dirty="0"/>
          </a:p>
        </p:txBody>
      </p:sp>
    </p:spTree>
    <p:extLst>
      <p:ext uri="{BB962C8B-B14F-4D97-AF65-F5344CB8AC3E}">
        <p14:creationId xmlns:p14="http://schemas.microsoft.com/office/powerpoint/2010/main" val="4070644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DEFINATION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222222"/>
                </a:solidFill>
                <a:effectLst/>
                <a:latin typeface="Arial"/>
                <a:ea typeface="Times New Roman"/>
              </a:rPr>
              <a:t>Manipulation under anesthesia</a:t>
            </a:r>
            <a:r>
              <a:rPr lang="en-US" dirty="0" smtClean="0">
                <a:solidFill>
                  <a:srgbClr val="222222"/>
                </a:solidFill>
                <a:effectLst/>
                <a:latin typeface="Arial"/>
                <a:ea typeface="Times New Roman"/>
              </a:rPr>
              <a:t> (</a:t>
            </a:r>
            <a:r>
              <a:rPr lang="en-US" b="1" dirty="0" smtClean="0">
                <a:solidFill>
                  <a:srgbClr val="222222"/>
                </a:solidFill>
                <a:effectLst/>
                <a:latin typeface="Arial"/>
                <a:ea typeface="Times New Roman"/>
              </a:rPr>
              <a:t>MUA</a:t>
            </a:r>
            <a:r>
              <a:rPr lang="en-US" dirty="0" smtClean="0">
                <a:solidFill>
                  <a:srgbClr val="222222"/>
                </a:solidFill>
                <a:effectLst/>
                <a:latin typeface="Arial"/>
                <a:ea typeface="Times New Roman"/>
              </a:rPr>
              <a:t>) or fibrosis release procedures</a:t>
            </a:r>
            <a:r>
              <a:rPr lang="en-US" sz="2400" u="sng" baseline="30000" dirty="0" smtClean="0">
                <a:solidFill>
                  <a:srgbClr val="0B0080"/>
                </a:solidFill>
                <a:latin typeface="Arial"/>
                <a:ea typeface="Times New Roman"/>
              </a:rPr>
              <a:t> </a:t>
            </a:r>
            <a:r>
              <a:rPr lang="en-US" dirty="0" smtClean="0">
                <a:solidFill>
                  <a:srgbClr val="222222"/>
                </a:solidFill>
                <a:effectLst/>
                <a:latin typeface="Arial"/>
                <a:ea typeface="Times New Roman"/>
              </a:rPr>
              <a:t>is a multidisciplinary, chronic pain-related manual therapy modality which is used for the purpose of improving articular and soft tissue movement.</a:t>
            </a:r>
          </a:p>
          <a:p>
            <a:r>
              <a:rPr lang="en-US" dirty="0" smtClean="0">
                <a:solidFill>
                  <a:srgbClr val="222222"/>
                </a:solidFill>
                <a:effectLst/>
                <a:latin typeface="Arial"/>
                <a:ea typeface="Times New Roman"/>
              </a:rPr>
              <a:t> This is accomplished by way of a combination of controlled joint mobilization/manipulation and </a:t>
            </a:r>
            <a:r>
              <a:rPr lang="en-US" dirty="0" err="1" smtClean="0">
                <a:solidFill>
                  <a:srgbClr val="222222"/>
                </a:solidFill>
                <a:effectLst/>
                <a:latin typeface="Arial"/>
                <a:ea typeface="Times New Roman"/>
              </a:rPr>
              <a:t>myofascial</a:t>
            </a:r>
            <a:r>
              <a:rPr lang="en-US" dirty="0" smtClean="0">
                <a:solidFill>
                  <a:srgbClr val="222222"/>
                </a:solidFill>
                <a:effectLst/>
                <a:latin typeface="Arial"/>
                <a:ea typeface="Times New Roman"/>
              </a:rPr>
              <a:t> release techniques</a:t>
            </a:r>
          </a:p>
          <a:p>
            <a:endParaRPr lang="en-US" dirty="0"/>
          </a:p>
        </p:txBody>
      </p:sp>
    </p:spTree>
    <p:extLst>
      <p:ext uri="{BB962C8B-B14F-4D97-AF65-F5344CB8AC3E}">
        <p14:creationId xmlns:p14="http://schemas.microsoft.com/office/powerpoint/2010/main" val="22538685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222222"/>
                </a:solidFill>
                <a:effectLst/>
                <a:latin typeface="Arial"/>
                <a:ea typeface="Times New Roman"/>
              </a:rPr>
              <a:t>. It is intended as a means of breaking up adhesions (scar tissue) of or about spinal joints (cervical, thoracic, lumbar, sacral, or pelvic regions), or extremity joint articulations (i.e., knee, shoulder, hip) to which painfully restricted range of motion significantly limits function.</a:t>
            </a:r>
          </a:p>
          <a:p>
            <a:r>
              <a:rPr lang="en-US" dirty="0" smtClean="0">
                <a:solidFill>
                  <a:srgbClr val="222222"/>
                </a:solidFill>
                <a:effectLst/>
                <a:latin typeface="Arial"/>
                <a:ea typeface="Times New Roman"/>
              </a:rPr>
              <a:t> Failed attempts at other standard conservative treatment methods (i.e., manipulation, physical therapy, medication), over a sufficient time-frame, is one of the principal patient qualifiers.</a:t>
            </a:r>
            <a:endParaRPr lang="en-US" dirty="0"/>
          </a:p>
        </p:txBody>
      </p:sp>
    </p:spTree>
    <p:extLst>
      <p:ext uri="{BB962C8B-B14F-4D97-AF65-F5344CB8AC3E}">
        <p14:creationId xmlns:p14="http://schemas.microsoft.com/office/powerpoint/2010/main" val="2932906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PROCEDURE</a:t>
            </a:r>
            <a:endParaRPr lang="en-US" dirty="0"/>
          </a:p>
        </p:txBody>
      </p:sp>
      <p:sp>
        <p:nvSpPr>
          <p:cNvPr id="3" name="Content Placeholder 2"/>
          <p:cNvSpPr>
            <a:spLocks noGrp="1"/>
          </p:cNvSpPr>
          <p:nvPr>
            <p:ph idx="1"/>
          </p:nvPr>
        </p:nvSpPr>
        <p:spPr/>
        <p:txBody>
          <a:bodyPr/>
          <a:lstStyle/>
          <a:p>
            <a:r>
              <a:rPr lang="en-US" dirty="0" smtClean="0">
                <a:solidFill>
                  <a:srgbClr val="222222"/>
                </a:solidFill>
                <a:effectLst/>
                <a:latin typeface="Arial"/>
                <a:ea typeface="Times New Roman"/>
              </a:rPr>
              <a:t>In the outpatient ambulatory or hospital-based setting, with a qualified medical physician in attendance, the anesthetic or medication component/s of the spinal MUA procedure may be provided in one of two ways</a:t>
            </a:r>
            <a:endParaRPr lang="en-US" dirty="0"/>
          </a:p>
        </p:txBody>
      </p:sp>
    </p:spTree>
    <p:extLst>
      <p:ext uri="{BB962C8B-B14F-4D97-AF65-F5344CB8AC3E}">
        <p14:creationId xmlns:p14="http://schemas.microsoft.com/office/powerpoint/2010/main" val="3212978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000000"/>
                </a:solidFill>
                <a:effectLst/>
                <a:latin typeface="Arial"/>
                <a:ea typeface="Times New Roman"/>
              </a:rPr>
              <a:t>Intravenous (IV) infusion (administered by an anesthesiologist</a:t>
            </a:r>
            <a:endParaRPr lang="en-US" sz="3200" dirty="0"/>
          </a:p>
        </p:txBody>
      </p:sp>
      <p:sp>
        <p:nvSpPr>
          <p:cNvPr id="3" name="Content Placeholder 2"/>
          <p:cNvSpPr>
            <a:spLocks noGrp="1"/>
          </p:cNvSpPr>
          <p:nvPr>
            <p:ph idx="1"/>
          </p:nvPr>
        </p:nvSpPr>
        <p:spPr/>
        <p:txBody>
          <a:bodyPr>
            <a:normAutofit fontScale="85000" lnSpcReduction="20000"/>
          </a:bodyPr>
          <a:lstStyle/>
          <a:p>
            <a:pPr marL="0" marR="0">
              <a:lnSpc>
                <a:spcPct val="115000"/>
              </a:lnSpc>
              <a:spcBef>
                <a:spcPts val="600"/>
              </a:spcBef>
              <a:spcAft>
                <a:spcPts val="600"/>
              </a:spcAft>
            </a:pPr>
            <a:r>
              <a:rPr lang="en-US" dirty="0" smtClean="0">
                <a:solidFill>
                  <a:srgbClr val="222222"/>
                </a:solidFill>
                <a:effectLst/>
                <a:latin typeface="Arial"/>
                <a:ea typeface="Times New Roman"/>
                <a:cs typeface="Times New Roman"/>
              </a:rPr>
              <a:t>Historically, the medical literature identifies sodium pentothal as the earliest of the anesthetizing agents used with the MUA procedure. </a:t>
            </a:r>
          </a:p>
          <a:p>
            <a:pPr marL="0" marR="0">
              <a:lnSpc>
                <a:spcPct val="115000"/>
              </a:lnSpc>
              <a:spcBef>
                <a:spcPts val="600"/>
              </a:spcBef>
              <a:spcAft>
                <a:spcPts val="600"/>
              </a:spcAft>
            </a:pPr>
            <a:r>
              <a:rPr lang="en-US" dirty="0" smtClean="0">
                <a:solidFill>
                  <a:srgbClr val="222222"/>
                </a:solidFill>
                <a:effectLst/>
                <a:latin typeface="Arial"/>
                <a:ea typeface="Times New Roman"/>
                <a:cs typeface="Times New Roman"/>
              </a:rPr>
              <a:t>That was followed by a period during which </a:t>
            </a:r>
            <a:r>
              <a:rPr lang="en-US" dirty="0" err="1" smtClean="0">
                <a:solidFill>
                  <a:srgbClr val="222222"/>
                </a:solidFill>
                <a:effectLst/>
                <a:latin typeface="Arial"/>
                <a:ea typeface="Times New Roman"/>
                <a:cs typeface="Times New Roman"/>
              </a:rPr>
              <a:t>propofol</a:t>
            </a:r>
            <a:r>
              <a:rPr lang="en-US" dirty="0" smtClean="0">
                <a:solidFill>
                  <a:srgbClr val="222222"/>
                </a:solidFill>
                <a:effectLst/>
                <a:latin typeface="Arial"/>
                <a:ea typeface="Times New Roman"/>
                <a:cs typeface="Times New Roman"/>
              </a:rPr>
              <a:t> was used to induce a “twilight state”(aka, IV sedation or conscious sedation).  </a:t>
            </a:r>
          </a:p>
          <a:p>
            <a:pPr marL="0" marR="0">
              <a:lnSpc>
                <a:spcPct val="115000"/>
              </a:lnSpc>
              <a:spcBef>
                <a:spcPts val="600"/>
              </a:spcBef>
              <a:spcAft>
                <a:spcPts val="600"/>
              </a:spcAft>
            </a:pPr>
            <a:r>
              <a:rPr lang="en-US" dirty="0" smtClean="0">
                <a:solidFill>
                  <a:srgbClr val="222222"/>
                </a:solidFill>
                <a:effectLst/>
                <a:latin typeface="Arial"/>
                <a:ea typeface="Times New Roman"/>
                <a:cs typeface="Times New Roman"/>
              </a:rPr>
              <a:t>The latter became the doctor-preferred means of rendering the service, as it offered preservation of patient responsiveness during the delivery of treatment.</a:t>
            </a:r>
          </a:p>
          <a:p>
            <a:endParaRPr lang="en-US" dirty="0"/>
          </a:p>
        </p:txBody>
      </p:sp>
    </p:spTree>
    <p:extLst>
      <p:ext uri="{BB962C8B-B14F-4D97-AF65-F5344CB8AC3E}">
        <p14:creationId xmlns:p14="http://schemas.microsoft.com/office/powerpoint/2010/main" val="2906886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a:lnSpc>
                <a:spcPct val="115000"/>
              </a:lnSpc>
              <a:spcBef>
                <a:spcPts val="600"/>
              </a:spcBef>
              <a:spcAft>
                <a:spcPts val="600"/>
              </a:spcAft>
            </a:pPr>
            <a:r>
              <a:rPr lang="en-US" sz="2200" dirty="0">
                <a:solidFill>
                  <a:srgbClr val="222222"/>
                </a:solidFill>
                <a:latin typeface="Arial"/>
                <a:ea typeface="Times New Roman"/>
                <a:cs typeface="Times New Roman"/>
              </a:rPr>
              <a:t> With today’s MUA procedure, deep conscious sedation is accomplished with agents such as </a:t>
            </a:r>
            <a:r>
              <a:rPr lang="en-US" sz="2200" dirty="0" err="1">
                <a:solidFill>
                  <a:srgbClr val="222222"/>
                </a:solidFill>
                <a:latin typeface="Arial"/>
                <a:ea typeface="Times New Roman"/>
                <a:cs typeface="Times New Roman"/>
              </a:rPr>
              <a:t>propofol</a:t>
            </a:r>
            <a:r>
              <a:rPr lang="en-US" sz="2200" dirty="0">
                <a:solidFill>
                  <a:srgbClr val="222222"/>
                </a:solidFill>
                <a:latin typeface="Arial"/>
                <a:ea typeface="Times New Roman"/>
                <a:cs typeface="Times New Roman"/>
              </a:rPr>
              <a:t>, through monitored anesthesia care (MAC).</a:t>
            </a:r>
            <a:endParaRPr lang="en-US" sz="2500" dirty="0">
              <a:solidFill>
                <a:prstClr val="black"/>
              </a:solidFill>
              <a:ea typeface="Calibri"/>
              <a:cs typeface="Times New Roman"/>
            </a:endParaRPr>
          </a:p>
          <a:p>
            <a:endParaRPr lang="en-US" dirty="0"/>
          </a:p>
        </p:txBody>
      </p:sp>
    </p:spTree>
    <p:extLst>
      <p:ext uri="{BB962C8B-B14F-4D97-AF65-F5344CB8AC3E}">
        <p14:creationId xmlns:p14="http://schemas.microsoft.com/office/powerpoint/2010/main" val="2784567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Local injection (administered by an anesthesiologist or pain management physician</a:t>
            </a:r>
            <a:endParaRPr lang="en-US" sz="3200" dirty="0"/>
          </a:p>
        </p:txBody>
      </p:sp>
      <p:sp>
        <p:nvSpPr>
          <p:cNvPr id="3" name="Content Placeholder 2"/>
          <p:cNvSpPr>
            <a:spLocks noGrp="1"/>
          </p:cNvSpPr>
          <p:nvPr>
            <p:ph idx="1"/>
          </p:nvPr>
        </p:nvSpPr>
        <p:spPr/>
        <p:txBody>
          <a:bodyPr>
            <a:normAutofit fontScale="92500" lnSpcReduction="20000"/>
          </a:bodyPr>
          <a:lstStyle/>
          <a:p>
            <a:pPr marL="0" marR="0">
              <a:lnSpc>
                <a:spcPct val="115000"/>
              </a:lnSpc>
              <a:spcBef>
                <a:spcPts val="600"/>
              </a:spcBef>
              <a:spcAft>
                <a:spcPts val="600"/>
              </a:spcAft>
            </a:pPr>
            <a:r>
              <a:rPr lang="en-US" dirty="0" smtClean="0">
                <a:solidFill>
                  <a:srgbClr val="222222"/>
                </a:solidFill>
                <a:effectLst/>
                <a:latin typeface="Arial"/>
                <a:ea typeface="Times New Roman"/>
                <a:cs typeface="Times New Roman"/>
              </a:rPr>
              <a:t>As a less common mode of MUA treatment, select injectable medications can be administered directly to affected synovial joints,   spinal facet joints</a:t>
            </a:r>
            <a:r>
              <a:rPr lang="en-US" sz="2400" u="sng" baseline="30000" dirty="0" smtClean="0">
                <a:solidFill>
                  <a:srgbClr val="0B0080"/>
                </a:solidFill>
                <a:latin typeface="Arial"/>
                <a:ea typeface="Times New Roman"/>
                <a:cs typeface="Times New Roman"/>
              </a:rPr>
              <a:t> </a:t>
            </a:r>
            <a:r>
              <a:rPr lang="en-US" dirty="0" smtClean="0">
                <a:solidFill>
                  <a:srgbClr val="222222"/>
                </a:solidFill>
                <a:effectLst/>
                <a:latin typeface="Arial"/>
                <a:ea typeface="Times New Roman"/>
                <a:cs typeface="Times New Roman"/>
              </a:rPr>
              <a:t>or into the surrounding epidural space.</a:t>
            </a:r>
          </a:p>
          <a:p>
            <a:pPr marL="0" marR="0">
              <a:lnSpc>
                <a:spcPct val="115000"/>
              </a:lnSpc>
              <a:spcBef>
                <a:spcPts val="600"/>
              </a:spcBef>
              <a:spcAft>
                <a:spcPts val="600"/>
              </a:spcAft>
            </a:pPr>
            <a:r>
              <a:rPr lang="en-US" dirty="0" smtClean="0">
                <a:solidFill>
                  <a:srgbClr val="222222"/>
                </a:solidFill>
                <a:effectLst/>
                <a:latin typeface="Arial"/>
                <a:ea typeface="Times New Roman"/>
                <a:cs typeface="Times New Roman"/>
              </a:rPr>
              <a:t> Local anesthetic injection allows previously incomplete office-based manual therapy methods to be better delivered/tolerated, but outside of the general anesthesia scenario.</a:t>
            </a:r>
          </a:p>
          <a:p>
            <a:endParaRPr lang="en-US" dirty="0"/>
          </a:p>
        </p:txBody>
      </p:sp>
    </p:spTree>
    <p:extLst>
      <p:ext uri="{BB962C8B-B14F-4D97-AF65-F5344CB8AC3E}">
        <p14:creationId xmlns:p14="http://schemas.microsoft.com/office/powerpoint/2010/main" val="4141756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a:lnSpc>
                <a:spcPct val="115000"/>
              </a:lnSpc>
              <a:spcBef>
                <a:spcPts val="600"/>
              </a:spcBef>
              <a:spcAft>
                <a:spcPts val="600"/>
              </a:spcAft>
            </a:pPr>
            <a:r>
              <a:rPr lang="en-US" sz="2200" dirty="0">
                <a:solidFill>
                  <a:srgbClr val="222222"/>
                </a:solidFill>
                <a:latin typeface="Arial"/>
                <a:ea typeface="Times New Roman"/>
                <a:cs typeface="Times New Roman"/>
              </a:rPr>
              <a:t> When rendered to the spine, this variety of MUA procedure is qualified by terms such as manipulation under joint anesthesia (MUJA) and manipulation under epidural anesthesia (MUEA).</a:t>
            </a:r>
            <a:endParaRPr lang="en-US" sz="2500" dirty="0">
              <a:solidFill>
                <a:prstClr val="black"/>
              </a:solidFill>
              <a:ea typeface="Calibri"/>
              <a:cs typeface="Times New Roman"/>
            </a:endParaRPr>
          </a:p>
          <a:p>
            <a:endParaRPr lang="en-US" dirty="0"/>
          </a:p>
        </p:txBody>
      </p:sp>
    </p:spTree>
    <p:extLst>
      <p:ext uri="{BB962C8B-B14F-4D97-AF65-F5344CB8AC3E}">
        <p14:creationId xmlns:p14="http://schemas.microsoft.com/office/powerpoint/2010/main" val="4115438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0000"/>
                </a:solidFill>
                <a:effectLst/>
                <a:latin typeface="Arial"/>
                <a:ea typeface="Times New Roman"/>
              </a:rPr>
              <a:t>Spinal MUA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solidFill>
                  <a:srgbClr val="222222"/>
                </a:solidFill>
                <a:effectLst/>
                <a:latin typeface="Arial"/>
                <a:ea typeface="Times New Roman"/>
              </a:rPr>
              <a:t>Spinal manipulation under anesthesia has been reported in the published medical literature which shows positive </a:t>
            </a:r>
            <a:r>
              <a:rPr lang="en-US" dirty="0" err="1" smtClean="0">
                <a:solidFill>
                  <a:srgbClr val="222222"/>
                </a:solidFill>
                <a:effectLst/>
                <a:latin typeface="Arial"/>
                <a:ea typeface="Times New Roman"/>
              </a:rPr>
              <a:t>re</a:t>
            </a:r>
            <a:r>
              <a:rPr lang="en-US" dirty="0" err="1" smtClean="0">
                <a:solidFill>
                  <a:srgbClr val="222222"/>
                </a:solidFill>
                <a:effectLst/>
                <a:latin typeface="Arial"/>
                <a:ea typeface="Times New Roman"/>
              </a:rPr>
              <a:t>medical</a:t>
            </a:r>
            <a:r>
              <a:rPr lang="en-US" dirty="0" smtClean="0">
                <a:solidFill>
                  <a:srgbClr val="222222"/>
                </a:solidFill>
                <a:effectLst/>
                <a:latin typeface="Arial"/>
                <a:ea typeface="Times New Roman"/>
              </a:rPr>
              <a:t> </a:t>
            </a:r>
            <a:r>
              <a:rPr lang="en-US" dirty="0" err="1" smtClean="0">
                <a:solidFill>
                  <a:srgbClr val="222222"/>
                </a:solidFill>
                <a:effectLst/>
                <a:latin typeface="Arial"/>
                <a:ea typeface="Times New Roman"/>
              </a:rPr>
              <a:t>sults</a:t>
            </a:r>
            <a:r>
              <a:rPr lang="en-US" dirty="0" smtClean="0">
                <a:solidFill>
                  <a:srgbClr val="222222"/>
                </a:solidFill>
                <a:effectLst/>
                <a:latin typeface="Arial"/>
                <a:ea typeface="Times New Roman"/>
              </a:rPr>
              <a:t>.</a:t>
            </a:r>
          </a:p>
          <a:p>
            <a:r>
              <a:rPr lang="en-US" dirty="0" smtClean="0">
                <a:solidFill>
                  <a:srgbClr val="222222"/>
                </a:solidFill>
                <a:effectLst/>
                <a:latin typeface="Arial"/>
                <a:ea typeface="Times New Roman"/>
              </a:rPr>
              <a:t> However, the literature reveals many variations in;</a:t>
            </a:r>
          </a:p>
          <a:p>
            <a:pPr lvl="1">
              <a:buFont typeface="Wingdings" pitchFamily="2" charset="2"/>
              <a:buChar char="Ø"/>
            </a:pPr>
            <a:r>
              <a:rPr lang="en-US" dirty="0" smtClean="0">
                <a:solidFill>
                  <a:srgbClr val="222222"/>
                </a:solidFill>
                <a:effectLst/>
                <a:latin typeface="Arial"/>
                <a:ea typeface="Times New Roman"/>
              </a:rPr>
              <a:t> the type of sedatives/medications used, </a:t>
            </a:r>
          </a:p>
          <a:p>
            <a:pPr lvl="1">
              <a:buFont typeface="Wingdings" pitchFamily="2" charset="2"/>
              <a:buChar char="Ø"/>
            </a:pPr>
            <a:r>
              <a:rPr lang="en-US" dirty="0" smtClean="0">
                <a:solidFill>
                  <a:srgbClr val="222222"/>
                </a:solidFill>
                <a:effectLst/>
                <a:latin typeface="Arial"/>
                <a:ea typeface="Times New Roman"/>
              </a:rPr>
              <a:t> 	manipulation technique,</a:t>
            </a:r>
          </a:p>
          <a:p>
            <a:pPr lvl="1">
              <a:buFont typeface="Wingdings" pitchFamily="2" charset="2"/>
              <a:buChar char="Ø"/>
            </a:pPr>
            <a:r>
              <a:rPr lang="en-US" dirty="0" smtClean="0">
                <a:solidFill>
                  <a:srgbClr val="222222"/>
                </a:solidFill>
                <a:effectLst/>
                <a:latin typeface="Arial"/>
                <a:ea typeface="Times New Roman"/>
              </a:rPr>
              <a:t> 	 the number of MUA sessions employed,</a:t>
            </a:r>
          </a:p>
          <a:p>
            <a:pPr lvl="1">
              <a:buFont typeface="Wingdings" pitchFamily="2" charset="2"/>
              <a:buChar char="Ø"/>
            </a:pPr>
            <a:r>
              <a:rPr lang="en-US" dirty="0" smtClean="0">
                <a:solidFill>
                  <a:srgbClr val="222222"/>
                </a:solidFill>
                <a:effectLst/>
                <a:latin typeface="Arial"/>
                <a:ea typeface="Times New Roman"/>
              </a:rPr>
              <a:t> 	 the span of time between procedure doses (if administered in series), and</a:t>
            </a:r>
          </a:p>
          <a:p>
            <a:pPr lvl="1">
              <a:buFont typeface="Wingdings" pitchFamily="2" charset="2"/>
              <a:buChar char="Ø"/>
            </a:pPr>
            <a:r>
              <a:rPr lang="en-US" dirty="0" smtClean="0">
                <a:solidFill>
                  <a:srgbClr val="222222"/>
                </a:solidFill>
                <a:effectLst/>
                <a:latin typeface="Arial"/>
                <a:ea typeface="Times New Roman"/>
              </a:rPr>
              <a:t>  the types and breadth of application of post-MUA adjunctive and/or rehabilitative measures</a:t>
            </a:r>
            <a:endParaRPr lang="en-US" dirty="0"/>
          </a:p>
        </p:txBody>
      </p:sp>
    </p:spTree>
    <p:extLst>
      <p:ext uri="{BB962C8B-B14F-4D97-AF65-F5344CB8AC3E}">
        <p14:creationId xmlns:p14="http://schemas.microsoft.com/office/powerpoint/2010/main" val="782905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438</Words>
  <Application>Microsoft Office PowerPoint</Application>
  <PresentationFormat>On-screen Show (4:3)</PresentationFormat>
  <Paragraphs>46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Manipulation under anesthesia </vt:lpstr>
      <vt:lpstr>DEFINATION</vt:lpstr>
      <vt:lpstr>INDICATIONS</vt:lpstr>
      <vt:lpstr>PROCEDURE</vt:lpstr>
      <vt:lpstr>Intravenous (IV) infusion (administered by an anesthesiologist</vt:lpstr>
      <vt:lpstr>PowerPoint Presentation</vt:lpstr>
      <vt:lpstr>Local injection (administered by an anesthesiologist or pain management physician</vt:lpstr>
      <vt:lpstr>PowerPoint Presentation</vt:lpstr>
      <vt:lpstr>Spinal MUA</vt:lpstr>
      <vt:lpstr>Extremity joint MUA</vt:lpstr>
      <vt:lpstr>COMPLICATIONS</vt:lpstr>
      <vt:lpstr>Nursing diagnosis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13</cp:revision>
  <dcterms:created xsi:type="dcterms:W3CDTF">2019-04-29T13:27:17Z</dcterms:created>
  <dcterms:modified xsi:type="dcterms:W3CDTF">2019-04-29T15:38:41Z</dcterms:modified>
</cp:coreProperties>
</file>