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57" r:id="rId3"/>
    <p:sldId id="264" r:id="rId4"/>
    <p:sldId id="265" r:id="rId5"/>
    <p:sldId id="267" r:id="rId6"/>
    <p:sldId id="268" r:id="rId7"/>
    <p:sldId id="269" r:id="rId8"/>
    <p:sldId id="270" r:id="rId9"/>
    <p:sldId id="266" r:id="rId10"/>
    <p:sldId id="271" r:id="rId11"/>
    <p:sldId id="273" r:id="rId12"/>
    <p:sldId id="274" r:id="rId13"/>
    <p:sldId id="275" r:id="rId14"/>
    <p:sldId id="277" r:id="rId15"/>
    <p:sldId id="278" r:id="rId16"/>
    <p:sldId id="279" r:id="rId17"/>
    <p:sldId id="280" r:id="rId18"/>
    <p:sldId id="281" r:id="rId19"/>
    <p:sldId id="282" r:id="rId20"/>
    <p:sldId id="283" r:id="rId21"/>
    <p:sldId id="284" r:id="rId22"/>
    <p:sldId id="285" r:id="rId23"/>
    <p:sldId id="286" r:id="rId24"/>
    <p:sldId id="294" r:id="rId25"/>
    <p:sldId id="295" r:id="rId26"/>
    <p:sldId id="296" r:id="rId27"/>
    <p:sldId id="297" r:id="rId28"/>
    <p:sldId id="298" r:id="rId29"/>
    <p:sldId id="299" r:id="rId30"/>
    <p:sldId id="300" r:id="rId31"/>
    <p:sldId id="301" r:id="rId32"/>
    <p:sldId id="302" r:id="rId33"/>
    <p:sldId id="293" r:id="rId34"/>
    <p:sldId id="287" r:id="rId35"/>
    <p:sldId id="288" r:id="rId36"/>
    <p:sldId id="289" r:id="rId37"/>
    <p:sldId id="290" r:id="rId38"/>
    <p:sldId id="291" r:id="rId39"/>
    <p:sldId id="292" r:id="rId40"/>
    <p:sldId id="303" r:id="rId41"/>
    <p:sldId id="304" r:id="rId42"/>
    <p:sldId id="305" r:id="rId43"/>
    <p:sldId id="306" r:id="rId44"/>
    <p:sldId id="30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2805B9-5592-455F-BBA0-D02B4DBE05FC}" type="datetimeFigureOut">
              <a:rPr lang="en-US" smtClean="0"/>
              <a:t>4/25/2019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BF5248-BFD5-4FE4-8427-4307F47A3E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Semi-permeable membrane is permeable to water, but not to sugar</a:t>
            </a: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0ABF5248-BFD5-4FE4-8427-4307F47A3E4E}" type="slidenum">
              <a:rPr lang="en-US" smtClean="0"/>
              <a:t>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Cytosol</a:t>
            </a:r>
            <a:r>
              <a:rPr lang="en-US" dirty="0" smtClean="0"/>
              <a:t>:</a:t>
            </a:r>
            <a:r>
              <a:rPr lang="en-US" baseline="0" dirty="0" smtClean="0"/>
              <a:t> </a:t>
            </a:r>
            <a:r>
              <a:rPr lang="en-US" sz="1200" b="0" i="0" kern="1200" dirty="0" smtClean="0">
                <a:solidFill>
                  <a:schemeClr val="tx1"/>
                </a:solidFill>
                <a:latin typeface="+mn-lt"/>
                <a:ea typeface="+mn-ea"/>
                <a:cs typeface="+mn-cs"/>
              </a:rPr>
              <a:t>the aqueous component of the cytoplasm of a cell, within which various organelles and particles are suspended.</a:t>
            </a:r>
            <a:endParaRPr lang="en-US" dirty="0"/>
          </a:p>
        </p:txBody>
      </p:sp>
      <p:sp>
        <p:nvSpPr>
          <p:cNvPr id="4" name="Slide Number Placeholder 3"/>
          <p:cNvSpPr>
            <a:spLocks noGrp="1"/>
          </p:cNvSpPr>
          <p:nvPr>
            <p:ph type="sldNum" sz="quarter" idx="10"/>
          </p:nvPr>
        </p:nvSpPr>
        <p:spPr/>
        <p:txBody>
          <a:bodyPr/>
          <a:lstStyle/>
          <a:p>
            <a:fld id="{0ABF5248-BFD5-4FE4-8427-4307F47A3E4E}"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4/25/2019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4/25/2019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4/25/2019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4/25/2019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rgbClr val="FF0000"/>
                </a:solidFill>
              </a:rPr>
              <a:t>Mechanisms of cell transport across the cell membrane</a:t>
            </a:r>
            <a:endParaRPr lang="en-US" b="1" dirty="0">
              <a:solidFill>
                <a:srgbClr val="FF0000"/>
              </a:solidFill>
            </a:endParaRPr>
          </a:p>
        </p:txBody>
      </p:sp>
      <p:sp>
        <p:nvSpPr>
          <p:cNvPr id="3" name="Subtitle 2"/>
          <p:cNvSpPr>
            <a:spLocks noGrp="1"/>
          </p:cNvSpPr>
          <p:nvPr>
            <p:ph type="subTitle" idx="1"/>
          </p:nvPr>
        </p:nvSpPr>
        <p:spPr/>
        <p:txBody>
          <a:bodyPr/>
          <a:lstStyle/>
          <a:p>
            <a:r>
              <a:rPr lang="en-US" b="1" dirty="0" smtClean="0">
                <a:solidFill>
                  <a:srgbClr val="00B0F0"/>
                </a:solidFill>
              </a:rPr>
              <a:t>Samuel N. </a:t>
            </a:r>
            <a:r>
              <a:rPr lang="en-US" b="1" dirty="0" err="1" smtClean="0">
                <a:solidFill>
                  <a:srgbClr val="00B0F0"/>
                </a:solidFill>
              </a:rPr>
              <a:t>Kiurire</a:t>
            </a:r>
            <a:endParaRPr lang="en-US" b="1" dirty="0">
              <a:solidFill>
                <a:srgbClr val="00B0F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C:\Users\Cyrus\Pictures\Screenshots\Screenshot (351).pn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C:\Users\Cyrus\Pictures\Screenshots\Screenshot (353).png"/>
          <p:cNvPicPr>
            <a:picLocks noGrp="1" noChangeAspect="1" noChangeArrowheads="1"/>
          </p:cNvPicPr>
          <p:nvPr>
            <p:ph idx="1"/>
          </p:nvPr>
        </p:nvPicPr>
        <p:blipFill>
          <a:blip r:embed="rId3" cstate="print"/>
          <a:srcRect/>
          <a:stretch>
            <a:fillRect/>
          </a:stretch>
        </p:blipFill>
        <p:spPr bwMode="auto">
          <a:xfrm>
            <a:off x="0" y="0"/>
            <a:ext cx="9143999"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C:\Users\Cyrus\Pictures\Screenshots\Screenshot (354).pn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C:\Users\Cyrus\Pictures\Screenshots\Screenshot (355).pn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C:\Users\Cyrus\Pictures\Screenshots\Screenshot (358).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C:\Users\Cyrus\Pictures\Screenshots\Screenshot (359).pn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C:\Users\Cyrus\Pictures\Screenshots\Screenshot (360).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descr="C:\Users\Cyrus\Pictures\Screenshots\Screenshot (361).pn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a:t>
            </a:r>
            <a:endParaRPr lang="en-US" dirty="0"/>
          </a:p>
        </p:txBody>
      </p:sp>
      <p:sp>
        <p:nvSpPr>
          <p:cNvPr id="3" name="Content Placeholder 2"/>
          <p:cNvSpPr>
            <a:spLocks noGrp="1"/>
          </p:cNvSpPr>
          <p:nvPr>
            <p:ph idx="1"/>
          </p:nvPr>
        </p:nvSpPr>
        <p:spPr/>
        <p:txBody>
          <a:bodyPr/>
          <a:lstStyle/>
          <a:p>
            <a:r>
              <a:rPr lang="en-US" dirty="0" smtClean="0"/>
              <a:t>Active Transport</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To Be Continued</a:t>
            </a:r>
            <a:endParaRPr lang="en-US" dirty="0"/>
          </a:p>
        </p:txBody>
      </p:sp>
      <p:sp>
        <p:nvSpPr>
          <p:cNvPr id="5" name="Subtitle 4"/>
          <p:cNvSpPr>
            <a:spLocks noGrp="1"/>
          </p:cNvSpPr>
          <p:nvPr>
            <p:ph type="subTitle" idx="1"/>
          </p:nvPr>
        </p:nvSpPr>
        <p:spPr/>
        <p:txBody>
          <a:bodyPr/>
          <a:lstStyle/>
          <a:p>
            <a:r>
              <a:rPr lang="en-US" b="1" dirty="0" smtClean="0"/>
              <a:t>Thank you</a:t>
            </a:r>
            <a:endParaRPr lang="en-US"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Autofit/>
          </a:bodyPr>
          <a:lstStyle/>
          <a:p>
            <a:pPr algn="l">
              <a:buFont typeface="Wingdings" pitchFamily="2" charset="2"/>
              <a:buChar char="ü"/>
            </a:pPr>
            <a:r>
              <a:rPr lang="en-US" sz="3200" dirty="0" smtClean="0"/>
              <a:t>There are several mechanisms of transport across cellular </a:t>
            </a:r>
            <a:r>
              <a:rPr lang="en-US" sz="3200" dirty="0" smtClean="0"/>
              <a:t>membranes. Primary </a:t>
            </a:r>
            <a:r>
              <a:rPr lang="en-US" sz="3200" dirty="0" smtClean="0"/>
              <a:t>pathways include </a:t>
            </a:r>
            <a:r>
              <a:rPr lang="en-US" sz="3200" dirty="0" err="1" smtClean="0"/>
              <a:t>exocytosis</a:t>
            </a:r>
            <a:r>
              <a:rPr lang="en-US" sz="3200" dirty="0" smtClean="0"/>
              <a:t>, </a:t>
            </a:r>
            <a:r>
              <a:rPr lang="en-US" sz="3200" dirty="0" err="1" smtClean="0"/>
              <a:t>endocytosis</a:t>
            </a:r>
            <a:r>
              <a:rPr lang="en-US" sz="3200" dirty="0" smtClean="0"/>
              <a:t>, movement through ion channels, and primary and secondary active transport. </a:t>
            </a:r>
            <a:br>
              <a:rPr lang="en-US" sz="3200" dirty="0" smtClean="0"/>
            </a:br>
            <a:endParaRPr lang="en-US" sz="3200" b="1" dirty="0"/>
          </a:p>
        </p:txBody>
      </p:sp>
      <p:pic>
        <p:nvPicPr>
          <p:cNvPr id="3074" name="Picture 2" descr="C:\Users\Cyrus\Pictures\Screenshots\Screenshot (346).pn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Transport</a:t>
            </a:r>
            <a:endParaRPr lang="en-US" dirty="0"/>
          </a:p>
        </p:txBody>
      </p:sp>
      <p:sp>
        <p:nvSpPr>
          <p:cNvPr id="3" name="Content Placeholder 2"/>
          <p:cNvSpPr>
            <a:spLocks noGrp="1"/>
          </p:cNvSpPr>
          <p:nvPr>
            <p:ph idx="1"/>
          </p:nvPr>
        </p:nvSpPr>
        <p:spPr/>
        <p:txBody>
          <a:bodyPr>
            <a:normAutofit/>
          </a:bodyPr>
          <a:lstStyle/>
          <a:p>
            <a:pPr marL="0" lvl="0" indent="0" fontAlgn="base">
              <a:spcBef>
                <a:spcPct val="0"/>
              </a:spcBef>
              <a:spcAft>
                <a:spcPts val="600"/>
              </a:spcAft>
              <a:buClrTx/>
              <a:buSzTx/>
              <a:buNone/>
            </a:pPr>
            <a:r>
              <a:rPr lang="en-US" sz="3200" b="1" u="sng" dirty="0" smtClean="0">
                <a:latin typeface="Calibri" pitchFamily="34" charset="0"/>
                <a:ea typeface="Times New Roman" pitchFamily="18" charset="0"/>
                <a:cs typeface="Arial" pitchFamily="34" charset="0"/>
              </a:rPr>
              <a:t>Active Transport</a:t>
            </a:r>
            <a:endParaRPr lang="en-US" sz="3200" dirty="0" smtClean="0">
              <a:latin typeface="Arial" pitchFamily="34" charset="0"/>
              <a:cs typeface="Arial" pitchFamily="34" charset="0"/>
            </a:endParaRPr>
          </a:p>
          <a:p>
            <a:pPr marL="0" lvl="0" indent="0" eaLnBrk="0" fontAlgn="base" hangingPunct="0">
              <a:spcBef>
                <a:spcPct val="0"/>
              </a:spcBef>
              <a:spcAft>
                <a:spcPct val="0"/>
              </a:spcAft>
              <a:buClrTx/>
              <a:buSzTx/>
              <a:buNone/>
            </a:pPr>
            <a:r>
              <a:rPr lang="en-US" sz="2800" dirty="0" smtClean="0">
                <a:latin typeface="Calibri" pitchFamily="34" charset="0"/>
                <a:ea typeface="Times New Roman" pitchFamily="18" charset="0"/>
                <a:cs typeface="Arial" pitchFamily="34" charset="0"/>
              </a:rPr>
              <a:t>Active transport is the movement of molecules from </a:t>
            </a:r>
            <a:r>
              <a:rPr lang="en-US" sz="2800" b="1" u="sng" dirty="0" smtClean="0">
                <a:latin typeface="Calibri" pitchFamily="34" charset="0"/>
                <a:ea typeface="Times New Roman" pitchFamily="18" charset="0"/>
                <a:cs typeface="Arial" pitchFamily="34" charset="0"/>
              </a:rPr>
              <a:t>LOW to HIGH</a:t>
            </a:r>
            <a:r>
              <a:rPr lang="en-US" sz="2800" dirty="0" smtClean="0">
                <a:latin typeface="Calibri" pitchFamily="34" charset="0"/>
                <a:ea typeface="Times New Roman" pitchFamily="18" charset="0"/>
                <a:cs typeface="Arial" pitchFamily="34" charset="0"/>
              </a:rPr>
              <a:t> concentration. </a:t>
            </a:r>
          </a:p>
          <a:p>
            <a:pPr marL="0" lvl="0" indent="0" eaLnBrk="0" fontAlgn="base" hangingPunct="0">
              <a:spcBef>
                <a:spcPct val="0"/>
              </a:spcBef>
              <a:spcAft>
                <a:spcPct val="0"/>
              </a:spcAft>
              <a:buClrTx/>
              <a:buSzTx/>
              <a:buNone/>
            </a:pPr>
            <a:endParaRPr lang="en-US" sz="1050" dirty="0" smtClean="0">
              <a:latin typeface="Arial" pitchFamily="34" charset="0"/>
              <a:cs typeface="Arial" pitchFamily="34" charset="0"/>
            </a:endParaRPr>
          </a:p>
          <a:p>
            <a:pPr marL="0" lvl="0" indent="0" eaLnBrk="0" fontAlgn="base" hangingPunct="0">
              <a:spcBef>
                <a:spcPct val="0"/>
              </a:spcBef>
              <a:spcAft>
                <a:spcPct val="0"/>
              </a:spcAft>
              <a:buClrTx/>
              <a:buSzTx/>
              <a:buNone/>
            </a:pPr>
            <a:r>
              <a:rPr lang="en-US" sz="2800" b="1" u="sng" dirty="0" smtClean="0">
                <a:latin typeface="Calibri" pitchFamily="34" charset="0"/>
                <a:ea typeface="Times New Roman" pitchFamily="18" charset="0"/>
                <a:cs typeface="Arial" pitchFamily="34" charset="0"/>
              </a:rPr>
              <a:t>Energy is required</a:t>
            </a:r>
            <a:r>
              <a:rPr lang="en-US" sz="2800" dirty="0" smtClean="0">
                <a:latin typeface="Calibri" pitchFamily="34" charset="0"/>
                <a:ea typeface="Times New Roman" pitchFamily="18" charset="0"/>
                <a:cs typeface="Arial" pitchFamily="34" charset="0"/>
              </a:rPr>
              <a:t> as molecules must be </a:t>
            </a:r>
            <a:r>
              <a:rPr lang="en-US" sz="2800" b="1" u="sng" dirty="0" smtClean="0">
                <a:latin typeface="Calibri" pitchFamily="34" charset="0"/>
                <a:ea typeface="Times New Roman" pitchFamily="18" charset="0"/>
                <a:cs typeface="Arial" pitchFamily="34" charset="0"/>
              </a:rPr>
              <a:t>pumped against</a:t>
            </a:r>
            <a:r>
              <a:rPr lang="en-US" sz="2800" dirty="0" smtClean="0">
                <a:latin typeface="Calibri" pitchFamily="34" charset="0"/>
                <a:ea typeface="Times New Roman" pitchFamily="18" charset="0"/>
                <a:cs typeface="Arial" pitchFamily="34" charset="0"/>
              </a:rPr>
              <a:t> the concentration gradient.</a:t>
            </a:r>
            <a:r>
              <a:rPr lang="en-US" sz="2800" dirty="0" smtClean="0">
                <a:latin typeface="Arial" pitchFamily="34" charset="0"/>
                <a:cs typeface="Arial" pitchFamily="34" charset="0"/>
              </a:rPr>
              <a:t> </a:t>
            </a:r>
          </a:p>
          <a:p>
            <a:pPr marL="0" lvl="0" indent="0" eaLnBrk="0" fontAlgn="base" hangingPunct="0">
              <a:spcBef>
                <a:spcPct val="0"/>
              </a:spcBef>
              <a:spcAft>
                <a:spcPct val="0"/>
              </a:spcAft>
              <a:buClrTx/>
              <a:buSzTx/>
              <a:buNone/>
            </a:pPr>
            <a:endParaRPr lang="en-US" sz="1050" dirty="0" smtClean="0">
              <a:latin typeface="Arial" pitchFamily="34" charset="0"/>
              <a:ea typeface="Times New Roman" pitchFamily="18" charset="0"/>
              <a:cs typeface="Arial" pitchFamily="34" charset="0"/>
            </a:endParaRPr>
          </a:p>
          <a:p>
            <a:pPr marL="0" lvl="0" indent="0" eaLnBrk="0" fontAlgn="base" hangingPunct="0">
              <a:spcBef>
                <a:spcPct val="0"/>
              </a:spcBef>
              <a:spcAft>
                <a:spcPct val="0"/>
              </a:spcAft>
              <a:buClrTx/>
              <a:buSzTx/>
              <a:buNone/>
            </a:pPr>
            <a:r>
              <a:rPr lang="en-US" sz="2800" dirty="0" smtClean="0">
                <a:latin typeface="Calibri" pitchFamily="34" charset="0"/>
                <a:ea typeface="Times New Roman" pitchFamily="18" charset="0"/>
                <a:cs typeface="Arial" pitchFamily="34" charset="0"/>
              </a:rPr>
              <a:t>Proteins that work as pumps are called </a:t>
            </a:r>
            <a:r>
              <a:rPr lang="en-US" sz="2800" b="1" u="sng" dirty="0" smtClean="0">
                <a:latin typeface="Calibri" pitchFamily="34" charset="0"/>
                <a:ea typeface="Times New Roman" pitchFamily="18" charset="0"/>
                <a:cs typeface="Arial" pitchFamily="34" charset="0"/>
              </a:rPr>
              <a:t>protein pumps</a:t>
            </a:r>
            <a:r>
              <a:rPr lang="en-US" sz="2800" b="1" dirty="0" smtClean="0">
                <a:latin typeface="Calibri" pitchFamily="34" charset="0"/>
                <a:ea typeface="Times New Roman" pitchFamily="18" charset="0"/>
                <a:cs typeface="Arial" pitchFamily="34" charset="0"/>
              </a:rPr>
              <a:t>.</a:t>
            </a:r>
            <a:endParaRPr lang="en-US" sz="2800" dirty="0" smtClean="0">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a:t>
            </a:r>
            <a:r>
              <a:rPr lang="en-US" dirty="0" smtClean="0"/>
              <a:t>Transport </a:t>
            </a:r>
            <a:r>
              <a:rPr lang="en-US" dirty="0" err="1" smtClean="0"/>
              <a:t>cnt’d</a:t>
            </a:r>
            <a:r>
              <a:rPr lang="en-US" dirty="0" smtClean="0"/>
              <a:t>…</a:t>
            </a:r>
            <a:endParaRPr lang="en-US" dirty="0"/>
          </a:p>
        </p:txBody>
      </p:sp>
      <p:sp>
        <p:nvSpPr>
          <p:cNvPr id="3" name="Content Placeholder 2"/>
          <p:cNvSpPr>
            <a:spLocks noGrp="1"/>
          </p:cNvSpPr>
          <p:nvPr>
            <p:ph sz="half" idx="1"/>
          </p:nvPr>
        </p:nvSpPr>
        <p:spPr>
          <a:xfrm>
            <a:off x="457200" y="1920085"/>
            <a:ext cx="8229600" cy="2880515"/>
          </a:xfrm>
        </p:spPr>
        <p:txBody>
          <a:bodyPr/>
          <a:lstStyle/>
          <a:p>
            <a:pPr marL="0" lvl="0" indent="0" eaLnBrk="0" fontAlgn="base" hangingPunct="0">
              <a:spcBef>
                <a:spcPct val="0"/>
              </a:spcBef>
              <a:spcAft>
                <a:spcPct val="0"/>
              </a:spcAft>
              <a:buClrTx/>
              <a:buSzTx/>
              <a:buNone/>
            </a:pPr>
            <a:endParaRPr lang="en-US" sz="1000" dirty="0" smtClean="0">
              <a:latin typeface="Calibri" pitchFamily="34" charset="0"/>
              <a:ea typeface="Times New Roman" pitchFamily="18" charset="0"/>
              <a:cs typeface="Arial" pitchFamily="34" charset="0"/>
            </a:endParaRPr>
          </a:p>
          <a:p>
            <a:pPr marL="0" lvl="0" indent="0" eaLnBrk="0" fontAlgn="base" hangingPunct="0">
              <a:spcBef>
                <a:spcPct val="0"/>
              </a:spcBef>
              <a:spcAft>
                <a:spcPct val="0"/>
              </a:spcAft>
              <a:buClrTx/>
              <a:buSzTx/>
              <a:buNone/>
            </a:pPr>
            <a:r>
              <a:rPr lang="en-US" sz="2400" dirty="0" smtClean="0">
                <a:latin typeface="Calibri" pitchFamily="34" charset="0"/>
                <a:ea typeface="Times New Roman" pitchFamily="18" charset="0"/>
                <a:cs typeface="Arial" pitchFamily="34" charset="0"/>
              </a:rPr>
              <a:t>Ex: Body cells must pump carbon dioxide out into the surrounding blood vessels to be carried to the lungs for exhale. Blood vessels are high in carbon dioxide compared to the cells, so energy is required to move the carbon dioxide across the cell membrane from </a:t>
            </a:r>
            <a:r>
              <a:rPr lang="en-US" sz="2400" b="1" u="sng" dirty="0" smtClean="0">
                <a:latin typeface="Calibri" pitchFamily="34" charset="0"/>
                <a:ea typeface="Times New Roman" pitchFamily="18" charset="0"/>
                <a:cs typeface="Arial" pitchFamily="34" charset="0"/>
              </a:rPr>
              <a:t>LOW to HIGH</a:t>
            </a:r>
            <a:r>
              <a:rPr lang="en-US" sz="2400" dirty="0" smtClean="0">
                <a:latin typeface="Calibri" pitchFamily="34" charset="0"/>
                <a:ea typeface="Times New Roman" pitchFamily="18" charset="0"/>
                <a:cs typeface="Arial" pitchFamily="34" charset="0"/>
              </a:rPr>
              <a:t> concentration.</a:t>
            </a:r>
            <a:endParaRPr lang="en-US" sz="2400" dirty="0" smtClean="0">
              <a:latin typeface="Arial" pitchFamily="34" charset="0"/>
              <a:cs typeface="Arial" pitchFamily="34" charset="0"/>
            </a:endParaRPr>
          </a:p>
          <a:p>
            <a:endParaRPr lang="en-US" dirty="0"/>
          </a:p>
        </p:txBody>
      </p:sp>
      <p:grpSp>
        <p:nvGrpSpPr>
          <p:cNvPr id="5" name="Group 1"/>
          <p:cNvGrpSpPr>
            <a:grpSpLocks noGrp="1"/>
          </p:cNvGrpSpPr>
          <p:nvPr>
            <p:ph sz="half" idx="2"/>
          </p:nvPr>
        </p:nvGrpSpPr>
        <p:grpSpPr bwMode="auto">
          <a:xfrm>
            <a:off x="381000" y="4952999"/>
            <a:ext cx="8382000" cy="1676401"/>
            <a:chOff x="1781" y="11013"/>
            <a:chExt cx="8747" cy="1774"/>
          </a:xfrm>
        </p:grpSpPr>
        <p:sp>
          <p:nvSpPr>
            <p:cNvPr id="6" name="Text Box 99"/>
            <p:cNvSpPr txBox="1">
              <a:spLocks noChangeArrowheads="1"/>
            </p:cNvSpPr>
            <p:nvPr/>
          </p:nvSpPr>
          <p:spPr bwMode="auto">
            <a:xfrm>
              <a:off x="1781" y="11081"/>
              <a:ext cx="2456"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outside of cell</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 Box 98"/>
            <p:cNvSpPr txBox="1">
              <a:spLocks noChangeArrowheads="1"/>
            </p:cNvSpPr>
            <p:nvPr/>
          </p:nvSpPr>
          <p:spPr bwMode="auto">
            <a:xfrm>
              <a:off x="1869" y="12378"/>
              <a:ext cx="2392" cy="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inside of cell</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8" name="Group 2"/>
            <p:cNvGrpSpPr>
              <a:grpSpLocks/>
            </p:cNvGrpSpPr>
            <p:nvPr/>
          </p:nvGrpSpPr>
          <p:grpSpPr bwMode="auto">
            <a:xfrm>
              <a:off x="3380" y="11013"/>
              <a:ext cx="7148" cy="1774"/>
              <a:chOff x="3011" y="11751"/>
              <a:chExt cx="7864" cy="2157"/>
            </a:xfrm>
          </p:grpSpPr>
          <p:sp>
            <p:nvSpPr>
              <p:cNvPr id="9" name="AutoShape 97"/>
              <p:cNvSpPr>
                <a:spLocks noChangeShapeType="1"/>
              </p:cNvSpPr>
              <p:nvPr/>
            </p:nvSpPr>
            <p:spPr bwMode="auto">
              <a:xfrm>
                <a:off x="6721" y="11935"/>
                <a:ext cx="607"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ext Box 96"/>
              <p:cNvSpPr txBox="1">
                <a:spLocks noChangeArrowheads="1"/>
              </p:cNvSpPr>
              <p:nvPr/>
            </p:nvSpPr>
            <p:spPr bwMode="auto">
              <a:xfrm>
                <a:off x="7328" y="11751"/>
                <a:ext cx="3547" cy="6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Carbon Dioxide molecules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1" name="Group 3"/>
              <p:cNvGrpSpPr>
                <a:grpSpLocks/>
              </p:cNvGrpSpPr>
              <p:nvPr/>
            </p:nvGrpSpPr>
            <p:grpSpPr bwMode="auto">
              <a:xfrm>
                <a:off x="3011" y="11833"/>
                <a:ext cx="4142" cy="2075"/>
                <a:chOff x="3005" y="10816"/>
                <a:chExt cx="4985" cy="2811"/>
              </a:xfrm>
            </p:grpSpPr>
            <p:grpSp>
              <p:nvGrpSpPr>
                <p:cNvPr id="12" name="Group 12"/>
                <p:cNvGrpSpPr>
                  <a:grpSpLocks/>
                </p:cNvGrpSpPr>
                <p:nvPr/>
              </p:nvGrpSpPr>
              <p:grpSpPr bwMode="auto">
                <a:xfrm>
                  <a:off x="3005" y="11747"/>
                  <a:ext cx="4985" cy="1051"/>
                  <a:chOff x="1815" y="1649"/>
                  <a:chExt cx="4984" cy="1051"/>
                </a:xfrm>
              </p:grpSpPr>
              <p:grpSp>
                <p:nvGrpSpPr>
                  <p:cNvPr id="21" name="Group 69"/>
                  <p:cNvGrpSpPr>
                    <a:grpSpLocks/>
                  </p:cNvGrpSpPr>
                  <p:nvPr/>
                </p:nvGrpSpPr>
                <p:grpSpPr bwMode="auto">
                  <a:xfrm>
                    <a:off x="1815" y="1649"/>
                    <a:ext cx="1054" cy="1047"/>
                    <a:chOff x="1815" y="1649"/>
                    <a:chExt cx="1054" cy="1047"/>
                  </a:xfrm>
                </p:grpSpPr>
                <p:grpSp>
                  <p:nvGrpSpPr>
                    <p:cNvPr id="78" name="Group 83"/>
                    <p:cNvGrpSpPr>
                      <a:grpSpLocks/>
                    </p:cNvGrpSpPr>
                    <p:nvPr/>
                  </p:nvGrpSpPr>
                  <p:grpSpPr bwMode="auto">
                    <a:xfrm rot="10800000">
                      <a:off x="1820" y="2244"/>
                      <a:ext cx="1049" cy="452"/>
                      <a:chOff x="1815" y="1485"/>
                      <a:chExt cx="1350" cy="660"/>
                    </a:xfrm>
                  </p:grpSpPr>
                  <p:grpSp>
                    <p:nvGrpSpPr>
                      <p:cNvPr id="92" name="Group 92"/>
                      <p:cNvGrpSpPr>
                        <a:grpSpLocks/>
                      </p:cNvGrpSpPr>
                      <p:nvPr/>
                    </p:nvGrpSpPr>
                    <p:grpSpPr bwMode="auto">
                      <a:xfrm>
                        <a:off x="1815" y="1485"/>
                        <a:ext cx="450" cy="660"/>
                        <a:chOff x="1815" y="1485"/>
                        <a:chExt cx="450" cy="660"/>
                      </a:xfrm>
                    </p:grpSpPr>
                    <p:sp>
                      <p:nvSpPr>
                        <p:cNvPr id="101" name="Oval 95"/>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AutoShape 94"/>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AutoShape 93"/>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3" name="Group 88"/>
                      <p:cNvGrpSpPr>
                        <a:grpSpLocks/>
                      </p:cNvGrpSpPr>
                      <p:nvPr/>
                    </p:nvGrpSpPr>
                    <p:grpSpPr bwMode="auto">
                      <a:xfrm>
                        <a:off x="2265" y="1485"/>
                        <a:ext cx="450" cy="660"/>
                        <a:chOff x="1815" y="1485"/>
                        <a:chExt cx="450" cy="660"/>
                      </a:xfrm>
                    </p:grpSpPr>
                    <p:sp>
                      <p:nvSpPr>
                        <p:cNvPr id="98" name="Oval 91"/>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AutoShape 90"/>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AutoShape 89"/>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4" name="Group 84"/>
                      <p:cNvGrpSpPr>
                        <a:grpSpLocks/>
                      </p:cNvGrpSpPr>
                      <p:nvPr/>
                    </p:nvGrpSpPr>
                    <p:grpSpPr bwMode="auto">
                      <a:xfrm>
                        <a:off x="2715" y="1485"/>
                        <a:ext cx="450" cy="660"/>
                        <a:chOff x="1815" y="1485"/>
                        <a:chExt cx="450" cy="660"/>
                      </a:xfrm>
                    </p:grpSpPr>
                    <p:sp>
                      <p:nvSpPr>
                        <p:cNvPr id="95" name="Oval 87"/>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AutoShape 86"/>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AutoShape 85"/>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79" name="Group 70"/>
                    <p:cNvGrpSpPr>
                      <a:grpSpLocks/>
                    </p:cNvGrpSpPr>
                    <p:nvPr/>
                  </p:nvGrpSpPr>
                  <p:grpSpPr bwMode="auto">
                    <a:xfrm>
                      <a:off x="1815" y="1649"/>
                      <a:ext cx="1049" cy="452"/>
                      <a:chOff x="1815" y="1485"/>
                      <a:chExt cx="1350" cy="660"/>
                    </a:xfrm>
                  </p:grpSpPr>
                  <p:grpSp>
                    <p:nvGrpSpPr>
                      <p:cNvPr id="80" name="Group 79"/>
                      <p:cNvGrpSpPr>
                        <a:grpSpLocks/>
                      </p:cNvGrpSpPr>
                      <p:nvPr/>
                    </p:nvGrpSpPr>
                    <p:grpSpPr bwMode="auto">
                      <a:xfrm>
                        <a:off x="1815" y="1485"/>
                        <a:ext cx="450" cy="660"/>
                        <a:chOff x="1815" y="1485"/>
                        <a:chExt cx="450" cy="660"/>
                      </a:xfrm>
                    </p:grpSpPr>
                    <p:sp>
                      <p:nvSpPr>
                        <p:cNvPr id="89" name="Oval 82"/>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AutoShape 81"/>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AutoShape 80"/>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1" name="Group 75"/>
                      <p:cNvGrpSpPr>
                        <a:grpSpLocks/>
                      </p:cNvGrpSpPr>
                      <p:nvPr/>
                    </p:nvGrpSpPr>
                    <p:grpSpPr bwMode="auto">
                      <a:xfrm>
                        <a:off x="2265" y="1485"/>
                        <a:ext cx="450" cy="660"/>
                        <a:chOff x="1815" y="1485"/>
                        <a:chExt cx="450" cy="660"/>
                      </a:xfrm>
                    </p:grpSpPr>
                    <p:sp>
                      <p:nvSpPr>
                        <p:cNvPr id="86" name="Oval 78"/>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AutoShape 77"/>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AutoShape 76"/>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2" name="Group 71"/>
                      <p:cNvGrpSpPr>
                        <a:grpSpLocks/>
                      </p:cNvGrpSpPr>
                      <p:nvPr/>
                    </p:nvGrpSpPr>
                    <p:grpSpPr bwMode="auto">
                      <a:xfrm>
                        <a:off x="2715" y="1485"/>
                        <a:ext cx="450" cy="660"/>
                        <a:chOff x="1815" y="1485"/>
                        <a:chExt cx="450" cy="660"/>
                      </a:xfrm>
                    </p:grpSpPr>
                    <p:sp>
                      <p:nvSpPr>
                        <p:cNvPr id="83" name="Oval 74"/>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AutoShape 73"/>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AutoShape 72"/>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22" name="Group 42"/>
                  <p:cNvGrpSpPr>
                    <a:grpSpLocks/>
                  </p:cNvGrpSpPr>
                  <p:nvPr/>
                </p:nvGrpSpPr>
                <p:grpSpPr bwMode="auto">
                  <a:xfrm>
                    <a:off x="3895" y="1649"/>
                    <a:ext cx="1054" cy="1047"/>
                    <a:chOff x="1815" y="1649"/>
                    <a:chExt cx="1054" cy="1047"/>
                  </a:xfrm>
                </p:grpSpPr>
                <p:grpSp>
                  <p:nvGrpSpPr>
                    <p:cNvPr id="52" name="Group 56"/>
                    <p:cNvGrpSpPr>
                      <a:grpSpLocks/>
                    </p:cNvGrpSpPr>
                    <p:nvPr/>
                  </p:nvGrpSpPr>
                  <p:grpSpPr bwMode="auto">
                    <a:xfrm rot="10800000">
                      <a:off x="1820" y="2244"/>
                      <a:ext cx="1049" cy="452"/>
                      <a:chOff x="1815" y="1485"/>
                      <a:chExt cx="1350" cy="660"/>
                    </a:xfrm>
                  </p:grpSpPr>
                  <p:grpSp>
                    <p:nvGrpSpPr>
                      <p:cNvPr id="66" name="Group 65"/>
                      <p:cNvGrpSpPr>
                        <a:grpSpLocks/>
                      </p:cNvGrpSpPr>
                      <p:nvPr/>
                    </p:nvGrpSpPr>
                    <p:grpSpPr bwMode="auto">
                      <a:xfrm>
                        <a:off x="1815" y="1485"/>
                        <a:ext cx="450" cy="660"/>
                        <a:chOff x="1815" y="1485"/>
                        <a:chExt cx="450" cy="660"/>
                      </a:xfrm>
                    </p:grpSpPr>
                    <p:sp>
                      <p:nvSpPr>
                        <p:cNvPr id="75" name="Oval 68"/>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AutoShape 67"/>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AutoShape 66"/>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7" name="Group 61"/>
                      <p:cNvGrpSpPr>
                        <a:grpSpLocks/>
                      </p:cNvGrpSpPr>
                      <p:nvPr/>
                    </p:nvGrpSpPr>
                    <p:grpSpPr bwMode="auto">
                      <a:xfrm>
                        <a:off x="2265" y="1485"/>
                        <a:ext cx="450" cy="660"/>
                        <a:chOff x="1815" y="1485"/>
                        <a:chExt cx="450" cy="660"/>
                      </a:xfrm>
                    </p:grpSpPr>
                    <p:sp>
                      <p:nvSpPr>
                        <p:cNvPr id="72" name="Oval 64"/>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AutoShape 63"/>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AutoShape 62"/>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 name="Group 57"/>
                      <p:cNvGrpSpPr>
                        <a:grpSpLocks/>
                      </p:cNvGrpSpPr>
                      <p:nvPr/>
                    </p:nvGrpSpPr>
                    <p:grpSpPr bwMode="auto">
                      <a:xfrm>
                        <a:off x="2715" y="1485"/>
                        <a:ext cx="450" cy="660"/>
                        <a:chOff x="1815" y="1485"/>
                        <a:chExt cx="450" cy="660"/>
                      </a:xfrm>
                    </p:grpSpPr>
                    <p:sp>
                      <p:nvSpPr>
                        <p:cNvPr id="69" name="Oval 60"/>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AutoShape 59"/>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AutoShape 58"/>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3" name="Group 43"/>
                    <p:cNvGrpSpPr>
                      <a:grpSpLocks/>
                    </p:cNvGrpSpPr>
                    <p:nvPr/>
                  </p:nvGrpSpPr>
                  <p:grpSpPr bwMode="auto">
                    <a:xfrm>
                      <a:off x="1815" y="1649"/>
                      <a:ext cx="1049" cy="452"/>
                      <a:chOff x="1815" y="1485"/>
                      <a:chExt cx="1350" cy="660"/>
                    </a:xfrm>
                  </p:grpSpPr>
                  <p:grpSp>
                    <p:nvGrpSpPr>
                      <p:cNvPr id="54" name="Group 52"/>
                      <p:cNvGrpSpPr>
                        <a:grpSpLocks/>
                      </p:cNvGrpSpPr>
                      <p:nvPr/>
                    </p:nvGrpSpPr>
                    <p:grpSpPr bwMode="auto">
                      <a:xfrm>
                        <a:off x="1815" y="1485"/>
                        <a:ext cx="450" cy="660"/>
                        <a:chOff x="1815" y="1485"/>
                        <a:chExt cx="450" cy="660"/>
                      </a:xfrm>
                    </p:grpSpPr>
                    <p:sp>
                      <p:nvSpPr>
                        <p:cNvPr id="63" name="Oval 55"/>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AutoShape 54"/>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AutoShape 53"/>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5" name="Group 48"/>
                      <p:cNvGrpSpPr>
                        <a:grpSpLocks/>
                      </p:cNvGrpSpPr>
                      <p:nvPr/>
                    </p:nvGrpSpPr>
                    <p:grpSpPr bwMode="auto">
                      <a:xfrm>
                        <a:off x="2265" y="1485"/>
                        <a:ext cx="450" cy="660"/>
                        <a:chOff x="1815" y="1485"/>
                        <a:chExt cx="450" cy="660"/>
                      </a:xfrm>
                    </p:grpSpPr>
                    <p:sp>
                      <p:nvSpPr>
                        <p:cNvPr id="60" name="Oval 51"/>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AutoShape 50"/>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AutoShape 49"/>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 name="Group 44"/>
                      <p:cNvGrpSpPr>
                        <a:grpSpLocks/>
                      </p:cNvGrpSpPr>
                      <p:nvPr/>
                    </p:nvGrpSpPr>
                    <p:grpSpPr bwMode="auto">
                      <a:xfrm>
                        <a:off x="2715" y="1485"/>
                        <a:ext cx="450" cy="660"/>
                        <a:chOff x="1815" y="1485"/>
                        <a:chExt cx="450" cy="660"/>
                      </a:xfrm>
                    </p:grpSpPr>
                    <p:sp>
                      <p:nvSpPr>
                        <p:cNvPr id="57" name="Oval 47"/>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AutoShape 46"/>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AutoShape 45"/>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23" name="Group 15"/>
                  <p:cNvGrpSpPr>
                    <a:grpSpLocks/>
                  </p:cNvGrpSpPr>
                  <p:nvPr/>
                </p:nvGrpSpPr>
                <p:grpSpPr bwMode="auto">
                  <a:xfrm>
                    <a:off x="5745" y="1653"/>
                    <a:ext cx="1054" cy="1047"/>
                    <a:chOff x="1815" y="1649"/>
                    <a:chExt cx="1054" cy="1047"/>
                  </a:xfrm>
                </p:grpSpPr>
                <p:grpSp>
                  <p:nvGrpSpPr>
                    <p:cNvPr id="26" name="Group 29"/>
                    <p:cNvGrpSpPr>
                      <a:grpSpLocks/>
                    </p:cNvGrpSpPr>
                    <p:nvPr/>
                  </p:nvGrpSpPr>
                  <p:grpSpPr bwMode="auto">
                    <a:xfrm rot="10800000">
                      <a:off x="1820" y="2244"/>
                      <a:ext cx="1049" cy="452"/>
                      <a:chOff x="1815" y="1485"/>
                      <a:chExt cx="1350" cy="660"/>
                    </a:xfrm>
                  </p:grpSpPr>
                  <p:grpSp>
                    <p:nvGrpSpPr>
                      <p:cNvPr id="40" name="Group 38"/>
                      <p:cNvGrpSpPr>
                        <a:grpSpLocks/>
                      </p:cNvGrpSpPr>
                      <p:nvPr/>
                    </p:nvGrpSpPr>
                    <p:grpSpPr bwMode="auto">
                      <a:xfrm>
                        <a:off x="1815" y="1485"/>
                        <a:ext cx="450" cy="660"/>
                        <a:chOff x="1815" y="1485"/>
                        <a:chExt cx="450" cy="660"/>
                      </a:xfrm>
                    </p:grpSpPr>
                    <p:sp>
                      <p:nvSpPr>
                        <p:cNvPr id="49" name="Oval 41"/>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AutoShape 40"/>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AutoShape 39"/>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34"/>
                      <p:cNvGrpSpPr>
                        <a:grpSpLocks/>
                      </p:cNvGrpSpPr>
                      <p:nvPr/>
                    </p:nvGrpSpPr>
                    <p:grpSpPr bwMode="auto">
                      <a:xfrm>
                        <a:off x="2265" y="1485"/>
                        <a:ext cx="450" cy="660"/>
                        <a:chOff x="1815" y="1485"/>
                        <a:chExt cx="450" cy="660"/>
                      </a:xfrm>
                    </p:grpSpPr>
                    <p:sp>
                      <p:nvSpPr>
                        <p:cNvPr id="46" name="Oval 37"/>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AutoShape 36"/>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AutoShape 35"/>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 name="Group 30"/>
                      <p:cNvGrpSpPr>
                        <a:grpSpLocks/>
                      </p:cNvGrpSpPr>
                      <p:nvPr/>
                    </p:nvGrpSpPr>
                    <p:grpSpPr bwMode="auto">
                      <a:xfrm>
                        <a:off x="2715" y="1485"/>
                        <a:ext cx="450" cy="660"/>
                        <a:chOff x="1815" y="1485"/>
                        <a:chExt cx="450" cy="660"/>
                      </a:xfrm>
                    </p:grpSpPr>
                    <p:sp>
                      <p:nvSpPr>
                        <p:cNvPr id="43" name="Oval 33"/>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AutoShape 32"/>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AutoShape 31"/>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7" name="Group 16"/>
                    <p:cNvGrpSpPr>
                      <a:grpSpLocks/>
                    </p:cNvGrpSpPr>
                    <p:nvPr/>
                  </p:nvGrpSpPr>
                  <p:grpSpPr bwMode="auto">
                    <a:xfrm>
                      <a:off x="1815" y="1649"/>
                      <a:ext cx="1049" cy="452"/>
                      <a:chOff x="1815" y="1485"/>
                      <a:chExt cx="1350" cy="660"/>
                    </a:xfrm>
                  </p:grpSpPr>
                  <p:grpSp>
                    <p:nvGrpSpPr>
                      <p:cNvPr id="28" name="Group 25"/>
                      <p:cNvGrpSpPr>
                        <a:grpSpLocks/>
                      </p:cNvGrpSpPr>
                      <p:nvPr/>
                    </p:nvGrpSpPr>
                    <p:grpSpPr bwMode="auto">
                      <a:xfrm>
                        <a:off x="1815" y="1485"/>
                        <a:ext cx="450" cy="660"/>
                        <a:chOff x="1815" y="1485"/>
                        <a:chExt cx="450" cy="660"/>
                      </a:xfrm>
                    </p:grpSpPr>
                    <p:sp>
                      <p:nvSpPr>
                        <p:cNvPr id="37" name="Oval 28"/>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AutoShape 27"/>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AutoShape 26"/>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21"/>
                      <p:cNvGrpSpPr>
                        <a:grpSpLocks/>
                      </p:cNvGrpSpPr>
                      <p:nvPr/>
                    </p:nvGrpSpPr>
                    <p:grpSpPr bwMode="auto">
                      <a:xfrm>
                        <a:off x="2265" y="1485"/>
                        <a:ext cx="450" cy="660"/>
                        <a:chOff x="1815" y="1485"/>
                        <a:chExt cx="450" cy="660"/>
                      </a:xfrm>
                    </p:grpSpPr>
                    <p:sp>
                      <p:nvSpPr>
                        <p:cNvPr id="34" name="Oval 24"/>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AutoShape 23"/>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AutoShape 22"/>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 name="Group 17"/>
                      <p:cNvGrpSpPr>
                        <a:grpSpLocks/>
                      </p:cNvGrpSpPr>
                      <p:nvPr/>
                    </p:nvGrpSpPr>
                    <p:grpSpPr bwMode="auto">
                      <a:xfrm>
                        <a:off x="2715" y="1485"/>
                        <a:ext cx="450" cy="660"/>
                        <a:chOff x="1815" y="1485"/>
                        <a:chExt cx="450" cy="660"/>
                      </a:xfrm>
                    </p:grpSpPr>
                    <p:sp>
                      <p:nvSpPr>
                        <p:cNvPr id="31" name="Oval 20"/>
                        <p:cNvSpPr>
                          <a:spLocks noChangeArrowheads="1"/>
                        </p:cNvSpPr>
                        <p:nvPr/>
                      </p:nvSpPr>
                      <p:spPr bwMode="auto">
                        <a:xfrm>
                          <a:off x="1815" y="1485"/>
                          <a:ext cx="450" cy="34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AutoShape 19"/>
                        <p:cNvSpPr>
                          <a:spLocks noChangeShapeType="1"/>
                        </p:cNvSpPr>
                        <p:nvPr/>
                      </p:nvSpPr>
                      <p:spPr bwMode="auto">
                        <a:xfrm>
                          <a:off x="1950"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AutoShape 18"/>
                        <p:cNvSpPr>
                          <a:spLocks noChangeShapeType="1"/>
                        </p:cNvSpPr>
                        <p:nvPr/>
                      </p:nvSpPr>
                      <p:spPr bwMode="auto">
                        <a:xfrm>
                          <a:off x="2115" y="1830"/>
                          <a:ext cx="15" cy="315"/>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sp>
                <p:nvSpPr>
                  <p:cNvPr id="24" name="AutoShape 14"/>
                  <p:cNvSpPr>
                    <a:spLocks noChangeArrowheads="1"/>
                  </p:cNvSpPr>
                  <p:nvPr/>
                </p:nvSpPr>
                <p:spPr bwMode="auto">
                  <a:xfrm>
                    <a:off x="3060" y="1649"/>
                    <a:ext cx="700" cy="1051"/>
                  </a:xfrm>
                  <a:prstGeom prst="bracketPair">
                    <a:avLst>
                      <a:gd name="adj" fmla="val 16667"/>
                    </a:avLst>
                  </a:prstGeom>
                  <a:noFill/>
                  <a:ln w="381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13"/>
                  <p:cNvSpPr>
                    <a:spLocks noChangeArrowheads="1"/>
                  </p:cNvSpPr>
                  <p:nvPr/>
                </p:nvSpPr>
                <p:spPr bwMode="auto">
                  <a:xfrm>
                    <a:off x="5040" y="1653"/>
                    <a:ext cx="675" cy="1047"/>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 name="AutoShape 11"/>
                <p:cNvSpPr>
                  <a:spLocks noChangeShapeType="1"/>
                </p:cNvSpPr>
                <p:nvPr/>
              </p:nvSpPr>
              <p:spPr bwMode="auto">
                <a:xfrm flipV="1">
                  <a:off x="6585" y="11224"/>
                  <a:ext cx="0" cy="1995"/>
                </a:xfrm>
                <a:prstGeom prst="straightConnector1">
                  <a:avLst/>
                </a:prstGeom>
                <a:noFill/>
                <a:ln w="76200">
                  <a:solidFill>
                    <a:srgbClr val="C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14" name="Oval 10"/>
                <p:cNvSpPr>
                  <a:spLocks noChangeArrowheads="1"/>
                </p:cNvSpPr>
                <p:nvPr/>
              </p:nvSpPr>
              <p:spPr bwMode="auto">
                <a:xfrm>
                  <a:off x="3604" y="10954"/>
                  <a:ext cx="390" cy="408"/>
                </a:xfrm>
                <a:prstGeom prst="ellipse">
                  <a:avLst/>
                </a:prstGeom>
                <a:solidFill>
                  <a:srgbClr val="000000"/>
                </a:solidFill>
                <a:ln w="38100">
                  <a:solidFill>
                    <a:srgbClr val="F2F2F2"/>
                  </a:solidFill>
                  <a:round/>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Oval 9"/>
                <p:cNvSpPr>
                  <a:spLocks noChangeArrowheads="1"/>
                </p:cNvSpPr>
                <p:nvPr/>
              </p:nvSpPr>
              <p:spPr bwMode="auto">
                <a:xfrm>
                  <a:off x="4425" y="10816"/>
                  <a:ext cx="390" cy="408"/>
                </a:xfrm>
                <a:prstGeom prst="ellipse">
                  <a:avLst/>
                </a:prstGeom>
                <a:solidFill>
                  <a:srgbClr val="000000"/>
                </a:solidFill>
                <a:ln w="38100">
                  <a:solidFill>
                    <a:srgbClr val="F2F2F2"/>
                  </a:solidFill>
                  <a:round/>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6" name="Oval 8"/>
                <p:cNvSpPr>
                  <a:spLocks noChangeArrowheads="1"/>
                </p:cNvSpPr>
                <p:nvPr/>
              </p:nvSpPr>
              <p:spPr bwMode="auto">
                <a:xfrm>
                  <a:off x="5162" y="11062"/>
                  <a:ext cx="390" cy="408"/>
                </a:xfrm>
                <a:prstGeom prst="ellipse">
                  <a:avLst/>
                </a:prstGeom>
                <a:solidFill>
                  <a:srgbClr val="000000"/>
                </a:solidFill>
                <a:ln w="38100">
                  <a:solidFill>
                    <a:srgbClr val="F2F2F2"/>
                  </a:solidFill>
                  <a:round/>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Oval 7"/>
                <p:cNvSpPr>
                  <a:spLocks noChangeArrowheads="1"/>
                </p:cNvSpPr>
                <p:nvPr/>
              </p:nvSpPr>
              <p:spPr bwMode="auto">
                <a:xfrm>
                  <a:off x="5917" y="10816"/>
                  <a:ext cx="390" cy="408"/>
                </a:xfrm>
                <a:prstGeom prst="ellipse">
                  <a:avLst/>
                </a:prstGeom>
                <a:solidFill>
                  <a:srgbClr val="000000"/>
                </a:solidFill>
                <a:ln w="38100">
                  <a:solidFill>
                    <a:srgbClr val="F2F2F2"/>
                  </a:solidFill>
                  <a:round/>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8" name="Oval 6"/>
                <p:cNvSpPr>
                  <a:spLocks noChangeArrowheads="1"/>
                </p:cNvSpPr>
                <p:nvPr/>
              </p:nvSpPr>
              <p:spPr bwMode="auto">
                <a:xfrm>
                  <a:off x="6915" y="10816"/>
                  <a:ext cx="390" cy="408"/>
                </a:xfrm>
                <a:prstGeom prst="ellipse">
                  <a:avLst/>
                </a:prstGeom>
                <a:solidFill>
                  <a:srgbClr val="000000"/>
                </a:solidFill>
                <a:ln w="38100">
                  <a:solidFill>
                    <a:srgbClr val="F2F2F2"/>
                  </a:solidFill>
                  <a:round/>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Oval 5"/>
                <p:cNvSpPr>
                  <a:spLocks noChangeArrowheads="1"/>
                </p:cNvSpPr>
                <p:nvPr/>
              </p:nvSpPr>
              <p:spPr bwMode="auto">
                <a:xfrm>
                  <a:off x="4928" y="13207"/>
                  <a:ext cx="390" cy="408"/>
                </a:xfrm>
                <a:prstGeom prst="ellipse">
                  <a:avLst/>
                </a:prstGeom>
                <a:solidFill>
                  <a:srgbClr val="000000"/>
                </a:solidFill>
                <a:ln w="38100">
                  <a:solidFill>
                    <a:srgbClr val="F2F2F2"/>
                  </a:solidFill>
                  <a:round/>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20" name="Oval 4"/>
                <p:cNvSpPr>
                  <a:spLocks noChangeArrowheads="1"/>
                </p:cNvSpPr>
                <p:nvPr/>
              </p:nvSpPr>
              <p:spPr bwMode="auto">
                <a:xfrm>
                  <a:off x="6016" y="13219"/>
                  <a:ext cx="390" cy="408"/>
                </a:xfrm>
                <a:prstGeom prst="ellipse">
                  <a:avLst/>
                </a:prstGeom>
                <a:solidFill>
                  <a:srgbClr val="000000"/>
                </a:solidFill>
                <a:ln w="38100">
                  <a:solidFill>
                    <a:srgbClr val="F2F2F2"/>
                  </a:solidFill>
                  <a:round/>
                  <a:headEnd/>
                  <a:tailEnd/>
                </a:ln>
                <a:effectLst>
                  <a:outerShdw dist="28398" dir="3806097" algn="ctr" rotWithShape="0">
                    <a:srgbClr val="7F7F7F">
                      <a:alpha val="50000"/>
                    </a:srgbClr>
                  </a:outerShdw>
                </a:effectLst>
              </p:spPr>
              <p:txBody>
                <a:bodyPr vert="horz" wrap="square" lIns="91440" tIns="45720" rIns="91440" bIns="45720" numCol="1" anchor="t" anchorCtr="0" compatLnSpc="1">
                  <a:prstTxWarp prst="textNoShape">
                    <a:avLst/>
                  </a:prstTxWarp>
                </a:bodyPr>
                <a:lstStyle/>
                <a:p>
                  <a:endParaRPr lang="en-US"/>
                </a:p>
              </p:txBody>
            </p:sp>
          </p:gr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482" name="Picture 2" descr="C:\Users\Cyrus\Pictures\Screenshots\Screenshot (374).png"/>
          <p:cNvPicPr>
            <a:picLocks noGrp="1" noChangeAspect="1" noChangeArrowheads="1"/>
          </p:cNvPicPr>
          <p:nvPr>
            <p:ph idx="1"/>
          </p:nvPr>
        </p:nvPicPr>
        <p:blipFill>
          <a:blip r:embed="rId2" cstate="print"/>
          <a:srcRect/>
          <a:stretch>
            <a:fillRect/>
          </a:stretch>
        </p:blipFill>
        <p:spPr bwMode="auto">
          <a:xfrm>
            <a:off x="0" y="0"/>
            <a:ext cx="9143999" cy="6857999"/>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descr="C:\Users\Cyrus\Pictures\Screenshots\Screenshot (375).png"/>
          <p:cNvPicPr>
            <a:picLocks noGrp="1" noChangeAspect="1" noChangeArrowheads="1"/>
          </p:cNvPicPr>
          <p:nvPr>
            <p:ph idx="1"/>
          </p:nvPr>
        </p:nvPicPr>
        <p:blipFill>
          <a:blip r:embed="rId2" cstate="print"/>
          <a:srcRect/>
          <a:stretch>
            <a:fillRect/>
          </a:stretch>
        </p:blipFill>
        <p:spPr bwMode="auto">
          <a:xfrm>
            <a:off x="1" y="0"/>
            <a:ext cx="9144000" cy="6857999"/>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descr="C:\Users\Cyrus\Pictures\Screenshots\Screenshot (378).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descr="C:\Users\Cyrus\Pictures\Screenshots\Screenshot (379).png"/>
          <p:cNvPicPr>
            <a:picLocks noGrp="1" noChangeAspect="1" noChangeArrowheads="1"/>
          </p:cNvPicPr>
          <p:nvPr>
            <p:ph idx="1"/>
          </p:nvPr>
        </p:nvPicPr>
        <p:blipFill>
          <a:blip r:embed="rId2" cstate="print"/>
          <a:srcRect/>
          <a:stretch>
            <a:fillRect/>
          </a:stretch>
        </p:blipFill>
        <p:spPr bwMode="auto">
          <a:xfrm>
            <a:off x="0" y="0"/>
            <a:ext cx="9143999" cy="685799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25602" name="Picture 2" descr="C:\Users\Cyrus\Pictures\Screenshots\Screenshot (380).png"/>
          <p:cNvPicPr>
            <a:picLocks noGrp="1" noChangeAspect="1" noChangeArrowheads="1"/>
          </p:cNvPicPr>
          <p:nvPr>
            <p:ph sz="half" idx="1"/>
          </p:nvPr>
        </p:nvPicPr>
        <p:blipFill>
          <a:blip r:embed="rId2" cstate="print"/>
          <a:stretch>
            <a:fillRect/>
          </a:stretch>
        </p:blipFill>
        <p:spPr bwMode="auto">
          <a:xfrm>
            <a:off x="0" y="0"/>
            <a:ext cx="9144000" cy="4571999"/>
          </a:xfrm>
          <a:prstGeom prst="rect">
            <a:avLst/>
          </a:prstGeom>
          <a:noFill/>
        </p:spPr>
      </p:pic>
      <p:pic>
        <p:nvPicPr>
          <p:cNvPr id="25603" name="Picture 3" descr="C:\Users\Cyrus\Pictures\Screenshots\Screenshot (381).png"/>
          <p:cNvPicPr>
            <a:picLocks noGrp="1" noChangeAspect="1" noChangeArrowheads="1"/>
          </p:cNvPicPr>
          <p:nvPr>
            <p:ph sz="half" idx="2"/>
          </p:nvPr>
        </p:nvPicPr>
        <p:blipFill>
          <a:blip r:embed="rId3" cstate="print"/>
          <a:srcRect/>
          <a:stretch>
            <a:fillRect/>
          </a:stretch>
        </p:blipFill>
        <p:spPr bwMode="auto">
          <a:xfrm>
            <a:off x="0" y="4572000"/>
            <a:ext cx="8686800" cy="2286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descr="C:\Users\Cyrus\Pictures\Screenshots\Screenshot (382).png"/>
          <p:cNvPicPr>
            <a:picLocks noGrp="1" noChangeAspect="1" noChangeArrowheads="1"/>
          </p:cNvPicPr>
          <p:nvPr>
            <p:ph idx="1"/>
          </p:nvPr>
        </p:nvPicPr>
        <p:blipFill>
          <a:blip r:embed="rId2" cstate="print"/>
          <a:srcRect/>
          <a:stretch>
            <a:fillRect/>
          </a:stretch>
        </p:blipFill>
        <p:spPr bwMode="auto">
          <a:xfrm>
            <a:off x="1" y="0"/>
            <a:ext cx="9144000" cy="685799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descr="C:\Users\Cyrus\Pictures\Screenshots\Screenshot (383).png"/>
          <p:cNvPicPr>
            <a:picLocks noGrp="1" noChangeAspect="1" noChangeArrowheads="1"/>
          </p:cNvPicPr>
          <p:nvPr>
            <p:ph idx="1"/>
          </p:nvPr>
        </p:nvPicPr>
        <p:blipFill>
          <a:blip r:embed="rId2" cstate="print"/>
          <a:srcRect/>
          <a:stretch>
            <a:fillRect/>
          </a:stretch>
        </p:blipFill>
        <p:spPr bwMode="auto">
          <a:xfrm>
            <a:off x="1" y="0"/>
            <a:ext cx="9144000" cy="685799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descr="C:\Users\Cyrus\Pictures\Screenshots\Screenshot (384).pn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Passive Transport</a:t>
            </a:r>
            <a:endParaRPr lang="en-US" b="1" dirty="0"/>
          </a:p>
        </p:txBody>
      </p:sp>
      <p:sp>
        <p:nvSpPr>
          <p:cNvPr id="3" name="Content Placeholder 2"/>
          <p:cNvSpPr>
            <a:spLocks noGrp="1"/>
          </p:cNvSpPr>
          <p:nvPr>
            <p:ph idx="1"/>
          </p:nvPr>
        </p:nvSpPr>
        <p:spPr/>
        <p:txBody>
          <a:bodyPr>
            <a:normAutofit lnSpcReduction="10000"/>
          </a:bodyPr>
          <a:lstStyle/>
          <a:p>
            <a:r>
              <a:rPr lang="en-US" altLang="en-US" dirty="0" smtClean="0"/>
              <a:t>Passive transport is the movement of molecules in or out of the cell without the use of energy</a:t>
            </a:r>
          </a:p>
          <a:p>
            <a:r>
              <a:rPr lang="en-US" altLang="en-US" dirty="0" smtClean="0"/>
              <a:t>Can only occur if the molecules moving in and out of the cell are:</a:t>
            </a:r>
          </a:p>
          <a:p>
            <a:pPr lvl="1"/>
            <a:r>
              <a:rPr lang="en-US" altLang="en-US" dirty="0" smtClean="0"/>
              <a:t>Small</a:t>
            </a:r>
          </a:p>
          <a:p>
            <a:pPr lvl="1"/>
            <a:r>
              <a:rPr lang="en-US" altLang="en-US" dirty="0" smtClean="0"/>
              <a:t>Uncharged (meaning they contain NO + or – which are ions)</a:t>
            </a:r>
          </a:p>
          <a:p>
            <a:pPr lvl="1"/>
            <a:r>
              <a:rPr lang="en-US" altLang="en-US" dirty="0" smtClean="0"/>
              <a:t>Move from an area of high concentration to an area of low concentration</a:t>
            </a:r>
          </a:p>
          <a:p>
            <a:r>
              <a:rPr lang="en-US" altLang="en-US" dirty="0" smtClean="0"/>
              <a:t>There are three types of passive transport: diffusion, osmosis, and facilitated diffusion</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9698" name="Picture 2" descr="C:\Users\Cyrus\Pictures\Screenshots\Screenshot (385).pn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descr="C:\Users\Cyrus\Pictures\Screenshots\Screenshot (386).png"/>
          <p:cNvPicPr>
            <a:picLocks noGrp="1" noChangeAspect="1" noChangeArrowheads="1"/>
          </p:cNvPicPr>
          <p:nvPr>
            <p:ph idx="1"/>
          </p:nvPr>
        </p:nvPicPr>
        <p:blipFill>
          <a:blip r:embed="rId2" cstate="print"/>
          <a:srcRect/>
          <a:stretch>
            <a:fillRect/>
          </a:stretch>
        </p:blipFill>
        <p:spPr bwMode="auto">
          <a:xfrm>
            <a:off x="0" y="0"/>
            <a:ext cx="9143999" cy="6857999"/>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descr="C:\Users\Cyrus\Pictures\Screenshots\Screenshot (387).png"/>
          <p:cNvPicPr>
            <a:picLocks noGrp="1" noChangeAspect="1" noChangeArrowheads="1"/>
          </p:cNvPicPr>
          <p:nvPr>
            <p:ph idx="1"/>
          </p:nvPr>
        </p:nvPicPr>
        <p:blipFill>
          <a:blip r:embed="rId2" cstate="print"/>
          <a:srcRect/>
          <a:stretch>
            <a:fillRect/>
          </a:stretch>
        </p:blipFill>
        <p:spPr bwMode="auto">
          <a:xfrm>
            <a:off x="1" y="0"/>
            <a:ext cx="9144000" cy="685799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C:\Users\Cyrus\Pictures\Screenshots\Screenshot (377).pn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C:\Users\Cyrus\Pictures\Screenshots\Screenshot (356).pn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EXOCYTOSIS</a:t>
            </a:r>
            <a:endParaRPr lang="en-US" dirty="0"/>
          </a:p>
        </p:txBody>
      </p:sp>
      <p:sp>
        <p:nvSpPr>
          <p:cNvPr id="3" name="Content Placeholder 2"/>
          <p:cNvSpPr>
            <a:spLocks noGrp="1"/>
          </p:cNvSpPr>
          <p:nvPr>
            <p:ph idx="1"/>
          </p:nvPr>
        </p:nvSpPr>
        <p:spPr>
          <a:xfrm>
            <a:off x="457200" y="1752600"/>
            <a:ext cx="8229600" cy="4876800"/>
          </a:xfrm>
        </p:spPr>
        <p:txBody>
          <a:bodyPr>
            <a:normAutofit fontScale="92500"/>
          </a:bodyPr>
          <a:lstStyle/>
          <a:p>
            <a:r>
              <a:rPr lang="en-US" dirty="0" smtClean="0"/>
              <a:t>Vesicles </a:t>
            </a:r>
            <a:r>
              <a:rPr lang="en-US" dirty="0" smtClean="0"/>
              <a:t>containing material for export are targeted to the cell </a:t>
            </a:r>
            <a:r>
              <a:rPr lang="en-US" dirty="0" smtClean="0"/>
              <a:t>membrane, </a:t>
            </a:r>
            <a:r>
              <a:rPr lang="en-US" dirty="0" smtClean="0"/>
              <a:t>where they bond </a:t>
            </a:r>
            <a:r>
              <a:rPr lang="en-US" dirty="0" smtClean="0"/>
              <a:t>with cell membrane. </a:t>
            </a:r>
          </a:p>
          <a:p>
            <a:r>
              <a:rPr lang="en-US" dirty="0" smtClean="0"/>
              <a:t>The </a:t>
            </a:r>
            <a:r>
              <a:rPr lang="en-US" dirty="0" smtClean="0"/>
              <a:t>area of fusion then breaks down, leaving the contents of the vesicle outside and the cell membrane intact. </a:t>
            </a:r>
            <a:endParaRPr lang="en-US" dirty="0" smtClean="0"/>
          </a:p>
          <a:p>
            <a:r>
              <a:rPr lang="en-US" dirty="0" smtClean="0"/>
              <a:t>Note </a:t>
            </a:r>
            <a:r>
              <a:rPr lang="en-US" dirty="0" smtClean="0"/>
              <a:t>that secretion from the cell occurs via two </a:t>
            </a:r>
            <a:r>
              <a:rPr lang="en-US" dirty="0" smtClean="0"/>
              <a:t>pathways. </a:t>
            </a:r>
          </a:p>
          <a:p>
            <a:r>
              <a:rPr lang="en-US" dirty="0" smtClean="0"/>
              <a:t>In </a:t>
            </a:r>
            <a:r>
              <a:rPr lang="en-US" dirty="0" smtClean="0"/>
              <a:t>the </a:t>
            </a:r>
            <a:r>
              <a:rPr lang="en-US" b="1" dirty="0" err="1" smtClean="0"/>
              <a:t>nonconstitutive</a:t>
            </a:r>
            <a:r>
              <a:rPr lang="en-US" b="1" dirty="0" smtClean="0"/>
              <a:t> pathway,</a:t>
            </a:r>
            <a:r>
              <a:rPr lang="en-US" dirty="0" smtClean="0"/>
              <a:t> proteins from the Golgi apparatus initially enter </a:t>
            </a:r>
            <a:r>
              <a:rPr lang="en-US" dirty="0" err="1" smtClean="0"/>
              <a:t>secretory</a:t>
            </a:r>
            <a:r>
              <a:rPr lang="en-US" dirty="0" smtClean="0"/>
              <a:t> granules, where processing of </a:t>
            </a:r>
            <a:r>
              <a:rPr lang="en-US" dirty="0" err="1" smtClean="0"/>
              <a:t>prohormones</a:t>
            </a:r>
            <a:r>
              <a:rPr lang="en-US" dirty="0" smtClean="0"/>
              <a:t> to the mature hormones occurs before </a:t>
            </a:r>
            <a:r>
              <a:rPr lang="en-US" dirty="0" err="1" smtClean="0"/>
              <a:t>exocytosis</a:t>
            </a:r>
            <a:r>
              <a:rPr lang="en-US" dirty="0" smtClean="0"/>
              <a:t>. </a:t>
            </a:r>
            <a:endParaRPr lang="en-US" dirty="0" smtClean="0"/>
          </a:p>
          <a:p>
            <a:r>
              <a:rPr lang="en-US" dirty="0" smtClean="0"/>
              <a:t>The </a:t>
            </a:r>
            <a:r>
              <a:rPr lang="en-US" dirty="0" smtClean="0"/>
              <a:t>other pathway, the </a:t>
            </a:r>
            <a:r>
              <a:rPr lang="en-US" b="1" dirty="0" smtClean="0"/>
              <a:t>constitutive pathway</a:t>
            </a:r>
            <a:r>
              <a:rPr lang="en-US" dirty="0" smtClean="0"/>
              <a:t>, involves the prompt transport of proteins to the cell membrane in vesicles, with little or no processing or storage.</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Cyrus\Pictures\Screenshots\Screenshot (333).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ENDOCYTOSIS</a:t>
            </a:r>
            <a:endParaRPr lang="en-US" dirty="0"/>
          </a:p>
        </p:txBody>
      </p:sp>
      <p:sp>
        <p:nvSpPr>
          <p:cNvPr id="3" name="Content Placeholder 2"/>
          <p:cNvSpPr>
            <a:spLocks noGrp="1"/>
          </p:cNvSpPr>
          <p:nvPr>
            <p:ph idx="1"/>
          </p:nvPr>
        </p:nvSpPr>
        <p:spPr>
          <a:xfrm>
            <a:off x="457200" y="2057400"/>
            <a:ext cx="8229600" cy="4572000"/>
          </a:xfrm>
        </p:spPr>
        <p:txBody>
          <a:bodyPr>
            <a:normAutofit/>
          </a:bodyPr>
          <a:lstStyle/>
          <a:p>
            <a:r>
              <a:rPr lang="en-US" dirty="0" err="1" smtClean="0"/>
              <a:t>Endocytosis</a:t>
            </a:r>
            <a:r>
              <a:rPr lang="en-US" dirty="0" smtClean="0"/>
              <a:t> </a:t>
            </a:r>
            <a:r>
              <a:rPr lang="en-US" dirty="0" smtClean="0"/>
              <a:t>is the reverse of </a:t>
            </a:r>
            <a:r>
              <a:rPr lang="en-US" dirty="0" err="1" smtClean="0"/>
              <a:t>exocytosis</a:t>
            </a:r>
            <a:r>
              <a:rPr lang="en-US" dirty="0" smtClean="0"/>
              <a:t>. </a:t>
            </a:r>
            <a:endParaRPr lang="en-US" dirty="0" smtClean="0"/>
          </a:p>
          <a:p>
            <a:r>
              <a:rPr lang="en-US" dirty="0" smtClean="0"/>
              <a:t>There </a:t>
            </a:r>
            <a:r>
              <a:rPr lang="en-US" dirty="0" smtClean="0"/>
              <a:t>are various types of </a:t>
            </a:r>
            <a:r>
              <a:rPr lang="en-US" dirty="0" err="1" smtClean="0"/>
              <a:t>endocytosis</a:t>
            </a:r>
            <a:r>
              <a:rPr lang="en-US" dirty="0" smtClean="0"/>
              <a:t> named for the size of particles being ingested as well as the regulatory requirements for the particular process. </a:t>
            </a:r>
            <a:endParaRPr lang="en-US" dirty="0" smtClean="0"/>
          </a:p>
          <a:p>
            <a:r>
              <a:rPr lang="en-US" dirty="0" smtClean="0"/>
              <a:t>These </a:t>
            </a:r>
            <a:r>
              <a:rPr lang="en-US" dirty="0" smtClean="0"/>
              <a:t>include </a:t>
            </a:r>
            <a:r>
              <a:rPr lang="en-US" b="1" dirty="0" err="1" smtClean="0"/>
              <a:t>phagocytosis</a:t>
            </a:r>
            <a:r>
              <a:rPr lang="en-US" b="1" dirty="0" smtClean="0"/>
              <a:t>, </a:t>
            </a:r>
            <a:r>
              <a:rPr lang="en-US" b="1" dirty="0" err="1" smtClean="0"/>
              <a:t>pinocytosis</a:t>
            </a:r>
            <a:r>
              <a:rPr lang="en-US" b="1" dirty="0" smtClean="0"/>
              <a:t>, </a:t>
            </a:r>
            <a:r>
              <a:rPr lang="en-US" b="1" dirty="0" err="1" smtClean="0"/>
              <a:t>clathrin</a:t>
            </a:r>
            <a:r>
              <a:rPr lang="en-US" b="1" dirty="0" smtClean="0"/>
              <a:t>-mediated </a:t>
            </a:r>
            <a:r>
              <a:rPr lang="en-US" b="1" dirty="0" err="1" smtClean="0"/>
              <a:t>endocytosis</a:t>
            </a:r>
            <a:r>
              <a:rPr lang="en-US" b="1" dirty="0" smtClean="0"/>
              <a:t>, </a:t>
            </a:r>
            <a:r>
              <a:rPr lang="en-US" b="1" dirty="0" smtClean="0"/>
              <a:t>etc.</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ENDOCYTOSIS </a:t>
            </a:r>
            <a:r>
              <a:rPr lang="en-US" b="1" dirty="0" err="1" smtClean="0"/>
              <a:t>cnt’d</a:t>
            </a:r>
            <a:r>
              <a:rPr lang="en-US" b="1" dirty="0" smtClean="0"/>
              <a:t>…</a:t>
            </a:r>
            <a:endParaRPr lang="en-US" dirty="0"/>
          </a:p>
        </p:txBody>
      </p:sp>
      <p:sp>
        <p:nvSpPr>
          <p:cNvPr id="3" name="Content Placeholder 2"/>
          <p:cNvSpPr>
            <a:spLocks noGrp="1"/>
          </p:cNvSpPr>
          <p:nvPr>
            <p:ph idx="1"/>
          </p:nvPr>
        </p:nvSpPr>
        <p:spPr>
          <a:xfrm>
            <a:off x="457200" y="1905000"/>
            <a:ext cx="8229600" cy="4221163"/>
          </a:xfrm>
        </p:spPr>
        <p:txBody>
          <a:bodyPr>
            <a:normAutofit/>
          </a:bodyPr>
          <a:lstStyle/>
          <a:p>
            <a:r>
              <a:rPr lang="en-US" b="1" dirty="0" err="1" smtClean="0"/>
              <a:t>Phagocytosis</a:t>
            </a:r>
            <a:r>
              <a:rPr lang="en-US" b="1" dirty="0" smtClean="0"/>
              <a:t> </a:t>
            </a:r>
            <a:r>
              <a:rPr lang="en-US" dirty="0" smtClean="0"/>
              <a:t>(“cell eating”) is the process by which bacteria, dead tissue, or other bits of microscopic material are engulfed by cells such as the </a:t>
            </a:r>
            <a:r>
              <a:rPr lang="en-US" dirty="0" err="1" smtClean="0"/>
              <a:t>polymorphonuclear</a:t>
            </a:r>
            <a:r>
              <a:rPr lang="en-US" dirty="0" smtClean="0"/>
              <a:t> </a:t>
            </a:r>
            <a:r>
              <a:rPr lang="en-US" dirty="0" smtClean="0"/>
              <a:t>leukocytes(WBC) </a:t>
            </a:r>
            <a:r>
              <a:rPr lang="en-US" dirty="0" smtClean="0"/>
              <a:t>of the blood. </a:t>
            </a:r>
            <a:endParaRPr lang="en-US" dirty="0" smtClean="0"/>
          </a:p>
          <a:p>
            <a:r>
              <a:rPr lang="en-US" b="1" dirty="0" err="1" smtClean="0"/>
              <a:t>Pinocytosis</a:t>
            </a:r>
            <a:r>
              <a:rPr lang="en-US" b="1" dirty="0" smtClean="0"/>
              <a:t> </a:t>
            </a:r>
            <a:r>
              <a:rPr lang="en-US" dirty="0" smtClean="0"/>
              <a:t>(“cell drinking”) is a similar process with the vesicles much smaller in size and the substances ingested are in solution.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ENDOCYTOSIS </a:t>
            </a:r>
            <a:r>
              <a:rPr lang="en-US" b="1" dirty="0" err="1" smtClean="0"/>
              <a:t>cnt’d</a:t>
            </a:r>
            <a:r>
              <a:rPr lang="en-US" b="1" dirty="0" smtClean="0"/>
              <a:t>…</a:t>
            </a:r>
            <a:endParaRPr lang="en-US" dirty="0"/>
          </a:p>
        </p:txBody>
      </p:sp>
      <p:pic>
        <p:nvPicPr>
          <p:cNvPr id="2050" name="Picture 2" descr="C:\Users\Cyrus\Pictures\Screenshots\Screenshot (334).png"/>
          <p:cNvPicPr>
            <a:picLocks noGrp="1" noChangeAspect="1" noChangeArrowheads="1"/>
          </p:cNvPicPr>
          <p:nvPr>
            <p:ph idx="1"/>
          </p:nvPr>
        </p:nvPicPr>
        <p:blipFill>
          <a:blip r:embed="rId2" cstate="print"/>
          <a:stretch>
            <a:fillRect/>
          </a:stretch>
        </p:blipFill>
        <p:spPr bwMode="auto">
          <a:xfrm>
            <a:off x="1224063" y="1935163"/>
            <a:ext cx="6695874" cy="438943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Diffusion</a:t>
            </a:r>
            <a:endParaRPr lang="en-US" b="1" dirty="0"/>
          </a:p>
        </p:txBody>
      </p:sp>
      <p:sp>
        <p:nvSpPr>
          <p:cNvPr id="3" name="Content Placeholder 2"/>
          <p:cNvSpPr>
            <a:spLocks noGrp="1"/>
          </p:cNvSpPr>
          <p:nvPr>
            <p:ph sz="half" idx="1"/>
          </p:nvPr>
        </p:nvSpPr>
        <p:spPr>
          <a:xfrm>
            <a:off x="0" y="1600200"/>
            <a:ext cx="3962400" cy="5257800"/>
          </a:xfrm>
        </p:spPr>
        <p:txBody>
          <a:bodyPr>
            <a:normAutofit fontScale="92500" lnSpcReduction="10000"/>
          </a:bodyPr>
          <a:lstStyle/>
          <a:p>
            <a:r>
              <a:rPr lang="en-US" altLang="en-US" dirty="0" smtClean="0"/>
              <a:t>Movement of particles from an area of higher concentration to an area of lower concentration until an equilibrium is established</a:t>
            </a:r>
          </a:p>
          <a:p>
            <a:r>
              <a:rPr lang="en-US" altLang="en-US" dirty="0" smtClean="0"/>
              <a:t>Doesn’t </a:t>
            </a:r>
            <a:r>
              <a:rPr lang="en-US" altLang="en-US" dirty="0" smtClean="0"/>
              <a:t>require energy</a:t>
            </a:r>
          </a:p>
          <a:p>
            <a:r>
              <a:rPr lang="en-US" altLang="en-US" dirty="0" smtClean="0"/>
              <a:t>In the cell membrane if a substance has an unequal concentration on either side the particles will move to the area of low concentration until an equilibrium is </a:t>
            </a:r>
            <a:r>
              <a:rPr lang="en-US" altLang="en-US" dirty="0" smtClean="0"/>
              <a:t>established</a:t>
            </a:r>
            <a:endParaRPr lang="en-US" altLang="en-US" dirty="0" smtClean="0"/>
          </a:p>
        </p:txBody>
      </p:sp>
      <p:pic>
        <p:nvPicPr>
          <p:cNvPr id="5" name="Picture 6" descr="FG05_04"/>
          <p:cNvPicPr>
            <a:picLocks noGrp="1" noChangeAspect="1" noChangeArrowheads="1"/>
          </p:cNvPicPr>
          <p:nvPr>
            <p:ph sz="half" idx="2"/>
          </p:nvPr>
        </p:nvPicPr>
        <p:blipFill>
          <a:blip r:embed="rId2" cstate="print"/>
          <a:srcRect l="4619" b="7396"/>
          <a:stretch>
            <a:fillRect/>
          </a:stretch>
        </p:blipFill>
        <p:spPr>
          <a:xfrm>
            <a:off x="3810000" y="1676400"/>
            <a:ext cx="5334000" cy="5029200"/>
          </a:xfr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descr="C:\Users\Cyrus\Pictures\Screenshots\Screenshot (390).pn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descr="C:\Users\Cyrus\Pictures\Screenshots\Screenshot (391).png"/>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descr="C:\Users\Cyrus\Pictures\Screenshots\Screenshot (392).png"/>
          <p:cNvPicPr>
            <a:picLocks noGrp="1" noChangeAspect="1" noChangeArrowheads="1"/>
          </p:cNvPicPr>
          <p:nvPr>
            <p:ph idx="1"/>
          </p:nvPr>
        </p:nvPicPr>
        <p:blipFill>
          <a:blip r:embed="rId2" cstate="print"/>
          <a:srcRect/>
          <a:stretch>
            <a:fillRect/>
          </a:stretch>
        </p:blipFill>
        <p:spPr bwMode="auto">
          <a:xfrm>
            <a:off x="0" y="0"/>
            <a:ext cx="9144000" cy="6705599"/>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5842" name="Picture 2" descr="C:\Users\Cyrus\Pictures\Screenshots\Screenshot (393).png"/>
          <p:cNvPicPr>
            <a:picLocks noGrp="1" noChangeAspect="1" noChangeArrowheads="1"/>
          </p:cNvPicPr>
          <p:nvPr>
            <p:ph idx="1"/>
          </p:nvPr>
        </p:nvPicPr>
        <p:blipFill>
          <a:blip r:embed="rId2" cstate="print"/>
          <a:srcRect/>
          <a:stretch>
            <a:fillRect/>
          </a:stretch>
        </p:blipFill>
        <p:spPr bwMode="auto">
          <a:xfrm>
            <a:off x="0" y="0"/>
            <a:ext cx="9143999" cy="6857999"/>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Presentation</a:t>
            </a:r>
            <a:endParaRPr lang="en-US" dirty="0"/>
          </a:p>
        </p:txBody>
      </p:sp>
      <p:sp>
        <p:nvSpPr>
          <p:cNvPr id="3" name="Text Placeholder 2"/>
          <p:cNvSpPr>
            <a:spLocks noGrp="1"/>
          </p:cNvSpPr>
          <p:nvPr>
            <p:ph type="body" idx="1"/>
          </p:nvPr>
        </p:nvSpPr>
        <p:spPr/>
        <p:txBody>
          <a:bodyPr>
            <a:normAutofit/>
          </a:bodyPr>
          <a:lstStyle/>
          <a:p>
            <a:r>
              <a:rPr lang="en-US" sz="3600" b="1" dirty="0" smtClean="0"/>
              <a:t>Thank you</a:t>
            </a:r>
            <a:endParaRPr lang="en-US" sz="36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Cyrus\Pictures\Screenshots\Screenshot (347).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Cyrus\Pictures\Screenshots\Screenshot (348).png"/>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Cyrus\Pictures\Screenshots\Screenshot (349).pn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C:\Users\Cyrus\Pictures\Screenshots\Screenshot (350).png"/>
          <p:cNvPicPr>
            <a:picLocks noGrp="1" noChangeAspect="1" noChangeArrowheads="1"/>
          </p:cNvPicPr>
          <p:nvPr>
            <p:ph idx="1"/>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Osmosis</a:t>
            </a:r>
            <a:endParaRPr lang="en-US" b="1" dirty="0"/>
          </a:p>
        </p:txBody>
      </p:sp>
      <p:sp>
        <p:nvSpPr>
          <p:cNvPr id="3" name="Content Placeholder 2"/>
          <p:cNvSpPr>
            <a:spLocks noGrp="1"/>
          </p:cNvSpPr>
          <p:nvPr>
            <p:ph sz="half" idx="1"/>
          </p:nvPr>
        </p:nvSpPr>
        <p:spPr>
          <a:xfrm>
            <a:off x="0" y="1600200"/>
            <a:ext cx="4724400" cy="5257800"/>
          </a:xfrm>
        </p:spPr>
        <p:txBody>
          <a:bodyPr>
            <a:normAutofit/>
          </a:bodyPr>
          <a:lstStyle/>
          <a:p>
            <a:r>
              <a:rPr lang="en-US" altLang="en-US" dirty="0" smtClean="0"/>
              <a:t> Diffusion of water across a selectively permeable membrane (some substances can pass through and some can’t)</a:t>
            </a:r>
          </a:p>
          <a:p>
            <a:pPr lvl="1"/>
            <a:r>
              <a:rPr lang="en-US" sz="2300" dirty="0" smtClean="0">
                <a:solidFill>
                  <a:srgbClr val="3333CC"/>
                </a:solidFill>
              </a:rPr>
              <a:t>Moves from HIGH water concentration to LOW water concentration</a:t>
            </a:r>
          </a:p>
          <a:p>
            <a:pPr lvl="2"/>
            <a:r>
              <a:rPr lang="en-US" sz="1900" dirty="0" smtClean="0"/>
              <a:t>Water is attracted to solutes (like salt) so it will also travel to areas of low solute concentration to high solute concentration</a:t>
            </a:r>
            <a:r>
              <a:rPr lang="en-US" sz="1900" dirty="0" smtClean="0"/>
              <a:t>.</a:t>
            </a:r>
            <a:endParaRPr lang="en-US" sz="1900" dirty="0" smtClean="0"/>
          </a:p>
        </p:txBody>
      </p:sp>
      <p:pic>
        <p:nvPicPr>
          <p:cNvPr id="5" name="Picture 1" descr="http://www.stjohn.ac.th/Department/school/bio_pix/osmosis.gif"/>
          <p:cNvPicPr>
            <a:picLocks noGrp="1" noChangeAspect="1" noChangeArrowheads="1"/>
          </p:cNvPicPr>
          <p:nvPr>
            <p:ph sz="half" idx="2"/>
          </p:nvPr>
        </p:nvPicPr>
        <p:blipFill>
          <a:blip r:embed="rId3" cstate="print"/>
          <a:stretch>
            <a:fillRect/>
          </a:stretch>
        </p:blipFill>
        <p:spPr bwMode="auto">
          <a:xfrm>
            <a:off x="4648200" y="2623344"/>
            <a:ext cx="4038600" cy="302895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6285</TotalTime>
  <Words>597</Words>
  <Application>Microsoft Office PowerPoint</Application>
  <PresentationFormat>On-screen Show (4:3)</PresentationFormat>
  <Paragraphs>55</Paragraphs>
  <Slides>44</Slides>
  <Notes>2</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Flow</vt:lpstr>
      <vt:lpstr>Mechanisms of cell transport across the cell membrane</vt:lpstr>
      <vt:lpstr>There are several mechanisms of transport across cellular membranes. Primary pathways include exocytosis, endocytosis, movement through ion channels, and primary and secondary active transport.  </vt:lpstr>
      <vt:lpstr>Passive Transport</vt:lpstr>
      <vt:lpstr>Diffusion</vt:lpstr>
      <vt:lpstr>Slide 5</vt:lpstr>
      <vt:lpstr>Slide 6</vt:lpstr>
      <vt:lpstr>Slide 7</vt:lpstr>
      <vt:lpstr>Slide 8</vt:lpstr>
      <vt:lpstr>Osmosis</vt:lpstr>
      <vt:lpstr>Slide 10</vt:lpstr>
      <vt:lpstr>Slide 11</vt:lpstr>
      <vt:lpstr>Slide 12</vt:lpstr>
      <vt:lpstr>Slide 13</vt:lpstr>
      <vt:lpstr>Slide 14</vt:lpstr>
      <vt:lpstr>Slide 15</vt:lpstr>
      <vt:lpstr>Slide 16</vt:lpstr>
      <vt:lpstr>Slide 17</vt:lpstr>
      <vt:lpstr>Further Reading</vt:lpstr>
      <vt:lpstr>To Be Continued</vt:lpstr>
      <vt:lpstr>Active Transport</vt:lpstr>
      <vt:lpstr>Active Transport cnt’d…</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EXOCYTOSIS</vt:lpstr>
      <vt:lpstr>Slide 36</vt:lpstr>
      <vt:lpstr>ENDOCYTOSIS</vt:lpstr>
      <vt:lpstr>ENDOCYTOSIS cnt’d…</vt:lpstr>
      <vt:lpstr>ENDOCYTOSIS cnt’d…</vt:lpstr>
      <vt:lpstr>Slide 40</vt:lpstr>
      <vt:lpstr>Slide 41</vt:lpstr>
      <vt:lpstr>Slide 42</vt:lpstr>
      <vt:lpstr>Slide 43</vt:lpstr>
      <vt:lpstr>End of Presentation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Mechanisms of cell transport across the cell membrane</dc:title>
  <dc:creator>Samuel N. Kiurire</dc:creator>
  <cp:lastModifiedBy>Cyrus Kiurire</cp:lastModifiedBy>
  <cp:revision>50</cp:revision>
  <dcterms:created xsi:type="dcterms:W3CDTF">2006-08-16T00:00:00Z</dcterms:created>
  <dcterms:modified xsi:type="dcterms:W3CDTF">2019-04-29T11:16:18Z</dcterms:modified>
</cp:coreProperties>
</file>