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5"/>
  </p:notesMasterIdLst>
  <p:sldIdLst>
    <p:sldId id="256" r:id="rId2"/>
    <p:sldId id="520" r:id="rId3"/>
    <p:sldId id="257" r:id="rId4"/>
    <p:sldId id="521" r:id="rId5"/>
    <p:sldId id="526" r:id="rId6"/>
    <p:sldId id="444" r:id="rId7"/>
    <p:sldId id="445" r:id="rId8"/>
    <p:sldId id="446" r:id="rId9"/>
    <p:sldId id="448" r:id="rId10"/>
    <p:sldId id="449" r:id="rId11"/>
    <p:sldId id="450" r:id="rId12"/>
    <p:sldId id="451" r:id="rId13"/>
    <p:sldId id="452" r:id="rId14"/>
    <p:sldId id="454" r:id="rId15"/>
    <p:sldId id="455" r:id="rId16"/>
    <p:sldId id="456" r:id="rId17"/>
    <p:sldId id="458" r:id="rId18"/>
    <p:sldId id="461" r:id="rId19"/>
    <p:sldId id="462" r:id="rId20"/>
    <p:sldId id="463" r:id="rId21"/>
    <p:sldId id="464" r:id="rId22"/>
    <p:sldId id="525" r:id="rId23"/>
    <p:sldId id="465" r:id="rId24"/>
    <p:sldId id="467" r:id="rId25"/>
    <p:sldId id="468" r:id="rId26"/>
    <p:sldId id="469" r:id="rId27"/>
    <p:sldId id="473" r:id="rId28"/>
    <p:sldId id="474" r:id="rId29"/>
    <p:sldId id="475" r:id="rId30"/>
    <p:sldId id="476" r:id="rId31"/>
    <p:sldId id="523" r:id="rId32"/>
    <p:sldId id="258" r:id="rId33"/>
    <p:sldId id="259" r:id="rId34"/>
    <p:sldId id="260" r:id="rId35"/>
    <p:sldId id="261" r:id="rId36"/>
    <p:sldId id="262" r:id="rId37"/>
    <p:sldId id="263" r:id="rId38"/>
    <p:sldId id="264" r:id="rId39"/>
    <p:sldId id="265" r:id="rId40"/>
    <p:sldId id="266" r:id="rId41"/>
    <p:sldId id="267" r:id="rId42"/>
    <p:sldId id="294" r:id="rId43"/>
    <p:sldId id="295" r:id="rId44"/>
    <p:sldId id="296" r:id="rId45"/>
    <p:sldId id="297" r:id="rId46"/>
    <p:sldId id="298" r:id="rId47"/>
    <p:sldId id="299" r:id="rId48"/>
    <p:sldId id="300" r:id="rId49"/>
    <p:sldId id="268" r:id="rId50"/>
    <p:sldId id="269" r:id="rId51"/>
    <p:sldId id="270" r:id="rId52"/>
    <p:sldId id="271" r:id="rId53"/>
    <p:sldId id="272" r:id="rId54"/>
    <p:sldId id="273" r:id="rId55"/>
    <p:sldId id="274" r:id="rId56"/>
    <p:sldId id="275" r:id="rId57"/>
    <p:sldId id="276" r:id="rId58"/>
    <p:sldId id="277" r:id="rId59"/>
    <p:sldId id="278" r:id="rId60"/>
    <p:sldId id="279" r:id="rId61"/>
    <p:sldId id="280" r:id="rId62"/>
    <p:sldId id="281" r:id="rId63"/>
    <p:sldId id="282" r:id="rId64"/>
    <p:sldId id="283" r:id="rId65"/>
    <p:sldId id="284" r:id="rId66"/>
    <p:sldId id="285" r:id="rId67"/>
    <p:sldId id="286" r:id="rId68"/>
    <p:sldId id="287" r:id="rId69"/>
    <p:sldId id="288" r:id="rId70"/>
    <p:sldId id="289" r:id="rId71"/>
    <p:sldId id="290" r:id="rId72"/>
    <p:sldId id="291" r:id="rId73"/>
    <p:sldId id="292" r:id="rId74"/>
    <p:sldId id="293" r:id="rId75"/>
    <p:sldId id="301" r:id="rId76"/>
    <p:sldId id="302" r:id="rId77"/>
    <p:sldId id="303" r:id="rId78"/>
    <p:sldId id="304" r:id="rId79"/>
    <p:sldId id="305" r:id="rId80"/>
    <p:sldId id="306" r:id="rId81"/>
    <p:sldId id="307" r:id="rId82"/>
    <p:sldId id="308" r:id="rId83"/>
    <p:sldId id="309" r:id="rId84"/>
    <p:sldId id="310" r:id="rId85"/>
    <p:sldId id="311" r:id="rId86"/>
    <p:sldId id="312" r:id="rId87"/>
    <p:sldId id="313" r:id="rId88"/>
    <p:sldId id="314" r:id="rId89"/>
    <p:sldId id="316" r:id="rId90"/>
    <p:sldId id="317" r:id="rId91"/>
    <p:sldId id="318" r:id="rId92"/>
    <p:sldId id="319" r:id="rId93"/>
    <p:sldId id="320" r:id="rId94"/>
    <p:sldId id="321" r:id="rId95"/>
    <p:sldId id="322" r:id="rId96"/>
    <p:sldId id="323" r:id="rId97"/>
    <p:sldId id="315" r:id="rId98"/>
    <p:sldId id="324" r:id="rId99"/>
    <p:sldId id="326" r:id="rId100"/>
    <p:sldId id="327" r:id="rId101"/>
    <p:sldId id="328" r:id="rId102"/>
    <p:sldId id="358" r:id="rId103"/>
    <p:sldId id="329" r:id="rId104"/>
    <p:sldId id="330" r:id="rId105"/>
    <p:sldId id="331" r:id="rId106"/>
    <p:sldId id="332" r:id="rId107"/>
    <p:sldId id="333" r:id="rId108"/>
    <p:sldId id="334" r:id="rId109"/>
    <p:sldId id="335" r:id="rId110"/>
    <p:sldId id="336" r:id="rId111"/>
    <p:sldId id="337" r:id="rId112"/>
    <p:sldId id="338" r:id="rId113"/>
    <p:sldId id="339" r:id="rId114"/>
    <p:sldId id="340" r:id="rId115"/>
    <p:sldId id="341" r:id="rId116"/>
    <p:sldId id="342" r:id="rId117"/>
    <p:sldId id="343" r:id="rId118"/>
    <p:sldId id="344" r:id="rId119"/>
    <p:sldId id="359" r:id="rId120"/>
    <p:sldId id="345" r:id="rId121"/>
    <p:sldId id="346" r:id="rId122"/>
    <p:sldId id="347" r:id="rId123"/>
    <p:sldId id="348" r:id="rId124"/>
    <p:sldId id="349" r:id="rId125"/>
    <p:sldId id="350" r:id="rId126"/>
    <p:sldId id="351" r:id="rId127"/>
    <p:sldId id="352" r:id="rId128"/>
    <p:sldId id="353" r:id="rId129"/>
    <p:sldId id="354" r:id="rId130"/>
    <p:sldId id="355" r:id="rId131"/>
    <p:sldId id="356" r:id="rId132"/>
    <p:sldId id="357" r:id="rId133"/>
    <p:sldId id="360" r:id="rId134"/>
    <p:sldId id="361" r:id="rId135"/>
    <p:sldId id="362" r:id="rId136"/>
    <p:sldId id="364" r:id="rId137"/>
    <p:sldId id="365" r:id="rId138"/>
    <p:sldId id="366" r:id="rId139"/>
    <p:sldId id="367" r:id="rId140"/>
    <p:sldId id="368" r:id="rId141"/>
    <p:sldId id="369" r:id="rId142"/>
    <p:sldId id="370" r:id="rId143"/>
    <p:sldId id="371" r:id="rId144"/>
    <p:sldId id="372" r:id="rId145"/>
    <p:sldId id="373" r:id="rId146"/>
    <p:sldId id="374" r:id="rId147"/>
    <p:sldId id="375" r:id="rId148"/>
    <p:sldId id="376" r:id="rId149"/>
    <p:sldId id="377" r:id="rId150"/>
    <p:sldId id="378" r:id="rId151"/>
    <p:sldId id="379" r:id="rId152"/>
    <p:sldId id="380" r:id="rId153"/>
    <p:sldId id="381" r:id="rId154"/>
    <p:sldId id="382" r:id="rId155"/>
    <p:sldId id="383" r:id="rId156"/>
    <p:sldId id="384" r:id="rId157"/>
    <p:sldId id="385" r:id="rId158"/>
    <p:sldId id="386" r:id="rId159"/>
    <p:sldId id="387" r:id="rId160"/>
    <p:sldId id="388" r:id="rId161"/>
    <p:sldId id="389" r:id="rId162"/>
    <p:sldId id="390" r:id="rId163"/>
    <p:sldId id="391" r:id="rId164"/>
    <p:sldId id="392" r:id="rId165"/>
    <p:sldId id="393" r:id="rId166"/>
    <p:sldId id="394" r:id="rId167"/>
    <p:sldId id="395" r:id="rId168"/>
    <p:sldId id="396" r:id="rId169"/>
    <p:sldId id="397" r:id="rId170"/>
    <p:sldId id="398" r:id="rId171"/>
    <p:sldId id="399" r:id="rId172"/>
    <p:sldId id="400" r:id="rId173"/>
    <p:sldId id="401" r:id="rId174"/>
    <p:sldId id="402" r:id="rId175"/>
    <p:sldId id="403" r:id="rId176"/>
    <p:sldId id="404" r:id="rId177"/>
    <p:sldId id="405" r:id="rId178"/>
    <p:sldId id="406" r:id="rId179"/>
    <p:sldId id="407" r:id="rId180"/>
    <p:sldId id="408" r:id="rId181"/>
    <p:sldId id="409" r:id="rId182"/>
    <p:sldId id="410" r:id="rId183"/>
    <p:sldId id="411" r:id="rId184"/>
    <p:sldId id="412" r:id="rId185"/>
    <p:sldId id="413" r:id="rId186"/>
    <p:sldId id="414" r:id="rId187"/>
    <p:sldId id="415" r:id="rId188"/>
    <p:sldId id="416" r:id="rId189"/>
    <p:sldId id="417" r:id="rId190"/>
    <p:sldId id="418" r:id="rId191"/>
    <p:sldId id="419" r:id="rId192"/>
    <p:sldId id="420" r:id="rId193"/>
    <p:sldId id="421" r:id="rId194"/>
    <p:sldId id="422" r:id="rId195"/>
    <p:sldId id="423" r:id="rId196"/>
    <p:sldId id="424" r:id="rId197"/>
    <p:sldId id="425" r:id="rId198"/>
    <p:sldId id="426" r:id="rId199"/>
    <p:sldId id="427" r:id="rId200"/>
    <p:sldId id="428" r:id="rId201"/>
    <p:sldId id="429" r:id="rId202"/>
    <p:sldId id="430" r:id="rId203"/>
    <p:sldId id="431" r:id="rId204"/>
    <p:sldId id="432" r:id="rId205"/>
    <p:sldId id="433" r:id="rId206"/>
    <p:sldId id="434" r:id="rId207"/>
    <p:sldId id="435" r:id="rId208"/>
    <p:sldId id="436" r:id="rId209"/>
    <p:sldId id="437" r:id="rId210"/>
    <p:sldId id="438" r:id="rId211"/>
    <p:sldId id="439" r:id="rId212"/>
    <p:sldId id="440" r:id="rId213"/>
    <p:sldId id="441" r:id="rId214"/>
    <p:sldId id="442" r:id="rId215"/>
    <p:sldId id="478" r:id="rId216"/>
    <p:sldId id="479" r:id="rId217"/>
    <p:sldId id="480" r:id="rId218"/>
    <p:sldId id="481" r:id="rId219"/>
    <p:sldId id="482" r:id="rId220"/>
    <p:sldId id="483" r:id="rId221"/>
    <p:sldId id="484" r:id="rId222"/>
    <p:sldId id="486" r:id="rId223"/>
    <p:sldId id="487" r:id="rId224"/>
    <p:sldId id="488" r:id="rId225"/>
    <p:sldId id="489" r:id="rId226"/>
    <p:sldId id="490" r:id="rId227"/>
    <p:sldId id="491" r:id="rId228"/>
    <p:sldId id="493" r:id="rId229"/>
    <p:sldId id="494" r:id="rId230"/>
    <p:sldId id="495" r:id="rId231"/>
    <p:sldId id="496" r:id="rId232"/>
    <p:sldId id="497" r:id="rId233"/>
    <p:sldId id="498" r:id="rId234"/>
    <p:sldId id="499" r:id="rId235"/>
    <p:sldId id="500" r:id="rId236"/>
    <p:sldId id="501" r:id="rId237"/>
    <p:sldId id="502" r:id="rId238"/>
    <p:sldId id="503" r:id="rId239"/>
    <p:sldId id="505" r:id="rId240"/>
    <p:sldId id="506" r:id="rId241"/>
    <p:sldId id="507" r:id="rId242"/>
    <p:sldId id="508" r:id="rId243"/>
    <p:sldId id="509" r:id="rId244"/>
    <p:sldId id="510" r:id="rId245"/>
    <p:sldId id="511" r:id="rId246"/>
    <p:sldId id="512" r:id="rId247"/>
    <p:sldId id="513" r:id="rId248"/>
    <p:sldId id="514" r:id="rId249"/>
    <p:sldId id="515" r:id="rId250"/>
    <p:sldId id="516" r:id="rId251"/>
    <p:sldId id="517" r:id="rId252"/>
    <p:sldId id="518" r:id="rId253"/>
    <p:sldId id="519" r:id="rId2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029" autoAdjust="0"/>
    <p:restoredTop sz="93103" autoAdjust="0"/>
  </p:normalViewPr>
  <p:slideViewPr>
    <p:cSldViewPr snapToGrid="0">
      <p:cViewPr varScale="1">
        <p:scale>
          <a:sx n="73" d="100"/>
          <a:sy n="73" d="100"/>
        </p:scale>
        <p:origin x="-420"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slide" Target="slides/slide253.xml"/><Relationship Id="rId259"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notesMaster" Target="notesMasters/notes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049E5-AC1E-4A37-8F16-53711EA18256}" type="datetimeFigureOut">
              <a:rPr lang="en-US" smtClean="0"/>
              <a:pPr/>
              <a:t>3/3/2021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5E495-8046-4AE1-B8C0-7FF448EC6E36}" type="slidenum">
              <a:rPr lang="en-US" smtClean="0"/>
              <a:pPr/>
              <a:t>‹#›</a:t>
            </a:fld>
            <a:endParaRPr lang="en-US"/>
          </a:p>
        </p:txBody>
      </p:sp>
    </p:spTree>
    <p:extLst>
      <p:ext uri="{BB962C8B-B14F-4D97-AF65-F5344CB8AC3E}">
        <p14:creationId xmlns="" xmlns:p14="http://schemas.microsoft.com/office/powerpoint/2010/main" val="7975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E5E495-8046-4AE1-B8C0-7FF448EC6E36}" type="slidenum">
              <a:rPr lang="en-US" smtClean="0"/>
              <a:pPr/>
              <a:t>1</a:t>
            </a:fld>
            <a:endParaRPr lang="en-US"/>
          </a:p>
        </p:txBody>
      </p:sp>
    </p:spTree>
    <p:extLst>
      <p:ext uri="{BB962C8B-B14F-4D97-AF65-F5344CB8AC3E}">
        <p14:creationId xmlns="" xmlns:p14="http://schemas.microsoft.com/office/powerpoint/2010/main" val="3582625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Pg</a:t>
            </a:r>
            <a:r>
              <a:rPr lang="en-US" dirty="0" smtClean="0"/>
              <a:t> 522</a:t>
            </a:r>
            <a:endParaRPr lang="en-US" dirty="0"/>
          </a:p>
        </p:txBody>
      </p:sp>
      <p:sp>
        <p:nvSpPr>
          <p:cNvPr id="4" name="Slide Number Placeholder 3"/>
          <p:cNvSpPr>
            <a:spLocks noGrp="1"/>
          </p:cNvSpPr>
          <p:nvPr>
            <p:ph type="sldNum" sz="quarter" idx="10"/>
          </p:nvPr>
        </p:nvSpPr>
        <p:spPr/>
        <p:txBody>
          <a:bodyPr/>
          <a:lstStyle/>
          <a:p>
            <a:fld id="{D3E5E495-8046-4AE1-B8C0-7FF448EC6E36}" type="slidenum">
              <a:rPr lang="en-US" smtClean="0"/>
              <a:pPr/>
              <a:t>123</a:t>
            </a:fld>
            <a:endParaRPr lang="en-US"/>
          </a:p>
        </p:txBody>
      </p:sp>
    </p:spTree>
    <p:extLst>
      <p:ext uri="{BB962C8B-B14F-4D97-AF65-F5344CB8AC3E}">
        <p14:creationId xmlns="" xmlns:p14="http://schemas.microsoft.com/office/powerpoint/2010/main" val="194756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 532</a:t>
            </a:r>
            <a:endParaRPr lang="en-US" dirty="0"/>
          </a:p>
        </p:txBody>
      </p:sp>
      <p:sp>
        <p:nvSpPr>
          <p:cNvPr id="4" name="Slide Number Placeholder 3"/>
          <p:cNvSpPr>
            <a:spLocks noGrp="1"/>
          </p:cNvSpPr>
          <p:nvPr>
            <p:ph type="sldNum" sz="quarter" idx="10"/>
          </p:nvPr>
        </p:nvSpPr>
        <p:spPr/>
        <p:txBody>
          <a:bodyPr/>
          <a:lstStyle/>
          <a:p>
            <a:fld id="{D3E5E495-8046-4AE1-B8C0-7FF448EC6E36}" type="slidenum">
              <a:rPr lang="en-US" smtClean="0"/>
              <a:pPr/>
              <a:t>135</a:t>
            </a:fld>
            <a:endParaRPr lang="en-US"/>
          </a:p>
        </p:txBody>
      </p:sp>
    </p:spTree>
    <p:extLst>
      <p:ext uri="{BB962C8B-B14F-4D97-AF65-F5344CB8AC3E}">
        <p14:creationId xmlns="" xmlns:p14="http://schemas.microsoft.com/office/powerpoint/2010/main" val="4048199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Bile canaliculi/capillaries-</a:t>
            </a:r>
            <a:r>
              <a:rPr lang="en-GB" baseline="0" dirty="0" smtClean="0"/>
              <a:t>  collects bile secreted by hepatocytes- merge to bile </a:t>
            </a:r>
            <a:r>
              <a:rPr lang="en-GB" baseline="0" dirty="0" err="1" smtClean="0"/>
              <a:t>dactules</a:t>
            </a:r>
            <a:r>
              <a:rPr lang="en-GB" baseline="0" dirty="0" smtClean="0"/>
              <a:t> which eventually become common hepatic duct</a:t>
            </a:r>
            <a:endParaRPr lang="en-GB" dirty="0"/>
          </a:p>
        </p:txBody>
      </p:sp>
      <p:sp>
        <p:nvSpPr>
          <p:cNvPr id="4" name="Slide Number Placeholder 3"/>
          <p:cNvSpPr>
            <a:spLocks noGrp="1"/>
          </p:cNvSpPr>
          <p:nvPr>
            <p:ph type="sldNum" sz="quarter" idx="10"/>
          </p:nvPr>
        </p:nvSpPr>
        <p:spPr/>
        <p:txBody>
          <a:bodyPr/>
          <a:lstStyle/>
          <a:p>
            <a:fld id="{D3E5E495-8046-4AE1-B8C0-7FF448EC6E36}" type="slidenum">
              <a:rPr lang="en-US" smtClean="0"/>
              <a:pPr/>
              <a:t>139</a:t>
            </a:fld>
            <a:endParaRPr lang="en-US"/>
          </a:p>
        </p:txBody>
      </p:sp>
    </p:spTree>
    <p:extLst>
      <p:ext uri="{BB962C8B-B14F-4D97-AF65-F5344CB8AC3E}">
        <p14:creationId xmlns="" xmlns:p14="http://schemas.microsoft.com/office/powerpoint/2010/main" val="359837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Pg</a:t>
            </a:r>
            <a:r>
              <a:rPr lang="en-US" dirty="0" smtClean="0"/>
              <a:t> 548</a:t>
            </a:r>
            <a:endParaRPr lang="en-US" dirty="0"/>
          </a:p>
        </p:txBody>
      </p:sp>
      <p:sp>
        <p:nvSpPr>
          <p:cNvPr id="4" name="Slide Number Placeholder 3"/>
          <p:cNvSpPr>
            <a:spLocks noGrp="1"/>
          </p:cNvSpPr>
          <p:nvPr>
            <p:ph type="sldNum" sz="quarter" idx="10"/>
          </p:nvPr>
        </p:nvSpPr>
        <p:spPr/>
        <p:txBody>
          <a:bodyPr/>
          <a:lstStyle/>
          <a:p>
            <a:fld id="{D3E5E495-8046-4AE1-B8C0-7FF448EC6E36}" type="slidenum">
              <a:rPr lang="en-US" smtClean="0"/>
              <a:pPr/>
              <a:t>152</a:t>
            </a:fld>
            <a:endParaRPr lang="en-US"/>
          </a:p>
        </p:txBody>
      </p:sp>
    </p:spTree>
    <p:extLst>
      <p:ext uri="{BB962C8B-B14F-4D97-AF65-F5344CB8AC3E}">
        <p14:creationId xmlns="" xmlns:p14="http://schemas.microsoft.com/office/powerpoint/2010/main" val="3636246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E5E495-8046-4AE1-B8C0-7FF448EC6E36}" type="slidenum">
              <a:rPr lang="en-US" smtClean="0"/>
              <a:pPr/>
              <a:t>157</a:t>
            </a:fld>
            <a:endParaRPr lang="en-US"/>
          </a:p>
        </p:txBody>
      </p:sp>
    </p:spTree>
    <p:extLst>
      <p:ext uri="{BB962C8B-B14F-4D97-AF65-F5344CB8AC3E}">
        <p14:creationId xmlns="" xmlns:p14="http://schemas.microsoft.com/office/powerpoint/2010/main" val="2127868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E5E495-8046-4AE1-B8C0-7FF448EC6E36}" type="slidenum">
              <a:rPr lang="en-US" smtClean="0"/>
              <a:pPr/>
              <a:t>161</a:t>
            </a:fld>
            <a:endParaRPr lang="en-US"/>
          </a:p>
        </p:txBody>
      </p:sp>
    </p:spTree>
    <p:extLst>
      <p:ext uri="{BB962C8B-B14F-4D97-AF65-F5344CB8AC3E}">
        <p14:creationId xmlns="" xmlns:p14="http://schemas.microsoft.com/office/powerpoint/2010/main" val="1381259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Endoscopic</a:t>
            </a:r>
            <a:r>
              <a:rPr lang="en-US" baseline="0" dirty="0" smtClean="0"/>
              <a:t> retrograde </a:t>
            </a:r>
            <a:r>
              <a:rPr lang="en-US" baseline="0" dirty="0" err="1" smtClean="0"/>
              <a:t>cholangiopancreatography</a:t>
            </a:r>
            <a:endParaRPr lang="en-US" dirty="0"/>
          </a:p>
        </p:txBody>
      </p:sp>
      <p:sp>
        <p:nvSpPr>
          <p:cNvPr id="4" name="Slide Number Placeholder 3"/>
          <p:cNvSpPr>
            <a:spLocks noGrp="1"/>
          </p:cNvSpPr>
          <p:nvPr>
            <p:ph type="sldNum" sz="quarter" idx="10"/>
          </p:nvPr>
        </p:nvSpPr>
        <p:spPr/>
        <p:txBody>
          <a:bodyPr/>
          <a:lstStyle/>
          <a:p>
            <a:fld id="{D3E5E495-8046-4AE1-B8C0-7FF448EC6E36}" type="slidenum">
              <a:rPr lang="en-US" smtClean="0"/>
              <a:pPr/>
              <a:t>194</a:t>
            </a:fld>
            <a:endParaRPr lang="en-US"/>
          </a:p>
        </p:txBody>
      </p:sp>
    </p:spTree>
    <p:extLst>
      <p:ext uri="{BB962C8B-B14F-4D97-AF65-F5344CB8AC3E}">
        <p14:creationId xmlns="" xmlns:p14="http://schemas.microsoft.com/office/powerpoint/2010/main" val="142960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E5E495-8046-4AE1-B8C0-7FF448EC6E36}" type="slidenum">
              <a:rPr lang="en-US" smtClean="0"/>
              <a:pPr/>
              <a:t>199</a:t>
            </a:fld>
            <a:endParaRPr lang="en-US"/>
          </a:p>
        </p:txBody>
      </p:sp>
    </p:spTree>
    <p:extLst>
      <p:ext uri="{BB962C8B-B14F-4D97-AF65-F5344CB8AC3E}">
        <p14:creationId xmlns="" xmlns:p14="http://schemas.microsoft.com/office/powerpoint/2010/main" val="2949964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E5E495-8046-4AE1-B8C0-7FF448EC6E36}" type="slidenum">
              <a:rPr lang="en-US" smtClean="0"/>
              <a:pPr/>
              <a:t>225</a:t>
            </a:fld>
            <a:endParaRPr lang="en-US"/>
          </a:p>
        </p:txBody>
      </p:sp>
    </p:spTree>
    <p:extLst>
      <p:ext uri="{BB962C8B-B14F-4D97-AF65-F5344CB8AC3E}">
        <p14:creationId xmlns="" xmlns:p14="http://schemas.microsoft.com/office/powerpoint/2010/main" val="990234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D19CEB-F4E0-4FFF-8059-C141F559C312}" type="slidenum">
              <a:rPr lang="en-US" smtClean="0"/>
              <a:pPr/>
              <a:t>6</a:t>
            </a:fld>
            <a:endParaRPr lang="en-US"/>
          </a:p>
        </p:txBody>
      </p:sp>
    </p:spTree>
    <p:extLst>
      <p:ext uri="{BB962C8B-B14F-4D97-AF65-F5344CB8AC3E}">
        <p14:creationId xmlns="" xmlns:p14="http://schemas.microsoft.com/office/powerpoint/2010/main" val="1094771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E5E495-8046-4AE1-B8C0-7FF448EC6E36}" type="slidenum">
              <a:rPr lang="en-US" smtClean="0"/>
              <a:pPr/>
              <a:t>32</a:t>
            </a:fld>
            <a:endParaRPr lang="en-US"/>
          </a:p>
        </p:txBody>
      </p:sp>
    </p:spTree>
    <p:extLst>
      <p:ext uri="{BB962C8B-B14F-4D97-AF65-F5344CB8AC3E}">
        <p14:creationId xmlns="" xmlns:p14="http://schemas.microsoft.com/office/powerpoint/2010/main" val="141419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E5E495-8046-4AE1-B8C0-7FF448EC6E36}" type="slidenum">
              <a:rPr lang="en-US" smtClean="0"/>
              <a:pPr/>
              <a:t>34</a:t>
            </a:fld>
            <a:endParaRPr lang="en-US"/>
          </a:p>
        </p:txBody>
      </p:sp>
    </p:spTree>
    <p:extLst>
      <p:ext uri="{BB962C8B-B14F-4D97-AF65-F5344CB8AC3E}">
        <p14:creationId xmlns="" xmlns:p14="http://schemas.microsoft.com/office/powerpoint/2010/main" val="166050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E5E495-8046-4AE1-B8C0-7FF448EC6E36}" type="slidenum">
              <a:rPr lang="en-US" smtClean="0"/>
              <a:pPr/>
              <a:t>55</a:t>
            </a:fld>
            <a:endParaRPr lang="en-US"/>
          </a:p>
        </p:txBody>
      </p:sp>
    </p:spTree>
    <p:extLst>
      <p:ext uri="{BB962C8B-B14F-4D97-AF65-F5344CB8AC3E}">
        <p14:creationId xmlns="" xmlns:p14="http://schemas.microsoft.com/office/powerpoint/2010/main" val="1541209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Assignmnt</a:t>
            </a:r>
            <a:r>
              <a:rPr lang="en-US" baseline="0" dirty="0" smtClean="0"/>
              <a:t> </a:t>
            </a:r>
            <a:r>
              <a:rPr lang="en-US" baseline="0" dirty="0" err="1" smtClean="0"/>
              <a:t>pg</a:t>
            </a:r>
            <a:r>
              <a:rPr lang="en-US" baseline="0" dirty="0" smtClean="0"/>
              <a:t> 502</a:t>
            </a:r>
            <a:endParaRPr lang="en-US" dirty="0"/>
          </a:p>
        </p:txBody>
      </p:sp>
      <p:sp>
        <p:nvSpPr>
          <p:cNvPr id="4" name="Slide Number Placeholder 3"/>
          <p:cNvSpPr>
            <a:spLocks noGrp="1"/>
          </p:cNvSpPr>
          <p:nvPr>
            <p:ph type="sldNum" sz="quarter" idx="10"/>
          </p:nvPr>
        </p:nvSpPr>
        <p:spPr/>
        <p:txBody>
          <a:bodyPr/>
          <a:lstStyle/>
          <a:p>
            <a:fld id="{D3E5E495-8046-4AE1-B8C0-7FF448EC6E36}" type="slidenum">
              <a:rPr lang="en-US" smtClean="0"/>
              <a:pPr/>
              <a:t>69</a:t>
            </a:fld>
            <a:endParaRPr lang="en-US"/>
          </a:p>
        </p:txBody>
      </p:sp>
    </p:spTree>
    <p:extLst>
      <p:ext uri="{BB962C8B-B14F-4D97-AF65-F5344CB8AC3E}">
        <p14:creationId xmlns="" xmlns:p14="http://schemas.microsoft.com/office/powerpoint/2010/main" val="3326897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Lumen-villi-mucosa-</a:t>
            </a:r>
            <a:r>
              <a:rPr lang="en-US" dirty="0" err="1" smtClean="0"/>
              <a:t>mascularis</a:t>
            </a:r>
            <a:r>
              <a:rPr lang="en-US" dirty="0" smtClean="0"/>
              <a:t> mucosa-</a:t>
            </a:r>
            <a:r>
              <a:rPr lang="en-US" dirty="0" err="1" smtClean="0"/>
              <a:t>submucosa</a:t>
            </a:r>
            <a:r>
              <a:rPr lang="en-US" dirty="0" smtClean="0"/>
              <a:t>-</a:t>
            </a:r>
            <a:r>
              <a:rPr lang="en-US" dirty="0" err="1" smtClean="0"/>
              <a:t>cilliary</a:t>
            </a:r>
            <a:r>
              <a:rPr lang="en-US" dirty="0" smtClean="0"/>
              <a:t> muscle- longitudinal muscle</a:t>
            </a:r>
            <a:endParaRPr lang="en-US" dirty="0"/>
          </a:p>
        </p:txBody>
      </p:sp>
      <p:sp>
        <p:nvSpPr>
          <p:cNvPr id="4" name="Slide Number Placeholder 3"/>
          <p:cNvSpPr>
            <a:spLocks noGrp="1"/>
          </p:cNvSpPr>
          <p:nvPr>
            <p:ph type="sldNum" sz="quarter" idx="10"/>
          </p:nvPr>
        </p:nvSpPr>
        <p:spPr/>
        <p:txBody>
          <a:bodyPr/>
          <a:lstStyle/>
          <a:p>
            <a:fld id="{D3E5E495-8046-4AE1-B8C0-7FF448EC6E36}" type="slidenum">
              <a:rPr lang="en-US" smtClean="0"/>
              <a:pPr/>
              <a:t>87</a:t>
            </a:fld>
            <a:endParaRPr lang="en-US"/>
          </a:p>
        </p:txBody>
      </p:sp>
    </p:spTree>
    <p:extLst>
      <p:ext uri="{BB962C8B-B14F-4D97-AF65-F5344CB8AC3E}">
        <p14:creationId xmlns="" xmlns:p14="http://schemas.microsoft.com/office/powerpoint/2010/main" val="1573603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Pg</a:t>
            </a:r>
            <a:r>
              <a:rPr lang="en-US" dirty="0" smtClean="0"/>
              <a:t> 517 </a:t>
            </a:r>
            <a:endParaRPr lang="en-US" dirty="0"/>
          </a:p>
        </p:txBody>
      </p:sp>
      <p:sp>
        <p:nvSpPr>
          <p:cNvPr id="4" name="Slide Number Placeholder 3"/>
          <p:cNvSpPr>
            <a:spLocks noGrp="1"/>
          </p:cNvSpPr>
          <p:nvPr>
            <p:ph type="sldNum" sz="quarter" idx="10"/>
          </p:nvPr>
        </p:nvSpPr>
        <p:spPr/>
        <p:txBody>
          <a:bodyPr/>
          <a:lstStyle/>
          <a:p>
            <a:fld id="{D3E5E495-8046-4AE1-B8C0-7FF448EC6E36}" type="slidenum">
              <a:rPr lang="en-US" smtClean="0"/>
              <a:pPr/>
              <a:t>105</a:t>
            </a:fld>
            <a:endParaRPr lang="en-US"/>
          </a:p>
        </p:txBody>
      </p:sp>
    </p:spTree>
    <p:extLst>
      <p:ext uri="{BB962C8B-B14F-4D97-AF65-F5344CB8AC3E}">
        <p14:creationId xmlns="" xmlns:p14="http://schemas.microsoft.com/office/powerpoint/2010/main" val="1657493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Colloids- albumin</a:t>
            </a:r>
            <a:r>
              <a:rPr lang="en-US" baseline="0" dirty="0" smtClean="0"/>
              <a:t> and </a:t>
            </a:r>
            <a:r>
              <a:rPr lang="en-US" baseline="0" dirty="0" err="1" smtClean="0"/>
              <a:t>ffp</a:t>
            </a:r>
            <a:r>
              <a:rPr lang="en-US" baseline="0" dirty="0" smtClean="0"/>
              <a:t> </a:t>
            </a:r>
          </a:p>
          <a:p>
            <a:r>
              <a:rPr lang="en-US" baseline="0" dirty="0" smtClean="0"/>
              <a:t>Crystalloids- n/s/ r/l </a:t>
            </a:r>
            <a:r>
              <a:rPr lang="en-US" baseline="0" dirty="0" err="1" smtClean="0"/>
              <a:t>etc</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3E5E495-8046-4AE1-B8C0-7FF448EC6E36}" type="slidenum">
              <a:rPr lang="en-US" smtClean="0"/>
              <a:pPr/>
              <a:t>112</a:t>
            </a:fld>
            <a:endParaRPr lang="en-US"/>
          </a:p>
        </p:txBody>
      </p:sp>
    </p:spTree>
    <p:extLst>
      <p:ext uri="{BB962C8B-B14F-4D97-AF65-F5344CB8AC3E}">
        <p14:creationId xmlns="" xmlns:p14="http://schemas.microsoft.com/office/powerpoint/2010/main" val="1790213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81C13B-8EA6-40E7-ADE2-D726AD94F567}" type="datetime1">
              <a:rPr lang="en-US" smtClean="0"/>
              <a:pPr/>
              <a:t>3/3/2021</a:t>
            </a:fld>
            <a:endParaRPr lang="en-US"/>
          </a:p>
        </p:txBody>
      </p:sp>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924B8661-0DAF-40B2-8F6F-7ACCF63C1C87}" type="slidenum">
              <a:rPr lang="en-US" smtClean="0"/>
              <a:pPr/>
              <a:t>‹#›</a:t>
            </a:fld>
            <a:endParaRPr lang="en-US"/>
          </a:p>
        </p:txBody>
      </p:sp>
    </p:spTree>
    <p:extLst>
      <p:ext uri="{BB962C8B-B14F-4D97-AF65-F5344CB8AC3E}">
        <p14:creationId xmlns="" xmlns:p14="http://schemas.microsoft.com/office/powerpoint/2010/main" val="2008574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4E1E8-3ECB-40FC-B738-FE2F54D2AF2C}" type="datetime1">
              <a:rPr lang="en-US" smtClean="0"/>
              <a:pPr/>
              <a:t>3/3/2021</a:t>
            </a:fld>
            <a:endParaRPr lang="en-US"/>
          </a:p>
        </p:txBody>
      </p:sp>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924B8661-0DAF-40B2-8F6F-7ACCF63C1C87}" type="slidenum">
              <a:rPr lang="en-US" smtClean="0"/>
              <a:pPr/>
              <a:t>‹#›</a:t>
            </a:fld>
            <a:endParaRPr lang="en-US"/>
          </a:p>
        </p:txBody>
      </p:sp>
    </p:spTree>
    <p:extLst>
      <p:ext uri="{BB962C8B-B14F-4D97-AF65-F5344CB8AC3E}">
        <p14:creationId xmlns="" xmlns:p14="http://schemas.microsoft.com/office/powerpoint/2010/main" val="239405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420AB-F4C4-4710-91AE-A374B1DA8FF2}" type="datetime1">
              <a:rPr lang="en-US" smtClean="0"/>
              <a:pPr/>
              <a:t>3/3/2021</a:t>
            </a:fld>
            <a:endParaRPr lang="en-US"/>
          </a:p>
        </p:txBody>
      </p:sp>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924B8661-0DAF-40B2-8F6F-7ACCF63C1C87}" type="slidenum">
              <a:rPr lang="en-US" smtClean="0"/>
              <a:pPr/>
              <a:t>‹#›</a:t>
            </a:fld>
            <a:endParaRPr lang="en-US"/>
          </a:p>
        </p:txBody>
      </p:sp>
    </p:spTree>
    <p:extLst>
      <p:ext uri="{BB962C8B-B14F-4D97-AF65-F5344CB8AC3E}">
        <p14:creationId xmlns="" xmlns:p14="http://schemas.microsoft.com/office/powerpoint/2010/main" val="348797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F0851-C340-4499-A7F8-0C7D073E9A1A}" type="datetime1">
              <a:rPr lang="en-US" smtClean="0"/>
              <a:pPr/>
              <a:t>3/3/2021</a:t>
            </a:fld>
            <a:endParaRPr lang="en-US"/>
          </a:p>
        </p:txBody>
      </p:sp>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924B8661-0DAF-40B2-8F6F-7ACCF63C1C87}" type="slidenum">
              <a:rPr lang="en-US" smtClean="0"/>
              <a:pPr/>
              <a:t>‹#›</a:t>
            </a:fld>
            <a:endParaRPr lang="en-US"/>
          </a:p>
        </p:txBody>
      </p:sp>
    </p:spTree>
    <p:extLst>
      <p:ext uri="{BB962C8B-B14F-4D97-AF65-F5344CB8AC3E}">
        <p14:creationId xmlns="" xmlns:p14="http://schemas.microsoft.com/office/powerpoint/2010/main" val="265899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3B989E-3A39-4550-8346-1DA1C62E14EE}" type="datetime1">
              <a:rPr lang="en-US" smtClean="0"/>
              <a:pPr/>
              <a:t>3/3/2021</a:t>
            </a:fld>
            <a:endParaRPr lang="en-US"/>
          </a:p>
        </p:txBody>
      </p:sp>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924B8661-0DAF-40B2-8F6F-7ACCF63C1C87}" type="slidenum">
              <a:rPr lang="en-US" smtClean="0"/>
              <a:pPr/>
              <a:t>‹#›</a:t>
            </a:fld>
            <a:endParaRPr lang="en-US"/>
          </a:p>
        </p:txBody>
      </p:sp>
    </p:spTree>
    <p:extLst>
      <p:ext uri="{BB962C8B-B14F-4D97-AF65-F5344CB8AC3E}">
        <p14:creationId xmlns="" xmlns:p14="http://schemas.microsoft.com/office/powerpoint/2010/main" val="4004660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6CDBC7-9EB0-4322-A8EF-E30CB50E4CD2}" type="datetime1">
              <a:rPr lang="en-US" smtClean="0"/>
              <a:pPr/>
              <a:t>3/3/2021</a:t>
            </a:fld>
            <a:endParaRPr lang="en-US"/>
          </a:p>
        </p:txBody>
      </p:sp>
      <p:sp>
        <p:nvSpPr>
          <p:cNvPr id="6" name="Footer Placeholder 5"/>
          <p:cNvSpPr>
            <a:spLocks noGrp="1"/>
          </p:cNvSpPr>
          <p:nvPr>
            <p:ph type="ftr" sz="quarter" idx="11"/>
          </p:nvPr>
        </p:nvSpPr>
        <p:spPr/>
        <p:txBody>
          <a:bodyPr/>
          <a:lstStyle/>
          <a:p>
            <a:r>
              <a:rPr lang="en-US" smtClean="0"/>
              <a:t>mutiso ESq</a:t>
            </a:r>
            <a:endParaRPr lang="en-US"/>
          </a:p>
        </p:txBody>
      </p:sp>
      <p:sp>
        <p:nvSpPr>
          <p:cNvPr id="7" name="Slide Number Placeholder 6"/>
          <p:cNvSpPr>
            <a:spLocks noGrp="1"/>
          </p:cNvSpPr>
          <p:nvPr>
            <p:ph type="sldNum" sz="quarter" idx="12"/>
          </p:nvPr>
        </p:nvSpPr>
        <p:spPr/>
        <p:txBody>
          <a:bodyPr/>
          <a:lstStyle/>
          <a:p>
            <a:fld id="{924B8661-0DAF-40B2-8F6F-7ACCF63C1C87}" type="slidenum">
              <a:rPr lang="en-US" smtClean="0"/>
              <a:pPr/>
              <a:t>‹#›</a:t>
            </a:fld>
            <a:endParaRPr lang="en-US"/>
          </a:p>
        </p:txBody>
      </p:sp>
    </p:spTree>
    <p:extLst>
      <p:ext uri="{BB962C8B-B14F-4D97-AF65-F5344CB8AC3E}">
        <p14:creationId xmlns="" xmlns:p14="http://schemas.microsoft.com/office/powerpoint/2010/main" val="1467072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297A04-5BBA-479B-B63C-548703FCF09C}" type="datetime1">
              <a:rPr lang="en-US" smtClean="0"/>
              <a:pPr/>
              <a:t>3/3/2021</a:t>
            </a:fld>
            <a:endParaRPr lang="en-US"/>
          </a:p>
        </p:txBody>
      </p:sp>
      <p:sp>
        <p:nvSpPr>
          <p:cNvPr id="8" name="Footer Placeholder 7"/>
          <p:cNvSpPr>
            <a:spLocks noGrp="1"/>
          </p:cNvSpPr>
          <p:nvPr>
            <p:ph type="ftr" sz="quarter" idx="11"/>
          </p:nvPr>
        </p:nvSpPr>
        <p:spPr/>
        <p:txBody>
          <a:bodyPr/>
          <a:lstStyle/>
          <a:p>
            <a:r>
              <a:rPr lang="en-US" smtClean="0"/>
              <a:t>mutiso ESq</a:t>
            </a:r>
            <a:endParaRPr lang="en-US"/>
          </a:p>
        </p:txBody>
      </p:sp>
      <p:sp>
        <p:nvSpPr>
          <p:cNvPr id="9" name="Slide Number Placeholder 8"/>
          <p:cNvSpPr>
            <a:spLocks noGrp="1"/>
          </p:cNvSpPr>
          <p:nvPr>
            <p:ph type="sldNum" sz="quarter" idx="12"/>
          </p:nvPr>
        </p:nvSpPr>
        <p:spPr/>
        <p:txBody>
          <a:bodyPr/>
          <a:lstStyle/>
          <a:p>
            <a:fld id="{924B8661-0DAF-40B2-8F6F-7ACCF63C1C87}" type="slidenum">
              <a:rPr lang="en-US" smtClean="0"/>
              <a:pPr/>
              <a:t>‹#›</a:t>
            </a:fld>
            <a:endParaRPr lang="en-US"/>
          </a:p>
        </p:txBody>
      </p:sp>
    </p:spTree>
    <p:extLst>
      <p:ext uri="{BB962C8B-B14F-4D97-AF65-F5344CB8AC3E}">
        <p14:creationId xmlns="" xmlns:p14="http://schemas.microsoft.com/office/powerpoint/2010/main" val="326305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19605A-2CDC-41C7-8D90-52BFA5271B6E}"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a:t>
            </a:fld>
            <a:endParaRPr lang="en-US"/>
          </a:p>
        </p:txBody>
      </p:sp>
    </p:spTree>
    <p:extLst>
      <p:ext uri="{BB962C8B-B14F-4D97-AF65-F5344CB8AC3E}">
        <p14:creationId xmlns="" xmlns:p14="http://schemas.microsoft.com/office/powerpoint/2010/main" val="2268375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6F137-859A-47CF-8C41-1F124CACCBCB}"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a:t>
            </a:fld>
            <a:endParaRPr lang="en-US"/>
          </a:p>
        </p:txBody>
      </p:sp>
    </p:spTree>
    <p:extLst>
      <p:ext uri="{BB962C8B-B14F-4D97-AF65-F5344CB8AC3E}">
        <p14:creationId xmlns="" xmlns:p14="http://schemas.microsoft.com/office/powerpoint/2010/main" val="425843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0502A7-A5B0-4444-A131-4F28DE8520D4}" type="datetime1">
              <a:rPr lang="en-US" smtClean="0"/>
              <a:pPr/>
              <a:t>3/3/2021</a:t>
            </a:fld>
            <a:endParaRPr lang="en-US"/>
          </a:p>
        </p:txBody>
      </p:sp>
      <p:sp>
        <p:nvSpPr>
          <p:cNvPr id="6" name="Footer Placeholder 5"/>
          <p:cNvSpPr>
            <a:spLocks noGrp="1"/>
          </p:cNvSpPr>
          <p:nvPr>
            <p:ph type="ftr" sz="quarter" idx="11"/>
          </p:nvPr>
        </p:nvSpPr>
        <p:spPr/>
        <p:txBody>
          <a:bodyPr/>
          <a:lstStyle/>
          <a:p>
            <a:r>
              <a:rPr lang="en-US" smtClean="0"/>
              <a:t>mutiso ESq</a:t>
            </a:r>
            <a:endParaRPr lang="en-US"/>
          </a:p>
        </p:txBody>
      </p:sp>
      <p:sp>
        <p:nvSpPr>
          <p:cNvPr id="7" name="Slide Number Placeholder 6"/>
          <p:cNvSpPr>
            <a:spLocks noGrp="1"/>
          </p:cNvSpPr>
          <p:nvPr>
            <p:ph type="sldNum" sz="quarter" idx="12"/>
          </p:nvPr>
        </p:nvSpPr>
        <p:spPr/>
        <p:txBody>
          <a:bodyPr/>
          <a:lstStyle/>
          <a:p>
            <a:fld id="{924B8661-0DAF-40B2-8F6F-7ACCF63C1C87}" type="slidenum">
              <a:rPr lang="en-US" smtClean="0"/>
              <a:pPr/>
              <a:t>‹#›</a:t>
            </a:fld>
            <a:endParaRPr lang="en-US"/>
          </a:p>
        </p:txBody>
      </p:sp>
    </p:spTree>
    <p:extLst>
      <p:ext uri="{BB962C8B-B14F-4D97-AF65-F5344CB8AC3E}">
        <p14:creationId xmlns="" xmlns:p14="http://schemas.microsoft.com/office/powerpoint/2010/main" val="134861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51EB3-ADEE-483E-BF9E-3DA8E8B4E584}" type="datetime1">
              <a:rPr lang="en-US" smtClean="0"/>
              <a:pPr/>
              <a:t>3/3/2021</a:t>
            </a:fld>
            <a:endParaRPr lang="en-US"/>
          </a:p>
        </p:txBody>
      </p:sp>
      <p:sp>
        <p:nvSpPr>
          <p:cNvPr id="6" name="Footer Placeholder 5"/>
          <p:cNvSpPr>
            <a:spLocks noGrp="1"/>
          </p:cNvSpPr>
          <p:nvPr>
            <p:ph type="ftr" sz="quarter" idx="11"/>
          </p:nvPr>
        </p:nvSpPr>
        <p:spPr/>
        <p:txBody>
          <a:bodyPr/>
          <a:lstStyle/>
          <a:p>
            <a:r>
              <a:rPr lang="en-US" smtClean="0"/>
              <a:t>mutiso ESq</a:t>
            </a:r>
            <a:endParaRPr lang="en-US"/>
          </a:p>
        </p:txBody>
      </p:sp>
      <p:sp>
        <p:nvSpPr>
          <p:cNvPr id="7" name="Slide Number Placeholder 6"/>
          <p:cNvSpPr>
            <a:spLocks noGrp="1"/>
          </p:cNvSpPr>
          <p:nvPr>
            <p:ph type="sldNum" sz="quarter" idx="12"/>
          </p:nvPr>
        </p:nvSpPr>
        <p:spPr/>
        <p:txBody>
          <a:bodyPr/>
          <a:lstStyle/>
          <a:p>
            <a:fld id="{924B8661-0DAF-40B2-8F6F-7ACCF63C1C87}" type="slidenum">
              <a:rPr lang="en-US" smtClean="0"/>
              <a:pPr/>
              <a:t>‹#›</a:t>
            </a:fld>
            <a:endParaRPr lang="en-US"/>
          </a:p>
        </p:txBody>
      </p:sp>
    </p:spTree>
    <p:extLst>
      <p:ext uri="{BB962C8B-B14F-4D97-AF65-F5344CB8AC3E}">
        <p14:creationId xmlns="" xmlns:p14="http://schemas.microsoft.com/office/powerpoint/2010/main" val="29587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CE2F4-688F-4EAF-82DE-73AF9A77E564}" type="datetime1">
              <a:rPr lang="en-US" smtClean="0"/>
              <a:pPr/>
              <a:t>3/3/2021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mutiso ESq</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B8661-0DAF-40B2-8F6F-7ACCF63C1C87}" type="slidenum">
              <a:rPr lang="en-US" smtClean="0"/>
              <a:pPr/>
              <a:t>‹#›</a:t>
            </a:fld>
            <a:endParaRPr lang="en-US"/>
          </a:p>
        </p:txBody>
      </p:sp>
    </p:spTree>
    <p:extLst>
      <p:ext uri="{BB962C8B-B14F-4D97-AF65-F5344CB8AC3E}">
        <p14:creationId xmlns="" xmlns:p14="http://schemas.microsoft.com/office/powerpoint/2010/main" val="2871189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i="1" dirty="0" smtClean="0">
                <a:effectLst>
                  <a:outerShdw blurRad="38100" dist="38100" dir="2700000" algn="tl">
                    <a:srgbClr val="000000">
                      <a:alpha val="43137"/>
                    </a:srgbClr>
                  </a:outerShdw>
                </a:effectLst>
              </a:rPr>
              <a:t>Medical – </a:t>
            </a:r>
            <a:r>
              <a:rPr lang="en-US" b="1" i="1" dirty="0" smtClean="0"/>
              <a:t>Surgical Nursing II</a:t>
            </a:r>
            <a:br>
              <a:rPr lang="en-US" b="1" i="1" dirty="0" smtClean="0"/>
            </a:br>
            <a:r>
              <a:rPr lang="en-US" b="1" i="1" dirty="0" smtClean="0"/>
              <a:t>GIT disorders</a:t>
            </a:r>
            <a:br>
              <a:rPr lang="en-US" b="1" i="1" dirty="0" smtClean="0"/>
            </a:br>
            <a:r>
              <a:rPr lang="en-US" b="1" i="1" dirty="0" smtClean="0"/>
              <a:t>   </a:t>
            </a:r>
            <a:endParaRPr lang="en-US" b="1" i="1" dirty="0"/>
          </a:p>
        </p:txBody>
      </p:sp>
      <p:sp>
        <p:nvSpPr>
          <p:cNvPr id="4" name="Date Placeholder 3"/>
          <p:cNvSpPr>
            <a:spLocks noGrp="1"/>
          </p:cNvSpPr>
          <p:nvPr>
            <p:ph type="dt" sz="half" idx="10"/>
          </p:nvPr>
        </p:nvSpPr>
        <p:spPr/>
        <p:txBody>
          <a:bodyPr/>
          <a:lstStyle/>
          <a:p>
            <a:fld id="{F78740C0-4FC4-44FF-A789-A661C099FFA7}" type="datetime1">
              <a:rPr lang="en-US" smtClean="0"/>
              <a:pPr/>
              <a:t>3/3/2021</a:t>
            </a:fld>
            <a:endParaRPr lang="en-US"/>
          </a:p>
        </p:txBody>
      </p:sp>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924B8661-0DAF-40B2-8F6F-7ACCF63C1C87}" type="slidenum">
              <a:rPr lang="en-US" smtClean="0"/>
              <a:pPr/>
              <a:t>1</a:t>
            </a:fld>
            <a:endParaRPr lang="en-US"/>
          </a:p>
        </p:txBody>
      </p:sp>
      <p:sp>
        <p:nvSpPr>
          <p:cNvPr id="7" name="Subtitle 6"/>
          <p:cNvSpPr>
            <a:spLocks noGrp="1"/>
          </p:cNvSpPr>
          <p:nvPr>
            <p:ph type="subTitle" idx="1"/>
          </p:nvPr>
        </p:nvSpPr>
        <p:spPr/>
        <p:txBody>
          <a:bodyPr/>
          <a:lstStyle/>
          <a:p>
            <a:r>
              <a:rPr lang="en-US" dirty="0" err="1" smtClean="0"/>
              <a:t>emmah</a:t>
            </a:r>
            <a:endParaRPr lang="en-US" dirty="0"/>
          </a:p>
        </p:txBody>
      </p:sp>
    </p:spTree>
    <p:extLst>
      <p:ext uri="{BB962C8B-B14F-4D97-AF65-F5344CB8AC3E}">
        <p14:creationId xmlns="" xmlns:p14="http://schemas.microsoft.com/office/powerpoint/2010/main" val="1188881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F1684A90-6BB9-4965-8787-EACEB08B7B40}" type="slidenum">
              <a:rPr lang="en-US"/>
              <a:pPr/>
              <a:t>10</a:t>
            </a:fld>
            <a:endParaRPr lang="en-US"/>
          </a:p>
        </p:txBody>
      </p:sp>
      <p:sp>
        <p:nvSpPr>
          <p:cNvPr id="19460" name="Rectangle 4"/>
          <p:cNvSpPr>
            <a:spLocks noGrp="1" noChangeArrowheads="1"/>
          </p:cNvSpPr>
          <p:nvPr>
            <p:ph type="title"/>
          </p:nvPr>
        </p:nvSpPr>
        <p:spPr/>
        <p:txBody>
          <a:bodyPr/>
          <a:lstStyle/>
          <a:p>
            <a:r>
              <a:rPr lang="en-US" b="1"/>
              <a:t>WHAT IS GINGIVITIS ? </a:t>
            </a:r>
          </a:p>
        </p:txBody>
      </p:sp>
      <p:sp>
        <p:nvSpPr>
          <p:cNvPr id="19461" name="Rectangle 5"/>
          <p:cNvSpPr>
            <a:spLocks noGrp="1" noChangeArrowheads="1"/>
          </p:cNvSpPr>
          <p:nvPr>
            <p:ph type="body" idx="1"/>
          </p:nvPr>
        </p:nvSpPr>
        <p:spPr>
          <a:xfrm>
            <a:off x="618565" y="1600200"/>
            <a:ext cx="9592235" cy="5257800"/>
          </a:xfrm>
        </p:spPr>
        <p:txBody>
          <a:bodyPr>
            <a:noAutofit/>
          </a:bodyPr>
          <a:lstStyle/>
          <a:p>
            <a:r>
              <a:rPr lang="en-US" b="1" dirty="0"/>
              <a:t>No bone structure is lost around the teeth at this stage of gum disease.</a:t>
            </a:r>
          </a:p>
          <a:p>
            <a:r>
              <a:rPr lang="en-US" b="1" dirty="0"/>
              <a:t> Blood on the toothbrush or dental floss is one of the earliest and most common signs of gingivitis. </a:t>
            </a:r>
          </a:p>
          <a:p>
            <a:r>
              <a:rPr lang="en-US" b="1" dirty="0"/>
              <a:t> Your gums should never bleed while brushing or flossing. </a:t>
            </a:r>
            <a:br>
              <a:rPr lang="en-US" b="1" dirty="0"/>
            </a:br>
            <a:endParaRPr lang="en-US" b="1" dirty="0"/>
          </a:p>
          <a:p>
            <a:r>
              <a:rPr lang="en-US" b="1" dirty="0"/>
              <a:t>The good news about gingivitis is that it is preventable and reversible through good brushing and flossing techniques (or other interdental tooth cleansing).</a:t>
            </a:r>
          </a:p>
          <a:p>
            <a:r>
              <a:rPr lang="en-US" b="1" dirty="0"/>
              <a:t> On the other hand, if oral hygiene habits are poor, gingivitis may progress to periodontitis.</a:t>
            </a:r>
          </a:p>
        </p:txBody>
      </p:sp>
      <p:sp>
        <p:nvSpPr>
          <p:cNvPr id="2" name="Date Placeholder 1"/>
          <p:cNvSpPr>
            <a:spLocks noGrp="1"/>
          </p:cNvSpPr>
          <p:nvPr>
            <p:ph type="dt" sz="half" idx="10"/>
          </p:nvPr>
        </p:nvSpPr>
        <p:spPr/>
        <p:txBody>
          <a:bodyPr/>
          <a:lstStyle/>
          <a:p>
            <a:fld id="{8B890393-557B-4911-B643-0C59B8ED8998}" type="datetime1">
              <a:rPr lang="en-US" smtClean="0"/>
              <a:pPr/>
              <a:t>3/3/2021</a:t>
            </a:fld>
            <a:endParaRPr lang="en-US"/>
          </a:p>
        </p:txBody>
      </p:sp>
    </p:spTree>
    <p:extLst>
      <p:ext uri="{BB962C8B-B14F-4D97-AF65-F5344CB8AC3E}">
        <p14:creationId xmlns="" xmlns:p14="http://schemas.microsoft.com/office/powerpoint/2010/main" val="31706287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a:bodyPr>
          <a:lstStyle/>
          <a:p>
            <a:pPr marL="0" indent="0">
              <a:buNone/>
            </a:pPr>
            <a:r>
              <a:rPr lang="en-US" b="1" i="1" u="sng" dirty="0"/>
              <a:t>Nursing Process for the Patient with</a:t>
            </a:r>
          </a:p>
          <a:p>
            <a:pPr marL="0" indent="0">
              <a:buNone/>
            </a:pPr>
            <a:r>
              <a:rPr lang="en-US" b="1" i="1" u="sng" dirty="0"/>
              <a:t>Inflammatory Bowel Disease</a:t>
            </a:r>
          </a:p>
          <a:p>
            <a:pPr marL="0" indent="0">
              <a:buNone/>
            </a:pPr>
            <a:r>
              <a:rPr lang="en-US" b="1" u="sng" dirty="0"/>
              <a:t>ASSESSMENT</a:t>
            </a:r>
            <a:r>
              <a:rPr lang="en-US" b="1" dirty="0"/>
              <a:t>. </a:t>
            </a:r>
            <a:r>
              <a:rPr lang="en-US" dirty="0"/>
              <a:t>A history obtained from the patient </a:t>
            </a:r>
            <a:r>
              <a:rPr lang="en-US" dirty="0" smtClean="0"/>
              <a:t>should include </a:t>
            </a:r>
            <a:r>
              <a:rPr lang="en-US" dirty="0"/>
              <a:t>identification of symptoms, including the onset, </a:t>
            </a:r>
            <a:r>
              <a:rPr lang="en-US" dirty="0" smtClean="0"/>
              <a:t>duration, frequency</a:t>
            </a:r>
            <a:r>
              <a:rPr lang="en-US" dirty="0"/>
              <a:t>, and severity. Ask if there has been </a:t>
            </a:r>
            <a:r>
              <a:rPr lang="en-US" dirty="0" smtClean="0"/>
              <a:t>any correlation </a:t>
            </a:r>
            <a:r>
              <a:rPr lang="en-US" dirty="0"/>
              <a:t>between exacerbations of symptoms related </a:t>
            </a:r>
            <a:r>
              <a:rPr lang="en-US" dirty="0" smtClean="0"/>
              <a:t>to dietary </a:t>
            </a:r>
            <a:r>
              <a:rPr lang="en-US" dirty="0"/>
              <a:t>changes or stress. Determine the presence any </a:t>
            </a:r>
            <a:r>
              <a:rPr lang="en-US" dirty="0" smtClean="0"/>
              <a:t>food allergies </a:t>
            </a:r>
            <a:r>
              <a:rPr lang="en-US" dirty="0"/>
              <a:t>or intolerances, such as milk, because some </a:t>
            </a:r>
            <a:r>
              <a:rPr lang="en-US" dirty="0" smtClean="0"/>
              <a:t>may increase </a:t>
            </a:r>
            <a:r>
              <a:rPr lang="en-US" dirty="0"/>
              <a:t>diarrhea. Also, note the daily and weekly intake </a:t>
            </a:r>
            <a:r>
              <a:rPr lang="en-US" dirty="0" smtClean="0"/>
              <a:t>of caffeine</a:t>
            </a:r>
            <a:r>
              <a:rPr lang="en-US" dirty="0"/>
              <a:t>, nicotine, and alcohol, because all these </a:t>
            </a:r>
            <a:r>
              <a:rPr lang="en-US" dirty="0" smtClean="0"/>
              <a:t>stimulate the </a:t>
            </a:r>
            <a:r>
              <a:rPr lang="en-US" dirty="0"/>
              <a:t>bowel and can cause cramping and diarrhea.</a:t>
            </a:r>
          </a:p>
          <a:p>
            <a:r>
              <a:rPr lang="en-US" dirty="0"/>
              <a:t>Assess the patient for nutritional status and signs of </a:t>
            </a:r>
            <a:r>
              <a:rPr lang="en-US" dirty="0" smtClean="0"/>
              <a:t>dehydration. The </a:t>
            </a:r>
            <a:r>
              <a:rPr lang="en-US" dirty="0"/>
              <a:t>amount of weight loss in 2 months can </a:t>
            </a:r>
            <a:r>
              <a:rPr lang="en-US" dirty="0" smtClean="0"/>
              <a:t>be 10 </a:t>
            </a:r>
            <a:r>
              <a:rPr lang="en-US" dirty="0"/>
              <a:t>to 20 pounds. </a:t>
            </a:r>
            <a:endParaRPr lang="en-US" dirty="0" smtClean="0"/>
          </a:p>
          <a:p>
            <a:r>
              <a:rPr lang="en-US" dirty="0" smtClean="0"/>
              <a:t>Perianal </a:t>
            </a:r>
            <a:r>
              <a:rPr lang="en-US" dirty="0"/>
              <a:t>skin should be assessed for </a:t>
            </a:r>
            <a:r>
              <a:rPr lang="en-US" dirty="0" smtClean="0"/>
              <a:t>irritation and </a:t>
            </a:r>
            <a:r>
              <a:rPr lang="en-US" dirty="0"/>
              <a:t>excoriation.</a:t>
            </a:r>
          </a:p>
          <a:p>
            <a:r>
              <a:rPr lang="en-US" dirty="0"/>
              <a:t>Assessment of emotional status, coping skills, and </a:t>
            </a:r>
            <a:r>
              <a:rPr lang="en-US" dirty="0" smtClean="0"/>
              <a:t>verbal and </a:t>
            </a:r>
            <a:r>
              <a:rPr lang="en-US" dirty="0"/>
              <a:t>nonverbal behaviors is essential. The patient may </a:t>
            </a:r>
            <a:r>
              <a:rPr lang="en-US" dirty="0" smtClean="0"/>
              <a:t>withdraw from </a:t>
            </a:r>
            <a:r>
              <a:rPr lang="en-US" dirty="0"/>
              <a:t>family and friends because of frequent </a:t>
            </a:r>
            <a:r>
              <a:rPr lang="en-US" dirty="0" smtClean="0"/>
              <a:t>bowel movements</a:t>
            </a:r>
            <a:r>
              <a:rPr lang="en-US" dirty="0"/>
              <a:t>. Anxiety, sleep disturbances, depression, </a:t>
            </a:r>
            <a:r>
              <a:rPr lang="en-US" dirty="0" smtClean="0"/>
              <a:t>and denial </a:t>
            </a:r>
            <a:r>
              <a:rPr lang="en-US" dirty="0"/>
              <a:t>can be problems</a:t>
            </a:r>
            <a:r>
              <a:rPr lang="en-US" dirty="0" smtClean="0"/>
              <a:t>.</a:t>
            </a:r>
          </a:p>
          <a:p>
            <a:r>
              <a:rPr lang="en-US" dirty="0" smtClean="0"/>
              <a:t> </a:t>
            </a:r>
            <a:r>
              <a:rPr lang="en-US" dirty="0"/>
              <a:t>If surgery involving an ileostomy </a:t>
            </a:r>
            <a:r>
              <a:rPr lang="en-US" dirty="0" smtClean="0"/>
              <a:t>is planned</a:t>
            </a:r>
            <a:r>
              <a:rPr lang="en-US" dirty="0"/>
              <a:t>, the patient is at risk for problems with body image.</a:t>
            </a:r>
          </a:p>
        </p:txBody>
      </p:sp>
      <p:sp>
        <p:nvSpPr>
          <p:cNvPr id="2" name="Date Placeholder 1"/>
          <p:cNvSpPr>
            <a:spLocks noGrp="1"/>
          </p:cNvSpPr>
          <p:nvPr>
            <p:ph type="dt" sz="half" idx="10"/>
          </p:nvPr>
        </p:nvSpPr>
        <p:spPr/>
        <p:txBody>
          <a:bodyPr/>
          <a:lstStyle/>
          <a:p>
            <a:fld id="{6B43DC84-F71F-4C39-9F0A-717987C77C19}"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100</a:t>
            </a:fld>
            <a:endParaRPr lang="en-US"/>
          </a:p>
        </p:txBody>
      </p:sp>
    </p:spTree>
    <p:extLst>
      <p:ext uri="{BB962C8B-B14F-4D97-AF65-F5344CB8AC3E}">
        <p14:creationId xmlns="" xmlns:p14="http://schemas.microsoft.com/office/powerpoint/2010/main" val="89284400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NURSING DIAGNOSIS. Nursing diagnoses for the </a:t>
            </a:r>
            <a:r>
              <a:rPr lang="en-US" b="1" u="sng" dirty="0" smtClean="0"/>
              <a:t>patient with </a:t>
            </a:r>
            <a:r>
              <a:rPr lang="en-US" b="1" u="sng" dirty="0"/>
              <a:t>IBD may include the following:</a:t>
            </a:r>
          </a:p>
          <a:p>
            <a:r>
              <a:rPr lang="en-US" dirty="0"/>
              <a:t>■ Diarrhea related to inflammatory </a:t>
            </a:r>
            <a:r>
              <a:rPr lang="en-US" dirty="0" smtClean="0"/>
              <a:t>process a/e by</a:t>
            </a:r>
            <a:endParaRPr lang="en-US" dirty="0"/>
          </a:p>
          <a:p>
            <a:r>
              <a:rPr lang="en-US" dirty="0"/>
              <a:t>■ </a:t>
            </a:r>
            <a:r>
              <a:rPr lang="en-US" dirty="0" smtClean="0"/>
              <a:t>Ineffective/imbalanced </a:t>
            </a:r>
            <a:r>
              <a:rPr lang="en-US" dirty="0"/>
              <a:t>nutrition, less than body requirements, </a:t>
            </a:r>
            <a:r>
              <a:rPr lang="en-US" dirty="0" smtClean="0"/>
              <a:t>related to </a:t>
            </a:r>
            <a:r>
              <a:rPr lang="en-US" dirty="0"/>
              <a:t>anorexia and </a:t>
            </a:r>
            <a:r>
              <a:rPr lang="en-US" dirty="0" err="1" smtClean="0"/>
              <a:t>malabsorption</a:t>
            </a:r>
            <a:r>
              <a:rPr lang="en-US" dirty="0" smtClean="0"/>
              <a:t> a/c by </a:t>
            </a:r>
            <a:endParaRPr lang="en-US" dirty="0"/>
          </a:p>
          <a:p>
            <a:r>
              <a:rPr lang="en-US" dirty="0"/>
              <a:t>■ Deficient fluid volume related to anorexia, nausea, and </a:t>
            </a:r>
            <a:r>
              <a:rPr lang="en-US" dirty="0" smtClean="0"/>
              <a:t>diarrhea a/e by</a:t>
            </a:r>
            <a:endParaRPr lang="en-US" dirty="0"/>
          </a:p>
          <a:p>
            <a:r>
              <a:rPr lang="en-US" dirty="0"/>
              <a:t>■ Acute pain related to increased peristalsis and </a:t>
            </a:r>
            <a:r>
              <a:rPr lang="en-US" dirty="0" smtClean="0"/>
              <a:t>cramping a/c by </a:t>
            </a:r>
            <a:endParaRPr lang="en-US" dirty="0"/>
          </a:p>
          <a:p>
            <a:r>
              <a:rPr lang="en-US" dirty="0"/>
              <a:t>■ Impaired skin integrity related to frequent loose </a:t>
            </a:r>
            <a:r>
              <a:rPr lang="en-US" dirty="0" smtClean="0"/>
              <a:t>stools a/e by </a:t>
            </a:r>
            <a:endParaRPr lang="en-US" dirty="0"/>
          </a:p>
          <a:p>
            <a:r>
              <a:rPr lang="en-US" dirty="0"/>
              <a:t>■ Ineffective coping related to repeated episodes of </a:t>
            </a:r>
            <a:r>
              <a:rPr lang="en-US" dirty="0" smtClean="0"/>
              <a:t>diarrhea a/e </a:t>
            </a:r>
            <a:endParaRPr lang="en-US" dirty="0"/>
          </a:p>
        </p:txBody>
      </p:sp>
      <p:sp>
        <p:nvSpPr>
          <p:cNvPr id="2" name="Date Placeholder 1"/>
          <p:cNvSpPr>
            <a:spLocks noGrp="1"/>
          </p:cNvSpPr>
          <p:nvPr>
            <p:ph type="dt" sz="half" idx="10"/>
          </p:nvPr>
        </p:nvSpPr>
        <p:spPr/>
        <p:txBody>
          <a:bodyPr/>
          <a:lstStyle/>
          <a:p>
            <a:fld id="{B7CAE4A7-60F5-4D73-8EB4-82811FFA8868}"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101</a:t>
            </a:fld>
            <a:endParaRPr lang="en-US"/>
          </a:p>
        </p:txBody>
      </p:sp>
    </p:spTree>
    <p:extLst>
      <p:ext uri="{BB962C8B-B14F-4D97-AF65-F5344CB8AC3E}">
        <p14:creationId xmlns="" xmlns:p14="http://schemas.microsoft.com/office/powerpoint/2010/main" val="152525197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842" y="0"/>
            <a:ext cx="11747157" cy="6858000"/>
          </a:xfrm>
        </p:spPr>
        <p:txBody>
          <a:bodyPr/>
          <a:lstStyle/>
          <a:p>
            <a:pPr marL="0" indent="0">
              <a:buNone/>
            </a:pPr>
            <a:r>
              <a:rPr lang="en-US" b="1" dirty="0" smtClean="0"/>
              <a:t>PLANNING-</a:t>
            </a:r>
          </a:p>
          <a:p>
            <a:pPr marL="0" indent="0">
              <a:buNone/>
            </a:pPr>
            <a:r>
              <a:rPr lang="en-US" b="1" dirty="0" smtClean="0"/>
              <a:t> </a:t>
            </a:r>
            <a:r>
              <a:rPr lang="en-US" dirty="0"/>
              <a:t>Goals </a:t>
            </a:r>
            <a:r>
              <a:rPr lang="en-US" dirty="0" smtClean="0"/>
              <a:t>include:</a:t>
            </a:r>
          </a:p>
          <a:p>
            <a:r>
              <a:rPr lang="en-US" dirty="0" smtClean="0"/>
              <a:t> </a:t>
            </a:r>
            <a:r>
              <a:rPr lang="en-US" dirty="0"/>
              <a:t>A</a:t>
            </a:r>
            <a:r>
              <a:rPr lang="en-US" dirty="0" smtClean="0"/>
              <a:t>chieving </a:t>
            </a:r>
            <a:r>
              <a:rPr lang="en-US" dirty="0"/>
              <a:t>normal bowel </a:t>
            </a:r>
            <a:r>
              <a:rPr lang="en-US" dirty="0" smtClean="0"/>
              <a:t>elimination,</a:t>
            </a:r>
          </a:p>
          <a:p>
            <a:r>
              <a:rPr lang="en-US" dirty="0" smtClean="0"/>
              <a:t>Maintenance </a:t>
            </a:r>
            <a:r>
              <a:rPr lang="en-US" dirty="0"/>
              <a:t>of nutrition</a:t>
            </a:r>
            <a:r>
              <a:rPr lang="en-US" dirty="0" smtClean="0"/>
              <a:t>,</a:t>
            </a:r>
          </a:p>
          <a:p>
            <a:r>
              <a:rPr lang="en-US" dirty="0" smtClean="0"/>
              <a:t> </a:t>
            </a:r>
            <a:r>
              <a:rPr lang="en-US" dirty="0"/>
              <a:t>P</a:t>
            </a:r>
            <a:r>
              <a:rPr lang="en-US" dirty="0" smtClean="0"/>
              <a:t>revention </a:t>
            </a:r>
            <a:r>
              <a:rPr lang="en-US" dirty="0"/>
              <a:t>of </a:t>
            </a:r>
            <a:r>
              <a:rPr lang="en-US" dirty="0" smtClean="0"/>
              <a:t>deficient fluid </a:t>
            </a:r>
            <a:r>
              <a:rPr lang="en-US" dirty="0"/>
              <a:t>volume, </a:t>
            </a:r>
            <a:endParaRPr lang="en-US" dirty="0" smtClean="0"/>
          </a:p>
          <a:p>
            <a:r>
              <a:rPr lang="en-US" dirty="0" smtClean="0"/>
              <a:t>Relief </a:t>
            </a:r>
            <a:r>
              <a:rPr lang="en-US" dirty="0"/>
              <a:t>of abdominal pain and cramping, and </a:t>
            </a:r>
            <a:endParaRPr lang="en-US" dirty="0" smtClean="0"/>
          </a:p>
          <a:p>
            <a:r>
              <a:rPr lang="en-US" dirty="0" smtClean="0"/>
              <a:t>Effective coping </a:t>
            </a:r>
            <a:r>
              <a:rPr lang="en-US" dirty="0"/>
              <a:t>with the disease.</a:t>
            </a:r>
          </a:p>
        </p:txBody>
      </p:sp>
      <p:sp>
        <p:nvSpPr>
          <p:cNvPr id="2" name="Date Placeholder 1"/>
          <p:cNvSpPr>
            <a:spLocks noGrp="1"/>
          </p:cNvSpPr>
          <p:nvPr>
            <p:ph type="dt" sz="half" idx="10"/>
          </p:nvPr>
        </p:nvSpPr>
        <p:spPr/>
        <p:txBody>
          <a:bodyPr/>
          <a:lstStyle/>
          <a:p>
            <a:fld id="{D0174B3C-0E69-4C14-8AF3-94923853724A}"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102</a:t>
            </a:fld>
            <a:endParaRPr lang="en-US"/>
          </a:p>
        </p:txBody>
      </p:sp>
    </p:spTree>
    <p:extLst>
      <p:ext uri="{BB962C8B-B14F-4D97-AF65-F5344CB8AC3E}">
        <p14:creationId xmlns="" xmlns:p14="http://schemas.microsoft.com/office/powerpoint/2010/main" val="160125841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946924" cy="6858000"/>
          </a:xfrm>
        </p:spPr>
        <p:txBody>
          <a:bodyPr/>
          <a:lstStyle/>
          <a:p>
            <a:r>
              <a:rPr lang="en-US" dirty="0" err="1" smtClean="0"/>
              <a:t>Eg</a:t>
            </a:r>
            <a:r>
              <a:rPr lang="en-US" dirty="0" smtClean="0"/>
              <a:t> </a:t>
            </a:r>
          </a:p>
          <a:p>
            <a:r>
              <a:rPr lang="en-US" b="1" dirty="0"/>
              <a:t>Ineffective coping related to inflammatory bowel disease</a:t>
            </a:r>
          </a:p>
          <a:p>
            <a:pPr marL="0" indent="0">
              <a:buNone/>
            </a:pPr>
            <a:r>
              <a:rPr lang="en-US" b="1" u="sng" dirty="0"/>
              <a:t>PATIENT OUTCOMES</a:t>
            </a:r>
          </a:p>
          <a:p>
            <a:r>
              <a:rPr lang="en-US" dirty="0"/>
              <a:t>Patient will identify strategies that will promote effective coping</a:t>
            </a:r>
            <a:r>
              <a:rPr lang="en-US" dirty="0" smtClean="0"/>
              <a:t>.</a:t>
            </a:r>
          </a:p>
          <a:p>
            <a:pPr marL="0" indent="0">
              <a:buNone/>
            </a:pPr>
            <a:r>
              <a:rPr lang="en-US" b="1" u="sng" dirty="0" smtClean="0"/>
              <a:t>EVALUATION OF OUTCOMES</a:t>
            </a:r>
          </a:p>
          <a:p>
            <a:r>
              <a:rPr lang="en-US" dirty="0" smtClean="0"/>
              <a:t>Is the patient able to state strategies for effective coping?</a:t>
            </a:r>
            <a:endParaRPr lang="en-US" dirty="0"/>
          </a:p>
        </p:txBody>
      </p:sp>
      <p:sp>
        <p:nvSpPr>
          <p:cNvPr id="2" name="Date Placeholder 1"/>
          <p:cNvSpPr>
            <a:spLocks noGrp="1"/>
          </p:cNvSpPr>
          <p:nvPr>
            <p:ph type="dt" sz="half" idx="10"/>
          </p:nvPr>
        </p:nvSpPr>
        <p:spPr/>
        <p:txBody>
          <a:bodyPr/>
          <a:lstStyle/>
          <a:p>
            <a:fld id="{0EADC833-CC42-4F40-B5B8-0583F35840C4}"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103</a:t>
            </a:fld>
            <a:endParaRPr lang="en-US"/>
          </a:p>
        </p:txBody>
      </p:sp>
    </p:spTree>
    <p:extLst>
      <p:ext uri="{BB962C8B-B14F-4D97-AF65-F5344CB8AC3E}">
        <p14:creationId xmlns="" xmlns:p14="http://schemas.microsoft.com/office/powerpoint/2010/main" val="242248703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300034631"/>
              </p:ext>
            </p:extLst>
          </p:nvPr>
        </p:nvGraphicFramePr>
        <p:xfrm>
          <a:off x="0" y="0"/>
          <a:ext cx="12192000" cy="7030837"/>
        </p:xfrm>
        <a:graphic>
          <a:graphicData uri="http://schemas.openxmlformats.org/drawingml/2006/table">
            <a:tbl>
              <a:tblPr firstRow="1" bandRow="1">
                <a:tableStyleId>{5C22544A-7EE6-4342-B048-85BDC9FD1C3A}</a:tableStyleId>
              </a:tblPr>
              <a:tblGrid>
                <a:gridCol w="5263978">
                  <a:extLst>
                    <a:ext uri="{9D8B030D-6E8A-4147-A177-3AD203B41FA5}">
                      <a16:colId xmlns="" xmlns:a16="http://schemas.microsoft.com/office/drawing/2014/main" val="20000"/>
                    </a:ext>
                  </a:extLst>
                </a:gridCol>
                <a:gridCol w="6928022">
                  <a:extLst>
                    <a:ext uri="{9D8B030D-6E8A-4147-A177-3AD203B41FA5}">
                      <a16:colId xmlns="" xmlns:a16="http://schemas.microsoft.com/office/drawing/2014/main" val="20001"/>
                    </a:ext>
                  </a:extLst>
                </a:gridCol>
              </a:tblGrid>
              <a:tr h="676532">
                <a:tc>
                  <a:txBody>
                    <a:bodyPr/>
                    <a:lstStyle/>
                    <a:p>
                      <a:r>
                        <a:rPr lang="en-US" sz="2800" dirty="0" smtClean="0"/>
                        <a:t>Interventions</a:t>
                      </a:r>
                      <a:r>
                        <a:rPr lang="en-US" sz="2800" baseline="0" dirty="0" smtClean="0"/>
                        <a:t> </a:t>
                      </a:r>
                      <a:endParaRPr lang="en-US" sz="2800" dirty="0"/>
                    </a:p>
                  </a:txBody>
                  <a:tcPr/>
                </a:tc>
                <a:tc>
                  <a:txBody>
                    <a:bodyPr/>
                    <a:lstStyle/>
                    <a:p>
                      <a:r>
                        <a:rPr lang="en-US" sz="2800" dirty="0" smtClean="0"/>
                        <a:t>Rationale </a:t>
                      </a:r>
                      <a:endParaRPr lang="en-US" sz="2800" dirty="0"/>
                    </a:p>
                  </a:txBody>
                  <a:tcPr/>
                </a:tc>
                <a:extLst>
                  <a:ext uri="{0D108BD9-81ED-4DB2-BD59-A6C34878D82A}">
                    <a16:rowId xmlns="" xmlns:a16="http://schemas.microsoft.com/office/drawing/2014/main" val="10000"/>
                  </a:ext>
                </a:extLst>
              </a:tr>
              <a:tr h="1668162">
                <a:tc>
                  <a:txBody>
                    <a:bodyPr/>
                    <a:lstStyle/>
                    <a:p>
                      <a:r>
                        <a:rPr lang="en-US" sz="2800" b="0" i="0" u="none" strike="noStrike" kern="1200" baseline="0" dirty="0" smtClean="0">
                          <a:solidFill>
                            <a:schemeClr val="dk1"/>
                          </a:solidFill>
                          <a:latin typeface="+mn-lt"/>
                          <a:ea typeface="+mn-ea"/>
                          <a:cs typeface="+mn-cs"/>
                        </a:rPr>
                        <a:t>Assess knowledge of ulcerative</a:t>
                      </a:r>
                    </a:p>
                    <a:p>
                      <a:r>
                        <a:rPr lang="en-US" sz="2800" b="0" i="0" u="none" strike="noStrike" kern="1200" baseline="0" dirty="0" smtClean="0">
                          <a:solidFill>
                            <a:schemeClr val="dk1"/>
                          </a:solidFill>
                          <a:latin typeface="+mn-lt"/>
                          <a:ea typeface="+mn-ea"/>
                          <a:cs typeface="+mn-cs"/>
                        </a:rPr>
                        <a:t>colitis</a:t>
                      </a:r>
                      <a:endParaRPr lang="en-US" sz="2800" dirty="0"/>
                    </a:p>
                  </a:txBody>
                  <a:tcPr/>
                </a:tc>
                <a:tc>
                  <a:txBody>
                    <a:bodyPr/>
                    <a:lstStyle/>
                    <a:p>
                      <a:r>
                        <a:rPr lang="en-US" sz="2800" b="0" i="0" u="none" strike="noStrike" kern="1200" baseline="0" dirty="0" smtClean="0">
                          <a:solidFill>
                            <a:schemeClr val="dk1"/>
                          </a:solidFill>
                          <a:latin typeface="+mn-lt"/>
                          <a:ea typeface="+mn-ea"/>
                          <a:cs typeface="+mn-cs"/>
                        </a:rPr>
                        <a:t>Many people have little knowledge of a disease unless they know someone who has it. Inaccurate information must be corrected.</a:t>
                      </a:r>
                      <a:endParaRPr lang="en-US" sz="2800" dirty="0"/>
                    </a:p>
                  </a:txBody>
                  <a:tcPr/>
                </a:tc>
                <a:extLst>
                  <a:ext uri="{0D108BD9-81ED-4DB2-BD59-A6C34878D82A}">
                    <a16:rowId xmlns="" xmlns:a16="http://schemas.microsoft.com/office/drawing/2014/main" val="10001"/>
                  </a:ext>
                </a:extLst>
              </a:tr>
              <a:tr h="1902903">
                <a:tc>
                  <a:txBody>
                    <a:bodyPr/>
                    <a:lstStyle/>
                    <a:p>
                      <a:r>
                        <a:rPr lang="en-US" sz="2800" b="0" i="0" u="none" strike="noStrike" kern="1200" baseline="0" dirty="0" smtClean="0">
                          <a:solidFill>
                            <a:schemeClr val="dk1"/>
                          </a:solidFill>
                          <a:latin typeface="+mn-lt"/>
                          <a:ea typeface="+mn-ea"/>
                          <a:cs typeface="+mn-cs"/>
                        </a:rPr>
                        <a:t>Encourage the patient to express</a:t>
                      </a:r>
                    </a:p>
                    <a:p>
                      <a:r>
                        <a:rPr lang="en-US" sz="2800" b="0" i="0" u="none" strike="noStrike" kern="1200" baseline="0" dirty="0" smtClean="0">
                          <a:solidFill>
                            <a:schemeClr val="dk1"/>
                          </a:solidFill>
                          <a:latin typeface="+mn-lt"/>
                          <a:ea typeface="+mn-ea"/>
                          <a:cs typeface="+mn-cs"/>
                        </a:rPr>
                        <a:t>feelings about the disease and how it may affect his or her life.</a:t>
                      </a:r>
                      <a:endParaRPr lang="en-US" sz="2800" dirty="0"/>
                    </a:p>
                  </a:txBody>
                  <a:tcPr/>
                </a:tc>
                <a:tc>
                  <a:txBody>
                    <a:bodyPr/>
                    <a:lstStyle/>
                    <a:p>
                      <a:r>
                        <a:rPr lang="en-US" sz="2800" b="0" i="0" u="none" strike="noStrike" kern="1200" baseline="0" dirty="0" smtClean="0">
                          <a:solidFill>
                            <a:schemeClr val="dk1"/>
                          </a:solidFill>
                          <a:latin typeface="+mn-lt"/>
                          <a:ea typeface="+mn-ea"/>
                          <a:cs typeface="+mn-cs"/>
                        </a:rPr>
                        <a:t>perceived effect enables the patient to identify and talk about concerns. Once identified, these concerns can then be addressed by the health care team</a:t>
                      </a:r>
                      <a:endParaRPr lang="en-US" sz="2800" dirty="0"/>
                    </a:p>
                  </a:txBody>
                  <a:tcPr/>
                </a:tc>
                <a:extLst>
                  <a:ext uri="{0D108BD9-81ED-4DB2-BD59-A6C34878D82A}">
                    <a16:rowId xmlns="" xmlns:a16="http://schemas.microsoft.com/office/drawing/2014/main" val="10002"/>
                  </a:ext>
                </a:extLst>
              </a:tr>
              <a:tr h="2106708">
                <a:tc>
                  <a:txBody>
                    <a:bodyPr/>
                    <a:lstStyle/>
                    <a:p>
                      <a:r>
                        <a:rPr lang="en-US" sz="2800" b="0" i="0" u="none" strike="noStrike" kern="1200" baseline="0" dirty="0" smtClean="0">
                          <a:solidFill>
                            <a:schemeClr val="dk1"/>
                          </a:solidFill>
                          <a:latin typeface="+mn-lt"/>
                          <a:ea typeface="+mn-ea"/>
                          <a:cs typeface="+mn-cs"/>
                        </a:rPr>
                        <a:t>Identify strategies for effective</a:t>
                      </a:r>
                    </a:p>
                    <a:p>
                      <a:r>
                        <a:rPr lang="en-US" sz="2800" b="0" i="0" u="none" strike="noStrike" kern="1200" baseline="0" dirty="0" smtClean="0">
                          <a:solidFill>
                            <a:schemeClr val="dk1"/>
                          </a:solidFill>
                          <a:latin typeface="+mn-lt"/>
                          <a:ea typeface="+mn-ea"/>
                          <a:cs typeface="+mn-cs"/>
                        </a:rPr>
                        <a:t>coping that are acceptable to the</a:t>
                      </a:r>
                    </a:p>
                    <a:p>
                      <a:r>
                        <a:rPr lang="en-US" sz="2800" b="0" i="0" u="none" strike="noStrike" kern="1200" baseline="0" dirty="0" smtClean="0">
                          <a:solidFill>
                            <a:schemeClr val="dk1"/>
                          </a:solidFill>
                          <a:latin typeface="+mn-lt"/>
                          <a:ea typeface="+mn-ea"/>
                          <a:cs typeface="+mn-cs"/>
                        </a:rPr>
                        <a:t>patient.</a:t>
                      </a:r>
                      <a:endParaRPr lang="en-US" sz="2800" dirty="0"/>
                    </a:p>
                  </a:txBody>
                  <a:tcPr/>
                </a:tc>
                <a:tc>
                  <a:txBody>
                    <a:bodyPr/>
                    <a:lstStyle/>
                    <a:p>
                      <a:r>
                        <a:rPr lang="en-US" sz="2800" b="0" i="0" u="none" strike="noStrike" kern="1200" baseline="0" dirty="0" smtClean="0">
                          <a:solidFill>
                            <a:schemeClr val="dk1"/>
                          </a:solidFill>
                          <a:latin typeface="+mn-lt"/>
                          <a:ea typeface="+mn-ea"/>
                          <a:cs typeface="+mn-cs"/>
                        </a:rPr>
                        <a:t>Talking about concerns and possible solutions</a:t>
                      </a:r>
                    </a:p>
                    <a:p>
                      <a:r>
                        <a:rPr lang="en-US" sz="2800" b="0" i="0" u="none" strike="noStrike" kern="1200" baseline="0" dirty="0" smtClean="0">
                          <a:solidFill>
                            <a:schemeClr val="dk1"/>
                          </a:solidFill>
                          <a:latin typeface="+mn-lt"/>
                          <a:ea typeface="+mn-ea"/>
                          <a:cs typeface="+mn-cs"/>
                        </a:rPr>
                        <a:t>is a positive step. Coping strategies identified</a:t>
                      </a:r>
                    </a:p>
                    <a:p>
                      <a:r>
                        <a:rPr lang="en-US" sz="2800" b="0" i="0" u="none" strike="noStrike" kern="1200" baseline="0" dirty="0" smtClean="0">
                          <a:solidFill>
                            <a:schemeClr val="dk1"/>
                          </a:solidFill>
                          <a:latin typeface="+mn-lt"/>
                          <a:ea typeface="+mn-ea"/>
                          <a:cs typeface="+mn-cs"/>
                        </a:rPr>
                        <a:t>with the patient are more likely to be implemented.</a:t>
                      </a:r>
                      <a:endParaRPr lang="en-US" sz="2800" dirty="0"/>
                    </a:p>
                  </a:txBody>
                  <a:tcPr/>
                </a:tc>
                <a:extLst>
                  <a:ext uri="{0D108BD9-81ED-4DB2-BD59-A6C34878D82A}">
                    <a16:rowId xmlns="" xmlns:a16="http://schemas.microsoft.com/office/drawing/2014/main" val="10003"/>
                  </a:ext>
                </a:extLst>
              </a:tr>
              <a:tr h="676532">
                <a:tc>
                  <a:txBody>
                    <a:bodyPr/>
                    <a:lstStyle/>
                    <a:p>
                      <a:endParaRPr lang="en-US"/>
                    </a:p>
                  </a:txBody>
                  <a:tcPr/>
                </a:tc>
                <a:tc>
                  <a:txBody>
                    <a:bodyPr/>
                    <a:lstStyle/>
                    <a:p>
                      <a:endParaRPr lang="en-US" dirty="0"/>
                    </a:p>
                  </a:txBody>
                  <a:tcPr/>
                </a:tc>
                <a:extLst>
                  <a:ext uri="{0D108BD9-81ED-4DB2-BD59-A6C34878D82A}">
                    <a16:rowId xmlns=""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fld id="{7CBEF347-151A-4F12-87A4-F5D87B86D53B}"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104</a:t>
            </a:fld>
            <a:endParaRPr lang="en-US"/>
          </a:p>
        </p:txBody>
      </p:sp>
    </p:spTree>
    <p:extLst>
      <p:ext uri="{BB962C8B-B14F-4D97-AF65-F5344CB8AC3E}">
        <p14:creationId xmlns="" xmlns:p14="http://schemas.microsoft.com/office/powerpoint/2010/main" val="242836995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400" u="sng" dirty="0" smtClean="0">
                <a:solidFill>
                  <a:srgbClr val="FF0000"/>
                </a:solidFill>
              </a:rPr>
              <a:t>Assignment for presentation in groups (power-point)</a:t>
            </a:r>
          </a:p>
          <a:p>
            <a:r>
              <a:rPr lang="en-US" sz="4400" dirty="0" smtClean="0">
                <a:solidFill>
                  <a:srgbClr val="FF0000"/>
                </a:solidFill>
              </a:rPr>
              <a:t>Abdominal hernias – inguinal hernia (direct and indirect), umbilical hernia, ventral (incisional) hernias – include nursing process</a:t>
            </a:r>
            <a:endParaRPr lang="en-US" sz="4400" dirty="0">
              <a:solidFill>
                <a:srgbClr val="FF0000"/>
              </a:solidFill>
            </a:endParaRPr>
          </a:p>
        </p:txBody>
      </p:sp>
      <p:sp>
        <p:nvSpPr>
          <p:cNvPr id="4" name="Date Placeholder 3"/>
          <p:cNvSpPr>
            <a:spLocks noGrp="1"/>
          </p:cNvSpPr>
          <p:nvPr>
            <p:ph type="dt" sz="half" idx="10"/>
          </p:nvPr>
        </p:nvSpPr>
        <p:spPr/>
        <p:txBody>
          <a:bodyPr/>
          <a:lstStyle/>
          <a:p>
            <a:fld id="{855DEB88-E4B6-4E60-989C-209A18D4B9E4}" type="datetime1">
              <a:rPr lang="en-US" smtClean="0"/>
              <a:pPr/>
              <a:t>3/3/2021</a:t>
            </a:fld>
            <a:endParaRPr lang="en-US"/>
          </a:p>
        </p:txBody>
      </p:sp>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924B8661-0DAF-40B2-8F6F-7ACCF63C1C87}" type="slidenum">
              <a:rPr lang="en-US" smtClean="0"/>
              <a:pPr/>
              <a:t>105</a:t>
            </a:fld>
            <a:endParaRPr lang="en-US"/>
          </a:p>
        </p:txBody>
      </p:sp>
    </p:spTree>
    <p:extLst>
      <p:ext uri="{BB962C8B-B14F-4D97-AF65-F5344CB8AC3E}">
        <p14:creationId xmlns="" xmlns:p14="http://schemas.microsoft.com/office/powerpoint/2010/main" val="309495800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lnSpcReduction="10000"/>
          </a:bodyPr>
          <a:lstStyle/>
          <a:p>
            <a:pPr marL="0" indent="0">
              <a:buNone/>
            </a:pPr>
            <a:r>
              <a:rPr lang="en-US" b="1" u="sng" dirty="0"/>
              <a:t>INTESTINAL OBSTRUCTION</a:t>
            </a:r>
          </a:p>
          <a:p>
            <a:r>
              <a:rPr lang="en-US" dirty="0"/>
              <a:t>Intestinal obstructions occur when the flow of </a:t>
            </a:r>
            <a:r>
              <a:rPr lang="en-US" dirty="0" smtClean="0"/>
              <a:t>intestinal contents </a:t>
            </a:r>
            <a:r>
              <a:rPr lang="en-US" dirty="0"/>
              <a:t>is blocked. </a:t>
            </a:r>
            <a:endParaRPr lang="en-US" dirty="0" smtClean="0"/>
          </a:p>
          <a:p>
            <a:r>
              <a:rPr lang="en-US" b="1" u="sng" dirty="0" smtClean="0"/>
              <a:t>There </a:t>
            </a:r>
            <a:r>
              <a:rPr lang="en-US" b="1" u="sng" dirty="0"/>
              <a:t>are two types of intestinal </a:t>
            </a:r>
            <a:r>
              <a:rPr lang="en-US" b="1" u="sng" dirty="0" smtClean="0"/>
              <a:t>obstruction:</a:t>
            </a:r>
            <a:endParaRPr lang="en-US" dirty="0"/>
          </a:p>
          <a:p>
            <a:pPr marL="0" indent="0">
              <a:buNone/>
            </a:pPr>
            <a:r>
              <a:rPr lang="en-US" dirty="0" smtClean="0"/>
              <a:t>     </a:t>
            </a:r>
            <a:r>
              <a:rPr lang="en-US" b="1" u="sng" dirty="0" smtClean="0"/>
              <a:t>1.mechanical </a:t>
            </a:r>
          </a:p>
          <a:p>
            <a:pPr marL="0" indent="0">
              <a:buNone/>
            </a:pPr>
            <a:r>
              <a:rPr lang="en-US" b="1" u="sng" dirty="0"/>
              <a:t> </a:t>
            </a:r>
            <a:r>
              <a:rPr lang="en-US" b="1" u="sng" dirty="0" smtClean="0"/>
              <a:t>     2. </a:t>
            </a:r>
            <a:r>
              <a:rPr lang="en-US" b="1" u="sng" dirty="0"/>
              <a:t>paralytic, </a:t>
            </a:r>
            <a:r>
              <a:rPr lang="en-US" dirty="0"/>
              <a:t>which can be either</a:t>
            </a:r>
          </a:p>
          <a:p>
            <a:pPr marL="0" indent="0">
              <a:buNone/>
            </a:pPr>
            <a:r>
              <a:rPr lang="en-US" dirty="0" smtClean="0"/>
              <a:t>                 be partial </a:t>
            </a:r>
            <a:r>
              <a:rPr lang="en-US" dirty="0"/>
              <a:t>or complete.</a:t>
            </a:r>
          </a:p>
          <a:p>
            <a:r>
              <a:rPr lang="en-US" b="1" u="sng" dirty="0"/>
              <a:t>Mechanical obstruction </a:t>
            </a:r>
            <a:r>
              <a:rPr lang="en-US" dirty="0"/>
              <a:t>occurs when a blockage </a:t>
            </a:r>
            <a:r>
              <a:rPr lang="en-US" dirty="0" smtClean="0"/>
              <a:t>occurs within </a:t>
            </a:r>
            <a:r>
              <a:rPr lang="en-US" dirty="0"/>
              <a:t>the intestine from conditions, causing pressure </a:t>
            </a:r>
            <a:r>
              <a:rPr lang="en-US" dirty="0" smtClean="0"/>
              <a:t>on the </a:t>
            </a:r>
            <a:r>
              <a:rPr lang="en-US" dirty="0"/>
              <a:t>intestinal walls such as adhesions, twisting of the </a:t>
            </a:r>
            <a:r>
              <a:rPr lang="en-US" dirty="0" smtClean="0"/>
              <a:t>bowel, or </a:t>
            </a:r>
            <a:r>
              <a:rPr lang="en-US" dirty="0"/>
              <a:t>strangulated hernia</a:t>
            </a:r>
            <a:r>
              <a:rPr lang="en-US" dirty="0" smtClean="0"/>
              <a:t>.</a:t>
            </a:r>
          </a:p>
          <a:p>
            <a:r>
              <a:rPr lang="en-US" b="1" u="sng" dirty="0" smtClean="0"/>
              <a:t> </a:t>
            </a:r>
            <a:r>
              <a:rPr lang="en-US" b="1" u="sng" dirty="0"/>
              <a:t>Paralytic obstruction </a:t>
            </a:r>
            <a:r>
              <a:rPr lang="en-US" dirty="0"/>
              <a:t>occurs </a:t>
            </a:r>
            <a:r>
              <a:rPr lang="en-US" dirty="0" smtClean="0"/>
              <a:t>when peristalsis </a:t>
            </a:r>
            <a:r>
              <a:rPr lang="en-US" dirty="0"/>
              <a:t>is impaired and the intestinal contents cannot </a:t>
            </a:r>
            <a:r>
              <a:rPr lang="en-US" dirty="0" smtClean="0"/>
              <a:t>be propelled </a:t>
            </a:r>
            <a:r>
              <a:rPr lang="en-US" dirty="0"/>
              <a:t>through the bowel. Paralytic obstruction is </a:t>
            </a:r>
            <a:r>
              <a:rPr lang="en-US" dirty="0" smtClean="0"/>
              <a:t>seen following </a:t>
            </a:r>
            <a:r>
              <a:rPr lang="en-US" dirty="0"/>
              <a:t>abdominal surgeries, trauma, mesenteric </a:t>
            </a:r>
            <a:r>
              <a:rPr lang="en-US" dirty="0" smtClean="0"/>
              <a:t>ischemia, or </a:t>
            </a:r>
            <a:r>
              <a:rPr lang="en-US" dirty="0"/>
              <a:t>infection</a:t>
            </a:r>
            <a:r>
              <a:rPr lang="en-US" dirty="0" smtClean="0"/>
              <a:t>.</a:t>
            </a:r>
          </a:p>
          <a:p>
            <a:r>
              <a:rPr lang="en-US" dirty="0" smtClean="0"/>
              <a:t> </a:t>
            </a:r>
            <a:r>
              <a:rPr lang="en-US" dirty="0"/>
              <a:t>The severity of the obstruction </a:t>
            </a:r>
            <a:r>
              <a:rPr lang="en-US" dirty="0" smtClean="0"/>
              <a:t>depends on </a:t>
            </a:r>
            <a:r>
              <a:rPr lang="en-US" dirty="0"/>
              <a:t>the area of bowel affected, the amount of </a:t>
            </a:r>
            <a:r>
              <a:rPr lang="en-US" dirty="0" smtClean="0"/>
              <a:t>occlusion within </a:t>
            </a:r>
            <a:r>
              <a:rPr lang="en-US" dirty="0"/>
              <a:t>the lumen, and the amount of disturbance </a:t>
            </a:r>
            <a:r>
              <a:rPr lang="en-US" dirty="0" smtClean="0"/>
              <a:t>in the </a:t>
            </a:r>
            <a:r>
              <a:rPr lang="en-US" dirty="0"/>
              <a:t>blood flow to the bowel</a:t>
            </a:r>
          </a:p>
        </p:txBody>
      </p:sp>
      <p:sp>
        <p:nvSpPr>
          <p:cNvPr id="2" name="Date Placeholder 1"/>
          <p:cNvSpPr>
            <a:spLocks noGrp="1"/>
          </p:cNvSpPr>
          <p:nvPr>
            <p:ph type="dt" sz="half" idx="10"/>
          </p:nvPr>
        </p:nvSpPr>
        <p:spPr/>
        <p:txBody>
          <a:bodyPr/>
          <a:lstStyle/>
          <a:p>
            <a:fld id="{A5224CB1-F340-4EBF-B3AD-18C19A06887D}"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106</a:t>
            </a:fld>
            <a:endParaRPr lang="en-US"/>
          </a:p>
        </p:txBody>
      </p:sp>
    </p:spTree>
    <p:extLst>
      <p:ext uri="{BB962C8B-B14F-4D97-AF65-F5344CB8AC3E}">
        <p14:creationId xmlns="" xmlns:p14="http://schemas.microsoft.com/office/powerpoint/2010/main" val="317667759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sz="3200" b="1" u="sng" dirty="0"/>
              <a:t>Small-Bowel Obstruction</a:t>
            </a:r>
          </a:p>
          <a:p>
            <a:pPr marL="0" indent="0">
              <a:buNone/>
            </a:pPr>
            <a:r>
              <a:rPr lang="en-US" sz="3200" b="1" i="1" u="sng" dirty="0"/>
              <a:t>Pathophysiology</a:t>
            </a:r>
          </a:p>
          <a:p>
            <a:r>
              <a:rPr lang="en-US" sz="3200" dirty="0"/>
              <a:t>When obstruction occurs in the small bowel, a collection </a:t>
            </a:r>
            <a:r>
              <a:rPr lang="en-US" sz="3200" dirty="0" smtClean="0"/>
              <a:t>of intestinal </a:t>
            </a:r>
            <a:r>
              <a:rPr lang="en-US" sz="3200" dirty="0"/>
              <a:t>contents, gas, and fluid occurs proximal to the obstruction.</a:t>
            </a:r>
          </a:p>
          <a:p>
            <a:r>
              <a:rPr lang="en-US" sz="3200" dirty="0"/>
              <a:t>The distention that results stimulates gastric </a:t>
            </a:r>
            <a:r>
              <a:rPr lang="en-US" sz="3200" dirty="0" smtClean="0"/>
              <a:t>secretion but </a:t>
            </a:r>
            <a:r>
              <a:rPr lang="en-US" sz="3200" dirty="0"/>
              <a:t>decreases the absorption of fluids. </a:t>
            </a:r>
            <a:endParaRPr lang="en-US" sz="3200" dirty="0" smtClean="0"/>
          </a:p>
          <a:p>
            <a:r>
              <a:rPr lang="en-US" sz="3200" dirty="0" smtClean="0"/>
              <a:t>As distention </a:t>
            </a:r>
            <a:r>
              <a:rPr lang="en-US" sz="3200" dirty="0"/>
              <a:t>worsens, the intraluminal pressure</a:t>
            </a:r>
            <a:r>
              <a:rPr lang="en-US" sz="3200" u="sng" dirty="0"/>
              <a:t> causes a decrease in </a:t>
            </a:r>
            <a:r>
              <a:rPr lang="en-US" sz="3200" u="sng" dirty="0" smtClean="0"/>
              <a:t>venous and </a:t>
            </a:r>
            <a:r>
              <a:rPr lang="en-US" sz="3200" u="sng" dirty="0"/>
              <a:t>arterial capillary pressure, resulting in </a:t>
            </a:r>
            <a:r>
              <a:rPr lang="en-US" sz="3200" u="sng" dirty="0" smtClean="0"/>
              <a:t>edema, necrosis</a:t>
            </a:r>
            <a:r>
              <a:rPr lang="en-US" sz="3200" u="sng" dirty="0"/>
              <a:t>, and eventually perforation of the intestinal wall.</a:t>
            </a:r>
          </a:p>
        </p:txBody>
      </p:sp>
      <p:sp>
        <p:nvSpPr>
          <p:cNvPr id="2" name="Date Placeholder 1"/>
          <p:cNvSpPr>
            <a:spLocks noGrp="1"/>
          </p:cNvSpPr>
          <p:nvPr>
            <p:ph type="dt" sz="half" idx="10"/>
          </p:nvPr>
        </p:nvSpPr>
        <p:spPr/>
        <p:txBody>
          <a:bodyPr/>
          <a:lstStyle/>
          <a:p>
            <a:fld id="{1FACF936-4B14-470A-8281-D391413DBDF6}"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a:xfrm>
            <a:off x="8819606" y="3848281"/>
            <a:ext cx="2743200" cy="365125"/>
          </a:xfrm>
        </p:spPr>
        <p:txBody>
          <a:bodyPr/>
          <a:lstStyle/>
          <a:p>
            <a:fld id="{924B8661-0DAF-40B2-8F6F-7ACCF63C1C87}" type="slidenum">
              <a:rPr lang="en-US" smtClean="0"/>
              <a:pPr/>
              <a:t>107</a:t>
            </a:fld>
            <a:endParaRPr lang="en-US"/>
          </a:p>
        </p:txBody>
      </p:sp>
    </p:spTree>
    <p:extLst>
      <p:ext uri="{BB962C8B-B14F-4D97-AF65-F5344CB8AC3E}">
        <p14:creationId xmlns="" xmlns:p14="http://schemas.microsoft.com/office/powerpoint/2010/main" val="39084252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a:bodyPr>
          <a:lstStyle/>
          <a:p>
            <a:r>
              <a:rPr lang="en-US" b="1" i="1" dirty="0"/>
              <a:t>E</a:t>
            </a:r>
            <a:r>
              <a:rPr lang="en-US" b="1" i="1" u="sng" dirty="0"/>
              <a:t>tiology</a:t>
            </a:r>
          </a:p>
          <a:p>
            <a:r>
              <a:rPr lang="en-US" dirty="0"/>
              <a:t>Following abdominal surgery, loops of intestine may </a:t>
            </a:r>
            <a:r>
              <a:rPr lang="en-US" dirty="0" smtClean="0"/>
              <a:t>adhere to </a:t>
            </a:r>
            <a:r>
              <a:rPr lang="en-US" dirty="0"/>
              <a:t>areas in the abdomen that are not healed. This may </a:t>
            </a:r>
            <a:r>
              <a:rPr lang="en-US" dirty="0" smtClean="0"/>
              <a:t>cause a </a:t>
            </a:r>
            <a:r>
              <a:rPr lang="en-US" dirty="0"/>
              <a:t>kink in the bowel that occludes the intestinal flow. </a:t>
            </a:r>
            <a:endParaRPr lang="en-US" dirty="0" smtClean="0"/>
          </a:p>
          <a:p>
            <a:r>
              <a:rPr lang="en-US" u="sng" dirty="0" smtClean="0"/>
              <a:t>These adhesions</a:t>
            </a:r>
            <a:r>
              <a:rPr lang="en-US" u="sng" dirty="0"/>
              <a:t>, or bands of scar tissue, are the most </a:t>
            </a:r>
            <a:r>
              <a:rPr lang="en-US" u="sng" dirty="0" smtClean="0"/>
              <a:t>common cause </a:t>
            </a:r>
            <a:r>
              <a:rPr lang="en-US" u="sng" dirty="0"/>
              <a:t>of small bowel obstruction and are usually </a:t>
            </a:r>
            <a:r>
              <a:rPr lang="en-US" u="sng" dirty="0" smtClean="0"/>
              <a:t>acquired from </a:t>
            </a:r>
            <a:r>
              <a:rPr lang="en-US" u="sng" dirty="0"/>
              <a:t>previous abdominal surgery or inflammation</a:t>
            </a:r>
            <a:r>
              <a:rPr lang="en-US" dirty="0"/>
              <a:t>. </a:t>
            </a:r>
            <a:endParaRPr lang="en-US" dirty="0" smtClean="0"/>
          </a:p>
          <a:p>
            <a:r>
              <a:rPr lang="en-US" u="sng" dirty="0" smtClean="0"/>
              <a:t>Hernias</a:t>
            </a:r>
            <a:r>
              <a:rPr lang="en-US" u="sng" dirty="0"/>
              <a:t> </a:t>
            </a:r>
            <a:r>
              <a:rPr lang="en-US" u="sng" dirty="0" smtClean="0"/>
              <a:t>and </a:t>
            </a:r>
            <a:r>
              <a:rPr lang="en-US" u="sng" dirty="0"/>
              <a:t>neoplasms are the next most common causes</a:t>
            </a:r>
            <a:r>
              <a:rPr lang="en-US" dirty="0"/>
              <a:t>, </a:t>
            </a:r>
            <a:r>
              <a:rPr lang="en-US" dirty="0" smtClean="0"/>
              <a:t>followed by </a:t>
            </a:r>
            <a:r>
              <a:rPr lang="en-US" dirty="0"/>
              <a:t>inflammatory bowel disease, foreign bodies, </a:t>
            </a:r>
            <a:r>
              <a:rPr lang="en-US" dirty="0" smtClean="0"/>
              <a:t>strictures, </a:t>
            </a:r>
            <a:r>
              <a:rPr lang="en-US" b="1" dirty="0" smtClean="0"/>
              <a:t>volvulus</a:t>
            </a:r>
            <a:r>
              <a:rPr lang="en-US" b="1" dirty="0"/>
              <a:t>, </a:t>
            </a:r>
            <a:r>
              <a:rPr lang="en-US" dirty="0"/>
              <a:t>and </a:t>
            </a:r>
            <a:r>
              <a:rPr lang="en-US" b="1" dirty="0"/>
              <a:t>intussusception</a:t>
            </a:r>
            <a:r>
              <a:rPr lang="en-US" b="1" dirty="0" smtClean="0"/>
              <a:t>.</a:t>
            </a:r>
          </a:p>
          <a:p>
            <a:r>
              <a:rPr lang="en-US" b="1" dirty="0" smtClean="0"/>
              <a:t> </a:t>
            </a:r>
            <a:r>
              <a:rPr lang="en-US" b="1" u="sng" dirty="0"/>
              <a:t>A </a:t>
            </a:r>
            <a:r>
              <a:rPr lang="en-US" b="1" u="sng" dirty="0" err="1" smtClean="0"/>
              <a:t>volvulus</a:t>
            </a:r>
            <a:r>
              <a:rPr lang="en-US" b="1" u="sng" dirty="0" smtClean="0"/>
              <a:t>- An obstruction due to twisting or knotting of the GIT- </a:t>
            </a:r>
            <a:r>
              <a:rPr lang="en-US" dirty="0"/>
              <a:t>occurs when </a:t>
            </a:r>
            <a:r>
              <a:rPr lang="en-US" dirty="0" smtClean="0"/>
              <a:t>the bowel </a:t>
            </a:r>
            <a:r>
              <a:rPr lang="en-US" dirty="0"/>
              <a:t>twists, occluding the lumen of the intestine. </a:t>
            </a:r>
            <a:endParaRPr lang="en-US" dirty="0" smtClean="0"/>
          </a:p>
          <a:p>
            <a:r>
              <a:rPr lang="en-US" b="1" u="sng" dirty="0" err="1" smtClean="0"/>
              <a:t>Intussusception</a:t>
            </a:r>
            <a:r>
              <a:rPr lang="en-US" b="1" u="sng" dirty="0" smtClean="0"/>
              <a:t>-</a:t>
            </a:r>
            <a:r>
              <a:rPr lang="en-US" dirty="0" smtClean="0"/>
              <a:t> occurs </a:t>
            </a:r>
            <a:r>
              <a:rPr lang="en-US" dirty="0"/>
              <a:t>when peristalsis causes the intestine </a:t>
            </a:r>
            <a:r>
              <a:rPr lang="en-US" dirty="0" smtClean="0"/>
              <a:t>to telescope </a:t>
            </a:r>
            <a:r>
              <a:rPr lang="en-US" dirty="0"/>
              <a:t>into itself </a:t>
            </a:r>
            <a:r>
              <a:rPr lang="en-US" dirty="0" smtClean="0"/>
              <a:t> (</a:t>
            </a:r>
            <a:r>
              <a:rPr lang="en-US" dirty="0" err="1" smtClean="0"/>
              <a:t>eg</a:t>
            </a:r>
            <a:r>
              <a:rPr lang="en-US" dirty="0" smtClean="0"/>
              <a:t> ileum enters the caecum)</a:t>
            </a:r>
          </a:p>
          <a:p>
            <a:r>
              <a:rPr lang="en-US" dirty="0" smtClean="0"/>
              <a:t>These </a:t>
            </a:r>
            <a:r>
              <a:rPr lang="en-US" dirty="0"/>
              <a:t>conditions are </a:t>
            </a:r>
            <a:r>
              <a:rPr lang="en-US" dirty="0" smtClean="0"/>
              <a:t>mechanical obstructions.</a:t>
            </a:r>
          </a:p>
          <a:p>
            <a:r>
              <a:rPr lang="en-US" dirty="0" smtClean="0"/>
              <a:t> </a:t>
            </a:r>
            <a:r>
              <a:rPr lang="en-US" dirty="0"/>
              <a:t>Paralytic, or </a:t>
            </a:r>
            <a:r>
              <a:rPr lang="en-US" dirty="0" err="1"/>
              <a:t>adynamic</a:t>
            </a:r>
            <a:r>
              <a:rPr lang="en-US" dirty="0"/>
              <a:t>, ileus is a </a:t>
            </a:r>
            <a:r>
              <a:rPr lang="en-US" dirty="0" smtClean="0"/>
              <a:t>non-mechanical obstruction </a:t>
            </a:r>
            <a:r>
              <a:rPr lang="en-US" dirty="0"/>
              <a:t>that occurs when the </a:t>
            </a:r>
            <a:r>
              <a:rPr lang="en-US" dirty="0" smtClean="0"/>
              <a:t>intestinal peristalsis </a:t>
            </a:r>
            <a:r>
              <a:rPr lang="en-US" dirty="0"/>
              <a:t>decreases or stops because of a vascular or </a:t>
            </a:r>
            <a:r>
              <a:rPr lang="en-US" dirty="0" smtClean="0"/>
              <a:t>neuromuscular pathological </a:t>
            </a:r>
            <a:r>
              <a:rPr lang="en-US" dirty="0"/>
              <a:t>condition.</a:t>
            </a:r>
          </a:p>
        </p:txBody>
      </p:sp>
      <p:sp>
        <p:nvSpPr>
          <p:cNvPr id="2" name="Date Placeholder 1"/>
          <p:cNvSpPr>
            <a:spLocks noGrp="1"/>
          </p:cNvSpPr>
          <p:nvPr>
            <p:ph type="dt" sz="half" idx="10"/>
          </p:nvPr>
        </p:nvSpPr>
        <p:spPr/>
        <p:txBody>
          <a:bodyPr/>
          <a:lstStyle/>
          <a:p>
            <a:fld id="{F2725BFE-009F-4D53-A767-B9679751E674}"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108</a:t>
            </a:fld>
            <a:endParaRPr lang="en-US"/>
          </a:p>
        </p:txBody>
      </p:sp>
    </p:spTree>
    <p:extLst>
      <p:ext uri="{BB962C8B-B14F-4D97-AF65-F5344CB8AC3E}">
        <p14:creationId xmlns="" xmlns:p14="http://schemas.microsoft.com/office/powerpoint/2010/main" val="36817047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Causes of </a:t>
            </a:r>
            <a:r>
              <a:rPr lang="en-US" b="1" u="sng" dirty="0" smtClean="0"/>
              <a:t>Non-mechanical Obstruction</a:t>
            </a:r>
            <a:endParaRPr lang="en-US" b="1" u="sng" dirty="0"/>
          </a:p>
          <a:p>
            <a:r>
              <a:rPr lang="en-US" dirty="0" smtClean="0"/>
              <a:t>• </a:t>
            </a:r>
            <a:r>
              <a:rPr lang="en-US" dirty="0"/>
              <a:t>Abdominal surgery and trauma</a:t>
            </a:r>
          </a:p>
          <a:p>
            <a:r>
              <a:rPr lang="en-US" dirty="0"/>
              <a:t>• Pneumonia</a:t>
            </a:r>
          </a:p>
          <a:p>
            <a:r>
              <a:rPr lang="en-US" dirty="0"/>
              <a:t>• Spinal injuries</a:t>
            </a:r>
          </a:p>
          <a:p>
            <a:r>
              <a:rPr lang="en-US" dirty="0"/>
              <a:t>• Hypokalemia</a:t>
            </a:r>
          </a:p>
          <a:p>
            <a:r>
              <a:rPr lang="en-US" dirty="0"/>
              <a:t>• Myocardial infarction</a:t>
            </a:r>
          </a:p>
          <a:p>
            <a:r>
              <a:rPr lang="en-US" dirty="0"/>
              <a:t>• Peritonitis</a:t>
            </a:r>
          </a:p>
          <a:p>
            <a:r>
              <a:rPr lang="en-US" dirty="0"/>
              <a:t>• Vascular insufficiency</a:t>
            </a:r>
          </a:p>
        </p:txBody>
      </p:sp>
      <p:sp>
        <p:nvSpPr>
          <p:cNvPr id="2" name="Date Placeholder 1"/>
          <p:cNvSpPr>
            <a:spLocks noGrp="1"/>
          </p:cNvSpPr>
          <p:nvPr>
            <p:ph type="dt" sz="half" idx="10"/>
          </p:nvPr>
        </p:nvSpPr>
        <p:spPr/>
        <p:txBody>
          <a:bodyPr/>
          <a:lstStyle/>
          <a:p>
            <a:fld id="{B7632A8E-5616-4DC0-982E-F76D9F0FB532}"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109</a:t>
            </a:fld>
            <a:endParaRPr lang="en-US"/>
          </a:p>
        </p:txBody>
      </p:sp>
    </p:spTree>
    <p:extLst>
      <p:ext uri="{BB962C8B-B14F-4D97-AF65-F5344CB8AC3E}">
        <p14:creationId xmlns="" xmlns:p14="http://schemas.microsoft.com/office/powerpoint/2010/main" val="1272825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175D61F4-63F0-4134-9346-87A2F1EFB762}" type="slidenum">
              <a:rPr lang="en-US"/>
              <a:pPr/>
              <a:t>11</a:t>
            </a:fld>
            <a:endParaRPr lang="en-US"/>
          </a:p>
        </p:txBody>
      </p:sp>
      <p:pic>
        <p:nvPicPr>
          <p:cNvPr id="17414" name="Picture 6" descr="gingiviti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38400" y="533401"/>
            <a:ext cx="7086600" cy="4391025"/>
          </a:xfrm>
          <a:prstGeom prst="rect">
            <a:avLst/>
          </a:prstGeom>
          <a:noFill/>
          <a:extLst>
            <a:ext uri="{909E8E84-426E-40DD-AFC4-6F175D3DCCD1}">
              <a14:hiddenFill xmlns="" xmlns:a14="http://schemas.microsoft.com/office/drawing/2010/main">
                <a:solidFill>
                  <a:srgbClr val="FFFFFF"/>
                </a:solidFill>
              </a14:hiddenFill>
            </a:ext>
          </a:extLst>
        </p:spPr>
      </p:pic>
      <p:sp>
        <p:nvSpPr>
          <p:cNvPr id="17415" name="Rectangle 7"/>
          <p:cNvSpPr>
            <a:spLocks noGrp="1" noChangeArrowheads="1"/>
          </p:cNvSpPr>
          <p:nvPr>
            <p:ph type="title"/>
          </p:nvPr>
        </p:nvSpPr>
        <p:spPr>
          <a:xfrm>
            <a:off x="2133600" y="5334000"/>
            <a:ext cx="8229600" cy="1143000"/>
          </a:xfrm>
        </p:spPr>
        <p:txBody>
          <a:bodyPr>
            <a:normAutofit fontScale="90000"/>
          </a:bodyPr>
          <a:lstStyle/>
          <a:p>
            <a:r>
              <a:rPr lang="en-US" sz="4000" b="1"/>
              <a:t>Gingivitis: Notice the gums are red and swollen</a:t>
            </a:r>
          </a:p>
        </p:txBody>
      </p:sp>
      <p:sp>
        <p:nvSpPr>
          <p:cNvPr id="2" name="Date Placeholder 1"/>
          <p:cNvSpPr>
            <a:spLocks noGrp="1"/>
          </p:cNvSpPr>
          <p:nvPr>
            <p:ph type="dt" sz="half" idx="10"/>
          </p:nvPr>
        </p:nvSpPr>
        <p:spPr/>
        <p:txBody>
          <a:bodyPr/>
          <a:lstStyle/>
          <a:p>
            <a:fld id="{0FD57A9A-87A8-490B-A9A3-CFFD4BFF2C4D}" type="datetime1">
              <a:rPr lang="en-US" smtClean="0"/>
              <a:pPr/>
              <a:t>3/3/2021</a:t>
            </a:fld>
            <a:endParaRPr lang="en-US"/>
          </a:p>
        </p:txBody>
      </p:sp>
    </p:spTree>
    <p:extLst>
      <p:ext uri="{BB962C8B-B14F-4D97-AF65-F5344CB8AC3E}">
        <p14:creationId xmlns="" xmlns:p14="http://schemas.microsoft.com/office/powerpoint/2010/main" val="24357778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Signs and Symptoms</a:t>
            </a:r>
          </a:p>
          <a:p>
            <a:r>
              <a:rPr lang="en-US" dirty="0"/>
              <a:t>The patient initially complains of wavelike abdominal </a:t>
            </a:r>
            <a:r>
              <a:rPr lang="en-US" dirty="0" smtClean="0"/>
              <a:t>pain and </a:t>
            </a:r>
            <a:r>
              <a:rPr lang="en-US" dirty="0"/>
              <a:t>vomiting. Initially, flatus and feces that is low in </a:t>
            </a:r>
            <a:r>
              <a:rPr lang="en-US" dirty="0" smtClean="0"/>
              <a:t>the </a:t>
            </a:r>
            <a:r>
              <a:rPr lang="en-US" dirty="0"/>
              <a:t>bowel and blood and mucus may be passed, but this </a:t>
            </a:r>
            <a:r>
              <a:rPr lang="en-US" dirty="0" smtClean="0"/>
              <a:t>stops as </a:t>
            </a:r>
            <a:r>
              <a:rPr lang="en-US" dirty="0"/>
              <a:t>the obstruction becomes worse. </a:t>
            </a:r>
            <a:endParaRPr lang="en-US" dirty="0" smtClean="0"/>
          </a:p>
          <a:p>
            <a:r>
              <a:rPr lang="en-US" dirty="0" smtClean="0"/>
              <a:t>The </a:t>
            </a:r>
            <a:r>
              <a:rPr lang="en-US" dirty="0"/>
              <a:t>symptoms </a:t>
            </a:r>
            <a:r>
              <a:rPr lang="en-US" dirty="0" smtClean="0"/>
              <a:t>progress as </a:t>
            </a:r>
            <a:r>
              <a:rPr lang="en-US" dirty="0"/>
              <a:t>the obstruction worsens or becomes complete</a:t>
            </a:r>
            <a:r>
              <a:rPr lang="en-US" dirty="0" smtClean="0"/>
              <a:t>.</a:t>
            </a:r>
          </a:p>
          <a:p>
            <a:r>
              <a:rPr lang="en-US" dirty="0" smtClean="0"/>
              <a:t> </a:t>
            </a:r>
            <a:r>
              <a:rPr lang="en-US" dirty="0"/>
              <a:t>As </a:t>
            </a:r>
            <a:r>
              <a:rPr lang="en-US" dirty="0" smtClean="0"/>
              <a:t>the obstruction </a:t>
            </a:r>
            <a:r>
              <a:rPr lang="en-US" dirty="0"/>
              <a:t>becomes more extreme, peristaltic waves </a:t>
            </a:r>
            <a:r>
              <a:rPr lang="en-US" dirty="0" smtClean="0"/>
              <a:t>reverse, propelling </a:t>
            </a:r>
            <a:r>
              <a:rPr lang="en-US" dirty="0"/>
              <a:t>the intestinal contents toward the </a:t>
            </a:r>
            <a:r>
              <a:rPr lang="en-US" dirty="0" smtClean="0"/>
              <a:t>mouth, eventually </a:t>
            </a:r>
            <a:r>
              <a:rPr lang="en-US" dirty="0"/>
              <a:t>leading to fecal vomiting. </a:t>
            </a:r>
            <a:endParaRPr lang="en-US" dirty="0" smtClean="0"/>
          </a:p>
          <a:p>
            <a:r>
              <a:rPr lang="en-US" dirty="0" smtClean="0"/>
              <a:t>Peristaltic </a:t>
            </a:r>
            <a:r>
              <a:rPr lang="en-US" dirty="0"/>
              <a:t>waves </a:t>
            </a:r>
            <a:r>
              <a:rPr lang="en-US" dirty="0" smtClean="0"/>
              <a:t>may be </a:t>
            </a:r>
            <a:r>
              <a:rPr lang="en-US" dirty="0"/>
              <a:t>visible in a thin person</a:t>
            </a:r>
            <a:r>
              <a:rPr lang="en-US" dirty="0" smtClean="0"/>
              <a:t>.</a:t>
            </a:r>
          </a:p>
          <a:p>
            <a:r>
              <a:rPr lang="en-US" dirty="0" smtClean="0"/>
              <a:t> </a:t>
            </a:r>
            <a:r>
              <a:rPr lang="en-US" dirty="0"/>
              <a:t>Pain that is sharp and </a:t>
            </a:r>
            <a:r>
              <a:rPr lang="en-US" dirty="0" smtClean="0"/>
              <a:t>sustained may </a:t>
            </a:r>
            <a:r>
              <a:rPr lang="en-US" dirty="0"/>
              <a:t>indicate perforation. </a:t>
            </a:r>
            <a:endParaRPr lang="en-US" dirty="0" smtClean="0"/>
          </a:p>
          <a:p>
            <a:r>
              <a:rPr lang="en-US" dirty="0" smtClean="0"/>
              <a:t>In </a:t>
            </a:r>
            <a:r>
              <a:rPr lang="en-US" dirty="0"/>
              <a:t>mechanical </a:t>
            </a:r>
            <a:r>
              <a:rPr lang="en-US" dirty="0" smtClean="0"/>
              <a:t>obstructions, high-pitched</a:t>
            </a:r>
            <a:r>
              <a:rPr lang="en-US" dirty="0"/>
              <a:t>, tinkling bowel sounds are heard proximal </a:t>
            </a:r>
            <a:r>
              <a:rPr lang="en-US" dirty="0" smtClean="0"/>
              <a:t>to the </a:t>
            </a:r>
            <a:r>
              <a:rPr lang="en-US" dirty="0"/>
              <a:t>obstruction and are absent distal to it. </a:t>
            </a:r>
            <a:endParaRPr lang="en-US" dirty="0" smtClean="0"/>
          </a:p>
          <a:p>
            <a:r>
              <a:rPr lang="en-US" dirty="0" smtClean="0"/>
              <a:t>If </a:t>
            </a:r>
            <a:r>
              <a:rPr lang="en-US" dirty="0"/>
              <a:t>the </a:t>
            </a:r>
            <a:r>
              <a:rPr lang="en-US" dirty="0" smtClean="0"/>
              <a:t>obstruction is non-mechanical</a:t>
            </a:r>
            <a:r>
              <a:rPr lang="en-US" dirty="0"/>
              <a:t>, there is an absence of </a:t>
            </a:r>
            <a:r>
              <a:rPr lang="en-US" dirty="0" smtClean="0"/>
              <a:t>bowel sounds</a:t>
            </a:r>
            <a:r>
              <a:rPr lang="en-US" dirty="0"/>
              <a:t>.</a:t>
            </a:r>
          </a:p>
        </p:txBody>
      </p:sp>
      <p:sp>
        <p:nvSpPr>
          <p:cNvPr id="2" name="Date Placeholder 1"/>
          <p:cNvSpPr>
            <a:spLocks noGrp="1"/>
          </p:cNvSpPr>
          <p:nvPr>
            <p:ph type="dt" sz="half" idx="10"/>
          </p:nvPr>
        </p:nvSpPr>
        <p:spPr/>
        <p:txBody>
          <a:bodyPr/>
          <a:lstStyle/>
          <a:p>
            <a:fld id="{5CBC482F-1939-4D28-B65A-1A5B915C75FE}"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110</a:t>
            </a:fld>
            <a:endParaRPr lang="en-US"/>
          </a:p>
        </p:txBody>
      </p:sp>
    </p:spTree>
    <p:extLst>
      <p:ext uri="{BB962C8B-B14F-4D97-AF65-F5344CB8AC3E}">
        <p14:creationId xmlns="" xmlns:p14="http://schemas.microsoft.com/office/powerpoint/2010/main" val="2784303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Signs and Symptoms</a:t>
            </a:r>
          </a:p>
          <a:p>
            <a:r>
              <a:rPr lang="en-US" dirty="0"/>
              <a:t>Loss of fluid and electrolytes leads to dehydration, </a:t>
            </a:r>
            <a:r>
              <a:rPr lang="en-US" dirty="0" smtClean="0"/>
              <a:t>with its </a:t>
            </a:r>
            <a:r>
              <a:rPr lang="en-US" dirty="0"/>
              <a:t>associated symptoms of extreme thirst, </a:t>
            </a:r>
            <a:r>
              <a:rPr lang="en-US" dirty="0" smtClean="0"/>
              <a:t>drowsiness, aching</a:t>
            </a:r>
            <a:r>
              <a:rPr lang="en-US" dirty="0"/>
              <a:t>, and general malaise. </a:t>
            </a:r>
            <a:endParaRPr lang="en-US" dirty="0" smtClean="0"/>
          </a:p>
          <a:p>
            <a:r>
              <a:rPr lang="en-US" dirty="0" smtClean="0"/>
              <a:t>The </a:t>
            </a:r>
            <a:r>
              <a:rPr lang="en-US" dirty="0"/>
              <a:t>lower in the </a:t>
            </a:r>
            <a:r>
              <a:rPr lang="en-US" dirty="0" smtClean="0"/>
              <a:t>gastrointestinal tract </a:t>
            </a:r>
            <a:r>
              <a:rPr lang="en-US" dirty="0"/>
              <a:t>the obstruction is, the greater the abdominal distention.</a:t>
            </a:r>
          </a:p>
          <a:p>
            <a:r>
              <a:rPr lang="en-US" dirty="0"/>
              <a:t>An uncorrected obstruction can lead to shock </a:t>
            </a:r>
            <a:r>
              <a:rPr lang="en-US" dirty="0" smtClean="0"/>
              <a:t>and possibly </a:t>
            </a:r>
            <a:r>
              <a:rPr lang="en-US" dirty="0"/>
              <a:t>death.</a:t>
            </a:r>
          </a:p>
          <a:p>
            <a:pPr marL="0" indent="0">
              <a:buNone/>
            </a:pPr>
            <a:endParaRPr lang="en-US" b="1" i="1" dirty="0" smtClean="0"/>
          </a:p>
          <a:p>
            <a:pPr marL="0" indent="0">
              <a:buNone/>
            </a:pPr>
            <a:r>
              <a:rPr lang="en-US" b="1" i="1" u="sng" dirty="0" smtClean="0"/>
              <a:t>Diagnostic </a:t>
            </a:r>
            <a:r>
              <a:rPr lang="en-US" b="1" i="1" u="sng" dirty="0"/>
              <a:t>Tests</a:t>
            </a:r>
          </a:p>
          <a:p>
            <a:r>
              <a:rPr lang="en-US" dirty="0"/>
              <a:t>Dilated loops </a:t>
            </a:r>
            <a:r>
              <a:rPr lang="en-US" u="sng" dirty="0"/>
              <a:t>of bowel are evident in radiographic </a:t>
            </a:r>
            <a:r>
              <a:rPr lang="en-US" u="sng" dirty="0" smtClean="0"/>
              <a:t>studies (plain </a:t>
            </a:r>
            <a:r>
              <a:rPr lang="en-US" u="sng" dirty="0" err="1" smtClean="0"/>
              <a:t>abd</a:t>
            </a:r>
            <a:r>
              <a:rPr lang="en-US" u="sng" dirty="0" smtClean="0"/>
              <a:t> x-ray)</a:t>
            </a:r>
            <a:r>
              <a:rPr lang="en-US" u="sng" dirty="0"/>
              <a:t> </a:t>
            </a:r>
            <a:r>
              <a:rPr lang="en-US" u="sng" dirty="0" smtClean="0"/>
              <a:t>and </a:t>
            </a:r>
            <a:r>
              <a:rPr lang="en-US" u="sng" dirty="0"/>
              <a:t>CT scans</a:t>
            </a:r>
            <a:r>
              <a:rPr lang="en-US" dirty="0" smtClean="0"/>
              <a:t>.</a:t>
            </a:r>
          </a:p>
          <a:p>
            <a:r>
              <a:rPr lang="en-US" dirty="0" smtClean="0"/>
              <a:t> </a:t>
            </a:r>
            <a:r>
              <a:rPr lang="en-US" dirty="0"/>
              <a:t>If strangulation or perforation occurs, </a:t>
            </a:r>
            <a:r>
              <a:rPr lang="en-US" dirty="0" smtClean="0"/>
              <a:t>leukocytosis is </a:t>
            </a:r>
            <a:r>
              <a:rPr lang="en-US" dirty="0"/>
              <a:t>evident</a:t>
            </a:r>
            <a:r>
              <a:rPr lang="en-US" dirty="0" smtClean="0"/>
              <a:t>.</a:t>
            </a:r>
          </a:p>
          <a:p>
            <a:r>
              <a:rPr lang="en-US" dirty="0" smtClean="0"/>
              <a:t> </a:t>
            </a:r>
            <a:r>
              <a:rPr lang="en-US" dirty="0"/>
              <a:t>Hemoglobin and hematocrit are </a:t>
            </a:r>
            <a:r>
              <a:rPr lang="en-US" dirty="0" smtClean="0"/>
              <a:t>elevated if </a:t>
            </a:r>
            <a:r>
              <a:rPr lang="en-US" dirty="0"/>
              <a:t>the patient is dehydrated, and serum electrolyte levels </a:t>
            </a:r>
            <a:r>
              <a:rPr lang="en-US" dirty="0" smtClean="0"/>
              <a:t>are decreased</a:t>
            </a:r>
            <a:r>
              <a:rPr lang="en-US" dirty="0"/>
              <a:t>.</a:t>
            </a:r>
          </a:p>
        </p:txBody>
      </p:sp>
      <p:sp>
        <p:nvSpPr>
          <p:cNvPr id="2" name="Date Placeholder 1"/>
          <p:cNvSpPr>
            <a:spLocks noGrp="1"/>
          </p:cNvSpPr>
          <p:nvPr>
            <p:ph type="dt" sz="half" idx="10"/>
          </p:nvPr>
        </p:nvSpPr>
        <p:spPr/>
        <p:txBody>
          <a:bodyPr/>
          <a:lstStyle/>
          <a:p>
            <a:fld id="{C76ACB9A-4754-4684-B463-8A81F0DE957B}"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111</a:t>
            </a:fld>
            <a:endParaRPr lang="en-US"/>
          </a:p>
        </p:txBody>
      </p:sp>
    </p:spTree>
    <p:extLst>
      <p:ext uri="{BB962C8B-B14F-4D97-AF65-F5344CB8AC3E}">
        <p14:creationId xmlns="" xmlns:p14="http://schemas.microsoft.com/office/powerpoint/2010/main" val="8227883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14"/>
            <a:ext cx="12192000" cy="6858000"/>
          </a:xfrm>
        </p:spPr>
        <p:txBody>
          <a:bodyPr/>
          <a:lstStyle/>
          <a:p>
            <a:pPr marL="0" indent="0">
              <a:buNone/>
            </a:pPr>
            <a:r>
              <a:rPr lang="en-US" b="1" i="1" u="sng" dirty="0"/>
              <a:t>Medical Treatment</a:t>
            </a:r>
          </a:p>
          <a:p>
            <a:r>
              <a:rPr lang="en-US" dirty="0"/>
              <a:t>In most cases the patient is kept NPO and the bowel is </a:t>
            </a:r>
            <a:r>
              <a:rPr lang="en-US" dirty="0" smtClean="0"/>
              <a:t>decompressed using </a:t>
            </a:r>
            <a:r>
              <a:rPr lang="en-US" dirty="0"/>
              <a:t>a nasogastric (or rarely an </a:t>
            </a:r>
            <a:r>
              <a:rPr lang="en-US" dirty="0" smtClean="0"/>
              <a:t>intestinal) tube</a:t>
            </a:r>
            <a:r>
              <a:rPr lang="en-US" dirty="0"/>
              <a:t>, which relieves symptoms and may resolve the obstruction.</a:t>
            </a:r>
          </a:p>
          <a:p>
            <a:r>
              <a:rPr lang="en-US" dirty="0"/>
              <a:t>An IV solution with electrolytes is initiated </a:t>
            </a:r>
            <a:r>
              <a:rPr lang="en-US" dirty="0" smtClean="0"/>
              <a:t>to correct </a:t>
            </a:r>
            <a:r>
              <a:rPr lang="en-US" dirty="0"/>
              <a:t>the fluid and electrolyte imbalance</a:t>
            </a:r>
            <a:r>
              <a:rPr lang="en-US" dirty="0" smtClean="0"/>
              <a:t>.</a:t>
            </a:r>
          </a:p>
          <a:p>
            <a:r>
              <a:rPr lang="en-US" dirty="0" smtClean="0"/>
              <a:t> </a:t>
            </a:r>
            <a:r>
              <a:rPr lang="en-US" dirty="0"/>
              <a:t>Sometimes </a:t>
            </a:r>
            <a:r>
              <a:rPr lang="en-US" dirty="0" smtClean="0"/>
              <a:t>IV antibiotics </a:t>
            </a:r>
            <a:r>
              <a:rPr lang="en-US" dirty="0"/>
              <a:t>are begun</a:t>
            </a:r>
            <a:r>
              <a:rPr lang="en-US" dirty="0" smtClean="0"/>
              <a:t>.</a:t>
            </a:r>
          </a:p>
          <a:p>
            <a:r>
              <a:rPr lang="en-US" dirty="0" smtClean="0"/>
              <a:t> </a:t>
            </a:r>
            <a:r>
              <a:rPr lang="en-US" dirty="0"/>
              <a:t>Complete mechanical obstruction </a:t>
            </a:r>
            <a:r>
              <a:rPr lang="en-US" dirty="0" smtClean="0"/>
              <a:t>requires surgical </a:t>
            </a:r>
            <a:r>
              <a:rPr lang="en-US" dirty="0"/>
              <a:t>intervention, such as removal of tumors, </a:t>
            </a:r>
            <a:r>
              <a:rPr lang="en-US" dirty="0" smtClean="0"/>
              <a:t>release of </a:t>
            </a:r>
            <a:r>
              <a:rPr lang="en-US" dirty="0"/>
              <a:t>adhesions, or bowel resection with anastomosis</a:t>
            </a:r>
          </a:p>
        </p:txBody>
      </p:sp>
      <p:sp>
        <p:nvSpPr>
          <p:cNvPr id="2" name="Date Placeholder 1"/>
          <p:cNvSpPr>
            <a:spLocks noGrp="1"/>
          </p:cNvSpPr>
          <p:nvPr>
            <p:ph type="dt" sz="half" idx="10"/>
          </p:nvPr>
        </p:nvSpPr>
        <p:spPr/>
        <p:txBody>
          <a:bodyPr/>
          <a:lstStyle/>
          <a:p>
            <a:fld id="{D80FA6EB-E5B5-417E-99C7-668F132BFE7B}"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112</a:t>
            </a:fld>
            <a:endParaRPr lang="en-US"/>
          </a:p>
        </p:txBody>
      </p:sp>
    </p:spTree>
    <p:extLst>
      <p:ext uri="{BB962C8B-B14F-4D97-AF65-F5344CB8AC3E}">
        <p14:creationId xmlns="" xmlns:p14="http://schemas.microsoft.com/office/powerpoint/2010/main" val="23088681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u="sng" dirty="0"/>
              <a:t>Bowel </a:t>
            </a:r>
            <a:r>
              <a:rPr lang="en-US" b="1" u="sng" dirty="0" smtClean="0"/>
              <a:t>Obstruction: Summary</a:t>
            </a:r>
            <a:endParaRPr lang="en-US" i="1" u="sng" dirty="0" smtClean="0"/>
          </a:p>
          <a:p>
            <a:r>
              <a:rPr lang="en-US" b="1" i="1" u="sng" dirty="0" smtClean="0"/>
              <a:t>Symptoms</a:t>
            </a:r>
          </a:p>
          <a:p>
            <a:r>
              <a:rPr lang="en-US" b="1" i="1" u="sng" dirty="0" smtClean="0"/>
              <a:t> </a:t>
            </a:r>
            <a:r>
              <a:rPr lang="en-US" dirty="0"/>
              <a:t>Abdominal </a:t>
            </a:r>
            <a:r>
              <a:rPr lang="en-US" dirty="0" smtClean="0"/>
              <a:t>pain, Blood </a:t>
            </a:r>
            <a:r>
              <a:rPr lang="en-US" dirty="0"/>
              <a:t>and mucus per </a:t>
            </a:r>
            <a:r>
              <a:rPr lang="en-US" dirty="0" smtClean="0"/>
              <a:t>rectum, Feces </a:t>
            </a:r>
            <a:r>
              <a:rPr lang="en-US" dirty="0"/>
              <a:t>and flatus </a:t>
            </a:r>
            <a:r>
              <a:rPr lang="en-US" dirty="0" smtClean="0"/>
              <a:t>cease, Visible </a:t>
            </a:r>
            <a:r>
              <a:rPr lang="en-US" dirty="0"/>
              <a:t>peristaltic waves in thin </a:t>
            </a:r>
            <a:r>
              <a:rPr lang="en-US" dirty="0" smtClean="0"/>
              <a:t>person, Possible </a:t>
            </a:r>
            <a:r>
              <a:rPr lang="en-US" dirty="0"/>
              <a:t>fecal </a:t>
            </a:r>
            <a:r>
              <a:rPr lang="en-US" dirty="0" smtClean="0"/>
              <a:t>vomiting, Bowel </a:t>
            </a:r>
            <a:r>
              <a:rPr lang="en-US" dirty="0"/>
              <a:t>sounds high-pitched and tinkling </a:t>
            </a:r>
            <a:r>
              <a:rPr lang="en-US" dirty="0" smtClean="0"/>
              <a:t>or absent, Abdominal distention, Fluid </a:t>
            </a:r>
            <a:r>
              <a:rPr lang="en-US" dirty="0"/>
              <a:t>and electrolyte imbalance</a:t>
            </a:r>
          </a:p>
          <a:p>
            <a:r>
              <a:rPr lang="en-US" b="1" i="1" u="sng" dirty="0"/>
              <a:t>Diagnostic </a:t>
            </a:r>
            <a:r>
              <a:rPr lang="en-US" b="1" i="1" u="sng" dirty="0" smtClean="0"/>
              <a:t>tests</a:t>
            </a:r>
          </a:p>
          <a:p>
            <a:r>
              <a:rPr lang="en-US" b="1" i="1" u="sng" dirty="0" smtClean="0"/>
              <a:t> </a:t>
            </a:r>
            <a:r>
              <a:rPr lang="en-US" dirty="0"/>
              <a:t>Abdominal x-ray </a:t>
            </a:r>
            <a:r>
              <a:rPr lang="en-US" dirty="0" smtClean="0"/>
              <a:t>examination, CT scan, CBC </a:t>
            </a:r>
            <a:r>
              <a:rPr lang="en-US" dirty="0"/>
              <a:t>and electrolytes</a:t>
            </a:r>
          </a:p>
          <a:p>
            <a:r>
              <a:rPr lang="en-US" b="1" i="1" u="sng" dirty="0"/>
              <a:t>Therapeutic</a:t>
            </a:r>
            <a:r>
              <a:rPr lang="en-US" i="1" dirty="0"/>
              <a:t> </a:t>
            </a:r>
            <a:r>
              <a:rPr lang="en-US" b="1" i="1" u="sng" dirty="0" smtClean="0"/>
              <a:t>Management</a:t>
            </a:r>
          </a:p>
          <a:p>
            <a:r>
              <a:rPr lang="en-US" dirty="0"/>
              <a:t>NPO </a:t>
            </a:r>
            <a:r>
              <a:rPr lang="en-US" dirty="0" smtClean="0"/>
              <a:t>status</a:t>
            </a:r>
            <a:endParaRPr lang="en-US" b="1" i="1" u="sng" dirty="0" smtClean="0"/>
          </a:p>
          <a:p>
            <a:r>
              <a:rPr lang="en-US" i="1" dirty="0" smtClean="0"/>
              <a:t> </a:t>
            </a:r>
            <a:r>
              <a:rPr lang="en-US" dirty="0"/>
              <a:t>Frequent mouth </a:t>
            </a:r>
            <a:r>
              <a:rPr lang="en-US" dirty="0" smtClean="0"/>
              <a:t>care, Nasogastric tube, Fluid </a:t>
            </a:r>
            <a:r>
              <a:rPr lang="en-US" dirty="0"/>
              <a:t>and electrolyte replacement</a:t>
            </a:r>
          </a:p>
          <a:p>
            <a:r>
              <a:rPr lang="en-US" u="sng" dirty="0"/>
              <a:t>Medications</a:t>
            </a:r>
            <a:r>
              <a:rPr lang="en-US" dirty="0"/>
              <a:t>: antibiotics, </a:t>
            </a:r>
            <a:r>
              <a:rPr lang="en-US" dirty="0" err="1"/>
              <a:t>antiemetics</a:t>
            </a:r>
            <a:r>
              <a:rPr lang="en-US" dirty="0"/>
              <a:t>, analgesics</a:t>
            </a:r>
          </a:p>
          <a:p>
            <a:r>
              <a:rPr lang="en-US" u="sng" dirty="0"/>
              <a:t>Surgery</a:t>
            </a:r>
          </a:p>
          <a:p>
            <a:r>
              <a:rPr lang="en-US" u="sng" dirty="0"/>
              <a:t>Education</a:t>
            </a:r>
          </a:p>
        </p:txBody>
      </p:sp>
      <p:sp>
        <p:nvSpPr>
          <p:cNvPr id="2" name="Date Placeholder 1"/>
          <p:cNvSpPr>
            <a:spLocks noGrp="1"/>
          </p:cNvSpPr>
          <p:nvPr>
            <p:ph type="dt" sz="half" idx="10"/>
          </p:nvPr>
        </p:nvSpPr>
        <p:spPr/>
        <p:txBody>
          <a:bodyPr/>
          <a:lstStyle/>
          <a:p>
            <a:fld id="{E82DA2E2-D9FD-4D45-8F52-4382B4B93083}"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113</a:t>
            </a:fld>
            <a:endParaRPr lang="en-US"/>
          </a:p>
        </p:txBody>
      </p:sp>
    </p:spTree>
    <p:extLst>
      <p:ext uri="{BB962C8B-B14F-4D97-AF65-F5344CB8AC3E}">
        <p14:creationId xmlns="" xmlns:p14="http://schemas.microsoft.com/office/powerpoint/2010/main" val="9705647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Large-Bowel Obstruction</a:t>
            </a:r>
          </a:p>
          <a:p>
            <a:pPr marL="0" indent="0">
              <a:buNone/>
            </a:pPr>
            <a:r>
              <a:rPr lang="en-US" b="1" i="1" u="sng" dirty="0"/>
              <a:t>Pathophysiology</a:t>
            </a:r>
          </a:p>
          <a:p>
            <a:r>
              <a:rPr lang="en-US" dirty="0"/>
              <a:t>Obstruction in the large bowel is less common and not </a:t>
            </a:r>
            <a:r>
              <a:rPr lang="en-US" dirty="0" smtClean="0"/>
              <a:t>usually as </a:t>
            </a:r>
            <a:r>
              <a:rPr lang="en-US" dirty="0"/>
              <a:t>dramatic as small-bowel obstruction</a:t>
            </a:r>
            <a:r>
              <a:rPr lang="en-US" dirty="0" smtClean="0"/>
              <a:t>.</a:t>
            </a:r>
          </a:p>
          <a:p>
            <a:r>
              <a:rPr lang="en-US" dirty="0" smtClean="0"/>
              <a:t> Dehydration occurs </a:t>
            </a:r>
            <a:r>
              <a:rPr lang="en-US" dirty="0"/>
              <a:t>more slowly because of the colon’s ability to </a:t>
            </a:r>
            <a:r>
              <a:rPr lang="en-US" dirty="0" smtClean="0"/>
              <a:t>absorb fluid </a:t>
            </a:r>
            <a:r>
              <a:rPr lang="en-US" dirty="0"/>
              <a:t>and distend well beyond its normal full capacity</a:t>
            </a:r>
            <a:r>
              <a:rPr lang="en-US" dirty="0" smtClean="0"/>
              <a:t>.</a:t>
            </a:r>
          </a:p>
          <a:p>
            <a:r>
              <a:rPr lang="en-US" dirty="0" smtClean="0"/>
              <a:t> </a:t>
            </a:r>
            <a:r>
              <a:rPr lang="en-US" dirty="0"/>
              <a:t>If </a:t>
            </a:r>
            <a:r>
              <a:rPr lang="en-US" dirty="0" smtClean="0"/>
              <a:t>the blood </a:t>
            </a:r>
            <a:r>
              <a:rPr lang="en-US" dirty="0"/>
              <a:t>supply to the colon is cut off, the patient’s life is </a:t>
            </a:r>
            <a:r>
              <a:rPr lang="en-US" dirty="0" smtClean="0"/>
              <a:t>in jeopardy </a:t>
            </a:r>
            <a:r>
              <a:rPr lang="en-US" dirty="0"/>
              <a:t>because of bowel strangulation and necrosis</a:t>
            </a:r>
            <a:r>
              <a:rPr lang="en-US" dirty="0" smtClean="0"/>
              <a:t>.</a:t>
            </a:r>
          </a:p>
          <a:p>
            <a:pPr marL="0" indent="0">
              <a:buNone/>
            </a:pPr>
            <a:endParaRPr lang="en-US" b="1" i="1" dirty="0" smtClean="0"/>
          </a:p>
          <a:p>
            <a:pPr marL="0" indent="0">
              <a:buNone/>
            </a:pPr>
            <a:r>
              <a:rPr lang="en-US" b="1" i="1" dirty="0" smtClean="0"/>
              <a:t>Etiology</a:t>
            </a:r>
            <a:endParaRPr lang="en-US" b="1" i="1" dirty="0"/>
          </a:p>
          <a:p>
            <a:r>
              <a:rPr lang="en-US" dirty="0"/>
              <a:t>Most large-bowel obstructions </a:t>
            </a:r>
            <a:r>
              <a:rPr lang="en-US" b="1" dirty="0"/>
              <a:t>occur in the sigmoid </a:t>
            </a:r>
            <a:r>
              <a:rPr lang="en-US" b="1" dirty="0" smtClean="0"/>
              <a:t>colon </a:t>
            </a:r>
            <a:r>
              <a:rPr lang="en-US" dirty="0" smtClean="0"/>
              <a:t>and </a:t>
            </a:r>
            <a:r>
              <a:rPr lang="en-US" dirty="0"/>
              <a:t>are caused by carcinoma, inflammatory bowel </a:t>
            </a:r>
            <a:r>
              <a:rPr lang="en-US" dirty="0" smtClean="0"/>
              <a:t>disease, diverticulitis (pouches within the large bowel become inflamed), </a:t>
            </a:r>
            <a:r>
              <a:rPr lang="en-US" dirty="0"/>
              <a:t>or benign tumors. </a:t>
            </a:r>
            <a:endParaRPr lang="en-US" dirty="0" smtClean="0"/>
          </a:p>
          <a:p>
            <a:r>
              <a:rPr lang="en-US" dirty="0" smtClean="0"/>
              <a:t>Impaction </a:t>
            </a:r>
            <a:r>
              <a:rPr lang="en-US" dirty="0"/>
              <a:t>of stool may </a:t>
            </a:r>
            <a:r>
              <a:rPr lang="en-US" dirty="0" smtClean="0"/>
              <a:t>also cause </a:t>
            </a:r>
            <a:r>
              <a:rPr lang="en-US" dirty="0"/>
              <a:t>obstruction.</a:t>
            </a:r>
          </a:p>
        </p:txBody>
      </p:sp>
      <p:sp>
        <p:nvSpPr>
          <p:cNvPr id="2" name="Date Placeholder 1"/>
          <p:cNvSpPr>
            <a:spLocks noGrp="1"/>
          </p:cNvSpPr>
          <p:nvPr>
            <p:ph type="dt" sz="half" idx="10"/>
          </p:nvPr>
        </p:nvSpPr>
        <p:spPr/>
        <p:txBody>
          <a:bodyPr/>
          <a:lstStyle/>
          <a:p>
            <a:fld id="{6B414926-9C1E-4AF5-A039-E4C370619DA6}"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114</a:t>
            </a:fld>
            <a:endParaRPr lang="en-US"/>
          </a:p>
        </p:txBody>
      </p:sp>
    </p:spTree>
    <p:extLst>
      <p:ext uri="{BB962C8B-B14F-4D97-AF65-F5344CB8AC3E}">
        <p14:creationId xmlns="" xmlns:p14="http://schemas.microsoft.com/office/powerpoint/2010/main" val="4513778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Signs and Symptoms</a:t>
            </a:r>
          </a:p>
          <a:p>
            <a:r>
              <a:rPr lang="en-US" dirty="0"/>
              <a:t>Symptoms of large-bowel obstruction develop slowly and </a:t>
            </a:r>
            <a:r>
              <a:rPr lang="en-US" dirty="0" smtClean="0"/>
              <a:t>depend on </a:t>
            </a:r>
            <a:r>
              <a:rPr lang="en-US" dirty="0"/>
              <a:t>the location of the obstruction</a:t>
            </a:r>
            <a:r>
              <a:rPr lang="en-US" dirty="0" smtClean="0"/>
              <a:t>.</a:t>
            </a:r>
          </a:p>
          <a:p>
            <a:r>
              <a:rPr lang="en-US" dirty="0" smtClean="0"/>
              <a:t> </a:t>
            </a:r>
            <a:r>
              <a:rPr lang="en-US" dirty="0"/>
              <a:t>If the obstruction </a:t>
            </a:r>
            <a:r>
              <a:rPr lang="en-US" dirty="0" smtClean="0"/>
              <a:t>is in </a:t>
            </a:r>
            <a:r>
              <a:rPr lang="en-US" dirty="0"/>
              <a:t>the rectum or sigmoid, the only symptom may be constipation.</a:t>
            </a:r>
          </a:p>
          <a:p>
            <a:r>
              <a:rPr lang="en-US" dirty="0"/>
              <a:t>As the loops of bowel distend, the patient may </a:t>
            </a:r>
            <a:r>
              <a:rPr lang="en-US" dirty="0" smtClean="0"/>
              <a:t>complain of </a:t>
            </a:r>
            <a:r>
              <a:rPr lang="en-US" dirty="0" err="1"/>
              <a:t>crampy</a:t>
            </a:r>
            <a:r>
              <a:rPr lang="en-US" dirty="0"/>
              <a:t> lower abdominal pain and abdominal distention.</a:t>
            </a:r>
          </a:p>
          <a:p>
            <a:r>
              <a:rPr lang="en-US" dirty="0"/>
              <a:t>Vomiting, if it occurs, is a late sign and may be </a:t>
            </a:r>
            <a:r>
              <a:rPr lang="en-US" dirty="0" smtClean="0"/>
              <a:t>fecal. </a:t>
            </a:r>
          </a:p>
          <a:p>
            <a:r>
              <a:rPr lang="en-US" dirty="0" smtClean="0"/>
              <a:t>High-pitched </a:t>
            </a:r>
            <a:r>
              <a:rPr lang="en-US" dirty="0"/>
              <a:t>tinkling bowel sounds may be heard. </a:t>
            </a:r>
            <a:endParaRPr lang="en-US" dirty="0" smtClean="0"/>
          </a:p>
          <a:p>
            <a:r>
              <a:rPr lang="en-US" dirty="0" smtClean="0"/>
              <a:t>A localized tender </a:t>
            </a:r>
            <a:r>
              <a:rPr lang="en-US" dirty="0"/>
              <a:t>area and mass may be felt on palpation</a:t>
            </a:r>
            <a:r>
              <a:rPr lang="en-US" dirty="0" smtClean="0"/>
              <a:t>.</a:t>
            </a:r>
          </a:p>
          <a:p>
            <a:r>
              <a:rPr lang="en-US" dirty="0" smtClean="0"/>
              <a:t> </a:t>
            </a:r>
            <a:r>
              <a:rPr lang="en-US" u="sng" dirty="0" smtClean="0"/>
              <a:t>Large-bowel</a:t>
            </a:r>
            <a:r>
              <a:rPr lang="en-US" u="sng" dirty="0"/>
              <a:t> </a:t>
            </a:r>
            <a:r>
              <a:rPr lang="en-US" u="sng" dirty="0" smtClean="0"/>
              <a:t>obstructions</a:t>
            </a:r>
            <a:r>
              <a:rPr lang="en-US" u="sng" dirty="0"/>
              <a:t>, if not diagnosed and treated, can lead </a:t>
            </a:r>
            <a:r>
              <a:rPr lang="en-US" u="sng" dirty="0" smtClean="0"/>
              <a:t>to gangrene</a:t>
            </a:r>
            <a:r>
              <a:rPr lang="en-US" u="sng" dirty="0"/>
              <a:t>, perforation, and </a:t>
            </a:r>
            <a:r>
              <a:rPr lang="en-US" u="sng" dirty="0" smtClean="0"/>
              <a:t>peritonitis</a:t>
            </a:r>
            <a:endParaRPr lang="en-US" u="sng" dirty="0"/>
          </a:p>
        </p:txBody>
      </p:sp>
      <p:sp>
        <p:nvSpPr>
          <p:cNvPr id="2" name="Date Placeholder 1"/>
          <p:cNvSpPr>
            <a:spLocks noGrp="1"/>
          </p:cNvSpPr>
          <p:nvPr>
            <p:ph type="dt" sz="half" idx="10"/>
          </p:nvPr>
        </p:nvSpPr>
        <p:spPr/>
        <p:txBody>
          <a:bodyPr/>
          <a:lstStyle/>
          <a:p>
            <a:fld id="{FB38D7E8-3FFE-4B21-8C45-7E4910C14F90}"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115</a:t>
            </a:fld>
            <a:endParaRPr lang="en-US"/>
          </a:p>
        </p:txBody>
      </p:sp>
    </p:spTree>
    <p:extLst>
      <p:ext uri="{BB962C8B-B14F-4D97-AF65-F5344CB8AC3E}">
        <p14:creationId xmlns="" xmlns:p14="http://schemas.microsoft.com/office/powerpoint/2010/main" val="34572531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Medical Treatment</a:t>
            </a:r>
          </a:p>
          <a:p>
            <a:r>
              <a:rPr lang="en-US" dirty="0"/>
              <a:t>Radiological examination reveals a distended colon. </a:t>
            </a:r>
            <a:endParaRPr lang="en-US" dirty="0" smtClean="0"/>
          </a:p>
          <a:p>
            <a:r>
              <a:rPr lang="en-US" dirty="0" smtClean="0"/>
              <a:t>If impaction is </a:t>
            </a:r>
            <a:r>
              <a:rPr lang="en-US" dirty="0"/>
              <a:t>present, enemas and manual </a:t>
            </a:r>
            <a:r>
              <a:rPr lang="en-US" dirty="0" smtClean="0"/>
              <a:t>dis-impaction </a:t>
            </a:r>
            <a:r>
              <a:rPr lang="en-US" dirty="0"/>
              <a:t>may </a:t>
            </a:r>
            <a:r>
              <a:rPr lang="en-US" dirty="0" smtClean="0"/>
              <a:t>be effective</a:t>
            </a:r>
            <a:r>
              <a:rPr lang="en-US" dirty="0"/>
              <a:t>. </a:t>
            </a:r>
            <a:endParaRPr lang="en-US" dirty="0" smtClean="0"/>
          </a:p>
          <a:p>
            <a:r>
              <a:rPr lang="en-US" dirty="0" smtClean="0"/>
              <a:t>Other </a:t>
            </a:r>
            <a:r>
              <a:rPr lang="en-US" dirty="0"/>
              <a:t>mechanical blockages may require </a:t>
            </a:r>
            <a:r>
              <a:rPr lang="en-US" dirty="0" smtClean="0"/>
              <a:t>surgical intervention</a:t>
            </a:r>
            <a:r>
              <a:rPr lang="en-US" dirty="0"/>
              <a:t>.</a:t>
            </a:r>
          </a:p>
          <a:p>
            <a:r>
              <a:rPr lang="en-US" dirty="0"/>
              <a:t>Surgical resection of the obstructed colon may be necessary.</a:t>
            </a:r>
          </a:p>
          <a:p>
            <a:r>
              <a:rPr lang="en-US" dirty="0"/>
              <a:t>A temporary colostomy may be indicated to allow </a:t>
            </a:r>
            <a:r>
              <a:rPr lang="en-US" dirty="0" smtClean="0"/>
              <a:t>the bowel </a:t>
            </a:r>
            <a:r>
              <a:rPr lang="en-US" dirty="0"/>
              <a:t>to rest and heal. </a:t>
            </a:r>
            <a:endParaRPr lang="en-US" dirty="0" smtClean="0"/>
          </a:p>
          <a:p>
            <a:r>
              <a:rPr lang="en-US" dirty="0" smtClean="0"/>
              <a:t>Sometimes </a:t>
            </a:r>
            <a:r>
              <a:rPr lang="en-US" dirty="0"/>
              <a:t>an </a:t>
            </a:r>
            <a:r>
              <a:rPr lang="en-US" dirty="0" err="1"/>
              <a:t>ileoanal</a:t>
            </a:r>
            <a:r>
              <a:rPr lang="en-US" dirty="0"/>
              <a:t> </a:t>
            </a:r>
            <a:r>
              <a:rPr lang="en-US" dirty="0" smtClean="0"/>
              <a:t>anastomosis is </a:t>
            </a:r>
            <a:r>
              <a:rPr lang="en-US" dirty="0"/>
              <a:t>done. </a:t>
            </a:r>
            <a:endParaRPr lang="en-US" dirty="0" smtClean="0"/>
          </a:p>
          <a:p>
            <a:r>
              <a:rPr lang="en-US" dirty="0" smtClean="0"/>
              <a:t>A </a:t>
            </a:r>
            <a:r>
              <a:rPr lang="en-US" dirty="0"/>
              <a:t>patient who is a poor surgical risk may have a </a:t>
            </a:r>
            <a:r>
              <a:rPr lang="en-US" dirty="0" err="1" smtClean="0"/>
              <a:t>cecostomy</a:t>
            </a:r>
            <a:r>
              <a:rPr lang="en-US" dirty="0"/>
              <a:t> </a:t>
            </a:r>
            <a:r>
              <a:rPr lang="en-US" dirty="0" smtClean="0"/>
              <a:t>(an </a:t>
            </a:r>
            <a:r>
              <a:rPr lang="en-US" dirty="0"/>
              <a:t>opening from the cecum to the </a:t>
            </a:r>
            <a:r>
              <a:rPr lang="en-US" dirty="0" smtClean="0"/>
              <a:t>abdominal wall</a:t>
            </a:r>
            <a:r>
              <a:rPr lang="en-US" dirty="0"/>
              <a:t>) to allow diversion of stool.</a:t>
            </a:r>
          </a:p>
        </p:txBody>
      </p:sp>
      <p:sp>
        <p:nvSpPr>
          <p:cNvPr id="2" name="Date Placeholder 1"/>
          <p:cNvSpPr>
            <a:spLocks noGrp="1"/>
          </p:cNvSpPr>
          <p:nvPr>
            <p:ph type="dt" sz="half" idx="10"/>
          </p:nvPr>
        </p:nvSpPr>
        <p:spPr/>
        <p:txBody>
          <a:bodyPr/>
          <a:lstStyle/>
          <a:p>
            <a:fld id="{06413197-33C4-4C26-B924-395C71D860A2}"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116</a:t>
            </a:fld>
            <a:endParaRPr lang="en-US"/>
          </a:p>
        </p:txBody>
      </p:sp>
    </p:spTree>
    <p:extLst>
      <p:ext uri="{BB962C8B-B14F-4D97-AF65-F5344CB8AC3E}">
        <p14:creationId xmlns="" xmlns:p14="http://schemas.microsoft.com/office/powerpoint/2010/main" val="4762585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Nursing Process</a:t>
            </a:r>
          </a:p>
          <a:p>
            <a:pPr marL="0" indent="0">
              <a:buNone/>
            </a:pPr>
            <a:r>
              <a:rPr lang="en-US" b="1" u="sng" dirty="0" smtClean="0"/>
              <a:t>ASSESSMENT</a:t>
            </a:r>
            <a:r>
              <a:rPr lang="en-US" b="1" dirty="0" smtClean="0"/>
              <a:t>.</a:t>
            </a:r>
          </a:p>
          <a:p>
            <a:r>
              <a:rPr lang="en-US" b="1" dirty="0" smtClean="0"/>
              <a:t> </a:t>
            </a:r>
            <a:r>
              <a:rPr lang="en-US" dirty="0" smtClean="0"/>
              <a:t>Each quadrant of the abdomen is </a:t>
            </a:r>
            <a:r>
              <a:rPr lang="en-US" u="sng" dirty="0" smtClean="0"/>
              <a:t>auscultated for </a:t>
            </a:r>
            <a:r>
              <a:rPr lang="en-US" u="sng" dirty="0"/>
              <a:t>5 minutes </a:t>
            </a:r>
            <a:r>
              <a:rPr lang="en-US" dirty="0"/>
              <a:t>before documenting the absence </a:t>
            </a:r>
            <a:r>
              <a:rPr lang="en-US" dirty="0" smtClean="0"/>
              <a:t>of bowel </a:t>
            </a:r>
            <a:r>
              <a:rPr lang="en-US" dirty="0"/>
              <a:t>sounds. </a:t>
            </a:r>
            <a:endParaRPr lang="en-US" dirty="0" smtClean="0"/>
          </a:p>
          <a:p>
            <a:r>
              <a:rPr lang="en-US" dirty="0" smtClean="0"/>
              <a:t>Palpation </a:t>
            </a:r>
            <a:r>
              <a:rPr lang="en-US" dirty="0"/>
              <a:t>for distention, firmness, and </a:t>
            </a:r>
            <a:r>
              <a:rPr lang="en-US" dirty="0" smtClean="0"/>
              <a:t>tenderness is </a:t>
            </a:r>
            <a:r>
              <a:rPr lang="en-US" dirty="0"/>
              <a:t>done. </a:t>
            </a:r>
            <a:endParaRPr lang="en-US" dirty="0" smtClean="0"/>
          </a:p>
          <a:p>
            <a:r>
              <a:rPr lang="en-US" dirty="0" smtClean="0"/>
              <a:t>The </a:t>
            </a:r>
            <a:r>
              <a:rPr lang="en-US" dirty="0"/>
              <a:t>amount and character of stool, if </a:t>
            </a:r>
            <a:r>
              <a:rPr lang="en-US" dirty="0" smtClean="0"/>
              <a:t>any, is </a:t>
            </a:r>
            <a:r>
              <a:rPr lang="en-US" dirty="0"/>
              <a:t>documented</a:t>
            </a:r>
            <a:r>
              <a:rPr lang="en-US" dirty="0" smtClean="0"/>
              <a:t>.</a:t>
            </a:r>
          </a:p>
          <a:p>
            <a:r>
              <a:rPr lang="en-US" dirty="0" smtClean="0"/>
              <a:t> </a:t>
            </a:r>
            <a:r>
              <a:rPr lang="en-US" dirty="0"/>
              <a:t>Pain is assessed using the institution’s </a:t>
            </a:r>
            <a:r>
              <a:rPr lang="en-US" dirty="0" smtClean="0"/>
              <a:t>pain scale </a:t>
            </a:r>
            <a:r>
              <a:rPr lang="en-US" dirty="0"/>
              <a:t>and described according to location and </a:t>
            </a:r>
            <a:r>
              <a:rPr lang="en-US" dirty="0" smtClean="0"/>
              <a:t>character, such </a:t>
            </a:r>
            <a:r>
              <a:rPr lang="en-US" dirty="0"/>
              <a:t>as </a:t>
            </a:r>
            <a:r>
              <a:rPr lang="en-US" dirty="0" err="1"/>
              <a:t>crampy</a:t>
            </a:r>
            <a:r>
              <a:rPr lang="en-US" dirty="0"/>
              <a:t> or wavelike. </a:t>
            </a:r>
            <a:endParaRPr lang="en-US" dirty="0" smtClean="0"/>
          </a:p>
          <a:p>
            <a:r>
              <a:rPr lang="en-US" dirty="0" smtClean="0"/>
              <a:t>Daily </a:t>
            </a:r>
            <a:r>
              <a:rPr lang="en-US" dirty="0"/>
              <a:t>weight and intake </a:t>
            </a:r>
            <a:r>
              <a:rPr lang="en-US" dirty="0" smtClean="0"/>
              <a:t>and output </a:t>
            </a:r>
            <a:r>
              <a:rPr lang="en-US" dirty="0"/>
              <a:t>are monitored. </a:t>
            </a:r>
            <a:endParaRPr lang="en-US" dirty="0" smtClean="0"/>
          </a:p>
          <a:p>
            <a:r>
              <a:rPr lang="en-US" dirty="0" smtClean="0"/>
              <a:t>Skin </a:t>
            </a:r>
            <a:r>
              <a:rPr lang="en-US" dirty="0"/>
              <a:t>turgor is assessed for </a:t>
            </a:r>
            <a:r>
              <a:rPr lang="en-US" dirty="0" smtClean="0"/>
              <a:t>fluid deficit</a:t>
            </a:r>
            <a:r>
              <a:rPr lang="en-US" dirty="0"/>
              <a:t>. </a:t>
            </a:r>
            <a:endParaRPr lang="en-US" dirty="0" smtClean="0"/>
          </a:p>
          <a:p>
            <a:r>
              <a:rPr lang="en-US" dirty="0" smtClean="0"/>
              <a:t>If </a:t>
            </a:r>
            <a:r>
              <a:rPr lang="en-US" dirty="0"/>
              <a:t>a nasogastric tube is in place, the amount, </a:t>
            </a:r>
            <a:r>
              <a:rPr lang="en-US" dirty="0" smtClean="0"/>
              <a:t>color, and </a:t>
            </a:r>
            <a:r>
              <a:rPr lang="en-US" dirty="0"/>
              <a:t>character of drainage is documented</a:t>
            </a:r>
            <a:r>
              <a:rPr lang="en-US" dirty="0" smtClean="0"/>
              <a:t>.</a:t>
            </a:r>
          </a:p>
          <a:p>
            <a:r>
              <a:rPr lang="en-US" dirty="0" smtClean="0"/>
              <a:t> </a:t>
            </a:r>
            <a:r>
              <a:rPr lang="en-US" dirty="0"/>
              <a:t>Vital signs </a:t>
            </a:r>
            <a:r>
              <a:rPr lang="en-US" dirty="0" smtClean="0"/>
              <a:t>are monitored </a:t>
            </a:r>
            <a:r>
              <a:rPr lang="en-US" dirty="0"/>
              <a:t>for signs of infection or shock.</a:t>
            </a:r>
          </a:p>
        </p:txBody>
      </p:sp>
      <p:sp>
        <p:nvSpPr>
          <p:cNvPr id="2" name="Date Placeholder 1"/>
          <p:cNvSpPr>
            <a:spLocks noGrp="1"/>
          </p:cNvSpPr>
          <p:nvPr>
            <p:ph type="dt" sz="half" idx="10"/>
          </p:nvPr>
        </p:nvSpPr>
        <p:spPr/>
        <p:txBody>
          <a:bodyPr/>
          <a:lstStyle/>
          <a:p>
            <a:fld id="{F3FC478E-6CA6-4CDE-B126-AFBCEB2BF955}"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117</a:t>
            </a:fld>
            <a:endParaRPr lang="en-US"/>
          </a:p>
        </p:txBody>
      </p:sp>
    </p:spTree>
    <p:extLst>
      <p:ext uri="{BB962C8B-B14F-4D97-AF65-F5344CB8AC3E}">
        <p14:creationId xmlns="" xmlns:p14="http://schemas.microsoft.com/office/powerpoint/2010/main" val="18805733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672649"/>
          </a:xfrm>
        </p:spPr>
        <p:txBody>
          <a:bodyPr/>
          <a:lstStyle/>
          <a:p>
            <a:pPr marL="0" indent="0">
              <a:buNone/>
            </a:pPr>
            <a:r>
              <a:rPr lang="en-US" b="1" u="sng" dirty="0"/>
              <a:t>NURSING DIAGNOSIS</a:t>
            </a:r>
            <a:r>
              <a:rPr lang="en-US" b="1" dirty="0"/>
              <a:t>. </a:t>
            </a:r>
            <a:r>
              <a:rPr lang="en-US" dirty="0"/>
              <a:t>Possible diagnoses </a:t>
            </a:r>
            <a:r>
              <a:rPr lang="en-US" dirty="0" smtClean="0"/>
              <a:t>include:-</a:t>
            </a:r>
          </a:p>
          <a:p>
            <a:r>
              <a:rPr lang="en-US" dirty="0" smtClean="0"/>
              <a:t> Acute pain </a:t>
            </a:r>
            <a:r>
              <a:rPr lang="en-US" dirty="0"/>
              <a:t>related to abdominal distention </a:t>
            </a:r>
          </a:p>
          <a:p>
            <a:r>
              <a:rPr lang="en-US" dirty="0" smtClean="0"/>
              <a:t> Ineffective tissue perfusion </a:t>
            </a:r>
            <a:r>
              <a:rPr lang="en-US" dirty="0"/>
              <a:t>and deficient fluid volume related to collection </a:t>
            </a:r>
            <a:r>
              <a:rPr lang="en-US" dirty="0" smtClean="0"/>
              <a:t>of fluid </a:t>
            </a:r>
            <a:r>
              <a:rPr lang="en-US" dirty="0"/>
              <a:t>in the intestine and vomiting.</a:t>
            </a:r>
          </a:p>
          <a:p>
            <a:pPr marL="0" indent="0">
              <a:buNone/>
            </a:pPr>
            <a:r>
              <a:rPr lang="en-US" b="1" u="sng" dirty="0"/>
              <a:t>PLANNING</a:t>
            </a:r>
            <a:r>
              <a:rPr lang="en-US" b="1" dirty="0" smtClean="0"/>
              <a:t>.</a:t>
            </a:r>
          </a:p>
          <a:p>
            <a:pPr marL="0" indent="0">
              <a:buNone/>
            </a:pPr>
            <a:r>
              <a:rPr lang="en-US" b="1" dirty="0" smtClean="0"/>
              <a:t> </a:t>
            </a:r>
            <a:r>
              <a:rPr lang="en-US" dirty="0"/>
              <a:t>Goals for the patient include pain control </a:t>
            </a:r>
            <a:r>
              <a:rPr lang="en-US" dirty="0" smtClean="0"/>
              <a:t>and prevention </a:t>
            </a:r>
            <a:r>
              <a:rPr lang="en-US" dirty="0"/>
              <a:t>of dehydration and electrolyte </a:t>
            </a:r>
            <a:r>
              <a:rPr lang="en-US" dirty="0" smtClean="0"/>
              <a:t>imbalance</a:t>
            </a:r>
          </a:p>
          <a:p>
            <a:pPr marL="0" indent="0">
              <a:buNone/>
            </a:pPr>
            <a:endParaRPr lang="en-US" dirty="0"/>
          </a:p>
          <a:p>
            <a:pPr marL="0" indent="0">
              <a:buNone/>
            </a:pPr>
            <a:r>
              <a:rPr lang="en-US" b="1" dirty="0" smtClean="0">
                <a:solidFill>
                  <a:srgbClr val="FF0000"/>
                </a:solidFill>
              </a:rPr>
              <a:t>Complete and add more diagnoses- -----</a:t>
            </a:r>
            <a:endParaRPr lang="en-US" b="1" dirty="0">
              <a:solidFill>
                <a:srgbClr val="FF0000"/>
              </a:solidFill>
            </a:endParaRPr>
          </a:p>
        </p:txBody>
      </p:sp>
      <p:sp>
        <p:nvSpPr>
          <p:cNvPr id="2" name="Date Placeholder 1"/>
          <p:cNvSpPr>
            <a:spLocks noGrp="1"/>
          </p:cNvSpPr>
          <p:nvPr>
            <p:ph type="dt" sz="half" idx="10"/>
          </p:nvPr>
        </p:nvSpPr>
        <p:spPr/>
        <p:txBody>
          <a:bodyPr/>
          <a:lstStyle/>
          <a:p>
            <a:fld id="{C6D2AF2A-C433-40DD-932A-9508AE76E273}"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118</a:t>
            </a:fld>
            <a:endParaRPr lang="en-US"/>
          </a:p>
        </p:txBody>
      </p:sp>
    </p:spTree>
    <p:extLst>
      <p:ext uri="{BB962C8B-B14F-4D97-AF65-F5344CB8AC3E}">
        <p14:creationId xmlns="" xmlns:p14="http://schemas.microsoft.com/office/powerpoint/2010/main" val="4989935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6000" b="1" dirty="0" smtClean="0"/>
          </a:p>
          <a:p>
            <a:pPr marL="0" indent="0" algn="ctr">
              <a:buNone/>
            </a:pPr>
            <a:endParaRPr lang="en-US" sz="6000" b="1" dirty="0"/>
          </a:p>
          <a:p>
            <a:pPr marL="0" indent="0" algn="ctr">
              <a:buNone/>
            </a:pPr>
            <a:r>
              <a:rPr lang="en-US" sz="6000" b="1" dirty="0" smtClean="0"/>
              <a:t>ANORECTAL </a:t>
            </a:r>
            <a:r>
              <a:rPr lang="en-US" sz="6000" b="1" dirty="0"/>
              <a:t>PROBLEMS</a:t>
            </a:r>
            <a:endParaRPr lang="en-US" sz="6000" dirty="0"/>
          </a:p>
        </p:txBody>
      </p:sp>
      <p:sp>
        <p:nvSpPr>
          <p:cNvPr id="4" name="Date Placeholder 3"/>
          <p:cNvSpPr>
            <a:spLocks noGrp="1"/>
          </p:cNvSpPr>
          <p:nvPr>
            <p:ph type="dt" sz="half" idx="10"/>
          </p:nvPr>
        </p:nvSpPr>
        <p:spPr/>
        <p:txBody>
          <a:bodyPr/>
          <a:lstStyle/>
          <a:p>
            <a:fld id="{9080E6A7-A877-44AC-B522-1A0C55F78D81}" type="datetime1">
              <a:rPr lang="en-US" smtClean="0"/>
              <a:pPr/>
              <a:t>3/3/2021</a:t>
            </a:fld>
            <a:endParaRPr lang="en-US"/>
          </a:p>
        </p:txBody>
      </p:sp>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924B8661-0DAF-40B2-8F6F-7ACCF63C1C87}" type="slidenum">
              <a:rPr lang="en-US" smtClean="0"/>
              <a:pPr/>
              <a:t>119</a:t>
            </a:fld>
            <a:endParaRPr lang="en-US"/>
          </a:p>
        </p:txBody>
      </p:sp>
    </p:spTree>
    <p:extLst>
      <p:ext uri="{BB962C8B-B14F-4D97-AF65-F5344CB8AC3E}">
        <p14:creationId xmlns="" xmlns:p14="http://schemas.microsoft.com/office/powerpoint/2010/main" val="2864513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1ED53FAC-0DF1-4246-8B6F-74D4D5B16531}" type="slidenum">
              <a:rPr lang="en-US"/>
              <a:pPr/>
              <a:t>12</a:t>
            </a:fld>
            <a:endParaRPr lang="en-US"/>
          </a:p>
        </p:txBody>
      </p:sp>
      <p:sp>
        <p:nvSpPr>
          <p:cNvPr id="23554" name="Rectangle 2"/>
          <p:cNvSpPr>
            <a:spLocks noGrp="1" noChangeArrowheads="1"/>
          </p:cNvSpPr>
          <p:nvPr>
            <p:ph type="title"/>
          </p:nvPr>
        </p:nvSpPr>
        <p:spPr/>
        <p:txBody>
          <a:bodyPr/>
          <a:lstStyle/>
          <a:p>
            <a:r>
              <a:rPr lang="en-US" sz="4000" b="1"/>
              <a:t>WHAT IS PERIODONTAL DISEASE?</a:t>
            </a:r>
            <a:r>
              <a:rPr lang="en-US" sz="4000"/>
              <a:t> </a:t>
            </a:r>
          </a:p>
        </p:txBody>
      </p:sp>
      <p:sp>
        <p:nvSpPr>
          <p:cNvPr id="23555" name="Rectangle 3"/>
          <p:cNvSpPr>
            <a:spLocks noGrp="1" noChangeArrowheads="1"/>
          </p:cNvSpPr>
          <p:nvPr>
            <p:ph type="body" idx="1"/>
          </p:nvPr>
        </p:nvSpPr>
        <p:spPr/>
        <p:txBody>
          <a:bodyPr/>
          <a:lstStyle/>
          <a:p>
            <a:r>
              <a:rPr lang="en-US" sz="3200" b="1" dirty="0"/>
              <a:t>Periodontal disease is destruction of bone and the structures supporting the teeth. Unfortunately periodontitis is irreversible, but you can stop its progression through good oral hygiene and visiting your dental professional</a:t>
            </a:r>
            <a:r>
              <a:rPr lang="en-US" b="1" dirty="0"/>
              <a:t>.</a:t>
            </a:r>
          </a:p>
        </p:txBody>
      </p:sp>
      <p:sp>
        <p:nvSpPr>
          <p:cNvPr id="2" name="Date Placeholder 1"/>
          <p:cNvSpPr>
            <a:spLocks noGrp="1"/>
          </p:cNvSpPr>
          <p:nvPr>
            <p:ph type="dt" sz="half" idx="10"/>
          </p:nvPr>
        </p:nvSpPr>
        <p:spPr/>
        <p:txBody>
          <a:bodyPr/>
          <a:lstStyle/>
          <a:p>
            <a:fld id="{D8107AD0-A692-49BB-ADCB-FB4D69A19005}" type="datetime1">
              <a:rPr lang="en-US" smtClean="0"/>
              <a:pPr/>
              <a:t>3/3/2021</a:t>
            </a:fld>
            <a:endParaRPr lang="en-US"/>
          </a:p>
        </p:txBody>
      </p:sp>
    </p:spTree>
    <p:extLst>
      <p:ext uri="{BB962C8B-B14F-4D97-AF65-F5344CB8AC3E}">
        <p14:creationId xmlns="" xmlns:p14="http://schemas.microsoft.com/office/powerpoint/2010/main" val="403184303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Hemorrhoids</a:t>
            </a:r>
          </a:p>
          <a:p>
            <a:r>
              <a:rPr lang="en-US" dirty="0"/>
              <a:t>Hemorrhoids are varicose veins in the anal canal. </a:t>
            </a:r>
            <a:endParaRPr lang="en-US" dirty="0" smtClean="0"/>
          </a:p>
          <a:p>
            <a:r>
              <a:rPr lang="en-US" dirty="0" smtClean="0"/>
              <a:t>They are caused </a:t>
            </a:r>
            <a:r>
              <a:rPr lang="en-US" dirty="0"/>
              <a:t>by an increase in pressure in the veins, often from </a:t>
            </a:r>
            <a:r>
              <a:rPr lang="en-US" dirty="0" smtClean="0"/>
              <a:t>increased intra-abdominal </a:t>
            </a:r>
            <a:r>
              <a:rPr lang="en-US" dirty="0"/>
              <a:t>pressure</a:t>
            </a:r>
            <a:r>
              <a:rPr lang="en-US" dirty="0" smtClean="0"/>
              <a:t>.</a:t>
            </a:r>
          </a:p>
          <a:p>
            <a:r>
              <a:rPr lang="en-US" dirty="0" smtClean="0"/>
              <a:t> </a:t>
            </a:r>
            <a:r>
              <a:rPr lang="en-US" b="1" u="sng" dirty="0"/>
              <a:t>Internal hemorrhoids </a:t>
            </a:r>
            <a:r>
              <a:rPr lang="en-US" b="1" u="sng" dirty="0" smtClean="0"/>
              <a:t>occur </a:t>
            </a:r>
            <a:r>
              <a:rPr lang="en-US" dirty="0" smtClean="0"/>
              <a:t>above </a:t>
            </a:r>
            <a:r>
              <a:rPr lang="en-US" dirty="0"/>
              <a:t>the internal sphincter, </a:t>
            </a:r>
            <a:r>
              <a:rPr lang="en-US" b="1" u="sng" dirty="0"/>
              <a:t>and external </a:t>
            </a:r>
            <a:r>
              <a:rPr lang="en-US" b="1" u="sng" dirty="0" smtClean="0"/>
              <a:t>hemorrhoids</a:t>
            </a:r>
            <a:r>
              <a:rPr lang="en-US" dirty="0" smtClean="0"/>
              <a:t> occur </a:t>
            </a:r>
            <a:r>
              <a:rPr lang="en-US" dirty="0"/>
              <a:t>below the external sphincter. </a:t>
            </a:r>
            <a:endParaRPr lang="en-US" dirty="0" smtClean="0"/>
          </a:p>
          <a:p>
            <a:r>
              <a:rPr lang="en-US" dirty="0" smtClean="0"/>
              <a:t>Most </a:t>
            </a:r>
            <a:r>
              <a:rPr lang="en-US" dirty="0"/>
              <a:t>hemorrhoids </a:t>
            </a:r>
            <a:r>
              <a:rPr lang="en-US" dirty="0" smtClean="0"/>
              <a:t>are caused </a:t>
            </a:r>
            <a:r>
              <a:rPr lang="en-US" dirty="0"/>
              <a:t>by </a:t>
            </a:r>
            <a:r>
              <a:rPr lang="en-US" u="sng" dirty="0"/>
              <a:t>straining during bowel movements</a:t>
            </a:r>
            <a:r>
              <a:rPr lang="en-US" dirty="0"/>
              <a:t>. </a:t>
            </a:r>
            <a:endParaRPr lang="en-US" dirty="0" smtClean="0"/>
          </a:p>
          <a:p>
            <a:r>
              <a:rPr lang="en-US" dirty="0" smtClean="0"/>
              <a:t>They are common </a:t>
            </a:r>
            <a:r>
              <a:rPr lang="en-US" dirty="0"/>
              <a:t>during pregnancy. </a:t>
            </a:r>
            <a:endParaRPr lang="en-US" dirty="0" smtClean="0"/>
          </a:p>
          <a:p>
            <a:r>
              <a:rPr lang="en-US" u="sng" dirty="0" smtClean="0"/>
              <a:t>Prolonged </a:t>
            </a:r>
            <a:r>
              <a:rPr lang="en-US" u="sng" dirty="0"/>
              <a:t>sitting </a:t>
            </a:r>
            <a:r>
              <a:rPr lang="en-US" dirty="0"/>
              <a:t>or </a:t>
            </a:r>
            <a:r>
              <a:rPr lang="en-US" u="sng" dirty="0" smtClean="0"/>
              <a:t>standing, obesity</a:t>
            </a:r>
            <a:r>
              <a:rPr lang="en-US" u="sng" dirty="0"/>
              <a:t>, and chronic constipation </a:t>
            </a:r>
            <a:r>
              <a:rPr lang="en-US" dirty="0"/>
              <a:t>also contribute to hemorrhoids.</a:t>
            </a:r>
          </a:p>
          <a:p>
            <a:r>
              <a:rPr lang="en-US" u="sng" dirty="0"/>
              <a:t>Portal hypertension </a:t>
            </a:r>
            <a:r>
              <a:rPr lang="en-US" dirty="0"/>
              <a:t>related to liver disease may </a:t>
            </a:r>
            <a:r>
              <a:rPr lang="en-US" dirty="0" smtClean="0"/>
              <a:t>also be </a:t>
            </a:r>
            <a:r>
              <a:rPr lang="en-US" dirty="0"/>
              <a:t>a factor.</a:t>
            </a:r>
          </a:p>
        </p:txBody>
      </p:sp>
      <p:sp>
        <p:nvSpPr>
          <p:cNvPr id="2" name="Date Placeholder 1"/>
          <p:cNvSpPr>
            <a:spLocks noGrp="1"/>
          </p:cNvSpPr>
          <p:nvPr>
            <p:ph type="dt" sz="half" idx="10"/>
          </p:nvPr>
        </p:nvSpPr>
        <p:spPr/>
        <p:txBody>
          <a:bodyPr/>
          <a:lstStyle/>
          <a:p>
            <a:fld id="{FBC9B514-66EF-4E39-B6B6-DDD173F4549B}"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120</a:t>
            </a:fld>
            <a:endParaRPr lang="en-US"/>
          </a:p>
        </p:txBody>
      </p:sp>
    </p:spTree>
    <p:extLst>
      <p:ext uri="{BB962C8B-B14F-4D97-AF65-F5344CB8AC3E}">
        <p14:creationId xmlns="" xmlns:p14="http://schemas.microsoft.com/office/powerpoint/2010/main" val="19043887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u="sng" dirty="0" smtClean="0"/>
              <a:t>Hemorrhoids</a:t>
            </a:r>
            <a:r>
              <a:rPr lang="en-US" b="1" dirty="0" smtClean="0"/>
              <a:t> </a:t>
            </a:r>
          </a:p>
          <a:p>
            <a:r>
              <a:rPr lang="en-US" dirty="0" smtClean="0"/>
              <a:t>Internal </a:t>
            </a:r>
            <a:r>
              <a:rPr lang="en-US" dirty="0"/>
              <a:t>hemorrhoids are usually not painful unless </a:t>
            </a:r>
            <a:r>
              <a:rPr lang="en-US" dirty="0" smtClean="0"/>
              <a:t>they prolapse</a:t>
            </a:r>
            <a:r>
              <a:rPr lang="en-US" dirty="0"/>
              <a:t>. </a:t>
            </a:r>
            <a:endParaRPr lang="en-US" dirty="0" smtClean="0"/>
          </a:p>
          <a:p>
            <a:r>
              <a:rPr lang="en-US" dirty="0" smtClean="0"/>
              <a:t>They </a:t>
            </a:r>
            <a:r>
              <a:rPr lang="en-US" dirty="0"/>
              <a:t>may bleed during bowel movements. </a:t>
            </a:r>
            <a:endParaRPr lang="en-US" dirty="0" smtClean="0"/>
          </a:p>
          <a:p>
            <a:r>
              <a:rPr lang="en-US" dirty="0" smtClean="0"/>
              <a:t>External</a:t>
            </a:r>
            <a:r>
              <a:rPr lang="en-US" dirty="0"/>
              <a:t> </a:t>
            </a:r>
            <a:r>
              <a:rPr lang="en-US" dirty="0" smtClean="0"/>
              <a:t>hemorrhoids </a:t>
            </a:r>
            <a:r>
              <a:rPr lang="en-US" dirty="0"/>
              <a:t>cause itching and pain when inflamed </a:t>
            </a:r>
            <a:r>
              <a:rPr lang="en-US" dirty="0" smtClean="0"/>
              <a:t>and filled </a:t>
            </a:r>
            <a:r>
              <a:rPr lang="en-US" dirty="0"/>
              <a:t>with blood (</a:t>
            </a:r>
            <a:r>
              <a:rPr lang="en-US" dirty="0" err="1"/>
              <a:t>thrombosed</a:t>
            </a:r>
            <a:r>
              <a:rPr lang="en-US" dirty="0"/>
              <a:t>). </a:t>
            </a:r>
            <a:endParaRPr lang="en-US" dirty="0" smtClean="0"/>
          </a:p>
          <a:p>
            <a:r>
              <a:rPr lang="en-US" dirty="0" smtClean="0"/>
              <a:t>Inflammation </a:t>
            </a:r>
            <a:r>
              <a:rPr lang="en-US" dirty="0"/>
              <a:t>and </a:t>
            </a:r>
            <a:r>
              <a:rPr lang="en-US" dirty="0" smtClean="0"/>
              <a:t>edema occur </a:t>
            </a:r>
            <a:r>
              <a:rPr lang="en-US" dirty="0"/>
              <a:t>with thrombosis, causing severe pain and possibly </a:t>
            </a:r>
            <a:r>
              <a:rPr lang="en-US" dirty="0" smtClean="0"/>
              <a:t>infarction of </a:t>
            </a:r>
            <a:r>
              <a:rPr lang="en-US" dirty="0"/>
              <a:t>the skin and mucosa over the hemorrhoid</a:t>
            </a:r>
            <a:r>
              <a:rPr lang="en-US" dirty="0" smtClean="0"/>
              <a:t>.                                   </a:t>
            </a:r>
          </a:p>
          <a:p>
            <a:r>
              <a:rPr lang="en-US" dirty="0" smtClean="0"/>
              <a:t>MANAGEMENT</a:t>
            </a:r>
            <a:endParaRPr lang="en-US" dirty="0"/>
          </a:p>
          <a:p>
            <a:r>
              <a:rPr lang="en-US" dirty="0" smtClean="0"/>
              <a:t> </a:t>
            </a:r>
            <a:r>
              <a:rPr lang="en-US" dirty="0" err="1"/>
              <a:t>Sitz</a:t>
            </a:r>
            <a:r>
              <a:rPr lang="en-US" dirty="0"/>
              <a:t> baths increase </a:t>
            </a:r>
            <a:r>
              <a:rPr lang="en-US" dirty="0" smtClean="0"/>
              <a:t>circulation to </a:t>
            </a:r>
            <a:r>
              <a:rPr lang="en-US" dirty="0"/>
              <a:t>the area and aid in comfort and healing. </a:t>
            </a:r>
            <a:endParaRPr lang="en-US" dirty="0" smtClean="0"/>
          </a:p>
          <a:p>
            <a:r>
              <a:rPr lang="en-US" dirty="0" smtClean="0"/>
              <a:t>Stool softeners can </a:t>
            </a:r>
            <a:r>
              <a:rPr lang="en-US" dirty="0"/>
              <a:t>be used to reduce the need for straining. </a:t>
            </a:r>
            <a:endParaRPr lang="en-US" dirty="0" smtClean="0"/>
          </a:p>
          <a:p>
            <a:r>
              <a:rPr lang="en-US" dirty="0" smtClean="0"/>
              <a:t>Other</a:t>
            </a:r>
            <a:r>
              <a:rPr lang="en-US" dirty="0"/>
              <a:t> </a:t>
            </a:r>
            <a:r>
              <a:rPr lang="en-US" dirty="0" smtClean="0"/>
              <a:t>anti-inflammatory </a:t>
            </a:r>
            <a:r>
              <a:rPr lang="en-US" dirty="0"/>
              <a:t>medications may be tried, such as </a:t>
            </a:r>
            <a:r>
              <a:rPr lang="en-US" dirty="0" smtClean="0"/>
              <a:t>steroid creams </a:t>
            </a:r>
            <a:r>
              <a:rPr lang="en-US" dirty="0"/>
              <a:t>or suppositories</a:t>
            </a:r>
            <a:r>
              <a:rPr lang="en-US" dirty="0" smtClean="0"/>
              <a:t>.</a:t>
            </a:r>
          </a:p>
          <a:p>
            <a:r>
              <a:rPr lang="en-US" dirty="0" smtClean="0"/>
              <a:t> </a:t>
            </a:r>
            <a:r>
              <a:rPr lang="en-US" dirty="0"/>
              <a:t>Alternating ice and heat helps </a:t>
            </a:r>
            <a:r>
              <a:rPr lang="en-US" dirty="0" smtClean="0"/>
              <a:t>relieve edema </a:t>
            </a:r>
            <a:r>
              <a:rPr lang="en-US" dirty="0"/>
              <a:t>and pain with </a:t>
            </a:r>
            <a:r>
              <a:rPr lang="en-US" dirty="0" err="1"/>
              <a:t>thrombosed</a:t>
            </a:r>
            <a:r>
              <a:rPr lang="en-US" dirty="0"/>
              <a:t> hemorrhoids.</a:t>
            </a:r>
          </a:p>
        </p:txBody>
      </p:sp>
      <p:sp>
        <p:nvSpPr>
          <p:cNvPr id="2" name="Date Placeholder 1"/>
          <p:cNvSpPr>
            <a:spLocks noGrp="1"/>
          </p:cNvSpPr>
          <p:nvPr>
            <p:ph type="dt" sz="half" idx="10"/>
          </p:nvPr>
        </p:nvSpPr>
        <p:spPr/>
        <p:txBody>
          <a:bodyPr/>
          <a:lstStyle/>
          <a:p>
            <a:fld id="{D495B126-6722-4C83-B771-0BC83C674E1C}"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121</a:t>
            </a:fld>
            <a:endParaRPr lang="en-US"/>
          </a:p>
        </p:txBody>
      </p:sp>
    </p:spTree>
    <p:extLst>
      <p:ext uri="{BB962C8B-B14F-4D97-AF65-F5344CB8AC3E}">
        <p14:creationId xmlns="" xmlns:p14="http://schemas.microsoft.com/office/powerpoint/2010/main" val="213189952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Hemorrhoids</a:t>
            </a:r>
            <a:r>
              <a:rPr lang="en-US" b="1" dirty="0"/>
              <a:t> </a:t>
            </a:r>
            <a:endParaRPr lang="en-US" b="1" dirty="0" smtClean="0"/>
          </a:p>
          <a:p>
            <a:r>
              <a:rPr lang="en-US" dirty="0"/>
              <a:t>If hemorrhoids are prolapsed and are no longer </a:t>
            </a:r>
            <a:r>
              <a:rPr lang="en-US" dirty="0" smtClean="0"/>
              <a:t>reduced by </a:t>
            </a:r>
            <a:r>
              <a:rPr lang="en-US" dirty="0"/>
              <a:t>palliative measures, more aggressive measures may </a:t>
            </a:r>
            <a:r>
              <a:rPr lang="en-US" dirty="0" smtClean="0"/>
              <a:t>be used.</a:t>
            </a:r>
          </a:p>
          <a:p>
            <a:r>
              <a:rPr lang="en-US" dirty="0" smtClean="0"/>
              <a:t> </a:t>
            </a:r>
            <a:r>
              <a:rPr lang="en-US" u="sng" dirty="0" err="1"/>
              <a:t>Sclerotherapy</a:t>
            </a:r>
            <a:r>
              <a:rPr lang="en-US" dirty="0"/>
              <a:t> involves the injection of a </a:t>
            </a:r>
            <a:r>
              <a:rPr lang="en-US" dirty="0" err="1" smtClean="0"/>
              <a:t>sclerosing</a:t>
            </a:r>
            <a:r>
              <a:rPr lang="en-US" dirty="0"/>
              <a:t> </a:t>
            </a:r>
            <a:r>
              <a:rPr lang="en-US" dirty="0" smtClean="0"/>
              <a:t>agent </a:t>
            </a:r>
            <a:r>
              <a:rPr lang="en-US" dirty="0"/>
              <a:t>into the tissues around the hemorrhoids, </a:t>
            </a:r>
            <a:r>
              <a:rPr lang="en-US" dirty="0" smtClean="0"/>
              <a:t>causing them </a:t>
            </a:r>
            <a:r>
              <a:rPr lang="en-US" dirty="0"/>
              <a:t>to shrink. </a:t>
            </a:r>
            <a:endParaRPr lang="en-US" dirty="0" smtClean="0"/>
          </a:p>
          <a:p>
            <a:r>
              <a:rPr lang="en-US" dirty="0" smtClean="0"/>
              <a:t>Rubber </a:t>
            </a:r>
            <a:r>
              <a:rPr lang="en-US" dirty="0"/>
              <a:t>band ligation uses rubber </a:t>
            </a:r>
            <a:r>
              <a:rPr lang="en-US" dirty="0" smtClean="0"/>
              <a:t>bands placed </a:t>
            </a:r>
            <a:r>
              <a:rPr lang="en-US" dirty="0"/>
              <a:t>on the hemorrhoids until the tissue dies and </a:t>
            </a:r>
            <a:r>
              <a:rPr lang="en-US" dirty="0" smtClean="0"/>
              <a:t>sloughs off.</a:t>
            </a:r>
          </a:p>
          <a:p>
            <a:r>
              <a:rPr lang="en-US" dirty="0" smtClean="0"/>
              <a:t> </a:t>
            </a:r>
            <a:r>
              <a:rPr lang="en-US" dirty="0"/>
              <a:t>Cryosurgery uses cold to freeze the hemorrhoid tissue</a:t>
            </a:r>
            <a:r>
              <a:rPr lang="en-US" dirty="0" smtClean="0"/>
              <a:t>. </a:t>
            </a:r>
          </a:p>
          <a:p>
            <a:r>
              <a:rPr lang="en-US" b="1" u="sng" dirty="0" smtClean="0"/>
              <a:t>Surgical </a:t>
            </a:r>
            <a:r>
              <a:rPr lang="en-US" b="1" u="sng" dirty="0" err="1" smtClean="0"/>
              <a:t>hemorrhoidectomy</a:t>
            </a:r>
            <a:r>
              <a:rPr lang="en-US" b="1" u="sng" dirty="0" smtClean="0"/>
              <a:t> </a:t>
            </a:r>
            <a:r>
              <a:rPr lang="en-US" dirty="0"/>
              <a:t>involves surgical removal </a:t>
            </a:r>
            <a:r>
              <a:rPr lang="en-US" dirty="0" smtClean="0"/>
              <a:t>of hemorrhoids </a:t>
            </a:r>
            <a:r>
              <a:rPr lang="en-US" dirty="0"/>
              <a:t>and is used in severe cases</a:t>
            </a:r>
            <a:r>
              <a:rPr lang="en-US" dirty="0" smtClean="0"/>
              <a:t>.</a:t>
            </a:r>
          </a:p>
          <a:p>
            <a:r>
              <a:rPr lang="en-US" dirty="0"/>
              <a:t>The patient should be instructed to consume a </a:t>
            </a:r>
            <a:r>
              <a:rPr lang="en-US" dirty="0" smtClean="0"/>
              <a:t>high-fiber diet </a:t>
            </a:r>
            <a:r>
              <a:rPr lang="en-US" dirty="0"/>
              <a:t>and 2 to 3 L of fluid a day to promote regular </a:t>
            </a:r>
            <a:r>
              <a:rPr lang="en-US" dirty="0" smtClean="0"/>
              <a:t>bowel movements</a:t>
            </a:r>
            <a:endParaRPr lang="en-US" b="1" dirty="0"/>
          </a:p>
          <a:p>
            <a:endParaRPr lang="en-US" dirty="0"/>
          </a:p>
        </p:txBody>
      </p:sp>
      <p:sp>
        <p:nvSpPr>
          <p:cNvPr id="2" name="Date Placeholder 1"/>
          <p:cNvSpPr>
            <a:spLocks noGrp="1"/>
          </p:cNvSpPr>
          <p:nvPr>
            <p:ph type="dt" sz="half" idx="10"/>
          </p:nvPr>
        </p:nvSpPr>
        <p:spPr/>
        <p:txBody>
          <a:bodyPr/>
          <a:lstStyle/>
          <a:p>
            <a:fld id="{5D5483F3-69BA-4D7C-A62A-FF0C516FD7C5}"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122</a:t>
            </a:fld>
            <a:endParaRPr lang="en-US"/>
          </a:p>
        </p:txBody>
      </p:sp>
    </p:spTree>
    <p:extLst>
      <p:ext uri="{BB962C8B-B14F-4D97-AF65-F5344CB8AC3E}">
        <p14:creationId xmlns="" xmlns:p14="http://schemas.microsoft.com/office/powerpoint/2010/main" val="144071013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20000"/>
          </a:bodyPr>
          <a:lstStyle/>
          <a:p>
            <a:pPr marL="0" indent="0">
              <a:buNone/>
            </a:pPr>
            <a:r>
              <a:rPr lang="en-US" b="1" u="sng" dirty="0"/>
              <a:t>Hemorrhoids</a:t>
            </a:r>
            <a:r>
              <a:rPr lang="en-US" b="1" dirty="0"/>
              <a:t> </a:t>
            </a:r>
            <a:endParaRPr lang="en-US" dirty="0"/>
          </a:p>
          <a:p>
            <a:r>
              <a:rPr lang="en-US" dirty="0"/>
              <a:t>If the patient has surgery</a:t>
            </a:r>
            <a:r>
              <a:rPr lang="en-US" u="sng" dirty="0"/>
              <a:t>, analgesics should be given </a:t>
            </a:r>
            <a:r>
              <a:rPr lang="en-US" u="sng" dirty="0" smtClean="0"/>
              <a:t>as needed </a:t>
            </a:r>
            <a:r>
              <a:rPr lang="en-US" u="sng" dirty="0"/>
              <a:t>because the many nerve endings in the anal </a:t>
            </a:r>
            <a:r>
              <a:rPr lang="en-US" u="sng" dirty="0" smtClean="0"/>
              <a:t>canal</a:t>
            </a:r>
            <a:r>
              <a:rPr lang="en-US" dirty="0" smtClean="0"/>
              <a:t>.</a:t>
            </a:r>
            <a:r>
              <a:rPr lang="en-US" u="sng" dirty="0" smtClean="0"/>
              <a:t> can cause severe pain</a:t>
            </a:r>
            <a:r>
              <a:rPr lang="en-US" dirty="0" smtClean="0"/>
              <a:t> </a:t>
            </a:r>
          </a:p>
          <a:p>
            <a:r>
              <a:rPr lang="en-US" dirty="0" smtClean="0"/>
              <a:t>Comfort </a:t>
            </a:r>
            <a:r>
              <a:rPr lang="en-US" dirty="0"/>
              <a:t>measures such as a side-lying </a:t>
            </a:r>
            <a:r>
              <a:rPr lang="en-US" dirty="0" smtClean="0"/>
              <a:t>position and </a:t>
            </a:r>
            <a:r>
              <a:rPr lang="en-US" dirty="0"/>
              <a:t>fresh ice packs should also be used to relieve pain.</a:t>
            </a:r>
          </a:p>
          <a:p>
            <a:r>
              <a:rPr lang="en-US" dirty="0"/>
              <a:t>After the first postoperative day, </a:t>
            </a:r>
            <a:r>
              <a:rPr lang="en-US" dirty="0" err="1"/>
              <a:t>sitz</a:t>
            </a:r>
            <a:r>
              <a:rPr lang="en-US" dirty="0"/>
              <a:t> baths may be ordered.</a:t>
            </a:r>
          </a:p>
          <a:p>
            <a:r>
              <a:rPr lang="en-US" dirty="0"/>
              <a:t>Unfortunately, a </a:t>
            </a:r>
            <a:r>
              <a:rPr lang="en-US" u="sng" dirty="0"/>
              <a:t>side effect of opioid analgesics is </a:t>
            </a:r>
            <a:r>
              <a:rPr lang="en-US" u="sng" dirty="0" smtClean="0"/>
              <a:t>constipation, which </a:t>
            </a:r>
            <a:r>
              <a:rPr lang="en-US" u="sng" dirty="0"/>
              <a:t>needs to be avoided</a:t>
            </a:r>
            <a:r>
              <a:rPr lang="en-US" dirty="0"/>
              <a:t>, especially in the </a:t>
            </a:r>
            <a:r>
              <a:rPr lang="en-US" dirty="0" smtClean="0"/>
              <a:t>immediate postoperative </a:t>
            </a:r>
            <a:r>
              <a:rPr lang="en-US" dirty="0"/>
              <a:t>period. </a:t>
            </a:r>
            <a:endParaRPr lang="en-US" dirty="0" smtClean="0"/>
          </a:p>
          <a:p>
            <a:r>
              <a:rPr lang="en-US" dirty="0" smtClean="0"/>
              <a:t>Because </a:t>
            </a:r>
            <a:r>
              <a:rPr lang="en-US" dirty="0"/>
              <a:t>the first bowel movement </a:t>
            </a:r>
            <a:r>
              <a:rPr lang="en-US" dirty="0" smtClean="0"/>
              <a:t>can be </a:t>
            </a:r>
            <a:r>
              <a:rPr lang="en-US" dirty="0"/>
              <a:t>painful and anxiety provoking, stool softeners are </a:t>
            </a:r>
            <a:r>
              <a:rPr lang="en-US" dirty="0" smtClean="0"/>
              <a:t>given and </a:t>
            </a:r>
            <a:r>
              <a:rPr lang="en-US" dirty="0"/>
              <a:t>analgesics administered before the first bowel </a:t>
            </a:r>
            <a:r>
              <a:rPr lang="en-US" dirty="0" smtClean="0"/>
              <a:t>movement</a:t>
            </a:r>
          </a:p>
          <a:p>
            <a:r>
              <a:rPr lang="en-US" dirty="0" smtClean="0"/>
              <a:t>COMPLICATIONS</a:t>
            </a:r>
          </a:p>
          <a:p>
            <a:r>
              <a:rPr lang="en-US" dirty="0" err="1" smtClean="0"/>
              <a:t>Perianal</a:t>
            </a:r>
            <a:r>
              <a:rPr lang="en-US" dirty="0" smtClean="0"/>
              <a:t> thrombosis</a:t>
            </a:r>
          </a:p>
          <a:p>
            <a:r>
              <a:rPr lang="en-US" dirty="0" smtClean="0"/>
              <a:t>Bleeding/ </a:t>
            </a:r>
            <a:r>
              <a:rPr lang="en-US" dirty="0" err="1" smtClean="0"/>
              <a:t>anaemia</a:t>
            </a:r>
            <a:endParaRPr lang="en-US" dirty="0" smtClean="0"/>
          </a:p>
          <a:p>
            <a:r>
              <a:rPr lang="en-US" dirty="0" smtClean="0"/>
              <a:t>Strangulated hemorrhoid</a:t>
            </a:r>
          </a:p>
          <a:p>
            <a:r>
              <a:rPr lang="en-US" b="1" dirty="0" smtClean="0"/>
              <a:t>Blood clot</a:t>
            </a:r>
            <a:endParaRPr lang="en-US" b="1" dirty="0"/>
          </a:p>
          <a:p>
            <a:r>
              <a:rPr lang="en-US" sz="3600" b="1" dirty="0" smtClean="0">
                <a:solidFill>
                  <a:srgbClr val="FF0000"/>
                </a:solidFill>
              </a:rPr>
              <a:t>Assignment : read and make notes on anal fissures and </a:t>
            </a:r>
            <a:r>
              <a:rPr lang="en-US" sz="3600" b="1" dirty="0" err="1" smtClean="0">
                <a:solidFill>
                  <a:srgbClr val="FF0000"/>
                </a:solidFill>
              </a:rPr>
              <a:t>anorectal</a:t>
            </a:r>
            <a:r>
              <a:rPr lang="en-US" sz="3600" b="1" dirty="0" smtClean="0">
                <a:solidFill>
                  <a:srgbClr val="FF0000"/>
                </a:solidFill>
              </a:rPr>
              <a:t> abscess---</a:t>
            </a:r>
          </a:p>
          <a:p>
            <a:endParaRPr lang="en-US" sz="3600" b="1" dirty="0"/>
          </a:p>
          <a:p>
            <a:endParaRPr lang="en-US" dirty="0"/>
          </a:p>
        </p:txBody>
      </p:sp>
      <p:sp>
        <p:nvSpPr>
          <p:cNvPr id="2" name="Date Placeholder 1"/>
          <p:cNvSpPr>
            <a:spLocks noGrp="1"/>
          </p:cNvSpPr>
          <p:nvPr>
            <p:ph type="dt" sz="half" idx="10"/>
          </p:nvPr>
        </p:nvSpPr>
        <p:spPr/>
        <p:txBody>
          <a:bodyPr/>
          <a:lstStyle/>
          <a:p>
            <a:fld id="{C24F7136-6697-42B1-BD7F-B362B2B68E7F}"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123</a:t>
            </a:fld>
            <a:endParaRPr lang="en-US"/>
          </a:p>
        </p:txBody>
      </p:sp>
    </p:spTree>
    <p:extLst>
      <p:ext uri="{BB962C8B-B14F-4D97-AF65-F5344CB8AC3E}">
        <p14:creationId xmlns="" xmlns:p14="http://schemas.microsoft.com/office/powerpoint/2010/main" val="209443153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LOWER </a:t>
            </a:r>
            <a:r>
              <a:rPr lang="en-US" b="1" u="sng" dirty="0" smtClean="0"/>
              <a:t>GASTROINTESTINAL BLEEDING</a:t>
            </a:r>
            <a:endParaRPr lang="en-US" b="1" u="sng" dirty="0"/>
          </a:p>
          <a:p>
            <a:pPr marL="0" indent="0">
              <a:buNone/>
            </a:pPr>
            <a:r>
              <a:rPr lang="en-US" b="1" i="1" u="sng" dirty="0"/>
              <a:t>Etiology</a:t>
            </a:r>
          </a:p>
          <a:p>
            <a:r>
              <a:rPr lang="en-US" dirty="0"/>
              <a:t>Major causes of lower gastrointestinal bleeding are </a:t>
            </a:r>
            <a:r>
              <a:rPr lang="en-US" u="sng" dirty="0" smtClean="0"/>
              <a:t>diverticulitis (inflammation of abnormal pouches in the large intestine), polyps </a:t>
            </a:r>
            <a:r>
              <a:rPr lang="en-US" u="sng" dirty="0"/>
              <a:t>(growths in the colon), anal fissures, </a:t>
            </a:r>
            <a:r>
              <a:rPr lang="en-US" u="sng" dirty="0" smtClean="0"/>
              <a:t>hemorrhoids, inflammatory </a:t>
            </a:r>
            <a:r>
              <a:rPr lang="en-US" u="sng" dirty="0"/>
              <a:t>bowel disease, and cancer. </a:t>
            </a:r>
            <a:endParaRPr lang="en-US" u="sng" dirty="0" smtClean="0"/>
          </a:p>
          <a:p>
            <a:r>
              <a:rPr lang="en-US" u="sng" dirty="0" smtClean="0"/>
              <a:t>Bleeding may </a:t>
            </a:r>
            <a:r>
              <a:rPr lang="en-US" u="sng" dirty="0"/>
              <a:t>also occur in the upper GI tract</a:t>
            </a:r>
            <a:r>
              <a:rPr lang="en-US" dirty="0"/>
              <a:t>. </a:t>
            </a:r>
            <a:endParaRPr lang="en-US" dirty="0" smtClean="0"/>
          </a:p>
          <a:p>
            <a:endParaRPr lang="en-US" b="1" i="1" dirty="0"/>
          </a:p>
          <a:p>
            <a:pPr marL="0" indent="0">
              <a:buNone/>
            </a:pPr>
            <a:r>
              <a:rPr lang="en-US" b="1" i="1" u="sng" dirty="0" smtClean="0"/>
              <a:t>Signs </a:t>
            </a:r>
            <a:r>
              <a:rPr lang="en-US" b="1" i="1" u="sng" dirty="0"/>
              <a:t>and Symptoms</a:t>
            </a:r>
          </a:p>
          <a:p>
            <a:r>
              <a:rPr lang="en-US" dirty="0"/>
              <a:t>Bleeding from the GI tract is evident in the stools. </a:t>
            </a:r>
            <a:r>
              <a:rPr lang="en-US" dirty="0" smtClean="0"/>
              <a:t>When blood </a:t>
            </a:r>
            <a:r>
              <a:rPr lang="en-US" dirty="0"/>
              <a:t>has been in the GI tract for more than 8 hours </a:t>
            </a:r>
            <a:r>
              <a:rPr lang="en-US" dirty="0" smtClean="0"/>
              <a:t>and </a:t>
            </a:r>
            <a:r>
              <a:rPr lang="en-US" dirty="0"/>
              <a:t>has come in contact with hydrochloric acid, it </a:t>
            </a:r>
            <a:r>
              <a:rPr lang="en-US" b="1" u="sng" dirty="0"/>
              <a:t>causes </a:t>
            </a:r>
            <a:r>
              <a:rPr lang="en-US" b="1" u="sng" dirty="0" smtClean="0"/>
              <a:t>melena, or </a:t>
            </a:r>
            <a:r>
              <a:rPr lang="en-US" b="1" u="sng" dirty="0"/>
              <a:t>black and tarry stools</a:t>
            </a:r>
            <a:r>
              <a:rPr lang="en-US" dirty="0"/>
              <a:t>. </a:t>
            </a:r>
            <a:endParaRPr lang="en-US" dirty="0" smtClean="0"/>
          </a:p>
          <a:p>
            <a:r>
              <a:rPr lang="en-US" dirty="0" smtClean="0"/>
              <a:t>The </a:t>
            </a:r>
            <a:r>
              <a:rPr lang="en-US" dirty="0"/>
              <a:t>presence of melena </a:t>
            </a:r>
            <a:r>
              <a:rPr lang="en-US" dirty="0" smtClean="0"/>
              <a:t>indicates </a:t>
            </a:r>
            <a:r>
              <a:rPr lang="en-US" b="1" u="sng" dirty="0" smtClean="0"/>
              <a:t>bleeding </a:t>
            </a:r>
            <a:r>
              <a:rPr lang="en-US" b="1" u="sng" dirty="0"/>
              <a:t>above or in the small bowel. </a:t>
            </a:r>
            <a:endParaRPr lang="en-US" b="1" u="sng" dirty="0" smtClean="0"/>
          </a:p>
          <a:p>
            <a:r>
              <a:rPr lang="en-US" b="1" u="sng" dirty="0" smtClean="0"/>
              <a:t>Bleeding from the </a:t>
            </a:r>
            <a:r>
              <a:rPr lang="en-US" b="1" u="sng" dirty="0"/>
              <a:t>colon or rectum is usually bright red (</a:t>
            </a:r>
            <a:r>
              <a:rPr lang="en-US" b="1" u="sng" dirty="0" err="1" smtClean="0"/>
              <a:t>hematochezia</a:t>
            </a:r>
            <a:r>
              <a:rPr lang="en-US" b="1" dirty="0" smtClean="0"/>
              <a:t>)</a:t>
            </a:r>
            <a:endParaRPr lang="en-US" dirty="0"/>
          </a:p>
        </p:txBody>
      </p:sp>
      <p:sp>
        <p:nvSpPr>
          <p:cNvPr id="2" name="Date Placeholder 1"/>
          <p:cNvSpPr>
            <a:spLocks noGrp="1"/>
          </p:cNvSpPr>
          <p:nvPr>
            <p:ph type="dt" sz="half" idx="10"/>
          </p:nvPr>
        </p:nvSpPr>
        <p:spPr/>
        <p:txBody>
          <a:bodyPr/>
          <a:lstStyle/>
          <a:p>
            <a:fld id="{CEC8BA4B-B853-409B-B91B-A7FE0C533C00}"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124</a:t>
            </a:fld>
            <a:endParaRPr lang="en-US"/>
          </a:p>
        </p:txBody>
      </p:sp>
    </p:spTree>
    <p:extLst>
      <p:ext uri="{BB962C8B-B14F-4D97-AF65-F5344CB8AC3E}">
        <p14:creationId xmlns="" xmlns:p14="http://schemas.microsoft.com/office/powerpoint/2010/main" val="38559103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Diagnostic Tests</a:t>
            </a:r>
          </a:p>
          <a:p>
            <a:r>
              <a:rPr lang="en-US" dirty="0"/>
              <a:t>A </a:t>
            </a:r>
            <a:r>
              <a:rPr lang="en-US" b="1" u="sng" dirty="0"/>
              <a:t>thorough history </a:t>
            </a:r>
            <a:r>
              <a:rPr lang="en-US" dirty="0"/>
              <a:t>is necessary to determine underlying </a:t>
            </a:r>
            <a:r>
              <a:rPr lang="en-US" dirty="0" smtClean="0"/>
              <a:t>disorders that </a:t>
            </a:r>
            <a:r>
              <a:rPr lang="en-US" dirty="0"/>
              <a:t>may be causing the bleeding. </a:t>
            </a:r>
            <a:endParaRPr lang="en-US" dirty="0" smtClean="0"/>
          </a:p>
          <a:p>
            <a:r>
              <a:rPr lang="en-US" b="1" u="sng" dirty="0" smtClean="0"/>
              <a:t>CBC--- Decreased hemoglobin and </a:t>
            </a:r>
            <a:r>
              <a:rPr lang="en-US" b="1" u="sng" dirty="0"/>
              <a:t>hematocrit result from blood loss</a:t>
            </a:r>
            <a:r>
              <a:rPr lang="en-US" b="1" u="sng" dirty="0" smtClean="0"/>
              <a:t>.</a:t>
            </a:r>
          </a:p>
          <a:p>
            <a:r>
              <a:rPr lang="en-US" b="1" u="sng" dirty="0" smtClean="0"/>
              <a:t> </a:t>
            </a:r>
            <a:r>
              <a:rPr lang="en-US" b="1" u="sng" dirty="0"/>
              <a:t>Blood urea </a:t>
            </a:r>
            <a:r>
              <a:rPr lang="en-US" b="1" dirty="0" smtClean="0"/>
              <a:t>nitrogen (BUN</a:t>
            </a:r>
            <a:r>
              <a:rPr lang="en-US" b="1" dirty="0"/>
              <a:t>) </a:t>
            </a:r>
            <a:r>
              <a:rPr lang="en-US" dirty="0"/>
              <a:t>may be elevated as a result of breakdown of </a:t>
            </a:r>
            <a:r>
              <a:rPr lang="en-US" dirty="0" smtClean="0"/>
              <a:t>proteins in </a:t>
            </a:r>
            <a:r>
              <a:rPr lang="en-US" dirty="0"/>
              <a:t>the blood by the GI tract</a:t>
            </a:r>
            <a:r>
              <a:rPr lang="en-US" dirty="0" smtClean="0"/>
              <a:t>.</a:t>
            </a:r>
          </a:p>
          <a:p>
            <a:r>
              <a:rPr lang="en-US" dirty="0" smtClean="0"/>
              <a:t> </a:t>
            </a:r>
            <a:r>
              <a:rPr lang="en-US" b="1" u="sng" dirty="0"/>
              <a:t>Stool can be tested for </a:t>
            </a:r>
            <a:r>
              <a:rPr lang="en-US" b="1" u="sng" dirty="0" smtClean="0"/>
              <a:t>occult blood (blood in the </a:t>
            </a:r>
            <a:r>
              <a:rPr lang="en-US" b="1" u="sng" dirty="0" err="1" smtClean="0"/>
              <a:t>faeces</a:t>
            </a:r>
            <a:r>
              <a:rPr lang="en-US" b="1" u="sng" dirty="0" smtClean="0"/>
              <a:t> that is not visibly apparent) </a:t>
            </a:r>
            <a:r>
              <a:rPr lang="en-US" dirty="0"/>
              <a:t>if it is not evident on inspection. </a:t>
            </a:r>
            <a:endParaRPr lang="en-US" dirty="0" smtClean="0"/>
          </a:p>
          <a:p>
            <a:r>
              <a:rPr lang="en-US" b="1" u="sng" dirty="0" smtClean="0"/>
              <a:t>Digital examination, colonoscopy</a:t>
            </a:r>
            <a:r>
              <a:rPr lang="en-US" b="1" u="sng" dirty="0"/>
              <a:t>, or </a:t>
            </a:r>
            <a:r>
              <a:rPr lang="en-US" b="1" u="sng" dirty="0" err="1"/>
              <a:t>sigmoidoscopy</a:t>
            </a:r>
            <a:r>
              <a:rPr lang="en-US" b="1" u="sng" dirty="0"/>
              <a:t> </a:t>
            </a:r>
            <a:r>
              <a:rPr lang="en-US" dirty="0"/>
              <a:t>may be done by the physician</a:t>
            </a:r>
            <a:r>
              <a:rPr lang="en-US" dirty="0" smtClean="0"/>
              <a:t>.</a:t>
            </a:r>
            <a:endParaRPr lang="en-US" dirty="0"/>
          </a:p>
        </p:txBody>
      </p:sp>
      <p:sp>
        <p:nvSpPr>
          <p:cNvPr id="2" name="Date Placeholder 1"/>
          <p:cNvSpPr>
            <a:spLocks noGrp="1"/>
          </p:cNvSpPr>
          <p:nvPr>
            <p:ph type="dt" sz="half" idx="10"/>
          </p:nvPr>
        </p:nvSpPr>
        <p:spPr/>
        <p:txBody>
          <a:bodyPr/>
          <a:lstStyle/>
          <a:p>
            <a:fld id="{59380E2D-97EE-437D-813A-4626764F409C}"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125</a:t>
            </a:fld>
            <a:endParaRPr lang="en-US"/>
          </a:p>
        </p:txBody>
      </p:sp>
    </p:spTree>
    <p:extLst>
      <p:ext uri="{BB962C8B-B14F-4D97-AF65-F5344CB8AC3E}">
        <p14:creationId xmlns="" xmlns:p14="http://schemas.microsoft.com/office/powerpoint/2010/main" val="333371081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Medical Treatment</a:t>
            </a:r>
          </a:p>
          <a:p>
            <a:r>
              <a:rPr lang="en-US" dirty="0"/>
              <a:t>Treatment depends on the cause of the bleeding. </a:t>
            </a:r>
            <a:endParaRPr lang="en-US" dirty="0" smtClean="0"/>
          </a:p>
          <a:p>
            <a:r>
              <a:rPr lang="en-US" dirty="0" smtClean="0"/>
              <a:t>Mild</a:t>
            </a:r>
            <a:r>
              <a:rPr lang="en-US" dirty="0"/>
              <a:t> </a:t>
            </a:r>
            <a:r>
              <a:rPr lang="en-US" dirty="0" smtClean="0"/>
              <a:t>bleeding </a:t>
            </a:r>
            <a:r>
              <a:rPr lang="en-US" dirty="0"/>
              <a:t>may resolve with conservative measures. </a:t>
            </a:r>
            <a:endParaRPr lang="en-US" dirty="0" smtClean="0"/>
          </a:p>
          <a:p>
            <a:r>
              <a:rPr lang="en-US" dirty="0" smtClean="0"/>
              <a:t>If bleeding continues</a:t>
            </a:r>
            <a:r>
              <a:rPr lang="en-US" dirty="0"/>
              <a:t>, surgery to correct diverticulosis</a:t>
            </a:r>
            <a:r>
              <a:rPr lang="en-US" dirty="0" smtClean="0"/>
              <a:t>, inflammatory bowel </a:t>
            </a:r>
            <a:r>
              <a:rPr lang="en-US" dirty="0"/>
              <a:t>disease, or cancer may be considered.</a:t>
            </a:r>
          </a:p>
          <a:p>
            <a:pPr marL="0" indent="0">
              <a:buNone/>
            </a:pPr>
            <a:endParaRPr lang="en-US" b="1" i="1" dirty="0" smtClean="0"/>
          </a:p>
          <a:p>
            <a:pPr marL="0" indent="0">
              <a:buNone/>
            </a:pPr>
            <a:r>
              <a:rPr lang="en-US" b="1" i="1" u="sng" dirty="0" smtClean="0"/>
              <a:t>Nursing </a:t>
            </a:r>
            <a:r>
              <a:rPr lang="en-US" b="1" i="1" u="sng" dirty="0"/>
              <a:t>Care</a:t>
            </a:r>
          </a:p>
          <a:p>
            <a:r>
              <a:rPr lang="en-US" dirty="0"/>
              <a:t>Stools are checked for the presence and amount of blood.</a:t>
            </a:r>
          </a:p>
          <a:p>
            <a:r>
              <a:rPr lang="en-US" dirty="0"/>
              <a:t>Vital signs are monitored for signs of shock. </a:t>
            </a:r>
            <a:endParaRPr lang="en-US" dirty="0" smtClean="0"/>
          </a:p>
          <a:p>
            <a:r>
              <a:rPr lang="en-US" dirty="0" smtClean="0"/>
              <a:t>Declining blood pressure </a:t>
            </a:r>
            <a:r>
              <a:rPr lang="en-US" dirty="0"/>
              <a:t>and rising heart rate are reported to the </a:t>
            </a:r>
            <a:r>
              <a:rPr lang="en-US" dirty="0" smtClean="0"/>
              <a:t>physician immediately</a:t>
            </a:r>
            <a:r>
              <a:rPr lang="en-US" dirty="0"/>
              <a:t>. </a:t>
            </a:r>
            <a:endParaRPr lang="en-US" dirty="0" smtClean="0"/>
          </a:p>
          <a:p>
            <a:r>
              <a:rPr lang="en-US" dirty="0" smtClean="0"/>
              <a:t>The </a:t>
            </a:r>
            <a:r>
              <a:rPr lang="en-US" dirty="0"/>
              <a:t>patient is prepared for diagnostic </a:t>
            </a:r>
            <a:r>
              <a:rPr lang="en-US" dirty="0" smtClean="0"/>
              <a:t>tests and </a:t>
            </a:r>
            <a:r>
              <a:rPr lang="en-US" dirty="0"/>
              <a:t>nursing care for the underlying disorder is provided.</a:t>
            </a:r>
          </a:p>
        </p:txBody>
      </p:sp>
      <p:sp>
        <p:nvSpPr>
          <p:cNvPr id="2" name="Date Placeholder 1"/>
          <p:cNvSpPr>
            <a:spLocks noGrp="1"/>
          </p:cNvSpPr>
          <p:nvPr>
            <p:ph type="dt" sz="half" idx="10"/>
          </p:nvPr>
        </p:nvSpPr>
        <p:spPr/>
        <p:txBody>
          <a:bodyPr/>
          <a:lstStyle/>
          <a:p>
            <a:fld id="{9CC917B8-1DBA-4551-A590-57B0E4D98EF0}"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126</a:t>
            </a:fld>
            <a:endParaRPr lang="en-US"/>
          </a:p>
        </p:txBody>
      </p:sp>
    </p:spTree>
    <p:extLst>
      <p:ext uri="{BB962C8B-B14F-4D97-AF65-F5344CB8AC3E}">
        <p14:creationId xmlns="" xmlns:p14="http://schemas.microsoft.com/office/powerpoint/2010/main" val="320680028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sz="4000" b="1" u="sng" dirty="0"/>
              <a:t>COLON CANCER</a:t>
            </a:r>
          </a:p>
          <a:p>
            <a:r>
              <a:rPr lang="en-US" dirty="0"/>
              <a:t>Colon cancer is one of the most common types of </a:t>
            </a:r>
            <a:r>
              <a:rPr lang="en-US" dirty="0" smtClean="0"/>
              <a:t>internal cancer </a:t>
            </a:r>
            <a:r>
              <a:rPr lang="en-US" dirty="0"/>
              <a:t>in the United States. </a:t>
            </a:r>
            <a:endParaRPr lang="en-US" dirty="0" smtClean="0"/>
          </a:p>
          <a:p>
            <a:r>
              <a:rPr lang="en-US" dirty="0" smtClean="0"/>
              <a:t>People </a:t>
            </a:r>
            <a:r>
              <a:rPr lang="en-US" dirty="0"/>
              <a:t>with a family history </a:t>
            </a:r>
            <a:r>
              <a:rPr lang="en-US" dirty="0" smtClean="0"/>
              <a:t>of colon </a:t>
            </a:r>
            <a:r>
              <a:rPr lang="en-US" dirty="0"/>
              <a:t>cancer or ulcerative colitis are at higher risk of </a:t>
            </a:r>
            <a:r>
              <a:rPr lang="en-US" dirty="0" smtClean="0"/>
              <a:t>developing it </a:t>
            </a:r>
            <a:r>
              <a:rPr lang="en-US" dirty="0"/>
              <a:t>themselves. </a:t>
            </a:r>
            <a:endParaRPr lang="en-US" dirty="0" smtClean="0"/>
          </a:p>
          <a:p>
            <a:r>
              <a:rPr lang="en-US" dirty="0" smtClean="0"/>
              <a:t>The </a:t>
            </a:r>
            <a:r>
              <a:rPr lang="en-US" dirty="0"/>
              <a:t>American Cancer Society </a:t>
            </a:r>
            <a:r>
              <a:rPr lang="en-US" dirty="0" smtClean="0"/>
              <a:t>estimated 135,400 </a:t>
            </a:r>
            <a:r>
              <a:rPr lang="en-US" dirty="0"/>
              <a:t>new cases and 56,700 deaths </a:t>
            </a:r>
            <a:r>
              <a:rPr lang="en-US"/>
              <a:t>from </a:t>
            </a:r>
            <a:r>
              <a:rPr lang="en-US" smtClean="0"/>
              <a:t>colorectal cancer </a:t>
            </a:r>
            <a:r>
              <a:rPr lang="en-US" dirty="0"/>
              <a:t>in </a:t>
            </a:r>
            <a:r>
              <a:rPr lang="en-US"/>
              <a:t>2001</a:t>
            </a:r>
            <a:r>
              <a:rPr lang="en-US" smtClean="0"/>
              <a:t>.</a:t>
            </a:r>
            <a:endParaRPr lang="en-US" dirty="0"/>
          </a:p>
        </p:txBody>
      </p:sp>
      <p:sp>
        <p:nvSpPr>
          <p:cNvPr id="2" name="Date Placeholder 1"/>
          <p:cNvSpPr>
            <a:spLocks noGrp="1"/>
          </p:cNvSpPr>
          <p:nvPr>
            <p:ph type="dt" sz="half" idx="10"/>
          </p:nvPr>
        </p:nvSpPr>
        <p:spPr/>
        <p:txBody>
          <a:bodyPr/>
          <a:lstStyle/>
          <a:p>
            <a:fld id="{49E0523A-6426-40C7-822B-10E31B6BDC75}"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127</a:t>
            </a:fld>
            <a:endParaRPr lang="en-US"/>
          </a:p>
        </p:txBody>
      </p:sp>
    </p:spTree>
    <p:extLst>
      <p:ext uri="{BB962C8B-B14F-4D97-AF65-F5344CB8AC3E}">
        <p14:creationId xmlns="" xmlns:p14="http://schemas.microsoft.com/office/powerpoint/2010/main" val="111161215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Pathophysiology and Etiology</a:t>
            </a:r>
          </a:p>
          <a:p>
            <a:r>
              <a:rPr lang="en-US" dirty="0"/>
              <a:t>Colon cancer originates in the epithelial lining of the </a:t>
            </a:r>
            <a:r>
              <a:rPr lang="en-US" dirty="0" smtClean="0"/>
              <a:t>colon or </a:t>
            </a:r>
            <a:r>
              <a:rPr lang="en-US" dirty="0"/>
              <a:t>rectum and can occur anywhere in the large intestine.</a:t>
            </a:r>
          </a:p>
          <a:p>
            <a:r>
              <a:rPr lang="en-US" dirty="0"/>
              <a:t>People with a personal or family history of ulcerative </a:t>
            </a:r>
            <a:r>
              <a:rPr lang="en-US" dirty="0" smtClean="0"/>
              <a:t>colitis, colon </a:t>
            </a:r>
            <a:r>
              <a:rPr lang="en-US" dirty="0"/>
              <a:t>cancer, or polyps of the rectum or large </a:t>
            </a:r>
            <a:r>
              <a:rPr lang="en-US" dirty="0" smtClean="0"/>
              <a:t>intestine are </a:t>
            </a:r>
            <a:r>
              <a:rPr lang="en-US" dirty="0"/>
              <a:t>at higher risk for developing cancer. </a:t>
            </a:r>
            <a:endParaRPr lang="en-US" dirty="0" smtClean="0"/>
          </a:p>
          <a:p>
            <a:r>
              <a:rPr lang="en-US" dirty="0" smtClean="0"/>
              <a:t>Colon </a:t>
            </a:r>
            <a:r>
              <a:rPr lang="en-US" dirty="0"/>
              <a:t>cancer </a:t>
            </a:r>
            <a:r>
              <a:rPr lang="en-US" dirty="0" smtClean="0"/>
              <a:t>has also </a:t>
            </a:r>
            <a:r>
              <a:rPr lang="en-US" dirty="0"/>
              <a:t>been linked with previous gallbladder removal and </a:t>
            </a:r>
            <a:r>
              <a:rPr lang="en-US" dirty="0" smtClean="0"/>
              <a:t>di</a:t>
            </a:r>
            <a:r>
              <a:rPr lang="en-US" dirty="0"/>
              <a:t>etary carcinogens. </a:t>
            </a:r>
            <a:endParaRPr lang="en-US" dirty="0" smtClean="0"/>
          </a:p>
          <a:p>
            <a:r>
              <a:rPr lang="en-US" dirty="0" smtClean="0"/>
              <a:t>A </a:t>
            </a:r>
            <a:r>
              <a:rPr lang="en-US" u="sng" dirty="0"/>
              <a:t>major causative agent is lack of fiber </a:t>
            </a:r>
            <a:r>
              <a:rPr lang="en-US" u="sng" dirty="0" smtClean="0"/>
              <a:t>in the </a:t>
            </a:r>
            <a:r>
              <a:rPr lang="en-US" u="sng" dirty="0"/>
              <a:t>diet</a:t>
            </a:r>
            <a:r>
              <a:rPr lang="en-US" dirty="0"/>
              <a:t>, which prolongs fecal transit time and in turn </a:t>
            </a:r>
            <a:r>
              <a:rPr lang="en-US" dirty="0" smtClean="0"/>
              <a:t>prolongs exposure </a:t>
            </a:r>
            <a:r>
              <a:rPr lang="en-US" dirty="0"/>
              <a:t>to possible carcinogens. </a:t>
            </a:r>
            <a:endParaRPr lang="en-US" dirty="0" smtClean="0"/>
          </a:p>
          <a:p>
            <a:r>
              <a:rPr lang="en-US" dirty="0" smtClean="0"/>
              <a:t>Also</a:t>
            </a:r>
            <a:r>
              <a:rPr lang="en-US" dirty="0"/>
              <a:t>, bacterial </a:t>
            </a:r>
            <a:r>
              <a:rPr lang="en-US" dirty="0" smtClean="0"/>
              <a:t>flora is </a:t>
            </a:r>
            <a:r>
              <a:rPr lang="en-US" dirty="0"/>
              <a:t>believed to be altered by excess fat, which </a:t>
            </a:r>
            <a:r>
              <a:rPr lang="en-US" dirty="0" smtClean="0"/>
              <a:t>converts steroids </a:t>
            </a:r>
            <a:r>
              <a:rPr lang="en-US" dirty="0"/>
              <a:t>into compounds having carcinogenic properties.</a:t>
            </a:r>
          </a:p>
        </p:txBody>
      </p:sp>
      <p:sp>
        <p:nvSpPr>
          <p:cNvPr id="2" name="Date Placeholder 1"/>
          <p:cNvSpPr>
            <a:spLocks noGrp="1"/>
          </p:cNvSpPr>
          <p:nvPr>
            <p:ph type="dt" sz="half" idx="10"/>
          </p:nvPr>
        </p:nvSpPr>
        <p:spPr/>
        <p:txBody>
          <a:bodyPr/>
          <a:lstStyle/>
          <a:p>
            <a:fld id="{45AC8E35-D66D-4A79-9DF8-DC2DA9A0D09C}"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128</a:t>
            </a:fld>
            <a:endParaRPr lang="en-US"/>
          </a:p>
        </p:txBody>
      </p:sp>
    </p:spTree>
    <p:extLst>
      <p:ext uri="{BB962C8B-B14F-4D97-AF65-F5344CB8AC3E}">
        <p14:creationId xmlns="" xmlns:p14="http://schemas.microsoft.com/office/powerpoint/2010/main" val="264558755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Signs and Symptoms</a:t>
            </a:r>
          </a:p>
          <a:p>
            <a:r>
              <a:rPr lang="en-US" dirty="0"/>
              <a:t>Manifestations of colon cancer vary according to the type </a:t>
            </a:r>
            <a:r>
              <a:rPr lang="en-US" dirty="0" smtClean="0"/>
              <a:t>of tumor </a:t>
            </a:r>
            <a:r>
              <a:rPr lang="en-US" dirty="0"/>
              <a:t>and the location </a:t>
            </a:r>
            <a:endParaRPr lang="en-US" dirty="0" smtClean="0"/>
          </a:p>
          <a:p>
            <a:r>
              <a:rPr lang="en-US" dirty="0" smtClean="0"/>
              <a:t>A </a:t>
            </a:r>
            <a:r>
              <a:rPr lang="en-US" dirty="0"/>
              <a:t>change in bowel </a:t>
            </a:r>
            <a:r>
              <a:rPr lang="en-US" dirty="0" smtClean="0"/>
              <a:t>habits is </a:t>
            </a:r>
            <a:r>
              <a:rPr lang="en-US" dirty="0"/>
              <a:t>the most common symptom </a:t>
            </a:r>
            <a:endParaRPr lang="en-US" dirty="0" smtClean="0"/>
          </a:p>
          <a:p>
            <a:r>
              <a:rPr lang="en-US" dirty="0" smtClean="0"/>
              <a:t>Blood </a:t>
            </a:r>
            <a:r>
              <a:rPr lang="en-US" dirty="0"/>
              <a:t>or </a:t>
            </a:r>
            <a:r>
              <a:rPr lang="en-US" dirty="0" smtClean="0"/>
              <a:t>mucus in </a:t>
            </a:r>
            <a:r>
              <a:rPr lang="en-US" dirty="0"/>
              <a:t>stools may occur. </a:t>
            </a:r>
            <a:endParaRPr lang="en-US" dirty="0" smtClean="0"/>
          </a:p>
          <a:p>
            <a:r>
              <a:rPr lang="en-US" dirty="0" smtClean="0"/>
              <a:t>Although </a:t>
            </a:r>
            <a:r>
              <a:rPr lang="en-US" dirty="0"/>
              <a:t>all tumors cause varying </a:t>
            </a:r>
            <a:r>
              <a:rPr lang="en-US" dirty="0" smtClean="0"/>
              <a:t>degrees of </a:t>
            </a:r>
            <a:r>
              <a:rPr lang="en-US" dirty="0"/>
              <a:t>obstruction, those in the descending colon and </a:t>
            </a:r>
            <a:r>
              <a:rPr lang="en-US" dirty="0" smtClean="0"/>
              <a:t>rectum do </a:t>
            </a:r>
            <a:r>
              <a:rPr lang="en-US" dirty="0"/>
              <a:t>not cause anemia, weight loss, nausea, or vomiting.</a:t>
            </a:r>
          </a:p>
          <a:p>
            <a:endParaRPr lang="en-US" b="1" i="1" dirty="0" smtClean="0"/>
          </a:p>
          <a:p>
            <a:pPr marL="0" indent="0">
              <a:buNone/>
            </a:pPr>
            <a:r>
              <a:rPr lang="en-US" b="1" i="1" u="sng" dirty="0" smtClean="0"/>
              <a:t>Complications</a:t>
            </a:r>
            <a:endParaRPr lang="en-US" b="1" i="1" u="sng" dirty="0"/>
          </a:p>
          <a:p>
            <a:r>
              <a:rPr lang="en-US" u="sng" dirty="0" smtClean="0"/>
              <a:t>Complete </a:t>
            </a:r>
            <a:r>
              <a:rPr lang="en-US" u="sng" dirty="0"/>
              <a:t>obstruction of the </a:t>
            </a:r>
            <a:r>
              <a:rPr lang="en-US" u="sng" dirty="0" smtClean="0"/>
              <a:t>colon, perforation</a:t>
            </a:r>
            <a:r>
              <a:rPr lang="en-US" u="sng" dirty="0"/>
              <a:t>, peritonitis, and extension of the tumor to </a:t>
            </a:r>
            <a:r>
              <a:rPr lang="en-US" u="sng" dirty="0" smtClean="0"/>
              <a:t>adjacent organs</a:t>
            </a:r>
            <a:r>
              <a:rPr lang="en-US" dirty="0" smtClean="0"/>
              <a:t>.</a:t>
            </a:r>
          </a:p>
          <a:p>
            <a:r>
              <a:rPr lang="en-US" dirty="0" smtClean="0"/>
              <a:t> </a:t>
            </a:r>
            <a:r>
              <a:rPr lang="en-US" dirty="0"/>
              <a:t>Colorectal cancer can </a:t>
            </a:r>
            <a:r>
              <a:rPr lang="en-US" u="sng" dirty="0"/>
              <a:t>metastasize to the </a:t>
            </a:r>
            <a:r>
              <a:rPr lang="en-US" u="sng" dirty="0" smtClean="0"/>
              <a:t>lymphatic system </a:t>
            </a:r>
            <a:r>
              <a:rPr lang="en-US" u="sng" dirty="0"/>
              <a:t>and liver</a:t>
            </a:r>
            <a:r>
              <a:rPr lang="en-US" dirty="0"/>
              <a:t>.</a:t>
            </a:r>
          </a:p>
        </p:txBody>
      </p:sp>
      <p:sp>
        <p:nvSpPr>
          <p:cNvPr id="2" name="Date Placeholder 1"/>
          <p:cNvSpPr>
            <a:spLocks noGrp="1"/>
          </p:cNvSpPr>
          <p:nvPr>
            <p:ph type="dt" sz="half" idx="10"/>
          </p:nvPr>
        </p:nvSpPr>
        <p:spPr/>
        <p:txBody>
          <a:bodyPr/>
          <a:lstStyle/>
          <a:p>
            <a:fld id="{D9FD6C1E-B31F-40B5-A4BE-76EF78C9BA55}"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129</a:t>
            </a:fld>
            <a:endParaRPr lang="en-US"/>
          </a:p>
        </p:txBody>
      </p:sp>
    </p:spTree>
    <p:extLst>
      <p:ext uri="{BB962C8B-B14F-4D97-AF65-F5344CB8AC3E}">
        <p14:creationId xmlns="" xmlns:p14="http://schemas.microsoft.com/office/powerpoint/2010/main" val="3569987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mutiso ESq</a:t>
            </a:r>
            <a:endParaRPr lang="en-US"/>
          </a:p>
        </p:txBody>
      </p:sp>
      <p:sp>
        <p:nvSpPr>
          <p:cNvPr id="7" name="Slide Number Placeholder 6"/>
          <p:cNvSpPr>
            <a:spLocks noGrp="1"/>
          </p:cNvSpPr>
          <p:nvPr>
            <p:ph type="sldNum" sz="quarter" idx="12"/>
          </p:nvPr>
        </p:nvSpPr>
        <p:spPr/>
        <p:txBody>
          <a:bodyPr/>
          <a:lstStyle/>
          <a:p>
            <a:fld id="{109E726E-7A25-40E4-841F-E49125366A2B}" type="slidenum">
              <a:rPr lang="en-US"/>
              <a:pPr/>
              <a:t>13</a:t>
            </a:fld>
            <a:endParaRPr lang="en-US"/>
          </a:p>
        </p:txBody>
      </p:sp>
      <p:sp>
        <p:nvSpPr>
          <p:cNvPr id="25604" name="Rectangle 4"/>
          <p:cNvSpPr>
            <a:spLocks noGrp="1" noChangeArrowheads="1"/>
          </p:cNvSpPr>
          <p:nvPr>
            <p:ph type="title"/>
          </p:nvPr>
        </p:nvSpPr>
        <p:spPr/>
        <p:txBody>
          <a:bodyPr/>
          <a:lstStyle/>
          <a:p>
            <a:r>
              <a:rPr lang="en-US" sz="4000" b="1"/>
              <a:t>Eight Warning Signs of Periodontal Disease:</a:t>
            </a:r>
            <a:r>
              <a:rPr lang="en-US" sz="4000"/>
              <a:t> </a:t>
            </a:r>
          </a:p>
        </p:txBody>
      </p:sp>
      <p:sp>
        <p:nvSpPr>
          <p:cNvPr id="25605" name="Rectangle 5"/>
          <p:cNvSpPr>
            <a:spLocks noGrp="1" noChangeArrowheads="1"/>
          </p:cNvSpPr>
          <p:nvPr>
            <p:ph type="body" sz="half" idx="1"/>
          </p:nvPr>
        </p:nvSpPr>
        <p:spPr>
          <a:xfrm>
            <a:off x="564776" y="1600200"/>
            <a:ext cx="5455024" cy="5029200"/>
          </a:xfrm>
        </p:spPr>
        <p:txBody>
          <a:bodyPr/>
          <a:lstStyle/>
          <a:p>
            <a:r>
              <a:rPr lang="en-US" b="1" dirty="0"/>
              <a:t>gums that bleed when you brush or floss your teeth</a:t>
            </a:r>
            <a:r>
              <a:rPr lang="en-US" dirty="0"/>
              <a:t> </a:t>
            </a:r>
          </a:p>
          <a:p>
            <a:r>
              <a:rPr lang="en-US" b="1" dirty="0"/>
              <a:t>gums that are red, swollen or tender</a:t>
            </a:r>
            <a:r>
              <a:rPr lang="en-US" dirty="0"/>
              <a:t> </a:t>
            </a:r>
          </a:p>
          <a:p>
            <a:r>
              <a:rPr lang="en-US" b="1" dirty="0"/>
              <a:t>gums that have pulled away from teeth</a:t>
            </a:r>
            <a:r>
              <a:rPr lang="en-US" dirty="0"/>
              <a:t> </a:t>
            </a:r>
          </a:p>
          <a:p>
            <a:r>
              <a:rPr lang="en-US" b="1" dirty="0"/>
              <a:t>infection including purulence (pus) between the teeth and gums when the gums are pressed</a:t>
            </a:r>
            <a:r>
              <a:rPr lang="en-US" dirty="0"/>
              <a:t> </a:t>
            </a:r>
          </a:p>
          <a:p>
            <a:endParaRPr lang="en-US" sz="2400" dirty="0"/>
          </a:p>
        </p:txBody>
      </p:sp>
      <p:sp>
        <p:nvSpPr>
          <p:cNvPr id="25606" name="Rectangle 6"/>
          <p:cNvSpPr>
            <a:spLocks noGrp="1" noChangeArrowheads="1"/>
          </p:cNvSpPr>
          <p:nvPr>
            <p:ph type="body" sz="half" idx="2"/>
          </p:nvPr>
        </p:nvSpPr>
        <p:spPr/>
        <p:txBody>
          <a:bodyPr/>
          <a:lstStyle/>
          <a:p>
            <a:r>
              <a:rPr lang="en-US" b="1" dirty="0"/>
              <a:t>permanent teeth that are loose or separating</a:t>
            </a:r>
            <a:r>
              <a:rPr lang="en-US" dirty="0"/>
              <a:t> </a:t>
            </a:r>
          </a:p>
          <a:p>
            <a:r>
              <a:rPr lang="en-US" b="1" dirty="0"/>
              <a:t>any changes in the way your teeth fit together when you bite</a:t>
            </a:r>
            <a:r>
              <a:rPr lang="en-US" dirty="0"/>
              <a:t> </a:t>
            </a:r>
          </a:p>
          <a:p>
            <a:r>
              <a:rPr lang="en-US" b="1" dirty="0"/>
              <a:t>any changes in the fit of your partial denture</a:t>
            </a:r>
            <a:r>
              <a:rPr lang="en-US" dirty="0"/>
              <a:t> </a:t>
            </a:r>
          </a:p>
          <a:p>
            <a:r>
              <a:rPr lang="en-US" b="1" dirty="0"/>
              <a:t>bad breath</a:t>
            </a:r>
            <a:r>
              <a:rPr lang="en-US" dirty="0"/>
              <a:t> </a:t>
            </a:r>
          </a:p>
          <a:p>
            <a:r>
              <a:rPr lang="en-US" b="1" dirty="0"/>
              <a:t>itchy sensation</a:t>
            </a:r>
            <a:r>
              <a:rPr lang="en-US" dirty="0"/>
              <a:t> </a:t>
            </a:r>
          </a:p>
          <a:p>
            <a:pPr>
              <a:buFontTx/>
              <a:buNone/>
            </a:pPr>
            <a:endParaRPr lang="en-US" sz="2400" dirty="0"/>
          </a:p>
        </p:txBody>
      </p:sp>
      <p:sp>
        <p:nvSpPr>
          <p:cNvPr id="2" name="Date Placeholder 1"/>
          <p:cNvSpPr>
            <a:spLocks noGrp="1"/>
          </p:cNvSpPr>
          <p:nvPr>
            <p:ph type="dt" sz="half" idx="10"/>
          </p:nvPr>
        </p:nvSpPr>
        <p:spPr/>
        <p:txBody>
          <a:bodyPr/>
          <a:lstStyle/>
          <a:p>
            <a:fld id="{801F8E48-0ADD-40A7-8E82-AC8FE03E33DE}" type="datetime1">
              <a:rPr lang="en-US" smtClean="0"/>
              <a:pPr/>
              <a:t>3/3/2021</a:t>
            </a:fld>
            <a:endParaRPr lang="en-US"/>
          </a:p>
        </p:txBody>
      </p:sp>
    </p:spTree>
    <p:extLst>
      <p:ext uri="{BB962C8B-B14F-4D97-AF65-F5344CB8AC3E}">
        <p14:creationId xmlns="" xmlns:p14="http://schemas.microsoft.com/office/powerpoint/2010/main" val="49076266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Diagnostic Tests</a:t>
            </a:r>
          </a:p>
          <a:p>
            <a:r>
              <a:rPr lang="en-US" dirty="0"/>
              <a:t>Most colorectal cancers are identified by biopsy done at </a:t>
            </a:r>
            <a:r>
              <a:rPr lang="en-US" dirty="0" smtClean="0"/>
              <a:t>the time </a:t>
            </a:r>
            <a:r>
              <a:rPr lang="en-US" dirty="0"/>
              <a:t>of endoscopy (</a:t>
            </a:r>
            <a:r>
              <a:rPr lang="en-US" dirty="0" err="1"/>
              <a:t>proctosigmoidoscopy</a:t>
            </a:r>
            <a:r>
              <a:rPr lang="en-US" dirty="0"/>
              <a:t>, </a:t>
            </a:r>
            <a:r>
              <a:rPr lang="en-US" dirty="0" err="1"/>
              <a:t>sigmoidoscopy</a:t>
            </a:r>
            <a:r>
              <a:rPr lang="en-US" dirty="0"/>
              <a:t>, </a:t>
            </a:r>
            <a:r>
              <a:rPr lang="en-US" dirty="0" smtClean="0"/>
              <a:t>or colonoscopy).</a:t>
            </a:r>
          </a:p>
          <a:p>
            <a:r>
              <a:rPr lang="en-US" dirty="0" smtClean="0"/>
              <a:t> </a:t>
            </a:r>
            <a:r>
              <a:rPr lang="en-US" dirty="0"/>
              <a:t>In addition to abdominal and rectal </a:t>
            </a:r>
            <a:r>
              <a:rPr lang="en-US" dirty="0" smtClean="0"/>
              <a:t>examination, other </a:t>
            </a:r>
            <a:r>
              <a:rPr lang="en-US" dirty="0"/>
              <a:t>tests include fecal occult blood testing </a:t>
            </a:r>
            <a:r>
              <a:rPr lang="en-US" dirty="0" smtClean="0"/>
              <a:t>and barium </a:t>
            </a:r>
            <a:r>
              <a:rPr lang="en-US" dirty="0"/>
              <a:t>enema. </a:t>
            </a:r>
            <a:endParaRPr lang="en-US" dirty="0" smtClean="0"/>
          </a:p>
          <a:p>
            <a:r>
              <a:rPr lang="en-US" dirty="0" smtClean="0"/>
              <a:t>Carcinoembryonic </a:t>
            </a:r>
            <a:r>
              <a:rPr lang="en-US" dirty="0"/>
              <a:t>antigen (CEA), a </a:t>
            </a:r>
            <a:r>
              <a:rPr lang="en-US" dirty="0" smtClean="0"/>
              <a:t>blood test</a:t>
            </a:r>
            <a:r>
              <a:rPr lang="en-US" dirty="0"/>
              <a:t>, is used to assess response to treatment of GI </a:t>
            </a:r>
            <a:r>
              <a:rPr lang="en-US" dirty="0" smtClean="0"/>
              <a:t>cancer.</a:t>
            </a:r>
          </a:p>
          <a:p>
            <a:r>
              <a:rPr lang="en-US" dirty="0" smtClean="0"/>
              <a:t> </a:t>
            </a:r>
            <a:r>
              <a:rPr lang="en-US" u="sng" dirty="0" smtClean="0"/>
              <a:t>CEA </a:t>
            </a:r>
            <a:r>
              <a:rPr lang="en-US" u="sng" dirty="0"/>
              <a:t>is present when epithelial cells rapidly divide and </a:t>
            </a:r>
            <a:r>
              <a:rPr lang="en-US" u="sng" dirty="0" smtClean="0"/>
              <a:t>provides an </a:t>
            </a:r>
            <a:r>
              <a:rPr lang="en-US" u="sng" dirty="0"/>
              <a:t>early warning that the cancer has returned</a:t>
            </a:r>
            <a:r>
              <a:rPr lang="en-US" dirty="0"/>
              <a:t>.</a:t>
            </a:r>
          </a:p>
        </p:txBody>
      </p:sp>
      <p:sp>
        <p:nvSpPr>
          <p:cNvPr id="2" name="Date Placeholder 1"/>
          <p:cNvSpPr>
            <a:spLocks noGrp="1"/>
          </p:cNvSpPr>
          <p:nvPr>
            <p:ph type="dt" sz="half" idx="10"/>
          </p:nvPr>
        </p:nvSpPr>
        <p:spPr/>
        <p:txBody>
          <a:bodyPr/>
          <a:lstStyle/>
          <a:p>
            <a:fld id="{42390749-E5F3-4B02-BD2E-B2346D4B51D1}"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130</a:t>
            </a:fld>
            <a:endParaRPr lang="en-US"/>
          </a:p>
        </p:txBody>
      </p:sp>
    </p:spTree>
    <p:extLst>
      <p:ext uri="{BB962C8B-B14F-4D97-AF65-F5344CB8AC3E}">
        <p14:creationId xmlns="" xmlns:p14="http://schemas.microsoft.com/office/powerpoint/2010/main" val="119936467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Medical Treatment</a:t>
            </a:r>
          </a:p>
          <a:p>
            <a:r>
              <a:rPr lang="en-US" dirty="0"/>
              <a:t>Small localized tumors may be excised and treated </a:t>
            </a:r>
            <a:r>
              <a:rPr lang="en-US" dirty="0" smtClean="0"/>
              <a:t>during endoscopy </a:t>
            </a:r>
            <a:r>
              <a:rPr lang="en-US" dirty="0"/>
              <a:t>or laparoscopy. </a:t>
            </a:r>
            <a:endParaRPr lang="en-US" dirty="0" smtClean="0"/>
          </a:p>
          <a:p>
            <a:r>
              <a:rPr lang="en-US" dirty="0" smtClean="0"/>
              <a:t>These </a:t>
            </a:r>
            <a:r>
              <a:rPr lang="en-US" dirty="0"/>
              <a:t>procedures can also </a:t>
            </a:r>
            <a:r>
              <a:rPr lang="en-US" dirty="0" smtClean="0"/>
              <a:t>be used </a:t>
            </a:r>
            <a:r>
              <a:rPr lang="en-US" dirty="0"/>
              <a:t>as palliative care for patients with advanced </a:t>
            </a:r>
            <a:r>
              <a:rPr lang="en-US" dirty="0" smtClean="0"/>
              <a:t>tumors who </a:t>
            </a:r>
            <a:r>
              <a:rPr lang="en-US" dirty="0"/>
              <a:t>cannot tolerate major surgery.</a:t>
            </a:r>
          </a:p>
          <a:p>
            <a:r>
              <a:rPr lang="en-US" dirty="0"/>
              <a:t>Surgery is performed to either resect larger tumors </a:t>
            </a:r>
            <a:r>
              <a:rPr lang="en-US" dirty="0" smtClean="0"/>
              <a:t>and anastomose </a:t>
            </a:r>
            <a:r>
              <a:rPr lang="en-US" dirty="0"/>
              <a:t>the remaining bowel or divert the feces </a:t>
            </a:r>
            <a:r>
              <a:rPr lang="en-US" dirty="0" smtClean="0"/>
              <a:t>by forming </a:t>
            </a:r>
            <a:r>
              <a:rPr lang="en-US" dirty="0"/>
              <a:t>a colostomy</a:t>
            </a:r>
            <a:r>
              <a:rPr lang="en-US" dirty="0" smtClean="0"/>
              <a:t>.</a:t>
            </a:r>
          </a:p>
          <a:p>
            <a:r>
              <a:rPr lang="en-US" dirty="0" smtClean="0"/>
              <a:t> </a:t>
            </a:r>
            <a:r>
              <a:rPr lang="en-US" dirty="0"/>
              <a:t>In rectal cancer an abdominal </a:t>
            </a:r>
            <a:r>
              <a:rPr lang="en-US" dirty="0" err="1" smtClean="0"/>
              <a:t>perineal</a:t>
            </a:r>
            <a:r>
              <a:rPr lang="en-US" dirty="0"/>
              <a:t> </a:t>
            </a:r>
            <a:r>
              <a:rPr lang="en-US" dirty="0" smtClean="0"/>
              <a:t>(A </a:t>
            </a:r>
            <a:r>
              <a:rPr lang="en-US" dirty="0"/>
              <a:t>&amp; P) resection is done with the formation of a </a:t>
            </a:r>
            <a:r>
              <a:rPr lang="en-US" dirty="0" smtClean="0"/>
              <a:t>permanent end colostomy.</a:t>
            </a:r>
          </a:p>
          <a:p>
            <a:r>
              <a:rPr lang="en-US" dirty="0" smtClean="0"/>
              <a:t> </a:t>
            </a:r>
            <a:r>
              <a:rPr lang="en-US" dirty="0"/>
              <a:t>With an abdominal </a:t>
            </a:r>
            <a:r>
              <a:rPr lang="en-US" dirty="0" smtClean="0"/>
              <a:t>perineal</a:t>
            </a:r>
            <a:r>
              <a:rPr lang="en-US" dirty="0"/>
              <a:t> </a:t>
            </a:r>
            <a:r>
              <a:rPr lang="en-US" dirty="0" smtClean="0"/>
              <a:t>resection</a:t>
            </a:r>
            <a:r>
              <a:rPr lang="en-US" dirty="0"/>
              <a:t>, the anus, rectum, and part of the </a:t>
            </a:r>
            <a:r>
              <a:rPr lang="en-US" dirty="0" smtClean="0"/>
              <a:t>sigmoid colon </a:t>
            </a:r>
            <a:r>
              <a:rPr lang="en-US" dirty="0"/>
              <a:t>are removed. </a:t>
            </a:r>
            <a:endParaRPr lang="en-US" dirty="0" smtClean="0"/>
          </a:p>
          <a:p>
            <a:r>
              <a:rPr lang="en-US" dirty="0" smtClean="0"/>
              <a:t>A </a:t>
            </a:r>
            <a:r>
              <a:rPr lang="en-US" dirty="0"/>
              <a:t>perineal wound, often with a </a:t>
            </a:r>
            <a:r>
              <a:rPr lang="en-US" dirty="0" smtClean="0"/>
              <a:t>drain inserted</a:t>
            </a:r>
            <a:r>
              <a:rPr lang="en-US" dirty="0"/>
              <a:t>, is left where the anus was</a:t>
            </a:r>
            <a:r>
              <a:rPr lang="en-US" dirty="0" smtClean="0"/>
              <a:t>.</a:t>
            </a:r>
          </a:p>
          <a:p>
            <a:r>
              <a:rPr lang="en-US" dirty="0" smtClean="0"/>
              <a:t> </a:t>
            </a:r>
            <a:r>
              <a:rPr lang="en-US" dirty="0"/>
              <a:t>Medical </a:t>
            </a:r>
            <a:r>
              <a:rPr lang="en-US" dirty="0" smtClean="0"/>
              <a:t>management includes </a:t>
            </a:r>
            <a:r>
              <a:rPr lang="en-US" dirty="0"/>
              <a:t>radiation therapy and chemotherapy. When </a:t>
            </a:r>
            <a:r>
              <a:rPr lang="en-US" dirty="0" smtClean="0"/>
              <a:t>both are </a:t>
            </a:r>
            <a:r>
              <a:rPr lang="en-US" dirty="0"/>
              <a:t>used, along with surgery, increased survival rates </a:t>
            </a:r>
            <a:r>
              <a:rPr lang="en-US" dirty="0" smtClean="0"/>
              <a:t>have been </a:t>
            </a:r>
            <a:r>
              <a:rPr lang="en-US" dirty="0"/>
              <a:t>demonstrated.</a:t>
            </a:r>
          </a:p>
        </p:txBody>
      </p:sp>
      <p:sp>
        <p:nvSpPr>
          <p:cNvPr id="2" name="Date Placeholder 1"/>
          <p:cNvSpPr>
            <a:spLocks noGrp="1"/>
          </p:cNvSpPr>
          <p:nvPr>
            <p:ph type="dt" sz="half" idx="10"/>
          </p:nvPr>
        </p:nvSpPr>
        <p:spPr/>
        <p:txBody>
          <a:bodyPr/>
          <a:lstStyle/>
          <a:p>
            <a:fld id="{9595ACD7-BA0B-483D-9093-5035801C6648}"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131</a:t>
            </a:fld>
            <a:endParaRPr lang="en-US"/>
          </a:p>
        </p:txBody>
      </p:sp>
    </p:spTree>
    <p:extLst>
      <p:ext uri="{BB962C8B-B14F-4D97-AF65-F5344CB8AC3E}">
        <p14:creationId xmlns="" xmlns:p14="http://schemas.microsoft.com/office/powerpoint/2010/main" val="305035082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u="sng" dirty="0" smtClean="0"/>
              <a:t>Colon Cancer Summary</a:t>
            </a:r>
          </a:p>
          <a:p>
            <a:pPr marL="0" indent="0">
              <a:buNone/>
            </a:pPr>
            <a:r>
              <a:rPr lang="de-DE" b="1" i="1" u="sng" dirty="0" smtClean="0"/>
              <a:t>Symptoms: </a:t>
            </a:r>
            <a:r>
              <a:rPr lang="de-DE" dirty="0" smtClean="0"/>
              <a:t>Change </a:t>
            </a:r>
            <a:r>
              <a:rPr lang="de-DE" dirty="0"/>
              <a:t>in bowel </a:t>
            </a:r>
            <a:r>
              <a:rPr lang="de-DE" dirty="0" smtClean="0"/>
              <a:t>habits, </a:t>
            </a:r>
            <a:r>
              <a:rPr lang="en-US" dirty="0" smtClean="0"/>
              <a:t>Blood </a:t>
            </a:r>
            <a:r>
              <a:rPr lang="en-US" dirty="0"/>
              <a:t>or mucus in </a:t>
            </a:r>
            <a:r>
              <a:rPr lang="en-US" dirty="0" smtClean="0"/>
              <a:t>stools, Abdominal </a:t>
            </a:r>
            <a:r>
              <a:rPr lang="en-US" dirty="0"/>
              <a:t>or rectal </a:t>
            </a:r>
            <a:r>
              <a:rPr lang="en-US" dirty="0" smtClean="0"/>
              <a:t>pain, Weight loss, Anemia, Obstruction</a:t>
            </a:r>
            <a:endParaRPr lang="en-US" dirty="0"/>
          </a:p>
          <a:p>
            <a:pPr marL="0" indent="0">
              <a:buNone/>
            </a:pPr>
            <a:endParaRPr lang="en-US" b="1" i="1" u="sng" dirty="0" smtClean="0"/>
          </a:p>
          <a:p>
            <a:pPr marL="0" indent="0">
              <a:buNone/>
            </a:pPr>
            <a:r>
              <a:rPr lang="en-US" b="1" i="1" u="sng" dirty="0" smtClean="0"/>
              <a:t>Diagnostic tests:  </a:t>
            </a:r>
            <a:r>
              <a:rPr lang="en-US" dirty="0"/>
              <a:t>Colonoscopy with </a:t>
            </a:r>
            <a:r>
              <a:rPr lang="en-US" dirty="0" smtClean="0"/>
              <a:t>biopsy, </a:t>
            </a:r>
            <a:r>
              <a:rPr lang="en-US" dirty="0" err="1" smtClean="0"/>
              <a:t>Sigmoidoscopy</a:t>
            </a:r>
            <a:r>
              <a:rPr lang="en-US" dirty="0" smtClean="0"/>
              <a:t> </a:t>
            </a:r>
            <a:r>
              <a:rPr lang="en-US" dirty="0"/>
              <a:t>with </a:t>
            </a:r>
            <a:r>
              <a:rPr lang="en-US" dirty="0" smtClean="0"/>
              <a:t>biopsy, </a:t>
            </a:r>
            <a:r>
              <a:rPr lang="en-US" dirty="0" err="1" smtClean="0"/>
              <a:t>Proctosigmoidoscopy</a:t>
            </a:r>
            <a:r>
              <a:rPr lang="en-US" dirty="0" smtClean="0"/>
              <a:t>, Barium enema, Abdominal </a:t>
            </a:r>
            <a:r>
              <a:rPr lang="en-US" dirty="0"/>
              <a:t>and rectal </a:t>
            </a:r>
            <a:r>
              <a:rPr lang="en-US" dirty="0" smtClean="0"/>
              <a:t>examination, Fecal </a:t>
            </a:r>
            <a:r>
              <a:rPr lang="en-US" dirty="0"/>
              <a:t>occult blood</a:t>
            </a:r>
          </a:p>
          <a:p>
            <a:pPr marL="0" indent="0">
              <a:buNone/>
            </a:pPr>
            <a:endParaRPr lang="en-US" b="1" i="1" u="sng" dirty="0" smtClean="0"/>
          </a:p>
          <a:p>
            <a:pPr marL="0" indent="0">
              <a:buNone/>
            </a:pPr>
            <a:r>
              <a:rPr lang="en-US" b="1" i="1" u="sng" dirty="0" smtClean="0"/>
              <a:t>Therapeutic management:  </a:t>
            </a:r>
            <a:r>
              <a:rPr lang="en-US" dirty="0"/>
              <a:t>Surgery, possibly </a:t>
            </a:r>
            <a:r>
              <a:rPr lang="en-US" dirty="0" smtClean="0"/>
              <a:t>colostomy, Radiation, Chemotherapy </a:t>
            </a:r>
            <a:r>
              <a:rPr lang="en-US" dirty="0"/>
              <a:t>and/or </a:t>
            </a:r>
            <a:r>
              <a:rPr lang="en-US" dirty="0" smtClean="0"/>
              <a:t>radiation, Medications</a:t>
            </a:r>
            <a:r>
              <a:rPr lang="en-US" dirty="0"/>
              <a:t>: </a:t>
            </a:r>
            <a:r>
              <a:rPr lang="en-US" dirty="0" smtClean="0"/>
              <a:t>analgesics, TPN </a:t>
            </a:r>
            <a:r>
              <a:rPr lang="en-US" dirty="0"/>
              <a:t>as </a:t>
            </a:r>
            <a:r>
              <a:rPr lang="en-US" dirty="0" smtClean="0"/>
              <a:t>necessary, Support </a:t>
            </a:r>
            <a:r>
              <a:rPr lang="en-US" dirty="0"/>
              <a:t>and education</a:t>
            </a:r>
          </a:p>
        </p:txBody>
      </p:sp>
      <p:sp>
        <p:nvSpPr>
          <p:cNvPr id="2" name="Date Placeholder 1"/>
          <p:cNvSpPr>
            <a:spLocks noGrp="1"/>
          </p:cNvSpPr>
          <p:nvPr>
            <p:ph type="dt" sz="half" idx="10"/>
          </p:nvPr>
        </p:nvSpPr>
        <p:spPr/>
        <p:txBody>
          <a:bodyPr/>
          <a:lstStyle/>
          <a:p>
            <a:fld id="{F2681526-E5AE-43F8-BFB9-B6924CC99194}"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132</a:t>
            </a:fld>
            <a:endParaRPr lang="en-US"/>
          </a:p>
        </p:txBody>
      </p:sp>
    </p:spTree>
    <p:extLst>
      <p:ext uri="{BB962C8B-B14F-4D97-AF65-F5344CB8AC3E}">
        <p14:creationId xmlns="" xmlns:p14="http://schemas.microsoft.com/office/powerpoint/2010/main" val="176194920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Nursing Process</a:t>
            </a:r>
          </a:p>
          <a:p>
            <a:pPr marL="0" indent="0">
              <a:buNone/>
            </a:pPr>
            <a:r>
              <a:rPr lang="en-US" b="1" u="sng" dirty="0"/>
              <a:t>ASSESSMENT</a:t>
            </a:r>
            <a:r>
              <a:rPr lang="en-US" b="1" dirty="0"/>
              <a:t>. </a:t>
            </a:r>
            <a:endParaRPr lang="en-US" b="1" dirty="0" smtClean="0"/>
          </a:p>
          <a:p>
            <a:r>
              <a:rPr lang="en-US" dirty="0" smtClean="0"/>
              <a:t>Risk </a:t>
            </a:r>
            <a:r>
              <a:rPr lang="en-US" dirty="0"/>
              <a:t>factors for colon or rectal cancer </a:t>
            </a:r>
            <a:r>
              <a:rPr lang="en-US" dirty="0" smtClean="0"/>
              <a:t>are identified </a:t>
            </a:r>
            <a:r>
              <a:rPr lang="en-US" dirty="0"/>
              <a:t>by asking questions about the patient’s </a:t>
            </a:r>
            <a:r>
              <a:rPr lang="en-US" dirty="0" smtClean="0"/>
              <a:t>personal and </a:t>
            </a:r>
            <a:r>
              <a:rPr lang="en-US" dirty="0"/>
              <a:t>family history</a:t>
            </a:r>
            <a:r>
              <a:rPr lang="en-US" dirty="0" smtClean="0"/>
              <a:t>:</a:t>
            </a:r>
          </a:p>
          <a:p>
            <a:r>
              <a:rPr lang="en-US" dirty="0" smtClean="0"/>
              <a:t> </a:t>
            </a:r>
            <a:r>
              <a:rPr lang="en-US" dirty="0"/>
              <a:t>Is there a history of inflammatory </a:t>
            </a:r>
            <a:r>
              <a:rPr lang="en-US" dirty="0" smtClean="0"/>
              <a:t>bowel disease?</a:t>
            </a:r>
          </a:p>
          <a:p>
            <a:r>
              <a:rPr lang="en-US" dirty="0" smtClean="0"/>
              <a:t> </a:t>
            </a:r>
            <a:r>
              <a:rPr lang="en-US" dirty="0"/>
              <a:t>What were the patient’s dietary habits</a:t>
            </a:r>
            <a:r>
              <a:rPr lang="en-US" dirty="0" smtClean="0"/>
              <a:t>?</a:t>
            </a:r>
          </a:p>
          <a:p>
            <a:r>
              <a:rPr lang="en-US" dirty="0" smtClean="0"/>
              <a:t> </a:t>
            </a:r>
            <a:r>
              <a:rPr lang="en-US" dirty="0"/>
              <a:t>What </a:t>
            </a:r>
            <a:r>
              <a:rPr lang="en-US" dirty="0" smtClean="0"/>
              <a:t>foods were </a:t>
            </a:r>
            <a:r>
              <a:rPr lang="en-US" dirty="0"/>
              <a:t>usually eaten, and how much fluid was usually consumed?</a:t>
            </a:r>
          </a:p>
          <a:p>
            <a:r>
              <a:rPr lang="en-US" dirty="0"/>
              <a:t>Prior to diagnosis, did the patient experience </a:t>
            </a:r>
            <a:r>
              <a:rPr lang="en-US" dirty="0" smtClean="0"/>
              <a:t>constipation or </a:t>
            </a:r>
            <a:r>
              <a:rPr lang="en-US" dirty="0"/>
              <a:t>diarrhea</a:t>
            </a:r>
            <a:r>
              <a:rPr lang="en-US" dirty="0" smtClean="0"/>
              <a:t>?</a:t>
            </a:r>
          </a:p>
          <a:p>
            <a:r>
              <a:rPr lang="en-US" dirty="0" smtClean="0"/>
              <a:t> </a:t>
            </a:r>
            <a:r>
              <a:rPr lang="en-US" dirty="0"/>
              <a:t>Has there been a change in </a:t>
            </a:r>
            <a:r>
              <a:rPr lang="en-US" dirty="0" smtClean="0"/>
              <a:t>bowel habits</a:t>
            </a:r>
            <a:r>
              <a:rPr lang="en-US" dirty="0"/>
              <a:t>? </a:t>
            </a:r>
            <a:endParaRPr lang="en-US" dirty="0" smtClean="0"/>
          </a:p>
          <a:p>
            <a:r>
              <a:rPr lang="en-US" dirty="0" smtClean="0"/>
              <a:t>Has </a:t>
            </a:r>
            <a:r>
              <a:rPr lang="en-US" dirty="0"/>
              <a:t>mucus or blood been noted in the stools? </a:t>
            </a:r>
            <a:r>
              <a:rPr lang="en-US" dirty="0" smtClean="0"/>
              <a:t>What social </a:t>
            </a:r>
            <a:r>
              <a:rPr lang="en-US" dirty="0"/>
              <a:t>habits does the patient have? Did the patient </a:t>
            </a:r>
            <a:r>
              <a:rPr lang="en-US" dirty="0" smtClean="0"/>
              <a:t>smoke, drink </a:t>
            </a:r>
            <a:r>
              <a:rPr lang="en-US" dirty="0"/>
              <a:t>alcoholic beverages, exercise? Has there has been a </a:t>
            </a:r>
            <a:r>
              <a:rPr lang="en-US" dirty="0" smtClean="0"/>
              <a:t>recent weight </a:t>
            </a:r>
            <a:r>
              <a:rPr lang="en-US" dirty="0"/>
              <a:t>loss? How much and in what time frame? </a:t>
            </a:r>
            <a:r>
              <a:rPr lang="en-US" dirty="0" smtClean="0"/>
              <a:t>Does the </a:t>
            </a:r>
            <a:r>
              <a:rPr lang="en-US" dirty="0"/>
              <a:t>patient admit to unusual fatigue or insomnia? </a:t>
            </a:r>
            <a:r>
              <a:rPr lang="en-US" dirty="0" smtClean="0"/>
              <a:t>Stool should </a:t>
            </a:r>
            <a:r>
              <a:rPr lang="en-US" dirty="0"/>
              <a:t>be checked for mucus or blood.</a:t>
            </a:r>
          </a:p>
        </p:txBody>
      </p:sp>
      <p:sp>
        <p:nvSpPr>
          <p:cNvPr id="2" name="Date Placeholder 1"/>
          <p:cNvSpPr>
            <a:spLocks noGrp="1"/>
          </p:cNvSpPr>
          <p:nvPr>
            <p:ph type="dt" sz="half" idx="10"/>
          </p:nvPr>
        </p:nvSpPr>
        <p:spPr/>
        <p:txBody>
          <a:bodyPr/>
          <a:lstStyle/>
          <a:p>
            <a:fld id="{A7050B67-689D-4F85-A30C-EDEB53445707}"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133</a:t>
            </a:fld>
            <a:endParaRPr lang="en-US"/>
          </a:p>
        </p:txBody>
      </p:sp>
    </p:spTree>
    <p:extLst>
      <p:ext uri="{BB962C8B-B14F-4D97-AF65-F5344CB8AC3E}">
        <p14:creationId xmlns="" xmlns:p14="http://schemas.microsoft.com/office/powerpoint/2010/main" val="225483674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NURSING DIAGNOSIS</a:t>
            </a:r>
            <a:r>
              <a:rPr lang="en-US" b="1" dirty="0" smtClean="0"/>
              <a:t>.</a:t>
            </a:r>
          </a:p>
          <a:p>
            <a:pPr marL="0" indent="0">
              <a:buNone/>
            </a:pPr>
            <a:r>
              <a:rPr lang="en-US" b="1" dirty="0" smtClean="0"/>
              <a:t> </a:t>
            </a:r>
            <a:r>
              <a:rPr lang="en-US" dirty="0"/>
              <a:t>Nursing diagnoses </a:t>
            </a:r>
            <a:r>
              <a:rPr lang="en-US" dirty="0" smtClean="0"/>
              <a:t>identified, based </a:t>
            </a:r>
            <a:r>
              <a:rPr lang="en-US" dirty="0"/>
              <a:t>on the assessment data, may </a:t>
            </a:r>
            <a:r>
              <a:rPr lang="en-US" dirty="0" smtClean="0"/>
              <a:t>include:</a:t>
            </a:r>
          </a:p>
          <a:p>
            <a:r>
              <a:rPr lang="en-US" dirty="0" smtClean="0"/>
              <a:t> Acute </a:t>
            </a:r>
            <a:r>
              <a:rPr lang="en-US" dirty="0"/>
              <a:t>pain </a:t>
            </a:r>
            <a:r>
              <a:rPr lang="en-US" dirty="0" smtClean="0"/>
              <a:t>related to </a:t>
            </a:r>
            <a:r>
              <a:rPr lang="en-US" dirty="0"/>
              <a:t>tissue compression from the </a:t>
            </a:r>
            <a:r>
              <a:rPr lang="en-US" dirty="0" smtClean="0"/>
              <a:t>tumor..</a:t>
            </a:r>
          </a:p>
          <a:p>
            <a:r>
              <a:rPr lang="en-US" dirty="0" smtClean="0"/>
              <a:t> Anxiety related to </a:t>
            </a:r>
            <a:r>
              <a:rPr lang="en-US" dirty="0"/>
              <a:t>diagnosis of </a:t>
            </a:r>
            <a:r>
              <a:rPr lang="en-US" dirty="0" smtClean="0"/>
              <a:t>cancer..</a:t>
            </a:r>
          </a:p>
          <a:p>
            <a:r>
              <a:rPr lang="en-US" dirty="0" smtClean="0"/>
              <a:t> </a:t>
            </a:r>
            <a:r>
              <a:rPr lang="en-US" dirty="0"/>
              <a:t>I</a:t>
            </a:r>
            <a:r>
              <a:rPr lang="en-US" dirty="0" smtClean="0"/>
              <a:t>mbalanced </a:t>
            </a:r>
            <a:r>
              <a:rPr lang="en-US" dirty="0"/>
              <a:t>nutrition: less than </a:t>
            </a:r>
            <a:r>
              <a:rPr lang="en-US" dirty="0" smtClean="0"/>
              <a:t>body requirements </a:t>
            </a:r>
            <a:r>
              <a:rPr lang="en-US" dirty="0"/>
              <a:t>related to nausea and </a:t>
            </a:r>
            <a:r>
              <a:rPr lang="en-US" dirty="0" smtClean="0"/>
              <a:t>anorexia..</a:t>
            </a:r>
          </a:p>
          <a:p>
            <a:r>
              <a:rPr lang="en-US" dirty="0" smtClean="0"/>
              <a:t> Deficient</a:t>
            </a:r>
            <a:r>
              <a:rPr lang="en-US" dirty="0"/>
              <a:t> </a:t>
            </a:r>
            <a:r>
              <a:rPr lang="en-US" dirty="0" smtClean="0"/>
              <a:t>knowledge </a:t>
            </a:r>
            <a:r>
              <a:rPr lang="en-US" dirty="0"/>
              <a:t>related to surgery and postoperative </a:t>
            </a:r>
            <a:r>
              <a:rPr lang="en-US" dirty="0" smtClean="0"/>
              <a:t>care…</a:t>
            </a:r>
          </a:p>
          <a:p>
            <a:endParaRPr lang="en-US" dirty="0"/>
          </a:p>
          <a:p>
            <a:pPr marL="0" indent="0">
              <a:buNone/>
            </a:pPr>
            <a:r>
              <a:rPr lang="en-US" b="1" u="sng" dirty="0"/>
              <a:t>PLANNING. </a:t>
            </a:r>
            <a:r>
              <a:rPr lang="en-US" dirty="0"/>
              <a:t>Goals </a:t>
            </a:r>
            <a:r>
              <a:rPr lang="en-US" dirty="0" smtClean="0"/>
              <a:t>include:</a:t>
            </a:r>
          </a:p>
          <a:p>
            <a:pPr marL="0" indent="0">
              <a:buNone/>
            </a:pPr>
            <a:r>
              <a:rPr lang="en-US" dirty="0" smtClean="0"/>
              <a:t> </a:t>
            </a:r>
            <a:r>
              <a:rPr lang="en-US" dirty="0"/>
              <a:t>R</a:t>
            </a:r>
            <a:r>
              <a:rPr lang="en-US" dirty="0" smtClean="0"/>
              <a:t>elief </a:t>
            </a:r>
            <a:r>
              <a:rPr lang="en-US" dirty="0"/>
              <a:t>from pain, </a:t>
            </a:r>
            <a:endParaRPr lang="en-US" dirty="0" smtClean="0"/>
          </a:p>
          <a:p>
            <a:pPr marL="0" indent="0">
              <a:buNone/>
            </a:pPr>
            <a:r>
              <a:rPr lang="en-US" dirty="0"/>
              <a:t>A</a:t>
            </a:r>
            <a:r>
              <a:rPr lang="en-US" dirty="0" smtClean="0"/>
              <a:t>lleviation of anxiety,</a:t>
            </a:r>
          </a:p>
          <a:p>
            <a:pPr marL="0" indent="0">
              <a:buNone/>
            </a:pPr>
            <a:r>
              <a:rPr lang="en-US" dirty="0" smtClean="0"/>
              <a:t> </a:t>
            </a:r>
            <a:r>
              <a:rPr lang="en-US" dirty="0"/>
              <a:t>A</a:t>
            </a:r>
            <a:r>
              <a:rPr lang="en-US" dirty="0" smtClean="0"/>
              <a:t>chievement </a:t>
            </a:r>
            <a:r>
              <a:rPr lang="en-US" dirty="0"/>
              <a:t>of optimum nutritional status</a:t>
            </a:r>
            <a:r>
              <a:rPr lang="en-US" dirty="0" smtClean="0"/>
              <a:t>,</a:t>
            </a:r>
          </a:p>
          <a:p>
            <a:pPr marL="0" indent="0">
              <a:buNone/>
            </a:pPr>
            <a:r>
              <a:rPr lang="en-US" dirty="0" smtClean="0"/>
              <a:t> Understanding </a:t>
            </a:r>
            <a:r>
              <a:rPr lang="en-US" dirty="0"/>
              <a:t>of self-care following surgery.</a:t>
            </a:r>
          </a:p>
        </p:txBody>
      </p:sp>
      <p:sp>
        <p:nvSpPr>
          <p:cNvPr id="2" name="Date Placeholder 1"/>
          <p:cNvSpPr>
            <a:spLocks noGrp="1"/>
          </p:cNvSpPr>
          <p:nvPr>
            <p:ph type="dt" sz="half" idx="10"/>
          </p:nvPr>
        </p:nvSpPr>
        <p:spPr/>
        <p:txBody>
          <a:bodyPr/>
          <a:lstStyle/>
          <a:p>
            <a:fld id="{72CE4A85-925E-4808-8178-BE93C9B23BCF}"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134</a:t>
            </a:fld>
            <a:endParaRPr lang="en-US"/>
          </a:p>
        </p:txBody>
      </p:sp>
    </p:spTree>
    <p:extLst>
      <p:ext uri="{BB962C8B-B14F-4D97-AF65-F5344CB8AC3E}">
        <p14:creationId xmlns="" xmlns:p14="http://schemas.microsoft.com/office/powerpoint/2010/main" val="68945541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10515600" cy="6176963"/>
          </a:xfrm>
        </p:spPr>
        <p:txBody>
          <a:bodyPr>
            <a:normAutofit lnSpcReduction="10000"/>
          </a:bodyPr>
          <a:lstStyle/>
          <a:p>
            <a:r>
              <a:rPr lang="en-US" b="1" dirty="0" smtClean="0">
                <a:solidFill>
                  <a:srgbClr val="FF0000"/>
                </a:solidFill>
              </a:rPr>
              <a:t>Assignment: (present in groups)</a:t>
            </a:r>
          </a:p>
          <a:p>
            <a:pPr marL="0" indent="0">
              <a:buNone/>
            </a:pPr>
            <a:r>
              <a:rPr lang="en-US" b="1" u="sng" dirty="0" smtClean="0">
                <a:solidFill>
                  <a:srgbClr val="FF0000"/>
                </a:solidFill>
              </a:rPr>
              <a:t>OSTOMY MANAGEMENT, INCLUDE NURSING PROCESS</a:t>
            </a:r>
          </a:p>
          <a:p>
            <a:r>
              <a:rPr lang="en-US" b="1" u="sng" dirty="0" smtClean="0">
                <a:solidFill>
                  <a:srgbClr val="FF0000"/>
                </a:solidFill>
              </a:rPr>
              <a:t>ILEOSTOMY </a:t>
            </a:r>
          </a:p>
          <a:p>
            <a:r>
              <a:rPr lang="en-US" b="1" u="sng" dirty="0" smtClean="0">
                <a:solidFill>
                  <a:srgbClr val="FF0000"/>
                </a:solidFill>
              </a:rPr>
              <a:t>COLOSTOMY </a:t>
            </a:r>
          </a:p>
          <a:p>
            <a:endParaRPr lang="en-US" b="1" u="sng" dirty="0" smtClean="0">
              <a:solidFill>
                <a:srgbClr val="FF0000"/>
              </a:solidFill>
            </a:endParaRPr>
          </a:p>
          <a:p>
            <a:r>
              <a:rPr lang="en-US" b="1" u="sng" dirty="0" smtClean="0">
                <a:solidFill>
                  <a:srgbClr val="FF0000"/>
                </a:solidFill>
              </a:rPr>
              <a:t>ASSIGNMENT </a:t>
            </a:r>
            <a:r>
              <a:rPr lang="en-US" b="1" u="sng" dirty="0">
                <a:solidFill>
                  <a:srgbClr val="FF0000"/>
                </a:solidFill>
              </a:rPr>
              <a:t>FOR PRESENTATION (IN GROUPS) </a:t>
            </a:r>
          </a:p>
          <a:p>
            <a:r>
              <a:rPr lang="en-US" b="1" dirty="0"/>
              <a:t>Liver,, Gallbladder,, and Pancreas Functions and Assessment</a:t>
            </a:r>
          </a:p>
          <a:p>
            <a:r>
              <a:rPr lang="en-US" b="1" u="sng" dirty="0">
                <a:solidFill>
                  <a:srgbClr val="FF0000"/>
                </a:solidFill>
              </a:rPr>
              <a:t>REVIEW A/P OF LIVER, GALL BLADDER AND PANCREAS </a:t>
            </a:r>
          </a:p>
          <a:p>
            <a:r>
              <a:rPr lang="en-US" b="1" u="sng" dirty="0">
                <a:solidFill>
                  <a:srgbClr val="FF0000"/>
                </a:solidFill>
              </a:rPr>
              <a:t>NURSING ASSESSMENT OF LIVER, GALL BLADDER AND PANCREAS – HISTORY, PHYSICAL ASSESSMENT (IPPA) AND DIAGNOSTIC STUDIES (LABS AND RADIOLOGY)</a:t>
            </a:r>
          </a:p>
          <a:p>
            <a:r>
              <a:rPr lang="en-US" b="1" dirty="0"/>
              <a:t>Laboratory Tests for Liver, Gallbladder, and Pancreas Disorders FORMAT (TEST/NORMAL RANGR/SIGNIFICANCE)</a:t>
            </a:r>
            <a:r>
              <a:rPr lang="en-US" b="1" u="sng" dirty="0">
                <a:solidFill>
                  <a:srgbClr val="FF0000"/>
                </a:solidFill>
              </a:rPr>
              <a:t> </a:t>
            </a:r>
          </a:p>
          <a:p>
            <a:endParaRPr lang="en-US" b="1" u="sng" dirty="0">
              <a:solidFill>
                <a:srgbClr val="FF0000"/>
              </a:solidFill>
            </a:endParaRPr>
          </a:p>
          <a:p>
            <a:endParaRPr lang="en-US" b="1" u="sng" dirty="0" smtClean="0">
              <a:solidFill>
                <a:srgbClr val="FF0000"/>
              </a:solidFill>
            </a:endParaRPr>
          </a:p>
          <a:p>
            <a:endParaRPr lang="en-US" b="1" u="sng" dirty="0">
              <a:solidFill>
                <a:srgbClr val="FF0000"/>
              </a:solidFill>
            </a:endParaRPr>
          </a:p>
        </p:txBody>
      </p:sp>
      <p:sp>
        <p:nvSpPr>
          <p:cNvPr id="4" name="Date Placeholder 3"/>
          <p:cNvSpPr>
            <a:spLocks noGrp="1"/>
          </p:cNvSpPr>
          <p:nvPr>
            <p:ph type="dt" sz="half" idx="10"/>
          </p:nvPr>
        </p:nvSpPr>
        <p:spPr/>
        <p:txBody>
          <a:bodyPr/>
          <a:lstStyle/>
          <a:p>
            <a:fld id="{93A3A1D5-2921-4FAE-8BB1-61D46FFE8C59}" type="datetime1">
              <a:rPr lang="en-US" smtClean="0"/>
              <a:pPr/>
              <a:t>3/3/2021</a:t>
            </a:fld>
            <a:endParaRPr lang="en-US"/>
          </a:p>
        </p:txBody>
      </p:sp>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924B8661-0DAF-40B2-8F6F-7ACCF63C1C87}" type="slidenum">
              <a:rPr lang="en-US" smtClean="0"/>
              <a:pPr/>
              <a:t>135</a:t>
            </a:fld>
            <a:endParaRPr lang="en-US"/>
          </a:p>
        </p:txBody>
      </p:sp>
    </p:spTree>
    <p:extLst>
      <p:ext uri="{BB962C8B-B14F-4D97-AF65-F5344CB8AC3E}">
        <p14:creationId xmlns="" xmlns:p14="http://schemas.microsoft.com/office/powerpoint/2010/main" val="94838526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4400" i="1" u="sng" dirty="0">
                <a:solidFill>
                  <a:srgbClr val="FF0000"/>
                </a:solidFill>
              </a:rPr>
              <a:t>DISORDERS OF THE LIVER</a:t>
            </a:r>
          </a:p>
        </p:txBody>
      </p:sp>
      <p:sp>
        <p:nvSpPr>
          <p:cNvPr id="4" name="Date Placeholder 3"/>
          <p:cNvSpPr>
            <a:spLocks noGrp="1"/>
          </p:cNvSpPr>
          <p:nvPr>
            <p:ph type="dt" sz="half" idx="10"/>
          </p:nvPr>
        </p:nvSpPr>
        <p:spPr/>
        <p:txBody>
          <a:bodyPr/>
          <a:lstStyle/>
          <a:p>
            <a:fld id="{746F8602-5383-434E-AA61-A54FE85470BB}" type="datetime1">
              <a:rPr lang="en-US" smtClean="0"/>
              <a:pPr/>
              <a:t>3/3/2021</a:t>
            </a:fld>
            <a:endParaRPr lang="en-US"/>
          </a:p>
        </p:txBody>
      </p:sp>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924B8661-0DAF-40B2-8F6F-7ACCF63C1C87}" type="slidenum">
              <a:rPr lang="en-US" smtClean="0"/>
              <a:pPr/>
              <a:t>136</a:t>
            </a:fld>
            <a:endParaRPr lang="en-US"/>
          </a:p>
        </p:txBody>
      </p:sp>
    </p:spTree>
    <p:extLst>
      <p:ext uri="{BB962C8B-B14F-4D97-AF65-F5344CB8AC3E}">
        <p14:creationId xmlns="" xmlns:p14="http://schemas.microsoft.com/office/powerpoint/2010/main" val="73974524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sz="3600" b="1" u="sng" dirty="0"/>
              <a:t>Hepatitis</a:t>
            </a:r>
          </a:p>
          <a:p>
            <a:r>
              <a:rPr lang="en-US" b="1" dirty="0"/>
              <a:t>Hepatitis </a:t>
            </a:r>
            <a:r>
              <a:rPr lang="en-US" dirty="0"/>
              <a:t>is an inflammation of the cells of the liver, </a:t>
            </a:r>
            <a:r>
              <a:rPr lang="en-US" dirty="0" smtClean="0"/>
              <a:t>usually caused </a:t>
            </a:r>
            <a:r>
              <a:rPr lang="en-US" dirty="0"/>
              <a:t>by a virus. </a:t>
            </a:r>
            <a:endParaRPr lang="en-US" dirty="0" smtClean="0"/>
          </a:p>
          <a:p>
            <a:r>
              <a:rPr lang="en-US" dirty="0" smtClean="0"/>
              <a:t>Less </a:t>
            </a:r>
            <a:r>
              <a:rPr lang="en-US" dirty="0"/>
              <a:t>commonly, hepatitis may be </a:t>
            </a:r>
            <a:r>
              <a:rPr lang="en-US" dirty="0" smtClean="0"/>
              <a:t>caused by </a:t>
            </a:r>
            <a:r>
              <a:rPr lang="en-US" dirty="0"/>
              <a:t>certain drugs or occasionally by bacteria</a:t>
            </a:r>
            <a:r>
              <a:rPr lang="en-US" dirty="0" smtClean="0"/>
              <a:t>.</a:t>
            </a:r>
          </a:p>
          <a:p>
            <a:r>
              <a:rPr lang="en-US" dirty="0" smtClean="0"/>
              <a:t> </a:t>
            </a:r>
            <a:r>
              <a:rPr lang="en-US" dirty="0"/>
              <a:t>Symptoms </a:t>
            </a:r>
            <a:r>
              <a:rPr lang="en-US" dirty="0" smtClean="0"/>
              <a:t>of hepatitis </a:t>
            </a:r>
            <a:r>
              <a:rPr lang="en-US" dirty="0"/>
              <a:t>range from nearly no symptoms to </a:t>
            </a:r>
            <a:r>
              <a:rPr lang="en-US" dirty="0" smtClean="0"/>
              <a:t>life-threatening symptoms </a:t>
            </a:r>
            <a:r>
              <a:rPr lang="en-US" dirty="0"/>
              <a:t>from liver necrosis or death of liver tissue.</a:t>
            </a:r>
          </a:p>
        </p:txBody>
      </p:sp>
      <p:sp>
        <p:nvSpPr>
          <p:cNvPr id="2" name="Date Placeholder 1"/>
          <p:cNvSpPr>
            <a:spLocks noGrp="1"/>
          </p:cNvSpPr>
          <p:nvPr>
            <p:ph type="dt" sz="half" idx="10"/>
          </p:nvPr>
        </p:nvSpPr>
        <p:spPr/>
        <p:txBody>
          <a:bodyPr/>
          <a:lstStyle/>
          <a:p>
            <a:fld id="{3003ECD7-40F6-4E57-8A2E-29B2475DC617}"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137</a:t>
            </a:fld>
            <a:endParaRPr lang="en-US"/>
          </a:p>
        </p:txBody>
      </p:sp>
    </p:spTree>
    <p:extLst>
      <p:ext uri="{BB962C8B-B14F-4D97-AF65-F5344CB8AC3E}">
        <p14:creationId xmlns="" xmlns:p14="http://schemas.microsoft.com/office/powerpoint/2010/main" val="366226114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Pathophysiology</a:t>
            </a:r>
          </a:p>
          <a:p>
            <a:pPr marL="0" indent="0">
              <a:buNone/>
            </a:pPr>
            <a:r>
              <a:rPr lang="en-US" b="1" u="sng" dirty="0"/>
              <a:t>Hepatitis is usually caused by one of six viruses:</a:t>
            </a:r>
          </a:p>
          <a:p>
            <a:r>
              <a:rPr lang="en-US" dirty="0"/>
              <a:t>■ Hepatitis A virus (HAV), sometimes called </a:t>
            </a:r>
            <a:r>
              <a:rPr lang="en-US" dirty="0" smtClean="0"/>
              <a:t>infectious hepatitis</a:t>
            </a:r>
            <a:endParaRPr lang="en-US" dirty="0"/>
          </a:p>
          <a:p>
            <a:r>
              <a:rPr lang="en-US" dirty="0"/>
              <a:t>■ Hepatitis B virus (HBV), sometimes called serum hepatitis</a:t>
            </a:r>
          </a:p>
          <a:p>
            <a:r>
              <a:rPr lang="en-US" dirty="0"/>
              <a:t>■ Hepatitis C virus (HCV), sometimes called non-A, </a:t>
            </a:r>
            <a:r>
              <a:rPr lang="en-US" dirty="0" smtClean="0"/>
              <a:t>non- B </a:t>
            </a:r>
            <a:r>
              <a:rPr lang="en-US" dirty="0"/>
              <a:t>(NANB) hepatitis</a:t>
            </a:r>
          </a:p>
          <a:p>
            <a:r>
              <a:rPr lang="en-US" dirty="0"/>
              <a:t>■ Hepatitis D virus (HDV)</a:t>
            </a:r>
          </a:p>
          <a:p>
            <a:r>
              <a:rPr lang="en-US" dirty="0"/>
              <a:t>■ Hepatitis E virus (HEV)</a:t>
            </a:r>
          </a:p>
          <a:p>
            <a:r>
              <a:rPr lang="en-US" dirty="0"/>
              <a:t>■ Hepatitis G virus (HGV)</a:t>
            </a:r>
          </a:p>
        </p:txBody>
      </p:sp>
      <p:sp>
        <p:nvSpPr>
          <p:cNvPr id="2" name="Date Placeholder 1"/>
          <p:cNvSpPr>
            <a:spLocks noGrp="1"/>
          </p:cNvSpPr>
          <p:nvPr>
            <p:ph type="dt" sz="half" idx="10"/>
          </p:nvPr>
        </p:nvSpPr>
        <p:spPr/>
        <p:txBody>
          <a:bodyPr/>
          <a:lstStyle/>
          <a:p>
            <a:fld id="{DCEF10A6-500E-415B-8D98-52EF6B0FF387}"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138</a:t>
            </a:fld>
            <a:endParaRPr lang="en-US"/>
          </a:p>
        </p:txBody>
      </p:sp>
    </p:spTree>
    <p:extLst>
      <p:ext uri="{BB962C8B-B14F-4D97-AF65-F5344CB8AC3E}">
        <p14:creationId xmlns="" xmlns:p14="http://schemas.microsoft.com/office/powerpoint/2010/main" val="395256336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smtClean="0"/>
              <a:t>Pathophysiology</a:t>
            </a:r>
          </a:p>
          <a:p>
            <a:r>
              <a:rPr lang="en-US" dirty="0"/>
              <a:t>The viral agents vary by mode of infection, </a:t>
            </a:r>
            <a:r>
              <a:rPr lang="en-US" dirty="0" smtClean="0"/>
              <a:t>incubation period</a:t>
            </a:r>
            <a:r>
              <a:rPr lang="en-US" dirty="0"/>
              <a:t>, symptoms, diagnostic tests, and preventive vaccines</a:t>
            </a:r>
          </a:p>
          <a:p>
            <a:r>
              <a:rPr lang="en-US" dirty="0" smtClean="0"/>
              <a:t>The </a:t>
            </a:r>
            <a:r>
              <a:rPr lang="en-US" dirty="0"/>
              <a:t>infecting organism causes </a:t>
            </a:r>
            <a:r>
              <a:rPr lang="en-US" dirty="0" smtClean="0"/>
              <a:t>inflammation of </a:t>
            </a:r>
            <a:r>
              <a:rPr lang="en-US" dirty="0"/>
              <a:t>the liver, with resulting damage to liver cells and loss </a:t>
            </a:r>
            <a:r>
              <a:rPr lang="en-US" dirty="0" smtClean="0"/>
              <a:t>of liver </a:t>
            </a:r>
            <a:r>
              <a:rPr lang="en-US" dirty="0"/>
              <a:t>function. </a:t>
            </a:r>
            <a:endParaRPr lang="en-US" dirty="0" smtClean="0"/>
          </a:p>
          <a:p>
            <a:r>
              <a:rPr lang="en-US" dirty="0" smtClean="0"/>
              <a:t>If </a:t>
            </a:r>
            <a:r>
              <a:rPr lang="en-US" dirty="0"/>
              <a:t>damage involves the bile </a:t>
            </a:r>
            <a:r>
              <a:rPr lang="en-US" dirty="0" err="1"/>
              <a:t>canaliculi</a:t>
            </a:r>
            <a:r>
              <a:rPr lang="en-US" dirty="0"/>
              <a:t>, </a:t>
            </a:r>
            <a:r>
              <a:rPr lang="en-US" dirty="0" smtClean="0"/>
              <a:t>obstructive jaundice </a:t>
            </a:r>
            <a:r>
              <a:rPr lang="en-US" dirty="0"/>
              <a:t>will occur</a:t>
            </a:r>
            <a:r>
              <a:rPr lang="en-US" dirty="0" smtClean="0"/>
              <a:t>.</a:t>
            </a:r>
          </a:p>
          <a:p>
            <a:r>
              <a:rPr lang="en-US" dirty="0" smtClean="0"/>
              <a:t> </a:t>
            </a:r>
            <a:r>
              <a:rPr lang="en-US" dirty="0"/>
              <a:t>If complications do not </a:t>
            </a:r>
            <a:r>
              <a:rPr lang="en-US" dirty="0" smtClean="0"/>
              <a:t>occur, cells </a:t>
            </a:r>
            <a:r>
              <a:rPr lang="en-US" dirty="0"/>
              <a:t>regenerate and normal liver function eventually resumes</a:t>
            </a:r>
            <a:r>
              <a:rPr lang="en-US" dirty="0" smtClean="0"/>
              <a:t>.</a:t>
            </a:r>
          </a:p>
          <a:p>
            <a:r>
              <a:rPr lang="en-US" dirty="0" smtClean="0"/>
              <a:t> </a:t>
            </a:r>
            <a:r>
              <a:rPr lang="en-US" dirty="0"/>
              <a:t>HAV has a low mortality rate.</a:t>
            </a:r>
          </a:p>
          <a:p>
            <a:r>
              <a:rPr lang="en-US" dirty="0"/>
              <a:t>However, HBV is more common among some groups, </a:t>
            </a:r>
            <a:r>
              <a:rPr lang="en-US" dirty="0" smtClean="0"/>
              <a:t>including health </a:t>
            </a:r>
            <a:r>
              <a:rPr lang="en-US" dirty="0"/>
              <a:t>care workers and intravenous drug users; </a:t>
            </a:r>
            <a:r>
              <a:rPr lang="en-US" dirty="0" smtClean="0"/>
              <a:t>it has </a:t>
            </a:r>
            <a:r>
              <a:rPr lang="en-US" dirty="0"/>
              <a:t>a mortality rate of about 5 percent. </a:t>
            </a:r>
            <a:endParaRPr lang="en-US" dirty="0" smtClean="0"/>
          </a:p>
          <a:p>
            <a:r>
              <a:rPr lang="en-US" dirty="0" smtClean="0"/>
              <a:t>Hepatitis </a:t>
            </a:r>
            <a:r>
              <a:rPr lang="en-US" dirty="0"/>
              <a:t>G virus </a:t>
            </a:r>
            <a:r>
              <a:rPr lang="en-US" dirty="0" smtClean="0"/>
              <a:t>is a </a:t>
            </a:r>
            <a:r>
              <a:rPr lang="en-US" dirty="0"/>
              <a:t>recently discovered virus that is transmitted by </a:t>
            </a:r>
            <a:r>
              <a:rPr lang="en-US" dirty="0" smtClean="0"/>
              <a:t>blood transfusions </a:t>
            </a:r>
            <a:r>
              <a:rPr lang="en-US" dirty="0"/>
              <a:t>and unprotected sex. It is not known to </a:t>
            </a:r>
            <a:r>
              <a:rPr lang="en-US" dirty="0" smtClean="0"/>
              <a:t>cause hepatitis.</a:t>
            </a:r>
            <a:endParaRPr lang="en-US" dirty="0"/>
          </a:p>
        </p:txBody>
      </p:sp>
      <p:sp>
        <p:nvSpPr>
          <p:cNvPr id="2" name="Date Placeholder 1"/>
          <p:cNvSpPr>
            <a:spLocks noGrp="1"/>
          </p:cNvSpPr>
          <p:nvPr>
            <p:ph type="dt" sz="half" idx="10"/>
          </p:nvPr>
        </p:nvSpPr>
        <p:spPr/>
        <p:txBody>
          <a:bodyPr/>
          <a:lstStyle/>
          <a:p>
            <a:fld id="{03F50B97-4F45-418F-9E6E-66088FC0883C}"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139</a:t>
            </a:fld>
            <a:endParaRPr lang="en-US"/>
          </a:p>
        </p:txBody>
      </p:sp>
    </p:spTree>
    <p:extLst>
      <p:ext uri="{BB962C8B-B14F-4D97-AF65-F5344CB8AC3E}">
        <p14:creationId xmlns="" xmlns:p14="http://schemas.microsoft.com/office/powerpoint/2010/main" val="505740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EBB0EEFC-984E-433C-AD07-416D7EF9F590}" type="slidenum">
              <a:rPr lang="en-US"/>
              <a:pPr/>
              <a:t>14</a:t>
            </a:fld>
            <a:endParaRPr lang="en-US"/>
          </a:p>
        </p:txBody>
      </p:sp>
      <p:sp>
        <p:nvSpPr>
          <p:cNvPr id="29698" name="Rectangle 2"/>
          <p:cNvSpPr>
            <a:spLocks noGrp="1" noChangeArrowheads="1"/>
          </p:cNvSpPr>
          <p:nvPr>
            <p:ph type="title"/>
          </p:nvPr>
        </p:nvSpPr>
        <p:spPr/>
        <p:txBody>
          <a:bodyPr/>
          <a:lstStyle/>
          <a:p>
            <a:r>
              <a:rPr lang="en-US" sz="4000" b="1"/>
              <a:t>EARLY AND MODERATE PERIODONTITIS:</a:t>
            </a:r>
          </a:p>
        </p:txBody>
      </p:sp>
      <p:sp>
        <p:nvSpPr>
          <p:cNvPr id="29699" name="Rectangle 3"/>
          <p:cNvSpPr>
            <a:spLocks noGrp="1" noChangeArrowheads="1"/>
          </p:cNvSpPr>
          <p:nvPr>
            <p:ph type="body" idx="1"/>
          </p:nvPr>
        </p:nvSpPr>
        <p:spPr/>
        <p:txBody>
          <a:bodyPr>
            <a:normAutofit/>
          </a:bodyPr>
          <a:lstStyle/>
          <a:p>
            <a:pPr>
              <a:lnSpc>
                <a:spcPct val="90000"/>
              </a:lnSpc>
            </a:pPr>
            <a:r>
              <a:rPr lang="en-US" sz="3200" b="1" dirty="0"/>
              <a:t>Periodontitis occurs when the inflammation of the gums progresses into the deeper underlying structures and bone.</a:t>
            </a:r>
            <a:r>
              <a:rPr lang="en-US" sz="3200" dirty="0"/>
              <a:t> </a:t>
            </a:r>
          </a:p>
          <a:p>
            <a:pPr>
              <a:lnSpc>
                <a:spcPct val="90000"/>
              </a:lnSpc>
            </a:pPr>
            <a:r>
              <a:rPr lang="en-US" sz="3200" b="1" dirty="0"/>
              <a:t>In the most common form of periodontitis, plaque (and sometimes calculus) is found below the gum line.</a:t>
            </a:r>
            <a:r>
              <a:rPr lang="en-US" sz="3200" dirty="0"/>
              <a:t> </a:t>
            </a:r>
          </a:p>
          <a:p>
            <a:pPr>
              <a:lnSpc>
                <a:spcPct val="90000"/>
              </a:lnSpc>
            </a:pPr>
            <a:r>
              <a:rPr lang="en-US" sz="3200" b="1" dirty="0"/>
              <a:t>The gums may feel irritated, appear bright red, and bleed easily.</a:t>
            </a:r>
            <a:r>
              <a:rPr lang="en-US" sz="3200" dirty="0"/>
              <a:t> </a:t>
            </a:r>
          </a:p>
          <a:p>
            <a:pPr>
              <a:lnSpc>
                <a:spcPct val="90000"/>
              </a:lnSpc>
            </a:pPr>
            <a:endParaRPr lang="en-US" sz="3200" dirty="0"/>
          </a:p>
        </p:txBody>
      </p:sp>
      <p:sp>
        <p:nvSpPr>
          <p:cNvPr id="2" name="Date Placeholder 1"/>
          <p:cNvSpPr>
            <a:spLocks noGrp="1"/>
          </p:cNvSpPr>
          <p:nvPr>
            <p:ph type="dt" sz="half" idx="10"/>
          </p:nvPr>
        </p:nvSpPr>
        <p:spPr/>
        <p:txBody>
          <a:bodyPr/>
          <a:lstStyle/>
          <a:p>
            <a:fld id="{89B36256-8CE1-4CE7-A182-3C349C6C2015}" type="datetime1">
              <a:rPr lang="en-US" smtClean="0"/>
              <a:pPr/>
              <a:t>3/3/2021</a:t>
            </a:fld>
            <a:endParaRPr lang="en-US"/>
          </a:p>
        </p:txBody>
      </p:sp>
    </p:spTree>
    <p:extLst>
      <p:ext uri="{BB962C8B-B14F-4D97-AF65-F5344CB8AC3E}">
        <p14:creationId xmlns="" xmlns:p14="http://schemas.microsoft.com/office/powerpoint/2010/main" val="194528714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145415130"/>
              </p:ext>
            </p:extLst>
          </p:nvPr>
        </p:nvGraphicFramePr>
        <p:xfrm>
          <a:off x="0" y="0"/>
          <a:ext cx="12192000" cy="6857999"/>
        </p:xfrm>
        <a:graphic>
          <a:graphicData uri="http://schemas.openxmlformats.org/drawingml/2006/table">
            <a:tbl>
              <a:tblPr firstRow="1" bandRow="1">
                <a:tableStyleId>{5C22544A-7EE6-4342-B048-85BDC9FD1C3A}</a:tableStyleId>
              </a:tblPr>
              <a:tblGrid>
                <a:gridCol w="1680519">
                  <a:extLst>
                    <a:ext uri="{9D8B030D-6E8A-4147-A177-3AD203B41FA5}">
                      <a16:colId xmlns="" xmlns:a16="http://schemas.microsoft.com/office/drawing/2014/main" val="20000"/>
                    </a:ext>
                  </a:extLst>
                </a:gridCol>
                <a:gridCol w="4572000">
                  <a:extLst>
                    <a:ext uri="{9D8B030D-6E8A-4147-A177-3AD203B41FA5}">
                      <a16:colId xmlns="" xmlns:a16="http://schemas.microsoft.com/office/drawing/2014/main" val="20001"/>
                    </a:ext>
                  </a:extLst>
                </a:gridCol>
                <a:gridCol w="5939481">
                  <a:extLst>
                    <a:ext uri="{9D8B030D-6E8A-4147-A177-3AD203B41FA5}">
                      <a16:colId xmlns="" xmlns:a16="http://schemas.microsoft.com/office/drawing/2014/main" val="20002"/>
                    </a:ext>
                  </a:extLst>
                </a:gridCol>
              </a:tblGrid>
              <a:tr h="492201">
                <a:tc gridSpan="3">
                  <a:txBody>
                    <a:bodyPr/>
                    <a:lstStyle/>
                    <a:p>
                      <a:r>
                        <a:rPr lang="en-US" sz="2400" b="1" i="0" u="none" strike="noStrike" kern="1200" baseline="0" dirty="0" smtClean="0">
                          <a:solidFill>
                            <a:schemeClr val="lt1"/>
                          </a:solidFill>
                          <a:latin typeface="+mn-lt"/>
                          <a:ea typeface="+mn-ea"/>
                          <a:cs typeface="+mn-cs"/>
                        </a:rPr>
                        <a:t>Comparison of Types of Viral Hepatitis</a:t>
                      </a:r>
                      <a:endParaRPr lang="en-US" sz="2400"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426574">
                <a:tc>
                  <a:txBody>
                    <a:bodyPr/>
                    <a:lstStyle/>
                    <a:p>
                      <a:endParaRPr lang="en-US" sz="2000" dirty="0"/>
                    </a:p>
                  </a:txBody>
                  <a:tcPr/>
                </a:tc>
                <a:tc>
                  <a:txBody>
                    <a:bodyPr/>
                    <a:lstStyle/>
                    <a:p>
                      <a:r>
                        <a:rPr lang="en-US" sz="2000" dirty="0" smtClean="0"/>
                        <a:t>HEPATITIS A VIRUS </a:t>
                      </a:r>
                      <a:endParaRPr lang="en-US" sz="2000" dirty="0"/>
                    </a:p>
                  </a:txBody>
                  <a:tcPr/>
                </a:tc>
                <a:tc>
                  <a:txBody>
                    <a:bodyPr/>
                    <a:lstStyle/>
                    <a:p>
                      <a:r>
                        <a:rPr lang="en-US" sz="2000" dirty="0" smtClean="0"/>
                        <a:t>HEPATITIS B VIRUS </a:t>
                      </a:r>
                      <a:endParaRPr lang="en-US" sz="2000" dirty="0"/>
                    </a:p>
                  </a:txBody>
                  <a:tcPr/>
                </a:tc>
                <a:extLst>
                  <a:ext uri="{0D108BD9-81ED-4DB2-BD59-A6C34878D82A}">
                    <a16:rowId xmlns="" xmlns:a16="http://schemas.microsoft.com/office/drawing/2014/main" val="10001"/>
                  </a:ext>
                </a:extLst>
              </a:tr>
              <a:tr h="1082842">
                <a:tc>
                  <a:txBody>
                    <a:bodyPr/>
                    <a:lstStyle/>
                    <a:p>
                      <a:r>
                        <a:rPr lang="en-US" sz="2000" dirty="0" smtClean="0"/>
                        <a:t>MODE OF TRANSMISSION </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Oral-fecal contamination o water, shellfish, eating utensils, or equipment</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Blood or body fluids such as saliva semen, and breast milk; equipment contaminated by blood</a:t>
                      </a:r>
                    </a:p>
                  </a:txBody>
                  <a:tcPr/>
                </a:tc>
                <a:extLst>
                  <a:ext uri="{0D108BD9-81ED-4DB2-BD59-A6C34878D82A}">
                    <a16:rowId xmlns="" xmlns:a16="http://schemas.microsoft.com/office/drawing/2014/main" val="10002"/>
                  </a:ext>
                </a:extLst>
              </a:tr>
              <a:tr h="754708">
                <a:tc>
                  <a:txBody>
                    <a:bodyPr/>
                    <a:lstStyle/>
                    <a:p>
                      <a:r>
                        <a:rPr lang="en-US" sz="2000" dirty="0" smtClean="0"/>
                        <a:t>INCUBATION PERIOD </a:t>
                      </a:r>
                      <a:endParaRPr lang="en-US" sz="2000" dirty="0"/>
                    </a:p>
                  </a:txBody>
                  <a:tcPr/>
                </a:tc>
                <a:tc>
                  <a:txBody>
                    <a:bodyPr/>
                    <a:lstStyle/>
                    <a:p>
                      <a:r>
                        <a:rPr lang="en-US" sz="2000" dirty="0" smtClean="0"/>
                        <a:t>3-7 weeks</a:t>
                      </a:r>
                      <a:r>
                        <a:rPr lang="en-US" sz="2000" baseline="0" dirty="0" smtClean="0"/>
                        <a:t> </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2–5 months</a:t>
                      </a:r>
                      <a:endParaRPr lang="en-US" sz="2000" dirty="0" smtClean="0"/>
                    </a:p>
                  </a:txBody>
                  <a:tcPr/>
                </a:tc>
                <a:extLst>
                  <a:ext uri="{0D108BD9-81ED-4DB2-BD59-A6C34878D82A}">
                    <a16:rowId xmlns="" xmlns:a16="http://schemas.microsoft.com/office/drawing/2014/main" val="10003"/>
                  </a:ext>
                </a:extLst>
              </a:tr>
              <a:tr h="1410976">
                <a:tc>
                  <a:txBody>
                    <a:bodyPr/>
                    <a:lstStyle/>
                    <a:p>
                      <a:r>
                        <a:rPr lang="en-US" sz="2000" dirty="0" smtClean="0"/>
                        <a:t>SYMPTOMS </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Early (prodromal): fatigue, anorexia, malaise, nausea, or vomiting Icteric: jaundice, pale stools, amber or dark urine, RUQ pain</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May have no early symptoms Early (prodromal): 1–2 months of fatigue, malaise, anorexia, </a:t>
                      </a:r>
                      <a:r>
                        <a:rPr lang="en-US" sz="2000" b="0" i="0" u="none" strike="noStrike" kern="1200" baseline="0" dirty="0" err="1" smtClean="0">
                          <a:solidFill>
                            <a:schemeClr val="dk1"/>
                          </a:solidFill>
                          <a:latin typeface="+mn-lt"/>
                          <a:ea typeface="+mn-ea"/>
                          <a:cs typeface="+mn-cs"/>
                        </a:rPr>
                        <a:t>lowgrade</a:t>
                      </a:r>
                      <a:r>
                        <a:rPr lang="en-US" sz="2000" b="0" i="0" u="none" strike="noStrike" kern="1200" baseline="0" dirty="0" smtClean="0">
                          <a:solidFill>
                            <a:schemeClr val="dk1"/>
                          </a:solidFill>
                          <a:latin typeface="+mn-lt"/>
                          <a:ea typeface="+mn-ea"/>
                          <a:cs typeface="+mn-cs"/>
                        </a:rPr>
                        <a:t> fever, nausea, headache, abdominal pain, muscle aches Icteric: jaundice, rashes</a:t>
                      </a:r>
                      <a:endParaRPr lang="en-US" sz="2000" dirty="0"/>
                    </a:p>
                  </a:txBody>
                  <a:tcPr/>
                </a:tc>
                <a:extLst>
                  <a:ext uri="{0D108BD9-81ED-4DB2-BD59-A6C34878D82A}">
                    <a16:rowId xmlns="" xmlns:a16="http://schemas.microsoft.com/office/drawing/2014/main" val="10004"/>
                  </a:ext>
                </a:extLst>
              </a:tr>
              <a:tr h="754708">
                <a:tc>
                  <a:txBody>
                    <a:bodyPr/>
                    <a:lstStyle/>
                    <a:p>
                      <a:r>
                        <a:rPr lang="en-US" sz="2000" dirty="0" smtClean="0"/>
                        <a:t>DIAGNOSTIC TESTS </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Elevated serum liver enzymes (ALT, AST), elevated serum bilirubin, HAV antigen</a:t>
                      </a:r>
                      <a:endParaRPr lang="en-US" sz="2000" dirty="0"/>
                    </a:p>
                  </a:txBody>
                  <a:tcPr/>
                </a:tc>
                <a:tc>
                  <a:txBody>
                    <a:bodyPr/>
                    <a:lstStyle/>
                    <a:p>
                      <a:r>
                        <a:rPr lang="da-DK" sz="2000" b="0" i="0" u="none" strike="noStrike" kern="1200" baseline="0" dirty="0" smtClean="0">
                          <a:solidFill>
                            <a:schemeClr val="dk1"/>
                          </a:solidFill>
                          <a:latin typeface="+mn-lt"/>
                          <a:ea typeface="+mn-ea"/>
                          <a:cs typeface="+mn-cs"/>
                        </a:rPr>
                        <a:t>Elevated serum liver enzymes (ALT, </a:t>
                      </a:r>
                      <a:r>
                        <a:rPr lang="en-US" sz="2000" b="0" i="0" u="none" strike="noStrike" kern="1200" baseline="0" dirty="0" smtClean="0">
                          <a:solidFill>
                            <a:schemeClr val="dk1"/>
                          </a:solidFill>
                          <a:latin typeface="+mn-lt"/>
                          <a:ea typeface="+mn-ea"/>
                          <a:cs typeface="+mn-cs"/>
                        </a:rPr>
                        <a:t>AST), elevated serum bilirubin, HBV antigen</a:t>
                      </a:r>
                    </a:p>
                  </a:txBody>
                  <a:tcPr/>
                </a:tc>
                <a:extLst>
                  <a:ext uri="{0D108BD9-81ED-4DB2-BD59-A6C34878D82A}">
                    <a16:rowId xmlns="" xmlns:a16="http://schemas.microsoft.com/office/drawing/2014/main" val="10005"/>
                  </a:ext>
                </a:extLst>
              </a:tr>
              <a:tr h="754708">
                <a:tc>
                  <a:txBody>
                    <a:bodyPr/>
                    <a:lstStyle/>
                    <a:p>
                      <a:r>
                        <a:rPr lang="en-US" sz="2000" dirty="0" smtClean="0"/>
                        <a:t>PREVENTIVE VACCINES</a:t>
                      </a:r>
                      <a:r>
                        <a:rPr lang="en-US" sz="2000" baseline="0" dirty="0" smtClean="0"/>
                        <a:t> </a:t>
                      </a:r>
                      <a:endParaRPr lang="en-US" sz="2000" dirty="0"/>
                    </a:p>
                  </a:txBody>
                  <a:tcPr/>
                </a:tc>
                <a:tc>
                  <a:txBody>
                    <a:bodyPr/>
                    <a:lstStyle/>
                    <a:p>
                      <a:r>
                        <a:rPr lang="en-US" sz="2000" dirty="0" smtClean="0"/>
                        <a:t>Immune globulin </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ea typeface="+mn-ea"/>
                          <a:cs typeface="+mn-cs"/>
                        </a:rPr>
                        <a:t>Immune globulin or HBIG</a:t>
                      </a:r>
                      <a:endParaRPr lang="en-US" sz="2000" dirty="0" smtClean="0"/>
                    </a:p>
                  </a:txBody>
                  <a:tcPr/>
                </a:tc>
                <a:extLst>
                  <a:ext uri="{0D108BD9-81ED-4DB2-BD59-A6C34878D82A}">
                    <a16:rowId xmlns="" xmlns:a16="http://schemas.microsoft.com/office/drawing/2014/main" val="10006"/>
                  </a:ext>
                </a:extLst>
              </a:tr>
              <a:tr h="754708">
                <a:tc>
                  <a:txBody>
                    <a:bodyPr/>
                    <a:lstStyle/>
                    <a:p>
                      <a:r>
                        <a:rPr lang="en-US" sz="2000" dirty="0" smtClean="0"/>
                        <a:t>GROUP AT RISK </a:t>
                      </a:r>
                      <a:endParaRPr lang="en-US" sz="2000" dirty="0"/>
                    </a:p>
                  </a:txBody>
                  <a:tcPr/>
                </a:tc>
                <a:tc>
                  <a:txBody>
                    <a:bodyPr/>
                    <a:lstStyle/>
                    <a:p>
                      <a:r>
                        <a:rPr lang="en-US" sz="2000" dirty="0" smtClean="0"/>
                        <a:t>Individuals in military or day care </a:t>
                      </a:r>
                      <a:endParaRPr lang="en-US" sz="2000" dirty="0"/>
                    </a:p>
                  </a:txBody>
                  <a:tcPr/>
                </a:tc>
                <a:tc>
                  <a:txBody>
                    <a:bodyPr/>
                    <a:lstStyle/>
                    <a:p>
                      <a:r>
                        <a:rPr lang="en-US" sz="2000" b="0" i="0" u="none" strike="noStrike" kern="1200" baseline="0" dirty="0" smtClean="0">
                          <a:solidFill>
                            <a:schemeClr val="dk1"/>
                          </a:solidFill>
                          <a:latin typeface="+mn-lt"/>
                          <a:ea typeface="+mn-ea"/>
                          <a:cs typeface="+mn-cs"/>
                        </a:rPr>
                        <a:t>IV drug abusers, homosexuals, healthcare workers, transplant and hemodialysis patients</a:t>
                      </a:r>
                      <a:endParaRPr lang="en-US" sz="2000" dirty="0"/>
                    </a:p>
                  </a:txBody>
                  <a:tcPr/>
                </a:tc>
                <a:extLst>
                  <a:ext uri="{0D108BD9-81ED-4DB2-BD59-A6C34878D82A}">
                    <a16:rowId xmlns="" xmlns:a16="http://schemas.microsoft.com/office/drawing/2014/main" val="10007"/>
                  </a:ext>
                </a:extLst>
              </a:tr>
              <a:tr h="426574">
                <a:tc gridSpan="3">
                  <a:txBody>
                    <a:bodyPr/>
                    <a:lstStyle/>
                    <a:p>
                      <a:r>
                        <a:rPr lang="en-US" sz="2000" b="0" i="0" u="none" strike="noStrike" kern="1200" baseline="0" dirty="0" smtClean="0">
                          <a:solidFill>
                            <a:schemeClr val="dk1"/>
                          </a:solidFill>
                          <a:latin typeface="+mn-lt"/>
                          <a:ea typeface="+mn-ea"/>
                          <a:cs typeface="+mn-cs"/>
                        </a:rPr>
                        <a:t>ALT  alanine aminotransferase; AST  aspartate aminotransferase; HBIG  hepatitis B immune globulin</a:t>
                      </a:r>
                      <a:endParaRPr lang="en-US" sz="2000"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8"/>
                  </a:ext>
                </a:extLst>
              </a:tr>
            </a:tbl>
          </a:graphicData>
        </a:graphic>
      </p:graphicFrame>
      <p:sp>
        <p:nvSpPr>
          <p:cNvPr id="2" name="Date Placeholder 1"/>
          <p:cNvSpPr>
            <a:spLocks noGrp="1"/>
          </p:cNvSpPr>
          <p:nvPr>
            <p:ph type="dt" sz="half" idx="10"/>
          </p:nvPr>
        </p:nvSpPr>
        <p:spPr/>
        <p:txBody>
          <a:bodyPr/>
          <a:lstStyle/>
          <a:p>
            <a:fld id="{47D787C8-431D-4AD4-94BE-97C628A865DF}"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140</a:t>
            </a:fld>
            <a:endParaRPr lang="en-US"/>
          </a:p>
        </p:txBody>
      </p:sp>
    </p:spTree>
    <p:extLst>
      <p:ext uri="{BB962C8B-B14F-4D97-AF65-F5344CB8AC3E}">
        <p14:creationId xmlns="" xmlns:p14="http://schemas.microsoft.com/office/powerpoint/2010/main" val="389394485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480397815"/>
              </p:ext>
            </p:extLst>
          </p:nvPr>
        </p:nvGraphicFramePr>
        <p:xfrm>
          <a:off x="49427" y="0"/>
          <a:ext cx="12142573" cy="6739375"/>
        </p:xfrm>
        <a:graphic>
          <a:graphicData uri="http://schemas.openxmlformats.org/drawingml/2006/table">
            <a:tbl>
              <a:tblPr firstRow="1" bandRow="1">
                <a:tableStyleId>{5C22544A-7EE6-4342-B048-85BDC9FD1C3A}</a:tableStyleId>
              </a:tblPr>
              <a:tblGrid>
                <a:gridCol w="2397211">
                  <a:extLst>
                    <a:ext uri="{9D8B030D-6E8A-4147-A177-3AD203B41FA5}">
                      <a16:colId xmlns="" xmlns:a16="http://schemas.microsoft.com/office/drawing/2014/main" val="20000"/>
                    </a:ext>
                  </a:extLst>
                </a:gridCol>
                <a:gridCol w="3064476">
                  <a:extLst>
                    <a:ext uri="{9D8B030D-6E8A-4147-A177-3AD203B41FA5}">
                      <a16:colId xmlns="" xmlns:a16="http://schemas.microsoft.com/office/drawing/2014/main" val="20001"/>
                    </a:ext>
                  </a:extLst>
                </a:gridCol>
                <a:gridCol w="3707027">
                  <a:extLst>
                    <a:ext uri="{9D8B030D-6E8A-4147-A177-3AD203B41FA5}">
                      <a16:colId xmlns="" xmlns:a16="http://schemas.microsoft.com/office/drawing/2014/main" val="20002"/>
                    </a:ext>
                  </a:extLst>
                </a:gridCol>
                <a:gridCol w="2973859">
                  <a:extLst>
                    <a:ext uri="{9D8B030D-6E8A-4147-A177-3AD203B41FA5}">
                      <a16:colId xmlns="" xmlns:a16="http://schemas.microsoft.com/office/drawing/2014/main" val="20003"/>
                    </a:ext>
                  </a:extLst>
                </a:gridCol>
              </a:tblGrid>
              <a:tr h="370840">
                <a:tc>
                  <a:txBody>
                    <a:bodyPr/>
                    <a:lstStyle/>
                    <a:p>
                      <a:endParaRPr lang="en-US" sz="2400" dirty="0"/>
                    </a:p>
                  </a:txBody>
                  <a:tcPr/>
                </a:tc>
                <a:tc>
                  <a:txBody>
                    <a:bodyPr/>
                    <a:lstStyle/>
                    <a:p>
                      <a:r>
                        <a:rPr lang="en-US" sz="2400" dirty="0" smtClean="0"/>
                        <a:t>Hepatitis C virus </a:t>
                      </a:r>
                      <a:endParaRPr lang="en-US" sz="2400" dirty="0"/>
                    </a:p>
                  </a:txBody>
                  <a:tcPr/>
                </a:tc>
                <a:tc>
                  <a:txBody>
                    <a:bodyPr/>
                    <a:lstStyle/>
                    <a:p>
                      <a:r>
                        <a:rPr lang="en-US" sz="2400" dirty="0" smtClean="0"/>
                        <a:t>Hepatitis D virus </a:t>
                      </a:r>
                      <a:endParaRPr lang="en-US" sz="2400" dirty="0"/>
                    </a:p>
                  </a:txBody>
                  <a:tcPr/>
                </a:tc>
                <a:tc>
                  <a:txBody>
                    <a:bodyPr/>
                    <a:lstStyle/>
                    <a:p>
                      <a:r>
                        <a:rPr lang="en-US" sz="2400" dirty="0" smtClean="0"/>
                        <a:t>Hepatitis E virus </a:t>
                      </a:r>
                      <a:endParaRPr lang="en-US" sz="2400" dirty="0"/>
                    </a:p>
                  </a:txBody>
                  <a:tcPr/>
                </a:tc>
                <a:extLst>
                  <a:ext uri="{0D108BD9-81ED-4DB2-BD59-A6C34878D82A}">
                    <a16:rowId xmlns="" xmlns:a16="http://schemas.microsoft.com/office/drawing/2014/main" val="10000"/>
                  </a:ext>
                </a:extLst>
              </a:tr>
              <a:tr h="370840">
                <a:tc>
                  <a:txBody>
                    <a:bodyPr/>
                    <a:lstStyle/>
                    <a:p>
                      <a:r>
                        <a:rPr lang="en-US" sz="2400" dirty="0" smtClean="0"/>
                        <a:t>MODE OF TRANSMISSION </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Blood transfusions, IV drug use,</a:t>
                      </a:r>
                    </a:p>
                    <a:p>
                      <a:r>
                        <a:rPr lang="en-US" sz="2400" b="0" i="0" u="none" strike="noStrike" kern="1200" baseline="0" dirty="0" smtClean="0">
                          <a:solidFill>
                            <a:schemeClr val="dk1"/>
                          </a:solidFill>
                          <a:latin typeface="+mn-lt"/>
                          <a:ea typeface="+mn-ea"/>
                          <a:cs typeface="+mn-cs"/>
                        </a:rPr>
                        <a:t>unprotected sex</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Blood or body fluids as with</a:t>
                      </a:r>
                    </a:p>
                    <a:p>
                      <a:r>
                        <a:rPr lang="en-US" sz="2400" b="0" i="0" u="none" strike="noStrike" kern="1200" baseline="0" dirty="0" smtClean="0">
                          <a:solidFill>
                            <a:schemeClr val="dk1"/>
                          </a:solidFill>
                          <a:latin typeface="+mn-lt"/>
                          <a:ea typeface="+mn-ea"/>
                          <a:cs typeface="+mn-cs"/>
                        </a:rPr>
                        <a:t>HBV; strongly linked as a</a:t>
                      </a:r>
                    </a:p>
                    <a:p>
                      <a:r>
                        <a:rPr lang="en-US" sz="2400" b="0" i="0" u="none" strike="noStrike" kern="1200" baseline="0" dirty="0" err="1" smtClean="0">
                          <a:solidFill>
                            <a:schemeClr val="dk1"/>
                          </a:solidFill>
                          <a:latin typeface="+mn-lt"/>
                          <a:ea typeface="+mn-ea"/>
                          <a:cs typeface="+mn-cs"/>
                        </a:rPr>
                        <a:t>coinfection</a:t>
                      </a:r>
                      <a:r>
                        <a:rPr lang="en-US" sz="2400" b="0" i="0" u="none" strike="noStrike" kern="1200" baseline="0" dirty="0" smtClean="0">
                          <a:solidFill>
                            <a:schemeClr val="dk1"/>
                          </a:solidFill>
                          <a:latin typeface="+mn-lt"/>
                          <a:ea typeface="+mn-ea"/>
                          <a:cs typeface="+mn-cs"/>
                        </a:rPr>
                        <a:t> with HBV</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Usually, contaminated water</a:t>
                      </a:r>
                      <a:endParaRPr lang="en-US" sz="2400" dirty="0"/>
                    </a:p>
                  </a:txBody>
                  <a:tcPr/>
                </a:tc>
                <a:extLst>
                  <a:ext uri="{0D108BD9-81ED-4DB2-BD59-A6C34878D82A}">
                    <a16:rowId xmlns="" xmlns:a16="http://schemas.microsoft.com/office/drawing/2014/main" val="10001"/>
                  </a:ext>
                </a:extLst>
              </a:tr>
              <a:tr h="370840">
                <a:tc>
                  <a:txBody>
                    <a:bodyPr/>
                    <a:lstStyle/>
                    <a:p>
                      <a:r>
                        <a:rPr lang="en-US" sz="2400" dirty="0" smtClean="0"/>
                        <a:t>INCUBATION PERIOD </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1 week to months</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1 week to months </a:t>
                      </a:r>
                    </a:p>
                  </a:txBody>
                  <a:tcPr/>
                </a:tc>
                <a:tc>
                  <a:txBody>
                    <a:bodyPr/>
                    <a:lstStyle/>
                    <a:p>
                      <a:r>
                        <a:rPr lang="en-US" sz="2400" dirty="0" smtClean="0"/>
                        <a:t>2-9 weeks </a:t>
                      </a:r>
                      <a:endParaRPr lang="en-US" sz="2400" dirty="0"/>
                    </a:p>
                  </a:txBody>
                  <a:tcPr/>
                </a:tc>
                <a:extLst>
                  <a:ext uri="{0D108BD9-81ED-4DB2-BD59-A6C34878D82A}">
                    <a16:rowId xmlns="" xmlns:a16="http://schemas.microsoft.com/office/drawing/2014/main" val="10002"/>
                  </a:ext>
                </a:extLst>
              </a:tr>
              <a:tr h="1070095">
                <a:tc>
                  <a:txBody>
                    <a:bodyPr/>
                    <a:lstStyle/>
                    <a:p>
                      <a:r>
                        <a:rPr lang="en-US" sz="2400" dirty="0" smtClean="0"/>
                        <a:t>SYMPTOMS </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Same as HBV, usually less Severe</a:t>
                      </a:r>
                    </a:p>
                  </a:txBody>
                  <a:tcPr/>
                </a:tc>
                <a:tc>
                  <a:txBody>
                    <a:bodyPr/>
                    <a:lstStyle/>
                    <a:p>
                      <a:r>
                        <a:rPr lang="en-US" sz="2400" b="0" i="0" u="none" strike="noStrike" kern="1200" baseline="0" dirty="0" smtClean="0">
                          <a:solidFill>
                            <a:schemeClr val="dk1"/>
                          </a:solidFill>
                          <a:latin typeface="+mn-lt"/>
                          <a:ea typeface="+mn-ea"/>
                          <a:cs typeface="+mn-cs"/>
                        </a:rPr>
                        <a:t>Same as HBV Similar to HAV and to HBV but more severe</a:t>
                      </a:r>
                      <a:endParaRPr lang="en-US" sz="2400" dirty="0" smtClean="0"/>
                    </a:p>
                  </a:txBody>
                  <a:tcPr/>
                </a:tc>
                <a:tc>
                  <a:txBody>
                    <a:bodyPr/>
                    <a:lstStyle/>
                    <a:p>
                      <a:r>
                        <a:rPr lang="en-US" sz="2400" dirty="0" smtClean="0"/>
                        <a:t>Similar to HAV </a:t>
                      </a:r>
                      <a:endParaRPr lang="en-US" sz="2400" dirty="0"/>
                    </a:p>
                  </a:txBody>
                  <a:tcPr/>
                </a:tc>
                <a:extLst>
                  <a:ext uri="{0D108BD9-81ED-4DB2-BD59-A6C34878D82A}">
                    <a16:rowId xmlns="" xmlns:a16="http://schemas.microsoft.com/office/drawing/2014/main" val="10003"/>
                  </a:ext>
                </a:extLst>
              </a:tr>
              <a:tr h="370840">
                <a:tc>
                  <a:txBody>
                    <a:bodyPr/>
                    <a:lstStyle/>
                    <a:p>
                      <a:r>
                        <a:rPr lang="en-US" sz="2400" dirty="0" smtClean="0"/>
                        <a:t>DIAGNOSTIC TESTS </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Elevated serum liver enzymes (ALT, AST), elevated serum</a:t>
                      </a:r>
                    </a:p>
                    <a:p>
                      <a:r>
                        <a:rPr lang="en-US" sz="2400" b="0" i="0" u="none" strike="noStrike" kern="1200" baseline="0" dirty="0" smtClean="0">
                          <a:solidFill>
                            <a:schemeClr val="dk1"/>
                          </a:solidFill>
                          <a:latin typeface="+mn-lt"/>
                          <a:ea typeface="+mn-ea"/>
                          <a:cs typeface="+mn-cs"/>
                        </a:rPr>
                        <a:t>bilirubin, HCV antigen</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Elevated serum liver enzymes (ALT, AST), elevated serum bilirubin, HDV antigen</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Elevated serum liver enzymes (ALT, AST), elevated</a:t>
                      </a:r>
                    </a:p>
                    <a:p>
                      <a:r>
                        <a:rPr lang="en-US" sz="2400" b="0" i="0" u="none" strike="noStrike" kern="1200" baseline="0" dirty="0" smtClean="0">
                          <a:solidFill>
                            <a:schemeClr val="dk1"/>
                          </a:solidFill>
                          <a:latin typeface="+mn-lt"/>
                          <a:ea typeface="+mn-ea"/>
                          <a:cs typeface="+mn-cs"/>
                        </a:rPr>
                        <a:t>serum bilirubin</a:t>
                      </a:r>
                      <a:endParaRPr lang="en-US" sz="2400" dirty="0"/>
                    </a:p>
                  </a:txBody>
                  <a:tcPr/>
                </a:tc>
                <a:extLst>
                  <a:ext uri="{0D108BD9-81ED-4DB2-BD59-A6C34878D82A}">
                    <a16:rowId xmlns="" xmlns:a16="http://schemas.microsoft.com/office/drawing/2014/main" val="10004"/>
                  </a:ext>
                </a:extLst>
              </a:tr>
              <a:tr h="370840">
                <a:tc>
                  <a:txBody>
                    <a:bodyPr/>
                    <a:lstStyle/>
                    <a:p>
                      <a:r>
                        <a:rPr lang="en-US" sz="2400" dirty="0" smtClean="0"/>
                        <a:t>PREVENTIVE VACCINES</a:t>
                      </a:r>
                      <a:r>
                        <a:rPr lang="en-US" sz="2400" baseline="0" dirty="0" smtClean="0"/>
                        <a:t> </a:t>
                      </a:r>
                      <a:endParaRPr lang="en-US" sz="2400" dirty="0"/>
                    </a:p>
                  </a:txBody>
                  <a:tcPr/>
                </a:tc>
                <a:tc>
                  <a:txBody>
                    <a:bodyPr/>
                    <a:lstStyle/>
                    <a:p>
                      <a:r>
                        <a:rPr lang="en-US" sz="2400" dirty="0" smtClean="0"/>
                        <a:t>None </a:t>
                      </a:r>
                      <a:endParaRPr lang="en-US" sz="2400" dirty="0"/>
                    </a:p>
                  </a:txBody>
                  <a:tcPr/>
                </a:tc>
                <a:tc>
                  <a:txBody>
                    <a:bodyPr/>
                    <a:lstStyle/>
                    <a:p>
                      <a:r>
                        <a:rPr lang="en-US" sz="2400" dirty="0" smtClean="0"/>
                        <a:t>HBIG </a:t>
                      </a:r>
                      <a:endParaRPr lang="en-US" sz="2400" dirty="0"/>
                    </a:p>
                  </a:txBody>
                  <a:tcPr/>
                </a:tc>
                <a:tc>
                  <a:txBody>
                    <a:bodyPr/>
                    <a:lstStyle/>
                    <a:p>
                      <a:r>
                        <a:rPr lang="en-US" sz="2400" dirty="0" smtClean="0"/>
                        <a:t>None </a:t>
                      </a:r>
                      <a:endParaRPr lang="en-US" sz="2400" dirty="0"/>
                    </a:p>
                  </a:txBody>
                  <a:tcPr/>
                </a:tc>
                <a:extLst>
                  <a:ext uri="{0D108BD9-81ED-4DB2-BD59-A6C34878D82A}">
                    <a16:rowId xmlns="" xmlns:a16="http://schemas.microsoft.com/office/drawing/2014/main" val="10005"/>
                  </a:ext>
                </a:extLst>
              </a:tr>
              <a:tr h="370840">
                <a:tc>
                  <a:txBody>
                    <a:bodyPr/>
                    <a:lstStyle/>
                    <a:p>
                      <a:r>
                        <a:rPr lang="en-US" sz="2400" dirty="0" smtClean="0"/>
                        <a:t>GROUP AT RISK </a:t>
                      </a:r>
                      <a:endParaRPr lang="en-US" sz="2400" dirty="0"/>
                    </a:p>
                  </a:txBody>
                  <a:tcPr/>
                </a:tc>
                <a:tc>
                  <a:txBody>
                    <a:bodyPr/>
                    <a:lstStyle/>
                    <a:p>
                      <a:r>
                        <a:rPr lang="en-US" sz="2400" dirty="0" smtClean="0"/>
                        <a:t>Same as HBV</a:t>
                      </a:r>
                      <a:endParaRPr lang="en-US" sz="2400" dirty="0"/>
                    </a:p>
                  </a:txBody>
                  <a:tcPr/>
                </a:tc>
                <a:tc>
                  <a:txBody>
                    <a:bodyPr/>
                    <a:lstStyle/>
                    <a:p>
                      <a:r>
                        <a:rPr lang="en-US" sz="2400" dirty="0" smtClean="0"/>
                        <a:t>Same as HBV </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Travelers to endemic areas</a:t>
                      </a:r>
                      <a:endParaRPr lang="en-US" sz="2400" dirty="0"/>
                    </a:p>
                  </a:txBody>
                  <a:tcPr/>
                </a:tc>
                <a:extLst>
                  <a:ext uri="{0D108BD9-81ED-4DB2-BD59-A6C34878D82A}">
                    <a16:rowId xmlns="" xmlns:a16="http://schemas.microsoft.com/office/drawing/2014/main" val="10006"/>
                  </a:ext>
                </a:extLst>
              </a:tr>
            </a:tbl>
          </a:graphicData>
        </a:graphic>
      </p:graphicFrame>
      <p:sp>
        <p:nvSpPr>
          <p:cNvPr id="2" name="Date Placeholder 1"/>
          <p:cNvSpPr>
            <a:spLocks noGrp="1"/>
          </p:cNvSpPr>
          <p:nvPr>
            <p:ph type="dt" sz="half" idx="10"/>
          </p:nvPr>
        </p:nvSpPr>
        <p:spPr/>
        <p:txBody>
          <a:bodyPr/>
          <a:lstStyle/>
          <a:p>
            <a:fld id="{FD72945F-889F-4919-B1A2-7BA23C5028D1}"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141</a:t>
            </a:fld>
            <a:endParaRPr lang="en-US"/>
          </a:p>
        </p:txBody>
      </p:sp>
    </p:spTree>
    <p:extLst>
      <p:ext uri="{BB962C8B-B14F-4D97-AF65-F5344CB8AC3E}">
        <p14:creationId xmlns="" xmlns:p14="http://schemas.microsoft.com/office/powerpoint/2010/main" val="2512385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Prevention</a:t>
            </a:r>
          </a:p>
          <a:p>
            <a:r>
              <a:rPr lang="en-US" dirty="0"/>
              <a:t>The hepatitis viruses are very resistant to a wide range </a:t>
            </a:r>
            <a:r>
              <a:rPr lang="en-US" dirty="0" smtClean="0"/>
              <a:t>of anti-infective </a:t>
            </a:r>
            <a:r>
              <a:rPr lang="en-US" dirty="0"/>
              <a:t>measures, such as drying, heat, </a:t>
            </a:r>
            <a:r>
              <a:rPr lang="en-US" dirty="0" smtClean="0"/>
              <a:t>ultraviolet light </a:t>
            </a:r>
            <a:r>
              <a:rPr lang="en-US" dirty="0"/>
              <a:t>exposure, freezing, and bleach and other disinfectants.</a:t>
            </a:r>
          </a:p>
          <a:p>
            <a:r>
              <a:rPr lang="en-US" dirty="0"/>
              <a:t>At least 30 minutes in boiling water is required to </a:t>
            </a:r>
            <a:r>
              <a:rPr lang="en-US" dirty="0" smtClean="0"/>
              <a:t>guarantee their </a:t>
            </a:r>
            <a:r>
              <a:rPr lang="en-US" dirty="0"/>
              <a:t>destruction. </a:t>
            </a:r>
            <a:endParaRPr lang="en-US" dirty="0" smtClean="0"/>
          </a:p>
          <a:p>
            <a:r>
              <a:rPr lang="en-US" dirty="0" smtClean="0"/>
              <a:t>The </a:t>
            </a:r>
            <a:r>
              <a:rPr lang="en-US" dirty="0"/>
              <a:t>best methods for preventing </a:t>
            </a:r>
            <a:r>
              <a:rPr lang="en-US" dirty="0" smtClean="0"/>
              <a:t>the transmission </a:t>
            </a:r>
            <a:r>
              <a:rPr lang="en-US" dirty="0"/>
              <a:t>of the hepatitis viruses are careful attention </a:t>
            </a:r>
            <a:r>
              <a:rPr lang="en-US" dirty="0" smtClean="0"/>
              <a:t>to cleanliness </a:t>
            </a:r>
            <a:r>
              <a:rPr lang="en-US" dirty="0"/>
              <a:t>and the use of vaccines such as immune </a:t>
            </a:r>
            <a:r>
              <a:rPr lang="en-US" dirty="0" smtClean="0"/>
              <a:t>serum globulin </a:t>
            </a:r>
            <a:r>
              <a:rPr lang="en-US" dirty="0"/>
              <a:t>(ISG) or vaccines to HBV and HAV</a:t>
            </a:r>
            <a:r>
              <a:rPr lang="en-US" dirty="0" smtClean="0"/>
              <a:t>.</a:t>
            </a:r>
          </a:p>
          <a:p>
            <a:r>
              <a:rPr lang="en-US" dirty="0" smtClean="0"/>
              <a:t> </a:t>
            </a:r>
            <a:r>
              <a:rPr lang="en-US" dirty="0"/>
              <a:t>Health </a:t>
            </a:r>
            <a:r>
              <a:rPr lang="en-US" dirty="0" smtClean="0"/>
              <a:t>care workers </a:t>
            </a:r>
            <a:r>
              <a:rPr lang="en-US" dirty="0"/>
              <a:t>must use standard precautions at all times. </a:t>
            </a:r>
            <a:endParaRPr lang="en-US" dirty="0" smtClean="0"/>
          </a:p>
          <a:p>
            <a:r>
              <a:rPr lang="en-US" dirty="0" smtClean="0"/>
              <a:t>Infection</a:t>
            </a:r>
            <a:r>
              <a:rPr lang="en-US" dirty="0"/>
              <a:t> </a:t>
            </a:r>
            <a:r>
              <a:rPr lang="en-US" dirty="0" smtClean="0"/>
              <a:t>control </a:t>
            </a:r>
            <a:r>
              <a:rPr lang="en-US" dirty="0"/>
              <a:t>precautions should reflect the usual mode </a:t>
            </a:r>
            <a:r>
              <a:rPr lang="en-US" dirty="0" smtClean="0"/>
              <a:t>of transmission </a:t>
            </a:r>
            <a:r>
              <a:rPr lang="en-US" dirty="0"/>
              <a:t>of the particular hepatitis virus.</a:t>
            </a:r>
          </a:p>
        </p:txBody>
      </p:sp>
      <p:sp>
        <p:nvSpPr>
          <p:cNvPr id="2" name="Date Placeholder 1"/>
          <p:cNvSpPr>
            <a:spLocks noGrp="1"/>
          </p:cNvSpPr>
          <p:nvPr>
            <p:ph type="dt" sz="half" idx="10"/>
          </p:nvPr>
        </p:nvSpPr>
        <p:spPr/>
        <p:txBody>
          <a:bodyPr/>
          <a:lstStyle/>
          <a:p>
            <a:fld id="{48199513-E8CF-4BF4-AE55-4EE3BDC0953C}"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142</a:t>
            </a:fld>
            <a:endParaRPr lang="en-US"/>
          </a:p>
        </p:txBody>
      </p:sp>
    </p:spTree>
    <p:extLst>
      <p:ext uri="{BB962C8B-B14F-4D97-AF65-F5344CB8AC3E}">
        <p14:creationId xmlns="" xmlns:p14="http://schemas.microsoft.com/office/powerpoint/2010/main" val="331043989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u="sng" dirty="0" smtClean="0"/>
              <a:t>Prevention </a:t>
            </a:r>
          </a:p>
          <a:p>
            <a:r>
              <a:rPr lang="en-US" dirty="0"/>
              <a:t>Immune serum globulin is a temporary, passive, </a:t>
            </a:r>
            <a:r>
              <a:rPr lang="en-US" dirty="0" smtClean="0"/>
              <a:t>nonspecific immunity </a:t>
            </a:r>
            <a:r>
              <a:rPr lang="en-US" dirty="0"/>
              <a:t>to hepatitis. </a:t>
            </a:r>
            <a:endParaRPr lang="en-US" dirty="0" smtClean="0"/>
          </a:p>
          <a:p>
            <a:r>
              <a:rPr lang="en-US" dirty="0" smtClean="0"/>
              <a:t>Permanent</a:t>
            </a:r>
            <a:r>
              <a:rPr lang="en-US" dirty="0"/>
              <a:t>, active immunity </a:t>
            </a:r>
            <a:r>
              <a:rPr lang="en-US" dirty="0" smtClean="0"/>
              <a:t>is acquired </a:t>
            </a:r>
            <a:r>
              <a:rPr lang="en-US" dirty="0"/>
              <a:t>from the body’s own antibodies in response to </a:t>
            </a:r>
            <a:r>
              <a:rPr lang="en-US" dirty="0" smtClean="0"/>
              <a:t>actual </a:t>
            </a:r>
            <a:r>
              <a:rPr lang="en-US" dirty="0"/>
              <a:t>viral infection. The active immunity is to the </a:t>
            </a:r>
            <a:r>
              <a:rPr lang="en-US" dirty="0" smtClean="0"/>
              <a:t>specific virus </a:t>
            </a:r>
            <a:r>
              <a:rPr lang="en-US" dirty="0"/>
              <a:t>to which the body has developed antibodies. </a:t>
            </a:r>
            <a:endParaRPr lang="en-US" dirty="0" smtClean="0"/>
          </a:p>
          <a:p>
            <a:r>
              <a:rPr lang="en-US" dirty="0" smtClean="0"/>
              <a:t>Vaccines</a:t>
            </a:r>
            <a:r>
              <a:rPr lang="en-US" dirty="0"/>
              <a:t> </a:t>
            </a:r>
            <a:r>
              <a:rPr lang="en-US" dirty="0" smtClean="0"/>
              <a:t>to </a:t>
            </a:r>
            <a:r>
              <a:rPr lang="en-US" dirty="0"/>
              <a:t>HBV are available and provide permanent, active </a:t>
            </a:r>
            <a:r>
              <a:rPr lang="en-US" dirty="0" smtClean="0"/>
              <a:t>immunity to </a:t>
            </a:r>
            <a:r>
              <a:rPr lang="en-US" dirty="0"/>
              <a:t>HBV. Health care workers are strongly </a:t>
            </a:r>
            <a:r>
              <a:rPr lang="en-US" dirty="0" smtClean="0"/>
              <a:t>encouraged to </a:t>
            </a:r>
            <a:r>
              <a:rPr lang="en-US" dirty="0"/>
              <a:t>be vaccinated for HBV. </a:t>
            </a:r>
            <a:endParaRPr lang="en-US" dirty="0" smtClean="0"/>
          </a:p>
          <a:p>
            <a:r>
              <a:rPr lang="en-US" dirty="0" smtClean="0"/>
              <a:t>A </a:t>
            </a:r>
            <a:r>
              <a:rPr lang="en-US" dirty="0"/>
              <a:t>vaccine for HAV has also </a:t>
            </a:r>
            <a:r>
              <a:rPr lang="en-US" dirty="0" smtClean="0"/>
              <a:t>been developed</a:t>
            </a:r>
            <a:r>
              <a:rPr lang="en-US" dirty="0"/>
              <a:t>.</a:t>
            </a:r>
          </a:p>
          <a:p>
            <a:r>
              <a:rPr lang="en-US" dirty="0"/>
              <a:t>Public health measures such as health education </a:t>
            </a:r>
            <a:r>
              <a:rPr lang="en-US" dirty="0" smtClean="0"/>
              <a:t>programs, licensing </a:t>
            </a:r>
            <a:r>
              <a:rPr lang="en-US" dirty="0"/>
              <a:t>and supervision of public facilities, </a:t>
            </a:r>
            <a:r>
              <a:rPr lang="en-US" dirty="0" smtClean="0"/>
              <a:t>screening of </a:t>
            </a:r>
            <a:r>
              <a:rPr lang="en-US" dirty="0"/>
              <a:t>blood donors, and careful screening of food </a:t>
            </a:r>
            <a:r>
              <a:rPr lang="en-US" dirty="0" smtClean="0"/>
              <a:t>handlers are </a:t>
            </a:r>
            <a:r>
              <a:rPr lang="en-US" dirty="0"/>
              <a:t>general measures to prevent the transmission of </a:t>
            </a:r>
            <a:r>
              <a:rPr lang="en-US" dirty="0" smtClean="0"/>
              <a:t>hepatitis viruses</a:t>
            </a:r>
            <a:r>
              <a:rPr lang="en-US" dirty="0"/>
              <a:t>.</a:t>
            </a:r>
          </a:p>
        </p:txBody>
      </p:sp>
      <p:sp>
        <p:nvSpPr>
          <p:cNvPr id="2" name="Date Placeholder 1"/>
          <p:cNvSpPr>
            <a:spLocks noGrp="1"/>
          </p:cNvSpPr>
          <p:nvPr>
            <p:ph type="dt" sz="half" idx="10"/>
          </p:nvPr>
        </p:nvSpPr>
        <p:spPr/>
        <p:txBody>
          <a:bodyPr/>
          <a:lstStyle/>
          <a:p>
            <a:fld id="{95EB9C52-D4DE-4523-B634-3FA2CCD423EC}"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143</a:t>
            </a:fld>
            <a:endParaRPr lang="en-US"/>
          </a:p>
        </p:txBody>
      </p:sp>
    </p:spTree>
    <p:extLst>
      <p:ext uri="{BB962C8B-B14F-4D97-AF65-F5344CB8AC3E}">
        <p14:creationId xmlns="" xmlns:p14="http://schemas.microsoft.com/office/powerpoint/2010/main" val="248171395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Signs and Symptoms</a:t>
            </a:r>
          </a:p>
          <a:p>
            <a:pPr marL="0" indent="0">
              <a:buNone/>
            </a:pPr>
            <a:r>
              <a:rPr lang="en-US" dirty="0"/>
              <a:t>Hepatitis usually shows a typical pattern of loss of </a:t>
            </a:r>
            <a:r>
              <a:rPr lang="en-US" dirty="0" smtClean="0"/>
              <a:t>liver function</a:t>
            </a:r>
            <a:r>
              <a:rPr lang="en-US" dirty="0"/>
              <a:t>. There are generally three stages in hepatitis:</a:t>
            </a:r>
          </a:p>
          <a:p>
            <a:pPr marL="0" indent="0">
              <a:buNone/>
            </a:pPr>
            <a:r>
              <a:rPr lang="en-US" dirty="0"/>
              <a:t>1. </a:t>
            </a:r>
            <a:r>
              <a:rPr lang="en-US" b="1" u="sng" dirty="0"/>
              <a:t>The prodromal, or </a:t>
            </a:r>
            <a:r>
              <a:rPr lang="en-US" b="1" u="sng" dirty="0" err="1"/>
              <a:t>preicteric</a:t>
            </a:r>
            <a:r>
              <a:rPr lang="en-US" b="1" u="sng" dirty="0"/>
              <a:t> (</a:t>
            </a:r>
            <a:r>
              <a:rPr lang="en-US" b="1" u="sng" dirty="0" err="1"/>
              <a:t>prejaundice</a:t>
            </a:r>
            <a:r>
              <a:rPr lang="en-US" b="1" u="sng" dirty="0"/>
              <a:t>), stage </a:t>
            </a:r>
            <a:r>
              <a:rPr lang="en-US" dirty="0" smtClean="0"/>
              <a:t>lasts about </a:t>
            </a:r>
            <a:r>
              <a:rPr lang="en-US" dirty="0"/>
              <a:t>1 week. The patient complains of flulike </a:t>
            </a:r>
            <a:r>
              <a:rPr lang="en-US" dirty="0" smtClean="0"/>
              <a:t>symptoms of </a:t>
            </a:r>
            <a:r>
              <a:rPr lang="en-US" dirty="0"/>
              <a:t>malaise, headache, anorexia, low-grade fever, and </a:t>
            </a:r>
            <a:r>
              <a:rPr lang="en-US" dirty="0" smtClean="0"/>
              <a:t>possibly dull </a:t>
            </a:r>
            <a:r>
              <a:rPr lang="en-US" dirty="0"/>
              <a:t>right upper quadrant (RUQ) pain.</a:t>
            </a:r>
          </a:p>
          <a:p>
            <a:pPr marL="0" indent="0">
              <a:buNone/>
            </a:pPr>
            <a:r>
              <a:rPr lang="en-US" dirty="0"/>
              <a:t>2. </a:t>
            </a:r>
            <a:r>
              <a:rPr lang="en-US" b="1" u="sng" dirty="0"/>
              <a:t>The icteric stage lasts 4 to 6 weeks</a:t>
            </a:r>
            <a:r>
              <a:rPr lang="en-US" dirty="0"/>
              <a:t>. The patient </a:t>
            </a:r>
            <a:r>
              <a:rPr lang="en-US" dirty="0" smtClean="0"/>
              <a:t>complains of </a:t>
            </a:r>
            <a:r>
              <a:rPr lang="en-US" dirty="0"/>
              <a:t>more severe fatigue, anorexia, nausea, vomiting, </a:t>
            </a:r>
            <a:r>
              <a:rPr lang="en-US" dirty="0" smtClean="0"/>
              <a:t>and malaise</a:t>
            </a:r>
            <a:r>
              <a:rPr lang="en-US" dirty="0"/>
              <a:t>. The patient is also likely to have jaundice or </a:t>
            </a:r>
            <a:r>
              <a:rPr lang="en-US" dirty="0" smtClean="0"/>
              <a:t>noticeable yellowing </a:t>
            </a:r>
            <a:r>
              <a:rPr lang="en-US" dirty="0"/>
              <a:t>of the skin, sclera of the eyes, and </a:t>
            </a:r>
            <a:r>
              <a:rPr lang="en-US" dirty="0" smtClean="0"/>
              <a:t>other mucous </a:t>
            </a:r>
            <a:r>
              <a:rPr lang="en-US" dirty="0"/>
              <a:t>membranes. The liver is usually enlarged and </a:t>
            </a:r>
            <a:r>
              <a:rPr lang="en-US" dirty="0" smtClean="0"/>
              <a:t>tender on </a:t>
            </a:r>
            <a:r>
              <a:rPr lang="en-US" dirty="0"/>
              <a:t>examination</a:t>
            </a:r>
            <a:r>
              <a:rPr lang="en-US" dirty="0" smtClean="0"/>
              <a:t>.</a:t>
            </a:r>
          </a:p>
          <a:p>
            <a:pPr marL="0" indent="0">
              <a:buNone/>
            </a:pPr>
            <a:r>
              <a:rPr lang="en-US" dirty="0" smtClean="0"/>
              <a:t>3. </a:t>
            </a:r>
            <a:r>
              <a:rPr lang="en-US" b="1" u="sng" dirty="0" smtClean="0"/>
              <a:t>The </a:t>
            </a:r>
            <a:r>
              <a:rPr lang="en-US" b="1" u="sng" dirty="0" err="1"/>
              <a:t>posticteric</a:t>
            </a:r>
            <a:r>
              <a:rPr lang="en-US" b="1" u="sng" dirty="0"/>
              <a:t>, or convalescent, stage lasts from 2 to </a:t>
            </a:r>
            <a:r>
              <a:rPr lang="en-US" b="1" u="sng" dirty="0" smtClean="0"/>
              <a:t>4 weeks </a:t>
            </a:r>
            <a:r>
              <a:rPr lang="en-US" dirty="0"/>
              <a:t>to months. The patient usually feels well during </a:t>
            </a:r>
            <a:r>
              <a:rPr lang="en-US" dirty="0" smtClean="0"/>
              <a:t>this time</a:t>
            </a:r>
            <a:r>
              <a:rPr lang="en-US" dirty="0"/>
              <a:t>, but full recovery as measured by the return to </a:t>
            </a:r>
            <a:r>
              <a:rPr lang="en-US" dirty="0" smtClean="0"/>
              <a:t>normal of </a:t>
            </a:r>
            <a:r>
              <a:rPr lang="en-US" dirty="0"/>
              <a:t>all liver function tests may take as long as 1 year.</a:t>
            </a:r>
          </a:p>
        </p:txBody>
      </p:sp>
      <p:sp>
        <p:nvSpPr>
          <p:cNvPr id="2" name="Date Placeholder 1"/>
          <p:cNvSpPr>
            <a:spLocks noGrp="1"/>
          </p:cNvSpPr>
          <p:nvPr>
            <p:ph type="dt" sz="half" idx="10"/>
          </p:nvPr>
        </p:nvSpPr>
        <p:spPr/>
        <p:txBody>
          <a:bodyPr/>
          <a:lstStyle/>
          <a:p>
            <a:fld id="{ACECBE3F-B347-4B86-A801-D83729ADB70C}"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144</a:t>
            </a:fld>
            <a:endParaRPr lang="en-US"/>
          </a:p>
        </p:txBody>
      </p:sp>
    </p:spTree>
    <p:extLst>
      <p:ext uri="{BB962C8B-B14F-4D97-AF65-F5344CB8AC3E}">
        <p14:creationId xmlns="" xmlns:p14="http://schemas.microsoft.com/office/powerpoint/2010/main" val="244198486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dirty="0"/>
              <a:t>Hepatitis is considered a reversible process if the </a:t>
            </a:r>
            <a:r>
              <a:rPr lang="en-US" dirty="0" smtClean="0"/>
              <a:t>patient complies </a:t>
            </a:r>
            <a:r>
              <a:rPr lang="en-US" dirty="0"/>
              <a:t>with a medical regimen of adequate rest, good </a:t>
            </a:r>
            <a:r>
              <a:rPr lang="en-US" dirty="0" smtClean="0"/>
              <a:t>nutrition, and </a:t>
            </a:r>
            <a:r>
              <a:rPr lang="en-US" dirty="0"/>
              <a:t>abstinence from alcohol or other </a:t>
            </a:r>
            <a:r>
              <a:rPr lang="en-US" dirty="0" smtClean="0"/>
              <a:t>liver-toxic agents</a:t>
            </a:r>
            <a:r>
              <a:rPr lang="en-US" dirty="0"/>
              <a:t>. </a:t>
            </a:r>
          </a:p>
          <a:p>
            <a:pPr marL="0" indent="0">
              <a:buNone/>
            </a:pPr>
            <a:endParaRPr lang="en-US" b="1" i="1" dirty="0" smtClean="0"/>
          </a:p>
          <a:p>
            <a:pPr marL="0" indent="0">
              <a:buNone/>
            </a:pPr>
            <a:r>
              <a:rPr lang="en-US" b="1" i="1" u="sng" dirty="0" smtClean="0"/>
              <a:t>Complications</a:t>
            </a:r>
            <a:endParaRPr lang="en-US" b="1" i="1" u="sng" dirty="0"/>
          </a:p>
          <a:p>
            <a:r>
              <a:rPr lang="en-US" dirty="0"/>
              <a:t>Hepatitis may lead to fulminant or acute liver </a:t>
            </a:r>
            <a:r>
              <a:rPr lang="en-US" dirty="0" smtClean="0"/>
              <a:t>failure. </a:t>
            </a:r>
          </a:p>
          <a:p>
            <a:r>
              <a:rPr lang="en-US" dirty="0" smtClean="0"/>
              <a:t> About </a:t>
            </a:r>
            <a:r>
              <a:rPr lang="en-US" dirty="0"/>
              <a:t>5 percent of hepatitis </a:t>
            </a:r>
            <a:r>
              <a:rPr lang="en-US" dirty="0" smtClean="0"/>
              <a:t>patients progress </a:t>
            </a:r>
            <a:r>
              <a:rPr lang="en-US" dirty="0"/>
              <a:t>to chronic liver failure. </a:t>
            </a:r>
            <a:endParaRPr lang="en-US" dirty="0" smtClean="0"/>
          </a:p>
          <a:p>
            <a:r>
              <a:rPr lang="en-US" dirty="0" smtClean="0"/>
              <a:t>Some </a:t>
            </a:r>
            <a:r>
              <a:rPr lang="en-US" dirty="0"/>
              <a:t>patients </a:t>
            </a:r>
            <a:r>
              <a:rPr lang="en-US" dirty="0" smtClean="0"/>
              <a:t>become asymptomatic </a:t>
            </a:r>
            <a:r>
              <a:rPr lang="en-US" dirty="0"/>
              <a:t>carriers of the virus; HBV-infected carrier </a:t>
            </a:r>
            <a:r>
              <a:rPr lang="en-US" dirty="0" smtClean="0"/>
              <a:t>patients have </a:t>
            </a:r>
            <a:r>
              <a:rPr lang="en-US" dirty="0"/>
              <a:t>a greater risk of developing cancer of the liver.</a:t>
            </a:r>
          </a:p>
        </p:txBody>
      </p:sp>
      <p:sp>
        <p:nvSpPr>
          <p:cNvPr id="2" name="Date Placeholder 1"/>
          <p:cNvSpPr>
            <a:spLocks noGrp="1"/>
          </p:cNvSpPr>
          <p:nvPr>
            <p:ph type="dt" sz="half" idx="10"/>
          </p:nvPr>
        </p:nvSpPr>
        <p:spPr/>
        <p:txBody>
          <a:bodyPr/>
          <a:lstStyle/>
          <a:p>
            <a:fld id="{F17DD5EB-4499-4203-8735-43341D4F367D}"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145</a:t>
            </a:fld>
            <a:endParaRPr lang="en-US"/>
          </a:p>
        </p:txBody>
      </p:sp>
    </p:spTree>
    <p:extLst>
      <p:ext uri="{BB962C8B-B14F-4D97-AF65-F5344CB8AC3E}">
        <p14:creationId xmlns="" xmlns:p14="http://schemas.microsoft.com/office/powerpoint/2010/main" val="234578456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Diagnostic Tests</a:t>
            </a:r>
          </a:p>
          <a:p>
            <a:r>
              <a:rPr lang="en-US" dirty="0"/>
              <a:t>Serum liver enzymes are elevated. </a:t>
            </a:r>
            <a:endParaRPr lang="en-US" dirty="0" smtClean="0"/>
          </a:p>
          <a:p>
            <a:r>
              <a:rPr lang="en-US" dirty="0" smtClean="0"/>
              <a:t>Serum </a:t>
            </a:r>
            <a:r>
              <a:rPr lang="en-US" dirty="0"/>
              <a:t>bilirubin and </a:t>
            </a:r>
            <a:r>
              <a:rPr lang="en-US" dirty="0" err="1" smtClean="0"/>
              <a:t>urobilinogen</a:t>
            </a:r>
            <a:r>
              <a:rPr lang="en-US" dirty="0"/>
              <a:t> </a:t>
            </a:r>
            <a:r>
              <a:rPr lang="en-US" dirty="0" smtClean="0"/>
              <a:t>may </a:t>
            </a:r>
            <a:r>
              <a:rPr lang="en-US" dirty="0"/>
              <a:t>be elevated</a:t>
            </a:r>
            <a:r>
              <a:rPr lang="en-US" dirty="0" smtClean="0"/>
              <a:t>.</a:t>
            </a:r>
          </a:p>
          <a:p>
            <a:r>
              <a:rPr lang="en-US" dirty="0" smtClean="0"/>
              <a:t> </a:t>
            </a:r>
            <a:r>
              <a:rPr lang="en-US" dirty="0"/>
              <a:t>The erythrocyte </a:t>
            </a:r>
            <a:r>
              <a:rPr lang="en-US" dirty="0" smtClean="0"/>
              <a:t>sedimentation rate </a:t>
            </a:r>
            <a:r>
              <a:rPr lang="en-US" dirty="0"/>
              <a:t>is usually elevated from the inflammatory process. </a:t>
            </a:r>
            <a:endParaRPr lang="en-US" dirty="0" smtClean="0"/>
          </a:p>
          <a:p>
            <a:r>
              <a:rPr lang="en-US" dirty="0" smtClean="0"/>
              <a:t>In</a:t>
            </a:r>
            <a:r>
              <a:rPr lang="en-US" dirty="0"/>
              <a:t> </a:t>
            </a:r>
            <a:r>
              <a:rPr lang="en-US" dirty="0" smtClean="0"/>
              <a:t>patients </a:t>
            </a:r>
            <a:r>
              <a:rPr lang="en-US" dirty="0"/>
              <a:t>with severe hepatitis, </a:t>
            </a:r>
            <a:r>
              <a:rPr lang="en-US" dirty="0" err="1"/>
              <a:t>prothrombin</a:t>
            </a:r>
            <a:r>
              <a:rPr lang="en-US" dirty="0"/>
              <a:t> time may be elevated</a:t>
            </a:r>
          </a:p>
          <a:p>
            <a:r>
              <a:rPr lang="en-US" dirty="0" smtClean="0"/>
              <a:t>Serological </a:t>
            </a:r>
            <a:r>
              <a:rPr lang="en-US" dirty="0"/>
              <a:t>tests </a:t>
            </a:r>
            <a:r>
              <a:rPr lang="en-US" dirty="0" smtClean="0"/>
              <a:t>to determine the </a:t>
            </a:r>
            <a:r>
              <a:rPr lang="en-US" dirty="0"/>
              <a:t>specific virus causing the hepatitis</a:t>
            </a:r>
            <a:r>
              <a:rPr lang="en-US" dirty="0" smtClean="0"/>
              <a:t>.</a:t>
            </a:r>
          </a:p>
          <a:p>
            <a:r>
              <a:rPr lang="en-US" dirty="0" smtClean="0"/>
              <a:t> </a:t>
            </a:r>
            <a:r>
              <a:rPr lang="en-US" dirty="0"/>
              <a:t>Each </a:t>
            </a:r>
            <a:r>
              <a:rPr lang="en-US" dirty="0" smtClean="0"/>
              <a:t>virus has </a:t>
            </a:r>
            <a:r>
              <a:rPr lang="en-US" dirty="0"/>
              <a:t>specific antigen markers that serological study can reveal.</a:t>
            </a:r>
          </a:p>
          <a:p>
            <a:r>
              <a:rPr lang="en-US" dirty="0"/>
              <a:t>The antigen markers can be further used to </a:t>
            </a:r>
            <a:r>
              <a:rPr lang="en-US" dirty="0" smtClean="0"/>
              <a:t>determine the </a:t>
            </a:r>
            <a:r>
              <a:rPr lang="en-US" dirty="0"/>
              <a:t>degree of healing from the hepatitis</a:t>
            </a:r>
            <a:r>
              <a:rPr lang="en-US" dirty="0" smtClean="0"/>
              <a:t>.</a:t>
            </a:r>
          </a:p>
          <a:p>
            <a:r>
              <a:rPr lang="en-US" dirty="0" smtClean="0"/>
              <a:t> </a:t>
            </a:r>
            <a:r>
              <a:rPr lang="en-US" dirty="0"/>
              <a:t>Abdominal </a:t>
            </a:r>
            <a:r>
              <a:rPr lang="en-US" dirty="0" smtClean="0"/>
              <a:t>x-ray examination </a:t>
            </a:r>
            <a:r>
              <a:rPr lang="en-US" dirty="0"/>
              <a:t>may show an enlarged liver.</a:t>
            </a:r>
          </a:p>
        </p:txBody>
      </p:sp>
      <p:sp>
        <p:nvSpPr>
          <p:cNvPr id="2" name="Date Placeholder 1"/>
          <p:cNvSpPr>
            <a:spLocks noGrp="1"/>
          </p:cNvSpPr>
          <p:nvPr>
            <p:ph type="dt" sz="half" idx="10"/>
          </p:nvPr>
        </p:nvSpPr>
        <p:spPr/>
        <p:txBody>
          <a:bodyPr/>
          <a:lstStyle/>
          <a:p>
            <a:fld id="{58A4FE96-3970-480F-A20E-F4E3F6DF117C}"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146</a:t>
            </a:fld>
            <a:endParaRPr lang="en-US"/>
          </a:p>
        </p:txBody>
      </p:sp>
    </p:spTree>
    <p:extLst>
      <p:ext uri="{BB962C8B-B14F-4D97-AF65-F5344CB8AC3E}">
        <p14:creationId xmlns="" xmlns:p14="http://schemas.microsoft.com/office/powerpoint/2010/main" val="357407629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Medical Treatment</a:t>
            </a:r>
          </a:p>
          <a:p>
            <a:r>
              <a:rPr lang="en-US" dirty="0"/>
              <a:t>Medical treatment is aimed at providing rest and </a:t>
            </a:r>
            <a:r>
              <a:rPr lang="en-US" dirty="0" smtClean="0"/>
              <a:t>adequate nutrition </a:t>
            </a:r>
            <a:r>
              <a:rPr lang="en-US" dirty="0"/>
              <a:t>for healing. </a:t>
            </a:r>
            <a:endParaRPr lang="en-US" dirty="0" smtClean="0"/>
          </a:p>
          <a:p>
            <a:r>
              <a:rPr lang="en-US" dirty="0" smtClean="0"/>
              <a:t>There </a:t>
            </a:r>
            <a:r>
              <a:rPr lang="en-US" dirty="0"/>
              <a:t>are no specific drugs or </a:t>
            </a:r>
            <a:r>
              <a:rPr lang="en-US" dirty="0" smtClean="0"/>
              <a:t>other </a:t>
            </a:r>
            <a:r>
              <a:rPr lang="en-US" dirty="0"/>
              <a:t>medical therapies for hepatitis</a:t>
            </a:r>
            <a:r>
              <a:rPr lang="en-US" dirty="0" smtClean="0"/>
              <a:t>.</a:t>
            </a:r>
          </a:p>
          <a:p>
            <a:r>
              <a:rPr lang="en-US" dirty="0" smtClean="0"/>
              <a:t> </a:t>
            </a:r>
            <a:r>
              <a:rPr lang="en-US" dirty="0"/>
              <a:t>Interferon therapy and </a:t>
            </a:r>
            <a:r>
              <a:rPr lang="en-US" dirty="0" smtClean="0"/>
              <a:t>antiviral medication </a:t>
            </a:r>
            <a:r>
              <a:rPr lang="en-US" dirty="0"/>
              <a:t>may be used for hepatitis B or C, but </a:t>
            </a:r>
            <a:r>
              <a:rPr lang="en-US" dirty="0" smtClean="0"/>
              <a:t>they may </a:t>
            </a:r>
            <a:r>
              <a:rPr lang="en-US" dirty="0"/>
              <a:t>not be effective</a:t>
            </a:r>
            <a:r>
              <a:rPr lang="en-US" dirty="0" smtClean="0"/>
              <a:t>.</a:t>
            </a:r>
          </a:p>
          <a:p>
            <a:r>
              <a:rPr lang="en-US" dirty="0" smtClean="0"/>
              <a:t> </a:t>
            </a:r>
            <a:r>
              <a:rPr lang="en-US" dirty="0"/>
              <a:t>With proper rest and nutrition, </a:t>
            </a:r>
            <a:r>
              <a:rPr lang="en-US" dirty="0" smtClean="0"/>
              <a:t>the liver </a:t>
            </a:r>
            <a:r>
              <a:rPr lang="en-US" dirty="0"/>
              <a:t>should recover.</a:t>
            </a:r>
          </a:p>
          <a:p>
            <a:r>
              <a:rPr lang="en-US" dirty="0"/>
              <a:t>Patients are restricted from any alcohol or drugs that </a:t>
            </a:r>
            <a:r>
              <a:rPr lang="en-US" dirty="0" smtClean="0"/>
              <a:t>are known </a:t>
            </a:r>
            <a:r>
              <a:rPr lang="en-US" dirty="0"/>
              <a:t>to be toxic to the liver </a:t>
            </a:r>
            <a:endParaRPr lang="en-US" dirty="0" smtClean="0"/>
          </a:p>
          <a:p>
            <a:r>
              <a:rPr lang="en-US" dirty="0" smtClean="0"/>
              <a:t>In </a:t>
            </a:r>
            <a:r>
              <a:rPr lang="en-US" dirty="0"/>
              <a:t>addition, </a:t>
            </a:r>
            <a:r>
              <a:rPr lang="en-US" dirty="0" smtClean="0"/>
              <a:t>patients are </a:t>
            </a:r>
            <a:r>
              <a:rPr lang="en-US" dirty="0"/>
              <a:t>generally placed on limited activity with </a:t>
            </a:r>
            <a:r>
              <a:rPr lang="en-US" dirty="0" smtClean="0"/>
              <a:t>bathroom privileges.</a:t>
            </a:r>
          </a:p>
          <a:p>
            <a:r>
              <a:rPr lang="en-US" dirty="0" smtClean="0"/>
              <a:t> </a:t>
            </a:r>
            <a:r>
              <a:rPr lang="en-US" dirty="0"/>
              <a:t>Because the patient usually </a:t>
            </a:r>
            <a:r>
              <a:rPr lang="en-US" dirty="0" smtClean="0"/>
              <a:t>experiences malaise</a:t>
            </a:r>
            <a:r>
              <a:rPr lang="en-US" dirty="0"/>
              <a:t>, fatigue, and anorexia, rest is advised. As the </a:t>
            </a:r>
            <a:r>
              <a:rPr lang="en-US" dirty="0" smtClean="0"/>
              <a:t>patient improves</a:t>
            </a:r>
            <a:r>
              <a:rPr lang="en-US" dirty="0"/>
              <a:t>, activity may be increased if the patient </a:t>
            </a:r>
            <a:r>
              <a:rPr lang="en-US" dirty="0" smtClean="0"/>
              <a:t>does not </a:t>
            </a:r>
            <a:r>
              <a:rPr lang="en-US" dirty="0"/>
              <a:t>become fatigued.</a:t>
            </a:r>
          </a:p>
        </p:txBody>
      </p:sp>
      <p:sp>
        <p:nvSpPr>
          <p:cNvPr id="2" name="Date Placeholder 1"/>
          <p:cNvSpPr>
            <a:spLocks noGrp="1"/>
          </p:cNvSpPr>
          <p:nvPr>
            <p:ph type="dt" sz="half" idx="10"/>
          </p:nvPr>
        </p:nvSpPr>
        <p:spPr/>
        <p:txBody>
          <a:bodyPr/>
          <a:lstStyle/>
          <a:p>
            <a:fld id="{52B1C1A4-D95C-47B9-A715-00DFD4DA312B}"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147</a:t>
            </a:fld>
            <a:endParaRPr lang="en-US"/>
          </a:p>
        </p:txBody>
      </p:sp>
    </p:spTree>
    <p:extLst>
      <p:ext uri="{BB962C8B-B14F-4D97-AF65-F5344CB8AC3E}">
        <p14:creationId xmlns="" xmlns:p14="http://schemas.microsoft.com/office/powerpoint/2010/main" val="401040602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516938525"/>
              </p:ext>
            </p:extLst>
          </p:nvPr>
        </p:nvGraphicFramePr>
        <p:xfrm>
          <a:off x="0" y="0"/>
          <a:ext cx="12192000" cy="6858000"/>
        </p:xfrm>
        <a:graphic>
          <a:graphicData uri="http://schemas.openxmlformats.org/drawingml/2006/table">
            <a:tbl>
              <a:tblPr firstRow="1" bandRow="1">
                <a:tableStyleId>{5C22544A-7EE6-4342-B048-85BDC9FD1C3A}</a:tableStyleId>
              </a:tblPr>
              <a:tblGrid>
                <a:gridCol w="2693773">
                  <a:extLst>
                    <a:ext uri="{9D8B030D-6E8A-4147-A177-3AD203B41FA5}">
                      <a16:colId xmlns="" xmlns:a16="http://schemas.microsoft.com/office/drawing/2014/main" val="20000"/>
                    </a:ext>
                  </a:extLst>
                </a:gridCol>
                <a:gridCol w="2817341">
                  <a:extLst>
                    <a:ext uri="{9D8B030D-6E8A-4147-A177-3AD203B41FA5}">
                      <a16:colId xmlns="" xmlns:a16="http://schemas.microsoft.com/office/drawing/2014/main" val="20001"/>
                    </a:ext>
                  </a:extLst>
                </a:gridCol>
                <a:gridCol w="6680886">
                  <a:extLst>
                    <a:ext uri="{9D8B030D-6E8A-4147-A177-3AD203B41FA5}">
                      <a16:colId xmlns="" xmlns:a16="http://schemas.microsoft.com/office/drawing/2014/main" val="20002"/>
                    </a:ext>
                  </a:extLst>
                </a:gridCol>
              </a:tblGrid>
              <a:tr h="482958">
                <a:tc gridSpan="3">
                  <a:txBody>
                    <a:bodyPr/>
                    <a:lstStyle/>
                    <a:p>
                      <a:r>
                        <a:rPr lang="en-US" sz="2400" b="1" i="0" u="none" strike="noStrike" kern="1200" baseline="0" dirty="0" smtClean="0">
                          <a:solidFill>
                            <a:schemeClr val="lt1"/>
                          </a:solidFill>
                          <a:latin typeface="+mn-lt"/>
                          <a:ea typeface="+mn-ea"/>
                          <a:cs typeface="+mn-cs"/>
                        </a:rPr>
                        <a:t>Laboratory Tests for Hepatitis</a:t>
                      </a:r>
                      <a:endParaRPr lang="en-US" sz="2400"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482958">
                <a:tc>
                  <a:txBody>
                    <a:bodyPr/>
                    <a:lstStyle/>
                    <a:p>
                      <a:r>
                        <a:rPr lang="en-US" sz="2400" dirty="0" smtClean="0"/>
                        <a:t>Test </a:t>
                      </a:r>
                      <a:endParaRPr lang="en-US" sz="2400" dirty="0"/>
                    </a:p>
                  </a:txBody>
                  <a:tcPr/>
                </a:tc>
                <a:tc>
                  <a:txBody>
                    <a:bodyPr/>
                    <a:lstStyle/>
                    <a:p>
                      <a:r>
                        <a:rPr lang="en-US" sz="2400" dirty="0" smtClean="0"/>
                        <a:t>Normal range </a:t>
                      </a:r>
                      <a:endParaRPr lang="en-US" sz="2400" dirty="0"/>
                    </a:p>
                  </a:txBody>
                  <a:tcPr/>
                </a:tc>
                <a:tc>
                  <a:txBody>
                    <a:bodyPr/>
                    <a:lstStyle/>
                    <a:p>
                      <a:r>
                        <a:rPr lang="en-US" sz="2400" dirty="0" smtClean="0"/>
                        <a:t>Significance </a:t>
                      </a:r>
                      <a:endParaRPr lang="en-US" sz="2400" dirty="0"/>
                    </a:p>
                  </a:txBody>
                  <a:tcPr/>
                </a:tc>
                <a:extLst>
                  <a:ext uri="{0D108BD9-81ED-4DB2-BD59-A6C34878D82A}">
                    <a16:rowId xmlns="" xmlns:a16="http://schemas.microsoft.com/office/drawing/2014/main" val="10001"/>
                  </a:ext>
                </a:extLst>
              </a:tr>
              <a:tr h="1255690">
                <a:tc>
                  <a:txBody>
                    <a:bodyPr/>
                    <a:lstStyle/>
                    <a:p>
                      <a:r>
                        <a:rPr lang="en-US" sz="2400" b="0" i="0" u="none" strike="noStrike" kern="1200" baseline="0" dirty="0" smtClean="0">
                          <a:solidFill>
                            <a:schemeClr val="dk1"/>
                          </a:solidFill>
                          <a:latin typeface="+mn-lt"/>
                          <a:ea typeface="+mn-ea"/>
                          <a:cs typeface="+mn-cs"/>
                        </a:rPr>
                        <a:t>Alanine aminotransferase</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5–35 IU/mL</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Found in high concentration in liver cells; released with death of</a:t>
                      </a:r>
                    </a:p>
                    <a:p>
                      <a:r>
                        <a:rPr lang="en-US" sz="2400" b="0" i="0" u="none" strike="noStrike" kern="1200" baseline="0" dirty="0" smtClean="0">
                          <a:solidFill>
                            <a:schemeClr val="dk1"/>
                          </a:solidFill>
                          <a:latin typeface="+mn-lt"/>
                          <a:ea typeface="+mn-ea"/>
                          <a:cs typeface="+mn-cs"/>
                        </a:rPr>
                        <a:t>liver cells</a:t>
                      </a:r>
                      <a:endParaRPr lang="en-US" sz="2400" dirty="0"/>
                    </a:p>
                  </a:txBody>
                  <a:tcPr/>
                </a:tc>
                <a:extLst>
                  <a:ext uri="{0D108BD9-81ED-4DB2-BD59-A6C34878D82A}">
                    <a16:rowId xmlns="" xmlns:a16="http://schemas.microsoft.com/office/drawing/2014/main" val="10002"/>
                  </a:ext>
                </a:extLst>
              </a:tr>
              <a:tr h="1255690">
                <a:tc>
                  <a:txBody>
                    <a:bodyPr/>
                    <a:lstStyle/>
                    <a:p>
                      <a:r>
                        <a:rPr lang="en-US" sz="2400" b="0" i="0" u="none" strike="noStrike" kern="1200" baseline="0" dirty="0" smtClean="0">
                          <a:solidFill>
                            <a:schemeClr val="dk1"/>
                          </a:solidFill>
                          <a:latin typeface="+mn-lt"/>
                          <a:ea typeface="+mn-ea"/>
                          <a:cs typeface="+mn-cs"/>
                        </a:rPr>
                        <a:t>Aspartate aminotransferase</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8–20 U/L</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Found in high concentrations in liver cells; released with death of</a:t>
                      </a:r>
                    </a:p>
                    <a:p>
                      <a:r>
                        <a:rPr lang="en-US" sz="2400" b="0" i="0" u="none" strike="noStrike" kern="1200" baseline="0" dirty="0" smtClean="0">
                          <a:solidFill>
                            <a:schemeClr val="dk1"/>
                          </a:solidFill>
                          <a:latin typeface="+mn-lt"/>
                          <a:ea typeface="+mn-ea"/>
                          <a:cs typeface="+mn-cs"/>
                        </a:rPr>
                        <a:t>liver cells</a:t>
                      </a:r>
                      <a:endParaRPr lang="en-US" sz="2400" dirty="0"/>
                    </a:p>
                  </a:txBody>
                  <a:tcPr/>
                </a:tc>
                <a:extLst>
                  <a:ext uri="{0D108BD9-81ED-4DB2-BD59-A6C34878D82A}">
                    <a16:rowId xmlns="" xmlns:a16="http://schemas.microsoft.com/office/drawing/2014/main" val="10003"/>
                  </a:ext>
                </a:extLst>
              </a:tr>
              <a:tr h="1255690">
                <a:tc>
                  <a:txBody>
                    <a:bodyPr/>
                    <a:lstStyle/>
                    <a:p>
                      <a:r>
                        <a:rPr lang="en-US" sz="2400" b="0" i="0" u="none" strike="noStrike" kern="1200" baseline="0" dirty="0" smtClean="0">
                          <a:solidFill>
                            <a:schemeClr val="dk1"/>
                          </a:solidFill>
                          <a:latin typeface="+mn-lt"/>
                          <a:ea typeface="+mn-ea"/>
                          <a:cs typeface="+mn-cs"/>
                        </a:rPr>
                        <a:t>Erythrocyte sedimentation rate</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Adult:</a:t>
                      </a:r>
                    </a:p>
                    <a:p>
                      <a:r>
                        <a:rPr lang="en-US" sz="2400" b="0" i="0" u="none" strike="noStrike" kern="1200" baseline="0" dirty="0" smtClean="0">
                          <a:solidFill>
                            <a:schemeClr val="dk1"/>
                          </a:solidFill>
                          <a:latin typeface="+mn-lt"/>
                          <a:ea typeface="+mn-ea"/>
                          <a:cs typeface="+mn-cs"/>
                        </a:rPr>
                        <a:t>Women, 1–20 mm/h</a:t>
                      </a:r>
                    </a:p>
                    <a:p>
                      <a:r>
                        <a:rPr lang="en-US" sz="2400" b="0" i="0" u="none" strike="noStrike" kern="1200" baseline="0" dirty="0" smtClean="0">
                          <a:solidFill>
                            <a:schemeClr val="dk1"/>
                          </a:solidFill>
                          <a:latin typeface="+mn-lt"/>
                          <a:ea typeface="+mn-ea"/>
                          <a:cs typeface="+mn-cs"/>
                        </a:rPr>
                        <a:t>Men, 1–13 mm/h</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Increased with inflammation and tissue damage</a:t>
                      </a:r>
                      <a:endParaRPr lang="en-US" sz="2400" dirty="0"/>
                    </a:p>
                  </a:txBody>
                  <a:tcPr/>
                </a:tc>
                <a:extLst>
                  <a:ext uri="{0D108BD9-81ED-4DB2-BD59-A6C34878D82A}">
                    <a16:rowId xmlns="" xmlns:a16="http://schemas.microsoft.com/office/drawing/2014/main" val="10004"/>
                  </a:ext>
                </a:extLst>
              </a:tr>
              <a:tr h="482958">
                <a:tc>
                  <a:txBody>
                    <a:bodyPr/>
                    <a:lstStyle/>
                    <a:p>
                      <a:r>
                        <a:rPr lang="en-US" sz="2400" b="0" i="0" u="none" strike="noStrike" kern="1200" baseline="0" dirty="0" err="1" smtClean="0">
                          <a:solidFill>
                            <a:schemeClr val="dk1"/>
                          </a:solidFill>
                          <a:latin typeface="+mn-lt"/>
                          <a:ea typeface="+mn-ea"/>
                          <a:cs typeface="+mn-cs"/>
                        </a:rPr>
                        <a:t>Prothrombin</a:t>
                      </a:r>
                      <a:r>
                        <a:rPr lang="en-US" sz="2400" b="0" i="0" u="none" strike="noStrike" kern="1200" baseline="0" dirty="0" smtClean="0">
                          <a:solidFill>
                            <a:schemeClr val="dk1"/>
                          </a:solidFill>
                          <a:latin typeface="+mn-lt"/>
                          <a:ea typeface="+mn-ea"/>
                          <a:cs typeface="+mn-cs"/>
                        </a:rPr>
                        <a:t> time</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8.8–11.6 s</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Liver can no longer make </a:t>
                      </a:r>
                      <a:r>
                        <a:rPr lang="en-US" sz="2400" b="0" i="0" u="none" strike="noStrike" kern="1200" baseline="0" dirty="0" err="1" smtClean="0">
                          <a:solidFill>
                            <a:schemeClr val="dk1"/>
                          </a:solidFill>
                          <a:latin typeface="+mn-lt"/>
                          <a:ea typeface="+mn-ea"/>
                          <a:cs typeface="+mn-cs"/>
                        </a:rPr>
                        <a:t>prothrombin</a:t>
                      </a:r>
                      <a:endParaRPr lang="en-US" sz="2400" dirty="0"/>
                    </a:p>
                  </a:txBody>
                  <a:tcPr/>
                </a:tc>
                <a:extLst>
                  <a:ext uri="{0D108BD9-81ED-4DB2-BD59-A6C34878D82A}">
                    <a16:rowId xmlns="" xmlns:a16="http://schemas.microsoft.com/office/drawing/2014/main" val="10005"/>
                  </a:ext>
                </a:extLst>
              </a:tr>
              <a:tr h="1642056">
                <a:tc>
                  <a:txBody>
                    <a:bodyPr/>
                    <a:lstStyle/>
                    <a:p>
                      <a:r>
                        <a:rPr lang="en-US" sz="2400" b="0" i="0" u="none" strike="noStrike" kern="1200" baseline="0" dirty="0" smtClean="0">
                          <a:solidFill>
                            <a:schemeClr val="dk1"/>
                          </a:solidFill>
                          <a:latin typeface="+mn-lt"/>
                          <a:ea typeface="+mn-ea"/>
                          <a:cs typeface="+mn-cs"/>
                        </a:rPr>
                        <a:t>Serological tests</a:t>
                      </a:r>
                    </a:p>
                    <a:p>
                      <a:r>
                        <a:rPr lang="en-US" sz="2400" b="0" i="0" u="none" strike="noStrike" kern="1200" baseline="0" dirty="0" smtClean="0">
                          <a:solidFill>
                            <a:schemeClr val="dk1"/>
                          </a:solidFill>
                          <a:latin typeface="+mn-lt"/>
                          <a:ea typeface="+mn-ea"/>
                          <a:cs typeface="+mn-cs"/>
                        </a:rPr>
                        <a:t>Anti-HAV</a:t>
                      </a:r>
                    </a:p>
                    <a:p>
                      <a:r>
                        <a:rPr lang="en-US" sz="2400" b="0" i="0" u="none" strike="noStrike" kern="1200" baseline="0" dirty="0" smtClean="0">
                          <a:solidFill>
                            <a:schemeClr val="dk1"/>
                          </a:solidFill>
                          <a:latin typeface="+mn-lt"/>
                          <a:ea typeface="+mn-ea"/>
                          <a:cs typeface="+mn-cs"/>
                        </a:rPr>
                        <a:t>Anti HBV</a:t>
                      </a:r>
                    </a:p>
                    <a:p>
                      <a:r>
                        <a:rPr lang="en-US" sz="2400" b="0" i="0" u="none" strike="noStrike" kern="1200" baseline="0" dirty="0" smtClean="0">
                          <a:solidFill>
                            <a:schemeClr val="dk1"/>
                          </a:solidFill>
                          <a:latin typeface="+mn-lt"/>
                          <a:ea typeface="+mn-ea"/>
                          <a:cs typeface="+mn-cs"/>
                        </a:rPr>
                        <a:t>Anti-HCV</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Negative titer</a:t>
                      </a:r>
                    </a:p>
                    <a:p>
                      <a:r>
                        <a:rPr lang="en-US" sz="2400" b="0" i="0" u="none" strike="noStrike" kern="1200" baseline="0" dirty="0" smtClean="0">
                          <a:solidFill>
                            <a:schemeClr val="dk1"/>
                          </a:solidFill>
                          <a:latin typeface="+mn-lt"/>
                          <a:ea typeface="+mn-ea"/>
                          <a:cs typeface="+mn-cs"/>
                        </a:rPr>
                        <a:t>Negative titer</a:t>
                      </a:r>
                    </a:p>
                    <a:p>
                      <a:r>
                        <a:rPr lang="en-US" sz="2400" b="0" i="0" u="none" strike="noStrike" kern="1200" baseline="0" dirty="0" smtClean="0">
                          <a:solidFill>
                            <a:schemeClr val="dk1"/>
                          </a:solidFill>
                          <a:latin typeface="+mn-lt"/>
                          <a:ea typeface="+mn-ea"/>
                          <a:cs typeface="+mn-cs"/>
                        </a:rPr>
                        <a:t>Negative titer</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Indicates exposure and probable infection with virus</a:t>
                      </a:r>
                    </a:p>
                    <a:p>
                      <a:r>
                        <a:rPr lang="en-US" sz="2400" b="0" i="0" u="none" strike="noStrike" kern="1200" baseline="0" dirty="0" smtClean="0">
                          <a:solidFill>
                            <a:schemeClr val="dk1"/>
                          </a:solidFill>
                          <a:latin typeface="+mn-lt"/>
                          <a:ea typeface="+mn-ea"/>
                          <a:cs typeface="+mn-cs"/>
                        </a:rPr>
                        <a:t>Indicates exposure and probable infection with virus</a:t>
                      </a:r>
                    </a:p>
                    <a:p>
                      <a:r>
                        <a:rPr lang="en-US" sz="2400" b="0" i="0" u="none" strike="noStrike" kern="1200" baseline="0" dirty="0" smtClean="0">
                          <a:solidFill>
                            <a:schemeClr val="dk1"/>
                          </a:solidFill>
                          <a:latin typeface="+mn-lt"/>
                          <a:ea typeface="+mn-ea"/>
                          <a:cs typeface="+mn-cs"/>
                        </a:rPr>
                        <a:t>Indicates exposure and probable infection with virus</a:t>
                      </a:r>
                      <a:endParaRPr lang="en-US" sz="2400" dirty="0"/>
                    </a:p>
                  </a:txBody>
                  <a:tcPr/>
                </a:tc>
                <a:extLst>
                  <a:ext uri="{0D108BD9-81ED-4DB2-BD59-A6C34878D82A}">
                    <a16:rowId xmlns="" xmlns:a16="http://schemas.microsoft.com/office/drawing/2014/main" val="10006"/>
                  </a:ext>
                </a:extLst>
              </a:tr>
            </a:tbl>
          </a:graphicData>
        </a:graphic>
      </p:graphicFrame>
      <p:sp>
        <p:nvSpPr>
          <p:cNvPr id="2" name="Date Placeholder 1"/>
          <p:cNvSpPr>
            <a:spLocks noGrp="1"/>
          </p:cNvSpPr>
          <p:nvPr>
            <p:ph type="dt" sz="half" idx="10"/>
          </p:nvPr>
        </p:nvSpPr>
        <p:spPr/>
        <p:txBody>
          <a:bodyPr/>
          <a:lstStyle/>
          <a:p>
            <a:fld id="{566B0E0A-4DF4-467F-A0A6-511B339A76B8}"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148</a:t>
            </a:fld>
            <a:endParaRPr lang="en-US"/>
          </a:p>
        </p:txBody>
      </p:sp>
    </p:spTree>
    <p:extLst>
      <p:ext uri="{BB962C8B-B14F-4D97-AF65-F5344CB8AC3E}">
        <p14:creationId xmlns="" xmlns:p14="http://schemas.microsoft.com/office/powerpoint/2010/main" val="128441212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u="sng" dirty="0"/>
              <a:t>Common Hepatotoxic </a:t>
            </a:r>
            <a:r>
              <a:rPr lang="en-US" b="1" u="sng" dirty="0" smtClean="0"/>
              <a:t>Substances</a:t>
            </a:r>
          </a:p>
          <a:p>
            <a:r>
              <a:rPr lang="en-US" dirty="0"/>
              <a:t>Ethyl alcohol</a:t>
            </a:r>
          </a:p>
          <a:p>
            <a:r>
              <a:rPr lang="en-US" dirty="0"/>
              <a:t>Acetaminophen (Tylenol)</a:t>
            </a:r>
          </a:p>
          <a:p>
            <a:r>
              <a:rPr lang="en-US" dirty="0"/>
              <a:t>Acetylsalicylic acid (aspirin)</a:t>
            </a:r>
          </a:p>
          <a:p>
            <a:r>
              <a:rPr lang="en-US" dirty="0"/>
              <a:t>Anesthetic </a:t>
            </a:r>
            <a:r>
              <a:rPr lang="en-US" dirty="0" smtClean="0"/>
              <a:t>agents- Halothane </a:t>
            </a:r>
            <a:r>
              <a:rPr lang="en-US" dirty="0"/>
              <a:t>(</a:t>
            </a:r>
            <a:r>
              <a:rPr lang="en-US" dirty="0" err="1"/>
              <a:t>Fluothane</a:t>
            </a:r>
            <a:r>
              <a:rPr lang="en-US" dirty="0"/>
              <a:t>)</a:t>
            </a:r>
          </a:p>
          <a:p>
            <a:r>
              <a:rPr lang="en-US" dirty="0"/>
              <a:t>Diazepam (</a:t>
            </a:r>
            <a:r>
              <a:rPr lang="en-US" dirty="0" smtClean="0"/>
              <a:t>Valium), Erythromycin </a:t>
            </a:r>
            <a:r>
              <a:rPr lang="en-US" dirty="0" err="1"/>
              <a:t>estolate</a:t>
            </a:r>
            <a:r>
              <a:rPr lang="en-US" dirty="0"/>
              <a:t> (</a:t>
            </a:r>
            <a:r>
              <a:rPr lang="en-US" dirty="0" err="1" smtClean="0"/>
              <a:t>Ilosone</a:t>
            </a:r>
            <a:r>
              <a:rPr lang="en-US" dirty="0" smtClean="0"/>
              <a:t>), Isoniazid </a:t>
            </a:r>
            <a:r>
              <a:rPr lang="en-US" dirty="0"/>
              <a:t>(</a:t>
            </a:r>
            <a:r>
              <a:rPr lang="en-US" dirty="0" smtClean="0"/>
              <a:t>INH), Methyldopa </a:t>
            </a:r>
            <a:r>
              <a:rPr lang="en-US" dirty="0"/>
              <a:t>(</a:t>
            </a:r>
            <a:r>
              <a:rPr lang="en-US" dirty="0" err="1" smtClean="0"/>
              <a:t>Aldomet</a:t>
            </a:r>
            <a:r>
              <a:rPr lang="en-US" dirty="0" smtClean="0"/>
              <a:t>), Oral contraceptives, Phenobarbital </a:t>
            </a:r>
            <a:r>
              <a:rPr lang="en-US" dirty="0"/>
              <a:t>(</a:t>
            </a:r>
            <a:r>
              <a:rPr lang="en-US" dirty="0" smtClean="0"/>
              <a:t>Luminal), Phenytoin </a:t>
            </a:r>
            <a:r>
              <a:rPr lang="en-US" dirty="0"/>
              <a:t>(Dilantin)</a:t>
            </a:r>
          </a:p>
          <a:p>
            <a:r>
              <a:rPr lang="en-US" dirty="0" smtClean="0"/>
              <a:t>Tranquilizers- Chlorpromazine </a:t>
            </a:r>
            <a:r>
              <a:rPr lang="en-US" dirty="0"/>
              <a:t>(</a:t>
            </a:r>
            <a:r>
              <a:rPr lang="en-US" dirty="0" err="1"/>
              <a:t>Thorazine</a:t>
            </a:r>
            <a:r>
              <a:rPr lang="en-US" dirty="0"/>
              <a:t>)</a:t>
            </a:r>
          </a:p>
          <a:p>
            <a:r>
              <a:rPr lang="en-US" dirty="0"/>
              <a:t>Industrial </a:t>
            </a:r>
            <a:r>
              <a:rPr lang="en-US" dirty="0" smtClean="0"/>
              <a:t>chemicals- Carbon tetrachloride, Trichloroethylene, Toluene</a:t>
            </a:r>
            <a:endParaRPr lang="en-US" dirty="0"/>
          </a:p>
        </p:txBody>
      </p:sp>
      <p:sp>
        <p:nvSpPr>
          <p:cNvPr id="2" name="Date Placeholder 1"/>
          <p:cNvSpPr>
            <a:spLocks noGrp="1"/>
          </p:cNvSpPr>
          <p:nvPr>
            <p:ph type="dt" sz="half" idx="10"/>
          </p:nvPr>
        </p:nvSpPr>
        <p:spPr/>
        <p:txBody>
          <a:bodyPr/>
          <a:lstStyle/>
          <a:p>
            <a:fld id="{D18C580E-9342-4C44-ADC9-D57C8B33C6FF}"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149</a:t>
            </a:fld>
            <a:endParaRPr lang="en-US"/>
          </a:p>
        </p:txBody>
      </p:sp>
    </p:spTree>
    <p:extLst>
      <p:ext uri="{BB962C8B-B14F-4D97-AF65-F5344CB8AC3E}">
        <p14:creationId xmlns="" xmlns:p14="http://schemas.microsoft.com/office/powerpoint/2010/main" val="3334501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94579ADD-7549-4107-B9A9-5D4BBA19E115}" type="slidenum">
              <a:rPr lang="en-US"/>
              <a:pPr/>
              <a:t>15</a:t>
            </a:fld>
            <a:endParaRPr lang="en-US"/>
          </a:p>
        </p:txBody>
      </p:sp>
      <p:sp>
        <p:nvSpPr>
          <p:cNvPr id="30722" name="Rectangle 2"/>
          <p:cNvSpPr>
            <a:spLocks noGrp="1" noChangeArrowheads="1"/>
          </p:cNvSpPr>
          <p:nvPr>
            <p:ph type="title"/>
          </p:nvPr>
        </p:nvSpPr>
        <p:spPr/>
        <p:txBody>
          <a:bodyPr/>
          <a:lstStyle/>
          <a:p>
            <a:r>
              <a:rPr lang="en-US" sz="4000" b="1" dirty="0"/>
              <a:t>EARLY AND MODERATE PERIODONTITIS:</a:t>
            </a:r>
          </a:p>
        </p:txBody>
      </p:sp>
      <p:sp>
        <p:nvSpPr>
          <p:cNvPr id="30723" name="Rectangle 3"/>
          <p:cNvSpPr>
            <a:spLocks noGrp="1" noChangeArrowheads="1"/>
          </p:cNvSpPr>
          <p:nvPr>
            <p:ph type="body" idx="1"/>
          </p:nvPr>
        </p:nvSpPr>
        <p:spPr/>
        <p:txBody>
          <a:bodyPr/>
          <a:lstStyle/>
          <a:p>
            <a:pPr>
              <a:lnSpc>
                <a:spcPct val="90000"/>
              </a:lnSpc>
            </a:pPr>
            <a:r>
              <a:rPr lang="en-US" sz="3200" b="1" dirty="0"/>
              <a:t>The ligaments holding the tooth in its socket break down and the gums pull away from the teeth, resulting in a periodontal pocket or space between the tooth and gum.</a:t>
            </a:r>
            <a:r>
              <a:rPr lang="en-US" sz="3200" dirty="0"/>
              <a:t> </a:t>
            </a:r>
          </a:p>
          <a:p>
            <a:pPr>
              <a:lnSpc>
                <a:spcPct val="90000"/>
              </a:lnSpc>
            </a:pPr>
            <a:r>
              <a:rPr lang="en-US" sz="3200" b="1" dirty="0"/>
              <a:t>The periodontal pocket deepens and fills with more bacteria. </a:t>
            </a:r>
            <a:endParaRPr lang="en-US" sz="3200" b="1" dirty="0" smtClean="0"/>
          </a:p>
          <a:p>
            <a:pPr>
              <a:lnSpc>
                <a:spcPct val="90000"/>
              </a:lnSpc>
            </a:pPr>
            <a:r>
              <a:rPr lang="en-US" sz="3200" b="1" dirty="0" smtClean="0"/>
              <a:t>Supportive </a:t>
            </a:r>
            <a:r>
              <a:rPr lang="en-US" sz="3200" b="1" dirty="0"/>
              <a:t>ligaments and bone start to show damage</a:t>
            </a:r>
            <a:r>
              <a:rPr lang="en-US" b="1" dirty="0"/>
              <a:t>.</a:t>
            </a:r>
            <a:r>
              <a:rPr lang="en-US" dirty="0"/>
              <a:t> </a:t>
            </a:r>
          </a:p>
          <a:p>
            <a:pPr>
              <a:lnSpc>
                <a:spcPct val="90000"/>
              </a:lnSpc>
            </a:pPr>
            <a:endParaRPr lang="en-US" dirty="0"/>
          </a:p>
        </p:txBody>
      </p:sp>
      <p:sp>
        <p:nvSpPr>
          <p:cNvPr id="2" name="Date Placeholder 1"/>
          <p:cNvSpPr>
            <a:spLocks noGrp="1"/>
          </p:cNvSpPr>
          <p:nvPr>
            <p:ph type="dt" sz="half" idx="10"/>
          </p:nvPr>
        </p:nvSpPr>
        <p:spPr/>
        <p:txBody>
          <a:bodyPr/>
          <a:lstStyle/>
          <a:p>
            <a:fld id="{C3B6D406-5727-4301-A005-44FC4EE56148}" type="datetime1">
              <a:rPr lang="en-US" smtClean="0"/>
              <a:pPr/>
              <a:t>3/3/2021</a:t>
            </a:fld>
            <a:endParaRPr lang="en-US"/>
          </a:p>
        </p:txBody>
      </p:sp>
    </p:spTree>
    <p:extLst>
      <p:ext uri="{BB962C8B-B14F-4D97-AF65-F5344CB8AC3E}">
        <p14:creationId xmlns="" xmlns:p14="http://schemas.microsoft.com/office/powerpoint/2010/main" val="380311871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Nursing Process</a:t>
            </a:r>
          </a:p>
          <a:p>
            <a:pPr marL="0" indent="0">
              <a:buNone/>
            </a:pPr>
            <a:r>
              <a:rPr lang="en-US" b="1" u="sng" dirty="0"/>
              <a:t>ASSESSMENT</a:t>
            </a:r>
            <a:r>
              <a:rPr lang="en-US" b="1" dirty="0"/>
              <a:t>. </a:t>
            </a:r>
            <a:endParaRPr lang="en-US" b="1" dirty="0" smtClean="0"/>
          </a:p>
          <a:p>
            <a:pPr marL="0" indent="0">
              <a:buNone/>
            </a:pPr>
            <a:r>
              <a:rPr lang="en-US" u="sng" dirty="0" smtClean="0"/>
              <a:t>Assess </a:t>
            </a:r>
            <a:r>
              <a:rPr lang="en-US" u="sng" dirty="0"/>
              <a:t>the patient for subjective </a:t>
            </a:r>
            <a:r>
              <a:rPr lang="en-US" u="sng" dirty="0" smtClean="0"/>
              <a:t>complaints </a:t>
            </a:r>
            <a:r>
              <a:rPr lang="en-US" dirty="0" smtClean="0"/>
              <a:t>such as:</a:t>
            </a:r>
          </a:p>
          <a:p>
            <a:r>
              <a:rPr lang="en-US" dirty="0" smtClean="0"/>
              <a:t> </a:t>
            </a:r>
            <a:r>
              <a:rPr lang="en-US" dirty="0"/>
              <a:t>malaise, fatigue, pruritus (itching), nausea, </a:t>
            </a:r>
            <a:r>
              <a:rPr lang="en-US" dirty="0" smtClean="0"/>
              <a:t>anorexia, and </a:t>
            </a:r>
            <a:r>
              <a:rPr lang="en-US" dirty="0"/>
              <a:t>RUQ abdominal </a:t>
            </a:r>
            <a:r>
              <a:rPr lang="en-US" dirty="0" smtClean="0"/>
              <a:t>pain.</a:t>
            </a:r>
          </a:p>
          <a:p>
            <a:pPr marL="0" indent="0">
              <a:buNone/>
            </a:pPr>
            <a:r>
              <a:rPr lang="en-US" u="sng" dirty="0" smtClean="0"/>
              <a:t>Objective </a:t>
            </a:r>
            <a:r>
              <a:rPr lang="en-US" u="sng" dirty="0"/>
              <a:t>data</a:t>
            </a:r>
            <a:r>
              <a:rPr lang="en-US" dirty="0"/>
              <a:t>, such as </a:t>
            </a:r>
            <a:r>
              <a:rPr lang="en-US" dirty="0" smtClean="0"/>
              <a:t>vomiting, pale </a:t>
            </a:r>
            <a:r>
              <a:rPr lang="en-US" dirty="0"/>
              <a:t>stools, amber or dark-colored (tea-colored) urine, </a:t>
            </a:r>
            <a:r>
              <a:rPr lang="en-US" dirty="0" smtClean="0"/>
              <a:t>and jaundice</a:t>
            </a:r>
            <a:r>
              <a:rPr lang="en-US" dirty="0"/>
              <a:t>, are recorded. </a:t>
            </a:r>
            <a:endParaRPr lang="en-US" dirty="0" smtClean="0"/>
          </a:p>
          <a:p>
            <a:r>
              <a:rPr lang="en-US" dirty="0" smtClean="0"/>
              <a:t>The </a:t>
            </a:r>
            <a:r>
              <a:rPr lang="en-US" dirty="0"/>
              <a:t>patient’s vital signs are </a:t>
            </a:r>
            <a:r>
              <a:rPr lang="en-US" dirty="0" smtClean="0"/>
              <a:t>taken, and </a:t>
            </a:r>
            <a:r>
              <a:rPr lang="en-US" dirty="0"/>
              <a:t>a low-grade fever or any abnormal bruising or </a:t>
            </a:r>
            <a:r>
              <a:rPr lang="en-US" dirty="0" smtClean="0"/>
              <a:t>bleeding is </a:t>
            </a:r>
            <a:r>
              <a:rPr lang="en-US" dirty="0"/>
              <a:t>reported immediately.</a:t>
            </a:r>
          </a:p>
        </p:txBody>
      </p:sp>
      <p:sp>
        <p:nvSpPr>
          <p:cNvPr id="2" name="Date Placeholder 1"/>
          <p:cNvSpPr>
            <a:spLocks noGrp="1"/>
          </p:cNvSpPr>
          <p:nvPr>
            <p:ph type="dt" sz="half" idx="10"/>
          </p:nvPr>
        </p:nvSpPr>
        <p:spPr/>
        <p:txBody>
          <a:bodyPr/>
          <a:lstStyle/>
          <a:p>
            <a:fld id="{18661548-F4E9-4617-B075-A8B0A08D8715}"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150</a:t>
            </a:fld>
            <a:endParaRPr lang="en-US"/>
          </a:p>
        </p:txBody>
      </p:sp>
    </p:spTree>
    <p:extLst>
      <p:ext uri="{BB962C8B-B14F-4D97-AF65-F5344CB8AC3E}">
        <p14:creationId xmlns="" xmlns:p14="http://schemas.microsoft.com/office/powerpoint/2010/main" val="65253455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NURSING DIAGNOSIS. </a:t>
            </a:r>
            <a:r>
              <a:rPr lang="en-US" dirty="0"/>
              <a:t>Common nursing diagnoses </a:t>
            </a:r>
            <a:r>
              <a:rPr lang="en-US" dirty="0" smtClean="0"/>
              <a:t>for the </a:t>
            </a:r>
            <a:r>
              <a:rPr lang="en-US" dirty="0"/>
              <a:t>patient with viral hepatitis are as follows:</a:t>
            </a:r>
          </a:p>
          <a:p>
            <a:r>
              <a:rPr lang="en-US" dirty="0"/>
              <a:t>■ Imbalanced nutrition, less than body requirements </a:t>
            </a:r>
            <a:r>
              <a:rPr lang="en-US" dirty="0" smtClean="0"/>
              <a:t>related to </a:t>
            </a:r>
            <a:r>
              <a:rPr lang="en-US" dirty="0"/>
              <a:t>anorexia, nausea, or vomiting</a:t>
            </a:r>
          </a:p>
          <a:p>
            <a:r>
              <a:rPr lang="en-US" dirty="0"/>
              <a:t>■ Risk for impaired skin integrity related to itching </a:t>
            </a:r>
            <a:r>
              <a:rPr lang="en-US" dirty="0" smtClean="0"/>
              <a:t>secondary to </a:t>
            </a:r>
            <a:r>
              <a:rPr lang="en-US" dirty="0"/>
              <a:t>bilirubin pigment deposits in skin</a:t>
            </a:r>
          </a:p>
          <a:p>
            <a:r>
              <a:rPr lang="en-US" dirty="0"/>
              <a:t>■ Pain related to inflammation and enlargement of </a:t>
            </a:r>
            <a:r>
              <a:rPr lang="en-US" dirty="0" smtClean="0"/>
              <a:t>the liver</a:t>
            </a:r>
            <a:endParaRPr lang="en-US" dirty="0"/>
          </a:p>
          <a:p>
            <a:r>
              <a:rPr lang="en-US" dirty="0"/>
              <a:t>■ Risk for ineffective management of therapeutic </a:t>
            </a:r>
            <a:r>
              <a:rPr lang="en-US" dirty="0" smtClean="0"/>
              <a:t>regimen related </a:t>
            </a:r>
            <a:r>
              <a:rPr lang="en-US" dirty="0"/>
              <a:t>to lack of knowledge of hepatitis and its treatment.</a:t>
            </a:r>
          </a:p>
        </p:txBody>
      </p:sp>
      <p:sp>
        <p:nvSpPr>
          <p:cNvPr id="2" name="Date Placeholder 1"/>
          <p:cNvSpPr>
            <a:spLocks noGrp="1"/>
          </p:cNvSpPr>
          <p:nvPr>
            <p:ph type="dt" sz="half" idx="10"/>
          </p:nvPr>
        </p:nvSpPr>
        <p:spPr/>
        <p:txBody>
          <a:bodyPr/>
          <a:lstStyle/>
          <a:p>
            <a:fld id="{ABDE08FD-CA5F-4DF4-8F38-3B53F29B5FA0}"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151</a:t>
            </a:fld>
            <a:endParaRPr lang="en-US"/>
          </a:p>
        </p:txBody>
      </p:sp>
    </p:spTree>
    <p:extLst>
      <p:ext uri="{BB962C8B-B14F-4D97-AF65-F5344CB8AC3E}">
        <p14:creationId xmlns="" xmlns:p14="http://schemas.microsoft.com/office/powerpoint/2010/main" val="107546446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PLANNING</a:t>
            </a:r>
            <a:r>
              <a:rPr lang="en-US" b="1" dirty="0"/>
              <a:t>. </a:t>
            </a:r>
            <a:endParaRPr lang="en-US" b="1" dirty="0" smtClean="0"/>
          </a:p>
          <a:p>
            <a:pPr marL="0" indent="0">
              <a:buNone/>
            </a:pPr>
            <a:r>
              <a:rPr lang="en-US" dirty="0" smtClean="0"/>
              <a:t>Major </a:t>
            </a:r>
            <a:r>
              <a:rPr lang="en-US" dirty="0"/>
              <a:t>goals for the patient with viral </a:t>
            </a:r>
            <a:r>
              <a:rPr lang="en-US" dirty="0" smtClean="0"/>
              <a:t>hepatitis include </a:t>
            </a:r>
            <a:r>
              <a:rPr lang="en-US" dirty="0"/>
              <a:t>that the patient will have </a:t>
            </a:r>
            <a:r>
              <a:rPr lang="en-US" dirty="0" smtClean="0"/>
              <a:t>Adequate </a:t>
            </a:r>
            <a:r>
              <a:rPr lang="en-US" dirty="0"/>
              <a:t>nutrition, </a:t>
            </a:r>
            <a:endParaRPr lang="en-US" dirty="0" smtClean="0"/>
          </a:p>
          <a:p>
            <a:pPr marL="0" indent="0">
              <a:buNone/>
            </a:pPr>
            <a:r>
              <a:rPr lang="en-US" dirty="0" smtClean="0"/>
              <a:t>Describe</a:t>
            </a:r>
            <a:r>
              <a:rPr lang="en-US" dirty="0"/>
              <a:t> </a:t>
            </a:r>
            <a:r>
              <a:rPr lang="en-US" dirty="0" smtClean="0"/>
              <a:t>pain </a:t>
            </a:r>
            <a:r>
              <a:rPr lang="en-US" dirty="0"/>
              <a:t>and other discomforts as tolerable, and </a:t>
            </a:r>
            <a:endParaRPr lang="en-US" dirty="0" smtClean="0"/>
          </a:p>
          <a:p>
            <a:pPr marL="0" indent="0">
              <a:buNone/>
            </a:pPr>
            <a:r>
              <a:rPr lang="en-US" dirty="0" smtClean="0"/>
              <a:t>be able to </a:t>
            </a:r>
            <a:r>
              <a:rPr lang="en-US" dirty="0"/>
              <a:t>self-manage the treatment regimen </a:t>
            </a:r>
            <a:r>
              <a:rPr lang="en-US" dirty="0" smtClean="0"/>
              <a:t>for </a:t>
            </a:r>
            <a:r>
              <a:rPr lang="en-US" dirty="0"/>
              <a:t>viral hepatitis</a:t>
            </a:r>
            <a:r>
              <a:rPr lang="en-US" dirty="0" smtClean="0"/>
              <a:t>.</a:t>
            </a:r>
          </a:p>
          <a:p>
            <a:pPr marL="0" indent="0">
              <a:buNone/>
            </a:pPr>
            <a:endParaRPr lang="en-US" dirty="0"/>
          </a:p>
          <a:p>
            <a:pPr marL="0" indent="0">
              <a:buNone/>
            </a:pPr>
            <a:r>
              <a:rPr lang="en-US" b="1" dirty="0" smtClean="0">
                <a:solidFill>
                  <a:srgbClr val="FF0000"/>
                </a:solidFill>
              </a:rPr>
              <a:t>Complete the Nursing process</a:t>
            </a:r>
            <a:endParaRPr lang="en-US" b="1" dirty="0">
              <a:solidFill>
                <a:srgbClr val="FF0000"/>
              </a:solidFill>
            </a:endParaRPr>
          </a:p>
        </p:txBody>
      </p:sp>
      <p:sp>
        <p:nvSpPr>
          <p:cNvPr id="2" name="Date Placeholder 1"/>
          <p:cNvSpPr>
            <a:spLocks noGrp="1"/>
          </p:cNvSpPr>
          <p:nvPr>
            <p:ph type="dt" sz="half" idx="10"/>
          </p:nvPr>
        </p:nvSpPr>
        <p:spPr/>
        <p:txBody>
          <a:bodyPr/>
          <a:lstStyle/>
          <a:p>
            <a:fld id="{2F2D8D26-72F9-4B83-B8B5-00BA2BE1F30F}"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152</a:t>
            </a:fld>
            <a:endParaRPr lang="en-US"/>
          </a:p>
        </p:txBody>
      </p:sp>
    </p:spTree>
    <p:extLst>
      <p:ext uri="{BB962C8B-B14F-4D97-AF65-F5344CB8AC3E}">
        <p14:creationId xmlns="" xmlns:p14="http://schemas.microsoft.com/office/powerpoint/2010/main" val="412359171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Cancer of the </a:t>
            </a:r>
            <a:r>
              <a:rPr lang="en-US" b="1" u="sng" dirty="0" smtClean="0"/>
              <a:t>Liver (hepatocellular carcinoma/malignant </a:t>
            </a:r>
            <a:r>
              <a:rPr lang="en-US" b="1" u="sng" dirty="0" err="1" smtClean="0"/>
              <a:t>hepatoma</a:t>
            </a:r>
            <a:r>
              <a:rPr lang="en-US" b="1" u="sng" dirty="0" smtClean="0"/>
              <a:t>)</a:t>
            </a:r>
            <a:endParaRPr lang="en-US" b="1" u="sng" dirty="0"/>
          </a:p>
          <a:p>
            <a:r>
              <a:rPr lang="en-US" dirty="0"/>
              <a:t>Cancer of the liver is usually the result of metastasis from </a:t>
            </a:r>
            <a:r>
              <a:rPr lang="en-US" dirty="0" smtClean="0"/>
              <a:t>a primary </a:t>
            </a:r>
            <a:r>
              <a:rPr lang="en-US" dirty="0"/>
              <a:t>cancer at a distant location. </a:t>
            </a:r>
            <a:endParaRPr lang="en-US" dirty="0" smtClean="0"/>
          </a:p>
          <a:p>
            <a:r>
              <a:rPr lang="en-US" dirty="0" smtClean="0"/>
              <a:t>The </a:t>
            </a:r>
            <a:r>
              <a:rPr lang="en-US" dirty="0"/>
              <a:t>liver is a </a:t>
            </a:r>
            <a:r>
              <a:rPr lang="en-US" dirty="0" smtClean="0"/>
              <a:t>likely area </a:t>
            </a:r>
            <a:r>
              <a:rPr lang="en-US" dirty="0"/>
              <a:t>of involvement if cancer originated in the </a:t>
            </a:r>
            <a:r>
              <a:rPr lang="en-US" b="1" dirty="0" smtClean="0"/>
              <a:t>esophagus, lungs</a:t>
            </a:r>
            <a:r>
              <a:rPr lang="en-US" b="1" dirty="0"/>
              <a:t>, breast, stomach, or colon.</a:t>
            </a:r>
            <a:r>
              <a:rPr lang="en-US" dirty="0"/>
              <a:t> </a:t>
            </a:r>
            <a:endParaRPr lang="en-US" dirty="0" smtClean="0"/>
          </a:p>
          <a:p>
            <a:r>
              <a:rPr lang="en-US" dirty="0" smtClean="0"/>
              <a:t>Patients </a:t>
            </a:r>
            <a:r>
              <a:rPr lang="en-US" dirty="0"/>
              <a:t>with </a:t>
            </a:r>
            <a:r>
              <a:rPr lang="en-US" dirty="0" smtClean="0"/>
              <a:t>malignant melanoma </a:t>
            </a:r>
            <a:r>
              <a:rPr lang="en-US" dirty="0"/>
              <a:t>may also have liver involvement</a:t>
            </a:r>
            <a:r>
              <a:rPr lang="en-US" dirty="0" smtClean="0"/>
              <a:t>.</a:t>
            </a:r>
          </a:p>
          <a:p>
            <a:r>
              <a:rPr lang="en-US" dirty="0" smtClean="0"/>
              <a:t> </a:t>
            </a:r>
            <a:r>
              <a:rPr lang="en-US" dirty="0"/>
              <a:t>For some </a:t>
            </a:r>
            <a:r>
              <a:rPr lang="en-US" dirty="0" smtClean="0"/>
              <a:t>patients, liver </a:t>
            </a:r>
            <a:r>
              <a:rPr lang="en-US" dirty="0"/>
              <a:t>cancer is the primary tumor site. </a:t>
            </a:r>
            <a:endParaRPr lang="en-US" dirty="0" smtClean="0"/>
          </a:p>
          <a:p>
            <a:r>
              <a:rPr lang="en-US" dirty="0" smtClean="0"/>
              <a:t>Patients with a </a:t>
            </a:r>
            <a:r>
              <a:rPr lang="en-US" dirty="0"/>
              <a:t>history of chronic hepatitis B, nutritional deficiencies, </a:t>
            </a:r>
            <a:r>
              <a:rPr lang="en-US" dirty="0" smtClean="0"/>
              <a:t>or exposure </a:t>
            </a:r>
            <a:r>
              <a:rPr lang="en-US" dirty="0"/>
              <a:t>to </a:t>
            </a:r>
            <a:r>
              <a:rPr lang="en-US" dirty="0" err="1"/>
              <a:t>hepatotoxins</a:t>
            </a:r>
            <a:r>
              <a:rPr lang="en-US" dirty="0"/>
              <a:t> may develop cancer of the liver</a:t>
            </a:r>
            <a:r>
              <a:rPr lang="en-US" dirty="0" smtClean="0"/>
              <a:t>. </a:t>
            </a:r>
          </a:p>
          <a:p>
            <a:r>
              <a:rPr lang="en-US" u="sng" dirty="0" smtClean="0"/>
              <a:t>Symptoms </a:t>
            </a:r>
            <a:r>
              <a:rPr lang="en-US" u="sng" dirty="0"/>
              <a:t>of cancer </a:t>
            </a:r>
            <a:r>
              <a:rPr lang="en-US" dirty="0"/>
              <a:t>of the liver include </a:t>
            </a:r>
            <a:r>
              <a:rPr lang="en-US" dirty="0" smtClean="0"/>
              <a:t>encephalopathy, abnormal </a:t>
            </a:r>
            <a:r>
              <a:rPr lang="en-US" dirty="0"/>
              <a:t>bleeding, jaundice, and ascites</a:t>
            </a:r>
            <a:r>
              <a:rPr lang="en-US" dirty="0" smtClean="0"/>
              <a:t>.</a:t>
            </a:r>
          </a:p>
          <a:p>
            <a:r>
              <a:rPr lang="en-US" dirty="0" smtClean="0"/>
              <a:t> </a:t>
            </a:r>
            <a:r>
              <a:rPr lang="en-US" u="sng" dirty="0"/>
              <a:t>Laboratory </a:t>
            </a:r>
            <a:r>
              <a:rPr lang="en-US" u="sng" dirty="0" smtClean="0"/>
              <a:t>tests show </a:t>
            </a:r>
            <a:r>
              <a:rPr lang="en-US" dirty="0"/>
              <a:t>an elevated serum alkaline phosphatase</a:t>
            </a:r>
          </a:p>
        </p:txBody>
      </p:sp>
      <p:sp>
        <p:nvSpPr>
          <p:cNvPr id="2" name="Date Placeholder 1"/>
          <p:cNvSpPr>
            <a:spLocks noGrp="1"/>
          </p:cNvSpPr>
          <p:nvPr>
            <p:ph type="dt" sz="half" idx="10"/>
          </p:nvPr>
        </p:nvSpPr>
        <p:spPr/>
        <p:txBody>
          <a:bodyPr/>
          <a:lstStyle/>
          <a:p>
            <a:fld id="{C62CB592-5A3F-4464-8CCB-BBCD0E92ACC2}"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153</a:t>
            </a:fld>
            <a:endParaRPr lang="en-US"/>
          </a:p>
        </p:txBody>
      </p:sp>
    </p:spTree>
    <p:extLst>
      <p:ext uri="{BB962C8B-B14F-4D97-AF65-F5344CB8AC3E}">
        <p14:creationId xmlns="" xmlns:p14="http://schemas.microsoft.com/office/powerpoint/2010/main" val="427192844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u="sng" dirty="0" smtClean="0"/>
              <a:t>Radiological examinations </a:t>
            </a:r>
            <a:r>
              <a:rPr lang="en-US" dirty="0"/>
              <a:t>may include abdominal radiographs or </a:t>
            </a:r>
            <a:r>
              <a:rPr lang="en-US" dirty="0" smtClean="0"/>
              <a:t>radioisotope scans</a:t>
            </a:r>
            <a:r>
              <a:rPr lang="en-US" dirty="0"/>
              <a:t>, which show tumor growth</a:t>
            </a:r>
            <a:r>
              <a:rPr lang="en-US" dirty="0" smtClean="0"/>
              <a:t>.</a:t>
            </a:r>
          </a:p>
          <a:p>
            <a:pPr marL="0" indent="0">
              <a:buNone/>
            </a:pPr>
            <a:r>
              <a:rPr lang="en-US" dirty="0" smtClean="0"/>
              <a:t> </a:t>
            </a:r>
            <a:r>
              <a:rPr lang="en-US" dirty="0"/>
              <a:t>Liver cancer </a:t>
            </a:r>
            <a:r>
              <a:rPr lang="en-US" dirty="0" smtClean="0"/>
              <a:t>is definitively </a:t>
            </a:r>
            <a:r>
              <a:rPr lang="en-US" dirty="0"/>
              <a:t>diagnosed </a:t>
            </a:r>
            <a:r>
              <a:rPr lang="en-US" u="sng" dirty="0"/>
              <a:t>with a positive needle biopsy </a:t>
            </a:r>
            <a:r>
              <a:rPr lang="en-US" dirty="0" smtClean="0"/>
              <a:t>combined with </a:t>
            </a:r>
            <a:r>
              <a:rPr lang="en-US" dirty="0"/>
              <a:t>an </a:t>
            </a:r>
            <a:r>
              <a:rPr lang="en-US" dirty="0" err="1"/>
              <a:t>ultrasonogram</a:t>
            </a:r>
            <a:r>
              <a:rPr lang="en-US" dirty="0"/>
              <a:t> of the liver</a:t>
            </a:r>
            <a:r>
              <a:rPr lang="en-US" dirty="0" smtClean="0"/>
              <a:t>.</a:t>
            </a:r>
          </a:p>
          <a:p>
            <a:r>
              <a:rPr lang="en-US" dirty="0"/>
              <a:t>The patient with liver cancer may be a candidate for </a:t>
            </a:r>
            <a:r>
              <a:rPr lang="en-US" dirty="0" smtClean="0"/>
              <a:t>surgical removal </a:t>
            </a:r>
            <a:r>
              <a:rPr lang="en-US" dirty="0"/>
              <a:t>of the affected portion of the liver</a:t>
            </a:r>
            <a:r>
              <a:rPr lang="en-US" dirty="0" smtClean="0"/>
              <a:t>.</a:t>
            </a:r>
          </a:p>
          <a:p>
            <a:r>
              <a:rPr lang="en-US" dirty="0" smtClean="0"/>
              <a:t> </a:t>
            </a:r>
            <a:r>
              <a:rPr lang="en-US" dirty="0"/>
              <a:t>Care of </a:t>
            </a:r>
            <a:r>
              <a:rPr lang="en-US" dirty="0" smtClean="0"/>
              <a:t>the postsurgical </a:t>
            </a:r>
            <a:r>
              <a:rPr lang="en-US" dirty="0"/>
              <a:t>patient is similar to other abdominal </a:t>
            </a:r>
            <a:r>
              <a:rPr lang="en-US" dirty="0" smtClean="0"/>
              <a:t>surgery patients</a:t>
            </a:r>
            <a:r>
              <a:rPr lang="en-US" dirty="0"/>
              <a:t>. </a:t>
            </a:r>
            <a:endParaRPr lang="en-US" dirty="0" smtClean="0"/>
          </a:p>
          <a:p>
            <a:r>
              <a:rPr lang="en-US" dirty="0" smtClean="0"/>
              <a:t>If </a:t>
            </a:r>
            <a:r>
              <a:rPr lang="en-US" dirty="0"/>
              <a:t>surgery is not an option, the patient may </a:t>
            </a:r>
            <a:r>
              <a:rPr lang="en-US" dirty="0" smtClean="0"/>
              <a:t>receive chemotherapeutic </a:t>
            </a:r>
            <a:r>
              <a:rPr lang="en-US" dirty="0"/>
              <a:t>drugs by injection directly into the </a:t>
            </a:r>
            <a:r>
              <a:rPr lang="en-US" dirty="0" smtClean="0"/>
              <a:t>affected lobe </a:t>
            </a:r>
            <a:r>
              <a:rPr lang="en-US" dirty="0"/>
              <a:t>of the liver or into the hepatic artery. </a:t>
            </a:r>
            <a:endParaRPr lang="en-US" dirty="0" smtClean="0"/>
          </a:p>
          <a:p>
            <a:r>
              <a:rPr lang="en-US" dirty="0" err="1" smtClean="0"/>
              <a:t>Intraarterial</a:t>
            </a:r>
            <a:r>
              <a:rPr lang="en-US" dirty="0"/>
              <a:t> </a:t>
            </a:r>
            <a:r>
              <a:rPr lang="en-US" dirty="0" smtClean="0"/>
              <a:t>injection </a:t>
            </a:r>
            <a:r>
              <a:rPr lang="en-US" dirty="0"/>
              <a:t>of chemotherapeutic drugs has the </a:t>
            </a:r>
            <a:r>
              <a:rPr lang="en-US" dirty="0" smtClean="0"/>
              <a:t>advantage of </a:t>
            </a:r>
            <a:r>
              <a:rPr lang="en-US" dirty="0"/>
              <a:t>being less toxic to the rest of the body. </a:t>
            </a:r>
            <a:endParaRPr lang="en-US" dirty="0" smtClean="0"/>
          </a:p>
          <a:p>
            <a:endParaRPr lang="en-US" dirty="0"/>
          </a:p>
          <a:p>
            <a:r>
              <a:rPr lang="en-US" b="1" dirty="0" smtClean="0">
                <a:solidFill>
                  <a:srgbClr val="FF0000"/>
                </a:solidFill>
              </a:rPr>
              <a:t>Read more on hepatocellular carcinoma </a:t>
            </a:r>
            <a:endParaRPr lang="en-US" b="1" dirty="0">
              <a:solidFill>
                <a:srgbClr val="FF0000"/>
              </a:solidFill>
            </a:endParaRPr>
          </a:p>
        </p:txBody>
      </p:sp>
      <p:sp>
        <p:nvSpPr>
          <p:cNvPr id="2" name="Date Placeholder 1"/>
          <p:cNvSpPr>
            <a:spLocks noGrp="1"/>
          </p:cNvSpPr>
          <p:nvPr>
            <p:ph type="dt" sz="half" idx="10"/>
          </p:nvPr>
        </p:nvSpPr>
        <p:spPr/>
        <p:txBody>
          <a:bodyPr/>
          <a:lstStyle/>
          <a:p>
            <a:fld id="{5266F670-96E6-4A9B-A50E-62F11CCE9EFD}"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154</a:t>
            </a:fld>
            <a:endParaRPr lang="en-US"/>
          </a:p>
        </p:txBody>
      </p:sp>
    </p:spTree>
    <p:extLst>
      <p:ext uri="{BB962C8B-B14F-4D97-AF65-F5344CB8AC3E}">
        <p14:creationId xmlns="" xmlns:p14="http://schemas.microsoft.com/office/powerpoint/2010/main" val="324559609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6000" b="1" u="sng" dirty="0">
                <a:solidFill>
                  <a:srgbClr val="FF0000"/>
                </a:solidFill>
              </a:rPr>
              <a:t>DISORDERS OF THE PANCREAS</a:t>
            </a:r>
            <a:endParaRPr lang="en-US" sz="6000" u="sng" dirty="0">
              <a:solidFill>
                <a:srgbClr val="FF0000"/>
              </a:solidFill>
            </a:endParaRPr>
          </a:p>
        </p:txBody>
      </p:sp>
      <p:sp>
        <p:nvSpPr>
          <p:cNvPr id="4" name="Date Placeholder 3"/>
          <p:cNvSpPr>
            <a:spLocks noGrp="1"/>
          </p:cNvSpPr>
          <p:nvPr>
            <p:ph type="dt" sz="half" idx="10"/>
          </p:nvPr>
        </p:nvSpPr>
        <p:spPr/>
        <p:txBody>
          <a:bodyPr/>
          <a:lstStyle/>
          <a:p>
            <a:fld id="{513945AC-F90B-4A0C-8090-A181A0622883}" type="datetime1">
              <a:rPr lang="en-US" smtClean="0"/>
              <a:pPr/>
              <a:t>3/3/2021</a:t>
            </a:fld>
            <a:endParaRPr lang="en-US"/>
          </a:p>
        </p:txBody>
      </p:sp>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924B8661-0DAF-40B2-8F6F-7ACCF63C1C87}" type="slidenum">
              <a:rPr lang="en-US" smtClean="0"/>
              <a:pPr/>
              <a:t>155</a:t>
            </a:fld>
            <a:endParaRPr lang="en-US"/>
          </a:p>
        </p:txBody>
      </p:sp>
    </p:spTree>
    <p:extLst>
      <p:ext uri="{BB962C8B-B14F-4D97-AF65-F5344CB8AC3E}">
        <p14:creationId xmlns="" xmlns:p14="http://schemas.microsoft.com/office/powerpoint/2010/main" val="292654949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sz="3600" b="1" u="sng" dirty="0"/>
              <a:t>DISORDERS OF THE PANCREAS</a:t>
            </a:r>
          </a:p>
          <a:p>
            <a:pPr marL="0" indent="0">
              <a:buNone/>
            </a:pPr>
            <a:r>
              <a:rPr lang="en-US" sz="3600" b="1" u="sng" dirty="0"/>
              <a:t>Pancreatitis</a:t>
            </a:r>
          </a:p>
          <a:p>
            <a:r>
              <a:rPr lang="en-US" dirty="0"/>
              <a:t>Pancreatitis is an inflammation of the pancreas; it may be </a:t>
            </a:r>
            <a:r>
              <a:rPr lang="en-US" dirty="0" smtClean="0"/>
              <a:t>mild or </a:t>
            </a:r>
            <a:r>
              <a:rPr lang="en-US" dirty="0"/>
              <a:t>severe, acute or chronic. </a:t>
            </a:r>
            <a:endParaRPr lang="en-US" dirty="0" smtClean="0"/>
          </a:p>
          <a:p>
            <a:r>
              <a:rPr lang="en-US" dirty="0" smtClean="0"/>
              <a:t>The </a:t>
            </a:r>
            <a:r>
              <a:rPr lang="en-US" dirty="0"/>
              <a:t>two forms of pancreatitis </a:t>
            </a:r>
            <a:r>
              <a:rPr lang="en-US" dirty="0" smtClean="0"/>
              <a:t>have different </a:t>
            </a:r>
            <a:r>
              <a:rPr lang="en-US" dirty="0"/>
              <a:t>courses and are considered two different disorders</a:t>
            </a:r>
          </a:p>
        </p:txBody>
      </p:sp>
      <p:sp>
        <p:nvSpPr>
          <p:cNvPr id="2" name="Date Placeholder 1"/>
          <p:cNvSpPr>
            <a:spLocks noGrp="1"/>
          </p:cNvSpPr>
          <p:nvPr>
            <p:ph type="dt" sz="half" idx="10"/>
          </p:nvPr>
        </p:nvSpPr>
        <p:spPr/>
        <p:txBody>
          <a:bodyPr/>
          <a:lstStyle/>
          <a:p>
            <a:fld id="{952D8695-7A10-425B-98AC-41B82438AC7E}"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156</a:t>
            </a:fld>
            <a:endParaRPr lang="en-US"/>
          </a:p>
        </p:txBody>
      </p:sp>
    </p:spTree>
    <p:extLst>
      <p:ext uri="{BB962C8B-B14F-4D97-AF65-F5344CB8AC3E}">
        <p14:creationId xmlns="" xmlns:p14="http://schemas.microsoft.com/office/powerpoint/2010/main" val="24588807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u="sng" dirty="0"/>
              <a:t>Acute Pancreatitis</a:t>
            </a:r>
          </a:p>
          <a:p>
            <a:pPr marL="0" indent="0">
              <a:buNone/>
            </a:pPr>
            <a:r>
              <a:rPr lang="en-US" b="1" i="1" u="sng" dirty="0"/>
              <a:t>Pathophysiology</a:t>
            </a:r>
          </a:p>
          <a:p>
            <a:r>
              <a:rPr lang="en-US" dirty="0"/>
              <a:t>Inflammation of the pancreas appears to be caused by </a:t>
            </a:r>
            <a:r>
              <a:rPr lang="en-US" dirty="0" smtClean="0"/>
              <a:t>a process </a:t>
            </a:r>
            <a:r>
              <a:rPr lang="en-US" dirty="0"/>
              <a:t>called </a:t>
            </a:r>
            <a:r>
              <a:rPr lang="en-US" dirty="0" smtClean="0"/>
              <a:t>auto-digestion</a:t>
            </a:r>
            <a:r>
              <a:rPr lang="en-US" dirty="0"/>
              <a:t>. For reasons not fully </a:t>
            </a:r>
            <a:r>
              <a:rPr lang="en-US" dirty="0" smtClean="0"/>
              <a:t>understood, pancreatic </a:t>
            </a:r>
            <a:r>
              <a:rPr lang="en-US" dirty="0"/>
              <a:t>enzymes are activated while they are </a:t>
            </a:r>
            <a:r>
              <a:rPr lang="en-US" dirty="0" smtClean="0"/>
              <a:t>still within </a:t>
            </a:r>
            <a:r>
              <a:rPr lang="en-US" dirty="0"/>
              <a:t>the pancreas and begin to digest the pancreas</a:t>
            </a:r>
            <a:r>
              <a:rPr lang="en-US" dirty="0" smtClean="0"/>
              <a:t>.</a:t>
            </a:r>
          </a:p>
          <a:p>
            <a:r>
              <a:rPr lang="en-US" dirty="0" smtClean="0"/>
              <a:t> </a:t>
            </a:r>
            <a:r>
              <a:rPr lang="en-US" dirty="0"/>
              <a:t>In </a:t>
            </a:r>
            <a:r>
              <a:rPr lang="en-US" dirty="0" smtClean="0"/>
              <a:t>addition, large </a:t>
            </a:r>
            <a:r>
              <a:rPr lang="en-US" dirty="0"/>
              <a:t>amounts of the enzymes are released by </a:t>
            </a:r>
            <a:r>
              <a:rPr lang="en-US" dirty="0" smtClean="0"/>
              <a:t>inflamed cells</a:t>
            </a:r>
            <a:r>
              <a:rPr lang="en-US" dirty="0"/>
              <a:t>. As the pancreas digests itself, chemical </a:t>
            </a:r>
            <a:r>
              <a:rPr lang="en-US" dirty="0" smtClean="0"/>
              <a:t>cascades occur</a:t>
            </a:r>
            <a:r>
              <a:rPr lang="en-US" dirty="0"/>
              <a:t>. </a:t>
            </a:r>
            <a:endParaRPr lang="en-US" dirty="0" smtClean="0"/>
          </a:p>
          <a:p>
            <a:r>
              <a:rPr lang="en-US" dirty="0" smtClean="0"/>
              <a:t>Trypsin </a:t>
            </a:r>
            <a:r>
              <a:rPr lang="en-US" dirty="0"/>
              <a:t>destroys pancreatic tissue and </a:t>
            </a:r>
            <a:r>
              <a:rPr lang="en-US" dirty="0" smtClean="0"/>
              <a:t>causes </a:t>
            </a:r>
            <a:r>
              <a:rPr lang="en-US" dirty="0"/>
              <a:t>vasodilation. As capillary permeability increases, fluid is </a:t>
            </a:r>
            <a:r>
              <a:rPr lang="en-US" dirty="0" smtClean="0"/>
              <a:t>lost to </a:t>
            </a:r>
            <a:r>
              <a:rPr lang="en-US" dirty="0"/>
              <a:t>the retroperitoneal space, causing shock. </a:t>
            </a:r>
            <a:endParaRPr lang="en-US" dirty="0" smtClean="0"/>
          </a:p>
          <a:p>
            <a:r>
              <a:rPr lang="en-US" dirty="0" smtClean="0"/>
              <a:t>In addition, trypsin </a:t>
            </a:r>
            <a:r>
              <a:rPr lang="en-US" dirty="0"/>
              <a:t>appears to set off another chain of events that </a:t>
            </a:r>
            <a:r>
              <a:rPr lang="en-US" dirty="0" smtClean="0"/>
              <a:t>causes the </a:t>
            </a:r>
            <a:r>
              <a:rPr lang="en-US" dirty="0"/>
              <a:t>conversion of </a:t>
            </a:r>
            <a:r>
              <a:rPr lang="en-US" dirty="0" err="1"/>
              <a:t>prothrombin</a:t>
            </a:r>
            <a:r>
              <a:rPr lang="en-US" dirty="0"/>
              <a:t> to thrombin, so that </a:t>
            </a:r>
            <a:r>
              <a:rPr lang="en-US" dirty="0" smtClean="0"/>
              <a:t>clots form</a:t>
            </a:r>
            <a:r>
              <a:rPr lang="en-US" dirty="0"/>
              <a:t>. The patient may develop DIC</a:t>
            </a:r>
          </a:p>
        </p:txBody>
      </p:sp>
      <p:sp>
        <p:nvSpPr>
          <p:cNvPr id="2" name="Date Placeholder 1"/>
          <p:cNvSpPr>
            <a:spLocks noGrp="1"/>
          </p:cNvSpPr>
          <p:nvPr>
            <p:ph type="dt" sz="half" idx="10"/>
          </p:nvPr>
        </p:nvSpPr>
        <p:spPr/>
        <p:txBody>
          <a:bodyPr/>
          <a:lstStyle/>
          <a:p>
            <a:fld id="{A1CF8A10-80FC-4175-8E17-2E7D91491F11}"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157</a:t>
            </a:fld>
            <a:endParaRPr lang="en-US"/>
          </a:p>
        </p:txBody>
      </p:sp>
    </p:spTree>
    <p:extLst>
      <p:ext uri="{BB962C8B-B14F-4D97-AF65-F5344CB8AC3E}">
        <p14:creationId xmlns="" xmlns:p14="http://schemas.microsoft.com/office/powerpoint/2010/main" val="198245499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Etiology</a:t>
            </a:r>
          </a:p>
          <a:p>
            <a:r>
              <a:rPr lang="en-US" dirty="0"/>
              <a:t>Pancreatitis is most commonly associated with excessive </a:t>
            </a:r>
            <a:r>
              <a:rPr lang="en-US" dirty="0" smtClean="0"/>
              <a:t>alcohol consumption. </a:t>
            </a:r>
          </a:p>
          <a:p>
            <a:r>
              <a:rPr lang="en-US" dirty="0" smtClean="0"/>
              <a:t>Alcohol appears to act directly on the </a:t>
            </a:r>
            <a:r>
              <a:rPr lang="en-US" dirty="0" err="1" smtClean="0"/>
              <a:t>acinar</a:t>
            </a:r>
            <a:r>
              <a:rPr lang="en-US" dirty="0" smtClean="0"/>
              <a:t> </a:t>
            </a:r>
            <a:r>
              <a:rPr lang="en-US" dirty="0"/>
              <a:t>cells of the pancreas and the pancreatic ducts to </a:t>
            </a:r>
            <a:r>
              <a:rPr lang="en-US" dirty="0" smtClean="0"/>
              <a:t>irritate and </a:t>
            </a:r>
            <a:r>
              <a:rPr lang="en-US" dirty="0"/>
              <a:t>inflame the structures</a:t>
            </a:r>
            <a:r>
              <a:rPr lang="en-US" dirty="0" smtClean="0"/>
              <a:t>.</a:t>
            </a:r>
          </a:p>
          <a:p>
            <a:r>
              <a:rPr lang="en-US" dirty="0" smtClean="0"/>
              <a:t> </a:t>
            </a:r>
            <a:r>
              <a:rPr lang="en-US" dirty="0"/>
              <a:t>Biliary disease such </a:t>
            </a:r>
            <a:r>
              <a:rPr lang="en-US" dirty="0" smtClean="0"/>
              <a:t>as </a:t>
            </a:r>
            <a:r>
              <a:rPr lang="en-US" b="1" dirty="0" err="1" smtClean="0"/>
              <a:t>cholelithiasis</a:t>
            </a:r>
            <a:r>
              <a:rPr lang="en-US" b="1" dirty="0" smtClean="0"/>
              <a:t> </a:t>
            </a:r>
            <a:r>
              <a:rPr lang="en-US" dirty="0"/>
              <a:t>(gallstones) or cholangitis (inflammation </a:t>
            </a:r>
            <a:r>
              <a:rPr lang="en-US" dirty="0" smtClean="0"/>
              <a:t>of the </a:t>
            </a:r>
            <a:r>
              <a:rPr lang="en-US" dirty="0"/>
              <a:t>bile ducts) may also trigger pancreatitis</a:t>
            </a:r>
            <a:r>
              <a:rPr lang="en-US" dirty="0" smtClean="0"/>
              <a:t>.</a:t>
            </a:r>
          </a:p>
          <a:p>
            <a:r>
              <a:rPr lang="en-US" dirty="0" smtClean="0"/>
              <a:t> </a:t>
            </a:r>
            <a:r>
              <a:rPr lang="en-US" dirty="0"/>
              <a:t>Gallstones </a:t>
            </a:r>
            <a:r>
              <a:rPr lang="en-US" dirty="0" smtClean="0"/>
              <a:t>may plug </a:t>
            </a:r>
            <a:r>
              <a:rPr lang="en-US" dirty="0"/>
              <a:t>the pancreatic duct and cause inflammation from </a:t>
            </a:r>
            <a:r>
              <a:rPr lang="en-US" dirty="0" smtClean="0"/>
              <a:t>excessive fluid </a:t>
            </a:r>
            <a:r>
              <a:rPr lang="en-US" dirty="0"/>
              <a:t>pressure on sensitive ducts. </a:t>
            </a:r>
            <a:endParaRPr lang="en-US" dirty="0" smtClean="0"/>
          </a:p>
          <a:p>
            <a:r>
              <a:rPr lang="en-US" dirty="0" smtClean="0"/>
              <a:t>The </a:t>
            </a:r>
            <a:r>
              <a:rPr lang="en-US" dirty="0"/>
              <a:t>irritant </a:t>
            </a:r>
            <a:r>
              <a:rPr lang="en-US" dirty="0" smtClean="0"/>
              <a:t>effect of </a:t>
            </a:r>
            <a:r>
              <a:rPr lang="en-US" dirty="0"/>
              <a:t>bile itself may cause inflammation. </a:t>
            </a:r>
            <a:endParaRPr lang="en-US" dirty="0" smtClean="0"/>
          </a:p>
          <a:p>
            <a:r>
              <a:rPr lang="en-US" dirty="0" smtClean="0"/>
              <a:t>Blunt </a:t>
            </a:r>
            <a:r>
              <a:rPr lang="en-US" dirty="0"/>
              <a:t>trauma to </a:t>
            </a:r>
            <a:r>
              <a:rPr lang="en-US" dirty="0" smtClean="0"/>
              <a:t>the abdomen </a:t>
            </a:r>
            <a:r>
              <a:rPr lang="en-US" dirty="0"/>
              <a:t>or infection may trigger the process by </a:t>
            </a:r>
            <a:r>
              <a:rPr lang="en-US" dirty="0" smtClean="0"/>
              <a:t>causing ischemia</a:t>
            </a:r>
            <a:r>
              <a:rPr lang="en-US" dirty="0"/>
              <a:t>, inflammation, and activation of the </a:t>
            </a:r>
            <a:r>
              <a:rPr lang="en-US" dirty="0" smtClean="0"/>
              <a:t>pancreatic enzymes</a:t>
            </a:r>
            <a:r>
              <a:rPr lang="en-US" dirty="0"/>
              <a:t>.</a:t>
            </a:r>
          </a:p>
        </p:txBody>
      </p:sp>
      <p:sp>
        <p:nvSpPr>
          <p:cNvPr id="2" name="Date Placeholder 1"/>
          <p:cNvSpPr>
            <a:spLocks noGrp="1"/>
          </p:cNvSpPr>
          <p:nvPr>
            <p:ph type="dt" sz="half" idx="10"/>
          </p:nvPr>
        </p:nvSpPr>
        <p:spPr/>
        <p:txBody>
          <a:bodyPr/>
          <a:lstStyle/>
          <a:p>
            <a:fld id="{24A113E6-CD6D-4B4A-A0B5-E7C22A310AD6}"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158</a:t>
            </a:fld>
            <a:endParaRPr lang="en-US"/>
          </a:p>
        </p:txBody>
      </p:sp>
    </p:spTree>
    <p:extLst>
      <p:ext uri="{BB962C8B-B14F-4D97-AF65-F5344CB8AC3E}">
        <p14:creationId xmlns="" xmlns:p14="http://schemas.microsoft.com/office/powerpoint/2010/main" val="251895062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Etiology</a:t>
            </a:r>
          </a:p>
          <a:p>
            <a:r>
              <a:rPr lang="en-US" dirty="0"/>
              <a:t>Drugs such as thiazide diuretics (</a:t>
            </a:r>
            <a:r>
              <a:rPr lang="en-US" dirty="0" err="1"/>
              <a:t>HydroDiuril</a:t>
            </a:r>
            <a:r>
              <a:rPr lang="en-US" dirty="0"/>
              <a:t>), </a:t>
            </a:r>
            <a:r>
              <a:rPr lang="en-US" dirty="0" smtClean="0"/>
              <a:t>estrogen, and </a:t>
            </a:r>
            <a:r>
              <a:rPr lang="en-US" dirty="0"/>
              <a:t>excessive serum calcium from </a:t>
            </a:r>
            <a:r>
              <a:rPr lang="en-US" dirty="0" smtClean="0"/>
              <a:t>hyperparathyroidism are </a:t>
            </a:r>
            <a:r>
              <a:rPr lang="en-US" dirty="0"/>
              <a:t>less common causes of pancreatitis.</a:t>
            </a:r>
          </a:p>
          <a:p>
            <a:r>
              <a:rPr lang="en-US" dirty="0"/>
              <a:t>Elderly patients and patients with a first diagnosis of </a:t>
            </a:r>
            <a:r>
              <a:rPr lang="en-US" dirty="0" smtClean="0"/>
              <a:t>pancreatitis have </a:t>
            </a:r>
            <a:r>
              <a:rPr lang="en-US" dirty="0"/>
              <a:t>a higher mortality rate. In addition, </a:t>
            </a:r>
            <a:r>
              <a:rPr lang="en-US" dirty="0" smtClean="0"/>
              <a:t>patients who </a:t>
            </a:r>
            <a:r>
              <a:rPr lang="en-US" dirty="0"/>
              <a:t>have pancreatitis associated with biliary disease have </a:t>
            </a:r>
            <a:r>
              <a:rPr lang="en-US" dirty="0" smtClean="0"/>
              <a:t>a higher </a:t>
            </a:r>
            <a:r>
              <a:rPr lang="en-US" dirty="0"/>
              <a:t>mortality rate than patients with </a:t>
            </a:r>
            <a:r>
              <a:rPr lang="en-US" dirty="0" smtClean="0"/>
              <a:t>alcohol-related pancreatitis.</a:t>
            </a:r>
          </a:p>
          <a:p>
            <a:pPr marL="0" indent="0">
              <a:buNone/>
            </a:pPr>
            <a:r>
              <a:rPr lang="en-US" b="1" i="1" u="sng" dirty="0"/>
              <a:t>Prevention</a:t>
            </a:r>
          </a:p>
          <a:p>
            <a:r>
              <a:rPr lang="en-US" dirty="0"/>
              <a:t>Caution patients who drink alcohol to stop</a:t>
            </a:r>
            <a:r>
              <a:rPr lang="en-US" dirty="0" smtClean="0"/>
              <a:t>.</a:t>
            </a:r>
          </a:p>
          <a:p>
            <a:r>
              <a:rPr lang="en-US" dirty="0" smtClean="0"/>
              <a:t> </a:t>
            </a:r>
            <a:r>
              <a:rPr lang="en-US" dirty="0"/>
              <a:t>Patients </a:t>
            </a:r>
            <a:r>
              <a:rPr lang="en-US" dirty="0" smtClean="0"/>
              <a:t>with biliary </a:t>
            </a:r>
            <a:r>
              <a:rPr lang="en-US" dirty="0"/>
              <a:t>disease need to seek medical treatment for these conditions</a:t>
            </a:r>
          </a:p>
          <a:p>
            <a:pPr marL="0" indent="0">
              <a:buNone/>
            </a:pPr>
            <a:r>
              <a:rPr lang="en-US" dirty="0" smtClean="0"/>
              <a:t> so </a:t>
            </a:r>
            <a:r>
              <a:rPr lang="en-US" dirty="0"/>
              <a:t>that pancreatitis does not develop as a complication.</a:t>
            </a:r>
          </a:p>
          <a:p>
            <a:r>
              <a:rPr lang="en-US" dirty="0"/>
              <a:t>Monitor patients, especially the elderly, for any </a:t>
            </a:r>
            <a:r>
              <a:rPr lang="en-US" dirty="0" smtClean="0"/>
              <a:t>abdominal complaints </a:t>
            </a:r>
            <a:r>
              <a:rPr lang="en-US" dirty="0"/>
              <a:t>when they are placed on a </a:t>
            </a:r>
            <a:r>
              <a:rPr lang="en-US" dirty="0" smtClean="0"/>
              <a:t>thiazide diuretic </a:t>
            </a:r>
            <a:r>
              <a:rPr lang="en-US" dirty="0"/>
              <a:t>or estrogen therapy</a:t>
            </a:r>
          </a:p>
        </p:txBody>
      </p:sp>
      <p:sp>
        <p:nvSpPr>
          <p:cNvPr id="2" name="Date Placeholder 1"/>
          <p:cNvSpPr>
            <a:spLocks noGrp="1"/>
          </p:cNvSpPr>
          <p:nvPr>
            <p:ph type="dt" sz="half" idx="10"/>
          </p:nvPr>
        </p:nvSpPr>
        <p:spPr/>
        <p:txBody>
          <a:bodyPr/>
          <a:lstStyle/>
          <a:p>
            <a:fld id="{1DA9E1D0-C344-493F-BF5A-ADBAFC726E8C}"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159</a:t>
            </a:fld>
            <a:endParaRPr lang="en-US"/>
          </a:p>
        </p:txBody>
      </p:sp>
    </p:spTree>
    <p:extLst>
      <p:ext uri="{BB962C8B-B14F-4D97-AF65-F5344CB8AC3E}">
        <p14:creationId xmlns="" xmlns:p14="http://schemas.microsoft.com/office/powerpoint/2010/main" val="2895033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p:txBody>
          <a:bodyPr/>
          <a:lstStyle/>
          <a:p>
            <a:r>
              <a:rPr lang="en-US" smtClean="0"/>
              <a:t>mutiso ESq</a:t>
            </a:r>
            <a:endParaRPr lang="en-US"/>
          </a:p>
        </p:txBody>
      </p:sp>
      <p:sp>
        <p:nvSpPr>
          <p:cNvPr id="13" name="Slide Number Placeholder 6"/>
          <p:cNvSpPr>
            <a:spLocks noGrp="1"/>
          </p:cNvSpPr>
          <p:nvPr>
            <p:ph type="sldNum" sz="quarter" idx="12"/>
          </p:nvPr>
        </p:nvSpPr>
        <p:spPr/>
        <p:txBody>
          <a:bodyPr/>
          <a:lstStyle/>
          <a:p>
            <a:fld id="{F25BC5B8-DFFB-44CF-BC84-3C1E63CA429D}" type="slidenum">
              <a:rPr lang="en-US"/>
              <a:pPr/>
              <a:t>16</a:t>
            </a:fld>
            <a:endParaRPr lang="en-US"/>
          </a:p>
        </p:txBody>
      </p:sp>
      <p:sp>
        <p:nvSpPr>
          <p:cNvPr id="34818" name="Rectangle 2"/>
          <p:cNvSpPr>
            <a:spLocks noGrp="1" noChangeArrowheads="1"/>
          </p:cNvSpPr>
          <p:nvPr>
            <p:ph type="title"/>
          </p:nvPr>
        </p:nvSpPr>
        <p:spPr>
          <a:xfrm>
            <a:off x="1916113" y="1325564"/>
            <a:ext cx="8229600" cy="649287"/>
          </a:xfrm>
        </p:spPr>
        <p:txBody>
          <a:bodyPr>
            <a:normAutofit fontScale="90000"/>
          </a:bodyPr>
          <a:lstStyle/>
          <a:p>
            <a:r>
              <a:rPr lang="en-US" sz="4000" b="1"/>
              <a:t>EARLY AND MODERATE PERIODONTITIS:</a:t>
            </a:r>
          </a:p>
        </p:txBody>
      </p:sp>
      <p:pic>
        <p:nvPicPr>
          <p:cNvPr id="34819" name="Picture 3" descr="Early%20Perio%20(Braun)%202"/>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a:xfrm>
            <a:off x="2473325" y="2651126"/>
            <a:ext cx="2922588" cy="35972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aphicFrame>
        <p:nvGraphicFramePr>
          <p:cNvPr id="34820" name="Group 4"/>
          <p:cNvGraphicFramePr>
            <a:graphicFrameLocks noGrp="1"/>
          </p:cNvGraphicFramePr>
          <p:nvPr/>
        </p:nvGraphicFramePr>
        <p:xfrm>
          <a:off x="3352801" y="3810000"/>
          <a:ext cx="5357813" cy="1066800"/>
        </p:xfrm>
        <a:graphic>
          <a:graphicData uri="http://schemas.openxmlformats.org/drawingml/2006/table">
            <a:tbl>
              <a:tblPr/>
              <a:tblGrid>
                <a:gridCol w="5357813">
                  <a:extLst>
                    <a:ext uri="{9D8B030D-6E8A-4147-A177-3AD203B41FA5}">
                      <a16:colId xmlns="" xmlns:a16="http://schemas.microsoft.com/office/drawing/2014/main" val="20000"/>
                    </a:ext>
                  </a:extLst>
                </a:gridCol>
              </a:tblGrid>
              <a:tr h="762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  </a:t>
                      </a:r>
                      <a:r>
                        <a:rPr kumimoji="0" lang="en-US" sz="6400" b="0" i="0" u="none" strike="noStrike" cap="none" normalizeH="0" baseline="0" smtClean="0">
                          <a:ln>
                            <a:noFill/>
                          </a:ln>
                          <a:solidFill>
                            <a:schemeClr val="tx1"/>
                          </a:solidFill>
                          <a:effectLst/>
                          <a:latin typeface="Arial" panose="020B0604020202020204" pitchFamily="34" charset="0"/>
                        </a:rPr>
                        <a:t> </a:t>
                      </a:r>
                      <a:r>
                        <a:rPr kumimoji="0" lang="en-US" sz="1800" b="0" i="0" u="none" strike="noStrike" cap="none" normalizeH="0" baseline="0" smtClean="0">
                          <a:ln>
                            <a:noFill/>
                          </a:ln>
                          <a:solidFill>
                            <a:schemeClr val="tx1"/>
                          </a:solidFill>
                          <a:effectLst/>
                          <a:latin typeface="Arial" panose="020B0604020202020204" pitchFamily="34" charset="0"/>
                        </a:rPr>
                        <a:t>          </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bl>
          </a:graphicData>
        </a:graphic>
      </p:graphicFrame>
      <p:pic>
        <p:nvPicPr>
          <p:cNvPr id="34826" name="Picture 10" descr="Moderate%20Perio%20(Braun)%202"/>
          <p:cNvPicPr>
            <a:picLocks noGrp="1" noChangeAspect="1" noChangeArrowheads="1"/>
          </p:cNvPicPr>
          <p:nvPr>
            <p:ph sz="half" idx="2"/>
          </p:nvPr>
        </p:nvPicPr>
        <p:blipFill>
          <a:blip r:embed="rId3">
            <a:extLst>
              <a:ext uri="{28A0092B-C50C-407E-A947-70E740481C1C}">
                <a14:useLocalDpi xmlns="" xmlns:a14="http://schemas.microsoft.com/office/drawing/2010/main" val="0"/>
              </a:ext>
            </a:extLst>
          </a:blip>
          <a:srcRect/>
          <a:stretch>
            <a:fillRect/>
          </a:stretch>
        </p:blipFill>
        <p:spPr>
          <a:xfrm>
            <a:off x="6583363" y="2651126"/>
            <a:ext cx="3086100" cy="35210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 name="Date Placeholder 1"/>
          <p:cNvSpPr>
            <a:spLocks noGrp="1"/>
          </p:cNvSpPr>
          <p:nvPr>
            <p:ph type="dt" sz="half" idx="10"/>
          </p:nvPr>
        </p:nvSpPr>
        <p:spPr/>
        <p:txBody>
          <a:bodyPr/>
          <a:lstStyle/>
          <a:p>
            <a:fld id="{21D11DB3-642F-4FB1-9EAE-3F83206C5671}" type="datetime1">
              <a:rPr lang="en-US" smtClean="0"/>
              <a:pPr/>
              <a:t>3/3/2021</a:t>
            </a:fld>
            <a:endParaRPr lang="en-US"/>
          </a:p>
        </p:txBody>
      </p:sp>
    </p:spTree>
    <p:extLst>
      <p:ext uri="{BB962C8B-B14F-4D97-AF65-F5344CB8AC3E}">
        <p14:creationId xmlns="" xmlns:p14="http://schemas.microsoft.com/office/powerpoint/2010/main" val="93579725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Signs and Symptoms</a:t>
            </a:r>
          </a:p>
          <a:p>
            <a:r>
              <a:rPr lang="en-US" dirty="0"/>
              <a:t>Patients with acute pancreatitis are very ill, with dull </a:t>
            </a:r>
            <a:r>
              <a:rPr lang="en-US" dirty="0" smtClean="0"/>
              <a:t>abdominal pain</a:t>
            </a:r>
            <a:r>
              <a:rPr lang="en-US" dirty="0"/>
              <a:t>, guarding, rigid abdomen, hypotension </a:t>
            </a:r>
            <a:r>
              <a:rPr lang="en-US" dirty="0" smtClean="0"/>
              <a:t>or shock</a:t>
            </a:r>
            <a:r>
              <a:rPr lang="en-US" dirty="0"/>
              <a:t>, and respiratory distress from accumulation of </a:t>
            </a:r>
            <a:r>
              <a:rPr lang="en-US" dirty="0" smtClean="0"/>
              <a:t>fluid in </a:t>
            </a:r>
            <a:r>
              <a:rPr lang="en-US" dirty="0"/>
              <a:t>the retroperitoneal space</a:t>
            </a:r>
            <a:r>
              <a:rPr lang="en-US" dirty="0" smtClean="0"/>
              <a:t>.</a:t>
            </a:r>
          </a:p>
          <a:p>
            <a:r>
              <a:rPr lang="en-US" dirty="0" smtClean="0"/>
              <a:t> </a:t>
            </a:r>
            <a:r>
              <a:rPr lang="en-US" dirty="0"/>
              <a:t>The abdominal pain is </a:t>
            </a:r>
            <a:r>
              <a:rPr lang="en-US" dirty="0" smtClean="0"/>
              <a:t>generally located </a:t>
            </a:r>
            <a:r>
              <a:rPr lang="en-US" dirty="0"/>
              <a:t>in the midline just below the sternum, with </a:t>
            </a:r>
            <a:r>
              <a:rPr lang="en-US" dirty="0" smtClean="0"/>
              <a:t>radiation to </a:t>
            </a:r>
            <a:r>
              <a:rPr lang="en-US" dirty="0"/>
              <a:t>spine, shoulders, or low back. </a:t>
            </a:r>
            <a:endParaRPr lang="en-US" dirty="0" smtClean="0"/>
          </a:p>
          <a:p>
            <a:r>
              <a:rPr lang="en-US" dirty="0" smtClean="0"/>
              <a:t>The </a:t>
            </a:r>
            <a:r>
              <a:rPr lang="en-US" dirty="0"/>
              <a:t>location </a:t>
            </a:r>
            <a:r>
              <a:rPr lang="en-US" dirty="0" smtClean="0"/>
              <a:t>and degree </a:t>
            </a:r>
            <a:r>
              <a:rPr lang="en-US" dirty="0"/>
              <a:t>of pain indicate the area of the pancreas </a:t>
            </a:r>
            <a:r>
              <a:rPr lang="en-US" dirty="0" smtClean="0"/>
              <a:t>involved and </a:t>
            </a:r>
            <a:r>
              <a:rPr lang="en-US" dirty="0"/>
              <a:t>to some extent the amount of involvement</a:t>
            </a:r>
            <a:r>
              <a:rPr lang="en-US" dirty="0" smtClean="0"/>
              <a:t>.</a:t>
            </a:r>
          </a:p>
          <a:p>
            <a:r>
              <a:rPr lang="en-US" dirty="0" smtClean="0"/>
              <a:t> </a:t>
            </a:r>
            <a:r>
              <a:rPr lang="en-US" dirty="0"/>
              <a:t>For </a:t>
            </a:r>
            <a:r>
              <a:rPr lang="en-US" dirty="0" smtClean="0"/>
              <a:t>example, if </a:t>
            </a:r>
            <a:r>
              <a:rPr lang="en-US" dirty="0"/>
              <a:t>the patient complains primarily of RUQ pain, </a:t>
            </a:r>
            <a:r>
              <a:rPr lang="en-US" dirty="0" smtClean="0"/>
              <a:t>the head </a:t>
            </a:r>
            <a:r>
              <a:rPr lang="en-US" dirty="0"/>
              <a:t>of the pancreas is most likely involved</a:t>
            </a:r>
            <a:r>
              <a:rPr lang="en-US" dirty="0" smtClean="0"/>
              <a:t>.</a:t>
            </a:r>
          </a:p>
          <a:p>
            <a:r>
              <a:rPr lang="en-US" dirty="0" smtClean="0"/>
              <a:t> Respirations are </a:t>
            </a:r>
            <a:r>
              <a:rPr lang="en-US" dirty="0"/>
              <a:t>likely to be shallow as the patient attempts to </a:t>
            </a:r>
            <a:r>
              <a:rPr lang="en-US" dirty="0" smtClean="0"/>
              <a:t>splint painful </a:t>
            </a:r>
            <a:r>
              <a:rPr lang="en-US" dirty="0"/>
              <a:t>areas.</a:t>
            </a:r>
          </a:p>
        </p:txBody>
      </p:sp>
      <p:sp>
        <p:nvSpPr>
          <p:cNvPr id="2" name="Date Placeholder 1"/>
          <p:cNvSpPr>
            <a:spLocks noGrp="1"/>
          </p:cNvSpPr>
          <p:nvPr>
            <p:ph type="dt" sz="half" idx="10"/>
          </p:nvPr>
        </p:nvSpPr>
        <p:spPr/>
        <p:txBody>
          <a:bodyPr/>
          <a:lstStyle/>
          <a:p>
            <a:fld id="{FC9B6CCF-33BA-4AAA-BAF7-F9BC3306BBE5}"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160</a:t>
            </a:fld>
            <a:endParaRPr lang="en-US"/>
          </a:p>
        </p:txBody>
      </p:sp>
    </p:spTree>
    <p:extLst>
      <p:ext uri="{BB962C8B-B14F-4D97-AF65-F5344CB8AC3E}">
        <p14:creationId xmlns="" xmlns:p14="http://schemas.microsoft.com/office/powerpoint/2010/main" val="136797527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Autofit/>
          </a:bodyPr>
          <a:lstStyle/>
          <a:p>
            <a:pPr marL="0" indent="0">
              <a:buNone/>
            </a:pPr>
            <a:r>
              <a:rPr lang="en-US" b="1" i="1" u="sng" dirty="0"/>
              <a:t>Signs and Symptoms</a:t>
            </a:r>
          </a:p>
          <a:p>
            <a:r>
              <a:rPr lang="en-US" dirty="0"/>
              <a:t>The patient may have a low-grade fever, dry </a:t>
            </a:r>
            <a:r>
              <a:rPr lang="en-US" dirty="0" smtClean="0"/>
              <a:t>mucous membranes</a:t>
            </a:r>
            <a:r>
              <a:rPr lang="en-US" dirty="0"/>
              <a:t>, and tachycardia. </a:t>
            </a:r>
            <a:endParaRPr lang="en-US" dirty="0" smtClean="0"/>
          </a:p>
          <a:p>
            <a:r>
              <a:rPr lang="en-US" dirty="0" smtClean="0"/>
              <a:t>If </a:t>
            </a:r>
            <a:r>
              <a:rPr lang="en-US" dirty="0"/>
              <a:t>the primary cause is </a:t>
            </a:r>
            <a:r>
              <a:rPr lang="en-US" dirty="0" smtClean="0"/>
              <a:t>biliary, the </a:t>
            </a:r>
            <a:r>
              <a:rPr lang="en-US" dirty="0"/>
              <a:t>patient may complain of nausea and vomiting, </a:t>
            </a:r>
            <a:r>
              <a:rPr lang="en-US" dirty="0" smtClean="0"/>
              <a:t>and jaundice </a:t>
            </a:r>
            <a:r>
              <a:rPr lang="en-US" dirty="0"/>
              <a:t>may be evident</a:t>
            </a:r>
            <a:r>
              <a:rPr lang="en-US" dirty="0" smtClean="0"/>
              <a:t>.</a:t>
            </a:r>
          </a:p>
          <a:p>
            <a:pPr marL="0" indent="0">
              <a:buNone/>
            </a:pPr>
            <a:r>
              <a:rPr lang="en-US" dirty="0" smtClean="0"/>
              <a:t> </a:t>
            </a:r>
            <a:r>
              <a:rPr lang="en-US" dirty="0"/>
              <a:t>The islets of Langerhans in </a:t>
            </a:r>
            <a:r>
              <a:rPr lang="en-US" dirty="0" smtClean="0"/>
              <a:t>the terminal </a:t>
            </a:r>
            <a:r>
              <a:rPr lang="en-US" dirty="0"/>
              <a:t>one-third of the pancreas are usually not </a:t>
            </a:r>
            <a:r>
              <a:rPr lang="en-US" dirty="0" smtClean="0"/>
              <a:t>impaired.</a:t>
            </a:r>
          </a:p>
        </p:txBody>
      </p:sp>
      <p:sp>
        <p:nvSpPr>
          <p:cNvPr id="2" name="Date Placeholder 1"/>
          <p:cNvSpPr>
            <a:spLocks noGrp="1"/>
          </p:cNvSpPr>
          <p:nvPr>
            <p:ph type="dt" sz="half" idx="10"/>
          </p:nvPr>
        </p:nvSpPr>
        <p:spPr/>
        <p:txBody>
          <a:bodyPr/>
          <a:lstStyle/>
          <a:p>
            <a:fld id="{7C6E992D-A2B5-4764-8DCA-6E865A91F51B}"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161</a:t>
            </a:fld>
            <a:endParaRPr lang="en-US"/>
          </a:p>
        </p:txBody>
      </p:sp>
    </p:spTree>
    <p:extLst>
      <p:ext uri="{BB962C8B-B14F-4D97-AF65-F5344CB8AC3E}">
        <p14:creationId xmlns="" xmlns:p14="http://schemas.microsoft.com/office/powerpoint/2010/main" val="10123187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Complications</a:t>
            </a:r>
          </a:p>
          <a:p>
            <a:r>
              <a:rPr lang="en-US" dirty="0"/>
              <a:t>It may be useful to think of pancreatitis as a chemical burn to the organ. As with other severe burns, death is likely to occur from secondary causes.</a:t>
            </a:r>
          </a:p>
          <a:p>
            <a:r>
              <a:rPr lang="en-US" dirty="0"/>
              <a:t> From the onset of symptoms, cardiovascular, pulmonary (including acute respiratory distress syndrome), and renal failure are the most likely causes of death. </a:t>
            </a:r>
          </a:p>
          <a:p>
            <a:r>
              <a:rPr lang="en-US" dirty="0"/>
              <a:t>Hemorrhage, peripheral vascular collapse, and infection are also major concerns for patients with pancreatitis.</a:t>
            </a:r>
          </a:p>
          <a:p>
            <a:r>
              <a:rPr lang="en-US" dirty="0"/>
              <a:t>A purplish </a:t>
            </a:r>
            <a:r>
              <a:rPr lang="en-US" u="sng" dirty="0"/>
              <a:t>discoloration of the flanks (Turner’s sign) or a purplish discoloration around the umbilicus (Cullen’s sign</a:t>
            </a:r>
            <a:r>
              <a:rPr lang="en-US" dirty="0"/>
              <a:t>) may occur with extensive hemorrhagic destruction of the pancreas</a:t>
            </a:r>
            <a:r>
              <a:rPr lang="en-US" dirty="0" smtClean="0"/>
              <a:t>.</a:t>
            </a:r>
            <a:endParaRPr lang="en-US" dirty="0"/>
          </a:p>
        </p:txBody>
      </p:sp>
      <p:sp>
        <p:nvSpPr>
          <p:cNvPr id="2" name="Date Placeholder 1"/>
          <p:cNvSpPr>
            <a:spLocks noGrp="1"/>
          </p:cNvSpPr>
          <p:nvPr>
            <p:ph type="dt" sz="half" idx="10"/>
          </p:nvPr>
        </p:nvSpPr>
        <p:spPr/>
        <p:txBody>
          <a:bodyPr/>
          <a:lstStyle/>
          <a:p>
            <a:fld id="{BEC595AF-FCC3-480E-9A83-4CF499A5CB08}"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162</a:t>
            </a:fld>
            <a:endParaRPr lang="en-US"/>
          </a:p>
        </p:txBody>
      </p:sp>
    </p:spTree>
    <p:extLst>
      <p:ext uri="{BB962C8B-B14F-4D97-AF65-F5344CB8AC3E}">
        <p14:creationId xmlns="" xmlns:p14="http://schemas.microsoft.com/office/powerpoint/2010/main" val="82954441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Diagnostic Tests</a:t>
            </a:r>
          </a:p>
          <a:p>
            <a:r>
              <a:rPr lang="en-US" dirty="0"/>
              <a:t>Serum amylase (normal: 56 to 190 IU/L) and serum </a:t>
            </a:r>
            <a:r>
              <a:rPr lang="en-US" dirty="0" smtClean="0"/>
              <a:t>lipase (normal</a:t>
            </a:r>
            <a:r>
              <a:rPr lang="en-US" dirty="0"/>
              <a:t>: 0 to 110 U/L) may be elevated 5 to 40 times normal.</a:t>
            </a:r>
          </a:p>
          <a:p>
            <a:r>
              <a:rPr lang="en-US" dirty="0"/>
              <a:t>The levels usually begin to drop within 72 </a:t>
            </a:r>
            <a:r>
              <a:rPr lang="en-US" dirty="0" smtClean="0"/>
              <a:t>hours </a:t>
            </a:r>
            <a:r>
              <a:rPr lang="en-US" dirty="0"/>
              <a:t>Urine amylase elevates and stay elevated longer. </a:t>
            </a:r>
            <a:endParaRPr lang="en-US" dirty="0" smtClean="0"/>
          </a:p>
          <a:p>
            <a:r>
              <a:rPr lang="en-US" dirty="0" smtClean="0"/>
              <a:t>Glucose, bilirubin</a:t>
            </a:r>
            <a:r>
              <a:rPr lang="en-US" dirty="0"/>
              <a:t>, alkaline phosphatase, lactic dehydrogenase, </a:t>
            </a:r>
            <a:r>
              <a:rPr lang="en-US" dirty="0" smtClean="0"/>
              <a:t>ALT, AST</a:t>
            </a:r>
            <a:r>
              <a:rPr lang="en-US" dirty="0"/>
              <a:t>, cholesterol, and potassium are all elevated. </a:t>
            </a:r>
            <a:endParaRPr lang="en-US" dirty="0" smtClean="0"/>
          </a:p>
          <a:p>
            <a:r>
              <a:rPr lang="en-US" dirty="0" smtClean="0"/>
              <a:t>Decreases</a:t>
            </a:r>
            <a:r>
              <a:rPr lang="en-US" dirty="0"/>
              <a:t> </a:t>
            </a:r>
            <a:r>
              <a:rPr lang="en-US" dirty="0" smtClean="0"/>
              <a:t>are </a:t>
            </a:r>
            <a:r>
              <a:rPr lang="en-US" dirty="0"/>
              <a:t>measured in serum albumin, calcium, sodium, and magnesium.</a:t>
            </a:r>
          </a:p>
          <a:p>
            <a:r>
              <a:rPr lang="en-US" dirty="0"/>
              <a:t>X-ray examination may show pleural effusion from </a:t>
            </a:r>
            <a:r>
              <a:rPr lang="en-US" dirty="0" smtClean="0"/>
              <a:t>local inflammatory </a:t>
            </a:r>
            <a:r>
              <a:rPr lang="en-US" dirty="0"/>
              <a:t>reaction to pancreatic enzymes, </a:t>
            </a:r>
            <a:r>
              <a:rPr lang="en-US" dirty="0" smtClean="0"/>
              <a:t>pulmonary infiltrates</a:t>
            </a:r>
            <a:r>
              <a:rPr lang="en-US" dirty="0"/>
              <a:t>, or a change in the size of the pancreas. </a:t>
            </a:r>
            <a:endParaRPr lang="en-US" dirty="0" smtClean="0"/>
          </a:p>
          <a:p>
            <a:r>
              <a:rPr lang="en-US" dirty="0" smtClean="0"/>
              <a:t>Computed</a:t>
            </a:r>
            <a:r>
              <a:rPr lang="en-US" dirty="0"/>
              <a:t> </a:t>
            </a:r>
            <a:r>
              <a:rPr lang="en-US" dirty="0" smtClean="0"/>
              <a:t>tomography </a:t>
            </a:r>
            <a:r>
              <a:rPr lang="en-US" dirty="0"/>
              <a:t>and ultrasonography can provide </a:t>
            </a:r>
            <a:r>
              <a:rPr lang="en-US" dirty="0" smtClean="0"/>
              <a:t>more complete </a:t>
            </a:r>
            <a:r>
              <a:rPr lang="en-US" dirty="0"/>
              <a:t>information about the pancreas and </a:t>
            </a:r>
            <a:r>
              <a:rPr lang="en-US" dirty="0" smtClean="0"/>
              <a:t>surrounding tissues</a:t>
            </a:r>
            <a:r>
              <a:rPr lang="en-US" dirty="0"/>
              <a:t>.</a:t>
            </a:r>
          </a:p>
        </p:txBody>
      </p:sp>
      <p:sp>
        <p:nvSpPr>
          <p:cNvPr id="2" name="Date Placeholder 1"/>
          <p:cNvSpPr>
            <a:spLocks noGrp="1"/>
          </p:cNvSpPr>
          <p:nvPr>
            <p:ph type="dt" sz="half" idx="10"/>
          </p:nvPr>
        </p:nvSpPr>
        <p:spPr/>
        <p:txBody>
          <a:bodyPr/>
          <a:lstStyle/>
          <a:p>
            <a:fld id="{A6723931-DC05-45D7-B9B1-BFE735AF70BD}"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163</a:t>
            </a:fld>
            <a:endParaRPr lang="en-US"/>
          </a:p>
        </p:txBody>
      </p:sp>
    </p:spTree>
    <p:extLst>
      <p:ext uri="{BB962C8B-B14F-4D97-AF65-F5344CB8AC3E}">
        <p14:creationId xmlns="" xmlns:p14="http://schemas.microsoft.com/office/powerpoint/2010/main" val="36502298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smtClean="0"/>
              <a:t>Medical </a:t>
            </a:r>
            <a:r>
              <a:rPr lang="en-US" b="1" i="1" u="sng" dirty="0"/>
              <a:t>Treatment</a:t>
            </a:r>
          </a:p>
          <a:p>
            <a:r>
              <a:rPr lang="en-US" dirty="0"/>
              <a:t>Medical treatment of acute pancreatitis depends on the </a:t>
            </a:r>
            <a:r>
              <a:rPr lang="en-US" dirty="0" smtClean="0"/>
              <a:t>intensity of </a:t>
            </a:r>
            <a:r>
              <a:rPr lang="en-US" dirty="0"/>
              <a:t>the symptoms. </a:t>
            </a:r>
            <a:endParaRPr lang="en-US" dirty="0" smtClean="0"/>
          </a:p>
          <a:p>
            <a:r>
              <a:rPr lang="en-US" dirty="0" smtClean="0"/>
              <a:t>Treatment </a:t>
            </a:r>
            <a:r>
              <a:rPr lang="en-US" dirty="0"/>
              <a:t>is concerned with </a:t>
            </a:r>
            <a:r>
              <a:rPr lang="en-US" dirty="0" smtClean="0"/>
              <a:t>the maintenance </a:t>
            </a:r>
            <a:r>
              <a:rPr lang="en-US" dirty="0"/>
              <a:t>of life support until the inflammation resolves.</a:t>
            </a:r>
          </a:p>
          <a:p>
            <a:r>
              <a:rPr lang="en-US" dirty="0"/>
              <a:t>The physician orders intravenous fluids, such as </a:t>
            </a:r>
            <a:r>
              <a:rPr lang="en-US" dirty="0" smtClean="0"/>
              <a:t>crystalloid, electrolyte</a:t>
            </a:r>
            <a:r>
              <a:rPr lang="en-US" dirty="0"/>
              <a:t>, or colloid (such as albumin) solutions, if the </a:t>
            </a:r>
            <a:r>
              <a:rPr lang="en-US" dirty="0" smtClean="0"/>
              <a:t>patient experiences </a:t>
            </a:r>
            <a:r>
              <a:rPr lang="en-US" dirty="0"/>
              <a:t>hypovolemic shock. </a:t>
            </a:r>
            <a:endParaRPr lang="en-US" dirty="0" smtClean="0"/>
          </a:p>
          <a:p>
            <a:r>
              <a:rPr lang="en-US" dirty="0" smtClean="0"/>
              <a:t>Blood </a:t>
            </a:r>
            <a:r>
              <a:rPr lang="en-US" dirty="0"/>
              <a:t>or blood </a:t>
            </a:r>
            <a:r>
              <a:rPr lang="en-US" dirty="0" smtClean="0"/>
              <a:t>products may </a:t>
            </a:r>
            <a:r>
              <a:rPr lang="en-US" dirty="0"/>
              <a:t>also be ordered if the patient has massive </a:t>
            </a:r>
            <a:r>
              <a:rPr lang="en-US" dirty="0" smtClean="0"/>
              <a:t>blood loss </a:t>
            </a:r>
            <a:r>
              <a:rPr lang="en-US" dirty="0"/>
              <a:t>from hemorrhage.</a:t>
            </a:r>
          </a:p>
        </p:txBody>
      </p:sp>
      <p:sp>
        <p:nvSpPr>
          <p:cNvPr id="2" name="Date Placeholder 1"/>
          <p:cNvSpPr>
            <a:spLocks noGrp="1"/>
          </p:cNvSpPr>
          <p:nvPr>
            <p:ph type="dt" sz="half" idx="10"/>
          </p:nvPr>
        </p:nvSpPr>
        <p:spPr/>
        <p:txBody>
          <a:bodyPr/>
          <a:lstStyle/>
          <a:p>
            <a:fld id="{AD43B50E-A52D-4D19-8A60-55B3640E6B8E}"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164</a:t>
            </a:fld>
            <a:endParaRPr lang="en-US"/>
          </a:p>
        </p:txBody>
      </p:sp>
    </p:spTree>
    <p:extLst>
      <p:ext uri="{BB962C8B-B14F-4D97-AF65-F5344CB8AC3E}">
        <p14:creationId xmlns="" xmlns:p14="http://schemas.microsoft.com/office/powerpoint/2010/main" val="29842907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smtClean="0"/>
              <a:t>medical Treatment</a:t>
            </a:r>
          </a:p>
          <a:p>
            <a:r>
              <a:rPr lang="en-US" dirty="0"/>
              <a:t>The patient may be given antianxiety agents to </a:t>
            </a:r>
            <a:r>
              <a:rPr lang="en-US" dirty="0" smtClean="0"/>
              <a:t>decrease oxygen </a:t>
            </a:r>
            <a:r>
              <a:rPr lang="en-US" dirty="0"/>
              <a:t>demand</a:t>
            </a:r>
            <a:r>
              <a:rPr lang="en-US" dirty="0" smtClean="0"/>
              <a:t>.</a:t>
            </a:r>
          </a:p>
          <a:p>
            <a:r>
              <a:rPr lang="en-US" dirty="0" smtClean="0"/>
              <a:t> </a:t>
            </a:r>
            <a:r>
              <a:rPr lang="en-US" dirty="0"/>
              <a:t>The patient may require </a:t>
            </a:r>
            <a:r>
              <a:rPr lang="en-US" dirty="0" smtClean="0"/>
              <a:t>supplemental oxygen </a:t>
            </a:r>
            <a:r>
              <a:rPr lang="en-US" dirty="0"/>
              <a:t>if abdominal pressure, pleural effusion, or </a:t>
            </a:r>
            <a:r>
              <a:rPr lang="en-US" dirty="0" smtClean="0"/>
              <a:t>acidosis cause </a:t>
            </a:r>
            <a:r>
              <a:rPr lang="en-US" dirty="0"/>
              <a:t>a severe decrease in circulating oxygen.</a:t>
            </a:r>
          </a:p>
          <a:p>
            <a:r>
              <a:rPr lang="en-US" dirty="0"/>
              <a:t>The physician usually orders </a:t>
            </a:r>
            <a:r>
              <a:rPr lang="en-US" dirty="0" err="1"/>
              <a:t>meperidine</a:t>
            </a:r>
            <a:r>
              <a:rPr lang="en-US" dirty="0"/>
              <a:t> </a:t>
            </a:r>
            <a:r>
              <a:rPr lang="en-US" dirty="0" smtClean="0"/>
              <a:t>hydrochloride (Demerol</a:t>
            </a:r>
            <a:r>
              <a:rPr lang="en-US" dirty="0"/>
              <a:t>) for pain. Pain and anxiety increase </a:t>
            </a:r>
            <a:r>
              <a:rPr lang="en-US" dirty="0" smtClean="0"/>
              <a:t>pancreatic secretion </a:t>
            </a:r>
            <a:r>
              <a:rPr lang="en-US" dirty="0"/>
              <a:t>by stimulating the autonomic nervous system.</a:t>
            </a:r>
          </a:p>
          <a:p>
            <a:r>
              <a:rPr lang="en-US" dirty="0"/>
              <a:t>Morphine sulfate, long thought to be contraindicated as </a:t>
            </a:r>
            <a:r>
              <a:rPr lang="en-US" dirty="0" smtClean="0"/>
              <a:t>an analgesic </a:t>
            </a:r>
            <a:r>
              <a:rPr lang="en-US" dirty="0"/>
              <a:t>because it was believed to cause smooth </a:t>
            </a:r>
            <a:r>
              <a:rPr lang="en-US" dirty="0" smtClean="0"/>
              <a:t>muscle spasm </a:t>
            </a:r>
            <a:r>
              <a:rPr lang="en-US" dirty="0"/>
              <a:t>in the biliary and pancreatic ducts, may also be ordered.</a:t>
            </a:r>
            <a:endParaRPr lang="en-US" b="1" i="1" dirty="0"/>
          </a:p>
          <a:p>
            <a:endParaRPr lang="en-US" dirty="0"/>
          </a:p>
        </p:txBody>
      </p:sp>
      <p:sp>
        <p:nvSpPr>
          <p:cNvPr id="2" name="Date Placeholder 1"/>
          <p:cNvSpPr>
            <a:spLocks noGrp="1"/>
          </p:cNvSpPr>
          <p:nvPr>
            <p:ph type="dt" sz="half" idx="10"/>
          </p:nvPr>
        </p:nvSpPr>
        <p:spPr/>
        <p:txBody>
          <a:bodyPr/>
          <a:lstStyle/>
          <a:p>
            <a:fld id="{2049C901-E922-4DFA-B401-9056AC6FBD03}"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165</a:t>
            </a:fld>
            <a:endParaRPr lang="en-US"/>
          </a:p>
        </p:txBody>
      </p:sp>
    </p:spTree>
    <p:extLst>
      <p:ext uri="{BB962C8B-B14F-4D97-AF65-F5344CB8AC3E}">
        <p14:creationId xmlns="" xmlns:p14="http://schemas.microsoft.com/office/powerpoint/2010/main" val="399801797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smtClean="0"/>
              <a:t>medical Treatment</a:t>
            </a:r>
          </a:p>
          <a:p>
            <a:r>
              <a:rPr lang="en-US" dirty="0"/>
              <a:t>The patient is usually ordered to have nothing by </a:t>
            </a:r>
            <a:r>
              <a:rPr lang="en-US" dirty="0" smtClean="0"/>
              <a:t>mouth (NPO</a:t>
            </a:r>
            <a:r>
              <a:rPr lang="en-US" dirty="0"/>
              <a:t>) to rest the gastrointestinal tract. Further, the </a:t>
            </a:r>
            <a:r>
              <a:rPr lang="en-US" dirty="0" smtClean="0"/>
              <a:t>patient may </a:t>
            </a:r>
            <a:r>
              <a:rPr lang="en-US" dirty="0"/>
              <a:t>need to have a nasogastric tube inserted </a:t>
            </a:r>
            <a:r>
              <a:rPr lang="en-US" dirty="0" smtClean="0"/>
              <a:t>into </a:t>
            </a:r>
            <a:r>
              <a:rPr lang="en-US" dirty="0"/>
              <a:t>the </a:t>
            </a:r>
            <a:r>
              <a:rPr lang="en-US" dirty="0" smtClean="0"/>
              <a:t>stomach and </a:t>
            </a:r>
            <a:r>
              <a:rPr lang="en-US" dirty="0"/>
              <a:t>attached to low suction to empty gastric </a:t>
            </a:r>
            <a:r>
              <a:rPr lang="en-US" dirty="0" smtClean="0"/>
              <a:t>contents and </a:t>
            </a:r>
            <a:r>
              <a:rPr lang="en-US" dirty="0"/>
              <a:t>gas. </a:t>
            </a:r>
            <a:endParaRPr lang="en-US" dirty="0" smtClean="0"/>
          </a:p>
          <a:p>
            <a:r>
              <a:rPr lang="en-US" dirty="0" smtClean="0"/>
              <a:t>The </a:t>
            </a:r>
            <a:r>
              <a:rPr lang="en-US" dirty="0"/>
              <a:t>physician usually orders histamine (H2) </a:t>
            </a:r>
            <a:r>
              <a:rPr lang="en-US" dirty="0" smtClean="0"/>
              <a:t>antagonists such </a:t>
            </a:r>
            <a:r>
              <a:rPr lang="en-US" dirty="0"/>
              <a:t>as ranitidine hydrochloride (Zantac) to </a:t>
            </a:r>
            <a:r>
              <a:rPr lang="en-US" dirty="0" smtClean="0"/>
              <a:t>prevent stress </a:t>
            </a:r>
            <a:r>
              <a:rPr lang="en-US" dirty="0"/>
              <a:t>ulcers and to decrease acid stimulation of </a:t>
            </a:r>
            <a:r>
              <a:rPr lang="en-US" dirty="0" smtClean="0"/>
              <a:t>pancreatic secretion.</a:t>
            </a:r>
          </a:p>
          <a:p>
            <a:r>
              <a:rPr lang="en-US" dirty="0" smtClean="0"/>
              <a:t> </a:t>
            </a:r>
            <a:r>
              <a:rPr lang="en-US" dirty="0"/>
              <a:t>If the NPO therapy is prolonged or if the </a:t>
            </a:r>
            <a:r>
              <a:rPr lang="en-US" dirty="0" smtClean="0"/>
              <a:t>patient is </a:t>
            </a:r>
            <a:r>
              <a:rPr lang="en-US" dirty="0"/>
              <a:t>malnourished, the patient will receive </a:t>
            </a:r>
            <a:r>
              <a:rPr lang="en-US" dirty="0" smtClean="0"/>
              <a:t>TPN </a:t>
            </a:r>
          </a:p>
          <a:p>
            <a:r>
              <a:rPr lang="en-US" dirty="0" smtClean="0"/>
              <a:t>Additional </a:t>
            </a:r>
            <a:r>
              <a:rPr lang="en-US" dirty="0"/>
              <a:t>typical drug orders include sodium </a:t>
            </a:r>
            <a:r>
              <a:rPr lang="en-US" dirty="0" smtClean="0"/>
              <a:t>bicarbonate to </a:t>
            </a:r>
            <a:r>
              <a:rPr lang="en-US" dirty="0"/>
              <a:t>reverse the acidosis caused by shock, electrolytes </a:t>
            </a:r>
            <a:r>
              <a:rPr lang="en-US" dirty="0" smtClean="0"/>
              <a:t>such as </a:t>
            </a:r>
            <a:r>
              <a:rPr lang="en-US" dirty="0"/>
              <a:t>calcium and magnesium to replace losses, regular </a:t>
            </a:r>
            <a:r>
              <a:rPr lang="en-US" dirty="0" smtClean="0"/>
              <a:t>insulin to </a:t>
            </a:r>
            <a:r>
              <a:rPr lang="en-US" dirty="0"/>
              <a:t>combat hyperglycemia, and antibiotics to treat sepsis.</a:t>
            </a:r>
            <a:endParaRPr lang="en-US" b="1" i="1" dirty="0"/>
          </a:p>
          <a:p>
            <a:endParaRPr lang="en-US" dirty="0"/>
          </a:p>
        </p:txBody>
      </p:sp>
      <p:sp>
        <p:nvSpPr>
          <p:cNvPr id="2" name="Date Placeholder 1"/>
          <p:cNvSpPr>
            <a:spLocks noGrp="1"/>
          </p:cNvSpPr>
          <p:nvPr>
            <p:ph type="dt" sz="half" idx="10"/>
          </p:nvPr>
        </p:nvSpPr>
        <p:spPr/>
        <p:txBody>
          <a:bodyPr/>
          <a:lstStyle/>
          <a:p>
            <a:fld id="{8C5E1C7C-243A-4928-AE5D-843D74259AC3}"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166</a:t>
            </a:fld>
            <a:endParaRPr lang="en-US"/>
          </a:p>
        </p:txBody>
      </p:sp>
    </p:spTree>
    <p:extLst>
      <p:ext uri="{BB962C8B-B14F-4D97-AF65-F5344CB8AC3E}">
        <p14:creationId xmlns="" xmlns:p14="http://schemas.microsoft.com/office/powerpoint/2010/main" val="320473889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b="1" dirty="0" smtClean="0"/>
              <a:t>.</a:t>
            </a:r>
            <a:r>
              <a:rPr lang="en-US" b="1" i="1" u="sng" dirty="0" smtClean="0"/>
              <a:t> Nursing Process</a:t>
            </a:r>
          </a:p>
          <a:p>
            <a:r>
              <a:rPr lang="en-US" b="1" u="sng" dirty="0" smtClean="0"/>
              <a:t>ASSESSMENT</a:t>
            </a:r>
            <a:r>
              <a:rPr lang="en-US" b="1" dirty="0" smtClean="0"/>
              <a:t> </a:t>
            </a:r>
          </a:p>
          <a:p>
            <a:r>
              <a:rPr lang="en-US" dirty="0" smtClean="0"/>
              <a:t>Frequently measure and record vital signs (especially </a:t>
            </a:r>
            <a:r>
              <a:rPr lang="en-US" dirty="0"/>
              <a:t>blood pressure and pulse), skin color and </a:t>
            </a:r>
            <a:r>
              <a:rPr lang="en-US" dirty="0" smtClean="0"/>
              <a:t>temperature, and </a:t>
            </a:r>
            <a:r>
              <a:rPr lang="en-US" dirty="0"/>
              <a:t>urinary output. Monitor nausea and </a:t>
            </a:r>
            <a:r>
              <a:rPr lang="en-US" dirty="0" smtClean="0"/>
              <a:t>vomiting. Observe </a:t>
            </a:r>
            <a:r>
              <a:rPr lang="en-US" dirty="0"/>
              <a:t>the patient for evidence of respiratory distress, </a:t>
            </a:r>
            <a:r>
              <a:rPr lang="en-US" dirty="0" smtClean="0"/>
              <a:t>such as </a:t>
            </a:r>
            <a:r>
              <a:rPr lang="en-US" dirty="0"/>
              <a:t>restlessness, irritability, use of accessory muscles </a:t>
            </a:r>
            <a:r>
              <a:rPr lang="en-US" dirty="0" smtClean="0"/>
              <a:t>for breathing</a:t>
            </a:r>
            <a:r>
              <a:rPr lang="en-US" dirty="0"/>
              <a:t>, or dyspnea. Evaluate the patient frequently </a:t>
            </a:r>
            <a:r>
              <a:rPr lang="en-US" dirty="0" smtClean="0"/>
              <a:t>for pain.</a:t>
            </a:r>
          </a:p>
          <a:p>
            <a:r>
              <a:rPr lang="en-US" u="sng" dirty="0" smtClean="0"/>
              <a:t>Nursing diagnosis </a:t>
            </a:r>
            <a:r>
              <a:rPr lang="en-US" dirty="0" smtClean="0"/>
              <a:t>: </a:t>
            </a:r>
            <a:r>
              <a:rPr lang="en-US" b="1" dirty="0" smtClean="0"/>
              <a:t>Pain </a:t>
            </a:r>
            <a:r>
              <a:rPr lang="en-US" b="1" dirty="0"/>
              <a:t>related to edema and inflammation</a:t>
            </a:r>
          </a:p>
          <a:p>
            <a:pPr marL="0" indent="0">
              <a:buNone/>
            </a:pPr>
            <a:r>
              <a:rPr lang="en-US" b="1" u="sng" dirty="0"/>
              <a:t>PATIENT OUTCOME</a:t>
            </a:r>
          </a:p>
          <a:p>
            <a:r>
              <a:rPr lang="en-US" dirty="0"/>
              <a:t>Patient experiences an increase in comfort as evidenced by statement of pain level less than 2 on a scale of 0 to 5.</a:t>
            </a:r>
          </a:p>
          <a:p>
            <a:pPr marL="0" indent="0">
              <a:buNone/>
            </a:pPr>
            <a:r>
              <a:rPr lang="en-US" b="1" u="sng" dirty="0"/>
              <a:t>EVALUATION OF OUTCOME</a:t>
            </a:r>
          </a:p>
          <a:p>
            <a:r>
              <a:rPr lang="en-US" dirty="0"/>
              <a:t>Does patient sate pain level is less than 2 on a pain scale of 0 to 5?</a:t>
            </a:r>
          </a:p>
        </p:txBody>
      </p:sp>
      <p:sp>
        <p:nvSpPr>
          <p:cNvPr id="2" name="Date Placeholder 1"/>
          <p:cNvSpPr>
            <a:spLocks noGrp="1"/>
          </p:cNvSpPr>
          <p:nvPr>
            <p:ph type="dt" sz="half" idx="10"/>
          </p:nvPr>
        </p:nvSpPr>
        <p:spPr/>
        <p:txBody>
          <a:bodyPr/>
          <a:lstStyle/>
          <a:p>
            <a:fld id="{197978E2-626D-4A63-A31F-DE6A1FDC2EAA}"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167</a:t>
            </a:fld>
            <a:endParaRPr lang="en-US"/>
          </a:p>
        </p:txBody>
      </p:sp>
    </p:spTree>
    <p:extLst>
      <p:ext uri="{BB962C8B-B14F-4D97-AF65-F5344CB8AC3E}">
        <p14:creationId xmlns="" xmlns:p14="http://schemas.microsoft.com/office/powerpoint/2010/main" val="393734641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3351649976"/>
              </p:ext>
            </p:extLst>
          </p:nvPr>
        </p:nvGraphicFramePr>
        <p:xfrm>
          <a:off x="0" y="0"/>
          <a:ext cx="12192000" cy="6867005"/>
        </p:xfrm>
        <a:graphic>
          <a:graphicData uri="http://schemas.openxmlformats.org/drawingml/2006/table">
            <a:tbl>
              <a:tblPr firstRow="1" bandRow="1">
                <a:tableStyleId>{5C22544A-7EE6-4342-B048-85BDC9FD1C3A}</a:tableStyleId>
              </a:tblPr>
              <a:tblGrid>
                <a:gridCol w="4794422">
                  <a:extLst>
                    <a:ext uri="{9D8B030D-6E8A-4147-A177-3AD203B41FA5}">
                      <a16:colId xmlns="" xmlns:a16="http://schemas.microsoft.com/office/drawing/2014/main" val="20000"/>
                    </a:ext>
                  </a:extLst>
                </a:gridCol>
                <a:gridCol w="7397578">
                  <a:extLst>
                    <a:ext uri="{9D8B030D-6E8A-4147-A177-3AD203B41FA5}">
                      <a16:colId xmlns="" xmlns:a16="http://schemas.microsoft.com/office/drawing/2014/main" val="20001"/>
                    </a:ext>
                  </a:extLst>
                </a:gridCol>
              </a:tblGrid>
              <a:tr h="448195">
                <a:tc>
                  <a:txBody>
                    <a:bodyPr/>
                    <a:lstStyle/>
                    <a:p>
                      <a:r>
                        <a:rPr lang="en-US" sz="2400" dirty="0" smtClean="0"/>
                        <a:t>Interventions</a:t>
                      </a:r>
                      <a:r>
                        <a:rPr lang="en-US" sz="2400" baseline="0" dirty="0" smtClean="0"/>
                        <a:t> </a:t>
                      </a:r>
                      <a:endParaRPr lang="en-US" sz="2400" dirty="0"/>
                    </a:p>
                  </a:txBody>
                  <a:tcPr/>
                </a:tc>
                <a:tc>
                  <a:txBody>
                    <a:bodyPr/>
                    <a:lstStyle/>
                    <a:p>
                      <a:r>
                        <a:rPr lang="en-US" sz="2400" dirty="0" smtClean="0"/>
                        <a:t>Rationale </a:t>
                      </a:r>
                      <a:endParaRPr lang="en-US" sz="2400" dirty="0"/>
                    </a:p>
                  </a:txBody>
                  <a:tcPr/>
                </a:tc>
                <a:extLst>
                  <a:ext uri="{0D108BD9-81ED-4DB2-BD59-A6C34878D82A}">
                    <a16:rowId xmlns="" xmlns:a16="http://schemas.microsoft.com/office/drawing/2014/main" val="10000"/>
                  </a:ext>
                </a:extLst>
              </a:tr>
              <a:tr h="6409805">
                <a:tc>
                  <a:txBody>
                    <a:bodyPr/>
                    <a:lstStyle/>
                    <a:p>
                      <a:r>
                        <a:rPr lang="en-US" sz="2400" b="0" i="0" u="none" strike="noStrike" kern="1200" baseline="0" dirty="0" smtClean="0">
                          <a:solidFill>
                            <a:schemeClr val="dk1"/>
                          </a:solidFill>
                          <a:latin typeface="+mn-lt"/>
                          <a:ea typeface="+mn-ea"/>
                          <a:cs typeface="+mn-cs"/>
                        </a:rPr>
                        <a:t>Assess the patient every 2 hours</a:t>
                      </a:r>
                    </a:p>
                    <a:p>
                      <a:r>
                        <a:rPr lang="en-US" sz="2400" b="0" i="0" u="none" strike="noStrike" kern="1200" baseline="0" dirty="0" smtClean="0">
                          <a:solidFill>
                            <a:schemeClr val="dk1"/>
                          </a:solidFill>
                          <a:latin typeface="+mn-lt"/>
                          <a:ea typeface="+mn-ea"/>
                          <a:cs typeface="+mn-cs"/>
                        </a:rPr>
                        <a:t>for pain by Asking the patient to rate pain on a scale of 0 to 5.</a:t>
                      </a:r>
                    </a:p>
                    <a:p>
                      <a:r>
                        <a:rPr lang="en-US" sz="2400" b="0" i="0" u="none" strike="noStrike" kern="1200" baseline="0" dirty="0" smtClean="0">
                          <a:solidFill>
                            <a:schemeClr val="dk1"/>
                          </a:solidFill>
                          <a:latin typeface="+mn-lt"/>
                          <a:ea typeface="+mn-ea"/>
                          <a:cs typeface="+mn-cs"/>
                        </a:rPr>
                        <a:t>Observing the patient for acute pain behaviors such as grimacing, irritability, reluctance to move, or inability to lie quietly.</a:t>
                      </a:r>
                    </a:p>
                    <a:p>
                      <a:r>
                        <a:rPr lang="en-US" sz="2400" b="0" i="0" u="none" strike="noStrike" kern="1200" baseline="0" dirty="0" smtClean="0">
                          <a:solidFill>
                            <a:schemeClr val="dk1"/>
                          </a:solidFill>
                          <a:latin typeface="+mn-lt"/>
                          <a:ea typeface="+mn-ea"/>
                          <a:cs typeface="+mn-cs"/>
                        </a:rPr>
                        <a:t>Administer analgesics.</a:t>
                      </a:r>
                    </a:p>
                    <a:p>
                      <a:r>
                        <a:rPr lang="en-US" sz="2400" b="0" i="0" u="none" strike="noStrike" kern="1200" baseline="0" dirty="0" smtClean="0">
                          <a:solidFill>
                            <a:schemeClr val="dk1"/>
                          </a:solidFill>
                          <a:latin typeface="+mn-lt"/>
                          <a:ea typeface="+mn-ea"/>
                          <a:cs typeface="+mn-cs"/>
                        </a:rPr>
                        <a:t>Assist the patient to a position of comfort, usually high Fowler’s or leaning forward slightly.</a:t>
                      </a:r>
                    </a:p>
                    <a:p>
                      <a:r>
                        <a:rPr lang="en-US" sz="2400" b="0" i="0" u="none" strike="noStrike" kern="1200" baseline="0" dirty="0" smtClean="0">
                          <a:solidFill>
                            <a:schemeClr val="dk1"/>
                          </a:solidFill>
                          <a:latin typeface="+mn-lt"/>
                          <a:ea typeface="+mn-ea"/>
                          <a:cs typeface="+mn-cs"/>
                        </a:rPr>
                        <a:t>Keep the environment free from excessive stimuli.</a:t>
                      </a:r>
                    </a:p>
                    <a:p>
                      <a:r>
                        <a:rPr lang="en-US" sz="2400" b="0" i="0" u="none" strike="noStrike" kern="1200" baseline="0" dirty="0" smtClean="0">
                          <a:solidFill>
                            <a:schemeClr val="dk1"/>
                          </a:solidFill>
                          <a:latin typeface="+mn-lt"/>
                          <a:ea typeface="+mn-ea"/>
                          <a:cs typeface="+mn-cs"/>
                        </a:rPr>
                        <a:t>Teach the patient alternative pain control strategies such as guided </a:t>
                      </a:r>
                      <a:r>
                        <a:rPr lang="en-US" sz="2400" b="0" i="0" u="none" strike="noStrike" kern="1200" baseline="0" dirty="0" err="1" smtClean="0">
                          <a:solidFill>
                            <a:schemeClr val="dk1"/>
                          </a:solidFill>
                          <a:latin typeface="+mn-lt"/>
                          <a:ea typeface="+mn-ea"/>
                          <a:cs typeface="+mn-cs"/>
                        </a:rPr>
                        <a:t>magery</a:t>
                      </a:r>
                      <a:r>
                        <a:rPr lang="en-US" sz="2400" b="0" i="0" u="none" strike="noStrike" kern="1200" baseline="0" dirty="0" smtClean="0">
                          <a:solidFill>
                            <a:schemeClr val="dk1"/>
                          </a:solidFill>
                          <a:latin typeface="+mn-lt"/>
                          <a:ea typeface="+mn-ea"/>
                          <a:cs typeface="+mn-cs"/>
                        </a:rPr>
                        <a:t> and relaxation techniques.</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Intense pain is likely to occur with acute pancreatitis.</a:t>
                      </a:r>
                    </a:p>
                    <a:p>
                      <a:r>
                        <a:rPr lang="en-US" sz="2400" b="0" i="0" u="none" strike="noStrike" kern="1200" baseline="0" dirty="0" smtClean="0">
                          <a:solidFill>
                            <a:schemeClr val="dk1"/>
                          </a:solidFill>
                          <a:latin typeface="+mn-lt"/>
                          <a:ea typeface="+mn-ea"/>
                          <a:cs typeface="+mn-cs"/>
                        </a:rPr>
                        <a:t>A pain scale allows for a consistent and individual evaluation of pain.</a:t>
                      </a:r>
                    </a:p>
                    <a:p>
                      <a:r>
                        <a:rPr lang="en-US" sz="2400" b="0" i="0" u="none" strike="noStrike" kern="1200" baseline="0" dirty="0" smtClean="0">
                          <a:solidFill>
                            <a:schemeClr val="dk1"/>
                          </a:solidFill>
                          <a:latin typeface="+mn-lt"/>
                          <a:ea typeface="+mn-ea"/>
                          <a:cs typeface="+mn-cs"/>
                        </a:rPr>
                        <a:t>Observation of acute pain behaviors, such as reluctance to move, shallow respirations, grimacing, or irritability, may be a reliable </a:t>
                      </a:r>
                      <a:r>
                        <a:rPr lang="en-US" sz="2400" b="0" i="0" u="none" strike="noStrike" kern="1200" baseline="0" dirty="0" err="1" smtClean="0">
                          <a:solidFill>
                            <a:schemeClr val="dk1"/>
                          </a:solidFill>
                          <a:latin typeface="+mn-lt"/>
                          <a:ea typeface="+mn-ea"/>
                          <a:cs typeface="+mn-cs"/>
                        </a:rPr>
                        <a:t>indicatorof</a:t>
                      </a:r>
                      <a:r>
                        <a:rPr lang="en-US" sz="2400" b="0" i="0" u="none" strike="noStrike" kern="1200" baseline="0" dirty="0" smtClean="0">
                          <a:solidFill>
                            <a:schemeClr val="dk1"/>
                          </a:solidFill>
                          <a:latin typeface="+mn-lt"/>
                          <a:ea typeface="+mn-ea"/>
                          <a:cs typeface="+mn-cs"/>
                        </a:rPr>
                        <a:t> pain. Some patients with pain may deny their discomfort. However, the patient in</a:t>
                      </a:r>
                    </a:p>
                    <a:p>
                      <a:r>
                        <a:rPr lang="en-US" sz="2400" b="0" i="0" u="none" strike="noStrike" kern="1200" baseline="0" dirty="0" smtClean="0">
                          <a:solidFill>
                            <a:schemeClr val="dk1"/>
                          </a:solidFill>
                          <a:latin typeface="+mn-lt"/>
                          <a:ea typeface="+mn-ea"/>
                          <a:cs typeface="+mn-cs"/>
                        </a:rPr>
                        <a:t>pain may have no observable pain behaviors.</a:t>
                      </a:r>
                    </a:p>
                    <a:p>
                      <a:r>
                        <a:rPr lang="en-US" sz="2400" b="0" i="0" u="none" strike="noStrike" kern="1200" baseline="0" dirty="0" smtClean="0">
                          <a:solidFill>
                            <a:schemeClr val="dk1"/>
                          </a:solidFill>
                          <a:latin typeface="+mn-lt"/>
                          <a:ea typeface="+mn-ea"/>
                          <a:cs typeface="+mn-cs"/>
                        </a:rPr>
                        <a:t>Analgesics are most effective if given before pain becomes too great.</a:t>
                      </a:r>
                    </a:p>
                    <a:p>
                      <a:r>
                        <a:rPr lang="en-US" sz="2400" b="0" i="0" u="none" strike="noStrike" kern="1200" baseline="0" dirty="0" smtClean="0">
                          <a:solidFill>
                            <a:schemeClr val="dk1"/>
                          </a:solidFill>
                          <a:latin typeface="+mn-lt"/>
                          <a:ea typeface="+mn-ea"/>
                          <a:cs typeface="+mn-cs"/>
                        </a:rPr>
                        <a:t>Upright position keeps abdominal organs from pressing against the inflamed pancreas.</a:t>
                      </a:r>
                    </a:p>
                    <a:p>
                      <a:r>
                        <a:rPr lang="en-US" sz="2400" b="0" i="0" u="none" strike="noStrike" kern="1200" baseline="0" dirty="0" smtClean="0">
                          <a:solidFill>
                            <a:schemeClr val="dk1"/>
                          </a:solidFill>
                          <a:latin typeface="+mn-lt"/>
                          <a:ea typeface="+mn-ea"/>
                          <a:cs typeface="+mn-cs"/>
                        </a:rPr>
                        <a:t>Quiet, restful, anxiety-free atmosphere permits the patient to relax and may decrease pain perception.</a:t>
                      </a:r>
                    </a:p>
                    <a:p>
                      <a:r>
                        <a:rPr lang="en-US" sz="2400" b="0" i="0" u="none" strike="noStrike" kern="1200" baseline="0" dirty="0" smtClean="0">
                          <a:solidFill>
                            <a:schemeClr val="dk1"/>
                          </a:solidFill>
                          <a:latin typeface="+mn-lt"/>
                          <a:ea typeface="+mn-ea"/>
                          <a:cs typeface="+mn-cs"/>
                        </a:rPr>
                        <a:t>Successful use of pain control strategies may decrease the amount of analgesics needed and give the patient a greater sense of control.</a:t>
                      </a:r>
                      <a:endParaRPr lang="en-US" sz="2400" dirty="0"/>
                    </a:p>
                  </a:txBody>
                  <a:tcPr/>
                </a:tc>
                <a:extLst>
                  <a:ext uri="{0D108BD9-81ED-4DB2-BD59-A6C34878D82A}">
                    <a16:rowId xmlns="" xmlns:a16="http://schemas.microsoft.com/office/drawing/2014/main" val="10001"/>
                  </a:ext>
                </a:extLst>
              </a:tr>
            </a:tbl>
          </a:graphicData>
        </a:graphic>
      </p:graphicFrame>
      <p:sp>
        <p:nvSpPr>
          <p:cNvPr id="2" name="Date Placeholder 1"/>
          <p:cNvSpPr>
            <a:spLocks noGrp="1"/>
          </p:cNvSpPr>
          <p:nvPr>
            <p:ph type="dt" sz="half" idx="10"/>
          </p:nvPr>
        </p:nvSpPr>
        <p:spPr/>
        <p:txBody>
          <a:bodyPr/>
          <a:lstStyle/>
          <a:p>
            <a:fld id="{B6CDD05F-1AB3-4360-8A6E-0E2C60F5EE44}"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168</a:t>
            </a:fld>
            <a:endParaRPr lang="en-US"/>
          </a:p>
        </p:txBody>
      </p:sp>
    </p:spTree>
    <p:extLst>
      <p:ext uri="{BB962C8B-B14F-4D97-AF65-F5344CB8AC3E}">
        <p14:creationId xmlns="" xmlns:p14="http://schemas.microsoft.com/office/powerpoint/2010/main" val="384886146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b="1" u="sng" dirty="0" smtClean="0"/>
              <a:t>Evaluation </a:t>
            </a:r>
          </a:p>
          <a:p>
            <a:r>
              <a:rPr lang="en-US" dirty="0"/>
              <a:t>Does patient state that pain is less than 2 on </a:t>
            </a:r>
            <a:r>
              <a:rPr lang="en-US" dirty="0" smtClean="0"/>
              <a:t>a pain </a:t>
            </a:r>
            <a:r>
              <a:rPr lang="en-US" dirty="0"/>
              <a:t>scale of 0 to 5, where 0  no pain </a:t>
            </a:r>
            <a:r>
              <a:rPr lang="en-US" dirty="0" smtClean="0"/>
              <a:t>and 5  </a:t>
            </a:r>
            <a:r>
              <a:rPr lang="en-US" dirty="0"/>
              <a:t>worst possible pain?</a:t>
            </a:r>
          </a:p>
          <a:p>
            <a:r>
              <a:rPr lang="en-US" dirty="0"/>
              <a:t>Does patient exhibit pain behaviors that </a:t>
            </a:r>
            <a:r>
              <a:rPr lang="en-US" dirty="0" smtClean="0"/>
              <a:t>differ from </a:t>
            </a:r>
            <a:r>
              <a:rPr lang="en-US" dirty="0"/>
              <a:t>his or her report of pain?</a:t>
            </a:r>
          </a:p>
          <a:p>
            <a:r>
              <a:rPr lang="en-US" dirty="0"/>
              <a:t>Are analgesics effective?</a:t>
            </a:r>
          </a:p>
          <a:p>
            <a:r>
              <a:rPr lang="en-US" dirty="0"/>
              <a:t>Does positioning promote comfort?</a:t>
            </a:r>
          </a:p>
          <a:p>
            <a:r>
              <a:rPr lang="en-US" dirty="0"/>
              <a:t>Does patient state atmosphere is relaxing?</a:t>
            </a:r>
          </a:p>
          <a:p>
            <a:r>
              <a:rPr lang="en-US" dirty="0"/>
              <a:t>Are alternative strategies effective?</a:t>
            </a:r>
            <a:endParaRPr lang="en-US" b="1" u="sng" dirty="0"/>
          </a:p>
        </p:txBody>
      </p:sp>
      <p:sp>
        <p:nvSpPr>
          <p:cNvPr id="2" name="Date Placeholder 1"/>
          <p:cNvSpPr>
            <a:spLocks noGrp="1"/>
          </p:cNvSpPr>
          <p:nvPr>
            <p:ph type="dt" sz="half" idx="10"/>
          </p:nvPr>
        </p:nvSpPr>
        <p:spPr/>
        <p:txBody>
          <a:bodyPr/>
          <a:lstStyle/>
          <a:p>
            <a:fld id="{25EBC688-020D-4391-BBC5-D1C7D3070851}"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169</a:t>
            </a:fld>
            <a:endParaRPr lang="en-US"/>
          </a:p>
        </p:txBody>
      </p:sp>
    </p:spTree>
    <p:extLst>
      <p:ext uri="{BB962C8B-B14F-4D97-AF65-F5344CB8AC3E}">
        <p14:creationId xmlns="" xmlns:p14="http://schemas.microsoft.com/office/powerpoint/2010/main" val="145779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1D3D3721-6EE0-4DF5-8BC3-9A077BFC3FE7}" type="slidenum">
              <a:rPr lang="en-US"/>
              <a:pPr/>
              <a:t>17</a:t>
            </a:fld>
            <a:endParaRPr lang="en-US"/>
          </a:p>
        </p:txBody>
      </p:sp>
      <p:sp>
        <p:nvSpPr>
          <p:cNvPr id="36866" name="Rectangle 2"/>
          <p:cNvSpPr>
            <a:spLocks noGrp="1" noChangeArrowheads="1"/>
          </p:cNvSpPr>
          <p:nvPr>
            <p:ph type="title"/>
          </p:nvPr>
        </p:nvSpPr>
        <p:spPr/>
        <p:txBody>
          <a:bodyPr/>
          <a:lstStyle/>
          <a:p>
            <a:r>
              <a:rPr lang="en-US" b="1"/>
              <a:t>ADVANCED PERIODONTITIS:</a:t>
            </a:r>
          </a:p>
        </p:txBody>
      </p:sp>
      <p:sp>
        <p:nvSpPr>
          <p:cNvPr id="36867" name="Rectangle 3"/>
          <p:cNvSpPr>
            <a:spLocks noGrp="1" noChangeArrowheads="1"/>
          </p:cNvSpPr>
          <p:nvPr>
            <p:ph type="body" idx="1"/>
          </p:nvPr>
        </p:nvSpPr>
        <p:spPr>
          <a:xfrm>
            <a:off x="426720" y="1825625"/>
            <a:ext cx="11658600" cy="4895850"/>
          </a:xfrm>
        </p:spPr>
        <p:txBody>
          <a:bodyPr>
            <a:normAutofit/>
          </a:bodyPr>
          <a:lstStyle/>
          <a:p>
            <a:r>
              <a:rPr lang="en-US" sz="3200" dirty="0"/>
              <a:t>When periodontitis progresses to the advanced stage, the gums severely recede (pull away from the tooth ); pockets deepen and may be filled with pus</a:t>
            </a:r>
            <a:r>
              <a:rPr lang="en-US" sz="3200" dirty="0" smtClean="0"/>
              <a:t>.</a:t>
            </a:r>
          </a:p>
          <a:p>
            <a:r>
              <a:rPr lang="en-US" sz="3200" dirty="0"/>
              <a:t>There may be swelling around the root and you may experience sensitivity to hot or cold or feel pain when brushing your teeth. </a:t>
            </a:r>
            <a:endParaRPr lang="en-US" sz="3200" dirty="0" smtClean="0"/>
          </a:p>
          <a:p>
            <a:r>
              <a:rPr lang="en-US" sz="3200" dirty="0" smtClean="0"/>
              <a:t>This </a:t>
            </a:r>
            <a:r>
              <a:rPr lang="en-US" sz="3200" dirty="0"/>
              <a:t>is due to the severely receding gums exposing the root surface</a:t>
            </a:r>
            <a:r>
              <a:rPr lang="en-US" sz="3200" dirty="0" smtClean="0"/>
              <a:t> </a:t>
            </a:r>
          </a:p>
          <a:p>
            <a:r>
              <a:rPr lang="en-US" sz="3200" dirty="0"/>
              <a:t>As bone loss increases, your teeth may lose so much support that they need to be removed to preserve the overall health of your mouth. </a:t>
            </a:r>
          </a:p>
          <a:p>
            <a:endParaRPr lang="en-US" dirty="0"/>
          </a:p>
        </p:txBody>
      </p:sp>
      <p:sp>
        <p:nvSpPr>
          <p:cNvPr id="2" name="Date Placeholder 1"/>
          <p:cNvSpPr>
            <a:spLocks noGrp="1"/>
          </p:cNvSpPr>
          <p:nvPr>
            <p:ph type="dt" sz="half" idx="10"/>
          </p:nvPr>
        </p:nvSpPr>
        <p:spPr/>
        <p:txBody>
          <a:bodyPr/>
          <a:lstStyle/>
          <a:p>
            <a:fld id="{86CB5E60-90C2-4D68-B56F-2945C2B7A659}" type="datetime1">
              <a:rPr lang="en-US" smtClean="0"/>
              <a:pPr/>
              <a:t>3/3/2021</a:t>
            </a:fld>
            <a:endParaRPr lang="en-US"/>
          </a:p>
        </p:txBody>
      </p:sp>
    </p:spTree>
    <p:extLst>
      <p:ext uri="{BB962C8B-B14F-4D97-AF65-F5344CB8AC3E}">
        <p14:creationId xmlns="" xmlns:p14="http://schemas.microsoft.com/office/powerpoint/2010/main" val="5426967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b="1" dirty="0"/>
              <a:t>Altered nutrition: less than body requirements related to pain, </a:t>
            </a:r>
            <a:r>
              <a:rPr lang="en-US" b="1" dirty="0" smtClean="0"/>
              <a:t>medical restrictions</a:t>
            </a:r>
            <a:r>
              <a:rPr lang="en-US" b="1" dirty="0"/>
              <a:t> </a:t>
            </a:r>
            <a:r>
              <a:rPr lang="en-US" b="1" dirty="0" smtClean="0"/>
              <a:t>(NPO</a:t>
            </a:r>
            <a:r>
              <a:rPr lang="en-US" b="1" dirty="0"/>
              <a:t>), and treatment (suction)</a:t>
            </a:r>
          </a:p>
          <a:p>
            <a:pPr marL="0" indent="0">
              <a:buNone/>
            </a:pPr>
            <a:r>
              <a:rPr lang="en-US" b="1" u="sng" dirty="0"/>
              <a:t>PATIENT OUTCOME</a:t>
            </a:r>
          </a:p>
          <a:p>
            <a:r>
              <a:rPr lang="en-US" dirty="0"/>
              <a:t>Patient will experience improved nutrition as evidenced by stable weight, albumin greater than 3.5 g/L.</a:t>
            </a:r>
          </a:p>
          <a:p>
            <a:pPr marL="0" indent="0">
              <a:buNone/>
            </a:pPr>
            <a:r>
              <a:rPr lang="en-US" b="1" u="sng" dirty="0"/>
              <a:t>EVALUATION OF OUTCOME</a:t>
            </a:r>
          </a:p>
          <a:p>
            <a:r>
              <a:rPr lang="en-US" dirty="0"/>
              <a:t>Is weight stable? Is albumin level greater than 3.5 g/L?</a:t>
            </a:r>
          </a:p>
        </p:txBody>
      </p:sp>
      <p:sp>
        <p:nvSpPr>
          <p:cNvPr id="2" name="Date Placeholder 1"/>
          <p:cNvSpPr>
            <a:spLocks noGrp="1"/>
          </p:cNvSpPr>
          <p:nvPr>
            <p:ph type="dt" sz="half" idx="10"/>
          </p:nvPr>
        </p:nvSpPr>
        <p:spPr/>
        <p:txBody>
          <a:bodyPr/>
          <a:lstStyle/>
          <a:p>
            <a:fld id="{D9D39A85-C5D6-4876-B323-C92EFB8CB7BD}"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170</a:t>
            </a:fld>
            <a:endParaRPr lang="en-US"/>
          </a:p>
        </p:txBody>
      </p:sp>
    </p:spTree>
    <p:extLst>
      <p:ext uri="{BB962C8B-B14F-4D97-AF65-F5344CB8AC3E}">
        <p14:creationId xmlns="" xmlns:p14="http://schemas.microsoft.com/office/powerpoint/2010/main" val="202457080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164952028"/>
              </p:ext>
            </p:extLst>
          </p:nvPr>
        </p:nvGraphicFramePr>
        <p:xfrm>
          <a:off x="0" y="0"/>
          <a:ext cx="12192000" cy="6858000"/>
        </p:xfrm>
        <a:graphic>
          <a:graphicData uri="http://schemas.openxmlformats.org/drawingml/2006/table">
            <a:tbl>
              <a:tblPr firstRow="1" bandRow="1">
                <a:tableStyleId>{5C22544A-7EE6-4342-B048-85BDC9FD1C3A}</a:tableStyleId>
              </a:tblPr>
              <a:tblGrid>
                <a:gridCol w="6096000">
                  <a:extLst>
                    <a:ext uri="{9D8B030D-6E8A-4147-A177-3AD203B41FA5}">
                      <a16:colId xmlns="" xmlns:a16="http://schemas.microsoft.com/office/drawing/2014/main" val="20000"/>
                    </a:ext>
                  </a:extLst>
                </a:gridCol>
                <a:gridCol w="6096000">
                  <a:extLst>
                    <a:ext uri="{9D8B030D-6E8A-4147-A177-3AD203B41FA5}">
                      <a16:colId xmlns="" xmlns:a16="http://schemas.microsoft.com/office/drawing/2014/main" val="20001"/>
                    </a:ext>
                  </a:extLst>
                </a:gridCol>
              </a:tblGrid>
              <a:tr h="524224">
                <a:tc>
                  <a:txBody>
                    <a:bodyPr/>
                    <a:lstStyle/>
                    <a:p>
                      <a:r>
                        <a:rPr lang="en-US" sz="2400" dirty="0" smtClean="0"/>
                        <a:t>Interventions </a:t>
                      </a:r>
                      <a:endParaRPr lang="en-US" sz="2400" dirty="0"/>
                    </a:p>
                  </a:txBody>
                  <a:tcPr/>
                </a:tc>
                <a:tc>
                  <a:txBody>
                    <a:bodyPr/>
                    <a:lstStyle/>
                    <a:p>
                      <a:r>
                        <a:rPr lang="en-US" sz="2400" dirty="0" smtClean="0"/>
                        <a:t>Rationale </a:t>
                      </a:r>
                      <a:endParaRPr lang="en-US" sz="2400" dirty="0"/>
                    </a:p>
                  </a:txBody>
                  <a:tcPr/>
                </a:tc>
                <a:extLst>
                  <a:ext uri="{0D108BD9-81ED-4DB2-BD59-A6C34878D82A}">
                    <a16:rowId xmlns="" xmlns:a16="http://schemas.microsoft.com/office/drawing/2014/main" val="10000"/>
                  </a:ext>
                </a:extLst>
              </a:tr>
              <a:tr h="6333776">
                <a:tc>
                  <a:txBody>
                    <a:bodyPr/>
                    <a:lstStyle/>
                    <a:p>
                      <a:r>
                        <a:rPr lang="en-US" sz="2400" b="0" i="0" u="none" strike="noStrike" kern="1200" baseline="0" dirty="0" smtClean="0">
                          <a:solidFill>
                            <a:schemeClr val="dk1"/>
                          </a:solidFill>
                          <a:latin typeface="+mn-lt"/>
                          <a:ea typeface="+mn-ea"/>
                          <a:cs typeface="+mn-cs"/>
                        </a:rPr>
                        <a:t>Assess the patient’s nutritional</a:t>
                      </a:r>
                    </a:p>
                    <a:p>
                      <a:r>
                        <a:rPr lang="en-US" sz="2400" b="0" i="0" u="none" strike="noStrike" kern="1200" baseline="0" dirty="0" smtClean="0">
                          <a:solidFill>
                            <a:schemeClr val="dk1"/>
                          </a:solidFill>
                          <a:latin typeface="+mn-lt"/>
                          <a:ea typeface="+mn-ea"/>
                          <a:cs typeface="+mn-cs"/>
                        </a:rPr>
                        <a:t>status by:</a:t>
                      </a:r>
                    </a:p>
                    <a:p>
                      <a:r>
                        <a:rPr lang="en-US" sz="2400" b="0" i="0" u="none" strike="noStrike" kern="1200" baseline="0" dirty="0" smtClean="0">
                          <a:solidFill>
                            <a:schemeClr val="dk1"/>
                          </a:solidFill>
                          <a:latin typeface="+mn-lt"/>
                          <a:ea typeface="+mn-ea"/>
                          <a:cs typeface="+mn-cs"/>
                        </a:rPr>
                        <a:t>Weighing the patient every other day.</a:t>
                      </a:r>
                    </a:p>
                    <a:p>
                      <a:r>
                        <a:rPr lang="en-US" sz="2400" b="0" i="0" u="none" strike="noStrike" kern="1200" baseline="0" dirty="0" smtClean="0">
                          <a:solidFill>
                            <a:schemeClr val="dk1"/>
                          </a:solidFill>
                          <a:latin typeface="+mn-lt"/>
                          <a:ea typeface="+mn-ea"/>
                          <a:cs typeface="+mn-cs"/>
                        </a:rPr>
                        <a:t>Checking serum albumin levels on laboratory studies.</a:t>
                      </a:r>
                    </a:p>
                    <a:p>
                      <a:r>
                        <a:rPr lang="en-US" sz="2400" b="0" i="0" u="none" strike="noStrike" kern="1200" baseline="0" dirty="0" smtClean="0">
                          <a:solidFill>
                            <a:schemeClr val="dk1"/>
                          </a:solidFill>
                          <a:latin typeface="+mn-lt"/>
                          <a:ea typeface="+mn-ea"/>
                          <a:cs typeface="+mn-cs"/>
                        </a:rPr>
                        <a:t>Auscultating for bowel sounds.</a:t>
                      </a:r>
                    </a:p>
                    <a:p>
                      <a:r>
                        <a:rPr lang="en-US" sz="2400" b="0" i="0" u="none" strike="noStrike" kern="1200" baseline="0" dirty="0" smtClean="0">
                          <a:solidFill>
                            <a:schemeClr val="dk1"/>
                          </a:solidFill>
                          <a:latin typeface="+mn-lt"/>
                          <a:ea typeface="+mn-ea"/>
                          <a:cs typeface="+mn-cs"/>
                        </a:rPr>
                        <a:t>Observing for nausea or vomiting.</a:t>
                      </a:r>
                    </a:p>
                    <a:p>
                      <a:r>
                        <a:rPr lang="en-US" sz="2400" b="0" i="0" u="none" strike="noStrike" kern="1200" baseline="0" dirty="0" smtClean="0">
                          <a:solidFill>
                            <a:schemeClr val="dk1"/>
                          </a:solidFill>
                          <a:latin typeface="+mn-lt"/>
                          <a:ea typeface="+mn-ea"/>
                          <a:cs typeface="+mn-cs"/>
                        </a:rPr>
                        <a:t>Monitoring blood sugar at least every 6 hours if the patient is on TPN.</a:t>
                      </a:r>
                    </a:p>
                    <a:p>
                      <a:r>
                        <a:rPr lang="en-US" sz="2400" b="0" i="0" u="none" strike="noStrike" kern="1200" baseline="0" dirty="0" smtClean="0">
                          <a:solidFill>
                            <a:schemeClr val="dk1"/>
                          </a:solidFill>
                          <a:latin typeface="+mn-lt"/>
                          <a:ea typeface="+mn-ea"/>
                          <a:cs typeface="+mn-cs"/>
                        </a:rPr>
                        <a:t>Observing for diarrhea, bloating, or </a:t>
                      </a:r>
                      <a:r>
                        <a:rPr lang="en-US" sz="2400" b="0" i="0" u="none" strike="noStrike" kern="1200" baseline="0" dirty="0" err="1" smtClean="0">
                          <a:solidFill>
                            <a:schemeClr val="dk1"/>
                          </a:solidFill>
                          <a:latin typeface="+mn-lt"/>
                          <a:ea typeface="+mn-ea"/>
                          <a:cs typeface="+mn-cs"/>
                        </a:rPr>
                        <a:t>steatorrhea</a:t>
                      </a:r>
                      <a:r>
                        <a:rPr lang="en-US" sz="2400" b="0" i="0" u="none" strike="noStrike" kern="1200" baseline="0" dirty="0" smtClean="0">
                          <a:solidFill>
                            <a:schemeClr val="dk1"/>
                          </a:solidFill>
                          <a:latin typeface="+mn-lt"/>
                          <a:ea typeface="+mn-ea"/>
                          <a:cs typeface="+mn-cs"/>
                        </a:rPr>
                        <a:t> (fatty stools).</a:t>
                      </a:r>
                    </a:p>
                    <a:p>
                      <a:r>
                        <a:rPr lang="en-US" sz="2400" b="0" i="0" u="none" strike="noStrike" kern="1200" baseline="0" dirty="0" smtClean="0">
                          <a:solidFill>
                            <a:schemeClr val="dk1"/>
                          </a:solidFill>
                          <a:latin typeface="+mn-lt"/>
                          <a:ea typeface="+mn-ea"/>
                          <a:cs typeface="+mn-cs"/>
                        </a:rPr>
                        <a:t>Administer nutritional supplements, including pancreatic enzymes,</a:t>
                      </a:r>
                    </a:p>
                    <a:p>
                      <a:r>
                        <a:rPr lang="en-US" sz="2400" b="0" i="0" u="none" strike="noStrike" kern="1200" baseline="0" dirty="0" smtClean="0">
                          <a:solidFill>
                            <a:schemeClr val="dk1"/>
                          </a:solidFill>
                          <a:latin typeface="+mn-lt"/>
                          <a:ea typeface="+mn-ea"/>
                          <a:cs typeface="+mn-cs"/>
                        </a:rPr>
                        <a:t>Teach the patient to avoid alcohol.</a:t>
                      </a:r>
                    </a:p>
                    <a:p>
                      <a:r>
                        <a:rPr lang="en-US" sz="2400" b="0" i="0" u="none" strike="noStrike" kern="1200" baseline="0" dirty="0" smtClean="0">
                          <a:solidFill>
                            <a:schemeClr val="dk1"/>
                          </a:solidFill>
                          <a:latin typeface="+mn-lt"/>
                          <a:ea typeface="+mn-ea"/>
                          <a:cs typeface="+mn-cs"/>
                        </a:rPr>
                        <a:t>Teach the patient and family the signs and symptoms of diabetes mellitus.</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A loss of 1 </a:t>
                      </a:r>
                      <a:r>
                        <a:rPr lang="en-US" sz="2400" b="0" i="0" u="none" strike="noStrike" kern="1200" baseline="0" dirty="0" err="1" smtClean="0">
                          <a:solidFill>
                            <a:schemeClr val="dk1"/>
                          </a:solidFill>
                          <a:latin typeface="+mn-lt"/>
                          <a:ea typeface="+mn-ea"/>
                          <a:cs typeface="+mn-cs"/>
                        </a:rPr>
                        <a:t>lb</a:t>
                      </a:r>
                      <a:r>
                        <a:rPr lang="en-US" sz="2400" b="0" i="0" u="none" strike="noStrike" kern="1200" baseline="0" dirty="0" smtClean="0">
                          <a:solidFill>
                            <a:schemeClr val="dk1"/>
                          </a:solidFill>
                          <a:latin typeface="+mn-lt"/>
                          <a:ea typeface="+mn-ea"/>
                          <a:cs typeface="+mn-cs"/>
                        </a:rPr>
                        <a:t> of body weight occurs when the body uses 3500 calories more than is taken in.</a:t>
                      </a:r>
                    </a:p>
                    <a:p>
                      <a:r>
                        <a:rPr lang="en-US" sz="2400" b="0" i="0" u="none" strike="noStrike" kern="1200" baseline="0" dirty="0" smtClean="0">
                          <a:solidFill>
                            <a:schemeClr val="dk1"/>
                          </a:solidFill>
                          <a:latin typeface="+mn-lt"/>
                          <a:ea typeface="+mn-ea"/>
                          <a:cs typeface="+mn-cs"/>
                        </a:rPr>
                        <a:t>Serum albumin of 3.5–5.5 g/L indicates normal protein metabolism in the absence of liver or renal disease.</a:t>
                      </a:r>
                    </a:p>
                    <a:p>
                      <a:r>
                        <a:rPr lang="en-US" sz="2400" b="0" i="0" u="none" strike="noStrike" kern="1200" baseline="0" dirty="0" smtClean="0">
                          <a:solidFill>
                            <a:schemeClr val="dk1"/>
                          </a:solidFill>
                          <a:latin typeface="+mn-lt"/>
                          <a:ea typeface="+mn-ea"/>
                          <a:cs typeface="+mn-cs"/>
                        </a:rPr>
                        <a:t>Nausea, vomiting, and pain are risk factors for</a:t>
                      </a:r>
                    </a:p>
                    <a:p>
                      <a:r>
                        <a:rPr lang="en-US" sz="2400" b="0" i="0" u="none" strike="noStrike" kern="1200" baseline="0" dirty="0" smtClean="0">
                          <a:solidFill>
                            <a:schemeClr val="dk1"/>
                          </a:solidFill>
                          <a:latin typeface="+mn-lt"/>
                          <a:ea typeface="+mn-ea"/>
                          <a:cs typeface="+mn-cs"/>
                        </a:rPr>
                        <a:t>inadequate intake.</a:t>
                      </a:r>
                    </a:p>
                    <a:p>
                      <a:r>
                        <a:rPr lang="en-US" sz="2400" b="0" i="0" u="none" strike="noStrike" kern="1200" baseline="0" dirty="0" smtClean="0">
                          <a:solidFill>
                            <a:schemeClr val="dk1"/>
                          </a:solidFill>
                          <a:latin typeface="+mn-lt"/>
                          <a:ea typeface="+mn-ea"/>
                          <a:cs typeface="+mn-cs"/>
                        </a:rPr>
                        <a:t>Patients on TPN are more likely to have high blood glucose.</a:t>
                      </a:r>
                    </a:p>
                    <a:p>
                      <a:r>
                        <a:rPr lang="en-US" sz="2400" b="0" i="0" u="none" strike="noStrike" kern="1200" baseline="0" dirty="0" smtClean="0">
                          <a:solidFill>
                            <a:schemeClr val="dk1"/>
                          </a:solidFill>
                          <a:latin typeface="+mn-lt"/>
                          <a:ea typeface="+mn-ea"/>
                          <a:cs typeface="+mn-cs"/>
                        </a:rPr>
                        <a:t>Diarrhea, bloating, or fatty stools may indicate </a:t>
                      </a:r>
                      <a:r>
                        <a:rPr lang="en-US" sz="2400" b="0" i="0" u="none" strike="noStrike" kern="1200" baseline="0" dirty="0" err="1" smtClean="0">
                          <a:solidFill>
                            <a:schemeClr val="dk1"/>
                          </a:solidFill>
                          <a:latin typeface="+mn-lt"/>
                          <a:ea typeface="+mn-ea"/>
                          <a:cs typeface="+mn-cs"/>
                        </a:rPr>
                        <a:t>malabsorption</a:t>
                      </a:r>
                      <a:r>
                        <a:rPr lang="en-US" sz="2400" b="0" i="0" u="none" strike="noStrike" kern="1200" baseline="0" dirty="0" smtClean="0">
                          <a:solidFill>
                            <a:schemeClr val="dk1"/>
                          </a:solidFill>
                          <a:latin typeface="+mn-lt"/>
                          <a:ea typeface="+mn-ea"/>
                          <a:cs typeface="+mn-cs"/>
                        </a:rPr>
                        <a:t> syndrome.</a:t>
                      </a:r>
                    </a:p>
                    <a:p>
                      <a:r>
                        <a:rPr lang="en-US" sz="2400" b="0" i="0" u="none" strike="noStrike" kern="1200" baseline="0" dirty="0" smtClean="0">
                          <a:solidFill>
                            <a:schemeClr val="dk1"/>
                          </a:solidFill>
                          <a:latin typeface="+mn-lt"/>
                          <a:ea typeface="+mn-ea"/>
                          <a:cs typeface="+mn-cs"/>
                        </a:rPr>
                        <a:t>Provides adequate nutrition.</a:t>
                      </a:r>
                    </a:p>
                    <a:p>
                      <a:r>
                        <a:rPr lang="en-US" sz="2400" b="0" i="0" u="none" strike="noStrike" kern="1200" baseline="0" dirty="0" smtClean="0">
                          <a:solidFill>
                            <a:schemeClr val="dk1"/>
                          </a:solidFill>
                          <a:latin typeface="+mn-lt"/>
                          <a:ea typeface="+mn-ea"/>
                          <a:cs typeface="+mn-cs"/>
                        </a:rPr>
                        <a:t>Alcohol may trigger another episode of pancreatitis.</a:t>
                      </a:r>
                    </a:p>
                    <a:p>
                      <a:r>
                        <a:rPr lang="en-US" sz="2400" b="0" i="0" u="none" strike="noStrike" kern="1200" baseline="0" dirty="0" smtClean="0">
                          <a:solidFill>
                            <a:schemeClr val="dk1"/>
                          </a:solidFill>
                          <a:latin typeface="+mn-lt"/>
                          <a:ea typeface="+mn-ea"/>
                          <a:cs typeface="+mn-cs"/>
                        </a:rPr>
                        <a:t>Patients with pancreatitis are at great risk for developing diabetes mellitus, which also causes high blood glucose levels.</a:t>
                      </a:r>
                      <a:endParaRPr lang="en-US" sz="2400" dirty="0"/>
                    </a:p>
                  </a:txBody>
                  <a:tcPr/>
                </a:tc>
                <a:extLst>
                  <a:ext uri="{0D108BD9-81ED-4DB2-BD59-A6C34878D82A}">
                    <a16:rowId xmlns="" xmlns:a16="http://schemas.microsoft.com/office/drawing/2014/main" val="10001"/>
                  </a:ext>
                </a:extLst>
              </a:tr>
            </a:tbl>
          </a:graphicData>
        </a:graphic>
      </p:graphicFrame>
      <p:sp>
        <p:nvSpPr>
          <p:cNvPr id="2" name="Date Placeholder 1"/>
          <p:cNvSpPr>
            <a:spLocks noGrp="1"/>
          </p:cNvSpPr>
          <p:nvPr>
            <p:ph type="dt" sz="half" idx="10"/>
          </p:nvPr>
        </p:nvSpPr>
        <p:spPr/>
        <p:txBody>
          <a:bodyPr/>
          <a:lstStyle/>
          <a:p>
            <a:fld id="{AC1C0423-6894-49E0-9D01-6224E2CB28CC}"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171</a:t>
            </a:fld>
            <a:endParaRPr lang="en-US"/>
          </a:p>
        </p:txBody>
      </p:sp>
    </p:spTree>
    <p:extLst>
      <p:ext uri="{BB962C8B-B14F-4D97-AF65-F5344CB8AC3E}">
        <p14:creationId xmlns="" xmlns:p14="http://schemas.microsoft.com/office/powerpoint/2010/main" val="295786575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010768" cy="6858000"/>
          </a:xfrm>
        </p:spPr>
        <p:txBody>
          <a:bodyPr/>
          <a:lstStyle/>
          <a:p>
            <a:r>
              <a:rPr lang="en-US" b="1" u="sng" dirty="0" smtClean="0"/>
              <a:t>Evaluation</a:t>
            </a:r>
          </a:p>
          <a:p>
            <a:r>
              <a:rPr lang="en-US" dirty="0"/>
              <a:t>Has patient lost less than 5% of total </a:t>
            </a:r>
            <a:r>
              <a:rPr lang="en-US" dirty="0" smtClean="0"/>
              <a:t>baseline body </a:t>
            </a:r>
            <a:r>
              <a:rPr lang="en-US" dirty="0"/>
              <a:t>weight? Is patient’s albumin below </a:t>
            </a:r>
            <a:r>
              <a:rPr lang="en-US" dirty="0" smtClean="0"/>
              <a:t>3.5 g/</a:t>
            </a:r>
            <a:r>
              <a:rPr lang="en-US" dirty="0" err="1" smtClean="0"/>
              <a:t>dL</a:t>
            </a:r>
            <a:r>
              <a:rPr lang="en-US" dirty="0"/>
              <a:t>?</a:t>
            </a:r>
          </a:p>
          <a:p>
            <a:r>
              <a:rPr lang="en-US" dirty="0"/>
              <a:t>Does patient have sufficient energy </a:t>
            </a:r>
            <a:r>
              <a:rPr lang="en-US" dirty="0" smtClean="0"/>
              <a:t>and strength </a:t>
            </a:r>
            <a:r>
              <a:rPr lang="en-US" dirty="0"/>
              <a:t>to carry out activities of daily living?</a:t>
            </a:r>
          </a:p>
          <a:p>
            <a:r>
              <a:rPr lang="en-US" dirty="0"/>
              <a:t>Does patient take any supplements?</a:t>
            </a:r>
          </a:p>
          <a:p>
            <a:r>
              <a:rPr lang="en-US" dirty="0"/>
              <a:t>Does patient verbalize understanding of </a:t>
            </a:r>
            <a:r>
              <a:rPr lang="en-US" dirty="0" smtClean="0"/>
              <a:t>importance of </a:t>
            </a:r>
            <a:r>
              <a:rPr lang="en-US" dirty="0"/>
              <a:t>avoiding alcohol?</a:t>
            </a:r>
          </a:p>
          <a:p>
            <a:r>
              <a:rPr lang="en-US" dirty="0"/>
              <a:t>Does patient verbalize signs and symptoms </a:t>
            </a:r>
            <a:r>
              <a:rPr lang="en-US" dirty="0" smtClean="0"/>
              <a:t>of diabetes </a:t>
            </a:r>
            <a:r>
              <a:rPr lang="en-US" dirty="0"/>
              <a:t>to report?</a:t>
            </a:r>
            <a:r>
              <a:rPr lang="en-US" dirty="0" smtClean="0"/>
              <a:t> </a:t>
            </a:r>
            <a:endParaRPr lang="en-US" dirty="0"/>
          </a:p>
        </p:txBody>
      </p:sp>
      <p:sp>
        <p:nvSpPr>
          <p:cNvPr id="2" name="Date Placeholder 1"/>
          <p:cNvSpPr>
            <a:spLocks noGrp="1"/>
          </p:cNvSpPr>
          <p:nvPr>
            <p:ph type="dt" sz="half" idx="10"/>
          </p:nvPr>
        </p:nvSpPr>
        <p:spPr/>
        <p:txBody>
          <a:bodyPr/>
          <a:lstStyle/>
          <a:p>
            <a:fld id="{02F1EE58-088A-42A7-B4DC-B4D382E3CD95}"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172</a:t>
            </a:fld>
            <a:endParaRPr lang="en-US"/>
          </a:p>
        </p:txBody>
      </p:sp>
    </p:spTree>
    <p:extLst>
      <p:ext uri="{BB962C8B-B14F-4D97-AF65-F5344CB8AC3E}">
        <p14:creationId xmlns="" xmlns:p14="http://schemas.microsoft.com/office/powerpoint/2010/main" val="316887099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b="1" dirty="0"/>
              <a:t>Risk for ineffective breathing pattern related to abdominal pressure and pain</a:t>
            </a:r>
          </a:p>
          <a:p>
            <a:pPr marL="0" indent="0">
              <a:buNone/>
            </a:pPr>
            <a:r>
              <a:rPr lang="en-US" b="1" i="1" u="sng" dirty="0"/>
              <a:t>PATIENT OUTCOME</a:t>
            </a:r>
          </a:p>
          <a:p>
            <a:r>
              <a:rPr lang="en-US" dirty="0"/>
              <a:t>Patient has an effective breathing pattern as evidenced by unlabored respirations, 16–20 per minute.</a:t>
            </a:r>
          </a:p>
          <a:p>
            <a:pPr marL="0" indent="0">
              <a:buNone/>
            </a:pPr>
            <a:r>
              <a:rPr lang="en-US" b="1" u="sng" dirty="0"/>
              <a:t>EVALUATION OF OUTCOME</a:t>
            </a:r>
          </a:p>
          <a:p>
            <a:r>
              <a:rPr lang="en-US" dirty="0"/>
              <a:t>Are respirations unlabored, 16–20 per minute?</a:t>
            </a:r>
          </a:p>
        </p:txBody>
      </p:sp>
      <p:sp>
        <p:nvSpPr>
          <p:cNvPr id="2" name="Date Placeholder 1"/>
          <p:cNvSpPr>
            <a:spLocks noGrp="1"/>
          </p:cNvSpPr>
          <p:nvPr>
            <p:ph type="dt" sz="half" idx="10"/>
          </p:nvPr>
        </p:nvSpPr>
        <p:spPr/>
        <p:txBody>
          <a:bodyPr/>
          <a:lstStyle/>
          <a:p>
            <a:fld id="{55626181-3C68-4862-9199-6D62A5306DC9}"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173</a:t>
            </a:fld>
            <a:endParaRPr lang="en-US"/>
          </a:p>
        </p:txBody>
      </p:sp>
    </p:spTree>
    <p:extLst>
      <p:ext uri="{BB962C8B-B14F-4D97-AF65-F5344CB8AC3E}">
        <p14:creationId xmlns="" xmlns:p14="http://schemas.microsoft.com/office/powerpoint/2010/main" val="80205018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866614044"/>
              </p:ext>
            </p:extLst>
          </p:nvPr>
        </p:nvGraphicFramePr>
        <p:xfrm>
          <a:off x="0" y="0"/>
          <a:ext cx="12192000" cy="6858000"/>
        </p:xfrm>
        <a:graphic>
          <a:graphicData uri="http://schemas.openxmlformats.org/drawingml/2006/table">
            <a:tbl>
              <a:tblPr firstRow="1" bandRow="1">
                <a:tableStyleId>{5C22544A-7EE6-4342-B048-85BDC9FD1C3A}</a:tableStyleId>
              </a:tblPr>
              <a:tblGrid>
                <a:gridCol w="6096000">
                  <a:extLst>
                    <a:ext uri="{9D8B030D-6E8A-4147-A177-3AD203B41FA5}">
                      <a16:colId xmlns="" xmlns:a16="http://schemas.microsoft.com/office/drawing/2014/main" val="20000"/>
                    </a:ext>
                  </a:extLst>
                </a:gridCol>
                <a:gridCol w="6096000">
                  <a:extLst>
                    <a:ext uri="{9D8B030D-6E8A-4147-A177-3AD203B41FA5}">
                      <a16:colId xmlns="" xmlns:a16="http://schemas.microsoft.com/office/drawing/2014/main" val="20001"/>
                    </a:ext>
                  </a:extLst>
                </a:gridCol>
              </a:tblGrid>
              <a:tr h="701539">
                <a:tc>
                  <a:txBody>
                    <a:bodyPr/>
                    <a:lstStyle/>
                    <a:p>
                      <a:r>
                        <a:rPr lang="en-US" sz="2800" dirty="0" smtClean="0"/>
                        <a:t>Interventions</a:t>
                      </a:r>
                      <a:r>
                        <a:rPr lang="en-US" sz="2800" baseline="0" dirty="0" smtClean="0"/>
                        <a:t> </a:t>
                      </a:r>
                      <a:endParaRPr lang="en-US" sz="2800" dirty="0"/>
                    </a:p>
                  </a:txBody>
                  <a:tcPr/>
                </a:tc>
                <a:tc>
                  <a:txBody>
                    <a:bodyPr/>
                    <a:lstStyle/>
                    <a:p>
                      <a:r>
                        <a:rPr lang="en-US" sz="2800" dirty="0" smtClean="0"/>
                        <a:t>Rationale </a:t>
                      </a:r>
                      <a:endParaRPr lang="en-US" sz="2800" dirty="0"/>
                    </a:p>
                  </a:txBody>
                  <a:tcPr/>
                </a:tc>
                <a:extLst>
                  <a:ext uri="{0D108BD9-81ED-4DB2-BD59-A6C34878D82A}">
                    <a16:rowId xmlns="" xmlns:a16="http://schemas.microsoft.com/office/drawing/2014/main" val="10000"/>
                  </a:ext>
                </a:extLst>
              </a:tr>
              <a:tr h="6156461">
                <a:tc>
                  <a:txBody>
                    <a:bodyPr/>
                    <a:lstStyle/>
                    <a:p>
                      <a:r>
                        <a:rPr lang="en-US" sz="2800" b="0" i="0" u="none" strike="noStrike" kern="1200" baseline="0" dirty="0" smtClean="0">
                          <a:solidFill>
                            <a:schemeClr val="dk1"/>
                          </a:solidFill>
                          <a:latin typeface="+mn-lt"/>
                          <a:ea typeface="+mn-ea"/>
                          <a:cs typeface="+mn-cs"/>
                        </a:rPr>
                        <a:t>Assess the patient’s breathing patterns:</a:t>
                      </a:r>
                    </a:p>
                    <a:p>
                      <a:r>
                        <a:rPr lang="en-US" sz="2800" b="0" i="0" u="none" strike="noStrike" kern="1200" baseline="0" dirty="0" smtClean="0">
                          <a:solidFill>
                            <a:schemeClr val="dk1"/>
                          </a:solidFill>
                          <a:latin typeface="+mn-lt"/>
                          <a:ea typeface="+mn-ea"/>
                          <a:cs typeface="+mn-cs"/>
                        </a:rPr>
                        <a:t>Observe respirations for depth, regularity, and rate.</a:t>
                      </a:r>
                    </a:p>
                    <a:p>
                      <a:r>
                        <a:rPr lang="en-US" sz="2800" b="0" i="0" u="none" strike="noStrike" kern="1200" baseline="0" dirty="0" smtClean="0">
                          <a:solidFill>
                            <a:schemeClr val="dk1"/>
                          </a:solidFill>
                          <a:latin typeface="+mn-lt"/>
                          <a:ea typeface="+mn-ea"/>
                          <a:cs typeface="+mn-cs"/>
                        </a:rPr>
                        <a:t>Observe respiratory effort.</a:t>
                      </a:r>
                    </a:p>
                    <a:p>
                      <a:r>
                        <a:rPr lang="en-US" sz="2800" b="0" i="0" u="none" strike="noStrike" kern="1200" baseline="0" dirty="0" smtClean="0">
                          <a:solidFill>
                            <a:schemeClr val="dk1"/>
                          </a:solidFill>
                          <a:latin typeface="+mn-lt"/>
                          <a:ea typeface="+mn-ea"/>
                          <a:cs typeface="+mn-cs"/>
                        </a:rPr>
                        <a:t>Observe for evidence of respiratory distress, such as use of accessory muscles, use of intercostal muscles, and rapid or difficult breathing.</a:t>
                      </a:r>
                    </a:p>
                    <a:p>
                      <a:r>
                        <a:rPr lang="en-US" sz="2800" b="0" i="0" u="none" strike="noStrike" kern="1200" baseline="0" dirty="0" smtClean="0">
                          <a:solidFill>
                            <a:schemeClr val="dk1"/>
                          </a:solidFill>
                          <a:latin typeface="+mn-lt"/>
                          <a:ea typeface="+mn-ea"/>
                          <a:cs typeface="+mn-cs"/>
                        </a:rPr>
                        <a:t>Administer oxygen as ordered.</a:t>
                      </a:r>
                    </a:p>
                    <a:p>
                      <a:r>
                        <a:rPr lang="en-US" sz="2800" b="0" i="0" u="none" strike="noStrike" kern="1200" baseline="0" dirty="0" smtClean="0">
                          <a:solidFill>
                            <a:schemeClr val="dk1"/>
                          </a:solidFill>
                          <a:latin typeface="+mn-lt"/>
                          <a:ea typeface="+mn-ea"/>
                          <a:cs typeface="+mn-cs"/>
                        </a:rPr>
                        <a:t>Place the patient in an upright or slightly forward-leaning position.</a:t>
                      </a:r>
                    </a:p>
                    <a:p>
                      <a:r>
                        <a:rPr lang="en-US" sz="2800" b="0" i="0" u="none" strike="noStrike" kern="1200" baseline="0" dirty="0" smtClean="0">
                          <a:solidFill>
                            <a:schemeClr val="dk1"/>
                          </a:solidFill>
                          <a:latin typeface="+mn-lt"/>
                          <a:ea typeface="+mn-ea"/>
                          <a:cs typeface="+mn-cs"/>
                        </a:rPr>
                        <a:t>Teach the patient to move slowly and to take frequent rests.</a:t>
                      </a:r>
                      <a:endParaRPr lang="en-US" sz="2800" dirty="0"/>
                    </a:p>
                  </a:txBody>
                  <a:tcPr/>
                </a:tc>
                <a:tc>
                  <a:txBody>
                    <a:bodyPr/>
                    <a:lstStyle/>
                    <a:p>
                      <a:r>
                        <a:rPr lang="en-US" sz="2800" b="0" i="0" u="none" strike="noStrike" kern="1200" baseline="0" dirty="0" smtClean="0">
                          <a:solidFill>
                            <a:schemeClr val="dk1"/>
                          </a:solidFill>
                          <a:latin typeface="+mn-lt"/>
                          <a:ea typeface="+mn-ea"/>
                          <a:cs typeface="+mn-cs"/>
                        </a:rPr>
                        <a:t>Abdominal pressure from inflammation and tissue damage under the diaphragm may cause the patient to take shallow, rapid respirations, which can tire the patient.</a:t>
                      </a:r>
                    </a:p>
                    <a:p>
                      <a:r>
                        <a:rPr lang="en-US" sz="2800" b="0" i="0" u="none" strike="noStrike" kern="1200" baseline="0" dirty="0" smtClean="0">
                          <a:solidFill>
                            <a:schemeClr val="dk1"/>
                          </a:solidFill>
                          <a:latin typeface="+mn-lt"/>
                          <a:ea typeface="+mn-ea"/>
                          <a:cs typeface="+mn-cs"/>
                        </a:rPr>
                        <a:t>Abdominal pressure can force the use of additional muscles to aid in breathing.</a:t>
                      </a:r>
                    </a:p>
                    <a:p>
                      <a:r>
                        <a:rPr lang="en-US" sz="2800" b="0" i="0" u="none" strike="noStrike" kern="1200" baseline="0" dirty="0" smtClean="0">
                          <a:solidFill>
                            <a:schemeClr val="dk1"/>
                          </a:solidFill>
                          <a:latin typeface="+mn-lt"/>
                          <a:ea typeface="+mn-ea"/>
                          <a:cs typeface="+mn-cs"/>
                        </a:rPr>
                        <a:t>Oxygen can decrease the amount of effort the patient must expend to breathe.</a:t>
                      </a:r>
                    </a:p>
                    <a:p>
                      <a:r>
                        <a:rPr lang="en-US" sz="2800" b="0" i="0" u="none" strike="noStrike" kern="1200" baseline="0" dirty="0" smtClean="0">
                          <a:solidFill>
                            <a:schemeClr val="dk1"/>
                          </a:solidFill>
                          <a:latin typeface="+mn-lt"/>
                          <a:ea typeface="+mn-ea"/>
                          <a:cs typeface="+mn-cs"/>
                        </a:rPr>
                        <a:t>Relieves pressure on the diaphragm. Helps decrease the demand for oxygen</a:t>
                      </a:r>
                      <a:endParaRPr lang="en-US" sz="2800" dirty="0"/>
                    </a:p>
                  </a:txBody>
                  <a:tcPr/>
                </a:tc>
                <a:extLst>
                  <a:ext uri="{0D108BD9-81ED-4DB2-BD59-A6C34878D82A}">
                    <a16:rowId xmlns="" xmlns:a16="http://schemas.microsoft.com/office/drawing/2014/main" val="10001"/>
                  </a:ext>
                </a:extLst>
              </a:tr>
            </a:tbl>
          </a:graphicData>
        </a:graphic>
      </p:graphicFrame>
      <p:sp>
        <p:nvSpPr>
          <p:cNvPr id="2" name="Date Placeholder 1"/>
          <p:cNvSpPr>
            <a:spLocks noGrp="1"/>
          </p:cNvSpPr>
          <p:nvPr>
            <p:ph type="dt" sz="half" idx="10"/>
          </p:nvPr>
        </p:nvSpPr>
        <p:spPr/>
        <p:txBody>
          <a:bodyPr/>
          <a:lstStyle/>
          <a:p>
            <a:fld id="{8DB8E62F-7FC0-4D68-A34E-82471788D6E7}"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174</a:t>
            </a:fld>
            <a:endParaRPr lang="en-US"/>
          </a:p>
        </p:txBody>
      </p:sp>
    </p:spTree>
    <p:extLst>
      <p:ext uri="{BB962C8B-B14F-4D97-AF65-F5344CB8AC3E}">
        <p14:creationId xmlns="" xmlns:p14="http://schemas.microsoft.com/office/powerpoint/2010/main" val="206990877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b="1" u="sng" dirty="0" smtClean="0"/>
              <a:t>Evaluation </a:t>
            </a:r>
          </a:p>
          <a:p>
            <a:r>
              <a:rPr lang="en-US" dirty="0"/>
              <a:t>Are patient’s respirations 16–20 per </a:t>
            </a:r>
            <a:r>
              <a:rPr lang="en-US" dirty="0" smtClean="0"/>
              <a:t>minute, unlabored</a:t>
            </a:r>
            <a:r>
              <a:rPr lang="en-US" dirty="0"/>
              <a:t>, and regular? Is patient alert </a:t>
            </a:r>
            <a:r>
              <a:rPr lang="en-US" dirty="0" smtClean="0"/>
              <a:t>and oriented</a:t>
            </a:r>
            <a:r>
              <a:rPr lang="en-US" dirty="0"/>
              <a:t>? Has there been a change in the </a:t>
            </a:r>
            <a:r>
              <a:rPr lang="en-US" dirty="0" smtClean="0"/>
              <a:t>level of </a:t>
            </a:r>
            <a:r>
              <a:rPr lang="en-US" dirty="0"/>
              <a:t>patient’s arousal?</a:t>
            </a:r>
          </a:p>
          <a:p>
            <a:r>
              <a:rPr lang="en-US" dirty="0"/>
              <a:t>Does patient exhibit signs of distress?</a:t>
            </a:r>
          </a:p>
          <a:p>
            <a:r>
              <a:rPr lang="en-US" dirty="0"/>
              <a:t>Does oxygen help patient breathe easier?</a:t>
            </a:r>
          </a:p>
          <a:p>
            <a:r>
              <a:rPr lang="en-US" dirty="0"/>
              <a:t>Is positioning effective?</a:t>
            </a:r>
          </a:p>
          <a:p>
            <a:r>
              <a:rPr lang="en-US" dirty="0"/>
              <a:t>Does patient accept assistance with </a:t>
            </a:r>
            <a:r>
              <a:rPr lang="en-US" dirty="0" smtClean="0"/>
              <a:t>food preparation</a:t>
            </a:r>
            <a:r>
              <a:rPr lang="en-US" dirty="0"/>
              <a:t>?</a:t>
            </a:r>
          </a:p>
          <a:p>
            <a:r>
              <a:rPr lang="en-US" dirty="0"/>
              <a:t>Does patient tolerate activity?</a:t>
            </a:r>
            <a:endParaRPr lang="en-US" b="1" u="sng" dirty="0"/>
          </a:p>
        </p:txBody>
      </p:sp>
      <p:sp>
        <p:nvSpPr>
          <p:cNvPr id="2" name="Date Placeholder 1"/>
          <p:cNvSpPr>
            <a:spLocks noGrp="1"/>
          </p:cNvSpPr>
          <p:nvPr>
            <p:ph type="dt" sz="half" idx="10"/>
          </p:nvPr>
        </p:nvSpPr>
        <p:spPr/>
        <p:txBody>
          <a:bodyPr/>
          <a:lstStyle/>
          <a:p>
            <a:fld id="{C3A28F63-410F-4F67-93FE-796D2677FB50}"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175</a:t>
            </a:fld>
            <a:endParaRPr lang="en-US"/>
          </a:p>
        </p:txBody>
      </p:sp>
    </p:spTree>
    <p:extLst>
      <p:ext uri="{BB962C8B-B14F-4D97-AF65-F5344CB8AC3E}">
        <p14:creationId xmlns="" xmlns:p14="http://schemas.microsoft.com/office/powerpoint/2010/main" val="255927891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b="1" dirty="0"/>
              <a:t>Risk for injury related to disturbed blood clotting mechanisms, fluid, and </a:t>
            </a:r>
            <a:r>
              <a:rPr lang="en-US" b="1" dirty="0" smtClean="0"/>
              <a:t>electrolyte  imbalances</a:t>
            </a:r>
            <a:endParaRPr lang="en-US" b="1" dirty="0"/>
          </a:p>
          <a:p>
            <a:pPr marL="0" indent="0">
              <a:buNone/>
            </a:pPr>
            <a:r>
              <a:rPr lang="en-US" b="1" u="sng" dirty="0"/>
              <a:t>PATIENT OUTCOME</a:t>
            </a:r>
          </a:p>
          <a:p>
            <a:r>
              <a:rPr lang="en-US" dirty="0"/>
              <a:t>Patient experiences no injury.</a:t>
            </a:r>
          </a:p>
          <a:p>
            <a:pPr marL="0" indent="0">
              <a:buNone/>
            </a:pPr>
            <a:r>
              <a:rPr lang="en-US" b="1" u="sng" dirty="0"/>
              <a:t>EVALUATION OF OUTCOME</a:t>
            </a:r>
          </a:p>
          <a:p>
            <a:r>
              <a:rPr lang="en-US" dirty="0"/>
              <a:t>Is there evidence of injury? Are signs and symptoms of impending injury recognized and reported early?</a:t>
            </a:r>
          </a:p>
        </p:txBody>
      </p:sp>
      <p:sp>
        <p:nvSpPr>
          <p:cNvPr id="2" name="Date Placeholder 1"/>
          <p:cNvSpPr>
            <a:spLocks noGrp="1"/>
          </p:cNvSpPr>
          <p:nvPr>
            <p:ph type="dt" sz="half" idx="10"/>
          </p:nvPr>
        </p:nvSpPr>
        <p:spPr/>
        <p:txBody>
          <a:bodyPr/>
          <a:lstStyle/>
          <a:p>
            <a:fld id="{CAD53088-0A40-49A7-B6A7-1BF44A950906}"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176</a:t>
            </a:fld>
            <a:endParaRPr lang="en-US"/>
          </a:p>
        </p:txBody>
      </p:sp>
    </p:spTree>
    <p:extLst>
      <p:ext uri="{BB962C8B-B14F-4D97-AF65-F5344CB8AC3E}">
        <p14:creationId xmlns="" xmlns:p14="http://schemas.microsoft.com/office/powerpoint/2010/main" val="96881018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746115698"/>
              </p:ext>
            </p:extLst>
          </p:nvPr>
        </p:nvGraphicFramePr>
        <p:xfrm>
          <a:off x="0" y="0"/>
          <a:ext cx="12192000" cy="6583680"/>
        </p:xfrm>
        <a:graphic>
          <a:graphicData uri="http://schemas.openxmlformats.org/drawingml/2006/table">
            <a:tbl>
              <a:tblPr firstRow="1" bandRow="1">
                <a:tableStyleId>{5C22544A-7EE6-4342-B048-85BDC9FD1C3A}</a:tableStyleId>
              </a:tblPr>
              <a:tblGrid>
                <a:gridCol w="7611762">
                  <a:extLst>
                    <a:ext uri="{9D8B030D-6E8A-4147-A177-3AD203B41FA5}">
                      <a16:colId xmlns="" xmlns:a16="http://schemas.microsoft.com/office/drawing/2014/main" val="20000"/>
                    </a:ext>
                  </a:extLst>
                </a:gridCol>
                <a:gridCol w="4580238">
                  <a:extLst>
                    <a:ext uri="{9D8B030D-6E8A-4147-A177-3AD203B41FA5}">
                      <a16:colId xmlns="" xmlns:a16="http://schemas.microsoft.com/office/drawing/2014/main" val="20001"/>
                    </a:ext>
                  </a:extLst>
                </a:gridCol>
              </a:tblGrid>
              <a:tr h="370840">
                <a:tc>
                  <a:txBody>
                    <a:bodyPr/>
                    <a:lstStyle/>
                    <a:p>
                      <a:r>
                        <a:rPr lang="en-US" sz="2800" dirty="0" smtClean="0"/>
                        <a:t>Interventions</a:t>
                      </a:r>
                      <a:r>
                        <a:rPr lang="en-US" sz="2800" baseline="0" dirty="0" smtClean="0"/>
                        <a:t> </a:t>
                      </a:r>
                      <a:endParaRPr lang="en-US" sz="2800" dirty="0"/>
                    </a:p>
                  </a:txBody>
                  <a:tcPr/>
                </a:tc>
                <a:tc>
                  <a:txBody>
                    <a:bodyPr/>
                    <a:lstStyle/>
                    <a:p>
                      <a:r>
                        <a:rPr lang="en-US" sz="2800" dirty="0" smtClean="0"/>
                        <a:t>Rationale</a:t>
                      </a:r>
                      <a:endParaRPr lang="en-US" sz="2800" dirty="0"/>
                    </a:p>
                  </a:txBody>
                  <a:tcPr/>
                </a:tc>
                <a:extLst>
                  <a:ext uri="{0D108BD9-81ED-4DB2-BD59-A6C34878D82A}">
                    <a16:rowId xmlns="" xmlns:a16="http://schemas.microsoft.com/office/drawing/2014/main" val="10000"/>
                  </a:ext>
                </a:extLst>
              </a:tr>
              <a:tr h="370840">
                <a:tc>
                  <a:txBody>
                    <a:bodyPr/>
                    <a:lstStyle/>
                    <a:p>
                      <a:r>
                        <a:rPr lang="en-US" sz="2800" b="0" i="0" u="none" strike="noStrike" kern="1200" baseline="0" dirty="0" smtClean="0">
                          <a:solidFill>
                            <a:schemeClr val="dk1"/>
                          </a:solidFill>
                          <a:latin typeface="+mn-lt"/>
                          <a:ea typeface="+mn-ea"/>
                          <a:cs typeface="+mn-cs"/>
                        </a:rPr>
                        <a:t>Assess the patient’s fluid, electrolyte,</a:t>
                      </a:r>
                    </a:p>
                    <a:p>
                      <a:r>
                        <a:rPr lang="en-US" sz="2800" b="0" i="0" u="none" strike="noStrike" kern="1200" baseline="0" dirty="0" smtClean="0">
                          <a:solidFill>
                            <a:schemeClr val="dk1"/>
                          </a:solidFill>
                          <a:latin typeface="+mn-lt"/>
                          <a:ea typeface="+mn-ea"/>
                          <a:cs typeface="+mn-cs"/>
                        </a:rPr>
                        <a:t>and blood clotting mechanisms By:</a:t>
                      </a:r>
                    </a:p>
                    <a:p>
                      <a:r>
                        <a:rPr lang="en-US" sz="2800" b="0" i="0" u="none" strike="noStrike" kern="1200" baseline="0" dirty="0" smtClean="0">
                          <a:solidFill>
                            <a:schemeClr val="dk1"/>
                          </a:solidFill>
                          <a:latin typeface="+mn-lt"/>
                          <a:ea typeface="+mn-ea"/>
                          <a:cs typeface="+mn-cs"/>
                        </a:rPr>
                        <a:t>Monitoring laboratory values of sodium, potassium, calcium, and magnesium daily.</a:t>
                      </a:r>
                    </a:p>
                    <a:p>
                      <a:r>
                        <a:rPr lang="en-US" sz="2800" b="0" i="0" u="none" strike="noStrike" kern="1200" baseline="0" dirty="0" smtClean="0">
                          <a:solidFill>
                            <a:schemeClr val="dk1"/>
                          </a:solidFill>
                          <a:latin typeface="+mn-lt"/>
                          <a:ea typeface="+mn-ea"/>
                          <a:cs typeface="+mn-cs"/>
                        </a:rPr>
                        <a:t>Evaluating neuromuscular status by checking </a:t>
                      </a:r>
                      <a:r>
                        <a:rPr lang="en-US" sz="2800" b="0" i="0" u="none" strike="noStrike" kern="1200" baseline="0" dirty="0" err="1" smtClean="0">
                          <a:solidFill>
                            <a:schemeClr val="dk1"/>
                          </a:solidFill>
                          <a:latin typeface="+mn-lt"/>
                          <a:ea typeface="+mn-ea"/>
                          <a:cs typeface="+mn-cs"/>
                        </a:rPr>
                        <a:t>Chvostek’s</a:t>
                      </a:r>
                      <a:r>
                        <a:rPr lang="en-US" sz="2800" b="0" i="0" u="none" strike="noStrike" kern="1200" baseline="0" dirty="0" smtClean="0">
                          <a:solidFill>
                            <a:schemeClr val="dk1"/>
                          </a:solidFill>
                          <a:latin typeface="+mn-lt"/>
                          <a:ea typeface="+mn-ea"/>
                          <a:cs typeface="+mn-cs"/>
                        </a:rPr>
                        <a:t> sign.</a:t>
                      </a:r>
                    </a:p>
                    <a:p>
                      <a:r>
                        <a:rPr lang="en-US" sz="2800" b="0" i="0" u="none" strike="noStrike" kern="1200" baseline="0" dirty="0" smtClean="0">
                          <a:solidFill>
                            <a:schemeClr val="dk1"/>
                          </a:solidFill>
                          <a:latin typeface="+mn-lt"/>
                          <a:ea typeface="+mn-ea"/>
                          <a:cs typeface="+mn-cs"/>
                        </a:rPr>
                        <a:t>Monitoring the patient’s hematocrit, hemoglobin, and blood clotting times frequently.</a:t>
                      </a:r>
                    </a:p>
                    <a:p>
                      <a:r>
                        <a:rPr lang="en-US" sz="2800" b="0" i="0" u="none" strike="noStrike" kern="1200" baseline="0" dirty="0" smtClean="0">
                          <a:solidFill>
                            <a:schemeClr val="dk1"/>
                          </a:solidFill>
                          <a:latin typeface="+mn-lt"/>
                          <a:ea typeface="+mn-ea"/>
                          <a:cs typeface="+mn-cs"/>
                        </a:rPr>
                        <a:t>Observing abdomen and flanks for Cullen’s and Turner’s signs.</a:t>
                      </a:r>
                    </a:p>
                    <a:p>
                      <a:r>
                        <a:rPr lang="en-US" sz="2800" b="0" i="0" u="none" strike="noStrike" kern="1200" baseline="0" dirty="0" smtClean="0">
                          <a:solidFill>
                            <a:schemeClr val="dk1"/>
                          </a:solidFill>
                          <a:latin typeface="+mn-lt"/>
                          <a:ea typeface="+mn-ea"/>
                          <a:cs typeface="+mn-cs"/>
                        </a:rPr>
                        <a:t>Weighing the patient daily.</a:t>
                      </a:r>
                    </a:p>
                    <a:p>
                      <a:r>
                        <a:rPr lang="en-US" sz="2800" b="0" i="0" u="none" strike="noStrike" kern="1200" baseline="0" dirty="0" smtClean="0">
                          <a:solidFill>
                            <a:schemeClr val="dk1"/>
                          </a:solidFill>
                          <a:latin typeface="+mn-lt"/>
                          <a:ea typeface="+mn-ea"/>
                          <a:cs typeface="+mn-cs"/>
                        </a:rPr>
                        <a:t>Measuring and recording intake and output every shift.</a:t>
                      </a:r>
                    </a:p>
                    <a:p>
                      <a:r>
                        <a:rPr lang="en-US" sz="2800" b="0" i="0" u="none" strike="noStrike" kern="1200" baseline="0" dirty="0" smtClean="0">
                          <a:solidFill>
                            <a:schemeClr val="dk1"/>
                          </a:solidFill>
                          <a:latin typeface="+mn-lt"/>
                          <a:ea typeface="+mn-ea"/>
                          <a:cs typeface="+mn-cs"/>
                        </a:rPr>
                        <a:t>Observing for nausea and vomiting.</a:t>
                      </a:r>
                      <a:endParaRPr lang="en-US" sz="2800" dirty="0"/>
                    </a:p>
                  </a:txBody>
                  <a:tcPr/>
                </a:tc>
                <a:tc>
                  <a:txBody>
                    <a:bodyPr/>
                    <a:lstStyle/>
                    <a:p>
                      <a:r>
                        <a:rPr lang="en-US" sz="2800" b="0" i="0" u="none" strike="noStrike" kern="1200" baseline="0" dirty="0" smtClean="0">
                          <a:solidFill>
                            <a:schemeClr val="dk1"/>
                          </a:solidFill>
                          <a:latin typeface="+mn-lt"/>
                          <a:ea typeface="+mn-ea"/>
                          <a:cs typeface="+mn-cs"/>
                        </a:rPr>
                        <a:t>Sodium, potassium, calcium, and magnesium</a:t>
                      </a:r>
                    </a:p>
                    <a:p>
                      <a:r>
                        <a:rPr lang="en-US" sz="2800" b="0" i="0" u="none" strike="noStrike" kern="1200" baseline="0" dirty="0" smtClean="0">
                          <a:solidFill>
                            <a:schemeClr val="dk1"/>
                          </a:solidFill>
                          <a:latin typeface="+mn-lt"/>
                          <a:ea typeface="+mn-ea"/>
                          <a:cs typeface="+mn-cs"/>
                        </a:rPr>
                        <a:t>need to be replaced.</a:t>
                      </a:r>
                    </a:p>
                    <a:p>
                      <a:endParaRPr lang="en-US" sz="2800" b="0" i="0" u="none" strike="noStrike" kern="1200" baseline="0" dirty="0" smtClean="0">
                        <a:solidFill>
                          <a:schemeClr val="dk1"/>
                        </a:solidFill>
                        <a:latin typeface="+mn-lt"/>
                        <a:ea typeface="+mn-ea"/>
                        <a:cs typeface="+mn-cs"/>
                      </a:endParaRPr>
                    </a:p>
                    <a:p>
                      <a:endParaRPr lang="en-US" sz="2800" b="0" i="0" u="none" strike="noStrike" kern="1200" baseline="0" dirty="0" smtClean="0">
                        <a:solidFill>
                          <a:schemeClr val="dk1"/>
                        </a:solidFill>
                        <a:latin typeface="+mn-lt"/>
                        <a:ea typeface="+mn-ea"/>
                        <a:cs typeface="+mn-cs"/>
                      </a:endParaRPr>
                    </a:p>
                    <a:p>
                      <a:endParaRPr lang="en-US" sz="2800" b="0" i="0" u="none" strike="noStrike" kern="1200" baseline="0" dirty="0" smtClean="0">
                        <a:solidFill>
                          <a:schemeClr val="dk1"/>
                        </a:solidFill>
                        <a:latin typeface="+mn-lt"/>
                        <a:ea typeface="+mn-ea"/>
                        <a:cs typeface="+mn-cs"/>
                      </a:endParaRPr>
                    </a:p>
                    <a:p>
                      <a:endParaRPr lang="en-US" sz="2800" b="0" i="0" u="none" strike="noStrike" kern="1200" baseline="0" dirty="0" smtClean="0">
                        <a:solidFill>
                          <a:schemeClr val="dk1"/>
                        </a:solidFill>
                        <a:latin typeface="+mn-lt"/>
                        <a:ea typeface="+mn-ea"/>
                        <a:cs typeface="+mn-cs"/>
                      </a:endParaRPr>
                    </a:p>
                    <a:p>
                      <a:endParaRPr lang="en-US" sz="2800" b="0" i="0" u="none" strike="noStrike" kern="1200" baseline="0" dirty="0" smtClean="0">
                        <a:solidFill>
                          <a:schemeClr val="dk1"/>
                        </a:solidFill>
                        <a:latin typeface="+mn-lt"/>
                        <a:ea typeface="+mn-ea"/>
                        <a:cs typeface="+mn-cs"/>
                      </a:endParaRPr>
                    </a:p>
                    <a:p>
                      <a:r>
                        <a:rPr lang="en-US" sz="2800" b="0" i="0" u="none" strike="noStrike" kern="1200" baseline="0" dirty="0" smtClean="0">
                          <a:solidFill>
                            <a:schemeClr val="dk1"/>
                          </a:solidFill>
                          <a:latin typeface="+mn-lt"/>
                          <a:ea typeface="+mn-ea"/>
                          <a:cs typeface="+mn-cs"/>
                        </a:rPr>
                        <a:t>Patients are likely to bleed.</a:t>
                      </a:r>
                    </a:p>
                    <a:p>
                      <a:endParaRPr lang="en-US" sz="2800" b="0" i="0" u="none" strike="noStrike" kern="1200" baseline="0" dirty="0" smtClean="0">
                        <a:solidFill>
                          <a:schemeClr val="dk1"/>
                        </a:solidFill>
                        <a:latin typeface="+mn-lt"/>
                        <a:ea typeface="+mn-ea"/>
                        <a:cs typeface="+mn-cs"/>
                      </a:endParaRPr>
                    </a:p>
                    <a:p>
                      <a:r>
                        <a:rPr lang="en-US" sz="2800" b="0" i="0" u="none" strike="noStrike" kern="1200" baseline="0" dirty="0" smtClean="0">
                          <a:solidFill>
                            <a:schemeClr val="dk1"/>
                          </a:solidFill>
                          <a:latin typeface="+mn-lt"/>
                          <a:ea typeface="+mn-ea"/>
                          <a:cs typeface="+mn-cs"/>
                        </a:rPr>
                        <a:t>Patients may lose fluids because of nausea,</a:t>
                      </a:r>
                    </a:p>
                    <a:p>
                      <a:r>
                        <a:rPr lang="en-US" sz="2800" b="0" i="0" u="none" strike="noStrike" kern="1200" baseline="0" dirty="0" smtClean="0">
                          <a:solidFill>
                            <a:schemeClr val="dk1"/>
                          </a:solidFill>
                          <a:latin typeface="+mn-lt"/>
                          <a:ea typeface="+mn-ea"/>
                          <a:cs typeface="+mn-cs"/>
                        </a:rPr>
                        <a:t>vomiting, diarrhea, and hemorrhage.</a:t>
                      </a:r>
                      <a:endParaRPr lang="en-US" sz="2800" dirty="0"/>
                    </a:p>
                  </a:txBody>
                  <a:tcPr/>
                </a:tc>
                <a:extLst>
                  <a:ext uri="{0D108BD9-81ED-4DB2-BD59-A6C34878D82A}">
                    <a16:rowId xmlns="" xmlns:a16="http://schemas.microsoft.com/office/drawing/2014/main" val="10001"/>
                  </a:ext>
                </a:extLst>
              </a:tr>
            </a:tbl>
          </a:graphicData>
        </a:graphic>
      </p:graphicFrame>
      <p:sp>
        <p:nvSpPr>
          <p:cNvPr id="2" name="Date Placeholder 1"/>
          <p:cNvSpPr>
            <a:spLocks noGrp="1"/>
          </p:cNvSpPr>
          <p:nvPr>
            <p:ph type="dt" sz="half" idx="10"/>
          </p:nvPr>
        </p:nvSpPr>
        <p:spPr/>
        <p:txBody>
          <a:bodyPr/>
          <a:lstStyle/>
          <a:p>
            <a:fld id="{C6312318-FB83-4FAA-8015-06EB5BCB208B}"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177</a:t>
            </a:fld>
            <a:endParaRPr lang="en-US"/>
          </a:p>
        </p:txBody>
      </p:sp>
    </p:spTree>
    <p:extLst>
      <p:ext uri="{BB962C8B-B14F-4D97-AF65-F5344CB8AC3E}">
        <p14:creationId xmlns="" xmlns:p14="http://schemas.microsoft.com/office/powerpoint/2010/main" val="2232428328"/>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smtClean="0"/>
              <a:t>Evaluation </a:t>
            </a:r>
          </a:p>
          <a:p>
            <a:r>
              <a:rPr lang="en-US" dirty="0"/>
              <a:t>Does patient have any abnormal </a:t>
            </a:r>
            <a:r>
              <a:rPr lang="en-US" dirty="0" smtClean="0"/>
              <a:t>bruising, bleeding </a:t>
            </a:r>
            <a:r>
              <a:rPr lang="en-US" dirty="0"/>
              <a:t>gums, or pink urine? </a:t>
            </a:r>
            <a:endParaRPr lang="en-US" dirty="0" smtClean="0"/>
          </a:p>
          <a:p>
            <a:r>
              <a:rPr lang="en-US" dirty="0" smtClean="0"/>
              <a:t>Is </a:t>
            </a:r>
            <a:r>
              <a:rPr lang="en-US" dirty="0"/>
              <a:t>urinary </a:t>
            </a:r>
            <a:r>
              <a:rPr lang="en-US" dirty="0" smtClean="0"/>
              <a:t>output greater </a:t>
            </a:r>
            <a:r>
              <a:rPr lang="en-US" dirty="0"/>
              <a:t>than 30 mL/h? </a:t>
            </a:r>
            <a:endParaRPr lang="en-US" dirty="0" smtClean="0"/>
          </a:p>
          <a:p>
            <a:r>
              <a:rPr lang="en-US" dirty="0" smtClean="0"/>
              <a:t>Is </a:t>
            </a:r>
            <a:r>
              <a:rPr lang="en-US" dirty="0"/>
              <a:t>patient’s blood </a:t>
            </a:r>
            <a:r>
              <a:rPr lang="en-US" dirty="0" smtClean="0"/>
              <a:t>pressure within </a:t>
            </a:r>
            <a:r>
              <a:rPr lang="en-US" dirty="0"/>
              <a:t>5% of baseline? </a:t>
            </a:r>
            <a:endParaRPr lang="en-US" dirty="0" smtClean="0"/>
          </a:p>
          <a:p>
            <a:r>
              <a:rPr lang="en-US" dirty="0" smtClean="0"/>
              <a:t>Do laboratory studies </a:t>
            </a:r>
            <a:r>
              <a:rPr lang="en-US" dirty="0"/>
              <a:t>show that patient’s electrolyte, </a:t>
            </a:r>
            <a:r>
              <a:rPr lang="en-US" dirty="0" smtClean="0"/>
              <a:t>hemoglobin, hematocrit</a:t>
            </a:r>
            <a:r>
              <a:rPr lang="en-US" dirty="0"/>
              <a:t>, and blood clotting </a:t>
            </a:r>
            <a:r>
              <a:rPr lang="en-US" dirty="0" smtClean="0"/>
              <a:t>values are </a:t>
            </a:r>
            <a:r>
              <a:rPr lang="en-US" dirty="0"/>
              <a:t>within acceptable ranges?</a:t>
            </a:r>
            <a:endParaRPr lang="en-US" b="1" u="sng" dirty="0"/>
          </a:p>
        </p:txBody>
      </p:sp>
      <p:sp>
        <p:nvSpPr>
          <p:cNvPr id="2" name="Date Placeholder 1"/>
          <p:cNvSpPr>
            <a:spLocks noGrp="1"/>
          </p:cNvSpPr>
          <p:nvPr>
            <p:ph type="dt" sz="half" idx="10"/>
          </p:nvPr>
        </p:nvSpPr>
        <p:spPr/>
        <p:txBody>
          <a:bodyPr/>
          <a:lstStyle/>
          <a:p>
            <a:fld id="{A58078C3-9C71-4AA9-B749-B3DDB6980381}"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178</a:t>
            </a:fld>
            <a:endParaRPr lang="en-US"/>
          </a:p>
        </p:txBody>
      </p:sp>
    </p:spTree>
    <p:extLst>
      <p:ext uri="{BB962C8B-B14F-4D97-AF65-F5344CB8AC3E}">
        <p14:creationId xmlns="" xmlns:p14="http://schemas.microsoft.com/office/powerpoint/2010/main" val="71523974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sz="4000" b="1" u="sng" dirty="0"/>
              <a:t>Chronic Pancreatitis</a:t>
            </a:r>
          </a:p>
          <a:p>
            <a:r>
              <a:rPr lang="en-US" dirty="0"/>
              <a:t>Chronic pancreatitis is continuing pancreatic cellular </a:t>
            </a:r>
            <a:r>
              <a:rPr lang="en-US" dirty="0" smtClean="0"/>
              <a:t>damage and </a:t>
            </a:r>
            <a:r>
              <a:rPr lang="en-US" dirty="0"/>
              <a:t>decreased pancreatic enzyme functioning </a:t>
            </a:r>
            <a:r>
              <a:rPr lang="en-US" dirty="0" smtClean="0"/>
              <a:t>usually following </a:t>
            </a:r>
            <a:r>
              <a:rPr lang="en-US" dirty="0"/>
              <a:t>repeated occasions of acute pancreatitis</a:t>
            </a:r>
          </a:p>
        </p:txBody>
      </p:sp>
      <p:sp>
        <p:nvSpPr>
          <p:cNvPr id="2" name="Date Placeholder 1"/>
          <p:cNvSpPr>
            <a:spLocks noGrp="1"/>
          </p:cNvSpPr>
          <p:nvPr>
            <p:ph type="dt" sz="half" idx="10"/>
          </p:nvPr>
        </p:nvSpPr>
        <p:spPr/>
        <p:txBody>
          <a:bodyPr/>
          <a:lstStyle/>
          <a:p>
            <a:fld id="{53A0CB97-8DF6-4D89-B71F-F0664116007C}"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179</a:t>
            </a:fld>
            <a:endParaRPr lang="en-US"/>
          </a:p>
        </p:txBody>
      </p:sp>
    </p:spTree>
    <p:extLst>
      <p:ext uri="{BB962C8B-B14F-4D97-AF65-F5344CB8AC3E}">
        <p14:creationId xmlns="" xmlns:p14="http://schemas.microsoft.com/office/powerpoint/2010/main" val="498510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smtClean="0"/>
              <a:t>mutiso ESq</a:t>
            </a:r>
            <a:endParaRPr lang="en-US"/>
          </a:p>
        </p:txBody>
      </p:sp>
      <p:sp>
        <p:nvSpPr>
          <p:cNvPr id="6" name="Slide Number Placeholder 4"/>
          <p:cNvSpPr>
            <a:spLocks noGrp="1"/>
          </p:cNvSpPr>
          <p:nvPr>
            <p:ph type="sldNum" sz="quarter" idx="12"/>
          </p:nvPr>
        </p:nvSpPr>
        <p:spPr/>
        <p:txBody>
          <a:bodyPr/>
          <a:lstStyle/>
          <a:p>
            <a:fld id="{BEB7E7FF-71AD-4FB5-84D5-032E2F4653E7}" type="slidenum">
              <a:rPr lang="en-US"/>
              <a:pPr/>
              <a:t>18</a:t>
            </a:fld>
            <a:endParaRPr lang="en-US"/>
          </a:p>
        </p:txBody>
      </p:sp>
      <p:sp>
        <p:nvSpPr>
          <p:cNvPr id="39942" name="Rectangle 6"/>
          <p:cNvSpPr>
            <a:spLocks noGrp="1" noChangeArrowheads="1"/>
          </p:cNvSpPr>
          <p:nvPr>
            <p:ph type="title"/>
          </p:nvPr>
        </p:nvSpPr>
        <p:spPr/>
        <p:txBody>
          <a:bodyPr/>
          <a:lstStyle/>
          <a:p>
            <a:r>
              <a:rPr lang="en-US"/>
              <a:t>Advanced Periodontal Disease</a:t>
            </a:r>
          </a:p>
        </p:txBody>
      </p:sp>
      <p:pic>
        <p:nvPicPr>
          <p:cNvPr id="39941" name="Picture 5" descr="Advanced%20Perio500x40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1" y="1237129"/>
            <a:ext cx="8444752" cy="531448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AA75592F-6172-4C60-8879-8E05DED2170D}" type="datetime1">
              <a:rPr lang="en-US" smtClean="0"/>
              <a:pPr/>
              <a:t>3/3/2021</a:t>
            </a:fld>
            <a:endParaRPr lang="en-US"/>
          </a:p>
        </p:txBody>
      </p:sp>
    </p:spTree>
    <p:extLst>
      <p:ext uri="{BB962C8B-B14F-4D97-AF65-F5344CB8AC3E}">
        <p14:creationId xmlns="" xmlns:p14="http://schemas.microsoft.com/office/powerpoint/2010/main" val="1346075978"/>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Pathophysiology</a:t>
            </a:r>
          </a:p>
          <a:p>
            <a:r>
              <a:rPr lang="en-US" dirty="0"/>
              <a:t>Chronic pancreatitis is a continuous, progressive </a:t>
            </a:r>
            <a:r>
              <a:rPr lang="en-US" dirty="0" smtClean="0"/>
              <a:t>disease that </a:t>
            </a:r>
            <a:r>
              <a:rPr lang="en-US" dirty="0"/>
              <a:t>replaces functioning pancreatic tissue with fibrotic </a:t>
            </a:r>
            <a:r>
              <a:rPr lang="en-US" dirty="0" smtClean="0"/>
              <a:t>tissue as </a:t>
            </a:r>
            <a:r>
              <a:rPr lang="en-US" dirty="0"/>
              <a:t>a result of inflammation</a:t>
            </a:r>
            <a:r>
              <a:rPr lang="en-US" dirty="0" smtClean="0"/>
              <a:t>.</a:t>
            </a:r>
          </a:p>
          <a:p>
            <a:r>
              <a:rPr lang="en-US" dirty="0" smtClean="0"/>
              <a:t> </a:t>
            </a:r>
            <a:r>
              <a:rPr lang="en-US" dirty="0"/>
              <a:t>Toxins from alcohol </a:t>
            </a:r>
            <a:r>
              <a:rPr lang="en-US" dirty="0" smtClean="0"/>
              <a:t>irritate the </a:t>
            </a:r>
            <a:r>
              <a:rPr lang="en-US" dirty="0"/>
              <a:t>pancreatic ducts. The ducts become obstructed, </a:t>
            </a:r>
            <a:r>
              <a:rPr lang="en-US" dirty="0" smtClean="0"/>
              <a:t>dilated, and </a:t>
            </a:r>
            <a:r>
              <a:rPr lang="en-US" dirty="0"/>
              <a:t>finally atrophied. The </a:t>
            </a:r>
            <a:r>
              <a:rPr lang="en-US" dirty="0" err="1"/>
              <a:t>acinar</a:t>
            </a:r>
            <a:r>
              <a:rPr lang="en-US" dirty="0"/>
              <a:t> or enzyme-producing </a:t>
            </a:r>
            <a:r>
              <a:rPr lang="en-US" dirty="0" smtClean="0"/>
              <a:t>cells of </a:t>
            </a:r>
            <a:r>
              <a:rPr lang="en-US" dirty="0"/>
              <a:t>the pancreas ulcerate in response to inflammation. </a:t>
            </a:r>
            <a:endParaRPr lang="en-US" dirty="0" smtClean="0"/>
          </a:p>
          <a:p>
            <a:r>
              <a:rPr lang="en-US" dirty="0" smtClean="0"/>
              <a:t>The</a:t>
            </a:r>
            <a:r>
              <a:rPr lang="en-US" dirty="0"/>
              <a:t> </a:t>
            </a:r>
            <a:r>
              <a:rPr lang="en-US" dirty="0" smtClean="0"/>
              <a:t>ulceration </a:t>
            </a:r>
            <a:r>
              <a:rPr lang="en-US" dirty="0"/>
              <a:t>causes further tissue damage and tissue </a:t>
            </a:r>
            <a:r>
              <a:rPr lang="en-US" dirty="0" smtClean="0"/>
              <a:t>death, and </a:t>
            </a:r>
            <a:r>
              <a:rPr lang="en-US" dirty="0"/>
              <a:t>it may cause cystic sacs filled with pancreatic </a:t>
            </a:r>
            <a:r>
              <a:rPr lang="en-US" dirty="0" smtClean="0"/>
              <a:t>enzymes to </a:t>
            </a:r>
            <a:r>
              <a:rPr lang="en-US" dirty="0"/>
              <a:t>form on the surface of the pancreas. </a:t>
            </a:r>
            <a:endParaRPr lang="en-US" dirty="0" smtClean="0"/>
          </a:p>
          <a:p>
            <a:r>
              <a:rPr lang="en-US" dirty="0" smtClean="0"/>
              <a:t>The </a:t>
            </a:r>
            <a:r>
              <a:rPr lang="en-US" dirty="0"/>
              <a:t>pancreas </a:t>
            </a:r>
            <a:r>
              <a:rPr lang="en-US" dirty="0" smtClean="0"/>
              <a:t>becomes smaller </a:t>
            </a:r>
            <a:r>
              <a:rPr lang="en-US" dirty="0"/>
              <a:t>and hardened, and progressively </a:t>
            </a:r>
            <a:r>
              <a:rPr lang="en-US" dirty="0" smtClean="0"/>
              <a:t>smaller amounts </a:t>
            </a:r>
            <a:r>
              <a:rPr lang="en-US" dirty="0"/>
              <a:t>of the enzymes are produced.</a:t>
            </a:r>
          </a:p>
        </p:txBody>
      </p:sp>
      <p:sp>
        <p:nvSpPr>
          <p:cNvPr id="2" name="Date Placeholder 1"/>
          <p:cNvSpPr>
            <a:spLocks noGrp="1"/>
          </p:cNvSpPr>
          <p:nvPr>
            <p:ph type="dt" sz="half" idx="10"/>
          </p:nvPr>
        </p:nvSpPr>
        <p:spPr/>
        <p:txBody>
          <a:bodyPr/>
          <a:lstStyle/>
          <a:p>
            <a:fld id="{1D259500-C3D2-46DC-A0FC-6B08C13707BF}"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180</a:t>
            </a:fld>
            <a:endParaRPr lang="en-US"/>
          </a:p>
        </p:txBody>
      </p:sp>
    </p:spTree>
    <p:extLst>
      <p:ext uri="{BB962C8B-B14F-4D97-AF65-F5344CB8AC3E}">
        <p14:creationId xmlns="" xmlns:p14="http://schemas.microsoft.com/office/powerpoint/2010/main" val="188074985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Etiology and Incidence</a:t>
            </a:r>
          </a:p>
          <a:p>
            <a:r>
              <a:rPr lang="en-US" dirty="0"/>
              <a:t>The major cause of chronic pancreatitis in men is </a:t>
            </a:r>
            <a:r>
              <a:rPr lang="en-US" dirty="0" smtClean="0"/>
              <a:t>excessive alcohol </a:t>
            </a:r>
            <a:r>
              <a:rPr lang="en-US" dirty="0"/>
              <a:t>ingestion that causes repeated attacks of acute pancreatitis.</a:t>
            </a:r>
          </a:p>
          <a:p>
            <a:r>
              <a:rPr lang="en-US" dirty="0"/>
              <a:t>The major cause in women is chronic </a:t>
            </a:r>
            <a:r>
              <a:rPr lang="en-US" dirty="0" smtClean="0"/>
              <a:t>obstructive biliary </a:t>
            </a:r>
            <a:r>
              <a:rPr lang="en-US" dirty="0"/>
              <a:t>disease that leads to persistent inflammation of </a:t>
            </a:r>
            <a:r>
              <a:rPr lang="en-US" dirty="0" smtClean="0"/>
              <a:t>the pancreatic </a:t>
            </a:r>
            <a:r>
              <a:rPr lang="en-US" dirty="0"/>
              <a:t>ducts. </a:t>
            </a:r>
            <a:endParaRPr lang="en-US" dirty="0" smtClean="0"/>
          </a:p>
          <a:p>
            <a:r>
              <a:rPr lang="en-US" dirty="0" smtClean="0"/>
              <a:t>Other </a:t>
            </a:r>
            <a:r>
              <a:rPr lang="en-US" dirty="0"/>
              <a:t>conditions known to cause </a:t>
            </a:r>
            <a:r>
              <a:rPr lang="en-US" dirty="0" smtClean="0"/>
              <a:t>chronic pancreatitis </a:t>
            </a:r>
            <a:r>
              <a:rPr lang="en-US" dirty="0"/>
              <a:t>are prolonged malnutrition, cancer of the </a:t>
            </a:r>
            <a:r>
              <a:rPr lang="en-US" dirty="0" smtClean="0"/>
              <a:t>pancreas or </a:t>
            </a:r>
            <a:r>
              <a:rPr lang="en-US" dirty="0"/>
              <a:t>duodenum, and prolonged use of enteral </a:t>
            </a:r>
            <a:r>
              <a:rPr lang="en-US" dirty="0" smtClean="0"/>
              <a:t>feedings, which </a:t>
            </a:r>
            <a:r>
              <a:rPr lang="en-US" dirty="0"/>
              <a:t>can cause atrophy of the pancreas</a:t>
            </a:r>
            <a:r>
              <a:rPr lang="en-US" dirty="0" smtClean="0"/>
              <a:t>.</a:t>
            </a:r>
          </a:p>
          <a:p>
            <a:r>
              <a:rPr lang="en-US" dirty="0" smtClean="0"/>
              <a:t> </a:t>
            </a:r>
            <a:r>
              <a:rPr lang="en-US" dirty="0"/>
              <a:t>The usual age </a:t>
            </a:r>
            <a:r>
              <a:rPr lang="en-US" dirty="0" smtClean="0"/>
              <a:t>for chronic </a:t>
            </a:r>
            <a:r>
              <a:rPr lang="en-US" dirty="0"/>
              <a:t>pancreatitis to develop is between ages 45 and 60.</a:t>
            </a:r>
          </a:p>
          <a:p>
            <a:r>
              <a:rPr lang="en-US" dirty="0"/>
              <a:t>The patient’s mean life span is 25 years after the </a:t>
            </a:r>
            <a:r>
              <a:rPr lang="en-US" dirty="0" smtClean="0"/>
              <a:t>diagnosis of </a:t>
            </a:r>
            <a:r>
              <a:rPr lang="en-US" dirty="0"/>
              <a:t>chronic pancreatitis is made. </a:t>
            </a:r>
            <a:endParaRPr lang="en-US" dirty="0" smtClean="0"/>
          </a:p>
          <a:p>
            <a:r>
              <a:rPr lang="en-US" dirty="0" smtClean="0"/>
              <a:t>Death </a:t>
            </a:r>
            <a:r>
              <a:rPr lang="en-US" dirty="0"/>
              <a:t>is often not </a:t>
            </a:r>
            <a:r>
              <a:rPr lang="en-US" dirty="0" smtClean="0"/>
              <a:t>related to </a:t>
            </a:r>
            <a:r>
              <a:rPr lang="en-US" dirty="0"/>
              <a:t>pancreatic failure.</a:t>
            </a:r>
          </a:p>
        </p:txBody>
      </p:sp>
      <p:sp>
        <p:nvSpPr>
          <p:cNvPr id="2" name="Date Placeholder 1"/>
          <p:cNvSpPr>
            <a:spLocks noGrp="1"/>
          </p:cNvSpPr>
          <p:nvPr>
            <p:ph type="dt" sz="half" idx="10"/>
          </p:nvPr>
        </p:nvSpPr>
        <p:spPr/>
        <p:txBody>
          <a:bodyPr/>
          <a:lstStyle/>
          <a:p>
            <a:fld id="{EBCE6078-9FAB-49E5-9661-FF41A2463F7F}"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181</a:t>
            </a:fld>
            <a:endParaRPr lang="en-US"/>
          </a:p>
        </p:txBody>
      </p:sp>
    </p:spTree>
    <p:extLst>
      <p:ext uri="{BB962C8B-B14F-4D97-AF65-F5344CB8AC3E}">
        <p14:creationId xmlns="" xmlns:p14="http://schemas.microsoft.com/office/powerpoint/2010/main" val="55166296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Prevention</a:t>
            </a:r>
          </a:p>
          <a:p>
            <a:r>
              <a:rPr lang="en-US" dirty="0"/>
              <a:t>Advise patients with an episode of acute pancreatitis </a:t>
            </a:r>
            <a:r>
              <a:rPr lang="en-US" dirty="0" smtClean="0"/>
              <a:t>from excessive </a:t>
            </a:r>
            <a:r>
              <a:rPr lang="en-US" dirty="0"/>
              <a:t>alcohol ingestion that abstinence could </a:t>
            </a:r>
            <a:r>
              <a:rPr lang="en-US" dirty="0" smtClean="0"/>
              <a:t>prevent recurrence </a:t>
            </a:r>
            <a:r>
              <a:rPr lang="en-US" dirty="0"/>
              <a:t>of the pancreatitis and prevent the possibility </a:t>
            </a:r>
            <a:r>
              <a:rPr lang="en-US" dirty="0" err="1" smtClean="0"/>
              <a:t>ofchronic</a:t>
            </a:r>
            <a:r>
              <a:rPr lang="en-US" dirty="0" smtClean="0"/>
              <a:t> </a:t>
            </a:r>
            <a:r>
              <a:rPr lang="en-US" dirty="0"/>
              <a:t>pancreatitis</a:t>
            </a:r>
            <a:r>
              <a:rPr lang="en-US" dirty="0" smtClean="0"/>
              <a:t>.</a:t>
            </a:r>
          </a:p>
          <a:p>
            <a:r>
              <a:rPr lang="en-US" dirty="0" smtClean="0"/>
              <a:t> </a:t>
            </a:r>
            <a:r>
              <a:rPr lang="en-US" dirty="0"/>
              <a:t>Advise all patients with </a:t>
            </a:r>
            <a:r>
              <a:rPr lang="en-US" dirty="0" smtClean="0"/>
              <a:t>obstructive biliary </a:t>
            </a:r>
            <a:r>
              <a:rPr lang="en-US" dirty="0"/>
              <a:t>disease to seek medical treatment for their </a:t>
            </a:r>
            <a:r>
              <a:rPr lang="en-US" dirty="0" smtClean="0"/>
              <a:t>condition to </a:t>
            </a:r>
            <a:r>
              <a:rPr lang="en-US" dirty="0"/>
              <a:t>prevent the progression from acute to chronic pancreatitis.</a:t>
            </a:r>
          </a:p>
          <a:p>
            <a:r>
              <a:rPr lang="en-US" dirty="0"/>
              <a:t>Carefully monitor patients who are unable to feed </a:t>
            </a:r>
            <a:r>
              <a:rPr lang="en-US" dirty="0" smtClean="0"/>
              <a:t>themselves for </a:t>
            </a:r>
            <a:r>
              <a:rPr lang="en-US" dirty="0"/>
              <a:t>nutritionally adequate diets. </a:t>
            </a:r>
            <a:endParaRPr lang="en-US" dirty="0" smtClean="0"/>
          </a:p>
          <a:p>
            <a:r>
              <a:rPr lang="en-US" dirty="0" smtClean="0"/>
              <a:t>Monitor </a:t>
            </a:r>
            <a:r>
              <a:rPr lang="en-US" dirty="0"/>
              <a:t>routine </a:t>
            </a:r>
            <a:r>
              <a:rPr lang="en-US" dirty="0" smtClean="0"/>
              <a:t>laboratory values</a:t>
            </a:r>
            <a:r>
              <a:rPr lang="en-US" dirty="0"/>
              <a:t>. Report any trend toward reduced </a:t>
            </a:r>
            <a:r>
              <a:rPr lang="en-US" dirty="0" smtClean="0"/>
              <a:t>functioning of </a:t>
            </a:r>
            <a:r>
              <a:rPr lang="en-US" dirty="0"/>
              <a:t>the pancreas.</a:t>
            </a:r>
          </a:p>
        </p:txBody>
      </p:sp>
      <p:sp>
        <p:nvSpPr>
          <p:cNvPr id="2" name="Date Placeholder 1"/>
          <p:cNvSpPr>
            <a:spLocks noGrp="1"/>
          </p:cNvSpPr>
          <p:nvPr>
            <p:ph type="dt" sz="half" idx="10"/>
          </p:nvPr>
        </p:nvSpPr>
        <p:spPr/>
        <p:txBody>
          <a:bodyPr/>
          <a:lstStyle/>
          <a:p>
            <a:fld id="{DE5F785E-BFD4-4A69-952D-58F0B8CFCC89}"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182</a:t>
            </a:fld>
            <a:endParaRPr lang="en-US"/>
          </a:p>
        </p:txBody>
      </p:sp>
    </p:spTree>
    <p:extLst>
      <p:ext uri="{BB962C8B-B14F-4D97-AF65-F5344CB8AC3E}">
        <p14:creationId xmlns="" xmlns:p14="http://schemas.microsoft.com/office/powerpoint/2010/main" val="47306489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Signs and Symptoms</a:t>
            </a:r>
          </a:p>
          <a:p>
            <a:r>
              <a:rPr lang="en-US" dirty="0"/>
              <a:t>The signs and symptoms of chronic pancreatitis are less </a:t>
            </a:r>
            <a:r>
              <a:rPr lang="en-US" dirty="0" smtClean="0"/>
              <a:t>severe than </a:t>
            </a:r>
            <a:r>
              <a:rPr lang="en-US" dirty="0"/>
              <a:t>acute pancreatitis but more long term. </a:t>
            </a:r>
            <a:endParaRPr lang="en-US" dirty="0" smtClean="0"/>
          </a:p>
          <a:p>
            <a:r>
              <a:rPr lang="en-US" dirty="0" smtClean="0"/>
              <a:t>The patient’s history </a:t>
            </a:r>
            <a:r>
              <a:rPr lang="en-US" dirty="0"/>
              <a:t>will show a pattern of remissions and </a:t>
            </a:r>
            <a:r>
              <a:rPr lang="en-US" dirty="0" smtClean="0"/>
              <a:t>exacerbations over </a:t>
            </a:r>
            <a:r>
              <a:rPr lang="en-US" dirty="0"/>
              <a:t>a period of years. </a:t>
            </a:r>
            <a:endParaRPr lang="en-US" dirty="0" smtClean="0"/>
          </a:p>
          <a:p>
            <a:r>
              <a:rPr lang="en-US" dirty="0" smtClean="0"/>
              <a:t>The </a:t>
            </a:r>
            <a:r>
              <a:rPr lang="en-US" dirty="0"/>
              <a:t>patient will complain </a:t>
            </a:r>
            <a:r>
              <a:rPr lang="en-US" dirty="0" smtClean="0"/>
              <a:t>of epigastric </a:t>
            </a:r>
            <a:r>
              <a:rPr lang="en-US" dirty="0"/>
              <a:t>or LUQ pain, weight loss, and anorexia. </a:t>
            </a:r>
            <a:endParaRPr lang="en-US" dirty="0" smtClean="0"/>
          </a:p>
          <a:p>
            <a:r>
              <a:rPr lang="en-US" dirty="0" err="1" smtClean="0"/>
              <a:t>Malabsorption</a:t>
            </a:r>
            <a:r>
              <a:rPr lang="en-US" dirty="0"/>
              <a:t> </a:t>
            </a:r>
            <a:r>
              <a:rPr lang="en-US" dirty="0" smtClean="0"/>
              <a:t>and </a:t>
            </a:r>
            <a:r>
              <a:rPr lang="en-US" dirty="0"/>
              <a:t>fat intolerance occur late in the disease. </a:t>
            </a:r>
            <a:endParaRPr lang="en-US" dirty="0" smtClean="0"/>
          </a:p>
          <a:p>
            <a:r>
              <a:rPr lang="en-US" dirty="0" smtClean="0"/>
              <a:t>Usually</a:t>
            </a:r>
            <a:r>
              <a:rPr lang="en-US" dirty="0"/>
              <a:t> </a:t>
            </a:r>
            <a:r>
              <a:rPr lang="en-US" dirty="0" smtClean="0"/>
              <a:t>the </a:t>
            </a:r>
            <a:r>
              <a:rPr lang="en-US" dirty="0"/>
              <a:t>islets of Langerhans function until late stages of </a:t>
            </a:r>
            <a:r>
              <a:rPr lang="en-US" dirty="0" smtClean="0"/>
              <a:t>the disease</a:t>
            </a:r>
            <a:r>
              <a:rPr lang="en-US" dirty="0"/>
              <a:t>, so diabetes mellitus is a late-occurring symptom.</a:t>
            </a:r>
          </a:p>
        </p:txBody>
      </p:sp>
      <p:sp>
        <p:nvSpPr>
          <p:cNvPr id="2" name="Date Placeholder 1"/>
          <p:cNvSpPr>
            <a:spLocks noGrp="1"/>
          </p:cNvSpPr>
          <p:nvPr>
            <p:ph type="dt" sz="half" idx="10"/>
          </p:nvPr>
        </p:nvSpPr>
        <p:spPr/>
        <p:txBody>
          <a:bodyPr/>
          <a:lstStyle/>
          <a:p>
            <a:fld id="{4429019F-A0E6-481B-A0CA-E731B995ACD8}"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183</a:t>
            </a:fld>
            <a:endParaRPr lang="en-US"/>
          </a:p>
        </p:txBody>
      </p:sp>
    </p:spTree>
    <p:extLst>
      <p:ext uri="{BB962C8B-B14F-4D97-AF65-F5344CB8AC3E}">
        <p14:creationId xmlns="" xmlns:p14="http://schemas.microsoft.com/office/powerpoint/2010/main" val="65179353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Complications</a:t>
            </a:r>
          </a:p>
          <a:p>
            <a:r>
              <a:rPr lang="en-US" dirty="0" smtClean="0"/>
              <a:t>Development</a:t>
            </a:r>
            <a:r>
              <a:rPr lang="en-US" dirty="0"/>
              <a:t> </a:t>
            </a:r>
            <a:r>
              <a:rPr lang="en-US" dirty="0" smtClean="0"/>
              <a:t>of </a:t>
            </a:r>
            <a:r>
              <a:rPr lang="en-US" dirty="0"/>
              <a:t>abscesses or fistulas, </a:t>
            </a:r>
            <a:r>
              <a:rPr lang="en-US" dirty="0" err="1"/>
              <a:t>malabsorption</a:t>
            </a:r>
            <a:r>
              <a:rPr lang="en-US" dirty="0"/>
              <a:t> </a:t>
            </a:r>
            <a:r>
              <a:rPr lang="en-US" dirty="0" smtClean="0"/>
              <a:t>syndrome, and </a:t>
            </a:r>
            <a:r>
              <a:rPr lang="en-US" dirty="0"/>
              <a:t>diabetes mellitus. </a:t>
            </a:r>
            <a:endParaRPr lang="en-US" dirty="0" smtClean="0"/>
          </a:p>
          <a:p>
            <a:r>
              <a:rPr lang="en-US" dirty="0" smtClean="0"/>
              <a:t>Abscesses </a:t>
            </a:r>
            <a:r>
              <a:rPr lang="en-US" dirty="0"/>
              <a:t>and fistulas may </a:t>
            </a:r>
            <a:r>
              <a:rPr lang="en-US" dirty="0" smtClean="0"/>
              <a:t>develop when </a:t>
            </a:r>
            <a:r>
              <a:rPr lang="en-US" dirty="0"/>
              <a:t>cysts filled with pancreatic enzymes burst into </a:t>
            </a:r>
            <a:r>
              <a:rPr lang="en-US" dirty="0" smtClean="0"/>
              <a:t>the abdominal </a:t>
            </a:r>
            <a:r>
              <a:rPr lang="en-US" dirty="0"/>
              <a:t>cavity, causing severe inflammation and </a:t>
            </a:r>
            <a:r>
              <a:rPr lang="en-US" dirty="0" smtClean="0"/>
              <a:t>tissue necrosis</a:t>
            </a:r>
            <a:r>
              <a:rPr lang="en-US" dirty="0"/>
              <a:t>. </a:t>
            </a:r>
            <a:endParaRPr lang="en-US" dirty="0" smtClean="0"/>
          </a:p>
          <a:p>
            <a:r>
              <a:rPr lang="en-US" dirty="0" smtClean="0"/>
              <a:t>Pleural </a:t>
            </a:r>
            <a:r>
              <a:rPr lang="en-US" dirty="0"/>
              <a:t>effusion may develop from </a:t>
            </a:r>
            <a:r>
              <a:rPr lang="en-US" dirty="0" smtClean="0"/>
              <a:t>inflammation just </a:t>
            </a:r>
            <a:r>
              <a:rPr lang="en-US" dirty="0"/>
              <a:t>under the </a:t>
            </a:r>
            <a:r>
              <a:rPr lang="en-US" dirty="0" smtClean="0"/>
              <a:t>diaphragm.</a:t>
            </a:r>
          </a:p>
          <a:p>
            <a:r>
              <a:rPr lang="en-US" dirty="0" err="1" smtClean="0"/>
              <a:t>Malabsorption</a:t>
            </a:r>
            <a:r>
              <a:rPr lang="en-US" dirty="0" smtClean="0"/>
              <a:t> </a:t>
            </a:r>
            <a:r>
              <a:rPr lang="en-US" dirty="0"/>
              <a:t>syndrome </a:t>
            </a:r>
            <a:r>
              <a:rPr lang="en-US" dirty="0" smtClean="0"/>
              <a:t>with fatty </a:t>
            </a:r>
            <a:r>
              <a:rPr lang="en-US" dirty="0"/>
              <a:t>stools and diarrhea may develop in response to </a:t>
            </a:r>
            <a:r>
              <a:rPr lang="en-US" dirty="0" smtClean="0"/>
              <a:t>the </a:t>
            </a:r>
            <a:r>
              <a:rPr lang="en-US" dirty="0"/>
              <a:t>limited amount of pancreatic enzymes produced</a:t>
            </a:r>
            <a:r>
              <a:rPr lang="en-US" dirty="0" smtClean="0"/>
              <a:t>.</a:t>
            </a:r>
          </a:p>
          <a:p>
            <a:r>
              <a:rPr lang="en-US" dirty="0" smtClean="0"/>
              <a:t> </a:t>
            </a:r>
            <a:r>
              <a:rPr lang="en-US" dirty="0"/>
              <a:t>In </a:t>
            </a:r>
            <a:r>
              <a:rPr lang="en-US" dirty="0" smtClean="0"/>
              <a:t>addition, biliary </a:t>
            </a:r>
            <a:r>
              <a:rPr lang="en-US" dirty="0"/>
              <a:t>obstruction may further complicate fat </a:t>
            </a:r>
            <a:r>
              <a:rPr lang="en-US" dirty="0" smtClean="0"/>
              <a:t>absorption. Pancreatic </a:t>
            </a:r>
            <a:r>
              <a:rPr lang="en-US" dirty="0"/>
              <a:t>enzymes are essential for normal </a:t>
            </a:r>
            <a:r>
              <a:rPr lang="en-US" dirty="0" smtClean="0"/>
              <a:t>absorption of </a:t>
            </a:r>
            <a:r>
              <a:rPr lang="en-US" dirty="0"/>
              <a:t>nutrients from the intestines</a:t>
            </a:r>
            <a:r>
              <a:rPr lang="en-US" dirty="0" smtClean="0"/>
              <a:t>.</a:t>
            </a:r>
          </a:p>
          <a:p>
            <a:r>
              <a:rPr lang="en-US" dirty="0" smtClean="0"/>
              <a:t> </a:t>
            </a:r>
            <a:r>
              <a:rPr lang="en-US" dirty="0"/>
              <a:t>As the </a:t>
            </a:r>
            <a:r>
              <a:rPr lang="en-US" dirty="0" smtClean="0"/>
              <a:t>terminal third </a:t>
            </a:r>
            <a:r>
              <a:rPr lang="en-US" dirty="0"/>
              <a:t>of the pancreas becomes involved and the islets </a:t>
            </a:r>
            <a:r>
              <a:rPr lang="en-US" dirty="0" smtClean="0"/>
              <a:t>of Langerhans </a:t>
            </a:r>
            <a:r>
              <a:rPr lang="en-US" dirty="0"/>
              <a:t>are destroyed, the patient exhibits the </a:t>
            </a:r>
            <a:r>
              <a:rPr lang="en-US" dirty="0" smtClean="0"/>
              <a:t>classic pattern </a:t>
            </a:r>
            <a:r>
              <a:rPr lang="en-US" dirty="0"/>
              <a:t>of insulin-dependent diabetes mellitus</a:t>
            </a:r>
          </a:p>
        </p:txBody>
      </p:sp>
      <p:sp>
        <p:nvSpPr>
          <p:cNvPr id="2" name="Date Placeholder 1"/>
          <p:cNvSpPr>
            <a:spLocks noGrp="1"/>
          </p:cNvSpPr>
          <p:nvPr>
            <p:ph type="dt" sz="half" idx="10"/>
          </p:nvPr>
        </p:nvSpPr>
        <p:spPr/>
        <p:txBody>
          <a:bodyPr/>
          <a:lstStyle/>
          <a:p>
            <a:fld id="{34E25FE1-FE80-45C5-9324-09177BA87218}"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184</a:t>
            </a:fld>
            <a:endParaRPr lang="en-US"/>
          </a:p>
        </p:txBody>
      </p:sp>
    </p:spTree>
    <p:extLst>
      <p:ext uri="{BB962C8B-B14F-4D97-AF65-F5344CB8AC3E}">
        <p14:creationId xmlns="" xmlns:p14="http://schemas.microsoft.com/office/powerpoint/2010/main" val="147294934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2189"/>
            <a:ext cx="12192000" cy="6858000"/>
          </a:xfrm>
        </p:spPr>
        <p:txBody>
          <a:bodyPr/>
          <a:lstStyle/>
          <a:p>
            <a:pPr marL="0" indent="0">
              <a:buNone/>
            </a:pPr>
            <a:r>
              <a:rPr lang="en-US" b="1" i="1" u="sng" dirty="0"/>
              <a:t>Diagnostic Tests</a:t>
            </a:r>
          </a:p>
          <a:p>
            <a:r>
              <a:rPr lang="en-US" dirty="0"/>
              <a:t>Serum amylase (normal: 59 to 190 U/L) and serum </a:t>
            </a:r>
            <a:r>
              <a:rPr lang="en-US" dirty="0" smtClean="0"/>
              <a:t>lipase (normal</a:t>
            </a:r>
            <a:r>
              <a:rPr lang="en-US" dirty="0"/>
              <a:t>: 0 to 110 U/L) levels are lower than normal</a:t>
            </a:r>
            <a:r>
              <a:rPr lang="en-US" dirty="0" smtClean="0"/>
              <a:t>.</a:t>
            </a:r>
          </a:p>
          <a:p>
            <a:r>
              <a:rPr lang="en-US" dirty="0" smtClean="0"/>
              <a:t> Fecal fat </a:t>
            </a:r>
            <a:r>
              <a:rPr lang="en-US" dirty="0"/>
              <a:t>analysis shows higher than normal amounts of fat.</a:t>
            </a:r>
          </a:p>
          <a:p>
            <a:r>
              <a:rPr lang="en-US" dirty="0"/>
              <a:t>Both computed tomography and ultrasonography </a:t>
            </a:r>
            <a:r>
              <a:rPr lang="en-US" dirty="0" smtClean="0"/>
              <a:t>show characteristic </a:t>
            </a:r>
            <a:r>
              <a:rPr lang="en-US" dirty="0"/>
              <a:t>pancreatic structural changes such as </a:t>
            </a:r>
            <a:r>
              <a:rPr lang="en-US" dirty="0" smtClean="0"/>
              <a:t>masses, calcification </a:t>
            </a:r>
            <a:r>
              <a:rPr lang="en-US" dirty="0"/>
              <a:t>of ducts, cysts, and change in pancreatic size.</a:t>
            </a:r>
          </a:p>
          <a:p>
            <a:r>
              <a:rPr lang="en-US" dirty="0"/>
              <a:t>Endoscopic retrograde </a:t>
            </a:r>
            <a:r>
              <a:rPr lang="en-US" dirty="0" err="1"/>
              <a:t>cholangiopancreatography</a:t>
            </a:r>
            <a:r>
              <a:rPr lang="en-US" dirty="0"/>
              <a:t> (</a:t>
            </a:r>
            <a:r>
              <a:rPr lang="en-US" dirty="0" smtClean="0"/>
              <a:t>ERCP) can </a:t>
            </a:r>
            <a:r>
              <a:rPr lang="en-US" dirty="0"/>
              <a:t>locate specific obstructions and detect ductal leaks.</a:t>
            </a:r>
          </a:p>
        </p:txBody>
      </p:sp>
      <p:sp>
        <p:nvSpPr>
          <p:cNvPr id="2" name="Date Placeholder 1"/>
          <p:cNvSpPr>
            <a:spLocks noGrp="1"/>
          </p:cNvSpPr>
          <p:nvPr>
            <p:ph type="dt" sz="half" idx="10"/>
          </p:nvPr>
        </p:nvSpPr>
        <p:spPr/>
        <p:txBody>
          <a:bodyPr/>
          <a:lstStyle/>
          <a:p>
            <a:fld id="{83A4889A-3881-44DA-8BE9-9ADC17C5FEF1}"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185</a:t>
            </a:fld>
            <a:endParaRPr lang="en-US"/>
          </a:p>
        </p:txBody>
      </p:sp>
    </p:spTree>
    <p:extLst>
      <p:ext uri="{BB962C8B-B14F-4D97-AF65-F5344CB8AC3E}">
        <p14:creationId xmlns="" xmlns:p14="http://schemas.microsoft.com/office/powerpoint/2010/main" val="142070486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Medical Treatment</a:t>
            </a:r>
          </a:p>
          <a:p>
            <a:r>
              <a:rPr lang="en-US" dirty="0"/>
              <a:t>Medical treatment is aimed at promoting comfort </a:t>
            </a:r>
            <a:r>
              <a:rPr lang="en-US" dirty="0" smtClean="0"/>
              <a:t>and maintaining </a:t>
            </a:r>
            <a:r>
              <a:rPr lang="en-US" dirty="0"/>
              <a:t>adequate nutrition</a:t>
            </a:r>
            <a:r>
              <a:rPr lang="en-US" dirty="0" smtClean="0"/>
              <a:t>.</a:t>
            </a:r>
          </a:p>
          <a:p>
            <a:r>
              <a:rPr lang="en-US" dirty="0" smtClean="0"/>
              <a:t> </a:t>
            </a:r>
            <a:r>
              <a:rPr lang="en-US" dirty="0"/>
              <a:t>Pain is managed with analgesics.</a:t>
            </a:r>
          </a:p>
          <a:p>
            <a:r>
              <a:rPr lang="en-US" dirty="0"/>
              <a:t>Nutrition is improved with the careful </a:t>
            </a:r>
            <a:r>
              <a:rPr lang="en-US" dirty="0" smtClean="0"/>
              <a:t>replacement of </a:t>
            </a:r>
            <a:r>
              <a:rPr lang="en-US" dirty="0"/>
              <a:t>pancreatic enzymes and specially prepared </a:t>
            </a:r>
            <a:r>
              <a:rPr lang="en-US" dirty="0" smtClean="0"/>
              <a:t>nutritional supplements</a:t>
            </a:r>
            <a:r>
              <a:rPr lang="en-US" dirty="0"/>
              <a:t>.</a:t>
            </a:r>
          </a:p>
          <a:p>
            <a:r>
              <a:rPr lang="en-US" dirty="0"/>
              <a:t>Surgery may be necessary to repair fistulas, drain cysts, </a:t>
            </a:r>
            <a:r>
              <a:rPr lang="en-US" dirty="0" smtClean="0"/>
              <a:t>or repair </a:t>
            </a:r>
            <a:r>
              <a:rPr lang="en-US" dirty="0"/>
              <a:t>other damage. In some cases, ducts or sphincters </a:t>
            </a:r>
            <a:r>
              <a:rPr lang="en-US" dirty="0" smtClean="0"/>
              <a:t>may be </a:t>
            </a:r>
            <a:r>
              <a:rPr lang="en-US" dirty="0"/>
              <a:t>surgically repaired. In other instances, part or all of </a:t>
            </a:r>
            <a:r>
              <a:rPr lang="en-US" dirty="0" smtClean="0"/>
              <a:t>the pancreas </a:t>
            </a:r>
            <a:r>
              <a:rPr lang="en-US" dirty="0"/>
              <a:t>may be removed.</a:t>
            </a:r>
          </a:p>
        </p:txBody>
      </p:sp>
      <p:sp>
        <p:nvSpPr>
          <p:cNvPr id="2" name="Date Placeholder 1"/>
          <p:cNvSpPr>
            <a:spLocks noGrp="1"/>
          </p:cNvSpPr>
          <p:nvPr>
            <p:ph type="dt" sz="half" idx="10"/>
          </p:nvPr>
        </p:nvSpPr>
        <p:spPr/>
        <p:txBody>
          <a:bodyPr/>
          <a:lstStyle/>
          <a:p>
            <a:fld id="{177368C5-045F-4C2B-B2BF-D0FB6F85735C}"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186</a:t>
            </a:fld>
            <a:endParaRPr lang="en-US"/>
          </a:p>
        </p:txBody>
      </p:sp>
    </p:spTree>
    <p:extLst>
      <p:ext uri="{BB962C8B-B14F-4D97-AF65-F5344CB8AC3E}">
        <p14:creationId xmlns="" xmlns:p14="http://schemas.microsoft.com/office/powerpoint/2010/main" val="150128071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Nursing Process</a:t>
            </a:r>
          </a:p>
          <a:p>
            <a:pPr marL="0" indent="0">
              <a:buNone/>
            </a:pPr>
            <a:r>
              <a:rPr lang="en-US" b="1" u="sng" dirty="0"/>
              <a:t>ASSESSMENT</a:t>
            </a:r>
            <a:r>
              <a:rPr lang="en-US" b="1" dirty="0"/>
              <a:t>. </a:t>
            </a:r>
            <a:r>
              <a:rPr lang="en-US" dirty="0"/>
              <a:t>Perform frequent thorough assessments </a:t>
            </a:r>
            <a:r>
              <a:rPr lang="en-US" dirty="0" smtClean="0"/>
              <a:t>for pain</a:t>
            </a:r>
            <a:r>
              <a:rPr lang="en-US" dirty="0"/>
              <a:t>. Weigh the patient frequently. Monitor laboratory </a:t>
            </a:r>
            <a:r>
              <a:rPr lang="en-US" dirty="0" smtClean="0"/>
              <a:t>values to </a:t>
            </a:r>
            <a:r>
              <a:rPr lang="en-US" dirty="0"/>
              <a:t>determine the adequacy of nutrition, including </a:t>
            </a:r>
            <a:r>
              <a:rPr lang="en-US" dirty="0" smtClean="0"/>
              <a:t>serum albumin </a:t>
            </a:r>
            <a:r>
              <a:rPr lang="en-US" dirty="0"/>
              <a:t>(normal: 3.5 to 5.5 g/</a:t>
            </a:r>
            <a:r>
              <a:rPr lang="en-US" dirty="0" err="1"/>
              <a:t>dL</a:t>
            </a:r>
            <a:r>
              <a:rPr lang="en-US" dirty="0"/>
              <a:t>) and blood glucose levels.</a:t>
            </a:r>
          </a:p>
          <a:p>
            <a:pPr marL="0" indent="0">
              <a:buNone/>
            </a:pPr>
            <a:endParaRPr lang="en-US" b="1" dirty="0" smtClean="0"/>
          </a:p>
          <a:p>
            <a:pPr marL="0" indent="0">
              <a:buNone/>
            </a:pPr>
            <a:r>
              <a:rPr lang="en-US" b="1" dirty="0" smtClean="0"/>
              <a:t>NURSING </a:t>
            </a:r>
            <a:r>
              <a:rPr lang="en-US" b="1" dirty="0"/>
              <a:t>DIAGNOSIS. </a:t>
            </a:r>
            <a:r>
              <a:rPr lang="en-US" dirty="0"/>
              <a:t>Common nursing diagnoses </a:t>
            </a:r>
            <a:r>
              <a:rPr lang="en-US" dirty="0" smtClean="0"/>
              <a:t>for the </a:t>
            </a:r>
            <a:r>
              <a:rPr lang="en-US" dirty="0"/>
              <a:t>patient with chronic pancreatitis include the following:</a:t>
            </a:r>
          </a:p>
          <a:p>
            <a:r>
              <a:rPr lang="en-US" dirty="0"/>
              <a:t>■ Pain related to edema and inflammation</a:t>
            </a:r>
          </a:p>
          <a:p>
            <a:r>
              <a:rPr lang="en-US" dirty="0"/>
              <a:t>■ Imbalanced nutrition: less than body requirements </a:t>
            </a:r>
            <a:r>
              <a:rPr lang="en-US" dirty="0" smtClean="0"/>
              <a:t>related to </a:t>
            </a:r>
            <a:r>
              <a:rPr lang="en-US" dirty="0"/>
              <a:t>inability to absorb </a:t>
            </a:r>
            <a:r>
              <a:rPr lang="en-US" dirty="0" smtClean="0"/>
              <a:t>nutrients</a:t>
            </a:r>
          </a:p>
          <a:p>
            <a:endParaRPr lang="en-US" dirty="0"/>
          </a:p>
          <a:p>
            <a:endParaRPr lang="en-US" dirty="0" smtClean="0"/>
          </a:p>
          <a:p>
            <a:r>
              <a:rPr lang="en-US" b="1" dirty="0" smtClean="0">
                <a:solidFill>
                  <a:srgbClr val="FF0000"/>
                </a:solidFill>
              </a:rPr>
              <a:t>Complete the nursing process; </a:t>
            </a:r>
            <a:endParaRPr lang="en-US" b="1" dirty="0">
              <a:solidFill>
                <a:srgbClr val="FF0000"/>
              </a:solidFill>
            </a:endParaRPr>
          </a:p>
        </p:txBody>
      </p:sp>
      <p:sp>
        <p:nvSpPr>
          <p:cNvPr id="2" name="Date Placeholder 1"/>
          <p:cNvSpPr>
            <a:spLocks noGrp="1"/>
          </p:cNvSpPr>
          <p:nvPr>
            <p:ph type="dt" sz="half" idx="10"/>
          </p:nvPr>
        </p:nvSpPr>
        <p:spPr/>
        <p:txBody>
          <a:bodyPr/>
          <a:lstStyle/>
          <a:p>
            <a:fld id="{555D6548-129B-4A4D-9EA9-F0B6930E4188}"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187</a:t>
            </a:fld>
            <a:endParaRPr lang="en-US"/>
          </a:p>
        </p:txBody>
      </p:sp>
    </p:spTree>
    <p:extLst>
      <p:ext uri="{BB962C8B-B14F-4D97-AF65-F5344CB8AC3E}">
        <p14:creationId xmlns="" xmlns:p14="http://schemas.microsoft.com/office/powerpoint/2010/main" val="362916377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sz="3600" b="1" u="sng" dirty="0"/>
              <a:t>Cancer of the Pancreas</a:t>
            </a:r>
          </a:p>
          <a:p>
            <a:r>
              <a:rPr lang="en-US" dirty="0"/>
              <a:t>Cancer of the pancreas is the fifth leading cause of </a:t>
            </a:r>
            <a:r>
              <a:rPr lang="en-US" dirty="0" smtClean="0"/>
              <a:t>cancer death </a:t>
            </a:r>
            <a:r>
              <a:rPr lang="en-US" dirty="0"/>
              <a:t>in the United States, killing more than 20,000 </a:t>
            </a:r>
            <a:r>
              <a:rPr lang="en-US" dirty="0" smtClean="0"/>
              <a:t>people each </a:t>
            </a:r>
            <a:r>
              <a:rPr lang="en-US" dirty="0"/>
              <a:t>year</a:t>
            </a:r>
            <a:r>
              <a:rPr lang="en-US" dirty="0" smtClean="0"/>
              <a:t>.</a:t>
            </a:r>
          </a:p>
          <a:p>
            <a:r>
              <a:rPr lang="en-US" dirty="0" smtClean="0"/>
              <a:t> </a:t>
            </a:r>
            <a:r>
              <a:rPr lang="en-US" dirty="0"/>
              <a:t>More than 25,000 new cases of cancer of </a:t>
            </a:r>
            <a:r>
              <a:rPr lang="en-US" dirty="0" smtClean="0"/>
              <a:t>the pancreas </a:t>
            </a:r>
            <a:r>
              <a:rPr lang="en-US" dirty="0"/>
              <a:t>are diagnosed yearly; it most often affects </a:t>
            </a:r>
            <a:r>
              <a:rPr lang="en-US" dirty="0" smtClean="0"/>
              <a:t>people between </a:t>
            </a:r>
            <a:r>
              <a:rPr lang="en-US" dirty="0"/>
              <a:t>ages 65 and 79</a:t>
            </a:r>
            <a:r>
              <a:rPr lang="en-US" dirty="0" smtClean="0"/>
              <a:t>.</a:t>
            </a:r>
          </a:p>
          <a:p>
            <a:r>
              <a:rPr lang="en-US" dirty="0" smtClean="0"/>
              <a:t> </a:t>
            </a:r>
            <a:r>
              <a:rPr lang="en-US" dirty="0"/>
              <a:t>About 70 percent of cancers of </a:t>
            </a:r>
            <a:r>
              <a:rPr lang="en-US" dirty="0" smtClean="0"/>
              <a:t>the pancreas </a:t>
            </a:r>
            <a:r>
              <a:rPr lang="en-US" dirty="0"/>
              <a:t>occur in the head of the pancreas. About 30 </a:t>
            </a:r>
            <a:r>
              <a:rPr lang="en-US" dirty="0" smtClean="0"/>
              <a:t>percent of </a:t>
            </a:r>
            <a:r>
              <a:rPr lang="en-US" dirty="0"/>
              <a:t>cancers are located in the body and tail of the pancreas</a:t>
            </a:r>
          </a:p>
        </p:txBody>
      </p:sp>
      <p:sp>
        <p:nvSpPr>
          <p:cNvPr id="2" name="Date Placeholder 1"/>
          <p:cNvSpPr>
            <a:spLocks noGrp="1"/>
          </p:cNvSpPr>
          <p:nvPr>
            <p:ph type="dt" sz="half" idx="10"/>
          </p:nvPr>
        </p:nvSpPr>
        <p:spPr/>
        <p:txBody>
          <a:bodyPr/>
          <a:lstStyle/>
          <a:p>
            <a:fld id="{1036C56F-6487-439D-9BA7-1C4401546A1E}"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188</a:t>
            </a:fld>
            <a:endParaRPr lang="en-US"/>
          </a:p>
        </p:txBody>
      </p:sp>
    </p:spTree>
    <p:extLst>
      <p:ext uri="{BB962C8B-B14F-4D97-AF65-F5344CB8AC3E}">
        <p14:creationId xmlns="" xmlns:p14="http://schemas.microsoft.com/office/powerpoint/2010/main" val="216530409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Pathophysiology</a:t>
            </a:r>
          </a:p>
          <a:p>
            <a:r>
              <a:rPr lang="en-US" dirty="0"/>
              <a:t>Most primary tumors of the pancreas are ductal </a:t>
            </a:r>
            <a:r>
              <a:rPr lang="en-US" dirty="0" smtClean="0"/>
              <a:t>adenocarcinomas and </a:t>
            </a:r>
            <a:r>
              <a:rPr lang="en-US" dirty="0"/>
              <a:t>occur in the exocrine parts of the pancreas</a:t>
            </a:r>
            <a:r>
              <a:rPr lang="en-US" dirty="0" smtClean="0"/>
              <a:t>.</a:t>
            </a:r>
          </a:p>
          <a:p>
            <a:r>
              <a:rPr lang="en-US" dirty="0" smtClean="0"/>
              <a:t> The tumors </a:t>
            </a:r>
            <a:r>
              <a:rPr lang="en-US" dirty="0"/>
              <a:t>in the head and body of the pancreas tend to </a:t>
            </a:r>
            <a:r>
              <a:rPr lang="en-US" dirty="0" smtClean="0"/>
              <a:t>be large.</a:t>
            </a:r>
          </a:p>
          <a:p>
            <a:r>
              <a:rPr lang="en-US" dirty="0" smtClean="0"/>
              <a:t> </a:t>
            </a:r>
            <a:r>
              <a:rPr lang="en-US" dirty="0"/>
              <a:t>Cancer of the pancreas spreads rapidly by direct </a:t>
            </a:r>
            <a:r>
              <a:rPr lang="en-US" dirty="0" smtClean="0"/>
              <a:t>extension to </a:t>
            </a:r>
            <a:r>
              <a:rPr lang="en-US" dirty="0"/>
              <a:t>the stomach, gallbladder, and duodenum. </a:t>
            </a:r>
            <a:endParaRPr lang="en-US" dirty="0" smtClean="0"/>
          </a:p>
          <a:p>
            <a:r>
              <a:rPr lang="en-US" dirty="0" smtClean="0"/>
              <a:t>Cancer</a:t>
            </a:r>
            <a:r>
              <a:rPr lang="en-US" dirty="0"/>
              <a:t> </a:t>
            </a:r>
            <a:r>
              <a:rPr lang="en-US" dirty="0" smtClean="0"/>
              <a:t>located </a:t>
            </a:r>
            <a:r>
              <a:rPr lang="en-US" dirty="0"/>
              <a:t>in the body of the pancreas usually spreads </a:t>
            </a:r>
            <a:r>
              <a:rPr lang="en-US" dirty="0" smtClean="0"/>
              <a:t>further and </a:t>
            </a:r>
            <a:r>
              <a:rPr lang="en-US" dirty="0"/>
              <a:t>more rapidly than do masses in the head</a:t>
            </a:r>
            <a:r>
              <a:rPr lang="en-US" dirty="0" smtClean="0"/>
              <a:t>.</a:t>
            </a:r>
          </a:p>
          <a:p>
            <a:r>
              <a:rPr lang="en-US" dirty="0" smtClean="0"/>
              <a:t> </a:t>
            </a:r>
            <a:r>
              <a:rPr lang="en-US" dirty="0"/>
              <a:t>Cancer of </a:t>
            </a:r>
            <a:r>
              <a:rPr lang="en-US" dirty="0" smtClean="0"/>
              <a:t>the pancreas </a:t>
            </a:r>
            <a:r>
              <a:rPr lang="en-US" dirty="0"/>
              <a:t>may spread by the lymphatic system and </a:t>
            </a:r>
            <a:r>
              <a:rPr lang="en-US" dirty="0" smtClean="0"/>
              <a:t>through the </a:t>
            </a:r>
            <a:r>
              <a:rPr lang="en-US" dirty="0"/>
              <a:t>vascular system to distant organs and lymph nodes</a:t>
            </a:r>
          </a:p>
        </p:txBody>
      </p:sp>
      <p:sp>
        <p:nvSpPr>
          <p:cNvPr id="2" name="Date Placeholder 1"/>
          <p:cNvSpPr>
            <a:spLocks noGrp="1"/>
          </p:cNvSpPr>
          <p:nvPr>
            <p:ph type="dt" sz="half" idx="10"/>
          </p:nvPr>
        </p:nvSpPr>
        <p:spPr/>
        <p:txBody>
          <a:bodyPr/>
          <a:lstStyle/>
          <a:p>
            <a:fld id="{0C5045C4-7B96-493B-A3FE-85408C3822D2}"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189</a:t>
            </a:fld>
            <a:endParaRPr lang="en-US"/>
          </a:p>
        </p:txBody>
      </p:sp>
    </p:spTree>
    <p:extLst>
      <p:ext uri="{BB962C8B-B14F-4D97-AF65-F5344CB8AC3E}">
        <p14:creationId xmlns="" xmlns:p14="http://schemas.microsoft.com/office/powerpoint/2010/main" val="507342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smtClean="0"/>
              <a:t>mutiso ESq</a:t>
            </a:r>
            <a:endParaRPr lang="en-US"/>
          </a:p>
        </p:txBody>
      </p:sp>
      <p:sp>
        <p:nvSpPr>
          <p:cNvPr id="5" name="Slide Number Placeholder 3"/>
          <p:cNvSpPr>
            <a:spLocks noGrp="1"/>
          </p:cNvSpPr>
          <p:nvPr>
            <p:ph type="sldNum" sz="quarter" idx="12"/>
          </p:nvPr>
        </p:nvSpPr>
        <p:spPr/>
        <p:txBody>
          <a:bodyPr/>
          <a:lstStyle/>
          <a:p>
            <a:fld id="{BBA7F1E8-24E8-4195-BAF6-D4E55E57A202}" type="slidenum">
              <a:rPr lang="en-US"/>
              <a:pPr/>
              <a:t>19</a:t>
            </a:fld>
            <a:endParaRPr lang="en-US"/>
          </a:p>
        </p:txBody>
      </p:sp>
      <p:pic>
        <p:nvPicPr>
          <p:cNvPr id="41989" name="Picture 5" descr="aa0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0" y="1143000"/>
            <a:ext cx="6096000" cy="4572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A0FDE205-B5D5-4D2B-B212-261FA3DE5038}" type="datetime1">
              <a:rPr lang="en-US" smtClean="0"/>
              <a:pPr/>
              <a:t>3/3/2021</a:t>
            </a:fld>
            <a:endParaRPr lang="en-US"/>
          </a:p>
        </p:txBody>
      </p:sp>
    </p:spTree>
    <p:extLst>
      <p:ext uri="{BB962C8B-B14F-4D97-AF65-F5344CB8AC3E}">
        <p14:creationId xmlns="" xmlns:p14="http://schemas.microsoft.com/office/powerpoint/2010/main" val="21038223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Etiology</a:t>
            </a:r>
          </a:p>
          <a:p>
            <a:r>
              <a:rPr lang="en-US" dirty="0"/>
              <a:t>The cause of cancer of the pancreas is not known. </a:t>
            </a:r>
            <a:endParaRPr lang="en-US" dirty="0" smtClean="0"/>
          </a:p>
          <a:p>
            <a:r>
              <a:rPr lang="en-US" dirty="0" smtClean="0"/>
              <a:t>Cancer</a:t>
            </a:r>
            <a:r>
              <a:rPr lang="en-US" dirty="0"/>
              <a:t> </a:t>
            </a:r>
            <a:r>
              <a:rPr lang="en-US" dirty="0" smtClean="0"/>
              <a:t>of </a:t>
            </a:r>
            <a:r>
              <a:rPr lang="en-US" dirty="0"/>
              <a:t>the pancreas has been associated with chemical </a:t>
            </a:r>
            <a:r>
              <a:rPr lang="en-US" dirty="0" smtClean="0"/>
              <a:t>carcinogens such </a:t>
            </a:r>
            <a:r>
              <a:rPr lang="en-US" dirty="0"/>
              <a:t>as high-fat diets and cigarette smoking, </a:t>
            </a:r>
            <a:r>
              <a:rPr lang="en-US" dirty="0" smtClean="0"/>
              <a:t>diabetes mellitus</a:t>
            </a:r>
            <a:r>
              <a:rPr lang="en-US" dirty="0"/>
              <a:t>, excessive alcohol intake, and chronic pancreatitis.</a:t>
            </a:r>
          </a:p>
          <a:p>
            <a:r>
              <a:rPr lang="en-US" dirty="0"/>
              <a:t>It may also occur as a result of metastasis from a </a:t>
            </a:r>
            <a:r>
              <a:rPr lang="en-US" dirty="0" smtClean="0"/>
              <a:t>primary cancer </a:t>
            </a:r>
            <a:r>
              <a:rPr lang="en-US" dirty="0"/>
              <a:t>of the lung, breast, kidney, or thyroid gland or </a:t>
            </a:r>
            <a:r>
              <a:rPr lang="en-US" dirty="0" smtClean="0"/>
              <a:t>malignant melanomas </a:t>
            </a:r>
            <a:r>
              <a:rPr lang="en-US" dirty="0"/>
              <a:t>of the skin.</a:t>
            </a:r>
          </a:p>
        </p:txBody>
      </p:sp>
      <p:sp>
        <p:nvSpPr>
          <p:cNvPr id="2" name="Date Placeholder 1"/>
          <p:cNvSpPr>
            <a:spLocks noGrp="1"/>
          </p:cNvSpPr>
          <p:nvPr>
            <p:ph type="dt" sz="half" idx="10"/>
          </p:nvPr>
        </p:nvSpPr>
        <p:spPr/>
        <p:txBody>
          <a:bodyPr/>
          <a:lstStyle/>
          <a:p>
            <a:fld id="{4C9A5AFC-77D2-476C-9E41-374B0069D694}"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190</a:t>
            </a:fld>
            <a:endParaRPr lang="en-US"/>
          </a:p>
        </p:txBody>
      </p:sp>
    </p:spTree>
    <p:extLst>
      <p:ext uri="{BB962C8B-B14F-4D97-AF65-F5344CB8AC3E}">
        <p14:creationId xmlns="" xmlns:p14="http://schemas.microsoft.com/office/powerpoint/2010/main" val="123723978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Signs and Symptoms</a:t>
            </a:r>
          </a:p>
          <a:p>
            <a:r>
              <a:rPr lang="en-US" dirty="0"/>
              <a:t>The patient with cancer of the pancreas usually </a:t>
            </a:r>
            <a:r>
              <a:rPr lang="en-US" dirty="0" smtClean="0"/>
              <a:t>complains of </a:t>
            </a:r>
            <a:r>
              <a:rPr lang="en-US" dirty="0"/>
              <a:t>vague symptoms early in the disease process. </a:t>
            </a:r>
            <a:endParaRPr lang="en-US" dirty="0" smtClean="0"/>
          </a:p>
          <a:p>
            <a:r>
              <a:rPr lang="en-US" dirty="0" smtClean="0"/>
              <a:t>Weight loss, pain</a:t>
            </a:r>
            <a:r>
              <a:rPr lang="en-US" dirty="0"/>
              <a:t>, anorexia, nausea, vomiting, and weakness are </a:t>
            </a:r>
            <a:r>
              <a:rPr lang="en-US" dirty="0" smtClean="0"/>
              <a:t>among the </a:t>
            </a:r>
            <a:r>
              <a:rPr lang="en-US" dirty="0"/>
              <a:t>vague early symptoms</a:t>
            </a:r>
            <a:r>
              <a:rPr lang="en-US" dirty="0" smtClean="0"/>
              <a:t>.</a:t>
            </a:r>
          </a:p>
          <a:p>
            <a:r>
              <a:rPr lang="en-US" dirty="0" smtClean="0"/>
              <a:t> </a:t>
            </a:r>
            <a:r>
              <a:rPr lang="en-US" dirty="0"/>
              <a:t>Detection is often difficult </a:t>
            </a:r>
            <a:r>
              <a:rPr lang="en-US" dirty="0" smtClean="0"/>
              <a:t>because of </a:t>
            </a:r>
            <a:r>
              <a:rPr lang="en-US" dirty="0"/>
              <a:t>the nonspecific complaints offered by the patient.</a:t>
            </a:r>
          </a:p>
          <a:p>
            <a:r>
              <a:rPr lang="en-US" dirty="0"/>
              <a:t>The patient may complain of abdominal pain that is </a:t>
            </a:r>
            <a:r>
              <a:rPr lang="en-US" dirty="0" smtClean="0"/>
              <a:t>often worse </a:t>
            </a:r>
            <a:r>
              <a:rPr lang="en-US" dirty="0"/>
              <a:t>at night</a:t>
            </a:r>
            <a:r>
              <a:rPr lang="en-US" dirty="0" smtClean="0"/>
              <a:t>.</a:t>
            </a:r>
          </a:p>
          <a:p>
            <a:r>
              <a:rPr lang="en-US" dirty="0" smtClean="0"/>
              <a:t> </a:t>
            </a:r>
            <a:r>
              <a:rPr lang="en-US" dirty="0"/>
              <a:t>The pain is described as gnawing or </a:t>
            </a:r>
            <a:r>
              <a:rPr lang="en-US" dirty="0" smtClean="0"/>
              <a:t>boring, and </a:t>
            </a:r>
            <a:r>
              <a:rPr lang="en-US" dirty="0"/>
              <a:t>it radiates to the back. </a:t>
            </a:r>
            <a:endParaRPr lang="en-US" dirty="0" smtClean="0"/>
          </a:p>
          <a:p>
            <a:r>
              <a:rPr lang="en-US" dirty="0" smtClean="0"/>
              <a:t>The </a:t>
            </a:r>
            <a:r>
              <a:rPr lang="en-US" dirty="0"/>
              <a:t>pain may be lessened by </a:t>
            </a:r>
            <a:r>
              <a:rPr lang="en-US" dirty="0" smtClean="0"/>
              <a:t>a side-lying </a:t>
            </a:r>
            <a:r>
              <a:rPr lang="en-US" dirty="0"/>
              <a:t>position with the knees drawn up to the chest </a:t>
            </a:r>
            <a:r>
              <a:rPr lang="en-US" dirty="0" smtClean="0"/>
              <a:t>or by </a:t>
            </a:r>
            <a:r>
              <a:rPr lang="en-US" dirty="0"/>
              <a:t>bending over when walking. </a:t>
            </a:r>
            <a:endParaRPr lang="en-US" dirty="0" smtClean="0"/>
          </a:p>
          <a:p>
            <a:r>
              <a:rPr lang="en-US" dirty="0" smtClean="0"/>
              <a:t>The </a:t>
            </a:r>
            <a:r>
              <a:rPr lang="en-US" dirty="0"/>
              <a:t>pain becomes </a:t>
            </a:r>
            <a:r>
              <a:rPr lang="en-US" dirty="0" smtClean="0"/>
              <a:t>increasingly severe </a:t>
            </a:r>
            <a:r>
              <a:rPr lang="en-US" dirty="0"/>
              <a:t>and unrelenting as the cancer grows.</a:t>
            </a:r>
          </a:p>
        </p:txBody>
      </p:sp>
      <p:sp>
        <p:nvSpPr>
          <p:cNvPr id="2" name="Date Placeholder 1"/>
          <p:cNvSpPr>
            <a:spLocks noGrp="1"/>
          </p:cNvSpPr>
          <p:nvPr>
            <p:ph type="dt" sz="half" idx="10"/>
          </p:nvPr>
        </p:nvSpPr>
        <p:spPr/>
        <p:txBody>
          <a:bodyPr/>
          <a:lstStyle/>
          <a:p>
            <a:fld id="{9B6D70C5-A384-491B-A97C-6836C5DA66B9}"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191</a:t>
            </a:fld>
            <a:endParaRPr lang="en-US"/>
          </a:p>
        </p:txBody>
      </p:sp>
    </p:spTree>
    <p:extLst>
      <p:ext uri="{BB962C8B-B14F-4D97-AF65-F5344CB8AC3E}">
        <p14:creationId xmlns="" xmlns:p14="http://schemas.microsoft.com/office/powerpoint/2010/main" val="90432069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smtClean="0"/>
              <a:t>Signs &amp; </a:t>
            </a:r>
            <a:r>
              <a:rPr lang="en-US" b="1" u="sng" dirty="0" err="1" smtClean="0"/>
              <a:t>symotoms</a:t>
            </a:r>
            <a:r>
              <a:rPr lang="en-US" b="1" u="sng" dirty="0" smtClean="0"/>
              <a:t> </a:t>
            </a:r>
          </a:p>
          <a:p>
            <a:r>
              <a:rPr lang="en-US" dirty="0"/>
              <a:t>The patient may complain of a bloated feeling or </a:t>
            </a:r>
            <a:r>
              <a:rPr lang="en-US" dirty="0" smtClean="0"/>
              <a:t>fullness after </a:t>
            </a:r>
            <a:r>
              <a:rPr lang="en-US" dirty="0"/>
              <a:t>eating</a:t>
            </a:r>
            <a:r>
              <a:rPr lang="en-US" dirty="0" smtClean="0"/>
              <a:t>.</a:t>
            </a:r>
          </a:p>
          <a:p>
            <a:r>
              <a:rPr lang="en-US" dirty="0" smtClean="0"/>
              <a:t> </a:t>
            </a:r>
            <a:r>
              <a:rPr lang="en-US" dirty="0"/>
              <a:t>If the cancer obstructs the bile duct, the </a:t>
            </a:r>
            <a:r>
              <a:rPr lang="en-US" dirty="0" smtClean="0"/>
              <a:t>patient may </a:t>
            </a:r>
            <a:r>
              <a:rPr lang="en-US" dirty="0"/>
              <a:t>have jaundice, dark urine, pruritus, and </a:t>
            </a:r>
            <a:r>
              <a:rPr lang="en-US" dirty="0" smtClean="0"/>
              <a:t>light-colored stools</a:t>
            </a:r>
            <a:r>
              <a:rPr lang="en-US" dirty="0"/>
              <a:t>. </a:t>
            </a:r>
            <a:endParaRPr lang="en-US" dirty="0" smtClean="0"/>
          </a:p>
          <a:p>
            <a:r>
              <a:rPr lang="en-US" dirty="0" smtClean="0"/>
              <a:t>The </a:t>
            </a:r>
            <a:r>
              <a:rPr lang="en-US" dirty="0"/>
              <a:t>patient often complains of fatigue and depression.</a:t>
            </a:r>
          </a:p>
          <a:p>
            <a:r>
              <a:rPr lang="en-US" dirty="0"/>
              <a:t>The patient’s health history may include a recent </a:t>
            </a:r>
            <a:r>
              <a:rPr lang="en-US" dirty="0" smtClean="0"/>
              <a:t>diagnosis of </a:t>
            </a:r>
            <a:r>
              <a:rPr lang="en-US" dirty="0"/>
              <a:t>diabetes mellitus.</a:t>
            </a:r>
            <a:endParaRPr lang="en-US" b="1" u="sng" dirty="0"/>
          </a:p>
        </p:txBody>
      </p:sp>
      <p:sp>
        <p:nvSpPr>
          <p:cNvPr id="2" name="Date Placeholder 1"/>
          <p:cNvSpPr>
            <a:spLocks noGrp="1"/>
          </p:cNvSpPr>
          <p:nvPr>
            <p:ph type="dt" sz="half" idx="10"/>
          </p:nvPr>
        </p:nvSpPr>
        <p:spPr/>
        <p:txBody>
          <a:bodyPr/>
          <a:lstStyle/>
          <a:p>
            <a:fld id="{15DDE657-8FF6-4743-98F6-C0549F34EE96}"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192</a:t>
            </a:fld>
            <a:endParaRPr lang="en-US"/>
          </a:p>
        </p:txBody>
      </p:sp>
    </p:spTree>
    <p:extLst>
      <p:ext uri="{BB962C8B-B14F-4D97-AF65-F5344CB8AC3E}">
        <p14:creationId xmlns="" xmlns:p14="http://schemas.microsoft.com/office/powerpoint/2010/main" val="341467590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Complications</a:t>
            </a:r>
          </a:p>
          <a:p>
            <a:r>
              <a:rPr lang="en-US" dirty="0"/>
              <a:t>Complications may occur before or after surgical treatment.</a:t>
            </a:r>
          </a:p>
          <a:p>
            <a:r>
              <a:rPr lang="en-US" dirty="0"/>
              <a:t>Preoperative complications include malnutrition, spread </a:t>
            </a:r>
            <a:r>
              <a:rPr lang="en-US" dirty="0" smtClean="0"/>
              <a:t>of the </a:t>
            </a:r>
            <a:r>
              <a:rPr lang="en-US" dirty="0"/>
              <a:t>cancer, and gastric or duodenal obstruction. </a:t>
            </a:r>
            <a:endParaRPr lang="en-US" dirty="0" smtClean="0"/>
          </a:p>
          <a:p>
            <a:r>
              <a:rPr lang="en-US" dirty="0" smtClean="0"/>
              <a:t>Postoperative</a:t>
            </a:r>
            <a:r>
              <a:rPr lang="en-US" dirty="0"/>
              <a:t> </a:t>
            </a:r>
            <a:r>
              <a:rPr lang="en-US" dirty="0" smtClean="0"/>
              <a:t>complications </a:t>
            </a:r>
            <a:r>
              <a:rPr lang="en-US" dirty="0"/>
              <a:t>include infection, breakdown of the </a:t>
            </a:r>
            <a:r>
              <a:rPr lang="en-US" dirty="0" smtClean="0"/>
              <a:t>surgical site</a:t>
            </a:r>
            <a:r>
              <a:rPr lang="en-US" dirty="0"/>
              <a:t>, fistula formation, diabetes mellitus, and </a:t>
            </a:r>
            <a:r>
              <a:rPr lang="en-US" dirty="0" err="1" smtClean="0"/>
              <a:t>malabsorption</a:t>
            </a:r>
            <a:r>
              <a:rPr lang="en-US" dirty="0"/>
              <a:t> </a:t>
            </a:r>
            <a:r>
              <a:rPr lang="en-US" dirty="0" smtClean="0"/>
              <a:t>syndrome</a:t>
            </a:r>
            <a:r>
              <a:rPr lang="en-US" dirty="0"/>
              <a:t>. </a:t>
            </a:r>
            <a:endParaRPr lang="en-US" dirty="0" smtClean="0"/>
          </a:p>
          <a:p>
            <a:r>
              <a:rPr lang="en-US" dirty="0" smtClean="0"/>
              <a:t>If </a:t>
            </a:r>
            <a:r>
              <a:rPr lang="en-US" dirty="0"/>
              <a:t>the patient has chemotherapy </a:t>
            </a:r>
            <a:r>
              <a:rPr lang="en-US" dirty="0" smtClean="0"/>
              <a:t>or radiation </a:t>
            </a:r>
            <a:r>
              <a:rPr lang="en-US" dirty="0"/>
              <a:t>therapy, complications specific to those </a:t>
            </a:r>
            <a:r>
              <a:rPr lang="en-US" dirty="0" smtClean="0"/>
              <a:t>therapies may </a:t>
            </a:r>
            <a:r>
              <a:rPr lang="en-US" dirty="0"/>
              <a:t>also occur.</a:t>
            </a:r>
          </a:p>
          <a:p>
            <a:r>
              <a:rPr lang="en-US" dirty="0"/>
              <a:t>Thrombophlebitis is a common complication of </a:t>
            </a:r>
            <a:r>
              <a:rPr lang="en-US" dirty="0" smtClean="0"/>
              <a:t>cancer of </a:t>
            </a:r>
            <a:r>
              <a:rPr lang="en-US" dirty="0"/>
              <a:t>the pancreas. As the tumor grows, byproducts of the </a:t>
            </a:r>
            <a:r>
              <a:rPr lang="en-US" dirty="0" smtClean="0"/>
              <a:t>tumor growth </a:t>
            </a:r>
            <a:r>
              <a:rPr lang="en-US" dirty="0"/>
              <a:t>appear to increase the levels of </a:t>
            </a:r>
            <a:r>
              <a:rPr lang="en-US" dirty="0" smtClean="0"/>
              <a:t>thromboplastic (clotting</a:t>
            </a:r>
            <a:r>
              <a:rPr lang="en-US" dirty="0"/>
              <a:t>) factors in the blood, making clotting easier. </a:t>
            </a:r>
            <a:r>
              <a:rPr lang="en-US" dirty="0" smtClean="0"/>
              <a:t>The potential </a:t>
            </a:r>
            <a:r>
              <a:rPr lang="en-US" dirty="0"/>
              <a:t>for thrombophlebitis increases if the patient </a:t>
            </a:r>
            <a:r>
              <a:rPr lang="en-US" dirty="0" smtClean="0"/>
              <a:t>is confined </a:t>
            </a:r>
            <a:r>
              <a:rPr lang="en-US" dirty="0"/>
              <a:t>to bed or has surgery.</a:t>
            </a:r>
          </a:p>
        </p:txBody>
      </p:sp>
      <p:sp>
        <p:nvSpPr>
          <p:cNvPr id="2" name="Date Placeholder 1"/>
          <p:cNvSpPr>
            <a:spLocks noGrp="1"/>
          </p:cNvSpPr>
          <p:nvPr>
            <p:ph type="dt" sz="half" idx="10"/>
          </p:nvPr>
        </p:nvSpPr>
        <p:spPr/>
        <p:txBody>
          <a:bodyPr/>
          <a:lstStyle/>
          <a:p>
            <a:fld id="{C5730780-D6E3-4180-9E8F-427BE9E9406E}"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193</a:t>
            </a:fld>
            <a:endParaRPr lang="en-US"/>
          </a:p>
        </p:txBody>
      </p:sp>
    </p:spTree>
    <p:extLst>
      <p:ext uri="{BB962C8B-B14F-4D97-AF65-F5344CB8AC3E}">
        <p14:creationId xmlns="" xmlns:p14="http://schemas.microsoft.com/office/powerpoint/2010/main" val="120577418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Diagnostic Tests</a:t>
            </a:r>
          </a:p>
          <a:p>
            <a:r>
              <a:rPr lang="en-US" dirty="0"/>
              <a:t>Serum amylase, lipase, alkaline phosphatase, and </a:t>
            </a:r>
            <a:r>
              <a:rPr lang="en-US" dirty="0" smtClean="0"/>
              <a:t>bilirubin levels </a:t>
            </a:r>
            <a:r>
              <a:rPr lang="en-US" dirty="0"/>
              <a:t>are elevated. </a:t>
            </a:r>
            <a:endParaRPr lang="en-US" dirty="0" smtClean="0"/>
          </a:p>
          <a:p>
            <a:r>
              <a:rPr lang="en-US" dirty="0" smtClean="0"/>
              <a:t>Blood </a:t>
            </a:r>
            <a:r>
              <a:rPr lang="en-US" dirty="0"/>
              <a:t>coagulation tests, such as </a:t>
            </a:r>
            <a:r>
              <a:rPr lang="en-US" dirty="0" smtClean="0"/>
              <a:t>clotting time</a:t>
            </a:r>
            <a:r>
              <a:rPr lang="en-US" dirty="0"/>
              <a:t>, may be done</a:t>
            </a:r>
            <a:r>
              <a:rPr lang="en-US" dirty="0" smtClean="0"/>
              <a:t>.</a:t>
            </a:r>
          </a:p>
          <a:p>
            <a:r>
              <a:rPr lang="en-US" dirty="0" smtClean="0"/>
              <a:t> </a:t>
            </a:r>
            <a:r>
              <a:rPr lang="en-US" dirty="0" err="1"/>
              <a:t>Carcinoembryonic</a:t>
            </a:r>
            <a:r>
              <a:rPr lang="en-US" dirty="0"/>
              <a:t> antigen (CEA) </a:t>
            </a:r>
            <a:r>
              <a:rPr lang="en-US" dirty="0" smtClean="0"/>
              <a:t>may be </a:t>
            </a:r>
            <a:r>
              <a:rPr lang="en-US" dirty="0"/>
              <a:t>ordered to confirm the presence of cancer (normal: </a:t>
            </a:r>
            <a:r>
              <a:rPr lang="en-US" dirty="0" smtClean="0"/>
              <a:t>less than </a:t>
            </a:r>
            <a:r>
              <a:rPr lang="en-US" dirty="0"/>
              <a:t>5 </a:t>
            </a:r>
            <a:r>
              <a:rPr lang="en-US" dirty="0" err="1"/>
              <a:t>ng</a:t>
            </a:r>
            <a:r>
              <a:rPr lang="en-US" dirty="0"/>
              <a:t>/mL).</a:t>
            </a:r>
          </a:p>
          <a:p>
            <a:r>
              <a:rPr lang="en-US" dirty="0"/>
              <a:t>Abdominal radiographs may be ordered to determine </a:t>
            </a:r>
            <a:r>
              <a:rPr lang="en-US" dirty="0" smtClean="0"/>
              <a:t>the size </a:t>
            </a:r>
            <a:r>
              <a:rPr lang="en-US" dirty="0"/>
              <a:t>of the pancreas and the presence of masses. </a:t>
            </a:r>
            <a:endParaRPr lang="en-US" dirty="0" smtClean="0"/>
          </a:p>
          <a:p>
            <a:r>
              <a:rPr lang="en-US" dirty="0" smtClean="0"/>
              <a:t>Computed</a:t>
            </a:r>
            <a:r>
              <a:rPr lang="en-US" dirty="0"/>
              <a:t> </a:t>
            </a:r>
            <a:r>
              <a:rPr lang="en-US" dirty="0" smtClean="0"/>
              <a:t>tomography </a:t>
            </a:r>
            <a:r>
              <a:rPr lang="en-US" dirty="0"/>
              <a:t>and ultrasonography may be done to more </a:t>
            </a:r>
            <a:r>
              <a:rPr lang="en-US" dirty="0" smtClean="0"/>
              <a:t>precisely locate </a:t>
            </a:r>
            <a:r>
              <a:rPr lang="en-US" dirty="0"/>
              <a:t>any masses in the pancreas. </a:t>
            </a:r>
            <a:endParaRPr lang="en-US" dirty="0" smtClean="0"/>
          </a:p>
          <a:p>
            <a:r>
              <a:rPr lang="en-US" dirty="0" smtClean="0"/>
              <a:t>ERCP </a:t>
            </a:r>
            <a:r>
              <a:rPr lang="en-US" dirty="0"/>
              <a:t>may be </a:t>
            </a:r>
            <a:r>
              <a:rPr lang="en-US" dirty="0" smtClean="0"/>
              <a:t>done to </a:t>
            </a:r>
            <a:r>
              <a:rPr lang="en-US" dirty="0"/>
              <a:t>visualize the common ducts and to take tissue samples </a:t>
            </a:r>
            <a:r>
              <a:rPr lang="en-US" dirty="0" smtClean="0"/>
              <a:t>for microscopic </a:t>
            </a:r>
            <a:r>
              <a:rPr lang="en-US" dirty="0"/>
              <a:t>analysis</a:t>
            </a:r>
            <a:r>
              <a:rPr lang="en-US" dirty="0" smtClean="0"/>
              <a:t>.</a:t>
            </a:r>
          </a:p>
          <a:p>
            <a:r>
              <a:rPr lang="en-US" dirty="0" smtClean="0"/>
              <a:t> </a:t>
            </a:r>
            <a:r>
              <a:rPr lang="en-US" dirty="0"/>
              <a:t>A tissue sample may be obtained by needle </a:t>
            </a:r>
            <a:r>
              <a:rPr lang="en-US" dirty="0" smtClean="0"/>
              <a:t>aspiration during </a:t>
            </a:r>
            <a:r>
              <a:rPr lang="en-US" dirty="0"/>
              <a:t>ultrasonography. This procedure may cause </a:t>
            </a:r>
            <a:r>
              <a:rPr lang="en-US" dirty="0" smtClean="0"/>
              <a:t>seeding of </a:t>
            </a:r>
            <a:r>
              <a:rPr lang="en-US" dirty="0"/>
              <a:t>the tumor along the needle pathway</a:t>
            </a:r>
          </a:p>
        </p:txBody>
      </p:sp>
      <p:sp>
        <p:nvSpPr>
          <p:cNvPr id="2" name="Date Placeholder 1"/>
          <p:cNvSpPr>
            <a:spLocks noGrp="1"/>
          </p:cNvSpPr>
          <p:nvPr>
            <p:ph type="dt" sz="half" idx="10"/>
          </p:nvPr>
        </p:nvSpPr>
        <p:spPr/>
        <p:txBody>
          <a:bodyPr/>
          <a:lstStyle/>
          <a:p>
            <a:fld id="{E00882DE-1527-44ED-9CBB-047E3DB7F94C}"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194</a:t>
            </a:fld>
            <a:endParaRPr lang="en-US"/>
          </a:p>
        </p:txBody>
      </p:sp>
    </p:spTree>
    <p:extLst>
      <p:ext uri="{BB962C8B-B14F-4D97-AF65-F5344CB8AC3E}">
        <p14:creationId xmlns="" xmlns:p14="http://schemas.microsoft.com/office/powerpoint/2010/main" val="60665226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Medical Treatment</a:t>
            </a:r>
          </a:p>
          <a:p>
            <a:r>
              <a:rPr lang="en-US" dirty="0"/>
              <a:t>Medical treatment depends on the staging of the cancer. </a:t>
            </a:r>
            <a:r>
              <a:rPr lang="en-US" dirty="0" smtClean="0"/>
              <a:t>If diagnosed </a:t>
            </a:r>
            <a:r>
              <a:rPr lang="en-US" dirty="0"/>
              <a:t>early, treatment may be aimed at cure</a:t>
            </a:r>
            <a:r>
              <a:rPr lang="en-US" dirty="0" smtClean="0"/>
              <a:t>.</a:t>
            </a:r>
          </a:p>
          <a:p>
            <a:r>
              <a:rPr lang="en-US" dirty="0" smtClean="0"/>
              <a:t> </a:t>
            </a:r>
            <a:r>
              <a:rPr lang="en-US" dirty="0"/>
              <a:t>If the </a:t>
            </a:r>
            <a:r>
              <a:rPr lang="en-US" dirty="0" smtClean="0"/>
              <a:t>patient’s cancer </a:t>
            </a:r>
            <a:r>
              <a:rPr lang="en-US" dirty="0"/>
              <a:t>has progressed to distant involvement </a:t>
            </a:r>
            <a:r>
              <a:rPr lang="en-US" dirty="0" smtClean="0"/>
              <a:t>of other </a:t>
            </a:r>
            <a:r>
              <a:rPr lang="en-US" dirty="0"/>
              <a:t>organ structures and lymph nodes, treatment is </a:t>
            </a:r>
            <a:r>
              <a:rPr lang="en-US" dirty="0" smtClean="0"/>
              <a:t>directed at </a:t>
            </a:r>
            <a:r>
              <a:rPr lang="en-US" dirty="0"/>
              <a:t>easing symptoms, thus making the patient </a:t>
            </a:r>
            <a:r>
              <a:rPr lang="en-US" dirty="0" smtClean="0"/>
              <a:t>more comfortable</a:t>
            </a:r>
            <a:r>
              <a:rPr lang="en-US" dirty="0"/>
              <a:t>.</a:t>
            </a:r>
          </a:p>
        </p:txBody>
      </p:sp>
      <p:sp>
        <p:nvSpPr>
          <p:cNvPr id="2" name="Date Placeholder 1"/>
          <p:cNvSpPr>
            <a:spLocks noGrp="1"/>
          </p:cNvSpPr>
          <p:nvPr>
            <p:ph type="dt" sz="half" idx="10"/>
          </p:nvPr>
        </p:nvSpPr>
        <p:spPr/>
        <p:txBody>
          <a:bodyPr/>
          <a:lstStyle/>
          <a:p>
            <a:fld id="{C7EAC016-B502-4BB7-9C85-2B32C54742D9}"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195</a:t>
            </a:fld>
            <a:endParaRPr lang="en-US"/>
          </a:p>
        </p:txBody>
      </p:sp>
    </p:spTree>
    <p:extLst>
      <p:ext uri="{BB962C8B-B14F-4D97-AF65-F5344CB8AC3E}">
        <p14:creationId xmlns="" xmlns:p14="http://schemas.microsoft.com/office/powerpoint/2010/main" val="180675998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r>
              <a:rPr lang="en-US" u="sng" dirty="0"/>
              <a:t>Surgery</a:t>
            </a:r>
            <a:r>
              <a:rPr lang="en-US" dirty="0"/>
              <a:t> may include a total or partial </a:t>
            </a:r>
            <a:r>
              <a:rPr lang="en-US" b="1" dirty="0" err="1"/>
              <a:t>pancreatectomy</a:t>
            </a:r>
            <a:r>
              <a:rPr lang="en-US" b="1" dirty="0"/>
              <a:t> </a:t>
            </a:r>
            <a:r>
              <a:rPr lang="en-US" dirty="0" smtClean="0"/>
              <a:t>or removal </a:t>
            </a:r>
            <a:r>
              <a:rPr lang="en-US" dirty="0"/>
              <a:t>of all or part of the pancreas. </a:t>
            </a:r>
            <a:endParaRPr lang="en-US" dirty="0" smtClean="0"/>
          </a:p>
          <a:p>
            <a:r>
              <a:rPr lang="en-US" b="1" u="sng" dirty="0" smtClean="0"/>
              <a:t>Whipple’s procedure </a:t>
            </a:r>
            <a:r>
              <a:rPr lang="en-US" dirty="0" smtClean="0"/>
              <a:t>is </a:t>
            </a:r>
            <a:r>
              <a:rPr lang="en-US" dirty="0"/>
              <a:t>done to remove the head of the pancreas, parts of the</a:t>
            </a:r>
          </a:p>
          <a:p>
            <a:pPr marL="0" indent="0">
              <a:buNone/>
            </a:pPr>
            <a:r>
              <a:rPr lang="en-US" dirty="0" smtClean="0"/>
              <a:t> stomach </a:t>
            </a:r>
            <a:r>
              <a:rPr lang="en-US" dirty="0"/>
              <a:t>nearby, the lower portion of the common bile </a:t>
            </a:r>
            <a:r>
              <a:rPr lang="en-US" dirty="0" smtClean="0"/>
              <a:t>duct, and </a:t>
            </a:r>
            <a:r>
              <a:rPr lang="en-US" dirty="0"/>
              <a:t>the </a:t>
            </a:r>
            <a:r>
              <a:rPr lang="en-US" dirty="0" smtClean="0"/>
              <a:t>duodenum Sometimes </a:t>
            </a:r>
            <a:r>
              <a:rPr lang="en-US" dirty="0"/>
              <a:t>the </a:t>
            </a:r>
            <a:r>
              <a:rPr lang="en-US" dirty="0" smtClean="0"/>
              <a:t>gallbladder is </a:t>
            </a:r>
            <a:r>
              <a:rPr lang="en-US" dirty="0"/>
              <a:t>also removed</a:t>
            </a:r>
            <a:r>
              <a:rPr lang="en-US" dirty="0" smtClean="0"/>
              <a:t>.</a:t>
            </a:r>
          </a:p>
          <a:p>
            <a:r>
              <a:rPr lang="en-US" dirty="0" smtClean="0"/>
              <a:t> </a:t>
            </a:r>
            <a:r>
              <a:rPr lang="en-US" dirty="0"/>
              <a:t>Potential postoperative problems </a:t>
            </a:r>
            <a:r>
              <a:rPr lang="en-US" dirty="0" smtClean="0"/>
              <a:t>after Whipple’s </a:t>
            </a:r>
            <a:r>
              <a:rPr lang="en-US" dirty="0"/>
              <a:t>procedure include failure of the suture lines </a:t>
            </a:r>
            <a:r>
              <a:rPr lang="en-US" dirty="0" smtClean="0"/>
              <a:t>to hold</a:t>
            </a:r>
            <a:r>
              <a:rPr lang="en-US" dirty="0"/>
              <a:t>, causing leakage of pancreatic enzymes and bile </a:t>
            </a:r>
            <a:r>
              <a:rPr lang="en-US" dirty="0" smtClean="0"/>
              <a:t>into the </a:t>
            </a:r>
            <a:r>
              <a:rPr lang="en-US" dirty="0"/>
              <a:t>abdomen; pneumonia or atelectasis from </a:t>
            </a:r>
            <a:r>
              <a:rPr lang="en-US" dirty="0" smtClean="0"/>
              <a:t>shallow breathing </a:t>
            </a:r>
            <a:r>
              <a:rPr lang="en-US" dirty="0"/>
              <a:t>because the incision line is directly under the </a:t>
            </a:r>
            <a:r>
              <a:rPr lang="en-US" dirty="0" smtClean="0"/>
              <a:t>diaphragm; paralytic </a:t>
            </a:r>
            <a:r>
              <a:rPr lang="en-US" dirty="0"/>
              <a:t>ileus; gastric retention or </a:t>
            </a:r>
            <a:r>
              <a:rPr lang="en-US" dirty="0" smtClean="0"/>
              <a:t>ulceration; </a:t>
            </a:r>
            <a:r>
              <a:rPr lang="fr-FR" dirty="0" err="1" smtClean="0"/>
              <a:t>wound</a:t>
            </a:r>
            <a:r>
              <a:rPr lang="fr-FR" dirty="0" smtClean="0"/>
              <a:t> </a:t>
            </a:r>
            <a:r>
              <a:rPr lang="fr-FR" dirty="0"/>
              <a:t>infection; </a:t>
            </a:r>
            <a:r>
              <a:rPr lang="fr-FR" dirty="0" err="1"/>
              <a:t>fistula</a:t>
            </a:r>
            <a:r>
              <a:rPr lang="fr-FR" dirty="0"/>
              <a:t> formation; </a:t>
            </a:r>
            <a:r>
              <a:rPr lang="fr-FR" dirty="0" err="1"/>
              <a:t>unstable</a:t>
            </a:r>
            <a:r>
              <a:rPr lang="fr-FR" dirty="0"/>
              <a:t> </a:t>
            </a:r>
            <a:r>
              <a:rPr lang="fr-FR" dirty="0" err="1"/>
              <a:t>diabetes</a:t>
            </a:r>
            <a:r>
              <a:rPr lang="fr-FR" dirty="0"/>
              <a:t> </a:t>
            </a:r>
            <a:r>
              <a:rPr lang="fr-FR" dirty="0" err="1" smtClean="0"/>
              <a:t>mellitus</a:t>
            </a:r>
            <a:r>
              <a:rPr lang="fr-FR" dirty="0" smtClean="0"/>
              <a:t>; </a:t>
            </a:r>
            <a:r>
              <a:rPr lang="en-US" dirty="0" smtClean="0"/>
              <a:t>and </a:t>
            </a:r>
            <a:r>
              <a:rPr lang="en-US" dirty="0"/>
              <a:t>renal failure.</a:t>
            </a:r>
          </a:p>
        </p:txBody>
      </p:sp>
      <p:sp>
        <p:nvSpPr>
          <p:cNvPr id="2" name="Date Placeholder 1"/>
          <p:cNvSpPr>
            <a:spLocks noGrp="1"/>
          </p:cNvSpPr>
          <p:nvPr>
            <p:ph type="dt" sz="half" idx="10"/>
          </p:nvPr>
        </p:nvSpPr>
        <p:spPr/>
        <p:txBody>
          <a:bodyPr/>
          <a:lstStyle/>
          <a:p>
            <a:fld id="{5B517E49-A4C4-45C1-8F3B-78F9B77F3D98}"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196</a:t>
            </a:fld>
            <a:endParaRPr lang="en-US"/>
          </a:p>
        </p:txBody>
      </p:sp>
    </p:spTree>
    <p:extLst>
      <p:ext uri="{BB962C8B-B14F-4D97-AF65-F5344CB8AC3E}">
        <p14:creationId xmlns="" xmlns:p14="http://schemas.microsoft.com/office/powerpoint/2010/main" val="252052529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r>
              <a:rPr lang="en-US" u="sng" dirty="0"/>
              <a:t>Other surgical procedures may remove the entire </a:t>
            </a:r>
            <a:r>
              <a:rPr lang="en-US" u="sng" dirty="0" smtClean="0"/>
              <a:t>pancreas, stomach</a:t>
            </a:r>
            <a:r>
              <a:rPr lang="en-US" u="sng" dirty="0"/>
              <a:t>, gallblad</a:t>
            </a:r>
            <a:r>
              <a:rPr lang="en-US" dirty="0"/>
              <a:t>der, duodenum, and regional </a:t>
            </a:r>
            <a:r>
              <a:rPr lang="en-US" dirty="0" smtClean="0"/>
              <a:t>lymph nodes</a:t>
            </a:r>
            <a:r>
              <a:rPr lang="en-US" dirty="0"/>
              <a:t>, or merely the distal portion of the pancreas and </a:t>
            </a:r>
            <a:r>
              <a:rPr lang="en-US" dirty="0" smtClean="0"/>
              <a:t>the spleen </a:t>
            </a:r>
            <a:r>
              <a:rPr lang="en-US" dirty="0"/>
              <a:t>for smaller, more localized tumors</a:t>
            </a:r>
            <a:r>
              <a:rPr lang="en-US" dirty="0" smtClean="0"/>
              <a:t>.</a:t>
            </a:r>
          </a:p>
          <a:p>
            <a:r>
              <a:rPr lang="en-US" dirty="0" smtClean="0"/>
              <a:t> Postoperative complications </a:t>
            </a:r>
            <a:r>
              <a:rPr lang="en-US" dirty="0"/>
              <a:t>similar to those that occur after </a:t>
            </a:r>
            <a:r>
              <a:rPr lang="en-US" dirty="0" smtClean="0"/>
              <a:t>Whipple’s procedure </a:t>
            </a:r>
            <a:r>
              <a:rPr lang="en-US" dirty="0"/>
              <a:t>may develop</a:t>
            </a:r>
            <a:r>
              <a:rPr lang="en-US" dirty="0" smtClean="0"/>
              <a:t>. </a:t>
            </a:r>
          </a:p>
          <a:p>
            <a:r>
              <a:rPr lang="en-US" dirty="0" smtClean="0"/>
              <a:t>Relief </a:t>
            </a:r>
            <a:r>
              <a:rPr lang="en-US" dirty="0"/>
              <a:t>of biliary obstruction can sometimes be </a:t>
            </a:r>
            <a:r>
              <a:rPr lang="en-US" dirty="0" smtClean="0"/>
              <a:t>accomplished </a:t>
            </a:r>
            <a:r>
              <a:rPr lang="en-US" u="sng" dirty="0" smtClean="0"/>
              <a:t>by </a:t>
            </a:r>
            <a:r>
              <a:rPr lang="en-US" u="sng" dirty="0"/>
              <a:t>implanting a stent or plastic tube in the </a:t>
            </a:r>
            <a:r>
              <a:rPr lang="en-US" u="sng" dirty="0" smtClean="0"/>
              <a:t>common </a:t>
            </a:r>
            <a:r>
              <a:rPr lang="en-US" dirty="0" smtClean="0"/>
              <a:t>bile </a:t>
            </a:r>
            <a:r>
              <a:rPr lang="en-US" dirty="0"/>
              <a:t>duct during an endoscopic procedure</a:t>
            </a:r>
            <a:r>
              <a:rPr lang="en-US" dirty="0" smtClean="0"/>
              <a:t>.</a:t>
            </a:r>
          </a:p>
          <a:p>
            <a:r>
              <a:rPr lang="en-US" dirty="0" smtClean="0"/>
              <a:t> </a:t>
            </a:r>
            <a:r>
              <a:rPr lang="en-US" dirty="0"/>
              <a:t>Pain can be </a:t>
            </a:r>
            <a:r>
              <a:rPr lang="en-US" dirty="0" smtClean="0"/>
              <a:t>reduced by </a:t>
            </a:r>
            <a:r>
              <a:rPr lang="en-US" dirty="0"/>
              <a:t>surgical removal of a portion of the </a:t>
            </a:r>
            <a:r>
              <a:rPr lang="en-US" dirty="0" smtClean="0"/>
              <a:t>greater splanchnic </a:t>
            </a:r>
            <a:r>
              <a:rPr lang="en-US" dirty="0"/>
              <a:t>nerve.</a:t>
            </a:r>
          </a:p>
          <a:p>
            <a:r>
              <a:rPr lang="en-US" dirty="0"/>
              <a:t>Surgery may be followed by chemotherapy and </a:t>
            </a:r>
            <a:r>
              <a:rPr lang="en-US" dirty="0" smtClean="0"/>
              <a:t>radiation therapy</a:t>
            </a:r>
            <a:r>
              <a:rPr lang="en-US" dirty="0"/>
              <a:t>. In some instances, either radiation therapy </a:t>
            </a:r>
            <a:r>
              <a:rPr lang="en-US" dirty="0" smtClean="0"/>
              <a:t>or chemotherapy </a:t>
            </a:r>
            <a:r>
              <a:rPr lang="en-US" dirty="0"/>
              <a:t>may be used for relief of symptoms if the </a:t>
            </a:r>
            <a:r>
              <a:rPr lang="en-US" dirty="0" smtClean="0"/>
              <a:t>cancer has </a:t>
            </a:r>
            <a:r>
              <a:rPr lang="en-US" dirty="0"/>
              <a:t>become too widespread for surgery. </a:t>
            </a:r>
          </a:p>
        </p:txBody>
      </p:sp>
      <p:sp>
        <p:nvSpPr>
          <p:cNvPr id="2" name="Date Placeholder 1"/>
          <p:cNvSpPr>
            <a:spLocks noGrp="1"/>
          </p:cNvSpPr>
          <p:nvPr>
            <p:ph type="dt" sz="half" idx="10"/>
          </p:nvPr>
        </p:nvSpPr>
        <p:spPr/>
        <p:txBody>
          <a:bodyPr/>
          <a:lstStyle/>
          <a:p>
            <a:fld id="{29EA1CC0-A322-4D17-AE47-BC4EF041B7B3}"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197</a:t>
            </a:fld>
            <a:endParaRPr lang="en-US"/>
          </a:p>
        </p:txBody>
      </p:sp>
    </p:spTree>
    <p:extLst>
      <p:ext uri="{BB962C8B-B14F-4D97-AF65-F5344CB8AC3E}">
        <p14:creationId xmlns="" xmlns:p14="http://schemas.microsoft.com/office/powerpoint/2010/main" val="346346795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Nursing Process</a:t>
            </a:r>
          </a:p>
          <a:p>
            <a:pPr marL="0" indent="0">
              <a:buNone/>
            </a:pPr>
            <a:r>
              <a:rPr lang="en-US" b="1" u="sng" dirty="0"/>
              <a:t>ASSESSMENT</a:t>
            </a:r>
            <a:r>
              <a:rPr lang="en-US" b="1" dirty="0"/>
              <a:t>. </a:t>
            </a:r>
            <a:r>
              <a:rPr lang="en-US" dirty="0"/>
              <a:t>Observe the patient with cancer of the </a:t>
            </a:r>
            <a:r>
              <a:rPr lang="en-US" dirty="0" smtClean="0"/>
              <a:t>pancreas for </a:t>
            </a:r>
            <a:r>
              <a:rPr lang="en-US" dirty="0"/>
              <a:t>evidence of malnutrition and fluid imbalance, </a:t>
            </a:r>
            <a:r>
              <a:rPr lang="en-US" dirty="0" smtClean="0"/>
              <a:t>including weight </a:t>
            </a:r>
            <a:r>
              <a:rPr lang="en-US" dirty="0"/>
              <a:t>loss, inelastic skin turgor, vomiting, </a:t>
            </a:r>
            <a:r>
              <a:rPr lang="en-US" dirty="0" smtClean="0"/>
              <a:t>fatty stools</a:t>
            </a:r>
            <a:r>
              <a:rPr lang="en-US" dirty="0"/>
              <a:t>, and complaints of anorexia or nausea</a:t>
            </a:r>
            <a:r>
              <a:rPr lang="en-US" dirty="0" smtClean="0"/>
              <a:t>.</a:t>
            </a:r>
          </a:p>
          <a:p>
            <a:r>
              <a:rPr lang="en-US" dirty="0" smtClean="0"/>
              <a:t> </a:t>
            </a:r>
            <a:r>
              <a:rPr lang="en-US" dirty="0"/>
              <a:t>Review </a:t>
            </a:r>
            <a:r>
              <a:rPr lang="en-US" dirty="0" smtClean="0"/>
              <a:t>laboratory tests</a:t>
            </a:r>
            <a:r>
              <a:rPr lang="en-US" dirty="0"/>
              <a:t>, especially blood glucose, liver function </a:t>
            </a:r>
            <a:r>
              <a:rPr lang="en-US" dirty="0" smtClean="0"/>
              <a:t>studies, and </a:t>
            </a:r>
            <a:r>
              <a:rPr lang="en-US" dirty="0"/>
              <a:t>clotting time. </a:t>
            </a:r>
            <a:endParaRPr lang="en-US" dirty="0" smtClean="0"/>
          </a:p>
          <a:p>
            <a:r>
              <a:rPr lang="en-US" dirty="0" smtClean="0"/>
              <a:t>Evaluate </a:t>
            </a:r>
            <a:r>
              <a:rPr lang="en-US" dirty="0"/>
              <a:t>the patient every 2 to 4 </a:t>
            </a:r>
            <a:r>
              <a:rPr lang="en-US" dirty="0" smtClean="0"/>
              <a:t>hours for </a:t>
            </a:r>
            <a:r>
              <a:rPr lang="en-US" dirty="0"/>
              <a:t>pain, including what triggers and what helps relieve </a:t>
            </a:r>
            <a:r>
              <a:rPr lang="en-US" dirty="0" smtClean="0"/>
              <a:t>the pain</a:t>
            </a:r>
            <a:r>
              <a:rPr lang="en-US" dirty="0"/>
              <a:t>. Observe the skin for bruising, scaling, and </a:t>
            </a:r>
            <a:r>
              <a:rPr lang="en-US" dirty="0" smtClean="0"/>
              <a:t>yellowing, and </a:t>
            </a:r>
            <a:r>
              <a:rPr lang="en-US" dirty="0"/>
              <a:t>question the patient about itching. Evaluate the </a:t>
            </a:r>
            <a:r>
              <a:rPr lang="en-US" dirty="0" smtClean="0"/>
              <a:t>patient’s mental </a:t>
            </a:r>
            <a:r>
              <a:rPr lang="en-US" dirty="0"/>
              <a:t>status for evidence of depression.</a:t>
            </a:r>
          </a:p>
        </p:txBody>
      </p:sp>
      <p:sp>
        <p:nvSpPr>
          <p:cNvPr id="2" name="Date Placeholder 1"/>
          <p:cNvSpPr>
            <a:spLocks noGrp="1"/>
          </p:cNvSpPr>
          <p:nvPr>
            <p:ph type="dt" sz="half" idx="10"/>
          </p:nvPr>
        </p:nvSpPr>
        <p:spPr/>
        <p:txBody>
          <a:bodyPr/>
          <a:lstStyle/>
          <a:p>
            <a:fld id="{2E123D6D-0B54-4DDE-8B29-2434A718644D}"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198</a:t>
            </a:fld>
            <a:endParaRPr lang="en-US"/>
          </a:p>
        </p:txBody>
      </p:sp>
    </p:spTree>
    <p:extLst>
      <p:ext uri="{BB962C8B-B14F-4D97-AF65-F5344CB8AC3E}">
        <p14:creationId xmlns="" xmlns:p14="http://schemas.microsoft.com/office/powerpoint/2010/main" val="275121666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dirty="0"/>
              <a:t>NURSING DIAGNOSIS. </a:t>
            </a:r>
            <a:r>
              <a:rPr lang="en-US" dirty="0"/>
              <a:t>The common nursing </a:t>
            </a:r>
            <a:r>
              <a:rPr lang="en-US" dirty="0" smtClean="0"/>
              <a:t>diagnoses for </a:t>
            </a:r>
            <a:r>
              <a:rPr lang="en-US" dirty="0"/>
              <a:t>the patient with cancer of the pancreas include the following:</a:t>
            </a:r>
          </a:p>
          <a:p>
            <a:r>
              <a:rPr lang="en-US" dirty="0"/>
              <a:t>■ Imbalanced nutrition: less than body requirements </a:t>
            </a:r>
            <a:r>
              <a:rPr lang="en-US" dirty="0" smtClean="0"/>
              <a:t>related to </a:t>
            </a:r>
            <a:r>
              <a:rPr lang="en-US" dirty="0"/>
              <a:t>inability to digest food, anorexia, nausea, </a:t>
            </a:r>
            <a:r>
              <a:rPr lang="en-US" dirty="0" smtClean="0"/>
              <a:t>and vomiting</a:t>
            </a:r>
            <a:endParaRPr lang="en-US" dirty="0"/>
          </a:p>
          <a:p>
            <a:r>
              <a:rPr lang="en-US" dirty="0"/>
              <a:t>■ Pain related to pancreatic tumor or surgical incision</a:t>
            </a:r>
          </a:p>
          <a:p>
            <a:r>
              <a:rPr lang="en-US" dirty="0"/>
              <a:t>■ Risk for deficient fluid volume related to nasogastric </a:t>
            </a:r>
            <a:r>
              <a:rPr lang="en-US" dirty="0" smtClean="0"/>
              <a:t>tube drainage </a:t>
            </a:r>
            <a:r>
              <a:rPr lang="en-US" dirty="0"/>
              <a:t>or hemorrhage</a:t>
            </a:r>
          </a:p>
          <a:p>
            <a:r>
              <a:rPr lang="en-US" dirty="0"/>
              <a:t>■ Risk for impaired skin integrity related to </a:t>
            </a:r>
            <a:r>
              <a:rPr lang="en-US" dirty="0" err="1" smtClean="0"/>
              <a:t>malabsorption</a:t>
            </a:r>
            <a:r>
              <a:rPr lang="en-US" dirty="0" smtClean="0"/>
              <a:t>, leakage </a:t>
            </a:r>
            <a:r>
              <a:rPr lang="en-US" dirty="0"/>
              <a:t>of pancreatic or bile drainage </a:t>
            </a:r>
            <a:r>
              <a:rPr lang="en-US" dirty="0" smtClean="0"/>
              <a:t>postoperatively</a:t>
            </a:r>
          </a:p>
          <a:p>
            <a:endParaRPr lang="en-US" dirty="0"/>
          </a:p>
          <a:p>
            <a:r>
              <a:rPr lang="en-US" b="1" u="sng" dirty="0" smtClean="0">
                <a:solidFill>
                  <a:srgbClr val="FF0000"/>
                </a:solidFill>
              </a:rPr>
              <a:t>Complete nursing process</a:t>
            </a:r>
            <a:endParaRPr lang="en-US" b="1" u="sng" dirty="0">
              <a:solidFill>
                <a:srgbClr val="FF0000"/>
              </a:solidFill>
            </a:endParaRPr>
          </a:p>
        </p:txBody>
      </p:sp>
      <p:sp>
        <p:nvSpPr>
          <p:cNvPr id="2" name="Date Placeholder 1"/>
          <p:cNvSpPr>
            <a:spLocks noGrp="1"/>
          </p:cNvSpPr>
          <p:nvPr>
            <p:ph type="dt" sz="half" idx="10"/>
          </p:nvPr>
        </p:nvSpPr>
        <p:spPr/>
        <p:txBody>
          <a:bodyPr/>
          <a:lstStyle/>
          <a:p>
            <a:fld id="{73A289D6-7D81-463A-BE67-7343C7DD5CAF}"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199</a:t>
            </a:fld>
            <a:endParaRPr lang="en-US"/>
          </a:p>
        </p:txBody>
      </p:sp>
    </p:spTree>
    <p:extLst>
      <p:ext uri="{BB962C8B-B14F-4D97-AF65-F5344CB8AC3E}">
        <p14:creationId xmlns="" xmlns:p14="http://schemas.microsoft.com/office/powerpoint/2010/main" val="28470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1"/>
            <a:ext cx="10515600" cy="624839"/>
          </a:xfrm>
        </p:spPr>
        <p:txBody>
          <a:bodyPr>
            <a:normAutofit fontScale="90000"/>
          </a:bodyPr>
          <a:lstStyle/>
          <a:p>
            <a:r>
              <a:rPr lang="en-GB" dirty="0" smtClean="0"/>
              <a:t>Module Competence </a:t>
            </a:r>
            <a:endParaRPr lang="en-GB" dirty="0"/>
          </a:p>
        </p:txBody>
      </p:sp>
      <p:sp>
        <p:nvSpPr>
          <p:cNvPr id="3" name="Content Placeholder 2"/>
          <p:cNvSpPr>
            <a:spLocks noGrp="1"/>
          </p:cNvSpPr>
          <p:nvPr>
            <p:ph idx="1"/>
          </p:nvPr>
        </p:nvSpPr>
        <p:spPr>
          <a:xfrm>
            <a:off x="137160" y="731520"/>
            <a:ext cx="11216640" cy="5445443"/>
          </a:xfrm>
        </p:spPr>
        <p:txBody>
          <a:bodyPr>
            <a:normAutofit fontScale="92500" lnSpcReduction="20000"/>
          </a:bodyPr>
          <a:lstStyle/>
          <a:p>
            <a:pPr marL="0" indent="0">
              <a:buNone/>
            </a:pPr>
            <a:r>
              <a:rPr lang="en-GB" dirty="0" smtClean="0"/>
              <a:t>This module is designed to enable the learner promote health, prevent illness, manage and rehabilitate patients suffering from GIT disorders </a:t>
            </a:r>
          </a:p>
          <a:p>
            <a:endParaRPr lang="en-GB" dirty="0"/>
          </a:p>
          <a:p>
            <a:pPr marL="0" indent="0">
              <a:buNone/>
            </a:pPr>
            <a:r>
              <a:rPr lang="en-GB" u="sng" dirty="0" smtClean="0"/>
              <a:t>Module Outcomes </a:t>
            </a:r>
          </a:p>
          <a:p>
            <a:pPr marL="0" indent="0">
              <a:buNone/>
            </a:pPr>
            <a:r>
              <a:rPr lang="en-GB" dirty="0" smtClean="0"/>
              <a:t>By the end of this module the learner should</a:t>
            </a:r>
            <a:r>
              <a:rPr lang="en-GB" u="sng" dirty="0" smtClean="0"/>
              <a:t>:-</a:t>
            </a:r>
          </a:p>
          <a:p>
            <a:r>
              <a:rPr lang="en-GB" dirty="0" smtClean="0"/>
              <a:t>Be able to manage patients with  git disorders </a:t>
            </a:r>
          </a:p>
          <a:p>
            <a:pPr marL="0" indent="0">
              <a:buNone/>
            </a:pPr>
            <a:r>
              <a:rPr lang="en-GB" u="sng" dirty="0" smtClean="0"/>
              <a:t>Teaching strategies </a:t>
            </a:r>
          </a:p>
          <a:p>
            <a:pPr marL="0" indent="0">
              <a:buNone/>
            </a:pPr>
            <a:r>
              <a:rPr lang="en-GB" dirty="0" smtClean="0"/>
              <a:t>Group discussion, lectures, demonstrations and role plays </a:t>
            </a:r>
          </a:p>
          <a:p>
            <a:pPr marL="0" indent="0">
              <a:buNone/>
            </a:pPr>
            <a:r>
              <a:rPr lang="en-GB" u="sng" dirty="0" smtClean="0"/>
              <a:t>Teaching Methods </a:t>
            </a:r>
          </a:p>
          <a:p>
            <a:pPr marL="0" indent="0">
              <a:buNone/>
            </a:pPr>
            <a:r>
              <a:rPr lang="en-GB" dirty="0" smtClean="0"/>
              <a:t>White board, </a:t>
            </a:r>
            <a:r>
              <a:rPr lang="en-GB" dirty="0" err="1" smtClean="0"/>
              <a:t>Lcd</a:t>
            </a:r>
            <a:r>
              <a:rPr lang="en-GB" dirty="0" smtClean="0"/>
              <a:t>, laptop, textbooks </a:t>
            </a:r>
          </a:p>
          <a:p>
            <a:pPr marL="0" indent="0">
              <a:buNone/>
            </a:pPr>
            <a:r>
              <a:rPr lang="en-GB" u="sng" dirty="0" smtClean="0"/>
              <a:t>Assessment strategies </a:t>
            </a:r>
          </a:p>
          <a:p>
            <a:pPr marL="0" indent="0">
              <a:buNone/>
            </a:pPr>
            <a:r>
              <a:rPr lang="en-GB" dirty="0" smtClean="0"/>
              <a:t>Formative: CATs, Assignments </a:t>
            </a:r>
          </a:p>
          <a:p>
            <a:pPr marL="0" indent="0">
              <a:buNone/>
            </a:pPr>
            <a:r>
              <a:rPr lang="en-GB" dirty="0" smtClean="0"/>
              <a:t>Summative: promotional exams </a:t>
            </a:r>
          </a:p>
          <a:p>
            <a:endParaRPr lang="en-GB" dirty="0"/>
          </a:p>
        </p:txBody>
      </p:sp>
      <p:sp>
        <p:nvSpPr>
          <p:cNvPr id="4" name="Date Placeholder 3"/>
          <p:cNvSpPr>
            <a:spLocks noGrp="1"/>
          </p:cNvSpPr>
          <p:nvPr>
            <p:ph type="dt" sz="half" idx="10"/>
          </p:nvPr>
        </p:nvSpPr>
        <p:spPr/>
        <p:txBody>
          <a:bodyPr/>
          <a:lstStyle/>
          <a:p>
            <a:fld id="{819F0851-C340-4499-A7F8-0C7D073E9A1A}" type="datetime1">
              <a:rPr lang="en-US" smtClean="0"/>
              <a:pPr/>
              <a:t>3/3/2021</a:t>
            </a:fld>
            <a:endParaRPr lang="en-US"/>
          </a:p>
        </p:txBody>
      </p:sp>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924B8661-0DAF-40B2-8F6F-7ACCF63C1C87}" type="slidenum">
              <a:rPr lang="en-US" smtClean="0"/>
              <a:pPr/>
              <a:t>2</a:t>
            </a:fld>
            <a:endParaRPr lang="en-US"/>
          </a:p>
        </p:txBody>
      </p:sp>
    </p:spTree>
    <p:extLst>
      <p:ext uri="{BB962C8B-B14F-4D97-AF65-F5344CB8AC3E}">
        <p14:creationId xmlns="" xmlns:p14="http://schemas.microsoft.com/office/powerpoint/2010/main" val="315018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9F762886-413F-4BE7-A43A-EDAC729A6E7A}" type="slidenum">
              <a:rPr lang="en-US"/>
              <a:pPr/>
              <a:t>20</a:t>
            </a:fld>
            <a:endParaRPr lang="en-US"/>
          </a:p>
        </p:txBody>
      </p:sp>
      <p:sp>
        <p:nvSpPr>
          <p:cNvPr id="43010" name="Rectangle 2"/>
          <p:cNvSpPr>
            <a:spLocks noGrp="1" noChangeArrowheads="1"/>
          </p:cNvSpPr>
          <p:nvPr>
            <p:ph type="title"/>
          </p:nvPr>
        </p:nvSpPr>
        <p:spPr/>
        <p:txBody>
          <a:bodyPr/>
          <a:lstStyle/>
          <a:p>
            <a:r>
              <a:rPr lang="en-US" sz="4000"/>
              <a:t>Treatment of Periodontal Disease</a:t>
            </a:r>
          </a:p>
        </p:txBody>
      </p:sp>
      <p:sp>
        <p:nvSpPr>
          <p:cNvPr id="43011" name="Rectangle 3"/>
          <p:cNvSpPr>
            <a:spLocks noGrp="1" noChangeArrowheads="1"/>
          </p:cNvSpPr>
          <p:nvPr>
            <p:ph type="body" idx="1"/>
          </p:nvPr>
        </p:nvSpPr>
        <p:spPr/>
        <p:txBody>
          <a:bodyPr>
            <a:normAutofit/>
          </a:bodyPr>
          <a:lstStyle/>
          <a:p>
            <a:r>
              <a:rPr lang="en-US" sz="3200" dirty="0"/>
              <a:t>Prevention </a:t>
            </a:r>
          </a:p>
          <a:p>
            <a:r>
              <a:rPr lang="en-US" sz="3200" dirty="0"/>
              <a:t>Detection</a:t>
            </a:r>
          </a:p>
          <a:p>
            <a:r>
              <a:rPr lang="en-US" sz="3200" dirty="0"/>
              <a:t>Assessment</a:t>
            </a:r>
          </a:p>
          <a:p>
            <a:r>
              <a:rPr lang="en-US" sz="3200" dirty="0"/>
              <a:t>Scaling, debridement, root surface </a:t>
            </a:r>
            <a:r>
              <a:rPr lang="en-US" sz="3200" dirty="0" smtClean="0"/>
              <a:t>planning</a:t>
            </a:r>
            <a:endParaRPr lang="en-US" sz="3200" dirty="0"/>
          </a:p>
          <a:p>
            <a:r>
              <a:rPr lang="en-US" sz="3200" dirty="0"/>
              <a:t>Periodontal surgery</a:t>
            </a:r>
          </a:p>
          <a:p>
            <a:r>
              <a:rPr lang="en-US" sz="3200" dirty="0"/>
              <a:t>Bone grafting</a:t>
            </a:r>
          </a:p>
        </p:txBody>
      </p:sp>
      <p:sp>
        <p:nvSpPr>
          <p:cNvPr id="2" name="Date Placeholder 1"/>
          <p:cNvSpPr>
            <a:spLocks noGrp="1"/>
          </p:cNvSpPr>
          <p:nvPr>
            <p:ph type="dt" sz="half" idx="10"/>
          </p:nvPr>
        </p:nvSpPr>
        <p:spPr/>
        <p:txBody>
          <a:bodyPr/>
          <a:lstStyle/>
          <a:p>
            <a:fld id="{2B1531C3-0ED9-4636-9549-69275849E414}" type="datetime1">
              <a:rPr lang="en-US" smtClean="0"/>
              <a:pPr/>
              <a:t>3/3/2021</a:t>
            </a:fld>
            <a:endParaRPr lang="en-US"/>
          </a:p>
        </p:txBody>
      </p:sp>
    </p:spTree>
    <p:extLst>
      <p:ext uri="{BB962C8B-B14F-4D97-AF65-F5344CB8AC3E}">
        <p14:creationId xmlns="" xmlns:p14="http://schemas.microsoft.com/office/powerpoint/2010/main" val="287430248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6000" b="1" dirty="0"/>
              <a:t>DISORDERS OF </a:t>
            </a:r>
            <a:r>
              <a:rPr lang="en-US" sz="6000" b="1" dirty="0" smtClean="0"/>
              <a:t>THE GALLBLADDER</a:t>
            </a:r>
            <a:endParaRPr lang="en-US" sz="6000" dirty="0"/>
          </a:p>
        </p:txBody>
      </p:sp>
      <p:sp>
        <p:nvSpPr>
          <p:cNvPr id="4" name="Date Placeholder 3"/>
          <p:cNvSpPr>
            <a:spLocks noGrp="1"/>
          </p:cNvSpPr>
          <p:nvPr>
            <p:ph type="dt" sz="half" idx="10"/>
          </p:nvPr>
        </p:nvSpPr>
        <p:spPr/>
        <p:txBody>
          <a:bodyPr/>
          <a:lstStyle/>
          <a:p>
            <a:fld id="{31DA3003-02E1-4722-9839-C3AB41A064E9}" type="datetime1">
              <a:rPr lang="en-US" smtClean="0"/>
              <a:pPr/>
              <a:t>3/3/2021</a:t>
            </a:fld>
            <a:endParaRPr lang="en-US"/>
          </a:p>
        </p:txBody>
      </p:sp>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924B8661-0DAF-40B2-8F6F-7ACCF63C1C87}" type="slidenum">
              <a:rPr lang="en-US" smtClean="0"/>
              <a:pPr/>
              <a:t>200</a:t>
            </a:fld>
            <a:endParaRPr lang="en-US"/>
          </a:p>
        </p:txBody>
      </p:sp>
    </p:spTree>
    <p:extLst>
      <p:ext uri="{BB962C8B-B14F-4D97-AF65-F5344CB8AC3E}">
        <p14:creationId xmlns="" xmlns:p14="http://schemas.microsoft.com/office/powerpoint/2010/main" val="145685382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sz="4000" b="1" u="sng" dirty="0" err="1">
                <a:effectLst>
                  <a:outerShdw blurRad="38100" dist="38100" dir="2700000" algn="tl">
                    <a:srgbClr val="000000">
                      <a:alpha val="43137"/>
                    </a:srgbClr>
                  </a:outerShdw>
                </a:effectLst>
              </a:rPr>
              <a:t>Cholecystitis</a:t>
            </a:r>
            <a:r>
              <a:rPr lang="en-US" sz="4000" b="1" u="sng" dirty="0">
                <a:effectLst>
                  <a:outerShdw blurRad="38100" dist="38100" dir="2700000" algn="tl">
                    <a:srgbClr val="000000">
                      <a:alpha val="43137"/>
                    </a:srgbClr>
                  </a:outerShdw>
                </a:effectLst>
              </a:rPr>
              <a:t>, </a:t>
            </a:r>
            <a:r>
              <a:rPr lang="en-US" sz="4000" b="1" u="sng" dirty="0" err="1">
                <a:effectLst>
                  <a:outerShdw blurRad="38100" dist="38100" dir="2700000" algn="tl">
                    <a:srgbClr val="000000">
                      <a:alpha val="43137"/>
                    </a:srgbClr>
                  </a:outerShdw>
                </a:effectLst>
              </a:rPr>
              <a:t>Cholelithiasis</a:t>
            </a:r>
            <a:r>
              <a:rPr lang="en-US" sz="4000" b="1" u="sng" dirty="0">
                <a:effectLst>
                  <a:outerShdw blurRad="38100" dist="38100" dir="2700000" algn="tl">
                    <a:srgbClr val="000000">
                      <a:alpha val="43137"/>
                    </a:srgbClr>
                  </a:outerShdw>
                </a:effectLst>
              </a:rPr>
              <a:t>, </a:t>
            </a:r>
            <a:r>
              <a:rPr lang="en-US" sz="4000" b="1" u="sng" dirty="0" smtClean="0">
                <a:effectLst>
                  <a:outerShdw blurRad="38100" dist="38100" dir="2700000" algn="tl">
                    <a:srgbClr val="000000">
                      <a:alpha val="43137"/>
                    </a:srgbClr>
                  </a:outerShdw>
                </a:effectLst>
              </a:rPr>
              <a:t>and </a:t>
            </a:r>
            <a:r>
              <a:rPr lang="en-US" sz="4000" b="1" u="sng" dirty="0" err="1" smtClean="0">
                <a:effectLst>
                  <a:outerShdw blurRad="38100" dist="38100" dir="2700000" algn="tl">
                    <a:srgbClr val="000000">
                      <a:alpha val="43137"/>
                    </a:srgbClr>
                  </a:outerShdw>
                </a:effectLst>
              </a:rPr>
              <a:t>Choledocholithiasis</a:t>
            </a:r>
            <a:endParaRPr lang="en-US" sz="4000" b="1" u="sng" dirty="0">
              <a:effectLst>
                <a:outerShdw blurRad="38100" dist="38100" dir="2700000" algn="tl">
                  <a:srgbClr val="000000">
                    <a:alpha val="43137"/>
                  </a:srgbClr>
                </a:outerShdw>
              </a:effectLst>
            </a:endParaRPr>
          </a:p>
          <a:p>
            <a:r>
              <a:rPr lang="en-US" dirty="0"/>
              <a:t>Gallstones and inflammations of the gallbladder and </a:t>
            </a:r>
            <a:r>
              <a:rPr lang="en-US" dirty="0" smtClean="0"/>
              <a:t>common bile </a:t>
            </a:r>
            <a:r>
              <a:rPr lang="en-US" dirty="0"/>
              <a:t>duct are the most common disorders of the </a:t>
            </a:r>
            <a:r>
              <a:rPr lang="en-US" dirty="0" smtClean="0"/>
              <a:t>biliary system</a:t>
            </a:r>
            <a:r>
              <a:rPr lang="en-US" dirty="0"/>
              <a:t>. </a:t>
            </a:r>
            <a:endParaRPr lang="en-US" dirty="0" smtClean="0"/>
          </a:p>
          <a:p>
            <a:pPr marL="0" indent="0">
              <a:buNone/>
            </a:pPr>
            <a:endParaRPr lang="en-US" dirty="0" smtClean="0"/>
          </a:p>
          <a:p>
            <a:pPr marL="0" indent="0">
              <a:buNone/>
            </a:pPr>
            <a:r>
              <a:rPr lang="en-US" b="1" i="1" u="sng" dirty="0"/>
              <a:t>Pathophysiology</a:t>
            </a:r>
          </a:p>
          <a:p>
            <a:r>
              <a:rPr lang="en-US" b="1" u="sng" dirty="0" err="1"/>
              <a:t>Cholecystitis</a:t>
            </a:r>
            <a:r>
              <a:rPr lang="en-US" b="1" dirty="0"/>
              <a:t> </a:t>
            </a:r>
            <a:r>
              <a:rPr lang="en-US" dirty="0"/>
              <a:t>is an inflammation of the gallbladder. It </a:t>
            </a:r>
            <a:r>
              <a:rPr lang="en-US" dirty="0" smtClean="0"/>
              <a:t>is most </a:t>
            </a:r>
            <a:r>
              <a:rPr lang="en-US" dirty="0"/>
              <a:t>often a response to obstruction of the common </a:t>
            </a:r>
            <a:r>
              <a:rPr lang="en-US" dirty="0" smtClean="0"/>
              <a:t>bile duct </a:t>
            </a:r>
            <a:r>
              <a:rPr lang="en-US" dirty="0"/>
              <a:t>resulting in edema and inflammation</a:t>
            </a:r>
            <a:r>
              <a:rPr lang="en-US" dirty="0" smtClean="0"/>
              <a:t>.</a:t>
            </a:r>
          </a:p>
          <a:p>
            <a:r>
              <a:rPr lang="en-US" dirty="0" smtClean="0"/>
              <a:t> </a:t>
            </a:r>
            <a:r>
              <a:rPr lang="en-US" dirty="0"/>
              <a:t>Often </a:t>
            </a:r>
            <a:r>
              <a:rPr lang="en-US" dirty="0" smtClean="0"/>
              <a:t>bacteria invade </a:t>
            </a:r>
            <a:r>
              <a:rPr lang="en-US" dirty="0"/>
              <a:t>the bile and add to the inflammation and </a:t>
            </a:r>
            <a:r>
              <a:rPr lang="en-US" dirty="0" smtClean="0"/>
              <a:t>irritation of </a:t>
            </a:r>
            <a:r>
              <a:rPr lang="en-US" dirty="0"/>
              <a:t>the gallbladder</a:t>
            </a:r>
            <a:r>
              <a:rPr lang="en-US" dirty="0" smtClean="0"/>
              <a:t>.</a:t>
            </a:r>
          </a:p>
          <a:p>
            <a:r>
              <a:rPr lang="en-US" dirty="0" smtClean="0"/>
              <a:t> </a:t>
            </a:r>
            <a:r>
              <a:rPr lang="en-US" u="sng" dirty="0"/>
              <a:t>Chronic </a:t>
            </a:r>
            <a:r>
              <a:rPr lang="en-US" u="sng" dirty="0" err="1"/>
              <a:t>cholecystitis</a:t>
            </a:r>
            <a:r>
              <a:rPr lang="en-US" u="sng" dirty="0"/>
              <a:t> </a:t>
            </a:r>
            <a:r>
              <a:rPr lang="en-US" dirty="0"/>
              <a:t>may be the result </a:t>
            </a:r>
            <a:r>
              <a:rPr lang="en-US" dirty="0" smtClean="0"/>
              <a:t>of repeated </a:t>
            </a:r>
            <a:r>
              <a:rPr lang="en-US" dirty="0"/>
              <a:t>attacks of acute </a:t>
            </a:r>
            <a:r>
              <a:rPr lang="en-US" dirty="0" err="1"/>
              <a:t>cholecystitis</a:t>
            </a:r>
            <a:r>
              <a:rPr lang="en-US" dirty="0"/>
              <a:t> or chronic </a:t>
            </a:r>
            <a:r>
              <a:rPr lang="en-US" dirty="0" smtClean="0"/>
              <a:t>irritation from </a:t>
            </a:r>
            <a:r>
              <a:rPr lang="en-US" dirty="0"/>
              <a:t>gallstones. </a:t>
            </a:r>
            <a:endParaRPr lang="en-US" dirty="0" smtClean="0"/>
          </a:p>
          <a:p>
            <a:r>
              <a:rPr lang="en-US" dirty="0" smtClean="0"/>
              <a:t>The </a:t>
            </a:r>
            <a:r>
              <a:rPr lang="en-US" dirty="0"/>
              <a:t>gallbladder becomes fibrotic and </a:t>
            </a:r>
            <a:r>
              <a:rPr lang="en-US" dirty="0" smtClean="0"/>
              <a:t>thickened and </a:t>
            </a:r>
            <a:r>
              <a:rPr lang="en-US" dirty="0"/>
              <a:t>does not empty easily or completely.</a:t>
            </a:r>
            <a:r>
              <a:rPr lang="en-US" dirty="0" smtClean="0"/>
              <a:t>.</a:t>
            </a:r>
            <a:endParaRPr lang="en-US" dirty="0"/>
          </a:p>
        </p:txBody>
      </p:sp>
      <p:sp>
        <p:nvSpPr>
          <p:cNvPr id="2" name="Date Placeholder 1"/>
          <p:cNvSpPr>
            <a:spLocks noGrp="1"/>
          </p:cNvSpPr>
          <p:nvPr>
            <p:ph type="dt" sz="half" idx="10"/>
          </p:nvPr>
        </p:nvSpPr>
        <p:spPr/>
        <p:txBody>
          <a:bodyPr/>
          <a:lstStyle/>
          <a:p>
            <a:fld id="{2D363B13-FBC8-4745-ABE0-EC0C507EE17F}"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201</a:t>
            </a:fld>
            <a:endParaRPr lang="en-US"/>
          </a:p>
        </p:txBody>
      </p:sp>
    </p:spTree>
    <p:extLst>
      <p:ext uri="{BB962C8B-B14F-4D97-AF65-F5344CB8AC3E}">
        <p14:creationId xmlns="" xmlns:p14="http://schemas.microsoft.com/office/powerpoint/2010/main" val="144380289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b="1" u="sng" dirty="0" err="1"/>
              <a:t>Cholelithiasis</a:t>
            </a:r>
            <a:r>
              <a:rPr lang="en-US" b="1" u="sng" dirty="0"/>
              <a:t>, </a:t>
            </a:r>
            <a:r>
              <a:rPr lang="en-US" dirty="0"/>
              <a:t>or stones in the gallbladder, are most </a:t>
            </a:r>
            <a:r>
              <a:rPr lang="en-US" dirty="0" smtClean="0"/>
              <a:t>often composed </a:t>
            </a:r>
            <a:r>
              <a:rPr lang="en-US" dirty="0"/>
              <a:t>primarily of cholesterol</a:t>
            </a:r>
            <a:r>
              <a:rPr lang="en-US" dirty="0" smtClean="0"/>
              <a:t>.</a:t>
            </a:r>
          </a:p>
          <a:p>
            <a:r>
              <a:rPr lang="en-US" dirty="0" smtClean="0"/>
              <a:t> </a:t>
            </a:r>
            <a:r>
              <a:rPr lang="en-US" b="1" u="sng" dirty="0" err="1" smtClean="0"/>
              <a:t>Choledocholithiasis</a:t>
            </a:r>
            <a:r>
              <a:rPr lang="en-US" b="1" dirty="0"/>
              <a:t> </a:t>
            </a:r>
            <a:r>
              <a:rPr lang="en-US" dirty="0" smtClean="0"/>
              <a:t>refers </a:t>
            </a:r>
            <a:r>
              <a:rPr lang="en-US" dirty="0"/>
              <a:t>to gallstones in the common bile duct</a:t>
            </a:r>
            <a:r>
              <a:rPr lang="en-US" dirty="0" smtClean="0"/>
              <a:t>.</a:t>
            </a:r>
          </a:p>
          <a:p>
            <a:r>
              <a:rPr lang="en-US" dirty="0" smtClean="0"/>
              <a:t> </a:t>
            </a:r>
            <a:r>
              <a:rPr lang="en-US" dirty="0"/>
              <a:t>Although </a:t>
            </a:r>
            <a:r>
              <a:rPr lang="en-US" dirty="0" smtClean="0"/>
              <a:t>the exact </a:t>
            </a:r>
            <a:r>
              <a:rPr lang="en-US" dirty="0"/>
              <a:t>cause of gallstones is unknown, one theory </a:t>
            </a:r>
            <a:r>
              <a:rPr lang="en-US" dirty="0" smtClean="0"/>
              <a:t>suggests that </a:t>
            </a:r>
            <a:r>
              <a:rPr lang="en-US" dirty="0"/>
              <a:t>cholesterol may supersaturate the bile in the gallbladder.</a:t>
            </a:r>
          </a:p>
          <a:p>
            <a:r>
              <a:rPr lang="en-US" dirty="0"/>
              <a:t>After a time, the supersaturated bile crystallizes and </a:t>
            </a:r>
            <a:r>
              <a:rPr lang="en-US" dirty="0" smtClean="0"/>
              <a:t>begins to </a:t>
            </a:r>
            <a:r>
              <a:rPr lang="en-US" dirty="0"/>
              <a:t>form stones. </a:t>
            </a:r>
            <a:endParaRPr lang="en-US" dirty="0" smtClean="0"/>
          </a:p>
          <a:p>
            <a:r>
              <a:rPr lang="en-US" dirty="0" smtClean="0"/>
              <a:t>Another </a:t>
            </a:r>
            <a:r>
              <a:rPr lang="en-US" dirty="0"/>
              <a:t>type of gallstone is a </a:t>
            </a:r>
            <a:r>
              <a:rPr lang="en-US" dirty="0" smtClean="0"/>
              <a:t>pigment stone</a:t>
            </a:r>
            <a:r>
              <a:rPr lang="en-US" dirty="0"/>
              <a:t>. Pigment stones appear to be composed of </a:t>
            </a:r>
            <a:r>
              <a:rPr lang="en-US" dirty="0" smtClean="0"/>
              <a:t>calcium </a:t>
            </a:r>
            <a:r>
              <a:rPr lang="en-US" dirty="0" err="1" smtClean="0"/>
              <a:t>bilirubinate</a:t>
            </a:r>
            <a:r>
              <a:rPr lang="en-US" dirty="0"/>
              <a:t>, which occurs when free bilirubin </a:t>
            </a:r>
            <a:r>
              <a:rPr lang="en-US" dirty="0" smtClean="0"/>
              <a:t>combines with </a:t>
            </a:r>
            <a:r>
              <a:rPr lang="en-US" dirty="0"/>
              <a:t>calcium.</a:t>
            </a:r>
          </a:p>
        </p:txBody>
      </p:sp>
      <p:sp>
        <p:nvSpPr>
          <p:cNvPr id="2" name="Date Placeholder 1"/>
          <p:cNvSpPr>
            <a:spLocks noGrp="1"/>
          </p:cNvSpPr>
          <p:nvPr>
            <p:ph type="dt" sz="half" idx="10"/>
          </p:nvPr>
        </p:nvSpPr>
        <p:spPr/>
        <p:txBody>
          <a:bodyPr/>
          <a:lstStyle/>
          <a:p>
            <a:fld id="{9BB53A0E-E657-4C76-9E6D-E38AE842F7EE}"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202</a:t>
            </a:fld>
            <a:endParaRPr lang="en-US"/>
          </a:p>
        </p:txBody>
      </p:sp>
    </p:spTree>
    <p:extLst>
      <p:ext uri="{BB962C8B-B14F-4D97-AF65-F5344CB8AC3E}">
        <p14:creationId xmlns="" xmlns:p14="http://schemas.microsoft.com/office/powerpoint/2010/main" val="261540036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Etiology and Incidence</a:t>
            </a:r>
          </a:p>
          <a:p>
            <a:r>
              <a:rPr lang="en-US" dirty="0"/>
              <a:t>Pooling, or stasis, of bile within the gallbladder appears </a:t>
            </a:r>
            <a:r>
              <a:rPr lang="en-US" dirty="0" smtClean="0"/>
              <a:t>to contribute </a:t>
            </a:r>
            <a:r>
              <a:rPr lang="en-US" dirty="0"/>
              <a:t>to the formation of stones. </a:t>
            </a:r>
            <a:endParaRPr lang="en-US" dirty="0" smtClean="0"/>
          </a:p>
          <a:p>
            <a:r>
              <a:rPr lang="en-US" dirty="0" smtClean="0"/>
              <a:t>Stasis </a:t>
            </a:r>
            <a:r>
              <a:rPr lang="en-US" dirty="0"/>
              <a:t>may be </a:t>
            </a:r>
            <a:r>
              <a:rPr lang="en-US" dirty="0" smtClean="0"/>
              <a:t>caused by </a:t>
            </a:r>
            <a:r>
              <a:rPr lang="en-US" dirty="0"/>
              <a:t>a decreased gallbladder emptying rate or a partial </a:t>
            </a:r>
            <a:r>
              <a:rPr lang="en-US" dirty="0" smtClean="0"/>
              <a:t>obstruction in </a:t>
            </a:r>
            <a:r>
              <a:rPr lang="en-US" dirty="0"/>
              <a:t>the common duct. </a:t>
            </a:r>
            <a:endParaRPr lang="en-US" dirty="0" smtClean="0"/>
          </a:p>
          <a:p>
            <a:r>
              <a:rPr lang="en-US" dirty="0" smtClean="0"/>
              <a:t>Excessive </a:t>
            </a:r>
            <a:r>
              <a:rPr lang="en-US" dirty="0"/>
              <a:t>cholesterol </a:t>
            </a:r>
            <a:r>
              <a:rPr lang="en-US" dirty="0" smtClean="0"/>
              <a:t>intake combined </a:t>
            </a:r>
            <a:r>
              <a:rPr lang="en-US" dirty="0"/>
              <a:t>with a sedentary lifestyle is linked with an </a:t>
            </a:r>
            <a:r>
              <a:rPr lang="en-US" dirty="0" smtClean="0"/>
              <a:t>increased incidence </a:t>
            </a:r>
            <a:r>
              <a:rPr lang="en-US" dirty="0"/>
              <a:t>of </a:t>
            </a:r>
            <a:r>
              <a:rPr lang="en-US" dirty="0" err="1"/>
              <a:t>cholelithiasis</a:t>
            </a:r>
            <a:r>
              <a:rPr lang="en-US" dirty="0"/>
              <a:t>.</a:t>
            </a:r>
          </a:p>
          <a:p>
            <a:r>
              <a:rPr lang="en-US" dirty="0"/>
              <a:t>Some low-fat diets have been linked to </a:t>
            </a:r>
            <a:r>
              <a:rPr lang="en-US" dirty="0" err="1"/>
              <a:t>cholelithiasis</a:t>
            </a:r>
            <a:r>
              <a:rPr lang="en-US" dirty="0"/>
              <a:t> </a:t>
            </a:r>
            <a:r>
              <a:rPr lang="en-US" dirty="0" smtClean="0"/>
              <a:t>because the </a:t>
            </a:r>
            <a:r>
              <a:rPr lang="en-US" dirty="0"/>
              <a:t>diet appears to free cholesterol from body </a:t>
            </a:r>
            <a:r>
              <a:rPr lang="en-US" dirty="0" smtClean="0"/>
              <a:t>tissues; the </a:t>
            </a:r>
            <a:r>
              <a:rPr lang="en-US" dirty="0"/>
              <a:t>cholesterol then crystallizes in the gallbladder before </a:t>
            </a:r>
            <a:r>
              <a:rPr lang="en-US" dirty="0" smtClean="0"/>
              <a:t>it is </a:t>
            </a:r>
            <a:r>
              <a:rPr lang="en-US" dirty="0"/>
              <a:t>excreted</a:t>
            </a:r>
            <a:r>
              <a:rPr lang="en-US" dirty="0" smtClean="0"/>
              <a:t>.</a:t>
            </a:r>
          </a:p>
          <a:p>
            <a:r>
              <a:rPr lang="en-US" dirty="0" smtClean="0"/>
              <a:t> </a:t>
            </a:r>
            <a:r>
              <a:rPr lang="en-US" dirty="0"/>
              <a:t>Further, a family history of </a:t>
            </a:r>
            <a:r>
              <a:rPr lang="en-US" dirty="0" err="1"/>
              <a:t>cholelithiasis</a:t>
            </a:r>
            <a:r>
              <a:rPr lang="en-US" dirty="0"/>
              <a:t>, </a:t>
            </a:r>
            <a:r>
              <a:rPr lang="en-US" dirty="0" smtClean="0"/>
              <a:t>obesity, diabetes </a:t>
            </a:r>
            <a:r>
              <a:rPr lang="en-US" dirty="0"/>
              <a:t>mellitus, pregnancy, some hemolytic </a:t>
            </a:r>
            <a:r>
              <a:rPr lang="en-US" dirty="0" smtClean="0"/>
              <a:t>blood disorders</a:t>
            </a:r>
            <a:r>
              <a:rPr lang="en-US" dirty="0"/>
              <a:t>, and bowel disorders such as </a:t>
            </a:r>
            <a:r>
              <a:rPr lang="en-US" dirty="0" err="1"/>
              <a:t>Crohn’s</a:t>
            </a:r>
            <a:r>
              <a:rPr lang="en-US" dirty="0"/>
              <a:t> disease </a:t>
            </a:r>
            <a:r>
              <a:rPr lang="en-US" dirty="0" smtClean="0"/>
              <a:t>have also </a:t>
            </a:r>
            <a:r>
              <a:rPr lang="en-US" dirty="0"/>
              <a:t>been linked to a higher incidence of </a:t>
            </a:r>
            <a:r>
              <a:rPr lang="en-US" dirty="0" err="1"/>
              <a:t>cholelithiasis</a:t>
            </a:r>
            <a:r>
              <a:rPr lang="en-US" dirty="0"/>
              <a:t>.</a:t>
            </a:r>
          </a:p>
        </p:txBody>
      </p:sp>
      <p:sp>
        <p:nvSpPr>
          <p:cNvPr id="2" name="Date Placeholder 1"/>
          <p:cNvSpPr>
            <a:spLocks noGrp="1"/>
          </p:cNvSpPr>
          <p:nvPr>
            <p:ph type="dt" sz="half" idx="10"/>
          </p:nvPr>
        </p:nvSpPr>
        <p:spPr/>
        <p:txBody>
          <a:bodyPr/>
          <a:lstStyle/>
          <a:p>
            <a:fld id="{B8193141-1A61-4E24-A778-58552DDFB8ED}"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203</a:t>
            </a:fld>
            <a:endParaRPr lang="en-US"/>
          </a:p>
        </p:txBody>
      </p:sp>
    </p:spTree>
    <p:extLst>
      <p:ext uri="{BB962C8B-B14F-4D97-AF65-F5344CB8AC3E}">
        <p14:creationId xmlns="" xmlns:p14="http://schemas.microsoft.com/office/powerpoint/2010/main" val="205707288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dirty="0" err="1"/>
              <a:t>Cholelithiasis</a:t>
            </a:r>
            <a:r>
              <a:rPr lang="en-US" dirty="0"/>
              <a:t> is responsible for about 90 percent of </a:t>
            </a:r>
            <a:r>
              <a:rPr lang="en-US" dirty="0" smtClean="0"/>
              <a:t>the cases </a:t>
            </a:r>
            <a:r>
              <a:rPr lang="en-US" dirty="0"/>
              <a:t>of </a:t>
            </a:r>
            <a:r>
              <a:rPr lang="en-US" dirty="0" err="1"/>
              <a:t>cholecystitis</a:t>
            </a:r>
            <a:r>
              <a:rPr lang="en-US" dirty="0"/>
              <a:t>, or inflammation of the gallbladder.</a:t>
            </a:r>
          </a:p>
          <a:p>
            <a:r>
              <a:rPr lang="en-US" dirty="0"/>
              <a:t>Women between ages 20 and 50 are about three times </a:t>
            </a:r>
            <a:r>
              <a:rPr lang="en-US" dirty="0" smtClean="0"/>
              <a:t>more likely </a:t>
            </a:r>
            <a:r>
              <a:rPr lang="en-US" dirty="0"/>
              <a:t>to have gallstones than men. </a:t>
            </a:r>
            <a:endParaRPr lang="en-US" dirty="0" smtClean="0"/>
          </a:p>
          <a:p>
            <a:r>
              <a:rPr lang="en-US" dirty="0" smtClean="0"/>
              <a:t>After </a:t>
            </a:r>
            <a:r>
              <a:rPr lang="en-US" dirty="0"/>
              <a:t>age 50, the rate </a:t>
            </a:r>
            <a:r>
              <a:rPr lang="en-US" dirty="0" smtClean="0"/>
              <a:t>of gallstones </a:t>
            </a:r>
            <a:r>
              <a:rPr lang="en-US" dirty="0"/>
              <a:t>is about the same for men and women </a:t>
            </a:r>
            <a:endParaRPr lang="en-US" dirty="0" smtClean="0"/>
          </a:p>
          <a:p>
            <a:r>
              <a:rPr lang="en-US" dirty="0" err="1" smtClean="0"/>
              <a:t>Cholelithiasis</a:t>
            </a:r>
            <a:r>
              <a:rPr lang="en-US" dirty="0" smtClean="0"/>
              <a:t> </a:t>
            </a:r>
            <a:r>
              <a:rPr lang="en-US" dirty="0"/>
              <a:t>is responsible </a:t>
            </a:r>
            <a:r>
              <a:rPr lang="en-US" dirty="0" smtClean="0"/>
              <a:t>for nearly </a:t>
            </a:r>
            <a:r>
              <a:rPr lang="en-US" dirty="0"/>
              <a:t>800,000 hospital admissions at a cost of more than $</a:t>
            </a:r>
            <a:r>
              <a:rPr lang="en-US" dirty="0" smtClean="0"/>
              <a:t>2 billion </a:t>
            </a:r>
            <a:r>
              <a:rPr lang="en-US" dirty="0"/>
              <a:t>dollars every year. </a:t>
            </a:r>
            <a:endParaRPr lang="en-US" dirty="0" smtClean="0"/>
          </a:p>
          <a:p>
            <a:r>
              <a:rPr lang="en-US" dirty="0" smtClean="0"/>
              <a:t>The </a:t>
            </a:r>
            <a:r>
              <a:rPr lang="en-US" dirty="0"/>
              <a:t>incidence of gallstones </a:t>
            </a:r>
            <a:r>
              <a:rPr lang="en-US" dirty="0" smtClean="0"/>
              <a:t>increases with </a:t>
            </a:r>
            <a:r>
              <a:rPr lang="en-US" dirty="0"/>
              <a:t>age.</a:t>
            </a:r>
          </a:p>
        </p:txBody>
      </p:sp>
      <p:sp>
        <p:nvSpPr>
          <p:cNvPr id="2" name="Date Placeholder 1"/>
          <p:cNvSpPr>
            <a:spLocks noGrp="1"/>
          </p:cNvSpPr>
          <p:nvPr>
            <p:ph type="dt" sz="half" idx="10"/>
          </p:nvPr>
        </p:nvSpPr>
        <p:spPr/>
        <p:txBody>
          <a:bodyPr/>
          <a:lstStyle/>
          <a:p>
            <a:fld id="{AB05293C-E83E-4904-949A-FFD5AEC359B6}"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204</a:t>
            </a:fld>
            <a:endParaRPr lang="en-US"/>
          </a:p>
        </p:txBody>
      </p:sp>
    </p:spTree>
    <p:extLst>
      <p:ext uri="{BB962C8B-B14F-4D97-AF65-F5344CB8AC3E}">
        <p14:creationId xmlns="" xmlns:p14="http://schemas.microsoft.com/office/powerpoint/2010/main" val="318109931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Signs and Symptoms</a:t>
            </a:r>
          </a:p>
          <a:p>
            <a:r>
              <a:rPr lang="en-US" dirty="0"/>
              <a:t>Signs and symptoms of </a:t>
            </a:r>
            <a:r>
              <a:rPr lang="en-US" dirty="0" err="1"/>
              <a:t>cholecystitis</a:t>
            </a:r>
            <a:r>
              <a:rPr lang="en-US" dirty="0"/>
              <a:t> and </a:t>
            </a:r>
            <a:r>
              <a:rPr lang="en-US" dirty="0" err="1"/>
              <a:t>cholelithiasis</a:t>
            </a:r>
            <a:r>
              <a:rPr lang="en-US" dirty="0"/>
              <a:t> </a:t>
            </a:r>
            <a:r>
              <a:rPr lang="en-US" dirty="0" smtClean="0"/>
              <a:t>are similar.</a:t>
            </a:r>
          </a:p>
          <a:p>
            <a:r>
              <a:rPr lang="en-US" dirty="0" smtClean="0"/>
              <a:t> </a:t>
            </a:r>
            <a:r>
              <a:rPr lang="en-US" u="sng" dirty="0"/>
              <a:t>Objective symptoms </a:t>
            </a:r>
            <a:r>
              <a:rPr lang="en-US" dirty="0"/>
              <a:t>include evidence of </a:t>
            </a:r>
            <a:r>
              <a:rPr lang="en-US" dirty="0" smtClean="0"/>
              <a:t>inflammation, such </a:t>
            </a:r>
            <a:r>
              <a:rPr lang="en-US" dirty="0"/>
              <a:t>as an elevated temperature, pulse, and </a:t>
            </a:r>
            <a:r>
              <a:rPr lang="en-US" dirty="0" smtClean="0"/>
              <a:t>respirations; vomiting</a:t>
            </a:r>
            <a:r>
              <a:rPr lang="en-US" dirty="0"/>
              <a:t>; and jaundice. </a:t>
            </a:r>
            <a:endParaRPr lang="en-US" dirty="0" smtClean="0"/>
          </a:p>
          <a:p>
            <a:r>
              <a:rPr lang="en-US" u="sng" dirty="0" smtClean="0"/>
              <a:t>Subjective </a:t>
            </a:r>
            <a:r>
              <a:rPr lang="en-US" u="sng" dirty="0"/>
              <a:t>symptoms </a:t>
            </a:r>
            <a:r>
              <a:rPr lang="en-US" dirty="0" smtClean="0"/>
              <a:t>include patient </a:t>
            </a:r>
            <a:r>
              <a:rPr lang="en-US" dirty="0"/>
              <a:t>complaints of epigastric pain, RUQ tenderness, </a:t>
            </a:r>
            <a:r>
              <a:rPr lang="en-US" dirty="0" smtClean="0"/>
              <a:t>nausea, and </a:t>
            </a:r>
            <a:r>
              <a:rPr lang="en-US" dirty="0"/>
              <a:t>indigestion. </a:t>
            </a:r>
            <a:endParaRPr lang="en-US" dirty="0" smtClean="0"/>
          </a:p>
          <a:p>
            <a:r>
              <a:rPr lang="en-US" dirty="0" smtClean="0"/>
              <a:t>The </a:t>
            </a:r>
            <a:r>
              <a:rPr lang="en-US" dirty="0"/>
              <a:t>patient may have a </a:t>
            </a:r>
            <a:r>
              <a:rPr lang="en-US" b="1" u="sng" dirty="0"/>
              <a:t>positive </a:t>
            </a:r>
            <a:r>
              <a:rPr lang="en-US" b="1" u="sng" dirty="0" smtClean="0"/>
              <a:t>Murphy’s sign</a:t>
            </a:r>
            <a:r>
              <a:rPr lang="en-US" dirty="0"/>
              <a:t>, which is the inability to take a deep breath </a:t>
            </a:r>
            <a:r>
              <a:rPr lang="en-US" dirty="0" smtClean="0"/>
              <a:t>when an </a:t>
            </a:r>
            <a:r>
              <a:rPr lang="en-US" dirty="0"/>
              <a:t>examiner’s fingers are pressed below the liver </a:t>
            </a:r>
            <a:r>
              <a:rPr lang="en-US" dirty="0" smtClean="0"/>
              <a:t>margin</a:t>
            </a:r>
          </a:p>
          <a:p>
            <a:r>
              <a:rPr lang="en-US" dirty="0" smtClean="0"/>
              <a:t> </a:t>
            </a:r>
            <a:r>
              <a:rPr lang="en-US" dirty="0"/>
              <a:t>The epigastric pain caused by </a:t>
            </a:r>
            <a:r>
              <a:rPr lang="en-US" dirty="0" err="1"/>
              <a:t>cholelithiasis</a:t>
            </a:r>
            <a:r>
              <a:rPr lang="en-US" dirty="0"/>
              <a:t> may also </a:t>
            </a:r>
            <a:r>
              <a:rPr lang="en-US" dirty="0" smtClean="0"/>
              <a:t>be called </a:t>
            </a:r>
            <a:r>
              <a:rPr lang="en-US" u="sng" dirty="0" smtClean="0"/>
              <a:t>biliary </a:t>
            </a:r>
            <a:r>
              <a:rPr lang="en-US" b="1" u="sng" dirty="0" smtClean="0"/>
              <a:t>colic</a:t>
            </a:r>
            <a:r>
              <a:rPr lang="en-US" b="1" dirty="0" smtClean="0"/>
              <a:t>.</a:t>
            </a:r>
          </a:p>
          <a:p>
            <a:r>
              <a:rPr lang="en-US" b="1" dirty="0" smtClean="0"/>
              <a:t> </a:t>
            </a:r>
            <a:r>
              <a:rPr lang="en-US" dirty="0"/>
              <a:t>The pain is a steady, aching, severe </a:t>
            </a:r>
            <a:r>
              <a:rPr lang="en-US" dirty="0" smtClean="0"/>
              <a:t>pain in </a:t>
            </a:r>
            <a:r>
              <a:rPr lang="en-US" dirty="0"/>
              <a:t>the epigastrium and RUQ that may radiate back to </a:t>
            </a:r>
            <a:r>
              <a:rPr lang="en-US" dirty="0" smtClean="0"/>
              <a:t>behind the </a:t>
            </a:r>
            <a:r>
              <a:rPr lang="en-US" dirty="0"/>
              <a:t>right scapula or to the right shoulder. </a:t>
            </a:r>
            <a:endParaRPr lang="en-US" dirty="0" smtClean="0"/>
          </a:p>
          <a:p>
            <a:r>
              <a:rPr lang="en-US" dirty="0" smtClean="0"/>
              <a:t>The pain usually </a:t>
            </a:r>
            <a:r>
              <a:rPr lang="en-US" dirty="0"/>
              <a:t>begins suddenly after a fatty meal and lasts for 1 to </a:t>
            </a:r>
            <a:r>
              <a:rPr lang="en-US" dirty="0" smtClean="0"/>
              <a:t>3 hours</a:t>
            </a:r>
            <a:r>
              <a:rPr lang="en-US" dirty="0"/>
              <a:t>.</a:t>
            </a:r>
          </a:p>
        </p:txBody>
      </p:sp>
      <p:sp>
        <p:nvSpPr>
          <p:cNvPr id="2" name="Date Placeholder 1"/>
          <p:cNvSpPr>
            <a:spLocks noGrp="1"/>
          </p:cNvSpPr>
          <p:nvPr>
            <p:ph type="dt" sz="half" idx="10"/>
          </p:nvPr>
        </p:nvSpPr>
        <p:spPr/>
        <p:txBody>
          <a:bodyPr/>
          <a:lstStyle/>
          <a:p>
            <a:fld id="{C7F6D76B-54B2-4EC6-B119-8DC4B0A9D633}"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205</a:t>
            </a:fld>
            <a:endParaRPr lang="en-US"/>
          </a:p>
        </p:txBody>
      </p:sp>
    </p:spTree>
    <p:extLst>
      <p:ext uri="{BB962C8B-B14F-4D97-AF65-F5344CB8AC3E}">
        <p14:creationId xmlns="" xmlns:p14="http://schemas.microsoft.com/office/powerpoint/2010/main" val="94486737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u="sng" dirty="0" smtClean="0"/>
              <a:t>Signs &amp; symptoms </a:t>
            </a:r>
          </a:p>
          <a:p>
            <a:r>
              <a:rPr lang="en-US" dirty="0"/>
              <a:t>If the pain is caused by a stone in the common </a:t>
            </a:r>
            <a:r>
              <a:rPr lang="en-US" dirty="0" smtClean="0"/>
              <a:t>bile duct </a:t>
            </a:r>
            <a:r>
              <a:rPr lang="en-US" dirty="0"/>
              <a:t>(</a:t>
            </a:r>
            <a:r>
              <a:rPr lang="en-US" dirty="0" err="1"/>
              <a:t>choledocholithiasis</a:t>
            </a:r>
            <a:r>
              <a:rPr lang="en-US" dirty="0"/>
              <a:t>), the pain may last until the </a:t>
            </a:r>
            <a:r>
              <a:rPr lang="en-US" dirty="0" smtClean="0"/>
              <a:t>stone has </a:t>
            </a:r>
            <a:r>
              <a:rPr lang="en-US" dirty="0"/>
              <a:t>passed into the duodenum. </a:t>
            </a:r>
            <a:endParaRPr lang="en-US" dirty="0" smtClean="0"/>
          </a:p>
          <a:p>
            <a:r>
              <a:rPr lang="en-US" dirty="0" smtClean="0"/>
              <a:t>Jaundice </a:t>
            </a:r>
            <a:r>
              <a:rPr lang="en-US" dirty="0"/>
              <a:t>is more </a:t>
            </a:r>
            <a:r>
              <a:rPr lang="en-US" dirty="0" smtClean="0"/>
              <a:t>commonly </a:t>
            </a:r>
            <a:r>
              <a:rPr lang="en-US" dirty="0"/>
              <a:t>present with acute </a:t>
            </a:r>
            <a:r>
              <a:rPr lang="en-US" dirty="0" err="1"/>
              <a:t>choledocholithiasis</a:t>
            </a:r>
            <a:r>
              <a:rPr lang="en-US" dirty="0"/>
              <a:t> because the </a:t>
            </a:r>
            <a:r>
              <a:rPr lang="en-US" dirty="0" smtClean="0"/>
              <a:t>common bile </a:t>
            </a:r>
            <a:r>
              <a:rPr lang="en-US" dirty="0"/>
              <a:t>duct is blocked or inflamed.</a:t>
            </a:r>
          </a:p>
          <a:p>
            <a:r>
              <a:rPr lang="en-US" dirty="0"/>
              <a:t>The biliary colic caused by </a:t>
            </a:r>
            <a:r>
              <a:rPr lang="en-US" dirty="0" err="1"/>
              <a:t>cholecystitis</a:t>
            </a:r>
            <a:r>
              <a:rPr lang="en-US" dirty="0"/>
              <a:t> typically lasts </a:t>
            </a:r>
            <a:r>
              <a:rPr lang="en-US" dirty="0" smtClean="0"/>
              <a:t>4 to </a:t>
            </a:r>
            <a:r>
              <a:rPr lang="en-US" dirty="0"/>
              <a:t>6 hours. The pain is made worse with movement such </a:t>
            </a:r>
            <a:r>
              <a:rPr lang="en-US" dirty="0" smtClean="0"/>
              <a:t>as breathing</a:t>
            </a:r>
            <a:r>
              <a:rPr lang="en-US" dirty="0"/>
              <a:t>. </a:t>
            </a:r>
            <a:endParaRPr lang="en-US" dirty="0" smtClean="0"/>
          </a:p>
          <a:p>
            <a:r>
              <a:rPr lang="en-US" dirty="0" smtClean="0"/>
              <a:t>The </a:t>
            </a:r>
            <a:r>
              <a:rPr lang="en-US" dirty="0"/>
              <a:t>patient usually has nausea, vomiting, and </a:t>
            </a:r>
            <a:r>
              <a:rPr lang="en-US" dirty="0" smtClean="0"/>
              <a:t>a low-grade </a:t>
            </a:r>
            <a:r>
              <a:rPr lang="en-US" dirty="0"/>
              <a:t>fever with the pain.</a:t>
            </a:r>
          </a:p>
          <a:p>
            <a:r>
              <a:rPr lang="en-US" dirty="0"/>
              <a:t>Patient complaints of heartburn, indigestion, and </a:t>
            </a:r>
            <a:r>
              <a:rPr lang="en-US" dirty="0" smtClean="0"/>
              <a:t>flatulence are </a:t>
            </a:r>
            <a:r>
              <a:rPr lang="en-US" dirty="0"/>
              <a:t>more common with chronic </a:t>
            </a:r>
            <a:r>
              <a:rPr lang="en-US" dirty="0" err="1"/>
              <a:t>cholecystitis</a:t>
            </a:r>
            <a:r>
              <a:rPr lang="en-US" dirty="0" smtClean="0"/>
              <a:t>.</a:t>
            </a:r>
          </a:p>
          <a:p>
            <a:r>
              <a:rPr lang="en-US" dirty="0" smtClean="0"/>
              <a:t> Patients often </a:t>
            </a:r>
            <a:r>
              <a:rPr lang="en-US" dirty="0"/>
              <a:t>report a medical history that suggests repeated </a:t>
            </a:r>
            <a:r>
              <a:rPr lang="en-US" dirty="0" smtClean="0"/>
              <a:t>attacks of </a:t>
            </a:r>
            <a:r>
              <a:rPr lang="en-US" dirty="0"/>
              <a:t>acute </a:t>
            </a:r>
            <a:r>
              <a:rPr lang="en-US" dirty="0" err="1"/>
              <a:t>cholecystitis</a:t>
            </a:r>
            <a:endParaRPr lang="en-US" b="1" u="sng" dirty="0"/>
          </a:p>
        </p:txBody>
      </p:sp>
      <p:sp>
        <p:nvSpPr>
          <p:cNvPr id="2" name="Date Placeholder 1"/>
          <p:cNvSpPr>
            <a:spLocks noGrp="1"/>
          </p:cNvSpPr>
          <p:nvPr>
            <p:ph type="dt" sz="half" idx="10"/>
          </p:nvPr>
        </p:nvSpPr>
        <p:spPr/>
        <p:txBody>
          <a:bodyPr/>
          <a:lstStyle/>
          <a:p>
            <a:fld id="{D986A28C-164E-4333-978B-CEC63B3601A8}"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206</a:t>
            </a:fld>
            <a:endParaRPr lang="en-US"/>
          </a:p>
        </p:txBody>
      </p:sp>
    </p:spTree>
    <p:extLst>
      <p:ext uri="{BB962C8B-B14F-4D97-AF65-F5344CB8AC3E}">
        <p14:creationId xmlns="" xmlns:p14="http://schemas.microsoft.com/office/powerpoint/2010/main" val="56621550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u="sng" dirty="0" smtClean="0"/>
              <a:t>Signs and symptoms </a:t>
            </a:r>
          </a:p>
          <a:p>
            <a:r>
              <a:rPr lang="en-US" dirty="0" smtClean="0"/>
              <a:t>Family </a:t>
            </a:r>
            <a:r>
              <a:rPr lang="en-US" dirty="0"/>
              <a:t>history of either </a:t>
            </a:r>
            <a:r>
              <a:rPr lang="en-US" dirty="0" err="1"/>
              <a:t>cholecystitis</a:t>
            </a:r>
            <a:r>
              <a:rPr lang="en-US" dirty="0"/>
              <a:t> or </a:t>
            </a:r>
            <a:r>
              <a:rPr lang="en-US" dirty="0" err="1"/>
              <a:t>cholelithiasis</a:t>
            </a:r>
            <a:r>
              <a:rPr lang="en-US" dirty="0" smtClean="0"/>
              <a:t>;</a:t>
            </a:r>
          </a:p>
          <a:p>
            <a:r>
              <a:rPr lang="en-US" dirty="0" smtClean="0"/>
              <a:t> Dietary</a:t>
            </a:r>
            <a:r>
              <a:rPr lang="en-US" dirty="0"/>
              <a:t> </a:t>
            </a:r>
            <a:r>
              <a:rPr lang="en-US" dirty="0" smtClean="0"/>
              <a:t>habits </a:t>
            </a:r>
            <a:r>
              <a:rPr lang="en-US" dirty="0"/>
              <a:t>such as high fat intake or a recent low-fat </a:t>
            </a:r>
            <a:r>
              <a:rPr lang="en-US" dirty="0" smtClean="0"/>
              <a:t>diet; and </a:t>
            </a:r>
            <a:r>
              <a:rPr lang="en-US" dirty="0"/>
              <a:t>complaints of flatulence (gas), eructation (belching</a:t>
            </a:r>
            <a:r>
              <a:rPr lang="en-US" dirty="0" smtClean="0"/>
              <a:t>), nausea</a:t>
            </a:r>
            <a:r>
              <a:rPr lang="en-US" dirty="0"/>
              <a:t>, vomiting, or abdominal discomfort after a </a:t>
            </a:r>
            <a:r>
              <a:rPr lang="en-US" dirty="0" smtClean="0"/>
              <a:t>high-fat meal </a:t>
            </a:r>
            <a:r>
              <a:rPr lang="en-US" dirty="0"/>
              <a:t>are common evidence of a gallbladder disorder.</a:t>
            </a:r>
          </a:p>
          <a:p>
            <a:endParaRPr lang="en-US" b="1" i="1" dirty="0" smtClean="0"/>
          </a:p>
          <a:p>
            <a:pPr marL="0" indent="0">
              <a:buNone/>
            </a:pPr>
            <a:r>
              <a:rPr lang="en-US" b="1" i="1" u="sng" dirty="0" smtClean="0"/>
              <a:t>Complications</a:t>
            </a:r>
            <a:endParaRPr lang="en-US" b="1" i="1" u="sng" dirty="0"/>
          </a:p>
          <a:p>
            <a:r>
              <a:rPr lang="en-US" dirty="0"/>
              <a:t>Complications of </a:t>
            </a:r>
            <a:r>
              <a:rPr lang="en-US" dirty="0" err="1"/>
              <a:t>cholecystitis</a:t>
            </a:r>
            <a:r>
              <a:rPr lang="en-US" dirty="0"/>
              <a:t> include inflammation of </a:t>
            </a:r>
            <a:r>
              <a:rPr lang="en-US" dirty="0" smtClean="0"/>
              <a:t>the bile </a:t>
            </a:r>
            <a:r>
              <a:rPr lang="en-US" dirty="0"/>
              <a:t>ducts (cholangitis), necrosis or perforation of the </a:t>
            </a:r>
            <a:r>
              <a:rPr lang="en-US" dirty="0" smtClean="0"/>
              <a:t>gallbladder, empyema </a:t>
            </a:r>
            <a:r>
              <a:rPr lang="en-US" dirty="0"/>
              <a:t>(a collection of purulent drainage in </a:t>
            </a:r>
            <a:r>
              <a:rPr lang="en-US" dirty="0" smtClean="0"/>
              <a:t>the gallbladder</a:t>
            </a:r>
            <a:r>
              <a:rPr lang="en-US" dirty="0"/>
              <a:t>), fistulas, and adenocarcinoma of the gallbladder.</a:t>
            </a:r>
          </a:p>
          <a:p>
            <a:r>
              <a:rPr lang="en-US" dirty="0"/>
              <a:t>A major complication of </a:t>
            </a:r>
            <a:r>
              <a:rPr lang="en-US" dirty="0" err="1"/>
              <a:t>choledocholithiasis</a:t>
            </a:r>
            <a:r>
              <a:rPr lang="en-US" dirty="0"/>
              <a:t> is </a:t>
            </a:r>
            <a:r>
              <a:rPr lang="en-US" dirty="0" smtClean="0"/>
              <a:t>acute pancreatitis </a:t>
            </a:r>
            <a:r>
              <a:rPr lang="en-US" dirty="0"/>
              <a:t>if the pancreatic duct is obstructed.</a:t>
            </a:r>
          </a:p>
        </p:txBody>
      </p:sp>
      <p:sp>
        <p:nvSpPr>
          <p:cNvPr id="2" name="Date Placeholder 1"/>
          <p:cNvSpPr>
            <a:spLocks noGrp="1"/>
          </p:cNvSpPr>
          <p:nvPr>
            <p:ph type="dt" sz="half" idx="10"/>
          </p:nvPr>
        </p:nvSpPr>
        <p:spPr/>
        <p:txBody>
          <a:bodyPr/>
          <a:lstStyle/>
          <a:p>
            <a:fld id="{759BF7C5-B4E3-4E7A-BB98-6EBF52D20888}"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207</a:t>
            </a:fld>
            <a:endParaRPr lang="en-US"/>
          </a:p>
        </p:txBody>
      </p:sp>
    </p:spTree>
    <p:extLst>
      <p:ext uri="{BB962C8B-B14F-4D97-AF65-F5344CB8AC3E}">
        <p14:creationId xmlns="" xmlns:p14="http://schemas.microsoft.com/office/powerpoint/2010/main" val="167438144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Diagnostic Tests</a:t>
            </a:r>
          </a:p>
          <a:p>
            <a:r>
              <a:rPr lang="en-US" dirty="0" smtClean="0"/>
              <a:t>CBC: The </a:t>
            </a:r>
            <a:r>
              <a:rPr lang="en-US" dirty="0"/>
              <a:t>patient may have an elevated white blood cell </a:t>
            </a:r>
            <a:r>
              <a:rPr lang="en-US" dirty="0" smtClean="0"/>
              <a:t>count (normal</a:t>
            </a:r>
            <a:r>
              <a:rPr lang="en-US" dirty="0"/>
              <a:t>: 5,000 to 10,000 cells per mm3). </a:t>
            </a:r>
            <a:endParaRPr lang="en-US" dirty="0" smtClean="0"/>
          </a:p>
          <a:p>
            <a:r>
              <a:rPr lang="en-US" dirty="0" smtClean="0"/>
              <a:t>The </a:t>
            </a:r>
            <a:r>
              <a:rPr lang="en-US" dirty="0"/>
              <a:t>serum </a:t>
            </a:r>
            <a:r>
              <a:rPr lang="en-US" dirty="0" smtClean="0"/>
              <a:t>amylase levels </a:t>
            </a:r>
            <a:r>
              <a:rPr lang="en-US" dirty="0"/>
              <a:t>may be elevated (normal: 59 to 190 IU/L) if the </a:t>
            </a:r>
            <a:r>
              <a:rPr lang="en-US" dirty="0" smtClean="0"/>
              <a:t>pancreas is </a:t>
            </a:r>
            <a:r>
              <a:rPr lang="en-US" dirty="0"/>
              <a:t>involved or if there is a stone in the common duct.</a:t>
            </a:r>
          </a:p>
          <a:p>
            <a:r>
              <a:rPr lang="en-US" dirty="0"/>
              <a:t>An abdominal x-ray examination is done to </a:t>
            </a:r>
            <a:r>
              <a:rPr lang="en-US" dirty="0" smtClean="0"/>
              <a:t>determine whether </a:t>
            </a:r>
            <a:r>
              <a:rPr lang="en-US" dirty="0"/>
              <a:t>the gallstone is primarily calcium. </a:t>
            </a:r>
            <a:endParaRPr lang="en-US" dirty="0" smtClean="0"/>
          </a:p>
          <a:p>
            <a:r>
              <a:rPr lang="en-US" dirty="0" smtClean="0"/>
              <a:t>Calcium-based</a:t>
            </a:r>
            <a:r>
              <a:rPr lang="en-US" dirty="0"/>
              <a:t> </a:t>
            </a:r>
            <a:r>
              <a:rPr lang="en-US" dirty="0" smtClean="0"/>
              <a:t>stones </a:t>
            </a:r>
            <a:r>
              <a:rPr lang="en-US" dirty="0"/>
              <a:t>are less responsive to medical treatments. </a:t>
            </a:r>
            <a:r>
              <a:rPr lang="en-US" dirty="0" smtClean="0"/>
              <a:t>Cholesterol stones </a:t>
            </a:r>
            <a:r>
              <a:rPr lang="en-US" dirty="0"/>
              <a:t>are highly responsive to medical therapy. </a:t>
            </a:r>
            <a:endParaRPr lang="en-US" dirty="0" smtClean="0"/>
          </a:p>
          <a:p>
            <a:r>
              <a:rPr lang="en-US" dirty="0" smtClean="0"/>
              <a:t>Further</a:t>
            </a:r>
            <a:r>
              <a:rPr lang="en-US" dirty="0"/>
              <a:t> </a:t>
            </a:r>
            <a:r>
              <a:rPr lang="en-US" dirty="0" smtClean="0"/>
              <a:t>radiological </a:t>
            </a:r>
            <a:r>
              <a:rPr lang="en-US" dirty="0"/>
              <a:t>examinations may include an oral cholecystography.</a:t>
            </a:r>
          </a:p>
          <a:p>
            <a:r>
              <a:rPr lang="en-US" dirty="0"/>
              <a:t>The patient is given a contrast medium </a:t>
            </a:r>
            <a:r>
              <a:rPr lang="en-US" dirty="0" smtClean="0"/>
              <a:t>either by </a:t>
            </a:r>
            <a:r>
              <a:rPr lang="en-US" dirty="0"/>
              <a:t>mouth or intravenously. Radiographs then show </a:t>
            </a:r>
            <a:r>
              <a:rPr lang="en-US" dirty="0" smtClean="0"/>
              <a:t>the presence </a:t>
            </a:r>
            <a:r>
              <a:rPr lang="en-US" dirty="0"/>
              <a:t>of gallstones. Cholesterol stones usually float </a:t>
            </a:r>
            <a:r>
              <a:rPr lang="en-US" dirty="0" smtClean="0"/>
              <a:t>to the </a:t>
            </a:r>
            <a:r>
              <a:rPr lang="en-US" dirty="0"/>
              <a:t>top of the bile. Patients are given a high-fat meal, </a:t>
            </a:r>
            <a:r>
              <a:rPr lang="en-US" dirty="0" smtClean="0"/>
              <a:t>and the </a:t>
            </a:r>
            <a:r>
              <a:rPr lang="en-US" dirty="0"/>
              <a:t>radiologist can see the gallbladder contract and empty</a:t>
            </a:r>
          </a:p>
        </p:txBody>
      </p:sp>
      <p:sp>
        <p:nvSpPr>
          <p:cNvPr id="2" name="Date Placeholder 1"/>
          <p:cNvSpPr>
            <a:spLocks noGrp="1"/>
          </p:cNvSpPr>
          <p:nvPr>
            <p:ph type="dt" sz="half" idx="10"/>
          </p:nvPr>
        </p:nvSpPr>
        <p:spPr/>
        <p:txBody>
          <a:bodyPr/>
          <a:lstStyle/>
          <a:p>
            <a:fld id="{91FB9DB4-AE0C-49A2-B02B-38F94B2F79ED}"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208</a:t>
            </a:fld>
            <a:endParaRPr lang="en-US"/>
          </a:p>
        </p:txBody>
      </p:sp>
    </p:spTree>
    <p:extLst>
      <p:ext uri="{BB962C8B-B14F-4D97-AF65-F5344CB8AC3E}">
        <p14:creationId xmlns="" xmlns:p14="http://schemas.microsoft.com/office/powerpoint/2010/main" val="241292074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smtClean="0"/>
              <a:t>Diagnostic tests </a:t>
            </a:r>
          </a:p>
          <a:p>
            <a:r>
              <a:rPr lang="en-US" dirty="0"/>
              <a:t>Oral cholecystography is not used with patients who </a:t>
            </a:r>
            <a:r>
              <a:rPr lang="en-US" dirty="0" smtClean="0"/>
              <a:t>are jaundiced </a:t>
            </a:r>
            <a:r>
              <a:rPr lang="en-US" dirty="0"/>
              <a:t>because the liver cannot transport the </a:t>
            </a:r>
            <a:r>
              <a:rPr lang="en-US" dirty="0" smtClean="0"/>
              <a:t>contrast medium </a:t>
            </a:r>
            <a:r>
              <a:rPr lang="en-US" dirty="0"/>
              <a:t>to the obstructed gallbladder.</a:t>
            </a:r>
          </a:p>
          <a:p>
            <a:r>
              <a:rPr lang="en-US" dirty="0"/>
              <a:t>Sonograms can detect stones and may be able to </a:t>
            </a:r>
            <a:r>
              <a:rPr lang="en-US" dirty="0" smtClean="0"/>
              <a:t>determine whether </a:t>
            </a:r>
            <a:r>
              <a:rPr lang="en-US" dirty="0"/>
              <a:t>the walls of the gallbladder have thickened.</a:t>
            </a:r>
          </a:p>
          <a:p>
            <a:r>
              <a:rPr lang="en-US" dirty="0"/>
              <a:t>An ERCP can be done to directly visualize the </a:t>
            </a:r>
            <a:r>
              <a:rPr lang="en-US" dirty="0" smtClean="0"/>
              <a:t>pancreatic ducts </a:t>
            </a:r>
            <a:r>
              <a:rPr lang="en-US" dirty="0"/>
              <a:t>and bile ducts to determine the presence of </a:t>
            </a:r>
            <a:r>
              <a:rPr lang="en-US" dirty="0" smtClean="0"/>
              <a:t>stones in </a:t>
            </a:r>
            <a:r>
              <a:rPr lang="en-US" dirty="0"/>
              <a:t>the common duct and occasionally to </a:t>
            </a:r>
            <a:r>
              <a:rPr lang="en-US"/>
              <a:t>remove </a:t>
            </a:r>
            <a:r>
              <a:rPr lang="en-US" smtClean="0"/>
              <a:t>stones from </a:t>
            </a:r>
            <a:r>
              <a:rPr lang="en-US" dirty="0"/>
              <a:t>the common duct.</a:t>
            </a:r>
            <a:endParaRPr lang="en-US" b="1" u="sng" dirty="0"/>
          </a:p>
        </p:txBody>
      </p:sp>
      <p:sp>
        <p:nvSpPr>
          <p:cNvPr id="2" name="Date Placeholder 1"/>
          <p:cNvSpPr>
            <a:spLocks noGrp="1"/>
          </p:cNvSpPr>
          <p:nvPr>
            <p:ph type="dt" sz="half" idx="10"/>
          </p:nvPr>
        </p:nvSpPr>
        <p:spPr/>
        <p:txBody>
          <a:bodyPr/>
          <a:lstStyle/>
          <a:p>
            <a:fld id="{C46370D7-020E-437B-92DD-574569BE63E9}"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209</a:t>
            </a:fld>
            <a:endParaRPr lang="en-US"/>
          </a:p>
        </p:txBody>
      </p:sp>
    </p:spTree>
    <p:extLst>
      <p:ext uri="{BB962C8B-B14F-4D97-AF65-F5344CB8AC3E}">
        <p14:creationId xmlns="" xmlns:p14="http://schemas.microsoft.com/office/powerpoint/2010/main" val="2479226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C78E8657-D573-470B-9E8E-9DAF96C47AAA}" type="slidenum">
              <a:rPr lang="en-US"/>
              <a:pPr/>
              <a:t>21</a:t>
            </a:fld>
            <a:endParaRPr lang="en-US"/>
          </a:p>
        </p:txBody>
      </p:sp>
      <p:sp>
        <p:nvSpPr>
          <p:cNvPr id="45058" name="Rectangle 2"/>
          <p:cNvSpPr>
            <a:spLocks noGrp="1" noChangeArrowheads="1"/>
          </p:cNvSpPr>
          <p:nvPr>
            <p:ph type="title"/>
          </p:nvPr>
        </p:nvSpPr>
        <p:spPr/>
        <p:txBody>
          <a:bodyPr/>
          <a:lstStyle/>
          <a:p>
            <a:r>
              <a:rPr lang="en-US" sz="4000"/>
              <a:t>Prevention</a:t>
            </a:r>
            <a:br>
              <a:rPr lang="en-US" sz="4000"/>
            </a:br>
            <a:endParaRPr lang="en-US" sz="4000"/>
          </a:p>
        </p:txBody>
      </p:sp>
      <p:sp>
        <p:nvSpPr>
          <p:cNvPr id="45059" name="Rectangle 3"/>
          <p:cNvSpPr>
            <a:spLocks noGrp="1" noChangeArrowheads="1"/>
          </p:cNvSpPr>
          <p:nvPr>
            <p:ph type="body" idx="1"/>
          </p:nvPr>
        </p:nvSpPr>
        <p:spPr/>
        <p:txBody>
          <a:bodyPr/>
          <a:lstStyle/>
          <a:p>
            <a:r>
              <a:rPr lang="en-US" dirty="0"/>
              <a:t>Regular homecare</a:t>
            </a:r>
          </a:p>
          <a:p>
            <a:pPr lvl="1"/>
            <a:r>
              <a:rPr lang="en-US" dirty="0" smtClean="0"/>
              <a:t>Brush- twice a day with fluoride tooth paste</a:t>
            </a:r>
            <a:endParaRPr lang="en-US" dirty="0"/>
          </a:p>
          <a:p>
            <a:pPr lvl="1"/>
            <a:r>
              <a:rPr lang="en-US" dirty="0"/>
              <a:t>Floss</a:t>
            </a:r>
          </a:p>
          <a:p>
            <a:pPr lvl="1"/>
            <a:r>
              <a:rPr lang="en-US" dirty="0"/>
              <a:t>Rinse</a:t>
            </a:r>
          </a:p>
          <a:p>
            <a:pPr lvl="1"/>
            <a:r>
              <a:rPr lang="en-US" dirty="0"/>
              <a:t>Aids to oral hygiene</a:t>
            </a:r>
          </a:p>
          <a:p>
            <a:r>
              <a:rPr lang="en-US" dirty="0"/>
              <a:t>Regular dental visits</a:t>
            </a:r>
          </a:p>
          <a:p>
            <a:r>
              <a:rPr lang="en-US" dirty="0"/>
              <a:t>Dietary </a:t>
            </a:r>
            <a:r>
              <a:rPr lang="en-US" dirty="0" smtClean="0"/>
              <a:t>consideration- avoiding sugary foods </a:t>
            </a:r>
          </a:p>
          <a:p>
            <a:r>
              <a:rPr lang="en-US" dirty="0" smtClean="0"/>
              <a:t>Avoid smoking and chewing </a:t>
            </a:r>
            <a:r>
              <a:rPr lang="en-US" dirty="0" err="1" smtClean="0"/>
              <a:t>khat</a:t>
            </a:r>
            <a:endParaRPr lang="en-US" dirty="0"/>
          </a:p>
        </p:txBody>
      </p:sp>
      <p:sp>
        <p:nvSpPr>
          <p:cNvPr id="2" name="Date Placeholder 1"/>
          <p:cNvSpPr>
            <a:spLocks noGrp="1"/>
          </p:cNvSpPr>
          <p:nvPr>
            <p:ph type="dt" sz="half" idx="10"/>
          </p:nvPr>
        </p:nvSpPr>
        <p:spPr/>
        <p:txBody>
          <a:bodyPr/>
          <a:lstStyle/>
          <a:p>
            <a:fld id="{B842AD1E-D56D-4C46-B3A6-940564CD261C}" type="datetime1">
              <a:rPr lang="en-US" smtClean="0"/>
              <a:pPr/>
              <a:t>3/3/2021</a:t>
            </a:fld>
            <a:endParaRPr lang="en-US"/>
          </a:p>
        </p:txBody>
      </p:sp>
    </p:spTree>
    <p:extLst>
      <p:ext uri="{BB962C8B-B14F-4D97-AF65-F5344CB8AC3E}">
        <p14:creationId xmlns="" xmlns:p14="http://schemas.microsoft.com/office/powerpoint/2010/main" val="4171020435"/>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Medical Treatment</a:t>
            </a:r>
          </a:p>
          <a:p>
            <a:r>
              <a:rPr lang="en-US" dirty="0"/>
              <a:t>Medical management for an acute </a:t>
            </a:r>
            <a:r>
              <a:rPr lang="en-US" b="1" u="sng" dirty="0"/>
              <a:t>episode of </a:t>
            </a:r>
            <a:r>
              <a:rPr lang="en-US" b="1" u="sng" dirty="0" err="1" smtClean="0"/>
              <a:t>cholecystitis</a:t>
            </a:r>
            <a:r>
              <a:rPr lang="en-US" b="1" u="sng" dirty="0"/>
              <a:t> </a:t>
            </a:r>
            <a:r>
              <a:rPr lang="en-US" dirty="0" smtClean="0"/>
              <a:t>centers </a:t>
            </a:r>
            <a:r>
              <a:rPr lang="en-US" dirty="0"/>
              <a:t>on pain control, prevention of infection, and </a:t>
            </a:r>
            <a:r>
              <a:rPr lang="en-US" dirty="0" smtClean="0"/>
              <a:t>maintenance of </a:t>
            </a:r>
            <a:r>
              <a:rPr lang="en-US" dirty="0"/>
              <a:t>fluid and electrolyte balance</a:t>
            </a:r>
            <a:r>
              <a:rPr lang="en-US" dirty="0" smtClean="0"/>
              <a:t>.</a:t>
            </a:r>
          </a:p>
          <a:p>
            <a:r>
              <a:rPr lang="en-US" dirty="0" smtClean="0"/>
              <a:t> </a:t>
            </a:r>
            <a:r>
              <a:rPr lang="en-US" dirty="0"/>
              <a:t>Pain control </a:t>
            </a:r>
            <a:r>
              <a:rPr lang="en-US" dirty="0" smtClean="0"/>
              <a:t>is achieved </a:t>
            </a:r>
            <a:r>
              <a:rPr lang="en-US" dirty="0"/>
              <a:t>by using opioid analgesics. The analgesic </a:t>
            </a:r>
            <a:r>
              <a:rPr lang="en-US" dirty="0" smtClean="0"/>
              <a:t>agent most </a:t>
            </a:r>
            <a:r>
              <a:rPr lang="en-US" dirty="0"/>
              <a:t>often ordered is </a:t>
            </a:r>
            <a:r>
              <a:rPr lang="en-US" dirty="0" err="1" smtClean="0"/>
              <a:t>pethidine</a:t>
            </a:r>
            <a:r>
              <a:rPr lang="en-US" dirty="0" smtClean="0"/>
              <a:t> or tramadol because morphine </a:t>
            </a:r>
            <a:r>
              <a:rPr lang="en-US" dirty="0"/>
              <a:t>sulfate is believed to cause spasms of the </a:t>
            </a:r>
            <a:r>
              <a:rPr lang="en-US" dirty="0" smtClean="0"/>
              <a:t>gallbladder, biliary </a:t>
            </a:r>
            <a:r>
              <a:rPr lang="en-US" dirty="0"/>
              <a:t>ducts, and the sphincter of </a:t>
            </a:r>
            <a:r>
              <a:rPr lang="en-US" dirty="0" err="1"/>
              <a:t>Oddi</a:t>
            </a:r>
            <a:r>
              <a:rPr lang="en-US" dirty="0"/>
              <a:t>. </a:t>
            </a:r>
            <a:endParaRPr lang="en-US" dirty="0" smtClean="0"/>
          </a:p>
          <a:p>
            <a:r>
              <a:rPr lang="en-US" dirty="0" smtClean="0"/>
              <a:t>Antispasmodics</a:t>
            </a:r>
            <a:r>
              <a:rPr lang="en-US" dirty="0"/>
              <a:t> </a:t>
            </a:r>
            <a:r>
              <a:rPr lang="en-US" dirty="0" smtClean="0"/>
              <a:t>or </a:t>
            </a:r>
            <a:r>
              <a:rPr lang="en-US" dirty="0"/>
              <a:t>anticholinergic drugs such as </a:t>
            </a:r>
            <a:r>
              <a:rPr lang="en-US" dirty="0" err="1"/>
              <a:t>propantheline</a:t>
            </a:r>
            <a:r>
              <a:rPr lang="en-US" dirty="0"/>
              <a:t> </a:t>
            </a:r>
            <a:r>
              <a:rPr lang="en-US" dirty="0" smtClean="0"/>
              <a:t>bromide (Pro-</a:t>
            </a:r>
            <a:r>
              <a:rPr lang="en-US" dirty="0" err="1" smtClean="0"/>
              <a:t>Banthine</a:t>
            </a:r>
            <a:r>
              <a:rPr lang="en-US" dirty="0"/>
              <a:t>) and </a:t>
            </a:r>
            <a:r>
              <a:rPr lang="en-US" dirty="0" err="1"/>
              <a:t>dicyclomine</a:t>
            </a:r>
            <a:r>
              <a:rPr lang="en-US" dirty="0"/>
              <a:t> </a:t>
            </a:r>
            <a:r>
              <a:rPr lang="en-US" dirty="0" smtClean="0"/>
              <a:t>hydrochloride (</a:t>
            </a:r>
            <a:r>
              <a:rPr lang="en-US" dirty="0" err="1" smtClean="0"/>
              <a:t>Bentyl</a:t>
            </a:r>
            <a:r>
              <a:rPr lang="en-US" dirty="0"/>
              <a:t>) may be ordered to decrease the biliary colic</a:t>
            </a:r>
            <a:r>
              <a:rPr lang="en-US" dirty="0" smtClean="0"/>
              <a:t>.</a:t>
            </a:r>
          </a:p>
          <a:p>
            <a:r>
              <a:rPr lang="en-US" dirty="0" smtClean="0"/>
              <a:t> </a:t>
            </a:r>
            <a:r>
              <a:rPr lang="en-US" dirty="0"/>
              <a:t>If </a:t>
            </a:r>
            <a:r>
              <a:rPr lang="en-US" dirty="0" smtClean="0"/>
              <a:t>the patient </a:t>
            </a:r>
            <a:r>
              <a:rPr lang="en-US" dirty="0"/>
              <a:t>has nausea and vomiting, an antiemetic such </a:t>
            </a:r>
            <a:r>
              <a:rPr lang="en-US" dirty="0" smtClean="0"/>
              <a:t>as </a:t>
            </a:r>
            <a:r>
              <a:rPr lang="en-US" dirty="0" err="1" smtClean="0"/>
              <a:t>plasil</a:t>
            </a:r>
            <a:r>
              <a:rPr lang="en-US" dirty="0" smtClean="0"/>
              <a:t> may </a:t>
            </a:r>
            <a:r>
              <a:rPr lang="en-US" dirty="0"/>
              <a:t>be ordered. </a:t>
            </a:r>
            <a:endParaRPr lang="en-US" dirty="0" smtClean="0"/>
          </a:p>
          <a:p>
            <a:r>
              <a:rPr lang="en-US" dirty="0" smtClean="0"/>
              <a:t>Patients are placed </a:t>
            </a:r>
            <a:r>
              <a:rPr lang="en-US" dirty="0"/>
              <a:t>on high-protein, low-fat diets after the nausea </a:t>
            </a:r>
            <a:r>
              <a:rPr lang="en-US" dirty="0" smtClean="0"/>
              <a:t>and vomiting </a:t>
            </a:r>
            <a:r>
              <a:rPr lang="en-US" dirty="0"/>
              <a:t>subside</a:t>
            </a:r>
            <a:endParaRPr lang="en-US" b="1" dirty="0"/>
          </a:p>
        </p:txBody>
      </p:sp>
      <p:sp>
        <p:nvSpPr>
          <p:cNvPr id="2" name="Date Placeholder 1"/>
          <p:cNvSpPr>
            <a:spLocks noGrp="1"/>
          </p:cNvSpPr>
          <p:nvPr>
            <p:ph type="dt" sz="half" idx="10"/>
          </p:nvPr>
        </p:nvSpPr>
        <p:spPr/>
        <p:txBody>
          <a:bodyPr/>
          <a:lstStyle/>
          <a:p>
            <a:fld id="{AA01DA2B-2E80-4D25-8913-92250B9043BD}"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210</a:t>
            </a:fld>
            <a:endParaRPr lang="en-US"/>
          </a:p>
        </p:txBody>
      </p:sp>
    </p:spTree>
    <p:extLst>
      <p:ext uri="{BB962C8B-B14F-4D97-AF65-F5344CB8AC3E}">
        <p14:creationId xmlns="" xmlns:p14="http://schemas.microsoft.com/office/powerpoint/2010/main" val="154234406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lnSpcReduction="10000"/>
          </a:bodyPr>
          <a:lstStyle/>
          <a:p>
            <a:r>
              <a:rPr lang="en-US" b="1" u="sng" dirty="0" smtClean="0"/>
              <a:t>Medical treatment </a:t>
            </a:r>
          </a:p>
          <a:p>
            <a:r>
              <a:rPr lang="en-US" b="1" u="sng" dirty="0"/>
              <a:t>Treatment for </a:t>
            </a:r>
            <a:r>
              <a:rPr lang="en-US" b="1" u="sng" dirty="0" err="1"/>
              <a:t>cholelithiasis</a:t>
            </a:r>
            <a:r>
              <a:rPr lang="en-US" b="1" u="sng" dirty="0"/>
              <a:t> </a:t>
            </a:r>
            <a:r>
              <a:rPr lang="en-US" dirty="0"/>
              <a:t>usually </a:t>
            </a:r>
            <a:r>
              <a:rPr lang="en-US" u="sng" dirty="0"/>
              <a:t>involves surgical </a:t>
            </a:r>
            <a:r>
              <a:rPr lang="en-US" u="sng" dirty="0" smtClean="0"/>
              <a:t>removal of </a:t>
            </a:r>
            <a:r>
              <a:rPr lang="en-US" u="sng" dirty="0"/>
              <a:t>the gallbladder. The surgical procedure </a:t>
            </a:r>
            <a:r>
              <a:rPr lang="en-US" b="1" u="sng" dirty="0"/>
              <a:t>may </a:t>
            </a:r>
            <a:r>
              <a:rPr lang="en-US" b="1" u="sng" dirty="0" smtClean="0"/>
              <a:t>be cholecystectomy </a:t>
            </a:r>
            <a:r>
              <a:rPr lang="en-US" u="sng" dirty="0"/>
              <a:t>via </a:t>
            </a:r>
            <a:r>
              <a:rPr lang="en-US" b="1" u="sng" dirty="0"/>
              <a:t>laparoscopy </a:t>
            </a:r>
            <a:r>
              <a:rPr lang="en-US" dirty="0"/>
              <a:t>or a traditional cholecystectomy.</a:t>
            </a:r>
          </a:p>
          <a:p>
            <a:r>
              <a:rPr lang="en-US" u="sng" dirty="0"/>
              <a:t>A laparoscopic cholecystectomy </a:t>
            </a:r>
            <a:r>
              <a:rPr lang="en-US" dirty="0"/>
              <a:t>may be done </a:t>
            </a:r>
            <a:r>
              <a:rPr lang="en-US" dirty="0" smtClean="0"/>
              <a:t>with a </a:t>
            </a:r>
            <a:r>
              <a:rPr lang="en-US" dirty="0"/>
              <a:t>laparoscope through four small puncture wounds in </a:t>
            </a:r>
            <a:r>
              <a:rPr lang="en-US" dirty="0" smtClean="0"/>
              <a:t>the abdomen</a:t>
            </a:r>
            <a:r>
              <a:rPr lang="en-US" dirty="0"/>
              <a:t>. A traditional cholecystectomy is done through </a:t>
            </a:r>
            <a:r>
              <a:rPr lang="en-US" dirty="0" smtClean="0"/>
              <a:t>a long</a:t>
            </a:r>
            <a:r>
              <a:rPr lang="en-US" dirty="0"/>
              <a:t>, transverse, right subcostal incision</a:t>
            </a:r>
            <a:r>
              <a:rPr lang="en-US" dirty="0" smtClean="0"/>
              <a:t>.</a:t>
            </a:r>
          </a:p>
          <a:p>
            <a:r>
              <a:rPr lang="en-US" dirty="0" smtClean="0"/>
              <a:t> </a:t>
            </a:r>
            <a:r>
              <a:rPr lang="en-US" dirty="0"/>
              <a:t>The patient has </a:t>
            </a:r>
            <a:r>
              <a:rPr lang="en-US" dirty="0" smtClean="0"/>
              <a:t>a T-tube </a:t>
            </a:r>
            <a:r>
              <a:rPr lang="en-US" dirty="0"/>
              <a:t>inserted into the common duct for several days </a:t>
            </a:r>
            <a:r>
              <a:rPr lang="en-US" dirty="0" smtClean="0"/>
              <a:t>postoperatively to </a:t>
            </a:r>
            <a:r>
              <a:rPr lang="en-US" dirty="0"/>
              <a:t>ensure that bile drainage is not </a:t>
            </a:r>
            <a:r>
              <a:rPr lang="en-US" dirty="0" smtClean="0"/>
              <a:t>obstructed</a:t>
            </a:r>
          </a:p>
          <a:p>
            <a:r>
              <a:rPr lang="en-US" dirty="0" smtClean="0"/>
              <a:t> </a:t>
            </a:r>
            <a:r>
              <a:rPr lang="en-US" dirty="0"/>
              <a:t>Some patients are poor surgical risks and have stones </a:t>
            </a:r>
            <a:r>
              <a:rPr lang="en-US" dirty="0" smtClean="0"/>
              <a:t>in the </a:t>
            </a:r>
            <a:r>
              <a:rPr lang="en-US" dirty="0"/>
              <a:t>gallbladder or biliary duct that cannot be removed </a:t>
            </a:r>
            <a:r>
              <a:rPr lang="en-US" dirty="0" smtClean="0"/>
              <a:t>easily by </a:t>
            </a:r>
            <a:r>
              <a:rPr lang="en-US" dirty="0"/>
              <a:t>other methods. Such patients may have a </a:t>
            </a:r>
            <a:r>
              <a:rPr lang="en-US" dirty="0" err="1" smtClean="0"/>
              <a:t>cholecystostomy</a:t>
            </a:r>
            <a:r>
              <a:rPr lang="en-US" dirty="0" smtClean="0"/>
              <a:t>, which </a:t>
            </a:r>
            <a:r>
              <a:rPr lang="en-US" dirty="0"/>
              <a:t>is an incision directly into the gallbladder </a:t>
            </a:r>
            <a:r>
              <a:rPr lang="en-US" dirty="0" smtClean="0"/>
              <a:t>to remove </a:t>
            </a:r>
            <a:r>
              <a:rPr lang="en-US" dirty="0"/>
              <a:t>a stone. </a:t>
            </a:r>
            <a:endParaRPr lang="en-US" dirty="0" smtClean="0"/>
          </a:p>
          <a:p>
            <a:r>
              <a:rPr lang="en-US" dirty="0" smtClean="0"/>
              <a:t>If </a:t>
            </a:r>
            <a:r>
              <a:rPr lang="en-US" dirty="0"/>
              <a:t>the stone is in the biliary ducts, </a:t>
            </a:r>
            <a:r>
              <a:rPr lang="en-US" u="sng" dirty="0"/>
              <a:t>a </a:t>
            </a:r>
            <a:r>
              <a:rPr lang="en-US" u="sng" dirty="0" err="1" smtClean="0"/>
              <a:t>choledocholithotomy</a:t>
            </a:r>
            <a:r>
              <a:rPr lang="en-US" u="sng" dirty="0"/>
              <a:t> </a:t>
            </a:r>
            <a:r>
              <a:rPr lang="en-US" dirty="0" smtClean="0"/>
              <a:t>may </a:t>
            </a:r>
            <a:r>
              <a:rPr lang="en-US" dirty="0"/>
              <a:t>be done. The patient usually has a </a:t>
            </a:r>
            <a:r>
              <a:rPr lang="en-US" dirty="0" err="1" smtClean="0"/>
              <a:t>Ttube</a:t>
            </a:r>
            <a:r>
              <a:rPr lang="en-US" dirty="0"/>
              <a:t> </a:t>
            </a:r>
            <a:r>
              <a:rPr lang="en-US" dirty="0" smtClean="0"/>
              <a:t>in </a:t>
            </a:r>
            <a:r>
              <a:rPr lang="en-US" dirty="0"/>
              <a:t>place for several days to help remove bile </a:t>
            </a:r>
            <a:r>
              <a:rPr lang="en-US" dirty="0" smtClean="0"/>
              <a:t>from swollen </a:t>
            </a:r>
            <a:r>
              <a:rPr lang="en-US" dirty="0"/>
              <a:t>structures</a:t>
            </a:r>
            <a:endParaRPr lang="en-US" b="1" u="sng" dirty="0"/>
          </a:p>
        </p:txBody>
      </p:sp>
      <p:sp>
        <p:nvSpPr>
          <p:cNvPr id="2" name="Date Placeholder 1"/>
          <p:cNvSpPr>
            <a:spLocks noGrp="1"/>
          </p:cNvSpPr>
          <p:nvPr>
            <p:ph type="dt" sz="half" idx="10"/>
          </p:nvPr>
        </p:nvSpPr>
        <p:spPr/>
        <p:txBody>
          <a:bodyPr/>
          <a:lstStyle/>
          <a:p>
            <a:fld id="{BDE63EFB-8B42-4EA1-B81C-5867630B6B34}"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211</a:t>
            </a:fld>
            <a:endParaRPr lang="en-US"/>
          </a:p>
        </p:txBody>
      </p:sp>
    </p:spTree>
    <p:extLst>
      <p:ext uri="{BB962C8B-B14F-4D97-AF65-F5344CB8AC3E}">
        <p14:creationId xmlns="" xmlns:p14="http://schemas.microsoft.com/office/powerpoint/2010/main" val="190162825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r>
              <a:rPr lang="en-US" b="1" u="sng" dirty="0" smtClean="0"/>
              <a:t>Medical treatment</a:t>
            </a:r>
          </a:p>
          <a:p>
            <a:r>
              <a:rPr lang="en-US" b="1" u="sng" dirty="0" smtClean="0"/>
              <a:t> </a:t>
            </a:r>
            <a:r>
              <a:rPr lang="en-US" dirty="0" smtClean="0"/>
              <a:t>Dissolution </a:t>
            </a:r>
            <a:r>
              <a:rPr lang="en-US" dirty="0"/>
              <a:t>of stones with drugs may be attempted </a:t>
            </a:r>
            <a:r>
              <a:rPr lang="en-US" dirty="0" smtClean="0"/>
              <a:t>with </a:t>
            </a:r>
            <a:r>
              <a:rPr lang="en-US" dirty="0" err="1" smtClean="0"/>
              <a:t>chenodeoxycholic</a:t>
            </a:r>
            <a:r>
              <a:rPr lang="en-US" dirty="0" smtClean="0"/>
              <a:t> </a:t>
            </a:r>
            <a:r>
              <a:rPr lang="en-US" dirty="0"/>
              <a:t>acid (</a:t>
            </a:r>
            <a:r>
              <a:rPr lang="en-US" dirty="0" err="1"/>
              <a:t>chenodiol</a:t>
            </a:r>
            <a:r>
              <a:rPr lang="en-US" dirty="0"/>
              <a:t>) or </a:t>
            </a:r>
            <a:r>
              <a:rPr lang="en-US" dirty="0" err="1" smtClean="0"/>
              <a:t>ursodeoxycholic</a:t>
            </a:r>
            <a:r>
              <a:rPr lang="en-US" dirty="0"/>
              <a:t> </a:t>
            </a:r>
            <a:r>
              <a:rPr lang="en-US" dirty="0" smtClean="0"/>
              <a:t>acid </a:t>
            </a:r>
            <a:r>
              <a:rPr lang="en-US" dirty="0"/>
              <a:t>(</a:t>
            </a:r>
            <a:r>
              <a:rPr lang="en-US" dirty="0" err="1"/>
              <a:t>ursodiol</a:t>
            </a:r>
            <a:r>
              <a:rPr lang="en-US" dirty="0"/>
              <a:t>). </a:t>
            </a:r>
            <a:endParaRPr lang="en-US" dirty="0" smtClean="0"/>
          </a:p>
          <a:p>
            <a:r>
              <a:rPr lang="en-US" dirty="0" smtClean="0"/>
              <a:t>Patients </a:t>
            </a:r>
            <a:r>
              <a:rPr lang="en-US" dirty="0"/>
              <a:t>who are poor surgical risks </a:t>
            </a:r>
            <a:r>
              <a:rPr lang="en-US" dirty="0" smtClean="0"/>
              <a:t>because of </a:t>
            </a:r>
            <a:r>
              <a:rPr lang="en-US" dirty="0"/>
              <a:t>advanced age or severe health problems and who </a:t>
            </a:r>
            <a:r>
              <a:rPr lang="en-US" dirty="0" smtClean="0"/>
              <a:t>have cholesterol </a:t>
            </a:r>
            <a:r>
              <a:rPr lang="en-US" dirty="0"/>
              <a:t>stones may be given oral dissolution drugs. </a:t>
            </a:r>
            <a:endParaRPr lang="en-US" dirty="0" smtClean="0"/>
          </a:p>
          <a:p>
            <a:r>
              <a:rPr lang="en-US" b="1" u="sng" dirty="0"/>
              <a:t>Extracorporeal shock-wave lithotripsy uses shock </a:t>
            </a:r>
            <a:r>
              <a:rPr lang="en-US" b="1" u="sng" dirty="0" smtClean="0"/>
              <a:t>waves as </a:t>
            </a:r>
            <a:r>
              <a:rPr lang="en-US" b="1" u="sng" dirty="0"/>
              <a:t>a noninvasive method to destroy stones in the </a:t>
            </a:r>
            <a:r>
              <a:rPr lang="en-US" b="1" u="sng" dirty="0" smtClean="0"/>
              <a:t>gallbladder </a:t>
            </a:r>
            <a:r>
              <a:rPr lang="en-US" dirty="0" smtClean="0"/>
              <a:t>or </a:t>
            </a:r>
            <a:r>
              <a:rPr lang="en-US" dirty="0"/>
              <a:t>biliary ducts. Patients who are considered poor </a:t>
            </a:r>
            <a:r>
              <a:rPr lang="en-US" dirty="0" smtClean="0"/>
              <a:t>surgical risks </a:t>
            </a:r>
            <a:r>
              <a:rPr lang="en-US" dirty="0"/>
              <a:t>and who have few cholesterol stones that are </a:t>
            </a:r>
            <a:r>
              <a:rPr lang="en-US" dirty="0" smtClean="0"/>
              <a:t>not calcified </a:t>
            </a:r>
            <a:r>
              <a:rPr lang="en-US" dirty="0"/>
              <a:t>are the most likely candidates for </a:t>
            </a:r>
            <a:r>
              <a:rPr lang="en-US" dirty="0" smtClean="0"/>
              <a:t>ESWL</a:t>
            </a:r>
          </a:p>
          <a:p>
            <a:r>
              <a:rPr lang="en-US" dirty="0" smtClean="0"/>
              <a:t> </a:t>
            </a:r>
            <a:r>
              <a:rPr lang="en-US" dirty="0"/>
              <a:t>After ESWL, the patient is usually put on a course </a:t>
            </a:r>
            <a:r>
              <a:rPr lang="en-US" dirty="0" smtClean="0"/>
              <a:t>of oral </a:t>
            </a:r>
            <a:r>
              <a:rPr lang="en-US" dirty="0"/>
              <a:t>dissolution drugs to ensure complete removal of </a:t>
            </a:r>
            <a:r>
              <a:rPr lang="en-US" dirty="0" smtClean="0"/>
              <a:t>all stones </a:t>
            </a:r>
            <a:r>
              <a:rPr lang="en-US" dirty="0"/>
              <a:t>and stone fragments.</a:t>
            </a:r>
          </a:p>
        </p:txBody>
      </p:sp>
      <p:sp>
        <p:nvSpPr>
          <p:cNvPr id="2" name="Date Placeholder 1"/>
          <p:cNvSpPr>
            <a:spLocks noGrp="1"/>
          </p:cNvSpPr>
          <p:nvPr>
            <p:ph type="dt" sz="half" idx="10"/>
          </p:nvPr>
        </p:nvSpPr>
        <p:spPr/>
        <p:txBody>
          <a:bodyPr/>
          <a:lstStyle/>
          <a:p>
            <a:fld id="{DC73EFC3-4AA7-4EF9-9A1A-518BEF041A64}"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212</a:t>
            </a:fld>
            <a:endParaRPr lang="en-US"/>
          </a:p>
        </p:txBody>
      </p:sp>
    </p:spTree>
    <p:extLst>
      <p:ext uri="{BB962C8B-B14F-4D97-AF65-F5344CB8AC3E}">
        <p14:creationId xmlns="" xmlns:p14="http://schemas.microsoft.com/office/powerpoint/2010/main" val="3015809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Nursing Process</a:t>
            </a:r>
          </a:p>
          <a:p>
            <a:pPr marL="0" indent="0">
              <a:buNone/>
            </a:pPr>
            <a:r>
              <a:rPr lang="en-US" b="1" u="sng" dirty="0"/>
              <a:t>ASSESSMENT</a:t>
            </a:r>
            <a:r>
              <a:rPr lang="en-US" b="1" u="sng" dirty="0" smtClean="0"/>
              <a:t>.</a:t>
            </a:r>
          </a:p>
          <a:p>
            <a:pPr marL="0" indent="0">
              <a:buNone/>
            </a:pPr>
            <a:r>
              <a:rPr lang="en-US" b="1" u="sng" dirty="0" smtClean="0"/>
              <a:t> </a:t>
            </a:r>
            <a:r>
              <a:rPr lang="en-US" dirty="0"/>
              <a:t>Assess the patient frequently for pain, </a:t>
            </a:r>
            <a:r>
              <a:rPr lang="en-US" dirty="0" smtClean="0"/>
              <a:t>including location</a:t>
            </a:r>
            <a:r>
              <a:rPr lang="en-US" dirty="0"/>
              <a:t>, intensity, and relieving and </a:t>
            </a:r>
            <a:r>
              <a:rPr lang="en-US" dirty="0" smtClean="0"/>
              <a:t>intensifying events.</a:t>
            </a:r>
          </a:p>
          <a:p>
            <a:r>
              <a:rPr lang="en-US" dirty="0" smtClean="0"/>
              <a:t> </a:t>
            </a:r>
            <a:r>
              <a:rPr lang="en-US" dirty="0"/>
              <a:t>Take the patient’s vital signs, particularly the </a:t>
            </a:r>
            <a:r>
              <a:rPr lang="en-US" dirty="0" smtClean="0"/>
              <a:t>temperature and </a:t>
            </a:r>
            <a:r>
              <a:rPr lang="en-US" dirty="0"/>
              <a:t>pulse, frequently to monitor for signs of infection.</a:t>
            </a:r>
          </a:p>
          <a:p>
            <a:r>
              <a:rPr lang="en-US" dirty="0"/>
              <a:t>Weigh the patient and inspect mucous </a:t>
            </a:r>
            <a:r>
              <a:rPr lang="en-US" dirty="0" smtClean="0"/>
              <a:t>membranes, skin </a:t>
            </a:r>
            <a:r>
              <a:rPr lang="en-US" dirty="0"/>
              <a:t>turgor, and urinary output for signs of dehydration.</a:t>
            </a:r>
          </a:p>
          <a:p>
            <a:r>
              <a:rPr lang="en-US" dirty="0"/>
              <a:t>Measure intake and output, including any emesis </a:t>
            </a:r>
            <a:r>
              <a:rPr lang="en-US" dirty="0" smtClean="0"/>
              <a:t>or drainage </a:t>
            </a:r>
            <a:r>
              <a:rPr lang="en-US" dirty="0"/>
              <a:t>from nasogastric tubes or T-tubes. Observe </a:t>
            </a:r>
            <a:r>
              <a:rPr lang="en-US" dirty="0" smtClean="0"/>
              <a:t>stools and </a:t>
            </a:r>
            <a:r>
              <a:rPr lang="en-US" dirty="0"/>
              <a:t>urine for color and consistency. </a:t>
            </a:r>
            <a:endParaRPr lang="en-US" dirty="0" smtClean="0"/>
          </a:p>
          <a:p>
            <a:r>
              <a:rPr lang="en-US" dirty="0" smtClean="0"/>
              <a:t>Obstruction </a:t>
            </a:r>
            <a:r>
              <a:rPr lang="en-US" dirty="0"/>
              <a:t>of bile </a:t>
            </a:r>
            <a:r>
              <a:rPr lang="en-US" dirty="0" smtClean="0"/>
              <a:t>flow may </a:t>
            </a:r>
            <a:r>
              <a:rPr lang="en-US" dirty="0"/>
              <a:t>result in stools that are clay colored or have a </a:t>
            </a:r>
            <a:r>
              <a:rPr lang="en-US" dirty="0" smtClean="0"/>
              <a:t>foul, greasy </a:t>
            </a:r>
            <a:r>
              <a:rPr lang="en-US" dirty="0"/>
              <a:t>appearance or urine that is dark amber or tea </a:t>
            </a:r>
            <a:r>
              <a:rPr lang="en-US" dirty="0" smtClean="0"/>
              <a:t>colored. Report </a:t>
            </a:r>
            <a:r>
              <a:rPr lang="en-US" dirty="0"/>
              <a:t>either finding immediately. </a:t>
            </a:r>
            <a:endParaRPr lang="en-US" dirty="0" smtClean="0"/>
          </a:p>
          <a:p>
            <a:r>
              <a:rPr lang="en-US" dirty="0" smtClean="0"/>
              <a:t>Evaluate laboratory studies </a:t>
            </a:r>
            <a:r>
              <a:rPr lang="en-US" dirty="0"/>
              <a:t>for elevation in the white blood cell count or </a:t>
            </a:r>
            <a:r>
              <a:rPr lang="en-US" dirty="0" smtClean="0"/>
              <a:t>abnormalities in </a:t>
            </a:r>
            <a:r>
              <a:rPr lang="en-US" dirty="0"/>
              <a:t>electrolytes or serum bilirubin levels.</a:t>
            </a:r>
          </a:p>
        </p:txBody>
      </p:sp>
      <p:sp>
        <p:nvSpPr>
          <p:cNvPr id="2" name="Date Placeholder 1"/>
          <p:cNvSpPr>
            <a:spLocks noGrp="1"/>
          </p:cNvSpPr>
          <p:nvPr>
            <p:ph type="dt" sz="half" idx="10"/>
          </p:nvPr>
        </p:nvSpPr>
        <p:spPr/>
        <p:txBody>
          <a:bodyPr/>
          <a:lstStyle/>
          <a:p>
            <a:fld id="{7CDA9456-6D2E-497C-8FD0-79EBF3071C88}"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213</a:t>
            </a:fld>
            <a:endParaRPr lang="en-US"/>
          </a:p>
        </p:txBody>
      </p:sp>
    </p:spTree>
    <p:extLst>
      <p:ext uri="{BB962C8B-B14F-4D97-AF65-F5344CB8AC3E}">
        <p14:creationId xmlns="" xmlns:p14="http://schemas.microsoft.com/office/powerpoint/2010/main" val="251920280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b="1" u="sng" dirty="0"/>
              <a:t>NURSING DIAGNOSIS</a:t>
            </a:r>
            <a:r>
              <a:rPr lang="en-US" b="1" dirty="0"/>
              <a:t>. </a:t>
            </a:r>
            <a:r>
              <a:rPr lang="en-US" dirty="0"/>
              <a:t>Common nursing diagnoses </a:t>
            </a:r>
            <a:r>
              <a:rPr lang="en-US" dirty="0" smtClean="0"/>
              <a:t>for the </a:t>
            </a:r>
            <a:r>
              <a:rPr lang="en-US" dirty="0"/>
              <a:t>patient with </a:t>
            </a:r>
            <a:r>
              <a:rPr lang="en-US" dirty="0" err="1"/>
              <a:t>cholecystitis</a:t>
            </a:r>
            <a:r>
              <a:rPr lang="en-US" dirty="0"/>
              <a:t> include the following:</a:t>
            </a:r>
          </a:p>
          <a:p>
            <a:r>
              <a:rPr lang="en-US" dirty="0"/>
              <a:t>■ Pain related to biliary colic</a:t>
            </a:r>
          </a:p>
          <a:p>
            <a:r>
              <a:rPr lang="en-US" dirty="0"/>
              <a:t>■ Risk for deficient fluid volume related to anorexia, </a:t>
            </a:r>
            <a:r>
              <a:rPr lang="en-US" dirty="0" smtClean="0"/>
              <a:t>nausea, vomiting</a:t>
            </a:r>
            <a:r>
              <a:rPr lang="en-US" dirty="0"/>
              <a:t>, or excessive tube drainage</a:t>
            </a:r>
          </a:p>
          <a:p>
            <a:r>
              <a:rPr lang="en-US" u="sng" dirty="0"/>
              <a:t>Additional nursing diagnoses for the patient </a:t>
            </a:r>
            <a:r>
              <a:rPr lang="en-US" u="sng" dirty="0" smtClean="0"/>
              <a:t>with </a:t>
            </a:r>
            <a:r>
              <a:rPr lang="en-US" u="sng" dirty="0" err="1" smtClean="0"/>
              <a:t>cholelithiasis</a:t>
            </a:r>
            <a:r>
              <a:rPr lang="en-US" u="sng" dirty="0" smtClean="0"/>
              <a:t> </a:t>
            </a:r>
            <a:r>
              <a:rPr lang="en-US" u="sng" dirty="0"/>
              <a:t>who has a surgical procedure include the following:</a:t>
            </a:r>
          </a:p>
          <a:p>
            <a:r>
              <a:rPr lang="en-US" dirty="0"/>
              <a:t>■ Risk for impaired skin integrity related to surgical </a:t>
            </a:r>
            <a:r>
              <a:rPr lang="en-US" dirty="0" smtClean="0"/>
              <a:t>incision and </a:t>
            </a:r>
            <a:r>
              <a:rPr lang="en-US" dirty="0"/>
              <a:t>T-tube drainage</a:t>
            </a:r>
          </a:p>
          <a:p>
            <a:r>
              <a:rPr lang="en-US" dirty="0"/>
              <a:t>■ Risk for ineffective breathing pattern related to </a:t>
            </a:r>
            <a:r>
              <a:rPr lang="en-US" dirty="0" smtClean="0"/>
              <a:t>abdominal incision</a:t>
            </a:r>
            <a:endParaRPr lang="en-US" dirty="0"/>
          </a:p>
        </p:txBody>
      </p:sp>
      <p:sp>
        <p:nvSpPr>
          <p:cNvPr id="2" name="Date Placeholder 1"/>
          <p:cNvSpPr>
            <a:spLocks noGrp="1"/>
          </p:cNvSpPr>
          <p:nvPr>
            <p:ph type="dt" sz="half" idx="10"/>
          </p:nvPr>
        </p:nvSpPr>
        <p:spPr/>
        <p:txBody>
          <a:bodyPr/>
          <a:lstStyle/>
          <a:p>
            <a:fld id="{BF49E710-6300-4EFA-8D63-C8049737D0D0}"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214</a:t>
            </a:fld>
            <a:endParaRPr lang="en-US"/>
          </a:p>
        </p:txBody>
      </p:sp>
    </p:spTree>
    <p:extLst>
      <p:ext uri="{BB962C8B-B14F-4D97-AF65-F5344CB8AC3E}">
        <p14:creationId xmlns="" xmlns:p14="http://schemas.microsoft.com/office/powerpoint/2010/main" val="255048202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ctrTitle"/>
          </p:nvPr>
        </p:nvSpPr>
        <p:spPr>
          <a:xfrm>
            <a:off x="2209800" y="2130426"/>
            <a:ext cx="7772400" cy="1470025"/>
          </a:xfrm>
        </p:spPr>
        <p:txBody>
          <a:bodyPr anchor="ctr"/>
          <a:lstStyle/>
          <a:p>
            <a:r>
              <a:rPr lang="en-IE" sz="4000" b="1" u="sng"/>
              <a:t>Biliary tract infections </a:t>
            </a:r>
            <a:br>
              <a:rPr lang="en-IE" sz="4000" b="1" u="sng"/>
            </a:br>
            <a:r>
              <a:rPr lang="en-IE" sz="4000" b="1" u="sng"/>
              <a:t>and liver abscesses</a:t>
            </a:r>
            <a:endParaRPr lang="en-US" sz="4000" b="1" u="sng"/>
          </a:p>
        </p:txBody>
      </p:sp>
      <p:sp>
        <p:nvSpPr>
          <p:cNvPr id="2" name="Date Placeholder 1"/>
          <p:cNvSpPr>
            <a:spLocks noGrp="1"/>
          </p:cNvSpPr>
          <p:nvPr>
            <p:ph type="dt" sz="half" idx="10"/>
          </p:nvPr>
        </p:nvSpPr>
        <p:spPr/>
        <p:txBody>
          <a:bodyPr/>
          <a:lstStyle/>
          <a:p>
            <a:fld id="{7952923F-44CF-456F-BC30-704E622F3F7A}"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215</a:t>
            </a:fld>
            <a:endParaRPr lang="en-US"/>
          </a:p>
        </p:txBody>
      </p:sp>
    </p:spTree>
    <p:extLst>
      <p:ext uri="{BB962C8B-B14F-4D97-AF65-F5344CB8AC3E}">
        <p14:creationId xmlns="" xmlns:p14="http://schemas.microsoft.com/office/powerpoint/2010/main" val="3277203576"/>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2209800" y="1268414"/>
            <a:ext cx="7772400" cy="4827587"/>
          </a:xfrm>
        </p:spPr>
        <p:txBody>
          <a:bodyPr/>
          <a:lstStyle/>
          <a:p>
            <a:r>
              <a:rPr lang="en-IE" dirty="0" err="1"/>
              <a:t>Cholecystitis</a:t>
            </a:r>
            <a:endParaRPr lang="en-IE" dirty="0"/>
          </a:p>
          <a:p>
            <a:r>
              <a:rPr lang="en-IE" dirty="0"/>
              <a:t>Cholangitis</a:t>
            </a:r>
          </a:p>
          <a:p>
            <a:r>
              <a:rPr lang="en-IE" dirty="0"/>
              <a:t>Liver abscesses</a:t>
            </a:r>
          </a:p>
          <a:p>
            <a:pPr>
              <a:buFontTx/>
              <a:buNone/>
            </a:pPr>
            <a:r>
              <a:rPr lang="en-IE" dirty="0"/>
              <a:t>	- pyogenic liver abscess</a:t>
            </a:r>
          </a:p>
          <a:p>
            <a:pPr>
              <a:buFontTx/>
              <a:buNone/>
            </a:pPr>
            <a:r>
              <a:rPr lang="en-IE" dirty="0"/>
              <a:t>	- amoebic liver abscess</a:t>
            </a:r>
          </a:p>
          <a:p>
            <a:r>
              <a:rPr lang="en-IE" dirty="0" err="1"/>
              <a:t>Hydatid</a:t>
            </a:r>
            <a:r>
              <a:rPr lang="en-IE" dirty="0"/>
              <a:t> cyst</a:t>
            </a:r>
            <a:endParaRPr lang="en-US" dirty="0"/>
          </a:p>
        </p:txBody>
      </p:sp>
      <p:sp>
        <p:nvSpPr>
          <p:cNvPr id="2" name="Date Placeholder 1"/>
          <p:cNvSpPr>
            <a:spLocks noGrp="1"/>
          </p:cNvSpPr>
          <p:nvPr>
            <p:ph type="dt" sz="half" idx="10"/>
          </p:nvPr>
        </p:nvSpPr>
        <p:spPr/>
        <p:txBody>
          <a:bodyPr/>
          <a:lstStyle/>
          <a:p>
            <a:fld id="{54B0FFA9-D2B4-47EE-9388-D20589367FE9}"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216</a:t>
            </a:fld>
            <a:endParaRPr lang="en-US"/>
          </a:p>
        </p:txBody>
      </p:sp>
    </p:spTree>
    <p:extLst>
      <p:ext uri="{BB962C8B-B14F-4D97-AF65-F5344CB8AC3E}">
        <p14:creationId xmlns="" xmlns:p14="http://schemas.microsoft.com/office/powerpoint/2010/main" val="787599561"/>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08213" y="333375"/>
            <a:ext cx="7772400" cy="1143000"/>
          </a:xfrm>
        </p:spPr>
        <p:txBody>
          <a:bodyPr/>
          <a:lstStyle/>
          <a:p>
            <a:r>
              <a:rPr lang="en-IE" sz="3600" b="1" u="sng"/>
              <a:t>Acute cholecystitis</a:t>
            </a:r>
            <a:endParaRPr lang="en-US" sz="3600" b="1" u="sng"/>
          </a:p>
        </p:txBody>
      </p:sp>
      <p:sp>
        <p:nvSpPr>
          <p:cNvPr id="51203" name="Rectangle 3"/>
          <p:cNvSpPr>
            <a:spLocks noGrp="1" noChangeArrowheads="1"/>
          </p:cNvSpPr>
          <p:nvPr>
            <p:ph type="body" idx="1"/>
          </p:nvPr>
        </p:nvSpPr>
        <p:spPr>
          <a:xfrm>
            <a:off x="2209800" y="1628776"/>
            <a:ext cx="7772400" cy="4467225"/>
          </a:xfrm>
        </p:spPr>
        <p:txBody>
          <a:bodyPr/>
          <a:lstStyle/>
          <a:p>
            <a:r>
              <a:rPr lang="en-IE" dirty="0"/>
              <a:t>Acute inflammation of the gallbladder wall</a:t>
            </a:r>
          </a:p>
          <a:p>
            <a:endParaRPr lang="en-IE" dirty="0"/>
          </a:p>
          <a:p>
            <a:r>
              <a:rPr lang="en-IE" dirty="0"/>
              <a:t>Female &gt; male</a:t>
            </a:r>
          </a:p>
          <a:p>
            <a:endParaRPr lang="en-IE" dirty="0"/>
          </a:p>
          <a:p>
            <a:r>
              <a:rPr lang="en-IE" dirty="0"/>
              <a:t>Other risk factors: increasing age, obesity, pregnancy, certain ethnic groups etc.</a:t>
            </a:r>
            <a:endParaRPr lang="en-US" dirty="0"/>
          </a:p>
        </p:txBody>
      </p:sp>
      <p:sp>
        <p:nvSpPr>
          <p:cNvPr id="2" name="Date Placeholder 1"/>
          <p:cNvSpPr>
            <a:spLocks noGrp="1"/>
          </p:cNvSpPr>
          <p:nvPr>
            <p:ph type="dt" sz="half" idx="10"/>
          </p:nvPr>
        </p:nvSpPr>
        <p:spPr/>
        <p:txBody>
          <a:bodyPr/>
          <a:lstStyle/>
          <a:p>
            <a:fld id="{A57AC052-FA43-4163-9A93-463C19A8A1AE}"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217</a:t>
            </a:fld>
            <a:endParaRPr lang="en-US"/>
          </a:p>
        </p:txBody>
      </p:sp>
    </p:spTree>
    <p:extLst>
      <p:ext uri="{BB962C8B-B14F-4D97-AF65-F5344CB8AC3E}">
        <p14:creationId xmlns="" xmlns:p14="http://schemas.microsoft.com/office/powerpoint/2010/main" val="3107275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slide(fromBottom)">
                                      <p:cBhvr>
                                        <p:cTn id="7" dur="5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slide(fromBottom)">
                                      <p:cBhvr>
                                        <p:cTn id="12" dur="500"/>
                                        <p:tgtEl>
                                          <p:spTgt spid="512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1203">
                                            <p:txEl>
                                              <p:pRg st="4" end="4"/>
                                            </p:txEl>
                                          </p:spTgt>
                                        </p:tgtEl>
                                        <p:attrNameLst>
                                          <p:attrName>style.visibility</p:attrName>
                                        </p:attrNameLst>
                                      </p:cBhvr>
                                      <p:to>
                                        <p:strVal val="visible"/>
                                      </p:to>
                                    </p:set>
                                    <p:animEffect transition="in" filter="slide(fromBottom)">
                                      <p:cBhvr>
                                        <p:cTn id="17" dur="5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2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09800" y="381000"/>
            <a:ext cx="7772400" cy="762000"/>
          </a:xfrm>
        </p:spPr>
        <p:txBody>
          <a:bodyPr/>
          <a:lstStyle/>
          <a:p>
            <a:r>
              <a:rPr lang="en-IE" sz="3600" b="1" u="sng"/>
              <a:t>Pathogenesis</a:t>
            </a:r>
            <a:endParaRPr lang="en-GB" sz="3600" b="1" u="sng"/>
          </a:p>
        </p:txBody>
      </p:sp>
      <p:sp>
        <p:nvSpPr>
          <p:cNvPr id="36867" name="Rectangle 3"/>
          <p:cNvSpPr>
            <a:spLocks noGrp="1" noChangeArrowheads="1"/>
          </p:cNvSpPr>
          <p:nvPr>
            <p:ph type="body" idx="1"/>
          </p:nvPr>
        </p:nvSpPr>
        <p:spPr>
          <a:xfrm>
            <a:off x="2057400" y="1447800"/>
            <a:ext cx="8610600" cy="5029200"/>
          </a:xfrm>
        </p:spPr>
        <p:txBody>
          <a:bodyPr/>
          <a:lstStyle/>
          <a:p>
            <a:pPr algn="ctr">
              <a:lnSpc>
                <a:spcPct val="90000"/>
              </a:lnSpc>
              <a:buFontTx/>
              <a:buNone/>
            </a:pPr>
            <a:r>
              <a:rPr lang="en-IE" dirty="0"/>
              <a:t>Impaction of gallstones in the cystic duct (&gt;90% cases)</a:t>
            </a:r>
          </a:p>
          <a:p>
            <a:pPr algn="ctr">
              <a:lnSpc>
                <a:spcPct val="90000"/>
              </a:lnSpc>
              <a:buFontTx/>
              <a:buNone/>
            </a:pPr>
            <a:r>
              <a:rPr lang="en-IE" dirty="0">
                <a:sym typeface="Symbol" panose="05050102010706020507" pitchFamily="18" charset="2"/>
              </a:rPr>
              <a:t></a:t>
            </a:r>
          </a:p>
          <a:p>
            <a:pPr algn="ctr">
              <a:lnSpc>
                <a:spcPct val="90000"/>
              </a:lnSpc>
              <a:buFontTx/>
              <a:buNone/>
            </a:pPr>
            <a:r>
              <a:rPr lang="en-IE" dirty="0"/>
              <a:t>Obstruction and dilatation of gallbladder</a:t>
            </a:r>
          </a:p>
          <a:p>
            <a:pPr algn="ctr">
              <a:lnSpc>
                <a:spcPct val="90000"/>
              </a:lnSpc>
              <a:buFontTx/>
              <a:buNone/>
            </a:pPr>
            <a:r>
              <a:rPr lang="en-IE" dirty="0">
                <a:sym typeface="Symbol" panose="05050102010706020507" pitchFamily="18" charset="2"/>
              </a:rPr>
              <a:t></a:t>
            </a:r>
          </a:p>
          <a:p>
            <a:pPr algn="ctr">
              <a:lnSpc>
                <a:spcPct val="90000"/>
              </a:lnSpc>
              <a:buFontTx/>
              <a:buNone/>
            </a:pPr>
            <a:r>
              <a:rPr lang="en-IE" dirty="0">
                <a:sym typeface="Symbol" panose="05050102010706020507" pitchFamily="18" charset="2"/>
              </a:rPr>
              <a:t>Vascular congestion and oedema</a:t>
            </a:r>
          </a:p>
          <a:p>
            <a:pPr algn="ctr">
              <a:lnSpc>
                <a:spcPct val="90000"/>
              </a:lnSpc>
              <a:buFontTx/>
              <a:buNone/>
            </a:pPr>
            <a:r>
              <a:rPr lang="en-IE" dirty="0">
                <a:sym typeface="Symbol" panose="05050102010706020507" pitchFamily="18" charset="2"/>
              </a:rPr>
              <a:t></a:t>
            </a:r>
          </a:p>
          <a:p>
            <a:pPr algn="ctr">
              <a:lnSpc>
                <a:spcPct val="90000"/>
              </a:lnSpc>
              <a:buFontTx/>
              <a:buNone/>
            </a:pPr>
            <a:r>
              <a:rPr lang="en-IE" dirty="0">
                <a:sym typeface="Symbol" panose="05050102010706020507" pitchFamily="18" charset="2"/>
              </a:rPr>
              <a:t>Necrosis of wall, bacterial proliferation</a:t>
            </a:r>
          </a:p>
          <a:p>
            <a:pPr algn="ctr">
              <a:lnSpc>
                <a:spcPct val="90000"/>
              </a:lnSpc>
              <a:buFontTx/>
              <a:buNone/>
            </a:pPr>
            <a:r>
              <a:rPr lang="en-IE" dirty="0">
                <a:sym typeface="Symbol" panose="05050102010706020507" pitchFamily="18" charset="2"/>
              </a:rPr>
              <a:t></a:t>
            </a:r>
          </a:p>
          <a:p>
            <a:pPr algn="ctr">
              <a:lnSpc>
                <a:spcPct val="90000"/>
              </a:lnSpc>
              <a:buFontTx/>
              <a:buNone/>
            </a:pPr>
            <a:r>
              <a:rPr lang="en-IE" dirty="0">
                <a:sym typeface="Symbol" panose="05050102010706020507" pitchFamily="18" charset="2"/>
              </a:rPr>
              <a:t>Complications </a:t>
            </a:r>
            <a:r>
              <a:rPr lang="en-IE" dirty="0" err="1">
                <a:sym typeface="Symbol" panose="05050102010706020507" pitchFamily="18" charset="2"/>
              </a:rPr>
              <a:t>eg</a:t>
            </a:r>
            <a:r>
              <a:rPr lang="en-IE" dirty="0">
                <a:sym typeface="Symbol" panose="05050102010706020507" pitchFamily="18" charset="2"/>
              </a:rPr>
              <a:t>. gangrene, perforation, liver abscess, cholangitis, bacteraemia etc.</a:t>
            </a:r>
            <a:endParaRPr lang="en-GB" dirty="0"/>
          </a:p>
        </p:txBody>
      </p:sp>
      <p:sp>
        <p:nvSpPr>
          <p:cNvPr id="2" name="Date Placeholder 1"/>
          <p:cNvSpPr>
            <a:spLocks noGrp="1"/>
          </p:cNvSpPr>
          <p:nvPr>
            <p:ph type="dt" sz="half" idx="10"/>
          </p:nvPr>
        </p:nvSpPr>
        <p:spPr/>
        <p:txBody>
          <a:bodyPr/>
          <a:lstStyle/>
          <a:p>
            <a:fld id="{A4031B84-8F56-488D-A3FF-0080B667A062}"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218</a:t>
            </a:fld>
            <a:endParaRPr lang="en-US"/>
          </a:p>
        </p:txBody>
      </p:sp>
    </p:spTree>
    <p:extLst>
      <p:ext uri="{BB962C8B-B14F-4D97-AF65-F5344CB8AC3E}">
        <p14:creationId xmlns="" xmlns:p14="http://schemas.microsoft.com/office/powerpoint/2010/main" val="405878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slide(fromBottom)">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slide(fromBottom)">
                                      <p:cBhvr>
                                        <p:cTn id="12" dur="5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slide(fromBottom)">
                                      <p:cBhvr>
                                        <p:cTn id="17" dur="500"/>
                                        <p:tgtEl>
                                          <p:spTgt spid="36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slide(fromBottom)">
                                      <p:cBhvr>
                                        <p:cTn id="22" dur="500"/>
                                        <p:tgtEl>
                                          <p:spTgt spid="368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slide(fromBottom)">
                                      <p:cBhvr>
                                        <p:cTn id="27" dur="500"/>
                                        <p:tgtEl>
                                          <p:spTgt spid="368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6867">
                                            <p:txEl>
                                              <p:pRg st="5" end="5"/>
                                            </p:txEl>
                                          </p:spTgt>
                                        </p:tgtEl>
                                        <p:attrNameLst>
                                          <p:attrName>style.visibility</p:attrName>
                                        </p:attrNameLst>
                                      </p:cBhvr>
                                      <p:to>
                                        <p:strVal val="visible"/>
                                      </p:to>
                                    </p:set>
                                    <p:animEffect transition="in" filter="slide(fromBottom)">
                                      <p:cBhvr>
                                        <p:cTn id="32" dur="500"/>
                                        <p:tgtEl>
                                          <p:spTgt spid="3686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6867">
                                            <p:txEl>
                                              <p:pRg st="6" end="6"/>
                                            </p:txEl>
                                          </p:spTgt>
                                        </p:tgtEl>
                                        <p:attrNameLst>
                                          <p:attrName>style.visibility</p:attrName>
                                        </p:attrNameLst>
                                      </p:cBhvr>
                                      <p:to>
                                        <p:strVal val="visible"/>
                                      </p:to>
                                    </p:set>
                                    <p:animEffect transition="in" filter="slide(fromBottom)">
                                      <p:cBhvr>
                                        <p:cTn id="37" dur="500"/>
                                        <p:tgtEl>
                                          <p:spTgt spid="3686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6867">
                                            <p:txEl>
                                              <p:pRg st="7" end="7"/>
                                            </p:txEl>
                                          </p:spTgt>
                                        </p:tgtEl>
                                        <p:attrNameLst>
                                          <p:attrName>style.visibility</p:attrName>
                                        </p:attrNameLst>
                                      </p:cBhvr>
                                      <p:to>
                                        <p:strVal val="visible"/>
                                      </p:to>
                                    </p:set>
                                    <p:animEffect transition="in" filter="slide(fromBottom)">
                                      <p:cBhvr>
                                        <p:cTn id="42" dur="500"/>
                                        <p:tgtEl>
                                          <p:spTgt spid="3686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6867">
                                            <p:txEl>
                                              <p:pRg st="8" end="8"/>
                                            </p:txEl>
                                          </p:spTgt>
                                        </p:tgtEl>
                                        <p:attrNameLst>
                                          <p:attrName>style.visibility</p:attrName>
                                        </p:attrNameLst>
                                      </p:cBhvr>
                                      <p:to>
                                        <p:strVal val="visible"/>
                                      </p:to>
                                    </p:set>
                                    <p:animEffect transition="in" filter="slide(fromBottom)">
                                      <p:cBhvr>
                                        <p:cTn id="47" dur="500"/>
                                        <p:tgtEl>
                                          <p:spTgt spid="368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238500" y="1560513"/>
            <a:ext cx="9144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1987" name="Picture 3" descr="Gallbladder with Papillary Adenocarcinoma (gros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4600" y="762000"/>
            <a:ext cx="7467600" cy="54102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25B81AC7-F885-4EF9-A9D8-22C7C3FAE03D}"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219</a:t>
            </a:fld>
            <a:endParaRPr lang="en-US"/>
          </a:p>
        </p:txBody>
      </p:sp>
    </p:spTree>
    <p:extLst>
      <p:ext uri="{BB962C8B-B14F-4D97-AF65-F5344CB8AC3E}">
        <p14:creationId xmlns="" xmlns:p14="http://schemas.microsoft.com/office/powerpoint/2010/main" val="674288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a:bodyPr>
          <a:lstStyle/>
          <a:p>
            <a:r>
              <a:rPr lang="en-US" sz="3200" b="1" dirty="0">
                <a:latin typeface="Times New Roman" pitchFamily="18" charset="0"/>
                <a:cs typeface="Times New Roman" pitchFamily="18" charset="0"/>
              </a:rPr>
              <a:t>PREVENTION</a:t>
            </a:r>
          </a:p>
        </p:txBody>
      </p:sp>
      <p:sp>
        <p:nvSpPr>
          <p:cNvPr id="3" name="Content Placeholder 2"/>
          <p:cNvSpPr>
            <a:spLocks noGrp="1"/>
          </p:cNvSpPr>
          <p:nvPr>
            <p:ph idx="1"/>
          </p:nvPr>
        </p:nvSpPr>
        <p:spPr>
          <a:xfrm>
            <a:off x="1981200" y="914400"/>
            <a:ext cx="8229600" cy="5562600"/>
          </a:xfrm>
        </p:spPr>
        <p:txBody>
          <a:bodyPr>
            <a:normAutofit lnSpcReduction="10000"/>
          </a:bodyPr>
          <a:lstStyle/>
          <a:p>
            <a:r>
              <a:rPr lang="en-US" dirty="0" smtClean="0">
                <a:latin typeface="Times New Roman" pitchFamily="18" charset="0"/>
                <a:cs typeface="Times New Roman" pitchFamily="18" charset="0"/>
              </a:rPr>
              <a:t>Daily brushing OR………….</a:t>
            </a:r>
          </a:p>
          <a:p>
            <a:r>
              <a:rPr lang="en-US" dirty="0" smtClean="0">
                <a:latin typeface="Times New Roman" pitchFamily="18" charset="0"/>
                <a:cs typeface="Times New Roman" pitchFamily="18" charset="0"/>
              </a:rPr>
              <a:t>Daily flossing</a:t>
            </a:r>
          </a:p>
          <a:p>
            <a:r>
              <a:rPr lang="en-US" dirty="0" smtClean="0">
                <a:latin typeface="Times New Roman" pitchFamily="18" charset="0"/>
                <a:cs typeface="Times New Roman" pitchFamily="18" charset="0"/>
              </a:rPr>
              <a:t>Regular dental check-ups</a:t>
            </a:r>
          </a:p>
          <a:p>
            <a:r>
              <a:rPr lang="en-US" dirty="0" smtClean="0">
                <a:latin typeface="Times New Roman" pitchFamily="18" charset="0"/>
                <a:cs typeface="Times New Roman" pitchFamily="18" charset="0"/>
              </a:rPr>
              <a:t>Use a soft toothbrush and replace it at least every three to four months.</a:t>
            </a:r>
          </a:p>
          <a:p>
            <a:r>
              <a:rPr lang="en-US" dirty="0" smtClean="0">
                <a:latin typeface="Times New Roman" pitchFamily="18" charset="0"/>
                <a:cs typeface="Times New Roman" pitchFamily="18" charset="0"/>
              </a:rPr>
              <a:t>Consider using an electric toothbrush, which may be more effective at removing plaque and tartar.</a:t>
            </a:r>
          </a:p>
          <a:p>
            <a:r>
              <a:rPr lang="en-US" dirty="0" smtClean="0">
                <a:latin typeface="Times New Roman" pitchFamily="18" charset="0"/>
                <a:cs typeface="Times New Roman" pitchFamily="18" charset="0"/>
              </a:rPr>
              <a:t>Use a mouth rinse to help reduce plaque between your teeth.</a:t>
            </a:r>
          </a:p>
          <a:p>
            <a:r>
              <a:rPr lang="en-US" dirty="0" smtClean="0">
                <a:latin typeface="Times New Roman" pitchFamily="18" charset="0"/>
                <a:cs typeface="Times New Roman" pitchFamily="18" charset="0"/>
              </a:rPr>
              <a:t>Supplement brushing and flossing with an </a:t>
            </a:r>
            <a:r>
              <a:rPr lang="en-US" dirty="0" err="1" smtClean="0">
                <a:latin typeface="Times New Roman" pitchFamily="18" charset="0"/>
                <a:cs typeface="Times New Roman" pitchFamily="18" charset="0"/>
              </a:rPr>
              <a:t>interdental</a:t>
            </a:r>
            <a:r>
              <a:rPr lang="en-US" dirty="0" smtClean="0">
                <a:latin typeface="Times New Roman" pitchFamily="18" charset="0"/>
                <a:cs typeface="Times New Roman" pitchFamily="18" charset="0"/>
              </a:rPr>
              <a:t> cleaner, such as a dental pick, </a:t>
            </a:r>
            <a:r>
              <a:rPr lang="en-US" dirty="0" err="1" smtClean="0">
                <a:latin typeface="Times New Roman" pitchFamily="18" charset="0"/>
                <a:cs typeface="Times New Roman" pitchFamily="18" charset="0"/>
              </a:rPr>
              <a:t>interdental</a:t>
            </a:r>
            <a:r>
              <a:rPr lang="en-US" dirty="0" smtClean="0">
                <a:latin typeface="Times New Roman" pitchFamily="18" charset="0"/>
                <a:cs typeface="Times New Roman" pitchFamily="18" charset="0"/>
              </a:rPr>
              <a:t> brush or dental stick specially designed to clean between your teeth.</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24ECA83-C511-4D2A-BB7F-98FF43A3D752}"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Dental Health 2014</a:t>
            </a:r>
            <a:endParaRPr lang="en-US"/>
          </a:p>
        </p:txBody>
      </p:sp>
    </p:spTree>
    <p:extLst>
      <p:ext uri="{BB962C8B-B14F-4D97-AF65-F5344CB8AC3E}">
        <p14:creationId xmlns="" xmlns:p14="http://schemas.microsoft.com/office/powerpoint/2010/main" val="1635417348"/>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09800" y="381000"/>
            <a:ext cx="7772400" cy="914400"/>
          </a:xfrm>
        </p:spPr>
        <p:txBody>
          <a:bodyPr/>
          <a:lstStyle/>
          <a:p>
            <a:r>
              <a:rPr lang="en-IE" sz="3600" b="1" u="sng"/>
              <a:t>Clinical features</a:t>
            </a:r>
            <a:endParaRPr lang="en-GB" sz="3600" b="1" u="sng"/>
          </a:p>
        </p:txBody>
      </p:sp>
      <p:sp>
        <p:nvSpPr>
          <p:cNvPr id="37891" name="Rectangle 3"/>
          <p:cNvSpPr>
            <a:spLocks noGrp="1" noChangeArrowheads="1"/>
          </p:cNvSpPr>
          <p:nvPr>
            <p:ph type="body" idx="1"/>
          </p:nvPr>
        </p:nvSpPr>
        <p:spPr>
          <a:xfrm>
            <a:off x="2209800" y="1371600"/>
            <a:ext cx="7772400" cy="4876800"/>
          </a:xfrm>
        </p:spPr>
        <p:txBody>
          <a:bodyPr/>
          <a:lstStyle/>
          <a:p>
            <a:pPr>
              <a:lnSpc>
                <a:spcPct val="90000"/>
              </a:lnSpc>
            </a:pPr>
            <a:r>
              <a:rPr lang="en-IE" dirty="0"/>
              <a:t>Epigastric or RUQ pain</a:t>
            </a:r>
          </a:p>
          <a:p>
            <a:pPr>
              <a:lnSpc>
                <a:spcPct val="90000"/>
              </a:lnSpc>
            </a:pPr>
            <a:r>
              <a:rPr lang="en-IE" dirty="0"/>
              <a:t>Nausea, </a:t>
            </a:r>
            <a:r>
              <a:rPr lang="en-IE" dirty="0" err="1"/>
              <a:t>vomitting</a:t>
            </a:r>
            <a:endParaRPr lang="en-IE" dirty="0"/>
          </a:p>
          <a:p>
            <a:pPr>
              <a:lnSpc>
                <a:spcPct val="90000"/>
              </a:lnSpc>
            </a:pPr>
            <a:r>
              <a:rPr lang="en-IE" dirty="0"/>
              <a:t>Fever, anorexia, chills, sweats</a:t>
            </a:r>
          </a:p>
          <a:p>
            <a:pPr>
              <a:lnSpc>
                <a:spcPct val="90000"/>
              </a:lnSpc>
            </a:pPr>
            <a:endParaRPr lang="en-IE" dirty="0"/>
          </a:p>
          <a:p>
            <a:pPr>
              <a:lnSpc>
                <a:spcPct val="90000"/>
              </a:lnSpc>
            </a:pPr>
            <a:r>
              <a:rPr lang="en-IE" dirty="0"/>
              <a:t>Moderate pyrexia</a:t>
            </a:r>
          </a:p>
          <a:p>
            <a:pPr>
              <a:lnSpc>
                <a:spcPct val="90000"/>
              </a:lnSpc>
            </a:pPr>
            <a:r>
              <a:rPr lang="en-IE" dirty="0"/>
              <a:t>Local peritonitis, RUQ tenderness (Murphy’s sign)</a:t>
            </a:r>
          </a:p>
          <a:p>
            <a:pPr>
              <a:lnSpc>
                <a:spcPct val="90000"/>
              </a:lnSpc>
            </a:pPr>
            <a:r>
              <a:rPr lang="en-IE" dirty="0"/>
              <a:t>Palpable gallbladder (30-40%)</a:t>
            </a:r>
          </a:p>
          <a:p>
            <a:pPr>
              <a:lnSpc>
                <a:spcPct val="90000"/>
              </a:lnSpc>
            </a:pPr>
            <a:r>
              <a:rPr lang="en-IE" dirty="0"/>
              <a:t>Jaundice unusual</a:t>
            </a:r>
            <a:endParaRPr lang="en-GB" dirty="0"/>
          </a:p>
        </p:txBody>
      </p:sp>
      <p:sp>
        <p:nvSpPr>
          <p:cNvPr id="2" name="Date Placeholder 1"/>
          <p:cNvSpPr>
            <a:spLocks noGrp="1"/>
          </p:cNvSpPr>
          <p:nvPr>
            <p:ph type="dt" sz="half" idx="10"/>
          </p:nvPr>
        </p:nvSpPr>
        <p:spPr/>
        <p:txBody>
          <a:bodyPr/>
          <a:lstStyle/>
          <a:p>
            <a:fld id="{F1500B05-02BF-4800-89E2-1445903A1422}"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220</a:t>
            </a:fld>
            <a:endParaRPr lang="en-US"/>
          </a:p>
        </p:txBody>
      </p:sp>
    </p:spTree>
    <p:extLst>
      <p:ext uri="{BB962C8B-B14F-4D97-AF65-F5344CB8AC3E}">
        <p14:creationId xmlns="" xmlns:p14="http://schemas.microsoft.com/office/powerpoint/2010/main" val="2819349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slide(fromBottom)">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slide(fromBottom)">
                                      <p:cBhvr>
                                        <p:cTn id="12" dur="5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slide(fromBottom)">
                                      <p:cBhvr>
                                        <p:cTn id="17" dur="500"/>
                                        <p:tgtEl>
                                          <p:spTgt spid="37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7891">
                                            <p:txEl>
                                              <p:pRg st="4" end="4"/>
                                            </p:txEl>
                                          </p:spTgt>
                                        </p:tgtEl>
                                        <p:attrNameLst>
                                          <p:attrName>style.visibility</p:attrName>
                                        </p:attrNameLst>
                                      </p:cBhvr>
                                      <p:to>
                                        <p:strVal val="visible"/>
                                      </p:to>
                                    </p:set>
                                    <p:animEffect transition="in" filter="slide(fromBottom)">
                                      <p:cBhvr>
                                        <p:cTn id="22" dur="500"/>
                                        <p:tgtEl>
                                          <p:spTgt spid="378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7891">
                                            <p:txEl>
                                              <p:pRg st="5" end="5"/>
                                            </p:txEl>
                                          </p:spTgt>
                                        </p:tgtEl>
                                        <p:attrNameLst>
                                          <p:attrName>style.visibility</p:attrName>
                                        </p:attrNameLst>
                                      </p:cBhvr>
                                      <p:to>
                                        <p:strVal val="visible"/>
                                      </p:to>
                                    </p:set>
                                    <p:animEffect transition="in" filter="slide(fromBottom)">
                                      <p:cBhvr>
                                        <p:cTn id="27" dur="500"/>
                                        <p:tgtEl>
                                          <p:spTgt spid="3789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7891">
                                            <p:txEl>
                                              <p:pRg st="6" end="6"/>
                                            </p:txEl>
                                          </p:spTgt>
                                        </p:tgtEl>
                                        <p:attrNameLst>
                                          <p:attrName>style.visibility</p:attrName>
                                        </p:attrNameLst>
                                      </p:cBhvr>
                                      <p:to>
                                        <p:strVal val="visible"/>
                                      </p:to>
                                    </p:set>
                                    <p:animEffect transition="in" filter="slide(fromBottom)">
                                      <p:cBhvr>
                                        <p:cTn id="32" dur="500"/>
                                        <p:tgtEl>
                                          <p:spTgt spid="3789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7891">
                                            <p:txEl>
                                              <p:pRg st="7" end="7"/>
                                            </p:txEl>
                                          </p:spTgt>
                                        </p:tgtEl>
                                        <p:attrNameLst>
                                          <p:attrName>style.visibility</p:attrName>
                                        </p:attrNameLst>
                                      </p:cBhvr>
                                      <p:to>
                                        <p:strVal val="visible"/>
                                      </p:to>
                                    </p:set>
                                    <p:animEffect transition="in" filter="slide(fromBottom)">
                                      <p:cBhvr>
                                        <p:cTn id="37" dur="500"/>
                                        <p:tgtEl>
                                          <p:spTgt spid="378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09800" y="609600"/>
            <a:ext cx="7772400" cy="685800"/>
          </a:xfrm>
        </p:spPr>
        <p:txBody>
          <a:bodyPr/>
          <a:lstStyle/>
          <a:p>
            <a:r>
              <a:rPr lang="en-IE" sz="3600" b="1" u="sng"/>
              <a:t>Diagnosis</a:t>
            </a:r>
            <a:endParaRPr lang="en-GB" sz="3600" b="1" u="sng"/>
          </a:p>
        </p:txBody>
      </p:sp>
      <p:sp>
        <p:nvSpPr>
          <p:cNvPr id="38915" name="Rectangle 3"/>
          <p:cNvSpPr>
            <a:spLocks noGrp="1" noChangeArrowheads="1"/>
          </p:cNvSpPr>
          <p:nvPr>
            <p:ph type="body" idx="1"/>
          </p:nvPr>
        </p:nvSpPr>
        <p:spPr>
          <a:xfrm>
            <a:off x="2209800" y="1447800"/>
            <a:ext cx="7772400" cy="4953000"/>
          </a:xfrm>
        </p:spPr>
        <p:txBody>
          <a:bodyPr/>
          <a:lstStyle/>
          <a:p>
            <a:r>
              <a:rPr lang="en-IE" dirty="0"/>
              <a:t>Moderate </a:t>
            </a:r>
            <a:r>
              <a:rPr lang="en-IE" dirty="0" err="1"/>
              <a:t>leukocytosis</a:t>
            </a:r>
            <a:endParaRPr lang="en-IE" dirty="0"/>
          </a:p>
          <a:p>
            <a:r>
              <a:rPr lang="en-IE" dirty="0"/>
              <a:t>LFT: </a:t>
            </a:r>
            <a:r>
              <a:rPr lang="en-IE" dirty="0">
                <a:sym typeface="Symbol" panose="05050102010706020507" pitchFamily="18" charset="2"/>
              </a:rPr>
              <a:t> bilirubin (50%), transaminases (40%) &amp; </a:t>
            </a:r>
            <a:r>
              <a:rPr lang="en-IE" dirty="0" err="1">
                <a:sym typeface="Symbol" panose="05050102010706020507" pitchFamily="18" charset="2"/>
              </a:rPr>
              <a:t>alk</a:t>
            </a:r>
            <a:r>
              <a:rPr lang="en-IE" dirty="0">
                <a:sym typeface="Symbol" panose="05050102010706020507" pitchFamily="18" charset="2"/>
              </a:rPr>
              <a:t> </a:t>
            </a:r>
            <a:r>
              <a:rPr lang="en-IE" dirty="0" err="1">
                <a:sym typeface="Symbol" panose="05050102010706020507" pitchFamily="18" charset="2"/>
              </a:rPr>
              <a:t>phos</a:t>
            </a:r>
            <a:r>
              <a:rPr lang="en-IE" dirty="0">
                <a:sym typeface="Symbol" panose="05050102010706020507" pitchFamily="18" charset="2"/>
              </a:rPr>
              <a:t> (25%)</a:t>
            </a:r>
          </a:p>
          <a:p>
            <a:r>
              <a:rPr lang="en-IE" dirty="0">
                <a:sym typeface="Symbol" panose="05050102010706020507" pitchFamily="18" charset="2"/>
              </a:rPr>
              <a:t>Cultures of aspirate/biopsy specimens:</a:t>
            </a:r>
          </a:p>
          <a:p>
            <a:pPr>
              <a:buFontTx/>
              <a:buNone/>
            </a:pPr>
            <a:r>
              <a:rPr lang="en-IE" dirty="0"/>
              <a:t>	- not usually available</a:t>
            </a:r>
          </a:p>
          <a:p>
            <a:pPr>
              <a:buFontTx/>
              <a:buNone/>
            </a:pPr>
            <a:r>
              <a:rPr lang="en-IE" dirty="0"/>
              <a:t>	- enteric organisms: Gram-</a:t>
            </a:r>
            <a:r>
              <a:rPr lang="en-IE" dirty="0" err="1"/>
              <a:t>neg</a:t>
            </a:r>
            <a:r>
              <a:rPr lang="en-IE" dirty="0"/>
              <a:t> bacilli, anaerobes, enterococci etc.</a:t>
            </a:r>
          </a:p>
          <a:p>
            <a:r>
              <a:rPr lang="en-IE" dirty="0"/>
              <a:t>Imaging studies: ultrasound, CT scan</a:t>
            </a:r>
            <a:endParaRPr lang="en-GB" dirty="0"/>
          </a:p>
        </p:txBody>
      </p:sp>
      <p:sp>
        <p:nvSpPr>
          <p:cNvPr id="2" name="Date Placeholder 1"/>
          <p:cNvSpPr>
            <a:spLocks noGrp="1"/>
          </p:cNvSpPr>
          <p:nvPr>
            <p:ph type="dt" sz="half" idx="10"/>
          </p:nvPr>
        </p:nvSpPr>
        <p:spPr/>
        <p:txBody>
          <a:bodyPr/>
          <a:lstStyle/>
          <a:p>
            <a:fld id="{49B20B3C-6FAF-429B-BBDA-4508957BF20C}"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221</a:t>
            </a:fld>
            <a:endParaRPr lang="en-US"/>
          </a:p>
        </p:txBody>
      </p:sp>
    </p:spTree>
    <p:extLst>
      <p:ext uri="{BB962C8B-B14F-4D97-AF65-F5344CB8AC3E}">
        <p14:creationId xmlns="" xmlns:p14="http://schemas.microsoft.com/office/powerpoint/2010/main" val="2396691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slide(fromBottom)">
                                      <p:cBhvr>
                                        <p:cTn id="7" dur="5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slide(fromBottom)">
                                      <p:cBhvr>
                                        <p:cTn id="12" dur="500"/>
                                        <p:tgtEl>
                                          <p:spTgt spid="38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slide(fromBottom)">
                                      <p:cBhvr>
                                        <p:cTn id="17" dur="500"/>
                                        <p:tgtEl>
                                          <p:spTgt spid="389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slide(fromBottom)">
                                      <p:cBhvr>
                                        <p:cTn id="22" dur="500"/>
                                        <p:tgtEl>
                                          <p:spTgt spid="389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slide(fromBottom)">
                                      <p:cBhvr>
                                        <p:cTn id="27" dur="500"/>
                                        <p:tgtEl>
                                          <p:spTgt spid="389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8915">
                                            <p:txEl>
                                              <p:pRg st="5" end="5"/>
                                            </p:txEl>
                                          </p:spTgt>
                                        </p:tgtEl>
                                        <p:attrNameLst>
                                          <p:attrName>style.visibility</p:attrName>
                                        </p:attrNameLst>
                                      </p:cBhvr>
                                      <p:to>
                                        <p:strVal val="visible"/>
                                      </p:to>
                                    </p:set>
                                    <p:animEffect transition="in" filter="slide(fromBottom)">
                                      <p:cBhvr>
                                        <p:cTn id="32"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09800" y="609600"/>
            <a:ext cx="7772400" cy="838200"/>
          </a:xfrm>
        </p:spPr>
        <p:txBody>
          <a:bodyPr/>
          <a:lstStyle/>
          <a:p>
            <a:r>
              <a:rPr lang="en-IE" sz="3600" b="1" u="sng"/>
              <a:t>Complications</a:t>
            </a:r>
            <a:endParaRPr lang="en-GB" sz="3600" b="1" u="sng"/>
          </a:p>
        </p:txBody>
      </p:sp>
      <p:sp>
        <p:nvSpPr>
          <p:cNvPr id="39939" name="Rectangle 3"/>
          <p:cNvSpPr>
            <a:spLocks noGrp="1" noChangeArrowheads="1"/>
          </p:cNvSpPr>
          <p:nvPr>
            <p:ph type="body" idx="1"/>
          </p:nvPr>
        </p:nvSpPr>
        <p:spPr>
          <a:xfrm>
            <a:off x="2209800" y="1524000"/>
            <a:ext cx="7772400" cy="4800600"/>
          </a:xfrm>
        </p:spPr>
        <p:txBody>
          <a:bodyPr/>
          <a:lstStyle/>
          <a:p>
            <a:r>
              <a:rPr lang="en-IE" dirty="0"/>
              <a:t>Infection – develops in &gt;50% cases</a:t>
            </a:r>
          </a:p>
          <a:p>
            <a:r>
              <a:rPr lang="en-IE" dirty="0"/>
              <a:t>Gangrene/empyema</a:t>
            </a:r>
          </a:p>
          <a:p>
            <a:r>
              <a:rPr lang="en-IE" dirty="0"/>
              <a:t>Perforation (10-15%)</a:t>
            </a:r>
          </a:p>
          <a:p>
            <a:r>
              <a:rPr lang="en-IE" dirty="0"/>
              <a:t>Obstruction of bile duct; cholangitis; pancreatitis</a:t>
            </a:r>
          </a:p>
          <a:p>
            <a:r>
              <a:rPr lang="en-IE" dirty="0"/>
              <a:t>Liver abscess</a:t>
            </a:r>
          </a:p>
          <a:p>
            <a:r>
              <a:rPr lang="en-IE" dirty="0"/>
              <a:t>Peritonitis</a:t>
            </a:r>
          </a:p>
          <a:p>
            <a:r>
              <a:rPr lang="en-IE" dirty="0"/>
              <a:t>Bacteraemia</a:t>
            </a:r>
            <a:endParaRPr lang="en-GB" dirty="0"/>
          </a:p>
        </p:txBody>
      </p:sp>
      <p:sp>
        <p:nvSpPr>
          <p:cNvPr id="2" name="Date Placeholder 1"/>
          <p:cNvSpPr>
            <a:spLocks noGrp="1"/>
          </p:cNvSpPr>
          <p:nvPr>
            <p:ph type="dt" sz="half" idx="10"/>
          </p:nvPr>
        </p:nvSpPr>
        <p:spPr/>
        <p:txBody>
          <a:bodyPr/>
          <a:lstStyle/>
          <a:p>
            <a:fld id="{C0697115-2525-49FF-9AB0-272182269EF9}"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222</a:t>
            </a:fld>
            <a:endParaRPr lang="en-US"/>
          </a:p>
        </p:txBody>
      </p:sp>
    </p:spTree>
    <p:extLst>
      <p:ext uri="{BB962C8B-B14F-4D97-AF65-F5344CB8AC3E}">
        <p14:creationId xmlns="" xmlns:p14="http://schemas.microsoft.com/office/powerpoint/2010/main" val="289174617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08213" y="404814"/>
            <a:ext cx="7772400" cy="936625"/>
          </a:xfrm>
        </p:spPr>
        <p:txBody>
          <a:bodyPr/>
          <a:lstStyle/>
          <a:p>
            <a:r>
              <a:rPr lang="en-IE" sz="3600" b="1" u="sng"/>
              <a:t>Treatment</a:t>
            </a:r>
            <a:endParaRPr lang="en-US" sz="3600" b="1" u="sng"/>
          </a:p>
        </p:txBody>
      </p:sp>
      <p:sp>
        <p:nvSpPr>
          <p:cNvPr id="52227" name="Rectangle 3"/>
          <p:cNvSpPr>
            <a:spLocks noGrp="1" noChangeArrowheads="1"/>
          </p:cNvSpPr>
          <p:nvPr>
            <p:ph type="body" idx="1"/>
          </p:nvPr>
        </p:nvSpPr>
        <p:spPr>
          <a:xfrm>
            <a:off x="2209800" y="1628776"/>
            <a:ext cx="7772400" cy="4467225"/>
          </a:xfrm>
        </p:spPr>
        <p:txBody>
          <a:bodyPr/>
          <a:lstStyle/>
          <a:p>
            <a:r>
              <a:rPr lang="en-IE"/>
              <a:t>Medical Rx: IV fluids; IV antibiotics; analgesia; anti-emetics; bowel rest (NPO)</a:t>
            </a:r>
          </a:p>
          <a:p>
            <a:endParaRPr lang="en-IE"/>
          </a:p>
          <a:p>
            <a:r>
              <a:rPr lang="en-IE"/>
              <a:t>Surgical Rx: usually cholecystectomy (laparoscopic or open)</a:t>
            </a:r>
            <a:endParaRPr lang="en-US"/>
          </a:p>
        </p:txBody>
      </p:sp>
      <p:sp>
        <p:nvSpPr>
          <p:cNvPr id="2" name="Date Placeholder 1"/>
          <p:cNvSpPr>
            <a:spLocks noGrp="1"/>
          </p:cNvSpPr>
          <p:nvPr>
            <p:ph type="dt" sz="half" idx="10"/>
          </p:nvPr>
        </p:nvSpPr>
        <p:spPr/>
        <p:txBody>
          <a:bodyPr/>
          <a:lstStyle/>
          <a:p>
            <a:fld id="{91319E4E-639A-4367-A00F-57125EFED816}"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223</a:t>
            </a:fld>
            <a:endParaRPr lang="en-US"/>
          </a:p>
        </p:txBody>
      </p:sp>
    </p:spTree>
    <p:extLst>
      <p:ext uri="{BB962C8B-B14F-4D97-AF65-F5344CB8AC3E}">
        <p14:creationId xmlns="" xmlns:p14="http://schemas.microsoft.com/office/powerpoint/2010/main" val="163922420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09800" y="609600"/>
            <a:ext cx="7772400" cy="762000"/>
          </a:xfrm>
        </p:spPr>
        <p:txBody>
          <a:bodyPr/>
          <a:lstStyle/>
          <a:p>
            <a:r>
              <a:rPr lang="en-IE" sz="3600" b="1" u="sng"/>
              <a:t>Cholangitis</a:t>
            </a:r>
            <a:endParaRPr lang="en-GB" sz="3600" b="1" u="sng"/>
          </a:p>
        </p:txBody>
      </p:sp>
      <p:sp>
        <p:nvSpPr>
          <p:cNvPr id="45059" name="Rectangle 3"/>
          <p:cNvSpPr>
            <a:spLocks noGrp="1" noChangeArrowheads="1"/>
          </p:cNvSpPr>
          <p:nvPr>
            <p:ph type="body" idx="1"/>
          </p:nvPr>
        </p:nvSpPr>
        <p:spPr>
          <a:xfrm>
            <a:off x="2209800" y="1447800"/>
            <a:ext cx="7772400" cy="5029200"/>
          </a:xfrm>
        </p:spPr>
        <p:txBody>
          <a:bodyPr/>
          <a:lstStyle/>
          <a:p>
            <a:pPr>
              <a:lnSpc>
                <a:spcPct val="90000"/>
              </a:lnSpc>
            </a:pPr>
            <a:r>
              <a:rPr lang="en-IE"/>
              <a:t>Inflammation involving the hepatic and common bile ducts</a:t>
            </a:r>
          </a:p>
          <a:p>
            <a:pPr>
              <a:lnSpc>
                <a:spcPct val="90000"/>
              </a:lnSpc>
            </a:pPr>
            <a:r>
              <a:rPr lang="en-IE"/>
              <a:t>Pathogenesis similar to that of cholecystitis: obstruction of common bile duct </a:t>
            </a:r>
            <a:r>
              <a:rPr lang="en-IE">
                <a:sym typeface="Wingdings" panose="05000000000000000000" pitchFamily="2" charset="2"/>
              </a:rPr>
              <a:t> oedema, congestion, necrosis of walls  bacterial proliferation within biliary tree.</a:t>
            </a:r>
          </a:p>
          <a:p>
            <a:pPr>
              <a:lnSpc>
                <a:spcPct val="90000"/>
              </a:lnSpc>
            </a:pPr>
            <a:r>
              <a:rPr lang="en-IE">
                <a:sym typeface="Wingdings" panose="05000000000000000000" pitchFamily="2" charset="2"/>
              </a:rPr>
              <a:t>Causes of obstruction:</a:t>
            </a:r>
          </a:p>
          <a:p>
            <a:pPr>
              <a:lnSpc>
                <a:spcPct val="90000"/>
              </a:lnSpc>
              <a:buFontTx/>
              <a:buNone/>
            </a:pPr>
            <a:r>
              <a:rPr lang="en-IE"/>
              <a:t>	- gallstones</a:t>
            </a:r>
          </a:p>
          <a:p>
            <a:pPr>
              <a:lnSpc>
                <a:spcPct val="90000"/>
              </a:lnSpc>
              <a:buFontTx/>
              <a:buNone/>
            </a:pPr>
            <a:r>
              <a:rPr lang="en-IE"/>
              <a:t>	- biliary tract surgery, tumour, parasitic infection, calcific pancreatitis etc.</a:t>
            </a:r>
            <a:endParaRPr lang="en-GB"/>
          </a:p>
        </p:txBody>
      </p:sp>
      <p:sp>
        <p:nvSpPr>
          <p:cNvPr id="2" name="Date Placeholder 1"/>
          <p:cNvSpPr>
            <a:spLocks noGrp="1"/>
          </p:cNvSpPr>
          <p:nvPr>
            <p:ph type="dt" sz="half" idx="10"/>
          </p:nvPr>
        </p:nvSpPr>
        <p:spPr/>
        <p:txBody>
          <a:bodyPr/>
          <a:lstStyle/>
          <a:p>
            <a:fld id="{FD3D9215-53CB-47C4-9EB1-3664526F1D63}"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224</a:t>
            </a:fld>
            <a:endParaRPr lang="en-US"/>
          </a:p>
        </p:txBody>
      </p:sp>
    </p:spTree>
    <p:extLst>
      <p:ext uri="{BB962C8B-B14F-4D97-AF65-F5344CB8AC3E}">
        <p14:creationId xmlns="" xmlns:p14="http://schemas.microsoft.com/office/powerpoint/2010/main" val="3845182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slide(fromBottom)">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slide(fromBottom)">
                                      <p:cBhvr>
                                        <p:cTn id="12" dur="500"/>
                                        <p:tgtEl>
                                          <p:spTgt spid="45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slide(fromBottom)">
                                      <p:cBhvr>
                                        <p:cTn id="17" dur="500"/>
                                        <p:tgtEl>
                                          <p:spTgt spid="45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slide(fromBottom)">
                                      <p:cBhvr>
                                        <p:cTn id="22" dur="500"/>
                                        <p:tgtEl>
                                          <p:spTgt spid="450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slide(fromBottom)">
                                      <p:cBhvr>
                                        <p:cTn id="27" dur="5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09800" y="228600"/>
            <a:ext cx="7772400" cy="914400"/>
          </a:xfrm>
        </p:spPr>
        <p:txBody>
          <a:bodyPr/>
          <a:lstStyle/>
          <a:p>
            <a:r>
              <a:rPr lang="en-IE" sz="3600" b="1" u="sng"/>
              <a:t>Clinical features</a:t>
            </a:r>
            <a:endParaRPr lang="en-GB" sz="3600" b="1" u="sng"/>
          </a:p>
        </p:txBody>
      </p:sp>
      <p:sp>
        <p:nvSpPr>
          <p:cNvPr id="46083" name="Rectangle 3"/>
          <p:cNvSpPr>
            <a:spLocks noGrp="1" noChangeArrowheads="1"/>
          </p:cNvSpPr>
          <p:nvPr>
            <p:ph type="body" idx="1"/>
          </p:nvPr>
        </p:nvSpPr>
        <p:spPr>
          <a:xfrm>
            <a:off x="313509" y="1447800"/>
            <a:ext cx="9668691" cy="4953000"/>
          </a:xfrm>
        </p:spPr>
        <p:txBody>
          <a:bodyPr/>
          <a:lstStyle/>
          <a:p>
            <a:r>
              <a:rPr lang="en-IE" dirty="0"/>
              <a:t>High fever</a:t>
            </a:r>
          </a:p>
          <a:p>
            <a:r>
              <a:rPr lang="en-IE" dirty="0"/>
              <a:t>RUQ pain</a:t>
            </a:r>
          </a:p>
          <a:p>
            <a:r>
              <a:rPr lang="en-IE" dirty="0"/>
              <a:t>Jaundice (usually prominent)</a:t>
            </a:r>
          </a:p>
          <a:p>
            <a:r>
              <a:rPr lang="en-IE" dirty="0"/>
              <a:t>(Charcot’s triad: present in 85% cases)</a:t>
            </a:r>
          </a:p>
          <a:p>
            <a:r>
              <a:rPr lang="en-IE" dirty="0"/>
              <a:t>Chills, rigors</a:t>
            </a:r>
          </a:p>
          <a:p>
            <a:r>
              <a:rPr lang="en-IE" dirty="0"/>
              <a:t>RUQ tenderness, pale stools</a:t>
            </a:r>
          </a:p>
          <a:p>
            <a:r>
              <a:rPr lang="en-IE" dirty="0"/>
              <a:t>Sepsis,  septic shock</a:t>
            </a:r>
          </a:p>
          <a:p>
            <a:endParaRPr lang="en-GB" dirty="0"/>
          </a:p>
        </p:txBody>
      </p:sp>
      <p:sp>
        <p:nvSpPr>
          <p:cNvPr id="2" name="Date Placeholder 1"/>
          <p:cNvSpPr>
            <a:spLocks noGrp="1"/>
          </p:cNvSpPr>
          <p:nvPr>
            <p:ph type="dt" sz="half" idx="10"/>
          </p:nvPr>
        </p:nvSpPr>
        <p:spPr/>
        <p:txBody>
          <a:bodyPr/>
          <a:lstStyle/>
          <a:p>
            <a:fld id="{9AE1FB01-10AE-4EF1-BED6-C33FFD6E8422}"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225</a:t>
            </a:fld>
            <a:endParaRPr lang="en-US"/>
          </a:p>
        </p:txBody>
      </p:sp>
    </p:spTree>
    <p:extLst>
      <p:ext uri="{BB962C8B-B14F-4D97-AF65-F5344CB8AC3E}">
        <p14:creationId xmlns="" xmlns:p14="http://schemas.microsoft.com/office/powerpoint/2010/main" val="1268272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slide(fromBottom)">
                                      <p:cBhvr>
                                        <p:cTn id="7" dur="5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slide(fromBottom)">
                                      <p:cBhvr>
                                        <p:cTn id="12" dur="500"/>
                                        <p:tgtEl>
                                          <p:spTgt spid="46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slide(fromBottom)">
                                      <p:cBhvr>
                                        <p:cTn id="17" dur="500"/>
                                        <p:tgtEl>
                                          <p:spTgt spid="460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slide(fromBottom)">
                                      <p:cBhvr>
                                        <p:cTn id="22" dur="500"/>
                                        <p:tgtEl>
                                          <p:spTgt spid="460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slide(fromBottom)">
                                      <p:cBhvr>
                                        <p:cTn id="27" dur="500"/>
                                        <p:tgtEl>
                                          <p:spTgt spid="460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Effect transition="in" filter="slide(fromBottom)">
                                      <p:cBhvr>
                                        <p:cTn id="32" dur="500"/>
                                        <p:tgtEl>
                                          <p:spTgt spid="4608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6083">
                                            <p:txEl>
                                              <p:pRg st="6" end="6"/>
                                            </p:txEl>
                                          </p:spTgt>
                                        </p:tgtEl>
                                        <p:attrNameLst>
                                          <p:attrName>style.visibility</p:attrName>
                                        </p:attrNameLst>
                                      </p:cBhvr>
                                      <p:to>
                                        <p:strVal val="visible"/>
                                      </p:to>
                                    </p:set>
                                    <p:animEffect transition="in" filter="slide(fromBottom)">
                                      <p:cBhvr>
                                        <p:cTn id="37" dur="500"/>
                                        <p:tgtEl>
                                          <p:spTgt spid="46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381000"/>
            <a:ext cx="7772400" cy="914400"/>
          </a:xfrm>
        </p:spPr>
        <p:txBody>
          <a:bodyPr/>
          <a:lstStyle/>
          <a:p>
            <a:r>
              <a:rPr lang="en-IE" sz="3600" b="1" u="sng"/>
              <a:t>Complications</a:t>
            </a:r>
            <a:endParaRPr lang="en-GB" sz="3600" b="1" u="sng"/>
          </a:p>
        </p:txBody>
      </p:sp>
      <p:sp>
        <p:nvSpPr>
          <p:cNvPr id="47107" name="Rectangle 3"/>
          <p:cNvSpPr>
            <a:spLocks noGrp="1" noChangeArrowheads="1"/>
          </p:cNvSpPr>
          <p:nvPr>
            <p:ph type="body" idx="1"/>
          </p:nvPr>
        </p:nvSpPr>
        <p:spPr/>
        <p:txBody>
          <a:bodyPr/>
          <a:lstStyle/>
          <a:p>
            <a:r>
              <a:rPr lang="en-IE"/>
              <a:t>Bacteraemia (about 50% cases)</a:t>
            </a:r>
          </a:p>
          <a:p>
            <a:r>
              <a:rPr lang="en-IE"/>
              <a:t>Liver abscesses</a:t>
            </a:r>
          </a:p>
          <a:p>
            <a:r>
              <a:rPr lang="en-IE"/>
              <a:t>Septic shock</a:t>
            </a:r>
            <a:endParaRPr lang="en-GB"/>
          </a:p>
        </p:txBody>
      </p:sp>
      <p:sp>
        <p:nvSpPr>
          <p:cNvPr id="2" name="Date Placeholder 1"/>
          <p:cNvSpPr>
            <a:spLocks noGrp="1"/>
          </p:cNvSpPr>
          <p:nvPr>
            <p:ph type="dt" sz="half" idx="10"/>
          </p:nvPr>
        </p:nvSpPr>
        <p:spPr/>
        <p:txBody>
          <a:bodyPr/>
          <a:lstStyle/>
          <a:p>
            <a:fld id="{E5A73753-D9F5-40C7-BF21-27D2F2ABC1AC}"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226</a:t>
            </a:fld>
            <a:endParaRPr lang="en-US"/>
          </a:p>
        </p:txBody>
      </p:sp>
    </p:spTree>
    <p:extLst>
      <p:ext uri="{BB962C8B-B14F-4D97-AF65-F5344CB8AC3E}">
        <p14:creationId xmlns="" xmlns:p14="http://schemas.microsoft.com/office/powerpoint/2010/main" val="137537900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09800" y="304800"/>
            <a:ext cx="7772400" cy="914400"/>
          </a:xfrm>
        </p:spPr>
        <p:txBody>
          <a:bodyPr/>
          <a:lstStyle/>
          <a:p>
            <a:r>
              <a:rPr lang="en-IE" sz="3600" b="1" u="sng"/>
              <a:t>Diagnosis</a:t>
            </a:r>
            <a:endParaRPr lang="en-GB" sz="3600" b="1" u="sng"/>
          </a:p>
        </p:txBody>
      </p:sp>
      <p:sp>
        <p:nvSpPr>
          <p:cNvPr id="48131" name="Rectangle 3"/>
          <p:cNvSpPr>
            <a:spLocks noGrp="1" noChangeArrowheads="1"/>
          </p:cNvSpPr>
          <p:nvPr>
            <p:ph type="body" idx="1"/>
          </p:nvPr>
        </p:nvSpPr>
        <p:spPr>
          <a:xfrm>
            <a:off x="2209800" y="1143000"/>
            <a:ext cx="7772400" cy="5715000"/>
          </a:xfrm>
        </p:spPr>
        <p:txBody>
          <a:bodyPr/>
          <a:lstStyle/>
          <a:p>
            <a:pPr>
              <a:lnSpc>
                <a:spcPct val="90000"/>
              </a:lnSpc>
            </a:pPr>
            <a:r>
              <a:rPr lang="en-IE"/>
              <a:t>Marked leukocytosis</a:t>
            </a:r>
          </a:p>
          <a:p>
            <a:pPr>
              <a:lnSpc>
                <a:spcPct val="90000"/>
              </a:lnSpc>
            </a:pPr>
            <a:r>
              <a:rPr lang="en-IE"/>
              <a:t>Marked </a:t>
            </a:r>
            <a:r>
              <a:rPr lang="en-IE">
                <a:sym typeface="Symbol" panose="05050102010706020507" pitchFamily="18" charset="2"/>
              </a:rPr>
              <a:t> bilirubin, alk phosphatase; moderate  transaminases</a:t>
            </a:r>
          </a:p>
          <a:p>
            <a:pPr>
              <a:lnSpc>
                <a:spcPct val="90000"/>
              </a:lnSpc>
            </a:pPr>
            <a:r>
              <a:rPr lang="en-IE">
                <a:sym typeface="Symbol" panose="05050102010706020507" pitchFamily="18" charset="2"/>
              </a:rPr>
              <a:t>Blood cultures:</a:t>
            </a:r>
          </a:p>
          <a:p>
            <a:pPr>
              <a:lnSpc>
                <a:spcPct val="90000"/>
              </a:lnSpc>
              <a:buFontTx/>
              <a:buNone/>
            </a:pPr>
            <a:r>
              <a:rPr lang="en-IE"/>
              <a:t>	- enteric GNB and anaerobes most frequently isolated.</a:t>
            </a:r>
          </a:p>
          <a:p>
            <a:pPr>
              <a:lnSpc>
                <a:spcPct val="90000"/>
              </a:lnSpc>
            </a:pPr>
            <a:r>
              <a:rPr lang="en-IE"/>
              <a:t>Imaging studies:</a:t>
            </a:r>
          </a:p>
          <a:p>
            <a:pPr>
              <a:lnSpc>
                <a:spcPct val="90000"/>
              </a:lnSpc>
              <a:buFontTx/>
              <a:buNone/>
            </a:pPr>
            <a:r>
              <a:rPr lang="en-IE"/>
              <a:t>	- ultrasound; CT scan</a:t>
            </a:r>
          </a:p>
          <a:p>
            <a:pPr>
              <a:lnSpc>
                <a:spcPct val="90000"/>
              </a:lnSpc>
              <a:buFontTx/>
              <a:buNone/>
            </a:pPr>
            <a:r>
              <a:rPr lang="en-IE"/>
              <a:t>	- ERCP (endoscopic retrograde cholangio-pancreatography), PTC (percutaneous transhepatic cholangiography)</a:t>
            </a:r>
            <a:endParaRPr lang="en-GB"/>
          </a:p>
        </p:txBody>
      </p:sp>
      <p:sp>
        <p:nvSpPr>
          <p:cNvPr id="2" name="Date Placeholder 1"/>
          <p:cNvSpPr>
            <a:spLocks noGrp="1"/>
          </p:cNvSpPr>
          <p:nvPr>
            <p:ph type="dt" sz="half" idx="10"/>
          </p:nvPr>
        </p:nvSpPr>
        <p:spPr/>
        <p:txBody>
          <a:bodyPr/>
          <a:lstStyle/>
          <a:p>
            <a:fld id="{053CCA47-412E-4043-8D93-763A4556B3F2}"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227</a:t>
            </a:fld>
            <a:endParaRPr lang="en-US"/>
          </a:p>
        </p:txBody>
      </p:sp>
    </p:spTree>
    <p:extLst>
      <p:ext uri="{BB962C8B-B14F-4D97-AF65-F5344CB8AC3E}">
        <p14:creationId xmlns="" xmlns:p14="http://schemas.microsoft.com/office/powerpoint/2010/main" val="4023822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slide(fromBottom)">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slide(fromBottom)">
                                      <p:cBhvr>
                                        <p:cTn id="12" dur="500"/>
                                        <p:tgtEl>
                                          <p:spTgt spid="4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slide(fromBottom)">
                                      <p:cBhvr>
                                        <p:cTn id="17" dur="500"/>
                                        <p:tgtEl>
                                          <p:spTgt spid="481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slide(fromBottom)">
                                      <p:cBhvr>
                                        <p:cTn id="22" dur="500"/>
                                        <p:tgtEl>
                                          <p:spTgt spid="481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slide(fromBottom)">
                                      <p:cBhvr>
                                        <p:cTn id="27" dur="500"/>
                                        <p:tgtEl>
                                          <p:spTgt spid="481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8131">
                                            <p:txEl>
                                              <p:pRg st="5" end="5"/>
                                            </p:txEl>
                                          </p:spTgt>
                                        </p:tgtEl>
                                        <p:attrNameLst>
                                          <p:attrName>style.visibility</p:attrName>
                                        </p:attrNameLst>
                                      </p:cBhvr>
                                      <p:to>
                                        <p:strVal val="visible"/>
                                      </p:to>
                                    </p:set>
                                    <p:animEffect transition="in" filter="slide(fromBottom)">
                                      <p:cBhvr>
                                        <p:cTn id="32" dur="500"/>
                                        <p:tgtEl>
                                          <p:spTgt spid="4813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8131">
                                            <p:txEl>
                                              <p:pRg st="6" end="6"/>
                                            </p:txEl>
                                          </p:spTgt>
                                        </p:tgtEl>
                                        <p:attrNameLst>
                                          <p:attrName>style.visibility</p:attrName>
                                        </p:attrNameLst>
                                      </p:cBhvr>
                                      <p:to>
                                        <p:strVal val="visible"/>
                                      </p:to>
                                    </p:set>
                                    <p:animEffect transition="in" filter="slide(fromBottom)">
                                      <p:cBhvr>
                                        <p:cTn id="37" dur="500"/>
                                        <p:tgtEl>
                                          <p:spTgt spid="481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09800" y="304800"/>
            <a:ext cx="7772400" cy="914400"/>
          </a:xfrm>
        </p:spPr>
        <p:txBody>
          <a:bodyPr/>
          <a:lstStyle/>
          <a:p>
            <a:r>
              <a:rPr lang="en-IE" sz="3600" b="1" u="sng"/>
              <a:t>Treatment</a:t>
            </a:r>
            <a:endParaRPr lang="en-GB" sz="3600" b="1" u="sng"/>
          </a:p>
        </p:txBody>
      </p:sp>
      <p:sp>
        <p:nvSpPr>
          <p:cNvPr id="49155" name="Rectangle 3"/>
          <p:cNvSpPr>
            <a:spLocks noGrp="1" noChangeArrowheads="1"/>
          </p:cNvSpPr>
          <p:nvPr>
            <p:ph type="body" idx="1"/>
          </p:nvPr>
        </p:nvSpPr>
        <p:spPr>
          <a:xfrm>
            <a:off x="2209800" y="1447800"/>
            <a:ext cx="7772400" cy="4953000"/>
          </a:xfrm>
        </p:spPr>
        <p:txBody>
          <a:bodyPr/>
          <a:lstStyle/>
          <a:p>
            <a:pPr>
              <a:lnSpc>
                <a:spcPct val="90000"/>
              </a:lnSpc>
            </a:pPr>
            <a:r>
              <a:rPr lang="en-IE"/>
              <a:t>Prompt institution of appropriate antimicrobial therapy essential:</a:t>
            </a:r>
          </a:p>
          <a:p>
            <a:pPr>
              <a:lnSpc>
                <a:spcPct val="90000"/>
              </a:lnSpc>
              <a:buFontTx/>
              <a:buNone/>
            </a:pPr>
            <a:r>
              <a:rPr lang="en-IE"/>
              <a:t>	- initial choice usually empirical </a:t>
            </a:r>
          </a:p>
          <a:p>
            <a:pPr>
              <a:lnSpc>
                <a:spcPct val="90000"/>
              </a:lnSpc>
              <a:buFontTx/>
              <a:buNone/>
            </a:pPr>
            <a:r>
              <a:rPr lang="en-IE"/>
              <a:t>	- eg. 3</a:t>
            </a:r>
            <a:r>
              <a:rPr lang="en-IE" baseline="30000"/>
              <a:t>rd</a:t>
            </a:r>
            <a:r>
              <a:rPr lang="en-IE"/>
              <a:t> gen cephalosporin/quinolones/co-amoxiclav + metronidazole.</a:t>
            </a:r>
          </a:p>
          <a:p>
            <a:pPr>
              <a:lnSpc>
                <a:spcPct val="90000"/>
              </a:lnSpc>
            </a:pPr>
            <a:r>
              <a:rPr lang="en-IE"/>
              <a:t>Surgery:</a:t>
            </a:r>
          </a:p>
          <a:p>
            <a:pPr>
              <a:lnSpc>
                <a:spcPct val="90000"/>
              </a:lnSpc>
              <a:buFontTx/>
              <a:buNone/>
            </a:pPr>
            <a:r>
              <a:rPr lang="en-IE"/>
              <a:t>	- usually necessary in most patients</a:t>
            </a:r>
          </a:p>
          <a:p>
            <a:pPr>
              <a:lnSpc>
                <a:spcPct val="90000"/>
              </a:lnSpc>
              <a:buFontTx/>
              <a:buNone/>
            </a:pPr>
            <a:r>
              <a:rPr lang="en-IE"/>
              <a:t>	- decompression &amp; exploration of cbd, T-tube drainage, +/- cholecystectomy.</a:t>
            </a:r>
            <a:endParaRPr lang="en-GB"/>
          </a:p>
        </p:txBody>
      </p:sp>
      <p:sp>
        <p:nvSpPr>
          <p:cNvPr id="2" name="Date Placeholder 1"/>
          <p:cNvSpPr>
            <a:spLocks noGrp="1"/>
          </p:cNvSpPr>
          <p:nvPr>
            <p:ph type="dt" sz="half" idx="10"/>
          </p:nvPr>
        </p:nvSpPr>
        <p:spPr/>
        <p:txBody>
          <a:bodyPr/>
          <a:lstStyle/>
          <a:p>
            <a:fld id="{A360DE4B-1E70-4A09-9E9E-BC17C9197DA0}"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228</a:t>
            </a:fld>
            <a:endParaRPr lang="en-US"/>
          </a:p>
        </p:txBody>
      </p:sp>
    </p:spTree>
    <p:extLst>
      <p:ext uri="{BB962C8B-B14F-4D97-AF65-F5344CB8AC3E}">
        <p14:creationId xmlns="" xmlns:p14="http://schemas.microsoft.com/office/powerpoint/2010/main" val="3277242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slide(fromBottom)">
                                      <p:cBhvr>
                                        <p:cTn id="7" dur="5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slide(fromBottom)">
                                      <p:cBhvr>
                                        <p:cTn id="12" dur="500"/>
                                        <p:tgtEl>
                                          <p:spTgt spid="49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slide(fromBottom)">
                                      <p:cBhvr>
                                        <p:cTn id="17" dur="500"/>
                                        <p:tgtEl>
                                          <p:spTgt spid="491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slide(fromBottom)">
                                      <p:cBhvr>
                                        <p:cTn id="22" dur="500"/>
                                        <p:tgtEl>
                                          <p:spTgt spid="491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Effect transition="in" filter="slide(fromBottom)">
                                      <p:cBhvr>
                                        <p:cTn id="27" dur="500"/>
                                        <p:tgtEl>
                                          <p:spTgt spid="491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9155">
                                            <p:txEl>
                                              <p:pRg st="5" end="5"/>
                                            </p:txEl>
                                          </p:spTgt>
                                        </p:tgtEl>
                                        <p:attrNameLst>
                                          <p:attrName>style.visibility</p:attrName>
                                        </p:attrNameLst>
                                      </p:cBhvr>
                                      <p:to>
                                        <p:strVal val="visible"/>
                                      </p:to>
                                    </p:set>
                                    <p:animEffect transition="in" filter="slide(fromBottom)">
                                      <p:cBhvr>
                                        <p:cTn id="32" dur="500"/>
                                        <p:tgtEl>
                                          <p:spTgt spid="49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IE" sz="3600" b="1" u="sng"/>
              <a:t>Liver abscess</a:t>
            </a:r>
            <a:endParaRPr lang="en-GB" sz="3600" b="1" u="sng"/>
          </a:p>
        </p:txBody>
      </p:sp>
      <p:sp>
        <p:nvSpPr>
          <p:cNvPr id="13315" name="Rectangle 3"/>
          <p:cNvSpPr>
            <a:spLocks noGrp="1" noChangeArrowheads="1"/>
          </p:cNvSpPr>
          <p:nvPr>
            <p:ph type="body" idx="1"/>
          </p:nvPr>
        </p:nvSpPr>
        <p:spPr/>
        <p:txBody>
          <a:bodyPr/>
          <a:lstStyle/>
          <a:p>
            <a:r>
              <a:rPr lang="en-IE" dirty="0"/>
              <a:t>Relatively rare</a:t>
            </a:r>
          </a:p>
          <a:p>
            <a:r>
              <a:rPr lang="en-IE" dirty="0"/>
              <a:t>Described since the time of Hippocrates (400 BC)</a:t>
            </a:r>
          </a:p>
          <a:p>
            <a:r>
              <a:rPr lang="en-IE" dirty="0"/>
              <a:t>Remains uniformly fatal if untreated</a:t>
            </a:r>
          </a:p>
          <a:p>
            <a:r>
              <a:rPr lang="en-IE" dirty="0"/>
              <a:t>Improvements in radiological, microbiological &amp; drainage techniques have decreased mortality rates to 5-30%.</a:t>
            </a:r>
            <a:endParaRPr lang="en-GB" dirty="0"/>
          </a:p>
        </p:txBody>
      </p:sp>
      <p:sp>
        <p:nvSpPr>
          <p:cNvPr id="2" name="Date Placeholder 1"/>
          <p:cNvSpPr>
            <a:spLocks noGrp="1"/>
          </p:cNvSpPr>
          <p:nvPr>
            <p:ph type="dt" sz="half" idx="10"/>
          </p:nvPr>
        </p:nvSpPr>
        <p:spPr/>
        <p:txBody>
          <a:bodyPr/>
          <a:lstStyle/>
          <a:p>
            <a:fld id="{718CAAEE-A016-4CCF-8B37-04ECCFF2C285}"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229</a:t>
            </a:fld>
            <a:endParaRPr lang="en-US"/>
          </a:p>
        </p:txBody>
      </p:sp>
    </p:spTree>
    <p:extLst>
      <p:ext uri="{BB962C8B-B14F-4D97-AF65-F5344CB8AC3E}">
        <p14:creationId xmlns="" xmlns:p14="http://schemas.microsoft.com/office/powerpoint/2010/main" val="1082558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smtClean="0"/>
              <a:t>mutiso ESq</a:t>
            </a:r>
            <a:endParaRPr lang="en-US"/>
          </a:p>
        </p:txBody>
      </p:sp>
      <p:sp>
        <p:nvSpPr>
          <p:cNvPr id="5" name="Slide Number Placeholder 3"/>
          <p:cNvSpPr>
            <a:spLocks noGrp="1"/>
          </p:cNvSpPr>
          <p:nvPr>
            <p:ph type="sldNum" sz="quarter" idx="12"/>
          </p:nvPr>
        </p:nvSpPr>
        <p:spPr/>
        <p:txBody>
          <a:bodyPr/>
          <a:lstStyle/>
          <a:p>
            <a:fld id="{2528D43E-1978-4E9F-BB82-E1E2495B2788}" type="slidenum">
              <a:rPr lang="en-US"/>
              <a:pPr/>
              <a:t>23</a:t>
            </a:fld>
            <a:endParaRPr lang="en-US"/>
          </a:p>
        </p:txBody>
      </p:sp>
      <p:pic>
        <p:nvPicPr>
          <p:cNvPr id="91141" name="Picture 5" descr="cpdental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4601" y="381001"/>
            <a:ext cx="5724525" cy="57245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EE6053B5-78A4-427C-9299-044FD4A02F38}" type="datetime1">
              <a:rPr lang="en-US" smtClean="0"/>
              <a:pPr/>
              <a:t>3/3/2021</a:t>
            </a:fld>
            <a:endParaRPr lang="en-US"/>
          </a:p>
        </p:txBody>
      </p:sp>
    </p:spTree>
    <p:extLst>
      <p:ext uri="{BB962C8B-B14F-4D97-AF65-F5344CB8AC3E}">
        <p14:creationId xmlns="" xmlns:p14="http://schemas.microsoft.com/office/powerpoint/2010/main" val="1205207040"/>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IE" sz="3600" b="1" u="sng"/>
              <a:t>Epidemiology</a:t>
            </a:r>
            <a:endParaRPr lang="en-GB" sz="3600" b="1" u="sng"/>
          </a:p>
        </p:txBody>
      </p:sp>
      <p:sp>
        <p:nvSpPr>
          <p:cNvPr id="24579" name="Rectangle 3"/>
          <p:cNvSpPr>
            <a:spLocks noGrp="1" noChangeArrowheads="1"/>
          </p:cNvSpPr>
          <p:nvPr>
            <p:ph type="body" idx="1"/>
          </p:nvPr>
        </p:nvSpPr>
        <p:spPr/>
        <p:txBody>
          <a:bodyPr/>
          <a:lstStyle/>
          <a:p>
            <a:r>
              <a:rPr lang="en-IE"/>
              <a:t>Incidence (US): 8-16 cases / 100,000 hosp patients</a:t>
            </a:r>
          </a:p>
          <a:p>
            <a:r>
              <a:rPr lang="en-IE"/>
              <a:t>Current mortality 5-30%</a:t>
            </a:r>
          </a:p>
          <a:p>
            <a:r>
              <a:rPr lang="en-IE"/>
              <a:t>Most commonly in the 6</a:t>
            </a:r>
            <a:r>
              <a:rPr lang="en-IE" baseline="30000"/>
              <a:t>th</a:t>
            </a:r>
            <a:r>
              <a:rPr lang="en-IE"/>
              <a:t>/7</a:t>
            </a:r>
            <a:r>
              <a:rPr lang="en-IE" baseline="30000"/>
              <a:t>th</a:t>
            </a:r>
            <a:r>
              <a:rPr lang="en-IE"/>
              <a:t> decades of life</a:t>
            </a:r>
          </a:p>
          <a:p>
            <a:r>
              <a:rPr lang="en-IE"/>
              <a:t>Right lobe &gt; left lobe (2:1)</a:t>
            </a:r>
            <a:endParaRPr lang="en-GB"/>
          </a:p>
        </p:txBody>
      </p:sp>
      <p:sp>
        <p:nvSpPr>
          <p:cNvPr id="2" name="Date Placeholder 1"/>
          <p:cNvSpPr>
            <a:spLocks noGrp="1"/>
          </p:cNvSpPr>
          <p:nvPr>
            <p:ph type="dt" sz="half" idx="10"/>
          </p:nvPr>
        </p:nvSpPr>
        <p:spPr/>
        <p:txBody>
          <a:bodyPr/>
          <a:lstStyle/>
          <a:p>
            <a:fld id="{31BBA681-982B-4CEC-B682-D762C70AF82C}"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230</a:t>
            </a:fld>
            <a:endParaRPr lang="en-US"/>
          </a:p>
        </p:txBody>
      </p:sp>
    </p:spTree>
    <p:extLst>
      <p:ext uri="{BB962C8B-B14F-4D97-AF65-F5344CB8AC3E}">
        <p14:creationId xmlns="" xmlns:p14="http://schemas.microsoft.com/office/powerpoint/2010/main" val="556868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slide(fromBottom)">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slide(fromBottom)">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slide(fromBottom)">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slide(fromBottom)">
                                      <p:cBhvr>
                                        <p:cTn id="2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IE" sz="3600" b="1" u="sng"/>
              <a:t>Pathophysiology</a:t>
            </a:r>
            <a:endParaRPr lang="en-GB" sz="3600" b="1" u="sng"/>
          </a:p>
        </p:txBody>
      </p:sp>
      <p:sp>
        <p:nvSpPr>
          <p:cNvPr id="15363" name="Rectangle 3"/>
          <p:cNvSpPr>
            <a:spLocks noGrp="1" noChangeArrowheads="1"/>
          </p:cNvSpPr>
          <p:nvPr>
            <p:ph type="body" idx="1"/>
          </p:nvPr>
        </p:nvSpPr>
        <p:spPr/>
        <p:txBody>
          <a:bodyPr/>
          <a:lstStyle/>
          <a:p>
            <a:r>
              <a:rPr lang="en-IE" dirty="0"/>
              <a:t>Biliary tract disease (60%)</a:t>
            </a:r>
          </a:p>
          <a:p>
            <a:r>
              <a:rPr lang="en-IE" dirty="0"/>
              <a:t>Portal venous system (25%)</a:t>
            </a:r>
          </a:p>
          <a:p>
            <a:r>
              <a:rPr lang="en-IE" dirty="0"/>
              <a:t>Haematogenous dissemination</a:t>
            </a:r>
          </a:p>
          <a:p>
            <a:r>
              <a:rPr lang="en-IE" dirty="0"/>
              <a:t>Contiguous spread </a:t>
            </a:r>
            <a:r>
              <a:rPr lang="en-IE" dirty="0" err="1"/>
              <a:t>eg</a:t>
            </a:r>
            <a:r>
              <a:rPr lang="en-IE" dirty="0"/>
              <a:t>. gallbladder</a:t>
            </a:r>
          </a:p>
          <a:p>
            <a:r>
              <a:rPr lang="en-IE" dirty="0"/>
              <a:t>Others: trauma-related, post-surgical, secondary infection of tumour/cyst</a:t>
            </a:r>
          </a:p>
          <a:p>
            <a:r>
              <a:rPr lang="en-IE" dirty="0" smtClean="0"/>
              <a:t>Cryptogenic- no obvious cause </a:t>
            </a:r>
            <a:endParaRPr lang="en-GB" dirty="0"/>
          </a:p>
        </p:txBody>
      </p:sp>
      <p:sp>
        <p:nvSpPr>
          <p:cNvPr id="2" name="Date Placeholder 1"/>
          <p:cNvSpPr>
            <a:spLocks noGrp="1"/>
          </p:cNvSpPr>
          <p:nvPr>
            <p:ph type="dt" sz="half" idx="10"/>
          </p:nvPr>
        </p:nvSpPr>
        <p:spPr/>
        <p:txBody>
          <a:bodyPr/>
          <a:lstStyle/>
          <a:p>
            <a:fld id="{CD8E69F0-5C07-4A3A-8395-45420A5969FD}"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231</a:t>
            </a:fld>
            <a:endParaRPr lang="en-US"/>
          </a:p>
        </p:txBody>
      </p:sp>
    </p:spTree>
    <p:extLst>
      <p:ext uri="{BB962C8B-B14F-4D97-AF65-F5344CB8AC3E}">
        <p14:creationId xmlns="" xmlns:p14="http://schemas.microsoft.com/office/powerpoint/2010/main" val="1015429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slide(fromBottom)">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slide(fromBottom)">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slide(fromBottom)">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slide(fromBottom)">
                                      <p:cBhvr>
                                        <p:cTn id="22" dur="500"/>
                                        <p:tgtEl>
                                          <p:spTgt spid="15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slide(fromBottom)">
                                      <p:cBhvr>
                                        <p:cTn id="27" dur="500"/>
                                        <p:tgtEl>
                                          <p:spTgt spid="153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slide(fromBottom)">
                                      <p:cBhvr>
                                        <p:cTn id="32"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09800" y="228600"/>
            <a:ext cx="7772400" cy="685800"/>
          </a:xfrm>
        </p:spPr>
        <p:txBody>
          <a:bodyPr/>
          <a:lstStyle/>
          <a:p>
            <a:r>
              <a:rPr lang="en-IE" sz="3600" b="1" u="sng"/>
              <a:t>Microbiology</a:t>
            </a:r>
            <a:endParaRPr lang="en-GB" sz="3600" b="1" u="sng"/>
          </a:p>
        </p:txBody>
      </p:sp>
      <p:sp>
        <p:nvSpPr>
          <p:cNvPr id="25603" name="Rectangle 3"/>
          <p:cNvSpPr>
            <a:spLocks noGrp="1" noChangeArrowheads="1"/>
          </p:cNvSpPr>
          <p:nvPr>
            <p:ph type="body" idx="1"/>
          </p:nvPr>
        </p:nvSpPr>
        <p:spPr>
          <a:xfrm>
            <a:off x="0" y="990600"/>
            <a:ext cx="9982200" cy="5867400"/>
          </a:xfrm>
        </p:spPr>
        <p:txBody>
          <a:bodyPr/>
          <a:lstStyle/>
          <a:p>
            <a:r>
              <a:rPr lang="en-IE" dirty="0"/>
              <a:t>Pathogens vary according to underlying pathology.</a:t>
            </a:r>
          </a:p>
          <a:p>
            <a:endParaRPr lang="en-IE" dirty="0"/>
          </a:p>
          <a:p>
            <a:r>
              <a:rPr lang="en-IE" dirty="0"/>
              <a:t>GI conditions (via biliary tract or portal vein):</a:t>
            </a:r>
          </a:p>
          <a:p>
            <a:pPr>
              <a:buFontTx/>
              <a:buNone/>
            </a:pPr>
            <a:r>
              <a:rPr lang="en-IE" dirty="0"/>
              <a:t>	- frequently </a:t>
            </a:r>
            <a:r>
              <a:rPr lang="en-IE" dirty="0" err="1"/>
              <a:t>polymicrobial</a:t>
            </a:r>
            <a:endParaRPr lang="en-IE" dirty="0"/>
          </a:p>
          <a:p>
            <a:pPr>
              <a:buFontTx/>
              <a:buNone/>
            </a:pPr>
            <a:r>
              <a:rPr lang="en-IE" dirty="0"/>
              <a:t>	- enteric Gram-negative bacilli </a:t>
            </a:r>
            <a:r>
              <a:rPr lang="en-IE" dirty="0" err="1"/>
              <a:t>eg</a:t>
            </a:r>
            <a:r>
              <a:rPr lang="en-IE" dirty="0"/>
              <a:t>. </a:t>
            </a:r>
            <a:r>
              <a:rPr lang="en-IE" i="1" dirty="0"/>
              <a:t>E. coli, </a:t>
            </a:r>
            <a:r>
              <a:rPr lang="en-IE" i="1" dirty="0" err="1"/>
              <a:t>Klebsiella</a:t>
            </a:r>
            <a:r>
              <a:rPr lang="en-IE" dirty="0"/>
              <a:t>, </a:t>
            </a:r>
            <a:r>
              <a:rPr lang="en-IE" i="1" dirty="0" err="1"/>
              <a:t>Enterobacter</a:t>
            </a:r>
            <a:r>
              <a:rPr lang="en-IE" i="1" dirty="0"/>
              <a:t> </a:t>
            </a:r>
            <a:r>
              <a:rPr lang="en-IE" dirty="0" err="1"/>
              <a:t>spp</a:t>
            </a:r>
            <a:r>
              <a:rPr lang="en-IE" dirty="0"/>
              <a:t> etc.</a:t>
            </a:r>
          </a:p>
          <a:p>
            <a:pPr>
              <a:buFontTx/>
              <a:buNone/>
            </a:pPr>
            <a:r>
              <a:rPr lang="en-IE" dirty="0"/>
              <a:t>	- Anaerobes </a:t>
            </a:r>
            <a:r>
              <a:rPr lang="en-IE" dirty="0" err="1"/>
              <a:t>eg</a:t>
            </a:r>
            <a:r>
              <a:rPr lang="en-IE" dirty="0"/>
              <a:t>. </a:t>
            </a:r>
            <a:r>
              <a:rPr lang="en-IE" i="1" dirty="0" err="1"/>
              <a:t>Bacteroides</a:t>
            </a:r>
            <a:r>
              <a:rPr lang="en-IE" i="1" dirty="0"/>
              <a:t> </a:t>
            </a:r>
            <a:r>
              <a:rPr lang="en-IE" dirty="0"/>
              <a:t>&amp; </a:t>
            </a:r>
            <a:r>
              <a:rPr lang="en-IE" i="1" dirty="0" err="1"/>
              <a:t>Fusobacterium</a:t>
            </a:r>
            <a:r>
              <a:rPr lang="en-IE" i="1" dirty="0"/>
              <a:t> </a:t>
            </a:r>
            <a:r>
              <a:rPr lang="en-IE" dirty="0" err="1"/>
              <a:t>spp</a:t>
            </a:r>
            <a:r>
              <a:rPr lang="en-IE" dirty="0"/>
              <a:t> </a:t>
            </a:r>
          </a:p>
          <a:p>
            <a:pPr>
              <a:buFontTx/>
              <a:buNone/>
            </a:pPr>
            <a:r>
              <a:rPr lang="en-IE" i="1" dirty="0"/>
              <a:t>	- </a:t>
            </a:r>
            <a:r>
              <a:rPr lang="en-IE" dirty="0"/>
              <a:t>Others:</a:t>
            </a:r>
            <a:r>
              <a:rPr lang="en-IE" i="1" dirty="0"/>
              <a:t> Strep </a:t>
            </a:r>
            <a:r>
              <a:rPr lang="en-IE" i="1" dirty="0" err="1"/>
              <a:t>milleri</a:t>
            </a:r>
            <a:r>
              <a:rPr lang="en-IE" i="1" dirty="0"/>
              <a:t>,</a:t>
            </a:r>
            <a:r>
              <a:rPr lang="en-IE" dirty="0"/>
              <a:t> </a:t>
            </a:r>
            <a:r>
              <a:rPr lang="en-IE" i="1" dirty="0"/>
              <a:t>Enterococcus, Candida </a:t>
            </a:r>
            <a:r>
              <a:rPr lang="en-IE" dirty="0"/>
              <a:t>etc.</a:t>
            </a:r>
          </a:p>
          <a:p>
            <a:pPr>
              <a:buFontTx/>
              <a:buNone/>
            </a:pPr>
            <a:r>
              <a:rPr lang="en-IE" i="1" dirty="0"/>
              <a:t>	- </a:t>
            </a:r>
            <a:r>
              <a:rPr lang="en-IE" i="1" dirty="0" err="1"/>
              <a:t>Entamoeba</a:t>
            </a:r>
            <a:r>
              <a:rPr lang="en-IE" i="1" dirty="0"/>
              <a:t> </a:t>
            </a:r>
            <a:r>
              <a:rPr lang="en-IE" i="1" dirty="0" err="1"/>
              <a:t>histolytica</a:t>
            </a:r>
            <a:r>
              <a:rPr lang="en-IE" i="1" dirty="0"/>
              <a:t> </a:t>
            </a:r>
            <a:r>
              <a:rPr lang="en-IE" dirty="0"/>
              <a:t>(see later)</a:t>
            </a:r>
            <a:endParaRPr lang="en-GB" i="1" dirty="0"/>
          </a:p>
        </p:txBody>
      </p:sp>
      <p:sp>
        <p:nvSpPr>
          <p:cNvPr id="2" name="Date Placeholder 1"/>
          <p:cNvSpPr>
            <a:spLocks noGrp="1"/>
          </p:cNvSpPr>
          <p:nvPr>
            <p:ph type="dt" sz="half" idx="10"/>
          </p:nvPr>
        </p:nvSpPr>
        <p:spPr/>
        <p:txBody>
          <a:bodyPr/>
          <a:lstStyle/>
          <a:p>
            <a:fld id="{29809CBC-4037-4B69-9FBB-C31B1707C0EC}"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232</a:t>
            </a:fld>
            <a:endParaRPr lang="en-US"/>
          </a:p>
        </p:txBody>
      </p:sp>
    </p:spTree>
    <p:extLst>
      <p:ext uri="{BB962C8B-B14F-4D97-AF65-F5344CB8AC3E}">
        <p14:creationId xmlns="" xmlns:p14="http://schemas.microsoft.com/office/powerpoint/2010/main" val="4042092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lide(fromBottom)">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slide(fromBottom)">
                                      <p:cBhvr>
                                        <p:cTn id="12" dur="500"/>
                                        <p:tgtEl>
                                          <p:spTgt spid="256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slide(fromBottom)">
                                      <p:cBhvr>
                                        <p:cTn id="17" dur="500"/>
                                        <p:tgtEl>
                                          <p:spTgt spid="256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5603">
                                            <p:txEl>
                                              <p:pRg st="4" end="4"/>
                                            </p:txEl>
                                          </p:spTgt>
                                        </p:tgtEl>
                                        <p:attrNameLst>
                                          <p:attrName>style.visibility</p:attrName>
                                        </p:attrNameLst>
                                      </p:cBhvr>
                                      <p:to>
                                        <p:strVal val="visible"/>
                                      </p:to>
                                    </p:set>
                                    <p:animEffect transition="in" filter="slide(fromBottom)">
                                      <p:cBhvr>
                                        <p:cTn id="22" dur="500"/>
                                        <p:tgtEl>
                                          <p:spTgt spid="2560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animEffect transition="in" filter="slide(fromBottom)">
                                      <p:cBhvr>
                                        <p:cTn id="27" dur="500"/>
                                        <p:tgtEl>
                                          <p:spTgt spid="2560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5603">
                                            <p:txEl>
                                              <p:pRg st="6" end="6"/>
                                            </p:txEl>
                                          </p:spTgt>
                                        </p:tgtEl>
                                        <p:attrNameLst>
                                          <p:attrName>style.visibility</p:attrName>
                                        </p:attrNameLst>
                                      </p:cBhvr>
                                      <p:to>
                                        <p:strVal val="visible"/>
                                      </p:to>
                                    </p:set>
                                    <p:animEffect transition="in" filter="slide(fromBottom)">
                                      <p:cBhvr>
                                        <p:cTn id="32" dur="500"/>
                                        <p:tgtEl>
                                          <p:spTgt spid="2560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5603">
                                            <p:txEl>
                                              <p:pRg st="7" end="7"/>
                                            </p:txEl>
                                          </p:spTgt>
                                        </p:tgtEl>
                                        <p:attrNameLst>
                                          <p:attrName>style.visibility</p:attrName>
                                        </p:attrNameLst>
                                      </p:cBhvr>
                                      <p:to>
                                        <p:strVal val="visible"/>
                                      </p:to>
                                    </p:set>
                                    <p:animEffect transition="in" filter="slide(fromBottom)">
                                      <p:cBhvr>
                                        <p:cTn id="37" dur="500"/>
                                        <p:tgtEl>
                                          <p:spTgt spid="25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09800" y="609600"/>
            <a:ext cx="7772400" cy="152400"/>
          </a:xfrm>
        </p:spPr>
        <p:txBody>
          <a:bodyPr>
            <a:normAutofit fontScale="90000"/>
          </a:bodyPr>
          <a:lstStyle/>
          <a:p>
            <a:endParaRPr lang="en-US"/>
          </a:p>
        </p:txBody>
      </p:sp>
      <p:sp>
        <p:nvSpPr>
          <p:cNvPr id="27651" name="Rectangle 3"/>
          <p:cNvSpPr>
            <a:spLocks noGrp="1" noChangeArrowheads="1"/>
          </p:cNvSpPr>
          <p:nvPr>
            <p:ph type="body" idx="1"/>
          </p:nvPr>
        </p:nvSpPr>
        <p:spPr>
          <a:xfrm>
            <a:off x="2209800" y="1295400"/>
            <a:ext cx="7772400" cy="4800600"/>
          </a:xfrm>
        </p:spPr>
        <p:txBody>
          <a:bodyPr/>
          <a:lstStyle/>
          <a:p>
            <a:r>
              <a:rPr lang="en-IE" dirty="0"/>
              <a:t>Haematogenous dissemination:</a:t>
            </a:r>
          </a:p>
          <a:p>
            <a:pPr>
              <a:buFontTx/>
              <a:buNone/>
            </a:pPr>
            <a:r>
              <a:rPr lang="en-IE" dirty="0"/>
              <a:t>	- </a:t>
            </a:r>
            <a:r>
              <a:rPr lang="en-IE" i="1" dirty="0"/>
              <a:t>S . </a:t>
            </a:r>
            <a:r>
              <a:rPr lang="en-IE" i="1" dirty="0" err="1"/>
              <a:t>aureus</a:t>
            </a:r>
            <a:endParaRPr lang="en-IE" i="1" dirty="0"/>
          </a:p>
          <a:p>
            <a:pPr>
              <a:buFontTx/>
              <a:buNone/>
            </a:pPr>
            <a:r>
              <a:rPr lang="en-IE" dirty="0"/>
              <a:t>	- Streptococci </a:t>
            </a:r>
            <a:r>
              <a:rPr lang="en-IE" dirty="0" err="1"/>
              <a:t>eg</a:t>
            </a:r>
            <a:r>
              <a:rPr lang="en-IE" dirty="0"/>
              <a:t>. Group A Strep, </a:t>
            </a:r>
            <a:r>
              <a:rPr lang="en-IE" dirty="0" err="1"/>
              <a:t>viridans</a:t>
            </a:r>
            <a:r>
              <a:rPr lang="en-IE" dirty="0"/>
              <a:t> Strep.</a:t>
            </a:r>
          </a:p>
          <a:p>
            <a:pPr>
              <a:buFontTx/>
              <a:buNone/>
            </a:pPr>
            <a:r>
              <a:rPr lang="en-IE" dirty="0"/>
              <a:t>	- Rarer: GNB; </a:t>
            </a:r>
            <a:r>
              <a:rPr lang="en-IE" i="1" dirty="0"/>
              <a:t>Candida </a:t>
            </a:r>
            <a:r>
              <a:rPr lang="en-IE" dirty="0"/>
              <a:t>spp.</a:t>
            </a:r>
            <a:endParaRPr lang="en-GB" i="1" dirty="0"/>
          </a:p>
          <a:p>
            <a:endParaRPr lang="en-GB" dirty="0"/>
          </a:p>
        </p:txBody>
      </p:sp>
      <p:sp>
        <p:nvSpPr>
          <p:cNvPr id="2" name="Date Placeholder 1"/>
          <p:cNvSpPr>
            <a:spLocks noGrp="1"/>
          </p:cNvSpPr>
          <p:nvPr>
            <p:ph type="dt" sz="half" idx="10"/>
          </p:nvPr>
        </p:nvSpPr>
        <p:spPr/>
        <p:txBody>
          <a:bodyPr/>
          <a:lstStyle/>
          <a:p>
            <a:fld id="{82C47A55-5777-4CA2-A468-B3DAF390870F}"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233</a:t>
            </a:fld>
            <a:endParaRPr lang="en-US"/>
          </a:p>
        </p:txBody>
      </p:sp>
    </p:spTree>
    <p:extLst>
      <p:ext uri="{BB962C8B-B14F-4D97-AF65-F5344CB8AC3E}">
        <p14:creationId xmlns="" xmlns:p14="http://schemas.microsoft.com/office/powerpoint/2010/main" val="360847630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IE" sz="3600" b="1" u="sng"/>
              <a:t>Clinical features</a:t>
            </a:r>
            <a:endParaRPr lang="en-GB" sz="3600" b="1" u="sng"/>
          </a:p>
        </p:txBody>
      </p:sp>
      <p:sp>
        <p:nvSpPr>
          <p:cNvPr id="17411" name="Rectangle 3"/>
          <p:cNvSpPr>
            <a:spLocks noGrp="1" noChangeArrowheads="1"/>
          </p:cNvSpPr>
          <p:nvPr>
            <p:ph type="body" idx="1"/>
          </p:nvPr>
        </p:nvSpPr>
        <p:spPr/>
        <p:txBody>
          <a:bodyPr/>
          <a:lstStyle/>
          <a:p>
            <a:pPr>
              <a:lnSpc>
                <a:spcPct val="90000"/>
              </a:lnSpc>
            </a:pPr>
            <a:r>
              <a:rPr lang="en-IE"/>
              <a:t>Fever, chills, malaise, anorexia, weight loss</a:t>
            </a:r>
          </a:p>
          <a:p>
            <a:pPr>
              <a:lnSpc>
                <a:spcPct val="90000"/>
              </a:lnSpc>
            </a:pPr>
            <a:r>
              <a:rPr lang="en-IE"/>
              <a:t>Dull RUQ pain at times</a:t>
            </a:r>
          </a:p>
          <a:p>
            <a:pPr>
              <a:lnSpc>
                <a:spcPct val="90000"/>
              </a:lnSpc>
            </a:pPr>
            <a:r>
              <a:rPr lang="en-IE"/>
              <a:t>Diaphragmatic irritation: referred pain (Rt shoulder), cough, pleurisy, hiccups.</a:t>
            </a:r>
          </a:p>
          <a:p>
            <a:pPr>
              <a:lnSpc>
                <a:spcPct val="90000"/>
              </a:lnSpc>
            </a:pPr>
            <a:r>
              <a:rPr lang="en-IE"/>
              <a:t>Solitary lesions tend to have a more insidious course than multiple abscesses</a:t>
            </a:r>
          </a:p>
          <a:p>
            <a:pPr>
              <a:lnSpc>
                <a:spcPct val="90000"/>
              </a:lnSpc>
            </a:pPr>
            <a:r>
              <a:rPr lang="en-IE"/>
              <a:t>Indolent cases can present as PUO (pyrexia of unknown origin)</a:t>
            </a:r>
            <a:endParaRPr lang="en-GB"/>
          </a:p>
        </p:txBody>
      </p:sp>
      <p:sp>
        <p:nvSpPr>
          <p:cNvPr id="2" name="Date Placeholder 1"/>
          <p:cNvSpPr>
            <a:spLocks noGrp="1"/>
          </p:cNvSpPr>
          <p:nvPr>
            <p:ph type="dt" sz="half" idx="10"/>
          </p:nvPr>
        </p:nvSpPr>
        <p:spPr/>
        <p:txBody>
          <a:bodyPr/>
          <a:lstStyle/>
          <a:p>
            <a:fld id="{E79F2E86-3F46-43DB-AF85-AA5EB4D38E9A}"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234</a:t>
            </a:fld>
            <a:endParaRPr lang="en-US"/>
          </a:p>
        </p:txBody>
      </p:sp>
    </p:spTree>
    <p:extLst>
      <p:ext uri="{BB962C8B-B14F-4D97-AF65-F5344CB8AC3E}">
        <p14:creationId xmlns="" xmlns:p14="http://schemas.microsoft.com/office/powerpoint/2010/main" val="887752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slide(fromBottom)">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slide(fromBottom)">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slide(fromBottom)">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slide(fromBottom)">
                                      <p:cBhvr>
                                        <p:cTn id="22" dur="500"/>
                                        <p:tgtEl>
                                          <p:spTgt spid="17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slide(fromBottom)">
                                      <p:cBhvr>
                                        <p:cTn id="27"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609600"/>
            <a:ext cx="7772400" cy="152400"/>
          </a:xfrm>
        </p:spPr>
        <p:txBody>
          <a:bodyPr>
            <a:normAutofit fontScale="90000"/>
          </a:bodyPr>
          <a:lstStyle/>
          <a:p>
            <a:endParaRPr lang="en-US"/>
          </a:p>
        </p:txBody>
      </p:sp>
      <p:sp>
        <p:nvSpPr>
          <p:cNvPr id="18435" name="Rectangle 3"/>
          <p:cNvSpPr>
            <a:spLocks noGrp="1" noChangeArrowheads="1"/>
          </p:cNvSpPr>
          <p:nvPr>
            <p:ph type="body" idx="1"/>
          </p:nvPr>
        </p:nvSpPr>
        <p:spPr>
          <a:xfrm>
            <a:off x="2209800" y="914400"/>
            <a:ext cx="7772400" cy="5181600"/>
          </a:xfrm>
        </p:spPr>
        <p:txBody>
          <a:bodyPr/>
          <a:lstStyle/>
          <a:p>
            <a:r>
              <a:rPr lang="en-IE"/>
              <a:t>Pyrexia</a:t>
            </a:r>
          </a:p>
          <a:p>
            <a:r>
              <a:rPr lang="en-IE"/>
              <a:t>Tender hepatomegaly</a:t>
            </a:r>
          </a:p>
          <a:p>
            <a:r>
              <a:rPr lang="en-IE"/>
              <a:t>Mid-epigastric tenderness (left lobe involvement)</a:t>
            </a:r>
          </a:p>
          <a:p>
            <a:r>
              <a:rPr lang="en-IE"/>
              <a:t>Pleural rub, pleural effusion, decreased basal breath sounds</a:t>
            </a:r>
          </a:p>
          <a:p>
            <a:r>
              <a:rPr lang="en-IE"/>
              <a:t>Jaundice not often present (25%) – obstructive cholangitis or extensive hepatic involvement</a:t>
            </a:r>
            <a:endParaRPr lang="en-GB"/>
          </a:p>
        </p:txBody>
      </p:sp>
      <p:sp>
        <p:nvSpPr>
          <p:cNvPr id="2" name="Date Placeholder 1"/>
          <p:cNvSpPr>
            <a:spLocks noGrp="1"/>
          </p:cNvSpPr>
          <p:nvPr>
            <p:ph type="dt" sz="half" idx="10"/>
          </p:nvPr>
        </p:nvSpPr>
        <p:spPr/>
        <p:txBody>
          <a:bodyPr/>
          <a:lstStyle/>
          <a:p>
            <a:fld id="{D4032680-055C-4547-B14C-3EE16D959BC1}"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235</a:t>
            </a:fld>
            <a:endParaRPr lang="en-US"/>
          </a:p>
        </p:txBody>
      </p:sp>
    </p:spTree>
    <p:extLst>
      <p:ext uri="{BB962C8B-B14F-4D97-AF65-F5344CB8AC3E}">
        <p14:creationId xmlns="" xmlns:p14="http://schemas.microsoft.com/office/powerpoint/2010/main" val="1429345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slide(fromBottom)">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slide(fromBottom)">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slide(fromBottom)">
                                      <p:cBhvr>
                                        <p:cTn id="17" dur="500"/>
                                        <p:tgtEl>
                                          <p:spTgt spid="18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slide(fromBottom)">
                                      <p:cBhvr>
                                        <p:cTn id="22" dur="500"/>
                                        <p:tgtEl>
                                          <p:spTgt spid="184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slide(fromBottom)">
                                      <p:cBhvr>
                                        <p:cTn id="2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IE" sz="3600" b="1" u="sng"/>
              <a:t>Differential diagnoses</a:t>
            </a:r>
            <a:endParaRPr lang="en-GB" sz="3600" b="1" u="sng"/>
          </a:p>
        </p:txBody>
      </p:sp>
      <p:sp>
        <p:nvSpPr>
          <p:cNvPr id="28675" name="Rectangle 3"/>
          <p:cNvSpPr>
            <a:spLocks noGrp="1" noChangeArrowheads="1"/>
          </p:cNvSpPr>
          <p:nvPr>
            <p:ph type="body" idx="1"/>
          </p:nvPr>
        </p:nvSpPr>
        <p:spPr>
          <a:xfrm>
            <a:off x="2209800" y="1752600"/>
            <a:ext cx="7772400" cy="4648200"/>
          </a:xfrm>
        </p:spPr>
        <p:txBody>
          <a:bodyPr/>
          <a:lstStyle/>
          <a:p>
            <a:r>
              <a:rPr lang="en-IE"/>
              <a:t>Cholecystitis; biliary tract disease</a:t>
            </a:r>
          </a:p>
          <a:p>
            <a:r>
              <a:rPr lang="en-IE"/>
              <a:t>Acute gastritis</a:t>
            </a:r>
          </a:p>
          <a:p>
            <a:r>
              <a:rPr lang="en-IE"/>
              <a:t>Hepatitis (viral/non-viral)</a:t>
            </a:r>
          </a:p>
          <a:p>
            <a:r>
              <a:rPr lang="en-IE"/>
              <a:t>Hepatocellular carcinoma; liver metastases</a:t>
            </a:r>
          </a:p>
          <a:p>
            <a:r>
              <a:rPr lang="en-IE"/>
              <a:t>Rt basal pneumonia / empyema</a:t>
            </a:r>
          </a:p>
          <a:p>
            <a:r>
              <a:rPr lang="en-IE"/>
              <a:t>Hydatid cyst (see later)</a:t>
            </a:r>
            <a:endParaRPr lang="en-GB"/>
          </a:p>
        </p:txBody>
      </p:sp>
      <p:sp>
        <p:nvSpPr>
          <p:cNvPr id="2" name="Date Placeholder 1"/>
          <p:cNvSpPr>
            <a:spLocks noGrp="1"/>
          </p:cNvSpPr>
          <p:nvPr>
            <p:ph type="dt" sz="half" idx="10"/>
          </p:nvPr>
        </p:nvSpPr>
        <p:spPr/>
        <p:txBody>
          <a:bodyPr/>
          <a:lstStyle/>
          <a:p>
            <a:fld id="{8E42D928-30FE-49A3-AED0-877CA1CBC653}"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236</a:t>
            </a:fld>
            <a:endParaRPr lang="en-US"/>
          </a:p>
        </p:txBody>
      </p:sp>
    </p:spTree>
    <p:extLst>
      <p:ext uri="{BB962C8B-B14F-4D97-AF65-F5344CB8AC3E}">
        <p14:creationId xmlns="" xmlns:p14="http://schemas.microsoft.com/office/powerpoint/2010/main" val="116260665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IE" sz="3600" b="1" u="sng"/>
              <a:t>Diagnosis</a:t>
            </a:r>
            <a:endParaRPr lang="en-GB" sz="3600" b="1" u="sng"/>
          </a:p>
        </p:txBody>
      </p:sp>
      <p:sp>
        <p:nvSpPr>
          <p:cNvPr id="19459" name="Rectangle 3"/>
          <p:cNvSpPr>
            <a:spLocks noGrp="1" noChangeArrowheads="1"/>
          </p:cNvSpPr>
          <p:nvPr>
            <p:ph type="body" idx="1"/>
          </p:nvPr>
        </p:nvSpPr>
        <p:spPr>
          <a:xfrm>
            <a:off x="2209800" y="1676400"/>
            <a:ext cx="7772400" cy="4876800"/>
          </a:xfrm>
        </p:spPr>
        <p:txBody>
          <a:bodyPr/>
          <a:lstStyle/>
          <a:p>
            <a:r>
              <a:rPr lang="en-IE"/>
              <a:t>Lab markers:</a:t>
            </a:r>
          </a:p>
          <a:p>
            <a:pPr>
              <a:buFontTx/>
              <a:buNone/>
            </a:pPr>
            <a:r>
              <a:rPr lang="en-IE"/>
              <a:t>	- anaemia +/- leukocytosis</a:t>
            </a:r>
          </a:p>
          <a:p>
            <a:pPr>
              <a:buFontTx/>
              <a:buNone/>
            </a:pPr>
            <a:r>
              <a:rPr lang="en-IE"/>
              <a:t>	- </a:t>
            </a:r>
            <a:r>
              <a:rPr lang="en-IE">
                <a:sym typeface="Symbol" panose="05050102010706020507" pitchFamily="18" charset="2"/>
              </a:rPr>
              <a:t>alkaline phosphatase; albumin</a:t>
            </a:r>
          </a:p>
          <a:p>
            <a:pPr>
              <a:buFontTx/>
              <a:buNone/>
            </a:pPr>
            <a:r>
              <a:rPr lang="en-IE">
                <a:sym typeface="Symbol" panose="05050102010706020507" pitchFamily="18" charset="2"/>
              </a:rPr>
              <a:t>	- variable elevations in transaminases &amp; bilirubin</a:t>
            </a:r>
          </a:p>
          <a:p>
            <a:pPr>
              <a:buFontTx/>
              <a:buNone/>
            </a:pPr>
            <a:r>
              <a:rPr lang="en-IE">
                <a:sym typeface="Symbol" panose="05050102010706020507" pitchFamily="18" charset="2"/>
              </a:rPr>
              <a:t>	- Blood cultures (positive in 50% cases)</a:t>
            </a:r>
          </a:p>
          <a:p>
            <a:pPr>
              <a:buFontTx/>
              <a:buNone/>
            </a:pPr>
            <a:r>
              <a:rPr lang="en-IE">
                <a:sym typeface="Symbol" panose="05050102010706020507" pitchFamily="18" charset="2"/>
              </a:rPr>
              <a:t>	- Culture of abscess fluid</a:t>
            </a:r>
          </a:p>
          <a:p>
            <a:pPr>
              <a:buFontTx/>
              <a:buNone/>
            </a:pPr>
            <a:r>
              <a:rPr lang="en-IE">
                <a:sym typeface="Symbol" panose="05050102010706020507" pitchFamily="18" charset="2"/>
              </a:rPr>
              <a:t>	- Anti-amoebic serology</a:t>
            </a:r>
            <a:endParaRPr lang="en-GB"/>
          </a:p>
        </p:txBody>
      </p:sp>
      <p:sp>
        <p:nvSpPr>
          <p:cNvPr id="2" name="Date Placeholder 1"/>
          <p:cNvSpPr>
            <a:spLocks noGrp="1"/>
          </p:cNvSpPr>
          <p:nvPr>
            <p:ph type="dt" sz="half" idx="10"/>
          </p:nvPr>
        </p:nvSpPr>
        <p:spPr/>
        <p:txBody>
          <a:bodyPr/>
          <a:lstStyle/>
          <a:p>
            <a:fld id="{B311FE56-F0DF-4CF1-93FC-7E421C6BFAD1}"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237</a:t>
            </a:fld>
            <a:endParaRPr lang="en-US"/>
          </a:p>
        </p:txBody>
      </p:sp>
    </p:spTree>
    <p:extLst>
      <p:ext uri="{BB962C8B-B14F-4D97-AF65-F5344CB8AC3E}">
        <p14:creationId xmlns="" xmlns:p14="http://schemas.microsoft.com/office/powerpoint/2010/main" val="79557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slide(fromBottom)">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slide(fromBottom)">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slide(fromBottom)">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slide(fromBottom)">
                                      <p:cBhvr>
                                        <p:cTn id="22" dur="500"/>
                                        <p:tgtEl>
                                          <p:spTgt spid="19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slide(fromBottom)">
                                      <p:cBhvr>
                                        <p:cTn id="27" dur="500"/>
                                        <p:tgtEl>
                                          <p:spTgt spid="194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slide(fromBottom)">
                                      <p:cBhvr>
                                        <p:cTn id="32" dur="500"/>
                                        <p:tgtEl>
                                          <p:spTgt spid="194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animEffect transition="in" filter="slide(fromBottom)">
                                      <p:cBhvr>
                                        <p:cTn id="37" dur="500"/>
                                        <p:tgtEl>
                                          <p:spTgt spid="19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2209800" y="990600"/>
            <a:ext cx="7772400" cy="5105400"/>
          </a:xfrm>
        </p:spPr>
        <p:txBody>
          <a:bodyPr/>
          <a:lstStyle/>
          <a:p>
            <a:r>
              <a:rPr lang="en-IE" dirty="0"/>
              <a:t>Radiological studies:</a:t>
            </a:r>
          </a:p>
          <a:p>
            <a:pPr>
              <a:buFontTx/>
              <a:buNone/>
            </a:pPr>
            <a:r>
              <a:rPr lang="en-IE" dirty="0"/>
              <a:t>	- Ultrasound, CT scan, radionuclide scan</a:t>
            </a:r>
          </a:p>
          <a:p>
            <a:pPr>
              <a:buFontTx/>
              <a:buNone/>
            </a:pPr>
            <a:r>
              <a:rPr lang="en-IE" dirty="0"/>
              <a:t>	- Chest x-ray</a:t>
            </a:r>
          </a:p>
          <a:p>
            <a:pPr>
              <a:buFontTx/>
              <a:buNone/>
            </a:pPr>
            <a:endParaRPr lang="en-IE" dirty="0"/>
          </a:p>
          <a:p>
            <a:r>
              <a:rPr lang="en-IE" dirty="0"/>
              <a:t>Percutaneous needle aspiration (under CT or ultrasound guidance)</a:t>
            </a:r>
            <a:endParaRPr lang="en-GB" dirty="0"/>
          </a:p>
        </p:txBody>
      </p:sp>
      <p:sp>
        <p:nvSpPr>
          <p:cNvPr id="2" name="Date Placeholder 1"/>
          <p:cNvSpPr>
            <a:spLocks noGrp="1"/>
          </p:cNvSpPr>
          <p:nvPr>
            <p:ph type="dt" sz="half" idx="10"/>
          </p:nvPr>
        </p:nvSpPr>
        <p:spPr/>
        <p:txBody>
          <a:bodyPr/>
          <a:lstStyle/>
          <a:p>
            <a:fld id="{B4914FFC-24A4-4B82-A989-35C0198D7C1E}"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238</a:t>
            </a:fld>
            <a:endParaRPr lang="en-US"/>
          </a:p>
        </p:txBody>
      </p:sp>
    </p:spTree>
    <p:extLst>
      <p:ext uri="{BB962C8B-B14F-4D97-AF65-F5344CB8AC3E}">
        <p14:creationId xmlns="" xmlns:p14="http://schemas.microsoft.com/office/powerpoint/2010/main" val="229345114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09800" y="609600"/>
            <a:ext cx="7772400" cy="762000"/>
          </a:xfrm>
        </p:spPr>
        <p:txBody>
          <a:bodyPr/>
          <a:lstStyle/>
          <a:p>
            <a:r>
              <a:rPr lang="en-IE" sz="3600" b="1" u="sng"/>
              <a:t>Treatment</a:t>
            </a:r>
            <a:endParaRPr lang="en-GB" sz="3600" b="1" u="sng"/>
          </a:p>
        </p:txBody>
      </p:sp>
      <p:sp>
        <p:nvSpPr>
          <p:cNvPr id="29699" name="Rectangle 3"/>
          <p:cNvSpPr>
            <a:spLocks noGrp="1" noChangeArrowheads="1"/>
          </p:cNvSpPr>
          <p:nvPr>
            <p:ph type="body" idx="1"/>
          </p:nvPr>
        </p:nvSpPr>
        <p:spPr>
          <a:xfrm>
            <a:off x="2209800" y="1524000"/>
            <a:ext cx="7772400" cy="5029200"/>
          </a:xfrm>
        </p:spPr>
        <p:txBody>
          <a:bodyPr/>
          <a:lstStyle/>
          <a:p>
            <a:r>
              <a:rPr lang="en-IE"/>
              <a:t>Antibiotics and drainage</a:t>
            </a:r>
          </a:p>
          <a:p>
            <a:r>
              <a:rPr lang="en-IE"/>
              <a:t>Antimicrobial therapy:</a:t>
            </a:r>
          </a:p>
          <a:p>
            <a:pPr>
              <a:buFontTx/>
              <a:buNone/>
            </a:pPr>
            <a:r>
              <a:rPr lang="en-IE"/>
              <a:t>	- empirical (based on expected pathogens)</a:t>
            </a:r>
          </a:p>
          <a:p>
            <a:pPr>
              <a:buFontTx/>
              <a:buNone/>
            </a:pPr>
            <a:r>
              <a:rPr lang="en-IE"/>
              <a:t>	- specific (based on culture results)</a:t>
            </a:r>
          </a:p>
          <a:p>
            <a:r>
              <a:rPr lang="en-IE"/>
              <a:t>Percutaneous catheter drainage:</a:t>
            </a:r>
          </a:p>
          <a:p>
            <a:pPr>
              <a:buFontTx/>
              <a:buNone/>
            </a:pPr>
            <a:r>
              <a:rPr lang="en-IE"/>
              <a:t>	- ultrasound or CT guidance</a:t>
            </a:r>
          </a:p>
          <a:p>
            <a:r>
              <a:rPr lang="en-IE"/>
              <a:t>Open surgery: may be required in difficult cases</a:t>
            </a:r>
            <a:endParaRPr lang="en-GB"/>
          </a:p>
        </p:txBody>
      </p:sp>
      <p:sp>
        <p:nvSpPr>
          <p:cNvPr id="2" name="Date Placeholder 1"/>
          <p:cNvSpPr>
            <a:spLocks noGrp="1"/>
          </p:cNvSpPr>
          <p:nvPr>
            <p:ph type="dt" sz="half" idx="10"/>
          </p:nvPr>
        </p:nvSpPr>
        <p:spPr/>
        <p:txBody>
          <a:bodyPr/>
          <a:lstStyle/>
          <a:p>
            <a:fld id="{40DDDB85-10B4-48B7-93AA-135ADBBD3381}"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239</a:t>
            </a:fld>
            <a:endParaRPr lang="en-US"/>
          </a:p>
        </p:txBody>
      </p:sp>
    </p:spTree>
    <p:extLst>
      <p:ext uri="{BB962C8B-B14F-4D97-AF65-F5344CB8AC3E}">
        <p14:creationId xmlns="" xmlns:p14="http://schemas.microsoft.com/office/powerpoint/2010/main" val="3959986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slide(fromBottom)">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slide(fromBottom)">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slide(fromBottom)">
                                      <p:cBhvr>
                                        <p:cTn id="17" dur="500"/>
                                        <p:tgtEl>
                                          <p:spTgt spid="29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slide(fromBottom)">
                                      <p:cBhvr>
                                        <p:cTn id="22" dur="500"/>
                                        <p:tgtEl>
                                          <p:spTgt spid="29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slide(fromBottom)">
                                      <p:cBhvr>
                                        <p:cTn id="27" dur="500"/>
                                        <p:tgtEl>
                                          <p:spTgt spid="296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9699">
                                            <p:txEl>
                                              <p:pRg st="5" end="5"/>
                                            </p:txEl>
                                          </p:spTgt>
                                        </p:tgtEl>
                                        <p:attrNameLst>
                                          <p:attrName>style.visibility</p:attrName>
                                        </p:attrNameLst>
                                      </p:cBhvr>
                                      <p:to>
                                        <p:strVal val="visible"/>
                                      </p:to>
                                    </p:set>
                                    <p:animEffect transition="in" filter="slide(fromBottom)">
                                      <p:cBhvr>
                                        <p:cTn id="32" dur="500"/>
                                        <p:tgtEl>
                                          <p:spTgt spid="296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9699">
                                            <p:txEl>
                                              <p:pRg st="6" end="6"/>
                                            </p:txEl>
                                          </p:spTgt>
                                        </p:tgtEl>
                                        <p:attrNameLst>
                                          <p:attrName>style.visibility</p:attrName>
                                        </p:attrNameLst>
                                      </p:cBhvr>
                                      <p:to>
                                        <p:strVal val="visible"/>
                                      </p:to>
                                    </p:set>
                                    <p:animEffect transition="in" filter="slide(fromBottom)">
                                      <p:cBhvr>
                                        <p:cTn id="37" dur="5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37D292B9-D3C2-4888-9280-9251FA2A894C}" type="slidenum">
              <a:rPr lang="en-US"/>
              <a:pPr/>
              <a:t>24</a:t>
            </a:fld>
            <a:endParaRPr lang="en-US"/>
          </a:p>
        </p:txBody>
      </p:sp>
      <p:sp>
        <p:nvSpPr>
          <p:cNvPr id="44034" name="Rectangle 2"/>
          <p:cNvSpPr>
            <a:spLocks noGrp="1" noChangeArrowheads="1"/>
          </p:cNvSpPr>
          <p:nvPr>
            <p:ph type="title"/>
          </p:nvPr>
        </p:nvSpPr>
        <p:spPr/>
        <p:txBody>
          <a:bodyPr/>
          <a:lstStyle/>
          <a:p>
            <a:r>
              <a:rPr lang="en-US" sz="4000" b="1" dirty="0"/>
              <a:t>Detection</a:t>
            </a:r>
            <a:r>
              <a:rPr lang="en-US" sz="4000" dirty="0"/>
              <a:t/>
            </a:r>
            <a:br>
              <a:rPr lang="en-US" sz="4000" dirty="0"/>
            </a:br>
            <a:endParaRPr lang="en-US" sz="4000" dirty="0"/>
          </a:p>
        </p:txBody>
      </p:sp>
      <p:sp>
        <p:nvSpPr>
          <p:cNvPr id="44035" name="Rectangle 3"/>
          <p:cNvSpPr>
            <a:spLocks noGrp="1" noChangeArrowheads="1"/>
          </p:cNvSpPr>
          <p:nvPr>
            <p:ph type="body" idx="1"/>
          </p:nvPr>
        </p:nvSpPr>
        <p:spPr>
          <a:xfrm>
            <a:off x="289560" y="1371600"/>
            <a:ext cx="11628120" cy="5212079"/>
          </a:xfrm>
        </p:spPr>
        <p:txBody>
          <a:bodyPr/>
          <a:lstStyle/>
          <a:p>
            <a:r>
              <a:rPr lang="en-US" sz="3200" dirty="0"/>
              <a:t>Signs and Symptoms</a:t>
            </a:r>
          </a:p>
          <a:p>
            <a:pPr lvl="1"/>
            <a:r>
              <a:rPr lang="en-US" sz="3200" dirty="0"/>
              <a:t>Bleeding, inflamed gums</a:t>
            </a:r>
          </a:p>
          <a:p>
            <a:pPr lvl="1"/>
            <a:r>
              <a:rPr lang="en-US" sz="3200" dirty="0"/>
              <a:t>Halitosis</a:t>
            </a:r>
          </a:p>
          <a:p>
            <a:pPr lvl="1"/>
            <a:r>
              <a:rPr lang="en-US" sz="3200" dirty="0"/>
              <a:t>Discoloration/Stain</a:t>
            </a:r>
          </a:p>
          <a:p>
            <a:pPr lvl="1"/>
            <a:r>
              <a:rPr lang="en-US" sz="3200" dirty="0" smtClean="0"/>
              <a:t>Mobility of the tooth</a:t>
            </a:r>
            <a:endParaRPr lang="en-US" sz="3200" dirty="0"/>
          </a:p>
          <a:p>
            <a:r>
              <a:rPr lang="en-US" sz="3200" dirty="0"/>
              <a:t>Radiographic findings</a:t>
            </a:r>
          </a:p>
          <a:p>
            <a:r>
              <a:rPr lang="en-US" sz="3200" dirty="0"/>
              <a:t>Periodontal probing </a:t>
            </a:r>
            <a:r>
              <a:rPr lang="en-US" sz="3200" dirty="0" smtClean="0"/>
              <a:t>depths looking for bone loss around the teeth</a:t>
            </a:r>
            <a:endParaRPr lang="en-US" sz="3200" dirty="0"/>
          </a:p>
          <a:p>
            <a:endParaRPr lang="en-US" dirty="0"/>
          </a:p>
        </p:txBody>
      </p:sp>
      <p:sp>
        <p:nvSpPr>
          <p:cNvPr id="2" name="Date Placeholder 1"/>
          <p:cNvSpPr>
            <a:spLocks noGrp="1"/>
          </p:cNvSpPr>
          <p:nvPr>
            <p:ph type="dt" sz="half" idx="10"/>
          </p:nvPr>
        </p:nvSpPr>
        <p:spPr/>
        <p:txBody>
          <a:bodyPr/>
          <a:lstStyle/>
          <a:p>
            <a:fld id="{103FCBD1-C3C8-4F00-B45B-B028E00DD239}" type="datetime1">
              <a:rPr lang="en-US" smtClean="0"/>
              <a:pPr/>
              <a:t>3/3/2021</a:t>
            </a:fld>
            <a:endParaRPr lang="en-US"/>
          </a:p>
        </p:txBody>
      </p:sp>
    </p:spTree>
    <p:extLst>
      <p:ext uri="{BB962C8B-B14F-4D97-AF65-F5344CB8AC3E}">
        <p14:creationId xmlns="" xmlns:p14="http://schemas.microsoft.com/office/powerpoint/2010/main" val="3372261841"/>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0" y="457200"/>
            <a:ext cx="7772400" cy="838200"/>
          </a:xfrm>
        </p:spPr>
        <p:txBody>
          <a:bodyPr/>
          <a:lstStyle/>
          <a:p>
            <a:r>
              <a:rPr lang="en-IE" sz="3600" b="1" u="sng"/>
              <a:t>Amoebic liver abscess</a:t>
            </a:r>
            <a:endParaRPr lang="en-GB" sz="3600" b="1" u="sng"/>
          </a:p>
        </p:txBody>
      </p:sp>
      <p:sp>
        <p:nvSpPr>
          <p:cNvPr id="31747" name="Rectangle 3"/>
          <p:cNvSpPr>
            <a:spLocks noGrp="1" noChangeArrowheads="1"/>
          </p:cNvSpPr>
          <p:nvPr>
            <p:ph type="body" idx="1"/>
          </p:nvPr>
        </p:nvSpPr>
        <p:spPr>
          <a:xfrm>
            <a:off x="2209800" y="1447800"/>
            <a:ext cx="7772400" cy="4953000"/>
          </a:xfrm>
        </p:spPr>
        <p:txBody>
          <a:bodyPr/>
          <a:lstStyle/>
          <a:p>
            <a:r>
              <a:rPr lang="en-IE"/>
              <a:t>Caused by </a:t>
            </a:r>
            <a:r>
              <a:rPr lang="en-IE" i="1"/>
              <a:t>Entamoeba histolytica</a:t>
            </a:r>
          </a:p>
          <a:p>
            <a:r>
              <a:rPr lang="en-IE"/>
              <a:t>Humans acquire organism via ingestion of cysts in faecally contaminated food/fluid.</a:t>
            </a:r>
          </a:p>
          <a:p>
            <a:r>
              <a:rPr lang="en-IE"/>
              <a:t>Infection may be asymptomatic; 2 forms of symptomatic disease:</a:t>
            </a:r>
          </a:p>
          <a:p>
            <a:pPr>
              <a:buFontTx/>
              <a:buNone/>
            </a:pPr>
            <a:r>
              <a:rPr lang="en-IE"/>
              <a:t>	- intestinal amoebiasis- amoebic dysentery </a:t>
            </a:r>
            <a:r>
              <a:rPr lang="en-IE">
                <a:sym typeface="Wingdings" panose="05000000000000000000" pitchFamily="2" charset="2"/>
              </a:rPr>
              <a:t>colonic mucosal ulcers; bloody diarrhoea</a:t>
            </a:r>
          </a:p>
          <a:p>
            <a:pPr>
              <a:buFontTx/>
              <a:buNone/>
            </a:pPr>
            <a:r>
              <a:rPr lang="en-IE">
                <a:sym typeface="Wingdings" panose="05000000000000000000" pitchFamily="2" charset="2"/>
              </a:rPr>
              <a:t>	- extraintestinal disease- liver abscess; occ. other sites.</a:t>
            </a:r>
            <a:endParaRPr lang="en-GB"/>
          </a:p>
        </p:txBody>
      </p:sp>
      <p:sp>
        <p:nvSpPr>
          <p:cNvPr id="2" name="Date Placeholder 1"/>
          <p:cNvSpPr>
            <a:spLocks noGrp="1"/>
          </p:cNvSpPr>
          <p:nvPr>
            <p:ph type="dt" sz="half" idx="10"/>
          </p:nvPr>
        </p:nvSpPr>
        <p:spPr/>
        <p:txBody>
          <a:bodyPr/>
          <a:lstStyle/>
          <a:p>
            <a:fld id="{D6F5C604-4139-456E-9E02-52A479A00DC1}"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240</a:t>
            </a:fld>
            <a:endParaRPr lang="en-US"/>
          </a:p>
        </p:txBody>
      </p:sp>
    </p:spTree>
    <p:extLst>
      <p:ext uri="{BB962C8B-B14F-4D97-AF65-F5344CB8AC3E}">
        <p14:creationId xmlns="" xmlns:p14="http://schemas.microsoft.com/office/powerpoint/2010/main" val="147448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slide(fromBottom)">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slide(fromBottom)">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slide(fromBottom)">
                                      <p:cBhvr>
                                        <p:cTn id="17" dur="500"/>
                                        <p:tgtEl>
                                          <p:spTgt spid="317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slide(fromBottom)">
                                      <p:cBhvr>
                                        <p:cTn id="22" dur="500"/>
                                        <p:tgtEl>
                                          <p:spTgt spid="317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slide(fromBottom)">
                                      <p:cBhvr>
                                        <p:cTn id="27" dur="5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amoebabsces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09800" y="503239"/>
            <a:ext cx="7620000" cy="58515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CA821D91-F10C-4594-8476-6D505D5D9A37}"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241</a:t>
            </a:fld>
            <a:endParaRPr lang="en-US"/>
          </a:p>
        </p:txBody>
      </p:sp>
    </p:spTree>
    <p:extLst>
      <p:ext uri="{BB962C8B-B14F-4D97-AF65-F5344CB8AC3E}">
        <p14:creationId xmlns="" xmlns:p14="http://schemas.microsoft.com/office/powerpoint/2010/main" val="148285343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flipV="1">
            <a:off x="2209800" y="533400"/>
            <a:ext cx="7772400" cy="76200"/>
          </a:xfrm>
        </p:spPr>
        <p:txBody>
          <a:bodyPr>
            <a:normAutofit fontScale="90000"/>
          </a:bodyPr>
          <a:lstStyle/>
          <a:p>
            <a:endParaRPr lang="en-US"/>
          </a:p>
        </p:txBody>
      </p:sp>
      <p:sp>
        <p:nvSpPr>
          <p:cNvPr id="32771" name="Rectangle 3"/>
          <p:cNvSpPr>
            <a:spLocks noGrp="1" noChangeArrowheads="1"/>
          </p:cNvSpPr>
          <p:nvPr>
            <p:ph type="body" idx="1"/>
          </p:nvPr>
        </p:nvSpPr>
        <p:spPr>
          <a:xfrm>
            <a:off x="2209800" y="685800"/>
            <a:ext cx="7772400" cy="5791200"/>
          </a:xfrm>
        </p:spPr>
        <p:txBody>
          <a:bodyPr/>
          <a:lstStyle/>
          <a:p>
            <a:pPr>
              <a:lnSpc>
                <a:spcPct val="90000"/>
              </a:lnSpc>
            </a:pPr>
            <a:r>
              <a:rPr lang="en-IE"/>
              <a:t>Intestinal complications: perforation; toxic megacolon.</a:t>
            </a:r>
          </a:p>
          <a:p>
            <a:pPr>
              <a:lnSpc>
                <a:spcPct val="90000"/>
              </a:lnSpc>
            </a:pPr>
            <a:r>
              <a:rPr lang="en-IE"/>
              <a:t>Liver abscess complications: direct extension, rupture.</a:t>
            </a:r>
          </a:p>
          <a:p>
            <a:pPr>
              <a:lnSpc>
                <a:spcPct val="90000"/>
              </a:lnSpc>
            </a:pPr>
            <a:endParaRPr lang="en-IE"/>
          </a:p>
          <a:p>
            <a:pPr>
              <a:lnSpc>
                <a:spcPct val="90000"/>
              </a:lnSpc>
            </a:pPr>
            <a:r>
              <a:rPr lang="en-IE"/>
              <a:t>Diagnosis: </a:t>
            </a:r>
          </a:p>
          <a:p>
            <a:pPr>
              <a:lnSpc>
                <a:spcPct val="90000"/>
              </a:lnSpc>
              <a:buFontTx/>
              <a:buNone/>
            </a:pPr>
            <a:r>
              <a:rPr lang="en-IE"/>
              <a:t>	- stool examination for cysts/trophozoites.</a:t>
            </a:r>
          </a:p>
          <a:p>
            <a:pPr>
              <a:lnSpc>
                <a:spcPct val="90000"/>
              </a:lnSpc>
              <a:buFontTx/>
              <a:buNone/>
            </a:pPr>
            <a:r>
              <a:rPr lang="en-IE"/>
              <a:t>	- examination of ‘anchovy paste’ aspirate for trophozoites</a:t>
            </a:r>
          </a:p>
          <a:p>
            <a:pPr>
              <a:lnSpc>
                <a:spcPct val="90000"/>
              </a:lnSpc>
              <a:buFontTx/>
              <a:buNone/>
            </a:pPr>
            <a:r>
              <a:rPr lang="en-IE"/>
              <a:t>	- serum anti-amoebic antibodies</a:t>
            </a:r>
          </a:p>
          <a:p>
            <a:pPr>
              <a:lnSpc>
                <a:spcPct val="90000"/>
              </a:lnSpc>
              <a:buFontTx/>
              <a:buNone/>
            </a:pPr>
            <a:r>
              <a:rPr lang="en-IE"/>
              <a:t>	- radiological studies</a:t>
            </a:r>
            <a:endParaRPr lang="en-GB"/>
          </a:p>
        </p:txBody>
      </p:sp>
      <p:sp>
        <p:nvSpPr>
          <p:cNvPr id="2" name="Date Placeholder 1"/>
          <p:cNvSpPr>
            <a:spLocks noGrp="1"/>
          </p:cNvSpPr>
          <p:nvPr>
            <p:ph type="dt" sz="half" idx="10"/>
          </p:nvPr>
        </p:nvSpPr>
        <p:spPr/>
        <p:txBody>
          <a:bodyPr/>
          <a:lstStyle/>
          <a:p>
            <a:fld id="{C0D57D76-8254-4213-BC2C-2EFEEB5B2422}"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242</a:t>
            </a:fld>
            <a:endParaRPr lang="en-US"/>
          </a:p>
        </p:txBody>
      </p:sp>
    </p:spTree>
    <p:extLst>
      <p:ext uri="{BB962C8B-B14F-4D97-AF65-F5344CB8AC3E}">
        <p14:creationId xmlns="" xmlns:p14="http://schemas.microsoft.com/office/powerpoint/2010/main" val="113218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slide(fromBottom)">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slide(fromBottom)">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animEffect transition="in" filter="slide(fromBottom)">
                                      <p:cBhvr>
                                        <p:cTn id="17" dur="500"/>
                                        <p:tgtEl>
                                          <p:spTgt spid="327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2771">
                                            <p:txEl>
                                              <p:pRg st="4" end="4"/>
                                            </p:txEl>
                                          </p:spTgt>
                                        </p:tgtEl>
                                        <p:attrNameLst>
                                          <p:attrName>style.visibility</p:attrName>
                                        </p:attrNameLst>
                                      </p:cBhvr>
                                      <p:to>
                                        <p:strVal val="visible"/>
                                      </p:to>
                                    </p:set>
                                    <p:animEffect transition="in" filter="slide(fromBottom)">
                                      <p:cBhvr>
                                        <p:cTn id="22" dur="500"/>
                                        <p:tgtEl>
                                          <p:spTgt spid="3277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animEffect transition="in" filter="slide(fromBottom)">
                                      <p:cBhvr>
                                        <p:cTn id="27" dur="500"/>
                                        <p:tgtEl>
                                          <p:spTgt spid="3277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2771">
                                            <p:txEl>
                                              <p:pRg st="6" end="6"/>
                                            </p:txEl>
                                          </p:spTgt>
                                        </p:tgtEl>
                                        <p:attrNameLst>
                                          <p:attrName>style.visibility</p:attrName>
                                        </p:attrNameLst>
                                      </p:cBhvr>
                                      <p:to>
                                        <p:strVal val="visible"/>
                                      </p:to>
                                    </p:set>
                                    <p:animEffect transition="in" filter="slide(fromBottom)">
                                      <p:cBhvr>
                                        <p:cTn id="32" dur="500"/>
                                        <p:tgtEl>
                                          <p:spTgt spid="3277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2771">
                                            <p:txEl>
                                              <p:pRg st="7" end="7"/>
                                            </p:txEl>
                                          </p:spTgt>
                                        </p:tgtEl>
                                        <p:attrNameLst>
                                          <p:attrName>style.visibility</p:attrName>
                                        </p:attrNameLst>
                                      </p:cBhvr>
                                      <p:to>
                                        <p:strVal val="visible"/>
                                      </p:to>
                                    </p:set>
                                    <p:animEffect transition="in" filter="slide(fromBottom)">
                                      <p:cBhvr>
                                        <p:cTn id="37" dur="500"/>
                                        <p:tgtEl>
                                          <p:spTgt spid="327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197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95600" y="211139"/>
            <a:ext cx="6400800" cy="64357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7714E481-75EC-4C48-9C41-4DAE8A018CF4}"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243</a:t>
            </a:fld>
            <a:endParaRPr lang="en-US"/>
          </a:p>
        </p:txBody>
      </p:sp>
    </p:spTree>
    <p:extLst>
      <p:ext uri="{BB962C8B-B14F-4D97-AF65-F5344CB8AC3E}">
        <p14:creationId xmlns="" xmlns:p14="http://schemas.microsoft.com/office/powerpoint/2010/main" val="427101581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p00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52600" y="1219200"/>
            <a:ext cx="4724400" cy="3962400"/>
          </a:xfrm>
          <a:prstGeom prst="rect">
            <a:avLst/>
          </a:prstGeom>
          <a:noFill/>
          <a:extLst>
            <a:ext uri="{909E8E84-426E-40DD-AFC4-6F175D3DCCD1}">
              <a14:hiddenFill xmlns="" xmlns:a14="http://schemas.microsoft.com/office/drawing/2010/main">
                <a:solidFill>
                  <a:srgbClr val="FFFFFF"/>
                </a:solidFill>
              </a14:hiddenFill>
            </a:ext>
          </a:extLst>
        </p:spPr>
      </p:pic>
      <p:sp>
        <p:nvSpPr>
          <p:cNvPr id="33796" name="Rectangle 4"/>
          <p:cNvSpPr>
            <a:spLocks noChangeArrowheads="1"/>
          </p:cNvSpPr>
          <p:nvPr/>
        </p:nvSpPr>
        <p:spPr bwMode="auto">
          <a:xfrm>
            <a:off x="1752600" y="1554163"/>
            <a:ext cx="9144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3802" name="Group 10"/>
          <p:cNvGrpSpPr>
            <a:grpSpLocks/>
          </p:cNvGrpSpPr>
          <p:nvPr/>
        </p:nvGrpSpPr>
        <p:grpSpPr bwMode="auto">
          <a:xfrm>
            <a:off x="1524001" y="6705600"/>
            <a:ext cx="8709025" cy="152400"/>
            <a:chOff x="-7" y="-7"/>
            <a:chExt cx="5486" cy="2376"/>
          </a:xfrm>
        </p:grpSpPr>
        <p:grpSp>
          <p:nvGrpSpPr>
            <p:cNvPr id="33800" name="Group 8"/>
            <p:cNvGrpSpPr>
              <a:grpSpLocks/>
            </p:cNvGrpSpPr>
            <p:nvPr/>
          </p:nvGrpSpPr>
          <p:grpSpPr bwMode="auto">
            <a:xfrm>
              <a:off x="0" y="0"/>
              <a:ext cx="5472" cy="2362"/>
              <a:chOff x="0" y="0"/>
              <a:chExt cx="5472" cy="2362"/>
            </a:xfrm>
          </p:grpSpPr>
          <p:sp>
            <p:nvSpPr>
              <p:cNvPr id="33797" name="Rectangle 5"/>
              <p:cNvSpPr>
                <a:spLocks noChangeArrowheads="1"/>
              </p:cNvSpPr>
              <p:nvPr/>
            </p:nvSpPr>
            <p:spPr bwMode="auto">
              <a:xfrm>
                <a:off x="0" y="0"/>
                <a:ext cx="5472" cy="2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a:r>
                  <a:rPr lang="en-GB" b="1"/>
                  <a:t>  </a:t>
                </a:r>
                <a:r>
                  <a:rPr lang="en-GB" sz="21600" b="1"/>
                  <a:t> </a:t>
                </a:r>
                <a:r>
                  <a:rPr lang="en-GB" b="1"/>
                  <a:t>                                </a:t>
                </a:r>
              </a:p>
              <a:p>
                <a:pPr algn="ctr" eaLnBrk="0" hangingPunct="0"/>
                <a:endParaRPr lang="en-GB" b="1"/>
              </a:p>
            </p:txBody>
          </p:sp>
          <p:sp>
            <p:nvSpPr>
              <p:cNvPr id="33799" name="Rectangle 7"/>
              <p:cNvSpPr>
                <a:spLocks noChangeArrowheads="1"/>
              </p:cNvSpPr>
              <p:nvPr/>
            </p:nvSpPr>
            <p:spPr bwMode="auto">
              <a:xfrm>
                <a:off x="0" y="0"/>
                <a:ext cx="5472" cy="236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801" name="Rectangle 9"/>
            <p:cNvSpPr>
              <a:spLocks noChangeArrowheads="1"/>
            </p:cNvSpPr>
            <p:nvPr/>
          </p:nvSpPr>
          <p:spPr bwMode="auto">
            <a:xfrm>
              <a:off x="-7" y="-7"/>
              <a:ext cx="5486" cy="2376"/>
            </a:xfrm>
            <a:prstGeom prst="rect">
              <a:avLst/>
            </a:prstGeom>
            <a:noFill/>
            <a:ln w="22225">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3798" name="Picture 6" descr="FIGhistolytica0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58000" y="990600"/>
            <a:ext cx="3505200" cy="46482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1974F971-4B22-42C9-BC37-0F09FFB1DDD6}"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244</a:t>
            </a:fld>
            <a:endParaRPr lang="en-US"/>
          </a:p>
        </p:txBody>
      </p:sp>
    </p:spTree>
    <p:extLst>
      <p:ext uri="{BB962C8B-B14F-4D97-AF65-F5344CB8AC3E}">
        <p14:creationId xmlns="" xmlns:p14="http://schemas.microsoft.com/office/powerpoint/2010/main" val="124298773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flipV="1">
            <a:off x="2209800" y="457200"/>
            <a:ext cx="7772400" cy="152400"/>
          </a:xfrm>
        </p:spPr>
        <p:txBody>
          <a:bodyPr>
            <a:normAutofit fontScale="90000"/>
          </a:bodyPr>
          <a:lstStyle/>
          <a:p>
            <a:endParaRPr lang="en-US"/>
          </a:p>
        </p:txBody>
      </p:sp>
      <p:sp>
        <p:nvSpPr>
          <p:cNvPr id="34819" name="Rectangle 3"/>
          <p:cNvSpPr>
            <a:spLocks noGrp="1" noChangeArrowheads="1"/>
          </p:cNvSpPr>
          <p:nvPr>
            <p:ph type="body" idx="1"/>
          </p:nvPr>
        </p:nvSpPr>
        <p:spPr>
          <a:xfrm>
            <a:off x="2209800" y="762000"/>
            <a:ext cx="7772400" cy="5334000"/>
          </a:xfrm>
        </p:spPr>
        <p:txBody>
          <a:bodyPr/>
          <a:lstStyle/>
          <a:p>
            <a:r>
              <a:rPr lang="en-IE"/>
              <a:t>Rx: metronidazole + lumenal agent (diloxanide)</a:t>
            </a:r>
          </a:p>
          <a:p>
            <a:endParaRPr lang="en-IE"/>
          </a:p>
          <a:p>
            <a:r>
              <a:rPr lang="en-IE"/>
              <a:t>Prevention/control</a:t>
            </a:r>
          </a:p>
          <a:p>
            <a:pPr>
              <a:buFontTx/>
              <a:buNone/>
            </a:pPr>
            <a:r>
              <a:rPr lang="en-IE"/>
              <a:t>	- individual measures</a:t>
            </a:r>
          </a:p>
          <a:p>
            <a:pPr>
              <a:buFontTx/>
              <a:buNone/>
            </a:pPr>
            <a:r>
              <a:rPr lang="en-IE"/>
              <a:t>	- public health measures</a:t>
            </a:r>
            <a:endParaRPr lang="en-GB"/>
          </a:p>
        </p:txBody>
      </p:sp>
      <p:sp>
        <p:nvSpPr>
          <p:cNvPr id="2" name="Date Placeholder 1"/>
          <p:cNvSpPr>
            <a:spLocks noGrp="1"/>
          </p:cNvSpPr>
          <p:nvPr>
            <p:ph type="dt" sz="half" idx="10"/>
          </p:nvPr>
        </p:nvSpPr>
        <p:spPr/>
        <p:txBody>
          <a:bodyPr/>
          <a:lstStyle/>
          <a:p>
            <a:fld id="{28104A44-0BF1-431B-9F70-8C3B9FE7FF3F}"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245</a:t>
            </a:fld>
            <a:endParaRPr lang="en-US"/>
          </a:p>
        </p:txBody>
      </p:sp>
    </p:spTree>
    <p:extLst>
      <p:ext uri="{BB962C8B-B14F-4D97-AF65-F5344CB8AC3E}">
        <p14:creationId xmlns="" xmlns:p14="http://schemas.microsoft.com/office/powerpoint/2010/main" val="389053366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09800" y="609600"/>
            <a:ext cx="7772400" cy="914400"/>
          </a:xfrm>
        </p:spPr>
        <p:txBody>
          <a:bodyPr/>
          <a:lstStyle/>
          <a:p>
            <a:r>
              <a:rPr lang="en-IE" sz="3600" b="1" u="sng"/>
              <a:t>Hydatid disease</a:t>
            </a:r>
            <a:endParaRPr lang="en-GB" sz="3600" b="1" u="sng"/>
          </a:p>
        </p:txBody>
      </p:sp>
      <p:sp>
        <p:nvSpPr>
          <p:cNvPr id="35843" name="Rectangle 3"/>
          <p:cNvSpPr>
            <a:spLocks noGrp="1" noChangeArrowheads="1"/>
          </p:cNvSpPr>
          <p:nvPr>
            <p:ph type="body" idx="1"/>
          </p:nvPr>
        </p:nvSpPr>
        <p:spPr>
          <a:xfrm>
            <a:off x="1919288" y="1628776"/>
            <a:ext cx="8424862" cy="4467225"/>
          </a:xfrm>
        </p:spPr>
        <p:txBody>
          <a:bodyPr/>
          <a:lstStyle/>
          <a:p>
            <a:r>
              <a:rPr lang="en-IE"/>
              <a:t>Infestation caused by tapeworm </a:t>
            </a:r>
            <a:r>
              <a:rPr lang="en-IE" i="1"/>
              <a:t>Echinococcus </a:t>
            </a:r>
            <a:r>
              <a:rPr lang="en-IE"/>
              <a:t>spp, most commonly </a:t>
            </a:r>
            <a:r>
              <a:rPr lang="en-IE" i="1"/>
              <a:t>E. granulosus</a:t>
            </a:r>
          </a:p>
          <a:p>
            <a:r>
              <a:rPr lang="en-IE"/>
              <a:t>Endemic areas: Mediterranean countries, Middle East, northern Europe/Asia, southern areas of South America/Africa, Australia/NZ.</a:t>
            </a:r>
          </a:p>
          <a:p>
            <a:r>
              <a:rPr lang="en-IE"/>
              <a:t>Canines are definitive hosts for Echinococcus, humans acquire infection via ingestion of food or water contaminated with tapeworm eggs</a:t>
            </a:r>
            <a:endParaRPr lang="en-US"/>
          </a:p>
        </p:txBody>
      </p:sp>
      <p:sp>
        <p:nvSpPr>
          <p:cNvPr id="2" name="Date Placeholder 1"/>
          <p:cNvSpPr>
            <a:spLocks noGrp="1"/>
          </p:cNvSpPr>
          <p:nvPr>
            <p:ph type="dt" sz="half" idx="10"/>
          </p:nvPr>
        </p:nvSpPr>
        <p:spPr/>
        <p:txBody>
          <a:bodyPr/>
          <a:lstStyle/>
          <a:p>
            <a:fld id="{ED3A3384-8A8F-4570-A5CD-B54D85F7762D}"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246</a:t>
            </a:fld>
            <a:endParaRPr lang="en-US"/>
          </a:p>
        </p:txBody>
      </p:sp>
    </p:spTree>
    <p:extLst>
      <p:ext uri="{BB962C8B-B14F-4D97-AF65-F5344CB8AC3E}">
        <p14:creationId xmlns="" xmlns:p14="http://schemas.microsoft.com/office/powerpoint/2010/main" val="2964259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slide(fromBottom)">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slide(fromBottom)">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slide(fromBottom)">
                                      <p:cBhvr>
                                        <p:cTn id="17"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351213" y="2120900"/>
            <a:ext cx="9144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2292" name="Picture 4" descr="Vol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05000" y="1295400"/>
            <a:ext cx="8305800" cy="41148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69B8D709-BB54-4E53-A043-A5603735C530}"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247</a:t>
            </a:fld>
            <a:endParaRPr lang="en-US"/>
          </a:p>
        </p:txBody>
      </p:sp>
    </p:spTree>
    <p:extLst>
      <p:ext uri="{BB962C8B-B14F-4D97-AF65-F5344CB8AC3E}">
        <p14:creationId xmlns="" xmlns:p14="http://schemas.microsoft.com/office/powerpoint/2010/main" val="65343714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flipV="1">
            <a:off x="2209800" y="476250"/>
            <a:ext cx="7772400" cy="133350"/>
          </a:xfrm>
        </p:spPr>
        <p:txBody>
          <a:bodyPr>
            <a:normAutofit fontScale="90000"/>
          </a:bodyPr>
          <a:lstStyle/>
          <a:p>
            <a:endParaRPr lang="en-US" sz="4000"/>
          </a:p>
        </p:txBody>
      </p:sp>
      <p:sp>
        <p:nvSpPr>
          <p:cNvPr id="56323" name="Rectangle 3"/>
          <p:cNvSpPr>
            <a:spLocks noGrp="1" noChangeArrowheads="1"/>
          </p:cNvSpPr>
          <p:nvPr>
            <p:ph type="body" idx="1"/>
          </p:nvPr>
        </p:nvSpPr>
        <p:spPr>
          <a:xfrm>
            <a:off x="2209800" y="765176"/>
            <a:ext cx="7772400" cy="5330825"/>
          </a:xfrm>
        </p:spPr>
        <p:txBody>
          <a:bodyPr/>
          <a:lstStyle/>
          <a:p>
            <a:pPr algn="ctr">
              <a:buFontTx/>
              <a:buNone/>
            </a:pPr>
            <a:r>
              <a:rPr lang="en-IE"/>
              <a:t>Adult Echinococcus in canine host</a:t>
            </a:r>
          </a:p>
          <a:p>
            <a:pPr algn="ctr">
              <a:buFontTx/>
              <a:buNone/>
            </a:pPr>
            <a:r>
              <a:rPr lang="en-IE">
                <a:sym typeface="Symbol" panose="05050102010706020507" pitchFamily="18" charset="2"/>
              </a:rPr>
              <a:t></a:t>
            </a:r>
          </a:p>
          <a:p>
            <a:pPr algn="ctr">
              <a:buFontTx/>
              <a:buNone/>
            </a:pPr>
            <a:r>
              <a:rPr lang="en-IE">
                <a:sym typeface="Symbol" panose="05050102010706020507" pitchFamily="18" charset="2"/>
              </a:rPr>
              <a:t>Production and shedding of eggs into environment</a:t>
            </a:r>
          </a:p>
          <a:p>
            <a:pPr algn="ctr">
              <a:buFontTx/>
              <a:buNone/>
            </a:pPr>
            <a:r>
              <a:rPr lang="en-IE">
                <a:sym typeface="Symbol" panose="05050102010706020507" pitchFamily="18" charset="2"/>
              </a:rPr>
              <a:t></a:t>
            </a:r>
          </a:p>
          <a:p>
            <a:pPr algn="ctr">
              <a:buFontTx/>
              <a:buNone/>
            </a:pPr>
            <a:r>
              <a:rPr lang="en-IE">
                <a:sym typeface="Symbol" panose="05050102010706020507" pitchFamily="18" charset="2"/>
              </a:rPr>
              <a:t>Ingestion of eggs via contaminated food/water</a:t>
            </a:r>
          </a:p>
          <a:p>
            <a:pPr algn="ctr">
              <a:buFontTx/>
              <a:buNone/>
            </a:pPr>
            <a:r>
              <a:rPr lang="en-IE">
                <a:sym typeface="Symbol" panose="05050102010706020507" pitchFamily="18" charset="2"/>
              </a:rPr>
              <a:t></a:t>
            </a:r>
          </a:p>
          <a:p>
            <a:pPr algn="ctr">
              <a:buFontTx/>
              <a:buNone/>
            </a:pPr>
            <a:r>
              <a:rPr lang="en-IE">
                <a:sym typeface="Symbol" panose="05050102010706020507" pitchFamily="18" charset="2"/>
              </a:rPr>
              <a:t>Hatching into metacestodes in the GIT</a:t>
            </a:r>
          </a:p>
          <a:p>
            <a:pPr algn="ctr">
              <a:buFontTx/>
              <a:buNone/>
            </a:pPr>
            <a:r>
              <a:rPr lang="en-IE">
                <a:sym typeface="Symbol" panose="05050102010706020507" pitchFamily="18" charset="2"/>
              </a:rPr>
              <a:t></a:t>
            </a:r>
          </a:p>
          <a:p>
            <a:pPr algn="ctr">
              <a:buFontTx/>
              <a:buNone/>
            </a:pPr>
            <a:r>
              <a:rPr lang="en-IE">
                <a:sym typeface="Symbol" panose="05050102010706020507" pitchFamily="18" charset="2"/>
              </a:rPr>
              <a:t>Entry into portal circulation and subsequent infestation of viscera (eg. liver)</a:t>
            </a:r>
          </a:p>
          <a:p>
            <a:pPr algn="ctr">
              <a:buFontTx/>
              <a:buNone/>
            </a:pPr>
            <a:endParaRPr lang="en-IE">
              <a:sym typeface="Symbol" panose="05050102010706020507" pitchFamily="18" charset="2"/>
            </a:endParaRPr>
          </a:p>
        </p:txBody>
      </p:sp>
      <p:sp>
        <p:nvSpPr>
          <p:cNvPr id="2" name="Date Placeholder 1"/>
          <p:cNvSpPr>
            <a:spLocks noGrp="1"/>
          </p:cNvSpPr>
          <p:nvPr>
            <p:ph type="dt" sz="half" idx="10"/>
          </p:nvPr>
        </p:nvSpPr>
        <p:spPr/>
        <p:txBody>
          <a:bodyPr/>
          <a:lstStyle/>
          <a:p>
            <a:fld id="{293B3303-5325-48D2-9916-B29924FD2842}"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248</a:t>
            </a:fld>
            <a:endParaRPr lang="en-US"/>
          </a:p>
        </p:txBody>
      </p:sp>
    </p:spTree>
    <p:extLst>
      <p:ext uri="{BB962C8B-B14F-4D97-AF65-F5344CB8AC3E}">
        <p14:creationId xmlns="" xmlns:p14="http://schemas.microsoft.com/office/powerpoint/2010/main" val="4004912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slide(fromBottom)">
                                      <p:cBhvr>
                                        <p:cTn id="7" dur="5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slide(fromBottom)">
                                      <p:cBhvr>
                                        <p:cTn id="12" dur="500"/>
                                        <p:tgtEl>
                                          <p:spTgt spid="563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slide(fromBottom)">
                                      <p:cBhvr>
                                        <p:cTn id="17" dur="500"/>
                                        <p:tgtEl>
                                          <p:spTgt spid="563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6323">
                                            <p:txEl>
                                              <p:pRg st="3" end="3"/>
                                            </p:txEl>
                                          </p:spTgt>
                                        </p:tgtEl>
                                        <p:attrNameLst>
                                          <p:attrName>style.visibility</p:attrName>
                                        </p:attrNameLst>
                                      </p:cBhvr>
                                      <p:to>
                                        <p:strVal val="visible"/>
                                      </p:to>
                                    </p:set>
                                    <p:animEffect transition="in" filter="slide(fromBottom)">
                                      <p:cBhvr>
                                        <p:cTn id="22" dur="500"/>
                                        <p:tgtEl>
                                          <p:spTgt spid="563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6323">
                                            <p:txEl>
                                              <p:pRg st="4" end="4"/>
                                            </p:txEl>
                                          </p:spTgt>
                                        </p:tgtEl>
                                        <p:attrNameLst>
                                          <p:attrName>style.visibility</p:attrName>
                                        </p:attrNameLst>
                                      </p:cBhvr>
                                      <p:to>
                                        <p:strVal val="visible"/>
                                      </p:to>
                                    </p:set>
                                    <p:animEffect transition="in" filter="slide(fromBottom)">
                                      <p:cBhvr>
                                        <p:cTn id="27" dur="500"/>
                                        <p:tgtEl>
                                          <p:spTgt spid="563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6323">
                                            <p:txEl>
                                              <p:pRg st="5" end="5"/>
                                            </p:txEl>
                                          </p:spTgt>
                                        </p:tgtEl>
                                        <p:attrNameLst>
                                          <p:attrName>style.visibility</p:attrName>
                                        </p:attrNameLst>
                                      </p:cBhvr>
                                      <p:to>
                                        <p:strVal val="visible"/>
                                      </p:to>
                                    </p:set>
                                    <p:animEffect transition="in" filter="slide(fromBottom)">
                                      <p:cBhvr>
                                        <p:cTn id="32" dur="500"/>
                                        <p:tgtEl>
                                          <p:spTgt spid="563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6323">
                                            <p:txEl>
                                              <p:pRg st="6" end="6"/>
                                            </p:txEl>
                                          </p:spTgt>
                                        </p:tgtEl>
                                        <p:attrNameLst>
                                          <p:attrName>style.visibility</p:attrName>
                                        </p:attrNameLst>
                                      </p:cBhvr>
                                      <p:to>
                                        <p:strVal val="visible"/>
                                      </p:to>
                                    </p:set>
                                    <p:animEffect transition="in" filter="slide(fromBottom)">
                                      <p:cBhvr>
                                        <p:cTn id="37" dur="500"/>
                                        <p:tgtEl>
                                          <p:spTgt spid="5632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56323">
                                            <p:txEl>
                                              <p:pRg st="7" end="7"/>
                                            </p:txEl>
                                          </p:spTgt>
                                        </p:tgtEl>
                                        <p:attrNameLst>
                                          <p:attrName>style.visibility</p:attrName>
                                        </p:attrNameLst>
                                      </p:cBhvr>
                                      <p:to>
                                        <p:strVal val="visible"/>
                                      </p:to>
                                    </p:set>
                                    <p:animEffect transition="in" filter="slide(fromBottom)">
                                      <p:cBhvr>
                                        <p:cTn id="42" dur="500"/>
                                        <p:tgtEl>
                                          <p:spTgt spid="5632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56323">
                                            <p:txEl>
                                              <p:pRg st="8" end="8"/>
                                            </p:txEl>
                                          </p:spTgt>
                                        </p:tgtEl>
                                        <p:attrNameLst>
                                          <p:attrName>style.visibility</p:attrName>
                                        </p:attrNameLst>
                                      </p:cBhvr>
                                      <p:to>
                                        <p:strVal val="visible"/>
                                      </p:to>
                                    </p:set>
                                    <p:animEffect transition="in" filter="slide(fromBottom)">
                                      <p:cBhvr>
                                        <p:cTn id="47" dur="500"/>
                                        <p:tgtEl>
                                          <p:spTgt spid="563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00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4600" y="685800"/>
            <a:ext cx="6858000" cy="5334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0108AB36-6019-4C2E-A445-8A614C8C7BB2}"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249</a:t>
            </a:fld>
            <a:endParaRPr lang="en-US"/>
          </a:p>
        </p:txBody>
      </p:sp>
    </p:spTree>
    <p:extLst>
      <p:ext uri="{BB962C8B-B14F-4D97-AF65-F5344CB8AC3E}">
        <p14:creationId xmlns="" xmlns:p14="http://schemas.microsoft.com/office/powerpoint/2010/main" val="2199427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mutiso ESq</a:t>
            </a:r>
            <a:endParaRPr lang="en-US"/>
          </a:p>
        </p:txBody>
      </p:sp>
      <p:sp>
        <p:nvSpPr>
          <p:cNvPr id="7" name="Slide Number Placeholder 3"/>
          <p:cNvSpPr>
            <a:spLocks noGrp="1"/>
          </p:cNvSpPr>
          <p:nvPr>
            <p:ph type="sldNum" sz="quarter" idx="12"/>
          </p:nvPr>
        </p:nvSpPr>
        <p:spPr/>
        <p:txBody>
          <a:bodyPr/>
          <a:lstStyle/>
          <a:p>
            <a:fld id="{3436AB71-CFDB-4876-B1A4-624F278BDF22}" type="slidenum">
              <a:rPr lang="en-US"/>
              <a:pPr/>
              <a:t>25</a:t>
            </a:fld>
            <a:endParaRPr lang="en-US"/>
          </a:p>
        </p:txBody>
      </p:sp>
      <p:sp>
        <p:nvSpPr>
          <p:cNvPr id="51202" name="Rectangle 2"/>
          <p:cNvSpPr>
            <a:spLocks noGrp="1" noChangeArrowheads="1"/>
          </p:cNvSpPr>
          <p:nvPr>
            <p:ph type="title" idx="4294967295"/>
          </p:nvPr>
        </p:nvSpPr>
        <p:spPr>
          <a:xfrm>
            <a:off x="1524000" y="274638"/>
            <a:ext cx="8229600" cy="1143000"/>
          </a:xfrm>
        </p:spPr>
        <p:txBody>
          <a:bodyPr/>
          <a:lstStyle/>
          <a:p>
            <a:r>
              <a:rPr lang="en-US"/>
              <a:t>Detection</a:t>
            </a:r>
          </a:p>
        </p:txBody>
      </p:sp>
      <p:pic>
        <p:nvPicPr>
          <p:cNvPr id="51205" name="Picture 5" descr="gum disease periodontiti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52601" y="1219201"/>
            <a:ext cx="3495675" cy="2371725"/>
          </a:xfrm>
          <a:prstGeom prst="rect">
            <a:avLst/>
          </a:prstGeom>
          <a:noFill/>
          <a:extLst>
            <a:ext uri="{909E8E84-426E-40DD-AFC4-6F175D3DCCD1}">
              <a14:hiddenFill xmlns="" xmlns:a14="http://schemas.microsoft.com/office/drawing/2010/main">
                <a:solidFill>
                  <a:srgbClr val="FFFFFF"/>
                </a:solidFill>
              </a14:hiddenFill>
            </a:ext>
          </a:extLst>
        </p:spPr>
      </p:pic>
      <p:pic>
        <p:nvPicPr>
          <p:cNvPr id="51207" name="Picture 7" descr="lowdown"/>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29400" y="1676401"/>
            <a:ext cx="2743200" cy="19526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4061D4E3-42CB-4AF9-9ADA-D423F71FA77A}" type="datetime1">
              <a:rPr lang="en-US" smtClean="0"/>
              <a:pPr/>
              <a:t>3/3/2021</a:t>
            </a:fld>
            <a:endParaRPr lang="en-US"/>
          </a:p>
        </p:txBody>
      </p:sp>
    </p:spTree>
    <p:extLst>
      <p:ext uri="{BB962C8B-B14F-4D97-AF65-F5344CB8AC3E}">
        <p14:creationId xmlns="" xmlns:p14="http://schemas.microsoft.com/office/powerpoint/2010/main" val="4115221864"/>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61--2083a-116124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76513" y="520700"/>
            <a:ext cx="7040562" cy="581818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B1268DA5-CCD5-4DEE-A04F-485B2A99937A}"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250</a:t>
            </a:fld>
            <a:endParaRPr lang="en-US"/>
          </a:p>
        </p:txBody>
      </p:sp>
    </p:spTree>
    <p:extLst>
      <p:ext uri="{BB962C8B-B14F-4D97-AF65-F5344CB8AC3E}">
        <p14:creationId xmlns="" xmlns:p14="http://schemas.microsoft.com/office/powerpoint/2010/main" val="256705890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09800" y="609600"/>
            <a:ext cx="7772400" cy="82550"/>
          </a:xfrm>
        </p:spPr>
        <p:txBody>
          <a:bodyPr>
            <a:normAutofit fontScale="90000"/>
          </a:bodyPr>
          <a:lstStyle/>
          <a:p>
            <a:endParaRPr lang="en-US" sz="4000"/>
          </a:p>
        </p:txBody>
      </p:sp>
      <p:sp>
        <p:nvSpPr>
          <p:cNvPr id="57347" name="Rectangle 3"/>
          <p:cNvSpPr>
            <a:spLocks noGrp="1" noChangeArrowheads="1"/>
          </p:cNvSpPr>
          <p:nvPr>
            <p:ph type="body" idx="1"/>
          </p:nvPr>
        </p:nvSpPr>
        <p:spPr>
          <a:xfrm>
            <a:off x="2209800" y="765176"/>
            <a:ext cx="7772400" cy="5330825"/>
          </a:xfrm>
        </p:spPr>
        <p:txBody>
          <a:bodyPr/>
          <a:lstStyle/>
          <a:p>
            <a:pPr>
              <a:lnSpc>
                <a:spcPct val="90000"/>
              </a:lnSpc>
            </a:pPr>
            <a:r>
              <a:rPr lang="en-IE"/>
              <a:t>Many cysts remain asymptomatic</a:t>
            </a:r>
          </a:p>
          <a:p>
            <a:pPr>
              <a:lnSpc>
                <a:spcPct val="90000"/>
              </a:lnSpc>
            </a:pPr>
            <a:r>
              <a:rPr lang="en-IE"/>
              <a:t>Pressure effects; secondary pyogenic infection</a:t>
            </a:r>
          </a:p>
          <a:p>
            <a:pPr>
              <a:lnSpc>
                <a:spcPct val="90000"/>
              </a:lnSpc>
            </a:pPr>
            <a:r>
              <a:rPr lang="en-IE"/>
              <a:t>Rupture/leakage: risk of anaphylactic reaction and seeding of daughter cysts</a:t>
            </a:r>
          </a:p>
          <a:p>
            <a:pPr>
              <a:lnSpc>
                <a:spcPct val="90000"/>
              </a:lnSpc>
            </a:pPr>
            <a:endParaRPr lang="en-IE"/>
          </a:p>
          <a:p>
            <a:pPr>
              <a:lnSpc>
                <a:spcPct val="90000"/>
              </a:lnSpc>
            </a:pPr>
            <a:r>
              <a:rPr lang="en-IE"/>
              <a:t>Diagnosis: imaging + serology</a:t>
            </a:r>
          </a:p>
          <a:p>
            <a:pPr>
              <a:lnSpc>
                <a:spcPct val="90000"/>
              </a:lnSpc>
            </a:pPr>
            <a:r>
              <a:rPr lang="en-IE"/>
              <a:t>Rx: Surgical resection + cysticidal agent; </a:t>
            </a:r>
          </a:p>
          <a:p>
            <a:pPr>
              <a:lnSpc>
                <a:spcPct val="90000"/>
              </a:lnSpc>
              <a:buFontTx/>
              <a:buNone/>
            </a:pPr>
            <a:r>
              <a:rPr lang="en-IE"/>
              <a:t>	If inoperable </a:t>
            </a:r>
            <a:r>
              <a:rPr lang="en-IE">
                <a:sym typeface="Wingdings" panose="05000000000000000000" pitchFamily="2" charset="2"/>
              </a:rPr>
              <a:t> chemotherapy with albendazole or mebendazole</a:t>
            </a:r>
            <a:endParaRPr lang="en-US"/>
          </a:p>
        </p:txBody>
      </p:sp>
      <p:sp>
        <p:nvSpPr>
          <p:cNvPr id="2" name="Date Placeholder 1"/>
          <p:cNvSpPr>
            <a:spLocks noGrp="1"/>
          </p:cNvSpPr>
          <p:nvPr>
            <p:ph type="dt" sz="half" idx="10"/>
          </p:nvPr>
        </p:nvSpPr>
        <p:spPr/>
        <p:txBody>
          <a:bodyPr/>
          <a:lstStyle/>
          <a:p>
            <a:fld id="{8D4D3D4F-0603-4170-9995-6D97CFC02C62}"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251</a:t>
            </a:fld>
            <a:endParaRPr lang="en-US"/>
          </a:p>
        </p:txBody>
      </p:sp>
    </p:spTree>
    <p:extLst>
      <p:ext uri="{BB962C8B-B14F-4D97-AF65-F5344CB8AC3E}">
        <p14:creationId xmlns="" xmlns:p14="http://schemas.microsoft.com/office/powerpoint/2010/main" val="3019205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slide(fromBottom)">
                                      <p:cBhvr>
                                        <p:cTn id="7" dur="500"/>
                                        <p:tgtEl>
                                          <p:spTgt spid="57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slide(fromBottom)">
                                      <p:cBhvr>
                                        <p:cTn id="12" dur="500"/>
                                        <p:tgtEl>
                                          <p:spTgt spid="573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slide(fromBottom)">
                                      <p:cBhvr>
                                        <p:cTn id="17" dur="500"/>
                                        <p:tgtEl>
                                          <p:spTgt spid="573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7347">
                                            <p:txEl>
                                              <p:pRg st="4" end="4"/>
                                            </p:txEl>
                                          </p:spTgt>
                                        </p:tgtEl>
                                        <p:attrNameLst>
                                          <p:attrName>style.visibility</p:attrName>
                                        </p:attrNameLst>
                                      </p:cBhvr>
                                      <p:to>
                                        <p:strVal val="visible"/>
                                      </p:to>
                                    </p:set>
                                    <p:animEffect transition="in" filter="slide(fromBottom)">
                                      <p:cBhvr>
                                        <p:cTn id="22" dur="500"/>
                                        <p:tgtEl>
                                          <p:spTgt spid="5734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animEffect transition="in" filter="slide(fromBottom)">
                                      <p:cBhvr>
                                        <p:cTn id="27" dur="500"/>
                                        <p:tgtEl>
                                          <p:spTgt spid="5734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7347">
                                            <p:txEl>
                                              <p:pRg st="6" end="6"/>
                                            </p:txEl>
                                          </p:spTgt>
                                        </p:tgtEl>
                                        <p:attrNameLst>
                                          <p:attrName>style.visibility</p:attrName>
                                        </p:attrNameLst>
                                      </p:cBhvr>
                                      <p:to>
                                        <p:strVal val="visible"/>
                                      </p:to>
                                    </p:set>
                                    <p:animEffect transition="in" filter="slide(fromBottom)">
                                      <p:cBhvr>
                                        <p:cTn id="32" dur="500"/>
                                        <p:tgtEl>
                                          <p:spTgt spid="57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eghcy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38400" y="533400"/>
            <a:ext cx="7239000" cy="5715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885705DA-DC49-4BD4-A67F-1F049CDC2255}"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252</a:t>
            </a:fld>
            <a:endParaRPr lang="en-US"/>
          </a:p>
        </p:txBody>
      </p:sp>
    </p:spTree>
    <p:extLst>
      <p:ext uri="{BB962C8B-B14F-4D97-AF65-F5344CB8AC3E}">
        <p14:creationId xmlns="" xmlns:p14="http://schemas.microsoft.com/office/powerpoint/2010/main" val="213427900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24000" y="503239"/>
            <a:ext cx="91440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GB"/>
          </a:p>
          <a:p>
            <a:pPr lvl="2" eaLnBrk="0" hangingPunct="0"/>
            <a:endParaRPr lang="en-GB"/>
          </a:p>
        </p:txBody>
      </p:sp>
      <p:sp>
        <p:nvSpPr>
          <p:cNvPr id="11269" name="Rectangle 5"/>
          <p:cNvSpPr>
            <a:spLocks noChangeArrowheads="1"/>
          </p:cNvSpPr>
          <p:nvPr/>
        </p:nvSpPr>
        <p:spPr bwMode="auto">
          <a:xfrm>
            <a:off x="1524000" y="4710114"/>
            <a:ext cx="91440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GB"/>
          </a:p>
          <a:p>
            <a:pPr eaLnBrk="0" hangingPunct="0"/>
            <a:endParaRPr lang="en-GB"/>
          </a:p>
        </p:txBody>
      </p:sp>
      <p:sp>
        <p:nvSpPr>
          <p:cNvPr id="11270" name="Rectangle 6"/>
          <p:cNvSpPr>
            <a:spLocks noChangeArrowheads="1"/>
          </p:cNvSpPr>
          <p:nvPr/>
        </p:nvSpPr>
        <p:spPr bwMode="auto">
          <a:xfrm>
            <a:off x="1524000" y="5532439"/>
            <a:ext cx="91440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GB"/>
          </a:p>
          <a:p>
            <a:pPr eaLnBrk="0" hangingPunct="0"/>
            <a:endParaRPr lang="en-GB"/>
          </a:p>
        </p:txBody>
      </p:sp>
      <p:pic>
        <p:nvPicPr>
          <p:cNvPr id="11268" name="Picture 4" descr="hydatid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19400" y="304800"/>
            <a:ext cx="6553200" cy="6096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38F96CFA-1E54-4628-8FAF-8FC35F020347}" type="datetime1">
              <a:rPr lang="en-US" smtClean="0"/>
              <a:pPr/>
              <a:t>3/3/2021</a:t>
            </a:fld>
            <a:endParaRPr lang="en-US"/>
          </a:p>
        </p:txBody>
      </p:sp>
      <p:sp>
        <p:nvSpPr>
          <p:cNvPr id="3" name="Footer Placeholder 2"/>
          <p:cNvSpPr>
            <a:spLocks noGrp="1"/>
          </p:cNvSpPr>
          <p:nvPr>
            <p:ph type="ftr" sz="quarter" idx="11"/>
          </p:nvPr>
        </p:nvSpPr>
        <p:spPr/>
        <p:txBody>
          <a:bodyPr/>
          <a:lstStyle/>
          <a:p>
            <a:r>
              <a:rPr lang="en-US" smtClean="0"/>
              <a:t>mutiso ESq</a:t>
            </a:r>
            <a:endParaRPr lang="en-US"/>
          </a:p>
        </p:txBody>
      </p:sp>
      <p:sp>
        <p:nvSpPr>
          <p:cNvPr id="4" name="Slide Number Placeholder 3"/>
          <p:cNvSpPr>
            <a:spLocks noGrp="1"/>
          </p:cNvSpPr>
          <p:nvPr>
            <p:ph type="sldNum" sz="quarter" idx="12"/>
          </p:nvPr>
        </p:nvSpPr>
        <p:spPr/>
        <p:txBody>
          <a:bodyPr/>
          <a:lstStyle/>
          <a:p>
            <a:fld id="{924B8661-0DAF-40B2-8F6F-7ACCF63C1C87}" type="slidenum">
              <a:rPr lang="en-US" smtClean="0"/>
              <a:pPr/>
              <a:t>253</a:t>
            </a:fld>
            <a:endParaRPr lang="en-US"/>
          </a:p>
        </p:txBody>
      </p:sp>
    </p:spTree>
    <p:extLst>
      <p:ext uri="{BB962C8B-B14F-4D97-AF65-F5344CB8AC3E}">
        <p14:creationId xmlns="" xmlns:p14="http://schemas.microsoft.com/office/powerpoint/2010/main" val="2770227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mutiso ESq</a:t>
            </a:r>
            <a:endParaRPr lang="en-US"/>
          </a:p>
        </p:txBody>
      </p:sp>
      <p:sp>
        <p:nvSpPr>
          <p:cNvPr id="7" name="Slide Number Placeholder 6"/>
          <p:cNvSpPr>
            <a:spLocks noGrp="1"/>
          </p:cNvSpPr>
          <p:nvPr>
            <p:ph type="sldNum" sz="quarter" idx="12"/>
          </p:nvPr>
        </p:nvSpPr>
        <p:spPr/>
        <p:txBody>
          <a:bodyPr/>
          <a:lstStyle/>
          <a:p>
            <a:fld id="{418863D5-328D-4545-828A-258E7BF62C52}" type="slidenum">
              <a:rPr lang="en-US"/>
              <a:pPr/>
              <a:t>26</a:t>
            </a:fld>
            <a:endParaRPr lang="en-US"/>
          </a:p>
        </p:txBody>
      </p:sp>
      <p:sp>
        <p:nvSpPr>
          <p:cNvPr id="47106" name="Rectangle 2"/>
          <p:cNvSpPr>
            <a:spLocks noGrp="1" noChangeArrowheads="1"/>
          </p:cNvSpPr>
          <p:nvPr>
            <p:ph type="title"/>
          </p:nvPr>
        </p:nvSpPr>
        <p:spPr>
          <a:xfrm>
            <a:off x="152400" y="2081053"/>
            <a:ext cx="11582400" cy="1325563"/>
          </a:xfrm>
        </p:spPr>
        <p:txBody>
          <a:bodyPr>
            <a:normAutofit fontScale="90000"/>
          </a:bodyPr>
          <a:lstStyle/>
          <a:p>
            <a:r>
              <a:rPr lang="en-US" sz="4000" b="1" dirty="0"/>
              <a:t>Scaling, debridement, root surface </a:t>
            </a:r>
            <a:r>
              <a:rPr lang="en-US" sz="4000" b="1" dirty="0" err="1" smtClean="0"/>
              <a:t>planing</a:t>
            </a:r>
            <a:r>
              <a:rPr lang="en-US" sz="4000" b="1" dirty="0" smtClean="0"/>
              <a:t>- aka conventional periodontal therapy or deep cleaning</a:t>
            </a:r>
            <a:r>
              <a:rPr lang="en-US" sz="4000" dirty="0" smtClean="0"/>
              <a:t> is a procedure involving removing of dental plague and calculus (scaling or debridement) and then smoothing or planning, of the exposed surfaces of the roots, removing cementum (calcified substances covering the root of the tooth) or dentine (calcified tissue of the body) that is impregnated with </a:t>
            </a:r>
            <a:r>
              <a:rPr lang="en-US" sz="4000" dirty="0" err="1" smtClean="0"/>
              <a:t>calculus,toxins</a:t>
            </a:r>
            <a:r>
              <a:rPr lang="en-US" sz="4000" dirty="0" smtClean="0"/>
              <a:t> or microorganisms, the etiologic agents that cause inflammation.</a:t>
            </a:r>
            <a:r>
              <a:rPr lang="en-US" sz="4000" dirty="0"/>
              <a:t/>
            </a:r>
            <a:br>
              <a:rPr lang="en-US" sz="4000" dirty="0"/>
            </a:br>
            <a:endParaRPr lang="en-US" sz="4000" dirty="0"/>
          </a:p>
        </p:txBody>
      </p:sp>
      <p:pic>
        <p:nvPicPr>
          <p:cNvPr id="47109" name="Picture 5" descr="scaling"/>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a:xfrm>
            <a:off x="266700" y="4922520"/>
            <a:ext cx="3886200" cy="19354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47112" name="Picture 8" descr="09ba77d0"/>
          <p:cNvPicPr>
            <a:picLocks noGrp="1" noChangeAspect="1" noChangeArrowheads="1"/>
          </p:cNvPicPr>
          <p:nvPr>
            <p:ph sz="half" idx="2"/>
          </p:nvPr>
        </p:nvPicPr>
        <p:blipFill>
          <a:blip r:embed="rId3">
            <a:extLst>
              <a:ext uri="{28A0092B-C50C-407E-A947-70E740481C1C}">
                <a14:useLocalDpi xmlns="" xmlns:a14="http://schemas.microsoft.com/office/drawing/2010/main" val="0"/>
              </a:ext>
            </a:extLst>
          </a:blip>
          <a:srcRect/>
          <a:stretch>
            <a:fillRect/>
          </a:stretch>
        </p:blipFill>
        <p:spPr>
          <a:xfrm>
            <a:off x="5273040" y="4648200"/>
            <a:ext cx="4495800" cy="19354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 name="Date Placeholder 1"/>
          <p:cNvSpPr>
            <a:spLocks noGrp="1"/>
          </p:cNvSpPr>
          <p:nvPr>
            <p:ph type="dt" sz="half" idx="10"/>
          </p:nvPr>
        </p:nvSpPr>
        <p:spPr/>
        <p:txBody>
          <a:bodyPr/>
          <a:lstStyle/>
          <a:p>
            <a:fld id="{826BF8FF-5ACB-4226-83D3-9EA6A8E4D564}" type="datetime1">
              <a:rPr lang="en-US" smtClean="0"/>
              <a:pPr/>
              <a:t>3/3/2021</a:t>
            </a:fld>
            <a:endParaRPr lang="en-US"/>
          </a:p>
        </p:txBody>
      </p:sp>
    </p:spTree>
    <p:extLst>
      <p:ext uri="{BB962C8B-B14F-4D97-AF65-F5344CB8AC3E}">
        <p14:creationId xmlns="" xmlns:p14="http://schemas.microsoft.com/office/powerpoint/2010/main" val="2360459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6CB8760A-48E5-4147-85DC-F03A7492EFA2}" type="slidenum">
              <a:rPr lang="en-US"/>
              <a:pPr/>
              <a:t>27</a:t>
            </a:fld>
            <a:endParaRPr lang="en-US"/>
          </a:p>
        </p:txBody>
      </p:sp>
      <p:sp>
        <p:nvSpPr>
          <p:cNvPr id="78855" name="Rectangle 7"/>
          <p:cNvSpPr>
            <a:spLocks noGrp="1" noChangeArrowheads="1"/>
          </p:cNvSpPr>
          <p:nvPr>
            <p:ph type="title"/>
          </p:nvPr>
        </p:nvSpPr>
        <p:spPr/>
        <p:txBody>
          <a:bodyPr/>
          <a:lstStyle/>
          <a:p>
            <a:r>
              <a:rPr lang="en-US" sz="4000"/>
              <a:t>Flap reflected to allow</a:t>
            </a:r>
            <a:br>
              <a:rPr lang="en-US" sz="4000"/>
            </a:br>
            <a:r>
              <a:rPr lang="en-US" sz="4000"/>
              <a:t>bone implant </a:t>
            </a:r>
          </a:p>
        </p:txBody>
      </p:sp>
      <p:pic>
        <p:nvPicPr>
          <p:cNvPr id="78854" name="Picture 6" descr="bonegraft1"/>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4044951" y="1676400"/>
            <a:ext cx="4360863" cy="4648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 name="Date Placeholder 1"/>
          <p:cNvSpPr>
            <a:spLocks noGrp="1"/>
          </p:cNvSpPr>
          <p:nvPr>
            <p:ph type="dt" sz="half" idx="10"/>
          </p:nvPr>
        </p:nvSpPr>
        <p:spPr/>
        <p:txBody>
          <a:bodyPr/>
          <a:lstStyle/>
          <a:p>
            <a:fld id="{4E63E5F3-75EA-4EB4-B7A1-611856399CA0}" type="datetime1">
              <a:rPr lang="en-US" smtClean="0"/>
              <a:pPr/>
              <a:t>3/3/2021</a:t>
            </a:fld>
            <a:endParaRPr lang="en-US"/>
          </a:p>
        </p:txBody>
      </p:sp>
    </p:spTree>
    <p:extLst>
      <p:ext uri="{BB962C8B-B14F-4D97-AF65-F5344CB8AC3E}">
        <p14:creationId xmlns="" xmlns:p14="http://schemas.microsoft.com/office/powerpoint/2010/main" val="3484731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24965DD2-53A4-4772-B993-138C0704815E}" type="slidenum">
              <a:rPr lang="en-US"/>
              <a:pPr/>
              <a:t>28</a:t>
            </a:fld>
            <a:endParaRPr lang="en-US"/>
          </a:p>
        </p:txBody>
      </p:sp>
      <p:sp>
        <p:nvSpPr>
          <p:cNvPr id="81927" name="Rectangle 7"/>
          <p:cNvSpPr>
            <a:spLocks noGrp="1" noChangeArrowheads="1"/>
          </p:cNvSpPr>
          <p:nvPr>
            <p:ph type="title"/>
          </p:nvPr>
        </p:nvSpPr>
        <p:spPr/>
        <p:txBody>
          <a:bodyPr/>
          <a:lstStyle/>
          <a:p>
            <a:r>
              <a:rPr lang="en-US" sz="4000"/>
              <a:t>Flap resutured over</a:t>
            </a:r>
            <a:br>
              <a:rPr lang="en-US" sz="4000"/>
            </a:br>
            <a:r>
              <a:rPr lang="en-US" sz="4000"/>
              <a:t>bone implant </a:t>
            </a:r>
          </a:p>
        </p:txBody>
      </p:sp>
      <p:pic>
        <p:nvPicPr>
          <p:cNvPr id="81926" name="Picture 6" descr="bonegraft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3787776" y="1905000"/>
            <a:ext cx="4143375" cy="4419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 name="Date Placeholder 1"/>
          <p:cNvSpPr>
            <a:spLocks noGrp="1"/>
          </p:cNvSpPr>
          <p:nvPr>
            <p:ph type="dt" sz="half" idx="10"/>
          </p:nvPr>
        </p:nvSpPr>
        <p:spPr/>
        <p:txBody>
          <a:bodyPr/>
          <a:lstStyle/>
          <a:p>
            <a:fld id="{8304AC37-9A38-4137-863D-CF563ABD2050}" type="datetime1">
              <a:rPr lang="en-US" smtClean="0"/>
              <a:pPr/>
              <a:t>3/3/2021</a:t>
            </a:fld>
            <a:endParaRPr lang="en-US"/>
          </a:p>
        </p:txBody>
      </p:sp>
    </p:spTree>
    <p:extLst>
      <p:ext uri="{BB962C8B-B14F-4D97-AF65-F5344CB8AC3E}">
        <p14:creationId xmlns="" xmlns:p14="http://schemas.microsoft.com/office/powerpoint/2010/main" val="1042412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011B6A36-C4F9-478B-B9D0-D20373EEA02B}" type="slidenum">
              <a:rPr lang="en-US"/>
              <a:pPr/>
              <a:t>29</a:t>
            </a:fld>
            <a:endParaRPr lang="en-US"/>
          </a:p>
        </p:txBody>
      </p:sp>
      <p:sp>
        <p:nvSpPr>
          <p:cNvPr id="62466" name="Rectangle 2"/>
          <p:cNvSpPr>
            <a:spLocks noGrp="1" noChangeArrowheads="1"/>
          </p:cNvSpPr>
          <p:nvPr>
            <p:ph type="title"/>
          </p:nvPr>
        </p:nvSpPr>
        <p:spPr/>
        <p:txBody>
          <a:bodyPr/>
          <a:lstStyle/>
          <a:p>
            <a:r>
              <a:rPr lang="en-US"/>
              <a:t>Pharmacological Intervention</a:t>
            </a:r>
          </a:p>
        </p:txBody>
      </p:sp>
      <p:sp>
        <p:nvSpPr>
          <p:cNvPr id="62467" name="Rectangle 3"/>
          <p:cNvSpPr>
            <a:spLocks noGrp="1" noChangeArrowheads="1"/>
          </p:cNvSpPr>
          <p:nvPr>
            <p:ph type="body" idx="1"/>
          </p:nvPr>
        </p:nvSpPr>
        <p:spPr/>
        <p:txBody>
          <a:bodyPr/>
          <a:lstStyle/>
          <a:p>
            <a:r>
              <a:rPr lang="en-US" sz="3600" dirty="0"/>
              <a:t>Topical Antibiotics</a:t>
            </a:r>
          </a:p>
          <a:p>
            <a:pPr lvl="1"/>
            <a:r>
              <a:rPr lang="en-US" sz="3600" dirty="0"/>
              <a:t>Tetracycline</a:t>
            </a:r>
          </a:p>
          <a:p>
            <a:pPr lvl="1"/>
            <a:r>
              <a:rPr lang="en-US" sz="3600" dirty="0"/>
              <a:t>Doxycycline</a:t>
            </a:r>
          </a:p>
          <a:p>
            <a:pPr lvl="1"/>
            <a:r>
              <a:rPr lang="en-US" sz="3600" dirty="0"/>
              <a:t>Minocycline</a:t>
            </a:r>
          </a:p>
          <a:p>
            <a:pPr lvl="1">
              <a:buFontTx/>
              <a:buNone/>
            </a:pPr>
            <a:endParaRPr lang="en-US" dirty="0"/>
          </a:p>
        </p:txBody>
      </p:sp>
      <p:sp>
        <p:nvSpPr>
          <p:cNvPr id="2" name="Date Placeholder 1"/>
          <p:cNvSpPr>
            <a:spLocks noGrp="1"/>
          </p:cNvSpPr>
          <p:nvPr>
            <p:ph type="dt" sz="half" idx="10"/>
          </p:nvPr>
        </p:nvSpPr>
        <p:spPr/>
        <p:txBody>
          <a:bodyPr/>
          <a:lstStyle/>
          <a:p>
            <a:fld id="{0C699B28-FE59-4868-861E-F848EDF76BF8}" type="datetime1">
              <a:rPr lang="en-US" smtClean="0"/>
              <a:pPr/>
              <a:t>3/3/2021</a:t>
            </a:fld>
            <a:endParaRPr lang="en-US"/>
          </a:p>
        </p:txBody>
      </p:sp>
    </p:spTree>
    <p:extLst>
      <p:ext uri="{BB962C8B-B14F-4D97-AF65-F5344CB8AC3E}">
        <p14:creationId xmlns="" xmlns:p14="http://schemas.microsoft.com/office/powerpoint/2010/main" val="3781822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rPr>
              <a:t>Course content </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0040" y="1310640"/>
            <a:ext cx="11673840" cy="5410835"/>
          </a:xfrm>
        </p:spPr>
        <p:txBody>
          <a:bodyPr/>
          <a:lstStyle/>
          <a:p>
            <a:r>
              <a:rPr lang="en-US" sz="3200" dirty="0" smtClean="0">
                <a:effectLst>
                  <a:outerShdw blurRad="38100" dist="38100" dir="2700000" algn="tl">
                    <a:srgbClr val="000000">
                      <a:alpha val="43137"/>
                    </a:srgbClr>
                  </a:outerShdw>
                </a:effectLst>
                <a:latin typeface="Baskerville Old Face" panose="02020602080505020303" pitchFamily="18" charset="0"/>
              </a:rPr>
              <a:t>Prevention of oral/dental disorders to include:-Gingivitis, Periodontitis, Stomatitis, Oral </a:t>
            </a:r>
            <a:r>
              <a:rPr lang="en-US" sz="3200" dirty="0">
                <a:effectLst>
                  <a:outerShdw blurRad="38100" dist="38100" dir="2700000" algn="tl">
                    <a:srgbClr val="000000">
                      <a:alpha val="43137"/>
                    </a:srgbClr>
                  </a:outerShdw>
                </a:effectLst>
                <a:latin typeface="Baskerville Old Face" panose="02020602080505020303" pitchFamily="18" charset="0"/>
              </a:rPr>
              <a:t>T</a:t>
            </a:r>
            <a:r>
              <a:rPr lang="en-US" sz="3200" dirty="0" smtClean="0">
                <a:effectLst>
                  <a:outerShdw blurRad="38100" dist="38100" dir="2700000" algn="tl">
                    <a:srgbClr val="000000">
                      <a:alpha val="43137"/>
                    </a:srgbClr>
                  </a:outerShdw>
                </a:effectLst>
                <a:latin typeface="Baskerville Old Face" panose="02020602080505020303" pitchFamily="18" charset="0"/>
              </a:rPr>
              <a:t>hrush, Dental </a:t>
            </a:r>
            <a:r>
              <a:rPr lang="en-US" sz="3200" dirty="0">
                <a:effectLst>
                  <a:outerShdw blurRad="38100" dist="38100" dir="2700000" algn="tl">
                    <a:srgbClr val="000000">
                      <a:alpha val="43137"/>
                    </a:srgbClr>
                  </a:outerShdw>
                </a:effectLst>
                <a:latin typeface="Baskerville Old Face" panose="02020602080505020303" pitchFamily="18" charset="0"/>
              </a:rPr>
              <a:t>C</a:t>
            </a:r>
            <a:r>
              <a:rPr lang="en-US" sz="3200" dirty="0" smtClean="0">
                <a:effectLst>
                  <a:outerShdw blurRad="38100" dist="38100" dir="2700000" algn="tl">
                    <a:srgbClr val="000000">
                      <a:alpha val="43137"/>
                    </a:srgbClr>
                  </a:outerShdw>
                </a:effectLst>
                <a:latin typeface="Baskerville Old Face" panose="02020602080505020303" pitchFamily="18" charset="0"/>
              </a:rPr>
              <a:t>avities, Abscess, Gastritis, Peptic </a:t>
            </a:r>
            <a:r>
              <a:rPr lang="en-US" sz="3200" dirty="0">
                <a:effectLst>
                  <a:outerShdw blurRad="38100" dist="38100" dir="2700000" algn="tl">
                    <a:srgbClr val="000000">
                      <a:alpha val="43137"/>
                    </a:srgbClr>
                  </a:outerShdw>
                </a:effectLst>
                <a:latin typeface="Baskerville Old Face" panose="02020602080505020303" pitchFamily="18" charset="0"/>
              </a:rPr>
              <a:t>U</a:t>
            </a:r>
            <a:r>
              <a:rPr lang="en-US" sz="3200" dirty="0" smtClean="0">
                <a:effectLst>
                  <a:outerShdw blurRad="38100" dist="38100" dir="2700000" algn="tl">
                    <a:srgbClr val="000000">
                      <a:alpha val="43137"/>
                    </a:srgbClr>
                  </a:outerShdw>
                </a:effectLst>
                <a:latin typeface="Baskerville Old Face" panose="02020602080505020303" pitchFamily="18" charset="0"/>
              </a:rPr>
              <a:t>lcers, Pancreatitis, Cancer </a:t>
            </a:r>
            <a:r>
              <a:rPr lang="en-US" sz="3200" dirty="0">
                <a:effectLst>
                  <a:outerShdw blurRad="38100" dist="38100" dir="2700000" algn="tl">
                    <a:srgbClr val="000000">
                      <a:alpha val="43137"/>
                    </a:srgbClr>
                  </a:outerShdw>
                </a:effectLst>
                <a:latin typeface="Baskerville Old Face" panose="02020602080505020303" pitchFamily="18" charset="0"/>
              </a:rPr>
              <a:t>H</a:t>
            </a:r>
            <a:r>
              <a:rPr lang="en-US" sz="3200" dirty="0" smtClean="0">
                <a:effectLst>
                  <a:outerShdw blurRad="38100" dist="38100" dir="2700000" algn="tl">
                    <a:srgbClr val="000000">
                      <a:alpha val="43137"/>
                    </a:srgbClr>
                  </a:outerShdw>
                </a:effectLst>
                <a:latin typeface="Baskerville Old Face" panose="02020602080505020303" pitchFamily="18" charset="0"/>
              </a:rPr>
              <a:t>ead of Pancreas, Hernia, Ulcerative </a:t>
            </a:r>
            <a:r>
              <a:rPr lang="en-US" sz="3200" dirty="0">
                <a:effectLst>
                  <a:outerShdw blurRad="38100" dist="38100" dir="2700000" algn="tl">
                    <a:srgbClr val="000000">
                      <a:alpha val="43137"/>
                    </a:srgbClr>
                  </a:outerShdw>
                </a:effectLst>
                <a:latin typeface="Baskerville Old Face" panose="02020602080505020303" pitchFamily="18" charset="0"/>
              </a:rPr>
              <a:t>C</a:t>
            </a:r>
            <a:r>
              <a:rPr lang="en-US" sz="3200" dirty="0" smtClean="0">
                <a:effectLst>
                  <a:outerShdw blurRad="38100" dist="38100" dir="2700000" algn="tl">
                    <a:srgbClr val="000000">
                      <a:alpha val="43137"/>
                    </a:srgbClr>
                  </a:outerShdw>
                </a:effectLst>
                <a:latin typeface="Baskerville Old Face" panose="02020602080505020303" pitchFamily="18" charset="0"/>
              </a:rPr>
              <a:t>olitis, Intestinal </a:t>
            </a:r>
            <a:r>
              <a:rPr lang="en-US" sz="3200" dirty="0">
                <a:effectLst>
                  <a:outerShdw blurRad="38100" dist="38100" dir="2700000" algn="tl">
                    <a:srgbClr val="000000">
                      <a:alpha val="43137"/>
                    </a:srgbClr>
                  </a:outerShdw>
                </a:effectLst>
                <a:latin typeface="Baskerville Old Face" panose="02020602080505020303" pitchFamily="18" charset="0"/>
              </a:rPr>
              <a:t>O</a:t>
            </a:r>
            <a:r>
              <a:rPr lang="en-US" sz="3200" dirty="0" smtClean="0">
                <a:effectLst>
                  <a:outerShdw blurRad="38100" dist="38100" dir="2700000" algn="tl">
                    <a:srgbClr val="000000">
                      <a:alpha val="43137"/>
                    </a:srgbClr>
                  </a:outerShdw>
                </a:effectLst>
                <a:latin typeface="Baskerville Old Face" panose="02020602080505020303" pitchFamily="18" charset="0"/>
              </a:rPr>
              <a:t>bstruction, Appendicitis, Hemorrhoids, </a:t>
            </a:r>
            <a:r>
              <a:rPr lang="en-US" sz="3200" dirty="0">
                <a:effectLst>
                  <a:outerShdw blurRad="38100" dist="38100" dir="2700000" algn="tl">
                    <a:srgbClr val="000000">
                      <a:alpha val="43137"/>
                    </a:srgbClr>
                  </a:outerShdw>
                </a:effectLst>
                <a:latin typeface="Baskerville Old Face" panose="02020602080505020303" pitchFamily="18" charset="0"/>
              </a:rPr>
              <a:t>T</a:t>
            </a:r>
            <a:r>
              <a:rPr lang="en-US" sz="3200" dirty="0" smtClean="0">
                <a:effectLst>
                  <a:outerShdw blurRad="38100" dist="38100" dir="2700000" algn="tl">
                    <a:srgbClr val="000000">
                      <a:alpha val="43137"/>
                    </a:srgbClr>
                  </a:outerShdw>
                </a:effectLst>
                <a:latin typeface="Baskerville Old Face" panose="02020602080505020303" pitchFamily="18" charset="0"/>
              </a:rPr>
              <a:t>umors of Esophagus, Stomach, Colon, Rectum, Jaundice, Hepatitis, Liver </a:t>
            </a:r>
            <a:r>
              <a:rPr lang="en-US" sz="3200" dirty="0">
                <a:effectLst>
                  <a:outerShdw blurRad="38100" dist="38100" dir="2700000" algn="tl">
                    <a:srgbClr val="000000">
                      <a:alpha val="43137"/>
                    </a:srgbClr>
                  </a:outerShdw>
                </a:effectLst>
                <a:latin typeface="Baskerville Old Face" panose="02020602080505020303" pitchFamily="18" charset="0"/>
              </a:rPr>
              <a:t>C</a:t>
            </a:r>
            <a:r>
              <a:rPr lang="en-US" sz="3200" dirty="0" smtClean="0">
                <a:effectLst>
                  <a:outerShdw blurRad="38100" dist="38100" dir="2700000" algn="tl">
                    <a:srgbClr val="000000">
                      <a:alpha val="43137"/>
                    </a:srgbClr>
                  </a:outerShdw>
                </a:effectLst>
                <a:latin typeface="Baskerville Old Face" panose="02020602080505020303" pitchFamily="18" charset="0"/>
              </a:rPr>
              <a:t>irrhosis, Liver </a:t>
            </a:r>
            <a:r>
              <a:rPr lang="en-US" sz="3200" dirty="0">
                <a:effectLst>
                  <a:outerShdw blurRad="38100" dist="38100" dir="2700000" algn="tl">
                    <a:srgbClr val="000000">
                      <a:alpha val="43137"/>
                    </a:srgbClr>
                  </a:outerShdw>
                </a:effectLst>
                <a:latin typeface="Baskerville Old Face" panose="02020602080505020303" pitchFamily="18" charset="0"/>
              </a:rPr>
              <a:t>A</a:t>
            </a:r>
            <a:r>
              <a:rPr lang="en-US" sz="3200" dirty="0" smtClean="0">
                <a:effectLst>
                  <a:outerShdw blurRad="38100" dist="38100" dir="2700000" algn="tl">
                    <a:srgbClr val="000000">
                      <a:alpha val="43137"/>
                    </a:srgbClr>
                  </a:outerShdw>
                </a:effectLst>
                <a:latin typeface="Baskerville Old Face" panose="02020602080505020303" pitchFamily="18" charset="0"/>
              </a:rPr>
              <a:t>bscess, </a:t>
            </a:r>
            <a:r>
              <a:rPr lang="en-US" sz="3200" dirty="0" err="1" smtClean="0">
                <a:effectLst>
                  <a:outerShdw blurRad="38100" dist="38100" dir="2700000" algn="tl">
                    <a:srgbClr val="000000">
                      <a:alpha val="43137"/>
                    </a:srgbClr>
                  </a:outerShdw>
                </a:effectLst>
                <a:latin typeface="Baskerville Old Face" panose="02020602080505020303" pitchFamily="18" charset="0"/>
              </a:rPr>
              <a:t>Cholecystitis</a:t>
            </a:r>
            <a:r>
              <a:rPr lang="en-US" sz="3200" dirty="0" smtClean="0">
                <a:effectLst>
                  <a:outerShdw blurRad="38100" dist="38100" dir="2700000" algn="tl">
                    <a:srgbClr val="000000">
                      <a:alpha val="43137"/>
                    </a:srgbClr>
                  </a:outerShdw>
                </a:effectLst>
                <a:latin typeface="Baskerville Old Face" panose="02020602080505020303" pitchFamily="18" charset="0"/>
              </a:rPr>
              <a:t>, </a:t>
            </a:r>
            <a:r>
              <a:rPr lang="en-US" sz="3200" dirty="0" err="1" smtClean="0">
                <a:effectLst>
                  <a:outerShdw blurRad="38100" dist="38100" dir="2700000" algn="tl">
                    <a:srgbClr val="000000">
                      <a:alpha val="43137"/>
                    </a:srgbClr>
                  </a:outerShdw>
                </a:effectLst>
                <a:latin typeface="Baskerville Old Face" panose="02020602080505020303" pitchFamily="18" charset="0"/>
              </a:rPr>
              <a:t>Cholelithiasis</a:t>
            </a:r>
            <a:r>
              <a:rPr lang="en-US" sz="3200" dirty="0" smtClean="0">
                <a:effectLst>
                  <a:outerShdw blurRad="38100" dist="38100" dir="2700000" algn="tl">
                    <a:srgbClr val="000000">
                      <a:alpha val="43137"/>
                    </a:srgbClr>
                  </a:outerShdw>
                </a:effectLst>
                <a:latin typeface="Baskerville Old Face" panose="02020602080505020303" pitchFamily="18" charset="0"/>
              </a:rPr>
              <a:t>, Portal </a:t>
            </a:r>
            <a:r>
              <a:rPr lang="en-US" sz="3200" dirty="0">
                <a:effectLst>
                  <a:outerShdw blurRad="38100" dist="38100" dir="2700000" algn="tl">
                    <a:srgbClr val="000000">
                      <a:alpha val="43137"/>
                    </a:srgbClr>
                  </a:outerShdw>
                </a:effectLst>
                <a:latin typeface="Baskerville Old Face" panose="02020602080505020303" pitchFamily="18" charset="0"/>
              </a:rPr>
              <a:t>H</a:t>
            </a:r>
            <a:r>
              <a:rPr lang="en-US" sz="3200" dirty="0" smtClean="0">
                <a:effectLst>
                  <a:outerShdw blurRad="38100" dist="38100" dir="2700000" algn="tl">
                    <a:srgbClr val="000000">
                      <a:alpha val="43137"/>
                    </a:srgbClr>
                  </a:outerShdw>
                </a:effectLst>
                <a:latin typeface="Baskerville Old Face" panose="02020602080505020303" pitchFamily="18" charset="0"/>
              </a:rPr>
              <a:t>ypertension, Carcinoma of Liver </a:t>
            </a:r>
          </a:p>
          <a:p>
            <a:endParaRPr lang="en-US" dirty="0"/>
          </a:p>
        </p:txBody>
      </p:sp>
      <p:sp>
        <p:nvSpPr>
          <p:cNvPr id="4" name="Date Placeholder 3"/>
          <p:cNvSpPr>
            <a:spLocks noGrp="1"/>
          </p:cNvSpPr>
          <p:nvPr>
            <p:ph type="dt" sz="half" idx="10"/>
          </p:nvPr>
        </p:nvSpPr>
        <p:spPr/>
        <p:txBody>
          <a:bodyPr/>
          <a:lstStyle/>
          <a:p>
            <a:fld id="{31393FB7-A0E8-4AAE-93D8-CCFF7A0364D7}" type="datetime1">
              <a:rPr lang="en-US" smtClean="0"/>
              <a:pPr/>
              <a:t>3/3/2021</a:t>
            </a:fld>
            <a:endParaRPr lang="en-US"/>
          </a:p>
        </p:txBody>
      </p:sp>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924B8661-0DAF-40B2-8F6F-7ACCF63C1C87}" type="slidenum">
              <a:rPr lang="en-US" smtClean="0"/>
              <a:pPr/>
              <a:t>3</a:t>
            </a:fld>
            <a:endParaRPr lang="en-US"/>
          </a:p>
        </p:txBody>
      </p:sp>
    </p:spTree>
    <p:extLst>
      <p:ext uri="{BB962C8B-B14F-4D97-AF65-F5344CB8AC3E}">
        <p14:creationId xmlns="" xmlns:p14="http://schemas.microsoft.com/office/powerpoint/2010/main" val="147152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47FE036F-6C2F-4940-BB89-2E802982C250}" type="slidenum">
              <a:rPr lang="en-US"/>
              <a:pPr/>
              <a:t>30</a:t>
            </a:fld>
            <a:endParaRPr lang="en-US"/>
          </a:p>
        </p:txBody>
      </p:sp>
      <p:sp>
        <p:nvSpPr>
          <p:cNvPr id="94215" name="Rectangle 7"/>
          <p:cNvSpPr>
            <a:spLocks noGrp="1" noChangeArrowheads="1"/>
          </p:cNvSpPr>
          <p:nvPr>
            <p:ph type="title"/>
          </p:nvPr>
        </p:nvSpPr>
        <p:spPr>
          <a:xfrm>
            <a:off x="655320" y="1"/>
            <a:ext cx="10515600" cy="716280"/>
          </a:xfrm>
        </p:spPr>
        <p:txBody>
          <a:bodyPr/>
          <a:lstStyle/>
          <a:p>
            <a:r>
              <a:rPr lang="en-US" dirty="0"/>
              <a:t>Pharmacological Intervention</a:t>
            </a:r>
          </a:p>
        </p:txBody>
      </p:sp>
      <p:sp>
        <p:nvSpPr>
          <p:cNvPr id="94216" name="Rectangle 8"/>
          <p:cNvSpPr>
            <a:spLocks noGrp="1" noChangeArrowheads="1"/>
          </p:cNvSpPr>
          <p:nvPr>
            <p:ph type="body" idx="1"/>
          </p:nvPr>
        </p:nvSpPr>
        <p:spPr>
          <a:xfrm>
            <a:off x="350520" y="929640"/>
            <a:ext cx="11003280" cy="5791835"/>
          </a:xfrm>
        </p:spPr>
        <p:txBody>
          <a:bodyPr>
            <a:noAutofit/>
          </a:bodyPr>
          <a:lstStyle/>
          <a:p>
            <a:r>
              <a:rPr lang="en-US" sz="3200" b="1" dirty="0" err="1"/>
              <a:t>Periochip</a:t>
            </a:r>
            <a:r>
              <a:rPr lang="en-US" sz="3200" dirty="0"/>
              <a:t> (</a:t>
            </a:r>
            <a:r>
              <a:rPr lang="en-US" sz="3200" dirty="0" err="1"/>
              <a:t>cholorhexidine</a:t>
            </a:r>
            <a:r>
              <a:rPr lang="en-US" sz="3200" dirty="0"/>
              <a:t>, and </a:t>
            </a:r>
            <a:r>
              <a:rPr lang="en-US" sz="3200" dirty="0" err="1"/>
              <a:t>bacteriocidal</a:t>
            </a:r>
            <a:r>
              <a:rPr lang="en-US" sz="3200" dirty="0"/>
              <a:t> drug) </a:t>
            </a:r>
          </a:p>
          <a:p>
            <a:r>
              <a:rPr lang="en-US" sz="3200" b="1" dirty="0" err="1"/>
              <a:t>Atridox</a:t>
            </a:r>
            <a:r>
              <a:rPr lang="en-US" sz="3200" dirty="0"/>
              <a:t> (doxycycline antibiotic, a form of tetracycline) </a:t>
            </a:r>
          </a:p>
          <a:p>
            <a:r>
              <a:rPr lang="en-US" sz="3200" b="1" dirty="0" err="1"/>
              <a:t>Arestin</a:t>
            </a:r>
            <a:r>
              <a:rPr lang="en-US" sz="3200" dirty="0"/>
              <a:t> (minocycline antibiotic, a form of tetracycline</a:t>
            </a:r>
            <a:r>
              <a:rPr lang="en-US" sz="3200" dirty="0" smtClean="0"/>
              <a:t>)</a:t>
            </a:r>
          </a:p>
          <a:p>
            <a:endParaRPr lang="en-US" sz="3200" dirty="0"/>
          </a:p>
          <a:p>
            <a:r>
              <a:rPr lang="en-US" sz="3200" b="1" dirty="0" smtClean="0"/>
              <a:t>Post treatment care </a:t>
            </a:r>
          </a:p>
          <a:p>
            <a:r>
              <a:rPr lang="en-US" sz="3200" dirty="0"/>
              <a:t>Regular periodontal </a:t>
            </a:r>
            <a:r>
              <a:rPr lang="en-US" sz="3200" dirty="0" err="1"/>
              <a:t>maintainance</a:t>
            </a:r>
            <a:endParaRPr lang="en-US" sz="3200" dirty="0"/>
          </a:p>
          <a:p>
            <a:pPr lvl="1"/>
            <a:r>
              <a:rPr lang="en-US" sz="3200" dirty="0"/>
              <a:t>3 month </a:t>
            </a:r>
            <a:r>
              <a:rPr lang="en-US" sz="3200" dirty="0" err="1"/>
              <a:t>recare</a:t>
            </a:r>
            <a:endParaRPr lang="en-US" sz="3200" dirty="0"/>
          </a:p>
          <a:p>
            <a:pPr lvl="1"/>
            <a:r>
              <a:rPr lang="en-US" sz="3200" dirty="0"/>
              <a:t>Monitor probing depths</a:t>
            </a:r>
          </a:p>
          <a:p>
            <a:pPr lvl="1"/>
            <a:r>
              <a:rPr lang="en-US" sz="3200" dirty="0"/>
              <a:t>Follow up radiographs</a:t>
            </a:r>
          </a:p>
          <a:p>
            <a:r>
              <a:rPr lang="en-US" sz="3200" dirty="0" smtClean="0"/>
              <a:t>Emphasis </a:t>
            </a:r>
            <a:r>
              <a:rPr lang="en-US" sz="3200" dirty="0"/>
              <a:t>on Homecare</a:t>
            </a:r>
          </a:p>
          <a:p>
            <a:r>
              <a:rPr lang="en-US" sz="3200" dirty="0" smtClean="0"/>
              <a:t> </a:t>
            </a:r>
            <a:endParaRPr lang="en-US" sz="3200" dirty="0"/>
          </a:p>
        </p:txBody>
      </p:sp>
      <p:sp>
        <p:nvSpPr>
          <p:cNvPr id="2" name="Date Placeholder 1"/>
          <p:cNvSpPr>
            <a:spLocks noGrp="1"/>
          </p:cNvSpPr>
          <p:nvPr>
            <p:ph type="dt" sz="half" idx="10"/>
          </p:nvPr>
        </p:nvSpPr>
        <p:spPr/>
        <p:txBody>
          <a:bodyPr/>
          <a:lstStyle/>
          <a:p>
            <a:fld id="{5414DDBD-CB1E-4045-9096-443C03EFBAAE}" type="datetime1">
              <a:rPr lang="en-US" smtClean="0"/>
              <a:pPr/>
              <a:t>3/3/2021</a:t>
            </a:fld>
            <a:endParaRPr lang="en-US"/>
          </a:p>
        </p:txBody>
      </p:sp>
    </p:spTree>
    <p:extLst>
      <p:ext uri="{BB962C8B-B14F-4D97-AF65-F5344CB8AC3E}">
        <p14:creationId xmlns="" xmlns:p14="http://schemas.microsoft.com/office/powerpoint/2010/main" val="2921685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Complications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981200" y="1600200"/>
            <a:ext cx="8229600" cy="4800600"/>
          </a:xfrm>
        </p:spPr>
        <p:txBody>
          <a:bodyPr>
            <a:normAutofit/>
          </a:bodyPr>
          <a:lstStyle/>
          <a:p>
            <a:r>
              <a:rPr lang="en-US" dirty="0" smtClean="0">
                <a:latin typeface="Times New Roman" pitchFamily="18" charset="0"/>
                <a:cs typeface="Times New Roman" pitchFamily="18" charset="0"/>
              </a:rPr>
              <a:t>Tooth loss</a:t>
            </a:r>
          </a:p>
          <a:p>
            <a:r>
              <a:rPr lang="en-US" dirty="0" smtClean="0">
                <a:latin typeface="Times New Roman" pitchFamily="18" charset="0"/>
                <a:cs typeface="Times New Roman" pitchFamily="18" charset="0"/>
              </a:rPr>
              <a:t>Coronary artery disease-research ongoing</a:t>
            </a:r>
          </a:p>
          <a:p>
            <a:r>
              <a:rPr lang="en-US" dirty="0" smtClean="0">
                <a:latin typeface="Times New Roman" pitchFamily="18" charset="0"/>
                <a:cs typeface="Times New Roman" pitchFamily="18" charset="0"/>
              </a:rPr>
              <a:t>Stroke</a:t>
            </a:r>
          </a:p>
          <a:p>
            <a:r>
              <a:rPr lang="en-US" dirty="0" smtClean="0">
                <a:latin typeface="Times New Roman" pitchFamily="18" charset="0"/>
                <a:cs typeface="Times New Roman" pitchFamily="18" charset="0"/>
              </a:rPr>
              <a:t>Premature, low birth weight babies</a:t>
            </a:r>
          </a:p>
          <a:p>
            <a:r>
              <a:rPr lang="en-US" dirty="0" smtClean="0">
                <a:latin typeface="Times New Roman" pitchFamily="18" charset="0"/>
                <a:cs typeface="Times New Roman" pitchFamily="18" charset="0"/>
              </a:rPr>
              <a:t>Poorly controlled diabetes</a:t>
            </a:r>
          </a:p>
          <a:p>
            <a:r>
              <a:rPr lang="en-US" dirty="0" smtClean="0">
                <a:latin typeface="Times New Roman" pitchFamily="18" charset="0"/>
                <a:cs typeface="Times New Roman" pitchFamily="18" charset="0"/>
              </a:rPr>
              <a:t>Respiratory problems</a:t>
            </a:r>
          </a:p>
          <a:p>
            <a:r>
              <a:rPr lang="en-US" dirty="0" smtClean="0">
                <a:latin typeface="Times New Roman" pitchFamily="18" charset="0"/>
                <a:cs typeface="Times New Roman" pitchFamily="18" charset="0"/>
              </a:rPr>
              <a:t>Rheumatoid arthritis</a:t>
            </a:r>
          </a:p>
          <a:p>
            <a:r>
              <a:rPr lang="en-US" dirty="0" smtClean="0">
                <a:latin typeface="Times New Roman" pitchFamily="18" charset="0"/>
                <a:cs typeface="Times New Roman" pitchFamily="18" charset="0"/>
              </a:rPr>
              <a:t>Asthma</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24ECA83-C511-4D2A-BB7F-98FF43A3D752}"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Dental Health 2014</a:t>
            </a:r>
            <a:endParaRPr lang="en-US"/>
          </a:p>
        </p:txBody>
      </p:sp>
    </p:spTree>
    <p:extLst>
      <p:ext uri="{BB962C8B-B14F-4D97-AF65-F5344CB8AC3E}">
        <p14:creationId xmlns="" xmlns:p14="http://schemas.microsoft.com/office/powerpoint/2010/main" val="3087201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10000"/>
          </a:bodyPr>
          <a:lstStyle/>
          <a:p>
            <a:pPr marL="0" indent="0">
              <a:buNone/>
            </a:pPr>
            <a:r>
              <a:rPr lang="en-US" b="1" u="sng" dirty="0"/>
              <a:t>Stomatitis</a:t>
            </a:r>
          </a:p>
          <a:p>
            <a:r>
              <a:rPr lang="en-US" i="1" dirty="0"/>
              <a:t>Stomatitis </a:t>
            </a:r>
            <a:r>
              <a:rPr lang="en-US" dirty="0"/>
              <a:t>is the general term for inflammation of the </a:t>
            </a:r>
            <a:r>
              <a:rPr lang="en-US" dirty="0" smtClean="0"/>
              <a:t>oral cavity</a:t>
            </a:r>
            <a:r>
              <a:rPr lang="en-US" dirty="0"/>
              <a:t>. </a:t>
            </a:r>
            <a:endParaRPr lang="en-US" dirty="0" smtClean="0"/>
          </a:p>
          <a:p>
            <a:r>
              <a:rPr lang="en-US" dirty="0" smtClean="0"/>
              <a:t>There </a:t>
            </a:r>
            <a:r>
              <a:rPr lang="en-US" dirty="0"/>
              <a:t>are many causes of stomatitis, such as an </a:t>
            </a:r>
            <a:r>
              <a:rPr lang="en-US" dirty="0" smtClean="0"/>
              <a:t>infection or </a:t>
            </a:r>
            <a:r>
              <a:rPr lang="en-US" dirty="0"/>
              <a:t>a systemic </a:t>
            </a:r>
            <a:r>
              <a:rPr lang="en-US" dirty="0" smtClean="0"/>
              <a:t>disease.</a:t>
            </a:r>
          </a:p>
          <a:p>
            <a:r>
              <a:rPr lang="en-US" dirty="0" smtClean="0"/>
              <a:t>The </a:t>
            </a:r>
            <a:r>
              <a:rPr lang="en-US" dirty="0"/>
              <a:t>most common types </a:t>
            </a:r>
            <a:r>
              <a:rPr lang="en-US" dirty="0" smtClean="0"/>
              <a:t>of stomatitis </a:t>
            </a:r>
            <a:r>
              <a:rPr lang="en-US" dirty="0"/>
              <a:t>are </a:t>
            </a:r>
            <a:r>
              <a:rPr lang="en-US" b="1" dirty="0" err="1"/>
              <a:t>aphthous</a:t>
            </a:r>
            <a:r>
              <a:rPr lang="en-US" b="1" dirty="0"/>
              <a:t> stomatitis </a:t>
            </a:r>
            <a:r>
              <a:rPr lang="en-US" dirty="0"/>
              <a:t>(canker sores) and </a:t>
            </a:r>
            <a:r>
              <a:rPr lang="en-US" b="1" dirty="0" smtClean="0"/>
              <a:t>herpes </a:t>
            </a:r>
            <a:r>
              <a:rPr lang="en-US" dirty="0" smtClean="0"/>
              <a:t>simplex </a:t>
            </a:r>
            <a:r>
              <a:rPr lang="en-US" dirty="0"/>
              <a:t>virus type I (also known as cold sores or </a:t>
            </a:r>
            <a:r>
              <a:rPr lang="en-US" dirty="0" smtClean="0"/>
              <a:t>fever blisters).</a:t>
            </a:r>
          </a:p>
          <a:p>
            <a:r>
              <a:rPr lang="en-US" smtClean="0"/>
              <a:t>CAUSES- KISSING, SEXUAL INTERCOURSE, SHARING TOOTH BRUSHES</a:t>
            </a:r>
            <a:endParaRPr lang="en-US" dirty="0" smtClean="0"/>
          </a:p>
          <a:p>
            <a:endParaRPr lang="en-US" dirty="0"/>
          </a:p>
          <a:p>
            <a:pPr marL="0" indent="0">
              <a:buNone/>
            </a:pPr>
            <a:r>
              <a:rPr lang="en-US" b="1" i="1" u="sng" dirty="0" err="1"/>
              <a:t>Aphthous</a:t>
            </a:r>
            <a:r>
              <a:rPr lang="en-US" b="1" i="1" u="sng" dirty="0"/>
              <a:t> Stomatitis (Canker Sores)</a:t>
            </a:r>
          </a:p>
          <a:p>
            <a:r>
              <a:rPr lang="en-US" dirty="0" err="1"/>
              <a:t>Aphthous</a:t>
            </a:r>
            <a:r>
              <a:rPr lang="en-US" dirty="0"/>
              <a:t> stomatitis appears as small, white, painful </a:t>
            </a:r>
            <a:r>
              <a:rPr lang="en-US" dirty="0" smtClean="0"/>
              <a:t>ulcers on </a:t>
            </a:r>
            <a:r>
              <a:rPr lang="en-US" dirty="0"/>
              <a:t>the inner cheeks, lips, tongue, gums, palate, or </a:t>
            </a:r>
            <a:r>
              <a:rPr lang="en-US" dirty="0" smtClean="0"/>
              <a:t>pharynx and </a:t>
            </a:r>
            <a:r>
              <a:rPr lang="en-US" dirty="0"/>
              <a:t>typically lasts for several days to 2 weeks</a:t>
            </a:r>
            <a:r>
              <a:rPr lang="en-US" dirty="0" smtClean="0"/>
              <a:t>.</a:t>
            </a:r>
          </a:p>
          <a:p>
            <a:r>
              <a:rPr lang="en-US" dirty="0" smtClean="0"/>
              <a:t> Self-induced trauma </a:t>
            </a:r>
            <a:r>
              <a:rPr lang="en-US" dirty="0"/>
              <a:t>such as biting the lips and cheeks can cause these </a:t>
            </a:r>
            <a:r>
              <a:rPr lang="en-US" dirty="0" smtClean="0"/>
              <a:t>ulcers to </a:t>
            </a:r>
            <a:r>
              <a:rPr lang="en-US" dirty="0"/>
              <a:t>develop, as well as stress or exposure to </a:t>
            </a:r>
            <a:r>
              <a:rPr lang="en-US" dirty="0" smtClean="0"/>
              <a:t>irritating foods.</a:t>
            </a:r>
          </a:p>
          <a:p>
            <a:r>
              <a:rPr lang="en-US" dirty="0" smtClean="0"/>
              <a:t> </a:t>
            </a:r>
            <a:r>
              <a:rPr lang="en-US" dirty="0"/>
              <a:t>Application of </a:t>
            </a:r>
            <a:r>
              <a:rPr lang="en-US" b="1" dirty="0"/>
              <a:t>topical tetracycline </a:t>
            </a:r>
            <a:r>
              <a:rPr lang="en-US" dirty="0"/>
              <a:t>several times </a:t>
            </a:r>
            <a:r>
              <a:rPr lang="en-US" dirty="0" smtClean="0"/>
              <a:t>a day </a:t>
            </a:r>
            <a:r>
              <a:rPr lang="en-US" dirty="0"/>
              <a:t>usually shortens the healing time. </a:t>
            </a:r>
            <a:endParaRPr lang="en-US" dirty="0" smtClean="0"/>
          </a:p>
          <a:p>
            <a:r>
              <a:rPr lang="en-US" dirty="0" smtClean="0"/>
              <a:t>A </a:t>
            </a:r>
            <a:r>
              <a:rPr lang="en-US" dirty="0"/>
              <a:t>topical </a:t>
            </a:r>
            <a:r>
              <a:rPr lang="en-US" dirty="0" smtClean="0"/>
              <a:t>anesthetic such </a:t>
            </a:r>
            <a:r>
              <a:rPr lang="en-US" dirty="0"/>
              <a:t>as </a:t>
            </a:r>
            <a:r>
              <a:rPr lang="en-US" b="1" dirty="0"/>
              <a:t>benzocaine or </a:t>
            </a:r>
            <a:r>
              <a:rPr lang="en-US" b="1" dirty="0" err="1"/>
              <a:t>lidocaine</a:t>
            </a:r>
            <a:r>
              <a:rPr lang="en-US" b="1" dirty="0"/>
              <a:t> </a:t>
            </a:r>
            <a:r>
              <a:rPr lang="en-US" dirty="0"/>
              <a:t>provides pain relief </a:t>
            </a:r>
            <a:r>
              <a:rPr lang="en-US" dirty="0" smtClean="0"/>
              <a:t>and makes </a:t>
            </a:r>
            <a:r>
              <a:rPr lang="en-US" dirty="0"/>
              <a:t>it possible to eat with minimal pain.</a:t>
            </a:r>
          </a:p>
        </p:txBody>
      </p:sp>
      <p:sp>
        <p:nvSpPr>
          <p:cNvPr id="2" name="Date Placeholder 1"/>
          <p:cNvSpPr>
            <a:spLocks noGrp="1"/>
          </p:cNvSpPr>
          <p:nvPr>
            <p:ph type="dt" sz="half" idx="10"/>
          </p:nvPr>
        </p:nvSpPr>
        <p:spPr/>
        <p:txBody>
          <a:bodyPr/>
          <a:lstStyle/>
          <a:p>
            <a:fld id="{302E6313-A62A-4591-A7C6-AC3683EC51EA}"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32</a:t>
            </a:fld>
            <a:endParaRPr lang="en-US"/>
          </a:p>
        </p:txBody>
      </p:sp>
    </p:spTree>
    <p:extLst>
      <p:ext uri="{BB962C8B-B14F-4D97-AF65-F5344CB8AC3E}">
        <p14:creationId xmlns="" xmlns:p14="http://schemas.microsoft.com/office/powerpoint/2010/main" val="2439961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Herpes Simplex Virus Type I</a:t>
            </a:r>
          </a:p>
          <a:p>
            <a:r>
              <a:rPr lang="en-US" sz="3200" dirty="0"/>
              <a:t>Herpes simplex virus type I (HSV-I) may appear as </a:t>
            </a:r>
            <a:r>
              <a:rPr lang="en-US" sz="3200" dirty="0" smtClean="0"/>
              <a:t>painful cold </a:t>
            </a:r>
            <a:r>
              <a:rPr lang="en-US" sz="3200" dirty="0"/>
              <a:t>sores or fever </a:t>
            </a:r>
            <a:r>
              <a:rPr lang="en-US" sz="3200" dirty="0" smtClean="0"/>
              <a:t>blisters, tiny fluid filled blisters, grouped together in patches </a:t>
            </a:r>
            <a:r>
              <a:rPr lang="en-US" sz="3200" dirty="0"/>
              <a:t>on the face, lips, perioral </a:t>
            </a:r>
            <a:r>
              <a:rPr lang="en-US" sz="3200" dirty="0" smtClean="0"/>
              <a:t>area, cheeks</a:t>
            </a:r>
            <a:r>
              <a:rPr lang="en-US" sz="3200" dirty="0"/>
              <a:t>, nose, or conjunctiva. </a:t>
            </a:r>
            <a:endParaRPr lang="en-US" sz="3200" dirty="0" smtClean="0"/>
          </a:p>
          <a:p>
            <a:r>
              <a:rPr lang="en-US" sz="3200" dirty="0" smtClean="0"/>
              <a:t>These </a:t>
            </a:r>
            <a:r>
              <a:rPr lang="en-US" sz="3200" dirty="0"/>
              <a:t>lesions recur over </a:t>
            </a:r>
            <a:r>
              <a:rPr lang="en-US" sz="3200" dirty="0" smtClean="0"/>
              <a:t>time but </a:t>
            </a:r>
            <a:r>
              <a:rPr lang="en-US" sz="3200" dirty="0"/>
              <a:t>last only for a few days each time</a:t>
            </a:r>
            <a:r>
              <a:rPr lang="en-US" sz="3200" dirty="0" smtClean="0"/>
              <a:t>.</a:t>
            </a:r>
          </a:p>
          <a:p>
            <a:r>
              <a:rPr lang="en-US" sz="3200" dirty="0" smtClean="0"/>
              <a:t> </a:t>
            </a:r>
            <a:r>
              <a:rPr lang="en-US" sz="3200" dirty="0"/>
              <a:t>The onset can be </a:t>
            </a:r>
            <a:r>
              <a:rPr lang="en-US" sz="3200" dirty="0" smtClean="0"/>
              <a:t>provoked by </a:t>
            </a:r>
            <a:r>
              <a:rPr lang="en-US" sz="3200" dirty="0"/>
              <a:t>fever or stress, among other things. </a:t>
            </a:r>
            <a:endParaRPr lang="en-US" sz="3200" dirty="0" smtClean="0"/>
          </a:p>
          <a:p>
            <a:r>
              <a:rPr lang="en-US" sz="3200" b="1" dirty="0" smtClean="0"/>
              <a:t>Acyclovir ointment </a:t>
            </a:r>
            <a:r>
              <a:rPr lang="en-US" sz="3200" dirty="0" smtClean="0"/>
              <a:t>can be used to ease the pain, but it does not cure the lesions.</a:t>
            </a:r>
          </a:p>
          <a:p>
            <a:r>
              <a:rPr lang="en-US" sz="3200" b="1" dirty="0" smtClean="0"/>
              <a:t>Oral </a:t>
            </a:r>
            <a:r>
              <a:rPr lang="en-US" sz="3200" b="1" dirty="0"/>
              <a:t>acyclovir </a:t>
            </a:r>
            <a:r>
              <a:rPr lang="en-US" sz="3200" dirty="0"/>
              <a:t>may reduce recurrences</a:t>
            </a:r>
            <a:r>
              <a:rPr lang="en-US" sz="3200" dirty="0" smtClean="0"/>
              <a:t>.</a:t>
            </a:r>
          </a:p>
          <a:p>
            <a:r>
              <a:rPr lang="en-US" sz="3200" dirty="0" smtClean="0"/>
              <a:t> These lesions </a:t>
            </a:r>
            <a:r>
              <a:rPr lang="en-US" sz="3200" dirty="0"/>
              <a:t>are infectious and standard precautions should </a:t>
            </a:r>
            <a:r>
              <a:rPr lang="en-US" sz="3200" dirty="0" smtClean="0"/>
              <a:t>be used </a:t>
            </a:r>
            <a:r>
              <a:rPr lang="en-US" sz="3200" dirty="0"/>
              <a:t>when ointment is applied or oral care is given.</a:t>
            </a:r>
          </a:p>
        </p:txBody>
      </p:sp>
      <p:sp>
        <p:nvSpPr>
          <p:cNvPr id="2" name="Date Placeholder 1"/>
          <p:cNvSpPr>
            <a:spLocks noGrp="1"/>
          </p:cNvSpPr>
          <p:nvPr>
            <p:ph type="dt" sz="half" idx="10"/>
          </p:nvPr>
        </p:nvSpPr>
        <p:spPr/>
        <p:txBody>
          <a:bodyPr/>
          <a:lstStyle/>
          <a:p>
            <a:fld id="{CB26D662-DAC6-43D8-8504-F1B5E334AAF8}"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33</a:t>
            </a:fld>
            <a:endParaRPr lang="en-US"/>
          </a:p>
        </p:txBody>
      </p:sp>
    </p:spTree>
    <p:extLst>
      <p:ext uri="{BB962C8B-B14F-4D97-AF65-F5344CB8AC3E}">
        <p14:creationId xmlns="" xmlns:p14="http://schemas.microsoft.com/office/powerpoint/2010/main" val="902819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u="sng" dirty="0"/>
              <a:t>ORAL CANCER</a:t>
            </a:r>
          </a:p>
          <a:p>
            <a:r>
              <a:rPr lang="en-US" dirty="0"/>
              <a:t>Oral cancer can occur anywhere in the mouth or throat</a:t>
            </a:r>
            <a:r>
              <a:rPr lang="en-US" dirty="0" smtClean="0"/>
              <a:t>.</a:t>
            </a:r>
          </a:p>
          <a:p>
            <a:r>
              <a:rPr lang="en-US" dirty="0" smtClean="0"/>
              <a:t> If detected </a:t>
            </a:r>
            <a:r>
              <a:rPr lang="en-US" dirty="0"/>
              <a:t>early enough, it is curable</a:t>
            </a:r>
            <a:r>
              <a:rPr lang="en-US" dirty="0" smtClean="0"/>
              <a:t>.</a:t>
            </a:r>
          </a:p>
          <a:p>
            <a:r>
              <a:rPr lang="en-US" dirty="0" smtClean="0"/>
              <a:t> </a:t>
            </a:r>
            <a:r>
              <a:rPr lang="en-US" dirty="0"/>
              <a:t>Oral cancer is </a:t>
            </a:r>
            <a:r>
              <a:rPr lang="en-US" dirty="0" smtClean="0"/>
              <a:t>found most </a:t>
            </a:r>
            <a:r>
              <a:rPr lang="en-US" dirty="0"/>
              <a:t>commonly in patients who use alcohol or any form </a:t>
            </a:r>
            <a:r>
              <a:rPr lang="en-US" dirty="0" smtClean="0"/>
              <a:t>of tobacco</a:t>
            </a:r>
            <a:r>
              <a:rPr lang="en-US" dirty="0"/>
              <a:t>. </a:t>
            </a:r>
            <a:endParaRPr lang="en-US" dirty="0" smtClean="0"/>
          </a:p>
          <a:p>
            <a:r>
              <a:rPr lang="en-US" dirty="0" smtClean="0"/>
              <a:t>The</a:t>
            </a:r>
            <a:r>
              <a:rPr lang="en-US" b="1" dirty="0" smtClean="0"/>
              <a:t> </a:t>
            </a:r>
            <a:r>
              <a:rPr lang="en-US" b="1" dirty="0"/>
              <a:t>highest incidence of oral cancer is found </a:t>
            </a:r>
            <a:r>
              <a:rPr lang="en-US" b="1" dirty="0" smtClean="0"/>
              <a:t>in the </a:t>
            </a:r>
            <a:r>
              <a:rPr lang="en-US" b="1" dirty="0"/>
              <a:t>pharynx </a:t>
            </a:r>
            <a:r>
              <a:rPr lang="en-US" dirty="0"/>
              <a:t>(throat), with the </a:t>
            </a:r>
            <a:r>
              <a:rPr lang="en-US" b="1" dirty="0"/>
              <a:t>lowest incidence on the lips.</a:t>
            </a:r>
          </a:p>
          <a:p>
            <a:r>
              <a:rPr lang="en-US" dirty="0"/>
              <a:t>Any oral sore that does not heal in 2 weeks should be </a:t>
            </a:r>
            <a:r>
              <a:rPr lang="en-US" dirty="0" smtClean="0"/>
              <a:t>assessed by </a:t>
            </a:r>
            <a:r>
              <a:rPr lang="en-US" dirty="0"/>
              <a:t>the patient’s physician</a:t>
            </a:r>
            <a:r>
              <a:rPr lang="en-US" dirty="0" smtClean="0"/>
              <a:t>.</a:t>
            </a:r>
          </a:p>
          <a:p>
            <a:r>
              <a:rPr lang="en-US" dirty="0" smtClean="0"/>
              <a:t> </a:t>
            </a:r>
            <a:r>
              <a:rPr lang="en-US" dirty="0"/>
              <a:t>Cancerous ulcers are </a:t>
            </a:r>
            <a:r>
              <a:rPr lang="en-US" dirty="0" smtClean="0"/>
              <a:t>often painless </a:t>
            </a:r>
            <a:r>
              <a:rPr lang="en-US" dirty="0"/>
              <a:t>but may become tender as the cancer progresses. </a:t>
            </a:r>
            <a:endParaRPr lang="en-US" dirty="0" smtClean="0"/>
          </a:p>
          <a:p>
            <a:r>
              <a:rPr lang="en-US" dirty="0" smtClean="0"/>
              <a:t>In</a:t>
            </a:r>
            <a:r>
              <a:rPr lang="en-US" dirty="0"/>
              <a:t> </a:t>
            </a:r>
            <a:r>
              <a:rPr lang="en-US" dirty="0" smtClean="0"/>
              <a:t>the </a:t>
            </a:r>
            <a:r>
              <a:rPr lang="en-US" dirty="0"/>
              <a:t>later stages the patient may complain of difficulty </a:t>
            </a:r>
            <a:r>
              <a:rPr lang="en-US" dirty="0" smtClean="0"/>
              <a:t>in chewing</a:t>
            </a:r>
            <a:r>
              <a:rPr lang="en-US" dirty="0"/>
              <a:t>, swallowing, or speaking or may have swollen </a:t>
            </a:r>
            <a:r>
              <a:rPr lang="en-US" dirty="0" smtClean="0"/>
              <a:t>cervical lymph </a:t>
            </a:r>
            <a:r>
              <a:rPr lang="en-US" dirty="0"/>
              <a:t>glands. </a:t>
            </a:r>
            <a:endParaRPr lang="en-US" dirty="0" smtClean="0"/>
          </a:p>
          <a:p>
            <a:r>
              <a:rPr lang="en-US" b="1" dirty="0" smtClean="0"/>
              <a:t>Biopsy </a:t>
            </a:r>
            <a:r>
              <a:rPr lang="en-US" b="1" dirty="0"/>
              <a:t>specimens are </a:t>
            </a:r>
            <a:r>
              <a:rPr lang="en-US" dirty="0"/>
              <a:t>taken to </a:t>
            </a:r>
            <a:r>
              <a:rPr lang="en-US" dirty="0" smtClean="0"/>
              <a:t>determine the </a:t>
            </a:r>
            <a:r>
              <a:rPr lang="en-US" dirty="0"/>
              <a:t>presence of cancer</a:t>
            </a:r>
            <a:r>
              <a:rPr lang="en-US" dirty="0" smtClean="0"/>
              <a:t>.</a:t>
            </a:r>
            <a:endParaRPr lang="en-US" dirty="0"/>
          </a:p>
        </p:txBody>
      </p:sp>
      <p:sp>
        <p:nvSpPr>
          <p:cNvPr id="2" name="Date Placeholder 1"/>
          <p:cNvSpPr>
            <a:spLocks noGrp="1"/>
          </p:cNvSpPr>
          <p:nvPr>
            <p:ph type="dt" sz="half" idx="10"/>
          </p:nvPr>
        </p:nvSpPr>
        <p:spPr/>
        <p:txBody>
          <a:bodyPr/>
          <a:lstStyle/>
          <a:p>
            <a:fld id="{59177584-600E-409B-94AB-955EC6F11564}"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34</a:t>
            </a:fld>
            <a:endParaRPr lang="en-US"/>
          </a:p>
        </p:txBody>
      </p:sp>
    </p:spTree>
    <p:extLst>
      <p:ext uri="{BB962C8B-B14F-4D97-AF65-F5344CB8AC3E}">
        <p14:creationId xmlns="" xmlns:p14="http://schemas.microsoft.com/office/powerpoint/2010/main" val="1681897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u="sng" dirty="0"/>
              <a:t>ORAL CANCER</a:t>
            </a:r>
          </a:p>
          <a:p>
            <a:r>
              <a:rPr lang="en-US" dirty="0"/>
              <a:t>Oral cancer treatment varies depending on the </a:t>
            </a:r>
            <a:r>
              <a:rPr lang="en-US" dirty="0" smtClean="0"/>
              <a:t>individualized diagnosis</a:t>
            </a:r>
          </a:p>
          <a:p>
            <a:r>
              <a:rPr lang="en-US" b="1" dirty="0" smtClean="0"/>
              <a:t>Radiation</a:t>
            </a:r>
            <a:r>
              <a:rPr lang="en-US" b="1" dirty="0"/>
              <a:t>, chemotherapy, and surgery </a:t>
            </a:r>
            <a:r>
              <a:rPr lang="en-US" b="1" dirty="0" smtClean="0"/>
              <a:t>are used </a:t>
            </a:r>
            <a:r>
              <a:rPr lang="en-US" b="1" dirty="0"/>
              <a:t>alone or in combination to treat oral cancer</a:t>
            </a:r>
            <a:r>
              <a:rPr lang="en-US" dirty="0"/>
              <a:t>. </a:t>
            </a:r>
            <a:endParaRPr lang="en-US" dirty="0" smtClean="0"/>
          </a:p>
          <a:p>
            <a:r>
              <a:rPr lang="en-US" b="1" dirty="0" smtClean="0"/>
              <a:t>Radical</a:t>
            </a:r>
            <a:r>
              <a:rPr lang="en-US" b="1" dirty="0"/>
              <a:t> </a:t>
            </a:r>
            <a:r>
              <a:rPr lang="en-US" b="1" dirty="0" smtClean="0"/>
              <a:t>or </a:t>
            </a:r>
            <a:r>
              <a:rPr lang="en-US" b="1" dirty="0"/>
              <a:t>modified neck dissection is performed if the cancer </a:t>
            </a:r>
            <a:r>
              <a:rPr lang="en-US" b="1" dirty="0" smtClean="0"/>
              <a:t>has metastasized </a:t>
            </a:r>
            <a:r>
              <a:rPr lang="en-US" b="1" dirty="0"/>
              <a:t>to cervical lymph nodes </a:t>
            </a:r>
          </a:p>
          <a:p>
            <a:r>
              <a:rPr lang="en-US" dirty="0" smtClean="0"/>
              <a:t> </a:t>
            </a:r>
            <a:r>
              <a:rPr lang="en-US" dirty="0"/>
              <a:t>The </a:t>
            </a:r>
            <a:r>
              <a:rPr lang="en-US" dirty="0" smtClean="0"/>
              <a:t>tumor is </a:t>
            </a:r>
            <a:r>
              <a:rPr lang="en-US" dirty="0"/>
              <a:t>removed along with lymph nodes, muscles, </a:t>
            </a:r>
            <a:r>
              <a:rPr lang="en-US" dirty="0" smtClean="0"/>
              <a:t>blood vessels</a:t>
            </a:r>
            <a:r>
              <a:rPr lang="en-US" dirty="0"/>
              <a:t>, glands, and part of the thyroid, depending on </a:t>
            </a:r>
            <a:r>
              <a:rPr lang="en-US" dirty="0" smtClean="0"/>
              <a:t>the extent </a:t>
            </a:r>
            <a:r>
              <a:rPr lang="en-US" dirty="0"/>
              <a:t>of the cancer. </a:t>
            </a:r>
            <a:endParaRPr lang="en-US" dirty="0" smtClean="0"/>
          </a:p>
          <a:p>
            <a:r>
              <a:rPr lang="en-US" dirty="0" smtClean="0"/>
              <a:t>Drains </a:t>
            </a:r>
            <a:r>
              <a:rPr lang="en-US" dirty="0"/>
              <a:t>are inserted into the incision </a:t>
            </a:r>
            <a:r>
              <a:rPr lang="en-US" dirty="0" smtClean="0"/>
              <a:t>to prevent </a:t>
            </a:r>
            <a:r>
              <a:rPr lang="en-US" dirty="0"/>
              <a:t>fluid accumulation</a:t>
            </a:r>
            <a:r>
              <a:rPr lang="en-US" dirty="0" smtClean="0"/>
              <a:t>.</a:t>
            </a:r>
          </a:p>
          <a:p>
            <a:r>
              <a:rPr lang="en-US" b="1" u="sng" dirty="0" smtClean="0"/>
              <a:t> </a:t>
            </a:r>
            <a:r>
              <a:rPr lang="en-US" b="1" u="sng" dirty="0"/>
              <a:t>A tracheostomy </a:t>
            </a:r>
            <a:r>
              <a:rPr lang="en-US" dirty="0"/>
              <a:t>is usually </a:t>
            </a:r>
            <a:r>
              <a:rPr lang="en-US" dirty="0" smtClean="0"/>
              <a:t>performed to </a:t>
            </a:r>
            <a:r>
              <a:rPr lang="en-US" dirty="0"/>
              <a:t>protect the airway and prevent obstruction</a:t>
            </a:r>
            <a:r>
              <a:rPr lang="en-US" dirty="0" smtClean="0"/>
              <a:t>.</a:t>
            </a:r>
          </a:p>
          <a:p>
            <a:r>
              <a:rPr lang="en-US" dirty="0" smtClean="0"/>
              <a:t> The airway </a:t>
            </a:r>
            <a:r>
              <a:rPr lang="en-US" dirty="0"/>
              <a:t>must be monitored and secretions controlled to </a:t>
            </a:r>
            <a:r>
              <a:rPr lang="en-US" dirty="0" smtClean="0"/>
              <a:t>prevent aspiration</a:t>
            </a:r>
          </a:p>
          <a:p>
            <a:r>
              <a:rPr lang="en-US" dirty="0" smtClean="0"/>
              <a:t>Tube </a:t>
            </a:r>
            <a:r>
              <a:rPr lang="en-US" dirty="0"/>
              <a:t>feedings are usually given to meet </a:t>
            </a:r>
            <a:r>
              <a:rPr lang="en-US" dirty="0" smtClean="0"/>
              <a:t>the patient’s </a:t>
            </a:r>
            <a:r>
              <a:rPr lang="en-US" dirty="0"/>
              <a:t>nutritional needs because swallowing is difficult.</a:t>
            </a:r>
          </a:p>
        </p:txBody>
      </p:sp>
      <p:sp>
        <p:nvSpPr>
          <p:cNvPr id="2" name="Date Placeholder 1"/>
          <p:cNvSpPr>
            <a:spLocks noGrp="1"/>
          </p:cNvSpPr>
          <p:nvPr>
            <p:ph type="dt" sz="half" idx="10"/>
          </p:nvPr>
        </p:nvSpPr>
        <p:spPr/>
        <p:txBody>
          <a:bodyPr/>
          <a:lstStyle/>
          <a:p>
            <a:fld id="{EC1F9E1B-A1EA-4A9C-BC43-76AF9778C90A}"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35</a:t>
            </a:fld>
            <a:endParaRPr lang="en-US"/>
          </a:p>
        </p:txBody>
      </p:sp>
    </p:spTree>
    <p:extLst>
      <p:ext uri="{BB962C8B-B14F-4D97-AF65-F5344CB8AC3E}">
        <p14:creationId xmlns="" xmlns:p14="http://schemas.microsoft.com/office/powerpoint/2010/main" val="1216352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ESOPHAGEAL CANCER</a:t>
            </a:r>
          </a:p>
          <a:p>
            <a:r>
              <a:rPr lang="en-US" dirty="0"/>
              <a:t>As with oral cancer, esophageal cancer is associated </a:t>
            </a:r>
            <a:r>
              <a:rPr lang="en-US" dirty="0" smtClean="0"/>
              <a:t>with the </a:t>
            </a:r>
            <a:r>
              <a:rPr lang="en-US" dirty="0"/>
              <a:t>use of tobacco or alcohol</a:t>
            </a:r>
            <a:r>
              <a:rPr lang="en-US" dirty="0" smtClean="0"/>
              <a:t>.</a:t>
            </a:r>
          </a:p>
          <a:p>
            <a:r>
              <a:rPr lang="en-US" dirty="0" smtClean="0"/>
              <a:t> </a:t>
            </a:r>
            <a:r>
              <a:rPr lang="en-US" dirty="0"/>
              <a:t>Esophageal cancer is </a:t>
            </a:r>
            <a:r>
              <a:rPr lang="en-US" dirty="0" smtClean="0"/>
              <a:t>usually detected </a:t>
            </a:r>
            <a:r>
              <a:rPr lang="en-US" dirty="0"/>
              <a:t>late because of its location near many lymph </a:t>
            </a:r>
            <a:r>
              <a:rPr lang="en-US" dirty="0" smtClean="0"/>
              <a:t>nodes that </a:t>
            </a:r>
            <a:r>
              <a:rPr lang="en-US" dirty="0"/>
              <a:t>allow it to metastasize</a:t>
            </a:r>
            <a:r>
              <a:rPr lang="en-US" dirty="0" smtClean="0"/>
              <a:t>.</a:t>
            </a:r>
          </a:p>
          <a:p>
            <a:r>
              <a:rPr lang="en-US" dirty="0" smtClean="0"/>
              <a:t> </a:t>
            </a:r>
            <a:r>
              <a:rPr lang="en-US" dirty="0"/>
              <a:t>As the cancer progresses, </a:t>
            </a:r>
            <a:r>
              <a:rPr lang="en-US" dirty="0" smtClean="0"/>
              <a:t>obstruction of </a:t>
            </a:r>
            <a:r>
              <a:rPr lang="en-US" dirty="0"/>
              <a:t>the esophagus can occur, with possible </a:t>
            </a:r>
            <a:r>
              <a:rPr lang="en-US" dirty="0" smtClean="0"/>
              <a:t>perforation or </a:t>
            </a:r>
            <a:r>
              <a:rPr lang="en-US" dirty="0"/>
              <a:t>fistula development that may cause aspiration. </a:t>
            </a:r>
            <a:endParaRPr lang="en-US" dirty="0" smtClean="0"/>
          </a:p>
          <a:p>
            <a:r>
              <a:rPr lang="en-US" dirty="0" smtClean="0"/>
              <a:t>The</a:t>
            </a:r>
            <a:r>
              <a:rPr lang="en-US" dirty="0"/>
              <a:t> </a:t>
            </a:r>
            <a:r>
              <a:rPr lang="en-US" dirty="0" smtClean="0"/>
              <a:t>appearance </a:t>
            </a:r>
            <a:r>
              <a:rPr lang="en-US" dirty="0"/>
              <a:t>of signs and symptoms usually means that </a:t>
            </a:r>
            <a:r>
              <a:rPr lang="en-US" dirty="0" smtClean="0"/>
              <a:t>the cancer </a:t>
            </a:r>
            <a:r>
              <a:rPr lang="en-US" dirty="0"/>
              <a:t>is in the late stages. </a:t>
            </a:r>
            <a:endParaRPr lang="en-US" dirty="0" smtClean="0"/>
          </a:p>
          <a:p>
            <a:pPr marL="0" indent="0">
              <a:buNone/>
            </a:pPr>
            <a:r>
              <a:rPr lang="en-US" b="1" dirty="0" smtClean="0"/>
              <a:t>Signs </a:t>
            </a:r>
            <a:r>
              <a:rPr lang="en-US" b="1" dirty="0"/>
              <a:t>and symptoms may </a:t>
            </a:r>
            <a:r>
              <a:rPr lang="en-US" b="1" dirty="0" smtClean="0"/>
              <a:t>include:</a:t>
            </a:r>
            <a:endParaRPr lang="en-US" b="1" dirty="0"/>
          </a:p>
          <a:p>
            <a:r>
              <a:rPr lang="en-US" dirty="0" smtClean="0"/>
              <a:t>Difficulty </a:t>
            </a:r>
            <a:r>
              <a:rPr lang="en-US" dirty="0"/>
              <a:t>swallowing, a feeling of fullness, </a:t>
            </a:r>
            <a:endParaRPr lang="en-US" dirty="0" smtClean="0"/>
          </a:p>
          <a:p>
            <a:r>
              <a:rPr lang="en-US" dirty="0" smtClean="0"/>
              <a:t>Pain </a:t>
            </a:r>
            <a:r>
              <a:rPr lang="en-US" dirty="0"/>
              <a:t>in the </a:t>
            </a:r>
            <a:r>
              <a:rPr lang="en-US" dirty="0" smtClean="0"/>
              <a:t>chest area </a:t>
            </a:r>
            <a:r>
              <a:rPr lang="en-US" dirty="0"/>
              <a:t>after eating</a:t>
            </a:r>
            <a:r>
              <a:rPr lang="en-US" dirty="0" smtClean="0"/>
              <a:t>,</a:t>
            </a:r>
          </a:p>
          <a:p>
            <a:r>
              <a:rPr lang="en-US" dirty="0" smtClean="0"/>
              <a:t> Foul </a:t>
            </a:r>
            <a:r>
              <a:rPr lang="en-US" dirty="0"/>
              <a:t>breath, or regurgitation of foods </a:t>
            </a:r>
            <a:r>
              <a:rPr lang="en-US" dirty="0" smtClean="0"/>
              <a:t>if there </a:t>
            </a:r>
            <a:r>
              <a:rPr lang="en-US" dirty="0"/>
              <a:t>is obstruction.</a:t>
            </a:r>
          </a:p>
        </p:txBody>
      </p:sp>
      <p:sp>
        <p:nvSpPr>
          <p:cNvPr id="2" name="Date Placeholder 1"/>
          <p:cNvSpPr>
            <a:spLocks noGrp="1"/>
          </p:cNvSpPr>
          <p:nvPr>
            <p:ph type="dt" sz="half" idx="10"/>
          </p:nvPr>
        </p:nvSpPr>
        <p:spPr/>
        <p:txBody>
          <a:bodyPr/>
          <a:lstStyle/>
          <a:p>
            <a:fld id="{ED01A83A-535F-486B-8AF4-57FF3D85B8D5}"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36</a:t>
            </a:fld>
            <a:endParaRPr lang="en-US"/>
          </a:p>
        </p:txBody>
      </p:sp>
    </p:spTree>
    <p:extLst>
      <p:ext uri="{BB962C8B-B14F-4D97-AF65-F5344CB8AC3E}">
        <p14:creationId xmlns="" xmlns:p14="http://schemas.microsoft.com/office/powerpoint/2010/main" val="1627652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r>
              <a:rPr lang="en-US" b="1" u="sng" dirty="0"/>
              <a:t>ESOPHAGEAL CANCER</a:t>
            </a:r>
          </a:p>
          <a:p>
            <a:r>
              <a:rPr lang="en-US" b="1" dirty="0"/>
              <a:t>Diagnosis of esophageal cancer </a:t>
            </a:r>
            <a:r>
              <a:rPr lang="en-US" dirty="0"/>
              <a:t>is usually made </a:t>
            </a:r>
            <a:r>
              <a:rPr lang="en-US" dirty="0" smtClean="0"/>
              <a:t>by </a:t>
            </a:r>
            <a:r>
              <a:rPr lang="en-US" b="1" dirty="0" smtClean="0"/>
              <a:t>esophagogastroduodenoscopy</a:t>
            </a:r>
            <a:r>
              <a:rPr lang="en-US" b="1" dirty="0"/>
              <a:t> </a:t>
            </a:r>
            <a:r>
              <a:rPr lang="en-US" dirty="0" smtClean="0"/>
              <a:t>(EGD</a:t>
            </a:r>
            <a:r>
              <a:rPr lang="en-US" dirty="0"/>
              <a:t>) </a:t>
            </a:r>
            <a:r>
              <a:rPr lang="en-US" b="1" dirty="0"/>
              <a:t>and biopsy</a:t>
            </a:r>
            <a:r>
              <a:rPr lang="en-US" b="1" dirty="0" smtClean="0"/>
              <a:t>.</a:t>
            </a:r>
          </a:p>
          <a:p>
            <a:r>
              <a:rPr lang="en-US" b="1" dirty="0" smtClean="0"/>
              <a:t> </a:t>
            </a:r>
            <a:r>
              <a:rPr lang="en-US" b="1" dirty="0" err="1" smtClean="0"/>
              <a:t>Mediastinoscopy</a:t>
            </a:r>
            <a:r>
              <a:rPr lang="en-US" b="1" dirty="0"/>
              <a:t> </a:t>
            </a:r>
            <a:r>
              <a:rPr lang="en-US" dirty="0" smtClean="0"/>
              <a:t>(endoscopic </a:t>
            </a:r>
            <a:r>
              <a:rPr lang="en-US" dirty="0"/>
              <a:t>examination of mediastinum) is used to </a:t>
            </a:r>
            <a:r>
              <a:rPr lang="en-US" dirty="0" smtClean="0"/>
              <a:t>determine whether </a:t>
            </a:r>
            <a:r>
              <a:rPr lang="en-US" dirty="0"/>
              <a:t>the cancer has spread to the lymph </a:t>
            </a:r>
            <a:r>
              <a:rPr lang="en-US" dirty="0" smtClean="0"/>
              <a:t>nodes and </a:t>
            </a:r>
            <a:r>
              <a:rPr lang="en-US" dirty="0"/>
              <a:t>surrounding structures. </a:t>
            </a:r>
            <a:endParaRPr lang="en-US" dirty="0" smtClean="0"/>
          </a:p>
          <a:p>
            <a:pPr marL="0" indent="0">
              <a:buNone/>
            </a:pPr>
            <a:r>
              <a:rPr lang="en-US" b="1" dirty="0" smtClean="0"/>
              <a:t>Treatment </a:t>
            </a:r>
            <a:r>
              <a:rPr lang="en-US" b="1" dirty="0"/>
              <a:t>for esophageal </a:t>
            </a:r>
            <a:r>
              <a:rPr lang="en-US" b="1" dirty="0" smtClean="0"/>
              <a:t>cancer includes</a:t>
            </a:r>
          </a:p>
          <a:p>
            <a:r>
              <a:rPr lang="en-US" b="1" dirty="0" smtClean="0"/>
              <a:t> </a:t>
            </a:r>
            <a:r>
              <a:rPr lang="en-US" dirty="0" smtClean="0"/>
              <a:t>Radiation</a:t>
            </a:r>
            <a:r>
              <a:rPr lang="en-US" dirty="0"/>
              <a:t>, chemotherapy, and surgery alone or </a:t>
            </a:r>
            <a:r>
              <a:rPr lang="en-US" dirty="0" smtClean="0"/>
              <a:t>in combination</a:t>
            </a:r>
            <a:r>
              <a:rPr lang="en-US" dirty="0"/>
              <a:t>. </a:t>
            </a:r>
            <a:endParaRPr lang="en-US" dirty="0" smtClean="0"/>
          </a:p>
          <a:p>
            <a:r>
              <a:rPr lang="en-US" dirty="0" smtClean="0"/>
              <a:t>Surgical </a:t>
            </a:r>
            <a:r>
              <a:rPr lang="en-US" dirty="0"/>
              <a:t>procedures </a:t>
            </a:r>
            <a:r>
              <a:rPr lang="en-US" b="1" dirty="0"/>
              <a:t>include esophageal </a:t>
            </a:r>
            <a:r>
              <a:rPr lang="en-US" b="1" dirty="0" smtClean="0"/>
              <a:t>resection </a:t>
            </a:r>
            <a:r>
              <a:rPr lang="en-US" dirty="0" smtClean="0"/>
              <a:t>(</a:t>
            </a:r>
            <a:r>
              <a:rPr lang="en-US" dirty="0" err="1" smtClean="0"/>
              <a:t>esophagogastrostomy</a:t>
            </a:r>
            <a:r>
              <a:rPr lang="en-US" dirty="0"/>
              <a:t>), </a:t>
            </a:r>
            <a:r>
              <a:rPr lang="en-US" b="1" dirty="0"/>
              <a:t>Dacron esophageal </a:t>
            </a:r>
            <a:r>
              <a:rPr lang="en-US" b="1" dirty="0" smtClean="0"/>
              <a:t>replacement</a:t>
            </a:r>
            <a:r>
              <a:rPr lang="en-US" dirty="0"/>
              <a:t>, or use of a </a:t>
            </a:r>
            <a:r>
              <a:rPr lang="en-US" b="1" dirty="0"/>
              <a:t>section of colon to replace the </a:t>
            </a:r>
            <a:r>
              <a:rPr lang="en-US" b="1" dirty="0" smtClean="0"/>
              <a:t>esophagus </a:t>
            </a:r>
            <a:r>
              <a:rPr lang="en-US" dirty="0" smtClean="0"/>
              <a:t>(</a:t>
            </a:r>
            <a:r>
              <a:rPr lang="en-US" dirty="0" err="1" smtClean="0"/>
              <a:t>esophagoenterostomy</a:t>
            </a:r>
            <a:r>
              <a:rPr lang="en-US" dirty="0"/>
              <a:t>). </a:t>
            </a:r>
            <a:endParaRPr lang="en-US" dirty="0" smtClean="0"/>
          </a:p>
          <a:p>
            <a:r>
              <a:rPr lang="en-US" dirty="0" smtClean="0"/>
              <a:t>If </a:t>
            </a:r>
            <a:r>
              <a:rPr lang="en-US" dirty="0"/>
              <a:t>the tumor is </a:t>
            </a:r>
            <a:r>
              <a:rPr lang="en-US" dirty="0" smtClean="0"/>
              <a:t>inoperable, </a:t>
            </a:r>
            <a:r>
              <a:rPr lang="en-US" b="1" dirty="0" smtClean="0"/>
              <a:t>esophageal </a:t>
            </a:r>
            <a:r>
              <a:rPr lang="en-US" b="1" dirty="0"/>
              <a:t>dilation </a:t>
            </a:r>
            <a:r>
              <a:rPr lang="en-US" dirty="0"/>
              <a:t>or </a:t>
            </a:r>
            <a:r>
              <a:rPr lang="en-US" b="1" dirty="0"/>
              <a:t>stent placement </a:t>
            </a:r>
            <a:r>
              <a:rPr lang="en-US" dirty="0"/>
              <a:t>can be done to </a:t>
            </a:r>
            <a:r>
              <a:rPr lang="en-US" b="1" dirty="0" smtClean="0"/>
              <a:t>relieve dysphagia </a:t>
            </a:r>
            <a:r>
              <a:rPr lang="en-US" dirty="0"/>
              <a:t>and </a:t>
            </a:r>
            <a:r>
              <a:rPr lang="en-US" b="1" dirty="0"/>
              <a:t>allow food to pass through the esophagus</a:t>
            </a:r>
          </a:p>
        </p:txBody>
      </p:sp>
      <p:sp>
        <p:nvSpPr>
          <p:cNvPr id="2" name="Date Placeholder 1"/>
          <p:cNvSpPr>
            <a:spLocks noGrp="1"/>
          </p:cNvSpPr>
          <p:nvPr>
            <p:ph type="dt" sz="half" idx="10"/>
          </p:nvPr>
        </p:nvSpPr>
        <p:spPr/>
        <p:txBody>
          <a:bodyPr/>
          <a:lstStyle/>
          <a:p>
            <a:fld id="{A654CC37-2113-435A-8E9B-3BD9BDF1C02B}"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37</a:t>
            </a:fld>
            <a:endParaRPr lang="en-US"/>
          </a:p>
        </p:txBody>
      </p:sp>
    </p:spTree>
    <p:extLst>
      <p:ext uri="{BB962C8B-B14F-4D97-AF65-F5344CB8AC3E}">
        <p14:creationId xmlns="" xmlns:p14="http://schemas.microsoft.com/office/powerpoint/2010/main" val="34526068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lnSpcReduction="10000"/>
          </a:bodyPr>
          <a:lstStyle/>
          <a:p>
            <a:pPr marL="0" indent="0">
              <a:buNone/>
            </a:pPr>
            <a:r>
              <a:rPr lang="en-US" sz="3200" b="1" u="sng" dirty="0" smtClean="0"/>
              <a:t>HIATAL HERNIA</a:t>
            </a:r>
          </a:p>
          <a:p>
            <a:pPr marL="0" indent="0">
              <a:buNone/>
            </a:pPr>
            <a:r>
              <a:rPr lang="en-US" b="1" dirty="0" smtClean="0"/>
              <a:t>Hernia is a condition in which part of an organ is displaced and protrudes through the wall of the cavity containing it often involving intestine at a weak point in the abdominal wall.</a:t>
            </a:r>
          </a:p>
          <a:p>
            <a:pPr marL="0" indent="0">
              <a:buNone/>
            </a:pPr>
            <a:r>
              <a:rPr lang="en-US" b="1" u="sng" dirty="0" smtClean="0"/>
              <a:t>In HIATAL HERNIA</a:t>
            </a:r>
          </a:p>
          <a:p>
            <a:r>
              <a:rPr lang="en-US" dirty="0" smtClean="0"/>
              <a:t>The </a:t>
            </a:r>
            <a:r>
              <a:rPr lang="en-US" dirty="0"/>
              <a:t>esophagus passes </a:t>
            </a:r>
            <a:r>
              <a:rPr lang="en-US" b="1" dirty="0"/>
              <a:t>through an opening in the </a:t>
            </a:r>
            <a:r>
              <a:rPr lang="en-US" b="1" dirty="0" smtClean="0"/>
              <a:t>diaphragm called </a:t>
            </a:r>
            <a:r>
              <a:rPr lang="en-US" b="1" dirty="0"/>
              <a:t>the hiatus</a:t>
            </a:r>
            <a:r>
              <a:rPr lang="en-US" dirty="0" smtClean="0"/>
              <a:t>.</a:t>
            </a:r>
          </a:p>
          <a:p>
            <a:r>
              <a:rPr lang="en-US" dirty="0" smtClean="0"/>
              <a:t> </a:t>
            </a:r>
            <a:r>
              <a:rPr lang="en-US" dirty="0"/>
              <a:t>A </a:t>
            </a:r>
            <a:r>
              <a:rPr lang="en-US" b="1" dirty="0"/>
              <a:t>hiatal hernia </a:t>
            </a:r>
            <a:r>
              <a:rPr lang="en-US" dirty="0"/>
              <a:t>is a condition in </a:t>
            </a:r>
            <a:r>
              <a:rPr lang="en-US" dirty="0" smtClean="0"/>
              <a:t>which the </a:t>
            </a:r>
            <a:r>
              <a:rPr lang="en-US" dirty="0"/>
              <a:t>lower part of the esophagus and stomach slides </a:t>
            </a:r>
            <a:r>
              <a:rPr lang="en-US" dirty="0" smtClean="0"/>
              <a:t>up through </a:t>
            </a:r>
            <a:r>
              <a:rPr lang="en-US" dirty="0"/>
              <a:t>the hiatus of the diaphragm into the thorax </a:t>
            </a:r>
            <a:r>
              <a:rPr lang="en-US" dirty="0" smtClean="0">
                <a:solidFill>
                  <a:srgbClr val="FF0000"/>
                </a:solidFill>
              </a:rPr>
              <a:t>(look for diagram). </a:t>
            </a:r>
          </a:p>
          <a:p>
            <a:r>
              <a:rPr lang="en-US" dirty="0" smtClean="0"/>
              <a:t>Hiatal </a:t>
            </a:r>
            <a:r>
              <a:rPr lang="en-US" dirty="0"/>
              <a:t>hernia occurs most commonly in women </a:t>
            </a:r>
            <a:r>
              <a:rPr lang="en-US" dirty="0" smtClean="0"/>
              <a:t>and those </a:t>
            </a:r>
            <a:r>
              <a:rPr lang="en-US" dirty="0"/>
              <a:t>who are older than age 60, obese, or pregnant</a:t>
            </a:r>
            <a:r>
              <a:rPr lang="en-US" dirty="0" smtClean="0"/>
              <a:t>.</a:t>
            </a:r>
          </a:p>
          <a:p>
            <a:r>
              <a:rPr lang="en-US" dirty="0" smtClean="0"/>
              <a:t> A small </a:t>
            </a:r>
            <a:r>
              <a:rPr lang="en-US" dirty="0"/>
              <a:t>hernia may not produce any discomfort or </a:t>
            </a:r>
            <a:r>
              <a:rPr lang="en-US" dirty="0" smtClean="0"/>
              <a:t>require treatment.</a:t>
            </a:r>
          </a:p>
          <a:p>
            <a:r>
              <a:rPr lang="en-US" dirty="0" smtClean="0"/>
              <a:t> </a:t>
            </a:r>
            <a:r>
              <a:rPr lang="en-US" dirty="0"/>
              <a:t>However, a </a:t>
            </a:r>
            <a:r>
              <a:rPr lang="en-US" b="1" dirty="0"/>
              <a:t>large hernia can cause pain, </a:t>
            </a:r>
            <a:r>
              <a:rPr lang="en-US" b="1" dirty="0" smtClean="0"/>
              <a:t>heartburn, a </a:t>
            </a:r>
            <a:r>
              <a:rPr lang="en-US" b="1" dirty="0"/>
              <a:t>feeling of fullness, or reflux, which can injure </a:t>
            </a:r>
            <a:r>
              <a:rPr lang="en-US" b="1" dirty="0" smtClean="0"/>
              <a:t>the esophagus </a:t>
            </a:r>
            <a:r>
              <a:rPr lang="en-US" dirty="0"/>
              <a:t>with possible ulceration and bleeding. </a:t>
            </a:r>
            <a:endParaRPr lang="en-US" dirty="0" smtClean="0"/>
          </a:p>
          <a:p>
            <a:r>
              <a:rPr lang="en-US" dirty="0" smtClean="0"/>
              <a:t>Hiatal</a:t>
            </a:r>
            <a:r>
              <a:rPr lang="en-US" dirty="0"/>
              <a:t> </a:t>
            </a:r>
            <a:r>
              <a:rPr lang="en-US" dirty="0" smtClean="0"/>
              <a:t>hernias </a:t>
            </a:r>
            <a:r>
              <a:rPr lang="en-US" b="1" dirty="0"/>
              <a:t>are diagnosed by x-ray studies and fluoroscopy</a:t>
            </a:r>
            <a:r>
              <a:rPr lang="en-US" dirty="0"/>
              <a:t>.</a:t>
            </a:r>
          </a:p>
        </p:txBody>
      </p:sp>
      <p:sp>
        <p:nvSpPr>
          <p:cNvPr id="2" name="Date Placeholder 1"/>
          <p:cNvSpPr>
            <a:spLocks noGrp="1"/>
          </p:cNvSpPr>
          <p:nvPr>
            <p:ph type="dt" sz="half" idx="10"/>
          </p:nvPr>
        </p:nvSpPr>
        <p:spPr/>
        <p:txBody>
          <a:bodyPr/>
          <a:lstStyle/>
          <a:p>
            <a:fld id="{36E61E1D-1E29-4A8C-938C-A5224E0343E6}"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38</a:t>
            </a:fld>
            <a:endParaRPr lang="en-US"/>
          </a:p>
        </p:txBody>
      </p:sp>
    </p:spTree>
    <p:extLst>
      <p:ext uri="{BB962C8B-B14F-4D97-AF65-F5344CB8AC3E}">
        <p14:creationId xmlns="" xmlns:p14="http://schemas.microsoft.com/office/powerpoint/2010/main" val="33100307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068"/>
            <a:ext cx="12192000" cy="6858000"/>
          </a:xfrm>
        </p:spPr>
        <p:txBody>
          <a:bodyPr>
            <a:normAutofit lnSpcReduction="10000"/>
          </a:bodyPr>
          <a:lstStyle/>
          <a:p>
            <a:pPr marL="0" indent="0">
              <a:buNone/>
            </a:pPr>
            <a:r>
              <a:rPr lang="en-US" b="1" u="sng" dirty="0"/>
              <a:t>HIATAL </a:t>
            </a:r>
            <a:r>
              <a:rPr lang="en-US" b="1" u="sng" dirty="0" smtClean="0"/>
              <a:t>HERNIA</a:t>
            </a:r>
          </a:p>
          <a:p>
            <a:pPr marL="0" indent="0">
              <a:buNone/>
            </a:pPr>
            <a:r>
              <a:rPr lang="en-US" b="1" u="sng" dirty="0"/>
              <a:t>Medical Management</a:t>
            </a:r>
          </a:p>
          <a:p>
            <a:r>
              <a:rPr lang="en-US" dirty="0"/>
              <a:t>Treatment for hiatal </a:t>
            </a:r>
            <a:r>
              <a:rPr lang="en-US" b="1" dirty="0"/>
              <a:t>hernia includes antacids; eating </a:t>
            </a:r>
            <a:r>
              <a:rPr lang="en-US" b="1" dirty="0" smtClean="0"/>
              <a:t>small meals </a:t>
            </a:r>
            <a:r>
              <a:rPr lang="en-US" b="1" dirty="0"/>
              <a:t>that pass easily through the esophagus; not </a:t>
            </a:r>
            <a:r>
              <a:rPr lang="en-US" b="1" dirty="0" smtClean="0"/>
              <a:t>reclining for </a:t>
            </a:r>
            <a:r>
              <a:rPr lang="en-US" b="1" dirty="0"/>
              <a:t>1 hour after eating; elevating the head of the bed 6 to </a:t>
            </a:r>
            <a:r>
              <a:rPr lang="en-US" b="1" dirty="0" smtClean="0"/>
              <a:t>12 inches </a:t>
            </a:r>
            <a:r>
              <a:rPr lang="en-US" b="1" dirty="0"/>
              <a:t>to prevent reflux; and avoiding bedtime snacks, </a:t>
            </a:r>
            <a:r>
              <a:rPr lang="en-US" b="1" dirty="0" smtClean="0"/>
              <a:t>spicy foods</a:t>
            </a:r>
            <a:r>
              <a:rPr lang="en-US" b="1" dirty="0"/>
              <a:t>, alcohol, caffeine, and smoking. </a:t>
            </a:r>
            <a:endParaRPr lang="en-US" b="1" dirty="0" smtClean="0"/>
          </a:p>
          <a:p>
            <a:pPr marL="0" indent="0">
              <a:buNone/>
            </a:pPr>
            <a:r>
              <a:rPr lang="en-US" b="1" u="sng" dirty="0" smtClean="0"/>
              <a:t>Surgical </a:t>
            </a:r>
            <a:r>
              <a:rPr lang="en-US" b="1" u="sng" dirty="0"/>
              <a:t>Management</a:t>
            </a:r>
          </a:p>
          <a:p>
            <a:r>
              <a:rPr lang="en-US" dirty="0"/>
              <a:t>Surgical procedures can be done to prevent the </a:t>
            </a:r>
            <a:r>
              <a:rPr lang="en-US" dirty="0" smtClean="0"/>
              <a:t>herniated portion </a:t>
            </a:r>
            <a:r>
              <a:rPr lang="en-US" dirty="0"/>
              <a:t>of the stomach from moving upward through </a:t>
            </a:r>
            <a:r>
              <a:rPr lang="en-US" dirty="0" smtClean="0"/>
              <a:t>the hiatus</a:t>
            </a:r>
            <a:r>
              <a:rPr lang="en-US" dirty="0"/>
              <a:t>. </a:t>
            </a:r>
            <a:endParaRPr lang="en-US" dirty="0" smtClean="0"/>
          </a:p>
          <a:p>
            <a:r>
              <a:rPr lang="en-US" b="1" dirty="0" smtClean="0"/>
              <a:t>Fundoplication</a:t>
            </a:r>
            <a:r>
              <a:rPr lang="en-US" dirty="0" smtClean="0"/>
              <a:t> </a:t>
            </a:r>
            <a:r>
              <a:rPr lang="en-US" dirty="0"/>
              <a:t>is the most common surgical </a:t>
            </a:r>
            <a:r>
              <a:rPr lang="en-US" dirty="0" smtClean="0"/>
              <a:t>procedure performed</a:t>
            </a:r>
            <a:r>
              <a:rPr lang="en-US" dirty="0"/>
              <a:t>, in which the stomach fundus is </a:t>
            </a:r>
            <a:r>
              <a:rPr lang="en-US" dirty="0" smtClean="0"/>
              <a:t>wrapped </a:t>
            </a:r>
            <a:r>
              <a:rPr lang="en-US" dirty="0"/>
              <a:t>around the lower part of the esophagu</a:t>
            </a:r>
            <a:r>
              <a:rPr lang="en-US" dirty="0">
                <a:solidFill>
                  <a:srgbClr val="FF0000"/>
                </a:solidFill>
              </a:rPr>
              <a:t>s </a:t>
            </a:r>
            <a:r>
              <a:rPr lang="en-US" dirty="0" smtClean="0">
                <a:solidFill>
                  <a:srgbClr val="FF0000"/>
                </a:solidFill>
              </a:rPr>
              <a:t>(look for diagram)</a:t>
            </a:r>
          </a:p>
          <a:p>
            <a:r>
              <a:rPr lang="en-US" dirty="0" smtClean="0"/>
              <a:t>Following</a:t>
            </a:r>
            <a:r>
              <a:rPr lang="en-US" dirty="0"/>
              <a:t> </a:t>
            </a:r>
            <a:r>
              <a:rPr lang="en-US" dirty="0" smtClean="0"/>
              <a:t>this </a:t>
            </a:r>
            <a:r>
              <a:rPr lang="en-US" dirty="0"/>
              <a:t>repair, pat</a:t>
            </a:r>
            <a:r>
              <a:rPr lang="en-US" b="1" dirty="0"/>
              <a:t>ients are assessed for dysphagia </a:t>
            </a:r>
            <a:r>
              <a:rPr lang="en-US" dirty="0" smtClean="0"/>
              <a:t>during their </a:t>
            </a:r>
            <a:r>
              <a:rPr lang="en-US" dirty="0"/>
              <a:t>first postoperative meal</a:t>
            </a:r>
            <a:r>
              <a:rPr lang="en-US" dirty="0" smtClean="0"/>
              <a:t>.</a:t>
            </a:r>
          </a:p>
          <a:p>
            <a:r>
              <a:rPr lang="en-US" dirty="0" smtClean="0"/>
              <a:t> </a:t>
            </a:r>
            <a:r>
              <a:rPr lang="en-US" dirty="0"/>
              <a:t>If dysphagia occurs, the </a:t>
            </a:r>
            <a:r>
              <a:rPr lang="en-US" dirty="0" smtClean="0"/>
              <a:t>physician should </a:t>
            </a:r>
            <a:r>
              <a:rPr lang="en-US" dirty="0"/>
              <a:t>be notified because the repair may be too </a:t>
            </a:r>
            <a:r>
              <a:rPr lang="en-US" dirty="0" smtClean="0"/>
              <a:t>tight, causing </a:t>
            </a:r>
            <a:r>
              <a:rPr lang="en-US" dirty="0"/>
              <a:t>obstruction of the passage of food.</a:t>
            </a:r>
          </a:p>
          <a:p>
            <a:endParaRPr lang="en-US" dirty="0"/>
          </a:p>
        </p:txBody>
      </p:sp>
      <p:sp>
        <p:nvSpPr>
          <p:cNvPr id="2" name="Date Placeholder 1"/>
          <p:cNvSpPr>
            <a:spLocks noGrp="1"/>
          </p:cNvSpPr>
          <p:nvPr>
            <p:ph type="dt" sz="half" idx="10"/>
          </p:nvPr>
        </p:nvSpPr>
        <p:spPr/>
        <p:txBody>
          <a:bodyPr/>
          <a:lstStyle/>
          <a:p>
            <a:fld id="{97E29177-6A5C-4251-BEEC-D397484309B8}"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39</a:t>
            </a:fld>
            <a:endParaRPr lang="en-US"/>
          </a:p>
        </p:txBody>
      </p:sp>
    </p:spTree>
    <p:extLst>
      <p:ext uri="{BB962C8B-B14F-4D97-AF65-F5344CB8AC3E}">
        <p14:creationId xmlns="" xmlns:p14="http://schemas.microsoft.com/office/powerpoint/2010/main" val="1680526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References </a:t>
            </a:r>
            <a:endParaRPr lang="en-GB" b="1" dirty="0"/>
          </a:p>
        </p:txBody>
      </p:sp>
      <p:sp>
        <p:nvSpPr>
          <p:cNvPr id="3" name="Content Placeholder 2"/>
          <p:cNvSpPr>
            <a:spLocks noGrp="1"/>
          </p:cNvSpPr>
          <p:nvPr>
            <p:ph idx="1"/>
          </p:nvPr>
        </p:nvSpPr>
        <p:spPr>
          <a:xfrm>
            <a:off x="152400" y="1417320"/>
            <a:ext cx="11201400" cy="4759643"/>
          </a:xfrm>
        </p:spPr>
        <p:txBody>
          <a:bodyPr>
            <a:normAutofit/>
          </a:bodyPr>
          <a:lstStyle/>
          <a:p>
            <a:r>
              <a:rPr lang="en-GB" sz="3200" dirty="0" smtClean="0"/>
              <a:t>Janice Hinkle and Kerry Cheerer, (2014). Brunner and Suddarth’s Textbook of Medical Surgical Nursing 13</a:t>
            </a:r>
            <a:r>
              <a:rPr lang="en-GB" sz="3200" baseline="30000" dirty="0" smtClean="0"/>
              <a:t>th</a:t>
            </a:r>
            <a:r>
              <a:rPr lang="en-GB" sz="3200" dirty="0" smtClean="0"/>
              <a:t> ed. Philadelphia: J.B. </a:t>
            </a:r>
            <a:r>
              <a:rPr lang="en-GB" sz="3200" dirty="0" err="1" smtClean="0"/>
              <a:t>lipincott</a:t>
            </a:r>
            <a:r>
              <a:rPr lang="en-GB" sz="3200" dirty="0" smtClean="0"/>
              <a:t> Company </a:t>
            </a:r>
          </a:p>
          <a:p>
            <a:r>
              <a:rPr lang="en-GB" sz="3200" dirty="0" smtClean="0"/>
              <a:t>Lewis S., Dirksen S., </a:t>
            </a:r>
            <a:r>
              <a:rPr lang="en-GB" sz="3200" dirty="0" err="1" smtClean="0"/>
              <a:t>Heitkemper</a:t>
            </a:r>
            <a:r>
              <a:rPr lang="en-GB" sz="3200" dirty="0" smtClean="0"/>
              <a:t> M., Bucher L., and Camera I. (2011). Medical-surgical Nursing: Assessment and Management of Clinical Problems. 8</a:t>
            </a:r>
            <a:r>
              <a:rPr lang="en-GB" sz="3200" baseline="30000" dirty="0" smtClean="0"/>
              <a:t>th</a:t>
            </a:r>
            <a:r>
              <a:rPr lang="en-GB" sz="3200" dirty="0" smtClean="0"/>
              <a:t> Ed. USA: Mosby Elsevier Inc. </a:t>
            </a:r>
            <a:endParaRPr lang="en-GB" sz="3200" dirty="0"/>
          </a:p>
        </p:txBody>
      </p:sp>
      <p:sp>
        <p:nvSpPr>
          <p:cNvPr id="4" name="Date Placeholder 3"/>
          <p:cNvSpPr>
            <a:spLocks noGrp="1"/>
          </p:cNvSpPr>
          <p:nvPr>
            <p:ph type="dt" sz="half" idx="10"/>
          </p:nvPr>
        </p:nvSpPr>
        <p:spPr/>
        <p:txBody>
          <a:bodyPr/>
          <a:lstStyle/>
          <a:p>
            <a:fld id="{819F0851-C340-4499-A7F8-0C7D073E9A1A}" type="datetime1">
              <a:rPr lang="en-US" smtClean="0"/>
              <a:pPr/>
              <a:t>3/3/2021</a:t>
            </a:fld>
            <a:endParaRPr lang="en-US"/>
          </a:p>
        </p:txBody>
      </p:sp>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924B8661-0DAF-40B2-8F6F-7ACCF63C1C87}" type="slidenum">
              <a:rPr lang="en-US" smtClean="0"/>
              <a:pPr/>
              <a:t>4</a:t>
            </a:fld>
            <a:endParaRPr lang="en-US"/>
          </a:p>
        </p:txBody>
      </p:sp>
    </p:spTree>
    <p:extLst>
      <p:ext uri="{BB962C8B-B14F-4D97-AF65-F5344CB8AC3E}">
        <p14:creationId xmlns="" xmlns:p14="http://schemas.microsoft.com/office/powerpoint/2010/main" val="101280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lnSpcReduction="10000"/>
          </a:bodyPr>
          <a:lstStyle/>
          <a:p>
            <a:pPr marL="0" indent="0">
              <a:buNone/>
            </a:pPr>
            <a:r>
              <a:rPr lang="en-US" b="1" u="sng" dirty="0" smtClean="0"/>
              <a:t>GASTROESOPHAGEAL REFLUX DISEASE</a:t>
            </a:r>
            <a:endParaRPr lang="en-US" b="1" u="sng" dirty="0"/>
          </a:p>
          <a:p>
            <a:r>
              <a:rPr lang="en-US" dirty="0" smtClean="0"/>
              <a:t>Gastro-esophageal </a:t>
            </a:r>
            <a:r>
              <a:rPr lang="en-US" dirty="0"/>
              <a:t>reflux disease (GERD) is a condition </a:t>
            </a:r>
            <a:r>
              <a:rPr lang="en-US" dirty="0" smtClean="0"/>
              <a:t>in which </a:t>
            </a:r>
            <a:r>
              <a:rPr lang="en-US" dirty="0"/>
              <a:t>gastric secretions reflux into the esophagus. </a:t>
            </a:r>
            <a:endParaRPr lang="en-US" dirty="0" smtClean="0"/>
          </a:p>
          <a:p>
            <a:r>
              <a:rPr lang="en-US" dirty="0" smtClean="0"/>
              <a:t>The</a:t>
            </a:r>
            <a:r>
              <a:rPr lang="en-US" dirty="0"/>
              <a:t> </a:t>
            </a:r>
            <a:r>
              <a:rPr lang="en-US" dirty="0" smtClean="0"/>
              <a:t>esophagus </a:t>
            </a:r>
            <a:r>
              <a:rPr lang="en-US" dirty="0"/>
              <a:t>can be damaged by acidic gastric secretions </a:t>
            </a:r>
            <a:r>
              <a:rPr lang="en-US" dirty="0" smtClean="0"/>
              <a:t>and exposure </a:t>
            </a:r>
            <a:r>
              <a:rPr lang="en-US" dirty="0"/>
              <a:t>to digestive enzymes. </a:t>
            </a:r>
            <a:endParaRPr lang="en-US" dirty="0" smtClean="0"/>
          </a:p>
          <a:p>
            <a:r>
              <a:rPr lang="en-US" dirty="0" smtClean="0"/>
              <a:t>GERD </a:t>
            </a:r>
            <a:r>
              <a:rPr lang="en-US" dirty="0"/>
              <a:t>is caused primarily </a:t>
            </a:r>
            <a:r>
              <a:rPr lang="en-US" dirty="0" smtClean="0"/>
              <a:t>by conditions </a:t>
            </a:r>
            <a:r>
              <a:rPr lang="en-US" dirty="0"/>
              <a:t>that affect the ability of the lower </a:t>
            </a:r>
            <a:r>
              <a:rPr lang="en-US" dirty="0" smtClean="0"/>
              <a:t>esophageal sphincter </a:t>
            </a:r>
            <a:r>
              <a:rPr lang="en-US" dirty="0"/>
              <a:t>to close tightly, such as hiatal hernia</a:t>
            </a:r>
            <a:r>
              <a:rPr lang="en-US" dirty="0" smtClean="0"/>
              <a:t>.</a:t>
            </a:r>
          </a:p>
          <a:p>
            <a:pPr marL="0" indent="0">
              <a:buNone/>
            </a:pPr>
            <a:r>
              <a:rPr lang="en-US" dirty="0" smtClean="0"/>
              <a:t> </a:t>
            </a:r>
            <a:r>
              <a:rPr lang="en-US" b="1" u="sng" dirty="0"/>
              <a:t>Signs </a:t>
            </a:r>
            <a:r>
              <a:rPr lang="en-US" b="1" u="sng" dirty="0" smtClean="0"/>
              <a:t>and symptoms </a:t>
            </a:r>
            <a:r>
              <a:rPr lang="en-US" b="1" u="sng" dirty="0"/>
              <a:t>of GERD </a:t>
            </a:r>
            <a:r>
              <a:rPr lang="en-US" b="1" u="sng" dirty="0" smtClean="0"/>
              <a:t>include</a:t>
            </a:r>
            <a:r>
              <a:rPr lang="en-US" b="1" dirty="0" smtClean="0"/>
              <a:t>:- </a:t>
            </a:r>
            <a:r>
              <a:rPr lang="en-US" dirty="0"/>
              <a:t>heartburn, regurgitation, </a:t>
            </a:r>
            <a:r>
              <a:rPr lang="en-US" dirty="0" smtClean="0"/>
              <a:t>dysphagia, and </a:t>
            </a:r>
            <a:r>
              <a:rPr lang="en-US" dirty="0"/>
              <a:t>bleeding</a:t>
            </a:r>
            <a:r>
              <a:rPr lang="en-US" dirty="0" smtClean="0"/>
              <a:t>.</a:t>
            </a:r>
          </a:p>
          <a:p>
            <a:r>
              <a:rPr lang="en-US" dirty="0" smtClean="0"/>
              <a:t> </a:t>
            </a:r>
            <a:r>
              <a:rPr lang="en-US" dirty="0"/>
              <a:t>Aspiration is a concern</a:t>
            </a:r>
            <a:r>
              <a:rPr lang="en-US" dirty="0" smtClean="0"/>
              <a:t>.</a:t>
            </a:r>
          </a:p>
          <a:p>
            <a:r>
              <a:rPr lang="en-US" dirty="0" smtClean="0"/>
              <a:t> </a:t>
            </a:r>
            <a:r>
              <a:rPr lang="en-US" dirty="0"/>
              <a:t>Scar </a:t>
            </a:r>
            <a:r>
              <a:rPr lang="en-US" dirty="0" smtClean="0"/>
              <a:t>tissue can </a:t>
            </a:r>
            <a:r>
              <a:rPr lang="en-US" dirty="0"/>
              <a:t>develop from the inflammation. </a:t>
            </a:r>
            <a:endParaRPr lang="en-US" dirty="0" smtClean="0"/>
          </a:p>
          <a:p>
            <a:pPr marL="0" indent="0">
              <a:buNone/>
            </a:pPr>
            <a:r>
              <a:rPr lang="en-US" b="1" u="sng" dirty="0" smtClean="0"/>
              <a:t>Diagnostic </a:t>
            </a:r>
            <a:r>
              <a:rPr lang="en-US" b="1" u="sng" dirty="0"/>
              <a:t>tests </a:t>
            </a:r>
            <a:r>
              <a:rPr lang="en-US" b="1" u="sng" dirty="0" smtClean="0"/>
              <a:t>include</a:t>
            </a:r>
            <a:r>
              <a:rPr lang="en-US" b="1" dirty="0" smtClean="0"/>
              <a:t>:-</a:t>
            </a:r>
            <a:endParaRPr lang="en-US" b="1" dirty="0"/>
          </a:p>
          <a:p>
            <a:r>
              <a:rPr lang="en-US" dirty="0" smtClean="0"/>
              <a:t>A </a:t>
            </a:r>
            <a:r>
              <a:rPr lang="en-US" dirty="0"/>
              <a:t>barium swallow, </a:t>
            </a:r>
            <a:r>
              <a:rPr lang="en-US" dirty="0" smtClean="0"/>
              <a:t>esophagoscopy</a:t>
            </a:r>
            <a:r>
              <a:rPr lang="en-US" dirty="0"/>
              <a:t>, or pH </a:t>
            </a:r>
            <a:r>
              <a:rPr lang="en-US" dirty="0" smtClean="0"/>
              <a:t>monitoring of </a:t>
            </a:r>
            <a:r>
              <a:rPr lang="en-US" dirty="0"/>
              <a:t>the normally alkaline esophagus. </a:t>
            </a:r>
            <a:endParaRPr lang="en-US" dirty="0" smtClean="0"/>
          </a:p>
          <a:p>
            <a:r>
              <a:rPr lang="en-US" dirty="0" smtClean="0"/>
              <a:t>GERD </a:t>
            </a:r>
            <a:r>
              <a:rPr lang="en-US" dirty="0"/>
              <a:t>often occurs </a:t>
            </a:r>
            <a:r>
              <a:rPr lang="en-US" dirty="0" smtClean="0"/>
              <a:t>in elderly </a:t>
            </a:r>
            <a:r>
              <a:rPr lang="en-US" dirty="0"/>
              <a:t>people.</a:t>
            </a:r>
          </a:p>
        </p:txBody>
      </p:sp>
      <p:sp>
        <p:nvSpPr>
          <p:cNvPr id="2" name="Date Placeholder 1"/>
          <p:cNvSpPr>
            <a:spLocks noGrp="1"/>
          </p:cNvSpPr>
          <p:nvPr>
            <p:ph type="dt" sz="half" idx="10"/>
          </p:nvPr>
        </p:nvSpPr>
        <p:spPr/>
        <p:txBody>
          <a:bodyPr/>
          <a:lstStyle/>
          <a:p>
            <a:fld id="{4405277E-A2A8-4DD2-9C13-510C79C51392}"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40</a:t>
            </a:fld>
            <a:endParaRPr lang="en-US"/>
          </a:p>
        </p:txBody>
      </p:sp>
    </p:spTree>
    <p:extLst>
      <p:ext uri="{BB962C8B-B14F-4D97-AF65-F5344CB8AC3E}">
        <p14:creationId xmlns="" xmlns:p14="http://schemas.microsoft.com/office/powerpoint/2010/main" val="4107081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Medical Management</a:t>
            </a:r>
          </a:p>
          <a:p>
            <a:r>
              <a:rPr lang="en-US" dirty="0"/>
              <a:t>Interventions for GERD aim to decrease the reflux of </a:t>
            </a:r>
            <a:r>
              <a:rPr lang="en-US" dirty="0" smtClean="0"/>
              <a:t>gastric secretions </a:t>
            </a:r>
            <a:r>
              <a:rPr lang="en-US" dirty="0"/>
              <a:t>into the esophagus. </a:t>
            </a:r>
            <a:endParaRPr lang="en-US" dirty="0" smtClean="0"/>
          </a:p>
          <a:p>
            <a:r>
              <a:rPr lang="en-US" b="1" dirty="0" smtClean="0"/>
              <a:t>Medications </a:t>
            </a:r>
            <a:r>
              <a:rPr lang="en-US" b="1" dirty="0"/>
              <a:t>u</a:t>
            </a:r>
            <a:r>
              <a:rPr lang="en-US" dirty="0"/>
              <a:t>sed may </a:t>
            </a:r>
            <a:r>
              <a:rPr lang="en-US" dirty="0" smtClean="0"/>
              <a:t>include </a:t>
            </a:r>
            <a:r>
              <a:rPr lang="pt-BR" dirty="0" smtClean="0"/>
              <a:t>antacids</a:t>
            </a:r>
            <a:r>
              <a:rPr lang="pt-BR" dirty="0"/>
              <a:t>, histamine (H2) receptor antagonists, </a:t>
            </a:r>
            <a:r>
              <a:rPr lang="pt-BR" dirty="0" smtClean="0"/>
              <a:t>cytoprotective </a:t>
            </a:r>
            <a:r>
              <a:rPr lang="en-US" dirty="0" smtClean="0"/>
              <a:t>agents </a:t>
            </a:r>
            <a:r>
              <a:rPr lang="en-US" dirty="0"/>
              <a:t>(</a:t>
            </a:r>
            <a:r>
              <a:rPr lang="en-US" dirty="0" err="1"/>
              <a:t>sucralfate</a:t>
            </a:r>
            <a:r>
              <a:rPr lang="en-US" dirty="0"/>
              <a:t>), and </a:t>
            </a:r>
            <a:r>
              <a:rPr lang="en-US" dirty="0" smtClean="0"/>
              <a:t>PPIs that improve </a:t>
            </a:r>
            <a:r>
              <a:rPr lang="en-US" dirty="0"/>
              <a:t>gastric emptying and function of the </a:t>
            </a:r>
            <a:r>
              <a:rPr lang="en-US" dirty="0" smtClean="0"/>
              <a:t>lower esophageal </a:t>
            </a:r>
            <a:r>
              <a:rPr lang="en-US" dirty="0"/>
              <a:t>sphincter. </a:t>
            </a:r>
            <a:endParaRPr lang="en-US" dirty="0" smtClean="0"/>
          </a:p>
          <a:p>
            <a:r>
              <a:rPr lang="en-US" dirty="0" smtClean="0"/>
              <a:t>Obese </a:t>
            </a:r>
            <a:r>
              <a:rPr lang="en-US" dirty="0"/>
              <a:t>patients are encouraged to </a:t>
            </a:r>
            <a:r>
              <a:rPr lang="en-US" dirty="0" smtClean="0"/>
              <a:t>lose weight</a:t>
            </a:r>
            <a:r>
              <a:rPr lang="en-US" dirty="0"/>
              <a:t>. </a:t>
            </a:r>
            <a:endParaRPr lang="en-US" dirty="0" smtClean="0"/>
          </a:p>
          <a:p>
            <a:r>
              <a:rPr lang="en-US" b="1" dirty="0" smtClean="0"/>
              <a:t>A </a:t>
            </a:r>
            <a:r>
              <a:rPr lang="en-US" b="1" dirty="0"/>
              <a:t>low-fat, high-protein diet </a:t>
            </a:r>
            <a:r>
              <a:rPr lang="en-US" dirty="0"/>
              <a:t>is recommended </a:t>
            </a:r>
            <a:r>
              <a:rPr lang="en-US" dirty="0" smtClean="0"/>
              <a:t>because fat </a:t>
            </a:r>
            <a:r>
              <a:rPr lang="en-US" dirty="0"/>
              <a:t>causes decreased functioning of the </a:t>
            </a:r>
            <a:r>
              <a:rPr lang="en-US" dirty="0" smtClean="0"/>
              <a:t>lower esophageal </a:t>
            </a:r>
            <a:r>
              <a:rPr lang="en-US" dirty="0"/>
              <a:t>sphincter</a:t>
            </a:r>
            <a:r>
              <a:rPr lang="en-US" dirty="0" smtClean="0"/>
              <a:t>.</a:t>
            </a:r>
          </a:p>
          <a:p>
            <a:r>
              <a:rPr lang="en-US" dirty="0" smtClean="0"/>
              <a:t> </a:t>
            </a:r>
            <a:r>
              <a:rPr lang="en-US" dirty="0"/>
              <a:t>Caffeine, milk products, and </a:t>
            </a:r>
            <a:r>
              <a:rPr lang="en-US" dirty="0" smtClean="0"/>
              <a:t>spicy foods </a:t>
            </a:r>
            <a:r>
              <a:rPr lang="en-US" dirty="0"/>
              <a:t>should be avoided. </a:t>
            </a:r>
            <a:endParaRPr lang="en-US" dirty="0" smtClean="0"/>
          </a:p>
          <a:p>
            <a:r>
              <a:rPr lang="en-US" dirty="0" smtClean="0"/>
              <a:t>If </a:t>
            </a:r>
            <a:r>
              <a:rPr lang="en-US" dirty="0"/>
              <a:t>surgery is necessary to </a:t>
            </a:r>
            <a:r>
              <a:rPr lang="en-US" dirty="0" smtClean="0"/>
              <a:t>alleviate symptoms</a:t>
            </a:r>
            <a:r>
              <a:rPr lang="en-US" dirty="0"/>
              <a:t>, a</a:t>
            </a:r>
            <a:r>
              <a:rPr lang="en-US" b="1" dirty="0"/>
              <a:t> </a:t>
            </a:r>
            <a:r>
              <a:rPr lang="en-US" b="1" dirty="0" smtClean="0"/>
              <a:t>fundoplication </a:t>
            </a:r>
            <a:r>
              <a:rPr lang="en-US" b="1" dirty="0" smtClean="0">
                <a:solidFill>
                  <a:srgbClr val="FF0000"/>
                </a:solidFill>
              </a:rPr>
              <a:t>(read) </a:t>
            </a:r>
            <a:r>
              <a:rPr lang="en-US" dirty="0"/>
              <a:t>can be done.</a:t>
            </a:r>
          </a:p>
        </p:txBody>
      </p:sp>
      <p:sp>
        <p:nvSpPr>
          <p:cNvPr id="2" name="Date Placeholder 1"/>
          <p:cNvSpPr>
            <a:spLocks noGrp="1"/>
          </p:cNvSpPr>
          <p:nvPr>
            <p:ph type="dt" sz="half" idx="10"/>
          </p:nvPr>
        </p:nvSpPr>
        <p:spPr/>
        <p:txBody>
          <a:bodyPr/>
          <a:lstStyle/>
          <a:p>
            <a:fld id="{1E30D7A4-D13B-4F10-B031-24701BAA02D3}"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41</a:t>
            </a:fld>
            <a:endParaRPr lang="en-US"/>
          </a:p>
        </p:txBody>
      </p:sp>
    </p:spTree>
    <p:extLst>
      <p:ext uri="{BB962C8B-B14F-4D97-AF65-F5344CB8AC3E}">
        <p14:creationId xmlns="" xmlns:p14="http://schemas.microsoft.com/office/powerpoint/2010/main" val="24225241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Nursing Management</a:t>
            </a:r>
          </a:p>
          <a:p>
            <a:r>
              <a:rPr lang="en-US" dirty="0"/>
              <a:t>Patients need to be educated about medications and </a:t>
            </a:r>
            <a:r>
              <a:rPr lang="en-US" dirty="0" smtClean="0"/>
              <a:t>management of </a:t>
            </a:r>
            <a:r>
              <a:rPr lang="en-US" dirty="0"/>
              <a:t>their condition. </a:t>
            </a:r>
            <a:endParaRPr lang="en-US" dirty="0" smtClean="0"/>
          </a:p>
          <a:p>
            <a:r>
              <a:rPr lang="en-US" dirty="0" smtClean="0"/>
              <a:t>They </a:t>
            </a:r>
            <a:r>
              <a:rPr lang="en-US" dirty="0"/>
              <a:t>are </a:t>
            </a:r>
            <a:r>
              <a:rPr lang="en-US" b="1" dirty="0"/>
              <a:t>instructed to </a:t>
            </a:r>
            <a:r>
              <a:rPr lang="en-US" b="1" dirty="0" smtClean="0"/>
              <a:t>sleep with </a:t>
            </a:r>
            <a:r>
              <a:rPr lang="en-US" b="1" dirty="0"/>
              <a:t>the head of the bed elevated 4 to 6 inches, eat </a:t>
            </a:r>
            <a:r>
              <a:rPr lang="en-US" b="1" dirty="0" smtClean="0"/>
              <a:t>small </a:t>
            </a:r>
            <a:r>
              <a:rPr lang="en-US" dirty="0" smtClean="0"/>
              <a:t>meals</a:t>
            </a:r>
            <a:r>
              <a:rPr lang="en-US" dirty="0"/>
              <a:t>, and avoid lying down for 2 hours after eating. </a:t>
            </a:r>
            <a:endParaRPr lang="en-US" dirty="0" smtClean="0"/>
          </a:p>
          <a:p>
            <a:r>
              <a:rPr lang="en-US" dirty="0" smtClean="0"/>
              <a:t>Smoking </a:t>
            </a:r>
            <a:r>
              <a:rPr lang="en-US" dirty="0" err="1" smtClean="0"/>
              <a:t>Smoking</a:t>
            </a:r>
            <a:r>
              <a:rPr lang="en-US" dirty="0"/>
              <a:t> </a:t>
            </a:r>
            <a:r>
              <a:rPr lang="en-US" dirty="0" smtClean="0"/>
              <a:t>and </a:t>
            </a:r>
            <a:r>
              <a:rPr lang="en-US" dirty="0"/>
              <a:t>alcohol intake should be avoided because they </a:t>
            </a:r>
            <a:r>
              <a:rPr lang="en-US" dirty="0" smtClean="0"/>
              <a:t>decrease functioning </a:t>
            </a:r>
            <a:r>
              <a:rPr lang="en-US" dirty="0"/>
              <a:t>of the lower esophageal sphincter</a:t>
            </a:r>
            <a:r>
              <a:rPr lang="en-US" dirty="0" smtClean="0"/>
              <a:t>.</a:t>
            </a:r>
          </a:p>
          <a:p>
            <a:r>
              <a:rPr lang="en-US" dirty="0" smtClean="0"/>
              <a:t> Foods that </a:t>
            </a:r>
            <a:r>
              <a:rPr lang="en-US" dirty="0"/>
              <a:t>cause discomfort should be identified by the </a:t>
            </a:r>
            <a:r>
              <a:rPr lang="en-US" dirty="0" smtClean="0"/>
              <a:t>patient and </a:t>
            </a:r>
            <a:r>
              <a:rPr lang="en-US" dirty="0"/>
              <a:t>avoided.</a:t>
            </a:r>
          </a:p>
        </p:txBody>
      </p:sp>
      <p:sp>
        <p:nvSpPr>
          <p:cNvPr id="2" name="Date Placeholder 1"/>
          <p:cNvSpPr>
            <a:spLocks noGrp="1"/>
          </p:cNvSpPr>
          <p:nvPr>
            <p:ph type="dt" sz="half" idx="10"/>
          </p:nvPr>
        </p:nvSpPr>
        <p:spPr/>
        <p:txBody>
          <a:bodyPr/>
          <a:lstStyle/>
          <a:p>
            <a:fld id="{C6137D8D-7401-49AC-8BFD-13E690BD5F6A}"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42</a:t>
            </a:fld>
            <a:endParaRPr lang="en-US"/>
          </a:p>
        </p:txBody>
      </p:sp>
    </p:spTree>
    <p:extLst>
      <p:ext uri="{BB962C8B-B14F-4D97-AF65-F5344CB8AC3E}">
        <p14:creationId xmlns="" xmlns:p14="http://schemas.microsoft.com/office/powerpoint/2010/main" val="12232117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GASTRITIS</a:t>
            </a:r>
          </a:p>
          <a:p>
            <a:r>
              <a:rPr lang="en-US" b="1" dirty="0"/>
              <a:t>Gastritis </a:t>
            </a:r>
            <a:r>
              <a:rPr lang="en-US" dirty="0"/>
              <a:t>is inflammation of the stomach mucosa and can </a:t>
            </a:r>
            <a:r>
              <a:rPr lang="en-US" dirty="0" smtClean="0"/>
              <a:t>be acute </a:t>
            </a:r>
            <a:r>
              <a:rPr lang="en-US" dirty="0"/>
              <a:t>or chronic. </a:t>
            </a:r>
            <a:endParaRPr lang="en-US" dirty="0" smtClean="0"/>
          </a:p>
          <a:p>
            <a:r>
              <a:rPr lang="en-US" dirty="0" smtClean="0"/>
              <a:t>Gastritis results when </a:t>
            </a:r>
            <a:r>
              <a:rPr lang="en-US" dirty="0"/>
              <a:t>the protective mucosal barrier is broken </a:t>
            </a:r>
            <a:r>
              <a:rPr lang="en-US" dirty="0" smtClean="0"/>
              <a:t>down and </a:t>
            </a:r>
            <a:r>
              <a:rPr lang="en-US" dirty="0"/>
              <a:t>allows </a:t>
            </a:r>
            <a:r>
              <a:rPr lang="en-US" dirty="0" smtClean="0"/>
              <a:t>auto-digestion </a:t>
            </a:r>
            <a:r>
              <a:rPr lang="en-US" dirty="0"/>
              <a:t>from hydrochloric acid and </a:t>
            </a:r>
            <a:r>
              <a:rPr lang="en-US" dirty="0" smtClean="0"/>
              <a:t>pepsin to </a:t>
            </a:r>
            <a:r>
              <a:rPr lang="en-US" dirty="0"/>
              <a:t>occur. </a:t>
            </a:r>
            <a:endParaRPr lang="en-US" dirty="0" smtClean="0"/>
          </a:p>
          <a:p>
            <a:r>
              <a:rPr lang="en-US" dirty="0" smtClean="0"/>
              <a:t>Edema </a:t>
            </a:r>
            <a:r>
              <a:rPr lang="en-US" dirty="0"/>
              <a:t>of the tissue and possible hemorrhage </a:t>
            </a:r>
            <a:r>
              <a:rPr lang="en-US" dirty="0" smtClean="0"/>
              <a:t>result. </a:t>
            </a:r>
          </a:p>
          <a:p>
            <a:r>
              <a:rPr lang="en-US" dirty="0" smtClean="0"/>
              <a:t>With </a:t>
            </a:r>
            <a:r>
              <a:rPr lang="en-US" dirty="0"/>
              <a:t>severe gastritis, the gastric mucosa can </a:t>
            </a:r>
            <a:r>
              <a:rPr lang="en-US" dirty="0" smtClean="0"/>
              <a:t>become gangrenous </a:t>
            </a:r>
            <a:r>
              <a:rPr lang="en-US" dirty="0"/>
              <a:t>and perforate, which can lead to peritonitis (</a:t>
            </a:r>
            <a:r>
              <a:rPr lang="en-US" dirty="0" smtClean="0"/>
              <a:t>infection of </a:t>
            </a:r>
            <a:r>
              <a:rPr lang="en-US" dirty="0"/>
              <a:t>the peritoneum). </a:t>
            </a:r>
            <a:endParaRPr lang="en-US" dirty="0" smtClean="0"/>
          </a:p>
          <a:p>
            <a:r>
              <a:rPr lang="en-US" dirty="0" smtClean="0"/>
              <a:t>Scarring </a:t>
            </a:r>
            <a:r>
              <a:rPr lang="en-US" dirty="0"/>
              <a:t>may also occur, </a:t>
            </a:r>
            <a:r>
              <a:rPr lang="en-US" dirty="0" smtClean="0"/>
              <a:t>resulting in </a:t>
            </a:r>
            <a:r>
              <a:rPr lang="en-US" dirty="0"/>
              <a:t>pyloric obstruction.</a:t>
            </a:r>
          </a:p>
        </p:txBody>
      </p:sp>
      <p:sp>
        <p:nvSpPr>
          <p:cNvPr id="2" name="Date Placeholder 1"/>
          <p:cNvSpPr>
            <a:spLocks noGrp="1"/>
          </p:cNvSpPr>
          <p:nvPr>
            <p:ph type="dt" sz="half" idx="10"/>
          </p:nvPr>
        </p:nvSpPr>
        <p:spPr/>
        <p:txBody>
          <a:bodyPr/>
          <a:lstStyle/>
          <a:p>
            <a:fld id="{51BB1CC2-FEEC-45A3-A985-11C78FB400ED}"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43</a:t>
            </a:fld>
            <a:endParaRPr lang="en-US"/>
          </a:p>
        </p:txBody>
      </p:sp>
    </p:spTree>
    <p:extLst>
      <p:ext uri="{BB962C8B-B14F-4D97-AF65-F5344CB8AC3E}">
        <p14:creationId xmlns="" xmlns:p14="http://schemas.microsoft.com/office/powerpoint/2010/main" val="26058773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986054" cy="6858000"/>
          </a:xfrm>
        </p:spPr>
        <p:txBody>
          <a:bodyPr/>
          <a:lstStyle/>
          <a:p>
            <a:pPr marL="0" indent="0">
              <a:buNone/>
            </a:pPr>
            <a:r>
              <a:rPr lang="en-US" b="1" u="sng" dirty="0"/>
              <a:t>Causes of Gastritis</a:t>
            </a:r>
          </a:p>
          <a:p>
            <a:r>
              <a:rPr lang="en-US" dirty="0"/>
              <a:t>Alcohol</a:t>
            </a:r>
          </a:p>
          <a:p>
            <a:r>
              <a:rPr lang="en-US" i="1" dirty="0"/>
              <a:t>Helicobacter pylori</a:t>
            </a:r>
          </a:p>
          <a:p>
            <a:r>
              <a:rPr lang="en-US" dirty="0"/>
              <a:t>Medication</a:t>
            </a:r>
          </a:p>
          <a:p>
            <a:r>
              <a:rPr lang="en-US" dirty="0"/>
              <a:t>Aspirin</a:t>
            </a:r>
          </a:p>
          <a:p>
            <a:r>
              <a:rPr lang="en-US" dirty="0" err="1"/>
              <a:t>Nonsteroidal</a:t>
            </a:r>
            <a:r>
              <a:rPr lang="en-US" dirty="0"/>
              <a:t> anti-inflammatory drugs</a:t>
            </a:r>
          </a:p>
          <a:p>
            <a:r>
              <a:rPr lang="en-US" dirty="0"/>
              <a:t>Corticosteroids</a:t>
            </a:r>
          </a:p>
          <a:p>
            <a:r>
              <a:rPr lang="en-US" dirty="0"/>
              <a:t>Reflux of bile</a:t>
            </a:r>
          </a:p>
          <a:p>
            <a:r>
              <a:rPr lang="en-US" i="1" dirty="0"/>
              <a:t>Salmonella</a:t>
            </a:r>
          </a:p>
          <a:p>
            <a:r>
              <a:rPr lang="en-US" dirty="0"/>
              <a:t>Smoking</a:t>
            </a:r>
          </a:p>
          <a:p>
            <a:r>
              <a:rPr lang="en-US" dirty="0"/>
              <a:t>Spicy foods</a:t>
            </a:r>
          </a:p>
          <a:p>
            <a:r>
              <a:rPr lang="en-US" dirty="0"/>
              <a:t>Stress—physiological or psychological</a:t>
            </a:r>
          </a:p>
          <a:p>
            <a:r>
              <a:rPr lang="en-US" dirty="0"/>
              <a:t>Trauma</a:t>
            </a:r>
          </a:p>
        </p:txBody>
      </p:sp>
      <p:sp>
        <p:nvSpPr>
          <p:cNvPr id="2" name="Date Placeholder 1"/>
          <p:cNvSpPr>
            <a:spLocks noGrp="1"/>
          </p:cNvSpPr>
          <p:nvPr>
            <p:ph type="dt" sz="half" idx="10"/>
          </p:nvPr>
        </p:nvSpPr>
        <p:spPr/>
        <p:txBody>
          <a:bodyPr/>
          <a:lstStyle/>
          <a:p>
            <a:fld id="{B60B3C48-4B83-4B56-9048-E8ABE9A55335}"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44</a:t>
            </a:fld>
            <a:endParaRPr lang="en-US"/>
          </a:p>
        </p:txBody>
      </p:sp>
    </p:spTree>
    <p:extLst>
      <p:ext uri="{BB962C8B-B14F-4D97-AF65-F5344CB8AC3E}">
        <p14:creationId xmlns="" xmlns:p14="http://schemas.microsoft.com/office/powerpoint/2010/main" val="9399831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Symptoms and Medical Management</a:t>
            </a:r>
          </a:p>
          <a:p>
            <a:r>
              <a:rPr lang="en-US" dirty="0"/>
              <a:t>The major symptom of gastritis is abdominal pain, which </a:t>
            </a:r>
            <a:r>
              <a:rPr lang="en-US" dirty="0" smtClean="0"/>
              <a:t>is often </a:t>
            </a:r>
            <a:r>
              <a:rPr lang="en-US" dirty="0"/>
              <a:t>accompanied by nausea and anorexia. </a:t>
            </a:r>
            <a:endParaRPr lang="en-US" dirty="0" smtClean="0"/>
          </a:p>
          <a:p>
            <a:r>
              <a:rPr lang="en-US" dirty="0" smtClean="0"/>
              <a:t>Treatment </a:t>
            </a:r>
            <a:r>
              <a:rPr lang="en-US" dirty="0"/>
              <a:t>is </a:t>
            </a:r>
            <a:r>
              <a:rPr lang="en-US" dirty="0" smtClean="0"/>
              <a:t>removal of </a:t>
            </a:r>
            <a:r>
              <a:rPr lang="en-US" dirty="0"/>
              <a:t>the irritating substance and provision of a </a:t>
            </a:r>
            <a:r>
              <a:rPr lang="en-US" dirty="0" smtClean="0"/>
              <a:t>bland diet </a:t>
            </a:r>
            <a:r>
              <a:rPr lang="en-US" dirty="0"/>
              <a:t>of liquids and soft foods along with antacids</a:t>
            </a:r>
            <a:r>
              <a:rPr lang="en-US" dirty="0" smtClean="0"/>
              <a:t>.</a:t>
            </a:r>
          </a:p>
          <a:p>
            <a:r>
              <a:rPr lang="en-US" dirty="0" smtClean="0"/>
              <a:t> </a:t>
            </a:r>
            <a:r>
              <a:rPr lang="en-US" dirty="0"/>
              <a:t>With </a:t>
            </a:r>
            <a:r>
              <a:rPr lang="en-US" dirty="0" smtClean="0"/>
              <a:t>a bland </a:t>
            </a:r>
            <a:r>
              <a:rPr lang="en-US" dirty="0"/>
              <a:t>diet, the patient usually recovers in about a day.</a:t>
            </a:r>
          </a:p>
        </p:txBody>
      </p:sp>
      <p:sp>
        <p:nvSpPr>
          <p:cNvPr id="2" name="Date Placeholder 1"/>
          <p:cNvSpPr>
            <a:spLocks noGrp="1"/>
          </p:cNvSpPr>
          <p:nvPr>
            <p:ph type="dt" sz="half" idx="10"/>
          </p:nvPr>
        </p:nvSpPr>
        <p:spPr/>
        <p:txBody>
          <a:bodyPr/>
          <a:lstStyle/>
          <a:p>
            <a:fld id="{01285167-99B0-4333-A208-DFC84E8C43A3}"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45</a:t>
            </a:fld>
            <a:endParaRPr lang="en-US"/>
          </a:p>
        </p:txBody>
      </p:sp>
    </p:spTree>
    <p:extLst>
      <p:ext uri="{BB962C8B-B14F-4D97-AF65-F5344CB8AC3E}">
        <p14:creationId xmlns="" xmlns:p14="http://schemas.microsoft.com/office/powerpoint/2010/main" val="3910941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Chronic Gastritis Type A</a:t>
            </a:r>
          </a:p>
          <a:p>
            <a:r>
              <a:rPr lang="en-US" dirty="0"/>
              <a:t>Chronic gastritis occurs over time and is classified as type </a:t>
            </a:r>
            <a:r>
              <a:rPr lang="en-US" dirty="0" smtClean="0"/>
              <a:t>A or </a:t>
            </a:r>
            <a:r>
              <a:rPr lang="en-US" dirty="0"/>
              <a:t>type B. </a:t>
            </a:r>
            <a:endParaRPr lang="en-US" dirty="0" smtClean="0"/>
          </a:p>
          <a:p>
            <a:r>
              <a:rPr lang="en-US" dirty="0" smtClean="0"/>
              <a:t>Type </a:t>
            </a:r>
            <a:r>
              <a:rPr lang="en-US" dirty="0"/>
              <a:t>A is often referred to as autoimmune </a:t>
            </a:r>
            <a:r>
              <a:rPr lang="en-US" dirty="0" smtClean="0"/>
              <a:t>gastritis and </a:t>
            </a:r>
            <a:r>
              <a:rPr lang="en-US" dirty="0"/>
              <a:t>occurs in the fundus (body of stomach). </a:t>
            </a:r>
            <a:endParaRPr lang="en-US" dirty="0" smtClean="0"/>
          </a:p>
          <a:p>
            <a:r>
              <a:rPr lang="en-US" dirty="0" smtClean="0"/>
              <a:t>Chronic</a:t>
            </a:r>
            <a:r>
              <a:rPr lang="en-US" dirty="0"/>
              <a:t> </a:t>
            </a:r>
            <a:r>
              <a:rPr lang="en-US" dirty="0" smtClean="0"/>
              <a:t>gastritis </a:t>
            </a:r>
            <a:r>
              <a:rPr lang="en-US" dirty="0"/>
              <a:t>type A is </a:t>
            </a:r>
            <a:r>
              <a:rPr lang="en-US" b="1" u="sng" dirty="0"/>
              <a:t>diagnosed by endoscopy, upper gastrointestinal</a:t>
            </a:r>
          </a:p>
          <a:p>
            <a:r>
              <a:rPr lang="en-US" b="1" u="sng" dirty="0"/>
              <a:t>(GI) x-ray examination, and gastric aspirate analysis.</a:t>
            </a:r>
          </a:p>
          <a:p>
            <a:r>
              <a:rPr lang="en-US" dirty="0" smtClean="0"/>
              <a:t>Type </a:t>
            </a:r>
            <a:r>
              <a:rPr lang="en-US" dirty="0"/>
              <a:t>A gastritis is often asymptomatic.</a:t>
            </a:r>
          </a:p>
          <a:p>
            <a:r>
              <a:rPr lang="en-US" dirty="0"/>
              <a:t>Patients with type A gastritis usually do not </a:t>
            </a:r>
            <a:r>
              <a:rPr lang="en-US" dirty="0" smtClean="0"/>
              <a:t>secrete enough </a:t>
            </a:r>
            <a:r>
              <a:rPr lang="en-US" dirty="0"/>
              <a:t>intrinsic factor from their stomach </a:t>
            </a:r>
            <a:r>
              <a:rPr lang="en-US" b="1" dirty="0"/>
              <a:t>cells and as a </a:t>
            </a:r>
            <a:r>
              <a:rPr lang="en-US" b="1" dirty="0" smtClean="0"/>
              <a:t>result have </a:t>
            </a:r>
            <a:r>
              <a:rPr lang="en-US" b="1" dirty="0"/>
              <a:t>difficulty absorbing vitamin B12, which leads </a:t>
            </a:r>
            <a:r>
              <a:rPr lang="en-US" b="1" dirty="0" smtClean="0"/>
              <a:t>to pernicious </a:t>
            </a:r>
            <a:r>
              <a:rPr lang="en-US" b="1" dirty="0"/>
              <a:t>anemia</a:t>
            </a:r>
          </a:p>
        </p:txBody>
      </p:sp>
      <p:sp>
        <p:nvSpPr>
          <p:cNvPr id="2" name="Date Placeholder 1"/>
          <p:cNvSpPr>
            <a:spLocks noGrp="1"/>
          </p:cNvSpPr>
          <p:nvPr>
            <p:ph type="dt" sz="half" idx="10"/>
          </p:nvPr>
        </p:nvSpPr>
        <p:spPr/>
        <p:txBody>
          <a:bodyPr/>
          <a:lstStyle/>
          <a:p>
            <a:fld id="{A85127D8-F9E8-4E5E-93D0-C1989A0CC7C1}"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46</a:t>
            </a:fld>
            <a:endParaRPr lang="en-US"/>
          </a:p>
        </p:txBody>
      </p:sp>
    </p:spTree>
    <p:extLst>
      <p:ext uri="{BB962C8B-B14F-4D97-AF65-F5344CB8AC3E}">
        <p14:creationId xmlns="" xmlns:p14="http://schemas.microsoft.com/office/powerpoint/2010/main" val="42407536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Chronic Gastritis Type B</a:t>
            </a:r>
          </a:p>
          <a:p>
            <a:r>
              <a:rPr lang="en-US" dirty="0"/>
              <a:t>Type B gastritis affects the </a:t>
            </a:r>
            <a:r>
              <a:rPr lang="en-US" dirty="0" err="1"/>
              <a:t>antrum</a:t>
            </a:r>
            <a:r>
              <a:rPr lang="en-US" dirty="0"/>
              <a:t> and pylorus (lower end </a:t>
            </a:r>
            <a:r>
              <a:rPr lang="en-US" dirty="0" smtClean="0"/>
              <a:t>of the </a:t>
            </a:r>
            <a:r>
              <a:rPr lang="en-US" dirty="0"/>
              <a:t>stomach near the duodenum) and is associated with </a:t>
            </a:r>
            <a:r>
              <a:rPr lang="en-US" b="1" i="1" dirty="0" smtClean="0"/>
              <a:t>Helicobacter pylori </a:t>
            </a:r>
            <a:r>
              <a:rPr lang="en-US" dirty="0"/>
              <a:t>bacterial infection. </a:t>
            </a:r>
            <a:endParaRPr lang="en-US" dirty="0" smtClean="0"/>
          </a:p>
          <a:p>
            <a:pPr marL="0" indent="0">
              <a:buNone/>
            </a:pPr>
            <a:r>
              <a:rPr lang="en-US" u="sng" dirty="0" smtClean="0"/>
              <a:t>Si</a:t>
            </a:r>
            <a:r>
              <a:rPr lang="en-US" b="1" u="sng" dirty="0" smtClean="0"/>
              <a:t>gns </a:t>
            </a:r>
            <a:r>
              <a:rPr lang="en-US" b="1" u="sng" dirty="0"/>
              <a:t>and </a:t>
            </a:r>
            <a:r>
              <a:rPr lang="en-US" b="1" u="sng" dirty="0" smtClean="0"/>
              <a:t>symptoms </a:t>
            </a:r>
            <a:r>
              <a:rPr lang="en-US" b="1" u="sng" dirty="0"/>
              <a:t>include </a:t>
            </a:r>
            <a:r>
              <a:rPr lang="en-US" b="1" u="sng" dirty="0" smtClean="0"/>
              <a:t>: poor </a:t>
            </a:r>
            <a:r>
              <a:rPr lang="en-US" dirty="0"/>
              <a:t>appetite, heartburn after eating, belching, </a:t>
            </a:r>
            <a:r>
              <a:rPr lang="en-US" dirty="0" smtClean="0"/>
              <a:t>a sour </a:t>
            </a:r>
            <a:r>
              <a:rPr lang="en-US" dirty="0"/>
              <a:t>taste in the mouth, and nausea and vomiting. </a:t>
            </a:r>
            <a:endParaRPr lang="en-US" dirty="0" smtClean="0"/>
          </a:p>
          <a:p>
            <a:pPr marL="0" indent="0">
              <a:buNone/>
            </a:pPr>
            <a:r>
              <a:rPr lang="en-US" dirty="0" smtClean="0"/>
              <a:t>Type B gastritis </a:t>
            </a:r>
            <a:r>
              <a:rPr lang="en-US" dirty="0"/>
              <a:t>can also be diagnosed by endoscopy, upper </a:t>
            </a:r>
            <a:r>
              <a:rPr lang="en-US" dirty="0" smtClean="0"/>
              <a:t>gastrointestinal x-ray </a:t>
            </a:r>
            <a:r>
              <a:rPr lang="en-US" dirty="0"/>
              <a:t>examination, and gastric aspirate analysis.</a:t>
            </a:r>
          </a:p>
          <a:p>
            <a:r>
              <a:rPr lang="en-US" b="1" i="1" dirty="0"/>
              <a:t>H. pylori </a:t>
            </a:r>
            <a:r>
              <a:rPr lang="en-US" b="1" dirty="0"/>
              <a:t>infection </a:t>
            </a:r>
            <a:r>
              <a:rPr lang="en-US" dirty="0"/>
              <a:t>is treated with </a:t>
            </a:r>
            <a:r>
              <a:rPr lang="en-US" dirty="0" smtClean="0"/>
              <a:t>antibiotics- </a:t>
            </a:r>
            <a:r>
              <a:rPr lang="en-US" dirty="0" smtClean="0">
                <a:solidFill>
                  <a:srgbClr val="FF0000"/>
                </a:solidFill>
              </a:rPr>
              <a:t>(pylori kit- READ)</a:t>
            </a:r>
            <a:endParaRPr lang="en-US" dirty="0">
              <a:solidFill>
                <a:srgbClr val="FF0000"/>
              </a:solidFill>
            </a:endParaRPr>
          </a:p>
        </p:txBody>
      </p:sp>
      <p:sp>
        <p:nvSpPr>
          <p:cNvPr id="2" name="Date Placeholder 1"/>
          <p:cNvSpPr>
            <a:spLocks noGrp="1"/>
          </p:cNvSpPr>
          <p:nvPr>
            <p:ph type="dt" sz="half" idx="10"/>
          </p:nvPr>
        </p:nvSpPr>
        <p:spPr/>
        <p:txBody>
          <a:bodyPr/>
          <a:lstStyle/>
          <a:p>
            <a:fld id="{375DC2AA-B1B2-4D7B-A054-E0F50919EB9D}"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47</a:t>
            </a:fld>
            <a:endParaRPr lang="en-US"/>
          </a:p>
        </p:txBody>
      </p:sp>
    </p:spTree>
    <p:extLst>
      <p:ext uri="{BB962C8B-B14F-4D97-AF65-F5344CB8AC3E}">
        <p14:creationId xmlns="" xmlns:p14="http://schemas.microsoft.com/office/powerpoint/2010/main" val="23653127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lnSpcReduction="10000"/>
          </a:bodyPr>
          <a:lstStyle/>
          <a:p>
            <a:pPr marL="0" indent="0">
              <a:buNone/>
            </a:pPr>
            <a:r>
              <a:rPr lang="en-US" b="1" u="sng" dirty="0"/>
              <a:t>PEPTIC ULCER DISEASE</a:t>
            </a:r>
          </a:p>
          <a:p>
            <a:pPr marL="0" indent="0">
              <a:buNone/>
            </a:pPr>
            <a:r>
              <a:rPr lang="en-US" b="1" u="sng" dirty="0"/>
              <a:t>Etiology</a:t>
            </a:r>
          </a:p>
          <a:p>
            <a:r>
              <a:rPr lang="en-US" dirty="0"/>
              <a:t>Until 1982 the cause of peptic ulcer was poorly </a:t>
            </a:r>
            <a:r>
              <a:rPr lang="en-US" dirty="0" smtClean="0"/>
              <a:t>understood and </a:t>
            </a:r>
            <a:r>
              <a:rPr lang="en-US" dirty="0"/>
              <a:t>thought to be related to stress, diet, and alcohol or </a:t>
            </a:r>
            <a:r>
              <a:rPr lang="en-US" dirty="0" smtClean="0"/>
              <a:t>caffeine ingestion</a:t>
            </a:r>
            <a:r>
              <a:rPr lang="en-US" dirty="0"/>
              <a:t>. </a:t>
            </a:r>
            <a:endParaRPr lang="en-US" dirty="0" smtClean="0"/>
          </a:p>
          <a:p>
            <a:r>
              <a:rPr lang="en-US" dirty="0" smtClean="0"/>
              <a:t>However</a:t>
            </a:r>
            <a:r>
              <a:rPr lang="en-US" dirty="0"/>
              <a:t>, research results found that </a:t>
            </a:r>
            <a:r>
              <a:rPr lang="en-US" b="1" dirty="0" smtClean="0"/>
              <a:t>peptic ulcer </a:t>
            </a:r>
            <a:r>
              <a:rPr lang="en-US" b="1" dirty="0"/>
              <a:t>disease </a:t>
            </a:r>
            <a:r>
              <a:rPr lang="en-US" dirty="0"/>
              <a:t>is primarily caused by infection with the </a:t>
            </a:r>
            <a:r>
              <a:rPr lang="en-US" b="1" u="sng" dirty="0" smtClean="0"/>
              <a:t>gram-negative bacterium </a:t>
            </a:r>
            <a:r>
              <a:rPr lang="en-US" b="1" i="1" u="sng" dirty="0"/>
              <a:t>H. pylori</a:t>
            </a:r>
            <a:r>
              <a:rPr lang="en-US" i="1" dirty="0" smtClean="0"/>
              <a:t>.</a:t>
            </a:r>
          </a:p>
          <a:p>
            <a:r>
              <a:rPr lang="en-US" i="1" dirty="0" smtClean="0"/>
              <a:t> </a:t>
            </a:r>
            <a:r>
              <a:rPr lang="en-US" dirty="0"/>
              <a:t>This bacterium is </a:t>
            </a:r>
            <a:r>
              <a:rPr lang="en-US" u="sng" dirty="0" smtClean="0"/>
              <a:t>responsible for </a:t>
            </a:r>
            <a:r>
              <a:rPr lang="en-US" u="sng" dirty="0"/>
              <a:t>80 percent of gastric </a:t>
            </a:r>
            <a:r>
              <a:rPr lang="en-US" dirty="0"/>
              <a:t>ulcers and more than 90 percent </a:t>
            </a:r>
            <a:r>
              <a:rPr lang="en-US" dirty="0" smtClean="0"/>
              <a:t>of </a:t>
            </a:r>
            <a:r>
              <a:rPr lang="en-US" u="sng" dirty="0" smtClean="0"/>
              <a:t>duodenal </a:t>
            </a:r>
            <a:r>
              <a:rPr lang="en-US" u="sng" dirty="0"/>
              <a:t>ulcers. </a:t>
            </a:r>
            <a:endParaRPr lang="en-US" u="sng" dirty="0" smtClean="0"/>
          </a:p>
          <a:p>
            <a:r>
              <a:rPr lang="en-US" dirty="0" smtClean="0"/>
              <a:t>Two-thirds </a:t>
            </a:r>
            <a:r>
              <a:rPr lang="en-US" dirty="0"/>
              <a:t>of all people are infected </a:t>
            </a:r>
            <a:r>
              <a:rPr lang="en-US" dirty="0" smtClean="0"/>
              <a:t>with </a:t>
            </a:r>
            <a:r>
              <a:rPr lang="en-US" i="1" u="sng" dirty="0" smtClean="0"/>
              <a:t>H</a:t>
            </a:r>
            <a:r>
              <a:rPr lang="en-US" i="1" u="sng" dirty="0"/>
              <a:t>. pylori, </a:t>
            </a:r>
            <a:r>
              <a:rPr lang="en-US" dirty="0"/>
              <a:t>and it is most common in those who are elderly,</a:t>
            </a:r>
          </a:p>
          <a:p>
            <a:r>
              <a:rPr lang="en-US" dirty="0" smtClean="0"/>
              <a:t>The </a:t>
            </a:r>
            <a:r>
              <a:rPr lang="en-US" dirty="0"/>
              <a:t>discovery of </a:t>
            </a:r>
            <a:r>
              <a:rPr lang="en-US" i="1" dirty="0"/>
              <a:t>H. pylori </a:t>
            </a:r>
            <a:r>
              <a:rPr lang="en-US" dirty="0" smtClean="0"/>
              <a:t>has led </a:t>
            </a:r>
            <a:r>
              <a:rPr lang="en-US" dirty="0"/>
              <a:t>to changes in treating and curing peptic ulcers. It is </a:t>
            </a:r>
            <a:r>
              <a:rPr lang="en-US" dirty="0" smtClean="0"/>
              <a:t>not known </a:t>
            </a:r>
            <a:r>
              <a:rPr lang="en-US" dirty="0"/>
              <a:t>how </a:t>
            </a:r>
            <a:r>
              <a:rPr lang="en-US" i="1" dirty="0"/>
              <a:t>H. pylori </a:t>
            </a:r>
            <a:r>
              <a:rPr lang="en-US" dirty="0"/>
              <a:t>is transmitted, although the </a:t>
            </a:r>
            <a:r>
              <a:rPr lang="en-US" dirty="0" smtClean="0"/>
              <a:t>oral-oral or </a:t>
            </a:r>
            <a:r>
              <a:rPr lang="en-US" dirty="0"/>
              <a:t>fecal-oral routes are likely</a:t>
            </a:r>
            <a:r>
              <a:rPr lang="en-US" dirty="0" smtClean="0"/>
              <a:t>.</a:t>
            </a:r>
          </a:p>
          <a:p>
            <a:r>
              <a:rPr lang="en-US" dirty="0" smtClean="0"/>
              <a:t> </a:t>
            </a:r>
            <a:r>
              <a:rPr lang="en-US" dirty="0"/>
              <a:t>Contaminated water may </a:t>
            </a:r>
            <a:r>
              <a:rPr lang="en-US" dirty="0" smtClean="0"/>
              <a:t>also play </a:t>
            </a:r>
            <a:r>
              <a:rPr lang="en-US" dirty="0"/>
              <a:t>a role. </a:t>
            </a:r>
            <a:endParaRPr lang="en-US" dirty="0" smtClean="0"/>
          </a:p>
          <a:p>
            <a:r>
              <a:rPr lang="en-US" dirty="0" smtClean="0"/>
              <a:t>Vaccines </a:t>
            </a:r>
            <a:r>
              <a:rPr lang="en-US" dirty="0"/>
              <a:t>to prevent peptic ulcers are being developed.</a:t>
            </a:r>
          </a:p>
        </p:txBody>
      </p:sp>
      <p:sp>
        <p:nvSpPr>
          <p:cNvPr id="2" name="Date Placeholder 1"/>
          <p:cNvSpPr>
            <a:spLocks noGrp="1"/>
          </p:cNvSpPr>
          <p:nvPr>
            <p:ph type="dt" sz="half" idx="10"/>
          </p:nvPr>
        </p:nvSpPr>
        <p:spPr/>
        <p:txBody>
          <a:bodyPr/>
          <a:lstStyle/>
          <a:p>
            <a:fld id="{999CE032-CF70-4F65-B93B-BBFE37D45D9A}"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48</a:t>
            </a:fld>
            <a:endParaRPr lang="en-US"/>
          </a:p>
        </p:txBody>
      </p:sp>
    </p:spTree>
    <p:extLst>
      <p:ext uri="{BB962C8B-B14F-4D97-AF65-F5344CB8AC3E}">
        <p14:creationId xmlns="" xmlns:p14="http://schemas.microsoft.com/office/powerpoint/2010/main" val="26790565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smtClean="0"/>
              <a:t>PEPTIC ULCER DISEASE</a:t>
            </a:r>
          </a:p>
          <a:p>
            <a:r>
              <a:rPr lang="en-US" dirty="0"/>
              <a:t>Peptic ulcer development is also influenced by </a:t>
            </a:r>
            <a:r>
              <a:rPr lang="en-US" dirty="0" smtClean="0"/>
              <a:t>smoking, which </a:t>
            </a:r>
            <a:r>
              <a:rPr lang="en-US" dirty="0"/>
              <a:t>increases the harmful effects of </a:t>
            </a:r>
            <a:r>
              <a:rPr lang="en-US" i="1" dirty="0"/>
              <a:t>H. pylori, </a:t>
            </a:r>
            <a:r>
              <a:rPr lang="en-US" dirty="0"/>
              <a:t>alters </a:t>
            </a:r>
            <a:r>
              <a:rPr lang="en-US" dirty="0" smtClean="0"/>
              <a:t>protective mechanisms</a:t>
            </a:r>
            <a:r>
              <a:rPr lang="en-US" dirty="0"/>
              <a:t>, and decreases gastric blood flow</a:t>
            </a:r>
            <a:endParaRPr lang="en-US" u="sng" dirty="0"/>
          </a:p>
        </p:txBody>
      </p:sp>
      <p:sp>
        <p:nvSpPr>
          <p:cNvPr id="2" name="Date Placeholder 1"/>
          <p:cNvSpPr>
            <a:spLocks noGrp="1"/>
          </p:cNvSpPr>
          <p:nvPr>
            <p:ph type="dt" sz="half" idx="10"/>
          </p:nvPr>
        </p:nvSpPr>
        <p:spPr/>
        <p:txBody>
          <a:bodyPr/>
          <a:lstStyle/>
          <a:p>
            <a:fld id="{3E81402D-30D2-4144-88AB-44B46BAAFB75}"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49</a:t>
            </a:fld>
            <a:endParaRPr lang="en-US"/>
          </a:p>
        </p:txBody>
      </p:sp>
    </p:spTree>
    <p:extLst>
      <p:ext uri="{BB962C8B-B14F-4D97-AF65-F5344CB8AC3E}">
        <p14:creationId xmlns="" xmlns:p14="http://schemas.microsoft.com/office/powerpoint/2010/main" val="3018621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7286"/>
          </a:xfrm>
        </p:spPr>
        <p:txBody>
          <a:bodyPr>
            <a:normAutofit fontScale="90000"/>
          </a:bodyPr>
          <a:lstStyle/>
          <a:p>
            <a:r>
              <a:rPr lang="en-US" dirty="0" smtClean="0"/>
              <a:t>GIT SYSTEM ANATOMY AND PHYSIOLOGY</a:t>
            </a:r>
            <a:endParaRPr lang="en-US" dirty="0"/>
          </a:p>
        </p:txBody>
      </p:sp>
      <p:pic>
        <p:nvPicPr>
          <p:cNvPr id="7" name="Content Placeholder 6" descr="Components_of_the_Digestive_System.jpg"/>
          <p:cNvPicPr>
            <a:picLocks noGrp="1" noChangeAspect="1"/>
          </p:cNvPicPr>
          <p:nvPr>
            <p:ph idx="1"/>
          </p:nvPr>
        </p:nvPicPr>
        <p:blipFill>
          <a:blip r:embed="rId2"/>
          <a:stretch>
            <a:fillRect/>
          </a:stretch>
        </p:blipFill>
        <p:spPr>
          <a:xfrm>
            <a:off x="2756263" y="1280160"/>
            <a:ext cx="5969726" cy="4896803"/>
          </a:xfrm>
        </p:spPr>
      </p:pic>
      <p:sp>
        <p:nvSpPr>
          <p:cNvPr id="4" name="Date Placeholder 3"/>
          <p:cNvSpPr>
            <a:spLocks noGrp="1"/>
          </p:cNvSpPr>
          <p:nvPr>
            <p:ph type="dt" sz="half" idx="10"/>
          </p:nvPr>
        </p:nvSpPr>
        <p:spPr/>
        <p:txBody>
          <a:bodyPr/>
          <a:lstStyle/>
          <a:p>
            <a:fld id="{819F0851-C340-4499-A7F8-0C7D073E9A1A}" type="datetime1">
              <a:rPr lang="en-US" smtClean="0"/>
              <a:pPr/>
              <a:t>3/3/2021</a:t>
            </a:fld>
            <a:endParaRPr lang="en-US"/>
          </a:p>
        </p:txBody>
      </p:sp>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924B8661-0DAF-40B2-8F6F-7ACCF63C1C87}"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u="sng" dirty="0"/>
              <a:t>Pathophysiology</a:t>
            </a:r>
          </a:p>
          <a:p>
            <a:r>
              <a:rPr lang="en-US" b="1" dirty="0"/>
              <a:t>Peptic ulcer disease (PUD</a:t>
            </a:r>
            <a:r>
              <a:rPr lang="en-US" dirty="0"/>
              <a:t>) is a condition in which the </a:t>
            </a:r>
            <a:r>
              <a:rPr lang="en-US" dirty="0" smtClean="0"/>
              <a:t>lining of </a:t>
            </a:r>
            <a:r>
              <a:rPr lang="en-US" dirty="0"/>
              <a:t>the stomach, pylorus, duodenum, or the esophagus </a:t>
            </a:r>
            <a:r>
              <a:rPr lang="en-US" dirty="0" smtClean="0"/>
              <a:t>is eroded</a:t>
            </a:r>
            <a:r>
              <a:rPr lang="en-US" dirty="0"/>
              <a:t>, usually from infection with </a:t>
            </a:r>
            <a:r>
              <a:rPr lang="en-US" i="1" dirty="0"/>
              <a:t>H. pylori. </a:t>
            </a:r>
            <a:endParaRPr lang="en-US" i="1" dirty="0" smtClean="0"/>
          </a:p>
          <a:p>
            <a:r>
              <a:rPr lang="en-US" dirty="0" smtClean="0"/>
              <a:t>The erosion may </a:t>
            </a:r>
            <a:r>
              <a:rPr lang="en-US" dirty="0"/>
              <a:t>extend into the muscle layers or the peritoneum. </a:t>
            </a:r>
            <a:r>
              <a:rPr lang="en-US" dirty="0" smtClean="0"/>
              <a:t>Peptic ulcers </a:t>
            </a:r>
            <a:r>
              <a:rPr lang="en-US" dirty="0"/>
              <a:t>occur in the portions of the gastrointestinal </a:t>
            </a:r>
            <a:r>
              <a:rPr lang="en-US" dirty="0" smtClean="0"/>
              <a:t>tract that </a:t>
            </a:r>
            <a:r>
              <a:rPr lang="en-US" dirty="0"/>
              <a:t>are exposed to hydrochloric acid and pepsin. </a:t>
            </a:r>
            <a:endParaRPr lang="en-US" dirty="0" smtClean="0"/>
          </a:p>
          <a:p>
            <a:r>
              <a:rPr lang="en-US" dirty="0" smtClean="0"/>
              <a:t>The erosion is </a:t>
            </a:r>
            <a:r>
              <a:rPr lang="en-US" dirty="0"/>
              <a:t>due to an increase in the concentration or activity </a:t>
            </a:r>
            <a:r>
              <a:rPr lang="en-US" dirty="0" smtClean="0"/>
              <a:t>of hydrochloric </a:t>
            </a:r>
            <a:r>
              <a:rPr lang="en-US" dirty="0"/>
              <a:t>acid and pepsin. The damaged mucosa is </a:t>
            </a:r>
            <a:r>
              <a:rPr lang="en-US" dirty="0" smtClean="0"/>
              <a:t>unable to </a:t>
            </a:r>
            <a:r>
              <a:rPr lang="en-US" dirty="0"/>
              <a:t>secrete enough mucus to act as a barrier against </a:t>
            </a:r>
            <a:r>
              <a:rPr lang="en-US" dirty="0" smtClean="0"/>
              <a:t>the hydrochloric </a:t>
            </a:r>
            <a:r>
              <a:rPr lang="en-US" dirty="0"/>
              <a:t>acid. </a:t>
            </a:r>
            <a:endParaRPr lang="en-US" dirty="0" smtClean="0"/>
          </a:p>
          <a:p>
            <a:r>
              <a:rPr lang="en-US" dirty="0" smtClean="0"/>
              <a:t>Some </a:t>
            </a:r>
            <a:r>
              <a:rPr lang="en-US" dirty="0"/>
              <a:t>individuals have more rapid </a:t>
            </a:r>
            <a:r>
              <a:rPr lang="en-US" dirty="0" smtClean="0"/>
              <a:t>gastric emptying</a:t>
            </a:r>
            <a:r>
              <a:rPr lang="en-US" dirty="0"/>
              <a:t>, which, combined with </a:t>
            </a:r>
            <a:r>
              <a:rPr lang="en-US" dirty="0" smtClean="0"/>
              <a:t>hyper secretion </a:t>
            </a:r>
            <a:r>
              <a:rPr lang="en-US" dirty="0"/>
              <a:t>of </a:t>
            </a:r>
            <a:r>
              <a:rPr lang="en-US" dirty="0" smtClean="0"/>
              <a:t>acid, creates </a:t>
            </a:r>
            <a:r>
              <a:rPr lang="en-US" dirty="0"/>
              <a:t>a large amount of acid moving into the duodenum.</a:t>
            </a:r>
          </a:p>
          <a:p>
            <a:r>
              <a:rPr lang="en-US" dirty="0"/>
              <a:t>As a result, peptic ulcers occur more often in the </a:t>
            </a:r>
            <a:r>
              <a:rPr lang="en-US" dirty="0" smtClean="0"/>
              <a:t>duodenum. </a:t>
            </a:r>
          </a:p>
          <a:p>
            <a:r>
              <a:rPr lang="en-US" dirty="0" smtClean="0"/>
              <a:t>Ulcers </a:t>
            </a:r>
            <a:r>
              <a:rPr lang="en-US" dirty="0"/>
              <a:t>are named by their location: esophageal, </a:t>
            </a:r>
            <a:r>
              <a:rPr lang="en-US" dirty="0" smtClean="0"/>
              <a:t>gastric, or </a:t>
            </a:r>
            <a:r>
              <a:rPr lang="en-US" dirty="0"/>
              <a:t>duodenal. Duodenal ulcers are more common </a:t>
            </a:r>
            <a:r>
              <a:rPr lang="en-US" dirty="0" smtClean="0"/>
              <a:t>than gastric </a:t>
            </a:r>
            <a:r>
              <a:rPr lang="en-US" dirty="0"/>
              <a:t>ulcers.</a:t>
            </a:r>
          </a:p>
        </p:txBody>
      </p:sp>
      <p:sp>
        <p:nvSpPr>
          <p:cNvPr id="2" name="Date Placeholder 1"/>
          <p:cNvSpPr>
            <a:spLocks noGrp="1"/>
          </p:cNvSpPr>
          <p:nvPr>
            <p:ph type="dt" sz="half" idx="10"/>
          </p:nvPr>
        </p:nvSpPr>
        <p:spPr/>
        <p:txBody>
          <a:bodyPr/>
          <a:lstStyle/>
          <a:p>
            <a:fld id="{4F9E12AE-5E63-45C6-B4AD-56CDD92CD53B}"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50</a:t>
            </a:fld>
            <a:endParaRPr lang="en-US"/>
          </a:p>
        </p:txBody>
      </p:sp>
    </p:spTree>
    <p:extLst>
      <p:ext uri="{BB962C8B-B14F-4D97-AF65-F5344CB8AC3E}">
        <p14:creationId xmlns="" xmlns:p14="http://schemas.microsoft.com/office/powerpoint/2010/main" val="41150000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10000"/>
          </a:bodyPr>
          <a:lstStyle/>
          <a:p>
            <a:pPr marL="0" indent="0">
              <a:buNone/>
            </a:pPr>
            <a:r>
              <a:rPr lang="en-US" b="1" u="sng" dirty="0"/>
              <a:t>PEPTIC ULCER </a:t>
            </a:r>
            <a:r>
              <a:rPr lang="en-US" b="1" u="sng" dirty="0" smtClean="0"/>
              <a:t>DISEASE</a:t>
            </a:r>
          </a:p>
          <a:p>
            <a:pPr marL="0" indent="0">
              <a:buNone/>
            </a:pPr>
            <a:r>
              <a:rPr lang="en-US" b="1" u="sng" dirty="0"/>
              <a:t>Signs and Symptoms</a:t>
            </a:r>
          </a:p>
          <a:p>
            <a:r>
              <a:rPr lang="en-US" dirty="0"/>
              <a:t>Symptoms vary with the location of the </a:t>
            </a:r>
            <a:r>
              <a:rPr lang="en-US" dirty="0" smtClean="0"/>
              <a:t>ulcer</a:t>
            </a:r>
            <a:endParaRPr lang="en-US" dirty="0"/>
          </a:p>
          <a:p>
            <a:r>
              <a:rPr lang="en-US" dirty="0"/>
              <a:t>Symptoms, including pain, may not be experienced </a:t>
            </a:r>
            <a:r>
              <a:rPr lang="en-US" dirty="0" smtClean="0"/>
              <a:t>with </a:t>
            </a:r>
            <a:r>
              <a:rPr lang="en-US" dirty="0"/>
              <a:t>gastric or duodenal ulcers until complications such as </a:t>
            </a:r>
            <a:r>
              <a:rPr lang="en-US" dirty="0" smtClean="0"/>
              <a:t>hemorrhage, obstruction</a:t>
            </a:r>
            <a:r>
              <a:rPr lang="en-US" dirty="0"/>
              <a:t>, or perforation develop. </a:t>
            </a:r>
            <a:endParaRPr lang="en-US" dirty="0" smtClean="0"/>
          </a:p>
          <a:p>
            <a:r>
              <a:rPr lang="en-US" dirty="0" smtClean="0"/>
              <a:t>If </a:t>
            </a:r>
            <a:r>
              <a:rPr lang="en-US" dirty="0"/>
              <a:t>pain </a:t>
            </a:r>
            <a:r>
              <a:rPr lang="en-US" dirty="0" smtClean="0"/>
              <a:t>does occur</a:t>
            </a:r>
            <a:r>
              <a:rPr lang="en-US" dirty="0"/>
              <a:t>, patients with gastric ulcers commonly experience </a:t>
            </a:r>
            <a:r>
              <a:rPr lang="en-US" dirty="0" smtClean="0"/>
              <a:t>a burning </a:t>
            </a:r>
            <a:r>
              <a:rPr lang="en-US" dirty="0"/>
              <a:t>and gnawing pain in </a:t>
            </a:r>
            <a:r>
              <a:rPr lang="en-US" b="1" dirty="0"/>
              <a:t>the high left epigastric region</a:t>
            </a:r>
            <a:r>
              <a:rPr lang="en-US" dirty="0"/>
              <a:t>.</a:t>
            </a:r>
          </a:p>
          <a:p>
            <a:r>
              <a:rPr lang="en-US" dirty="0"/>
              <a:t>There may be more </a:t>
            </a:r>
            <a:r>
              <a:rPr lang="en-US" b="1" u="sng" dirty="0"/>
              <a:t>pain with food ingestion or 1 to 2 </a:t>
            </a:r>
            <a:r>
              <a:rPr lang="en-US" b="1" u="sng" dirty="0" smtClean="0"/>
              <a:t>hours after </a:t>
            </a:r>
            <a:r>
              <a:rPr lang="en-US" b="1" u="sng" dirty="0"/>
              <a:t>a </a:t>
            </a:r>
            <a:r>
              <a:rPr lang="en-US" dirty="0"/>
              <a:t>meal. </a:t>
            </a:r>
            <a:endParaRPr lang="en-US" dirty="0" smtClean="0"/>
          </a:p>
          <a:p>
            <a:r>
              <a:rPr lang="en-US" dirty="0" smtClean="0"/>
              <a:t>Duodenal </a:t>
            </a:r>
            <a:r>
              <a:rPr lang="en-US" dirty="0"/>
              <a:t>ulcers </a:t>
            </a:r>
            <a:r>
              <a:rPr lang="en-US" b="1" dirty="0"/>
              <a:t>produce cramping or </a:t>
            </a:r>
            <a:r>
              <a:rPr lang="en-US" b="1" dirty="0" smtClean="0"/>
              <a:t>burning </a:t>
            </a:r>
            <a:r>
              <a:rPr lang="en-US" dirty="0" smtClean="0"/>
              <a:t>pain </a:t>
            </a:r>
            <a:r>
              <a:rPr lang="en-US" dirty="0"/>
              <a:t>in the </a:t>
            </a:r>
            <a:r>
              <a:rPr lang="en-US" dirty="0" smtClean="0"/>
              <a:t>mid-epigastric </a:t>
            </a:r>
            <a:r>
              <a:rPr lang="en-US" dirty="0"/>
              <a:t>or upper abdominal area. </a:t>
            </a:r>
            <a:endParaRPr lang="en-US" dirty="0" smtClean="0"/>
          </a:p>
          <a:p>
            <a:r>
              <a:rPr lang="en-US" dirty="0" smtClean="0"/>
              <a:t>The </a:t>
            </a:r>
            <a:r>
              <a:rPr lang="en-US" b="1" u="sng" dirty="0" smtClean="0"/>
              <a:t>pain occurs </a:t>
            </a:r>
            <a:r>
              <a:rPr lang="en-US" b="1" u="sng" dirty="0"/>
              <a:t>2 to 4 hours after meals </a:t>
            </a:r>
            <a:r>
              <a:rPr lang="en-US" dirty="0"/>
              <a:t>or in the middle of the night.</a:t>
            </a:r>
          </a:p>
          <a:p>
            <a:r>
              <a:rPr lang="en-US" dirty="0"/>
              <a:t>This intermittent pain may be relieved by the ingestion </a:t>
            </a:r>
            <a:r>
              <a:rPr lang="en-US" dirty="0" smtClean="0"/>
              <a:t>of food </a:t>
            </a:r>
            <a:r>
              <a:rPr lang="en-US" dirty="0"/>
              <a:t>or antacids</a:t>
            </a:r>
            <a:r>
              <a:rPr lang="en-US" dirty="0" smtClean="0"/>
              <a:t>.</a:t>
            </a:r>
          </a:p>
          <a:p>
            <a:r>
              <a:rPr lang="en-US" dirty="0" smtClean="0"/>
              <a:t> </a:t>
            </a:r>
            <a:r>
              <a:rPr lang="en-US" dirty="0"/>
              <a:t>Anorexia and nausea and vomiting </a:t>
            </a:r>
            <a:r>
              <a:rPr lang="en-US" dirty="0" smtClean="0"/>
              <a:t>may also </a:t>
            </a:r>
            <a:r>
              <a:rPr lang="en-US" dirty="0"/>
              <a:t>occur with either ulcer location. </a:t>
            </a:r>
            <a:endParaRPr lang="en-US" dirty="0" smtClean="0"/>
          </a:p>
          <a:p>
            <a:r>
              <a:rPr lang="en-US" dirty="0" smtClean="0"/>
              <a:t>Bleeding </a:t>
            </a:r>
            <a:r>
              <a:rPr lang="en-US" dirty="0"/>
              <a:t>may </a:t>
            </a:r>
            <a:r>
              <a:rPr lang="en-US" dirty="0" smtClean="0"/>
              <a:t>occur with </a:t>
            </a:r>
            <a:r>
              <a:rPr lang="en-US" dirty="0"/>
              <a:t>massive hemorrhaging or slow oozing. </a:t>
            </a:r>
            <a:endParaRPr lang="en-US" dirty="0" smtClean="0"/>
          </a:p>
          <a:p>
            <a:r>
              <a:rPr lang="en-US" dirty="0" smtClean="0"/>
              <a:t>Patients often have </a:t>
            </a:r>
            <a:r>
              <a:rPr lang="en-US" u="sng" dirty="0"/>
              <a:t>low hematocrit and hemoglobin </a:t>
            </a:r>
            <a:r>
              <a:rPr lang="en-US" dirty="0"/>
              <a:t>levels, and gastric </a:t>
            </a:r>
            <a:r>
              <a:rPr lang="en-US" dirty="0" smtClean="0"/>
              <a:t>or  fecal </a:t>
            </a:r>
            <a:r>
              <a:rPr lang="en-US" dirty="0"/>
              <a:t>occult blood may be found, depending on where </a:t>
            </a:r>
            <a:r>
              <a:rPr lang="en-US" dirty="0" smtClean="0"/>
              <a:t>the ulcers </a:t>
            </a:r>
            <a:r>
              <a:rPr lang="en-US" dirty="0"/>
              <a:t>are </a:t>
            </a:r>
            <a:r>
              <a:rPr lang="en-US" dirty="0" smtClean="0"/>
              <a:t>located.</a:t>
            </a:r>
            <a:endParaRPr lang="en-US" u="sng" dirty="0"/>
          </a:p>
        </p:txBody>
      </p:sp>
      <p:sp>
        <p:nvSpPr>
          <p:cNvPr id="2" name="Date Placeholder 1"/>
          <p:cNvSpPr>
            <a:spLocks noGrp="1"/>
          </p:cNvSpPr>
          <p:nvPr>
            <p:ph type="dt" sz="half" idx="10"/>
          </p:nvPr>
        </p:nvSpPr>
        <p:spPr/>
        <p:txBody>
          <a:bodyPr/>
          <a:lstStyle/>
          <a:p>
            <a:fld id="{6AE6BCA1-E670-4517-B0A7-DAC37F293114}"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51</a:t>
            </a:fld>
            <a:endParaRPr lang="en-US"/>
          </a:p>
        </p:txBody>
      </p:sp>
    </p:spTree>
    <p:extLst>
      <p:ext uri="{BB962C8B-B14F-4D97-AF65-F5344CB8AC3E}">
        <p14:creationId xmlns="" xmlns:p14="http://schemas.microsoft.com/office/powerpoint/2010/main" val="10490221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lnSpcReduction="10000"/>
          </a:bodyPr>
          <a:lstStyle/>
          <a:p>
            <a:pPr marL="0" indent="0">
              <a:buNone/>
            </a:pPr>
            <a:r>
              <a:rPr lang="en-US" b="1" u="sng" dirty="0"/>
              <a:t>PEPTIC ULCER </a:t>
            </a:r>
            <a:r>
              <a:rPr lang="en-US" b="1" u="sng" dirty="0" smtClean="0"/>
              <a:t>DISEASE</a:t>
            </a:r>
          </a:p>
          <a:p>
            <a:pPr marL="0" indent="0">
              <a:buNone/>
            </a:pPr>
            <a:r>
              <a:rPr lang="en-US" b="1" u="sng" dirty="0"/>
              <a:t>Diagnosis</a:t>
            </a:r>
          </a:p>
          <a:p>
            <a:r>
              <a:rPr lang="en-US" i="1" dirty="0"/>
              <a:t>H. pylori c</a:t>
            </a:r>
            <a:r>
              <a:rPr lang="en-US" dirty="0"/>
              <a:t>an be diagnosed with several tests. The </a:t>
            </a:r>
            <a:r>
              <a:rPr lang="en-US" dirty="0" smtClean="0"/>
              <a:t>urea breath </a:t>
            </a:r>
            <a:r>
              <a:rPr lang="en-US" dirty="0"/>
              <a:t>test is performed by having the patient drink </a:t>
            </a:r>
            <a:r>
              <a:rPr lang="en-US" dirty="0" smtClean="0"/>
              <a:t>carbon-labeled urea</a:t>
            </a:r>
            <a:r>
              <a:rPr lang="en-US" dirty="0"/>
              <a:t>.  </a:t>
            </a:r>
            <a:r>
              <a:rPr lang="en-US" dirty="0" smtClean="0"/>
              <a:t>The </a:t>
            </a:r>
            <a:r>
              <a:rPr lang="en-US" dirty="0"/>
              <a:t>urea is metabolized </a:t>
            </a:r>
            <a:r>
              <a:rPr lang="en-US" b="1" dirty="0"/>
              <a:t>rapidly if </a:t>
            </a:r>
            <a:r>
              <a:rPr lang="en-US" b="1" i="1" dirty="0"/>
              <a:t>H. pylori </a:t>
            </a:r>
            <a:r>
              <a:rPr lang="en-US" b="1" dirty="0" smtClean="0"/>
              <a:t>is present</a:t>
            </a:r>
            <a:r>
              <a:rPr lang="en-US" dirty="0"/>
              <a:t>, allowing the carbon to be absorbed and </a:t>
            </a:r>
            <a:r>
              <a:rPr lang="en-US" dirty="0" smtClean="0"/>
              <a:t>measured in </a:t>
            </a:r>
            <a:r>
              <a:rPr lang="en-US" dirty="0"/>
              <a:t>exhaled carbon dioxide</a:t>
            </a:r>
            <a:r>
              <a:rPr lang="en-US" dirty="0" smtClean="0"/>
              <a:t>.</a:t>
            </a:r>
          </a:p>
          <a:p>
            <a:r>
              <a:rPr lang="en-US" dirty="0" smtClean="0"/>
              <a:t> </a:t>
            </a:r>
            <a:r>
              <a:rPr lang="en-US" dirty="0"/>
              <a:t>An </a:t>
            </a:r>
            <a:r>
              <a:rPr lang="en-US" u="sng" dirty="0"/>
              <a:t>IgG antibody </a:t>
            </a:r>
            <a:r>
              <a:rPr lang="en-US" dirty="0"/>
              <a:t>detection </a:t>
            </a:r>
            <a:r>
              <a:rPr lang="en-US" dirty="0" smtClean="0"/>
              <a:t>test for </a:t>
            </a:r>
            <a:r>
              <a:rPr lang="en-US" i="1" dirty="0"/>
              <a:t>H. pylori </a:t>
            </a:r>
            <a:r>
              <a:rPr lang="en-US" dirty="0"/>
              <a:t>identifies whether the patient is infected </a:t>
            </a:r>
            <a:r>
              <a:rPr lang="en-US" dirty="0" smtClean="0"/>
              <a:t>with </a:t>
            </a:r>
            <a:r>
              <a:rPr lang="en-US" i="1" dirty="0" smtClean="0"/>
              <a:t>H</a:t>
            </a:r>
            <a:r>
              <a:rPr lang="en-US" i="1" dirty="0"/>
              <a:t>. pylori. </a:t>
            </a:r>
            <a:endParaRPr lang="en-US" i="1" dirty="0" smtClean="0"/>
          </a:p>
          <a:p>
            <a:r>
              <a:rPr lang="en-US" dirty="0" smtClean="0"/>
              <a:t>Biopsy </a:t>
            </a:r>
            <a:r>
              <a:rPr lang="en-US" dirty="0"/>
              <a:t>specimens for the </a:t>
            </a:r>
            <a:r>
              <a:rPr lang="en-US" i="1" u="sng" dirty="0"/>
              <a:t>Campylobacter</a:t>
            </a:r>
            <a:r>
              <a:rPr lang="en-US" u="sng" dirty="0"/>
              <a:t>-like </a:t>
            </a:r>
            <a:r>
              <a:rPr lang="en-US" dirty="0" smtClean="0"/>
              <a:t>organism (CLO</a:t>
            </a:r>
            <a:r>
              <a:rPr lang="en-US" dirty="0"/>
              <a:t>) biopsy urease test and a histological </a:t>
            </a:r>
            <a:r>
              <a:rPr lang="en-US" dirty="0" smtClean="0"/>
              <a:t>examination can </a:t>
            </a:r>
            <a:r>
              <a:rPr lang="en-US" dirty="0"/>
              <a:t>be obtained </a:t>
            </a:r>
            <a:r>
              <a:rPr lang="en-US" dirty="0" smtClean="0"/>
              <a:t>during esophagogastroduodenoscopy (EGD).</a:t>
            </a:r>
          </a:p>
          <a:p>
            <a:r>
              <a:rPr lang="en-US" dirty="0" smtClean="0"/>
              <a:t> </a:t>
            </a:r>
            <a:r>
              <a:rPr lang="en-US" dirty="0"/>
              <a:t>Biopsy is the most conclusive test for </a:t>
            </a:r>
            <a:r>
              <a:rPr lang="en-US" i="1" dirty="0"/>
              <a:t>H. pylori</a:t>
            </a:r>
            <a:r>
              <a:rPr lang="en-US" i="1" dirty="0" smtClean="0"/>
              <a:t>.</a:t>
            </a:r>
          </a:p>
          <a:p>
            <a:r>
              <a:rPr lang="en-US" i="1" dirty="0" smtClean="0"/>
              <a:t> </a:t>
            </a:r>
            <a:r>
              <a:rPr lang="en-US" dirty="0" smtClean="0"/>
              <a:t>Cultures </a:t>
            </a:r>
            <a:r>
              <a:rPr lang="en-US" dirty="0"/>
              <a:t>of the biopsy specimen may also be done to </a:t>
            </a:r>
            <a:r>
              <a:rPr lang="en-US" dirty="0" smtClean="0"/>
              <a:t>determine antimicrobial </a:t>
            </a:r>
            <a:r>
              <a:rPr lang="en-US" dirty="0"/>
              <a:t>susceptibility.</a:t>
            </a:r>
          </a:p>
          <a:p>
            <a:r>
              <a:rPr lang="en-US" dirty="0"/>
              <a:t>Peptic ulcers are diagnosed on the basis of </a:t>
            </a:r>
            <a:r>
              <a:rPr lang="en-US" dirty="0" smtClean="0"/>
              <a:t>symptoms, upper </a:t>
            </a:r>
            <a:r>
              <a:rPr lang="en-US" dirty="0"/>
              <a:t>GI series (barium swallow), and EGD.</a:t>
            </a:r>
            <a:endParaRPr lang="en-US" b="1" u="sng" dirty="0"/>
          </a:p>
          <a:p>
            <a:endParaRPr lang="en-US" dirty="0"/>
          </a:p>
        </p:txBody>
      </p:sp>
      <p:sp>
        <p:nvSpPr>
          <p:cNvPr id="2" name="Date Placeholder 1"/>
          <p:cNvSpPr>
            <a:spLocks noGrp="1"/>
          </p:cNvSpPr>
          <p:nvPr>
            <p:ph type="dt" sz="half" idx="10"/>
          </p:nvPr>
        </p:nvSpPr>
        <p:spPr/>
        <p:txBody>
          <a:bodyPr/>
          <a:lstStyle/>
          <a:p>
            <a:fld id="{28CA31C3-5F11-46CB-A1D1-3E58BF885E3D}"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52</a:t>
            </a:fld>
            <a:endParaRPr lang="en-US"/>
          </a:p>
        </p:txBody>
      </p:sp>
    </p:spTree>
    <p:extLst>
      <p:ext uri="{BB962C8B-B14F-4D97-AF65-F5344CB8AC3E}">
        <p14:creationId xmlns="" xmlns:p14="http://schemas.microsoft.com/office/powerpoint/2010/main" val="4783863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lnSpcReduction="10000"/>
          </a:bodyPr>
          <a:lstStyle/>
          <a:p>
            <a:pPr marL="0" indent="0">
              <a:buNone/>
            </a:pPr>
            <a:r>
              <a:rPr lang="en-US" b="1" u="sng" dirty="0"/>
              <a:t>PEPTIC ULCER </a:t>
            </a:r>
            <a:r>
              <a:rPr lang="en-US" b="1" u="sng" dirty="0" smtClean="0"/>
              <a:t>DISEASE</a:t>
            </a:r>
          </a:p>
          <a:p>
            <a:pPr marL="0" indent="0">
              <a:buNone/>
            </a:pPr>
            <a:r>
              <a:rPr lang="en-US" b="1" u="sng" dirty="0"/>
              <a:t>Medical Management</a:t>
            </a:r>
          </a:p>
          <a:p>
            <a:r>
              <a:rPr lang="en-US" dirty="0"/>
              <a:t>Several treatment options are used to cure </a:t>
            </a:r>
            <a:r>
              <a:rPr lang="en-US" i="1" dirty="0"/>
              <a:t>H. pylori </a:t>
            </a:r>
            <a:r>
              <a:rPr lang="en-US" dirty="0" smtClean="0"/>
              <a:t>without recurrence </a:t>
            </a:r>
          </a:p>
          <a:p>
            <a:r>
              <a:rPr lang="en-US" dirty="0" smtClean="0"/>
              <a:t>The </a:t>
            </a:r>
            <a:r>
              <a:rPr lang="en-US" dirty="0"/>
              <a:t>first antibiotic treatment </a:t>
            </a:r>
            <a:r>
              <a:rPr lang="en-US" dirty="0" smtClean="0"/>
              <a:t>for ulcer </a:t>
            </a:r>
            <a:r>
              <a:rPr lang="en-US" dirty="0"/>
              <a:t>disease caused by </a:t>
            </a:r>
            <a:r>
              <a:rPr lang="en-US" i="1" dirty="0"/>
              <a:t>H. pylori </a:t>
            </a:r>
            <a:r>
              <a:rPr lang="en-US" dirty="0"/>
              <a:t>was approved by the </a:t>
            </a:r>
            <a:r>
              <a:rPr lang="en-US" dirty="0" smtClean="0"/>
              <a:t>Food and </a:t>
            </a:r>
            <a:r>
              <a:rPr lang="en-US" dirty="0"/>
              <a:t>Drug Administration (FDA) in 1996</a:t>
            </a:r>
            <a:r>
              <a:rPr lang="en-US" dirty="0" smtClean="0"/>
              <a:t>.</a:t>
            </a:r>
          </a:p>
          <a:p>
            <a:r>
              <a:rPr lang="en-US" dirty="0" smtClean="0"/>
              <a:t> </a:t>
            </a:r>
            <a:r>
              <a:rPr lang="en-US" dirty="0"/>
              <a:t>For better </a:t>
            </a:r>
            <a:r>
              <a:rPr lang="en-US" dirty="0" smtClean="0"/>
              <a:t>effectiveness, triple </a:t>
            </a:r>
            <a:r>
              <a:rPr lang="en-US" dirty="0"/>
              <a:t>therapy with two antibiotics to decrease </a:t>
            </a:r>
            <a:r>
              <a:rPr lang="en-US" dirty="0" smtClean="0"/>
              <a:t>resistance of </a:t>
            </a:r>
            <a:r>
              <a:rPr lang="en-US" dirty="0"/>
              <a:t>the bacteria and a proton pump inhibitor or </a:t>
            </a:r>
            <a:r>
              <a:rPr lang="en-US" dirty="0" smtClean="0"/>
              <a:t>H2 antagonist </a:t>
            </a:r>
            <a:r>
              <a:rPr lang="en-US" dirty="0"/>
              <a:t>is used</a:t>
            </a:r>
            <a:r>
              <a:rPr lang="en-US" dirty="0" smtClean="0"/>
              <a:t>.</a:t>
            </a:r>
          </a:p>
          <a:p>
            <a:r>
              <a:rPr lang="en-US" dirty="0" smtClean="0"/>
              <a:t> </a:t>
            </a:r>
            <a:r>
              <a:rPr lang="en-US" dirty="0"/>
              <a:t>Treatment lasting 14 days has </a:t>
            </a:r>
            <a:r>
              <a:rPr lang="en-US" dirty="0" smtClean="0"/>
              <a:t>better eradication </a:t>
            </a:r>
            <a:r>
              <a:rPr lang="en-US" dirty="0"/>
              <a:t>rates than 10-day treatments. </a:t>
            </a:r>
            <a:endParaRPr lang="en-US" dirty="0" smtClean="0"/>
          </a:p>
          <a:p>
            <a:r>
              <a:rPr lang="en-US" b="1" dirty="0" smtClean="0"/>
              <a:t>Proton </a:t>
            </a:r>
            <a:r>
              <a:rPr lang="en-US" b="1" dirty="0"/>
              <a:t>pump inhibitors are powerful </a:t>
            </a:r>
            <a:r>
              <a:rPr lang="en-US" dirty="0"/>
              <a:t>agents </a:t>
            </a:r>
            <a:r>
              <a:rPr lang="en-US" dirty="0" smtClean="0"/>
              <a:t>that stop </a:t>
            </a:r>
            <a:r>
              <a:rPr lang="en-US" dirty="0"/>
              <a:t>the final step of gastric acid secretion to reduce </a:t>
            </a:r>
            <a:r>
              <a:rPr lang="en-US" dirty="0" smtClean="0"/>
              <a:t>mucosa erosion </a:t>
            </a:r>
            <a:r>
              <a:rPr lang="en-US" dirty="0"/>
              <a:t>and aid in healing ulcers </a:t>
            </a:r>
            <a:endParaRPr lang="en-US" dirty="0" smtClean="0"/>
          </a:p>
          <a:p>
            <a:r>
              <a:rPr lang="en-US" dirty="0" smtClean="0"/>
              <a:t>H2 antagonists block </a:t>
            </a:r>
            <a:r>
              <a:rPr lang="en-US" dirty="0"/>
              <a:t>H2 receptors to decrease acid secretion, </a:t>
            </a:r>
            <a:r>
              <a:rPr lang="en-US" dirty="0" smtClean="0"/>
              <a:t>although not </a:t>
            </a:r>
            <a:r>
              <a:rPr lang="en-US" dirty="0"/>
              <a:t>as powerfully as gastric acid pump inhibitors. </a:t>
            </a:r>
            <a:endParaRPr lang="en-US" dirty="0" smtClean="0"/>
          </a:p>
          <a:p>
            <a:r>
              <a:rPr lang="en-US" dirty="0" smtClean="0"/>
              <a:t>A bland diet </a:t>
            </a:r>
            <a:r>
              <a:rPr lang="en-US" dirty="0"/>
              <a:t>may also be recommended, and foods known to </a:t>
            </a:r>
            <a:r>
              <a:rPr lang="en-US" dirty="0" smtClean="0"/>
              <a:t>cause discomfort </a:t>
            </a:r>
            <a:r>
              <a:rPr lang="en-US" dirty="0"/>
              <a:t>to the patient, such as spicy foods, </a:t>
            </a:r>
            <a:r>
              <a:rPr lang="en-US" dirty="0" smtClean="0"/>
              <a:t>carbonated drinks</a:t>
            </a:r>
            <a:r>
              <a:rPr lang="en-US" dirty="0"/>
              <a:t>, and caffeine, should be avoided until the ulcer heals.</a:t>
            </a:r>
            <a:endParaRPr lang="en-US" u="sng" dirty="0"/>
          </a:p>
        </p:txBody>
      </p:sp>
      <p:sp>
        <p:nvSpPr>
          <p:cNvPr id="2" name="Date Placeholder 1"/>
          <p:cNvSpPr>
            <a:spLocks noGrp="1"/>
          </p:cNvSpPr>
          <p:nvPr>
            <p:ph type="dt" sz="half" idx="10"/>
          </p:nvPr>
        </p:nvSpPr>
        <p:spPr/>
        <p:txBody>
          <a:bodyPr/>
          <a:lstStyle/>
          <a:p>
            <a:fld id="{F9A76E9E-6849-4615-80D7-9B718FD7C8CC}"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53</a:t>
            </a:fld>
            <a:endParaRPr lang="en-US"/>
          </a:p>
        </p:txBody>
      </p:sp>
    </p:spTree>
    <p:extLst>
      <p:ext uri="{BB962C8B-B14F-4D97-AF65-F5344CB8AC3E}">
        <p14:creationId xmlns="" xmlns:p14="http://schemas.microsoft.com/office/powerpoint/2010/main" val="20308769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10000"/>
          </a:bodyPr>
          <a:lstStyle/>
          <a:p>
            <a:pPr marL="0" indent="0">
              <a:buNone/>
            </a:pPr>
            <a:r>
              <a:rPr lang="en-US" b="1" u="sng" dirty="0"/>
              <a:t>Medication Regimen Options </a:t>
            </a:r>
            <a:r>
              <a:rPr lang="en-US" b="1" u="sng" dirty="0" smtClean="0"/>
              <a:t>for H. pylori  Infection:</a:t>
            </a:r>
            <a:endParaRPr lang="en-US" i="1" u="sng" dirty="0" smtClean="0"/>
          </a:p>
          <a:p>
            <a:pPr marL="0" indent="0">
              <a:buNone/>
            </a:pPr>
            <a:r>
              <a:rPr lang="en-US" b="1" i="1" u="sng" dirty="0" smtClean="0"/>
              <a:t>Triple </a:t>
            </a:r>
            <a:r>
              <a:rPr lang="en-US" b="1" i="1" u="sng" dirty="0"/>
              <a:t>therapy</a:t>
            </a:r>
            <a:r>
              <a:rPr lang="en-US" i="1" dirty="0" smtClean="0"/>
              <a:t>*</a:t>
            </a:r>
          </a:p>
          <a:p>
            <a:pPr marL="0" indent="0">
              <a:buNone/>
            </a:pPr>
            <a:r>
              <a:rPr lang="en-US" dirty="0"/>
              <a:t>Two </a:t>
            </a:r>
            <a:r>
              <a:rPr lang="en-US" dirty="0" smtClean="0"/>
              <a:t>antibiotics+  </a:t>
            </a:r>
            <a:r>
              <a:rPr lang="en-US" dirty="0"/>
              <a:t>proton pump</a:t>
            </a:r>
            <a:endParaRPr lang="en-US" i="1" dirty="0" smtClean="0"/>
          </a:p>
          <a:p>
            <a:pPr marL="0" indent="0">
              <a:buNone/>
            </a:pPr>
            <a:r>
              <a:rPr lang="en-US" i="1" dirty="0" smtClean="0"/>
              <a:t> </a:t>
            </a:r>
            <a:r>
              <a:rPr lang="en-US" dirty="0"/>
              <a:t>• Amoxicillin (</a:t>
            </a:r>
            <a:r>
              <a:rPr lang="en-US" dirty="0" err="1"/>
              <a:t>Amoxil</a:t>
            </a:r>
            <a:r>
              <a:rPr lang="en-US" dirty="0" smtClean="0"/>
              <a:t>)+  </a:t>
            </a:r>
            <a:r>
              <a:rPr lang="en-US" dirty="0"/>
              <a:t>clarithromycin (</a:t>
            </a:r>
            <a:r>
              <a:rPr lang="en-US" dirty="0" err="1"/>
              <a:t>Biaxin</a:t>
            </a:r>
            <a:r>
              <a:rPr lang="en-US" dirty="0"/>
              <a:t>) </a:t>
            </a:r>
            <a:r>
              <a:rPr lang="en-US" dirty="0" smtClean="0"/>
              <a:t>+ </a:t>
            </a:r>
            <a:r>
              <a:rPr lang="en-US" dirty="0"/>
              <a:t>omeprazole (Prilosec)</a:t>
            </a:r>
          </a:p>
          <a:p>
            <a:pPr marL="0" indent="0">
              <a:buNone/>
            </a:pPr>
            <a:r>
              <a:rPr lang="en-US" dirty="0" smtClean="0"/>
              <a:t>• </a:t>
            </a:r>
            <a:r>
              <a:rPr lang="en-US" dirty="0"/>
              <a:t>Amoxicillin (</a:t>
            </a:r>
            <a:r>
              <a:rPr lang="en-US" dirty="0" err="1"/>
              <a:t>Amoxil</a:t>
            </a:r>
            <a:r>
              <a:rPr lang="en-US" dirty="0"/>
              <a:t>)  clarithromycin (</a:t>
            </a:r>
            <a:r>
              <a:rPr lang="en-US" dirty="0" err="1"/>
              <a:t>Biaxin</a:t>
            </a:r>
            <a:r>
              <a:rPr lang="en-US" dirty="0"/>
              <a:t>) </a:t>
            </a:r>
            <a:r>
              <a:rPr lang="en-US" dirty="0" smtClean="0"/>
              <a:t>+ 	</a:t>
            </a:r>
            <a:r>
              <a:rPr lang="en-US" dirty="0" err="1" smtClean="0"/>
              <a:t>lansoprazole</a:t>
            </a:r>
            <a:r>
              <a:rPr lang="en-US" dirty="0" smtClean="0"/>
              <a:t> </a:t>
            </a:r>
            <a:r>
              <a:rPr lang="en-US" dirty="0"/>
              <a:t>(</a:t>
            </a:r>
            <a:r>
              <a:rPr lang="en-US" dirty="0" err="1"/>
              <a:t>Prevacid</a:t>
            </a:r>
            <a:r>
              <a:rPr lang="en-US" dirty="0"/>
              <a:t>) (available </a:t>
            </a:r>
            <a:r>
              <a:rPr lang="en-US" dirty="0" smtClean="0"/>
              <a:t>as inhibitor </a:t>
            </a:r>
            <a:r>
              <a:rPr lang="en-US" dirty="0" err="1"/>
              <a:t>Prevpac</a:t>
            </a:r>
            <a:r>
              <a:rPr lang="en-US" dirty="0"/>
              <a:t>, combined for convenience)</a:t>
            </a:r>
          </a:p>
          <a:p>
            <a:pPr marL="0" indent="0">
              <a:buNone/>
            </a:pPr>
            <a:r>
              <a:rPr lang="en-US" b="1" i="1" u="sng" dirty="0"/>
              <a:t>Dual </a:t>
            </a:r>
            <a:r>
              <a:rPr lang="en-US" b="1" i="1" u="sng" dirty="0" smtClean="0"/>
              <a:t>therapy</a:t>
            </a:r>
          </a:p>
          <a:p>
            <a:pPr marL="0" indent="0">
              <a:buNone/>
            </a:pPr>
            <a:r>
              <a:rPr lang="en-US" dirty="0"/>
              <a:t>Antibiotic + proton pump </a:t>
            </a:r>
            <a:r>
              <a:rPr lang="en-US" dirty="0" smtClean="0"/>
              <a:t>inhibitor </a:t>
            </a:r>
            <a:r>
              <a:rPr lang="en-US" dirty="0"/>
              <a:t>or Antibiotic </a:t>
            </a:r>
            <a:r>
              <a:rPr lang="en-US" dirty="0" smtClean="0"/>
              <a:t>+ </a:t>
            </a:r>
            <a:r>
              <a:rPr lang="en-US" dirty="0"/>
              <a:t>H2 antagonist</a:t>
            </a:r>
            <a:endParaRPr lang="en-US" b="1" i="1" u="sng" dirty="0" smtClean="0"/>
          </a:p>
          <a:p>
            <a:pPr marL="0" indent="0">
              <a:buNone/>
            </a:pPr>
            <a:r>
              <a:rPr lang="en-US" b="1" i="1" u="sng" dirty="0" smtClean="0"/>
              <a:t> </a:t>
            </a:r>
            <a:r>
              <a:rPr lang="en-US" dirty="0"/>
              <a:t>• Clarithromycin (</a:t>
            </a:r>
            <a:r>
              <a:rPr lang="en-US" dirty="0" err="1"/>
              <a:t>Biaxin</a:t>
            </a:r>
            <a:r>
              <a:rPr lang="en-US" dirty="0" smtClean="0"/>
              <a:t>)+  </a:t>
            </a:r>
            <a:r>
              <a:rPr lang="en-US" dirty="0"/>
              <a:t>omeprazole (Prilosec)</a:t>
            </a:r>
          </a:p>
          <a:p>
            <a:pPr marL="0" indent="0">
              <a:buNone/>
            </a:pPr>
            <a:r>
              <a:rPr lang="en-US" dirty="0" smtClean="0"/>
              <a:t>• </a:t>
            </a:r>
            <a:r>
              <a:rPr lang="en-US" dirty="0"/>
              <a:t>Amoxicillin (</a:t>
            </a:r>
            <a:r>
              <a:rPr lang="en-US" dirty="0" err="1"/>
              <a:t>Amoxil</a:t>
            </a:r>
            <a:r>
              <a:rPr lang="en-US" dirty="0" smtClean="0"/>
              <a:t>)+  </a:t>
            </a:r>
            <a:r>
              <a:rPr lang="en-US" dirty="0" err="1"/>
              <a:t>lansoprazole</a:t>
            </a:r>
            <a:r>
              <a:rPr lang="en-US" dirty="0"/>
              <a:t> (</a:t>
            </a:r>
            <a:r>
              <a:rPr lang="en-US" dirty="0" err="1"/>
              <a:t>Prevacid</a:t>
            </a:r>
            <a:r>
              <a:rPr lang="en-US" dirty="0"/>
              <a:t>)</a:t>
            </a:r>
          </a:p>
          <a:p>
            <a:pPr marL="0" indent="0">
              <a:buNone/>
            </a:pPr>
            <a:r>
              <a:rPr lang="en-US" dirty="0" smtClean="0"/>
              <a:t> </a:t>
            </a:r>
            <a:r>
              <a:rPr lang="en-US" dirty="0"/>
              <a:t>• Clarithromycin (</a:t>
            </a:r>
            <a:r>
              <a:rPr lang="en-US" dirty="0" err="1"/>
              <a:t>Biaxin</a:t>
            </a:r>
            <a:r>
              <a:rPr lang="en-US" dirty="0" smtClean="0"/>
              <a:t>)+  </a:t>
            </a:r>
            <a:r>
              <a:rPr lang="en-US" dirty="0"/>
              <a:t>ranitidine bismuth citrate </a:t>
            </a:r>
            <a:r>
              <a:rPr lang="en-US" dirty="0" smtClean="0"/>
              <a:t>	(</a:t>
            </a:r>
            <a:r>
              <a:rPr lang="en-US" dirty="0" err="1"/>
              <a:t>Tritec</a:t>
            </a:r>
            <a:r>
              <a:rPr lang="en-US" dirty="0"/>
              <a:t>)</a:t>
            </a:r>
          </a:p>
          <a:p>
            <a:r>
              <a:rPr lang="en-US" b="1" i="1" u="sng" dirty="0"/>
              <a:t>Other therapy</a:t>
            </a:r>
          </a:p>
          <a:p>
            <a:r>
              <a:rPr lang="en-US" dirty="0"/>
              <a:t>Two </a:t>
            </a:r>
            <a:r>
              <a:rPr lang="en-US" dirty="0" smtClean="0"/>
              <a:t>antibiotics+ </a:t>
            </a:r>
            <a:r>
              <a:rPr lang="en-US" dirty="0"/>
              <a:t>bismuth </a:t>
            </a:r>
            <a:r>
              <a:rPr lang="en-US" dirty="0" smtClean="0"/>
              <a:t>subsalicylate+  </a:t>
            </a:r>
            <a:r>
              <a:rPr lang="en-US" dirty="0"/>
              <a:t>H2 antagonist</a:t>
            </a:r>
          </a:p>
          <a:p>
            <a:pPr marL="0" indent="0">
              <a:buNone/>
            </a:pPr>
            <a:r>
              <a:rPr lang="en-US" dirty="0" smtClean="0"/>
              <a:t>• </a:t>
            </a:r>
            <a:r>
              <a:rPr lang="en-US" dirty="0"/>
              <a:t>Metronidazole (</a:t>
            </a:r>
            <a:r>
              <a:rPr lang="en-US" dirty="0" err="1"/>
              <a:t>Flagyl</a:t>
            </a:r>
            <a:r>
              <a:rPr lang="en-US" dirty="0"/>
              <a:t>) </a:t>
            </a:r>
            <a:r>
              <a:rPr lang="en-US" dirty="0" smtClean="0"/>
              <a:t>+ </a:t>
            </a:r>
            <a:r>
              <a:rPr lang="en-US" dirty="0"/>
              <a:t>tetracycline  bismuth subsalicylate (Pepto-Bismol) </a:t>
            </a:r>
            <a:r>
              <a:rPr lang="en-US" dirty="0" smtClean="0"/>
              <a:t>+ </a:t>
            </a:r>
            <a:r>
              <a:rPr lang="en-US" dirty="0"/>
              <a:t>H2 antagonist</a:t>
            </a:r>
          </a:p>
          <a:p>
            <a:r>
              <a:rPr lang="en-US" b="1" u="sng" dirty="0" smtClean="0"/>
              <a:t>N/B*Triple </a:t>
            </a:r>
            <a:r>
              <a:rPr lang="en-US" b="1" u="sng" dirty="0"/>
              <a:t>therapy has a better eradication rate</a:t>
            </a:r>
            <a:r>
              <a:rPr lang="en-US" dirty="0"/>
              <a:t>.</a:t>
            </a:r>
          </a:p>
        </p:txBody>
      </p:sp>
      <p:sp>
        <p:nvSpPr>
          <p:cNvPr id="2" name="Date Placeholder 1"/>
          <p:cNvSpPr>
            <a:spLocks noGrp="1"/>
          </p:cNvSpPr>
          <p:nvPr>
            <p:ph type="dt" sz="half" idx="10"/>
          </p:nvPr>
        </p:nvSpPr>
        <p:spPr/>
        <p:txBody>
          <a:bodyPr/>
          <a:lstStyle/>
          <a:p>
            <a:fld id="{0A0E9343-1C5C-48AA-AB49-D343A1B31D01}"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54</a:t>
            </a:fld>
            <a:endParaRPr lang="en-US"/>
          </a:p>
        </p:txBody>
      </p:sp>
    </p:spTree>
    <p:extLst>
      <p:ext uri="{BB962C8B-B14F-4D97-AF65-F5344CB8AC3E}">
        <p14:creationId xmlns="" xmlns:p14="http://schemas.microsoft.com/office/powerpoint/2010/main" val="1411580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r>
              <a:rPr lang="en-US" u="sng" dirty="0" smtClean="0">
                <a:solidFill>
                  <a:srgbClr val="FF0000"/>
                </a:solidFill>
              </a:rPr>
              <a:t>Assignment</a:t>
            </a:r>
            <a:r>
              <a:rPr lang="en-US" dirty="0" smtClean="0"/>
              <a:t> </a:t>
            </a:r>
          </a:p>
          <a:p>
            <a:pPr marL="0" indent="0">
              <a:buNone/>
            </a:pPr>
            <a:r>
              <a:rPr lang="en-US" b="1" u="sng" dirty="0"/>
              <a:t>Medications Used to Promote Healing of peptic </a:t>
            </a:r>
            <a:r>
              <a:rPr lang="en-US" b="1" u="sng" dirty="0" smtClean="0"/>
              <a:t>Ulcers</a:t>
            </a:r>
          </a:p>
          <a:p>
            <a:pPr marL="0" indent="0">
              <a:buNone/>
            </a:pPr>
            <a:r>
              <a:rPr lang="en-US" b="1" u="sng" dirty="0" smtClean="0">
                <a:solidFill>
                  <a:srgbClr val="FF0000"/>
                </a:solidFill>
              </a:rPr>
              <a:t>Write the Action, dosage, </a:t>
            </a:r>
            <a:r>
              <a:rPr lang="en-US" b="1" u="sng" dirty="0">
                <a:solidFill>
                  <a:srgbClr val="FF0000"/>
                </a:solidFill>
              </a:rPr>
              <a:t>Side </a:t>
            </a:r>
            <a:r>
              <a:rPr lang="en-US" b="1" u="sng" dirty="0" smtClean="0">
                <a:solidFill>
                  <a:srgbClr val="FF0000"/>
                </a:solidFill>
              </a:rPr>
              <a:t>Effects &amp; </a:t>
            </a:r>
            <a:r>
              <a:rPr lang="en-US" b="1" u="sng" dirty="0">
                <a:solidFill>
                  <a:srgbClr val="FF0000"/>
                </a:solidFill>
              </a:rPr>
              <a:t>Nursing Interventions</a:t>
            </a:r>
            <a:endParaRPr lang="en-US" b="1" u="sng" dirty="0" smtClean="0">
              <a:solidFill>
                <a:srgbClr val="FF0000"/>
              </a:solidFill>
            </a:endParaRPr>
          </a:p>
          <a:p>
            <a:r>
              <a:rPr lang="en-US" b="1" u="sng" dirty="0" err="1" smtClean="0">
                <a:solidFill>
                  <a:srgbClr val="FF0000"/>
                </a:solidFill>
              </a:rPr>
              <a:t>Hyposecretory</a:t>
            </a:r>
            <a:r>
              <a:rPr lang="en-US" b="1" u="sng" dirty="0" smtClean="0">
                <a:solidFill>
                  <a:srgbClr val="FF0000"/>
                </a:solidFill>
              </a:rPr>
              <a:t> </a:t>
            </a:r>
            <a:r>
              <a:rPr lang="en-US" b="1" u="sng" dirty="0">
                <a:solidFill>
                  <a:srgbClr val="FF0000"/>
                </a:solidFill>
              </a:rPr>
              <a:t>Agents—H2 Receptor Blocking </a:t>
            </a:r>
            <a:r>
              <a:rPr lang="en-US" b="1" u="sng" dirty="0" smtClean="0">
                <a:solidFill>
                  <a:srgbClr val="FF0000"/>
                </a:solidFill>
              </a:rPr>
              <a:t>Agents</a:t>
            </a:r>
            <a:r>
              <a:rPr lang="en-US" b="1" dirty="0" smtClean="0"/>
              <a:t>:</a:t>
            </a:r>
          </a:p>
          <a:p>
            <a:r>
              <a:rPr lang="en-US" i="1" dirty="0" smtClean="0"/>
              <a:t>Cimetidine (Tagamet</a:t>
            </a:r>
            <a:r>
              <a:rPr lang="en-US" i="1" dirty="0"/>
              <a:t>)</a:t>
            </a:r>
          </a:p>
          <a:p>
            <a:r>
              <a:rPr lang="en-US" i="1" dirty="0" smtClean="0"/>
              <a:t>Ranitidine (Zantac</a:t>
            </a:r>
            <a:r>
              <a:rPr lang="en-US" i="1" dirty="0"/>
              <a:t>)</a:t>
            </a:r>
          </a:p>
          <a:p>
            <a:r>
              <a:rPr lang="en-US" i="1" dirty="0" smtClean="0"/>
              <a:t>Famotidine (Pepcid</a:t>
            </a:r>
            <a:r>
              <a:rPr lang="en-US" i="1" dirty="0"/>
              <a:t>)</a:t>
            </a:r>
          </a:p>
          <a:p>
            <a:r>
              <a:rPr lang="en-US" i="1" dirty="0" err="1" smtClean="0"/>
              <a:t>Nizatidine</a:t>
            </a:r>
            <a:r>
              <a:rPr lang="en-US" i="1" dirty="0"/>
              <a:t> </a:t>
            </a:r>
            <a:r>
              <a:rPr lang="en-US" i="1" dirty="0" smtClean="0"/>
              <a:t>(</a:t>
            </a:r>
            <a:r>
              <a:rPr lang="en-US" i="1" dirty="0" err="1" smtClean="0"/>
              <a:t>Axid</a:t>
            </a:r>
            <a:r>
              <a:rPr lang="en-US" i="1" dirty="0" smtClean="0"/>
              <a:t>)</a:t>
            </a:r>
          </a:p>
          <a:p>
            <a:r>
              <a:rPr lang="en-US" b="1" u="sng" dirty="0">
                <a:solidFill>
                  <a:srgbClr val="FF0000"/>
                </a:solidFill>
              </a:rPr>
              <a:t>Proton Pump </a:t>
            </a:r>
            <a:r>
              <a:rPr lang="en-US" b="1" u="sng" dirty="0" smtClean="0">
                <a:solidFill>
                  <a:srgbClr val="FF0000"/>
                </a:solidFill>
              </a:rPr>
              <a:t>Inhibitor</a:t>
            </a:r>
          </a:p>
          <a:p>
            <a:r>
              <a:rPr lang="en-US" i="1" dirty="0" smtClean="0"/>
              <a:t>Omeprazole (Prilosec</a:t>
            </a:r>
            <a:r>
              <a:rPr lang="en-US" i="1" dirty="0"/>
              <a:t>)</a:t>
            </a:r>
          </a:p>
          <a:p>
            <a:r>
              <a:rPr lang="en-US" i="1" dirty="0" err="1" smtClean="0"/>
              <a:t>Lansoprazole</a:t>
            </a:r>
            <a:r>
              <a:rPr lang="en-US" i="1" dirty="0"/>
              <a:t> </a:t>
            </a:r>
            <a:r>
              <a:rPr lang="en-US" i="1" dirty="0" smtClean="0"/>
              <a:t>(</a:t>
            </a:r>
            <a:r>
              <a:rPr lang="en-US" i="1" dirty="0" err="1" smtClean="0"/>
              <a:t>Prevacid</a:t>
            </a:r>
            <a:r>
              <a:rPr lang="en-US" i="1" dirty="0"/>
              <a:t>)</a:t>
            </a:r>
          </a:p>
          <a:p>
            <a:r>
              <a:rPr lang="en-US" i="1" dirty="0" err="1" smtClean="0"/>
              <a:t>Rabeprazole</a:t>
            </a:r>
            <a:r>
              <a:rPr lang="en-US" i="1" dirty="0"/>
              <a:t> </a:t>
            </a:r>
            <a:r>
              <a:rPr lang="en-US" i="1" dirty="0" smtClean="0"/>
              <a:t>(</a:t>
            </a:r>
            <a:r>
              <a:rPr lang="en-US" i="1" dirty="0" err="1" smtClean="0"/>
              <a:t>Aciphex</a:t>
            </a:r>
            <a:endParaRPr lang="en-US" i="1" dirty="0" smtClean="0"/>
          </a:p>
        </p:txBody>
      </p:sp>
      <p:sp>
        <p:nvSpPr>
          <p:cNvPr id="2" name="Date Placeholder 1"/>
          <p:cNvSpPr>
            <a:spLocks noGrp="1"/>
          </p:cNvSpPr>
          <p:nvPr>
            <p:ph type="dt" sz="half" idx="10"/>
          </p:nvPr>
        </p:nvSpPr>
        <p:spPr/>
        <p:txBody>
          <a:bodyPr/>
          <a:lstStyle/>
          <a:p>
            <a:fld id="{B302B15F-D030-4A19-8873-DFB67F5BBD00}"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55</a:t>
            </a:fld>
            <a:endParaRPr lang="en-US"/>
          </a:p>
        </p:txBody>
      </p:sp>
    </p:spTree>
    <p:extLst>
      <p:ext uri="{BB962C8B-B14F-4D97-AF65-F5344CB8AC3E}">
        <p14:creationId xmlns="" xmlns:p14="http://schemas.microsoft.com/office/powerpoint/2010/main" val="3160607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b="1" u="sng" dirty="0" smtClean="0">
                <a:solidFill>
                  <a:srgbClr val="FF0000"/>
                </a:solidFill>
              </a:rPr>
              <a:t>Assignment continued -</a:t>
            </a:r>
          </a:p>
          <a:p>
            <a:r>
              <a:rPr lang="en-US" b="1" u="sng" dirty="0" smtClean="0">
                <a:solidFill>
                  <a:srgbClr val="FF0000"/>
                </a:solidFill>
              </a:rPr>
              <a:t>Antacids</a:t>
            </a:r>
            <a:endParaRPr lang="en-US" b="1" u="sng" dirty="0">
              <a:solidFill>
                <a:srgbClr val="FF0000"/>
              </a:solidFill>
            </a:endParaRPr>
          </a:p>
          <a:p>
            <a:r>
              <a:rPr lang="en-US" i="1" dirty="0" err="1"/>
              <a:t>Aluminummagnesium</a:t>
            </a:r>
            <a:r>
              <a:rPr lang="en-US" i="1" dirty="0"/>
              <a:t> combinations (</a:t>
            </a:r>
            <a:r>
              <a:rPr lang="en-US" i="1" dirty="0" err="1"/>
              <a:t>Riopan</a:t>
            </a:r>
            <a:r>
              <a:rPr lang="en-US" i="1" dirty="0"/>
              <a:t>, Maalox, Mylanta, </a:t>
            </a:r>
            <a:r>
              <a:rPr lang="en-US" i="1" dirty="0" err="1"/>
              <a:t>Gelusil</a:t>
            </a:r>
            <a:r>
              <a:rPr lang="en-US" i="1" dirty="0"/>
              <a:t>)</a:t>
            </a:r>
          </a:p>
          <a:p>
            <a:r>
              <a:rPr lang="en-US" i="1" dirty="0"/>
              <a:t>Calcium carbonate (Tums, </a:t>
            </a:r>
            <a:r>
              <a:rPr lang="en-US" i="1" dirty="0" err="1"/>
              <a:t>Titralac</a:t>
            </a:r>
            <a:endParaRPr lang="en-US" b="1" u="sng" dirty="0">
              <a:solidFill>
                <a:srgbClr val="FF0000"/>
              </a:solidFill>
            </a:endParaRPr>
          </a:p>
          <a:p>
            <a:r>
              <a:rPr lang="en-US" b="1" u="sng" dirty="0">
                <a:solidFill>
                  <a:srgbClr val="FF0000"/>
                </a:solidFill>
              </a:rPr>
              <a:t>Mucosal Barrier </a:t>
            </a:r>
            <a:r>
              <a:rPr lang="en-US" b="1" u="sng" dirty="0" smtClean="0">
                <a:solidFill>
                  <a:srgbClr val="FF0000"/>
                </a:solidFill>
              </a:rPr>
              <a:t>Fortifiers</a:t>
            </a:r>
          </a:p>
          <a:p>
            <a:r>
              <a:rPr lang="en-US" i="1" dirty="0" err="1" smtClean="0"/>
              <a:t>Sucralfate</a:t>
            </a:r>
            <a:r>
              <a:rPr lang="en-US" i="1" dirty="0"/>
              <a:t>  </a:t>
            </a:r>
            <a:r>
              <a:rPr lang="en-US" i="1" dirty="0" smtClean="0"/>
              <a:t>(Carafate</a:t>
            </a:r>
            <a:r>
              <a:rPr lang="en-US" i="1" dirty="0"/>
              <a:t>)</a:t>
            </a:r>
            <a:endParaRPr lang="en-US" u="sng" dirty="0">
              <a:solidFill>
                <a:srgbClr val="FF0000"/>
              </a:solidFill>
            </a:endParaRPr>
          </a:p>
        </p:txBody>
      </p:sp>
      <p:sp>
        <p:nvSpPr>
          <p:cNvPr id="2" name="Date Placeholder 1"/>
          <p:cNvSpPr>
            <a:spLocks noGrp="1"/>
          </p:cNvSpPr>
          <p:nvPr>
            <p:ph type="dt" sz="half" idx="10"/>
          </p:nvPr>
        </p:nvSpPr>
        <p:spPr/>
        <p:txBody>
          <a:bodyPr/>
          <a:lstStyle/>
          <a:p>
            <a:fld id="{2F4B061B-FB0A-4469-9E6E-3018F94002AF}"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56</a:t>
            </a:fld>
            <a:endParaRPr lang="en-US"/>
          </a:p>
        </p:txBody>
      </p:sp>
    </p:spTree>
    <p:extLst>
      <p:ext uri="{BB962C8B-B14F-4D97-AF65-F5344CB8AC3E}">
        <p14:creationId xmlns="" xmlns:p14="http://schemas.microsoft.com/office/powerpoint/2010/main" val="23458470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Nursing Process</a:t>
            </a:r>
          </a:p>
          <a:p>
            <a:r>
              <a:rPr lang="en-US" b="1" i="1" dirty="0"/>
              <a:t>Assessment</a:t>
            </a:r>
          </a:p>
          <a:p>
            <a:r>
              <a:rPr lang="en-US" dirty="0"/>
              <a:t>The primary focus of nursing care for peptic ulcer disease </a:t>
            </a:r>
            <a:r>
              <a:rPr lang="en-US" dirty="0" smtClean="0"/>
              <a:t>is educating </a:t>
            </a:r>
            <a:r>
              <a:rPr lang="en-US" dirty="0"/>
              <a:t>patients regarding the importance of this </a:t>
            </a:r>
            <a:r>
              <a:rPr lang="en-US" dirty="0" smtClean="0"/>
              <a:t>diagnosis, because </a:t>
            </a:r>
            <a:r>
              <a:rPr lang="en-US" dirty="0"/>
              <a:t>ulcers may be caused by an infection </a:t>
            </a:r>
            <a:r>
              <a:rPr lang="en-US" dirty="0" smtClean="0"/>
              <a:t>that can </a:t>
            </a:r>
            <a:r>
              <a:rPr lang="en-US" dirty="0"/>
              <a:t>be cured with antibiotics. </a:t>
            </a:r>
            <a:endParaRPr lang="en-US" dirty="0" smtClean="0"/>
          </a:p>
          <a:p>
            <a:r>
              <a:rPr lang="en-US" dirty="0" smtClean="0"/>
              <a:t>Patients </a:t>
            </a:r>
            <a:r>
              <a:rPr lang="en-US" dirty="0"/>
              <a:t>may still </a:t>
            </a:r>
            <a:r>
              <a:rPr lang="en-US" dirty="0" smtClean="0"/>
              <a:t>believe that </a:t>
            </a:r>
            <a:r>
              <a:rPr lang="en-US" dirty="0"/>
              <a:t>all ulcers are caused by stress, lifestyle, or diet. </a:t>
            </a:r>
            <a:endParaRPr lang="en-US" dirty="0" smtClean="0"/>
          </a:p>
          <a:p>
            <a:r>
              <a:rPr lang="en-US" dirty="0" smtClean="0"/>
              <a:t>Assessing</a:t>
            </a:r>
            <a:r>
              <a:rPr lang="en-US" dirty="0"/>
              <a:t> </a:t>
            </a:r>
            <a:r>
              <a:rPr lang="en-US" dirty="0" smtClean="0"/>
              <a:t>the </a:t>
            </a:r>
            <a:r>
              <a:rPr lang="en-US" dirty="0"/>
              <a:t>patient’s knowledge aids in providing accurate </a:t>
            </a:r>
            <a:r>
              <a:rPr lang="en-US" dirty="0" smtClean="0"/>
              <a:t>information to </a:t>
            </a:r>
            <a:r>
              <a:rPr lang="en-US" dirty="0"/>
              <a:t>assist the patient in managing peptic </a:t>
            </a:r>
            <a:r>
              <a:rPr lang="en-US" dirty="0" smtClean="0"/>
              <a:t>ulcer disease.</a:t>
            </a:r>
          </a:p>
          <a:p>
            <a:r>
              <a:rPr lang="en-US" dirty="0" smtClean="0"/>
              <a:t> </a:t>
            </a:r>
            <a:r>
              <a:rPr lang="en-US" dirty="0"/>
              <a:t>Data are also collected about the patient’s </a:t>
            </a:r>
            <a:r>
              <a:rPr lang="en-US" dirty="0" smtClean="0"/>
              <a:t>disease history.: Identifying </a:t>
            </a:r>
            <a:r>
              <a:rPr lang="en-US" dirty="0"/>
              <a:t>factors that trigger or relieve </a:t>
            </a:r>
            <a:r>
              <a:rPr lang="en-US" dirty="0" smtClean="0"/>
              <a:t>symptoms is </a:t>
            </a:r>
            <a:r>
              <a:rPr lang="en-US" dirty="0"/>
              <a:t>important.</a:t>
            </a:r>
          </a:p>
        </p:txBody>
      </p:sp>
      <p:sp>
        <p:nvSpPr>
          <p:cNvPr id="2" name="Date Placeholder 1"/>
          <p:cNvSpPr>
            <a:spLocks noGrp="1"/>
          </p:cNvSpPr>
          <p:nvPr>
            <p:ph type="dt" sz="half" idx="10"/>
          </p:nvPr>
        </p:nvSpPr>
        <p:spPr/>
        <p:txBody>
          <a:bodyPr/>
          <a:lstStyle/>
          <a:p>
            <a:fld id="{306C524D-28C9-40D9-8286-5E8CCDB48DCB}"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57</a:t>
            </a:fld>
            <a:endParaRPr lang="en-US"/>
          </a:p>
        </p:txBody>
      </p:sp>
    </p:spTree>
    <p:extLst>
      <p:ext uri="{BB962C8B-B14F-4D97-AF65-F5344CB8AC3E}">
        <p14:creationId xmlns="" xmlns:p14="http://schemas.microsoft.com/office/powerpoint/2010/main" val="26112890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u="sng" dirty="0" smtClean="0"/>
              <a:t>Nursing diagnosis </a:t>
            </a:r>
          </a:p>
          <a:p>
            <a:r>
              <a:rPr lang="en-US" sz="4000" b="1" dirty="0"/>
              <a:t>Acute pain related to gastric mucosal </a:t>
            </a:r>
            <a:r>
              <a:rPr lang="en-US" sz="4000" b="1" dirty="0" smtClean="0"/>
              <a:t>erosion a/e by</a:t>
            </a:r>
            <a:endParaRPr lang="en-US" sz="4000" b="1" dirty="0"/>
          </a:p>
          <a:p>
            <a:r>
              <a:rPr lang="en-US" b="1" u="sng" dirty="0"/>
              <a:t>PATIENT OUTCOMES</a:t>
            </a:r>
          </a:p>
          <a:p>
            <a:r>
              <a:rPr lang="en-US" dirty="0"/>
              <a:t>Patient’s pain is relieved as evidenced by no report of pain and absence of nonverbal pain cues.</a:t>
            </a:r>
          </a:p>
          <a:p>
            <a:r>
              <a:rPr lang="en-US" b="1" u="sng" dirty="0"/>
              <a:t>EVALUATION OF OUTCOMES</a:t>
            </a:r>
          </a:p>
          <a:p>
            <a:r>
              <a:rPr lang="en-US" dirty="0"/>
              <a:t>Is pain relieved to patient’s satisfaction</a:t>
            </a:r>
            <a:r>
              <a:rPr lang="en-US" dirty="0" smtClean="0"/>
              <a:t>?</a:t>
            </a:r>
          </a:p>
          <a:p>
            <a:r>
              <a:rPr lang="en-US" b="1" u="sng" dirty="0" smtClean="0"/>
              <a:t>INTERVENTIONS/ </a:t>
            </a:r>
            <a:r>
              <a:rPr lang="en-US" b="1" u="sng" dirty="0"/>
              <a:t>RATIONALE </a:t>
            </a:r>
          </a:p>
          <a:p>
            <a:r>
              <a:rPr lang="en-US" dirty="0"/>
              <a:t>Ask patient to rate pain level </a:t>
            </a:r>
            <a:r>
              <a:rPr lang="en-US" dirty="0" smtClean="0"/>
              <a:t>on scale </a:t>
            </a:r>
            <a:r>
              <a:rPr lang="en-US" dirty="0"/>
              <a:t>of 0 to 10 every 3 hours </a:t>
            </a:r>
            <a:r>
              <a:rPr lang="en-US" dirty="0" smtClean="0"/>
              <a:t>and as </a:t>
            </a:r>
            <a:r>
              <a:rPr lang="en-US" dirty="0"/>
              <a:t>needed. </a:t>
            </a:r>
            <a:r>
              <a:rPr lang="en-US" dirty="0" smtClean="0"/>
              <a:t>Assess </a:t>
            </a:r>
            <a:r>
              <a:rPr lang="en-US" dirty="0"/>
              <a:t>location, </a:t>
            </a:r>
            <a:r>
              <a:rPr lang="en-US" dirty="0" smtClean="0"/>
              <a:t>onset, intensity</a:t>
            </a:r>
            <a:r>
              <a:rPr lang="en-US" dirty="0"/>
              <a:t>, characteristics of </a:t>
            </a:r>
            <a:r>
              <a:rPr lang="en-US" dirty="0" smtClean="0"/>
              <a:t>pain, and </a:t>
            </a:r>
            <a:r>
              <a:rPr lang="en-US" dirty="0"/>
              <a:t>nonverbal pain </a:t>
            </a:r>
            <a:r>
              <a:rPr lang="en-US" dirty="0" smtClean="0"/>
              <a:t>cues- </a:t>
            </a:r>
            <a:r>
              <a:rPr lang="en-US" dirty="0"/>
              <a:t>Prompt assessment can lead to timely </a:t>
            </a:r>
            <a:r>
              <a:rPr lang="en-US" dirty="0" smtClean="0"/>
              <a:t>intervention and </a:t>
            </a:r>
            <a:r>
              <a:rPr lang="en-US" dirty="0"/>
              <a:t>relief of pain</a:t>
            </a:r>
            <a:r>
              <a:rPr lang="en-US" dirty="0" smtClean="0"/>
              <a:t>.</a:t>
            </a:r>
          </a:p>
          <a:p>
            <a:r>
              <a:rPr lang="en-US" dirty="0"/>
              <a:t>Assess for factors </a:t>
            </a:r>
            <a:r>
              <a:rPr lang="en-US" dirty="0" smtClean="0"/>
              <a:t>precipitating and </a:t>
            </a:r>
            <a:r>
              <a:rPr lang="en-US" dirty="0"/>
              <a:t>relieving </a:t>
            </a:r>
            <a:r>
              <a:rPr lang="en-US" dirty="0" smtClean="0"/>
              <a:t>pain-</a:t>
            </a:r>
            <a:r>
              <a:rPr lang="en-US" dirty="0"/>
              <a:t>Peptic ulcer pain may be relieved by </a:t>
            </a:r>
            <a:r>
              <a:rPr lang="en-US" dirty="0" smtClean="0"/>
              <a:t>food, antacids</a:t>
            </a:r>
            <a:r>
              <a:rPr lang="en-US" dirty="0"/>
              <a:t>, or other interventions</a:t>
            </a:r>
            <a:endParaRPr lang="en-US" u="sng" dirty="0"/>
          </a:p>
        </p:txBody>
      </p:sp>
      <p:sp>
        <p:nvSpPr>
          <p:cNvPr id="2" name="Date Placeholder 1"/>
          <p:cNvSpPr>
            <a:spLocks noGrp="1"/>
          </p:cNvSpPr>
          <p:nvPr>
            <p:ph type="dt" sz="half" idx="10"/>
          </p:nvPr>
        </p:nvSpPr>
        <p:spPr/>
        <p:txBody>
          <a:bodyPr/>
          <a:lstStyle/>
          <a:p>
            <a:fld id="{CF1B43D0-8EB2-4272-B02B-68D0B0C385D2}"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58</a:t>
            </a:fld>
            <a:endParaRPr lang="en-US"/>
          </a:p>
        </p:txBody>
      </p:sp>
    </p:spTree>
    <p:extLst>
      <p:ext uri="{BB962C8B-B14F-4D97-AF65-F5344CB8AC3E}">
        <p14:creationId xmlns="" xmlns:p14="http://schemas.microsoft.com/office/powerpoint/2010/main" val="26349150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INTERVENTIONS/ RATIONALE </a:t>
            </a:r>
          </a:p>
          <a:p>
            <a:r>
              <a:rPr lang="en-US" dirty="0"/>
              <a:t>Ask patient to help identify </a:t>
            </a:r>
            <a:r>
              <a:rPr lang="en-US" dirty="0" smtClean="0"/>
              <a:t>techniques for </a:t>
            </a:r>
            <a:r>
              <a:rPr lang="en-US" dirty="0"/>
              <a:t>pain </a:t>
            </a:r>
            <a:r>
              <a:rPr lang="en-US" dirty="0" smtClean="0"/>
              <a:t>relief- </a:t>
            </a:r>
            <a:r>
              <a:rPr lang="en-US" dirty="0"/>
              <a:t>Gaining the patient’s cooperation </a:t>
            </a:r>
            <a:r>
              <a:rPr lang="en-US" dirty="0" smtClean="0"/>
              <a:t>increases compliance.</a:t>
            </a:r>
          </a:p>
          <a:p>
            <a:r>
              <a:rPr lang="en-US" dirty="0"/>
              <a:t>Administer antiulcer </a:t>
            </a:r>
            <a:r>
              <a:rPr lang="en-US" dirty="0" smtClean="0"/>
              <a:t>medications- </a:t>
            </a:r>
            <a:r>
              <a:rPr lang="en-US" dirty="0"/>
              <a:t>H2 receptor antagonists reduce amount of </a:t>
            </a:r>
            <a:r>
              <a:rPr lang="en-US" dirty="0" smtClean="0"/>
              <a:t>gastric acid </a:t>
            </a:r>
            <a:r>
              <a:rPr lang="en-US" dirty="0"/>
              <a:t>produced, and antacids neutralize </a:t>
            </a:r>
            <a:r>
              <a:rPr lang="en-US" dirty="0" smtClean="0"/>
              <a:t>gastric acid </a:t>
            </a:r>
            <a:r>
              <a:rPr lang="en-US" dirty="0"/>
              <a:t>to help relieve pain</a:t>
            </a:r>
            <a:r>
              <a:rPr lang="en-US" dirty="0" smtClean="0"/>
              <a:t>.</a:t>
            </a:r>
          </a:p>
          <a:p>
            <a:r>
              <a:rPr lang="en-US" dirty="0"/>
              <a:t>Provide small, frequent meals </a:t>
            </a:r>
            <a:r>
              <a:rPr lang="en-US" dirty="0" smtClean="0"/>
              <a:t>four to </a:t>
            </a:r>
            <a:r>
              <a:rPr lang="en-US" dirty="0"/>
              <a:t>six times a </a:t>
            </a:r>
            <a:r>
              <a:rPr lang="en-US" dirty="0" smtClean="0"/>
              <a:t>day- </a:t>
            </a:r>
            <a:r>
              <a:rPr lang="en-US" dirty="0"/>
              <a:t>Small, frequent meals dilute and </a:t>
            </a:r>
            <a:r>
              <a:rPr lang="en-US" dirty="0" smtClean="0"/>
              <a:t>neutralize gastric </a:t>
            </a:r>
            <a:r>
              <a:rPr lang="en-US" dirty="0"/>
              <a:t>acid</a:t>
            </a:r>
            <a:r>
              <a:rPr lang="en-US" dirty="0" smtClean="0"/>
              <a:t>.</a:t>
            </a:r>
          </a:p>
          <a:p>
            <a:r>
              <a:rPr lang="en-US" dirty="0"/>
              <a:t>Encourage nonacidic fluids </a:t>
            </a:r>
            <a:r>
              <a:rPr lang="en-US" dirty="0" smtClean="0"/>
              <a:t>between meals- </a:t>
            </a:r>
            <a:r>
              <a:rPr lang="en-US" dirty="0"/>
              <a:t>Nonacidic fluids decrease irritation to </a:t>
            </a:r>
            <a:r>
              <a:rPr lang="en-US" dirty="0" smtClean="0"/>
              <a:t>gastric mucosal</a:t>
            </a:r>
            <a:r>
              <a:rPr lang="en-US" dirty="0"/>
              <a:t>.</a:t>
            </a:r>
            <a:endParaRPr lang="en-US" dirty="0" smtClean="0"/>
          </a:p>
        </p:txBody>
      </p:sp>
      <p:sp>
        <p:nvSpPr>
          <p:cNvPr id="2" name="Date Placeholder 1"/>
          <p:cNvSpPr>
            <a:spLocks noGrp="1"/>
          </p:cNvSpPr>
          <p:nvPr>
            <p:ph type="dt" sz="half" idx="10"/>
          </p:nvPr>
        </p:nvSpPr>
        <p:spPr/>
        <p:txBody>
          <a:bodyPr/>
          <a:lstStyle/>
          <a:p>
            <a:fld id="{E26570BE-67E2-4B8E-A4A2-3005B905A177}"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59</a:t>
            </a:fld>
            <a:endParaRPr lang="en-US"/>
          </a:p>
        </p:txBody>
      </p:sp>
    </p:spTree>
    <p:extLst>
      <p:ext uri="{BB962C8B-B14F-4D97-AF65-F5344CB8AC3E}">
        <p14:creationId xmlns="" xmlns:p14="http://schemas.microsoft.com/office/powerpoint/2010/main" val="627556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2C01FDA4-0C84-46D6-98F6-FA5F2AA117DC}" type="slidenum">
              <a:rPr lang="en-US"/>
              <a:pPr/>
              <a:t>6</a:t>
            </a:fld>
            <a:endParaRPr lang="en-US"/>
          </a:p>
        </p:txBody>
      </p:sp>
      <p:sp>
        <p:nvSpPr>
          <p:cNvPr id="2050" name="Rectangle 2"/>
          <p:cNvSpPr>
            <a:spLocks noGrp="1" noChangeArrowheads="1"/>
          </p:cNvSpPr>
          <p:nvPr>
            <p:ph type="ctrTitle"/>
          </p:nvPr>
        </p:nvSpPr>
        <p:spPr>
          <a:xfrm>
            <a:off x="2209800" y="2130426"/>
            <a:ext cx="7772400" cy="1470025"/>
          </a:xfrm>
        </p:spPr>
        <p:txBody>
          <a:bodyPr anchor="ctr"/>
          <a:lstStyle/>
          <a:p>
            <a:r>
              <a:rPr lang="en-US" sz="4000" b="1" i="1" dirty="0"/>
              <a:t>GINGIVITIS AND PERIODONTAL DISEASE </a:t>
            </a:r>
          </a:p>
        </p:txBody>
      </p:sp>
      <p:sp>
        <p:nvSpPr>
          <p:cNvPr id="2" name="Date Placeholder 1"/>
          <p:cNvSpPr>
            <a:spLocks noGrp="1"/>
          </p:cNvSpPr>
          <p:nvPr>
            <p:ph type="dt" sz="half" idx="10"/>
          </p:nvPr>
        </p:nvSpPr>
        <p:spPr/>
        <p:txBody>
          <a:bodyPr/>
          <a:lstStyle/>
          <a:p>
            <a:fld id="{C4AE5DC2-3036-4EAC-A208-8A180BCA9505}" type="datetime1">
              <a:rPr lang="en-US" smtClean="0"/>
              <a:pPr/>
              <a:t>3/3/2021</a:t>
            </a:fld>
            <a:endParaRPr lang="en-US"/>
          </a:p>
        </p:txBody>
      </p:sp>
    </p:spTree>
    <p:extLst>
      <p:ext uri="{BB962C8B-B14F-4D97-AF65-F5344CB8AC3E}">
        <p14:creationId xmlns="" xmlns:p14="http://schemas.microsoft.com/office/powerpoint/2010/main" val="25661127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smtClean="0"/>
              <a:t>EVALUATION</a:t>
            </a:r>
          </a:p>
          <a:p>
            <a:r>
              <a:rPr lang="en-US" dirty="0"/>
              <a:t>Does patient rate pain using scale and </a:t>
            </a:r>
            <a:r>
              <a:rPr lang="en-US" dirty="0" smtClean="0"/>
              <a:t>describe pain</a:t>
            </a:r>
            <a:r>
              <a:rPr lang="en-US" dirty="0"/>
              <a:t>?</a:t>
            </a:r>
          </a:p>
          <a:p>
            <a:r>
              <a:rPr lang="en-US" dirty="0"/>
              <a:t>Is patient able to state precipitating and </a:t>
            </a:r>
            <a:r>
              <a:rPr lang="en-US" dirty="0" smtClean="0"/>
              <a:t>relieving pain </a:t>
            </a:r>
            <a:r>
              <a:rPr lang="en-US" dirty="0"/>
              <a:t>factors?</a:t>
            </a:r>
          </a:p>
          <a:p>
            <a:r>
              <a:rPr lang="en-US" dirty="0"/>
              <a:t>Is patient willing to participate in </a:t>
            </a:r>
            <a:r>
              <a:rPr lang="en-US" dirty="0" smtClean="0"/>
              <a:t>planning how </a:t>
            </a:r>
            <a:r>
              <a:rPr lang="en-US" dirty="0"/>
              <a:t>to relieve pain?</a:t>
            </a:r>
          </a:p>
          <a:p>
            <a:r>
              <a:rPr lang="en-US" dirty="0"/>
              <a:t>Do medications reduce patient’s symptoms?</a:t>
            </a:r>
          </a:p>
          <a:p>
            <a:r>
              <a:rPr lang="en-US" dirty="0"/>
              <a:t>Does patient report relief of gastric pain </a:t>
            </a:r>
            <a:r>
              <a:rPr lang="en-US" dirty="0" smtClean="0"/>
              <a:t>between meals</a:t>
            </a:r>
            <a:r>
              <a:rPr lang="en-US" dirty="0"/>
              <a:t>?</a:t>
            </a:r>
          </a:p>
          <a:p>
            <a:r>
              <a:rPr lang="en-US" dirty="0"/>
              <a:t>Does patient identify and drink </a:t>
            </a:r>
            <a:r>
              <a:rPr lang="en-US" dirty="0" smtClean="0"/>
              <a:t>nonacidic fluids</a:t>
            </a:r>
            <a:r>
              <a:rPr lang="en-US" dirty="0"/>
              <a:t>?</a:t>
            </a:r>
            <a:endParaRPr lang="en-US" b="1" u="sng" dirty="0"/>
          </a:p>
        </p:txBody>
      </p:sp>
      <p:sp>
        <p:nvSpPr>
          <p:cNvPr id="2" name="Date Placeholder 1"/>
          <p:cNvSpPr>
            <a:spLocks noGrp="1"/>
          </p:cNvSpPr>
          <p:nvPr>
            <p:ph type="dt" sz="half" idx="10"/>
          </p:nvPr>
        </p:nvSpPr>
        <p:spPr/>
        <p:txBody>
          <a:bodyPr/>
          <a:lstStyle/>
          <a:p>
            <a:fld id="{54DF4051-120B-4C49-AD36-4F34C4F35BA7}"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60</a:t>
            </a:fld>
            <a:endParaRPr lang="en-US"/>
          </a:p>
        </p:txBody>
      </p:sp>
    </p:spTree>
    <p:extLst>
      <p:ext uri="{BB962C8B-B14F-4D97-AF65-F5344CB8AC3E}">
        <p14:creationId xmlns="" xmlns:p14="http://schemas.microsoft.com/office/powerpoint/2010/main" val="41492728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8126"/>
            <a:ext cx="12192000" cy="6858000"/>
          </a:xfrm>
        </p:spPr>
        <p:txBody>
          <a:bodyPr/>
          <a:lstStyle/>
          <a:p>
            <a:pPr marL="0" indent="0">
              <a:buNone/>
            </a:pPr>
            <a:r>
              <a:rPr lang="en-US" sz="4000" b="1" dirty="0"/>
              <a:t>Risk for injury related to complications of peptic ulcer activity such </a:t>
            </a:r>
            <a:r>
              <a:rPr lang="en-US" sz="4000" b="1" dirty="0" smtClean="0"/>
              <a:t>as hemorrhage and perforation</a:t>
            </a:r>
            <a:endParaRPr lang="en-US" sz="4000" b="1" dirty="0"/>
          </a:p>
          <a:p>
            <a:pPr marL="0" indent="0">
              <a:buNone/>
            </a:pPr>
            <a:r>
              <a:rPr lang="en-US" b="1" dirty="0"/>
              <a:t>PATIENT OUTCOMES</a:t>
            </a:r>
          </a:p>
          <a:p>
            <a:r>
              <a:rPr lang="en-US" dirty="0"/>
              <a:t>Patient’s vital signs will be maintained within normal limits and bleeding or hemorrhage will be </a:t>
            </a:r>
            <a:r>
              <a:rPr lang="en-US" dirty="0" smtClean="0"/>
              <a:t>promptly detected.</a:t>
            </a:r>
          </a:p>
          <a:p>
            <a:pPr marL="0" indent="0">
              <a:buNone/>
            </a:pPr>
            <a:r>
              <a:rPr lang="en-US" b="1" dirty="0" smtClean="0"/>
              <a:t>EVALUATION OF OUTCOMES</a:t>
            </a:r>
          </a:p>
          <a:p>
            <a:r>
              <a:rPr lang="en-US" dirty="0" smtClean="0"/>
              <a:t>Are </a:t>
            </a:r>
            <a:r>
              <a:rPr lang="en-US" dirty="0"/>
              <a:t>patient’s vital signs within normal limits?</a:t>
            </a:r>
          </a:p>
        </p:txBody>
      </p:sp>
      <p:sp>
        <p:nvSpPr>
          <p:cNvPr id="2" name="Date Placeholder 1"/>
          <p:cNvSpPr>
            <a:spLocks noGrp="1"/>
          </p:cNvSpPr>
          <p:nvPr>
            <p:ph type="dt" sz="half" idx="10"/>
          </p:nvPr>
        </p:nvSpPr>
        <p:spPr/>
        <p:txBody>
          <a:bodyPr/>
          <a:lstStyle/>
          <a:p>
            <a:fld id="{7FF91296-7A93-4458-9452-18EEF1FAE066}"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61</a:t>
            </a:fld>
            <a:endParaRPr lang="en-US"/>
          </a:p>
        </p:txBody>
      </p:sp>
    </p:spTree>
    <p:extLst>
      <p:ext uri="{BB962C8B-B14F-4D97-AF65-F5344CB8AC3E}">
        <p14:creationId xmlns="" xmlns:p14="http://schemas.microsoft.com/office/powerpoint/2010/main" val="38847583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b="1" u="sng" dirty="0" smtClean="0"/>
              <a:t>NURSING INTERVENTIONS/RATIONALE </a:t>
            </a:r>
          </a:p>
          <a:p>
            <a:r>
              <a:rPr lang="en-US" dirty="0"/>
              <a:t>Assess for signs and symptoms </a:t>
            </a:r>
            <a:r>
              <a:rPr lang="en-US" dirty="0" smtClean="0"/>
              <a:t>of hemorrhage </a:t>
            </a:r>
            <a:r>
              <a:rPr lang="en-US" dirty="0"/>
              <a:t>such as </a:t>
            </a:r>
            <a:r>
              <a:rPr lang="en-US" dirty="0" smtClean="0"/>
              <a:t>hematemesis (vomiting </a:t>
            </a:r>
            <a:r>
              <a:rPr lang="en-US" dirty="0"/>
              <a:t>blood) and </a:t>
            </a:r>
            <a:r>
              <a:rPr lang="en-US" dirty="0" smtClean="0"/>
              <a:t>melena (blood </a:t>
            </a:r>
            <a:r>
              <a:rPr lang="en-US" dirty="0"/>
              <a:t>in the stool</a:t>
            </a:r>
            <a:r>
              <a:rPr lang="en-US" dirty="0" smtClean="0"/>
              <a:t>)- </a:t>
            </a:r>
            <a:r>
              <a:rPr lang="en-US" dirty="0"/>
              <a:t>Rapid assessment can lead to prompt intervention</a:t>
            </a:r>
            <a:r>
              <a:rPr lang="en-US" dirty="0" smtClean="0"/>
              <a:t>.</a:t>
            </a:r>
          </a:p>
          <a:p>
            <a:r>
              <a:rPr lang="en-US" dirty="0"/>
              <a:t>Monitor vital signs: blood </a:t>
            </a:r>
            <a:r>
              <a:rPr lang="en-US" dirty="0" smtClean="0"/>
              <a:t>pressure, pulse</a:t>
            </a:r>
            <a:r>
              <a:rPr lang="en-US" dirty="0"/>
              <a:t>, respirations, and </a:t>
            </a:r>
            <a:r>
              <a:rPr lang="en-US" dirty="0" smtClean="0"/>
              <a:t>temperature- </a:t>
            </a:r>
            <a:r>
              <a:rPr lang="en-US" dirty="0"/>
              <a:t>Severe blood loss of more than 1 L per </a:t>
            </a:r>
            <a:r>
              <a:rPr lang="en-US" dirty="0" smtClean="0"/>
              <a:t>24 hours </a:t>
            </a:r>
            <a:r>
              <a:rPr lang="en-US" dirty="0"/>
              <a:t>may cause manifestations of shock </a:t>
            </a:r>
            <a:r>
              <a:rPr lang="en-US" dirty="0" smtClean="0"/>
              <a:t>such as </a:t>
            </a:r>
            <a:r>
              <a:rPr lang="en-US" dirty="0"/>
              <a:t>hypotension; weak, </a:t>
            </a:r>
            <a:r>
              <a:rPr lang="en-US" dirty="0" err="1"/>
              <a:t>thready</a:t>
            </a:r>
            <a:r>
              <a:rPr lang="en-US" dirty="0"/>
              <a:t> pulse; </a:t>
            </a:r>
            <a:r>
              <a:rPr lang="en-US" dirty="0" smtClean="0"/>
              <a:t>chills; palpitations</a:t>
            </a:r>
            <a:r>
              <a:rPr lang="en-US" dirty="0"/>
              <a:t>; and diaphoresis</a:t>
            </a:r>
            <a:r>
              <a:rPr lang="en-US" dirty="0" smtClean="0"/>
              <a:t>.</a:t>
            </a:r>
          </a:p>
          <a:p>
            <a:r>
              <a:rPr lang="en-US" dirty="0"/>
              <a:t>Maintain intravenous </a:t>
            </a:r>
            <a:r>
              <a:rPr lang="en-US" dirty="0" smtClean="0"/>
              <a:t>infusion (SAY THE FLUID)-  </a:t>
            </a:r>
            <a:r>
              <a:rPr lang="en-US" dirty="0"/>
              <a:t>Normal fluid balance prevents </a:t>
            </a:r>
            <a:r>
              <a:rPr lang="en-US" dirty="0" smtClean="0"/>
              <a:t>hypovolemia and </a:t>
            </a:r>
            <a:r>
              <a:rPr lang="en-US" dirty="0"/>
              <a:t>shock due to </a:t>
            </a:r>
            <a:r>
              <a:rPr lang="en-US" dirty="0" smtClean="0"/>
              <a:t>hemorrhage</a:t>
            </a:r>
          </a:p>
          <a:p>
            <a:r>
              <a:rPr lang="en-US" dirty="0"/>
              <a:t>Monitor hematocrit and </a:t>
            </a:r>
            <a:r>
              <a:rPr lang="en-US" dirty="0" smtClean="0"/>
              <a:t>hemoglobin levels- </a:t>
            </a:r>
            <a:r>
              <a:rPr lang="en-US" dirty="0"/>
              <a:t>Decreased hematocrit and hemoglobin </a:t>
            </a:r>
            <a:r>
              <a:rPr lang="en-US" dirty="0" smtClean="0"/>
              <a:t>levels indicate </a:t>
            </a:r>
            <a:r>
              <a:rPr lang="en-US" dirty="0"/>
              <a:t>a decrease in circulating blood </a:t>
            </a:r>
            <a:r>
              <a:rPr lang="en-US" dirty="0" smtClean="0"/>
              <a:t>volume and </a:t>
            </a:r>
            <a:r>
              <a:rPr lang="en-US" dirty="0"/>
              <a:t>reduced oxygen-carrying capacity </a:t>
            </a:r>
            <a:r>
              <a:rPr lang="en-US" dirty="0" smtClean="0"/>
              <a:t>to the </a:t>
            </a:r>
            <a:r>
              <a:rPr lang="en-US" dirty="0"/>
              <a:t>tissues.</a:t>
            </a:r>
            <a:endParaRPr lang="en-US" b="1" u="sng" dirty="0"/>
          </a:p>
        </p:txBody>
      </p:sp>
      <p:sp>
        <p:nvSpPr>
          <p:cNvPr id="2" name="Date Placeholder 1"/>
          <p:cNvSpPr>
            <a:spLocks noGrp="1"/>
          </p:cNvSpPr>
          <p:nvPr>
            <p:ph type="dt" sz="half" idx="10"/>
          </p:nvPr>
        </p:nvSpPr>
        <p:spPr/>
        <p:txBody>
          <a:bodyPr/>
          <a:lstStyle/>
          <a:p>
            <a:fld id="{8E2B183E-23DB-48E3-8279-50C14C15A1DC}"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62</a:t>
            </a:fld>
            <a:endParaRPr lang="en-US"/>
          </a:p>
        </p:txBody>
      </p:sp>
    </p:spTree>
    <p:extLst>
      <p:ext uri="{BB962C8B-B14F-4D97-AF65-F5344CB8AC3E}">
        <p14:creationId xmlns="" xmlns:p14="http://schemas.microsoft.com/office/powerpoint/2010/main" val="13401881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b="1" u="sng" dirty="0" smtClean="0"/>
              <a:t>EVALUATION</a:t>
            </a:r>
          </a:p>
          <a:p>
            <a:r>
              <a:rPr lang="en-US" dirty="0"/>
              <a:t>Does patient have any bleeding?</a:t>
            </a:r>
          </a:p>
          <a:p>
            <a:r>
              <a:rPr lang="en-US" dirty="0"/>
              <a:t>Are vital signs normal?</a:t>
            </a:r>
          </a:p>
          <a:p>
            <a:r>
              <a:rPr lang="en-US" dirty="0"/>
              <a:t>Are intake and output balanced?</a:t>
            </a:r>
          </a:p>
          <a:p>
            <a:r>
              <a:rPr lang="en-US" dirty="0"/>
              <a:t>Are hematocrit and hemoglobin levels normal?</a:t>
            </a:r>
            <a:r>
              <a:rPr lang="en-US" b="1" u="sng" dirty="0" smtClean="0"/>
              <a:t> </a:t>
            </a:r>
            <a:endParaRPr lang="en-US" b="1" u="sng" dirty="0"/>
          </a:p>
        </p:txBody>
      </p:sp>
      <p:sp>
        <p:nvSpPr>
          <p:cNvPr id="2" name="Date Placeholder 1"/>
          <p:cNvSpPr>
            <a:spLocks noGrp="1"/>
          </p:cNvSpPr>
          <p:nvPr>
            <p:ph type="dt" sz="half" idx="10"/>
          </p:nvPr>
        </p:nvSpPr>
        <p:spPr/>
        <p:txBody>
          <a:bodyPr/>
          <a:lstStyle/>
          <a:p>
            <a:fld id="{6630ED9C-3F87-4C16-82F4-9E9A25F315F2}"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63</a:t>
            </a:fld>
            <a:endParaRPr lang="en-US"/>
          </a:p>
        </p:txBody>
      </p:sp>
    </p:spTree>
    <p:extLst>
      <p:ext uri="{BB962C8B-B14F-4D97-AF65-F5344CB8AC3E}">
        <p14:creationId xmlns="" xmlns:p14="http://schemas.microsoft.com/office/powerpoint/2010/main" val="38812690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u="sng" dirty="0"/>
              <a:t>GASTRIC CANCER</a:t>
            </a:r>
          </a:p>
          <a:p>
            <a:r>
              <a:rPr lang="en-US" i="1" dirty="0"/>
              <a:t>Gastric cancer </a:t>
            </a:r>
            <a:r>
              <a:rPr lang="en-US" dirty="0"/>
              <a:t>refers to malignant lesions found in the stomach.</a:t>
            </a:r>
          </a:p>
          <a:p>
            <a:r>
              <a:rPr lang="en-US" dirty="0"/>
              <a:t>It is the </a:t>
            </a:r>
            <a:r>
              <a:rPr lang="en-US" b="1" u="sng" dirty="0"/>
              <a:t>second most common cancer </a:t>
            </a:r>
            <a:r>
              <a:rPr lang="en-US" dirty="0"/>
              <a:t>in the world </a:t>
            </a:r>
            <a:r>
              <a:rPr lang="en-US" dirty="0" smtClean="0"/>
              <a:t>and is </a:t>
            </a:r>
            <a:r>
              <a:rPr lang="en-US" dirty="0"/>
              <a:t>more </a:t>
            </a:r>
            <a:r>
              <a:rPr lang="en-US" b="1" u="sng" dirty="0"/>
              <a:t>common in men than in women. </a:t>
            </a:r>
            <a:endParaRPr lang="en-US" b="1" u="sng" dirty="0" smtClean="0"/>
          </a:p>
          <a:p>
            <a:r>
              <a:rPr lang="en-US" b="1" i="1" u="sng" dirty="0" smtClean="0"/>
              <a:t>H</a:t>
            </a:r>
            <a:r>
              <a:rPr lang="en-US" b="1" i="1" u="sng" dirty="0"/>
              <a:t>. pylori </a:t>
            </a:r>
            <a:r>
              <a:rPr lang="en-US" b="1" u="sng" dirty="0" smtClean="0"/>
              <a:t>infection </a:t>
            </a:r>
            <a:r>
              <a:rPr lang="en-US" dirty="0" smtClean="0"/>
              <a:t>plays </a:t>
            </a:r>
            <a:r>
              <a:rPr lang="en-US" dirty="0"/>
              <a:t>a role in gastric cancer development. </a:t>
            </a:r>
            <a:endParaRPr lang="en-US" dirty="0" smtClean="0"/>
          </a:p>
          <a:p>
            <a:r>
              <a:rPr lang="en-US" dirty="0" smtClean="0"/>
              <a:t>Studies </a:t>
            </a:r>
            <a:r>
              <a:rPr lang="en-US" dirty="0"/>
              <a:t>are </a:t>
            </a:r>
            <a:r>
              <a:rPr lang="en-US" dirty="0" smtClean="0"/>
              <a:t>being done </a:t>
            </a:r>
            <a:r>
              <a:rPr lang="en-US" dirty="0"/>
              <a:t>to see whether preventing </a:t>
            </a:r>
            <a:r>
              <a:rPr lang="en-US" i="1" dirty="0"/>
              <a:t>H. pylori </a:t>
            </a:r>
            <a:r>
              <a:rPr lang="en-US" dirty="0"/>
              <a:t>infection </a:t>
            </a:r>
            <a:r>
              <a:rPr lang="en-US" dirty="0" smtClean="0"/>
              <a:t>reduces the </a:t>
            </a:r>
            <a:r>
              <a:rPr lang="en-US" dirty="0"/>
              <a:t>development of gastric cancer. </a:t>
            </a:r>
            <a:endParaRPr lang="en-US" dirty="0" smtClean="0"/>
          </a:p>
          <a:p>
            <a:r>
              <a:rPr lang="en-US" dirty="0" smtClean="0"/>
              <a:t>Other </a:t>
            </a:r>
            <a:r>
              <a:rPr lang="en-US" dirty="0"/>
              <a:t>factors </a:t>
            </a:r>
            <a:r>
              <a:rPr lang="en-US" dirty="0" smtClean="0"/>
              <a:t>that may </a:t>
            </a:r>
            <a:r>
              <a:rPr lang="en-US" dirty="0"/>
              <a:t>be associated with gastric </a:t>
            </a:r>
            <a:r>
              <a:rPr lang="en-US" b="1" u="sng" dirty="0"/>
              <a:t>cancer development </a:t>
            </a:r>
            <a:r>
              <a:rPr lang="en-US" b="1" u="sng" dirty="0" smtClean="0"/>
              <a:t>include pernicious </a:t>
            </a:r>
            <a:r>
              <a:rPr lang="en-US" b="1" u="sng" dirty="0"/>
              <a:t>anemia; exposure to occupational </a:t>
            </a:r>
            <a:r>
              <a:rPr lang="en-US" b="1" u="sng" dirty="0" smtClean="0"/>
              <a:t>substances such </a:t>
            </a:r>
            <a:r>
              <a:rPr lang="en-US" b="1" u="sng" dirty="0"/>
              <a:t>as lead dust, grain dust, glycol ethers, or leaded </a:t>
            </a:r>
            <a:r>
              <a:rPr lang="en-US" b="1" u="sng" dirty="0" smtClean="0"/>
              <a:t>gasoline; and </a:t>
            </a:r>
            <a:r>
              <a:rPr lang="en-US" b="1" u="sng" dirty="0"/>
              <a:t>a diet high in smoked fish or meats. </a:t>
            </a:r>
            <a:endParaRPr lang="en-US" b="1" u="sng" dirty="0" smtClean="0"/>
          </a:p>
          <a:p>
            <a:r>
              <a:rPr lang="en-US" dirty="0" smtClean="0"/>
              <a:t>A </a:t>
            </a:r>
            <a:r>
              <a:rPr lang="en-US" dirty="0"/>
              <a:t>poor </a:t>
            </a:r>
            <a:r>
              <a:rPr lang="en-US" dirty="0" smtClean="0"/>
              <a:t>prognosis is </a:t>
            </a:r>
            <a:r>
              <a:rPr lang="en-US" dirty="0"/>
              <a:t>often associated with gastric cancer, </a:t>
            </a:r>
            <a:r>
              <a:rPr lang="en-US" b="1" u="sng" dirty="0"/>
              <a:t>because </a:t>
            </a:r>
            <a:r>
              <a:rPr lang="en-US" b="1" u="sng" dirty="0" smtClean="0"/>
              <a:t>most patients </a:t>
            </a:r>
            <a:r>
              <a:rPr lang="en-US" b="1" u="sng" dirty="0"/>
              <a:t>have metastasis at the time of diagnosis</a:t>
            </a:r>
          </a:p>
        </p:txBody>
      </p:sp>
      <p:sp>
        <p:nvSpPr>
          <p:cNvPr id="2" name="Date Placeholder 1"/>
          <p:cNvSpPr>
            <a:spLocks noGrp="1"/>
          </p:cNvSpPr>
          <p:nvPr>
            <p:ph type="dt" sz="half" idx="10"/>
          </p:nvPr>
        </p:nvSpPr>
        <p:spPr/>
        <p:txBody>
          <a:bodyPr/>
          <a:lstStyle/>
          <a:p>
            <a:fld id="{BDFD15BA-58CA-4BB3-8CE5-1DCBD6F56E10}"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64</a:t>
            </a:fld>
            <a:endParaRPr lang="en-US"/>
          </a:p>
        </p:txBody>
      </p:sp>
    </p:spTree>
    <p:extLst>
      <p:ext uri="{BB962C8B-B14F-4D97-AF65-F5344CB8AC3E}">
        <p14:creationId xmlns="" xmlns:p14="http://schemas.microsoft.com/office/powerpoint/2010/main" val="482343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Signs and Symptoms</a:t>
            </a:r>
          </a:p>
          <a:p>
            <a:r>
              <a:rPr lang="en-US" dirty="0"/>
              <a:t>Gastric cancer is rarely diagnosed in its early stages </a:t>
            </a:r>
            <a:r>
              <a:rPr lang="en-US" dirty="0" smtClean="0"/>
              <a:t>because symptoms </a:t>
            </a:r>
            <a:r>
              <a:rPr lang="en-US" dirty="0"/>
              <a:t>do not appear until late in the disease</a:t>
            </a:r>
            <a:r>
              <a:rPr lang="en-US" dirty="0" smtClean="0"/>
              <a:t>.</a:t>
            </a:r>
          </a:p>
          <a:p>
            <a:r>
              <a:rPr lang="en-US" dirty="0" smtClean="0"/>
              <a:t> </a:t>
            </a:r>
            <a:r>
              <a:rPr lang="en-US" dirty="0"/>
              <a:t>In </a:t>
            </a:r>
            <a:r>
              <a:rPr lang="en-US" dirty="0" smtClean="0"/>
              <a:t>the early </a:t>
            </a:r>
            <a:r>
              <a:rPr lang="en-US" dirty="0"/>
              <a:t>stages there may not be any symptoms at all, </a:t>
            </a:r>
            <a:r>
              <a:rPr lang="en-US" dirty="0" smtClean="0"/>
              <a:t>and </a:t>
            </a:r>
            <a:r>
              <a:rPr lang="en-US" dirty="0"/>
              <a:t>metastasis to another organ, such as the liver, may have </a:t>
            </a:r>
            <a:r>
              <a:rPr lang="en-US" dirty="0" smtClean="0"/>
              <a:t>already occurred</a:t>
            </a:r>
            <a:r>
              <a:rPr lang="en-US" dirty="0"/>
              <a:t>. </a:t>
            </a:r>
            <a:endParaRPr lang="en-US" dirty="0" smtClean="0"/>
          </a:p>
          <a:p>
            <a:r>
              <a:rPr lang="en-US" dirty="0" smtClean="0"/>
              <a:t>The </a:t>
            </a:r>
            <a:r>
              <a:rPr lang="en-US" b="1" u="sng" dirty="0"/>
              <a:t>symptoms of gastric cancer are </a:t>
            </a:r>
            <a:r>
              <a:rPr lang="en-US" b="1" u="sng" dirty="0" smtClean="0"/>
              <a:t>often mistaken </a:t>
            </a:r>
            <a:r>
              <a:rPr lang="en-US" b="1" u="sng" dirty="0"/>
              <a:t>for peptic ulcer disease</a:t>
            </a:r>
            <a:r>
              <a:rPr lang="en-US" dirty="0"/>
              <a:t>: indigestion, </a:t>
            </a:r>
            <a:r>
              <a:rPr lang="en-US" dirty="0" smtClean="0"/>
              <a:t>anorexia, pain </a:t>
            </a:r>
            <a:r>
              <a:rPr lang="en-US" dirty="0"/>
              <a:t>relieved by antacids, weight loss, and nausea and vomiting.</a:t>
            </a:r>
          </a:p>
          <a:p>
            <a:r>
              <a:rPr lang="en-US" dirty="0"/>
              <a:t>Anemia from blood loss commonly occurs, and </a:t>
            </a:r>
            <a:r>
              <a:rPr lang="en-US" dirty="0" smtClean="0"/>
              <a:t>occult blood </a:t>
            </a:r>
            <a:r>
              <a:rPr lang="en-US" dirty="0"/>
              <a:t>in the stool may be present.</a:t>
            </a:r>
          </a:p>
        </p:txBody>
      </p:sp>
      <p:sp>
        <p:nvSpPr>
          <p:cNvPr id="2" name="Date Placeholder 1"/>
          <p:cNvSpPr>
            <a:spLocks noGrp="1"/>
          </p:cNvSpPr>
          <p:nvPr>
            <p:ph type="dt" sz="half" idx="10"/>
          </p:nvPr>
        </p:nvSpPr>
        <p:spPr/>
        <p:txBody>
          <a:bodyPr/>
          <a:lstStyle/>
          <a:p>
            <a:fld id="{3A1B6C24-7C8A-435C-A2F0-DF1644FAB822}"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65</a:t>
            </a:fld>
            <a:endParaRPr lang="en-US"/>
          </a:p>
        </p:txBody>
      </p:sp>
    </p:spTree>
    <p:extLst>
      <p:ext uri="{BB962C8B-B14F-4D97-AF65-F5344CB8AC3E}">
        <p14:creationId xmlns="" xmlns:p14="http://schemas.microsoft.com/office/powerpoint/2010/main" val="4117966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Diagnosis</a:t>
            </a:r>
          </a:p>
          <a:p>
            <a:r>
              <a:rPr lang="en-US" dirty="0"/>
              <a:t>Diagnosis of gastric cancer is made by upper </a:t>
            </a:r>
            <a:r>
              <a:rPr lang="en-US" dirty="0" smtClean="0"/>
              <a:t>gastrointestinal x-ray </a:t>
            </a:r>
            <a:r>
              <a:rPr lang="en-US" dirty="0"/>
              <a:t>examination, </a:t>
            </a:r>
            <a:r>
              <a:rPr lang="en-US" dirty="0" smtClean="0"/>
              <a:t>CT – SCAN, gastroscopy</a:t>
            </a:r>
            <a:r>
              <a:rPr lang="en-US" dirty="0"/>
              <a:t>, gastric fluid analysis, </a:t>
            </a:r>
            <a:r>
              <a:rPr lang="en-US" dirty="0" smtClean="0"/>
              <a:t>and measurement </a:t>
            </a:r>
            <a:r>
              <a:rPr lang="en-US" dirty="0"/>
              <a:t>of serum gastrin levels.</a:t>
            </a:r>
          </a:p>
          <a:p>
            <a:pPr marL="0" indent="0">
              <a:buNone/>
            </a:pPr>
            <a:r>
              <a:rPr lang="en-US" b="1" u="sng" dirty="0"/>
              <a:t>Medical Management</a:t>
            </a:r>
          </a:p>
          <a:p>
            <a:r>
              <a:rPr lang="en-US" dirty="0"/>
              <a:t>Surgical removal of the cancer is the most effective </a:t>
            </a:r>
            <a:r>
              <a:rPr lang="en-US" dirty="0" smtClean="0"/>
              <a:t>treatment for </a:t>
            </a:r>
            <a:r>
              <a:rPr lang="en-US" dirty="0"/>
              <a:t>gastric cancer. Most often the cancer has </a:t>
            </a:r>
            <a:r>
              <a:rPr lang="en-US" dirty="0" smtClean="0"/>
              <a:t>already metastasized</a:t>
            </a:r>
            <a:r>
              <a:rPr lang="en-US" dirty="0"/>
              <a:t>, </a:t>
            </a:r>
            <a:r>
              <a:rPr lang="en-US" b="1" u="sng" dirty="0"/>
              <a:t>and surgery is performed only to relieve </a:t>
            </a:r>
            <a:r>
              <a:rPr lang="en-US" b="1" u="sng" dirty="0" smtClean="0"/>
              <a:t>the symptoms.</a:t>
            </a:r>
          </a:p>
          <a:p>
            <a:r>
              <a:rPr lang="en-US" dirty="0" smtClean="0"/>
              <a:t> </a:t>
            </a:r>
            <a:r>
              <a:rPr lang="en-US" b="1" u="sng" dirty="0"/>
              <a:t>Chemotherapy and radiation </a:t>
            </a:r>
            <a:r>
              <a:rPr lang="en-US" dirty="0"/>
              <a:t>are sometimes </a:t>
            </a:r>
            <a:r>
              <a:rPr lang="en-US" dirty="0" smtClean="0"/>
              <a:t>used in </a:t>
            </a:r>
            <a:r>
              <a:rPr lang="en-US" dirty="0"/>
              <a:t>conjunction with surgery, although they are not very </a:t>
            </a:r>
            <a:r>
              <a:rPr lang="en-US" dirty="0" smtClean="0"/>
              <a:t>effective against </a:t>
            </a:r>
            <a:r>
              <a:rPr lang="en-US" dirty="0"/>
              <a:t>the cancer</a:t>
            </a:r>
            <a:r>
              <a:rPr lang="en-US" dirty="0" smtClean="0"/>
              <a:t>.</a:t>
            </a:r>
          </a:p>
          <a:p>
            <a:r>
              <a:rPr lang="en-US" dirty="0" smtClean="0"/>
              <a:t> </a:t>
            </a:r>
            <a:r>
              <a:rPr lang="en-US" dirty="0"/>
              <a:t>Biologic therapies, new </a:t>
            </a:r>
            <a:r>
              <a:rPr lang="en-US" dirty="0" smtClean="0"/>
              <a:t>cytotoxic agents</a:t>
            </a:r>
            <a:r>
              <a:rPr lang="en-US" dirty="0"/>
              <a:t>, and new delivery methods are being studied </a:t>
            </a:r>
            <a:r>
              <a:rPr lang="en-US"/>
              <a:t>for </a:t>
            </a:r>
            <a:r>
              <a:rPr lang="en-US" smtClean="0"/>
              <a:t>use with </a:t>
            </a:r>
            <a:r>
              <a:rPr lang="en-US" dirty="0"/>
              <a:t>gastric cancer.</a:t>
            </a:r>
          </a:p>
        </p:txBody>
      </p:sp>
      <p:sp>
        <p:nvSpPr>
          <p:cNvPr id="2" name="Date Placeholder 1"/>
          <p:cNvSpPr>
            <a:spLocks noGrp="1"/>
          </p:cNvSpPr>
          <p:nvPr>
            <p:ph type="dt" sz="half" idx="10"/>
          </p:nvPr>
        </p:nvSpPr>
        <p:spPr/>
        <p:txBody>
          <a:bodyPr/>
          <a:lstStyle/>
          <a:p>
            <a:fld id="{D63326F5-673F-4499-B53E-3A65B29BDCAB}"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66</a:t>
            </a:fld>
            <a:endParaRPr lang="en-US"/>
          </a:p>
        </p:txBody>
      </p:sp>
    </p:spTree>
    <p:extLst>
      <p:ext uri="{BB962C8B-B14F-4D97-AF65-F5344CB8AC3E}">
        <p14:creationId xmlns="" xmlns:p14="http://schemas.microsoft.com/office/powerpoint/2010/main" val="34505428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GASTRIC SURGERIES</a:t>
            </a:r>
          </a:p>
          <a:p>
            <a:pPr marL="0" indent="0">
              <a:buNone/>
            </a:pPr>
            <a:r>
              <a:rPr lang="en-US" b="1" u="sng" dirty="0"/>
              <a:t>Subtotal </a:t>
            </a:r>
            <a:r>
              <a:rPr lang="en-US" b="1" u="sng" dirty="0" err="1" smtClean="0"/>
              <a:t>Gastrectomy</a:t>
            </a:r>
            <a:r>
              <a:rPr lang="en-US" b="1" u="sng" dirty="0" smtClean="0"/>
              <a:t>:</a:t>
            </a:r>
          </a:p>
          <a:p>
            <a:r>
              <a:rPr lang="en-US" dirty="0"/>
              <a:t>Two types of surgical interventions are used to treat </a:t>
            </a:r>
            <a:r>
              <a:rPr lang="en-US" dirty="0" smtClean="0"/>
              <a:t>upper gastrointestinal </a:t>
            </a:r>
            <a:r>
              <a:rPr lang="en-US" dirty="0"/>
              <a:t>diseases. </a:t>
            </a:r>
            <a:endParaRPr lang="en-US" dirty="0" smtClean="0"/>
          </a:p>
          <a:p>
            <a:r>
              <a:rPr lang="en-US" dirty="0" smtClean="0"/>
              <a:t>The </a:t>
            </a:r>
            <a:r>
              <a:rPr lang="en-US" dirty="0"/>
              <a:t>first type is the </a:t>
            </a:r>
            <a:r>
              <a:rPr lang="en-US" b="1" u="sng" dirty="0"/>
              <a:t>subtotal </a:t>
            </a:r>
            <a:r>
              <a:rPr lang="en-US" b="1" u="sng" dirty="0" err="1" smtClean="0"/>
              <a:t>gastrectomy</a:t>
            </a:r>
            <a:r>
              <a:rPr lang="en-US" b="1" u="sng" dirty="0" smtClean="0"/>
              <a:t>, which </a:t>
            </a:r>
            <a:r>
              <a:rPr lang="en-US" b="1" u="sng" dirty="0"/>
              <a:t>is used to treat cancer in the lower </a:t>
            </a:r>
            <a:r>
              <a:rPr lang="en-US" b="1" u="sng" dirty="0" smtClean="0"/>
              <a:t>two thirds</a:t>
            </a:r>
            <a:r>
              <a:rPr lang="en-US" b="1" u="sng" dirty="0"/>
              <a:t> </a:t>
            </a:r>
            <a:r>
              <a:rPr lang="en-US" dirty="0" smtClean="0"/>
              <a:t>of </a:t>
            </a:r>
            <a:r>
              <a:rPr lang="en-US" dirty="0"/>
              <a:t>the stomach</a:t>
            </a:r>
            <a:r>
              <a:rPr lang="en-US" dirty="0" smtClean="0"/>
              <a:t>.</a:t>
            </a:r>
          </a:p>
          <a:p>
            <a:r>
              <a:rPr lang="en-US" dirty="0" smtClean="0"/>
              <a:t> </a:t>
            </a:r>
            <a:r>
              <a:rPr lang="en-US" i="1" dirty="0"/>
              <a:t>Subtotal </a:t>
            </a:r>
            <a:r>
              <a:rPr lang="en-US" i="1" dirty="0" err="1"/>
              <a:t>gastrectomy</a:t>
            </a:r>
            <a:r>
              <a:rPr lang="en-US" i="1" dirty="0"/>
              <a:t> </a:t>
            </a:r>
            <a:r>
              <a:rPr lang="en-US" dirty="0"/>
              <a:t>is a general </a:t>
            </a:r>
            <a:r>
              <a:rPr lang="en-US" dirty="0" smtClean="0"/>
              <a:t>term used </a:t>
            </a:r>
            <a:r>
              <a:rPr lang="en-US" dirty="0"/>
              <a:t>to describe any surgery that involves partial removal </a:t>
            </a:r>
            <a:r>
              <a:rPr lang="en-US" dirty="0" smtClean="0"/>
              <a:t>of the </a:t>
            </a:r>
            <a:r>
              <a:rPr lang="en-US" dirty="0"/>
              <a:t>stomach. </a:t>
            </a:r>
            <a:endParaRPr lang="en-US" dirty="0" smtClean="0"/>
          </a:p>
          <a:p>
            <a:r>
              <a:rPr lang="en-US" dirty="0" smtClean="0"/>
              <a:t>There </a:t>
            </a:r>
            <a:r>
              <a:rPr lang="en-US" dirty="0"/>
              <a:t>are two types of subtotal </a:t>
            </a:r>
            <a:r>
              <a:rPr lang="en-US" dirty="0" err="1" smtClean="0"/>
              <a:t>gastrectomies</a:t>
            </a:r>
            <a:r>
              <a:rPr lang="en-US" dirty="0" smtClean="0"/>
              <a:t>: </a:t>
            </a:r>
            <a:r>
              <a:rPr lang="en-US" b="1" u="sng" dirty="0" smtClean="0"/>
              <a:t>the </a:t>
            </a:r>
            <a:r>
              <a:rPr lang="en-US" b="1" u="sng" dirty="0" err="1"/>
              <a:t>Billroth</a:t>
            </a:r>
            <a:r>
              <a:rPr lang="en-US" b="1" u="sng" dirty="0"/>
              <a:t> I procedure and the </a:t>
            </a:r>
            <a:r>
              <a:rPr lang="en-US" b="1" u="sng" dirty="0" err="1"/>
              <a:t>Billroth</a:t>
            </a:r>
            <a:r>
              <a:rPr lang="en-US" b="1" u="sng" dirty="0"/>
              <a:t> II </a:t>
            </a:r>
            <a:r>
              <a:rPr lang="en-US" b="1" u="sng" dirty="0" smtClean="0"/>
              <a:t>procedure  --</a:t>
            </a:r>
            <a:endParaRPr lang="en-US" b="1" u="sng" dirty="0">
              <a:solidFill>
                <a:srgbClr val="FF0000"/>
              </a:solidFill>
            </a:endParaRPr>
          </a:p>
        </p:txBody>
      </p:sp>
      <p:sp>
        <p:nvSpPr>
          <p:cNvPr id="2" name="Date Placeholder 1"/>
          <p:cNvSpPr>
            <a:spLocks noGrp="1"/>
          </p:cNvSpPr>
          <p:nvPr>
            <p:ph type="dt" sz="half" idx="10"/>
          </p:nvPr>
        </p:nvSpPr>
        <p:spPr/>
        <p:txBody>
          <a:bodyPr/>
          <a:lstStyle/>
          <a:p>
            <a:fld id="{037EA9D0-5BA7-4517-BDAE-FC7638984756}"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67</a:t>
            </a:fld>
            <a:endParaRPr lang="en-US"/>
          </a:p>
        </p:txBody>
      </p:sp>
    </p:spTree>
    <p:extLst>
      <p:ext uri="{BB962C8B-B14F-4D97-AF65-F5344CB8AC3E}">
        <p14:creationId xmlns="" xmlns:p14="http://schemas.microsoft.com/office/powerpoint/2010/main" val="20185508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u="sng" dirty="0"/>
              <a:t>GASTRIC </a:t>
            </a:r>
            <a:r>
              <a:rPr lang="en-US" b="1" u="sng" dirty="0" smtClean="0"/>
              <a:t>SURGERIES</a:t>
            </a:r>
          </a:p>
          <a:p>
            <a:pPr marL="0" indent="0">
              <a:buNone/>
            </a:pPr>
            <a:r>
              <a:rPr lang="en-US" b="1" i="1" u="sng" dirty="0" err="1"/>
              <a:t>Billroth</a:t>
            </a:r>
            <a:r>
              <a:rPr lang="en-US" b="1" i="1" u="sng" dirty="0"/>
              <a:t> I Procedure (</a:t>
            </a:r>
            <a:r>
              <a:rPr lang="en-US" b="1" i="1" u="sng" dirty="0" err="1"/>
              <a:t>Gastroduodenostomy</a:t>
            </a:r>
            <a:r>
              <a:rPr lang="en-US" b="1" i="1" u="sng" dirty="0"/>
              <a:t>)</a:t>
            </a:r>
          </a:p>
          <a:p>
            <a:r>
              <a:rPr lang="en-US" dirty="0"/>
              <a:t>In the </a:t>
            </a:r>
            <a:r>
              <a:rPr lang="en-US" dirty="0" err="1"/>
              <a:t>Billroth</a:t>
            </a:r>
            <a:r>
              <a:rPr lang="en-US" dirty="0"/>
              <a:t> I procedure, also known as a </a:t>
            </a:r>
            <a:r>
              <a:rPr lang="en-US" b="1" dirty="0" err="1" smtClean="0"/>
              <a:t>gastroduodenostomy</a:t>
            </a:r>
            <a:r>
              <a:rPr lang="en-US" b="1" dirty="0" smtClean="0"/>
              <a:t>, </a:t>
            </a:r>
            <a:r>
              <a:rPr lang="en-US" dirty="0" smtClean="0"/>
              <a:t>the </a:t>
            </a:r>
            <a:r>
              <a:rPr lang="en-US" dirty="0"/>
              <a:t>surgeon removes the distal </a:t>
            </a:r>
            <a:r>
              <a:rPr lang="en-US" dirty="0" smtClean="0"/>
              <a:t>portion (75 percent) of </a:t>
            </a:r>
            <a:r>
              <a:rPr lang="en-US" dirty="0"/>
              <a:t>the stomach </a:t>
            </a:r>
            <a:r>
              <a:rPr lang="en-US" dirty="0" smtClean="0"/>
              <a:t>.The </a:t>
            </a:r>
            <a:r>
              <a:rPr lang="en-US" dirty="0"/>
              <a:t>remainder of </a:t>
            </a:r>
            <a:r>
              <a:rPr lang="en-US" dirty="0" smtClean="0"/>
              <a:t>the stomach </a:t>
            </a:r>
            <a:r>
              <a:rPr lang="en-US" dirty="0"/>
              <a:t>is </a:t>
            </a:r>
            <a:r>
              <a:rPr lang="en-US" b="1" u="sng" dirty="0"/>
              <a:t>anastomosed (surgically attached</a:t>
            </a:r>
            <a:r>
              <a:rPr lang="en-US" dirty="0"/>
              <a:t>) to the duodenum.</a:t>
            </a:r>
          </a:p>
          <a:p>
            <a:r>
              <a:rPr lang="en-US" dirty="0"/>
              <a:t>This procedure is used to treat gastric problems.</a:t>
            </a:r>
          </a:p>
          <a:p>
            <a:pPr marL="0" indent="0">
              <a:buNone/>
            </a:pPr>
            <a:r>
              <a:rPr lang="en-US" b="1" i="1" u="sng" dirty="0" err="1"/>
              <a:t>Billroth</a:t>
            </a:r>
            <a:r>
              <a:rPr lang="en-US" b="1" i="1" u="sng" dirty="0"/>
              <a:t> II Procedure</a:t>
            </a:r>
          </a:p>
          <a:p>
            <a:r>
              <a:rPr lang="en-US" dirty="0"/>
              <a:t>The </a:t>
            </a:r>
            <a:r>
              <a:rPr lang="en-US" dirty="0" err="1"/>
              <a:t>Billroth</a:t>
            </a:r>
            <a:r>
              <a:rPr lang="en-US" dirty="0"/>
              <a:t> II procedure, </a:t>
            </a:r>
            <a:r>
              <a:rPr lang="en-US" b="1" dirty="0" err="1"/>
              <a:t>gastrojejunostomy</a:t>
            </a:r>
            <a:r>
              <a:rPr lang="en-US" b="1" dirty="0"/>
              <a:t>, </a:t>
            </a:r>
            <a:r>
              <a:rPr lang="en-US" dirty="0"/>
              <a:t>involves </a:t>
            </a:r>
            <a:r>
              <a:rPr lang="en-US" dirty="0" smtClean="0"/>
              <a:t>removal of </a:t>
            </a:r>
            <a:r>
              <a:rPr lang="en-US" dirty="0"/>
              <a:t>the distal 50 percent of the stomach and </a:t>
            </a:r>
            <a:r>
              <a:rPr lang="en-US" dirty="0" smtClean="0"/>
              <a:t>re-anastomosis</a:t>
            </a:r>
            <a:r>
              <a:rPr lang="en-US" dirty="0"/>
              <a:t> </a:t>
            </a:r>
            <a:r>
              <a:rPr lang="en-US" dirty="0" smtClean="0"/>
              <a:t>of </a:t>
            </a:r>
            <a:r>
              <a:rPr lang="en-US" dirty="0"/>
              <a:t>the proximal remnant of the stomach to the </a:t>
            </a:r>
            <a:r>
              <a:rPr lang="en-US" dirty="0" smtClean="0"/>
              <a:t>proximal jejunum</a:t>
            </a:r>
            <a:r>
              <a:rPr lang="en-US" dirty="0"/>
              <a:t>. Because it results in bypassing of </a:t>
            </a:r>
            <a:r>
              <a:rPr lang="en-US" dirty="0" smtClean="0"/>
              <a:t>the duodenum</a:t>
            </a:r>
            <a:r>
              <a:rPr lang="en-US" dirty="0"/>
              <a:t>, the </a:t>
            </a:r>
            <a:r>
              <a:rPr lang="en-US" dirty="0" err="1"/>
              <a:t>Billroth</a:t>
            </a:r>
            <a:r>
              <a:rPr lang="en-US" dirty="0"/>
              <a:t> II procedure is used to treat </a:t>
            </a:r>
            <a:r>
              <a:rPr lang="en-US" dirty="0" smtClean="0"/>
              <a:t>duodenal ulcers.</a:t>
            </a:r>
          </a:p>
          <a:p>
            <a:r>
              <a:rPr lang="en-US" dirty="0" smtClean="0"/>
              <a:t> </a:t>
            </a:r>
            <a:r>
              <a:rPr lang="en-US" dirty="0"/>
              <a:t>Pancreatic secretions and bile are necessary for </a:t>
            </a:r>
            <a:r>
              <a:rPr lang="en-US" dirty="0" smtClean="0"/>
              <a:t>digestion and </a:t>
            </a:r>
            <a:r>
              <a:rPr lang="en-US" dirty="0"/>
              <a:t>continue to be secreted into the duodenum </a:t>
            </a:r>
            <a:r>
              <a:rPr lang="en-US" dirty="0" smtClean="0"/>
              <a:t>from the </a:t>
            </a:r>
            <a:r>
              <a:rPr lang="en-US" dirty="0"/>
              <a:t>common bile duct even after the partial </a:t>
            </a:r>
            <a:r>
              <a:rPr lang="en-US" dirty="0" err="1"/>
              <a:t>gastrectomy</a:t>
            </a:r>
            <a:r>
              <a:rPr lang="en-US" dirty="0"/>
              <a:t>.</a:t>
            </a:r>
            <a:endParaRPr lang="en-US" b="1" u="sng" dirty="0"/>
          </a:p>
          <a:p>
            <a:endParaRPr lang="en-US" dirty="0"/>
          </a:p>
        </p:txBody>
      </p:sp>
      <p:sp>
        <p:nvSpPr>
          <p:cNvPr id="2" name="Date Placeholder 1"/>
          <p:cNvSpPr>
            <a:spLocks noGrp="1"/>
          </p:cNvSpPr>
          <p:nvPr>
            <p:ph type="dt" sz="half" idx="10"/>
          </p:nvPr>
        </p:nvSpPr>
        <p:spPr/>
        <p:txBody>
          <a:bodyPr/>
          <a:lstStyle/>
          <a:p>
            <a:fld id="{FB586159-A078-430E-BA80-2A42546A9B87}"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68</a:t>
            </a:fld>
            <a:endParaRPr lang="en-US"/>
          </a:p>
        </p:txBody>
      </p:sp>
    </p:spTree>
    <p:extLst>
      <p:ext uri="{BB962C8B-B14F-4D97-AF65-F5344CB8AC3E}">
        <p14:creationId xmlns="" xmlns:p14="http://schemas.microsoft.com/office/powerpoint/2010/main" val="2496794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GASTRIC </a:t>
            </a:r>
            <a:r>
              <a:rPr lang="en-US" b="1" u="sng" dirty="0" smtClean="0"/>
              <a:t>SURGERIES;</a:t>
            </a:r>
          </a:p>
          <a:p>
            <a:pPr marL="0" indent="0">
              <a:buNone/>
            </a:pPr>
            <a:r>
              <a:rPr lang="en-US" b="1" u="sng" dirty="0"/>
              <a:t>Total </a:t>
            </a:r>
            <a:r>
              <a:rPr lang="en-US" b="1" u="sng" dirty="0" err="1" smtClean="0"/>
              <a:t>gastrectomy</a:t>
            </a:r>
            <a:endParaRPr lang="en-US" dirty="0"/>
          </a:p>
          <a:p>
            <a:r>
              <a:rPr lang="en-US" dirty="0" smtClean="0"/>
              <a:t>The </a:t>
            </a:r>
            <a:r>
              <a:rPr lang="en-US" dirty="0"/>
              <a:t>total removal of the stomach, is </a:t>
            </a:r>
            <a:r>
              <a:rPr lang="en-US" dirty="0" smtClean="0"/>
              <a:t>the treatment </a:t>
            </a:r>
            <a:r>
              <a:rPr lang="en-US" dirty="0"/>
              <a:t>for extensive gastric cancer</a:t>
            </a:r>
            <a:r>
              <a:rPr lang="en-US" dirty="0" smtClean="0"/>
              <a:t>.</a:t>
            </a:r>
          </a:p>
          <a:p>
            <a:r>
              <a:rPr lang="en-US" dirty="0" smtClean="0"/>
              <a:t> </a:t>
            </a:r>
            <a:r>
              <a:rPr lang="en-US" dirty="0"/>
              <a:t>This surgery </a:t>
            </a:r>
            <a:r>
              <a:rPr lang="en-US" dirty="0" smtClean="0"/>
              <a:t>involves removal </a:t>
            </a:r>
            <a:r>
              <a:rPr lang="en-US" dirty="0"/>
              <a:t>of the stomach, with anastomosis of the </a:t>
            </a:r>
            <a:r>
              <a:rPr lang="en-US" dirty="0" smtClean="0"/>
              <a:t>esophagus to </a:t>
            </a:r>
            <a:r>
              <a:rPr lang="en-US" dirty="0"/>
              <a:t>the jejunum</a:t>
            </a:r>
            <a:endParaRPr lang="en-US" b="1" u="sng" dirty="0"/>
          </a:p>
          <a:p>
            <a:endParaRPr lang="en-US" dirty="0" smtClean="0">
              <a:solidFill>
                <a:srgbClr val="FF0000"/>
              </a:solidFill>
            </a:endParaRPr>
          </a:p>
          <a:p>
            <a:endParaRPr lang="en-US" dirty="0">
              <a:solidFill>
                <a:srgbClr val="FF0000"/>
              </a:solidFill>
            </a:endParaRPr>
          </a:p>
          <a:p>
            <a:r>
              <a:rPr lang="en-US" dirty="0" smtClean="0">
                <a:solidFill>
                  <a:srgbClr val="FF0000"/>
                </a:solidFill>
              </a:rPr>
              <a:t>Assignment : </a:t>
            </a:r>
            <a:r>
              <a:rPr lang="en-US" b="1" dirty="0">
                <a:solidFill>
                  <a:srgbClr val="FF0000"/>
                </a:solidFill>
              </a:rPr>
              <a:t>Nursing Management after Gastric Surgery</a:t>
            </a:r>
            <a:endParaRPr lang="en-US" dirty="0">
              <a:solidFill>
                <a:srgbClr val="FF0000"/>
              </a:solidFill>
            </a:endParaRPr>
          </a:p>
        </p:txBody>
      </p:sp>
      <p:sp>
        <p:nvSpPr>
          <p:cNvPr id="2" name="Date Placeholder 1"/>
          <p:cNvSpPr>
            <a:spLocks noGrp="1"/>
          </p:cNvSpPr>
          <p:nvPr>
            <p:ph type="dt" sz="half" idx="10"/>
          </p:nvPr>
        </p:nvSpPr>
        <p:spPr/>
        <p:txBody>
          <a:bodyPr/>
          <a:lstStyle/>
          <a:p>
            <a:fld id="{E33BFA13-FACD-4270-88EA-7FB17696D33F}"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69</a:t>
            </a:fld>
            <a:endParaRPr lang="en-US"/>
          </a:p>
        </p:txBody>
      </p:sp>
    </p:spTree>
    <p:extLst>
      <p:ext uri="{BB962C8B-B14F-4D97-AF65-F5344CB8AC3E}">
        <p14:creationId xmlns="" xmlns:p14="http://schemas.microsoft.com/office/powerpoint/2010/main" val="4028319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1F335550-2205-4031-B84F-C572D5837C78}" type="slidenum">
              <a:rPr lang="en-US"/>
              <a:pPr/>
              <a:t>7</a:t>
            </a:fld>
            <a:endParaRPr lang="en-US"/>
          </a:p>
        </p:txBody>
      </p:sp>
      <p:sp>
        <p:nvSpPr>
          <p:cNvPr id="3076" name="Rectangle 4"/>
          <p:cNvSpPr>
            <a:spLocks noGrp="1" noChangeArrowheads="1"/>
          </p:cNvSpPr>
          <p:nvPr>
            <p:ph type="title"/>
          </p:nvPr>
        </p:nvSpPr>
        <p:spPr>
          <a:xfrm>
            <a:off x="1981200" y="274638"/>
            <a:ext cx="8229600" cy="4830762"/>
          </a:xfrm>
        </p:spPr>
        <p:txBody>
          <a:bodyPr/>
          <a:lstStyle/>
          <a:p>
            <a:r>
              <a:rPr lang="en-US" sz="4000" b="1" dirty="0"/>
              <a:t>Did you know?</a:t>
            </a:r>
            <a:r>
              <a:rPr lang="en-US" sz="4000" dirty="0"/>
              <a:t> </a:t>
            </a:r>
            <a:br>
              <a:rPr lang="en-US" sz="4000" dirty="0"/>
            </a:br>
            <a:r>
              <a:rPr lang="en-US" sz="4000" dirty="0"/>
              <a:t/>
            </a:r>
            <a:br>
              <a:rPr lang="en-US" sz="4000" dirty="0"/>
            </a:br>
            <a:r>
              <a:rPr lang="en-US" sz="4000" b="1" dirty="0"/>
              <a:t>Gum disease is a common dental problem that may result in tooth loss. Gingivitis and Periodontitis are the most common types of adult gum disease.</a:t>
            </a:r>
            <a:r>
              <a:rPr lang="en-US" sz="4000" dirty="0"/>
              <a:t/>
            </a:r>
            <a:br>
              <a:rPr lang="en-US" sz="4000" dirty="0"/>
            </a:br>
            <a:endParaRPr lang="en-US" sz="4000" dirty="0"/>
          </a:p>
        </p:txBody>
      </p:sp>
      <p:sp>
        <p:nvSpPr>
          <p:cNvPr id="2" name="Date Placeholder 1"/>
          <p:cNvSpPr>
            <a:spLocks noGrp="1"/>
          </p:cNvSpPr>
          <p:nvPr>
            <p:ph type="dt" sz="half" idx="10"/>
          </p:nvPr>
        </p:nvSpPr>
        <p:spPr/>
        <p:txBody>
          <a:bodyPr/>
          <a:lstStyle/>
          <a:p>
            <a:fld id="{43BB2806-65C6-4DDD-AE92-388D0ED5AB7B}" type="datetime1">
              <a:rPr lang="en-US" smtClean="0"/>
              <a:pPr/>
              <a:t>3/3/2021</a:t>
            </a:fld>
            <a:endParaRPr lang="en-US"/>
          </a:p>
        </p:txBody>
      </p:sp>
    </p:spTree>
    <p:extLst>
      <p:ext uri="{BB962C8B-B14F-4D97-AF65-F5344CB8AC3E}">
        <p14:creationId xmlns="" xmlns:p14="http://schemas.microsoft.com/office/powerpoint/2010/main" val="12253142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u="sng" dirty="0"/>
              <a:t>Complications of Gastric </a:t>
            </a:r>
            <a:r>
              <a:rPr lang="en-US" b="1" u="sng" dirty="0" smtClean="0"/>
              <a:t>Surgery</a:t>
            </a:r>
          </a:p>
          <a:p>
            <a:r>
              <a:rPr lang="en-US" b="1" u="sng" dirty="0" smtClean="0"/>
              <a:t>1. </a:t>
            </a:r>
            <a:r>
              <a:rPr lang="en-US" b="1" i="1" dirty="0"/>
              <a:t>Hemorrhage</a:t>
            </a:r>
          </a:p>
          <a:p>
            <a:r>
              <a:rPr lang="en-US" dirty="0" smtClean="0"/>
              <a:t>Often </a:t>
            </a:r>
            <a:r>
              <a:rPr lang="en-US" dirty="0"/>
              <a:t>caused by a dislodged clot at the </a:t>
            </a:r>
            <a:r>
              <a:rPr lang="en-US" dirty="0" smtClean="0"/>
              <a:t>surgical site </a:t>
            </a:r>
            <a:r>
              <a:rPr lang="en-US" dirty="0"/>
              <a:t>or slippage of a suture</a:t>
            </a:r>
            <a:r>
              <a:rPr lang="en-US" dirty="0" smtClean="0"/>
              <a:t>.</a:t>
            </a:r>
          </a:p>
          <a:p>
            <a:r>
              <a:rPr lang="en-US" dirty="0" smtClean="0"/>
              <a:t> </a:t>
            </a:r>
            <a:r>
              <a:rPr lang="en-US" dirty="0"/>
              <a:t>The patient </a:t>
            </a:r>
            <a:r>
              <a:rPr lang="en-US" dirty="0" smtClean="0"/>
              <a:t>experiencing hemorrhage </a:t>
            </a:r>
            <a:r>
              <a:rPr lang="en-US" dirty="0"/>
              <a:t>exhibits restlessness, cold skin, increased </a:t>
            </a:r>
            <a:r>
              <a:rPr lang="en-US" dirty="0" smtClean="0"/>
              <a:t>pulse and </a:t>
            </a:r>
            <a:r>
              <a:rPr lang="en-US" dirty="0"/>
              <a:t>respirations, and decreased temperature and blood pressure.</a:t>
            </a:r>
          </a:p>
          <a:p>
            <a:r>
              <a:rPr lang="en-US" dirty="0"/>
              <a:t>In addition, the patient may vomit bright red </a:t>
            </a:r>
            <a:r>
              <a:rPr lang="en-US" dirty="0" smtClean="0"/>
              <a:t>blood.</a:t>
            </a:r>
            <a:endParaRPr lang="en-US" dirty="0"/>
          </a:p>
          <a:p>
            <a:r>
              <a:rPr lang="en-US" dirty="0"/>
              <a:t>Following gastric surgery, </a:t>
            </a:r>
            <a:r>
              <a:rPr lang="en-US" u="sng" dirty="0"/>
              <a:t>patients usually have an </a:t>
            </a:r>
            <a:r>
              <a:rPr lang="en-US" u="sng" dirty="0" smtClean="0"/>
              <a:t>NG tube </a:t>
            </a:r>
            <a:r>
              <a:rPr lang="en-US" u="sng" dirty="0"/>
              <a:t>that has been inserted in the operating room. </a:t>
            </a:r>
            <a:r>
              <a:rPr lang="en-US" u="sng" dirty="0" smtClean="0"/>
              <a:t>The </a:t>
            </a:r>
            <a:r>
              <a:rPr lang="en-US" dirty="0" smtClean="0"/>
              <a:t>drainage </a:t>
            </a:r>
            <a:r>
              <a:rPr lang="en-US" dirty="0"/>
              <a:t>from the tube should be assessed for color </a:t>
            </a:r>
            <a:r>
              <a:rPr lang="en-US" dirty="0" smtClean="0"/>
              <a:t>and amount</a:t>
            </a:r>
            <a:r>
              <a:rPr lang="en-US" dirty="0"/>
              <a:t>. </a:t>
            </a:r>
            <a:endParaRPr lang="en-US" dirty="0" smtClean="0"/>
          </a:p>
          <a:p>
            <a:r>
              <a:rPr lang="en-US" dirty="0" smtClean="0"/>
              <a:t>A </a:t>
            </a:r>
            <a:r>
              <a:rPr lang="en-US" dirty="0"/>
              <a:t>small amount of pink or light red drainage </a:t>
            </a:r>
            <a:r>
              <a:rPr lang="en-US" dirty="0" smtClean="0"/>
              <a:t>may </a:t>
            </a:r>
            <a:r>
              <a:rPr lang="en-US" dirty="0"/>
              <a:t>be expected for the first 12 hours, but moderate or </a:t>
            </a:r>
            <a:r>
              <a:rPr lang="en-US" dirty="0" smtClean="0"/>
              <a:t>excessive bleeding </a:t>
            </a:r>
            <a:r>
              <a:rPr lang="en-US" dirty="0"/>
              <a:t>should be immediately reported to the physician.</a:t>
            </a:r>
          </a:p>
          <a:p>
            <a:r>
              <a:rPr lang="en-US" dirty="0"/>
              <a:t>The abdominal dressing should also be assessed for </a:t>
            </a:r>
            <a:r>
              <a:rPr lang="en-US" dirty="0" smtClean="0"/>
              <a:t>any drainage </a:t>
            </a:r>
            <a:r>
              <a:rPr lang="en-US" dirty="0"/>
              <a:t>or bleeding.</a:t>
            </a:r>
            <a:endParaRPr lang="en-US" u="sng" dirty="0"/>
          </a:p>
        </p:txBody>
      </p:sp>
      <p:sp>
        <p:nvSpPr>
          <p:cNvPr id="2" name="Date Placeholder 1"/>
          <p:cNvSpPr>
            <a:spLocks noGrp="1"/>
          </p:cNvSpPr>
          <p:nvPr>
            <p:ph type="dt" sz="half" idx="10"/>
          </p:nvPr>
        </p:nvSpPr>
        <p:spPr/>
        <p:txBody>
          <a:bodyPr/>
          <a:lstStyle/>
          <a:p>
            <a:fld id="{F89F1115-3BE0-4D47-866A-6A129B419F63}"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70</a:t>
            </a:fld>
            <a:endParaRPr lang="en-US"/>
          </a:p>
        </p:txBody>
      </p:sp>
    </p:spTree>
    <p:extLst>
      <p:ext uri="{BB962C8B-B14F-4D97-AF65-F5344CB8AC3E}">
        <p14:creationId xmlns="" xmlns:p14="http://schemas.microsoft.com/office/powerpoint/2010/main" val="14741045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b="1" u="sng" dirty="0"/>
              <a:t>Complications of Gastric Surgery</a:t>
            </a:r>
          </a:p>
          <a:p>
            <a:pPr marL="0" indent="0">
              <a:buNone/>
            </a:pPr>
            <a:r>
              <a:rPr lang="en-US" b="1" i="1" dirty="0" smtClean="0"/>
              <a:t>2. Gastric </a:t>
            </a:r>
            <a:r>
              <a:rPr lang="en-US" b="1" i="1" dirty="0"/>
              <a:t>Distention</a:t>
            </a:r>
          </a:p>
          <a:p>
            <a:r>
              <a:rPr lang="en-US" dirty="0"/>
              <a:t>In the immediate postoperative period, distention of </a:t>
            </a:r>
            <a:r>
              <a:rPr lang="en-US" dirty="0" smtClean="0"/>
              <a:t>the stomach </a:t>
            </a:r>
            <a:r>
              <a:rPr lang="en-US" dirty="0"/>
              <a:t>can occur if an inserted NG tube is clogged or if </a:t>
            </a:r>
            <a:r>
              <a:rPr lang="en-US" dirty="0" smtClean="0"/>
              <a:t>an NG </a:t>
            </a:r>
            <a:r>
              <a:rPr lang="en-US" dirty="0"/>
              <a:t>tube has not been inserted</a:t>
            </a:r>
            <a:r>
              <a:rPr lang="en-US" dirty="0" smtClean="0"/>
              <a:t>.</a:t>
            </a:r>
          </a:p>
          <a:p>
            <a:endParaRPr lang="en-US" dirty="0"/>
          </a:p>
          <a:p>
            <a:r>
              <a:rPr lang="en-US" dirty="0" smtClean="0"/>
              <a:t>3. </a:t>
            </a:r>
            <a:r>
              <a:rPr lang="en-US" b="1" i="1" dirty="0" smtClean="0"/>
              <a:t>Nutritional </a:t>
            </a:r>
            <a:r>
              <a:rPr lang="en-US" b="1" i="1" dirty="0"/>
              <a:t>Problems</a:t>
            </a:r>
          </a:p>
          <a:p>
            <a:r>
              <a:rPr lang="en-US" dirty="0"/>
              <a:t>Nutritional problems that commonly occur after removal </a:t>
            </a:r>
            <a:r>
              <a:rPr lang="en-US" dirty="0" smtClean="0"/>
              <a:t>of part </a:t>
            </a:r>
            <a:r>
              <a:rPr lang="en-US" dirty="0"/>
              <a:t>or all of the </a:t>
            </a:r>
            <a:r>
              <a:rPr lang="en-US" b="1" u="sng" dirty="0" smtClean="0"/>
              <a:t>stomach include B12 and folic acid deficiency and reduced absorption of calcium and vitamin D</a:t>
            </a:r>
            <a:r>
              <a:rPr lang="en-US" dirty="0" smtClean="0"/>
              <a:t>. Also</a:t>
            </a:r>
            <a:r>
              <a:rPr lang="en-US" dirty="0"/>
              <a:t>, rapid entry of food into the bowel often results in </a:t>
            </a:r>
            <a:r>
              <a:rPr lang="en-US" dirty="0" smtClean="0"/>
              <a:t>inadequate absorption </a:t>
            </a:r>
            <a:r>
              <a:rPr lang="en-US" dirty="0"/>
              <a:t>of </a:t>
            </a:r>
            <a:r>
              <a:rPr lang="en-US" dirty="0" smtClean="0"/>
              <a:t>food</a:t>
            </a:r>
          </a:p>
          <a:p>
            <a:r>
              <a:rPr lang="en-US" dirty="0" err="1" smtClean="0"/>
              <a:t>Pt</a:t>
            </a:r>
            <a:r>
              <a:rPr lang="en-US" dirty="0" smtClean="0"/>
              <a:t> </a:t>
            </a:r>
            <a:r>
              <a:rPr lang="en-US" dirty="0"/>
              <a:t>i</a:t>
            </a:r>
            <a:r>
              <a:rPr lang="en-US" dirty="0" smtClean="0"/>
              <a:t>s NPO post- op. However, if </a:t>
            </a:r>
            <a:r>
              <a:rPr lang="en-US" dirty="0"/>
              <a:t>patients are to be NPO for a longer time, they may </a:t>
            </a:r>
            <a:r>
              <a:rPr lang="en-US" dirty="0" smtClean="0"/>
              <a:t>need additional </a:t>
            </a:r>
            <a:r>
              <a:rPr lang="en-US" dirty="0"/>
              <a:t>nutritional intake provided by total </a:t>
            </a:r>
            <a:r>
              <a:rPr lang="en-US" dirty="0" smtClean="0"/>
              <a:t>parenteral nutrition </a:t>
            </a:r>
            <a:r>
              <a:rPr lang="en-US" dirty="0"/>
              <a:t>(TPN) through a central line.</a:t>
            </a:r>
          </a:p>
        </p:txBody>
      </p:sp>
      <p:sp>
        <p:nvSpPr>
          <p:cNvPr id="2" name="Date Placeholder 1"/>
          <p:cNvSpPr>
            <a:spLocks noGrp="1"/>
          </p:cNvSpPr>
          <p:nvPr>
            <p:ph type="dt" sz="half" idx="10"/>
          </p:nvPr>
        </p:nvSpPr>
        <p:spPr/>
        <p:txBody>
          <a:bodyPr/>
          <a:lstStyle/>
          <a:p>
            <a:fld id="{8B9B0B45-D57F-4BD7-BEFE-EA20F57DCC6E}"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71</a:t>
            </a:fld>
            <a:endParaRPr lang="en-US"/>
          </a:p>
        </p:txBody>
      </p:sp>
    </p:spTree>
    <p:extLst>
      <p:ext uri="{BB962C8B-B14F-4D97-AF65-F5344CB8AC3E}">
        <p14:creationId xmlns="" xmlns:p14="http://schemas.microsoft.com/office/powerpoint/2010/main" val="9812246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lnSpcReduction="10000"/>
          </a:bodyPr>
          <a:lstStyle/>
          <a:p>
            <a:pPr marL="0" indent="0">
              <a:buNone/>
            </a:pPr>
            <a:r>
              <a:rPr lang="en-US" b="1" u="sng" dirty="0"/>
              <a:t>Complications of Gastric Surgery</a:t>
            </a:r>
          </a:p>
          <a:p>
            <a:r>
              <a:rPr lang="en-US" dirty="0" smtClean="0"/>
              <a:t>4.</a:t>
            </a:r>
            <a:r>
              <a:rPr lang="en-US" b="1" dirty="0" smtClean="0"/>
              <a:t>.</a:t>
            </a:r>
            <a:r>
              <a:rPr lang="en-US" b="1" u="sng" dirty="0" smtClean="0"/>
              <a:t> </a:t>
            </a:r>
            <a:r>
              <a:rPr lang="en-US" b="1" u="sng" dirty="0"/>
              <a:t>PERNICIOUS ANEMIA</a:t>
            </a:r>
            <a:r>
              <a:rPr lang="en-US" b="1" dirty="0" smtClean="0"/>
              <a:t> </a:t>
            </a:r>
          </a:p>
          <a:p>
            <a:r>
              <a:rPr lang="en-US" dirty="0" smtClean="0"/>
              <a:t>Vitamin </a:t>
            </a:r>
            <a:r>
              <a:rPr lang="en-US" dirty="0"/>
              <a:t>B12 deficiency can </a:t>
            </a:r>
            <a:r>
              <a:rPr lang="en-US" dirty="0" smtClean="0"/>
              <a:t>occur after </a:t>
            </a:r>
            <a:r>
              <a:rPr lang="en-US" dirty="0"/>
              <a:t>some or all of the stomach is removed because </a:t>
            </a:r>
            <a:r>
              <a:rPr lang="en-US" dirty="0" smtClean="0"/>
              <a:t>intrinsic factor </a:t>
            </a:r>
            <a:r>
              <a:rPr lang="en-US" dirty="0"/>
              <a:t>secretion is reduced or gone. </a:t>
            </a:r>
            <a:endParaRPr lang="en-US" dirty="0" smtClean="0"/>
          </a:p>
          <a:p>
            <a:r>
              <a:rPr lang="en-US" dirty="0" smtClean="0"/>
              <a:t>Normally </a:t>
            </a:r>
            <a:r>
              <a:rPr lang="en-US" dirty="0"/>
              <a:t>vitamin </a:t>
            </a:r>
            <a:r>
              <a:rPr lang="en-US" dirty="0" smtClean="0"/>
              <a:t>B12 combines </a:t>
            </a:r>
            <a:r>
              <a:rPr lang="en-US" dirty="0"/>
              <a:t>with intrinsic factor to prevent its digestion </a:t>
            </a:r>
            <a:r>
              <a:rPr lang="en-US" dirty="0" smtClean="0"/>
              <a:t>in the </a:t>
            </a:r>
            <a:r>
              <a:rPr lang="en-US" dirty="0"/>
              <a:t>stomach and promote its absorption in the intestines.</a:t>
            </a:r>
          </a:p>
          <a:p>
            <a:r>
              <a:rPr lang="en-US" dirty="0"/>
              <a:t>Lifelong administration of vitamin B12 injections is </a:t>
            </a:r>
            <a:r>
              <a:rPr lang="en-US" dirty="0" smtClean="0"/>
              <a:t>required to </a:t>
            </a:r>
            <a:r>
              <a:rPr lang="en-US" dirty="0"/>
              <a:t>prevent the development of pernicious anemia. </a:t>
            </a:r>
            <a:endParaRPr lang="en-US" dirty="0" smtClean="0"/>
          </a:p>
          <a:p>
            <a:r>
              <a:rPr lang="en-US" dirty="0" smtClean="0"/>
              <a:t>The parenteral route </a:t>
            </a:r>
            <a:r>
              <a:rPr lang="en-US" dirty="0"/>
              <a:t>must be used because oral vitamin B12 </a:t>
            </a:r>
            <a:r>
              <a:rPr lang="en-US" dirty="0" smtClean="0"/>
              <a:t>cannot be </a:t>
            </a:r>
            <a:r>
              <a:rPr lang="en-US" dirty="0"/>
              <a:t>absorbed</a:t>
            </a:r>
            <a:r>
              <a:rPr lang="en-US" dirty="0" smtClean="0"/>
              <a:t>.</a:t>
            </a:r>
          </a:p>
          <a:p>
            <a:endParaRPr lang="en-US" dirty="0"/>
          </a:p>
          <a:p>
            <a:r>
              <a:rPr lang="en-US" dirty="0" smtClean="0"/>
              <a:t>5. </a:t>
            </a:r>
            <a:r>
              <a:rPr lang="en-US" b="1" i="1" u="sng" dirty="0" err="1"/>
              <a:t>Steatorrhea</a:t>
            </a:r>
            <a:endParaRPr lang="en-US" b="1" i="1" u="sng" dirty="0"/>
          </a:p>
          <a:p>
            <a:r>
              <a:rPr lang="en-US" dirty="0" err="1"/>
              <a:t>Steatorrhea</a:t>
            </a:r>
            <a:r>
              <a:rPr lang="en-US" dirty="0"/>
              <a:t> is the presence of excessive fat in the stools </a:t>
            </a:r>
            <a:r>
              <a:rPr lang="en-US" dirty="0" smtClean="0"/>
              <a:t>and is </a:t>
            </a:r>
            <a:r>
              <a:rPr lang="en-US" dirty="0"/>
              <a:t>the result of rapid gastric emptying, which prevents </a:t>
            </a:r>
            <a:r>
              <a:rPr lang="en-US" dirty="0" smtClean="0"/>
              <a:t>adequate mixing </a:t>
            </a:r>
            <a:r>
              <a:rPr lang="en-US" dirty="0"/>
              <a:t>of fat with pancreatic and biliary secretions.</a:t>
            </a:r>
          </a:p>
          <a:p>
            <a:r>
              <a:rPr lang="en-US" dirty="0"/>
              <a:t>In most cases, </a:t>
            </a:r>
            <a:r>
              <a:rPr lang="en-US" dirty="0" err="1"/>
              <a:t>steatorrhea</a:t>
            </a:r>
            <a:r>
              <a:rPr lang="en-US" dirty="0"/>
              <a:t> can be controlled by reducing </a:t>
            </a:r>
            <a:r>
              <a:rPr lang="en-US" dirty="0" smtClean="0"/>
              <a:t>the intake </a:t>
            </a:r>
            <a:r>
              <a:rPr lang="en-US" dirty="0"/>
              <a:t>of fat in the diet.</a:t>
            </a:r>
          </a:p>
        </p:txBody>
      </p:sp>
      <p:sp>
        <p:nvSpPr>
          <p:cNvPr id="2" name="Date Placeholder 1"/>
          <p:cNvSpPr>
            <a:spLocks noGrp="1"/>
          </p:cNvSpPr>
          <p:nvPr>
            <p:ph type="dt" sz="half" idx="10"/>
          </p:nvPr>
        </p:nvSpPr>
        <p:spPr/>
        <p:txBody>
          <a:bodyPr/>
          <a:lstStyle/>
          <a:p>
            <a:fld id="{2A251D07-55CF-4B38-AB82-1CAB5A60DA46}"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72</a:t>
            </a:fld>
            <a:endParaRPr lang="en-US"/>
          </a:p>
        </p:txBody>
      </p:sp>
    </p:spTree>
    <p:extLst>
      <p:ext uri="{BB962C8B-B14F-4D97-AF65-F5344CB8AC3E}">
        <p14:creationId xmlns="" xmlns:p14="http://schemas.microsoft.com/office/powerpoint/2010/main" val="13667474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126"/>
            <a:ext cx="12192000" cy="6858000"/>
          </a:xfrm>
        </p:spPr>
        <p:txBody>
          <a:bodyPr>
            <a:normAutofit/>
          </a:bodyPr>
          <a:lstStyle/>
          <a:p>
            <a:pPr marL="0" indent="0">
              <a:buNone/>
            </a:pPr>
            <a:r>
              <a:rPr lang="en-US" b="1" u="sng" dirty="0"/>
              <a:t>Complications of Gastric Surgery</a:t>
            </a:r>
          </a:p>
          <a:p>
            <a:r>
              <a:rPr lang="en-US" dirty="0" smtClean="0"/>
              <a:t>6. </a:t>
            </a:r>
            <a:r>
              <a:rPr lang="en-US" b="1" i="1" u="sng" dirty="0"/>
              <a:t>Pyloric Obstruction</a:t>
            </a:r>
          </a:p>
          <a:p>
            <a:r>
              <a:rPr lang="en-US" dirty="0"/>
              <a:t>Pyloric obstruction can occur after gastric surgery as a </a:t>
            </a:r>
            <a:r>
              <a:rPr lang="en-US" dirty="0" smtClean="0"/>
              <a:t>result of </a:t>
            </a:r>
            <a:r>
              <a:rPr lang="en-US" dirty="0"/>
              <a:t>scarring, edema, or inflammation or a combination </a:t>
            </a:r>
            <a:r>
              <a:rPr lang="en-US" dirty="0" smtClean="0"/>
              <a:t>of these.</a:t>
            </a:r>
          </a:p>
          <a:p>
            <a:r>
              <a:rPr lang="en-US" dirty="0" smtClean="0"/>
              <a:t> </a:t>
            </a:r>
            <a:r>
              <a:rPr lang="en-US" dirty="0"/>
              <a:t>The signs and symptoms are vomiting, a feeling </a:t>
            </a:r>
            <a:r>
              <a:rPr lang="en-US" dirty="0" smtClean="0"/>
              <a:t>of fullness</a:t>
            </a:r>
            <a:r>
              <a:rPr lang="en-US" dirty="0"/>
              <a:t>, gastric distention, nausea after eating, loss of </a:t>
            </a:r>
            <a:r>
              <a:rPr lang="en-US" dirty="0" smtClean="0"/>
              <a:t>appetite, and </a:t>
            </a:r>
            <a:r>
              <a:rPr lang="en-US" dirty="0"/>
              <a:t>weight loss. </a:t>
            </a:r>
            <a:endParaRPr lang="en-US" dirty="0" smtClean="0"/>
          </a:p>
          <a:p>
            <a:r>
              <a:rPr lang="en-US" dirty="0" smtClean="0"/>
              <a:t>Conservative </a:t>
            </a:r>
            <a:r>
              <a:rPr lang="en-US" dirty="0"/>
              <a:t>methods are used first, </a:t>
            </a:r>
            <a:r>
              <a:rPr lang="en-US" dirty="0" smtClean="0"/>
              <a:t>such as </a:t>
            </a:r>
            <a:r>
              <a:rPr lang="en-US" dirty="0"/>
              <a:t>replacing fluids and electrolytes through intravenous </a:t>
            </a:r>
            <a:r>
              <a:rPr lang="en-US" dirty="0" smtClean="0"/>
              <a:t>fluids and </a:t>
            </a:r>
            <a:r>
              <a:rPr lang="en-US" b="1" u="sng" dirty="0"/>
              <a:t>decompressing the distended </a:t>
            </a:r>
            <a:r>
              <a:rPr lang="en-US" dirty="0"/>
              <a:t>stomach using a </a:t>
            </a:r>
            <a:r>
              <a:rPr lang="en-US" dirty="0" smtClean="0"/>
              <a:t>nasogastric tube.</a:t>
            </a:r>
          </a:p>
          <a:p>
            <a:r>
              <a:rPr lang="en-US" dirty="0" smtClean="0"/>
              <a:t> </a:t>
            </a:r>
            <a:r>
              <a:rPr lang="en-US" dirty="0"/>
              <a:t>Surgery may be necessary if conservative </a:t>
            </a:r>
            <a:r>
              <a:rPr lang="en-US" dirty="0" smtClean="0"/>
              <a:t>measures do </a:t>
            </a:r>
            <a:r>
              <a:rPr lang="en-US" dirty="0"/>
              <a:t>not relieve the signs and symptoms. </a:t>
            </a:r>
            <a:r>
              <a:rPr lang="en-US" b="1" u="sng" dirty="0" err="1" smtClean="0"/>
              <a:t>Pyloroplasty</a:t>
            </a:r>
            <a:r>
              <a:rPr lang="en-US" b="1" u="sng" dirty="0"/>
              <a:t> </a:t>
            </a:r>
            <a:r>
              <a:rPr lang="en-US" dirty="0" smtClean="0"/>
              <a:t>widens </a:t>
            </a:r>
            <a:r>
              <a:rPr lang="en-US" dirty="0"/>
              <a:t>the exit of the pylorus to improve emptying of </a:t>
            </a:r>
            <a:r>
              <a:rPr lang="en-US" dirty="0" smtClean="0"/>
              <a:t>the stomach</a:t>
            </a:r>
            <a:r>
              <a:rPr lang="en-US" dirty="0"/>
              <a:t>.</a:t>
            </a:r>
          </a:p>
        </p:txBody>
      </p:sp>
      <p:sp>
        <p:nvSpPr>
          <p:cNvPr id="2" name="Date Placeholder 1"/>
          <p:cNvSpPr>
            <a:spLocks noGrp="1"/>
          </p:cNvSpPr>
          <p:nvPr>
            <p:ph type="dt" sz="half" idx="10"/>
          </p:nvPr>
        </p:nvSpPr>
        <p:spPr/>
        <p:txBody>
          <a:bodyPr/>
          <a:lstStyle/>
          <a:p>
            <a:fld id="{38C6D32D-3C9C-452E-930C-22906A70D7E4}"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73</a:t>
            </a:fld>
            <a:endParaRPr lang="en-US"/>
          </a:p>
        </p:txBody>
      </p:sp>
    </p:spTree>
    <p:extLst>
      <p:ext uri="{BB962C8B-B14F-4D97-AF65-F5344CB8AC3E}">
        <p14:creationId xmlns="" xmlns:p14="http://schemas.microsoft.com/office/powerpoint/2010/main" val="16379611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126"/>
            <a:ext cx="12192000" cy="6858000"/>
          </a:xfrm>
        </p:spPr>
        <p:txBody>
          <a:bodyPr>
            <a:normAutofit/>
          </a:bodyPr>
          <a:lstStyle/>
          <a:p>
            <a:r>
              <a:rPr lang="en-US" b="1" u="sng" dirty="0"/>
              <a:t>Complications of Gastric Surgery</a:t>
            </a:r>
          </a:p>
          <a:p>
            <a:r>
              <a:rPr lang="en-US" dirty="0" smtClean="0"/>
              <a:t>7. </a:t>
            </a:r>
            <a:r>
              <a:rPr lang="en-US" b="1" i="1" u="sng" dirty="0"/>
              <a:t>Dumping Syndrome</a:t>
            </a:r>
          </a:p>
          <a:p>
            <a:r>
              <a:rPr lang="en-US" dirty="0"/>
              <a:t>Dumping syndrome occurs with the rapid entry of food </a:t>
            </a:r>
            <a:r>
              <a:rPr lang="en-US" dirty="0" smtClean="0"/>
              <a:t>into the </a:t>
            </a:r>
            <a:r>
              <a:rPr lang="en-US" dirty="0"/>
              <a:t>jejunum without proper mixing of the food with </a:t>
            </a:r>
            <a:r>
              <a:rPr lang="en-US" dirty="0" smtClean="0"/>
              <a:t>digestive juices.</a:t>
            </a:r>
          </a:p>
          <a:p>
            <a:r>
              <a:rPr lang="en-US" dirty="0" smtClean="0"/>
              <a:t> </a:t>
            </a:r>
            <a:r>
              <a:rPr lang="en-US" dirty="0"/>
              <a:t>On entering the jejunum, the food draws </a:t>
            </a:r>
            <a:r>
              <a:rPr lang="en-US" dirty="0" smtClean="0"/>
              <a:t>extracellular fluid </a:t>
            </a:r>
            <a:r>
              <a:rPr lang="en-US" dirty="0"/>
              <a:t>into the bowel from the circulating blood </a:t>
            </a:r>
            <a:r>
              <a:rPr lang="en-US" dirty="0" smtClean="0"/>
              <a:t>volume to </a:t>
            </a:r>
            <a:r>
              <a:rPr lang="en-US" dirty="0"/>
              <a:t>dilute the high concentration of electrolytes </a:t>
            </a:r>
            <a:r>
              <a:rPr lang="en-US" dirty="0" smtClean="0"/>
              <a:t>and sugars</a:t>
            </a:r>
            <a:r>
              <a:rPr lang="en-US" dirty="0"/>
              <a:t>. </a:t>
            </a:r>
            <a:endParaRPr lang="en-US" dirty="0" smtClean="0"/>
          </a:p>
          <a:p>
            <a:r>
              <a:rPr lang="en-US" dirty="0" smtClean="0"/>
              <a:t>This </a:t>
            </a:r>
            <a:r>
              <a:rPr lang="en-US" dirty="0"/>
              <a:t>rapid shift of fluids decreases the </a:t>
            </a:r>
            <a:r>
              <a:rPr lang="en-US" dirty="0" smtClean="0"/>
              <a:t>circulating </a:t>
            </a:r>
            <a:r>
              <a:rPr lang="en-US" dirty="0"/>
              <a:t>blood volume and produces symptoms. The symptoms </a:t>
            </a:r>
            <a:r>
              <a:rPr lang="en-US" dirty="0" smtClean="0"/>
              <a:t>occur 5 </a:t>
            </a:r>
            <a:r>
              <a:rPr lang="en-US" dirty="0"/>
              <a:t>to 30 minutes after eating and include dizziness, </a:t>
            </a:r>
            <a:r>
              <a:rPr lang="en-US" dirty="0" smtClean="0"/>
              <a:t>tachycardia, fainting</a:t>
            </a:r>
            <a:r>
              <a:rPr lang="en-US" dirty="0"/>
              <a:t>, sweating, nausea, diarrhea, a feeling of </a:t>
            </a:r>
            <a:r>
              <a:rPr lang="en-US" dirty="0" smtClean="0"/>
              <a:t>fullness, and </a:t>
            </a:r>
            <a:r>
              <a:rPr lang="en-US" dirty="0"/>
              <a:t>abdominal cramping. </a:t>
            </a:r>
            <a:endParaRPr lang="en-US" dirty="0" smtClean="0"/>
          </a:p>
          <a:p>
            <a:r>
              <a:rPr lang="en-US" dirty="0" smtClean="0"/>
              <a:t>Additionally</a:t>
            </a:r>
            <a:r>
              <a:rPr lang="en-US" dirty="0"/>
              <a:t>, the blood sugar </a:t>
            </a:r>
            <a:r>
              <a:rPr lang="en-US" dirty="0" smtClean="0"/>
              <a:t>rises, and </a:t>
            </a:r>
            <a:r>
              <a:rPr lang="en-US" dirty="0"/>
              <a:t>excessive insulin is excreted in response. This release </a:t>
            </a:r>
            <a:r>
              <a:rPr lang="en-US" dirty="0" smtClean="0"/>
              <a:t>of insulin </a:t>
            </a:r>
            <a:r>
              <a:rPr lang="en-US" dirty="0"/>
              <a:t>causes the patient to have symptoms of </a:t>
            </a:r>
            <a:r>
              <a:rPr lang="en-US" dirty="0" smtClean="0"/>
              <a:t>hypoglycemia about </a:t>
            </a:r>
            <a:r>
              <a:rPr lang="en-US" dirty="0"/>
              <a:t>2 hours later.</a:t>
            </a:r>
          </a:p>
        </p:txBody>
      </p:sp>
      <p:sp>
        <p:nvSpPr>
          <p:cNvPr id="2" name="Date Placeholder 1"/>
          <p:cNvSpPr>
            <a:spLocks noGrp="1"/>
          </p:cNvSpPr>
          <p:nvPr>
            <p:ph type="dt" sz="half" idx="10"/>
          </p:nvPr>
        </p:nvSpPr>
        <p:spPr/>
        <p:txBody>
          <a:bodyPr/>
          <a:lstStyle/>
          <a:p>
            <a:fld id="{F6D0FB4B-E2BE-4B29-BAFE-DB09FFEDA5F0}"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74</a:t>
            </a:fld>
            <a:endParaRPr lang="en-US"/>
          </a:p>
        </p:txBody>
      </p:sp>
    </p:spTree>
    <p:extLst>
      <p:ext uri="{BB962C8B-B14F-4D97-AF65-F5344CB8AC3E}">
        <p14:creationId xmlns="" xmlns:p14="http://schemas.microsoft.com/office/powerpoint/2010/main" val="24091353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dirty="0"/>
              <a:t>7. </a:t>
            </a:r>
            <a:r>
              <a:rPr lang="en-US" b="1" i="1" u="sng" dirty="0"/>
              <a:t>Dumping Syndrome</a:t>
            </a:r>
          </a:p>
          <a:p>
            <a:r>
              <a:rPr lang="en-US" dirty="0"/>
              <a:t>The treatment for dumping syndrome includes </a:t>
            </a:r>
            <a:r>
              <a:rPr lang="en-US" dirty="0" smtClean="0"/>
              <a:t>teaching the </a:t>
            </a:r>
            <a:r>
              <a:rPr lang="en-US" dirty="0"/>
              <a:t>patient to eat small, frequent meals that are high in </a:t>
            </a:r>
            <a:r>
              <a:rPr lang="en-US" dirty="0" smtClean="0"/>
              <a:t>protein and </a:t>
            </a:r>
            <a:r>
              <a:rPr lang="en-US" dirty="0"/>
              <a:t>low in carbohydrates, especially refined sugars </a:t>
            </a:r>
            <a:endParaRPr lang="en-US" dirty="0" smtClean="0"/>
          </a:p>
          <a:p>
            <a:r>
              <a:rPr lang="en-US" dirty="0" smtClean="0"/>
              <a:t>The </a:t>
            </a:r>
            <a:r>
              <a:rPr lang="en-US" dirty="0"/>
              <a:t>patient is also taught </a:t>
            </a:r>
            <a:r>
              <a:rPr lang="en-US" dirty="0" smtClean="0"/>
              <a:t>to avoid </a:t>
            </a:r>
            <a:r>
              <a:rPr lang="en-US" dirty="0"/>
              <a:t>fluids 1 hour before, with, or for 2 hours after </a:t>
            </a:r>
            <a:r>
              <a:rPr lang="en-US" dirty="0" smtClean="0"/>
              <a:t>meals to </a:t>
            </a:r>
            <a:r>
              <a:rPr lang="en-US" dirty="0"/>
              <a:t>prevent rapid gastric emptying</a:t>
            </a:r>
            <a:r>
              <a:rPr lang="en-US" dirty="0" smtClean="0"/>
              <a:t>.</a:t>
            </a:r>
          </a:p>
          <a:p>
            <a:r>
              <a:rPr lang="en-US" dirty="0" smtClean="0"/>
              <a:t> </a:t>
            </a:r>
            <a:r>
              <a:rPr lang="en-US" dirty="0"/>
              <a:t>It is best for the </a:t>
            </a:r>
            <a:r>
              <a:rPr lang="en-US" dirty="0" smtClean="0"/>
              <a:t>patient to </a:t>
            </a:r>
            <a:r>
              <a:rPr lang="en-US" dirty="0"/>
              <a:t>lie down after meals to delay gastric emptying</a:t>
            </a:r>
            <a:r>
              <a:rPr lang="en-US" dirty="0" smtClean="0"/>
              <a:t>.</a:t>
            </a:r>
          </a:p>
          <a:p>
            <a:r>
              <a:rPr lang="en-US" dirty="0" smtClean="0"/>
              <a:t> </a:t>
            </a:r>
            <a:r>
              <a:rPr lang="en-US" dirty="0"/>
              <a:t>The </a:t>
            </a:r>
            <a:r>
              <a:rPr lang="en-US" dirty="0" smtClean="0"/>
              <a:t>patient is </a:t>
            </a:r>
            <a:r>
              <a:rPr lang="en-US" dirty="0"/>
              <a:t>told that these symptoms may last for up to  </a:t>
            </a:r>
            <a:r>
              <a:rPr lang="en-US" dirty="0" smtClean="0"/>
              <a:t> months </a:t>
            </a:r>
            <a:r>
              <a:rPr lang="en-US" dirty="0"/>
              <a:t>after gastric surgery but usually slowly subside </a:t>
            </a:r>
            <a:r>
              <a:rPr lang="en-US" dirty="0" smtClean="0"/>
              <a:t>over time</a:t>
            </a:r>
            <a:r>
              <a:rPr lang="en-US" dirty="0"/>
              <a:t>.</a:t>
            </a:r>
          </a:p>
        </p:txBody>
      </p:sp>
      <p:sp>
        <p:nvSpPr>
          <p:cNvPr id="2" name="Date Placeholder 1"/>
          <p:cNvSpPr>
            <a:spLocks noGrp="1"/>
          </p:cNvSpPr>
          <p:nvPr>
            <p:ph type="dt" sz="half" idx="10"/>
          </p:nvPr>
        </p:nvSpPr>
        <p:spPr/>
        <p:txBody>
          <a:bodyPr/>
          <a:lstStyle/>
          <a:p>
            <a:fld id="{B0014C6D-AB2C-499E-B07C-02C17139DA6B}"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75</a:t>
            </a:fld>
            <a:endParaRPr lang="en-US"/>
          </a:p>
        </p:txBody>
      </p:sp>
    </p:spTree>
    <p:extLst>
      <p:ext uri="{BB962C8B-B14F-4D97-AF65-F5344CB8AC3E}">
        <p14:creationId xmlns="" xmlns:p14="http://schemas.microsoft.com/office/powerpoint/2010/main" val="35679340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sz="4000" b="1" u="sng" dirty="0"/>
              <a:t>Appendicitis</a:t>
            </a:r>
          </a:p>
          <a:p>
            <a:pPr marL="0" indent="0">
              <a:buNone/>
            </a:pPr>
            <a:r>
              <a:rPr lang="en-US" b="1" i="1" u="sng" dirty="0"/>
              <a:t>Pathophysiology</a:t>
            </a:r>
          </a:p>
          <a:p>
            <a:r>
              <a:rPr lang="en-US" b="1" dirty="0"/>
              <a:t>Appendicitis </a:t>
            </a:r>
            <a:r>
              <a:rPr lang="en-US" dirty="0"/>
              <a:t>is the inflammation of the appendix, </a:t>
            </a:r>
            <a:r>
              <a:rPr lang="en-US" dirty="0" smtClean="0"/>
              <a:t>the small</a:t>
            </a:r>
            <a:r>
              <a:rPr lang="en-US" dirty="0"/>
              <a:t>, fingerlike appendage attached to the cecum of </a:t>
            </a:r>
            <a:r>
              <a:rPr lang="en-US" dirty="0" smtClean="0"/>
              <a:t>the large </a:t>
            </a:r>
            <a:r>
              <a:rPr lang="en-US" dirty="0"/>
              <a:t>intestine</a:t>
            </a:r>
            <a:r>
              <a:rPr lang="en-US" dirty="0" smtClean="0"/>
              <a:t>.</a:t>
            </a:r>
          </a:p>
          <a:p>
            <a:r>
              <a:rPr lang="en-US" dirty="0" smtClean="0"/>
              <a:t> </a:t>
            </a:r>
            <a:r>
              <a:rPr lang="en-US" dirty="0"/>
              <a:t>Because of the small size of the </a:t>
            </a:r>
            <a:r>
              <a:rPr lang="en-US" dirty="0" smtClean="0"/>
              <a:t>appendix, obstruction </a:t>
            </a:r>
            <a:r>
              <a:rPr lang="en-US" dirty="0"/>
              <a:t>may occur, making it susceptible to infection.</a:t>
            </a:r>
          </a:p>
          <a:p>
            <a:r>
              <a:rPr lang="en-US" dirty="0"/>
              <a:t>The resulting inflammatory process causes an increase in </a:t>
            </a:r>
            <a:r>
              <a:rPr lang="en-US" dirty="0" smtClean="0"/>
              <a:t>intraluminal pressure </a:t>
            </a:r>
            <a:r>
              <a:rPr lang="en-US" dirty="0"/>
              <a:t>of the appendix.</a:t>
            </a:r>
          </a:p>
        </p:txBody>
      </p:sp>
      <p:sp>
        <p:nvSpPr>
          <p:cNvPr id="2" name="Date Placeholder 1"/>
          <p:cNvSpPr>
            <a:spLocks noGrp="1"/>
          </p:cNvSpPr>
          <p:nvPr>
            <p:ph type="dt" sz="half" idx="10"/>
          </p:nvPr>
        </p:nvSpPr>
        <p:spPr/>
        <p:txBody>
          <a:bodyPr/>
          <a:lstStyle/>
          <a:p>
            <a:fld id="{E3E1A4AA-334A-4963-8CD9-084AF2C09891}"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76</a:t>
            </a:fld>
            <a:endParaRPr lang="en-US"/>
          </a:p>
        </p:txBody>
      </p:sp>
    </p:spTree>
    <p:extLst>
      <p:ext uri="{BB962C8B-B14F-4D97-AF65-F5344CB8AC3E}">
        <p14:creationId xmlns="" xmlns:p14="http://schemas.microsoft.com/office/powerpoint/2010/main" val="779835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Signs and </a:t>
            </a:r>
            <a:r>
              <a:rPr lang="en-US" b="1" i="1" u="sng" dirty="0" smtClean="0"/>
              <a:t>Symptoms of appendicitis </a:t>
            </a:r>
            <a:endParaRPr lang="en-US" b="1" i="1" u="sng" dirty="0"/>
          </a:p>
          <a:p>
            <a:r>
              <a:rPr lang="en-US" dirty="0" smtClean="0"/>
              <a:t>Fever</a:t>
            </a:r>
            <a:r>
              <a:rPr lang="en-US" dirty="0"/>
              <a:t>, </a:t>
            </a:r>
            <a:r>
              <a:rPr lang="en-US" dirty="0" smtClean="0"/>
              <a:t>increased white </a:t>
            </a:r>
            <a:r>
              <a:rPr lang="en-US" dirty="0"/>
              <a:t>blood cells, and generalized pain in the upper abdomen.</a:t>
            </a:r>
          </a:p>
          <a:p>
            <a:r>
              <a:rPr lang="en-US" dirty="0"/>
              <a:t>Within hours of </a:t>
            </a:r>
            <a:r>
              <a:rPr lang="en-US" b="1" u="sng" dirty="0"/>
              <a:t>onset the pain usually becomes </a:t>
            </a:r>
            <a:r>
              <a:rPr lang="en-US" b="1" u="sng" dirty="0" smtClean="0"/>
              <a:t>localized to </a:t>
            </a:r>
            <a:r>
              <a:rPr lang="en-US" b="1" u="sng" dirty="0"/>
              <a:t>the right lower quadrant at </a:t>
            </a:r>
            <a:r>
              <a:rPr lang="en-US" b="1" u="sng" dirty="0" err="1"/>
              <a:t>McBurney’s</a:t>
            </a:r>
            <a:r>
              <a:rPr lang="en-US" b="1" u="sng" dirty="0"/>
              <a:t> </a:t>
            </a:r>
            <a:r>
              <a:rPr lang="en-US" b="1" u="sng" dirty="0" smtClean="0"/>
              <a:t>point, </a:t>
            </a:r>
            <a:r>
              <a:rPr lang="en-US" dirty="0" smtClean="0"/>
              <a:t>midway </a:t>
            </a:r>
            <a:r>
              <a:rPr lang="en-US" dirty="0"/>
              <a:t>between the umbilicus and the right iliac </a:t>
            </a:r>
            <a:r>
              <a:rPr lang="en-US" dirty="0" smtClean="0"/>
              <a:t>crest. </a:t>
            </a:r>
            <a:r>
              <a:rPr lang="en-US" b="1" dirty="0" smtClean="0"/>
              <a:t>This </a:t>
            </a:r>
            <a:r>
              <a:rPr lang="en-US" b="1" dirty="0"/>
              <a:t>is one of the classic symptoms of appendicitis</a:t>
            </a:r>
            <a:r>
              <a:rPr lang="en-US" dirty="0"/>
              <a:t>.</a:t>
            </a:r>
          </a:p>
          <a:p>
            <a:r>
              <a:rPr lang="en-US" dirty="0"/>
              <a:t>Nausea, vomiting, and anorexia are also usually </a:t>
            </a:r>
            <a:r>
              <a:rPr lang="en-US" dirty="0" smtClean="0"/>
              <a:t>present. </a:t>
            </a:r>
          </a:p>
          <a:p>
            <a:r>
              <a:rPr lang="en-US" b="1" u="sng" dirty="0" smtClean="0"/>
              <a:t>Physical </a:t>
            </a:r>
            <a:r>
              <a:rPr lang="en-US" b="1" u="sng" dirty="0"/>
              <a:t>examination </a:t>
            </a:r>
            <a:r>
              <a:rPr lang="en-US" dirty="0"/>
              <a:t>reveals slight abdominal </a:t>
            </a:r>
            <a:r>
              <a:rPr lang="en-US" dirty="0" smtClean="0"/>
              <a:t>muscular rigidity </a:t>
            </a:r>
            <a:r>
              <a:rPr lang="en-US" dirty="0"/>
              <a:t>(guarding), normal </a:t>
            </a:r>
            <a:r>
              <a:rPr lang="en-US" b="1" u="sng" dirty="0"/>
              <a:t>bowel sounds, and local </a:t>
            </a:r>
            <a:r>
              <a:rPr lang="en-US" b="1" u="sng" dirty="0" smtClean="0"/>
              <a:t>rebound tenderness </a:t>
            </a:r>
            <a:r>
              <a:rPr lang="en-US" dirty="0"/>
              <a:t>(intensification of pain when pressure is </a:t>
            </a:r>
            <a:r>
              <a:rPr lang="en-US" dirty="0" smtClean="0"/>
              <a:t>released after </a:t>
            </a:r>
            <a:r>
              <a:rPr lang="en-US" dirty="0"/>
              <a:t>palpation) in the right lower quadrant of the abdomen.</a:t>
            </a:r>
          </a:p>
          <a:p>
            <a:r>
              <a:rPr lang="en-US" b="1" u="sng" dirty="0"/>
              <a:t>Sometimes there is pain in the right lower quadrant </a:t>
            </a:r>
            <a:r>
              <a:rPr lang="en-US" b="1" u="sng" dirty="0" smtClean="0"/>
              <a:t>when the </a:t>
            </a:r>
            <a:r>
              <a:rPr lang="en-US" b="1" u="sng" dirty="0"/>
              <a:t>left lower quadrant is palpated (</a:t>
            </a:r>
            <a:r>
              <a:rPr lang="en-US" b="1" u="sng" dirty="0" err="1"/>
              <a:t>Rovsing’s</a:t>
            </a:r>
            <a:r>
              <a:rPr lang="en-US" b="1" u="sng" dirty="0"/>
              <a:t> sign). </a:t>
            </a:r>
            <a:endParaRPr lang="en-US" b="1" u="sng" dirty="0" smtClean="0"/>
          </a:p>
          <a:p>
            <a:r>
              <a:rPr lang="en-US" dirty="0" smtClean="0"/>
              <a:t>The patient may </a:t>
            </a:r>
            <a:r>
              <a:rPr lang="en-US" dirty="0"/>
              <a:t>keep the right leg flexed for comfort and </a:t>
            </a:r>
            <a:r>
              <a:rPr lang="en-US" dirty="0" smtClean="0"/>
              <a:t>experience increased </a:t>
            </a:r>
            <a:r>
              <a:rPr lang="en-US" dirty="0"/>
              <a:t>pain if the leg is straightened.</a:t>
            </a:r>
          </a:p>
        </p:txBody>
      </p:sp>
      <p:sp>
        <p:nvSpPr>
          <p:cNvPr id="2" name="Date Placeholder 1"/>
          <p:cNvSpPr>
            <a:spLocks noGrp="1"/>
          </p:cNvSpPr>
          <p:nvPr>
            <p:ph type="dt" sz="half" idx="10"/>
          </p:nvPr>
        </p:nvSpPr>
        <p:spPr/>
        <p:txBody>
          <a:bodyPr/>
          <a:lstStyle/>
          <a:p>
            <a:fld id="{D98AD905-1C33-4366-8ED5-42996E77F240}"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77</a:t>
            </a:fld>
            <a:endParaRPr lang="en-US"/>
          </a:p>
        </p:txBody>
      </p:sp>
    </p:spTree>
    <p:extLst>
      <p:ext uri="{BB962C8B-B14F-4D97-AF65-F5344CB8AC3E}">
        <p14:creationId xmlns="" xmlns:p14="http://schemas.microsoft.com/office/powerpoint/2010/main" val="14905746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10000"/>
          </a:bodyPr>
          <a:lstStyle/>
          <a:p>
            <a:pPr marL="0" indent="0">
              <a:buNone/>
            </a:pPr>
            <a:r>
              <a:rPr lang="en-US" b="1" i="1" u="sng" dirty="0"/>
              <a:t>Complications</a:t>
            </a:r>
          </a:p>
          <a:p>
            <a:r>
              <a:rPr lang="en-US" u="sng" dirty="0"/>
              <a:t>Perforation</a:t>
            </a:r>
            <a:r>
              <a:rPr lang="en-US" u="sng" dirty="0" smtClean="0"/>
              <a:t>,</a:t>
            </a:r>
          </a:p>
          <a:p>
            <a:r>
              <a:rPr lang="en-US" u="sng" dirty="0" smtClean="0"/>
              <a:t> Abscess </a:t>
            </a:r>
            <a:r>
              <a:rPr lang="en-US" u="sng" dirty="0"/>
              <a:t>of the appendix</a:t>
            </a:r>
            <a:r>
              <a:rPr lang="en-US" u="sng" dirty="0" smtClean="0"/>
              <a:t>,</a:t>
            </a:r>
          </a:p>
          <a:p>
            <a:r>
              <a:rPr lang="en-US" u="sng" dirty="0" smtClean="0"/>
              <a:t> </a:t>
            </a:r>
            <a:r>
              <a:rPr lang="en-US" u="sng" dirty="0"/>
              <a:t>and peritonitis </a:t>
            </a:r>
            <a:r>
              <a:rPr lang="en-US" dirty="0"/>
              <a:t>are </a:t>
            </a:r>
            <a:r>
              <a:rPr lang="en-US" dirty="0" smtClean="0"/>
              <a:t>major complications </a:t>
            </a:r>
            <a:r>
              <a:rPr lang="en-US" dirty="0"/>
              <a:t>of appendicitis. </a:t>
            </a:r>
            <a:endParaRPr lang="en-US" dirty="0" smtClean="0"/>
          </a:p>
          <a:p>
            <a:r>
              <a:rPr lang="en-US" dirty="0" smtClean="0"/>
              <a:t>With </a:t>
            </a:r>
            <a:r>
              <a:rPr lang="en-US" dirty="0"/>
              <a:t>perforation, </a:t>
            </a:r>
            <a:r>
              <a:rPr lang="en-US" dirty="0" smtClean="0"/>
              <a:t>the pain </a:t>
            </a:r>
            <a:r>
              <a:rPr lang="en-US" dirty="0"/>
              <a:t>is severe and the temperature is elevated to at </a:t>
            </a:r>
            <a:r>
              <a:rPr lang="en-US" dirty="0" smtClean="0"/>
              <a:t>least 37.7</a:t>
            </a:r>
            <a:r>
              <a:rPr lang="en-US" dirty="0"/>
              <a:t>° C (100° F). </a:t>
            </a:r>
            <a:endParaRPr lang="en-US" dirty="0" smtClean="0"/>
          </a:p>
          <a:p>
            <a:r>
              <a:rPr lang="en-US" dirty="0" smtClean="0"/>
              <a:t>An </a:t>
            </a:r>
            <a:r>
              <a:rPr lang="en-US" dirty="0"/>
              <a:t>abscess is a localized collection of </a:t>
            </a:r>
            <a:r>
              <a:rPr lang="en-US" dirty="0" smtClean="0"/>
              <a:t>pus separated </a:t>
            </a:r>
            <a:r>
              <a:rPr lang="en-US" dirty="0"/>
              <a:t>from the peritoneal cavity by the </a:t>
            </a:r>
            <a:r>
              <a:rPr lang="en-US" dirty="0" err="1"/>
              <a:t>omentum</a:t>
            </a:r>
            <a:r>
              <a:rPr lang="en-US" dirty="0"/>
              <a:t> </a:t>
            </a:r>
            <a:r>
              <a:rPr lang="en-US" dirty="0" smtClean="0"/>
              <a:t>or small </a:t>
            </a:r>
            <a:r>
              <a:rPr lang="en-US" dirty="0"/>
              <a:t>bowel. This is usually treated with parenteral </a:t>
            </a:r>
            <a:r>
              <a:rPr lang="en-US" dirty="0" smtClean="0"/>
              <a:t>antibiotics and </a:t>
            </a:r>
            <a:r>
              <a:rPr lang="en-US" dirty="0"/>
              <a:t>surgical drainage</a:t>
            </a:r>
            <a:r>
              <a:rPr lang="en-US" dirty="0" smtClean="0"/>
              <a:t>.</a:t>
            </a:r>
          </a:p>
          <a:p>
            <a:r>
              <a:rPr lang="en-US" dirty="0" smtClean="0"/>
              <a:t> </a:t>
            </a:r>
            <a:r>
              <a:rPr lang="en-US" b="1" u="sng" dirty="0"/>
              <a:t>An appendectomy </a:t>
            </a:r>
            <a:r>
              <a:rPr lang="en-US" dirty="0"/>
              <a:t>is done </a:t>
            </a:r>
            <a:r>
              <a:rPr lang="en-US" dirty="0" smtClean="0"/>
              <a:t>about 6 </a:t>
            </a:r>
            <a:r>
              <a:rPr lang="en-US" dirty="0"/>
              <a:t>weeks later. Management of </a:t>
            </a:r>
            <a:r>
              <a:rPr lang="en-US" b="1" dirty="0"/>
              <a:t>peritonitis </a:t>
            </a:r>
            <a:r>
              <a:rPr lang="en-US" dirty="0"/>
              <a:t>is discussed later</a:t>
            </a:r>
          </a:p>
          <a:p>
            <a:pPr marL="0" indent="0">
              <a:buNone/>
            </a:pPr>
            <a:endParaRPr lang="en-US" b="1" i="1" dirty="0" smtClean="0"/>
          </a:p>
          <a:p>
            <a:pPr marL="0" indent="0">
              <a:buNone/>
            </a:pPr>
            <a:r>
              <a:rPr lang="en-US" b="1" i="1" u="sng" dirty="0" smtClean="0"/>
              <a:t>Diagnostic </a:t>
            </a:r>
            <a:r>
              <a:rPr lang="en-US" b="1" i="1" u="sng" dirty="0"/>
              <a:t>Tests</a:t>
            </a:r>
          </a:p>
          <a:p>
            <a:r>
              <a:rPr lang="en-US" dirty="0"/>
              <a:t>A complete blood cell count (CBC) reveals elevated </a:t>
            </a:r>
            <a:r>
              <a:rPr lang="en-US" dirty="0" smtClean="0"/>
              <a:t>leukocyte and </a:t>
            </a:r>
            <a:r>
              <a:rPr lang="en-US" dirty="0"/>
              <a:t>neutrophil counts. </a:t>
            </a:r>
            <a:endParaRPr lang="en-US" dirty="0" smtClean="0"/>
          </a:p>
          <a:p>
            <a:r>
              <a:rPr lang="en-US" dirty="0" smtClean="0"/>
              <a:t>Ultrasound </a:t>
            </a:r>
            <a:r>
              <a:rPr lang="en-US" dirty="0"/>
              <a:t>or computed </a:t>
            </a:r>
            <a:r>
              <a:rPr lang="en-US" dirty="0" smtClean="0"/>
              <a:t>tomography (CT</a:t>
            </a:r>
            <a:r>
              <a:rPr lang="en-US" dirty="0"/>
              <a:t>) scan reveals an enlargement in the area </a:t>
            </a:r>
            <a:r>
              <a:rPr lang="en-US" dirty="0" smtClean="0"/>
              <a:t>of the </a:t>
            </a:r>
            <a:r>
              <a:rPr lang="en-US" dirty="0"/>
              <a:t>cecum.</a:t>
            </a:r>
          </a:p>
        </p:txBody>
      </p:sp>
      <p:sp>
        <p:nvSpPr>
          <p:cNvPr id="2" name="Date Placeholder 1"/>
          <p:cNvSpPr>
            <a:spLocks noGrp="1"/>
          </p:cNvSpPr>
          <p:nvPr>
            <p:ph type="dt" sz="half" idx="10"/>
          </p:nvPr>
        </p:nvSpPr>
        <p:spPr/>
        <p:txBody>
          <a:bodyPr/>
          <a:lstStyle/>
          <a:p>
            <a:fld id="{57C9EE9B-CF3F-4E44-B963-42D66982EF53}"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78</a:t>
            </a:fld>
            <a:endParaRPr lang="en-US"/>
          </a:p>
        </p:txBody>
      </p:sp>
    </p:spTree>
    <p:extLst>
      <p:ext uri="{BB962C8B-B14F-4D97-AF65-F5344CB8AC3E}">
        <p14:creationId xmlns="" xmlns:p14="http://schemas.microsoft.com/office/powerpoint/2010/main" val="4677973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Medical Treatment</a:t>
            </a:r>
          </a:p>
          <a:p>
            <a:r>
              <a:rPr lang="en-US" dirty="0"/>
              <a:t>The patient is kept NPO and surgery is done </a:t>
            </a:r>
            <a:r>
              <a:rPr lang="en-US" dirty="0" smtClean="0"/>
              <a:t>immediately unless </a:t>
            </a:r>
            <a:r>
              <a:rPr lang="en-US" dirty="0"/>
              <a:t>there is evidence of perforation or peritonitis. </a:t>
            </a:r>
            <a:endParaRPr lang="en-US" dirty="0" smtClean="0"/>
          </a:p>
          <a:p>
            <a:r>
              <a:rPr lang="en-US" dirty="0" smtClean="0"/>
              <a:t>If the appendix </a:t>
            </a:r>
            <a:r>
              <a:rPr lang="en-US" dirty="0"/>
              <a:t>has ruptured, intravenous fluids and </a:t>
            </a:r>
            <a:r>
              <a:rPr lang="en-US" dirty="0" smtClean="0"/>
              <a:t>antibiotic therapy </a:t>
            </a:r>
            <a:r>
              <a:rPr lang="en-US" dirty="0"/>
              <a:t>are started and surgery may be delayed for 8 </a:t>
            </a:r>
            <a:r>
              <a:rPr lang="en-US" dirty="0" smtClean="0"/>
              <a:t>hours or </a:t>
            </a:r>
            <a:r>
              <a:rPr lang="en-US" dirty="0"/>
              <a:t>more. </a:t>
            </a:r>
            <a:endParaRPr lang="en-US" dirty="0" smtClean="0"/>
          </a:p>
          <a:p>
            <a:r>
              <a:rPr lang="en-US" dirty="0" smtClean="0"/>
              <a:t>Laxatives </a:t>
            </a:r>
            <a:r>
              <a:rPr lang="en-US" dirty="0"/>
              <a:t>and enemas are avoided because </a:t>
            </a:r>
            <a:r>
              <a:rPr lang="en-US" dirty="0" smtClean="0"/>
              <a:t>they may </a:t>
            </a:r>
            <a:r>
              <a:rPr lang="en-US" dirty="0"/>
              <a:t>trigger or complicate a </a:t>
            </a:r>
            <a:r>
              <a:rPr lang="en-US" dirty="0" smtClean="0"/>
              <a:t>rupture. </a:t>
            </a:r>
          </a:p>
          <a:p>
            <a:r>
              <a:rPr lang="en-US" dirty="0" smtClean="0"/>
              <a:t>The </a:t>
            </a:r>
            <a:r>
              <a:rPr lang="en-US" dirty="0"/>
              <a:t>patient may </a:t>
            </a:r>
            <a:r>
              <a:rPr lang="en-US" dirty="0" smtClean="0"/>
              <a:t>be discharged </a:t>
            </a:r>
            <a:r>
              <a:rPr lang="en-US" dirty="0"/>
              <a:t>from the hospital on the day of surgery once </a:t>
            </a:r>
            <a:r>
              <a:rPr lang="en-US" dirty="0" smtClean="0"/>
              <a:t>the inflamed </a:t>
            </a:r>
            <a:r>
              <a:rPr lang="en-US" dirty="0"/>
              <a:t>appendix is removed, pain is controlled, and </a:t>
            </a:r>
            <a:r>
              <a:rPr lang="en-US" dirty="0" smtClean="0"/>
              <a:t>the patient </a:t>
            </a:r>
            <a:r>
              <a:rPr lang="en-US" dirty="0"/>
              <a:t>is afebrile. </a:t>
            </a:r>
            <a:endParaRPr lang="en-US" dirty="0" smtClean="0"/>
          </a:p>
          <a:p>
            <a:r>
              <a:rPr lang="en-US" dirty="0" smtClean="0"/>
              <a:t>However</a:t>
            </a:r>
            <a:r>
              <a:rPr lang="en-US" dirty="0"/>
              <a:t>, if there is evidence of </a:t>
            </a:r>
            <a:r>
              <a:rPr lang="en-US" dirty="0" smtClean="0"/>
              <a:t>rupture, the </a:t>
            </a:r>
            <a:r>
              <a:rPr lang="en-US" dirty="0"/>
              <a:t>patient is hospitalized for 5 to 7 days to observe for </a:t>
            </a:r>
            <a:r>
              <a:rPr lang="en-US" dirty="0" smtClean="0"/>
              <a:t>signs of </a:t>
            </a:r>
            <a:r>
              <a:rPr lang="en-US" dirty="0"/>
              <a:t>peritonitis or an ileus.</a:t>
            </a:r>
            <a:endParaRPr lang="en-US" b="1" dirty="0"/>
          </a:p>
        </p:txBody>
      </p:sp>
      <p:sp>
        <p:nvSpPr>
          <p:cNvPr id="2" name="Date Placeholder 1"/>
          <p:cNvSpPr>
            <a:spLocks noGrp="1"/>
          </p:cNvSpPr>
          <p:nvPr>
            <p:ph type="dt" sz="half" idx="10"/>
          </p:nvPr>
        </p:nvSpPr>
        <p:spPr/>
        <p:txBody>
          <a:bodyPr/>
          <a:lstStyle/>
          <a:p>
            <a:fld id="{480802D3-C2E9-4508-9E99-7A55B44D6FE0}"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79</a:t>
            </a:fld>
            <a:endParaRPr lang="en-US"/>
          </a:p>
        </p:txBody>
      </p:sp>
    </p:spTree>
    <p:extLst>
      <p:ext uri="{BB962C8B-B14F-4D97-AF65-F5344CB8AC3E}">
        <p14:creationId xmlns="" xmlns:p14="http://schemas.microsoft.com/office/powerpoint/2010/main" val="2645560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mutiso ESq</a:t>
            </a:r>
            <a:endParaRPr lang="en-US"/>
          </a:p>
        </p:txBody>
      </p:sp>
      <p:sp>
        <p:nvSpPr>
          <p:cNvPr id="7" name="Slide Number Placeholder 6"/>
          <p:cNvSpPr>
            <a:spLocks noGrp="1"/>
          </p:cNvSpPr>
          <p:nvPr>
            <p:ph type="sldNum" sz="quarter" idx="12"/>
          </p:nvPr>
        </p:nvSpPr>
        <p:spPr/>
        <p:txBody>
          <a:bodyPr/>
          <a:lstStyle/>
          <a:p>
            <a:fld id="{FB0233F5-F269-4126-A2A9-9C03CE0B2C87}" type="slidenum">
              <a:rPr lang="en-US"/>
              <a:pPr/>
              <a:t>8</a:t>
            </a:fld>
            <a:endParaRPr lang="en-US"/>
          </a:p>
        </p:txBody>
      </p:sp>
      <p:sp>
        <p:nvSpPr>
          <p:cNvPr id="8194" name="Rectangle 2"/>
          <p:cNvSpPr>
            <a:spLocks noGrp="1" noChangeArrowheads="1"/>
          </p:cNvSpPr>
          <p:nvPr>
            <p:ph type="title"/>
          </p:nvPr>
        </p:nvSpPr>
        <p:spPr/>
        <p:txBody>
          <a:bodyPr/>
          <a:lstStyle/>
          <a:p>
            <a:r>
              <a:rPr lang="en-US" sz="4000" b="1" dirty="0"/>
              <a:t>Healthy gums are characterized by the following features:</a:t>
            </a:r>
          </a:p>
        </p:txBody>
      </p:sp>
      <p:sp>
        <p:nvSpPr>
          <p:cNvPr id="8195" name="Rectangle 3"/>
          <p:cNvSpPr>
            <a:spLocks noGrp="1" noChangeArrowheads="1"/>
          </p:cNvSpPr>
          <p:nvPr>
            <p:ph type="body" sz="half" idx="1"/>
          </p:nvPr>
        </p:nvSpPr>
        <p:spPr/>
        <p:txBody>
          <a:bodyPr>
            <a:normAutofit/>
          </a:bodyPr>
          <a:lstStyle/>
          <a:p>
            <a:r>
              <a:rPr lang="en-US" b="1" dirty="0"/>
              <a:t>pink or coral pink color, (normal variations in color depend on race and complexion)</a:t>
            </a:r>
            <a:r>
              <a:rPr lang="en-US" dirty="0"/>
              <a:t> </a:t>
            </a:r>
          </a:p>
          <a:p>
            <a:r>
              <a:rPr lang="en-US" b="1" dirty="0"/>
              <a:t>firm, resilient tissues</a:t>
            </a:r>
            <a:r>
              <a:rPr lang="en-US" dirty="0"/>
              <a:t> </a:t>
            </a:r>
          </a:p>
          <a:p>
            <a:r>
              <a:rPr lang="en-US" b="1" dirty="0"/>
              <a:t>'orange-peel' texture (known as stippling)</a:t>
            </a:r>
            <a:r>
              <a:rPr lang="en-US" dirty="0"/>
              <a:t> </a:t>
            </a:r>
          </a:p>
        </p:txBody>
      </p:sp>
      <p:sp>
        <p:nvSpPr>
          <p:cNvPr id="8196" name="Rectangle 4"/>
          <p:cNvSpPr>
            <a:spLocks noGrp="1" noChangeArrowheads="1"/>
          </p:cNvSpPr>
          <p:nvPr>
            <p:ph type="body" sz="half" idx="2"/>
          </p:nvPr>
        </p:nvSpPr>
        <p:spPr/>
        <p:txBody>
          <a:bodyPr/>
          <a:lstStyle/>
          <a:p>
            <a:r>
              <a:rPr lang="en-US" sz="2400" b="1" dirty="0"/>
              <a:t>shape that follows the contour of the </a:t>
            </a:r>
            <a:r>
              <a:rPr lang="en-US" b="1" dirty="0"/>
              <a:t>teeth and forms a scalloped edge</a:t>
            </a:r>
            <a:r>
              <a:rPr lang="en-US" dirty="0"/>
              <a:t> </a:t>
            </a:r>
          </a:p>
          <a:p>
            <a:r>
              <a:rPr lang="en-US" b="1" dirty="0"/>
              <a:t>no areas of redness, swelling or inflammation</a:t>
            </a:r>
            <a:r>
              <a:rPr lang="en-US" dirty="0"/>
              <a:t> </a:t>
            </a:r>
          </a:p>
          <a:p>
            <a:r>
              <a:rPr lang="en-US" b="1" dirty="0"/>
              <a:t>no bleeding during daily plaque removal</a:t>
            </a:r>
            <a:r>
              <a:rPr lang="en-US" dirty="0"/>
              <a:t> </a:t>
            </a:r>
          </a:p>
          <a:p>
            <a:r>
              <a:rPr lang="en-US" b="1" dirty="0"/>
              <a:t>no discomfort</a:t>
            </a:r>
            <a:r>
              <a:rPr lang="en-US" dirty="0"/>
              <a:t> </a:t>
            </a:r>
          </a:p>
          <a:p>
            <a:endParaRPr lang="en-US" sz="2400" dirty="0"/>
          </a:p>
          <a:p>
            <a:endParaRPr lang="en-US" sz="2400" dirty="0"/>
          </a:p>
        </p:txBody>
      </p:sp>
      <p:sp>
        <p:nvSpPr>
          <p:cNvPr id="2" name="Date Placeholder 1"/>
          <p:cNvSpPr>
            <a:spLocks noGrp="1"/>
          </p:cNvSpPr>
          <p:nvPr>
            <p:ph type="dt" sz="half" idx="10"/>
          </p:nvPr>
        </p:nvSpPr>
        <p:spPr/>
        <p:txBody>
          <a:bodyPr/>
          <a:lstStyle/>
          <a:p>
            <a:fld id="{C4A6314C-4553-434D-A063-CAA3F5C81EFA}" type="datetime1">
              <a:rPr lang="en-US" smtClean="0"/>
              <a:pPr/>
              <a:t>3/3/2021</a:t>
            </a:fld>
            <a:endParaRPr lang="en-US"/>
          </a:p>
        </p:txBody>
      </p:sp>
    </p:spTree>
    <p:extLst>
      <p:ext uri="{BB962C8B-B14F-4D97-AF65-F5344CB8AC3E}">
        <p14:creationId xmlns="" xmlns:p14="http://schemas.microsoft.com/office/powerpoint/2010/main" val="22950326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20000"/>
          </a:bodyPr>
          <a:lstStyle/>
          <a:p>
            <a:pPr marL="0" indent="0">
              <a:buNone/>
            </a:pPr>
            <a:r>
              <a:rPr lang="en-US" b="1" i="1" dirty="0"/>
              <a:t>Nursing Care</a:t>
            </a:r>
          </a:p>
          <a:p>
            <a:r>
              <a:rPr lang="en-US" dirty="0"/>
              <a:t>The patient with suspected appendicitis is </a:t>
            </a:r>
            <a:r>
              <a:rPr lang="en-US" dirty="0" smtClean="0"/>
              <a:t>kept NPO </a:t>
            </a:r>
            <a:r>
              <a:rPr lang="en-US" dirty="0"/>
              <a:t>until a diagnosis is confirmed, in case surgery is necessary.</a:t>
            </a:r>
          </a:p>
          <a:p>
            <a:r>
              <a:rPr lang="en-US" dirty="0" smtClean="0"/>
              <a:t>Maintaining semi-Fowler’s position </a:t>
            </a:r>
            <a:r>
              <a:rPr lang="en-US" dirty="0"/>
              <a:t>may help reduce pain while the diagnosis is </a:t>
            </a:r>
            <a:r>
              <a:rPr lang="en-US" dirty="0" smtClean="0"/>
              <a:t>being made</a:t>
            </a:r>
            <a:r>
              <a:rPr lang="en-US" dirty="0"/>
              <a:t>. </a:t>
            </a:r>
            <a:endParaRPr lang="en-US" dirty="0" smtClean="0"/>
          </a:p>
          <a:p>
            <a:r>
              <a:rPr lang="en-US" dirty="0" smtClean="0"/>
              <a:t>The </a:t>
            </a:r>
            <a:r>
              <a:rPr lang="en-US" dirty="0"/>
              <a:t>patient is often </a:t>
            </a:r>
            <a:r>
              <a:rPr lang="en-US" dirty="0" smtClean="0"/>
              <a:t>prepared </a:t>
            </a:r>
            <a:r>
              <a:rPr lang="en-US" dirty="0"/>
              <a:t>for an appendectomy </a:t>
            </a:r>
            <a:r>
              <a:rPr lang="en-US" dirty="0" smtClean="0"/>
              <a:t>by emergency </a:t>
            </a:r>
            <a:r>
              <a:rPr lang="en-US" dirty="0"/>
              <a:t>department staff, so time for preoperative </a:t>
            </a:r>
            <a:r>
              <a:rPr lang="en-US" dirty="0" smtClean="0"/>
              <a:t>teaching is </a:t>
            </a:r>
            <a:r>
              <a:rPr lang="en-US" dirty="0"/>
              <a:t>limited.</a:t>
            </a:r>
          </a:p>
          <a:p>
            <a:r>
              <a:rPr lang="en-US" dirty="0"/>
              <a:t>After surgery the patient is NPO </a:t>
            </a:r>
            <a:r>
              <a:rPr lang="en-US" dirty="0" smtClean="0"/>
              <a:t>until bowel sounds are present</a:t>
            </a:r>
            <a:r>
              <a:rPr lang="en-US" dirty="0"/>
              <a:t>. </a:t>
            </a:r>
            <a:endParaRPr lang="en-US" dirty="0" smtClean="0"/>
          </a:p>
          <a:p>
            <a:r>
              <a:rPr lang="en-US" dirty="0" smtClean="0"/>
              <a:t>If </a:t>
            </a:r>
            <a:r>
              <a:rPr lang="en-US" dirty="0"/>
              <a:t>the appendix has ruptured, the postoperative </a:t>
            </a:r>
            <a:r>
              <a:rPr lang="en-US" dirty="0" smtClean="0"/>
              <a:t>patient may </a:t>
            </a:r>
            <a:r>
              <a:rPr lang="en-US" dirty="0"/>
              <a:t>have a nasogastric tube until bowel sounds </a:t>
            </a:r>
            <a:r>
              <a:rPr lang="en-US" dirty="0" smtClean="0"/>
              <a:t>return to </a:t>
            </a:r>
            <a:r>
              <a:rPr lang="en-US" dirty="0"/>
              <a:t>prevent abdominal distention and vomiting</a:t>
            </a:r>
            <a:r>
              <a:rPr lang="en-US" dirty="0" smtClean="0"/>
              <a:t>.</a:t>
            </a:r>
          </a:p>
          <a:p>
            <a:r>
              <a:rPr lang="en-US" dirty="0" smtClean="0"/>
              <a:t> </a:t>
            </a:r>
            <a:r>
              <a:rPr lang="en-US" dirty="0"/>
              <a:t>After </a:t>
            </a:r>
            <a:r>
              <a:rPr lang="en-US" dirty="0" smtClean="0"/>
              <a:t>bowel sounds </a:t>
            </a:r>
            <a:r>
              <a:rPr lang="en-US" dirty="0"/>
              <a:t>return, the diet initially consists of clear fluids and </a:t>
            </a:r>
            <a:r>
              <a:rPr lang="en-US" dirty="0" smtClean="0"/>
              <a:t>is advanced </a:t>
            </a:r>
            <a:r>
              <a:rPr lang="en-US" dirty="0"/>
              <a:t>as tolerated by the patient</a:t>
            </a:r>
            <a:r>
              <a:rPr lang="en-US" dirty="0" smtClean="0"/>
              <a:t>.</a:t>
            </a:r>
          </a:p>
          <a:p>
            <a:r>
              <a:rPr lang="en-US" dirty="0" smtClean="0"/>
              <a:t> </a:t>
            </a:r>
            <a:r>
              <a:rPr lang="en-US" dirty="0"/>
              <a:t>Vital signs and </a:t>
            </a:r>
            <a:r>
              <a:rPr lang="en-US" dirty="0" smtClean="0"/>
              <a:t>abdominal assessment </a:t>
            </a:r>
            <a:r>
              <a:rPr lang="en-US" dirty="0"/>
              <a:t>are done to monitor for signs and </a:t>
            </a:r>
            <a:r>
              <a:rPr lang="en-US" dirty="0" smtClean="0"/>
              <a:t>symptoms of </a:t>
            </a:r>
            <a:r>
              <a:rPr lang="en-US" dirty="0"/>
              <a:t>peritonitis. </a:t>
            </a:r>
            <a:endParaRPr lang="en-US" dirty="0" smtClean="0"/>
          </a:p>
          <a:p>
            <a:r>
              <a:rPr lang="en-US" dirty="0" smtClean="0"/>
              <a:t>Early </a:t>
            </a:r>
            <a:r>
              <a:rPr lang="en-US" dirty="0"/>
              <a:t>ambulation, coughing, </a:t>
            </a:r>
            <a:r>
              <a:rPr lang="en-US" dirty="0" smtClean="0"/>
              <a:t>deep breathing</a:t>
            </a:r>
            <a:r>
              <a:rPr lang="en-US" dirty="0"/>
              <a:t>, and turning are encouraged to prevent </a:t>
            </a:r>
            <a:r>
              <a:rPr lang="en-US" dirty="0" smtClean="0"/>
              <a:t>respiratory complications.</a:t>
            </a:r>
          </a:p>
          <a:p>
            <a:r>
              <a:rPr lang="en-US" dirty="0" smtClean="0"/>
              <a:t> </a:t>
            </a:r>
            <a:r>
              <a:rPr lang="en-US" dirty="0"/>
              <a:t>The patient may be taught to splint </a:t>
            </a:r>
            <a:r>
              <a:rPr lang="en-US" dirty="0" smtClean="0"/>
              <a:t>the incision </a:t>
            </a:r>
            <a:r>
              <a:rPr lang="en-US" dirty="0"/>
              <a:t>while coughing and deep breathing to reduce </a:t>
            </a:r>
            <a:r>
              <a:rPr lang="en-US" dirty="0" smtClean="0"/>
              <a:t>pain and </a:t>
            </a:r>
            <a:r>
              <a:rPr lang="en-US" dirty="0"/>
              <a:t>stress on the incision. </a:t>
            </a:r>
            <a:endParaRPr lang="en-US" dirty="0" smtClean="0"/>
          </a:p>
          <a:p>
            <a:r>
              <a:rPr lang="en-US" dirty="0" smtClean="0"/>
              <a:t>Dressing </a:t>
            </a:r>
            <a:r>
              <a:rPr lang="en-US" dirty="0"/>
              <a:t>changes are </a:t>
            </a:r>
            <a:r>
              <a:rPr lang="en-US" dirty="0" smtClean="0"/>
              <a:t>performed appropriately or as per post-op instructions.</a:t>
            </a:r>
            <a:endParaRPr lang="en-US" dirty="0"/>
          </a:p>
        </p:txBody>
      </p:sp>
      <p:sp>
        <p:nvSpPr>
          <p:cNvPr id="2" name="Date Placeholder 1"/>
          <p:cNvSpPr>
            <a:spLocks noGrp="1"/>
          </p:cNvSpPr>
          <p:nvPr>
            <p:ph type="dt" sz="half" idx="10"/>
          </p:nvPr>
        </p:nvSpPr>
        <p:spPr/>
        <p:txBody>
          <a:bodyPr/>
          <a:lstStyle/>
          <a:p>
            <a:fld id="{82F596CB-41B9-4E83-BCE7-1975F594E088}"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80</a:t>
            </a:fld>
            <a:endParaRPr lang="en-US"/>
          </a:p>
        </p:txBody>
      </p:sp>
    </p:spTree>
    <p:extLst>
      <p:ext uri="{BB962C8B-B14F-4D97-AF65-F5344CB8AC3E}">
        <p14:creationId xmlns="" xmlns:p14="http://schemas.microsoft.com/office/powerpoint/2010/main" val="17505317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lnSpcReduction="10000"/>
          </a:bodyPr>
          <a:lstStyle/>
          <a:p>
            <a:pPr marL="0" indent="0">
              <a:buNone/>
            </a:pPr>
            <a:r>
              <a:rPr lang="en-US" sz="4300" b="1" u="sng" dirty="0" smtClean="0"/>
              <a:t>Peritonitis</a:t>
            </a:r>
          </a:p>
          <a:p>
            <a:pPr marL="0" indent="0">
              <a:buNone/>
            </a:pPr>
            <a:r>
              <a:rPr lang="en-US" sz="3200" dirty="0" smtClean="0"/>
              <a:t>Inflammation of the peritoneum, a silk like membrane that lines the inner abdominal wall and covers the organs within the abdomen.</a:t>
            </a:r>
            <a:endParaRPr lang="en-US" sz="3200" dirty="0"/>
          </a:p>
          <a:p>
            <a:pPr marL="0" indent="0">
              <a:buNone/>
            </a:pPr>
            <a:r>
              <a:rPr lang="en-US" b="1" i="1" u="sng" dirty="0" smtClean="0"/>
              <a:t>Pathophysiology</a:t>
            </a:r>
            <a:endParaRPr lang="en-US" b="1" i="1" u="sng" dirty="0"/>
          </a:p>
          <a:p>
            <a:r>
              <a:rPr lang="en-US" dirty="0"/>
              <a:t>Trauma, ischemia, or tumor perforation in any </a:t>
            </a:r>
            <a:r>
              <a:rPr lang="en-US" dirty="0" smtClean="0"/>
              <a:t>abdominal organ </a:t>
            </a:r>
            <a:r>
              <a:rPr lang="en-US" dirty="0"/>
              <a:t>causes leakage of the organ’s contents into the </a:t>
            </a:r>
            <a:r>
              <a:rPr lang="en-US" dirty="0" smtClean="0"/>
              <a:t>peritoneal cavity</a:t>
            </a:r>
            <a:r>
              <a:rPr lang="en-US" dirty="0"/>
              <a:t>. </a:t>
            </a:r>
            <a:endParaRPr lang="en-US" dirty="0" smtClean="0"/>
          </a:p>
          <a:p>
            <a:r>
              <a:rPr lang="en-US" dirty="0" smtClean="0"/>
              <a:t>The </a:t>
            </a:r>
            <a:r>
              <a:rPr lang="en-US" dirty="0"/>
              <a:t>most common cause of peritonitis is </a:t>
            </a:r>
            <a:r>
              <a:rPr lang="en-US" dirty="0" smtClean="0"/>
              <a:t>a ruptured </a:t>
            </a:r>
            <a:r>
              <a:rPr lang="en-US" dirty="0"/>
              <a:t>appendix, but it may also occur after perforation </a:t>
            </a:r>
            <a:r>
              <a:rPr lang="en-US" dirty="0" smtClean="0"/>
              <a:t>of a </a:t>
            </a:r>
            <a:r>
              <a:rPr lang="en-US" dirty="0"/>
              <a:t>peptic ulcer, gangrenous gallbladder, intestinal </a:t>
            </a:r>
            <a:r>
              <a:rPr lang="en-US" dirty="0" smtClean="0"/>
              <a:t>diverticula (</a:t>
            </a:r>
            <a:r>
              <a:rPr lang="en-US" dirty="0" err="1" smtClean="0"/>
              <a:t>outpouching</a:t>
            </a:r>
            <a:r>
              <a:rPr lang="en-US" dirty="0" smtClean="0"/>
              <a:t> of a hollow or fluid filled) structure in the body, incarcerated </a:t>
            </a:r>
            <a:r>
              <a:rPr lang="en-US" b="1" dirty="0"/>
              <a:t>hernia, </a:t>
            </a:r>
            <a:r>
              <a:rPr lang="en-US" dirty="0"/>
              <a:t>or gangrenous small bowel. It </a:t>
            </a:r>
            <a:r>
              <a:rPr lang="en-US" dirty="0" smtClean="0"/>
              <a:t>may also </a:t>
            </a:r>
            <a:r>
              <a:rPr lang="en-US" dirty="0"/>
              <a:t>be a complication of peritoneal dialysis. </a:t>
            </a:r>
            <a:endParaRPr lang="en-US" dirty="0" smtClean="0"/>
          </a:p>
          <a:p>
            <a:r>
              <a:rPr lang="en-US" dirty="0" smtClean="0"/>
              <a:t>Peritonitis results from </a:t>
            </a:r>
            <a:r>
              <a:rPr lang="en-US" dirty="0"/>
              <a:t>the inflammation or infection that is caused </a:t>
            </a:r>
            <a:r>
              <a:rPr lang="en-US" dirty="0" smtClean="0"/>
              <a:t>by the </a:t>
            </a:r>
            <a:r>
              <a:rPr lang="en-US" dirty="0"/>
              <a:t>leakage. The tissues become edematous and begin </a:t>
            </a:r>
            <a:r>
              <a:rPr lang="en-US" dirty="0" smtClean="0"/>
              <a:t>leaking fluid </a:t>
            </a:r>
            <a:r>
              <a:rPr lang="en-US" dirty="0"/>
              <a:t>containing increasing amounts of blood, </a:t>
            </a:r>
            <a:r>
              <a:rPr lang="en-US" dirty="0" smtClean="0"/>
              <a:t>protein, cellular </a:t>
            </a:r>
            <a:r>
              <a:rPr lang="en-US" dirty="0"/>
              <a:t>debris, and white blood cells. </a:t>
            </a:r>
            <a:endParaRPr lang="en-US" dirty="0" smtClean="0"/>
          </a:p>
          <a:p>
            <a:r>
              <a:rPr lang="en-US" dirty="0" smtClean="0"/>
              <a:t>The intestinal tract </a:t>
            </a:r>
            <a:r>
              <a:rPr lang="en-US" dirty="0"/>
              <a:t>responds </a:t>
            </a:r>
            <a:r>
              <a:rPr lang="en-US" b="1" u="sng" dirty="0"/>
              <a:t>with </a:t>
            </a:r>
            <a:r>
              <a:rPr lang="en-US" b="1" u="sng" dirty="0" err="1"/>
              <a:t>hypermotility</a:t>
            </a:r>
            <a:r>
              <a:rPr lang="en-US" b="1" u="sng" dirty="0"/>
              <a:t>, but this is soon </a:t>
            </a:r>
            <a:r>
              <a:rPr lang="en-US" b="1" u="sng" dirty="0" smtClean="0"/>
              <a:t>followed by </a:t>
            </a:r>
            <a:r>
              <a:rPr lang="en-US" b="1" u="sng" dirty="0"/>
              <a:t>paralysis (paralytic ileus).</a:t>
            </a:r>
          </a:p>
        </p:txBody>
      </p:sp>
      <p:sp>
        <p:nvSpPr>
          <p:cNvPr id="2" name="Date Placeholder 1"/>
          <p:cNvSpPr>
            <a:spLocks noGrp="1"/>
          </p:cNvSpPr>
          <p:nvPr>
            <p:ph type="dt" sz="half" idx="10"/>
          </p:nvPr>
        </p:nvSpPr>
        <p:spPr/>
        <p:txBody>
          <a:bodyPr/>
          <a:lstStyle/>
          <a:p>
            <a:fld id="{2A1C3A65-C037-499D-A499-B933FAC299A7}"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81</a:t>
            </a:fld>
            <a:endParaRPr lang="en-US"/>
          </a:p>
        </p:txBody>
      </p:sp>
    </p:spTree>
    <p:extLst>
      <p:ext uri="{BB962C8B-B14F-4D97-AF65-F5344CB8AC3E}">
        <p14:creationId xmlns="" xmlns:p14="http://schemas.microsoft.com/office/powerpoint/2010/main" val="39874660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10000"/>
          </a:bodyPr>
          <a:lstStyle/>
          <a:p>
            <a:pPr marL="0" indent="0">
              <a:buNone/>
            </a:pPr>
            <a:r>
              <a:rPr lang="en-US" b="1" i="1" u="sng" dirty="0"/>
              <a:t>Signs and </a:t>
            </a:r>
            <a:r>
              <a:rPr lang="en-US" b="1" i="1" u="sng" dirty="0" smtClean="0"/>
              <a:t>Symptoms of peritonitis </a:t>
            </a:r>
            <a:endParaRPr lang="en-US" b="1" i="1" u="sng" dirty="0"/>
          </a:p>
          <a:p>
            <a:r>
              <a:rPr lang="en-US" dirty="0"/>
              <a:t>Generalized abdominal pain </a:t>
            </a:r>
            <a:r>
              <a:rPr lang="en-US" dirty="0" smtClean="0"/>
              <a:t>resulting </a:t>
            </a:r>
            <a:r>
              <a:rPr lang="en-US" dirty="0"/>
              <a:t>into localized pain </a:t>
            </a:r>
            <a:r>
              <a:rPr lang="en-US" dirty="0" smtClean="0"/>
              <a:t>at the </a:t>
            </a:r>
            <a:r>
              <a:rPr lang="en-US" dirty="0"/>
              <a:t>site of the perforation or leakage. </a:t>
            </a:r>
            <a:endParaRPr lang="en-US" dirty="0" smtClean="0"/>
          </a:p>
          <a:p>
            <a:r>
              <a:rPr lang="en-US" dirty="0" smtClean="0"/>
              <a:t>The </a:t>
            </a:r>
            <a:r>
              <a:rPr lang="en-US" dirty="0"/>
              <a:t>area of the </a:t>
            </a:r>
            <a:r>
              <a:rPr lang="en-US" dirty="0" smtClean="0"/>
              <a:t>abdomen that </a:t>
            </a:r>
            <a:r>
              <a:rPr lang="en-US" dirty="0"/>
              <a:t>is affected is extremely tender and </a:t>
            </a:r>
            <a:r>
              <a:rPr lang="en-US" dirty="0" smtClean="0"/>
              <a:t>aggravated by </a:t>
            </a:r>
            <a:r>
              <a:rPr lang="en-US" dirty="0"/>
              <a:t>movement</a:t>
            </a:r>
            <a:r>
              <a:rPr lang="en-US" dirty="0" smtClean="0"/>
              <a:t>.</a:t>
            </a:r>
          </a:p>
          <a:p>
            <a:r>
              <a:rPr lang="en-US" dirty="0" smtClean="0"/>
              <a:t> </a:t>
            </a:r>
            <a:r>
              <a:rPr lang="en-US" dirty="0"/>
              <a:t>Rebound tenderness and abdominal </a:t>
            </a:r>
            <a:r>
              <a:rPr lang="en-US" dirty="0" smtClean="0"/>
              <a:t>rigidity are </a:t>
            </a:r>
            <a:r>
              <a:rPr lang="en-US" dirty="0"/>
              <a:t>present. </a:t>
            </a:r>
            <a:endParaRPr lang="en-US" dirty="0" smtClean="0"/>
          </a:p>
          <a:p>
            <a:r>
              <a:rPr lang="en-US" dirty="0" smtClean="0"/>
              <a:t>Decreased </a:t>
            </a:r>
            <a:r>
              <a:rPr lang="en-US" dirty="0"/>
              <a:t>peristalsis results in nausea and </a:t>
            </a:r>
            <a:r>
              <a:rPr lang="en-US" dirty="0" smtClean="0"/>
              <a:t>vomiting.</a:t>
            </a:r>
          </a:p>
          <a:p>
            <a:r>
              <a:rPr lang="en-US" dirty="0" smtClean="0"/>
              <a:t> Infection </a:t>
            </a:r>
            <a:r>
              <a:rPr lang="en-US" dirty="0"/>
              <a:t>causes fever, increased white blood </a:t>
            </a:r>
            <a:r>
              <a:rPr lang="en-US" dirty="0" smtClean="0"/>
              <a:t>cells, and </a:t>
            </a:r>
            <a:r>
              <a:rPr lang="en-US" dirty="0"/>
              <a:t>an elevated pulse</a:t>
            </a:r>
            <a:r>
              <a:rPr lang="en-US" dirty="0" smtClean="0"/>
              <a:t>.</a:t>
            </a:r>
          </a:p>
          <a:p>
            <a:r>
              <a:rPr lang="en-US" dirty="0" smtClean="0"/>
              <a:t>If you are receiving peritoneal dialysis, the fluid may be cloudy </a:t>
            </a:r>
            <a:endParaRPr lang="en-US" dirty="0"/>
          </a:p>
          <a:p>
            <a:pPr marL="0" indent="0">
              <a:buNone/>
            </a:pPr>
            <a:r>
              <a:rPr lang="en-US" b="1" i="1" u="sng" dirty="0" smtClean="0"/>
              <a:t>		Complications</a:t>
            </a:r>
            <a:endParaRPr lang="en-US" b="1" i="1" u="sng" dirty="0"/>
          </a:p>
          <a:p>
            <a:r>
              <a:rPr lang="en-US" u="sng" dirty="0" smtClean="0"/>
              <a:t>Intestinal obstruction</a:t>
            </a:r>
            <a:r>
              <a:rPr lang="en-US" dirty="0" smtClean="0"/>
              <a:t>, </a:t>
            </a:r>
          </a:p>
          <a:p>
            <a:r>
              <a:rPr lang="en-US" u="sng" dirty="0" smtClean="0"/>
              <a:t>Hypovolemi</a:t>
            </a:r>
            <a:r>
              <a:rPr lang="en-US" dirty="0" smtClean="0"/>
              <a:t>a </a:t>
            </a:r>
            <a:r>
              <a:rPr lang="en-US" dirty="0"/>
              <a:t>caused by the shift of fluid </a:t>
            </a:r>
            <a:r>
              <a:rPr lang="en-US" dirty="0" smtClean="0"/>
              <a:t>into the abdomen</a:t>
            </a:r>
          </a:p>
          <a:p>
            <a:r>
              <a:rPr lang="en-US" u="sng" dirty="0" smtClean="0"/>
              <a:t>Septicemia </a:t>
            </a:r>
            <a:r>
              <a:rPr lang="en-US" dirty="0"/>
              <a:t>from bacteria entering </a:t>
            </a:r>
            <a:r>
              <a:rPr lang="en-US" dirty="0" smtClean="0"/>
              <a:t>the bloodstream</a:t>
            </a:r>
            <a:r>
              <a:rPr lang="en-US" dirty="0"/>
              <a:t>. </a:t>
            </a:r>
            <a:endParaRPr lang="en-US" dirty="0" smtClean="0"/>
          </a:p>
          <a:p>
            <a:r>
              <a:rPr lang="en-US" u="sng" dirty="0" smtClean="0"/>
              <a:t>Shock </a:t>
            </a:r>
            <a:r>
              <a:rPr lang="en-US" dirty="0"/>
              <a:t>and ultimately death may </a:t>
            </a:r>
            <a:r>
              <a:rPr lang="en-US" dirty="0" smtClean="0"/>
              <a:t>result</a:t>
            </a:r>
          </a:p>
          <a:p>
            <a:r>
              <a:rPr lang="en-US" dirty="0" smtClean="0"/>
              <a:t> </a:t>
            </a:r>
            <a:r>
              <a:rPr lang="en-US" u="sng" dirty="0" smtClean="0"/>
              <a:t>Wound dehiscence </a:t>
            </a:r>
            <a:r>
              <a:rPr lang="en-US" dirty="0"/>
              <a:t>can occur if the </a:t>
            </a:r>
            <a:r>
              <a:rPr lang="en-US" dirty="0" smtClean="0"/>
              <a:t>patient has </a:t>
            </a:r>
            <a:r>
              <a:rPr lang="en-US" dirty="0"/>
              <a:t>had abdominal surgery.</a:t>
            </a:r>
          </a:p>
        </p:txBody>
      </p:sp>
      <p:sp>
        <p:nvSpPr>
          <p:cNvPr id="2" name="Date Placeholder 1"/>
          <p:cNvSpPr>
            <a:spLocks noGrp="1"/>
          </p:cNvSpPr>
          <p:nvPr>
            <p:ph type="dt" sz="half" idx="10"/>
          </p:nvPr>
        </p:nvSpPr>
        <p:spPr/>
        <p:txBody>
          <a:bodyPr/>
          <a:lstStyle/>
          <a:p>
            <a:fld id="{FA048DCA-65E8-41F7-8DDE-55BB819E4841}"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82</a:t>
            </a:fld>
            <a:endParaRPr lang="en-US"/>
          </a:p>
        </p:txBody>
      </p:sp>
    </p:spTree>
    <p:extLst>
      <p:ext uri="{BB962C8B-B14F-4D97-AF65-F5344CB8AC3E}">
        <p14:creationId xmlns="" xmlns:p14="http://schemas.microsoft.com/office/powerpoint/2010/main" val="12680266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Medical Treatment</a:t>
            </a:r>
          </a:p>
          <a:p>
            <a:r>
              <a:rPr lang="en-US" dirty="0"/>
              <a:t>The patient is NPO because of the impaired peristalsis.</a:t>
            </a:r>
          </a:p>
          <a:p>
            <a:r>
              <a:rPr lang="en-US" dirty="0"/>
              <a:t>Fluid and electrolyte replacement is crucial to correct hypovolemia.</a:t>
            </a:r>
          </a:p>
          <a:p>
            <a:r>
              <a:rPr lang="en-US" dirty="0"/>
              <a:t>Abdominal distention is relieved through </a:t>
            </a:r>
            <a:r>
              <a:rPr lang="en-US" dirty="0" smtClean="0"/>
              <a:t>insertion of </a:t>
            </a:r>
            <a:r>
              <a:rPr lang="en-US" dirty="0"/>
              <a:t>an nasogastric tube with low intermittent suction.</a:t>
            </a:r>
          </a:p>
          <a:p>
            <a:r>
              <a:rPr lang="en-US" dirty="0" smtClean="0"/>
              <a:t>Antibiotics (</a:t>
            </a:r>
            <a:r>
              <a:rPr lang="en-US" dirty="0" err="1" smtClean="0"/>
              <a:t>cephalosporins</a:t>
            </a:r>
            <a:r>
              <a:rPr lang="en-US" dirty="0" smtClean="0"/>
              <a:t>/metronidazole) </a:t>
            </a:r>
            <a:r>
              <a:rPr lang="en-US" dirty="0"/>
              <a:t>are used to treat or prevent sepsis</a:t>
            </a:r>
            <a:r>
              <a:rPr lang="en-US" dirty="0" smtClean="0"/>
              <a:t>.</a:t>
            </a:r>
          </a:p>
          <a:p>
            <a:r>
              <a:rPr lang="en-US" dirty="0" smtClean="0"/>
              <a:t> Depending on </a:t>
            </a:r>
            <a:r>
              <a:rPr lang="en-US" dirty="0"/>
              <a:t>the cause of the peritonitis, </a:t>
            </a:r>
            <a:r>
              <a:rPr lang="en-US" dirty="0" smtClean="0"/>
              <a:t>surgery (laparotomy) </a:t>
            </a:r>
            <a:r>
              <a:rPr lang="en-US" dirty="0"/>
              <a:t>may be performed </a:t>
            </a:r>
            <a:r>
              <a:rPr lang="en-US" dirty="0" smtClean="0"/>
              <a:t>to excise</a:t>
            </a:r>
            <a:r>
              <a:rPr lang="en-US" dirty="0"/>
              <a:t>, drain, or repair the cause</a:t>
            </a:r>
            <a:r>
              <a:rPr lang="en-US" dirty="0" smtClean="0"/>
              <a:t>.</a:t>
            </a:r>
          </a:p>
          <a:p>
            <a:r>
              <a:rPr lang="en-US" dirty="0" smtClean="0"/>
              <a:t> </a:t>
            </a:r>
            <a:r>
              <a:rPr lang="en-US" dirty="0"/>
              <a:t>An </a:t>
            </a:r>
            <a:r>
              <a:rPr lang="en-US" dirty="0" err="1"/>
              <a:t>ostomy</a:t>
            </a:r>
            <a:r>
              <a:rPr lang="en-US" dirty="0"/>
              <a:t> may be </a:t>
            </a:r>
            <a:r>
              <a:rPr lang="en-US" dirty="0" smtClean="0"/>
              <a:t>formed to </a:t>
            </a:r>
            <a:r>
              <a:rPr lang="en-US" dirty="0"/>
              <a:t>divert feces, allowing resolution of the infection. </a:t>
            </a:r>
            <a:endParaRPr lang="en-US" dirty="0" smtClean="0"/>
          </a:p>
          <a:p>
            <a:r>
              <a:rPr lang="en-US" dirty="0" smtClean="0"/>
              <a:t>After</a:t>
            </a:r>
            <a:r>
              <a:rPr lang="en-US" dirty="0"/>
              <a:t> </a:t>
            </a:r>
            <a:r>
              <a:rPr lang="en-US" dirty="0" smtClean="0"/>
              <a:t>surgery </a:t>
            </a:r>
            <a:r>
              <a:rPr lang="en-US" dirty="0"/>
              <a:t>the patient usually has a wound drain, a </a:t>
            </a:r>
            <a:r>
              <a:rPr lang="en-US" dirty="0" smtClean="0"/>
              <a:t>nasogastric (NG</a:t>
            </a:r>
            <a:r>
              <a:rPr lang="en-US" dirty="0"/>
              <a:t>) tube, and a Foley catheter</a:t>
            </a:r>
            <a:r>
              <a:rPr lang="en-US" dirty="0" smtClean="0"/>
              <a:t>.</a:t>
            </a:r>
          </a:p>
          <a:p>
            <a:r>
              <a:rPr lang="en-US" dirty="0" smtClean="0"/>
              <a:t> </a:t>
            </a:r>
            <a:r>
              <a:rPr lang="en-US" dirty="0"/>
              <a:t>Pain control is essential </a:t>
            </a:r>
            <a:r>
              <a:rPr lang="en-US" dirty="0" smtClean="0"/>
              <a:t>to overall </a:t>
            </a:r>
            <a:r>
              <a:rPr lang="en-US" dirty="0"/>
              <a:t>recovery. </a:t>
            </a:r>
            <a:endParaRPr lang="en-US" dirty="0" smtClean="0"/>
          </a:p>
          <a:p>
            <a:r>
              <a:rPr lang="en-US" dirty="0" smtClean="0"/>
              <a:t>Severely </a:t>
            </a:r>
            <a:r>
              <a:rPr lang="en-US" dirty="0"/>
              <a:t>compromised patients may </a:t>
            </a:r>
            <a:r>
              <a:rPr lang="en-US" dirty="0" smtClean="0"/>
              <a:t>receive total </a:t>
            </a:r>
            <a:r>
              <a:rPr lang="en-US" dirty="0"/>
              <a:t>parenteral nutrition (TPN) to meet </a:t>
            </a:r>
            <a:r>
              <a:rPr lang="en-US" dirty="0" smtClean="0"/>
              <a:t>nutritional needs </a:t>
            </a:r>
            <a:r>
              <a:rPr lang="en-US" dirty="0"/>
              <a:t>for increased immune function and healing.</a:t>
            </a:r>
          </a:p>
        </p:txBody>
      </p:sp>
      <p:sp>
        <p:nvSpPr>
          <p:cNvPr id="2" name="Date Placeholder 1"/>
          <p:cNvSpPr>
            <a:spLocks noGrp="1"/>
          </p:cNvSpPr>
          <p:nvPr>
            <p:ph type="dt" sz="half" idx="10"/>
          </p:nvPr>
        </p:nvSpPr>
        <p:spPr/>
        <p:txBody>
          <a:bodyPr/>
          <a:lstStyle/>
          <a:p>
            <a:fld id="{557D93B9-FD43-4305-AAA8-87558FC74810}"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83</a:t>
            </a:fld>
            <a:endParaRPr lang="en-US"/>
          </a:p>
        </p:txBody>
      </p:sp>
    </p:spTree>
    <p:extLst>
      <p:ext uri="{BB962C8B-B14F-4D97-AF65-F5344CB8AC3E}">
        <p14:creationId xmlns="" xmlns:p14="http://schemas.microsoft.com/office/powerpoint/2010/main" val="28706937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10000"/>
          </a:bodyPr>
          <a:lstStyle/>
          <a:p>
            <a:pPr marL="0" indent="0">
              <a:buNone/>
            </a:pPr>
            <a:r>
              <a:rPr lang="en-US" b="1" i="1" dirty="0"/>
              <a:t>N</a:t>
            </a:r>
            <a:r>
              <a:rPr lang="en-US" b="1" i="1" u="sng" dirty="0"/>
              <a:t>ursing Process</a:t>
            </a:r>
          </a:p>
          <a:p>
            <a:pPr marL="0" indent="0">
              <a:buNone/>
            </a:pPr>
            <a:r>
              <a:rPr lang="en-US" b="1" u="sng" dirty="0"/>
              <a:t>ASSESSMENT. </a:t>
            </a:r>
            <a:endParaRPr lang="en-US" b="1" u="sng" dirty="0" smtClean="0"/>
          </a:p>
          <a:p>
            <a:pPr marL="0" indent="0">
              <a:buNone/>
            </a:pPr>
            <a:r>
              <a:rPr lang="en-US" dirty="0" smtClean="0"/>
              <a:t>Pain </a:t>
            </a:r>
            <a:r>
              <a:rPr lang="en-US" dirty="0"/>
              <a:t>is assessed </a:t>
            </a:r>
            <a:r>
              <a:rPr lang="en-US" dirty="0" smtClean="0"/>
              <a:t>using  the</a:t>
            </a:r>
            <a:r>
              <a:rPr lang="en-US" u="sng" dirty="0" smtClean="0"/>
              <a:t> WHAT’S UP? FORMAT</a:t>
            </a:r>
            <a:r>
              <a:rPr lang="en-US" dirty="0" smtClean="0">
                <a:solidFill>
                  <a:srgbClr val="FF0000"/>
                </a:solidFill>
              </a:rPr>
              <a:t> </a:t>
            </a:r>
          </a:p>
          <a:p>
            <a:pPr marL="0" indent="0">
              <a:buNone/>
            </a:pPr>
            <a:r>
              <a:rPr lang="en-US" dirty="0" smtClean="0"/>
              <a:t>Abdominal </a:t>
            </a:r>
            <a:r>
              <a:rPr lang="en-US" dirty="0"/>
              <a:t>distention and bowel sounds are </a:t>
            </a:r>
            <a:r>
              <a:rPr lang="en-US" dirty="0" smtClean="0"/>
              <a:t>monitored and </a:t>
            </a:r>
            <a:r>
              <a:rPr lang="en-US" dirty="0"/>
              <a:t>recorded. </a:t>
            </a:r>
            <a:endParaRPr lang="en-US" dirty="0" smtClean="0"/>
          </a:p>
          <a:p>
            <a:pPr marL="0" indent="0">
              <a:buNone/>
            </a:pPr>
            <a:r>
              <a:rPr lang="en-US" dirty="0" smtClean="0"/>
              <a:t>Vital </a:t>
            </a:r>
            <a:r>
              <a:rPr lang="en-US" dirty="0"/>
              <a:t>signs are monitored for fever </a:t>
            </a:r>
            <a:r>
              <a:rPr lang="en-US" dirty="0" smtClean="0"/>
              <a:t>or signs </a:t>
            </a:r>
            <a:r>
              <a:rPr lang="en-US" dirty="0"/>
              <a:t>of septic shock</a:t>
            </a:r>
            <a:r>
              <a:rPr lang="en-US" dirty="0" smtClean="0"/>
              <a:t>.</a:t>
            </a:r>
          </a:p>
          <a:p>
            <a:pPr marL="0" indent="0">
              <a:buNone/>
            </a:pPr>
            <a:r>
              <a:rPr lang="en-US" dirty="0" smtClean="0"/>
              <a:t> </a:t>
            </a:r>
            <a:r>
              <a:rPr lang="en-US" dirty="0"/>
              <a:t>Intake and output are monitored </a:t>
            </a:r>
            <a:r>
              <a:rPr lang="en-US" dirty="0" smtClean="0"/>
              <a:t>and recorded </a:t>
            </a:r>
            <a:r>
              <a:rPr lang="en-US" dirty="0"/>
              <a:t>accurately so that appropriate fluid </a:t>
            </a:r>
            <a:r>
              <a:rPr lang="en-US" dirty="0" smtClean="0"/>
              <a:t>replacement therapy </a:t>
            </a:r>
            <a:r>
              <a:rPr lang="en-US" dirty="0"/>
              <a:t>is </a:t>
            </a:r>
            <a:r>
              <a:rPr lang="en-US" dirty="0" smtClean="0"/>
              <a:t>given.</a:t>
            </a:r>
            <a:endParaRPr lang="en-US" dirty="0"/>
          </a:p>
          <a:p>
            <a:pPr marL="0" indent="0">
              <a:buNone/>
            </a:pPr>
            <a:r>
              <a:rPr lang="en-US" b="1" u="sng" dirty="0"/>
              <a:t>NURSING DIAGNOSIS. </a:t>
            </a:r>
            <a:r>
              <a:rPr lang="en-US" dirty="0"/>
              <a:t>Nursing diagnoses for the </a:t>
            </a:r>
            <a:r>
              <a:rPr lang="en-US" dirty="0" smtClean="0"/>
              <a:t>patient with </a:t>
            </a:r>
            <a:r>
              <a:rPr lang="en-US" dirty="0"/>
              <a:t>peritonitis </a:t>
            </a:r>
            <a:r>
              <a:rPr lang="en-US" dirty="0" smtClean="0"/>
              <a:t>include:</a:t>
            </a:r>
          </a:p>
          <a:p>
            <a:r>
              <a:rPr lang="en-US" dirty="0" smtClean="0"/>
              <a:t> Acute </a:t>
            </a:r>
            <a:r>
              <a:rPr lang="en-US" dirty="0"/>
              <a:t>pain related to </a:t>
            </a:r>
            <a:r>
              <a:rPr lang="en-US" dirty="0" smtClean="0"/>
              <a:t>inflammatory </a:t>
            </a:r>
            <a:r>
              <a:rPr lang="en-US" dirty="0"/>
              <a:t>process</a:t>
            </a:r>
            <a:r>
              <a:rPr lang="en-US" dirty="0" smtClean="0"/>
              <a:t>,</a:t>
            </a:r>
          </a:p>
          <a:p>
            <a:r>
              <a:rPr lang="en-US" dirty="0" smtClean="0"/>
              <a:t>Risk </a:t>
            </a:r>
            <a:r>
              <a:rPr lang="en-US" dirty="0"/>
              <a:t>for deficient fluid volume related to fluid </a:t>
            </a:r>
            <a:r>
              <a:rPr lang="en-US" dirty="0" smtClean="0"/>
              <a:t>shifting from </a:t>
            </a:r>
            <a:r>
              <a:rPr lang="en-US" dirty="0"/>
              <a:t>the circulation to the peritoneal cavity, </a:t>
            </a:r>
            <a:endParaRPr lang="en-US" dirty="0" smtClean="0"/>
          </a:p>
          <a:p>
            <a:r>
              <a:rPr lang="en-US" dirty="0"/>
              <a:t>R</a:t>
            </a:r>
            <a:r>
              <a:rPr lang="en-US" dirty="0" smtClean="0"/>
              <a:t>isk </a:t>
            </a:r>
            <a:r>
              <a:rPr lang="en-US" dirty="0"/>
              <a:t>for </a:t>
            </a:r>
            <a:r>
              <a:rPr lang="en-US" dirty="0" smtClean="0"/>
              <a:t>injury related </a:t>
            </a:r>
            <a:r>
              <a:rPr lang="en-US" dirty="0"/>
              <a:t>to complications of peritonitis, </a:t>
            </a:r>
          </a:p>
          <a:p>
            <a:r>
              <a:rPr lang="en-US" dirty="0" smtClean="0"/>
              <a:t>Imbalanced</a:t>
            </a:r>
            <a:r>
              <a:rPr lang="en-US" dirty="0"/>
              <a:t> </a:t>
            </a:r>
            <a:r>
              <a:rPr lang="en-US" dirty="0" smtClean="0"/>
              <a:t>nutrition</a:t>
            </a:r>
            <a:r>
              <a:rPr lang="en-US" dirty="0"/>
              <a:t>: less than body requirements related to nausea </a:t>
            </a:r>
            <a:r>
              <a:rPr lang="en-US" dirty="0" smtClean="0"/>
              <a:t>and NPO </a:t>
            </a:r>
            <a:r>
              <a:rPr lang="en-US" dirty="0"/>
              <a:t>status.</a:t>
            </a:r>
          </a:p>
          <a:p>
            <a:pPr marL="0" indent="0">
              <a:buNone/>
            </a:pPr>
            <a:r>
              <a:rPr lang="en-US" b="1" u="sng" dirty="0"/>
              <a:t>PLANNING</a:t>
            </a:r>
            <a:r>
              <a:rPr lang="en-US" b="1" dirty="0"/>
              <a:t>. </a:t>
            </a:r>
            <a:r>
              <a:rPr lang="en-US" dirty="0"/>
              <a:t>Goals for the patient include pain control, </a:t>
            </a:r>
            <a:r>
              <a:rPr lang="en-US" dirty="0" smtClean="0"/>
              <a:t>stable fluid </a:t>
            </a:r>
            <a:r>
              <a:rPr lang="en-US" dirty="0"/>
              <a:t>balance, early recognition and reporting of </a:t>
            </a:r>
            <a:r>
              <a:rPr lang="en-US" dirty="0" smtClean="0"/>
              <a:t>possible complications</a:t>
            </a:r>
            <a:r>
              <a:rPr lang="en-US" dirty="0"/>
              <a:t>, and maintenance of adequate nutrition.</a:t>
            </a:r>
          </a:p>
        </p:txBody>
      </p:sp>
      <p:sp>
        <p:nvSpPr>
          <p:cNvPr id="2" name="Date Placeholder 1"/>
          <p:cNvSpPr>
            <a:spLocks noGrp="1"/>
          </p:cNvSpPr>
          <p:nvPr>
            <p:ph type="dt" sz="half" idx="10"/>
          </p:nvPr>
        </p:nvSpPr>
        <p:spPr/>
        <p:txBody>
          <a:bodyPr/>
          <a:lstStyle/>
          <a:p>
            <a:fld id="{0CE874D9-30B4-4567-B79D-D7E1D8732949}"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84</a:t>
            </a:fld>
            <a:endParaRPr lang="en-US"/>
          </a:p>
        </p:txBody>
      </p:sp>
    </p:spTree>
    <p:extLst>
      <p:ext uri="{BB962C8B-B14F-4D97-AF65-F5344CB8AC3E}">
        <p14:creationId xmlns="" xmlns:p14="http://schemas.microsoft.com/office/powerpoint/2010/main" val="12919954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647935"/>
          </a:xfrm>
        </p:spPr>
        <p:txBody>
          <a:bodyPr/>
          <a:lstStyle/>
          <a:p>
            <a:r>
              <a:rPr lang="en-US" b="1" dirty="0"/>
              <a:t>W—</a:t>
            </a:r>
            <a:r>
              <a:rPr lang="en-US" dirty="0"/>
              <a:t>Where is the pain?</a:t>
            </a:r>
          </a:p>
          <a:p>
            <a:r>
              <a:rPr lang="en-US" b="1" dirty="0"/>
              <a:t>H—</a:t>
            </a:r>
            <a:r>
              <a:rPr lang="en-US" dirty="0"/>
              <a:t>How does it feel</a:t>
            </a:r>
            <a:r>
              <a:rPr lang="en-US" dirty="0" smtClean="0"/>
              <a:t>? (</a:t>
            </a:r>
            <a:r>
              <a:rPr lang="en-US" dirty="0"/>
              <a:t>Describe quality</a:t>
            </a:r>
            <a:r>
              <a:rPr lang="en-US" dirty="0" smtClean="0"/>
              <a:t>) EG tender , </a:t>
            </a:r>
            <a:r>
              <a:rPr lang="en-US" dirty="0" err="1" smtClean="0"/>
              <a:t>crampy</a:t>
            </a:r>
            <a:r>
              <a:rPr lang="en-US" dirty="0" smtClean="0"/>
              <a:t> </a:t>
            </a:r>
            <a:endParaRPr lang="en-US" dirty="0"/>
          </a:p>
          <a:p>
            <a:r>
              <a:rPr lang="en-US" b="1" dirty="0"/>
              <a:t>A—</a:t>
            </a:r>
            <a:r>
              <a:rPr lang="en-US" dirty="0"/>
              <a:t>Aggravating </a:t>
            </a:r>
            <a:r>
              <a:rPr lang="en-US" dirty="0" smtClean="0"/>
              <a:t>and alleviating </a:t>
            </a:r>
            <a:r>
              <a:rPr lang="en-US" dirty="0"/>
              <a:t>factors</a:t>
            </a:r>
          </a:p>
          <a:p>
            <a:r>
              <a:rPr lang="en-US" b="1" dirty="0"/>
              <a:t>T—</a:t>
            </a:r>
            <a:r>
              <a:rPr lang="en-US" dirty="0"/>
              <a:t>Timing (</a:t>
            </a:r>
            <a:r>
              <a:rPr lang="en-US" dirty="0" smtClean="0"/>
              <a:t>onset, duration</a:t>
            </a:r>
            <a:r>
              <a:rPr lang="en-US" dirty="0"/>
              <a:t>, frequency</a:t>
            </a:r>
            <a:r>
              <a:rPr lang="en-US" dirty="0" smtClean="0"/>
              <a:t>) </a:t>
            </a:r>
            <a:r>
              <a:rPr lang="en-US" dirty="0" err="1" smtClean="0"/>
              <a:t>eg</a:t>
            </a:r>
            <a:r>
              <a:rPr lang="en-US" dirty="0" smtClean="0"/>
              <a:t> gradual or sudden onset, </a:t>
            </a:r>
            <a:endParaRPr lang="en-US" dirty="0"/>
          </a:p>
          <a:p>
            <a:r>
              <a:rPr lang="en-US" b="1" dirty="0"/>
              <a:t>S—</a:t>
            </a:r>
            <a:r>
              <a:rPr lang="en-US" dirty="0"/>
              <a:t>Severity (0–10)</a:t>
            </a:r>
          </a:p>
          <a:p>
            <a:r>
              <a:rPr lang="en-US" b="1" dirty="0"/>
              <a:t>U—</a:t>
            </a:r>
            <a:r>
              <a:rPr lang="en-US" dirty="0"/>
              <a:t>Useful other </a:t>
            </a:r>
            <a:r>
              <a:rPr lang="en-US" dirty="0" smtClean="0"/>
              <a:t>data/ associated </a:t>
            </a:r>
            <a:r>
              <a:rPr lang="en-US" dirty="0"/>
              <a:t>symptoms</a:t>
            </a:r>
          </a:p>
          <a:p>
            <a:r>
              <a:rPr lang="en-US" b="1" dirty="0"/>
              <a:t>P—</a:t>
            </a:r>
            <a:r>
              <a:rPr lang="en-US" dirty="0"/>
              <a:t>Patient’s </a:t>
            </a:r>
            <a:r>
              <a:rPr lang="en-US" dirty="0" smtClean="0"/>
              <a:t>perception </a:t>
            </a:r>
            <a:r>
              <a:rPr lang="en-US" dirty="0" err="1" smtClean="0"/>
              <a:t>eg</a:t>
            </a:r>
            <a:r>
              <a:rPr lang="en-US" dirty="0" smtClean="0"/>
              <a:t> fear of the diagnosis </a:t>
            </a:r>
            <a:endParaRPr lang="en-US" dirty="0"/>
          </a:p>
        </p:txBody>
      </p:sp>
      <p:sp>
        <p:nvSpPr>
          <p:cNvPr id="2" name="Date Placeholder 1"/>
          <p:cNvSpPr>
            <a:spLocks noGrp="1"/>
          </p:cNvSpPr>
          <p:nvPr>
            <p:ph type="dt" sz="half" idx="10"/>
          </p:nvPr>
        </p:nvSpPr>
        <p:spPr/>
        <p:txBody>
          <a:bodyPr/>
          <a:lstStyle/>
          <a:p>
            <a:fld id="{89981662-8C44-4894-AFB6-703E63F9D5FE}"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85</a:t>
            </a:fld>
            <a:endParaRPr lang="en-US"/>
          </a:p>
        </p:txBody>
      </p:sp>
    </p:spTree>
    <p:extLst>
      <p:ext uri="{BB962C8B-B14F-4D97-AF65-F5344CB8AC3E}">
        <p14:creationId xmlns="" xmlns:p14="http://schemas.microsoft.com/office/powerpoint/2010/main" val="41774670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sz="5400" b="1" dirty="0" smtClean="0"/>
              <a:t>	INFLAMMATORY BOWEL DISEASE</a:t>
            </a:r>
          </a:p>
          <a:p>
            <a:pPr marL="0" indent="0">
              <a:buNone/>
            </a:pPr>
            <a:r>
              <a:rPr lang="en-US" sz="5400" b="1" dirty="0"/>
              <a:t>	</a:t>
            </a:r>
          </a:p>
          <a:p>
            <a:r>
              <a:rPr lang="en-US" sz="4000" b="1" i="1" dirty="0" err="1"/>
              <a:t>Crohn’s</a:t>
            </a:r>
            <a:r>
              <a:rPr lang="en-US" sz="4000" b="1" i="1" dirty="0"/>
              <a:t> Disease (Regional Enteritis</a:t>
            </a:r>
            <a:r>
              <a:rPr lang="en-US" sz="4000" b="1" i="1" dirty="0" smtClean="0"/>
              <a:t>)</a:t>
            </a:r>
          </a:p>
          <a:p>
            <a:r>
              <a:rPr lang="en-US" sz="4000" b="1" i="1" dirty="0"/>
              <a:t>Ulcerative Colitis</a:t>
            </a:r>
            <a:endParaRPr lang="en-US" sz="4000" i="1" dirty="0"/>
          </a:p>
        </p:txBody>
      </p:sp>
      <p:sp>
        <p:nvSpPr>
          <p:cNvPr id="2" name="Date Placeholder 1"/>
          <p:cNvSpPr>
            <a:spLocks noGrp="1"/>
          </p:cNvSpPr>
          <p:nvPr>
            <p:ph type="dt" sz="half" idx="10"/>
          </p:nvPr>
        </p:nvSpPr>
        <p:spPr/>
        <p:txBody>
          <a:bodyPr/>
          <a:lstStyle/>
          <a:p>
            <a:fld id="{4C1B1B6A-C04A-46D1-B2B5-EF5B97A04742}"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86</a:t>
            </a:fld>
            <a:endParaRPr lang="en-US"/>
          </a:p>
        </p:txBody>
      </p:sp>
    </p:spTree>
    <p:extLst>
      <p:ext uri="{BB962C8B-B14F-4D97-AF65-F5344CB8AC3E}">
        <p14:creationId xmlns="" xmlns:p14="http://schemas.microsoft.com/office/powerpoint/2010/main" val="62032825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err="1"/>
              <a:t>Crohn’s</a:t>
            </a:r>
            <a:r>
              <a:rPr lang="en-US" b="1" u="sng" dirty="0"/>
              <a:t> Disease (Regional Enteritis)</a:t>
            </a:r>
          </a:p>
          <a:p>
            <a:pPr marL="0" indent="0">
              <a:buNone/>
            </a:pPr>
            <a:r>
              <a:rPr lang="en-US" b="1" i="1" u="sng" dirty="0"/>
              <a:t>Pathophysiology</a:t>
            </a:r>
          </a:p>
          <a:p>
            <a:r>
              <a:rPr lang="en-US" dirty="0" err="1"/>
              <a:t>Crohn’s</a:t>
            </a:r>
            <a:r>
              <a:rPr lang="en-US" dirty="0"/>
              <a:t> disease, also known as regional </a:t>
            </a:r>
            <a:r>
              <a:rPr lang="en-US" b="1" dirty="0"/>
              <a:t>enteritis </a:t>
            </a:r>
            <a:r>
              <a:rPr lang="en-US" dirty="0"/>
              <a:t>or </a:t>
            </a:r>
            <a:r>
              <a:rPr lang="en-US" dirty="0" smtClean="0"/>
              <a:t>granulomatous enteritis (</a:t>
            </a:r>
            <a:r>
              <a:rPr lang="en-US" u="sng" dirty="0" smtClean="0"/>
              <a:t>granuloma is an organized collection of macrophages –specifically </a:t>
            </a:r>
            <a:r>
              <a:rPr lang="en-US" u="sng" dirty="0" err="1" smtClean="0"/>
              <a:t>histiocytes</a:t>
            </a:r>
            <a:r>
              <a:rPr lang="en-US" u="sng" dirty="0" smtClean="0"/>
              <a:t>. Form when the immune system attempts to wall off substances it perceives to be foreign but is unable to eliminate</a:t>
            </a:r>
            <a:r>
              <a:rPr lang="en-US" dirty="0" smtClean="0"/>
              <a:t>), </a:t>
            </a:r>
            <a:r>
              <a:rPr lang="en-US" dirty="0"/>
              <a:t>is an inflammatory bowel disease (</a:t>
            </a:r>
            <a:r>
              <a:rPr lang="en-US" dirty="0" smtClean="0"/>
              <a:t>IBD) that </a:t>
            </a:r>
            <a:r>
              <a:rPr lang="en-US" dirty="0"/>
              <a:t>can involve any part of the intestine but most </a:t>
            </a:r>
            <a:r>
              <a:rPr lang="en-US" b="1" u="sng" dirty="0" smtClean="0"/>
              <a:t>commonly the </a:t>
            </a:r>
            <a:r>
              <a:rPr lang="en-US" b="1" u="sng" dirty="0"/>
              <a:t>terminal portion of ileum</a:t>
            </a:r>
            <a:r>
              <a:rPr lang="en-US" dirty="0" smtClean="0"/>
              <a:t>.</a:t>
            </a:r>
          </a:p>
          <a:p>
            <a:r>
              <a:rPr lang="en-US" dirty="0" smtClean="0"/>
              <a:t> </a:t>
            </a:r>
            <a:r>
              <a:rPr lang="en-US" dirty="0"/>
              <a:t>The inflammation </a:t>
            </a:r>
            <a:r>
              <a:rPr lang="en-US" dirty="0" smtClean="0"/>
              <a:t>extends through </a:t>
            </a:r>
            <a:r>
              <a:rPr lang="en-US" dirty="0"/>
              <a:t>the intestinal mucosa, which leads to the </a:t>
            </a:r>
            <a:r>
              <a:rPr lang="en-US" dirty="0" smtClean="0"/>
              <a:t>formation </a:t>
            </a:r>
            <a:r>
              <a:rPr lang="en-US" b="1" u="sng" dirty="0" smtClean="0"/>
              <a:t>of </a:t>
            </a:r>
            <a:r>
              <a:rPr lang="en-US" b="1" u="sng" dirty="0"/>
              <a:t>abscesses, fistulas, and fissures</a:t>
            </a:r>
            <a:r>
              <a:rPr lang="en-US" dirty="0" smtClean="0"/>
              <a:t>.</a:t>
            </a:r>
          </a:p>
          <a:p>
            <a:r>
              <a:rPr lang="en-US" dirty="0" smtClean="0"/>
              <a:t> </a:t>
            </a:r>
            <a:r>
              <a:rPr lang="en-US" dirty="0"/>
              <a:t>As the </a:t>
            </a:r>
            <a:r>
              <a:rPr lang="en-US" dirty="0" smtClean="0"/>
              <a:t>disease progresses</a:t>
            </a:r>
            <a:r>
              <a:rPr lang="en-US" dirty="0"/>
              <a:t>, obstruction occurs because the intestinal </a:t>
            </a:r>
            <a:r>
              <a:rPr lang="en-US" dirty="0" smtClean="0"/>
              <a:t>lumen narrows </a:t>
            </a:r>
            <a:r>
              <a:rPr lang="en-US" dirty="0"/>
              <a:t>with inflamed mucosa and scar tissue.</a:t>
            </a:r>
          </a:p>
        </p:txBody>
      </p:sp>
      <p:sp>
        <p:nvSpPr>
          <p:cNvPr id="2" name="Date Placeholder 1"/>
          <p:cNvSpPr>
            <a:spLocks noGrp="1"/>
          </p:cNvSpPr>
          <p:nvPr>
            <p:ph type="dt" sz="half" idx="10"/>
          </p:nvPr>
        </p:nvSpPr>
        <p:spPr/>
        <p:txBody>
          <a:bodyPr/>
          <a:lstStyle/>
          <a:p>
            <a:fld id="{AD872CC5-25A7-447B-AAA9-13FD1AE76D2D}"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87</a:t>
            </a:fld>
            <a:endParaRPr lang="en-US"/>
          </a:p>
        </p:txBody>
      </p:sp>
    </p:spTree>
    <p:extLst>
      <p:ext uri="{BB962C8B-B14F-4D97-AF65-F5344CB8AC3E}">
        <p14:creationId xmlns="" xmlns:p14="http://schemas.microsoft.com/office/powerpoint/2010/main" val="23365001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Etiology</a:t>
            </a:r>
          </a:p>
          <a:p>
            <a:r>
              <a:rPr lang="en-US" dirty="0"/>
              <a:t>Although the exact cause of </a:t>
            </a:r>
            <a:r>
              <a:rPr lang="en-US" dirty="0" err="1"/>
              <a:t>Crohn’s</a:t>
            </a:r>
            <a:r>
              <a:rPr lang="en-US" dirty="0"/>
              <a:t> disease has not </a:t>
            </a:r>
            <a:r>
              <a:rPr lang="en-US" dirty="0" smtClean="0"/>
              <a:t>been identified</a:t>
            </a:r>
            <a:r>
              <a:rPr lang="en-US" dirty="0"/>
              <a:t>, </a:t>
            </a:r>
            <a:r>
              <a:rPr lang="en-US" u="sng" dirty="0"/>
              <a:t>there is a familial tendency</a:t>
            </a:r>
            <a:r>
              <a:rPr lang="en-US" dirty="0" smtClean="0"/>
              <a:t>.</a:t>
            </a:r>
          </a:p>
          <a:p>
            <a:r>
              <a:rPr lang="en-US" dirty="0" smtClean="0"/>
              <a:t> </a:t>
            </a:r>
            <a:r>
              <a:rPr lang="en-US" dirty="0"/>
              <a:t>Other possible </a:t>
            </a:r>
            <a:r>
              <a:rPr lang="en-US" dirty="0" smtClean="0"/>
              <a:t>influences </a:t>
            </a:r>
            <a:r>
              <a:rPr lang="en-US" u="sng" dirty="0" smtClean="0"/>
              <a:t>are </a:t>
            </a:r>
            <a:r>
              <a:rPr lang="en-US" u="sng" dirty="0"/>
              <a:t>autoimmune processes and infectious agents</a:t>
            </a:r>
            <a:r>
              <a:rPr lang="en-US" dirty="0"/>
              <a:t>.</a:t>
            </a:r>
          </a:p>
          <a:p>
            <a:r>
              <a:rPr lang="en-US" dirty="0" err="1"/>
              <a:t>Crohn’s</a:t>
            </a:r>
            <a:r>
              <a:rPr lang="en-US" dirty="0"/>
              <a:t> disease is most often diagnosed </a:t>
            </a:r>
            <a:r>
              <a:rPr lang="en-US" b="1" u="sng" dirty="0"/>
              <a:t>between the ages </a:t>
            </a:r>
            <a:r>
              <a:rPr lang="en-US" b="1" u="sng" dirty="0" smtClean="0"/>
              <a:t>of 15 </a:t>
            </a:r>
            <a:r>
              <a:rPr lang="en-US" b="1" u="sng" dirty="0"/>
              <a:t>and 30 </a:t>
            </a:r>
            <a:r>
              <a:rPr lang="en-US" dirty="0"/>
              <a:t>and occurs more </a:t>
            </a:r>
            <a:r>
              <a:rPr lang="en-US" u="sng" dirty="0"/>
              <a:t>often in women</a:t>
            </a:r>
            <a:r>
              <a:rPr lang="en-US" dirty="0" smtClean="0"/>
              <a:t>.</a:t>
            </a:r>
          </a:p>
          <a:p>
            <a:r>
              <a:rPr lang="en-US" dirty="0" smtClean="0"/>
              <a:t> </a:t>
            </a:r>
            <a:r>
              <a:rPr lang="en-US" dirty="0"/>
              <a:t>There are </a:t>
            </a:r>
            <a:r>
              <a:rPr lang="en-US" dirty="0" smtClean="0"/>
              <a:t>periods of </a:t>
            </a:r>
            <a:r>
              <a:rPr lang="en-US" dirty="0"/>
              <a:t>remissions and exacerbations</a:t>
            </a:r>
            <a:r>
              <a:rPr lang="en-US" dirty="0" smtClean="0"/>
              <a:t>.</a:t>
            </a:r>
          </a:p>
          <a:p>
            <a:r>
              <a:rPr lang="en-US" dirty="0" smtClean="0"/>
              <a:t> </a:t>
            </a:r>
            <a:r>
              <a:rPr lang="en-US" dirty="0"/>
              <a:t>Physical or </a:t>
            </a:r>
            <a:r>
              <a:rPr lang="en-US" dirty="0" smtClean="0"/>
              <a:t>psychological stress </a:t>
            </a:r>
            <a:r>
              <a:rPr lang="en-US" dirty="0"/>
              <a:t>may trigger exacerbations</a:t>
            </a:r>
          </a:p>
        </p:txBody>
      </p:sp>
      <p:sp>
        <p:nvSpPr>
          <p:cNvPr id="2" name="Date Placeholder 1"/>
          <p:cNvSpPr>
            <a:spLocks noGrp="1"/>
          </p:cNvSpPr>
          <p:nvPr>
            <p:ph type="dt" sz="half" idx="10"/>
          </p:nvPr>
        </p:nvSpPr>
        <p:spPr/>
        <p:txBody>
          <a:bodyPr/>
          <a:lstStyle/>
          <a:p>
            <a:fld id="{BEF33CD6-D45F-46FA-912B-DC90FDD9A42E}"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88</a:t>
            </a:fld>
            <a:endParaRPr lang="en-US"/>
          </a:p>
        </p:txBody>
      </p:sp>
    </p:spTree>
    <p:extLst>
      <p:ext uri="{BB962C8B-B14F-4D97-AF65-F5344CB8AC3E}">
        <p14:creationId xmlns="" xmlns:p14="http://schemas.microsoft.com/office/powerpoint/2010/main" val="165302412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Signs and Symptoms</a:t>
            </a:r>
          </a:p>
          <a:p>
            <a:r>
              <a:rPr lang="en-US" dirty="0" err="1"/>
              <a:t>Crampy</a:t>
            </a:r>
            <a:r>
              <a:rPr lang="en-US" dirty="0"/>
              <a:t> abdominal pains (unrelieved by defecation),</a:t>
            </a:r>
          </a:p>
          <a:p>
            <a:r>
              <a:rPr lang="en-US" dirty="0" smtClean="0"/>
              <a:t>Weight </a:t>
            </a:r>
            <a:r>
              <a:rPr lang="en-US" dirty="0"/>
              <a:t>loss, and diarrhea occur. </a:t>
            </a:r>
            <a:endParaRPr lang="en-US" dirty="0" smtClean="0"/>
          </a:p>
          <a:p>
            <a:r>
              <a:rPr lang="en-US" dirty="0" smtClean="0"/>
              <a:t>Because </a:t>
            </a:r>
            <a:r>
              <a:rPr lang="en-US" dirty="0"/>
              <a:t>the </a:t>
            </a:r>
            <a:r>
              <a:rPr lang="en-US" dirty="0" err="1"/>
              <a:t>crampy</a:t>
            </a:r>
            <a:r>
              <a:rPr lang="en-US" dirty="0"/>
              <a:t> </a:t>
            </a:r>
            <a:r>
              <a:rPr lang="en-US" dirty="0" smtClean="0"/>
              <a:t>pains occur </a:t>
            </a:r>
            <a:r>
              <a:rPr lang="en-US" dirty="0"/>
              <a:t>after eating, the patient often does not eat </a:t>
            </a:r>
            <a:r>
              <a:rPr lang="en-US" dirty="0" smtClean="0"/>
              <a:t>in- </a:t>
            </a:r>
            <a:r>
              <a:rPr lang="en-US" dirty="0"/>
              <a:t>order </a:t>
            </a:r>
            <a:r>
              <a:rPr lang="en-US" dirty="0" smtClean="0"/>
              <a:t>to avoid </a:t>
            </a:r>
            <a:r>
              <a:rPr lang="en-US" dirty="0"/>
              <a:t>the pain</a:t>
            </a:r>
            <a:r>
              <a:rPr lang="en-US" dirty="0" smtClean="0"/>
              <a:t>.</a:t>
            </a:r>
          </a:p>
          <a:p>
            <a:r>
              <a:rPr lang="en-US" dirty="0" smtClean="0"/>
              <a:t> </a:t>
            </a:r>
            <a:r>
              <a:rPr lang="en-US" dirty="0"/>
              <a:t>A lack of eating and poor absorption of </a:t>
            </a:r>
            <a:r>
              <a:rPr lang="en-US" dirty="0" smtClean="0"/>
              <a:t>nutrients results </a:t>
            </a:r>
            <a:r>
              <a:rPr lang="en-US" dirty="0"/>
              <a:t>in weight loss and malnutrition. </a:t>
            </a:r>
            <a:endParaRPr lang="en-US" dirty="0" smtClean="0"/>
          </a:p>
          <a:p>
            <a:r>
              <a:rPr lang="en-US" dirty="0" smtClean="0"/>
              <a:t>Chronic diarrhea contributes </a:t>
            </a:r>
            <a:r>
              <a:rPr lang="en-US" dirty="0"/>
              <a:t>to fluid deficit and electrolyte imbalance.</a:t>
            </a:r>
          </a:p>
          <a:p>
            <a:r>
              <a:rPr lang="en-US" dirty="0"/>
              <a:t>The inflamed intestine may perforate, leading to the </a:t>
            </a:r>
            <a:r>
              <a:rPr lang="en-US" dirty="0" smtClean="0"/>
              <a:t>formation of </a:t>
            </a:r>
            <a:r>
              <a:rPr lang="en-US" dirty="0"/>
              <a:t>intra-abdominal or anal fissures, abscesses, or fistulas.</a:t>
            </a:r>
          </a:p>
          <a:p>
            <a:r>
              <a:rPr lang="en-US" dirty="0"/>
              <a:t>Some </a:t>
            </a:r>
            <a:r>
              <a:rPr lang="en-US" dirty="0" smtClean="0"/>
              <a:t>non-gastrointestinal </a:t>
            </a:r>
            <a:r>
              <a:rPr lang="en-US" dirty="0"/>
              <a:t>symptoms may also occur, </a:t>
            </a:r>
            <a:r>
              <a:rPr lang="en-US" dirty="0" smtClean="0"/>
              <a:t>including arthritis</a:t>
            </a:r>
            <a:r>
              <a:rPr lang="en-US" dirty="0"/>
              <a:t>, skin lesions, inflammatory disorders of </a:t>
            </a:r>
            <a:r>
              <a:rPr lang="en-US" dirty="0" smtClean="0"/>
              <a:t>the eyes</a:t>
            </a:r>
            <a:r>
              <a:rPr lang="en-US" dirty="0"/>
              <a:t>, and abnormalities of liver function.</a:t>
            </a:r>
          </a:p>
        </p:txBody>
      </p:sp>
      <p:sp>
        <p:nvSpPr>
          <p:cNvPr id="2" name="Date Placeholder 1"/>
          <p:cNvSpPr>
            <a:spLocks noGrp="1"/>
          </p:cNvSpPr>
          <p:nvPr>
            <p:ph type="dt" sz="half" idx="10"/>
          </p:nvPr>
        </p:nvSpPr>
        <p:spPr/>
        <p:txBody>
          <a:bodyPr/>
          <a:lstStyle/>
          <a:p>
            <a:fld id="{16F47601-5AC0-4D2F-9C10-2877A03759D6}"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89</a:t>
            </a:fld>
            <a:endParaRPr lang="en-US"/>
          </a:p>
        </p:txBody>
      </p:sp>
    </p:spTree>
    <p:extLst>
      <p:ext uri="{BB962C8B-B14F-4D97-AF65-F5344CB8AC3E}">
        <p14:creationId xmlns="" xmlns:p14="http://schemas.microsoft.com/office/powerpoint/2010/main" val="4214208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mutiso ESq</a:t>
            </a:r>
            <a:endParaRPr lang="en-US"/>
          </a:p>
        </p:txBody>
      </p:sp>
      <p:sp>
        <p:nvSpPr>
          <p:cNvPr id="6" name="Slide Number Placeholder 5"/>
          <p:cNvSpPr>
            <a:spLocks noGrp="1"/>
          </p:cNvSpPr>
          <p:nvPr>
            <p:ph type="sldNum" sz="quarter" idx="12"/>
          </p:nvPr>
        </p:nvSpPr>
        <p:spPr/>
        <p:txBody>
          <a:bodyPr/>
          <a:lstStyle/>
          <a:p>
            <a:fld id="{B796B8FF-E633-407C-895B-8CF089D0B50E}" type="slidenum">
              <a:rPr lang="en-US"/>
              <a:pPr/>
              <a:t>9</a:t>
            </a:fld>
            <a:endParaRPr lang="en-US"/>
          </a:p>
        </p:txBody>
      </p:sp>
      <p:sp>
        <p:nvSpPr>
          <p:cNvPr id="13317" name="Rectangle 5"/>
          <p:cNvSpPr>
            <a:spLocks noGrp="1" noChangeArrowheads="1"/>
          </p:cNvSpPr>
          <p:nvPr>
            <p:ph type="title"/>
          </p:nvPr>
        </p:nvSpPr>
        <p:spPr/>
        <p:txBody>
          <a:bodyPr/>
          <a:lstStyle/>
          <a:p>
            <a:r>
              <a:rPr lang="en-US" sz="4000" b="1"/>
              <a:t>WHAT IS GINGIVITIS ? </a:t>
            </a:r>
          </a:p>
        </p:txBody>
      </p:sp>
      <p:sp>
        <p:nvSpPr>
          <p:cNvPr id="13320" name="Rectangle 8"/>
          <p:cNvSpPr>
            <a:spLocks noGrp="1" noChangeArrowheads="1"/>
          </p:cNvSpPr>
          <p:nvPr>
            <p:ph type="body" idx="1"/>
          </p:nvPr>
        </p:nvSpPr>
        <p:spPr/>
        <p:txBody>
          <a:bodyPr/>
          <a:lstStyle/>
          <a:p>
            <a:r>
              <a:rPr lang="en-US" b="1" dirty="0"/>
              <a:t>Gingivitis is inflammation of the gum tissue</a:t>
            </a:r>
            <a:r>
              <a:rPr lang="en-US" sz="2400" b="1" dirty="0"/>
              <a:t>. </a:t>
            </a:r>
            <a:br>
              <a:rPr lang="en-US" sz="2400" b="1" dirty="0"/>
            </a:br>
            <a:endParaRPr lang="en-US" b="1" dirty="0"/>
          </a:p>
          <a:p>
            <a:r>
              <a:rPr lang="en-US" b="1" dirty="0"/>
              <a:t>The gums are irritated and swollen due to a plaque or calculus (tartar</a:t>
            </a:r>
            <a:r>
              <a:rPr lang="en-US" b="1" dirty="0" smtClean="0"/>
              <a:t>)- hard calcified deposit that forms on teeth and contributes to their decay) </a:t>
            </a:r>
            <a:r>
              <a:rPr lang="en-US" b="1" dirty="0"/>
              <a:t>buildup along the gum line. </a:t>
            </a:r>
            <a:br>
              <a:rPr lang="en-US" b="1" dirty="0"/>
            </a:br>
            <a:endParaRPr lang="en-US" b="1" dirty="0"/>
          </a:p>
          <a:p>
            <a:r>
              <a:rPr lang="en-US" b="1" dirty="0"/>
              <a:t>The gums may be sore, bleed easily and appear puffy, soft and swollen. </a:t>
            </a:r>
            <a:br>
              <a:rPr lang="en-US" b="1" dirty="0"/>
            </a:br>
            <a:endParaRPr lang="en-US" b="1" dirty="0"/>
          </a:p>
        </p:txBody>
      </p:sp>
      <p:sp>
        <p:nvSpPr>
          <p:cNvPr id="2" name="Date Placeholder 1"/>
          <p:cNvSpPr>
            <a:spLocks noGrp="1"/>
          </p:cNvSpPr>
          <p:nvPr>
            <p:ph type="dt" sz="half" idx="10"/>
          </p:nvPr>
        </p:nvSpPr>
        <p:spPr/>
        <p:txBody>
          <a:bodyPr/>
          <a:lstStyle/>
          <a:p>
            <a:fld id="{E5B6D58A-C4FB-4E52-9F4F-6A49FE9A79B1}" type="datetime1">
              <a:rPr lang="en-US" smtClean="0"/>
              <a:pPr/>
              <a:t>3/3/2021</a:t>
            </a:fld>
            <a:endParaRPr lang="en-US"/>
          </a:p>
        </p:txBody>
      </p:sp>
    </p:spTree>
    <p:extLst>
      <p:ext uri="{BB962C8B-B14F-4D97-AF65-F5344CB8AC3E}">
        <p14:creationId xmlns="" xmlns:p14="http://schemas.microsoft.com/office/powerpoint/2010/main" val="12627157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sz="3200" b="1" i="1" u="sng" dirty="0"/>
              <a:t>Complications</a:t>
            </a:r>
          </a:p>
          <a:p>
            <a:r>
              <a:rPr lang="en-US" sz="3200" dirty="0"/>
              <a:t>In addition to malnutrition, the development of </a:t>
            </a:r>
            <a:r>
              <a:rPr lang="en-US" sz="3200" u="sng" dirty="0"/>
              <a:t>fissures, </a:t>
            </a:r>
            <a:r>
              <a:rPr lang="en-US" sz="3200" u="sng" dirty="0" smtClean="0"/>
              <a:t>abscesses, or </a:t>
            </a:r>
            <a:r>
              <a:rPr lang="en-US" sz="3200" u="sng" dirty="0"/>
              <a:t>fistulas </a:t>
            </a:r>
            <a:r>
              <a:rPr lang="en-US" sz="3200" dirty="0"/>
              <a:t>is the most common complication </a:t>
            </a:r>
            <a:r>
              <a:rPr lang="en-US" sz="3200" dirty="0" smtClean="0"/>
              <a:t>of </a:t>
            </a:r>
            <a:r>
              <a:rPr lang="en-US" sz="3200" dirty="0" err="1" smtClean="0"/>
              <a:t>Crohn’s</a:t>
            </a:r>
            <a:r>
              <a:rPr lang="en-US" sz="3200" dirty="0" smtClean="0"/>
              <a:t> </a:t>
            </a:r>
            <a:r>
              <a:rPr lang="en-US" sz="3200" dirty="0"/>
              <a:t>disease. </a:t>
            </a:r>
            <a:endParaRPr lang="en-US" sz="3200" dirty="0" smtClean="0"/>
          </a:p>
          <a:p>
            <a:r>
              <a:rPr lang="en-US" sz="3200" dirty="0" smtClean="0"/>
              <a:t>Fistulas </a:t>
            </a:r>
            <a:r>
              <a:rPr lang="en-US" sz="3200" dirty="0"/>
              <a:t>may </a:t>
            </a:r>
            <a:r>
              <a:rPr lang="en-US" sz="3200" b="1" u="sng" dirty="0"/>
              <a:t>include </a:t>
            </a:r>
            <a:r>
              <a:rPr lang="en-US" sz="3200" b="1" u="sng" dirty="0" err="1"/>
              <a:t>enterovaginal</a:t>
            </a:r>
            <a:r>
              <a:rPr lang="en-US" sz="3200" b="1" u="sng" dirty="0"/>
              <a:t> (</a:t>
            </a:r>
            <a:r>
              <a:rPr lang="en-US" sz="3200" b="1" u="sng" dirty="0" smtClean="0"/>
              <a:t>small bowel </a:t>
            </a:r>
            <a:r>
              <a:rPr lang="en-US" sz="3200" b="1" u="sng" dirty="0"/>
              <a:t>to vagina), </a:t>
            </a:r>
            <a:r>
              <a:rPr lang="en-US" sz="3200" b="1" u="sng" dirty="0" err="1"/>
              <a:t>enterovesicle</a:t>
            </a:r>
            <a:r>
              <a:rPr lang="en-US" sz="3200" b="1" u="sng" dirty="0"/>
              <a:t> (small bowel to bladder</a:t>
            </a:r>
            <a:r>
              <a:rPr lang="en-US" sz="3200" b="1" u="sng" dirty="0" smtClean="0"/>
              <a:t>), </a:t>
            </a:r>
            <a:r>
              <a:rPr lang="en-US" sz="3200" b="1" u="sng" dirty="0" err="1" smtClean="0"/>
              <a:t>enterocutaneous</a:t>
            </a:r>
            <a:r>
              <a:rPr lang="en-US" sz="3200" b="1" u="sng" dirty="0" smtClean="0"/>
              <a:t> </a:t>
            </a:r>
            <a:r>
              <a:rPr lang="en-US" sz="3200" b="1" u="sng" dirty="0"/>
              <a:t>(small bowel to skin), </a:t>
            </a:r>
            <a:r>
              <a:rPr lang="en-US" sz="3200" b="1" u="sng" dirty="0" err="1"/>
              <a:t>enteroentero</a:t>
            </a:r>
            <a:r>
              <a:rPr lang="en-US" sz="3200" b="1" u="sng" dirty="0"/>
              <a:t> (</a:t>
            </a:r>
            <a:r>
              <a:rPr lang="en-US" sz="3200" b="1" u="sng" dirty="0" smtClean="0"/>
              <a:t>small bowel </a:t>
            </a:r>
            <a:r>
              <a:rPr lang="en-US" sz="3200" b="1" u="sng" dirty="0"/>
              <a:t>to small bowel), or </a:t>
            </a:r>
            <a:r>
              <a:rPr lang="en-US" sz="3200" b="1" u="sng" dirty="0" err="1"/>
              <a:t>enterocolonic</a:t>
            </a:r>
            <a:r>
              <a:rPr lang="en-US" sz="3200" b="1" u="sng" dirty="0"/>
              <a:t> (small bowel </a:t>
            </a:r>
            <a:r>
              <a:rPr lang="en-US" sz="3200" b="1" u="sng" dirty="0" smtClean="0"/>
              <a:t>to colon</a:t>
            </a:r>
            <a:r>
              <a:rPr lang="en-US" sz="3200" dirty="0"/>
              <a:t>) </a:t>
            </a:r>
            <a:endParaRPr lang="en-US" sz="3200" dirty="0" smtClean="0"/>
          </a:p>
          <a:p>
            <a:r>
              <a:rPr lang="en-US" sz="3200" dirty="0" smtClean="0"/>
              <a:t>Fistulas </a:t>
            </a:r>
            <a:r>
              <a:rPr lang="en-US" sz="3200" dirty="0"/>
              <a:t>communicating with </a:t>
            </a:r>
            <a:r>
              <a:rPr lang="en-US" sz="3200" dirty="0" smtClean="0"/>
              <a:t>organs that </a:t>
            </a:r>
            <a:r>
              <a:rPr lang="en-US" sz="3200" dirty="0"/>
              <a:t>then drain externally can cause tremendous skin </a:t>
            </a:r>
            <a:r>
              <a:rPr lang="en-US" sz="3200" dirty="0" smtClean="0"/>
              <a:t>irritation, as </a:t>
            </a:r>
            <a:r>
              <a:rPr lang="en-US" sz="3200" dirty="0"/>
              <a:t>well as increased risk of developing infections. </a:t>
            </a:r>
            <a:endParaRPr lang="en-US" sz="3200" dirty="0" smtClean="0"/>
          </a:p>
          <a:p>
            <a:r>
              <a:rPr lang="en-US" sz="3200" dirty="0" smtClean="0"/>
              <a:t>Fistulas</a:t>
            </a:r>
            <a:r>
              <a:rPr lang="en-US" sz="3200" dirty="0"/>
              <a:t> </a:t>
            </a:r>
            <a:r>
              <a:rPr lang="en-US" sz="3200" dirty="0" smtClean="0"/>
              <a:t>are </a:t>
            </a:r>
            <a:r>
              <a:rPr lang="en-US" sz="3200" dirty="0"/>
              <a:t>corrected surgically.</a:t>
            </a:r>
          </a:p>
        </p:txBody>
      </p:sp>
      <p:sp>
        <p:nvSpPr>
          <p:cNvPr id="2" name="Date Placeholder 1"/>
          <p:cNvSpPr>
            <a:spLocks noGrp="1"/>
          </p:cNvSpPr>
          <p:nvPr>
            <p:ph type="dt" sz="half" idx="10"/>
          </p:nvPr>
        </p:nvSpPr>
        <p:spPr/>
        <p:txBody>
          <a:bodyPr/>
          <a:lstStyle/>
          <a:p>
            <a:fld id="{F5BC672B-A250-48BA-BF30-84D7626D42C1}"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90</a:t>
            </a:fld>
            <a:endParaRPr lang="en-US"/>
          </a:p>
        </p:txBody>
      </p:sp>
    </p:spTree>
    <p:extLst>
      <p:ext uri="{BB962C8B-B14F-4D97-AF65-F5344CB8AC3E}">
        <p14:creationId xmlns="" xmlns:p14="http://schemas.microsoft.com/office/powerpoint/2010/main" val="35343988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Diagnostic Tests</a:t>
            </a:r>
          </a:p>
          <a:p>
            <a:r>
              <a:rPr lang="en-US" u="sng" dirty="0"/>
              <a:t>Endoscopy</a:t>
            </a:r>
            <a:r>
              <a:rPr lang="en-US" dirty="0"/>
              <a:t> (colonoscopy and </a:t>
            </a:r>
            <a:r>
              <a:rPr lang="en-US" dirty="0" err="1"/>
              <a:t>sigmoidoscopy</a:t>
            </a:r>
            <a:r>
              <a:rPr lang="en-US" dirty="0"/>
              <a:t>), with </a:t>
            </a:r>
            <a:r>
              <a:rPr lang="en-US" dirty="0" smtClean="0"/>
              <a:t>multiple biopsies </a:t>
            </a:r>
            <a:r>
              <a:rPr lang="en-US" dirty="0"/>
              <a:t>of the diseased colon and terminal ileum, is </a:t>
            </a:r>
            <a:r>
              <a:rPr lang="en-US" dirty="0" smtClean="0"/>
              <a:t>the </a:t>
            </a:r>
            <a:r>
              <a:rPr lang="en-US" u="sng" dirty="0" smtClean="0"/>
              <a:t>most </a:t>
            </a:r>
            <a:r>
              <a:rPr lang="en-US" u="sng" dirty="0"/>
              <a:t>conclusive diagnostic test for </a:t>
            </a:r>
            <a:r>
              <a:rPr lang="en-US" dirty="0" err="1"/>
              <a:t>Crohn’s</a:t>
            </a:r>
            <a:r>
              <a:rPr lang="en-US" dirty="0"/>
              <a:t> disease</a:t>
            </a:r>
            <a:r>
              <a:rPr lang="en-US" dirty="0" smtClean="0"/>
              <a:t>.</a:t>
            </a:r>
          </a:p>
          <a:p>
            <a:r>
              <a:rPr lang="en-US" dirty="0" smtClean="0"/>
              <a:t> Endoscopy identifies </a:t>
            </a:r>
            <a:r>
              <a:rPr lang="en-US" dirty="0"/>
              <a:t>areas of normal to severely inflamed mucosa.</a:t>
            </a:r>
          </a:p>
          <a:p>
            <a:r>
              <a:rPr lang="en-US" u="sng" dirty="0" err="1"/>
              <a:t>Crohn’s</a:t>
            </a:r>
            <a:r>
              <a:rPr lang="en-US" u="sng" dirty="0"/>
              <a:t> disease is confirmed by granulomas </a:t>
            </a:r>
            <a:r>
              <a:rPr lang="en-US" dirty="0"/>
              <a:t>in </a:t>
            </a:r>
            <a:r>
              <a:rPr lang="en-US" dirty="0" smtClean="0"/>
              <a:t>the biopsy </a:t>
            </a:r>
            <a:r>
              <a:rPr lang="en-US" dirty="0"/>
              <a:t>specimen. </a:t>
            </a:r>
            <a:endParaRPr lang="en-US" dirty="0" smtClean="0"/>
          </a:p>
          <a:p>
            <a:r>
              <a:rPr lang="en-US" dirty="0" smtClean="0"/>
              <a:t>A </a:t>
            </a:r>
            <a:r>
              <a:rPr lang="en-US" dirty="0"/>
              <a:t>barium enema shows a classic “</a:t>
            </a:r>
            <a:r>
              <a:rPr lang="en-US" b="1" u="sng" dirty="0" err="1" smtClean="0"/>
              <a:t>cobblestoning</a:t>
            </a:r>
            <a:r>
              <a:rPr lang="en-US" dirty="0" smtClean="0"/>
              <a:t>” effect </a:t>
            </a:r>
            <a:r>
              <a:rPr lang="en-US" dirty="0"/>
              <a:t>and, as the disease progresses, areas of </a:t>
            </a:r>
            <a:r>
              <a:rPr lang="en-US" dirty="0" smtClean="0"/>
              <a:t>nar</a:t>
            </a:r>
            <a:r>
              <a:rPr lang="en-US" dirty="0"/>
              <a:t>rowing in the intestine</a:t>
            </a:r>
            <a:r>
              <a:rPr lang="en-US" dirty="0" smtClean="0"/>
              <a:t>.</a:t>
            </a:r>
          </a:p>
          <a:p>
            <a:r>
              <a:rPr lang="en-US" dirty="0" smtClean="0"/>
              <a:t> </a:t>
            </a:r>
            <a:r>
              <a:rPr lang="en-US" dirty="0"/>
              <a:t>An </a:t>
            </a:r>
            <a:r>
              <a:rPr lang="en-US" dirty="0" smtClean="0"/>
              <a:t>elevated erythrocyte </a:t>
            </a:r>
            <a:r>
              <a:rPr lang="en-US" dirty="0"/>
              <a:t>sedimentation rate </a:t>
            </a:r>
            <a:r>
              <a:rPr lang="en-US" dirty="0" smtClean="0"/>
              <a:t>and </a:t>
            </a:r>
            <a:r>
              <a:rPr lang="en-US" dirty="0"/>
              <a:t>leukocytosis are present, and serum albumin levels may </a:t>
            </a:r>
            <a:r>
              <a:rPr lang="en-US" dirty="0" smtClean="0"/>
              <a:t>be low </a:t>
            </a:r>
            <a:r>
              <a:rPr lang="en-US" dirty="0"/>
              <a:t>because of malnutrition or poor absorption of protein.</a:t>
            </a:r>
          </a:p>
          <a:p>
            <a:r>
              <a:rPr lang="en-US" u="sng" dirty="0"/>
              <a:t>Bowel sounds are hyperactive over the right lower </a:t>
            </a:r>
            <a:r>
              <a:rPr lang="en-US" u="sng" dirty="0" smtClean="0"/>
              <a:t>quadrant</a:t>
            </a:r>
            <a:r>
              <a:rPr lang="en-US" dirty="0" smtClean="0"/>
              <a:t>, and </a:t>
            </a:r>
            <a:r>
              <a:rPr lang="en-US" dirty="0"/>
              <a:t>a stool examination reveals </a:t>
            </a:r>
            <a:r>
              <a:rPr lang="en-US" u="sng" dirty="0"/>
              <a:t>fat content and </a:t>
            </a:r>
            <a:r>
              <a:rPr lang="en-US" u="sng" dirty="0" smtClean="0"/>
              <a:t>occult blood</a:t>
            </a:r>
            <a:r>
              <a:rPr lang="en-US" dirty="0"/>
              <a:t>.</a:t>
            </a:r>
          </a:p>
        </p:txBody>
      </p:sp>
      <p:sp>
        <p:nvSpPr>
          <p:cNvPr id="2" name="Date Placeholder 1"/>
          <p:cNvSpPr>
            <a:spLocks noGrp="1"/>
          </p:cNvSpPr>
          <p:nvPr>
            <p:ph type="dt" sz="half" idx="10"/>
          </p:nvPr>
        </p:nvSpPr>
        <p:spPr/>
        <p:txBody>
          <a:bodyPr/>
          <a:lstStyle/>
          <a:p>
            <a:fld id="{21E15730-053F-4184-B21A-1212EE85F573}"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91</a:t>
            </a:fld>
            <a:endParaRPr lang="en-US"/>
          </a:p>
        </p:txBody>
      </p:sp>
    </p:spTree>
    <p:extLst>
      <p:ext uri="{BB962C8B-B14F-4D97-AF65-F5344CB8AC3E}">
        <p14:creationId xmlns="" xmlns:p14="http://schemas.microsoft.com/office/powerpoint/2010/main" val="38569957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Medical Treatment</a:t>
            </a:r>
          </a:p>
          <a:p>
            <a:r>
              <a:rPr lang="en-US" dirty="0"/>
              <a:t>Management of </a:t>
            </a:r>
            <a:r>
              <a:rPr lang="en-US" dirty="0" err="1"/>
              <a:t>Crohn’s</a:t>
            </a:r>
            <a:r>
              <a:rPr lang="en-US" dirty="0"/>
              <a:t> disease is aimed at relieving </a:t>
            </a:r>
            <a:r>
              <a:rPr lang="en-US" dirty="0" smtClean="0"/>
              <a:t>symptoms, such </a:t>
            </a:r>
            <a:r>
              <a:rPr lang="en-US" dirty="0"/>
              <a:t>as inflammation and diarrhea, and the effects </a:t>
            </a:r>
            <a:r>
              <a:rPr lang="en-US" dirty="0" smtClean="0"/>
              <a:t>of those </a:t>
            </a:r>
            <a:r>
              <a:rPr lang="en-US" dirty="0"/>
              <a:t>symptoms, such as dehydration and malnutrition.</a:t>
            </a:r>
          </a:p>
          <a:p>
            <a:r>
              <a:rPr lang="en-US" b="1" u="sng" dirty="0"/>
              <a:t>Budesonide</a:t>
            </a:r>
            <a:r>
              <a:rPr lang="en-US" dirty="0"/>
              <a:t> (</a:t>
            </a:r>
            <a:r>
              <a:rPr lang="en-US" dirty="0" err="1"/>
              <a:t>Entocort</a:t>
            </a:r>
            <a:r>
              <a:rPr lang="en-US" dirty="0"/>
              <a:t> EC), an oral steroid, is a new </a:t>
            </a:r>
            <a:r>
              <a:rPr lang="en-US" dirty="0" smtClean="0"/>
              <a:t>treatment that </a:t>
            </a:r>
            <a:r>
              <a:rPr lang="en-US" dirty="0"/>
              <a:t>acts locally in the intestine to reduce inflammation</a:t>
            </a:r>
            <a:r>
              <a:rPr lang="en-US" dirty="0" smtClean="0"/>
              <a:t>.</a:t>
            </a:r>
          </a:p>
          <a:p>
            <a:r>
              <a:rPr lang="en-US" dirty="0" smtClean="0"/>
              <a:t> </a:t>
            </a:r>
            <a:r>
              <a:rPr lang="en-US" b="1" u="sng" dirty="0"/>
              <a:t>Antidiarrheal </a:t>
            </a:r>
            <a:r>
              <a:rPr lang="en-US" b="1" u="sng" dirty="0" smtClean="0"/>
              <a:t>medications </a:t>
            </a:r>
            <a:r>
              <a:rPr lang="en-US" dirty="0" smtClean="0"/>
              <a:t>such </a:t>
            </a:r>
            <a:r>
              <a:rPr lang="en-US" dirty="0"/>
              <a:t>as </a:t>
            </a:r>
            <a:r>
              <a:rPr lang="en-US" dirty="0" err="1"/>
              <a:t>loperamide</a:t>
            </a:r>
            <a:r>
              <a:rPr lang="en-US" dirty="0"/>
              <a:t> (Imodium) reduce peristalsis. </a:t>
            </a:r>
            <a:r>
              <a:rPr lang="en-US" dirty="0" smtClean="0"/>
              <a:t>Sulfasalazine (</a:t>
            </a:r>
            <a:r>
              <a:rPr lang="en-US" dirty="0" err="1" smtClean="0"/>
              <a:t>Azulfidine</a:t>
            </a:r>
            <a:r>
              <a:rPr lang="en-US" dirty="0"/>
              <a:t>) or </a:t>
            </a:r>
            <a:r>
              <a:rPr lang="en-US" dirty="0" err="1"/>
              <a:t>mesalamine</a:t>
            </a:r>
            <a:r>
              <a:rPr lang="en-US" dirty="0"/>
              <a:t> (</a:t>
            </a:r>
            <a:r>
              <a:rPr lang="en-US" dirty="0" err="1"/>
              <a:t>Pentasa</a:t>
            </a:r>
            <a:r>
              <a:rPr lang="en-US" dirty="0"/>
              <a:t>) is used </a:t>
            </a:r>
            <a:r>
              <a:rPr lang="en-US" dirty="0" smtClean="0"/>
              <a:t>long term </a:t>
            </a:r>
            <a:r>
              <a:rPr lang="en-US" dirty="0"/>
              <a:t>to decrease inflammation. </a:t>
            </a:r>
            <a:endParaRPr lang="en-US" dirty="0" smtClean="0"/>
          </a:p>
          <a:p>
            <a:r>
              <a:rPr lang="en-US" b="1" u="sng" dirty="0" smtClean="0"/>
              <a:t>Antibiotics</a:t>
            </a:r>
            <a:r>
              <a:rPr lang="en-US" dirty="0" smtClean="0"/>
              <a:t> </a:t>
            </a:r>
            <a:r>
              <a:rPr lang="en-US" dirty="0"/>
              <a:t>such as </a:t>
            </a:r>
            <a:r>
              <a:rPr lang="en-US" dirty="0" smtClean="0"/>
              <a:t>metronidazole (</a:t>
            </a:r>
            <a:r>
              <a:rPr lang="en-US" dirty="0" err="1" smtClean="0"/>
              <a:t>Flagyl</a:t>
            </a:r>
            <a:r>
              <a:rPr lang="en-US" dirty="0"/>
              <a:t>) and ciprofloxacin (</a:t>
            </a:r>
            <a:r>
              <a:rPr lang="en-US" dirty="0" err="1"/>
              <a:t>Cipro</a:t>
            </a:r>
            <a:r>
              <a:rPr lang="en-US" dirty="0"/>
              <a:t>) are used if </a:t>
            </a:r>
            <a:r>
              <a:rPr lang="en-US" dirty="0" smtClean="0"/>
              <a:t>abscesses or </a:t>
            </a:r>
            <a:r>
              <a:rPr lang="en-US" dirty="0"/>
              <a:t>peritonitis are present. </a:t>
            </a:r>
            <a:endParaRPr lang="en-US" dirty="0" smtClean="0"/>
          </a:p>
          <a:p>
            <a:r>
              <a:rPr lang="en-US" dirty="0" smtClean="0"/>
              <a:t>In </a:t>
            </a:r>
            <a:r>
              <a:rPr lang="en-US" dirty="0"/>
              <a:t>some cases</a:t>
            </a:r>
            <a:r>
              <a:rPr lang="en-US" dirty="0" smtClean="0"/>
              <a:t>, if  symptoms worsen</a:t>
            </a:r>
            <a:r>
              <a:rPr lang="en-US" b="1" u="sng" dirty="0"/>
              <a:t>-</a:t>
            </a:r>
            <a:r>
              <a:rPr lang="en-US" b="1" u="sng" dirty="0" smtClean="0"/>
              <a:t> </a:t>
            </a:r>
            <a:r>
              <a:rPr lang="en-US" b="1" u="sng" dirty="0" err="1"/>
              <a:t>Immunosuppressants</a:t>
            </a:r>
            <a:r>
              <a:rPr lang="en-US" b="1" u="sng" dirty="0"/>
              <a:t> </a:t>
            </a:r>
            <a:r>
              <a:rPr lang="en-US" dirty="0"/>
              <a:t>such as </a:t>
            </a:r>
            <a:r>
              <a:rPr lang="en-US" dirty="0" err="1"/>
              <a:t>aszathiprine</a:t>
            </a:r>
            <a:r>
              <a:rPr lang="en-US" dirty="0"/>
              <a:t> (</a:t>
            </a:r>
            <a:r>
              <a:rPr lang="en-US" dirty="0" smtClean="0"/>
              <a:t>Imuran) and </a:t>
            </a:r>
            <a:r>
              <a:rPr lang="en-US" dirty="0"/>
              <a:t>cyclosporine (</a:t>
            </a:r>
            <a:r>
              <a:rPr lang="en-US" dirty="0" err="1"/>
              <a:t>Sandimmune</a:t>
            </a:r>
            <a:r>
              <a:rPr lang="en-US" dirty="0"/>
              <a:t>) may be used to treat </a:t>
            </a:r>
            <a:r>
              <a:rPr lang="en-US" dirty="0" smtClean="0"/>
              <a:t>patients who </a:t>
            </a:r>
            <a:r>
              <a:rPr lang="en-US" dirty="0"/>
              <a:t>have not responded to other treatments or </a:t>
            </a:r>
            <a:r>
              <a:rPr lang="en-US" dirty="0" smtClean="0"/>
              <a:t>those who </a:t>
            </a:r>
            <a:r>
              <a:rPr lang="en-US" dirty="0"/>
              <a:t>require steroids.</a:t>
            </a:r>
          </a:p>
        </p:txBody>
      </p:sp>
      <p:sp>
        <p:nvSpPr>
          <p:cNvPr id="2" name="Date Placeholder 1"/>
          <p:cNvSpPr>
            <a:spLocks noGrp="1"/>
          </p:cNvSpPr>
          <p:nvPr>
            <p:ph type="dt" sz="half" idx="10"/>
          </p:nvPr>
        </p:nvSpPr>
        <p:spPr/>
        <p:txBody>
          <a:bodyPr/>
          <a:lstStyle/>
          <a:p>
            <a:fld id="{91892AF0-0EC6-4C11-B55F-03B4D045153A}"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92</a:t>
            </a:fld>
            <a:endParaRPr lang="en-US"/>
          </a:p>
        </p:txBody>
      </p:sp>
    </p:spTree>
    <p:extLst>
      <p:ext uri="{BB962C8B-B14F-4D97-AF65-F5344CB8AC3E}">
        <p14:creationId xmlns="" xmlns:p14="http://schemas.microsoft.com/office/powerpoint/2010/main" val="26368877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en-US" b="1" u="sng" dirty="0"/>
              <a:t>Surgery</a:t>
            </a:r>
            <a:r>
              <a:rPr lang="en-US" dirty="0"/>
              <a:t> may be indicated if obstruction, stricture, </a:t>
            </a:r>
            <a:r>
              <a:rPr lang="en-US" dirty="0" smtClean="0"/>
              <a:t>fistula, or </a:t>
            </a:r>
            <a:r>
              <a:rPr lang="en-US" dirty="0"/>
              <a:t>abscess is present. </a:t>
            </a:r>
            <a:endParaRPr lang="en-US" dirty="0" smtClean="0"/>
          </a:p>
          <a:p>
            <a:r>
              <a:rPr lang="en-US" dirty="0" smtClean="0"/>
              <a:t>Surgical </a:t>
            </a:r>
            <a:r>
              <a:rPr lang="en-US" dirty="0"/>
              <a:t>procedures include </a:t>
            </a:r>
            <a:r>
              <a:rPr lang="en-US" dirty="0" smtClean="0"/>
              <a:t>resection of </a:t>
            </a:r>
            <a:r>
              <a:rPr lang="en-US" dirty="0"/>
              <a:t>the affected area with anastomosis, </a:t>
            </a:r>
            <a:r>
              <a:rPr lang="en-US" b="1" u="sng" dirty="0"/>
              <a:t>colectomy </a:t>
            </a:r>
            <a:r>
              <a:rPr lang="en-US" b="1" u="sng" dirty="0" smtClean="0"/>
              <a:t>with ileostomy</a:t>
            </a:r>
            <a:r>
              <a:rPr lang="en-US" b="1" u="sng" dirty="0"/>
              <a:t>, or </a:t>
            </a:r>
            <a:r>
              <a:rPr lang="en-US" b="1" u="sng" dirty="0" smtClean="0"/>
              <a:t>colectomy (partial or total) </a:t>
            </a:r>
            <a:r>
              <a:rPr lang="en-US" b="1" u="sng" dirty="0"/>
              <a:t>with </a:t>
            </a:r>
            <a:r>
              <a:rPr lang="en-US" b="1" u="sng" dirty="0" err="1"/>
              <a:t>ileorectal</a:t>
            </a:r>
            <a:r>
              <a:rPr lang="en-US" b="1" u="sng" dirty="0"/>
              <a:t> anastomosis</a:t>
            </a:r>
            <a:r>
              <a:rPr lang="en-US" dirty="0"/>
              <a:t>, </a:t>
            </a:r>
            <a:r>
              <a:rPr lang="en-US" dirty="0" smtClean="0"/>
              <a:t>depending on </a:t>
            </a:r>
            <a:r>
              <a:rPr lang="en-US" dirty="0"/>
              <a:t>the area of bowel involved</a:t>
            </a:r>
            <a:r>
              <a:rPr lang="en-US" dirty="0" smtClean="0"/>
              <a:t>.</a:t>
            </a:r>
          </a:p>
          <a:p>
            <a:r>
              <a:rPr lang="en-US" dirty="0" smtClean="0"/>
              <a:t> </a:t>
            </a:r>
            <a:r>
              <a:rPr lang="en-US" dirty="0"/>
              <a:t>Because of the similarities between Crohn’s disease </a:t>
            </a:r>
            <a:r>
              <a:rPr lang="en-US" dirty="0" smtClean="0"/>
              <a:t>and ulcerative </a:t>
            </a:r>
            <a:r>
              <a:rPr lang="en-US" dirty="0"/>
              <a:t>colitis, the nursing </a:t>
            </a:r>
            <a:r>
              <a:rPr lang="en-US" dirty="0" smtClean="0"/>
              <a:t>process </a:t>
            </a:r>
            <a:r>
              <a:rPr lang="en-US" dirty="0"/>
              <a:t>for both are </a:t>
            </a:r>
            <a:r>
              <a:rPr lang="en-US" dirty="0" smtClean="0"/>
              <a:t>discussed together</a:t>
            </a:r>
            <a:r>
              <a:rPr lang="en-US" dirty="0"/>
              <a:t>.</a:t>
            </a:r>
          </a:p>
        </p:txBody>
      </p:sp>
      <p:sp>
        <p:nvSpPr>
          <p:cNvPr id="2" name="Date Placeholder 1"/>
          <p:cNvSpPr>
            <a:spLocks noGrp="1"/>
          </p:cNvSpPr>
          <p:nvPr>
            <p:ph type="dt" sz="half" idx="10"/>
          </p:nvPr>
        </p:nvSpPr>
        <p:spPr/>
        <p:txBody>
          <a:bodyPr/>
          <a:lstStyle/>
          <a:p>
            <a:fld id="{8AA0711A-5E2C-4E44-99C0-1D07BD21404F}"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93</a:t>
            </a:fld>
            <a:endParaRPr lang="en-US"/>
          </a:p>
        </p:txBody>
      </p:sp>
    </p:spTree>
    <p:extLst>
      <p:ext uri="{BB962C8B-B14F-4D97-AF65-F5344CB8AC3E}">
        <p14:creationId xmlns="" xmlns:p14="http://schemas.microsoft.com/office/powerpoint/2010/main" val="369743504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u="sng" dirty="0"/>
              <a:t>Ulcerative Colitis</a:t>
            </a:r>
          </a:p>
          <a:p>
            <a:pPr marL="0" indent="0">
              <a:buNone/>
            </a:pPr>
            <a:r>
              <a:rPr lang="en-US" b="1" i="1" u="sng" dirty="0"/>
              <a:t>Pathophysiology</a:t>
            </a:r>
          </a:p>
          <a:p>
            <a:r>
              <a:rPr lang="en-US" dirty="0"/>
              <a:t>Ulcerative colitis is similar to </a:t>
            </a:r>
            <a:r>
              <a:rPr lang="en-US" dirty="0" err="1"/>
              <a:t>Crohn’s</a:t>
            </a:r>
            <a:r>
              <a:rPr lang="en-US" dirty="0"/>
              <a:t> </a:t>
            </a:r>
            <a:r>
              <a:rPr lang="en-US" dirty="0" smtClean="0"/>
              <a:t>disease- bowel inflammatory disease involving terminal of </a:t>
            </a:r>
            <a:r>
              <a:rPr lang="en-US" dirty="0" err="1" smtClean="0"/>
              <a:t>ileus</a:t>
            </a:r>
            <a:r>
              <a:rPr lang="en-US" dirty="0" smtClean="0"/>
              <a:t>. </a:t>
            </a:r>
            <a:r>
              <a:rPr lang="en-US" dirty="0" err="1"/>
              <a:t>Crohn’s</a:t>
            </a:r>
            <a:r>
              <a:rPr lang="en-US" dirty="0"/>
              <a:t> </a:t>
            </a:r>
            <a:r>
              <a:rPr lang="en-US" dirty="0" smtClean="0"/>
              <a:t>disease, however</a:t>
            </a:r>
            <a:r>
              <a:rPr lang="en-US" dirty="0"/>
              <a:t>, can occur anywhere in the </a:t>
            </a:r>
            <a:r>
              <a:rPr lang="en-US" dirty="0" smtClean="0"/>
              <a:t>gastrointestinal system</a:t>
            </a:r>
            <a:r>
              <a:rPr lang="en-US" dirty="0"/>
              <a:t>, </a:t>
            </a:r>
            <a:r>
              <a:rPr lang="en-US" b="1" u="sng" dirty="0"/>
              <a:t>whereas ulcerative colitis occurs in the large </a:t>
            </a:r>
            <a:r>
              <a:rPr lang="en-US" b="1" u="sng" dirty="0" smtClean="0"/>
              <a:t>colon and </a:t>
            </a:r>
            <a:r>
              <a:rPr lang="en-US" b="1" u="sng" dirty="0"/>
              <a:t>rectum</a:t>
            </a:r>
            <a:r>
              <a:rPr lang="en-US" dirty="0" smtClean="0"/>
              <a:t>.</a:t>
            </a:r>
          </a:p>
          <a:p>
            <a:r>
              <a:rPr lang="en-US" dirty="0" smtClean="0"/>
              <a:t> </a:t>
            </a:r>
            <a:r>
              <a:rPr lang="en-US" dirty="0"/>
              <a:t>Multiple ulcerations and diffuse </a:t>
            </a:r>
            <a:r>
              <a:rPr lang="en-US" dirty="0" smtClean="0"/>
              <a:t>inflammation occurs </a:t>
            </a:r>
            <a:r>
              <a:rPr lang="en-US" dirty="0"/>
              <a:t>in the superficial mucosa and </a:t>
            </a:r>
            <a:r>
              <a:rPr lang="en-US" dirty="0" err="1"/>
              <a:t>submucosa</a:t>
            </a:r>
            <a:r>
              <a:rPr lang="en-US" dirty="0"/>
              <a:t> of </a:t>
            </a:r>
            <a:r>
              <a:rPr lang="en-US" dirty="0" smtClean="0"/>
              <a:t>the colon</a:t>
            </a:r>
            <a:r>
              <a:rPr lang="en-US" dirty="0"/>
              <a:t>. </a:t>
            </a:r>
            <a:endParaRPr lang="en-US" dirty="0" smtClean="0"/>
          </a:p>
          <a:p>
            <a:r>
              <a:rPr lang="en-US" dirty="0" smtClean="0"/>
              <a:t>The </a:t>
            </a:r>
            <a:r>
              <a:rPr lang="en-US" dirty="0"/>
              <a:t>lesions spread throughout the large </a:t>
            </a:r>
            <a:r>
              <a:rPr lang="en-US" dirty="0" smtClean="0"/>
              <a:t>intestine  and </a:t>
            </a:r>
            <a:r>
              <a:rPr lang="en-US" dirty="0"/>
              <a:t>usually involve the rectum. </a:t>
            </a:r>
            <a:endParaRPr lang="en-US" dirty="0" smtClean="0"/>
          </a:p>
          <a:p>
            <a:r>
              <a:rPr lang="en-US" dirty="0" smtClean="0"/>
              <a:t>The </a:t>
            </a:r>
            <a:r>
              <a:rPr lang="en-US" dirty="0"/>
              <a:t>patient with </a:t>
            </a:r>
            <a:r>
              <a:rPr lang="en-US" dirty="0" smtClean="0"/>
              <a:t>ulcerative colitis </a:t>
            </a:r>
            <a:r>
              <a:rPr lang="en-US" dirty="0"/>
              <a:t>has increased risk of developing colorectal cancer.</a:t>
            </a:r>
          </a:p>
        </p:txBody>
      </p:sp>
      <p:sp>
        <p:nvSpPr>
          <p:cNvPr id="2" name="Date Placeholder 1"/>
          <p:cNvSpPr>
            <a:spLocks noGrp="1"/>
          </p:cNvSpPr>
          <p:nvPr>
            <p:ph type="dt" sz="half" idx="10"/>
          </p:nvPr>
        </p:nvSpPr>
        <p:spPr/>
        <p:txBody>
          <a:bodyPr/>
          <a:lstStyle/>
          <a:p>
            <a:fld id="{CA85885D-A07F-4C2E-B56C-44380F640E93}"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94</a:t>
            </a:fld>
            <a:endParaRPr lang="en-US"/>
          </a:p>
        </p:txBody>
      </p:sp>
    </p:spTree>
    <p:extLst>
      <p:ext uri="{BB962C8B-B14F-4D97-AF65-F5344CB8AC3E}">
        <p14:creationId xmlns="" xmlns:p14="http://schemas.microsoft.com/office/powerpoint/2010/main" val="40573179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Etiology</a:t>
            </a:r>
          </a:p>
          <a:p>
            <a:r>
              <a:rPr lang="en-US" dirty="0"/>
              <a:t>Several theories exist to explain the cause of ulcerative colitis.</a:t>
            </a:r>
          </a:p>
          <a:p>
            <a:r>
              <a:rPr lang="en-US" dirty="0"/>
              <a:t>These include infection, allergy, and autoimmune response.</a:t>
            </a:r>
          </a:p>
          <a:p>
            <a:r>
              <a:rPr lang="en-US" dirty="0"/>
              <a:t>Environmental agents such as pesticides, </a:t>
            </a:r>
            <a:r>
              <a:rPr lang="en-US" dirty="0" smtClean="0"/>
              <a:t>tobacco, radiation</a:t>
            </a:r>
            <a:r>
              <a:rPr lang="en-US" dirty="0"/>
              <a:t>, and food additives may precipitate an exacerbation.</a:t>
            </a:r>
          </a:p>
          <a:p>
            <a:r>
              <a:rPr lang="en-US" dirty="0" smtClean="0"/>
              <a:t> </a:t>
            </a:r>
            <a:r>
              <a:rPr lang="en-US" dirty="0"/>
              <a:t>Psychological stress may </a:t>
            </a:r>
            <a:r>
              <a:rPr lang="en-US" dirty="0" smtClean="0"/>
              <a:t>trigger or </a:t>
            </a:r>
            <a:r>
              <a:rPr lang="en-US" dirty="0"/>
              <a:t>worsen an attack of symptoms. </a:t>
            </a:r>
            <a:endParaRPr lang="en-US" dirty="0" smtClean="0"/>
          </a:p>
          <a:p>
            <a:r>
              <a:rPr lang="en-US" dirty="0" smtClean="0"/>
              <a:t>Ulcerative </a:t>
            </a:r>
            <a:r>
              <a:rPr lang="en-US" dirty="0"/>
              <a:t>colitis </a:t>
            </a:r>
            <a:r>
              <a:rPr lang="en-US" dirty="0" smtClean="0"/>
              <a:t>usually begins </a:t>
            </a:r>
            <a:r>
              <a:rPr lang="en-US" dirty="0"/>
              <a:t>between </a:t>
            </a:r>
            <a:r>
              <a:rPr lang="en-US" b="1" u="sng" dirty="0"/>
              <a:t>ages 15 and 40.</a:t>
            </a:r>
          </a:p>
        </p:txBody>
      </p:sp>
      <p:sp>
        <p:nvSpPr>
          <p:cNvPr id="2" name="Date Placeholder 1"/>
          <p:cNvSpPr>
            <a:spLocks noGrp="1"/>
          </p:cNvSpPr>
          <p:nvPr>
            <p:ph type="dt" sz="half" idx="10"/>
          </p:nvPr>
        </p:nvSpPr>
        <p:spPr/>
        <p:txBody>
          <a:bodyPr/>
          <a:lstStyle/>
          <a:p>
            <a:fld id="{57D18C3C-9E24-47E5-99F0-6A8A9E5E76DF}"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95</a:t>
            </a:fld>
            <a:endParaRPr lang="en-US"/>
          </a:p>
        </p:txBody>
      </p:sp>
    </p:spTree>
    <p:extLst>
      <p:ext uri="{BB962C8B-B14F-4D97-AF65-F5344CB8AC3E}">
        <p14:creationId xmlns="" xmlns:p14="http://schemas.microsoft.com/office/powerpoint/2010/main" val="128010385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Signs and Symptoms</a:t>
            </a:r>
          </a:p>
          <a:p>
            <a:r>
              <a:rPr lang="en-US" dirty="0"/>
              <a:t>Abdominal pain, diarrhea, rectal bleeding, and fecal </a:t>
            </a:r>
            <a:r>
              <a:rPr lang="en-US" dirty="0" smtClean="0"/>
              <a:t>urgency are </a:t>
            </a:r>
            <a:r>
              <a:rPr lang="en-US" dirty="0"/>
              <a:t>common symptoms of ulcerative </a:t>
            </a:r>
            <a:r>
              <a:rPr lang="en-US" dirty="0" smtClean="0"/>
              <a:t>colitis</a:t>
            </a:r>
          </a:p>
          <a:p>
            <a:r>
              <a:rPr lang="en-US" dirty="0" smtClean="0"/>
              <a:t> Anorexia</a:t>
            </a:r>
            <a:r>
              <a:rPr lang="en-US" dirty="0"/>
              <a:t>, weight loss, cramping, vomiting, </a:t>
            </a:r>
            <a:r>
              <a:rPr lang="en-US" dirty="0" smtClean="0"/>
              <a:t>fever, and </a:t>
            </a:r>
            <a:r>
              <a:rPr lang="en-US" dirty="0"/>
              <a:t>dehydration associated with passing 5 to 20 </a:t>
            </a:r>
            <a:r>
              <a:rPr lang="en-US" dirty="0" smtClean="0"/>
              <a:t>liquid stools </a:t>
            </a:r>
            <a:r>
              <a:rPr lang="en-US" dirty="0"/>
              <a:t>a day may also occur</a:t>
            </a:r>
            <a:r>
              <a:rPr lang="en-US" dirty="0" smtClean="0"/>
              <a:t>.</a:t>
            </a:r>
          </a:p>
          <a:p>
            <a:r>
              <a:rPr lang="en-US" dirty="0" smtClean="0"/>
              <a:t> </a:t>
            </a:r>
            <a:r>
              <a:rPr lang="en-US" dirty="0"/>
              <a:t>Along with the potential </a:t>
            </a:r>
            <a:r>
              <a:rPr lang="en-US" dirty="0" smtClean="0"/>
              <a:t>for </a:t>
            </a:r>
            <a:r>
              <a:rPr lang="en-US" dirty="0"/>
              <a:t>fluid and electrolyte imbalance, there is a loss of calcium.</a:t>
            </a:r>
          </a:p>
          <a:p>
            <a:r>
              <a:rPr lang="en-US" dirty="0"/>
              <a:t>Anemia often develops as a result of rectal bleeding. </a:t>
            </a:r>
            <a:endParaRPr lang="en-US" dirty="0" smtClean="0"/>
          </a:p>
          <a:p>
            <a:r>
              <a:rPr lang="en-US" dirty="0" smtClean="0"/>
              <a:t>Serum</a:t>
            </a:r>
            <a:r>
              <a:rPr lang="en-US" dirty="0"/>
              <a:t> </a:t>
            </a:r>
            <a:r>
              <a:rPr lang="en-US" dirty="0" smtClean="0"/>
              <a:t>albumin </a:t>
            </a:r>
            <a:r>
              <a:rPr lang="en-US" dirty="0"/>
              <a:t>may be low because of </a:t>
            </a:r>
            <a:r>
              <a:rPr lang="en-US" dirty="0" err="1"/>
              <a:t>malabsorption</a:t>
            </a:r>
            <a:r>
              <a:rPr lang="en-US" dirty="0"/>
              <a:t>. </a:t>
            </a:r>
            <a:endParaRPr lang="en-US" dirty="0" smtClean="0"/>
          </a:p>
          <a:p>
            <a:r>
              <a:rPr lang="en-US" dirty="0" smtClean="0"/>
              <a:t>Like </a:t>
            </a:r>
            <a:r>
              <a:rPr lang="en-US" dirty="0" err="1" smtClean="0"/>
              <a:t>Crohn’s</a:t>
            </a:r>
            <a:r>
              <a:rPr lang="en-US" dirty="0"/>
              <a:t> </a:t>
            </a:r>
            <a:r>
              <a:rPr lang="en-US" dirty="0" smtClean="0"/>
              <a:t>disease</a:t>
            </a:r>
            <a:r>
              <a:rPr lang="en-US" dirty="0"/>
              <a:t>, arthritis, skin lesions, inflammatory disorders of </a:t>
            </a:r>
            <a:r>
              <a:rPr lang="en-US" dirty="0" smtClean="0"/>
              <a:t>the eyes</a:t>
            </a:r>
            <a:r>
              <a:rPr lang="en-US" dirty="0"/>
              <a:t>, and abnormalities of liver function may also occur.</a:t>
            </a:r>
          </a:p>
          <a:p>
            <a:r>
              <a:rPr lang="en-US" dirty="0"/>
              <a:t>Symptoms are usually intermittent, with remissions </a:t>
            </a:r>
            <a:r>
              <a:rPr lang="en-US" dirty="0" smtClean="0"/>
              <a:t>lasting from </a:t>
            </a:r>
            <a:r>
              <a:rPr lang="en-US" dirty="0"/>
              <a:t>months to years.</a:t>
            </a:r>
          </a:p>
        </p:txBody>
      </p:sp>
      <p:sp>
        <p:nvSpPr>
          <p:cNvPr id="2" name="Date Placeholder 1"/>
          <p:cNvSpPr>
            <a:spLocks noGrp="1"/>
          </p:cNvSpPr>
          <p:nvPr>
            <p:ph type="dt" sz="half" idx="10"/>
          </p:nvPr>
        </p:nvSpPr>
        <p:spPr/>
        <p:txBody>
          <a:bodyPr/>
          <a:lstStyle/>
          <a:p>
            <a:fld id="{446AE74C-68AF-4336-A33D-929A941293CA}"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96</a:t>
            </a:fld>
            <a:endParaRPr lang="en-US"/>
          </a:p>
        </p:txBody>
      </p:sp>
    </p:spTree>
    <p:extLst>
      <p:ext uri="{BB962C8B-B14F-4D97-AF65-F5344CB8AC3E}">
        <p14:creationId xmlns="" xmlns:p14="http://schemas.microsoft.com/office/powerpoint/2010/main" val="272448643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r>
              <a:rPr lang="en-US" b="1" i="1" u="sng" dirty="0"/>
              <a:t>Complications</a:t>
            </a:r>
          </a:p>
          <a:p>
            <a:r>
              <a:rPr lang="en-US" u="sng" dirty="0"/>
              <a:t>Malnutrition</a:t>
            </a:r>
            <a:r>
              <a:rPr lang="en-US" dirty="0"/>
              <a:t> and its associated problems are </a:t>
            </a:r>
            <a:r>
              <a:rPr lang="en-US" dirty="0" smtClean="0"/>
              <a:t>complications of </a:t>
            </a:r>
            <a:r>
              <a:rPr lang="en-US" dirty="0"/>
              <a:t>ulcerative colitis. </a:t>
            </a:r>
            <a:endParaRPr lang="en-US" dirty="0" smtClean="0"/>
          </a:p>
          <a:p>
            <a:r>
              <a:rPr lang="en-US" dirty="0" smtClean="0"/>
              <a:t>Other </a:t>
            </a:r>
            <a:r>
              <a:rPr lang="en-US" dirty="0"/>
              <a:t>complications include the </a:t>
            </a:r>
            <a:r>
              <a:rPr lang="en-US" u="sng" dirty="0" smtClean="0"/>
              <a:t>potential for </a:t>
            </a:r>
            <a:r>
              <a:rPr lang="en-US" u="sng" dirty="0"/>
              <a:t>hemorrhage during an acute phase, bowel </a:t>
            </a:r>
            <a:r>
              <a:rPr lang="en-US" u="sng" dirty="0" smtClean="0"/>
              <a:t>obstruction, perforation</a:t>
            </a:r>
            <a:r>
              <a:rPr lang="en-US" u="sng" dirty="0"/>
              <a:t>, and peritonitis</a:t>
            </a:r>
            <a:r>
              <a:rPr lang="en-US" dirty="0"/>
              <a:t>. </a:t>
            </a:r>
            <a:endParaRPr lang="en-US" dirty="0" smtClean="0"/>
          </a:p>
          <a:p>
            <a:r>
              <a:rPr lang="en-US" dirty="0" smtClean="0"/>
              <a:t>The </a:t>
            </a:r>
            <a:r>
              <a:rPr lang="en-US" dirty="0"/>
              <a:t>risk for </a:t>
            </a:r>
            <a:r>
              <a:rPr lang="en-US" u="sng" dirty="0"/>
              <a:t>colon </a:t>
            </a:r>
            <a:r>
              <a:rPr lang="en-US" u="sng" dirty="0" smtClean="0"/>
              <a:t>cancer </a:t>
            </a:r>
            <a:r>
              <a:rPr lang="en-US" dirty="0" smtClean="0"/>
              <a:t>is </a:t>
            </a:r>
            <a:r>
              <a:rPr lang="en-US" dirty="0"/>
              <a:t>also increased in patients with ulcerative colitis. </a:t>
            </a:r>
            <a:endParaRPr lang="en-US" dirty="0" smtClean="0"/>
          </a:p>
          <a:p>
            <a:r>
              <a:rPr lang="en-US" dirty="0" smtClean="0"/>
              <a:t>Symptoms</a:t>
            </a:r>
            <a:r>
              <a:rPr lang="en-US" dirty="0"/>
              <a:t> </a:t>
            </a:r>
            <a:r>
              <a:rPr lang="en-US" dirty="0" smtClean="0"/>
              <a:t>outside </a:t>
            </a:r>
            <a:r>
              <a:rPr lang="en-US" dirty="0"/>
              <a:t>the GI tract, such as </a:t>
            </a:r>
            <a:r>
              <a:rPr lang="en-US" u="sng" dirty="0"/>
              <a:t>arthritis, skin lesions, </a:t>
            </a:r>
            <a:r>
              <a:rPr lang="en-US" u="sng" dirty="0" smtClean="0"/>
              <a:t>an inflammatory </a:t>
            </a:r>
            <a:r>
              <a:rPr lang="en-US" u="sng" dirty="0"/>
              <a:t>disorders of the eyes</a:t>
            </a:r>
            <a:r>
              <a:rPr lang="en-US" dirty="0"/>
              <a:t>, may also occur</a:t>
            </a:r>
            <a:r>
              <a:rPr lang="en-US" dirty="0" smtClean="0"/>
              <a:t>.</a:t>
            </a:r>
          </a:p>
          <a:p>
            <a:r>
              <a:rPr lang="en-US" dirty="0" err="1" smtClean="0"/>
              <a:t>Anaemia</a:t>
            </a:r>
            <a:r>
              <a:rPr lang="en-US" dirty="0" smtClean="0"/>
              <a:t>/dehydration</a:t>
            </a:r>
            <a:endParaRPr lang="en-US" dirty="0"/>
          </a:p>
        </p:txBody>
      </p:sp>
      <p:sp>
        <p:nvSpPr>
          <p:cNvPr id="2" name="Date Placeholder 1"/>
          <p:cNvSpPr>
            <a:spLocks noGrp="1"/>
          </p:cNvSpPr>
          <p:nvPr>
            <p:ph type="dt" sz="half" idx="10"/>
          </p:nvPr>
        </p:nvSpPr>
        <p:spPr/>
        <p:txBody>
          <a:bodyPr/>
          <a:lstStyle/>
          <a:p>
            <a:fld id="{23ADC148-68D7-40CC-AF62-C1CDBF92F078}"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97</a:t>
            </a:fld>
            <a:endParaRPr lang="en-US"/>
          </a:p>
        </p:txBody>
      </p:sp>
    </p:spTree>
    <p:extLst>
      <p:ext uri="{BB962C8B-B14F-4D97-AF65-F5344CB8AC3E}">
        <p14:creationId xmlns="" xmlns:p14="http://schemas.microsoft.com/office/powerpoint/2010/main" val="11169273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i="1" u="sng" dirty="0"/>
              <a:t>Diagnostic Tests</a:t>
            </a:r>
          </a:p>
          <a:p>
            <a:r>
              <a:rPr lang="en-US" dirty="0"/>
              <a:t>Examination of stool specimens is done to rule out any </a:t>
            </a:r>
            <a:r>
              <a:rPr lang="en-US" dirty="0" smtClean="0"/>
              <a:t>bacterial or </a:t>
            </a:r>
            <a:r>
              <a:rPr lang="en-US" dirty="0"/>
              <a:t>amebic organisms. </a:t>
            </a:r>
            <a:endParaRPr lang="en-US" dirty="0" smtClean="0"/>
          </a:p>
          <a:p>
            <a:r>
              <a:rPr lang="en-US" dirty="0" smtClean="0"/>
              <a:t>The </a:t>
            </a:r>
            <a:r>
              <a:rPr lang="en-US" dirty="0"/>
              <a:t>stool is positive for blood.</a:t>
            </a:r>
          </a:p>
          <a:p>
            <a:r>
              <a:rPr lang="en-US" dirty="0" smtClean="0"/>
              <a:t> FHG/ESR-Anemia </a:t>
            </a:r>
            <a:r>
              <a:rPr lang="en-US" dirty="0"/>
              <a:t>is often present because of blood loss.  </a:t>
            </a:r>
            <a:r>
              <a:rPr lang="en-US" dirty="0" smtClean="0"/>
              <a:t>Leukocyte levels </a:t>
            </a:r>
            <a:r>
              <a:rPr lang="en-US" dirty="0"/>
              <a:t>and erythrocyte sedimentation rate are elevated </a:t>
            </a:r>
            <a:r>
              <a:rPr lang="en-US" dirty="0" smtClean="0"/>
              <a:t>because of </a:t>
            </a:r>
            <a:r>
              <a:rPr lang="en-US" dirty="0"/>
              <a:t>the chronic inflammation</a:t>
            </a:r>
            <a:r>
              <a:rPr lang="en-US" dirty="0" smtClean="0"/>
              <a:t>.</a:t>
            </a:r>
          </a:p>
          <a:p>
            <a:r>
              <a:rPr lang="en-US" dirty="0" smtClean="0"/>
              <a:t>U/E/C-  </a:t>
            </a:r>
            <a:r>
              <a:rPr lang="en-US" dirty="0"/>
              <a:t>Electrolytes are </a:t>
            </a:r>
            <a:r>
              <a:rPr lang="en-US" dirty="0" smtClean="0"/>
              <a:t>depleted from </a:t>
            </a:r>
            <a:r>
              <a:rPr lang="en-US" dirty="0"/>
              <a:t>chronic diarrhea. </a:t>
            </a:r>
            <a:endParaRPr lang="en-US" dirty="0" smtClean="0"/>
          </a:p>
          <a:p>
            <a:r>
              <a:rPr lang="en-US" dirty="0" smtClean="0"/>
              <a:t>LFTs- There </a:t>
            </a:r>
            <a:r>
              <a:rPr lang="en-US" dirty="0"/>
              <a:t>is a protein loss because </a:t>
            </a:r>
            <a:r>
              <a:rPr lang="en-US" dirty="0" smtClean="0"/>
              <a:t>of liver </a:t>
            </a:r>
            <a:r>
              <a:rPr lang="en-US" dirty="0"/>
              <a:t>dysfunction and </a:t>
            </a:r>
            <a:r>
              <a:rPr lang="en-US" dirty="0" err="1"/>
              <a:t>malabsorption</a:t>
            </a:r>
            <a:r>
              <a:rPr lang="en-US" dirty="0"/>
              <a:t>. </a:t>
            </a:r>
            <a:endParaRPr lang="en-US" dirty="0" smtClean="0"/>
          </a:p>
          <a:p>
            <a:r>
              <a:rPr lang="en-US" dirty="0" smtClean="0"/>
              <a:t>Endoscopy </a:t>
            </a:r>
            <a:r>
              <a:rPr lang="en-US" dirty="0"/>
              <a:t>and </a:t>
            </a:r>
            <a:r>
              <a:rPr lang="en-US" dirty="0" smtClean="0"/>
              <a:t>barium enema </a:t>
            </a:r>
            <a:r>
              <a:rPr lang="en-US" dirty="0"/>
              <a:t>help differentiate ulcerative colitis from </a:t>
            </a:r>
            <a:r>
              <a:rPr lang="en-US" dirty="0" smtClean="0"/>
              <a:t>other diseases </a:t>
            </a:r>
            <a:r>
              <a:rPr lang="en-US" dirty="0"/>
              <a:t>of the colon with similar symptoms. </a:t>
            </a:r>
            <a:endParaRPr lang="en-US" dirty="0" smtClean="0"/>
          </a:p>
          <a:p>
            <a:r>
              <a:rPr lang="en-US" dirty="0" smtClean="0"/>
              <a:t>Biopsy specimens taken </a:t>
            </a:r>
            <a:r>
              <a:rPr lang="en-US" dirty="0"/>
              <a:t>during </a:t>
            </a:r>
            <a:r>
              <a:rPr lang="en-US" dirty="0" err="1"/>
              <a:t>sigmoidoscopy</a:t>
            </a:r>
            <a:r>
              <a:rPr lang="en-US" dirty="0"/>
              <a:t> and colonoscopy </a:t>
            </a:r>
            <a:r>
              <a:rPr lang="en-US" dirty="0" smtClean="0"/>
              <a:t>typically show </a:t>
            </a:r>
            <a:r>
              <a:rPr lang="en-US" dirty="0"/>
              <a:t>abnormal cells.</a:t>
            </a:r>
          </a:p>
        </p:txBody>
      </p:sp>
      <p:sp>
        <p:nvSpPr>
          <p:cNvPr id="2" name="Date Placeholder 1"/>
          <p:cNvSpPr>
            <a:spLocks noGrp="1"/>
          </p:cNvSpPr>
          <p:nvPr>
            <p:ph type="dt" sz="half" idx="10"/>
          </p:nvPr>
        </p:nvSpPr>
        <p:spPr/>
        <p:txBody>
          <a:bodyPr/>
          <a:lstStyle/>
          <a:p>
            <a:fld id="{8F89B8B9-3690-4D73-962A-32DFFC3C5F3C}"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98</a:t>
            </a:fld>
            <a:endParaRPr lang="en-US"/>
          </a:p>
        </p:txBody>
      </p:sp>
    </p:spTree>
    <p:extLst>
      <p:ext uri="{BB962C8B-B14F-4D97-AF65-F5344CB8AC3E}">
        <p14:creationId xmlns="" xmlns:p14="http://schemas.microsoft.com/office/powerpoint/2010/main" val="187143516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en-US" b="1" u="sng" dirty="0"/>
              <a:t>MEDICAL TREATMENT</a:t>
            </a:r>
            <a:r>
              <a:rPr lang="en-US" b="1" dirty="0" smtClean="0"/>
              <a:t>.</a:t>
            </a:r>
          </a:p>
          <a:p>
            <a:pPr marL="0" indent="0">
              <a:buNone/>
            </a:pPr>
            <a:r>
              <a:rPr lang="en-US" b="1" dirty="0" smtClean="0"/>
              <a:t> </a:t>
            </a:r>
            <a:r>
              <a:rPr lang="en-US" dirty="0"/>
              <a:t>Foods that cause gas or diarrhea </a:t>
            </a:r>
            <a:r>
              <a:rPr lang="en-US" dirty="0" smtClean="0"/>
              <a:t>are avoided.</a:t>
            </a:r>
          </a:p>
          <a:p>
            <a:pPr marL="0" indent="0">
              <a:buNone/>
            </a:pPr>
            <a:r>
              <a:rPr lang="en-US" dirty="0" smtClean="0"/>
              <a:t> </a:t>
            </a:r>
            <a:r>
              <a:rPr lang="en-US" dirty="0"/>
              <a:t>In general, high-fiber </a:t>
            </a:r>
            <a:r>
              <a:rPr lang="en-US" dirty="0" smtClean="0"/>
              <a:t>foods, caffeine</a:t>
            </a:r>
            <a:r>
              <a:rPr lang="en-US" dirty="0"/>
              <a:t>, spicy foods, and milk products are avoided</a:t>
            </a:r>
            <a:r>
              <a:rPr lang="en-US" dirty="0" smtClean="0"/>
              <a:t>..</a:t>
            </a:r>
            <a:endParaRPr lang="en-US" dirty="0"/>
          </a:p>
          <a:p>
            <a:r>
              <a:rPr lang="en-US" dirty="0"/>
              <a:t>As with </a:t>
            </a:r>
            <a:r>
              <a:rPr lang="en-US" dirty="0" err="1"/>
              <a:t>Crohn’s</a:t>
            </a:r>
            <a:r>
              <a:rPr lang="en-US" dirty="0"/>
              <a:t> disease, antidiarrheal, </a:t>
            </a:r>
            <a:r>
              <a:rPr lang="en-US" dirty="0" smtClean="0"/>
              <a:t>anti-inflammatory, and </a:t>
            </a:r>
            <a:r>
              <a:rPr lang="en-US" dirty="0"/>
              <a:t>immunosuppressant agents may be given. </a:t>
            </a:r>
            <a:endParaRPr lang="en-US" dirty="0" smtClean="0"/>
          </a:p>
          <a:p>
            <a:r>
              <a:rPr lang="en-US" dirty="0" smtClean="0"/>
              <a:t>Corticosteroids</a:t>
            </a:r>
            <a:r>
              <a:rPr lang="en-US" dirty="0"/>
              <a:t> </a:t>
            </a:r>
            <a:r>
              <a:rPr lang="en-US" dirty="0" smtClean="0"/>
              <a:t>are </a:t>
            </a:r>
            <a:r>
              <a:rPr lang="en-US" dirty="0"/>
              <a:t>used if needed to reduce inflammation.</a:t>
            </a:r>
          </a:p>
          <a:p>
            <a:r>
              <a:rPr lang="en-US" dirty="0"/>
              <a:t>If medical treatment is ineffective, surgery is considered.</a:t>
            </a:r>
          </a:p>
          <a:p>
            <a:r>
              <a:rPr lang="en-US" dirty="0"/>
              <a:t>Because ulcerative colitis usually involves the entire </a:t>
            </a:r>
            <a:r>
              <a:rPr lang="en-US" dirty="0" smtClean="0"/>
              <a:t>large intestine</a:t>
            </a:r>
            <a:r>
              <a:rPr lang="en-US" dirty="0"/>
              <a:t>, the surgery of choice is total </a:t>
            </a:r>
            <a:r>
              <a:rPr lang="en-US" b="1" dirty="0" err="1" smtClean="0"/>
              <a:t>proctocolectomy</a:t>
            </a:r>
            <a:r>
              <a:rPr lang="en-US" b="1" dirty="0" smtClean="0"/>
              <a:t> </a:t>
            </a:r>
            <a:r>
              <a:rPr lang="en-US" dirty="0" smtClean="0"/>
              <a:t> with </a:t>
            </a:r>
            <a:r>
              <a:rPr lang="en-US" dirty="0"/>
              <a:t>formation of an </a:t>
            </a:r>
            <a:r>
              <a:rPr lang="en-US" b="1" u="sng" dirty="0"/>
              <a:t>ileostomy</a:t>
            </a:r>
          </a:p>
        </p:txBody>
      </p:sp>
      <p:sp>
        <p:nvSpPr>
          <p:cNvPr id="2" name="Date Placeholder 1"/>
          <p:cNvSpPr>
            <a:spLocks noGrp="1"/>
          </p:cNvSpPr>
          <p:nvPr>
            <p:ph type="dt" sz="half" idx="10"/>
          </p:nvPr>
        </p:nvSpPr>
        <p:spPr/>
        <p:txBody>
          <a:bodyPr/>
          <a:lstStyle/>
          <a:p>
            <a:fld id="{4DBD9188-86B6-4A1D-8CDE-22B4D726EDE7}" type="datetime1">
              <a:rPr lang="en-US" smtClean="0"/>
              <a:pPr/>
              <a:t>3/3/2021</a:t>
            </a:fld>
            <a:endParaRPr lang="en-US"/>
          </a:p>
        </p:txBody>
      </p:sp>
      <p:sp>
        <p:nvSpPr>
          <p:cNvPr id="4" name="Footer Placeholder 3"/>
          <p:cNvSpPr>
            <a:spLocks noGrp="1"/>
          </p:cNvSpPr>
          <p:nvPr>
            <p:ph type="ftr" sz="quarter" idx="11"/>
          </p:nvPr>
        </p:nvSpPr>
        <p:spPr/>
        <p:txBody>
          <a:bodyPr/>
          <a:lstStyle/>
          <a:p>
            <a:r>
              <a:rPr lang="en-US" smtClean="0"/>
              <a:t>mutiso ESq</a:t>
            </a:r>
            <a:endParaRPr lang="en-US"/>
          </a:p>
        </p:txBody>
      </p:sp>
      <p:sp>
        <p:nvSpPr>
          <p:cNvPr id="5" name="Slide Number Placeholder 4"/>
          <p:cNvSpPr>
            <a:spLocks noGrp="1"/>
          </p:cNvSpPr>
          <p:nvPr>
            <p:ph type="sldNum" sz="quarter" idx="12"/>
          </p:nvPr>
        </p:nvSpPr>
        <p:spPr/>
        <p:txBody>
          <a:bodyPr/>
          <a:lstStyle/>
          <a:p>
            <a:fld id="{924B8661-0DAF-40B2-8F6F-7ACCF63C1C87}" type="slidenum">
              <a:rPr lang="en-US" smtClean="0"/>
              <a:pPr/>
              <a:t>99</a:t>
            </a:fld>
            <a:endParaRPr lang="en-US"/>
          </a:p>
        </p:txBody>
      </p:sp>
    </p:spTree>
    <p:extLst>
      <p:ext uri="{BB962C8B-B14F-4D97-AF65-F5344CB8AC3E}">
        <p14:creationId xmlns="" xmlns:p14="http://schemas.microsoft.com/office/powerpoint/2010/main" val="3504369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3039</TotalTime>
  <Words>21094</Words>
  <Application>Microsoft Office PowerPoint</Application>
  <PresentationFormat>Custom</PresentationFormat>
  <Paragraphs>2469</Paragraphs>
  <Slides>253</Slides>
  <Notes>18</Notes>
  <HiddenSlides>0</HiddenSlides>
  <MMClips>0</MMClips>
  <ScaleCrop>false</ScaleCrop>
  <HeadingPairs>
    <vt:vector size="4" baseType="variant">
      <vt:variant>
        <vt:lpstr>Theme</vt:lpstr>
      </vt:variant>
      <vt:variant>
        <vt:i4>1</vt:i4>
      </vt:variant>
      <vt:variant>
        <vt:lpstr>Slide Titles</vt:lpstr>
      </vt:variant>
      <vt:variant>
        <vt:i4>253</vt:i4>
      </vt:variant>
    </vt:vector>
  </HeadingPairs>
  <TitlesOfParts>
    <vt:vector size="254" baseType="lpstr">
      <vt:lpstr>Office Theme</vt:lpstr>
      <vt:lpstr>Medical – Surgical Nursing II GIT disorders    </vt:lpstr>
      <vt:lpstr>Module Competence </vt:lpstr>
      <vt:lpstr>Course content </vt:lpstr>
      <vt:lpstr>References </vt:lpstr>
      <vt:lpstr>GIT SYSTEM ANATOMY AND PHYSIOLOGY</vt:lpstr>
      <vt:lpstr>GINGIVITIS AND PERIODONTAL DISEASE </vt:lpstr>
      <vt:lpstr>Did you know?   Gum disease is a common dental problem that may result in tooth loss. Gingivitis and Periodontitis are the most common types of adult gum disease. </vt:lpstr>
      <vt:lpstr>Healthy gums are characterized by the following features:</vt:lpstr>
      <vt:lpstr>WHAT IS GINGIVITIS ? </vt:lpstr>
      <vt:lpstr>WHAT IS GINGIVITIS ? </vt:lpstr>
      <vt:lpstr>Gingivitis: Notice the gums are red and swollen</vt:lpstr>
      <vt:lpstr>WHAT IS PERIODONTAL DISEASE? </vt:lpstr>
      <vt:lpstr>Eight Warning Signs of Periodontal Disease: </vt:lpstr>
      <vt:lpstr>EARLY AND MODERATE PERIODONTITIS:</vt:lpstr>
      <vt:lpstr>EARLY AND MODERATE PERIODONTITIS:</vt:lpstr>
      <vt:lpstr>EARLY AND MODERATE PERIODONTITIS:</vt:lpstr>
      <vt:lpstr>ADVANCED PERIODONTITIS:</vt:lpstr>
      <vt:lpstr>Advanced Periodontal Disease</vt:lpstr>
      <vt:lpstr>Slide 19</vt:lpstr>
      <vt:lpstr>Treatment of Periodontal Disease</vt:lpstr>
      <vt:lpstr>Prevention </vt:lpstr>
      <vt:lpstr>PREVENTION</vt:lpstr>
      <vt:lpstr>Slide 23</vt:lpstr>
      <vt:lpstr>Detection </vt:lpstr>
      <vt:lpstr>Detection</vt:lpstr>
      <vt:lpstr>Scaling, debridement, root surface planing- aka conventional periodontal therapy or deep cleaning is a procedure involving removing of dental plague and calculus (scaling or debridement) and then smoothing or planning, of the exposed surfaces of the roots, removing cementum (calcified substances covering the root of the tooth) or dentine (calcified tissue of the body) that is impregnated with calculus,toxins or microorganisms, the etiologic agents that cause inflammation. </vt:lpstr>
      <vt:lpstr>Flap reflected to allow bone implant </vt:lpstr>
      <vt:lpstr>Flap resutured over bone implant </vt:lpstr>
      <vt:lpstr>Pharmacological Intervention</vt:lpstr>
      <vt:lpstr>Pharmacological Intervention</vt:lpstr>
      <vt:lpstr>Complications</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Biliary tract infections  and liver abscesses</vt:lpstr>
      <vt:lpstr>Slide 216</vt:lpstr>
      <vt:lpstr>Acute cholecystitis</vt:lpstr>
      <vt:lpstr>Pathogenesis</vt:lpstr>
      <vt:lpstr>Slide 219</vt:lpstr>
      <vt:lpstr>Clinical features</vt:lpstr>
      <vt:lpstr>Diagnosis</vt:lpstr>
      <vt:lpstr>Complications</vt:lpstr>
      <vt:lpstr>Treatment</vt:lpstr>
      <vt:lpstr>Cholangitis</vt:lpstr>
      <vt:lpstr>Clinical features</vt:lpstr>
      <vt:lpstr>Complications</vt:lpstr>
      <vt:lpstr>Diagnosis</vt:lpstr>
      <vt:lpstr>Treatment</vt:lpstr>
      <vt:lpstr>Liver abscess</vt:lpstr>
      <vt:lpstr>Epidemiology</vt:lpstr>
      <vt:lpstr>Pathophysiology</vt:lpstr>
      <vt:lpstr>Microbiology</vt:lpstr>
      <vt:lpstr>Slide 233</vt:lpstr>
      <vt:lpstr>Clinical features</vt:lpstr>
      <vt:lpstr>Slide 235</vt:lpstr>
      <vt:lpstr>Differential diagnoses</vt:lpstr>
      <vt:lpstr>Diagnosis</vt:lpstr>
      <vt:lpstr>Slide 238</vt:lpstr>
      <vt:lpstr>Treatment</vt:lpstr>
      <vt:lpstr>Amoebic liver abscess</vt:lpstr>
      <vt:lpstr>Slide 241</vt:lpstr>
      <vt:lpstr>Slide 242</vt:lpstr>
      <vt:lpstr>Slide 243</vt:lpstr>
      <vt:lpstr>Slide 244</vt:lpstr>
      <vt:lpstr>Slide 245</vt:lpstr>
      <vt:lpstr>Hydatid disease</vt:lpstr>
      <vt:lpstr>Slide 247</vt:lpstr>
      <vt:lpstr>Slide 248</vt:lpstr>
      <vt:lpstr>Slide 249</vt:lpstr>
      <vt:lpstr>Slide 250</vt:lpstr>
      <vt:lpstr>Slide 251</vt:lpstr>
      <vt:lpstr>Slide 252</vt:lpstr>
      <vt:lpstr>Slide 253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 Surg</dc:title>
  <dc:creator>mutiso muthusi</dc:creator>
  <cp:lastModifiedBy>district commissioner</cp:lastModifiedBy>
  <cp:revision>166</cp:revision>
  <dcterms:created xsi:type="dcterms:W3CDTF">2017-06-09T06:51:16Z</dcterms:created>
  <dcterms:modified xsi:type="dcterms:W3CDTF">2021-03-03T05:53:27Z</dcterms:modified>
</cp:coreProperties>
</file>