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Layouts/slideLayout7.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12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8" r:id="rId72"/>
    <p:sldId id="329" r:id="rId73"/>
    <p:sldId id="330" r:id="rId74"/>
    <p:sldId id="331" r:id="rId75"/>
    <p:sldId id="332" r:id="rId76"/>
    <p:sldId id="333" r:id="rId77"/>
    <p:sldId id="334" r:id="rId78"/>
    <p:sldId id="335" r:id="rId79"/>
    <p:sldId id="336" r:id="rId80"/>
    <p:sldId id="337" r:id="rId81"/>
    <p:sldId id="338" r:id="rId82"/>
    <p:sldId id="339" r:id="rId83"/>
    <p:sldId id="340" r:id="rId84"/>
    <p:sldId id="341" r:id="rId85"/>
    <p:sldId id="342" r:id="rId86"/>
    <p:sldId id="343" r:id="rId87"/>
    <p:sldId id="344" r:id="rId88"/>
    <p:sldId id="345" r:id="rId89"/>
    <p:sldId id="346" r:id="rId90"/>
    <p:sldId id="347" r:id="rId91"/>
    <p:sldId id="348" r:id="rId92"/>
    <p:sldId id="349" r:id="rId93"/>
    <p:sldId id="350" r:id="rId94"/>
    <p:sldId id="351" r:id="rId95"/>
    <p:sldId id="352" r:id="rId96"/>
    <p:sldId id="353" r:id="rId97"/>
    <p:sldId id="354" r:id="rId98"/>
    <p:sldId id="355" r:id="rId99"/>
    <p:sldId id="356" r:id="rId100"/>
    <p:sldId id="357" r:id="rId101"/>
    <p:sldId id="358" r:id="rId102"/>
    <p:sldId id="359" r:id="rId103"/>
    <p:sldId id="360" r:id="rId104"/>
    <p:sldId id="361" r:id="rId105"/>
    <p:sldId id="362" r:id="rId106"/>
    <p:sldId id="363" r:id="rId107"/>
    <p:sldId id="364" r:id="rId108"/>
    <p:sldId id="365" r:id="rId109"/>
    <p:sldId id="366" r:id="rId110"/>
    <p:sldId id="367" r:id="rId111"/>
    <p:sldId id="368" r:id="rId112"/>
    <p:sldId id="369" r:id="rId113"/>
    <p:sldId id="370" r:id="rId114"/>
    <p:sldId id="371" r:id="rId115"/>
    <p:sldId id="372" r:id="rId116"/>
    <p:sldId id="373" r:id="rId117"/>
    <p:sldId id="374" r:id="rId118"/>
    <p:sldId id="375" r:id="rId119"/>
    <p:sldId id="376" r:id="rId120"/>
    <p:sldId id="377" r:id="rId121"/>
    <p:sldId id="378" r:id="rId122"/>
    <p:sldId id="379" r:id="rId123"/>
    <p:sldId id="380" r:id="rId124"/>
    <p:sldId id="381" r:id="rId125"/>
    <p:sldId id="382" r:id="rId126"/>
    <p:sldId id="383" r:id="rId127"/>
    <p:sldId id="384" r:id="rId128"/>
    <p:sldId id="385" r:id="rId129"/>
    <p:sldId id="386" r:id="rId130"/>
    <p:sldId id="387" r:id="rId131"/>
    <p:sldId id="388" r:id="rId132"/>
    <p:sldId id="389" r:id="rId133"/>
    <p:sldId id="390" r:id="rId134"/>
    <p:sldId id="391" r:id="rId1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111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E1AF84D-F368-44BE-93D8-489A6950C1C7}" type="datetimeFigureOut">
              <a:rPr lang="en-US" smtClean="0"/>
              <a:pPr/>
              <a:t>11/3/2014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3815A60-956F-4D11-AD03-F592AEEE764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1AF84D-F368-44BE-93D8-489A6950C1C7}" type="datetimeFigureOut">
              <a:rPr lang="en-US" smtClean="0"/>
              <a:pPr/>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15A60-956F-4D11-AD03-F592AEEE764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1AF84D-F368-44BE-93D8-489A6950C1C7}" type="datetimeFigureOut">
              <a:rPr lang="en-US" smtClean="0"/>
              <a:pPr/>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15A60-956F-4D11-AD03-F592AEEE764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1AF84D-F368-44BE-93D8-489A6950C1C7}" type="datetimeFigureOut">
              <a:rPr lang="en-US" smtClean="0"/>
              <a:pPr/>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15A60-956F-4D11-AD03-F592AEEE764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E1AF84D-F368-44BE-93D8-489A6950C1C7}" type="datetimeFigureOut">
              <a:rPr lang="en-US" smtClean="0"/>
              <a:pPr/>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15A60-956F-4D11-AD03-F592AEEE764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E1AF84D-F368-44BE-93D8-489A6950C1C7}" type="datetimeFigureOut">
              <a:rPr lang="en-US" smtClean="0"/>
              <a:pPr/>
              <a:t>11/3/2014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815A60-956F-4D11-AD03-F592AEEE764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E1AF84D-F368-44BE-93D8-489A6950C1C7}" type="datetimeFigureOut">
              <a:rPr lang="en-US" smtClean="0"/>
              <a:pPr/>
              <a:t>11/3/2014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815A60-956F-4D11-AD03-F592AEEE764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E1AF84D-F368-44BE-93D8-489A6950C1C7}" type="datetimeFigureOut">
              <a:rPr lang="en-US" smtClean="0"/>
              <a:pPr/>
              <a:t>11/3/2014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815A60-956F-4D11-AD03-F592AEEE764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1AF84D-F368-44BE-93D8-489A6950C1C7}" type="datetimeFigureOut">
              <a:rPr lang="en-US" smtClean="0"/>
              <a:pPr/>
              <a:t>11/3/2014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815A60-956F-4D11-AD03-F592AEEE764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E1AF84D-F368-44BE-93D8-489A6950C1C7}" type="datetimeFigureOut">
              <a:rPr lang="en-US" smtClean="0"/>
              <a:pPr/>
              <a:t>11/3/2014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815A60-956F-4D11-AD03-F592AEEE764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E1AF84D-F368-44BE-93D8-489A6950C1C7}" type="datetimeFigureOut">
              <a:rPr lang="en-US" smtClean="0"/>
              <a:pPr/>
              <a:t>11/3/2014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3815A60-956F-4D11-AD03-F592AEEE764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E1AF84D-F368-44BE-93D8-489A6950C1C7}" type="datetimeFigureOut">
              <a:rPr lang="en-US" smtClean="0"/>
              <a:pPr/>
              <a:t>11/3/2014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3815A60-956F-4D11-AD03-F592AEEE764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1371600" y="2438400"/>
            <a:ext cx="6096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800" b="1" i="0" u="none" strike="noStrike" cap="none" normalizeH="0" baseline="0" dirty="0" smtClean="0">
                <a:ln>
                  <a:noFill/>
                </a:ln>
                <a:effectLst/>
                <a:latin typeface="Cambria" pitchFamily="18" charset="0"/>
                <a:ea typeface="Times New Roman" pitchFamily="18" charset="0"/>
                <a:cs typeface="Times New Roman" pitchFamily="18" charset="0"/>
              </a:rPr>
              <a:t>MEDICAL-SURGICAL NURSING- </a:t>
            </a:r>
            <a:r>
              <a:rPr kumimoji="0" lang="en-US" sz="2000" b="1" i="0" u="none" strike="noStrike" cap="none" normalizeH="0" baseline="0" dirty="0" err="1" smtClean="0">
                <a:ln>
                  <a:noFill/>
                </a:ln>
                <a:effectLst/>
                <a:latin typeface="Cambria" pitchFamily="18" charset="0"/>
                <a:ea typeface="Times New Roman" pitchFamily="18" charset="0"/>
                <a:cs typeface="Times New Roman" pitchFamily="18" charset="0"/>
              </a:rPr>
              <a:t>G.Gitari</a:t>
            </a:r>
            <a:endParaRPr kumimoji="0" lang="en-US" sz="2000" b="0" i="0" u="none" strike="noStrike" cap="none" normalizeH="0" baseline="0" dirty="0" smtClean="0">
              <a:ln>
                <a:noFill/>
              </a:ln>
              <a:effectLst/>
              <a:latin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685800" y="533400"/>
            <a:ext cx="78486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Proliferation:</a:t>
            </a:r>
            <a:r>
              <a:rPr kumimoji="0" lang="en-US" sz="2400" b="0"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4</a:t>
            </a:r>
            <a:r>
              <a:rPr kumimoji="0" lang="en-US" sz="2400" b="0"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th</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14</a:t>
            </a:r>
            <a:r>
              <a:rPr kumimoji="0" lang="en-US" sz="2400" b="0"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th</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day) – Development of epithelium and connective tissue; new capillaries on the sides and fibroblasts appear. Together they form</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granulation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tissue. Fine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fibrils</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form and gradually join into collagen fibers. Cells of the surface epithelium undergo rapid division and migrate as a thin film covering the wound. They grow down as several others sprout into the depth of the wound.</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Maturation</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Blood vessels gradually disappear, fibroblasts diminish and the red elevated recent scar is changed into a thin white line. Healing by first intention (primary healing) and healing by second intention (healing by granulation) are essentially the same, the only difference being that as a result of infection, the stage of destruction is prolonged resulting in a deep cavity which is filled gradually from the bottom by granulation tissue.</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1"/>
          <p:cNvSpPr>
            <a:spLocks noChangeArrowheads="1"/>
          </p:cNvSpPr>
          <p:nvPr/>
        </p:nvSpPr>
        <p:spPr bwMode="auto">
          <a:xfrm>
            <a:off x="990600" y="609600"/>
            <a:ext cx="73914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Indications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Head injuries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Electric (high voltage) shock</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Hydrocephalus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Infections e.g. meningitis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Cerebral abscess / tumor</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Poliomyelitis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Epilepsy</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Parkinson`s disease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Multiple sclerosis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Myasthenia gravis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Trigeminal neuralgia (intense pain on the side of the head due to inflammation of the 5</a:t>
            </a:r>
            <a:r>
              <a:rPr kumimoji="0" lang="en-US" sz="2400" b="0"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th</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cranial nerve)</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1"/>
          <p:cNvSpPr>
            <a:spLocks noChangeArrowheads="1"/>
          </p:cNvSpPr>
          <p:nvPr/>
        </p:nvSpPr>
        <p:spPr bwMode="auto">
          <a:xfrm>
            <a:off x="914400" y="457200"/>
            <a:ext cx="7543800" cy="61540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Procedure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Ensure patient has empty bladder</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Explain the procedure to the patient</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Screen the bed and close nearby windows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Ensure the room is warm and quiet and the bed stripped with patient covered with sheet or blanket</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If necessary, undress the patient and leave him in pants in a supine position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doctor will instruct the patient to move to any other position, stand or walk (if conscious) to observe the gait and posture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When assistance is required, the nurse remains with him BUT stays at the bedside throughout the procedure when the patient is a girl or a woman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After the procedure, the patient is dressed and made comfortable, and offered a hot drink.</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1"/>
          <p:cNvSpPr>
            <a:spLocks noChangeArrowheads="1"/>
          </p:cNvSpPr>
          <p:nvPr/>
        </p:nvSpPr>
        <p:spPr bwMode="auto">
          <a:xfrm>
            <a:off x="990600" y="685800"/>
            <a:ext cx="73914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HAEMORRHAGE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This is escape of blood from a ruptured vessel, externally or internally.</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Types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Revealed / Obvious / Frank Bleeding</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Arterial</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very bright red; spurts with the pulse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Venous</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red or dark red; wells up in a steady stream or jet</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Capillary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bright red; oozes or trickles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It can be: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Primary: at the time of injury or operation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Reactionary: a few hours later, due to loosening of clots in cut un-ligatured vessels or a rise in blood pressure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Secondary: several days later due to infection or degeneration around the primary site of bleeding</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447800" y="1371600"/>
            <a:ext cx="64770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Concealed</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It may be large amounts: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Intra-abdominal from ruptured spleen, liver, kidney, ectopic pregnancy</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 fractures into muscle e.g. fracture of femur; into pleural cavity from fractured ribs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Concealed then Revealed</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For example – concealed in peptic ulcer and then revealed in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malaena</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and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haematemesis</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1"/>
          <p:cNvSpPr>
            <a:spLocks noChangeArrowheads="1"/>
          </p:cNvSpPr>
          <p:nvPr/>
        </p:nvSpPr>
        <p:spPr bwMode="auto">
          <a:xfrm>
            <a:off x="1066800" y="1371600"/>
            <a:ext cx="70104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Effects of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Haemorrhage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Hypovolaemia</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oligaemia</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Hypotension &amp; </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Hypoxia - &gt; fainting from cerebral anoxia</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Restlessness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Vasoconstriction of small vessels to restore blood pressure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Tachycardia</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Pallor</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Air hunger if severe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Sweating</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Death from failure of vasomotor centre</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1"/>
          <p:cNvSpPr>
            <a:spLocks noChangeArrowheads="1"/>
          </p:cNvSpPr>
          <p:nvPr/>
        </p:nvSpPr>
        <p:spPr bwMode="auto">
          <a:xfrm>
            <a:off x="1295400" y="1371600"/>
            <a:ext cx="6705600" cy="43073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Signs and Symptoms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Revealed</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Dizziness, history of injury, bleeding, feeling cold.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On examination</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obvious bleeding, tachycardia, pallor, subnormal temperature - &gt; cold clammy skin, restlessness, sighing respirations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Concealed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Feeling cold, discomfort, dizziness, thirst.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On examination</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Pallor, restlessness, distention of abdomen,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haematemesis</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malaena</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haematuria</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1"/>
          <p:cNvSpPr>
            <a:spLocks noChangeArrowheads="1"/>
          </p:cNvSpPr>
          <p:nvPr/>
        </p:nvSpPr>
        <p:spPr bwMode="auto">
          <a:xfrm>
            <a:off x="914400" y="990600"/>
            <a:ext cx="7391400" cy="4929514"/>
          </a:xfrm>
          <a:prstGeom prst="rect">
            <a:avLst/>
          </a:prstGeom>
          <a:noFill/>
          <a:ln w="9525">
            <a:noFill/>
            <a:miter lim="800000"/>
            <a:headEnd/>
            <a:tailEnd/>
          </a:ln>
          <a:effectLst/>
        </p:spPr>
        <p:txBody>
          <a:bodyPr vert="horz" wrap="square" lIns="0" tIns="12696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Management</a:t>
            </a:r>
            <a:endParaRPr kumimoji="0" lang="en-US" sz="24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Position</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the patient flat, supine with head turned to one side, i.e. shock position), and elevate the legs to restore flow of blood to the heart and vasomotor centre.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Clear the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airway</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for proper ventilation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Administer</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oxygen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(4-6  L / min) to increase oxygen in the tissues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Control bleeding</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&gt; by direct pressure over bleeding or pressure point: &gt; varicose veins – lie patient down, elevate the leg and apply direct pressure to the bleeding point: &gt; ruptured esophageal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varices</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Sengstaken</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tube with a stomach balloon is passed to the lower end of the esophagus and the balloon inflated to exert pressure.</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1"/>
          <p:cNvSpPr>
            <a:spLocks noChangeArrowheads="1"/>
          </p:cNvSpPr>
          <p:nvPr/>
        </p:nvSpPr>
        <p:spPr bwMode="auto">
          <a:xfrm>
            <a:off x="838200" y="685800"/>
            <a:ext cx="75438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Vital observations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(TPR/BP): ¼ hourly, ½ hourly, hourly then 4 hourly as patient improves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Central venous pressure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(CVP)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if indicated is monitored</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Estimation of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blood loss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e.g. 1 gm = 1ml; 1 handful = amount in a transfusion bottle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Emergency requests</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Blood for grouping / cross matching, HB /screening; stool for occult blood</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Monitor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urinary output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through input / output chart and appearance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Replacement of blood loss</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with blood if hemorrhage is severe and anemia present; while waiting for blood, intravenous fluids (plasma expanders) e.g. normal saline, plasma or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dextran</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in severe emergency, Group O rhesus negative screened blood may be given, or auto transfusion with own filtered blood in ectopic pregnancy</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1"/>
          <p:cNvSpPr>
            <a:spLocks noChangeArrowheads="1"/>
          </p:cNvSpPr>
          <p:nvPr/>
        </p:nvSpPr>
        <p:spPr bwMode="auto">
          <a:xfrm>
            <a:off x="990600" y="1219200"/>
            <a:ext cx="70866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Keep patient</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warm</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Drugs</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Morphine 10 – 30 mg to reduce restlessness and pain where necessary: Hydrocortisone 100 mg in severe collapse to raise blood pressure: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Methedrine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10 – 30 mg IV/IM – affects heart action and vasoconstriction to help maintain blood pressure: Nor-adrenaline 2 – 20 mcg / min in diluted solution – causes intense vasoconstriction and raises blood pressure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Nursing care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according to the needs of the patient</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Reassure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relatives</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1"/>
          <p:cNvSpPr>
            <a:spLocks noChangeArrowheads="1"/>
          </p:cNvSpPr>
          <p:nvPr/>
        </p:nvSpPr>
        <p:spPr bwMode="auto">
          <a:xfrm>
            <a:off x="990600" y="1066800"/>
            <a:ext cx="73152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Surgery:</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For concealed hemorrhage and extensive injury</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Emergency preoperative care if indicated</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Post operative care</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SHOCK</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Definition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Circulatory collapse leading to inadequate blood supply and cellular oxygenation in the tissues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inability of tissues to utilize oxygen and other nutrients and to excrete waste products of metabolism (e.g. uremia)</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990600" y="1143001"/>
            <a:ext cx="72390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rPr>
              <a:t>TISSUE REPAIR</a:t>
            </a:r>
            <a:endParaRPr kumimoji="0" lang="en-US" sz="2400" b="0" i="0" u="none" strike="noStrike" cap="none" normalizeH="0" baseline="0" dirty="0" smtClean="0">
              <a:ln>
                <a:noFill/>
              </a:ln>
              <a:solidFill>
                <a:srgbClr val="C0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Is the process by which tissue is replaced. The simpler the tissue the more effective is the repair e.g. epithelial surface and fibrous tissue regenerate fairly easily. Repair of highly specialized cells is more difficult e.g. nerve cells and structures like the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glomerulus</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Their space is filled with fibrous tissue except the liver, which, though highly specialized is capable of regeneration after destruction by disease. Excessive granulation tissue if raised above the level of the approaching epithelium prevents repair, necessitating cauterization with silver nitrate.</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1"/>
          <p:cNvSpPr>
            <a:spLocks noChangeArrowheads="1"/>
          </p:cNvSpPr>
          <p:nvPr/>
        </p:nvSpPr>
        <p:spPr bwMode="auto">
          <a:xfrm>
            <a:off x="990600" y="1066800"/>
            <a:ext cx="72390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Shock results from failure of three aspects of circulation: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heart pump</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Peripheral resistance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Blood volume</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Causes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Major conditions / illnesses such as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Hemorrhage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Trauma</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Burns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Severe infection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Heart disease e.g. M I</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Severe allergic reaction</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1"/>
          <p:cNvSpPr>
            <a:spLocks noChangeArrowheads="1"/>
          </p:cNvSpPr>
          <p:nvPr/>
        </p:nvSpPr>
        <p:spPr bwMode="auto">
          <a:xfrm>
            <a:off x="990600" y="1066801"/>
            <a:ext cx="73152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Classification / Types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Hypovolaemic</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oligaemic</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shock</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Cardiogenic</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shock</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Neurogenic</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shock </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Anaphylactic shock (Block V)</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Septic shock</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CARDIOGENIC SHOCK</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This occurs when the heart pump fails, causing inadequate tissue perfusion</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1"/>
          <p:cNvSpPr>
            <a:spLocks noChangeArrowheads="1"/>
          </p:cNvSpPr>
          <p:nvPr/>
        </p:nvSpPr>
        <p:spPr bwMode="auto">
          <a:xfrm>
            <a:off x="990600" y="1219199"/>
            <a:ext cx="73914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Causes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Congestive cardiac failure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Interference with heart pump function causing diminished cardiac output by</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Myocardial infarction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Arrythmias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Tamponade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abnormal pressure on the heart due to presence of fluid between the pericardium and the heart)</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Pulmonary embolism</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Late advanced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hypovolaemia</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Epidural anesthesia</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1"/>
          <p:cNvSpPr>
            <a:spLocks noChangeArrowheads="1"/>
          </p:cNvSpPr>
          <p:nvPr/>
        </p:nvSpPr>
        <p:spPr bwMode="auto">
          <a:xfrm>
            <a:off x="914400" y="990600"/>
            <a:ext cx="74676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Signs / Symptoms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Increased venous pressure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Increased peripheral resistance</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NEUROGENIC SHOCK</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This type results from rapid vasodilatation and pooling of blood within the peripheral vessels due to failure of peripheral resistance.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Causes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Spinal anesthesia</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Quadriplegia</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Emotional tension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Drugs that inhibit the nervous system</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1"/>
          <p:cNvSpPr>
            <a:spLocks noChangeArrowheads="1"/>
          </p:cNvSpPr>
          <p:nvPr/>
        </p:nvSpPr>
        <p:spPr bwMode="auto">
          <a:xfrm>
            <a:off x="838200" y="685800"/>
            <a:ext cx="75438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Signs / Symptoms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Fall in blood pressure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Increased heart rate to maintain normal output and fill the dilated vessels to preserve perfusion pressure</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HYPOVOLAEMIC SHOCK</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This occurs when there is loss of fluid or blood resulting in inadequate tissue perfusion.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Causes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Decreased blood / volume due to </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Excessive hemorrhage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Prolonged diarrhea and vomiting</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Surgery</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Burns (from loss of plasma)</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Trauma</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1"/>
          <p:cNvSpPr>
            <a:spLocks noChangeArrowheads="1"/>
          </p:cNvSpPr>
          <p:nvPr/>
        </p:nvSpPr>
        <p:spPr bwMode="auto">
          <a:xfrm>
            <a:off x="1143000" y="838200"/>
            <a:ext cx="70866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Signs / Symptoms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Weak , rapid,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thready</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pulse (irregular if severe)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Diaphoresis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Cold clammy skin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Hypotension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Oliguria</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Pallor</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Apprehension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Restlessness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Paresis of extremities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Progressive loss of consciousness</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1"/>
          <p:cNvSpPr>
            <a:spLocks noChangeArrowheads="1"/>
          </p:cNvSpPr>
          <p:nvPr/>
        </p:nvSpPr>
        <p:spPr bwMode="auto">
          <a:xfrm>
            <a:off x="990600" y="1295400"/>
            <a:ext cx="7086600" cy="4929514"/>
          </a:xfrm>
          <a:prstGeom prst="rect">
            <a:avLst/>
          </a:prstGeom>
          <a:noFill/>
          <a:ln w="9525">
            <a:noFill/>
            <a:miter lim="800000"/>
            <a:headEnd/>
            <a:tailEnd/>
          </a:ln>
          <a:effectLst/>
        </p:spPr>
        <p:txBody>
          <a:bodyPr vert="horz" wrap="square" lIns="0" tIns="12696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General Management and Treatment of Shock</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Aim: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To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treat</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the underlying cause and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replace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fluid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Intravenous fluids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(plasma expanders) for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hypovolaemic</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shock</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Oxygen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therapy</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Drugs: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Vasoconstrictors to contract muscle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fibres</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of arterial vessel walls and to stimulate the vasomotor centre in the medulla to raise blood pressure (for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neurogenic</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shock) –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Hypertensin</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angiotensin</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2.5 mg dissolved in 5 ml sterile water, then added to N/S or dextrose for IV infusion</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1"/>
          <p:cNvSpPr>
            <a:spLocks noChangeArrowheads="1"/>
          </p:cNvSpPr>
          <p:nvPr/>
        </p:nvSpPr>
        <p:spPr bwMode="auto">
          <a:xfrm>
            <a:off x="914400" y="1066800"/>
            <a:ext cx="73914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Cardiotonics</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digitalis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Digoxin</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for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cardiogenic</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shock – 0.125 – 0.75 orally after taking pulse and above 60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bpms</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to increase force of ventricular contraction; Epinephrine (adrenaline 1:1000) a cardiac stimulant,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vasopressor</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Amrinone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dobutamide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increases force of myocardial contraction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Bronchodilator</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Isoprotelenol</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Antihistamines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for anaphylactic shock: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Chlorpheniramine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maleate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Piriton</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4 – 8 mg or as ordered;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Promethazine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Hcl</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Phenergan</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1 mg / kg body weight, normal dose 25 mg PO IM or IV in serious reactions;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Mepyramine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Pyrilamine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maleate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Anthisan</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2.5mg / ml syrup, dose 25 – 50 mg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tds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Antibiotics</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for septic shock based on blood culture</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1"/>
          <p:cNvSpPr>
            <a:spLocks noChangeArrowheads="1"/>
          </p:cNvSpPr>
          <p:nvPr/>
        </p:nvSpPr>
        <p:spPr bwMode="auto">
          <a:xfrm>
            <a:off x="1066800" y="990600"/>
            <a:ext cx="70866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Nursing Care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Shock  position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Elevation of lower extremities to insure circulation to the brain and other vital organs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Keep client warm</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Check vital signs TPR / BP ¼ hourly progressively to  4 – hourly as patient improves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Total nursing care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Monitor urine output through input / output chart</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Reassure to allay anxiety</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Observe responses to therapy</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Follow up on discharge depending on </a:t>
            </a:r>
            <a:r>
              <a:rPr lang="en-US" sz="2400" dirty="0" smtClean="0">
                <a:latin typeface="Calibri" pitchFamily="34" charset="0"/>
                <a:ea typeface="Calibri" pitchFamily="34" charset="0"/>
                <a:cs typeface="Times New Roman" pitchFamily="18" charset="0"/>
              </a:rPr>
              <a:t>condition</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1"/>
          <p:cNvSpPr>
            <a:spLocks noChangeArrowheads="1"/>
          </p:cNvSpPr>
          <p:nvPr/>
        </p:nvSpPr>
        <p:spPr bwMode="auto">
          <a:xfrm>
            <a:off x="1066800" y="762000"/>
            <a:ext cx="7315200" cy="5478326"/>
          </a:xfrm>
          <a:prstGeom prst="rect">
            <a:avLst/>
          </a:prstGeom>
          <a:noFill/>
          <a:ln w="9525">
            <a:noFill/>
            <a:miter lim="800000"/>
            <a:headEnd/>
            <a:tailEnd/>
          </a:ln>
          <a:effectLst/>
        </p:spPr>
        <p:txBody>
          <a:bodyPr vert="horz" wrap="square" lIns="0" tIns="304704"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BURNS AND SCALDS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rgbClr val="365F91"/>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 Burn</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is a wound caused by dry heat, which coagulates the protein in the skin causing coagulation necrosis.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Scalds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are caused by moist heat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CAUSES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Burns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Dry heat e.g. flame, fire, hot air</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Contact with a hot surface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Friction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Electricity</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Extreme heat (sunburn), extreme cold (frostbite)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Radium, X-rays, ultraviolet light</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838200" y="1524000"/>
            <a:ext cx="74676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rPr>
              <a:t>SINUS AND FISTULA</a:t>
            </a:r>
            <a:endParaRPr kumimoji="0" lang="en-US" sz="2400" b="0" i="0" u="none" strike="noStrike" cap="none" normalizeH="0" baseline="0" dirty="0" smtClean="0">
              <a:ln>
                <a:noFill/>
              </a:ln>
              <a:solidFill>
                <a:srgbClr val="C0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A sinus</a:t>
            </a:r>
            <a:r>
              <a:rPr kumimoji="0" lang="en-US" sz="2400" b="0"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is a blind track which persists following inflammation or infection, due to presence of a foreign body (e.g. knot or suture) or deficient drainage of a cavity.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A fistula</a:t>
            </a:r>
            <a:r>
              <a:rPr kumimoji="0" lang="en-US" sz="2400" b="0"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is a track to the skin surface that communicates with another epithelial surface through granulation tissue. (Diagram)</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1"/>
          <p:cNvSpPr>
            <a:spLocks noChangeArrowheads="1"/>
          </p:cNvSpPr>
          <p:nvPr/>
        </p:nvSpPr>
        <p:spPr bwMode="auto">
          <a:xfrm>
            <a:off x="914400" y="990600"/>
            <a:ext cx="7315200" cy="50460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Scalds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Moist heat e.g. hot liquids – tea, porridge etc.</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Steam</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Chemicals – corrosive acids / alkalis</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Effect of Burns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skin (epidermis) and capillaries are damaged, causing body fluids, especially plasma, to leak through, either into blisters in superficial burns or loss to the surface in deep burns, within the first 48 hours.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If the area burnt is extensive, more fluid is lost and the casualty goes into shock.</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If fluid goes into the tissues, it causes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oedema</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1"/>
          <p:cNvSpPr>
            <a:spLocks noChangeArrowheads="1"/>
          </p:cNvSpPr>
          <p:nvPr/>
        </p:nvSpPr>
        <p:spPr bwMode="auto">
          <a:xfrm>
            <a:off x="990600" y="838200"/>
            <a:ext cx="71628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Signs and Symptoms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Pain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Subnormal temperature - &gt; feeling cold</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Bradycardia</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Low blood pressure (hypotension)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Dyspnoea</a:t>
            </a:r>
            <a:endPar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NB:  The volume of fluid loss and the extent of the red cell destruction is related to the percentage of the body surface burned and not to the depth of the burn. 10 – 15 % of burns may be fatal.</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Calculation of Percentage Methods (Refer to IB First Aid)</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1"/>
          <p:cNvSpPr>
            <a:spLocks noChangeArrowheads="1"/>
          </p:cNvSpPr>
          <p:nvPr/>
        </p:nvSpPr>
        <p:spPr bwMode="auto">
          <a:xfrm>
            <a:off x="1295400" y="1142999"/>
            <a:ext cx="67056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PRIORITY OF TREATMENT FOR THE FIRST 48 HOURS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To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treat shock</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in extensive burns to preserve life – by maintaining the blood volume through replacing the lost fluids with – plasma expanders and blood intravenously if extensive and oral fluids liberally as soon as able if burns not extensive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Relief of pain</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by administration of analgesics e.g. IV morphine 5 mg hourly or as prescribed </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To prevent infection -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by use of strict aseptic technique, prophylactic antibiotics and tetanus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toxoid</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Rectangle 1"/>
          <p:cNvSpPr>
            <a:spLocks noChangeArrowheads="1"/>
          </p:cNvSpPr>
          <p:nvPr/>
        </p:nvSpPr>
        <p:spPr bwMode="auto">
          <a:xfrm>
            <a:off x="990600" y="1066800"/>
            <a:ext cx="7239000" cy="46767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Special Observations </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Urinary output hourly through an indwelling catheter</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Respirations for anxiety and onset of respiratory infections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Extremities if cyanosed or cold indicating dropping circulating volume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Extreme thirst and restlessness – indicating changes in patient`s mental status</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Healing</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Depth of damage determines either spontaneous healing or the type of surgical technique necessary.</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Rectangle 1"/>
          <p:cNvSpPr>
            <a:spLocks noChangeArrowheads="1"/>
          </p:cNvSpPr>
          <p:nvPr/>
        </p:nvSpPr>
        <p:spPr bwMode="auto">
          <a:xfrm>
            <a:off x="1143000" y="1143000"/>
            <a:ext cx="7162800" cy="3821519"/>
          </a:xfrm>
          <a:prstGeom prst="rect">
            <a:avLst/>
          </a:prstGeom>
          <a:noFill/>
          <a:ln w="9525">
            <a:noFill/>
            <a:miter lim="800000"/>
            <a:headEnd/>
            <a:tailEnd/>
          </a:ln>
          <a:effectLst/>
        </p:spPr>
        <p:txBody>
          <a:bodyPr vert="horz" wrap="square" lIns="0" tIns="12696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Guidelines and Formulas for Fluid Replacement in Burns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Consensus Formula</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Lactated Ringer`s (Hartmann`s ) solution or other balanced saline solution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 – 4 ml x kg body wt x % Total Body Surface Area (TBSA) burned</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Half to be given in first 8 hours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Remaining half to be given over next 16 hours</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Rectangle 1"/>
          <p:cNvSpPr>
            <a:spLocks noChangeArrowheads="1"/>
          </p:cNvSpPr>
          <p:nvPr/>
        </p:nvSpPr>
        <p:spPr bwMode="auto">
          <a:xfrm>
            <a:off x="1066800" y="990600"/>
            <a:ext cx="70866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Evans Formula</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Colloids: 1 ml /kg / % TBSA burned</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Electrolytes (saline): 1 ml /kg / % TBSA burned</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Glucose 5 %: 2000 ml insensible loss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Day One :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Half</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to be given in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first 8 hours</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Remaining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half</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over the next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16 hours</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Day Two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Half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of the previous day`s colloids and electrolytes ; All of insensible loss fluid replacement; Maximum of 10,000 ml over 24 hours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a:t>
            </a:r>
            <a:r>
              <a:rPr kumimoji="0" lang="en-US" sz="24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nd</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and 3</a:t>
            </a:r>
            <a:r>
              <a:rPr kumimoji="0" lang="en-US" sz="24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rd</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(partial and full thickness) burns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exceeding</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50 % TBSA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are calculated on the basis of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50% TBSA</a:t>
            </a:r>
            <a:endParaRPr kumimoji="0" lang="en-US" sz="2400" b="1"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Rectangle 1"/>
          <p:cNvSpPr>
            <a:spLocks noChangeArrowheads="1"/>
          </p:cNvSpPr>
          <p:nvPr/>
        </p:nvSpPr>
        <p:spPr bwMode="auto">
          <a:xfrm>
            <a:off x="990600" y="1066800"/>
            <a:ext cx="71628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Brook Army Formula</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Colloids : 0.5 ml / kg / % TBSA burned</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Electrolytes (Lactated Ringer`s solution) : 1.5 ml / kg / % TBSA burned</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Glucose 5 % : 2000 ml for insensible loss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Day One :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Half</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to be given in first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8 hours</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Remaining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half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over the next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16 hours</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Day Two : Half of colloids; half of electrolytes; all of insensible fluid replacement</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a:t>
            </a:r>
            <a:r>
              <a:rPr kumimoji="0" lang="en-US" sz="2400" b="0"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nd</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and 3</a:t>
            </a:r>
            <a:r>
              <a:rPr kumimoji="0" lang="en-US" sz="2400" b="0"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rd</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(partial and full thickness) burns exceeding 50 %  TBSA are calculated on the basis of 50 % TBSA</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
          <p:cNvSpPr>
            <a:spLocks noChangeArrowheads="1"/>
          </p:cNvSpPr>
          <p:nvPr/>
        </p:nvSpPr>
        <p:spPr bwMode="auto">
          <a:xfrm>
            <a:off x="762000" y="533400"/>
            <a:ext cx="76962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Parkland / Baxter Formula </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Lactated Ringer`s  (Hartmann`s) solution : 4 ml / kg / % TBSA burned</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Day One : Half to be given in first 8 hours; Remaining half over next 16 hours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Day Two : Varies with prescription – colloid is added</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Hypertonic Saline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Concentrated solutions of sodium chloride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Nacl</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and Lactate may be given at a rate to maintain desired urinary output</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Goa</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 To increase serum sodium and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osmolarity</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to reduce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oedema</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and prevent pulmonary complications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Serum sodium levels must be monitored closely</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Rectangle 1"/>
          <p:cNvSpPr>
            <a:spLocks noChangeArrowheads="1"/>
          </p:cNvSpPr>
          <p:nvPr/>
        </p:nvSpPr>
        <p:spPr bwMode="auto">
          <a:xfrm>
            <a:off x="990600" y="533400"/>
            <a:ext cx="70104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accent6">
                    <a:lumMod val="50000"/>
                  </a:schemeClr>
                </a:solidFill>
                <a:effectLst/>
                <a:latin typeface="Calibri" pitchFamily="34" charset="0"/>
                <a:ea typeface="Calibri" pitchFamily="34" charset="0"/>
                <a:cs typeface="Times New Roman" pitchFamily="18" charset="0"/>
              </a:rPr>
              <a:t>CLASSIFICATION OF BURNS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accent6">
                    <a:lumMod val="50000"/>
                  </a:schemeClr>
                </a:solidFill>
                <a:effectLst/>
                <a:latin typeface="Calibri" pitchFamily="34" charset="0"/>
                <a:ea typeface="Calibri" pitchFamily="34" charset="0"/>
                <a:cs typeface="Times New Roman" pitchFamily="18" charset="0"/>
              </a:rPr>
              <a:t>First Degree (Partial Thickness) Superficial Burn</a:t>
            </a:r>
            <a:endParaRPr kumimoji="0" lang="en-US" sz="2400" b="0" i="0" u="none" strike="noStrike" cap="none" normalizeH="0" baseline="0" dirty="0" smtClean="0">
              <a:ln>
                <a:noFill/>
              </a:ln>
              <a:solidFill>
                <a:schemeClr val="accent6">
                  <a:lumMod val="50000"/>
                </a:schemeClr>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This involves the epidermis with simple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erythema</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blistering,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oedema</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and pain</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Fluid loss is slight if less than 15% of body surface involved</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Generally results in spontaneous healing</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accent6">
                    <a:lumMod val="50000"/>
                  </a:schemeClr>
                </a:solidFill>
                <a:effectLst/>
                <a:latin typeface="Calibri" pitchFamily="34" charset="0"/>
                <a:ea typeface="Calibri" pitchFamily="34" charset="0"/>
                <a:cs typeface="Times New Roman" pitchFamily="18" charset="0"/>
              </a:rPr>
              <a:t>Second Degree (Deep Dermal) Burn</a:t>
            </a:r>
            <a:endParaRPr kumimoji="0" lang="en-US" sz="2400" b="0" i="0" u="none" strike="noStrike" cap="none" normalizeH="0" baseline="0" dirty="0" smtClean="0">
              <a:ln>
                <a:noFill/>
              </a:ln>
              <a:solidFill>
                <a:schemeClr val="accent6">
                  <a:lumMod val="50000"/>
                </a:schemeClr>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This is without damage to hair follicles, sebaceous and sweat glands</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There is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erythema</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pain, vesicles with oozing</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Fluid loss slight to moderate especially if less than 15% of body surface</a:t>
            </a:r>
            <a:r>
              <a:rPr kumimoji="0" lang="en-US" sz="2400" b="1" i="0" u="none" strike="noStrike" cap="none" normalizeH="0" dirty="0" smtClean="0">
                <a:ln>
                  <a:noFill/>
                </a:ln>
                <a:solidFill>
                  <a:schemeClr val="tx1"/>
                </a:solidFill>
                <a:effectLst/>
                <a:latin typeface="Calibri" pitchFamily="34" charset="0"/>
                <a:ea typeface="Calibri" pitchFamily="34" charset="0"/>
                <a:cs typeface="Times New Roman" pitchFamily="18" charset="0"/>
              </a:rPr>
              <a:t>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involved</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Some healing may take place</a:t>
            </a:r>
            <a:endParaRPr kumimoji="0" lang="en-US" sz="2400" b="1"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Rectangle 1"/>
          <p:cNvSpPr>
            <a:spLocks noChangeArrowheads="1"/>
          </p:cNvSpPr>
          <p:nvPr/>
        </p:nvSpPr>
        <p:spPr bwMode="auto">
          <a:xfrm>
            <a:off x="762000" y="609601"/>
            <a:ext cx="75438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accent6">
                    <a:lumMod val="50000"/>
                  </a:schemeClr>
                </a:solidFill>
                <a:effectLst/>
                <a:latin typeface="Calibri" pitchFamily="34" charset="0"/>
                <a:ea typeface="Calibri" pitchFamily="34" charset="0"/>
                <a:cs typeface="Times New Roman" pitchFamily="18" charset="0"/>
              </a:rPr>
              <a:t>Third Degree (Full Thickness) Total Skin loss Burn</a:t>
            </a:r>
            <a:endParaRPr kumimoji="0" lang="en-US" sz="2400" b="0" i="0" u="none" strike="noStrike" cap="none" normalizeH="0" baseline="0" dirty="0" smtClean="0">
              <a:ln>
                <a:noFill/>
              </a:ln>
              <a:solidFill>
                <a:schemeClr val="accent6">
                  <a:lumMod val="50000"/>
                </a:schemeClr>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Charred or pearly white dry skin</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Absence of pain</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Fluid loss is severe especially if more than 2% of body surface is involved</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No healing takes place</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Classification of 2</a:t>
            </a:r>
            <a:r>
              <a:rPr kumimoji="0" lang="en-US" sz="2400" b="1" i="0" u="none" strike="noStrike" cap="none" normalizeH="0" baseline="30000" dirty="0" smtClean="0">
                <a:ln>
                  <a:noFill/>
                </a:ln>
                <a:solidFill>
                  <a:srgbClr val="FF0000"/>
                </a:solidFill>
                <a:effectLst/>
                <a:latin typeface="Calibri" pitchFamily="34" charset="0"/>
                <a:ea typeface="Calibri" pitchFamily="34" charset="0"/>
                <a:cs typeface="Times New Roman" pitchFamily="18" charset="0"/>
              </a:rPr>
              <a:t>nd</a:t>
            </a:r>
            <a:r>
              <a:rPr kumimoji="0" lang="en-US" sz="24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 and 3</a:t>
            </a:r>
            <a:r>
              <a:rPr kumimoji="0" lang="en-US" sz="2400" b="1" i="0" u="none" strike="noStrike" cap="none" normalizeH="0" baseline="30000" dirty="0" smtClean="0">
                <a:ln>
                  <a:noFill/>
                </a:ln>
                <a:solidFill>
                  <a:srgbClr val="FF0000"/>
                </a:solidFill>
                <a:effectLst/>
                <a:latin typeface="Calibri" pitchFamily="34" charset="0"/>
                <a:ea typeface="Calibri" pitchFamily="34" charset="0"/>
                <a:cs typeface="Times New Roman" pitchFamily="18" charset="0"/>
              </a:rPr>
              <a:t>rd</a:t>
            </a:r>
            <a:r>
              <a:rPr kumimoji="0" lang="en-US" sz="24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 Degree Burns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C00000"/>
                </a:solidFill>
                <a:effectLst/>
                <a:latin typeface="Arial" pitchFamily="34" charset="0"/>
                <a:ea typeface="Calibri" pitchFamily="34" charset="0"/>
                <a:cs typeface="Times New Roman" pitchFamily="18" charset="0"/>
              </a:rPr>
              <a:t>Minor burns: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No involvement of hands, face </a:t>
            </a:r>
            <a:r>
              <a:rPr kumimoji="0" lang="en-US" sz="24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or </a:t>
            </a:r>
            <a:r>
              <a:rPr kumimoji="0" lang="en-US" sz="24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genitalia; total burn area does not exceed 15 /%; and 3</a:t>
            </a:r>
            <a:r>
              <a:rPr kumimoji="0" lang="en-US" sz="2400" b="1" i="0" u="none" strike="noStrike" cap="none" normalizeH="0" baseline="30000" dirty="0" smtClean="0">
                <a:ln>
                  <a:noFill/>
                </a:ln>
                <a:solidFill>
                  <a:schemeClr val="tx1"/>
                </a:solidFill>
                <a:effectLst/>
                <a:latin typeface="Arial" pitchFamily="34" charset="0"/>
                <a:ea typeface="Calibri" pitchFamily="34" charset="0"/>
                <a:cs typeface="Times New Roman" pitchFamily="18" charset="0"/>
              </a:rPr>
              <a:t>rd</a:t>
            </a:r>
            <a:r>
              <a:rPr kumimoji="0" lang="en-US" sz="24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degree burn does not exceed 2 % of body area</a:t>
            </a:r>
            <a:r>
              <a:rPr kumimoji="0" lang="en-US" sz="2400" b="1" i="0" u="none" strike="noStrike" cap="none" normalizeH="0" baseline="0" dirty="0" smtClean="0">
                <a:ln>
                  <a:noFill/>
                </a:ln>
                <a:solidFill>
                  <a:schemeClr val="tx1"/>
                </a:solidFill>
                <a:effectLst/>
                <a:latin typeface="Arial" pitchFamily="34" charset="0"/>
              </a:rP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990600" y="914400"/>
            <a:ext cx="7467600" cy="4437072"/>
          </a:xfrm>
          <a:prstGeom prst="rect">
            <a:avLst/>
          </a:prstGeom>
          <a:noFill/>
          <a:ln w="9525">
            <a:noFill/>
            <a:miter lim="800000"/>
            <a:headEnd/>
            <a:tailEnd/>
          </a:ln>
          <a:effectLst/>
        </p:spPr>
        <p:txBody>
          <a:bodyPr vert="horz" wrap="square" lIns="0" tIns="12696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C00000"/>
                </a:solidFill>
                <a:effectLst/>
                <a:latin typeface="Cambria" pitchFamily="18" charset="0"/>
                <a:ea typeface="Times New Roman" pitchFamily="18" charset="0"/>
                <a:cs typeface="Times New Roman" pitchFamily="18" charset="0"/>
              </a:rPr>
              <a:t>Failure of Inflammatory Reaction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 severe infection, the inflammatory reaction may fail due to the following factors:</a:t>
            </a:r>
            <a:endParaRPr kumimoji="0" lang="en-US" sz="280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Poor arterial blood supply and quality of blood</a:t>
            </a:r>
            <a:endParaRPr kumimoji="0" lang="en-US" sz="280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Deficient venous drainage</a:t>
            </a:r>
            <a:endParaRPr kumimoji="0" lang="en-US" sz="280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Edema</a:t>
            </a:r>
            <a:endParaRPr kumimoji="0" lang="en-US" sz="280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Malnutrition</a:t>
            </a:r>
            <a:endParaRPr kumimoji="0" lang="en-US" sz="280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Dehydration</a:t>
            </a:r>
            <a:endParaRPr kumimoji="0" lang="en-US" sz="280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Metabolic disorder e.g. diabetes</a:t>
            </a:r>
            <a:endParaRPr kumimoji="0" lang="en-US" sz="280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Drugs e.g. corticosteroids /</a:t>
            </a:r>
            <a:r>
              <a:rPr kumimoji="0" lang="en-US" sz="280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cytotoxics</a:t>
            </a:r>
            <a:endParaRPr kumimoji="0" lang="en-US" sz="280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Rectangle 1"/>
          <p:cNvSpPr>
            <a:spLocks noChangeArrowheads="1"/>
          </p:cNvSpPr>
          <p:nvPr/>
        </p:nvSpPr>
        <p:spPr bwMode="auto">
          <a:xfrm>
            <a:off x="914400" y="685800"/>
            <a:ext cx="73914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rPr>
              <a:t>Major Burns: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Involvement of 15 % to 30 % of body surface area, but 3</a:t>
            </a:r>
            <a:r>
              <a:rPr kumimoji="0" lang="en-US" sz="24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rd</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degree burns do not exceed 10 % of body area</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rPr>
              <a:t>Critical Burns: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Involvement exceeds 30 % of body surface; if client has pre-existing chronic health problem, is under 18 months or over 50 years of age or has additional injuries</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accent6">
                    <a:lumMod val="50000"/>
                  </a:schemeClr>
                </a:solidFill>
                <a:effectLst/>
                <a:latin typeface="Calibri" pitchFamily="34" charset="0"/>
                <a:ea typeface="Calibri" pitchFamily="34" charset="0"/>
                <a:cs typeface="Times New Roman" pitchFamily="18" charset="0"/>
              </a:rPr>
              <a:t>MANAGEMENT</a:t>
            </a:r>
            <a:endParaRPr kumimoji="0" lang="en-US" sz="2400" b="0" i="0" u="none" strike="noStrike" cap="none" normalizeH="0" baseline="0" dirty="0" smtClean="0">
              <a:ln>
                <a:noFill/>
              </a:ln>
              <a:solidFill>
                <a:schemeClr val="accent6">
                  <a:lumMod val="50000"/>
                </a:schemeClr>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4 Pillars of Treatment</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Intravenous therapy</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Nutrition – Noso-gastric (NGT) feeding for the first 24 – 48 hours until bowel sounds return</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Local wound care</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Closure of the open wound by skin grafting</a:t>
            </a:r>
            <a:endParaRPr kumimoji="0" lang="en-US" sz="2400" b="1"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Rectangle 1"/>
          <p:cNvSpPr>
            <a:spLocks noChangeArrowheads="1"/>
          </p:cNvSpPr>
          <p:nvPr/>
        </p:nvSpPr>
        <p:spPr bwMode="auto">
          <a:xfrm>
            <a:off x="609600" y="609600"/>
            <a:ext cx="77724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Local Care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Aim: To prevent infection</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Methods </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Closed Method</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Clean / scrub the wound thoroughly with ordered antiseptic and dry carefully</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Spread antibiotic / antiseptic cream on the wound as prescribed e.g. silver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sulphadiazine</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Apply a nonstick dressing e.g. paraffin or petroleum jelly gauze “Tulle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gras</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Cover the burn with absorbent gauze and bandage</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Dressings can be frequent but can also be covered and left for several days if ordered</a:t>
            </a:r>
            <a:endParaRPr kumimoji="0" lang="en-US" sz="2400" b="1"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Rectangle 1"/>
          <p:cNvSpPr>
            <a:spLocks noChangeArrowheads="1"/>
          </p:cNvSpPr>
          <p:nvPr/>
        </p:nvSpPr>
        <p:spPr bwMode="auto">
          <a:xfrm>
            <a:off x="914400" y="685800"/>
            <a:ext cx="73914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Surgical Techniques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Excision of the damaged tissue in full thickness burns</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Application of skin graft (auto-graft) to assist healing</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It may then be closed dressing or exposure method.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NURSING CARE</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Isolation</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Reverse barrier nursing to prevent infection</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Protect burn from bed clothes with a bed cradle</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Dressings using strict aseptic technique</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Analgesics e.g. IV morphine 5 mg hourly or as prescribed </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Prophylactic antibiotic cream e.g. silver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sulphadiazine</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sulphamylon</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Observations – vital signs and special observations</a:t>
            </a:r>
            <a:endParaRPr kumimoji="0" lang="en-US" sz="2400" b="1"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1"/>
          <p:cNvSpPr>
            <a:spLocks noChangeArrowheads="1"/>
          </p:cNvSpPr>
          <p:nvPr/>
        </p:nvSpPr>
        <p:spPr bwMode="auto">
          <a:xfrm>
            <a:off x="685800" y="533400"/>
            <a:ext cx="78486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Hygiene especially of the genital area to keep free of urine and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faeces</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to prevent infection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Prevention of deformity and contractures and preservation of joint movement by :&gt; ensuring no two surfaces come together, -&gt; active and passive exercises, -&gt; physiotherapy</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Diet</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IV fluids during shock</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NGT feeding for the first 24 – 48 hours until bowel sounds return if face not involved</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Plenty of fluids orally if possible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Input and output chart to monitor kidney function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Then light, nutritious (high protein) diet</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Later – full diet high protein with supplements – eggs, milk, concentrated high protein fluids; high calorie with vitamin supplements, especially Vitamin C</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Rectangle 1"/>
          <p:cNvSpPr>
            <a:spLocks noChangeArrowheads="1"/>
          </p:cNvSpPr>
          <p:nvPr/>
        </p:nvSpPr>
        <p:spPr bwMode="auto">
          <a:xfrm>
            <a:off x="1066800" y="1295400"/>
            <a:ext cx="70866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Patient Morale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Support, reassure and encourage patient in a long tiring process in isolation and  disfigurement to restore confidence</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Occupational therapy to prevent boredom </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Refer for further management as necessary e.g. for reconstructive plastic surgery.</a:t>
            </a:r>
            <a:endParaRPr kumimoji="0" lang="en-US" sz="2400" b="1"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838200" y="533400"/>
            <a:ext cx="7543800" cy="6037510"/>
          </a:xfrm>
          <a:prstGeom prst="rect">
            <a:avLst/>
          </a:prstGeom>
          <a:noFill/>
          <a:ln w="9525">
            <a:noFill/>
            <a:miter lim="800000"/>
            <a:headEnd/>
            <a:tailEnd/>
          </a:ln>
          <a:effectLst/>
        </p:spPr>
        <p:txBody>
          <a:bodyPr vert="horz" wrap="square" lIns="485622" tIns="12696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rgbClr val="C00000"/>
                </a:solidFill>
                <a:effectLst/>
                <a:latin typeface="Cambria" pitchFamily="18" charset="0"/>
                <a:ea typeface="Times New Roman" pitchFamily="18" charset="0"/>
                <a:cs typeface="Times New Roman" pitchFamily="18" charset="0"/>
              </a:rPr>
              <a:t>Patho</a:t>
            </a:r>
            <a:r>
              <a:rPr kumimoji="0" lang="en-US" sz="2400" b="1" i="0" u="none" strike="noStrike" cap="none" normalizeH="0" baseline="0" dirty="0" smtClean="0">
                <a:ln>
                  <a:noFill/>
                </a:ln>
                <a:solidFill>
                  <a:srgbClr val="C00000"/>
                </a:solidFill>
                <a:effectLst/>
                <a:latin typeface="Cambria" pitchFamily="18" charset="0"/>
                <a:ea typeface="Times New Roman" pitchFamily="18" charset="0"/>
                <a:cs typeface="Times New Roman" pitchFamily="18" charset="0"/>
              </a:rPr>
              <a:t>-physiological Changes in Inflammation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2"/>
                </a:solidFill>
                <a:effectLst/>
                <a:latin typeface="Cambria" pitchFamily="18" charset="0"/>
                <a:ea typeface="Times New Roman" pitchFamily="18" charset="0"/>
                <a:cs typeface="Times New Roman" pitchFamily="18" charset="0"/>
              </a:rPr>
              <a:t>Blood</a:t>
            </a:r>
            <a:r>
              <a:rPr kumimoji="0" lang="en-US" sz="2400" b="1"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a:t>
            </a:r>
            <a:endParaRPr kumimoji="0" lang="en-US" sz="24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Increase in WBCs – granulocytes (poly-</a:t>
            </a:r>
            <a:r>
              <a:rPr kumimoji="0" lang="en-US" sz="2400" b="0" i="0" u="none" strike="noStrike" cap="none" normalizeH="0" baseline="0" dirty="0" err="1" smtClean="0">
                <a:ln>
                  <a:noFill/>
                </a:ln>
                <a:solidFill>
                  <a:schemeClr val="tx1"/>
                </a:solidFill>
                <a:effectLst/>
                <a:latin typeface="Cambria" pitchFamily="18" charset="0"/>
                <a:ea typeface="Times New Roman" pitchFamily="18" charset="0"/>
                <a:cs typeface="Times New Roman" pitchFamily="18" charset="0"/>
              </a:rPr>
              <a:t>morpho</a:t>
            </a:r>
            <a:r>
              <a:rPr kumimoji="0" lang="en-US" sz="24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-nuclear leucocytes) – </a:t>
            </a:r>
            <a:r>
              <a:rPr kumimoji="0" lang="en-US" sz="2400" b="0" i="0" u="none" strike="noStrike" cap="none" normalizeH="0" baseline="0" dirty="0" err="1" smtClean="0">
                <a:ln>
                  <a:noFill/>
                </a:ln>
                <a:solidFill>
                  <a:schemeClr val="tx1"/>
                </a:solidFill>
                <a:effectLst/>
                <a:latin typeface="Cambria" pitchFamily="18" charset="0"/>
                <a:ea typeface="Times New Roman" pitchFamily="18" charset="0"/>
                <a:cs typeface="Times New Roman" pitchFamily="18" charset="0"/>
              </a:rPr>
              <a:t>Neutrophils</a:t>
            </a:r>
            <a:r>
              <a:rPr kumimoji="0" lang="en-US" sz="24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40-75 %, </a:t>
            </a:r>
            <a:r>
              <a:rPr kumimoji="0" lang="en-US" sz="2400" b="0" i="0" u="none" strike="noStrike" cap="none" normalizeH="0" baseline="0" dirty="0" err="1" smtClean="0">
                <a:ln>
                  <a:noFill/>
                </a:ln>
                <a:solidFill>
                  <a:schemeClr val="tx1"/>
                </a:solidFill>
                <a:effectLst/>
                <a:latin typeface="Cambria" pitchFamily="18" charset="0"/>
                <a:ea typeface="Times New Roman" pitchFamily="18" charset="0"/>
                <a:cs typeface="Times New Roman" pitchFamily="18" charset="0"/>
              </a:rPr>
              <a:t>Eosinophils</a:t>
            </a:r>
            <a:r>
              <a:rPr kumimoji="0" lang="en-US" sz="24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1-6 %, </a:t>
            </a:r>
            <a:r>
              <a:rPr kumimoji="0" lang="en-US" sz="2400" b="0" i="0" u="none" strike="noStrike" cap="none" normalizeH="0" baseline="0" dirty="0" err="1" smtClean="0">
                <a:ln>
                  <a:noFill/>
                </a:ln>
                <a:solidFill>
                  <a:schemeClr val="tx1"/>
                </a:solidFill>
                <a:effectLst/>
                <a:latin typeface="Cambria" pitchFamily="18" charset="0"/>
                <a:ea typeface="Times New Roman" pitchFamily="18" charset="0"/>
                <a:cs typeface="Times New Roman" pitchFamily="18" charset="0"/>
              </a:rPr>
              <a:t>Basophils</a:t>
            </a:r>
            <a:r>
              <a:rPr kumimoji="0" lang="en-US" sz="24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1 % (lymphocytes 20-50%, </a:t>
            </a:r>
            <a:r>
              <a:rPr kumimoji="0" lang="en-US" sz="2400" b="0" i="0" u="none" strike="noStrike" cap="none" normalizeH="0" baseline="0" dirty="0" err="1" smtClean="0">
                <a:ln>
                  <a:noFill/>
                </a:ln>
                <a:solidFill>
                  <a:schemeClr val="tx1"/>
                </a:solidFill>
                <a:effectLst/>
                <a:latin typeface="Cambria" pitchFamily="18" charset="0"/>
                <a:ea typeface="Times New Roman" pitchFamily="18" charset="0"/>
                <a:cs typeface="Times New Roman" pitchFamily="18" charset="0"/>
              </a:rPr>
              <a:t>Monocytes</a:t>
            </a:r>
            <a:r>
              <a:rPr kumimoji="0" lang="en-US" sz="24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1-6 %).</a:t>
            </a:r>
            <a:endParaRPr kumimoji="0" lang="en-US" sz="24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In acute infection, increase in </a:t>
            </a:r>
            <a:r>
              <a:rPr kumimoji="0" lang="en-US" sz="2400" b="0" i="0" u="none" strike="noStrike" cap="none" normalizeH="0" baseline="0" dirty="0" err="1" smtClean="0">
                <a:ln>
                  <a:noFill/>
                </a:ln>
                <a:solidFill>
                  <a:schemeClr val="tx1"/>
                </a:solidFill>
                <a:effectLst/>
                <a:latin typeface="Cambria" pitchFamily="18" charset="0"/>
                <a:ea typeface="Times New Roman" pitchFamily="18" charset="0"/>
                <a:cs typeface="Times New Roman" pitchFamily="18" charset="0"/>
              </a:rPr>
              <a:t>neutrophils</a:t>
            </a:r>
            <a:r>
              <a:rPr kumimoji="0" lang="en-US" sz="24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is rapid (95 % of total white blood cells) to prevent the disease taking a more severe course. Depression of production of granulocytes e.g. in </a:t>
            </a:r>
            <a:r>
              <a:rPr kumimoji="0" lang="en-US" sz="2400" b="0" i="0" u="none" strike="noStrike" cap="none" normalizeH="0" baseline="0" dirty="0" err="1" smtClean="0">
                <a:ln>
                  <a:noFill/>
                </a:ln>
                <a:solidFill>
                  <a:schemeClr val="tx1"/>
                </a:solidFill>
                <a:effectLst/>
                <a:latin typeface="Cambria" pitchFamily="18" charset="0"/>
                <a:ea typeface="Times New Roman" pitchFamily="18" charset="0"/>
                <a:cs typeface="Times New Roman" pitchFamily="18" charset="0"/>
              </a:rPr>
              <a:t>leukaemia</a:t>
            </a:r>
            <a:r>
              <a:rPr kumimoji="0" lang="en-US" sz="24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Cambria" pitchFamily="18" charset="0"/>
                <a:ea typeface="Times New Roman" pitchFamily="18" charset="0"/>
                <a:cs typeface="Times New Roman" pitchFamily="18" charset="0"/>
              </a:rPr>
              <a:t>cytotoxics</a:t>
            </a:r>
            <a:r>
              <a:rPr kumimoji="0" lang="en-US" sz="24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Cambria" pitchFamily="18" charset="0"/>
                <a:ea typeface="Times New Roman" pitchFamily="18" charset="0"/>
                <a:cs typeface="Times New Roman" pitchFamily="18" charset="0"/>
              </a:rPr>
              <a:t>neoplastics</a:t>
            </a:r>
            <a:r>
              <a:rPr kumimoji="0" lang="en-US" sz="24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makes the patient to succumb to the infection and will need antibiotics.</a:t>
            </a:r>
            <a:endParaRPr kumimoji="0" lang="en-US" sz="24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All acute infections result in increase in white cells except e.g. typhoid fever. Leucopenia is the term applied to states of fewer than normal white cells.</a:t>
            </a:r>
            <a:endParaRPr kumimoji="0" lang="en-US" sz="24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838200" y="838201"/>
            <a:ext cx="7391400" cy="5298846"/>
          </a:xfrm>
          <a:prstGeom prst="rect">
            <a:avLst/>
          </a:prstGeom>
          <a:noFill/>
          <a:ln w="9525">
            <a:noFill/>
            <a:miter lim="800000"/>
            <a:headEnd/>
            <a:tailEnd/>
          </a:ln>
          <a:effectLst/>
        </p:spPr>
        <p:txBody>
          <a:bodyPr vert="horz" wrap="square" lIns="0" tIns="12696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Cambria" pitchFamily="18" charset="0"/>
                <a:ea typeface="Times New Roman" pitchFamily="18" charset="0"/>
                <a:cs typeface="Times New Roman" pitchFamily="18" charset="0"/>
              </a:rPr>
              <a:t>Pyrexia</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Pathogens act by release of a prostaglandin in the temperature regulating centre in the brain (Aspirin acts as an antipyretic by blocking the formation of the prostaglandin)</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Persistent high temperature may cause dehydration and electrolyte imbalance.</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 the absence of an obvious cause, fever may be the presenting sign, referred to as “Pyrexia of Unknown Origin” – (</a:t>
            </a: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PUO</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Increase in temperature also increases metabolism and oxygen demands except when the body is flooded with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endotoxins</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the temperature is abnormal and the patient develops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endotoxic</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shock.</a:t>
            </a:r>
            <a:endParaRPr kumimoji="0" lang="en-US" sz="2400" b="1"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914400" y="914400"/>
            <a:ext cx="7543800" cy="5298846"/>
          </a:xfrm>
          <a:prstGeom prst="rect">
            <a:avLst/>
          </a:prstGeom>
          <a:noFill/>
          <a:ln w="9525">
            <a:noFill/>
            <a:miter lim="800000"/>
            <a:headEnd/>
            <a:tailEnd/>
          </a:ln>
          <a:effectLst/>
        </p:spPr>
        <p:txBody>
          <a:bodyPr vert="horz" wrap="square" lIns="0" tIns="12696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2"/>
                </a:solidFill>
                <a:effectLst/>
                <a:latin typeface="Cambria" pitchFamily="18" charset="0"/>
                <a:ea typeface="Times New Roman" pitchFamily="18" charset="0"/>
                <a:cs typeface="Times New Roman" pitchFamily="18" charset="0"/>
              </a:rPr>
              <a:t>Metabolism</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This is increased in prolonged suppuration with considerable protein loss.</a:t>
            </a:r>
            <a:endParaRPr kumimoji="0" lang="en-US" sz="24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chemeClr val="tx2"/>
                </a:solidFill>
                <a:effectLst/>
                <a:latin typeface="Cambria" pitchFamily="18" charset="0"/>
                <a:ea typeface="Times New Roman" pitchFamily="18" charset="0"/>
                <a:cs typeface="Times New Roman" pitchFamily="18" charset="0"/>
              </a:rPr>
              <a:t>Oliguria</a:t>
            </a:r>
            <a:endParaRPr kumimoji="0" lang="en-US" sz="2400" b="1" i="0" u="none" strike="noStrike" cap="none" normalizeH="0" baseline="0" dirty="0" smtClean="0">
              <a:ln>
                <a:noFill/>
              </a:ln>
              <a:solidFill>
                <a:schemeClr val="tx2"/>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Diminished and concentrated urinary output to preserve fluid in the body</a:t>
            </a:r>
            <a:endParaRPr kumimoji="0" lang="en-US" sz="24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Cambria" pitchFamily="18" charset="0"/>
                <a:ea typeface="Times New Roman" pitchFamily="18" charset="0"/>
                <a:cs typeface="Times New Roman" pitchFamily="18" charset="0"/>
              </a:rPr>
              <a:t>INVESTIGATIONS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White cell count</a:t>
            </a:r>
            <a:r>
              <a:rPr kumimoji="0" lang="en-US" sz="2400" b="0"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leucocytosis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Bacteriological exam</a:t>
            </a:r>
            <a:r>
              <a:rPr kumimoji="0" lang="en-US" sz="2400" b="0"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of material at site – e.g. wound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swab / pus</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for culture and sensitivity,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urine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for culture / sensitivity, for sugar to exclude diabetes, for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proteinuria</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blood</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if septicemia is suspected (the specimen should be taken as temp swings highest or soon after a rigor) –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serum antibodies</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for diagnosis or exclusion of typhoid and syphilis.</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838200" y="838200"/>
            <a:ext cx="7620000" cy="5298846"/>
          </a:xfrm>
          <a:prstGeom prst="rect">
            <a:avLst/>
          </a:prstGeom>
          <a:noFill/>
          <a:ln w="9525">
            <a:noFill/>
            <a:miter lim="800000"/>
            <a:headEnd/>
            <a:tailEnd/>
          </a:ln>
          <a:effectLst/>
        </p:spPr>
        <p:txBody>
          <a:bodyPr vert="horz" wrap="square" lIns="0" tIns="12696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C00000"/>
                </a:solidFill>
                <a:effectLst/>
                <a:latin typeface="Cambria" pitchFamily="18" charset="0"/>
                <a:ea typeface="Times New Roman" pitchFamily="18" charset="0"/>
                <a:cs typeface="Times New Roman" pitchFamily="18" charset="0"/>
              </a:rPr>
              <a:t>Signs /Symptoms of Inflammation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General</a:t>
            </a:r>
            <a:r>
              <a:rPr kumimoji="0" lang="en-US"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Malaise, loss of appetite, fatigue, fever, tachycardia, insomnia, in severe cases, septic /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endotoxic</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shock.</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Local</a:t>
            </a:r>
            <a:r>
              <a:rPr kumimoji="0" lang="en-US" sz="2800" b="0"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 </a:t>
            </a:r>
            <a:r>
              <a:rPr kumimoji="0" lang="en-US" sz="28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Signs/symptoms</a:t>
            </a:r>
            <a:r>
              <a:rPr kumimoji="0" lang="en-US" sz="2800" b="0"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r>
              <a:rPr kumimoji="0" lang="en-US" sz="2800" b="0" i="0" u="none" strike="noStrike" cap="none" normalizeH="0" baseline="0" dirty="0" smtClean="0">
                <a:ln>
                  <a:noFill/>
                </a:ln>
                <a:solidFill>
                  <a:schemeClr val="accent2"/>
                </a:solidFill>
                <a:effectLst/>
                <a:latin typeface="Calibri" pitchFamily="34" charset="0"/>
                <a:ea typeface="Calibri" pitchFamily="34" charset="0"/>
                <a:cs typeface="Times New Roman" pitchFamily="18" charset="0"/>
              </a:rPr>
              <a:t> Redness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due to dilated capillaries, </a:t>
            </a:r>
            <a:r>
              <a:rPr kumimoji="0" lang="en-US" sz="2800" b="0" i="0" u="none" strike="noStrike" cap="none" normalizeH="0" baseline="0" dirty="0" smtClean="0">
                <a:ln>
                  <a:noFill/>
                </a:ln>
                <a:solidFill>
                  <a:schemeClr val="accent2"/>
                </a:solidFill>
                <a:effectLst/>
                <a:latin typeface="Calibri" pitchFamily="34" charset="0"/>
                <a:ea typeface="Calibri" pitchFamily="34" charset="0"/>
                <a:cs typeface="Times New Roman" pitchFamily="18" charset="0"/>
              </a:rPr>
              <a:t>swelling (edema)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because of leakage of plasma into the surrounding tissues, </a:t>
            </a:r>
            <a:r>
              <a:rPr kumimoji="0" lang="en-US" sz="2800" b="0" i="0" u="none" strike="noStrike" cap="none" normalizeH="0" baseline="0" dirty="0" smtClean="0">
                <a:ln>
                  <a:noFill/>
                </a:ln>
                <a:solidFill>
                  <a:schemeClr val="accent2"/>
                </a:solidFill>
                <a:effectLst/>
                <a:latin typeface="Calibri" pitchFamily="34" charset="0"/>
                <a:ea typeface="Calibri" pitchFamily="34" charset="0"/>
                <a:cs typeface="Times New Roman" pitchFamily="18" charset="0"/>
              </a:rPr>
              <a:t>Heat</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due to increased blood flow, </a:t>
            </a:r>
            <a:r>
              <a:rPr kumimoji="0" lang="en-US" sz="2800" b="0" i="0" u="none" strike="noStrike" cap="none" normalizeH="0" baseline="0" dirty="0" smtClean="0">
                <a:ln>
                  <a:noFill/>
                </a:ln>
                <a:solidFill>
                  <a:schemeClr val="accent2"/>
                </a:solidFill>
                <a:effectLst/>
                <a:latin typeface="Calibri" pitchFamily="34" charset="0"/>
                <a:ea typeface="Calibri" pitchFamily="34" charset="0"/>
                <a:cs typeface="Times New Roman" pitchFamily="18" charset="0"/>
              </a:rPr>
              <a:t>pain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due to accumulation of toxins causing irritation of nerve endings and hormones from tiny twigs and increase in tension, </a:t>
            </a:r>
            <a:r>
              <a:rPr kumimoji="0" lang="en-US" sz="2800" b="0" i="0" u="none" strike="noStrike" cap="none" normalizeH="0" baseline="0" dirty="0" smtClean="0">
                <a:ln>
                  <a:noFill/>
                </a:ln>
                <a:solidFill>
                  <a:schemeClr val="accent2"/>
                </a:solidFill>
                <a:effectLst/>
                <a:latin typeface="Calibri" pitchFamily="34" charset="0"/>
                <a:ea typeface="Calibri" pitchFamily="34" charset="0"/>
                <a:cs typeface="Times New Roman" pitchFamily="18" charset="0"/>
              </a:rPr>
              <a:t>loss of function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due to pain, swelling and toxic effect.</a:t>
            </a:r>
            <a:endParaRPr kumimoji="0" lang="en-US" sz="2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1371600" y="1524000"/>
            <a:ext cx="6477000" cy="3144410"/>
          </a:xfrm>
          <a:prstGeom prst="rect">
            <a:avLst/>
          </a:prstGeom>
          <a:noFill/>
          <a:ln w="9525">
            <a:noFill/>
            <a:miter lim="800000"/>
            <a:headEnd/>
            <a:tailEnd/>
          </a:ln>
          <a:effectLst/>
        </p:spPr>
        <p:txBody>
          <a:bodyPr vert="horz" wrap="square" lIns="0" tIns="12696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C00000"/>
                </a:solidFill>
                <a:effectLst/>
                <a:latin typeface="Cambria" pitchFamily="18" charset="0"/>
                <a:ea typeface="Times New Roman" pitchFamily="18" charset="0"/>
                <a:cs typeface="Times New Roman" pitchFamily="18" charset="0"/>
              </a:rPr>
              <a:t>Termination of Inflammation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This may be </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Resolution</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Suppuration</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Ulceration</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Gangrene</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Fibrosis</a:t>
            </a:r>
            <a:endParaRPr kumimoji="0" lang="en-US" sz="2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1066800" y="1066800"/>
            <a:ext cx="7239000" cy="4929514"/>
          </a:xfrm>
          <a:prstGeom prst="rect">
            <a:avLst/>
          </a:prstGeom>
          <a:noFill/>
          <a:ln w="9525">
            <a:noFill/>
            <a:miter lim="800000"/>
            <a:headEnd/>
            <a:tailEnd/>
          </a:ln>
          <a:effectLst/>
        </p:spPr>
        <p:txBody>
          <a:bodyPr vert="horz" wrap="square" lIns="0" tIns="12696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Cambria" pitchFamily="18" charset="0"/>
                <a:ea typeface="Times New Roman" pitchFamily="18" charset="0"/>
                <a:cs typeface="Times New Roman" pitchFamily="18" charset="0"/>
              </a:rPr>
              <a:t>MANAGEMENT AND NURSING CARE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Measures and their extent depend on severity, course and site of the disease.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Assessment</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of factors that may course failure of inflammation and necessary action taken e.g. control of diabetes, vitamin therapy if necessary to boost immunity and healing; review of medication given like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cytotoxic</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drugs.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Rest</a:t>
            </a:r>
            <a:r>
              <a:rPr kumimoji="0" lang="en-US" sz="2400" b="0"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 </a:t>
            </a: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General rest</a:t>
            </a:r>
            <a:r>
              <a:rPr kumimoji="0" lang="en-US" sz="2400" b="0"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increases resistance, reduces strain on the heart which may be poisoned by toxins, and promotes sleep. </a:t>
            </a: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Local rest</a:t>
            </a:r>
            <a:r>
              <a:rPr kumimoji="0" lang="en-US" sz="2400" b="0"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diminishes pain by reducing stress and strain of normal function depending on area affected.</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Relief of pain</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with analgesics to help the patient sleep.</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1143000" y="1371600"/>
            <a:ext cx="6934200" cy="4158585"/>
          </a:xfrm>
          <a:prstGeom prst="rect">
            <a:avLst/>
          </a:prstGeom>
          <a:noFill/>
          <a:ln w="9525">
            <a:noFill/>
            <a:miter lim="800000"/>
            <a:headEnd/>
            <a:tailEnd/>
          </a:ln>
          <a:effectLst/>
        </p:spPr>
        <p:txBody>
          <a:bodyPr vert="horz" wrap="square" lIns="0" tIns="12696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INTRODUCTION TO MEDICAL-SURGICAL NURSING</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rgbClr val="365F91"/>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C00000"/>
                </a:solidFill>
                <a:effectLst/>
                <a:latin typeface="Cambria" pitchFamily="18" charset="0"/>
                <a:ea typeface="Times New Roman" pitchFamily="18" charset="0"/>
                <a:cs typeface="Times New Roman" pitchFamily="18" charset="0"/>
              </a:rPr>
              <a:t>OBJECTIVE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To promote health</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Prevent illness</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Diagnose and </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Manage patients suffering from common medical/surgical conditions</a:t>
            </a:r>
            <a:endParaRPr kumimoji="0" lang="en-US" sz="2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838200" y="990600"/>
            <a:ext cx="73914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Diet</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Fluid loss and sweating may cause electrolyte imbalance, therefore, estimation and correction with liberal fluid intake and maintenance of input and output chart. Increased metabolism from pyrexia and breakdown of body protein requires high calorie diet and vitamin supplements – A anti-infective, C for healing</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Antitoxins and Anti-</a:t>
            </a:r>
            <a:r>
              <a:rPr kumimoji="0" lang="en-US" sz="2400" b="1" i="0" u="none" strike="noStrike" cap="none" normalizeH="0" baseline="0" dirty="0" err="1" smtClean="0">
                <a:ln>
                  <a:noFill/>
                </a:ln>
                <a:solidFill>
                  <a:schemeClr val="tx2"/>
                </a:solidFill>
                <a:effectLst/>
                <a:latin typeface="Calibri" pitchFamily="34" charset="0"/>
                <a:ea typeface="Calibri" pitchFamily="34" charset="0"/>
                <a:cs typeface="Times New Roman" pitchFamily="18" charset="0"/>
              </a:rPr>
              <a:t>bacterials</a:t>
            </a:r>
            <a:r>
              <a:rPr kumimoji="0" lang="en-US" sz="2400" b="0"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as appropriate- ATT, antibiotics for infections according to culture and sensitivity.</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Pyrexia</a:t>
            </a:r>
            <a:r>
              <a:rPr kumimoji="0" lang="en-US" sz="2400" b="0"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High temperature at or above 39.5 0C causes rigors and is dangerous. Every effort should be made to lower it and prevent it rising further by – tepid sponging, reduction of clothes, antipyretics, fluids, fanning, icepacks etc.</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838200" y="762000"/>
            <a:ext cx="75438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Prevention of further contamination</a:t>
            </a:r>
            <a:r>
              <a:rPr kumimoji="0" lang="en-US" sz="2400" b="0"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Patient should be warned against touching suppurating wounds with his fingers to prevent infection to eyes and ears</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rPr>
              <a:t>Local Measures  </a:t>
            </a:r>
            <a:endParaRPr kumimoji="0" lang="en-US" sz="2400" b="0" i="0" u="none" strike="noStrike" cap="none" normalizeH="0" baseline="0" dirty="0" smtClean="0">
              <a:ln>
                <a:noFill/>
              </a:ln>
              <a:solidFill>
                <a:srgbClr val="C0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Excision</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Appendicectomy</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for appendicitis etc</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Incision and Drainage (I&amp;D):</a:t>
            </a:r>
            <a:r>
              <a:rPr kumimoji="0" lang="en-US" sz="2400" b="0"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For abscesses and boils</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Restoration of Function: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Through</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Exercises to prevent muscle wasting and joint stiffness</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Skin graft to accelerate healing and reduce scarring</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Physiotherapy</a:t>
            </a:r>
            <a:endParaRPr kumimoji="0" lang="en-US" sz="2400" b="1"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838200" y="990600"/>
            <a:ext cx="7772400" cy="4929514"/>
          </a:xfrm>
          <a:prstGeom prst="rect">
            <a:avLst/>
          </a:prstGeom>
          <a:noFill/>
          <a:ln w="9525">
            <a:noFill/>
            <a:miter lim="800000"/>
            <a:headEnd/>
            <a:tailEnd/>
          </a:ln>
          <a:effectLst/>
        </p:spPr>
        <p:txBody>
          <a:bodyPr vert="horz" wrap="square" lIns="0" tIns="12696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Cambria" pitchFamily="18" charset="0"/>
                <a:ea typeface="Times New Roman" pitchFamily="18" charset="0"/>
                <a:cs typeface="Times New Roman" pitchFamily="18" charset="0"/>
              </a:rPr>
              <a:t>SPREAD OF INFECTION / INFLAMMATION TO TISSUES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Cambria" pitchFamily="18" charset="0"/>
                <a:ea typeface="Times New Roman" pitchFamily="18" charset="0"/>
                <a:cs typeface="Times New Roman" pitchFamily="18" charset="0"/>
              </a:rPr>
              <a:t>Terms Used According to Form of Spread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rPr>
              <a:t>CELLULITIS:</a:t>
            </a:r>
            <a:endParaRPr kumimoji="0" lang="en-US" sz="2400" b="0" i="0" u="none" strike="noStrike" cap="none" normalizeH="0" baseline="0" dirty="0" smtClean="0">
              <a:ln>
                <a:noFill/>
              </a:ln>
              <a:solidFill>
                <a:srgbClr val="C0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This is direct spread of infection in the tissues in the extracellular spaces.</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Cause</a:t>
            </a:r>
            <a:r>
              <a:rPr kumimoji="0" lang="en-US" sz="2400" b="0"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Bacteria which release toxins into the subcutaneous tissues</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Predisposing factors</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Cracks and fissures in the skin e.g. between toes; prick / injection sites, contusions, abrasions, ulcerations, in-growing toenails</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Signs / symptoms</a:t>
            </a:r>
            <a:r>
              <a:rPr kumimoji="0" lang="en-US" sz="2400" b="0"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Acute onset with – swelling, localized redness and pain, - fever, chills and sweating; - tender enlarged lymph nodes</a:t>
            </a:r>
            <a:endParaRPr kumimoji="0" lang="en-US" sz="2400" b="1"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1066800" y="1295400"/>
            <a:ext cx="6934200" cy="38933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Medical Management</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Oral antibiotic therapy in OPD if mild; if severe, - admit, identify site of entry, IV antibiotics for 7 – 14 days to prevent recurrences</a:t>
            </a: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en-US" sz="7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Nursing Care</a:t>
            </a:r>
            <a:r>
              <a:rPr kumimoji="0" lang="en-US" sz="2400" b="0"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Elevation of affected area; warm moist packs at site for 2 – 4 hours with special attention for those with circulatory deficits e.g. diabetes to prevent burns; education on prevention of recurrence, skin and foot care for diabetics</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Complications: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Subcutaneous abscess</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990600" y="838200"/>
            <a:ext cx="73914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rPr>
              <a:t>ABSCESSES / FURUNCLES / BOILS </a:t>
            </a:r>
            <a:endParaRPr kumimoji="0" lang="en-US" sz="2400" b="0" i="0" u="none" strike="noStrike" cap="none" normalizeH="0" baseline="0" dirty="0" smtClean="0">
              <a:ln>
                <a:noFill/>
              </a:ln>
              <a:solidFill>
                <a:srgbClr val="C0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An abscess is an acute inflammatory condition surrounding a hair follicle, with pus and one opening for drainage.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Cause</a:t>
            </a:r>
            <a:r>
              <a:rPr kumimoji="0" lang="en-US" sz="2400" b="0"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Staphylococcal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pyogens</a:t>
            </a:r>
            <a:endPar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Signs and symptoms</a:t>
            </a:r>
            <a:r>
              <a:rPr kumimoji="0" lang="en-US" sz="2400" b="0"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localized itching pimple which increases in size, surrounding area becomes hardened and painful, pus forms, a yellow discharge occurs, sloughing is replaced by granulation tissue as healing commences. If healing / resolution occurs without pus, it is known as a `blind boil`.</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914400" y="609600"/>
            <a:ext cx="74676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rPr>
              <a:t>CARBUNCLE</a:t>
            </a:r>
            <a:endParaRPr kumimoji="0" lang="en-US" sz="2400" b="0" i="0" u="none" strike="noStrike" cap="none" normalizeH="0" baseline="0" dirty="0" smtClean="0">
              <a:ln>
                <a:noFill/>
              </a:ln>
              <a:solidFill>
                <a:srgbClr val="C0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This is a large number of abscesses / boils close together in a mass due to infection of multiple hair follicles especially at the back of the neck (NB&gt;  Diabetics are prone) </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Management for Boils / Carbuncles</a:t>
            </a:r>
            <a:r>
              <a:rPr kumimoji="0" lang="en-US" sz="2400" b="0"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Urine is tested for sugar – if present, administration of insulin ; administration of appropriate antibiotics; if pus is present, incision and drainage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rPr>
              <a:t>SUBCUTANEOUS ABSCESS</a:t>
            </a:r>
            <a:endParaRPr kumimoji="0" lang="en-US" sz="2400" b="1" i="0" u="none" strike="noStrike" cap="none" normalizeH="0" baseline="0" dirty="0" smtClean="0">
              <a:ln>
                <a:noFill/>
              </a:ln>
              <a:solidFill>
                <a:srgbClr val="C0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This is a frequent complication of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cellulitis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Signs and symptoms: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Classical signs and symptoms of inflammation are present (see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cellulitis</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Treatment: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as above</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914400" y="1066800"/>
            <a:ext cx="73914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rPr>
              <a:t>LYMPHANGITIS AND LYMPHADENITIS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rPr>
              <a:t>LYMPHANGITIS</a:t>
            </a:r>
            <a:endParaRPr kumimoji="0" lang="en-US" sz="2400" b="0" i="0" u="none" strike="noStrike" cap="none" normalizeH="0" baseline="0" dirty="0" smtClean="0">
              <a:ln>
                <a:noFill/>
              </a:ln>
              <a:solidFill>
                <a:srgbClr val="C0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This is inflammation of the lymphatic vessels between the site of infection and the regional lymph glands, seen as characteristic red lines e.g. on the arm or leg of a patient suffering from a septic finger or toe. </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Recurrent episodes of lymphangitis are associated with progressive lymph-edema due to obstructed lymph drainage preventing protein molecules from returning to the circulation from the interstitial fluid.</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After acute attacks, an elastic compression stocking or sleeve should be worn</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on affected extremity for several months to prevent long term edema</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838200" y="762000"/>
            <a:ext cx="7467600" cy="54153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rPr>
              <a:t>LYMPHADENITIS</a:t>
            </a:r>
            <a:endParaRPr kumimoji="0" lang="en-US" sz="2400" b="0" i="0" u="none" strike="noStrike" cap="none" normalizeH="0" baseline="0" dirty="0" smtClean="0">
              <a:ln>
                <a:noFill/>
              </a:ln>
              <a:solidFill>
                <a:srgbClr val="C0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Is inflammation of the lymph nodes (glands) or invasion by microorganisms carried through the lymphatic vessels which become enlarged, swollen and tender (i.e. acute lymphadenitis) or may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necrose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to form an abscess (i.e.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suppurative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lymphadenitis).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Common sites</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neck – from face, mouth, tongue and scalp; the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axilla</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from breast and upper limb; the groin – from lower limb, groin and perineum.</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Cause: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Hemolytic streptococcus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Treatment and Nursing care</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See inflammation</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609600" y="533400"/>
            <a:ext cx="7772400" cy="6189910"/>
          </a:xfrm>
          <a:prstGeom prst="rect">
            <a:avLst/>
          </a:prstGeom>
          <a:noFill/>
          <a:ln w="9525">
            <a:noFill/>
            <a:miter lim="800000"/>
            <a:headEnd/>
            <a:tailEnd/>
          </a:ln>
          <a:effectLst/>
        </p:spPr>
        <p:txBody>
          <a:bodyPr vert="horz" wrap="square" lIns="457056" tIns="12696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Cambria" pitchFamily="18" charset="0"/>
                <a:ea typeface="Times New Roman" pitchFamily="18" charset="0"/>
                <a:cs typeface="Times New Roman" pitchFamily="18" charset="0"/>
              </a:rPr>
              <a:t>BACTERAEMIA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is defined as laboratory proven presence of bacteria in the bloodstream</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24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2"/>
                </a:solidFill>
                <a:effectLst/>
                <a:latin typeface="Cambria" pitchFamily="18" charset="0"/>
                <a:ea typeface="Times New Roman" pitchFamily="18" charset="0"/>
                <a:cs typeface="Times New Roman" pitchFamily="18" charset="0"/>
              </a:rPr>
              <a:t>Cause: </a:t>
            </a:r>
            <a:r>
              <a:rPr kumimoji="0" lang="en-US" sz="24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Mainly staphylococcal</a:t>
            </a:r>
            <a:endParaRPr kumimoji="0" lang="en-US" sz="24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Predisposing Causes:</a:t>
            </a:r>
            <a:r>
              <a:rPr kumimoji="0" lang="en-US" sz="2400" b="0"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Nosocomial</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Vascular access device (VAD), short or long term. Contamination can occur from the patient`s own flora`s access to exterior of a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cannula</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brannula</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during manipulation: Contaminated intravenous fluids.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Prevention: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Washing of hands and asepsis during procedures; for central catheter insertion, full surgical technique – face mask, scrubbing, gowning, gloving and draping of patient; Disinfection of skin with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chlorhexidine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gluconate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hibitane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providone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iodine or alcohol; gauze dressings used should be sterile and sealed along the entire perimeter.</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1066800" y="838200"/>
            <a:ext cx="7239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Indications that patient has VAD </a:t>
            </a:r>
            <a:r>
              <a:rPr kumimoji="0" lang="en-US" sz="28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Bacteremia</a:t>
            </a:r>
            <a:r>
              <a:rPr kumimoji="0" lang="en-US"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Brannula</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cannula</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in situ, patient appears septic but has no obvious reason to suggest sepsis</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Vascular line insertion site is red, swollen or draining pus</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Patient has an IV line at onset of sepsis</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No infection at another body site</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Infection is caused by common skin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organinsms</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(staphs, bacilli or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corynebacterium</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Patient remains septic after therapy but device still in situ</a:t>
            </a:r>
            <a:endParaRPr kumimoji="0" lang="en-US" sz="2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1143000" y="609600"/>
            <a:ext cx="6858000" cy="5729733"/>
          </a:xfrm>
          <a:prstGeom prst="rect">
            <a:avLst/>
          </a:prstGeom>
          <a:noFill/>
          <a:ln w="9525">
            <a:noFill/>
            <a:miter lim="800000"/>
            <a:headEnd/>
            <a:tailEnd/>
          </a:ln>
          <a:effectLst/>
        </p:spPr>
        <p:txBody>
          <a:bodyPr vert="horz" wrap="square" lIns="0" tIns="12696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C00000"/>
                </a:solidFill>
                <a:effectLst/>
                <a:latin typeface="Cambria" pitchFamily="18" charset="0"/>
                <a:ea typeface="Times New Roman" pitchFamily="18" charset="0"/>
                <a:cs typeface="Times New Roman" pitchFamily="18" charset="0"/>
              </a:rPr>
              <a:t>COURSE OUTLINE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Brief history of Med-Surgical  Nursing</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Disease classification</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Infection</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Inflammation</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Spread of infection to tissues</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Gangrene</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Types of radiation / radio isotopes</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Tumors</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Care of the unconscious patient</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Shock</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Hemorrhage</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Burns</a:t>
            </a:r>
            <a:endParaRPr kumimoji="0" lang="en-US" sz="2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685800" y="914400"/>
            <a:ext cx="7696200" cy="4621738"/>
          </a:xfrm>
          <a:prstGeom prst="rect">
            <a:avLst/>
          </a:prstGeom>
          <a:noFill/>
          <a:ln w="9525">
            <a:noFill/>
            <a:miter lim="800000"/>
            <a:headEnd/>
            <a:tailEnd/>
          </a:ln>
          <a:effectLst/>
        </p:spPr>
        <p:txBody>
          <a:bodyPr vert="horz" wrap="square" lIns="0" tIns="12696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Nursing Interventions</a:t>
            </a:r>
            <a:endParaRPr kumimoji="0" lang="en-US" sz="2400" b="0" i="0" u="none" strike="noStrike" cap="none" normalizeH="0" baseline="0" dirty="0" smtClean="0">
              <a:ln>
                <a:noFill/>
              </a:ln>
              <a:solidFill>
                <a:schemeClr val="tx2"/>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Monitor patient for evidence of infection to promote early detection and treatment</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Assess treatment effectiveness of all identified infections as the course of some infections may be rapid if treatment is not given</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Administer antibiotics, first dose promptly to improve outcomes</a:t>
            </a:r>
          </a:p>
          <a:p>
            <a:pPr marL="0" marR="0" lvl="0" indent="0" algn="l" defTabSz="914400" rtl="0" eaLnBrk="0" fontAlgn="base" latinLnBrk="0" hangingPunct="0">
              <a:lnSpc>
                <a:spcPct val="100000"/>
              </a:lnSpc>
              <a:spcBef>
                <a:spcPct val="0"/>
              </a:spcBef>
              <a:spcAft>
                <a:spcPct val="0"/>
              </a:spcAft>
              <a:buClrTx/>
              <a:buSzTx/>
              <a:tabLst/>
            </a:pPr>
            <a:endParaRPr kumimoji="0" lang="en-US" sz="24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C00000"/>
                </a:solidFill>
                <a:effectLst/>
                <a:latin typeface="Cambria" pitchFamily="18" charset="0"/>
                <a:ea typeface="Times New Roman" pitchFamily="18" charset="0"/>
                <a:cs typeface="Times New Roman" pitchFamily="18" charset="0"/>
              </a:rPr>
              <a:t>SEPTICAEMIA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Is persistence and multiplication of live bacteria in the blood. If untreated, patient goes into septic shock</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1143000" y="1371600"/>
            <a:ext cx="70104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rPr>
              <a:t>SEPTIC SHOCK:</a:t>
            </a:r>
            <a:endParaRPr kumimoji="0" lang="en-US" sz="2400" b="0" i="0" u="none" strike="noStrike" cap="none" normalizeH="0" baseline="0" dirty="0" smtClean="0">
              <a:ln>
                <a:noFill/>
              </a:ln>
              <a:solidFill>
                <a:srgbClr val="C0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Results from gram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ve</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septicaemia</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in severe infection like peritonitis.</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Causative organisms include:</a:t>
            </a:r>
            <a:endParaRPr kumimoji="0" lang="en-US" sz="2400" b="0" i="0" u="none" strike="noStrike" cap="none" normalizeH="0" baseline="0" dirty="0" smtClean="0">
              <a:ln>
                <a:noFill/>
              </a:ln>
              <a:solidFill>
                <a:schemeClr val="tx2"/>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Cocci</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neisseria</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miningitidis</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neisseria</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gonorrhoeae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Rods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Entero</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-bacteria like E – coli</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Salmonella</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It is a reaction to bacterial toxins which results in leakage of plasma to tissues</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914400" y="838200"/>
            <a:ext cx="7315200" cy="54153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Signs &amp; Symptoms</a:t>
            </a:r>
            <a:endParaRPr kumimoji="0" lang="en-US" sz="2400" b="0" i="0" u="none" strike="noStrike" cap="none" normalizeH="0" baseline="0" dirty="0" smtClean="0">
              <a:ln>
                <a:noFill/>
              </a:ln>
              <a:solidFill>
                <a:schemeClr val="tx2"/>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Hyper-dynamic shock:</a:t>
            </a:r>
            <a:r>
              <a:rPr kumimoji="0" lang="en-US" sz="2400" b="0"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Fever, rapid strong pulse (tachycardia ^ 90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bpms</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rapid deep gasping respirations (hyperventilation), BP normal or slightly low, skin is flushed, warm and dry with dehydration, changed mental status</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If infection is not treated</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Hypo-dynamic (</a:t>
            </a:r>
            <a:r>
              <a:rPr kumimoji="0" lang="en-US" sz="2400" b="1" i="0" u="none" strike="noStrike" cap="none" normalizeH="0" baseline="0" dirty="0" err="1" smtClean="0">
                <a:ln>
                  <a:noFill/>
                </a:ln>
                <a:solidFill>
                  <a:schemeClr val="tx2"/>
                </a:solidFill>
                <a:effectLst/>
                <a:latin typeface="Calibri" pitchFamily="34" charset="0"/>
                <a:ea typeface="Calibri" pitchFamily="34" charset="0"/>
                <a:cs typeface="Times New Roman" pitchFamily="18" charset="0"/>
              </a:rPr>
              <a:t>hypovolemic</a:t>
            </a: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 shock:</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Pallor of mucous membranes, cold clammy skin (due to vasoconstriction), hyperventilation due to hypoxemia, rapid weak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thready</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pulse and decreasing blood pressure (hypotension) as more plasma leaks into tissues, concentrated urine with low output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oliguria</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diaphoresis </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990600" y="228600"/>
            <a:ext cx="7239000" cy="6291701"/>
          </a:xfrm>
          <a:prstGeom prst="rect">
            <a:avLst/>
          </a:prstGeom>
          <a:noFill/>
          <a:ln w="9525">
            <a:noFill/>
            <a:miter lim="800000"/>
            <a:headEnd/>
            <a:tailEnd/>
          </a:ln>
          <a:effectLst/>
        </p:spPr>
        <p:txBody>
          <a:bodyPr vert="horz" wrap="square" lIns="0" tIns="304704"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Management</a:t>
            </a:r>
            <a:endParaRPr kumimoji="0" lang="en-US" sz="2400" b="0" i="0" u="none" strike="noStrike" cap="none" normalizeH="0" baseline="0" dirty="0" smtClean="0">
              <a:ln>
                <a:noFill/>
              </a:ln>
              <a:solidFill>
                <a:schemeClr val="tx2"/>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Administration of antibiotics according to culture and sensitivity</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Fluid replacement </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Oxygen administration</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Antipyretic measures to maintain normal temperature and respiratory status</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Total nursing care</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1400" b="1" i="0" u="none" strike="noStrike" cap="none" normalizeH="0" baseline="0" dirty="0" smtClean="0">
              <a:ln>
                <a:noFill/>
              </a:ln>
              <a:solidFill>
                <a:srgbClr val="365F91"/>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Cambria" pitchFamily="18" charset="0"/>
                <a:ea typeface="Times New Roman" pitchFamily="18" charset="0"/>
                <a:cs typeface="Times New Roman" pitchFamily="18" charset="0"/>
              </a:rPr>
              <a:t>PYAEMIA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Is a grave form of septicemia in which blood borne bacteria lodge and grow in distant organs e.g. brain, kidneys, heart, lungs etc. to form multiple abscesses (covered under affected organs/systems) </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Treatment</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This will depend on the site of the abscess</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762000" y="685800"/>
            <a:ext cx="76962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rPr>
              <a:t>TOXAEMIA / TOXIC SHOCK SYNDROME (TSS)</a:t>
            </a:r>
            <a:endParaRPr kumimoji="0" lang="en-US" sz="2400" b="0" i="0" u="none" strike="noStrike" cap="none" normalizeH="0" baseline="0" dirty="0" smtClean="0">
              <a:ln>
                <a:noFill/>
              </a:ln>
              <a:solidFill>
                <a:srgbClr val="C0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This is a life threatening disease in response to toxins produced by strains of staphylococcus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aureas</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mainly associated with menstruation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e.g. in use of tampons.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Non – menstrual predisposing factors of blood poisoning include</a:t>
            </a:r>
            <a:endParaRPr kumimoji="0" lang="en-US" sz="2400" b="0" i="0" u="none" strike="noStrike" cap="none" normalizeH="0" baseline="0" dirty="0" smtClean="0">
              <a:ln>
                <a:noFill/>
              </a:ln>
              <a:solidFill>
                <a:schemeClr val="tx2"/>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Absorption of toxins from a local site of infection e.g. abscess,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osteoitis</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skin and post – operative infections,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cellulitis</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mastitis, etc.</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Post – partum and post – abortion infections</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Infected burns</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Infected foreign bodies e.g. diaphragms, nasal packs, IUCDs etc</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762000" y="685800"/>
            <a:ext cx="7696200" cy="57847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Clinical Manifestations</a:t>
            </a:r>
            <a:endParaRPr kumimoji="0" lang="en-US" sz="2400" b="1" i="0" u="none" strike="noStrike" cap="none" normalizeH="0" baseline="0" dirty="0" smtClean="0">
              <a:ln>
                <a:noFill/>
              </a:ln>
              <a:solidFill>
                <a:schemeClr val="tx2"/>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Sudden onset with fever (38.9 0C), chills, malaise, dizziness, muscle pain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myalgia</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headache</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Vomiting, diarrhea, hypo-tension</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or – signs of septic shock</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Classic sign – a red macular rash (diffuse macular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erythroderma</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in trunk or hands and feet</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Inflammation of mucus membranes</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 7 – 10 days, the skin becomes scaly or peels</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 7 – 10 days, the skin becomes scaly or peels (desquamation)</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If severe, </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Acute Respiratory Distress Syndrome (ARDS) from pulmonary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oedema</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and cardiac dysfunction</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Oliguria</a:t>
            </a:r>
            <a:endParaRPr kumimoji="0" lang="en-US" sz="2400" b="1"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838200" y="1219200"/>
            <a:ext cx="75438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Diagnostic Findings</a:t>
            </a:r>
            <a:endParaRPr kumimoji="0" lang="en-US" sz="2400" b="0" i="0" u="none" strike="noStrike" cap="none" normalizeH="0" baseline="0" dirty="0" smtClean="0">
              <a:ln>
                <a:noFill/>
              </a:ln>
              <a:solidFill>
                <a:schemeClr val="tx2"/>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Raised blood urea nitrogen (BUN) leading to disorientation</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Leucocytosis</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Increased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bilirubin</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levels</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Uncontrollable hypotension</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Disseminated intravascular coagulation (DIC)</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Pathophysiology</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Vasodilatation &gt; Mal-distribution of blood &gt; Decreased venous return &gt; Decreased stroke volume &gt; Decreased cardiac output &gt; Decreased tissue perfusion</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Patients die of complications</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838200" y="838200"/>
            <a:ext cx="73914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Medical Management</a:t>
            </a:r>
            <a:endParaRPr kumimoji="0" lang="en-US" sz="2400" b="0" i="0" u="none" strike="noStrike" cap="none" normalizeH="0" baseline="0" dirty="0" smtClean="0">
              <a:ln>
                <a:noFill/>
              </a:ln>
              <a:solidFill>
                <a:schemeClr val="tx2"/>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r>
              <a:rPr kumimoji="0" lang="en-US" sz="2400" b="1" i="0" u="none" strike="noStrike" cap="none" normalizeH="0" baseline="0" dirty="0" smtClean="0">
                <a:ln>
                  <a:noFill/>
                </a:ln>
                <a:solidFill>
                  <a:schemeClr val="accent6">
                    <a:lumMod val="75000"/>
                  </a:schemeClr>
                </a:solidFill>
                <a:effectLst/>
                <a:latin typeface="Calibri" pitchFamily="34" charset="0"/>
                <a:ea typeface="Calibri" pitchFamily="34" charset="0"/>
                <a:cs typeface="Times New Roman" pitchFamily="18" charset="0"/>
              </a:rPr>
              <a:t>The most important thing in treatment is removal and elimination of the source of infection</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Administration of intravenous fluids to restore volume</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Vasopressor</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for uncontrolled hypotension e.g. IV dopamine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neuro</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-transmitter related to adrenaline / nor-adrenaline – vasoconstrictor) to manage shock</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Antibiotics depending on culture and sensitivity of organism in the blood, pus or urine etc. </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Anticoagulants for DIC</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Irrigation of site of infection</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Oxygen administration in ARD</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Swan –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Ganz</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catheter to monitor hypo-dynamic shock</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Psychological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care</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838200" y="990600"/>
            <a:ext cx="75438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Nursing Management</a:t>
            </a:r>
            <a:endParaRPr kumimoji="0" lang="en-US" sz="2400" b="0" i="0" u="none" strike="noStrike" cap="none" normalizeH="0" baseline="0" dirty="0" smtClean="0">
              <a:ln>
                <a:noFill/>
              </a:ln>
              <a:solidFill>
                <a:schemeClr val="tx2"/>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Assessment of factors  e.g. tampon insertion, duration, absorbency, changing and trauma on insertion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Collect specimens for lab investigations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Assessment of effectiveness of treatment through vital signs and monitoring of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complications</a:t>
            </a:r>
            <a:r>
              <a:rPr lang="en-US" sz="2400" dirty="0" smtClean="0">
                <a:latin typeface="Calibri" pitchFamily="34"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e.g. DIC – hematomas,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petechiae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oozing from puncture sites (anticoagulants), cyanosis, cold  extremities, skin changes, neurological status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Fluid input and output chart to monitor kidney function and hydration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Detection and prevention of complications of immobility by exercises, physiotherapy, turning etc.</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990600" y="1219200"/>
            <a:ext cx="73914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Patient Education on self care on discharge</a:t>
            </a:r>
            <a:endParaRPr kumimoji="0" lang="en-US" sz="2400" b="0" i="0" u="none" strike="noStrike" cap="none" normalizeH="0" baseline="0" dirty="0" smtClean="0">
              <a:ln>
                <a:noFill/>
              </a:ln>
              <a:solidFill>
                <a:schemeClr val="tx2"/>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Long period before recovery, so patient must be prepared in participation</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Causes of TSS and steps to prevent recurrence e.g. if tampons, not to use them again; if used, to be changed at most every 4 hours, should not be super absorbent , and to avoid injury </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Diaphragms (AFP) should not be left in for longer than 8 hours, not used during menses or 3 months post partum as they pose a risk of infection during bleeding</a:t>
            </a:r>
            <a:r>
              <a:rPr kumimoji="0" lang="en-US"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1800" b="1"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90600" y="533400"/>
            <a:ext cx="7315200" cy="5298846"/>
          </a:xfrm>
          <a:prstGeom prst="rect">
            <a:avLst/>
          </a:prstGeom>
          <a:noFill/>
          <a:ln w="9525">
            <a:noFill/>
            <a:miter lim="800000"/>
            <a:headEnd/>
            <a:tailEnd/>
          </a:ln>
          <a:effectLst/>
        </p:spPr>
        <p:txBody>
          <a:bodyPr vert="horz" wrap="square" lIns="0" tIns="12696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Cambria" pitchFamily="18" charset="0"/>
                <a:ea typeface="Times New Roman" pitchFamily="18" charset="0"/>
                <a:cs typeface="Times New Roman" pitchFamily="18" charset="0"/>
              </a:rPr>
              <a:t>HISTORY – Brief Introduction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Surgery – One of the most ancient arts in the world</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Oldest branch of surgery – obstetrics</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Required manual dexterity of the barber/surgeon and courage of the conscious patient</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Survival was a long ordeal for the patient with many months in bed; a lot of pus drained from the wound</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19</a:t>
            </a:r>
            <a:r>
              <a:rPr kumimoji="0" lang="en-US" sz="24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th</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Century – Surgery was without washing of hands; surgeon wore hat and coat stained with blood and pus; ligatures / sutures carried in the buttonhole of lapel of coat</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Discovery of anesthetics and importance of elimination of infection (asepsis) as well as blood transfusion and chemotherapy transformed surgery.</a:t>
            </a:r>
            <a:endParaRPr kumimoji="0" lang="en-US" sz="2400" b="1"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838200" y="1219200"/>
            <a:ext cx="7620000" cy="4560182"/>
          </a:xfrm>
          <a:prstGeom prst="rect">
            <a:avLst/>
          </a:prstGeom>
          <a:noFill/>
          <a:ln w="9525">
            <a:noFill/>
            <a:miter lim="800000"/>
            <a:headEnd/>
            <a:tailEnd/>
          </a:ln>
          <a:effectLst/>
        </p:spPr>
        <p:txBody>
          <a:bodyPr vert="horz" wrap="square" lIns="0" tIns="12696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Cambria" pitchFamily="18" charset="0"/>
                <a:ea typeface="Times New Roman" pitchFamily="18" charset="0"/>
                <a:cs typeface="Times New Roman" pitchFamily="18" charset="0"/>
              </a:rPr>
              <a:t>FUNGAEMIA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This is also a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nosocomial</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infection caused by a fungal organism</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Fungal organisms that can also infect the CNS</a:t>
            </a:r>
            <a:endParaRPr kumimoji="0" lang="en-US" sz="2400" b="0" i="0" u="none" strike="noStrike" cap="none" normalizeH="0" baseline="0" dirty="0" smtClean="0">
              <a:ln>
                <a:noFill/>
              </a:ln>
              <a:solidFill>
                <a:schemeClr val="tx2"/>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Worldwide</a:t>
            </a:r>
            <a:r>
              <a:rPr kumimoji="0" lang="en-US" sz="2400" b="0"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Creptococcus</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neoformans</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Histoplasma</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capsulatum</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(produces Chlamydia spores in infected tissue),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Aspergillus</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Candida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albicans</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Regional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Coccidioides</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immitis</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(California, SW USA etc.)</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Predisposing Causes, Prevention and Indications</a:t>
            </a:r>
            <a:endParaRPr kumimoji="0" lang="en-US" sz="2400" b="0" i="0" u="none" strike="noStrike" cap="none" normalizeH="0" baseline="0" dirty="0" smtClean="0">
              <a:ln>
                <a:noFill/>
              </a:ln>
              <a:solidFill>
                <a:schemeClr val="tx2"/>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Similar to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bacteraemia</a:t>
            </a:r>
            <a:endParaRPr kumimoji="0" lang="en-US" sz="2400" b="1"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ChangeArrowheads="1"/>
          </p:cNvSpPr>
          <p:nvPr/>
        </p:nvSpPr>
        <p:spPr bwMode="auto">
          <a:xfrm>
            <a:off x="1066800" y="914400"/>
            <a:ext cx="73152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Treatment</a:t>
            </a:r>
            <a:endParaRPr kumimoji="0" lang="en-US" sz="2400" b="0" i="0" u="none" strike="noStrike" cap="none" normalizeH="0" baseline="0" dirty="0" smtClean="0">
              <a:ln>
                <a:noFill/>
              </a:ln>
              <a:solidFill>
                <a:schemeClr val="tx2"/>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Anti-</a:t>
            </a:r>
            <a:r>
              <a:rPr kumimoji="0" lang="en-US" sz="2400" b="1" i="0" u="none" strike="noStrike" cap="none" normalizeH="0" baseline="0" dirty="0" err="1" smtClean="0">
                <a:ln>
                  <a:noFill/>
                </a:ln>
                <a:solidFill>
                  <a:schemeClr val="tx2"/>
                </a:solidFill>
                <a:effectLst/>
                <a:latin typeface="Calibri" pitchFamily="34" charset="0"/>
                <a:ea typeface="Calibri" pitchFamily="34" charset="0"/>
                <a:cs typeface="Times New Roman" pitchFamily="18" charset="0"/>
              </a:rPr>
              <a:t>fungals</a:t>
            </a: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depending on causative fungi. These are given for a period of time to cure the infection for patients with competent immune systems.</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Those with compromised immunity will receive treatment to control the infection, then a maintenance dose for an indefinite period of time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Drugs</a:t>
            </a:r>
            <a:r>
              <a:rPr kumimoji="0" lang="en-US" sz="2400" b="0"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 </a:t>
            </a: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used</a:t>
            </a:r>
            <a:r>
              <a:rPr kumimoji="0" lang="en-US" sz="2400" b="0"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 </a:t>
            </a: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include</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Griseofulvin</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(for skin);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Amphotericin</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B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Amphocin</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Fungizone</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is the standard treatment (IV if severe), also available in tablet form, lozenges and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pessaries</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Fluconazole</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Diflucan</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Flucytocine</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Alcobon</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oral 200 mg / kg in 4 divided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doses</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ChangeArrowheads="1"/>
          </p:cNvSpPr>
          <p:nvPr/>
        </p:nvSpPr>
        <p:spPr bwMode="auto">
          <a:xfrm>
            <a:off x="914400" y="838200"/>
            <a:ext cx="7467600" cy="4739662"/>
          </a:xfrm>
          <a:prstGeom prst="rect">
            <a:avLst/>
          </a:prstGeom>
          <a:noFill/>
          <a:ln w="9525">
            <a:noFill/>
            <a:miter lim="800000"/>
            <a:headEnd/>
            <a:tailEnd/>
          </a:ln>
          <a:effectLst/>
        </p:spPr>
        <p:txBody>
          <a:bodyPr vert="horz" wrap="square" lIns="0" tIns="304704"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Cambria" pitchFamily="18" charset="0"/>
                <a:ea typeface="Times New Roman" pitchFamily="18" charset="0"/>
                <a:cs typeface="Times New Roman" pitchFamily="18" charset="0"/>
              </a:rPr>
              <a:t>GANGRENE (MORTIFICATION)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This is death of tissue and may be massive as in death of a whole limb or it may be localized e.g. fingertip or toe.</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When the process is slow and superficial and microscopic parts dying in progression it is known as ulceration. Necrosis usually refers to death of internal organs, particularly bones.</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Causes </a:t>
            </a:r>
            <a:endParaRPr kumimoji="0" lang="en-US" sz="2400" b="1" i="0" u="none" strike="noStrike" cap="none" normalizeH="0" baseline="0" dirty="0" smtClean="0">
              <a:ln>
                <a:noFill/>
              </a:ln>
              <a:solidFill>
                <a:schemeClr val="tx2"/>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Loss of blood supply from e.g. thrombosis</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Physical or chemical injury e.g. burns</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Infection e.g. gas gangrene</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Toxins e.g. snake bite venom</a:t>
            </a:r>
            <a:endParaRPr kumimoji="0" lang="en-US" sz="2400" b="1"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ChangeArrowheads="1"/>
          </p:cNvSpPr>
          <p:nvPr/>
        </p:nvSpPr>
        <p:spPr bwMode="auto">
          <a:xfrm>
            <a:off x="914400" y="914400"/>
            <a:ext cx="73914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Types / Varieties</a:t>
            </a:r>
            <a:endParaRPr kumimoji="0" lang="en-US" sz="2400" b="0" i="0" u="none" strike="noStrike" cap="none" normalizeH="0" baseline="0" dirty="0" smtClean="0">
              <a:ln>
                <a:noFill/>
              </a:ln>
              <a:solidFill>
                <a:schemeClr val="tx2"/>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Moist Gangrene (Infective):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There is inflammation and putrefaction (rotting). The tissues are moist and infection spreads rapidly. Toxic products are absorbed in the tissues near the gangrenous area. Dead tissue is called slough. If bone, it is called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sequestrum</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The area must be treated as a septic wound and amputation /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sequestrectomy</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done as soon as possible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Dry Gangrene: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Is usually vascular and spread is slow. Circulation stops and the part withers and dries up.  If the part is kept dry, it may separate at a line of demarcation, the tissues left being healthy and viable</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533400" y="609600"/>
            <a:ext cx="8001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Management of the Gangrenous limb</a:t>
            </a:r>
            <a:endParaRPr kumimoji="0" lang="en-US" sz="2400" b="0" i="0" u="none" strike="noStrike" cap="none" normalizeH="0" baseline="0" dirty="0" smtClean="0">
              <a:ln>
                <a:noFill/>
              </a:ln>
              <a:solidFill>
                <a:schemeClr val="tx2"/>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Keep the area / limb cool to reduce metabolism, and dry by exposure, and separated.</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Protect the part / limb from weight of bed clothes by a bed cradle and supported on a foam pad.</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Adequate relief of pain with analgesics</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rPr>
              <a:t>Surgery and types</a:t>
            </a:r>
            <a:endParaRPr kumimoji="0" lang="en-US" sz="2400" b="0" i="0" u="none" strike="noStrike" cap="none" normalizeH="0" baseline="0" dirty="0" smtClean="0">
              <a:ln>
                <a:noFill/>
              </a:ln>
              <a:solidFill>
                <a:srgbClr val="C0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Arterial surgery</a:t>
            </a:r>
            <a:r>
              <a:rPr kumimoji="0" lang="en-US" sz="2400" b="0"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for gangrene of digits</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Amputation:</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Mid-thigh amputation for limb for better chances of healing</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Lumbar </a:t>
            </a:r>
            <a:r>
              <a:rPr kumimoji="0" lang="en-US" sz="2400" b="1" i="0" u="none" strike="noStrike" cap="none" normalizeH="0" baseline="0" dirty="0" err="1" smtClean="0">
                <a:ln>
                  <a:noFill/>
                </a:ln>
                <a:solidFill>
                  <a:schemeClr val="tx2"/>
                </a:solidFill>
                <a:effectLst/>
                <a:latin typeface="Calibri" pitchFamily="34" charset="0"/>
                <a:ea typeface="Calibri" pitchFamily="34" charset="0"/>
                <a:cs typeface="Times New Roman" pitchFamily="18" charset="0"/>
              </a:rPr>
              <a:t>Sympathectomy</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to enhance vasodilatation of the collateral blood vessels if cause is vascular</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Pre- and Post-operative care </a:t>
            </a:r>
            <a:r>
              <a:rPr kumimoji="0" lang="en-US" sz="24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Orthopaedic</a:t>
            </a:r>
            <a:r>
              <a:rPr kumimoji="0" lang="en-US" sz="2400" b="1" i="0" u="none" strike="noStrike" cap="none" normalizeH="0" dirty="0" smtClean="0">
                <a:ln>
                  <a:noFill/>
                </a:ln>
                <a:solidFill>
                  <a:schemeClr val="tx1"/>
                </a:solidFill>
                <a:effectLst/>
                <a:latin typeface="Calibri" pitchFamily="34" charset="0"/>
                <a:ea typeface="Calibri" pitchFamily="34" charset="0"/>
                <a:cs typeface="Times New Roman" pitchFamily="18" charset="0"/>
              </a:rPr>
              <a:t> assignment</a:t>
            </a:r>
            <a:r>
              <a:rPr kumimoji="0" lang="en-US" sz="2400" i="0" u="none" strike="noStrike" cap="none" normalizeH="0" dirty="0" smtClean="0">
                <a:ln>
                  <a:noFill/>
                </a:ln>
                <a:solidFill>
                  <a:schemeClr val="tx1"/>
                </a:solidFill>
                <a:effectLst/>
                <a:latin typeface="Calibri" pitchFamily="34" charset="0"/>
                <a:ea typeface="Calibri" pitchFamily="34" charset="0"/>
                <a:cs typeface="Times New Roman" pitchFamily="18" charset="0"/>
              </a:rPr>
              <a:t>)</a:t>
            </a:r>
            <a:endParaRPr kumimoji="0" lang="en-US" sz="240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1600200" y="2438400"/>
            <a:ext cx="6324600" cy="1477231"/>
          </a:xfrm>
          <a:prstGeom prst="rect">
            <a:avLst/>
          </a:prstGeom>
          <a:noFill/>
          <a:ln w="9525">
            <a:noFill/>
            <a:miter lim="800000"/>
            <a:headEnd/>
            <a:tailEnd/>
          </a:ln>
          <a:effectLst/>
        </p:spPr>
        <p:txBody>
          <a:bodyPr vert="horz" wrap="square" lIns="0" tIns="304704"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800" b="1" i="0" u="none" strike="noStrike" cap="none" normalizeH="0" baseline="0" dirty="0" smtClean="0">
                <a:ln>
                  <a:noFill/>
                </a:ln>
                <a:solidFill>
                  <a:srgbClr val="C00000"/>
                </a:solidFill>
                <a:effectLst/>
                <a:latin typeface="Cambria" pitchFamily="18" charset="0"/>
                <a:ea typeface="Times New Roman" pitchFamily="18" charset="0"/>
                <a:cs typeface="Times New Roman" pitchFamily="18" charset="0"/>
              </a:rPr>
              <a:t>TUMOURS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rPr>
              <a:t>CANCER OR ONCOLOGY NURSING</a:t>
            </a:r>
            <a:endParaRPr kumimoji="0" lang="en-US" sz="2800" b="0" i="0" u="none" strike="noStrike" cap="none" normalizeH="0" baseline="0" dirty="0" smtClean="0">
              <a:ln>
                <a:noFill/>
              </a:ln>
              <a:solidFill>
                <a:srgbClr val="C00000"/>
              </a:solidFill>
              <a:effectLst/>
              <a:latin typeface="Arial"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1143000" y="838200"/>
            <a:ext cx="70104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This covers all ages, nursing specialties, and is carried out in all kinds of health care settings – home, community, health facilities and rehabilitation centers. It is often equated with pain and death.</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Incidence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Cancer can occur in any age </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Most occur over 65 years</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Higher in men than women</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Mortality: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Second only to cardiovascular disease in some countries e.g. US</a:t>
            </a:r>
            <a:endParaRPr kumimoji="0" lang="en-US" sz="2400" b="1"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31620" y="2438400"/>
          <a:ext cx="6080760" cy="2228596"/>
        </p:xfrm>
        <a:graphic>
          <a:graphicData uri="http://schemas.openxmlformats.org/drawingml/2006/table">
            <a:tbl>
              <a:tblPr/>
              <a:tblGrid>
                <a:gridCol w="3040380"/>
                <a:gridCol w="3040380"/>
              </a:tblGrid>
              <a:tr h="557149">
                <a:tc>
                  <a:txBody>
                    <a:bodyPr/>
                    <a:lstStyle/>
                    <a:p>
                      <a:pPr marL="0" marR="0" algn="ctr">
                        <a:lnSpc>
                          <a:spcPct val="115000"/>
                        </a:lnSpc>
                        <a:spcBef>
                          <a:spcPts val="0"/>
                        </a:spcBef>
                        <a:spcAft>
                          <a:spcPts val="0"/>
                        </a:spcAft>
                      </a:pPr>
                      <a:r>
                        <a:rPr lang="en-US" sz="2800" b="1" dirty="0">
                          <a:latin typeface="Calibri"/>
                          <a:ea typeface="Calibri"/>
                          <a:cs typeface="Times New Roman"/>
                        </a:rPr>
                        <a:t>Men</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b="1" dirty="0">
                          <a:latin typeface="Calibri"/>
                          <a:ea typeface="Calibri"/>
                          <a:cs typeface="Times New Roman"/>
                        </a:rPr>
                        <a:t>Women</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7149">
                <a:tc>
                  <a:txBody>
                    <a:bodyPr/>
                    <a:lstStyle/>
                    <a:p>
                      <a:pPr marL="0" marR="0">
                        <a:lnSpc>
                          <a:spcPct val="115000"/>
                        </a:lnSpc>
                        <a:spcBef>
                          <a:spcPts val="0"/>
                        </a:spcBef>
                        <a:spcAft>
                          <a:spcPts val="0"/>
                        </a:spcAft>
                      </a:pPr>
                      <a:r>
                        <a:rPr lang="en-US" sz="2800" b="1" dirty="0">
                          <a:latin typeface="Calibri"/>
                          <a:ea typeface="Calibri"/>
                          <a:cs typeface="Times New Roman"/>
                        </a:rPr>
                        <a:t>Lung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b="1" dirty="0">
                          <a:latin typeface="Calibri"/>
                          <a:ea typeface="Calibri"/>
                          <a:cs typeface="Times New Roman"/>
                        </a:rPr>
                        <a:t>Lung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7149">
                <a:tc>
                  <a:txBody>
                    <a:bodyPr/>
                    <a:lstStyle/>
                    <a:p>
                      <a:pPr marL="0" marR="0">
                        <a:lnSpc>
                          <a:spcPct val="115000"/>
                        </a:lnSpc>
                        <a:spcBef>
                          <a:spcPts val="0"/>
                        </a:spcBef>
                        <a:spcAft>
                          <a:spcPts val="0"/>
                        </a:spcAft>
                      </a:pPr>
                      <a:r>
                        <a:rPr lang="en-US" sz="2800" b="1" dirty="0">
                          <a:latin typeface="Calibri"/>
                          <a:ea typeface="Calibri"/>
                          <a:cs typeface="Times New Roman"/>
                        </a:rPr>
                        <a:t>Colorectal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b="1" dirty="0">
                          <a:latin typeface="Calibri"/>
                          <a:ea typeface="Calibri"/>
                          <a:cs typeface="Times New Roman"/>
                        </a:rPr>
                        <a:t>Breast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7149">
                <a:tc>
                  <a:txBody>
                    <a:bodyPr/>
                    <a:lstStyle/>
                    <a:p>
                      <a:pPr marL="0" marR="0">
                        <a:lnSpc>
                          <a:spcPct val="115000"/>
                        </a:lnSpc>
                        <a:spcBef>
                          <a:spcPts val="0"/>
                        </a:spcBef>
                        <a:spcAft>
                          <a:spcPts val="0"/>
                        </a:spcAft>
                      </a:pPr>
                      <a:r>
                        <a:rPr lang="en-US" sz="2800" b="1" dirty="0">
                          <a:latin typeface="Calibri"/>
                          <a:ea typeface="Calibri"/>
                          <a:cs typeface="Times New Roman"/>
                        </a:rPr>
                        <a:t>Prostate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b="1" dirty="0">
                          <a:latin typeface="Calibri"/>
                          <a:ea typeface="Calibri"/>
                          <a:cs typeface="Times New Roman"/>
                        </a:rPr>
                        <a:t>Colorectal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2465" name="Rectangle 1"/>
          <p:cNvSpPr>
            <a:spLocks noChangeArrowheads="1"/>
          </p:cNvSpPr>
          <p:nvPr/>
        </p:nvSpPr>
        <p:spPr bwMode="auto">
          <a:xfrm>
            <a:off x="1524000" y="1447800"/>
            <a:ext cx="62484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Frequency</a:t>
            </a:r>
            <a:endParaRPr kumimoji="0" lang="en-US" sz="2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ChangeArrowheads="1"/>
          </p:cNvSpPr>
          <p:nvPr/>
        </p:nvSpPr>
        <p:spPr bwMode="auto">
          <a:xfrm>
            <a:off x="1447800" y="1143000"/>
            <a:ext cx="64770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MALIGNANT PROCESS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Abnormal</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cells arise from normal cells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carcinogenesis</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triggered by a mechanism not fully understood</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cells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proliferate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(greatly multiply) in a local area.</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They reach a stage of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invasive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characteristics causing changes in the surrounding tissues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cells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infiltrate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these tissues until they gain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access</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to the lymph and blood by which they are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transported</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to form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metastases</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(cancer spread)</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1"/>
          <p:cNvSpPr>
            <a:spLocks noChangeArrowheads="1"/>
          </p:cNvSpPr>
          <p:nvPr/>
        </p:nvSpPr>
        <p:spPr bwMode="auto">
          <a:xfrm>
            <a:off x="1219200" y="1143000"/>
            <a:ext cx="6858000" cy="3452187"/>
          </a:xfrm>
          <a:prstGeom prst="rect">
            <a:avLst/>
          </a:prstGeom>
          <a:noFill/>
          <a:ln w="9525">
            <a:noFill/>
            <a:miter lim="800000"/>
            <a:headEnd/>
            <a:tailEnd/>
          </a:ln>
          <a:effectLst/>
        </p:spPr>
        <p:txBody>
          <a:bodyPr vert="horz" wrap="square" lIns="0" tIns="12696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Benign and Malignant Proliferative Patterns</a:t>
            </a:r>
            <a:endParaRPr kumimoji="0" lang="en-US" sz="24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Normal</a:t>
            </a:r>
            <a:endParaRPr kumimoji="0" lang="en-US" sz="24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During life, various body tissues go through periods of rapid growth (proliferation) distinct from malignant growth i.e.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Hyperplasia</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increase in the number of cells in a tissue, a normal cellular response especially in periods of rapid growth e.g. fetal life and adolescence (growth spurt).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Plasia</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suffix denotes formation or development</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990600" y="1295400"/>
            <a:ext cx="7239000" cy="4929514"/>
          </a:xfrm>
          <a:prstGeom prst="rect">
            <a:avLst/>
          </a:prstGeom>
          <a:noFill/>
          <a:ln w="9525">
            <a:noFill/>
            <a:miter lim="800000"/>
            <a:headEnd/>
            <a:tailEnd/>
          </a:ln>
          <a:effectLst/>
        </p:spPr>
        <p:txBody>
          <a:bodyPr vert="horz" wrap="square" lIns="0" tIns="12696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Cambria" pitchFamily="18" charset="0"/>
                <a:ea typeface="Times New Roman" pitchFamily="18" charset="0"/>
                <a:cs typeface="Times New Roman" pitchFamily="18" charset="0"/>
              </a:rPr>
              <a:t>NURSES – 19</a:t>
            </a:r>
            <a:r>
              <a:rPr kumimoji="0" lang="en-US" sz="2400" b="1" i="0" u="none" strike="noStrike" cap="none" normalizeH="0" baseline="30000" dirty="0" smtClean="0">
                <a:ln>
                  <a:noFill/>
                </a:ln>
                <a:solidFill>
                  <a:srgbClr val="C00000"/>
                </a:solidFill>
                <a:effectLst/>
                <a:latin typeface="Cambria" pitchFamily="18" charset="0"/>
                <a:ea typeface="Times New Roman" pitchFamily="18" charset="0"/>
                <a:cs typeface="Times New Roman" pitchFamily="18" charset="0"/>
              </a:rPr>
              <a:t>TH</a:t>
            </a:r>
            <a:r>
              <a:rPr kumimoji="0" lang="en-US" sz="2400" b="1" i="0" u="none" strike="noStrike" cap="none" normalizeH="0" baseline="0" dirty="0" smtClean="0">
                <a:ln>
                  <a:noFill/>
                </a:ln>
                <a:solidFill>
                  <a:srgbClr val="C00000"/>
                </a:solidFill>
                <a:effectLst/>
                <a:latin typeface="Cambria" pitchFamily="18" charset="0"/>
                <a:ea typeface="Times New Roman" pitchFamily="18" charset="0"/>
                <a:cs typeface="Times New Roman" pitchFamily="18" charset="0"/>
              </a:rPr>
              <a:t> CENTURY</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There were no skilled nurses</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They were illiterate rough and dirty women</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Patients depended on each other for help</a:t>
            </a:r>
            <a:endParaRPr kumimoji="0" lang="en-US" sz="24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Cambria" pitchFamily="18" charset="0"/>
                <a:ea typeface="Times New Roman" pitchFamily="18" charset="0"/>
                <a:cs typeface="Times New Roman" pitchFamily="18" charset="0"/>
              </a:rPr>
              <a:t>CURRENTLY – (21</a:t>
            </a:r>
            <a:r>
              <a:rPr kumimoji="0" lang="en-US" sz="2400" b="1" i="0" u="none" strike="noStrike" cap="none" normalizeH="0" baseline="30000" dirty="0" smtClean="0">
                <a:ln>
                  <a:noFill/>
                </a:ln>
                <a:solidFill>
                  <a:srgbClr val="C00000"/>
                </a:solidFill>
                <a:effectLst/>
                <a:latin typeface="Cambria" pitchFamily="18" charset="0"/>
                <a:ea typeface="Times New Roman" pitchFamily="18" charset="0"/>
                <a:cs typeface="Times New Roman" pitchFamily="18" charset="0"/>
              </a:rPr>
              <a:t>ST</a:t>
            </a:r>
            <a:r>
              <a:rPr kumimoji="0" lang="en-US" sz="2400" b="1" i="0" u="none" strike="noStrike" cap="none" normalizeH="0" baseline="0" dirty="0" smtClean="0">
                <a:ln>
                  <a:noFill/>
                </a:ln>
                <a:solidFill>
                  <a:srgbClr val="C00000"/>
                </a:solidFill>
                <a:effectLst/>
                <a:latin typeface="Cambria" pitchFamily="18" charset="0"/>
                <a:ea typeface="Times New Roman" pitchFamily="18" charset="0"/>
                <a:cs typeface="Times New Roman" pitchFamily="18" charset="0"/>
              </a:rPr>
              <a:t> CENTURY</a:t>
            </a:r>
            <a:r>
              <a:rPr kumimoji="0" lang="en-US" sz="2400" b="1"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a:t>
            </a:r>
            <a:endParaRPr kumimoji="0" lang="en-US" sz="24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Surgery, surgeons and nurses have changed a lot.</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Relief of Pain is a constant need for all patients who react differently, and this individual variation is a fundamental principle of good nursing and treatment.</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Previously, nursing was mainly carried out in hospital (bed-side nursing) but now it involves both hospital and home. So, nursing education is aiming at “wider basic training” and involving the community with care plan.</a:t>
            </a:r>
            <a:endParaRPr kumimoji="0" lang="en-US" sz="2400" b="1"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1"/>
          <p:cNvSpPr>
            <a:spLocks noChangeArrowheads="1"/>
          </p:cNvSpPr>
          <p:nvPr/>
        </p:nvSpPr>
        <p:spPr bwMode="auto">
          <a:xfrm>
            <a:off x="1066800" y="685800"/>
            <a:ext cx="7391400" cy="5298846"/>
          </a:xfrm>
          <a:prstGeom prst="rect">
            <a:avLst/>
          </a:prstGeom>
          <a:noFill/>
          <a:ln w="9525">
            <a:noFill/>
            <a:miter lim="800000"/>
            <a:headEnd/>
            <a:tailEnd/>
          </a:ln>
          <a:effectLst/>
        </p:spPr>
        <p:txBody>
          <a:bodyPr vert="horz" wrap="square" lIns="0" tIns="12696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Abnormal</a:t>
            </a:r>
            <a:endParaRPr kumimoji="0" lang="en-US" sz="24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Metaplasia</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Abnormal change</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of tissue. A mature cell is converted to another type as a result of external stimulus that affects the stem cell e.g. chronic inflammation.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Dysplasia:</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Bizarre cell growth. They differ in size, shape and arrangement from normal cell e.g. in chemical irritation,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Anaplasia</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Loss of normal cell characteristics from their cells of origin. They are nearly always malignant.</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Neoplasia</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Uncontrolled cell growth, benign or malignant, and named according to their tissue of origin</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57200" y="0"/>
          <a:ext cx="8229600" cy="6858000"/>
        </p:xfrm>
        <a:graphic>
          <a:graphicData uri="http://schemas.openxmlformats.org/drawingml/2006/table">
            <a:tbl>
              <a:tblPr/>
              <a:tblGrid>
                <a:gridCol w="2743200"/>
                <a:gridCol w="2743200"/>
                <a:gridCol w="2743200"/>
              </a:tblGrid>
              <a:tr h="446068">
                <a:tc>
                  <a:txBody>
                    <a:bodyPr/>
                    <a:lstStyle/>
                    <a:p>
                      <a:pPr marL="0" marR="0">
                        <a:lnSpc>
                          <a:spcPct val="115000"/>
                        </a:lnSpc>
                        <a:spcBef>
                          <a:spcPts val="0"/>
                        </a:spcBef>
                        <a:spcAft>
                          <a:spcPts val="0"/>
                        </a:spcAft>
                      </a:pPr>
                      <a:r>
                        <a:rPr lang="en-US" sz="2400" b="1" dirty="0">
                          <a:latin typeface="Calibri"/>
                          <a:ea typeface="Calibri"/>
                          <a:cs typeface="Times New Roman"/>
                        </a:rPr>
                        <a:t>Tissue Type</a:t>
                      </a:r>
                      <a:endParaRPr lang="en-US" sz="2400" dirty="0">
                        <a:latin typeface="Calibri"/>
                        <a:ea typeface="Calibri"/>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400" b="1">
                          <a:latin typeface="Calibri"/>
                          <a:ea typeface="Calibri"/>
                          <a:cs typeface="Times New Roman"/>
                        </a:rPr>
                        <a:t>Benign </a:t>
                      </a:r>
                      <a:endParaRPr lang="en-US" sz="2400">
                        <a:latin typeface="Calibri"/>
                        <a:ea typeface="Calibri"/>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400" b="1" dirty="0">
                          <a:latin typeface="Calibri"/>
                          <a:ea typeface="Calibri"/>
                          <a:cs typeface="Times New Roman"/>
                        </a:rPr>
                        <a:t>Malignant </a:t>
                      </a:r>
                      <a:endParaRPr lang="en-US" sz="2400" dirty="0">
                        <a:latin typeface="Calibri"/>
                        <a:ea typeface="Calibri"/>
                        <a:cs typeface="Times New Roman"/>
                      </a:endParaRPr>
                    </a:p>
                  </a:txBody>
                  <a:tcPr marL="68580" marR="68580" marT="0" marB="0">
                    <a:lnL>
                      <a:noFill/>
                    </a:lnL>
                    <a:lnR>
                      <a:noFill/>
                    </a:lnR>
                    <a:lnT>
                      <a:noFill/>
                    </a:lnT>
                    <a:lnB>
                      <a:noFill/>
                    </a:lnB>
                  </a:tcPr>
                </a:tc>
              </a:tr>
              <a:tr h="473898">
                <a:tc>
                  <a:txBody>
                    <a:bodyPr/>
                    <a:lstStyle/>
                    <a:p>
                      <a:pPr marL="0" marR="0">
                        <a:lnSpc>
                          <a:spcPct val="115000"/>
                        </a:lnSpc>
                        <a:spcBef>
                          <a:spcPts val="0"/>
                        </a:spcBef>
                        <a:spcAft>
                          <a:spcPts val="0"/>
                        </a:spcAft>
                      </a:pPr>
                      <a:r>
                        <a:rPr lang="en-US" sz="2400" b="1" dirty="0">
                          <a:latin typeface="Calibri"/>
                          <a:ea typeface="Calibri"/>
                          <a:cs typeface="Times New Roman"/>
                        </a:rPr>
                        <a:t>Epithelial </a:t>
                      </a:r>
                      <a:endParaRPr lang="en-US" sz="2400" dirty="0">
                        <a:latin typeface="Calibri"/>
                        <a:ea typeface="Calibri"/>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endParaRPr lang="en-US" sz="2400">
                        <a:latin typeface="Calibri"/>
                        <a:ea typeface="Calibri"/>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endParaRPr lang="en-US" sz="2400">
                        <a:latin typeface="Calibri"/>
                        <a:ea typeface="Calibri"/>
                        <a:cs typeface="Times New Roman"/>
                      </a:endParaRPr>
                    </a:p>
                  </a:txBody>
                  <a:tcPr marL="68580" marR="68580" marT="0" marB="0">
                    <a:lnL>
                      <a:noFill/>
                    </a:lnL>
                    <a:lnR>
                      <a:noFill/>
                    </a:lnR>
                    <a:lnT>
                      <a:noFill/>
                    </a:lnT>
                    <a:lnB>
                      <a:noFill/>
                    </a:lnB>
                  </a:tcPr>
                </a:tc>
              </a:tr>
              <a:tr h="919966">
                <a:tc>
                  <a:txBody>
                    <a:bodyPr/>
                    <a:lstStyle/>
                    <a:p>
                      <a:pPr marL="0" marR="0">
                        <a:lnSpc>
                          <a:spcPct val="115000"/>
                        </a:lnSpc>
                        <a:spcBef>
                          <a:spcPts val="0"/>
                        </a:spcBef>
                        <a:spcAft>
                          <a:spcPts val="0"/>
                        </a:spcAft>
                      </a:pPr>
                      <a:r>
                        <a:rPr lang="en-US" sz="2400" dirty="0">
                          <a:latin typeface="Calibri"/>
                          <a:ea typeface="Calibri"/>
                          <a:cs typeface="Times New Roman"/>
                        </a:rPr>
                        <a:t>         Surface </a:t>
                      </a: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400" dirty="0" err="1">
                          <a:latin typeface="Calibri"/>
                          <a:ea typeface="Calibri"/>
                          <a:cs typeface="Times New Roman"/>
                        </a:rPr>
                        <a:t>Papilloma</a:t>
                      </a:r>
                      <a:r>
                        <a:rPr lang="en-US" sz="2400" dirty="0">
                          <a:latin typeface="Calibri"/>
                          <a:ea typeface="Calibri"/>
                          <a:cs typeface="Times New Roman"/>
                        </a:rPr>
                        <a:t> </a:t>
                      </a: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400">
                          <a:latin typeface="Calibri"/>
                          <a:ea typeface="Calibri"/>
                          <a:cs typeface="Times New Roman"/>
                        </a:rPr>
                        <a:t>Squamous cell carcinoma </a:t>
                      </a:r>
                    </a:p>
                  </a:txBody>
                  <a:tcPr marL="68580" marR="68580" marT="0" marB="0">
                    <a:lnL>
                      <a:noFill/>
                    </a:lnL>
                    <a:lnR>
                      <a:noFill/>
                    </a:lnR>
                    <a:lnT>
                      <a:noFill/>
                    </a:lnT>
                    <a:lnB>
                      <a:noFill/>
                    </a:lnB>
                  </a:tcPr>
                </a:tc>
              </a:tr>
              <a:tr h="919966">
                <a:tc>
                  <a:txBody>
                    <a:bodyPr/>
                    <a:lstStyle/>
                    <a:p>
                      <a:pPr marL="0" marR="0">
                        <a:lnSpc>
                          <a:spcPct val="115000"/>
                        </a:lnSpc>
                        <a:spcBef>
                          <a:spcPts val="0"/>
                        </a:spcBef>
                        <a:spcAft>
                          <a:spcPts val="0"/>
                        </a:spcAft>
                      </a:pPr>
                      <a:r>
                        <a:rPr lang="en-US" sz="2400" dirty="0">
                          <a:latin typeface="Calibri"/>
                          <a:ea typeface="Calibri"/>
                          <a:cs typeface="Times New Roman"/>
                        </a:rPr>
                        <a:t>         Glandular</a:t>
                      </a: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400">
                          <a:latin typeface="Calibri"/>
                          <a:ea typeface="Calibri"/>
                          <a:cs typeface="Times New Roman"/>
                        </a:rPr>
                        <a:t>Adenoma </a:t>
                      </a: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400">
                          <a:latin typeface="Calibri"/>
                          <a:ea typeface="Calibri"/>
                          <a:cs typeface="Times New Roman"/>
                        </a:rPr>
                        <a:t>Adenocarcinoma </a:t>
                      </a:r>
                    </a:p>
                  </a:txBody>
                  <a:tcPr marL="68580" marR="68580" marT="0" marB="0">
                    <a:lnL>
                      <a:noFill/>
                    </a:lnL>
                    <a:lnR>
                      <a:noFill/>
                    </a:lnR>
                    <a:lnT>
                      <a:noFill/>
                    </a:lnT>
                    <a:lnB>
                      <a:noFill/>
                    </a:lnB>
                  </a:tcPr>
                </a:tc>
              </a:tr>
              <a:tr h="919966">
                <a:tc>
                  <a:txBody>
                    <a:bodyPr/>
                    <a:lstStyle/>
                    <a:p>
                      <a:pPr marL="0" marR="0">
                        <a:lnSpc>
                          <a:spcPct val="115000"/>
                        </a:lnSpc>
                        <a:spcBef>
                          <a:spcPts val="0"/>
                        </a:spcBef>
                        <a:spcAft>
                          <a:spcPts val="0"/>
                        </a:spcAft>
                      </a:pPr>
                      <a:r>
                        <a:rPr lang="en-US" sz="2400" b="1" dirty="0">
                          <a:latin typeface="Calibri"/>
                          <a:ea typeface="Calibri"/>
                          <a:cs typeface="Times New Roman"/>
                        </a:rPr>
                        <a:t>Connective tissue </a:t>
                      </a:r>
                      <a:endParaRPr lang="en-US" sz="2400" dirty="0">
                        <a:latin typeface="Calibri"/>
                        <a:ea typeface="Calibri"/>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endParaRPr lang="en-US" sz="2400">
                        <a:latin typeface="Calibri"/>
                        <a:ea typeface="Calibri"/>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endParaRPr lang="en-US" sz="2400">
                        <a:latin typeface="Calibri"/>
                        <a:ea typeface="Calibri"/>
                        <a:cs typeface="Times New Roman"/>
                      </a:endParaRPr>
                    </a:p>
                  </a:txBody>
                  <a:tcPr marL="68580" marR="68580" marT="0" marB="0">
                    <a:lnL>
                      <a:noFill/>
                    </a:lnL>
                    <a:lnR>
                      <a:noFill/>
                    </a:lnR>
                    <a:lnT>
                      <a:noFill/>
                    </a:lnT>
                    <a:lnB>
                      <a:noFill/>
                    </a:lnB>
                  </a:tcPr>
                </a:tc>
              </a:tr>
              <a:tr h="446068">
                <a:tc>
                  <a:txBody>
                    <a:bodyPr/>
                    <a:lstStyle/>
                    <a:p>
                      <a:pPr marL="0" marR="0">
                        <a:lnSpc>
                          <a:spcPct val="115000"/>
                        </a:lnSpc>
                        <a:spcBef>
                          <a:spcPts val="0"/>
                        </a:spcBef>
                        <a:spcAft>
                          <a:spcPts val="0"/>
                        </a:spcAft>
                      </a:pPr>
                      <a:r>
                        <a:rPr lang="en-US" sz="2400" dirty="0">
                          <a:latin typeface="Calibri"/>
                          <a:ea typeface="Calibri"/>
                          <a:cs typeface="Times New Roman"/>
                        </a:rPr>
                        <a:t>        Fibrous</a:t>
                      </a: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400">
                          <a:latin typeface="Calibri"/>
                          <a:ea typeface="Calibri"/>
                          <a:cs typeface="Times New Roman"/>
                        </a:rPr>
                        <a:t>Fibroma</a:t>
                      </a: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400">
                          <a:latin typeface="Calibri"/>
                          <a:ea typeface="Calibri"/>
                          <a:cs typeface="Times New Roman"/>
                        </a:rPr>
                        <a:t>Fibrosarcoma</a:t>
                      </a:r>
                    </a:p>
                  </a:txBody>
                  <a:tcPr marL="68580" marR="68580" marT="0" marB="0">
                    <a:lnL>
                      <a:noFill/>
                    </a:lnL>
                    <a:lnR>
                      <a:noFill/>
                    </a:lnR>
                    <a:lnT>
                      <a:noFill/>
                    </a:lnT>
                    <a:lnB>
                      <a:noFill/>
                    </a:lnB>
                  </a:tcPr>
                </a:tc>
              </a:tr>
              <a:tr h="446068">
                <a:tc>
                  <a:txBody>
                    <a:bodyPr/>
                    <a:lstStyle/>
                    <a:p>
                      <a:pPr marL="0" marR="0">
                        <a:lnSpc>
                          <a:spcPct val="115000"/>
                        </a:lnSpc>
                        <a:spcBef>
                          <a:spcPts val="0"/>
                        </a:spcBef>
                        <a:spcAft>
                          <a:spcPts val="0"/>
                        </a:spcAft>
                      </a:pPr>
                      <a:r>
                        <a:rPr lang="en-US" sz="2400" dirty="0">
                          <a:latin typeface="Calibri"/>
                          <a:ea typeface="Calibri"/>
                          <a:cs typeface="Times New Roman"/>
                        </a:rPr>
                        <a:t>        Adipose </a:t>
                      </a: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400">
                          <a:latin typeface="Calibri"/>
                          <a:ea typeface="Calibri"/>
                          <a:cs typeface="Times New Roman"/>
                        </a:rPr>
                        <a:t>Lipoma</a:t>
                      </a: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400">
                          <a:latin typeface="Calibri"/>
                          <a:ea typeface="Calibri"/>
                          <a:cs typeface="Times New Roman"/>
                        </a:rPr>
                        <a:t>Liiposarcoma</a:t>
                      </a:r>
                    </a:p>
                  </a:txBody>
                  <a:tcPr marL="68580" marR="68580" marT="0" marB="0">
                    <a:lnL>
                      <a:noFill/>
                    </a:lnL>
                    <a:lnR>
                      <a:noFill/>
                    </a:lnR>
                    <a:lnT>
                      <a:noFill/>
                    </a:lnT>
                    <a:lnB>
                      <a:noFill/>
                    </a:lnB>
                  </a:tcPr>
                </a:tc>
              </a:tr>
              <a:tr h="919966">
                <a:tc>
                  <a:txBody>
                    <a:bodyPr/>
                    <a:lstStyle/>
                    <a:p>
                      <a:pPr marL="0" marR="0">
                        <a:lnSpc>
                          <a:spcPct val="115000"/>
                        </a:lnSpc>
                        <a:spcBef>
                          <a:spcPts val="0"/>
                        </a:spcBef>
                        <a:spcAft>
                          <a:spcPts val="0"/>
                        </a:spcAft>
                      </a:pPr>
                      <a:r>
                        <a:rPr lang="en-US" sz="2400" dirty="0">
                          <a:latin typeface="Calibri"/>
                          <a:ea typeface="Calibri"/>
                          <a:cs typeface="Times New Roman"/>
                        </a:rPr>
                        <a:t>        Cartilage</a:t>
                      </a: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400">
                          <a:latin typeface="Calibri"/>
                          <a:ea typeface="Calibri"/>
                          <a:cs typeface="Times New Roman"/>
                        </a:rPr>
                        <a:t>Chondroma</a:t>
                      </a: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400">
                          <a:latin typeface="Calibri"/>
                          <a:ea typeface="Calibri"/>
                          <a:cs typeface="Times New Roman"/>
                        </a:rPr>
                        <a:t>Chondrosarcoma</a:t>
                      </a:r>
                    </a:p>
                  </a:txBody>
                  <a:tcPr marL="68580" marR="68580" marT="0" marB="0">
                    <a:lnL>
                      <a:noFill/>
                    </a:lnL>
                    <a:lnR>
                      <a:noFill/>
                    </a:lnR>
                    <a:lnT>
                      <a:noFill/>
                    </a:lnT>
                    <a:lnB>
                      <a:noFill/>
                    </a:lnB>
                  </a:tcPr>
                </a:tc>
              </a:tr>
              <a:tr h="446068">
                <a:tc>
                  <a:txBody>
                    <a:bodyPr/>
                    <a:lstStyle/>
                    <a:p>
                      <a:pPr marL="0" marR="0">
                        <a:lnSpc>
                          <a:spcPct val="115000"/>
                        </a:lnSpc>
                        <a:spcBef>
                          <a:spcPts val="0"/>
                        </a:spcBef>
                        <a:spcAft>
                          <a:spcPts val="0"/>
                        </a:spcAft>
                      </a:pPr>
                      <a:r>
                        <a:rPr lang="en-US" sz="2400" dirty="0">
                          <a:latin typeface="Calibri"/>
                          <a:ea typeface="Calibri"/>
                          <a:cs typeface="Times New Roman"/>
                        </a:rPr>
                        <a:t>        Bone</a:t>
                      </a: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400">
                          <a:latin typeface="Calibri"/>
                          <a:ea typeface="Calibri"/>
                          <a:cs typeface="Times New Roman"/>
                        </a:rPr>
                        <a:t>Osteoma</a:t>
                      </a: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400" dirty="0" err="1">
                          <a:latin typeface="Calibri"/>
                          <a:ea typeface="Calibri"/>
                          <a:cs typeface="Times New Roman"/>
                        </a:rPr>
                        <a:t>Osteosarcoma</a:t>
                      </a:r>
                      <a:endParaRPr lang="en-US" sz="2400" dirty="0">
                        <a:latin typeface="Calibri"/>
                        <a:ea typeface="Calibri"/>
                        <a:cs typeface="Times New Roman"/>
                      </a:endParaRPr>
                    </a:p>
                  </a:txBody>
                  <a:tcPr marL="68580" marR="68580" marT="0" marB="0">
                    <a:lnL>
                      <a:noFill/>
                    </a:lnL>
                    <a:lnR>
                      <a:noFill/>
                    </a:lnR>
                    <a:lnT>
                      <a:noFill/>
                    </a:lnT>
                    <a:lnB>
                      <a:noFill/>
                    </a:lnB>
                  </a:tcPr>
                </a:tc>
              </a:tr>
              <a:tr h="919966">
                <a:tc>
                  <a:txBody>
                    <a:bodyPr/>
                    <a:lstStyle/>
                    <a:p>
                      <a:pPr marL="0" marR="0">
                        <a:lnSpc>
                          <a:spcPct val="115000"/>
                        </a:lnSpc>
                        <a:spcBef>
                          <a:spcPts val="0"/>
                        </a:spcBef>
                        <a:spcAft>
                          <a:spcPts val="0"/>
                        </a:spcAft>
                      </a:pPr>
                      <a:r>
                        <a:rPr lang="en-US" sz="2400" dirty="0">
                          <a:latin typeface="Calibri"/>
                          <a:ea typeface="Calibri"/>
                          <a:cs typeface="Times New Roman"/>
                        </a:rPr>
                        <a:t>        Blood vessels</a:t>
                      </a: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400" dirty="0" err="1">
                          <a:latin typeface="Calibri"/>
                          <a:ea typeface="Calibri"/>
                          <a:cs typeface="Times New Roman"/>
                        </a:rPr>
                        <a:t>Haemangioma</a:t>
                      </a:r>
                      <a:endParaRPr lang="en-US" sz="2400" dirty="0">
                        <a:latin typeface="Calibri"/>
                        <a:ea typeface="Calibri"/>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400" dirty="0" err="1">
                          <a:latin typeface="Calibri"/>
                          <a:ea typeface="Calibri"/>
                          <a:cs typeface="Times New Roman"/>
                        </a:rPr>
                        <a:t>Haemangiosarcoma</a:t>
                      </a:r>
                      <a:endParaRPr lang="en-US" sz="2400" dirty="0">
                        <a:latin typeface="Calibri"/>
                        <a:ea typeface="Calibri"/>
                        <a:cs typeface="Times New Roman"/>
                      </a:endParaRPr>
                    </a:p>
                  </a:txBody>
                  <a:tcPr marL="68580" marR="68580" marT="0" marB="0">
                    <a:lnL>
                      <a:noFill/>
                    </a:lnL>
                    <a:lnR>
                      <a:noFill/>
                    </a:lnR>
                    <a:lnT>
                      <a:noFill/>
                    </a:lnT>
                    <a:lnB>
                      <a:noFill/>
                    </a:lnB>
                  </a:tcPr>
                </a:tc>
              </a:tr>
            </a:tbl>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57200" y="0"/>
          <a:ext cx="8305800" cy="6858000"/>
        </p:xfrm>
        <a:graphic>
          <a:graphicData uri="http://schemas.openxmlformats.org/drawingml/2006/table">
            <a:tbl>
              <a:tblPr/>
              <a:tblGrid>
                <a:gridCol w="2768600"/>
                <a:gridCol w="2303083"/>
                <a:gridCol w="3234117"/>
              </a:tblGrid>
              <a:tr h="465540">
                <a:tc>
                  <a:txBody>
                    <a:bodyPr/>
                    <a:lstStyle/>
                    <a:p>
                      <a:pPr marL="0" marR="0">
                        <a:lnSpc>
                          <a:spcPct val="115000"/>
                        </a:lnSpc>
                        <a:spcBef>
                          <a:spcPts val="0"/>
                        </a:spcBef>
                        <a:spcAft>
                          <a:spcPts val="0"/>
                        </a:spcAft>
                      </a:pPr>
                      <a:r>
                        <a:rPr lang="en-US" sz="2400" b="1" dirty="0">
                          <a:latin typeface="Calibri"/>
                          <a:ea typeface="Calibri"/>
                          <a:cs typeface="Times New Roman"/>
                        </a:rPr>
                        <a:t>Muscle</a:t>
                      </a:r>
                      <a:endParaRPr lang="en-US" sz="2400" dirty="0">
                        <a:latin typeface="Calibri"/>
                        <a:ea typeface="Calibri"/>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endParaRPr lang="en-US" sz="2400">
                        <a:latin typeface="Calibri"/>
                        <a:ea typeface="Calibri"/>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endParaRPr lang="en-US" sz="2400" dirty="0">
                        <a:latin typeface="Calibri"/>
                        <a:ea typeface="Calibri"/>
                        <a:cs typeface="Times New Roman"/>
                      </a:endParaRPr>
                    </a:p>
                  </a:txBody>
                  <a:tcPr marL="68580" marR="68580" marT="0" marB="0">
                    <a:lnL>
                      <a:noFill/>
                    </a:lnL>
                    <a:lnR>
                      <a:noFill/>
                    </a:lnR>
                    <a:lnT>
                      <a:noFill/>
                    </a:lnT>
                    <a:lnB>
                      <a:noFill/>
                    </a:lnB>
                  </a:tcPr>
                </a:tc>
              </a:tr>
              <a:tr h="449796">
                <a:tc>
                  <a:txBody>
                    <a:bodyPr/>
                    <a:lstStyle/>
                    <a:p>
                      <a:pPr marL="0" marR="0">
                        <a:lnSpc>
                          <a:spcPct val="115000"/>
                        </a:lnSpc>
                        <a:spcBef>
                          <a:spcPts val="0"/>
                        </a:spcBef>
                        <a:spcAft>
                          <a:spcPts val="0"/>
                        </a:spcAft>
                      </a:pPr>
                      <a:r>
                        <a:rPr lang="en-US" sz="2400" dirty="0">
                          <a:latin typeface="Calibri"/>
                          <a:ea typeface="Calibri"/>
                          <a:cs typeface="Times New Roman"/>
                        </a:rPr>
                        <a:t>         Smooth</a:t>
                      </a: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400">
                          <a:latin typeface="Calibri"/>
                          <a:ea typeface="Calibri"/>
                          <a:cs typeface="Times New Roman"/>
                        </a:rPr>
                        <a:t>Leiomyoma</a:t>
                      </a: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400">
                          <a:latin typeface="Calibri"/>
                          <a:ea typeface="Calibri"/>
                          <a:cs typeface="Times New Roman"/>
                        </a:rPr>
                        <a:t>Leiomyosarcoma</a:t>
                      </a:r>
                    </a:p>
                  </a:txBody>
                  <a:tcPr marL="68580" marR="68580" marT="0" marB="0">
                    <a:lnL>
                      <a:noFill/>
                    </a:lnL>
                    <a:lnR>
                      <a:noFill/>
                    </a:lnR>
                    <a:lnT>
                      <a:noFill/>
                    </a:lnT>
                    <a:lnB>
                      <a:noFill/>
                    </a:lnB>
                  </a:tcPr>
                </a:tc>
              </a:tr>
              <a:tr h="903741">
                <a:tc>
                  <a:txBody>
                    <a:bodyPr/>
                    <a:lstStyle/>
                    <a:p>
                      <a:pPr marL="0" marR="0">
                        <a:lnSpc>
                          <a:spcPct val="115000"/>
                        </a:lnSpc>
                        <a:spcBef>
                          <a:spcPts val="0"/>
                        </a:spcBef>
                        <a:spcAft>
                          <a:spcPts val="0"/>
                        </a:spcAft>
                      </a:pPr>
                      <a:r>
                        <a:rPr lang="en-US" sz="2400" dirty="0">
                          <a:latin typeface="Calibri"/>
                          <a:ea typeface="Calibri"/>
                          <a:cs typeface="Times New Roman"/>
                        </a:rPr>
                        <a:t>         Striated</a:t>
                      </a: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400" dirty="0" err="1">
                          <a:latin typeface="Calibri"/>
                          <a:ea typeface="Calibri"/>
                          <a:cs typeface="Times New Roman"/>
                        </a:rPr>
                        <a:t>Rhabdomyoma</a:t>
                      </a:r>
                      <a:endParaRPr lang="en-US" sz="2400" dirty="0">
                        <a:latin typeface="Calibri"/>
                        <a:ea typeface="Calibri"/>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400">
                          <a:latin typeface="Calibri"/>
                          <a:ea typeface="Calibri"/>
                          <a:cs typeface="Times New Roman"/>
                        </a:rPr>
                        <a:t>Rhabdomyosarcoma</a:t>
                      </a:r>
                    </a:p>
                  </a:txBody>
                  <a:tcPr marL="68580" marR="68580" marT="0" marB="0">
                    <a:lnL>
                      <a:noFill/>
                    </a:lnL>
                    <a:lnR>
                      <a:noFill/>
                    </a:lnR>
                    <a:lnT>
                      <a:noFill/>
                    </a:lnT>
                    <a:lnB>
                      <a:noFill/>
                    </a:lnB>
                  </a:tcPr>
                </a:tc>
              </a:tr>
              <a:tr h="465540">
                <a:tc>
                  <a:txBody>
                    <a:bodyPr/>
                    <a:lstStyle/>
                    <a:p>
                      <a:pPr marL="0" marR="0">
                        <a:lnSpc>
                          <a:spcPct val="115000"/>
                        </a:lnSpc>
                        <a:spcBef>
                          <a:spcPts val="0"/>
                        </a:spcBef>
                        <a:spcAft>
                          <a:spcPts val="0"/>
                        </a:spcAft>
                      </a:pPr>
                      <a:r>
                        <a:rPr lang="en-US" sz="2400" b="1" dirty="0">
                          <a:latin typeface="Calibri"/>
                          <a:ea typeface="Calibri"/>
                          <a:cs typeface="Times New Roman"/>
                        </a:rPr>
                        <a:t>Nerve Cell</a:t>
                      </a:r>
                      <a:endParaRPr lang="en-US" sz="2400" dirty="0">
                        <a:latin typeface="Calibri"/>
                        <a:ea typeface="Calibri"/>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endParaRPr lang="en-US" sz="2400">
                        <a:latin typeface="Calibri"/>
                        <a:ea typeface="Calibri"/>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endParaRPr lang="en-US" sz="2400">
                        <a:latin typeface="Calibri"/>
                        <a:ea typeface="Calibri"/>
                        <a:cs typeface="Times New Roman"/>
                      </a:endParaRPr>
                    </a:p>
                  </a:txBody>
                  <a:tcPr marL="68580" marR="68580" marT="0" marB="0">
                    <a:lnL>
                      <a:noFill/>
                    </a:lnL>
                    <a:lnR>
                      <a:noFill/>
                    </a:lnR>
                    <a:lnT>
                      <a:noFill/>
                    </a:lnT>
                    <a:lnB>
                      <a:noFill/>
                    </a:lnB>
                  </a:tcPr>
                </a:tc>
              </a:tr>
              <a:tr h="465540">
                <a:tc>
                  <a:txBody>
                    <a:bodyPr/>
                    <a:lstStyle/>
                    <a:p>
                      <a:pPr marL="0" marR="0">
                        <a:lnSpc>
                          <a:spcPct val="115000"/>
                        </a:lnSpc>
                        <a:spcBef>
                          <a:spcPts val="0"/>
                        </a:spcBef>
                        <a:spcAft>
                          <a:spcPts val="0"/>
                        </a:spcAft>
                      </a:pPr>
                      <a:r>
                        <a:rPr lang="en-US" sz="2400" dirty="0">
                          <a:latin typeface="Calibri"/>
                          <a:ea typeface="Calibri"/>
                          <a:cs typeface="Times New Roman"/>
                        </a:rPr>
                        <a:t>         Nerve cell</a:t>
                      </a: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400">
                          <a:latin typeface="Calibri"/>
                          <a:ea typeface="Calibri"/>
                          <a:cs typeface="Times New Roman"/>
                        </a:rPr>
                        <a:t>Neuroma</a:t>
                      </a:r>
                    </a:p>
                  </a:txBody>
                  <a:tcPr marL="68580" marR="68580" marT="0" marB="0">
                    <a:lnL>
                      <a:noFill/>
                    </a:lnL>
                    <a:lnR>
                      <a:noFill/>
                    </a:lnR>
                    <a:lnT>
                      <a:noFill/>
                    </a:lnT>
                    <a:lnB>
                      <a:noFill/>
                    </a:lnB>
                  </a:tcPr>
                </a:tc>
                <a:tc>
                  <a:txBody>
                    <a:bodyPr/>
                    <a:lstStyle/>
                    <a:p>
                      <a:pPr marL="0" marR="0">
                        <a:lnSpc>
                          <a:spcPct val="115000"/>
                        </a:lnSpc>
                        <a:spcBef>
                          <a:spcPts val="0"/>
                        </a:spcBef>
                        <a:spcAft>
                          <a:spcPts val="0"/>
                        </a:spcAft>
                      </a:pPr>
                      <a:endParaRPr lang="en-US" sz="2400">
                        <a:latin typeface="Calibri"/>
                        <a:ea typeface="Calibri"/>
                        <a:cs typeface="Times New Roman"/>
                      </a:endParaRPr>
                    </a:p>
                  </a:txBody>
                  <a:tcPr marL="68580" marR="68580" marT="0" marB="0">
                    <a:lnL>
                      <a:noFill/>
                    </a:lnL>
                    <a:lnR>
                      <a:noFill/>
                    </a:lnR>
                    <a:lnT>
                      <a:noFill/>
                    </a:lnT>
                    <a:lnB>
                      <a:noFill/>
                    </a:lnB>
                  </a:tcPr>
                </a:tc>
              </a:tr>
              <a:tr h="465540">
                <a:tc>
                  <a:txBody>
                    <a:bodyPr/>
                    <a:lstStyle/>
                    <a:p>
                      <a:pPr marL="0" marR="0">
                        <a:lnSpc>
                          <a:spcPct val="115000"/>
                        </a:lnSpc>
                        <a:spcBef>
                          <a:spcPts val="0"/>
                        </a:spcBef>
                        <a:spcAft>
                          <a:spcPts val="0"/>
                        </a:spcAft>
                      </a:pPr>
                      <a:r>
                        <a:rPr lang="en-US" sz="2400" dirty="0">
                          <a:latin typeface="Calibri"/>
                          <a:ea typeface="Calibri"/>
                          <a:cs typeface="Times New Roman"/>
                        </a:rPr>
                        <a:t>          </a:t>
                      </a:r>
                      <a:r>
                        <a:rPr lang="en-US" sz="2400" dirty="0" err="1">
                          <a:latin typeface="Calibri"/>
                          <a:ea typeface="Calibri"/>
                          <a:cs typeface="Times New Roman"/>
                        </a:rPr>
                        <a:t>Glial</a:t>
                      </a:r>
                      <a:r>
                        <a:rPr lang="en-US" sz="2400" dirty="0">
                          <a:latin typeface="Calibri"/>
                          <a:ea typeface="Calibri"/>
                          <a:cs typeface="Times New Roman"/>
                        </a:rPr>
                        <a:t> tissue</a:t>
                      </a:r>
                    </a:p>
                  </a:txBody>
                  <a:tcPr marL="68580" marR="68580" marT="0" marB="0">
                    <a:lnL>
                      <a:noFill/>
                    </a:lnL>
                    <a:lnR>
                      <a:noFill/>
                    </a:lnR>
                    <a:lnT>
                      <a:noFill/>
                    </a:lnT>
                    <a:lnB>
                      <a:noFill/>
                    </a:lnB>
                  </a:tcPr>
                </a:tc>
                <a:tc>
                  <a:txBody>
                    <a:bodyPr/>
                    <a:lstStyle/>
                    <a:p>
                      <a:pPr marL="0" marR="0">
                        <a:lnSpc>
                          <a:spcPct val="115000"/>
                        </a:lnSpc>
                        <a:spcBef>
                          <a:spcPts val="0"/>
                        </a:spcBef>
                        <a:spcAft>
                          <a:spcPts val="0"/>
                        </a:spcAft>
                      </a:pPr>
                      <a:endParaRPr lang="en-US" sz="2400">
                        <a:latin typeface="Calibri"/>
                        <a:ea typeface="Calibri"/>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400">
                          <a:latin typeface="Calibri"/>
                          <a:ea typeface="Calibri"/>
                          <a:cs typeface="Times New Roman"/>
                        </a:rPr>
                        <a:t>Glioma</a:t>
                      </a:r>
                    </a:p>
                  </a:txBody>
                  <a:tcPr marL="68580" marR="68580" marT="0" marB="0">
                    <a:lnL>
                      <a:noFill/>
                    </a:lnL>
                    <a:lnR>
                      <a:noFill/>
                    </a:lnR>
                    <a:lnT>
                      <a:noFill/>
                    </a:lnT>
                    <a:lnB>
                      <a:noFill/>
                    </a:lnB>
                  </a:tcPr>
                </a:tc>
              </a:tr>
              <a:tr h="903741">
                <a:tc>
                  <a:txBody>
                    <a:bodyPr/>
                    <a:lstStyle/>
                    <a:p>
                      <a:pPr marL="0" marR="0">
                        <a:lnSpc>
                          <a:spcPct val="115000"/>
                        </a:lnSpc>
                        <a:spcBef>
                          <a:spcPts val="0"/>
                        </a:spcBef>
                        <a:spcAft>
                          <a:spcPts val="0"/>
                        </a:spcAft>
                      </a:pPr>
                      <a:r>
                        <a:rPr lang="en-US" sz="2400" dirty="0">
                          <a:latin typeface="Calibri"/>
                          <a:ea typeface="Calibri"/>
                          <a:cs typeface="Times New Roman"/>
                        </a:rPr>
                        <a:t>          Nerve sheaths</a:t>
                      </a: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400">
                          <a:latin typeface="Calibri"/>
                          <a:ea typeface="Calibri"/>
                          <a:cs typeface="Times New Roman"/>
                        </a:rPr>
                        <a:t>Neurilemmoma</a:t>
                      </a: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400">
                          <a:latin typeface="Calibri"/>
                          <a:ea typeface="Calibri"/>
                          <a:cs typeface="Times New Roman"/>
                        </a:rPr>
                        <a:t>Neurilemic sarcoma</a:t>
                      </a:r>
                    </a:p>
                  </a:txBody>
                  <a:tcPr marL="68580" marR="68580" marT="0" marB="0">
                    <a:lnL>
                      <a:noFill/>
                    </a:lnL>
                    <a:lnR>
                      <a:noFill/>
                    </a:lnR>
                    <a:lnT>
                      <a:noFill/>
                    </a:lnT>
                    <a:lnB>
                      <a:noFill/>
                    </a:lnB>
                  </a:tcPr>
                </a:tc>
              </a:tr>
              <a:tr h="465540">
                <a:tc>
                  <a:txBody>
                    <a:bodyPr/>
                    <a:lstStyle/>
                    <a:p>
                      <a:pPr marL="0" marR="0">
                        <a:lnSpc>
                          <a:spcPct val="115000"/>
                        </a:lnSpc>
                        <a:spcBef>
                          <a:spcPts val="0"/>
                        </a:spcBef>
                        <a:spcAft>
                          <a:spcPts val="0"/>
                        </a:spcAft>
                      </a:pPr>
                      <a:r>
                        <a:rPr lang="en-US" sz="2400" b="1" dirty="0">
                          <a:latin typeface="Calibri"/>
                          <a:ea typeface="Calibri"/>
                          <a:cs typeface="Times New Roman"/>
                        </a:rPr>
                        <a:t>Hematologic</a:t>
                      </a:r>
                      <a:endParaRPr lang="en-US" sz="2400" dirty="0">
                        <a:latin typeface="Calibri"/>
                        <a:ea typeface="Calibri"/>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endParaRPr lang="en-US" sz="2400">
                        <a:latin typeface="Calibri"/>
                        <a:ea typeface="Calibri"/>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endParaRPr lang="en-US" sz="2400">
                        <a:latin typeface="Calibri"/>
                        <a:ea typeface="Calibri"/>
                        <a:cs typeface="Times New Roman"/>
                      </a:endParaRPr>
                    </a:p>
                  </a:txBody>
                  <a:tcPr marL="68580" marR="68580" marT="0" marB="0">
                    <a:lnL>
                      <a:noFill/>
                    </a:lnL>
                    <a:lnR>
                      <a:noFill/>
                    </a:lnR>
                    <a:lnT>
                      <a:noFill/>
                    </a:lnT>
                    <a:lnB>
                      <a:noFill/>
                    </a:lnB>
                  </a:tcPr>
                </a:tc>
              </a:tr>
              <a:tr h="903741">
                <a:tc>
                  <a:txBody>
                    <a:bodyPr/>
                    <a:lstStyle/>
                    <a:p>
                      <a:pPr marL="0" marR="0">
                        <a:lnSpc>
                          <a:spcPct val="115000"/>
                        </a:lnSpc>
                        <a:spcBef>
                          <a:spcPts val="0"/>
                        </a:spcBef>
                        <a:spcAft>
                          <a:spcPts val="0"/>
                        </a:spcAft>
                      </a:pPr>
                      <a:r>
                        <a:rPr lang="en-US" sz="2400" dirty="0">
                          <a:latin typeface="Calibri"/>
                          <a:ea typeface="Calibri"/>
                          <a:cs typeface="Times New Roman"/>
                        </a:rPr>
                        <a:t>          Granulocytic</a:t>
                      </a:r>
                    </a:p>
                  </a:txBody>
                  <a:tcPr marL="68580" marR="68580" marT="0" marB="0">
                    <a:lnL>
                      <a:noFill/>
                    </a:lnL>
                    <a:lnR>
                      <a:noFill/>
                    </a:lnR>
                    <a:lnT>
                      <a:noFill/>
                    </a:lnT>
                    <a:lnB>
                      <a:noFill/>
                    </a:lnB>
                  </a:tcPr>
                </a:tc>
                <a:tc>
                  <a:txBody>
                    <a:bodyPr/>
                    <a:lstStyle/>
                    <a:p>
                      <a:pPr marL="0" marR="0">
                        <a:lnSpc>
                          <a:spcPct val="115000"/>
                        </a:lnSpc>
                        <a:spcBef>
                          <a:spcPts val="0"/>
                        </a:spcBef>
                        <a:spcAft>
                          <a:spcPts val="0"/>
                        </a:spcAft>
                      </a:pPr>
                      <a:endParaRPr lang="en-US" sz="2400">
                        <a:latin typeface="Calibri"/>
                        <a:ea typeface="Calibri"/>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400">
                          <a:latin typeface="Calibri"/>
                          <a:ea typeface="Calibri"/>
                          <a:cs typeface="Times New Roman"/>
                        </a:rPr>
                        <a:t>Myelocytic leukaemia</a:t>
                      </a:r>
                    </a:p>
                  </a:txBody>
                  <a:tcPr marL="68580" marR="68580" marT="0" marB="0">
                    <a:lnL>
                      <a:noFill/>
                    </a:lnL>
                    <a:lnR>
                      <a:noFill/>
                    </a:lnR>
                    <a:lnT>
                      <a:noFill/>
                    </a:lnT>
                    <a:lnB>
                      <a:noFill/>
                    </a:lnB>
                  </a:tcPr>
                </a:tc>
              </a:tr>
              <a:tr h="465540">
                <a:tc>
                  <a:txBody>
                    <a:bodyPr/>
                    <a:lstStyle/>
                    <a:p>
                      <a:pPr marL="0" marR="0">
                        <a:lnSpc>
                          <a:spcPct val="115000"/>
                        </a:lnSpc>
                        <a:spcBef>
                          <a:spcPts val="0"/>
                        </a:spcBef>
                        <a:spcAft>
                          <a:spcPts val="0"/>
                        </a:spcAft>
                      </a:pPr>
                      <a:r>
                        <a:rPr lang="en-US" sz="2400" dirty="0">
                          <a:latin typeface="Calibri"/>
                          <a:ea typeface="Calibri"/>
                          <a:cs typeface="Times New Roman"/>
                        </a:rPr>
                        <a:t>           </a:t>
                      </a:r>
                      <a:r>
                        <a:rPr lang="en-US" sz="2400" dirty="0" err="1">
                          <a:latin typeface="Calibri"/>
                          <a:ea typeface="Calibri"/>
                          <a:cs typeface="Times New Roman"/>
                        </a:rPr>
                        <a:t>Erythrocytic</a:t>
                      </a:r>
                      <a:endParaRPr lang="en-US" sz="2400" dirty="0">
                        <a:latin typeface="Calibri"/>
                        <a:ea typeface="Calibri"/>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endParaRPr lang="en-US" sz="2400">
                        <a:latin typeface="Calibri"/>
                        <a:ea typeface="Calibri"/>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400">
                          <a:latin typeface="Calibri"/>
                          <a:ea typeface="Calibri"/>
                          <a:cs typeface="Times New Roman"/>
                        </a:rPr>
                        <a:t>Erythroleukaemia</a:t>
                      </a:r>
                    </a:p>
                  </a:txBody>
                  <a:tcPr marL="68580" marR="68580" marT="0" marB="0">
                    <a:lnL>
                      <a:noFill/>
                    </a:lnL>
                    <a:lnR>
                      <a:noFill/>
                    </a:lnR>
                    <a:lnT>
                      <a:noFill/>
                    </a:lnT>
                    <a:lnB>
                      <a:noFill/>
                    </a:lnB>
                  </a:tcPr>
                </a:tc>
              </a:tr>
              <a:tr h="903741">
                <a:tc>
                  <a:txBody>
                    <a:bodyPr/>
                    <a:lstStyle/>
                    <a:p>
                      <a:pPr marL="0" marR="0">
                        <a:lnSpc>
                          <a:spcPct val="115000"/>
                        </a:lnSpc>
                        <a:spcBef>
                          <a:spcPts val="0"/>
                        </a:spcBef>
                        <a:spcAft>
                          <a:spcPts val="0"/>
                        </a:spcAft>
                      </a:pPr>
                      <a:r>
                        <a:rPr lang="en-US" sz="2400" dirty="0">
                          <a:latin typeface="Calibri"/>
                          <a:ea typeface="Calibri"/>
                          <a:cs typeface="Times New Roman"/>
                        </a:rPr>
                        <a:t>           Lymphoid</a:t>
                      </a:r>
                    </a:p>
                  </a:txBody>
                  <a:tcPr marL="68580" marR="68580" marT="0" marB="0">
                    <a:lnL>
                      <a:noFill/>
                    </a:lnL>
                    <a:lnR>
                      <a:noFill/>
                    </a:lnR>
                    <a:lnT>
                      <a:noFill/>
                    </a:lnT>
                    <a:lnB>
                      <a:noFill/>
                    </a:lnB>
                  </a:tcPr>
                </a:tc>
                <a:tc>
                  <a:txBody>
                    <a:bodyPr/>
                    <a:lstStyle/>
                    <a:p>
                      <a:pPr marL="0" marR="0">
                        <a:lnSpc>
                          <a:spcPct val="115000"/>
                        </a:lnSpc>
                        <a:spcBef>
                          <a:spcPts val="0"/>
                        </a:spcBef>
                        <a:spcAft>
                          <a:spcPts val="0"/>
                        </a:spcAft>
                      </a:pPr>
                      <a:endParaRPr lang="en-US" sz="2400" dirty="0">
                        <a:latin typeface="Calibri"/>
                        <a:ea typeface="Calibri"/>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400" dirty="0">
                          <a:latin typeface="Calibri"/>
                          <a:ea typeface="Calibri"/>
                          <a:cs typeface="Times New Roman"/>
                        </a:rPr>
                        <a:t>Lymphocytic </a:t>
                      </a:r>
                      <a:r>
                        <a:rPr lang="en-US" sz="2400" dirty="0" err="1">
                          <a:latin typeface="Calibri"/>
                          <a:ea typeface="Calibri"/>
                          <a:cs typeface="Times New Roman"/>
                        </a:rPr>
                        <a:t>leukaemia</a:t>
                      </a:r>
                      <a:endParaRPr lang="en-US" sz="2400" dirty="0">
                        <a:latin typeface="Calibri"/>
                        <a:ea typeface="Calibri"/>
                        <a:cs typeface="Times New Roman"/>
                      </a:endParaRPr>
                    </a:p>
                  </a:txBody>
                  <a:tcPr marL="68580" marR="68580" marT="0" marB="0">
                    <a:lnL>
                      <a:noFill/>
                    </a:lnL>
                    <a:lnR>
                      <a:noFill/>
                    </a:lnR>
                    <a:lnT>
                      <a:noFill/>
                    </a:lnT>
                    <a:lnB>
                      <a:noFill/>
                    </a:lnB>
                  </a:tcPr>
                </a:tc>
              </a:tr>
            </a:tbl>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1"/>
          <p:cNvSpPr>
            <a:spLocks noChangeArrowheads="1"/>
          </p:cNvSpPr>
          <p:nvPr/>
        </p:nvSpPr>
        <p:spPr bwMode="auto">
          <a:xfrm>
            <a:off x="1219200" y="2133600"/>
            <a:ext cx="6858000" cy="1974859"/>
          </a:xfrm>
          <a:prstGeom prst="rect">
            <a:avLst/>
          </a:prstGeom>
          <a:noFill/>
          <a:ln w="9525">
            <a:noFill/>
            <a:miter lim="800000"/>
            <a:headEnd/>
            <a:tailEnd/>
          </a:ln>
          <a:effectLst/>
        </p:spPr>
        <p:txBody>
          <a:bodyPr vert="horz" wrap="square" lIns="0" tIns="12696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accent6">
                    <a:lumMod val="50000"/>
                  </a:schemeClr>
                </a:solidFill>
                <a:effectLst/>
                <a:latin typeface="Cambria" pitchFamily="18" charset="0"/>
                <a:ea typeface="Times New Roman" pitchFamily="18" charset="0"/>
                <a:cs typeface="Times New Roman" pitchFamily="18" charset="0"/>
              </a:rPr>
              <a:t>Common Characteristics of Malignant Cells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Nuclei are larger and irregular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pleomorphism</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Nucleoli are larger and more numerous</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Abnormal chromosomes</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Mitosis (cell division) is more frequent</a:t>
            </a:r>
            <a:endParaRPr kumimoji="0" lang="en-US" sz="2400" b="1"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1"/>
          <p:cNvSpPr>
            <a:spLocks noChangeArrowheads="1"/>
          </p:cNvSpPr>
          <p:nvPr/>
        </p:nvSpPr>
        <p:spPr bwMode="auto">
          <a:xfrm>
            <a:off x="1219200" y="1143000"/>
            <a:ext cx="7086600" cy="4560182"/>
          </a:xfrm>
          <a:prstGeom prst="rect">
            <a:avLst/>
          </a:prstGeom>
          <a:noFill/>
          <a:ln w="9525">
            <a:noFill/>
            <a:miter lim="800000"/>
            <a:headEnd/>
            <a:tailEnd/>
          </a:ln>
          <a:effectLst/>
        </p:spPr>
        <p:txBody>
          <a:bodyPr vert="horz" wrap="square" lIns="0" tIns="12696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Invasion and Metastases</a:t>
            </a:r>
            <a:endParaRPr kumimoji="0" lang="en-US" sz="24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Invasion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is the growth of the primary tumor into the surrounding tissues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Metastases</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is wide distribution of malignant cells from the primary tumor to distant sites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Tumours</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arising in areas of the body with rapid and extensive lymphatic circulation have a high risk of metastases through the lymphatic channels e.g. breast cancer.</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Tumour</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cells have the ability to induce growth of new capillaries (angiogenesis) from the host tissue in order to meet their nutrient and oxygen needs.</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1"/>
          <p:cNvSpPr>
            <a:spLocks noChangeArrowheads="1"/>
          </p:cNvSpPr>
          <p:nvPr/>
        </p:nvSpPr>
        <p:spPr bwMode="auto">
          <a:xfrm>
            <a:off x="838200" y="609600"/>
            <a:ext cx="7543800" cy="5744378"/>
          </a:xfrm>
          <a:prstGeom prst="rect">
            <a:avLst/>
          </a:prstGeom>
          <a:noFill/>
          <a:ln w="9525">
            <a:noFill/>
            <a:miter lim="800000"/>
            <a:headEnd/>
            <a:tailEnd/>
          </a:ln>
          <a:effectLst/>
        </p:spPr>
        <p:txBody>
          <a:bodyPr vert="horz" wrap="square" lIns="0" tIns="12696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Causative Factors of Carcinogenesis</a:t>
            </a:r>
            <a:endParaRPr kumimoji="0" lang="en-US" sz="24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Viruses: </a:t>
            </a:r>
          </a:p>
          <a:p>
            <a:pPr marL="0" marR="0" lvl="0" indent="0" algn="l" defTabSz="914400" rtl="0" eaLnBrk="0" fontAlgn="base" latinLnBrk="0" hangingPunct="0">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e.g. Hepatitis B virus - &gt;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Hepatocellular</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carcinoma</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Physical agents:</a:t>
            </a:r>
            <a:r>
              <a:rPr kumimoji="0" lang="en-US" sz="2400" b="1" i="0" u="none" strike="noStrike" cap="none" normalizeH="0" dirty="0" smtClean="0">
                <a:ln>
                  <a:noFill/>
                </a:ln>
                <a:solidFill>
                  <a:schemeClr val="tx1"/>
                </a:solidFill>
                <a:effectLst/>
                <a:latin typeface="Calibri" pitchFamily="34" charset="0"/>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exposure to sunlight (ultraviolet light) and radiation; chronic irritation / inflammation</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Chemical agents: </a:t>
            </a:r>
          </a:p>
          <a:p>
            <a:pPr marL="0" marR="0" lvl="0" indent="0" algn="l" defTabSz="914400" rtl="0" eaLnBrk="0" fontAlgn="base" latinLnBrk="0" hangingPunct="0">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which alter DNA (deoxyribonucleic acid) in working places</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Genetic Factors:</a:t>
            </a:r>
          </a:p>
          <a:p>
            <a:pPr marL="0" marR="0" lvl="0" indent="0" algn="l" defTabSz="914400" rtl="0" eaLnBrk="0" fontAlgn="base" latinLnBrk="0" hangingPunct="0">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in cell mutations with alteration in genes or chromosomes</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Dietary factors: </a:t>
            </a:r>
          </a:p>
          <a:p>
            <a:pPr marL="0" marR="0" lvl="0" indent="0" algn="l" defTabSz="914400" rtl="0" eaLnBrk="0" fontAlgn="base" latinLnBrk="0" hangingPunct="0">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Contributing 40 – 60 %, either proactive (protective) or carcinogenic</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Hormonal agents:</a:t>
            </a:r>
          </a:p>
          <a:p>
            <a:pPr marL="0" marR="0" lvl="0" indent="0" algn="l" defTabSz="914400" rtl="0" eaLnBrk="0" fontAlgn="base" latinLnBrk="0" hangingPunct="0">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e.g. oral contraceptives</a:t>
            </a:r>
            <a:endParaRPr kumimoji="0" lang="en-US" sz="2400" b="1"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1"/>
          <p:cNvSpPr>
            <a:spLocks noChangeArrowheads="1"/>
          </p:cNvSpPr>
          <p:nvPr/>
        </p:nvSpPr>
        <p:spPr bwMode="auto">
          <a:xfrm>
            <a:off x="381000" y="228600"/>
            <a:ext cx="8458200" cy="65233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ROLE OF THE IMMUNE SYSTEM </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Development of cancer is closely linked to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failure of the normal immune system</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Malignant cells undergo many changes in structure and function, and new surface antigens formed. These antigens can stimulate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cellular immune response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T-lymphocytes</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toxic to the tumor cells recognize tumor cell antigens; proliferate and enter the circulation; trigger other components of the immune system to get rid of the malignant cells; produce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lymphokynes</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which kill or damage malignant cells or strengthen the macrophages to fight tumor cells.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Interferon</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produced in response to viral infection has some anti-</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tumour</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effect.</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Antibodies: </a:t>
            </a: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produced by B-lymphocytes also defend against malignant cells</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1"/>
          <p:cNvSpPr>
            <a:spLocks noChangeArrowheads="1"/>
          </p:cNvSpPr>
          <p:nvPr/>
        </p:nvSpPr>
        <p:spPr bwMode="auto">
          <a:xfrm>
            <a:off x="990600" y="1066800"/>
            <a:ext cx="7239000" cy="4190850"/>
          </a:xfrm>
          <a:prstGeom prst="rect">
            <a:avLst/>
          </a:prstGeom>
          <a:noFill/>
          <a:ln w="9525">
            <a:noFill/>
            <a:miter lim="800000"/>
            <a:headEnd/>
            <a:tailEnd/>
          </a:ln>
          <a:effectLst/>
        </p:spPr>
        <p:txBody>
          <a:bodyPr vert="horz" wrap="square" lIns="0" tIns="12696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Why Malignant Cells May Survive the Immune Response </a:t>
            </a:r>
            <a:endParaRPr kumimoji="0" lang="en-US" sz="24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body may fail to recognize the tumor cell (which keeps changing) as different from `self` (i.e. antigen) and to respond promptly, thus giving the cells time to multiply.</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cells may grow too large to be managed by the normal immune mechanisms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Tumors produce substances which impair the usual immune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defences</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and promote growth</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Prolonged contact with the tumor antigen may deplete the body of specific lymphocytes of the immune response</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1"/>
          <p:cNvSpPr>
            <a:spLocks noChangeArrowheads="1"/>
          </p:cNvSpPr>
          <p:nvPr/>
        </p:nvSpPr>
        <p:spPr bwMode="auto">
          <a:xfrm>
            <a:off x="914400" y="1295400"/>
            <a:ext cx="73152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Suppressor-T lymphocytes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assist in the regulation of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antibody</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production and diminish immune responses when no longer required.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Abnormal concentrations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of Suppressor T-lymphocytes may enhance development of malignancies e.g. multiple myeloma associated with hypo-gamma-</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globulinemia</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(low amounts of serum antibodies).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Carcinogens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(like viruses, chemicals and others) may weaken the immune system and enhance tumor growth.</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Ageing</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may alter immune mechanisms and allow malignant cells to overcome normal immune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defences</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1"/>
          <p:cNvSpPr>
            <a:spLocks noChangeArrowheads="1"/>
          </p:cNvSpPr>
          <p:nvPr/>
        </p:nvSpPr>
        <p:spPr bwMode="auto">
          <a:xfrm>
            <a:off x="838200" y="1143000"/>
            <a:ext cx="7467600" cy="3821519"/>
          </a:xfrm>
          <a:prstGeom prst="rect">
            <a:avLst/>
          </a:prstGeom>
          <a:noFill/>
          <a:ln w="9525">
            <a:noFill/>
            <a:miter lim="800000"/>
            <a:headEnd/>
            <a:tailEnd/>
          </a:ln>
          <a:effectLst/>
        </p:spPr>
        <p:txBody>
          <a:bodyPr vert="horz" wrap="square" lIns="0" tIns="12696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PREVENTION AND DETECTION OF CANCER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a:t>
            </a:r>
            <a:endParaRPr kumimoji="0" lang="en-US" sz="24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Primary Prevention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This is reducing the risk or preventing the development of cancer in healthy people.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Secondary Prevention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This involves detection and screening efforts for early diagnosis and prompt intervention to stop the cancerous process.</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1143000" y="609600"/>
            <a:ext cx="7010400" cy="5729733"/>
          </a:xfrm>
          <a:prstGeom prst="rect">
            <a:avLst/>
          </a:prstGeom>
          <a:noFill/>
          <a:ln w="9525">
            <a:noFill/>
            <a:miter lim="800000"/>
            <a:headEnd/>
            <a:tailEnd/>
          </a:ln>
          <a:effectLst/>
        </p:spPr>
        <p:txBody>
          <a:bodyPr vert="horz" wrap="square" lIns="0" tIns="12696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C00000"/>
                </a:solidFill>
                <a:effectLst/>
                <a:latin typeface="Cambria" pitchFamily="18" charset="0"/>
                <a:ea typeface="Times New Roman" pitchFamily="18" charset="0"/>
                <a:cs typeface="Times New Roman" pitchFamily="18" charset="0"/>
              </a:rPr>
              <a:t>MEDICINE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Is a branch of surgery</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More specialized and complex with</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Some procedures carried out in specially equipped centers e.g. Cardiothoracic and neurosurgery, radiologic / chemotherapy treatment</a:t>
            </a:r>
            <a:r>
              <a:rPr kumimoji="0" lang="en-US"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When patients are put together, they can share experiences.</a:t>
            </a:r>
            <a:endParaRPr kumimoji="0" lang="en-US" sz="28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C00000"/>
                </a:solidFill>
                <a:effectLst/>
                <a:latin typeface="Cambria" pitchFamily="18" charset="0"/>
                <a:ea typeface="Times New Roman" pitchFamily="18" charset="0"/>
                <a:cs typeface="Times New Roman" pitchFamily="18" charset="0"/>
              </a:rPr>
              <a:t>THE NURSE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She / he has to judge both conflicts and despair in the patient`s mind, but also be aware of the opportunities where one patient can help another.</a:t>
            </a:r>
            <a:endParaRPr kumimoji="0" lang="en-US" sz="2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1"/>
          <p:cNvSpPr>
            <a:spLocks noChangeArrowheads="1"/>
          </p:cNvSpPr>
          <p:nvPr/>
        </p:nvSpPr>
        <p:spPr bwMode="auto">
          <a:xfrm>
            <a:off x="990600" y="1447800"/>
            <a:ext cx="73914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Role of the Nurse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Cancer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prevention education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about health – related behavior and risk factors associated with development of cancer e.g. tobacco smoking (lung), alcohol (liver), sun exposure (skin), diet, STIs like HPV, etc.</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Creating awareness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(on breast / testicular self – examination) and screening and detection methods e.g. Pap smear, mammography etc.</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Teaching and counseling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clients to participate in cancer prevention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To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promote healthy lifestyles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e.g. exercise, diet etc.</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799" y="838200"/>
          <a:ext cx="8534400" cy="5638799"/>
        </p:xfrm>
        <a:graphic>
          <a:graphicData uri="http://schemas.openxmlformats.org/drawingml/2006/table">
            <a:tbl>
              <a:tblPr/>
              <a:tblGrid>
                <a:gridCol w="3200401"/>
                <a:gridCol w="5333999"/>
              </a:tblGrid>
              <a:tr h="375919">
                <a:tc>
                  <a:txBody>
                    <a:bodyPr/>
                    <a:lstStyle/>
                    <a:p>
                      <a:pPr marL="0" marR="0">
                        <a:lnSpc>
                          <a:spcPct val="115000"/>
                        </a:lnSpc>
                        <a:spcBef>
                          <a:spcPts val="0"/>
                        </a:spcBef>
                        <a:spcAft>
                          <a:spcPts val="0"/>
                        </a:spcAft>
                      </a:pPr>
                      <a:r>
                        <a:rPr lang="en-US" sz="1800" b="1" dirty="0">
                          <a:latin typeface="Calibri"/>
                          <a:ea typeface="Calibri"/>
                          <a:cs typeface="Times New Roman"/>
                        </a:rPr>
                        <a:t>ACTION</a:t>
                      </a: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b="1">
                          <a:latin typeface="Calibri"/>
                          <a:ea typeface="Calibri"/>
                          <a:cs typeface="Times New Roman"/>
                        </a:rPr>
                        <a:t>RATIONALE</a:t>
                      </a: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919">
                <a:tc>
                  <a:txBody>
                    <a:bodyPr/>
                    <a:lstStyle/>
                    <a:p>
                      <a:pPr marL="0" marR="0">
                        <a:lnSpc>
                          <a:spcPct val="115000"/>
                        </a:lnSpc>
                        <a:spcBef>
                          <a:spcPts val="0"/>
                        </a:spcBef>
                        <a:spcAft>
                          <a:spcPts val="0"/>
                        </a:spcAft>
                      </a:pPr>
                      <a:r>
                        <a:rPr lang="en-US" sz="1800" b="1" dirty="0">
                          <a:latin typeface="Calibri"/>
                          <a:ea typeface="Calibri"/>
                          <a:cs typeface="Times New Roman"/>
                        </a:rPr>
                        <a:t>Protective Factors</a:t>
                      </a: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800" b="1">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86961">
                <a:tc>
                  <a:txBody>
                    <a:bodyPr/>
                    <a:lstStyle/>
                    <a:p>
                      <a:pPr marL="0" marR="0">
                        <a:lnSpc>
                          <a:spcPct val="115000"/>
                        </a:lnSpc>
                        <a:spcBef>
                          <a:spcPts val="0"/>
                        </a:spcBef>
                        <a:spcAft>
                          <a:spcPts val="0"/>
                        </a:spcAft>
                      </a:pPr>
                      <a:r>
                        <a:rPr lang="en-US" sz="1800" b="1" dirty="0">
                          <a:latin typeface="Calibri"/>
                          <a:ea typeface="Calibri"/>
                          <a:cs typeface="Times New Roman"/>
                        </a:rPr>
                        <a:t>Increase consumption of fresh vegetables especially </a:t>
                      </a:r>
                      <a:r>
                        <a:rPr lang="en-US" sz="1800" b="1" dirty="0" smtClean="0">
                          <a:latin typeface="Calibri"/>
                          <a:ea typeface="Calibri"/>
                          <a:cs typeface="Times New Roman"/>
                        </a:rPr>
                        <a:t>cabbage</a:t>
                      </a:r>
                    </a:p>
                    <a:p>
                      <a:pPr marL="0" marR="0">
                        <a:lnSpc>
                          <a:spcPct val="115000"/>
                        </a:lnSpc>
                        <a:spcBef>
                          <a:spcPts val="0"/>
                        </a:spcBef>
                        <a:spcAft>
                          <a:spcPts val="0"/>
                        </a:spcAft>
                      </a:pPr>
                      <a:endParaRPr lang="en-US" sz="1800" b="1" dirty="0">
                        <a:latin typeface="Calibri"/>
                        <a:ea typeface="Calibri"/>
                        <a:cs typeface="Times New Roman"/>
                      </a:endParaRPr>
                    </a:p>
                    <a:p>
                      <a:pPr marL="0" marR="0">
                        <a:lnSpc>
                          <a:spcPct val="115000"/>
                        </a:lnSpc>
                        <a:spcBef>
                          <a:spcPts val="0"/>
                        </a:spcBef>
                        <a:spcAft>
                          <a:spcPts val="0"/>
                        </a:spcAft>
                      </a:pPr>
                      <a:r>
                        <a:rPr lang="en-US" sz="1800" b="1" dirty="0">
                          <a:latin typeface="Calibri"/>
                          <a:ea typeface="Calibri"/>
                          <a:cs typeface="Times New Roman"/>
                        </a:rPr>
                        <a:t>Increase intake of Vitamin </a:t>
                      </a:r>
                      <a:r>
                        <a:rPr lang="en-US" sz="1800" b="1" dirty="0" smtClean="0">
                          <a:latin typeface="Calibri"/>
                          <a:ea typeface="Calibri"/>
                          <a:cs typeface="Times New Roman"/>
                        </a:rPr>
                        <a:t>A</a:t>
                      </a:r>
                    </a:p>
                    <a:p>
                      <a:pPr marL="0" marR="0">
                        <a:lnSpc>
                          <a:spcPct val="115000"/>
                        </a:lnSpc>
                        <a:spcBef>
                          <a:spcPts val="0"/>
                        </a:spcBef>
                        <a:spcAft>
                          <a:spcPts val="0"/>
                        </a:spcAft>
                      </a:pPr>
                      <a:endParaRPr lang="en-US" sz="1800" b="1" dirty="0">
                        <a:latin typeface="Calibri"/>
                        <a:ea typeface="Calibri"/>
                        <a:cs typeface="Times New Roman"/>
                      </a:endParaRPr>
                    </a:p>
                    <a:p>
                      <a:pPr marL="0" marR="0">
                        <a:lnSpc>
                          <a:spcPct val="115000"/>
                        </a:lnSpc>
                        <a:spcBef>
                          <a:spcPts val="0"/>
                        </a:spcBef>
                        <a:spcAft>
                          <a:spcPts val="0"/>
                        </a:spcAft>
                      </a:pPr>
                      <a:r>
                        <a:rPr lang="en-US" sz="1800" b="1" dirty="0">
                          <a:latin typeface="Calibri"/>
                          <a:ea typeface="Calibri"/>
                          <a:cs typeface="Times New Roman"/>
                        </a:rPr>
                        <a:t>Increase </a:t>
                      </a:r>
                      <a:r>
                        <a:rPr lang="en-US" sz="1800" b="1" dirty="0" err="1">
                          <a:latin typeface="Calibri"/>
                          <a:ea typeface="Calibri"/>
                          <a:cs typeface="Times New Roman"/>
                        </a:rPr>
                        <a:t>fibre</a:t>
                      </a:r>
                      <a:r>
                        <a:rPr lang="en-US" sz="1800" b="1" dirty="0">
                          <a:latin typeface="Calibri"/>
                          <a:ea typeface="Calibri"/>
                          <a:cs typeface="Times New Roman"/>
                        </a:rPr>
                        <a:t> </a:t>
                      </a:r>
                      <a:r>
                        <a:rPr lang="en-US" sz="1800" b="1" dirty="0" smtClean="0">
                          <a:latin typeface="Calibri"/>
                          <a:ea typeface="Calibri"/>
                          <a:cs typeface="Times New Roman"/>
                        </a:rPr>
                        <a:t>intake</a:t>
                      </a:r>
                    </a:p>
                    <a:p>
                      <a:pPr marL="0" marR="0">
                        <a:lnSpc>
                          <a:spcPct val="115000"/>
                        </a:lnSpc>
                        <a:spcBef>
                          <a:spcPts val="0"/>
                        </a:spcBef>
                        <a:spcAft>
                          <a:spcPts val="0"/>
                        </a:spcAft>
                      </a:pPr>
                      <a:endParaRPr lang="en-US" sz="1800" b="1" dirty="0">
                        <a:latin typeface="Calibri"/>
                        <a:ea typeface="Calibri"/>
                        <a:cs typeface="Times New Roman"/>
                      </a:endParaRPr>
                    </a:p>
                    <a:p>
                      <a:pPr marL="0" marR="0">
                        <a:lnSpc>
                          <a:spcPct val="115000"/>
                        </a:lnSpc>
                        <a:spcBef>
                          <a:spcPts val="0"/>
                        </a:spcBef>
                        <a:spcAft>
                          <a:spcPts val="0"/>
                        </a:spcAft>
                      </a:pPr>
                      <a:r>
                        <a:rPr lang="en-US" sz="1800" b="1" dirty="0">
                          <a:latin typeface="Calibri"/>
                          <a:ea typeface="Calibri"/>
                          <a:cs typeface="Times New Roman"/>
                        </a:rPr>
                        <a:t> </a:t>
                      </a:r>
                      <a:endParaRPr lang="en-US" sz="1800" b="1" dirty="0" smtClean="0">
                        <a:latin typeface="Calibri"/>
                        <a:ea typeface="Calibri"/>
                        <a:cs typeface="Times New Roman"/>
                      </a:endParaRPr>
                    </a:p>
                    <a:p>
                      <a:pPr marL="0" marR="0">
                        <a:lnSpc>
                          <a:spcPct val="115000"/>
                        </a:lnSpc>
                        <a:spcBef>
                          <a:spcPts val="0"/>
                        </a:spcBef>
                        <a:spcAft>
                          <a:spcPts val="0"/>
                        </a:spcAft>
                      </a:pPr>
                      <a:r>
                        <a:rPr lang="en-US" sz="1800" b="1" dirty="0" smtClean="0">
                          <a:latin typeface="Calibri"/>
                          <a:ea typeface="Calibri"/>
                          <a:cs typeface="Times New Roman"/>
                        </a:rPr>
                        <a:t>Increase </a:t>
                      </a:r>
                      <a:r>
                        <a:rPr lang="en-US" sz="1800" b="1" dirty="0">
                          <a:latin typeface="Calibri"/>
                          <a:ea typeface="Calibri"/>
                          <a:cs typeface="Times New Roman"/>
                        </a:rPr>
                        <a:t>intake of Vitamin </a:t>
                      </a:r>
                      <a:r>
                        <a:rPr lang="en-US" sz="1800" b="1" dirty="0" smtClean="0">
                          <a:latin typeface="Calibri"/>
                          <a:ea typeface="Calibri"/>
                          <a:cs typeface="Times New Roman"/>
                        </a:rPr>
                        <a:t>C</a:t>
                      </a:r>
                    </a:p>
                    <a:p>
                      <a:pPr marL="0" marR="0">
                        <a:lnSpc>
                          <a:spcPct val="115000"/>
                        </a:lnSpc>
                        <a:spcBef>
                          <a:spcPts val="0"/>
                        </a:spcBef>
                        <a:spcAft>
                          <a:spcPts val="0"/>
                        </a:spcAft>
                      </a:pPr>
                      <a:endParaRPr lang="en-US" sz="1800" b="1" dirty="0" smtClean="0">
                        <a:latin typeface="Calibri"/>
                        <a:ea typeface="Calibri"/>
                        <a:cs typeface="Times New Roman"/>
                      </a:endParaRPr>
                    </a:p>
                    <a:p>
                      <a:pPr marL="0" marR="0">
                        <a:lnSpc>
                          <a:spcPct val="115000"/>
                        </a:lnSpc>
                        <a:spcBef>
                          <a:spcPts val="0"/>
                        </a:spcBef>
                        <a:spcAft>
                          <a:spcPts val="0"/>
                        </a:spcAft>
                      </a:pPr>
                      <a:endParaRPr lang="en-US" sz="1800" b="1" dirty="0" smtClean="0">
                        <a:latin typeface="Calibri"/>
                        <a:ea typeface="Calibri"/>
                        <a:cs typeface="Times New Roman"/>
                      </a:endParaRPr>
                    </a:p>
                    <a:p>
                      <a:pPr marL="0" marR="0">
                        <a:lnSpc>
                          <a:spcPct val="115000"/>
                        </a:lnSpc>
                        <a:spcBef>
                          <a:spcPts val="0"/>
                        </a:spcBef>
                        <a:spcAft>
                          <a:spcPts val="0"/>
                        </a:spcAft>
                      </a:pPr>
                      <a:r>
                        <a:rPr lang="en-US" sz="1800" b="1" dirty="0" smtClean="0">
                          <a:latin typeface="Calibri"/>
                          <a:ea typeface="Calibri"/>
                          <a:cs typeface="Times New Roman"/>
                        </a:rPr>
                        <a:t>Practice </a:t>
                      </a:r>
                      <a:r>
                        <a:rPr lang="en-US" sz="1800" b="1" dirty="0">
                          <a:latin typeface="Calibri"/>
                          <a:ea typeface="Calibri"/>
                          <a:cs typeface="Times New Roman"/>
                        </a:rPr>
                        <a:t>weight </a:t>
                      </a:r>
                      <a:r>
                        <a:rPr lang="en-US" sz="1800" b="1" dirty="0" smtClean="0">
                          <a:latin typeface="Calibri"/>
                          <a:ea typeface="Calibri"/>
                          <a:cs typeface="Times New Roman"/>
                        </a:rPr>
                        <a:t>control </a:t>
                      </a:r>
                      <a:endParaRPr lang="en-US" sz="1800" b="1" dirty="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b="1" dirty="0">
                          <a:latin typeface="Calibri"/>
                          <a:ea typeface="Calibri"/>
                          <a:cs typeface="Times New Roman"/>
                        </a:rPr>
                        <a:t>Increase </a:t>
                      </a:r>
                      <a:r>
                        <a:rPr lang="en-US" sz="1800" b="1" dirty="0" err="1">
                          <a:latin typeface="Calibri"/>
                          <a:ea typeface="Calibri"/>
                          <a:cs typeface="Times New Roman"/>
                        </a:rPr>
                        <a:t>fibre</a:t>
                      </a:r>
                      <a:r>
                        <a:rPr lang="en-US" sz="1800" b="1" dirty="0">
                          <a:latin typeface="Calibri"/>
                          <a:ea typeface="Calibri"/>
                          <a:cs typeface="Times New Roman"/>
                        </a:rPr>
                        <a:t> </a:t>
                      </a:r>
                      <a:r>
                        <a:rPr lang="en-US" sz="1800" b="1" dirty="0" smtClean="0">
                          <a:latin typeface="Calibri"/>
                          <a:ea typeface="Calibri"/>
                          <a:cs typeface="Times New Roman"/>
                        </a:rPr>
                        <a:t>intake</a:t>
                      </a:r>
                    </a:p>
                    <a:p>
                      <a:pPr marL="0" marR="0">
                        <a:lnSpc>
                          <a:spcPct val="115000"/>
                        </a:lnSpc>
                        <a:spcBef>
                          <a:spcPts val="0"/>
                        </a:spcBef>
                        <a:spcAft>
                          <a:spcPts val="0"/>
                        </a:spcAft>
                      </a:pPr>
                      <a:endParaRPr lang="en-US" sz="1800" b="1" dirty="0" smtClean="0">
                        <a:latin typeface="Calibri"/>
                        <a:ea typeface="Calibri"/>
                        <a:cs typeface="Times New Roman"/>
                      </a:endParaRPr>
                    </a:p>
                    <a:p>
                      <a:pPr marL="0" marR="0">
                        <a:lnSpc>
                          <a:spcPct val="115000"/>
                        </a:lnSpc>
                        <a:spcBef>
                          <a:spcPts val="0"/>
                        </a:spcBef>
                        <a:spcAft>
                          <a:spcPts val="0"/>
                        </a:spcAft>
                      </a:pPr>
                      <a:endParaRPr lang="en-US" sz="1800" b="1" dirty="0">
                        <a:latin typeface="Calibri"/>
                        <a:ea typeface="Calibri"/>
                        <a:cs typeface="Times New Roman"/>
                      </a:endParaRPr>
                    </a:p>
                    <a:p>
                      <a:pPr marL="0" marR="0">
                        <a:lnSpc>
                          <a:spcPct val="115000"/>
                        </a:lnSpc>
                        <a:spcBef>
                          <a:spcPts val="0"/>
                        </a:spcBef>
                        <a:spcAft>
                          <a:spcPts val="0"/>
                        </a:spcAft>
                      </a:pPr>
                      <a:r>
                        <a:rPr lang="en-US" sz="1800" b="1" dirty="0">
                          <a:latin typeface="Calibri"/>
                          <a:ea typeface="Calibri"/>
                          <a:cs typeface="Times New Roman"/>
                        </a:rPr>
                        <a:t>Reduces risk of cancers of esophagus, lung </a:t>
                      </a:r>
                      <a:r>
                        <a:rPr lang="en-US" sz="1800" b="1">
                          <a:latin typeface="Calibri"/>
                          <a:ea typeface="Calibri"/>
                          <a:cs typeface="Times New Roman"/>
                        </a:rPr>
                        <a:t>and </a:t>
                      </a:r>
                      <a:r>
                        <a:rPr lang="en-US" sz="1800" b="1" smtClean="0">
                          <a:latin typeface="Calibri"/>
                          <a:ea typeface="Calibri"/>
                          <a:cs typeface="Times New Roman"/>
                        </a:rPr>
                        <a:t>larynx</a:t>
                      </a:r>
                      <a:endParaRPr lang="en-US" sz="1800" b="1" dirty="0" smtClean="0">
                        <a:latin typeface="Calibri"/>
                        <a:ea typeface="Calibri"/>
                        <a:cs typeface="Times New Roman"/>
                      </a:endParaRPr>
                    </a:p>
                    <a:p>
                      <a:pPr marL="0" marR="0">
                        <a:lnSpc>
                          <a:spcPct val="115000"/>
                        </a:lnSpc>
                        <a:spcBef>
                          <a:spcPts val="0"/>
                        </a:spcBef>
                        <a:spcAft>
                          <a:spcPts val="0"/>
                        </a:spcAft>
                      </a:pPr>
                      <a:endParaRPr lang="en-US" sz="1800" b="1" dirty="0">
                        <a:latin typeface="Calibri"/>
                        <a:ea typeface="Calibri"/>
                        <a:cs typeface="Times New Roman"/>
                      </a:endParaRPr>
                    </a:p>
                    <a:p>
                      <a:pPr marL="0" marR="0">
                        <a:lnSpc>
                          <a:spcPct val="115000"/>
                        </a:lnSpc>
                        <a:spcBef>
                          <a:spcPts val="0"/>
                        </a:spcBef>
                        <a:spcAft>
                          <a:spcPts val="0"/>
                        </a:spcAft>
                      </a:pPr>
                      <a:r>
                        <a:rPr lang="en-US" sz="1800" b="1" dirty="0">
                          <a:latin typeface="Calibri"/>
                          <a:ea typeface="Calibri"/>
                          <a:cs typeface="Times New Roman"/>
                        </a:rPr>
                        <a:t>High </a:t>
                      </a:r>
                      <a:r>
                        <a:rPr lang="en-US" sz="1800" b="1" dirty="0" err="1">
                          <a:latin typeface="Calibri"/>
                          <a:ea typeface="Calibri"/>
                          <a:cs typeface="Times New Roman"/>
                        </a:rPr>
                        <a:t>fibre</a:t>
                      </a:r>
                      <a:r>
                        <a:rPr lang="en-US" sz="1800" b="1" dirty="0">
                          <a:latin typeface="Calibri"/>
                          <a:ea typeface="Calibri"/>
                          <a:cs typeface="Times New Roman"/>
                        </a:rPr>
                        <a:t> diets reduce risk of development of certain cancers e.g. </a:t>
                      </a:r>
                      <a:r>
                        <a:rPr lang="en-US" sz="1800" b="1" dirty="0" smtClean="0">
                          <a:latin typeface="Calibri"/>
                          <a:ea typeface="Calibri"/>
                          <a:cs typeface="Times New Roman"/>
                        </a:rPr>
                        <a:t>colon</a:t>
                      </a:r>
                    </a:p>
                    <a:p>
                      <a:pPr marL="0" marR="0">
                        <a:lnSpc>
                          <a:spcPct val="115000"/>
                        </a:lnSpc>
                        <a:spcBef>
                          <a:spcPts val="0"/>
                        </a:spcBef>
                        <a:spcAft>
                          <a:spcPts val="0"/>
                        </a:spcAft>
                      </a:pPr>
                      <a:endParaRPr lang="en-US" sz="1800" b="1" dirty="0">
                        <a:latin typeface="Calibri"/>
                        <a:ea typeface="Calibri"/>
                        <a:cs typeface="Times New Roman"/>
                      </a:endParaRPr>
                    </a:p>
                    <a:p>
                      <a:pPr marL="0" marR="0">
                        <a:lnSpc>
                          <a:spcPct val="115000"/>
                        </a:lnSpc>
                        <a:spcBef>
                          <a:spcPts val="0"/>
                        </a:spcBef>
                        <a:spcAft>
                          <a:spcPts val="0"/>
                        </a:spcAft>
                      </a:pPr>
                      <a:r>
                        <a:rPr lang="en-US" sz="1800" b="1" dirty="0">
                          <a:latin typeface="Calibri"/>
                          <a:ea typeface="Calibri"/>
                          <a:cs typeface="Times New Roman"/>
                        </a:rPr>
                        <a:t>Citrus fruits and vegetables rich in vitamin C may protect against cancer of the stomach and </a:t>
                      </a:r>
                      <a:r>
                        <a:rPr lang="en-US" sz="1800" b="1" dirty="0" smtClean="0">
                          <a:latin typeface="Calibri"/>
                          <a:ea typeface="Calibri"/>
                          <a:cs typeface="Times New Roman"/>
                        </a:rPr>
                        <a:t>esophagus</a:t>
                      </a:r>
                    </a:p>
                    <a:p>
                      <a:pPr marL="0" marR="0">
                        <a:lnSpc>
                          <a:spcPct val="115000"/>
                        </a:lnSpc>
                        <a:spcBef>
                          <a:spcPts val="0"/>
                        </a:spcBef>
                        <a:spcAft>
                          <a:spcPts val="0"/>
                        </a:spcAft>
                      </a:pPr>
                      <a:endParaRPr lang="en-US" sz="1800" b="1" dirty="0">
                        <a:latin typeface="Calibri"/>
                        <a:ea typeface="Calibri"/>
                        <a:cs typeface="Times New Roman"/>
                      </a:endParaRPr>
                    </a:p>
                    <a:p>
                      <a:pPr marL="0" marR="0">
                        <a:lnSpc>
                          <a:spcPct val="115000"/>
                        </a:lnSpc>
                        <a:spcBef>
                          <a:spcPts val="0"/>
                        </a:spcBef>
                        <a:spcAft>
                          <a:spcPts val="0"/>
                        </a:spcAft>
                      </a:pPr>
                      <a:r>
                        <a:rPr lang="en-US" sz="1800" b="1" dirty="0">
                          <a:latin typeface="Calibri"/>
                          <a:ea typeface="Calibri"/>
                          <a:cs typeface="Times New Roman"/>
                        </a:rPr>
                        <a:t>Obesity is linked to cancers of colon, uterus, breast and gall bladder</a:t>
                      </a: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6801" name="Rectangle 1"/>
          <p:cNvSpPr>
            <a:spLocks noChangeArrowheads="1"/>
          </p:cNvSpPr>
          <p:nvPr/>
        </p:nvSpPr>
        <p:spPr bwMode="auto">
          <a:xfrm>
            <a:off x="990600" y="381000"/>
            <a:ext cx="70866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TEN STEPS OF CANCER PREVENTION</a:t>
            </a:r>
            <a:endParaRPr kumimoji="0" lang="en-US" sz="1800" b="1"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0" y="450930"/>
          <a:ext cx="8534400" cy="5751480"/>
        </p:xfrm>
        <a:graphic>
          <a:graphicData uri="http://schemas.openxmlformats.org/drawingml/2006/table">
            <a:tbl>
              <a:tblPr/>
              <a:tblGrid>
                <a:gridCol w="4267200"/>
                <a:gridCol w="4267200"/>
              </a:tblGrid>
              <a:tr h="414354">
                <a:tc>
                  <a:txBody>
                    <a:bodyPr/>
                    <a:lstStyle/>
                    <a:p>
                      <a:pPr marL="0" marR="0">
                        <a:lnSpc>
                          <a:spcPct val="115000"/>
                        </a:lnSpc>
                        <a:spcBef>
                          <a:spcPts val="0"/>
                        </a:spcBef>
                        <a:spcAft>
                          <a:spcPts val="0"/>
                        </a:spcAft>
                      </a:pPr>
                      <a:r>
                        <a:rPr lang="en-US" sz="2400" b="1" dirty="0">
                          <a:latin typeface="Calibri"/>
                          <a:ea typeface="Calibri"/>
                          <a:cs typeface="Times New Roman"/>
                        </a:rPr>
                        <a:t>Risk Factors</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0856">
                <a:tc>
                  <a:txBody>
                    <a:bodyPr/>
                    <a:lstStyle/>
                    <a:p>
                      <a:pPr marL="0" marR="0">
                        <a:lnSpc>
                          <a:spcPct val="115000"/>
                        </a:lnSpc>
                        <a:spcBef>
                          <a:spcPts val="0"/>
                        </a:spcBef>
                        <a:spcAft>
                          <a:spcPts val="0"/>
                        </a:spcAft>
                      </a:pPr>
                      <a:r>
                        <a:rPr lang="en-US" sz="2400" dirty="0">
                          <a:latin typeface="Calibri"/>
                          <a:ea typeface="Calibri"/>
                          <a:cs typeface="Times New Roman"/>
                        </a:rPr>
                        <a:t>Reduce dietary </a:t>
                      </a:r>
                      <a:r>
                        <a:rPr lang="en-US" sz="2400" dirty="0" smtClean="0">
                          <a:latin typeface="Calibri"/>
                          <a:ea typeface="Calibri"/>
                          <a:cs typeface="Times New Roman"/>
                        </a:rPr>
                        <a:t>fat</a:t>
                      </a:r>
                    </a:p>
                    <a:p>
                      <a:pPr marL="0" marR="0">
                        <a:lnSpc>
                          <a:spcPct val="115000"/>
                        </a:lnSpc>
                        <a:spcBef>
                          <a:spcPts val="0"/>
                        </a:spcBef>
                        <a:spcAft>
                          <a:spcPts val="0"/>
                        </a:spcAft>
                      </a:pPr>
                      <a:endParaRPr lang="en-US" sz="2400" dirty="0">
                        <a:latin typeface="Calibri"/>
                        <a:ea typeface="Calibri"/>
                        <a:cs typeface="Times New Roman"/>
                      </a:endParaRPr>
                    </a:p>
                    <a:p>
                      <a:pPr marL="0" marR="0">
                        <a:lnSpc>
                          <a:spcPct val="115000"/>
                        </a:lnSpc>
                        <a:spcBef>
                          <a:spcPts val="0"/>
                        </a:spcBef>
                        <a:spcAft>
                          <a:spcPts val="0"/>
                        </a:spcAft>
                      </a:pPr>
                      <a:r>
                        <a:rPr lang="en-US" sz="2400" dirty="0">
                          <a:latin typeface="Calibri"/>
                          <a:ea typeface="Calibri"/>
                          <a:cs typeface="Times New Roman"/>
                        </a:rPr>
                        <a:t>Reduce salt – cured, smoked foods</a:t>
                      </a:r>
                    </a:p>
                    <a:p>
                      <a:pPr marL="0" marR="0">
                        <a:lnSpc>
                          <a:spcPct val="115000"/>
                        </a:lnSpc>
                        <a:spcBef>
                          <a:spcPts val="0"/>
                        </a:spcBef>
                        <a:spcAft>
                          <a:spcPts val="0"/>
                        </a:spcAft>
                      </a:pPr>
                      <a:r>
                        <a:rPr lang="en-US" sz="2400" dirty="0">
                          <a:latin typeface="Calibri"/>
                          <a:ea typeface="Calibri"/>
                          <a:cs typeface="Times New Roman"/>
                        </a:rPr>
                        <a:t>Stop cigarette smoking</a:t>
                      </a:r>
                    </a:p>
                    <a:p>
                      <a:pPr marL="0" marR="0">
                        <a:lnSpc>
                          <a:spcPct val="115000"/>
                        </a:lnSpc>
                        <a:spcBef>
                          <a:spcPts val="0"/>
                        </a:spcBef>
                        <a:spcAft>
                          <a:spcPts val="0"/>
                        </a:spcAft>
                      </a:pPr>
                      <a:r>
                        <a:rPr lang="en-US" sz="2400" dirty="0">
                          <a:latin typeface="Calibri"/>
                          <a:ea typeface="Calibri"/>
                          <a:cs typeface="Times New Roman"/>
                        </a:rPr>
                        <a:t>Reduce alcohol </a:t>
                      </a:r>
                      <a:r>
                        <a:rPr lang="en-US" sz="2400" dirty="0" smtClean="0">
                          <a:latin typeface="Calibri"/>
                          <a:ea typeface="Calibri"/>
                          <a:cs typeface="Times New Roman"/>
                        </a:rPr>
                        <a:t>intake</a:t>
                      </a:r>
                    </a:p>
                    <a:p>
                      <a:pPr marL="0" marR="0">
                        <a:lnSpc>
                          <a:spcPct val="115000"/>
                        </a:lnSpc>
                        <a:spcBef>
                          <a:spcPts val="0"/>
                        </a:spcBef>
                        <a:spcAft>
                          <a:spcPts val="0"/>
                        </a:spcAft>
                      </a:pPr>
                      <a:endParaRPr lang="en-US" sz="2400" dirty="0" smtClean="0">
                        <a:latin typeface="Calibri"/>
                        <a:ea typeface="Calibri"/>
                        <a:cs typeface="Times New Roman"/>
                      </a:endParaRPr>
                    </a:p>
                    <a:p>
                      <a:pPr marL="0" marR="0">
                        <a:lnSpc>
                          <a:spcPct val="115000"/>
                        </a:lnSpc>
                        <a:spcBef>
                          <a:spcPts val="0"/>
                        </a:spcBef>
                        <a:spcAft>
                          <a:spcPts val="0"/>
                        </a:spcAft>
                      </a:pPr>
                      <a:endParaRPr lang="en-US" sz="2400" dirty="0" smtClean="0">
                        <a:latin typeface="Calibri"/>
                        <a:ea typeface="Calibri"/>
                        <a:cs typeface="Times New Roman"/>
                      </a:endParaRPr>
                    </a:p>
                    <a:p>
                      <a:pPr marL="0" marR="0">
                        <a:lnSpc>
                          <a:spcPct val="115000"/>
                        </a:lnSpc>
                        <a:spcBef>
                          <a:spcPts val="0"/>
                        </a:spcBef>
                        <a:spcAft>
                          <a:spcPts val="0"/>
                        </a:spcAft>
                      </a:pPr>
                      <a:endParaRPr lang="en-US" sz="2400" dirty="0">
                        <a:latin typeface="Calibri"/>
                        <a:ea typeface="Calibri"/>
                        <a:cs typeface="Times New Roman"/>
                      </a:endParaRPr>
                    </a:p>
                    <a:p>
                      <a:pPr marL="0" marR="0">
                        <a:lnSpc>
                          <a:spcPct val="115000"/>
                        </a:lnSpc>
                        <a:spcBef>
                          <a:spcPts val="0"/>
                        </a:spcBef>
                        <a:spcAft>
                          <a:spcPts val="0"/>
                        </a:spcAft>
                      </a:pPr>
                      <a:r>
                        <a:rPr lang="en-US" sz="2400" dirty="0">
                          <a:latin typeface="Calibri"/>
                          <a:ea typeface="Calibri"/>
                          <a:cs typeface="Times New Roman"/>
                        </a:rPr>
                        <a:t>Avoid over – exposure to the sun (especially if light skinned, blue / green eyed)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latin typeface="Calibri"/>
                          <a:ea typeface="Calibri"/>
                          <a:cs typeface="Times New Roman"/>
                        </a:rPr>
                        <a:t>High fat diet increases risk of cancer of breast, colon, prostate</a:t>
                      </a:r>
                    </a:p>
                    <a:p>
                      <a:pPr marL="0" marR="0">
                        <a:lnSpc>
                          <a:spcPct val="115000"/>
                        </a:lnSpc>
                        <a:spcBef>
                          <a:spcPts val="0"/>
                        </a:spcBef>
                        <a:spcAft>
                          <a:spcPts val="0"/>
                        </a:spcAft>
                      </a:pPr>
                      <a:r>
                        <a:rPr lang="en-US" sz="2400" dirty="0">
                          <a:latin typeface="Calibri"/>
                          <a:ea typeface="Calibri"/>
                          <a:cs typeface="Times New Roman"/>
                        </a:rPr>
                        <a:t>Linked to cancer of esophagus and stomach</a:t>
                      </a:r>
                    </a:p>
                    <a:p>
                      <a:pPr marL="0" marR="0">
                        <a:lnSpc>
                          <a:spcPct val="115000"/>
                        </a:lnSpc>
                        <a:spcBef>
                          <a:spcPts val="0"/>
                        </a:spcBef>
                        <a:spcAft>
                          <a:spcPts val="0"/>
                        </a:spcAft>
                      </a:pPr>
                      <a:r>
                        <a:rPr lang="en-US" sz="2400" dirty="0">
                          <a:latin typeface="Calibri"/>
                          <a:ea typeface="Calibri"/>
                          <a:cs typeface="Times New Roman"/>
                        </a:rPr>
                        <a:t>Risk of lung cancer</a:t>
                      </a:r>
                    </a:p>
                    <a:p>
                      <a:pPr marL="0" marR="0">
                        <a:lnSpc>
                          <a:spcPct val="115000"/>
                        </a:lnSpc>
                        <a:spcBef>
                          <a:spcPts val="0"/>
                        </a:spcBef>
                        <a:spcAft>
                          <a:spcPts val="0"/>
                        </a:spcAft>
                      </a:pPr>
                      <a:r>
                        <a:rPr lang="en-US" sz="2400" dirty="0">
                          <a:latin typeface="Calibri"/>
                          <a:ea typeface="Calibri"/>
                          <a:cs typeface="Times New Roman"/>
                        </a:rPr>
                        <a:t>Large amounts linked to cancer of the liver. Heavy drinkers / smokers risk cancer of mouth, throat, larynx and esophagus</a:t>
                      </a:r>
                    </a:p>
                    <a:p>
                      <a:pPr marL="0" marR="0">
                        <a:lnSpc>
                          <a:spcPct val="115000"/>
                        </a:lnSpc>
                        <a:spcBef>
                          <a:spcPts val="0"/>
                        </a:spcBef>
                        <a:spcAft>
                          <a:spcPts val="0"/>
                        </a:spcAft>
                      </a:pPr>
                      <a:r>
                        <a:rPr lang="en-US" sz="2400" dirty="0">
                          <a:latin typeface="Calibri"/>
                          <a:ea typeface="Calibri"/>
                          <a:cs typeface="Times New Roman"/>
                        </a:rPr>
                        <a:t>Increases risk of skin cancer. Such people should use protective clothing / sunscreen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ChangeArrowheads="1"/>
          </p:cNvSpPr>
          <p:nvPr/>
        </p:nvSpPr>
        <p:spPr bwMode="auto">
          <a:xfrm>
            <a:off x="990600" y="1295400"/>
            <a:ext cx="7620000" cy="3631667"/>
          </a:xfrm>
          <a:prstGeom prst="rect">
            <a:avLst/>
          </a:prstGeom>
          <a:noFill/>
          <a:ln w="9525">
            <a:noFill/>
            <a:miter lim="800000"/>
            <a:headEnd/>
            <a:tailEnd/>
          </a:ln>
          <a:effectLst/>
        </p:spPr>
        <p:txBody>
          <a:bodyPr vert="horz" wrap="square" lIns="0" tIns="304704"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Diagnosis</a:t>
            </a:r>
            <a:endParaRPr kumimoji="0" lang="en-US" sz="24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Cancer is diagnosed through</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Physiological changes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Functional changes e.g. difficulty in swallowing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dysphagia</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Tissue cell analysis (biopsy for histology)</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400" b="1" i="0" u="none" strike="noStrike" cap="none" normalizeH="0" baseline="0" dirty="0" smtClean="0">
              <a:ln>
                <a:noFill/>
              </a:ln>
              <a:solidFill>
                <a:srgbClr val="365F91"/>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Staging</a:t>
            </a:r>
            <a:endParaRPr kumimoji="0" lang="en-US" sz="2400" b="1" i="0" u="none" strike="noStrike" cap="none" normalizeH="0" baseline="0" dirty="0" smtClean="0">
              <a:ln>
                <a:noFill/>
              </a:ln>
              <a:solidFill>
                <a:srgbClr val="365F91"/>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For size of tumor and </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Existence of metastases</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1219200" y="990600"/>
            <a:ext cx="67056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Method used</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TNM</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is the system generally used.</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 – extent of the primary tumor</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 – Lymph node involvement (e.g. NO- no nodes, NX – no evidence)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 – Extent of metastases</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Classification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TX –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tumor cannot be adequately assessed</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TO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no evidence of primary tumor</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TIS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tumor in situ</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T1, T2, T3, T4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progressive increase in tumor size and involvement</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1"/>
          <p:cNvSpPr>
            <a:spLocks noChangeArrowheads="1"/>
          </p:cNvSpPr>
          <p:nvPr/>
        </p:nvSpPr>
        <p:spPr bwMode="auto">
          <a:xfrm>
            <a:off x="1143000" y="1447800"/>
            <a:ext cx="67056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Grading</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This is by defining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origin</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of tumor cells and retention of characteristics of tissue of origin. They are either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Well – differentiated –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closely resemble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tissue of origin in structure and function or</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Poorly differentiated –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do not clearly resemble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tissue of origin in structure and function, They are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more virulent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and less responsive to treatment</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1"/>
          <p:cNvSpPr>
            <a:spLocks noChangeArrowheads="1"/>
          </p:cNvSpPr>
          <p:nvPr/>
        </p:nvSpPr>
        <p:spPr bwMode="auto">
          <a:xfrm>
            <a:off x="609600" y="838200"/>
            <a:ext cx="77724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Signs and Symptoms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General and specific signs depend on the site and size of the tumor.</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General malaise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Persistent pain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Weight loss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Palpable mass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Hoarseness of voice (larynx)</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Cough,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dyspnoea</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haemoptysis</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(bronchial or lung)</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Diarrhoea</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malaena</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anaemia</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(in widening ascending colon)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Blood and mucus (rectal)</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Constipation (in narrowed sigmoid colon, sometimes diarrhea and abdominal pain)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Sore that does not heal (skin)</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1"/>
          <p:cNvSpPr>
            <a:spLocks noChangeArrowheads="1"/>
          </p:cNvSpPr>
          <p:nvPr/>
        </p:nvSpPr>
        <p:spPr bwMode="auto">
          <a:xfrm>
            <a:off x="1143000" y="1066800"/>
            <a:ext cx="70866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MANAGEMENT OF CANCER</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Goals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Cure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complete eradication of malignant disease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Control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for survival with the presence of malignancy</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Palliation</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relief of symptoms</a:t>
            </a:r>
          </a:p>
          <a:p>
            <a:pPr marL="0" marR="0" lvl="0" indent="0" algn="l" defTabSz="914400" rtl="0" eaLnBrk="0" fontAlgn="base" latinLnBrk="0" hangingPunct="0">
              <a:lnSpc>
                <a:spcPct val="100000"/>
              </a:lnSpc>
              <a:spcBef>
                <a:spcPct val="0"/>
              </a:spcBef>
              <a:spcAft>
                <a:spcPct val="0"/>
              </a:spcAft>
              <a:buClrTx/>
              <a:buSzTx/>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TREATMENT (THERAPY)</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This depends on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type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site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of the primary tumor           and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exten</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 of metastases</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1"/>
          <p:cNvSpPr>
            <a:spLocks noChangeArrowheads="1"/>
          </p:cNvSpPr>
          <p:nvPr/>
        </p:nvSpPr>
        <p:spPr bwMode="auto">
          <a:xfrm>
            <a:off x="685800" y="1600200"/>
            <a:ext cx="76962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SURGERY</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De-bulking: </a:t>
            </a: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Surgical removal of the entire tumor, surrounding tissue and lymph nodes remains the best and most frequently used mode of treatment, BUT growth and spread have often produced distant micro- metastases by the time the patient seeks help. Therefore, removal of wide margins of tissue (radical surgery) is not recommended. It requires a multi-disciplinary approach to treatment.</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1"/>
          <p:cNvSpPr>
            <a:spLocks noChangeArrowheads="1"/>
          </p:cNvSpPr>
          <p:nvPr/>
        </p:nvSpPr>
        <p:spPr bwMode="auto">
          <a:xfrm>
            <a:off x="1143000" y="762000"/>
            <a:ext cx="70104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Diagnostic surgery:</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Involves removal of biopsy by excision or incision of a section if tumor is too large; needle biopsy for suspected growths in vascular organs e.g. kidney, liver, breast.</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Prophylactic surgery:</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Removal of lesions (e.g. polyps) likely to develop into cancer e.g. uterine, nasal, cervical.</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Palliative surgery:</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To improve quality of life by removing complications e.g. ulcerations, obstruction,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haemorrhage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infection and pain (by nerve blocks).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Reconstructive surgery:</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To improve function or for better cosmetic effect</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838200" y="457200"/>
            <a:ext cx="7391400" cy="5909213"/>
          </a:xfrm>
          <a:prstGeom prst="rect">
            <a:avLst/>
          </a:prstGeom>
          <a:noFill/>
          <a:ln w="9525">
            <a:noFill/>
            <a:miter lim="800000"/>
            <a:headEnd/>
            <a:tailEnd/>
          </a:ln>
          <a:effectLst/>
        </p:spPr>
        <p:txBody>
          <a:bodyPr vert="horz" wrap="square" lIns="0" tIns="304704"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C00000"/>
                </a:solidFill>
                <a:effectLst/>
                <a:latin typeface="Cambria" pitchFamily="18" charset="0"/>
                <a:ea typeface="Times New Roman" pitchFamily="18" charset="0"/>
                <a:cs typeface="Times New Roman" pitchFamily="18" charset="0"/>
              </a:rPr>
              <a:t>DISEASE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070C0"/>
                </a:solidFill>
                <a:effectLst/>
                <a:latin typeface="Calibri" pitchFamily="34" charset="0"/>
                <a:ea typeface="Calibri" pitchFamily="34" charset="0"/>
                <a:cs typeface="Times New Roman" pitchFamily="18" charset="0"/>
              </a:rPr>
              <a:t>Definition:</a:t>
            </a:r>
            <a:r>
              <a:rPr kumimoji="0" lang="en-US" sz="2800" b="0" i="0" u="none" strike="noStrike" cap="none" normalizeH="0" baseline="0" dirty="0" smtClean="0">
                <a:ln>
                  <a:noFill/>
                </a:ln>
                <a:solidFill>
                  <a:srgbClr val="0070C0"/>
                </a:solidFill>
                <a:effectLst/>
                <a:latin typeface="Calibri" pitchFamily="34" charset="0"/>
                <a:ea typeface="Calibri" pitchFamily="34" charset="0"/>
                <a:cs typeface="Times New Roman" pitchFamily="18" charset="0"/>
              </a:rPr>
              <a:t> </a:t>
            </a:r>
            <a:endParaRPr kumimoji="0" lang="en-US" sz="2800" b="0" i="0" u="none" strike="noStrike" cap="none" normalizeH="0" baseline="0" dirty="0" smtClean="0">
              <a:ln>
                <a:noFill/>
              </a:ln>
              <a:solidFill>
                <a:srgbClr val="0070C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Disease is any deviation from or interruption of the normal structure and function of any part of the body, manifested by a characteristic set of signs and symptoms.</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070C0"/>
                </a:solidFill>
                <a:effectLst/>
                <a:latin typeface="Calibri" pitchFamily="34" charset="0"/>
                <a:ea typeface="Calibri" pitchFamily="34" charset="0"/>
                <a:cs typeface="Times New Roman" pitchFamily="18" charset="0"/>
              </a:rPr>
              <a:t>Classification of Causes</a:t>
            </a:r>
            <a:endParaRPr kumimoji="0" lang="en-US" sz="2800" b="0" i="0" u="none" strike="noStrike" cap="none" normalizeH="0" baseline="0" dirty="0" smtClean="0">
              <a:ln>
                <a:noFill/>
              </a:ln>
              <a:solidFill>
                <a:srgbClr val="0070C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Genetic</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Bacterial</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Viral, Fungal,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protozoal</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etc.</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Neoplastic</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Traumatic </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Others  e.g. radiation</a:t>
            </a:r>
            <a:endParaRPr kumimoji="0" lang="en-US" sz="2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1"/>
          <p:cNvSpPr>
            <a:spLocks noChangeArrowheads="1"/>
          </p:cNvSpPr>
          <p:nvPr/>
        </p:nvSpPr>
        <p:spPr bwMode="auto">
          <a:xfrm>
            <a:off x="1143000" y="914400"/>
            <a:ext cx="67818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RADIATION THERAPY</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Irradiation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interrupts cellular growth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by breaking the strands of the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DNA</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causing cell death in localized tumor or in metastases.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TYPES OF RADIATION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Radio-active elements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Certain elements (e.g. radium) have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atoms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whose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nuclei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are naturally unstable and are constantly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breaking down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 set rate. In the breakdown process, these elements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emit high energy   particles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and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rays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that can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penetrate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other materials</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1"/>
          <p:cNvSpPr>
            <a:spLocks noChangeArrowheads="1"/>
          </p:cNvSpPr>
          <p:nvPr/>
        </p:nvSpPr>
        <p:spPr bwMode="auto">
          <a:xfrm>
            <a:off x="609600" y="457200"/>
            <a:ext cx="8001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Radio-active Rays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Alpha particle: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Fast moving helium nucleus; penetration is slight.</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Beta particle:</a:t>
            </a: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Fast moving electron; penetration moderate.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Gamma ray:</a:t>
            </a: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Penetrating ray similar to light ray e.g. X – ray which uses high frequency electromagnetic waves; penetration is high.</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Uses of Radioactivity</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Treatment of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leukaemia</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and bone cancer with radioactive phosphorus (32P)</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Localizing breast tumor because of its uptake into the rapidly growing tumor</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Studies on red cells and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haemoglobin</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formation with radioactive iron (59FE) and radioactive chromium (51Cr)</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1"/>
          <p:cNvSpPr>
            <a:spLocks noChangeArrowheads="1"/>
          </p:cNvSpPr>
          <p:nvPr/>
        </p:nvSpPr>
        <p:spPr bwMode="auto">
          <a:xfrm>
            <a:off x="609600" y="533400"/>
            <a:ext cx="8077200" cy="57085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Side Effects When Used on Patients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Skin</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alopecia, (loss of hair/baldness);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erythema</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(abnormal redness due to dilatation of capillaries); desquamation (flaking and shedding of skin)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GIT</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stomatitis</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xerostomia</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(dryness of mouth); anorexia, nausea, vomiting, diarrhea; enteritis with abdominal cramping</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Bone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bone marrow suppression leading to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anaemia</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leucopaenia</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thrombocytopaenia</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GUT:</a:t>
            </a:r>
          </a:p>
          <a:p>
            <a:pPr marL="0" marR="0" lvl="0" indent="0" algn="l" defTabSz="914400" rtl="0" eaLnBrk="0" fontAlgn="base" latinLnBrk="0" hangingPunct="0">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cystitis with frequency, urgency and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dysuria</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Acute Radiation Syndrome:</a:t>
            </a: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with</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fatigue, malaise, headache, nausea and vomiting</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1"/>
          <p:cNvSpPr>
            <a:spLocks noChangeArrowheads="1"/>
          </p:cNvSpPr>
          <p:nvPr/>
        </p:nvSpPr>
        <p:spPr bwMode="auto">
          <a:xfrm>
            <a:off x="381000" y="381000"/>
            <a:ext cx="83058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Methods of Radiation Therapy</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External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radiation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Intra-operative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Radiation Therapy (IORT) during surgery</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Internal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(intra-cavity) radiation</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RADIO-ISOTOPES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These are unstable atoms that emit small amounts of energy in the form of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gamma rays</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Uses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To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destroy</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neoplasms</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tumours</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by irradiation e.g. Radio-active iodine – given orally, accumulates in the thyroid gland where it irradiates the tissues and partially destroys them.</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Isotope Scanning – 125 I – labeled -fibrinogen, when injected intravenously,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becomes incorporated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 a thrombus and detected by a Geiger counter scanning device.  It is also used in cardiac nuclear medicine</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1"/>
          <p:cNvSpPr>
            <a:spLocks noChangeArrowheads="1"/>
          </p:cNvSpPr>
          <p:nvPr/>
        </p:nvSpPr>
        <p:spPr bwMode="auto">
          <a:xfrm>
            <a:off x="914400" y="1219200"/>
            <a:ext cx="74676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Examples: </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Gold (198 Au) –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ascites</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pleural effusion, </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Sodium iodide (131 I) – thyroid gland</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Sodium phosphate (32 P) – erythrocytes</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Major Side Effects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Radiation sickness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Low grade fever</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Skin rash</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1"/>
          <p:cNvSpPr>
            <a:spLocks noChangeArrowheads="1"/>
          </p:cNvSpPr>
          <p:nvPr/>
        </p:nvSpPr>
        <p:spPr bwMode="auto">
          <a:xfrm>
            <a:off x="914400" y="1066800"/>
            <a:ext cx="73914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IMAGING PROCEDURES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Computerized Tomography (CT) Scanning</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procedure uses a narrow beam of X– ray to scan the head in layers. The images provide a cross -sectional view of the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brain</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to distinguish differences in tissue densities. </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printout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of the data of the absorption values of tissues in the plane being scanned are obtained and transformed into an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image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through a series of complex equations. The brightness of each portion (slice) in the image is proportional to the degree to which it absorbs X-ray. It is displayed on TV monitor and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photographed</a:t>
            </a:r>
            <a:r>
              <a:rPr kumimoji="0" lang="en-US"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1800" b="1"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1"/>
          <p:cNvSpPr>
            <a:spLocks noChangeArrowheads="1"/>
          </p:cNvSpPr>
          <p:nvPr/>
        </p:nvSpPr>
        <p:spPr bwMode="auto">
          <a:xfrm>
            <a:off x="1219200" y="1524000"/>
            <a:ext cx="70104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Position: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patient lies on an adjustable table with head held in a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fixed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position.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scanning system rotates around the head.</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Abnormalities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within the brain are seen as variations in tissue density differing from the surrounding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brain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tissue. They may be tumors, infarction, displaced ventricles or cortical atrophy.</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NB</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It is non-invasive, painless and has a high degree of sensitivity for detecting lesions</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1"/>
          <p:cNvSpPr>
            <a:spLocks noChangeArrowheads="1"/>
          </p:cNvSpPr>
          <p:nvPr/>
        </p:nvSpPr>
        <p:spPr bwMode="auto">
          <a:xfrm>
            <a:off x="1219200" y="1447800"/>
            <a:ext cx="67818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Magnetic Resonance Imaging (MRI)</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procedure uses magnets and computers to produce images of different areas of the body.</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 magnetic field surrounds the patient and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causes hydrogen atoms in the body to line up</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in a certain fashion. When the atoms move back to their original places, a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signal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(sound) is released and processed by a computer.</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image produced can help identify cerebral abnormalities earlier and more clearly than other diagnostic tests</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1"/>
          <p:cNvSpPr>
            <a:spLocks noChangeArrowheads="1"/>
          </p:cNvSpPr>
          <p:nvPr/>
        </p:nvSpPr>
        <p:spPr bwMode="auto">
          <a:xfrm>
            <a:off x="1143000" y="1219200"/>
            <a:ext cx="71628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Patient Preparation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Remove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all jewelry, credit cards etc. to prevent erasing them</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Patient lies on a flat platform and placed in a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tube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containing magnet</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Alert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patient that nothing will be felt, but he will hear thumping of the magnetic coils pulsing the magnetic field.</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762000"/>
            <a:ext cx="72390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CHEMOTHERAPY</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This is use of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antineoplastic</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cytotoxic</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drugs. They act at specific points of the cycle of cell division (cell -- cycle specific) or at any phase of the cell cycle (cell – cycle – non-specific) of rapidly dividing cells or cell – type or tissue type specific. </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Repeated cycles of chemotherapy are used</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To destroy tumor cells by interfering with cellular functions and reproduction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 combination with radiotherapy to reduce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tumour</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size preoperatively</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To destroy remaining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tumour</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cells postoperatively</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To treat some forms of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leukaemia</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838200" y="381000"/>
            <a:ext cx="7696200" cy="6369390"/>
          </a:xfrm>
          <a:prstGeom prst="rect">
            <a:avLst/>
          </a:prstGeom>
          <a:noFill/>
          <a:ln w="9525">
            <a:noFill/>
            <a:miter lim="800000"/>
            <a:headEnd/>
            <a:tailEnd/>
          </a:ln>
          <a:effectLst/>
        </p:spPr>
        <p:txBody>
          <a:bodyPr vert="horz" wrap="square" lIns="0" tIns="304704"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Cambria" pitchFamily="18" charset="0"/>
                <a:ea typeface="Times New Roman" pitchFamily="18" charset="0"/>
                <a:cs typeface="Times New Roman" pitchFamily="18" charset="0"/>
              </a:rPr>
              <a:t>INFECTION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Is the process of successful invasion and growth of microorganisms in body tissue. It has a host and a pathogen.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70C0"/>
                </a:solidFill>
                <a:effectLst/>
                <a:latin typeface="Calibri" pitchFamily="34" charset="0"/>
                <a:ea typeface="Calibri" pitchFamily="34" charset="0"/>
                <a:cs typeface="Times New Roman" pitchFamily="18" charset="0"/>
              </a:rPr>
              <a:t>Factors that determine severity</a:t>
            </a:r>
            <a:endParaRPr kumimoji="0" lang="en-US" sz="2400" b="0" i="0" u="none" strike="noStrike" cap="none" normalizeH="0" baseline="0" dirty="0" smtClean="0">
              <a:ln>
                <a:noFill/>
              </a:ln>
              <a:solidFill>
                <a:srgbClr val="0070C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rgbClr val="0070C0"/>
                </a:solidFill>
                <a:effectLst/>
                <a:latin typeface="Calibri" pitchFamily="34" charset="0"/>
                <a:ea typeface="Calibri" pitchFamily="34" charset="0"/>
                <a:cs typeface="Times New Roman" pitchFamily="18" charset="0"/>
              </a:rPr>
              <a:t>Dosage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the number of organisms </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rgbClr val="0070C0"/>
                </a:solidFill>
                <a:effectLst/>
                <a:latin typeface="Calibri" pitchFamily="34" charset="0"/>
                <a:ea typeface="Calibri" pitchFamily="34" charset="0"/>
                <a:cs typeface="Times New Roman" pitchFamily="18" charset="0"/>
              </a:rPr>
              <a:t>Virulence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power of organism to attack the body through –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endotoxin</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(the toxin in its body), or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exotoxin</a:t>
            </a:r>
            <a:r>
              <a:rPr lang="en-US" sz="2400" dirty="0" smtClean="0">
                <a:latin typeface="Calibri" pitchFamily="34" charset="0"/>
                <a:ea typeface="Calibri" pitchFamily="34" charset="0"/>
                <a:cs typeface="Times New Roman" pitchFamily="18" charset="0"/>
              </a:rPr>
              <a:t>,</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(poison the organism produces) and </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rgbClr val="0070C0"/>
                </a:solidFill>
                <a:effectLst/>
                <a:latin typeface="Calibri" pitchFamily="34" charset="0"/>
                <a:ea typeface="Calibri" pitchFamily="34" charset="0"/>
                <a:cs typeface="Times New Roman" pitchFamily="18" charset="0"/>
              </a:rPr>
              <a:t>Sensitivity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of an organism to antibacterial drugs.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It may be acute or chronic.</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70C0"/>
                </a:solidFill>
                <a:effectLst/>
                <a:latin typeface="Calibri" pitchFamily="34" charset="0"/>
                <a:ea typeface="Calibri" pitchFamily="34" charset="0"/>
                <a:cs typeface="Times New Roman" pitchFamily="18" charset="0"/>
              </a:rPr>
              <a:t>Resistance</a:t>
            </a:r>
            <a:r>
              <a:rPr kumimoji="0" lang="en-US" sz="2400" b="0" i="0" u="none" strike="noStrike" cap="none" normalizeH="0" baseline="0" dirty="0" smtClean="0">
                <a:ln>
                  <a:noFill/>
                </a:ln>
                <a:solidFill>
                  <a:srgbClr val="0070C0"/>
                </a:solidFill>
                <a:effectLst/>
                <a:latin typeface="Calibri" pitchFamily="34"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depends on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skin (1</a:t>
            </a:r>
            <a:r>
              <a:rPr kumimoji="0" lang="en-US" sz="2400" b="0"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st</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line of defense)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Mucous membranes as a barrier to access of microorganisms to the body </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Antibodies in the blood stream and tissue fluids and </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Inflammation.</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1"/>
          <p:cNvSpPr>
            <a:spLocks noChangeArrowheads="1"/>
          </p:cNvSpPr>
          <p:nvPr/>
        </p:nvSpPr>
        <p:spPr bwMode="auto">
          <a:xfrm>
            <a:off x="838200" y="1066800"/>
            <a:ext cx="74676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Aim</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To eradicate enough of the tumor cell so  that remaining cells can be destroyed by the immune system</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NB: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IV drugs which cause tissue necrosis, if they tissue, are administered only by specially trained      physicians and nurses. They include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Dactinomycin</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Actinomycin</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D),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dounorubicin</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doxorubicin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Adriamycin</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nitrogen mustard,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mithramycin</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mitomycin</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vinblastine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vincristine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and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vindecine</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1"/>
          <p:cNvSpPr>
            <a:spLocks noChangeArrowheads="1"/>
          </p:cNvSpPr>
          <p:nvPr/>
        </p:nvSpPr>
        <p:spPr bwMode="auto">
          <a:xfrm>
            <a:off x="1066800" y="609600"/>
            <a:ext cx="71628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COMMON COMBINATIONS OF CHEMOTHERAPEUTIC AGENTS USED</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MOPP:</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Mechlorethamine</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(nitrogen mustard)</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Vincristine</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Oncovin</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Procarbazine</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Matulane</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Prednisone</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COP</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Cyclophosphamide</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Cytoxan</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Vincristine</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Oncovin</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Prednisone</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MAC</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Methotrexate</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Dactinomycin</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Actinomycin</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D)</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Cyclophosphamide</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Cytoxan</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1"/>
          <p:cNvSpPr>
            <a:spLocks noChangeArrowheads="1"/>
          </p:cNvSpPr>
          <p:nvPr/>
        </p:nvSpPr>
        <p:spPr bwMode="auto">
          <a:xfrm>
            <a:off x="1447800" y="990600"/>
            <a:ext cx="63246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POMP</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6 –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Mercaptopurine</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Purinethol</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Vincristine</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Oncovin</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Methotrexate</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Prednisone</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COMFU-P</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Cyclophosphamide</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Cytoxan</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Vincristine</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Oncovin</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Methotrexate</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5-Fluorouracil (5-FU)</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Prednisone</a:t>
            </a:r>
            <a:endParaRPr kumimoji="0" lang="en-US" sz="2400" b="1"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1"/>
          <p:cNvSpPr>
            <a:spLocks noChangeArrowheads="1"/>
          </p:cNvSpPr>
          <p:nvPr/>
        </p:nvSpPr>
        <p:spPr bwMode="auto">
          <a:xfrm>
            <a:off x="990600" y="1524000"/>
            <a:ext cx="72390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CODFU</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Cyclophosphamide</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Cytoxan</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Vincristine</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Oncovin</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Dactinomycin</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Actinomycin</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D)</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5-Fluorouracil 5-FU)</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New Treatment:</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Pill –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Temozolamide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Temodar</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without side effect</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Avastin</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IV) – to slow growth</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1"/>
          <p:cNvSpPr>
            <a:spLocks noChangeArrowheads="1"/>
          </p:cNvSpPr>
          <p:nvPr/>
        </p:nvSpPr>
        <p:spPr bwMode="auto">
          <a:xfrm>
            <a:off x="1295400" y="914400"/>
            <a:ext cx="68580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INDUCTION OF REMISSION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Prednisone – steroid (anti-inflammatory)</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Vincristine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plant alkaloid</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Methotrexate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folic acid antagonist</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6 –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mercaptopurine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purine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antagonist</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Cyclophosphamide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ankylating</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agent</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Daunorubicin</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cytotoxic</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antibiotic</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MAINTENANCE OF REMISSION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Other drugs are used</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1"/>
          <p:cNvSpPr>
            <a:spLocks noChangeArrowheads="1"/>
          </p:cNvSpPr>
          <p:nvPr/>
        </p:nvSpPr>
        <p:spPr bwMode="auto">
          <a:xfrm>
            <a:off x="914400" y="685801"/>
            <a:ext cx="7239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Toxicity and Side Effects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Skin: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alopecia (baldness)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GIT: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nausea, vomiting, diarrhea,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stomatitis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Bone: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bone marrow depression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myelosuppression</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&gt;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leucopaenia</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and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anaemia</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Renal damage: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 excretion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Cisplastin</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methotrexate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and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mitomycin</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therefore blood urea nitrogen (BUN) is monitored.</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Cardiopulmonary: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congestive cardiac failure and pulmonary fibrosis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Bleomycin</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bisulfan</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Blood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dyscrasias</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disorders of the blood</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Testicular / Ovarian effects: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sterility</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Liver: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Hepatic disturbances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Neurological: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damage to peripherals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vincristine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effect reversible after withdrawal of drug</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1"/>
          <p:cNvSpPr>
            <a:spLocks noChangeArrowheads="1"/>
          </p:cNvSpPr>
          <p:nvPr/>
        </p:nvSpPr>
        <p:spPr bwMode="auto">
          <a:xfrm>
            <a:off x="762000" y="457200"/>
            <a:ext cx="7620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General Implications for Nurses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Blood specimens / lab data is monitored during therapy</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Special oral hygiene especially due to bleeding</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Measures to prevent  infection because of decreased WBCs through RBN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Inform client that hair loss is reversible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Emotional support to client and family</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Implement measures to alleviate nausea</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Encourage rest to conserve energy because of decreased platelets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Give / encourage bland foods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Monitor IV infusion site for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tissuing</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(infiltration) to prevent local tissue necrosis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Assess client for pain – administer prescribed analgesics as needed</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Teach client about specific treatment</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1"/>
          <p:cNvSpPr>
            <a:spLocks noChangeArrowheads="1"/>
          </p:cNvSpPr>
          <p:nvPr/>
        </p:nvSpPr>
        <p:spPr bwMode="auto">
          <a:xfrm>
            <a:off x="914400" y="1066800"/>
            <a:ext cx="73914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HYPERTHERMIA (THERMAL THERAPY)</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Temperatures greater than physiologic fever, (41.5 o C), have been used.</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Malignant cells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lack enzymes for repair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of DNA (deoxyribonucleic acid) and cell membranes that are damaged by high temperatures i.e.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it inhibits cellular repair.</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It is most effective when combined with radiation or chemotherapy but its use and side effects are still under research.</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1"/>
          <p:cNvSpPr>
            <a:spLocks noChangeArrowheads="1"/>
          </p:cNvSpPr>
          <p:nvPr/>
        </p:nvSpPr>
        <p:spPr bwMode="auto">
          <a:xfrm>
            <a:off x="1219200" y="1066800"/>
            <a:ext cx="70104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SUPPORTIVE THERAPIES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Radioisotopes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Palliative – used to destroy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neoplasms</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by irradiation</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Immunotherapy</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Introduction of non-cancerous antigens into the body to stimulate production of lymphocytes and antibodies e.g. BCG (bacillus of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Calmete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Guerin) vaccine to provide active immunity; - Lymphocyte administration to provide passive immunity. </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Side effects include – local irritation, anaphylaxis, low grade fever.</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1"/>
          <p:cNvSpPr>
            <a:spLocks noChangeArrowheads="1"/>
          </p:cNvSpPr>
          <p:nvPr/>
        </p:nvSpPr>
        <p:spPr bwMode="auto">
          <a:xfrm>
            <a:off x="1066800" y="609600"/>
            <a:ext cx="70104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NURSING CARE OF PATIENT WITH CANCER</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Assess for infection (fever) due to compromised immunity</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Bleeding problems especially in leukemia  - prevent injury</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Protect skin tissue integrity by cleaning</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Nutritional status – high nutritious bland diet</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Pain and discomfort – analgesics on regular basis, not PRN e.g. morphine (palliative)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Psychological and mental status – support patient to improve quality of life, and relatives to go through the grieving process if patient dies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Self-image due to changes e.g. breast loss – encourage to share and discuss with spouse and use of prosthesis</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838200" y="685800"/>
            <a:ext cx="7620000" cy="5108994"/>
          </a:xfrm>
          <a:prstGeom prst="rect">
            <a:avLst/>
          </a:prstGeom>
          <a:noFill/>
          <a:ln w="9525">
            <a:noFill/>
            <a:miter lim="800000"/>
            <a:headEnd/>
            <a:tailEnd/>
          </a:ln>
          <a:effectLst/>
        </p:spPr>
        <p:txBody>
          <a:bodyPr vert="horz" wrap="square" lIns="0" tIns="304704"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Cambria" pitchFamily="18" charset="0"/>
                <a:ea typeface="Times New Roman" pitchFamily="18" charset="0"/>
                <a:cs typeface="Times New Roman" pitchFamily="18" charset="0"/>
              </a:rPr>
              <a:t>INFLAMMATION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Is the response of the body to an irritant e.g. burn, wound, chemical or microorganisms Pain is an indication of the attack. </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Only body tissues can overcome the irritant. Treatment is only an aid.</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rPr>
              <a:t>STAGES</a:t>
            </a:r>
            <a:endParaRPr kumimoji="0" lang="en-US" sz="2400" b="0" i="0" u="none" strike="noStrike" cap="none" normalizeH="0" baseline="0" dirty="0" smtClean="0">
              <a:ln>
                <a:noFill/>
              </a:ln>
              <a:solidFill>
                <a:srgbClr val="C0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Traumatic Inflammation: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edema due to dilatation of capillaries and leakage of fluid through the damaged endothelium into interstitial space. Temperature may rise and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lymphangitis</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/lymphadenitis may also occur.</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rPr>
              <a:t>Destruction: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Removal of necrotic material by leucocytes and macrophages. It is terminated by formation of pus.</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1"/>
          <p:cNvSpPr>
            <a:spLocks noChangeArrowheads="1"/>
          </p:cNvSpPr>
          <p:nvPr/>
        </p:nvSpPr>
        <p:spPr bwMode="auto">
          <a:xfrm>
            <a:off x="914400" y="609600"/>
            <a:ext cx="73914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On Discharge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Rehabilitation by support according to needs and </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Education of employers and the public</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Referral to a hospice as necessary</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ONCOLOGICAL EMERGENCIES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Compression of the superior vena cava -&gt;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dyspnoea</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and facial swelling</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Spinal cord compression with constant pain,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aggrevated</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by movement, coughing and sneezing - &gt; ataxia / paralysis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Pericardial effusion - &gt; requiring of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pericardiocentesis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Disseminated Intravascular Coagulation (DIC) - &gt; Heparin therapy</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Uncontrolled release of anti-diuretic hormone leading to increased intracellular fluid and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osmolarity</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with water intoxication, necessitating   decrease in fluid intake.</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1"/>
          <p:cNvSpPr>
            <a:spLocks noChangeArrowheads="1"/>
          </p:cNvSpPr>
          <p:nvPr/>
        </p:nvSpPr>
        <p:spPr bwMode="auto">
          <a:xfrm>
            <a:off x="1066800" y="1066800"/>
            <a:ext cx="7162800" cy="4190850"/>
          </a:xfrm>
          <a:prstGeom prst="rect">
            <a:avLst/>
          </a:prstGeom>
          <a:noFill/>
          <a:ln w="9525">
            <a:noFill/>
            <a:miter lim="800000"/>
            <a:headEnd/>
            <a:tailEnd/>
          </a:ln>
          <a:effectLst/>
        </p:spPr>
        <p:txBody>
          <a:bodyPr vert="horz" wrap="square" lIns="0" tIns="12696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UNCONSCIOUSNESS</a:t>
            </a:r>
            <a:endParaRPr kumimoji="0" lang="en-US" sz="24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This is a state of altered consciousness in which there are degrees described as </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Sleep</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patient is easily aroused</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Stupor</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patient is aroused with difficulty</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Coma</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patient cannot be aroused</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There is loss of voluntary function and protective responses. The patient is kept alive by the involuntary mechanisms of respiration and heart action. Bowel and bladder actions are irregular and uncontrolled. Behavioral responses are lost.</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1"/>
          <p:cNvSpPr>
            <a:spLocks noChangeArrowheads="1"/>
          </p:cNvSpPr>
          <p:nvPr/>
        </p:nvSpPr>
        <p:spPr bwMode="auto">
          <a:xfrm>
            <a:off x="990600" y="228600"/>
            <a:ext cx="7315200" cy="65233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Causes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These can be established from</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History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head injury, diabetes, hypertension, acute vascular conditions (CVA), renal disease, alcoholism</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Appearance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paralysis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Examination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e.g. smell of breath - in diabetes, alcohol</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Interpretation of results  -</a:t>
            </a: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blood sugar etc</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Tests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neurological examination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Infections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e.g. Malaria</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Poisons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e.g. ingested poisons</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1"/>
          <p:cNvSpPr>
            <a:spLocks noChangeArrowheads="1"/>
          </p:cNvSpPr>
          <p:nvPr/>
        </p:nvSpPr>
        <p:spPr bwMode="auto">
          <a:xfrm>
            <a:off x="1066800" y="1219200"/>
            <a:ext cx="70104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following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MNEMONIC</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(memory aid) using vowels and doctors (MDs) was established to help remember:</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–Alcohol, Apoplexy (CVA, Stroke)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Epilepsy</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Injury</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Opium</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U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Uremia</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Meningitis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Diabetes </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Malaria</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Drugs</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1"/>
          <p:cNvSpPr>
            <a:spLocks noChangeArrowheads="1"/>
          </p:cNvSpPr>
          <p:nvPr/>
        </p:nvSpPr>
        <p:spPr bwMode="auto">
          <a:xfrm>
            <a:off x="990600" y="1143000"/>
            <a:ext cx="72390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Signs / Symptoms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No reaction to stimulus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Cyanosis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Cheyne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Stokes breathing due to impaired respiratory centre, especially in coma</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Smell of breath – alcohol, acetone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Cervical spine rigidity – in meningitis, intracranial injury</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Visible injury over skull</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Pupils that do not react to light</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Paralysis (in CVA /Stroke)</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1"/>
          <p:cNvSpPr>
            <a:spLocks noChangeArrowheads="1"/>
          </p:cNvSpPr>
          <p:nvPr/>
        </p:nvSpPr>
        <p:spPr bwMode="auto">
          <a:xfrm>
            <a:off x="990600" y="457200"/>
            <a:ext cx="7467600" cy="5668178"/>
          </a:xfrm>
          <a:prstGeom prst="rect">
            <a:avLst/>
          </a:prstGeom>
          <a:noFill/>
          <a:ln w="9525">
            <a:noFill/>
            <a:miter lim="800000"/>
            <a:headEnd/>
            <a:tailEnd/>
          </a:ln>
          <a:effectLst/>
        </p:spPr>
        <p:txBody>
          <a:bodyPr vert="horz" wrap="square" lIns="0" tIns="12696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Observations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Neurological observations 4 hourly (using Glasgow Coma Scale)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Vital signs</a:t>
            </a:r>
            <a:endParaRPr kumimoji="0" lang="en-US" sz="24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Care of the Unconscious Patient</a:t>
            </a:r>
            <a:endParaRPr kumimoji="0" lang="en-US" sz="24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Aim</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To supply physiological needs and to prevent complications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Clear the airway of vomit, tongue, teeth, blood, secretions and maintain the airway</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Place patient in the semi-prone position </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Support head with a small pillow to maintain body alignment</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Relief of obstruction by e.g.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tracheostomy</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or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endotracheal</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intubation (by doctor if indicated) and tracheotomy care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Administration of oxygen</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1"/>
          <p:cNvSpPr>
            <a:spLocks noChangeArrowheads="1"/>
          </p:cNvSpPr>
          <p:nvPr/>
        </p:nvSpPr>
        <p:spPr bwMode="auto">
          <a:xfrm>
            <a:off x="1066800" y="914400"/>
            <a:ext cx="72390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Total Nursing Care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Change of position 2 hourly and before feeding</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Pressure area care to prevent bedsores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Hourly passive exercises (by nurse)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Covering of eyes to prevent dryness and infection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Physiotherapy</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Nutrition – swallowing reflex is lost – Intravenous fluids -&gt; nasal-gastric tube with nutritious fluid diet with extra vitamins - &gt; normal diet</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1"/>
          <p:cNvSpPr>
            <a:spLocks noChangeArrowheads="1"/>
          </p:cNvSpPr>
          <p:nvPr/>
        </p:nvSpPr>
        <p:spPr bwMode="auto">
          <a:xfrm>
            <a:off x="838200" y="457200"/>
            <a:ext cx="7620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Elimination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In urinary incontinence, ensure there is no retention which may cause restlessness.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Males</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 urinal may be placed to collect urine, emptied frequently and ensuring it does not cause pressure; or a condom catheter with a urine bag; or a self retaining catheter.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Females</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 self retaining catheter is inserted and released, initially hourly then 2 hourly.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Bowel movement</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The patient is kept clean and linen changed.</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nvestigations</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prepare and assist as requested for:                                                                        Radiological examination e.g. skull x-ray, CT scan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Lab tests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e.g. blood urea, sugar</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Administer</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medication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as prescribed, depending on cause e.g. insulin / glucose in diabetes; antibiotics if infection etc. (see MNEMONIC)</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Reassure relatives </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1"/>
          <p:cNvSpPr>
            <a:spLocks noChangeArrowheads="1"/>
          </p:cNvSpPr>
          <p:nvPr/>
        </p:nvSpPr>
        <p:spPr bwMode="auto">
          <a:xfrm>
            <a:off x="990600" y="914400"/>
            <a:ext cx="73152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NEUROLOGICAL EXAMINATION </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This is an examination performed to test nerve reflexes and sensory perception of a patient suffering from disease or injury of the central nervous system.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Requirements – on a Trolley</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Patella / tendon hammer – to test reflexes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Substances for testing sense of taste – sugar and salt in small unlabelled containers; a spoon and saucer</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Substances for testing sense of smell – oil of peppermint or cloves in small unlabelled containers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Two metal rods – one in a jug of hot water, the other in cold water to test temperature sensation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Cotton wool swab – to test the sense of touch</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1"/>
          <p:cNvSpPr>
            <a:spLocks noChangeArrowheads="1"/>
          </p:cNvSpPr>
          <p:nvPr/>
        </p:nvSpPr>
        <p:spPr bwMode="auto">
          <a:xfrm>
            <a:off x="1066800" y="838200"/>
            <a:ext cx="70866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 tape measure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to measure length or circumference of a  limb and wasting of muscles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key or coin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to test the sense of fine touch</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sense of grip is tested by grasping the examiner`s hands /fingers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Tuning fork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to test hearing</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An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auriscope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to examine ears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torch</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to test the reaction of the pupil to light</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An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ophthalmoscope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to examine the retina of the eyes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sphygmomanometer</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and </a:t>
            </a:r>
            <a:r>
              <a:rPr kumimoji="0" lang="en-US" sz="24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stethoscope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for blood pressure / auscultation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Patient`s notes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and X –rays</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833</TotalTime>
  <Words>10187</Words>
  <Application>Microsoft Office PowerPoint</Application>
  <PresentationFormat>On-screen Show (4:3)</PresentationFormat>
  <Paragraphs>1103</Paragraphs>
  <Slides>134</Slides>
  <Notes>0</Notes>
  <HiddenSlides>0</HiddenSlides>
  <MMClips>0</MMClips>
  <ScaleCrop>false</ScaleCrop>
  <HeadingPairs>
    <vt:vector size="4" baseType="variant">
      <vt:variant>
        <vt:lpstr>Theme</vt:lpstr>
      </vt:variant>
      <vt:variant>
        <vt:i4>1</vt:i4>
      </vt:variant>
      <vt:variant>
        <vt:lpstr>Slide Titles</vt:lpstr>
      </vt:variant>
      <vt:variant>
        <vt:i4>134</vt:i4>
      </vt:variant>
    </vt:vector>
  </HeadingPairs>
  <TitlesOfParts>
    <vt:vector size="135"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lpstr>Slide 106</vt:lpstr>
      <vt:lpstr>Slide 107</vt:lpstr>
      <vt:lpstr>Slide 108</vt:lpstr>
      <vt:lpstr>Slide 109</vt:lpstr>
      <vt:lpstr>Slide 110</vt:lpstr>
      <vt:lpstr>Slide 111</vt:lpstr>
      <vt:lpstr>Slide 112</vt:lpstr>
      <vt:lpstr>Slide 113</vt:lpstr>
      <vt:lpstr>Slide 114</vt:lpstr>
      <vt:lpstr>Slide 115</vt:lpstr>
      <vt:lpstr>Slide 116</vt:lpstr>
      <vt:lpstr>Slide 117</vt:lpstr>
      <vt:lpstr>Slide 118</vt:lpstr>
      <vt:lpstr>Slide 119</vt:lpstr>
      <vt:lpstr>Slide 120</vt:lpstr>
      <vt:lpstr>Slide 121</vt:lpstr>
      <vt:lpstr>Slide 122</vt:lpstr>
      <vt:lpstr>Slide 123</vt:lpstr>
      <vt:lpstr>Slide 124</vt:lpstr>
      <vt:lpstr>Slide 125</vt:lpstr>
      <vt:lpstr>Slide 126</vt:lpstr>
      <vt:lpstr>Slide 127</vt:lpstr>
      <vt:lpstr>Slide 128</vt:lpstr>
      <vt:lpstr>Slide 129</vt:lpstr>
      <vt:lpstr>Slide 130</vt:lpstr>
      <vt:lpstr>Slide 131</vt:lpstr>
      <vt:lpstr>Slide 132</vt:lpstr>
      <vt:lpstr>Slide 133</vt:lpstr>
      <vt:lpstr>Slide 134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Deputy</dc:creator>
  <cp:lastModifiedBy>user</cp:lastModifiedBy>
  <cp:revision>108</cp:revision>
  <dcterms:created xsi:type="dcterms:W3CDTF">2012-10-18T06:05:54Z</dcterms:created>
  <dcterms:modified xsi:type="dcterms:W3CDTF">2014-11-03T17:56:55Z</dcterms:modified>
</cp:coreProperties>
</file>