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1" r:id="rId1"/>
  </p:sldMasterIdLst>
  <p:sldIdLst>
    <p:sldId id="256" r:id="rId2"/>
    <p:sldId id="257" r:id="rId3"/>
    <p:sldId id="278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4" r:id="rId16"/>
    <p:sldId id="275" r:id="rId17"/>
    <p:sldId id="276" r:id="rId18"/>
    <p:sldId id="277" r:id="rId19"/>
    <p:sldId id="273" r:id="rId20"/>
    <p:sldId id="279" r:id="rId21"/>
    <p:sldId id="280" r:id="rId22"/>
    <p:sldId id="26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heme" Target="theme/theme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921C78AA-3A34-4D50-9AED-DB0EA27AA21A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C3714991-161A-40AB-A3DB-32E839722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011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C78AA-3A34-4D50-9AED-DB0EA27AA21A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4991-161A-40AB-A3DB-32E839722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820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21C78AA-3A34-4D50-9AED-DB0EA27AA21A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3714991-161A-40AB-A3DB-32E839722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89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21C78AA-3A34-4D50-9AED-DB0EA27AA21A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3714991-161A-40AB-A3DB-32E839722B8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1489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21C78AA-3A34-4D50-9AED-DB0EA27AA21A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3714991-161A-40AB-A3DB-32E839722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23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C78AA-3A34-4D50-9AED-DB0EA27AA21A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4991-161A-40AB-A3DB-32E839722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80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C78AA-3A34-4D50-9AED-DB0EA27AA21A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4991-161A-40AB-A3DB-32E839722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87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C78AA-3A34-4D50-9AED-DB0EA27AA21A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4991-161A-40AB-A3DB-32E839722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30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21C78AA-3A34-4D50-9AED-DB0EA27AA21A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3714991-161A-40AB-A3DB-32E839722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84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C78AA-3A34-4D50-9AED-DB0EA27AA21A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4991-161A-40AB-A3DB-32E839722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53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21C78AA-3A34-4D50-9AED-DB0EA27AA21A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3714991-161A-40AB-A3DB-32E839722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41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C78AA-3A34-4D50-9AED-DB0EA27AA21A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4991-161A-40AB-A3DB-32E839722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4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C78AA-3A34-4D50-9AED-DB0EA27AA21A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4991-161A-40AB-A3DB-32E839722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36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C78AA-3A34-4D50-9AED-DB0EA27AA21A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4991-161A-40AB-A3DB-32E839722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71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C78AA-3A34-4D50-9AED-DB0EA27AA21A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4991-161A-40AB-A3DB-32E839722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05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C78AA-3A34-4D50-9AED-DB0EA27AA21A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4991-161A-40AB-A3DB-32E839722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89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C78AA-3A34-4D50-9AED-DB0EA27AA21A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4991-161A-40AB-A3DB-32E839722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46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C78AA-3A34-4D50-9AED-DB0EA27AA21A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14991-161A-40AB-A3DB-32E839722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35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  <p:sldLayoutId id="2147483944" r:id="rId13"/>
    <p:sldLayoutId id="2147483945" r:id="rId14"/>
    <p:sldLayoutId id="2147483946" r:id="rId15"/>
    <p:sldLayoutId id="2147483947" r:id="rId16"/>
    <p:sldLayoutId id="2147483948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1087" y="522514"/>
            <a:ext cx="9893526" cy="1254035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Hormonal cycle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8137" y="2194559"/>
            <a:ext cx="9536476" cy="4005943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Rachel Nyamu</a:t>
            </a:r>
          </a:p>
          <a:p>
            <a:pPr algn="l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Agkhan university</a:t>
            </a:r>
          </a:p>
          <a:p>
            <a:pPr algn="l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BscN 2022 Dec</a:t>
            </a:r>
          </a:p>
          <a:p>
            <a:pPr algn="l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558531</a:t>
            </a:r>
          </a:p>
        </p:txBody>
      </p:sp>
      <p:pic>
        <p:nvPicPr>
          <p:cNvPr id="1028" name="Picture 4" descr="Menstrual Cycle | CK-12 Found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509" y="1898469"/>
            <a:ext cx="6470468" cy="453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25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30630"/>
            <a:ext cx="10353761" cy="975359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731" y="1428207"/>
            <a:ext cx="10422826" cy="5747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Secretory phase day 15-28(post ovulatory phase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Follows proliferative phase and is simultaneous with ovulation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 is the final phase of the uterine cycle and it corresponds to the luteal phase of the ovarian cycle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the influence of progesterone and oestrogen secreted by the corpus luteum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progesterone, which plays a vital role in making the endometrium receptive to the implantation of a </a:t>
            </a:r>
            <a:r>
              <a:rPr lang="en-US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fertilized egg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96316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Cont………………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851" y="2096063"/>
            <a:ext cx="10605706" cy="43569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Functional layer of endometrium thickens to approx. 3.5mm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becomes spongy t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 cervical mucus thickens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supply to the area is increased and more nutritive secretions are produced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Lasts 7 days awaiting the fertilized oocyte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64399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470262"/>
            <a:ext cx="10353761" cy="1541417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three stages of uterine cycle</a:t>
            </a:r>
          </a:p>
        </p:txBody>
      </p:sp>
      <p:pic>
        <p:nvPicPr>
          <p:cNvPr id="3074" name="Picture 2" descr="Secrets of the Menstrual Cycl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3" b="6918"/>
          <a:stretch/>
        </p:blipFill>
        <p:spPr bwMode="auto">
          <a:xfrm>
            <a:off x="1898469" y="2508069"/>
            <a:ext cx="8691154" cy="401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944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Ovarian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46149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effectLst/>
              </a:rPr>
              <a:t> </a:t>
            </a:r>
            <a:r>
              <a:rPr lang="en-US" sz="3200" dirty="0">
                <a:effectLst/>
                <a:cs typeface="Times New Roman" panose="02020603050405020304" pitchFamily="18" charset="0"/>
              </a:rPr>
              <a:t>The series of changes in the ovary during which the follicle matures, the ovum is shed, and the corpus luteum develops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effectLst/>
                <a:cs typeface="Times New Roman" panose="02020603050405020304" pitchFamily="18" charset="0"/>
              </a:rPr>
              <a:t>Has three phases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3200" dirty="0">
                <a:effectLst/>
                <a:cs typeface="Times New Roman" panose="02020603050405020304" pitchFamily="18" charset="0"/>
              </a:rPr>
              <a:t>Follicular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3200" dirty="0">
                <a:effectLst/>
                <a:cs typeface="Times New Roman" panose="02020603050405020304" pitchFamily="18" charset="0"/>
              </a:rPr>
              <a:t>Ovulation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3200" dirty="0">
                <a:effectLst/>
                <a:cs typeface="Times New Roman" panose="02020603050405020304" pitchFamily="18" charset="0"/>
              </a:rPr>
              <a:t>Luteal phase</a:t>
            </a:r>
            <a:endParaRPr lang="en-US" sz="3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097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383176"/>
            <a:ext cx="10353761" cy="96665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Follicular phase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maturation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223" y="1663337"/>
            <a:ext cx="10736334" cy="5129348"/>
          </a:xfrm>
        </p:spPr>
        <p:txBody>
          <a:bodyPr>
            <a:normAutofit/>
          </a:bodyPr>
          <a:lstStyle/>
          <a:p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process is guided via hormones released by the hypothalamus and the pituitary gland. </a:t>
            </a:r>
          </a:p>
          <a:p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follicular phase describes the development of the follicle in response to follicle stimulation hormone ( FSH ). As luteinizing hormone ( LH ) and FSH levels increase they stimulate ovulation, or the release of a mature oocyte into the fallopian tubes.</a:t>
            </a:r>
          </a:p>
          <a:p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pituitary gland releases the follicle-stimulating hormone (FSH), which stimulates the growth of around 5-20 follicles. After that, one or two of those growing follicles become dominant, resulting in the rest of them dying out and be reabsorbed by the ovary. </a:t>
            </a:r>
          </a:p>
          <a:p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Dominant follicles grow 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until the egg is mature enough to be ovulated</a:t>
            </a:r>
            <a:r>
              <a:rPr lang="en-US" dirty="0">
                <a:effectLst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978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9670"/>
            <a:ext cx="10353761" cy="1062444"/>
          </a:xfrm>
        </p:spPr>
        <p:txBody>
          <a:bodyPr/>
          <a:lstStyle/>
          <a:p>
            <a:r>
              <a:rPr lang="en-US" dirty="0"/>
              <a:t>Conti…………………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4" y="1776548"/>
            <a:ext cx="10745043" cy="4894217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levels of oestrogen and progesterone stimulate hypothalamus to produce gonadotrophin releasing hormone(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GnRH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GnRH causes production of follicle stimulating hormone and luteinizing hormone by anterior pituitary hormone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FSH controls the growth and maturity of the graffian follicle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Graffian follicles begin to secrete oestrogen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Raise in oestrogen causes increase in luteinizing hormone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Oestrogen raises to maximum secretion of FSH is inhibited</a:t>
            </a:r>
          </a:p>
          <a:p>
            <a:pPr marL="0" indent="0">
              <a:buNone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990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43840"/>
            <a:ext cx="10353761" cy="931817"/>
          </a:xfrm>
        </p:spPr>
        <p:txBody>
          <a:bodyPr/>
          <a:lstStyle/>
          <a:p>
            <a:r>
              <a:rPr lang="en-US" dirty="0"/>
              <a:t>Cont………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402080"/>
            <a:ext cx="10353762" cy="438912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Decrease in FSH leads to slowing of follicle growth leading to death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dominant follicle prevails and later becomes ready to ovulate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duration from the growth to the maturity of graffian follicles is 5-14 days</a:t>
            </a:r>
          </a:p>
        </p:txBody>
      </p:sp>
    </p:spTree>
    <p:extLst>
      <p:ext uri="{BB962C8B-B14F-4D97-AF65-F5344CB8AC3E}">
        <p14:creationId xmlns:p14="http://schemas.microsoft.com/office/powerpoint/2010/main" val="1454377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87384"/>
            <a:ext cx="10353761" cy="731519"/>
          </a:xfrm>
        </p:spPr>
        <p:txBody>
          <a:bodyPr>
            <a:no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726" y="1349829"/>
            <a:ext cx="11007633" cy="5207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Ovulation phase</a:t>
            </a:r>
          </a:p>
          <a:p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Ovulation is the phase in which a mature ovarian follicle ruptures and discharges an ovum (also known as an oocyte, female gamete, or egg).</a:t>
            </a:r>
          </a:p>
          <a:p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ovum is discharged into the uterine tube </a:t>
            </a:r>
            <a:r>
              <a:rPr lang="en-US" sz="2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awiting</a:t>
            </a:r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fertilization</a:t>
            </a:r>
          </a:p>
          <a:p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There is sudden Increase of the LH which helps oocyte to mature and weaken the wall of the follicle</a:t>
            </a:r>
          </a:p>
          <a:p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increase in LH is between day 12-13of a 28 cycle and last for 48hours</a:t>
            </a:r>
          </a:p>
          <a:p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Stringy mucus appears in the cervix ready to accept the sperm</a:t>
            </a:r>
          </a:p>
          <a:p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Following fertilization the fertilized oocyte travels to the uterus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63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39338"/>
            <a:ext cx="10353761" cy="1027611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71749"/>
            <a:ext cx="10820400" cy="51032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accent6"/>
                </a:solidFill>
              </a:rPr>
              <a:t>LUTEAL PHASE</a:t>
            </a:r>
          </a:p>
          <a:p>
            <a:r>
              <a:rPr lang="en-US" sz="2700" dirty="0">
                <a:effectLst/>
              </a:rPr>
              <a:t>It begins with the formation of the corpus luteum and ends in either pregnancy or luteolysis. (C</a:t>
            </a:r>
            <a:r>
              <a:rPr lang="en-US" sz="2700" b="1" dirty="0">
                <a:effectLst/>
              </a:rPr>
              <a:t>orpus luteum undergo cell death)</a:t>
            </a:r>
            <a:r>
              <a:rPr lang="en-US" sz="2700" dirty="0">
                <a:effectLst/>
              </a:rPr>
              <a:t>. </a:t>
            </a:r>
          </a:p>
          <a:p>
            <a:r>
              <a:rPr lang="en-US" sz="2700" dirty="0">
                <a:effectLst/>
              </a:rPr>
              <a:t>The corpus luteum produces oestrogen and progesterone hormones for approx. 2 weeks to develop the endometrium</a:t>
            </a:r>
          </a:p>
          <a:p>
            <a:r>
              <a:rPr lang="en-US" sz="2700" dirty="0">
                <a:effectLst/>
              </a:rPr>
              <a:t>The corpus luteum continues it role until the placenta is adequately developed</a:t>
            </a:r>
          </a:p>
          <a:p>
            <a:r>
              <a:rPr lang="en-US" sz="2700" dirty="0">
                <a:effectLst/>
              </a:rPr>
              <a:t>If no fertilization that occurs corpus luteum degenerates and progesterone and oestrogen hormones decreases</a:t>
            </a:r>
          </a:p>
          <a:p>
            <a:r>
              <a:rPr lang="en-US" sz="2700" dirty="0">
                <a:effectLst/>
              </a:rPr>
              <a:t>In response to low oestrogen and progesterone hypothalamus produce GnRH which stimulate the anterior pituitary gland to produce FSH and the ovarian cycle begins again</a:t>
            </a:r>
          </a:p>
          <a:p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76296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ry this stock illustration. Illustration of recipe, small - 297472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956" y="413340"/>
            <a:ext cx="2466975" cy="133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67246" y="2187752"/>
            <a:ext cx="1006710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32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Which of the following statements about the menstrual cycle is false?</a:t>
            </a:r>
          </a:p>
          <a:p>
            <a:pPr marL="514350" indent="-514350" fontAlgn="base">
              <a:buFont typeface="+mj-lt"/>
              <a:buAutoNum type="alphaLcPeriod"/>
            </a:pP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Progesterone levels rise during the luteal phase of the ovarian cycle and the secretory phase of the uterine cycle.</a:t>
            </a:r>
          </a:p>
          <a:p>
            <a:pPr marL="514350" indent="-514350" fontAlgn="base">
              <a:buFont typeface="+mj-lt"/>
              <a:buAutoNum type="alphaLcPeriod"/>
            </a:pP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Menstruation occurs just after LH and FSH levels peak.</a:t>
            </a:r>
          </a:p>
          <a:p>
            <a:pPr marL="514350" indent="-514350" fontAlgn="base">
              <a:buFont typeface="+mj-lt"/>
              <a:buAutoNum type="alphaLcPeriod"/>
            </a:pP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Menstruation occurs after progesterone levels drop.</a:t>
            </a:r>
          </a:p>
          <a:p>
            <a:pPr marL="514350" indent="-514350" fontAlgn="base">
              <a:buFont typeface="+mj-lt"/>
              <a:buAutoNum type="alphaLcPeriod"/>
            </a:pP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Estrogen levels rise before ovulation, while progesterone levels rise afte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</a:t>
            </a:r>
            <a:endParaRPr lang="en-US" sz="3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040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96092"/>
            <a:ext cx="10353761" cy="992777"/>
          </a:xfrm>
        </p:spPr>
        <p:txBody>
          <a:bodyPr>
            <a:noAutofit/>
          </a:bodyPr>
          <a:lstStyle/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4721" y="1802674"/>
            <a:ext cx="10353762" cy="46939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the topic the students will be able to: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stages of endometrial/ovulation cycle and the hormones involved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be able to identify the hormones involved in the hormonal cycle and their functions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500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82833" y="1193074"/>
            <a:ext cx="821218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Select all the functions of the luteinizing hormone</a:t>
            </a:r>
            <a:r>
              <a:rPr lang="en-US" sz="3200" b="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Forming the corpus luteum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Thickening the endometrium layer for implantation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Breaking down the wall of the graffian follicle to allow for release of the ovum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Thinning cervical mucous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Try This! | Retro cartoons, Cartoon clip art, Clip 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10" b="-1"/>
          <a:stretch/>
        </p:blipFill>
        <p:spPr bwMode="auto">
          <a:xfrm>
            <a:off x="225244" y="1193074"/>
            <a:ext cx="2286000" cy="195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237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67,462 Thank You Stock Photos, Pictures &amp; Royalty-Free Images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17" y="1624919"/>
            <a:ext cx="9100457" cy="484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197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Thiyagarajan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 K.,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H., &amp;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Jeanmonod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 (2020). Physiology, menstrual cycle. In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StatPearls [Internet]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StatPearls Publishing.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Marshall, J. E.,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Raynor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D., &amp; Nolte, A. (2016).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Myles Textbook for Midwives 3E African Edition E-Book: Myles Textbook for Midwives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Elsevier Health Sciences.</a:t>
            </a:r>
          </a:p>
          <a:p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751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984068"/>
            <a:ext cx="10353761" cy="844731"/>
          </a:xfrm>
        </p:spPr>
        <p:txBody>
          <a:bodyPr/>
          <a:lstStyle/>
          <a:p>
            <a:r>
              <a:rPr lang="en-US" dirty="0"/>
              <a:t>Hormones and their functions</a:t>
            </a:r>
          </a:p>
        </p:txBody>
      </p:sp>
      <p:pic>
        <p:nvPicPr>
          <p:cNvPr id="7170" name="Picture 2" descr="Menstrual Cycle | BioNinj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1120" y="2264229"/>
            <a:ext cx="9483633" cy="418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293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Menstrual /Endometrial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3395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Menstrual cycle is the physiological changes that occur in the uterus to receive a fertilized oocyte</a:t>
            </a:r>
          </a:p>
          <a:p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Characterized by the fall of estrogen and progesterone hormone levels</a:t>
            </a:r>
            <a:r>
              <a:rPr lang="en-US" dirty="0">
                <a:effectLst/>
              </a:rPr>
              <a:t>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976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322218"/>
            <a:ext cx="10353761" cy="896982"/>
          </a:xfrm>
        </p:spPr>
        <p:txBody>
          <a:bodyPr/>
          <a:lstStyle/>
          <a:p>
            <a:r>
              <a:rPr lang="en-US" dirty="0"/>
              <a:t>Phase of Menstrual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480457"/>
            <a:ext cx="10353762" cy="50945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1</a:t>
            </a:r>
            <a:r>
              <a:rPr lang="en-US" sz="3200" b="1" dirty="0">
                <a:solidFill>
                  <a:srgbClr val="0070C0"/>
                </a:solidFill>
              </a:rPr>
              <a:t>. </a:t>
            </a:r>
            <a:r>
              <a:rPr lang="en-US" sz="3200" b="1" dirty="0">
                <a:solidFill>
                  <a:srgbClr val="0070C0"/>
                </a:solidFill>
                <a:cs typeface="Times New Roman" panose="02020603050405020304" pitchFamily="18" charset="0"/>
              </a:rPr>
              <a:t>Menstrual phase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cs typeface="Times New Roman" panose="02020603050405020304" pitchFamily="18" charset="0"/>
              </a:rPr>
              <a:t>days 1-5</a:t>
            </a:r>
          </a:p>
          <a:p>
            <a:r>
              <a:rPr lang="en-US" sz="3200" dirty="0">
                <a:cs typeface="Times New Roman" panose="02020603050405020304" pitchFamily="18" charset="0"/>
              </a:rPr>
              <a:t>Often called the menstruation, bleeding, or periods phase</a:t>
            </a:r>
          </a:p>
          <a:p>
            <a:r>
              <a:rPr lang="en-US" sz="3200" dirty="0">
                <a:effectLst/>
                <a:cs typeface="Times New Roman" panose="02020603050405020304" pitchFamily="18" charset="0"/>
              </a:rPr>
              <a:t>The menstrual phase is the first stage of the menstrual cycle</a:t>
            </a:r>
          </a:p>
          <a:p>
            <a:r>
              <a:rPr lang="en-US" sz="3200" dirty="0">
                <a:effectLst/>
                <a:cs typeface="Times New Roman" panose="02020603050405020304" pitchFamily="18" charset="0"/>
              </a:rPr>
              <a:t>It begins at puberty, ranging from the ages of 10 to 16, and ends at menopause at an average age of 51</a:t>
            </a:r>
          </a:p>
          <a:p>
            <a:r>
              <a:rPr lang="en-US" sz="3200" dirty="0">
                <a:effectLst/>
                <a:cs typeface="Times New Roman" panose="02020603050405020304" pitchFamily="18" charset="0"/>
              </a:rPr>
              <a:t>The usual duration of the menstrual flow is 3-5 days, but flows as shorts as 1 day and as long as 8 days can occur in a normal female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668386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91590"/>
            <a:ext cx="10353761" cy="914399"/>
          </a:xfrm>
        </p:spPr>
        <p:txBody>
          <a:bodyPr/>
          <a:lstStyle/>
          <a:p>
            <a:r>
              <a:rPr lang="en-US" dirty="0"/>
              <a:t>Conti………………..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50423"/>
            <a:ext cx="10353762" cy="4693920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amount of blood loss can range from slight spotting to 80 mL and the average being 30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mL.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Loss of more than 80 mL of the blood is considered abnormal</a:t>
            </a:r>
          </a:p>
          <a:p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Various factors can affect the amount of blood flow, including medications, the thickness of the endometrium, blood disorders, and disorders of blood clotting</a:t>
            </a:r>
          </a:p>
          <a:p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spiral arteries of the endometrium goes into spasm withdrawing blood from it and it becomes necrosed(dies)</a:t>
            </a:r>
          </a:p>
          <a:p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Endometrium is shed down to the to the basal layer along with the unfertilized oocyte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079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69967"/>
            <a:ext cx="10353761" cy="1219200"/>
          </a:xfrm>
        </p:spPr>
        <p:txBody>
          <a:bodyPr>
            <a:normAutofit/>
          </a:bodyPr>
          <a:lstStyle/>
          <a:p>
            <a: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menstrual problems</a:t>
            </a:r>
            <a:br>
              <a:rPr lang="en-US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489167"/>
            <a:ext cx="10555394" cy="518159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Premenstrual syndrome (PMS) 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hormonal events before a period can trigger a range of side effects in women at risk, including fluid retention, headaches, fatigue and irritability.  </a:t>
            </a:r>
          </a:p>
          <a:p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Dysmenorrhea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–Certain hormones are thought to cause the uterus to contract stronger than normal in order to expel its lining.. </a:t>
            </a:r>
          </a:p>
          <a:p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Menorrhagia 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Heavy bleeding. if left untreated, this can cause anemia.</a:t>
            </a:r>
          </a:p>
          <a:p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Amenorrhea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or absence of menstrual periods. This is considered abnormal, except during pre-puberty, pregnancy, lactation and post menopause. Possible causes include low or high body weight and excessive exercise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508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423" y="278674"/>
            <a:ext cx="10353761" cy="80118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367246"/>
            <a:ext cx="10353762" cy="54907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proliferative phase day 6-14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follows the menstrual phase and lasts until ovulation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formation of a new layer of endometrium</a:t>
            </a:r>
          </a:p>
          <a:p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During this phase, a primordial follicle begins to mature into a Graafian follicle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main hormone during this phase is estrogen secreted by the graffian follicle</a:t>
            </a:r>
          </a:p>
          <a:p>
            <a:pPr marL="0" indent="0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this phase the endometrium consists of three layer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Basal layer: 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lies immediately after the myometrium 1mm thick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functional layer: 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lies on top of the basal layer2.5mm thick. Change constantly depending on hormonal influence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Layer of cuboidal ciliated epithelium: 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covers the functional layer</a:t>
            </a:r>
          </a:p>
          <a:p>
            <a:pPr marL="0" indent="0">
              <a:buNone/>
            </a:pPr>
            <a:endParaRPr lang="en-US" dirty="0">
              <a:effectLst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691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Endometrium layers</a:t>
            </a:r>
          </a:p>
        </p:txBody>
      </p:sp>
      <p:pic>
        <p:nvPicPr>
          <p:cNvPr id="2050" name="Picture 2" descr="Ovarian and Menstrual cycle, structure of human endometrium and its... |  Download Scientific Diagram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77" r="39704"/>
          <a:stretch/>
        </p:blipFill>
        <p:spPr bwMode="auto">
          <a:xfrm>
            <a:off x="2438400" y="2211977"/>
            <a:ext cx="7053943" cy="424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4297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Grunge 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255</TotalTime>
  <Words>842</Words>
  <Application>Microsoft Office PowerPoint</Application>
  <PresentationFormat>Widescreen</PresentationFormat>
  <Paragraphs>104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Vapor Trail</vt:lpstr>
      <vt:lpstr>Hormonal cycle</vt:lpstr>
      <vt:lpstr>Outline</vt:lpstr>
      <vt:lpstr>Hormones and their functions</vt:lpstr>
      <vt:lpstr>Menstrual /Endometrial cycle</vt:lpstr>
      <vt:lpstr>Phase of Menstrual flow</vt:lpstr>
      <vt:lpstr>Conti………………..</vt:lpstr>
      <vt:lpstr>menstrual problems </vt:lpstr>
      <vt:lpstr>Phase 2</vt:lpstr>
      <vt:lpstr>Endometrium layers</vt:lpstr>
      <vt:lpstr>Phase 3</vt:lpstr>
      <vt:lpstr>Cont………………</vt:lpstr>
      <vt:lpstr>The three stages of uterine cycle</vt:lpstr>
      <vt:lpstr>Ovarian cycle</vt:lpstr>
      <vt:lpstr>1. Follicular phase maturation phase</vt:lpstr>
      <vt:lpstr>Conti…………………</vt:lpstr>
      <vt:lpstr>Cont………</vt:lpstr>
      <vt:lpstr>Phase 2</vt:lpstr>
      <vt:lpstr>Phase 3</vt:lpstr>
      <vt:lpstr>PowerPoint Presentation</vt:lpstr>
      <vt:lpstr>PowerPoint Presentation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Menstrual flow</dc:title>
  <dc:creator>Rachel Nyamu</dc:creator>
  <cp:lastModifiedBy>Rachel Nyamu</cp:lastModifiedBy>
  <cp:revision>41</cp:revision>
  <dcterms:created xsi:type="dcterms:W3CDTF">2022-06-09T18:39:56Z</dcterms:created>
  <dcterms:modified xsi:type="dcterms:W3CDTF">2022-06-14T06:50:26Z</dcterms:modified>
</cp:coreProperties>
</file>