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7" r:id="rId2"/>
  </p:sldMasterIdLst>
  <p:notesMasterIdLst>
    <p:notesMasterId r:id="rId11"/>
  </p:notesMasterIdLst>
  <p:handoutMasterIdLst>
    <p:handoutMasterId r:id="rId12"/>
  </p:handoutMasterIdLst>
  <p:sldIdLst>
    <p:sldId id="389" r:id="rId3"/>
    <p:sldId id="423" r:id="rId4"/>
    <p:sldId id="424" r:id="rId5"/>
    <p:sldId id="425" r:id="rId6"/>
    <p:sldId id="426" r:id="rId7"/>
    <p:sldId id="427" r:id="rId8"/>
    <p:sldId id="428" r:id="rId9"/>
    <p:sldId id="429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39" autoAdjust="0"/>
    <p:restoredTop sz="79192" autoAdjust="0"/>
  </p:normalViewPr>
  <p:slideViewPr>
    <p:cSldViewPr>
      <p:cViewPr varScale="1">
        <p:scale>
          <a:sx n="59" d="100"/>
          <a:sy n="59" d="100"/>
        </p:scale>
        <p:origin x="143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8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42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0B9006C-B8D1-4D8E-A079-662688D6E05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C126312-3C6E-418E-8A00-EC4456DA8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34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6F5139D-1CF0-4489-8824-FD9328BCBC96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5000BED-D57C-4F6B-8233-E4172C138A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80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>
            <a:noAutofit/>
          </a:bodyPr>
          <a:lstStyle/>
          <a:p>
            <a:pPr>
              <a:buClr>
                <a:schemeClr val="dk1"/>
              </a:buClr>
            </a:pPr>
            <a:r>
              <a:rPr lang="en-US" sz="11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INTRODUCE</a:t>
            </a: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Session 1 to participants.</a:t>
            </a:r>
          </a:p>
          <a:p>
            <a:pPr>
              <a:buClr>
                <a:schemeClr val="dk1"/>
              </a:buClr>
            </a:pPr>
            <a:endParaRPr lang="en-US"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chemeClr val="dk1"/>
              </a:buClr>
            </a:pPr>
            <a:r>
              <a:rPr lang="en-US" sz="11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TELL</a:t>
            </a: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participants that the session will take 1 hour.</a:t>
            </a:r>
          </a:p>
          <a:p>
            <a:pPr>
              <a:buClr>
                <a:schemeClr val="dk1"/>
              </a:buClr>
            </a:pPr>
            <a:endParaRPr lang="en-US"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chemeClr val="dk1"/>
              </a:buClr>
            </a:pPr>
            <a:r>
              <a:rPr lang="en-US" sz="11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ENCOURAGE</a:t>
            </a: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participants to ask questions for clarification at any point of the session.</a:t>
            </a:r>
          </a:p>
          <a:p>
            <a:pPr>
              <a:buClr>
                <a:schemeClr val="dk1"/>
              </a:buClr>
            </a:pPr>
            <a:endParaRPr lang="en-US"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chemeClr val="dk1"/>
              </a:buClr>
            </a:pPr>
            <a:r>
              <a:rPr lang="en-US" sz="11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</a:t>
            </a: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participants to page XXX of their packets for Session 1.</a:t>
            </a: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5140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gi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DD809B-373B-4F20-8A3B-7A374DB240F2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33600" y="6356352"/>
            <a:ext cx="5410200" cy="365125"/>
          </a:xfrm>
        </p:spPr>
        <p:txBody>
          <a:bodyPr/>
          <a:lstStyle>
            <a:lvl1pPr>
              <a:defRPr sz="1800" b="1">
                <a:solidFill>
                  <a:srgbClr val="250C90"/>
                </a:solidFill>
                <a:latin typeface="Bradley Hand IT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2774F-D2FC-4707-8066-AFF459DAE0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pic>
        <p:nvPicPr>
          <p:cNvPr id="1029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1150938"/>
          </a:xfrm>
          <a:prstGeom prst="rect">
            <a:avLst/>
          </a:prstGeom>
          <a:noFill/>
        </p:spPr>
      </p:pic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7772400" y="1143000"/>
            <a:ext cx="13716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</a:rPr>
              <a:t>Ministries of Health</a:t>
            </a:r>
            <a:endParaRPr lang="en-US" sz="18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pic>
        <p:nvPicPr>
          <p:cNvPr id="1032" name="Picture 4" descr="Kenya Fla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2"/>
            <a:ext cx="676275" cy="487363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pic>
        <p:nvPicPr>
          <p:cNvPr id="1034" name="Picture 4" descr="Kenya Fla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2"/>
            <a:ext cx="676275" cy="487363"/>
          </a:xfrm>
          <a:prstGeom prst="rect">
            <a:avLst/>
          </a:prstGeom>
          <a:noFill/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pic>
        <p:nvPicPr>
          <p:cNvPr id="1036" name="Picture 4" descr="Kenya Fla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2"/>
            <a:ext cx="676275" cy="487363"/>
          </a:xfrm>
          <a:prstGeom prst="rect">
            <a:avLst/>
          </a:prstGeom>
          <a:noFill/>
        </p:spPr>
      </p:pic>
      <p:pic>
        <p:nvPicPr>
          <p:cNvPr id="20" name="Picture 2" descr="C:\Documents and Settings\All Users\Documents\My Pictures\Sample Pictures\kenya-large-flag-k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68343" y="6172200"/>
            <a:ext cx="117565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3563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DD809B-373B-4F20-8A3B-7A374DB240F2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2774F-D2FC-4707-8066-AFF459DAE0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4" descr="Kenya Fla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676275" cy="4873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3082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DD809B-373B-4F20-8A3B-7A374DB240F2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2774F-D2FC-4707-8066-AFF459DAE0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4" descr="Kenya Fla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676275" cy="4873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2399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25" y="6"/>
            <a:ext cx="8307791" cy="1238272"/>
          </a:xfrm>
        </p:spPr>
        <p:txBody>
          <a:bodyPr/>
          <a:lstStyle>
            <a:lvl1pPr algn="l">
              <a:defRPr sz="2667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6482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DD809B-373B-4F20-8A3B-7A374DB240F2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2774F-D2FC-4707-8066-AFF459DAE0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14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DD809B-373B-4F20-8A3B-7A374DB240F2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2774F-D2FC-4707-8066-AFF459DAE0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13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DD809B-373B-4F20-8A3B-7A374DB240F2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2774F-D2FC-4707-8066-AFF459DAE0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5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DD809B-373B-4F20-8A3B-7A374DB240F2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2774F-D2FC-4707-8066-AFF459DAE0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77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DD809B-373B-4F20-8A3B-7A374DB240F2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2774F-D2FC-4707-8066-AFF459DAE0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4051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DD809B-373B-4F20-8A3B-7A374DB240F2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2774F-D2FC-4707-8066-AFF459DAE0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24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DD809B-373B-4F20-8A3B-7A374DB240F2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2774F-D2FC-4707-8066-AFF459DAE0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14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DD809B-373B-4F20-8A3B-7A374DB240F2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2774F-D2FC-4707-8066-AFF459DAE0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4" descr="Kenya Fla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676275" cy="4873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34092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DD809B-373B-4F20-8A3B-7A374DB240F2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2774F-D2FC-4707-8066-AFF459DAE0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8808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DD809B-373B-4F20-8A3B-7A374DB240F2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2774F-D2FC-4707-8066-AFF459DAE0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48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DD809B-373B-4F20-8A3B-7A374DB240F2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2774F-D2FC-4707-8066-AFF459DAE0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855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DD809B-373B-4F20-8A3B-7A374DB240F2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2774F-D2FC-4707-8066-AFF459DAE0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66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DD809B-373B-4F20-8A3B-7A374DB240F2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2774F-D2FC-4707-8066-AFF459DAE0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4" descr="Kenya Fla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676275" cy="4873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7827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DD809B-373B-4F20-8A3B-7A374DB240F2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2774F-D2FC-4707-8066-AFF459DAE0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4" descr="Kenya Fla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676275" cy="4873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0784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DD809B-373B-4F20-8A3B-7A374DB240F2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2774F-D2FC-4707-8066-AFF459DAE0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4" descr="Kenya Fla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676275" cy="4873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0623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DD809B-373B-4F20-8A3B-7A374DB240F2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2774F-D2FC-4707-8066-AFF459DAE0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4" descr="Kenya Fla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676275" cy="4873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1345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DD809B-373B-4F20-8A3B-7A374DB240F2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2774F-D2FC-4707-8066-AFF459DAE0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Kenya Fla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676275" cy="4873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718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DD809B-373B-4F20-8A3B-7A374DB240F2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2774F-D2FC-4707-8066-AFF459DAE0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4" descr="Kenya Fla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676275" cy="4873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6696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DD809B-373B-4F20-8A3B-7A374DB240F2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2774F-D2FC-4707-8066-AFF459DAE0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4" descr="Kenya Fla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676275" cy="4873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8123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CBDD809B-373B-4F20-8A3B-7A374DB240F2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6356352"/>
            <a:ext cx="586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0070C0"/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09C2774F-D2FC-4707-8066-AFF459DAE0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ag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6858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48600" y="0"/>
            <a:ext cx="1295400" cy="1150938"/>
          </a:xfrm>
          <a:prstGeom prst="rect">
            <a:avLst/>
          </a:prstGeom>
          <a:noFill/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772400" y="1143000"/>
            <a:ext cx="13716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</a:rPr>
              <a:t>Ministries of Health</a:t>
            </a:r>
            <a:endParaRPr lang="en-US" sz="1800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11" name="Picture 2" descr="C:\Documents and Settings\All Users\Documents\My Pictures\Sample Pictures\kenya-large-flag-ke.gi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68343" y="6172200"/>
            <a:ext cx="117565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945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CBDD809B-373B-4F20-8A3B-7A374DB240F2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fld id="{09C2774F-D2FC-4707-8066-AFF459DAE0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dobe Jenson Pro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dobe Jenson Pro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dobe Jenson Pro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dobe Jenson Pro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dobe Jenson Pro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dobe Jenson Pro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dobe Jenson Pro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dobe Jenson Pro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r>
              <a:rPr lang="en-US" sz="4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 MANAGEMENTS</a:t>
            </a:r>
            <a:endParaRPr lang="en"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Shape 325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</a:pPr>
            <a:endParaRPr sz="3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664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 for managing common STI syndromes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0"/>
            <a:ext cx="3886200" cy="510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371600"/>
            <a:ext cx="3534927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14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8600"/>
            <a:ext cx="3696468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28600"/>
            <a:ext cx="380528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5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4766649" cy="7391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0"/>
            <a:ext cx="44196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0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1448"/>
            <a:ext cx="4048595" cy="66965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95" y="161448"/>
            <a:ext cx="4464034" cy="603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4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Fight AIDS </a:t>
            </a:r>
            <a:r>
              <a:rPr lang="en-US" dirty="0"/>
              <a:t>r</a:t>
            </a:r>
            <a:r>
              <a:rPr lang="en-US" dirty="0" smtClean="0"/>
              <a:t>emember the 4Cs </a:t>
            </a:r>
            <a:br>
              <a:rPr lang="en-US" dirty="0" smtClean="0"/>
            </a:br>
            <a:r>
              <a:rPr lang="en-US" dirty="0" smtClean="0"/>
              <a:t>of Good STI managements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u="sng" dirty="0" smtClean="0">
                <a:solidFill>
                  <a:srgbClr val="FF0000"/>
                </a:solidFill>
              </a:rPr>
              <a:t>COUNSELING </a:t>
            </a:r>
          </a:p>
          <a:p>
            <a:r>
              <a:rPr lang="en-US" dirty="0" smtClean="0"/>
              <a:t>Emphasize on the risk of STIs including HIV</a:t>
            </a:r>
          </a:p>
          <a:p>
            <a:r>
              <a:rPr lang="en-US" dirty="0" smtClean="0"/>
              <a:t>Discuss other 3Cs</a:t>
            </a:r>
          </a:p>
          <a:p>
            <a:r>
              <a:rPr lang="en-US" dirty="0" smtClean="0"/>
              <a:t>Offer HIV testing and counselling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u="sng" dirty="0" smtClean="0">
                <a:solidFill>
                  <a:srgbClr val="FF0000"/>
                </a:solidFill>
              </a:rPr>
              <a:t>COMPLIANCE</a:t>
            </a:r>
          </a:p>
          <a:p>
            <a:pPr marL="0" indent="0">
              <a:buNone/>
            </a:pPr>
            <a:r>
              <a:rPr lang="en-US" dirty="0" smtClean="0"/>
              <a:t>Your patient should</a:t>
            </a:r>
          </a:p>
          <a:p>
            <a:r>
              <a:rPr lang="en-US" dirty="0" smtClean="0"/>
              <a:t>Avoid self medication</a:t>
            </a:r>
          </a:p>
          <a:p>
            <a:r>
              <a:rPr lang="en-US" dirty="0" smtClean="0"/>
              <a:t>Take the full course of medication and not to share or keep it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6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Follow other </a:t>
            </a:r>
            <a:r>
              <a:rPr lang="en-US" dirty="0"/>
              <a:t>I</a:t>
            </a:r>
            <a:r>
              <a:rPr lang="en-US" dirty="0" smtClean="0"/>
              <a:t>nstructions</a:t>
            </a:r>
          </a:p>
          <a:p>
            <a:pPr marL="0" indent="0"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CONDOMS</a:t>
            </a:r>
          </a:p>
          <a:p>
            <a:r>
              <a:rPr lang="en-US" dirty="0" smtClean="0"/>
              <a:t>Proper use of condoms is the only other alternative to abstinence to protect from STIs</a:t>
            </a:r>
          </a:p>
          <a:p>
            <a:r>
              <a:rPr lang="en-US" dirty="0" smtClean="0"/>
              <a:t>Give condoms to your patients</a:t>
            </a:r>
          </a:p>
          <a:p>
            <a:r>
              <a:rPr lang="en-US" dirty="0" smtClean="0"/>
              <a:t>Explain and demonstrate the correct use of condoms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9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CONTACT TRACING</a:t>
            </a:r>
          </a:p>
          <a:p>
            <a:pPr marL="0" indent="0">
              <a:buNone/>
            </a:pPr>
            <a:r>
              <a:rPr lang="en-US" dirty="0" smtClean="0"/>
              <a:t>Your patients should: </a:t>
            </a:r>
          </a:p>
          <a:p>
            <a:r>
              <a:rPr lang="en-US" dirty="0" smtClean="0"/>
              <a:t>Tell all his/her sexual partners to seek medication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68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SCO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ASCOP 201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ascop Font">
      <a:majorFont>
        <a:latin typeface="Adobe Jenson Pro"/>
        <a:ea typeface=""/>
        <a:cs typeface=""/>
      </a:majorFont>
      <a:minorFont>
        <a:latin typeface="Adobe Garamon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SCOP 2015" id="{82C1481A-A888-4EC0-AD39-6D9C5B780781}" vid="{3979DA73-4CAE-4482-841D-3FB1B81E588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Kitui County RRI engagement 21 April 2016</Template>
  <TotalTime>2490</TotalTime>
  <Words>140</Words>
  <Application>Microsoft Office PowerPoint</Application>
  <PresentationFormat>On-screen Show (4:3)</PresentationFormat>
  <Paragraphs>27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Adobe Garamond Pro</vt:lpstr>
      <vt:lpstr>Adobe Jenson Pro</vt:lpstr>
      <vt:lpstr>Arial</vt:lpstr>
      <vt:lpstr>Bradley Hand ITC</vt:lpstr>
      <vt:lpstr>Calibri</vt:lpstr>
      <vt:lpstr>NASCOP</vt:lpstr>
      <vt:lpstr>NASCOP 2015</vt:lpstr>
      <vt:lpstr>STI MANAGEMENTS</vt:lpstr>
      <vt:lpstr>algorithms for managing common STI syndromes</vt:lpstr>
      <vt:lpstr>PowerPoint Presentation</vt:lpstr>
      <vt:lpstr>PowerPoint Presentation</vt:lpstr>
      <vt:lpstr>PowerPoint Presentation</vt:lpstr>
      <vt:lpstr>Fight AIDS remember the 4Cs  of Good STI managements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 ART to Use in Adults, Adolescents and Pregnant Women</dc:title>
  <dc:creator>svakil</dc:creator>
  <cp:lastModifiedBy>VERAH</cp:lastModifiedBy>
  <cp:revision>183</cp:revision>
  <cp:lastPrinted>2018-03-05T10:06:17Z</cp:lastPrinted>
  <dcterms:created xsi:type="dcterms:W3CDTF">2016-05-11T16:47:36Z</dcterms:created>
  <dcterms:modified xsi:type="dcterms:W3CDTF">2020-02-19T07:15:54Z</dcterms:modified>
</cp:coreProperties>
</file>