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MUSCULAR </a:t>
            </a:r>
            <a:r>
              <a:rPr lang="en-US" b="1" dirty="0" smtClean="0">
                <a:solidFill>
                  <a:srgbClr val="92D050"/>
                </a:solidFill>
              </a:rPr>
              <a:t>TISSUE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>
                <a:solidFill>
                  <a:srgbClr val="00B0F0"/>
                </a:solidFill>
              </a:rPr>
              <a:t>SAMUEL NGIGI KIURIRE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Muscles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 movement</a:t>
            </a:r>
          </a:p>
          <a:p>
            <a:r>
              <a:rPr lang="en-US"/>
              <a:t>Maintain posture</a:t>
            </a:r>
          </a:p>
          <a:p>
            <a:r>
              <a:rPr lang="en-US"/>
              <a:t>Stabilize joints</a:t>
            </a:r>
          </a:p>
          <a:p>
            <a:r>
              <a:rPr lang="en-US"/>
              <a:t>Generate heat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Microscopic Anatomy </a:t>
            </a:r>
            <a:r>
              <a:rPr lang="en-US" sz="4000" dirty="0" smtClean="0"/>
              <a:t>of Skeletal </a:t>
            </a:r>
            <a:r>
              <a:rPr lang="en-US" sz="4000" dirty="0"/>
              <a:t>Muscle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/>
              <a:t>Cells are multinucleate</a:t>
            </a:r>
          </a:p>
          <a:p>
            <a:r>
              <a:rPr lang="en-US"/>
              <a:t>Nuclei are just beneath the sarcolemma</a:t>
            </a:r>
          </a:p>
          <a:p>
            <a:r>
              <a:rPr lang="en-US"/>
              <a:t>Sarcolemma–specialized plasma membrane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6.3a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 l="5583" t="21014" b="42500"/>
          <a:stretch>
            <a:fillRect/>
          </a:stretch>
        </p:blipFill>
        <p:spPr bwMode="auto">
          <a:xfrm>
            <a:off x="1828800" y="3429000"/>
            <a:ext cx="64008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6.3b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Myofibril</a:t>
            </a:r>
          </a:p>
          <a:p>
            <a:pPr lvl="1"/>
            <a:r>
              <a:rPr lang="en-US"/>
              <a:t>Bundles of myofilaments</a:t>
            </a:r>
          </a:p>
          <a:p>
            <a:pPr lvl="1"/>
            <a:r>
              <a:rPr lang="en-US"/>
              <a:t>Myofibrils are aligned to give distinct bands</a:t>
            </a:r>
          </a:p>
          <a:p>
            <a:pPr lvl="2"/>
            <a:r>
              <a:rPr lang="en-US" sz="2800"/>
              <a:t>I band =</a:t>
            </a:r>
          </a:p>
          <a:p>
            <a:pPr lvl="2">
              <a:buFontTx/>
              <a:buNone/>
            </a:pPr>
            <a:r>
              <a:rPr lang="en-US" sz="2800"/>
              <a:t>	light band</a:t>
            </a:r>
          </a:p>
          <a:p>
            <a:pPr lvl="2"/>
            <a:r>
              <a:rPr lang="en-US" sz="2800"/>
              <a:t>A band =  </a:t>
            </a:r>
            <a:br>
              <a:rPr lang="en-US" sz="2800"/>
            </a:br>
            <a:r>
              <a:rPr lang="en-US" sz="2800"/>
              <a:t>dark band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 l="5583" t="53207" r="2777" b="19965"/>
          <a:stretch>
            <a:fillRect/>
          </a:stretch>
        </p:blipFill>
        <p:spPr bwMode="auto">
          <a:xfrm>
            <a:off x="3733800" y="3505200"/>
            <a:ext cx="5410200" cy="22780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Sarcomere</a:t>
            </a:r>
          </a:p>
          <a:p>
            <a:pPr lvl="1"/>
            <a:r>
              <a:rPr lang="en-US"/>
              <a:t>Contractile unit of a muscle fiber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6.3b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 l="5583" t="53207" r="2777" b="19965"/>
          <a:stretch>
            <a:fillRect/>
          </a:stretch>
        </p:blipFill>
        <p:spPr bwMode="auto">
          <a:xfrm>
            <a:off x="762000" y="3276600"/>
            <a:ext cx="7696200" cy="2916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Microscopic Anatomy of Skeletal Muscle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Organization of the sarcomere</a:t>
            </a:r>
          </a:p>
          <a:p>
            <a:pPr lvl="1"/>
            <a:r>
              <a:rPr lang="en-US"/>
              <a:t>Thick filaments = myosin filaments</a:t>
            </a:r>
          </a:p>
          <a:p>
            <a:pPr lvl="2"/>
            <a:r>
              <a:rPr lang="en-US" sz="2800"/>
              <a:t>Composed of the protein myosin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6.3c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 l="5583" t="18869" r="4166" b="52158"/>
          <a:stretch>
            <a:fillRect/>
          </a:stretch>
        </p:blipFill>
        <p:spPr bwMode="auto">
          <a:xfrm>
            <a:off x="1638300" y="3581400"/>
            <a:ext cx="5867400" cy="24368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Microscopic Anatomy of                     Skeletal Muscle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800"/>
              <a:t>Myosin filaments have heads (extensions, or cross bridges)</a:t>
            </a:r>
          </a:p>
          <a:p>
            <a:r>
              <a:rPr lang="en-US" sz="2800"/>
              <a:t>Myosin and actin overlap somewhat</a:t>
            </a:r>
          </a:p>
          <a:p>
            <a:r>
              <a:rPr lang="en-US" sz="2800"/>
              <a:t>Sarcoplasmic reticulum (SR) – stores calcium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 l="5583" t="47842" b="16745"/>
          <a:stretch>
            <a:fillRect/>
          </a:stretch>
        </p:blipFill>
        <p:spPr bwMode="auto">
          <a:xfrm>
            <a:off x="381000" y="3625850"/>
            <a:ext cx="7620000" cy="2886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Properties of Skeletal Muscle Activity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/>
              <a:t>Irritability – ability to receive and respond to a stimulus</a:t>
            </a:r>
          </a:p>
          <a:p>
            <a:r>
              <a:rPr lang="en-US"/>
              <a:t>Contractility – ability to shorten when an adequate stimulus is received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>Muscle is Stimulated by Nerve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765550" cy="4525963"/>
          </a:xfrm>
        </p:spPr>
        <p:txBody>
          <a:bodyPr/>
          <a:lstStyle/>
          <a:p>
            <a:r>
              <a:rPr lang="en-US"/>
              <a:t>Skeletal muscles must be stimulated by a nerve to contract</a:t>
            </a:r>
          </a:p>
          <a:p>
            <a:r>
              <a:rPr lang="en-US"/>
              <a:t>Motor unit</a:t>
            </a:r>
          </a:p>
          <a:p>
            <a:pPr lvl="1"/>
            <a:r>
              <a:rPr lang="en-US"/>
              <a:t>One neuron</a:t>
            </a:r>
          </a:p>
          <a:p>
            <a:pPr lvl="1"/>
            <a:r>
              <a:rPr lang="en-US"/>
              <a:t>Muscle cells stimulated by that neuron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6.4a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1721" t="12526" r="34966" b="5554"/>
          <a:stretch>
            <a:fillRect/>
          </a:stretch>
        </p:blipFill>
        <p:spPr bwMode="auto">
          <a:xfrm>
            <a:off x="4267200" y="16002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to Muscles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/>
              <a:t>Neuromuscular junctions – the site of nerve and muscle association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6.5b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 t="51402" r="32819" b="6943"/>
          <a:stretch>
            <a:fillRect/>
          </a:stretch>
        </p:blipFill>
        <p:spPr bwMode="auto">
          <a:xfrm>
            <a:off x="685800" y="2376488"/>
            <a:ext cx="8001000" cy="38338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to Muscles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4229100" cy="4525963"/>
          </a:xfrm>
        </p:spPr>
        <p:txBody>
          <a:bodyPr/>
          <a:lstStyle/>
          <a:p>
            <a:r>
              <a:rPr lang="en-US"/>
              <a:t>Synaptic cleft – gap between nerve and muscle</a:t>
            </a:r>
          </a:p>
          <a:p>
            <a:pPr lvl="1"/>
            <a:r>
              <a:rPr lang="en-US"/>
              <a:t>Nerve and muscle do not make contact</a:t>
            </a:r>
          </a:p>
          <a:p>
            <a:pPr lvl="1"/>
            <a:r>
              <a:rPr lang="en-US"/>
              <a:t>Area between nerve and muscle is filled with interstitial fluid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6.5b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51402" r="32819" b="6943"/>
          <a:stretch>
            <a:fillRect/>
          </a:stretch>
        </p:blipFill>
        <p:spPr bwMode="auto">
          <a:xfrm>
            <a:off x="4321175" y="2209800"/>
            <a:ext cx="4822825" cy="231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Muscular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Muscles are responsible for all types of body movement</a:t>
            </a:r>
          </a:p>
          <a:p>
            <a:r>
              <a:rPr lang="en-US" dirty="0"/>
              <a:t>Three basic muscle types are found in the body</a:t>
            </a:r>
          </a:p>
          <a:p>
            <a:pPr lvl="1"/>
            <a:r>
              <a:rPr lang="en-US" dirty="0"/>
              <a:t>Skeletal muscle</a:t>
            </a:r>
          </a:p>
          <a:p>
            <a:pPr lvl="1"/>
            <a:r>
              <a:rPr lang="en-US" dirty="0"/>
              <a:t>Cardiac muscle</a:t>
            </a:r>
          </a:p>
          <a:p>
            <a:pPr lvl="1"/>
            <a:r>
              <a:rPr lang="en-US" dirty="0"/>
              <a:t>Smooth muscle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/>
              <a:t>Transmission of Nerve Impulse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11763"/>
          </a:xfrm>
        </p:spPr>
        <p:txBody>
          <a:bodyPr/>
          <a:lstStyle/>
          <a:p>
            <a:r>
              <a:rPr lang="en-US" sz="2800"/>
              <a:t>Neurotransmitter – a chemical released by the nerve upon arrival of nerve impulse</a:t>
            </a:r>
          </a:p>
          <a:p>
            <a:pPr lvl="1"/>
            <a:r>
              <a:rPr lang="en-US" sz="2400"/>
              <a:t>The neurotransmitter - </a:t>
            </a:r>
            <a:r>
              <a:rPr lang="en-US" sz="2400" b="1"/>
              <a:t>acetylcholine</a:t>
            </a:r>
          </a:p>
          <a:p>
            <a:r>
              <a:rPr lang="en-US" sz="2800"/>
              <a:t>Neurotransmitter attaches to receptors on the sarcolemma</a:t>
            </a:r>
          </a:p>
          <a:p>
            <a:r>
              <a:rPr lang="en-US" sz="2800"/>
              <a:t>Sarcolemma becomes permeable to sodium (Na</a:t>
            </a:r>
            <a:r>
              <a:rPr lang="en-US" sz="2800" baseline="30000"/>
              <a:t>+</a:t>
            </a:r>
            <a:r>
              <a:rPr lang="en-US" sz="2800"/>
              <a:t>) </a:t>
            </a:r>
          </a:p>
          <a:p>
            <a:r>
              <a:rPr lang="en-US" sz="2800"/>
              <a:t>Sodium enters the cell and generates an action potential</a:t>
            </a:r>
          </a:p>
          <a:p>
            <a:r>
              <a:rPr lang="en-US" sz="2800"/>
              <a:t>Once started, muscle contraction cannot be stopped</a:t>
            </a:r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4150"/>
            <a:ext cx="9144000" cy="1431925"/>
          </a:xfrm>
        </p:spPr>
        <p:txBody>
          <a:bodyPr>
            <a:spAutoFit/>
          </a:bodyPr>
          <a:lstStyle/>
          <a:p>
            <a:r>
              <a:rPr lang="en-US"/>
              <a:t>The Sliding Filament Theory of Muscle Contraction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17713"/>
            <a:ext cx="4235450" cy="3989387"/>
          </a:xfrm>
        </p:spPr>
        <p:txBody>
          <a:bodyPr/>
          <a:lstStyle/>
          <a:p>
            <a:r>
              <a:rPr lang="en-US"/>
              <a:t>This action causes the myosin to slide along the actin</a:t>
            </a:r>
          </a:p>
          <a:p>
            <a:r>
              <a:rPr lang="en-US"/>
              <a:t>The result is shortening of the muscle – a contraction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6.7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 l="19412" t="19910" r="15294" b="17818"/>
          <a:stretch>
            <a:fillRect/>
          </a:stretch>
        </p:blipFill>
        <p:spPr bwMode="auto">
          <a:xfrm>
            <a:off x="4953000" y="1752600"/>
            <a:ext cx="3582988" cy="44211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Contraction of a Skeletal Muscle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Muscle fiber contraction is “all or none”</a:t>
            </a:r>
          </a:p>
          <a:p>
            <a:r>
              <a:rPr lang="en-US"/>
              <a:t>Within a skeletal muscle, not all fibers may be stimulated during the same interval</a:t>
            </a:r>
          </a:p>
          <a:p>
            <a:r>
              <a:rPr lang="en-US"/>
              <a:t>Different combinations of muscle fiber contractions may give differing responses</a:t>
            </a:r>
          </a:p>
          <a:p>
            <a:r>
              <a:rPr lang="en-US"/>
              <a:t>Graded responses – different degrees of skeletal muscle shortening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Graded Responses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Twitch</a:t>
            </a:r>
          </a:p>
          <a:p>
            <a:pPr lvl="1">
              <a:lnSpc>
                <a:spcPct val="90000"/>
              </a:lnSpc>
            </a:pPr>
            <a:r>
              <a:rPr lang="en-US"/>
              <a:t>Single, brief contraction</a:t>
            </a:r>
          </a:p>
          <a:p>
            <a:pPr lvl="1">
              <a:lnSpc>
                <a:spcPct val="90000"/>
              </a:lnSpc>
            </a:pPr>
            <a:r>
              <a:rPr lang="en-US"/>
              <a:t>Not a normal muscle function</a:t>
            </a:r>
          </a:p>
          <a:p>
            <a:pPr>
              <a:lnSpc>
                <a:spcPct val="90000"/>
              </a:lnSpc>
            </a:pPr>
            <a:r>
              <a:rPr lang="en-US"/>
              <a:t>Tetanus (summing of contractions)</a:t>
            </a:r>
          </a:p>
          <a:p>
            <a:pPr lvl="1">
              <a:lnSpc>
                <a:spcPct val="90000"/>
              </a:lnSpc>
            </a:pPr>
            <a:r>
              <a:rPr lang="en-US"/>
              <a:t>One contraction is immediately followed by another</a:t>
            </a:r>
          </a:p>
          <a:p>
            <a:pPr lvl="1">
              <a:lnSpc>
                <a:spcPct val="90000"/>
              </a:lnSpc>
            </a:pPr>
            <a:r>
              <a:rPr lang="en-US"/>
              <a:t>The muscle does not completely return to a resting state</a:t>
            </a:r>
          </a:p>
          <a:p>
            <a:pPr lvl="1">
              <a:lnSpc>
                <a:spcPct val="90000"/>
              </a:lnSpc>
            </a:pPr>
            <a:r>
              <a:rPr lang="en-US"/>
              <a:t>The effects are added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6.9a–b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Graded Responses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Unfused (incomplete) tetanus</a:t>
            </a:r>
          </a:p>
          <a:p>
            <a:pPr lvl="1"/>
            <a:r>
              <a:rPr lang="en-US"/>
              <a:t>Some relaxation occurs between contractions</a:t>
            </a:r>
          </a:p>
          <a:p>
            <a:pPr lvl="1"/>
            <a:r>
              <a:rPr lang="en-US"/>
              <a:t>The results are summed </a:t>
            </a:r>
          </a:p>
          <a:p>
            <a:r>
              <a:rPr lang="en-US"/>
              <a:t>Fused </a:t>
            </a:r>
          </a:p>
          <a:p>
            <a:pPr lvl="1"/>
            <a:r>
              <a:rPr lang="en-US"/>
              <a:t>No evidence of relaxation before the following contractions</a:t>
            </a:r>
          </a:p>
          <a:p>
            <a:pPr lvl="1"/>
            <a:r>
              <a:rPr lang="en-US"/>
              <a:t>The result is a sustained muscle contraction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325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6.9c–d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Muscle Response to Strong Stimuli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/>
              <a:t>Muscle force depends upon the number of fibers that are stimulated</a:t>
            </a:r>
          </a:p>
          <a:p>
            <a:r>
              <a:rPr lang="en-US"/>
              <a:t>More fibers contracting results in greater muscle tension</a:t>
            </a:r>
          </a:p>
          <a:p>
            <a:r>
              <a:rPr lang="en-US"/>
              <a:t>Muscles can continue to contract unless they run out of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for Muscle Contraction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Muscles use stored ATP for energy</a:t>
            </a:r>
          </a:p>
          <a:p>
            <a:pPr lvl="1">
              <a:lnSpc>
                <a:spcPct val="90000"/>
              </a:lnSpc>
            </a:pPr>
            <a:r>
              <a:rPr lang="en-US"/>
              <a:t>Bonds of ATP are broken to release energy</a:t>
            </a:r>
          </a:p>
          <a:p>
            <a:pPr>
              <a:lnSpc>
                <a:spcPct val="90000"/>
              </a:lnSpc>
            </a:pPr>
            <a:r>
              <a:rPr lang="en-US"/>
              <a:t>After this initial use, other pathways must be utilized to produce ATP</a:t>
            </a:r>
          </a:p>
          <a:p>
            <a:pPr>
              <a:lnSpc>
                <a:spcPct val="90000"/>
              </a:lnSpc>
            </a:pPr>
            <a:r>
              <a:rPr lang="en-US"/>
              <a:t> Direct phosphorylation</a:t>
            </a:r>
          </a:p>
          <a:p>
            <a:pPr lvl="1">
              <a:lnSpc>
                <a:spcPct val="90000"/>
              </a:lnSpc>
            </a:pPr>
            <a:r>
              <a:rPr lang="en-US"/>
              <a:t>Muscle cells contain creatine phosphate</a:t>
            </a:r>
          </a:p>
          <a:p>
            <a:pPr lvl="1">
              <a:lnSpc>
                <a:spcPct val="90000"/>
              </a:lnSpc>
            </a:pPr>
            <a:r>
              <a:rPr lang="en-US"/>
              <a:t>After ATP is depleted, ADP is left</a:t>
            </a:r>
          </a:p>
          <a:p>
            <a:pPr lvl="1">
              <a:lnSpc>
                <a:spcPct val="90000"/>
              </a:lnSpc>
            </a:pPr>
            <a:r>
              <a:rPr lang="en-US"/>
              <a:t>CP transfers energy to ADP, to regenerate ATP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for Muscle Contraction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013325" cy="4346575"/>
          </a:xfrm>
        </p:spPr>
        <p:txBody>
          <a:bodyPr/>
          <a:lstStyle/>
          <a:p>
            <a:r>
              <a:rPr lang="en-US" sz="2800"/>
              <a:t>Aerobic  Respiration  (Cellular respiration)</a:t>
            </a:r>
          </a:p>
          <a:p>
            <a:pPr lvl="1"/>
            <a:r>
              <a:rPr lang="en-US" sz="2400"/>
              <a:t>Series of metabolic pathways that occur in the mitochondria</a:t>
            </a:r>
          </a:p>
          <a:p>
            <a:pPr lvl="1"/>
            <a:r>
              <a:rPr lang="en-US" sz="2400"/>
              <a:t>Glucose is broken down to carbon dioxide and water, releasing energy</a:t>
            </a:r>
          </a:p>
          <a:p>
            <a:pPr lvl="1"/>
            <a:r>
              <a:rPr lang="en-US" sz="2400"/>
              <a:t>This is a slower reaction that requires continuous oxygen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6.10b</a:t>
            </a: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 l="31769" t="13914" r="33891" b="6943"/>
          <a:stretch>
            <a:fillRect/>
          </a:stretch>
        </p:blipFill>
        <p:spPr bwMode="auto">
          <a:xfrm>
            <a:off x="5429250" y="1447800"/>
            <a:ext cx="2908300" cy="518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for Muscle Contraction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97463" cy="4525963"/>
          </a:xfrm>
        </p:spPr>
        <p:txBody>
          <a:bodyPr/>
          <a:lstStyle/>
          <a:p>
            <a:r>
              <a:rPr lang="en-US"/>
              <a:t>Anaerobic glycolysis</a:t>
            </a:r>
          </a:p>
          <a:p>
            <a:pPr lvl="1"/>
            <a:r>
              <a:rPr lang="en-US"/>
              <a:t>Reaction that breaks down glucose without oxygen</a:t>
            </a:r>
          </a:p>
          <a:p>
            <a:pPr lvl="1"/>
            <a:r>
              <a:rPr lang="en-US"/>
              <a:t>Glucose is broken down to pyruvic acid to produce some ATP</a:t>
            </a:r>
          </a:p>
          <a:p>
            <a:pPr lvl="1"/>
            <a:r>
              <a:rPr lang="en-US"/>
              <a:t>Pyruvic acid is converted to lactic acid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 l="66107" t="13914" r="1700" b="6943"/>
          <a:stretch>
            <a:fillRect/>
          </a:stretch>
        </p:blipFill>
        <p:spPr bwMode="auto">
          <a:xfrm>
            <a:off x="5867400" y="1371600"/>
            <a:ext cx="2767013" cy="5257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Muscle Fatigue and Oxygen Debt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a muscle is fatigued, it is unable to contract</a:t>
            </a:r>
          </a:p>
          <a:p>
            <a:pPr>
              <a:lnSpc>
                <a:spcPct val="90000"/>
              </a:lnSpc>
            </a:pPr>
            <a:r>
              <a:rPr lang="en-US"/>
              <a:t>The common reason for muscle fatigue is oxygen debt</a:t>
            </a:r>
          </a:p>
          <a:p>
            <a:pPr lvl="1">
              <a:lnSpc>
                <a:spcPct val="90000"/>
              </a:lnSpc>
            </a:pPr>
            <a:r>
              <a:rPr lang="en-US"/>
              <a:t>Oxygen must be placed</a:t>
            </a:r>
          </a:p>
          <a:p>
            <a:pPr lvl="1">
              <a:lnSpc>
                <a:spcPct val="90000"/>
              </a:lnSpc>
            </a:pPr>
            <a:r>
              <a:rPr lang="en-US"/>
              <a:t>Oxygen is required to rid of accumulated lactic acid</a:t>
            </a:r>
          </a:p>
          <a:p>
            <a:pPr>
              <a:lnSpc>
                <a:spcPct val="90000"/>
              </a:lnSpc>
            </a:pPr>
            <a:r>
              <a:rPr lang="en-US"/>
              <a:t>Increase acidity (from lactic acid) and lack of ATP causes the muscle to contract less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Muscles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Muscle cells are elongated </a:t>
            </a:r>
            <a:br>
              <a:rPr lang="en-US" dirty="0"/>
            </a:br>
            <a:r>
              <a:rPr lang="en-US" dirty="0"/>
              <a:t>(muscle cell = muscle fiber)</a:t>
            </a:r>
          </a:p>
          <a:p>
            <a:r>
              <a:rPr lang="en-US" dirty="0"/>
              <a:t>Contraction of muscles is due to the movement of microfilaments</a:t>
            </a:r>
          </a:p>
          <a:p>
            <a:r>
              <a:rPr lang="en-US" dirty="0"/>
              <a:t>All muscles share some terminology</a:t>
            </a:r>
          </a:p>
          <a:p>
            <a:pPr lvl="1"/>
            <a:r>
              <a:rPr lang="en-US" dirty="0"/>
              <a:t>Prefix </a:t>
            </a:r>
            <a:r>
              <a:rPr lang="en-US" i="1" dirty="0" err="1"/>
              <a:t>myo</a:t>
            </a:r>
            <a:r>
              <a:rPr lang="en-US" dirty="0"/>
              <a:t> refers to muscle (myocardial)</a:t>
            </a:r>
          </a:p>
          <a:p>
            <a:pPr lvl="1"/>
            <a:r>
              <a:rPr lang="en-US" dirty="0"/>
              <a:t>Prefix </a:t>
            </a:r>
            <a:r>
              <a:rPr lang="en-US" i="1" dirty="0" err="1"/>
              <a:t>mys</a:t>
            </a:r>
            <a:r>
              <a:rPr lang="en-US" dirty="0"/>
              <a:t> refers to muscle (</a:t>
            </a:r>
            <a:r>
              <a:rPr lang="en-US" dirty="0" err="1"/>
              <a:t>myastenia</a:t>
            </a:r>
            <a:r>
              <a:rPr lang="en-US" dirty="0"/>
              <a:t> gravis)</a:t>
            </a:r>
          </a:p>
          <a:p>
            <a:pPr lvl="1"/>
            <a:r>
              <a:rPr lang="en-US" dirty="0"/>
              <a:t>Prefix </a:t>
            </a:r>
            <a:r>
              <a:rPr lang="en-US" i="1" dirty="0" err="1"/>
              <a:t>sarco</a:t>
            </a:r>
            <a:r>
              <a:rPr lang="en-US" dirty="0"/>
              <a:t> refers to flesh (</a:t>
            </a:r>
            <a:r>
              <a:rPr lang="en-US" dirty="0" err="1"/>
              <a:t>sarcolema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 Types of Muscle Contractions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Isotonic contractions</a:t>
            </a:r>
          </a:p>
          <a:p>
            <a:pPr lvl="1"/>
            <a:r>
              <a:rPr lang="en-US"/>
              <a:t>Myofilaments are able to slide past each other during contractions </a:t>
            </a:r>
          </a:p>
          <a:p>
            <a:pPr lvl="1"/>
            <a:r>
              <a:rPr lang="en-US"/>
              <a:t>Tension in the muscles increases</a:t>
            </a:r>
          </a:p>
          <a:p>
            <a:pPr lvl="1"/>
            <a:r>
              <a:rPr lang="en-US"/>
              <a:t>The muscle shortens</a:t>
            </a:r>
          </a:p>
          <a:p>
            <a:r>
              <a:rPr lang="en-US"/>
              <a:t>Isometric contractions</a:t>
            </a:r>
          </a:p>
          <a:p>
            <a:pPr lvl="1"/>
            <a:r>
              <a:rPr lang="en-US"/>
              <a:t>Tension in the muscles increases</a:t>
            </a:r>
          </a:p>
          <a:p>
            <a:pPr lvl="1"/>
            <a:r>
              <a:rPr lang="en-US"/>
              <a:t>The muscle is unable to shorten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Exercise on Muscle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Results of increased muscle use</a:t>
            </a:r>
          </a:p>
          <a:p>
            <a:pPr lvl="1"/>
            <a:r>
              <a:rPr lang="en-US"/>
              <a:t>Increase in muscle size</a:t>
            </a:r>
          </a:p>
          <a:p>
            <a:pPr lvl="1"/>
            <a:r>
              <a:rPr lang="en-US"/>
              <a:t>Increase in muscle strength</a:t>
            </a:r>
          </a:p>
          <a:p>
            <a:pPr lvl="1"/>
            <a:r>
              <a:rPr lang="en-US"/>
              <a:t>Increase in muscle efficiency</a:t>
            </a:r>
          </a:p>
          <a:p>
            <a:pPr lvl="1"/>
            <a:r>
              <a:rPr lang="en-US"/>
              <a:t>Muscle becomes more fatigue resistant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End of Presentation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/>
            </a:r>
            <a:br>
              <a:rPr lang="en-US" b="1" dirty="0" smtClean="0">
                <a:solidFill>
                  <a:srgbClr val="00B0F0"/>
                </a:solidFill>
              </a:rPr>
            </a:br>
            <a:r>
              <a:rPr lang="en-US" b="1" dirty="0" smtClean="0">
                <a:solidFill>
                  <a:srgbClr val="00B0F0"/>
                </a:solidFill>
              </a:rPr>
              <a:t>Thank You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Users\Cyrus\Desktop\Depositphotos_107368992_m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3048000" cy="203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Characteristics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are attached by tendons to bones</a:t>
            </a:r>
          </a:p>
          <a:p>
            <a:r>
              <a:rPr lang="en-US"/>
              <a:t>Cells are multinucleate</a:t>
            </a:r>
          </a:p>
          <a:p>
            <a:r>
              <a:rPr lang="en-US"/>
              <a:t>Striated – have visible banding</a:t>
            </a:r>
          </a:p>
          <a:p>
            <a:r>
              <a:rPr lang="en-US"/>
              <a:t>Voluntary – subject to conscious control</a:t>
            </a:r>
          </a:p>
          <a:p>
            <a:r>
              <a:rPr lang="en-US"/>
              <a:t>Cells are surrounded and bundled by connective tissue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675"/>
            <a:ext cx="9144000" cy="1311275"/>
          </a:xfrm>
        </p:spPr>
        <p:txBody>
          <a:bodyPr>
            <a:spAutoFit/>
          </a:bodyPr>
          <a:lstStyle/>
          <a:p>
            <a:r>
              <a:rPr lang="en-US" sz="4000"/>
              <a:t>Connective Tissue Wrappings of Skeletal Muscle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4235450" cy="4724400"/>
          </a:xfrm>
        </p:spPr>
        <p:txBody>
          <a:bodyPr/>
          <a:lstStyle/>
          <a:p>
            <a:r>
              <a:rPr lang="en-US" sz="2800"/>
              <a:t>Endomysium – around single muscle fiber</a:t>
            </a:r>
          </a:p>
          <a:p>
            <a:r>
              <a:rPr lang="en-US" sz="2800"/>
              <a:t>Perimysium – around a fascicle (bundle) of fibers</a:t>
            </a:r>
          </a:p>
          <a:p>
            <a:r>
              <a:rPr lang="en-US" sz="2800"/>
              <a:t>Epimysium – covers the entire skeletal muscle</a:t>
            </a:r>
          </a:p>
          <a:p>
            <a:r>
              <a:rPr lang="en-US" sz="2800"/>
              <a:t>Fascia – on the outside of the epimysium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020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6.1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 l="20824" t="22090" r="15294" b="21001"/>
          <a:stretch>
            <a:fillRect/>
          </a:stretch>
        </p:blipFill>
        <p:spPr bwMode="auto">
          <a:xfrm>
            <a:off x="4724400" y="1676400"/>
            <a:ext cx="3968750" cy="45751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Attachments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168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Epimysium blends into a connective tissue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Tendon – cord-like structure</a:t>
            </a:r>
          </a:p>
          <a:p>
            <a:pPr lvl="1">
              <a:lnSpc>
                <a:spcPct val="90000"/>
              </a:lnSpc>
            </a:pPr>
            <a:r>
              <a:rPr lang="en-US"/>
              <a:t>Aponeuroses – sheet-like structure</a:t>
            </a:r>
          </a:p>
          <a:p>
            <a:pPr>
              <a:lnSpc>
                <a:spcPct val="90000"/>
              </a:lnSpc>
            </a:pPr>
            <a:r>
              <a:rPr lang="en-US"/>
              <a:t>Sites of attachment</a:t>
            </a:r>
          </a:p>
          <a:p>
            <a:pPr lvl="1">
              <a:lnSpc>
                <a:spcPct val="90000"/>
              </a:lnSpc>
            </a:pPr>
            <a:r>
              <a:rPr lang="en-US"/>
              <a:t>Bones</a:t>
            </a:r>
          </a:p>
          <a:p>
            <a:pPr lvl="1">
              <a:lnSpc>
                <a:spcPct val="90000"/>
              </a:lnSpc>
            </a:pPr>
            <a:r>
              <a:rPr lang="en-US"/>
              <a:t>Cartilages</a:t>
            </a:r>
          </a:p>
          <a:p>
            <a:pPr lvl="1">
              <a:lnSpc>
                <a:spcPct val="90000"/>
              </a:lnSpc>
            </a:pPr>
            <a:r>
              <a:rPr lang="en-US"/>
              <a:t>Connective tissue coverings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Muscle Characteristics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78288" cy="4525963"/>
          </a:xfrm>
        </p:spPr>
        <p:txBody>
          <a:bodyPr/>
          <a:lstStyle/>
          <a:p>
            <a:r>
              <a:rPr lang="en-US" dirty="0"/>
              <a:t>Has no striations</a:t>
            </a:r>
          </a:p>
          <a:p>
            <a:r>
              <a:rPr lang="en-US" dirty="0"/>
              <a:t>Spindle-shaped cells</a:t>
            </a:r>
          </a:p>
          <a:p>
            <a:r>
              <a:rPr lang="en-US" dirty="0"/>
              <a:t>Single nucleus</a:t>
            </a:r>
          </a:p>
          <a:p>
            <a:r>
              <a:rPr lang="en-US" dirty="0"/>
              <a:t>Involuntary – no conscious control</a:t>
            </a:r>
          </a:p>
          <a:p>
            <a:r>
              <a:rPr lang="en-US" dirty="0"/>
              <a:t>Found in walls of hollow organs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19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6.2a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 l="15302" t="5992" r="12497" b="45863"/>
          <a:stretch>
            <a:fillRect/>
          </a:stretch>
        </p:blipFill>
        <p:spPr bwMode="auto">
          <a:xfrm>
            <a:off x="4267200" y="1447800"/>
            <a:ext cx="4522788" cy="40354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Characteristics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343400" cy="5257800"/>
          </a:xfrm>
        </p:spPr>
        <p:txBody>
          <a:bodyPr>
            <a:normAutofit/>
          </a:bodyPr>
          <a:lstStyle/>
          <a:p>
            <a:r>
              <a:rPr lang="en-US" dirty="0"/>
              <a:t>Has striations</a:t>
            </a:r>
          </a:p>
          <a:p>
            <a:r>
              <a:rPr lang="en-US" dirty="0"/>
              <a:t>involuntary</a:t>
            </a:r>
          </a:p>
          <a:p>
            <a:r>
              <a:rPr lang="en-US" dirty="0"/>
              <a:t>Usually has a                    single nucleus</a:t>
            </a:r>
          </a:p>
          <a:p>
            <a:r>
              <a:rPr lang="en-US" dirty="0"/>
              <a:t>Joined to another  muscle cell at an intercalated disc</a:t>
            </a:r>
          </a:p>
          <a:p>
            <a:r>
              <a:rPr lang="en-US" dirty="0"/>
              <a:t>Found only in the heart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772400" y="6324600"/>
            <a:ext cx="1128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solidFill>
                  <a:srgbClr val="626292"/>
                </a:solidFill>
              </a:rPr>
              <a:t>Figure 6.2b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 l="15274" t="53207" r="18079" b="4941"/>
          <a:stretch>
            <a:fillRect/>
          </a:stretch>
        </p:blipFill>
        <p:spPr bwMode="auto">
          <a:xfrm>
            <a:off x="3429000" y="1219200"/>
            <a:ext cx="5715000" cy="5638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of Muscles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 movement</a:t>
            </a:r>
          </a:p>
          <a:p>
            <a:r>
              <a:rPr lang="en-US"/>
              <a:t>Maintain posture</a:t>
            </a:r>
          </a:p>
          <a:p>
            <a:r>
              <a:rPr lang="en-US"/>
              <a:t>Stabilize joints</a:t>
            </a:r>
          </a:p>
          <a:p>
            <a:r>
              <a:rPr lang="en-US"/>
              <a:t>Generate heat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903</Words>
  <Application>Microsoft Office PowerPoint</Application>
  <PresentationFormat>On-screen Show (4:3)</PresentationFormat>
  <Paragraphs>180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MUSCULAR TISSUE</vt:lpstr>
      <vt:lpstr>The Muscular System</vt:lpstr>
      <vt:lpstr>Characteristics of Muscles</vt:lpstr>
      <vt:lpstr>Skeletal Muscle Characteristics</vt:lpstr>
      <vt:lpstr>Connective Tissue Wrappings of Skeletal Muscle</vt:lpstr>
      <vt:lpstr>Skeletal Muscle Attachments</vt:lpstr>
      <vt:lpstr>Smooth Muscle Characteristics</vt:lpstr>
      <vt:lpstr>Cardiac Muscle Characteristics</vt:lpstr>
      <vt:lpstr>Function of Muscles</vt:lpstr>
      <vt:lpstr>Function of Muscles</vt:lpstr>
      <vt:lpstr>Microscopic Anatomy of Skeletal Muscle</vt:lpstr>
      <vt:lpstr>Microscopic Anatomy of Skeletal Muscle</vt:lpstr>
      <vt:lpstr>Microscopic Anatomy of Skeletal Muscle</vt:lpstr>
      <vt:lpstr>Microscopic Anatomy of Skeletal Muscle</vt:lpstr>
      <vt:lpstr>Microscopic Anatomy of                     Skeletal Muscle</vt:lpstr>
      <vt:lpstr>Properties of Skeletal Muscle Activity</vt:lpstr>
      <vt:lpstr> Muscle is Stimulated by Nerve</vt:lpstr>
      <vt:lpstr>Nerve Stimulus to Muscles</vt:lpstr>
      <vt:lpstr>Nerve Stimulus to Muscles</vt:lpstr>
      <vt:lpstr>Transmission of Nerve Impulse</vt:lpstr>
      <vt:lpstr>The Sliding Filament Theory of Muscle Contraction</vt:lpstr>
      <vt:lpstr>Contraction of a Skeletal Muscle</vt:lpstr>
      <vt:lpstr>Types of Graded Responses</vt:lpstr>
      <vt:lpstr>Types of Graded Responses</vt:lpstr>
      <vt:lpstr>Muscle Response to Strong Stimuli</vt:lpstr>
      <vt:lpstr>Energy for Muscle Contraction</vt:lpstr>
      <vt:lpstr>Energy for Muscle Contraction</vt:lpstr>
      <vt:lpstr>Energy for Muscle Contraction</vt:lpstr>
      <vt:lpstr>Muscle Fatigue and Oxygen Debt</vt:lpstr>
      <vt:lpstr>2 Types of Muscle Contractions</vt:lpstr>
      <vt:lpstr>Effects of Exercise on Muscle</vt:lpstr>
      <vt:lpstr>End of Presentation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SYSTEM</dc:title>
  <dc:creator>Samuel N. Kiurire</dc:creator>
  <cp:lastModifiedBy>Cyrus Kiurire</cp:lastModifiedBy>
  <cp:revision>6</cp:revision>
  <dcterms:created xsi:type="dcterms:W3CDTF">2006-08-16T00:00:00Z</dcterms:created>
  <dcterms:modified xsi:type="dcterms:W3CDTF">2019-05-12T22:48:36Z</dcterms:modified>
</cp:coreProperties>
</file>