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4"/>
  </p:notesMasterIdLst>
  <p:sldIdLst>
    <p:sldId id="256" r:id="rId2"/>
    <p:sldId id="366" r:id="rId3"/>
    <p:sldId id="367" r:id="rId4"/>
    <p:sldId id="368" r:id="rId5"/>
    <p:sldId id="369" r:id="rId6"/>
    <p:sldId id="370" r:id="rId7"/>
    <p:sldId id="371" r:id="rId8"/>
    <p:sldId id="372" r:id="rId9"/>
    <p:sldId id="376" r:id="rId10"/>
    <p:sldId id="373" r:id="rId11"/>
    <p:sldId id="374" r:id="rId12"/>
    <p:sldId id="375" r:id="rId13"/>
    <p:sldId id="377" r:id="rId14"/>
    <p:sldId id="378" r:id="rId15"/>
    <p:sldId id="379" r:id="rId16"/>
    <p:sldId id="380" r:id="rId17"/>
    <p:sldId id="381" r:id="rId18"/>
    <p:sldId id="382" r:id="rId19"/>
    <p:sldId id="383" r:id="rId20"/>
    <p:sldId id="384" r:id="rId21"/>
    <p:sldId id="385" r:id="rId22"/>
    <p:sldId id="386" r:id="rId23"/>
    <p:sldId id="387" r:id="rId24"/>
    <p:sldId id="388" r:id="rId25"/>
    <p:sldId id="480" r:id="rId26"/>
    <p:sldId id="389" r:id="rId27"/>
    <p:sldId id="457" r:id="rId28"/>
    <p:sldId id="391" r:id="rId29"/>
    <p:sldId id="392" r:id="rId30"/>
    <p:sldId id="395" r:id="rId31"/>
    <p:sldId id="483" r:id="rId32"/>
    <p:sldId id="482" r:id="rId33"/>
    <p:sldId id="396" r:id="rId34"/>
    <p:sldId id="484" r:id="rId35"/>
    <p:sldId id="458" r:id="rId36"/>
    <p:sldId id="468" r:id="rId37"/>
    <p:sldId id="398" r:id="rId38"/>
    <p:sldId id="400" r:id="rId39"/>
    <p:sldId id="399" r:id="rId40"/>
    <p:sldId id="401" r:id="rId41"/>
    <p:sldId id="407" r:id="rId42"/>
    <p:sldId id="408" r:id="rId43"/>
    <p:sldId id="469" r:id="rId44"/>
    <p:sldId id="411" r:id="rId45"/>
    <p:sldId id="470" r:id="rId46"/>
    <p:sldId id="471" r:id="rId47"/>
    <p:sldId id="412" r:id="rId48"/>
    <p:sldId id="413" r:id="rId49"/>
    <p:sldId id="414" r:id="rId50"/>
    <p:sldId id="415" r:id="rId51"/>
    <p:sldId id="416" r:id="rId52"/>
    <p:sldId id="473" r:id="rId53"/>
    <p:sldId id="472" r:id="rId54"/>
    <p:sldId id="419" r:id="rId55"/>
    <p:sldId id="420" r:id="rId56"/>
    <p:sldId id="421" r:id="rId57"/>
    <p:sldId id="422" r:id="rId58"/>
    <p:sldId id="423" r:id="rId59"/>
    <p:sldId id="424" r:id="rId60"/>
    <p:sldId id="475" r:id="rId61"/>
    <p:sldId id="426" r:id="rId62"/>
    <p:sldId id="427" r:id="rId63"/>
    <p:sldId id="428" r:id="rId64"/>
    <p:sldId id="476" r:id="rId65"/>
    <p:sldId id="430" r:id="rId66"/>
    <p:sldId id="431" r:id="rId67"/>
    <p:sldId id="432" r:id="rId68"/>
    <p:sldId id="474" r:id="rId69"/>
    <p:sldId id="448" r:id="rId70"/>
    <p:sldId id="449" r:id="rId71"/>
    <p:sldId id="450" r:id="rId72"/>
    <p:sldId id="451" r:id="rId73"/>
    <p:sldId id="452" r:id="rId74"/>
    <p:sldId id="453" r:id="rId75"/>
    <p:sldId id="454" r:id="rId76"/>
    <p:sldId id="478" r:id="rId77"/>
    <p:sldId id="479" r:id="rId78"/>
    <p:sldId id="259" r:id="rId79"/>
    <p:sldId id="260" r:id="rId80"/>
    <p:sldId id="261" r:id="rId81"/>
    <p:sldId id="263" r:id="rId82"/>
    <p:sldId id="264" r:id="rId83"/>
    <p:sldId id="265" r:id="rId84"/>
    <p:sldId id="267" r:id="rId85"/>
    <p:sldId id="268" r:id="rId86"/>
    <p:sldId id="276" r:id="rId87"/>
    <p:sldId id="464" r:id="rId88"/>
    <p:sldId id="277" r:id="rId89"/>
    <p:sldId id="465" r:id="rId90"/>
    <p:sldId id="281" r:id="rId91"/>
    <p:sldId id="466" r:id="rId92"/>
    <p:sldId id="278" r:id="rId93"/>
    <p:sldId id="467" r:id="rId94"/>
    <p:sldId id="279" r:id="rId95"/>
    <p:sldId id="330" r:id="rId96"/>
    <p:sldId id="270" r:id="rId97"/>
    <p:sldId id="271" r:id="rId98"/>
    <p:sldId id="272" r:id="rId99"/>
    <p:sldId id="273" r:id="rId100"/>
    <p:sldId id="274" r:id="rId101"/>
    <p:sldId id="275" r:id="rId102"/>
    <p:sldId id="283" r:id="rId103"/>
    <p:sldId id="284" r:id="rId104"/>
    <p:sldId id="285" r:id="rId105"/>
    <p:sldId id="286" r:id="rId106"/>
    <p:sldId id="287" r:id="rId107"/>
    <p:sldId id="288" r:id="rId108"/>
    <p:sldId id="289" r:id="rId109"/>
    <p:sldId id="290" r:id="rId110"/>
    <p:sldId id="291" r:id="rId111"/>
    <p:sldId id="292" r:id="rId112"/>
    <p:sldId id="361" r:id="rId113"/>
    <p:sldId id="362" r:id="rId114"/>
    <p:sldId id="293" r:id="rId115"/>
    <p:sldId id="294" r:id="rId116"/>
    <p:sldId id="295" r:id="rId117"/>
    <p:sldId id="296" r:id="rId118"/>
    <p:sldId id="297" r:id="rId119"/>
    <p:sldId id="298" r:id="rId120"/>
    <p:sldId id="299" r:id="rId121"/>
    <p:sldId id="300" r:id="rId122"/>
    <p:sldId id="301" r:id="rId123"/>
    <p:sldId id="302" r:id="rId124"/>
    <p:sldId id="303" r:id="rId125"/>
    <p:sldId id="304" r:id="rId126"/>
    <p:sldId id="305" r:id="rId127"/>
    <p:sldId id="306" r:id="rId128"/>
    <p:sldId id="307" r:id="rId129"/>
    <p:sldId id="309" r:id="rId130"/>
    <p:sldId id="310" r:id="rId131"/>
    <p:sldId id="311" r:id="rId132"/>
    <p:sldId id="313" r:id="rId133"/>
    <p:sldId id="314" r:id="rId134"/>
    <p:sldId id="315" r:id="rId135"/>
    <p:sldId id="316" r:id="rId136"/>
    <p:sldId id="317" r:id="rId137"/>
    <p:sldId id="318" r:id="rId138"/>
    <p:sldId id="319" r:id="rId139"/>
    <p:sldId id="320" r:id="rId140"/>
    <p:sldId id="321" r:id="rId141"/>
    <p:sldId id="322" r:id="rId142"/>
    <p:sldId id="323" r:id="rId143"/>
    <p:sldId id="356" r:id="rId144"/>
    <p:sldId id="324" r:id="rId145"/>
    <p:sldId id="325" r:id="rId146"/>
    <p:sldId id="326" r:id="rId147"/>
    <p:sldId id="327" r:id="rId148"/>
    <p:sldId id="328" r:id="rId149"/>
    <p:sldId id="363" r:id="rId150"/>
    <p:sldId id="364" r:id="rId151"/>
    <p:sldId id="365" r:id="rId152"/>
    <p:sldId id="357" r:id="rId153"/>
    <p:sldId id="358" r:id="rId154"/>
    <p:sldId id="359" r:id="rId155"/>
    <p:sldId id="360" r:id="rId156"/>
    <p:sldId id="346" r:id="rId157"/>
    <p:sldId id="347" r:id="rId158"/>
    <p:sldId id="348" r:id="rId159"/>
    <p:sldId id="355" r:id="rId160"/>
    <p:sldId id="351" r:id="rId161"/>
    <p:sldId id="354" r:id="rId162"/>
    <p:sldId id="456" r:id="rId16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559" autoAdjust="0"/>
    <p:restoredTop sz="86371" autoAdjust="0"/>
  </p:normalViewPr>
  <p:slideViewPr>
    <p:cSldViewPr snapToGrid="0">
      <p:cViewPr varScale="1">
        <p:scale>
          <a:sx n="64" d="100"/>
          <a:sy n="64" d="100"/>
        </p:scale>
        <p:origin x="102" y="240"/>
      </p:cViewPr>
      <p:guideLst/>
    </p:cSldViewPr>
  </p:slideViewPr>
  <p:outlineViewPr>
    <p:cViewPr>
      <p:scale>
        <a:sx n="33" d="100"/>
        <a:sy n="33" d="100"/>
      </p:scale>
      <p:origin x="0" y="-67764"/>
    </p:cViewPr>
  </p:outlineViewPr>
  <p:notesTextViewPr>
    <p:cViewPr>
      <p:scale>
        <a:sx n="3" d="2"/>
        <a:sy n="3" d="2"/>
      </p:scale>
      <p:origin x="0" y="0"/>
    </p:cViewPr>
  </p:notesTextViewPr>
  <p:sorterViewPr>
    <p:cViewPr varScale="1">
      <p:scale>
        <a:sx n="100" d="100"/>
        <a:sy n="100" d="100"/>
      </p:scale>
      <p:origin x="0" y="-5550"/>
    </p:cViewPr>
  </p:sorter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presProps" Target="presProps.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8815DB-F7BF-4D5C-886C-0E97328CBDE7}" type="datetimeFigureOut">
              <a:rPr lang="en-US" smtClean="0"/>
              <a:t>1/30/2023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9DFC3A-CFA9-4F9F-9F2A-36C87696DE18}" type="slidenum">
              <a:rPr lang="en-US" smtClean="0"/>
              <a:t>‹#›</a:t>
            </a:fld>
            <a:endParaRPr lang="en-US"/>
          </a:p>
        </p:txBody>
      </p:sp>
    </p:spTree>
    <p:extLst>
      <p:ext uri="{BB962C8B-B14F-4D97-AF65-F5344CB8AC3E}">
        <p14:creationId xmlns:p14="http://schemas.microsoft.com/office/powerpoint/2010/main" val="18502136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C9DFC3A-CFA9-4F9F-9F2A-36C87696DE18}" type="slidenum">
              <a:rPr lang="en-US" smtClean="0"/>
              <a:t>88</a:t>
            </a:fld>
            <a:endParaRPr lang="en-US"/>
          </a:p>
        </p:txBody>
      </p:sp>
    </p:spTree>
    <p:extLst>
      <p:ext uri="{BB962C8B-B14F-4D97-AF65-F5344CB8AC3E}">
        <p14:creationId xmlns:p14="http://schemas.microsoft.com/office/powerpoint/2010/main" val="29373427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All indeterminate tests should be repeated on the same specimen, if and when available. </a:t>
            </a:r>
          </a:p>
          <a:p>
            <a:r>
              <a:rPr lang="en-US" sz="1200" kern="1200" dirty="0" smtClean="0">
                <a:solidFill>
                  <a:schemeClr val="tx1"/>
                </a:solidFill>
                <a:effectLst/>
                <a:latin typeface="+mn-lt"/>
                <a:ea typeface="+mn-ea"/>
                <a:cs typeface="+mn-cs"/>
              </a:rPr>
              <a:t>If the same specimen cannot be repeat tested, then a new specimen should be requested and tested as quickly as possible. </a:t>
            </a:r>
          </a:p>
          <a:p>
            <a:r>
              <a:rPr lang="en-US" sz="1200" kern="1200" dirty="0" smtClean="0">
                <a:solidFill>
                  <a:schemeClr val="tx1"/>
                </a:solidFill>
                <a:effectLst/>
                <a:latin typeface="+mn-lt"/>
                <a:ea typeface="+mn-ea"/>
                <a:cs typeface="+mn-cs"/>
              </a:rPr>
              <a:t> </a:t>
            </a:r>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r>
              <a:rPr lang="en-US" sz="1200" kern="1200" dirty="0" smtClean="0">
                <a:solidFill>
                  <a:schemeClr val="tx1"/>
                </a:solidFill>
                <a:effectLst/>
                <a:latin typeface="Arial" panose="020B0604020202020204" pitchFamily="34" charset="0"/>
                <a:ea typeface="+mn-ea"/>
                <a:cs typeface="Arial" panose="020B0604020202020204" pitchFamily="34" charset="0"/>
              </a:rPr>
              <a:t>For specimens with two indeterminate test results, a new specimen should be requested. </a:t>
            </a:r>
          </a:p>
          <a:p>
            <a:r>
              <a:rPr lang="en-US" sz="1200" kern="1200" dirty="0" smtClean="0">
                <a:solidFill>
                  <a:schemeClr val="tx1"/>
                </a:solidFill>
                <a:effectLst/>
                <a:latin typeface="Arial" panose="020B0604020202020204" pitchFamily="34" charset="0"/>
                <a:ea typeface="+mn-ea"/>
                <a:cs typeface="Arial" panose="020B0604020202020204" pitchFamily="34" charset="0"/>
              </a:rPr>
              <a:t>For infants repeatedly testing indeterminate, it is suggested that a team of experts review clinical and test information to determine the best follow-up care.</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6C9DFC3A-CFA9-4F9F-9F2A-36C87696DE18}" type="slidenum">
              <a:rPr lang="en-US" smtClean="0"/>
              <a:t>143</a:t>
            </a:fld>
            <a:endParaRPr lang="en-US"/>
          </a:p>
        </p:txBody>
      </p:sp>
    </p:spTree>
    <p:extLst>
      <p:ext uri="{BB962C8B-B14F-4D97-AF65-F5344CB8AC3E}">
        <p14:creationId xmlns:p14="http://schemas.microsoft.com/office/powerpoint/2010/main" val="10399377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dirty="0" smtClean="0">
                <a:solidFill>
                  <a:schemeClr val="tx1"/>
                </a:solidFill>
                <a:latin typeface="Arial" panose="020B0604020202020204" pitchFamily="34" charset="0"/>
                <a:cs typeface="Arial" panose="020B0604020202020204" pitchFamily="34" charset="0"/>
              </a:rPr>
              <a:t>Updated recommendations on first-line and second-line antiretroviral regimens and post-exposure prophylaxis and recommendations on early infant diagnosis of HIV: interim guidance. </a:t>
            </a:r>
          </a:p>
          <a:p>
            <a:r>
              <a:rPr lang="en-US" sz="1400" dirty="0" smtClean="0">
                <a:solidFill>
                  <a:schemeClr val="tx1"/>
                </a:solidFill>
                <a:latin typeface="Arial" panose="020B0604020202020204" pitchFamily="34" charset="0"/>
                <a:cs typeface="Arial" panose="020B0604020202020204" pitchFamily="34" charset="0"/>
              </a:rPr>
              <a:t>Geneva: World Health Organization; 2018 (WHO/CDS/HIV/18.18). License: CC BY-NC-SA 3.0 IGO</a:t>
            </a:r>
          </a:p>
          <a:p>
            <a:endParaRPr lang="en-US" dirty="0"/>
          </a:p>
        </p:txBody>
      </p:sp>
      <p:sp>
        <p:nvSpPr>
          <p:cNvPr id="4" name="Slide Number Placeholder 3"/>
          <p:cNvSpPr>
            <a:spLocks noGrp="1"/>
          </p:cNvSpPr>
          <p:nvPr>
            <p:ph type="sldNum" sz="quarter" idx="10"/>
          </p:nvPr>
        </p:nvSpPr>
        <p:spPr/>
        <p:txBody>
          <a:bodyPr/>
          <a:lstStyle/>
          <a:p>
            <a:fld id="{6C9DFC3A-CFA9-4F9F-9F2A-36C87696DE18}" type="slidenum">
              <a:rPr lang="en-US" smtClean="0"/>
              <a:t>149</a:t>
            </a:fld>
            <a:endParaRPr lang="en-US"/>
          </a:p>
        </p:txBody>
      </p:sp>
    </p:spTree>
    <p:extLst>
      <p:ext uri="{BB962C8B-B14F-4D97-AF65-F5344CB8AC3E}">
        <p14:creationId xmlns:p14="http://schemas.microsoft.com/office/powerpoint/2010/main" val="428966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Arial" panose="020B0604020202020204" pitchFamily="34" charset="0"/>
                <a:ea typeface="+mn-ea"/>
                <a:cs typeface="Arial" panose="020B0604020202020204" pitchFamily="34" charset="0"/>
              </a:rPr>
              <a:t>An analysis in EID programs in South Africa showed that, in settings with mother-to-child transmission rates similar to that of South Africa, more than 10% of infants who initiated treatment may potentially have false-positive diagnoses. </a:t>
            </a:r>
          </a:p>
          <a:p>
            <a:r>
              <a:rPr lang="en-US" sz="1200" kern="1200" dirty="0" smtClean="0">
                <a:solidFill>
                  <a:schemeClr val="tx1"/>
                </a:solidFill>
                <a:effectLst/>
                <a:latin typeface="Arial" panose="020B0604020202020204" pitchFamily="34" charset="0"/>
                <a:ea typeface="+mn-ea"/>
                <a:cs typeface="Arial" panose="020B0604020202020204" pitchFamily="34" charset="0"/>
              </a:rPr>
              <a:t>All positive test results should therefore be confirmed using a new sample at the time treatment is initiated or before. </a:t>
            </a:r>
          </a:p>
          <a:p>
            <a:r>
              <a:rPr lang="en-US" sz="1200" dirty="0" smtClean="0"/>
              <a:t>(Dunning L, </a:t>
            </a:r>
            <a:r>
              <a:rPr lang="en-US" sz="1200" dirty="0" err="1" smtClean="0"/>
              <a:t>Francke</a:t>
            </a:r>
            <a:r>
              <a:rPr lang="en-US" sz="1200" dirty="0" smtClean="0"/>
              <a:t> JA, </a:t>
            </a:r>
            <a:r>
              <a:rPr lang="en-US" sz="1200" dirty="0" err="1" smtClean="0"/>
              <a:t>Mallampati</a:t>
            </a:r>
            <a:r>
              <a:rPr lang="en-US" sz="1200" dirty="0" smtClean="0"/>
              <a:t> D, MacLean RL, </a:t>
            </a:r>
            <a:r>
              <a:rPr lang="en-US" sz="1200" dirty="0" err="1" smtClean="0"/>
              <a:t>Penazzatio</a:t>
            </a:r>
            <a:r>
              <a:rPr lang="en-US" sz="1200" dirty="0" smtClean="0"/>
              <a:t> M, </a:t>
            </a:r>
            <a:r>
              <a:rPr lang="en-US" sz="1200" dirty="0" err="1" smtClean="0"/>
              <a:t>Hou</a:t>
            </a:r>
            <a:r>
              <a:rPr lang="en-US" sz="1200" dirty="0" smtClean="0"/>
              <a:t> T et al. The value of confirmatory testing in early infant HIV diagnosis programmes in South Africa: a cost–effectiveness analysis.) </a:t>
            </a:r>
          </a:p>
          <a:p>
            <a:r>
              <a:rPr lang="en-US" sz="1200" dirty="0" err="1" smtClean="0"/>
              <a:t>PLoS</a:t>
            </a:r>
            <a:r>
              <a:rPr lang="en-US" sz="1200" dirty="0" smtClean="0"/>
              <a:t> Med. 2017;14:e1002446.</a:t>
            </a:r>
          </a:p>
          <a:p>
            <a:endParaRPr lang="en-US" sz="1200" kern="1200" dirty="0" smtClean="0">
              <a:solidFill>
                <a:schemeClr val="tx1"/>
              </a:solidFill>
              <a:effectLst/>
              <a:latin typeface="Arial" panose="020B0604020202020204" pitchFamily="34" charset="0"/>
              <a:ea typeface="+mn-ea"/>
              <a:cs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6C9DFC3A-CFA9-4F9F-9F2A-36C87696DE18}" type="slidenum">
              <a:rPr lang="en-US" smtClean="0"/>
              <a:t>152</a:t>
            </a:fld>
            <a:endParaRPr lang="en-US"/>
          </a:p>
        </p:txBody>
      </p:sp>
    </p:spTree>
    <p:extLst>
      <p:ext uri="{BB962C8B-B14F-4D97-AF65-F5344CB8AC3E}">
        <p14:creationId xmlns:p14="http://schemas.microsoft.com/office/powerpoint/2010/main" val="763896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highlight>
                  <a:srgbClr val="FFFF00"/>
                </a:highlight>
                <a:latin typeface="+mn-lt"/>
                <a:ea typeface="+mn-ea"/>
                <a:cs typeface="+mn-cs"/>
              </a:rPr>
              <a:t>Please take a moment to review this table which was 2019 updated by WHO in July 2019. </a:t>
            </a:r>
          </a:p>
          <a:p>
            <a:pPr marL="0" marR="0" lvl="0" indent="0" algn="l" defTabSz="914400" rtl="0" eaLnBrk="1" fontAlgn="auto" latinLnBrk="0" hangingPunct="1">
              <a:lnSpc>
                <a:spcPct val="100000"/>
              </a:lnSpc>
              <a:spcBef>
                <a:spcPts val="0"/>
              </a:spcBef>
              <a:spcAft>
                <a:spcPts val="0"/>
              </a:spcAft>
              <a:buClrTx/>
              <a:buSzTx/>
              <a:buFontTx/>
              <a:buNone/>
              <a:defRPr/>
            </a:pPr>
            <a:r>
              <a:rPr lang="en-US" sz="1200" kern="1200" dirty="0">
                <a:solidFill>
                  <a:schemeClr val="tx1"/>
                </a:solidFill>
                <a:effectLst/>
                <a:highlight>
                  <a:srgbClr val="FFFF00"/>
                </a:highlight>
                <a:latin typeface="+mn-lt"/>
                <a:ea typeface="+mn-ea"/>
                <a:cs typeface="+mn-cs"/>
              </a:rPr>
              <a:t>It summarizes the sequencing options for first and second line regimens for children and infants. </a:t>
            </a:r>
          </a:p>
          <a:p>
            <a:endParaRPr lang="en-US" sz="1200" kern="1200" dirty="0">
              <a:solidFill>
                <a:schemeClr val="tx1"/>
              </a:solidFill>
              <a:effectLst/>
              <a:highlight>
                <a:srgbClr val="FFFF00"/>
              </a:highlight>
              <a:latin typeface="+mn-lt"/>
              <a:ea typeface="+mn-ea"/>
              <a:cs typeface="+mn-cs"/>
            </a:endParaRPr>
          </a:p>
          <a:p>
            <a:r>
              <a:rPr lang="en-US" sz="1200" kern="1200" dirty="0">
                <a:solidFill>
                  <a:schemeClr val="tx1"/>
                </a:solidFill>
                <a:effectLst/>
                <a:highlight>
                  <a:srgbClr val="FFFF00"/>
                </a:highlight>
                <a:latin typeface="+mn-lt"/>
                <a:ea typeface="+mn-ea"/>
                <a:cs typeface="+mn-cs"/>
              </a:rPr>
              <a:t> </a:t>
            </a:r>
          </a:p>
          <a:p>
            <a:endParaRPr lang="en-US" sz="1200" kern="1200" dirty="0">
              <a:solidFill>
                <a:schemeClr val="tx1"/>
              </a:solidFill>
              <a:effectLst/>
              <a:highlight>
                <a:srgbClr val="FFFF00"/>
              </a:highligh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defRPr/>
            </a:pPr>
            <a:endParaRPr lang="en-US" dirty="0">
              <a:highlight>
                <a:srgbClr val="FFFF00"/>
              </a:highlight>
            </a:endParaRPr>
          </a:p>
          <a:p>
            <a:endParaRPr lang="en-US" dirty="0"/>
          </a:p>
        </p:txBody>
      </p:sp>
      <p:sp>
        <p:nvSpPr>
          <p:cNvPr id="4" name="Slide Number Placeholder 3"/>
          <p:cNvSpPr>
            <a:spLocks noGrp="1"/>
          </p:cNvSpPr>
          <p:nvPr>
            <p:ph type="sldNum" sz="quarter" idx="5"/>
          </p:nvPr>
        </p:nvSpPr>
        <p:spPr/>
        <p:txBody>
          <a:bodyPr/>
          <a:lstStyle/>
          <a:p>
            <a:fld id="{FEA22FBE-EEE6-43A9-81EC-A7B43B57FED3}" type="slidenum">
              <a:rPr lang="en-US" smtClean="0"/>
              <a:t>161</a:t>
            </a:fld>
            <a:endParaRPr lang="en-US" dirty="0"/>
          </a:p>
        </p:txBody>
      </p:sp>
    </p:spTree>
    <p:extLst>
      <p:ext uri="{BB962C8B-B14F-4D97-AF65-F5344CB8AC3E}">
        <p14:creationId xmlns:p14="http://schemas.microsoft.com/office/powerpoint/2010/main" val="1715233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D180E86-E7BB-4159-A06D-E01FEC367243}"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2741124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80E86-E7BB-4159-A06D-E01FEC367243}"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36158926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80E86-E7BB-4159-A06D-E01FEC367243}"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27242020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609600" y="1600201"/>
            <a:ext cx="10972800" cy="4525963"/>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72DDEDE-BF81-4F8B-8E78-5E376E0FE977}" type="slidenum">
              <a:rPr lang="en-US"/>
              <a:pPr>
                <a:defRPr/>
              </a:pPr>
              <a:t>‹#›</a:t>
            </a:fld>
            <a:endParaRPr lang="en-US"/>
          </a:p>
        </p:txBody>
      </p:sp>
    </p:spTree>
    <p:extLst>
      <p:ext uri="{BB962C8B-B14F-4D97-AF65-F5344CB8AC3E}">
        <p14:creationId xmlns:p14="http://schemas.microsoft.com/office/powerpoint/2010/main" val="4214446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D180E86-E7BB-4159-A06D-E01FEC367243}"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757272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180E86-E7BB-4159-A06D-E01FEC367243}" type="datetimeFigureOut">
              <a:rPr lang="en-US" smtClean="0"/>
              <a:t>1/30/2023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4145035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D180E86-E7BB-4159-A06D-E01FEC367243}"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3922414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D180E86-E7BB-4159-A06D-E01FEC367243}" type="datetimeFigureOut">
              <a:rPr lang="en-US" smtClean="0"/>
              <a:t>1/30/2023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2300566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D180E86-E7BB-4159-A06D-E01FEC367243}" type="datetimeFigureOut">
              <a:rPr lang="en-US" smtClean="0"/>
              <a:t>1/30/2023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2096537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180E86-E7BB-4159-A06D-E01FEC367243}" type="datetimeFigureOut">
              <a:rPr lang="en-US" smtClean="0"/>
              <a:t>1/30/2023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16246810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80E86-E7BB-4159-A06D-E01FEC367243}"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36931493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180E86-E7BB-4159-A06D-E01FEC367243}" type="datetimeFigureOut">
              <a:rPr lang="en-US" smtClean="0"/>
              <a:t>1/30/2023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ED90B5-A461-46F3-A5A8-544A760E4C09}" type="slidenum">
              <a:rPr lang="en-US" smtClean="0"/>
              <a:t>‹#›</a:t>
            </a:fld>
            <a:endParaRPr lang="en-US"/>
          </a:p>
        </p:txBody>
      </p:sp>
    </p:spTree>
    <p:extLst>
      <p:ext uri="{BB962C8B-B14F-4D97-AF65-F5344CB8AC3E}">
        <p14:creationId xmlns:p14="http://schemas.microsoft.com/office/powerpoint/2010/main" val="3948162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180E86-E7BB-4159-A06D-E01FEC367243}" type="datetimeFigureOut">
              <a:rPr lang="en-US" smtClean="0"/>
              <a:t>1/30/2023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ED90B5-A461-46F3-A5A8-544A760E4C09}" type="slidenum">
              <a:rPr lang="en-US" smtClean="0"/>
              <a:t>‹#›</a:t>
            </a:fld>
            <a:endParaRPr lang="en-US"/>
          </a:p>
        </p:txBody>
      </p:sp>
    </p:spTree>
    <p:extLst>
      <p:ext uri="{BB962C8B-B14F-4D97-AF65-F5344CB8AC3E}">
        <p14:creationId xmlns:p14="http://schemas.microsoft.com/office/powerpoint/2010/main" val="13367941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latin typeface="Arial" panose="020B0604020202020204" pitchFamily="34" charset="0"/>
                <a:cs typeface="Arial" panose="020B0604020202020204" pitchFamily="34" charset="0"/>
              </a:rPr>
              <a:t>NEONATAL COMPLICATIONS &amp; PMTCT</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b="1" dirty="0" smtClean="0">
              <a:latin typeface="Arial" panose="020B0604020202020204" pitchFamily="34" charset="0"/>
              <a:cs typeface="Arial" panose="020B0604020202020204" pitchFamily="34" charset="0"/>
            </a:endParaRPr>
          </a:p>
          <a:p>
            <a:endParaRPr lang="en-US" sz="2800" b="1" dirty="0" smtClean="0">
              <a:latin typeface="Arial" panose="020B0604020202020204" pitchFamily="34" charset="0"/>
              <a:cs typeface="Arial" panose="020B0604020202020204" pitchFamily="34" charset="0"/>
            </a:endParaRPr>
          </a:p>
          <a:p>
            <a:r>
              <a:rPr lang="en-US" sz="2800" b="1" dirty="0" smtClean="0">
                <a:latin typeface="Arial" panose="020B0604020202020204" pitchFamily="34" charset="0"/>
                <a:cs typeface="Arial" panose="020B0604020202020204" pitchFamily="34" charset="0"/>
              </a:rPr>
              <a:t>Major complications (BABY AT RISK)</a:t>
            </a:r>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34968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42569"/>
          </a:xfrm>
        </p:spPr>
        <p:txBody>
          <a:bodyPr>
            <a:normAutofit/>
          </a:bodyPr>
          <a:lstStyle/>
          <a:p>
            <a:r>
              <a:rPr lang="en-US" b="1" dirty="0">
                <a:latin typeface="Arial" panose="020B0604020202020204" pitchFamily="34" charset="0"/>
                <a:cs typeface="Arial" panose="020B0604020202020204" pitchFamily="34" charset="0"/>
              </a:rPr>
              <a:t>NURSING </a:t>
            </a:r>
            <a:r>
              <a:rPr lang="en-US" b="1" dirty="0" smtClean="0">
                <a:latin typeface="Arial" panose="020B0604020202020204" pitchFamily="34" charset="0"/>
                <a:cs typeface="Arial" panose="020B0604020202020204" pitchFamily="34" charset="0"/>
              </a:rPr>
              <a:t>MANAGEMENT</a:t>
            </a:r>
            <a:endParaRPr lang="en-US" dirty="0"/>
          </a:p>
        </p:txBody>
      </p:sp>
      <p:sp>
        <p:nvSpPr>
          <p:cNvPr id="3" name="Content Placeholder 2"/>
          <p:cNvSpPr>
            <a:spLocks noGrp="1"/>
          </p:cNvSpPr>
          <p:nvPr>
            <p:ph idx="1"/>
          </p:nvPr>
        </p:nvSpPr>
        <p:spPr>
          <a:xfrm>
            <a:off x="838200" y="1503948"/>
            <a:ext cx="10515600" cy="4673015"/>
          </a:xfrm>
        </p:spPr>
        <p:txBody>
          <a:bodyPr>
            <a:normAutofit fontScale="92500" lnSpcReduction="10000"/>
          </a:bodyPr>
          <a:lstStyle/>
          <a:p>
            <a:pPr lvl="0"/>
            <a:r>
              <a:rPr lang="en-US" dirty="0">
                <a:latin typeface="Arial" panose="020B0604020202020204" pitchFamily="34" charset="0"/>
                <a:cs typeface="Arial" panose="020B0604020202020204" pitchFamily="34" charset="0"/>
              </a:rPr>
              <a:t>Clear the airway as soon as possible.</a:t>
            </a:r>
          </a:p>
          <a:p>
            <a:pPr lvl="0"/>
            <a:r>
              <a:rPr lang="en-US" dirty="0">
                <a:latin typeface="Arial" panose="020B0604020202020204" pitchFamily="34" charset="0"/>
                <a:cs typeface="Arial" panose="020B0604020202020204" pitchFamily="34" charset="0"/>
              </a:rPr>
              <a:t>Nurse the baby in an incubator for at least 48 </a:t>
            </a:r>
            <a:r>
              <a:rPr lang="en-US" dirty="0" err="1">
                <a:latin typeface="Arial" panose="020B0604020202020204" pitchFamily="34" charset="0"/>
                <a:cs typeface="Arial" panose="020B0604020202020204" pitchFamily="34" charset="0"/>
              </a:rPr>
              <a:t>hrs</a:t>
            </a:r>
            <a:r>
              <a:rPr lang="en-US" dirty="0">
                <a:latin typeface="Arial" panose="020B0604020202020204" pitchFamily="34" charset="0"/>
                <a:cs typeface="Arial" panose="020B0604020202020204" pitchFamily="34" charset="0"/>
              </a:rPr>
              <a:t> to keep it warm at body temperature.</a:t>
            </a:r>
          </a:p>
          <a:p>
            <a:pPr lvl="0"/>
            <a:r>
              <a:rPr lang="en-US" dirty="0">
                <a:latin typeface="Arial" panose="020B0604020202020204" pitchFamily="34" charset="0"/>
                <a:cs typeface="Arial" panose="020B0604020202020204" pitchFamily="34" charset="0"/>
              </a:rPr>
              <a:t>Resuscitation may be needed to promote ventilation and ensure effective circulation to prevent acidosis, hypoglycaemia and intracranial hemorrhage</a:t>
            </a:r>
          </a:p>
          <a:p>
            <a:pPr lvl="0"/>
            <a:r>
              <a:rPr lang="en-US" dirty="0">
                <a:latin typeface="Arial" panose="020B0604020202020204" pitchFamily="34" charset="0"/>
                <a:cs typeface="Arial" panose="020B0604020202020204" pitchFamily="34" charset="0"/>
              </a:rPr>
              <a:t>Do </a:t>
            </a:r>
            <a:r>
              <a:rPr lang="en-US" dirty="0" smtClean="0">
                <a:latin typeface="Arial" panose="020B0604020202020204" pitchFamily="34" charset="0"/>
                <a:cs typeface="Arial" panose="020B0604020202020204" pitchFamily="34" charset="0"/>
              </a:rPr>
              <a:t>gentle suctioning </a:t>
            </a:r>
            <a:r>
              <a:rPr lang="en-US" dirty="0">
                <a:latin typeface="Arial" panose="020B0604020202020204" pitchFamily="34" charset="0"/>
                <a:cs typeface="Arial" panose="020B0604020202020204" pitchFamily="34" charset="0"/>
              </a:rPr>
              <a:t>whenever necessary</a:t>
            </a:r>
          </a:p>
          <a:p>
            <a:pPr lvl="0"/>
            <a:r>
              <a:rPr lang="en-US" dirty="0">
                <a:latin typeface="Arial" panose="020B0604020202020204" pitchFamily="34" charset="0"/>
                <a:cs typeface="Arial" panose="020B0604020202020204" pitchFamily="34" charset="0"/>
              </a:rPr>
              <a:t>Closely observe the baby for skin colour, TPR.</a:t>
            </a:r>
          </a:p>
          <a:p>
            <a:pPr lvl="0"/>
            <a:r>
              <a:rPr lang="en-US" dirty="0">
                <a:latin typeface="Arial" panose="020B0604020202020204" pitchFamily="34" charset="0"/>
                <a:cs typeface="Arial" panose="020B0604020202020204" pitchFamily="34" charset="0"/>
              </a:rPr>
              <a:t>Administer oxygen by mask, ambu bag or nasal catheter whenever there is an apnoeic attack</a:t>
            </a:r>
          </a:p>
          <a:p>
            <a:pPr lvl="0"/>
            <a:r>
              <a:rPr lang="en-US" dirty="0">
                <a:latin typeface="Arial" panose="020B0604020202020204" pitchFamily="34" charset="0"/>
                <a:cs typeface="Arial" panose="020B0604020202020204" pitchFamily="34" charset="0"/>
              </a:rPr>
              <a:t>Give IV fluids for </a:t>
            </a:r>
            <a:r>
              <a:rPr lang="en-US" dirty="0" smtClean="0">
                <a:latin typeface="Arial" panose="020B0604020202020204" pitchFamily="34" charset="0"/>
                <a:cs typeface="Arial" panose="020B0604020202020204" pitchFamily="34" charset="0"/>
              </a:rPr>
              <a:t>rehydration, feed baby with expressed breast milk through NG tube until stable.</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76208405"/>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Management…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b="1" dirty="0" smtClean="0">
                <a:latin typeface="Arial" panose="020B0604020202020204" pitchFamily="34" charset="0"/>
                <a:cs typeface="Arial" panose="020B0604020202020204" pitchFamily="34" charset="0"/>
              </a:rPr>
              <a:t>Nursing Management</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Take </a:t>
            </a:r>
            <a:r>
              <a:rPr lang="en-US" dirty="0">
                <a:latin typeface="Arial" panose="020B0604020202020204" pitchFamily="34" charset="0"/>
                <a:cs typeface="Arial" panose="020B0604020202020204" pitchFamily="34" charset="0"/>
              </a:rPr>
              <a:t>vital signs-temperature, pulse, apex beat, respiration. </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Encourage breastfeeding to maintain nutrition.</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Maintain warmth, changing </a:t>
            </a:r>
            <a:r>
              <a:rPr lang="en-US" dirty="0" smtClean="0">
                <a:latin typeface="Arial" panose="020B0604020202020204" pitchFamily="34" charset="0"/>
                <a:cs typeface="Arial" panose="020B0604020202020204" pitchFamily="34" charset="0"/>
              </a:rPr>
              <a:t>position and soiled linen decontaminate them before cleaning.</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Use a bed cradle to keep off linens from the lesions.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Give psychological support to the mother.</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Keep skin clean and observe for infections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706000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249362"/>
          </a:xfrm>
        </p:spPr>
        <p:txBody>
          <a:bodyPr>
            <a:normAutofit fontScale="90000"/>
          </a:bodyPr>
          <a:lstStyle/>
          <a:p>
            <a:r>
              <a:rPr lang="en-US" sz="4000" b="1" dirty="0">
                <a:latin typeface="Arial" panose="020B0604020202020204" pitchFamily="34" charset="0"/>
                <a:cs typeface="Arial" panose="020B0604020202020204" pitchFamily="34" charset="0"/>
              </a:rPr>
              <a:t/>
            </a:r>
            <a:br>
              <a:rPr lang="en-US" sz="4000" b="1" dirty="0">
                <a:latin typeface="Arial" panose="020B0604020202020204" pitchFamily="34" charset="0"/>
                <a:cs typeface="Arial" panose="020B0604020202020204" pitchFamily="34" charset="0"/>
              </a:rPr>
            </a:br>
            <a:r>
              <a:rPr lang="en-US" sz="4000" b="1" dirty="0">
                <a:latin typeface="Arial" panose="020B0604020202020204" pitchFamily="34" charset="0"/>
                <a:cs typeface="Arial" panose="020B0604020202020204" pitchFamily="34" charset="0"/>
              </a:rPr>
              <a:t>PREVENTION &amp; COMPLICATIONS</a:t>
            </a:r>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1034321" y="1676402"/>
            <a:ext cx="9983449" cy="4259704"/>
          </a:xfrm>
        </p:spPr>
        <p:txBody>
          <a:bodyPr>
            <a:normAutofit lnSpcReduction="10000"/>
          </a:bodyPr>
          <a:lstStyle/>
          <a:p>
            <a:r>
              <a:rPr lang="en-US" sz="3200" dirty="0" smtClean="0">
                <a:latin typeface="Arial" panose="020B0604020202020204" pitchFamily="34" charset="0"/>
                <a:cs typeface="Arial" panose="020B0604020202020204" pitchFamily="34" charset="0"/>
              </a:rPr>
              <a:t>All staff should use mask when working in the neonatal unit especially in cases of  staphylococcal infection.</a:t>
            </a:r>
          </a:p>
          <a:p>
            <a:pPr marL="0" indent="0">
              <a:buNone/>
            </a:pPr>
            <a:endParaRPr lang="en-US" sz="3200" dirty="0" smtClean="0">
              <a:latin typeface="Arial" panose="020B0604020202020204" pitchFamily="34" charset="0"/>
              <a:cs typeface="Arial" panose="020B0604020202020204" pitchFamily="34" charset="0"/>
            </a:endParaRPr>
          </a:p>
          <a:p>
            <a:r>
              <a:rPr lang="en-US" sz="3200" b="1" dirty="0" smtClean="0">
                <a:latin typeface="Arial" panose="020B0604020202020204" pitchFamily="34" charset="0"/>
                <a:cs typeface="Arial" panose="020B0604020202020204" pitchFamily="34" charset="0"/>
              </a:rPr>
              <a:t>COMPLICATION:-</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Septicemia</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Loss of tissue or parts of the body (if gangrene sets in)</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Skin disfigurement</a:t>
            </a:r>
          </a:p>
          <a:p>
            <a:endParaRPr lang="en-US" sz="32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56227962"/>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5400" b="1" dirty="0">
                <a:latin typeface="Arial" panose="020B0604020202020204" pitchFamily="34" charset="0"/>
                <a:cs typeface="Arial" panose="020B0604020202020204" pitchFamily="34" charset="0"/>
              </a:rPr>
              <a:t>Neonate of HIV +</a:t>
            </a:r>
            <a:r>
              <a:rPr lang="en-US" sz="5400" b="1" dirty="0" err="1">
                <a:latin typeface="Arial" panose="020B0604020202020204" pitchFamily="34" charset="0"/>
                <a:cs typeface="Arial" panose="020B0604020202020204" pitchFamily="34" charset="0"/>
              </a:rPr>
              <a:t>ve</a:t>
            </a:r>
            <a:r>
              <a:rPr lang="en-US" sz="5400" b="1" dirty="0">
                <a:latin typeface="Arial" panose="020B0604020202020204" pitchFamily="34" charset="0"/>
                <a:cs typeface="Arial" panose="020B0604020202020204" pitchFamily="34" charset="0"/>
              </a:rPr>
              <a:t> mother</a:t>
            </a:r>
          </a:p>
        </p:txBody>
      </p:sp>
      <p:sp>
        <p:nvSpPr>
          <p:cNvPr id="3" name="Subtitle 2"/>
          <p:cNvSpPr>
            <a:spLocks noGrp="1"/>
          </p:cNvSpPr>
          <p:nvPr>
            <p:ph type="subTitle" idx="1"/>
          </p:nvPr>
        </p:nvSpPr>
        <p:spPr/>
        <p:txBody>
          <a:bodyPr/>
          <a:lstStyle/>
          <a:p>
            <a:endParaRPr lang="en-US" dirty="0" smtClean="0"/>
          </a:p>
          <a:p>
            <a:r>
              <a:rPr lang="en-US" b="1" dirty="0" smtClean="0">
                <a:solidFill>
                  <a:schemeClr val="tx1"/>
                </a:solidFill>
                <a:latin typeface="Arial" panose="020B0604020202020204" pitchFamily="34" charset="0"/>
                <a:cs typeface="Arial" panose="020B0604020202020204" pitchFamily="34" charset="0"/>
              </a:rPr>
              <a:t>Baby at Risk</a:t>
            </a: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6912682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209800" y="1828801"/>
            <a:ext cx="7772400" cy="1771650"/>
          </a:xfrm>
        </p:spPr>
        <p:txBody>
          <a:bodyPr>
            <a:normAutofit fontScale="90000"/>
          </a:bodyPr>
          <a:lstStyle/>
          <a:p>
            <a:pPr eaLnBrk="1" hangingPunct="1"/>
            <a:r>
              <a:rPr lang="en-US" b="1" dirty="0" smtClean="0">
                <a:latin typeface="Arial" panose="020B0604020202020204" pitchFamily="34" charset="0"/>
                <a:cs typeface="Arial" panose="020B0604020202020204" pitchFamily="34" charset="0"/>
              </a:rPr>
              <a:t>Prevention of Mother- to Child Transmission </a:t>
            </a:r>
          </a:p>
        </p:txBody>
      </p:sp>
      <p:sp>
        <p:nvSpPr>
          <p:cNvPr id="2051" name="Rectangle 3"/>
          <p:cNvSpPr>
            <a:spLocks noGrp="1" noChangeArrowheads="1"/>
          </p:cNvSpPr>
          <p:nvPr>
            <p:ph type="subTitle" idx="1"/>
          </p:nvPr>
        </p:nvSpPr>
        <p:spPr/>
        <p:txBody>
          <a:bodyPr/>
          <a:lstStyle/>
          <a:p>
            <a:pPr eaLnBrk="1" hangingPunct="1"/>
            <a:endParaRPr lang="en-US" sz="4800" b="1" i="1" dirty="0">
              <a:latin typeface="Arial" panose="020B0604020202020204" pitchFamily="34" charset="0"/>
              <a:cs typeface="Arial" panose="020B0604020202020204" pitchFamily="34" charset="0"/>
            </a:endParaRPr>
          </a:p>
          <a:p>
            <a:pPr eaLnBrk="1" hangingPunct="1"/>
            <a:r>
              <a:rPr lang="en-US" sz="4800" b="1" i="1" dirty="0">
                <a:latin typeface="Arial" panose="020B0604020202020204" pitchFamily="34" charset="0"/>
                <a:cs typeface="Arial" panose="020B0604020202020204" pitchFamily="34" charset="0"/>
              </a:rPr>
              <a:t>Theory II</a:t>
            </a:r>
          </a:p>
        </p:txBody>
      </p:sp>
    </p:spTree>
    <p:extLst>
      <p:ext uri="{BB962C8B-B14F-4D97-AF65-F5344CB8AC3E}">
        <p14:creationId xmlns:p14="http://schemas.microsoft.com/office/powerpoint/2010/main" val="205392498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pPr eaLnBrk="1" hangingPunct="1"/>
            <a:r>
              <a:rPr lang="en-US" b="1" dirty="0" smtClean="0">
                <a:latin typeface="Calibri" panose="020F0502020204030204" pitchFamily="34" charset="0"/>
              </a:rPr>
              <a:t>Objectives</a:t>
            </a:r>
          </a:p>
        </p:txBody>
      </p:sp>
      <p:sp>
        <p:nvSpPr>
          <p:cNvPr id="3075" name="Rectangle 3"/>
          <p:cNvSpPr>
            <a:spLocks noGrp="1" noChangeArrowheads="1"/>
          </p:cNvSpPr>
          <p:nvPr>
            <p:ph type="body" idx="1"/>
          </p:nvPr>
        </p:nvSpPr>
        <p:spPr>
          <a:xfrm>
            <a:off x="1229193" y="1948721"/>
            <a:ext cx="9608696" cy="4177443"/>
          </a:xfrm>
        </p:spPr>
        <p:txBody>
          <a:bodyPr/>
          <a:lstStyle/>
          <a:p>
            <a:pPr marL="609600" indent="-609600"/>
            <a:r>
              <a:rPr lang="en-GB" dirty="0">
                <a:latin typeface="Arial" panose="020B0604020202020204" pitchFamily="34" charset="0"/>
                <a:cs typeface="Arial" panose="020B0604020202020204" pitchFamily="34" charset="0"/>
              </a:rPr>
              <a:t>Outline the background and concept of PMTCT;</a:t>
            </a:r>
          </a:p>
          <a:p>
            <a:pPr marL="609600" indent="-609600"/>
            <a:r>
              <a:rPr lang="en-GB" dirty="0">
                <a:latin typeface="Arial" panose="020B0604020202020204" pitchFamily="34" charset="0"/>
                <a:cs typeface="Arial" panose="020B0604020202020204" pitchFamily="34" charset="0"/>
              </a:rPr>
              <a:t>Identify the 4 elements (prongs) of PMTCT;</a:t>
            </a:r>
          </a:p>
          <a:p>
            <a:pPr marL="609600" indent="-609600"/>
            <a:r>
              <a:rPr lang="en-GB" dirty="0">
                <a:latin typeface="Arial" panose="020B0604020202020204" pitchFamily="34" charset="0"/>
                <a:cs typeface="Arial" panose="020B0604020202020204" pitchFamily="34" charset="0"/>
              </a:rPr>
              <a:t>Explain considerations for infant feeding in the context of HIV infection; in the mother;</a:t>
            </a:r>
          </a:p>
          <a:p>
            <a:pPr marL="609600" indent="-609600"/>
            <a:r>
              <a:rPr lang="en-GB" dirty="0">
                <a:latin typeface="Arial" panose="020B0604020202020204" pitchFamily="34" charset="0"/>
                <a:cs typeface="Arial" panose="020B0604020202020204" pitchFamily="34" charset="0"/>
              </a:rPr>
              <a:t>Demonstrate understanding of HIV testing and counselling in the context of PMTCT;</a:t>
            </a:r>
          </a:p>
          <a:p>
            <a:pPr marL="609600" indent="-609600"/>
            <a:r>
              <a:rPr lang="en-GB" dirty="0">
                <a:latin typeface="Arial" panose="020B0604020202020204" pitchFamily="34" charset="0"/>
                <a:cs typeface="Arial" panose="020B0604020202020204" pitchFamily="34" charset="0"/>
              </a:rPr>
              <a:t>Discuss; ART prophylaxis, screening and diagnosis</a:t>
            </a:r>
          </a:p>
          <a:p>
            <a:pPr marL="609600" indent="-609600"/>
            <a:r>
              <a:rPr lang="en-GB" dirty="0">
                <a:latin typeface="Arial" panose="020B0604020202020204" pitchFamily="34" charset="0"/>
                <a:cs typeface="Arial" panose="020B0604020202020204" pitchFamily="34" charset="0"/>
              </a:rPr>
              <a:t>Explain the concept of PMTCT plus</a:t>
            </a:r>
            <a:r>
              <a:rPr lang="en-GB" dirty="0">
                <a:latin typeface="Calibri" panose="020F0502020204030204" pitchFamily="34" charset="0"/>
              </a:rPr>
              <a:t>.</a:t>
            </a:r>
            <a:endParaRPr lang="en-US" dirty="0">
              <a:latin typeface="Calibri" panose="020F0502020204030204" pitchFamily="34" charset="0"/>
            </a:endParaRPr>
          </a:p>
        </p:txBody>
      </p:sp>
    </p:spTree>
    <p:extLst>
      <p:ext uri="{BB962C8B-B14F-4D97-AF65-F5344CB8AC3E}">
        <p14:creationId xmlns:p14="http://schemas.microsoft.com/office/powerpoint/2010/main" val="36078107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Background</a:t>
            </a:r>
          </a:p>
        </p:txBody>
      </p:sp>
      <p:sp>
        <p:nvSpPr>
          <p:cNvPr id="4099" name="Rectangle 3"/>
          <p:cNvSpPr>
            <a:spLocks noGrp="1" noChangeArrowheads="1"/>
          </p:cNvSpPr>
          <p:nvPr>
            <p:ph type="body" idx="1"/>
          </p:nvPr>
        </p:nvSpPr>
        <p:spPr>
          <a:xfrm>
            <a:off x="838200" y="1690688"/>
            <a:ext cx="10515600" cy="4486275"/>
          </a:xfrm>
        </p:spPr>
        <p:txBody>
          <a:bodyPr>
            <a:normAutofit/>
          </a:bodyPr>
          <a:lstStyle/>
          <a:p>
            <a:pPr eaLnBrk="1" hangingPunct="1">
              <a:lnSpc>
                <a:spcPct val="90000"/>
              </a:lnSpc>
              <a:buFontTx/>
              <a:buNone/>
            </a:pPr>
            <a:r>
              <a:rPr lang="en-US" sz="3200" b="1" dirty="0" smtClean="0">
                <a:latin typeface="Arial" panose="020B0604020202020204" pitchFamily="34" charset="0"/>
                <a:cs typeface="Arial" panose="020B0604020202020204" pitchFamily="34" charset="0"/>
              </a:rPr>
              <a:t>Maternal to child transmission of HIV (MTCT).</a:t>
            </a:r>
          </a:p>
          <a:p>
            <a:pPr eaLnBrk="1" hangingPunct="1">
              <a:lnSpc>
                <a:spcPct val="90000"/>
              </a:lnSpc>
              <a:buFontTx/>
              <a:buNone/>
            </a:pPr>
            <a:r>
              <a:rPr lang="en-US" sz="3200" b="1" dirty="0" smtClean="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MTCT of HIV occurs during; </a:t>
            </a:r>
          </a:p>
          <a:p>
            <a:pPr lvl="1" eaLnBrk="1" hangingPunct="1">
              <a:lnSpc>
                <a:spcPct val="90000"/>
              </a:lnSpc>
            </a:pPr>
            <a:r>
              <a:rPr lang="en-US" sz="2800" dirty="0" smtClean="0">
                <a:latin typeface="Arial" panose="020B0604020202020204" pitchFamily="34" charset="0"/>
                <a:cs typeface="Arial" panose="020B0604020202020204" pitchFamily="34" charset="0"/>
              </a:rPr>
              <a:t>Pregnancy</a:t>
            </a:r>
          </a:p>
          <a:p>
            <a:pPr lvl="1" eaLnBrk="1" hangingPunct="1">
              <a:lnSpc>
                <a:spcPct val="90000"/>
              </a:lnSpc>
            </a:pPr>
            <a:r>
              <a:rPr lang="en-US" sz="2800" dirty="0" smtClean="0">
                <a:latin typeface="Arial" panose="020B0604020202020204" pitchFamily="34" charset="0"/>
                <a:cs typeface="Arial" panose="020B0604020202020204" pitchFamily="34" charset="0"/>
              </a:rPr>
              <a:t>Labor and delivery</a:t>
            </a:r>
          </a:p>
          <a:p>
            <a:pPr lvl="1" eaLnBrk="1" hangingPunct="1">
              <a:lnSpc>
                <a:spcPct val="90000"/>
              </a:lnSpc>
            </a:pPr>
            <a:r>
              <a:rPr lang="en-US" sz="2800" dirty="0" smtClean="0">
                <a:latin typeface="Arial" panose="020B0604020202020204" pitchFamily="34" charset="0"/>
                <a:cs typeface="Arial" panose="020B0604020202020204" pitchFamily="34" charset="0"/>
              </a:rPr>
              <a:t>Breastfeeding</a:t>
            </a:r>
          </a:p>
          <a:p>
            <a:pPr eaLnBrk="1" hangingPunct="1">
              <a:lnSpc>
                <a:spcPct val="90000"/>
              </a:lnSpc>
            </a:pPr>
            <a:r>
              <a:rPr lang="en-US" sz="3200" dirty="0" smtClean="0">
                <a:latin typeface="Arial" panose="020B0604020202020204" pitchFamily="34" charset="0"/>
                <a:cs typeface="Arial" panose="020B0604020202020204" pitchFamily="34" charset="0"/>
              </a:rPr>
              <a:t>Overall the transmission rate is 40% without interventions</a:t>
            </a:r>
          </a:p>
          <a:p>
            <a:pPr eaLnBrk="1" hangingPunct="1">
              <a:lnSpc>
                <a:spcPct val="90000"/>
              </a:lnSpc>
            </a:pPr>
            <a:r>
              <a:rPr lang="en-US" sz="3200" dirty="0" smtClean="0">
                <a:latin typeface="Arial" panose="020B0604020202020204" pitchFamily="34" charset="0"/>
                <a:cs typeface="Arial" panose="020B0604020202020204" pitchFamily="34" charset="0"/>
              </a:rPr>
              <a:t>MTCT is responsible for over 90% of childhood HIV infections.</a:t>
            </a:r>
          </a:p>
          <a:p>
            <a:pPr eaLnBrk="1" hangingPunct="1">
              <a:lnSpc>
                <a:spcPct val="90000"/>
              </a:lnSpc>
            </a:pPr>
            <a:endParaRPr 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36031362"/>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eaLnBrk="1" hangingPunct="1"/>
            <a:r>
              <a:rPr lang="en-US" sz="4000" b="1" dirty="0"/>
              <a:t/>
            </a:r>
            <a:br>
              <a:rPr lang="en-US" sz="4000" b="1" dirty="0"/>
            </a:br>
            <a:r>
              <a:rPr lang="en-US" sz="4900" b="1" dirty="0">
                <a:latin typeface="Arial" panose="020B0604020202020204" pitchFamily="34" charset="0"/>
                <a:cs typeface="Arial" panose="020B0604020202020204" pitchFamily="34" charset="0"/>
              </a:rPr>
              <a:t>Prevention of PMTCT in Kenya</a:t>
            </a:r>
            <a:r>
              <a:rPr lang="en-US" sz="4900" dirty="0">
                <a:latin typeface="Arial" panose="020B0604020202020204" pitchFamily="34" charset="0"/>
                <a:cs typeface="Arial" panose="020B0604020202020204" pitchFamily="34" charset="0"/>
              </a:rPr>
              <a:t/>
            </a:r>
            <a:br>
              <a:rPr lang="en-US" sz="4900" dirty="0">
                <a:latin typeface="Arial" panose="020B0604020202020204" pitchFamily="34" charset="0"/>
                <a:cs typeface="Arial" panose="020B0604020202020204" pitchFamily="34" charset="0"/>
              </a:rPr>
            </a:br>
            <a:endParaRPr lang="en-US" sz="4900" dirty="0">
              <a:latin typeface="Arial" panose="020B0604020202020204" pitchFamily="34" charset="0"/>
              <a:cs typeface="Arial" panose="020B0604020202020204" pitchFamily="34" charset="0"/>
            </a:endParaRPr>
          </a:p>
        </p:txBody>
      </p:sp>
      <p:sp>
        <p:nvSpPr>
          <p:cNvPr id="5123" name="Rectangle 3"/>
          <p:cNvSpPr>
            <a:spLocks noGrp="1" noChangeArrowheads="1"/>
          </p:cNvSpPr>
          <p:nvPr>
            <p:ph type="body" idx="1"/>
          </p:nvPr>
        </p:nvSpPr>
        <p:spPr>
          <a:xfrm>
            <a:off x="838200" y="1690688"/>
            <a:ext cx="10515600" cy="4486275"/>
          </a:xfrm>
        </p:spPr>
        <p:txBody>
          <a:bodyPr>
            <a:normAutofit/>
          </a:bodyPr>
          <a:lstStyle/>
          <a:p>
            <a:pPr marL="0" indent="0">
              <a:buNone/>
              <a:defRPr/>
            </a:pPr>
            <a:r>
              <a:rPr lang="en-US" sz="3200" dirty="0" smtClean="0">
                <a:latin typeface="Arial" panose="020B0604020202020204" pitchFamily="34" charset="0"/>
                <a:cs typeface="Arial" panose="020B0604020202020204" pitchFamily="34" charset="0"/>
              </a:rPr>
              <a:t>Prevention of Maternal to child transmission of HIV rate for women in Kenya is 9% compared to 5% for men.</a:t>
            </a:r>
          </a:p>
          <a:p>
            <a:pPr eaLnBrk="1" hangingPunct="1">
              <a:defRPr/>
            </a:pPr>
            <a:r>
              <a:rPr lang="en-US" sz="3200" dirty="0" smtClean="0">
                <a:latin typeface="Arial" panose="020B0604020202020204" pitchFamily="34" charset="0"/>
                <a:cs typeface="Arial" panose="020B0604020202020204" pitchFamily="34" charset="0"/>
              </a:rPr>
              <a:t>AIDS-related mortality rates among children under 5 are increasing.</a:t>
            </a:r>
          </a:p>
          <a:p>
            <a:pPr eaLnBrk="1" hangingPunct="1">
              <a:defRPr/>
            </a:pPr>
            <a:r>
              <a:rPr lang="en-US" sz="3200" dirty="0" smtClean="0">
                <a:latin typeface="Arial" panose="020B0604020202020204" pitchFamily="34" charset="0"/>
                <a:cs typeface="Arial" panose="020B0604020202020204" pitchFamily="34" charset="0"/>
              </a:rPr>
              <a:t>Urgent need for an effective national HIV programme for PMTCT. </a:t>
            </a:r>
          </a:p>
          <a:p>
            <a:pPr eaLnBrk="1" hangingPunct="1">
              <a:defRPr/>
            </a:pPr>
            <a:r>
              <a:rPr lang="en-US" sz="3200" dirty="0" smtClean="0">
                <a:latin typeface="Arial" panose="020B0604020202020204" pitchFamily="34" charset="0"/>
                <a:cs typeface="Arial" panose="020B0604020202020204" pitchFamily="34" charset="0"/>
              </a:rPr>
              <a:t>Currently the aim is to </a:t>
            </a:r>
            <a:r>
              <a:rPr lang="en-US" sz="3200" b="1" dirty="0" smtClean="0">
                <a:latin typeface="Arial" panose="020B0604020202020204" pitchFamily="34" charset="0"/>
                <a:cs typeface="Arial" panose="020B0604020202020204" pitchFamily="34" charset="0"/>
              </a:rPr>
              <a:t>eliminate</a:t>
            </a:r>
            <a:r>
              <a:rPr lang="en-US" sz="3200" dirty="0" smtClean="0">
                <a:latin typeface="Arial" panose="020B0604020202020204" pitchFamily="34" charset="0"/>
                <a:cs typeface="Arial" panose="020B0604020202020204" pitchFamily="34" charset="0"/>
              </a:rPr>
              <a:t> HIV</a:t>
            </a:r>
          </a:p>
        </p:txBody>
      </p:sp>
    </p:spTree>
    <p:extLst>
      <p:ext uri="{BB962C8B-B14F-4D97-AF65-F5344CB8AC3E}">
        <p14:creationId xmlns:p14="http://schemas.microsoft.com/office/powerpoint/2010/main" val="1728941666"/>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019331" y="228600"/>
            <a:ext cx="9953469" cy="1371600"/>
          </a:xfrm>
        </p:spPr>
        <p:txBody>
          <a:bodyPr>
            <a:normAutofit fontScale="90000"/>
          </a:bodyPr>
          <a:lstStyle/>
          <a:p>
            <a:pPr eaLnBrk="1" hangingPunct="1"/>
            <a:r>
              <a:rPr lang="en-US" dirty="0" smtClean="0"/>
              <a:t/>
            </a:r>
            <a:br>
              <a:rPr lang="en-US" dirty="0" smtClean="0"/>
            </a:br>
            <a:r>
              <a:rPr lang="en-US" sz="4900" b="1" dirty="0" smtClean="0">
                <a:latin typeface="Arial" panose="020B0604020202020204" pitchFamily="34" charset="0"/>
                <a:cs typeface="Arial" panose="020B0604020202020204" pitchFamily="34" charset="0"/>
              </a:rPr>
              <a:t>Issues Influencing HIV Prevalence</a:t>
            </a:r>
            <a:r>
              <a:rPr lang="en-US" sz="4900" dirty="0" smtClean="0">
                <a:latin typeface="Arial" panose="020B0604020202020204" pitchFamily="34" charset="0"/>
                <a:cs typeface="Arial" panose="020B0604020202020204" pitchFamily="34" charset="0"/>
              </a:rPr>
              <a:t/>
            </a:r>
            <a:br>
              <a:rPr lang="en-US" sz="4900" dirty="0" smtClean="0">
                <a:latin typeface="Arial" panose="020B0604020202020204" pitchFamily="34" charset="0"/>
                <a:cs typeface="Arial" panose="020B0604020202020204" pitchFamily="34" charset="0"/>
              </a:rPr>
            </a:br>
            <a:endParaRPr lang="en-US" dirty="0" smtClean="0">
              <a:latin typeface="Arial" panose="020B0604020202020204" pitchFamily="34" charset="0"/>
              <a:cs typeface="Arial" panose="020B0604020202020204" pitchFamily="34" charset="0"/>
            </a:endParaRPr>
          </a:p>
        </p:txBody>
      </p:sp>
      <p:sp>
        <p:nvSpPr>
          <p:cNvPr id="6147" name="Rectangle 3"/>
          <p:cNvSpPr>
            <a:spLocks noGrp="1" noChangeArrowheads="1"/>
          </p:cNvSpPr>
          <p:nvPr>
            <p:ph type="body" idx="1"/>
          </p:nvPr>
        </p:nvSpPr>
        <p:spPr>
          <a:xfrm>
            <a:off x="838200" y="1708879"/>
            <a:ext cx="10515600" cy="4468084"/>
          </a:xfrm>
        </p:spPr>
        <p:txBody>
          <a:bodyPr>
            <a:normAutofit/>
          </a:bodyPr>
          <a:lstStyle/>
          <a:p>
            <a:pPr marL="0" indent="0">
              <a:buNone/>
              <a:defRPr/>
            </a:pPr>
            <a:r>
              <a:rPr lang="en-US" dirty="0" smtClean="0">
                <a:latin typeface="Arial" panose="020B0604020202020204" pitchFamily="34" charset="0"/>
                <a:cs typeface="Arial" panose="020B0604020202020204" pitchFamily="34" charset="0"/>
              </a:rPr>
              <a:t>Issues Influencing HIV Prevalence include;</a:t>
            </a:r>
          </a:p>
          <a:p>
            <a:pPr eaLnBrk="1" hangingPunct="1">
              <a:lnSpc>
                <a:spcPct val="90000"/>
              </a:lnSpc>
              <a:defRPr/>
            </a:pPr>
            <a:r>
              <a:rPr lang="en-US" b="1" dirty="0">
                <a:latin typeface="Arial" panose="020B0604020202020204" pitchFamily="34" charset="0"/>
                <a:cs typeface="Arial" panose="020B0604020202020204" pitchFamily="34" charset="0"/>
              </a:rPr>
              <a:t>Sociocultural</a:t>
            </a:r>
          </a:p>
          <a:p>
            <a:pPr lvl="1" eaLnBrk="1" hangingPunct="1">
              <a:lnSpc>
                <a:spcPct val="90000"/>
              </a:lnSpc>
              <a:buFont typeface="Wingdings" panose="05000000000000000000" pitchFamily="2" charset="2"/>
              <a:buChar char="Ø"/>
              <a:defRPr/>
            </a:pPr>
            <a:r>
              <a:rPr lang="en-US" dirty="0">
                <a:latin typeface="Arial" panose="020B0604020202020204" pitchFamily="34" charset="0"/>
                <a:cs typeface="Arial" panose="020B0604020202020204" pitchFamily="34" charset="0"/>
              </a:rPr>
              <a:t>Peer pressure to conform to unsafe sex practices</a:t>
            </a:r>
          </a:p>
          <a:p>
            <a:pPr lvl="1" eaLnBrk="1" hangingPunct="1">
              <a:lnSpc>
                <a:spcPct val="90000"/>
              </a:lnSpc>
              <a:buFont typeface="Wingdings" panose="05000000000000000000" pitchFamily="2" charset="2"/>
              <a:buChar char="Ø"/>
              <a:defRPr/>
            </a:pPr>
            <a:r>
              <a:rPr lang="en-US" dirty="0">
                <a:latin typeface="Arial" panose="020B0604020202020204" pitchFamily="34" charset="0"/>
                <a:cs typeface="Arial" panose="020B0604020202020204" pitchFamily="34" charset="0"/>
              </a:rPr>
              <a:t>Acceptance of multiple sexual partners</a:t>
            </a:r>
          </a:p>
          <a:p>
            <a:pPr lvl="1" eaLnBrk="1" hangingPunct="1">
              <a:lnSpc>
                <a:spcPct val="90000"/>
              </a:lnSpc>
              <a:buFont typeface="Wingdings" panose="05000000000000000000" pitchFamily="2" charset="2"/>
              <a:buChar char="Ø"/>
              <a:defRPr/>
            </a:pPr>
            <a:r>
              <a:rPr lang="en-US" dirty="0">
                <a:latin typeface="Arial" panose="020B0604020202020204" pitchFamily="34" charset="0"/>
                <a:cs typeface="Arial" panose="020B0604020202020204" pitchFamily="34" charset="0"/>
              </a:rPr>
              <a:t>Economic pressures</a:t>
            </a:r>
          </a:p>
          <a:p>
            <a:pPr eaLnBrk="1" hangingPunct="1">
              <a:lnSpc>
                <a:spcPct val="90000"/>
              </a:lnSpc>
              <a:defRPr/>
            </a:pPr>
            <a:r>
              <a:rPr lang="en-US" b="1" dirty="0">
                <a:latin typeface="Arial" panose="020B0604020202020204" pitchFamily="34" charset="0"/>
                <a:cs typeface="Arial" panose="020B0604020202020204" pitchFamily="34" charset="0"/>
              </a:rPr>
              <a:t>Gender</a:t>
            </a:r>
          </a:p>
          <a:p>
            <a:pPr lvl="1" eaLnBrk="1" hangingPunct="1">
              <a:lnSpc>
                <a:spcPct val="90000"/>
              </a:lnSpc>
              <a:buFont typeface="Wingdings" panose="05000000000000000000" pitchFamily="2" charset="2"/>
              <a:buChar char="Ø"/>
              <a:defRPr/>
            </a:pPr>
            <a:r>
              <a:rPr lang="en-US" dirty="0">
                <a:latin typeface="Arial" panose="020B0604020202020204" pitchFamily="34" charset="0"/>
                <a:cs typeface="Arial" panose="020B0604020202020204" pitchFamily="34" charset="0"/>
              </a:rPr>
              <a:t>Inability of young women to negotiate for safer sex</a:t>
            </a:r>
          </a:p>
          <a:p>
            <a:pPr lvl="1" eaLnBrk="1" hangingPunct="1">
              <a:lnSpc>
                <a:spcPct val="90000"/>
              </a:lnSpc>
              <a:buFont typeface="Wingdings" panose="05000000000000000000" pitchFamily="2" charset="2"/>
              <a:buChar char="Ø"/>
              <a:defRPr/>
            </a:pPr>
            <a:r>
              <a:rPr lang="en-US" dirty="0">
                <a:latin typeface="Arial" panose="020B0604020202020204" pitchFamily="34" charset="0"/>
                <a:cs typeface="Arial" panose="020B0604020202020204" pitchFamily="34" charset="0"/>
              </a:rPr>
              <a:t>Vulnerability to pressure from male counterparts</a:t>
            </a:r>
          </a:p>
          <a:p>
            <a:pPr eaLnBrk="1" hangingPunct="1">
              <a:lnSpc>
                <a:spcPct val="90000"/>
              </a:lnSpc>
              <a:defRPr/>
            </a:pPr>
            <a:r>
              <a:rPr lang="en-US" b="1" dirty="0">
                <a:latin typeface="Arial" panose="020B0604020202020204" pitchFamily="34" charset="0"/>
                <a:cs typeface="Arial" panose="020B0604020202020204" pitchFamily="34" charset="0"/>
              </a:rPr>
              <a:t>Other risk factors</a:t>
            </a:r>
          </a:p>
          <a:p>
            <a:pPr lvl="1" eaLnBrk="1" hangingPunct="1">
              <a:lnSpc>
                <a:spcPct val="90000"/>
              </a:lnSpc>
              <a:buFont typeface="Wingdings" panose="05000000000000000000" pitchFamily="2" charset="2"/>
              <a:buChar char="Ø"/>
              <a:defRPr/>
            </a:pPr>
            <a:r>
              <a:rPr lang="en-US" dirty="0">
                <a:latin typeface="Arial" panose="020B0604020202020204" pitchFamily="34" charset="0"/>
                <a:cs typeface="Arial" panose="020B0604020202020204" pitchFamily="34" charset="0"/>
              </a:rPr>
              <a:t>Failure to identify and treat STIs effectively</a:t>
            </a:r>
          </a:p>
          <a:p>
            <a:pPr lvl="2" eaLnBrk="1" hangingPunct="1">
              <a:lnSpc>
                <a:spcPct val="90000"/>
              </a:lnSpc>
              <a:defRPr/>
            </a:pPr>
            <a:endParaRPr lang="en-US" dirty="0"/>
          </a:p>
        </p:txBody>
      </p:sp>
    </p:spTree>
    <p:extLst>
      <p:ext uri="{BB962C8B-B14F-4D97-AF65-F5344CB8AC3E}">
        <p14:creationId xmlns:p14="http://schemas.microsoft.com/office/powerpoint/2010/main" val="2184163104"/>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a:bodyPr>
          <a:lstStyle/>
          <a:p>
            <a:pPr eaLnBrk="1" hangingPunct="1"/>
            <a:r>
              <a:rPr lang="en-US" sz="4000" dirty="0"/>
              <a:t/>
            </a:r>
            <a:br>
              <a:rPr lang="en-US" sz="4000" dirty="0"/>
            </a:br>
            <a:r>
              <a:rPr lang="en-US" b="1" dirty="0" smtClean="0">
                <a:latin typeface="Arial" panose="020B0604020202020204" pitchFamily="34" charset="0"/>
                <a:cs typeface="Arial" panose="020B0604020202020204" pitchFamily="34" charset="0"/>
              </a:rPr>
              <a:t>Risk Factors in HIV transmission</a:t>
            </a:r>
            <a:endParaRPr lang="en-US" sz="4000" b="1" dirty="0">
              <a:latin typeface="Arial" panose="020B0604020202020204" pitchFamily="34" charset="0"/>
              <a:cs typeface="Arial" panose="020B0604020202020204" pitchFamily="34" charset="0"/>
            </a:endParaRPr>
          </a:p>
        </p:txBody>
      </p:sp>
      <p:sp>
        <p:nvSpPr>
          <p:cNvPr id="7171" name="Rectangle 3"/>
          <p:cNvSpPr>
            <a:spLocks noGrp="1" noChangeArrowheads="1"/>
          </p:cNvSpPr>
          <p:nvPr>
            <p:ph type="body" idx="1"/>
          </p:nvPr>
        </p:nvSpPr>
        <p:spPr/>
        <p:txBody>
          <a:bodyPr/>
          <a:lstStyle/>
          <a:p>
            <a:pPr eaLnBrk="1" hangingPunct="1">
              <a:buFontTx/>
              <a:buNone/>
            </a:pPr>
            <a:r>
              <a:rPr lang="en-US" dirty="0" smtClean="0">
                <a:latin typeface="Arial" panose="020B0604020202020204" pitchFamily="34" charset="0"/>
                <a:cs typeface="Arial" panose="020B0604020202020204" pitchFamily="34" charset="0"/>
              </a:rPr>
              <a:t>Risk of transmission to the infant is greatest when viral load is high that includes;</a:t>
            </a:r>
          </a:p>
          <a:p>
            <a:pPr eaLnBrk="1" hangingPunct="1"/>
            <a:r>
              <a:rPr lang="en-US" dirty="0" smtClean="0">
                <a:latin typeface="Arial" panose="020B0604020202020204" pitchFamily="34" charset="0"/>
                <a:cs typeface="Arial" panose="020B0604020202020204" pitchFamily="34" charset="0"/>
              </a:rPr>
              <a:t>Recent infection</a:t>
            </a:r>
          </a:p>
          <a:p>
            <a:pPr eaLnBrk="1" hangingPunct="1"/>
            <a:r>
              <a:rPr lang="en-US" dirty="0" smtClean="0">
                <a:latin typeface="Arial" panose="020B0604020202020204" pitchFamily="34" charset="0"/>
                <a:cs typeface="Arial" panose="020B0604020202020204" pitchFamily="34" charset="0"/>
              </a:rPr>
              <a:t>Advanced HIV/AIDS</a:t>
            </a:r>
          </a:p>
        </p:txBody>
      </p:sp>
    </p:spTree>
    <p:extLst>
      <p:ext uri="{BB962C8B-B14F-4D97-AF65-F5344CB8AC3E}">
        <p14:creationId xmlns:p14="http://schemas.microsoft.com/office/powerpoint/2010/main" val="1315755706"/>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Pregnancy Factors</a:t>
            </a:r>
          </a:p>
        </p:txBody>
      </p:sp>
      <p:sp>
        <p:nvSpPr>
          <p:cNvPr id="8195" name="Rectangle 3"/>
          <p:cNvSpPr>
            <a:spLocks noGrp="1" noChangeArrowheads="1"/>
          </p:cNvSpPr>
          <p:nvPr>
            <p:ph type="body" idx="1"/>
          </p:nvPr>
        </p:nvSpPr>
        <p:spPr>
          <a:xfrm>
            <a:off x="838200" y="1528998"/>
            <a:ext cx="10515600" cy="4647966"/>
          </a:xfrm>
        </p:spPr>
        <p:txBody>
          <a:bodyPr>
            <a:normAutofit/>
          </a:bodyPr>
          <a:lstStyle/>
          <a:p>
            <a:pPr eaLnBrk="1" hangingPunct="1"/>
            <a:r>
              <a:rPr lang="en-US" sz="3200" dirty="0" smtClean="0">
                <a:latin typeface="Arial" panose="020B0604020202020204" pitchFamily="34" charset="0"/>
                <a:cs typeface="Arial" panose="020B0604020202020204" pitchFamily="34" charset="0"/>
              </a:rPr>
              <a:t>High maternal viral load</a:t>
            </a:r>
          </a:p>
          <a:p>
            <a:pPr eaLnBrk="1" hangingPunct="1"/>
            <a:r>
              <a:rPr lang="en-US" sz="3200" dirty="0" smtClean="0">
                <a:latin typeface="Arial" panose="020B0604020202020204" pitchFamily="34" charset="0"/>
                <a:cs typeface="Arial" panose="020B0604020202020204" pitchFamily="34" charset="0"/>
              </a:rPr>
              <a:t>Viral or bacterial infection</a:t>
            </a:r>
          </a:p>
          <a:p>
            <a:pPr eaLnBrk="1" hangingPunct="1"/>
            <a:r>
              <a:rPr lang="en-US" sz="3200" dirty="0" smtClean="0">
                <a:latin typeface="Arial" panose="020B0604020202020204" pitchFamily="34" charset="0"/>
                <a:cs typeface="Arial" panose="020B0604020202020204" pitchFamily="34" charset="0"/>
              </a:rPr>
              <a:t>STIs</a:t>
            </a:r>
          </a:p>
          <a:p>
            <a:pPr eaLnBrk="1" hangingPunct="1"/>
            <a:r>
              <a:rPr lang="en-US" sz="3200" dirty="0" smtClean="0">
                <a:latin typeface="Arial" panose="020B0604020202020204" pitchFamily="34" charset="0"/>
                <a:cs typeface="Arial" panose="020B0604020202020204" pitchFamily="34" charset="0"/>
              </a:rPr>
              <a:t>Maternal malnutrition (indirect cause)</a:t>
            </a:r>
          </a:p>
          <a:p>
            <a:pPr eaLnBrk="1" hangingPunct="1"/>
            <a:r>
              <a:rPr lang="en-US" sz="3200" dirty="0" smtClean="0">
                <a:latin typeface="Arial" panose="020B0604020202020204" pitchFamily="34" charset="0"/>
                <a:cs typeface="Arial" panose="020B0604020202020204" pitchFamily="34" charset="0"/>
              </a:rPr>
              <a:t>Anaemia</a:t>
            </a:r>
          </a:p>
        </p:txBody>
      </p:sp>
    </p:spTree>
    <p:extLst>
      <p:ext uri="{BB962C8B-B14F-4D97-AF65-F5344CB8AC3E}">
        <p14:creationId xmlns:p14="http://schemas.microsoft.com/office/powerpoint/2010/main" val="245273339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70380"/>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NURSING MANAGEMENT…</a:t>
            </a:r>
            <a:r>
              <a:rPr lang="en-US" dirty="0"/>
              <a:t/>
            </a:r>
            <a:br>
              <a:rPr lang="en-US" dirty="0"/>
            </a:br>
            <a:endParaRPr lang="en-US" dirty="0"/>
          </a:p>
        </p:txBody>
      </p:sp>
      <p:sp>
        <p:nvSpPr>
          <p:cNvPr id="3" name="Content Placeholder 2"/>
          <p:cNvSpPr>
            <a:spLocks noGrp="1"/>
          </p:cNvSpPr>
          <p:nvPr>
            <p:ph idx="1"/>
          </p:nvPr>
        </p:nvSpPr>
        <p:spPr>
          <a:xfrm>
            <a:off x="838200" y="1648326"/>
            <a:ext cx="10515600" cy="4528637"/>
          </a:xfrm>
        </p:spPr>
        <p:txBody>
          <a:bodyPr>
            <a:normAutofit lnSpcReduction="10000"/>
          </a:bodyPr>
          <a:lstStyle/>
          <a:p>
            <a:pPr lvl="0"/>
            <a:r>
              <a:rPr lang="en-US" dirty="0">
                <a:latin typeface="Arial" panose="020B0604020202020204" pitchFamily="34" charset="0"/>
                <a:cs typeface="Arial" panose="020B0604020202020204" pitchFamily="34" charset="0"/>
              </a:rPr>
              <a:t>Aspirate mucus to unblock the airway or may intubate the baby.</a:t>
            </a:r>
          </a:p>
          <a:p>
            <a:r>
              <a:rPr lang="en-US" dirty="0">
                <a:latin typeface="Arial" panose="020B0604020202020204" pitchFamily="34" charset="0"/>
                <a:cs typeface="Arial" panose="020B0604020202020204" pitchFamily="34" charset="0"/>
              </a:rPr>
              <a:t>Give fluids with electrolytes to maintain fluid – electrolyte balance.</a:t>
            </a:r>
          </a:p>
          <a:p>
            <a:r>
              <a:rPr lang="en-US" dirty="0">
                <a:latin typeface="Arial" panose="020B0604020202020204" pitchFamily="34" charset="0"/>
                <a:cs typeface="Arial" panose="020B0604020202020204" pitchFamily="34" charset="0"/>
              </a:rPr>
              <a:t>If the mother was given narcotics during labour, administer its antidote naloxone thro the umbilical vein.</a:t>
            </a:r>
          </a:p>
          <a:p>
            <a:r>
              <a:rPr lang="en-US" dirty="0">
                <a:latin typeface="Arial" panose="020B0604020202020204" pitchFamily="34" charset="0"/>
                <a:cs typeface="Arial" panose="020B0604020202020204" pitchFamily="34" charset="0"/>
              </a:rPr>
              <a:t>Give anticonvulsants to control convulsions if present</a:t>
            </a:r>
          </a:p>
          <a:p>
            <a:pPr lvl="0"/>
            <a:r>
              <a:rPr lang="en-US" dirty="0">
                <a:latin typeface="Arial" panose="020B0604020202020204" pitchFamily="34" charset="0"/>
                <a:cs typeface="Arial" panose="020B0604020202020204" pitchFamily="34" charset="0"/>
              </a:rPr>
              <a:t>Maintain accurate input output chart to prevent over hydration and under hydration</a:t>
            </a:r>
          </a:p>
          <a:p>
            <a:pPr lvl="0"/>
            <a:r>
              <a:rPr lang="en-US" dirty="0">
                <a:latin typeface="Arial" panose="020B0604020202020204" pitchFamily="34" charset="0"/>
                <a:cs typeface="Arial" panose="020B0604020202020204" pitchFamily="34" charset="0"/>
              </a:rPr>
              <a:t>When the baby is stable pass NG tube and start feeding.</a:t>
            </a:r>
          </a:p>
          <a:p>
            <a:pPr lvl="0"/>
            <a:r>
              <a:rPr lang="en-US" dirty="0">
                <a:latin typeface="Arial" panose="020B0604020202020204" pitchFamily="34" charset="0"/>
                <a:cs typeface="Arial" panose="020B0604020202020204" pitchFamily="34" charset="0"/>
              </a:rPr>
              <a:t>Observe aseptic technique to prevent cross infection.</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78754090"/>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Labour and Delivery Factors</a:t>
            </a:r>
          </a:p>
        </p:txBody>
      </p:sp>
      <p:sp>
        <p:nvSpPr>
          <p:cNvPr id="9219" name="Rectangle 3"/>
          <p:cNvSpPr>
            <a:spLocks noGrp="1" noChangeArrowheads="1"/>
          </p:cNvSpPr>
          <p:nvPr>
            <p:ph type="body" idx="1"/>
          </p:nvPr>
        </p:nvSpPr>
        <p:spPr/>
        <p:txBody>
          <a:bodyPr>
            <a:normAutofit/>
          </a:bodyPr>
          <a:lstStyle/>
          <a:p>
            <a:pPr eaLnBrk="1" hangingPunct="1"/>
            <a:r>
              <a:rPr lang="en-US" sz="3200" dirty="0" smtClean="0">
                <a:latin typeface="Arial" panose="020B0604020202020204" pitchFamily="34" charset="0"/>
                <a:cs typeface="Arial" panose="020B0604020202020204" pitchFamily="34" charset="0"/>
              </a:rPr>
              <a:t>High maternal viral load</a:t>
            </a:r>
          </a:p>
          <a:p>
            <a:pPr eaLnBrk="1" hangingPunct="1"/>
            <a:r>
              <a:rPr lang="en-US" sz="3200" dirty="0" smtClean="0">
                <a:latin typeface="Arial" panose="020B0604020202020204" pitchFamily="34" charset="0"/>
                <a:cs typeface="Arial" panose="020B0604020202020204" pitchFamily="34" charset="0"/>
              </a:rPr>
              <a:t>Rapture of membranes &gt; 4 hours</a:t>
            </a:r>
          </a:p>
          <a:p>
            <a:pPr eaLnBrk="1" hangingPunct="1"/>
            <a:r>
              <a:rPr lang="en-US" sz="3200" dirty="0" smtClean="0">
                <a:latin typeface="Arial" panose="020B0604020202020204" pitchFamily="34" charset="0"/>
                <a:cs typeface="Arial" panose="020B0604020202020204" pitchFamily="34" charset="0"/>
              </a:rPr>
              <a:t>Invasive delivery procedures (episiotomy, artificial rapture of membranes)</a:t>
            </a:r>
          </a:p>
          <a:p>
            <a:pPr eaLnBrk="1" hangingPunct="1"/>
            <a:r>
              <a:rPr lang="en-US" sz="3200" dirty="0" smtClean="0">
                <a:latin typeface="Arial" panose="020B0604020202020204" pitchFamily="34" charset="0"/>
                <a:cs typeface="Arial" panose="020B0604020202020204" pitchFamily="34" charset="0"/>
              </a:rPr>
              <a:t>Vacuum extraction</a:t>
            </a:r>
          </a:p>
          <a:p>
            <a:pPr eaLnBrk="1" hangingPunct="1"/>
            <a:r>
              <a:rPr lang="en-US" sz="3200" dirty="0" smtClean="0">
                <a:latin typeface="Arial" panose="020B0604020202020204" pitchFamily="34" charset="0"/>
                <a:cs typeface="Arial" panose="020B0604020202020204" pitchFamily="34" charset="0"/>
              </a:rPr>
              <a:t>External cephalic version (ECV)</a:t>
            </a:r>
          </a:p>
          <a:p>
            <a:pPr eaLnBrk="1" hangingPunct="1"/>
            <a:r>
              <a:rPr lang="en-US" sz="3200" dirty="0" smtClean="0">
                <a:latin typeface="Arial" panose="020B0604020202020204" pitchFamily="34" charset="0"/>
                <a:cs typeface="Arial" panose="020B0604020202020204" pitchFamily="34" charset="0"/>
              </a:rPr>
              <a:t>Chorioamnionitis</a:t>
            </a:r>
          </a:p>
        </p:txBody>
      </p:sp>
    </p:spTree>
    <p:extLst>
      <p:ext uri="{BB962C8B-B14F-4D97-AF65-F5344CB8AC3E}">
        <p14:creationId xmlns:p14="http://schemas.microsoft.com/office/powerpoint/2010/main" val="2127715124"/>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Infant Factors </a:t>
            </a:r>
          </a:p>
        </p:txBody>
      </p:sp>
      <p:sp>
        <p:nvSpPr>
          <p:cNvPr id="10243" name="Rectangle 3"/>
          <p:cNvSpPr>
            <a:spLocks noGrp="1" noChangeArrowheads="1"/>
          </p:cNvSpPr>
          <p:nvPr>
            <p:ph type="body" idx="1"/>
          </p:nvPr>
        </p:nvSpPr>
        <p:spPr/>
        <p:txBody>
          <a:bodyPr/>
          <a:lstStyle/>
          <a:p>
            <a:pPr eaLnBrk="1" hangingPunct="1"/>
            <a:r>
              <a:rPr lang="en-US" sz="3200" dirty="0" smtClean="0">
                <a:latin typeface="Arial" panose="020B0604020202020204" pitchFamily="34" charset="0"/>
                <a:cs typeface="Arial" panose="020B0604020202020204" pitchFamily="34" charset="0"/>
              </a:rPr>
              <a:t>Premature delivery</a:t>
            </a:r>
          </a:p>
          <a:p>
            <a:pPr eaLnBrk="1" hangingPunct="1"/>
            <a:r>
              <a:rPr lang="en-US" sz="3200" dirty="0" smtClean="0">
                <a:latin typeface="Arial" panose="020B0604020202020204" pitchFamily="34" charset="0"/>
                <a:cs typeface="Arial" panose="020B0604020202020204" pitchFamily="34" charset="0"/>
              </a:rPr>
              <a:t>Low birth weight</a:t>
            </a:r>
          </a:p>
          <a:p>
            <a:pPr eaLnBrk="1" hangingPunct="1"/>
            <a:r>
              <a:rPr lang="en-US" sz="3200" dirty="0" smtClean="0">
                <a:latin typeface="Arial" panose="020B0604020202020204" pitchFamily="34" charset="0"/>
                <a:cs typeface="Arial" panose="020B0604020202020204" pitchFamily="34" charset="0"/>
              </a:rPr>
              <a:t>Breaks in the skin and mucous membranes</a:t>
            </a:r>
          </a:p>
          <a:p>
            <a:pPr eaLnBrk="1" hangingPunct="1"/>
            <a:endParaRPr lang="en-US" dirty="0" smtClean="0"/>
          </a:p>
        </p:txBody>
      </p:sp>
    </p:spTree>
    <p:extLst>
      <p:ext uri="{BB962C8B-B14F-4D97-AF65-F5344CB8AC3E}">
        <p14:creationId xmlns:p14="http://schemas.microsoft.com/office/powerpoint/2010/main" val="697913651"/>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Infants at high risk of HIV infection</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r>
              <a:rPr lang="en-US" sz="3200" dirty="0">
                <a:latin typeface="Arial" panose="020B0604020202020204" pitchFamily="34" charset="0"/>
                <a:cs typeface="Arial" panose="020B0604020202020204" pitchFamily="34" charset="0"/>
              </a:rPr>
              <a:t>Infants who are at high risk of acquiring HIV should receive dual prophylaxis with </a:t>
            </a:r>
          </a:p>
          <a:p>
            <a:r>
              <a:rPr lang="en-US" sz="3200" dirty="0">
                <a:latin typeface="Arial" panose="020B0604020202020204" pitchFamily="34" charset="0"/>
                <a:cs typeface="Arial" panose="020B0604020202020204" pitchFamily="34" charset="0"/>
              </a:rPr>
              <a:t>AZT (twice daily) plus </a:t>
            </a:r>
            <a:r>
              <a:rPr lang="en-US" sz="3200" dirty="0" smtClean="0">
                <a:latin typeface="Arial" panose="020B0604020202020204" pitchFamily="34" charset="0"/>
                <a:cs typeface="Arial" panose="020B0604020202020204" pitchFamily="34" charset="0"/>
              </a:rPr>
              <a:t>Niverapine </a:t>
            </a:r>
            <a:r>
              <a:rPr lang="en-US" sz="3200" dirty="0">
                <a:latin typeface="Arial" panose="020B0604020202020204" pitchFamily="34" charset="0"/>
                <a:cs typeface="Arial" panose="020B0604020202020204" pitchFamily="34" charset="0"/>
              </a:rPr>
              <a:t>(once daily) </a:t>
            </a:r>
            <a:r>
              <a:rPr lang="en-US" sz="3200" dirty="0" smtClean="0">
                <a:latin typeface="Arial" panose="020B0604020202020204" pitchFamily="34" charset="0"/>
                <a:cs typeface="Arial" panose="020B0604020202020204" pitchFamily="34" charset="0"/>
              </a:rPr>
              <a:t>for </a:t>
            </a:r>
            <a:r>
              <a:rPr lang="en-US" sz="3200" dirty="0">
                <a:latin typeface="Arial" panose="020B0604020202020204" pitchFamily="34" charset="0"/>
                <a:cs typeface="Arial" panose="020B0604020202020204" pitchFamily="34" charset="0"/>
              </a:rPr>
              <a:t>the first 6 weeks of life, whether they are breastfed or formula fed 	</a:t>
            </a:r>
          </a:p>
          <a:p>
            <a:r>
              <a:rPr lang="en-US" sz="3200" b="1" dirty="0">
                <a:latin typeface="Arial" panose="020B0604020202020204" pitchFamily="34" charset="0"/>
                <a:cs typeface="Arial" panose="020B0604020202020204" pitchFamily="34" charset="0"/>
              </a:rPr>
              <a:t>High-risk infants are defined as those: </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born </a:t>
            </a:r>
            <a:r>
              <a:rPr lang="en-US" sz="3200" dirty="0">
                <a:latin typeface="Arial" panose="020B0604020202020204" pitchFamily="34" charset="0"/>
                <a:cs typeface="Arial" panose="020B0604020202020204" pitchFamily="34" charset="0"/>
              </a:rPr>
              <a:t>to women with established HIV infection, who have received less than four weeks of ART at the time of delivery; or </a:t>
            </a:r>
          </a:p>
        </p:txBody>
      </p:sp>
    </p:spTree>
    <p:extLst>
      <p:ext uri="{BB962C8B-B14F-4D97-AF65-F5344CB8AC3E}">
        <p14:creationId xmlns:p14="http://schemas.microsoft.com/office/powerpoint/2010/main" val="729573440"/>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Infants at high risk of HIV </a:t>
            </a:r>
            <a:r>
              <a:rPr lang="en-US" b="1" dirty="0" smtClean="0">
                <a:latin typeface="Arial" panose="020B0604020202020204" pitchFamily="34" charset="0"/>
                <a:cs typeface="Arial" panose="020B0604020202020204" pitchFamily="34" charset="0"/>
              </a:rPr>
              <a:t>infection…</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Infants born </a:t>
            </a:r>
            <a:r>
              <a:rPr lang="en-US" sz="3200" dirty="0">
                <a:latin typeface="Arial" panose="020B0604020202020204" pitchFamily="34" charset="0"/>
                <a:cs typeface="Arial" panose="020B0604020202020204" pitchFamily="34" charset="0"/>
              </a:rPr>
              <a:t>to women with established HIV infection, who had a with viral load greater than 1000 copies per mL in the four weeks before delivery, assuming  viral load measurement is available.</a:t>
            </a:r>
          </a:p>
          <a:p>
            <a:pPr>
              <a:buFont typeface="Wingdings" panose="05000000000000000000" pitchFamily="2" charset="2"/>
              <a:buChar char="Ø"/>
            </a:pPr>
            <a:r>
              <a:rPr lang="en-US" sz="3200" dirty="0">
                <a:latin typeface="Arial" panose="020B0604020202020204" pitchFamily="34" charset="0"/>
                <a:cs typeface="Arial" panose="020B0604020202020204" pitchFamily="34" charset="0"/>
              </a:rPr>
              <a:t>Infants born to women with incident HIV infection during pregnancy or breastfeeding; </a:t>
            </a:r>
            <a:r>
              <a:rPr lang="en-US" sz="3200" dirty="0" smtClean="0">
                <a:latin typeface="Arial" panose="020B0604020202020204" pitchFamily="34" charset="0"/>
                <a:cs typeface="Arial" panose="020B0604020202020204" pitchFamily="34" charset="0"/>
              </a:rPr>
              <a:t>or </a:t>
            </a:r>
            <a:r>
              <a:rPr lang="en-US" sz="3200" dirty="0">
                <a:latin typeface="Arial" panose="020B0604020202020204" pitchFamily="34" charset="0"/>
                <a:cs typeface="Arial" panose="020B0604020202020204" pitchFamily="34" charset="0"/>
              </a:rPr>
              <a:t>to women identified as HIV positive for the first time during the postpartum period, with or without a negative HIV test prenatally; are also high-risk infants. </a:t>
            </a:r>
          </a:p>
          <a:p>
            <a:endParaRPr lang="en-US" sz="3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79796066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Breastfeeding Factors</a:t>
            </a:r>
          </a:p>
        </p:txBody>
      </p:sp>
      <p:sp>
        <p:nvSpPr>
          <p:cNvPr id="11267" name="Rectangle 3"/>
          <p:cNvSpPr>
            <a:spLocks noGrp="1" noChangeArrowheads="1"/>
          </p:cNvSpPr>
          <p:nvPr>
            <p:ph type="body" idx="1"/>
          </p:nvPr>
        </p:nvSpPr>
        <p:spPr/>
        <p:txBody>
          <a:bodyPr>
            <a:normAutofit/>
          </a:bodyPr>
          <a:lstStyle/>
          <a:p>
            <a:pPr marL="0" indent="0" eaLnBrk="1" hangingPunct="1">
              <a:buNone/>
              <a:defRPr/>
            </a:pPr>
            <a:r>
              <a:rPr lang="en-US" sz="3200" b="1" dirty="0" smtClean="0">
                <a:latin typeface="Arial" panose="020B0604020202020204" pitchFamily="34" charset="0"/>
                <a:cs typeface="Arial" panose="020B0604020202020204" pitchFamily="34" charset="0"/>
              </a:rPr>
              <a:t>Breastfeeding infants can be infected due to;</a:t>
            </a:r>
          </a:p>
          <a:p>
            <a:pPr eaLnBrk="1" hangingPunct="1">
              <a:defRPr/>
            </a:pPr>
            <a:r>
              <a:rPr lang="en-US" sz="3200" dirty="0" smtClean="0">
                <a:latin typeface="Arial" panose="020B0604020202020204" pitchFamily="34" charset="0"/>
                <a:cs typeface="Arial" panose="020B0604020202020204" pitchFamily="34" charset="0"/>
              </a:rPr>
              <a:t>High maternal viral load</a:t>
            </a:r>
          </a:p>
          <a:p>
            <a:pPr eaLnBrk="1" hangingPunct="1">
              <a:defRPr/>
            </a:pPr>
            <a:r>
              <a:rPr lang="en-US" sz="3200" dirty="0" smtClean="0">
                <a:latin typeface="Arial" panose="020B0604020202020204" pitchFamily="34" charset="0"/>
                <a:cs typeface="Arial" panose="020B0604020202020204" pitchFamily="34" charset="0"/>
              </a:rPr>
              <a:t>Duration of breast feeding</a:t>
            </a:r>
          </a:p>
          <a:p>
            <a:pPr eaLnBrk="1" hangingPunct="1">
              <a:defRPr/>
            </a:pPr>
            <a:r>
              <a:rPr lang="en-US" sz="3200" dirty="0" smtClean="0">
                <a:latin typeface="Arial" panose="020B0604020202020204" pitchFamily="34" charset="0"/>
                <a:cs typeface="Arial" panose="020B0604020202020204" pitchFamily="34" charset="0"/>
              </a:rPr>
              <a:t>Mixed infant feeding</a:t>
            </a:r>
          </a:p>
          <a:p>
            <a:pPr eaLnBrk="1" hangingPunct="1">
              <a:defRPr/>
            </a:pPr>
            <a:r>
              <a:rPr lang="en-US" sz="3200" dirty="0" smtClean="0">
                <a:latin typeface="Arial" panose="020B0604020202020204" pitchFamily="34" charset="0"/>
                <a:cs typeface="Arial" panose="020B0604020202020204" pitchFamily="34" charset="0"/>
              </a:rPr>
              <a:t>Breast abscesses, nipple fissures, mastitis</a:t>
            </a:r>
          </a:p>
          <a:p>
            <a:pPr eaLnBrk="1" hangingPunct="1">
              <a:defRPr/>
            </a:pPr>
            <a:r>
              <a:rPr lang="en-US" sz="3200" dirty="0" smtClean="0">
                <a:latin typeface="Arial" panose="020B0604020202020204" pitchFamily="34" charset="0"/>
                <a:cs typeface="Arial" panose="020B0604020202020204" pitchFamily="34" charset="0"/>
              </a:rPr>
              <a:t>Poor maternal nutrition status</a:t>
            </a:r>
          </a:p>
          <a:p>
            <a:pPr eaLnBrk="1" hangingPunct="1">
              <a:defRPr/>
            </a:pPr>
            <a:r>
              <a:rPr lang="en-US" sz="3200" dirty="0" smtClean="0">
                <a:latin typeface="Arial" panose="020B0604020202020204" pitchFamily="34" charset="0"/>
                <a:cs typeface="Arial" panose="020B0604020202020204" pitchFamily="34" charset="0"/>
              </a:rPr>
              <a:t>Oral disease in the baby thrush or sores</a:t>
            </a:r>
          </a:p>
          <a:p>
            <a:pPr marL="0" indent="0">
              <a:buNone/>
              <a:defRPr/>
            </a:pPr>
            <a:endParaRPr lang="en-US" sz="32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6509068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algn="l" eaLnBrk="1" hangingPunct="1"/>
            <a:r>
              <a:rPr lang="en-US" b="1" dirty="0">
                <a:latin typeface="Arial" panose="020B0604020202020204" pitchFamily="34" charset="0"/>
                <a:cs typeface="Arial" panose="020B0604020202020204" pitchFamily="34" charset="0"/>
              </a:rPr>
              <a:t>Comprehensive Approach to PMTCT</a:t>
            </a:r>
          </a:p>
        </p:txBody>
      </p:sp>
      <p:sp>
        <p:nvSpPr>
          <p:cNvPr id="12291" name="Rectangle 3"/>
          <p:cNvSpPr>
            <a:spLocks noGrp="1" noChangeArrowheads="1"/>
          </p:cNvSpPr>
          <p:nvPr>
            <p:ph type="body" idx="1"/>
          </p:nvPr>
        </p:nvSpPr>
        <p:spPr>
          <a:xfrm>
            <a:off x="838200" y="1690688"/>
            <a:ext cx="10515600" cy="4486275"/>
          </a:xfrm>
        </p:spPr>
        <p:txBody>
          <a:bodyPr/>
          <a:lstStyle/>
          <a:p>
            <a:pPr eaLnBrk="1" hangingPunct="1">
              <a:buFontTx/>
              <a:buNone/>
            </a:pPr>
            <a:r>
              <a:rPr lang="en-US" sz="3200" b="1" dirty="0">
                <a:latin typeface="Arial" panose="020B0604020202020204" pitchFamily="34" charset="0"/>
                <a:cs typeface="Arial" panose="020B0604020202020204" pitchFamily="34" charset="0"/>
              </a:rPr>
              <a:t>This is based on Four Elements (prongs)</a:t>
            </a:r>
          </a:p>
          <a:p>
            <a:pPr eaLnBrk="1" hangingPunct="1"/>
            <a:r>
              <a:rPr lang="en-US" b="1" dirty="0">
                <a:latin typeface="Arial" panose="020B0604020202020204" pitchFamily="34" charset="0"/>
                <a:cs typeface="Arial" panose="020B0604020202020204" pitchFamily="34" charset="0"/>
              </a:rPr>
              <a:t>Element 1-</a:t>
            </a:r>
            <a:r>
              <a:rPr lang="en-US" dirty="0">
                <a:latin typeface="Arial" panose="020B0604020202020204" pitchFamily="34" charset="0"/>
                <a:cs typeface="Arial" panose="020B0604020202020204" pitchFamily="34" charset="0"/>
              </a:rPr>
              <a:t> Primary prevention of HIV infection</a:t>
            </a:r>
          </a:p>
          <a:p>
            <a:pPr eaLnBrk="1" hangingPunct="1"/>
            <a:r>
              <a:rPr lang="en-US" b="1" dirty="0">
                <a:latin typeface="Arial" panose="020B0604020202020204" pitchFamily="34" charset="0"/>
                <a:cs typeface="Arial" panose="020B0604020202020204" pitchFamily="34" charset="0"/>
              </a:rPr>
              <a:t>Element 2</a:t>
            </a:r>
            <a:r>
              <a:rPr lang="en-US" dirty="0">
                <a:latin typeface="Arial" panose="020B0604020202020204" pitchFamily="34" charset="0"/>
                <a:cs typeface="Arial" panose="020B0604020202020204" pitchFamily="34" charset="0"/>
              </a:rPr>
              <a:t> – Prevention of  unintended pregnancies among women infected with HIV</a:t>
            </a:r>
          </a:p>
          <a:p>
            <a:pPr eaLnBrk="1" hangingPunct="1"/>
            <a:r>
              <a:rPr lang="en-US" b="1" dirty="0">
                <a:latin typeface="Arial" panose="020B0604020202020204" pitchFamily="34" charset="0"/>
                <a:cs typeface="Arial" panose="020B0604020202020204" pitchFamily="34" charset="0"/>
              </a:rPr>
              <a:t>Element 3-</a:t>
            </a:r>
            <a:r>
              <a:rPr lang="en-US" dirty="0">
                <a:latin typeface="Arial" panose="020B0604020202020204" pitchFamily="34" charset="0"/>
                <a:cs typeface="Arial" panose="020B0604020202020204" pitchFamily="34" charset="0"/>
              </a:rPr>
              <a:t> Prevention of HIV transmission from infected women with HIV to their infants</a:t>
            </a:r>
          </a:p>
          <a:p>
            <a:pPr eaLnBrk="1" hangingPunct="1"/>
            <a:r>
              <a:rPr lang="en-US" b="1" dirty="0">
                <a:latin typeface="Arial" panose="020B0604020202020204" pitchFamily="34" charset="0"/>
                <a:cs typeface="Arial" panose="020B0604020202020204" pitchFamily="34" charset="0"/>
              </a:rPr>
              <a:t>Element 4</a:t>
            </a:r>
            <a:r>
              <a:rPr lang="en-US" dirty="0">
                <a:latin typeface="Arial" panose="020B0604020202020204" pitchFamily="34" charset="0"/>
                <a:cs typeface="Arial" panose="020B0604020202020204" pitchFamily="34" charset="0"/>
              </a:rPr>
              <a:t> –Provision of treatment, care  and support to women  who are HIV-infected, their infants and their families</a:t>
            </a:r>
          </a:p>
        </p:txBody>
      </p:sp>
    </p:spTree>
    <p:extLst>
      <p:ext uri="{BB962C8B-B14F-4D97-AF65-F5344CB8AC3E}">
        <p14:creationId xmlns:p14="http://schemas.microsoft.com/office/powerpoint/2010/main" val="4215728636"/>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rmAutofit/>
          </a:bodyPr>
          <a:lstStyle/>
          <a:p>
            <a:pPr eaLnBrk="1" hangingPunct="1"/>
            <a:r>
              <a:rPr lang="en-US" sz="3600" b="1" dirty="0">
                <a:latin typeface="Arial" panose="020B0604020202020204" pitchFamily="34" charset="0"/>
                <a:cs typeface="Arial" panose="020B0604020202020204" pitchFamily="34" charset="0"/>
              </a:rPr>
              <a:t>Strategic framework for prevention of HIV infection in infants and young children</a:t>
            </a:r>
          </a:p>
        </p:txBody>
      </p:sp>
      <p:sp>
        <p:nvSpPr>
          <p:cNvPr id="13315" name="Rectangle 3"/>
          <p:cNvSpPr>
            <a:spLocks noGrp="1" noChangeArrowheads="1"/>
          </p:cNvSpPr>
          <p:nvPr>
            <p:ph type="body" idx="1"/>
          </p:nvPr>
        </p:nvSpPr>
        <p:spPr>
          <a:xfrm>
            <a:off x="2362200" y="2209800"/>
            <a:ext cx="2743200" cy="1143000"/>
          </a:xfrm>
          <a:solidFill>
            <a:schemeClr val="accent1"/>
          </a:solidFill>
          <a:ln>
            <a:solidFill>
              <a:schemeClr val="tx1"/>
            </a:solidFill>
            <a:miter lim="800000"/>
            <a:headEnd/>
            <a:tailEnd/>
          </a:ln>
        </p:spPr>
        <p:txBody>
          <a:bodyPr/>
          <a:lstStyle/>
          <a:p>
            <a:pPr algn="ctr">
              <a:spcBef>
                <a:spcPct val="0"/>
              </a:spcBef>
              <a:buFontTx/>
              <a:buNone/>
            </a:pPr>
            <a:r>
              <a:rPr lang="en-US" sz="2000" b="1" dirty="0">
                <a:latin typeface="Arial" panose="020B0604020202020204" pitchFamily="34" charset="0"/>
                <a:cs typeface="Arial" panose="020B0604020202020204" pitchFamily="34" charset="0"/>
              </a:rPr>
              <a:t>Primary prevention</a:t>
            </a:r>
          </a:p>
        </p:txBody>
      </p:sp>
      <p:sp>
        <p:nvSpPr>
          <p:cNvPr id="13316" name="AutoShape 4"/>
          <p:cNvSpPr>
            <a:spLocks noChangeArrowheads="1"/>
          </p:cNvSpPr>
          <p:nvPr/>
        </p:nvSpPr>
        <p:spPr bwMode="auto">
          <a:xfrm>
            <a:off x="5257801" y="2362201"/>
            <a:ext cx="976313" cy="485775"/>
          </a:xfrm>
          <a:prstGeom prst="rightArrow">
            <a:avLst>
              <a:gd name="adj1" fmla="val 50000"/>
              <a:gd name="adj2" fmla="val 50245"/>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3317" name="Rectangle 5"/>
          <p:cNvSpPr>
            <a:spLocks noChangeArrowheads="1"/>
          </p:cNvSpPr>
          <p:nvPr/>
        </p:nvSpPr>
        <p:spPr bwMode="auto">
          <a:xfrm>
            <a:off x="6400800" y="2209801"/>
            <a:ext cx="3200400" cy="1425575"/>
          </a:xfrm>
          <a:prstGeom prst="rect">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sz="1800" b="1" dirty="0">
                <a:cs typeface="Arial" panose="020B0604020202020204" pitchFamily="34" charset="0"/>
              </a:rPr>
              <a:t>Prevention of unintended</a:t>
            </a:r>
          </a:p>
          <a:p>
            <a:pPr algn="ctr">
              <a:spcBef>
                <a:spcPct val="0"/>
              </a:spcBef>
              <a:buFontTx/>
              <a:buNone/>
            </a:pPr>
            <a:r>
              <a:rPr lang="en-US" sz="1800" b="1" dirty="0">
                <a:cs typeface="Arial" panose="020B0604020202020204" pitchFamily="34" charset="0"/>
              </a:rPr>
              <a:t>Pregnancies in HIV infected</a:t>
            </a:r>
          </a:p>
          <a:p>
            <a:pPr algn="ctr">
              <a:spcBef>
                <a:spcPct val="0"/>
              </a:spcBef>
              <a:buFontTx/>
              <a:buNone/>
            </a:pPr>
            <a:r>
              <a:rPr lang="en-US" sz="1800" b="1" dirty="0">
                <a:cs typeface="Arial" panose="020B0604020202020204" pitchFamily="34" charset="0"/>
              </a:rPr>
              <a:t>women</a:t>
            </a:r>
          </a:p>
        </p:txBody>
      </p:sp>
      <p:sp>
        <p:nvSpPr>
          <p:cNvPr id="13318" name="AutoShape 6"/>
          <p:cNvSpPr>
            <a:spLocks noChangeArrowheads="1"/>
          </p:cNvSpPr>
          <p:nvPr/>
        </p:nvSpPr>
        <p:spPr bwMode="auto">
          <a:xfrm>
            <a:off x="7772401" y="3733801"/>
            <a:ext cx="485775" cy="976313"/>
          </a:xfrm>
          <a:prstGeom prst="downArrow">
            <a:avLst>
              <a:gd name="adj1" fmla="val 50000"/>
              <a:gd name="adj2" fmla="val 50245"/>
            </a:avLst>
          </a:prstGeom>
          <a:solidFill>
            <a:schemeClr val="accent1"/>
          </a:solidFill>
          <a:ln w="9525">
            <a:solidFill>
              <a:schemeClr val="tx1"/>
            </a:solidFill>
            <a:miter lim="800000"/>
            <a:headEnd/>
            <a:tailEnd/>
          </a:ln>
        </p:spPr>
        <p:txBody>
          <a:bodyPr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3319" name="Rectangle 7"/>
          <p:cNvSpPr>
            <a:spLocks noChangeArrowheads="1"/>
          </p:cNvSpPr>
          <p:nvPr/>
        </p:nvSpPr>
        <p:spPr bwMode="auto">
          <a:xfrm>
            <a:off x="6527801" y="4797426"/>
            <a:ext cx="3095625" cy="1223963"/>
          </a:xfrm>
          <a:prstGeom prst="rect">
            <a:avLst/>
          </a:prstGeom>
          <a:solidFill>
            <a:srgbClr val="FF0000"/>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sz="2800" b="1" dirty="0">
                <a:solidFill>
                  <a:srgbClr val="000000"/>
                </a:solidFill>
                <a:cs typeface="Arial" panose="020B0604020202020204" pitchFamily="34" charset="0"/>
              </a:rPr>
              <a:t>PMTCT</a:t>
            </a:r>
          </a:p>
        </p:txBody>
      </p:sp>
      <p:sp>
        <p:nvSpPr>
          <p:cNvPr id="13320" name="AutoShape 8"/>
          <p:cNvSpPr>
            <a:spLocks noChangeArrowheads="1"/>
          </p:cNvSpPr>
          <p:nvPr/>
        </p:nvSpPr>
        <p:spPr bwMode="auto">
          <a:xfrm>
            <a:off x="5016501" y="5084764"/>
            <a:ext cx="976313" cy="485775"/>
          </a:xfrm>
          <a:prstGeom prst="leftArrow">
            <a:avLst>
              <a:gd name="adj1" fmla="val 50000"/>
              <a:gd name="adj2" fmla="val 50245"/>
            </a:avLst>
          </a:prstGeom>
          <a:solidFill>
            <a:schemeClr val="accent1"/>
          </a:solidFill>
          <a:ln w="9525">
            <a:solidFill>
              <a:schemeClr val="tx1"/>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
        <p:nvSpPr>
          <p:cNvPr id="13321" name="Rectangle 9"/>
          <p:cNvSpPr>
            <a:spLocks noChangeArrowheads="1"/>
          </p:cNvSpPr>
          <p:nvPr/>
        </p:nvSpPr>
        <p:spPr bwMode="auto">
          <a:xfrm>
            <a:off x="1919288" y="4797426"/>
            <a:ext cx="2952750" cy="1203325"/>
          </a:xfrm>
          <a:prstGeom prst="rect">
            <a:avLst/>
          </a:prstGeom>
          <a:solidFill>
            <a:schemeClr val="accent1"/>
          </a:solidFill>
          <a:ln w="9525">
            <a:solidFill>
              <a:schemeClr val="folHlink"/>
            </a:solidFill>
            <a:miter lim="800000"/>
            <a:headEnd/>
            <a:tailEnd/>
          </a:ln>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sz="1800" b="1" dirty="0">
                <a:cs typeface="Arial" panose="020B0604020202020204" pitchFamily="34" charset="0"/>
              </a:rPr>
              <a:t>Care and support to</a:t>
            </a:r>
          </a:p>
          <a:p>
            <a:pPr algn="ctr">
              <a:spcBef>
                <a:spcPct val="0"/>
              </a:spcBef>
              <a:buFontTx/>
              <a:buNone/>
            </a:pPr>
            <a:r>
              <a:rPr lang="en-US" sz="1800" b="1" dirty="0">
                <a:cs typeface="Arial" panose="020B0604020202020204" pitchFamily="34" charset="0"/>
              </a:rPr>
              <a:t> HIV infected women </a:t>
            </a:r>
          </a:p>
          <a:p>
            <a:pPr algn="ctr">
              <a:spcBef>
                <a:spcPct val="0"/>
              </a:spcBef>
              <a:buFontTx/>
              <a:buNone/>
            </a:pPr>
            <a:r>
              <a:rPr lang="en-US" sz="1800" b="1" dirty="0">
                <a:cs typeface="Arial" panose="020B0604020202020204" pitchFamily="34" charset="0"/>
              </a:rPr>
              <a:t>their infants and families</a:t>
            </a:r>
          </a:p>
        </p:txBody>
      </p:sp>
      <p:sp>
        <p:nvSpPr>
          <p:cNvPr id="13322" name="AutoShape 10"/>
          <p:cNvSpPr>
            <a:spLocks noChangeArrowheads="1"/>
          </p:cNvSpPr>
          <p:nvPr/>
        </p:nvSpPr>
        <p:spPr bwMode="auto">
          <a:xfrm>
            <a:off x="3143251" y="3644901"/>
            <a:ext cx="485775" cy="976313"/>
          </a:xfrm>
          <a:prstGeom prst="upArrow">
            <a:avLst>
              <a:gd name="adj1" fmla="val 50000"/>
              <a:gd name="adj2" fmla="val 50245"/>
            </a:avLst>
          </a:prstGeom>
          <a:solidFill>
            <a:schemeClr val="accent1"/>
          </a:solidFill>
          <a:ln w="9525">
            <a:solidFill>
              <a:schemeClr val="tx1"/>
            </a:solidFill>
            <a:miter lim="800000"/>
            <a:headEnd/>
            <a:tailEnd/>
          </a:ln>
        </p:spPr>
        <p:txBody>
          <a:bodyPr vert="eaVert"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sz="1800"/>
          </a:p>
        </p:txBody>
      </p:sp>
    </p:spTree>
    <p:extLst>
      <p:ext uri="{BB962C8B-B14F-4D97-AF65-F5344CB8AC3E}">
        <p14:creationId xmlns:p14="http://schemas.microsoft.com/office/powerpoint/2010/main" val="1333531132"/>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a:bodyPr>
          <a:lstStyle/>
          <a:p>
            <a:pPr eaLnBrk="1" hangingPunct="1"/>
            <a:r>
              <a:rPr lang="en-US" b="1" dirty="0">
                <a:latin typeface="Arial" panose="020B0604020202020204" pitchFamily="34" charset="0"/>
                <a:cs typeface="Arial" panose="020B0604020202020204" pitchFamily="34" charset="0"/>
              </a:rPr>
              <a:t>Public Health Strategies to Prevent HIV Infection</a:t>
            </a:r>
          </a:p>
        </p:txBody>
      </p:sp>
      <p:sp>
        <p:nvSpPr>
          <p:cNvPr id="14339" name="Rectangle 3"/>
          <p:cNvSpPr>
            <a:spLocks noGrp="1" noChangeArrowheads="1"/>
          </p:cNvSpPr>
          <p:nvPr>
            <p:ph type="body" idx="1"/>
          </p:nvPr>
        </p:nvSpPr>
        <p:spPr/>
        <p:txBody>
          <a:bodyPr/>
          <a:lstStyle/>
          <a:p>
            <a:pPr eaLnBrk="1" hangingPunct="1">
              <a:spcBef>
                <a:spcPct val="0"/>
              </a:spcBef>
            </a:pPr>
            <a:r>
              <a:rPr lang="en-US" dirty="0" smtClean="0">
                <a:latin typeface="Arial" panose="020B0604020202020204" pitchFamily="34" charset="0"/>
                <a:cs typeface="Arial" panose="020B0604020202020204" pitchFamily="34" charset="0"/>
              </a:rPr>
              <a:t>Education and creating awareness</a:t>
            </a:r>
          </a:p>
          <a:p>
            <a:pPr eaLnBrk="1" hangingPunct="1">
              <a:spcBef>
                <a:spcPct val="0"/>
              </a:spcBef>
            </a:pPr>
            <a:r>
              <a:rPr lang="en-US" dirty="0" smtClean="0">
                <a:latin typeface="Arial" panose="020B0604020202020204" pitchFamily="34" charset="0"/>
                <a:cs typeface="Arial" panose="020B0604020202020204" pitchFamily="34" charset="0"/>
              </a:rPr>
              <a:t>Safer sex practices</a:t>
            </a:r>
          </a:p>
          <a:p>
            <a:pPr eaLnBrk="1" hangingPunct="1">
              <a:spcBef>
                <a:spcPct val="0"/>
              </a:spcBef>
            </a:pPr>
            <a:r>
              <a:rPr lang="en-US" dirty="0" smtClean="0">
                <a:latin typeface="Arial" panose="020B0604020202020204" pitchFamily="34" charset="0"/>
                <a:cs typeface="Arial" panose="020B0604020202020204" pitchFamily="34" charset="0"/>
              </a:rPr>
              <a:t>Reduction of prenatal transmission</a:t>
            </a:r>
          </a:p>
          <a:p>
            <a:pPr lvl="1" eaLnBrk="1" hangingPunct="1">
              <a:spcBef>
                <a:spcPct val="0"/>
              </a:spcBef>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Safer delivery practices</a:t>
            </a:r>
          </a:p>
          <a:p>
            <a:pPr lvl="1" eaLnBrk="1" hangingPunct="1">
              <a:spcBef>
                <a:spcPct val="0"/>
              </a:spcBef>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ARV treatment  and prophylaxis</a:t>
            </a:r>
          </a:p>
          <a:p>
            <a:pPr lvl="1" eaLnBrk="1" hangingPunct="1">
              <a:spcBef>
                <a:spcPct val="0"/>
              </a:spcBef>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Safer infant feeding practices</a:t>
            </a:r>
          </a:p>
          <a:p>
            <a:pPr eaLnBrk="1" hangingPunct="1">
              <a:spcBef>
                <a:spcPct val="0"/>
              </a:spcBef>
            </a:pPr>
            <a:r>
              <a:rPr lang="en-US" dirty="0" smtClean="0">
                <a:latin typeface="Arial" panose="020B0604020202020204" pitchFamily="34" charset="0"/>
                <a:cs typeface="Arial" panose="020B0604020202020204" pitchFamily="34" charset="0"/>
              </a:rPr>
              <a:t>Blood screening</a:t>
            </a:r>
          </a:p>
          <a:p>
            <a:pPr eaLnBrk="1" hangingPunct="1">
              <a:spcBef>
                <a:spcPct val="0"/>
              </a:spcBef>
            </a:pPr>
            <a:r>
              <a:rPr lang="en-US" dirty="0" smtClean="0">
                <a:latin typeface="Arial" panose="020B0604020202020204" pitchFamily="34" charset="0"/>
                <a:cs typeface="Arial" panose="020B0604020202020204" pitchFamily="34" charset="0"/>
              </a:rPr>
              <a:t>Educate about risk of infection through drug use with contaminated needles, syringes</a:t>
            </a:r>
          </a:p>
        </p:txBody>
      </p:sp>
    </p:spTree>
    <p:extLst>
      <p:ext uri="{BB962C8B-B14F-4D97-AF65-F5344CB8AC3E}">
        <p14:creationId xmlns:p14="http://schemas.microsoft.com/office/powerpoint/2010/main" val="1037035836"/>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eaLnBrk="1" hangingPunct="1"/>
            <a:r>
              <a:rPr lang="en-US" sz="4000" dirty="0"/>
              <a:t/>
            </a:r>
            <a:br>
              <a:rPr lang="en-US" sz="4000" dirty="0"/>
            </a:br>
            <a:r>
              <a:rPr lang="en-US" sz="4900" b="1" dirty="0">
                <a:latin typeface="Arial" panose="020B0604020202020204" pitchFamily="34" charset="0"/>
                <a:cs typeface="Arial" panose="020B0604020202020204" pitchFamily="34" charset="0"/>
              </a:rPr>
              <a:t>Individual Strategies in </a:t>
            </a:r>
            <a:r>
              <a:rPr lang="en-US" sz="4900" b="1" i="1" dirty="0">
                <a:latin typeface="Arial" panose="020B0604020202020204" pitchFamily="34" charset="0"/>
                <a:cs typeface="Arial" panose="020B0604020202020204" pitchFamily="34" charset="0"/>
              </a:rPr>
              <a:t>Primary</a:t>
            </a:r>
            <a:r>
              <a:rPr lang="en-US" sz="4900" b="1" dirty="0">
                <a:latin typeface="Arial" panose="020B0604020202020204" pitchFamily="34" charset="0"/>
                <a:cs typeface="Arial" panose="020B0604020202020204" pitchFamily="34" charset="0"/>
              </a:rPr>
              <a:t> </a:t>
            </a:r>
            <a:br>
              <a:rPr lang="en-US" sz="4900" b="1" dirty="0">
                <a:latin typeface="Arial" panose="020B0604020202020204" pitchFamily="34" charset="0"/>
                <a:cs typeface="Arial" panose="020B0604020202020204" pitchFamily="34" charset="0"/>
              </a:rPr>
            </a:br>
            <a:r>
              <a:rPr lang="en-US" sz="4900" b="1" dirty="0">
                <a:latin typeface="Arial" panose="020B0604020202020204" pitchFamily="34" charset="0"/>
                <a:cs typeface="Arial" panose="020B0604020202020204" pitchFamily="34" charset="0"/>
              </a:rPr>
              <a:t>Prevention of HIV</a:t>
            </a:r>
            <a:br>
              <a:rPr lang="en-US" sz="4900" b="1" dirty="0">
                <a:latin typeface="Arial" panose="020B0604020202020204" pitchFamily="34" charset="0"/>
                <a:cs typeface="Arial" panose="020B0604020202020204" pitchFamily="34" charset="0"/>
              </a:rPr>
            </a:br>
            <a:endParaRPr lang="en-US" sz="5300" b="1" dirty="0">
              <a:latin typeface="Arial" panose="020B0604020202020204" pitchFamily="34" charset="0"/>
              <a:cs typeface="Arial" panose="020B0604020202020204" pitchFamily="34" charset="0"/>
            </a:endParaRPr>
          </a:p>
        </p:txBody>
      </p:sp>
      <p:sp>
        <p:nvSpPr>
          <p:cNvPr id="15363" name="Rectangle 3"/>
          <p:cNvSpPr>
            <a:spLocks noGrp="1" noChangeArrowheads="1"/>
          </p:cNvSpPr>
          <p:nvPr>
            <p:ph type="body" idx="1"/>
          </p:nvPr>
        </p:nvSpPr>
        <p:spPr>
          <a:xfrm>
            <a:off x="838200" y="1690688"/>
            <a:ext cx="10515600" cy="4486275"/>
          </a:xfrm>
        </p:spPr>
        <p:txBody>
          <a:bodyPr>
            <a:normAutofit lnSpcReduction="10000"/>
          </a:bodyPr>
          <a:lstStyle/>
          <a:p>
            <a:pPr marL="0" indent="0" eaLnBrk="1" hangingPunct="1">
              <a:buNone/>
            </a:pPr>
            <a:r>
              <a:rPr lang="en-US" sz="3200" dirty="0" smtClean="0">
                <a:latin typeface="Arial" panose="020B0604020202020204" pitchFamily="34" charset="0"/>
                <a:cs typeface="Arial" panose="020B0604020202020204" pitchFamily="34" charset="0"/>
              </a:rPr>
              <a:t>In primary prevention of HIV, at individual level it advocates for;</a:t>
            </a:r>
          </a:p>
          <a:p>
            <a:pPr eaLnBrk="1" hangingPunct="1"/>
            <a:r>
              <a:rPr lang="en-US" sz="3200" dirty="0" smtClean="0">
                <a:latin typeface="Arial" panose="020B0604020202020204" pitchFamily="34" charset="0"/>
                <a:cs typeface="Arial" panose="020B0604020202020204" pitchFamily="34" charset="0"/>
              </a:rPr>
              <a:t>Promotion of abstinence or being faithful to </a:t>
            </a:r>
            <a:r>
              <a:rPr lang="en-US" sz="3200" i="1" dirty="0" smtClean="0">
                <a:latin typeface="Arial" panose="020B0604020202020204" pitchFamily="34" charset="0"/>
                <a:cs typeface="Arial" panose="020B0604020202020204" pitchFamily="34" charset="0"/>
              </a:rPr>
              <a:t>one</a:t>
            </a:r>
            <a:r>
              <a:rPr lang="en-US" sz="3200" dirty="0" smtClean="0">
                <a:latin typeface="Arial" panose="020B0604020202020204" pitchFamily="34" charset="0"/>
                <a:cs typeface="Arial" panose="020B0604020202020204" pitchFamily="34" charset="0"/>
              </a:rPr>
              <a:t> uninfected/infected partner</a:t>
            </a:r>
          </a:p>
          <a:p>
            <a:pPr eaLnBrk="1" hangingPunct="1"/>
            <a:r>
              <a:rPr lang="en-US" sz="3200" dirty="0" smtClean="0">
                <a:latin typeface="Arial" panose="020B0604020202020204" pitchFamily="34" charset="0"/>
                <a:cs typeface="Arial" panose="020B0604020202020204" pitchFamily="34" charset="0"/>
              </a:rPr>
              <a:t>Promotion of correct use of condom each time</a:t>
            </a:r>
          </a:p>
          <a:p>
            <a:pPr eaLnBrk="1" hangingPunct="1"/>
            <a:r>
              <a:rPr lang="en-US" sz="3200" dirty="0" smtClean="0">
                <a:latin typeface="Arial" panose="020B0604020202020204" pitchFamily="34" charset="0"/>
                <a:cs typeface="Arial" panose="020B0604020202020204" pitchFamily="34" charset="0"/>
              </a:rPr>
              <a:t>Prevention, identification and treatment of STIs promptly and effectively</a:t>
            </a:r>
          </a:p>
          <a:p>
            <a:pPr eaLnBrk="1" hangingPunct="1"/>
            <a:r>
              <a:rPr lang="en-US" sz="3200" dirty="0" smtClean="0">
                <a:latin typeface="Arial" panose="020B0604020202020204" pitchFamily="34" charset="0"/>
                <a:cs typeface="Arial" panose="020B0604020202020204" pitchFamily="34" charset="0"/>
              </a:rPr>
              <a:t>Counselling client (s) and test for HIV</a:t>
            </a:r>
          </a:p>
          <a:p>
            <a:pPr eaLnBrk="1" hangingPunct="1"/>
            <a:r>
              <a:rPr lang="en-US" sz="3200" dirty="0" smtClean="0">
                <a:latin typeface="Arial" panose="020B0604020202020204" pitchFamily="34" charset="0"/>
                <a:cs typeface="Arial" panose="020B0604020202020204" pitchFamily="34" charset="0"/>
              </a:rPr>
              <a:t>Encouraging HIV-</a:t>
            </a:r>
            <a:r>
              <a:rPr lang="en-US" sz="3200" b="1" dirty="0" smtClean="0">
                <a:latin typeface="Arial" panose="020B0604020202020204" pitchFamily="34" charset="0"/>
                <a:cs typeface="Arial" panose="020B0604020202020204" pitchFamily="34" charset="0"/>
              </a:rPr>
              <a:t>negative</a:t>
            </a:r>
            <a:r>
              <a:rPr lang="en-US" sz="3200" dirty="0" smtClean="0">
                <a:latin typeface="Arial" panose="020B0604020202020204" pitchFamily="34" charset="0"/>
                <a:cs typeface="Arial" panose="020B0604020202020204" pitchFamily="34" charset="0"/>
              </a:rPr>
              <a:t> adults to remain </a:t>
            </a:r>
            <a:r>
              <a:rPr lang="en-US" sz="3200" b="1" dirty="0" smtClean="0">
                <a:latin typeface="Arial" panose="020B0604020202020204" pitchFamily="34" charset="0"/>
                <a:cs typeface="Arial" panose="020B0604020202020204" pitchFamily="34" charset="0"/>
              </a:rPr>
              <a:t>negative</a:t>
            </a:r>
          </a:p>
        </p:txBody>
      </p:sp>
    </p:spTree>
    <p:extLst>
      <p:ext uri="{BB962C8B-B14F-4D97-AF65-F5344CB8AC3E}">
        <p14:creationId xmlns:p14="http://schemas.microsoft.com/office/powerpoint/2010/main" val="1604004991"/>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09271" y="254832"/>
            <a:ext cx="10133351" cy="1229194"/>
          </a:xfrm>
        </p:spPr>
        <p:txBody>
          <a:bodyPr>
            <a:noAutofit/>
          </a:bodyPr>
          <a:lstStyle/>
          <a:p>
            <a:pPr eaLnBrk="1" hangingPunct="1"/>
            <a:r>
              <a:rPr lang="en-US" b="1" i="1" dirty="0">
                <a:latin typeface="Arial" panose="020B0604020202020204" pitchFamily="34" charset="0"/>
                <a:cs typeface="Arial" panose="020B0604020202020204" pitchFamily="34" charset="0"/>
              </a:rPr>
              <a:t>Primary</a:t>
            </a:r>
            <a:r>
              <a:rPr lang="en-US" b="1" dirty="0">
                <a:latin typeface="Arial" panose="020B0604020202020204" pitchFamily="34" charset="0"/>
                <a:cs typeface="Arial" panose="020B0604020202020204" pitchFamily="34" charset="0"/>
              </a:rPr>
              <a:t> Prevention of HIV </a:t>
            </a:r>
            <a:r>
              <a:rPr lang="en-US" b="1" dirty="0" smtClean="0">
                <a:latin typeface="Arial" panose="020B0604020202020204" pitchFamily="34" charset="0"/>
                <a:cs typeface="Arial" panose="020B0604020202020204" pitchFamily="34" charset="0"/>
              </a:rPr>
              <a:t>Transmission…..</a:t>
            </a:r>
            <a:endParaRPr lang="en-US" b="1" dirty="0">
              <a:latin typeface="Arial" panose="020B0604020202020204" pitchFamily="34" charset="0"/>
              <a:cs typeface="Arial" panose="020B0604020202020204" pitchFamily="34" charset="0"/>
            </a:endParaRPr>
          </a:p>
        </p:txBody>
      </p:sp>
      <p:sp>
        <p:nvSpPr>
          <p:cNvPr id="16387" name="Rectangle 3"/>
          <p:cNvSpPr>
            <a:spLocks noGrp="1" noChangeArrowheads="1"/>
          </p:cNvSpPr>
          <p:nvPr>
            <p:ph type="body" idx="1"/>
          </p:nvPr>
        </p:nvSpPr>
        <p:spPr>
          <a:xfrm>
            <a:off x="918146" y="1795645"/>
            <a:ext cx="10515600" cy="4351338"/>
          </a:xfrm>
        </p:spPr>
        <p:txBody>
          <a:bodyPr>
            <a:normAutofit/>
          </a:bodyPr>
          <a:lstStyle/>
          <a:p>
            <a:r>
              <a:rPr lang="en-US" sz="3200" dirty="0" smtClean="0">
                <a:latin typeface="Arial" panose="020B0604020202020204" pitchFamily="34" charset="0"/>
                <a:cs typeface="Arial" panose="020B0604020202020204" pitchFamily="34" charset="0"/>
              </a:rPr>
              <a:t>Use of </a:t>
            </a:r>
            <a:r>
              <a:rPr lang="en-US" sz="3200" b="1" dirty="0" smtClean="0">
                <a:latin typeface="Arial" panose="020B0604020202020204" pitchFamily="34" charset="0"/>
                <a:cs typeface="Arial" panose="020B0604020202020204" pitchFamily="34" charset="0"/>
              </a:rPr>
              <a:t>dual protection </a:t>
            </a:r>
            <a:r>
              <a:rPr lang="en-US" sz="3200" dirty="0" smtClean="0">
                <a:latin typeface="Arial" panose="020B0604020202020204" pitchFamily="34" charset="0"/>
                <a:cs typeface="Arial" panose="020B0604020202020204" pitchFamily="34" charset="0"/>
              </a:rPr>
              <a:t>barrier methods</a:t>
            </a:r>
          </a:p>
          <a:p>
            <a:r>
              <a:rPr lang="en-US" sz="3200" dirty="0" smtClean="0">
                <a:latin typeface="Arial" panose="020B0604020202020204" pitchFamily="34" charset="0"/>
                <a:cs typeface="Arial" panose="020B0604020202020204" pitchFamily="34" charset="0"/>
              </a:rPr>
              <a:t>Correct </a:t>
            </a:r>
            <a:r>
              <a:rPr lang="en-US" sz="3200" dirty="0">
                <a:latin typeface="Arial" panose="020B0604020202020204" pitchFamily="34" charset="0"/>
                <a:cs typeface="Arial" panose="020B0604020202020204" pitchFamily="34" charset="0"/>
              </a:rPr>
              <a:t>and </a:t>
            </a:r>
            <a:r>
              <a:rPr lang="en-US" sz="3200" dirty="0" smtClean="0">
                <a:latin typeface="Arial" panose="020B0604020202020204" pitchFamily="34" charset="0"/>
                <a:cs typeface="Arial" panose="020B0604020202020204" pitchFamily="34" charset="0"/>
              </a:rPr>
              <a:t>consistent use of Male and female condoms, used prevent unintended pregnancies</a:t>
            </a:r>
          </a:p>
          <a:p>
            <a:pPr eaLnBrk="1" hangingPunct="1"/>
            <a:r>
              <a:rPr lang="en-US" sz="3200" dirty="0" smtClean="0">
                <a:latin typeface="Arial" panose="020B0604020202020204" pitchFamily="34" charset="0"/>
                <a:cs typeface="Arial" panose="020B0604020202020204" pitchFamily="34" charset="0"/>
              </a:rPr>
              <a:t>Protection against STIs</a:t>
            </a:r>
          </a:p>
          <a:p>
            <a:pPr eaLnBrk="1" hangingPunct="1"/>
            <a:r>
              <a:rPr lang="en-US" sz="3200" dirty="0" smtClean="0">
                <a:latin typeface="Arial" panose="020B0604020202020204" pitchFamily="34" charset="0"/>
                <a:cs typeface="Arial" panose="020B0604020202020204" pitchFamily="34" charset="0"/>
              </a:rPr>
              <a:t>Reduce risk of HIV transmission</a:t>
            </a:r>
          </a:p>
        </p:txBody>
      </p:sp>
    </p:spTree>
    <p:extLst>
      <p:ext uri="{BB962C8B-B14F-4D97-AF65-F5344CB8AC3E}">
        <p14:creationId xmlns:p14="http://schemas.microsoft.com/office/powerpoint/2010/main" val="20855865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Medical Management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pPr lvl="0"/>
            <a:r>
              <a:rPr lang="en-US" sz="3200" dirty="0">
                <a:latin typeface="Arial" panose="020B0604020202020204" pitchFamily="34" charset="0"/>
                <a:cs typeface="Arial" panose="020B0604020202020204" pitchFamily="34" charset="0"/>
              </a:rPr>
              <a:t>Administer broad spectrum antibiotic prophylactically.</a:t>
            </a:r>
          </a:p>
          <a:p>
            <a:r>
              <a:rPr lang="en-US" sz="3200" dirty="0" smtClean="0">
                <a:latin typeface="Arial" panose="020B0604020202020204" pitchFamily="34" charset="0"/>
                <a:cs typeface="Arial" panose="020B0604020202020204" pitchFamily="34" charset="0"/>
              </a:rPr>
              <a:t>For maintenance also give;</a:t>
            </a:r>
          </a:p>
          <a:p>
            <a:r>
              <a:rPr lang="en-US" sz="3200" dirty="0" smtClean="0">
                <a:latin typeface="Arial" panose="020B0604020202020204" pitchFamily="34" charset="0"/>
                <a:cs typeface="Arial" panose="020B0604020202020204" pitchFamily="34" charset="0"/>
              </a:rPr>
              <a:t>Administer </a:t>
            </a:r>
            <a:r>
              <a:rPr lang="en-US" sz="3200" dirty="0">
                <a:latin typeface="Arial" panose="020B0604020202020204" pitchFamily="34" charset="0"/>
                <a:cs typeface="Arial" panose="020B0604020202020204" pitchFamily="34" charset="0"/>
              </a:rPr>
              <a:t>the following drugs:</a:t>
            </a:r>
          </a:p>
          <a:p>
            <a:pPr lvl="1">
              <a:buClrTx/>
              <a:buFont typeface="Wingdings" pitchFamily="2" charset="2"/>
              <a:buChar char="§"/>
            </a:pPr>
            <a:r>
              <a:rPr lang="en-US" sz="2800" i="1" dirty="0">
                <a:latin typeface="Arial" panose="020B0604020202020204" pitchFamily="34" charset="0"/>
                <a:cs typeface="Arial" panose="020B0604020202020204" pitchFamily="34" charset="0"/>
              </a:rPr>
              <a:t>Sodium bi-carbonate 1-2 mls </a:t>
            </a:r>
            <a:r>
              <a:rPr lang="en-US" sz="2800" dirty="0">
                <a:latin typeface="Arial" panose="020B0604020202020204" pitchFamily="34" charset="0"/>
                <a:cs typeface="Arial" panose="020B0604020202020204" pitchFamily="34" charset="0"/>
              </a:rPr>
              <a:t>to combat acidosis.</a:t>
            </a:r>
          </a:p>
          <a:p>
            <a:pPr lvl="1">
              <a:buClrTx/>
              <a:buFont typeface="Wingdings" pitchFamily="2" charset="2"/>
              <a:buChar char="§"/>
            </a:pPr>
            <a:r>
              <a:rPr lang="en-US" sz="2800" i="1" dirty="0">
                <a:latin typeface="Arial" panose="020B0604020202020204" pitchFamily="34" charset="0"/>
                <a:cs typeface="Arial" panose="020B0604020202020204" pitchFamily="34" charset="0"/>
              </a:rPr>
              <a:t>Vitamin K 0.5 -1 mg </a:t>
            </a:r>
            <a:r>
              <a:rPr lang="en-US" sz="2800" i="1" dirty="0" err="1">
                <a:latin typeface="Arial" panose="020B0604020202020204" pitchFamily="34" charset="0"/>
                <a:cs typeface="Arial" panose="020B0604020202020204" pitchFamily="34" charset="0"/>
              </a:rPr>
              <a:t>i.m</a:t>
            </a:r>
            <a:r>
              <a:rPr lang="en-US" sz="2800" dirty="0">
                <a:latin typeface="Arial" panose="020B0604020202020204" pitchFamily="34" charset="0"/>
                <a:cs typeface="Arial" panose="020B0604020202020204" pitchFamily="34" charset="0"/>
              </a:rPr>
              <a:t> to prevent haemorrhagic disorders.</a:t>
            </a:r>
          </a:p>
          <a:p>
            <a:pPr lvl="1">
              <a:buClrTx/>
              <a:buFont typeface="Wingdings" pitchFamily="2" charset="2"/>
              <a:buChar char="§"/>
            </a:pPr>
            <a:r>
              <a:rPr lang="en-US" sz="2800" i="1" dirty="0">
                <a:latin typeface="Arial" panose="020B0604020202020204" pitchFamily="34" charset="0"/>
                <a:cs typeface="Arial" panose="020B0604020202020204" pitchFamily="34" charset="0"/>
              </a:rPr>
              <a:t>Aminophylline</a:t>
            </a:r>
            <a:r>
              <a:rPr lang="en-US" sz="2800" dirty="0">
                <a:latin typeface="Arial" panose="020B0604020202020204" pitchFamily="34" charset="0"/>
                <a:cs typeface="Arial" panose="020B0604020202020204" pitchFamily="34" charset="0"/>
              </a:rPr>
              <a:t> </a:t>
            </a:r>
            <a:r>
              <a:rPr lang="en-US" sz="2800" dirty="0" smtClean="0">
                <a:latin typeface="Arial" panose="020B0604020202020204" pitchFamily="34" charset="0"/>
                <a:cs typeface="Arial" panose="020B0604020202020204" pitchFamily="34" charset="0"/>
              </a:rPr>
              <a:t>if necessary (with </a:t>
            </a:r>
            <a:r>
              <a:rPr lang="en-US" sz="2800" dirty="0">
                <a:latin typeface="Arial" panose="020B0604020202020204" pitchFamily="34" charset="0"/>
                <a:cs typeface="Arial" panose="020B0604020202020204" pitchFamily="34" charset="0"/>
              </a:rPr>
              <a:t>caution) to improve respiration.</a:t>
            </a:r>
          </a:p>
          <a:p>
            <a:pPr lvl="1">
              <a:buClrTx/>
              <a:buFont typeface="Wingdings" pitchFamily="2" charset="2"/>
              <a:buChar char="§"/>
            </a:pPr>
            <a:r>
              <a:rPr lang="en-US" sz="2800" i="1" dirty="0">
                <a:latin typeface="Arial" panose="020B0604020202020204" pitchFamily="34" charset="0"/>
                <a:cs typeface="Arial" panose="020B0604020202020204" pitchFamily="34" charset="0"/>
              </a:rPr>
              <a:t>Calcium gluconate</a:t>
            </a:r>
            <a:r>
              <a:rPr lang="en-US" sz="2800" dirty="0">
                <a:latin typeface="Arial" panose="020B0604020202020204" pitchFamily="34" charset="0"/>
                <a:cs typeface="Arial" panose="020B0604020202020204" pitchFamily="34" charset="0"/>
              </a:rPr>
              <a:t> to strengthen heart muscles</a:t>
            </a:r>
            <a:r>
              <a:rPr lang="en-US" sz="2800" dirty="0" smtClean="0">
                <a:latin typeface="Arial" panose="020B0604020202020204" pitchFamily="34" charset="0"/>
                <a:cs typeface="Arial" panose="020B0604020202020204" pitchFamily="34" charset="0"/>
              </a:rPr>
              <a:t>.</a:t>
            </a:r>
            <a:endParaRPr lang="en-US" sz="2800" dirty="0">
              <a:latin typeface="Arial" panose="020B0604020202020204" pitchFamily="34" charset="0"/>
              <a:cs typeface="Arial" panose="020B0604020202020204" pitchFamily="34" charset="0"/>
            </a:endParaRPr>
          </a:p>
          <a:p>
            <a:pPr marL="463550" lvl="1" indent="-342900"/>
            <a:r>
              <a:rPr lang="en-US" sz="2800" dirty="0" smtClean="0">
                <a:latin typeface="Arial" panose="020B0604020202020204" pitchFamily="34" charset="0"/>
                <a:cs typeface="Arial" panose="020B0604020202020204" pitchFamily="34" charset="0"/>
              </a:rPr>
              <a:t>Assess blood gases periodically</a:t>
            </a:r>
          </a:p>
        </p:txBody>
      </p:sp>
    </p:spTree>
    <p:extLst>
      <p:ext uri="{BB962C8B-B14F-4D97-AF65-F5344CB8AC3E}">
        <p14:creationId xmlns:p14="http://schemas.microsoft.com/office/powerpoint/2010/main" val="123619999"/>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838200" y="365125"/>
            <a:ext cx="10515600" cy="1235075"/>
          </a:xfrm>
        </p:spPr>
        <p:txBody>
          <a:bodyPr>
            <a:normAutofit/>
          </a:bodyPr>
          <a:lstStyle/>
          <a:p>
            <a:pPr eaLnBrk="1" hangingPunct="1"/>
            <a:r>
              <a:rPr lang="en-US" b="1" dirty="0">
                <a:latin typeface="Arial" panose="020B0604020202020204" pitchFamily="34" charset="0"/>
                <a:cs typeface="Arial" panose="020B0604020202020204" pitchFamily="34" charset="0"/>
              </a:rPr>
              <a:t>Comprehensive  ANC Services</a:t>
            </a:r>
          </a:p>
        </p:txBody>
      </p:sp>
      <p:sp>
        <p:nvSpPr>
          <p:cNvPr id="17411" name="Rectangle 3"/>
          <p:cNvSpPr>
            <a:spLocks noGrp="1" noChangeArrowheads="1"/>
          </p:cNvSpPr>
          <p:nvPr>
            <p:ph type="body" idx="1"/>
          </p:nvPr>
        </p:nvSpPr>
        <p:spPr>
          <a:xfrm>
            <a:off x="1079292" y="1753848"/>
            <a:ext cx="10118360" cy="4332159"/>
          </a:xfrm>
        </p:spPr>
        <p:txBody>
          <a:bodyPr/>
          <a:lstStyle/>
          <a:p>
            <a:pPr eaLnBrk="1" hangingPunct="1">
              <a:buFontTx/>
              <a:buNone/>
            </a:pPr>
            <a:r>
              <a:rPr lang="en-US" sz="3200" b="1" dirty="0" smtClean="0">
                <a:latin typeface="Arial" panose="020B0604020202020204" pitchFamily="34" charset="0"/>
                <a:cs typeface="Arial" panose="020B0604020202020204" pitchFamily="34" charset="0"/>
              </a:rPr>
              <a:t>These includes effective;</a:t>
            </a:r>
            <a:endParaRPr lang="en-US" b="1" dirty="0" smtClean="0">
              <a:latin typeface="Arial" panose="020B0604020202020204" pitchFamily="34" charset="0"/>
              <a:cs typeface="Arial" panose="020B0604020202020204" pitchFamily="34" charset="0"/>
            </a:endParaRPr>
          </a:p>
          <a:p>
            <a:pPr eaLnBrk="1" hangingPunct="1"/>
            <a:r>
              <a:rPr lang="en-US" sz="3200" dirty="0" smtClean="0">
                <a:latin typeface="Arial" panose="020B0604020202020204" pitchFamily="34" charset="0"/>
                <a:cs typeface="Arial" panose="020B0604020202020204" pitchFamily="34" charset="0"/>
              </a:rPr>
              <a:t>History taking</a:t>
            </a:r>
          </a:p>
          <a:p>
            <a:pPr eaLnBrk="1" hangingPunct="1"/>
            <a:r>
              <a:rPr lang="en-US" sz="3200" dirty="0" smtClean="0">
                <a:latin typeface="Arial" panose="020B0604020202020204" pitchFamily="34" charset="0"/>
                <a:cs typeface="Arial" panose="020B0604020202020204" pitchFamily="34" charset="0"/>
              </a:rPr>
              <a:t>Physical assessment</a:t>
            </a:r>
          </a:p>
          <a:p>
            <a:pPr eaLnBrk="1" hangingPunct="1"/>
            <a:r>
              <a:rPr lang="en-US" sz="3200" dirty="0" smtClean="0">
                <a:latin typeface="Arial" panose="020B0604020202020204" pitchFamily="34" charset="0"/>
                <a:cs typeface="Arial" panose="020B0604020202020204" pitchFamily="34" charset="0"/>
              </a:rPr>
              <a:t>Identification, treatment and prevention of infections</a:t>
            </a:r>
          </a:p>
          <a:p>
            <a:pPr eaLnBrk="1" hangingPunct="1"/>
            <a:r>
              <a:rPr lang="en-US" sz="3200" dirty="0" smtClean="0">
                <a:latin typeface="Arial" panose="020B0604020202020204" pitchFamily="34" charset="0"/>
                <a:cs typeface="Arial" panose="020B0604020202020204" pitchFamily="34" charset="0"/>
              </a:rPr>
              <a:t>Laboratory diagnostics</a:t>
            </a:r>
          </a:p>
          <a:p>
            <a:pPr eaLnBrk="1" hangingPunct="1"/>
            <a:r>
              <a:rPr lang="en-US" sz="3200" dirty="0" smtClean="0">
                <a:latin typeface="Arial" panose="020B0604020202020204" pitchFamily="34" charset="0"/>
                <a:cs typeface="Arial" panose="020B0604020202020204" pitchFamily="34" charset="0"/>
              </a:rPr>
              <a:t>Nutritional counseling</a:t>
            </a:r>
          </a:p>
          <a:p>
            <a:pPr eaLnBrk="1" hangingPunct="1"/>
            <a:r>
              <a:rPr lang="en-US" sz="3200" dirty="0" smtClean="0">
                <a:latin typeface="Arial" panose="020B0604020202020204" pitchFamily="34" charset="0"/>
                <a:cs typeface="Arial" panose="020B0604020202020204" pitchFamily="34" charset="0"/>
              </a:rPr>
              <a:t>Access to HIV Counseling and testing</a:t>
            </a:r>
          </a:p>
        </p:txBody>
      </p:sp>
    </p:spTree>
    <p:extLst>
      <p:ext uri="{BB962C8B-B14F-4D97-AF65-F5344CB8AC3E}">
        <p14:creationId xmlns:p14="http://schemas.microsoft.com/office/powerpoint/2010/main" val="2629577315"/>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034321" y="269822"/>
            <a:ext cx="9923489" cy="1147815"/>
          </a:xfrm>
        </p:spPr>
        <p:txBody>
          <a:bodyPr>
            <a:normAutofit fontScale="90000"/>
          </a:bodyPr>
          <a:lstStyle/>
          <a:p>
            <a:pPr eaLnBrk="1" hangingPunct="1"/>
            <a:r>
              <a:rPr lang="en-US" sz="4000" dirty="0"/>
              <a:t/>
            </a:r>
            <a:br>
              <a:rPr lang="en-US" sz="4000" dirty="0"/>
            </a:br>
            <a:r>
              <a:rPr lang="en-US" sz="4000" dirty="0"/>
              <a:t/>
            </a:r>
            <a:br>
              <a:rPr lang="en-US" sz="4000" dirty="0"/>
            </a:br>
            <a:r>
              <a:rPr lang="en-US" sz="4000" dirty="0"/>
              <a:t/>
            </a:r>
            <a:br>
              <a:rPr lang="en-US" sz="4000" dirty="0"/>
            </a:br>
            <a:r>
              <a:rPr lang="en-US" sz="4900" b="1" dirty="0">
                <a:latin typeface="Arial" panose="020B0604020202020204" pitchFamily="34" charset="0"/>
                <a:cs typeface="Arial" panose="020B0604020202020204" pitchFamily="34" charset="0"/>
              </a:rPr>
              <a:t>Safer Practices in Labour &amp; Delivery </a:t>
            </a:r>
            <a:r>
              <a:rPr lang="en-US" sz="4900" dirty="0">
                <a:latin typeface="Arial" panose="020B0604020202020204" pitchFamily="34" charset="0"/>
                <a:cs typeface="Arial" panose="020B0604020202020204" pitchFamily="34" charset="0"/>
              </a:rPr>
              <a:t/>
            </a:r>
            <a:br>
              <a:rPr lang="en-US" sz="4900" dirty="0">
                <a:latin typeface="Arial" panose="020B0604020202020204" pitchFamily="34" charset="0"/>
                <a:cs typeface="Arial" panose="020B0604020202020204" pitchFamily="34" charset="0"/>
              </a:rPr>
            </a:br>
            <a:r>
              <a:rPr lang="en-US" sz="4900" dirty="0">
                <a:latin typeface="Arial" panose="020B0604020202020204" pitchFamily="34" charset="0"/>
                <a:cs typeface="Arial" panose="020B0604020202020204" pitchFamily="34" charset="0"/>
              </a:rPr>
              <a:t/>
            </a:r>
            <a:br>
              <a:rPr lang="en-US" sz="4900" dirty="0">
                <a:latin typeface="Arial" panose="020B0604020202020204" pitchFamily="34" charset="0"/>
                <a:cs typeface="Arial" panose="020B0604020202020204" pitchFamily="34" charset="0"/>
              </a:rPr>
            </a:br>
            <a:r>
              <a:rPr lang="en-US" sz="4000" dirty="0"/>
              <a:t/>
            </a:r>
            <a:br>
              <a:rPr lang="en-US" sz="4000" dirty="0"/>
            </a:br>
            <a:endParaRPr lang="en-US" sz="4000" dirty="0"/>
          </a:p>
        </p:txBody>
      </p:sp>
      <p:sp>
        <p:nvSpPr>
          <p:cNvPr id="18435" name="Rectangle 3"/>
          <p:cNvSpPr>
            <a:spLocks noGrp="1" noChangeArrowheads="1"/>
          </p:cNvSpPr>
          <p:nvPr>
            <p:ph type="body" idx="1"/>
          </p:nvPr>
        </p:nvSpPr>
        <p:spPr/>
        <p:txBody>
          <a:bodyPr>
            <a:normAutofit/>
          </a:bodyPr>
          <a:lstStyle/>
          <a:p>
            <a:pPr eaLnBrk="1" hangingPunct="1">
              <a:lnSpc>
                <a:spcPct val="90000"/>
              </a:lnSpc>
              <a:buFontTx/>
              <a:buNone/>
            </a:pPr>
            <a:r>
              <a:rPr lang="en-US" sz="3200" b="1" dirty="0">
                <a:latin typeface="Arial" panose="020B0604020202020204" pitchFamily="34" charset="0"/>
                <a:cs typeface="Arial" panose="020B0604020202020204" pitchFamily="34" charset="0"/>
              </a:rPr>
              <a:t>Optimal Management of women in labour &amp; delivery </a:t>
            </a:r>
            <a:r>
              <a:rPr lang="en-US" sz="3200" dirty="0">
                <a:latin typeface="Arial" panose="020B0604020202020204" pitchFamily="34" charset="0"/>
                <a:cs typeface="Arial" panose="020B0604020202020204" pitchFamily="34" charset="0"/>
              </a:rPr>
              <a:t>should include to;</a:t>
            </a:r>
          </a:p>
          <a:p>
            <a:pPr eaLnBrk="1" hangingPunct="1">
              <a:lnSpc>
                <a:spcPct val="90000"/>
              </a:lnSpc>
            </a:pPr>
            <a:r>
              <a:rPr lang="en-US" sz="3200" dirty="0">
                <a:latin typeface="Arial" panose="020B0604020202020204" pitchFamily="34" charset="0"/>
                <a:cs typeface="Arial" panose="020B0604020202020204" pitchFamily="34" charset="0"/>
              </a:rPr>
              <a:t>Provide ARVs during labour for those who need them</a:t>
            </a:r>
          </a:p>
          <a:p>
            <a:pPr eaLnBrk="1" hangingPunct="1">
              <a:lnSpc>
                <a:spcPct val="90000"/>
              </a:lnSpc>
            </a:pPr>
            <a:r>
              <a:rPr lang="en-US" sz="3200" dirty="0">
                <a:latin typeface="Arial" panose="020B0604020202020204" pitchFamily="34" charset="0"/>
                <a:cs typeface="Arial" panose="020B0604020202020204" pitchFamily="34" charset="0"/>
              </a:rPr>
              <a:t>Use universal precautions</a:t>
            </a:r>
          </a:p>
          <a:p>
            <a:pPr eaLnBrk="1" hangingPunct="1">
              <a:lnSpc>
                <a:spcPct val="90000"/>
              </a:lnSpc>
            </a:pPr>
            <a:r>
              <a:rPr lang="en-US" sz="3200" dirty="0">
                <a:latin typeface="Arial" panose="020B0604020202020204" pitchFamily="34" charset="0"/>
                <a:cs typeface="Arial" panose="020B0604020202020204" pitchFamily="34" charset="0"/>
              </a:rPr>
              <a:t>Minimize vaginal examinations</a:t>
            </a:r>
          </a:p>
          <a:p>
            <a:pPr eaLnBrk="1" hangingPunct="1">
              <a:lnSpc>
                <a:spcPct val="90000"/>
              </a:lnSpc>
            </a:pPr>
            <a:r>
              <a:rPr lang="en-US" sz="3200" dirty="0">
                <a:latin typeface="Arial" panose="020B0604020202020204" pitchFamily="34" charset="0"/>
                <a:cs typeface="Arial" panose="020B0604020202020204" pitchFamily="34" charset="0"/>
              </a:rPr>
              <a:t>Avoid prolonged labour</a:t>
            </a:r>
          </a:p>
        </p:txBody>
      </p:sp>
    </p:spTree>
    <p:extLst>
      <p:ext uri="{BB962C8B-B14F-4D97-AF65-F5344CB8AC3E}">
        <p14:creationId xmlns:p14="http://schemas.microsoft.com/office/powerpoint/2010/main" val="2009079541"/>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eaLnBrk="1" hangingPunct="1"/>
            <a:r>
              <a:rPr lang="en-US" b="1" dirty="0">
                <a:latin typeface="Arial" panose="020B0604020202020204" pitchFamily="34" charset="0"/>
                <a:cs typeface="Arial" panose="020B0604020202020204" pitchFamily="34" charset="0"/>
              </a:rPr>
              <a:t>Safer Practices in Labour &amp; </a:t>
            </a:r>
            <a:r>
              <a:rPr lang="en-US" b="1" dirty="0" smtClean="0">
                <a:latin typeface="Arial" panose="020B0604020202020204" pitchFamily="34" charset="0"/>
                <a:cs typeface="Arial" panose="020B0604020202020204" pitchFamily="34" charset="0"/>
              </a:rPr>
              <a:t>Delivery..</a:t>
            </a:r>
            <a:endParaRPr lang="en-US" b="1" dirty="0">
              <a:latin typeface="Arial" panose="020B0604020202020204" pitchFamily="34" charset="0"/>
              <a:cs typeface="Arial" panose="020B0604020202020204" pitchFamily="34" charset="0"/>
            </a:endParaRPr>
          </a:p>
        </p:txBody>
      </p:sp>
      <p:sp>
        <p:nvSpPr>
          <p:cNvPr id="19459" name="Rectangle 3"/>
          <p:cNvSpPr>
            <a:spLocks noGrp="1" noChangeArrowheads="1"/>
          </p:cNvSpPr>
          <p:nvPr>
            <p:ph type="body" idx="1"/>
          </p:nvPr>
        </p:nvSpPr>
        <p:spPr/>
        <p:txBody>
          <a:bodyPr/>
          <a:lstStyle/>
          <a:p>
            <a:pPr eaLnBrk="1" hangingPunct="1">
              <a:lnSpc>
                <a:spcPct val="90000"/>
              </a:lnSpc>
            </a:pPr>
            <a:r>
              <a:rPr lang="en-US" sz="3600" dirty="0">
                <a:latin typeface="Arial" panose="020B0604020202020204" pitchFamily="34" charset="0"/>
                <a:cs typeface="Arial" panose="020B0604020202020204" pitchFamily="34" charset="0"/>
              </a:rPr>
              <a:t>Avoid artificial rapture of membranes</a:t>
            </a:r>
          </a:p>
          <a:p>
            <a:pPr eaLnBrk="1" hangingPunct="1">
              <a:lnSpc>
                <a:spcPct val="90000"/>
              </a:lnSpc>
            </a:pPr>
            <a:r>
              <a:rPr lang="en-US" sz="3600" dirty="0">
                <a:latin typeface="Arial" panose="020B0604020202020204" pitchFamily="34" charset="0"/>
                <a:cs typeface="Arial" panose="020B0604020202020204" pitchFamily="34" charset="0"/>
              </a:rPr>
              <a:t>Avoid unnecessary trauma during delivery</a:t>
            </a:r>
          </a:p>
          <a:p>
            <a:pPr eaLnBrk="1" hangingPunct="1">
              <a:lnSpc>
                <a:spcPct val="90000"/>
              </a:lnSpc>
            </a:pPr>
            <a:r>
              <a:rPr lang="en-US" sz="3600" dirty="0">
                <a:latin typeface="Arial" panose="020B0604020202020204" pitchFamily="34" charset="0"/>
                <a:cs typeface="Arial" panose="020B0604020202020204" pitchFamily="34" charset="0"/>
              </a:rPr>
              <a:t>Avoid routine episiotomy</a:t>
            </a:r>
          </a:p>
          <a:p>
            <a:pPr eaLnBrk="1" hangingPunct="1">
              <a:lnSpc>
                <a:spcPct val="90000"/>
              </a:lnSpc>
            </a:pPr>
            <a:r>
              <a:rPr lang="en-US" sz="3600" dirty="0">
                <a:latin typeface="Arial" panose="020B0604020202020204" pitchFamily="34" charset="0"/>
                <a:cs typeface="Arial" panose="020B0604020202020204" pitchFamily="34" charset="0"/>
              </a:rPr>
              <a:t>Minimize the risk of postnatal hemorrhage</a:t>
            </a:r>
          </a:p>
          <a:p>
            <a:pPr eaLnBrk="1" hangingPunct="1">
              <a:lnSpc>
                <a:spcPct val="90000"/>
              </a:lnSpc>
            </a:pPr>
            <a:r>
              <a:rPr lang="en-US" sz="3600" dirty="0">
                <a:latin typeface="Arial" panose="020B0604020202020204" pitchFamily="34" charset="0"/>
                <a:cs typeface="Arial" panose="020B0604020202020204" pitchFamily="34" charset="0"/>
              </a:rPr>
              <a:t>Use safe transfusion practices</a:t>
            </a:r>
          </a:p>
          <a:p>
            <a:pPr eaLnBrk="1" hangingPunct="1">
              <a:lnSpc>
                <a:spcPct val="90000"/>
              </a:lnSpc>
            </a:pPr>
            <a:endParaRPr lang="en-US" sz="3600" dirty="0"/>
          </a:p>
        </p:txBody>
      </p:sp>
    </p:spTree>
    <p:extLst>
      <p:ext uri="{BB962C8B-B14F-4D97-AF65-F5344CB8AC3E}">
        <p14:creationId xmlns:p14="http://schemas.microsoft.com/office/powerpoint/2010/main" val="3521055055"/>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1034321" y="314792"/>
            <a:ext cx="9893509" cy="1102845"/>
          </a:xfrm>
        </p:spPr>
        <p:txBody>
          <a:bodyPr/>
          <a:lstStyle/>
          <a:p>
            <a:pPr eaLnBrk="1" hangingPunct="1"/>
            <a:r>
              <a:rPr lang="en-US" b="1" dirty="0" smtClean="0">
                <a:latin typeface="Arial" panose="020B0604020202020204" pitchFamily="34" charset="0"/>
                <a:cs typeface="Arial" panose="020B0604020202020204" pitchFamily="34" charset="0"/>
              </a:rPr>
              <a:t>ARVs in PMTCT</a:t>
            </a:r>
          </a:p>
        </p:txBody>
      </p:sp>
      <p:sp>
        <p:nvSpPr>
          <p:cNvPr id="20483" name="Rectangle 3"/>
          <p:cNvSpPr>
            <a:spLocks noGrp="1" noChangeArrowheads="1"/>
          </p:cNvSpPr>
          <p:nvPr>
            <p:ph type="body" idx="1"/>
          </p:nvPr>
        </p:nvSpPr>
        <p:spPr/>
        <p:txBody>
          <a:bodyPr/>
          <a:lstStyle/>
          <a:p>
            <a:pPr eaLnBrk="1" hangingPunct="1"/>
            <a:r>
              <a:rPr lang="en-US" sz="3600" dirty="0">
                <a:latin typeface="Arial" panose="020B0604020202020204" pitchFamily="34" charset="0"/>
                <a:cs typeface="Arial" panose="020B0604020202020204" pitchFamily="34" charset="0"/>
              </a:rPr>
              <a:t>Anti-retro viral (ARV) Therapy</a:t>
            </a:r>
          </a:p>
          <a:p>
            <a:pPr lvl="1" eaLnBrk="1" hangingPunct="1">
              <a:buFont typeface="Wingdings" panose="05000000000000000000" pitchFamily="2" charset="2"/>
              <a:buChar char="Ø"/>
            </a:pPr>
            <a:r>
              <a:rPr lang="en-US" sz="3200" dirty="0">
                <a:latin typeface="Arial" panose="020B0604020202020204" pitchFamily="34" charset="0"/>
                <a:cs typeface="Arial" panose="020B0604020202020204" pitchFamily="34" charset="0"/>
              </a:rPr>
              <a:t>Long-term use of antiretroviral (ARV) drugs to manage  maternal HIV/AIDS and MTCT</a:t>
            </a:r>
          </a:p>
          <a:p>
            <a:pPr eaLnBrk="1" hangingPunct="1"/>
            <a:r>
              <a:rPr lang="en-US" sz="3600" dirty="0">
                <a:latin typeface="Arial" panose="020B0604020202020204" pitchFamily="34" charset="0"/>
                <a:cs typeface="Arial" panose="020B0604020202020204" pitchFamily="34" charset="0"/>
              </a:rPr>
              <a:t>ARV Prophylaxis (</a:t>
            </a:r>
            <a:r>
              <a:rPr lang="en-US" sz="3600" dirty="0" err="1">
                <a:latin typeface="Arial" panose="020B0604020202020204" pitchFamily="34" charset="0"/>
                <a:cs typeface="Arial" panose="020B0604020202020204" pitchFamily="34" charset="0"/>
              </a:rPr>
              <a:t>eg</a:t>
            </a:r>
            <a:r>
              <a:rPr lang="en-US" sz="3600" dirty="0">
                <a:latin typeface="Arial" panose="020B0604020202020204" pitchFamily="34" charset="0"/>
                <a:cs typeface="Arial" panose="020B0604020202020204" pitchFamily="34" charset="0"/>
              </a:rPr>
              <a:t>. In discordant couples </a:t>
            </a:r>
          </a:p>
          <a:p>
            <a:pPr lvl="1" eaLnBrk="1" hangingPunct="1">
              <a:buFont typeface="Wingdings" panose="05000000000000000000" pitchFamily="2" charset="2"/>
              <a:buChar char="Ø"/>
            </a:pPr>
            <a:r>
              <a:rPr lang="en-US" sz="3200" dirty="0">
                <a:latin typeface="Arial" panose="020B0604020202020204" pitchFamily="34" charset="0"/>
                <a:cs typeface="Arial" panose="020B0604020202020204" pitchFamily="34" charset="0"/>
              </a:rPr>
              <a:t>Short-term use of ARVs to reduce MTCT</a:t>
            </a:r>
          </a:p>
        </p:txBody>
      </p:sp>
    </p:spTree>
    <p:extLst>
      <p:ext uri="{BB962C8B-B14F-4D97-AF65-F5344CB8AC3E}">
        <p14:creationId xmlns:p14="http://schemas.microsoft.com/office/powerpoint/2010/main" val="1991335890"/>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838200" y="365125"/>
            <a:ext cx="10515600" cy="1088921"/>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Prophylaxis </a:t>
            </a:r>
            <a:r>
              <a:rPr lang="en-US" b="1" dirty="0">
                <a:latin typeface="Arial" panose="020B0604020202020204" pitchFamily="34" charset="0"/>
                <a:cs typeface="Arial" panose="020B0604020202020204" pitchFamily="34" charset="0"/>
              </a:rPr>
              <a:t>with Niverapine (</a:t>
            </a:r>
            <a:r>
              <a:rPr lang="en-US" b="1" dirty="0" smtClean="0">
                <a:latin typeface="Arial" panose="020B0604020202020204" pitchFamily="34" charset="0"/>
                <a:cs typeface="Arial" panose="020B0604020202020204" pitchFamily="34" charset="0"/>
              </a:rPr>
              <a:t>NVP)</a:t>
            </a:r>
            <a:r>
              <a:rPr lang="en-US" sz="4000" dirty="0"/>
              <a:t/>
            </a:r>
            <a:br>
              <a:rPr lang="en-US" sz="4000" dirty="0"/>
            </a:br>
            <a:endParaRPr lang="en-US" sz="4000" dirty="0"/>
          </a:p>
        </p:txBody>
      </p:sp>
      <p:sp>
        <p:nvSpPr>
          <p:cNvPr id="21507" name="Rectangle 3"/>
          <p:cNvSpPr>
            <a:spLocks noGrp="1" noChangeArrowheads="1"/>
          </p:cNvSpPr>
          <p:nvPr>
            <p:ph type="body" idx="1"/>
          </p:nvPr>
        </p:nvSpPr>
        <p:spPr/>
        <p:txBody>
          <a:bodyPr/>
          <a:lstStyle/>
          <a:p>
            <a:pPr eaLnBrk="1" hangingPunct="1"/>
            <a:r>
              <a:rPr lang="en-US" dirty="0" smtClean="0">
                <a:latin typeface="Arial" panose="020B0604020202020204" pitchFamily="34" charset="0"/>
                <a:cs typeface="Arial" panose="020B0604020202020204" pitchFamily="34" charset="0"/>
              </a:rPr>
              <a:t>A single dose of  200mg tablet for the mother to take  at onset of labour</a:t>
            </a:r>
          </a:p>
          <a:p>
            <a:pPr eaLnBrk="1" hangingPunct="1"/>
            <a:r>
              <a:rPr lang="en-US" dirty="0" smtClean="0">
                <a:latin typeface="Arial" panose="020B0604020202020204" pitchFamily="34" charset="0"/>
                <a:cs typeface="Arial" panose="020B0604020202020204" pitchFamily="34" charset="0"/>
              </a:rPr>
              <a:t>A single dose  of oral suspension (standard dosage = 2mg/kg) to be given to the infant immediately after birth or within 72 hours of delivery.</a:t>
            </a:r>
          </a:p>
          <a:p>
            <a:pPr eaLnBrk="1" hangingPunct="1"/>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5605087"/>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1229193" y="269822"/>
            <a:ext cx="9488773" cy="1139253"/>
          </a:xfrm>
        </p:spPr>
        <p:txBody>
          <a:bodyPr>
            <a:normAutofit/>
          </a:bodyPr>
          <a:lstStyle/>
          <a:p>
            <a:pPr eaLnBrk="1" hangingPunct="1"/>
            <a:r>
              <a:rPr lang="en-US" b="1" dirty="0" smtClean="0">
                <a:latin typeface="Arial" panose="020B0604020202020204" pitchFamily="34" charset="0"/>
                <a:cs typeface="Arial" panose="020B0604020202020204" pitchFamily="34" charset="0"/>
              </a:rPr>
              <a:t>Prophylaxis with AZT and NVP</a:t>
            </a:r>
          </a:p>
        </p:txBody>
      </p:sp>
      <p:sp>
        <p:nvSpPr>
          <p:cNvPr id="22531" name="Rectangle 3"/>
          <p:cNvSpPr>
            <a:spLocks noGrp="1" noChangeArrowheads="1"/>
          </p:cNvSpPr>
          <p:nvPr>
            <p:ph type="body" idx="1"/>
          </p:nvPr>
        </p:nvSpPr>
        <p:spPr>
          <a:xfrm>
            <a:off x="734518" y="1663909"/>
            <a:ext cx="10283252" cy="4157456"/>
          </a:xfrm>
        </p:spPr>
        <p:txBody>
          <a:bodyPr>
            <a:normAutofit fontScale="92500" lnSpcReduction="20000"/>
          </a:bodyPr>
          <a:lstStyle/>
          <a:p>
            <a:pPr eaLnBrk="1" hangingPunct="1">
              <a:buFont typeface="Wingdings" panose="05000000000000000000" pitchFamily="2" charset="2"/>
              <a:buChar char="§"/>
            </a:pPr>
            <a:r>
              <a:rPr lang="en-US" b="1" dirty="0">
                <a:latin typeface="Arial" panose="020B0604020202020204" pitchFamily="34" charset="0"/>
                <a:cs typeface="Arial" panose="020B0604020202020204" pitchFamily="34" charset="0"/>
              </a:rPr>
              <a:t>Antenatal</a:t>
            </a:r>
          </a:p>
          <a:p>
            <a:pPr lvl="1" eaLnBrk="1" hangingPunct="1">
              <a:lnSpc>
                <a:spcPct val="120000"/>
              </a:lnSpc>
              <a:buFont typeface="Wingdings" panose="05000000000000000000" pitchFamily="2" charset="2"/>
              <a:buChar char="Ø"/>
            </a:pPr>
            <a:r>
              <a:rPr lang="en-US" sz="2800" b="1" i="1" dirty="0">
                <a:latin typeface="Arial" panose="020B0604020202020204" pitchFamily="34" charset="0"/>
                <a:cs typeface="Arial" panose="020B0604020202020204" pitchFamily="34" charset="0"/>
              </a:rPr>
              <a:t>Mother</a:t>
            </a:r>
            <a:r>
              <a:rPr lang="en-US" sz="2800" dirty="0">
                <a:latin typeface="Arial" panose="020B0604020202020204" pitchFamily="34" charset="0"/>
                <a:cs typeface="Arial" panose="020B0604020202020204" pitchFamily="34" charset="0"/>
              </a:rPr>
              <a:t>: AZT 300 mg twice daily starting at 28 weeks or as  soon thereafter as possible. AZT can started as late as 38 weeks</a:t>
            </a:r>
          </a:p>
          <a:p>
            <a:pPr eaLnBrk="1" hangingPunct="1"/>
            <a:r>
              <a:rPr lang="en-US" b="1" dirty="0">
                <a:latin typeface="Arial" panose="020B0604020202020204" pitchFamily="34" charset="0"/>
                <a:cs typeface="Arial" panose="020B0604020202020204" pitchFamily="34" charset="0"/>
              </a:rPr>
              <a:t>Intrapartum</a:t>
            </a:r>
          </a:p>
          <a:p>
            <a:pPr lvl="1" eaLnBrk="1" hangingPunct="1">
              <a:lnSpc>
                <a:spcPct val="120000"/>
              </a:lnSpc>
              <a:buFont typeface="Wingdings" panose="05000000000000000000" pitchFamily="2" charset="2"/>
              <a:buChar char="Ø"/>
            </a:pPr>
            <a:r>
              <a:rPr lang="en-US" sz="2800" b="1" i="1" dirty="0">
                <a:latin typeface="Arial" panose="020B0604020202020204" pitchFamily="34" charset="0"/>
                <a:cs typeface="Arial" panose="020B0604020202020204" pitchFamily="34" charset="0"/>
              </a:rPr>
              <a:t>Mother:</a:t>
            </a:r>
            <a:r>
              <a:rPr lang="en-US" sz="2800" dirty="0">
                <a:latin typeface="Arial" panose="020B0604020202020204" pitchFamily="34" charset="0"/>
                <a:cs typeface="Arial" panose="020B0604020202020204" pitchFamily="34" charset="0"/>
              </a:rPr>
              <a:t> AZT 300 mg at onset of labor and every 3 hours until delivery and single dose NVP at the onset of </a:t>
            </a:r>
            <a:r>
              <a:rPr lang="en-US" sz="2800" dirty="0" smtClean="0">
                <a:latin typeface="Arial" panose="020B0604020202020204" pitchFamily="34" charset="0"/>
                <a:cs typeface="Arial" panose="020B0604020202020204" pitchFamily="34" charset="0"/>
              </a:rPr>
              <a:t>labour</a:t>
            </a:r>
            <a:endParaRPr lang="en-US" sz="2800" dirty="0">
              <a:latin typeface="Arial" panose="020B0604020202020204" pitchFamily="34" charset="0"/>
              <a:cs typeface="Arial" panose="020B0604020202020204" pitchFamily="34" charset="0"/>
            </a:endParaRPr>
          </a:p>
          <a:p>
            <a:pPr lvl="1" eaLnBrk="1" hangingPunct="1">
              <a:buFontTx/>
              <a:buNone/>
            </a:pPr>
            <a:r>
              <a:rPr lang="en-US" sz="2800" dirty="0">
                <a:latin typeface="Arial" panose="020B0604020202020204" pitchFamily="34" charset="0"/>
                <a:cs typeface="Arial" panose="020B0604020202020204" pitchFamily="34" charset="0"/>
              </a:rPr>
              <a:t>				</a:t>
            </a:r>
            <a:r>
              <a:rPr lang="en-US" sz="2800" b="1" dirty="0">
                <a:latin typeface="Arial" panose="020B0604020202020204" pitchFamily="34" charset="0"/>
                <a:cs typeface="Arial" panose="020B0604020202020204" pitchFamily="34" charset="0"/>
              </a:rPr>
              <a:t>OR</a:t>
            </a:r>
          </a:p>
          <a:p>
            <a:pPr lvl="1" eaLnBrk="1" hangingPunct="1">
              <a:lnSpc>
                <a:spcPct val="120000"/>
              </a:lnSpc>
              <a:buFont typeface="Wingdings" panose="05000000000000000000" pitchFamily="2" charset="2"/>
              <a:buChar char="Ø"/>
            </a:pPr>
            <a:r>
              <a:rPr lang="en-US" sz="2800" dirty="0">
                <a:latin typeface="Arial" panose="020B0604020202020204" pitchFamily="34" charset="0"/>
                <a:cs typeface="Arial" panose="020B0604020202020204" pitchFamily="34" charset="0"/>
              </a:rPr>
              <a:t>AZT 600 mg at onset of labor AND single dose NVP 200mg at onset of </a:t>
            </a:r>
            <a:r>
              <a:rPr lang="en-US" sz="2800" dirty="0" smtClean="0">
                <a:latin typeface="Arial" panose="020B0604020202020204" pitchFamily="34" charset="0"/>
                <a:cs typeface="Arial" panose="020B0604020202020204" pitchFamily="34" charset="0"/>
              </a:rPr>
              <a:t>labour</a:t>
            </a:r>
            <a:endParaRPr lang="en-US" sz="2800" dirty="0">
              <a:latin typeface="Arial" panose="020B0604020202020204" pitchFamily="34" charset="0"/>
              <a:cs typeface="Arial" panose="020B0604020202020204" pitchFamily="34" charset="0"/>
            </a:endParaRPr>
          </a:p>
          <a:p>
            <a:pPr marL="0" indent="0" eaLnBrk="1" hangingPunct="1">
              <a:lnSpc>
                <a:spcPct val="120000"/>
              </a:lnSpc>
              <a:buNone/>
            </a:pPr>
            <a:endParaRPr lang="en-US" sz="2400" dirty="0">
              <a:latin typeface="Arial" panose="020B0604020202020204" pitchFamily="34" charset="0"/>
              <a:cs typeface="Arial" panose="020B0604020202020204" pitchFamily="34" charset="0"/>
            </a:endParaRPr>
          </a:p>
          <a:p>
            <a:pPr eaLnBrk="1" hangingPunct="1">
              <a:lnSpc>
                <a:spcPct val="120000"/>
              </a:lnSpc>
              <a:buFontTx/>
              <a:buNone/>
            </a:pPr>
            <a:endParaRPr lang="en-US" dirty="0" smtClean="0"/>
          </a:p>
        </p:txBody>
      </p:sp>
    </p:spTree>
    <p:extLst>
      <p:ext uri="{BB962C8B-B14F-4D97-AF65-F5344CB8AC3E}">
        <p14:creationId xmlns:p14="http://schemas.microsoft.com/office/powerpoint/2010/main" val="2617106723"/>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Prophylaxis with AZT and NVP</a:t>
            </a:r>
          </a:p>
        </p:txBody>
      </p:sp>
      <p:sp>
        <p:nvSpPr>
          <p:cNvPr id="23555" name="Content Placeholder 2"/>
          <p:cNvSpPr>
            <a:spLocks noGrp="1"/>
          </p:cNvSpPr>
          <p:nvPr>
            <p:ph idx="1"/>
          </p:nvPr>
        </p:nvSpPr>
        <p:spPr/>
        <p:txBody>
          <a:bodyPr/>
          <a:lstStyle/>
          <a:p>
            <a:pPr eaLnBrk="1" hangingPunct="1"/>
            <a:r>
              <a:rPr lang="en-US" sz="3200" b="1" dirty="0">
                <a:latin typeface="Arial" panose="020B0604020202020204" pitchFamily="34" charset="0"/>
                <a:cs typeface="Arial" panose="020B0604020202020204" pitchFamily="34" charset="0"/>
              </a:rPr>
              <a:t>Postpartum</a:t>
            </a:r>
          </a:p>
          <a:p>
            <a:pPr lvl="1" eaLnBrk="1" hangingPunct="1">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Infant: NVP 2 mg/kg oral suspension immediately after birth or within 72 hours of delivery  and AZT 4mg/kg twice daily for 7 days</a:t>
            </a:r>
          </a:p>
          <a:p>
            <a:pPr marL="457200" lvl="1" indent="0" eaLnBrk="1" hangingPunct="1">
              <a:buNone/>
            </a:pPr>
            <a:r>
              <a:rPr lang="en-US" sz="2800" dirty="0" smtClean="0">
                <a:latin typeface="Arial" panose="020B0604020202020204" pitchFamily="34" charset="0"/>
                <a:cs typeface="Arial" panose="020B0604020202020204" pitchFamily="34" charset="0"/>
              </a:rPr>
              <a:t>				</a:t>
            </a:r>
            <a:r>
              <a:rPr lang="en-US" sz="2800" b="1" dirty="0" smtClean="0">
                <a:latin typeface="Arial" panose="020B0604020202020204" pitchFamily="34" charset="0"/>
                <a:cs typeface="Arial" panose="020B0604020202020204" pitchFamily="34" charset="0"/>
              </a:rPr>
              <a:t>OR</a:t>
            </a:r>
          </a:p>
          <a:p>
            <a:pPr lvl="1" eaLnBrk="1" hangingPunct="1">
              <a:buFont typeface="Wingdings" panose="05000000000000000000" pitchFamily="2" charset="2"/>
              <a:buChar char="Ø"/>
            </a:pPr>
            <a:r>
              <a:rPr lang="en-US" sz="2800" dirty="0" smtClean="0">
                <a:latin typeface="Arial" panose="020B0604020202020204" pitchFamily="34" charset="0"/>
                <a:cs typeface="Arial" panose="020B0604020202020204" pitchFamily="34" charset="0"/>
              </a:rPr>
              <a:t>NVP 2 mg/kg oral suspension immediately afterbirth of within 72 hours of delivery</a:t>
            </a:r>
          </a:p>
          <a:p>
            <a:pPr eaLnBrk="1" hangingPunct="1"/>
            <a:endParaRPr lang="en-US" dirty="0" smtClean="0"/>
          </a:p>
        </p:txBody>
      </p:sp>
    </p:spTree>
    <p:extLst>
      <p:ext uri="{BB962C8B-B14F-4D97-AF65-F5344CB8AC3E}">
        <p14:creationId xmlns:p14="http://schemas.microsoft.com/office/powerpoint/2010/main" val="460591608"/>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a:bodyPr>
          <a:lstStyle/>
          <a:p>
            <a:pPr eaLnBrk="1" hangingPunct="1"/>
            <a:r>
              <a:rPr lang="en-US" b="1" dirty="0">
                <a:latin typeface="Arial" panose="020B0604020202020204" pitchFamily="34" charset="0"/>
                <a:cs typeface="Arial" panose="020B0604020202020204" pitchFamily="34" charset="0"/>
              </a:rPr>
              <a:t>HIV Testing in Labour and Delivery</a:t>
            </a:r>
          </a:p>
        </p:txBody>
      </p:sp>
      <p:sp>
        <p:nvSpPr>
          <p:cNvPr id="24579" name="Rectangle 3"/>
          <p:cNvSpPr>
            <a:spLocks noGrp="1" noChangeArrowheads="1"/>
          </p:cNvSpPr>
          <p:nvPr>
            <p:ph type="body" idx="1"/>
          </p:nvPr>
        </p:nvSpPr>
        <p:spPr/>
        <p:txBody>
          <a:bodyPr/>
          <a:lstStyle/>
          <a:p>
            <a:pPr eaLnBrk="1" hangingPunct="1">
              <a:buFontTx/>
              <a:buNone/>
            </a:pPr>
            <a:r>
              <a:rPr lang="en-US" b="1" dirty="0" smtClean="0">
                <a:latin typeface="Arial" panose="020B0604020202020204" pitchFamily="34" charset="0"/>
                <a:cs typeface="Arial" panose="020B0604020202020204" pitchFamily="34" charset="0"/>
              </a:rPr>
              <a:t>Kenyan recommendation </a:t>
            </a:r>
            <a:r>
              <a:rPr lang="en-US" dirty="0" smtClean="0">
                <a:latin typeface="Arial" panose="020B0604020202020204" pitchFamily="34" charset="0"/>
                <a:cs typeface="Arial" panose="020B0604020202020204" pitchFamily="34" charset="0"/>
              </a:rPr>
              <a:t>when women present in labour with unknown HIV status:</a:t>
            </a:r>
          </a:p>
          <a:p>
            <a:pPr eaLnBrk="1" hangingPunct="1"/>
            <a:r>
              <a:rPr lang="en-US" b="1" dirty="0">
                <a:latin typeface="Arial" panose="020B0604020202020204" pitchFamily="34" charset="0"/>
                <a:cs typeface="Arial" panose="020B0604020202020204" pitchFamily="34" charset="0"/>
              </a:rPr>
              <a:t>Early labour </a:t>
            </a:r>
          </a:p>
          <a:p>
            <a:pPr lvl="1" eaLnBrk="1" hangingPunct="1">
              <a:buFont typeface="Wingdings" panose="05000000000000000000" pitchFamily="2" charset="2"/>
              <a:buChar char="Ø"/>
            </a:pPr>
            <a:r>
              <a:rPr lang="en-US" sz="2800" dirty="0">
                <a:latin typeface="Arial" panose="020B0604020202020204" pitchFamily="34" charset="0"/>
                <a:cs typeface="Arial" panose="020B0604020202020204" pitchFamily="34" charset="0"/>
              </a:rPr>
              <a:t>Provide information on HIV</a:t>
            </a:r>
          </a:p>
          <a:p>
            <a:pPr lvl="1" eaLnBrk="1" hangingPunct="1">
              <a:buFont typeface="Wingdings" panose="05000000000000000000" pitchFamily="2" charset="2"/>
              <a:buChar char="Ø"/>
            </a:pPr>
            <a:r>
              <a:rPr lang="en-US" sz="2800" dirty="0">
                <a:latin typeface="Arial" panose="020B0604020202020204" pitchFamily="34" charset="0"/>
                <a:cs typeface="Arial" panose="020B0604020202020204" pitchFamily="34" charset="0"/>
              </a:rPr>
              <a:t>Test unless client declines</a:t>
            </a:r>
          </a:p>
          <a:p>
            <a:pPr lvl="1" eaLnBrk="1" hangingPunct="1">
              <a:buFont typeface="Wingdings" panose="05000000000000000000" pitchFamily="2" charset="2"/>
              <a:buChar char="Ø"/>
            </a:pPr>
            <a:r>
              <a:rPr lang="en-US" sz="2800" dirty="0">
                <a:latin typeface="Arial" panose="020B0604020202020204" pitchFamily="34" charset="0"/>
                <a:cs typeface="Arial" panose="020B0604020202020204" pitchFamily="34" charset="0"/>
              </a:rPr>
              <a:t>When appropriate offer NVP prophylaxis according to guidelines</a:t>
            </a:r>
          </a:p>
        </p:txBody>
      </p:sp>
    </p:spTree>
    <p:extLst>
      <p:ext uri="{BB962C8B-B14F-4D97-AF65-F5344CB8AC3E}">
        <p14:creationId xmlns:p14="http://schemas.microsoft.com/office/powerpoint/2010/main" val="2386025468"/>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Postpartum  </a:t>
            </a:r>
            <a:r>
              <a:rPr lang="en-US" b="1" dirty="0">
                <a:latin typeface="Arial" panose="020B0604020202020204" pitchFamily="34" charset="0"/>
                <a:cs typeface="Arial" panose="020B0604020202020204" pitchFamily="34" charset="0"/>
              </a:rPr>
              <a:t>Management </a:t>
            </a:r>
            <a:r>
              <a:rPr lang="en-US" b="1" dirty="0" smtClean="0">
                <a:latin typeface="Arial" panose="020B0604020202020204" pitchFamily="34" charset="0"/>
                <a:cs typeface="Arial" panose="020B0604020202020204" pitchFamily="34" charset="0"/>
              </a:rPr>
              <a:t>of Women </a:t>
            </a:r>
            <a:r>
              <a:rPr lang="en-US" b="1" dirty="0">
                <a:latin typeface="Arial" panose="020B0604020202020204" pitchFamily="34" charset="0"/>
                <a:cs typeface="Arial" panose="020B0604020202020204" pitchFamily="34" charset="0"/>
              </a:rPr>
              <a:t>and Babies</a:t>
            </a:r>
            <a:r>
              <a:rPr lang="en-US" sz="4000" dirty="0"/>
              <a:t/>
            </a:r>
            <a:br>
              <a:rPr lang="en-US" sz="4000" dirty="0"/>
            </a:br>
            <a:endParaRPr lang="en-US" sz="4000" dirty="0">
              <a:latin typeface="Arial" panose="020B0604020202020204" pitchFamily="34" charset="0"/>
              <a:cs typeface="Arial" panose="020B0604020202020204" pitchFamily="34" charset="0"/>
            </a:endParaRPr>
          </a:p>
        </p:txBody>
      </p:sp>
      <p:sp>
        <p:nvSpPr>
          <p:cNvPr id="25603" name="Rectangle 3"/>
          <p:cNvSpPr>
            <a:spLocks noGrp="1" noChangeArrowheads="1"/>
          </p:cNvSpPr>
          <p:nvPr>
            <p:ph type="body" idx="1"/>
          </p:nvPr>
        </p:nvSpPr>
        <p:spPr/>
        <p:txBody>
          <a:bodyPr/>
          <a:lstStyle/>
          <a:p>
            <a:pPr algn="ctr"/>
            <a:r>
              <a:rPr lang="en-US" sz="3200" b="1" dirty="0">
                <a:latin typeface="Arial" panose="020B0604020202020204" pitchFamily="34" charset="0"/>
                <a:cs typeface="Arial" panose="020B0604020202020204" pitchFamily="34" charset="0"/>
              </a:rPr>
              <a:t>Exclusive </a:t>
            </a:r>
            <a:r>
              <a:rPr lang="en-US" sz="3200" b="1" dirty="0" smtClean="0">
                <a:latin typeface="Arial" panose="020B0604020202020204" pitchFamily="34" charset="0"/>
                <a:cs typeface="Arial" panose="020B0604020202020204" pitchFamily="34" charset="0"/>
              </a:rPr>
              <a:t>Breastfeeding</a:t>
            </a:r>
            <a:endParaRPr lang="en-US" sz="3200" b="1"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Kenya guidelines recommend exclusive breastfeeding for the first  6 months of life</a:t>
            </a:r>
          </a:p>
          <a:p>
            <a:r>
              <a:rPr lang="en-US" sz="3200" dirty="0">
                <a:latin typeface="Arial" panose="020B0604020202020204" pitchFamily="34" charset="0"/>
                <a:cs typeface="Arial" panose="020B0604020202020204" pitchFamily="34" charset="0"/>
              </a:rPr>
              <a:t>This means that;</a:t>
            </a:r>
          </a:p>
          <a:p>
            <a:pPr lvl="1">
              <a:buFont typeface="Wingdings" panose="05000000000000000000" pitchFamily="2" charset="2"/>
              <a:buChar char="Ø"/>
            </a:pPr>
            <a:r>
              <a:rPr lang="en-US" sz="2800" dirty="0">
                <a:latin typeface="Arial" panose="020B0604020202020204" pitchFamily="34" charset="0"/>
                <a:cs typeface="Arial" panose="020B0604020202020204" pitchFamily="34" charset="0"/>
              </a:rPr>
              <a:t>The mother gives her infant only breast milk – not even water- except for drops  or syrups consisting of vitamins, mineral supplements or medicines  (when indicated)</a:t>
            </a:r>
          </a:p>
          <a:p>
            <a:pPr marL="0" indent="0" algn="ctr">
              <a:buNone/>
            </a:pPr>
            <a:endParaRPr lang="en-US" b="1" dirty="0" smtClean="0"/>
          </a:p>
        </p:txBody>
      </p:sp>
    </p:spTree>
    <p:extLst>
      <p:ext uri="{BB962C8B-B14F-4D97-AF65-F5344CB8AC3E}">
        <p14:creationId xmlns:p14="http://schemas.microsoft.com/office/powerpoint/2010/main" val="2169606145"/>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r>
              <a:rPr lang="en-US" b="1" dirty="0" smtClean="0">
                <a:latin typeface="Arial" panose="020B0604020202020204" pitchFamily="34" charset="0"/>
                <a:cs typeface="Arial" panose="020B0604020202020204" pitchFamily="34" charset="0"/>
              </a:rPr>
              <a:t>Post Partum Information and Education</a:t>
            </a:r>
          </a:p>
        </p:txBody>
      </p:sp>
      <p:sp>
        <p:nvSpPr>
          <p:cNvPr id="27651" name="Rectangle 3"/>
          <p:cNvSpPr>
            <a:spLocks noGrp="1" noChangeArrowheads="1"/>
          </p:cNvSpPr>
          <p:nvPr>
            <p:ph type="body" idx="1"/>
          </p:nvPr>
        </p:nvSpPr>
        <p:spPr/>
        <p:txBody>
          <a:bodyPr/>
          <a:lstStyle/>
          <a:p>
            <a:pPr eaLnBrk="1" hangingPunct="1">
              <a:lnSpc>
                <a:spcPct val="80000"/>
              </a:lnSpc>
            </a:pPr>
            <a:r>
              <a:rPr lang="en-US" dirty="0">
                <a:latin typeface="Arial" panose="020B0604020202020204" pitchFamily="34" charset="0"/>
                <a:cs typeface="Arial" panose="020B0604020202020204" pitchFamily="34" charset="0"/>
              </a:rPr>
              <a:t>Information mothers need</a:t>
            </a:r>
          </a:p>
          <a:p>
            <a:pPr eaLnBrk="1" hangingPunct="1">
              <a:lnSpc>
                <a:spcPct val="80000"/>
              </a:lnSpc>
            </a:pPr>
            <a:r>
              <a:rPr lang="en-US" dirty="0">
                <a:latin typeface="Arial" panose="020B0604020202020204" pitchFamily="34" charset="0"/>
                <a:cs typeface="Arial" panose="020B0604020202020204" pitchFamily="34" charset="0"/>
              </a:rPr>
              <a:t>Proper hygiene</a:t>
            </a:r>
          </a:p>
          <a:p>
            <a:pPr eaLnBrk="1" hangingPunct="1">
              <a:lnSpc>
                <a:spcPct val="80000"/>
              </a:lnSpc>
            </a:pPr>
            <a:r>
              <a:rPr lang="en-US" dirty="0">
                <a:latin typeface="Arial" panose="020B0604020202020204" pitchFamily="34" charset="0"/>
                <a:cs typeface="Arial" panose="020B0604020202020204" pitchFamily="34" charset="0"/>
              </a:rPr>
              <a:t>Care for infant‘s umbilicus</a:t>
            </a:r>
          </a:p>
          <a:p>
            <a:pPr eaLnBrk="1" hangingPunct="1">
              <a:lnSpc>
                <a:spcPct val="80000"/>
              </a:lnSpc>
            </a:pPr>
            <a:r>
              <a:rPr lang="en-US" dirty="0">
                <a:latin typeface="Arial" panose="020B0604020202020204" pitchFamily="34" charset="0"/>
                <a:cs typeface="Arial" panose="020B0604020202020204" pitchFamily="34" charset="0"/>
              </a:rPr>
              <a:t>Recognizing signs/symptoms of infection</a:t>
            </a:r>
          </a:p>
          <a:p>
            <a:pPr eaLnBrk="1" hangingPunct="1">
              <a:lnSpc>
                <a:spcPct val="80000"/>
              </a:lnSpc>
            </a:pPr>
            <a:r>
              <a:rPr lang="en-US" dirty="0">
                <a:latin typeface="Arial" panose="020B0604020202020204" pitchFamily="34" charset="0"/>
                <a:cs typeface="Arial" panose="020B0604020202020204" pitchFamily="34" charset="0"/>
              </a:rPr>
              <a:t>Accessing help in the event of hemorrhage</a:t>
            </a:r>
          </a:p>
          <a:p>
            <a:pPr eaLnBrk="1" hangingPunct="1">
              <a:lnSpc>
                <a:spcPct val="80000"/>
              </a:lnSpc>
            </a:pPr>
            <a:r>
              <a:rPr lang="en-US" dirty="0">
                <a:latin typeface="Arial" panose="020B0604020202020204" pitchFamily="34" charset="0"/>
                <a:cs typeface="Arial" panose="020B0604020202020204" pitchFamily="34" charset="0"/>
              </a:rPr>
              <a:t>Optimal nutritional requirements including dehydration</a:t>
            </a:r>
          </a:p>
          <a:p>
            <a:pPr eaLnBrk="1" hangingPunct="1">
              <a:lnSpc>
                <a:spcPct val="80000"/>
              </a:lnSpc>
            </a:pPr>
            <a:r>
              <a:rPr lang="en-US" dirty="0">
                <a:latin typeface="Arial" panose="020B0604020202020204" pitchFamily="34" charset="0"/>
                <a:cs typeface="Arial" panose="020B0604020202020204" pitchFamily="34" charset="0"/>
              </a:rPr>
              <a:t>Dual protection for family planning and infection prevention</a:t>
            </a:r>
          </a:p>
          <a:p>
            <a:pPr eaLnBrk="1" hangingPunct="1">
              <a:lnSpc>
                <a:spcPct val="80000"/>
              </a:lnSpc>
            </a:pPr>
            <a:r>
              <a:rPr lang="en-US" dirty="0">
                <a:latin typeface="Arial" panose="020B0604020202020204" pitchFamily="34" charset="0"/>
                <a:cs typeface="Arial" panose="020B0604020202020204" pitchFamily="34" charset="0"/>
              </a:rPr>
              <a:t>Postpartum follow up for </a:t>
            </a:r>
            <a:r>
              <a:rPr lang="en-US" dirty="0" smtClean="0">
                <a:latin typeface="Arial" panose="020B0604020202020204" pitchFamily="34" charset="0"/>
                <a:cs typeface="Arial" panose="020B0604020202020204" pitchFamily="34" charset="0"/>
              </a:rPr>
              <a:t>mother, </a:t>
            </a:r>
            <a:r>
              <a:rPr lang="en-US" dirty="0">
                <a:latin typeface="Arial" panose="020B0604020202020204" pitchFamily="34" charset="0"/>
                <a:cs typeface="Arial" panose="020B0604020202020204" pitchFamily="34" charset="0"/>
              </a:rPr>
              <a:t>infant and </a:t>
            </a:r>
            <a:r>
              <a:rPr lang="en-US" dirty="0" smtClean="0">
                <a:latin typeface="Arial" panose="020B0604020202020204" pitchFamily="34" charset="0"/>
                <a:cs typeface="Arial" panose="020B0604020202020204" pitchFamily="34" charset="0"/>
              </a:rPr>
              <a:t>family</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6074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Complications of Asphyxia Neonatorum</a:t>
            </a:r>
            <a:endParaRPr lang="en-US" dirty="0"/>
          </a:p>
        </p:txBody>
      </p:sp>
      <p:sp>
        <p:nvSpPr>
          <p:cNvPr id="3" name="Content Placeholder 2"/>
          <p:cNvSpPr>
            <a:spLocks noGrp="1"/>
          </p:cNvSpPr>
          <p:nvPr>
            <p:ph idx="1"/>
          </p:nvPr>
        </p:nvSpPr>
        <p:spPr/>
        <p:txBody>
          <a:bodyPr/>
          <a:lstStyle/>
          <a:p>
            <a:r>
              <a:rPr lang="en-US" sz="3200" dirty="0" smtClean="0">
                <a:latin typeface="Arial" panose="020B0604020202020204" pitchFamily="34" charset="0"/>
                <a:cs typeface="Arial" panose="020B0604020202020204" pitchFamily="34" charset="0"/>
              </a:rPr>
              <a:t>Brain </a:t>
            </a:r>
            <a:r>
              <a:rPr lang="en-US" sz="3200" dirty="0">
                <a:latin typeface="Arial" panose="020B0604020202020204" pitchFamily="34" charset="0"/>
                <a:cs typeface="Arial" panose="020B0604020202020204" pitchFamily="34" charset="0"/>
              </a:rPr>
              <a:t>damage</a:t>
            </a:r>
          </a:p>
          <a:p>
            <a:r>
              <a:rPr lang="en-US" sz="3200" dirty="0">
                <a:latin typeface="Arial" panose="020B0604020202020204" pitchFamily="34" charset="0"/>
                <a:cs typeface="Arial" panose="020B0604020202020204" pitchFamily="34" charset="0"/>
              </a:rPr>
              <a:t>Cardiac arrest</a:t>
            </a:r>
          </a:p>
          <a:p>
            <a:r>
              <a:rPr lang="en-US" sz="3200" dirty="0">
                <a:latin typeface="Arial" panose="020B0604020202020204" pitchFamily="34" charset="0"/>
                <a:cs typeface="Arial" panose="020B0604020202020204" pitchFamily="34" charset="0"/>
              </a:rPr>
              <a:t>Respiratory acidosis.</a:t>
            </a:r>
          </a:p>
          <a:p>
            <a:r>
              <a:rPr lang="en-US" sz="3200" dirty="0">
                <a:latin typeface="Arial" panose="020B0604020202020204" pitchFamily="34" charset="0"/>
                <a:cs typeface="Arial" panose="020B0604020202020204" pitchFamily="34" charset="0"/>
              </a:rPr>
              <a:t>Respiratory distress </a:t>
            </a:r>
            <a:r>
              <a:rPr lang="en-US" sz="3200" dirty="0" smtClean="0">
                <a:latin typeface="Arial" panose="020B0604020202020204" pitchFamily="34" charset="0"/>
                <a:cs typeface="Arial" panose="020B0604020202020204" pitchFamily="34" charset="0"/>
              </a:rPr>
              <a:t>syndrome</a:t>
            </a:r>
          </a:p>
          <a:p>
            <a:r>
              <a:rPr lang="en-US" sz="3200" dirty="0" smtClean="0">
                <a:latin typeface="Arial" panose="020B0604020202020204" pitchFamily="34" charset="0"/>
                <a:cs typeface="Arial" panose="020B0604020202020204" pitchFamily="34" charset="0"/>
              </a:rPr>
              <a:t>Hypothermia</a:t>
            </a:r>
          </a:p>
          <a:p>
            <a:r>
              <a:rPr lang="en-US" sz="3200" dirty="0" smtClean="0">
                <a:latin typeface="Arial" panose="020B0604020202020204" pitchFamily="34" charset="0"/>
                <a:cs typeface="Arial" panose="020B0604020202020204" pitchFamily="34" charset="0"/>
              </a:rPr>
              <a:t>Hypoglycaemia</a:t>
            </a:r>
          </a:p>
          <a:p>
            <a:r>
              <a:rPr lang="en-US" sz="3200" dirty="0" smtClean="0">
                <a:latin typeface="Arial" panose="020B0604020202020204" pitchFamily="34" charset="0"/>
                <a:cs typeface="Arial" panose="020B0604020202020204" pitchFamily="34" charset="0"/>
              </a:rPr>
              <a:t>hypocalcaemia</a:t>
            </a:r>
          </a:p>
          <a:p>
            <a:endParaRPr lang="en-US" sz="4000"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899485859"/>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Postnatal Care of Infant</a:t>
            </a:r>
          </a:p>
        </p:txBody>
      </p:sp>
      <p:sp>
        <p:nvSpPr>
          <p:cNvPr id="28675" name="Rectangle 3"/>
          <p:cNvSpPr>
            <a:spLocks noGrp="1" noChangeArrowheads="1"/>
          </p:cNvSpPr>
          <p:nvPr>
            <p:ph type="body" idx="1"/>
          </p:nvPr>
        </p:nvSpPr>
        <p:spPr/>
        <p:txBody>
          <a:bodyPr/>
          <a:lstStyle/>
          <a:p>
            <a:pPr eaLnBrk="1" hangingPunct="1"/>
            <a:r>
              <a:rPr lang="en-US" dirty="0" smtClean="0">
                <a:latin typeface="Arial" panose="020B0604020202020204" pitchFamily="34" charset="0"/>
                <a:cs typeface="Arial" panose="020B0604020202020204" pitchFamily="34" charset="0"/>
              </a:rPr>
              <a:t>Safe handling and care of the infant can reduce MTCT risk</a:t>
            </a:r>
          </a:p>
          <a:p>
            <a:pPr eaLnBrk="1" hangingPunct="1"/>
            <a:r>
              <a:rPr lang="en-US" dirty="0" smtClean="0">
                <a:latin typeface="Arial" panose="020B0604020202020204" pitchFamily="34" charset="0"/>
                <a:cs typeface="Arial" panose="020B0604020202020204" pitchFamily="34" charset="0"/>
              </a:rPr>
              <a:t>Follow-up care  includes</a:t>
            </a:r>
          </a:p>
          <a:p>
            <a:pPr eaLnBrk="1" hangingPunct="1"/>
            <a:r>
              <a:rPr lang="en-US" dirty="0" smtClean="0">
                <a:latin typeface="Arial" panose="020B0604020202020204" pitchFamily="34" charset="0"/>
                <a:cs typeface="Arial" panose="020B0604020202020204" pitchFamily="34" charset="0"/>
              </a:rPr>
              <a:t>Monitoring infant growth and development</a:t>
            </a:r>
          </a:p>
          <a:p>
            <a:pPr eaLnBrk="1" hangingPunct="1"/>
            <a:r>
              <a:rPr lang="en-US" dirty="0" smtClean="0">
                <a:latin typeface="Arial" panose="020B0604020202020204" pitchFamily="34" charset="0"/>
                <a:cs typeface="Arial" panose="020B0604020202020204" pitchFamily="34" charset="0"/>
              </a:rPr>
              <a:t>Immunization</a:t>
            </a:r>
          </a:p>
          <a:p>
            <a:pPr eaLnBrk="1" hangingPunct="1"/>
            <a:r>
              <a:rPr lang="en-US" dirty="0" smtClean="0">
                <a:latin typeface="Arial" panose="020B0604020202020204" pitchFamily="34" charset="0"/>
                <a:cs typeface="Arial" panose="020B0604020202020204" pitchFamily="34" charset="0"/>
              </a:rPr>
              <a:t>HIV testing</a:t>
            </a:r>
          </a:p>
          <a:p>
            <a:pPr eaLnBrk="1" hangingPunct="1"/>
            <a:endParaRPr lang="en-US" dirty="0" smtClean="0"/>
          </a:p>
        </p:txBody>
      </p:sp>
    </p:spTree>
    <p:extLst>
      <p:ext uri="{BB962C8B-B14F-4D97-AF65-F5344CB8AC3E}">
        <p14:creationId xmlns:p14="http://schemas.microsoft.com/office/powerpoint/2010/main" val="3359028053"/>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Family Planning</a:t>
            </a:r>
          </a:p>
        </p:txBody>
      </p:sp>
      <p:sp>
        <p:nvSpPr>
          <p:cNvPr id="29699" name="Rectangle 3"/>
          <p:cNvSpPr>
            <a:spLocks noGrp="1" noChangeArrowheads="1"/>
          </p:cNvSpPr>
          <p:nvPr>
            <p:ph type="body" idx="1"/>
          </p:nvPr>
        </p:nvSpPr>
        <p:spPr>
          <a:xfrm>
            <a:off x="838200" y="1690687"/>
            <a:ext cx="10515600" cy="4486275"/>
          </a:xfrm>
        </p:spPr>
        <p:txBody>
          <a:bodyPr>
            <a:normAutofit fontScale="92500" lnSpcReduction="10000"/>
          </a:bodyPr>
          <a:lstStyle/>
          <a:p>
            <a:pPr eaLnBrk="1" hangingPunct="1">
              <a:lnSpc>
                <a:spcPct val="80000"/>
              </a:lnSpc>
            </a:pPr>
            <a:r>
              <a:rPr lang="en-US" dirty="0" smtClean="0">
                <a:latin typeface="Arial" panose="020B0604020202020204" pitchFamily="34" charset="0"/>
                <a:cs typeface="Arial" panose="020B0604020202020204" pitchFamily="34" charset="0"/>
              </a:rPr>
              <a:t>This is a </a:t>
            </a:r>
            <a:r>
              <a:rPr lang="en-US" b="1" dirty="0" smtClean="0">
                <a:latin typeface="Arial" panose="020B0604020202020204" pitchFamily="34" charset="0"/>
                <a:cs typeface="Arial" panose="020B0604020202020204" pitchFamily="34" charset="0"/>
              </a:rPr>
              <a:t>Core</a:t>
            </a:r>
            <a:r>
              <a:rPr lang="en-US" dirty="0" smtClean="0">
                <a:latin typeface="Arial" panose="020B0604020202020204" pitchFamily="34" charset="0"/>
                <a:cs typeface="Arial" panose="020B0604020202020204" pitchFamily="34" charset="0"/>
              </a:rPr>
              <a:t> PMTCT intervention</a:t>
            </a:r>
          </a:p>
          <a:p>
            <a:pPr eaLnBrk="1" hangingPunct="1">
              <a:lnSpc>
                <a:spcPct val="110000"/>
              </a:lnSpc>
            </a:pPr>
            <a:r>
              <a:rPr lang="en-US" dirty="0" smtClean="0">
                <a:latin typeface="Arial" panose="020B0604020202020204" pitchFamily="34" charset="0"/>
                <a:cs typeface="Arial" panose="020B0604020202020204" pitchFamily="34" charset="0"/>
              </a:rPr>
              <a:t>Effective contraceptive methods should be explored within the context  of the individual’s health  and ability to  safely implement the option </a:t>
            </a:r>
          </a:p>
          <a:p>
            <a:pPr eaLnBrk="1" hangingPunct="1">
              <a:lnSpc>
                <a:spcPct val="80000"/>
              </a:lnSpc>
            </a:pPr>
            <a:r>
              <a:rPr lang="en-US" dirty="0" smtClean="0">
                <a:latin typeface="Arial" panose="020B0604020202020204" pitchFamily="34" charset="0"/>
                <a:cs typeface="Arial" panose="020B0604020202020204" pitchFamily="34" charset="0"/>
              </a:rPr>
              <a:t>Condoms are effective but depend on the  woman's ability to negotiate with her partner</a:t>
            </a:r>
          </a:p>
          <a:p>
            <a:pPr eaLnBrk="1" hangingPunct="1">
              <a:lnSpc>
                <a:spcPct val="80000"/>
              </a:lnSpc>
            </a:pPr>
            <a:r>
              <a:rPr lang="en-US" dirty="0" smtClean="0">
                <a:latin typeface="Arial" panose="020B0604020202020204" pitchFamily="34" charset="0"/>
                <a:cs typeface="Arial" panose="020B0604020202020204" pitchFamily="34" charset="0"/>
              </a:rPr>
              <a:t>Individual and couple counseling</a:t>
            </a:r>
          </a:p>
          <a:p>
            <a:pPr>
              <a:lnSpc>
                <a:spcPct val="80000"/>
              </a:lnSpc>
            </a:pPr>
            <a:r>
              <a:rPr lang="en-US" dirty="0">
                <a:latin typeface="Arial" panose="020B0604020202020204" pitchFamily="34" charset="0"/>
                <a:cs typeface="Arial" panose="020B0604020202020204" pitchFamily="34" charset="0"/>
              </a:rPr>
              <a:t>Continued risk assessment</a:t>
            </a:r>
          </a:p>
          <a:p>
            <a:pPr>
              <a:lnSpc>
                <a:spcPct val="80000"/>
              </a:lnSpc>
            </a:pPr>
            <a:r>
              <a:rPr lang="en-US" dirty="0">
                <a:latin typeface="Arial" panose="020B0604020202020204" pitchFamily="34" charset="0"/>
                <a:cs typeface="Arial" panose="020B0604020202020204" pitchFamily="34" charset="0"/>
              </a:rPr>
              <a:t>Early diagnosis and treatment of STIs including HIV/AIDS</a:t>
            </a:r>
          </a:p>
          <a:p>
            <a:pPr>
              <a:lnSpc>
                <a:spcPct val="80000"/>
              </a:lnSpc>
            </a:pPr>
            <a:r>
              <a:rPr lang="en-US" dirty="0">
                <a:latin typeface="Arial" panose="020B0604020202020204" pitchFamily="34" charset="0"/>
                <a:cs typeface="Arial" panose="020B0604020202020204" pitchFamily="34" charset="0"/>
              </a:rPr>
              <a:t>Information and skills to practice safer sex</a:t>
            </a:r>
          </a:p>
          <a:p>
            <a:pPr>
              <a:lnSpc>
                <a:spcPct val="80000"/>
              </a:lnSpc>
            </a:pPr>
            <a:r>
              <a:rPr lang="en-US" dirty="0">
                <a:latin typeface="Arial" panose="020B0604020202020204" pitchFamily="34" charset="0"/>
                <a:cs typeface="Arial" panose="020B0604020202020204" pitchFamily="34" charset="0"/>
              </a:rPr>
              <a:t>Access to contraceptives</a:t>
            </a:r>
          </a:p>
          <a:p>
            <a:endParaRPr lang="en-US" dirty="0">
              <a:latin typeface="Arial" panose="020B0604020202020204" pitchFamily="34" charset="0"/>
              <a:cs typeface="Arial" panose="020B0604020202020204" pitchFamily="34" charset="0"/>
            </a:endParaRPr>
          </a:p>
          <a:p>
            <a:pPr eaLnBrk="1" hangingPunct="1">
              <a:lnSpc>
                <a:spcPct val="80000"/>
              </a:lnSpc>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0933603"/>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ctrTitle"/>
          </p:nvPr>
        </p:nvSpPr>
        <p:spPr/>
        <p:txBody>
          <a:bodyPr>
            <a:normAutofit/>
          </a:bodyPr>
          <a:lstStyle/>
          <a:p>
            <a:pPr eaLnBrk="1" hangingPunct="1"/>
            <a:r>
              <a:rPr lang="en-US" sz="6600" b="1" dirty="0" smtClean="0">
                <a:latin typeface="Arial" panose="020B0604020202020204" pitchFamily="34" charset="0"/>
                <a:cs typeface="Arial" panose="020B0604020202020204" pitchFamily="34" charset="0"/>
              </a:rPr>
              <a:t>PMTCT PLUS</a:t>
            </a:r>
            <a:endParaRPr lang="en-US" sz="4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8876067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PMTCT-Plus</a:t>
            </a:r>
          </a:p>
        </p:txBody>
      </p:sp>
      <p:sp>
        <p:nvSpPr>
          <p:cNvPr id="32771" name="Rectangle 3"/>
          <p:cNvSpPr>
            <a:spLocks noGrp="1" noChangeArrowheads="1"/>
          </p:cNvSpPr>
          <p:nvPr>
            <p:ph type="body" idx="1"/>
          </p:nvPr>
        </p:nvSpPr>
        <p:spPr/>
        <p:txBody>
          <a:bodyPr>
            <a:normAutofit/>
          </a:bodyPr>
          <a:lstStyle/>
          <a:p>
            <a:pPr eaLnBrk="1" hangingPunct="1"/>
            <a:r>
              <a:rPr lang="en-US" sz="3200" dirty="0" smtClean="0">
                <a:latin typeface="Arial" panose="020B0604020202020204" pitchFamily="34" charset="0"/>
                <a:cs typeface="Arial" panose="020B0604020202020204" pitchFamily="34" charset="0"/>
              </a:rPr>
              <a:t>The 4</a:t>
            </a:r>
            <a:r>
              <a:rPr lang="en-US" sz="3200" baseline="30000" dirty="0" smtClean="0">
                <a:latin typeface="Arial" panose="020B0604020202020204" pitchFamily="34" charset="0"/>
                <a:cs typeface="Arial" panose="020B0604020202020204" pitchFamily="34" charset="0"/>
              </a:rPr>
              <a:t>th</a:t>
            </a:r>
            <a:r>
              <a:rPr lang="en-US" sz="3200" dirty="0" smtClean="0">
                <a:latin typeface="Arial" panose="020B0604020202020204" pitchFamily="34" charset="0"/>
                <a:cs typeface="Arial" panose="020B0604020202020204" pitchFamily="34" charset="0"/>
              </a:rPr>
              <a:t> element of a comprehensive PMTCT programme:</a:t>
            </a:r>
            <a:endParaRPr lang="en-US" sz="2800" dirty="0" smtClean="0">
              <a:latin typeface="Arial" panose="020B0604020202020204" pitchFamily="34" charset="0"/>
              <a:cs typeface="Arial" panose="020B0604020202020204" pitchFamily="34" charset="0"/>
            </a:endParaRPr>
          </a:p>
          <a:p>
            <a:pPr lvl="1" eaLnBrk="1" hangingPunct="1">
              <a:buFontTx/>
              <a:buNone/>
            </a:pPr>
            <a:r>
              <a:rPr lang="en-US" sz="2800" dirty="0" smtClean="0">
                <a:latin typeface="Arial" panose="020B0604020202020204" pitchFamily="34" charset="0"/>
                <a:cs typeface="Arial" panose="020B0604020202020204" pitchFamily="34" charset="0"/>
              </a:rPr>
              <a:t>	</a:t>
            </a:r>
            <a:r>
              <a:rPr lang="en-US" sz="3600" i="1" dirty="0">
                <a:latin typeface="Arial" panose="020B0604020202020204" pitchFamily="34" charset="0"/>
                <a:cs typeface="Arial" panose="020B0604020202020204" pitchFamily="34" charset="0"/>
              </a:rPr>
              <a:t>Provision of treatment, care and support of women infected with HIV, their infants, and families.</a:t>
            </a:r>
          </a:p>
        </p:txBody>
      </p:sp>
    </p:spTree>
    <p:extLst>
      <p:ext uri="{BB962C8B-B14F-4D97-AF65-F5344CB8AC3E}">
        <p14:creationId xmlns:p14="http://schemas.microsoft.com/office/powerpoint/2010/main" val="3853862947"/>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838200" y="335145"/>
            <a:ext cx="10515600" cy="1325563"/>
          </a:xfrm>
        </p:spPr>
        <p:txBody>
          <a:bodyPr/>
          <a:lstStyle/>
          <a:p>
            <a:pPr eaLnBrk="1" hangingPunct="1"/>
            <a:r>
              <a:rPr lang="en-US" b="1" dirty="0" smtClean="0">
                <a:latin typeface="Arial" panose="020B0604020202020204" pitchFamily="34" charset="0"/>
                <a:cs typeface="Arial" panose="020B0604020202020204" pitchFamily="34" charset="0"/>
              </a:rPr>
              <a:t>PMTCT-Plus Strategies</a:t>
            </a:r>
          </a:p>
        </p:txBody>
      </p:sp>
      <p:sp>
        <p:nvSpPr>
          <p:cNvPr id="33795" name="Rectangle 3"/>
          <p:cNvSpPr>
            <a:spLocks noGrp="1" noChangeArrowheads="1"/>
          </p:cNvSpPr>
          <p:nvPr>
            <p:ph type="body" idx="1"/>
          </p:nvPr>
        </p:nvSpPr>
        <p:spPr/>
        <p:txBody>
          <a:bodyPr/>
          <a:lstStyle/>
          <a:p>
            <a:pPr eaLnBrk="1" hangingPunct="1">
              <a:lnSpc>
                <a:spcPct val="90000"/>
              </a:lnSpc>
              <a:buFontTx/>
              <a:buNone/>
            </a:pPr>
            <a:r>
              <a:rPr lang="en-US" b="1" dirty="0" smtClean="0">
                <a:latin typeface="Arial" panose="020B0604020202020204" pitchFamily="34" charset="0"/>
                <a:cs typeface="Arial" panose="020B0604020202020204" pitchFamily="34" charset="0"/>
              </a:rPr>
              <a:t>Child</a:t>
            </a:r>
            <a:endParaRPr lang="en-US" dirty="0" smtClean="0">
              <a:latin typeface="Arial" panose="020B0604020202020204" pitchFamily="34" charset="0"/>
              <a:cs typeface="Arial" panose="020B0604020202020204" pitchFamily="34" charset="0"/>
            </a:endParaRPr>
          </a:p>
          <a:p>
            <a:pPr eaLnBrk="1" hangingPunct="1">
              <a:lnSpc>
                <a:spcPct val="90000"/>
              </a:lnSpc>
            </a:pPr>
            <a:r>
              <a:rPr lang="en-US" dirty="0" smtClean="0">
                <a:latin typeface="Arial" panose="020B0604020202020204" pitchFamily="34" charset="0"/>
                <a:cs typeface="Arial" panose="020B0604020202020204" pitchFamily="34" charset="0"/>
              </a:rPr>
              <a:t>Monitoring the growth and development of the HIV-exposed child including immunizations </a:t>
            </a:r>
          </a:p>
          <a:p>
            <a:pPr eaLnBrk="1" hangingPunct="1">
              <a:lnSpc>
                <a:spcPct val="90000"/>
              </a:lnSpc>
            </a:pPr>
            <a:r>
              <a:rPr lang="en-US" dirty="0" smtClean="0">
                <a:latin typeface="Arial" panose="020B0604020202020204" pitchFamily="34" charset="0"/>
                <a:cs typeface="Arial" panose="020B0604020202020204" pitchFamily="34" charset="0"/>
              </a:rPr>
              <a:t>Prevention and treatment of opportunistic infections</a:t>
            </a:r>
          </a:p>
          <a:p>
            <a:pPr eaLnBrk="1" hangingPunct="1">
              <a:lnSpc>
                <a:spcPct val="90000"/>
              </a:lnSpc>
            </a:pPr>
            <a:r>
              <a:rPr lang="en-US" dirty="0" smtClean="0">
                <a:latin typeface="Arial" panose="020B0604020202020204" pitchFamily="34" charset="0"/>
                <a:cs typeface="Arial" panose="020B0604020202020204" pitchFamily="34" charset="0"/>
              </a:rPr>
              <a:t>Diagnosis of HIV</a:t>
            </a:r>
          </a:p>
          <a:p>
            <a:pPr eaLnBrk="1" hangingPunct="1">
              <a:lnSpc>
                <a:spcPct val="90000"/>
              </a:lnSpc>
            </a:pPr>
            <a:r>
              <a:rPr lang="en-US" dirty="0" smtClean="0">
                <a:latin typeface="Arial" panose="020B0604020202020204" pitchFamily="34" charset="0"/>
                <a:cs typeface="Arial" panose="020B0604020202020204" pitchFamily="34" charset="0"/>
              </a:rPr>
              <a:t>HIV-testing</a:t>
            </a:r>
          </a:p>
        </p:txBody>
      </p:sp>
    </p:spTree>
    <p:extLst>
      <p:ext uri="{BB962C8B-B14F-4D97-AF65-F5344CB8AC3E}">
        <p14:creationId xmlns:p14="http://schemas.microsoft.com/office/powerpoint/2010/main" val="580977013"/>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PMTCT-Plus Strategies</a:t>
            </a:r>
          </a:p>
        </p:txBody>
      </p:sp>
      <p:sp>
        <p:nvSpPr>
          <p:cNvPr id="34819" name="Rectangle 3"/>
          <p:cNvSpPr>
            <a:spLocks noGrp="1" noChangeArrowheads="1"/>
          </p:cNvSpPr>
          <p:nvPr>
            <p:ph type="body" idx="1"/>
          </p:nvPr>
        </p:nvSpPr>
        <p:spPr>
          <a:xfrm>
            <a:off x="838200" y="1690688"/>
            <a:ext cx="10515600" cy="4605181"/>
          </a:xfrm>
        </p:spPr>
        <p:txBody>
          <a:bodyPr>
            <a:normAutofit/>
          </a:bodyPr>
          <a:lstStyle/>
          <a:p>
            <a:pPr eaLnBrk="1" hangingPunct="1">
              <a:lnSpc>
                <a:spcPct val="80000"/>
              </a:lnSpc>
              <a:buFontTx/>
              <a:buNone/>
            </a:pPr>
            <a:r>
              <a:rPr lang="en-US" b="1" dirty="0">
                <a:latin typeface="Arial" panose="020B0604020202020204" pitchFamily="34" charset="0"/>
                <a:cs typeface="Arial" panose="020B0604020202020204" pitchFamily="34" charset="0"/>
              </a:rPr>
              <a:t>Mother and partner</a:t>
            </a:r>
            <a:endParaRPr lang="en-US" dirty="0">
              <a:latin typeface="Arial" panose="020B0604020202020204" pitchFamily="34" charset="0"/>
              <a:cs typeface="Arial" panose="020B0604020202020204" pitchFamily="34" charset="0"/>
            </a:endParaRPr>
          </a:p>
          <a:p>
            <a:pPr eaLnBrk="1" hangingPunct="1">
              <a:lnSpc>
                <a:spcPct val="80000"/>
              </a:lnSpc>
            </a:pPr>
            <a:r>
              <a:rPr lang="en-US" dirty="0">
                <a:latin typeface="Arial" panose="020B0604020202020204" pitchFamily="34" charset="0"/>
                <a:cs typeface="Arial" panose="020B0604020202020204" pitchFamily="34" charset="0"/>
              </a:rPr>
              <a:t>Nutritional counseling</a:t>
            </a:r>
          </a:p>
          <a:p>
            <a:pPr eaLnBrk="1" hangingPunct="1">
              <a:lnSpc>
                <a:spcPct val="80000"/>
              </a:lnSpc>
            </a:pPr>
            <a:r>
              <a:rPr lang="en-US" dirty="0">
                <a:latin typeface="Arial" panose="020B0604020202020204" pitchFamily="34" charset="0"/>
                <a:cs typeface="Arial" panose="020B0604020202020204" pitchFamily="34" charset="0"/>
              </a:rPr>
              <a:t>Psychosocial support</a:t>
            </a:r>
          </a:p>
          <a:p>
            <a:pPr eaLnBrk="1" hangingPunct="1">
              <a:lnSpc>
                <a:spcPct val="80000"/>
              </a:lnSpc>
            </a:pPr>
            <a:r>
              <a:rPr lang="en-US" dirty="0">
                <a:latin typeface="Arial" panose="020B0604020202020204" pitchFamily="34" charset="0"/>
                <a:cs typeface="Arial" panose="020B0604020202020204" pitchFamily="34" charset="0"/>
              </a:rPr>
              <a:t>Support for implementation of safer infant-feeding practices</a:t>
            </a:r>
          </a:p>
          <a:p>
            <a:pPr eaLnBrk="1" hangingPunct="1">
              <a:lnSpc>
                <a:spcPct val="80000"/>
              </a:lnSpc>
            </a:pPr>
            <a:r>
              <a:rPr lang="en-US" dirty="0">
                <a:latin typeface="Arial" panose="020B0604020202020204" pitchFamily="34" charset="0"/>
                <a:cs typeface="Arial" panose="020B0604020202020204" pitchFamily="34" charset="0"/>
              </a:rPr>
              <a:t>Counselling in family planning</a:t>
            </a:r>
          </a:p>
          <a:p>
            <a:pPr eaLnBrk="1" hangingPunct="1">
              <a:lnSpc>
                <a:spcPct val="80000"/>
              </a:lnSpc>
              <a:buFontTx/>
              <a:buNone/>
            </a:pPr>
            <a:r>
              <a:rPr lang="en-US" b="1" dirty="0">
                <a:latin typeface="Arial" panose="020B0604020202020204" pitchFamily="34" charset="0"/>
                <a:cs typeface="Arial" panose="020B0604020202020204" pitchFamily="34" charset="0"/>
              </a:rPr>
              <a:t>Family</a:t>
            </a:r>
            <a:endParaRPr lang="en-US" dirty="0">
              <a:latin typeface="Arial" panose="020B0604020202020204" pitchFamily="34" charset="0"/>
              <a:cs typeface="Arial" panose="020B0604020202020204" pitchFamily="34" charset="0"/>
            </a:endParaRPr>
          </a:p>
          <a:p>
            <a:pPr eaLnBrk="1" hangingPunct="1">
              <a:lnSpc>
                <a:spcPct val="80000"/>
              </a:lnSpc>
            </a:pPr>
            <a:r>
              <a:rPr lang="en-US" dirty="0">
                <a:latin typeface="Arial" panose="020B0604020202020204" pitchFamily="34" charset="0"/>
                <a:cs typeface="Arial" panose="020B0604020202020204" pitchFamily="34" charset="0"/>
              </a:rPr>
              <a:t>Assessment and referral for ARV therapy according to national guidelines</a:t>
            </a:r>
          </a:p>
          <a:p>
            <a:pPr eaLnBrk="1" hangingPunct="1">
              <a:lnSpc>
                <a:spcPct val="80000"/>
              </a:lnSpc>
            </a:pPr>
            <a:r>
              <a:rPr lang="en-US" dirty="0">
                <a:latin typeface="Arial" panose="020B0604020202020204" pitchFamily="34" charset="0"/>
                <a:cs typeface="Arial" panose="020B0604020202020204" pitchFamily="34" charset="0"/>
              </a:rPr>
              <a:t>Linkage to related community service organizations and agencies to promote continuity of care</a:t>
            </a:r>
          </a:p>
          <a:p>
            <a:pPr eaLnBrk="1" hangingPunct="1">
              <a:lnSpc>
                <a:spcPct val="80000"/>
              </a:lnSpc>
              <a:buFontTx/>
              <a:buNone/>
            </a:pPr>
            <a:endParaRPr lang="en-US" sz="2400" dirty="0"/>
          </a:p>
        </p:txBody>
      </p:sp>
    </p:spTree>
    <p:extLst>
      <p:ext uri="{BB962C8B-B14F-4D97-AF65-F5344CB8AC3E}">
        <p14:creationId xmlns:p14="http://schemas.microsoft.com/office/powerpoint/2010/main" val="987388382"/>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Childhood Immunizations</a:t>
            </a:r>
          </a:p>
        </p:txBody>
      </p:sp>
      <p:sp>
        <p:nvSpPr>
          <p:cNvPr id="35843" name="Rectangle 3"/>
          <p:cNvSpPr>
            <a:spLocks noGrp="1" noChangeArrowheads="1"/>
          </p:cNvSpPr>
          <p:nvPr>
            <p:ph type="body" idx="1"/>
          </p:nvPr>
        </p:nvSpPr>
        <p:spPr/>
        <p:txBody>
          <a:bodyPr>
            <a:normAutofit lnSpcReduction="10000"/>
          </a:bodyPr>
          <a:lstStyle/>
          <a:p>
            <a:pPr eaLnBrk="1" hangingPunct="1">
              <a:lnSpc>
                <a:spcPct val="90000"/>
              </a:lnSpc>
            </a:pPr>
            <a:r>
              <a:rPr lang="en-US" dirty="0">
                <a:latin typeface="Arial" panose="020B0604020202020204" pitchFamily="34" charset="0"/>
                <a:cs typeface="Arial" panose="020B0604020202020204" pitchFamily="34" charset="0"/>
              </a:rPr>
              <a:t>Birth	</a:t>
            </a:r>
          </a:p>
          <a:p>
            <a:pPr lvl="1" eaLnBrk="1" hangingPunct="1">
              <a:lnSpc>
                <a:spcPct val="90000"/>
              </a:lnSpc>
            </a:pPr>
            <a:r>
              <a:rPr lang="en-US" dirty="0">
                <a:latin typeface="Arial" panose="020B0604020202020204" pitchFamily="34" charset="0"/>
                <a:cs typeface="Arial" panose="020B0604020202020204" pitchFamily="34" charset="0"/>
              </a:rPr>
              <a:t>BCG* vaccine and OPV (birth or within 2 wks.)</a:t>
            </a:r>
          </a:p>
          <a:p>
            <a:pPr eaLnBrk="1" hangingPunct="1">
              <a:lnSpc>
                <a:spcPct val="90000"/>
              </a:lnSpc>
            </a:pPr>
            <a:r>
              <a:rPr lang="en-US" dirty="0">
                <a:latin typeface="Arial" panose="020B0604020202020204" pitchFamily="34" charset="0"/>
                <a:cs typeface="Arial" panose="020B0604020202020204" pitchFamily="34" charset="0"/>
              </a:rPr>
              <a:t>Ages 6, 10, 14 weeks</a:t>
            </a:r>
          </a:p>
          <a:p>
            <a:pPr lvl="1" eaLnBrk="1" hangingPunct="1">
              <a:lnSpc>
                <a:spcPct val="90000"/>
              </a:lnSpc>
            </a:pPr>
            <a:r>
              <a:rPr lang="en-US" dirty="0">
                <a:latin typeface="Arial" panose="020B0604020202020204" pitchFamily="34" charset="0"/>
                <a:cs typeface="Arial" panose="020B0604020202020204" pitchFamily="34" charset="0"/>
              </a:rPr>
              <a:t>DPT, hepatitis B, </a:t>
            </a:r>
            <a:r>
              <a:rPr lang="en-US" i="1" dirty="0">
                <a:latin typeface="Arial" panose="020B0604020202020204" pitchFamily="34" charset="0"/>
                <a:cs typeface="Arial" panose="020B0604020202020204" pitchFamily="34" charset="0"/>
              </a:rPr>
              <a:t>H. Influenza</a:t>
            </a:r>
            <a:r>
              <a:rPr lang="en-US" dirty="0">
                <a:latin typeface="Arial" panose="020B0604020202020204" pitchFamily="34" charset="0"/>
                <a:cs typeface="Arial" panose="020B0604020202020204" pitchFamily="34" charset="0"/>
              </a:rPr>
              <a:t> Type b., OPV </a:t>
            </a:r>
          </a:p>
          <a:p>
            <a:pPr eaLnBrk="1" hangingPunct="1">
              <a:lnSpc>
                <a:spcPct val="90000"/>
              </a:lnSpc>
            </a:pPr>
            <a:r>
              <a:rPr lang="en-US" dirty="0">
                <a:latin typeface="Arial" panose="020B0604020202020204" pitchFamily="34" charset="0"/>
                <a:cs typeface="Arial" panose="020B0604020202020204" pitchFamily="34" charset="0"/>
              </a:rPr>
              <a:t>Age 6 months	</a:t>
            </a:r>
          </a:p>
          <a:p>
            <a:pPr lvl="1" eaLnBrk="1" hangingPunct="1">
              <a:lnSpc>
                <a:spcPct val="90000"/>
              </a:lnSpc>
            </a:pPr>
            <a:r>
              <a:rPr lang="en-US" dirty="0">
                <a:latin typeface="Arial" panose="020B0604020202020204" pitchFamily="34" charset="0"/>
                <a:cs typeface="Arial" panose="020B0604020202020204" pitchFamily="34" charset="0"/>
              </a:rPr>
              <a:t>Begin Vitamin A, continue every 6 months to age 5</a:t>
            </a:r>
          </a:p>
          <a:p>
            <a:pPr eaLnBrk="1" hangingPunct="1">
              <a:lnSpc>
                <a:spcPct val="90000"/>
              </a:lnSpc>
            </a:pPr>
            <a:r>
              <a:rPr lang="en-US" dirty="0">
                <a:latin typeface="Arial" panose="020B0604020202020204" pitchFamily="34" charset="0"/>
                <a:cs typeface="Arial" panose="020B0604020202020204" pitchFamily="34" charset="0"/>
              </a:rPr>
              <a:t>Age 9 months</a:t>
            </a:r>
          </a:p>
          <a:p>
            <a:pPr lvl="1" eaLnBrk="1" hangingPunct="1">
              <a:lnSpc>
                <a:spcPct val="90000"/>
              </a:lnSpc>
            </a:pPr>
            <a:r>
              <a:rPr lang="en-US" dirty="0">
                <a:latin typeface="Arial" panose="020B0604020202020204" pitchFamily="34" charset="0"/>
                <a:cs typeface="Arial" panose="020B0604020202020204" pitchFamily="34" charset="0"/>
              </a:rPr>
              <a:t>Yellow fever** and measles vaccines</a:t>
            </a:r>
          </a:p>
          <a:p>
            <a:pPr eaLnBrk="1" hangingPunct="1">
              <a:lnSpc>
                <a:spcPct val="90000"/>
              </a:lnSpc>
              <a:buFontTx/>
              <a:buNone/>
            </a:pPr>
            <a:r>
              <a:rPr lang="en-US" dirty="0">
                <a:latin typeface="Arial" panose="020B0604020202020204" pitchFamily="34" charset="0"/>
                <a:cs typeface="Arial" panose="020B0604020202020204" pitchFamily="34" charset="0"/>
              </a:rPr>
              <a:t>	</a:t>
            </a:r>
            <a:r>
              <a:rPr lang="en-US" sz="2000" b="1" i="1" dirty="0">
                <a:latin typeface="Arial" panose="020B0604020202020204" pitchFamily="34" charset="0"/>
                <a:cs typeface="Arial" panose="020B0604020202020204" pitchFamily="34" charset="0"/>
              </a:rPr>
              <a:t>* ** BCG and yellow fever and measles should  be given to </a:t>
            </a:r>
            <a:r>
              <a:rPr lang="en-US" sz="2000" b="1" i="1" dirty="0" smtClean="0">
                <a:latin typeface="Arial" panose="020B0604020202020204" pitchFamily="34" charset="0"/>
                <a:cs typeface="Arial" panose="020B0604020202020204" pitchFamily="34" charset="0"/>
              </a:rPr>
              <a:t>children </a:t>
            </a:r>
            <a:r>
              <a:rPr lang="en-US" sz="2000" b="1" i="1" dirty="0">
                <a:latin typeface="Arial" panose="020B0604020202020204" pitchFamily="34" charset="0"/>
                <a:cs typeface="Arial" panose="020B0604020202020204" pitchFamily="34" charset="0"/>
              </a:rPr>
              <a:t>with symptoms of HIV/AIDS after consultation with  the doctor</a:t>
            </a:r>
          </a:p>
          <a:p>
            <a:pPr lvl="1" eaLnBrk="1" hangingPunct="1">
              <a:lnSpc>
                <a:spcPct val="90000"/>
              </a:lnSpc>
              <a:buFontTx/>
              <a:buNone/>
            </a:pPr>
            <a:endParaRPr lang="en-US" sz="2000" b="1" dirty="0"/>
          </a:p>
        </p:txBody>
      </p:sp>
    </p:spTree>
    <p:extLst>
      <p:ext uri="{BB962C8B-B14F-4D97-AF65-F5344CB8AC3E}">
        <p14:creationId xmlns:p14="http://schemas.microsoft.com/office/powerpoint/2010/main" val="3249477299"/>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1049311" y="244476"/>
            <a:ext cx="9317065" cy="1431925"/>
          </a:xfrm>
        </p:spPr>
        <p:txBody>
          <a:bodyPr/>
          <a:lstStyle/>
          <a:p>
            <a:pPr eaLnBrk="1" hangingPunct="1"/>
            <a:r>
              <a:rPr lang="en-US" b="1" dirty="0" smtClean="0">
                <a:latin typeface="Arial" panose="020B0604020202020204" pitchFamily="34" charset="0"/>
                <a:cs typeface="Arial" panose="020B0604020202020204" pitchFamily="34" charset="0"/>
              </a:rPr>
              <a:t>Postnatal Evaluation</a:t>
            </a:r>
          </a:p>
        </p:txBody>
      </p:sp>
      <p:sp>
        <p:nvSpPr>
          <p:cNvPr id="36867" name="Rectangle 3"/>
          <p:cNvSpPr>
            <a:spLocks noGrp="1" noChangeArrowheads="1"/>
          </p:cNvSpPr>
          <p:nvPr>
            <p:ph type="body" idx="1"/>
          </p:nvPr>
        </p:nvSpPr>
        <p:spPr/>
        <p:txBody>
          <a:bodyPr>
            <a:normAutofit/>
          </a:bodyPr>
          <a:lstStyle/>
          <a:p>
            <a:pPr eaLnBrk="1" hangingPunct="1">
              <a:lnSpc>
                <a:spcPct val="90000"/>
              </a:lnSpc>
            </a:pPr>
            <a:r>
              <a:rPr lang="en-US" dirty="0">
                <a:latin typeface="Arial" panose="020B0604020202020204" pitchFamily="34" charset="0"/>
                <a:cs typeface="Arial" panose="020B0604020202020204" pitchFamily="34" charset="0"/>
              </a:rPr>
              <a:t>2 weeks following birth or sooner</a:t>
            </a:r>
          </a:p>
          <a:p>
            <a:pPr eaLnBrk="1" hangingPunct="1">
              <a:lnSpc>
                <a:spcPct val="90000"/>
              </a:lnSpc>
            </a:pPr>
            <a:r>
              <a:rPr lang="en-US" dirty="0">
                <a:latin typeface="Arial" panose="020B0604020202020204" pitchFamily="34" charset="0"/>
                <a:cs typeface="Arial" panose="020B0604020202020204" pitchFamily="34" charset="0"/>
              </a:rPr>
              <a:t>Follow-up visits to coincide with Kenya </a:t>
            </a:r>
            <a:r>
              <a:rPr lang="en-US" dirty="0" err="1">
                <a:latin typeface="Arial" panose="020B0604020202020204" pitchFamily="34" charset="0"/>
                <a:cs typeface="Arial" panose="020B0604020202020204" pitchFamily="34" charset="0"/>
              </a:rPr>
              <a:t>immunisation</a:t>
            </a:r>
            <a:r>
              <a:rPr lang="en-US" dirty="0">
                <a:latin typeface="Arial" panose="020B0604020202020204" pitchFamily="34" charset="0"/>
                <a:cs typeface="Arial" panose="020B0604020202020204" pitchFamily="34" charset="0"/>
              </a:rPr>
              <a:t> schedule</a:t>
            </a:r>
          </a:p>
          <a:p>
            <a:pPr lvl="1" eaLnBrk="1" hangingPunct="1">
              <a:lnSpc>
                <a:spcPct val="90000"/>
              </a:lnSpc>
            </a:pPr>
            <a:r>
              <a:rPr lang="en-US" sz="2800" dirty="0">
                <a:latin typeface="Arial" panose="020B0604020202020204" pitchFamily="34" charset="0"/>
                <a:cs typeface="Arial" panose="020B0604020202020204" pitchFamily="34" charset="0"/>
              </a:rPr>
              <a:t>Ages 6, 10, 14 weeks</a:t>
            </a:r>
          </a:p>
          <a:p>
            <a:pPr eaLnBrk="1" hangingPunct="1">
              <a:lnSpc>
                <a:spcPct val="90000"/>
              </a:lnSpc>
            </a:pPr>
            <a:r>
              <a:rPr lang="en-US" dirty="0">
                <a:latin typeface="Arial" panose="020B0604020202020204" pitchFamily="34" charset="0"/>
                <a:cs typeface="Arial" panose="020B0604020202020204" pitchFamily="34" charset="0"/>
              </a:rPr>
              <a:t>Once a month from 14 weeks to 1 </a:t>
            </a:r>
            <a:r>
              <a:rPr lang="en-US" dirty="0" smtClean="0">
                <a:latin typeface="Arial" panose="020B0604020202020204" pitchFamily="34" charset="0"/>
                <a:cs typeface="Arial" panose="020B0604020202020204" pitchFamily="34" charset="0"/>
              </a:rPr>
              <a:t>year</a:t>
            </a:r>
          </a:p>
          <a:p>
            <a:pPr eaLnBrk="1" hangingPunct="1">
              <a:lnSpc>
                <a:spcPct val="90000"/>
              </a:lnSpc>
            </a:pPr>
            <a:endParaRPr lang="en-US" dirty="0">
              <a:latin typeface="Arial" panose="020B0604020202020204" pitchFamily="34" charset="0"/>
              <a:cs typeface="Arial" panose="020B0604020202020204" pitchFamily="34" charset="0"/>
            </a:endParaRPr>
          </a:p>
          <a:p>
            <a:pPr eaLnBrk="1" hangingPunct="1">
              <a:lnSpc>
                <a:spcPct val="90000"/>
              </a:lnSpc>
              <a:buFontTx/>
              <a:buNone/>
            </a:pPr>
            <a:r>
              <a:rPr lang="en-US" dirty="0">
                <a:latin typeface="Arial" panose="020B0604020202020204" pitchFamily="34" charset="0"/>
                <a:cs typeface="Arial" panose="020B0604020202020204" pitchFamily="34" charset="0"/>
              </a:rPr>
              <a:t>*   Recent recommendations for HIV-exposed infants include monthly follow-up visits beginning at 6 weeks through 2 years for </a:t>
            </a:r>
            <a:r>
              <a:rPr lang="en-US" i="1" dirty="0">
                <a:latin typeface="Arial" panose="020B0604020202020204" pitchFamily="34" charset="0"/>
                <a:cs typeface="Arial" panose="020B0604020202020204" pitchFamily="34" charset="0"/>
              </a:rPr>
              <a:t>prevention</a:t>
            </a:r>
            <a:r>
              <a:rPr lang="en-US" dirty="0">
                <a:latin typeface="Arial" panose="020B0604020202020204" pitchFamily="34" charset="0"/>
                <a:cs typeface="Arial" panose="020B0604020202020204" pitchFamily="34" charset="0"/>
              </a:rPr>
              <a:t>, early identification and treatment of any health problems.</a:t>
            </a:r>
          </a:p>
        </p:txBody>
      </p:sp>
    </p:spTree>
    <p:extLst>
      <p:ext uri="{BB962C8B-B14F-4D97-AF65-F5344CB8AC3E}">
        <p14:creationId xmlns:p14="http://schemas.microsoft.com/office/powerpoint/2010/main" val="349487980"/>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Follow-Up Visits</a:t>
            </a:r>
          </a:p>
        </p:txBody>
      </p:sp>
      <p:sp>
        <p:nvSpPr>
          <p:cNvPr id="37891" name="Rectangle 3"/>
          <p:cNvSpPr>
            <a:spLocks noGrp="1" noChangeArrowheads="1"/>
          </p:cNvSpPr>
          <p:nvPr>
            <p:ph type="body" idx="1"/>
          </p:nvPr>
        </p:nvSpPr>
        <p:spPr/>
        <p:txBody>
          <a:bodyPr>
            <a:normAutofit/>
          </a:bodyPr>
          <a:lstStyle/>
          <a:p>
            <a:pPr eaLnBrk="1" hangingPunct="1">
              <a:lnSpc>
                <a:spcPct val="90000"/>
              </a:lnSpc>
            </a:pPr>
            <a:r>
              <a:rPr lang="en-US" sz="3200" dirty="0" smtClean="0">
                <a:latin typeface="Arial" panose="020B0604020202020204" pitchFamily="34" charset="0"/>
                <a:cs typeface="Arial" panose="020B0604020202020204" pitchFamily="34" charset="0"/>
              </a:rPr>
              <a:t>Monitor growth and development.</a:t>
            </a:r>
          </a:p>
          <a:p>
            <a:pPr eaLnBrk="1" hangingPunct="1">
              <a:lnSpc>
                <a:spcPct val="90000"/>
              </a:lnSpc>
            </a:pPr>
            <a:r>
              <a:rPr lang="en-US" sz="3200" dirty="0" smtClean="0">
                <a:latin typeface="Arial" panose="020B0604020202020204" pitchFamily="34" charset="0"/>
                <a:cs typeface="Arial" panose="020B0604020202020204" pitchFamily="34" charset="0"/>
              </a:rPr>
              <a:t>Assess and manage common illnesses.</a:t>
            </a:r>
          </a:p>
          <a:p>
            <a:pPr eaLnBrk="1" hangingPunct="1">
              <a:lnSpc>
                <a:spcPct val="90000"/>
              </a:lnSpc>
            </a:pPr>
            <a:r>
              <a:rPr lang="en-US" sz="3200" dirty="0" smtClean="0">
                <a:latin typeface="Arial" panose="020B0604020202020204" pitchFamily="34" charset="0"/>
                <a:cs typeface="Arial" panose="020B0604020202020204" pitchFamily="34" charset="0"/>
              </a:rPr>
              <a:t>Identify HIV-related signs/symptoms.</a:t>
            </a:r>
          </a:p>
          <a:p>
            <a:pPr eaLnBrk="1" hangingPunct="1">
              <a:lnSpc>
                <a:spcPct val="90000"/>
              </a:lnSpc>
            </a:pPr>
            <a:r>
              <a:rPr lang="en-US" sz="3200" dirty="0" smtClean="0">
                <a:latin typeface="Arial" panose="020B0604020202020204" pitchFamily="34" charset="0"/>
                <a:cs typeface="Arial" panose="020B0604020202020204" pitchFamily="34" charset="0"/>
              </a:rPr>
              <a:t>Provide cotrimoxazole preventive therapy (CPT).</a:t>
            </a:r>
          </a:p>
          <a:p>
            <a:pPr eaLnBrk="1" hangingPunct="1">
              <a:lnSpc>
                <a:spcPct val="90000"/>
              </a:lnSpc>
            </a:pPr>
            <a:r>
              <a:rPr lang="en-US" sz="3200" dirty="0" smtClean="0">
                <a:latin typeface="Arial" panose="020B0604020202020204" pitchFamily="34" charset="0"/>
                <a:cs typeface="Arial" panose="020B0604020202020204" pitchFamily="34" charset="0"/>
              </a:rPr>
              <a:t>Screen for TB and malaria where prevalent.</a:t>
            </a:r>
          </a:p>
          <a:p>
            <a:pPr eaLnBrk="1" hangingPunct="1">
              <a:lnSpc>
                <a:spcPct val="90000"/>
              </a:lnSpc>
            </a:pPr>
            <a:r>
              <a:rPr lang="en-US" sz="3200" dirty="0" smtClean="0">
                <a:latin typeface="Arial" panose="020B0604020202020204" pitchFamily="34" charset="0"/>
                <a:cs typeface="Arial" panose="020B0604020202020204" pitchFamily="34" charset="0"/>
              </a:rPr>
              <a:t>Provide HIV testing.</a:t>
            </a:r>
          </a:p>
        </p:txBody>
      </p:sp>
    </p:spTree>
    <p:extLst>
      <p:ext uri="{BB962C8B-B14F-4D97-AF65-F5344CB8AC3E}">
        <p14:creationId xmlns:p14="http://schemas.microsoft.com/office/powerpoint/2010/main" val="561907224"/>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Growth Monitoring</a:t>
            </a:r>
          </a:p>
        </p:txBody>
      </p:sp>
      <p:sp>
        <p:nvSpPr>
          <p:cNvPr id="38915" name="Rectangle 3"/>
          <p:cNvSpPr>
            <a:spLocks noGrp="1" noChangeArrowheads="1"/>
          </p:cNvSpPr>
          <p:nvPr>
            <p:ph type="body" idx="1"/>
          </p:nvPr>
        </p:nvSpPr>
        <p:spPr/>
        <p:txBody>
          <a:bodyPr/>
          <a:lstStyle/>
          <a:p>
            <a:pPr eaLnBrk="1" hangingPunct="1"/>
            <a:r>
              <a:rPr lang="en-US" sz="3600" dirty="0" smtClean="0">
                <a:latin typeface="Arial" panose="020B0604020202020204" pitchFamily="34" charset="0"/>
                <a:cs typeface="Arial" panose="020B0604020202020204" pitchFamily="34" charset="0"/>
              </a:rPr>
              <a:t>Weight is commonly used to measure growth.</a:t>
            </a:r>
          </a:p>
          <a:p>
            <a:pPr eaLnBrk="1" hangingPunct="1"/>
            <a:r>
              <a:rPr lang="en-US" sz="3600" dirty="0" smtClean="0">
                <a:latin typeface="Arial" panose="020B0604020202020204" pitchFamily="34" charset="0"/>
                <a:cs typeface="Arial" panose="020B0604020202020204" pitchFamily="34" charset="0"/>
              </a:rPr>
              <a:t>Conditions related to weight loss</a:t>
            </a:r>
          </a:p>
          <a:p>
            <a:pPr lvl="1" eaLnBrk="1" hangingPunct="1">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Underlying infection</a:t>
            </a:r>
          </a:p>
          <a:p>
            <a:pPr lvl="1" eaLnBrk="1" hangingPunct="1">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Acute diarrhoea</a:t>
            </a:r>
          </a:p>
          <a:p>
            <a:pPr lvl="1" eaLnBrk="1" hangingPunct="1">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HIV-related growth failure</a:t>
            </a:r>
          </a:p>
          <a:p>
            <a:pPr marL="457200" lvl="1" indent="0" eaLnBrk="1" hangingPunct="1">
              <a:buNone/>
            </a:pPr>
            <a:endParaRPr lang="en-US" dirty="0" smtClean="0"/>
          </a:p>
        </p:txBody>
      </p:sp>
    </p:spTree>
    <p:extLst>
      <p:ext uri="{BB962C8B-B14F-4D97-AF65-F5344CB8AC3E}">
        <p14:creationId xmlns:p14="http://schemas.microsoft.com/office/powerpoint/2010/main" val="23955654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2. Respiratory </a:t>
            </a:r>
            <a:r>
              <a:rPr lang="en-US" b="1" dirty="0">
                <a:latin typeface="Arial" panose="020B0604020202020204" pitchFamily="34" charset="0"/>
                <a:cs typeface="Arial" panose="020B0604020202020204" pitchFamily="34" charset="0"/>
              </a:rPr>
              <a:t>Distress Syndrome</a:t>
            </a: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(RDS</a:t>
            </a:r>
            <a:r>
              <a:rPr lang="en-US" b="1" dirty="0" smtClean="0">
                <a:latin typeface="Arial" panose="020B0604020202020204" pitchFamily="34" charset="0"/>
                <a:cs typeface="Arial" panose="020B0604020202020204" pitchFamily="34" charset="0"/>
              </a:rPr>
              <a:t>)</a:t>
            </a:r>
            <a:endParaRPr lang="en-US" dirty="0"/>
          </a:p>
        </p:txBody>
      </p:sp>
      <p:sp>
        <p:nvSpPr>
          <p:cNvPr id="3" name="Text Placeholder 2"/>
          <p:cNvSpPr>
            <a:spLocks noGrp="1"/>
          </p:cNvSpPr>
          <p:nvPr>
            <p:ph type="body" idx="1"/>
          </p:nvPr>
        </p:nvSpPr>
        <p:spPr/>
        <p:txBody>
          <a:bodyPr/>
          <a:lstStyle/>
          <a:p>
            <a:endParaRPr lang="en-US" b="1" dirty="0" smtClean="0">
              <a:solidFill>
                <a:schemeClr val="tx1"/>
              </a:solidFill>
              <a:latin typeface="Arial" panose="020B0604020202020204" pitchFamily="34" charset="0"/>
              <a:cs typeface="Arial" panose="020B0604020202020204" pitchFamily="34" charset="0"/>
            </a:endParaRPr>
          </a:p>
          <a:p>
            <a:pPr algn="ctr"/>
            <a:r>
              <a:rPr lang="en-US" b="1" dirty="0" smtClean="0">
                <a:solidFill>
                  <a:schemeClr val="tx1"/>
                </a:solidFill>
                <a:latin typeface="Arial" panose="020B0604020202020204" pitchFamily="34" charset="0"/>
                <a:cs typeface="Arial" panose="020B0604020202020204" pitchFamily="34" charset="0"/>
              </a:rPr>
              <a:t>Major neonatal complication</a:t>
            </a:r>
            <a:endParaRPr lang="en-US"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4571412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normAutofit fontScale="90000"/>
          </a:bodyPr>
          <a:lstStyle/>
          <a:p>
            <a:pPr eaLnBrk="1" hangingPunct="1"/>
            <a:r>
              <a:rPr lang="en-US" b="1" dirty="0">
                <a:latin typeface="Arial" panose="020B0604020202020204" pitchFamily="34" charset="0"/>
                <a:cs typeface="Arial" panose="020B0604020202020204" pitchFamily="34" charset="0"/>
              </a:rPr>
              <a:t>Cotrimoxazole Preventive Therapy (CPT)</a:t>
            </a:r>
            <a:endParaRPr lang="en-US" sz="2800" b="1" dirty="0">
              <a:latin typeface="Arial" panose="020B0604020202020204" pitchFamily="34" charset="0"/>
              <a:cs typeface="Arial" panose="020B0604020202020204" pitchFamily="34" charset="0"/>
            </a:endParaRPr>
          </a:p>
        </p:txBody>
      </p:sp>
      <p:graphicFrame>
        <p:nvGraphicFramePr>
          <p:cNvPr id="18435" name="Group 3"/>
          <p:cNvGraphicFramePr>
            <a:graphicFrameLocks noGrp="1"/>
          </p:cNvGraphicFramePr>
          <p:nvPr>
            <p:ph idx="1"/>
            <p:extLst>
              <p:ext uri="{D42A27DB-BD31-4B8C-83A1-F6EECF244321}">
                <p14:modId xmlns:p14="http://schemas.microsoft.com/office/powerpoint/2010/main" val="1749618125"/>
              </p:ext>
            </p:extLst>
          </p:nvPr>
        </p:nvGraphicFramePr>
        <p:xfrm>
          <a:off x="464696" y="2819400"/>
          <a:ext cx="11117704" cy="3926174"/>
        </p:xfrm>
        <a:graphic>
          <a:graphicData uri="http://schemas.openxmlformats.org/drawingml/2006/table">
            <a:tbl>
              <a:tblPr/>
              <a:tblGrid>
                <a:gridCol w="3776074"/>
                <a:gridCol w="3988191"/>
                <a:gridCol w="3353439"/>
              </a:tblGrid>
              <a:tr h="1372033">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1" i="0" u="none" strike="noStrike" cap="none" normalizeH="0" baseline="0" dirty="0" smtClean="0">
                          <a:ln>
                            <a:noFill/>
                          </a:ln>
                          <a:solidFill>
                            <a:schemeClr val="tx1"/>
                          </a:solidFill>
                          <a:effectLst/>
                          <a:latin typeface="Arial" charset="0"/>
                          <a:ea typeface="Batang" pitchFamily="18" charset="-127"/>
                          <a:cs typeface="Times New Roman" pitchFamily="18" charset="0"/>
                        </a:rPr>
                        <a:t>Weight range</a:t>
                      </a:r>
                      <a:endParaRPr kumimoji="0" lang="en-GB" sz="2400" b="0" i="0" u="none" strike="noStrike" cap="none" normalizeH="0" baseline="0" dirty="0" smtClean="0">
                        <a:ln>
                          <a:noFill/>
                        </a:ln>
                        <a:solidFill>
                          <a:schemeClr val="tx1"/>
                        </a:solidFill>
                        <a:effectLst/>
                        <a:latin typeface="Arial" charset="0"/>
                        <a:ea typeface="Batang" pitchFamily="18"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1" i="0" u="none" strike="noStrike" cap="none" normalizeH="0" baseline="0" smtClean="0">
                          <a:ln>
                            <a:noFill/>
                          </a:ln>
                          <a:solidFill>
                            <a:schemeClr val="tx1"/>
                          </a:solidFill>
                          <a:effectLst/>
                          <a:latin typeface="Arial" charset="0"/>
                          <a:ea typeface="Batang" pitchFamily="18" charset="-127"/>
                          <a:cs typeface="Times New Roman" pitchFamily="18" charset="0"/>
                        </a:rPr>
                        <a:t>Dose of sulphamethoxazole</a:t>
                      </a:r>
                      <a:endParaRPr kumimoji="0" lang="en-US" sz="2400" b="0" i="0" u="none" strike="noStrike" cap="none" normalizeH="0" baseline="0" smtClean="0">
                        <a:ln>
                          <a:noFill/>
                        </a:ln>
                        <a:solidFill>
                          <a:schemeClr val="tx1"/>
                        </a:solidFill>
                        <a:effectLst/>
                        <a:latin typeface="Arial" charset="0"/>
                        <a:ea typeface="Batang" pitchFamily="18" charset="-127"/>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tab pos="1600200" algn="l"/>
                        </a:tabLst>
                      </a:pPr>
                      <a:r>
                        <a:rPr kumimoji="0" lang="en-GB" sz="2400" b="1" i="0" u="none" strike="noStrike" cap="none" normalizeH="0" baseline="0" smtClean="0">
                          <a:ln>
                            <a:noFill/>
                          </a:ln>
                          <a:solidFill>
                            <a:schemeClr val="tx1"/>
                          </a:solidFill>
                          <a:effectLst/>
                          <a:latin typeface="Arial" charset="0"/>
                          <a:ea typeface="Batang" pitchFamily="18" charset="-127"/>
                          <a:cs typeface="Times New Roman" pitchFamily="18" charset="0"/>
                        </a:rPr>
                        <a:t>in mg once daily</a:t>
                      </a:r>
                      <a:endPar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1" i="0" u="none" strike="noStrike" cap="none" normalizeH="0" baseline="0" smtClean="0">
                          <a:ln>
                            <a:noFill/>
                          </a:ln>
                          <a:solidFill>
                            <a:schemeClr val="tx1"/>
                          </a:solidFill>
                          <a:effectLst/>
                          <a:latin typeface="Arial" charset="0"/>
                          <a:ea typeface="Batang" pitchFamily="18" charset="-127"/>
                          <a:cs typeface="Times New Roman" pitchFamily="18" charset="0"/>
                        </a:rPr>
                        <a:t>Dose in syrup</a:t>
                      </a:r>
                      <a:endParaRPr kumimoji="0" lang="en-US" sz="2400" b="0" i="0" u="none" strike="noStrike" cap="none" normalizeH="0" baseline="0" smtClean="0">
                        <a:ln>
                          <a:noFill/>
                        </a:ln>
                        <a:solidFill>
                          <a:schemeClr val="tx1"/>
                        </a:solidFill>
                        <a:effectLst/>
                        <a:latin typeface="Arial" charset="0"/>
                        <a:ea typeface="Batang" pitchFamily="18" charset="-127"/>
                        <a:cs typeface="Times New Roman" pitchFamily="18" charset="0"/>
                      </a:endParaRPr>
                    </a:p>
                    <a:p>
                      <a:pPr marL="342900" marR="0" lvl="0" indent="-342900" algn="ctr" defTabSz="914400" rtl="0" eaLnBrk="0" fontAlgn="base" latinLnBrk="0" hangingPunct="0">
                        <a:lnSpc>
                          <a:spcPct val="100000"/>
                        </a:lnSpc>
                        <a:spcBef>
                          <a:spcPct val="0"/>
                        </a:spcBef>
                        <a:spcAft>
                          <a:spcPct val="0"/>
                        </a:spcAft>
                        <a:buClrTx/>
                        <a:buSzTx/>
                        <a:buFontTx/>
                        <a:buNone/>
                        <a:tabLst>
                          <a:tab pos="1600200" algn="l"/>
                        </a:tabLst>
                      </a:pPr>
                      <a:r>
                        <a:rPr kumimoji="0" lang="en-GB" sz="2400" b="1" i="0" u="none" strike="noStrike" cap="none" normalizeH="0" baseline="0" smtClean="0">
                          <a:ln>
                            <a:noFill/>
                          </a:ln>
                          <a:solidFill>
                            <a:schemeClr val="tx1"/>
                          </a:solidFill>
                          <a:effectLst/>
                          <a:latin typeface="Arial" charset="0"/>
                          <a:ea typeface="Batang" pitchFamily="18" charset="-127"/>
                          <a:cs typeface="Times New Roman" pitchFamily="18" charset="0"/>
                        </a:rPr>
                        <a:t>or single strength (SS) tablets</a:t>
                      </a:r>
                      <a:endPar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770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2–8 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200 mg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5 ml or ½ tablet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19189">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dirty="0" smtClean="0">
                          <a:ln>
                            <a:noFill/>
                          </a:ln>
                          <a:solidFill>
                            <a:schemeClr val="tx1"/>
                          </a:solidFill>
                          <a:effectLst/>
                          <a:latin typeface="Arial" charset="0"/>
                          <a:ea typeface="Batang" pitchFamily="18" charset="-127"/>
                          <a:cs typeface="Times New Roman" pitchFamily="18" charset="0"/>
                        </a:rPr>
                        <a:t>9–14 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400 mg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10 m</a:t>
                      </a:r>
                      <a:r>
                        <a:rPr kumimoji="0" lang="en-US" sz="2400" b="0" i="0" u="none" strike="noStrike" cap="none" normalizeH="0" baseline="0" smtClean="0">
                          <a:ln>
                            <a:noFill/>
                          </a:ln>
                          <a:solidFill>
                            <a:schemeClr val="tx1"/>
                          </a:solidFill>
                          <a:effectLst/>
                          <a:latin typeface="Arial" charset="0"/>
                          <a:ea typeface="Batang" pitchFamily="18" charset="-127"/>
                          <a:cs typeface="Times New Roman" pitchFamily="18" charset="0"/>
                        </a:rPr>
                        <a:t>l</a:t>
                      </a: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 o</a:t>
                      </a:r>
                      <a:r>
                        <a:rPr kumimoji="0" lang="en-US" sz="2400" b="0" i="0" u="none" strike="noStrike" cap="none" normalizeH="0" baseline="0" smtClean="0">
                          <a:ln>
                            <a:noFill/>
                          </a:ln>
                          <a:solidFill>
                            <a:schemeClr val="tx1"/>
                          </a:solidFill>
                          <a:effectLst/>
                          <a:latin typeface="Arial" charset="0"/>
                          <a:ea typeface="Batang" pitchFamily="18" charset="-127"/>
                          <a:cs typeface="Times New Roman" pitchFamily="18" charset="0"/>
                        </a:rPr>
                        <a:t>r</a:t>
                      </a: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 1 tablet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61022">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15–24 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600 mg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15 ml or 1½ tablets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46225">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sng" strike="noStrike" cap="none" normalizeH="0" baseline="0" smtClean="0">
                          <a:ln>
                            <a:noFill/>
                          </a:ln>
                          <a:solidFill>
                            <a:schemeClr val="tx1"/>
                          </a:solidFill>
                          <a:effectLst/>
                          <a:latin typeface="Arial" charset="0"/>
                          <a:ea typeface="Batang" pitchFamily="18" charset="-127"/>
                          <a:cs typeface="Times New Roman" pitchFamily="18" charset="0"/>
                        </a:rPr>
                        <a:t>&gt;</a:t>
                      </a: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25 kg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smtClean="0">
                          <a:ln>
                            <a:noFill/>
                          </a:ln>
                          <a:solidFill>
                            <a:schemeClr val="tx1"/>
                          </a:solidFill>
                          <a:effectLst/>
                          <a:latin typeface="Arial" charset="0"/>
                          <a:ea typeface="Batang" pitchFamily="18" charset="-127"/>
                          <a:cs typeface="Times New Roman" pitchFamily="18" charset="0"/>
                        </a:rPr>
                        <a:t>800 mg</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342900" marR="0" lvl="0" indent="-342900" algn="ctr" defTabSz="914400" rtl="0" eaLnBrk="1" fontAlgn="base" latinLnBrk="0" hangingPunct="1">
                        <a:lnSpc>
                          <a:spcPct val="100000"/>
                        </a:lnSpc>
                        <a:spcBef>
                          <a:spcPct val="0"/>
                        </a:spcBef>
                        <a:spcAft>
                          <a:spcPct val="0"/>
                        </a:spcAft>
                        <a:buClrTx/>
                        <a:buSzTx/>
                        <a:buFontTx/>
                        <a:buNone/>
                        <a:tabLst>
                          <a:tab pos="1600200" algn="l"/>
                        </a:tabLst>
                      </a:pPr>
                      <a:r>
                        <a:rPr kumimoji="0" lang="en-GB" sz="2400" b="0" i="0" u="none" strike="noStrike" cap="none" normalizeH="0" baseline="0" dirty="0" smtClean="0">
                          <a:ln>
                            <a:noFill/>
                          </a:ln>
                          <a:solidFill>
                            <a:schemeClr val="tx1"/>
                          </a:solidFill>
                          <a:effectLst/>
                          <a:latin typeface="Arial" charset="0"/>
                          <a:ea typeface="Batang" pitchFamily="18" charset="-127"/>
                          <a:cs typeface="Times New Roman" pitchFamily="18" charset="0"/>
                        </a:rPr>
                        <a:t>20 ml or 2 tablets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9965" name="Rectangle 29"/>
          <p:cNvSpPr>
            <a:spLocks noRot="1" noChangeArrowheads="1"/>
          </p:cNvSpPr>
          <p:nvPr/>
        </p:nvSpPr>
        <p:spPr bwMode="auto">
          <a:xfrm>
            <a:off x="609600" y="1905000"/>
            <a:ext cx="109728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r>
              <a:rPr lang="en-US" sz="2800" b="1" dirty="0"/>
              <a:t>Starting at 6 weeks and stopped only when the child is proven to be HIV-negative</a:t>
            </a:r>
          </a:p>
          <a:p>
            <a:pPr eaLnBrk="1" hangingPunct="1">
              <a:buFontTx/>
              <a:buNone/>
            </a:pPr>
            <a:endParaRPr lang="en-US" sz="2800" dirty="0"/>
          </a:p>
        </p:txBody>
      </p:sp>
    </p:spTree>
    <p:extLst>
      <p:ext uri="{BB962C8B-B14F-4D97-AF65-F5344CB8AC3E}">
        <p14:creationId xmlns:p14="http://schemas.microsoft.com/office/powerpoint/2010/main" val="158734059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rmAutofit/>
          </a:bodyPr>
          <a:lstStyle/>
          <a:p>
            <a:pPr eaLnBrk="1" hangingPunct="1"/>
            <a:r>
              <a:rPr lang="en-US" b="1" dirty="0" smtClean="0">
                <a:latin typeface="Arial" panose="020B0604020202020204" pitchFamily="34" charset="0"/>
                <a:cs typeface="Arial" panose="020B0604020202020204" pitchFamily="34" charset="0"/>
              </a:rPr>
              <a:t>Signs and Symptoms of HIV Infection</a:t>
            </a:r>
          </a:p>
        </p:txBody>
      </p:sp>
      <p:sp>
        <p:nvSpPr>
          <p:cNvPr id="40963" name="Rectangle 3"/>
          <p:cNvSpPr>
            <a:spLocks noGrp="1" noChangeArrowheads="1"/>
          </p:cNvSpPr>
          <p:nvPr>
            <p:ph type="body" idx="1"/>
          </p:nvPr>
        </p:nvSpPr>
        <p:spPr/>
        <p:txBody>
          <a:bodyPr/>
          <a:lstStyle/>
          <a:p>
            <a:pPr eaLnBrk="1" hangingPunct="1"/>
            <a:r>
              <a:rPr lang="en-US" dirty="0" smtClean="0">
                <a:latin typeface="Arial" panose="020B0604020202020204" pitchFamily="34" charset="0"/>
                <a:cs typeface="Arial" panose="020B0604020202020204" pitchFamily="34" charset="0"/>
              </a:rPr>
              <a:t>Low weight or growth failure</a:t>
            </a:r>
          </a:p>
          <a:p>
            <a:pPr eaLnBrk="1" hangingPunct="1"/>
            <a:r>
              <a:rPr lang="en-US" dirty="0" smtClean="0">
                <a:latin typeface="Arial" panose="020B0604020202020204" pitchFamily="34" charset="0"/>
                <a:cs typeface="Arial" panose="020B0604020202020204" pitchFamily="34" charset="0"/>
              </a:rPr>
              <a:t>Pneumonia (including PCP)</a:t>
            </a:r>
          </a:p>
          <a:p>
            <a:pPr eaLnBrk="1" hangingPunct="1"/>
            <a:r>
              <a:rPr lang="en-US" dirty="0" smtClean="0">
                <a:latin typeface="Arial" panose="020B0604020202020204" pitchFamily="34" charset="0"/>
                <a:cs typeface="Arial" panose="020B0604020202020204" pitchFamily="34" charset="0"/>
              </a:rPr>
              <a:t>Oral candidiasis (thrush)</a:t>
            </a:r>
          </a:p>
          <a:p>
            <a:pPr eaLnBrk="1" hangingPunct="1"/>
            <a:r>
              <a:rPr lang="en-US" dirty="0" smtClean="0">
                <a:latin typeface="Arial" panose="020B0604020202020204" pitchFamily="34" charset="0"/>
                <a:cs typeface="Arial" panose="020B0604020202020204" pitchFamily="34" charset="0"/>
              </a:rPr>
              <a:t>Swollen glands or lymph nodes</a:t>
            </a:r>
          </a:p>
          <a:p>
            <a:pPr eaLnBrk="1" hangingPunct="1"/>
            <a:r>
              <a:rPr lang="en-US" dirty="0" smtClean="0">
                <a:latin typeface="Arial" panose="020B0604020202020204" pitchFamily="34" charset="0"/>
                <a:cs typeface="Arial" panose="020B0604020202020204" pitchFamily="34" charset="0"/>
              </a:rPr>
              <a:t>Recurrent ear infections</a:t>
            </a:r>
          </a:p>
          <a:p>
            <a:pPr eaLnBrk="1" hangingPunct="1"/>
            <a:r>
              <a:rPr lang="en-US" dirty="0" smtClean="0">
                <a:latin typeface="Arial" panose="020B0604020202020204" pitchFamily="34" charset="0"/>
                <a:cs typeface="Arial" panose="020B0604020202020204" pitchFamily="34" charset="0"/>
              </a:rPr>
              <a:t>Persistent diarrhoea</a:t>
            </a:r>
          </a:p>
          <a:p>
            <a:pPr eaLnBrk="1" hangingPunct="1"/>
            <a:r>
              <a:rPr lang="en-US" dirty="0" smtClean="0">
                <a:latin typeface="Arial" panose="020B0604020202020204" pitchFamily="34" charset="0"/>
                <a:cs typeface="Arial" panose="020B0604020202020204" pitchFamily="34" charset="0"/>
              </a:rPr>
              <a:t>TB</a:t>
            </a:r>
          </a:p>
          <a:p>
            <a:pPr eaLnBrk="1" hangingPunct="1"/>
            <a:endParaRPr lang="en-US" dirty="0" smtClean="0"/>
          </a:p>
        </p:txBody>
      </p:sp>
    </p:spTree>
    <p:extLst>
      <p:ext uri="{BB962C8B-B14F-4D97-AF65-F5344CB8AC3E}">
        <p14:creationId xmlns:p14="http://schemas.microsoft.com/office/powerpoint/2010/main" val="304835878"/>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rmAutofit/>
          </a:bodyPr>
          <a:lstStyle/>
          <a:p>
            <a:pPr algn="ctr" eaLnBrk="1" hangingPunct="1"/>
            <a:r>
              <a:rPr lang="en-US" b="1" dirty="0">
                <a:latin typeface="Arial" panose="020B0604020202020204" pitchFamily="34" charset="0"/>
                <a:cs typeface="Arial" panose="020B0604020202020204" pitchFamily="34" charset="0"/>
              </a:rPr>
              <a:t>Monitoring of HIV-Exposed Infants and Children</a:t>
            </a:r>
            <a:endParaRPr lang="en-US" sz="4800" b="1" dirty="0">
              <a:latin typeface="Arial" panose="020B0604020202020204" pitchFamily="34" charset="0"/>
              <a:cs typeface="Arial" panose="020B0604020202020204" pitchFamily="34" charset="0"/>
            </a:endParaRPr>
          </a:p>
        </p:txBody>
      </p:sp>
      <p:sp>
        <p:nvSpPr>
          <p:cNvPr id="41987" name="Rectangle 3"/>
          <p:cNvSpPr>
            <a:spLocks noGrp="1" noChangeArrowheads="1"/>
          </p:cNvSpPr>
          <p:nvPr>
            <p:ph type="body" idx="1"/>
          </p:nvPr>
        </p:nvSpPr>
        <p:spPr/>
        <p:txBody>
          <a:bodyPr/>
          <a:lstStyle/>
          <a:p>
            <a:pPr eaLnBrk="1" hangingPunct="1"/>
            <a:r>
              <a:rPr lang="en-US" sz="3200" dirty="0" smtClean="0">
                <a:latin typeface="Arial" panose="020B0604020202020204" pitchFamily="34" charset="0"/>
                <a:cs typeface="Arial" panose="020B0604020202020204" pitchFamily="34" charset="0"/>
              </a:rPr>
              <a:t>ARV prophylaxis reduces, but does not eliminate, the risk MTCT of HIV.</a:t>
            </a:r>
          </a:p>
          <a:p>
            <a:pPr eaLnBrk="1" hangingPunct="1"/>
            <a:r>
              <a:rPr lang="en-US" sz="3200" dirty="0" smtClean="0">
                <a:latin typeface="Arial" panose="020B0604020202020204" pitchFamily="34" charset="0"/>
                <a:cs typeface="Arial" panose="020B0604020202020204" pitchFamily="34" charset="0"/>
              </a:rPr>
              <a:t>Breastfeeding may increase MTCT risk over time.</a:t>
            </a:r>
          </a:p>
          <a:p>
            <a:pPr eaLnBrk="1" hangingPunct="1"/>
            <a:r>
              <a:rPr lang="en-US" sz="3200" dirty="0" smtClean="0">
                <a:latin typeface="Arial" panose="020B0604020202020204" pitchFamily="34" charset="0"/>
                <a:cs typeface="Arial" panose="020B0604020202020204" pitchFamily="34" charset="0"/>
              </a:rPr>
              <a:t>Early diagnosis and intervention is critical if child develops signs/symptoms of HIV infection</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Based on STANDARD OPERATING PROCEDURE FOR EARLY INFANT DIAGNOSIS (EID) </a:t>
            </a:r>
            <a:r>
              <a:rPr lang="en-US" dirty="0" smtClean="0">
                <a:latin typeface="Arial" panose="020B0604020202020204" pitchFamily="34" charset="0"/>
                <a:cs typeface="Arial" panose="020B0604020202020204" pitchFamily="34" charset="0"/>
              </a:rPr>
              <a:t>TESTING the following should be done</a:t>
            </a:r>
          </a:p>
          <a:p>
            <a:pPr eaLnBrk="1" hangingPunct="1"/>
            <a:endParaRPr lang="en-US" dirty="0" smtClean="0">
              <a:latin typeface="Arial" panose="020B0604020202020204" pitchFamily="34" charset="0"/>
              <a:cs typeface="Arial" panose="020B0604020202020204" pitchFamily="34" charset="0"/>
            </a:endParaRPr>
          </a:p>
          <a:p>
            <a:pPr eaLnBrk="1" hangingPunct="1">
              <a:buFontTx/>
              <a:buNone/>
            </a:pPr>
            <a:endParaRPr lang="en-US" dirty="0" smtClean="0"/>
          </a:p>
        </p:txBody>
      </p:sp>
    </p:spTree>
    <p:extLst>
      <p:ext uri="{BB962C8B-B14F-4D97-AF65-F5344CB8AC3E}">
        <p14:creationId xmlns:p14="http://schemas.microsoft.com/office/powerpoint/2010/main" val="368581844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3"/>
          <a:stretch>
            <a:fillRect/>
          </a:stretch>
        </p:blipFill>
        <p:spPr>
          <a:xfrm>
            <a:off x="644577" y="104930"/>
            <a:ext cx="11033073" cy="6753070"/>
          </a:xfrm>
          <a:prstGeom prst="rect">
            <a:avLst/>
          </a:prstGeom>
        </p:spPr>
      </p:pic>
    </p:spTree>
    <p:extLst>
      <p:ext uri="{BB962C8B-B14F-4D97-AF65-F5344CB8AC3E}">
        <p14:creationId xmlns:p14="http://schemas.microsoft.com/office/powerpoint/2010/main" val="507271696"/>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normAutofit/>
          </a:bodyPr>
          <a:lstStyle/>
          <a:p>
            <a:pPr eaLnBrk="1" hangingPunct="1"/>
            <a:r>
              <a:rPr lang="en-US" sz="4800" b="1" dirty="0" smtClean="0">
                <a:latin typeface="Arial" panose="020B0604020202020204" pitchFamily="34" charset="0"/>
                <a:cs typeface="Arial" panose="020B0604020202020204" pitchFamily="34" charset="0"/>
              </a:rPr>
              <a:t>HIV Antibody Testing</a:t>
            </a:r>
          </a:p>
        </p:txBody>
      </p:sp>
      <p:sp>
        <p:nvSpPr>
          <p:cNvPr id="43011" name="Rectangle 3"/>
          <p:cNvSpPr>
            <a:spLocks noGrp="1" noChangeArrowheads="1"/>
          </p:cNvSpPr>
          <p:nvPr>
            <p:ph type="body" idx="1"/>
          </p:nvPr>
        </p:nvSpPr>
        <p:spPr/>
        <p:txBody>
          <a:bodyPr>
            <a:normAutofit/>
          </a:bodyPr>
          <a:lstStyle/>
          <a:p>
            <a:pPr eaLnBrk="1" hangingPunct="1">
              <a:buFontTx/>
              <a:buNone/>
            </a:pPr>
            <a:r>
              <a:rPr lang="en-US" sz="4400" b="1" i="1" dirty="0" smtClean="0">
                <a:latin typeface="Arial" panose="020B0604020202020204" pitchFamily="34" charset="0"/>
                <a:cs typeface="Arial" panose="020B0604020202020204" pitchFamily="34" charset="0"/>
              </a:rPr>
              <a:t>For non-breastfeeding child </a:t>
            </a:r>
          </a:p>
          <a:p>
            <a:pPr eaLnBrk="1" hangingPunct="1"/>
            <a:r>
              <a:rPr lang="en-US" sz="4000" dirty="0" smtClean="0">
                <a:latin typeface="Arial" panose="020B0604020202020204" pitchFamily="34" charset="0"/>
                <a:cs typeface="Arial" panose="020B0604020202020204" pitchFamily="34" charset="0"/>
              </a:rPr>
              <a:t>At 18 months, if HIV antibody test </a:t>
            </a:r>
          </a:p>
          <a:p>
            <a:pPr lvl="1" eaLnBrk="1" hangingPunct="1"/>
            <a:r>
              <a:rPr lang="en-US" sz="3600" dirty="0" smtClean="0">
                <a:latin typeface="Arial" panose="020B0604020202020204" pitchFamily="34" charset="0"/>
                <a:cs typeface="Arial" panose="020B0604020202020204" pitchFamily="34" charset="0"/>
              </a:rPr>
              <a:t>Negative – child not HIV-positive</a:t>
            </a:r>
          </a:p>
          <a:p>
            <a:pPr lvl="1" eaLnBrk="1" hangingPunct="1"/>
            <a:r>
              <a:rPr lang="en-US" sz="3600" dirty="0" smtClean="0">
                <a:latin typeface="Arial" panose="020B0604020202020204" pitchFamily="34" charset="0"/>
                <a:cs typeface="Arial" panose="020B0604020202020204" pitchFamily="34" charset="0"/>
              </a:rPr>
              <a:t>Positive – child infected with HIV</a:t>
            </a:r>
          </a:p>
        </p:txBody>
      </p:sp>
    </p:spTree>
    <p:extLst>
      <p:ext uri="{BB962C8B-B14F-4D97-AF65-F5344CB8AC3E}">
        <p14:creationId xmlns:p14="http://schemas.microsoft.com/office/powerpoint/2010/main" val="3962608857"/>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HIV Viral Assays </a:t>
            </a:r>
          </a:p>
        </p:txBody>
      </p:sp>
      <p:sp>
        <p:nvSpPr>
          <p:cNvPr id="44035" name="Rectangle 3"/>
          <p:cNvSpPr>
            <a:spLocks noGrp="1" noChangeArrowheads="1"/>
          </p:cNvSpPr>
          <p:nvPr>
            <p:ph type="body" idx="1"/>
          </p:nvPr>
        </p:nvSpPr>
        <p:spPr>
          <a:xfrm>
            <a:off x="1070811" y="1600200"/>
            <a:ext cx="10130589" cy="4283242"/>
          </a:xfrm>
        </p:spPr>
        <p:txBody>
          <a:bodyPr/>
          <a:lstStyle/>
          <a:p>
            <a:pPr eaLnBrk="1" hangingPunct="1"/>
            <a:r>
              <a:rPr lang="en-US" sz="4000" dirty="0">
                <a:latin typeface="Arial" panose="020B0604020202020204" pitchFamily="34" charset="0"/>
                <a:cs typeface="Arial" panose="020B0604020202020204" pitchFamily="34" charset="0"/>
              </a:rPr>
              <a:t>Can detect HIV in infant’s blood.</a:t>
            </a:r>
          </a:p>
          <a:p>
            <a:pPr lvl="1" eaLnBrk="1" hangingPunct="1"/>
            <a:r>
              <a:rPr lang="en-US" sz="3200" dirty="0">
                <a:latin typeface="Arial" panose="020B0604020202020204" pitchFamily="34" charset="0"/>
                <a:cs typeface="Arial" panose="020B0604020202020204" pitchFamily="34" charset="0"/>
              </a:rPr>
              <a:t>DNA or RNA PCR test</a:t>
            </a:r>
          </a:p>
          <a:p>
            <a:pPr eaLnBrk="1" hangingPunct="1"/>
            <a:r>
              <a:rPr lang="en-US" sz="3600" b="1" dirty="0">
                <a:latin typeface="Arial" panose="020B0604020202020204" pitchFamily="34" charset="0"/>
                <a:cs typeface="Arial" panose="020B0604020202020204" pitchFamily="34" charset="0"/>
              </a:rPr>
              <a:t>For infants who are </a:t>
            </a:r>
            <a:r>
              <a:rPr lang="en-US" sz="3600" b="1" i="1" dirty="0">
                <a:latin typeface="Arial" panose="020B0604020202020204" pitchFamily="34" charset="0"/>
                <a:cs typeface="Arial" panose="020B0604020202020204" pitchFamily="34" charset="0"/>
              </a:rPr>
              <a:t>not</a:t>
            </a:r>
            <a:r>
              <a:rPr lang="en-US" sz="3600" b="1" dirty="0">
                <a:latin typeface="Arial" panose="020B0604020202020204" pitchFamily="34" charset="0"/>
                <a:cs typeface="Arial" panose="020B0604020202020204" pitchFamily="34" charset="0"/>
              </a:rPr>
              <a:t> breastfeeding </a:t>
            </a:r>
            <a:r>
              <a:rPr lang="en-US" sz="3600" dirty="0">
                <a:latin typeface="Arial" panose="020B0604020202020204" pitchFamily="34" charset="0"/>
                <a:cs typeface="Arial" panose="020B0604020202020204" pitchFamily="34" charset="0"/>
              </a:rPr>
              <a:t>consider testing from age 6 weeks:</a:t>
            </a:r>
          </a:p>
          <a:p>
            <a:pPr lvl="1" eaLnBrk="1" hangingPunct="1"/>
            <a:r>
              <a:rPr lang="en-US" sz="3600" dirty="0">
                <a:latin typeface="Arial" panose="020B0604020202020204" pitchFamily="34" charset="0"/>
                <a:cs typeface="Arial" panose="020B0604020202020204" pitchFamily="34" charset="0"/>
              </a:rPr>
              <a:t>Positive test – the child HIV-infected</a:t>
            </a:r>
          </a:p>
          <a:p>
            <a:pPr lvl="1" eaLnBrk="1" hangingPunct="1"/>
            <a:r>
              <a:rPr lang="en-US" sz="3600" dirty="0">
                <a:latin typeface="Arial" panose="020B0604020202020204" pitchFamily="34" charset="0"/>
                <a:cs typeface="Arial" panose="020B0604020202020204" pitchFamily="34" charset="0"/>
              </a:rPr>
              <a:t>Negative test – the child not HIV-infected</a:t>
            </a:r>
          </a:p>
          <a:p>
            <a:pPr eaLnBrk="1" hangingPunct="1"/>
            <a:endParaRPr lang="en-US" sz="4000" dirty="0"/>
          </a:p>
        </p:txBody>
      </p:sp>
    </p:spTree>
    <p:extLst>
      <p:ext uri="{BB962C8B-B14F-4D97-AF65-F5344CB8AC3E}">
        <p14:creationId xmlns:p14="http://schemas.microsoft.com/office/powerpoint/2010/main" val="248743524"/>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b="1" dirty="0" smtClean="0">
                <a:latin typeface="Arial" panose="020B0604020202020204" pitchFamily="34" charset="0"/>
                <a:cs typeface="Arial" panose="020B0604020202020204" pitchFamily="34" charset="0"/>
              </a:rPr>
              <a:t>HIV Viral Assays…..</a:t>
            </a:r>
          </a:p>
        </p:txBody>
      </p:sp>
      <p:sp>
        <p:nvSpPr>
          <p:cNvPr id="45059" name="Rectangle 3"/>
          <p:cNvSpPr>
            <a:spLocks noGrp="1" noChangeArrowheads="1"/>
          </p:cNvSpPr>
          <p:nvPr>
            <p:ph type="body" idx="1"/>
          </p:nvPr>
        </p:nvSpPr>
        <p:spPr/>
        <p:txBody>
          <a:bodyPr>
            <a:normAutofit/>
          </a:bodyPr>
          <a:lstStyle/>
          <a:p>
            <a:pPr eaLnBrk="1" hangingPunct="1"/>
            <a:r>
              <a:rPr lang="en-US" sz="3600" dirty="0" smtClean="0">
                <a:latin typeface="Arial" panose="020B0604020202020204" pitchFamily="34" charset="0"/>
                <a:cs typeface="Arial" panose="020B0604020202020204" pitchFamily="34" charset="0"/>
              </a:rPr>
              <a:t>For children who </a:t>
            </a:r>
            <a:r>
              <a:rPr lang="en-US" sz="3600" i="1" dirty="0" smtClean="0">
                <a:latin typeface="Arial" panose="020B0604020202020204" pitchFamily="34" charset="0"/>
                <a:cs typeface="Arial" panose="020B0604020202020204" pitchFamily="34" charset="0"/>
              </a:rPr>
              <a:t>are</a:t>
            </a:r>
            <a:r>
              <a:rPr lang="en-US" sz="3600" dirty="0" smtClean="0">
                <a:latin typeface="Arial" panose="020B0604020202020204" pitchFamily="34" charset="0"/>
                <a:cs typeface="Arial" panose="020B0604020202020204" pitchFamily="34" charset="0"/>
              </a:rPr>
              <a:t> breastfeeding, test from 6 weeks–6 months:</a:t>
            </a:r>
          </a:p>
          <a:p>
            <a:pPr lvl="1" eaLnBrk="1" hangingPunct="1"/>
            <a:r>
              <a:rPr lang="en-US" sz="3200" dirty="0" smtClean="0">
                <a:latin typeface="Arial" panose="020B0604020202020204" pitchFamily="34" charset="0"/>
                <a:cs typeface="Arial" panose="020B0604020202020204" pitchFamily="34" charset="0"/>
              </a:rPr>
              <a:t>Positive test – child HIV-infected</a:t>
            </a:r>
          </a:p>
          <a:p>
            <a:pPr lvl="1" eaLnBrk="1" hangingPunct="1"/>
            <a:r>
              <a:rPr lang="en-US" sz="3200" dirty="0" smtClean="0">
                <a:latin typeface="Arial" panose="020B0604020202020204" pitchFamily="34" charset="0"/>
                <a:cs typeface="Arial" panose="020B0604020202020204" pitchFamily="34" charset="0"/>
              </a:rPr>
              <a:t>Negative test – repeat 6 weeks after complete cessation of breastfeeding.</a:t>
            </a:r>
          </a:p>
          <a:p>
            <a:pPr eaLnBrk="1" hangingPunct="1"/>
            <a:r>
              <a:rPr lang="en-US" sz="3600" dirty="0" smtClean="0">
                <a:latin typeface="Arial" panose="020B0604020202020204" pitchFamily="34" charset="0"/>
                <a:cs typeface="Arial" panose="020B0604020202020204" pitchFamily="34" charset="0"/>
              </a:rPr>
              <a:t>If test still negative 6 weeks after cessation of breastfeeding – </a:t>
            </a:r>
            <a:r>
              <a:rPr lang="en-US" sz="3600" b="1" dirty="0" smtClean="0">
                <a:latin typeface="Arial" panose="020B0604020202020204" pitchFamily="34" charset="0"/>
                <a:cs typeface="Arial" panose="020B0604020202020204" pitchFamily="34" charset="0"/>
              </a:rPr>
              <a:t>child is not HIV-infected</a:t>
            </a:r>
          </a:p>
        </p:txBody>
      </p:sp>
    </p:spTree>
    <p:extLst>
      <p:ext uri="{BB962C8B-B14F-4D97-AF65-F5344CB8AC3E}">
        <p14:creationId xmlns:p14="http://schemas.microsoft.com/office/powerpoint/2010/main" val="409277185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838200" y="344775"/>
            <a:ext cx="10515600" cy="1345914"/>
          </a:xfrm>
        </p:spPr>
        <p:txBody>
          <a:bodyPr/>
          <a:lstStyle/>
          <a:p>
            <a:pPr eaLnBrk="1" hangingPunct="1"/>
            <a:r>
              <a:rPr lang="en-US" b="1" dirty="0" smtClean="0">
                <a:latin typeface="Arial" panose="020B0604020202020204" pitchFamily="34" charset="0"/>
                <a:cs typeface="Arial" panose="020B0604020202020204" pitchFamily="34" charset="0"/>
              </a:rPr>
              <a:t>Kenya Clinical Criteria (staging) for ARVs initiation</a:t>
            </a:r>
          </a:p>
        </p:txBody>
      </p:sp>
      <p:sp>
        <p:nvSpPr>
          <p:cNvPr id="46083" name="Rectangle 3"/>
          <p:cNvSpPr>
            <a:spLocks noGrp="1" noChangeArrowheads="1"/>
          </p:cNvSpPr>
          <p:nvPr>
            <p:ph type="body" idx="1"/>
          </p:nvPr>
        </p:nvSpPr>
        <p:spPr>
          <a:xfrm>
            <a:off x="988594" y="1690688"/>
            <a:ext cx="10214811" cy="4557712"/>
          </a:xfrm>
        </p:spPr>
        <p:txBody>
          <a:bodyPr>
            <a:normAutofit fontScale="92500" lnSpcReduction="20000"/>
          </a:bodyPr>
          <a:lstStyle/>
          <a:p>
            <a:pPr eaLnBrk="1" hangingPunct="1">
              <a:lnSpc>
                <a:spcPct val="90000"/>
              </a:lnSpc>
            </a:pPr>
            <a:r>
              <a:rPr lang="en-US" sz="3500" b="1" dirty="0" smtClean="0">
                <a:latin typeface="Arial" panose="020B0604020202020204" pitchFamily="34" charset="0"/>
                <a:cs typeface="Arial" panose="020B0604020202020204" pitchFamily="34" charset="0"/>
              </a:rPr>
              <a:t>Clinical </a:t>
            </a:r>
            <a:r>
              <a:rPr lang="en-US" sz="3500" b="1" dirty="0">
                <a:latin typeface="Arial" panose="020B0604020202020204" pitchFamily="34" charset="0"/>
                <a:cs typeface="Arial" panose="020B0604020202020204" pitchFamily="34" charset="0"/>
              </a:rPr>
              <a:t>Criteria for Commencing ARVs in Children</a:t>
            </a:r>
            <a:r>
              <a:rPr lang="en-US" sz="3500" dirty="0">
                <a:latin typeface="Arial" panose="020B0604020202020204" pitchFamily="34" charset="0"/>
                <a:cs typeface="Arial" panose="020B0604020202020204" pitchFamily="34" charset="0"/>
              </a:rPr>
              <a:t>	</a:t>
            </a:r>
          </a:p>
          <a:p>
            <a:pPr eaLnBrk="1" hangingPunct="1">
              <a:lnSpc>
                <a:spcPct val="90000"/>
              </a:lnSpc>
            </a:pPr>
            <a:r>
              <a:rPr lang="en-US" sz="3500" dirty="0">
                <a:latin typeface="Arial" panose="020B0604020202020204" pitchFamily="34" charset="0"/>
                <a:cs typeface="Arial" panose="020B0604020202020204" pitchFamily="34" charset="0"/>
              </a:rPr>
              <a:t>Under 18 months – </a:t>
            </a:r>
            <a:r>
              <a:rPr lang="en-US" sz="3500" b="1" dirty="0">
                <a:latin typeface="Arial" panose="020B0604020202020204" pitchFamily="34" charset="0"/>
                <a:cs typeface="Arial" panose="020B0604020202020204" pitchFamily="34" charset="0"/>
              </a:rPr>
              <a:t>PCR * positive</a:t>
            </a:r>
          </a:p>
          <a:p>
            <a:pPr lvl="1" eaLnBrk="1" hangingPunct="1">
              <a:lnSpc>
                <a:spcPct val="90000"/>
              </a:lnSpc>
              <a:buFont typeface="Wingdings" panose="05000000000000000000" pitchFamily="2" charset="2"/>
              <a:buChar char="Ø"/>
            </a:pPr>
            <a:r>
              <a:rPr lang="en-US" sz="3000" dirty="0">
                <a:latin typeface="Arial" panose="020B0604020202020204" pitchFamily="34" charset="0"/>
                <a:cs typeface="Arial" panose="020B0604020202020204" pitchFamily="34" charset="0"/>
              </a:rPr>
              <a:t>WHO Stage 1 or 2 CD4% less than 20%</a:t>
            </a:r>
          </a:p>
          <a:p>
            <a:pPr lvl="1" eaLnBrk="1" hangingPunct="1">
              <a:lnSpc>
                <a:spcPct val="90000"/>
              </a:lnSpc>
              <a:buFont typeface="Wingdings" panose="05000000000000000000" pitchFamily="2" charset="2"/>
              <a:buChar char="Ø"/>
            </a:pPr>
            <a:r>
              <a:rPr lang="en-US" sz="3000" dirty="0">
                <a:latin typeface="Arial" panose="020B0604020202020204" pitchFamily="34" charset="0"/>
                <a:cs typeface="Arial" panose="020B0604020202020204" pitchFamily="34" charset="0"/>
              </a:rPr>
              <a:t>WHO Stage 3 regardless of CD4%	</a:t>
            </a:r>
          </a:p>
          <a:p>
            <a:pPr eaLnBrk="1" hangingPunct="1">
              <a:lnSpc>
                <a:spcPct val="90000"/>
              </a:lnSpc>
            </a:pPr>
            <a:r>
              <a:rPr lang="en-US" sz="3500" dirty="0">
                <a:latin typeface="Arial" panose="020B0604020202020204" pitchFamily="34" charset="0"/>
                <a:cs typeface="Arial" panose="020B0604020202020204" pitchFamily="34" charset="0"/>
              </a:rPr>
              <a:t>Under 18 months – </a:t>
            </a:r>
            <a:r>
              <a:rPr lang="en-US" sz="3500" b="1" dirty="0">
                <a:latin typeface="Arial" panose="020B0604020202020204" pitchFamily="34" charset="0"/>
                <a:cs typeface="Arial" panose="020B0604020202020204" pitchFamily="34" charset="0"/>
              </a:rPr>
              <a:t>no PCR </a:t>
            </a:r>
            <a:r>
              <a:rPr lang="en-US" sz="3500" dirty="0">
                <a:latin typeface="Arial" panose="020B0604020202020204" pitchFamily="34" charset="0"/>
                <a:cs typeface="Arial" panose="020B0604020202020204" pitchFamily="34" charset="0"/>
              </a:rPr>
              <a:t>available</a:t>
            </a:r>
          </a:p>
          <a:p>
            <a:pPr lvl="1" eaLnBrk="1" hangingPunct="1">
              <a:lnSpc>
                <a:spcPct val="90000"/>
              </a:lnSpc>
              <a:buFont typeface="Wingdings" panose="05000000000000000000" pitchFamily="2" charset="2"/>
              <a:buChar char="Ø"/>
            </a:pPr>
            <a:r>
              <a:rPr lang="en-US" sz="3000" dirty="0">
                <a:latin typeface="Arial" panose="020B0604020202020204" pitchFamily="34" charset="0"/>
                <a:cs typeface="Arial" panose="020B0604020202020204" pitchFamily="34" charset="0"/>
              </a:rPr>
              <a:t>Mother HIV-positive and child is Stage 3 with CD4% less than 20%	</a:t>
            </a:r>
          </a:p>
          <a:p>
            <a:pPr eaLnBrk="1" hangingPunct="1">
              <a:lnSpc>
                <a:spcPct val="90000"/>
              </a:lnSpc>
            </a:pPr>
            <a:r>
              <a:rPr lang="en-US" sz="3500" dirty="0">
                <a:latin typeface="Arial" panose="020B0604020202020204" pitchFamily="34" charset="0"/>
                <a:cs typeface="Arial" panose="020B0604020202020204" pitchFamily="34" charset="0"/>
              </a:rPr>
              <a:t>Over 18 months – </a:t>
            </a:r>
            <a:r>
              <a:rPr lang="en-US" sz="3500" b="1" dirty="0">
                <a:latin typeface="Arial" panose="020B0604020202020204" pitchFamily="34" charset="0"/>
                <a:cs typeface="Arial" panose="020B0604020202020204" pitchFamily="34" charset="0"/>
              </a:rPr>
              <a:t>HIV antibody positive</a:t>
            </a:r>
          </a:p>
          <a:p>
            <a:pPr lvl="1" eaLnBrk="1" hangingPunct="1">
              <a:lnSpc>
                <a:spcPct val="90000"/>
              </a:lnSpc>
              <a:buFont typeface="Wingdings" panose="05000000000000000000" pitchFamily="2" charset="2"/>
              <a:buChar char="Ø"/>
            </a:pPr>
            <a:r>
              <a:rPr lang="en-US" sz="3000" dirty="0">
                <a:latin typeface="Arial" panose="020B0604020202020204" pitchFamily="34" charset="0"/>
                <a:cs typeface="Arial" panose="020B0604020202020204" pitchFamily="34" charset="0"/>
              </a:rPr>
              <a:t>WHO Stage 1 or 2 CD4% less than 15%</a:t>
            </a:r>
          </a:p>
          <a:p>
            <a:pPr lvl="1" eaLnBrk="1" hangingPunct="1">
              <a:lnSpc>
                <a:spcPct val="90000"/>
              </a:lnSpc>
              <a:buFont typeface="Wingdings" panose="05000000000000000000" pitchFamily="2" charset="2"/>
              <a:buChar char="Ø"/>
            </a:pPr>
            <a:r>
              <a:rPr lang="en-US" sz="3000" dirty="0">
                <a:latin typeface="Arial" panose="020B0604020202020204" pitchFamily="34" charset="0"/>
                <a:cs typeface="Arial" panose="020B0604020202020204" pitchFamily="34" charset="0"/>
              </a:rPr>
              <a:t>WHO Stage 3 regardless of CD4%</a:t>
            </a:r>
          </a:p>
          <a:p>
            <a:pPr marL="457200" lvl="1" indent="0" eaLnBrk="1" hangingPunct="1">
              <a:lnSpc>
                <a:spcPct val="90000"/>
              </a:lnSpc>
              <a:buNone/>
            </a:pPr>
            <a:endParaRPr lang="en-US" dirty="0"/>
          </a:p>
        </p:txBody>
      </p:sp>
    </p:spTree>
    <p:extLst>
      <p:ext uri="{BB962C8B-B14F-4D97-AF65-F5344CB8AC3E}">
        <p14:creationId xmlns:p14="http://schemas.microsoft.com/office/powerpoint/2010/main" val="2074784934"/>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normAutofit/>
          </a:bodyPr>
          <a:lstStyle/>
          <a:p>
            <a:pPr eaLnBrk="1" hangingPunct="1"/>
            <a:r>
              <a:rPr lang="en-US" b="1" dirty="0">
                <a:latin typeface="Arial" panose="020B0604020202020204" pitchFamily="34" charset="0"/>
                <a:cs typeface="Arial" panose="020B0604020202020204" pitchFamily="34" charset="0"/>
              </a:rPr>
              <a:t>Antiretroviral Therapy for Infants and Children</a:t>
            </a:r>
            <a:endParaRPr lang="en-US" sz="4800" b="1" dirty="0" smtClean="0">
              <a:latin typeface="Arial" panose="020B0604020202020204" pitchFamily="34" charset="0"/>
              <a:cs typeface="Arial" panose="020B0604020202020204" pitchFamily="34" charset="0"/>
            </a:endParaRPr>
          </a:p>
        </p:txBody>
      </p:sp>
      <p:sp>
        <p:nvSpPr>
          <p:cNvPr id="47107" name="Rectangle 3"/>
          <p:cNvSpPr>
            <a:spLocks noGrp="1" noChangeArrowheads="1"/>
          </p:cNvSpPr>
          <p:nvPr>
            <p:ph type="body" idx="1"/>
          </p:nvPr>
        </p:nvSpPr>
        <p:spPr/>
        <p:txBody>
          <a:bodyPr>
            <a:normAutofit/>
          </a:bodyPr>
          <a:lstStyle/>
          <a:p>
            <a:pPr eaLnBrk="1" hangingPunct="1">
              <a:buFontTx/>
              <a:buNone/>
            </a:pPr>
            <a:r>
              <a:rPr lang="en-US" sz="3600" b="1" dirty="0" smtClean="0">
                <a:latin typeface="Arial" panose="020B0604020202020204" pitchFamily="34" charset="0"/>
                <a:cs typeface="Arial" panose="020B0604020202020204" pitchFamily="34" charset="0"/>
              </a:rPr>
              <a:t>Social criteria for parent/guardian</a:t>
            </a:r>
          </a:p>
          <a:p>
            <a:r>
              <a:rPr lang="en-US" sz="3600" dirty="0">
                <a:latin typeface="Arial" panose="020B0604020202020204" pitchFamily="34" charset="0"/>
                <a:cs typeface="Arial" panose="020B0604020202020204" pitchFamily="34" charset="0"/>
              </a:rPr>
              <a:t>Demonstrate understanding of long-term </a:t>
            </a:r>
            <a:r>
              <a:rPr lang="en-US" sz="3600" dirty="0" smtClean="0">
                <a:latin typeface="Arial" panose="020B0604020202020204" pitchFamily="34" charset="0"/>
                <a:cs typeface="Arial" panose="020B0604020202020204" pitchFamily="34" charset="0"/>
              </a:rPr>
              <a:t>issues of adherence.</a:t>
            </a:r>
            <a:endParaRPr lang="en-US" sz="3600" dirty="0">
              <a:latin typeface="Arial" panose="020B0604020202020204" pitchFamily="34" charset="0"/>
              <a:cs typeface="Arial" panose="020B0604020202020204" pitchFamily="34" charset="0"/>
            </a:endParaRPr>
          </a:p>
          <a:p>
            <a:pPr eaLnBrk="1" hangingPunct="1"/>
            <a:r>
              <a:rPr lang="en-US" sz="3600" dirty="0">
                <a:latin typeface="Arial" panose="020B0604020202020204" pitchFamily="34" charset="0"/>
                <a:cs typeface="Arial" panose="020B0604020202020204" pitchFamily="34" charset="0"/>
              </a:rPr>
              <a:t>Identify family member or friend to provide support with adherence.</a:t>
            </a:r>
          </a:p>
          <a:p>
            <a:pPr eaLnBrk="1" hangingPunct="1"/>
            <a:r>
              <a:rPr lang="en-US" sz="3600" dirty="0">
                <a:latin typeface="Arial" panose="020B0604020202020204" pitchFamily="34" charset="0"/>
                <a:cs typeface="Arial" panose="020B0604020202020204" pitchFamily="34" charset="0"/>
              </a:rPr>
              <a:t>Disclose requested contact information.</a:t>
            </a:r>
            <a:endParaRPr lang="en-US" sz="3600" dirty="0" smtClean="0">
              <a:latin typeface="Arial" panose="020B0604020202020204" pitchFamily="34" charset="0"/>
              <a:cs typeface="Arial" panose="020B0604020202020204" pitchFamily="34" charset="0"/>
            </a:endParaRPr>
          </a:p>
          <a:p>
            <a:pPr eaLnBrk="1" hangingPunct="1"/>
            <a:endParaRPr lang="en-US" sz="3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98305716"/>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a:stretch>
            <a:fillRect/>
          </a:stretch>
        </p:blipFill>
        <p:spPr>
          <a:xfrm>
            <a:off x="9638676" y="502678"/>
            <a:ext cx="1329043" cy="1322947"/>
          </a:xfrm>
          <a:prstGeom prst="rect">
            <a:avLst/>
          </a:prstGeom>
        </p:spPr>
      </p:pic>
      <p:sp>
        <p:nvSpPr>
          <p:cNvPr id="2" name="Title 1"/>
          <p:cNvSpPr>
            <a:spLocks noGrp="1"/>
          </p:cNvSpPr>
          <p:nvPr>
            <p:ph type="title"/>
          </p:nvPr>
        </p:nvSpPr>
        <p:spPr>
          <a:xfrm>
            <a:off x="838200" y="365125"/>
            <a:ext cx="10329472" cy="1325563"/>
          </a:xfrm>
        </p:spPr>
        <p:txBody>
          <a:bodyPr>
            <a:normAutofit fontScale="90000"/>
          </a:bodyPr>
          <a:lstStyle/>
          <a:p>
            <a:r>
              <a:rPr lang="en-US" dirty="0" smtClean="0">
                <a:latin typeface="Arial" panose="020B0604020202020204" pitchFamily="34" charset="0"/>
                <a:cs typeface="Arial" panose="020B0604020202020204" pitchFamily="34" charset="0"/>
              </a:rPr>
              <a:t/>
            </a:r>
            <a:br>
              <a:rPr lang="en-US"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TESTING </a:t>
            </a:r>
            <a:r>
              <a:rPr lang="en-US" b="1" dirty="0">
                <a:latin typeface="Arial" panose="020B0604020202020204" pitchFamily="34" charset="0"/>
                <a:cs typeface="Arial" panose="020B0604020202020204" pitchFamily="34" charset="0"/>
              </a:rPr>
              <a:t>THROUGHOUT THE EXPOSURE PERIOD</a:t>
            </a:r>
            <a:r>
              <a:rPr lang="en-US" sz="4900" dirty="0">
                <a:latin typeface="Arial" panose="020B0604020202020204" pitchFamily="34" charset="0"/>
                <a:cs typeface="Arial" panose="020B0604020202020204" pitchFamily="34" charset="0"/>
              </a:rPr>
              <a:t/>
            </a:r>
            <a:br>
              <a:rPr lang="en-US" sz="4900"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fontScale="77500" lnSpcReduction="20000"/>
          </a:bodyPr>
          <a:lstStyle/>
          <a:p>
            <a:pPr>
              <a:lnSpc>
                <a:spcPct val="120000"/>
              </a:lnSpc>
            </a:pPr>
            <a:r>
              <a:rPr lang="en-US" sz="3100" dirty="0">
                <a:latin typeface="Arial" panose="020B0604020202020204" pitchFamily="34" charset="0"/>
                <a:cs typeface="Arial" panose="020B0604020202020204" pitchFamily="34" charset="0"/>
              </a:rPr>
              <a:t>The dynamics of mother-to-child </a:t>
            </a:r>
            <a:r>
              <a:rPr lang="en-US" sz="3100" dirty="0" smtClean="0">
                <a:latin typeface="Arial" panose="020B0604020202020204" pitchFamily="34" charset="0"/>
                <a:cs typeface="Arial" panose="020B0604020202020204" pitchFamily="34" charset="0"/>
              </a:rPr>
              <a:t>transmission, there is increased </a:t>
            </a:r>
            <a:r>
              <a:rPr lang="en-US" sz="3100" dirty="0">
                <a:latin typeface="Arial" panose="020B0604020202020204" pitchFamily="34" charset="0"/>
                <a:cs typeface="Arial" panose="020B0604020202020204" pitchFamily="34" charset="0"/>
              </a:rPr>
              <a:t>transmission during postnatal period</a:t>
            </a:r>
          </a:p>
          <a:p>
            <a:r>
              <a:rPr lang="en-US" sz="3100" dirty="0">
                <a:latin typeface="Arial" panose="020B0604020202020204" pitchFamily="34" charset="0"/>
                <a:cs typeface="Arial" panose="020B0604020202020204" pitchFamily="34" charset="0"/>
              </a:rPr>
              <a:t>About half the children acquiring HIV get it during breastfeeding </a:t>
            </a:r>
          </a:p>
          <a:p>
            <a:r>
              <a:rPr lang="en-US" sz="3100" dirty="0">
                <a:latin typeface="Arial" panose="020B0604020202020204" pitchFamily="34" charset="0"/>
                <a:cs typeface="Arial" panose="020B0604020202020204" pitchFamily="34" charset="0"/>
              </a:rPr>
              <a:t>All HIV-exposed infants are tested throughout the entire exposure period </a:t>
            </a:r>
          </a:p>
          <a:p>
            <a:pPr marL="927100" marR="409575" lvl="1" indent="-457200">
              <a:lnSpc>
                <a:spcPct val="100000"/>
              </a:lnSpc>
              <a:spcBef>
                <a:spcPts val="690"/>
              </a:spcBef>
              <a:buFont typeface="Wingdings" panose="05000000000000000000" pitchFamily="2" charset="2"/>
              <a:buChar char="Ø"/>
              <a:tabLst>
                <a:tab pos="756920" algn="l"/>
              </a:tabLst>
            </a:pPr>
            <a:r>
              <a:rPr lang="en-US" sz="3100" spc="-5" dirty="0">
                <a:latin typeface="Arial" panose="020B0604020202020204" pitchFamily="34" charset="0"/>
                <a:cs typeface="Arial" panose="020B0604020202020204" pitchFamily="34" charset="0"/>
              </a:rPr>
              <a:t>DNA PCR at 6 weeks and </a:t>
            </a:r>
            <a:r>
              <a:rPr lang="en-US" sz="3100" dirty="0">
                <a:latin typeface="Arial" panose="020B0604020202020204" pitchFamily="34" charset="0"/>
                <a:cs typeface="Arial" panose="020B0604020202020204" pitchFamily="34" charset="0"/>
              </a:rPr>
              <a:t>if </a:t>
            </a:r>
            <a:r>
              <a:rPr lang="en-US" sz="3100" spc="-5" dirty="0">
                <a:latin typeface="Arial" panose="020B0604020202020204" pitchFamily="34" charset="0"/>
                <a:cs typeface="Arial" panose="020B0604020202020204" pitchFamily="34" charset="0"/>
              </a:rPr>
              <a:t>negative </a:t>
            </a:r>
            <a:r>
              <a:rPr lang="en-US" sz="3100" dirty="0">
                <a:latin typeface="Arial" panose="020B0604020202020204" pitchFamily="34" charset="0"/>
                <a:cs typeface="Arial" panose="020B0604020202020204" pitchFamily="34" charset="0"/>
              </a:rPr>
              <a:t>repeat </a:t>
            </a:r>
            <a:r>
              <a:rPr lang="en-US" sz="3100" spc="-5" dirty="0">
                <a:latin typeface="Arial" panose="020B0604020202020204" pitchFamily="34" charset="0"/>
                <a:cs typeface="Arial" panose="020B0604020202020204" pitchFamily="34" charset="0"/>
              </a:rPr>
              <a:t>at 6 </a:t>
            </a:r>
            <a:r>
              <a:rPr lang="en-US" sz="3100" dirty="0">
                <a:latin typeface="Arial" panose="020B0604020202020204" pitchFamily="34" charset="0"/>
                <a:cs typeface="Arial" panose="020B0604020202020204" pitchFamily="34" charset="0"/>
              </a:rPr>
              <a:t>months</a:t>
            </a:r>
            <a:r>
              <a:rPr lang="en-US" sz="3100" spc="-85" dirty="0">
                <a:latin typeface="Arial" panose="020B0604020202020204" pitchFamily="34" charset="0"/>
                <a:cs typeface="Arial" panose="020B0604020202020204" pitchFamily="34" charset="0"/>
              </a:rPr>
              <a:t> </a:t>
            </a:r>
            <a:r>
              <a:rPr lang="en-US" sz="3100" spc="-5" dirty="0">
                <a:latin typeface="Arial" panose="020B0604020202020204" pitchFamily="34" charset="0"/>
                <a:cs typeface="Arial" panose="020B0604020202020204" pitchFamily="34" charset="0"/>
              </a:rPr>
              <a:t>and  12</a:t>
            </a:r>
            <a:r>
              <a:rPr lang="en-US" sz="3100" dirty="0">
                <a:latin typeface="Arial" panose="020B0604020202020204" pitchFamily="34" charset="0"/>
                <a:cs typeface="Arial" panose="020B0604020202020204" pitchFamily="34" charset="0"/>
              </a:rPr>
              <a:t> months.</a:t>
            </a:r>
          </a:p>
          <a:p>
            <a:pPr marL="927100" marR="999490" lvl="1" indent="-457200">
              <a:lnSpc>
                <a:spcPct val="100000"/>
              </a:lnSpc>
              <a:spcBef>
                <a:spcPts val="675"/>
              </a:spcBef>
              <a:buFont typeface="Wingdings" panose="05000000000000000000" pitchFamily="2" charset="2"/>
              <a:buChar char="Ø"/>
              <a:tabLst>
                <a:tab pos="756920" algn="l"/>
              </a:tabLst>
            </a:pPr>
            <a:r>
              <a:rPr lang="en-US" sz="3100" spc="-5" dirty="0">
                <a:latin typeface="Arial" panose="020B0604020202020204" pitchFamily="34" charset="0"/>
                <a:cs typeface="Arial" panose="020B0604020202020204" pitchFamily="34" charset="0"/>
              </a:rPr>
              <a:t>An antibody test at 18 months </a:t>
            </a:r>
            <a:r>
              <a:rPr lang="en-US" sz="3100" dirty="0">
                <a:latin typeface="Arial" panose="020B0604020202020204" pitchFamily="34" charset="0"/>
                <a:cs typeface="Arial" panose="020B0604020202020204" pitchFamily="34" charset="0"/>
              </a:rPr>
              <a:t>and then repeated </a:t>
            </a:r>
            <a:r>
              <a:rPr lang="en-US" sz="3100" spc="-5" dirty="0">
                <a:latin typeface="Arial" panose="020B0604020202020204" pitchFamily="34" charset="0"/>
                <a:cs typeface="Arial" panose="020B0604020202020204" pitchFamily="34" charset="0"/>
              </a:rPr>
              <a:t>every 6  months </a:t>
            </a:r>
            <a:r>
              <a:rPr lang="en-US" sz="3100" dirty="0">
                <a:latin typeface="Arial" panose="020B0604020202020204" pitchFamily="34" charset="0"/>
                <a:cs typeface="Arial" panose="020B0604020202020204" pitchFamily="34" charset="0"/>
              </a:rPr>
              <a:t>during</a:t>
            </a:r>
            <a:r>
              <a:rPr lang="en-US" sz="3100" spc="25" dirty="0">
                <a:latin typeface="Arial" panose="020B0604020202020204" pitchFamily="34" charset="0"/>
                <a:cs typeface="Arial" panose="020B0604020202020204" pitchFamily="34" charset="0"/>
              </a:rPr>
              <a:t> </a:t>
            </a:r>
            <a:r>
              <a:rPr lang="en-US" sz="3100" dirty="0">
                <a:latin typeface="Arial" panose="020B0604020202020204" pitchFamily="34" charset="0"/>
                <a:cs typeface="Arial" panose="020B0604020202020204" pitchFamily="34" charset="0"/>
              </a:rPr>
              <a:t>breastfeeding.</a:t>
            </a:r>
          </a:p>
          <a:p>
            <a:pPr marL="927100" marR="266065" lvl="1" indent="-457200">
              <a:lnSpc>
                <a:spcPct val="100000"/>
              </a:lnSpc>
              <a:spcBef>
                <a:spcPts val="670"/>
              </a:spcBef>
              <a:buFont typeface="Wingdings" panose="05000000000000000000" pitchFamily="2" charset="2"/>
              <a:buChar char="Ø"/>
              <a:tabLst>
                <a:tab pos="756920" algn="l"/>
              </a:tabLst>
            </a:pPr>
            <a:r>
              <a:rPr lang="en-US" sz="3100" spc="-5" dirty="0">
                <a:latin typeface="Arial" panose="020B0604020202020204" pitchFamily="34" charset="0"/>
                <a:cs typeface="Arial" panose="020B0604020202020204" pitchFamily="34" charset="0"/>
              </a:rPr>
              <a:t>The final antibody </a:t>
            </a:r>
            <a:r>
              <a:rPr lang="en-US" sz="3100" dirty="0">
                <a:latin typeface="Arial" panose="020B0604020202020204" pitchFamily="34" charset="0"/>
                <a:cs typeface="Arial" panose="020B0604020202020204" pitchFamily="34" charset="0"/>
              </a:rPr>
              <a:t>test </a:t>
            </a:r>
            <a:r>
              <a:rPr lang="en-US" sz="3100" spc="-5" dirty="0">
                <a:latin typeface="Arial" panose="020B0604020202020204" pitchFamily="34" charset="0"/>
                <a:cs typeface="Arial" panose="020B0604020202020204" pitchFamily="34" charset="0"/>
              </a:rPr>
              <a:t>@ 6 weeks after complete cessation of  </a:t>
            </a:r>
            <a:r>
              <a:rPr lang="en-US" sz="3100" dirty="0">
                <a:latin typeface="Arial" panose="020B0604020202020204" pitchFamily="34" charset="0"/>
                <a:cs typeface="Arial" panose="020B0604020202020204" pitchFamily="34" charset="0"/>
              </a:rPr>
              <a:t>breastfeeding</a:t>
            </a:r>
          </a:p>
          <a:p>
            <a:pPr marL="469900" marR="5080">
              <a:lnSpc>
                <a:spcPct val="100000"/>
              </a:lnSpc>
              <a:spcBef>
                <a:spcPts val="675"/>
              </a:spcBef>
            </a:pPr>
            <a:r>
              <a:rPr lang="en-US" sz="3100" spc="-10" dirty="0">
                <a:latin typeface="Arial" panose="020B0604020202020204" pitchFamily="34" charset="0"/>
                <a:cs typeface="Arial" panose="020B0604020202020204" pitchFamily="34" charset="0"/>
              </a:rPr>
              <a:t>NB: </a:t>
            </a:r>
            <a:r>
              <a:rPr lang="en-US" sz="3100" spc="-5" dirty="0">
                <a:latin typeface="Arial" panose="020B0604020202020204" pitchFamily="34" charset="0"/>
                <a:cs typeface="Arial" panose="020B0604020202020204" pitchFamily="34" charset="0"/>
              </a:rPr>
              <a:t>Birth </a:t>
            </a:r>
            <a:r>
              <a:rPr lang="en-US" sz="3100" dirty="0">
                <a:latin typeface="Arial" panose="020B0604020202020204" pitchFamily="34" charset="0"/>
                <a:cs typeface="Arial" panose="020B0604020202020204" pitchFamily="34" charset="0"/>
              </a:rPr>
              <a:t>testing </a:t>
            </a:r>
            <a:r>
              <a:rPr lang="en-US" sz="3100" spc="-5" dirty="0">
                <a:latin typeface="Arial" panose="020B0604020202020204" pitchFamily="34" charset="0"/>
                <a:cs typeface="Arial" panose="020B0604020202020204" pitchFamily="34" charset="0"/>
              </a:rPr>
              <a:t>piloting is </a:t>
            </a:r>
            <a:r>
              <a:rPr lang="en-US" sz="3100" dirty="0">
                <a:latin typeface="Arial" panose="020B0604020202020204" pitchFamily="34" charset="0"/>
                <a:cs typeface="Arial" panose="020B0604020202020204" pitchFamily="34" charset="0"/>
              </a:rPr>
              <a:t>planned </a:t>
            </a:r>
            <a:r>
              <a:rPr lang="en-US" sz="3100" spc="-5" dirty="0">
                <a:latin typeface="Arial" panose="020B0604020202020204" pitchFamily="34" charset="0"/>
                <a:cs typeface="Arial" panose="020B0604020202020204" pitchFamily="34" charset="0"/>
              </a:rPr>
              <a:t>and </a:t>
            </a:r>
            <a:r>
              <a:rPr lang="en-US" sz="3100" dirty="0">
                <a:latin typeface="Arial" panose="020B0604020202020204" pitchFamily="34" charset="0"/>
                <a:cs typeface="Arial" panose="020B0604020202020204" pitchFamily="34" charset="0"/>
              </a:rPr>
              <a:t>use </a:t>
            </a:r>
            <a:r>
              <a:rPr lang="en-US" sz="3100" spc="-5" dirty="0">
                <a:latin typeface="Arial" panose="020B0604020202020204" pitchFamily="34" charset="0"/>
                <a:cs typeface="Arial" panose="020B0604020202020204" pitchFamily="34" charset="0"/>
              </a:rPr>
              <a:t>of POC for EID to be  scaled</a:t>
            </a:r>
            <a:r>
              <a:rPr lang="en-US" sz="3100" dirty="0">
                <a:latin typeface="Arial" panose="020B0604020202020204" pitchFamily="34" charset="0"/>
                <a:cs typeface="Arial" panose="020B0604020202020204" pitchFamily="34" charset="0"/>
              </a:rPr>
              <a:t> </a:t>
            </a:r>
            <a:r>
              <a:rPr lang="en-US" sz="3100" spc="-5" dirty="0">
                <a:latin typeface="Arial" panose="020B0604020202020204" pitchFamily="34" charset="0"/>
                <a:cs typeface="Arial" panose="020B0604020202020204" pitchFamily="34" charset="0"/>
              </a:rPr>
              <a:t>up</a:t>
            </a:r>
            <a:endParaRPr lang="en-US" sz="3100" dirty="0">
              <a:latin typeface="Arial" panose="020B0604020202020204" pitchFamily="34" charset="0"/>
              <a:cs typeface="Arial" panose="020B0604020202020204" pitchFamily="34" charset="0"/>
            </a:endParaRPr>
          </a:p>
          <a:p>
            <a:endParaRPr lang="en-US" sz="2600" dirty="0"/>
          </a:p>
          <a:p>
            <a:pPr marL="0" indent="0">
              <a:buNone/>
            </a:pPr>
            <a:endParaRPr lang="en-US" dirty="0"/>
          </a:p>
        </p:txBody>
      </p:sp>
    </p:spTree>
    <p:extLst>
      <p:ext uri="{BB962C8B-B14F-4D97-AF65-F5344CB8AC3E}">
        <p14:creationId xmlns:p14="http://schemas.microsoft.com/office/powerpoint/2010/main" val="28828356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Definition of </a:t>
            </a:r>
            <a:r>
              <a:rPr lang="en-US" b="1" dirty="0">
                <a:latin typeface="Arial" panose="020B0604020202020204" pitchFamily="34" charset="0"/>
                <a:cs typeface="Arial" panose="020B0604020202020204" pitchFamily="34" charset="0"/>
              </a:rPr>
              <a:t>Respiratory distress syndrome </a:t>
            </a:r>
            <a:r>
              <a:rPr lang="en-US" b="1" dirty="0" smtClean="0">
                <a:latin typeface="Arial" panose="020B0604020202020204" pitchFamily="34" charset="0"/>
                <a:cs typeface="Arial" panose="020B0604020202020204" pitchFamily="34" charset="0"/>
              </a:rPr>
              <a:t>(RDS)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r>
              <a:rPr lang="en-US" sz="3200" dirty="0" smtClean="0">
                <a:latin typeface="Arial" panose="020B0604020202020204" pitchFamily="34" charset="0"/>
                <a:cs typeface="Arial" panose="020B0604020202020204" pitchFamily="34" charset="0"/>
              </a:rPr>
              <a:t>Respiratory distress syndrome is a </a:t>
            </a:r>
            <a:r>
              <a:rPr lang="en-US" sz="3200" dirty="0">
                <a:latin typeface="Arial" panose="020B0604020202020204" pitchFamily="34" charset="0"/>
                <a:cs typeface="Arial" panose="020B0604020202020204" pitchFamily="34" charset="0"/>
              </a:rPr>
              <a:t>condition that occurs due to lack </a:t>
            </a:r>
            <a:r>
              <a:rPr lang="en-US" sz="3200" dirty="0" smtClean="0">
                <a:latin typeface="Arial" panose="020B0604020202020204" pitchFamily="34" charset="0"/>
                <a:cs typeface="Arial" panose="020B0604020202020204" pitchFamily="34" charset="0"/>
              </a:rPr>
              <a:t>of, </a:t>
            </a:r>
            <a:r>
              <a:rPr lang="en-US" sz="3200" dirty="0">
                <a:latin typeface="Arial" panose="020B0604020202020204" pitchFamily="34" charset="0"/>
                <a:cs typeface="Arial" panose="020B0604020202020204" pitchFamily="34" charset="0"/>
              </a:rPr>
              <a:t>or inadequate surfactant in the </a:t>
            </a:r>
            <a:r>
              <a:rPr lang="en-US" sz="3200" dirty="0" smtClean="0">
                <a:latin typeface="Arial" panose="020B0604020202020204" pitchFamily="34" charset="0"/>
                <a:cs typeface="Arial" panose="020B0604020202020204" pitchFamily="34" charset="0"/>
              </a:rPr>
              <a:t>infant’s lung tissues. </a:t>
            </a:r>
          </a:p>
          <a:p>
            <a:pPr>
              <a:buNone/>
            </a:pPr>
            <a:r>
              <a:rPr lang="en-US" b="1" dirty="0">
                <a:latin typeface="Arial" panose="020B0604020202020204" pitchFamily="34" charset="0"/>
                <a:cs typeface="Arial" panose="020B0604020202020204" pitchFamily="34" charset="0"/>
              </a:rPr>
              <a:t>NB:</a:t>
            </a:r>
            <a:r>
              <a:rPr lang="en-US" dirty="0">
                <a:latin typeface="Arial" panose="020B0604020202020204" pitchFamily="34" charset="0"/>
                <a:cs typeface="Arial" panose="020B0604020202020204" pitchFamily="34" charset="0"/>
              </a:rPr>
              <a:t> Other names for RDS </a:t>
            </a:r>
            <a:r>
              <a:rPr lang="en-US" dirty="0" smtClean="0">
                <a:latin typeface="Arial" panose="020B0604020202020204" pitchFamily="34" charset="0"/>
                <a:cs typeface="Arial" panose="020B0604020202020204" pitchFamily="34" charset="0"/>
              </a:rPr>
              <a:t>include;</a:t>
            </a:r>
            <a:endParaRPr lang="en-US" dirty="0">
              <a:latin typeface="Arial" panose="020B0604020202020204" pitchFamily="34" charset="0"/>
              <a:cs typeface="Arial" panose="020B0604020202020204" pitchFamily="34" charset="0"/>
            </a:endParaRPr>
          </a:p>
          <a:p>
            <a:pPr lvl="1">
              <a:buClrTx/>
              <a:buFont typeface="Wingdings" pitchFamily="2" charset="2"/>
              <a:buChar char="§"/>
            </a:pPr>
            <a:r>
              <a:rPr lang="en-US" sz="3200" i="1" dirty="0">
                <a:latin typeface="Arial" panose="020B0604020202020204" pitchFamily="34" charset="0"/>
                <a:cs typeface="Arial" panose="020B0604020202020204" pitchFamily="34" charset="0"/>
              </a:rPr>
              <a:t>Hyaline membrane disease</a:t>
            </a:r>
          </a:p>
          <a:p>
            <a:pPr lvl="1">
              <a:buClrTx/>
              <a:buFont typeface="Wingdings" pitchFamily="2" charset="2"/>
              <a:buChar char="§"/>
            </a:pPr>
            <a:r>
              <a:rPr lang="en-US" sz="3200" i="1" dirty="0">
                <a:latin typeface="Arial" panose="020B0604020202020204" pitchFamily="34" charset="0"/>
                <a:cs typeface="Arial" panose="020B0604020202020204" pitchFamily="34" charset="0"/>
              </a:rPr>
              <a:t>Pulmonary syndrome of the newborn</a:t>
            </a:r>
          </a:p>
          <a:p>
            <a:pPr lvl="1">
              <a:buClrTx/>
              <a:buFont typeface="Wingdings" pitchFamily="2" charset="2"/>
              <a:buChar char="§"/>
            </a:pPr>
            <a:r>
              <a:rPr lang="en-US" sz="3200" i="1" dirty="0">
                <a:latin typeface="Arial" panose="020B0604020202020204" pitchFamily="34" charset="0"/>
                <a:cs typeface="Arial" panose="020B0604020202020204" pitchFamily="34" charset="0"/>
              </a:rPr>
              <a:t>Developmental respiratory distress</a:t>
            </a:r>
          </a:p>
          <a:p>
            <a:r>
              <a:rPr lang="en-US" dirty="0">
                <a:latin typeface="Arial" panose="020B0604020202020204" pitchFamily="34" charset="0"/>
                <a:cs typeface="Arial" panose="020B0604020202020204" pitchFamily="34" charset="0"/>
              </a:rPr>
              <a:t>RDS is a disease of prematurity and self limiting with recovery phase or </a:t>
            </a:r>
            <a:r>
              <a:rPr lang="en-US" dirty="0" smtClean="0">
                <a:latin typeface="Arial" panose="020B0604020202020204" pitchFamily="34" charset="0"/>
                <a:cs typeface="Arial" panose="020B0604020202020204" pitchFamily="34" charset="0"/>
              </a:rPr>
              <a:t>may lead to death.</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547462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TESTING </a:t>
            </a:r>
            <a:r>
              <a:rPr lang="en-US" b="1" dirty="0">
                <a:latin typeface="Arial" panose="020B0604020202020204" pitchFamily="34" charset="0"/>
                <a:cs typeface="Arial" panose="020B0604020202020204" pitchFamily="34" charset="0"/>
              </a:rPr>
              <a:t>THROUGHOUT THE EXPOSURE PERIOD</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fontScale="92500"/>
          </a:bodyPr>
          <a:lstStyle/>
          <a:p>
            <a:r>
              <a:rPr lang="en-US" sz="3200" dirty="0">
                <a:latin typeface="Arial" panose="020B0604020202020204" pitchFamily="34" charset="0"/>
                <a:cs typeface="Arial" panose="020B0604020202020204" pitchFamily="34" charset="0"/>
              </a:rPr>
              <a:t>The complexity of early infant diagnosis testing is growing. </a:t>
            </a:r>
          </a:p>
          <a:p>
            <a:r>
              <a:rPr lang="en-US" sz="3200" dirty="0">
                <a:latin typeface="Arial" panose="020B0604020202020204" pitchFamily="34" charset="0"/>
                <a:cs typeface="Arial" panose="020B0604020202020204" pitchFamily="34" charset="0"/>
              </a:rPr>
              <a:t>Early infant diagnosis can no longer be a one-test process but now requires additional testing over the duration of exposure. </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The </a:t>
            </a:r>
            <a:r>
              <a:rPr lang="en-US" sz="3200" dirty="0">
                <a:latin typeface="Arial" panose="020B0604020202020204" pitchFamily="34" charset="0"/>
                <a:cs typeface="Arial" panose="020B0604020202020204" pitchFamily="34" charset="0"/>
              </a:rPr>
              <a:t>dynamics of mother-to-child transmission have now shifted towards increased transmission during the postnatal period.  </a:t>
            </a:r>
            <a:endParaRPr lang="en-US" sz="3200" dirty="0" smtClean="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About </a:t>
            </a:r>
            <a:r>
              <a:rPr lang="en-US" sz="3200" dirty="0">
                <a:latin typeface="Arial" panose="020B0604020202020204" pitchFamily="34" charset="0"/>
                <a:cs typeface="Arial" panose="020B0604020202020204" pitchFamily="34" charset="0"/>
              </a:rPr>
              <a:t>half the children acquiring HIV get it during breastfeeding</a:t>
            </a:r>
            <a:r>
              <a:rPr lang="en-US"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50245062"/>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TESTING </a:t>
            </a:r>
            <a:r>
              <a:rPr lang="en-US" b="1" dirty="0">
                <a:latin typeface="Arial" panose="020B0604020202020204" pitchFamily="34" charset="0"/>
                <a:cs typeface="Arial" panose="020B0604020202020204" pitchFamily="34" charset="0"/>
              </a:rPr>
              <a:t>THROUGHOUT THE EXPOSURE </a:t>
            </a:r>
            <a:r>
              <a:rPr lang="en-US" b="1" dirty="0" smtClean="0">
                <a:latin typeface="Arial" panose="020B0604020202020204" pitchFamily="34" charset="0"/>
                <a:cs typeface="Arial" panose="020B0604020202020204" pitchFamily="34" charset="0"/>
              </a:rPr>
              <a:t>PERIOD…</a:t>
            </a:r>
            <a:r>
              <a:rPr lang="en-US" dirty="0">
                <a:latin typeface="Arial" panose="020B0604020202020204" pitchFamily="34" charset="0"/>
                <a:cs typeface="Arial" panose="020B0604020202020204" pitchFamily="34" charset="0"/>
              </a:rPr>
              <a:t/>
            </a:r>
            <a:br>
              <a:rPr lang="en-US"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r>
              <a:rPr lang="en-US" sz="3200" dirty="0">
                <a:latin typeface="Arial" panose="020B0604020202020204" pitchFamily="34" charset="0"/>
                <a:cs typeface="Arial" panose="020B0604020202020204" pitchFamily="34" charset="0"/>
              </a:rPr>
              <a:t>Programs should therefore strengthen the early infant diagnosis cascade to ensure that all HIV-exposed infants are tested throughout the entire exposure period. </a:t>
            </a:r>
          </a:p>
          <a:p>
            <a:r>
              <a:rPr lang="en-US" sz="3200" dirty="0">
                <a:latin typeface="Arial" panose="020B0604020202020204" pitchFamily="34" charset="0"/>
                <a:cs typeface="Arial" panose="020B0604020202020204" pitchFamily="34" charset="0"/>
              </a:rPr>
              <a:t>WHO guidelines recommend that the final diagnosis of HIV-exposed infants be conducted three months after breastfeeding ends or at 18 months of age, whichever is </a:t>
            </a:r>
            <a:r>
              <a:rPr lang="en-US" sz="3200" dirty="0" smtClean="0">
                <a:latin typeface="Arial" panose="020B0604020202020204" pitchFamily="34" charset="0"/>
                <a:cs typeface="Arial" panose="020B0604020202020204" pitchFamily="34" charset="0"/>
              </a:rPr>
              <a:t>occurs later</a:t>
            </a:r>
            <a:r>
              <a:rPr lang="en-US" sz="3200" dirty="0">
                <a:latin typeface="Arial" panose="020B0604020202020204" pitchFamily="34" charset="0"/>
                <a:cs typeface="Arial" panose="020B0604020202020204" pitchFamily="34" charset="0"/>
              </a:rPr>
              <a:t>.</a:t>
            </a:r>
          </a:p>
          <a:p>
            <a:endParaRPr lang="en-US" dirty="0"/>
          </a:p>
        </p:txBody>
      </p:sp>
    </p:spTree>
    <p:extLst>
      <p:ext uri="{BB962C8B-B14F-4D97-AF65-F5344CB8AC3E}">
        <p14:creationId xmlns:p14="http://schemas.microsoft.com/office/powerpoint/2010/main" val="1318090438"/>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prstClr val="white"/>
                </a:solidFill>
              </a:rPr>
              <a:t>CONFIRMATORY TESTING OF ALL POSITIVE TEST </a:t>
            </a:r>
            <a:r>
              <a:rPr lang="en-US" b="1" dirty="0" smtClean="0">
                <a:latin typeface="Arial" panose="020B0604020202020204" pitchFamily="34" charset="0"/>
                <a:cs typeface="Arial" panose="020B0604020202020204" pitchFamily="34" charset="0"/>
              </a:rPr>
              <a:t>CONFIRMATORY </a:t>
            </a:r>
            <a:r>
              <a:rPr lang="en-US" b="1" dirty="0">
                <a:latin typeface="Arial" panose="020B0604020202020204" pitchFamily="34" charset="0"/>
                <a:cs typeface="Arial" panose="020B0604020202020204" pitchFamily="34" charset="0"/>
              </a:rPr>
              <a:t>TESTING OF ALL POSITIVE TEST RESULTS</a:t>
            </a:r>
            <a:r>
              <a:rPr lang="en-US" dirty="0"/>
              <a:t/>
            </a:r>
            <a:br>
              <a:rPr lang="en-US" dirty="0"/>
            </a:br>
            <a:endParaRPr lang="en-US" dirty="0"/>
          </a:p>
        </p:txBody>
      </p:sp>
      <p:sp>
        <p:nvSpPr>
          <p:cNvPr id="3" name="Content Placeholder 2"/>
          <p:cNvSpPr>
            <a:spLocks noGrp="1"/>
          </p:cNvSpPr>
          <p:nvPr>
            <p:ph idx="1"/>
          </p:nvPr>
        </p:nvSpPr>
        <p:spPr/>
        <p:txBody>
          <a:bodyPr/>
          <a:lstStyle/>
          <a:p>
            <a:r>
              <a:rPr lang="en-US" b="1" dirty="0">
                <a:latin typeface="Arial" panose="020B0604020202020204" pitchFamily="34" charset="0"/>
                <a:cs typeface="Arial" panose="020B0604020202020204" pitchFamily="34" charset="0"/>
              </a:rPr>
              <a:t>Without confirmatory testing </a:t>
            </a:r>
          </a:p>
          <a:p>
            <a:pPr lvl="1">
              <a:buFont typeface="Wingdings" panose="05000000000000000000" pitchFamily="2" charset="2"/>
              <a:buChar char="Ø"/>
            </a:pPr>
            <a:r>
              <a:rPr lang="en-US" sz="2800" dirty="0">
                <a:latin typeface="Arial" panose="020B0604020202020204" pitchFamily="34" charset="0"/>
                <a:cs typeface="Arial" panose="020B0604020202020204" pitchFamily="34" charset="0"/>
              </a:rPr>
              <a:t>Settings with MTC rates similar to that of South Africa </a:t>
            </a:r>
          </a:p>
          <a:p>
            <a:r>
              <a:rPr lang="en-US" b="1" dirty="0">
                <a:latin typeface="Arial" panose="020B0604020202020204" pitchFamily="34" charset="0"/>
                <a:cs typeface="Arial" panose="020B0604020202020204" pitchFamily="34" charset="0"/>
              </a:rPr>
              <a:t>&gt;10% of infants who initiated treatment </a:t>
            </a:r>
          </a:p>
          <a:p>
            <a:pPr lvl="1">
              <a:buFont typeface="Wingdings" panose="05000000000000000000" pitchFamily="2" charset="2"/>
              <a:buChar char="Ø"/>
            </a:pPr>
            <a:r>
              <a:rPr lang="en-US" sz="2800" dirty="0">
                <a:latin typeface="Arial" panose="020B0604020202020204" pitchFamily="34" charset="0"/>
                <a:cs typeface="Arial" panose="020B0604020202020204" pitchFamily="34" charset="0"/>
              </a:rPr>
              <a:t>Potentially have false-positive </a:t>
            </a:r>
            <a:r>
              <a:rPr lang="en-US" sz="2800" dirty="0" smtClean="0">
                <a:latin typeface="Arial" panose="020B0604020202020204" pitchFamily="34" charset="0"/>
                <a:cs typeface="Arial" panose="020B0604020202020204" pitchFamily="34" charset="0"/>
              </a:rPr>
              <a:t>diagnoses</a:t>
            </a:r>
            <a:endParaRPr lang="en-US" sz="2800"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All positive test results should be confirmed </a:t>
            </a:r>
          </a:p>
          <a:p>
            <a:pPr lvl="1">
              <a:buFont typeface="Wingdings" panose="05000000000000000000" pitchFamily="2" charset="2"/>
              <a:buChar char="Ø"/>
            </a:pPr>
            <a:r>
              <a:rPr lang="en-US" sz="2800" dirty="0">
                <a:latin typeface="Arial" panose="020B0604020202020204" pitchFamily="34" charset="0"/>
                <a:cs typeface="Arial" panose="020B0604020202020204" pitchFamily="34" charset="0"/>
              </a:rPr>
              <a:t>New sample at the time treatment is initiated or before </a:t>
            </a:r>
            <a:r>
              <a:rPr lang="en-US" sz="3200" dirty="0">
                <a:latin typeface="Arial" panose="020B0604020202020204" pitchFamily="34" charset="0"/>
                <a:cs typeface="Arial" panose="020B0604020202020204" pitchFamily="34" charset="0"/>
              </a:rPr>
              <a:t> </a:t>
            </a:r>
          </a:p>
          <a:p>
            <a:pPr lvl="1">
              <a:buFont typeface="Wingdings" panose="05000000000000000000" pitchFamily="2" charset="2"/>
              <a:buChar char="Ø"/>
            </a:pPr>
            <a:r>
              <a:rPr lang="en-US" sz="2800" dirty="0">
                <a:latin typeface="Arial" panose="020B0604020202020204" pitchFamily="34" charset="0"/>
                <a:cs typeface="Arial" panose="020B0604020202020204" pitchFamily="34" charset="0"/>
              </a:rPr>
              <a:t>A PCR Confirmatory testing of children younger than 18 months</a:t>
            </a:r>
            <a:endParaRPr lang="en-US" sz="2000" dirty="0">
              <a:latin typeface="Arial" panose="020B0604020202020204" pitchFamily="34" charset="0"/>
              <a:cs typeface="Arial" panose="020B0604020202020204" pitchFamily="34" charset="0"/>
            </a:endParaRPr>
          </a:p>
          <a:p>
            <a:pPr marL="0" indent="0">
              <a:buNone/>
            </a:pPr>
            <a:endParaRPr lang="en-US" sz="3600" dirty="0"/>
          </a:p>
        </p:txBody>
      </p:sp>
      <p:pic>
        <p:nvPicPr>
          <p:cNvPr id="6" name="Picture 5"/>
          <p:cNvPicPr>
            <a:picLocks noChangeAspect="1"/>
          </p:cNvPicPr>
          <p:nvPr/>
        </p:nvPicPr>
        <p:blipFill>
          <a:blip r:embed="rId3"/>
          <a:stretch>
            <a:fillRect/>
          </a:stretch>
        </p:blipFill>
        <p:spPr>
          <a:xfrm>
            <a:off x="9904836" y="435209"/>
            <a:ext cx="1329043" cy="1322947"/>
          </a:xfrm>
          <a:prstGeom prst="rect">
            <a:avLst/>
          </a:prstGeom>
        </p:spPr>
      </p:pic>
    </p:spTree>
    <p:extLst>
      <p:ext uri="{BB962C8B-B14F-4D97-AF65-F5344CB8AC3E}">
        <p14:creationId xmlns:p14="http://schemas.microsoft.com/office/powerpoint/2010/main" val="428685433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78862"/>
          </a:xfrm>
        </p:spPr>
        <p:txBody>
          <a:bodyPr/>
          <a:lstStyle/>
          <a:p>
            <a:r>
              <a:rPr lang="en-US" b="1" dirty="0">
                <a:latin typeface="Arial" panose="020B0604020202020204" pitchFamily="34" charset="0"/>
                <a:cs typeface="Arial" panose="020B0604020202020204" pitchFamily="34" charset="0"/>
              </a:rPr>
              <a:t>IF HIV </a:t>
            </a:r>
            <a:r>
              <a:rPr lang="en-US" b="1" dirty="0" smtClean="0">
                <a:latin typeface="Arial" panose="020B0604020202020204" pitchFamily="34" charset="0"/>
                <a:cs typeface="Arial" panose="020B0604020202020204" pitchFamily="34" charset="0"/>
              </a:rPr>
              <a:t>IS SUSPECTED</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753849"/>
            <a:ext cx="10515600" cy="4423114"/>
          </a:xfrm>
        </p:spPr>
        <p:txBody>
          <a:bodyPr>
            <a:normAutofit/>
          </a:bodyPr>
          <a:lstStyle/>
          <a:p>
            <a:pPr marL="0" indent="0">
              <a:lnSpc>
                <a:spcPct val="100000"/>
              </a:lnSpc>
              <a:buNone/>
            </a:pPr>
            <a:r>
              <a:rPr lang="en-US" sz="2400" b="1" dirty="0">
                <a:latin typeface="Arial" panose="020B0604020202020204" pitchFamily="34" charset="0"/>
                <a:cs typeface="Arial" panose="020B0604020202020204" pitchFamily="34" charset="0"/>
              </a:rPr>
              <a:t>WHO recommends </a:t>
            </a:r>
            <a:r>
              <a:rPr lang="en-US" sz="2400" b="1" dirty="0" smtClean="0">
                <a:latin typeface="Arial" panose="020B0604020202020204" pitchFamily="34" charset="0"/>
                <a:cs typeface="Arial" panose="020B0604020202020204" pitchFamily="34" charset="0"/>
              </a:rPr>
              <a:t>that;</a:t>
            </a:r>
          </a:p>
          <a:p>
            <a:pPr>
              <a:lnSpc>
                <a:spcPct val="100000"/>
              </a:lnSpc>
            </a:pPr>
            <a:r>
              <a:rPr lang="en-US" sz="2600" dirty="0" smtClean="0">
                <a:latin typeface="Arial" panose="020B0604020202020204" pitchFamily="34" charset="0"/>
                <a:cs typeface="Arial" panose="020B0604020202020204" pitchFamily="34" charset="0"/>
              </a:rPr>
              <a:t>Infants </a:t>
            </a:r>
            <a:r>
              <a:rPr lang="en-US" sz="2600" dirty="0">
                <a:latin typeface="Arial" panose="020B0604020202020204" pitchFamily="34" charset="0"/>
                <a:cs typeface="Arial" panose="020B0604020202020204" pitchFamily="34" charset="0"/>
              </a:rPr>
              <a:t>and children below 18 months of age with unknown HIV exposure status who have signs or symptoms suggestive of HIV </a:t>
            </a:r>
            <a:r>
              <a:rPr lang="en-US" sz="2600" dirty="0" smtClean="0">
                <a:latin typeface="Arial" panose="020B0604020202020204" pitchFamily="34" charset="0"/>
                <a:cs typeface="Arial" panose="020B0604020202020204" pitchFamily="34" charset="0"/>
              </a:rPr>
              <a:t>infection should Undergo </a:t>
            </a:r>
            <a:r>
              <a:rPr lang="en-US" sz="2600" dirty="0">
                <a:latin typeface="Arial" panose="020B0604020202020204" pitchFamily="34" charset="0"/>
                <a:cs typeface="Arial" panose="020B0604020202020204" pitchFamily="34" charset="0"/>
              </a:rPr>
              <a:t>HIV serological testing </a:t>
            </a:r>
            <a:r>
              <a:rPr lang="en-US" sz="3000" dirty="0" smtClean="0">
                <a:latin typeface="Arial" panose="020B0604020202020204" pitchFamily="34" charset="0"/>
                <a:cs typeface="Arial" panose="020B0604020202020204" pitchFamily="34" charset="0"/>
              </a:rPr>
              <a:t>(</a:t>
            </a:r>
            <a:r>
              <a:rPr lang="en-US" sz="3000" dirty="0">
                <a:latin typeface="Arial" panose="020B0604020202020204" pitchFamily="34" charset="0"/>
                <a:cs typeface="Arial" panose="020B0604020202020204" pitchFamily="34" charset="0"/>
              </a:rPr>
              <a:t>to ascertain HIV exposure </a:t>
            </a:r>
            <a:r>
              <a:rPr lang="en-US" sz="3000" dirty="0" smtClean="0">
                <a:latin typeface="Arial" panose="020B0604020202020204" pitchFamily="34" charset="0"/>
                <a:cs typeface="Arial" panose="020B0604020202020204" pitchFamily="34" charset="0"/>
              </a:rPr>
              <a:t>status). </a:t>
            </a:r>
            <a:r>
              <a:rPr lang="en-US" sz="2600" dirty="0" smtClean="0">
                <a:latin typeface="Arial" panose="020B0604020202020204" pitchFamily="34" charset="0"/>
                <a:cs typeface="Arial" panose="020B0604020202020204" pitchFamily="34" charset="0"/>
              </a:rPr>
              <a:t>If </a:t>
            </a:r>
            <a:r>
              <a:rPr lang="en-US" sz="2600" dirty="0">
                <a:latin typeface="Arial" panose="020B0604020202020204" pitchFamily="34" charset="0"/>
                <a:cs typeface="Arial" panose="020B0604020202020204" pitchFamily="34" charset="0"/>
              </a:rPr>
              <a:t>reactive – confirm with virological </a:t>
            </a:r>
            <a:r>
              <a:rPr lang="en-US" sz="2600" dirty="0" smtClean="0">
                <a:latin typeface="Arial" panose="020B0604020202020204" pitchFamily="34" charset="0"/>
                <a:cs typeface="Arial" panose="020B0604020202020204" pitchFamily="34" charset="0"/>
              </a:rPr>
              <a:t>testing</a:t>
            </a:r>
          </a:p>
          <a:p>
            <a:pPr>
              <a:lnSpc>
                <a:spcPct val="100000"/>
              </a:lnSpc>
            </a:pPr>
            <a:r>
              <a:rPr lang="en-US" sz="2400" dirty="0" smtClean="0">
                <a:latin typeface="Arial" panose="020B0604020202020204" pitchFamily="34" charset="0"/>
                <a:cs typeface="Arial" panose="020B0604020202020204" pitchFamily="34" charset="0"/>
              </a:rPr>
              <a:t>Children </a:t>
            </a:r>
            <a:r>
              <a:rPr lang="en-US" sz="2400" dirty="0">
                <a:latin typeface="Arial" panose="020B0604020202020204" pitchFamily="34" charset="0"/>
                <a:cs typeface="Arial" panose="020B0604020202020204" pitchFamily="34" charset="0"/>
              </a:rPr>
              <a:t>18 months or older </a:t>
            </a:r>
          </a:p>
          <a:p>
            <a:pPr lvl="1">
              <a:lnSpc>
                <a:spcPct val="100000"/>
              </a:lnSpc>
              <a:buFont typeface="Wingdings" panose="05000000000000000000" pitchFamily="2" charset="2"/>
              <a:buChar char="Ø"/>
            </a:pPr>
            <a:r>
              <a:rPr lang="en-US" dirty="0">
                <a:latin typeface="Arial" panose="020B0604020202020204" pitchFamily="34" charset="0"/>
                <a:cs typeface="Arial" panose="020B0604020202020204" pitchFamily="34" charset="0"/>
              </a:rPr>
              <a:t>Suspected HIV infection </a:t>
            </a:r>
          </a:p>
          <a:p>
            <a:pPr lvl="1">
              <a:lnSpc>
                <a:spcPct val="100000"/>
              </a:lnSpc>
              <a:buFont typeface="Wingdings" panose="05000000000000000000" pitchFamily="2" charset="2"/>
              <a:buChar char="Ø"/>
            </a:pPr>
            <a:r>
              <a:rPr lang="en-US" dirty="0">
                <a:latin typeface="Arial" panose="020B0604020202020204" pitchFamily="34" charset="0"/>
                <a:cs typeface="Arial" panose="020B0604020202020204" pitchFamily="34" charset="0"/>
              </a:rPr>
              <a:t>HIV </a:t>
            </a:r>
            <a:r>
              <a:rPr lang="en-US" dirty="0" smtClean="0">
                <a:latin typeface="Arial" panose="020B0604020202020204" pitchFamily="34" charset="0"/>
                <a:cs typeface="Arial" panose="020B0604020202020204" pitchFamily="34" charset="0"/>
              </a:rPr>
              <a:t>exposed and is </a:t>
            </a:r>
            <a:r>
              <a:rPr lang="en-US" dirty="0">
                <a:latin typeface="Arial" panose="020B0604020202020204" pitchFamily="34" charset="0"/>
                <a:cs typeface="Arial" panose="020B0604020202020204" pitchFamily="34" charset="0"/>
              </a:rPr>
              <a:t>HIV </a:t>
            </a:r>
            <a:r>
              <a:rPr lang="en-US" dirty="0" smtClean="0">
                <a:latin typeface="Arial" panose="020B0604020202020204" pitchFamily="34" charset="0"/>
                <a:cs typeface="Arial" panose="020B0604020202020204" pitchFamily="34" charset="0"/>
              </a:rPr>
              <a:t>infected then,</a:t>
            </a:r>
          </a:p>
          <a:p>
            <a:pPr lvl="1">
              <a:lnSpc>
                <a:spcPct val="100000"/>
              </a:lnSpc>
              <a:buFont typeface="Wingdings" panose="05000000000000000000" pitchFamily="2" charset="2"/>
              <a:buChar char="Ø"/>
            </a:pPr>
            <a:r>
              <a:rPr lang="en-US" dirty="0">
                <a:latin typeface="Arial" panose="020B0604020202020204" pitchFamily="34" charset="0"/>
                <a:cs typeface="Arial" panose="020B0604020202020204" pitchFamily="34" charset="0"/>
              </a:rPr>
              <a:t>Serological ( rapid test kit) testing </a:t>
            </a:r>
            <a:r>
              <a:rPr lang="en-US" dirty="0" smtClean="0">
                <a:latin typeface="Arial" panose="020B0604020202020204" pitchFamily="34" charset="0"/>
                <a:cs typeface="Arial" panose="020B0604020202020204" pitchFamily="34" charset="0"/>
              </a:rPr>
              <a:t>should be performed</a:t>
            </a:r>
            <a:endParaRPr lang="en-US" dirty="0">
              <a:latin typeface="Arial" panose="020B0604020202020204" pitchFamily="34" charset="0"/>
              <a:cs typeface="Arial" panose="020B0604020202020204" pitchFamily="34" charset="0"/>
            </a:endParaRPr>
          </a:p>
          <a:p>
            <a:pPr lvl="1">
              <a:lnSpc>
                <a:spcPct val="100000"/>
              </a:lnSpc>
            </a:pPr>
            <a:endParaRPr lang="en-US"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1536610458"/>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IF HIV IS SUSPECTED</a:t>
            </a:r>
            <a:endParaRPr lang="en-US" dirty="0"/>
          </a:p>
        </p:txBody>
      </p:sp>
      <p:sp>
        <p:nvSpPr>
          <p:cNvPr id="3" name="Content Placeholder 2"/>
          <p:cNvSpPr>
            <a:spLocks noGrp="1"/>
          </p:cNvSpPr>
          <p:nvPr>
            <p:ph idx="1"/>
          </p:nvPr>
        </p:nvSpPr>
        <p:spPr/>
        <p:txBody>
          <a:bodyPr>
            <a:normAutofit/>
          </a:bodyPr>
          <a:lstStyle/>
          <a:p>
            <a:pPr>
              <a:lnSpc>
                <a:spcPct val="100000"/>
              </a:lnSpc>
            </a:pPr>
            <a:r>
              <a:rPr lang="en-US" dirty="0">
                <a:latin typeface="Arial" panose="020B0604020202020204" pitchFamily="34" charset="0"/>
                <a:cs typeface="Arial" panose="020B0604020202020204" pitchFamily="34" charset="0"/>
              </a:rPr>
              <a:t>Serological ( rapid test kit) testing </a:t>
            </a:r>
            <a:r>
              <a:rPr lang="en-US" dirty="0" smtClean="0">
                <a:latin typeface="Arial" panose="020B0604020202020204" pitchFamily="34" charset="0"/>
                <a:cs typeface="Arial" panose="020B0604020202020204" pitchFamily="34" charset="0"/>
              </a:rPr>
              <a:t>should be performed a</a:t>
            </a:r>
            <a:r>
              <a:rPr lang="en-US" sz="2800" dirty="0" smtClean="0">
                <a:latin typeface="Arial" panose="020B0604020202020204" pitchFamily="34" charset="0"/>
                <a:cs typeface="Arial" panose="020B0604020202020204" pitchFamily="34" charset="0"/>
              </a:rPr>
              <a:t>ccording </a:t>
            </a:r>
            <a:r>
              <a:rPr lang="en-US" sz="2800" dirty="0">
                <a:latin typeface="Arial" panose="020B0604020202020204" pitchFamily="34" charset="0"/>
                <a:cs typeface="Arial" panose="020B0604020202020204" pitchFamily="34" charset="0"/>
              </a:rPr>
              <a:t>to the standard diagnostic HIV testing algorithm used in adults</a:t>
            </a:r>
          </a:p>
          <a:p>
            <a:pPr marL="0" indent="0">
              <a:lnSpc>
                <a:spcPct val="100000"/>
              </a:lnSpc>
              <a:buNone/>
            </a:pPr>
            <a:r>
              <a:rPr lang="en-US" b="1" dirty="0">
                <a:latin typeface="Arial" panose="020B0604020202020204" pitchFamily="34" charset="0"/>
                <a:cs typeface="Arial" panose="020B0604020202020204" pitchFamily="34" charset="0"/>
              </a:rPr>
              <a:t>Kenyan guidelines</a:t>
            </a:r>
            <a:r>
              <a:rPr lang="en-US" b="1" dirty="0" smtClean="0">
                <a:latin typeface="Arial" panose="020B0604020202020204" pitchFamily="34" charset="0"/>
                <a:cs typeface="Arial" panose="020B0604020202020204" pitchFamily="34" charset="0"/>
              </a:rPr>
              <a:t>:</a:t>
            </a:r>
          </a:p>
          <a:p>
            <a:pPr>
              <a:lnSpc>
                <a:spcPct val="100000"/>
              </a:lnSpc>
            </a:pPr>
            <a:r>
              <a:rPr lang="en-US" b="1"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For early infant diagnosis (EID), HIV testing of the parents  follows an opt-out approach, but if the mother declines  testing for herself (or is not available for testing) then  testing of the infant is required</a:t>
            </a:r>
          </a:p>
          <a:p>
            <a:endParaRPr lang="en-US" sz="3200" dirty="0"/>
          </a:p>
        </p:txBody>
      </p:sp>
    </p:spTree>
    <p:extLst>
      <p:ext uri="{BB962C8B-B14F-4D97-AF65-F5344CB8AC3E}">
        <p14:creationId xmlns:p14="http://schemas.microsoft.com/office/powerpoint/2010/main" val="1789881866"/>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Infant prophylaxis </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28997"/>
            <a:ext cx="10515600" cy="4647966"/>
          </a:xfrm>
        </p:spPr>
        <p:txBody>
          <a:bodyPr>
            <a:normAutofit fontScale="92500"/>
          </a:bodyPr>
          <a:lstStyle/>
          <a:p>
            <a:pPr marL="457200" lvl="0" indent="-457200">
              <a:lnSpc>
                <a:spcPct val="100000"/>
              </a:lnSpc>
              <a:spcBef>
                <a:spcPts val="0"/>
              </a:spcBef>
              <a:buClr>
                <a:schemeClr val="accent6">
                  <a:lumMod val="75000"/>
                </a:schemeClr>
              </a:buClr>
              <a:buFont typeface="Wingdings" panose="05000000000000000000" pitchFamily="2" charset="2"/>
              <a:buChar char="§"/>
              <a:defRPr/>
            </a:pPr>
            <a:r>
              <a:rPr lang="en-US" sz="3200" b="1" dirty="0">
                <a:solidFill>
                  <a:schemeClr val="dk1"/>
                </a:solidFill>
              </a:rPr>
              <a:t>All HIV exposed infants (HEIs) </a:t>
            </a:r>
            <a:r>
              <a:rPr lang="en-US" sz="3200" dirty="0">
                <a:solidFill>
                  <a:schemeClr val="dk1"/>
                </a:solidFill>
              </a:rPr>
              <a:t>should receive; </a:t>
            </a:r>
          </a:p>
          <a:p>
            <a:pPr marL="742315" marR="798830" lvl="1" indent="-457200">
              <a:lnSpc>
                <a:spcPct val="98000"/>
              </a:lnSpc>
              <a:spcBef>
                <a:spcPts val="10"/>
              </a:spcBef>
              <a:buFont typeface="Wingdings" panose="05000000000000000000" pitchFamily="2" charset="2"/>
              <a:buChar char="Ø"/>
              <a:tabLst>
                <a:tab pos="539750" algn="l"/>
              </a:tabLst>
            </a:pPr>
            <a:r>
              <a:rPr lang="en-US" sz="3200" spc="5" dirty="0">
                <a:cs typeface="Georgia" panose="02040502050405020303"/>
              </a:rPr>
              <a:t>AZT+NVP </a:t>
            </a:r>
            <a:r>
              <a:rPr lang="en-US" sz="3200" spc="35" dirty="0">
                <a:cs typeface="Georgia" panose="02040502050405020303"/>
              </a:rPr>
              <a:t>for </a:t>
            </a:r>
            <a:r>
              <a:rPr lang="en-US" sz="3200" spc="65" dirty="0">
                <a:cs typeface="Georgia" panose="02040502050405020303"/>
              </a:rPr>
              <a:t>6 </a:t>
            </a:r>
            <a:r>
              <a:rPr lang="en-US" sz="3200" spc="60" dirty="0">
                <a:cs typeface="Georgia" panose="02040502050405020303"/>
              </a:rPr>
              <a:t>weeks, </a:t>
            </a:r>
            <a:r>
              <a:rPr lang="en-US" sz="3200" spc="-15" dirty="0">
                <a:cs typeface="Georgia" panose="02040502050405020303"/>
              </a:rPr>
              <a:t>NVP </a:t>
            </a:r>
            <a:r>
              <a:rPr lang="en-US" sz="3200" spc="60" dirty="0">
                <a:cs typeface="Georgia" panose="02040502050405020303"/>
              </a:rPr>
              <a:t>should </a:t>
            </a:r>
            <a:r>
              <a:rPr lang="en-US" sz="3200" spc="100" dirty="0">
                <a:cs typeface="Georgia" panose="02040502050405020303"/>
              </a:rPr>
              <a:t>be  </a:t>
            </a:r>
            <a:r>
              <a:rPr lang="en-US" sz="3200" spc="60" dirty="0">
                <a:cs typeface="Georgia" panose="02040502050405020303"/>
              </a:rPr>
              <a:t>continued </a:t>
            </a:r>
            <a:r>
              <a:rPr lang="en-US" sz="3200" spc="45" dirty="0">
                <a:cs typeface="Georgia" panose="02040502050405020303"/>
              </a:rPr>
              <a:t>until </a:t>
            </a:r>
            <a:r>
              <a:rPr lang="en-US" sz="3200" spc="65" dirty="0">
                <a:cs typeface="Georgia" panose="02040502050405020303"/>
              </a:rPr>
              <a:t>6 </a:t>
            </a:r>
            <a:r>
              <a:rPr lang="en-US" sz="3200" spc="80" dirty="0">
                <a:cs typeface="Georgia" panose="02040502050405020303"/>
              </a:rPr>
              <a:t>weeks </a:t>
            </a:r>
            <a:r>
              <a:rPr lang="en-US" sz="3200" spc="35" dirty="0">
                <a:cs typeface="Georgia" panose="02040502050405020303"/>
              </a:rPr>
              <a:t>after</a:t>
            </a:r>
            <a:r>
              <a:rPr lang="en-US" sz="3200" spc="-125" dirty="0">
                <a:cs typeface="Georgia" panose="02040502050405020303"/>
              </a:rPr>
              <a:t> </a:t>
            </a:r>
            <a:r>
              <a:rPr lang="en-US" sz="3200" spc="50" dirty="0">
                <a:cs typeface="Georgia" panose="02040502050405020303"/>
              </a:rPr>
              <a:t>complete  cessation </a:t>
            </a:r>
            <a:r>
              <a:rPr lang="en-US" sz="3200" spc="55" dirty="0">
                <a:cs typeface="Georgia" panose="02040502050405020303"/>
              </a:rPr>
              <a:t>of breast</a:t>
            </a:r>
            <a:r>
              <a:rPr lang="en-US" sz="3200" spc="-180" dirty="0">
                <a:cs typeface="Georgia" panose="02040502050405020303"/>
              </a:rPr>
              <a:t> </a:t>
            </a:r>
            <a:r>
              <a:rPr lang="en-US" sz="3200" spc="35" dirty="0">
                <a:cs typeface="Georgia" panose="02040502050405020303"/>
              </a:rPr>
              <a:t>feeding</a:t>
            </a:r>
            <a:endParaRPr lang="en-US" sz="3200" dirty="0">
              <a:cs typeface="Georgia" panose="02040502050405020303"/>
            </a:endParaRPr>
          </a:p>
          <a:p>
            <a:pPr marL="742315" marR="207010" lvl="1" indent="-457200">
              <a:lnSpc>
                <a:spcPct val="98000"/>
              </a:lnSpc>
              <a:spcBef>
                <a:spcPts val="50"/>
              </a:spcBef>
              <a:buFont typeface="Wingdings" panose="05000000000000000000" pitchFamily="2" charset="2"/>
              <a:buChar char="Ø"/>
              <a:tabLst>
                <a:tab pos="539750" algn="l"/>
              </a:tabLst>
            </a:pPr>
            <a:r>
              <a:rPr lang="en-US" sz="3200" spc="15" dirty="0">
                <a:cs typeface="Georgia" panose="02040502050405020303"/>
              </a:rPr>
              <a:t>Infant </a:t>
            </a:r>
            <a:r>
              <a:rPr lang="en-US" sz="3200" spc="35" dirty="0">
                <a:cs typeface="Georgia" panose="02040502050405020303"/>
              </a:rPr>
              <a:t>prophylaxis </a:t>
            </a:r>
            <a:r>
              <a:rPr lang="en-US" sz="3200" spc="40" dirty="0">
                <a:cs typeface="Georgia" panose="02040502050405020303"/>
              </a:rPr>
              <a:t>can </a:t>
            </a:r>
            <a:r>
              <a:rPr lang="en-US" sz="3200" spc="75" dirty="0">
                <a:cs typeface="Georgia" panose="02040502050405020303"/>
              </a:rPr>
              <a:t>be </a:t>
            </a:r>
            <a:r>
              <a:rPr lang="en-US" sz="3200" spc="35" dirty="0">
                <a:cs typeface="Georgia" panose="02040502050405020303"/>
              </a:rPr>
              <a:t>discontinued </a:t>
            </a:r>
            <a:r>
              <a:rPr lang="en-US" sz="3200" spc="40" dirty="0">
                <a:cs typeface="Georgia" panose="02040502050405020303"/>
              </a:rPr>
              <a:t>after </a:t>
            </a:r>
            <a:r>
              <a:rPr lang="en-US" sz="3200" spc="50" dirty="0">
                <a:cs typeface="Georgia" panose="02040502050405020303"/>
              </a:rPr>
              <a:t>a  </a:t>
            </a:r>
            <a:r>
              <a:rPr lang="en-US" sz="3200" spc="40" dirty="0">
                <a:cs typeface="Georgia" panose="02040502050405020303"/>
              </a:rPr>
              <a:t>minimum</a:t>
            </a:r>
            <a:r>
              <a:rPr lang="en-US" sz="3200" spc="-30" dirty="0">
                <a:cs typeface="Georgia" panose="02040502050405020303"/>
              </a:rPr>
              <a:t> </a:t>
            </a:r>
            <a:r>
              <a:rPr lang="en-US" sz="3200" spc="30" dirty="0">
                <a:cs typeface="Georgia" panose="02040502050405020303"/>
              </a:rPr>
              <a:t>of</a:t>
            </a:r>
            <a:r>
              <a:rPr lang="en-US" sz="3200" spc="-15" dirty="0">
                <a:cs typeface="Georgia" panose="02040502050405020303"/>
              </a:rPr>
              <a:t> </a:t>
            </a:r>
            <a:r>
              <a:rPr lang="en-US" sz="3200" spc="160" dirty="0">
                <a:cs typeface="Georgia" panose="02040502050405020303"/>
              </a:rPr>
              <a:t>12</a:t>
            </a:r>
            <a:r>
              <a:rPr lang="en-US" sz="3200" spc="-50" dirty="0">
                <a:cs typeface="Georgia" panose="02040502050405020303"/>
              </a:rPr>
              <a:t> </a:t>
            </a:r>
            <a:r>
              <a:rPr lang="en-US" sz="3200" spc="80" dirty="0">
                <a:cs typeface="Georgia" panose="02040502050405020303"/>
              </a:rPr>
              <a:t>weeks</a:t>
            </a:r>
            <a:r>
              <a:rPr lang="en-US" sz="3200" spc="-40" dirty="0">
                <a:cs typeface="Georgia" panose="02040502050405020303"/>
              </a:rPr>
              <a:t> </a:t>
            </a:r>
            <a:r>
              <a:rPr lang="en-US" sz="3200" spc="45" dirty="0">
                <a:cs typeface="Georgia" panose="02040502050405020303"/>
              </a:rPr>
              <a:t>on</a:t>
            </a:r>
            <a:r>
              <a:rPr lang="en-US" sz="3200" dirty="0">
                <a:cs typeface="Georgia" panose="02040502050405020303"/>
              </a:rPr>
              <a:t> </a:t>
            </a:r>
            <a:r>
              <a:rPr lang="en-US" sz="3200" spc="-15" dirty="0">
                <a:cs typeface="Georgia" panose="02040502050405020303"/>
              </a:rPr>
              <a:t>NVP</a:t>
            </a:r>
            <a:r>
              <a:rPr lang="en-US" sz="3200" spc="-20" dirty="0">
                <a:cs typeface="Georgia" panose="02040502050405020303"/>
              </a:rPr>
              <a:t> </a:t>
            </a:r>
            <a:r>
              <a:rPr lang="en-US" sz="3200" spc="30" dirty="0">
                <a:cs typeface="Georgia" panose="02040502050405020303"/>
              </a:rPr>
              <a:t>if</a:t>
            </a:r>
            <a:r>
              <a:rPr lang="en-US" sz="3200" spc="-10" dirty="0">
                <a:cs typeface="Georgia" panose="02040502050405020303"/>
              </a:rPr>
              <a:t> </a:t>
            </a:r>
            <a:r>
              <a:rPr lang="en-US" sz="3200" spc="45" dirty="0">
                <a:cs typeface="Georgia" panose="02040502050405020303"/>
              </a:rPr>
              <a:t>the</a:t>
            </a:r>
            <a:r>
              <a:rPr lang="en-US" sz="3200" spc="-45" dirty="0">
                <a:cs typeface="Georgia" panose="02040502050405020303"/>
              </a:rPr>
              <a:t> </a:t>
            </a:r>
            <a:r>
              <a:rPr lang="en-US" sz="3200" spc="25" dirty="0">
                <a:cs typeface="Georgia" panose="02040502050405020303"/>
              </a:rPr>
              <a:t>child</a:t>
            </a:r>
            <a:r>
              <a:rPr lang="en-US" sz="3200" dirty="0">
                <a:cs typeface="Georgia" panose="02040502050405020303"/>
              </a:rPr>
              <a:t> </a:t>
            </a:r>
            <a:r>
              <a:rPr lang="en-US" sz="3200" spc="25" dirty="0">
                <a:cs typeface="Georgia" panose="02040502050405020303"/>
              </a:rPr>
              <a:t>is</a:t>
            </a:r>
            <a:r>
              <a:rPr lang="en-US" sz="3200" spc="15" dirty="0">
                <a:cs typeface="Georgia" panose="02040502050405020303"/>
              </a:rPr>
              <a:t> </a:t>
            </a:r>
            <a:r>
              <a:rPr lang="en-US" sz="3200" spc="40" dirty="0">
                <a:cs typeface="Georgia" panose="02040502050405020303"/>
              </a:rPr>
              <a:t>not  </a:t>
            </a:r>
            <a:r>
              <a:rPr lang="en-US" sz="3200" spc="55" dirty="0">
                <a:cs typeface="Georgia" panose="02040502050405020303"/>
              </a:rPr>
              <a:t>breast </a:t>
            </a:r>
            <a:r>
              <a:rPr lang="en-US" sz="3200" spc="35" dirty="0">
                <a:cs typeface="Georgia" panose="02040502050405020303"/>
              </a:rPr>
              <a:t>feeding </a:t>
            </a:r>
            <a:r>
              <a:rPr lang="en-US" sz="3200" spc="45" dirty="0">
                <a:cs typeface="Georgia" panose="02040502050405020303"/>
              </a:rPr>
              <a:t>(death </a:t>
            </a:r>
            <a:r>
              <a:rPr lang="en-US" sz="3200" spc="30" dirty="0">
                <a:cs typeface="Georgia" panose="02040502050405020303"/>
              </a:rPr>
              <a:t>of </a:t>
            </a:r>
            <a:r>
              <a:rPr lang="en-US" sz="3200" spc="45" dirty="0">
                <a:cs typeface="Georgia" panose="02040502050405020303"/>
              </a:rPr>
              <a:t>mother </a:t>
            </a:r>
            <a:r>
              <a:rPr lang="en-US" sz="3200" spc="55" dirty="0">
                <a:cs typeface="Georgia" panose="02040502050405020303"/>
              </a:rPr>
              <a:t>or </a:t>
            </a:r>
            <a:r>
              <a:rPr lang="en-US" sz="3200" spc="40" dirty="0">
                <a:cs typeface="Georgia" panose="02040502050405020303"/>
              </a:rPr>
              <a:t>separation  </a:t>
            </a:r>
            <a:r>
              <a:rPr lang="en-US" sz="3200" spc="70" dirty="0">
                <a:cs typeface="Georgia" panose="02040502050405020303"/>
              </a:rPr>
              <a:t>with</a:t>
            </a:r>
            <a:r>
              <a:rPr lang="en-US" sz="3200" dirty="0">
                <a:cs typeface="Georgia" panose="02040502050405020303"/>
              </a:rPr>
              <a:t> </a:t>
            </a:r>
            <a:r>
              <a:rPr lang="en-US" sz="3200" spc="45" dirty="0">
                <a:cs typeface="Georgia" panose="02040502050405020303"/>
              </a:rPr>
              <a:t>mother)</a:t>
            </a:r>
            <a:endParaRPr lang="en-US" sz="3200" dirty="0">
              <a:cs typeface="Georgia" panose="02040502050405020303"/>
            </a:endParaRPr>
          </a:p>
          <a:p>
            <a:pPr marL="742315" marR="130175" lvl="1" indent="-457200">
              <a:lnSpc>
                <a:spcPct val="99000"/>
              </a:lnSpc>
              <a:spcBef>
                <a:spcPts val="35"/>
              </a:spcBef>
              <a:buFont typeface="Wingdings" panose="05000000000000000000" pitchFamily="2" charset="2"/>
              <a:buChar char="Ø"/>
              <a:tabLst>
                <a:tab pos="539750" algn="l"/>
              </a:tabLst>
            </a:pPr>
            <a:r>
              <a:rPr lang="en-US" sz="3200" spc="55" dirty="0">
                <a:cs typeface="Georgia" panose="02040502050405020303"/>
              </a:rPr>
              <a:t>The </a:t>
            </a:r>
            <a:r>
              <a:rPr lang="en-US" sz="3200" spc="30" dirty="0">
                <a:cs typeface="Georgia" panose="02040502050405020303"/>
              </a:rPr>
              <a:t>infant </a:t>
            </a:r>
            <a:r>
              <a:rPr lang="en-US" sz="3200" spc="40" dirty="0">
                <a:cs typeface="Georgia" panose="02040502050405020303"/>
              </a:rPr>
              <a:t>prophylaxis </a:t>
            </a:r>
            <a:r>
              <a:rPr lang="en-US" sz="3200" spc="35" dirty="0">
                <a:cs typeface="Georgia" panose="02040502050405020303"/>
              </a:rPr>
              <a:t>regimen applies </a:t>
            </a:r>
            <a:r>
              <a:rPr lang="en-US" sz="3200" spc="50" dirty="0">
                <a:cs typeface="Georgia" panose="02040502050405020303"/>
              </a:rPr>
              <a:t>to </a:t>
            </a:r>
            <a:r>
              <a:rPr lang="en-US" sz="3200" spc="20" dirty="0">
                <a:cs typeface="Georgia" panose="02040502050405020303"/>
              </a:rPr>
              <a:t>all  </a:t>
            </a:r>
            <a:r>
              <a:rPr lang="en-US" sz="3200" spc="30" dirty="0">
                <a:cs typeface="Georgia" panose="02040502050405020303"/>
              </a:rPr>
              <a:t>infants </a:t>
            </a:r>
            <a:r>
              <a:rPr lang="en-US" sz="3200" spc="50" dirty="0">
                <a:cs typeface="Georgia" panose="02040502050405020303"/>
              </a:rPr>
              <a:t>irrespective </a:t>
            </a:r>
            <a:r>
              <a:rPr lang="en-US" sz="3200" spc="30" dirty="0">
                <a:cs typeface="Georgia" panose="02040502050405020303"/>
              </a:rPr>
              <a:t>of </a:t>
            </a:r>
            <a:r>
              <a:rPr lang="en-US" sz="3200" spc="50" dirty="0">
                <a:cs typeface="Georgia" panose="02040502050405020303"/>
              </a:rPr>
              <a:t>age </a:t>
            </a:r>
            <a:r>
              <a:rPr lang="en-US" sz="3200" spc="60" dirty="0">
                <a:cs typeface="Georgia" panose="02040502050405020303"/>
              </a:rPr>
              <a:t>when </a:t>
            </a:r>
            <a:r>
              <a:rPr lang="en-US" sz="3200" spc="35" dirty="0">
                <a:cs typeface="Georgia" panose="02040502050405020303"/>
              </a:rPr>
              <a:t>identifying </a:t>
            </a:r>
            <a:r>
              <a:rPr lang="en-US" sz="3200" spc="-30" dirty="0">
                <a:cs typeface="Georgia" panose="02040502050405020303"/>
              </a:rPr>
              <a:t>HIV  </a:t>
            </a:r>
            <a:r>
              <a:rPr lang="en-US" sz="3200" spc="55" dirty="0">
                <a:cs typeface="Georgia" panose="02040502050405020303"/>
              </a:rPr>
              <a:t>exposure </a:t>
            </a:r>
            <a:r>
              <a:rPr lang="en-US" sz="3200" spc="-5" dirty="0">
                <a:cs typeface="Georgia" panose="02040502050405020303"/>
              </a:rPr>
              <a:t>(e.g. </a:t>
            </a:r>
            <a:r>
              <a:rPr lang="en-US" sz="3200" spc="45" dirty="0">
                <a:cs typeface="Georgia" panose="02040502050405020303"/>
              </a:rPr>
              <a:t>mother </a:t>
            </a:r>
            <a:r>
              <a:rPr lang="en-US" sz="3200" spc="40" dirty="0">
                <a:cs typeface="Georgia" panose="02040502050405020303"/>
              </a:rPr>
              <a:t>diagnosed </a:t>
            </a:r>
            <a:r>
              <a:rPr lang="en-US" sz="3200" spc="15" dirty="0">
                <a:cs typeface="Georgia" panose="02040502050405020303"/>
              </a:rPr>
              <a:t>HIV-positive</a:t>
            </a:r>
            <a:r>
              <a:rPr lang="en-US" sz="3200" spc="-165" dirty="0">
                <a:cs typeface="Georgia" panose="02040502050405020303"/>
              </a:rPr>
              <a:t> </a:t>
            </a:r>
            <a:r>
              <a:rPr lang="en-US" sz="3200" spc="40" dirty="0">
                <a:cs typeface="Georgia" panose="02040502050405020303"/>
              </a:rPr>
              <a:t>in  </a:t>
            </a:r>
            <a:r>
              <a:rPr lang="en-US" sz="3200" spc="45" dirty="0">
                <a:cs typeface="Georgia" panose="02040502050405020303"/>
              </a:rPr>
              <a:t>the postpartum</a:t>
            </a:r>
            <a:r>
              <a:rPr lang="en-US" sz="3200" spc="-65" dirty="0">
                <a:cs typeface="Georgia" panose="02040502050405020303"/>
              </a:rPr>
              <a:t> </a:t>
            </a:r>
            <a:r>
              <a:rPr lang="en-US" sz="3200" spc="45" dirty="0">
                <a:cs typeface="Georgia" panose="02040502050405020303"/>
              </a:rPr>
              <a:t>period)</a:t>
            </a:r>
            <a:endParaRPr lang="en-US" sz="3200" dirty="0">
              <a:cs typeface="Georgia" panose="02040502050405020303"/>
            </a:endParaRPr>
          </a:p>
          <a:p>
            <a:pPr marL="457200" indent="-457200">
              <a:lnSpc>
                <a:spcPct val="100000"/>
              </a:lnSpc>
              <a:spcBef>
                <a:spcPts val="0"/>
              </a:spcBef>
              <a:buClr>
                <a:schemeClr val="accent6">
                  <a:lumMod val="75000"/>
                </a:schemeClr>
              </a:buClr>
              <a:buFont typeface="Wingdings" panose="05000000000000000000" pitchFamily="2" charset="2"/>
              <a:buChar char="§"/>
              <a:defRPr/>
            </a:pPr>
            <a:r>
              <a:rPr lang="en-US" b="1" dirty="0" smtClean="0">
                <a:solidFill>
                  <a:schemeClr val="dk1"/>
                </a:solidFill>
                <a:latin typeface="Arial" panose="020B0604020202020204" pitchFamily="34" charset="0"/>
                <a:cs typeface="Arial" panose="020B0604020202020204" pitchFamily="34" charset="0"/>
              </a:rPr>
              <a:t>NOTE: </a:t>
            </a:r>
            <a:r>
              <a:rPr lang="en-US" b="1" dirty="0" smtClean="0">
                <a:latin typeface="Arial" panose="020B0604020202020204" pitchFamily="34" charset="0"/>
                <a:cs typeface="Arial" panose="020B0604020202020204" pitchFamily="34" charset="0"/>
              </a:rPr>
              <a:t>AZT- ZIDOVIDINE</a:t>
            </a:r>
            <a:r>
              <a:rPr lang="en-US" b="1" dirty="0">
                <a:latin typeface="Arial" panose="020B0604020202020204" pitchFamily="34" charset="0"/>
                <a:cs typeface="Arial" panose="020B0604020202020204" pitchFamily="34" charset="0"/>
              </a:rPr>
              <a:t>; </a:t>
            </a:r>
            <a:r>
              <a:rPr lang="en-US" b="1" dirty="0" smtClean="0">
                <a:latin typeface="Arial" panose="020B0604020202020204" pitchFamily="34" charset="0"/>
                <a:cs typeface="Arial" panose="020B0604020202020204" pitchFamily="34" charset="0"/>
              </a:rPr>
              <a:t>   NVP- NIVERAPINE</a:t>
            </a:r>
            <a:endParaRPr lang="en-US" b="1" dirty="0">
              <a:latin typeface="Arial" panose="020B0604020202020204" pitchFamily="34" charset="0"/>
              <a:cs typeface="Arial" panose="020B0604020202020204" pitchFamily="34" charset="0"/>
            </a:endParaRPr>
          </a:p>
          <a:p>
            <a:pPr marL="457200" lvl="0" indent="-457200">
              <a:lnSpc>
                <a:spcPct val="100000"/>
              </a:lnSpc>
              <a:spcBef>
                <a:spcPts val="0"/>
              </a:spcBef>
              <a:buClr>
                <a:schemeClr val="accent6">
                  <a:lumMod val="75000"/>
                </a:schemeClr>
              </a:buClr>
              <a:buFont typeface="Wingdings" panose="05000000000000000000" pitchFamily="2" charset="2"/>
              <a:buChar char="§"/>
              <a:defRPr/>
            </a:pPr>
            <a:endParaRPr lang="en-US" dirty="0">
              <a:solidFill>
                <a:schemeClr val="dk1"/>
              </a:solidFill>
            </a:endParaRPr>
          </a:p>
          <a:p>
            <a:pPr marL="0" indent="0">
              <a:buNone/>
            </a:pPr>
            <a:endParaRPr lang="en-US" dirty="0"/>
          </a:p>
        </p:txBody>
      </p:sp>
    </p:spTree>
    <p:extLst>
      <p:ext uri="{BB962C8B-B14F-4D97-AF65-F5344CB8AC3E}">
        <p14:creationId xmlns:p14="http://schemas.microsoft.com/office/powerpoint/2010/main" val="2906677064"/>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538" y="140677"/>
            <a:ext cx="11100600" cy="1090246"/>
          </a:xfrm>
        </p:spPr>
        <p:txBody>
          <a:bodyPr>
            <a:normAutofit fontScale="90000"/>
          </a:bodyPr>
          <a:lstStyle/>
          <a:p>
            <a:pPr algn="ctr"/>
            <a:r>
              <a:rPr lang="en-US" b="1" dirty="0">
                <a:latin typeface="Arial" panose="020B0604020202020204" pitchFamily="34" charset="0"/>
                <a:cs typeface="Arial" panose="020B0604020202020204" pitchFamily="34" charset="0"/>
              </a:rPr>
              <a:t>Dosing of prophylactic ARVs from birth to 12 weeks</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909677"/>
              </p:ext>
            </p:extLst>
          </p:nvPr>
        </p:nvGraphicFramePr>
        <p:xfrm>
          <a:off x="0" y="1371597"/>
          <a:ext cx="12102059" cy="5486403"/>
        </p:xfrm>
        <a:graphic>
          <a:graphicData uri="http://schemas.openxmlformats.org/drawingml/2006/table">
            <a:tbl>
              <a:tblPr firstRow="1" firstCol="1" lastRow="1" lastCol="1" bandRow="1" bandCol="1">
                <a:tableStyleId>{5940675A-B579-460E-94D1-54222C63F5DA}</a:tableStyleId>
              </a:tblPr>
              <a:tblGrid>
                <a:gridCol w="3658974"/>
                <a:gridCol w="3580398"/>
                <a:gridCol w="4862687"/>
              </a:tblGrid>
              <a:tr h="995281">
                <a:tc>
                  <a:txBody>
                    <a:bodyPr/>
                    <a:lstStyle/>
                    <a:p>
                      <a:pPr marL="29845" marR="0">
                        <a:spcBef>
                          <a:spcPts val="680"/>
                        </a:spcBef>
                        <a:spcAft>
                          <a:spcPts val="0"/>
                        </a:spcAft>
                      </a:pPr>
                      <a:r>
                        <a:rPr lang="en-US" sz="2800" b="1" dirty="0" smtClean="0">
                          <a:solidFill>
                            <a:schemeClr val="bg1"/>
                          </a:solidFill>
                          <a:effectLst/>
                          <a:latin typeface="Arial" panose="020B0604020202020204" pitchFamily="34" charset="0"/>
                          <a:cs typeface="Arial" panose="020B0604020202020204" pitchFamily="34" charset="0"/>
                        </a:rPr>
                        <a:t>       Age/Weight</a:t>
                      </a:r>
                      <a:endPar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solidFill>
                      <a:schemeClr val="accent1"/>
                    </a:solidFill>
                  </a:tcPr>
                </a:tc>
                <a:tc>
                  <a:txBody>
                    <a:bodyPr/>
                    <a:lstStyle/>
                    <a:p>
                      <a:pPr marL="30480" marR="0" algn="ctr">
                        <a:spcBef>
                          <a:spcPts val="680"/>
                        </a:spcBef>
                        <a:spcAft>
                          <a:spcPts val="0"/>
                        </a:spcAft>
                      </a:pPr>
                      <a:r>
                        <a:rPr lang="en-US" sz="2800" b="1" dirty="0" smtClean="0">
                          <a:solidFill>
                            <a:schemeClr val="bg1"/>
                          </a:solidFill>
                          <a:effectLst/>
                          <a:latin typeface="Arial" panose="020B0604020202020204" pitchFamily="34" charset="0"/>
                          <a:cs typeface="Arial" panose="020B0604020202020204" pitchFamily="34" charset="0"/>
                        </a:rPr>
                        <a:t>Dosing </a:t>
                      </a:r>
                      <a:r>
                        <a:rPr lang="en-US" sz="2800" b="1" dirty="0">
                          <a:solidFill>
                            <a:schemeClr val="bg1"/>
                          </a:solidFill>
                          <a:effectLst/>
                          <a:latin typeface="Arial" panose="020B0604020202020204" pitchFamily="34" charset="0"/>
                          <a:cs typeface="Arial" panose="020B0604020202020204" pitchFamily="34" charset="0"/>
                        </a:rPr>
                        <a:t>of NVP </a:t>
                      </a:r>
                      <a:r>
                        <a:rPr lang="en-US" sz="2800" b="1" dirty="0" smtClean="0">
                          <a:solidFill>
                            <a:schemeClr val="bg1"/>
                          </a:solidFill>
                          <a:effectLst/>
                          <a:latin typeface="Arial" panose="020B0604020202020204" pitchFamily="34" charset="0"/>
                          <a:cs typeface="Arial" panose="020B0604020202020204" pitchFamily="34" charset="0"/>
                        </a:rPr>
                        <a:t>      (</a:t>
                      </a:r>
                      <a:r>
                        <a:rPr lang="en-US" sz="2800" b="1" dirty="0">
                          <a:solidFill>
                            <a:schemeClr val="bg1"/>
                          </a:solidFill>
                          <a:effectLst/>
                          <a:latin typeface="Arial" panose="020B0604020202020204" pitchFamily="34" charset="0"/>
                          <a:cs typeface="Arial" panose="020B0604020202020204" pitchFamily="34" charset="0"/>
                        </a:rPr>
                        <a:t>10mg/ml) OD</a:t>
                      </a:r>
                      <a:endPar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solidFill>
                      <a:schemeClr val="accent1"/>
                    </a:solidFill>
                  </a:tcPr>
                </a:tc>
                <a:tc>
                  <a:txBody>
                    <a:bodyPr/>
                    <a:lstStyle/>
                    <a:p>
                      <a:pPr marL="28575" marR="0">
                        <a:spcBef>
                          <a:spcPts val="680"/>
                        </a:spcBef>
                        <a:spcAft>
                          <a:spcPts val="0"/>
                        </a:spcAft>
                      </a:pPr>
                      <a:r>
                        <a:rPr lang="en-US" sz="2800" b="1" dirty="0">
                          <a:solidFill>
                            <a:schemeClr val="bg1"/>
                          </a:solidFill>
                          <a:effectLst/>
                          <a:latin typeface="Arial" panose="020B0604020202020204" pitchFamily="34" charset="0"/>
                          <a:cs typeface="Arial" panose="020B0604020202020204" pitchFamily="34" charset="0"/>
                        </a:rPr>
                        <a:t>Dosing of AZT (10mg/ml) BD</a:t>
                      </a:r>
                      <a:endParaRPr lang="en-US" sz="4400" dirty="0">
                        <a:solidFill>
                          <a:schemeClr val="bg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solidFill>
                      <a:schemeClr val="accent1"/>
                    </a:solidFill>
                  </a:tcPr>
                </a:tc>
              </a:tr>
              <a:tr h="563918">
                <a:tc gridSpan="3">
                  <a:txBody>
                    <a:bodyPr/>
                    <a:lstStyle/>
                    <a:p>
                      <a:pPr marL="57150" marR="0">
                        <a:spcBef>
                          <a:spcPts val="185"/>
                        </a:spcBef>
                        <a:spcAft>
                          <a:spcPts val="0"/>
                        </a:spcAft>
                      </a:pPr>
                      <a:r>
                        <a:rPr lang="en-US" sz="2000" dirty="0" smtClean="0">
                          <a:effectLst/>
                        </a:rPr>
                        <a:t> </a:t>
                      </a:r>
                      <a:r>
                        <a:rPr lang="en-US" sz="2400" b="1" dirty="0" smtClean="0">
                          <a:effectLst/>
                          <a:latin typeface="Arial" panose="020B0604020202020204" pitchFamily="34" charset="0"/>
                          <a:cs typeface="Arial" panose="020B0604020202020204" pitchFamily="34" charset="0"/>
                        </a:rPr>
                        <a:t>Regimen from Birth </a:t>
                      </a:r>
                      <a:r>
                        <a:rPr lang="en-US" sz="2400" b="1" dirty="0">
                          <a:effectLst/>
                          <a:latin typeface="Arial" panose="020B0604020202020204" pitchFamily="34" charset="0"/>
                          <a:cs typeface="Arial" panose="020B0604020202020204" pitchFamily="34" charset="0"/>
                        </a:rPr>
                        <a:t>to 6 weeks</a:t>
                      </a:r>
                      <a:endParaRPr lang="en-US" sz="3600" b="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hMerge="1">
                  <a:txBody>
                    <a:bodyPr/>
                    <a:lstStyle/>
                    <a:p>
                      <a:endParaRPr lang="en-US"/>
                    </a:p>
                  </a:txBody>
                  <a:tcPr/>
                </a:tc>
                <a:tc hMerge="1">
                  <a:txBody>
                    <a:bodyPr/>
                    <a:lstStyle/>
                    <a:p>
                      <a:endParaRPr lang="en-US"/>
                    </a:p>
                  </a:txBody>
                  <a:tcPr/>
                </a:tc>
              </a:tr>
              <a:tr h="640305">
                <a:tc>
                  <a:txBody>
                    <a:bodyPr/>
                    <a:lstStyle/>
                    <a:p>
                      <a:pPr marL="57150" marR="0">
                        <a:spcBef>
                          <a:spcPts val="285"/>
                        </a:spcBef>
                        <a:spcAft>
                          <a:spcPts val="0"/>
                        </a:spcAft>
                      </a:pPr>
                      <a:r>
                        <a:rPr lang="en-US" sz="2400" dirty="0">
                          <a:effectLst/>
                          <a:latin typeface="Arial" panose="020B0604020202020204" pitchFamily="34" charset="0"/>
                          <a:cs typeface="Arial" panose="020B0604020202020204" pitchFamily="34" charset="0"/>
                        </a:rPr>
                        <a:t>Birth weight &lt; 2,000 g</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99060" marR="0">
                        <a:spcBef>
                          <a:spcPts val="285"/>
                        </a:spcBef>
                        <a:spcAft>
                          <a:spcPts val="0"/>
                        </a:spcAft>
                      </a:pPr>
                      <a:r>
                        <a:rPr lang="en-US" sz="2400" dirty="0">
                          <a:effectLst/>
                          <a:latin typeface="Arial" panose="020B0604020202020204" pitchFamily="34" charset="0"/>
                          <a:cs typeface="Arial" panose="020B0604020202020204" pitchFamily="34" charset="0"/>
                        </a:rPr>
                        <a:t>2 mg/kg per dose, OD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9850" marR="0">
                        <a:spcBef>
                          <a:spcPts val="285"/>
                        </a:spcBef>
                        <a:spcAft>
                          <a:spcPts val="0"/>
                        </a:spcAft>
                      </a:pPr>
                      <a:r>
                        <a:rPr lang="en-US" sz="2400" dirty="0">
                          <a:effectLst/>
                          <a:latin typeface="Arial" panose="020B0604020202020204" pitchFamily="34" charset="0"/>
                          <a:cs typeface="Arial" panose="020B0604020202020204" pitchFamily="34" charset="0"/>
                        </a:rPr>
                        <a:t>4 mg/kg per dose, BD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640305">
                <a:tc>
                  <a:txBody>
                    <a:bodyPr/>
                    <a:lstStyle/>
                    <a:p>
                      <a:pPr marL="57150" marR="0">
                        <a:spcBef>
                          <a:spcPts val="285"/>
                        </a:spcBef>
                        <a:spcAft>
                          <a:spcPts val="0"/>
                        </a:spcAft>
                      </a:pPr>
                      <a:r>
                        <a:rPr lang="en-US" sz="2400">
                          <a:effectLst/>
                          <a:latin typeface="Arial" panose="020B0604020202020204" pitchFamily="34" charset="0"/>
                          <a:cs typeface="Arial" panose="020B0604020202020204" pitchFamily="34" charset="0"/>
                        </a:rPr>
                        <a:t>Birth weight 2,000-2,499 g</a:t>
                      </a:r>
                      <a:endParaRPr lang="en-US" sz="40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99060" marR="0">
                        <a:spcBef>
                          <a:spcPts val="285"/>
                        </a:spcBef>
                        <a:spcAft>
                          <a:spcPts val="0"/>
                        </a:spcAft>
                      </a:pPr>
                      <a:r>
                        <a:rPr lang="en-US" sz="2400" dirty="0">
                          <a:effectLst/>
                          <a:latin typeface="Arial" panose="020B0604020202020204" pitchFamily="34" charset="0"/>
                          <a:cs typeface="Arial" panose="020B0604020202020204" pitchFamily="34" charset="0"/>
                        </a:rPr>
                        <a:t>10 mg (1 ml), OD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9850" marR="0">
                        <a:spcBef>
                          <a:spcPts val="285"/>
                        </a:spcBef>
                        <a:spcAft>
                          <a:spcPts val="0"/>
                        </a:spcAft>
                      </a:pPr>
                      <a:r>
                        <a:rPr lang="en-US" sz="2400" dirty="0">
                          <a:effectLst/>
                          <a:latin typeface="Arial" panose="020B0604020202020204" pitchFamily="34" charset="0"/>
                          <a:cs typeface="Arial" panose="020B0604020202020204" pitchFamily="34" charset="0"/>
                        </a:rPr>
                        <a:t>10 mg (1 ml), BD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640305">
                <a:tc>
                  <a:txBody>
                    <a:bodyPr/>
                    <a:lstStyle/>
                    <a:p>
                      <a:pPr marL="57150" marR="0">
                        <a:spcBef>
                          <a:spcPts val="270"/>
                        </a:spcBef>
                        <a:spcAft>
                          <a:spcPts val="0"/>
                        </a:spcAft>
                      </a:pPr>
                      <a:r>
                        <a:rPr lang="en-US" sz="2400">
                          <a:effectLst/>
                          <a:latin typeface="Arial" panose="020B0604020202020204" pitchFamily="34" charset="0"/>
                          <a:cs typeface="Arial" panose="020B0604020202020204" pitchFamily="34" charset="0"/>
                        </a:rPr>
                        <a:t>Birth weight ≥ 2,500 g</a:t>
                      </a:r>
                      <a:endParaRPr lang="en-US" sz="40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99060" marR="0">
                        <a:spcBef>
                          <a:spcPts val="270"/>
                        </a:spcBef>
                        <a:spcAft>
                          <a:spcPts val="0"/>
                        </a:spcAft>
                      </a:pPr>
                      <a:r>
                        <a:rPr lang="en-US" sz="2400" dirty="0">
                          <a:effectLst/>
                          <a:latin typeface="Arial" panose="020B0604020202020204" pitchFamily="34" charset="0"/>
                          <a:cs typeface="Arial" panose="020B0604020202020204" pitchFamily="34" charset="0"/>
                        </a:rPr>
                        <a:t>15 mg (1.5 ml), OD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9850" marR="0">
                        <a:spcBef>
                          <a:spcPts val="270"/>
                        </a:spcBef>
                        <a:spcAft>
                          <a:spcPts val="0"/>
                        </a:spcAft>
                      </a:pPr>
                      <a:r>
                        <a:rPr lang="en-US" sz="2400" dirty="0">
                          <a:effectLst/>
                          <a:latin typeface="Arial" panose="020B0604020202020204" pitchFamily="34" charset="0"/>
                          <a:cs typeface="Arial" panose="020B0604020202020204" pitchFamily="34" charset="0"/>
                        </a:rPr>
                        <a:t>15 mg (1.5 ml), BD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640305">
                <a:tc gridSpan="3">
                  <a:txBody>
                    <a:bodyPr/>
                    <a:lstStyle/>
                    <a:p>
                      <a:pPr marL="57150" marR="0" algn="ctr">
                        <a:spcBef>
                          <a:spcPts val="245"/>
                        </a:spcBef>
                        <a:spcAft>
                          <a:spcPts val="0"/>
                        </a:spcAft>
                      </a:pPr>
                      <a:r>
                        <a:rPr lang="en-US" sz="2400" b="1" dirty="0">
                          <a:effectLst/>
                          <a:latin typeface="Arial" panose="020B0604020202020204" pitchFamily="34" charset="0"/>
                          <a:cs typeface="Arial" panose="020B0604020202020204" pitchFamily="34" charset="0"/>
                        </a:rPr>
                        <a:t>&gt; 6 weeks to 12 weeks of age*</a:t>
                      </a:r>
                      <a:endParaRPr lang="en-US" sz="4000" b="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hMerge="1">
                  <a:txBody>
                    <a:bodyPr/>
                    <a:lstStyle/>
                    <a:p>
                      <a:endParaRPr lang="en-US"/>
                    </a:p>
                  </a:txBody>
                  <a:tcPr/>
                </a:tc>
                <a:tc hMerge="1">
                  <a:txBody>
                    <a:bodyPr/>
                    <a:lstStyle/>
                    <a:p>
                      <a:endParaRPr lang="en-US"/>
                    </a:p>
                  </a:txBody>
                  <a:tcPr/>
                </a:tc>
              </a:tr>
              <a:tr h="725679">
                <a:tc>
                  <a:txBody>
                    <a:bodyPr/>
                    <a:lstStyle/>
                    <a:p>
                      <a:pPr marL="57150" marR="0">
                        <a:spcBef>
                          <a:spcPts val="365"/>
                        </a:spcBef>
                        <a:spcAft>
                          <a:spcPts val="0"/>
                        </a:spcAft>
                      </a:pPr>
                      <a:r>
                        <a:rPr lang="en-US" sz="2400">
                          <a:effectLst/>
                          <a:latin typeface="Arial" panose="020B0604020202020204" pitchFamily="34" charset="0"/>
                          <a:cs typeface="Arial" panose="020B0604020202020204" pitchFamily="34" charset="0"/>
                        </a:rPr>
                        <a:t>Any weight</a:t>
                      </a:r>
                      <a:endParaRPr lang="en-US" sz="400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99060" marR="0">
                        <a:spcBef>
                          <a:spcPts val="365"/>
                        </a:spcBef>
                        <a:spcAft>
                          <a:spcPts val="0"/>
                        </a:spcAft>
                      </a:pPr>
                      <a:r>
                        <a:rPr lang="en-US" sz="2400" dirty="0">
                          <a:effectLst/>
                          <a:latin typeface="Arial" panose="020B0604020202020204" pitchFamily="34" charset="0"/>
                          <a:cs typeface="Arial" panose="020B0604020202020204" pitchFamily="34" charset="0"/>
                        </a:rPr>
                        <a:t>20 mg (2 ml), OD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69850" marR="0">
                        <a:spcBef>
                          <a:spcPts val="365"/>
                        </a:spcBef>
                        <a:spcAft>
                          <a:spcPts val="0"/>
                        </a:spcAft>
                      </a:pPr>
                      <a:r>
                        <a:rPr lang="en-US" sz="2400" dirty="0">
                          <a:effectLst/>
                          <a:latin typeface="Arial" panose="020B0604020202020204" pitchFamily="34" charset="0"/>
                          <a:cs typeface="Arial" panose="020B0604020202020204" pitchFamily="34" charset="0"/>
                        </a:rPr>
                        <a:t>60 mg (6 ml), BD</a:t>
                      </a:r>
                      <a:endParaRPr lang="en-US" sz="4000"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640305">
                <a:tc gridSpan="3">
                  <a:txBody>
                    <a:bodyPr/>
                    <a:lstStyle/>
                    <a:p>
                      <a:pPr marL="57150" marR="0" algn="ctr">
                        <a:spcBef>
                          <a:spcPts val="270"/>
                        </a:spcBef>
                        <a:spcAft>
                          <a:spcPts val="0"/>
                        </a:spcAft>
                      </a:pPr>
                      <a:r>
                        <a:rPr lang="en-US" sz="2400" b="1" dirty="0">
                          <a:effectLst/>
                          <a:latin typeface="Arial" panose="020B0604020202020204" pitchFamily="34" charset="0"/>
                          <a:cs typeface="Arial" panose="020B0604020202020204" pitchFamily="34" charset="0"/>
                        </a:rPr>
                        <a:t>&gt; 12 weeks </a:t>
                      </a:r>
                      <a:r>
                        <a:rPr lang="en-US" sz="2400" b="1" i="1" dirty="0" smtClean="0">
                          <a:effectLst/>
                          <a:latin typeface="Arial" panose="020B0604020202020204" pitchFamily="34" charset="0"/>
                          <a:cs typeface="Arial" panose="020B0604020202020204" pitchFamily="34" charset="0"/>
                        </a:rPr>
                        <a:t>next slide</a:t>
                      </a:r>
                      <a:endParaRPr lang="en-US" sz="4000" b="1" i="1" dirty="0">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val="1431087691"/>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64360" y="365125"/>
            <a:ext cx="9489440" cy="1099820"/>
          </a:xfrm>
        </p:spPr>
        <p:txBody>
          <a:bodyPr>
            <a:normAutofit fontScale="90000"/>
          </a:bodyPr>
          <a:lstStyle/>
          <a:p>
            <a:r>
              <a:rPr lang="en-US" b="1" dirty="0"/>
              <a:t>NVP Dosing for Infant Prophylaxis beyond 12 Weeks of Age </a:t>
            </a:r>
          </a:p>
        </p:txBody>
      </p:sp>
      <p:graphicFrame>
        <p:nvGraphicFramePr>
          <p:cNvPr id="4" name="Content Placeholder 3"/>
          <p:cNvGraphicFramePr>
            <a:graphicFrameLocks noGrp="1"/>
          </p:cNvGraphicFramePr>
          <p:nvPr>
            <p:ph idx="1"/>
          </p:nvPr>
        </p:nvGraphicFramePr>
        <p:xfrm>
          <a:off x="571500" y="1690687"/>
          <a:ext cx="11201400" cy="4722197"/>
        </p:xfrm>
        <a:graphic>
          <a:graphicData uri="http://schemas.openxmlformats.org/drawingml/2006/table">
            <a:tbl>
              <a:tblPr firstRow="1" firstCol="1" lastRow="1" lastCol="1" bandRow="1" bandCol="1">
                <a:tableStyleId>{5940675A-B579-460E-94D1-54222C63F5DA}</a:tableStyleId>
              </a:tblPr>
              <a:tblGrid>
                <a:gridCol w="5125698"/>
                <a:gridCol w="6075702"/>
              </a:tblGrid>
              <a:tr h="1270962">
                <a:tc>
                  <a:txBody>
                    <a:bodyPr/>
                    <a:lstStyle/>
                    <a:p>
                      <a:pPr marL="29845" marR="0">
                        <a:spcBef>
                          <a:spcPts val="680"/>
                        </a:spcBef>
                        <a:spcAft>
                          <a:spcPts val="0"/>
                        </a:spcAft>
                      </a:pPr>
                      <a:r>
                        <a:rPr lang="en-US" sz="3200" b="1" dirty="0">
                          <a:solidFill>
                            <a:schemeClr val="bg1"/>
                          </a:solidFill>
                          <a:effectLst/>
                        </a:rPr>
                        <a:t>Age</a:t>
                      </a:r>
                      <a:endParaRPr lang="en-US" sz="4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solidFill>
                  </a:tcPr>
                </a:tc>
                <a:tc>
                  <a:txBody>
                    <a:bodyPr/>
                    <a:lstStyle/>
                    <a:p>
                      <a:pPr marL="29845" marR="0">
                        <a:spcBef>
                          <a:spcPts val="680"/>
                        </a:spcBef>
                        <a:spcAft>
                          <a:spcPts val="0"/>
                        </a:spcAft>
                      </a:pPr>
                      <a:r>
                        <a:rPr lang="en-US" sz="3200" b="1" dirty="0">
                          <a:solidFill>
                            <a:schemeClr val="bg1"/>
                          </a:solidFill>
                          <a:effectLst/>
                        </a:rPr>
                        <a:t>Dosing of NVP (10mg/ml) Once Daily</a:t>
                      </a:r>
                      <a:endParaRPr lang="en-US" sz="4800" dirty="0">
                        <a:solidFill>
                          <a:schemeClr val="bg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solidFill>
                      <a:schemeClr val="accent1"/>
                    </a:solidFill>
                  </a:tcPr>
                </a:tc>
              </a:tr>
              <a:tr h="773666">
                <a:tc>
                  <a:txBody>
                    <a:bodyPr/>
                    <a:lstStyle/>
                    <a:p>
                      <a:pPr marL="57150" marR="0">
                        <a:spcBef>
                          <a:spcPts val="270"/>
                        </a:spcBef>
                        <a:spcAft>
                          <a:spcPts val="0"/>
                        </a:spcAft>
                      </a:pPr>
                      <a:r>
                        <a:rPr lang="en-US" sz="2400" dirty="0">
                          <a:solidFill>
                            <a:schemeClr val="tx1"/>
                          </a:solidFill>
                          <a:effectLst/>
                        </a:rPr>
                        <a:t>12 weeks – 6 months</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8425" marR="0">
                        <a:spcBef>
                          <a:spcPts val="270"/>
                        </a:spcBef>
                        <a:spcAft>
                          <a:spcPts val="0"/>
                        </a:spcAft>
                      </a:pPr>
                      <a:r>
                        <a:rPr lang="en-US" sz="2400">
                          <a:solidFill>
                            <a:schemeClr val="tx1"/>
                          </a:solidFill>
                          <a:effectLst/>
                        </a:rPr>
                        <a:t>25 mg (2.5 ml), OD</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773666">
                <a:tc>
                  <a:txBody>
                    <a:bodyPr/>
                    <a:lstStyle/>
                    <a:p>
                      <a:pPr marL="57150" marR="0">
                        <a:spcBef>
                          <a:spcPts val="270"/>
                        </a:spcBef>
                        <a:spcAft>
                          <a:spcPts val="0"/>
                        </a:spcAft>
                      </a:pPr>
                      <a:r>
                        <a:rPr lang="en-US" sz="2400" dirty="0">
                          <a:solidFill>
                            <a:schemeClr val="tx1"/>
                          </a:solidFill>
                          <a:effectLst/>
                        </a:rPr>
                        <a:t>7 months – 9 months</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8425" marR="0">
                        <a:spcBef>
                          <a:spcPts val="270"/>
                        </a:spcBef>
                        <a:spcAft>
                          <a:spcPts val="0"/>
                        </a:spcAft>
                      </a:pPr>
                      <a:r>
                        <a:rPr lang="en-US" sz="2400" dirty="0">
                          <a:solidFill>
                            <a:schemeClr val="tx1"/>
                          </a:solidFill>
                          <a:effectLst/>
                        </a:rPr>
                        <a:t>30 mg (3 ml), OD</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773666">
                <a:tc>
                  <a:txBody>
                    <a:bodyPr/>
                    <a:lstStyle/>
                    <a:p>
                      <a:pPr marL="57150" marR="0">
                        <a:spcBef>
                          <a:spcPts val="270"/>
                        </a:spcBef>
                        <a:spcAft>
                          <a:spcPts val="0"/>
                        </a:spcAft>
                      </a:pPr>
                      <a:r>
                        <a:rPr lang="en-US" sz="2400" dirty="0">
                          <a:solidFill>
                            <a:schemeClr val="tx1"/>
                          </a:solidFill>
                          <a:effectLst/>
                        </a:rPr>
                        <a:t>10 months – 12 months</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98425" marR="0">
                        <a:spcBef>
                          <a:spcPts val="270"/>
                        </a:spcBef>
                        <a:spcAft>
                          <a:spcPts val="0"/>
                        </a:spcAft>
                      </a:pPr>
                      <a:r>
                        <a:rPr lang="en-US" sz="2400" dirty="0">
                          <a:solidFill>
                            <a:schemeClr val="tx1"/>
                          </a:solidFill>
                          <a:effectLst/>
                        </a:rPr>
                        <a:t>40 mg (4 ml), OD</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r h="340640">
                <a:tc>
                  <a:txBody>
                    <a:bodyPr/>
                    <a:lstStyle/>
                    <a:p>
                      <a:pPr marL="57150" marR="0">
                        <a:spcBef>
                          <a:spcPts val="270"/>
                        </a:spcBef>
                        <a:spcAft>
                          <a:spcPts val="0"/>
                        </a:spcAft>
                      </a:pPr>
                      <a:r>
                        <a:rPr lang="en-US" sz="2400">
                          <a:solidFill>
                            <a:schemeClr val="tx1"/>
                          </a:solidFill>
                          <a:effectLst/>
                        </a:rPr>
                        <a:t>&gt; 12 months</a:t>
                      </a:r>
                      <a:endParaRPr lang="en-US" sz="40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c>
                  <a:txBody>
                    <a:bodyPr/>
                    <a:lstStyle/>
                    <a:p>
                      <a:pPr marL="87630" marR="289560">
                        <a:lnSpc>
                          <a:spcPct val="103000"/>
                        </a:lnSpc>
                        <a:spcBef>
                          <a:spcPts val="30"/>
                        </a:spcBef>
                        <a:spcAft>
                          <a:spcPts val="0"/>
                        </a:spcAft>
                      </a:pPr>
                      <a:r>
                        <a:rPr lang="en-US" sz="2400" dirty="0">
                          <a:solidFill>
                            <a:schemeClr val="tx1"/>
                          </a:solidFill>
                          <a:effectLst/>
                        </a:rPr>
                        <a:t>Consult</a:t>
                      </a:r>
                      <a:r>
                        <a:rPr lang="en-US" sz="2400" spc="-80" dirty="0">
                          <a:solidFill>
                            <a:schemeClr val="tx1"/>
                          </a:solidFill>
                          <a:effectLst/>
                        </a:rPr>
                        <a:t> </a:t>
                      </a:r>
                      <a:r>
                        <a:rPr lang="en-US" sz="2400" dirty="0">
                          <a:solidFill>
                            <a:schemeClr val="tx1"/>
                          </a:solidFill>
                          <a:effectLst/>
                        </a:rPr>
                        <a:t>the</a:t>
                      </a:r>
                      <a:r>
                        <a:rPr lang="en-US" sz="2400" spc="-100" dirty="0">
                          <a:solidFill>
                            <a:schemeClr val="tx1"/>
                          </a:solidFill>
                          <a:effectLst/>
                        </a:rPr>
                        <a:t> </a:t>
                      </a:r>
                      <a:r>
                        <a:rPr lang="en-US" sz="2400" dirty="0">
                          <a:solidFill>
                            <a:schemeClr val="tx1"/>
                          </a:solidFill>
                          <a:effectLst/>
                        </a:rPr>
                        <a:t>Regional</a:t>
                      </a:r>
                      <a:r>
                        <a:rPr lang="en-US" sz="2400" spc="-125" dirty="0">
                          <a:solidFill>
                            <a:schemeClr val="tx1"/>
                          </a:solidFill>
                          <a:effectLst/>
                        </a:rPr>
                        <a:t> </a:t>
                      </a:r>
                      <a:r>
                        <a:rPr lang="en-US" sz="2400" dirty="0">
                          <a:solidFill>
                            <a:schemeClr val="tx1"/>
                          </a:solidFill>
                          <a:effectLst/>
                        </a:rPr>
                        <a:t>or</a:t>
                      </a:r>
                      <a:r>
                        <a:rPr lang="en-US" sz="2400" spc="-125" dirty="0">
                          <a:solidFill>
                            <a:schemeClr val="tx1"/>
                          </a:solidFill>
                          <a:effectLst/>
                        </a:rPr>
                        <a:t> </a:t>
                      </a:r>
                      <a:r>
                        <a:rPr lang="en-US" sz="2400" dirty="0">
                          <a:solidFill>
                            <a:schemeClr val="tx1"/>
                          </a:solidFill>
                          <a:effectLst/>
                        </a:rPr>
                        <a:t>National</a:t>
                      </a:r>
                      <a:r>
                        <a:rPr lang="en-US" sz="2400" spc="-120" dirty="0">
                          <a:solidFill>
                            <a:schemeClr val="tx1"/>
                          </a:solidFill>
                          <a:effectLst/>
                        </a:rPr>
                        <a:t> </a:t>
                      </a:r>
                      <a:r>
                        <a:rPr lang="en-US" sz="2400" dirty="0">
                          <a:solidFill>
                            <a:schemeClr val="tx1"/>
                          </a:solidFill>
                          <a:effectLst/>
                        </a:rPr>
                        <a:t>HIV</a:t>
                      </a:r>
                      <a:r>
                        <a:rPr lang="en-US" sz="2400" spc="-120" dirty="0">
                          <a:solidFill>
                            <a:schemeClr val="tx1"/>
                          </a:solidFill>
                          <a:effectLst/>
                        </a:rPr>
                        <a:t> </a:t>
                      </a:r>
                      <a:r>
                        <a:rPr lang="en-US" sz="2400" dirty="0">
                          <a:solidFill>
                            <a:schemeClr val="tx1"/>
                          </a:solidFill>
                          <a:effectLst/>
                        </a:rPr>
                        <a:t>Clinical</a:t>
                      </a:r>
                      <a:r>
                        <a:rPr lang="en-US" sz="2400" spc="-125" dirty="0">
                          <a:solidFill>
                            <a:schemeClr val="tx1"/>
                          </a:solidFill>
                          <a:effectLst/>
                        </a:rPr>
                        <a:t> </a:t>
                      </a:r>
                      <a:r>
                        <a:rPr lang="en-US" sz="2400" dirty="0">
                          <a:solidFill>
                            <a:schemeClr val="tx1"/>
                          </a:solidFill>
                          <a:effectLst/>
                        </a:rPr>
                        <a:t>TWG</a:t>
                      </a:r>
                      <a:r>
                        <a:rPr lang="en-US" sz="2400" spc="-120" dirty="0">
                          <a:solidFill>
                            <a:schemeClr val="tx1"/>
                          </a:solidFill>
                          <a:effectLst/>
                        </a:rPr>
                        <a:t> </a:t>
                      </a:r>
                      <a:r>
                        <a:rPr lang="en-US" sz="2400" dirty="0">
                          <a:solidFill>
                            <a:schemeClr val="tx1"/>
                          </a:solidFill>
                          <a:effectLst/>
                        </a:rPr>
                        <a:t>(</a:t>
                      </a:r>
                      <a:r>
                        <a:rPr lang="en-US" sz="2400" dirty="0" err="1">
                          <a:solidFill>
                            <a:schemeClr val="tx1"/>
                          </a:solidFill>
                          <a:effectLst/>
                        </a:rPr>
                        <a:t>Uliza</a:t>
                      </a:r>
                      <a:r>
                        <a:rPr lang="en-US" sz="2400" dirty="0">
                          <a:solidFill>
                            <a:schemeClr val="tx1"/>
                          </a:solidFill>
                          <a:effectLst/>
                        </a:rPr>
                        <a:t> Toll-free</a:t>
                      </a:r>
                      <a:r>
                        <a:rPr lang="en-US" sz="2400" spc="-70" dirty="0">
                          <a:solidFill>
                            <a:schemeClr val="tx1"/>
                          </a:solidFill>
                          <a:effectLst/>
                        </a:rPr>
                        <a:t> </a:t>
                      </a:r>
                      <a:r>
                        <a:rPr lang="en-US" sz="2400" dirty="0">
                          <a:solidFill>
                            <a:schemeClr val="tx1"/>
                          </a:solidFill>
                          <a:effectLst/>
                        </a:rPr>
                        <a:t>Hotline</a:t>
                      </a:r>
                      <a:r>
                        <a:rPr lang="en-US" sz="2400" spc="-70" dirty="0">
                          <a:solidFill>
                            <a:schemeClr val="tx1"/>
                          </a:solidFill>
                          <a:effectLst/>
                        </a:rPr>
                        <a:t> </a:t>
                      </a:r>
                      <a:r>
                        <a:rPr lang="en-US" sz="2400" dirty="0">
                          <a:solidFill>
                            <a:schemeClr val="tx1"/>
                          </a:solidFill>
                          <a:effectLst/>
                        </a:rPr>
                        <a:t>0800</a:t>
                      </a:r>
                      <a:r>
                        <a:rPr lang="en-US" sz="2400" spc="-70" dirty="0">
                          <a:solidFill>
                            <a:schemeClr val="tx1"/>
                          </a:solidFill>
                          <a:effectLst/>
                        </a:rPr>
                        <a:t> </a:t>
                      </a:r>
                      <a:r>
                        <a:rPr lang="en-US" sz="2400" dirty="0">
                          <a:solidFill>
                            <a:schemeClr val="tx1"/>
                          </a:solidFill>
                          <a:effectLst/>
                        </a:rPr>
                        <a:t>72</a:t>
                      </a:r>
                      <a:r>
                        <a:rPr lang="en-US" sz="2400" spc="-70" dirty="0">
                          <a:solidFill>
                            <a:schemeClr val="tx1"/>
                          </a:solidFill>
                          <a:effectLst/>
                        </a:rPr>
                        <a:t> </a:t>
                      </a:r>
                      <a:r>
                        <a:rPr lang="en-US" sz="2400" dirty="0">
                          <a:solidFill>
                            <a:schemeClr val="tx1"/>
                          </a:solidFill>
                          <a:effectLst/>
                        </a:rPr>
                        <a:t>48</a:t>
                      </a:r>
                      <a:r>
                        <a:rPr lang="en-US" sz="2400" spc="-85" dirty="0">
                          <a:solidFill>
                            <a:schemeClr val="tx1"/>
                          </a:solidFill>
                          <a:effectLst/>
                        </a:rPr>
                        <a:t> </a:t>
                      </a:r>
                      <a:r>
                        <a:rPr lang="en-US" sz="2400" dirty="0">
                          <a:solidFill>
                            <a:schemeClr val="tx1"/>
                          </a:solidFill>
                          <a:effectLst/>
                        </a:rPr>
                        <a:t>48;</a:t>
                      </a:r>
                      <a:r>
                        <a:rPr lang="en-US" sz="2400" spc="-65" dirty="0">
                          <a:solidFill>
                            <a:schemeClr val="tx1"/>
                          </a:solidFill>
                          <a:effectLst/>
                        </a:rPr>
                        <a:t> </a:t>
                      </a:r>
                      <a:r>
                        <a:rPr lang="en-US" sz="2400" dirty="0">
                          <a:solidFill>
                            <a:schemeClr val="tx1"/>
                          </a:solidFill>
                          <a:effectLst/>
                        </a:rPr>
                        <a:t>ulizanascop@gmail.com)</a:t>
                      </a:r>
                      <a:endParaRPr lang="en-US" sz="40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tc>
              </a:tr>
            </a:tbl>
          </a:graphicData>
        </a:graphic>
      </p:graphicFrame>
    </p:spTree>
    <p:extLst>
      <p:ext uri="{BB962C8B-B14F-4D97-AF65-F5344CB8AC3E}">
        <p14:creationId xmlns:p14="http://schemas.microsoft.com/office/powerpoint/2010/main" val="1106818015"/>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537" y="380116"/>
            <a:ext cx="10717967" cy="1325880"/>
          </a:xfrm>
        </p:spPr>
        <p:txBody>
          <a:bodyPr>
            <a:normAutofit/>
          </a:bodyPr>
          <a:lstStyle/>
          <a:p>
            <a:r>
              <a:rPr lang="en-US" sz="4000" b="1" dirty="0">
                <a:latin typeface="Arial" panose="020B0604020202020204" pitchFamily="34" charset="0"/>
                <a:cs typeface="Arial" panose="020B0604020202020204" pitchFamily="34" charset="0"/>
              </a:rPr>
              <a:t>AZT Dosing for Infant Prophylaxis beyond 12 </a:t>
            </a:r>
            <a:r>
              <a:rPr lang="en-US" sz="4000" b="1" dirty="0" smtClean="0">
                <a:latin typeface="Arial" panose="020B0604020202020204" pitchFamily="34" charset="0"/>
                <a:cs typeface="Arial" panose="020B0604020202020204" pitchFamily="34" charset="0"/>
              </a:rPr>
              <a:t>weeks </a:t>
            </a:r>
            <a:r>
              <a:rPr lang="en-US" sz="4000" b="1" dirty="0">
                <a:latin typeface="Arial" panose="020B0604020202020204" pitchFamily="34" charset="0"/>
                <a:cs typeface="Arial" panose="020B0604020202020204" pitchFamily="34" charset="0"/>
              </a:rPr>
              <a:t>of Age </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10656108"/>
              </p:ext>
            </p:extLst>
          </p:nvPr>
        </p:nvGraphicFramePr>
        <p:xfrm>
          <a:off x="666750" y="1847850"/>
          <a:ext cx="10515600" cy="4630894"/>
        </p:xfrm>
        <a:graphic>
          <a:graphicData uri="http://schemas.openxmlformats.org/drawingml/2006/table">
            <a:tbl>
              <a:tblPr firstRow="1" firstCol="1" lastRow="1" lastCol="1" bandRow="1" bandCol="1">
                <a:tableStyleId>{5940675A-B579-460E-94D1-54222C63F5DA}</a:tableStyleId>
              </a:tblPr>
              <a:tblGrid>
                <a:gridCol w="4811880"/>
                <a:gridCol w="5703720"/>
              </a:tblGrid>
              <a:tr h="673648">
                <a:tc>
                  <a:txBody>
                    <a:bodyPr/>
                    <a:lstStyle/>
                    <a:p>
                      <a:pPr marL="29845" marR="0" algn="ctr">
                        <a:spcBef>
                          <a:spcPts val="690"/>
                        </a:spcBef>
                        <a:spcAft>
                          <a:spcPts val="0"/>
                        </a:spcAft>
                      </a:pPr>
                      <a:r>
                        <a:rPr lang="en-US" sz="3600" b="1" dirty="0">
                          <a:solidFill>
                            <a:schemeClr val="bg1"/>
                          </a:solidFill>
                        </a:rPr>
                        <a:t>Weight</a:t>
                      </a:r>
                    </a:p>
                  </a:txBody>
                  <a:tcPr marL="0" marR="0" marT="0" marB="0">
                    <a:solidFill>
                      <a:schemeClr val="accent1"/>
                    </a:solidFill>
                  </a:tcPr>
                </a:tc>
                <a:tc>
                  <a:txBody>
                    <a:bodyPr/>
                    <a:lstStyle/>
                    <a:p>
                      <a:pPr marL="29845" marR="0">
                        <a:spcBef>
                          <a:spcPts val="690"/>
                        </a:spcBef>
                        <a:spcAft>
                          <a:spcPts val="0"/>
                        </a:spcAft>
                      </a:pPr>
                      <a:r>
                        <a:rPr lang="en-US" sz="2800" b="1" dirty="0">
                          <a:solidFill>
                            <a:schemeClr val="bg1"/>
                          </a:solidFill>
                          <a:latin typeface="Arial" panose="020B0604020202020204" pitchFamily="34" charset="0"/>
                          <a:cs typeface="Arial" panose="020B0604020202020204" pitchFamily="34" charset="0"/>
                        </a:rPr>
                        <a:t>Dosing of AZT: (10mg/ml syrup) Twice Daily</a:t>
                      </a:r>
                    </a:p>
                  </a:txBody>
                  <a:tcPr marL="0" marR="0" marT="0" marB="0">
                    <a:solidFill>
                      <a:schemeClr val="accent1"/>
                    </a:solidFill>
                  </a:tcPr>
                </a:tc>
              </a:tr>
              <a:tr h="950198">
                <a:tc>
                  <a:txBody>
                    <a:bodyPr/>
                    <a:lstStyle/>
                    <a:p>
                      <a:pPr marL="98425" marR="0" algn="ctr">
                        <a:spcBef>
                          <a:spcPts val="275"/>
                        </a:spcBef>
                        <a:spcAft>
                          <a:spcPts val="0"/>
                        </a:spcAft>
                      </a:pPr>
                      <a:r>
                        <a:rPr lang="en-US" sz="2800" dirty="0">
                          <a:solidFill>
                            <a:schemeClr val="tx1"/>
                          </a:solidFill>
                          <a:effectLst/>
                          <a:latin typeface="Arial" panose="020B0604020202020204" pitchFamily="34" charset="0"/>
                          <a:cs typeface="Arial" panose="020B0604020202020204" pitchFamily="34" charset="0"/>
                        </a:rPr>
                        <a:t>3.0-5.9 kg</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121285" marR="0" algn="ctr">
                        <a:spcBef>
                          <a:spcPts val="275"/>
                        </a:spcBef>
                        <a:spcAft>
                          <a:spcPts val="0"/>
                        </a:spcAft>
                      </a:pPr>
                      <a:r>
                        <a:rPr lang="en-US" sz="2800" dirty="0">
                          <a:solidFill>
                            <a:schemeClr val="tx1"/>
                          </a:solidFill>
                          <a:effectLst/>
                          <a:latin typeface="Arial" panose="020B0604020202020204" pitchFamily="34" charset="0"/>
                          <a:cs typeface="Arial" panose="020B0604020202020204" pitchFamily="34" charset="0"/>
                        </a:rPr>
                        <a:t>6 ml, BD</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950198">
                <a:tc>
                  <a:txBody>
                    <a:bodyPr/>
                    <a:lstStyle/>
                    <a:p>
                      <a:pPr marL="98425" marR="0" algn="ctr">
                        <a:spcBef>
                          <a:spcPts val="270"/>
                        </a:spcBef>
                        <a:spcAft>
                          <a:spcPts val="0"/>
                        </a:spcAft>
                      </a:pPr>
                      <a:r>
                        <a:rPr lang="en-US" sz="2800" dirty="0">
                          <a:solidFill>
                            <a:schemeClr val="tx1"/>
                          </a:solidFill>
                          <a:effectLst/>
                          <a:latin typeface="Arial" panose="020B0604020202020204" pitchFamily="34" charset="0"/>
                          <a:cs typeface="Arial" panose="020B0604020202020204" pitchFamily="34" charset="0"/>
                        </a:rPr>
                        <a:t>6.0-9.9 kg</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121285" marR="0" algn="ctr">
                        <a:spcBef>
                          <a:spcPts val="270"/>
                        </a:spcBef>
                        <a:spcAft>
                          <a:spcPts val="0"/>
                        </a:spcAft>
                      </a:pPr>
                      <a:r>
                        <a:rPr lang="en-US" sz="2800" dirty="0">
                          <a:solidFill>
                            <a:schemeClr val="tx1"/>
                          </a:solidFill>
                          <a:effectLst/>
                          <a:latin typeface="Arial" panose="020B0604020202020204" pitchFamily="34" charset="0"/>
                          <a:cs typeface="Arial" panose="020B0604020202020204" pitchFamily="34" charset="0"/>
                        </a:rPr>
                        <a:t>9 ml, BD</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926860">
                <a:tc>
                  <a:txBody>
                    <a:bodyPr/>
                    <a:lstStyle/>
                    <a:p>
                      <a:pPr marL="98425" marR="0" algn="ctr">
                        <a:spcBef>
                          <a:spcPts val="245"/>
                        </a:spcBef>
                        <a:spcAft>
                          <a:spcPts val="0"/>
                        </a:spcAft>
                      </a:pPr>
                      <a:r>
                        <a:rPr lang="en-US" sz="2800" dirty="0">
                          <a:solidFill>
                            <a:schemeClr val="tx1"/>
                          </a:solidFill>
                          <a:effectLst/>
                          <a:latin typeface="Arial" panose="020B0604020202020204" pitchFamily="34" charset="0"/>
                          <a:cs typeface="Arial" panose="020B0604020202020204" pitchFamily="34" charset="0"/>
                        </a:rPr>
                        <a:t>10.0-13.9 kg</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121285" marR="0" algn="ctr">
                        <a:spcBef>
                          <a:spcPts val="245"/>
                        </a:spcBef>
                        <a:spcAft>
                          <a:spcPts val="0"/>
                        </a:spcAft>
                      </a:pPr>
                      <a:r>
                        <a:rPr lang="en-US" sz="2800" dirty="0">
                          <a:solidFill>
                            <a:schemeClr val="tx1"/>
                          </a:solidFill>
                          <a:effectLst/>
                          <a:latin typeface="Arial" panose="020B0604020202020204" pitchFamily="34" charset="0"/>
                          <a:cs typeface="Arial" panose="020B0604020202020204" pitchFamily="34" charset="0"/>
                        </a:rPr>
                        <a:t>12 ml, BD</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r h="950198">
                <a:tc>
                  <a:txBody>
                    <a:bodyPr/>
                    <a:lstStyle/>
                    <a:p>
                      <a:pPr marL="98425" marR="0" algn="ctr">
                        <a:spcBef>
                          <a:spcPts val="270"/>
                        </a:spcBef>
                        <a:spcAft>
                          <a:spcPts val="0"/>
                        </a:spcAft>
                      </a:pPr>
                      <a:r>
                        <a:rPr lang="en-US" sz="2800" dirty="0">
                          <a:solidFill>
                            <a:schemeClr val="tx1"/>
                          </a:solidFill>
                          <a:effectLst/>
                          <a:latin typeface="Arial" panose="020B0604020202020204" pitchFamily="34" charset="0"/>
                          <a:cs typeface="Arial" panose="020B0604020202020204" pitchFamily="34" charset="0"/>
                        </a:rPr>
                        <a:t>14.0-19.9 kg</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c>
                  <a:txBody>
                    <a:bodyPr/>
                    <a:lstStyle/>
                    <a:p>
                      <a:pPr marL="121285" marR="0" algn="ctr">
                        <a:spcBef>
                          <a:spcPts val="270"/>
                        </a:spcBef>
                        <a:spcAft>
                          <a:spcPts val="0"/>
                        </a:spcAft>
                      </a:pPr>
                      <a:r>
                        <a:rPr lang="en-US" sz="2800" dirty="0">
                          <a:solidFill>
                            <a:schemeClr val="tx1"/>
                          </a:solidFill>
                          <a:effectLst/>
                          <a:latin typeface="Arial" panose="020B0604020202020204" pitchFamily="34" charset="0"/>
                          <a:cs typeface="Arial" panose="020B0604020202020204" pitchFamily="34" charset="0"/>
                        </a:rPr>
                        <a:t>15 ml, BD</a:t>
                      </a:r>
                      <a:endParaRPr lang="en-US" sz="44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txBody>
                  <a:tcPr marL="0" marR="0" marT="0" marB="0"/>
                </a:tc>
              </a:tr>
            </a:tbl>
          </a:graphicData>
        </a:graphic>
      </p:graphicFrame>
    </p:spTree>
    <p:extLst>
      <p:ext uri="{BB962C8B-B14F-4D97-AF65-F5344CB8AC3E}">
        <p14:creationId xmlns:p14="http://schemas.microsoft.com/office/powerpoint/2010/main" val="2772231417"/>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a:cs typeface="Arial" panose="020B0604020202020204"/>
              </a:rPr>
              <a:t>Initiation of </a:t>
            </a:r>
            <a:r>
              <a:rPr lang="en-US" b="1" spc="-10" dirty="0" smtClean="0">
                <a:latin typeface="Arial" panose="020B0604020202020204"/>
                <a:cs typeface="Arial" panose="020B0604020202020204"/>
              </a:rPr>
              <a:t>ART to infants</a:t>
            </a:r>
            <a:endParaRPr lang="en-US" b="1" dirty="0"/>
          </a:p>
        </p:txBody>
      </p:sp>
      <p:sp>
        <p:nvSpPr>
          <p:cNvPr id="3" name="Content Placeholder 2"/>
          <p:cNvSpPr>
            <a:spLocks noGrp="1"/>
          </p:cNvSpPr>
          <p:nvPr>
            <p:ph idx="1"/>
          </p:nvPr>
        </p:nvSpPr>
        <p:spPr>
          <a:xfrm>
            <a:off x="838200" y="1690688"/>
            <a:ext cx="10515600" cy="4486275"/>
          </a:xfrm>
        </p:spPr>
        <p:txBody>
          <a:bodyPr>
            <a:normAutofit/>
          </a:bodyPr>
          <a:lstStyle/>
          <a:p>
            <a:r>
              <a:rPr lang="en-US" sz="3200" dirty="0">
                <a:latin typeface="Arial" panose="020B0604020202020204"/>
                <a:cs typeface="Arial" panose="020B0604020202020204"/>
              </a:rPr>
              <a:t>Infants </a:t>
            </a:r>
            <a:r>
              <a:rPr lang="en-US" sz="3200" spc="-5" dirty="0">
                <a:latin typeface="Arial" panose="020B0604020202020204"/>
                <a:cs typeface="Arial" panose="020B0604020202020204"/>
              </a:rPr>
              <a:t>who </a:t>
            </a:r>
            <a:r>
              <a:rPr lang="en-US" sz="3200" dirty="0">
                <a:latin typeface="Arial" panose="020B0604020202020204"/>
                <a:cs typeface="Arial" panose="020B0604020202020204"/>
              </a:rPr>
              <a:t>initiate </a:t>
            </a:r>
            <a:r>
              <a:rPr lang="en-US" sz="3200" spc="-10" dirty="0">
                <a:latin typeface="Arial" panose="020B0604020202020204"/>
                <a:cs typeface="Arial" panose="020B0604020202020204"/>
              </a:rPr>
              <a:t>ART </a:t>
            </a:r>
            <a:r>
              <a:rPr lang="en-US" sz="3200" dirty="0">
                <a:latin typeface="Arial" panose="020B0604020202020204"/>
                <a:cs typeface="Arial" panose="020B0604020202020204"/>
              </a:rPr>
              <a:t>at less than 4 </a:t>
            </a:r>
            <a:r>
              <a:rPr lang="en-US" sz="3200" spc="-5" dirty="0">
                <a:latin typeface="Arial" panose="020B0604020202020204"/>
                <a:cs typeface="Arial" panose="020B0604020202020204"/>
              </a:rPr>
              <a:t>weeks </a:t>
            </a:r>
            <a:r>
              <a:rPr lang="en-US" sz="3200" dirty="0">
                <a:latin typeface="Arial" panose="020B0604020202020204"/>
                <a:cs typeface="Arial" panose="020B0604020202020204"/>
              </a:rPr>
              <a:t>of age should be initiated on </a:t>
            </a:r>
            <a:r>
              <a:rPr lang="en-US" sz="3200" spc="-5" dirty="0">
                <a:latin typeface="Arial" panose="020B0604020202020204"/>
                <a:cs typeface="Arial" panose="020B0604020202020204"/>
              </a:rPr>
              <a:t>AZT+3TC+RAL. </a:t>
            </a:r>
            <a:endParaRPr lang="en-US" sz="3200" spc="-5" dirty="0" smtClean="0">
              <a:latin typeface="Arial" panose="020B0604020202020204"/>
              <a:cs typeface="Arial" panose="020B0604020202020204"/>
            </a:endParaRPr>
          </a:p>
          <a:p>
            <a:r>
              <a:rPr lang="en-US" sz="3200" dirty="0" smtClean="0">
                <a:latin typeface="Arial" panose="020B0604020202020204"/>
                <a:cs typeface="Arial" panose="020B0604020202020204"/>
              </a:rPr>
              <a:t>If </a:t>
            </a:r>
            <a:r>
              <a:rPr lang="en-US" sz="3200" spc="-5" dirty="0">
                <a:latin typeface="Arial" panose="020B0604020202020204"/>
                <a:cs typeface="Arial" panose="020B0604020202020204"/>
              </a:rPr>
              <a:t>RAL </a:t>
            </a:r>
            <a:r>
              <a:rPr lang="en-US" sz="3200" dirty="0">
                <a:latin typeface="Arial" panose="020B0604020202020204"/>
                <a:cs typeface="Arial" panose="020B0604020202020204"/>
              </a:rPr>
              <a:t>is not immediately </a:t>
            </a:r>
            <a:r>
              <a:rPr lang="en-US" sz="3200" spc="-5" dirty="0">
                <a:latin typeface="Arial" panose="020B0604020202020204"/>
                <a:cs typeface="Arial" panose="020B0604020202020204"/>
              </a:rPr>
              <a:t>available </a:t>
            </a:r>
            <a:r>
              <a:rPr lang="en-US" sz="3200" dirty="0">
                <a:latin typeface="Arial" panose="020B0604020202020204"/>
                <a:cs typeface="Arial" panose="020B0604020202020204"/>
              </a:rPr>
              <a:t>at  the</a:t>
            </a:r>
            <a:r>
              <a:rPr lang="en-US" sz="3200" spc="-15" dirty="0">
                <a:latin typeface="Arial" panose="020B0604020202020204"/>
                <a:cs typeface="Arial" panose="020B0604020202020204"/>
              </a:rPr>
              <a:t> </a:t>
            </a:r>
            <a:r>
              <a:rPr lang="en-US" sz="3200" dirty="0">
                <a:latin typeface="Arial" panose="020B0604020202020204"/>
                <a:cs typeface="Arial" panose="020B0604020202020204"/>
              </a:rPr>
              <a:t>facility</a:t>
            </a:r>
            <a:r>
              <a:rPr lang="en-US" sz="3200" spc="-35" dirty="0">
                <a:latin typeface="Arial" panose="020B0604020202020204"/>
                <a:cs typeface="Arial" panose="020B0604020202020204"/>
              </a:rPr>
              <a:t> </a:t>
            </a:r>
            <a:r>
              <a:rPr lang="en-US" sz="3200" dirty="0">
                <a:latin typeface="Arial" panose="020B0604020202020204"/>
                <a:cs typeface="Arial" panose="020B0604020202020204"/>
              </a:rPr>
              <a:t>then</a:t>
            </a:r>
            <a:r>
              <a:rPr lang="en-US" sz="3200" spc="-30" dirty="0">
                <a:latin typeface="Arial" panose="020B0604020202020204"/>
                <a:cs typeface="Arial" panose="020B0604020202020204"/>
              </a:rPr>
              <a:t> </a:t>
            </a:r>
            <a:r>
              <a:rPr lang="en-US" sz="3200" dirty="0">
                <a:latin typeface="Arial" panose="020B0604020202020204"/>
                <a:cs typeface="Arial" panose="020B0604020202020204"/>
              </a:rPr>
              <a:t>use</a:t>
            </a:r>
            <a:r>
              <a:rPr lang="en-US" sz="3200" spc="-10" dirty="0">
                <a:latin typeface="Arial" panose="020B0604020202020204"/>
                <a:cs typeface="Arial" panose="020B0604020202020204"/>
              </a:rPr>
              <a:t> </a:t>
            </a:r>
            <a:r>
              <a:rPr lang="en-US" sz="3200" spc="-5" dirty="0">
                <a:latin typeface="Arial" panose="020B0604020202020204"/>
                <a:cs typeface="Arial" panose="020B0604020202020204"/>
              </a:rPr>
              <a:t>NVP</a:t>
            </a:r>
            <a:r>
              <a:rPr lang="en-US" sz="3200" spc="-15" dirty="0">
                <a:latin typeface="Arial" panose="020B0604020202020204"/>
                <a:cs typeface="Arial" panose="020B0604020202020204"/>
              </a:rPr>
              <a:t> </a:t>
            </a:r>
            <a:r>
              <a:rPr lang="en-US" sz="3200" dirty="0">
                <a:latin typeface="Arial" panose="020B0604020202020204"/>
                <a:cs typeface="Arial" panose="020B0604020202020204"/>
              </a:rPr>
              <a:t>instead.</a:t>
            </a:r>
            <a:r>
              <a:rPr lang="en-US" sz="3200" spc="-120" dirty="0">
                <a:latin typeface="Arial" panose="020B0604020202020204"/>
                <a:cs typeface="Arial" panose="020B0604020202020204"/>
              </a:rPr>
              <a:t> </a:t>
            </a:r>
            <a:endParaRPr lang="en-US" sz="3200" spc="-120" dirty="0" smtClean="0">
              <a:latin typeface="Arial" panose="020B0604020202020204"/>
              <a:cs typeface="Arial" panose="020B0604020202020204"/>
            </a:endParaRPr>
          </a:p>
          <a:p>
            <a:r>
              <a:rPr lang="en-US" sz="3200" dirty="0" smtClean="0">
                <a:latin typeface="Arial" panose="020B0604020202020204"/>
                <a:cs typeface="Arial" panose="020B0604020202020204"/>
              </a:rPr>
              <a:t>As </a:t>
            </a:r>
            <a:r>
              <a:rPr lang="en-US" sz="3200" dirty="0">
                <a:latin typeface="Arial" panose="020B0604020202020204"/>
                <a:cs typeface="Arial" panose="020B0604020202020204"/>
              </a:rPr>
              <a:t>soon</a:t>
            </a:r>
            <a:r>
              <a:rPr lang="en-US" sz="3200" spc="-30" dirty="0">
                <a:latin typeface="Arial" panose="020B0604020202020204"/>
                <a:cs typeface="Arial" panose="020B0604020202020204"/>
              </a:rPr>
              <a:t> </a:t>
            </a:r>
            <a:r>
              <a:rPr lang="en-US" sz="3200" dirty="0">
                <a:latin typeface="Arial" panose="020B0604020202020204"/>
                <a:cs typeface="Arial" panose="020B0604020202020204"/>
              </a:rPr>
              <a:t>as</a:t>
            </a:r>
            <a:r>
              <a:rPr lang="en-US" sz="3200" spc="-5" dirty="0">
                <a:latin typeface="Arial" panose="020B0604020202020204"/>
                <a:cs typeface="Arial" panose="020B0604020202020204"/>
              </a:rPr>
              <a:t> </a:t>
            </a:r>
            <a:r>
              <a:rPr lang="en-US" sz="3200" dirty="0">
                <a:latin typeface="Arial" panose="020B0604020202020204"/>
                <a:cs typeface="Arial" panose="020B0604020202020204"/>
              </a:rPr>
              <a:t>these</a:t>
            </a:r>
            <a:r>
              <a:rPr lang="en-US" sz="3200" spc="-25" dirty="0">
                <a:latin typeface="Arial" panose="020B0604020202020204"/>
                <a:cs typeface="Arial" panose="020B0604020202020204"/>
              </a:rPr>
              <a:t> </a:t>
            </a:r>
            <a:r>
              <a:rPr lang="en-US" sz="3200" dirty="0">
                <a:latin typeface="Arial" panose="020B0604020202020204"/>
                <a:cs typeface="Arial" panose="020B0604020202020204"/>
              </a:rPr>
              <a:t>infants</a:t>
            </a:r>
            <a:r>
              <a:rPr lang="en-US" sz="3200" spc="-35" dirty="0">
                <a:latin typeface="Arial" panose="020B0604020202020204"/>
                <a:cs typeface="Arial" panose="020B0604020202020204"/>
              </a:rPr>
              <a:t> </a:t>
            </a:r>
            <a:r>
              <a:rPr lang="en-US" sz="3200" dirty="0">
                <a:latin typeface="Arial" panose="020B0604020202020204"/>
                <a:cs typeface="Arial" panose="020B0604020202020204"/>
              </a:rPr>
              <a:t>become</a:t>
            </a:r>
            <a:r>
              <a:rPr lang="en-US" sz="3200" spc="-25" dirty="0">
                <a:latin typeface="Arial" panose="020B0604020202020204"/>
                <a:cs typeface="Arial" panose="020B0604020202020204"/>
              </a:rPr>
              <a:t> </a:t>
            </a:r>
            <a:r>
              <a:rPr lang="en-US" sz="3200" dirty="0">
                <a:latin typeface="Arial" panose="020B0604020202020204"/>
                <a:cs typeface="Arial" panose="020B0604020202020204"/>
              </a:rPr>
              <a:t>4 </a:t>
            </a:r>
            <a:r>
              <a:rPr lang="en-US" sz="3200" spc="-5" dirty="0">
                <a:latin typeface="Arial" panose="020B0604020202020204"/>
                <a:cs typeface="Arial" panose="020B0604020202020204"/>
              </a:rPr>
              <a:t>weeks</a:t>
            </a:r>
            <a:r>
              <a:rPr lang="en-US" sz="3200" spc="-10" dirty="0">
                <a:latin typeface="Arial" panose="020B0604020202020204"/>
                <a:cs typeface="Arial" panose="020B0604020202020204"/>
              </a:rPr>
              <a:t> </a:t>
            </a:r>
            <a:r>
              <a:rPr lang="en-US" sz="3200" dirty="0">
                <a:latin typeface="Arial" panose="020B0604020202020204"/>
                <a:cs typeface="Arial" panose="020B0604020202020204"/>
              </a:rPr>
              <a:t>old,</a:t>
            </a:r>
            <a:r>
              <a:rPr lang="en-US" sz="3200" spc="-10" dirty="0">
                <a:latin typeface="Arial" panose="020B0604020202020204"/>
                <a:cs typeface="Arial" panose="020B0604020202020204"/>
              </a:rPr>
              <a:t> </a:t>
            </a:r>
            <a:r>
              <a:rPr lang="en-US" sz="3200" dirty="0">
                <a:latin typeface="Arial" panose="020B0604020202020204"/>
                <a:cs typeface="Arial" panose="020B0604020202020204"/>
              </a:rPr>
              <a:t>they</a:t>
            </a:r>
            <a:r>
              <a:rPr lang="en-US" sz="3200" spc="-15" dirty="0">
                <a:latin typeface="Arial" panose="020B0604020202020204"/>
                <a:cs typeface="Arial" panose="020B0604020202020204"/>
              </a:rPr>
              <a:t> </a:t>
            </a:r>
            <a:r>
              <a:rPr lang="en-US" sz="3200" dirty="0">
                <a:latin typeface="Arial" panose="020B0604020202020204"/>
                <a:cs typeface="Arial" panose="020B0604020202020204"/>
              </a:rPr>
              <a:t>should</a:t>
            </a:r>
            <a:r>
              <a:rPr lang="en-US" sz="3200" spc="-30" dirty="0">
                <a:latin typeface="Arial" panose="020B0604020202020204"/>
                <a:cs typeface="Arial" panose="020B0604020202020204"/>
              </a:rPr>
              <a:t> </a:t>
            </a:r>
            <a:r>
              <a:rPr lang="en-US" sz="3200" spc="-5" dirty="0">
                <a:latin typeface="Arial" panose="020B0604020202020204"/>
                <a:cs typeface="Arial" panose="020B0604020202020204"/>
              </a:rPr>
              <a:t>switch</a:t>
            </a:r>
            <a:r>
              <a:rPr lang="en-US" sz="3200" spc="-15" dirty="0">
                <a:latin typeface="Arial" panose="020B0604020202020204"/>
                <a:cs typeface="Arial" panose="020B0604020202020204"/>
              </a:rPr>
              <a:t> </a:t>
            </a:r>
            <a:r>
              <a:rPr lang="en-US" sz="3200" dirty="0">
                <a:latin typeface="Arial" panose="020B0604020202020204"/>
                <a:cs typeface="Arial" panose="020B0604020202020204"/>
              </a:rPr>
              <a:t>to</a:t>
            </a:r>
            <a:r>
              <a:rPr lang="en-US" sz="3200" spc="-85" dirty="0">
                <a:latin typeface="Arial" panose="020B0604020202020204"/>
                <a:cs typeface="Arial" panose="020B0604020202020204"/>
              </a:rPr>
              <a:t> </a:t>
            </a:r>
            <a:r>
              <a:rPr lang="en-US" sz="3200" spc="-10" dirty="0">
                <a:latin typeface="Arial" panose="020B0604020202020204"/>
                <a:cs typeface="Arial" panose="020B0604020202020204"/>
              </a:rPr>
              <a:t>ABC/3TC+LPV/r</a:t>
            </a:r>
            <a:r>
              <a:rPr lang="en-US" sz="3200" spc="-10" dirty="0" smtClean="0">
                <a:latin typeface="Arial" panose="020B0604020202020204"/>
                <a:cs typeface="Arial" panose="020B0604020202020204"/>
              </a:rPr>
              <a:t>.</a:t>
            </a:r>
          </a:p>
          <a:p>
            <a:r>
              <a:rPr lang="en-US" sz="3200" spc="-35" dirty="0" smtClean="0">
                <a:latin typeface="Arial" panose="020B0604020202020204"/>
                <a:cs typeface="Arial" panose="020B0604020202020204"/>
              </a:rPr>
              <a:t> </a:t>
            </a:r>
            <a:r>
              <a:rPr lang="en-US" sz="3200" dirty="0">
                <a:latin typeface="Arial" panose="020B0604020202020204"/>
                <a:cs typeface="Arial" panose="020B0604020202020204"/>
              </a:rPr>
              <a:t>In case</a:t>
            </a:r>
            <a:r>
              <a:rPr lang="en-US" sz="3200" spc="35" dirty="0">
                <a:latin typeface="Arial" panose="020B0604020202020204"/>
                <a:cs typeface="Arial" panose="020B0604020202020204"/>
              </a:rPr>
              <a:t> </a:t>
            </a:r>
            <a:r>
              <a:rPr lang="en-US" sz="3200" dirty="0">
                <a:latin typeface="Arial" panose="020B0604020202020204"/>
                <a:cs typeface="Arial" panose="020B0604020202020204"/>
              </a:rPr>
              <a:t>of  pre-term infants consult the Regional or National HIV Clinical </a:t>
            </a:r>
            <a:r>
              <a:rPr lang="en-US" sz="3200" dirty="0" smtClean="0">
                <a:latin typeface="Arial" panose="020B0604020202020204"/>
                <a:cs typeface="Arial" panose="020B0604020202020204"/>
              </a:rPr>
              <a:t>treatment guideline (</a:t>
            </a:r>
            <a:r>
              <a:rPr lang="en-US" sz="3200" spc="5" dirty="0" smtClean="0">
                <a:latin typeface="Arial" panose="020B0604020202020204"/>
                <a:cs typeface="Arial" panose="020B0604020202020204"/>
              </a:rPr>
              <a:t>TWG)</a:t>
            </a:r>
            <a:endParaRPr lang="en-US" sz="3200" dirty="0"/>
          </a:p>
        </p:txBody>
      </p:sp>
    </p:spTree>
    <p:extLst>
      <p:ext uri="{BB962C8B-B14F-4D97-AF65-F5344CB8AC3E}">
        <p14:creationId xmlns:p14="http://schemas.microsoft.com/office/powerpoint/2010/main" val="20215394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1012"/>
          </a:xfrm>
        </p:spPr>
        <p:txBody>
          <a:bodyPr/>
          <a:lstStyle/>
          <a:p>
            <a:r>
              <a:rPr lang="en-US" b="1" dirty="0" smtClean="0">
                <a:latin typeface="Arial" panose="020B0604020202020204" pitchFamily="34" charset="0"/>
                <a:cs typeface="Arial" panose="020B0604020202020204" pitchFamily="34" charset="0"/>
              </a:rPr>
              <a:t>Physiology of the</a:t>
            </a:r>
            <a:r>
              <a:rPr lang="en-US" dirty="0" smtClean="0"/>
              <a:t> </a:t>
            </a:r>
            <a:r>
              <a:rPr lang="en-US" b="1" dirty="0" smtClean="0">
                <a:latin typeface="Arial" panose="020B0604020202020204" pitchFamily="34" charset="0"/>
                <a:cs typeface="Arial" panose="020B0604020202020204" pitchFamily="34" charset="0"/>
              </a:rPr>
              <a:t>surfactant factor</a:t>
            </a:r>
            <a:endParaRPr lang="en-US" dirty="0"/>
          </a:p>
        </p:txBody>
      </p:sp>
      <p:sp>
        <p:nvSpPr>
          <p:cNvPr id="3" name="Content Placeholder 2"/>
          <p:cNvSpPr>
            <a:spLocks noGrp="1"/>
          </p:cNvSpPr>
          <p:nvPr>
            <p:ph idx="1"/>
          </p:nvPr>
        </p:nvSpPr>
        <p:spPr>
          <a:xfrm>
            <a:off x="838200" y="1690688"/>
            <a:ext cx="10515600" cy="4486275"/>
          </a:xfrm>
        </p:spPr>
        <p:txBody>
          <a:bodyPr/>
          <a:lstStyle/>
          <a:p>
            <a:r>
              <a:rPr lang="en-US" dirty="0">
                <a:latin typeface="Arial" panose="020B0604020202020204" pitchFamily="34" charset="0"/>
                <a:cs typeface="Arial" panose="020B0604020202020204" pitchFamily="34" charset="0"/>
              </a:rPr>
              <a:t>Mature lungs have adequate </a:t>
            </a:r>
            <a:r>
              <a:rPr lang="en-US" i="1" dirty="0">
                <a:latin typeface="Arial" panose="020B0604020202020204" pitchFamily="34" charset="0"/>
                <a:cs typeface="Arial" panose="020B0604020202020204" pitchFamily="34" charset="0"/>
              </a:rPr>
              <a:t>surfactant factor </a:t>
            </a:r>
            <a:r>
              <a:rPr lang="en-US" dirty="0">
                <a:latin typeface="Arial" panose="020B0604020202020204" pitchFamily="34" charset="0"/>
                <a:cs typeface="Arial" panose="020B0604020202020204" pitchFamily="34" charset="0"/>
              </a:rPr>
              <a:t>that lowers the surface tension in the alveoli, stabilizes the alveoli and prevents them from adhering together and collapse.</a:t>
            </a:r>
          </a:p>
          <a:p>
            <a:r>
              <a:rPr lang="en-US" dirty="0">
                <a:latin typeface="Arial" panose="020B0604020202020204" pitchFamily="34" charset="0"/>
                <a:cs typeface="Arial" panose="020B0604020202020204" pitchFamily="34" charset="0"/>
              </a:rPr>
              <a:t>Surfactant is produced slowly from 20 weeks gestation and reaches a surge at 30-34 weeks gestation and another surge at onset of labour to help the newborn to breathing with ease. </a:t>
            </a:r>
          </a:p>
          <a:p>
            <a:r>
              <a:rPr lang="en-US" dirty="0">
                <a:latin typeface="Arial" panose="020B0604020202020204" pitchFamily="34" charset="0"/>
                <a:cs typeface="Arial" panose="020B0604020202020204" pitchFamily="34" charset="0"/>
              </a:rPr>
              <a:t>The premature infant lacks this function thus the alveoli walls pressure rise as the newborn breathes out and alveoli collapse leading to severe difficulty in breathing</a:t>
            </a:r>
            <a:r>
              <a:rPr lang="en-US" dirty="0" smtClean="0">
                <a:latin typeface="Arial" panose="020B0604020202020204" pitchFamily="34" charset="0"/>
                <a:cs typeface="Arial" panose="020B0604020202020204" pitchFamily="34" charset="0"/>
              </a:rPr>
              <a:t>.</a:t>
            </a:r>
          </a:p>
          <a:p>
            <a:r>
              <a:rPr lang="en-US" dirty="0" smtClean="0">
                <a:latin typeface="Arial" panose="020B0604020202020204" pitchFamily="34" charset="0"/>
                <a:cs typeface="Arial" panose="020B0604020202020204" pitchFamily="34" charset="0"/>
              </a:rPr>
              <a:t>RDS is one of the major complications of preterm born babies.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09238662"/>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a:spLocks noGrp="1"/>
          </p:cNvSpPr>
          <p:nvPr>
            <p:ph type="title"/>
          </p:nvPr>
        </p:nvSpPr>
        <p:spPr>
          <a:xfrm>
            <a:off x="0" y="-62"/>
            <a:ext cx="12082072" cy="997709"/>
          </a:xfrm>
          <a:prstGeom prst="rect">
            <a:avLst/>
          </a:prstGeom>
        </p:spPr>
        <p:txBody>
          <a:bodyPr vert="horz" wrap="square" lIns="0" tIns="12700" rIns="0" bIns="0" rtlCol="0">
            <a:spAutoFit/>
          </a:bodyPr>
          <a:lstStyle/>
          <a:p>
            <a:pPr marL="12700" algn="ctr">
              <a:lnSpc>
                <a:spcPct val="100000"/>
              </a:lnSpc>
              <a:spcBef>
                <a:spcPts val="100"/>
              </a:spcBef>
            </a:pPr>
            <a:r>
              <a:rPr sz="3200" b="1" dirty="0">
                <a:latin typeface="Arial" panose="020B0604020202020204" pitchFamily="34" charset="0"/>
                <a:cs typeface="Arial" panose="020B0604020202020204" pitchFamily="34" charset="0"/>
              </a:rPr>
              <a:t>Use of </a:t>
            </a:r>
            <a:r>
              <a:rPr sz="3200" b="1" spc="-5" dirty="0">
                <a:latin typeface="Arial" panose="020B0604020202020204" pitchFamily="34" charset="0"/>
                <a:cs typeface="Arial" panose="020B0604020202020204" pitchFamily="34" charset="0"/>
              </a:rPr>
              <a:t>Alternative </a:t>
            </a:r>
            <a:r>
              <a:rPr sz="3200" b="1" spc="-15" dirty="0">
                <a:latin typeface="Arial" panose="020B0604020202020204" pitchFamily="34" charset="0"/>
                <a:cs typeface="Arial" panose="020B0604020202020204" pitchFamily="34" charset="0"/>
              </a:rPr>
              <a:t>ARVs </a:t>
            </a:r>
            <a:r>
              <a:rPr sz="3200" b="1" spc="-5" dirty="0">
                <a:latin typeface="Arial" panose="020B0604020202020204" pitchFamily="34" charset="0"/>
                <a:cs typeface="Arial" panose="020B0604020202020204" pitchFamily="34" charset="0"/>
              </a:rPr>
              <a:t>in First-Line</a:t>
            </a:r>
            <a:r>
              <a:rPr sz="3200" b="1" spc="-350" dirty="0">
                <a:latin typeface="Arial" panose="020B0604020202020204" pitchFamily="34" charset="0"/>
                <a:cs typeface="Arial" panose="020B0604020202020204" pitchFamily="34" charset="0"/>
              </a:rPr>
              <a:t> </a:t>
            </a:r>
            <a:r>
              <a:rPr sz="3200" b="1" spc="-5" dirty="0" smtClean="0">
                <a:latin typeface="Arial" panose="020B0604020202020204" pitchFamily="34" charset="0"/>
                <a:cs typeface="Arial" panose="020B0604020202020204" pitchFamily="34" charset="0"/>
              </a:rPr>
              <a:t>Regimens</a:t>
            </a:r>
            <a:r>
              <a:rPr lang="en-US" sz="3200" b="1" spc="-5" dirty="0" smtClean="0">
                <a:latin typeface="Arial" panose="020B0604020202020204" pitchFamily="34" charset="0"/>
                <a:cs typeface="Arial" panose="020B0604020202020204" pitchFamily="34" charset="0"/>
              </a:rPr>
              <a:t> </a:t>
            </a:r>
            <a:br>
              <a:rPr lang="en-US" sz="3200" b="1" spc="-5" dirty="0" smtClean="0">
                <a:latin typeface="Arial" panose="020B0604020202020204" pitchFamily="34" charset="0"/>
                <a:cs typeface="Arial" panose="020B0604020202020204" pitchFamily="34" charset="0"/>
              </a:rPr>
            </a:br>
            <a:r>
              <a:rPr lang="en-US" sz="3200" b="1" spc="-5" dirty="0" smtClean="0">
                <a:latin typeface="Arial" panose="020B0604020202020204" pitchFamily="34" charset="0"/>
                <a:cs typeface="Arial" panose="020B0604020202020204" pitchFamily="34" charset="0"/>
              </a:rPr>
              <a:t>(</a:t>
            </a:r>
            <a:r>
              <a:rPr lang="en-US" sz="3200" b="1" spc="-5" dirty="0">
                <a:latin typeface="Arial" panose="020B0604020202020204" pitchFamily="34" charset="0"/>
                <a:cs typeface="Arial" panose="020B0604020202020204" pitchFamily="34" charset="0"/>
              </a:rPr>
              <a:t>Kenya guidelines)</a:t>
            </a:r>
            <a:endParaRPr sz="3200" b="1" dirty="0">
              <a:latin typeface="Arial" panose="020B0604020202020204" pitchFamily="34" charset="0"/>
              <a:cs typeface="Arial" panose="020B0604020202020204" pitchFamily="34" charset="0"/>
            </a:endParaRPr>
          </a:p>
        </p:txBody>
      </p:sp>
      <p:graphicFrame>
        <p:nvGraphicFramePr>
          <p:cNvPr id="4" name="object 4"/>
          <p:cNvGraphicFramePr>
            <a:graphicFrameLocks noGrp="1"/>
          </p:cNvGraphicFramePr>
          <p:nvPr>
            <p:extLst>
              <p:ext uri="{D42A27DB-BD31-4B8C-83A1-F6EECF244321}">
                <p14:modId xmlns:p14="http://schemas.microsoft.com/office/powerpoint/2010/main" val="1633146212"/>
              </p:ext>
            </p:extLst>
          </p:nvPr>
        </p:nvGraphicFramePr>
        <p:xfrm>
          <a:off x="1" y="1263258"/>
          <a:ext cx="12191998" cy="5594743"/>
        </p:xfrm>
        <a:graphic>
          <a:graphicData uri="http://schemas.openxmlformats.org/drawingml/2006/table">
            <a:tbl>
              <a:tblPr firstRow="1" bandRow="1">
                <a:tableStyleId>{2D5ABB26-0587-4C30-8999-92F81FD0307C}</a:tableStyleId>
              </a:tblPr>
              <a:tblGrid>
                <a:gridCol w="2634173"/>
                <a:gridCol w="3739251"/>
                <a:gridCol w="5818574"/>
              </a:tblGrid>
              <a:tr h="1217404">
                <a:tc>
                  <a:txBody>
                    <a:bodyPr/>
                    <a:lstStyle/>
                    <a:p>
                      <a:pPr marL="48260" marR="626110" indent="51435" algn="ctr">
                        <a:lnSpc>
                          <a:spcPct val="101000"/>
                        </a:lnSpc>
                        <a:spcBef>
                          <a:spcPts val="455"/>
                        </a:spcBef>
                      </a:pPr>
                      <a:r>
                        <a:rPr sz="2000" b="1" spc="-15" dirty="0">
                          <a:solidFill>
                            <a:srgbClr val="FFFFFF"/>
                          </a:solidFill>
                          <a:latin typeface="Arial" panose="020B0604020202020204" pitchFamily="34" charset="0"/>
                          <a:cs typeface="Arial" panose="020B0604020202020204" pitchFamily="34" charset="0"/>
                        </a:rPr>
                        <a:t>Preferred </a:t>
                      </a:r>
                      <a:r>
                        <a:rPr sz="2000" b="1" spc="-5" dirty="0" smtClean="0">
                          <a:solidFill>
                            <a:srgbClr val="FFFFFF"/>
                          </a:solidFill>
                          <a:latin typeface="Arial" panose="020B0604020202020204" pitchFamily="34" charset="0"/>
                          <a:cs typeface="Arial" panose="020B0604020202020204" pitchFamily="34" charset="0"/>
                        </a:rPr>
                        <a:t>1</a:t>
                      </a:r>
                      <a:r>
                        <a:rPr sz="2000" b="1" spc="-7" baseline="30000" dirty="0" smtClean="0">
                          <a:solidFill>
                            <a:srgbClr val="FFFFFF"/>
                          </a:solidFill>
                          <a:latin typeface="Arial" panose="020B0604020202020204" pitchFamily="34" charset="0"/>
                          <a:cs typeface="Arial" panose="020B0604020202020204" pitchFamily="34" charset="0"/>
                        </a:rPr>
                        <a:t>st</a:t>
                      </a:r>
                      <a:r>
                        <a:rPr lang="en-US" sz="2000" b="1" spc="-7" baseline="25000" dirty="0" smtClean="0">
                          <a:solidFill>
                            <a:srgbClr val="FFFFFF"/>
                          </a:solidFill>
                          <a:latin typeface="Arial" panose="020B0604020202020204" pitchFamily="34" charset="0"/>
                          <a:cs typeface="Arial" panose="020B0604020202020204" pitchFamily="34" charset="0"/>
                        </a:rPr>
                        <a:t> </a:t>
                      </a:r>
                      <a:r>
                        <a:rPr sz="2000" b="1" dirty="0" smtClean="0">
                          <a:solidFill>
                            <a:srgbClr val="FFFFFF"/>
                          </a:solidFill>
                          <a:latin typeface="Arial" panose="020B0604020202020204" pitchFamily="34" charset="0"/>
                          <a:cs typeface="Arial" panose="020B0604020202020204" pitchFamily="34" charset="0"/>
                        </a:rPr>
                        <a:t>line  </a:t>
                      </a:r>
                      <a:r>
                        <a:rPr sz="2000" b="1" spc="-10" dirty="0" smtClean="0">
                          <a:solidFill>
                            <a:srgbClr val="FFFFFF"/>
                          </a:solidFill>
                          <a:latin typeface="Arial" panose="020B0604020202020204" pitchFamily="34" charset="0"/>
                          <a:cs typeface="Arial" panose="020B0604020202020204" pitchFamily="34" charset="0"/>
                        </a:rPr>
                        <a:t>ART</a:t>
                      </a:r>
                      <a:r>
                        <a:rPr lang="en-US" sz="2000" b="1" spc="-10" dirty="0" smtClean="0">
                          <a:solidFill>
                            <a:srgbClr val="FFFFFF"/>
                          </a:solidFill>
                          <a:latin typeface="Arial" panose="020B0604020202020204" pitchFamily="34" charset="0"/>
                          <a:cs typeface="Arial" panose="020B0604020202020204" pitchFamily="34" charset="0"/>
                        </a:rPr>
                        <a:t>   </a:t>
                      </a:r>
                      <a:r>
                        <a:rPr sz="2000" b="1" spc="-10" dirty="0" smtClean="0">
                          <a:solidFill>
                            <a:srgbClr val="FFFFFF"/>
                          </a:solidFill>
                          <a:latin typeface="Arial" panose="020B0604020202020204" pitchFamily="34" charset="0"/>
                          <a:cs typeface="Arial" panose="020B0604020202020204" pitchFamily="34" charset="0"/>
                        </a:rPr>
                        <a:t>(</a:t>
                      </a:r>
                      <a:r>
                        <a:rPr sz="2000" b="1" spc="-10" dirty="0">
                          <a:solidFill>
                            <a:srgbClr val="FFFFFF"/>
                          </a:solidFill>
                          <a:latin typeface="Arial" panose="020B0604020202020204" pitchFamily="34" charset="0"/>
                          <a:cs typeface="Arial" panose="020B0604020202020204" pitchFamily="34" charset="0"/>
                        </a:rPr>
                        <a:t>Age/Weight)</a:t>
                      </a:r>
                      <a:endParaRPr sz="2000" dirty="0">
                        <a:latin typeface="Arial" panose="020B0604020202020204" pitchFamily="34" charset="0"/>
                        <a:cs typeface="Arial" panose="020B0604020202020204" pitchFamily="34" charset="0"/>
                      </a:endParaRPr>
                    </a:p>
                  </a:txBody>
                  <a:tcPr marL="0" marR="0" marT="5778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6FC0"/>
                    </a:solidFill>
                  </a:tcPr>
                </a:tc>
                <a:tc>
                  <a:txBody>
                    <a:bodyPr/>
                    <a:lstStyle/>
                    <a:p>
                      <a:pPr marL="48260">
                        <a:lnSpc>
                          <a:spcPct val="100000"/>
                        </a:lnSpc>
                        <a:spcBef>
                          <a:spcPts val="1585"/>
                        </a:spcBef>
                      </a:pPr>
                      <a:r>
                        <a:rPr sz="2400" b="1" dirty="0">
                          <a:solidFill>
                            <a:srgbClr val="FFFFFF"/>
                          </a:solidFill>
                          <a:latin typeface="Arial" panose="020B0604020202020204" pitchFamily="34" charset="0"/>
                          <a:cs typeface="Arial" panose="020B0604020202020204" pitchFamily="34" charset="0"/>
                        </a:rPr>
                        <a:t>Scenario and </a:t>
                      </a:r>
                      <a:r>
                        <a:rPr sz="2400" b="1" spc="-10" dirty="0">
                          <a:solidFill>
                            <a:srgbClr val="FFFFFF"/>
                          </a:solidFill>
                          <a:latin typeface="Arial" panose="020B0604020202020204" pitchFamily="34" charset="0"/>
                          <a:cs typeface="Arial" panose="020B0604020202020204" pitchFamily="34" charset="0"/>
                        </a:rPr>
                        <a:t>ARV</a:t>
                      </a:r>
                      <a:r>
                        <a:rPr sz="2400" b="1" spc="-65" dirty="0">
                          <a:solidFill>
                            <a:srgbClr val="FFFFFF"/>
                          </a:solidFill>
                          <a:latin typeface="Arial" panose="020B0604020202020204" pitchFamily="34" charset="0"/>
                          <a:cs typeface="Arial" panose="020B0604020202020204" pitchFamily="34" charset="0"/>
                        </a:rPr>
                        <a:t> </a:t>
                      </a:r>
                      <a:r>
                        <a:rPr sz="2400" b="1" spc="-10" dirty="0">
                          <a:solidFill>
                            <a:srgbClr val="FFFFFF"/>
                          </a:solidFill>
                          <a:latin typeface="Arial" panose="020B0604020202020204" pitchFamily="34" charset="0"/>
                          <a:cs typeface="Arial" panose="020B0604020202020204" pitchFamily="34" charset="0"/>
                        </a:rPr>
                        <a:t>Affected</a:t>
                      </a:r>
                      <a:endParaRPr sz="2400" dirty="0">
                        <a:latin typeface="Arial" panose="020B0604020202020204" pitchFamily="34" charset="0"/>
                        <a:cs typeface="Arial" panose="020B0604020202020204" pitchFamily="34" charset="0"/>
                      </a:endParaRPr>
                    </a:p>
                  </a:txBody>
                  <a:tcPr marL="0" marR="0" marT="2012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6FC0"/>
                    </a:solidFill>
                  </a:tcPr>
                </a:tc>
                <a:tc>
                  <a:txBody>
                    <a:bodyPr/>
                    <a:lstStyle/>
                    <a:p>
                      <a:pPr marL="48895" algn="ctr">
                        <a:lnSpc>
                          <a:spcPct val="100000"/>
                        </a:lnSpc>
                        <a:spcBef>
                          <a:spcPts val="1585"/>
                        </a:spcBef>
                      </a:pPr>
                      <a:r>
                        <a:rPr lang="en-US" sz="2000" b="1" spc="-5" dirty="0" smtClean="0">
                          <a:solidFill>
                            <a:srgbClr val="FFFFFF"/>
                          </a:solidFill>
                          <a:latin typeface="Carlito"/>
                          <a:cs typeface="Carlito"/>
                        </a:rPr>
                        <a:t>    </a:t>
                      </a:r>
                      <a:r>
                        <a:rPr sz="2400" b="1" spc="-5" dirty="0" smtClean="0">
                          <a:solidFill>
                            <a:srgbClr val="FFFFFF"/>
                          </a:solidFill>
                          <a:latin typeface="Arial" panose="020B0604020202020204" pitchFamily="34" charset="0"/>
                          <a:cs typeface="Arial" panose="020B0604020202020204" pitchFamily="34" charset="0"/>
                        </a:rPr>
                        <a:t>Recommended </a:t>
                      </a:r>
                      <a:r>
                        <a:rPr sz="2400" b="1" spc="-10" dirty="0">
                          <a:solidFill>
                            <a:srgbClr val="FFFFFF"/>
                          </a:solidFill>
                          <a:latin typeface="Arial" panose="020B0604020202020204" pitchFamily="34" charset="0"/>
                          <a:cs typeface="Arial" panose="020B0604020202020204" pitchFamily="34" charset="0"/>
                        </a:rPr>
                        <a:t>Alternative ARV to</a:t>
                      </a:r>
                      <a:r>
                        <a:rPr sz="2400" b="1" spc="-30" dirty="0">
                          <a:solidFill>
                            <a:srgbClr val="FFFFFF"/>
                          </a:solidFill>
                          <a:latin typeface="Arial" panose="020B0604020202020204" pitchFamily="34" charset="0"/>
                          <a:cs typeface="Arial" panose="020B0604020202020204" pitchFamily="34" charset="0"/>
                        </a:rPr>
                        <a:t> </a:t>
                      </a:r>
                      <a:r>
                        <a:rPr lang="en-US" sz="2400" b="1" spc="-30" dirty="0" smtClean="0">
                          <a:solidFill>
                            <a:srgbClr val="FFFFFF"/>
                          </a:solidFill>
                          <a:latin typeface="Arial" panose="020B0604020202020204" pitchFamily="34" charset="0"/>
                          <a:cs typeface="Arial" panose="020B0604020202020204" pitchFamily="34" charset="0"/>
                        </a:rPr>
                        <a:t>    </a:t>
                      </a:r>
                      <a:r>
                        <a:rPr sz="2400" b="1" dirty="0" smtClean="0">
                          <a:solidFill>
                            <a:srgbClr val="FFFFFF"/>
                          </a:solidFill>
                          <a:latin typeface="Arial" panose="020B0604020202020204" pitchFamily="34" charset="0"/>
                          <a:cs typeface="Arial" panose="020B0604020202020204" pitchFamily="34" charset="0"/>
                        </a:rPr>
                        <a:t>Use</a:t>
                      </a:r>
                      <a:endParaRPr sz="2000" dirty="0">
                        <a:latin typeface="Arial" panose="020B0604020202020204" pitchFamily="34" charset="0"/>
                        <a:cs typeface="Arial" panose="020B0604020202020204" pitchFamily="34" charset="0"/>
                      </a:endParaRPr>
                    </a:p>
                  </a:txBody>
                  <a:tcPr marL="0" marR="0" marT="20129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solidFill>
                      <a:srgbClr val="006FC0"/>
                    </a:solidFill>
                  </a:tcPr>
                </a:tc>
              </a:tr>
              <a:tr h="646788">
                <a:tc rowSpan="2">
                  <a:txBody>
                    <a:bodyPr/>
                    <a:lstStyle/>
                    <a:p>
                      <a:pPr>
                        <a:lnSpc>
                          <a:spcPct val="100000"/>
                        </a:lnSpc>
                        <a:spcBef>
                          <a:spcPts val="40"/>
                        </a:spcBef>
                      </a:pPr>
                      <a:endParaRPr sz="3200" dirty="0">
                        <a:solidFill>
                          <a:schemeClr val="tx1"/>
                        </a:solidFill>
                        <a:latin typeface="Arial" panose="020B0604020202020204" pitchFamily="34" charset="0"/>
                        <a:cs typeface="Arial" panose="020B0604020202020204" pitchFamily="34" charset="0"/>
                      </a:endParaRPr>
                    </a:p>
                    <a:p>
                      <a:pPr marL="99695">
                        <a:lnSpc>
                          <a:spcPct val="100000"/>
                        </a:lnSpc>
                      </a:pPr>
                      <a:r>
                        <a:rPr sz="2400" spc="-5" dirty="0">
                          <a:solidFill>
                            <a:schemeClr val="tx1"/>
                          </a:solidFill>
                          <a:latin typeface="Arial" panose="020B0604020202020204" pitchFamily="34" charset="0"/>
                          <a:cs typeface="Arial" panose="020B0604020202020204" pitchFamily="34" charset="0"/>
                        </a:rPr>
                        <a:t>AZT+3TC+</a:t>
                      </a:r>
                      <a:r>
                        <a:rPr sz="2400" spc="-15" dirty="0">
                          <a:solidFill>
                            <a:schemeClr val="tx1"/>
                          </a:solidFill>
                          <a:latin typeface="Arial" panose="020B0604020202020204" pitchFamily="34" charset="0"/>
                          <a:cs typeface="Arial" panose="020B0604020202020204" pitchFamily="34" charset="0"/>
                        </a:rPr>
                        <a:t> </a:t>
                      </a:r>
                      <a:r>
                        <a:rPr sz="2400" dirty="0">
                          <a:solidFill>
                            <a:schemeClr val="tx1"/>
                          </a:solidFill>
                          <a:latin typeface="Arial" panose="020B0604020202020204" pitchFamily="34" charset="0"/>
                          <a:cs typeface="Arial" panose="020B0604020202020204" pitchFamily="34" charset="0"/>
                        </a:rPr>
                        <a:t>RAL</a:t>
                      </a:r>
                    </a:p>
                    <a:p>
                      <a:pPr marL="48260">
                        <a:lnSpc>
                          <a:spcPct val="100000"/>
                        </a:lnSpc>
                        <a:spcBef>
                          <a:spcPts val="815"/>
                        </a:spcBef>
                      </a:pPr>
                      <a:r>
                        <a:rPr sz="2400" spc="-5" dirty="0">
                          <a:solidFill>
                            <a:schemeClr val="tx1"/>
                          </a:solidFill>
                          <a:latin typeface="Arial" panose="020B0604020202020204" pitchFamily="34" charset="0"/>
                          <a:cs typeface="Arial" panose="020B0604020202020204" pitchFamily="34" charset="0"/>
                        </a:rPr>
                        <a:t>(Birth </a:t>
                      </a:r>
                      <a:r>
                        <a:rPr sz="2400" dirty="0">
                          <a:solidFill>
                            <a:schemeClr val="tx1"/>
                          </a:solidFill>
                          <a:latin typeface="Arial" panose="020B0604020202020204" pitchFamily="34" charset="0"/>
                          <a:cs typeface="Arial" panose="020B0604020202020204" pitchFamily="34" charset="0"/>
                        </a:rPr>
                        <a:t>– 4</a:t>
                      </a:r>
                      <a:r>
                        <a:rPr sz="2400" spc="15" dirty="0">
                          <a:solidFill>
                            <a:schemeClr val="tx1"/>
                          </a:solidFill>
                          <a:latin typeface="Arial" panose="020B0604020202020204" pitchFamily="34" charset="0"/>
                          <a:cs typeface="Arial" panose="020B0604020202020204" pitchFamily="34" charset="0"/>
                        </a:rPr>
                        <a:t> </a:t>
                      </a:r>
                      <a:r>
                        <a:rPr sz="2400" spc="-10" dirty="0">
                          <a:solidFill>
                            <a:schemeClr val="tx1"/>
                          </a:solidFill>
                          <a:latin typeface="Arial" panose="020B0604020202020204" pitchFamily="34" charset="0"/>
                          <a:cs typeface="Arial" panose="020B0604020202020204" pitchFamily="34" charset="0"/>
                        </a:rPr>
                        <a:t>weeks)</a:t>
                      </a:r>
                      <a:endParaRPr sz="2400" dirty="0">
                        <a:solidFill>
                          <a:schemeClr val="tx1"/>
                        </a:solidFill>
                        <a:latin typeface="Arial" panose="020B0604020202020204" pitchFamily="34" charset="0"/>
                        <a:cs typeface="Arial" panose="020B0604020202020204" pitchFamily="34" charset="0"/>
                      </a:endParaRPr>
                    </a:p>
                  </a:txBody>
                  <a:tcPr marL="0" marR="0" marT="50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260">
                        <a:lnSpc>
                          <a:spcPct val="100000"/>
                        </a:lnSpc>
                        <a:spcBef>
                          <a:spcPts val="230"/>
                        </a:spcBef>
                      </a:pPr>
                      <a:r>
                        <a:rPr sz="2000" spc="-5" dirty="0">
                          <a:latin typeface="Arial" panose="020B0604020202020204" pitchFamily="34" charset="0"/>
                          <a:cs typeface="Arial" panose="020B0604020202020204" pitchFamily="34" charset="0"/>
                        </a:rPr>
                        <a:t>RAL: </a:t>
                      </a:r>
                      <a:r>
                        <a:rPr sz="2000" dirty="0">
                          <a:latin typeface="Arial" panose="020B0604020202020204" pitchFamily="34" charset="0"/>
                          <a:cs typeface="Arial" panose="020B0604020202020204" pitchFamily="34" charset="0"/>
                        </a:rPr>
                        <a:t>Not </a:t>
                      </a:r>
                      <a:r>
                        <a:rPr sz="2000" spc="-10" dirty="0">
                          <a:latin typeface="Arial" panose="020B0604020202020204" pitchFamily="34" charset="0"/>
                          <a:cs typeface="Arial" panose="020B0604020202020204" pitchFamily="34" charset="0"/>
                        </a:rPr>
                        <a:t>available </a:t>
                      </a:r>
                      <a:r>
                        <a:rPr sz="2000" spc="-5" dirty="0">
                          <a:latin typeface="Arial" panose="020B0604020202020204" pitchFamily="34" charset="0"/>
                          <a:cs typeface="Arial" panose="020B0604020202020204" pitchFamily="34" charset="0"/>
                        </a:rPr>
                        <a:t>or unable</a:t>
                      </a:r>
                      <a:r>
                        <a:rPr sz="2000" spc="25" dirty="0">
                          <a:latin typeface="Arial" panose="020B0604020202020204" pitchFamily="34" charset="0"/>
                          <a:cs typeface="Arial" panose="020B0604020202020204" pitchFamily="34" charset="0"/>
                        </a:rPr>
                        <a:t> </a:t>
                      </a:r>
                      <a:r>
                        <a:rPr sz="2000" spc="-10" dirty="0">
                          <a:latin typeface="Arial" panose="020B0604020202020204" pitchFamily="34" charset="0"/>
                          <a:cs typeface="Arial" panose="020B0604020202020204" pitchFamily="34" charset="0"/>
                        </a:rPr>
                        <a:t>to</a:t>
                      </a:r>
                      <a:endParaRPr sz="2000" dirty="0">
                        <a:latin typeface="Arial" panose="020B0604020202020204" pitchFamily="34" charset="0"/>
                        <a:cs typeface="Arial" panose="020B0604020202020204" pitchFamily="34" charset="0"/>
                      </a:endParaRPr>
                    </a:p>
                    <a:p>
                      <a:pPr marL="48260">
                        <a:lnSpc>
                          <a:spcPct val="100000"/>
                        </a:lnSpc>
                        <a:spcBef>
                          <a:spcPts val="30"/>
                        </a:spcBef>
                      </a:pPr>
                      <a:r>
                        <a:rPr sz="2000" spc="-15" dirty="0">
                          <a:latin typeface="Arial" panose="020B0604020202020204" pitchFamily="34" charset="0"/>
                          <a:cs typeface="Arial" panose="020B0604020202020204" pitchFamily="34" charset="0"/>
                        </a:rPr>
                        <a:t>tolerate</a:t>
                      </a:r>
                      <a:endParaRPr sz="2000" dirty="0">
                        <a:latin typeface="Arial" panose="020B0604020202020204" pitchFamily="34" charset="0"/>
                        <a:cs typeface="Arial" panose="020B0604020202020204" pitchFamily="34" charset="0"/>
                      </a:endParaRPr>
                    </a:p>
                  </a:txBody>
                  <a:tcPr marL="0" marR="0" marT="2920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895">
                        <a:lnSpc>
                          <a:spcPct val="100000"/>
                        </a:lnSpc>
                        <a:spcBef>
                          <a:spcPts val="1335"/>
                        </a:spcBef>
                      </a:pPr>
                      <a:r>
                        <a:rPr sz="2000" dirty="0">
                          <a:solidFill>
                            <a:schemeClr val="tx1"/>
                          </a:solidFill>
                          <a:latin typeface="Arial" panose="020B0604020202020204" pitchFamily="34" charset="0"/>
                          <a:cs typeface="Arial" panose="020B0604020202020204" pitchFamily="34" charset="0"/>
                        </a:rPr>
                        <a:t>Use NVP</a:t>
                      </a:r>
                    </a:p>
                  </a:txBody>
                  <a:tcPr marL="0" marR="0" marT="16954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822051">
                <a:tc vMerge="1">
                  <a:txBody>
                    <a:bodyPr/>
                    <a:lstStyle/>
                    <a:p>
                      <a:endParaRPr lang="en-US"/>
                    </a:p>
                  </a:txBody>
                  <a:tcPr marL="0" marR="0" marT="508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spcBef>
                          <a:spcPts val="10"/>
                        </a:spcBef>
                      </a:pPr>
                      <a:endParaRPr sz="1800" dirty="0">
                        <a:latin typeface="Arial" panose="020B0604020202020204" pitchFamily="34" charset="0"/>
                        <a:cs typeface="Arial" panose="020B0604020202020204" pitchFamily="34" charset="0"/>
                      </a:endParaRPr>
                    </a:p>
                    <a:p>
                      <a:pPr marL="48260">
                        <a:lnSpc>
                          <a:spcPct val="100000"/>
                        </a:lnSpc>
                      </a:pPr>
                      <a:r>
                        <a:rPr sz="2000" spc="-35" dirty="0">
                          <a:latin typeface="Arial" panose="020B0604020202020204" pitchFamily="34" charset="0"/>
                          <a:cs typeface="Arial" panose="020B0604020202020204" pitchFamily="34" charset="0"/>
                        </a:rPr>
                        <a:t>AZT: </a:t>
                      </a:r>
                      <a:r>
                        <a:rPr sz="2000" spc="-10" dirty="0">
                          <a:latin typeface="Arial" panose="020B0604020202020204" pitchFamily="34" charset="0"/>
                          <a:cs typeface="Arial" panose="020B0604020202020204" pitchFamily="34" charset="0"/>
                        </a:rPr>
                        <a:t>Infant </a:t>
                      </a:r>
                      <a:r>
                        <a:rPr sz="2000" spc="-5" dirty="0">
                          <a:latin typeface="Arial" panose="020B0604020202020204" pitchFamily="34" charset="0"/>
                          <a:cs typeface="Arial" panose="020B0604020202020204" pitchFamily="34" charset="0"/>
                        </a:rPr>
                        <a:t>Hb </a:t>
                      </a:r>
                      <a:r>
                        <a:rPr sz="2000" dirty="0">
                          <a:latin typeface="Arial" panose="020B0604020202020204" pitchFamily="34" charset="0"/>
                          <a:cs typeface="Arial" panose="020B0604020202020204" pitchFamily="34" charset="0"/>
                        </a:rPr>
                        <a:t>&lt; 9.5</a:t>
                      </a:r>
                      <a:r>
                        <a:rPr sz="2000" spc="45" dirty="0">
                          <a:latin typeface="Arial" panose="020B0604020202020204" pitchFamily="34" charset="0"/>
                          <a:cs typeface="Arial" panose="020B0604020202020204" pitchFamily="34" charset="0"/>
                        </a:rPr>
                        <a:t> </a:t>
                      </a:r>
                      <a:r>
                        <a:rPr sz="2000" spc="15" dirty="0">
                          <a:latin typeface="Arial" panose="020B0604020202020204" pitchFamily="34" charset="0"/>
                          <a:cs typeface="Arial" panose="020B0604020202020204" pitchFamily="34" charset="0"/>
                        </a:rPr>
                        <a:t>g/dL</a:t>
                      </a:r>
                      <a:endParaRPr sz="2000" dirty="0">
                        <a:latin typeface="Arial" panose="020B0604020202020204" pitchFamily="34" charset="0"/>
                        <a:cs typeface="Arial" panose="020B0604020202020204" pitchFamily="34" charset="0"/>
                      </a:endParaRPr>
                    </a:p>
                  </a:txBody>
                  <a:tcPr marL="0" marR="0" marT="127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895" marR="1386205">
                        <a:lnSpc>
                          <a:spcPct val="100000"/>
                        </a:lnSpc>
                        <a:spcBef>
                          <a:spcPts val="920"/>
                        </a:spcBef>
                      </a:pPr>
                      <a:r>
                        <a:rPr sz="2000" spc="-15" dirty="0">
                          <a:solidFill>
                            <a:schemeClr val="tx1"/>
                          </a:solidFill>
                          <a:latin typeface="Arial" panose="020B0604020202020204" pitchFamily="34" charset="0"/>
                          <a:cs typeface="Arial" panose="020B0604020202020204" pitchFamily="34" charset="0"/>
                        </a:rPr>
                        <a:t>Defer </a:t>
                      </a:r>
                      <a:r>
                        <a:rPr sz="2000" spc="-5" dirty="0">
                          <a:solidFill>
                            <a:schemeClr val="tx1"/>
                          </a:solidFill>
                          <a:latin typeface="Arial" panose="020B0604020202020204" pitchFamily="34" charset="0"/>
                          <a:cs typeface="Arial" panose="020B0604020202020204" pitchFamily="34" charset="0"/>
                        </a:rPr>
                        <a:t>ART until </a:t>
                      </a:r>
                      <a:r>
                        <a:rPr sz="2000" dirty="0">
                          <a:solidFill>
                            <a:schemeClr val="tx1"/>
                          </a:solidFill>
                          <a:latin typeface="Arial" panose="020B0604020202020204" pitchFamily="34" charset="0"/>
                          <a:cs typeface="Arial" panose="020B0604020202020204" pitchFamily="34" charset="0"/>
                        </a:rPr>
                        <a:t>4 </a:t>
                      </a:r>
                      <a:r>
                        <a:rPr sz="2000" spc="-5" dirty="0">
                          <a:solidFill>
                            <a:schemeClr val="tx1"/>
                          </a:solidFill>
                          <a:latin typeface="Arial" panose="020B0604020202020204" pitchFamily="34" charset="0"/>
                          <a:cs typeface="Arial" panose="020B0604020202020204" pitchFamily="34" charset="0"/>
                        </a:rPr>
                        <a:t>weeks of </a:t>
                      </a:r>
                      <a:r>
                        <a:rPr sz="2000" dirty="0">
                          <a:solidFill>
                            <a:schemeClr val="tx1"/>
                          </a:solidFill>
                          <a:latin typeface="Arial" panose="020B0604020202020204" pitchFamily="34" charset="0"/>
                          <a:cs typeface="Arial" panose="020B0604020202020204" pitchFamily="34" charset="0"/>
                        </a:rPr>
                        <a:t>age, then </a:t>
                      </a:r>
                      <a:r>
                        <a:rPr sz="2000" spc="-10" dirty="0">
                          <a:solidFill>
                            <a:schemeClr val="tx1"/>
                          </a:solidFill>
                          <a:latin typeface="Arial" panose="020B0604020202020204" pitchFamily="34" charset="0"/>
                          <a:cs typeface="Arial" panose="020B0604020202020204" pitchFamily="34" charset="0"/>
                        </a:rPr>
                        <a:t>start  </a:t>
                      </a:r>
                      <a:r>
                        <a:rPr sz="2000" spc="-15" dirty="0">
                          <a:solidFill>
                            <a:schemeClr val="tx1"/>
                          </a:solidFill>
                          <a:latin typeface="Arial" panose="020B0604020202020204" pitchFamily="34" charset="0"/>
                          <a:cs typeface="Arial" panose="020B0604020202020204" pitchFamily="34" charset="0"/>
                        </a:rPr>
                        <a:t>ABC+3TC+LPV/r</a:t>
                      </a:r>
                      <a:endParaRPr sz="2000" dirty="0">
                        <a:solidFill>
                          <a:schemeClr val="tx1"/>
                        </a:solidFill>
                        <a:latin typeface="Arial" panose="020B0604020202020204" pitchFamily="34" charset="0"/>
                        <a:cs typeface="Arial" panose="020B0604020202020204" pitchFamily="34" charset="0"/>
                      </a:endParaRPr>
                    </a:p>
                  </a:txBody>
                  <a:tcPr marL="0" marR="0" marT="116839"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906312">
                <a:tc rowSpan="3">
                  <a:txBody>
                    <a:bodyPr/>
                    <a:lstStyle/>
                    <a:p>
                      <a:pPr>
                        <a:lnSpc>
                          <a:spcPct val="100000"/>
                        </a:lnSpc>
                      </a:pPr>
                      <a:endParaRPr sz="2400" dirty="0">
                        <a:solidFill>
                          <a:schemeClr val="tx1"/>
                        </a:solidFill>
                        <a:latin typeface="Arial" panose="020B0604020202020204" pitchFamily="34" charset="0"/>
                        <a:cs typeface="Arial" panose="020B0604020202020204" pitchFamily="34" charset="0"/>
                      </a:endParaRPr>
                    </a:p>
                    <a:p>
                      <a:pPr marL="48260">
                        <a:lnSpc>
                          <a:spcPct val="100000"/>
                        </a:lnSpc>
                      </a:pPr>
                      <a:r>
                        <a:rPr sz="2400" spc="-10" dirty="0" smtClean="0">
                          <a:solidFill>
                            <a:schemeClr val="tx1"/>
                          </a:solidFill>
                          <a:latin typeface="Arial" panose="020B0604020202020204" pitchFamily="34" charset="0"/>
                          <a:cs typeface="Arial" panose="020B0604020202020204" pitchFamily="34" charset="0"/>
                        </a:rPr>
                        <a:t>ABC+3TC</a:t>
                      </a:r>
                      <a:r>
                        <a:rPr sz="2400" spc="-10" dirty="0">
                          <a:solidFill>
                            <a:schemeClr val="tx1"/>
                          </a:solidFill>
                          <a:latin typeface="Arial" panose="020B0604020202020204" pitchFamily="34" charset="0"/>
                          <a:cs typeface="Arial" panose="020B0604020202020204" pitchFamily="34" charset="0"/>
                        </a:rPr>
                        <a:t>+</a:t>
                      </a:r>
                      <a:r>
                        <a:rPr sz="2400" spc="-15" dirty="0">
                          <a:solidFill>
                            <a:schemeClr val="tx1"/>
                          </a:solidFill>
                          <a:latin typeface="Arial" panose="020B0604020202020204" pitchFamily="34" charset="0"/>
                          <a:cs typeface="Arial" panose="020B0604020202020204" pitchFamily="34" charset="0"/>
                        </a:rPr>
                        <a:t> </a:t>
                      </a:r>
                      <a:r>
                        <a:rPr sz="2400" spc="-30" dirty="0">
                          <a:solidFill>
                            <a:schemeClr val="tx1"/>
                          </a:solidFill>
                          <a:latin typeface="Arial" panose="020B0604020202020204" pitchFamily="34" charset="0"/>
                          <a:cs typeface="Arial" panose="020B0604020202020204" pitchFamily="34" charset="0"/>
                        </a:rPr>
                        <a:t>LPV/r</a:t>
                      </a:r>
                      <a:endParaRPr sz="2400" dirty="0">
                        <a:solidFill>
                          <a:schemeClr val="tx1"/>
                        </a:solidFill>
                        <a:latin typeface="Arial" panose="020B0604020202020204" pitchFamily="34" charset="0"/>
                        <a:cs typeface="Arial" panose="020B0604020202020204" pitchFamily="34" charset="0"/>
                      </a:endParaRPr>
                    </a:p>
                    <a:p>
                      <a:pPr marL="48260">
                        <a:lnSpc>
                          <a:spcPct val="100000"/>
                        </a:lnSpc>
                        <a:spcBef>
                          <a:spcPts val="805"/>
                        </a:spcBef>
                      </a:pPr>
                      <a:r>
                        <a:rPr sz="2400" spc="-5" dirty="0">
                          <a:solidFill>
                            <a:schemeClr val="tx1"/>
                          </a:solidFill>
                          <a:latin typeface="Arial" panose="020B0604020202020204" pitchFamily="34" charset="0"/>
                          <a:cs typeface="Arial" panose="020B0604020202020204" pitchFamily="34" charset="0"/>
                        </a:rPr>
                        <a:t>(&lt;20 </a:t>
                      </a:r>
                      <a:r>
                        <a:rPr sz="2400" dirty="0">
                          <a:solidFill>
                            <a:schemeClr val="tx1"/>
                          </a:solidFill>
                          <a:latin typeface="Arial" panose="020B0604020202020204" pitchFamily="34" charset="0"/>
                          <a:cs typeface="Arial" panose="020B0604020202020204" pitchFamily="34" charset="0"/>
                        </a:rPr>
                        <a:t>kg </a:t>
                      </a:r>
                      <a:r>
                        <a:rPr sz="2400" spc="-10" dirty="0">
                          <a:solidFill>
                            <a:schemeClr val="tx1"/>
                          </a:solidFill>
                          <a:latin typeface="Arial" panose="020B0604020202020204" pitchFamily="34" charset="0"/>
                          <a:cs typeface="Arial" panose="020B0604020202020204" pitchFamily="34" charset="0"/>
                        </a:rPr>
                        <a:t>(above </a:t>
                      </a:r>
                      <a:r>
                        <a:rPr sz="2400" dirty="0">
                          <a:solidFill>
                            <a:schemeClr val="tx1"/>
                          </a:solidFill>
                          <a:latin typeface="Arial" panose="020B0604020202020204" pitchFamily="34" charset="0"/>
                          <a:cs typeface="Arial" panose="020B0604020202020204" pitchFamily="34" charset="0"/>
                        </a:rPr>
                        <a:t>4 </a:t>
                      </a:r>
                      <a:r>
                        <a:rPr sz="2400" spc="-5" dirty="0" smtClean="0">
                          <a:solidFill>
                            <a:schemeClr val="tx1"/>
                          </a:solidFill>
                          <a:latin typeface="Arial" panose="020B0604020202020204" pitchFamily="34" charset="0"/>
                          <a:cs typeface="Arial" panose="020B0604020202020204" pitchFamily="34" charset="0"/>
                        </a:rPr>
                        <a:t>weeks</a:t>
                      </a:r>
                      <a:r>
                        <a:rPr lang="en-US" sz="2400" spc="0" baseline="0" dirty="0" smtClean="0">
                          <a:solidFill>
                            <a:schemeClr val="tx1"/>
                          </a:solidFill>
                          <a:latin typeface="Arial" panose="020B0604020202020204" pitchFamily="34" charset="0"/>
                          <a:cs typeface="Arial" panose="020B0604020202020204" pitchFamily="34" charset="0"/>
                        </a:rPr>
                        <a:t> of </a:t>
                      </a:r>
                      <a:r>
                        <a:rPr sz="2400" spc="-5" dirty="0" smtClean="0">
                          <a:solidFill>
                            <a:schemeClr val="tx1"/>
                          </a:solidFill>
                          <a:latin typeface="Arial" panose="020B0604020202020204" pitchFamily="34" charset="0"/>
                          <a:cs typeface="Arial" panose="020B0604020202020204" pitchFamily="34" charset="0"/>
                        </a:rPr>
                        <a:t>age)</a:t>
                      </a:r>
                      <a:endParaRPr sz="2400" dirty="0">
                        <a:solidFill>
                          <a:schemeClr val="tx1"/>
                        </a:solidFill>
                        <a:latin typeface="Arial" panose="020B0604020202020204" pitchFamily="34" charset="0"/>
                        <a:cs typeface="Arial" panose="020B060402020202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260">
                        <a:lnSpc>
                          <a:spcPct val="100000"/>
                        </a:lnSpc>
                        <a:spcBef>
                          <a:spcPts val="245"/>
                        </a:spcBef>
                      </a:pPr>
                      <a:r>
                        <a:rPr sz="2000" dirty="0">
                          <a:latin typeface="Arial" panose="020B0604020202020204" pitchFamily="34" charset="0"/>
                          <a:cs typeface="Arial" panose="020B0604020202020204" pitchFamily="34" charset="0"/>
                        </a:rPr>
                        <a:t>ABC: </a:t>
                      </a:r>
                      <a:r>
                        <a:rPr sz="2000" spc="-10" dirty="0">
                          <a:latin typeface="Arial" panose="020B0604020202020204" pitchFamily="34" charset="0"/>
                          <a:cs typeface="Arial" panose="020B0604020202020204" pitchFamily="34" charset="0"/>
                        </a:rPr>
                        <a:t>Develops</a:t>
                      </a:r>
                      <a:r>
                        <a:rPr sz="2000" spc="5" dirty="0">
                          <a:latin typeface="Arial" panose="020B0604020202020204" pitchFamily="34" charset="0"/>
                          <a:cs typeface="Arial" panose="020B0604020202020204" pitchFamily="34" charset="0"/>
                        </a:rPr>
                        <a:t> </a:t>
                      </a:r>
                      <a:r>
                        <a:rPr sz="2000" spc="-10" dirty="0">
                          <a:latin typeface="Arial" panose="020B0604020202020204" pitchFamily="34" charset="0"/>
                          <a:cs typeface="Arial" panose="020B0604020202020204" pitchFamily="34" charset="0"/>
                        </a:rPr>
                        <a:t>hypersensitivity</a:t>
                      </a:r>
                      <a:endParaRPr sz="2000" dirty="0">
                        <a:latin typeface="Arial" panose="020B0604020202020204" pitchFamily="34" charset="0"/>
                        <a:cs typeface="Arial" panose="020B0604020202020204" pitchFamily="34" charset="0"/>
                      </a:endParaRPr>
                    </a:p>
                    <a:p>
                      <a:pPr marL="48260">
                        <a:lnSpc>
                          <a:spcPct val="100000"/>
                        </a:lnSpc>
                        <a:spcBef>
                          <a:spcPts val="25"/>
                        </a:spcBef>
                      </a:pPr>
                      <a:r>
                        <a:rPr sz="2000" spc="-10" dirty="0">
                          <a:latin typeface="Arial" panose="020B0604020202020204" pitchFamily="34" charset="0"/>
                          <a:cs typeface="Arial" panose="020B0604020202020204" pitchFamily="34" charset="0"/>
                        </a:rPr>
                        <a:t>reaction</a:t>
                      </a:r>
                      <a:endParaRPr sz="2000" dirty="0">
                        <a:latin typeface="Arial" panose="020B0604020202020204" pitchFamily="34" charset="0"/>
                        <a:cs typeface="Arial" panose="020B0604020202020204" pitchFamily="34" charset="0"/>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895">
                        <a:lnSpc>
                          <a:spcPct val="100000"/>
                        </a:lnSpc>
                        <a:spcBef>
                          <a:spcPts val="245"/>
                        </a:spcBef>
                      </a:pPr>
                      <a:r>
                        <a:rPr sz="2000" dirty="0">
                          <a:solidFill>
                            <a:schemeClr val="tx1"/>
                          </a:solidFill>
                          <a:latin typeface="Arial" panose="020B0604020202020204" pitchFamily="34" charset="0"/>
                          <a:cs typeface="Arial" panose="020B0604020202020204" pitchFamily="34" charset="0"/>
                        </a:rPr>
                        <a:t>Use AZT </a:t>
                      </a:r>
                      <a:r>
                        <a:rPr sz="2000" spc="-10" dirty="0">
                          <a:solidFill>
                            <a:schemeClr val="tx1"/>
                          </a:solidFill>
                          <a:latin typeface="Arial" panose="020B0604020202020204" pitchFamily="34" charset="0"/>
                          <a:cs typeface="Arial" panose="020B0604020202020204" pitchFamily="34" charset="0"/>
                        </a:rPr>
                        <a:t>(if </a:t>
                      </a:r>
                      <a:r>
                        <a:rPr sz="2000" spc="-5" dirty="0">
                          <a:solidFill>
                            <a:schemeClr val="tx1"/>
                          </a:solidFill>
                          <a:latin typeface="Arial" panose="020B0604020202020204" pitchFamily="34" charset="0"/>
                          <a:cs typeface="Arial" panose="020B0604020202020204" pitchFamily="34" charset="0"/>
                        </a:rPr>
                        <a:t>Hb </a:t>
                      </a:r>
                      <a:r>
                        <a:rPr sz="2000" dirty="0">
                          <a:solidFill>
                            <a:schemeClr val="tx1"/>
                          </a:solidFill>
                          <a:latin typeface="Arial" panose="020B0604020202020204" pitchFamily="34" charset="0"/>
                          <a:cs typeface="Arial" panose="020B0604020202020204" pitchFamily="34" charset="0"/>
                        </a:rPr>
                        <a:t>≥ 9.5 </a:t>
                      </a:r>
                      <a:r>
                        <a:rPr sz="2000" spc="5" dirty="0">
                          <a:solidFill>
                            <a:schemeClr val="tx1"/>
                          </a:solidFill>
                          <a:latin typeface="Arial" panose="020B0604020202020204" pitchFamily="34" charset="0"/>
                          <a:cs typeface="Arial" panose="020B0604020202020204" pitchFamily="34" charset="0"/>
                        </a:rPr>
                        <a:t>g/dL); </a:t>
                      </a:r>
                      <a:r>
                        <a:rPr sz="2000" spc="-5" dirty="0">
                          <a:solidFill>
                            <a:schemeClr val="tx1"/>
                          </a:solidFill>
                          <a:latin typeface="Arial" panose="020B0604020202020204" pitchFamily="34" charset="0"/>
                          <a:cs typeface="Arial" panose="020B0604020202020204" pitchFamily="34" charset="0"/>
                        </a:rPr>
                        <a:t>if Hb </a:t>
                      </a:r>
                      <a:r>
                        <a:rPr sz="2000" dirty="0">
                          <a:solidFill>
                            <a:schemeClr val="tx1"/>
                          </a:solidFill>
                          <a:latin typeface="Arial" panose="020B0604020202020204" pitchFamily="34" charset="0"/>
                          <a:cs typeface="Arial" panose="020B0604020202020204" pitchFamily="34" charset="0"/>
                        </a:rPr>
                        <a:t>&lt; 9.5 </a:t>
                      </a:r>
                      <a:r>
                        <a:rPr sz="2000" spc="15" dirty="0">
                          <a:solidFill>
                            <a:schemeClr val="tx1"/>
                          </a:solidFill>
                          <a:latin typeface="Arial" panose="020B0604020202020204" pitchFamily="34" charset="0"/>
                          <a:cs typeface="Arial" panose="020B0604020202020204" pitchFamily="34" charset="0"/>
                        </a:rPr>
                        <a:t>g/dL</a:t>
                      </a:r>
                      <a:r>
                        <a:rPr sz="2000" spc="85" dirty="0">
                          <a:solidFill>
                            <a:schemeClr val="tx1"/>
                          </a:solidFill>
                          <a:latin typeface="Arial" panose="020B0604020202020204" pitchFamily="34" charset="0"/>
                          <a:cs typeface="Arial" panose="020B0604020202020204" pitchFamily="34" charset="0"/>
                        </a:rPr>
                        <a:t> </a:t>
                      </a:r>
                      <a:r>
                        <a:rPr sz="2000" spc="-10" dirty="0">
                          <a:solidFill>
                            <a:schemeClr val="tx1"/>
                          </a:solidFill>
                          <a:latin typeface="Arial" panose="020B0604020202020204" pitchFamily="34" charset="0"/>
                          <a:cs typeface="Arial" panose="020B0604020202020204" pitchFamily="34" charset="0"/>
                        </a:rPr>
                        <a:t>consult</a:t>
                      </a:r>
                      <a:endParaRPr sz="2000" dirty="0">
                        <a:solidFill>
                          <a:schemeClr val="tx1"/>
                        </a:solidFill>
                        <a:latin typeface="Arial" panose="020B0604020202020204" pitchFamily="34" charset="0"/>
                        <a:cs typeface="Arial" panose="020B0604020202020204" pitchFamily="34" charset="0"/>
                      </a:endParaRPr>
                    </a:p>
                    <a:p>
                      <a:pPr marL="48895">
                        <a:lnSpc>
                          <a:spcPct val="100000"/>
                        </a:lnSpc>
                        <a:spcBef>
                          <a:spcPts val="25"/>
                        </a:spcBef>
                      </a:pPr>
                      <a:r>
                        <a:rPr sz="2000" spc="-10" dirty="0">
                          <a:solidFill>
                            <a:schemeClr val="tx1"/>
                          </a:solidFill>
                          <a:latin typeface="Arial" panose="020B0604020202020204" pitchFamily="34" charset="0"/>
                          <a:cs typeface="Arial" panose="020B0604020202020204" pitchFamily="34" charset="0"/>
                        </a:rPr>
                        <a:t>Regional </a:t>
                      </a:r>
                      <a:r>
                        <a:rPr sz="2000" spc="-5" dirty="0">
                          <a:solidFill>
                            <a:schemeClr val="tx1"/>
                          </a:solidFill>
                          <a:latin typeface="Arial" panose="020B0604020202020204" pitchFamily="34" charset="0"/>
                          <a:cs typeface="Arial" panose="020B0604020202020204" pitchFamily="34" charset="0"/>
                        </a:rPr>
                        <a:t>or National HIV </a:t>
                      </a:r>
                      <a:r>
                        <a:rPr sz="2000" spc="-10" dirty="0">
                          <a:solidFill>
                            <a:schemeClr val="tx1"/>
                          </a:solidFill>
                          <a:latin typeface="Arial" panose="020B0604020202020204" pitchFamily="34" charset="0"/>
                          <a:cs typeface="Arial" panose="020B0604020202020204" pitchFamily="34" charset="0"/>
                        </a:rPr>
                        <a:t>Clinical</a:t>
                      </a:r>
                      <a:r>
                        <a:rPr sz="2000" spc="70" dirty="0">
                          <a:solidFill>
                            <a:schemeClr val="tx1"/>
                          </a:solidFill>
                          <a:latin typeface="Arial" panose="020B0604020202020204" pitchFamily="34" charset="0"/>
                          <a:cs typeface="Arial" panose="020B0604020202020204" pitchFamily="34" charset="0"/>
                        </a:rPr>
                        <a:t> </a:t>
                      </a:r>
                      <a:r>
                        <a:rPr sz="2000" spc="-15" dirty="0">
                          <a:solidFill>
                            <a:schemeClr val="tx1"/>
                          </a:solidFill>
                          <a:latin typeface="Arial" panose="020B0604020202020204" pitchFamily="34" charset="0"/>
                          <a:cs typeface="Arial" panose="020B0604020202020204" pitchFamily="34" charset="0"/>
                        </a:rPr>
                        <a:t>TWG</a:t>
                      </a:r>
                      <a:endParaRPr sz="2000" dirty="0">
                        <a:solidFill>
                          <a:schemeClr val="tx1"/>
                        </a:solidFill>
                        <a:latin typeface="Arial" panose="020B0604020202020204" pitchFamily="34" charset="0"/>
                        <a:cs typeface="Arial" panose="020B0604020202020204" pitchFamily="34" charset="0"/>
                      </a:endParaRPr>
                    </a:p>
                  </a:txBody>
                  <a:tcPr marL="0" marR="0" marT="3111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407747">
                <a:tc vMerge="1">
                  <a:txBody>
                    <a:bodyPr/>
                    <a:lstStyle/>
                    <a:p>
                      <a:endParaRPr lang="en-US"/>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260">
                        <a:lnSpc>
                          <a:spcPct val="100000"/>
                        </a:lnSpc>
                        <a:spcBef>
                          <a:spcPts val="415"/>
                        </a:spcBef>
                      </a:pPr>
                      <a:r>
                        <a:rPr sz="2000" spc="-25" dirty="0">
                          <a:latin typeface="Arial" panose="020B0604020202020204" pitchFamily="34" charset="0"/>
                          <a:cs typeface="Arial" panose="020B0604020202020204" pitchFamily="34" charset="0"/>
                        </a:rPr>
                        <a:t>LPV/r: </a:t>
                      </a:r>
                      <a:r>
                        <a:rPr sz="2000" dirty="0">
                          <a:latin typeface="Arial" panose="020B0604020202020204" pitchFamily="34" charset="0"/>
                          <a:cs typeface="Arial" panose="020B0604020202020204" pitchFamily="34" charset="0"/>
                        </a:rPr>
                        <a:t>Unable </a:t>
                      </a:r>
                      <a:r>
                        <a:rPr sz="2000" spc="-10" dirty="0">
                          <a:latin typeface="Arial" panose="020B0604020202020204" pitchFamily="34" charset="0"/>
                          <a:cs typeface="Arial" panose="020B0604020202020204" pitchFamily="34" charset="0"/>
                        </a:rPr>
                        <a:t>to</a:t>
                      </a:r>
                      <a:r>
                        <a:rPr sz="2000" spc="45" dirty="0">
                          <a:latin typeface="Arial" panose="020B0604020202020204" pitchFamily="34" charset="0"/>
                          <a:cs typeface="Arial" panose="020B0604020202020204" pitchFamily="34" charset="0"/>
                        </a:rPr>
                        <a:t> </a:t>
                      </a:r>
                      <a:r>
                        <a:rPr sz="2000" spc="-15" dirty="0">
                          <a:latin typeface="Arial" panose="020B0604020202020204" pitchFamily="34" charset="0"/>
                          <a:cs typeface="Arial" panose="020B0604020202020204" pitchFamily="34" charset="0"/>
                        </a:rPr>
                        <a:t>tolerate</a:t>
                      </a:r>
                      <a:endParaRPr sz="2000" dirty="0">
                        <a:latin typeface="Arial" panose="020B0604020202020204" pitchFamily="34" charset="0"/>
                        <a:cs typeface="Arial" panose="020B0604020202020204" pitchFamily="34" charset="0"/>
                      </a:endParaRPr>
                    </a:p>
                  </a:txBody>
                  <a:tcPr marL="0" marR="0" marT="527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895">
                        <a:lnSpc>
                          <a:spcPct val="100000"/>
                        </a:lnSpc>
                        <a:spcBef>
                          <a:spcPts val="415"/>
                        </a:spcBef>
                      </a:pPr>
                      <a:r>
                        <a:rPr sz="2000" dirty="0">
                          <a:solidFill>
                            <a:schemeClr val="tx1"/>
                          </a:solidFill>
                          <a:latin typeface="Arial" panose="020B0604020202020204" pitchFamily="34" charset="0"/>
                          <a:cs typeface="Arial" panose="020B0604020202020204" pitchFamily="34" charset="0"/>
                        </a:rPr>
                        <a:t>Use</a:t>
                      </a:r>
                      <a:r>
                        <a:rPr sz="2000" spc="-5" dirty="0">
                          <a:solidFill>
                            <a:schemeClr val="tx1"/>
                          </a:solidFill>
                          <a:latin typeface="Arial" panose="020B0604020202020204" pitchFamily="34" charset="0"/>
                          <a:cs typeface="Arial" panose="020B0604020202020204" pitchFamily="34" charset="0"/>
                        </a:rPr>
                        <a:t> </a:t>
                      </a:r>
                      <a:r>
                        <a:rPr sz="2000" dirty="0">
                          <a:solidFill>
                            <a:schemeClr val="tx1"/>
                          </a:solidFill>
                          <a:latin typeface="Arial" panose="020B0604020202020204" pitchFamily="34" charset="0"/>
                          <a:cs typeface="Arial" panose="020B0604020202020204" pitchFamily="34" charset="0"/>
                        </a:rPr>
                        <a:t>RAL</a:t>
                      </a:r>
                    </a:p>
                  </a:txBody>
                  <a:tcPr marL="0" marR="0" marT="52705"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r h="1594441">
                <a:tc vMerge="1">
                  <a:txBody>
                    <a:bodyPr/>
                    <a:lstStyle/>
                    <a:p>
                      <a:endParaRPr lang="en-US"/>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a:lnSpc>
                          <a:spcPct val="100000"/>
                        </a:lnSpc>
                      </a:pPr>
                      <a:endParaRPr sz="2000" dirty="0">
                        <a:latin typeface="Arial" panose="020B0604020202020204" pitchFamily="34" charset="0"/>
                        <a:cs typeface="Arial" panose="020B0604020202020204" pitchFamily="34" charset="0"/>
                      </a:endParaRPr>
                    </a:p>
                    <a:p>
                      <a:pPr marL="48260" marR="698500">
                        <a:lnSpc>
                          <a:spcPct val="101000"/>
                        </a:lnSpc>
                      </a:pPr>
                      <a:r>
                        <a:rPr sz="2000" spc="-25" dirty="0" smtClean="0">
                          <a:latin typeface="Arial" panose="020B0604020202020204" pitchFamily="34" charset="0"/>
                          <a:cs typeface="Arial" panose="020B0604020202020204" pitchFamily="34" charset="0"/>
                        </a:rPr>
                        <a:t>LPV/r</a:t>
                      </a:r>
                      <a:r>
                        <a:rPr sz="2000" spc="-25" dirty="0">
                          <a:latin typeface="Arial" panose="020B0604020202020204" pitchFamily="34" charset="0"/>
                          <a:cs typeface="Arial" panose="020B0604020202020204" pitchFamily="34" charset="0"/>
                        </a:rPr>
                        <a:t>: </a:t>
                      </a:r>
                      <a:r>
                        <a:rPr sz="2000" spc="-10" dirty="0">
                          <a:latin typeface="Arial" panose="020B0604020202020204" pitchFamily="34" charset="0"/>
                          <a:cs typeface="Arial" panose="020B0604020202020204" pitchFamily="34" charset="0"/>
                        </a:rPr>
                        <a:t>Currently </a:t>
                      </a:r>
                      <a:r>
                        <a:rPr sz="2000" spc="-5" dirty="0">
                          <a:latin typeface="Arial" panose="020B0604020202020204" pitchFamily="34" charset="0"/>
                          <a:cs typeface="Arial" panose="020B0604020202020204" pitchFamily="34" charset="0"/>
                        </a:rPr>
                        <a:t>on </a:t>
                      </a:r>
                      <a:r>
                        <a:rPr sz="2000" spc="-5" dirty="0" smtClean="0">
                          <a:latin typeface="Arial" panose="020B0604020202020204" pitchFamily="34" charset="0"/>
                          <a:cs typeface="Arial" panose="020B0604020202020204" pitchFamily="34" charset="0"/>
                        </a:rPr>
                        <a:t>anti</a:t>
                      </a:r>
                      <a:r>
                        <a:rPr lang="en-US" sz="2000" spc="-5" dirty="0" smtClean="0">
                          <a:latin typeface="Arial" panose="020B0604020202020204" pitchFamily="34" charset="0"/>
                          <a:cs typeface="Arial" panose="020B0604020202020204" pitchFamily="34" charset="0"/>
                        </a:rPr>
                        <a:t>-</a:t>
                      </a:r>
                      <a:r>
                        <a:rPr sz="2000" spc="-5" dirty="0" smtClean="0">
                          <a:latin typeface="Arial" panose="020B0604020202020204" pitchFamily="34" charset="0"/>
                          <a:cs typeface="Arial" panose="020B0604020202020204" pitchFamily="34" charset="0"/>
                        </a:rPr>
                        <a:t>TB  </a:t>
                      </a:r>
                      <a:r>
                        <a:rPr sz="2000" spc="-10" dirty="0">
                          <a:latin typeface="Arial" panose="020B0604020202020204" pitchFamily="34" charset="0"/>
                          <a:cs typeface="Arial" panose="020B0604020202020204" pitchFamily="34" charset="0"/>
                        </a:rPr>
                        <a:t>medications</a:t>
                      </a:r>
                      <a:endParaRPr sz="2000" dirty="0">
                        <a:latin typeface="Arial" panose="020B0604020202020204" pitchFamily="34" charset="0"/>
                        <a:cs typeface="Arial" panose="020B060402020202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c>
                  <a:txBody>
                    <a:bodyPr/>
                    <a:lstStyle/>
                    <a:p>
                      <a:pPr marL="48895">
                        <a:lnSpc>
                          <a:spcPts val="2075"/>
                        </a:lnSpc>
                      </a:pPr>
                      <a:r>
                        <a:rPr sz="2000" dirty="0">
                          <a:solidFill>
                            <a:schemeClr val="tx1"/>
                          </a:solidFill>
                          <a:latin typeface="Arial" panose="020B0604020202020204" pitchFamily="34" charset="0"/>
                          <a:cs typeface="Arial" panose="020B0604020202020204" pitchFamily="34" charset="0"/>
                        </a:rPr>
                        <a:t>Use super </a:t>
                      </a:r>
                      <a:r>
                        <a:rPr sz="2000" spc="-10" dirty="0">
                          <a:solidFill>
                            <a:schemeClr val="tx1"/>
                          </a:solidFill>
                          <a:latin typeface="Arial" panose="020B0604020202020204" pitchFamily="34" charset="0"/>
                          <a:cs typeface="Arial" panose="020B0604020202020204" pitchFamily="34" charset="0"/>
                        </a:rPr>
                        <a:t>boosted </a:t>
                      </a:r>
                      <a:r>
                        <a:rPr sz="2000" spc="-25" dirty="0">
                          <a:solidFill>
                            <a:schemeClr val="tx1"/>
                          </a:solidFill>
                          <a:latin typeface="Arial" panose="020B0604020202020204" pitchFamily="34" charset="0"/>
                          <a:cs typeface="Arial" panose="020B0604020202020204" pitchFamily="34" charset="0"/>
                        </a:rPr>
                        <a:t>LPV/r </a:t>
                      </a:r>
                      <a:r>
                        <a:rPr sz="2000" spc="-10" dirty="0">
                          <a:solidFill>
                            <a:schemeClr val="tx1"/>
                          </a:solidFill>
                          <a:latin typeface="Arial" panose="020B0604020202020204" pitchFamily="34" charset="0"/>
                          <a:cs typeface="Arial" panose="020B0604020202020204" pitchFamily="34" charset="0"/>
                        </a:rPr>
                        <a:t>(LPV:RTV=1:1</a:t>
                      </a:r>
                      <a:r>
                        <a:rPr sz="2000" spc="120" dirty="0">
                          <a:solidFill>
                            <a:schemeClr val="tx1"/>
                          </a:solidFill>
                          <a:latin typeface="Arial" panose="020B0604020202020204" pitchFamily="34" charset="0"/>
                          <a:cs typeface="Arial" panose="020B0604020202020204" pitchFamily="34" charset="0"/>
                        </a:rPr>
                        <a:t> </a:t>
                      </a:r>
                      <a:r>
                        <a:rPr sz="2000" spc="-15" dirty="0">
                          <a:solidFill>
                            <a:schemeClr val="tx1"/>
                          </a:solidFill>
                          <a:latin typeface="Arial" panose="020B0604020202020204" pitchFamily="34" charset="0"/>
                          <a:cs typeface="Arial" panose="020B0604020202020204" pitchFamily="34" charset="0"/>
                        </a:rPr>
                        <a:t>ratio)</a:t>
                      </a:r>
                      <a:endParaRPr sz="2000" dirty="0">
                        <a:solidFill>
                          <a:schemeClr val="tx1"/>
                        </a:solidFill>
                        <a:latin typeface="Arial" panose="020B0604020202020204" pitchFamily="34" charset="0"/>
                        <a:cs typeface="Arial" panose="020B0604020202020204" pitchFamily="34" charset="0"/>
                      </a:endParaRPr>
                    </a:p>
                    <a:p>
                      <a:pPr marL="48895" marR="98425">
                        <a:lnSpc>
                          <a:spcPct val="100000"/>
                        </a:lnSpc>
                        <a:spcBef>
                          <a:spcPts val="780"/>
                        </a:spcBef>
                      </a:pPr>
                      <a:r>
                        <a:rPr sz="2000" dirty="0">
                          <a:solidFill>
                            <a:schemeClr val="tx1"/>
                          </a:solidFill>
                          <a:latin typeface="Arial" panose="020B0604020202020204" pitchFamily="34" charset="0"/>
                          <a:cs typeface="Arial" panose="020B0604020202020204" pitchFamily="34" charset="0"/>
                        </a:rPr>
                        <a:t>If </a:t>
                      </a:r>
                      <a:r>
                        <a:rPr sz="2000" spc="-5" dirty="0">
                          <a:solidFill>
                            <a:schemeClr val="tx1"/>
                          </a:solidFill>
                          <a:latin typeface="Arial" panose="020B0604020202020204" pitchFamily="34" charset="0"/>
                          <a:cs typeface="Arial" panose="020B0604020202020204" pitchFamily="34" charset="0"/>
                        </a:rPr>
                        <a:t>not </a:t>
                      </a:r>
                      <a:r>
                        <a:rPr sz="2000" dirty="0">
                          <a:solidFill>
                            <a:schemeClr val="tx1"/>
                          </a:solidFill>
                          <a:latin typeface="Arial" panose="020B0604020202020204" pitchFamily="34" charset="0"/>
                          <a:cs typeface="Arial" panose="020B0604020202020204" pitchFamily="34" charset="0"/>
                        </a:rPr>
                        <a:t>able </a:t>
                      </a:r>
                      <a:r>
                        <a:rPr sz="2000" spc="-10" dirty="0">
                          <a:solidFill>
                            <a:schemeClr val="tx1"/>
                          </a:solidFill>
                          <a:latin typeface="Arial" panose="020B0604020202020204" pitchFamily="34" charset="0"/>
                          <a:cs typeface="Arial" panose="020B0604020202020204" pitchFamily="34" charset="0"/>
                        </a:rPr>
                        <a:t>to </a:t>
                      </a:r>
                      <a:r>
                        <a:rPr sz="2000" spc="-15" dirty="0">
                          <a:solidFill>
                            <a:schemeClr val="tx1"/>
                          </a:solidFill>
                          <a:latin typeface="Arial" panose="020B0604020202020204" pitchFamily="34" charset="0"/>
                          <a:cs typeface="Arial" panose="020B0604020202020204" pitchFamily="34" charset="0"/>
                        </a:rPr>
                        <a:t>tolerate </a:t>
                      </a:r>
                      <a:r>
                        <a:rPr sz="2000" spc="-10" dirty="0">
                          <a:solidFill>
                            <a:schemeClr val="tx1"/>
                          </a:solidFill>
                          <a:latin typeface="Arial" panose="020B0604020202020204" pitchFamily="34" charset="0"/>
                          <a:cs typeface="Arial" panose="020B0604020202020204" pitchFamily="34" charset="0"/>
                        </a:rPr>
                        <a:t>super-boosted </a:t>
                      </a:r>
                      <a:r>
                        <a:rPr sz="2000" spc="-30" dirty="0">
                          <a:solidFill>
                            <a:schemeClr val="tx1"/>
                          </a:solidFill>
                          <a:latin typeface="Arial" panose="020B0604020202020204" pitchFamily="34" charset="0"/>
                          <a:cs typeface="Arial" panose="020B0604020202020204" pitchFamily="34" charset="0"/>
                        </a:rPr>
                        <a:t>LPV/r </a:t>
                      </a:r>
                      <a:r>
                        <a:rPr sz="2000" dirty="0">
                          <a:solidFill>
                            <a:schemeClr val="tx1"/>
                          </a:solidFill>
                          <a:latin typeface="Arial" panose="020B0604020202020204" pitchFamily="34" charset="0"/>
                          <a:cs typeface="Arial" panose="020B0604020202020204" pitchFamily="34" charset="0"/>
                        </a:rPr>
                        <a:t>+ </a:t>
                      </a:r>
                      <a:r>
                        <a:rPr sz="2000" spc="-10" dirty="0">
                          <a:solidFill>
                            <a:schemeClr val="tx1"/>
                          </a:solidFill>
                          <a:latin typeface="Arial" panose="020B0604020202020204" pitchFamily="34" charset="0"/>
                          <a:cs typeface="Arial" panose="020B0604020202020204" pitchFamily="34" charset="0"/>
                        </a:rPr>
                        <a:t>RTV </a:t>
                      </a:r>
                      <a:r>
                        <a:rPr sz="2000" dirty="0">
                          <a:solidFill>
                            <a:schemeClr val="tx1"/>
                          </a:solidFill>
                          <a:latin typeface="Arial" panose="020B0604020202020204" pitchFamily="34" charset="0"/>
                          <a:cs typeface="Arial" panose="020B0604020202020204" pitchFamily="34" charset="0"/>
                        </a:rPr>
                        <a:t>then  use RAL </a:t>
                      </a:r>
                      <a:r>
                        <a:rPr sz="2000" spc="-5" dirty="0">
                          <a:solidFill>
                            <a:schemeClr val="tx1"/>
                          </a:solidFill>
                          <a:latin typeface="Arial" panose="020B0604020202020204" pitchFamily="34" charset="0"/>
                          <a:cs typeface="Arial" panose="020B0604020202020204" pitchFamily="34" charset="0"/>
                        </a:rPr>
                        <a:t>double-dose </a:t>
                      </a:r>
                      <a:r>
                        <a:rPr sz="2000" spc="-10" dirty="0">
                          <a:solidFill>
                            <a:schemeClr val="tx1"/>
                          </a:solidFill>
                          <a:latin typeface="Arial" panose="020B0604020202020204" pitchFamily="34" charset="0"/>
                          <a:cs typeface="Arial" panose="020B0604020202020204" pitchFamily="34" charset="0"/>
                        </a:rPr>
                        <a:t>(in </a:t>
                      </a:r>
                      <a:r>
                        <a:rPr sz="2000" dirty="0">
                          <a:solidFill>
                            <a:schemeClr val="tx1"/>
                          </a:solidFill>
                          <a:latin typeface="Arial" panose="020B0604020202020204" pitchFamily="34" charset="0"/>
                          <a:cs typeface="Arial" panose="020B0604020202020204" pitchFamily="34" charset="0"/>
                        </a:rPr>
                        <a:t>≥ 2 </a:t>
                      </a:r>
                      <a:r>
                        <a:rPr sz="2000" spc="-15" dirty="0">
                          <a:solidFill>
                            <a:schemeClr val="tx1"/>
                          </a:solidFill>
                          <a:latin typeface="Arial" panose="020B0604020202020204" pitchFamily="34" charset="0"/>
                          <a:cs typeface="Arial" panose="020B0604020202020204" pitchFamily="34" charset="0"/>
                        </a:rPr>
                        <a:t>years </a:t>
                      </a:r>
                      <a:r>
                        <a:rPr sz="2000" spc="-5" dirty="0">
                          <a:solidFill>
                            <a:schemeClr val="tx1"/>
                          </a:solidFill>
                          <a:latin typeface="Arial" panose="020B0604020202020204" pitchFamily="34" charset="0"/>
                          <a:cs typeface="Arial" panose="020B0604020202020204" pitchFamily="34" charset="0"/>
                        </a:rPr>
                        <a:t>old) or ABC+3TC+AZT  </a:t>
                      </a:r>
                      <a:r>
                        <a:rPr sz="2000" spc="-10" dirty="0">
                          <a:solidFill>
                            <a:schemeClr val="tx1"/>
                          </a:solidFill>
                          <a:latin typeface="Arial" panose="020B0604020202020204" pitchFamily="34" charset="0"/>
                          <a:cs typeface="Arial" panose="020B0604020202020204" pitchFamily="34" charset="0"/>
                        </a:rPr>
                        <a:t>(in </a:t>
                      </a:r>
                      <a:r>
                        <a:rPr sz="2000" dirty="0">
                          <a:solidFill>
                            <a:schemeClr val="tx1"/>
                          </a:solidFill>
                          <a:latin typeface="Arial" panose="020B0604020202020204" pitchFamily="34" charset="0"/>
                          <a:cs typeface="Arial" panose="020B0604020202020204" pitchFamily="34" charset="0"/>
                        </a:rPr>
                        <a:t>&lt; 2 </a:t>
                      </a:r>
                      <a:r>
                        <a:rPr sz="2000" spc="-15" dirty="0">
                          <a:solidFill>
                            <a:schemeClr val="tx1"/>
                          </a:solidFill>
                          <a:latin typeface="Arial" panose="020B0604020202020204" pitchFamily="34" charset="0"/>
                          <a:cs typeface="Arial" panose="020B0604020202020204" pitchFamily="34" charset="0"/>
                        </a:rPr>
                        <a:t>years</a:t>
                      </a:r>
                      <a:r>
                        <a:rPr sz="2000" spc="35" dirty="0">
                          <a:solidFill>
                            <a:schemeClr val="tx1"/>
                          </a:solidFill>
                          <a:latin typeface="Arial" panose="020B0604020202020204" pitchFamily="34" charset="0"/>
                          <a:cs typeface="Arial" panose="020B0604020202020204" pitchFamily="34" charset="0"/>
                        </a:rPr>
                        <a:t> </a:t>
                      </a:r>
                      <a:r>
                        <a:rPr sz="2000" spc="-10" dirty="0">
                          <a:solidFill>
                            <a:schemeClr val="tx1"/>
                          </a:solidFill>
                          <a:latin typeface="Arial" panose="020B0604020202020204" pitchFamily="34" charset="0"/>
                          <a:cs typeface="Arial" panose="020B0604020202020204" pitchFamily="34" charset="0"/>
                        </a:rPr>
                        <a:t>old)</a:t>
                      </a:r>
                      <a:endParaRPr sz="2000" dirty="0">
                        <a:solidFill>
                          <a:schemeClr val="tx1"/>
                        </a:solidFill>
                        <a:latin typeface="Arial" panose="020B0604020202020204" pitchFamily="34" charset="0"/>
                        <a:cs typeface="Arial" panose="020B0604020202020204" pitchFamily="34" charset="0"/>
                      </a:endParaRPr>
                    </a:p>
                  </a:txBody>
                  <a:tcPr marL="0" marR="0" marT="0" marB="0">
                    <a:lnL w="12700">
                      <a:solidFill>
                        <a:srgbClr val="000000"/>
                      </a:solidFill>
                      <a:prstDash val="solid"/>
                    </a:lnL>
                    <a:lnR w="12700">
                      <a:solidFill>
                        <a:srgbClr val="000000"/>
                      </a:solidFill>
                      <a:prstDash val="solid"/>
                    </a:lnR>
                    <a:lnT w="12700">
                      <a:solidFill>
                        <a:srgbClr val="000000"/>
                      </a:solidFill>
                      <a:prstDash val="solid"/>
                    </a:lnT>
                    <a:lnB w="12700">
                      <a:solidFill>
                        <a:srgbClr val="000000"/>
                      </a:solidFill>
                      <a:prstDash val="solid"/>
                    </a:lnB>
                  </a:tcPr>
                </a:tc>
              </a:tr>
            </a:tbl>
          </a:graphicData>
        </a:graphic>
      </p:graphicFrame>
    </p:spTree>
    <p:extLst>
      <p:ext uri="{BB962C8B-B14F-4D97-AF65-F5344CB8AC3E}">
        <p14:creationId xmlns:p14="http://schemas.microsoft.com/office/powerpoint/2010/main" val="3116529793"/>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9587" y="104932"/>
            <a:ext cx="11017770" cy="1633928"/>
          </a:xfrm>
        </p:spPr>
        <p:txBody>
          <a:bodyPr>
            <a:normAutofit fontScale="90000"/>
          </a:bodyPr>
          <a:lstStyle/>
          <a:p>
            <a:r>
              <a:rPr lang="en-US" b="1" dirty="0">
                <a:latin typeface="Arial" panose="020B0604020202020204" pitchFamily="34" charset="0"/>
                <a:cs typeface="Arial" panose="020B0604020202020204" pitchFamily="34" charset="0"/>
              </a:rPr>
              <a:t>SUMMARY OF SEQUENCING OPTIONS </a:t>
            </a:r>
            <a:r>
              <a:rPr lang="en-US" b="1" dirty="0" smtClean="0">
                <a:latin typeface="Arial" panose="020B0604020202020204" pitchFamily="34" charset="0"/>
                <a:cs typeface="Arial" panose="020B0604020202020204" pitchFamily="34" charset="0"/>
              </a:rPr>
              <a:t>for first, second and third line art regimens for children </a:t>
            </a:r>
            <a:endParaRPr lang="en-US" b="1" dirty="0">
              <a:latin typeface="Arial" panose="020B0604020202020204" pitchFamily="34" charset="0"/>
              <a:cs typeface="Arial" panose="020B0604020202020204" pitchFamily="34" charset="0"/>
            </a:endParaRPr>
          </a:p>
        </p:txBody>
      </p:sp>
      <p:pic>
        <p:nvPicPr>
          <p:cNvPr id="7" name="Picture 6"/>
          <p:cNvPicPr>
            <a:picLocks noChangeAspect="1"/>
          </p:cNvPicPr>
          <p:nvPr/>
        </p:nvPicPr>
        <p:blipFill>
          <a:blip r:embed="rId3"/>
          <a:stretch>
            <a:fillRect/>
          </a:stretch>
        </p:blipFill>
        <p:spPr>
          <a:xfrm>
            <a:off x="0" y="2734309"/>
            <a:ext cx="12192000" cy="3441639"/>
          </a:xfrm>
          <a:prstGeom prst="rect">
            <a:avLst/>
          </a:prstGeom>
        </p:spPr>
      </p:pic>
      <p:pic>
        <p:nvPicPr>
          <p:cNvPr id="8" name="Picture 7"/>
          <p:cNvPicPr>
            <a:picLocks noChangeAspect="1"/>
          </p:cNvPicPr>
          <p:nvPr/>
        </p:nvPicPr>
        <p:blipFill>
          <a:blip r:embed="rId4"/>
          <a:stretch>
            <a:fillRect/>
          </a:stretch>
        </p:blipFill>
        <p:spPr>
          <a:xfrm>
            <a:off x="0" y="1899285"/>
            <a:ext cx="12192000" cy="835025"/>
          </a:xfrm>
          <a:prstGeom prst="rect">
            <a:avLst/>
          </a:prstGeom>
        </p:spPr>
      </p:pic>
      <p:sp>
        <p:nvSpPr>
          <p:cNvPr id="11" name="TextBox 10"/>
          <p:cNvSpPr txBox="1"/>
          <p:nvPr/>
        </p:nvSpPr>
        <p:spPr>
          <a:xfrm>
            <a:off x="1244184" y="6370857"/>
            <a:ext cx="10508105" cy="338554"/>
          </a:xfrm>
          <a:prstGeom prst="rect">
            <a:avLst/>
          </a:prstGeom>
          <a:noFill/>
        </p:spPr>
        <p:txBody>
          <a:bodyPr wrap="square" rtlCol="0">
            <a:spAutoFit/>
          </a:bodyPr>
          <a:lstStyle/>
          <a:p>
            <a:pPr algn="ctr"/>
            <a:r>
              <a:rPr lang="en-US" sz="1600" b="1" dirty="0">
                <a:latin typeface="Arial" panose="020B0604020202020204" pitchFamily="34" charset="0"/>
                <a:cs typeface="Arial" panose="020B0604020202020204" pitchFamily="34" charset="0"/>
              </a:rPr>
              <a:t>Source Update of Recommendations on First- and Second-line Antiretroviral Regimens WHO July 2019</a:t>
            </a:r>
          </a:p>
        </p:txBody>
      </p:sp>
    </p:spTree>
    <p:extLst>
      <p:ext uri="{BB962C8B-B14F-4D97-AF65-F5344CB8AC3E}">
        <p14:creationId xmlns:p14="http://schemas.microsoft.com/office/powerpoint/2010/main" val="1706153185"/>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3" name="Title 1"/>
          <p:cNvSpPr>
            <a:spLocks noGrp="1"/>
          </p:cNvSpPr>
          <p:nvPr>
            <p:ph type="title"/>
          </p:nvPr>
        </p:nvSpPr>
        <p:spPr>
          <a:xfrm>
            <a:off x="1902042" y="274638"/>
            <a:ext cx="8613559" cy="771316"/>
          </a:xfrm>
        </p:spPr>
        <p:txBody>
          <a:bodyPr/>
          <a:lstStyle/>
          <a:p>
            <a:r>
              <a:rPr lang="en-US" b="1" u="sng" dirty="0">
                <a:effectLst/>
              </a:rPr>
              <a:t>REFERENCES</a:t>
            </a:r>
          </a:p>
        </p:txBody>
      </p:sp>
      <p:sp>
        <p:nvSpPr>
          <p:cNvPr id="1048594" name="Content Placeholder 2"/>
          <p:cNvSpPr>
            <a:spLocks noGrp="1"/>
          </p:cNvSpPr>
          <p:nvPr>
            <p:ph idx="1"/>
          </p:nvPr>
        </p:nvSpPr>
        <p:spPr>
          <a:xfrm>
            <a:off x="1752600" y="990600"/>
            <a:ext cx="8763001" cy="5638800"/>
          </a:xfrm>
        </p:spPr>
        <p:txBody>
          <a:bodyPr>
            <a:normAutofit fontScale="93750"/>
          </a:bodyPr>
          <a:lstStyle/>
          <a:p>
            <a:r>
              <a:rPr lang="en-US" dirty="0"/>
              <a:t>Barbara F.  Weller (2000) </a:t>
            </a:r>
            <a:r>
              <a:rPr lang="en-US" b="1" dirty="0" err="1"/>
              <a:t>Bailliere’s</a:t>
            </a:r>
            <a:r>
              <a:rPr lang="en-US" b="1" dirty="0"/>
              <a:t> Nurses Dictionary</a:t>
            </a:r>
            <a:r>
              <a:rPr lang="en-US" dirty="0"/>
              <a:t>, 23</a:t>
            </a:r>
            <a:r>
              <a:rPr lang="en-US" baseline="30000" dirty="0"/>
              <a:t>rd</a:t>
            </a:r>
            <a:r>
              <a:rPr lang="en-US" dirty="0"/>
              <a:t> edition.</a:t>
            </a:r>
          </a:p>
          <a:p>
            <a:r>
              <a:rPr lang="en-US" b="1" dirty="0"/>
              <a:t>Myles Margaret </a:t>
            </a:r>
            <a:r>
              <a:rPr lang="en-US" dirty="0"/>
              <a:t>Textbook for Midwifery</a:t>
            </a:r>
          </a:p>
          <a:p>
            <a:r>
              <a:rPr lang="en-US" dirty="0" err="1"/>
              <a:t>Odanga</a:t>
            </a:r>
            <a:r>
              <a:rPr lang="en-US" dirty="0"/>
              <a:t> O. A, (2004). </a:t>
            </a:r>
            <a:r>
              <a:rPr lang="en-US" b="1" dirty="0"/>
              <a:t>Baby at Risk. </a:t>
            </a:r>
            <a:r>
              <a:rPr lang="en-US" b="1" i="1" dirty="0"/>
              <a:t>Covering Conditions in the Newborn Unit</a:t>
            </a:r>
            <a:r>
              <a:rPr lang="en-US" i="1" dirty="0"/>
              <a:t>, </a:t>
            </a:r>
            <a:r>
              <a:rPr lang="en-US" dirty="0" err="1"/>
              <a:t>Nambale</a:t>
            </a:r>
            <a:r>
              <a:rPr lang="en-US" dirty="0"/>
              <a:t>, Kenya.</a:t>
            </a:r>
          </a:p>
          <a:p>
            <a:r>
              <a:rPr lang="en-US" dirty="0"/>
              <a:t>Waugh A. and Grant A. (2001). </a:t>
            </a:r>
            <a:r>
              <a:rPr lang="en-US" b="1" dirty="0"/>
              <a:t>Ross and Wilson Anatomy and Physiology </a:t>
            </a:r>
            <a:r>
              <a:rPr lang="en-US" dirty="0"/>
              <a:t>in health and illness, 12</a:t>
            </a:r>
            <a:r>
              <a:rPr lang="en-US" baseline="30000" dirty="0"/>
              <a:t>th</a:t>
            </a:r>
            <a:r>
              <a:rPr lang="en-US" dirty="0"/>
              <a:t> edition.</a:t>
            </a:r>
          </a:p>
          <a:p>
            <a:r>
              <a:rPr lang="en-US" dirty="0"/>
              <a:t>WHO (2000) </a:t>
            </a:r>
            <a:r>
              <a:rPr lang="en-US" b="1" dirty="0"/>
              <a:t>Integrated Management of Pregnancy and Child birth</a:t>
            </a:r>
            <a:r>
              <a:rPr lang="en-US" dirty="0"/>
              <a:t>, guidelines for midwives and doctors.</a:t>
            </a:r>
          </a:p>
          <a:p>
            <a:r>
              <a:rPr lang="en-US" dirty="0"/>
              <a:t>MOPHS and MOMS (2012). </a:t>
            </a:r>
            <a:r>
              <a:rPr lang="en-US" b="1" dirty="0"/>
              <a:t>National Guidelines for Quality Obstetrics and Perinatal Care</a:t>
            </a:r>
            <a:r>
              <a:rPr lang="en-US" dirty="0"/>
              <a:t>.</a:t>
            </a:r>
          </a:p>
          <a:p>
            <a:endParaRPr lang="en-US" dirty="0"/>
          </a:p>
        </p:txBody>
      </p:sp>
    </p:spTree>
    <p:extLst>
      <p:ext uri="{BB962C8B-B14F-4D97-AF65-F5344CB8AC3E}">
        <p14:creationId xmlns:p14="http://schemas.microsoft.com/office/powerpoint/2010/main" val="37793298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4695"/>
            <a:ext cx="10515600" cy="1106905"/>
          </a:xfrm>
        </p:spPr>
        <p:txBody>
          <a:bodyPr/>
          <a:lstStyle/>
          <a:p>
            <a:r>
              <a:rPr lang="en-US" b="1" dirty="0">
                <a:latin typeface="Arial" panose="020B0604020202020204" pitchFamily="34" charset="0"/>
                <a:cs typeface="Arial" panose="020B0604020202020204" pitchFamily="34" charset="0"/>
              </a:rPr>
              <a:t>Predisposing Factors to </a:t>
            </a:r>
            <a:r>
              <a:rPr lang="en-US" b="1" dirty="0" smtClean="0">
                <a:latin typeface="Arial" panose="020B0604020202020204" pitchFamily="34" charset="0"/>
                <a:cs typeface="Arial" panose="020B0604020202020204" pitchFamily="34" charset="0"/>
              </a:rPr>
              <a:t>RDS</a:t>
            </a:r>
            <a:endParaRPr lang="en-US" dirty="0"/>
          </a:p>
        </p:txBody>
      </p:sp>
      <p:sp>
        <p:nvSpPr>
          <p:cNvPr id="3" name="Content Placeholder 2"/>
          <p:cNvSpPr>
            <a:spLocks noGrp="1"/>
          </p:cNvSpPr>
          <p:nvPr>
            <p:ph idx="1"/>
          </p:nvPr>
        </p:nvSpPr>
        <p:spPr>
          <a:xfrm>
            <a:off x="838200" y="1491916"/>
            <a:ext cx="10515600" cy="4685047"/>
          </a:xfrm>
        </p:spPr>
        <p:txBody>
          <a:bodyPr>
            <a:normAutofit/>
          </a:bodyPr>
          <a:lstStyle/>
          <a:p>
            <a:r>
              <a:rPr lang="en-US" b="1" dirty="0">
                <a:latin typeface="Arial" panose="020B0604020202020204" pitchFamily="34" charset="0"/>
                <a:cs typeface="Arial" panose="020B0604020202020204" pitchFamily="34" charset="0"/>
              </a:rPr>
              <a:t>Perinatal </a:t>
            </a:r>
            <a:r>
              <a:rPr lang="en-US" b="1" dirty="0" smtClean="0">
                <a:latin typeface="Arial" panose="020B0604020202020204" pitchFamily="34" charset="0"/>
                <a:cs typeface="Arial" panose="020B0604020202020204" pitchFamily="34" charset="0"/>
              </a:rPr>
              <a:t>hypoxia: </a:t>
            </a:r>
            <a:r>
              <a:rPr lang="en-US" dirty="0" smtClean="0">
                <a:latin typeface="Arial" panose="020B0604020202020204" pitchFamily="34" charset="0"/>
                <a:cs typeface="Arial" panose="020B0604020202020204" pitchFamily="34" charset="0"/>
              </a:rPr>
              <a:t>RDS </a:t>
            </a:r>
            <a:r>
              <a:rPr lang="en-US" dirty="0">
                <a:latin typeface="Arial" panose="020B0604020202020204" pitchFamily="34" charset="0"/>
                <a:cs typeface="Arial" panose="020B0604020202020204" pitchFamily="34" charset="0"/>
              </a:rPr>
              <a:t>may be a complication of </a:t>
            </a:r>
            <a:r>
              <a:rPr lang="en-US" b="1" dirty="0">
                <a:latin typeface="Arial" panose="020B0604020202020204" pitchFamily="34" charset="0"/>
                <a:cs typeface="Arial" panose="020B0604020202020204" pitchFamily="34" charset="0"/>
              </a:rPr>
              <a:t>asphyxia</a:t>
            </a:r>
            <a:r>
              <a:rPr lang="en-US" dirty="0">
                <a:latin typeface="Arial" panose="020B0604020202020204" pitchFamily="34" charset="0"/>
                <a:cs typeface="Arial" panose="020B0604020202020204" pitchFamily="34" charset="0"/>
              </a:rPr>
              <a:t> and </a:t>
            </a:r>
            <a:r>
              <a:rPr lang="en-US" dirty="0" smtClean="0">
                <a:latin typeface="Arial" panose="020B0604020202020204" pitchFamily="34" charset="0"/>
                <a:cs typeface="Arial" panose="020B0604020202020204" pitchFamily="34" charset="0"/>
              </a:rPr>
              <a:t>it develops </a:t>
            </a:r>
            <a:r>
              <a:rPr lang="en-US" dirty="0">
                <a:latin typeface="Arial" panose="020B0604020202020204" pitchFamily="34" charset="0"/>
                <a:cs typeface="Arial" panose="020B0604020202020204" pitchFamily="34" charset="0"/>
              </a:rPr>
              <a:t>within 4hrs of birth</a:t>
            </a:r>
          </a:p>
          <a:p>
            <a:pPr lvl="0"/>
            <a:r>
              <a:rPr lang="en-US" b="1" dirty="0">
                <a:latin typeface="Arial" panose="020B0604020202020204" pitchFamily="34" charset="0"/>
                <a:cs typeface="Arial" panose="020B0604020202020204" pitchFamily="34" charset="0"/>
              </a:rPr>
              <a:t>Prematurity</a:t>
            </a:r>
            <a:r>
              <a:rPr lang="en-US" dirty="0">
                <a:latin typeface="Arial" panose="020B0604020202020204" pitchFamily="34" charset="0"/>
                <a:cs typeface="Arial" panose="020B0604020202020204" pitchFamily="34" charset="0"/>
              </a:rPr>
              <a:t> due to inadequate surfactant </a:t>
            </a:r>
            <a:r>
              <a:rPr lang="en-US" dirty="0" smtClean="0">
                <a:latin typeface="Arial" panose="020B0604020202020204" pitchFamily="34" charset="0"/>
                <a:cs typeface="Arial" panose="020B0604020202020204" pitchFamily="34" charset="0"/>
              </a:rPr>
              <a:t>factor in the lungs</a:t>
            </a:r>
            <a:endParaRPr lang="en-US" dirty="0">
              <a:latin typeface="Arial" panose="020B0604020202020204" pitchFamily="34" charset="0"/>
              <a:cs typeface="Arial" panose="020B0604020202020204" pitchFamily="34" charset="0"/>
            </a:endParaRPr>
          </a:p>
          <a:p>
            <a:pPr lvl="0"/>
            <a:r>
              <a:rPr lang="en-US" b="1" dirty="0">
                <a:latin typeface="Arial" panose="020B0604020202020204" pitchFamily="34" charset="0"/>
                <a:cs typeface="Arial" panose="020B0604020202020204" pitchFamily="34" charset="0"/>
              </a:rPr>
              <a:t>Prenatal hypoxia</a:t>
            </a:r>
            <a:r>
              <a:rPr lang="en-US" dirty="0">
                <a:latin typeface="Arial" panose="020B0604020202020204" pitchFamily="34" charset="0"/>
                <a:cs typeface="Arial" panose="020B0604020202020204" pitchFamily="34" charset="0"/>
              </a:rPr>
              <a:t> </a:t>
            </a:r>
            <a:r>
              <a:rPr lang="en-US" dirty="0" err="1">
                <a:latin typeface="Arial" panose="020B0604020202020204" pitchFamily="34" charset="0"/>
                <a:cs typeface="Arial" panose="020B0604020202020204" pitchFamily="34" charset="0"/>
              </a:rPr>
              <a:t>e.g</a:t>
            </a:r>
            <a:r>
              <a:rPr lang="en-US" dirty="0">
                <a:latin typeface="Arial" panose="020B0604020202020204" pitchFamily="34" charset="0"/>
                <a:cs typeface="Arial" panose="020B0604020202020204" pitchFamily="34" charset="0"/>
              </a:rPr>
              <a:t> due to APH which reduces surfactant synthesis</a:t>
            </a:r>
          </a:p>
          <a:p>
            <a:pPr lvl="0"/>
            <a:r>
              <a:rPr lang="en-US" b="1" dirty="0" smtClean="0">
                <a:latin typeface="Arial" panose="020B0604020202020204" pitchFamily="34" charset="0"/>
                <a:cs typeface="Arial" panose="020B0604020202020204" pitchFamily="34" charset="0"/>
              </a:rPr>
              <a:t>Trauma </a:t>
            </a:r>
            <a:r>
              <a:rPr lang="en-US" b="1" dirty="0">
                <a:latin typeface="Arial" panose="020B0604020202020204" pitchFamily="34" charset="0"/>
                <a:cs typeface="Arial" panose="020B0604020202020204" pitchFamily="34" charset="0"/>
              </a:rPr>
              <a:t>to CNS</a:t>
            </a:r>
            <a:r>
              <a:rPr lang="en-US" dirty="0">
                <a:latin typeface="Arial" panose="020B0604020202020204" pitchFamily="34" charset="0"/>
                <a:cs typeface="Arial" panose="020B0604020202020204" pitchFamily="34" charset="0"/>
              </a:rPr>
              <a:t> due to difficult delivery or precipitate labour</a:t>
            </a:r>
          </a:p>
          <a:p>
            <a:pPr lvl="0"/>
            <a:r>
              <a:rPr lang="en-US" b="1" dirty="0">
                <a:latin typeface="Arial" panose="020B0604020202020204" pitchFamily="34" charset="0"/>
                <a:cs typeface="Arial" panose="020B0604020202020204" pitchFamily="34" charset="0"/>
              </a:rPr>
              <a:t>Profound hypothermia</a:t>
            </a:r>
            <a:r>
              <a:rPr lang="en-US" dirty="0">
                <a:latin typeface="Arial" panose="020B0604020202020204" pitchFamily="34" charset="0"/>
                <a:cs typeface="Arial" panose="020B0604020202020204" pitchFamily="34" charset="0"/>
              </a:rPr>
              <a:t> – leads to injury of cells that produces surfactant</a:t>
            </a:r>
          </a:p>
          <a:p>
            <a:pPr lvl="0"/>
            <a:r>
              <a:rPr lang="en-US" b="1" dirty="0">
                <a:latin typeface="Arial" panose="020B0604020202020204" pitchFamily="34" charset="0"/>
                <a:cs typeface="Arial" panose="020B0604020202020204" pitchFamily="34" charset="0"/>
              </a:rPr>
              <a:t>Congenital heart </a:t>
            </a:r>
            <a:r>
              <a:rPr lang="en-US" b="1" dirty="0" smtClean="0">
                <a:latin typeface="Arial" panose="020B0604020202020204" pitchFamily="34" charset="0"/>
                <a:cs typeface="Arial" panose="020B0604020202020204" pitchFamily="34" charset="0"/>
              </a:rPr>
              <a:t>disease; </a:t>
            </a:r>
            <a:r>
              <a:rPr lang="en-US" dirty="0" smtClean="0">
                <a:latin typeface="Arial" panose="020B0604020202020204" pitchFamily="34" charset="0"/>
                <a:cs typeface="Arial" panose="020B0604020202020204" pitchFamily="34" charset="0"/>
              </a:rPr>
              <a:t>interferes with lungs blood circulation and supply to the cells that produce surfactant factor</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927355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Prevention of </a:t>
            </a:r>
            <a:r>
              <a:rPr lang="en-US" b="1" dirty="0" smtClean="0">
                <a:latin typeface="Arial" panose="020B0604020202020204" pitchFamily="34" charset="0"/>
                <a:cs typeface="Arial" panose="020B0604020202020204" pitchFamily="34" charset="0"/>
              </a:rPr>
              <a:t>RDS</a:t>
            </a:r>
            <a:endParaRPr lang="en-US" dirty="0"/>
          </a:p>
        </p:txBody>
      </p:sp>
      <p:sp>
        <p:nvSpPr>
          <p:cNvPr id="3" name="Content Placeholder 2"/>
          <p:cNvSpPr>
            <a:spLocks noGrp="1"/>
          </p:cNvSpPr>
          <p:nvPr>
            <p:ph idx="1"/>
          </p:nvPr>
        </p:nvSpPr>
        <p:spPr>
          <a:xfrm>
            <a:off x="838200" y="1540042"/>
            <a:ext cx="10515600" cy="4636921"/>
          </a:xfrm>
        </p:spPr>
        <p:txBody>
          <a:bodyPr>
            <a:normAutofit fontScale="92500" lnSpcReduction="10000"/>
          </a:bodyPr>
          <a:lstStyle/>
          <a:p>
            <a:pPr lvl="0"/>
            <a:r>
              <a:rPr lang="en-US" dirty="0" smtClean="0">
                <a:latin typeface="Arial" panose="020B0604020202020204" pitchFamily="34" charset="0"/>
                <a:cs typeface="Arial" panose="020B0604020202020204" pitchFamily="34" charset="0"/>
              </a:rPr>
              <a:t>Early </a:t>
            </a:r>
            <a:r>
              <a:rPr lang="en-US" dirty="0">
                <a:latin typeface="Arial" panose="020B0604020202020204" pitchFamily="34" charset="0"/>
                <a:cs typeface="Arial" panose="020B0604020202020204" pitchFamily="34" charset="0"/>
              </a:rPr>
              <a:t>detection and management of high risk pregnancies to prevent premature delivery</a:t>
            </a:r>
          </a:p>
          <a:p>
            <a:pPr lvl="0"/>
            <a:r>
              <a:rPr lang="en-US" dirty="0">
                <a:latin typeface="Arial" panose="020B0604020202020204" pitchFamily="34" charset="0"/>
                <a:cs typeface="Arial" panose="020B0604020202020204" pitchFamily="34" charset="0"/>
              </a:rPr>
              <a:t>Conditions such as diabetes mellitus should be properly managed so that delivery can be prolonged to 36 -38 weeks. </a:t>
            </a:r>
          </a:p>
          <a:p>
            <a:r>
              <a:rPr lang="en-US" dirty="0">
                <a:latin typeface="Arial" panose="020B0604020202020204" pitchFamily="34" charset="0"/>
                <a:cs typeface="Arial" panose="020B0604020202020204" pitchFamily="34" charset="0"/>
              </a:rPr>
              <a:t>Assessment of gestational age and lungs maturity through amniocentesis so that elective c/s or delivery can be delayed if lungs are not mature enough.</a:t>
            </a:r>
          </a:p>
          <a:p>
            <a:pPr lvl="0"/>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mother is then given </a:t>
            </a:r>
            <a:r>
              <a:rPr lang="en-US" i="1" dirty="0">
                <a:latin typeface="Arial" panose="020B0604020202020204" pitchFamily="34" charset="0"/>
                <a:cs typeface="Arial" panose="020B0604020202020204" pitchFamily="34" charset="0"/>
              </a:rPr>
              <a:t>Dexamethasone 4mg </a:t>
            </a:r>
            <a:r>
              <a:rPr lang="en-US" i="1" dirty="0" err="1">
                <a:latin typeface="Arial" panose="020B0604020202020204" pitchFamily="34" charset="0"/>
                <a:cs typeface="Arial" panose="020B0604020202020204" pitchFamily="34" charset="0"/>
              </a:rPr>
              <a:t>tds</a:t>
            </a:r>
            <a:r>
              <a:rPr lang="en-US" i="1" dirty="0">
                <a:latin typeface="Arial" panose="020B0604020202020204" pitchFamily="34" charset="0"/>
                <a:cs typeface="Arial" panose="020B0604020202020204" pitchFamily="34" charset="0"/>
              </a:rPr>
              <a:t> 48 </a:t>
            </a:r>
            <a:r>
              <a:rPr lang="en-US" i="1" dirty="0" err="1">
                <a:latin typeface="Arial" panose="020B0604020202020204" pitchFamily="34" charset="0"/>
                <a:cs typeface="Arial" panose="020B0604020202020204" pitchFamily="34" charset="0"/>
              </a:rPr>
              <a:t>hrs</a:t>
            </a:r>
            <a:r>
              <a:rPr lang="en-US" dirty="0">
                <a:latin typeface="Arial" panose="020B0604020202020204" pitchFamily="34" charset="0"/>
                <a:cs typeface="Arial" panose="020B0604020202020204" pitchFamily="34" charset="0"/>
              </a:rPr>
              <a:t> before c/s to stimulate lung maturity.</a:t>
            </a:r>
          </a:p>
          <a:p>
            <a:pPr lvl="0"/>
            <a:r>
              <a:rPr lang="en-US" dirty="0">
                <a:latin typeface="Arial" panose="020B0604020202020204" pitchFamily="34" charset="0"/>
                <a:cs typeface="Arial" panose="020B0604020202020204" pitchFamily="34" charset="0"/>
              </a:rPr>
              <a:t>Prevent prenatal hypoxia by ensuring there is no intracranial injury at birth.</a:t>
            </a:r>
          </a:p>
          <a:p>
            <a:pPr lvl="0"/>
            <a:r>
              <a:rPr lang="en-US" dirty="0">
                <a:latin typeface="Arial" panose="020B0604020202020204" pitchFamily="34" charset="0"/>
                <a:cs typeface="Arial" panose="020B0604020202020204" pitchFamily="34" charset="0"/>
              </a:rPr>
              <a:t>Effective resuscitation at birth of high-risk babies</a:t>
            </a:r>
            <a:r>
              <a:rPr lang="en-US" dirty="0" smtClean="0">
                <a:latin typeface="Arial" panose="020B0604020202020204" pitchFamily="34" charset="0"/>
                <a:cs typeface="Arial" panose="020B0604020202020204" pitchFamily="34" charset="0"/>
              </a:rPr>
              <a:t>.</a:t>
            </a:r>
          </a:p>
          <a:p>
            <a:pPr lvl="0"/>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2098990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78664"/>
          </a:xfrm>
        </p:spPr>
        <p:txBody>
          <a:bodyPr/>
          <a:lstStyle/>
          <a:p>
            <a:r>
              <a:rPr lang="en-US" b="1" dirty="0">
                <a:latin typeface="Arial" panose="020B0604020202020204" pitchFamily="34" charset="0"/>
                <a:cs typeface="Arial" panose="020B0604020202020204" pitchFamily="34" charset="0"/>
              </a:rPr>
              <a:t>Clinical Features of </a:t>
            </a:r>
            <a:r>
              <a:rPr lang="en-US" b="1" dirty="0" smtClean="0">
                <a:latin typeface="Arial" panose="020B0604020202020204" pitchFamily="34" charset="0"/>
                <a:cs typeface="Arial" panose="020B0604020202020204" pitchFamily="34" charset="0"/>
              </a:rPr>
              <a:t>RDS</a:t>
            </a:r>
            <a:endParaRPr lang="en-US" dirty="0"/>
          </a:p>
        </p:txBody>
      </p:sp>
      <p:sp>
        <p:nvSpPr>
          <p:cNvPr id="3" name="Content Placeholder 2"/>
          <p:cNvSpPr>
            <a:spLocks noGrp="1"/>
          </p:cNvSpPr>
          <p:nvPr>
            <p:ph idx="1"/>
          </p:nvPr>
        </p:nvSpPr>
        <p:spPr>
          <a:xfrm>
            <a:off x="838200" y="1443790"/>
            <a:ext cx="10515600" cy="4733173"/>
          </a:xfrm>
        </p:spPr>
        <p:txBody>
          <a:bodyPr>
            <a:normAutofit/>
          </a:bodyPr>
          <a:lstStyle/>
          <a:p>
            <a:pPr lvl="0"/>
            <a:r>
              <a:rPr lang="en-US" dirty="0">
                <a:latin typeface="Arial" panose="020B0604020202020204" pitchFamily="34" charset="0"/>
                <a:cs typeface="Arial" panose="020B0604020202020204" pitchFamily="34" charset="0"/>
              </a:rPr>
              <a:t>Difficulty in breathing - dyspnoea</a:t>
            </a:r>
          </a:p>
          <a:p>
            <a:pPr lvl="0"/>
            <a:r>
              <a:rPr lang="en-US" dirty="0">
                <a:latin typeface="Arial" panose="020B0604020202020204" pitchFamily="34" charset="0"/>
                <a:cs typeface="Arial" panose="020B0604020202020204" pitchFamily="34" charset="0"/>
              </a:rPr>
              <a:t>Flaring of the </a:t>
            </a:r>
            <a:r>
              <a:rPr lang="en-US" i="1" dirty="0">
                <a:latin typeface="Arial" panose="020B0604020202020204" pitchFamily="34" charset="0"/>
                <a:cs typeface="Arial" panose="020B0604020202020204" pitchFamily="34" charset="0"/>
              </a:rPr>
              <a:t>alae</a:t>
            </a:r>
            <a:r>
              <a:rPr lang="en-US" dirty="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of </a:t>
            </a:r>
            <a:r>
              <a:rPr lang="en-US" i="1" dirty="0">
                <a:latin typeface="Arial" panose="020B0604020202020204" pitchFamily="34" charset="0"/>
                <a:cs typeface="Arial" panose="020B0604020202020204" pitchFamily="34" charset="0"/>
              </a:rPr>
              <a:t>the </a:t>
            </a:r>
            <a:r>
              <a:rPr lang="en-US" i="1" dirty="0" smtClean="0">
                <a:latin typeface="Arial" panose="020B0604020202020204" pitchFamily="34" charset="0"/>
                <a:cs typeface="Arial" panose="020B0604020202020204" pitchFamily="34" charset="0"/>
              </a:rPr>
              <a:t>nose</a:t>
            </a:r>
            <a:endParaRPr lang="en-US" i="1" dirty="0">
              <a:latin typeface="Arial" panose="020B0604020202020204" pitchFamily="34" charset="0"/>
              <a:cs typeface="Arial" panose="020B0604020202020204" pitchFamily="34" charset="0"/>
            </a:endParaRPr>
          </a:p>
          <a:p>
            <a:pPr lvl="0"/>
            <a:r>
              <a:rPr lang="en-US" dirty="0" smtClean="0">
                <a:latin typeface="Arial" panose="020B0604020202020204" pitchFamily="34" charset="0"/>
                <a:cs typeface="Arial" panose="020B0604020202020204" pitchFamily="34" charset="0"/>
              </a:rPr>
              <a:t>Tachypnea </a:t>
            </a:r>
            <a:r>
              <a:rPr lang="en-US" dirty="0">
                <a:latin typeface="Arial" panose="020B0604020202020204" pitchFamily="34" charset="0"/>
                <a:cs typeface="Arial" panose="020B0604020202020204" pitchFamily="34" charset="0"/>
              </a:rPr>
              <a:t>with respiration of above </a:t>
            </a:r>
            <a:r>
              <a:rPr lang="en-US" dirty="0" smtClean="0">
                <a:latin typeface="Arial" panose="020B0604020202020204" pitchFamily="34" charset="0"/>
                <a:cs typeface="Arial" panose="020B0604020202020204" pitchFamily="34" charset="0"/>
              </a:rPr>
              <a:t>60 breaths/min</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Hypothermia</a:t>
            </a:r>
          </a:p>
          <a:p>
            <a:pPr lvl="0"/>
            <a:r>
              <a:rPr lang="en-US" dirty="0">
                <a:latin typeface="Arial" panose="020B0604020202020204" pitchFamily="34" charset="0"/>
                <a:cs typeface="Arial" panose="020B0604020202020204" pitchFamily="34" charset="0"/>
              </a:rPr>
              <a:t>Generalized cyanosis</a:t>
            </a:r>
          </a:p>
          <a:p>
            <a:pPr lvl="0"/>
            <a:r>
              <a:rPr lang="en-US" dirty="0">
                <a:latin typeface="Arial" panose="020B0604020202020204" pitchFamily="34" charset="0"/>
                <a:cs typeface="Arial" panose="020B0604020202020204" pitchFamily="34" charset="0"/>
              </a:rPr>
              <a:t>Costal and sternal retraction</a:t>
            </a:r>
          </a:p>
          <a:p>
            <a:pPr lvl="0"/>
            <a:r>
              <a:rPr lang="en-US" dirty="0">
                <a:latin typeface="Arial" panose="020B0604020202020204" pitchFamily="34" charset="0"/>
                <a:cs typeface="Arial" panose="020B0604020202020204" pitchFamily="34" charset="0"/>
              </a:rPr>
              <a:t>Grunting expiration </a:t>
            </a:r>
            <a:r>
              <a:rPr lang="en-US" dirty="0" smtClean="0">
                <a:latin typeface="Arial" panose="020B0604020202020204" pitchFamily="34" charset="0"/>
                <a:cs typeface="Arial" panose="020B0604020202020204" pitchFamily="34" charset="0"/>
              </a:rPr>
              <a:t>(helps to prevent atelectasis-</a:t>
            </a:r>
            <a:r>
              <a:rPr lang="en-US" i="1" dirty="0" smtClean="0">
                <a:latin typeface="Arial" panose="020B0604020202020204" pitchFamily="34" charset="0"/>
                <a:cs typeface="Arial" panose="020B0604020202020204" pitchFamily="34" charset="0"/>
              </a:rPr>
              <a:t>lung collapse</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Reduced or increased heart rate</a:t>
            </a:r>
          </a:p>
          <a:p>
            <a:pPr lvl="0"/>
            <a:r>
              <a:rPr lang="en-US" dirty="0">
                <a:latin typeface="Arial" panose="020B0604020202020204" pitchFamily="34" charset="0"/>
                <a:cs typeface="Arial" panose="020B0604020202020204" pitchFamily="34" charset="0"/>
              </a:rPr>
              <a:t>Chest X-ray shows collapsed alveoli</a:t>
            </a:r>
          </a:p>
          <a:p>
            <a:pPr marL="0" lv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240452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latin typeface="Arial" panose="020B0604020202020204" pitchFamily="34" charset="0"/>
                <a:cs typeface="Arial" panose="020B0604020202020204" pitchFamily="34" charset="0"/>
              </a:rPr>
              <a:t>Major complications of a newborn</a:t>
            </a:r>
            <a:endParaRPr lang="en-US" b="1"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lstStyle/>
          <a:p>
            <a:endParaRPr lang="en-US" dirty="0" smtClean="0"/>
          </a:p>
          <a:p>
            <a:r>
              <a:rPr lang="en-US" sz="3600" b="1" dirty="0" smtClean="0">
                <a:latin typeface="Arial" panose="020B0604020202020204" pitchFamily="34" charset="0"/>
                <a:cs typeface="Arial" panose="020B0604020202020204" pitchFamily="34" charset="0"/>
              </a:rPr>
              <a:t>(Babies at Risk)</a:t>
            </a:r>
            <a:endParaRPr lang="en-US" sz="36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19284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Clinical Features of </a:t>
            </a:r>
            <a:r>
              <a:rPr lang="en-US" b="1" dirty="0" smtClean="0">
                <a:latin typeface="Arial" panose="020B0604020202020204" pitchFamily="34" charset="0"/>
                <a:cs typeface="Arial" panose="020B0604020202020204" pitchFamily="34" charset="0"/>
              </a:rPr>
              <a:t>RDS…</a:t>
            </a:r>
            <a:endParaRPr lang="en-US" dirty="0"/>
          </a:p>
        </p:txBody>
      </p:sp>
      <p:sp>
        <p:nvSpPr>
          <p:cNvPr id="3" name="Content Placeholder 2"/>
          <p:cNvSpPr>
            <a:spLocks noGrp="1"/>
          </p:cNvSpPr>
          <p:nvPr>
            <p:ph idx="1"/>
          </p:nvPr>
        </p:nvSpPr>
        <p:spPr>
          <a:xfrm>
            <a:off x="838200" y="1564105"/>
            <a:ext cx="10515600" cy="4612858"/>
          </a:xfrm>
        </p:spPr>
        <p:txBody>
          <a:bodyPr>
            <a:normAutofit fontScale="92500" lnSpcReduction="10000"/>
          </a:bodyPr>
          <a:lstStyle/>
          <a:p>
            <a:pPr lvl="0"/>
            <a:r>
              <a:rPr lang="en-US" sz="3500" dirty="0" smtClean="0">
                <a:latin typeface="Arial" panose="020B0604020202020204" pitchFamily="34" charset="0"/>
                <a:cs typeface="Arial" panose="020B0604020202020204" pitchFamily="34" charset="0"/>
              </a:rPr>
              <a:t>The </a:t>
            </a:r>
            <a:r>
              <a:rPr lang="en-US" sz="3500" dirty="0">
                <a:latin typeface="Arial" panose="020B0604020202020204" pitchFamily="34" charset="0"/>
                <a:cs typeface="Arial" panose="020B0604020202020204" pitchFamily="34" charset="0"/>
              </a:rPr>
              <a:t>baby has poor muscle tone and is motionless</a:t>
            </a:r>
          </a:p>
          <a:p>
            <a:pPr lvl="0"/>
            <a:r>
              <a:rPr lang="en-US" sz="3500" dirty="0">
                <a:latin typeface="Arial" panose="020B0604020202020204" pitchFamily="34" charset="0"/>
                <a:cs typeface="Arial" panose="020B0604020202020204" pitchFamily="34" charset="0"/>
              </a:rPr>
              <a:t>Poor digestion due to diminished bowel movement</a:t>
            </a:r>
          </a:p>
          <a:p>
            <a:pPr lvl="0"/>
            <a:r>
              <a:rPr lang="en-US" sz="3500" dirty="0">
                <a:latin typeface="Arial" panose="020B0604020202020204" pitchFamily="34" charset="0"/>
                <a:cs typeface="Arial" panose="020B0604020202020204" pitchFamily="34" charset="0"/>
              </a:rPr>
              <a:t>Resolves or death occurs within 3-5 days</a:t>
            </a:r>
          </a:p>
          <a:p>
            <a:pPr>
              <a:buNone/>
            </a:pPr>
            <a:r>
              <a:rPr lang="en-US" b="1" dirty="0">
                <a:latin typeface="Arial" panose="020B0604020202020204" pitchFamily="34" charset="0"/>
                <a:cs typeface="Arial" panose="020B0604020202020204" pitchFamily="34" charset="0"/>
              </a:rPr>
              <a:t>NB:</a:t>
            </a:r>
            <a:r>
              <a:rPr lang="en-US" dirty="0">
                <a:latin typeface="Arial" panose="020B0604020202020204" pitchFamily="34" charset="0"/>
                <a:cs typeface="Arial" panose="020B0604020202020204" pitchFamily="34" charset="0"/>
              </a:rPr>
              <a:t> </a:t>
            </a:r>
            <a:r>
              <a:rPr lang="en-US" sz="3000" b="1" dirty="0">
                <a:latin typeface="Arial" panose="020B0604020202020204" pitchFamily="34" charset="0"/>
                <a:cs typeface="Arial" panose="020B0604020202020204" pitchFamily="34" charset="0"/>
              </a:rPr>
              <a:t>Principles </a:t>
            </a:r>
            <a:r>
              <a:rPr lang="en-US" sz="3000" b="1" dirty="0" smtClean="0">
                <a:latin typeface="Arial" panose="020B0604020202020204" pitchFamily="34" charset="0"/>
                <a:cs typeface="Arial" panose="020B0604020202020204" pitchFamily="34" charset="0"/>
              </a:rPr>
              <a:t>for care and management </a:t>
            </a:r>
            <a:r>
              <a:rPr lang="en-US" sz="3000" dirty="0" smtClean="0">
                <a:latin typeface="Arial" panose="020B0604020202020204" pitchFamily="34" charset="0"/>
                <a:cs typeface="Arial" panose="020B0604020202020204" pitchFamily="34" charset="0"/>
              </a:rPr>
              <a:t>of </a:t>
            </a:r>
            <a:r>
              <a:rPr lang="en-US" sz="3000" dirty="0">
                <a:latin typeface="Arial" panose="020B0604020202020204" pitchFamily="34" charset="0"/>
                <a:cs typeface="Arial" panose="020B0604020202020204" pitchFamily="34" charset="0"/>
              </a:rPr>
              <a:t>babies with respiratory problems are;</a:t>
            </a:r>
          </a:p>
          <a:p>
            <a:pPr lvl="1">
              <a:buFont typeface="Wingdings" panose="05000000000000000000" pitchFamily="2" charset="2"/>
              <a:buChar char="Ø"/>
            </a:pPr>
            <a:r>
              <a:rPr lang="en-US" sz="3000" dirty="0" smtClean="0">
                <a:latin typeface="Arial" panose="020B0604020202020204" pitchFamily="34" charset="0"/>
                <a:cs typeface="Arial" panose="020B0604020202020204" pitchFamily="34" charset="0"/>
              </a:rPr>
              <a:t>Observation- appearance, general condition and vitals, </a:t>
            </a:r>
            <a:endParaRPr lang="en-US" sz="30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3000" dirty="0">
                <a:latin typeface="Arial" panose="020B0604020202020204" pitchFamily="34" charset="0"/>
                <a:cs typeface="Arial" panose="020B0604020202020204" pitchFamily="34" charset="0"/>
              </a:rPr>
              <a:t>oxygenation, </a:t>
            </a:r>
          </a:p>
          <a:p>
            <a:pPr lvl="1">
              <a:buFont typeface="Wingdings" panose="05000000000000000000" pitchFamily="2" charset="2"/>
              <a:buChar char="Ø"/>
            </a:pPr>
            <a:r>
              <a:rPr lang="en-US" sz="3000" dirty="0" smtClean="0">
                <a:latin typeface="Arial" panose="020B0604020202020204" pitchFamily="34" charset="0"/>
                <a:cs typeface="Arial" panose="020B0604020202020204" pitchFamily="34" charset="0"/>
              </a:rPr>
              <a:t>Warmth and Positioning , </a:t>
            </a:r>
            <a:endParaRPr lang="en-US" sz="3000" dirty="0">
              <a:latin typeface="Arial" panose="020B0604020202020204" pitchFamily="34" charset="0"/>
              <a:cs typeface="Arial" panose="020B0604020202020204" pitchFamily="34" charset="0"/>
            </a:endParaRPr>
          </a:p>
          <a:p>
            <a:pPr lvl="1">
              <a:buFont typeface="Wingdings" panose="05000000000000000000" pitchFamily="2" charset="2"/>
              <a:buChar char="Ø"/>
            </a:pPr>
            <a:r>
              <a:rPr lang="en-US" sz="3000" dirty="0">
                <a:latin typeface="Arial" panose="020B0604020202020204" pitchFamily="34" charset="0"/>
                <a:cs typeface="Arial" panose="020B0604020202020204" pitchFamily="34" charset="0"/>
              </a:rPr>
              <a:t>nutrition and </a:t>
            </a:r>
          </a:p>
          <a:p>
            <a:pPr lvl="1">
              <a:buFont typeface="Wingdings" panose="05000000000000000000" pitchFamily="2" charset="2"/>
              <a:buChar char="Ø"/>
            </a:pPr>
            <a:r>
              <a:rPr lang="en-US" sz="3000" dirty="0">
                <a:latin typeface="Arial" panose="020B0604020202020204" pitchFamily="34" charset="0"/>
                <a:cs typeface="Arial" panose="020B0604020202020204" pitchFamily="34" charset="0"/>
              </a:rPr>
              <a:t>hydration.</a:t>
            </a:r>
          </a:p>
          <a:p>
            <a:pPr marL="0" indent="0">
              <a:buNone/>
            </a:pPr>
            <a:endParaRPr lang="en-US" dirty="0">
              <a:latin typeface="Arial" panose="020B0604020202020204" pitchFamily="34" charset="0"/>
              <a:cs typeface="Arial" panose="020B0604020202020204" pitchFamily="34" charset="0"/>
            </a:endParaRPr>
          </a:p>
          <a:p>
            <a:pPr marL="0" lvl="0" indent="0">
              <a:buNone/>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0775531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latin typeface="Arial" panose="020B0604020202020204" pitchFamily="34" charset="0"/>
                <a:cs typeface="Arial" panose="020B0604020202020204" pitchFamily="34" charset="0"/>
              </a:rPr>
              <a:t>Medical &amp; Nursing </a:t>
            </a:r>
            <a:r>
              <a:rPr lang="en-US" b="1" dirty="0">
                <a:latin typeface="Arial" panose="020B0604020202020204" pitchFamily="34" charset="0"/>
                <a:cs typeface="Arial" panose="020B0604020202020204" pitchFamily="34" charset="0"/>
              </a:rPr>
              <a:t>Management of </a:t>
            </a:r>
            <a:r>
              <a:rPr lang="en-US" b="1" dirty="0" smtClean="0">
                <a:latin typeface="Arial" panose="020B0604020202020204" pitchFamily="34" charset="0"/>
                <a:cs typeface="Arial" panose="020B0604020202020204" pitchFamily="34" charset="0"/>
              </a:rPr>
              <a:t>RDS</a:t>
            </a:r>
            <a:endParaRPr lang="en-US" dirty="0"/>
          </a:p>
        </p:txBody>
      </p:sp>
      <p:sp>
        <p:nvSpPr>
          <p:cNvPr id="3" name="Content Placeholder 2"/>
          <p:cNvSpPr>
            <a:spLocks noGrp="1"/>
          </p:cNvSpPr>
          <p:nvPr>
            <p:ph idx="1"/>
          </p:nvPr>
        </p:nvSpPr>
        <p:spPr/>
        <p:txBody>
          <a:bodyPr>
            <a:normAutofit lnSpcReduction="10000"/>
          </a:bodyPr>
          <a:lstStyle/>
          <a:p>
            <a:r>
              <a:rPr lang="en-US" dirty="0" smtClean="0">
                <a:latin typeface="Arial" panose="020B0604020202020204" pitchFamily="34" charset="0"/>
                <a:cs typeface="Arial" panose="020B0604020202020204" pitchFamily="34" charset="0"/>
              </a:rPr>
              <a:t>Management </a:t>
            </a:r>
            <a:r>
              <a:rPr lang="en-US" dirty="0">
                <a:latin typeface="Arial" panose="020B0604020202020204" pitchFamily="34" charset="0"/>
                <a:cs typeface="Arial" panose="020B0604020202020204" pitchFamily="34" charset="0"/>
              </a:rPr>
              <a:t>is symptomatic until the disease resolves.</a:t>
            </a:r>
          </a:p>
          <a:p>
            <a:r>
              <a:rPr lang="en-US" dirty="0">
                <a:latin typeface="Arial" panose="020B0604020202020204" pitchFamily="34" charset="0"/>
                <a:cs typeface="Arial" panose="020B0604020202020204" pitchFamily="34" charset="0"/>
              </a:rPr>
              <a:t>If RDS is anticipated, inform the pediatrician to be present during delivery to resuscitate the baby.</a:t>
            </a:r>
          </a:p>
          <a:p>
            <a:r>
              <a:rPr lang="en-US" dirty="0">
                <a:latin typeface="Arial" panose="020B0604020202020204" pitchFamily="34" charset="0"/>
                <a:cs typeface="Arial" panose="020B0604020202020204" pitchFamily="34" charset="0"/>
              </a:rPr>
              <a:t>Nurse the baby in an incubator to prevent hypothermia by controlling the body temperature</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Administer oxygen or do artificial ventilation to prevent hypoxia.</a:t>
            </a:r>
          </a:p>
          <a:p>
            <a:r>
              <a:rPr lang="en-US" dirty="0">
                <a:latin typeface="Arial" panose="020B0604020202020204" pitchFamily="34" charset="0"/>
                <a:cs typeface="Arial" panose="020B0604020202020204" pitchFamily="34" charset="0"/>
              </a:rPr>
              <a:t>Closely monitor the blood PH to prevent acidosis and support pulmonary circulation because high carbon dioxide level leads to constriction of pulmonary arterioles leading to poor pulmonary blood flow.</a:t>
            </a:r>
          </a:p>
          <a:p>
            <a:pPr marL="0" indent="0">
              <a:buNone/>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64386414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030538"/>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Medical &amp; Nursing </a:t>
            </a:r>
            <a:r>
              <a:rPr lang="en-US" b="1" dirty="0">
                <a:latin typeface="Arial" panose="020B0604020202020204" pitchFamily="34" charset="0"/>
                <a:cs typeface="Arial" panose="020B0604020202020204" pitchFamily="34" charset="0"/>
              </a:rPr>
              <a:t>Management of </a:t>
            </a:r>
            <a:r>
              <a:rPr lang="en-US" b="1" dirty="0" smtClean="0">
                <a:latin typeface="Arial" panose="020B0604020202020204" pitchFamily="34" charset="0"/>
                <a:cs typeface="Arial" panose="020B0604020202020204" pitchFamily="34" charset="0"/>
              </a:rPr>
              <a:t>RDS…..</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838200" y="1515979"/>
            <a:ext cx="10515600" cy="4660984"/>
          </a:xfrm>
        </p:spPr>
        <p:txBody>
          <a:bodyPr>
            <a:normAutofit lnSpcReduction="10000"/>
          </a:bodyPr>
          <a:lstStyle/>
          <a:p>
            <a:r>
              <a:rPr lang="en-US" dirty="0" smtClean="0">
                <a:latin typeface="Arial" panose="020B0604020202020204" pitchFamily="34" charset="0"/>
                <a:cs typeface="Arial" panose="020B0604020202020204" pitchFamily="34" charset="0"/>
              </a:rPr>
              <a:t>In </a:t>
            </a:r>
            <a:r>
              <a:rPr lang="en-US" dirty="0">
                <a:latin typeface="Arial" panose="020B0604020202020204" pitchFamily="34" charset="0"/>
                <a:cs typeface="Arial" panose="020B0604020202020204" pitchFamily="34" charset="0"/>
              </a:rPr>
              <a:t>case there is acidosis, Sodium Bicarbonate is added to 10 % dextrose drip.</a:t>
            </a:r>
          </a:p>
          <a:p>
            <a:r>
              <a:rPr lang="en-US" dirty="0">
                <a:latin typeface="Arial" panose="020B0604020202020204" pitchFamily="34" charset="0"/>
                <a:cs typeface="Arial" panose="020B0604020202020204" pitchFamily="34" charset="0"/>
              </a:rPr>
              <a:t>Keep the baby nil per oral till the distress resolves.</a:t>
            </a:r>
          </a:p>
          <a:p>
            <a:r>
              <a:rPr lang="en-US" dirty="0">
                <a:latin typeface="Arial" panose="020B0604020202020204" pitchFamily="34" charset="0"/>
                <a:cs typeface="Arial" panose="020B0604020202020204" pitchFamily="34" charset="0"/>
              </a:rPr>
              <a:t>Administer IV fluids eg.10% dextrose and add Calcium Gluconate to strengthen heart muscles; Sodium Bicarbonate to ensure fluid electrolyte balance</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Check haematocrit (PCV) and if less than 40% transfuse with blood.</a:t>
            </a:r>
          </a:p>
          <a:p>
            <a:r>
              <a:rPr lang="en-US" dirty="0">
                <a:latin typeface="Arial" panose="020B0604020202020204" pitchFamily="34" charset="0"/>
                <a:cs typeface="Arial" panose="020B0604020202020204" pitchFamily="34" charset="0"/>
              </a:rPr>
              <a:t>Maintain the normal BP with volume expanders e.g. n/saline.</a:t>
            </a:r>
          </a:p>
          <a:p>
            <a:r>
              <a:rPr lang="en-US" dirty="0">
                <a:latin typeface="Arial" panose="020B0604020202020204" pitchFamily="34" charset="0"/>
                <a:cs typeface="Arial" panose="020B0604020202020204" pitchFamily="34" charset="0"/>
              </a:rPr>
              <a:t>Position the baby to provide greatest air entry(prone position with extended head)</a:t>
            </a:r>
          </a:p>
          <a:p>
            <a:pPr marL="0" indent="0">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endParaRPr lang="en-US" dirty="0"/>
          </a:p>
          <a:p>
            <a:endParaRPr lang="en-US" dirty="0"/>
          </a:p>
        </p:txBody>
      </p:sp>
    </p:spTree>
    <p:extLst>
      <p:ext uri="{BB962C8B-B14F-4D97-AF65-F5344CB8AC3E}">
        <p14:creationId xmlns:p14="http://schemas.microsoft.com/office/powerpoint/2010/main" val="9630074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latin typeface="Arial" panose="020B0604020202020204" pitchFamily="34" charset="0"/>
                <a:cs typeface="Arial" panose="020B0604020202020204" pitchFamily="34" charset="0"/>
              </a:rPr>
              <a:t>Medical &amp; Nursing Management of RDS</a:t>
            </a:r>
            <a:r>
              <a:rPr lang="en-US" b="1" dirty="0" smtClean="0">
                <a:latin typeface="Arial" panose="020B0604020202020204" pitchFamily="34" charset="0"/>
                <a:cs typeface="Arial" panose="020B0604020202020204" pitchFamily="34" charset="0"/>
              </a:rPr>
              <a:t>…..</a:t>
            </a:r>
            <a:endParaRPr lang="en-US" dirty="0"/>
          </a:p>
        </p:txBody>
      </p:sp>
      <p:sp>
        <p:nvSpPr>
          <p:cNvPr id="3" name="Content Placeholder 2"/>
          <p:cNvSpPr>
            <a:spLocks noGrp="1"/>
          </p:cNvSpPr>
          <p:nvPr>
            <p:ph idx="1"/>
          </p:nvPr>
        </p:nvSpPr>
        <p:spPr/>
        <p:txBody>
          <a:bodyPr>
            <a:normAutofit/>
          </a:bodyPr>
          <a:lstStyle/>
          <a:p>
            <a:r>
              <a:rPr lang="en-US" sz="3200" dirty="0" smtClean="0">
                <a:latin typeface="Arial" panose="020B0604020202020204" pitchFamily="34" charset="0"/>
                <a:cs typeface="Arial" panose="020B0604020202020204" pitchFamily="34" charset="0"/>
              </a:rPr>
              <a:t>Suction </a:t>
            </a:r>
            <a:r>
              <a:rPr lang="en-US" sz="3200" dirty="0">
                <a:latin typeface="Arial" panose="020B0604020202020204" pitchFamily="34" charset="0"/>
                <a:cs typeface="Arial" panose="020B0604020202020204" pitchFamily="34" charset="0"/>
              </a:rPr>
              <a:t>and do postural drainage to remove secretion and keep the airway patent.</a:t>
            </a:r>
          </a:p>
          <a:p>
            <a:r>
              <a:rPr lang="en-US" sz="3200" dirty="0">
                <a:latin typeface="Arial" panose="020B0604020202020204" pitchFamily="34" charset="0"/>
                <a:cs typeface="Arial" panose="020B0604020202020204" pitchFamily="34" charset="0"/>
              </a:rPr>
              <a:t>Close observation to monitor the progress whether improving or deteriorating i.e. the heart rate, respiration, chest in- drawing, grunting respiration and cyanosis.</a:t>
            </a:r>
          </a:p>
          <a:p>
            <a:r>
              <a:rPr lang="en-US" sz="3200" dirty="0">
                <a:latin typeface="Arial" panose="020B0604020202020204" pitchFamily="34" charset="0"/>
                <a:cs typeface="Arial" panose="020B0604020202020204" pitchFamily="34" charset="0"/>
              </a:rPr>
              <a:t>When the condition resolves, introduce oral feeds. In case the baby develops abdominal distention due to ingestion, stop the oral feeds and start IV fluids.</a:t>
            </a:r>
          </a:p>
          <a:p>
            <a:endParaRPr lang="en-US" dirty="0"/>
          </a:p>
        </p:txBody>
      </p:sp>
    </p:spTree>
    <p:extLst>
      <p:ext uri="{BB962C8B-B14F-4D97-AF65-F5344CB8AC3E}">
        <p14:creationId xmlns:p14="http://schemas.microsoft.com/office/powerpoint/2010/main" val="27500053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4759"/>
          </a:xfrm>
        </p:spPr>
        <p:txBody>
          <a:bodyPr/>
          <a:lstStyle/>
          <a:p>
            <a:r>
              <a:rPr lang="en-US" b="1" dirty="0">
                <a:latin typeface="Arial" panose="020B0604020202020204" pitchFamily="34" charset="0"/>
                <a:cs typeface="Arial" panose="020B0604020202020204" pitchFamily="34" charset="0"/>
              </a:rPr>
              <a:t>Complications of </a:t>
            </a:r>
            <a:r>
              <a:rPr lang="en-US" b="1" dirty="0" smtClean="0">
                <a:latin typeface="Arial" panose="020B0604020202020204" pitchFamily="34" charset="0"/>
                <a:cs typeface="Arial" panose="020B0604020202020204" pitchFamily="34" charset="0"/>
              </a:rPr>
              <a:t>RDS</a:t>
            </a:r>
            <a:endParaRPr lang="en-US" dirty="0"/>
          </a:p>
        </p:txBody>
      </p:sp>
      <p:sp>
        <p:nvSpPr>
          <p:cNvPr id="3" name="Content Placeholder 2"/>
          <p:cNvSpPr>
            <a:spLocks noGrp="1"/>
          </p:cNvSpPr>
          <p:nvPr>
            <p:ph idx="1"/>
          </p:nvPr>
        </p:nvSpPr>
        <p:spPr>
          <a:xfrm>
            <a:off x="838200" y="1479884"/>
            <a:ext cx="10515600" cy="4697079"/>
          </a:xfrm>
        </p:spPr>
        <p:txBody>
          <a:bodyPr>
            <a:normAutofit/>
          </a:bodyPr>
          <a:lstStyle/>
          <a:p>
            <a:pPr lvl="0"/>
            <a:r>
              <a:rPr lang="en-US" sz="3200" dirty="0" smtClean="0">
                <a:latin typeface="Arial" panose="020B0604020202020204" pitchFamily="34" charset="0"/>
                <a:cs typeface="Arial" panose="020B0604020202020204" pitchFamily="34" charset="0"/>
              </a:rPr>
              <a:t>Retrolental </a:t>
            </a:r>
            <a:r>
              <a:rPr lang="en-US" sz="3200" dirty="0">
                <a:latin typeface="Arial" panose="020B0604020202020204" pitchFamily="34" charset="0"/>
                <a:cs typeface="Arial" panose="020B0604020202020204" pitchFamily="34" charset="0"/>
              </a:rPr>
              <a:t>fibroplasia</a:t>
            </a:r>
          </a:p>
          <a:p>
            <a:pPr lvl="0"/>
            <a:r>
              <a:rPr lang="en-US" sz="3200" dirty="0">
                <a:latin typeface="Arial" panose="020B0604020202020204" pitchFamily="34" charset="0"/>
                <a:cs typeface="Arial" panose="020B0604020202020204" pitchFamily="34" charset="0"/>
              </a:rPr>
              <a:t>Hypothermia</a:t>
            </a:r>
          </a:p>
          <a:p>
            <a:pPr lvl="0"/>
            <a:r>
              <a:rPr lang="en-US" sz="3200" dirty="0">
                <a:latin typeface="Arial" panose="020B0604020202020204" pitchFamily="34" charset="0"/>
                <a:cs typeface="Arial" panose="020B0604020202020204" pitchFamily="34" charset="0"/>
              </a:rPr>
              <a:t>Hypoglycaemia</a:t>
            </a:r>
          </a:p>
          <a:p>
            <a:pPr lvl="0"/>
            <a:r>
              <a:rPr lang="en-US" sz="3200" dirty="0">
                <a:latin typeface="Arial" panose="020B0604020202020204" pitchFamily="34" charset="0"/>
                <a:cs typeface="Arial" panose="020B0604020202020204" pitchFamily="34" charset="0"/>
              </a:rPr>
              <a:t>Patent ductus </a:t>
            </a:r>
            <a:r>
              <a:rPr lang="en-US" sz="3200" dirty="0" smtClean="0">
                <a:latin typeface="Arial" panose="020B0604020202020204" pitchFamily="34" charset="0"/>
                <a:cs typeface="Arial" panose="020B0604020202020204" pitchFamily="34" charset="0"/>
              </a:rPr>
              <a:t>arteriosus (PDA)</a:t>
            </a:r>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Abdominal distension</a:t>
            </a:r>
          </a:p>
          <a:p>
            <a:pPr lvl="0"/>
            <a:r>
              <a:rPr lang="en-US" sz="3200" dirty="0">
                <a:latin typeface="Arial" panose="020B0604020202020204" pitchFamily="34" charset="0"/>
                <a:cs typeface="Arial" panose="020B0604020202020204" pitchFamily="34" charset="0"/>
              </a:rPr>
              <a:t>Hypocalcaemia</a:t>
            </a:r>
          </a:p>
          <a:p>
            <a:pPr lvl="0"/>
            <a:r>
              <a:rPr lang="en-US" sz="3200" dirty="0">
                <a:latin typeface="Arial" panose="020B0604020202020204" pitchFamily="34" charset="0"/>
                <a:cs typeface="Arial" panose="020B0604020202020204" pitchFamily="34" charset="0"/>
              </a:rPr>
              <a:t>Intracranial haemorrhage</a:t>
            </a:r>
          </a:p>
          <a:p>
            <a:pPr lvl="0"/>
            <a:r>
              <a:rPr lang="en-US" sz="3200" dirty="0" smtClean="0">
                <a:latin typeface="Arial" panose="020B0604020202020204" pitchFamily="34" charset="0"/>
                <a:cs typeface="Arial" panose="020B0604020202020204" pitchFamily="34" charset="0"/>
              </a:rPr>
              <a:t>Infections</a:t>
            </a:r>
            <a:endParaRPr lang="en-US" sz="32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4257939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marL="82296" lvl="0">
              <a:spcBef>
                <a:spcPts val="1000"/>
              </a:spcBef>
            </a:pPr>
            <a:r>
              <a:rPr lang="en-US" sz="6600" b="1" dirty="0" smtClean="0">
                <a:latin typeface="Arial" panose="020B0604020202020204" pitchFamily="34" charset="0"/>
                <a:cs typeface="Arial" panose="020B0604020202020204" pitchFamily="34" charset="0"/>
              </a:rPr>
              <a:t>HYPOGLYCAEMIA</a:t>
            </a:r>
            <a:endParaRPr lang="en-US" sz="11500" dirty="0"/>
          </a:p>
        </p:txBody>
      </p:sp>
      <p:sp>
        <p:nvSpPr>
          <p:cNvPr id="3" name="Text Placeholder 2"/>
          <p:cNvSpPr>
            <a:spLocks noGrp="1"/>
          </p:cNvSpPr>
          <p:nvPr>
            <p:ph type="body" idx="1"/>
          </p:nvPr>
        </p:nvSpPr>
        <p:spPr/>
        <p:txBody>
          <a:bodyPr>
            <a:normAutofit/>
          </a:bodyPr>
          <a:lstStyle/>
          <a:p>
            <a:pPr algn="ctr"/>
            <a:endParaRPr lang="en-US" sz="2800" dirty="0" smtClean="0">
              <a:solidFill>
                <a:schemeClr val="tx1"/>
              </a:solidFill>
              <a:latin typeface="Arial" panose="020B0604020202020204" pitchFamily="34" charset="0"/>
              <a:cs typeface="Arial" panose="020B0604020202020204" pitchFamily="34" charset="0"/>
            </a:endParaRPr>
          </a:p>
          <a:p>
            <a:pPr algn="ctr"/>
            <a:r>
              <a:rPr lang="en-US" sz="2800" dirty="0" smtClean="0">
                <a:solidFill>
                  <a:schemeClr val="tx1"/>
                </a:solidFill>
                <a:latin typeface="Arial" panose="020B0604020202020204" pitchFamily="34" charset="0"/>
                <a:cs typeface="Arial" panose="020B0604020202020204" pitchFamily="34" charset="0"/>
              </a:rPr>
              <a:t>Major complication of a newborn</a:t>
            </a:r>
            <a:endParaRPr lang="en-US" sz="2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05250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3" name="Content Placeholder 2"/>
          <p:cNvSpPr>
            <a:spLocks noGrp="1"/>
          </p:cNvSpPr>
          <p:nvPr>
            <p:ph idx="1"/>
          </p:nvPr>
        </p:nvSpPr>
        <p:spPr>
          <a:xfrm>
            <a:off x="869429" y="304800"/>
            <a:ext cx="10598045" cy="6140970"/>
          </a:xfrm>
        </p:spPr>
        <p:txBody>
          <a:bodyPr>
            <a:normAutofit/>
          </a:bodyPr>
          <a:lstStyle/>
          <a:p>
            <a:pPr marL="82296" indent="0">
              <a:buNone/>
            </a:pPr>
            <a:r>
              <a:rPr lang="en-US" sz="3600" b="1" u="sng" dirty="0" smtClean="0">
                <a:latin typeface="Arial" panose="020B0604020202020204" pitchFamily="34" charset="0"/>
                <a:cs typeface="Arial" panose="020B0604020202020204" pitchFamily="34" charset="0"/>
              </a:rPr>
              <a:t>3. HYPOGLYCAEMIA</a:t>
            </a:r>
            <a:endParaRPr lang="en-US" sz="3600" b="1" u="sng"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This is a metabolic disorder in which the blood glucose level falls </a:t>
            </a:r>
            <a:r>
              <a:rPr lang="en-US" sz="3200" b="1" i="1" dirty="0">
                <a:latin typeface="Arial" panose="020B0604020202020204" pitchFamily="34" charset="0"/>
                <a:cs typeface="Arial" panose="020B0604020202020204" pitchFamily="34" charset="0"/>
              </a:rPr>
              <a:t>below 2.6 </a:t>
            </a:r>
            <a:r>
              <a:rPr lang="en-US" sz="3200" b="1" i="1" dirty="0" err="1">
                <a:latin typeface="Arial" panose="020B0604020202020204" pitchFamily="34" charset="0"/>
                <a:cs typeface="Arial" panose="020B0604020202020204" pitchFamily="34" charset="0"/>
              </a:rPr>
              <a:t>mmol</a:t>
            </a:r>
            <a:r>
              <a:rPr lang="en-US" sz="3200" b="1" i="1" dirty="0">
                <a:latin typeface="Arial" panose="020B0604020202020204" pitchFamily="34" charset="0"/>
                <a:cs typeface="Arial" panose="020B0604020202020204" pitchFamily="34" charset="0"/>
              </a:rPr>
              <a:t>/L</a:t>
            </a:r>
            <a:r>
              <a:rPr lang="en-US" sz="3200" i="1" dirty="0">
                <a:latin typeface="Arial" panose="020B0604020202020204" pitchFamily="34" charset="0"/>
                <a:cs typeface="Arial" panose="020B0604020202020204" pitchFamily="34" charset="0"/>
              </a:rPr>
              <a:t>. </a:t>
            </a:r>
          </a:p>
          <a:p>
            <a:r>
              <a:rPr lang="en-US" sz="3200" dirty="0">
                <a:latin typeface="Arial" panose="020B0604020202020204" pitchFamily="34" charset="0"/>
                <a:cs typeface="Arial" panose="020B0604020202020204" pitchFamily="34" charset="0"/>
              </a:rPr>
              <a:t>At term, the baby’s glucose level is almost equal to that of the mother but gradually drops within 3-4 hrs after birth. This is why the baby has to be fed within I hour of life. </a:t>
            </a:r>
          </a:p>
          <a:p>
            <a:r>
              <a:rPr lang="en-US" sz="3200" dirty="0">
                <a:latin typeface="Arial" panose="020B0604020202020204" pitchFamily="34" charset="0"/>
                <a:cs typeface="Arial" panose="020B0604020202020204" pitchFamily="34" charset="0"/>
              </a:rPr>
              <a:t>The baby’s blood glucose rises steadily following feeds to 2.8-4.5mmol/l in 6-12 hours</a:t>
            </a:r>
          </a:p>
          <a:p>
            <a:r>
              <a:rPr lang="en-US" sz="3200" dirty="0">
                <a:latin typeface="Arial" panose="020B0604020202020204" pitchFamily="34" charset="0"/>
                <a:cs typeface="Arial" panose="020B0604020202020204" pitchFamily="34" charset="0"/>
              </a:rPr>
              <a:t>Term babies can maintain their energy requirements as long as they are kept warm.</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4276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118901"/>
          </a:xfrm>
        </p:spPr>
        <p:txBody>
          <a:bodyPr/>
          <a:lstStyle/>
          <a:p>
            <a:r>
              <a:rPr lang="en-US" b="1" dirty="0" smtClean="0">
                <a:latin typeface="Arial" panose="020B0604020202020204" pitchFamily="34" charset="0"/>
                <a:cs typeface="Arial" panose="020B0604020202020204" pitchFamily="34" charset="0"/>
              </a:rPr>
              <a:t>HYPOGLYCAEMIA</a:t>
            </a:r>
            <a:endParaRPr lang="en-US" dirty="0"/>
          </a:p>
        </p:txBody>
      </p:sp>
      <p:sp>
        <p:nvSpPr>
          <p:cNvPr id="3" name="Content Placeholder 2"/>
          <p:cNvSpPr>
            <a:spLocks noGrp="1"/>
          </p:cNvSpPr>
          <p:nvPr>
            <p:ph idx="1"/>
          </p:nvPr>
        </p:nvSpPr>
        <p:spPr>
          <a:xfrm>
            <a:off x="838200" y="1618938"/>
            <a:ext cx="10515600" cy="4558025"/>
          </a:xfrm>
        </p:spPr>
        <p:txBody>
          <a:bodyPr/>
          <a:lstStyle/>
          <a:p>
            <a:r>
              <a:rPr lang="en-US" dirty="0">
                <a:latin typeface="Arial" panose="020B0604020202020204" pitchFamily="34" charset="0"/>
                <a:cs typeface="Arial" panose="020B0604020202020204" pitchFamily="34" charset="0"/>
              </a:rPr>
              <a:t>Hypoglycemia is common in infants of diabetic </a:t>
            </a:r>
            <a:r>
              <a:rPr lang="en-US" dirty="0" smtClean="0">
                <a:latin typeface="Arial" panose="020B0604020202020204" pitchFamily="34" charset="0"/>
                <a:cs typeface="Arial" panose="020B0604020202020204" pitchFamily="34" charset="0"/>
              </a:rPr>
              <a:t>mothers due </a:t>
            </a:r>
            <a:r>
              <a:rPr lang="en-US" dirty="0">
                <a:latin typeface="Arial" panose="020B0604020202020204" pitchFamily="34" charset="0"/>
                <a:cs typeface="Arial" panose="020B0604020202020204" pitchFamily="34" charset="0"/>
              </a:rPr>
              <a:t>to excess glucose, the fetus produces more insulin which increases its body fat and muscle mass leading to large babies (macrosomia). </a:t>
            </a:r>
          </a:p>
          <a:p>
            <a:r>
              <a:rPr lang="en-US" dirty="0">
                <a:latin typeface="Arial" panose="020B0604020202020204" pitchFamily="34" charset="0"/>
                <a:cs typeface="Arial" panose="020B0604020202020204" pitchFamily="34" charset="0"/>
              </a:rPr>
              <a:t>At birth, the glucose level falls rapidly while insulin levels remain relatively high so the baby is at risk of hypoglycemia. This is why such babies are admitted into the </a:t>
            </a:r>
            <a:r>
              <a:rPr lang="en-US" dirty="0" smtClean="0">
                <a:latin typeface="Arial" panose="020B0604020202020204" pitchFamily="34" charset="0"/>
                <a:cs typeface="Arial" panose="020B0604020202020204" pitchFamily="34" charset="0"/>
              </a:rPr>
              <a:t>newborn unit (NBU).</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Prolonged hypoglycaemia can lead to </a:t>
            </a:r>
            <a:r>
              <a:rPr lang="en-US" i="1" dirty="0">
                <a:latin typeface="Arial" panose="020B0604020202020204" pitchFamily="34" charset="0"/>
                <a:cs typeface="Arial" panose="020B0604020202020204" pitchFamily="34" charset="0"/>
              </a:rPr>
              <a:t>mental retardation</a:t>
            </a:r>
            <a:r>
              <a:rPr lang="en-US" dirty="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permanent neurological damage </a:t>
            </a:r>
            <a:r>
              <a:rPr lang="en-US" dirty="0" smtClean="0">
                <a:latin typeface="Arial" panose="020B0604020202020204" pitchFamily="34" charset="0"/>
                <a:cs typeface="Arial" panose="020B0604020202020204" pitchFamily="34" charset="0"/>
              </a:rPr>
              <a:t>or </a:t>
            </a:r>
            <a:r>
              <a:rPr lang="en-US" dirty="0">
                <a:latin typeface="Arial" panose="020B0604020202020204" pitchFamily="34" charset="0"/>
                <a:cs typeface="Arial" panose="020B0604020202020204" pitchFamily="34" charset="0"/>
              </a:rPr>
              <a:t>death due to respiratory and metabolic acidosis.</a:t>
            </a:r>
          </a:p>
          <a:p>
            <a:endParaRPr lang="en-US" dirty="0"/>
          </a:p>
        </p:txBody>
      </p:sp>
    </p:spTree>
    <p:extLst>
      <p:ext uri="{BB962C8B-B14F-4D97-AF65-F5344CB8AC3E}">
        <p14:creationId xmlns:p14="http://schemas.microsoft.com/office/powerpoint/2010/main" val="2553034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5" name="Content Placeholder 2"/>
          <p:cNvSpPr>
            <a:spLocks noGrp="1"/>
          </p:cNvSpPr>
          <p:nvPr>
            <p:ph idx="1"/>
          </p:nvPr>
        </p:nvSpPr>
        <p:spPr>
          <a:xfrm>
            <a:off x="989351" y="304800"/>
            <a:ext cx="10448144" cy="5766216"/>
          </a:xfrm>
        </p:spPr>
        <p:txBody>
          <a:bodyPr>
            <a:normAutofit lnSpcReduction="10000"/>
          </a:bodyPr>
          <a:lstStyle/>
          <a:p>
            <a:pPr algn="ctr">
              <a:buNone/>
            </a:pPr>
            <a:endParaRPr lang="en-US" sz="4000" b="1" u="sng" dirty="0" smtClean="0">
              <a:latin typeface="Arial" panose="020B0604020202020204" pitchFamily="34" charset="0"/>
              <a:cs typeface="Arial" panose="020B0604020202020204" pitchFamily="34" charset="0"/>
            </a:endParaRPr>
          </a:p>
          <a:p>
            <a:pPr algn="ctr">
              <a:buNone/>
            </a:pPr>
            <a:r>
              <a:rPr lang="en-US" sz="4000" b="1" u="sng" dirty="0" smtClean="0">
                <a:latin typeface="Arial" panose="020B0604020202020204" pitchFamily="34" charset="0"/>
                <a:cs typeface="Arial" panose="020B0604020202020204" pitchFamily="34" charset="0"/>
              </a:rPr>
              <a:t>Predisposing </a:t>
            </a:r>
            <a:r>
              <a:rPr lang="en-US" sz="4000" b="1" u="sng" dirty="0">
                <a:latin typeface="Arial" panose="020B0604020202020204" pitchFamily="34" charset="0"/>
                <a:cs typeface="Arial" panose="020B0604020202020204" pitchFamily="34" charset="0"/>
              </a:rPr>
              <a:t>Factors to </a:t>
            </a:r>
            <a:r>
              <a:rPr lang="en-US" sz="4000" b="1" u="sng" dirty="0" smtClean="0">
                <a:latin typeface="Arial" panose="020B0604020202020204" pitchFamily="34" charset="0"/>
                <a:cs typeface="Arial" panose="020B0604020202020204" pitchFamily="34" charset="0"/>
              </a:rPr>
              <a:t>Hypoglycemia</a:t>
            </a:r>
          </a:p>
          <a:p>
            <a:pPr algn="ctr">
              <a:buNone/>
            </a:pPr>
            <a:endParaRPr lang="en-US" sz="4000" b="1" u="sng"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Low birth weight</a:t>
            </a:r>
          </a:p>
          <a:p>
            <a:pPr lvl="0"/>
            <a:r>
              <a:rPr lang="en-US" sz="3200" dirty="0">
                <a:latin typeface="Arial" panose="020B0604020202020204" pitchFamily="34" charset="0"/>
                <a:cs typeface="Arial" panose="020B0604020202020204" pitchFamily="34" charset="0"/>
              </a:rPr>
              <a:t>Prematurity</a:t>
            </a:r>
          </a:p>
          <a:p>
            <a:pPr lvl="0"/>
            <a:r>
              <a:rPr lang="en-US" sz="3200" dirty="0">
                <a:latin typeface="Arial" panose="020B0604020202020204" pitchFamily="34" charset="0"/>
                <a:cs typeface="Arial" panose="020B0604020202020204" pitchFamily="34" charset="0"/>
              </a:rPr>
              <a:t>Birth injuries</a:t>
            </a:r>
          </a:p>
          <a:p>
            <a:pPr lvl="0"/>
            <a:r>
              <a:rPr lang="en-US" sz="3200" dirty="0">
                <a:latin typeface="Arial" panose="020B0604020202020204" pitchFamily="34" charset="0"/>
                <a:cs typeface="Arial" panose="020B0604020202020204" pitchFamily="34" charset="0"/>
              </a:rPr>
              <a:t>Maternal diabetes mellitus</a:t>
            </a:r>
          </a:p>
          <a:p>
            <a:pPr lvl="0"/>
            <a:r>
              <a:rPr lang="en-US" sz="3200" dirty="0">
                <a:latin typeface="Arial" panose="020B0604020202020204" pitchFamily="34" charset="0"/>
                <a:cs typeface="Arial" panose="020B0604020202020204" pitchFamily="34" charset="0"/>
              </a:rPr>
              <a:t>Asphyxia</a:t>
            </a:r>
          </a:p>
          <a:p>
            <a:pPr lvl="0"/>
            <a:r>
              <a:rPr lang="en-US" sz="3200" dirty="0">
                <a:latin typeface="Arial" panose="020B0604020202020204" pitchFamily="34" charset="0"/>
                <a:cs typeface="Arial" panose="020B0604020202020204" pitchFamily="34" charset="0"/>
              </a:rPr>
              <a:t>Septicaemia</a:t>
            </a:r>
          </a:p>
          <a:p>
            <a:pPr lvl="0"/>
            <a:r>
              <a:rPr lang="en-US" sz="3200" dirty="0">
                <a:latin typeface="Arial" panose="020B0604020202020204" pitchFamily="34" charset="0"/>
                <a:cs typeface="Arial" panose="020B0604020202020204" pitchFamily="34" charset="0"/>
              </a:rPr>
              <a:t>Respiratory distress syndrome</a:t>
            </a:r>
          </a:p>
          <a:p>
            <a:endParaRPr lang="en-US" dirty="0"/>
          </a:p>
        </p:txBody>
      </p:sp>
    </p:spTree>
    <p:extLst>
      <p:ext uri="{BB962C8B-B14F-4D97-AF65-F5344CB8AC3E}">
        <p14:creationId xmlns:p14="http://schemas.microsoft.com/office/powerpoint/2010/main" val="37012691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Content Placeholder 2"/>
          <p:cNvSpPr>
            <a:spLocks noGrp="1"/>
          </p:cNvSpPr>
          <p:nvPr>
            <p:ph idx="1"/>
          </p:nvPr>
        </p:nvSpPr>
        <p:spPr>
          <a:xfrm>
            <a:off x="869430" y="304800"/>
            <a:ext cx="10643016" cy="6248400"/>
          </a:xfrm>
        </p:spPr>
        <p:txBody>
          <a:bodyPr>
            <a:normAutofit/>
          </a:bodyPr>
          <a:lstStyle/>
          <a:p>
            <a:pPr algn="ctr">
              <a:buNone/>
            </a:pPr>
            <a:endParaRPr lang="en-US" sz="4000" b="1" u="sng" dirty="0" smtClean="0">
              <a:latin typeface="Arial" panose="020B0604020202020204" pitchFamily="34" charset="0"/>
              <a:cs typeface="Arial" panose="020B0604020202020204" pitchFamily="34" charset="0"/>
            </a:endParaRPr>
          </a:p>
          <a:p>
            <a:pPr algn="ctr">
              <a:buNone/>
            </a:pPr>
            <a:r>
              <a:rPr lang="en-US" sz="4000" b="1" u="sng" dirty="0" smtClean="0">
                <a:latin typeface="Arial" panose="020B0604020202020204" pitchFamily="34" charset="0"/>
                <a:cs typeface="Arial" panose="020B0604020202020204" pitchFamily="34" charset="0"/>
              </a:rPr>
              <a:t>Clinical </a:t>
            </a:r>
            <a:r>
              <a:rPr lang="en-US" sz="4000" b="1" u="sng" dirty="0">
                <a:latin typeface="Arial" panose="020B0604020202020204" pitchFamily="34" charset="0"/>
                <a:cs typeface="Arial" panose="020B0604020202020204" pitchFamily="34" charset="0"/>
              </a:rPr>
              <a:t>Features of </a:t>
            </a:r>
            <a:r>
              <a:rPr lang="en-US" sz="4000" b="1" u="sng" dirty="0" smtClean="0">
                <a:latin typeface="Arial" panose="020B0604020202020204" pitchFamily="34" charset="0"/>
                <a:cs typeface="Arial" panose="020B0604020202020204" pitchFamily="34" charset="0"/>
              </a:rPr>
              <a:t>Hypoglycemia</a:t>
            </a:r>
            <a:endParaRPr lang="en-US" sz="4000" b="1" u="sng" dirty="0">
              <a:latin typeface="Arial" panose="020B0604020202020204" pitchFamily="34" charset="0"/>
              <a:cs typeface="Arial" panose="020B0604020202020204" pitchFamily="34" charset="0"/>
            </a:endParaRPr>
          </a:p>
          <a:p>
            <a:pPr lvl="0"/>
            <a:r>
              <a:rPr lang="en-US" sz="3200" dirty="0" smtClean="0">
                <a:latin typeface="Arial" panose="020B0604020202020204" pitchFamily="34" charset="0"/>
                <a:cs typeface="Arial" panose="020B0604020202020204" pitchFamily="34" charset="0"/>
              </a:rPr>
              <a:t>Low blood glucose less than 2.6 </a:t>
            </a:r>
            <a:r>
              <a:rPr lang="en-US" sz="3200" dirty="0" err="1" smtClean="0">
                <a:latin typeface="Arial" panose="020B0604020202020204" pitchFamily="34" charset="0"/>
                <a:cs typeface="Arial" panose="020B0604020202020204" pitchFamily="34" charset="0"/>
              </a:rPr>
              <a:t>mmol</a:t>
            </a:r>
            <a:r>
              <a:rPr lang="en-US" sz="3200" dirty="0" smtClean="0">
                <a:latin typeface="Arial" panose="020B0604020202020204" pitchFamily="34" charset="0"/>
                <a:cs typeface="Arial" panose="020B0604020202020204" pitchFamily="34" charset="0"/>
              </a:rPr>
              <a:t>/L</a:t>
            </a:r>
          </a:p>
          <a:p>
            <a:pPr lvl="0"/>
            <a:r>
              <a:rPr lang="en-US" sz="3200" dirty="0" smtClean="0">
                <a:latin typeface="Arial" panose="020B0604020202020204" pitchFamily="34" charset="0"/>
                <a:cs typeface="Arial" panose="020B0604020202020204" pitchFamily="34" charset="0"/>
              </a:rPr>
              <a:t>Poor feeding</a:t>
            </a:r>
          </a:p>
          <a:p>
            <a:pPr lvl="0"/>
            <a:r>
              <a:rPr lang="en-US" sz="3200" dirty="0" smtClean="0">
                <a:latin typeface="Arial" panose="020B0604020202020204" pitchFamily="34" charset="0"/>
                <a:cs typeface="Arial" panose="020B0604020202020204" pitchFamily="34" charset="0"/>
              </a:rPr>
              <a:t>High pitched cry</a:t>
            </a:r>
          </a:p>
          <a:p>
            <a:pPr lvl="0"/>
            <a:r>
              <a:rPr lang="en-US" sz="3200" dirty="0" smtClean="0">
                <a:latin typeface="Arial" panose="020B0604020202020204" pitchFamily="34" charset="0"/>
                <a:cs typeface="Arial" panose="020B0604020202020204" pitchFamily="34" charset="0"/>
              </a:rPr>
              <a:t>Lethargy</a:t>
            </a:r>
          </a:p>
          <a:p>
            <a:pPr lvl="0"/>
            <a:r>
              <a:rPr lang="en-US" sz="3200" dirty="0" smtClean="0">
                <a:latin typeface="Arial" panose="020B0604020202020204" pitchFamily="34" charset="0"/>
                <a:cs typeface="Arial" panose="020B0604020202020204" pitchFamily="34" charset="0"/>
              </a:rPr>
              <a:t>Irritability</a:t>
            </a:r>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Hypotonic muscle activity</a:t>
            </a:r>
          </a:p>
          <a:p>
            <a:pPr lvl="0"/>
            <a:r>
              <a:rPr lang="en-US" sz="3200" dirty="0">
                <a:latin typeface="Arial" panose="020B0604020202020204" pitchFamily="34" charset="0"/>
                <a:cs typeface="Arial" panose="020B0604020202020204" pitchFamily="34" charset="0"/>
              </a:rPr>
              <a:t>Hypothermia</a:t>
            </a:r>
          </a:p>
          <a:p>
            <a:pPr lvl="0"/>
            <a:r>
              <a:rPr lang="en-US" sz="3200" dirty="0">
                <a:latin typeface="Arial" panose="020B0604020202020204" pitchFamily="34" charset="0"/>
                <a:cs typeface="Arial" panose="020B0604020202020204" pitchFamily="34" charset="0"/>
              </a:rPr>
              <a:t>Apnoea</a:t>
            </a:r>
          </a:p>
          <a:p>
            <a:endParaRPr lang="en-US" dirty="0"/>
          </a:p>
        </p:txBody>
      </p:sp>
    </p:spTree>
    <p:extLst>
      <p:ext uri="{BB962C8B-B14F-4D97-AF65-F5344CB8AC3E}">
        <p14:creationId xmlns:p14="http://schemas.microsoft.com/office/powerpoint/2010/main" val="3848192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0" name="Content Placeholder 2"/>
          <p:cNvSpPr>
            <a:spLocks noGrp="1"/>
          </p:cNvSpPr>
          <p:nvPr>
            <p:ph idx="1"/>
          </p:nvPr>
        </p:nvSpPr>
        <p:spPr>
          <a:xfrm>
            <a:off x="1022685" y="1251283"/>
            <a:ext cx="10335126" cy="4800601"/>
          </a:xfrm>
        </p:spPr>
        <p:txBody>
          <a:bodyPr>
            <a:normAutofit fontScale="96875"/>
          </a:bodyPr>
          <a:lstStyle/>
          <a:p>
            <a:r>
              <a:rPr lang="en-US" dirty="0" smtClean="0">
                <a:latin typeface="Arial" panose="020B0604020202020204" pitchFamily="34" charset="0"/>
                <a:cs typeface="Arial" panose="020B0604020202020204" pitchFamily="34" charset="0"/>
              </a:rPr>
              <a:t>Asphyxia neonatorum is </a:t>
            </a:r>
            <a:r>
              <a:rPr lang="en-US" dirty="0">
                <a:latin typeface="Arial" panose="020B0604020202020204" pitchFamily="34" charset="0"/>
                <a:cs typeface="Arial" panose="020B0604020202020204" pitchFamily="34" charset="0"/>
              </a:rPr>
              <a:t>a term which refers to a condition in which the </a:t>
            </a:r>
            <a:r>
              <a:rPr lang="en-US" i="1" dirty="0">
                <a:latin typeface="Arial" panose="020B0604020202020204" pitchFamily="34" charset="0"/>
                <a:cs typeface="Arial" panose="020B0604020202020204" pitchFamily="34" charset="0"/>
              </a:rPr>
              <a:t>baby fails to breath </a:t>
            </a:r>
            <a:r>
              <a:rPr lang="en-US" i="1" dirty="0" smtClean="0">
                <a:latin typeface="Arial" panose="020B0604020202020204" pitchFamily="34" charset="0"/>
                <a:cs typeface="Arial" panose="020B0604020202020204" pitchFamily="34" charset="0"/>
              </a:rPr>
              <a:t>spontaneously at </a:t>
            </a:r>
            <a:r>
              <a:rPr lang="en-US" i="1" dirty="0">
                <a:latin typeface="Arial" panose="020B0604020202020204" pitchFamily="34" charset="0"/>
                <a:cs typeface="Arial" panose="020B0604020202020204" pitchFamily="34" charset="0"/>
              </a:rPr>
              <a:t>birth</a:t>
            </a:r>
            <a:r>
              <a:rPr lang="en-US" dirty="0">
                <a:latin typeface="Arial" panose="020B0604020202020204" pitchFamily="34" charset="0"/>
                <a:cs typeface="Arial" panose="020B0604020202020204" pitchFamily="34" charset="0"/>
              </a:rPr>
              <a:t>.</a:t>
            </a:r>
          </a:p>
          <a:p>
            <a:pPr>
              <a:buNone/>
            </a:pPr>
            <a:r>
              <a:rPr lang="en-US" b="1" u="sng" dirty="0">
                <a:latin typeface="Arial" panose="020B0604020202020204" pitchFamily="34" charset="0"/>
                <a:cs typeface="Arial" panose="020B0604020202020204" pitchFamily="34" charset="0"/>
              </a:rPr>
              <a:t>Types of Asphyxia</a:t>
            </a:r>
          </a:p>
          <a:p>
            <a:r>
              <a:rPr lang="en-US" dirty="0">
                <a:latin typeface="Arial" panose="020B0604020202020204" pitchFamily="34" charset="0"/>
                <a:cs typeface="Arial" panose="020B0604020202020204" pitchFamily="34" charset="0"/>
              </a:rPr>
              <a:t>The degree of asphyxia is determined by APGAR score in which the following features are observed and score </a:t>
            </a:r>
            <a:r>
              <a:rPr lang="en-US" dirty="0" smtClean="0">
                <a:latin typeface="Arial" panose="020B0604020202020204" pitchFamily="34" charset="0"/>
                <a:cs typeface="Arial" panose="020B0604020202020204" pitchFamily="34" charset="0"/>
              </a:rPr>
              <a:t>0-2 given;</a:t>
            </a:r>
            <a:endParaRPr lang="en-US" dirty="0">
              <a:latin typeface="Arial" panose="020B0604020202020204" pitchFamily="34" charset="0"/>
              <a:cs typeface="Arial" panose="020B0604020202020204" pitchFamily="34" charset="0"/>
            </a:endParaRPr>
          </a:p>
          <a:p>
            <a:pPr lvl="1">
              <a:buFont typeface="Wingdings" pitchFamily="2" charset="2"/>
              <a:buChar char="§"/>
            </a:pPr>
            <a:r>
              <a:rPr lang="en-US" sz="3200" b="1" dirty="0">
                <a:latin typeface="Arial" panose="020B0604020202020204" pitchFamily="34" charset="0"/>
                <a:cs typeface="Arial" panose="020B0604020202020204" pitchFamily="34" charset="0"/>
              </a:rPr>
              <a:t>A</a:t>
            </a:r>
            <a:r>
              <a:rPr lang="en-US" sz="3200" dirty="0">
                <a:latin typeface="Arial" panose="020B0604020202020204" pitchFamily="34" charset="0"/>
                <a:cs typeface="Arial" panose="020B0604020202020204" pitchFamily="34" charset="0"/>
              </a:rPr>
              <a:t>ppearance (colour of the body)</a:t>
            </a:r>
          </a:p>
          <a:p>
            <a:pPr lvl="1">
              <a:buFont typeface="Wingdings" pitchFamily="2" charset="2"/>
              <a:buChar char="§"/>
            </a:pPr>
            <a:r>
              <a:rPr lang="en-US" sz="3200" b="1" dirty="0">
                <a:latin typeface="Arial" panose="020B0604020202020204" pitchFamily="34" charset="0"/>
                <a:cs typeface="Arial" panose="020B0604020202020204" pitchFamily="34" charset="0"/>
              </a:rPr>
              <a:t>P</a:t>
            </a:r>
            <a:r>
              <a:rPr lang="en-US" sz="3200" dirty="0">
                <a:latin typeface="Arial" panose="020B0604020202020204" pitchFamily="34" charset="0"/>
                <a:cs typeface="Arial" panose="020B0604020202020204" pitchFamily="34" charset="0"/>
              </a:rPr>
              <a:t>ulse (heart rate)</a:t>
            </a:r>
          </a:p>
          <a:p>
            <a:pPr lvl="1">
              <a:buFont typeface="Wingdings" pitchFamily="2" charset="2"/>
              <a:buChar char="§"/>
            </a:pPr>
            <a:r>
              <a:rPr lang="en-US" sz="3200" b="1" dirty="0">
                <a:latin typeface="Arial" panose="020B0604020202020204" pitchFamily="34" charset="0"/>
                <a:cs typeface="Arial" panose="020B0604020202020204" pitchFamily="34" charset="0"/>
              </a:rPr>
              <a:t>G</a:t>
            </a:r>
            <a:r>
              <a:rPr lang="en-US" sz="3200" dirty="0">
                <a:latin typeface="Arial" panose="020B0604020202020204" pitchFamily="34" charset="0"/>
                <a:cs typeface="Arial" panose="020B0604020202020204" pitchFamily="34" charset="0"/>
              </a:rPr>
              <a:t>rimace (response to stimuli)</a:t>
            </a:r>
          </a:p>
          <a:p>
            <a:pPr lvl="1">
              <a:buFont typeface="Wingdings" pitchFamily="2" charset="2"/>
              <a:buChar char="§"/>
            </a:pPr>
            <a:r>
              <a:rPr lang="en-US" sz="3200" b="1" dirty="0">
                <a:latin typeface="Arial" panose="020B0604020202020204" pitchFamily="34" charset="0"/>
                <a:cs typeface="Arial" panose="020B0604020202020204" pitchFamily="34" charset="0"/>
              </a:rPr>
              <a:t>A</a:t>
            </a:r>
            <a:r>
              <a:rPr lang="en-US" sz="3200" dirty="0">
                <a:latin typeface="Arial" panose="020B0604020202020204" pitchFamily="34" charset="0"/>
                <a:cs typeface="Arial" panose="020B0604020202020204" pitchFamily="34" charset="0"/>
              </a:rPr>
              <a:t>ctivity (muscle tone)</a:t>
            </a:r>
          </a:p>
          <a:p>
            <a:pPr lvl="1">
              <a:buFont typeface="Wingdings" pitchFamily="2" charset="2"/>
              <a:buChar char="§"/>
            </a:pPr>
            <a:r>
              <a:rPr lang="en-US" sz="3200" b="1" dirty="0">
                <a:latin typeface="Arial" panose="020B0604020202020204" pitchFamily="34" charset="0"/>
                <a:cs typeface="Arial" panose="020B0604020202020204" pitchFamily="34" charset="0"/>
              </a:rPr>
              <a:t>R</a:t>
            </a:r>
            <a:r>
              <a:rPr lang="en-US" sz="3200" dirty="0">
                <a:latin typeface="Arial" panose="020B0604020202020204" pitchFamily="34" charset="0"/>
                <a:cs typeface="Arial" panose="020B0604020202020204" pitchFamily="34" charset="0"/>
              </a:rPr>
              <a:t>espiration /respiratory effort</a:t>
            </a:r>
          </a:p>
          <a:p>
            <a:endParaRPr lang="en-US" dirty="0"/>
          </a:p>
          <a:p>
            <a:pPr marL="0" indent="0">
              <a:buNone/>
            </a:pPr>
            <a:endParaRPr lang="en-US" dirty="0"/>
          </a:p>
        </p:txBody>
      </p:sp>
      <p:sp>
        <p:nvSpPr>
          <p:cNvPr id="1048651" name="Rectangle 1"/>
          <p:cNvSpPr/>
          <p:nvPr/>
        </p:nvSpPr>
        <p:spPr>
          <a:xfrm>
            <a:off x="1169233" y="304801"/>
            <a:ext cx="9041567" cy="646331"/>
          </a:xfrm>
          <a:prstGeom prst="rect">
            <a:avLst/>
          </a:prstGeom>
        </p:spPr>
        <p:txBody>
          <a:bodyPr wrap="square">
            <a:spAutoFit/>
          </a:bodyPr>
          <a:lstStyle/>
          <a:p>
            <a:pPr marL="402336" lvl="1">
              <a:spcBef>
                <a:spcPts val="550"/>
              </a:spcBef>
            </a:pPr>
            <a:r>
              <a:rPr lang="en-US" sz="3600" b="1" dirty="0" smtClean="0">
                <a:solidFill>
                  <a:prstClr val="black"/>
                </a:solidFill>
              </a:rPr>
              <a:t>1. ASPHYXIA </a:t>
            </a:r>
            <a:r>
              <a:rPr lang="en-US" sz="3600" b="1" dirty="0">
                <a:solidFill>
                  <a:prstClr val="black"/>
                </a:solidFill>
              </a:rPr>
              <a:t>NEONATORUM</a:t>
            </a:r>
          </a:p>
        </p:txBody>
      </p:sp>
    </p:spTree>
    <p:extLst>
      <p:ext uri="{BB962C8B-B14F-4D97-AF65-F5344CB8AC3E}">
        <p14:creationId xmlns:p14="http://schemas.microsoft.com/office/powerpoint/2010/main" val="161676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9" name="Content Placeholder 2"/>
          <p:cNvSpPr>
            <a:spLocks noGrp="1"/>
          </p:cNvSpPr>
          <p:nvPr>
            <p:ph idx="1"/>
          </p:nvPr>
        </p:nvSpPr>
        <p:spPr>
          <a:xfrm>
            <a:off x="1064302" y="381000"/>
            <a:ext cx="10118360" cy="5510134"/>
          </a:xfrm>
        </p:spPr>
        <p:txBody>
          <a:bodyPr>
            <a:normAutofit/>
          </a:bodyPr>
          <a:lstStyle/>
          <a:p>
            <a:pPr algn="ctr">
              <a:buNone/>
            </a:pPr>
            <a:endParaRPr lang="en-US" sz="4400" b="1" u="sng" dirty="0" smtClean="0">
              <a:latin typeface="Arial" panose="020B0604020202020204" pitchFamily="34" charset="0"/>
              <a:cs typeface="Arial" panose="020B0604020202020204" pitchFamily="34" charset="0"/>
            </a:endParaRPr>
          </a:p>
          <a:p>
            <a:pPr algn="ctr">
              <a:buNone/>
            </a:pPr>
            <a:r>
              <a:rPr lang="en-US" sz="4400" b="1" u="sng" dirty="0" smtClean="0">
                <a:latin typeface="Arial" panose="020B0604020202020204" pitchFamily="34" charset="0"/>
                <a:cs typeface="Arial" panose="020B0604020202020204" pitchFamily="34" charset="0"/>
              </a:rPr>
              <a:t>Prevention </a:t>
            </a:r>
            <a:r>
              <a:rPr lang="en-US" sz="4400" b="1" u="sng" dirty="0">
                <a:latin typeface="Arial" panose="020B0604020202020204" pitchFamily="34" charset="0"/>
                <a:cs typeface="Arial" panose="020B0604020202020204" pitchFamily="34" charset="0"/>
              </a:rPr>
              <a:t>of </a:t>
            </a:r>
            <a:r>
              <a:rPr lang="en-US" sz="4400" b="1" u="sng" dirty="0" smtClean="0">
                <a:latin typeface="Arial" panose="020B0604020202020204" pitchFamily="34" charset="0"/>
                <a:cs typeface="Arial" panose="020B0604020202020204" pitchFamily="34" charset="0"/>
              </a:rPr>
              <a:t>Hypoglycemia</a:t>
            </a:r>
            <a:endParaRPr lang="en-US" sz="3200" dirty="0" smtClean="0">
              <a:latin typeface="Arial" panose="020B0604020202020204" pitchFamily="34" charset="0"/>
              <a:cs typeface="Arial" panose="020B0604020202020204" pitchFamily="34" charset="0"/>
            </a:endParaRPr>
          </a:p>
          <a:p>
            <a:pPr lvl="0"/>
            <a:r>
              <a:rPr lang="en-US" sz="3200" dirty="0" smtClean="0">
                <a:latin typeface="Arial" panose="020B0604020202020204" pitchFamily="34" charset="0"/>
                <a:cs typeface="Arial" panose="020B0604020202020204" pitchFamily="34" charset="0"/>
              </a:rPr>
              <a:t>Take blood </a:t>
            </a:r>
            <a:r>
              <a:rPr lang="en-US" sz="3200" dirty="0">
                <a:latin typeface="Arial" panose="020B0604020202020204" pitchFamily="34" charset="0"/>
                <a:cs typeface="Arial" panose="020B0604020202020204" pitchFamily="34" charset="0"/>
              </a:rPr>
              <a:t>glucose levels at birth and introducing glucose feeds e.g. dextrose or breastfeeding within 1hr of life.</a:t>
            </a:r>
          </a:p>
          <a:p>
            <a:pPr lvl="0"/>
            <a:r>
              <a:rPr lang="en-US" sz="3200" dirty="0">
                <a:latin typeface="Arial" panose="020B0604020202020204" pitchFamily="34" charset="0"/>
                <a:cs typeface="Arial" panose="020B0604020202020204" pitchFamily="34" charset="0"/>
              </a:rPr>
              <a:t>Prevent hypothermia.</a:t>
            </a:r>
          </a:p>
          <a:p>
            <a:pPr lvl="0"/>
            <a:r>
              <a:rPr lang="en-US" sz="3200" dirty="0">
                <a:latin typeface="Arial" panose="020B0604020202020204" pitchFamily="34" charset="0"/>
                <a:cs typeface="Arial" panose="020B0604020202020204" pitchFamily="34" charset="0"/>
              </a:rPr>
              <a:t>Monitoring glucose level 2hrly for the first 6-8 hours.</a:t>
            </a:r>
          </a:p>
          <a:p>
            <a:pPr lvl="0"/>
            <a:r>
              <a:rPr lang="en-US" sz="3200" dirty="0">
                <a:latin typeface="Arial" panose="020B0604020202020204" pitchFamily="34" charset="0"/>
                <a:cs typeface="Arial" panose="020B0604020202020204" pitchFamily="34" charset="0"/>
              </a:rPr>
              <a:t>Infants of diabetic mothers should be admitted into NBU and blood glucose levels regularly checked.</a:t>
            </a:r>
          </a:p>
          <a:p>
            <a:endParaRPr lang="en-US" dirty="0"/>
          </a:p>
        </p:txBody>
      </p:sp>
    </p:spTree>
    <p:extLst>
      <p:ext uri="{BB962C8B-B14F-4D97-AF65-F5344CB8AC3E}">
        <p14:creationId xmlns:p14="http://schemas.microsoft.com/office/powerpoint/2010/main" val="20954553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228600" lvl="0" indent="-228600">
              <a:spcBef>
                <a:spcPts val="1000"/>
              </a:spcBef>
            </a:pPr>
            <a:r>
              <a:rPr lang="en-US" b="1" dirty="0">
                <a:solidFill>
                  <a:prstClr val="black"/>
                </a:solidFill>
                <a:latin typeface="Arial" panose="020B0604020202020204" pitchFamily="34" charset="0"/>
                <a:cs typeface="Arial" panose="020B0604020202020204" pitchFamily="34" charset="0"/>
              </a:rPr>
              <a:t>Nursing Management of </a:t>
            </a:r>
            <a:r>
              <a:rPr lang="en-US" b="1" dirty="0" smtClean="0">
                <a:solidFill>
                  <a:prstClr val="black"/>
                </a:solidFill>
                <a:latin typeface="Arial" panose="020B0604020202020204" pitchFamily="34" charset="0"/>
                <a:cs typeface="Arial" panose="020B0604020202020204" pitchFamily="34" charset="0"/>
              </a:rPr>
              <a:t>Hypoglycemia</a:t>
            </a:r>
            <a:endParaRPr lang="en-US" sz="4800" dirty="0"/>
          </a:p>
        </p:txBody>
      </p:sp>
      <p:sp>
        <p:nvSpPr>
          <p:cNvPr id="3" name="Content Placeholder 2"/>
          <p:cNvSpPr>
            <a:spLocks noGrp="1"/>
          </p:cNvSpPr>
          <p:nvPr>
            <p:ph idx="1"/>
          </p:nvPr>
        </p:nvSpPr>
        <p:spPr/>
        <p:txBody>
          <a:bodyPr/>
          <a:lstStyle/>
          <a:p>
            <a:pPr lvl="0"/>
            <a:r>
              <a:rPr lang="en-US" sz="3200" dirty="0">
                <a:solidFill>
                  <a:prstClr val="black"/>
                </a:solidFill>
                <a:latin typeface="Arial" panose="020B0604020202020204" pitchFamily="34" charset="0"/>
                <a:cs typeface="Arial" panose="020B0604020202020204" pitchFamily="34" charset="0"/>
              </a:rPr>
              <a:t>Give 10% dextrose infusion until normal glucose levels are achieved.</a:t>
            </a:r>
          </a:p>
          <a:p>
            <a:pPr lvl="0"/>
            <a:r>
              <a:rPr lang="en-US" sz="3200" dirty="0">
                <a:solidFill>
                  <a:prstClr val="black"/>
                </a:solidFill>
                <a:latin typeface="Arial" panose="020B0604020202020204" pitchFamily="34" charset="0"/>
                <a:cs typeface="Arial" panose="020B0604020202020204" pitchFamily="34" charset="0"/>
              </a:rPr>
              <a:t>Encourage the mother to breastfeed the baby</a:t>
            </a:r>
          </a:p>
          <a:p>
            <a:pPr lvl="0"/>
            <a:r>
              <a:rPr lang="en-US" sz="3200" dirty="0">
                <a:solidFill>
                  <a:prstClr val="black"/>
                </a:solidFill>
                <a:latin typeface="Arial" panose="020B0604020202020204" pitchFamily="34" charset="0"/>
                <a:cs typeface="Arial" panose="020B0604020202020204" pitchFamily="34" charset="0"/>
              </a:rPr>
              <a:t>Feed through NG tube or cup and spoon expressed breast milk.</a:t>
            </a:r>
          </a:p>
          <a:p>
            <a:pPr lvl="0"/>
            <a:r>
              <a:rPr lang="en-US" sz="3200" dirty="0">
                <a:solidFill>
                  <a:prstClr val="black"/>
                </a:solidFill>
                <a:latin typeface="Arial" panose="020B0604020202020204" pitchFamily="34" charset="0"/>
                <a:cs typeface="Arial" panose="020B0604020202020204" pitchFamily="34" charset="0"/>
              </a:rPr>
              <a:t>If the hypoglycemia is severe, put up 10% dextrose infusion and give 65-85 mls/kg of body weight in 24hrs.</a:t>
            </a:r>
          </a:p>
          <a:p>
            <a:pPr marL="0" lvl="0" indent="0">
              <a:buNone/>
            </a:pPr>
            <a:endParaRPr lang="en-US" sz="3200" dirty="0">
              <a:solidFill>
                <a:prstClr val="black"/>
              </a:solidFill>
              <a:latin typeface="Arial" panose="020B0604020202020204" pitchFamily="34" charset="0"/>
              <a:cs typeface="Arial" panose="020B0604020202020204" pitchFamily="34" charset="0"/>
            </a:endParaRPr>
          </a:p>
          <a:p>
            <a:pPr lvl="0"/>
            <a:endParaRPr lang="en-US" dirty="0">
              <a:solidFill>
                <a:prstClr val="black"/>
              </a:solidFill>
            </a:endParaRPr>
          </a:p>
          <a:p>
            <a:endParaRPr lang="en-US" dirty="0"/>
          </a:p>
        </p:txBody>
      </p:sp>
    </p:spTree>
    <p:extLst>
      <p:ext uri="{BB962C8B-B14F-4D97-AF65-F5344CB8AC3E}">
        <p14:creationId xmlns:p14="http://schemas.microsoft.com/office/powerpoint/2010/main" val="37233779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marL="228600" lvl="0" indent="-228600">
              <a:spcBef>
                <a:spcPts val="1000"/>
              </a:spcBef>
            </a:pPr>
            <a:r>
              <a:rPr lang="en-US" b="1" dirty="0">
                <a:solidFill>
                  <a:prstClr val="black"/>
                </a:solidFill>
                <a:latin typeface="Arial" panose="020B0604020202020204" pitchFamily="34" charset="0"/>
                <a:cs typeface="Arial" panose="020B0604020202020204" pitchFamily="34" charset="0"/>
              </a:rPr>
              <a:t>Nursing Management of </a:t>
            </a:r>
            <a:r>
              <a:rPr lang="en-US" b="1" dirty="0" smtClean="0">
                <a:solidFill>
                  <a:prstClr val="black"/>
                </a:solidFill>
                <a:latin typeface="Arial" panose="020B0604020202020204" pitchFamily="34" charset="0"/>
                <a:cs typeface="Arial" panose="020B0604020202020204" pitchFamily="34" charset="0"/>
              </a:rPr>
              <a:t>Hypoglycemia</a:t>
            </a:r>
            <a:endParaRPr lang="en-US" sz="4800" dirty="0"/>
          </a:p>
        </p:txBody>
      </p:sp>
      <p:sp>
        <p:nvSpPr>
          <p:cNvPr id="3" name="Content Placeholder 2"/>
          <p:cNvSpPr>
            <a:spLocks noGrp="1"/>
          </p:cNvSpPr>
          <p:nvPr>
            <p:ph idx="1"/>
          </p:nvPr>
        </p:nvSpPr>
        <p:spPr/>
        <p:txBody>
          <a:bodyPr>
            <a:normAutofit/>
          </a:bodyPr>
          <a:lstStyle/>
          <a:p>
            <a:pPr lvl="0"/>
            <a:r>
              <a:rPr lang="en-US" sz="3200" dirty="0">
                <a:solidFill>
                  <a:prstClr val="black"/>
                </a:solidFill>
                <a:latin typeface="Arial" panose="020B0604020202020204" pitchFamily="34" charset="0"/>
                <a:cs typeface="Arial" panose="020B0604020202020204" pitchFamily="34" charset="0"/>
              </a:rPr>
              <a:t>Give a bolus dose of 25% </a:t>
            </a:r>
            <a:r>
              <a:rPr lang="en-US" sz="3200" dirty="0" smtClean="0">
                <a:solidFill>
                  <a:prstClr val="black"/>
                </a:solidFill>
                <a:latin typeface="Arial" panose="020B0604020202020204" pitchFamily="34" charset="0"/>
                <a:cs typeface="Arial" panose="020B0604020202020204" pitchFamily="34" charset="0"/>
              </a:rPr>
              <a:t>dextrose </a:t>
            </a:r>
            <a:r>
              <a:rPr lang="en-US" sz="3200" dirty="0" err="1" smtClean="0">
                <a:solidFill>
                  <a:prstClr val="black"/>
                </a:solidFill>
                <a:latin typeface="Arial" panose="020B0604020202020204" pitchFamily="34" charset="0"/>
                <a:cs typeface="Arial" panose="020B0604020202020204" pitchFamily="34" charset="0"/>
              </a:rPr>
              <a:t>i.v</a:t>
            </a:r>
            <a:r>
              <a:rPr lang="en-US" sz="3200" dirty="0" smtClean="0">
                <a:solidFill>
                  <a:prstClr val="black"/>
                </a:solidFill>
                <a:latin typeface="Arial" panose="020B0604020202020204" pitchFamily="34" charset="0"/>
                <a:cs typeface="Arial" panose="020B0604020202020204" pitchFamily="34" charset="0"/>
              </a:rPr>
              <a:t> </a:t>
            </a:r>
            <a:r>
              <a:rPr lang="en-US" sz="3200" dirty="0">
                <a:solidFill>
                  <a:prstClr val="black"/>
                </a:solidFill>
                <a:latin typeface="Arial" panose="020B0604020202020204" pitchFamily="34" charset="0"/>
                <a:cs typeface="Arial" panose="020B0604020202020204" pitchFamily="34" charset="0"/>
              </a:rPr>
              <a:t>slowly for 30 min </a:t>
            </a:r>
            <a:r>
              <a:rPr lang="en-US" sz="3200" dirty="0" smtClean="0">
                <a:solidFill>
                  <a:prstClr val="black"/>
                </a:solidFill>
                <a:latin typeface="Arial" panose="020B0604020202020204" pitchFamily="34" charset="0"/>
                <a:cs typeface="Arial" panose="020B0604020202020204" pitchFamily="34" charset="0"/>
              </a:rPr>
              <a:t>  calculated on 2mls/kg </a:t>
            </a:r>
            <a:r>
              <a:rPr lang="en-US" sz="3200" dirty="0">
                <a:solidFill>
                  <a:prstClr val="black"/>
                </a:solidFill>
                <a:latin typeface="Arial" panose="020B0604020202020204" pitchFamily="34" charset="0"/>
                <a:cs typeface="Arial" panose="020B0604020202020204" pitchFamily="34" charset="0"/>
              </a:rPr>
              <a:t>body weight </a:t>
            </a:r>
            <a:r>
              <a:rPr lang="en-US" sz="3200" dirty="0" smtClean="0">
                <a:solidFill>
                  <a:prstClr val="black"/>
                </a:solidFill>
                <a:latin typeface="Arial" panose="020B0604020202020204" pitchFamily="34" charset="0"/>
                <a:cs typeface="Arial" panose="020B0604020202020204" pitchFamily="34" charset="0"/>
              </a:rPr>
              <a:t>as prescribed.</a:t>
            </a:r>
            <a:endParaRPr lang="en-US" sz="3200" dirty="0">
              <a:solidFill>
                <a:prstClr val="black"/>
              </a:solidFill>
              <a:latin typeface="Arial" panose="020B0604020202020204" pitchFamily="34" charset="0"/>
              <a:cs typeface="Arial" panose="020B0604020202020204" pitchFamily="34" charset="0"/>
            </a:endParaRPr>
          </a:p>
          <a:p>
            <a:pPr lvl="0"/>
            <a:r>
              <a:rPr lang="en-US" sz="3200" dirty="0">
                <a:solidFill>
                  <a:prstClr val="black"/>
                </a:solidFill>
                <a:latin typeface="Arial" panose="020B0604020202020204" pitchFamily="34" charset="0"/>
                <a:cs typeface="Arial" panose="020B0604020202020204" pitchFamily="34" charset="0"/>
              </a:rPr>
              <a:t>Closely monitor the glucose levels </a:t>
            </a:r>
            <a:r>
              <a:rPr lang="en-US" sz="3200" i="1" dirty="0">
                <a:solidFill>
                  <a:prstClr val="black"/>
                </a:solidFill>
                <a:latin typeface="Arial" panose="020B0604020202020204" pitchFamily="34" charset="0"/>
                <a:cs typeface="Arial" panose="020B0604020202020204" pitchFamily="34" charset="0"/>
              </a:rPr>
              <a:t>1 hourly </a:t>
            </a:r>
            <a:r>
              <a:rPr lang="en-US" sz="3200" dirty="0">
                <a:solidFill>
                  <a:prstClr val="black"/>
                </a:solidFill>
                <a:latin typeface="Arial" panose="020B0604020202020204" pitchFamily="34" charset="0"/>
                <a:cs typeface="Arial" panose="020B0604020202020204" pitchFamily="34" charset="0"/>
              </a:rPr>
              <a:t>until the general condition is stable or normal levels have been achieved.</a:t>
            </a:r>
          </a:p>
          <a:p>
            <a:pPr lvl="0"/>
            <a:r>
              <a:rPr lang="en-US" sz="3200" dirty="0">
                <a:solidFill>
                  <a:prstClr val="black"/>
                </a:solidFill>
                <a:latin typeface="Arial" panose="020B0604020202020204" pitchFamily="34" charset="0"/>
                <a:cs typeface="Arial" panose="020B0604020202020204" pitchFamily="34" charset="0"/>
              </a:rPr>
              <a:t>Once the normal levels have been achieved, wean off the dextrose and observe closely for changes in the condition.</a:t>
            </a:r>
            <a:endParaRPr lang="en-US"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6189525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0" name="Content Placeholder 2"/>
          <p:cNvSpPr>
            <a:spLocks noGrp="1"/>
          </p:cNvSpPr>
          <p:nvPr>
            <p:ph idx="1"/>
          </p:nvPr>
        </p:nvSpPr>
        <p:spPr>
          <a:xfrm>
            <a:off x="959371" y="533401"/>
            <a:ext cx="10433154" cy="5592763"/>
          </a:xfrm>
        </p:spPr>
        <p:txBody>
          <a:bodyPr/>
          <a:lstStyle/>
          <a:p>
            <a:pPr algn="ctr">
              <a:buNone/>
            </a:pPr>
            <a:r>
              <a:rPr lang="en-US" b="1" dirty="0"/>
              <a:t> </a:t>
            </a:r>
            <a:r>
              <a:rPr lang="en-US" sz="4400" b="1" u="sng" dirty="0">
                <a:latin typeface="Arial" panose="020B0604020202020204" pitchFamily="34" charset="0"/>
                <a:cs typeface="Arial" panose="020B0604020202020204" pitchFamily="34" charset="0"/>
              </a:rPr>
              <a:t>Complications of </a:t>
            </a:r>
            <a:r>
              <a:rPr lang="en-US" sz="4400" b="1" u="sng" dirty="0" smtClean="0">
                <a:latin typeface="Arial" panose="020B0604020202020204" pitchFamily="34" charset="0"/>
                <a:cs typeface="Arial" panose="020B0604020202020204" pitchFamily="34" charset="0"/>
              </a:rPr>
              <a:t>Hypoglycemia</a:t>
            </a:r>
          </a:p>
          <a:p>
            <a:pPr algn="ctr">
              <a:buNone/>
            </a:pPr>
            <a:endParaRPr lang="en-US" sz="4000" b="1" u="sng"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Hypothermia</a:t>
            </a:r>
          </a:p>
          <a:p>
            <a:pPr lvl="0"/>
            <a:r>
              <a:rPr lang="en-US" sz="3200" dirty="0">
                <a:latin typeface="Arial" panose="020B0604020202020204" pitchFamily="34" charset="0"/>
                <a:cs typeface="Arial" panose="020B0604020202020204" pitchFamily="34" charset="0"/>
              </a:rPr>
              <a:t>Convulsions</a:t>
            </a:r>
          </a:p>
          <a:p>
            <a:pPr lvl="0"/>
            <a:r>
              <a:rPr lang="en-US" sz="3200" dirty="0">
                <a:latin typeface="Arial" panose="020B0604020202020204" pitchFamily="34" charset="0"/>
                <a:cs typeface="Arial" panose="020B0604020202020204" pitchFamily="34" charset="0"/>
              </a:rPr>
              <a:t>Brain damage</a:t>
            </a:r>
          </a:p>
          <a:p>
            <a:pPr lvl="0"/>
            <a:r>
              <a:rPr lang="en-US" sz="3200" dirty="0">
                <a:latin typeface="Arial" panose="020B0604020202020204" pitchFamily="34" charset="0"/>
                <a:cs typeface="Arial" panose="020B0604020202020204" pitchFamily="34" charset="0"/>
              </a:rPr>
              <a:t>Neonatal death </a:t>
            </a:r>
            <a:r>
              <a:rPr lang="en-US" sz="3200" i="1" dirty="0">
                <a:latin typeface="Arial" panose="020B0604020202020204" pitchFamily="34" charset="0"/>
                <a:cs typeface="Arial" panose="020B0604020202020204" pitchFamily="34" charset="0"/>
              </a:rPr>
              <a:t>as an </a:t>
            </a:r>
            <a:r>
              <a:rPr lang="en-US" sz="3200" i="1" dirty="0" smtClean="0">
                <a:latin typeface="Arial" panose="020B0604020202020204" pitchFamily="34" charset="0"/>
                <a:cs typeface="Arial" panose="020B0604020202020204" pitchFamily="34" charset="0"/>
              </a:rPr>
              <a:t>outcome of complications</a:t>
            </a:r>
            <a:r>
              <a:rPr lang="en-US" sz="3200" dirty="0" smtClean="0">
                <a:latin typeface="Arial" panose="020B0604020202020204" pitchFamily="34" charset="0"/>
                <a:cs typeface="Arial" panose="020B0604020202020204" pitchFamily="34" charset="0"/>
              </a:rPr>
              <a:t>.</a:t>
            </a:r>
            <a:endParaRPr lang="en-US" sz="3200" dirty="0">
              <a:latin typeface="Arial" panose="020B0604020202020204" pitchFamily="34" charset="0"/>
              <a:cs typeface="Arial" panose="020B0604020202020204" pitchFamily="34" charset="0"/>
            </a:endParaRPr>
          </a:p>
          <a:p>
            <a:pPr>
              <a:buNone/>
            </a:pPr>
            <a:r>
              <a:rPr lang="en-US" dirty="0"/>
              <a:t> </a:t>
            </a:r>
          </a:p>
          <a:p>
            <a:endParaRPr lang="en-US" dirty="0"/>
          </a:p>
        </p:txBody>
      </p:sp>
    </p:spTree>
    <p:extLst>
      <p:ext uri="{BB962C8B-B14F-4D97-AF65-F5344CB8AC3E}">
        <p14:creationId xmlns:p14="http://schemas.microsoft.com/office/powerpoint/2010/main" val="439934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prstClr val="black"/>
                </a:solidFill>
                <a:latin typeface="Arial" panose="020B0604020202020204" pitchFamily="34" charset="0"/>
                <a:cs typeface="Arial" panose="020B0604020202020204" pitchFamily="34" charset="0"/>
              </a:rPr>
              <a:t>NEONATAL HYPOTHERMIA</a:t>
            </a:r>
            <a:r>
              <a:rPr lang="en-US" sz="4400" b="1" dirty="0">
                <a:solidFill>
                  <a:prstClr val="black"/>
                </a:solidFill>
                <a:latin typeface="Arial" panose="020B0604020202020204" pitchFamily="34" charset="0"/>
                <a:cs typeface="Arial" panose="020B0604020202020204" pitchFamily="34" charset="0"/>
              </a:rPr>
              <a:t/>
            </a:r>
            <a:br>
              <a:rPr lang="en-US" sz="4400" b="1" dirty="0">
                <a:solidFill>
                  <a:prstClr val="black"/>
                </a:solidFill>
                <a:latin typeface="Arial" panose="020B0604020202020204" pitchFamily="34" charset="0"/>
                <a:cs typeface="Arial" panose="020B0604020202020204" pitchFamily="34" charset="0"/>
              </a:rPr>
            </a:br>
            <a:endParaRPr lang="en-US" dirty="0"/>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248861064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 4. NEONATAL </a:t>
            </a:r>
            <a:r>
              <a:rPr lang="en-US" b="1" dirty="0">
                <a:latin typeface="Arial" panose="020B0604020202020204" pitchFamily="34" charset="0"/>
                <a:cs typeface="Arial" panose="020B0604020202020204" pitchFamily="34" charset="0"/>
              </a:rPr>
              <a:t>HYPOTHERMIA</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normAutofit lnSpcReduction="10000"/>
          </a:bodyPr>
          <a:lstStyle/>
          <a:p>
            <a:r>
              <a:rPr lang="en-US" sz="3200" dirty="0" smtClean="0">
                <a:latin typeface="Arial" panose="020B0604020202020204" pitchFamily="34" charset="0"/>
                <a:cs typeface="Arial" panose="020B0604020202020204" pitchFamily="34" charset="0"/>
              </a:rPr>
              <a:t>This </a:t>
            </a:r>
            <a:r>
              <a:rPr lang="en-US" sz="3200" dirty="0">
                <a:latin typeface="Arial" panose="020B0604020202020204" pitchFamily="34" charset="0"/>
                <a:cs typeface="Arial" panose="020B0604020202020204" pitchFamily="34" charset="0"/>
              </a:rPr>
              <a:t>is a condition in which the neonate’s body temperature falls below 36</a:t>
            </a:r>
            <a:r>
              <a:rPr lang="en-US" sz="3200" baseline="30000" dirty="0">
                <a:latin typeface="Arial" panose="020B0604020202020204" pitchFamily="34" charset="0"/>
                <a:cs typeface="Arial" panose="020B0604020202020204" pitchFamily="34" charset="0"/>
              </a:rPr>
              <a:t>o</a:t>
            </a:r>
            <a:r>
              <a:rPr lang="en-US" sz="3200" dirty="0">
                <a:latin typeface="Arial" panose="020B0604020202020204" pitchFamily="34" charset="0"/>
                <a:cs typeface="Arial" panose="020B0604020202020204" pitchFamily="34" charset="0"/>
              </a:rPr>
              <a:t>C.</a:t>
            </a:r>
          </a:p>
          <a:p>
            <a:r>
              <a:rPr lang="en-US" sz="3200" dirty="0">
                <a:latin typeface="Arial" panose="020B0604020202020204" pitchFamily="34" charset="0"/>
                <a:cs typeface="Arial" panose="020B0604020202020204" pitchFamily="34" charset="0"/>
              </a:rPr>
              <a:t>The baby losses heat through radiation, conduction, convection and </a:t>
            </a:r>
            <a:r>
              <a:rPr lang="en-US" sz="3200" dirty="0" smtClean="0">
                <a:latin typeface="Arial" panose="020B0604020202020204" pitchFamily="34" charset="0"/>
                <a:cs typeface="Arial" panose="020B0604020202020204" pitchFamily="34" charset="0"/>
              </a:rPr>
              <a:t>evaporation </a:t>
            </a:r>
            <a:r>
              <a:rPr lang="en-US" sz="3200" i="1" dirty="0" smtClean="0">
                <a:latin typeface="Arial" panose="020B0604020202020204" pitchFamily="34" charset="0"/>
                <a:cs typeface="Arial" panose="020B0604020202020204" pitchFamily="34" charset="0"/>
              </a:rPr>
              <a:t>(read and make notes on these methods of heat loss from a neonate).</a:t>
            </a:r>
          </a:p>
          <a:p>
            <a:r>
              <a:rPr lang="en-US" sz="3200" i="1" dirty="0" smtClean="0">
                <a:latin typeface="Arial" panose="020B0604020202020204" pitchFamily="34" charset="0"/>
                <a:cs typeface="Arial" panose="020B0604020202020204" pitchFamily="34" charset="0"/>
              </a:rPr>
              <a:t>Note </a:t>
            </a:r>
            <a:r>
              <a:rPr lang="en-US" sz="3200" dirty="0" smtClean="0">
                <a:latin typeface="Arial" panose="020B0604020202020204" pitchFamily="34" charset="0"/>
                <a:cs typeface="Arial" panose="020B0604020202020204" pitchFamily="34" charset="0"/>
              </a:rPr>
              <a:t>that e newborn has inadequate adipose tissues for heat insulation under the skin</a:t>
            </a:r>
          </a:p>
          <a:p>
            <a:r>
              <a:rPr lang="en-US" sz="3200" dirty="0" smtClean="0">
                <a:latin typeface="Arial" panose="020B0604020202020204" pitchFamily="34" charset="0"/>
                <a:cs typeface="Arial" panose="020B0604020202020204" pitchFamily="34" charset="0"/>
              </a:rPr>
              <a:t>The newborn’s heat regulation on the baby’s brain is still developing</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1512291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900" b="1" dirty="0" smtClean="0">
                <a:latin typeface="Arial" panose="020B0604020202020204" pitchFamily="34" charset="0"/>
                <a:cs typeface="Arial" panose="020B0604020202020204" pitchFamily="34" charset="0"/>
              </a:rPr>
              <a:t>Predisposing Factors  to neonatal hypothermia</a:t>
            </a:r>
            <a:endParaRPr lang="en-US" sz="4900" dirty="0"/>
          </a:p>
        </p:txBody>
      </p:sp>
      <p:sp>
        <p:nvSpPr>
          <p:cNvPr id="3" name="Content Placeholder 2"/>
          <p:cNvSpPr>
            <a:spLocks noGrp="1"/>
          </p:cNvSpPr>
          <p:nvPr>
            <p:ph idx="1"/>
          </p:nvPr>
        </p:nvSpPr>
        <p:spPr/>
        <p:txBody>
          <a:bodyPr/>
          <a:lstStyle/>
          <a:p>
            <a:pPr marL="630238" lvl="2" indent="-285750">
              <a:tabLst>
                <a:tab pos="344488" algn="l"/>
              </a:tabLst>
            </a:pPr>
            <a:r>
              <a:rPr lang="en-US" sz="3400" dirty="0" smtClean="0">
                <a:latin typeface="Arial" panose="020B0604020202020204" pitchFamily="34" charset="0"/>
                <a:cs typeface="Arial" panose="020B0604020202020204" pitchFamily="34" charset="0"/>
              </a:rPr>
              <a:t>Prematurity</a:t>
            </a:r>
            <a:endParaRPr lang="en-US" sz="3400" dirty="0">
              <a:latin typeface="Arial" panose="020B0604020202020204" pitchFamily="34" charset="0"/>
              <a:cs typeface="Arial" panose="020B0604020202020204" pitchFamily="34" charset="0"/>
            </a:endParaRPr>
          </a:p>
          <a:p>
            <a:pPr marL="630238" lvl="2" indent="-285750">
              <a:tabLst>
                <a:tab pos="344488" algn="l"/>
              </a:tabLst>
            </a:pPr>
            <a:r>
              <a:rPr lang="en-US" sz="3400" dirty="0">
                <a:latin typeface="Arial" panose="020B0604020202020204" pitchFamily="34" charset="0"/>
                <a:cs typeface="Arial" panose="020B0604020202020204" pitchFamily="34" charset="0"/>
              </a:rPr>
              <a:t>Asphyxia Neonatorum</a:t>
            </a:r>
          </a:p>
          <a:p>
            <a:pPr marL="630238" lvl="2" indent="-285750">
              <a:tabLst>
                <a:tab pos="344488" algn="l"/>
              </a:tabLst>
            </a:pPr>
            <a:r>
              <a:rPr lang="en-US" sz="3400" dirty="0">
                <a:latin typeface="Arial" panose="020B0604020202020204" pitchFamily="34" charset="0"/>
                <a:cs typeface="Arial" panose="020B0604020202020204" pitchFamily="34" charset="0"/>
              </a:rPr>
              <a:t>Maternal diabetes mellitus</a:t>
            </a:r>
          </a:p>
          <a:p>
            <a:pPr marL="630238" lvl="2" indent="-285750">
              <a:tabLst>
                <a:tab pos="344488" algn="l"/>
              </a:tabLst>
            </a:pPr>
            <a:r>
              <a:rPr lang="en-US" sz="3400" dirty="0">
                <a:latin typeface="Arial" panose="020B0604020202020204" pitchFamily="34" charset="0"/>
                <a:cs typeface="Arial" panose="020B0604020202020204" pitchFamily="34" charset="0"/>
              </a:rPr>
              <a:t>Respiratory Distress Syndrome</a:t>
            </a:r>
          </a:p>
          <a:p>
            <a:pPr marL="630238" lvl="2" indent="-285750">
              <a:tabLst>
                <a:tab pos="344488" algn="l"/>
              </a:tabLst>
            </a:pPr>
            <a:r>
              <a:rPr lang="en-US" sz="3400" dirty="0">
                <a:latin typeface="Arial" panose="020B0604020202020204" pitchFamily="34" charset="0"/>
                <a:cs typeface="Arial" panose="020B0604020202020204" pitchFamily="34" charset="0"/>
              </a:rPr>
              <a:t>Cold </a:t>
            </a:r>
            <a:r>
              <a:rPr lang="en-US" sz="3400" dirty="0" smtClean="0">
                <a:latin typeface="Arial" panose="020B0604020202020204" pitchFamily="34" charset="0"/>
                <a:cs typeface="Arial" panose="020B0604020202020204" pitchFamily="34" charset="0"/>
              </a:rPr>
              <a:t>environment</a:t>
            </a:r>
            <a:endParaRPr lang="en-US" sz="3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584893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2" name="Content Placeholder 2"/>
          <p:cNvSpPr>
            <a:spLocks noGrp="1"/>
          </p:cNvSpPr>
          <p:nvPr>
            <p:ph idx="1"/>
          </p:nvPr>
        </p:nvSpPr>
        <p:spPr>
          <a:xfrm>
            <a:off x="1079292" y="404734"/>
            <a:ext cx="10043410" cy="5636302"/>
          </a:xfrm>
        </p:spPr>
        <p:txBody>
          <a:bodyPr>
            <a:normAutofit/>
          </a:bodyPr>
          <a:lstStyle/>
          <a:p>
            <a:pPr algn="ctr">
              <a:buNone/>
            </a:pPr>
            <a:r>
              <a:rPr lang="en-US" sz="3600" b="1" u="sng" dirty="0">
                <a:latin typeface="Arial" panose="020B0604020202020204" pitchFamily="34" charset="0"/>
                <a:cs typeface="Arial" panose="020B0604020202020204" pitchFamily="34" charset="0"/>
              </a:rPr>
              <a:t>Clinical Features of Neonatal </a:t>
            </a:r>
            <a:r>
              <a:rPr lang="en-US" sz="3600" b="1" u="sng" dirty="0" smtClean="0">
                <a:latin typeface="Arial" panose="020B0604020202020204" pitchFamily="34" charset="0"/>
                <a:cs typeface="Arial" panose="020B0604020202020204" pitchFamily="34" charset="0"/>
              </a:rPr>
              <a:t>Hypothermia</a:t>
            </a:r>
          </a:p>
          <a:p>
            <a:pPr algn="ctr">
              <a:buNone/>
            </a:pPr>
            <a:endParaRPr lang="en-US" sz="3600" b="1" u="sng"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Rectal temperatures is below 36</a:t>
            </a:r>
            <a:r>
              <a:rPr lang="en-US" sz="3200" baseline="30000" dirty="0">
                <a:latin typeface="Arial" panose="020B0604020202020204" pitchFamily="34" charset="0"/>
                <a:cs typeface="Arial" panose="020B0604020202020204" pitchFamily="34" charset="0"/>
              </a:rPr>
              <a:t>o</a:t>
            </a:r>
            <a:r>
              <a:rPr lang="en-US" sz="3200" dirty="0">
                <a:latin typeface="Arial" panose="020B0604020202020204" pitchFamily="34" charset="0"/>
                <a:cs typeface="Arial" panose="020B0604020202020204" pitchFamily="34" charset="0"/>
              </a:rPr>
              <a:t>C </a:t>
            </a:r>
          </a:p>
          <a:p>
            <a:pPr lvl="0"/>
            <a:r>
              <a:rPr lang="en-US" sz="3200" dirty="0">
                <a:latin typeface="Arial" panose="020B0604020202020204" pitchFamily="34" charset="0"/>
                <a:cs typeface="Arial" panose="020B0604020202020204" pitchFamily="34" charset="0"/>
              </a:rPr>
              <a:t>Baby feels cold on touch</a:t>
            </a:r>
          </a:p>
          <a:p>
            <a:pPr lvl="0"/>
            <a:r>
              <a:rPr lang="en-US" sz="3200" dirty="0">
                <a:latin typeface="Arial" panose="020B0604020202020204" pitchFamily="34" charset="0"/>
                <a:cs typeface="Arial" panose="020B0604020202020204" pitchFamily="34" charset="0"/>
              </a:rPr>
              <a:t>Paleness of extremities and face</a:t>
            </a:r>
          </a:p>
          <a:p>
            <a:pPr lvl="0"/>
            <a:r>
              <a:rPr lang="en-US" sz="3200" dirty="0">
                <a:latin typeface="Arial" panose="020B0604020202020204" pitchFamily="34" charset="0"/>
                <a:cs typeface="Arial" panose="020B0604020202020204" pitchFamily="34" charset="0"/>
              </a:rPr>
              <a:t>Very weak cry</a:t>
            </a:r>
          </a:p>
          <a:p>
            <a:pPr lvl="0"/>
            <a:r>
              <a:rPr lang="en-US" sz="3200" dirty="0">
                <a:latin typeface="Arial" panose="020B0604020202020204" pitchFamily="34" charset="0"/>
                <a:cs typeface="Arial" panose="020B0604020202020204" pitchFamily="34" charset="0"/>
              </a:rPr>
              <a:t>Low respiration rate</a:t>
            </a:r>
          </a:p>
          <a:p>
            <a:pPr lvl="0"/>
            <a:r>
              <a:rPr lang="en-US" sz="3200" dirty="0">
                <a:latin typeface="Arial" panose="020B0604020202020204" pitchFamily="34" charset="0"/>
                <a:cs typeface="Arial" panose="020B0604020202020204" pitchFamily="34" charset="0"/>
              </a:rPr>
              <a:t>Baby not eager to feed (poor feeding)</a:t>
            </a: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4343894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4" name="Content Placeholder 2"/>
          <p:cNvSpPr>
            <a:spLocks noGrp="1"/>
          </p:cNvSpPr>
          <p:nvPr>
            <p:ph idx="1"/>
          </p:nvPr>
        </p:nvSpPr>
        <p:spPr>
          <a:xfrm>
            <a:off x="884420" y="304800"/>
            <a:ext cx="10298242" cy="5781207"/>
          </a:xfrm>
        </p:spPr>
        <p:txBody>
          <a:bodyPr>
            <a:normAutofit/>
          </a:bodyPr>
          <a:lstStyle/>
          <a:p>
            <a:pPr algn="ctr">
              <a:buNone/>
            </a:pPr>
            <a:r>
              <a:rPr lang="en-US" sz="4400" b="1" u="sng" dirty="0">
                <a:latin typeface="Arial" panose="020B0604020202020204" pitchFamily="34" charset="0"/>
                <a:cs typeface="Arial" panose="020B0604020202020204" pitchFamily="34" charset="0"/>
              </a:rPr>
              <a:t>Prevention of Neonatal </a:t>
            </a:r>
            <a:r>
              <a:rPr lang="en-US" sz="4400" b="1" u="sng" dirty="0" smtClean="0">
                <a:latin typeface="Arial" panose="020B0604020202020204" pitchFamily="34" charset="0"/>
                <a:cs typeface="Arial" panose="020B0604020202020204" pitchFamily="34" charset="0"/>
              </a:rPr>
              <a:t>Hypothermia</a:t>
            </a:r>
            <a:endParaRPr lang="en-US" sz="4400" b="1" u="sng" dirty="0">
              <a:latin typeface="Arial" panose="020B0604020202020204" pitchFamily="34" charset="0"/>
              <a:cs typeface="Arial" panose="020B0604020202020204" pitchFamily="34" charset="0"/>
            </a:endParaRPr>
          </a:p>
          <a:p>
            <a:pPr lvl="0"/>
            <a:r>
              <a:rPr lang="en-US" sz="3200" dirty="0" smtClean="0">
                <a:latin typeface="Arial" panose="020B0604020202020204" pitchFamily="34" charset="0"/>
                <a:cs typeface="Arial" panose="020B0604020202020204" pitchFamily="34" charset="0"/>
              </a:rPr>
              <a:t>Delivery  </a:t>
            </a:r>
            <a:r>
              <a:rPr lang="en-US" sz="3200" dirty="0">
                <a:latin typeface="Arial" panose="020B0604020202020204" pitchFamily="34" charset="0"/>
                <a:cs typeface="Arial" panose="020B0604020202020204" pitchFamily="34" charset="0"/>
              </a:rPr>
              <a:t>should be conducted in a room with controlled temperature,</a:t>
            </a:r>
          </a:p>
          <a:p>
            <a:pPr lvl="0"/>
            <a:r>
              <a:rPr lang="en-US" sz="3200" dirty="0">
                <a:latin typeface="Arial" panose="020B0604020202020204" pitchFamily="34" charset="0"/>
                <a:cs typeface="Arial" panose="020B0604020202020204" pitchFamily="34" charset="0"/>
              </a:rPr>
              <a:t>Put the baby on resuscitaire or in incubator to compensate heat loss to the environment.</a:t>
            </a:r>
          </a:p>
          <a:p>
            <a:pPr lvl="0"/>
            <a:r>
              <a:rPr lang="en-US" sz="3200" dirty="0">
                <a:latin typeface="Arial" panose="020B0604020202020204" pitchFamily="34" charset="0"/>
                <a:cs typeface="Arial" panose="020B0604020202020204" pitchFamily="34" charset="0"/>
              </a:rPr>
              <a:t>Baby should not be bathed within 1hr of life but top-tailing can be done after one hour.</a:t>
            </a:r>
          </a:p>
          <a:p>
            <a:pPr lvl="0"/>
            <a:r>
              <a:rPr lang="en-US" sz="3200" dirty="0">
                <a:latin typeface="Arial" panose="020B0604020202020204" pitchFamily="34" charset="0"/>
                <a:cs typeface="Arial" panose="020B0604020202020204" pitchFamily="34" charset="0"/>
              </a:rPr>
              <a:t>Encourage skin to skin contact (kangaroo method) when carrying the baby.</a:t>
            </a:r>
          </a:p>
          <a:p>
            <a:endParaRPr lang="en-US" dirty="0"/>
          </a:p>
        </p:txBody>
      </p:sp>
    </p:spTree>
    <p:extLst>
      <p:ext uri="{BB962C8B-B14F-4D97-AF65-F5344CB8AC3E}">
        <p14:creationId xmlns:p14="http://schemas.microsoft.com/office/powerpoint/2010/main" val="190119588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3" name="Content Placeholder 2"/>
          <p:cNvSpPr>
            <a:spLocks noGrp="1"/>
          </p:cNvSpPr>
          <p:nvPr>
            <p:ph idx="1"/>
          </p:nvPr>
        </p:nvSpPr>
        <p:spPr>
          <a:xfrm>
            <a:off x="959371" y="304800"/>
            <a:ext cx="10298242" cy="5571344"/>
          </a:xfrm>
        </p:spPr>
        <p:txBody>
          <a:bodyPr>
            <a:normAutofit/>
          </a:bodyPr>
          <a:lstStyle/>
          <a:p>
            <a:pPr algn="ctr">
              <a:buNone/>
            </a:pPr>
            <a:r>
              <a:rPr lang="en-US" sz="3600" b="1" u="sng" dirty="0">
                <a:latin typeface="Arial" panose="020B0604020202020204" pitchFamily="34" charset="0"/>
                <a:cs typeface="Arial" panose="020B0604020202020204" pitchFamily="34" charset="0"/>
              </a:rPr>
              <a:t>Nursing Management of Neonatal Hypothermia</a:t>
            </a:r>
          </a:p>
          <a:p>
            <a:pPr lvl="0"/>
            <a:r>
              <a:rPr lang="en-US" sz="3200" dirty="0">
                <a:latin typeface="Arial" panose="020B0604020202020204" pitchFamily="34" charset="0"/>
                <a:cs typeface="Arial" panose="020B0604020202020204" pitchFamily="34" charset="0"/>
              </a:rPr>
              <a:t>Nurse the baby in a warm environment in a resuscitaire or wrap </a:t>
            </a:r>
            <a:r>
              <a:rPr lang="en-US" sz="3200" dirty="0" smtClean="0">
                <a:latin typeface="Arial" panose="020B0604020202020204" pitchFamily="34" charset="0"/>
                <a:cs typeface="Arial" panose="020B0604020202020204" pitchFamily="34" charset="0"/>
              </a:rPr>
              <a:t>in </a:t>
            </a:r>
            <a:r>
              <a:rPr lang="en-US" sz="3200" dirty="0">
                <a:latin typeface="Arial" panose="020B0604020202020204" pitchFamily="34" charset="0"/>
                <a:cs typeface="Arial" panose="020B0604020202020204" pitchFamily="34" charset="0"/>
              </a:rPr>
              <a:t>warm </a:t>
            </a:r>
            <a:r>
              <a:rPr lang="en-US" sz="3200" dirty="0" smtClean="0">
                <a:latin typeface="Arial" panose="020B0604020202020204" pitchFamily="34" charset="0"/>
                <a:cs typeface="Arial" panose="020B0604020202020204" pitchFamily="34" charset="0"/>
              </a:rPr>
              <a:t>clothing adequately</a:t>
            </a:r>
            <a:endParaRPr lang="en-US" sz="3200"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Feed the baby with expressed breast milk via NGT</a:t>
            </a:r>
          </a:p>
          <a:p>
            <a:pPr lvl="0"/>
            <a:r>
              <a:rPr lang="en-US" sz="3200" dirty="0">
                <a:latin typeface="Arial" panose="020B0604020202020204" pitchFamily="34" charset="0"/>
                <a:cs typeface="Arial" panose="020B0604020202020204" pitchFamily="34" charset="0"/>
              </a:rPr>
              <a:t>Give the baby extra glucose e.g. dextrose</a:t>
            </a:r>
          </a:p>
          <a:p>
            <a:pPr lvl="0"/>
            <a:r>
              <a:rPr lang="en-US" sz="3200" dirty="0">
                <a:latin typeface="Arial" panose="020B0604020202020204" pitchFamily="34" charset="0"/>
                <a:cs typeface="Arial" panose="020B0604020202020204" pitchFamily="34" charset="0"/>
              </a:rPr>
              <a:t>Closely observe the baby for signs of hypoglycaemia and if present, give 10% dextrose </a:t>
            </a:r>
          </a:p>
          <a:p>
            <a:pPr lvl="0"/>
            <a:r>
              <a:rPr lang="en-US" sz="3200" dirty="0">
                <a:latin typeface="Arial" panose="020B0604020202020204" pitchFamily="34" charset="0"/>
                <a:cs typeface="Arial" panose="020B0604020202020204" pitchFamily="34" charset="0"/>
              </a:rPr>
              <a:t>Check for and treat convulsions with anticonvulsants</a:t>
            </a: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0578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2" name="Content Placeholder 2"/>
          <p:cNvSpPr>
            <a:spLocks noGrp="1"/>
          </p:cNvSpPr>
          <p:nvPr>
            <p:ph idx="1"/>
          </p:nvPr>
        </p:nvSpPr>
        <p:spPr>
          <a:xfrm>
            <a:off x="1010653" y="457200"/>
            <a:ext cx="10214810" cy="5775158"/>
          </a:xfrm>
        </p:spPr>
        <p:txBody>
          <a:bodyPr>
            <a:normAutofit/>
          </a:bodyPr>
          <a:lstStyle/>
          <a:p>
            <a:r>
              <a:rPr lang="en-US" dirty="0">
                <a:latin typeface="Arial" panose="020B0604020202020204" pitchFamily="34" charset="0"/>
                <a:cs typeface="Arial" panose="020B0604020202020204" pitchFamily="34" charset="0"/>
              </a:rPr>
              <a:t>A score between 8-10 </a:t>
            </a:r>
            <a:r>
              <a:rPr lang="en-US" b="1" dirty="0">
                <a:latin typeface="Arial" panose="020B0604020202020204" pitchFamily="34" charset="0"/>
                <a:cs typeface="Arial" panose="020B0604020202020204" pitchFamily="34" charset="0"/>
              </a:rPr>
              <a:t>does not </a:t>
            </a:r>
            <a:r>
              <a:rPr lang="en-US" dirty="0" smtClean="0">
                <a:latin typeface="Arial" panose="020B0604020202020204" pitchFamily="34" charset="0"/>
                <a:cs typeface="Arial" panose="020B0604020202020204" pitchFamily="34" charset="0"/>
              </a:rPr>
              <a:t>implicate </a:t>
            </a:r>
            <a:r>
              <a:rPr lang="en-US" dirty="0">
                <a:latin typeface="Arial" panose="020B0604020202020204" pitchFamily="34" charset="0"/>
                <a:cs typeface="Arial" panose="020B0604020202020204" pitchFamily="34" charset="0"/>
              </a:rPr>
              <a:t>asphyxia.</a:t>
            </a:r>
          </a:p>
          <a:p>
            <a:r>
              <a:rPr lang="en-US" dirty="0">
                <a:latin typeface="Arial" panose="020B0604020202020204" pitchFamily="34" charset="0"/>
                <a:cs typeface="Arial" panose="020B0604020202020204" pitchFamily="34" charset="0"/>
              </a:rPr>
              <a:t>There are three types of asphyxia namely:</a:t>
            </a:r>
          </a:p>
          <a:p>
            <a:pPr marL="870966" lvl="1" indent="-514350">
              <a:buFont typeface="+mj-lt"/>
              <a:buAutoNum type="arabicPeriod"/>
            </a:pPr>
            <a:r>
              <a:rPr lang="en-US" sz="3200" b="1" dirty="0">
                <a:latin typeface="Arial" panose="020B0604020202020204" pitchFamily="34" charset="0"/>
                <a:cs typeface="Arial" panose="020B0604020202020204" pitchFamily="34" charset="0"/>
              </a:rPr>
              <a:t>Mild asphyxia </a:t>
            </a:r>
            <a:r>
              <a:rPr lang="en-US" sz="3200" dirty="0">
                <a:latin typeface="Arial" panose="020B0604020202020204" pitchFamily="34" charset="0"/>
                <a:cs typeface="Arial" panose="020B0604020202020204" pitchFamily="34" charset="0"/>
              </a:rPr>
              <a:t>– Apgar score is 6-7. It requires clearing of the airway and application of external stimuli to in initiate breathing</a:t>
            </a:r>
          </a:p>
          <a:p>
            <a:pPr marL="870966" lvl="1" indent="-514350">
              <a:buFont typeface="+mj-lt"/>
              <a:buAutoNum type="arabicPeriod"/>
            </a:pPr>
            <a:r>
              <a:rPr lang="en-US" sz="3200" b="1" dirty="0">
                <a:latin typeface="Arial" panose="020B0604020202020204" pitchFamily="34" charset="0"/>
                <a:cs typeface="Arial" panose="020B0604020202020204" pitchFamily="34" charset="0"/>
              </a:rPr>
              <a:t>Moderate asphyxia </a:t>
            </a:r>
            <a:r>
              <a:rPr lang="en-US" sz="3200" dirty="0">
                <a:latin typeface="Arial" panose="020B0604020202020204" pitchFamily="34" charset="0"/>
                <a:cs typeface="Arial" panose="020B0604020202020204" pitchFamily="34" charset="0"/>
              </a:rPr>
              <a:t>– Apgar score is 4-5. It requires resuscitation, administration of oxygen and drugs to initiate breathing.</a:t>
            </a:r>
          </a:p>
          <a:p>
            <a:pPr marL="870966" lvl="1" indent="-514350">
              <a:buFont typeface="+mj-lt"/>
              <a:buAutoNum type="arabicPeriod"/>
            </a:pPr>
            <a:r>
              <a:rPr lang="en-US" sz="3200" b="1" dirty="0">
                <a:latin typeface="Arial" panose="020B0604020202020204" pitchFamily="34" charset="0"/>
                <a:cs typeface="Arial" panose="020B0604020202020204" pitchFamily="34" charset="0"/>
              </a:rPr>
              <a:t>Severe asphyxia </a:t>
            </a:r>
            <a:r>
              <a:rPr lang="en-US" sz="3200" dirty="0">
                <a:latin typeface="Arial" panose="020B0604020202020204" pitchFamily="34" charset="0"/>
                <a:cs typeface="Arial" panose="020B0604020202020204" pitchFamily="34" charset="0"/>
              </a:rPr>
              <a:t>– Apgar score is 0-3. It requires intensive resuscitative measures and intubation to survive.</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001663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5" name="Content Placeholder 2"/>
          <p:cNvSpPr>
            <a:spLocks noGrp="1"/>
          </p:cNvSpPr>
          <p:nvPr>
            <p:ph idx="1"/>
          </p:nvPr>
        </p:nvSpPr>
        <p:spPr>
          <a:xfrm>
            <a:off x="989351" y="533399"/>
            <a:ext cx="10223291" cy="5417695"/>
          </a:xfrm>
        </p:spPr>
        <p:txBody>
          <a:bodyPr/>
          <a:lstStyle/>
          <a:p>
            <a:pPr algn="ctr">
              <a:buNone/>
            </a:pPr>
            <a:r>
              <a:rPr lang="en-US" sz="4000" b="1" u="sng" dirty="0">
                <a:latin typeface="Arial" panose="020B0604020202020204" pitchFamily="34" charset="0"/>
                <a:cs typeface="Arial" panose="020B0604020202020204" pitchFamily="34" charset="0"/>
              </a:rPr>
              <a:t>Complications of Neonatal </a:t>
            </a:r>
            <a:r>
              <a:rPr lang="en-US" sz="4000" b="1" u="sng" dirty="0" smtClean="0">
                <a:latin typeface="Arial" panose="020B0604020202020204" pitchFamily="34" charset="0"/>
                <a:cs typeface="Arial" panose="020B0604020202020204" pitchFamily="34" charset="0"/>
              </a:rPr>
              <a:t>Hypothermia</a:t>
            </a:r>
            <a:endParaRPr lang="en-US" sz="4000" b="1" u="sng"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Convulsions</a:t>
            </a:r>
          </a:p>
          <a:p>
            <a:pPr lvl="0"/>
            <a:r>
              <a:rPr lang="en-US" sz="3200" dirty="0">
                <a:latin typeface="Arial" panose="020B0604020202020204" pitchFamily="34" charset="0"/>
                <a:cs typeface="Arial" panose="020B0604020202020204" pitchFamily="34" charset="0"/>
              </a:rPr>
              <a:t>Hypoglycaemia</a:t>
            </a:r>
          </a:p>
          <a:p>
            <a:pPr lvl="0"/>
            <a:r>
              <a:rPr lang="en-US" sz="3200" dirty="0">
                <a:latin typeface="Arial" panose="020B0604020202020204" pitchFamily="34" charset="0"/>
                <a:cs typeface="Arial" panose="020B0604020202020204" pitchFamily="34" charset="0"/>
              </a:rPr>
              <a:t>Brain damage</a:t>
            </a:r>
          </a:p>
          <a:p>
            <a:endParaRPr lang="en-US" dirty="0"/>
          </a:p>
        </p:txBody>
      </p:sp>
    </p:spTree>
    <p:extLst>
      <p:ext uri="{BB962C8B-B14F-4D97-AF65-F5344CB8AC3E}">
        <p14:creationId xmlns:p14="http://schemas.microsoft.com/office/powerpoint/2010/main" val="143759265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1" name="Title 1"/>
          <p:cNvSpPr>
            <a:spLocks noGrp="1"/>
          </p:cNvSpPr>
          <p:nvPr>
            <p:ph type="title"/>
          </p:nvPr>
        </p:nvSpPr>
        <p:spPr>
          <a:xfrm>
            <a:off x="2438400" y="2743200"/>
            <a:ext cx="7498080" cy="1143000"/>
          </a:xfrm>
        </p:spPr>
        <p:txBody>
          <a:bodyPr>
            <a:normAutofit/>
          </a:bodyPr>
          <a:lstStyle/>
          <a:p>
            <a:pPr algn="ctr"/>
            <a:r>
              <a:rPr lang="en-US" b="1" dirty="0"/>
              <a:t>ANY QUESTIONS SO FAR ?</a:t>
            </a:r>
          </a:p>
        </p:txBody>
      </p:sp>
    </p:spTree>
    <p:extLst>
      <p:ext uri="{BB962C8B-B14F-4D97-AF65-F5344CB8AC3E}">
        <p14:creationId xmlns:p14="http://schemas.microsoft.com/office/powerpoint/2010/main" val="14280937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2" name="Content Placeholder 2"/>
          <p:cNvSpPr>
            <a:spLocks noGrp="1"/>
          </p:cNvSpPr>
          <p:nvPr>
            <p:ph idx="1"/>
          </p:nvPr>
        </p:nvSpPr>
        <p:spPr>
          <a:xfrm>
            <a:off x="869429" y="304800"/>
            <a:ext cx="10358204" cy="6324600"/>
          </a:xfrm>
        </p:spPr>
        <p:txBody>
          <a:bodyPr>
            <a:normAutofit/>
          </a:bodyPr>
          <a:lstStyle/>
          <a:p>
            <a:pPr marL="82296" indent="0" algn="ctr">
              <a:buNone/>
            </a:pPr>
            <a:r>
              <a:rPr lang="en-US" sz="3600" b="1" u="sng" dirty="0" smtClean="0">
                <a:latin typeface="Arial" panose="020B0604020202020204" pitchFamily="34" charset="0"/>
                <a:cs typeface="Arial" panose="020B0604020202020204" pitchFamily="34" charset="0"/>
              </a:rPr>
              <a:t>5. NEONATAL </a:t>
            </a:r>
            <a:r>
              <a:rPr lang="en-US" sz="3600" b="1" u="sng" dirty="0">
                <a:latin typeface="Arial" panose="020B0604020202020204" pitchFamily="34" charset="0"/>
                <a:cs typeface="Arial" panose="020B0604020202020204" pitchFamily="34" charset="0"/>
              </a:rPr>
              <a:t>JAUNDICE</a:t>
            </a:r>
          </a:p>
          <a:p>
            <a:r>
              <a:rPr lang="en-US" sz="3200" dirty="0">
                <a:latin typeface="Arial" panose="020B0604020202020204" pitchFamily="34" charset="0"/>
                <a:cs typeface="Arial" panose="020B0604020202020204" pitchFamily="34" charset="0"/>
              </a:rPr>
              <a:t>This is condition in neonates characterized by </a:t>
            </a:r>
            <a:r>
              <a:rPr lang="en-US" sz="3200" i="1" dirty="0">
                <a:latin typeface="Arial" panose="020B0604020202020204" pitchFamily="34" charset="0"/>
                <a:cs typeface="Arial" panose="020B0604020202020204" pitchFamily="34" charset="0"/>
              </a:rPr>
              <a:t>yellow discoloration of the skin, sclera and mucous membrane</a:t>
            </a:r>
            <a:r>
              <a:rPr lang="en-US" sz="3200" dirty="0">
                <a:latin typeface="Arial" panose="020B0604020202020204" pitchFamily="34" charset="0"/>
                <a:cs typeface="Arial" panose="020B0604020202020204" pitchFamily="34" charset="0"/>
              </a:rPr>
              <a:t>. </a:t>
            </a:r>
          </a:p>
          <a:p>
            <a:r>
              <a:rPr lang="en-US" sz="3200" dirty="0">
                <a:latin typeface="Arial" panose="020B0604020202020204" pitchFamily="34" charset="0"/>
                <a:cs typeface="Arial" panose="020B0604020202020204" pitchFamily="34" charset="0"/>
              </a:rPr>
              <a:t>It develops when there is an </a:t>
            </a:r>
            <a:r>
              <a:rPr lang="en-US" sz="3200" b="1" dirty="0">
                <a:latin typeface="Arial" panose="020B0604020202020204" pitchFamily="34" charset="0"/>
                <a:cs typeface="Arial" panose="020B0604020202020204" pitchFamily="34" charset="0"/>
              </a:rPr>
              <a:t>excessive bilirubin level in the blood stream</a:t>
            </a:r>
            <a:r>
              <a:rPr lang="en-US" sz="3200" dirty="0">
                <a:latin typeface="Arial" panose="020B0604020202020204" pitchFamily="34" charset="0"/>
                <a:cs typeface="Arial" panose="020B0604020202020204" pitchFamily="34" charset="0"/>
              </a:rPr>
              <a:t>. </a:t>
            </a:r>
          </a:p>
          <a:p>
            <a:r>
              <a:rPr lang="en-US" sz="3200" dirty="0">
                <a:latin typeface="Arial" panose="020B0604020202020204" pitchFamily="34" charset="0"/>
                <a:cs typeface="Arial" panose="020B0604020202020204" pitchFamily="34" charset="0"/>
              </a:rPr>
              <a:t>When there is increased rate of </a:t>
            </a:r>
            <a:r>
              <a:rPr lang="en-US" sz="3200" i="1" dirty="0">
                <a:latin typeface="Arial" panose="020B0604020202020204" pitchFamily="34" charset="0"/>
                <a:cs typeface="Arial" panose="020B0604020202020204" pitchFamily="34" charset="0"/>
              </a:rPr>
              <a:t>haemolysis of RBC </a:t>
            </a:r>
            <a:r>
              <a:rPr lang="en-US" sz="3200" dirty="0">
                <a:latin typeface="Arial" panose="020B0604020202020204" pitchFamily="34" charset="0"/>
                <a:cs typeface="Arial" panose="020B0604020202020204" pitchFamily="34" charset="0"/>
              </a:rPr>
              <a:t>or </a:t>
            </a:r>
            <a:r>
              <a:rPr lang="en-US" sz="3200" b="1" dirty="0">
                <a:latin typeface="Arial" panose="020B0604020202020204" pitchFamily="34" charset="0"/>
                <a:cs typeface="Arial" panose="020B0604020202020204" pitchFamily="34" charset="0"/>
              </a:rPr>
              <a:t>decreased conjugation of bilirubin</a:t>
            </a:r>
            <a:r>
              <a:rPr lang="en-US" sz="3200" dirty="0">
                <a:latin typeface="Arial" panose="020B0604020202020204" pitchFamily="34" charset="0"/>
                <a:cs typeface="Arial" panose="020B0604020202020204" pitchFamily="34" charset="0"/>
              </a:rPr>
              <a:t>, </a:t>
            </a:r>
            <a:r>
              <a:rPr lang="en-US" sz="3200" dirty="0" smtClean="0">
                <a:latin typeface="Arial" panose="020B0604020202020204" pitchFamily="34" charset="0"/>
                <a:cs typeface="Arial" panose="020B0604020202020204" pitchFamily="34" charset="0"/>
              </a:rPr>
              <a:t>leading to high </a:t>
            </a:r>
            <a:r>
              <a:rPr lang="en-US" sz="3200" dirty="0">
                <a:latin typeface="Arial" panose="020B0604020202020204" pitchFamily="34" charset="0"/>
                <a:cs typeface="Arial" panose="020B0604020202020204" pitchFamily="34" charset="0"/>
              </a:rPr>
              <a:t>amounts of free bilirubin in circulation leading to jaundice.</a:t>
            </a:r>
          </a:p>
          <a:p>
            <a:pPr marL="0" indent="0">
              <a:buNone/>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42348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95105"/>
            <a:ext cx="10515600" cy="1118901"/>
          </a:xfrm>
        </p:spPr>
        <p:txBody>
          <a:bodyPr/>
          <a:lstStyle/>
          <a:p>
            <a:r>
              <a:rPr lang="en-US" b="1" dirty="0">
                <a:latin typeface="Arial" panose="020B0604020202020204" pitchFamily="34" charset="0"/>
                <a:cs typeface="Arial" panose="020B0604020202020204" pitchFamily="34" charset="0"/>
              </a:rPr>
              <a:t>Bilirubin </a:t>
            </a:r>
            <a:r>
              <a:rPr lang="en-US" b="1" dirty="0" smtClean="0">
                <a:latin typeface="Arial" panose="020B0604020202020204" pitchFamily="34" charset="0"/>
                <a:cs typeface="Arial" panose="020B0604020202020204" pitchFamily="34" charset="0"/>
              </a:rPr>
              <a:t>Metabolism</a:t>
            </a:r>
            <a:endParaRPr lang="en-US" dirty="0"/>
          </a:p>
        </p:txBody>
      </p:sp>
      <p:sp>
        <p:nvSpPr>
          <p:cNvPr id="3" name="Content Placeholder 2"/>
          <p:cNvSpPr>
            <a:spLocks noGrp="1"/>
          </p:cNvSpPr>
          <p:nvPr>
            <p:ph idx="1"/>
          </p:nvPr>
        </p:nvSpPr>
        <p:spPr>
          <a:xfrm>
            <a:off x="838200" y="1678898"/>
            <a:ext cx="10515600" cy="4498065"/>
          </a:xfrm>
        </p:spPr>
        <p:txBody>
          <a:bodyPr/>
          <a:lstStyle/>
          <a:p>
            <a:r>
              <a:rPr lang="en-US" dirty="0">
                <a:latin typeface="Arial" panose="020B0604020202020204" pitchFamily="34" charset="0"/>
                <a:cs typeface="Arial" panose="020B0604020202020204" pitchFamily="34" charset="0"/>
              </a:rPr>
              <a:t>When RBCs are broken down by haemolysis, resulting in production of </a:t>
            </a:r>
            <a:r>
              <a:rPr lang="en-US" b="1" dirty="0" err="1">
                <a:latin typeface="Arial" panose="020B0604020202020204" pitchFamily="34" charset="0"/>
                <a:cs typeface="Arial" panose="020B0604020202020204" pitchFamily="34" charset="0"/>
              </a:rPr>
              <a:t>haem</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globulin- </a:t>
            </a:r>
            <a:r>
              <a:rPr lang="en-US" dirty="0">
                <a:latin typeface="Arial" panose="020B0604020202020204" pitchFamily="34" charset="0"/>
                <a:cs typeface="Arial" panose="020B0604020202020204" pitchFamily="34" charset="0"/>
              </a:rPr>
              <a:t>A protein conserved for re-use while, </a:t>
            </a:r>
          </a:p>
          <a:p>
            <a:r>
              <a:rPr lang="en-US" dirty="0">
                <a:latin typeface="Arial" panose="020B0604020202020204" pitchFamily="34" charset="0"/>
                <a:cs typeface="Arial" panose="020B0604020202020204" pitchFamily="34" charset="0"/>
              </a:rPr>
              <a:t>the </a:t>
            </a:r>
            <a:r>
              <a:rPr lang="en-US" dirty="0" err="1">
                <a:latin typeface="Arial" panose="020B0604020202020204" pitchFamily="34" charset="0"/>
                <a:cs typeface="Arial" panose="020B0604020202020204" pitchFamily="34" charset="0"/>
              </a:rPr>
              <a:t>haem</a:t>
            </a:r>
            <a:r>
              <a:rPr lang="en-US" dirty="0">
                <a:latin typeface="Arial" panose="020B0604020202020204" pitchFamily="34" charset="0"/>
                <a:cs typeface="Arial" panose="020B0604020202020204" pitchFamily="34" charset="0"/>
              </a:rPr>
              <a:t> yields bilirubin ( waste product- yellow in colour). </a:t>
            </a:r>
          </a:p>
          <a:p>
            <a:pPr marL="0" indent="0">
              <a:buNone/>
            </a:pPr>
            <a:r>
              <a:rPr lang="en-US" dirty="0">
                <a:latin typeface="Arial" panose="020B0604020202020204" pitchFamily="34" charset="0"/>
                <a:cs typeface="Arial" panose="020B0604020202020204" pitchFamily="34" charset="0"/>
              </a:rPr>
              <a:t>  and iron (is re-used).</a:t>
            </a:r>
          </a:p>
          <a:p>
            <a:r>
              <a:rPr lang="en-US" dirty="0">
                <a:latin typeface="Arial" panose="020B0604020202020204" pitchFamily="34" charset="0"/>
                <a:cs typeface="Arial" panose="020B0604020202020204" pitchFamily="34" charset="0"/>
              </a:rPr>
              <a:t>The process of conversion from fat soluble to water soluble is termed as </a:t>
            </a:r>
            <a:r>
              <a:rPr lang="en-US" i="1" dirty="0">
                <a:latin typeface="Arial" panose="020B0604020202020204" pitchFamily="34" charset="0"/>
                <a:cs typeface="Arial" panose="020B0604020202020204" pitchFamily="34" charset="0"/>
              </a:rPr>
              <a:t>conjugation</a:t>
            </a:r>
          </a:p>
          <a:p>
            <a:r>
              <a:rPr lang="en-US" dirty="0">
                <a:latin typeface="Arial" panose="020B0604020202020204" pitchFamily="34" charset="0"/>
                <a:cs typeface="Arial" panose="020B0604020202020204" pitchFamily="34" charset="0"/>
              </a:rPr>
              <a:t>Conjugation of bilirubin occurs in the </a:t>
            </a:r>
            <a:r>
              <a:rPr lang="en-US" b="1" dirty="0">
                <a:latin typeface="Arial" panose="020B0604020202020204" pitchFamily="34" charset="0"/>
                <a:cs typeface="Arial" panose="020B0604020202020204" pitchFamily="34" charset="0"/>
              </a:rPr>
              <a:t>liver</a:t>
            </a:r>
            <a:r>
              <a:rPr lang="en-US" dirty="0">
                <a:latin typeface="Arial" panose="020B0604020202020204" pitchFamily="34" charset="0"/>
                <a:cs typeface="Arial" panose="020B0604020202020204" pitchFamily="34" charset="0"/>
              </a:rPr>
              <a:t> and thus it has to be transported to the liver by binding to transport protein, </a:t>
            </a:r>
            <a:r>
              <a:rPr lang="en-US" b="1" dirty="0">
                <a:latin typeface="Arial" panose="020B0604020202020204" pitchFamily="34" charset="0"/>
                <a:cs typeface="Arial" panose="020B0604020202020204" pitchFamily="34" charset="0"/>
              </a:rPr>
              <a:t>albumin</a:t>
            </a:r>
            <a:endParaRPr lang="en-US" dirty="0"/>
          </a:p>
        </p:txBody>
      </p:sp>
    </p:spTree>
    <p:extLst>
      <p:ext uri="{BB962C8B-B14F-4D97-AF65-F5344CB8AC3E}">
        <p14:creationId xmlns:p14="http://schemas.microsoft.com/office/powerpoint/2010/main" val="336199187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3" name="ia_el_26_innerEl" descr="The metabolism of bilirubin"/>
          <p:cNvPicPr>
            <a:picLocks/>
          </p:cNvPicPr>
          <p:nvPr/>
        </p:nvPicPr>
        <p:blipFill>
          <a:blip r:embed="rId2"/>
          <a:srcRect/>
          <a:stretch>
            <a:fillRect/>
          </a:stretch>
        </p:blipFill>
        <p:spPr bwMode="auto">
          <a:xfrm>
            <a:off x="1094282" y="104930"/>
            <a:ext cx="8874177" cy="6753069"/>
          </a:xfrm>
          <a:prstGeom prst="rect">
            <a:avLst/>
          </a:prstGeom>
          <a:noFill/>
          <a:ln w="9525">
            <a:noFill/>
            <a:miter lim="800000"/>
            <a:headEnd/>
            <a:tailEnd/>
          </a:ln>
        </p:spPr>
      </p:pic>
    </p:spTree>
    <p:extLst>
      <p:ext uri="{BB962C8B-B14F-4D97-AF65-F5344CB8AC3E}">
        <p14:creationId xmlns:p14="http://schemas.microsoft.com/office/powerpoint/2010/main" val="3623854775"/>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Bilirubin </a:t>
            </a:r>
            <a:r>
              <a:rPr lang="en-US" b="1" dirty="0" smtClean="0">
                <a:latin typeface="Arial" panose="020B0604020202020204" pitchFamily="34" charset="0"/>
                <a:cs typeface="Arial" panose="020B0604020202020204" pitchFamily="34" charset="0"/>
              </a:rPr>
              <a:t>Metabolism &amp; Conjugation….</a:t>
            </a:r>
            <a:endParaRPr lang="en-US" dirty="0"/>
          </a:p>
        </p:txBody>
      </p:sp>
      <p:sp>
        <p:nvSpPr>
          <p:cNvPr id="3" name="Content Placeholder 2"/>
          <p:cNvSpPr>
            <a:spLocks noGrp="1"/>
          </p:cNvSpPr>
          <p:nvPr>
            <p:ph idx="1"/>
          </p:nvPr>
        </p:nvSpPr>
        <p:spPr>
          <a:xfrm>
            <a:off x="838200" y="1690688"/>
            <a:ext cx="10515600" cy="4486275"/>
          </a:xfrm>
        </p:spPr>
        <p:txBody>
          <a:bodyPr/>
          <a:lstStyle/>
          <a:p>
            <a:r>
              <a:rPr lang="en-US" dirty="0">
                <a:latin typeface="Arial" panose="020B0604020202020204" pitchFamily="34" charset="0"/>
                <a:cs typeface="Arial" panose="020B0604020202020204" pitchFamily="34" charset="0"/>
              </a:rPr>
              <a:t>On arrival to the liver, bilirubin detaches itself from the albumin.</a:t>
            </a:r>
          </a:p>
          <a:p>
            <a:r>
              <a:rPr lang="en-US" dirty="0">
                <a:latin typeface="Arial" panose="020B0604020202020204" pitchFamily="34" charset="0"/>
                <a:cs typeface="Arial" panose="020B0604020202020204" pitchFamily="34" charset="0"/>
              </a:rPr>
              <a:t>Unconjugated (indirect) bilirubin is fat soluble hence has to be converted to water soluble form (conjugated/direct bilirubin) by process of </a:t>
            </a:r>
            <a:r>
              <a:rPr lang="en-US" b="1" dirty="0">
                <a:latin typeface="Arial" panose="020B0604020202020204" pitchFamily="34" charset="0"/>
                <a:cs typeface="Arial" panose="020B0604020202020204" pitchFamily="34" charset="0"/>
              </a:rPr>
              <a:t>conjugation</a:t>
            </a:r>
            <a:r>
              <a:rPr lang="en-US" dirty="0">
                <a:latin typeface="Arial" panose="020B0604020202020204" pitchFamily="34" charset="0"/>
                <a:cs typeface="Arial" panose="020B0604020202020204" pitchFamily="34" charset="0"/>
              </a:rPr>
              <a:t> for it to be excreted</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Conjugation is done by </a:t>
            </a:r>
            <a:r>
              <a:rPr lang="en-US" b="1" dirty="0">
                <a:latin typeface="Arial" panose="020B0604020202020204" pitchFamily="34" charset="0"/>
                <a:cs typeface="Arial" panose="020B0604020202020204" pitchFamily="34" charset="0"/>
              </a:rPr>
              <a:t>glucoronyl transferase </a:t>
            </a:r>
            <a:r>
              <a:rPr lang="en-US" dirty="0">
                <a:latin typeface="Arial" panose="020B0604020202020204" pitchFamily="34" charset="0"/>
                <a:cs typeface="Arial" panose="020B0604020202020204" pitchFamily="34" charset="0"/>
              </a:rPr>
              <a:t>in which bilirubin is added to </a:t>
            </a:r>
            <a:r>
              <a:rPr lang="en-US" dirty="0" err="1">
                <a:latin typeface="Arial" panose="020B0604020202020204" pitchFamily="34" charset="0"/>
                <a:cs typeface="Arial" panose="020B0604020202020204" pitchFamily="34" charset="0"/>
              </a:rPr>
              <a:t>glucoronic</a:t>
            </a:r>
            <a:r>
              <a:rPr lang="en-US" dirty="0">
                <a:latin typeface="Arial" panose="020B0604020202020204" pitchFamily="34" charset="0"/>
                <a:cs typeface="Arial" panose="020B0604020202020204" pitchFamily="34" charset="0"/>
              </a:rPr>
              <a:t> acid to become bilirubin </a:t>
            </a:r>
            <a:r>
              <a:rPr lang="en-US" dirty="0" err="1">
                <a:latin typeface="Arial" panose="020B0604020202020204" pitchFamily="34" charset="0"/>
                <a:cs typeface="Arial" panose="020B0604020202020204" pitchFamily="34" charset="0"/>
              </a:rPr>
              <a:t>diglucoronide</a:t>
            </a:r>
            <a:r>
              <a:rPr lang="en-US" dirty="0">
                <a:latin typeface="Arial" panose="020B0604020202020204" pitchFamily="34" charset="0"/>
                <a:cs typeface="Arial" panose="020B0604020202020204" pitchFamily="34" charset="0"/>
              </a:rPr>
              <a:t> that is water soluble. </a:t>
            </a:r>
          </a:p>
          <a:p>
            <a:r>
              <a:rPr lang="en-US" dirty="0" smtClean="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Excretion of the bilirubin </a:t>
            </a:r>
            <a:r>
              <a:rPr lang="en-US" dirty="0">
                <a:latin typeface="Arial" panose="020B0604020202020204" pitchFamily="34" charset="0"/>
                <a:cs typeface="Arial" panose="020B0604020202020204" pitchFamily="34" charset="0"/>
              </a:rPr>
              <a:t>is done through the biliary system into the intestine.</a:t>
            </a:r>
          </a:p>
          <a:p>
            <a:endParaRPr lang="en-US" dirty="0"/>
          </a:p>
        </p:txBody>
      </p:sp>
    </p:spTree>
    <p:extLst>
      <p:ext uri="{BB962C8B-B14F-4D97-AF65-F5344CB8AC3E}">
        <p14:creationId xmlns:p14="http://schemas.microsoft.com/office/powerpoint/2010/main" val="358749671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Bilirubin Metabolism &amp; Conjugation….</a:t>
            </a:r>
            <a:endParaRPr lang="en-US" dirty="0"/>
          </a:p>
        </p:txBody>
      </p:sp>
      <p:sp>
        <p:nvSpPr>
          <p:cNvPr id="3" name="Content Placeholder 2"/>
          <p:cNvSpPr>
            <a:spLocks noGrp="1"/>
          </p:cNvSpPr>
          <p:nvPr>
            <p:ph idx="1"/>
          </p:nvPr>
        </p:nvSpPr>
        <p:spPr>
          <a:xfrm>
            <a:off x="838200" y="1690688"/>
            <a:ext cx="10515600" cy="4486275"/>
          </a:xfrm>
        </p:spPr>
        <p:txBody>
          <a:bodyPr>
            <a:normAutofit lnSpcReduction="10000"/>
          </a:bodyPr>
          <a:lstStyle/>
          <a:p>
            <a:r>
              <a:rPr lang="en-US" dirty="0">
                <a:latin typeface="Arial" panose="020B0604020202020204" pitchFamily="34" charset="0"/>
                <a:cs typeface="Arial" panose="020B0604020202020204" pitchFamily="34" charset="0"/>
              </a:rPr>
              <a:t>While in the intestine, </a:t>
            </a:r>
            <a:r>
              <a:rPr lang="en-US" dirty="0" smtClean="0">
                <a:latin typeface="Arial" panose="020B0604020202020204" pitchFamily="34" charset="0"/>
                <a:cs typeface="Arial" panose="020B0604020202020204" pitchFamily="34" charset="0"/>
              </a:rPr>
              <a:t>bilirubin is </a:t>
            </a:r>
            <a:r>
              <a:rPr lang="en-US" dirty="0">
                <a:latin typeface="Arial" panose="020B0604020202020204" pitchFamily="34" charset="0"/>
                <a:cs typeface="Arial" panose="020B0604020202020204" pitchFamily="34" charset="0"/>
              </a:rPr>
              <a:t>converted to </a:t>
            </a:r>
            <a:r>
              <a:rPr lang="en-US" b="1" dirty="0">
                <a:latin typeface="Arial" panose="020B0604020202020204" pitchFamily="34" charset="0"/>
                <a:cs typeface="Arial" panose="020B0604020202020204" pitchFamily="34" charset="0"/>
              </a:rPr>
              <a:t>stercobilinogen</a:t>
            </a:r>
            <a:r>
              <a:rPr lang="en-US" dirty="0">
                <a:latin typeface="Arial" panose="020B0604020202020204" pitchFamily="34" charset="0"/>
                <a:cs typeface="Arial" panose="020B0604020202020204" pitchFamily="34" charset="0"/>
              </a:rPr>
              <a:t> by the gut normal flora and excreted in stool. Some of it is absorbed from the gut and becomes </a:t>
            </a:r>
            <a:r>
              <a:rPr lang="en-US" b="1" dirty="0">
                <a:latin typeface="Arial" panose="020B0604020202020204" pitchFamily="34" charset="0"/>
                <a:cs typeface="Arial" panose="020B0604020202020204" pitchFamily="34" charset="0"/>
              </a:rPr>
              <a:t>urobilinogen</a:t>
            </a:r>
            <a:r>
              <a:rPr lang="en-US" dirty="0">
                <a:latin typeface="Arial" panose="020B0604020202020204" pitchFamily="34" charset="0"/>
                <a:cs typeface="Arial" panose="020B0604020202020204" pitchFamily="34" charset="0"/>
              </a:rPr>
              <a:t> which is excreted in urine.</a:t>
            </a:r>
          </a:p>
          <a:p>
            <a:r>
              <a:rPr lang="en-US" dirty="0">
                <a:latin typeface="Arial" panose="020B0604020202020204" pitchFamily="34" charset="0"/>
                <a:cs typeface="Arial" panose="020B0604020202020204" pitchFamily="34" charset="0"/>
              </a:rPr>
              <a:t>If conjugation process is interfered with, there will be accumulation of unconjugated bilirubin leading to </a:t>
            </a:r>
            <a:r>
              <a:rPr lang="en-US" b="1" dirty="0">
                <a:latin typeface="Arial" panose="020B0604020202020204" pitchFamily="34" charset="0"/>
                <a:cs typeface="Arial" panose="020B0604020202020204" pitchFamily="34" charset="0"/>
              </a:rPr>
              <a:t>hyperbilirubinaemia</a:t>
            </a:r>
            <a:r>
              <a:rPr lang="en-US" dirty="0">
                <a:latin typeface="Arial" panose="020B0604020202020204" pitchFamily="34" charset="0"/>
                <a:cs typeface="Arial" panose="020B0604020202020204" pitchFamily="34" charset="0"/>
              </a:rPr>
              <a:t> and </a:t>
            </a:r>
            <a:r>
              <a:rPr lang="en-US" b="1" dirty="0">
                <a:latin typeface="Arial" panose="020B0604020202020204" pitchFamily="34" charset="0"/>
                <a:cs typeface="Arial" panose="020B0604020202020204" pitchFamily="34" charset="0"/>
              </a:rPr>
              <a:t>jaundice</a:t>
            </a:r>
            <a:r>
              <a:rPr lang="en-US"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unconjugated</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bilirubin may cross the blood brain barrier (BBB) and cause brain damage, a condition known as </a:t>
            </a:r>
            <a:r>
              <a:rPr lang="en-US" b="1" i="1" dirty="0">
                <a:latin typeface="Arial" panose="020B0604020202020204" pitchFamily="34" charset="0"/>
                <a:cs typeface="Arial" panose="020B0604020202020204" pitchFamily="34" charset="0"/>
              </a:rPr>
              <a:t>kernicterus</a:t>
            </a:r>
            <a:r>
              <a:rPr lang="en-US" i="1"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that is characterized by seizure, hyper-tonicity, lethargy, and stiff neck with hyper extended head.</a:t>
            </a:r>
          </a:p>
          <a:p>
            <a:pPr marL="0" indent="0">
              <a:buNone/>
            </a:pPr>
            <a:endParaRPr lang="en-US" dirty="0"/>
          </a:p>
        </p:txBody>
      </p:sp>
    </p:spTree>
    <p:extLst>
      <p:ext uri="{BB962C8B-B14F-4D97-AF65-F5344CB8AC3E}">
        <p14:creationId xmlns:p14="http://schemas.microsoft.com/office/powerpoint/2010/main" val="125537705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5" name="Content Placeholder 2"/>
          <p:cNvSpPr>
            <a:spLocks noGrp="1"/>
          </p:cNvSpPr>
          <p:nvPr>
            <p:ph idx="1"/>
          </p:nvPr>
        </p:nvSpPr>
        <p:spPr>
          <a:xfrm>
            <a:off x="944380" y="304800"/>
            <a:ext cx="10433154" cy="6066020"/>
          </a:xfrm>
        </p:spPr>
        <p:txBody>
          <a:bodyPr>
            <a:normAutofit/>
          </a:bodyPr>
          <a:lstStyle/>
          <a:p>
            <a:pPr algn="ctr">
              <a:buNone/>
            </a:pPr>
            <a:r>
              <a:rPr lang="en-US" sz="4200" b="1" u="sng" dirty="0">
                <a:latin typeface="Arial" panose="020B0604020202020204" pitchFamily="34" charset="0"/>
                <a:cs typeface="Arial" panose="020B0604020202020204" pitchFamily="34" charset="0"/>
              </a:rPr>
              <a:t>Types of Jaundice</a:t>
            </a:r>
          </a:p>
          <a:p>
            <a:pPr marL="596646" indent="-514350">
              <a:buFont typeface="+mj-lt"/>
              <a:buAutoNum type="alphaLcParenR"/>
            </a:pPr>
            <a:r>
              <a:rPr lang="en-US" b="1" dirty="0">
                <a:latin typeface="Arial" panose="020B0604020202020204" pitchFamily="34" charset="0"/>
                <a:cs typeface="Arial" panose="020B0604020202020204" pitchFamily="34" charset="0"/>
              </a:rPr>
              <a:t> </a:t>
            </a:r>
            <a:r>
              <a:rPr lang="en-US" sz="3800" b="1" u="sng" dirty="0">
                <a:latin typeface="Arial" panose="020B0604020202020204" pitchFamily="34" charset="0"/>
                <a:cs typeface="Arial" panose="020B0604020202020204" pitchFamily="34" charset="0"/>
              </a:rPr>
              <a:t>Physiological Jaundice</a:t>
            </a:r>
          </a:p>
          <a:p>
            <a:r>
              <a:rPr lang="en-US" dirty="0">
                <a:latin typeface="Arial" panose="020B0604020202020204" pitchFamily="34" charset="0"/>
                <a:cs typeface="Arial" panose="020B0604020202020204" pitchFamily="34" charset="0"/>
              </a:rPr>
              <a:t>This type of jaundice </a:t>
            </a:r>
            <a:r>
              <a:rPr lang="en-US" i="1" dirty="0">
                <a:latin typeface="Arial" panose="020B0604020202020204" pitchFamily="34" charset="0"/>
                <a:cs typeface="Arial" panose="020B0604020202020204" pitchFamily="34" charset="0"/>
              </a:rPr>
              <a:t>affects both preterm and term babies in </a:t>
            </a:r>
            <a:r>
              <a:rPr lang="en-US" dirty="0">
                <a:latin typeface="Arial" panose="020B0604020202020204" pitchFamily="34" charset="0"/>
                <a:cs typeface="Arial" panose="020B0604020202020204" pitchFamily="34" charset="0"/>
              </a:rPr>
              <a:t>the first few days of life. It is apparent with the signs </a:t>
            </a:r>
            <a:r>
              <a:rPr lang="en-US" dirty="0" smtClean="0">
                <a:latin typeface="Arial" panose="020B0604020202020204" pitchFamily="34" charset="0"/>
                <a:cs typeface="Arial" panose="020B0604020202020204" pitchFamily="34" charset="0"/>
              </a:rPr>
              <a:t>of jaundice on </a:t>
            </a:r>
            <a:r>
              <a:rPr lang="en-US" dirty="0">
                <a:latin typeface="Arial" panose="020B0604020202020204" pitchFamily="34" charset="0"/>
                <a:cs typeface="Arial" panose="020B0604020202020204" pitchFamily="34" charset="0"/>
              </a:rPr>
              <a:t>the third day when the unconjugated bilirubin levels in serum is 25-125 </a:t>
            </a:r>
            <a:r>
              <a:rPr lang="en-US" dirty="0" err="1">
                <a:latin typeface="Arial" panose="020B0604020202020204" pitchFamily="34" charset="0"/>
                <a:cs typeface="Arial" panose="020B0604020202020204" pitchFamily="34" charset="0"/>
              </a:rPr>
              <a:t>mmol</a:t>
            </a:r>
            <a:r>
              <a:rPr lang="en-US" dirty="0">
                <a:latin typeface="Arial" panose="020B0604020202020204" pitchFamily="34" charset="0"/>
                <a:cs typeface="Arial" panose="020B0604020202020204" pitchFamily="34" charset="0"/>
              </a:rPr>
              <a:t>/L. </a:t>
            </a:r>
          </a:p>
          <a:p>
            <a:r>
              <a:rPr lang="en-US" dirty="0">
                <a:latin typeface="Arial" panose="020B0604020202020204" pitchFamily="34" charset="0"/>
                <a:cs typeface="Arial" panose="020B0604020202020204" pitchFamily="34" charset="0"/>
              </a:rPr>
              <a:t>In </a:t>
            </a:r>
            <a:r>
              <a:rPr lang="en-US" b="1" dirty="0">
                <a:latin typeface="Arial" panose="020B0604020202020204" pitchFamily="34" charset="0"/>
                <a:cs typeface="Arial" panose="020B0604020202020204" pitchFamily="34" charset="0"/>
              </a:rPr>
              <a:t>term babies</a:t>
            </a:r>
            <a:r>
              <a:rPr lang="en-US" dirty="0">
                <a:latin typeface="Arial" panose="020B0604020202020204" pitchFamily="34" charset="0"/>
                <a:cs typeface="Arial" panose="020B0604020202020204" pitchFamily="34" charset="0"/>
              </a:rPr>
              <a:t>, it </a:t>
            </a:r>
            <a:r>
              <a:rPr lang="en-US" i="1" dirty="0">
                <a:latin typeface="Arial" panose="020B0604020202020204" pitchFamily="34" charset="0"/>
                <a:cs typeface="Arial" panose="020B0604020202020204" pitchFamily="34" charset="0"/>
              </a:rPr>
              <a:t>never appears</a:t>
            </a:r>
            <a:r>
              <a:rPr lang="en-GB" i="1" dirty="0">
                <a:latin typeface="Arial" panose="020B0604020202020204" pitchFamily="34" charset="0"/>
                <a:cs typeface="Arial" panose="020B0604020202020204" pitchFamily="34" charset="0"/>
              </a:rPr>
              <a:t> </a:t>
            </a:r>
            <a:r>
              <a:rPr lang="en-GB" i="1" dirty="0" smtClean="0">
                <a:latin typeface="Arial" panose="020B0604020202020204" pitchFamily="34" charset="0"/>
                <a:cs typeface="Arial" panose="020B0604020202020204" pitchFamily="34" charset="0"/>
              </a:rPr>
              <a:t>after</a:t>
            </a:r>
            <a:r>
              <a:rPr lang="en-US" i="1" dirty="0" smtClean="0">
                <a:latin typeface="Arial" panose="020B0604020202020204" pitchFamily="34" charset="0"/>
                <a:cs typeface="Arial" panose="020B0604020202020204" pitchFamily="34" charset="0"/>
              </a:rPr>
              <a:t> </a:t>
            </a:r>
            <a:r>
              <a:rPr lang="en-US" i="1" dirty="0">
                <a:latin typeface="Arial" panose="020B0604020202020204" pitchFamily="34" charset="0"/>
                <a:cs typeface="Arial" panose="020B0604020202020204" pitchFamily="34" charset="0"/>
              </a:rPr>
              <a:t>24 hrs of life </a:t>
            </a:r>
            <a:r>
              <a:rPr lang="en-US" dirty="0">
                <a:latin typeface="Arial" panose="020B0604020202020204" pitchFamily="34" charset="0"/>
                <a:cs typeface="Arial" panose="020B0604020202020204" pitchFamily="34" charset="0"/>
              </a:rPr>
              <a:t>but it can </a:t>
            </a:r>
            <a:r>
              <a:rPr lang="en-US" dirty="0" smtClean="0">
                <a:latin typeface="Arial" panose="020B0604020202020204" pitchFamily="34" charset="0"/>
                <a:cs typeface="Arial" panose="020B0604020202020204" pitchFamily="34" charset="0"/>
              </a:rPr>
              <a:t>in preterm babies </a:t>
            </a:r>
            <a:r>
              <a:rPr lang="en-US" dirty="0">
                <a:latin typeface="Arial" panose="020B0604020202020204" pitchFamily="34" charset="0"/>
                <a:cs typeface="Arial" panose="020B0604020202020204" pitchFamily="34" charset="0"/>
              </a:rPr>
              <a:t>and the serum levels </a:t>
            </a:r>
            <a:r>
              <a:rPr lang="en-US" b="1" dirty="0">
                <a:latin typeface="Arial" panose="020B0604020202020204" pitchFamily="34" charset="0"/>
                <a:cs typeface="Arial" panose="020B0604020202020204" pitchFamily="34" charset="0"/>
              </a:rPr>
              <a:t>never exceeds 200mmol/L</a:t>
            </a:r>
            <a:r>
              <a:rPr lang="en-US" dirty="0">
                <a:latin typeface="Arial" panose="020B0604020202020204" pitchFamily="34" charset="0"/>
                <a:cs typeface="Arial" panose="020B0604020202020204" pitchFamily="34" charset="0"/>
              </a:rPr>
              <a:t>. </a:t>
            </a:r>
          </a:p>
          <a:p>
            <a:r>
              <a:rPr lang="en-US" dirty="0">
                <a:latin typeface="Arial" panose="020B0604020202020204" pitchFamily="34" charset="0"/>
                <a:cs typeface="Arial" panose="020B0604020202020204" pitchFamily="34" charset="0"/>
              </a:rPr>
              <a:t>It is also self limiting in term babies.</a:t>
            </a:r>
          </a:p>
        </p:txBody>
      </p:sp>
    </p:spTree>
    <p:extLst>
      <p:ext uri="{BB962C8B-B14F-4D97-AF65-F5344CB8AC3E}">
        <p14:creationId xmlns:p14="http://schemas.microsoft.com/office/powerpoint/2010/main" val="196842889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6" name="Content Placeholder 2"/>
          <p:cNvSpPr>
            <a:spLocks noGrp="1"/>
          </p:cNvSpPr>
          <p:nvPr>
            <p:ph idx="1"/>
          </p:nvPr>
        </p:nvSpPr>
        <p:spPr>
          <a:xfrm>
            <a:off x="1019331" y="299803"/>
            <a:ext cx="10253272" cy="6100997"/>
          </a:xfrm>
        </p:spPr>
        <p:txBody>
          <a:bodyPr>
            <a:normAutofit fontScale="92500" lnSpcReduction="10000"/>
          </a:bodyPr>
          <a:lstStyle/>
          <a:p>
            <a:pPr algn="ctr">
              <a:buNone/>
            </a:pPr>
            <a:r>
              <a:rPr lang="en-US" sz="4400" b="1" u="sng" dirty="0">
                <a:latin typeface="Arial" panose="020B0604020202020204" pitchFamily="34" charset="0"/>
                <a:cs typeface="Arial" panose="020B0604020202020204" pitchFamily="34" charset="0"/>
              </a:rPr>
              <a:t>Causes of Physiological Jaundice</a:t>
            </a:r>
          </a:p>
          <a:p>
            <a:pPr lvl="0"/>
            <a:r>
              <a:rPr lang="en-US" sz="3200" b="1" dirty="0" smtClean="0">
                <a:latin typeface="Arial" panose="020B0604020202020204" pitchFamily="34" charset="0"/>
                <a:cs typeface="Arial" panose="020B0604020202020204" pitchFamily="34" charset="0"/>
              </a:rPr>
              <a:t>Excessive </a:t>
            </a:r>
            <a:r>
              <a:rPr lang="en-US" sz="3200" b="1" dirty="0">
                <a:latin typeface="Arial" panose="020B0604020202020204" pitchFamily="34" charset="0"/>
                <a:cs typeface="Arial" panose="020B0604020202020204" pitchFamily="34" charset="0"/>
              </a:rPr>
              <a:t>haemolysis of </a:t>
            </a:r>
            <a:r>
              <a:rPr lang="en-US" sz="3200" b="1" dirty="0" smtClean="0">
                <a:latin typeface="Arial" panose="020B0604020202020204" pitchFamily="34" charset="0"/>
                <a:cs typeface="Arial" panose="020B0604020202020204" pitchFamily="34" charset="0"/>
              </a:rPr>
              <a:t>RBCs</a:t>
            </a:r>
            <a:r>
              <a:rPr lang="en-US" sz="3200" dirty="0" smtClean="0">
                <a:latin typeface="Arial" panose="020B0604020202020204" pitchFamily="34" charset="0"/>
                <a:cs typeface="Arial" panose="020B0604020202020204" pitchFamily="34" charset="0"/>
              </a:rPr>
              <a:t>; in utero the fetal HB level range 18-20g/dl and extra uterine life HB requirement is lower. </a:t>
            </a:r>
            <a:r>
              <a:rPr lang="en-US" sz="3200" dirty="0">
                <a:latin typeface="Arial" panose="020B0604020202020204" pitchFamily="34" charset="0"/>
                <a:cs typeface="Arial" panose="020B0604020202020204" pitchFamily="34" charset="0"/>
              </a:rPr>
              <a:t>greater than conjugation rate.</a:t>
            </a:r>
          </a:p>
          <a:p>
            <a:pPr lvl="0"/>
            <a:r>
              <a:rPr lang="en-US" sz="3200" b="1" dirty="0" smtClean="0">
                <a:latin typeface="Arial" panose="020B0604020202020204" pitchFamily="34" charset="0"/>
                <a:cs typeface="Arial" panose="020B0604020202020204" pitchFamily="34" charset="0"/>
              </a:rPr>
              <a:t>Increased production with decreased albumin- binding </a:t>
            </a:r>
            <a:r>
              <a:rPr lang="en-US" sz="3200" dirty="0" smtClean="0">
                <a:latin typeface="Arial" panose="020B0604020202020204" pitchFamily="34" charset="0"/>
                <a:cs typeface="Arial" panose="020B0604020202020204" pitchFamily="34" charset="0"/>
              </a:rPr>
              <a:t>capacity as some sites are used by drugs </a:t>
            </a:r>
          </a:p>
          <a:p>
            <a:pPr lvl="0"/>
            <a:r>
              <a:rPr lang="en-US" sz="3200" b="1" dirty="0" smtClean="0">
                <a:latin typeface="Arial" panose="020B0604020202020204" pitchFamily="34" charset="0"/>
                <a:cs typeface="Arial" panose="020B0604020202020204" pitchFamily="34" charset="0"/>
              </a:rPr>
              <a:t>Enzymes deficiency</a:t>
            </a:r>
            <a:r>
              <a:rPr lang="en-US" sz="3200" dirty="0" smtClean="0">
                <a:latin typeface="Arial" panose="020B0604020202020204" pitchFamily="34" charset="0"/>
                <a:cs typeface="Arial" panose="020B0604020202020204" pitchFamily="34" charset="0"/>
              </a:rPr>
              <a:t>: A newborn has deficiency of necessary enzymes UDP-GT during the 1</a:t>
            </a:r>
            <a:r>
              <a:rPr lang="en-US" sz="3200" baseline="30000" dirty="0" smtClean="0">
                <a:latin typeface="Arial" panose="020B0604020202020204" pitchFamily="34" charset="0"/>
                <a:cs typeface="Arial" panose="020B0604020202020204" pitchFamily="34" charset="0"/>
              </a:rPr>
              <a:t>st</a:t>
            </a:r>
            <a:r>
              <a:rPr lang="en-US" sz="3200" dirty="0" smtClean="0">
                <a:latin typeface="Arial" panose="020B0604020202020204" pitchFamily="34" charset="0"/>
                <a:cs typeface="Arial" panose="020B0604020202020204" pitchFamily="34" charset="0"/>
              </a:rPr>
              <a:t> 24 hours of life. Glucoronyl </a:t>
            </a:r>
            <a:r>
              <a:rPr lang="en-US" sz="3200" dirty="0">
                <a:latin typeface="Arial" panose="020B0604020202020204" pitchFamily="34" charset="0"/>
                <a:cs typeface="Arial" panose="020B0604020202020204" pitchFamily="34" charset="0"/>
              </a:rPr>
              <a:t>transferase </a:t>
            </a:r>
            <a:r>
              <a:rPr lang="en-US" sz="3200" dirty="0" smtClean="0">
                <a:latin typeface="Arial" panose="020B0604020202020204" pitchFamily="34" charset="0"/>
                <a:cs typeface="Arial" panose="020B0604020202020204" pitchFamily="34" charset="0"/>
              </a:rPr>
              <a:t>enzyme when combines with oxygen and glucose forms bilirubin diglucuronide (water soluble)</a:t>
            </a:r>
            <a:endParaRPr lang="en-US" sz="3200" dirty="0">
              <a:latin typeface="Arial" panose="020B0604020202020204" pitchFamily="34" charset="0"/>
              <a:cs typeface="Arial" panose="020B0604020202020204" pitchFamily="34" charset="0"/>
            </a:endParaRPr>
          </a:p>
          <a:p>
            <a:pPr lvl="0"/>
            <a:r>
              <a:rPr lang="en-US" sz="3200" b="1" dirty="0">
                <a:latin typeface="Arial" panose="020B0604020202020204" pitchFamily="34" charset="0"/>
                <a:cs typeface="Arial" panose="020B0604020202020204" pitchFamily="34" charset="0"/>
              </a:rPr>
              <a:t>Increased </a:t>
            </a:r>
            <a:r>
              <a:rPr lang="en-US" sz="3200" b="1" dirty="0" smtClean="0">
                <a:latin typeface="Arial" panose="020B0604020202020204" pitchFamily="34" charset="0"/>
                <a:cs typeface="Arial" panose="020B0604020202020204" pitchFamily="34" charset="0"/>
              </a:rPr>
              <a:t>enter hepatic reabsorption;</a:t>
            </a:r>
            <a:endParaRPr lang="en-US" sz="3200" b="1" dirty="0">
              <a:latin typeface="Arial" panose="020B0604020202020204" pitchFamily="34" charset="0"/>
              <a:cs typeface="Arial" panose="020B0604020202020204" pitchFamily="34" charset="0"/>
            </a:endParaRPr>
          </a:p>
          <a:p>
            <a:pPr lvl="0"/>
            <a:r>
              <a:rPr lang="en-US" sz="3200" dirty="0">
                <a:latin typeface="Arial" panose="020B0604020202020204" pitchFamily="34" charset="0"/>
                <a:cs typeface="Arial" panose="020B0604020202020204" pitchFamily="34" charset="0"/>
              </a:rPr>
              <a:t>Decreased albumin binding capacity thus less bilirubin is transported to the liver for conjugation.</a:t>
            </a:r>
          </a:p>
          <a:p>
            <a:endParaRPr lang="en-US" sz="3200" dirty="0"/>
          </a:p>
        </p:txBody>
      </p:sp>
    </p:spTree>
    <p:extLst>
      <p:ext uri="{BB962C8B-B14F-4D97-AF65-F5344CB8AC3E}">
        <p14:creationId xmlns:p14="http://schemas.microsoft.com/office/powerpoint/2010/main" val="353792510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7" name="Content Placeholder 2"/>
          <p:cNvSpPr>
            <a:spLocks noGrp="1"/>
          </p:cNvSpPr>
          <p:nvPr>
            <p:ph idx="1"/>
          </p:nvPr>
        </p:nvSpPr>
        <p:spPr>
          <a:xfrm>
            <a:off x="1049310" y="152400"/>
            <a:ext cx="10163333" cy="5873646"/>
          </a:xfrm>
        </p:spPr>
        <p:txBody>
          <a:bodyPr>
            <a:normAutofit fontScale="96875"/>
          </a:bodyPr>
          <a:lstStyle/>
          <a:p>
            <a:pPr algn="ctr">
              <a:buNone/>
            </a:pPr>
            <a:r>
              <a:rPr lang="en-US" sz="3700" b="1" u="sng" dirty="0">
                <a:latin typeface="Arial" panose="020B0604020202020204" pitchFamily="34" charset="0"/>
                <a:cs typeface="Arial" panose="020B0604020202020204" pitchFamily="34" charset="0"/>
              </a:rPr>
              <a:t>Nursing Management of Physiological Jaundice</a:t>
            </a:r>
          </a:p>
          <a:p>
            <a:pPr lvl="0"/>
            <a:r>
              <a:rPr lang="en-US" sz="3300" dirty="0">
                <a:latin typeface="Arial" panose="020B0604020202020204" pitchFamily="34" charset="0"/>
                <a:cs typeface="Arial" panose="020B0604020202020204" pitchFamily="34" charset="0"/>
              </a:rPr>
              <a:t>Admit the baby into the NBU and assess the general condition.</a:t>
            </a:r>
          </a:p>
          <a:p>
            <a:pPr lvl="0"/>
            <a:r>
              <a:rPr lang="en-US" sz="3300" dirty="0">
                <a:latin typeface="Arial" panose="020B0604020202020204" pitchFamily="34" charset="0"/>
                <a:cs typeface="Arial" panose="020B0604020202020204" pitchFamily="34" charset="0"/>
              </a:rPr>
              <a:t>Start early and frequent breastfeeding for it provides glucose to the liver cells and also encourages bowel colonization with normal flora which is important in formation of stercobilinogen for excretion in stool and also leads to increased gut motility leading to faster excretion of bilirubin. </a:t>
            </a:r>
          </a:p>
          <a:p>
            <a:endParaRPr lang="en-US" sz="33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431432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Predisposing </a:t>
            </a:r>
            <a:r>
              <a:rPr lang="en-US" b="1" dirty="0">
                <a:latin typeface="Arial" panose="020B0604020202020204" pitchFamily="34" charset="0"/>
                <a:cs typeface="Arial" panose="020B0604020202020204" pitchFamily="34" charset="0"/>
              </a:rPr>
              <a:t>Factors to Asphyxia Neonatorum</a:t>
            </a:r>
            <a:br>
              <a:rPr lang="en-US" b="1" dirty="0">
                <a:latin typeface="Arial" panose="020B0604020202020204" pitchFamily="34" charset="0"/>
                <a:cs typeface="Arial" panose="020B0604020202020204" pitchFamily="34" charset="0"/>
              </a:rPr>
            </a:b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pPr lvl="0"/>
            <a:r>
              <a:rPr lang="en-US" sz="3200" dirty="0">
                <a:latin typeface="Arial" panose="020B0604020202020204" pitchFamily="34" charset="0"/>
                <a:cs typeface="Arial" panose="020B0604020202020204" pitchFamily="34" charset="0"/>
              </a:rPr>
              <a:t>Any condition causing foetal distress e.g. </a:t>
            </a:r>
          </a:p>
          <a:p>
            <a:pPr lvl="1">
              <a:buFont typeface="Wingdings" pitchFamily="2" charset="2"/>
              <a:buChar char="§"/>
            </a:pPr>
            <a:r>
              <a:rPr lang="en-US" sz="2800" dirty="0">
                <a:latin typeface="Arial" panose="020B0604020202020204" pitchFamily="34" charset="0"/>
                <a:cs typeface="Arial" panose="020B0604020202020204" pitchFamily="34" charset="0"/>
              </a:rPr>
              <a:t>cord prolapse, </a:t>
            </a:r>
          </a:p>
          <a:p>
            <a:pPr lvl="1">
              <a:buFont typeface="Wingdings" pitchFamily="2" charset="2"/>
              <a:buChar char="§"/>
            </a:pPr>
            <a:r>
              <a:rPr lang="en-US" sz="2800" dirty="0">
                <a:latin typeface="Arial" panose="020B0604020202020204" pitchFamily="34" charset="0"/>
                <a:cs typeface="Arial" panose="020B0604020202020204" pitchFamily="34" charset="0"/>
              </a:rPr>
              <a:t>prolonged labour, </a:t>
            </a:r>
          </a:p>
          <a:p>
            <a:pPr lvl="1">
              <a:buFont typeface="Wingdings" pitchFamily="2" charset="2"/>
              <a:buChar char="§"/>
            </a:pPr>
            <a:r>
              <a:rPr lang="en-US" sz="2800" dirty="0" smtClean="0">
                <a:latin typeface="Arial" panose="020B0604020202020204" pitchFamily="34" charset="0"/>
                <a:cs typeface="Arial" panose="020B0604020202020204" pitchFamily="34" charset="0"/>
              </a:rPr>
              <a:t>Ante partum haemorrhage (APH), </a:t>
            </a:r>
            <a:endParaRPr lang="en-US" sz="2800" dirty="0">
              <a:latin typeface="Arial" panose="020B0604020202020204" pitchFamily="34" charset="0"/>
              <a:cs typeface="Arial" panose="020B0604020202020204" pitchFamily="34" charset="0"/>
            </a:endParaRPr>
          </a:p>
          <a:p>
            <a:pPr lvl="1">
              <a:buFont typeface="Wingdings" pitchFamily="2" charset="2"/>
              <a:buChar char="§"/>
            </a:pPr>
            <a:r>
              <a:rPr lang="en-US" sz="2800" dirty="0">
                <a:latin typeface="Arial" panose="020B0604020202020204" pitchFamily="34" charset="0"/>
                <a:cs typeface="Arial" panose="020B0604020202020204" pitchFamily="34" charset="0"/>
              </a:rPr>
              <a:t>intrauterine hypoxia due to placental insufficiency, </a:t>
            </a:r>
          </a:p>
          <a:p>
            <a:pPr lvl="1">
              <a:buFont typeface="Wingdings" pitchFamily="2" charset="2"/>
              <a:buChar char="§"/>
            </a:pPr>
            <a:r>
              <a:rPr lang="en-US" sz="2800" dirty="0">
                <a:latin typeface="Arial" panose="020B0604020202020204" pitchFamily="34" charset="0"/>
                <a:cs typeface="Arial" panose="020B0604020202020204" pitchFamily="34" charset="0"/>
              </a:rPr>
              <a:t>post maturity, </a:t>
            </a:r>
          </a:p>
          <a:p>
            <a:pPr lvl="1">
              <a:buFont typeface="Wingdings" pitchFamily="2" charset="2"/>
              <a:buChar char="§"/>
            </a:pPr>
            <a:r>
              <a:rPr lang="en-US" sz="2800" dirty="0">
                <a:latin typeface="Arial" panose="020B0604020202020204" pitchFamily="34" charset="0"/>
                <a:cs typeface="Arial" panose="020B0604020202020204" pitchFamily="34" charset="0"/>
              </a:rPr>
              <a:t>placenta abruption.</a:t>
            </a:r>
          </a:p>
          <a:p>
            <a:pPr lvl="1">
              <a:buFont typeface="Wingdings" pitchFamily="2" charset="2"/>
              <a:buChar char="§"/>
            </a:pPr>
            <a:r>
              <a:rPr lang="en-US" sz="2800" dirty="0">
                <a:latin typeface="Arial" panose="020B0604020202020204" pitchFamily="34" charset="0"/>
                <a:cs typeface="Arial" panose="020B0604020202020204" pitchFamily="34" charset="0"/>
              </a:rPr>
              <a:t>anaemia, </a:t>
            </a:r>
          </a:p>
          <a:p>
            <a:pPr lvl="1">
              <a:buFont typeface="Wingdings" pitchFamily="2" charset="2"/>
              <a:buChar char="§"/>
            </a:pPr>
            <a:r>
              <a:rPr lang="en-US" sz="2800" dirty="0">
                <a:latin typeface="Arial" panose="020B0604020202020204" pitchFamily="34" charset="0"/>
                <a:cs typeface="Arial" panose="020B0604020202020204" pitchFamily="34" charset="0"/>
              </a:rPr>
              <a:t>pre-</a:t>
            </a:r>
            <a:r>
              <a:rPr lang="en-US" sz="2800" dirty="0" err="1">
                <a:latin typeface="Arial" panose="020B0604020202020204" pitchFamily="34" charset="0"/>
                <a:cs typeface="Arial" panose="020B0604020202020204" pitchFamily="34" charset="0"/>
              </a:rPr>
              <a:t>eclampsia</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8035893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274638"/>
            <a:ext cx="8171688" cy="1143000"/>
          </a:xfrm>
        </p:spPr>
        <p:txBody>
          <a:bodyPr/>
          <a:lstStyle/>
          <a:p>
            <a:r>
              <a:rPr lang="en-US" b="1" u="sng" dirty="0">
                <a:latin typeface="Arial" panose="020B0604020202020204" pitchFamily="34" charset="0"/>
                <a:cs typeface="Arial" panose="020B0604020202020204" pitchFamily="34" charset="0"/>
              </a:rPr>
              <a:t>Nursing </a:t>
            </a:r>
            <a:r>
              <a:rPr lang="en-US" b="1" u="sng" dirty="0" smtClean="0">
                <a:latin typeface="Arial" panose="020B0604020202020204" pitchFamily="34" charset="0"/>
                <a:cs typeface="Arial" panose="020B0604020202020204" pitchFamily="34" charset="0"/>
              </a:rPr>
              <a:t>Management….</a:t>
            </a:r>
            <a:endParaRPr lang="en-US" dirty="0"/>
          </a:p>
        </p:txBody>
      </p:sp>
      <p:sp>
        <p:nvSpPr>
          <p:cNvPr id="3" name="Content Placeholder 2"/>
          <p:cNvSpPr>
            <a:spLocks noGrp="1"/>
          </p:cNvSpPr>
          <p:nvPr>
            <p:ph idx="1"/>
          </p:nvPr>
        </p:nvSpPr>
        <p:spPr>
          <a:xfrm>
            <a:off x="1109272" y="1447800"/>
            <a:ext cx="9818558" cy="4800600"/>
          </a:xfrm>
        </p:spPr>
        <p:txBody>
          <a:bodyPr/>
          <a:lstStyle/>
          <a:p>
            <a:pPr lvl="0"/>
            <a:r>
              <a:rPr lang="en-US" dirty="0">
                <a:latin typeface="Arial" panose="020B0604020202020204" pitchFamily="34" charset="0"/>
                <a:cs typeface="Arial" panose="020B0604020202020204" pitchFamily="34" charset="0"/>
              </a:rPr>
              <a:t>Feeding also enhances enzyme production and conjugation.</a:t>
            </a:r>
          </a:p>
          <a:p>
            <a:pPr lvl="0"/>
            <a:r>
              <a:rPr lang="en-US" dirty="0">
                <a:latin typeface="Arial" panose="020B0604020202020204" pitchFamily="34" charset="0"/>
                <a:cs typeface="Arial" panose="020B0604020202020204" pitchFamily="34" charset="0"/>
              </a:rPr>
              <a:t>Closely monitor serum bilirubin levels at 12 -24 </a:t>
            </a:r>
            <a:r>
              <a:rPr lang="en-US" dirty="0" err="1">
                <a:latin typeface="Arial" panose="020B0604020202020204" pitchFamily="34" charset="0"/>
                <a:cs typeface="Arial" panose="020B0604020202020204" pitchFamily="34" charset="0"/>
              </a:rPr>
              <a:t>hrs</a:t>
            </a:r>
            <a:r>
              <a:rPr lang="en-US" dirty="0">
                <a:latin typeface="Arial" panose="020B0604020202020204" pitchFamily="34" charset="0"/>
                <a:cs typeface="Arial" panose="020B0604020202020204" pitchFamily="34" charset="0"/>
              </a:rPr>
              <a:t> interval.</a:t>
            </a:r>
          </a:p>
          <a:p>
            <a:pPr lvl="0"/>
            <a:r>
              <a:rPr lang="en-US" dirty="0">
                <a:latin typeface="Arial" panose="020B0604020202020204" pitchFamily="34" charset="0"/>
                <a:cs typeface="Arial" panose="020B0604020202020204" pitchFamily="34" charset="0"/>
              </a:rPr>
              <a:t>If bilirubin levels takes time to clear, put the baby on phototherapy.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9044508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98" name="Content Placeholder 2"/>
          <p:cNvSpPr>
            <a:spLocks noGrp="1"/>
          </p:cNvSpPr>
          <p:nvPr>
            <p:ph idx="1"/>
          </p:nvPr>
        </p:nvSpPr>
        <p:spPr>
          <a:xfrm>
            <a:off x="569627" y="228600"/>
            <a:ext cx="10852878" cy="5887387"/>
          </a:xfrm>
        </p:spPr>
        <p:txBody>
          <a:bodyPr>
            <a:normAutofit/>
          </a:bodyPr>
          <a:lstStyle/>
          <a:p>
            <a:pPr marL="596646" indent="-514350" algn="ctr">
              <a:buFont typeface="+mj-lt"/>
              <a:buAutoNum type="alphaLcParenR" startAt="2"/>
            </a:pPr>
            <a:r>
              <a:rPr lang="en-US" sz="3200" b="1" u="sng" dirty="0">
                <a:latin typeface="Arial" panose="020B0604020202020204" pitchFamily="34" charset="0"/>
                <a:cs typeface="Arial" panose="020B0604020202020204" pitchFamily="34" charset="0"/>
              </a:rPr>
              <a:t>Pathological Jaundice</a:t>
            </a:r>
          </a:p>
          <a:p>
            <a:r>
              <a:rPr lang="en-US" sz="3200" dirty="0">
                <a:latin typeface="Arial" panose="020B0604020202020204" pitchFamily="34" charset="0"/>
                <a:cs typeface="Arial" panose="020B0604020202020204" pitchFamily="34" charset="0"/>
              </a:rPr>
              <a:t>This type of jaundice appears within 24-48hrs of life and is </a:t>
            </a:r>
            <a:r>
              <a:rPr lang="en-US" sz="3200" b="1" i="1" dirty="0">
                <a:latin typeface="Arial" panose="020B0604020202020204" pitchFamily="34" charset="0"/>
                <a:cs typeface="Arial" panose="020B0604020202020204" pitchFamily="34" charset="0"/>
              </a:rPr>
              <a:t>not </a:t>
            </a:r>
            <a:r>
              <a:rPr lang="en-US" sz="3200" b="1" dirty="0">
                <a:latin typeface="Arial" panose="020B0604020202020204" pitchFamily="34" charset="0"/>
                <a:cs typeface="Arial" panose="020B0604020202020204" pitchFamily="34" charset="0"/>
              </a:rPr>
              <a:t>self- limiting </a:t>
            </a:r>
            <a:r>
              <a:rPr lang="en-US" sz="3200" dirty="0">
                <a:latin typeface="Arial" panose="020B0604020202020204" pitchFamily="34" charset="0"/>
                <a:cs typeface="Arial" panose="020B0604020202020204" pitchFamily="34" charset="0"/>
              </a:rPr>
              <a:t>thus may persist for long (</a:t>
            </a:r>
            <a:r>
              <a:rPr lang="en-US" sz="3200" dirty="0" smtClean="0">
                <a:latin typeface="Arial" panose="020B0604020202020204" pitchFamily="34" charset="0"/>
                <a:cs typeface="Arial" panose="020B0604020202020204" pitchFamily="34" charset="0"/>
              </a:rPr>
              <a:t>14-21 days </a:t>
            </a:r>
            <a:r>
              <a:rPr lang="en-US" sz="3200" dirty="0">
                <a:latin typeface="Arial" panose="020B0604020202020204" pitchFamily="34" charset="0"/>
                <a:cs typeface="Arial" panose="020B0604020202020204" pitchFamily="34" charset="0"/>
              </a:rPr>
              <a:t>if untreated). </a:t>
            </a:r>
          </a:p>
          <a:p>
            <a:r>
              <a:rPr lang="en-US" sz="3200" dirty="0">
                <a:latin typeface="Arial" panose="020B0604020202020204" pitchFamily="34" charset="0"/>
                <a:cs typeface="Arial" panose="020B0604020202020204" pitchFamily="34" charset="0"/>
              </a:rPr>
              <a:t>There is rapid </a:t>
            </a:r>
            <a:r>
              <a:rPr lang="en-US" sz="3200" dirty="0" smtClean="0">
                <a:latin typeface="Arial" panose="020B0604020202020204" pitchFamily="34" charset="0"/>
                <a:cs typeface="Arial" panose="020B0604020202020204" pitchFamily="34" charset="0"/>
              </a:rPr>
              <a:t>increase </a:t>
            </a:r>
            <a:r>
              <a:rPr lang="en-US" sz="3200" dirty="0">
                <a:latin typeface="Arial" panose="020B0604020202020204" pitchFamily="34" charset="0"/>
                <a:cs typeface="Arial" panose="020B0604020202020204" pitchFamily="34" charset="0"/>
              </a:rPr>
              <a:t>in serum </a:t>
            </a:r>
            <a:r>
              <a:rPr lang="en-US" sz="3200" dirty="0" smtClean="0">
                <a:latin typeface="Arial" panose="020B0604020202020204" pitchFamily="34" charset="0"/>
                <a:cs typeface="Arial" panose="020B0604020202020204" pitchFamily="34" charset="0"/>
              </a:rPr>
              <a:t>bilirubin levels. </a:t>
            </a:r>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It includes both </a:t>
            </a:r>
            <a:r>
              <a:rPr lang="en-US" sz="3200" b="1" dirty="0">
                <a:latin typeface="Arial" panose="020B0604020202020204" pitchFamily="34" charset="0"/>
                <a:cs typeface="Arial" panose="020B0604020202020204" pitchFamily="34" charset="0"/>
              </a:rPr>
              <a:t>obstructive</a:t>
            </a:r>
            <a:r>
              <a:rPr lang="en-US" sz="3200" dirty="0">
                <a:latin typeface="Arial" panose="020B0604020202020204" pitchFamily="34" charset="0"/>
                <a:cs typeface="Arial" panose="020B0604020202020204" pitchFamily="34" charset="0"/>
              </a:rPr>
              <a:t> and </a:t>
            </a:r>
            <a:r>
              <a:rPr lang="en-US" sz="3200" b="1" dirty="0">
                <a:latin typeface="Arial" panose="020B0604020202020204" pitchFamily="34" charset="0"/>
                <a:cs typeface="Arial" panose="020B0604020202020204" pitchFamily="34" charset="0"/>
              </a:rPr>
              <a:t>hemolytic</a:t>
            </a:r>
            <a:r>
              <a:rPr lang="en-US" sz="3200" dirty="0">
                <a:latin typeface="Arial" panose="020B0604020202020204" pitchFamily="34" charset="0"/>
                <a:cs typeface="Arial" panose="020B0604020202020204" pitchFamily="34" charset="0"/>
              </a:rPr>
              <a:t> jaundice.</a:t>
            </a:r>
          </a:p>
          <a:p>
            <a:pPr algn="ctr">
              <a:buNone/>
            </a:pPr>
            <a:r>
              <a:rPr lang="en-US" sz="3200" b="1" u="sng" dirty="0">
                <a:latin typeface="Arial" panose="020B0604020202020204" pitchFamily="34" charset="0"/>
                <a:cs typeface="Arial" panose="020B0604020202020204" pitchFamily="34" charset="0"/>
              </a:rPr>
              <a:t>Causes of Pathological Jaundice</a:t>
            </a:r>
          </a:p>
          <a:p>
            <a:r>
              <a:rPr lang="en-US" sz="3200" dirty="0">
                <a:latin typeface="Arial" panose="020B0604020202020204" pitchFamily="34" charset="0"/>
                <a:cs typeface="Arial" panose="020B0604020202020204" pitchFamily="34" charset="0"/>
              </a:rPr>
              <a:t>They include pathological disorders that increase  bilirubin production, reduces transportation to and fro the liver or reduced rate of conjugation. These </a:t>
            </a:r>
            <a:r>
              <a:rPr lang="en-US" sz="3200" dirty="0" smtClean="0">
                <a:latin typeface="Arial" panose="020B0604020202020204" pitchFamily="34" charset="0"/>
                <a:cs typeface="Arial" panose="020B0604020202020204" pitchFamily="34" charset="0"/>
              </a:rPr>
              <a:t>include;</a:t>
            </a:r>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2862326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Causes of Pathological Jaundice…</a:t>
            </a:r>
            <a:r>
              <a:rPr lang="en-US" b="1" u="sng" dirty="0">
                <a:latin typeface="Arial" panose="020B0604020202020204" pitchFamily="34" charset="0"/>
                <a:cs typeface="Arial" panose="020B0604020202020204" pitchFamily="34" charset="0"/>
              </a:rPr>
              <a:t/>
            </a:r>
            <a:br>
              <a:rPr lang="en-US" b="1" u="sng"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sz="half" idx="1"/>
          </p:nvPr>
        </p:nvSpPr>
        <p:spPr/>
        <p:txBody>
          <a:bodyPr>
            <a:normAutofit lnSpcReduction="10000"/>
          </a:bodyPr>
          <a:lstStyle/>
          <a:p>
            <a:pPr marL="596646" indent="-514350">
              <a:buFont typeface="+mj-lt"/>
              <a:buAutoNum type="arabicPeriod"/>
            </a:pPr>
            <a:r>
              <a:rPr lang="en-US" b="1" dirty="0">
                <a:latin typeface="Arial" panose="020B0604020202020204" pitchFamily="34" charset="0"/>
                <a:cs typeface="Arial" panose="020B0604020202020204" pitchFamily="34" charset="0"/>
              </a:rPr>
              <a:t>Increased </a:t>
            </a:r>
            <a:r>
              <a:rPr lang="en-US" b="1" dirty="0" smtClean="0">
                <a:latin typeface="Arial" panose="020B0604020202020204" pitchFamily="34" charset="0"/>
                <a:cs typeface="Arial" panose="020B0604020202020204" pitchFamily="34" charset="0"/>
              </a:rPr>
              <a:t>haemolysis;</a:t>
            </a:r>
            <a:endParaRPr lang="en-US" b="1" dirty="0">
              <a:latin typeface="Arial" panose="020B0604020202020204" pitchFamily="34" charset="0"/>
              <a:cs typeface="Arial" panose="020B0604020202020204" pitchFamily="34" charset="0"/>
            </a:endParaRPr>
          </a:p>
          <a:p>
            <a:pPr lvl="1">
              <a:buFont typeface="Wingdings" pitchFamily="2" charset="2"/>
              <a:buChar char="§"/>
            </a:pPr>
            <a:r>
              <a:rPr lang="en-US" sz="3000" i="1" dirty="0">
                <a:latin typeface="Arial" panose="020B0604020202020204" pitchFamily="34" charset="0"/>
                <a:cs typeface="Arial" panose="020B0604020202020204" pitchFamily="34" charset="0"/>
              </a:rPr>
              <a:t>Rhesus and ABO incompatibility, </a:t>
            </a:r>
          </a:p>
          <a:p>
            <a:pPr lvl="1">
              <a:buFont typeface="Wingdings" pitchFamily="2" charset="2"/>
              <a:buChar char="§"/>
            </a:pPr>
            <a:r>
              <a:rPr lang="en-US" sz="3000" i="1" dirty="0">
                <a:latin typeface="Arial" panose="020B0604020202020204" pitchFamily="34" charset="0"/>
                <a:cs typeface="Arial" panose="020B0604020202020204" pitchFamily="34" charset="0"/>
              </a:rPr>
              <a:t>G6PD enzyme deficiency, </a:t>
            </a:r>
          </a:p>
          <a:p>
            <a:pPr lvl="1">
              <a:buFont typeface="Wingdings" pitchFamily="2" charset="2"/>
              <a:buChar char="§"/>
            </a:pPr>
            <a:r>
              <a:rPr lang="en-US" sz="3000" i="1" dirty="0">
                <a:latin typeface="Arial" panose="020B0604020202020204" pitchFamily="34" charset="0"/>
                <a:cs typeface="Arial" panose="020B0604020202020204" pitchFamily="34" charset="0"/>
              </a:rPr>
              <a:t>Bacterial septicaemia.</a:t>
            </a:r>
          </a:p>
          <a:p>
            <a:endParaRPr lang="en-US" dirty="0"/>
          </a:p>
        </p:txBody>
      </p:sp>
      <p:sp>
        <p:nvSpPr>
          <p:cNvPr id="4" name="Content Placeholder 3"/>
          <p:cNvSpPr>
            <a:spLocks noGrp="1"/>
          </p:cNvSpPr>
          <p:nvPr>
            <p:ph sz="half" idx="2"/>
          </p:nvPr>
        </p:nvSpPr>
        <p:spPr/>
        <p:txBody>
          <a:bodyPr>
            <a:normAutofit lnSpcReduction="10000"/>
          </a:bodyPr>
          <a:lstStyle/>
          <a:p>
            <a:pPr marL="596646" indent="-514350">
              <a:buFont typeface="+mj-lt"/>
              <a:buAutoNum type="arabicPeriod" startAt="2"/>
            </a:pPr>
            <a:r>
              <a:rPr lang="en-US" dirty="0">
                <a:latin typeface="Arial" panose="020B0604020202020204" pitchFamily="34" charset="0"/>
                <a:cs typeface="Arial" panose="020B0604020202020204" pitchFamily="34" charset="0"/>
              </a:rPr>
              <a:t>Non-haemolytic causes of increased unconjugated </a:t>
            </a:r>
            <a:r>
              <a:rPr lang="en-US" dirty="0" smtClean="0">
                <a:latin typeface="Arial" panose="020B0604020202020204" pitchFamily="34" charset="0"/>
                <a:cs typeface="Arial" panose="020B0604020202020204" pitchFamily="34" charset="0"/>
              </a:rPr>
              <a:t>bilirubin;</a:t>
            </a:r>
            <a:endParaRPr lang="en-US" dirty="0">
              <a:latin typeface="Arial" panose="020B0604020202020204" pitchFamily="34" charset="0"/>
              <a:cs typeface="Arial" panose="020B0604020202020204" pitchFamily="34" charset="0"/>
            </a:endParaRPr>
          </a:p>
          <a:p>
            <a:pPr lvl="1">
              <a:buFont typeface="Wingdings" pitchFamily="2" charset="2"/>
              <a:buChar char="§"/>
            </a:pPr>
            <a:r>
              <a:rPr lang="en-US" sz="3000" i="1" dirty="0">
                <a:latin typeface="Arial" panose="020B0604020202020204" pitchFamily="34" charset="0"/>
                <a:cs typeface="Arial" panose="020B0604020202020204" pitchFamily="34" charset="0"/>
              </a:rPr>
              <a:t>CNS hemorrhage, </a:t>
            </a:r>
          </a:p>
          <a:p>
            <a:pPr lvl="1">
              <a:buFont typeface="Wingdings" pitchFamily="2" charset="2"/>
              <a:buChar char="§"/>
            </a:pPr>
            <a:r>
              <a:rPr lang="en-US" sz="3000" i="1" dirty="0">
                <a:latin typeface="Arial" panose="020B0604020202020204" pitchFamily="34" charset="0"/>
                <a:cs typeface="Arial" panose="020B0604020202020204" pitchFamily="34" charset="0"/>
              </a:rPr>
              <a:t>Cephalo-haematoma, </a:t>
            </a:r>
          </a:p>
          <a:p>
            <a:pPr lvl="1">
              <a:buFont typeface="Wingdings" pitchFamily="2" charset="2"/>
              <a:buChar char="§"/>
            </a:pPr>
            <a:r>
              <a:rPr lang="en-US" sz="3000" i="1" dirty="0">
                <a:latin typeface="Arial" panose="020B0604020202020204" pitchFamily="34" charset="0"/>
                <a:cs typeface="Arial" panose="020B0604020202020204" pitchFamily="34" charset="0"/>
              </a:rPr>
              <a:t>Polycythaemia, </a:t>
            </a:r>
          </a:p>
          <a:p>
            <a:pPr lvl="1">
              <a:buFont typeface="Wingdings" pitchFamily="2" charset="2"/>
              <a:buChar char="§"/>
            </a:pPr>
            <a:r>
              <a:rPr lang="en-US" sz="3000" i="1" dirty="0">
                <a:latin typeface="Arial" panose="020B0604020202020204" pitchFamily="34" charset="0"/>
                <a:cs typeface="Arial" panose="020B0604020202020204" pitchFamily="34" charset="0"/>
              </a:rPr>
              <a:t>Exaggerated </a:t>
            </a:r>
            <a:r>
              <a:rPr lang="en-US" sz="3000" i="1" dirty="0" err="1">
                <a:latin typeface="Arial" panose="020B0604020202020204" pitchFamily="34" charset="0"/>
                <a:cs typeface="Arial" panose="020B0604020202020204" pitchFamily="34" charset="0"/>
              </a:rPr>
              <a:t>entero</a:t>
            </a:r>
            <a:r>
              <a:rPr lang="en-US" sz="3000" i="1" dirty="0">
                <a:latin typeface="Arial" panose="020B0604020202020204" pitchFamily="34" charset="0"/>
                <a:cs typeface="Arial" panose="020B0604020202020204" pitchFamily="34" charset="0"/>
              </a:rPr>
              <a:t>-hepatic circulation of bilirubin due to functional ileus</a:t>
            </a:r>
            <a:r>
              <a:rPr lang="en-US" sz="3000" i="1" dirty="0"/>
              <a:t>.</a:t>
            </a:r>
          </a:p>
          <a:p>
            <a:pPr marL="0" indent="0">
              <a:buNone/>
            </a:pPr>
            <a:endParaRPr lang="en-US" dirty="0"/>
          </a:p>
        </p:txBody>
      </p:sp>
    </p:spTree>
    <p:extLst>
      <p:ext uri="{BB962C8B-B14F-4D97-AF65-F5344CB8AC3E}">
        <p14:creationId xmlns:p14="http://schemas.microsoft.com/office/powerpoint/2010/main" val="974586046"/>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94873"/>
            <a:ext cx="10515600" cy="1139254"/>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Causes </a:t>
            </a:r>
            <a:r>
              <a:rPr lang="en-US" b="1" dirty="0">
                <a:latin typeface="Arial" panose="020B0604020202020204" pitchFamily="34" charset="0"/>
                <a:cs typeface="Arial" panose="020B0604020202020204" pitchFamily="34" charset="0"/>
              </a:rPr>
              <a:t>of Pathological </a:t>
            </a:r>
            <a:r>
              <a:rPr lang="en-US" b="1" dirty="0" smtClean="0">
                <a:latin typeface="Arial" panose="020B0604020202020204" pitchFamily="34" charset="0"/>
                <a:cs typeface="Arial" panose="020B0604020202020204" pitchFamily="34" charset="0"/>
              </a:rPr>
              <a:t>Jaundice…</a:t>
            </a:r>
            <a:r>
              <a:rPr lang="en-US" b="1" u="sng" dirty="0">
                <a:latin typeface="Arial" panose="020B0604020202020204" pitchFamily="34" charset="0"/>
                <a:cs typeface="Arial" panose="020B0604020202020204" pitchFamily="34" charset="0"/>
              </a:rPr>
              <a:t/>
            </a:r>
            <a:br>
              <a:rPr lang="en-US" b="1" u="sng"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838200" y="1334126"/>
            <a:ext cx="10515600" cy="4842838"/>
          </a:xfrm>
        </p:spPr>
        <p:txBody>
          <a:bodyPr>
            <a:normAutofit/>
          </a:bodyPr>
          <a:lstStyle/>
          <a:p>
            <a:pPr marL="596646" indent="-514350">
              <a:buFont typeface="+mj-lt"/>
              <a:buAutoNum type="arabicPeriod" startAt="3"/>
            </a:pPr>
            <a:r>
              <a:rPr lang="en-US" dirty="0">
                <a:latin typeface="Arial" panose="020B0604020202020204" pitchFamily="34" charset="0"/>
                <a:cs typeface="Arial" panose="020B0604020202020204" pitchFamily="34" charset="0"/>
              </a:rPr>
              <a:t>Decreased rate of conjugation;</a:t>
            </a:r>
          </a:p>
          <a:p>
            <a:pPr lvl="1">
              <a:buClrTx/>
              <a:buFont typeface="Wingdings" pitchFamily="2" charset="2"/>
              <a:buChar char="§"/>
            </a:pPr>
            <a:r>
              <a:rPr lang="en-US" i="1" dirty="0" err="1">
                <a:latin typeface="Arial" panose="020B0604020202020204" pitchFamily="34" charset="0"/>
                <a:cs typeface="Arial" panose="020B0604020202020204" pitchFamily="34" charset="0"/>
              </a:rPr>
              <a:t>Criggler</a:t>
            </a:r>
            <a:r>
              <a:rPr lang="en-US" i="1" dirty="0">
                <a:latin typeface="Arial" panose="020B0604020202020204" pitchFamily="34" charset="0"/>
                <a:cs typeface="Arial" panose="020B0604020202020204" pitchFamily="34" charset="0"/>
              </a:rPr>
              <a:t> Nagar syndrome, </a:t>
            </a:r>
          </a:p>
          <a:p>
            <a:pPr lvl="1">
              <a:buClrTx/>
              <a:buFont typeface="Wingdings" pitchFamily="2" charset="2"/>
              <a:buChar char="§"/>
            </a:pPr>
            <a:r>
              <a:rPr lang="en-US" i="1" dirty="0">
                <a:latin typeface="Arial" panose="020B0604020202020204" pitchFamily="34" charset="0"/>
                <a:cs typeface="Arial" panose="020B0604020202020204" pitchFamily="34" charset="0"/>
              </a:rPr>
              <a:t>Gilbert’s syndrome</a:t>
            </a:r>
          </a:p>
          <a:p>
            <a:pPr marL="596646" indent="-514350">
              <a:buFont typeface="+mj-lt"/>
              <a:buAutoNum type="arabicPeriod" startAt="4"/>
            </a:pPr>
            <a:r>
              <a:rPr lang="en-US" dirty="0">
                <a:latin typeface="Arial" panose="020B0604020202020204" pitchFamily="34" charset="0"/>
                <a:cs typeface="Arial" panose="020B0604020202020204" pitchFamily="34" charset="0"/>
              </a:rPr>
              <a:t>Hepatotoxic drugs</a:t>
            </a:r>
          </a:p>
          <a:p>
            <a:pPr marL="596646" indent="-514350">
              <a:buFont typeface="+mj-lt"/>
              <a:buAutoNum type="arabicPeriod" startAt="4"/>
            </a:pPr>
            <a:r>
              <a:rPr lang="en-US" smtClean="0">
                <a:latin typeface="Arial" panose="020B0604020202020204" pitchFamily="34" charset="0"/>
                <a:cs typeface="Arial" panose="020B0604020202020204" pitchFamily="34" charset="0"/>
              </a:rPr>
              <a:t>Biliary </a:t>
            </a:r>
            <a:r>
              <a:rPr lang="en-US" dirty="0">
                <a:latin typeface="Arial" panose="020B0604020202020204" pitchFamily="34" charset="0"/>
                <a:cs typeface="Arial" panose="020B0604020202020204" pitchFamily="34" charset="0"/>
              </a:rPr>
              <a:t>obstruction that prevents transport of conjugated bilirubin </a:t>
            </a:r>
            <a:r>
              <a:rPr lang="en-US" dirty="0" smtClean="0">
                <a:latin typeface="Arial" panose="020B0604020202020204" pitchFamily="34" charset="0"/>
                <a:cs typeface="Arial" panose="020B0604020202020204" pitchFamily="34" charset="0"/>
              </a:rPr>
              <a:t>to gastro intestinal tract (GIT) </a:t>
            </a:r>
            <a:r>
              <a:rPr lang="en-US" dirty="0">
                <a:latin typeface="Arial" panose="020B0604020202020204" pitchFamily="34" charset="0"/>
                <a:cs typeface="Arial" panose="020B0604020202020204" pitchFamily="34" charset="0"/>
              </a:rPr>
              <a:t>for excretion</a:t>
            </a:r>
          </a:p>
          <a:p>
            <a:pPr marL="596646" indent="-514350">
              <a:buFont typeface="+mj-lt"/>
              <a:buAutoNum type="arabicPeriod" startAt="4"/>
            </a:pPr>
            <a:r>
              <a:rPr lang="en-US" dirty="0">
                <a:latin typeface="Arial" panose="020B0604020202020204" pitchFamily="34" charset="0"/>
                <a:cs typeface="Arial" panose="020B0604020202020204" pitchFamily="34" charset="0"/>
              </a:rPr>
              <a:t>Reduced bilirubin binding sites to the albumin.</a:t>
            </a:r>
          </a:p>
          <a:p>
            <a:pPr marL="596646" indent="-514350">
              <a:buFont typeface="+mj-lt"/>
              <a:buAutoNum type="arabicPeriod" startAt="4"/>
            </a:pPr>
            <a:r>
              <a:rPr lang="en-US" dirty="0">
                <a:latin typeface="Arial" panose="020B0604020202020204" pitchFamily="34" charset="0"/>
                <a:cs typeface="Arial" panose="020B0604020202020204" pitchFamily="34" charset="0"/>
              </a:rPr>
              <a:t>Malnutrition</a:t>
            </a:r>
          </a:p>
          <a:p>
            <a:pPr marL="596646" indent="-514350">
              <a:buFont typeface="+mj-lt"/>
              <a:buAutoNum type="arabicPeriod" startAt="4"/>
            </a:pPr>
            <a:r>
              <a:rPr lang="en-US" dirty="0">
                <a:latin typeface="Arial" panose="020B0604020202020204" pitchFamily="34" charset="0"/>
                <a:cs typeface="Arial" panose="020B0604020202020204" pitchFamily="34" charset="0"/>
              </a:rPr>
              <a:t>Increased reconversion of conjugated to unconjugated bilirubin if it stays in the GIT for long.</a:t>
            </a:r>
          </a:p>
          <a:p>
            <a:endParaRPr lang="en-US" dirty="0"/>
          </a:p>
        </p:txBody>
      </p:sp>
    </p:spTree>
    <p:extLst>
      <p:ext uri="{BB962C8B-B14F-4D97-AF65-F5344CB8AC3E}">
        <p14:creationId xmlns:p14="http://schemas.microsoft.com/office/powerpoint/2010/main" val="347232897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1" name="Title 1"/>
          <p:cNvSpPr>
            <a:spLocks noGrp="1"/>
          </p:cNvSpPr>
          <p:nvPr>
            <p:ph type="title"/>
          </p:nvPr>
        </p:nvSpPr>
        <p:spPr/>
        <p:txBody>
          <a:bodyPr/>
          <a:lstStyle/>
          <a:p>
            <a:r>
              <a:rPr lang="en-GB" b="1" dirty="0">
                <a:latin typeface="Arial" panose="020B0604020202020204" pitchFamily="34" charset="0"/>
                <a:cs typeface="Arial" panose="020B0604020202020204" pitchFamily="34" charset="0"/>
              </a:rPr>
              <a:t>Investigations</a:t>
            </a:r>
            <a:endParaRPr lang="en-US" b="1" dirty="0">
              <a:latin typeface="Arial" panose="020B0604020202020204" pitchFamily="34" charset="0"/>
              <a:cs typeface="Arial" panose="020B0604020202020204" pitchFamily="34" charset="0"/>
            </a:endParaRPr>
          </a:p>
        </p:txBody>
      </p:sp>
      <p:sp>
        <p:nvSpPr>
          <p:cNvPr id="1048702" name="Content Placeholder 2"/>
          <p:cNvSpPr>
            <a:spLocks noGrp="1"/>
          </p:cNvSpPr>
          <p:nvPr>
            <p:ph idx="1"/>
          </p:nvPr>
        </p:nvSpPr>
        <p:spPr/>
        <p:txBody>
          <a:bodyPr/>
          <a:lstStyle/>
          <a:p>
            <a:r>
              <a:rPr lang="en-GB" dirty="0" smtClean="0">
                <a:latin typeface="Arial" panose="020B0604020202020204" pitchFamily="34" charset="0"/>
                <a:cs typeface="Arial" panose="020B0604020202020204" pitchFamily="34" charset="0"/>
              </a:rPr>
              <a:t>Full haemogram (FHG)</a:t>
            </a:r>
          </a:p>
          <a:p>
            <a:r>
              <a:rPr lang="en-GB" dirty="0" smtClean="0">
                <a:latin typeface="Arial" panose="020B0604020202020204" pitchFamily="34" charset="0"/>
                <a:cs typeface="Arial" panose="020B0604020202020204" pitchFamily="34" charset="0"/>
              </a:rPr>
              <a:t>Blood works such as white blood cells estimation</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Blood for bilirubin levels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981189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3" name="Content Placeholder 2"/>
          <p:cNvSpPr>
            <a:spLocks noGrp="1"/>
          </p:cNvSpPr>
          <p:nvPr>
            <p:ph idx="1"/>
          </p:nvPr>
        </p:nvSpPr>
        <p:spPr>
          <a:xfrm>
            <a:off x="809469" y="104930"/>
            <a:ext cx="10672997" cy="6524469"/>
          </a:xfrm>
        </p:spPr>
        <p:txBody>
          <a:bodyPr>
            <a:normAutofit fontScale="93125"/>
          </a:bodyPr>
          <a:lstStyle/>
          <a:p>
            <a:pPr algn="ctr">
              <a:buNone/>
            </a:pPr>
            <a:r>
              <a:rPr lang="en-US" sz="4100" b="1" u="sng" dirty="0">
                <a:latin typeface="Arial" panose="020B0604020202020204" pitchFamily="34" charset="0"/>
                <a:cs typeface="Arial" panose="020B0604020202020204" pitchFamily="34" charset="0"/>
              </a:rPr>
              <a:t>Nursing Management of Pathological Jaundice</a:t>
            </a:r>
            <a:endParaRPr lang="en-US" b="1" u="sng"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Assess the baby to determine the degree of jaundice.</a:t>
            </a:r>
          </a:p>
          <a:p>
            <a:pPr lvl="0"/>
            <a:r>
              <a:rPr lang="en-US" dirty="0">
                <a:latin typeface="Arial" panose="020B0604020202020204" pitchFamily="34" charset="0"/>
                <a:cs typeface="Arial" panose="020B0604020202020204" pitchFamily="34" charset="0"/>
              </a:rPr>
              <a:t>Do investigations on serum bilirubin levels and </a:t>
            </a:r>
            <a:r>
              <a:rPr lang="en-US" dirty="0" err="1">
                <a:latin typeface="Arial" panose="020B0604020202020204" pitchFamily="34" charset="0"/>
                <a:cs typeface="Arial" panose="020B0604020202020204" pitchFamily="34" charset="0"/>
              </a:rPr>
              <a:t>Hb</a:t>
            </a:r>
            <a:r>
              <a:rPr lang="en-US" dirty="0">
                <a:latin typeface="Arial" panose="020B0604020202020204" pitchFamily="34" charset="0"/>
                <a:cs typeface="Arial" panose="020B0604020202020204" pitchFamily="34" charset="0"/>
              </a:rPr>
              <a:t>.</a:t>
            </a:r>
          </a:p>
          <a:p>
            <a:pPr lvl="0"/>
            <a:r>
              <a:rPr lang="en-US" dirty="0">
                <a:latin typeface="Arial" panose="020B0604020202020204" pitchFamily="34" charset="0"/>
                <a:cs typeface="Arial" panose="020B0604020202020204" pitchFamily="34" charset="0"/>
              </a:rPr>
              <a:t>Start the baby on </a:t>
            </a:r>
            <a:r>
              <a:rPr lang="en-GB" dirty="0">
                <a:latin typeface="Arial" panose="020B0604020202020204" pitchFamily="34" charset="0"/>
                <a:cs typeface="Arial" panose="020B0604020202020204" pitchFamily="34" charset="0"/>
              </a:rPr>
              <a:t>phototherapy when:</a:t>
            </a:r>
          </a:p>
          <a:p>
            <a:pPr marL="82296" indent="0">
              <a:buNone/>
            </a:pPr>
            <a:r>
              <a:rPr lang="en-GB" dirty="0">
                <a:latin typeface="Arial" panose="020B0604020202020204" pitchFamily="34" charset="0"/>
                <a:cs typeface="Arial" panose="020B0604020202020204" pitchFamily="34" charset="0"/>
              </a:rPr>
              <a:t>      jaundice on day 1</a:t>
            </a:r>
          </a:p>
          <a:p>
            <a:pPr marL="82296" indent="0">
              <a:buNone/>
            </a:pPr>
            <a:r>
              <a:rPr lang="en-GB" dirty="0">
                <a:latin typeface="Arial" panose="020B0604020202020204" pitchFamily="34" charset="0"/>
                <a:cs typeface="Arial" panose="020B0604020202020204" pitchFamily="34" charset="0"/>
              </a:rPr>
              <a:t>      deep jaundice involving palsm and </a:t>
            </a:r>
            <a:r>
              <a:rPr lang="en-GB" dirty="0" smtClean="0">
                <a:latin typeface="Arial" panose="020B0604020202020204" pitchFamily="34" charset="0"/>
                <a:cs typeface="Arial" panose="020B0604020202020204" pitchFamily="34" charset="0"/>
              </a:rPr>
              <a:t>soles</a:t>
            </a:r>
            <a:endParaRPr lang="en-US" dirty="0">
              <a:latin typeface="Arial" panose="020B0604020202020204" pitchFamily="34" charset="0"/>
              <a:cs typeface="Arial" panose="020B0604020202020204" pitchFamily="34" charset="0"/>
            </a:endParaRPr>
          </a:p>
          <a:p>
            <a:pPr lvl="0">
              <a:lnSpc>
                <a:spcPct val="120000"/>
              </a:lnSpc>
            </a:pPr>
            <a:r>
              <a:rPr lang="en-US" dirty="0">
                <a:latin typeface="Arial" panose="020B0604020202020204" pitchFamily="34" charset="0"/>
                <a:cs typeface="Arial" panose="020B0604020202020204" pitchFamily="34" charset="0"/>
              </a:rPr>
              <a:t>Order for blood exchange transfusion if necessary.</a:t>
            </a:r>
            <a:r>
              <a:rPr lang="en-GB" dirty="0">
                <a:latin typeface="Arial" panose="020B0604020202020204" pitchFamily="34" charset="0"/>
                <a:cs typeface="Arial" panose="020B0604020202020204" pitchFamily="34" charset="0"/>
              </a:rPr>
              <a:t> When hb is below 11g/100mls or bilirubin levels above 4mg/100mls(70 mmol/l) or signs of cardiac failure</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55870783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4" name="Content Placeholder 2"/>
          <p:cNvSpPr>
            <a:spLocks noGrp="1"/>
          </p:cNvSpPr>
          <p:nvPr>
            <p:ph idx="1"/>
          </p:nvPr>
        </p:nvSpPr>
        <p:spPr>
          <a:xfrm>
            <a:off x="1094282" y="823210"/>
            <a:ext cx="10403174" cy="5052934"/>
          </a:xfrm>
        </p:spPr>
        <p:txBody>
          <a:bodyPr/>
          <a:lstStyle/>
          <a:p>
            <a:pPr algn="ctr">
              <a:buNone/>
            </a:pPr>
            <a:r>
              <a:rPr lang="en-US" sz="3600" b="1" u="sng" dirty="0" smtClean="0">
                <a:latin typeface="Arial" panose="020B0604020202020204" pitchFamily="34" charset="0"/>
                <a:cs typeface="Arial" panose="020B0604020202020204" pitchFamily="34" charset="0"/>
              </a:rPr>
              <a:t>Management </a:t>
            </a:r>
            <a:r>
              <a:rPr lang="en-US" sz="3600" b="1" u="sng" dirty="0">
                <a:latin typeface="Arial" panose="020B0604020202020204" pitchFamily="34" charset="0"/>
                <a:cs typeface="Arial" panose="020B0604020202020204" pitchFamily="34" charset="0"/>
              </a:rPr>
              <a:t>Modalities of Neonatal Jaundice</a:t>
            </a:r>
          </a:p>
          <a:p>
            <a:r>
              <a:rPr lang="en-US" dirty="0">
                <a:latin typeface="Arial" panose="020B0604020202020204" pitchFamily="34" charset="0"/>
                <a:cs typeface="Arial" panose="020B0604020202020204" pitchFamily="34" charset="0"/>
              </a:rPr>
              <a:t>There are three main modalities namely;</a:t>
            </a:r>
          </a:p>
          <a:p>
            <a:pPr marL="928116" lvl="1" indent="-571500">
              <a:buFont typeface="+mj-lt"/>
              <a:buAutoNum type="romanUcPeriod"/>
            </a:pPr>
            <a:r>
              <a:rPr lang="en-US" sz="3200" dirty="0">
                <a:latin typeface="Arial" panose="020B0604020202020204" pitchFamily="34" charset="0"/>
                <a:cs typeface="Arial" panose="020B0604020202020204" pitchFamily="34" charset="0"/>
              </a:rPr>
              <a:t>Phototherapy</a:t>
            </a:r>
          </a:p>
          <a:p>
            <a:pPr marL="928116" lvl="1" indent="-571500">
              <a:buFont typeface="+mj-lt"/>
              <a:buAutoNum type="romanUcPeriod"/>
            </a:pPr>
            <a:r>
              <a:rPr lang="en-US" sz="3200" dirty="0">
                <a:latin typeface="Arial" panose="020B0604020202020204" pitchFamily="34" charset="0"/>
                <a:cs typeface="Arial" panose="020B0604020202020204" pitchFamily="34" charset="0"/>
              </a:rPr>
              <a:t>Blood exchange transfusion</a:t>
            </a:r>
          </a:p>
          <a:p>
            <a:pPr marL="928116" lvl="1" indent="-571500">
              <a:buFont typeface="+mj-lt"/>
              <a:buAutoNum type="romanUcPeriod"/>
            </a:pPr>
            <a:r>
              <a:rPr lang="en-US" sz="3200" dirty="0">
                <a:latin typeface="Arial" panose="020B0604020202020204" pitchFamily="34" charset="0"/>
                <a:cs typeface="Arial" panose="020B0604020202020204" pitchFamily="34" charset="0"/>
              </a:rPr>
              <a:t>Protoporphyrins</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834548"/>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5" name="Content Placeholder 2"/>
          <p:cNvSpPr>
            <a:spLocks noGrp="1"/>
          </p:cNvSpPr>
          <p:nvPr>
            <p:ph idx="1"/>
          </p:nvPr>
        </p:nvSpPr>
        <p:spPr>
          <a:xfrm>
            <a:off x="884420" y="152400"/>
            <a:ext cx="10448144" cy="5828675"/>
          </a:xfrm>
        </p:spPr>
        <p:txBody>
          <a:bodyPr>
            <a:normAutofit/>
          </a:bodyPr>
          <a:lstStyle/>
          <a:p>
            <a:pPr marL="653796" indent="-571500">
              <a:buFont typeface="+mj-lt"/>
              <a:buAutoNum type="romanUcPeriod"/>
            </a:pPr>
            <a:r>
              <a:rPr lang="en-US" sz="3200" b="1" u="sng" dirty="0">
                <a:latin typeface="Arial" panose="020B0604020202020204" pitchFamily="34" charset="0"/>
                <a:cs typeface="Arial" panose="020B0604020202020204" pitchFamily="34" charset="0"/>
              </a:rPr>
              <a:t> Phototherapy</a:t>
            </a:r>
          </a:p>
          <a:p>
            <a:r>
              <a:rPr lang="en-US" sz="3200" dirty="0">
                <a:latin typeface="Arial" panose="020B0604020202020204" pitchFamily="34" charset="0"/>
                <a:cs typeface="Arial" panose="020B0604020202020204" pitchFamily="34" charset="0"/>
              </a:rPr>
              <a:t>Phototherapy </a:t>
            </a:r>
            <a:r>
              <a:rPr lang="en-US" sz="3200" i="1" dirty="0">
                <a:latin typeface="Arial" panose="020B0604020202020204" pitchFamily="34" charset="0"/>
                <a:cs typeface="Arial" panose="020B0604020202020204" pitchFamily="34" charset="0"/>
              </a:rPr>
              <a:t>prevents bilirubin levels from going high </a:t>
            </a:r>
            <a:r>
              <a:rPr lang="en-US" sz="3200" dirty="0">
                <a:latin typeface="Arial" panose="020B0604020202020204" pitchFamily="34" charset="0"/>
                <a:cs typeface="Arial" panose="020B0604020202020204" pitchFamily="34" charset="0"/>
              </a:rPr>
              <a:t>enough to cross BBB and cause </a:t>
            </a:r>
            <a:r>
              <a:rPr lang="en-US" sz="3200" dirty="0" err="1">
                <a:latin typeface="Arial" panose="020B0604020202020204" pitchFamily="34" charset="0"/>
                <a:cs typeface="Arial" panose="020B0604020202020204" pitchFamily="34" charset="0"/>
              </a:rPr>
              <a:t>kernicterus</a:t>
            </a:r>
            <a:endParaRPr lang="en-US" sz="3200" dirty="0">
              <a:latin typeface="Arial" panose="020B0604020202020204" pitchFamily="34" charset="0"/>
              <a:cs typeface="Arial" panose="020B0604020202020204" pitchFamily="34" charset="0"/>
            </a:endParaRPr>
          </a:p>
          <a:p>
            <a:pPr algn="ctr">
              <a:buNone/>
            </a:pPr>
            <a:r>
              <a:rPr lang="en-US" sz="3200" b="1" u="sng" dirty="0">
                <a:latin typeface="Arial" panose="020B0604020202020204" pitchFamily="34" charset="0"/>
                <a:cs typeface="Arial" panose="020B0604020202020204" pitchFamily="34" charset="0"/>
              </a:rPr>
              <a:t>Mechanism of action</a:t>
            </a:r>
          </a:p>
          <a:p>
            <a:r>
              <a:rPr lang="en-US" sz="3200" i="1" dirty="0">
                <a:latin typeface="Arial" panose="020B0604020202020204" pitchFamily="34" charset="0"/>
                <a:cs typeface="Arial" panose="020B0604020202020204" pitchFamily="34" charset="0"/>
              </a:rPr>
              <a:t>Blue florescent light </a:t>
            </a:r>
            <a:r>
              <a:rPr lang="en-US" sz="3200" dirty="0">
                <a:latin typeface="Arial" panose="020B0604020202020204" pitchFamily="34" charset="0"/>
                <a:cs typeface="Arial" panose="020B0604020202020204" pitchFamily="34" charset="0"/>
              </a:rPr>
              <a:t>at a given wave length is absorbed by the </a:t>
            </a:r>
            <a:r>
              <a:rPr lang="en-US" sz="3200" i="1" dirty="0">
                <a:latin typeface="Arial" panose="020B0604020202020204" pitchFamily="34" charset="0"/>
                <a:cs typeface="Arial" panose="020B0604020202020204" pitchFamily="34" charset="0"/>
              </a:rPr>
              <a:t>unconjugated  bilirubin </a:t>
            </a:r>
            <a:r>
              <a:rPr lang="en-US" sz="3200" dirty="0">
                <a:latin typeface="Arial" panose="020B0604020202020204" pitchFamily="34" charset="0"/>
                <a:cs typeface="Arial" panose="020B0604020202020204" pitchFamily="34" charset="0"/>
              </a:rPr>
              <a:t>in the skin and superficial capillary and is </a:t>
            </a:r>
            <a:r>
              <a:rPr lang="en-US" sz="3200" i="1" dirty="0">
                <a:latin typeface="Arial" panose="020B0604020202020204" pitchFamily="34" charset="0"/>
                <a:cs typeface="Arial" panose="020B0604020202020204" pitchFamily="34" charset="0"/>
              </a:rPr>
              <a:t>converted </a:t>
            </a:r>
            <a:r>
              <a:rPr lang="en-US" sz="3200" dirty="0">
                <a:latin typeface="Arial" panose="020B0604020202020204" pitchFamily="34" charset="0"/>
                <a:cs typeface="Arial" panose="020B0604020202020204" pitchFamily="34" charset="0"/>
              </a:rPr>
              <a:t>into </a:t>
            </a:r>
            <a:r>
              <a:rPr lang="en-US" sz="3200" i="1" dirty="0">
                <a:latin typeface="Arial" panose="020B0604020202020204" pitchFamily="34" charset="0"/>
                <a:cs typeface="Arial" panose="020B0604020202020204" pitchFamily="34" charset="0"/>
              </a:rPr>
              <a:t>conjugated bilirubin </a:t>
            </a:r>
            <a:r>
              <a:rPr lang="en-US" sz="3200" dirty="0">
                <a:latin typeface="Arial" panose="020B0604020202020204" pitchFamily="34" charset="0"/>
                <a:cs typeface="Arial" panose="020B0604020202020204" pitchFamily="34" charset="0"/>
              </a:rPr>
              <a:t>which is water soluble and can be excreted in stool and urine.</a:t>
            </a:r>
          </a:p>
          <a:p>
            <a:pPr>
              <a:buNone/>
            </a:pPr>
            <a:endParaRPr lang="en-US" sz="3200" dirty="0">
              <a:latin typeface="Arial" panose="020B0604020202020204" pitchFamily="34" charset="0"/>
              <a:cs typeface="Arial" panose="020B0604020202020204" pitchFamily="34" charset="0"/>
            </a:endParaRP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719671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6" name="Content Placeholder 2"/>
          <p:cNvSpPr>
            <a:spLocks noGrp="1"/>
          </p:cNvSpPr>
          <p:nvPr>
            <p:ph idx="1"/>
          </p:nvPr>
        </p:nvSpPr>
        <p:spPr>
          <a:xfrm>
            <a:off x="1064301" y="304800"/>
            <a:ext cx="10178321" cy="5661285"/>
          </a:xfrm>
        </p:spPr>
        <p:txBody>
          <a:bodyPr>
            <a:normAutofit/>
          </a:bodyPr>
          <a:lstStyle/>
          <a:p>
            <a:pPr algn="ctr">
              <a:buNone/>
            </a:pPr>
            <a:r>
              <a:rPr lang="en-US" sz="4000" b="1" u="sng" dirty="0">
                <a:latin typeface="Arial" panose="020B0604020202020204" pitchFamily="34" charset="0"/>
                <a:cs typeface="Arial" panose="020B0604020202020204" pitchFamily="34" charset="0"/>
              </a:rPr>
              <a:t>Indications for Phototherapy</a:t>
            </a:r>
          </a:p>
          <a:p>
            <a:pPr lvl="0"/>
            <a:r>
              <a:rPr lang="en-US" sz="3200" dirty="0">
                <a:latin typeface="Arial" panose="020B0604020202020204" pitchFamily="34" charset="0"/>
                <a:cs typeface="Arial" panose="020B0604020202020204" pitchFamily="34" charset="0"/>
              </a:rPr>
              <a:t>Pre term with jaundice appearing after 48 hrs and bilirubin levels are 260-265 </a:t>
            </a:r>
            <a:r>
              <a:rPr lang="en-US" sz="3200" dirty="0" err="1">
                <a:latin typeface="Arial" panose="020B0604020202020204" pitchFamily="34" charset="0"/>
                <a:cs typeface="Arial" panose="020B0604020202020204" pitchFamily="34" charset="0"/>
              </a:rPr>
              <a:t>mmol</a:t>
            </a:r>
            <a:r>
              <a:rPr lang="en-US" sz="3200" dirty="0">
                <a:latin typeface="Arial" panose="020B0604020202020204" pitchFamily="34" charset="0"/>
                <a:cs typeface="Arial" panose="020B0604020202020204" pitchFamily="34" charset="0"/>
              </a:rPr>
              <a:t>/L</a:t>
            </a:r>
          </a:p>
          <a:p>
            <a:pPr lvl="0"/>
            <a:r>
              <a:rPr lang="en-US" sz="3200" dirty="0">
                <a:latin typeface="Arial" panose="020B0604020202020204" pitchFamily="34" charset="0"/>
                <a:cs typeface="Arial" panose="020B0604020202020204" pitchFamily="34" charset="0"/>
              </a:rPr>
              <a:t>Pre term with weight less than 1500g and bilirubin levels are 85 -114 </a:t>
            </a:r>
            <a:r>
              <a:rPr lang="en-US" sz="3200" dirty="0" err="1">
                <a:latin typeface="Arial" panose="020B0604020202020204" pitchFamily="34" charset="0"/>
                <a:cs typeface="Arial" panose="020B0604020202020204" pitchFamily="34" charset="0"/>
              </a:rPr>
              <a:t>mmol</a:t>
            </a:r>
            <a:r>
              <a:rPr lang="en-US" sz="3200" dirty="0">
                <a:latin typeface="Arial" panose="020B0604020202020204" pitchFamily="34" charset="0"/>
                <a:cs typeface="Arial" panose="020B0604020202020204" pitchFamily="34" charset="0"/>
              </a:rPr>
              <a:t>/L</a:t>
            </a:r>
          </a:p>
          <a:p>
            <a:pPr lvl="0"/>
            <a:r>
              <a:rPr lang="en-US" sz="3200" dirty="0">
                <a:latin typeface="Arial" panose="020B0604020202020204" pitchFamily="34" charset="0"/>
                <a:cs typeface="Arial" panose="020B0604020202020204" pitchFamily="34" charset="0"/>
              </a:rPr>
              <a:t>Pre term with weight more than 1500g and bilirubin levels are 114-165 </a:t>
            </a:r>
            <a:r>
              <a:rPr lang="en-US" sz="3200" dirty="0" err="1">
                <a:latin typeface="Arial" panose="020B0604020202020204" pitchFamily="34" charset="0"/>
                <a:cs typeface="Arial" panose="020B0604020202020204" pitchFamily="34" charset="0"/>
              </a:rPr>
              <a:t>mmol</a:t>
            </a:r>
            <a:r>
              <a:rPr lang="en-US" sz="3200" dirty="0">
                <a:latin typeface="Arial" panose="020B0604020202020204" pitchFamily="34" charset="0"/>
                <a:cs typeface="Arial" panose="020B0604020202020204" pitchFamily="34" charset="0"/>
              </a:rPr>
              <a:t>/L</a:t>
            </a:r>
          </a:p>
        </p:txBody>
      </p:sp>
    </p:spTree>
    <p:extLst>
      <p:ext uri="{BB962C8B-B14F-4D97-AF65-F5344CB8AC3E}">
        <p14:creationId xmlns:p14="http://schemas.microsoft.com/office/powerpoint/2010/main" val="37153414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7" name="Content Placeholder 2"/>
          <p:cNvSpPr>
            <a:spLocks noGrp="1"/>
          </p:cNvSpPr>
          <p:nvPr>
            <p:ph idx="1"/>
          </p:nvPr>
        </p:nvSpPr>
        <p:spPr>
          <a:xfrm>
            <a:off x="824459" y="228600"/>
            <a:ext cx="10313233" cy="6097249"/>
          </a:xfrm>
        </p:spPr>
        <p:txBody>
          <a:bodyPr>
            <a:normAutofit fontScale="96875"/>
          </a:bodyPr>
          <a:lstStyle/>
          <a:p>
            <a:pPr algn="ctr">
              <a:buNone/>
            </a:pPr>
            <a:r>
              <a:rPr lang="en-US" sz="3300" b="1" u="sng" dirty="0">
                <a:latin typeface="Arial" panose="020B0604020202020204" pitchFamily="34" charset="0"/>
                <a:cs typeface="Arial" panose="020B0604020202020204" pitchFamily="34" charset="0"/>
              </a:rPr>
              <a:t>Care of the baby on Phototherapy</a:t>
            </a:r>
          </a:p>
          <a:p>
            <a:pPr lvl="0"/>
            <a:r>
              <a:rPr lang="en-US" dirty="0">
                <a:latin typeface="Arial" panose="020B0604020202020204" pitchFamily="34" charset="0"/>
                <a:cs typeface="Arial" panose="020B0604020202020204" pitchFamily="34" charset="0"/>
              </a:rPr>
              <a:t>Expose the whole body of the baby to increase surface area exposed to light</a:t>
            </a:r>
          </a:p>
          <a:p>
            <a:pPr lvl="0"/>
            <a:r>
              <a:rPr lang="en-US" dirty="0">
                <a:latin typeface="Arial" panose="020B0604020202020204" pitchFamily="34" charset="0"/>
                <a:cs typeface="Arial" panose="020B0604020202020204" pitchFamily="34" charset="0"/>
              </a:rPr>
              <a:t>Keep turning the baby 2hrly to expose all parts to the fluorescent light.</a:t>
            </a:r>
          </a:p>
          <a:p>
            <a:pPr lvl="0"/>
            <a:r>
              <a:rPr lang="en-US" dirty="0">
                <a:latin typeface="Arial" panose="020B0604020202020204" pitchFamily="34" charset="0"/>
                <a:cs typeface="Arial" panose="020B0604020202020204" pitchFamily="34" charset="0"/>
              </a:rPr>
              <a:t>Ensure the airway of the baby is patent by extending the head.</a:t>
            </a:r>
          </a:p>
          <a:p>
            <a:pPr lvl="0"/>
            <a:r>
              <a:rPr lang="en-US" dirty="0">
                <a:latin typeface="Arial" panose="020B0604020202020204" pitchFamily="34" charset="0"/>
                <a:cs typeface="Arial" panose="020B0604020202020204" pitchFamily="34" charset="0"/>
              </a:rPr>
              <a:t>Cover the eyes of the baby to prevent damage by direct ray of lights.</a:t>
            </a:r>
          </a:p>
          <a:p>
            <a:pPr lvl="0"/>
            <a:r>
              <a:rPr lang="en-US" dirty="0">
                <a:latin typeface="Arial" panose="020B0604020202020204" pitchFamily="34" charset="0"/>
                <a:cs typeface="Arial" panose="020B0604020202020204" pitchFamily="34" charset="0"/>
              </a:rPr>
              <a:t>When breastfeeding the eyes are unpadded to encourage eye contact with the mother.</a:t>
            </a:r>
          </a:p>
          <a:p>
            <a:pPr lvl="0"/>
            <a:r>
              <a:rPr lang="en-US" dirty="0">
                <a:latin typeface="Arial" panose="020B0604020202020204" pitchFamily="34" charset="0"/>
                <a:cs typeface="Arial" panose="020B0604020202020204" pitchFamily="34" charset="0"/>
              </a:rPr>
              <a:t>Provide intermittent phototherapy i.e. 6 hours on and 6 hours off but may be continuous.</a:t>
            </a:r>
          </a:p>
        </p:txBody>
      </p:sp>
    </p:spTree>
    <p:extLst>
      <p:ext uri="{BB962C8B-B14F-4D97-AF65-F5344CB8AC3E}">
        <p14:creationId xmlns:p14="http://schemas.microsoft.com/office/powerpoint/2010/main" val="2495280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Predisposing </a:t>
            </a:r>
            <a:r>
              <a:rPr lang="en-US" b="1" dirty="0">
                <a:latin typeface="Arial" panose="020B0604020202020204" pitchFamily="34" charset="0"/>
                <a:cs typeface="Arial" panose="020B0604020202020204" pitchFamily="34" charset="0"/>
              </a:rPr>
              <a:t>Factors to Asphyxia </a:t>
            </a:r>
            <a:r>
              <a:rPr lang="en-US" b="1" dirty="0" smtClean="0">
                <a:latin typeface="Arial" panose="020B0604020202020204" pitchFamily="34" charset="0"/>
                <a:cs typeface="Arial" panose="020B0604020202020204" pitchFamily="34" charset="0"/>
              </a:rPr>
              <a:t>Neonatorum……</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p:txBody>
          <a:bodyPr/>
          <a:lstStyle/>
          <a:p>
            <a:pPr lvl="0"/>
            <a:r>
              <a:rPr lang="en-US" dirty="0">
                <a:latin typeface="Arial" panose="020B0604020202020204" pitchFamily="34" charset="0"/>
                <a:cs typeface="Arial" panose="020B0604020202020204" pitchFamily="34" charset="0"/>
              </a:rPr>
              <a:t>Pre-maturity due to under development of the respiratory centre.</a:t>
            </a:r>
          </a:p>
          <a:p>
            <a:pPr lvl="0"/>
            <a:r>
              <a:rPr lang="en-US" dirty="0">
                <a:latin typeface="Arial" panose="020B0604020202020204" pitchFamily="34" charset="0"/>
                <a:cs typeface="Arial" panose="020B0604020202020204" pitchFamily="34" charset="0"/>
              </a:rPr>
              <a:t>Blockage of the airway by mucus or liquor </a:t>
            </a:r>
            <a:r>
              <a:rPr lang="en-US" dirty="0" err="1">
                <a:latin typeface="Arial" panose="020B0604020202020204" pitchFamily="34" charset="0"/>
                <a:cs typeface="Arial" panose="020B0604020202020204" pitchFamily="34" charset="0"/>
              </a:rPr>
              <a:t>amnii</a:t>
            </a:r>
            <a:r>
              <a:rPr lang="en-US" dirty="0">
                <a:latin typeface="Arial" panose="020B0604020202020204" pitchFamily="34" charset="0"/>
                <a:cs typeface="Arial" panose="020B0604020202020204" pitchFamily="34" charset="0"/>
              </a:rPr>
              <a:t> at birth.</a:t>
            </a:r>
          </a:p>
          <a:p>
            <a:pPr lvl="0"/>
            <a:r>
              <a:rPr lang="en-US" dirty="0">
                <a:latin typeface="Arial" panose="020B0604020202020204" pitchFamily="34" charset="0"/>
                <a:cs typeface="Arial" panose="020B0604020202020204" pitchFamily="34" charset="0"/>
              </a:rPr>
              <a:t>Birth injuries e.g. intracranial injury</a:t>
            </a:r>
          </a:p>
          <a:p>
            <a:pPr lvl="0"/>
            <a:r>
              <a:rPr lang="en-US" dirty="0">
                <a:latin typeface="Arial" panose="020B0604020202020204" pitchFamily="34" charset="0"/>
                <a:cs typeface="Arial" panose="020B0604020202020204" pitchFamily="34" charset="0"/>
              </a:rPr>
              <a:t>Severe maternal disease in pregnancy e.g. sickle cell anaemia, cardiac disease</a:t>
            </a:r>
          </a:p>
          <a:p>
            <a:pPr lvl="0"/>
            <a:r>
              <a:rPr lang="en-US" dirty="0">
                <a:latin typeface="Arial" panose="020B0604020202020204" pitchFamily="34" charset="0"/>
                <a:cs typeface="Arial" panose="020B0604020202020204" pitchFamily="34" charset="0"/>
              </a:rPr>
              <a:t>Depression of respiratory center due to drugs e.g. GA and narcotics</a:t>
            </a:r>
          </a:p>
          <a:p>
            <a:pPr marL="0" indent="0">
              <a:buNone/>
            </a:pPr>
            <a:endParaRPr lang="en-US" dirty="0"/>
          </a:p>
        </p:txBody>
      </p:sp>
    </p:spTree>
    <p:extLst>
      <p:ext uri="{BB962C8B-B14F-4D97-AF65-F5344CB8AC3E}">
        <p14:creationId xmlns:p14="http://schemas.microsoft.com/office/powerpoint/2010/main" val="23916118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9823"/>
            <a:ext cx="10515600" cy="1079292"/>
          </a:xfrm>
        </p:spPr>
        <p:txBody>
          <a:bodyPr>
            <a:noAutofit/>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Care </a:t>
            </a:r>
            <a:r>
              <a:rPr lang="en-US" b="1" dirty="0">
                <a:latin typeface="Arial" panose="020B0604020202020204" pitchFamily="34" charset="0"/>
                <a:cs typeface="Arial" panose="020B0604020202020204" pitchFamily="34" charset="0"/>
              </a:rPr>
              <a:t>of the baby on Phototherapy</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838200" y="1484026"/>
            <a:ext cx="10515600" cy="4692937"/>
          </a:xfrm>
        </p:spPr>
        <p:txBody>
          <a:bodyPr>
            <a:normAutofit fontScale="77500" lnSpcReduction="20000"/>
          </a:bodyPr>
          <a:lstStyle/>
          <a:p>
            <a:pPr lvl="0"/>
            <a:r>
              <a:rPr lang="en-US" sz="3300" dirty="0">
                <a:latin typeface="Arial" panose="020B0604020202020204" pitchFamily="34" charset="0"/>
                <a:cs typeface="Arial" panose="020B0604020202020204" pitchFamily="34" charset="0"/>
              </a:rPr>
              <a:t>Give phototherapy for 2-3days and assess the serum bilirubin levels twice or three times a day </a:t>
            </a:r>
          </a:p>
          <a:p>
            <a:pPr lvl="0"/>
            <a:r>
              <a:rPr lang="en-US" sz="3300" b="1" dirty="0">
                <a:latin typeface="Arial" panose="020B0604020202020204" pitchFamily="34" charset="0"/>
                <a:cs typeface="Arial" panose="020B0604020202020204" pitchFamily="34" charset="0"/>
              </a:rPr>
              <a:t>NB: </a:t>
            </a:r>
            <a:r>
              <a:rPr lang="en-US" sz="3300" dirty="0">
                <a:latin typeface="Arial" panose="020B0604020202020204" pitchFamily="34" charset="0"/>
                <a:cs typeface="Arial" panose="020B0604020202020204" pitchFamily="34" charset="0"/>
              </a:rPr>
              <a:t>Greatest reduction in bilirubin levels will be in the first 24 </a:t>
            </a:r>
            <a:r>
              <a:rPr lang="en-US" sz="3300" dirty="0" err="1">
                <a:latin typeface="Arial" panose="020B0604020202020204" pitchFamily="34" charset="0"/>
                <a:cs typeface="Arial" panose="020B0604020202020204" pitchFamily="34" charset="0"/>
              </a:rPr>
              <a:t>hrs</a:t>
            </a:r>
            <a:r>
              <a:rPr lang="en-US" sz="3300" dirty="0">
                <a:latin typeface="Arial" panose="020B0604020202020204" pitchFamily="34" charset="0"/>
                <a:cs typeface="Arial" panose="020B0604020202020204" pitchFamily="34" charset="0"/>
              </a:rPr>
              <a:t> of phototherapy.</a:t>
            </a:r>
          </a:p>
          <a:p>
            <a:pPr lvl="0"/>
            <a:r>
              <a:rPr lang="en-US" sz="3300" dirty="0">
                <a:latin typeface="Arial" panose="020B0604020202020204" pitchFamily="34" charset="0"/>
                <a:cs typeface="Arial" panose="020B0604020202020204" pitchFamily="34" charset="0"/>
              </a:rPr>
              <a:t>Observe the eyes for weeping or discharge.</a:t>
            </a:r>
          </a:p>
          <a:p>
            <a:pPr lvl="0"/>
            <a:r>
              <a:rPr lang="en-US" sz="3300" dirty="0">
                <a:latin typeface="Arial" panose="020B0604020202020204" pitchFamily="34" charset="0"/>
                <a:cs typeface="Arial" panose="020B0604020202020204" pitchFamily="34" charset="0"/>
              </a:rPr>
              <a:t>If phototherapy is continuous, give extra fluids to prevent dehydration and maintain accurate input output charts.</a:t>
            </a:r>
          </a:p>
          <a:p>
            <a:pPr lvl="0"/>
            <a:r>
              <a:rPr lang="en-US" sz="3300" dirty="0">
                <a:latin typeface="Arial" panose="020B0604020202020204" pitchFamily="34" charset="0"/>
                <a:cs typeface="Arial" panose="020B0604020202020204" pitchFamily="34" charset="0"/>
              </a:rPr>
              <a:t>Change linen frequently because opening of bowels is increased(loose stool)</a:t>
            </a:r>
          </a:p>
          <a:p>
            <a:pPr lvl="0"/>
            <a:r>
              <a:rPr lang="en-US" sz="3300" dirty="0">
                <a:latin typeface="Arial" panose="020B0604020202020204" pitchFamily="34" charset="0"/>
                <a:cs typeface="Arial" panose="020B0604020202020204" pitchFamily="34" charset="0"/>
              </a:rPr>
              <a:t>Observe the feeding and sleeping behavior of the baby.</a:t>
            </a:r>
          </a:p>
          <a:p>
            <a:pPr lvl="0"/>
            <a:r>
              <a:rPr lang="en-US" sz="3300" dirty="0">
                <a:latin typeface="Arial" panose="020B0604020202020204" pitchFamily="34" charset="0"/>
                <a:cs typeface="Arial" panose="020B0604020202020204" pitchFamily="34" charset="0"/>
              </a:rPr>
              <a:t>Observations e.g. temperature to rule out hyperthermia and skin colour to monitor the progress.</a:t>
            </a:r>
          </a:p>
          <a:p>
            <a:pPr lvl="0"/>
            <a:r>
              <a:rPr lang="en-US" sz="3300" dirty="0">
                <a:latin typeface="Arial" panose="020B0604020202020204" pitchFamily="34" charset="0"/>
                <a:cs typeface="Arial" panose="020B0604020202020204" pitchFamily="34" charset="0"/>
              </a:rPr>
              <a:t>Top tail the baby to maintain hygiene.</a:t>
            </a:r>
          </a:p>
          <a:p>
            <a:endParaRPr lang="en-US" dirty="0"/>
          </a:p>
        </p:txBody>
      </p:sp>
    </p:spTree>
    <p:extLst>
      <p:ext uri="{BB962C8B-B14F-4D97-AF65-F5344CB8AC3E}">
        <p14:creationId xmlns:p14="http://schemas.microsoft.com/office/powerpoint/2010/main" val="18360318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09" name="Content Placeholder 2"/>
          <p:cNvSpPr>
            <a:spLocks noGrp="1"/>
          </p:cNvSpPr>
          <p:nvPr>
            <p:ph idx="1"/>
          </p:nvPr>
        </p:nvSpPr>
        <p:spPr>
          <a:xfrm>
            <a:off x="1019331" y="304800"/>
            <a:ext cx="10088380" cy="6324600"/>
          </a:xfrm>
        </p:spPr>
        <p:txBody>
          <a:bodyPr>
            <a:normAutofit/>
          </a:bodyPr>
          <a:lstStyle/>
          <a:p>
            <a:pPr algn="ctr">
              <a:buNone/>
            </a:pPr>
            <a:r>
              <a:rPr lang="en-US" sz="4400" b="1" u="sng" dirty="0">
                <a:latin typeface="Arial" panose="020B0604020202020204" pitchFamily="34" charset="0"/>
                <a:cs typeface="Arial" panose="020B0604020202020204" pitchFamily="34" charset="0"/>
              </a:rPr>
              <a:t>Side effects of Phototherapy</a:t>
            </a:r>
          </a:p>
          <a:p>
            <a:pPr lvl="0"/>
            <a:r>
              <a:rPr lang="en-US" sz="3200" dirty="0">
                <a:latin typeface="Arial" panose="020B0604020202020204" pitchFamily="34" charset="0"/>
                <a:cs typeface="Arial" panose="020B0604020202020204" pitchFamily="34" charset="0"/>
              </a:rPr>
              <a:t>Loose stool due to rapid intestinal transit</a:t>
            </a:r>
          </a:p>
          <a:p>
            <a:pPr lvl="0"/>
            <a:r>
              <a:rPr lang="en-US" sz="3200" dirty="0">
                <a:latin typeface="Arial" panose="020B0604020202020204" pitchFamily="34" charset="0"/>
                <a:cs typeface="Arial" panose="020B0604020202020204" pitchFamily="34" charset="0"/>
              </a:rPr>
              <a:t>Dehydration</a:t>
            </a:r>
          </a:p>
          <a:p>
            <a:pPr lvl="0"/>
            <a:r>
              <a:rPr lang="en-US" sz="3200" dirty="0">
                <a:latin typeface="Arial" panose="020B0604020202020204" pitchFamily="34" charset="0"/>
                <a:cs typeface="Arial" panose="020B0604020202020204" pitchFamily="34" charset="0"/>
              </a:rPr>
              <a:t>Hyperthermia</a:t>
            </a:r>
          </a:p>
          <a:p>
            <a:pPr lvl="0"/>
            <a:r>
              <a:rPr lang="en-US" sz="3200" dirty="0">
                <a:latin typeface="Arial" panose="020B0604020202020204" pitchFamily="34" charset="0"/>
                <a:cs typeface="Arial" panose="020B0604020202020204" pitchFamily="34" charset="0"/>
              </a:rPr>
              <a:t>Visual deprivation</a:t>
            </a:r>
          </a:p>
          <a:p>
            <a:pPr lvl="0"/>
            <a:r>
              <a:rPr lang="en-US" sz="3200" dirty="0">
                <a:latin typeface="Arial" panose="020B0604020202020204" pitchFamily="34" charset="0"/>
                <a:cs typeface="Arial" panose="020B0604020202020204" pitchFamily="34" charset="0"/>
              </a:rPr>
              <a:t>Poor feeding</a:t>
            </a:r>
          </a:p>
          <a:p>
            <a:pPr lvl="0"/>
            <a:r>
              <a:rPr lang="en-US" sz="3200" dirty="0">
                <a:latin typeface="Arial" panose="020B0604020202020204" pitchFamily="34" charset="0"/>
                <a:cs typeface="Arial" panose="020B0604020202020204" pitchFamily="34" charset="0"/>
              </a:rPr>
              <a:t>Fragility</a:t>
            </a:r>
          </a:p>
          <a:p>
            <a:pPr lvl="0"/>
            <a:r>
              <a:rPr lang="en-US" sz="3200" dirty="0">
                <a:latin typeface="Arial" panose="020B0604020202020204" pitchFamily="34" charset="0"/>
                <a:cs typeface="Arial" panose="020B0604020202020204" pitchFamily="34" charset="0"/>
              </a:rPr>
              <a:t>Lethargy</a:t>
            </a:r>
          </a:p>
          <a:p>
            <a:pPr lvl="0"/>
            <a:r>
              <a:rPr lang="en-US" sz="3200" dirty="0">
                <a:latin typeface="Arial" panose="020B0604020202020204" pitchFamily="34" charset="0"/>
                <a:cs typeface="Arial" panose="020B0604020202020204" pitchFamily="34" charset="0"/>
              </a:rPr>
              <a:t>Irritability</a:t>
            </a:r>
          </a:p>
          <a:p>
            <a:pPr lvl="0"/>
            <a:r>
              <a:rPr lang="en-US" sz="3200" dirty="0">
                <a:latin typeface="Arial" panose="020B0604020202020204" pitchFamily="34" charset="0"/>
                <a:cs typeface="Arial" panose="020B0604020202020204" pitchFamily="34" charset="0"/>
              </a:rPr>
              <a:t>Hypocalcaemia</a:t>
            </a:r>
          </a:p>
          <a:p>
            <a:endParaRPr lang="en-US" dirty="0"/>
          </a:p>
        </p:txBody>
      </p:sp>
    </p:spTree>
    <p:extLst>
      <p:ext uri="{BB962C8B-B14F-4D97-AF65-F5344CB8AC3E}">
        <p14:creationId xmlns:p14="http://schemas.microsoft.com/office/powerpoint/2010/main" val="37098558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0" name="Content Placeholder 2"/>
          <p:cNvSpPr>
            <a:spLocks noGrp="1"/>
          </p:cNvSpPr>
          <p:nvPr>
            <p:ph idx="1"/>
          </p:nvPr>
        </p:nvSpPr>
        <p:spPr>
          <a:xfrm>
            <a:off x="959370" y="228600"/>
            <a:ext cx="10418164" cy="5947348"/>
          </a:xfrm>
        </p:spPr>
        <p:txBody>
          <a:bodyPr>
            <a:normAutofit/>
          </a:bodyPr>
          <a:lstStyle/>
          <a:p>
            <a:pPr marL="82296" indent="0" algn="ctr">
              <a:buNone/>
            </a:pPr>
            <a:r>
              <a:rPr lang="en-US" sz="3600" b="1" u="sng" dirty="0">
                <a:latin typeface="Arial" panose="020B0604020202020204" pitchFamily="34" charset="0"/>
                <a:cs typeface="Arial" panose="020B0604020202020204" pitchFamily="34" charset="0"/>
              </a:rPr>
              <a:t>Nursing Diagnosis </a:t>
            </a:r>
            <a:r>
              <a:rPr lang="en-US" sz="3600" b="1" i="1" u="sng" dirty="0">
                <a:latin typeface="Arial" panose="020B0604020202020204" pitchFamily="34" charset="0"/>
                <a:cs typeface="Arial" panose="020B0604020202020204" pitchFamily="34" charset="0"/>
              </a:rPr>
              <a:t>of children undergoing Phototherapy</a:t>
            </a:r>
          </a:p>
          <a:p>
            <a:pPr lvl="0"/>
            <a:r>
              <a:rPr lang="en-US" sz="3200" dirty="0">
                <a:latin typeface="Arial" panose="020B0604020202020204" pitchFamily="34" charset="0"/>
                <a:cs typeface="Arial" panose="020B0604020202020204" pitchFamily="34" charset="0"/>
              </a:rPr>
              <a:t>Deficient fluid volume</a:t>
            </a:r>
          </a:p>
          <a:p>
            <a:pPr lvl="0"/>
            <a:r>
              <a:rPr lang="en-US" sz="3200" dirty="0">
                <a:latin typeface="Arial" panose="020B0604020202020204" pitchFamily="34" charset="0"/>
                <a:cs typeface="Arial" panose="020B0604020202020204" pitchFamily="34" charset="0"/>
              </a:rPr>
              <a:t>Imbalanced nutrition less than body requirements</a:t>
            </a:r>
          </a:p>
          <a:p>
            <a:pPr lvl="0"/>
            <a:r>
              <a:rPr lang="en-US" sz="3200" dirty="0">
                <a:latin typeface="Arial" panose="020B0604020202020204" pitchFamily="34" charset="0"/>
                <a:cs typeface="Arial" panose="020B0604020202020204" pitchFamily="34" charset="0"/>
              </a:rPr>
              <a:t>Impaired skin integrity</a:t>
            </a:r>
          </a:p>
          <a:p>
            <a:pPr lvl="0"/>
            <a:r>
              <a:rPr lang="en-US" sz="3200" dirty="0">
                <a:latin typeface="Arial" panose="020B0604020202020204" pitchFamily="34" charset="0"/>
                <a:cs typeface="Arial" panose="020B0604020202020204" pitchFamily="34" charset="0"/>
              </a:rPr>
              <a:t>Risk for injury</a:t>
            </a:r>
          </a:p>
          <a:p>
            <a:pPr lvl="0"/>
            <a:r>
              <a:rPr lang="en-US" sz="3200" dirty="0">
                <a:latin typeface="Arial" panose="020B0604020202020204" pitchFamily="34" charset="0"/>
                <a:cs typeface="Arial" panose="020B0604020202020204" pitchFamily="34" charset="0"/>
              </a:rPr>
              <a:t>Ineffective thermoregulation</a:t>
            </a:r>
          </a:p>
        </p:txBody>
      </p:sp>
    </p:spTree>
    <p:extLst>
      <p:ext uri="{BB962C8B-B14F-4D97-AF65-F5344CB8AC3E}">
        <p14:creationId xmlns:p14="http://schemas.microsoft.com/office/powerpoint/2010/main" val="49344666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1" name="Content Placeholder 2"/>
          <p:cNvSpPr>
            <a:spLocks noGrp="1"/>
          </p:cNvSpPr>
          <p:nvPr>
            <p:ph idx="1"/>
          </p:nvPr>
        </p:nvSpPr>
        <p:spPr>
          <a:xfrm>
            <a:off x="974361" y="228600"/>
            <a:ext cx="10388183" cy="5632554"/>
          </a:xfrm>
        </p:spPr>
        <p:txBody>
          <a:bodyPr>
            <a:normAutofit fontScale="96875"/>
          </a:bodyPr>
          <a:lstStyle/>
          <a:p>
            <a:pPr marL="653796" indent="-571500" algn="ctr">
              <a:buFont typeface="+mj-lt"/>
              <a:buAutoNum type="romanUcPeriod" startAt="2"/>
            </a:pPr>
            <a:r>
              <a:rPr lang="en-US" b="1" dirty="0"/>
              <a:t> </a:t>
            </a:r>
            <a:r>
              <a:rPr lang="en-US" sz="3300" b="1" u="sng" dirty="0">
                <a:latin typeface="Arial" panose="020B0604020202020204" pitchFamily="34" charset="0"/>
                <a:cs typeface="Arial" panose="020B0604020202020204" pitchFamily="34" charset="0"/>
              </a:rPr>
              <a:t>Blood Exchange Transfusion</a:t>
            </a:r>
            <a:endParaRPr lang="en-US" sz="2900" b="1" u="sng"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This is a treatment in which the </a:t>
            </a:r>
            <a:r>
              <a:rPr lang="en-US" sz="2900" i="1" dirty="0">
                <a:latin typeface="Arial" panose="020B0604020202020204" pitchFamily="34" charset="0"/>
                <a:cs typeface="Arial" panose="020B0604020202020204" pitchFamily="34" charset="0"/>
              </a:rPr>
              <a:t>baby’s blood is gradually removed and replaced by donor’s </a:t>
            </a:r>
            <a:r>
              <a:rPr lang="en-US" sz="2900" i="1" dirty="0" smtClean="0">
                <a:latin typeface="Arial" panose="020B0604020202020204" pitchFamily="34" charset="0"/>
                <a:cs typeface="Arial" panose="020B0604020202020204" pitchFamily="34" charset="0"/>
              </a:rPr>
              <a:t>blood.eg, 10 mls out, and 10 mls in </a:t>
            </a:r>
            <a:r>
              <a:rPr lang="en-US" sz="2900" dirty="0" smtClean="0">
                <a:latin typeface="Arial" panose="020B0604020202020204" pitchFamily="34" charset="0"/>
                <a:cs typeface="Arial" panose="020B0604020202020204" pitchFamily="34" charset="0"/>
              </a:rPr>
              <a:t>until the desired amount has been achieved.</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It is used as a definitive treatment when </a:t>
            </a:r>
            <a:r>
              <a:rPr lang="en-US" sz="2900" i="1" dirty="0">
                <a:latin typeface="Arial" panose="020B0604020202020204" pitchFamily="34" charset="0"/>
                <a:cs typeface="Arial" panose="020B0604020202020204" pitchFamily="34" charset="0"/>
              </a:rPr>
              <a:t>bilirubin concentrations are approaching toxic levels. </a:t>
            </a:r>
          </a:p>
          <a:p>
            <a:r>
              <a:rPr lang="en-US" sz="2900" dirty="0">
                <a:latin typeface="Arial" panose="020B0604020202020204" pitchFamily="34" charset="0"/>
                <a:cs typeface="Arial" panose="020B0604020202020204" pitchFamily="34" charset="0"/>
              </a:rPr>
              <a:t>The baby has haemolytic disease or low </a:t>
            </a:r>
            <a:r>
              <a:rPr lang="en-US" sz="2900" dirty="0" smtClean="0">
                <a:latin typeface="Arial" panose="020B0604020202020204" pitchFamily="34" charset="0"/>
                <a:cs typeface="Arial" panose="020B0604020202020204" pitchFamily="34" charset="0"/>
              </a:rPr>
              <a:t>haemoglobin levels </a:t>
            </a:r>
            <a:endParaRPr lang="en-US" sz="2900"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The blood exchange transfusion has the following benefits;</a:t>
            </a:r>
          </a:p>
          <a:p>
            <a:pPr lvl="1">
              <a:buFont typeface="Wingdings" panose="05000000000000000000" pitchFamily="2" charset="2"/>
              <a:buChar char="Ø"/>
            </a:pPr>
            <a:r>
              <a:rPr lang="en-US" sz="2900" i="1" dirty="0">
                <a:latin typeface="Arial" panose="020B0604020202020204" pitchFamily="34" charset="0"/>
                <a:cs typeface="Arial" panose="020B0604020202020204" pitchFamily="34" charset="0"/>
              </a:rPr>
              <a:t>It helps in increasing the baby’s </a:t>
            </a:r>
            <a:r>
              <a:rPr lang="en-US" sz="2900" dirty="0">
                <a:latin typeface="Arial" panose="020B0604020202020204" pitchFamily="34" charset="0"/>
                <a:cs typeface="Arial" panose="020B0604020202020204" pitchFamily="34" charset="0"/>
              </a:rPr>
              <a:t>haemoglobin </a:t>
            </a:r>
            <a:r>
              <a:rPr lang="en-US" sz="2900" dirty="0" smtClean="0">
                <a:latin typeface="Arial" panose="020B0604020202020204" pitchFamily="34" charset="0"/>
                <a:cs typeface="Arial" panose="020B0604020202020204" pitchFamily="34" charset="0"/>
              </a:rPr>
              <a:t>levels</a:t>
            </a:r>
          </a:p>
          <a:p>
            <a:pPr lvl="1">
              <a:buFont typeface="Wingdings" panose="05000000000000000000" pitchFamily="2" charset="2"/>
              <a:buChar char="Ø"/>
            </a:pPr>
            <a:r>
              <a:rPr lang="en-US" sz="2900" i="1" dirty="0" smtClean="0">
                <a:latin typeface="Arial" panose="020B0604020202020204" pitchFamily="34" charset="0"/>
                <a:cs typeface="Arial" panose="020B0604020202020204" pitchFamily="34" charset="0"/>
              </a:rPr>
              <a:t>Aids in cleaning</a:t>
            </a:r>
            <a:r>
              <a:rPr lang="en-US" sz="2900" i="1" dirty="0">
                <a:latin typeface="Arial" panose="020B0604020202020204" pitchFamily="34" charset="0"/>
                <a:cs typeface="Arial" panose="020B0604020202020204" pitchFamily="34" charset="0"/>
              </a:rPr>
              <a:t>/ </a:t>
            </a:r>
            <a:r>
              <a:rPr lang="en-US" sz="2900" i="1" dirty="0" smtClean="0">
                <a:latin typeface="Arial" panose="020B0604020202020204" pitchFamily="34" charset="0"/>
                <a:cs typeface="Arial" panose="020B0604020202020204" pitchFamily="34" charset="0"/>
              </a:rPr>
              <a:t>washing excessive </a:t>
            </a:r>
            <a:r>
              <a:rPr lang="en-US" sz="2900" i="1" dirty="0">
                <a:latin typeface="Arial" panose="020B0604020202020204" pitchFamily="34" charset="0"/>
                <a:cs typeface="Arial" panose="020B0604020202020204" pitchFamily="34" charset="0"/>
              </a:rPr>
              <a:t>bilirubin and unwanted antibodies </a:t>
            </a:r>
            <a:r>
              <a:rPr lang="en-US" sz="2900" dirty="0" smtClean="0">
                <a:latin typeface="Arial" panose="020B0604020202020204" pitchFamily="34" charset="0"/>
                <a:cs typeface="Arial" panose="020B0604020202020204" pitchFamily="34" charset="0"/>
              </a:rPr>
              <a:t>from </a:t>
            </a:r>
            <a:r>
              <a:rPr lang="en-US" sz="2900" dirty="0">
                <a:latin typeface="Arial" panose="020B0604020202020204" pitchFamily="34" charset="0"/>
                <a:cs typeface="Arial" panose="020B0604020202020204" pitchFamily="34" charset="0"/>
              </a:rPr>
              <a:t>the baby’s circulation.</a:t>
            </a:r>
          </a:p>
          <a:p>
            <a:pPr marL="0" indent="0">
              <a:buNone/>
            </a:pPr>
            <a:endParaRPr lang="en-US" sz="2500" dirty="0"/>
          </a:p>
        </p:txBody>
      </p:sp>
    </p:spTree>
    <p:extLst>
      <p:ext uri="{BB962C8B-B14F-4D97-AF65-F5344CB8AC3E}">
        <p14:creationId xmlns:p14="http://schemas.microsoft.com/office/powerpoint/2010/main" val="331478899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Blood Required for Blood </a:t>
            </a:r>
            <a:r>
              <a:rPr lang="en-US" b="1" dirty="0">
                <a:latin typeface="Arial" panose="020B0604020202020204" pitchFamily="34" charset="0"/>
                <a:cs typeface="Arial" panose="020B0604020202020204" pitchFamily="34" charset="0"/>
              </a:rPr>
              <a:t>Exchange Transfusion</a:t>
            </a:r>
            <a:r>
              <a:rPr lang="en-US" dirty="0" smtClean="0"/>
              <a:t> </a:t>
            </a:r>
            <a:endParaRPr lang="en-US" dirty="0"/>
          </a:p>
        </p:txBody>
      </p:sp>
      <p:sp>
        <p:nvSpPr>
          <p:cNvPr id="3" name="Content Placeholder 2"/>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The </a:t>
            </a:r>
            <a:r>
              <a:rPr lang="en-US" sz="3200" b="1" dirty="0">
                <a:latin typeface="Arial" panose="020B0604020202020204" pitchFamily="34" charset="0"/>
                <a:cs typeface="Arial" panose="020B0604020202020204" pitchFamily="34" charset="0"/>
              </a:rPr>
              <a:t>donor’s blood </a:t>
            </a:r>
            <a:r>
              <a:rPr lang="en-US" sz="3200" dirty="0">
                <a:latin typeface="Arial" panose="020B0604020202020204" pitchFamily="34" charset="0"/>
                <a:cs typeface="Arial" panose="020B0604020202020204" pitchFamily="34" charset="0"/>
              </a:rPr>
              <a:t>used for the transfusion should be </a:t>
            </a:r>
            <a:r>
              <a:rPr lang="en-US" sz="3200" b="1" dirty="0">
                <a:latin typeface="Arial" panose="020B0604020202020204" pitchFamily="34" charset="0"/>
                <a:cs typeface="Arial" panose="020B0604020202020204" pitchFamily="34" charset="0"/>
              </a:rPr>
              <a:t>Rhesus negative </a:t>
            </a:r>
            <a:r>
              <a:rPr lang="en-US" sz="3200" dirty="0">
                <a:latin typeface="Arial" panose="020B0604020202020204" pitchFamily="34" charset="0"/>
                <a:cs typeface="Arial" panose="020B0604020202020204" pitchFamily="34" charset="0"/>
              </a:rPr>
              <a:t>so that it does not alter the baby’s blood group and to ensure that no antigen is introduced into the baby’s circulation that may lead to antibodies production. </a:t>
            </a:r>
          </a:p>
          <a:p>
            <a:r>
              <a:rPr lang="en-US" sz="3200" dirty="0">
                <a:latin typeface="Arial" panose="020B0604020202020204" pitchFamily="34" charset="0"/>
                <a:cs typeface="Arial" panose="020B0604020202020204" pitchFamily="34" charset="0"/>
              </a:rPr>
              <a:t>It should also be </a:t>
            </a:r>
            <a:r>
              <a:rPr lang="en-US" sz="3200" b="1" dirty="0">
                <a:latin typeface="Arial" panose="020B0604020202020204" pitchFamily="34" charset="0"/>
                <a:cs typeface="Arial" panose="020B0604020202020204" pitchFamily="34" charset="0"/>
              </a:rPr>
              <a:t>fresh</a:t>
            </a:r>
            <a:r>
              <a:rPr lang="en-US" sz="3200" dirty="0">
                <a:latin typeface="Arial" panose="020B0604020202020204" pitchFamily="34" charset="0"/>
                <a:cs typeface="Arial" panose="020B0604020202020204" pitchFamily="34" charset="0"/>
              </a:rPr>
              <a:t> and </a:t>
            </a:r>
            <a:r>
              <a:rPr lang="en-US" sz="3200" b="1" dirty="0">
                <a:latin typeface="Arial" panose="020B0604020202020204" pitchFamily="34" charset="0"/>
                <a:cs typeface="Arial" panose="020B0604020202020204" pitchFamily="34" charset="0"/>
              </a:rPr>
              <a:t>ABO compatible</a:t>
            </a:r>
            <a:r>
              <a:rPr lang="en-US" sz="3200" dirty="0">
                <a:latin typeface="Arial" panose="020B0604020202020204" pitchFamily="34" charset="0"/>
                <a:cs typeface="Arial" panose="020B0604020202020204" pitchFamily="34" charset="0"/>
              </a:rPr>
              <a:t>.</a:t>
            </a:r>
          </a:p>
          <a:p>
            <a:pPr marL="0" indent="0">
              <a:buNone/>
            </a:pPr>
            <a:endParaRPr lang="en-US" sz="3200" dirty="0"/>
          </a:p>
        </p:txBody>
      </p:sp>
    </p:spTree>
    <p:extLst>
      <p:ext uri="{BB962C8B-B14F-4D97-AF65-F5344CB8AC3E}">
        <p14:creationId xmlns:p14="http://schemas.microsoft.com/office/powerpoint/2010/main" val="237675838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3" name="Content Placeholder 2"/>
          <p:cNvSpPr>
            <a:spLocks noGrp="1"/>
          </p:cNvSpPr>
          <p:nvPr>
            <p:ph idx="1"/>
          </p:nvPr>
        </p:nvSpPr>
        <p:spPr>
          <a:xfrm>
            <a:off x="839449" y="228600"/>
            <a:ext cx="10358203" cy="5827426"/>
          </a:xfrm>
        </p:spPr>
        <p:txBody>
          <a:bodyPr>
            <a:normAutofit/>
          </a:bodyPr>
          <a:lstStyle/>
          <a:p>
            <a:pPr algn="ctr">
              <a:buNone/>
            </a:pPr>
            <a:r>
              <a:rPr lang="en-US" sz="4000" b="1" u="sng" dirty="0">
                <a:latin typeface="Arial" panose="020B0604020202020204" pitchFamily="34" charset="0"/>
                <a:cs typeface="Arial" panose="020B0604020202020204" pitchFamily="34" charset="0"/>
              </a:rPr>
              <a:t>Indications for Blood Exchange Transfusion</a:t>
            </a:r>
          </a:p>
          <a:p>
            <a:pPr lvl="0"/>
            <a:r>
              <a:rPr lang="en-US" sz="3200" dirty="0">
                <a:latin typeface="Arial" panose="020B0604020202020204" pitchFamily="34" charset="0"/>
                <a:cs typeface="Arial" panose="020B0604020202020204" pitchFamily="34" charset="0"/>
              </a:rPr>
              <a:t>Infants with haemolytic disease.</a:t>
            </a:r>
          </a:p>
          <a:p>
            <a:pPr lvl="0"/>
            <a:r>
              <a:rPr lang="en-US" sz="3200" dirty="0">
                <a:latin typeface="Arial" panose="020B0604020202020204" pitchFamily="34" charset="0"/>
                <a:cs typeface="Arial" panose="020B0604020202020204" pitchFamily="34" charset="0"/>
              </a:rPr>
              <a:t>Preterms with bilirubin levels of 300-400 mol/l</a:t>
            </a:r>
          </a:p>
          <a:p>
            <a:pPr lvl="0"/>
            <a:r>
              <a:rPr lang="en-US" sz="3200" dirty="0">
                <a:latin typeface="Arial" panose="020B0604020202020204" pitchFamily="34" charset="0"/>
                <a:cs typeface="Arial" panose="020B0604020202020204" pitchFamily="34" charset="0"/>
              </a:rPr>
              <a:t>Babies whose birth weight was less than 1500g and have bilirubin levels of 255mol/l</a:t>
            </a:r>
          </a:p>
          <a:p>
            <a:pPr lvl="0"/>
            <a:r>
              <a:rPr lang="en-US" sz="3200" dirty="0">
                <a:latin typeface="Arial" panose="020B0604020202020204" pitchFamily="34" charset="0"/>
                <a:cs typeface="Arial" panose="020B0604020202020204" pitchFamily="34" charset="0"/>
              </a:rPr>
              <a:t>Term babies with bilirubin levels above 100 mol/l at birth or later 400-500 mol/l</a:t>
            </a: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25371881"/>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4" name="Content Placeholder 2"/>
          <p:cNvSpPr>
            <a:spLocks noGrp="1"/>
          </p:cNvSpPr>
          <p:nvPr>
            <p:ph idx="1"/>
          </p:nvPr>
        </p:nvSpPr>
        <p:spPr>
          <a:xfrm>
            <a:off x="869431" y="152400"/>
            <a:ext cx="10343212" cy="6248400"/>
          </a:xfrm>
        </p:spPr>
        <p:txBody>
          <a:bodyPr>
            <a:normAutofit fontScale="96875"/>
          </a:bodyPr>
          <a:lstStyle/>
          <a:p>
            <a:pPr algn="ctr">
              <a:buNone/>
            </a:pPr>
            <a:r>
              <a:rPr lang="en-US" sz="3700" b="1" u="sng" dirty="0">
                <a:latin typeface="Arial" panose="020B0604020202020204" pitchFamily="34" charset="0"/>
                <a:cs typeface="Arial" panose="020B0604020202020204" pitchFamily="34" charset="0"/>
              </a:rPr>
              <a:t>Care of the baby Post Transfusion</a:t>
            </a:r>
          </a:p>
          <a:p>
            <a:pPr lvl="0"/>
            <a:r>
              <a:rPr lang="en-US" sz="2900" dirty="0">
                <a:latin typeface="Arial" panose="020B0604020202020204" pitchFamily="34" charset="0"/>
                <a:cs typeface="Arial" panose="020B0604020202020204" pitchFamily="34" charset="0"/>
              </a:rPr>
              <a:t>Put the baby back to phototherapy to continue with </a:t>
            </a:r>
            <a:r>
              <a:rPr lang="en-US" sz="2900" dirty="0" smtClean="0">
                <a:latin typeface="Arial" panose="020B0604020202020204" pitchFamily="34" charset="0"/>
                <a:cs typeface="Arial" panose="020B0604020202020204" pitchFamily="34" charset="0"/>
              </a:rPr>
              <a:t>therapy</a:t>
            </a:r>
            <a:endParaRPr lang="en-US" sz="2900" dirty="0">
              <a:latin typeface="Arial" panose="020B0604020202020204" pitchFamily="34" charset="0"/>
              <a:cs typeface="Arial" panose="020B0604020202020204" pitchFamily="34" charset="0"/>
            </a:endParaRPr>
          </a:p>
          <a:p>
            <a:pPr lvl="0"/>
            <a:r>
              <a:rPr lang="en-US" sz="2900" dirty="0">
                <a:latin typeface="Arial" panose="020B0604020202020204" pitchFamily="34" charset="0"/>
                <a:cs typeface="Arial" panose="020B0604020202020204" pitchFamily="34" charset="0"/>
              </a:rPr>
              <a:t>Closely observe the baby for bleeding from the umbilical cord.</a:t>
            </a:r>
          </a:p>
          <a:p>
            <a:pPr lvl="0"/>
            <a:r>
              <a:rPr lang="en-US" sz="2900" dirty="0">
                <a:latin typeface="Arial" panose="020B0604020202020204" pitchFamily="34" charset="0"/>
                <a:cs typeface="Arial" panose="020B0604020202020204" pitchFamily="34" charset="0"/>
              </a:rPr>
              <a:t>If the baby was on infusion, continue for some time.</a:t>
            </a:r>
          </a:p>
          <a:p>
            <a:pPr lvl="0"/>
            <a:r>
              <a:rPr lang="en-US" sz="2900" dirty="0">
                <a:latin typeface="Arial" panose="020B0604020202020204" pitchFamily="34" charset="0"/>
                <a:cs typeface="Arial" panose="020B0604020202020204" pitchFamily="34" charset="0"/>
              </a:rPr>
              <a:t>Reassure the mother and involve her in the care of the baby.</a:t>
            </a:r>
          </a:p>
          <a:p>
            <a:pPr>
              <a:buNone/>
            </a:pPr>
            <a:endParaRPr lang="en-US" sz="3500" b="1" u="sng" dirty="0" smtClean="0">
              <a:latin typeface="Arial" panose="020B0604020202020204" pitchFamily="34" charset="0"/>
              <a:cs typeface="Arial" panose="020B0604020202020204" pitchFamily="34" charset="0"/>
            </a:endParaRPr>
          </a:p>
          <a:p>
            <a:pPr>
              <a:buNone/>
            </a:pPr>
            <a:r>
              <a:rPr lang="en-US" sz="3500" b="1" u="sng" dirty="0" smtClean="0">
                <a:latin typeface="Arial" panose="020B0604020202020204" pitchFamily="34" charset="0"/>
                <a:cs typeface="Arial" panose="020B0604020202020204" pitchFamily="34" charset="0"/>
              </a:rPr>
              <a:t>Complications </a:t>
            </a:r>
            <a:r>
              <a:rPr lang="en-US" sz="3500" b="1" u="sng" dirty="0">
                <a:latin typeface="Arial" panose="020B0604020202020204" pitchFamily="34" charset="0"/>
                <a:cs typeface="Arial" panose="020B0604020202020204" pitchFamily="34" charset="0"/>
              </a:rPr>
              <a:t>of Blood Exchange Transfusion</a:t>
            </a:r>
          </a:p>
          <a:p>
            <a:pPr lvl="0"/>
            <a:r>
              <a:rPr lang="en-US" dirty="0">
                <a:latin typeface="Arial" panose="020B0604020202020204" pitchFamily="34" charset="0"/>
                <a:cs typeface="Arial" panose="020B0604020202020204" pitchFamily="34" charset="0"/>
              </a:rPr>
              <a:t>Circulatory collapse</a:t>
            </a:r>
          </a:p>
          <a:p>
            <a:pPr lvl="0"/>
            <a:r>
              <a:rPr lang="en-US" dirty="0">
                <a:latin typeface="Arial" panose="020B0604020202020204" pitchFamily="34" charset="0"/>
                <a:cs typeface="Arial" panose="020B0604020202020204" pitchFamily="34" charset="0"/>
              </a:rPr>
              <a:t>Incompatibility reactions</a:t>
            </a:r>
          </a:p>
          <a:p>
            <a:r>
              <a:rPr lang="en-US" dirty="0">
                <a:latin typeface="Arial" panose="020B0604020202020204" pitchFamily="34" charset="0"/>
                <a:cs typeface="Arial" panose="020B0604020202020204" pitchFamily="34" charset="0"/>
              </a:rPr>
              <a:t>Acquired infections e.g. HIV, Hepatitis B.</a:t>
            </a:r>
          </a:p>
          <a:p>
            <a:pPr lvl="0"/>
            <a:endParaRPr lang="en-US" dirty="0"/>
          </a:p>
          <a:p>
            <a:endParaRPr lang="en-US" dirty="0"/>
          </a:p>
        </p:txBody>
      </p:sp>
    </p:spTree>
    <p:extLst>
      <p:ext uri="{BB962C8B-B14F-4D97-AF65-F5344CB8AC3E}">
        <p14:creationId xmlns:p14="http://schemas.microsoft.com/office/powerpoint/2010/main" val="136559081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15" name="Content Placeholder 2"/>
          <p:cNvSpPr>
            <a:spLocks noGrp="1"/>
          </p:cNvSpPr>
          <p:nvPr>
            <p:ph idx="1"/>
          </p:nvPr>
        </p:nvSpPr>
        <p:spPr>
          <a:xfrm>
            <a:off x="674557" y="228600"/>
            <a:ext cx="10658007" cy="5917367"/>
          </a:xfrm>
        </p:spPr>
        <p:txBody>
          <a:bodyPr>
            <a:normAutofit/>
          </a:bodyPr>
          <a:lstStyle/>
          <a:p>
            <a:pPr marL="653796" indent="-571500">
              <a:buFont typeface="+mj-lt"/>
              <a:buAutoNum type="romanUcPeriod" startAt="3"/>
            </a:pPr>
            <a:r>
              <a:rPr lang="en-US" sz="3600" b="1" u="sng" dirty="0">
                <a:latin typeface="Arial" panose="020B0604020202020204" pitchFamily="34" charset="0"/>
                <a:cs typeface="Arial" panose="020B0604020202020204" pitchFamily="34" charset="0"/>
              </a:rPr>
              <a:t>Protoporphyrins</a:t>
            </a:r>
          </a:p>
          <a:p>
            <a:r>
              <a:rPr lang="en-US" b="1" dirty="0" smtClean="0">
                <a:latin typeface="Arial" panose="020B0604020202020204" pitchFamily="34" charset="0"/>
                <a:cs typeface="Arial" panose="020B0604020202020204" pitchFamily="34" charset="0"/>
              </a:rPr>
              <a:t>Protoporphyrins </a:t>
            </a:r>
            <a:r>
              <a:rPr lang="en-US" dirty="0" smtClean="0">
                <a:latin typeface="Arial" panose="020B0604020202020204" pitchFamily="34" charset="0"/>
                <a:cs typeface="Arial" panose="020B0604020202020204" pitchFamily="34" charset="0"/>
              </a:rPr>
              <a:t>administration is another type of pathological jaundice management.</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They </a:t>
            </a:r>
            <a:r>
              <a:rPr lang="en-US" dirty="0">
                <a:latin typeface="Arial" panose="020B0604020202020204" pitchFamily="34" charset="0"/>
                <a:cs typeface="Arial" panose="020B0604020202020204" pitchFamily="34" charset="0"/>
              </a:rPr>
              <a:t>are </a:t>
            </a:r>
            <a:r>
              <a:rPr lang="en-US" i="1" dirty="0" err="1">
                <a:latin typeface="Arial" panose="020B0604020202020204" pitchFamily="34" charset="0"/>
                <a:cs typeface="Arial" panose="020B0604020202020204" pitchFamily="34" charset="0"/>
              </a:rPr>
              <a:t>haeme</a:t>
            </a:r>
            <a:r>
              <a:rPr lang="en-US" i="1" dirty="0">
                <a:latin typeface="Arial" panose="020B0604020202020204" pitchFamily="34" charset="0"/>
                <a:cs typeface="Arial" panose="020B0604020202020204" pitchFamily="34" charset="0"/>
              </a:rPr>
              <a:t> </a:t>
            </a:r>
            <a:r>
              <a:rPr lang="en-US" i="1" dirty="0" err="1">
                <a:latin typeface="Arial" panose="020B0604020202020204" pitchFamily="34" charset="0"/>
                <a:cs typeface="Arial" panose="020B0604020202020204" pitchFamily="34" charset="0"/>
              </a:rPr>
              <a:t>oxygenase</a:t>
            </a:r>
            <a:r>
              <a:rPr lang="en-US" i="1" dirty="0">
                <a:latin typeface="Arial" panose="020B0604020202020204" pitchFamily="34" charset="0"/>
                <a:cs typeface="Arial" panose="020B0604020202020204" pitchFamily="34" charset="0"/>
              </a:rPr>
              <a:t> inhibitors </a:t>
            </a:r>
            <a:r>
              <a:rPr lang="en-US" dirty="0">
                <a:latin typeface="Arial" panose="020B0604020202020204" pitchFamily="34" charset="0"/>
                <a:cs typeface="Arial" panose="020B0604020202020204" pitchFamily="34" charset="0"/>
              </a:rPr>
              <a:t>which are administered to inhibit the breakdown of </a:t>
            </a:r>
            <a:r>
              <a:rPr lang="en-US" dirty="0" err="1" smtClean="0">
                <a:latin typeface="Arial" panose="020B0604020202020204" pitchFamily="34" charset="0"/>
                <a:cs typeface="Arial" panose="020B0604020202020204" pitchFamily="34" charset="0"/>
              </a:rPr>
              <a:t>haem</a:t>
            </a:r>
            <a:r>
              <a:rPr lang="en-US" dirty="0" smtClean="0">
                <a:latin typeface="Arial" panose="020B0604020202020204" pitchFamily="34" charset="0"/>
                <a:cs typeface="Arial" panose="020B0604020202020204" pitchFamily="34" charset="0"/>
              </a:rPr>
              <a:t> hence </a:t>
            </a:r>
            <a:r>
              <a:rPr lang="en-US" dirty="0">
                <a:latin typeface="Arial" panose="020B0604020202020204" pitchFamily="34" charset="0"/>
                <a:cs typeface="Arial" panose="020B0604020202020204" pitchFamily="34" charset="0"/>
              </a:rPr>
              <a:t>reduce bilirubin production.</a:t>
            </a:r>
          </a:p>
          <a:p>
            <a:r>
              <a:rPr lang="en-US" dirty="0">
                <a:latin typeface="Arial" panose="020B0604020202020204" pitchFamily="34" charset="0"/>
                <a:cs typeface="Arial" panose="020B0604020202020204" pitchFamily="34" charset="0"/>
              </a:rPr>
              <a:t>They are usually used in combination with phototherapy and/or blood exchange transfusion.</a:t>
            </a:r>
          </a:p>
          <a:p>
            <a:pPr>
              <a:buNone/>
            </a:pP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4455166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Complication of neonatal jaundice</a:t>
            </a:r>
            <a:endParaRPr lang="en-US" dirty="0"/>
          </a:p>
        </p:txBody>
      </p:sp>
      <p:sp>
        <p:nvSpPr>
          <p:cNvPr id="3" name="Content Placeholder 2"/>
          <p:cNvSpPr>
            <a:spLocks noGrp="1"/>
          </p:cNvSpPr>
          <p:nvPr>
            <p:ph idx="1"/>
          </p:nvPr>
        </p:nvSpPr>
        <p:spPr/>
        <p:txBody>
          <a:bodyPr/>
          <a:lstStyle/>
          <a:p>
            <a:pPr algn="ctr">
              <a:buNone/>
            </a:pPr>
            <a:endParaRPr lang="en-US" b="1" u="sng"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Retinal damage due to light used in treatment</a:t>
            </a:r>
          </a:p>
          <a:p>
            <a:pPr lvl="0"/>
            <a:r>
              <a:rPr lang="en-US" dirty="0">
                <a:latin typeface="Arial" panose="020B0604020202020204" pitchFamily="34" charset="0"/>
                <a:cs typeface="Arial" panose="020B0604020202020204" pitchFamily="34" charset="0"/>
              </a:rPr>
              <a:t>Anemia</a:t>
            </a:r>
          </a:p>
          <a:p>
            <a:pPr lvl="0"/>
            <a:r>
              <a:rPr lang="en-US" dirty="0">
                <a:latin typeface="Arial" panose="020B0604020202020204" pitchFamily="34" charset="0"/>
                <a:cs typeface="Arial" panose="020B0604020202020204" pitchFamily="34" charset="0"/>
              </a:rPr>
              <a:t>Hyperthermia associated with phototherapy.</a:t>
            </a:r>
          </a:p>
          <a:p>
            <a:pPr lvl="0"/>
            <a:r>
              <a:rPr lang="en-US" dirty="0">
                <a:latin typeface="Arial" panose="020B0604020202020204" pitchFamily="34" charset="0"/>
                <a:cs typeface="Arial" panose="020B0604020202020204" pitchFamily="34" charset="0"/>
              </a:rPr>
              <a:t>Hypocalcaemia</a:t>
            </a:r>
          </a:p>
          <a:p>
            <a:pPr lvl="0"/>
            <a:r>
              <a:rPr lang="en-US" dirty="0">
                <a:latin typeface="Arial" panose="020B0604020202020204" pitchFamily="34" charset="0"/>
                <a:cs typeface="Arial" panose="020B0604020202020204" pitchFamily="34" charset="0"/>
              </a:rPr>
              <a:t>Kernicterus</a:t>
            </a:r>
          </a:p>
          <a:p>
            <a:pPr marL="82296" indent="0">
              <a:buNone/>
            </a:pPr>
            <a:r>
              <a:rPr lang="en-US" b="1" dirty="0">
                <a:latin typeface="Arial" panose="020B0604020202020204" pitchFamily="34" charset="0"/>
                <a:cs typeface="Arial" panose="020B0604020202020204" pitchFamily="34" charset="0"/>
              </a:rPr>
              <a:t>NB: </a:t>
            </a:r>
            <a:r>
              <a:rPr lang="en-US" dirty="0">
                <a:latin typeface="Arial" panose="020B0604020202020204" pitchFamily="34" charset="0"/>
                <a:cs typeface="Arial" panose="020B0604020202020204" pitchFamily="34" charset="0"/>
              </a:rPr>
              <a:t>Read more on obstructive and haemolytic jaundice</a:t>
            </a:r>
          </a:p>
          <a:p>
            <a:endParaRPr lang="en-US" dirty="0"/>
          </a:p>
        </p:txBody>
      </p:sp>
    </p:spTree>
    <p:extLst>
      <p:ext uri="{BB962C8B-B14F-4D97-AF65-F5344CB8AC3E}">
        <p14:creationId xmlns:p14="http://schemas.microsoft.com/office/powerpoint/2010/main" val="3391676742"/>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0" name="Title 1"/>
          <p:cNvSpPr>
            <a:spLocks noGrp="1"/>
          </p:cNvSpPr>
          <p:nvPr>
            <p:ph type="title"/>
          </p:nvPr>
        </p:nvSpPr>
        <p:spPr>
          <a:xfrm>
            <a:off x="1676400" y="274638"/>
            <a:ext cx="8781288" cy="1239368"/>
          </a:xfrm>
        </p:spPr>
        <p:txBody>
          <a:bodyPr>
            <a:normAutofit/>
          </a:bodyPr>
          <a:lstStyle/>
          <a:p>
            <a:pPr algn="ctr"/>
            <a:r>
              <a:rPr lang="en-US" b="1" dirty="0">
                <a:latin typeface="Arial" panose="020B0604020202020204" pitchFamily="34" charset="0"/>
                <a:cs typeface="Arial" panose="020B0604020202020204" pitchFamily="34" charset="0"/>
              </a:rPr>
              <a:t>HYDROCEPHALUS</a:t>
            </a:r>
          </a:p>
        </p:txBody>
      </p:sp>
      <p:sp>
        <p:nvSpPr>
          <p:cNvPr id="1048731" name="Content Placeholder 2"/>
          <p:cNvSpPr>
            <a:spLocks noGrp="1"/>
          </p:cNvSpPr>
          <p:nvPr>
            <p:ph idx="1"/>
          </p:nvPr>
        </p:nvSpPr>
        <p:spPr>
          <a:xfrm>
            <a:off x="989351" y="1514006"/>
            <a:ext cx="10028419" cy="4811843"/>
          </a:xfrm>
        </p:spPr>
        <p:txBody>
          <a:bodyPr>
            <a:normAutofit/>
          </a:bodyPr>
          <a:lstStyle/>
          <a:p>
            <a:r>
              <a:rPr lang="en-US" sz="3200" dirty="0">
                <a:latin typeface="Arial" panose="020B0604020202020204" pitchFamily="34" charset="0"/>
                <a:cs typeface="Arial" panose="020B0604020202020204" pitchFamily="34" charset="0"/>
              </a:rPr>
              <a:t>This is a condition where there is </a:t>
            </a:r>
            <a:r>
              <a:rPr lang="en-US" sz="3200" i="1" dirty="0">
                <a:latin typeface="Arial" panose="020B0604020202020204" pitchFamily="34" charset="0"/>
                <a:cs typeface="Arial" panose="020B0604020202020204" pitchFamily="34" charset="0"/>
              </a:rPr>
              <a:t>accumulation of CSF within the ventricles of the brain with resultant increased ICP and enlargement of the cerebral ventricles.</a:t>
            </a:r>
          </a:p>
          <a:p>
            <a:r>
              <a:rPr lang="en-US" sz="3200" dirty="0">
                <a:latin typeface="Arial" panose="020B0604020202020204" pitchFamily="34" charset="0"/>
                <a:cs typeface="Arial" panose="020B0604020202020204" pitchFamily="34" charset="0"/>
              </a:rPr>
              <a:t>It can be detected prenatally by ultrasound and in labour they present by breech, </a:t>
            </a:r>
            <a:r>
              <a:rPr lang="en-US" sz="3200" dirty="0" smtClean="0">
                <a:latin typeface="Arial" panose="020B0604020202020204" pitchFamily="34" charset="0"/>
                <a:cs typeface="Arial" panose="020B0604020202020204" pitchFamily="34" charset="0"/>
              </a:rPr>
              <a:t>fontanels </a:t>
            </a:r>
            <a:r>
              <a:rPr lang="en-US" sz="3200" dirty="0">
                <a:latin typeface="Arial" panose="020B0604020202020204" pitchFamily="34" charset="0"/>
                <a:cs typeface="Arial" panose="020B0604020202020204" pitchFamily="34" charset="0"/>
              </a:rPr>
              <a:t>and sutures are very wide on VE</a:t>
            </a:r>
          </a:p>
        </p:txBody>
      </p:sp>
    </p:spTree>
    <p:extLst>
      <p:ext uri="{BB962C8B-B14F-4D97-AF65-F5344CB8AC3E}">
        <p14:creationId xmlns:p14="http://schemas.microsoft.com/office/powerpoint/2010/main" val="5810723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982412"/>
          </a:xfrm>
        </p:spPr>
        <p:txBody>
          <a:bodyPr/>
          <a:lstStyle/>
          <a:p>
            <a:r>
              <a:rPr lang="en-US" b="1" dirty="0">
                <a:latin typeface="Arial" panose="020B0604020202020204" pitchFamily="34" charset="0"/>
                <a:cs typeface="Arial" panose="020B0604020202020204" pitchFamily="34" charset="0"/>
              </a:rPr>
              <a:t>Signs and </a:t>
            </a:r>
            <a:r>
              <a:rPr lang="en-US" b="1" dirty="0" smtClean="0">
                <a:latin typeface="Arial" panose="020B0604020202020204" pitchFamily="34" charset="0"/>
                <a:cs typeface="Arial" panose="020B0604020202020204" pitchFamily="34" charset="0"/>
              </a:rPr>
              <a:t>Symptoms</a:t>
            </a:r>
            <a:endParaRPr lang="en-US" dirty="0"/>
          </a:p>
        </p:txBody>
      </p:sp>
      <p:sp>
        <p:nvSpPr>
          <p:cNvPr id="3" name="Content Placeholder 2"/>
          <p:cNvSpPr>
            <a:spLocks noGrp="1"/>
          </p:cNvSpPr>
          <p:nvPr>
            <p:ph idx="1"/>
          </p:nvPr>
        </p:nvSpPr>
        <p:spPr>
          <a:xfrm>
            <a:off x="838200" y="1612232"/>
            <a:ext cx="10515600" cy="4564731"/>
          </a:xfrm>
        </p:spPr>
        <p:txBody>
          <a:bodyPr/>
          <a:lstStyle/>
          <a:p>
            <a:pPr marL="596646" indent="-514350">
              <a:buFont typeface="+mj-lt"/>
              <a:buAutoNum type="alphaLcParenR"/>
            </a:pPr>
            <a:r>
              <a:rPr lang="en-US" sz="3200" b="1" u="sng" dirty="0">
                <a:latin typeface="Arial" panose="020B0604020202020204" pitchFamily="34" charset="0"/>
                <a:cs typeface="Arial" panose="020B0604020202020204" pitchFamily="34" charset="0"/>
              </a:rPr>
              <a:t>Mild and Moderate Asphyxia</a:t>
            </a:r>
            <a:endParaRPr lang="en-US" sz="3200" u="sng" dirty="0">
              <a:latin typeface="Arial" panose="020B0604020202020204" pitchFamily="34" charset="0"/>
              <a:cs typeface="Arial" panose="020B0604020202020204" pitchFamily="34" charset="0"/>
            </a:endParaRPr>
          </a:p>
          <a:p>
            <a:pPr lvl="1">
              <a:buFont typeface="Wingdings" pitchFamily="2" charset="2"/>
              <a:buChar char="§"/>
            </a:pPr>
            <a:r>
              <a:rPr lang="en-US" sz="3200" dirty="0">
                <a:latin typeface="Arial" panose="020B0604020202020204" pitchFamily="34" charset="0"/>
                <a:cs typeface="Arial" panose="020B0604020202020204" pitchFamily="34" charset="0"/>
              </a:rPr>
              <a:t>Apex beat (pulse rate) 100/min or less</a:t>
            </a:r>
          </a:p>
          <a:p>
            <a:pPr lvl="1">
              <a:buFont typeface="Wingdings" pitchFamily="2" charset="2"/>
              <a:buChar char="§"/>
            </a:pPr>
            <a:r>
              <a:rPr lang="en-US" sz="3200" dirty="0">
                <a:latin typeface="Arial" panose="020B0604020202020204" pitchFamily="34" charset="0"/>
                <a:cs typeface="Arial" panose="020B0604020202020204" pitchFamily="34" charset="0"/>
              </a:rPr>
              <a:t>Skin colour is pink with blue extremities</a:t>
            </a:r>
          </a:p>
          <a:p>
            <a:pPr lvl="1">
              <a:buFont typeface="Wingdings" pitchFamily="2" charset="2"/>
              <a:buChar char="§"/>
            </a:pPr>
            <a:r>
              <a:rPr lang="en-US" sz="3200" dirty="0">
                <a:latin typeface="Arial" panose="020B0604020202020204" pitchFamily="34" charset="0"/>
                <a:cs typeface="Arial" panose="020B0604020202020204" pitchFamily="34" charset="0"/>
              </a:rPr>
              <a:t>Response to stimuli may be present</a:t>
            </a:r>
          </a:p>
          <a:p>
            <a:pPr lvl="1">
              <a:buFont typeface="Wingdings" pitchFamily="2" charset="2"/>
              <a:buChar char="§"/>
            </a:pPr>
            <a:r>
              <a:rPr lang="en-US" sz="3200" dirty="0">
                <a:latin typeface="Arial" panose="020B0604020202020204" pitchFamily="34" charset="0"/>
                <a:cs typeface="Arial" panose="020B0604020202020204" pitchFamily="34" charset="0"/>
              </a:rPr>
              <a:t>Cry may be weak or strong</a:t>
            </a:r>
          </a:p>
          <a:p>
            <a:pPr lvl="1">
              <a:buFont typeface="Wingdings" pitchFamily="2" charset="2"/>
              <a:buChar char="§"/>
            </a:pPr>
            <a:r>
              <a:rPr lang="en-US" sz="3200" dirty="0">
                <a:latin typeface="Arial" panose="020B0604020202020204" pitchFamily="34" charset="0"/>
                <a:cs typeface="Arial" panose="020B0604020202020204" pitchFamily="34" charset="0"/>
              </a:rPr>
              <a:t>Makes effort to breath and may gasp with irregular respiration</a:t>
            </a:r>
          </a:p>
          <a:p>
            <a:endParaRPr lang="en-US" dirty="0"/>
          </a:p>
        </p:txBody>
      </p:sp>
    </p:spTree>
    <p:extLst>
      <p:ext uri="{BB962C8B-B14F-4D97-AF65-F5344CB8AC3E}">
        <p14:creationId xmlns:p14="http://schemas.microsoft.com/office/powerpoint/2010/main" val="107370336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2" name="Content Placeholder 2"/>
          <p:cNvSpPr>
            <a:spLocks noGrp="1"/>
          </p:cNvSpPr>
          <p:nvPr>
            <p:ph idx="1"/>
          </p:nvPr>
        </p:nvSpPr>
        <p:spPr>
          <a:xfrm>
            <a:off x="944381" y="228600"/>
            <a:ext cx="10343212" cy="5947348"/>
          </a:xfrm>
        </p:spPr>
        <p:txBody>
          <a:bodyPr>
            <a:normAutofit fontScale="96875"/>
          </a:bodyPr>
          <a:lstStyle/>
          <a:p>
            <a:pPr marL="82296" indent="0" algn="ctr">
              <a:buNone/>
            </a:pPr>
            <a:r>
              <a:rPr lang="en-US" sz="3700" b="1" u="sng" dirty="0">
                <a:latin typeface="Arial" panose="020B0604020202020204" pitchFamily="34" charset="0"/>
                <a:cs typeface="Arial" panose="020B0604020202020204" pitchFamily="34" charset="0"/>
              </a:rPr>
              <a:t>Formation and flow of CSF</a:t>
            </a:r>
          </a:p>
          <a:p>
            <a:r>
              <a:rPr lang="en-US" sz="2900" dirty="0">
                <a:latin typeface="Arial" panose="020B0604020202020204" pitchFamily="34" charset="0"/>
                <a:cs typeface="Arial" panose="020B0604020202020204" pitchFamily="34" charset="0"/>
              </a:rPr>
              <a:t>CSF is secreted by the </a:t>
            </a:r>
            <a:r>
              <a:rPr lang="en-US" sz="2900" b="1" dirty="0">
                <a:latin typeface="Arial" panose="020B0604020202020204" pitchFamily="34" charset="0"/>
                <a:cs typeface="Arial" panose="020B0604020202020204" pitchFamily="34" charset="0"/>
              </a:rPr>
              <a:t>choroid plexus </a:t>
            </a:r>
            <a:r>
              <a:rPr lang="en-US" sz="2900" dirty="0">
                <a:latin typeface="Arial" panose="020B0604020202020204" pitchFamily="34" charset="0"/>
                <a:cs typeface="Arial" panose="020B0604020202020204" pitchFamily="34" charset="0"/>
              </a:rPr>
              <a:t>into the </a:t>
            </a:r>
            <a:r>
              <a:rPr lang="en-US" sz="2900" b="1" dirty="0">
                <a:latin typeface="Arial" panose="020B0604020202020204" pitchFamily="34" charset="0"/>
                <a:cs typeface="Arial" panose="020B0604020202020204" pitchFamily="34" charset="0"/>
              </a:rPr>
              <a:t>lateral ventricles</a:t>
            </a:r>
            <a:r>
              <a:rPr lang="en-US" sz="2900" dirty="0">
                <a:latin typeface="Arial" panose="020B0604020202020204" pitchFamily="34" charset="0"/>
                <a:cs typeface="Arial" panose="020B0604020202020204" pitchFamily="34" charset="0"/>
              </a:rPr>
              <a:t>. It then passes to the </a:t>
            </a:r>
            <a:r>
              <a:rPr lang="en-US" sz="2900" b="1" dirty="0">
                <a:latin typeface="Arial" panose="020B0604020202020204" pitchFamily="34" charset="0"/>
                <a:cs typeface="Arial" panose="020B0604020202020204" pitchFamily="34" charset="0"/>
              </a:rPr>
              <a:t>third ventricle </a:t>
            </a:r>
            <a:r>
              <a:rPr lang="en-US" sz="2900" dirty="0">
                <a:latin typeface="Arial" panose="020B0604020202020204" pitchFamily="34" charset="0"/>
                <a:cs typeface="Arial" panose="020B0604020202020204" pitchFamily="34" charset="0"/>
              </a:rPr>
              <a:t>from where it flows to the </a:t>
            </a:r>
            <a:r>
              <a:rPr lang="en-US" sz="2900" b="1" u="sng" dirty="0">
                <a:latin typeface="Arial" panose="020B0604020202020204" pitchFamily="34" charset="0"/>
                <a:cs typeface="Arial" panose="020B0604020202020204" pitchFamily="34" charset="0"/>
              </a:rPr>
              <a:t>fourth ventricle</a:t>
            </a:r>
            <a:r>
              <a:rPr lang="en-US" sz="2900" b="1" dirty="0">
                <a:latin typeface="Arial" panose="020B0604020202020204" pitchFamily="34" charset="0"/>
                <a:cs typeface="Arial" panose="020B0604020202020204" pitchFamily="34" charset="0"/>
              </a:rPr>
              <a:t> </a:t>
            </a:r>
            <a:r>
              <a:rPr lang="en-US" sz="2900" dirty="0">
                <a:latin typeface="Arial" panose="020B0604020202020204" pitchFamily="34" charset="0"/>
                <a:cs typeface="Arial" panose="020B0604020202020204" pitchFamily="34" charset="0"/>
              </a:rPr>
              <a:t>through the </a:t>
            </a:r>
            <a:r>
              <a:rPr lang="en-US" sz="2900" b="1" dirty="0">
                <a:latin typeface="Arial" panose="020B0604020202020204" pitchFamily="34" charset="0"/>
                <a:cs typeface="Arial" panose="020B0604020202020204" pitchFamily="34" charset="0"/>
              </a:rPr>
              <a:t>aqueduct.</a:t>
            </a:r>
            <a:r>
              <a:rPr lang="en-US" sz="2900" dirty="0">
                <a:latin typeface="Arial" panose="020B0604020202020204" pitchFamily="34" charset="0"/>
                <a:cs typeface="Arial" panose="020B0604020202020204" pitchFamily="34" charset="0"/>
              </a:rPr>
              <a:t> </a:t>
            </a:r>
            <a:endParaRPr lang="en-US" sz="2900" dirty="0" smtClean="0">
              <a:latin typeface="Arial" panose="020B0604020202020204" pitchFamily="34" charset="0"/>
              <a:cs typeface="Arial" panose="020B0604020202020204" pitchFamily="34" charset="0"/>
            </a:endParaRPr>
          </a:p>
          <a:p>
            <a:r>
              <a:rPr lang="en-US" sz="2900" dirty="0" smtClean="0">
                <a:latin typeface="Arial" panose="020B0604020202020204" pitchFamily="34" charset="0"/>
                <a:cs typeface="Arial" panose="020B0604020202020204" pitchFamily="34" charset="0"/>
              </a:rPr>
              <a:t>From </a:t>
            </a:r>
            <a:r>
              <a:rPr lang="en-US" sz="2900" dirty="0">
                <a:latin typeface="Arial" panose="020B0604020202020204" pitchFamily="34" charset="0"/>
                <a:cs typeface="Arial" panose="020B0604020202020204" pitchFamily="34" charset="0"/>
              </a:rPr>
              <a:t>the fourth ventricle, it flows through the </a:t>
            </a:r>
            <a:r>
              <a:rPr lang="en-US" sz="2900" i="1" u="sng" dirty="0">
                <a:latin typeface="Arial" panose="020B0604020202020204" pitchFamily="34" charset="0"/>
                <a:cs typeface="Arial" panose="020B0604020202020204" pitchFamily="34" charset="0"/>
              </a:rPr>
              <a:t>median and lateral </a:t>
            </a:r>
            <a:r>
              <a:rPr lang="en-US" sz="2900" i="1" dirty="0">
                <a:latin typeface="Arial" panose="020B0604020202020204" pitchFamily="34" charset="0"/>
                <a:cs typeface="Arial" panose="020B0604020202020204" pitchFamily="34" charset="0"/>
              </a:rPr>
              <a:t>foramina </a:t>
            </a:r>
            <a:r>
              <a:rPr lang="en-US" sz="2900" dirty="0">
                <a:latin typeface="Arial" panose="020B0604020202020204" pitchFamily="34" charset="0"/>
                <a:cs typeface="Arial" panose="020B0604020202020204" pitchFamily="34" charset="0"/>
              </a:rPr>
              <a:t>of the fourth ventricle into the </a:t>
            </a:r>
            <a:r>
              <a:rPr lang="en-US" sz="2900" i="1" dirty="0">
                <a:latin typeface="Arial" panose="020B0604020202020204" pitchFamily="34" charset="0"/>
                <a:cs typeface="Arial" panose="020B0604020202020204" pitchFamily="34" charset="0"/>
              </a:rPr>
              <a:t>subarachnoid space</a:t>
            </a:r>
            <a:r>
              <a:rPr lang="en-US" sz="2900" dirty="0">
                <a:latin typeface="Arial" panose="020B0604020202020204" pitchFamily="34" charset="0"/>
                <a:cs typeface="Arial" panose="020B0604020202020204" pitchFamily="34" charset="0"/>
              </a:rPr>
              <a:t>. </a:t>
            </a:r>
            <a:endParaRPr lang="en-US" sz="2900" dirty="0" smtClean="0">
              <a:latin typeface="Arial" panose="020B0604020202020204" pitchFamily="34" charset="0"/>
              <a:cs typeface="Arial" panose="020B0604020202020204" pitchFamily="34" charset="0"/>
            </a:endParaRPr>
          </a:p>
          <a:p>
            <a:r>
              <a:rPr lang="en-US" sz="2900" dirty="0" smtClean="0">
                <a:latin typeface="Arial" panose="020B0604020202020204" pitchFamily="34" charset="0"/>
                <a:cs typeface="Arial" panose="020B0604020202020204" pitchFamily="34" charset="0"/>
              </a:rPr>
              <a:t>It </a:t>
            </a:r>
            <a:r>
              <a:rPr lang="en-US" sz="2900" dirty="0">
                <a:latin typeface="Arial" panose="020B0604020202020204" pitchFamily="34" charset="0"/>
                <a:cs typeface="Arial" panose="020B0604020202020204" pitchFamily="34" charset="0"/>
              </a:rPr>
              <a:t>is then absorbed into the </a:t>
            </a:r>
            <a:r>
              <a:rPr lang="en-US" sz="2900" b="1" dirty="0">
                <a:latin typeface="Arial" panose="020B0604020202020204" pitchFamily="34" charset="0"/>
                <a:cs typeface="Arial" panose="020B0604020202020204" pitchFamily="34" charset="0"/>
              </a:rPr>
              <a:t>venous sinuses </a:t>
            </a:r>
            <a:r>
              <a:rPr lang="en-US" sz="2900" dirty="0">
                <a:latin typeface="Arial" panose="020B0604020202020204" pitchFamily="34" charset="0"/>
                <a:cs typeface="Arial" panose="020B0604020202020204" pitchFamily="34" charset="0"/>
              </a:rPr>
              <a:t>of dura matter through </a:t>
            </a:r>
            <a:r>
              <a:rPr lang="en-US" sz="2900" i="1" dirty="0">
                <a:latin typeface="Arial" panose="020B0604020202020204" pitchFamily="34" charset="0"/>
                <a:cs typeface="Arial" panose="020B0604020202020204" pitchFamily="34" charset="0"/>
              </a:rPr>
              <a:t>arachnoid granulations</a:t>
            </a:r>
            <a:r>
              <a:rPr lang="en-US" sz="2900" dirty="0" smtClean="0">
                <a:latin typeface="Arial" panose="020B0604020202020204" pitchFamily="34" charset="0"/>
                <a:cs typeface="Arial" panose="020B0604020202020204" pitchFamily="34" charset="0"/>
              </a:rPr>
              <a:t>. </a:t>
            </a:r>
            <a:r>
              <a:rPr lang="en-US" sz="2900" i="1" dirty="0" smtClean="0">
                <a:latin typeface="Arial" panose="020B0604020202020204" pitchFamily="34" charset="0"/>
                <a:cs typeface="Arial" panose="020B0604020202020204" pitchFamily="34" charset="0"/>
              </a:rPr>
              <a:t>(Read about cerebral spinal fluid circulation and sketch a diagram to aid your understanding)</a:t>
            </a:r>
            <a:endParaRPr lang="en-US" sz="2900" i="1" dirty="0">
              <a:latin typeface="Arial" panose="020B0604020202020204" pitchFamily="34" charset="0"/>
              <a:cs typeface="Arial" panose="020B0604020202020204" pitchFamily="34" charset="0"/>
            </a:endParaRPr>
          </a:p>
          <a:p>
            <a:r>
              <a:rPr lang="en-US" sz="2900" dirty="0">
                <a:latin typeface="Arial" panose="020B0604020202020204" pitchFamily="34" charset="0"/>
                <a:cs typeface="Arial" panose="020B0604020202020204" pitchFamily="34" charset="0"/>
              </a:rPr>
              <a:t>Hydrocephalus occurs when there is increased formation or decreased absorption of CSF.</a:t>
            </a:r>
          </a:p>
        </p:txBody>
      </p:sp>
    </p:spTree>
    <p:extLst>
      <p:ext uri="{BB962C8B-B14F-4D97-AF65-F5344CB8AC3E}">
        <p14:creationId xmlns:p14="http://schemas.microsoft.com/office/powerpoint/2010/main" val="426253823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3" name="Content Placeholder 2"/>
          <p:cNvSpPr>
            <a:spLocks noGrp="1"/>
          </p:cNvSpPr>
          <p:nvPr>
            <p:ph idx="1"/>
          </p:nvPr>
        </p:nvSpPr>
        <p:spPr>
          <a:xfrm>
            <a:off x="899410" y="479686"/>
            <a:ext cx="10403174" cy="5831174"/>
          </a:xfrm>
        </p:spPr>
        <p:txBody>
          <a:bodyPr/>
          <a:lstStyle/>
          <a:p>
            <a:pPr marL="82296" indent="0" algn="ctr">
              <a:buNone/>
            </a:pPr>
            <a:r>
              <a:rPr lang="en-US" sz="4400" b="1" u="sng" dirty="0">
                <a:latin typeface="Arial" panose="020B0604020202020204" pitchFamily="34" charset="0"/>
                <a:cs typeface="Arial" panose="020B0604020202020204" pitchFamily="34" charset="0"/>
              </a:rPr>
              <a:t>Causes of Hydrocephalus</a:t>
            </a:r>
            <a:endParaRPr lang="en-US" sz="3600" b="1" u="sng"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Congenital Malformations</a:t>
            </a:r>
          </a:p>
          <a:p>
            <a:r>
              <a:rPr lang="en-US" sz="3200" dirty="0">
                <a:latin typeface="Arial" panose="020B0604020202020204" pitchFamily="34" charset="0"/>
                <a:cs typeface="Arial" panose="020B0604020202020204" pitchFamily="34" charset="0"/>
              </a:rPr>
              <a:t>Infections e.g. meningitis</a:t>
            </a:r>
          </a:p>
          <a:p>
            <a:r>
              <a:rPr lang="en-US" sz="3200" dirty="0">
                <a:latin typeface="Arial" panose="020B0604020202020204" pitchFamily="34" charset="0"/>
                <a:cs typeface="Arial" panose="020B0604020202020204" pitchFamily="34" charset="0"/>
              </a:rPr>
              <a:t>Cerebral trauma</a:t>
            </a:r>
          </a:p>
          <a:p>
            <a:r>
              <a:rPr lang="en-US" sz="3200" dirty="0">
                <a:latin typeface="Arial" panose="020B0604020202020204" pitchFamily="34" charset="0"/>
                <a:cs typeface="Arial" panose="020B0604020202020204" pitchFamily="34" charset="0"/>
              </a:rPr>
              <a:t>Space occupying lesions</a:t>
            </a:r>
          </a:p>
          <a:p>
            <a:r>
              <a:rPr lang="en-US" sz="3200" dirty="0">
                <a:latin typeface="Arial" panose="020B0604020202020204" pitchFamily="34" charset="0"/>
                <a:cs typeface="Arial" panose="020B0604020202020204" pitchFamily="34" charset="0"/>
              </a:rPr>
              <a:t>Intracranial </a:t>
            </a:r>
            <a:r>
              <a:rPr lang="en-US" sz="3200" dirty="0" err="1">
                <a:latin typeface="Arial" panose="020B0604020202020204" pitchFamily="34" charset="0"/>
                <a:cs typeface="Arial" panose="020B0604020202020204" pitchFamily="34" charset="0"/>
              </a:rPr>
              <a:t>haemorrhage</a:t>
            </a:r>
            <a:endParaRPr lang="en-US" sz="3200" dirty="0">
              <a:latin typeface="Arial" panose="020B0604020202020204" pitchFamily="34" charset="0"/>
              <a:cs typeface="Arial" panose="020B0604020202020204" pitchFamily="34" charset="0"/>
            </a:endParaRPr>
          </a:p>
          <a:p>
            <a:r>
              <a:rPr lang="en-US" sz="3200" dirty="0" smtClean="0">
                <a:latin typeface="Arial" panose="020B0604020202020204" pitchFamily="34" charset="0"/>
                <a:cs typeface="Arial" panose="020B0604020202020204" pitchFamily="34" charset="0"/>
              </a:rPr>
              <a:t>Haematoma formations in the brain tissues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1265395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4" name="Content Placeholder 2"/>
          <p:cNvSpPr>
            <a:spLocks noGrp="1"/>
          </p:cNvSpPr>
          <p:nvPr>
            <p:ph idx="1"/>
          </p:nvPr>
        </p:nvSpPr>
        <p:spPr>
          <a:xfrm>
            <a:off x="929390" y="381000"/>
            <a:ext cx="10583056" cy="6324600"/>
          </a:xfrm>
        </p:spPr>
        <p:txBody>
          <a:bodyPr>
            <a:normAutofit fontScale="98125"/>
          </a:bodyPr>
          <a:lstStyle/>
          <a:p>
            <a:pPr marL="82296" indent="0" algn="ctr">
              <a:buNone/>
            </a:pPr>
            <a:r>
              <a:rPr lang="en-US" sz="4000" b="1" u="sng" dirty="0">
                <a:latin typeface="Arial" panose="020B0604020202020204" pitchFamily="34" charset="0"/>
                <a:cs typeface="Arial" panose="020B0604020202020204" pitchFamily="34" charset="0"/>
              </a:rPr>
              <a:t>Types of Hydrocephalus</a:t>
            </a:r>
          </a:p>
          <a:p>
            <a:r>
              <a:rPr lang="en-US" sz="2900" b="1" dirty="0">
                <a:latin typeface="Arial" panose="020B0604020202020204" pitchFamily="34" charset="0"/>
                <a:cs typeface="Arial" panose="020B0604020202020204" pitchFamily="34" charset="0"/>
              </a:rPr>
              <a:t>Communicating Hydrocephalus</a:t>
            </a:r>
            <a:r>
              <a:rPr lang="en-US" sz="2900" dirty="0">
                <a:latin typeface="Arial" panose="020B0604020202020204" pitchFamily="34" charset="0"/>
                <a:cs typeface="Arial" panose="020B0604020202020204" pitchFamily="34" charset="0"/>
              </a:rPr>
              <a:t> – occurs when CSF is inadequately absorbed into subarachnoid space due to </a:t>
            </a:r>
            <a:r>
              <a:rPr lang="en-US" sz="2900" dirty="0" err="1">
                <a:latin typeface="Arial" panose="020B0604020202020204" pitchFamily="34" charset="0"/>
                <a:cs typeface="Arial" panose="020B0604020202020204" pitchFamily="34" charset="0"/>
              </a:rPr>
              <a:t>aqueductal</a:t>
            </a:r>
            <a:r>
              <a:rPr lang="en-US" sz="2900" dirty="0">
                <a:latin typeface="Arial" panose="020B0604020202020204" pitchFamily="34" charset="0"/>
                <a:cs typeface="Arial" panose="020B0604020202020204" pitchFamily="34" charset="0"/>
              </a:rPr>
              <a:t> stenosis or </a:t>
            </a:r>
            <a:r>
              <a:rPr lang="en-US" sz="2900" dirty="0" err="1">
                <a:latin typeface="Arial" panose="020B0604020202020204" pitchFamily="34" charset="0"/>
                <a:cs typeface="Arial" panose="020B0604020202020204" pitchFamily="34" charset="0"/>
              </a:rPr>
              <a:t>chiari</a:t>
            </a:r>
            <a:r>
              <a:rPr lang="en-US" sz="2900" dirty="0">
                <a:latin typeface="Arial" panose="020B0604020202020204" pitchFamily="34" charset="0"/>
                <a:cs typeface="Arial" panose="020B0604020202020204" pitchFamily="34" charset="0"/>
              </a:rPr>
              <a:t> malformation (brainstem, cerebellum and the fourth ventricle are displaced downwards into foramen magnum).</a:t>
            </a:r>
          </a:p>
          <a:p>
            <a:r>
              <a:rPr lang="en-US" sz="2900" b="1" dirty="0">
                <a:latin typeface="Arial" panose="020B0604020202020204" pitchFamily="34" charset="0"/>
                <a:cs typeface="Arial" panose="020B0604020202020204" pitchFamily="34" charset="0"/>
              </a:rPr>
              <a:t>Non-communicating Hydrocephalus</a:t>
            </a:r>
            <a:r>
              <a:rPr lang="en-US" sz="2900" dirty="0">
                <a:latin typeface="Arial" panose="020B0604020202020204" pitchFamily="34" charset="0"/>
                <a:cs typeface="Arial" panose="020B0604020202020204" pitchFamily="34" charset="0"/>
              </a:rPr>
              <a:t> – occurs when there is obstruction of CSF outflow from the fourth ventricle due to atresia of the foramina</a:t>
            </a:r>
          </a:p>
          <a:p>
            <a:r>
              <a:rPr lang="en-US" sz="2900" b="1" dirty="0">
                <a:latin typeface="Arial" panose="020B0604020202020204" pitchFamily="34" charset="0"/>
                <a:cs typeface="Arial" panose="020B0604020202020204" pitchFamily="34" charset="0"/>
              </a:rPr>
              <a:t>Post-inflammatory Hydrocephalus</a:t>
            </a:r>
            <a:r>
              <a:rPr lang="en-US" sz="2900" dirty="0">
                <a:latin typeface="Arial" panose="020B0604020202020204" pitchFamily="34" charset="0"/>
                <a:cs typeface="Arial" panose="020B0604020202020204" pitchFamily="34" charset="0"/>
              </a:rPr>
              <a:t> – occurs secondary to meningeal inflammation or subarachnoid </a:t>
            </a:r>
            <a:r>
              <a:rPr lang="en-US" sz="2900" dirty="0" err="1">
                <a:latin typeface="Arial" panose="020B0604020202020204" pitchFamily="34" charset="0"/>
                <a:cs typeface="Arial" panose="020B0604020202020204" pitchFamily="34" charset="0"/>
              </a:rPr>
              <a:t>haemorrhage</a:t>
            </a:r>
            <a:r>
              <a:rPr lang="en-US" sz="2900" dirty="0">
                <a:latin typeface="Arial" panose="020B0604020202020204" pitchFamily="34" charset="0"/>
                <a:cs typeface="Arial" panose="020B0604020202020204" pitchFamily="34" charset="0"/>
              </a:rPr>
              <a:t> which cause ventricular obstruction or formation of fibrous tissue in subarachnoid space.</a:t>
            </a:r>
          </a:p>
        </p:txBody>
      </p:sp>
    </p:spTree>
    <p:extLst>
      <p:ext uri="{BB962C8B-B14F-4D97-AF65-F5344CB8AC3E}">
        <p14:creationId xmlns:p14="http://schemas.microsoft.com/office/powerpoint/2010/main" val="174033118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5" name="Title 1"/>
          <p:cNvSpPr>
            <a:spLocks noGrp="1"/>
          </p:cNvSpPr>
          <p:nvPr>
            <p:ph type="title"/>
          </p:nvPr>
        </p:nvSpPr>
        <p:spPr>
          <a:xfrm>
            <a:off x="1064302" y="274638"/>
            <a:ext cx="9743606" cy="715962"/>
          </a:xfrm>
        </p:spPr>
        <p:txBody>
          <a:bodyPr>
            <a:noAutofit/>
          </a:bodyPr>
          <a:lstStyle/>
          <a:p>
            <a:pPr algn="ctr"/>
            <a:r>
              <a:rPr lang="en-US" sz="4000" b="1" u="sng" dirty="0">
                <a:latin typeface="Arial" panose="020B0604020202020204" pitchFamily="34" charset="0"/>
                <a:cs typeface="Arial" panose="020B0604020202020204" pitchFamily="34" charset="0"/>
              </a:rPr>
              <a:t>Clinical Features of Hydrocephalus</a:t>
            </a:r>
          </a:p>
        </p:txBody>
      </p:sp>
      <p:sp>
        <p:nvSpPr>
          <p:cNvPr id="1048736" name="Content Placeholder 2"/>
          <p:cNvSpPr>
            <a:spLocks noGrp="1"/>
          </p:cNvSpPr>
          <p:nvPr>
            <p:ph idx="1"/>
          </p:nvPr>
        </p:nvSpPr>
        <p:spPr>
          <a:xfrm>
            <a:off x="1064302" y="1139252"/>
            <a:ext cx="6205405" cy="5032948"/>
          </a:xfrm>
        </p:spPr>
        <p:txBody>
          <a:bodyPr>
            <a:normAutofit fontScale="96875"/>
          </a:bodyPr>
          <a:lstStyle/>
          <a:p>
            <a:r>
              <a:rPr lang="en-US" dirty="0">
                <a:latin typeface="Arial" panose="020B0604020202020204" pitchFamily="34" charset="0"/>
                <a:cs typeface="Arial" panose="020B0604020202020204" pitchFamily="34" charset="0"/>
              </a:rPr>
              <a:t>Prominent forehead</a:t>
            </a:r>
          </a:p>
          <a:p>
            <a:r>
              <a:rPr lang="en-US" dirty="0">
                <a:latin typeface="Arial" panose="020B0604020202020204" pitchFamily="34" charset="0"/>
                <a:cs typeface="Arial" panose="020B0604020202020204" pitchFamily="34" charset="0"/>
              </a:rPr>
              <a:t>Bulging </a:t>
            </a:r>
            <a:r>
              <a:rPr lang="en-US" dirty="0" err="1" smtClean="0">
                <a:latin typeface="Arial" panose="020B0604020202020204" pitchFamily="34" charset="0"/>
                <a:cs typeface="Arial" panose="020B0604020202020204" pitchFamily="34" charset="0"/>
              </a:rPr>
              <a:t>fontaneles</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Distended scalp veins</a:t>
            </a:r>
          </a:p>
          <a:p>
            <a:r>
              <a:rPr lang="en-US" dirty="0">
                <a:latin typeface="Arial" panose="020B0604020202020204" pitchFamily="34" charset="0"/>
                <a:cs typeface="Arial" panose="020B0604020202020204" pitchFamily="34" charset="0"/>
              </a:rPr>
              <a:t>Setting sun eyes (downward rotation)</a:t>
            </a:r>
          </a:p>
          <a:p>
            <a:r>
              <a:rPr lang="en-US" dirty="0">
                <a:latin typeface="Arial" panose="020B0604020202020204" pitchFamily="34" charset="0"/>
                <a:cs typeface="Arial" panose="020B0604020202020204" pitchFamily="34" charset="0"/>
              </a:rPr>
              <a:t>Failure of muscle co-ordination (ataxia)</a:t>
            </a:r>
          </a:p>
          <a:p>
            <a:r>
              <a:rPr lang="en-US" dirty="0">
                <a:latin typeface="Arial" panose="020B0604020202020204" pitchFamily="34" charset="0"/>
                <a:cs typeface="Arial" panose="020B0604020202020204" pitchFamily="34" charset="0"/>
              </a:rPr>
              <a:t>Separated cranial sutures</a:t>
            </a:r>
          </a:p>
          <a:p>
            <a:r>
              <a:rPr lang="en-US" dirty="0">
                <a:latin typeface="Arial" panose="020B0604020202020204" pitchFamily="34" charset="0"/>
                <a:cs typeface="Arial" panose="020B0604020202020204" pitchFamily="34" charset="0"/>
              </a:rPr>
              <a:t>Increased head circumference</a:t>
            </a:r>
          </a:p>
          <a:p>
            <a:r>
              <a:rPr lang="en-US" dirty="0">
                <a:latin typeface="Arial" panose="020B0604020202020204" pitchFamily="34" charset="0"/>
                <a:cs typeface="Arial" panose="020B0604020202020204" pitchFamily="34" charset="0"/>
              </a:rPr>
              <a:t>Alteration in </a:t>
            </a:r>
            <a:r>
              <a:rPr lang="en-US" dirty="0" smtClean="0">
                <a:latin typeface="Arial" panose="020B0604020202020204" pitchFamily="34" charset="0"/>
                <a:cs typeface="Arial" panose="020B0604020202020204" pitchFamily="34" charset="0"/>
              </a:rPr>
              <a:t>consciousness</a:t>
            </a:r>
          </a:p>
        </p:txBody>
      </p:sp>
      <p:sp>
        <p:nvSpPr>
          <p:cNvPr id="1048737" name="Content Placeholder 2"/>
          <p:cNvSpPr txBox="1"/>
          <p:nvPr/>
        </p:nvSpPr>
        <p:spPr>
          <a:xfrm>
            <a:off x="7239000" y="1319134"/>
            <a:ext cx="3913682" cy="485306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Headache</a:t>
            </a:r>
          </a:p>
          <a:p>
            <a:r>
              <a:rPr lang="en-US" dirty="0">
                <a:latin typeface="Arial" panose="020B0604020202020204" pitchFamily="34" charset="0"/>
                <a:cs typeface="Arial" panose="020B0604020202020204" pitchFamily="34" charset="0"/>
              </a:rPr>
              <a:t>High pitched cry</a:t>
            </a:r>
          </a:p>
          <a:p>
            <a:r>
              <a:rPr lang="en-US" dirty="0">
                <a:latin typeface="Arial" panose="020B0604020202020204" pitchFamily="34" charset="0"/>
                <a:cs typeface="Arial" panose="020B0604020202020204" pitchFamily="34" charset="0"/>
              </a:rPr>
              <a:t>Lethargy</a:t>
            </a:r>
          </a:p>
          <a:p>
            <a:r>
              <a:rPr lang="en-US" dirty="0">
                <a:latin typeface="Arial" panose="020B0604020202020204" pitchFamily="34" charset="0"/>
                <a:cs typeface="Arial" panose="020B0604020202020204" pitchFamily="34" charset="0"/>
              </a:rPr>
              <a:t>Poor feeding</a:t>
            </a:r>
          </a:p>
          <a:p>
            <a:r>
              <a:rPr lang="en-US" dirty="0">
                <a:latin typeface="Arial" panose="020B0604020202020204" pitchFamily="34" charset="0"/>
                <a:cs typeface="Arial" panose="020B0604020202020204" pitchFamily="34" charset="0"/>
              </a:rPr>
              <a:t>Irritability</a:t>
            </a:r>
          </a:p>
          <a:p>
            <a:r>
              <a:rPr lang="en-US" dirty="0" err="1">
                <a:latin typeface="Arial" panose="020B0604020202020204" pitchFamily="34" charset="0"/>
                <a:cs typeface="Arial" panose="020B0604020202020204" pitchFamily="34" charset="0"/>
              </a:rPr>
              <a:t>Papilloedema</a:t>
            </a:r>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Seizures</a:t>
            </a:r>
          </a:p>
          <a:p>
            <a:r>
              <a:rPr lang="en-US" dirty="0">
                <a:latin typeface="Arial" panose="020B0604020202020204" pitchFamily="34" charset="0"/>
                <a:cs typeface="Arial" panose="020B0604020202020204" pitchFamily="34" charset="0"/>
              </a:rPr>
              <a:t>Vomiting</a:t>
            </a:r>
          </a:p>
          <a:p>
            <a:endParaRPr lang="en-US" dirty="0"/>
          </a:p>
          <a:p>
            <a:endParaRPr lang="en-US" dirty="0"/>
          </a:p>
        </p:txBody>
      </p:sp>
    </p:spTree>
    <p:extLst>
      <p:ext uri="{BB962C8B-B14F-4D97-AF65-F5344CB8AC3E}">
        <p14:creationId xmlns:p14="http://schemas.microsoft.com/office/powerpoint/2010/main" val="278377172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738" name="Content Placeholder 2"/>
          <p:cNvSpPr>
            <a:spLocks noGrp="1"/>
          </p:cNvSpPr>
          <p:nvPr>
            <p:ph idx="1"/>
          </p:nvPr>
        </p:nvSpPr>
        <p:spPr>
          <a:xfrm>
            <a:off x="734519" y="254834"/>
            <a:ext cx="10508104" cy="5726242"/>
          </a:xfrm>
        </p:spPr>
        <p:txBody>
          <a:bodyPr/>
          <a:lstStyle/>
          <a:p>
            <a:pPr marL="82296" indent="0" algn="ctr">
              <a:buNone/>
            </a:pPr>
            <a:r>
              <a:rPr lang="en-US" sz="4400" b="1" u="sng" dirty="0">
                <a:latin typeface="Arial" panose="020B0604020202020204" pitchFamily="34" charset="0"/>
                <a:cs typeface="Arial" panose="020B0604020202020204" pitchFamily="34" charset="0"/>
              </a:rPr>
              <a:t>Management of Hydrocephalus</a:t>
            </a:r>
          </a:p>
          <a:p>
            <a:pPr marL="596646" indent="-514350">
              <a:buFont typeface="+mj-lt"/>
              <a:buAutoNum type="alphaLcParenR"/>
            </a:pPr>
            <a:r>
              <a:rPr lang="en-US" sz="3200" b="1" u="sng" dirty="0">
                <a:latin typeface="Arial" panose="020B0604020202020204" pitchFamily="34" charset="0"/>
                <a:cs typeface="Arial" panose="020B0604020202020204" pitchFamily="34" charset="0"/>
              </a:rPr>
              <a:t>Treatment;</a:t>
            </a:r>
          </a:p>
          <a:p>
            <a:r>
              <a:rPr lang="en-US" sz="3200" b="1" dirty="0">
                <a:latin typeface="Arial" panose="020B0604020202020204" pitchFamily="34" charset="0"/>
                <a:cs typeface="Arial" panose="020B0604020202020204" pitchFamily="34" charset="0"/>
              </a:rPr>
              <a:t>Surgery</a:t>
            </a:r>
            <a:r>
              <a:rPr lang="en-US" sz="3200" dirty="0">
                <a:latin typeface="Arial" panose="020B0604020202020204" pitchFamily="34" charset="0"/>
                <a:cs typeface="Arial" panose="020B0604020202020204" pitchFamily="34" charset="0"/>
              </a:rPr>
              <a:t> to remove the lesion, mass, adhesion, within CSF system</a:t>
            </a:r>
          </a:p>
          <a:p>
            <a:r>
              <a:rPr lang="en-US" sz="3200" dirty="0">
                <a:latin typeface="Arial" panose="020B0604020202020204" pitchFamily="34" charset="0"/>
                <a:cs typeface="Arial" panose="020B0604020202020204" pitchFamily="34" charset="0"/>
              </a:rPr>
              <a:t>Creating a divert </a:t>
            </a:r>
            <a:r>
              <a:rPr lang="en-US" sz="3200" b="1" dirty="0">
                <a:latin typeface="Arial" panose="020B0604020202020204" pitchFamily="34" charset="0"/>
                <a:cs typeface="Arial" panose="020B0604020202020204" pitchFamily="34" charset="0"/>
              </a:rPr>
              <a:t>(shunt)</a:t>
            </a:r>
            <a:r>
              <a:rPr lang="en-US" sz="3200" dirty="0">
                <a:latin typeface="Arial" panose="020B0604020202020204" pitchFamily="34" charset="0"/>
                <a:cs typeface="Arial" panose="020B0604020202020204" pitchFamily="34" charset="0"/>
              </a:rPr>
              <a:t> from the ventricles to another body compartment e.g. into the right atrium of the heart via the superior vena cava (VA shunt) or into peritoneum (VP shunt)</a:t>
            </a:r>
          </a:p>
          <a:p>
            <a:r>
              <a:rPr lang="en-US" sz="3200" b="1" dirty="0">
                <a:latin typeface="Arial" panose="020B0604020202020204" pitchFamily="34" charset="0"/>
                <a:cs typeface="Arial" panose="020B0604020202020204" pitchFamily="34" charset="0"/>
              </a:rPr>
              <a:t>Diuretics</a:t>
            </a:r>
            <a:r>
              <a:rPr lang="en-US" sz="3200" dirty="0">
                <a:latin typeface="Arial" panose="020B0604020202020204" pitchFamily="34" charset="0"/>
                <a:cs typeface="Arial" panose="020B0604020202020204" pitchFamily="34" charset="0"/>
              </a:rPr>
              <a:t> e.g. acetazolamide and furosemide are occasionally used to control the head enlargement.</a:t>
            </a:r>
          </a:p>
          <a:p>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4893944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Content Placeholder 2"/>
          <p:cNvSpPr>
            <a:spLocks noGrp="1"/>
          </p:cNvSpPr>
          <p:nvPr>
            <p:ph idx="1"/>
          </p:nvPr>
        </p:nvSpPr>
        <p:spPr>
          <a:xfrm>
            <a:off x="836951" y="304800"/>
            <a:ext cx="10075888" cy="5871148"/>
          </a:xfrm>
        </p:spPr>
        <p:txBody>
          <a:bodyPr>
            <a:normAutofit fontScale="93750"/>
          </a:bodyPr>
          <a:lstStyle/>
          <a:p>
            <a:pPr marL="82296" indent="0" algn="ctr">
              <a:buNone/>
            </a:pPr>
            <a:r>
              <a:rPr lang="en-US" sz="3800" b="1" u="sng" dirty="0">
                <a:latin typeface="Arial" panose="020B0604020202020204" pitchFamily="34" charset="0"/>
                <a:cs typeface="Arial" panose="020B0604020202020204" pitchFamily="34" charset="0"/>
              </a:rPr>
              <a:t>Nursing Management</a:t>
            </a:r>
          </a:p>
          <a:p>
            <a:r>
              <a:rPr lang="en-US" sz="3000" dirty="0">
                <a:latin typeface="Arial" panose="020B0604020202020204" pitchFamily="34" charset="0"/>
                <a:cs typeface="Arial" panose="020B0604020202020204" pitchFamily="34" charset="0"/>
              </a:rPr>
              <a:t>Take head circumference daily to know the progress</a:t>
            </a:r>
          </a:p>
          <a:p>
            <a:r>
              <a:rPr lang="en-US" sz="3000" dirty="0">
                <a:latin typeface="Arial" panose="020B0604020202020204" pitchFamily="34" charset="0"/>
                <a:cs typeface="Arial" panose="020B0604020202020204" pitchFamily="34" charset="0"/>
              </a:rPr>
              <a:t>Palpate for cranial suture’s separation</a:t>
            </a:r>
          </a:p>
          <a:p>
            <a:r>
              <a:rPr lang="en-US" sz="3000" dirty="0">
                <a:latin typeface="Arial" panose="020B0604020202020204" pitchFamily="34" charset="0"/>
                <a:cs typeface="Arial" panose="020B0604020202020204" pitchFamily="34" charset="0"/>
              </a:rPr>
              <a:t>Observe fontanels for bulging</a:t>
            </a:r>
          </a:p>
          <a:p>
            <a:r>
              <a:rPr lang="en-US" sz="3000" dirty="0">
                <a:latin typeface="Arial" panose="020B0604020202020204" pitchFamily="34" charset="0"/>
                <a:cs typeface="Arial" panose="020B0604020202020204" pitchFamily="34" charset="0"/>
              </a:rPr>
              <a:t>Monitor neurological status to detect signs of Increased ICP</a:t>
            </a:r>
          </a:p>
          <a:p>
            <a:r>
              <a:rPr lang="en-US" sz="3000" dirty="0">
                <a:latin typeface="Arial" panose="020B0604020202020204" pitchFamily="34" charset="0"/>
                <a:cs typeface="Arial" panose="020B0604020202020204" pitchFamily="34" charset="0"/>
              </a:rPr>
              <a:t>Administer analgesics to relieve pain</a:t>
            </a:r>
          </a:p>
          <a:p>
            <a:r>
              <a:rPr lang="en-US" sz="3000" dirty="0">
                <a:latin typeface="Arial" panose="020B0604020202020204" pitchFamily="34" charset="0"/>
                <a:cs typeface="Arial" panose="020B0604020202020204" pitchFamily="34" charset="0"/>
              </a:rPr>
              <a:t>Postoperatively, pay more attention to the shunt</a:t>
            </a:r>
          </a:p>
          <a:p>
            <a:r>
              <a:rPr lang="en-US" sz="3000" dirty="0">
                <a:latin typeface="Arial" panose="020B0604020202020204" pitchFamily="34" charset="0"/>
                <a:cs typeface="Arial" panose="020B0604020202020204" pitchFamily="34" charset="0"/>
              </a:rPr>
              <a:t>Observe the operation site for bleeding and draining</a:t>
            </a:r>
          </a:p>
          <a:p>
            <a:r>
              <a:rPr lang="en-US" sz="3000" dirty="0">
                <a:latin typeface="Arial" panose="020B0604020202020204" pitchFamily="34" charset="0"/>
                <a:cs typeface="Arial" panose="020B0604020202020204" pitchFamily="34" charset="0"/>
              </a:rPr>
              <a:t>Give the baby small frequent feeds for it has feeding difficulty</a:t>
            </a:r>
          </a:p>
        </p:txBody>
      </p:sp>
    </p:spTree>
    <p:extLst>
      <p:ext uri="{BB962C8B-B14F-4D97-AF65-F5344CB8AC3E}">
        <p14:creationId xmlns:p14="http://schemas.microsoft.com/office/powerpoint/2010/main" val="23336807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82296" indent="0"/>
            <a:r>
              <a:rPr lang="en-US" b="1" dirty="0">
                <a:latin typeface="Arial" panose="020B0604020202020204" pitchFamily="34" charset="0"/>
                <a:cs typeface="Arial" panose="020B0604020202020204" pitchFamily="34" charset="0"/>
              </a:rPr>
              <a:t>Nursing </a:t>
            </a:r>
            <a:r>
              <a:rPr lang="en-US" b="1" dirty="0" smtClean="0">
                <a:latin typeface="Arial" panose="020B0604020202020204" pitchFamily="34" charset="0"/>
                <a:cs typeface="Arial" panose="020B0604020202020204" pitchFamily="34" charset="0"/>
              </a:rPr>
              <a:t>Management of hydrocephalus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r>
              <a:rPr lang="en-US" sz="3200" dirty="0">
                <a:latin typeface="Arial" panose="020B0604020202020204" pitchFamily="34" charset="0"/>
                <a:cs typeface="Arial" panose="020B0604020202020204" pitchFamily="34" charset="0"/>
              </a:rPr>
              <a:t>Observe for swelling which may indicate obstruction of the shunt</a:t>
            </a:r>
          </a:p>
          <a:p>
            <a:r>
              <a:rPr lang="en-US" sz="3200" dirty="0">
                <a:latin typeface="Arial" panose="020B0604020202020204" pitchFamily="34" charset="0"/>
                <a:cs typeface="Arial" panose="020B0604020202020204" pitchFamily="34" charset="0"/>
              </a:rPr>
              <a:t>Monitor the vitals signs quarter hourly until the baby stabilizes</a:t>
            </a:r>
          </a:p>
          <a:p>
            <a:r>
              <a:rPr lang="en-US" sz="3200" dirty="0">
                <a:latin typeface="Arial" panose="020B0604020202020204" pitchFamily="34" charset="0"/>
                <a:cs typeface="Arial" panose="020B0604020202020204" pitchFamily="34" charset="0"/>
              </a:rPr>
              <a:t>Administer antibiotics prophylactically to combat infection</a:t>
            </a:r>
          </a:p>
          <a:p>
            <a:r>
              <a:rPr lang="en-US" sz="3200" dirty="0">
                <a:latin typeface="Arial" panose="020B0604020202020204" pitchFamily="34" charset="0"/>
                <a:cs typeface="Arial" panose="020B0604020202020204" pitchFamily="34" charset="0"/>
              </a:rPr>
              <a:t>Maintain fluid input output charts to avoid </a:t>
            </a:r>
            <a:r>
              <a:rPr lang="en-US" sz="3200" dirty="0" err="1">
                <a:latin typeface="Arial" panose="020B0604020202020204" pitchFamily="34" charset="0"/>
                <a:cs typeface="Arial" panose="020B0604020202020204" pitchFamily="34" charset="0"/>
              </a:rPr>
              <a:t>overhydration</a:t>
            </a:r>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Reassure the mother and family</a:t>
            </a:r>
          </a:p>
          <a:p>
            <a:endParaRPr lang="en-US" sz="3200" dirty="0"/>
          </a:p>
        </p:txBody>
      </p:sp>
    </p:spTree>
    <p:extLst>
      <p:ext uri="{BB962C8B-B14F-4D97-AF65-F5344CB8AC3E}">
        <p14:creationId xmlns:p14="http://schemas.microsoft.com/office/powerpoint/2010/main" val="89515580"/>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Complications of Hydrocephalus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690688"/>
            <a:ext cx="10515600" cy="4486275"/>
          </a:xfrm>
        </p:spPr>
        <p:txBody>
          <a:bodyPr>
            <a:normAutofit/>
          </a:bodyPr>
          <a:lstStyle/>
          <a:p>
            <a:r>
              <a:rPr lang="en-US" dirty="0" smtClean="0">
                <a:latin typeface="Arial" panose="020B0604020202020204" pitchFamily="34" charset="0"/>
                <a:cs typeface="Arial" panose="020B0604020202020204" pitchFamily="34" charset="0"/>
              </a:rPr>
              <a:t>Hydrocephalus is a neural problem hence causes myriads of complications direct and indirect.</a:t>
            </a:r>
          </a:p>
          <a:p>
            <a:r>
              <a:rPr lang="en-US" b="1" dirty="0" smtClean="0">
                <a:latin typeface="Arial" panose="020B0604020202020204" pitchFamily="34" charset="0"/>
                <a:cs typeface="Arial" panose="020B0604020202020204" pitchFamily="34" charset="0"/>
              </a:rPr>
              <a:t>Direct include; </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Moonset eyes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Intracranial pressure</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Enlarged head</a:t>
            </a:r>
          </a:p>
          <a:p>
            <a:r>
              <a:rPr lang="en-US" b="1" dirty="0" smtClean="0">
                <a:latin typeface="Arial" panose="020B0604020202020204" pitchFamily="34" charset="0"/>
                <a:cs typeface="Arial" panose="020B0604020202020204" pitchFamily="34" charset="0"/>
              </a:rPr>
              <a:t>Indirect include;</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Failure to thrive</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Immobility related to weak limbs and heavy head</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61115834"/>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solidFill>
                  <a:prstClr val="black"/>
                </a:solidFill>
                <a:latin typeface="Arial" panose="020B0604020202020204" pitchFamily="34" charset="0"/>
                <a:cs typeface="Arial" panose="020B0604020202020204" pitchFamily="34" charset="0"/>
              </a:rPr>
              <a:t/>
            </a:r>
            <a:br>
              <a:rPr lang="en-US" b="1" dirty="0" smtClean="0">
                <a:solidFill>
                  <a:prstClr val="black"/>
                </a:solidFill>
                <a:latin typeface="Arial" panose="020B0604020202020204" pitchFamily="34" charset="0"/>
                <a:cs typeface="Arial" panose="020B0604020202020204" pitchFamily="34" charset="0"/>
              </a:rPr>
            </a:br>
            <a:r>
              <a:rPr lang="en-US" b="1" dirty="0">
                <a:solidFill>
                  <a:prstClr val="black"/>
                </a:solidFill>
                <a:latin typeface="Arial" panose="020B0604020202020204" pitchFamily="34" charset="0"/>
                <a:cs typeface="Arial" panose="020B0604020202020204" pitchFamily="34" charset="0"/>
              </a:rPr>
              <a:t/>
            </a:r>
            <a:br>
              <a:rPr lang="en-US" b="1" dirty="0">
                <a:solidFill>
                  <a:prstClr val="black"/>
                </a:solidFill>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
            </a:r>
            <a:br>
              <a:rPr lang="en-US" b="1" dirty="0" smtClean="0">
                <a:solidFill>
                  <a:prstClr val="black"/>
                </a:solidFill>
                <a:latin typeface="Arial" panose="020B0604020202020204" pitchFamily="34" charset="0"/>
                <a:cs typeface="Arial" panose="020B0604020202020204" pitchFamily="34" charset="0"/>
              </a:rPr>
            </a:br>
            <a:r>
              <a:rPr lang="en-US" b="1" dirty="0">
                <a:solidFill>
                  <a:prstClr val="black"/>
                </a:solidFill>
                <a:latin typeface="Arial" panose="020B0604020202020204" pitchFamily="34" charset="0"/>
                <a:cs typeface="Arial" panose="020B0604020202020204" pitchFamily="34" charset="0"/>
              </a:rPr>
              <a:t/>
            </a:r>
            <a:br>
              <a:rPr lang="en-US" b="1" dirty="0">
                <a:solidFill>
                  <a:prstClr val="black"/>
                </a:solidFill>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Haemorrhagic </a:t>
            </a:r>
            <a:r>
              <a:rPr lang="en-US" b="1" dirty="0">
                <a:solidFill>
                  <a:prstClr val="black"/>
                </a:solidFill>
                <a:latin typeface="Arial" panose="020B0604020202020204" pitchFamily="34" charset="0"/>
                <a:cs typeface="Arial" panose="020B0604020202020204" pitchFamily="34" charset="0"/>
              </a:rPr>
              <a:t>Disease of the Newborn (HDN)</a:t>
            </a:r>
            <a:r>
              <a:rPr lang="en-US" sz="3600" dirty="0"/>
              <a:t/>
            </a:r>
            <a:br>
              <a:rPr lang="en-US" sz="3600" dirty="0"/>
            </a:br>
            <a:endParaRPr lang="en-US" dirty="0"/>
          </a:p>
        </p:txBody>
      </p:sp>
      <p:sp>
        <p:nvSpPr>
          <p:cNvPr id="3" name="Text Placeholder 2"/>
          <p:cNvSpPr>
            <a:spLocks noGrp="1"/>
          </p:cNvSpPr>
          <p:nvPr>
            <p:ph type="body" idx="1"/>
          </p:nvPr>
        </p:nvSpPr>
        <p:spPr/>
        <p:txBody>
          <a:bodyPr>
            <a:noAutofit/>
          </a:bodyPr>
          <a:lstStyle/>
          <a:p>
            <a:endParaRPr lang="en-US" sz="3200" b="1" dirty="0" smtClean="0">
              <a:solidFill>
                <a:schemeClr val="tx1"/>
              </a:solidFill>
              <a:latin typeface="Arial" panose="020B0604020202020204" pitchFamily="34" charset="0"/>
              <a:cs typeface="Arial" panose="020B0604020202020204" pitchFamily="34" charset="0"/>
            </a:endParaRPr>
          </a:p>
          <a:p>
            <a:pPr algn="ctr"/>
            <a:r>
              <a:rPr lang="en-US" sz="3200" b="1" dirty="0" smtClean="0">
                <a:solidFill>
                  <a:schemeClr val="tx1"/>
                </a:solidFill>
                <a:latin typeface="Arial" panose="020B0604020202020204" pitchFamily="34" charset="0"/>
                <a:cs typeface="Arial" panose="020B0604020202020204" pitchFamily="34" charset="0"/>
              </a:rPr>
              <a:t>Baby </a:t>
            </a:r>
            <a:r>
              <a:rPr lang="en-US" sz="3200" b="1" dirty="0">
                <a:solidFill>
                  <a:schemeClr val="tx1"/>
                </a:solidFill>
                <a:latin typeface="Arial" panose="020B0604020202020204" pitchFamily="34" charset="0"/>
                <a:cs typeface="Arial" panose="020B0604020202020204" pitchFamily="34" charset="0"/>
              </a:rPr>
              <a:t>at risk</a:t>
            </a:r>
          </a:p>
        </p:txBody>
      </p:sp>
    </p:spTree>
    <p:extLst>
      <p:ext uri="{BB962C8B-B14F-4D97-AF65-F5344CB8AC3E}">
        <p14:creationId xmlns:p14="http://schemas.microsoft.com/office/powerpoint/2010/main" val="33886956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16568"/>
            <a:ext cx="10515600" cy="1239254"/>
          </a:xfrm>
        </p:spPr>
        <p:txBody>
          <a:bodyPr>
            <a:normAutofit/>
          </a:bodyPr>
          <a:lstStyle/>
          <a:p>
            <a:r>
              <a:rPr lang="en-US" b="1" dirty="0" smtClean="0">
                <a:latin typeface="Arial" panose="020B0604020202020204" pitchFamily="34" charset="0"/>
                <a:cs typeface="Arial" panose="020B0604020202020204" pitchFamily="34" charset="0"/>
              </a:rPr>
              <a:t>Haemorrhagic Disease of the Newborn </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52075"/>
            <a:ext cx="10515600" cy="4692314"/>
          </a:xfrm>
        </p:spPr>
        <p:txBody>
          <a:bodyPr>
            <a:normAutofit/>
          </a:bodyPr>
          <a:lstStyle/>
          <a:p>
            <a:r>
              <a:rPr lang="en-US" dirty="0">
                <a:latin typeface="Arial" panose="020B0604020202020204" pitchFamily="34" charset="0"/>
                <a:cs typeface="Arial" panose="020B0604020202020204" pitchFamily="34" charset="0"/>
              </a:rPr>
              <a:t>Haemorrhagic disease of the </a:t>
            </a:r>
            <a:r>
              <a:rPr lang="en-US" dirty="0" smtClean="0">
                <a:latin typeface="Arial" panose="020B0604020202020204" pitchFamily="34" charset="0"/>
                <a:cs typeface="Arial" panose="020B0604020202020204" pitchFamily="34" charset="0"/>
              </a:rPr>
              <a:t>newborn (HDN) </a:t>
            </a:r>
            <a:r>
              <a:rPr lang="en-US" dirty="0">
                <a:latin typeface="Arial" panose="020B0604020202020204" pitchFamily="34" charset="0"/>
                <a:cs typeface="Arial" panose="020B0604020202020204" pitchFamily="34" charset="0"/>
              </a:rPr>
              <a:t>occurs during the first few days of life due to Vitamin K deficiency within the 1</a:t>
            </a:r>
            <a:r>
              <a:rPr lang="en-US" baseline="30000" dirty="0">
                <a:latin typeface="Arial" panose="020B0604020202020204" pitchFamily="34" charset="0"/>
                <a:cs typeface="Arial" panose="020B0604020202020204" pitchFamily="34" charset="0"/>
              </a:rPr>
              <a:t>st</a:t>
            </a:r>
            <a:r>
              <a:rPr lang="en-US" dirty="0">
                <a:latin typeface="Arial" panose="020B0604020202020204" pitchFamily="34" charset="0"/>
                <a:cs typeface="Arial" panose="020B0604020202020204" pitchFamily="34" charset="0"/>
              </a:rPr>
              <a:t> week of life.</a:t>
            </a:r>
          </a:p>
          <a:p>
            <a:r>
              <a:rPr lang="en-US" dirty="0">
                <a:latin typeface="Arial" panose="020B0604020202020204" pitchFamily="34" charset="0"/>
                <a:cs typeface="Arial" panose="020B0604020202020204" pitchFamily="34" charset="0"/>
              </a:rPr>
              <a:t>Vitamin K is synthesized by the normal bowel flora and its role is to assist in conversion of certain specific clotting factors to active clotting factors.</a:t>
            </a:r>
          </a:p>
          <a:p>
            <a:r>
              <a:rPr lang="en-US" dirty="0">
                <a:latin typeface="Arial" panose="020B0604020202020204" pitchFamily="34" charset="0"/>
                <a:cs typeface="Arial" panose="020B0604020202020204" pitchFamily="34" charset="0"/>
              </a:rPr>
              <a:t>The specific clotting factors include;</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Factor II (Prothrombin</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Factor VII (Proconvertin)</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Factor IX (Plasma thromboplastin  component)</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95295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Signs and </a:t>
            </a:r>
            <a:r>
              <a:rPr lang="en-US" b="1" dirty="0" smtClean="0">
                <a:latin typeface="Arial" panose="020B0604020202020204" pitchFamily="34" charset="0"/>
                <a:cs typeface="Arial" panose="020B0604020202020204" pitchFamily="34" charset="0"/>
              </a:rPr>
              <a:t>Symptoms….</a:t>
            </a:r>
            <a:endParaRPr lang="en-US" dirty="0"/>
          </a:p>
        </p:txBody>
      </p:sp>
      <p:sp>
        <p:nvSpPr>
          <p:cNvPr id="3" name="Content Placeholder 2"/>
          <p:cNvSpPr>
            <a:spLocks noGrp="1"/>
          </p:cNvSpPr>
          <p:nvPr>
            <p:ph idx="1"/>
          </p:nvPr>
        </p:nvSpPr>
        <p:spPr/>
        <p:txBody>
          <a:bodyPr/>
          <a:lstStyle/>
          <a:p>
            <a:pPr marL="596646" indent="-514350">
              <a:buFont typeface="+mj-lt"/>
              <a:buAutoNum type="alphaLcParenR" startAt="2"/>
            </a:pPr>
            <a:r>
              <a:rPr lang="en-US" sz="3200" b="1" u="sng" dirty="0">
                <a:latin typeface="Arial" panose="020B0604020202020204" pitchFamily="34" charset="0"/>
                <a:cs typeface="Arial" panose="020B0604020202020204" pitchFamily="34" charset="0"/>
              </a:rPr>
              <a:t>Severe Asphyxia</a:t>
            </a:r>
            <a:endParaRPr lang="en-US" sz="3200" u="sng" dirty="0">
              <a:latin typeface="Arial" panose="020B0604020202020204" pitchFamily="34" charset="0"/>
              <a:cs typeface="Arial" panose="020B0604020202020204" pitchFamily="34" charset="0"/>
            </a:endParaRPr>
          </a:p>
          <a:p>
            <a:pPr lvl="1">
              <a:buFont typeface="Wingdings" pitchFamily="2" charset="2"/>
              <a:buChar char="§"/>
            </a:pPr>
            <a:r>
              <a:rPr lang="en-US" sz="3200" dirty="0">
                <a:latin typeface="Arial" panose="020B0604020202020204" pitchFamily="34" charset="0"/>
                <a:cs typeface="Arial" panose="020B0604020202020204" pitchFamily="34" charset="0"/>
              </a:rPr>
              <a:t>No attempt to breath and may gasp periodically</a:t>
            </a:r>
          </a:p>
          <a:p>
            <a:pPr lvl="1">
              <a:buFont typeface="Wingdings" pitchFamily="2" charset="2"/>
              <a:buChar char="§"/>
            </a:pPr>
            <a:r>
              <a:rPr lang="en-US" sz="3200" dirty="0">
                <a:latin typeface="Arial" panose="020B0604020202020204" pitchFamily="34" charset="0"/>
                <a:cs typeface="Arial" panose="020B0604020202020204" pitchFamily="34" charset="0"/>
              </a:rPr>
              <a:t>Baby does not cry</a:t>
            </a:r>
          </a:p>
          <a:p>
            <a:pPr lvl="1">
              <a:buFont typeface="Wingdings" pitchFamily="2" charset="2"/>
              <a:buChar char="§"/>
            </a:pPr>
            <a:r>
              <a:rPr lang="en-US" sz="3200" dirty="0">
                <a:latin typeface="Arial" panose="020B0604020202020204" pitchFamily="34" charset="0"/>
                <a:cs typeface="Arial" panose="020B0604020202020204" pitchFamily="34" charset="0"/>
              </a:rPr>
              <a:t>Entire body skin is blue i.e. cyanosed-central.</a:t>
            </a:r>
          </a:p>
          <a:p>
            <a:pPr lvl="1">
              <a:buFont typeface="Wingdings" pitchFamily="2" charset="2"/>
              <a:buChar char="§"/>
            </a:pPr>
            <a:r>
              <a:rPr lang="en-US" sz="3200" dirty="0">
                <a:latin typeface="Arial" panose="020B0604020202020204" pitchFamily="34" charset="0"/>
                <a:cs typeface="Arial" panose="020B0604020202020204" pitchFamily="34" charset="0"/>
              </a:rPr>
              <a:t>No response to stimuli</a:t>
            </a:r>
          </a:p>
          <a:p>
            <a:pPr lvl="1">
              <a:buFont typeface="Wingdings" pitchFamily="2" charset="2"/>
              <a:buChar char="§"/>
            </a:pPr>
            <a:r>
              <a:rPr lang="en-US" sz="3200" dirty="0">
                <a:latin typeface="Arial" panose="020B0604020202020204" pitchFamily="34" charset="0"/>
                <a:cs typeface="Arial" panose="020B0604020202020204" pitchFamily="34" charset="0"/>
              </a:rPr>
              <a:t>Pulse rate very low or absent</a:t>
            </a:r>
          </a:p>
          <a:p>
            <a:pPr lvl="1">
              <a:buFont typeface="Wingdings" pitchFamily="2" charset="2"/>
              <a:buChar char="§"/>
            </a:pPr>
            <a:r>
              <a:rPr lang="en-US" sz="3200" dirty="0">
                <a:latin typeface="Arial" panose="020B0604020202020204" pitchFamily="34" charset="0"/>
                <a:cs typeface="Arial" panose="020B0604020202020204" pitchFamily="34" charset="0"/>
              </a:rPr>
              <a:t>Poor muscle tone</a:t>
            </a:r>
          </a:p>
        </p:txBody>
      </p:sp>
    </p:spTree>
    <p:extLst>
      <p:ext uri="{BB962C8B-B14F-4D97-AF65-F5344CB8AC3E}">
        <p14:creationId xmlns:p14="http://schemas.microsoft.com/office/powerpoint/2010/main" val="304334947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3926" y="365126"/>
            <a:ext cx="10744200" cy="1078664"/>
          </a:xfrm>
        </p:spPr>
        <p:txBody>
          <a:bodyPr>
            <a:normAutofit/>
          </a:bodyPr>
          <a:lstStyle/>
          <a:p>
            <a:r>
              <a:rPr lang="en-US" b="1" dirty="0">
                <a:latin typeface="Arial" panose="020B0604020202020204" pitchFamily="34" charset="0"/>
                <a:cs typeface="Arial" panose="020B0604020202020204" pitchFamily="34" charset="0"/>
              </a:rPr>
              <a:t>Haemorrhagic Disease of the </a:t>
            </a:r>
            <a:r>
              <a:rPr lang="en-US" b="1" dirty="0" smtClean="0">
                <a:latin typeface="Arial" panose="020B0604020202020204" pitchFamily="34" charset="0"/>
                <a:cs typeface="Arial" panose="020B0604020202020204" pitchFamily="34" charset="0"/>
              </a:rPr>
              <a:t>Newborn. </a:t>
            </a:r>
            <a:endParaRPr lang="en-US" dirty="0"/>
          </a:p>
        </p:txBody>
      </p:sp>
      <p:sp>
        <p:nvSpPr>
          <p:cNvPr id="3" name="Content Placeholder 2"/>
          <p:cNvSpPr>
            <a:spLocks noGrp="1"/>
          </p:cNvSpPr>
          <p:nvPr>
            <p:ph idx="1"/>
          </p:nvPr>
        </p:nvSpPr>
        <p:spPr>
          <a:xfrm>
            <a:off x="854242" y="1540043"/>
            <a:ext cx="10359190" cy="4586122"/>
          </a:xfrm>
        </p:spPr>
        <p:txBody>
          <a:bodyPr>
            <a:normAutofit/>
          </a:bodyPr>
          <a:lstStyle/>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Factor </a:t>
            </a:r>
            <a:r>
              <a:rPr lang="en-US" dirty="0">
                <a:latin typeface="Arial" panose="020B0604020202020204" pitchFamily="34" charset="0"/>
                <a:cs typeface="Arial" panose="020B0604020202020204" pitchFamily="34" charset="0"/>
              </a:rPr>
              <a:t>X (thrombokinase)</a:t>
            </a:r>
          </a:p>
          <a:p>
            <a:r>
              <a:rPr lang="en-US" dirty="0">
                <a:latin typeface="Arial" panose="020B0604020202020204" pitchFamily="34" charset="0"/>
                <a:cs typeface="Arial" panose="020B0604020202020204" pitchFamily="34" charset="0"/>
              </a:rPr>
              <a:t>These factors are protein in nature, vitamin K is also derived from foods, also breast milk which has very small amounts of vitamin K 1.5 micro grams per litre while artificial preparation have approximately 60 micro grams per litre</a:t>
            </a:r>
            <a:r>
              <a:rPr lang="en-US" dirty="0" smtClean="0">
                <a:latin typeface="Arial" panose="020B0604020202020204" pitchFamily="34" charset="0"/>
                <a:cs typeface="Arial" panose="020B0604020202020204" pitchFamily="34" charset="0"/>
              </a:rPr>
              <a:t>.</a:t>
            </a:r>
          </a:p>
          <a:p>
            <a:r>
              <a:rPr lang="en-US" dirty="0">
                <a:latin typeface="Arial" panose="020B0604020202020204" pitchFamily="34" charset="0"/>
                <a:cs typeface="Arial" panose="020B0604020202020204" pitchFamily="34" charset="0"/>
              </a:rPr>
              <a:t>To prevent HDN , it is advisable to administer vitamin K (Konakion) </a:t>
            </a:r>
            <a:r>
              <a:rPr lang="en-US" dirty="0" smtClean="0">
                <a:latin typeface="Arial" panose="020B0604020202020204" pitchFamily="34" charset="0"/>
                <a:cs typeface="Arial" panose="020B0604020202020204" pitchFamily="34" charset="0"/>
              </a:rPr>
              <a:t>0.5 </a:t>
            </a:r>
            <a:r>
              <a:rPr lang="en-US" i="1" dirty="0" smtClean="0">
                <a:latin typeface="Arial" panose="020B0604020202020204" pitchFamily="34" charset="0"/>
                <a:cs typeface="Arial" panose="020B0604020202020204" pitchFamily="34" charset="0"/>
              </a:rPr>
              <a:t>to</a:t>
            </a:r>
            <a:r>
              <a:rPr lang="en-US" dirty="0" smtClean="0">
                <a:latin typeface="Arial" panose="020B0604020202020204" pitchFamily="34" charset="0"/>
                <a:cs typeface="Arial" panose="020B0604020202020204" pitchFamily="34" charset="0"/>
              </a:rPr>
              <a:t>1 </a:t>
            </a:r>
            <a:r>
              <a:rPr lang="en-US" dirty="0">
                <a:latin typeface="Arial" panose="020B0604020202020204" pitchFamily="34" charset="0"/>
                <a:cs typeface="Arial" panose="020B0604020202020204" pitchFamily="34" charset="0"/>
              </a:rPr>
              <a:t>mg to all newborns intramuscularly at birth.</a:t>
            </a:r>
          </a:p>
          <a:p>
            <a:pPr marL="0" indent="0">
              <a:buNone/>
            </a:pPr>
            <a:r>
              <a:rPr lang="en-US" b="1" dirty="0" smtClean="0">
                <a:latin typeface="Arial" panose="020B0604020202020204" pitchFamily="34" charset="0"/>
                <a:cs typeface="Arial" panose="020B0604020202020204" pitchFamily="34" charset="0"/>
              </a:rPr>
              <a:t>NOTE:</a:t>
            </a:r>
          </a:p>
          <a:p>
            <a:r>
              <a:rPr lang="en-US" dirty="0" smtClean="0">
                <a:latin typeface="Arial" panose="020B0604020202020204" pitchFamily="34" charset="0"/>
                <a:cs typeface="Arial" panose="020B0604020202020204" pitchFamily="34" charset="0"/>
              </a:rPr>
              <a:t>The dose of Vitamin </a:t>
            </a:r>
            <a:r>
              <a:rPr lang="en-US" dirty="0">
                <a:latin typeface="Arial" panose="020B0604020202020204" pitchFamily="34" charset="0"/>
                <a:cs typeface="Arial" panose="020B0604020202020204" pitchFamily="34" charset="0"/>
              </a:rPr>
              <a:t>K </a:t>
            </a:r>
            <a:r>
              <a:rPr lang="en-US" dirty="0" smtClean="0">
                <a:latin typeface="Arial" panose="020B0604020202020204" pitchFamily="34" charset="0"/>
                <a:cs typeface="Arial" panose="020B0604020202020204" pitchFamily="34" charset="0"/>
              </a:rPr>
              <a:t>for </a:t>
            </a:r>
            <a:r>
              <a:rPr lang="en-US" i="1" dirty="0" smtClean="0">
                <a:latin typeface="Arial" panose="020B0604020202020204" pitchFamily="34" charset="0"/>
                <a:cs typeface="Arial" panose="020B0604020202020204" pitchFamily="34" charset="0"/>
              </a:rPr>
              <a:t>Preterm babies is </a:t>
            </a:r>
            <a:r>
              <a:rPr lang="en-US" b="1" i="1" dirty="0" smtClean="0">
                <a:latin typeface="Arial" panose="020B0604020202020204" pitchFamily="34" charset="0"/>
                <a:cs typeface="Arial" panose="020B0604020202020204" pitchFamily="34" charset="0"/>
              </a:rPr>
              <a:t>0.5mg</a:t>
            </a:r>
            <a:r>
              <a:rPr lang="en-US" i="1" dirty="0" smtClean="0">
                <a:latin typeface="Arial" panose="020B0604020202020204" pitchFamily="34" charset="0"/>
                <a:cs typeface="Arial" panose="020B0604020202020204" pitchFamily="34" charset="0"/>
              </a:rPr>
              <a:t> and</a:t>
            </a:r>
          </a:p>
          <a:p>
            <a:r>
              <a:rPr lang="en-US" i="1" dirty="0" smtClean="0">
                <a:latin typeface="Arial" panose="020B0604020202020204" pitchFamily="34" charset="0"/>
                <a:cs typeface="Arial" panose="020B0604020202020204" pitchFamily="34" charset="0"/>
              </a:rPr>
              <a:t>for Term babies and </a:t>
            </a:r>
            <a:r>
              <a:rPr lang="en-US" b="1" i="1" dirty="0">
                <a:latin typeface="Arial" panose="020B0604020202020204" pitchFamily="34" charset="0"/>
                <a:cs typeface="Arial" panose="020B0604020202020204" pitchFamily="34" charset="0"/>
              </a:rPr>
              <a:t>1 </a:t>
            </a:r>
            <a:r>
              <a:rPr lang="en-US" b="1" i="1" dirty="0" smtClean="0">
                <a:latin typeface="Arial" panose="020B0604020202020204" pitchFamily="34" charset="0"/>
                <a:cs typeface="Arial" panose="020B0604020202020204" pitchFamily="34" charset="0"/>
              </a:rPr>
              <a:t>mg</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19891624"/>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11012"/>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Causes &amp; </a:t>
            </a:r>
            <a:r>
              <a:rPr lang="en-US" sz="4900" b="1" dirty="0" smtClean="0">
                <a:latin typeface="Arial" panose="020B0604020202020204" pitchFamily="34" charset="0"/>
                <a:cs typeface="Arial" panose="020B0604020202020204" pitchFamily="34" charset="0"/>
              </a:rPr>
              <a:t>Predisposing </a:t>
            </a:r>
            <a:r>
              <a:rPr lang="en-US" sz="4900" b="1" dirty="0">
                <a:latin typeface="Arial" panose="020B0604020202020204" pitchFamily="34" charset="0"/>
                <a:cs typeface="Arial" panose="020B0604020202020204" pitchFamily="34" charset="0"/>
              </a:rPr>
              <a:t>factors to HDN</a:t>
            </a:r>
            <a:br>
              <a:rPr lang="en-US" sz="4900" b="1" dirty="0">
                <a:latin typeface="Arial" panose="020B0604020202020204" pitchFamily="34" charset="0"/>
                <a:cs typeface="Arial" panose="020B0604020202020204" pitchFamily="34" charset="0"/>
              </a:rPr>
            </a:br>
            <a:endParaRPr lang="en-US" sz="4900" dirty="0"/>
          </a:p>
        </p:txBody>
      </p:sp>
      <p:sp>
        <p:nvSpPr>
          <p:cNvPr id="3" name="Content Placeholder 2"/>
          <p:cNvSpPr>
            <a:spLocks noGrp="1"/>
          </p:cNvSpPr>
          <p:nvPr>
            <p:ph sz="half" idx="1"/>
          </p:nvPr>
        </p:nvSpPr>
        <p:spPr>
          <a:xfrm>
            <a:off x="838200" y="1576138"/>
            <a:ext cx="5181600" cy="4600825"/>
          </a:xfrm>
        </p:spPr>
        <p:txBody>
          <a:bodyPr>
            <a:normAutofit fontScale="92500" lnSpcReduction="20000"/>
          </a:bodyPr>
          <a:lstStyle/>
          <a:p>
            <a:pPr lvl="0"/>
            <a:r>
              <a:rPr lang="en-US" sz="3300" b="1" dirty="0" smtClean="0">
                <a:latin typeface="Arial" panose="020B0604020202020204" pitchFamily="34" charset="0"/>
                <a:cs typeface="Arial" panose="020B0604020202020204" pitchFamily="34" charset="0"/>
              </a:rPr>
              <a:t>Causes;</a:t>
            </a:r>
          </a:p>
          <a:p>
            <a:pPr>
              <a:buFont typeface="Wingdings" panose="05000000000000000000" pitchFamily="2" charset="2"/>
              <a:buChar char="Ø"/>
            </a:pPr>
            <a:r>
              <a:rPr lang="en-US" sz="3300" dirty="0">
                <a:latin typeface="Arial" panose="020B0604020202020204" pitchFamily="34" charset="0"/>
                <a:cs typeface="Arial" panose="020B0604020202020204" pitchFamily="34" charset="0"/>
              </a:rPr>
              <a:t>Vitamin K deficiency</a:t>
            </a:r>
          </a:p>
          <a:p>
            <a:pPr>
              <a:buFont typeface="Wingdings" panose="05000000000000000000" pitchFamily="2" charset="2"/>
              <a:buChar char="Ø"/>
            </a:pPr>
            <a:r>
              <a:rPr lang="en-US" sz="3300" dirty="0">
                <a:latin typeface="Arial" panose="020B0604020202020204" pitchFamily="34" charset="0"/>
                <a:cs typeface="Arial" panose="020B0604020202020204" pitchFamily="34" charset="0"/>
              </a:rPr>
              <a:t>Lack of clotting (coagulating) </a:t>
            </a:r>
            <a:r>
              <a:rPr lang="en-US" sz="3300" dirty="0" smtClean="0">
                <a:latin typeface="Arial" panose="020B0604020202020204" pitchFamily="34" charset="0"/>
                <a:cs typeface="Arial" panose="020B0604020202020204" pitchFamily="34" charset="0"/>
              </a:rPr>
              <a:t>factors</a:t>
            </a:r>
          </a:p>
          <a:p>
            <a:pPr lvl="0"/>
            <a:r>
              <a:rPr lang="en-US" sz="3200" dirty="0" smtClean="0">
                <a:latin typeface="Arial" panose="020B0604020202020204" pitchFamily="34" charset="0"/>
                <a:cs typeface="Arial" panose="020B0604020202020204" pitchFamily="34" charset="0"/>
              </a:rPr>
              <a:t> </a:t>
            </a:r>
            <a:r>
              <a:rPr lang="en-US" sz="3200" b="1" dirty="0" smtClean="0">
                <a:latin typeface="Arial" panose="020B0604020202020204" pitchFamily="34" charset="0"/>
                <a:cs typeface="Arial" panose="020B0604020202020204" pitchFamily="34" charset="0"/>
              </a:rPr>
              <a:t>Predisposing factors include;</a:t>
            </a:r>
          </a:p>
          <a:p>
            <a:pPr lvl="0">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Hereditary factors such as </a:t>
            </a:r>
            <a:r>
              <a:rPr lang="en-US" sz="3200" dirty="0">
                <a:latin typeface="Arial" panose="020B0604020202020204" pitchFamily="34" charset="0"/>
                <a:cs typeface="Arial" panose="020B0604020202020204" pitchFamily="34" charset="0"/>
              </a:rPr>
              <a:t>clotting factor defect e.g. haemophilia</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Prematurity </a:t>
            </a:r>
          </a:p>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Birth </a:t>
            </a:r>
            <a:r>
              <a:rPr lang="en-US" sz="3200" dirty="0">
                <a:latin typeface="Arial" panose="020B0604020202020204" pitchFamily="34" charset="0"/>
                <a:cs typeface="Arial" panose="020B0604020202020204" pitchFamily="34" charset="0"/>
              </a:rPr>
              <a:t>trauma</a:t>
            </a:r>
          </a:p>
          <a:p>
            <a:pPr lvl="0">
              <a:buFont typeface="Wingdings" panose="05000000000000000000" pitchFamily="2" charset="2"/>
              <a:buChar char="Ø"/>
            </a:pPr>
            <a:endParaRPr lang="en-US" sz="3200" dirty="0">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a:xfrm>
            <a:off x="6172200" y="1576138"/>
            <a:ext cx="5181600" cy="4600825"/>
          </a:xfrm>
        </p:spPr>
        <p:txBody>
          <a:bodyPr>
            <a:normAutofit fontScale="92500" lnSpcReduction="20000"/>
          </a:bodyPr>
          <a:lstStyle/>
          <a:p>
            <a:pPr>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Birth </a:t>
            </a:r>
            <a:r>
              <a:rPr lang="en-US" sz="3200" dirty="0">
                <a:latin typeface="Arial" panose="020B0604020202020204" pitchFamily="34" charset="0"/>
                <a:cs typeface="Arial" panose="020B0604020202020204" pitchFamily="34" charset="0"/>
              </a:rPr>
              <a:t>asphyxia</a:t>
            </a:r>
          </a:p>
          <a:p>
            <a:pPr>
              <a:buFont typeface="Wingdings" panose="05000000000000000000" pitchFamily="2" charset="2"/>
              <a:buChar char="Ø"/>
            </a:pPr>
            <a:r>
              <a:rPr lang="en-US" sz="3200" dirty="0">
                <a:latin typeface="Arial" panose="020B0604020202020204" pitchFamily="34" charset="0"/>
                <a:cs typeface="Arial" panose="020B0604020202020204" pitchFamily="34" charset="0"/>
              </a:rPr>
              <a:t>Antibiotics Rx kills normal flora.</a:t>
            </a:r>
            <a:endParaRPr lang="en-US"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Disseminated </a:t>
            </a:r>
            <a:r>
              <a:rPr lang="en-US" sz="3200" dirty="0">
                <a:latin typeface="Arial" panose="020B0604020202020204" pitchFamily="34" charset="0"/>
                <a:cs typeface="Arial" panose="020B0604020202020204" pitchFamily="34" charset="0"/>
              </a:rPr>
              <a:t>intravascular coagulopathy (DIC)</a:t>
            </a:r>
          </a:p>
          <a:p>
            <a:pPr lvl="0">
              <a:buFont typeface="Wingdings" panose="05000000000000000000" pitchFamily="2" charset="2"/>
              <a:buChar char="Ø"/>
            </a:pPr>
            <a:r>
              <a:rPr lang="en-US" sz="3200" dirty="0">
                <a:latin typeface="Arial" panose="020B0604020202020204" pitchFamily="34" charset="0"/>
                <a:cs typeface="Arial" panose="020B0604020202020204" pitchFamily="34" charset="0"/>
              </a:rPr>
              <a:t>Mothers who are on drug such as warfarin, heparin and phenobarbital</a:t>
            </a:r>
          </a:p>
          <a:p>
            <a:pPr lvl="0">
              <a:buFont typeface="Wingdings" panose="05000000000000000000" pitchFamily="2" charset="2"/>
              <a:buChar char="Ø"/>
            </a:pPr>
            <a:r>
              <a:rPr lang="en-US" sz="3200" dirty="0">
                <a:latin typeface="Arial" panose="020B0604020202020204" pitchFamily="34" charset="0"/>
                <a:cs typeface="Arial" panose="020B0604020202020204" pitchFamily="34" charset="0"/>
              </a:rPr>
              <a:t>Respiratory Distress Syndrome</a:t>
            </a:r>
          </a:p>
          <a:p>
            <a:endParaRPr lang="en-US" dirty="0"/>
          </a:p>
        </p:txBody>
      </p:sp>
    </p:spTree>
    <p:extLst>
      <p:ext uri="{BB962C8B-B14F-4D97-AF65-F5344CB8AC3E}">
        <p14:creationId xmlns:p14="http://schemas.microsoft.com/office/powerpoint/2010/main" val="3183307110"/>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39253" y="228600"/>
            <a:ext cx="9769642" cy="1010653"/>
          </a:xfrm>
        </p:spPr>
        <p:txBody>
          <a:bodyPr>
            <a:noAutofit/>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Clinical </a:t>
            </a:r>
            <a:r>
              <a:rPr lang="en-US" b="1" dirty="0">
                <a:latin typeface="Arial" panose="020B0604020202020204" pitchFamily="34" charset="0"/>
                <a:cs typeface="Arial" panose="020B0604020202020204" pitchFamily="34" charset="0"/>
              </a:rPr>
              <a:t>features of HDN</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950495" y="1371601"/>
            <a:ext cx="10226842" cy="4754563"/>
          </a:xfrm>
        </p:spPr>
        <p:txBody>
          <a:bodyPr>
            <a:normAutofit/>
          </a:bodyPr>
          <a:lstStyle/>
          <a:p>
            <a:pPr lvl="0"/>
            <a:r>
              <a:rPr lang="en-US" dirty="0" smtClean="0">
                <a:latin typeface="Arial" panose="020B0604020202020204" pitchFamily="34" charset="0"/>
                <a:cs typeface="Arial" panose="020B0604020202020204" pitchFamily="34" charset="0"/>
              </a:rPr>
              <a:t>Continuous </a:t>
            </a:r>
            <a:r>
              <a:rPr lang="en-US" dirty="0">
                <a:latin typeface="Arial" panose="020B0604020202020204" pitchFamily="34" charset="0"/>
                <a:cs typeface="Arial" panose="020B0604020202020204" pitchFamily="34" charset="0"/>
              </a:rPr>
              <a:t>oozing of blood from the umbilical </a:t>
            </a:r>
            <a:r>
              <a:rPr lang="en-US" dirty="0" smtClean="0">
                <a:latin typeface="Arial" panose="020B0604020202020204" pitchFamily="34" charset="0"/>
                <a:cs typeface="Arial" panose="020B0604020202020204" pitchFamily="34" charset="0"/>
              </a:rPr>
              <a:t>cord, therefore ligate cord well.</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There is spontaneous bleeding from various parts of the </a:t>
            </a:r>
            <a:r>
              <a:rPr lang="en-US" dirty="0" smtClean="0">
                <a:latin typeface="Arial" panose="020B0604020202020204" pitchFamily="34" charset="0"/>
                <a:cs typeface="Arial" panose="020B0604020202020204" pitchFamily="34" charset="0"/>
              </a:rPr>
              <a:t>body including,</a:t>
            </a:r>
          </a:p>
          <a:p>
            <a:pPr lvl="0"/>
            <a:r>
              <a:rPr lang="en-US" dirty="0" smtClean="0">
                <a:latin typeface="Arial" panose="020B0604020202020204" pitchFamily="34" charset="0"/>
                <a:cs typeface="Arial" panose="020B0604020202020204" pitchFamily="34" charset="0"/>
              </a:rPr>
              <a:t>Bleeding under the skin (parenchyma)</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Bleeding in the mucous membrane of GIT and may present with maleana stool or </a:t>
            </a:r>
            <a:r>
              <a:rPr lang="en-US" dirty="0" smtClean="0">
                <a:latin typeface="Arial" panose="020B0604020202020204" pitchFamily="34" charset="0"/>
                <a:cs typeface="Arial" panose="020B0604020202020204" pitchFamily="34" charset="0"/>
              </a:rPr>
              <a:t>haematemesis</a:t>
            </a:r>
          </a:p>
          <a:p>
            <a:r>
              <a:rPr lang="en-US" dirty="0">
                <a:latin typeface="Arial" panose="020B0604020202020204" pitchFamily="34" charset="0"/>
                <a:cs typeface="Arial" panose="020B0604020202020204" pitchFamily="34" charset="0"/>
              </a:rPr>
              <a:t>Haematuria or </a:t>
            </a:r>
            <a:r>
              <a:rPr lang="en-US" dirty="0" smtClean="0">
                <a:latin typeface="Arial" panose="020B0604020202020204" pitchFamily="34" charset="0"/>
                <a:cs typeface="Arial" panose="020B0604020202020204" pitchFamily="34" charset="0"/>
              </a:rPr>
              <a:t>omphalorrhagia</a:t>
            </a:r>
          </a:p>
          <a:p>
            <a:r>
              <a:rPr lang="en-US" dirty="0">
                <a:latin typeface="Arial" panose="020B0604020202020204" pitchFamily="34" charset="0"/>
                <a:cs typeface="Arial" panose="020B0604020202020204" pitchFamily="34" charset="0"/>
              </a:rPr>
              <a:t>Continuous bleeding from any punctured blood vessel or injection </a:t>
            </a:r>
            <a:r>
              <a:rPr lang="en-US" dirty="0" smtClean="0">
                <a:latin typeface="Arial" panose="020B0604020202020204" pitchFamily="34" charset="0"/>
                <a:cs typeface="Arial" panose="020B0604020202020204" pitchFamily="34" charset="0"/>
              </a:rPr>
              <a:t>site, </a:t>
            </a:r>
            <a:r>
              <a:rPr lang="en-US" dirty="0">
                <a:latin typeface="Arial" panose="020B0604020202020204" pitchFamily="34" charset="0"/>
                <a:cs typeface="Arial" panose="020B0604020202020204" pitchFamily="34" charset="0"/>
              </a:rPr>
              <a:t>when looking for </a:t>
            </a:r>
            <a:r>
              <a:rPr lang="en-US" dirty="0" smtClean="0">
                <a:latin typeface="Arial" panose="020B0604020202020204" pitchFamily="34" charset="0"/>
                <a:cs typeface="Arial" panose="020B0604020202020204" pitchFamily="34" charset="0"/>
              </a:rPr>
              <a:t>suitable venous </a:t>
            </a:r>
            <a:r>
              <a:rPr lang="en-US" dirty="0">
                <a:latin typeface="Arial" panose="020B0604020202020204" pitchFamily="34" charset="0"/>
                <a:cs typeface="Arial" panose="020B0604020202020204" pitchFamily="34" charset="0"/>
              </a:rPr>
              <a:t>access</a:t>
            </a:r>
          </a:p>
          <a:p>
            <a:endParaRPr lang="en-US" dirty="0"/>
          </a:p>
        </p:txBody>
      </p:sp>
    </p:spTree>
    <p:extLst>
      <p:ext uri="{BB962C8B-B14F-4D97-AF65-F5344CB8AC3E}">
        <p14:creationId xmlns:p14="http://schemas.microsoft.com/office/powerpoint/2010/main" val="322673710"/>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6747" y="252664"/>
            <a:ext cx="10335127" cy="1058778"/>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Management of a newborn with </a:t>
            </a:r>
            <a:r>
              <a:rPr lang="en-US" sz="4900" b="1" dirty="0" smtClean="0">
                <a:latin typeface="Arial" panose="020B0604020202020204" pitchFamily="34" charset="0"/>
                <a:cs typeface="Arial" panose="020B0604020202020204" pitchFamily="34" charset="0"/>
              </a:rPr>
              <a:t>HDN</a:t>
            </a:r>
            <a:r>
              <a:rPr lang="en-US" sz="4900" b="1" dirty="0">
                <a:latin typeface="Arial" panose="020B0604020202020204" pitchFamily="34" charset="0"/>
                <a:cs typeface="Arial" panose="020B0604020202020204" pitchFamily="34" charset="0"/>
              </a:rPr>
              <a:t/>
            </a:r>
            <a:br>
              <a:rPr lang="en-US" sz="4900" b="1" dirty="0">
                <a:latin typeface="Arial" panose="020B0604020202020204" pitchFamily="34" charset="0"/>
                <a:cs typeface="Arial" panose="020B0604020202020204" pitchFamily="34" charset="0"/>
              </a:rPr>
            </a:br>
            <a:endParaRPr lang="en-US" sz="4900" dirty="0"/>
          </a:p>
        </p:txBody>
      </p:sp>
      <p:sp>
        <p:nvSpPr>
          <p:cNvPr id="3" name="Content Placeholder 2"/>
          <p:cNvSpPr>
            <a:spLocks noGrp="1"/>
          </p:cNvSpPr>
          <p:nvPr>
            <p:ph idx="1"/>
          </p:nvPr>
        </p:nvSpPr>
        <p:spPr>
          <a:xfrm>
            <a:off x="950495" y="1479885"/>
            <a:ext cx="10178716" cy="4646280"/>
          </a:xfrm>
        </p:spPr>
        <p:txBody>
          <a:bodyPr>
            <a:normAutofit lnSpcReduction="10000"/>
          </a:bodyPr>
          <a:lstStyle/>
          <a:p>
            <a:pPr lvl="0"/>
            <a:r>
              <a:rPr lang="en-US" sz="3200" b="1" dirty="0" smtClean="0">
                <a:latin typeface="Arial" panose="020B0604020202020204" pitchFamily="34" charset="0"/>
                <a:cs typeface="Arial" panose="020B0604020202020204" pitchFamily="34" charset="0"/>
              </a:rPr>
              <a:t>Precaution:</a:t>
            </a:r>
          </a:p>
          <a:p>
            <a:pPr lvl="0">
              <a:buFont typeface="Wingdings" panose="05000000000000000000" pitchFamily="2" charset="2"/>
              <a:buChar char="Ø"/>
            </a:pPr>
            <a:r>
              <a:rPr lang="en-US" dirty="0" smtClean="0">
                <a:latin typeface="Arial" panose="020B0604020202020204" pitchFamily="34" charset="0"/>
                <a:cs typeface="Arial" panose="020B0604020202020204" pitchFamily="34" charset="0"/>
              </a:rPr>
              <a:t>avoid </a:t>
            </a:r>
            <a:r>
              <a:rPr lang="en-US" dirty="0">
                <a:latin typeface="Arial" panose="020B0604020202020204" pitchFamily="34" charset="0"/>
                <a:cs typeface="Arial" panose="020B0604020202020204" pitchFamily="34" charset="0"/>
              </a:rPr>
              <a:t>puncturing </a:t>
            </a:r>
            <a:r>
              <a:rPr lang="en-US" dirty="0" smtClean="0">
                <a:latin typeface="Arial" panose="020B0604020202020204" pitchFamily="34" charset="0"/>
                <a:cs typeface="Arial" panose="020B0604020202020204" pitchFamily="34" charset="0"/>
              </a:rPr>
              <a:t>the </a:t>
            </a:r>
            <a:r>
              <a:rPr lang="en-US" dirty="0">
                <a:latin typeface="Arial" panose="020B0604020202020204" pitchFamily="34" charset="0"/>
                <a:cs typeface="Arial" panose="020B0604020202020204" pitchFamily="34" charset="0"/>
              </a:rPr>
              <a:t>largest veins in the </a:t>
            </a:r>
            <a:r>
              <a:rPr lang="en-US" dirty="0" smtClean="0">
                <a:latin typeface="Arial" panose="020B0604020202020204" pitchFamily="34" charset="0"/>
                <a:cs typeface="Arial" panose="020B0604020202020204" pitchFamily="34" charset="0"/>
              </a:rPr>
              <a:t>body such as; femoral </a:t>
            </a:r>
            <a:r>
              <a:rPr lang="en-US" dirty="0">
                <a:latin typeface="Arial" panose="020B0604020202020204" pitchFamily="34" charset="0"/>
                <a:cs typeface="Arial" panose="020B0604020202020204" pitchFamily="34" charset="0"/>
              </a:rPr>
              <a:t>or jugular </a:t>
            </a:r>
            <a:r>
              <a:rPr lang="en-US" dirty="0" smtClean="0">
                <a:latin typeface="Arial" panose="020B0604020202020204" pitchFamily="34" charset="0"/>
                <a:cs typeface="Arial" panose="020B0604020202020204" pitchFamily="34" charset="0"/>
              </a:rPr>
              <a:t>veins, as this will lead to lots of blood loss</a:t>
            </a:r>
          </a:p>
          <a:p>
            <a:pPr lvl="0">
              <a:buFont typeface="Wingdings" panose="05000000000000000000" pitchFamily="2" charset="2"/>
              <a:buChar char="Ø"/>
            </a:pPr>
            <a:r>
              <a:rPr lang="en-US" dirty="0" smtClean="0">
                <a:latin typeface="Arial" panose="020B0604020202020204" pitchFamily="34" charset="0"/>
                <a:cs typeface="Arial" panose="020B0604020202020204" pitchFamily="34" charset="0"/>
              </a:rPr>
              <a:t>Less often does bleeding present as extra or intra cranial haemorrhage</a:t>
            </a:r>
          </a:p>
          <a:p>
            <a:pPr lvl="0"/>
            <a:r>
              <a:rPr lang="en-US" sz="3200" b="1" dirty="0" smtClean="0">
                <a:latin typeface="Arial" panose="020B0604020202020204" pitchFamily="34" charset="0"/>
                <a:cs typeface="Arial" panose="020B0604020202020204" pitchFamily="34" charset="0"/>
              </a:rPr>
              <a:t>Management:</a:t>
            </a:r>
          </a:p>
          <a:p>
            <a:r>
              <a:rPr lang="en-US" dirty="0">
                <a:latin typeface="Arial" panose="020B0604020202020204" pitchFamily="34" charset="0"/>
                <a:cs typeface="Arial" panose="020B0604020202020204" pitchFamily="34" charset="0"/>
              </a:rPr>
              <a:t>Admit the baby to special baby care unit and administer vitamin K 0.5mg-1mg I.M</a:t>
            </a:r>
            <a:r>
              <a:rPr lang="en-US" dirty="0" smtClean="0">
                <a:latin typeface="Arial" panose="020B0604020202020204" pitchFamily="34" charset="0"/>
                <a:cs typeface="Arial" panose="020B0604020202020204" pitchFamily="34" charset="0"/>
              </a:rPr>
              <a:t>, </a:t>
            </a:r>
            <a:r>
              <a:rPr lang="en-US" i="1" dirty="0" smtClean="0">
                <a:latin typeface="Arial" panose="020B0604020202020204" pitchFamily="34" charset="0"/>
                <a:cs typeface="Arial" panose="020B0604020202020204" pitchFamily="34" charset="0"/>
              </a:rPr>
              <a:t>based on the prescription</a:t>
            </a:r>
            <a:endParaRPr lang="en-US" i="1"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Preserve all soiled linen with blood for assessment and </a:t>
            </a:r>
            <a:r>
              <a:rPr lang="en-US" dirty="0" smtClean="0">
                <a:latin typeface="Arial" panose="020B0604020202020204" pitchFamily="34" charset="0"/>
                <a:cs typeface="Arial" panose="020B0604020202020204" pitchFamily="34" charset="0"/>
              </a:rPr>
              <a:t>proper estimation </a:t>
            </a:r>
            <a:r>
              <a:rPr lang="en-US" dirty="0">
                <a:latin typeface="Arial" panose="020B0604020202020204" pitchFamily="34" charset="0"/>
                <a:cs typeface="Arial" panose="020B0604020202020204" pitchFamily="34" charset="0"/>
              </a:rPr>
              <a:t>of blood loss</a:t>
            </a:r>
          </a:p>
          <a:p>
            <a:pPr marL="0" lvl="0" indent="0">
              <a:buNone/>
            </a:pPr>
            <a:endParaRPr lang="en-US" b="1"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4282560"/>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04537"/>
            <a:ext cx="10515600" cy="1118937"/>
          </a:xfrm>
        </p:spPr>
        <p:txBody>
          <a:bodyPr/>
          <a:lstStyle/>
          <a:p>
            <a:r>
              <a:rPr lang="en-US" b="1" dirty="0">
                <a:latin typeface="Arial" panose="020B0604020202020204" pitchFamily="34" charset="0"/>
                <a:cs typeface="Arial" panose="020B0604020202020204" pitchFamily="34" charset="0"/>
              </a:rPr>
              <a:t>Management of </a:t>
            </a:r>
            <a:r>
              <a:rPr lang="en-US" b="1" dirty="0" smtClean="0">
                <a:latin typeface="Arial" panose="020B0604020202020204" pitchFamily="34" charset="0"/>
                <a:cs typeface="Arial" panose="020B0604020202020204" pitchFamily="34" charset="0"/>
              </a:rPr>
              <a:t>HDN…</a:t>
            </a:r>
            <a:endParaRPr lang="en-US" dirty="0"/>
          </a:p>
        </p:txBody>
      </p:sp>
      <p:sp>
        <p:nvSpPr>
          <p:cNvPr id="3" name="Content Placeholder 2"/>
          <p:cNvSpPr>
            <a:spLocks noGrp="1"/>
          </p:cNvSpPr>
          <p:nvPr>
            <p:ph idx="1"/>
          </p:nvPr>
        </p:nvSpPr>
        <p:spPr>
          <a:xfrm>
            <a:off x="838199" y="1431759"/>
            <a:ext cx="10515601" cy="4694406"/>
          </a:xfrm>
        </p:spPr>
        <p:txBody>
          <a:bodyPr>
            <a:normAutofit fontScale="92500"/>
          </a:bodyPr>
          <a:lstStyle/>
          <a:p>
            <a:r>
              <a:rPr lang="en-US" dirty="0">
                <a:latin typeface="Arial" panose="020B0604020202020204" pitchFamily="34" charset="0"/>
                <a:cs typeface="Arial" panose="020B0604020202020204" pitchFamily="34" charset="0"/>
              </a:rPr>
              <a:t>Administer vitamin K 1- 2mg IM in severe cases of gross coagulation, </a:t>
            </a:r>
          </a:p>
          <a:p>
            <a:r>
              <a:rPr lang="en-US" dirty="0">
                <a:latin typeface="Arial" panose="020B0604020202020204" pitchFamily="34" charset="0"/>
                <a:cs typeface="Arial" panose="020B0604020202020204" pitchFamily="34" charset="0"/>
              </a:rPr>
              <a:t>In case there is </a:t>
            </a:r>
            <a:r>
              <a:rPr lang="en-US" b="1" dirty="0">
                <a:latin typeface="Arial" panose="020B0604020202020204" pitchFamily="34" charset="0"/>
                <a:cs typeface="Arial" panose="020B0604020202020204" pitchFamily="34" charset="0"/>
              </a:rPr>
              <a:t>active</a:t>
            </a:r>
            <a:r>
              <a:rPr lang="en-US" dirty="0">
                <a:latin typeface="Arial" panose="020B0604020202020204" pitchFamily="34" charset="0"/>
                <a:cs typeface="Arial" panose="020B0604020202020204" pitchFamily="34" charset="0"/>
              </a:rPr>
              <a:t> bleeding into vital structures, transfuse </a:t>
            </a:r>
            <a:r>
              <a:rPr lang="en-US" i="1" dirty="0">
                <a:latin typeface="Arial" panose="020B0604020202020204" pitchFamily="34" charset="0"/>
                <a:cs typeface="Arial" panose="020B0604020202020204" pitchFamily="34" charset="0"/>
              </a:rPr>
              <a:t>fresh frozen plasma </a:t>
            </a:r>
            <a:r>
              <a:rPr lang="en-US" dirty="0">
                <a:latin typeface="Arial" panose="020B0604020202020204" pitchFamily="34" charset="0"/>
                <a:cs typeface="Arial" panose="020B0604020202020204" pitchFamily="34" charset="0"/>
              </a:rPr>
              <a:t>20mls/kg body weight</a:t>
            </a:r>
            <a:r>
              <a:rPr lang="en-US" i="1"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lvl="0"/>
            <a:r>
              <a:rPr lang="en-US" dirty="0" smtClean="0">
                <a:latin typeface="Arial" panose="020B0604020202020204" pitchFamily="34" charset="0"/>
                <a:cs typeface="Arial" panose="020B0604020202020204" pitchFamily="34" charset="0"/>
              </a:rPr>
              <a:t>Observe </a:t>
            </a:r>
            <a:r>
              <a:rPr lang="en-US" dirty="0">
                <a:latin typeface="Arial" panose="020B0604020202020204" pitchFamily="34" charset="0"/>
                <a:cs typeface="Arial" panose="020B0604020202020204" pitchFamily="34" charset="0"/>
              </a:rPr>
              <a:t>for signs of shock and if present transfuse with packed cells and fresh whole blood at 75 -100mls/kg of body weight if the baby is </a:t>
            </a:r>
            <a:r>
              <a:rPr lang="en-US" dirty="0" smtClean="0">
                <a:latin typeface="Arial" panose="020B0604020202020204" pitchFamily="34" charset="0"/>
                <a:cs typeface="Arial" panose="020B0604020202020204" pitchFamily="34" charset="0"/>
              </a:rPr>
              <a:t>term.</a:t>
            </a:r>
          </a:p>
          <a:p>
            <a:r>
              <a:rPr lang="en-US" dirty="0" smtClean="0">
                <a:latin typeface="Arial" panose="020B0604020202020204" pitchFamily="34" charset="0"/>
                <a:cs typeface="Arial" panose="020B0604020202020204" pitchFamily="34" charset="0"/>
              </a:rPr>
              <a:t>If </a:t>
            </a:r>
            <a:r>
              <a:rPr lang="en-US" dirty="0">
                <a:latin typeface="Arial" panose="020B0604020202020204" pitchFamily="34" charset="0"/>
                <a:cs typeface="Arial" panose="020B0604020202020204" pitchFamily="34" charset="0"/>
              </a:rPr>
              <a:t>there is impaired Prothrombin time, Vitamin K2-5mg IV is often given to arrest </a:t>
            </a:r>
            <a:r>
              <a:rPr lang="en-US" dirty="0" smtClean="0">
                <a:latin typeface="Arial" panose="020B0604020202020204" pitchFamily="34" charset="0"/>
                <a:cs typeface="Arial" panose="020B0604020202020204" pitchFamily="34" charset="0"/>
              </a:rPr>
              <a:t>bleeding</a:t>
            </a:r>
          </a:p>
          <a:p>
            <a:pPr lvl="0"/>
            <a:r>
              <a:rPr lang="en-US" dirty="0">
                <a:latin typeface="Arial" panose="020B0604020202020204" pitchFamily="34" charset="0"/>
                <a:cs typeface="Arial" panose="020B0604020202020204" pitchFamily="34" charset="0"/>
              </a:rPr>
              <a:t>Observe vital signs TPR ¼ </a:t>
            </a:r>
            <a:r>
              <a:rPr lang="en-US" dirty="0" smtClean="0">
                <a:latin typeface="Arial" panose="020B0604020202020204" pitchFamily="34" charset="0"/>
                <a:cs typeface="Arial" panose="020B0604020202020204" pitchFamily="34" charset="0"/>
              </a:rPr>
              <a:t>hourly</a:t>
            </a:r>
            <a:endParaRPr lang="en-US" dirty="0">
              <a:latin typeface="Arial" panose="020B0604020202020204" pitchFamily="34" charset="0"/>
              <a:cs typeface="Arial" panose="020B0604020202020204" pitchFamily="34" charset="0"/>
            </a:endParaRPr>
          </a:p>
          <a:p>
            <a:pPr lvl="0"/>
            <a:r>
              <a:rPr lang="en-US" dirty="0">
                <a:latin typeface="Arial" panose="020B0604020202020204" pitchFamily="34" charset="0"/>
                <a:cs typeface="Arial" panose="020B0604020202020204" pitchFamily="34" charset="0"/>
              </a:rPr>
              <a:t>General management </a:t>
            </a:r>
            <a:r>
              <a:rPr lang="en-US" dirty="0" smtClean="0">
                <a:latin typeface="Arial" panose="020B0604020202020204" pitchFamily="34" charset="0"/>
                <a:cs typeface="Arial" panose="020B0604020202020204" pitchFamily="34" charset="0"/>
              </a:rPr>
              <a:t>to continue as for any </a:t>
            </a:r>
            <a:r>
              <a:rPr lang="en-US" dirty="0">
                <a:latin typeface="Arial" panose="020B0604020202020204" pitchFamily="34" charset="0"/>
                <a:cs typeface="Arial" panose="020B0604020202020204" pitchFamily="34" charset="0"/>
              </a:rPr>
              <a:t>other baby in the unit</a:t>
            </a:r>
          </a:p>
          <a:p>
            <a:pPr marL="0" indent="0">
              <a:buNone/>
            </a:pP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2458326364"/>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235075"/>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sz="4900" b="1" dirty="0" smtClean="0">
                <a:latin typeface="Arial" panose="020B0604020202020204" pitchFamily="34" charset="0"/>
                <a:cs typeface="Arial" panose="020B0604020202020204" pitchFamily="34" charset="0"/>
              </a:rPr>
              <a:t>Complications </a:t>
            </a:r>
            <a:r>
              <a:rPr lang="en-US" sz="4900" b="1" dirty="0">
                <a:latin typeface="Arial" panose="020B0604020202020204" pitchFamily="34" charset="0"/>
                <a:cs typeface="Arial" panose="020B0604020202020204" pitchFamily="34" charset="0"/>
              </a:rPr>
              <a:t>of HDN</a:t>
            </a:r>
            <a:br>
              <a:rPr lang="en-US" sz="4900" b="1" dirty="0">
                <a:latin typeface="Arial" panose="020B0604020202020204" pitchFamily="34" charset="0"/>
                <a:cs typeface="Arial" panose="020B0604020202020204" pitchFamily="34" charset="0"/>
              </a:rPr>
            </a:br>
            <a:endParaRPr lang="en-US" sz="4900" dirty="0"/>
          </a:p>
        </p:txBody>
      </p:sp>
      <p:sp>
        <p:nvSpPr>
          <p:cNvPr id="3" name="Content Placeholder 2"/>
          <p:cNvSpPr>
            <a:spLocks noGrp="1"/>
          </p:cNvSpPr>
          <p:nvPr>
            <p:ph idx="1"/>
          </p:nvPr>
        </p:nvSpPr>
        <p:spPr>
          <a:xfrm>
            <a:off x="838200" y="1723869"/>
            <a:ext cx="10515600" cy="4453094"/>
          </a:xfrm>
        </p:spPr>
        <p:txBody>
          <a:bodyPr/>
          <a:lstStyle/>
          <a:p>
            <a:pPr lvl="0"/>
            <a:r>
              <a:rPr lang="en-US" sz="3200" b="1" dirty="0">
                <a:latin typeface="Arial" panose="020B0604020202020204" pitchFamily="34" charset="0"/>
                <a:cs typeface="Arial" panose="020B0604020202020204" pitchFamily="34" charset="0"/>
              </a:rPr>
              <a:t>Complications </a:t>
            </a:r>
            <a:r>
              <a:rPr lang="en-US" sz="3200" dirty="0">
                <a:latin typeface="Arial" panose="020B0604020202020204" pitchFamily="34" charset="0"/>
                <a:cs typeface="Arial" panose="020B0604020202020204" pitchFamily="34" charset="0"/>
              </a:rPr>
              <a:t>of </a:t>
            </a:r>
            <a:r>
              <a:rPr lang="en-US" sz="3200" dirty="0" smtClean="0">
                <a:latin typeface="Arial" panose="020B0604020202020204" pitchFamily="34" charset="0"/>
                <a:cs typeface="Arial" panose="020B0604020202020204" pitchFamily="34" charset="0"/>
              </a:rPr>
              <a:t>haemorrhagic disease of newborn (HDN</a:t>
            </a:r>
            <a:r>
              <a:rPr lang="en-US" sz="3200" b="1" dirty="0" smtClean="0">
                <a:latin typeface="Arial" panose="020B0604020202020204" pitchFamily="34" charset="0"/>
                <a:cs typeface="Arial" panose="020B0604020202020204" pitchFamily="34" charset="0"/>
              </a:rPr>
              <a:t>) </a:t>
            </a:r>
            <a:r>
              <a:rPr lang="en-US" sz="3200" b="1" dirty="0">
                <a:latin typeface="Arial" panose="020B0604020202020204" pitchFamily="34" charset="0"/>
                <a:cs typeface="Arial" panose="020B0604020202020204" pitchFamily="34" charset="0"/>
              </a:rPr>
              <a:t/>
            </a:r>
            <a:br>
              <a:rPr lang="en-US" sz="3200" b="1" dirty="0">
                <a:latin typeface="Arial" panose="020B0604020202020204" pitchFamily="34" charset="0"/>
                <a:cs typeface="Arial" panose="020B0604020202020204" pitchFamily="34" charset="0"/>
              </a:rPr>
            </a:br>
            <a:r>
              <a:rPr lang="en-US" sz="3200" dirty="0" smtClean="0">
                <a:latin typeface="Arial" panose="020B0604020202020204" pitchFamily="34" charset="0"/>
                <a:cs typeface="Arial" panose="020B0604020202020204" pitchFamily="34" charset="0"/>
              </a:rPr>
              <a:t>includes;</a:t>
            </a:r>
          </a:p>
          <a:p>
            <a:pPr lvl="0">
              <a:buFont typeface="Wingdings" panose="05000000000000000000" pitchFamily="2" charset="2"/>
              <a:buChar char="Ø"/>
            </a:pPr>
            <a:r>
              <a:rPr lang="en-US" sz="3200" dirty="0" smtClean="0">
                <a:latin typeface="Arial" panose="020B0604020202020204" pitchFamily="34" charset="0"/>
                <a:cs typeface="Arial" panose="020B0604020202020204" pitchFamily="34" charset="0"/>
              </a:rPr>
              <a:t>Anaemia</a:t>
            </a:r>
            <a:endParaRPr lang="en-US" sz="3200" dirty="0">
              <a:latin typeface="Arial" panose="020B0604020202020204" pitchFamily="34" charset="0"/>
              <a:cs typeface="Arial" panose="020B0604020202020204" pitchFamily="34" charset="0"/>
            </a:endParaRPr>
          </a:p>
          <a:p>
            <a:pPr lvl="0">
              <a:buFont typeface="Wingdings" panose="05000000000000000000" pitchFamily="2" charset="2"/>
              <a:buChar char="Ø"/>
            </a:pPr>
            <a:r>
              <a:rPr lang="en-US" sz="3200" dirty="0">
                <a:latin typeface="Arial" panose="020B0604020202020204" pitchFamily="34" charset="0"/>
                <a:cs typeface="Arial" panose="020B0604020202020204" pitchFamily="34" charset="0"/>
              </a:rPr>
              <a:t>Hypovolaemic shock</a:t>
            </a:r>
          </a:p>
          <a:p>
            <a:pPr lvl="0">
              <a:buFont typeface="Wingdings" panose="05000000000000000000" pitchFamily="2" charset="2"/>
              <a:buChar char="Ø"/>
            </a:pPr>
            <a:r>
              <a:rPr lang="en-US" sz="3200" dirty="0">
                <a:latin typeface="Arial" panose="020B0604020202020204" pitchFamily="34" charset="0"/>
                <a:cs typeface="Arial" panose="020B0604020202020204" pitchFamily="34" charset="0"/>
              </a:rPr>
              <a:t>Brain damage</a:t>
            </a:r>
          </a:p>
          <a:p>
            <a:endParaRPr lang="en-US" dirty="0"/>
          </a:p>
        </p:txBody>
      </p:sp>
    </p:spTree>
    <p:extLst>
      <p:ext uri="{BB962C8B-B14F-4D97-AF65-F5344CB8AC3E}">
        <p14:creationId xmlns:p14="http://schemas.microsoft.com/office/powerpoint/2010/main" val="16371769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latin typeface="Arial" panose="020B0604020202020204" pitchFamily="34" charset="0"/>
                <a:cs typeface="Arial" panose="020B0604020202020204" pitchFamily="34" charset="0"/>
              </a:rPr>
              <a:t>OPTHALMIA NEONATORUM</a:t>
            </a:r>
            <a:endParaRPr lang="en-US" sz="4400" b="1" dirty="0"/>
          </a:p>
        </p:txBody>
      </p:sp>
      <p:sp>
        <p:nvSpPr>
          <p:cNvPr id="3" name="Text Placeholder 2"/>
          <p:cNvSpPr>
            <a:spLocks noGrp="1"/>
          </p:cNvSpPr>
          <p:nvPr>
            <p:ph type="body" idx="1"/>
          </p:nvPr>
        </p:nvSpPr>
        <p:spPr/>
        <p:txBody>
          <a:bodyPr>
            <a:normAutofit/>
          </a:bodyPr>
          <a:lstStyle/>
          <a:p>
            <a:endParaRPr lang="en-US" sz="2800" b="1" dirty="0" smtClean="0">
              <a:solidFill>
                <a:schemeClr val="tx1"/>
              </a:solidFill>
              <a:latin typeface="Arial" panose="020B0604020202020204" pitchFamily="34" charset="0"/>
              <a:cs typeface="Arial" panose="020B0604020202020204" pitchFamily="34" charset="0"/>
            </a:endParaRPr>
          </a:p>
          <a:p>
            <a:pPr algn="ctr"/>
            <a:r>
              <a:rPr lang="en-US" sz="2800" b="1" dirty="0" smtClean="0">
                <a:solidFill>
                  <a:schemeClr val="tx1"/>
                </a:solidFill>
                <a:latin typeface="Arial" panose="020B0604020202020204" pitchFamily="34" charset="0"/>
                <a:cs typeface="Arial" panose="020B0604020202020204" pitchFamily="34" charset="0"/>
              </a:rPr>
              <a:t>Major complication of a newborn</a:t>
            </a:r>
            <a:endParaRPr lang="en-US" sz="28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4812328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43473"/>
            <a:ext cx="10515600" cy="1115701"/>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b="1" dirty="0" smtClean="0">
                <a:latin typeface="Arial" panose="020B0604020202020204" pitchFamily="34" charset="0"/>
                <a:cs typeface="Arial" panose="020B0604020202020204" pitchFamily="34" charset="0"/>
              </a:rPr>
              <a:t>OPTHALMIA </a:t>
            </a:r>
            <a:r>
              <a:rPr lang="en-US" b="1" dirty="0">
                <a:latin typeface="Arial" panose="020B0604020202020204" pitchFamily="34" charset="0"/>
                <a:cs typeface="Arial" panose="020B0604020202020204" pitchFamily="34" charset="0"/>
              </a:rPr>
              <a:t>NEONATORUM</a:t>
            </a:r>
            <a:br>
              <a:rPr lang="en-US"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838200" y="1528997"/>
            <a:ext cx="10515600" cy="4647966"/>
          </a:xfrm>
        </p:spPr>
        <p:txBody>
          <a:bodyPr>
            <a:normAutofit lnSpcReduction="10000"/>
          </a:bodyPr>
          <a:lstStyle/>
          <a:p>
            <a:r>
              <a:rPr lang="en-US" b="1" dirty="0" smtClean="0">
                <a:latin typeface="Arial" panose="020B0604020202020204" pitchFamily="34" charset="0"/>
                <a:cs typeface="Arial" panose="020B0604020202020204" pitchFamily="34" charset="0"/>
              </a:rPr>
              <a:t>Ophthalmia </a:t>
            </a:r>
            <a:r>
              <a:rPr lang="en-US" b="1" dirty="0">
                <a:latin typeface="Arial" panose="020B0604020202020204" pitchFamily="34" charset="0"/>
                <a:cs typeface="Arial" panose="020B0604020202020204" pitchFamily="34" charset="0"/>
              </a:rPr>
              <a:t>neonatorum </a:t>
            </a:r>
            <a:r>
              <a:rPr lang="en-US" dirty="0">
                <a:latin typeface="Arial" panose="020B0604020202020204" pitchFamily="34" charset="0"/>
                <a:cs typeface="Arial" panose="020B0604020202020204" pitchFamily="34" charset="0"/>
              </a:rPr>
              <a:t>is a condition that occurs in neonates within 21 days of life and is characterized by purulent discharge from the eyes. </a:t>
            </a:r>
          </a:p>
          <a:p>
            <a:r>
              <a:rPr lang="en-US" dirty="0">
                <a:latin typeface="Arial" panose="020B0604020202020204" pitchFamily="34" charset="0"/>
                <a:cs typeface="Arial" panose="020B0604020202020204" pitchFamily="34" charset="0"/>
              </a:rPr>
              <a:t>It is common in infants of mothers who had vaginal discharge e.g. Gonorrhoea during pregnancy. </a:t>
            </a:r>
            <a:endParaRPr lang="en-US" dirty="0" smtClean="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The main causative organism is </a:t>
            </a:r>
            <a:r>
              <a:rPr lang="en-US" dirty="0">
                <a:latin typeface="Arial" panose="020B0604020202020204" pitchFamily="34" charset="0"/>
                <a:cs typeface="Arial" panose="020B0604020202020204" pitchFamily="34" charset="0"/>
              </a:rPr>
              <a:t>Neisseria </a:t>
            </a:r>
            <a:r>
              <a:rPr lang="en-US" dirty="0" smtClean="0">
                <a:latin typeface="Arial" panose="020B0604020202020204" pitchFamily="34" charset="0"/>
                <a:cs typeface="Arial" panose="020B0604020202020204" pitchFamily="34" charset="0"/>
              </a:rPr>
              <a:t>gonorrhea although there are other micro-organisms that can cause it too.</a:t>
            </a:r>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b="1" dirty="0">
                <a:latin typeface="Arial" panose="020B0604020202020204" pitchFamily="34" charset="0"/>
                <a:cs typeface="Arial" panose="020B0604020202020204" pitchFamily="34" charset="0"/>
              </a:rPr>
              <a:t>NB:</a:t>
            </a:r>
            <a:r>
              <a:rPr lang="en-US" dirty="0">
                <a:latin typeface="Arial" panose="020B0604020202020204" pitchFamily="34" charset="0"/>
                <a:cs typeface="Arial" panose="020B0604020202020204" pitchFamily="34" charset="0"/>
              </a:rPr>
              <a:t> Syphilis</a:t>
            </a:r>
            <a:r>
              <a:rPr lang="en-US" b="1" dirty="0">
                <a:latin typeface="Arial" panose="020B0604020202020204" pitchFamily="34" charset="0"/>
                <a:cs typeface="Arial" panose="020B0604020202020204" pitchFamily="34" charset="0"/>
              </a:rPr>
              <a:t> does not </a:t>
            </a:r>
            <a:r>
              <a:rPr lang="en-US" dirty="0">
                <a:latin typeface="Arial" panose="020B0604020202020204" pitchFamily="34" charset="0"/>
                <a:cs typeface="Arial" panose="020B0604020202020204" pitchFamily="34" charset="0"/>
              </a:rPr>
              <a:t>predispose an infant to </a:t>
            </a:r>
            <a:r>
              <a:rPr lang="en-US" i="1" dirty="0" smtClean="0">
                <a:latin typeface="Arial" panose="020B0604020202020204" pitchFamily="34" charset="0"/>
                <a:cs typeface="Arial" panose="020B0604020202020204" pitchFamily="34" charset="0"/>
              </a:rPr>
              <a:t>ophthalmia neonatorum</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but it causes </a:t>
            </a:r>
            <a:r>
              <a:rPr lang="en-US" b="1" dirty="0">
                <a:latin typeface="Arial" panose="020B0604020202020204" pitchFamily="34" charset="0"/>
                <a:cs typeface="Arial" panose="020B0604020202020204" pitchFamily="34" charset="0"/>
              </a:rPr>
              <a:t>congenital syphilis</a:t>
            </a:r>
            <a:r>
              <a:rPr lang="en-US" dirty="0">
                <a:latin typeface="Arial" panose="020B0604020202020204" pitchFamily="34" charset="0"/>
                <a:cs typeface="Arial" panose="020B0604020202020204" pitchFamily="34" charset="0"/>
              </a:rPr>
              <a:t> that is characterized by gross congenital malformation.</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68189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621" y="152400"/>
            <a:ext cx="10431379" cy="1066800"/>
          </a:xfrm>
        </p:spPr>
        <p:txBody>
          <a:bodyPr>
            <a:normAutofit fontScale="90000"/>
          </a:bodyPr>
          <a:lstStyle/>
          <a:p>
            <a:r>
              <a:rPr lang="en-US" b="1" dirty="0">
                <a:latin typeface="Arial" panose="020B0604020202020204" pitchFamily="34" charset="0"/>
                <a:cs typeface="Arial" panose="020B0604020202020204" pitchFamily="34" charset="0"/>
              </a:rPr>
              <a:t>Causative </a:t>
            </a:r>
            <a:r>
              <a:rPr lang="en-US" b="1" dirty="0" smtClean="0">
                <a:latin typeface="Arial" panose="020B0604020202020204" pitchFamily="34" charset="0"/>
                <a:cs typeface="Arial" panose="020B0604020202020204" pitchFamily="34" charset="0"/>
              </a:rPr>
              <a:t>organisms of Ophthalmia Neonatorum</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94084" y="1371600"/>
            <a:ext cx="10635916" cy="4953000"/>
          </a:xfrm>
        </p:spPr>
        <p:txBody>
          <a:bodyPr>
            <a:normAutofit/>
          </a:bodyPr>
          <a:lstStyle/>
          <a:p>
            <a:pPr lvl="0"/>
            <a:r>
              <a:rPr lang="en-US" sz="3200" i="1" dirty="0">
                <a:latin typeface="Arial" panose="020B0604020202020204" pitchFamily="34" charset="0"/>
                <a:cs typeface="Arial" panose="020B0604020202020204" pitchFamily="34" charset="0"/>
              </a:rPr>
              <a:t>Neisseria </a:t>
            </a:r>
            <a:r>
              <a:rPr lang="en-US" sz="3200" i="1" dirty="0" err="1">
                <a:latin typeface="Arial" panose="020B0604020202020204" pitchFamily="34" charset="0"/>
                <a:cs typeface="Arial" panose="020B0604020202020204" pitchFamily="34" charset="0"/>
              </a:rPr>
              <a:t>gonorrhoeae</a:t>
            </a:r>
            <a:endParaRPr lang="en-US" sz="3200" dirty="0">
              <a:latin typeface="Arial" panose="020B0604020202020204" pitchFamily="34" charset="0"/>
              <a:cs typeface="Arial" panose="020B0604020202020204" pitchFamily="34" charset="0"/>
            </a:endParaRPr>
          </a:p>
          <a:p>
            <a:pPr lvl="0"/>
            <a:r>
              <a:rPr lang="en-US" sz="3200" i="1" dirty="0">
                <a:latin typeface="Arial" panose="020B0604020202020204" pitchFamily="34" charset="0"/>
                <a:cs typeface="Arial" panose="020B0604020202020204" pitchFamily="34" charset="0"/>
              </a:rPr>
              <a:t>Chlamydia trachomatis</a:t>
            </a:r>
            <a:endParaRPr lang="en-US" sz="3200" dirty="0">
              <a:latin typeface="Arial" panose="020B0604020202020204" pitchFamily="34" charset="0"/>
              <a:cs typeface="Arial" panose="020B0604020202020204" pitchFamily="34" charset="0"/>
            </a:endParaRPr>
          </a:p>
          <a:p>
            <a:pPr lvl="0"/>
            <a:r>
              <a:rPr lang="en-US" sz="3200" i="1" dirty="0">
                <a:latin typeface="Arial" panose="020B0604020202020204" pitchFamily="34" charset="0"/>
                <a:cs typeface="Arial" panose="020B0604020202020204" pitchFamily="34" charset="0"/>
              </a:rPr>
              <a:t>Staphylococcus </a:t>
            </a:r>
            <a:r>
              <a:rPr lang="en-US" sz="3200" i="1" dirty="0" err="1">
                <a:latin typeface="Arial" panose="020B0604020202020204" pitchFamily="34" charset="0"/>
                <a:cs typeface="Arial" panose="020B0604020202020204" pitchFamily="34" charset="0"/>
              </a:rPr>
              <a:t>aureus</a:t>
            </a:r>
            <a:endParaRPr lang="en-US" sz="3200" dirty="0">
              <a:latin typeface="Arial" panose="020B0604020202020204" pitchFamily="34" charset="0"/>
              <a:cs typeface="Arial" panose="020B0604020202020204" pitchFamily="34" charset="0"/>
            </a:endParaRPr>
          </a:p>
          <a:p>
            <a:pPr lvl="0"/>
            <a:r>
              <a:rPr lang="en-US" sz="3200" i="1" dirty="0">
                <a:latin typeface="Arial" panose="020B0604020202020204" pitchFamily="34" charset="0"/>
                <a:cs typeface="Arial" panose="020B0604020202020204" pitchFamily="34" charset="0"/>
              </a:rPr>
              <a:t>Escherichia coli</a:t>
            </a:r>
            <a:endParaRPr lang="en-US" sz="3200" dirty="0">
              <a:latin typeface="Arial" panose="020B0604020202020204" pitchFamily="34" charset="0"/>
              <a:cs typeface="Arial" panose="020B0604020202020204" pitchFamily="34" charset="0"/>
            </a:endParaRPr>
          </a:p>
          <a:p>
            <a:pPr lvl="0"/>
            <a:r>
              <a:rPr lang="en-US" sz="3200" i="1" dirty="0" err="1">
                <a:latin typeface="Arial" panose="020B0604020202020204" pitchFamily="34" charset="0"/>
                <a:cs typeface="Arial" panose="020B0604020202020204" pitchFamily="34" charset="0"/>
              </a:rPr>
              <a:t>Haemophilus</a:t>
            </a:r>
            <a:r>
              <a:rPr lang="en-US" sz="3200" i="1" dirty="0">
                <a:latin typeface="Arial" panose="020B0604020202020204" pitchFamily="34" charset="0"/>
                <a:cs typeface="Arial" panose="020B0604020202020204" pitchFamily="34" charset="0"/>
              </a:rPr>
              <a:t> influenza</a:t>
            </a:r>
            <a:endParaRPr lang="en-US" sz="3200" dirty="0">
              <a:latin typeface="Arial" panose="020B0604020202020204" pitchFamily="34" charset="0"/>
              <a:cs typeface="Arial" panose="020B0604020202020204" pitchFamily="34" charset="0"/>
            </a:endParaRPr>
          </a:p>
          <a:p>
            <a:pPr lvl="0"/>
            <a:r>
              <a:rPr lang="en-US" sz="3200" i="1" dirty="0">
                <a:latin typeface="Arial" panose="020B0604020202020204" pitchFamily="34" charset="0"/>
                <a:cs typeface="Arial" panose="020B0604020202020204" pitchFamily="34" charset="0"/>
              </a:rPr>
              <a:t>Streptococcus </a:t>
            </a:r>
            <a:r>
              <a:rPr lang="en-US" sz="3200" i="1" dirty="0" err="1">
                <a:latin typeface="Arial" panose="020B0604020202020204" pitchFamily="34" charset="0"/>
                <a:cs typeface="Arial" panose="020B0604020202020204" pitchFamily="34" charset="0"/>
              </a:rPr>
              <a:t>pneumoniae</a:t>
            </a:r>
            <a:endParaRPr lang="en-US" sz="3200" dirty="0">
              <a:latin typeface="Arial" panose="020B0604020202020204" pitchFamily="34" charset="0"/>
              <a:cs typeface="Arial" panose="020B0604020202020204" pitchFamily="34" charset="0"/>
            </a:endParaRPr>
          </a:p>
          <a:p>
            <a:pPr lvl="0"/>
            <a:r>
              <a:rPr lang="en-US" sz="3200" i="1" dirty="0">
                <a:latin typeface="Arial" panose="020B0604020202020204" pitchFamily="34" charset="0"/>
                <a:cs typeface="Arial" panose="020B0604020202020204" pitchFamily="34" charset="0"/>
              </a:rPr>
              <a:t>Pseudomonas </a:t>
            </a:r>
            <a:r>
              <a:rPr lang="en-US" sz="3200" i="1" dirty="0" smtClean="0">
                <a:latin typeface="Arial" panose="020B0604020202020204" pitchFamily="34" charset="0"/>
                <a:cs typeface="Arial" panose="020B0604020202020204" pitchFamily="34" charset="0"/>
              </a:rPr>
              <a:t>species ( group of micro-organisms)</a:t>
            </a:r>
            <a:endParaRPr lang="en-US" sz="3200" dirty="0">
              <a:latin typeface="Arial" panose="020B0604020202020204" pitchFamily="34" charset="0"/>
              <a:cs typeface="Arial" panose="020B0604020202020204" pitchFamily="34" charset="0"/>
            </a:endParaRPr>
          </a:p>
          <a:p>
            <a:pPr lvl="0"/>
            <a:r>
              <a:rPr lang="en-US" sz="3200" i="1" dirty="0">
                <a:latin typeface="Arial" panose="020B0604020202020204" pitchFamily="34" charset="0"/>
                <a:cs typeface="Arial" panose="020B0604020202020204" pitchFamily="34" charset="0"/>
              </a:rPr>
              <a:t>Klebsiella</a:t>
            </a:r>
            <a:endParaRPr lang="en-US" sz="3200" dirty="0">
              <a:latin typeface="Arial" panose="020B0604020202020204" pitchFamily="34" charset="0"/>
              <a:cs typeface="Arial" panose="020B0604020202020204" pitchFamily="34" charset="0"/>
            </a:endParaRPr>
          </a:p>
          <a:p>
            <a:pPr marL="0" indent="0">
              <a:buNone/>
            </a:pPr>
            <a:endParaRPr lang="en-US" dirty="0"/>
          </a:p>
        </p:txBody>
      </p:sp>
    </p:spTree>
    <p:extLst>
      <p:ext uri="{BB962C8B-B14F-4D97-AF65-F5344CB8AC3E}">
        <p14:creationId xmlns:p14="http://schemas.microsoft.com/office/powerpoint/2010/main" val="35828810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Clinical features</a:t>
            </a:r>
            <a:endParaRPr lang="en-US" dirty="0"/>
          </a:p>
        </p:txBody>
      </p:sp>
      <p:sp>
        <p:nvSpPr>
          <p:cNvPr id="3" name="Content Placeholder 2"/>
          <p:cNvSpPr>
            <a:spLocks noGrp="1"/>
          </p:cNvSpPr>
          <p:nvPr>
            <p:ph idx="1"/>
          </p:nvPr>
        </p:nvSpPr>
        <p:spPr>
          <a:xfrm>
            <a:off x="838200" y="1690688"/>
            <a:ext cx="10515600" cy="4486275"/>
          </a:xfrm>
        </p:spPr>
        <p:txBody>
          <a:bodyPr>
            <a:normAutofit/>
          </a:bodyPr>
          <a:lstStyle/>
          <a:p>
            <a:r>
              <a:rPr lang="en-US" dirty="0" smtClean="0">
                <a:latin typeface="Arial" panose="020B0604020202020204" pitchFamily="34" charset="0"/>
                <a:cs typeface="Arial" panose="020B0604020202020204" pitchFamily="34" charset="0"/>
              </a:rPr>
              <a:t>profuse </a:t>
            </a:r>
            <a:r>
              <a:rPr lang="en-US" dirty="0">
                <a:latin typeface="Arial" panose="020B0604020202020204" pitchFamily="34" charset="0"/>
                <a:cs typeface="Arial" panose="020B0604020202020204" pitchFamily="34" charset="0"/>
              </a:rPr>
              <a:t>discharge from the eyes, with marked oedema of the eyelids which are tightly closed</a:t>
            </a:r>
          </a:p>
          <a:p>
            <a:r>
              <a:rPr lang="en-US" dirty="0">
                <a:latin typeface="Arial" panose="020B0604020202020204" pitchFamily="34" charset="0"/>
                <a:cs typeface="Arial" panose="020B0604020202020204" pitchFamily="34" charset="0"/>
              </a:rPr>
              <a:t>Hyperemia: the eyelids and conjunctiva are slightly </a:t>
            </a:r>
            <a:r>
              <a:rPr lang="en-US" dirty="0" smtClean="0">
                <a:latin typeface="Arial" panose="020B0604020202020204" pitchFamily="34" charset="0"/>
                <a:cs typeface="Arial" panose="020B0604020202020204" pitchFamily="34" charset="0"/>
              </a:rPr>
              <a:t>red (</a:t>
            </a:r>
            <a:r>
              <a:rPr lang="en-US" dirty="0" err="1" smtClean="0">
                <a:latin typeface="Arial" panose="020B0604020202020204" pitchFamily="34" charset="0"/>
                <a:cs typeface="Arial" panose="020B0604020202020204" pitchFamily="34" charset="0"/>
              </a:rPr>
              <a:t>inflammed</a:t>
            </a:r>
            <a:r>
              <a:rPr lang="en-US" dirty="0" smtClean="0">
                <a:latin typeface="Arial" panose="020B0604020202020204" pitchFamily="34" charset="0"/>
                <a:cs typeface="Arial" panose="020B0604020202020204" pitchFamily="34" charset="0"/>
              </a:rPr>
              <a:t>)</a:t>
            </a:r>
            <a:endParaRPr lang="en-US" dirty="0">
              <a:latin typeface="Arial" panose="020B0604020202020204" pitchFamily="34" charset="0"/>
              <a:cs typeface="Arial" panose="020B0604020202020204" pitchFamily="34" charset="0"/>
            </a:endParaRPr>
          </a:p>
          <a:p>
            <a:pPr lvl="0"/>
            <a:r>
              <a:rPr lang="en-US" dirty="0" smtClean="0">
                <a:latin typeface="Arial" panose="020B0604020202020204" pitchFamily="34" charset="0"/>
                <a:cs typeface="Arial" panose="020B0604020202020204" pitchFamily="34" charset="0"/>
              </a:rPr>
              <a:t>Eyes </a:t>
            </a:r>
            <a:r>
              <a:rPr lang="en-US" dirty="0">
                <a:latin typeface="Arial" panose="020B0604020202020204" pitchFamily="34" charset="0"/>
                <a:cs typeface="Arial" panose="020B0604020202020204" pitchFamily="34" charset="0"/>
              </a:rPr>
              <a:t>have sticky watery discharge</a:t>
            </a:r>
          </a:p>
          <a:p>
            <a:pPr lvl="0"/>
            <a:r>
              <a:rPr lang="en-US" dirty="0" smtClean="0">
                <a:latin typeface="Arial" panose="020B0604020202020204" pitchFamily="34" charset="0"/>
                <a:cs typeface="Arial" panose="020B0604020202020204" pitchFamily="34" charset="0"/>
              </a:rPr>
              <a:t>Yellow </a:t>
            </a:r>
            <a:r>
              <a:rPr lang="en-US" dirty="0">
                <a:latin typeface="Arial" panose="020B0604020202020204" pitchFamily="34" charset="0"/>
                <a:cs typeface="Arial" panose="020B0604020202020204" pitchFamily="34" charset="0"/>
              </a:rPr>
              <a:t>purulent discharge </a:t>
            </a:r>
            <a:r>
              <a:rPr lang="en-US" dirty="0" smtClean="0">
                <a:latin typeface="Arial" panose="020B0604020202020204" pitchFamily="34" charset="0"/>
                <a:cs typeface="Arial" panose="020B0604020202020204" pitchFamily="34" charset="0"/>
              </a:rPr>
              <a:t>is characteristic of infection by </a:t>
            </a:r>
            <a:r>
              <a:rPr lang="en-US" i="1" dirty="0">
                <a:latin typeface="Arial" panose="020B0604020202020204" pitchFamily="34" charset="0"/>
                <a:cs typeface="Arial" panose="020B0604020202020204" pitchFamily="34" charset="0"/>
              </a:rPr>
              <a:t>Neisseria </a:t>
            </a:r>
            <a:r>
              <a:rPr lang="en-US" i="1" dirty="0" err="1">
                <a:latin typeface="Arial" panose="020B0604020202020204" pitchFamily="34" charset="0"/>
                <a:cs typeface="Arial" panose="020B0604020202020204" pitchFamily="34" charset="0"/>
              </a:rPr>
              <a:t>gonorrhoeae</a:t>
            </a:r>
            <a:endParaRPr lang="en-US"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Diagnosis-</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Take a pus swab for culture and sensitivity for analysis in the laboratory. </a:t>
            </a:r>
          </a:p>
          <a:p>
            <a:endParaRPr lang="en-US" dirty="0"/>
          </a:p>
        </p:txBody>
      </p:sp>
    </p:spTree>
    <p:extLst>
      <p:ext uri="{BB962C8B-B14F-4D97-AF65-F5344CB8AC3E}">
        <p14:creationId xmlns:p14="http://schemas.microsoft.com/office/powerpoint/2010/main" val="1563496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Prevention of Asphyxia</a:t>
            </a:r>
            <a:r>
              <a:rPr lang="en-US" dirty="0">
                <a:latin typeface="Arial" panose="020B0604020202020204" pitchFamily="34" charset="0"/>
                <a:cs typeface="Arial" panose="020B0604020202020204" pitchFamily="34" charset="0"/>
              </a:rPr>
              <a:t> </a:t>
            </a: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latin typeface="Arial" panose="020B0604020202020204" pitchFamily="34" charset="0"/>
                <a:cs typeface="Arial" panose="020B0604020202020204" pitchFamily="34" charset="0"/>
              </a:rPr>
              <a:t>Proper screening of mothers to detect those mothers at risk and advice on hospital delivery for proper management.</a:t>
            </a:r>
          </a:p>
          <a:p>
            <a:pPr lvl="0"/>
            <a:r>
              <a:rPr lang="en-US" dirty="0">
                <a:latin typeface="Arial" panose="020B0604020202020204" pitchFamily="34" charset="0"/>
                <a:cs typeface="Arial" panose="020B0604020202020204" pitchFamily="34" charset="0"/>
              </a:rPr>
              <a:t>Pelvic assessment should be done at 36 weeks gestation to rule out pelvic inadequacy e.g. CPD.</a:t>
            </a:r>
          </a:p>
          <a:p>
            <a:pPr lvl="0"/>
            <a:r>
              <a:rPr lang="en-US" dirty="0">
                <a:latin typeface="Arial" panose="020B0604020202020204" pitchFamily="34" charset="0"/>
                <a:cs typeface="Arial" panose="020B0604020202020204" pitchFamily="34" charset="0"/>
              </a:rPr>
              <a:t>Proper management of maternal diseases in pregnancy.</a:t>
            </a:r>
          </a:p>
          <a:p>
            <a:pPr lvl="0"/>
            <a:r>
              <a:rPr lang="en-US" dirty="0">
                <a:latin typeface="Arial" panose="020B0604020202020204" pitchFamily="34" charset="0"/>
                <a:cs typeface="Arial" panose="020B0604020202020204" pitchFamily="34" charset="0"/>
              </a:rPr>
              <a:t>Drugs that depress respiratory center e.g. sedatives, </a:t>
            </a:r>
            <a:r>
              <a:rPr lang="en-US" dirty="0" smtClean="0">
                <a:latin typeface="Arial" panose="020B0604020202020204" pitchFamily="34" charset="0"/>
                <a:cs typeface="Arial" panose="020B0604020202020204" pitchFamily="34" charset="0"/>
              </a:rPr>
              <a:t>general anaesthesia </a:t>
            </a:r>
            <a:r>
              <a:rPr lang="en-US" dirty="0">
                <a:latin typeface="Arial" panose="020B0604020202020204" pitchFamily="34" charset="0"/>
                <a:cs typeface="Arial" panose="020B0604020202020204" pitchFamily="34" charset="0"/>
              </a:rPr>
              <a:t>and narcotics should be avoided in </a:t>
            </a:r>
            <a:r>
              <a:rPr lang="en-US" b="1" dirty="0">
                <a:latin typeface="Arial" panose="020B0604020202020204" pitchFamily="34" charset="0"/>
                <a:cs typeface="Arial" panose="020B0604020202020204" pitchFamily="34" charset="0"/>
              </a:rPr>
              <a:t>late</a:t>
            </a:r>
            <a:r>
              <a:rPr lang="en-US" dirty="0">
                <a:latin typeface="Arial" panose="020B0604020202020204" pitchFamily="34" charset="0"/>
                <a:cs typeface="Arial" panose="020B0604020202020204" pitchFamily="34" charset="0"/>
              </a:rPr>
              <a:t> first stage.</a:t>
            </a:r>
          </a:p>
          <a:p>
            <a:pPr lvl="0"/>
            <a:r>
              <a:rPr lang="en-US" dirty="0">
                <a:latin typeface="Arial" panose="020B0604020202020204" pitchFamily="34" charset="0"/>
                <a:cs typeface="Arial" panose="020B0604020202020204" pitchFamily="34" charset="0"/>
              </a:rPr>
              <a:t>Early detection and management of foetal distress.</a:t>
            </a:r>
          </a:p>
          <a:p>
            <a:pPr lvl="0"/>
            <a:r>
              <a:rPr lang="en-US" dirty="0">
                <a:latin typeface="Arial" panose="020B0604020202020204" pitchFamily="34" charset="0"/>
                <a:cs typeface="Arial" panose="020B0604020202020204" pitchFamily="34" charset="0"/>
              </a:rPr>
              <a:t>Clearing baby’s airway as soon as the head is born.</a:t>
            </a:r>
          </a:p>
          <a:p>
            <a:pPr lvl="0"/>
            <a:r>
              <a:rPr lang="en-US" dirty="0" smtClean="0">
                <a:latin typeface="Arial" panose="020B0604020202020204" pitchFamily="34" charset="0"/>
                <a:cs typeface="Arial" panose="020B0604020202020204" pitchFamily="34" charset="0"/>
              </a:rPr>
              <a:t>Avoid </a:t>
            </a:r>
            <a:r>
              <a:rPr lang="en-US" dirty="0">
                <a:latin typeface="Arial" panose="020B0604020202020204" pitchFamily="34" charset="0"/>
                <a:cs typeface="Arial" panose="020B0604020202020204" pitchFamily="34" charset="0"/>
              </a:rPr>
              <a:t>instrumental deliveries but rather prepare for </a:t>
            </a:r>
            <a:r>
              <a:rPr lang="en-US" dirty="0" smtClean="0">
                <a:latin typeface="Arial" panose="020B0604020202020204" pitchFamily="34" charset="0"/>
                <a:cs typeface="Arial" panose="020B0604020202020204" pitchFamily="34" charset="0"/>
              </a:rPr>
              <a:t>caesarean </a:t>
            </a:r>
            <a:r>
              <a:rPr lang="en-US" dirty="0">
                <a:latin typeface="Arial" panose="020B0604020202020204" pitchFamily="34" charset="0"/>
                <a:cs typeface="Arial" panose="020B0604020202020204" pitchFamily="34" charset="0"/>
              </a:rPr>
              <a:t>section</a:t>
            </a:r>
            <a:endParaRPr lang="en-US" dirty="0"/>
          </a:p>
        </p:txBody>
      </p:sp>
    </p:spTree>
    <p:extLst>
      <p:ext uri="{BB962C8B-B14F-4D97-AF65-F5344CB8AC3E}">
        <p14:creationId xmlns:p14="http://schemas.microsoft.com/office/powerpoint/2010/main" val="2341305152"/>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10515600" cy="1179095"/>
          </a:xfrm>
        </p:spPr>
        <p:txBody>
          <a:bodyPr>
            <a:normAutofit fontScale="90000"/>
          </a:bodyPr>
          <a:lstStyle/>
          <a:p>
            <a:r>
              <a:rPr lang="en-US" b="1" dirty="0" smtClean="0"/>
              <a:t/>
            </a:r>
            <a:br>
              <a:rPr lang="en-US" b="1" dirty="0" smtClean="0"/>
            </a:br>
            <a:r>
              <a:rPr lang="en-US" sz="4900" b="1" dirty="0" smtClean="0">
                <a:latin typeface="Arial" panose="020B0604020202020204" pitchFamily="34" charset="0"/>
                <a:cs typeface="Arial" panose="020B0604020202020204" pitchFamily="34" charset="0"/>
              </a:rPr>
              <a:t>PREVENTION</a:t>
            </a:r>
            <a:r>
              <a:rPr lang="en-US" sz="4900" b="1" dirty="0">
                <a:latin typeface="Arial" panose="020B0604020202020204" pitchFamily="34" charset="0"/>
                <a:cs typeface="Arial" panose="020B0604020202020204" pitchFamily="34" charset="0"/>
              </a:rPr>
              <a:t/>
            </a:r>
            <a:br>
              <a:rPr lang="en-US" sz="4900" b="1"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838200" y="1540042"/>
            <a:ext cx="10515600" cy="4636921"/>
          </a:xfrm>
        </p:spPr>
        <p:txBody>
          <a:bodyPr>
            <a:normAutofit/>
          </a:bodyPr>
          <a:lstStyle/>
          <a:p>
            <a:r>
              <a:rPr lang="en-US" dirty="0" smtClean="0">
                <a:latin typeface="Arial" panose="020B0604020202020204" pitchFamily="34" charset="0"/>
                <a:cs typeface="Arial" panose="020B0604020202020204" pitchFamily="34" charset="0"/>
              </a:rPr>
              <a:t>Routine antenatal profile for early detection and treatment of genital infections including STIs</a:t>
            </a:r>
          </a:p>
          <a:p>
            <a:r>
              <a:rPr lang="en-US" dirty="0" smtClean="0">
                <a:latin typeface="Arial" panose="020B0604020202020204" pitchFamily="34" charset="0"/>
                <a:cs typeface="Arial" panose="020B0604020202020204" pitchFamily="34" charset="0"/>
              </a:rPr>
              <a:t> Effective treatment of vaginal discharges during prenatal period.</a:t>
            </a:r>
          </a:p>
          <a:p>
            <a:r>
              <a:rPr lang="en-US" dirty="0" smtClean="0">
                <a:latin typeface="Arial" panose="020B0604020202020204" pitchFamily="34" charset="0"/>
                <a:cs typeface="Arial" panose="020B0604020202020204" pitchFamily="34" charset="0"/>
              </a:rPr>
              <a:t>Application of 1</a:t>
            </a:r>
            <a:r>
              <a:rPr lang="en-US" dirty="0">
                <a:latin typeface="Arial" panose="020B0604020202020204" pitchFamily="34" charset="0"/>
                <a:cs typeface="Arial" panose="020B0604020202020204" pitchFamily="34" charset="0"/>
              </a:rPr>
              <a:t>% tetracycline ointment (TEO) to all babies at birth prophylactically </a:t>
            </a:r>
            <a:r>
              <a:rPr lang="en-US" dirty="0" smtClean="0">
                <a:latin typeface="Arial" panose="020B0604020202020204" pitchFamily="34" charset="0"/>
                <a:cs typeface="Arial" panose="020B0604020202020204" pitchFamily="34" charset="0"/>
              </a:rPr>
              <a:t>within 72 hours of birth as required by policy.</a:t>
            </a:r>
          </a:p>
          <a:p>
            <a:r>
              <a:rPr lang="en-US" dirty="0" smtClean="0">
                <a:latin typeface="Arial" panose="020B0604020202020204" pitchFamily="34" charset="0"/>
                <a:cs typeface="Arial" panose="020B0604020202020204" pitchFamily="34" charset="0"/>
              </a:rPr>
              <a:t>Maintenance </a:t>
            </a:r>
            <a:r>
              <a:rPr lang="en-US" dirty="0">
                <a:latin typeface="Arial" panose="020B0604020202020204" pitchFamily="34" charset="0"/>
                <a:cs typeface="Arial" panose="020B0604020202020204" pitchFamily="34" charset="0"/>
              </a:rPr>
              <a:t>of good personal </a:t>
            </a:r>
            <a:r>
              <a:rPr lang="en-US" dirty="0" smtClean="0">
                <a:latin typeface="Arial" panose="020B0604020202020204" pitchFamily="34" charset="0"/>
                <a:cs typeface="Arial" panose="020B0604020202020204" pitchFamily="34" charset="0"/>
              </a:rPr>
              <a:t>hygiene by the mother and/care taker to prevent transmission of causative agents to neonate</a:t>
            </a:r>
          </a:p>
        </p:txBody>
      </p:sp>
    </p:spTree>
    <p:extLst>
      <p:ext uri="{BB962C8B-B14F-4D97-AF65-F5344CB8AC3E}">
        <p14:creationId xmlns:p14="http://schemas.microsoft.com/office/powerpoint/2010/main" val="282712367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63872"/>
          </a:xfrm>
        </p:spPr>
        <p:txBody>
          <a:bodyPr>
            <a:normAutofit fontScale="90000"/>
          </a:bodyPr>
          <a:lstStyle/>
          <a:p>
            <a:r>
              <a:rPr lang="en-US" sz="4900" b="1" dirty="0" smtClean="0">
                <a:latin typeface="Arial" panose="020B0604020202020204" pitchFamily="34" charset="0"/>
                <a:cs typeface="Arial" panose="020B0604020202020204" pitchFamily="34" charset="0"/>
              </a:rPr>
              <a:t/>
            </a:r>
            <a:br>
              <a:rPr lang="en-US" sz="4900" b="1" dirty="0" smtClean="0">
                <a:latin typeface="Arial" panose="020B0604020202020204" pitchFamily="34" charset="0"/>
                <a:cs typeface="Arial" panose="020B0604020202020204" pitchFamily="34" charset="0"/>
              </a:rPr>
            </a:br>
            <a:r>
              <a:rPr lang="en-US" sz="4900" b="1" dirty="0" smtClean="0">
                <a:latin typeface="Arial" panose="020B0604020202020204" pitchFamily="34" charset="0"/>
                <a:cs typeface="Arial" panose="020B0604020202020204" pitchFamily="34" charset="0"/>
              </a:rPr>
              <a:t>Nursing </a:t>
            </a:r>
            <a:r>
              <a:rPr lang="en-US" sz="4900" b="1" dirty="0">
                <a:latin typeface="Arial" panose="020B0604020202020204" pitchFamily="34" charset="0"/>
                <a:cs typeface="Arial" panose="020B0604020202020204" pitchFamily="34" charset="0"/>
              </a:rPr>
              <a:t>Management</a:t>
            </a:r>
            <a:br>
              <a:rPr lang="en-US" sz="4900" b="1" dirty="0">
                <a:latin typeface="Arial" panose="020B0604020202020204" pitchFamily="34" charset="0"/>
                <a:cs typeface="Arial" panose="020B0604020202020204" pitchFamily="34" charset="0"/>
              </a:rPr>
            </a:br>
            <a:endParaRPr lang="en-US" dirty="0"/>
          </a:p>
        </p:txBody>
      </p:sp>
      <p:sp>
        <p:nvSpPr>
          <p:cNvPr id="3" name="Content Placeholder 2"/>
          <p:cNvSpPr>
            <a:spLocks noGrp="1"/>
          </p:cNvSpPr>
          <p:nvPr>
            <p:ph idx="1"/>
          </p:nvPr>
        </p:nvSpPr>
        <p:spPr>
          <a:xfrm>
            <a:off x="838200" y="1690688"/>
            <a:ext cx="10515600" cy="4486275"/>
          </a:xfrm>
        </p:spPr>
        <p:txBody>
          <a:bodyPr>
            <a:normAutofit fontScale="92500" lnSpcReduction="10000"/>
          </a:bodyPr>
          <a:lstStyle/>
          <a:p>
            <a:r>
              <a:rPr lang="en-US" sz="3200" dirty="0" smtClean="0">
                <a:latin typeface="Arial" panose="020B0604020202020204" pitchFamily="34" charset="0"/>
                <a:cs typeface="Arial" panose="020B0604020202020204" pitchFamily="34" charset="0"/>
              </a:rPr>
              <a:t>Treat </a:t>
            </a:r>
            <a:r>
              <a:rPr lang="en-US" sz="3200" dirty="0">
                <a:latin typeface="Arial" panose="020B0604020202020204" pitchFamily="34" charset="0"/>
                <a:cs typeface="Arial" panose="020B0604020202020204" pitchFamily="34" charset="0"/>
              </a:rPr>
              <a:t>the mother and father or contact person for sexually transmitted infections (STIs).</a:t>
            </a:r>
          </a:p>
          <a:p>
            <a:pPr lvl="0"/>
            <a:r>
              <a:rPr lang="en-US" sz="3200" dirty="0">
                <a:latin typeface="Arial" panose="020B0604020202020204" pitchFamily="34" charset="0"/>
                <a:cs typeface="Arial" panose="020B0604020202020204" pitchFamily="34" charset="0"/>
              </a:rPr>
              <a:t>All perinatal mothers presenting with vaginal discharge suggestive of </a:t>
            </a:r>
            <a:r>
              <a:rPr lang="en-US" sz="3200" dirty="0" smtClean="0">
                <a:latin typeface="Arial" panose="020B0604020202020204" pitchFamily="34" charset="0"/>
                <a:cs typeface="Arial" panose="020B0604020202020204" pitchFamily="34" charset="0"/>
              </a:rPr>
              <a:t>Gonorrhoea </a:t>
            </a:r>
            <a:r>
              <a:rPr lang="en-US" sz="3200" dirty="0">
                <a:latin typeface="Arial" panose="020B0604020202020204" pitchFamily="34" charset="0"/>
                <a:cs typeface="Arial" panose="020B0604020202020204" pitchFamily="34" charset="0"/>
              </a:rPr>
              <a:t>should be treated before delivery.</a:t>
            </a:r>
          </a:p>
          <a:p>
            <a:pPr lvl="0"/>
            <a:r>
              <a:rPr lang="en-US" sz="3200" dirty="0">
                <a:latin typeface="Arial" panose="020B0604020202020204" pitchFamily="34" charset="0"/>
                <a:cs typeface="Arial" panose="020B0604020202020204" pitchFamily="34" charset="0"/>
              </a:rPr>
              <a:t>Correctly swab the baby’s eye at birth.</a:t>
            </a:r>
          </a:p>
          <a:p>
            <a:r>
              <a:rPr lang="en-US" sz="3200" dirty="0" smtClean="0">
                <a:latin typeface="Arial" panose="020B0604020202020204" pitchFamily="34" charset="0"/>
                <a:cs typeface="Arial" panose="020B0604020202020204" pitchFamily="34" charset="0"/>
              </a:rPr>
              <a:t>Instill </a:t>
            </a:r>
            <a:r>
              <a:rPr lang="en-US" sz="3200" dirty="0">
                <a:latin typeface="Arial" panose="020B0604020202020204" pitchFamily="34" charset="0"/>
                <a:cs typeface="Arial" panose="020B0604020202020204" pitchFamily="34" charset="0"/>
              </a:rPr>
              <a:t>1% tetracycline ointment (TEO) to all babies at birth </a:t>
            </a:r>
            <a:r>
              <a:rPr lang="en-US" sz="3200" dirty="0" smtClean="0">
                <a:latin typeface="Arial" panose="020B0604020202020204" pitchFamily="34" charset="0"/>
                <a:cs typeface="Arial" panose="020B0604020202020204" pitchFamily="34" charset="0"/>
              </a:rPr>
              <a:t>prophylactically</a:t>
            </a:r>
          </a:p>
          <a:p>
            <a:r>
              <a:rPr lang="en-US" sz="3200" dirty="0" smtClean="0">
                <a:latin typeface="Arial" panose="020B0604020202020204" pitchFamily="34" charset="0"/>
                <a:cs typeface="Arial" panose="020B0604020202020204" pitchFamily="34" charset="0"/>
              </a:rPr>
              <a:t>Daily care include cleaning the baby’s </a:t>
            </a:r>
            <a:r>
              <a:rPr lang="en-US" sz="3200" dirty="0">
                <a:latin typeface="Arial" panose="020B0604020202020204" pitchFamily="34" charset="0"/>
                <a:cs typeface="Arial" panose="020B0604020202020204" pitchFamily="34" charset="0"/>
              </a:rPr>
              <a:t>face </a:t>
            </a:r>
            <a:r>
              <a:rPr lang="en-US" sz="3200" dirty="0" smtClean="0">
                <a:latin typeface="Arial" panose="020B0604020202020204" pitchFamily="34" charset="0"/>
                <a:cs typeface="Arial" panose="020B0604020202020204" pitchFamily="34" charset="0"/>
              </a:rPr>
              <a:t>first </a:t>
            </a:r>
            <a:r>
              <a:rPr lang="en-US" sz="3200" dirty="0">
                <a:latin typeface="Arial" panose="020B0604020202020204" pitchFamily="34" charset="0"/>
                <a:cs typeface="Arial" panose="020B0604020202020204" pitchFamily="34" charset="0"/>
              </a:rPr>
              <a:t>before moving on to other parts  of the body, </a:t>
            </a:r>
          </a:p>
          <a:p>
            <a:r>
              <a:rPr lang="en-US" sz="3200" dirty="0">
                <a:latin typeface="Arial" panose="020B0604020202020204" pitchFamily="34" charset="0"/>
                <a:cs typeface="Arial" panose="020B0604020202020204" pitchFamily="34" charset="0"/>
              </a:rPr>
              <a:t>Take eye swab for culture and sensitivity</a:t>
            </a:r>
          </a:p>
          <a:p>
            <a:endParaRPr lang="en-US" dirty="0"/>
          </a:p>
        </p:txBody>
      </p:sp>
    </p:spTree>
    <p:extLst>
      <p:ext uri="{BB962C8B-B14F-4D97-AF65-F5344CB8AC3E}">
        <p14:creationId xmlns:p14="http://schemas.microsoft.com/office/powerpoint/2010/main" val="229213155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3053" y="298701"/>
            <a:ext cx="9677400" cy="975463"/>
          </a:xfrm>
        </p:spPr>
        <p:txBody>
          <a:bodyPr/>
          <a:lstStyle/>
          <a:p>
            <a:r>
              <a:rPr lang="en-US" b="1" dirty="0" smtClean="0">
                <a:latin typeface="Arial" panose="020B0604020202020204" pitchFamily="34" charset="0"/>
                <a:cs typeface="Arial" panose="020B0604020202020204" pitchFamily="34" charset="0"/>
              </a:rPr>
              <a:t>Management…..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34716" y="1394086"/>
            <a:ext cx="10347158" cy="4676930"/>
          </a:xfrm>
        </p:spPr>
        <p:txBody>
          <a:bodyPr>
            <a:normAutofit fontScale="92500" lnSpcReduction="10000"/>
          </a:bodyPr>
          <a:lstStyle/>
          <a:p>
            <a:r>
              <a:rPr lang="en-US" sz="3300" dirty="0" smtClean="0">
                <a:latin typeface="Arial" panose="020B0604020202020204" pitchFamily="34" charset="0"/>
                <a:cs typeface="Arial" panose="020B0604020202020204" pitchFamily="34" charset="0"/>
              </a:rPr>
              <a:t>Admit in the neonatal unit, isolate or do barrier nursing and treat;</a:t>
            </a:r>
          </a:p>
          <a:p>
            <a:pPr lvl="0"/>
            <a:r>
              <a:rPr lang="en-US" sz="3600" dirty="0">
                <a:latin typeface="Arial" panose="020B0604020202020204" pitchFamily="34" charset="0"/>
                <a:cs typeface="Arial" panose="020B0604020202020204" pitchFamily="34" charset="0"/>
              </a:rPr>
              <a:t>All infected babies should be isolated</a:t>
            </a:r>
          </a:p>
          <a:p>
            <a:pPr lvl="0"/>
            <a:r>
              <a:rPr lang="en-US" sz="3600" dirty="0">
                <a:latin typeface="Arial" panose="020B0604020202020204" pitchFamily="34" charset="0"/>
                <a:cs typeface="Arial" panose="020B0604020202020204" pitchFamily="34" charset="0"/>
              </a:rPr>
              <a:t>Take eye swab for culture and sensitivity</a:t>
            </a:r>
          </a:p>
          <a:p>
            <a:pPr>
              <a:lnSpc>
                <a:spcPct val="120000"/>
              </a:lnSpc>
              <a:buFont typeface="Wingdings" panose="05000000000000000000" pitchFamily="2" charset="2"/>
              <a:buChar char="Ø"/>
            </a:pPr>
            <a:r>
              <a:rPr lang="en-US" sz="3300" dirty="0" smtClean="0">
                <a:latin typeface="Arial" panose="020B0604020202020204" pitchFamily="34" charset="0"/>
                <a:cs typeface="Arial" panose="020B0604020202020204" pitchFamily="34" charset="0"/>
              </a:rPr>
              <a:t>Local instillation of the antibiotics eye drops- Neomycin, Chloramphenicol , Ciprofloxacin , Penicillin eye ointment to prevent eyelids from sticking together and ensure good drainage of conjunctiva sac.</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Systemic antibiotic may be used when necessary.</a:t>
            </a:r>
          </a:p>
          <a:p>
            <a:pPr marL="0" indent="0">
              <a:buNone/>
            </a:pPr>
            <a:endParaRPr lang="en-US" b="1" dirty="0" smtClean="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81776418"/>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208842"/>
          </a:xfrm>
        </p:spPr>
        <p:txBody>
          <a:bodyPr>
            <a:normAutofit fontScale="90000"/>
          </a:bodyPr>
          <a:lstStyle/>
          <a:p>
            <a:r>
              <a:rPr lang="en-US" b="1" dirty="0" smtClean="0">
                <a:latin typeface="Arial" panose="020B0604020202020204" pitchFamily="34" charset="0"/>
                <a:cs typeface="Arial" panose="020B0604020202020204" pitchFamily="34" charset="0"/>
              </a:rPr>
              <a:t/>
            </a:r>
            <a:br>
              <a:rPr lang="en-US" b="1" dirty="0" smtClean="0">
                <a:latin typeface="Arial" panose="020B0604020202020204" pitchFamily="34" charset="0"/>
                <a:cs typeface="Arial" panose="020B0604020202020204" pitchFamily="34" charset="0"/>
              </a:rPr>
            </a:br>
            <a:r>
              <a:rPr lang="en-US" sz="4900" b="1" dirty="0" smtClean="0">
                <a:latin typeface="Arial" panose="020B0604020202020204" pitchFamily="34" charset="0"/>
                <a:cs typeface="Arial" panose="020B0604020202020204" pitchFamily="34" charset="0"/>
              </a:rPr>
              <a:t>Medical &amp; Nursing management</a:t>
            </a:r>
            <a:r>
              <a:rPr lang="en-US" sz="4900" b="1" dirty="0">
                <a:latin typeface="Arial" panose="020B0604020202020204" pitchFamily="34" charset="0"/>
                <a:cs typeface="Arial" panose="020B0604020202020204" pitchFamily="34" charset="0"/>
              </a:rPr>
              <a:t/>
            </a:r>
            <a:br>
              <a:rPr lang="en-US" sz="4900" b="1" dirty="0">
                <a:latin typeface="Arial" panose="020B0604020202020204" pitchFamily="34" charset="0"/>
                <a:cs typeface="Arial" panose="020B0604020202020204" pitchFamily="34" charset="0"/>
              </a:rPr>
            </a:br>
            <a:endParaRPr lang="en-US" sz="4900" dirty="0"/>
          </a:p>
        </p:txBody>
      </p:sp>
      <p:sp>
        <p:nvSpPr>
          <p:cNvPr id="3" name="Content Placeholder 2"/>
          <p:cNvSpPr>
            <a:spLocks noGrp="1"/>
          </p:cNvSpPr>
          <p:nvPr>
            <p:ph idx="1"/>
          </p:nvPr>
        </p:nvSpPr>
        <p:spPr>
          <a:xfrm>
            <a:off x="838200" y="1573968"/>
            <a:ext cx="10515600" cy="4602995"/>
          </a:xfrm>
        </p:spPr>
        <p:txBody>
          <a:bodyPr>
            <a:normAutofit lnSpcReduction="10000"/>
          </a:bodyPr>
          <a:lstStyle/>
          <a:p>
            <a:pPr lvl="0"/>
            <a:r>
              <a:rPr lang="en-US" dirty="0" smtClean="0">
                <a:latin typeface="Arial" panose="020B0604020202020204" pitchFamily="34" charset="0"/>
                <a:cs typeface="Arial" panose="020B0604020202020204" pitchFamily="34" charset="0"/>
              </a:rPr>
              <a:t>Swab </a:t>
            </a:r>
            <a:r>
              <a:rPr lang="en-US" dirty="0">
                <a:latin typeface="Arial" panose="020B0604020202020204" pitchFamily="34" charset="0"/>
                <a:cs typeface="Arial" panose="020B0604020202020204" pitchFamily="34" charset="0"/>
              </a:rPr>
              <a:t>the swab eyes gently and skillfully with </a:t>
            </a:r>
            <a:r>
              <a:rPr lang="en-US" dirty="0" smtClean="0">
                <a:latin typeface="Arial" panose="020B0604020202020204" pitchFamily="34" charset="0"/>
                <a:cs typeface="Arial" panose="020B0604020202020204" pitchFamily="34" charset="0"/>
              </a:rPr>
              <a:t>warm </a:t>
            </a:r>
            <a:r>
              <a:rPr lang="en-US" dirty="0">
                <a:latin typeface="Arial" panose="020B0604020202020204" pitchFamily="34" charset="0"/>
                <a:cs typeface="Arial" panose="020B0604020202020204" pitchFamily="34" charset="0"/>
              </a:rPr>
              <a:t>saline and cotton wool swab </a:t>
            </a:r>
            <a:r>
              <a:rPr lang="en-US" dirty="0" smtClean="0">
                <a:latin typeface="Arial" panose="020B0604020202020204" pitchFamily="34" charset="0"/>
                <a:cs typeface="Arial" panose="020B0604020202020204" pitchFamily="34" charset="0"/>
              </a:rPr>
              <a:t>3 </a:t>
            </a:r>
            <a:r>
              <a:rPr lang="en-US" dirty="0">
                <a:latin typeface="Arial" panose="020B0604020202020204" pitchFamily="34" charset="0"/>
                <a:cs typeface="Arial" panose="020B0604020202020204" pitchFamily="34" charset="0"/>
              </a:rPr>
              <a:t>times a day from inside </a:t>
            </a:r>
            <a:r>
              <a:rPr lang="en-US" dirty="0" smtClean="0">
                <a:latin typeface="Arial" panose="020B0604020202020204" pitchFamily="34" charset="0"/>
                <a:cs typeface="Arial" panose="020B0604020202020204" pitchFamily="34" charset="0"/>
              </a:rPr>
              <a:t>outwards before use of the prescribed eye drug. </a:t>
            </a:r>
          </a:p>
          <a:p>
            <a:pPr lvl="0"/>
            <a:r>
              <a:rPr lang="en-US" dirty="0">
                <a:latin typeface="Arial" panose="020B0604020202020204" pitchFamily="34" charset="0"/>
                <a:cs typeface="Arial" panose="020B0604020202020204" pitchFamily="34" charset="0"/>
              </a:rPr>
              <a:t>Administer drugs such as;</a:t>
            </a:r>
          </a:p>
          <a:p>
            <a:pPr lvl="1">
              <a:buFont typeface="Wingdings" pitchFamily="2" charset="2"/>
              <a:buChar char="§"/>
            </a:pPr>
            <a:r>
              <a:rPr lang="en-US" sz="3000" i="1" dirty="0">
                <a:latin typeface="Arial" panose="020B0604020202020204" pitchFamily="34" charset="0"/>
                <a:cs typeface="Arial" panose="020B0604020202020204" pitchFamily="34" charset="0"/>
              </a:rPr>
              <a:t>Gentamycin eye drops</a:t>
            </a:r>
          </a:p>
          <a:p>
            <a:pPr lvl="1">
              <a:buFont typeface="Wingdings" pitchFamily="2" charset="2"/>
              <a:buChar char="§"/>
            </a:pPr>
            <a:r>
              <a:rPr lang="en-US" sz="3000" i="1" dirty="0">
                <a:latin typeface="Arial" panose="020B0604020202020204" pitchFamily="34" charset="0"/>
                <a:cs typeface="Arial" panose="020B0604020202020204" pitchFamily="34" charset="0"/>
              </a:rPr>
              <a:t>TEO but not systemic tetracycline</a:t>
            </a:r>
          </a:p>
          <a:p>
            <a:pPr lvl="1">
              <a:buFont typeface="Wingdings" pitchFamily="2" charset="2"/>
              <a:buChar char="§"/>
            </a:pPr>
            <a:r>
              <a:rPr lang="en-US" sz="3000" i="1" dirty="0">
                <a:latin typeface="Arial" panose="020B0604020202020204" pitchFamily="34" charset="0"/>
                <a:cs typeface="Arial" panose="020B0604020202020204" pitchFamily="34" charset="0"/>
              </a:rPr>
              <a:t>Penicillin eye drops</a:t>
            </a:r>
          </a:p>
          <a:p>
            <a:pPr lvl="1">
              <a:buFont typeface="Wingdings" pitchFamily="2" charset="2"/>
              <a:buChar char="§"/>
            </a:pPr>
            <a:r>
              <a:rPr lang="en-US" sz="3000" i="1" dirty="0">
                <a:latin typeface="Arial" panose="020B0604020202020204" pitchFamily="34" charset="0"/>
                <a:cs typeface="Arial" panose="020B0604020202020204" pitchFamily="34" charset="0"/>
              </a:rPr>
              <a:t>Kanamycin eye drops</a:t>
            </a:r>
          </a:p>
          <a:p>
            <a:pPr lvl="0"/>
            <a:r>
              <a:rPr lang="en-US" dirty="0" smtClean="0">
                <a:latin typeface="Arial" panose="020B0604020202020204" pitchFamily="34" charset="0"/>
                <a:cs typeface="Arial" panose="020B0604020202020204" pitchFamily="34" charset="0"/>
              </a:rPr>
              <a:t>Administer a </a:t>
            </a:r>
            <a:r>
              <a:rPr lang="en-US" dirty="0">
                <a:latin typeface="Arial" panose="020B0604020202020204" pitchFamily="34" charset="0"/>
                <a:cs typeface="Arial" panose="020B0604020202020204" pitchFamily="34" charset="0"/>
              </a:rPr>
              <a:t>broad–spectrum systemic antibiotic but not </a:t>
            </a:r>
            <a:r>
              <a:rPr lang="en-US" b="1" dirty="0">
                <a:latin typeface="Arial" panose="020B0604020202020204" pitchFamily="34" charset="0"/>
                <a:cs typeface="Arial" panose="020B0604020202020204" pitchFamily="34" charset="0"/>
              </a:rPr>
              <a:t>tetracycline</a:t>
            </a:r>
            <a:r>
              <a:rPr lang="en-US" dirty="0">
                <a:latin typeface="Arial" panose="020B0604020202020204" pitchFamily="34" charset="0"/>
                <a:cs typeface="Arial" panose="020B0604020202020204" pitchFamily="34" charset="0"/>
              </a:rPr>
              <a:t> because it deposits in bone leading to depressed bone growth.</a:t>
            </a:r>
          </a:p>
          <a:p>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83858980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6431" y="240632"/>
            <a:ext cx="10214811" cy="962526"/>
          </a:xfrm>
        </p:spPr>
        <p:txBody>
          <a:bodyPr>
            <a:normAutofit/>
          </a:bodyPr>
          <a:lstStyle/>
          <a:p>
            <a:r>
              <a:rPr lang="en-US" b="1" dirty="0" smtClean="0">
                <a:latin typeface="Arial" panose="020B0604020202020204" pitchFamily="34" charset="0"/>
                <a:cs typeface="Arial" panose="020B0604020202020204" pitchFamily="34" charset="0"/>
              </a:rPr>
              <a:t>Nursing management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26431" y="1347537"/>
            <a:ext cx="10407315" cy="4778627"/>
          </a:xfrm>
        </p:spPr>
        <p:txBody>
          <a:bodyPr>
            <a:normAutofit/>
          </a:bodyPr>
          <a:lstStyle/>
          <a:p>
            <a:r>
              <a:rPr lang="en-US" dirty="0" smtClean="0">
                <a:latin typeface="Arial" panose="020B0604020202020204" pitchFamily="34" charset="0"/>
                <a:cs typeface="Arial" panose="020B0604020202020204" pitchFamily="34" charset="0"/>
              </a:rPr>
              <a:t>Place the neonate to lie on the affected side to facilitate drainage.</a:t>
            </a:r>
          </a:p>
          <a:p>
            <a:r>
              <a:rPr lang="en-US" dirty="0" smtClean="0">
                <a:latin typeface="Arial" panose="020B0604020202020204" pitchFamily="34" charset="0"/>
                <a:cs typeface="Arial" panose="020B0604020202020204" pitchFamily="34" charset="0"/>
              </a:rPr>
              <a:t>Keep reassuring the mother to allay anxiety.</a:t>
            </a:r>
          </a:p>
          <a:p>
            <a:r>
              <a:rPr lang="en-US" dirty="0">
                <a:latin typeface="Arial" panose="020B0604020202020204" pitchFamily="34" charset="0"/>
                <a:cs typeface="Arial" panose="020B0604020202020204" pitchFamily="34" charset="0"/>
              </a:rPr>
              <a:t>Perform daily examination to assess the progress of the </a:t>
            </a:r>
            <a:r>
              <a:rPr lang="en-US" dirty="0" smtClean="0">
                <a:latin typeface="Arial" panose="020B0604020202020204" pitchFamily="34" charset="0"/>
                <a:cs typeface="Arial" panose="020B0604020202020204" pitchFamily="34" charset="0"/>
              </a:rPr>
              <a:t>eye and general condition.</a:t>
            </a:r>
          </a:p>
          <a:p>
            <a:r>
              <a:rPr lang="en-US" dirty="0">
                <a:latin typeface="Arial" panose="020B0604020202020204" pitchFamily="34" charset="0"/>
                <a:cs typeface="Arial" panose="020B0604020202020204" pitchFamily="34" charset="0"/>
              </a:rPr>
              <a:t>Take the vital </a:t>
            </a:r>
            <a:r>
              <a:rPr lang="en-US" dirty="0" smtClean="0">
                <a:latin typeface="Arial" panose="020B0604020202020204" pitchFamily="34" charset="0"/>
                <a:cs typeface="Arial" panose="020B0604020202020204" pitchFamily="34" charset="0"/>
              </a:rPr>
              <a:t>signs (TPR) </a:t>
            </a:r>
            <a:r>
              <a:rPr lang="en-US" dirty="0">
                <a:latin typeface="Arial" panose="020B0604020202020204" pitchFamily="34" charset="0"/>
                <a:cs typeface="Arial" panose="020B0604020202020204" pitchFamily="34" charset="0"/>
              </a:rPr>
              <a:t>and observe for any deviation from normal and take prompt action.</a:t>
            </a:r>
          </a:p>
          <a:p>
            <a:r>
              <a:rPr lang="en-US" dirty="0">
                <a:latin typeface="Arial" panose="020B0604020202020204" pitchFamily="34" charset="0"/>
                <a:cs typeface="Arial" panose="020B0604020202020204" pitchFamily="34" charset="0"/>
              </a:rPr>
              <a:t>Maintain the nutritional status to prevent </a:t>
            </a:r>
            <a:r>
              <a:rPr lang="en-US" dirty="0" smtClean="0">
                <a:latin typeface="Arial" panose="020B0604020202020204" pitchFamily="34" charset="0"/>
                <a:cs typeface="Arial" panose="020B0604020202020204" pitchFamily="34" charset="0"/>
              </a:rPr>
              <a:t>hypoglycemia by encouraging breastfeeding on demand (NG tube feeding 3hrly)</a:t>
            </a:r>
            <a:endParaRPr lang="en-US" dirty="0">
              <a:latin typeface="Arial" panose="020B0604020202020204" pitchFamily="34" charset="0"/>
              <a:cs typeface="Arial" panose="020B0604020202020204" pitchFamily="34" charset="0"/>
            </a:endParaRPr>
          </a:p>
          <a:p>
            <a:r>
              <a:rPr lang="en-US" dirty="0" smtClean="0">
                <a:latin typeface="Arial" panose="020B0604020202020204" pitchFamily="34" charset="0"/>
                <a:cs typeface="Arial" panose="020B0604020202020204" pitchFamily="34" charset="0"/>
              </a:rPr>
              <a:t>Maintain warmth </a:t>
            </a:r>
            <a:r>
              <a:rPr lang="en-US" dirty="0">
                <a:latin typeface="Arial" panose="020B0604020202020204" pitchFamily="34" charset="0"/>
                <a:cs typeface="Arial" panose="020B0604020202020204" pitchFamily="34" charset="0"/>
              </a:rPr>
              <a:t>to prevent hypothermia neonatorum.</a:t>
            </a:r>
          </a:p>
          <a:p>
            <a:endParaRPr lang="en-US" dirty="0">
              <a:latin typeface="Arial" panose="020B0604020202020204" pitchFamily="34" charset="0"/>
              <a:cs typeface="Arial" panose="020B0604020202020204" pitchFamily="34" charset="0"/>
            </a:endParaRPr>
          </a:p>
          <a:p>
            <a:pPr marL="0" indent="0">
              <a:buNone/>
            </a:pPr>
            <a:endParaRPr lang="en-US"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944956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Nursing </a:t>
            </a:r>
            <a:r>
              <a:rPr lang="en-US" b="1" dirty="0" smtClean="0">
                <a:latin typeface="Arial" panose="020B0604020202020204" pitchFamily="34" charset="0"/>
                <a:cs typeface="Arial" panose="020B0604020202020204" pitchFamily="34" charset="0"/>
              </a:rPr>
              <a:t>management &amp; Complications</a:t>
            </a:r>
            <a:endParaRPr lang="en-US" dirty="0"/>
          </a:p>
        </p:txBody>
      </p:sp>
      <p:sp>
        <p:nvSpPr>
          <p:cNvPr id="3" name="Content Placeholder 2"/>
          <p:cNvSpPr>
            <a:spLocks noGrp="1"/>
          </p:cNvSpPr>
          <p:nvPr>
            <p:ph sz="half" idx="1"/>
          </p:nvPr>
        </p:nvSpPr>
        <p:spPr/>
        <p:txBody>
          <a:bodyPr>
            <a:normAutofit lnSpcReduction="10000"/>
          </a:bodyPr>
          <a:lstStyle/>
          <a:p>
            <a:r>
              <a:rPr lang="en-US" dirty="0">
                <a:latin typeface="Arial" panose="020B0604020202020204" pitchFamily="34" charset="0"/>
                <a:cs typeface="Arial" panose="020B0604020202020204" pitchFamily="34" charset="0"/>
              </a:rPr>
              <a:t>Maintain personal hygiene to quicken recovery.</a:t>
            </a:r>
          </a:p>
          <a:p>
            <a:r>
              <a:rPr lang="en-US" dirty="0">
                <a:latin typeface="Arial" panose="020B0604020202020204" pitchFamily="34" charset="0"/>
                <a:cs typeface="Arial" panose="020B0604020202020204" pitchFamily="34" charset="0"/>
              </a:rPr>
              <a:t>Provide emotional support to the neonate.</a:t>
            </a:r>
          </a:p>
          <a:p>
            <a:r>
              <a:rPr lang="en-US" sz="3200" b="1" dirty="0" smtClean="0">
                <a:latin typeface="Arial" panose="020B0604020202020204" pitchFamily="34" charset="0"/>
                <a:cs typeface="Arial" panose="020B0604020202020204" pitchFamily="34" charset="0"/>
              </a:rPr>
              <a:t>Complications;</a:t>
            </a:r>
          </a:p>
          <a:p>
            <a:pPr marL="228600" lvl="1">
              <a:spcBef>
                <a:spcPts val="1000"/>
              </a:spcBef>
              <a:buFont typeface="Wingdings" panose="05000000000000000000" pitchFamily="2" charset="2"/>
              <a:buChar char="Ø"/>
            </a:pPr>
            <a:r>
              <a:rPr lang="en-US" sz="3200" dirty="0">
                <a:latin typeface="Arial" panose="020B0604020202020204" pitchFamily="34" charset="0"/>
                <a:cs typeface="Arial" panose="020B0604020202020204" pitchFamily="34" charset="0"/>
              </a:rPr>
              <a:t>Partial or permanent </a:t>
            </a:r>
            <a:r>
              <a:rPr lang="en-US" sz="3200" dirty="0" smtClean="0">
                <a:latin typeface="Arial" panose="020B0604020202020204" pitchFamily="34" charset="0"/>
                <a:cs typeface="Arial" panose="020B0604020202020204" pitchFamily="34" charset="0"/>
              </a:rPr>
              <a:t>blindness</a:t>
            </a:r>
            <a:endParaRPr lang="en-US" sz="30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3000" dirty="0">
                <a:latin typeface="Arial" panose="020B0604020202020204" pitchFamily="34" charset="0"/>
                <a:cs typeface="Arial" panose="020B0604020202020204" pitchFamily="34" charset="0"/>
              </a:rPr>
              <a:t>Opacity of the cornea which leads to partial blindness.</a:t>
            </a:r>
          </a:p>
          <a:p>
            <a:pPr>
              <a:buFont typeface="Wingdings" panose="05000000000000000000" pitchFamily="2" charset="2"/>
              <a:buChar char="Ø"/>
            </a:pPr>
            <a:endParaRPr lang="en-US" sz="3200" b="1" dirty="0">
              <a:latin typeface="Arial" panose="020B0604020202020204" pitchFamily="34" charset="0"/>
              <a:cs typeface="Arial" panose="020B0604020202020204" pitchFamily="34" charset="0"/>
            </a:endParaRPr>
          </a:p>
        </p:txBody>
      </p:sp>
      <p:sp>
        <p:nvSpPr>
          <p:cNvPr id="4" name="Content Placeholder 3"/>
          <p:cNvSpPr>
            <a:spLocks noGrp="1"/>
          </p:cNvSpPr>
          <p:nvPr>
            <p:ph sz="half" idx="2"/>
          </p:nvPr>
        </p:nvSpPr>
        <p:spPr/>
        <p:txBody>
          <a:bodyPr>
            <a:normAutofit lnSpcReduction="10000"/>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Perforation of the cornea.</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Atrophy </a:t>
            </a:r>
            <a:r>
              <a:rPr lang="en-US" dirty="0">
                <a:latin typeface="Arial" panose="020B0604020202020204" pitchFamily="34" charset="0"/>
                <a:cs typeface="Arial" panose="020B0604020202020204" pitchFamily="34" charset="0"/>
              </a:rPr>
              <a:t>of the cornea.</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Blockage of lacrimal ducts.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Orbital cellulitis.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Osteomyelitis </a:t>
            </a:r>
            <a:r>
              <a:rPr lang="en-US" dirty="0">
                <a:latin typeface="Arial" panose="020B0604020202020204" pitchFamily="34" charset="0"/>
                <a:cs typeface="Arial" panose="020B0604020202020204" pitchFamily="34" charset="0"/>
              </a:rPr>
              <a:t>of neighboring bones.</a:t>
            </a:r>
          </a:p>
          <a:p>
            <a:pPr marL="0" indent="0">
              <a:buNone/>
            </a:pPr>
            <a:r>
              <a:rPr lang="en-US" b="1" dirty="0" smtClean="0">
                <a:latin typeface="Arial" panose="020B0604020202020204" pitchFamily="34" charset="0"/>
                <a:cs typeface="Arial" panose="020B0604020202020204" pitchFamily="34" charset="0"/>
              </a:rPr>
              <a:t>NOTE: </a:t>
            </a:r>
          </a:p>
          <a:p>
            <a:pPr marL="0" indent="0">
              <a:buNone/>
            </a:pPr>
            <a:r>
              <a:rPr lang="en-US" b="1" dirty="0" smtClean="0">
                <a:latin typeface="Arial" panose="020B0604020202020204" pitchFamily="34" charset="0"/>
                <a:cs typeface="Arial" panose="020B0604020202020204" pitchFamily="34" charset="0"/>
              </a:rPr>
              <a:t>Prognosis </a:t>
            </a:r>
            <a:r>
              <a:rPr lang="en-US" b="1" dirty="0">
                <a:latin typeface="Arial" panose="020B0604020202020204" pitchFamily="34" charset="0"/>
                <a:cs typeface="Arial" panose="020B0604020202020204" pitchFamily="34" charset="0"/>
              </a:rPr>
              <a:t>is good </a:t>
            </a:r>
            <a:r>
              <a:rPr lang="en-US" dirty="0">
                <a:latin typeface="Arial" panose="020B0604020202020204" pitchFamily="34" charset="0"/>
                <a:cs typeface="Arial" panose="020B0604020202020204" pitchFamily="34" charset="0"/>
              </a:rPr>
              <a:t>where treatment is started early</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156783"/>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solidFill>
                  <a:prstClr val="black"/>
                </a:solidFill>
                <a:latin typeface="Arial" panose="020B0604020202020204" pitchFamily="34" charset="0"/>
                <a:cs typeface="Arial" panose="020B0604020202020204" pitchFamily="34" charset="0"/>
              </a:rPr>
              <a:t/>
            </a:r>
            <a:br>
              <a:rPr lang="en-US" b="1" dirty="0" smtClean="0">
                <a:solidFill>
                  <a:prstClr val="black"/>
                </a:solidFill>
                <a:latin typeface="Arial" panose="020B0604020202020204" pitchFamily="34" charset="0"/>
                <a:cs typeface="Arial" panose="020B0604020202020204" pitchFamily="34" charset="0"/>
              </a:rPr>
            </a:br>
            <a:r>
              <a:rPr lang="en-US" b="1" dirty="0" smtClean="0">
                <a:solidFill>
                  <a:prstClr val="black"/>
                </a:solidFill>
                <a:latin typeface="Arial" panose="020B0604020202020204" pitchFamily="34" charset="0"/>
                <a:cs typeface="Arial" panose="020B0604020202020204" pitchFamily="34" charset="0"/>
              </a:rPr>
              <a:t>PEMPHIGUS </a:t>
            </a:r>
            <a:r>
              <a:rPr lang="en-US" b="1" dirty="0">
                <a:solidFill>
                  <a:prstClr val="black"/>
                </a:solidFill>
                <a:latin typeface="Arial" panose="020B0604020202020204" pitchFamily="34" charset="0"/>
                <a:cs typeface="Arial" panose="020B0604020202020204" pitchFamily="34" charset="0"/>
              </a:rPr>
              <a:t>NEONATORUM</a:t>
            </a:r>
            <a:r>
              <a:rPr lang="en-US" b="1" dirty="0">
                <a:latin typeface="Arial" panose="020B0604020202020204" pitchFamily="34" charset="0"/>
                <a:cs typeface="Arial" panose="020B0604020202020204" pitchFamily="34" charset="0"/>
              </a:rPr>
              <a:t/>
            </a:r>
            <a:br>
              <a:rPr lang="en-US" b="1" dirty="0">
                <a:latin typeface="Arial" panose="020B0604020202020204" pitchFamily="34" charset="0"/>
                <a:cs typeface="Arial" panose="020B0604020202020204" pitchFamily="34" charset="0"/>
              </a:rPr>
            </a:br>
            <a:endParaRPr lang="en-US" dirty="0"/>
          </a:p>
        </p:txBody>
      </p:sp>
      <p:sp>
        <p:nvSpPr>
          <p:cNvPr id="3" name="Text Placeholder 2"/>
          <p:cNvSpPr>
            <a:spLocks noGrp="1"/>
          </p:cNvSpPr>
          <p:nvPr>
            <p:ph type="body" idx="1"/>
          </p:nvPr>
        </p:nvSpPr>
        <p:spPr/>
        <p:txBody>
          <a:bodyPr/>
          <a:lstStyle/>
          <a:p>
            <a:pPr algn="ctr"/>
            <a:endParaRPr lang="en-US" b="1" dirty="0" smtClean="0">
              <a:solidFill>
                <a:schemeClr val="tx1"/>
              </a:solidFill>
              <a:latin typeface="Arial" panose="020B0604020202020204" pitchFamily="34" charset="0"/>
              <a:cs typeface="Arial" panose="020B0604020202020204" pitchFamily="34" charset="0"/>
            </a:endParaRPr>
          </a:p>
          <a:p>
            <a:pPr algn="ctr"/>
            <a:endParaRPr lang="en-US" sz="2800" b="1" dirty="0" smtClean="0">
              <a:solidFill>
                <a:schemeClr val="tx1"/>
              </a:solidFill>
              <a:latin typeface="Arial" panose="020B0604020202020204" pitchFamily="34" charset="0"/>
              <a:cs typeface="Arial" panose="020B0604020202020204" pitchFamily="34" charset="0"/>
            </a:endParaRPr>
          </a:p>
          <a:p>
            <a:pPr algn="ctr"/>
            <a:r>
              <a:rPr lang="en-US" sz="2800" b="1" dirty="0" smtClean="0">
                <a:solidFill>
                  <a:schemeClr val="tx1"/>
                </a:solidFill>
                <a:latin typeface="Arial" panose="020B0604020202020204" pitchFamily="34" charset="0"/>
                <a:cs typeface="Arial" panose="020B0604020202020204" pitchFamily="34" charset="0"/>
              </a:rPr>
              <a:t>Baby </a:t>
            </a:r>
            <a:r>
              <a:rPr lang="en-US" sz="2800" b="1" dirty="0">
                <a:solidFill>
                  <a:schemeClr val="tx1"/>
                </a:solidFill>
                <a:latin typeface="Arial" panose="020B0604020202020204" pitchFamily="34" charset="0"/>
                <a:cs typeface="Arial" panose="020B0604020202020204" pitchFamily="34" charset="0"/>
              </a:rPr>
              <a:t>at risk</a:t>
            </a:r>
          </a:p>
          <a:p>
            <a:endParaRPr lang="en-US" sz="2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08125730"/>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9174" y="274638"/>
            <a:ext cx="9818556" cy="1143000"/>
          </a:xfrm>
        </p:spPr>
        <p:txBody>
          <a:bodyPr/>
          <a:lstStyle/>
          <a:p>
            <a:r>
              <a:rPr lang="en-US" b="1" dirty="0" smtClean="0">
                <a:latin typeface="Arial" panose="020B0604020202020204" pitchFamily="34" charset="0"/>
                <a:cs typeface="Arial" panose="020B0604020202020204" pitchFamily="34" charset="0"/>
              </a:rPr>
              <a:t>PEMPHIGUS NEONATORUM</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14400" y="1524000"/>
            <a:ext cx="10388183" cy="4648200"/>
          </a:xfrm>
        </p:spPr>
        <p:txBody>
          <a:bodyPr>
            <a:normAutofit/>
          </a:bodyPr>
          <a:lstStyle/>
          <a:p>
            <a:pPr marL="0" indent="0">
              <a:buNone/>
            </a:pPr>
            <a:r>
              <a:rPr lang="en-US" b="1" dirty="0" smtClean="0">
                <a:latin typeface="Arial" panose="020B0604020202020204" pitchFamily="34" charset="0"/>
                <a:cs typeface="Arial" panose="020B0604020202020204" pitchFamily="34" charset="0"/>
              </a:rPr>
              <a:t>Pemphigus neonatorum</a:t>
            </a:r>
            <a:r>
              <a:rPr lang="en-US" dirty="0" smtClean="0">
                <a:latin typeface="Arial" panose="020B0604020202020204" pitchFamily="34" charset="0"/>
                <a:cs typeface="Arial" panose="020B0604020202020204" pitchFamily="34" charset="0"/>
              </a:rPr>
              <a:t> is a bullous or vesicular eruptions of the skin.</a:t>
            </a:r>
          </a:p>
          <a:p>
            <a:r>
              <a:rPr lang="en-US" b="1" dirty="0" smtClean="0">
                <a:latin typeface="Arial" panose="020B0604020202020204" pitchFamily="34" charset="0"/>
                <a:cs typeface="Arial" panose="020B0604020202020204" pitchFamily="34" charset="0"/>
              </a:rPr>
              <a:t>Causative organism:-</a:t>
            </a:r>
            <a:r>
              <a:rPr lang="en-US" dirty="0" smtClean="0">
                <a:latin typeface="Arial" panose="020B0604020202020204" pitchFamily="34" charset="0"/>
                <a:cs typeface="Arial" panose="020B0604020202020204" pitchFamily="34" charset="0"/>
              </a:rPr>
              <a:t>streptococcal staphylococcal.</a:t>
            </a:r>
          </a:p>
          <a:p>
            <a:r>
              <a:rPr lang="en-US" b="1" dirty="0" smtClean="0">
                <a:latin typeface="Arial" panose="020B0604020202020204" pitchFamily="34" charset="0"/>
                <a:cs typeface="Arial" panose="020B0604020202020204" pitchFamily="34" charset="0"/>
              </a:rPr>
              <a:t>Clinical manifestations:-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Lesions in all parts of the body and start in the groin, axilla, and under surface of the neck.</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Child is lethargic.</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Pustules which are filled with pale to dark yellow fluid.</a:t>
            </a:r>
          </a:p>
        </p:txBody>
      </p:sp>
    </p:spTree>
    <p:extLst>
      <p:ext uri="{BB962C8B-B14F-4D97-AF65-F5344CB8AC3E}">
        <p14:creationId xmlns:p14="http://schemas.microsoft.com/office/powerpoint/2010/main" val="419382875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Arial" panose="020B0604020202020204" pitchFamily="34" charset="0"/>
                <a:cs typeface="Arial" panose="020B0604020202020204" pitchFamily="34" charset="0"/>
              </a:rPr>
              <a:t>Clinical </a:t>
            </a:r>
            <a:r>
              <a:rPr lang="en-US" b="1" dirty="0" smtClean="0">
                <a:latin typeface="Arial" panose="020B0604020202020204" pitchFamily="34" charset="0"/>
                <a:cs typeface="Arial" panose="020B0604020202020204" pitchFamily="34" charset="0"/>
              </a:rPr>
              <a:t>manifestations of Pemphigus Neonatorum….</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Watery blisters.</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A low moist area surrounding </a:t>
            </a:r>
            <a:r>
              <a:rPr lang="en-US" dirty="0" smtClean="0">
                <a:latin typeface="Arial" panose="020B0604020202020204" pitchFamily="34" charset="0"/>
                <a:cs typeface="Arial" panose="020B0604020202020204" pitchFamily="34" charset="0"/>
              </a:rPr>
              <a:t>dead tissue surface</a:t>
            </a:r>
            <a:r>
              <a:rPr lang="en-US"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Blisters are superficial and rupture easily</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r>
              <a:rPr lang="en-US" b="1" dirty="0" smtClean="0">
                <a:latin typeface="Arial" panose="020B0604020202020204" pitchFamily="34" charset="0"/>
                <a:cs typeface="Arial" panose="020B0604020202020204" pitchFamily="34" charset="0"/>
              </a:rPr>
              <a:t>Diagnosis</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 pus </a:t>
            </a:r>
            <a:r>
              <a:rPr lang="en-US" dirty="0">
                <a:latin typeface="Arial" panose="020B0604020202020204" pitchFamily="34" charset="0"/>
                <a:cs typeface="Arial" panose="020B0604020202020204" pitchFamily="34" charset="0"/>
              </a:rPr>
              <a:t>swab </a:t>
            </a:r>
            <a:r>
              <a:rPr lang="en-US" dirty="0" smtClean="0">
                <a:latin typeface="Arial" panose="020B0604020202020204" pitchFamily="34" charset="0"/>
                <a:cs typeface="Arial" panose="020B0604020202020204" pitchFamily="34" charset="0"/>
              </a:rPr>
              <a:t>is obtained for </a:t>
            </a:r>
            <a:r>
              <a:rPr lang="en-US" dirty="0">
                <a:latin typeface="Arial" panose="020B0604020202020204" pitchFamily="34" charset="0"/>
                <a:cs typeface="Arial" panose="020B0604020202020204" pitchFamily="34" charset="0"/>
              </a:rPr>
              <a:t>culture and sensitivity, blood for C/S</a:t>
            </a:r>
            <a:r>
              <a:rPr lang="en-US" dirty="0" smtClean="0">
                <a:latin typeface="Arial" panose="020B0604020202020204" pitchFamily="34" charset="0"/>
                <a:cs typeface="Arial" panose="020B0604020202020204" pitchFamily="34" charset="0"/>
              </a:rPr>
              <a:t>.</a:t>
            </a:r>
            <a:r>
              <a:rPr lang="en-US" dirty="0">
                <a:latin typeface="Arial" panose="020B0604020202020204" pitchFamily="34" charset="0"/>
                <a:cs typeface="Arial" panose="020B0604020202020204" pitchFamily="34" charset="0"/>
              </a:rPr>
              <a:t> </a:t>
            </a:r>
            <a:r>
              <a:rPr lang="en-US" dirty="0" smtClean="0">
                <a:latin typeface="Arial" panose="020B0604020202020204" pitchFamily="34" charset="0"/>
                <a:cs typeface="Arial" panose="020B0604020202020204" pitchFamily="34" charset="0"/>
              </a:rPr>
              <a:t>the findings can help confirm the diagnosis</a:t>
            </a:r>
            <a:endParaRPr lang="en-US" dirty="0"/>
          </a:p>
        </p:txBody>
      </p:sp>
    </p:spTree>
    <p:extLst>
      <p:ext uri="{BB962C8B-B14F-4D97-AF65-F5344CB8AC3E}">
        <p14:creationId xmlns:p14="http://schemas.microsoft.com/office/powerpoint/2010/main" val="2932082187"/>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MANAGEMENT</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959369" y="1417638"/>
            <a:ext cx="10268263" cy="4638388"/>
          </a:xfrm>
        </p:spPr>
        <p:txBody>
          <a:bodyPr>
            <a:normAutofit/>
          </a:bodyPr>
          <a:lstStyle/>
          <a:p>
            <a:r>
              <a:rPr lang="en-US" dirty="0" smtClean="0">
                <a:latin typeface="Arial" panose="020B0604020202020204" pitchFamily="34" charset="0"/>
                <a:cs typeface="Arial" panose="020B0604020202020204" pitchFamily="34" charset="0"/>
              </a:rPr>
              <a:t>Admit the baby and isolate.</a:t>
            </a:r>
          </a:p>
          <a:p>
            <a:r>
              <a:rPr lang="en-US" dirty="0" smtClean="0">
                <a:latin typeface="Arial" panose="020B0604020202020204" pitchFamily="34" charset="0"/>
                <a:cs typeface="Arial" panose="020B0604020202020204" pitchFamily="34" charset="0"/>
              </a:rPr>
              <a:t>Clean the skin using the following antiseptic lotions, Savlon, Hibitane, Gentian violet (G.V), Cetavlon or a recommended lotion as per hospital policy.</a:t>
            </a:r>
          </a:p>
          <a:p>
            <a:r>
              <a:rPr lang="en-US" dirty="0">
                <a:latin typeface="Arial" panose="020B0604020202020204" pitchFamily="34" charset="0"/>
                <a:cs typeface="Arial" panose="020B0604020202020204" pitchFamily="34" charset="0"/>
              </a:rPr>
              <a:t>Assess the progress of the infant by performing daily examination.</a:t>
            </a:r>
          </a:p>
          <a:p>
            <a:r>
              <a:rPr lang="en-US" b="1" dirty="0" smtClean="0">
                <a:latin typeface="Arial" panose="020B0604020202020204" pitchFamily="34" charset="0"/>
                <a:cs typeface="Arial" panose="020B0604020202020204" pitchFamily="34" charset="0"/>
              </a:rPr>
              <a:t>MEDICAL management</a:t>
            </a:r>
            <a:r>
              <a:rPr lang="en-US" dirty="0" smtClean="0">
                <a:latin typeface="Arial" panose="020B0604020202020204" pitchFamily="34" charset="0"/>
                <a:cs typeface="Arial" panose="020B0604020202020204" pitchFamily="34" charset="0"/>
              </a:rPr>
              <a:t>:-</a:t>
            </a:r>
          </a:p>
          <a:p>
            <a:pPr>
              <a:buFont typeface="Wingdings" panose="05000000000000000000" pitchFamily="2" charset="2"/>
              <a:buChar char="Ø"/>
            </a:pPr>
            <a:r>
              <a:rPr lang="en-US" dirty="0" smtClean="0">
                <a:latin typeface="Arial" panose="020B0604020202020204" pitchFamily="34" charset="0"/>
                <a:cs typeface="Arial" panose="020B0604020202020204" pitchFamily="34" charset="0"/>
              </a:rPr>
              <a:t>Administer antibiotics systemically, others are applied topically.</a:t>
            </a:r>
          </a:p>
        </p:txBody>
      </p:sp>
    </p:spTree>
    <p:extLst>
      <p:ext uri="{BB962C8B-B14F-4D97-AF65-F5344CB8AC3E}">
        <p14:creationId xmlns:p14="http://schemas.microsoft.com/office/powerpoint/2010/main" val="11644953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1720</TotalTime>
  <Words>8597</Words>
  <Application>Microsoft Office PowerPoint</Application>
  <PresentationFormat>Widescreen</PresentationFormat>
  <Paragraphs>1090</Paragraphs>
  <Slides>162</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162</vt:i4>
      </vt:variant>
    </vt:vector>
  </HeadingPairs>
  <TitlesOfParts>
    <vt:vector size="172" baseType="lpstr">
      <vt:lpstr>Batang</vt:lpstr>
      <vt:lpstr>Arial</vt:lpstr>
      <vt:lpstr>Calibri</vt:lpstr>
      <vt:lpstr>Calibri Light</vt:lpstr>
      <vt:lpstr>Carlito</vt:lpstr>
      <vt:lpstr>Georgia</vt:lpstr>
      <vt:lpstr>Times New Roman</vt:lpstr>
      <vt:lpstr>Wingdings</vt:lpstr>
      <vt:lpstr>Wingdings 2</vt:lpstr>
      <vt:lpstr>Office Theme</vt:lpstr>
      <vt:lpstr>NEONATAL COMPLICATIONS &amp; PMTCT</vt:lpstr>
      <vt:lpstr>Major complications of a newborn</vt:lpstr>
      <vt:lpstr>PowerPoint Presentation</vt:lpstr>
      <vt:lpstr>PowerPoint Presentation</vt:lpstr>
      <vt:lpstr> Predisposing Factors to Asphyxia Neonatorum </vt:lpstr>
      <vt:lpstr> Predisposing Factors to Asphyxia Neonatorum…… </vt:lpstr>
      <vt:lpstr>Signs and Symptoms</vt:lpstr>
      <vt:lpstr>Signs and Symptoms….</vt:lpstr>
      <vt:lpstr>Prevention of Asphyxia </vt:lpstr>
      <vt:lpstr>NURSING MANAGEMENT</vt:lpstr>
      <vt:lpstr> NURSING MANAGEMENT… </vt:lpstr>
      <vt:lpstr>Medical Management</vt:lpstr>
      <vt:lpstr>Complications of Asphyxia Neonatorum</vt:lpstr>
      <vt:lpstr>2. Respiratory Distress Syndrome (RDS)</vt:lpstr>
      <vt:lpstr>Definition of Respiratory distress syndrome (RDS)</vt:lpstr>
      <vt:lpstr>Physiology of the surfactant factor</vt:lpstr>
      <vt:lpstr>Predisposing Factors to RDS</vt:lpstr>
      <vt:lpstr>Prevention of RDS</vt:lpstr>
      <vt:lpstr>Clinical Features of RDS</vt:lpstr>
      <vt:lpstr>Clinical Features of RDS…</vt:lpstr>
      <vt:lpstr>Medical &amp; Nursing Management of RDS</vt:lpstr>
      <vt:lpstr> Medical &amp; Nursing Management of RDS….. </vt:lpstr>
      <vt:lpstr>Medical &amp; Nursing Management of RDS…..</vt:lpstr>
      <vt:lpstr>Complications of RDS</vt:lpstr>
      <vt:lpstr>HYPOGLYCAEMIA</vt:lpstr>
      <vt:lpstr>PowerPoint Presentation</vt:lpstr>
      <vt:lpstr>HYPOGLYCAEMIA</vt:lpstr>
      <vt:lpstr>PowerPoint Presentation</vt:lpstr>
      <vt:lpstr>PowerPoint Presentation</vt:lpstr>
      <vt:lpstr>PowerPoint Presentation</vt:lpstr>
      <vt:lpstr>Nursing Management of Hypoglycemia</vt:lpstr>
      <vt:lpstr>Nursing Management of Hypoglycemia</vt:lpstr>
      <vt:lpstr>PowerPoint Presentation</vt:lpstr>
      <vt:lpstr>NEONATAL HYPOTHERMIA </vt:lpstr>
      <vt:lpstr> 4. NEONATAL HYPOTHERMIA </vt:lpstr>
      <vt:lpstr>Predisposing Factors  to neonatal hypothermia</vt:lpstr>
      <vt:lpstr>PowerPoint Presentation</vt:lpstr>
      <vt:lpstr>PowerPoint Presentation</vt:lpstr>
      <vt:lpstr>PowerPoint Presentation</vt:lpstr>
      <vt:lpstr>PowerPoint Presentation</vt:lpstr>
      <vt:lpstr>ANY QUESTIONS SO FAR ?</vt:lpstr>
      <vt:lpstr>PowerPoint Presentation</vt:lpstr>
      <vt:lpstr>Bilirubin Metabolism</vt:lpstr>
      <vt:lpstr>PowerPoint Presentation</vt:lpstr>
      <vt:lpstr>Bilirubin Metabolism &amp; Conjugation….</vt:lpstr>
      <vt:lpstr>Bilirubin Metabolism &amp; Conjugation….</vt:lpstr>
      <vt:lpstr>PowerPoint Presentation</vt:lpstr>
      <vt:lpstr>PowerPoint Presentation</vt:lpstr>
      <vt:lpstr>PowerPoint Presentation</vt:lpstr>
      <vt:lpstr>Nursing Management….</vt:lpstr>
      <vt:lpstr>PowerPoint Presentation</vt:lpstr>
      <vt:lpstr>Causes of Pathological Jaundice… </vt:lpstr>
      <vt:lpstr> Causes of Pathological Jaundice… </vt:lpstr>
      <vt:lpstr>Investigations</vt:lpstr>
      <vt:lpstr>PowerPoint Presentation</vt:lpstr>
      <vt:lpstr>PowerPoint Presentation</vt:lpstr>
      <vt:lpstr>PowerPoint Presentation</vt:lpstr>
      <vt:lpstr>PowerPoint Presentation</vt:lpstr>
      <vt:lpstr>PowerPoint Presentation</vt:lpstr>
      <vt:lpstr> Care of the baby on Phototherapy </vt:lpstr>
      <vt:lpstr>PowerPoint Presentation</vt:lpstr>
      <vt:lpstr>PowerPoint Presentation</vt:lpstr>
      <vt:lpstr>PowerPoint Presentation</vt:lpstr>
      <vt:lpstr>Blood Required for Blood Exchange Transfusion </vt:lpstr>
      <vt:lpstr>PowerPoint Presentation</vt:lpstr>
      <vt:lpstr>PowerPoint Presentation</vt:lpstr>
      <vt:lpstr>PowerPoint Presentation</vt:lpstr>
      <vt:lpstr>Complication of neonatal jaundice</vt:lpstr>
      <vt:lpstr>HYDROCEPHALUS</vt:lpstr>
      <vt:lpstr>PowerPoint Presentation</vt:lpstr>
      <vt:lpstr>PowerPoint Presentation</vt:lpstr>
      <vt:lpstr>PowerPoint Presentation</vt:lpstr>
      <vt:lpstr>Clinical Features of Hydrocephalus</vt:lpstr>
      <vt:lpstr>PowerPoint Presentation</vt:lpstr>
      <vt:lpstr>PowerPoint Presentation</vt:lpstr>
      <vt:lpstr>Nursing Management of hydrocephalus …..</vt:lpstr>
      <vt:lpstr>Complications of Hydrocephalus</vt:lpstr>
      <vt:lpstr>    Haemorrhagic Disease of the Newborn (HDN) </vt:lpstr>
      <vt:lpstr>Haemorrhagic Disease of the Newborn </vt:lpstr>
      <vt:lpstr>Haemorrhagic Disease of the Newborn. </vt:lpstr>
      <vt:lpstr> Causes &amp; Predisposing factors to HDN </vt:lpstr>
      <vt:lpstr> Clinical features of HDN </vt:lpstr>
      <vt:lpstr> Management of a newborn with HDN </vt:lpstr>
      <vt:lpstr>Management of HDN…</vt:lpstr>
      <vt:lpstr> Complications of HDN </vt:lpstr>
      <vt:lpstr>OPTHALMIA NEONATORUM</vt:lpstr>
      <vt:lpstr> OPTHALMIA NEONATORUM </vt:lpstr>
      <vt:lpstr>Causative organisms of Ophthalmia Neonatorum</vt:lpstr>
      <vt:lpstr>Clinical features</vt:lpstr>
      <vt:lpstr> PREVENTION </vt:lpstr>
      <vt:lpstr> Nursing Management </vt:lpstr>
      <vt:lpstr>Management…..</vt:lpstr>
      <vt:lpstr> Medical &amp; Nursing management </vt:lpstr>
      <vt:lpstr>Nursing management</vt:lpstr>
      <vt:lpstr>Nursing management &amp; Complications</vt:lpstr>
      <vt:lpstr> PEMPHIGUS NEONATORUM </vt:lpstr>
      <vt:lpstr>PEMPHIGUS NEONATORUM</vt:lpstr>
      <vt:lpstr>Clinical manifestations of Pemphigus Neonatorum….</vt:lpstr>
      <vt:lpstr>MANAGEMENT</vt:lpstr>
      <vt:lpstr>Management…</vt:lpstr>
      <vt:lpstr> PREVENTION &amp; COMPLICATIONS </vt:lpstr>
      <vt:lpstr>Neonate of HIV +ve mother</vt:lpstr>
      <vt:lpstr>Prevention of Mother- to Child Transmission </vt:lpstr>
      <vt:lpstr>Objectives</vt:lpstr>
      <vt:lpstr>Background</vt:lpstr>
      <vt:lpstr> Prevention of PMTCT in Kenya </vt:lpstr>
      <vt:lpstr> Issues Influencing HIV Prevalence </vt:lpstr>
      <vt:lpstr> Risk Factors in HIV transmission</vt:lpstr>
      <vt:lpstr>Pregnancy Factors</vt:lpstr>
      <vt:lpstr>Labour and Delivery Factors</vt:lpstr>
      <vt:lpstr>Infant Factors </vt:lpstr>
      <vt:lpstr>Infants at high risk of HIV infection</vt:lpstr>
      <vt:lpstr>Infants at high risk of HIV infection…</vt:lpstr>
      <vt:lpstr>Breastfeeding Factors</vt:lpstr>
      <vt:lpstr>Comprehensive Approach to PMTCT</vt:lpstr>
      <vt:lpstr>Strategic framework for prevention of HIV infection in infants and young children</vt:lpstr>
      <vt:lpstr>Public Health Strategies to Prevent HIV Infection</vt:lpstr>
      <vt:lpstr> Individual Strategies in Primary  Prevention of HIV </vt:lpstr>
      <vt:lpstr>Primary Prevention of HIV Transmission…..</vt:lpstr>
      <vt:lpstr>Comprehensive  ANC Services</vt:lpstr>
      <vt:lpstr>   Safer Practices in Labour &amp; Delivery    </vt:lpstr>
      <vt:lpstr>Safer Practices in Labour &amp; Delivery..</vt:lpstr>
      <vt:lpstr>ARVs in PMTCT</vt:lpstr>
      <vt:lpstr> Prophylaxis with Niverapine (NVP) </vt:lpstr>
      <vt:lpstr>Prophylaxis with AZT and NVP</vt:lpstr>
      <vt:lpstr>Prophylaxis with AZT and NVP</vt:lpstr>
      <vt:lpstr>HIV Testing in Labour and Delivery</vt:lpstr>
      <vt:lpstr> Postpartum  Management of Women and Babies </vt:lpstr>
      <vt:lpstr>Post Partum Information and Education</vt:lpstr>
      <vt:lpstr>Postnatal Care of Infant</vt:lpstr>
      <vt:lpstr>Family Planning</vt:lpstr>
      <vt:lpstr>PMTCT PLUS</vt:lpstr>
      <vt:lpstr>PMTCT-Plus</vt:lpstr>
      <vt:lpstr>PMTCT-Plus Strategies</vt:lpstr>
      <vt:lpstr>PMTCT-Plus Strategies</vt:lpstr>
      <vt:lpstr>Childhood Immunizations</vt:lpstr>
      <vt:lpstr>Postnatal Evaluation</vt:lpstr>
      <vt:lpstr>Follow-Up Visits</vt:lpstr>
      <vt:lpstr>Growth Monitoring</vt:lpstr>
      <vt:lpstr>Cotrimoxazole Preventive Therapy (CPT)</vt:lpstr>
      <vt:lpstr>Signs and Symptoms of HIV Infection</vt:lpstr>
      <vt:lpstr>Monitoring of HIV-Exposed Infants and Children</vt:lpstr>
      <vt:lpstr>PowerPoint Presentation</vt:lpstr>
      <vt:lpstr>HIV Antibody Testing</vt:lpstr>
      <vt:lpstr>HIV Viral Assays </vt:lpstr>
      <vt:lpstr>HIV Viral Assays…..</vt:lpstr>
      <vt:lpstr>Kenya Clinical Criteria (staging) for ARVs initiation</vt:lpstr>
      <vt:lpstr>Antiretroviral Therapy for Infants and Children</vt:lpstr>
      <vt:lpstr> TESTING THROUGHOUT THE EXPOSURE PERIOD </vt:lpstr>
      <vt:lpstr> TESTING THROUGHOUT THE EXPOSURE PERIOD </vt:lpstr>
      <vt:lpstr> TESTING THROUGHOUT THE EXPOSURE PERIOD… </vt:lpstr>
      <vt:lpstr>CONFIRMATORY TESTING OF ALL POSITIVE TEST CONFIRMATORY TESTING OF ALL POSITIVE TEST RESULTS </vt:lpstr>
      <vt:lpstr>IF HIV IS SUSPECTED</vt:lpstr>
      <vt:lpstr>IF HIV IS SUSPECTED</vt:lpstr>
      <vt:lpstr>Infant prophylaxis  </vt:lpstr>
      <vt:lpstr>Dosing of prophylactic ARVs from birth to 12 weeks</vt:lpstr>
      <vt:lpstr>NVP Dosing for Infant Prophylaxis beyond 12 Weeks of Age </vt:lpstr>
      <vt:lpstr>AZT Dosing for Infant Prophylaxis beyond 12 weeks of Age </vt:lpstr>
      <vt:lpstr>Initiation of ART to infants</vt:lpstr>
      <vt:lpstr>Use of Alternative ARVs in First-Line Regimens  (Kenya guidelines)</vt:lpstr>
      <vt:lpstr>SUMMARY OF SEQUENCING OPTIONS for first, second and third line art regimens for children </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NEONATAL COMPLICATIONS &amp; PMTCT</dc:title>
  <dc:creator>user pc</dc:creator>
  <cp:lastModifiedBy>user pc</cp:lastModifiedBy>
  <cp:revision>96</cp:revision>
  <dcterms:created xsi:type="dcterms:W3CDTF">2021-03-28T15:08:23Z</dcterms:created>
  <dcterms:modified xsi:type="dcterms:W3CDTF">2023-01-30T12:58:41Z</dcterms:modified>
</cp:coreProperties>
</file>