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slides/slide30.xml" ContentType="application/vnd.openxmlformats-officedocument.presentationml.slide+xml"/>
  <Override PartName="/ppt/slides/slide31.xml" ContentType="application/vnd.openxmlformats-officedocument.presentationml.slide+xml"/>
  <Override PartName="/ppt/slides/slide32.xml" ContentType="application/vnd.openxmlformats-officedocument.presentationml.slide+xml"/>
  <Override PartName="/ppt/slides/slide33.xml" ContentType="application/vnd.openxmlformats-officedocument.presentationml.slide+xml"/>
  <Override PartName="/ppt/slides/slide34.xml" ContentType="application/vnd.openxmlformats-officedocument.presentationml.slide+xml"/>
  <Override PartName="/ppt/slides/slide35.xml" ContentType="application/vnd.openxmlformats-officedocument.presentationml.slide+xml"/>
  <Override PartName="/ppt/slides/slide36.xml" ContentType="application/vnd.openxmlformats-officedocument.presentationml.slide+xml"/>
  <Override PartName="/ppt/slides/slide37.xml" ContentType="application/vnd.openxmlformats-officedocument.presentationml.slide+xml"/>
  <Override PartName="/ppt/slides/slide38.xml" ContentType="application/vnd.openxmlformats-officedocument.presentationml.slide+xml"/>
  <Override PartName="/ppt/slides/slide39.xml" ContentType="application/vnd.openxmlformats-officedocument.presentationml.slide+xml"/>
  <Override PartName="/ppt/slides/slide40.xml" ContentType="application/vnd.openxmlformats-officedocument.presentationml.slide+xml"/>
  <Override PartName="/ppt/slides/slide41.xml" ContentType="application/vnd.openxmlformats-officedocument.presentationml.slide+xml"/>
  <Override PartName="/ppt/slides/slide42.xml" ContentType="application/vnd.openxmlformats-officedocument.presentationml.slide+xml"/>
  <Override PartName="/ppt/slides/slide43.xml" ContentType="application/vnd.openxmlformats-officedocument.presentationml.slide+xml"/>
  <Override PartName="/ppt/slides/slide44.xml" ContentType="application/vnd.openxmlformats-officedocument.presentationml.slide+xml"/>
  <Override PartName="/ppt/slides/slide45.xml" ContentType="application/vnd.openxmlformats-officedocument.presentationml.slide+xml"/>
  <Override PartName="/ppt/slides/slide46.xml" ContentType="application/vnd.openxmlformats-officedocument.presentationml.slide+xml"/>
  <Override PartName="/ppt/slides/slide47.xml" ContentType="application/vnd.openxmlformats-officedocument.presentationml.slide+xml"/>
  <Override PartName="/ppt/slides/slide48.xml" ContentType="application/vnd.openxmlformats-officedocument.presentationml.slide+xml"/>
  <Override PartName="/ppt/slides/slide49.xml" ContentType="application/vnd.openxmlformats-officedocument.presentationml.slide+xml"/>
  <Override PartName="/ppt/slides/slide50.xml" ContentType="application/vnd.openxmlformats-officedocument.presentationml.slide+xml"/>
  <Override PartName="/ppt/slides/slide51.xml" ContentType="application/vnd.openxmlformats-officedocument.presentationml.slide+xml"/>
  <Override PartName="/ppt/slides/slide52.xml" ContentType="application/vnd.openxmlformats-officedocument.presentationml.slide+xml"/>
  <Override PartName="/ppt/slides/slide53.xml" ContentType="application/vnd.openxmlformats-officedocument.presentationml.slide+xml"/>
  <Override PartName="/ppt/slides/slide54.xml" ContentType="application/vnd.openxmlformats-officedocument.presentationml.slide+xml"/>
  <Override PartName="/ppt/slides/slide55.xml" ContentType="application/vnd.openxmlformats-officedocument.presentationml.slide+xml"/>
  <Override PartName="/ppt/slides/slide56.xml" ContentType="application/vnd.openxmlformats-officedocument.presentationml.slide+xml"/>
  <Override PartName="/ppt/slides/slide57.xml" ContentType="application/vnd.openxmlformats-officedocument.presentationml.slide+xml"/>
  <Override PartName="/ppt/slides/slide58.xml" ContentType="application/vnd.openxmlformats-officedocument.presentationml.slide+xml"/>
  <Override PartName="/ppt/slides/slide59.xml" ContentType="application/vnd.openxmlformats-officedocument.presentationml.slide+xml"/>
  <Override PartName="/ppt/slides/slide60.xml" ContentType="application/vnd.openxmlformats-officedocument.presentationml.slide+xml"/>
  <Override PartName="/ppt/slides/slide61.xml" ContentType="application/vnd.openxmlformats-officedocument.presentationml.slide+xml"/>
  <Override PartName="/ppt/slides/slide62.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72" r:id="rId1"/>
  </p:sldMasterIdLst>
  <p:notesMasterIdLst>
    <p:notesMasterId r:id="rId64"/>
  </p:notesMasterIdLst>
  <p:sldIdLst>
    <p:sldId id="256" r:id="rId2"/>
    <p:sldId id="366" r:id="rId3"/>
    <p:sldId id="361" r:id="rId4"/>
    <p:sldId id="499" r:id="rId5"/>
    <p:sldId id="362" r:id="rId6"/>
    <p:sldId id="363" r:id="rId7"/>
    <p:sldId id="500" r:id="rId8"/>
    <p:sldId id="365" r:id="rId9"/>
    <p:sldId id="501" r:id="rId10"/>
    <p:sldId id="367" r:id="rId11"/>
    <p:sldId id="368" r:id="rId12"/>
    <p:sldId id="502" r:id="rId13"/>
    <p:sldId id="369" r:id="rId14"/>
    <p:sldId id="370" r:id="rId15"/>
    <p:sldId id="371" r:id="rId16"/>
    <p:sldId id="504" r:id="rId17"/>
    <p:sldId id="372" r:id="rId18"/>
    <p:sldId id="374" r:id="rId19"/>
    <p:sldId id="375" r:id="rId20"/>
    <p:sldId id="505" r:id="rId21"/>
    <p:sldId id="376" r:id="rId22"/>
    <p:sldId id="377" r:id="rId23"/>
    <p:sldId id="378" r:id="rId24"/>
    <p:sldId id="506" r:id="rId25"/>
    <p:sldId id="379" r:id="rId26"/>
    <p:sldId id="380" r:id="rId27"/>
    <p:sldId id="381" r:id="rId28"/>
    <p:sldId id="508" r:id="rId29"/>
    <p:sldId id="382" r:id="rId30"/>
    <p:sldId id="509" r:id="rId31"/>
    <p:sldId id="383" r:id="rId32"/>
    <p:sldId id="384" r:id="rId33"/>
    <p:sldId id="510" r:id="rId34"/>
    <p:sldId id="385" r:id="rId35"/>
    <p:sldId id="511" r:id="rId36"/>
    <p:sldId id="386" r:id="rId37"/>
    <p:sldId id="512" r:id="rId38"/>
    <p:sldId id="387" r:id="rId39"/>
    <p:sldId id="513" r:id="rId40"/>
    <p:sldId id="388" r:id="rId41"/>
    <p:sldId id="446" r:id="rId42"/>
    <p:sldId id="389" r:id="rId43"/>
    <p:sldId id="390" r:id="rId44"/>
    <p:sldId id="391" r:id="rId45"/>
    <p:sldId id="392" r:id="rId46"/>
    <p:sldId id="393" r:id="rId47"/>
    <p:sldId id="394" r:id="rId48"/>
    <p:sldId id="395" r:id="rId49"/>
    <p:sldId id="396" r:id="rId50"/>
    <p:sldId id="516" r:id="rId51"/>
    <p:sldId id="515" r:id="rId52"/>
    <p:sldId id="517" r:id="rId53"/>
    <p:sldId id="398" r:id="rId54"/>
    <p:sldId id="399" r:id="rId55"/>
    <p:sldId id="518" r:id="rId56"/>
    <p:sldId id="401" r:id="rId57"/>
    <p:sldId id="402" r:id="rId58"/>
    <p:sldId id="403" r:id="rId59"/>
    <p:sldId id="521" r:id="rId60"/>
    <p:sldId id="404" r:id="rId61"/>
    <p:sldId id="523" r:id="rId62"/>
    <p:sldId id="440" r:id="rId63"/>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70" d="100"/>
          <a:sy n="70" d="100"/>
        </p:scale>
        <p:origin x="1386" y="72"/>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slide" Target="slides/slide41.xml"/><Relationship Id="rId47" Type="http://schemas.openxmlformats.org/officeDocument/2006/relationships/slide" Target="slides/slide46.xml"/><Relationship Id="rId50" Type="http://schemas.openxmlformats.org/officeDocument/2006/relationships/slide" Target="slides/slide49.xml"/><Relationship Id="rId55" Type="http://schemas.openxmlformats.org/officeDocument/2006/relationships/slide" Target="slides/slide54.xml"/><Relationship Id="rId63" Type="http://schemas.openxmlformats.org/officeDocument/2006/relationships/slide" Target="slides/slide62.xml"/><Relationship Id="rId68" Type="http://schemas.openxmlformats.org/officeDocument/2006/relationships/tableStyles" Target="tableStyles.xml"/><Relationship Id="rId7" Type="http://schemas.openxmlformats.org/officeDocument/2006/relationships/slide" Target="slides/slide6.xml"/><Relationship Id="rId2" Type="http://schemas.openxmlformats.org/officeDocument/2006/relationships/slide" Target="slides/slide1.xml"/><Relationship Id="rId16" Type="http://schemas.openxmlformats.org/officeDocument/2006/relationships/slide" Target="slides/slide15.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slide" Target="slides/slide44.xml"/><Relationship Id="rId53" Type="http://schemas.openxmlformats.org/officeDocument/2006/relationships/slide" Target="slides/slide52.xml"/><Relationship Id="rId58" Type="http://schemas.openxmlformats.org/officeDocument/2006/relationships/slide" Target="slides/slide57.xml"/><Relationship Id="rId66" Type="http://schemas.openxmlformats.org/officeDocument/2006/relationships/viewProps" Target="viewProp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49" Type="http://schemas.openxmlformats.org/officeDocument/2006/relationships/slide" Target="slides/slide48.xml"/><Relationship Id="rId57" Type="http://schemas.openxmlformats.org/officeDocument/2006/relationships/slide" Target="slides/slide56.xml"/><Relationship Id="rId61" Type="http://schemas.openxmlformats.org/officeDocument/2006/relationships/slide" Target="slides/slide60.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slide" Target="slides/slide43.xml"/><Relationship Id="rId52" Type="http://schemas.openxmlformats.org/officeDocument/2006/relationships/slide" Target="slides/slide51.xml"/><Relationship Id="rId60" Type="http://schemas.openxmlformats.org/officeDocument/2006/relationships/slide" Target="slides/slide59.xml"/><Relationship Id="rId65"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slide" Target="slides/slide42.xml"/><Relationship Id="rId48" Type="http://schemas.openxmlformats.org/officeDocument/2006/relationships/slide" Target="slides/slide47.xml"/><Relationship Id="rId56" Type="http://schemas.openxmlformats.org/officeDocument/2006/relationships/slide" Target="slides/slide55.xml"/><Relationship Id="rId64" Type="http://schemas.openxmlformats.org/officeDocument/2006/relationships/notesMaster" Target="notesMasters/notesMaster1.xml"/><Relationship Id="rId8" Type="http://schemas.openxmlformats.org/officeDocument/2006/relationships/slide" Target="slides/slide7.xml"/><Relationship Id="rId51" Type="http://schemas.openxmlformats.org/officeDocument/2006/relationships/slide" Target="slides/slide50.xml"/><Relationship Id="rId3" Type="http://schemas.openxmlformats.org/officeDocument/2006/relationships/slide" Target="slides/slide2.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46" Type="http://schemas.openxmlformats.org/officeDocument/2006/relationships/slide" Target="slides/slide45.xml"/><Relationship Id="rId59" Type="http://schemas.openxmlformats.org/officeDocument/2006/relationships/slide" Target="slides/slide58.xml"/><Relationship Id="rId67" Type="http://schemas.openxmlformats.org/officeDocument/2006/relationships/theme" Target="theme/theme1.xml"/><Relationship Id="rId20" Type="http://schemas.openxmlformats.org/officeDocument/2006/relationships/slide" Target="slides/slide19.xml"/><Relationship Id="rId41" Type="http://schemas.openxmlformats.org/officeDocument/2006/relationships/slide" Target="slides/slide40.xml"/><Relationship Id="rId54" Type="http://schemas.openxmlformats.org/officeDocument/2006/relationships/slide" Target="slides/slide53.xml"/><Relationship Id="rId62" Type="http://schemas.openxmlformats.org/officeDocument/2006/relationships/slide" Target="slides/slide61.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97586EC4-EA21-40C9-9797-738991FE4B55}" type="datetimeFigureOut">
              <a:rPr lang="en-US" smtClean="0"/>
              <a:pPr/>
              <a:t>11/30/2020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B4200BA5-B3E6-4481-8FFA-85091AB3FFB9}" type="slidenum">
              <a:rPr lang="en-US" smtClean="0"/>
              <a:pPr/>
              <a:t>‹#›</a:t>
            </a:fld>
            <a:endParaRPr lang="en-US"/>
          </a:p>
        </p:txBody>
      </p:sp>
    </p:spTree>
    <p:extLst>
      <p:ext uri="{BB962C8B-B14F-4D97-AF65-F5344CB8AC3E}">
        <p14:creationId xmlns:p14="http://schemas.microsoft.com/office/powerpoint/2010/main" val="3950269195"/>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type="title" preserve="1">
  <p:cSld name="Title Slide">
    <p:bg>
      <p:bgRef idx="1001">
        <a:schemeClr val="bg2"/>
      </p:bgRef>
    </p:bg>
    <p:spTree>
      <p:nvGrpSpPr>
        <p:cNvPr id="1" name=""/>
        <p:cNvGrpSpPr/>
        <p:nvPr/>
      </p:nvGrpSpPr>
      <p:grpSpPr>
        <a:xfrm>
          <a:off x="0" y="0"/>
          <a:ext cx="0" cy="0"/>
          <a:chOff x="0" y="0"/>
          <a:chExt cx="0" cy="0"/>
        </a:xfrm>
      </p:grpSpPr>
      <p:sp>
        <p:nvSpPr>
          <p:cNvPr id="7" name="Rectangle 6"/>
          <p:cNvSpPr/>
          <p:nvPr/>
        </p:nvSpPr>
        <p:spPr bwMode="white">
          <a:xfrm>
            <a:off x="0" y="5971032"/>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9144" y="6053328"/>
            <a:ext cx="2249424"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1" name="Rectangle 10"/>
          <p:cNvSpPr/>
          <p:nvPr/>
        </p:nvSpPr>
        <p:spPr>
          <a:xfrm>
            <a:off x="2359152" y="6044184"/>
            <a:ext cx="6784848"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Title 7"/>
          <p:cNvSpPr>
            <a:spLocks noGrp="1"/>
          </p:cNvSpPr>
          <p:nvPr>
            <p:ph type="ctrTitle"/>
          </p:nvPr>
        </p:nvSpPr>
        <p:spPr>
          <a:xfrm>
            <a:off x="2362200" y="4038600"/>
            <a:ext cx="6477000" cy="1828800"/>
          </a:xfrm>
        </p:spPr>
        <p:txBody>
          <a:bodyPr anchor="b"/>
          <a:lstStyle>
            <a:lvl1pPr>
              <a:defRPr cap="all" baseline="0"/>
            </a:lvl1pPr>
          </a:lstStyle>
          <a:p>
            <a:r>
              <a:rPr kumimoji="0" lang="en-US" smtClean="0"/>
              <a:t>Click to edit Master title style</a:t>
            </a:r>
            <a:endParaRPr kumimoji="0" lang="en-US"/>
          </a:p>
        </p:txBody>
      </p:sp>
      <p:sp>
        <p:nvSpPr>
          <p:cNvPr id="9" name="Subtitle 8"/>
          <p:cNvSpPr>
            <a:spLocks noGrp="1"/>
          </p:cNvSpPr>
          <p:nvPr>
            <p:ph type="subTitle" idx="1"/>
          </p:nvPr>
        </p:nvSpPr>
        <p:spPr>
          <a:xfrm>
            <a:off x="2362200" y="6050037"/>
            <a:ext cx="6705600" cy="685800"/>
          </a:xfrm>
        </p:spPr>
        <p:txBody>
          <a:bodyPr anchor="ctr">
            <a:normAutofit/>
          </a:bodyPr>
          <a:lstStyle>
            <a:lvl1pPr marL="0" indent="0" algn="l">
              <a:buNone/>
              <a:defRPr sz="2600">
                <a:solidFill>
                  <a:srgbClr val="FFFFFF"/>
                </a:solidFill>
              </a:defRPr>
            </a:lvl1pPr>
            <a:lvl2pPr marL="457200" indent="0" algn="ctr">
              <a:buNone/>
            </a:lvl2pPr>
            <a:lvl3pPr marL="914400" indent="0" algn="ctr">
              <a:buNone/>
            </a:lvl3pPr>
            <a:lvl4pPr marL="1371600" indent="0" algn="ctr">
              <a:buNone/>
            </a:lvl4pPr>
            <a:lvl5pPr marL="1828800" indent="0" algn="ctr">
              <a:buNone/>
            </a:lvl5pPr>
            <a:lvl6pPr marL="2286000" indent="0" algn="ctr">
              <a:buNone/>
            </a:lvl6pPr>
            <a:lvl7pPr marL="2743200" indent="0" algn="ctr">
              <a:buNone/>
            </a:lvl7pPr>
            <a:lvl8pPr marL="3200400" indent="0" algn="ctr">
              <a:buNone/>
            </a:lvl8pPr>
            <a:lvl9pPr marL="3657600" indent="0" algn="ctr">
              <a:buNone/>
            </a:lvl9pPr>
          </a:lstStyle>
          <a:p>
            <a:r>
              <a:rPr kumimoji="0" lang="en-US" smtClean="0"/>
              <a:t>Click to edit Master subtitle style</a:t>
            </a:r>
            <a:endParaRPr kumimoji="0" lang="en-US"/>
          </a:p>
        </p:txBody>
      </p:sp>
      <p:sp>
        <p:nvSpPr>
          <p:cNvPr id="28" name="Date Placeholder 27"/>
          <p:cNvSpPr>
            <a:spLocks noGrp="1"/>
          </p:cNvSpPr>
          <p:nvPr>
            <p:ph type="dt" sz="half" idx="10"/>
          </p:nvPr>
        </p:nvSpPr>
        <p:spPr>
          <a:xfrm>
            <a:off x="76200" y="6068699"/>
            <a:ext cx="2057400" cy="685800"/>
          </a:xfrm>
        </p:spPr>
        <p:txBody>
          <a:bodyPr>
            <a:noAutofit/>
          </a:bodyPr>
          <a:lstStyle>
            <a:lvl1pPr algn="ctr">
              <a:defRPr sz="2000">
                <a:solidFill>
                  <a:srgbClr val="FFFFFF"/>
                </a:solidFill>
              </a:defRPr>
            </a:lvl1pPr>
          </a:lstStyle>
          <a:p>
            <a:fld id="{A0A688DC-8C26-424F-ADF4-1ACD279BE760}" type="datetime1">
              <a:rPr lang="en-US" smtClean="0"/>
              <a:pPr/>
              <a:t>11/30/2020</a:t>
            </a:fld>
            <a:endParaRPr lang="en-US"/>
          </a:p>
        </p:txBody>
      </p:sp>
      <p:sp>
        <p:nvSpPr>
          <p:cNvPr id="17" name="Footer Placeholder 16"/>
          <p:cNvSpPr>
            <a:spLocks noGrp="1"/>
          </p:cNvSpPr>
          <p:nvPr>
            <p:ph type="ftr" sz="quarter" idx="11"/>
          </p:nvPr>
        </p:nvSpPr>
        <p:spPr>
          <a:xfrm>
            <a:off x="2085393" y="236538"/>
            <a:ext cx="5867400" cy="365125"/>
          </a:xfrm>
        </p:spPr>
        <p:txBody>
          <a:bodyPr/>
          <a:lstStyle>
            <a:lvl1pPr algn="r">
              <a:defRPr>
                <a:solidFill>
                  <a:schemeClr val="tx2"/>
                </a:solidFill>
              </a:defRPr>
            </a:lvl1pPr>
          </a:lstStyle>
          <a:p>
            <a:r>
              <a:rPr lang="en-US" smtClean="0"/>
              <a:t>Mocha Clifford Nmtc series</a:t>
            </a:r>
            <a:endParaRPr lang="en-US"/>
          </a:p>
        </p:txBody>
      </p:sp>
      <p:sp>
        <p:nvSpPr>
          <p:cNvPr id="29" name="Slide Number Placeholder 28"/>
          <p:cNvSpPr>
            <a:spLocks noGrp="1"/>
          </p:cNvSpPr>
          <p:nvPr>
            <p:ph type="sldNum" sz="quarter" idx="12"/>
          </p:nvPr>
        </p:nvSpPr>
        <p:spPr>
          <a:xfrm>
            <a:off x="8001000" y="228600"/>
            <a:ext cx="8382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overrideClrMapping bg1="dk1" tx1="lt1" bg2="dk2" tx2="lt2" accent1="accent1" accent2="accent2" accent3="accent3" accent4="accent4" accent5="accent5" accent6="accent6" hlink="hlink" folHlink="folHlink"/>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p:txBody>
          <a:bodyPr/>
          <a:lstStyle/>
          <a:p>
            <a:fld id="{DC47AF9D-89EC-4485-8F43-F409F0426295}" type="datetime1">
              <a:rPr lang="en-US" smtClean="0"/>
              <a:pPr/>
              <a:t>11/30/2020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p>
            <a:fld id="{7A390A13-3EC7-40E4-B97F-CCC1A2BDE3C6}"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type="vertTitleAndTx" preserve="1">
  <p:cSld name="Vertical Title and Text">
    <p:bg>
      <p:bgRef idx="1001">
        <a:schemeClr val="bg1"/>
      </p:bgRef>
    </p:bg>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553200" y="609600"/>
            <a:ext cx="2057400" cy="5516563"/>
          </a:xfrm>
        </p:spPr>
        <p:txBody>
          <a:bodyPr vert="eaVert"/>
          <a:lstStyle/>
          <a:p>
            <a:r>
              <a:rPr kumimoji="0" lang="en-US" smtClean="0"/>
              <a:t>Click to edit Master title style</a:t>
            </a:r>
            <a:endParaRPr kumimoji="0" lang="en-US"/>
          </a:p>
        </p:txBody>
      </p:sp>
      <p:sp>
        <p:nvSpPr>
          <p:cNvPr id="3" name="Vertical Text Placeholder 2"/>
          <p:cNvSpPr>
            <a:spLocks noGrp="1"/>
          </p:cNvSpPr>
          <p:nvPr>
            <p:ph type="body" orient="vert" idx="1"/>
          </p:nvPr>
        </p:nvSpPr>
        <p:spPr>
          <a:xfrm>
            <a:off x="457200" y="609600"/>
            <a:ext cx="5562600" cy="5516564"/>
          </a:xfrm>
        </p:spPr>
        <p:txBody>
          <a:bodyPr vert="eaVert"/>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4" name="Date Placeholder 3"/>
          <p:cNvSpPr>
            <a:spLocks noGrp="1"/>
          </p:cNvSpPr>
          <p:nvPr>
            <p:ph type="dt" sz="half" idx="10"/>
          </p:nvPr>
        </p:nvSpPr>
        <p:spPr>
          <a:xfrm>
            <a:off x="6553200" y="6248402"/>
            <a:ext cx="2209800" cy="365125"/>
          </a:xfrm>
        </p:spPr>
        <p:txBody>
          <a:bodyPr/>
          <a:lstStyle/>
          <a:p>
            <a:fld id="{F8F663E2-61E2-462A-B46C-509F86F7413C}" type="datetime1">
              <a:rPr lang="en-US" smtClean="0"/>
              <a:pPr/>
              <a:t>11/30/2020</a:t>
            </a:fld>
            <a:endParaRPr lang="en-US"/>
          </a:p>
        </p:txBody>
      </p:sp>
      <p:sp>
        <p:nvSpPr>
          <p:cNvPr id="5" name="Footer Placeholder 4"/>
          <p:cNvSpPr>
            <a:spLocks noGrp="1"/>
          </p:cNvSpPr>
          <p:nvPr>
            <p:ph type="ftr" sz="quarter" idx="11"/>
          </p:nvPr>
        </p:nvSpPr>
        <p:spPr>
          <a:xfrm>
            <a:off x="457201" y="6248207"/>
            <a:ext cx="5573483" cy="365125"/>
          </a:xfrm>
        </p:spPr>
        <p:txBody>
          <a:bodyPr/>
          <a:lstStyle/>
          <a:p>
            <a:r>
              <a:rPr lang="en-US" smtClean="0"/>
              <a:t>Mocha Clifford Nmtc series</a:t>
            </a:r>
            <a:endParaRPr lang="en-US"/>
          </a:p>
        </p:txBody>
      </p:sp>
      <p:sp>
        <p:nvSpPr>
          <p:cNvPr id="7" name="Rectangle 6"/>
          <p:cNvSpPr/>
          <p:nvPr/>
        </p:nvSpPr>
        <p:spPr bwMode="white">
          <a:xfrm>
            <a:off x="6096318" y="0"/>
            <a:ext cx="320040" cy="6858000"/>
          </a:xfrm>
          <a:prstGeom prst="rect">
            <a:avLst/>
          </a:prstGeom>
          <a:solidFill>
            <a:srgbClr val="FFFFFF"/>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8" name="Rectangle 7"/>
          <p:cNvSpPr/>
          <p:nvPr/>
        </p:nvSpPr>
        <p:spPr>
          <a:xfrm>
            <a:off x="6142038" y="609600"/>
            <a:ext cx="228600" cy="6248400"/>
          </a:xfrm>
          <a:prstGeom prst="rect">
            <a:avLst/>
          </a:prstGeom>
          <a:solidFill>
            <a:schemeClr val="accent1"/>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9" name="Rectangle 8"/>
          <p:cNvSpPr/>
          <p:nvPr/>
        </p:nvSpPr>
        <p:spPr>
          <a:xfrm>
            <a:off x="6142038" y="0"/>
            <a:ext cx="228600" cy="533400"/>
          </a:xfrm>
          <a:prstGeom prst="rect">
            <a:avLst/>
          </a:prstGeom>
          <a:solidFill>
            <a:schemeClr val="accent2"/>
          </a:solidFill>
          <a:ln w="19050" cap="flat" cmpd="sng" algn="ctr">
            <a:noFill/>
            <a:prstDash val="solid"/>
          </a:ln>
        </p:spPr>
        <p:style>
          <a:lnRef idx="2">
            <a:schemeClr val="accent1"/>
          </a:lnRef>
          <a:fillRef idx="1">
            <a:schemeClr val="accent1"/>
          </a:fillRef>
          <a:effectRef idx="0">
            <a:schemeClr val="accent1"/>
          </a:effectRef>
          <a:fontRef idx="minor">
            <a:schemeClr val="lt1"/>
          </a:fontRef>
        </p:style>
        <p:txBody>
          <a:bodyPr rtlCol="0" anchor="ctr"/>
          <a:lstStyle/>
          <a:p>
            <a:pPr algn="ctr" eaLnBrk="1" latinLnBrk="0" hangingPunct="1"/>
            <a:endParaRPr kumimoji="0" lang="en-US"/>
          </a:p>
        </p:txBody>
      </p:sp>
      <p:sp>
        <p:nvSpPr>
          <p:cNvPr id="6" name="Slide Number Placeholder 5"/>
          <p:cNvSpPr>
            <a:spLocks noGrp="1"/>
          </p:cNvSpPr>
          <p:nvPr>
            <p:ph type="sldNum" sz="quarter" idx="12"/>
          </p:nvPr>
        </p:nvSpPr>
        <p:spPr>
          <a:xfrm rot="5400000">
            <a:off x="5989638" y="144462"/>
            <a:ext cx="533400" cy="244476"/>
          </a:xfrm>
        </p:spPr>
        <p:txBody>
          <a:bodyPr/>
          <a:lstStyle/>
          <a:p>
            <a:fld id="{7A390A13-3EC7-40E4-B97F-CCC1A2BDE3C6}" type="slidenum">
              <a:rPr lang="en-US" smtClean="0"/>
              <a:pPr/>
              <a:t>‹#›</a:t>
            </a:fld>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612648" y="228600"/>
            <a:ext cx="8153400" cy="990600"/>
          </a:xfrm>
        </p:spPr>
        <p:txBody>
          <a:bodyPr/>
          <a:lstStyle/>
          <a:p>
            <a:r>
              <a:rPr kumimoji="0" lang="en-US" smtClean="0"/>
              <a:t>Click to edit Master title style</a:t>
            </a:r>
            <a:endParaRPr kumimoji="0" lang="en-US"/>
          </a:p>
        </p:txBody>
      </p:sp>
      <p:sp>
        <p:nvSpPr>
          <p:cNvPr id="4" name="Date Placeholder 3"/>
          <p:cNvSpPr>
            <a:spLocks noGrp="1"/>
          </p:cNvSpPr>
          <p:nvPr>
            <p:ph type="dt" sz="half" idx="10"/>
          </p:nvPr>
        </p:nvSpPr>
        <p:spPr/>
        <p:txBody>
          <a:bodyPr/>
          <a:lstStyle/>
          <a:p>
            <a:fld id="{1CFEFB7D-36CE-469B-8B8B-DCE8EE80EC6E}" type="datetime1">
              <a:rPr lang="en-US" smtClean="0"/>
              <a:pPr/>
              <a:t>11/30/2020</a:t>
            </a:fld>
            <a:endParaRPr lang="en-US"/>
          </a:p>
        </p:txBody>
      </p:sp>
      <p:sp>
        <p:nvSpPr>
          <p:cNvPr id="5" name="Footer Placeholder 4"/>
          <p:cNvSpPr>
            <a:spLocks noGrp="1"/>
          </p:cNvSpPr>
          <p:nvPr>
            <p:ph type="ftr" sz="quarter" idx="11"/>
          </p:nvPr>
        </p:nvSpPr>
        <p:spPr/>
        <p:txBody>
          <a:bodyPr/>
          <a:lstStyle/>
          <a:p>
            <a:r>
              <a:rPr lang="en-US" smtClean="0"/>
              <a:t>Mocha Clifford Nmtc series</a:t>
            </a:r>
            <a:endParaRPr lang="en-US"/>
          </a:p>
        </p:txBody>
      </p:sp>
      <p:sp>
        <p:nvSpPr>
          <p:cNvPr id="6" name="Slide Number Placeholder 5"/>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8" name="Content Placeholder 7"/>
          <p:cNvSpPr>
            <a:spLocks noGrp="1"/>
          </p:cNvSpPr>
          <p:nvPr>
            <p:ph sz="quarter" idx="1"/>
          </p:nvPr>
        </p:nvSpPr>
        <p:spPr>
          <a:xfrm>
            <a:off x="612648" y="1600200"/>
            <a:ext cx="8153400" cy="44958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Section Header">
    <p:bg>
      <p:bgRef idx="1003">
        <a:schemeClr val="bg1"/>
      </p:bgRef>
    </p:bg>
    <p:spTree>
      <p:nvGrpSpPr>
        <p:cNvPr id="1" name=""/>
        <p:cNvGrpSpPr/>
        <p:nvPr/>
      </p:nvGrpSpPr>
      <p:grpSpPr>
        <a:xfrm>
          <a:off x="0" y="0"/>
          <a:ext cx="0" cy="0"/>
          <a:chOff x="0" y="0"/>
          <a:chExt cx="0" cy="0"/>
        </a:xfrm>
      </p:grpSpPr>
      <p:sp>
        <p:nvSpPr>
          <p:cNvPr id="3" name="Text Placeholder 2"/>
          <p:cNvSpPr>
            <a:spLocks noGrp="1"/>
          </p:cNvSpPr>
          <p:nvPr>
            <p:ph type="body" idx="1"/>
          </p:nvPr>
        </p:nvSpPr>
        <p:spPr>
          <a:xfrm>
            <a:off x="1371600" y="2743200"/>
            <a:ext cx="7123113" cy="1673225"/>
          </a:xfrm>
        </p:spPr>
        <p:txBody>
          <a:bodyPr anchor="t"/>
          <a:lstStyle>
            <a:lvl1pPr marL="0" indent="0">
              <a:buNone/>
              <a:defRPr sz="2800">
                <a:solidFill>
                  <a:schemeClr val="tx2"/>
                </a:solidFill>
              </a:defRPr>
            </a:lvl1pPr>
            <a:lvl2pPr>
              <a:buNone/>
              <a:defRPr sz="1800">
                <a:solidFill>
                  <a:schemeClr val="tx1">
                    <a:tint val="75000"/>
                  </a:schemeClr>
                </a:solidFill>
              </a:defRPr>
            </a:lvl2pPr>
            <a:lvl3pPr>
              <a:buNone/>
              <a:defRPr sz="1600">
                <a:solidFill>
                  <a:schemeClr val="tx1">
                    <a:tint val="75000"/>
                  </a:schemeClr>
                </a:solidFill>
              </a:defRPr>
            </a:lvl3pPr>
            <a:lvl4pPr>
              <a:buNone/>
              <a:defRPr sz="1400">
                <a:solidFill>
                  <a:schemeClr val="tx1">
                    <a:tint val="75000"/>
                  </a:schemeClr>
                </a:solidFill>
              </a:defRPr>
            </a:lvl4pPr>
            <a:lvl5pPr>
              <a:buNone/>
              <a:defRPr sz="1400">
                <a:solidFill>
                  <a:schemeClr val="tx1">
                    <a:tint val="75000"/>
                  </a:schemeClr>
                </a:solidFill>
              </a:defRPr>
            </a:lvl5pPr>
          </a:lstStyle>
          <a:p>
            <a:pPr lvl="0" eaLnBrk="1" latinLnBrk="0" hangingPunct="1"/>
            <a:r>
              <a:rPr kumimoji="0" lang="en-US" smtClean="0"/>
              <a:t>Click to edit Master text styles</a:t>
            </a:r>
          </a:p>
        </p:txBody>
      </p:sp>
      <p:sp>
        <p:nvSpPr>
          <p:cNvPr id="7" name="Rectangle 6"/>
          <p:cNvSpPr/>
          <p:nvPr/>
        </p:nvSpPr>
        <p:spPr bwMode="white">
          <a:xfrm>
            <a:off x="0" y="1524000"/>
            <a:ext cx="9144000" cy="114300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600200"/>
            <a:ext cx="1295400" cy="990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1371600" y="1600200"/>
            <a:ext cx="7772400" cy="990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371600" y="1600200"/>
            <a:ext cx="7620000" cy="990600"/>
          </a:xfrm>
        </p:spPr>
        <p:txBody>
          <a:bodyPr/>
          <a:lstStyle>
            <a:lvl1pPr algn="l">
              <a:buNone/>
              <a:defRPr sz="4400" b="0" cap="none">
                <a:solidFill>
                  <a:srgbClr val="FFFFFF"/>
                </a:solidFill>
              </a:defRPr>
            </a:lvl1pPr>
          </a:lstStyle>
          <a:p>
            <a:r>
              <a:rPr kumimoji="0" lang="en-US" smtClean="0"/>
              <a:t>Click to edit Master title style</a:t>
            </a:r>
            <a:endParaRPr kumimoji="0" lang="en-US"/>
          </a:p>
        </p:txBody>
      </p:sp>
      <p:sp>
        <p:nvSpPr>
          <p:cNvPr id="12" name="Date Placeholder 11"/>
          <p:cNvSpPr>
            <a:spLocks noGrp="1"/>
          </p:cNvSpPr>
          <p:nvPr>
            <p:ph type="dt" sz="half" idx="10"/>
          </p:nvPr>
        </p:nvSpPr>
        <p:spPr/>
        <p:txBody>
          <a:bodyPr/>
          <a:lstStyle/>
          <a:p>
            <a:fld id="{1B3A30C2-AD92-4881-B1C0-2F73086A0DE3}" type="datetime1">
              <a:rPr lang="en-US" smtClean="0"/>
              <a:pPr/>
              <a:t>11/30/2020</a:t>
            </a:fld>
            <a:endParaRPr lang="en-US"/>
          </a:p>
        </p:txBody>
      </p:sp>
      <p:sp>
        <p:nvSpPr>
          <p:cNvPr id="13" name="Slide Number Placeholder 12"/>
          <p:cNvSpPr>
            <a:spLocks noGrp="1"/>
          </p:cNvSpPr>
          <p:nvPr>
            <p:ph type="sldNum" sz="quarter" idx="11"/>
          </p:nvPr>
        </p:nvSpPr>
        <p:spPr>
          <a:xfrm>
            <a:off x="0" y="1752600"/>
            <a:ext cx="1295400" cy="701676"/>
          </a:xfrm>
        </p:spPr>
        <p:txBody>
          <a:bodyPr>
            <a:noAutofit/>
          </a:bodyPr>
          <a:lstStyle>
            <a:lvl1pPr>
              <a:defRPr sz="2400">
                <a:solidFill>
                  <a:srgbClr val="FFFFFF"/>
                </a:solidFill>
              </a:defRPr>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p:txBody>
          <a:bodyPr/>
          <a:lstStyle/>
          <a:p>
            <a:r>
              <a:rPr lang="en-US" smtClean="0"/>
              <a:t>Mocha Clifford Nmtc series</a:t>
            </a:r>
            <a:endParaRPr lang="en-US"/>
          </a:p>
        </p:txBody>
      </p:sp>
    </p:spTree>
  </p:cSld>
  <p:clrMapOvr>
    <a:overrideClrMapping bg1="lt1" tx1="dk1" bg2="lt2" tx2="dk2" accent1="accent1" accent2="accent2" accent3="accent3" accent4="accent4" accent5="accent5" accent6="accent6" hlink="hlink" folHlink="folHlink"/>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9" name="Content Placeholder 8"/>
          <p:cNvSpPr>
            <a:spLocks noGrp="1"/>
          </p:cNvSpPr>
          <p:nvPr>
            <p:ph sz="quarter" idx="1"/>
          </p:nvPr>
        </p:nvSpPr>
        <p:spPr>
          <a:xfrm>
            <a:off x="609600"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1" name="Content Placeholder 10"/>
          <p:cNvSpPr>
            <a:spLocks noGrp="1"/>
          </p:cNvSpPr>
          <p:nvPr>
            <p:ph sz="quarter" idx="2"/>
          </p:nvPr>
        </p:nvSpPr>
        <p:spPr>
          <a:xfrm>
            <a:off x="4844901" y="1589567"/>
            <a:ext cx="3886200" cy="45720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8" name="Date Placeholder 7"/>
          <p:cNvSpPr>
            <a:spLocks noGrp="1"/>
          </p:cNvSpPr>
          <p:nvPr>
            <p:ph type="dt" sz="half" idx="15"/>
          </p:nvPr>
        </p:nvSpPr>
        <p:spPr/>
        <p:txBody>
          <a:bodyPr rtlCol="0"/>
          <a:lstStyle/>
          <a:p>
            <a:fld id="{CC143A4D-1292-4F6A-AAD4-26BD9A353238}" type="datetime1">
              <a:rPr lang="en-US" smtClean="0"/>
              <a:pPr/>
              <a:t>11/30/2020</a:t>
            </a:fld>
            <a:endParaRPr lang="en-US"/>
          </a:p>
        </p:txBody>
      </p:sp>
      <p:sp>
        <p:nvSpPr>
          <p:cNvPr id="10" name="Slide Number Placeholder 9"/>
          <p:cNvSpPr>
            <a:spLocks noGrp="1"/>
          </p:cNvSpPr>
          <p:nvPr>
            <p:ph type="sldNum" sz="quarter" idx="16"/>
          </p:nvPr>
        </p:nvSpPr>
        <p:spPr/>
        <p:txBody>
          <a:bodyPr rtlCol="0"/>
          <a:lstStyle/>
          <a:p>
            <a:fld id="{7A390A13-3EC7-40E4-B97F-CCC1A2BDE3C6}" type="slidenum">
              <a:rPr lang="en-US" smtClean="0"/>
              <a:pPr/>
              <a:t>‹#›</a:t>
            </a:fld>
            <a:endParaRPr lang="en-US"/>
          </a:p>
        </p:txBody>
      </p:sp>
      <p:sp>
        <p:nvSpPr>
          <p:cNvPr id="12" name="Footer Placeholder 11"/>
          <p:cNvSpPr>
            <a:spLocks noGrp="1"/>
          </p:cNvSpPr>
          <p:nvPr>
            <p:ph type="ftr" sz="quarter" idx="17"/>
          </p:nvPr>
        </p:nvSpPr>
        <p:spPr/>
        <p:txBody>
          <a:bodyPr rtlCol="0"/>
          <a:lstStyle/>
          <a:p>
            <a:r>
              <a:rPr lang="en-US" smtClean="0"/>
              <a:t>Mocha Clifford Nmtc series</a:t>
            </a:r>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533400" y="273050"/>
            <a:ext cx="8153400" cy="869950"/>
          </a:xfrm>
        </p:spPr>
        <p:txBody>
          <a:bodyPr anchor="ctr"/>
          <a:lstStyle>
            <a:lvl1pPr>
              <a:defRPr/>
            </a:lvl1pPr>
          </a:lstStyle>
          <a:p>
            <a:r>
              <a:rPr kumimoji="0" lang="en-US" smtClean="0"/>
              <a:t>Click to edit Master title style</a:t>
            </a:r>
            <a:endParaRPr kumimoji="0" lang="en-US"/>
          </a:p>
        </p:txBody>
      </p:sp>
      <p:sp>
        <p:nvSpPr>
          <p:cNvPr id="11" name="Content Placeholder 10"/>
          <p:cNvSpPr>
            <a:spLocks noGrp="1"/>
          </p:cNvSpPr>
          <p:nvPr>
            <p:ph sz="quarter" idx="2"/>
          </p:nvPr>
        </p:nvSpPr>
        <p:spPr>
          <a:xfrm>
            <a:off x="609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3" name="Content Placeholder 12"/>
          <p:cNvSpPr>
            <a:spLocks noGrp="1"/>
          </p:cNvSpPr>
          <p:nvPr>
            <p:ph sz="quarter" idx="4"/>
          </p:nvPr>
        </p:nvSpPr>
        <p:spPr>
          <a:xfrm>
            <a:off x="4800600" y="2438400"/>
            <a:ext cx="3886200" cy="35814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
        <p:nvSpPr>
          <p:cNvPr id="10" name="Date Placeholder 9"/>
          <p:cNvSpPr>
            <a:spLocks noGrp="1"/>
          </p:cNvSpPr>
          <p:nvPr>
            <p:ph type="dt" sz="half" idx="15"/>
          </p:nvPr>
        </p:nvSpPr>
        <p:spPr/>
        <p:txBody>
          <a:bodyPr rtlCol="0"/>
          <a:lstStyle/>
          <a:p>
            <a:fld id="{8277E5A1-8210-44B5-ABD3-A858842DADFC}" type="datetime1">
              <a:rPr lang="en-US" smtClean="0"/>
              <a:pPr/>
              <a:t>11/30/2020</a:t>
            </a:fld>
            <a:endParaRPr lang="en-US"/>
          </a:p>
        </p:txBody>
      </p:sp>
      <p:sp>
        <p:nvSpPr>
          <p:cNvPr id="12" name="Slide Number Placeholder 11"/>
          <p:cNvSpPr>
            <a:spLocks noGrp="1"/>
          </p:cNvSpPr>
          <p:nvPr>
            <p:ph type="sldNum" sz="quarter" idx="16"/>
          </p:nvPr>
        </p:nvSpPr>
        <p:spPr/>
        <p:txBody>
          <a:bodyPr rtlCol="0"/>
          <a:lstStyle/>
          <a:p>
            <a:fld id="{7A390A13-3EC7-40E4-B97F-CCC1A2BDE3C6}" type="slidenum">
              <a:rPr lang="en-US" smtClean="0"/>
              <a:pPr/>
              <a:t>‹#›</a:t>
            </a:fld>
            <a:endParaRPr lang="en-US"/>
          </a:p>
        </p:txBody>
      </p:sp>
      <p:sp>
        <p:nvSpPr>
          <p:cNvPr id="14" name="Footer Placeholder 13"/>
          <p:cNvSpPr>
            <a:spLocks noGrp="1"/>
          </p:cNvSpPr>
          <p:nvPr>
            <p:ph type="ftr" sz="quarter" idx="17"/>
          </p:nvPr>
        </p:nvSpPr>
        <p:spPr/>
        <p:txBody>
          <a:bodyPr rtlCol="0"/>
          <a:lstStyle/>
          <a:p>
            <a:r>
              <a:rPr lang="en-US" smtClean="0"/>
              <a:t>Mocha Clifford Nmtc series</a:t>
            </a:r>
            <a:endParaRPr lang="en-US"/>
          </a:p>
        </p:txBody>
      </p:sp>
      <p:sp>
        <p:nvSpPr>
          <p:cNvPr id="16" name="Text Placeholder 15"/>
          <p:cNvSpPr>
            <a:spLocks noGrp="1"/>
          </p:cNvSpPr>
          <p:nvPr>
            <p:ph type="body" sz="quarter" idx="1"/>
          </p:nvPr>
        </p:nvSpPr>
        <p:spPr>
          <a:xfrm>
            <a:off x="609600" y="1752600"/>
            <a:ext cx="3886200" cy="640080"/>
          </a:xfrm>
          <a:solidFill>
            <a:schemeClr val="accent2"/>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
        <p:nvSpPr>
          <p:cNvPr id="15" name="Text Placeholder 14"/>
          <p:cNvSpPr>
            <a:spLocks noGrp="1"/>
          </p:cNvSpPr>
          <p:nvPr>
            <p:ph type="body" sz="quarter" idx="3"/>
          </p:nvPr>
        </p:nvSpPr>
        <p:spPr>
          <a:xfrm>
            <a:off x="4800600" y="1752600"/>
            <a:ext cx="3886200" cy="640080"/>
          </a:xfrm>
          <a:solidFill>
            <a:schemeClr val="accent4"/>
          </a:solidFill>
        </p:spPr>
        <p:txBody>
          <a:bodyPr rtlCol="0" anchor="ctr"/>
          <a:lstStyle>
            <a:lvl1pPr marL="0" indent="0">
              <a:buFontTx/>
              <a:buNone/>
              <a:defRPr sz="2000" b="1">
                <a:solidFill>
                  <a:srgbClr val="FFFFFF"/>
                </a:solidFill>
              </a:defRPr>
            </a:lvl1pPr>
          </a:lstStyle>
          <a:p>
            <a:pPr lvl="0" eaLnBrk="1" latinLnBrk="0" hangingPunct="1"/>
            <a:r>
              <a:rPr kumimoji="0" lang="en-US" smtClean="0"/>
              <a:t>Click to edit Master text styles</a:t>
            </a:r>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kumimoji="0" lang="en-US" smtClean="0"/>
              <a:t>Click to edit Master title style</a:t>
            </a:r>
            <a:endParaRPr kumimoji="0" lang="en-US"/>
          </a:p>
        </p:txBody>
      </p:sp>
      <p:sp>
        <p:nvSpPr>
          <p:cNvPr id="3" name="Date Placeholder 2"/>
          <p:cNvSpPr>
            <a:spLocks noGrp="1"/>
          </p:cNvSpPr>
          <p:nvPr>
            <p:ph type="dt" sz="half" idx="10"/>
          </p:nvPr>
        </p:nvSpPr>
        <p:spPr/>
        <p:txBody>
          <a:bodyPr/>
          <a:lstStyle/>
          <a:p>
            <a:fld id="{CE8287A9-26BA-4526-B53F-59EF03EFF954}" type="datetime1">
              <a:rPr lang="en-US" smtClean="0"/>
              <a:pPr/>
              <a:t>11/30/2020</a:t>
            </a:fld>
            <a:endParaRPr lang="en-US"/>
          </a:p>
        </p:txBody>
      </p:sp>
      <p:sp>
        <p:nvSpPr>
          <p:cNvPr id="4" name="Footer Placeholder 3"/>
          <p:cNvSpPr>
            <a:spLocks noGrp="1"/>
          </p:cNvSpPr>
          <p:nvPr>
            <p:ph type="ftr" sz="quarter" idx="11"/>
          </p:nvPr>
        </p:nvSpPr>
        <p:spPr/>
        <p:txBody>
          <a:bodyPr/>
          <a:lstStyle/>
          <a:p>
            <a:r>
              <a:rPr lang="en-US" smtClean="0"/>
              <a:t>Mocha Clifford Nmtc series</a:t>
            </a:r>
            <a:endParaRPr lang="en-US"/>
          </a:p>
        </p:txBody>
      </p:sp>
      <p:sp>
        <p:nvSpPr>
          <p:cNvPr id="5" name="Slide Number Placeholder 4"/>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showMasterSp="0"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CB03BA8D-4214-4251-B7F9-9085FF7A1D22}" type="datetime1">
              <a:rPr lang="en-US" smtClean="0"/>
              <a:pPr/>
              <a:t>11/30/2020</a:t>
            </a:fld>
            <a:endParaRPr lang="en-US"/>
          </a:p>
        </p:txBody>
      </p:sp>
      <p:sp>
        <p:nvSpPr>
          <p:cNvPr id="3" name="Footer Placeholder 2"/>
          <p:cNvSpPr>
            <a:spLocks noGrp="1"/>
          </p:cNvSpPr>
          <p:nvPr>
            <p:ph type="ftr" sz="quarter" idx="11"/>
          </p:nvPr>
        </p:nvSpPr>
        <p:spPr/>
        <p:txBody>
          <a:bodyPr/>
          <a:lstStyle/>
          <a:p>
            <a:r>
              <a:rPr lang="en-US" smtClean="0"/>
              <a:t>Mocha Clifford Nmtc series</a:t>
            </a:r>
            <a:endParaRPr lang="en-US"/>
          </a:p>
        </p:txBody>
      </p:sp>
      <p:sp>
        <p:nvSpPr>
          <p:cNvPr id="4" name="Slide Number Placeholder 3"/>
          <p:cNvSpPr>
            <a:spLocks noGrp="1"/>
          </p:cNvSpPr>
          <p:nvPr>
            <p:ph type="sldNum" sz="quarter" idx="12"/>
          </p:nvPr>
        </p:nvSpPr>
        <p:spPr>
          <a:xfrm>
            <a:off x="0" y="6248400"/>
            <a:ext cx="533400" cy="381000"/>
          </a:xfrm>
        </p:spPr>
        <p:txBody>
          <a:bodyPr/>
          <a:lstStyle>
            <a:lvl1pPr>
              <a:defRPr>
                <a:solidFill>
                  <a:schemeClr val="tx2"/>
                </a:solidFill>
              </a:defRPr>
            </a:lvl1pPr>
          </a:lstStyle>
          <a:p>
            <a:fld id="{7A390A13-3EC7-40E4-B97F-CCC1A2BDE3C6}"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609600" y="273050"/>
            <a:ext cx="8077200" cy="869950"/>
          </a:xfrm>
        </p:spPr>
        <p:txBody>
          <a:bodyPr anchor="ctr"/>
          <a:lstStyle>
            <a:lvl1pPr algn="l">
              <a:buNone/>
              <a:defRPr sz="4400" b="0"/>
            </a:lvl1pPr>
          </a:lstStyle>
          <a:p>
            <a:r>
              <a:rPr kumimoji="0" lang="en-US" smtClean="0"/>
              <a:t>Click to edit Master title style</a:t>
            </a:r>
            <a:endParaRPr kumimoji="0" lang="en-US"/>
          </a:p>
        </p:txBody>
      </p:sp>
      <p:sp>
        <p:nvSpPr>
          <p:cNvPr id="5" name="Date Placeholder 4"/>
          <p:cNvSpPr>
            <a:spLocks noGrp="1"/>
          </p:cNvSpPr>
          <p:nvPr>
            <p:ph type="dt" sz="half" idx="10"/>
          </p:nvPr>
        </p:nvSpPr>
        <p:spPr/>
        <p:txBody>
          <a:bodyPr/>
          <a:lstStyle/>
          <a:p>
            <a:fld id="{7C8EAF31-97B0-4F64-B1BF-EEBE02D30D10}" type="datetime1">
              <a:rPr lang="en-US" smtClean="0"/>
              <a:pPr/>
              <a:t>11/30/2020</a:t>
            </a:fld>
            <a:endParaRPr lang="en-US"/>
          </a:p>
        </p:txBody>
      </p:sp>
      <p:sp>
        <p:nvSpPr>
          <p:cNvPr id="6" name="Footer Placeholder 5"/>
          <p:cNvSpPr>
            <a:spLocks noGrp="1"/>
          </p:cNvSpPr>
          <p:nvPr>
            <p:ph type="ftr" sz="quarter" idx="11"/>
          </p:nvPr>
        </p:nvSpPr>
        <p:spPr/>
        <p:txBody>
          <a:bodyPr/>
          <a:lstStyle/>
          <a:p>
            <a:r>
              <a:rPr lang="en-US" smtClean="0"/>
              <a:t>Mocha Clifford Nmtc series</a:t>
            </a:r>
            <a:endParaRPr lang="en-US"/>
          </a:p>
        </p:txBody>
      </p:sp>
      <p:sp>
        <p:nvSpPr>
          <p:cNvPr id="7" name="Slide Number Placeholder 6"/>
          <p:cNvSpPr>
            <a:spLocks noGrp="1"/>
          </p:cNvSpPr>
          <p:nvPr>
            <p:ph type="sldNum" sz="quarter" idx="12"/>
          </p:nvPr>
        </p:nvSpPr>
        <p:spPr/>
        <p:txBody>
          <a:bodyPr/>
          <a:lstStyle>
            <a:lvl1pPr>
              <a:defRPr>
                <a:solidFill>
                  <a:srgbClr val="FFFFFF"/>
                </a:solidFill>
              </a:defRPr>
            </a:lvl1pPr>
          </a:lstStyle>
          <a:p>
            <a:fld id="{7A390A13-3EC7-40E4-B97F-CCC1A2BDE3C6}" type="slidenum">
              <a:rPr lang="en-US" smtClean="0"/>
              <a:pPr/>
              <a:t>‹#›</a:t>
            </a:fld>
            <a:endParaRPr lang="en-US"/>
          </a:p>
        </p:txBody>
      </p:sp>
      <p:sp>
        <p:nvSpPr>
          <p:cNvPr id="3" name="Text Placeholder 2"/>
          <p:cNvSpPr>
            <a:spLocks noGrp="1"/>
          </p:cNvSpPr>
          <p:nvPr>
            <p:ph type="body" idx="2"/>
          </p:nvPr>
        </p:nvSpPr>
        <p:spPr>
          <a:xfrm>
            <a:off x="609600" y="1752600"/>
            <a:ext cx="1600200" cy="4343400"/>
          </a:xfrm>
          <a:ln w="50800" cap="sq" cmpd="dbl" algn="ctr">
            <a:solidFill>
              <a:schemeClr val="accent2"/>
            </a:solidFill>
            <a:prstDash val="solid"/>
            <a:miter lim="800000"/>
          </a:ln>
          <a:effectLst/>
        </p:spPr>
        <p:style>
          <a:lnRef idx="3">
            <a:schemeClr val="lt1"/>
          </a:lnRef>
          <a:fillRef idx="1">
            <a:schemeClr val="accent2"/>
          </a:fillRef>
          <a:effectRef idx="1">
            <a:schemeClr val="accent2"/>
          </a:effectRef>
          <a:fontRef idx="minor">
            <a:schemeClr val="lt1"/>
          </a:fontRef>
        </p:style>
        <p:txBody>
          <a:bodyPr lIns="137160" tIns="182880" rIns="137160" bIns="91440"/>
          <a:lstStyle>
            <a:lvl1pPr marL="0" indent="0">
              <a:spcAft>
                <a:spcPts val="1000"/>
              </a:spcAft>
              <a:buNone/>
              <a:defRPr sz="1800"/>
            </a:lvl1pPr>
            <a:lvl2pPr>
              <a:buNone/>
              <a:defRPr sz="1200"/>
            </a:lvl2pPr>
            <a:lvl3pPr>
              <a:buNone/>
              <a:defRPr sz="1000"/>
            </a:lvl3pPr>
            <a:lvl4pPr>
              <a:buNone/>
              <a:defRPr sz="900"/>
            </a:lvl4pPr>
            <a:lvl5pPr>
              <a:buNone/>
              <a:defRPr sz="900"/>
            </a:lvl5pPr>
          </a:lstStyle>
          <a:p>
            <a:pPr lvl="0" eaLnBrk="1" latinLnBrk="0" hangingPunct="1"/>
            <a:r>
              <a:rPr kumimoji="0" lang="en-US" smtClean="0"/>
              <a:t>Click to edit Master text styles</a:t>
            </a:r>
          </a:p>
        </p:txBody>
      </p:sp>
      <p:sp>
        <p:nvSpPr>
          <p:cNvPr id="9" name="Content Placeholder 8"/>
          <p:cNvSpPr>
            <a:spLocks noGrp="1"/>
          </p:cNvSpPr>
          <p:nvPr>
            <p:ph sz="quarter" idx="1"/>
          </p:nvPr>
        </p:nvSpPr>
        <p:spPr>
          <a:xfrm>
            <a:off x="2362200" y="1752600"/>
            <a:ext cx="6400800" cy="4419600"/>
          </a:xfrm>
        </p:spPr>
        <p:txBody>
          <a:bodyPr/>
          <a:lstStyle/>
          <a:p>
            <a:pPr lvl="0" eaLnBrk="1" latinLnBrk="0" hangingPunct="1"/>
            <a:r>
              <a:rPr lang="en-US" smtClean="0"/>
              <a:t>Click to edit Master text styles</a:t>
            </a:r>
          </a:p>
          <a:p>
            <a:pPr lvl="1" eaLnBrk="1" latinLnBrk="0" hangingPunct="1"/>
            <a:r>
              <a:rPr lang="en-US" smtClean="0"/>
              <a:t>Second level</a:t>
            </a:r>
          </a:p>
          <a:p>
            <a:pPr lvl="2" eaLnBrk="1" latinLnBrk="0" hangingPunct="1"/>
            <a:r>
              <a:rPr lang="en-US" smtClean="0"/>
              <a:t>Third level</a:t>
            </a:r>
          </a:p>
          <a:p>
            <a:pPr lvl="3" eaLnBrk="1" latinLnBrk="0" hangingPunct="1"/>
            <a:r>
              <a:rPr lang="en-US" smtClean="0"/>
              <a:t>Fourth level</a:t>
            </a:r>
          </a:p>
          <a:p>
            <a:pPr lvl="4" eaLnBrk="1" latinLnBrk="0" hangingPunct="1"/>
            <a:r>
              <a:rPr lang="en-US" smtClean="0"/>
              <a:t>Fifth level</a:t>
            </a:r>
            <a:endParaRPr kumimoji="0"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showMasterSp="0" type="picTx" preserve="1">
  <p:cSld name="Picture with Caption">
    <p:bg>
      <p:bgRef idx="1003">
        <a:schemeClr val="bg2"/>
      </p:bgRef>
    </p:bg>
    <p:spTree>
      <p:nvGrpSpPr>
        <p:cNvPr id="1" name=""/>
        <p:cNvGrpSpPr/>
        <p:nvPr/>
      </p:nvGrpSpPr>
      <p:grpSpPr>
        <a:xfrm>
          <a:off x="0" y="0"/>
          <a:ext cx="0" cy="0"/>
          <a:chOff x="0" y="0"/>
          <a:chExt cx="0" cy="0"/>
        </a:xfrm>
      </p:grpSpPr>
      <p:sp>
        <p:nvSpPr>
          <p:cNvPr id="4" name="Text Placeholder 3"/>
          <p:cNvSpPr>
            <a:spLocks noGrp="1"/>
          </p:cNvSpPr>
          <p:nvPr>
            <p:ph type="body" sz="half" idx="2"/>
          </p:nvPr>
        </p:nvSpPr>
        <p:spPr>
          <a:xfrm>
            <a:off x="1600200" y="5486400"/>
            <a:ext cx="7315200" cy="685800"/>
          </a:xfrm>
        </p:spPr>
        <p:txBody>
          <a:bodyPr/>
          <a:lstStyle>
            <a:lvl1pPr marL="0" indent="0">
              <a:buFontTx/>
              <a:buNone/>
              <a:defRPr sz="1700"/>
            </a:lvl1pPr>
            <a:lvl2pPr>
              <a:buFontTx/>
              <a:buNone/>
              <a:defRPr sz="1200"/>
            </a:lvl2pPr>
            <a:lvl3pPr>
              <a:buFontTx/>
              <a:buNone/>
              <a:defRPr sz="1000"/>
            </a:lvl3pPr>
            <a:lvl4pPr>
              <a:buFontTx/>
              <a:buNone/>
              <a:defRPr sz="900"/>
            </a:lvl4pPr>
            <a:lvl5pPr>
              <a:buFontTx/>
              <a:buNone/>
              <a:defRPr sz="900"/>
            </a:lvl5pPr>
          </a:lstStyle>
          <a:p>
            <a:pPr lvl="0" eaLnBrk="1" latinLnBrk="0" hangingPunct="1"/>
            <a:r>
              <a:rPr kumimoji="0" lang="en-US" smtClean="0"/>
              <a:t>Click to edit Master text styles</a:t>
            </a:r>
          </a:p>
        </p:txBody>
      </p:sp>
      <p:sp>
        <p:nvSpPr>
          <p:cNvPr id="8" name="Rectangle 7"/>
          <p:cNvSpPr/>
          <p:nvPr/>
        </p:nvSpPr>
        <p:spPr bwMode="white">
          <a:xfrm>
            <a:off x="-9144" y="4572000"/>
            <a:ext cx="9144000" cy="886968"/>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9144" y="4663440"/>
            <a:ext cx="1463040" cy="713232"/>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0" name="Rectangle 9"/>
          <p:cNvSpPr/>
          <p:nvPr/>
        </p:nvSpPr>
        <p:spPr>
          <a:xfrm>
            <a:off x="1545336" y="4654296"/>
            <a:ext cx="7598664" cy="713232"/>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 name="Title 1"/>
          <p:cNvSpPr>
            <a:spLocks noGrp="1"/>
          </p:cNvSpPr>
          <p:nvPr>
            <p:ph type="title"/>
          </p:nvPr>
        </p:nvSpPr>
        <p:spPr>
          <a:xfrm>
            <a:off x="1600200" y="4648200"/>
            <a:ext cx="7315200" cy="685800"/>
          </a:xfrm>
        </p:spPr>
        <p:txBody>
          <a:bodyPr anchor="ctr"/>
          <a:lstStyle>
            <a:lvl1pPr algn="l">
              <a:buNone/>
              <a:defRPr sz="2800" b="0">
                <a:solidFill>
                  <a:srgbClr val="FFFFFF"/>
                </a:solidFill>
              </a:defRPr>
            </a:lvl1pPr>
          </a:lstStyle>
          <a:p>
            <a:r>
              <a:rPr kumimoji="0" lang="en-US" smtClean="0"/>
              <a:t>Click to edit Master title style</a:t>
            </a:r>
            <a:endParaRPr kumimoji="0" lang="en-US"/>
          </a:p>
        </p:txBody>
      </p:sp>
      <p:sp>
        <p:nvSpPr>
          <p:cNvPr id="11" name="Rectangle 10"/>
          <p:cNvSpPr/>
          <p:nvPr/>
        </p:nvSpPr>
        <p:spPr bwMode="white">
          <a:xfrm>
            <a:off x="1447800" y="0"/>
            <a:ext cx="100584" cy="6867144"/>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12" name="Date Placeholder 11"/>
          <p:cNvSpPr>
            <a:spLocks noGrp="1"/>
          </p:cNvSpPr>
          <p:nvPr>
            <p:ph type="dt" sz="half" idx="10"/>
          </p:nvPr>
        </p:nvSpPr>
        <p:spPr>
          <a:xfrm>
            <a:off x="6248400" y="6248400"/>
            <a:ext cx="2667000" cy="365125"/>
          </a:xfrm>
        </p:spPr>
        <p:txBody>
          <a:bodyPr rtlCol="0"/>
          <a:lstStyle/>
          <a:p>
            <a:fld id="{3B63A34A-CE6F-4882-9049-A96DB7010660}" type="datetime1">
              <a:rPr lang="en-US" smtClean="0"/>
              <a:pPr/>
              <a:t>11/30/2020</a:t>
            </a:fld>
            <a:endParaRPr lang="en-US"/>
          </a:p>
        </p:txBody>
      </p:sp>
      <p:sp>
        <p:nvSpPr>
          <p:cNvPr id="13" name="Slide Number Placeholder 12"/>
          <p:cNvSpPr>
            <a:spLocks noGrp="1"/>
          </p:cNvSpPr>
          <p:nvPr>
            <p:ph type="sldNum" sz="quarter" idx="11"/>
          </p:nvPr>
        </p:nvSpPr>
        <p:spPr>
          <a:xfrm>
            <a:off x="0" y="4667249"/>
            <a:ext cx="1447800" cy="663578"/>
          </a:xfrm>
        </p:spPr>
        <p:txBody>
          <a:bodyPr rtlCol="0"/>
          <a:lstStyle>
            <a:lvl1pPr>
              <a:defRPr sz="2800"/>
            </a:lvl1pPr>
          </a:lstStyle>
          <a:p>
            <a:fld id="{7A390A13-3EC7-40E4-B97F-CCC1A2BDE3C6}" type="slidenum">
              <a:rPr lang="en-US" smtClean="0"/>
              <a:pPr/>
              <a:t>‹#›</a:t>
            </a:fld>
            <a:endParaRPr lang="en-US"/>
          </a:p>
        </p:txBody>
      </p:sp>
      <p:sp>
        <p:nvSpPr>
          <p:cNvPr id="14" name="Footer Placeholder 13"/>
          <p:cNvSpPr>
            <a:spLocks noGrp="1"/>
          </p:cNvSpPr>
          <p:nvPr>
            <p:ph type="ftr" sz="quarter" idx="12"/>
          </p:nvPr>
        </p:nvSpPr>
        <p:spPr>
          <a:xfrm>
            <a:off x="1600200" y="6248206"/>
            <a:ext cx="4572000" cy="365125"/>
          </a:xfrm>
        </p:spPr>
        <p:txBody>
          <a:bodyPr rtlCol="0"/>
          <a:lstStyle/>
          <a:p>
            <a:r>
              <a:rPr lang="en-US" smtClean="0"/>
              <a:t>Mocha Clifford Nmtc series</a:t>
            </a:r>
            <a:endParaRPr lang="en-US"/>
          </a:p>
        </p:txBody>
      </p:sp>
      <p:sp>
        <p:nvSpPr>
          <p:cNvPr id="3" name="Picture Placeholder 2"/>
          <p:cNvSpPr>
            <a:spLocks noGrp="1"/>
          </p:cNvSpPr>
          <p:nvPr>
            <p:ph type="pic" idx="1"/>
          </p:nvPr>
        </p:nvSpPr>
        <p:spPr>
          <a:xfrm>
            <a:off x="1560576" y="0"/>
            <a:ext cx="7583424" cy="4568952"/>
          </a:xfrm>
          <a:solidFill>
            <a:schemeClr val="accent1">
              <a:tint val="40000"/>
            </a:schemeClr>
          </a:solidFill>
          <a:ln>
            <a:noFill/>
          </a:ln>
        </p:spPr>
        <p:txBody>
          <a:bodyPr/>
          <a:lstStyle>
            <a:lvl1pPr marL="0" indent="0">
              <a:buNone/>
              <a:defRPr sz="3200"/>
            </a:lvl1pPr>
          </a:lstStyle>
          <a:p>
            <a:r>
              <a:rPr kumimoji="0" lang="en-US" smtClean="0"/>
              <a:t>Click icon to add picture</a:t>
            </a:r>
            <a:endParaRPr kumimoji="0" lang="en-US" dirty="0"/>
          </a:p>
        </p:txBody>
      </p:sp>
    </p:spTree>
  </p:cSld>
  <p:clrMapOvr>
    <a:overrideClrMapping bg1="lt1" tx1="dk1" bg2="lt2" tx2="dk2" accent1="accent1" accent2="accent2" accent3="accent3" accent4="accent4" accent5="accent5" accent6="accent6" hlink="hlink" folHlink="folHlink"/>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2" name="Title Placeholder 21"/>
          <p:cNvSpPr>
            <a:spLocks noGrp="1"/>
          </p:cNvSpPr>
          <p:nvPr>
            <p:ph type="title"/>
          </p:nvPr>
        </p:nvSpPr>
        <p:spPr>
          <a:xfrm>
            <a:off x="609600" y="228600"/>
            <a:ext cx="8153400" cy="990600"/>
          </a:xfrm>
          <a:prstGeom prst="rect">
            <a:avLst/>
          </a:prstGeom>
        </p:spPr>
        <p:txBody>
          <a:bodyPr vert="horz" anchor="ctr">
            <a:normAutofit/>
          </a:bodyPr>
          <a:lstStyle/>
          <a:p>
            <a:r>
              <a:rPr kumimoji="0" lang="en-US" smtClean="0"/>
              <a:t>Click to edit Master title style</a:t>
            </a:r>
            <a:endParaRPr kumimoji="0" lang="en-US"/>
          </a:p>
        </p:txBody>
      </p:sp>
      <p:sp>
        <p:nvSpPr>
          <p:cNvPr id="13" name="Text Placeholder 12"/>
          <p:cNvSpPr>
            <a:spLocks noGrp="1"/>
          </p:cNvSpPr>
          <p:nvPr>
            <p:ph type="body" idx="1"/>
          </p:nvPr>
        </p:nvSpPr>
        <p:spPr>
          <a:xfrm>
            <a:off x="612648" y="1600200"/>
            <a:ext cx="8153400" cy="4526280"/>
          </a:xfrm>
          <a:prstGeom prst="rect">
            <a:avLst/>
          </a:prstGeom>
        </p:spPr>
        <p:txBody>
          <a:bodyPr vert="horz">
            <a:normAutofit/>
          </a:bodyPr>
          <a:lstStyle/>
          <a:p>
            <a:pPr lvl="0" eaLnBrk="1" latinLnBrk="0" hangingPunct="1"/>
            <a:r>
              <a:rPr kumimoji="0" lang="en-US" smtClean="0"/>
              <a:t>Click to edit Master text styles</a:t>
            </a:r>
          </a:p>
          <a:p>
            <a:pPr lvl="1" eaLnBrk="1" latinLnBrk="0" hangingPunct="1"/>
            <a:r>
              <a:rPr kumimoji="0" lang="en-US" smtClean="0"/>
              <a:t>Second level</a:t>
            </a:r>
          </a:p>
          <a:p>
            <a:pPr lvl="2" eaLnBrk="1" latinLnBrk="0" hangingPunct="1"/>
            <a:r>
              <a:rPr kumimoji="0" lang="en-US" smtClean="0"/>
              <a:t>Third level</a:t>
            </a:r>
          </a:p>
          <a:p>
            <a:pPr lvl="3" eaLnBrk="1" latinLnBrk="0" hangingPunct="1"/>
            <a:r>
              <a:rPr kumimoji="0" lang="en-US" smtClean="0"/>
              <a:t>Fourth level</a:t>
            </a:r>
          </a:p>
          <a:p>
            <a:pPr lvl="4" eaLnBrk="1" latinLnBrk="0" hangingPunct="1"/>
            <a:r>
              <a:rPr kumimoji="0" lang="en-US" smtClean="0"/>
              <a:t>Fifth level</a:t>
            </a:r>
            <a:endParaRPr kumimoji="0" lang="en-US"/>
          </a:p>
        </p:txBody>
      </p:sp>
      <p:sp>
        <p:nvSpPr>
          <p:cNvPr id="14" name="Date Placeholder 13"/>
          <p:cNvSpPr>
            <a:spLocks noGrp="1"/>
          </p:cNvSpPr>
          <p:nvPr>
            <p:ph type="dt" sz="half" idx="2"/>
          </p:nvPr>
        </p:nvSpPr>
        <p:spPr>
          <a:xfrm>
            <a:off x="6096000" y="6248400"/>
            <a:ext cx="2667000" cy="365125"/>
          </a:xfrm>
          <a:prstGeom prst="rect">
            <a:avLst/>
          </a:prstGeom>
        </p:spPr>
        <p:txBody>
          <a:bodyPr vert="horz" anchor="ctr" anchorCtr="0"/>
          <a:lstStyle>
            <a:lvl1pPr algn="l" eaLnBrk="1" latinLnBrk="0" hangingPunct="1">
              <a:defRPr kumimoji="0" sz="1400">
                <a:solidFill>
                  <a:schemeClr val="tx2"/>
                </a:solidFill>
              </a:defRPr>
            </a:lvl1pPr>
          </a:lstStyle>
          <a:p>
            <a:fld id="{77F70495-6236-4AEC-BCB4-F6798646BE9E}" type="datetime1">
              <a:rPr lang="en-US" smtClean="0"/>
              <a:pPr/>
              <a:t>11/30/2020</a:t>
            </a:fld>
            <a:endParaRPr lang="en-US"/>
          </a:p>
        </p:txBody>
      </p:sp>
      <p:sp>
        <p:nvSpPr>
          <p:cNvPr id="3" name="Footer Placeholder 2"/>
          <p:cNvSpPr>
            <a:spLocks noGrp="1"/>
          </p:cNvSpPr>
          <p:nvPr>
            <p:ph type="ftr" sz="quarter" idx="3"/>
          </p:nvPr>
        </p:nvSpPr>
        <p:spPr>
          <a:xfrm>
            <a:off x="609600" y="6248206"/>
            <a:ext cx="5421083" cy="365125"/>
          </a:xfrm>
          <a:prstGeom prst="rect">
            <a:avLst/>
          </a:prstGeom>
        </p:spPr>
        <p:txBody>
          <a:bodyPr vert="horz" anchor="ctr"/>
          <a:lstStyle>
            <a:lvl1pPr algn="r" eaLnBrk="1" latinLnBrk="0" hangingPunct="1">
              <a:defRPr kumimoji="0" sz="1400">
                <a:solidFill>
                  <a:schemeClr val="tx2"/>
                </a:solidFill>
              </a:defRPr>
            </a:lvl1pPr>
          </a:lstStyle>
          <a:p>
            <a:r>
              <a:rPr lang="en-US" smtClean="0"/>
              <a:t>Mocha Clifford Nmtc series</a:t>
            </a:r>
            <a:endParaRPr lang="en-US"/>
          </a:p>
        </p:txBody>
      </p:sp>
      <p:sp>
        <p:nvSpPr>
          <p:cNvPr id="7" name="Rectangle 6"/>
          <p:cNvSpPr/>
          <p:nvPr/>
        </p:nvSpPr>
        <p:spPr bwMode="white">
          <a:xfrm>
            <a:off x="0" y="1234440"/>
            <a:ext cx="9144000" cy="320040"/>
          </a:xfrm>
          <a:prstGeom prst="rect">
            <a:avLst/>
          </a:prstGeom>
          <a:solidFill>
            <a:srgbClr val="FFFFFF"/>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8" name="Rectangle 7"/>
          <p:cNvSpPr/>
          <p:nvPr/>
        </p:nvSpPr>
        <p:spPr>
          <a:xfrm>
            <a:off x="0" y="1280160"/>
            <a:ext cx="533400" cy="228600"/>
          </a:xfrm>
          <a:prstGeom prst="rect">
            <a:avLst/>
          </a:prstGeom>
          <a:solidFill>
            <a:schemeClr val="accent2">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9" name="Rectangle 8"/>
          <p:cNvSpPr/>
          <p:nvPr/>
        </p:nvSpPr>
        <p:spPr>
          <a:xfrm>
            <a:off x="590550" y="1280160"/>
            <a:ext cx="8553450" cy="228600"/>
          </a:xfrm>
          <a:prstGeom prst="rect">
            <a:avLst/>
          </a:prstGeom>
          <a:solidFill>
            <a:schemeClr val="accent1">
              <a:alpha val="100000"/>
            </a:schemeClr>
          </a:solidFill>
          <a:ln w="50800" cap="rnd" cmpd="dbl" algn="ctr">
            <a:noFill/>
            <a:prstDash val="solid"/>
          </a:ln>
          <a:effectLst/>
        </p:spPr>
        <p:style>
          <a:lnRef idx="3">
            <a:schemeClr val="lt1"/>
          </a:lnRef>
          <a:fillRef idx="1">
            <a:schemeClr val="accent1"/>
          </a:fillRef>
          <a:effectRef idx="1">
            <a:schemeClr val="accent1"/>
          </a:effectRef>
          <a:fontRef idx="minor">
            <a:schemeClr val="lt1"/>
          </a:fontRef>
        </p:style>
        <p:txBody>
          <a:bodyPr anchor="ctr"/>
          <a:lstStyle/>
          <a:p>
            <a:pPr algn="ctr" eaLnBrk="1" latinLnBrk="0" hangingPunct="1"/>
            <a:endParaRPr kumimoji="0" lang="en-US"/>
          </a:p>
        </p:txBody>
      </p:sp>
      <p:sp>
        <p:nvSpPr>
          <p:cNvPr id="23" name="Slide Number Placeholder 22"/>
          <p:cNvSpPr>
            <a:spLocks noGrp="1"/>
          </p:cNvSpPr>
          <p:nvPr>
            <p:ph type="sldNum" sz="quarter" idx="4"/>
          </p:nvPr>
        </p:nvSpPr>
        <p:spPr>
          <a:xfrm>
            <a:off x="0" y="1272222"/>
            <a:ext cx="533400" cy="244476"/>
          </a:xfrm>
          <a:prstGeom prst="rect">
            <a:avLst/>
          </a:prstGeom>
        </p:spPr>
        <p:txBody>
          <a:bodyPr vert="horz" anchor="ctr" anchorCtr="0">
            <a:normAutofit/>
          </a:bodyPr>
          <a:lstStyle>
            <a:lvl1pPr algn="ctr" eaLnBrk="1" latinLnBrk="0" hangingPunct="1">
              <a:defRPr kumimoji="0" sz="1400" b="1">
                <a:solidFill>
                  <a:srgbClr val="FFFFFF"/>
                </a:solidFill>
              </a:defRPr>
            </a:lvl1pPr>
          </a:lstStyle>
          <a:p>
            <a:fld id="{7A390A13-3EC7-40E4-B97F-CCC1A2BDE3C6}"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73" r:id="rId1"/>
    <p:sldLayoutId id="2147483674" r:id="rId2"/>
    <p:sldLayoutId id="2147483675" r:id="rId3"/>
    <p:sldLayoutId id="2147483676" r:id="rId4"/>
    <p:sldLayoutId id="2147483677" r:id="rId5"/>
    <p:sldLayoutId id="2147483678" r:id="rId6"/>
    <p:sldLayoutId id="2147483679" r:id="rId7"/>
    <p:sldLayoutId id="2147483680" r:id="rId8"/>
    <p:sldLayoutId id="2147483681" r:id="rId9"/>
    <p:sldLayoutId id="2147483682" r:id="rId10"/>
    <p:sldLayoutId id="2147483683" r:id="rId11"/>
  </p:sldLayoutIdLst>
  <p:hf hdr="0"/>
  <p:txStyles>
    <p:titleStyle>
      <a:lvl1pPr algn="l" rtl="0" eaLnBrk="1" latinLnBrk="0" hangingPunct="1">
        <a:spcBef>
          <a:spcPct val="0"/>
        </a:spcBef>
        <a:buNone/>
        <a:defRPr kumimoji="0" sz="4400" kern="1200">
          <a:solidFill>
            <a:schemeClr val="tx2"/>
          </a:solidFill>
          <a:latin typeface="+mj-lt"/>
          <a:ea typeface="+mj-ea"/>
          <a:cs typeface="+mj-cs"/>
        </a:defRPr>
      </a:lvl1pPr>
    </p:titleStyle>
    <p:bodyStyle>
      <a:lvl1pPr marL="320040" indent="-320040" algn="l" rtl="0" eaLnBrk="1" latinLnBrk="0" hangingPunct="1">
        <a:spcBef>
          <a:spcPts val="700"/>
        </a:spcBef>
        <a:buClr>
          <a:schemeClr val="accent2"/>
        </a:buClr>
        <a:buSzPct val="60000"/>
        <a:buFont typeface="Wingdings"/>
        <a:buChar char=""/>
        <a:defRPr kumimoji="0" sz="2900" kern="1200">
          <a:solidFill>
            <a:schemeClr val="tx1"/>
          </a:solidFill>
          <a:latin typeface="+mn-lt"/>
          <a:ea typeface="+mn-ea"/>
          <a:cs typeface="+mn-cs"/>
        </a:defRPr>
      </a:lvl1pPr>
      <a:lvl2pPr marL="640080" indent="-274320" algn="l" rtl="0" eaLnBrk="1" latinLnBrk="0" hangingPunct="1">
        <a:spcBef>
          <a:spcPts val="550"/>
        </a:spcBef>
        <a:buClr>
          <a:schemeClr val="accent1"/>
        </a:buClr>
        <a:buSzPct val="70000"/>
        <a:buFont typeface="Wingdings 2"/>
        <a:buChar char=""/>
        <a:defRPr kumimoji="0" sz="2600" kern="1200">
          <a:solidFill>
            <a:schemeClr val="tx1"/>
          </a:solidFill>
          <a:latin typeface="+mn-lt"/>
          <a:ea typeface="+mn-ea"/>
          <a:cs typeface="+mn-cs"/>
        </a:defRPr>
      </a:lvl2pPr>
      <a:lvl3pPr marL="914400" indent="-228600" algn="l" rtl="0" eaLnBrk="1" latinLnBrk="0" hangingPunct="1">
        <a:spcBef>
          <a:spcPts val="500"/>
        </a:spcBef>
        <a:buClr>
          <a:schemeClr val="accent2"/>
        </a:buClr>
        <a:buSzPct val="75000"/>
        <a:buFont typeface="Wingdings"/>
        <a:buChar char=""/>
        <a:defRPr kumimoji="0" sz="2300" kern="1200">
          <a:solidFill>
            <a:schemeClr val="tx1"/>
          </a:solidFill>
          <a:latin typeface="+mn-lt"/>
          <a:ea typeface="+mn-ea"/>
          <a:cs typeface="+mn-cs"/>
        </a:defRPr>
      </a:lvl3pPr>
      <a:lvl4pPr marL="1371600" indent="-228600" algn="l" rtl="0" eaLnBrk="1" latinLnBrk="0" hangingPunct="1">
        <a:spcBef>
          <a:spcPts val="400"/>
        </a:spcBef>
        <a:buClr>
          <a:schemeClr val="accent3"/>
        </a:buClr>
        <a:buSzPct val="75000"/>
        <a:buFont typeface="Wingdings"/>
        <a:buChar char=""/>
        <a:defRPr kumimoji="0" sz="2000" kern="1200">
          <a:solidFill>
            <a:schemeClr val="tx1"/>
          </a:solidFill>
          <a:latin typeface="+mn-lt"/>
          <a:ea typeface="+mn-ea"/>
          <a:cs typeface="+mn-cs"/>
        </a:defRPr>
      </a:lvl4pPr>
      <a:lvl5pPr marL="1828800" indent="-228600" algn="l" rtl="0" eaLnBrk="1" latinLnBrk="0" hangingPunct="1">
        <a:spcBef>
          <a:spcPts val="400"/>
        </a:spcBef>
        <a:buClr>
          <a:schemeClr val="accent4"/>
        </a:buClr>
        <a:buSzPct val="65000"/>
        <a:buFont typeface="Wingdings"/>
        <a:buChar char=""/>
        <a:defRPr kumimoji="0" sz="2000" kern="1200">
          <a:solidFill>
            <a:schemeClr val="tx1"/>
          </a:solidFill>
          <a:latin typeface="+mn-lt"/>
          <a:ea typeface="+mn-ea"/>
          <a:cs typeface="+mn-cs"/>
        </a:defRPr>
      </a:lvl5pPr>
      <a:lvl6pPr marL="2103120" indent="-228600" algn="l" rtl="0" eaLnBrk="1" latinLnBrk="0" hangingPunct="1">
        <a:spcBef>
          <a:spcPct val="20000"/>
        </a:spcBef>
        <a:buClr>
          <a:schemeClr val="accent1"/>
        </a:buClr>
        <a:buFont typeface="Wingdings"/>
        <a:buChar char="§"/>
        <a:defRPr kumimoji="0" sz="1800" kern="1200" baseline="0">
          <a:solidFill>
            <a:schemeClr val="tx1"/>
          </a:solidFill>
          <a:latin typeface="+mn-lt"/>
          <a:ea typeface="+mn-ea"/>
          <a:cs typeface="+mn-cs"/>
        </a:defRPr>
      </a:lvl6pPr>
      <a:lvl7pPr marL="2377440" indent="-228600" algn="l" rtl="0" eaLnBrk="1" latinLnBrk="0" hangingPunct="1">
        <a:spcBef>
          <a:spcPct val="20000"/>
        </a:spcBef>
        <a:buClr>
          <a:schemeClr val="accent2"/>
        </a:buClr>
        <a:buFont typeface="Wingdings"/>
        <a:buChar char="§"/>
        <a:defRPr kumimoji="0" sz="1800" kern="1200" baseline="0">
          <a:solidFill>
            <a:schemeClr val="tx1"/>
          </a:solidFill>
          <a:latin typeface="+mn-lt"/>
          <a:ea typeface="+mn-ea"/>
          <a:cs typeface="+mn-cs"/>
        </a:defRPr>
      </a:lvl7pPr>
      <a:lvl8pPr marL="2651760" indent="-228600" algn="l" rtl="0" eaLnBrk="1" latinLnBrk="0" hangingPunct="1">
        <a:spcBef>
          <a:spcPct val="20000"/>
        </a:spcBef>
        <a:buClr>
          <a:schemeClr val="accent3"/>
        </a:buClr>
        <a:buFont typeface="Wingdings"/>
        <a:buChar char="§"/>
        <a:defRPr kumimoji="0" sz="1800" kern="1200" baseline="0">
          <a:solidFill>
            <a:schemeClr val="tx1"/>
          </a:solidFill>
          <a:latin typeface="+mn-lt"/>
          <a:ea typeface="+mn-ea"/>
          <a:cs typeface="+mn-cs"/>
        </a:defRPr>
      </a:lvl8pPr>
      <a:lvl9pPr marL="2926080" indent="-228600" algn="l" rtl="0" eaLnBrk="1" latinLnBrk="0" hangingPunct="1">
        <a:spcBef>
          <a:spcPct val="20000"/>
        </a:spcBef>
        <a:buClr>
          <a:schemeClr val="accent4"/>
        </a:buClr>
        <a:buFont typeface="Wingdings"/>
        <a:buChar char="§"/>
        <a:defRPr kumimoji="0" sz="1800" kern="1200" baseline="0">
          <a:solidFill>
            <a:schemeClr val="tx1"/>
          </a:solidFill>
          <a:latin typeface="+mn-lt"/>
          <a:ea typeface="+mn-ea"/>
          <a:cs typeface="+mn-cs"/>
        </a:defRPr>
      </a:lvl9pPr>
    </p:bodyStyle>
    <p:otherStyle>
      <a:lvl1pPr marL="0" algn="l" rtl="0" eaLnBrk="1" latinLnBrk="0" hangingPunct="1">
        <a:defRPr kumimoji="0" kern="1200">
          <a:solidFill>
            <a:schemeClr val="tx1"/>
          </a:solidFill>
          <a:latin typeface="+mn-lt"/>
          <a:ea typeface="+mn-ea"/>
          <a:cs typeface="+mn-cs"/>
        </a:defRPr>
      </a:lvl1pPr>
      <a:lvl2pPr marL="457200" algn="l" rtl="0" eaLnBrk="1" latinLnBrk="0" hangingPunct="1">
        <a:defRPr kumimoji="0" kern="1200">
          <a:solidFill>
            <a:schemeClr val="tx1"/>
          </a:solidFill>
          <a:latin typeface="+mn-lt"/>
          <a:ea typeface="+mn-ea"/>
          <a:cs typeface="+mn-cs"/>
        </a:defRPr>
      </a:lvl2pPr>
      <a:lvl3pPr marL="914400" algn="l" rtl="0" eaLnBrk="1" latinLnBrk="0" hangingPunct="1">
        <a:defRPr kumimoji="0" kern="1200">
          <a:solidFill>
            <a:schemeClr val="tx1"/>
          </a:solidFill>
          <a:latin typeface="+mn-lt"/>
          <a:ea typeface="+mn-ea"/>
          <a:cs typeface="+mn-cs"/>
        </a:defRPr>
      </a:lvl3pPr>
      <a:lvl4pPr marL="1371600" algn="l" rtl="0" eaLnBrk="1" latinLnBrk="0" hangingPunct="1">
        <a:defRPr kumimoji="0" kern="1200">
          <a:solidFill>
            <a:schemeClr val="tx1"/>
          </a:solidFill>
          <a:latin typeface="+mn-lt"/>
          <a:ea typeface="+mn-ea"/>
          <a:cs typeface="+mn-cs"/>
        </a:defRPr>
      </a:lvl4pPr>
      <a:lvl5pPr marL="1828800" algn="l" rtl="0" eaLnBrk="1" latinLnBrk="0" hangingPunct="1">
        <a:defRPr kumimoji="0" kern="1200">
          <a:solidFill>
            <a:schemeClr val="tx1"/>
          </a:solidFill>
          <a:latin typeface="+mn-lt"/>
          <a:ea typeface="+mn-ea"/>
          <a:cs typeface="+mn-cs"/>
        </a:defRPr>
      </a:lvl5pPr>
      <a:lvl6pPr marL="2286000" algn="l" rtl="0" eaLnBrk="1" latinLnBrk="0" hangingPunct="1">
        <a:defRPr kumimoji="0" kern="1200">
          <a:solidFill>
            <a:schemeClr val="tx1"/>
          </a:solidFill>
          <a:latin typeface="+mn-lt"/>
          <a:ea typeface="+mn-ea"/>
          <a:cs typeface="+mn-cs"/>
        </a:defRPr>
      </a:lvl6pPr>
      <a:lvl7pPr marL="2743200" algn="l" rtl="0" eaLnBrk="1" latinLnBrk="0" hangingPunct="1">
        <a:defRPr kumimoji="0" kern="1200">
          <a:solidFill>
            <a:schemeClr val="tx1"/>
          </a:solidFill>
          <a:latin typeface="+mn-lt"/>
          <a:ea typeface="+mn-ea"/>
          <a:cs typeface="+mn-cs"/>
        </a:defRPr>
      </a:lvl7pPr>
      <a:lvl8pPr marL="3200400" algn="l" rtl="0" eaLnBrk="1" latinLnBrk="0" hangingPunct="1">
        <a:defRPr kumimoji="0" kern="1200">
          <a:solidFill>
            <a:schemeClr val="tx1"/>
          </a:solidFill>
          <a:latin typeface="+mn-lt"/>
          <a:ea typeface="+mn-ea"/>
          <a:cs typeface="+mn-cs"/>
        </a:defRPr>
      </a:lvl8pPr>
      <a:lvl9pPr marL="3657600" algn="l" rtl="0" eaLnBrk="1" latinLnBrk="0" hangingPunct="1">
        <a:defRPr kumimoji="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r>
              <a:rPr lang="en-US" dirty="0" smtClean="0"/>
              <a:t>NEOPLASIA</a:t>
            </a:r>
            <a:endParaRPr lang="en-US" dirty="0"/>
          </a:p>
        </p:txBody>
      </p:sp>
      <p:sp>
        <p:nvSpPr>
          <p:cNvPr id="3" name="Subtitle 2"/>
          <p:cNvSpPr>
            <a:spLocks noGrp="1"/>
          </p:cNvSpPr>
          <p:nvPr>
            <p:ph type="subTitle" idx="1"/>
          </p:nvPr>
        </p:nvSpPr>
        <p:spPr/>
        <p:txBody>
          <a:bodyPr/>
          <a:lstStyle/>
          <a:p>
            <a:r>
              <a:rPr lang="en-US" dirty="0" smtClean="0"/>
              <a:t>BY SILAS MKOMBE</a:t>
            </a:r>
            <a:endParaRPr lang="en-US" dirty="0"/>
          </a:p>
        </p:txBody>
      </p:sp>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10</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Pathogenesis </a:t>
            </a:r>
            <a:endParaRPr lang="en-US" dirty="0" smtClean="0"/>
          </a:p>
          <a:p>
            <a:r>
              <a:rPr lang="en-GB" dirty="0" smtClean="0"/>
              <a:t>The aetiology of neoplasms is widely idiopathic but a number of associated factors have been largely documented on numerous occasions in clinical trials.  </a:t>
            </a:r>
          </a:p>
        </p:txBody>
      </p:sp>
    </p:spTree>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t/>
            </a:r>
            <a:br>
              <a:rPr lang="en-US" sz="4000" dirty="0" smtClean="0"/>
            </a:br>
            <a:r>
              <a:rPr lang="en-US" sz="4000" dirty="0" smtClean="0"/>
              <a:t>Cont.</a:t>
            </a:r>
            <a:r>
              <a:rPr lang="en-US" sz="4000" dirty="0"/>
              <a:t/>
            </a:r>
            <a:br>
              <a:rPr lang="en-US" sz="4000" dirty="0"/>
            </a:br>
            <a:endParaRPr lang="en-US" sz="4000"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11</a:t>
            </a:fld>
            <a:endParaRPr lang="en-US"/>
          </a:p>
        </p:txBody>
      </p:sp>
      <p:sp>
        <p:nvSpPr>
          <p:cNvPr id="3" name="Content Placeholder 2"/>
          <p:cNvSpPr>
            <a:spLocks noGrp="1"/>
          </p:cNvSpPr>
          <p:nvPr>
            <p:ph sz="quarter" idx="1"/>
          </p:nvPr>
        </p:nvSpPr>
        <p:spPr/>
        <p:txBody>
          <a:bodyPr>
            <a:normAutofit/>
          </a:bodyPr>
          <a:lstStyle/>
          <a:p>
            <a:pPr lvl="0">
              <a:buNone/>
            </a:pPr>
            <a:r>
              <a:rPr lang="en-GB" sz="3200" b="1" dirty="0" smtClean="0"/>
              <a:t>Theories of Carcinogenesis </a:t>
            </a:r>
          </a:p>
          <a:p>
            <a:pPr lvl="0">
              <a:buFont typeface="Wingdings" pitchFamily="2" charset="2"/>
              <a:buChar char="v"/>
            </a:pPr>
            <a:r>
              <a:rPr lang="en-GB" dirty="0" smtClean="0"/>
              <a:t>The genetic theory – cells become neoplastic because of alterations in the DNA (think of possible causes of mutation)</a:t>
            </a:r>
            <a:endParaRPr lang="en-US" dirty="0" smtClean="0"/>
          </a:p>
          <a:p>
            <a:pPr lvl="0">
              <a:buFont typeface="Wingdings" pitchFamily="2" charset="2"/>
              <a:buChar char="v"/>
            </a:pPr>
            <a:r>
              <a:rPr lang="en-GB" dirty="0" smtClean="0"/>
              <a:t>The epigenetic theory – carcinogenic agents act on activators or suppressors of genes resulting in abnormal expression of genes.</a:t>
            </a:r>
            <a:endParaRPr lang="en-US" dirty="0" smtClean="0"/>
          </a:p>
        </p:txBody>
      </p:sp>
    </p:spTree>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12</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dirty="0" smtClean="0"/>
              <a:t>The multi-step theory – carcinogenesis is a multi-step process (involves many stages).</a:t>
            </a:r>
            <a:endParaRPr lang="en-US" dirty="0" smtClean="0"/>
          </a:p>
          <a:p>
            <a:pPr lvl="0">
              <a:buFont typeface="Wingdings" pitchFamily="2" charset="2"/>
              <a:buChar char="v"/>
            </a:pPr>
            <a:r>
              <a:rPr lang="en-GB" dirty="0" smtClean="0"/>
              <a:t>Immune surveillance theory – immune-competent host destroys cancer cells and an immune-incompetent host does not. E.g. there is a high incidence of cancer in HIV/AIDS patients (Find out at least 5 examples) and old age.</a:t>
            </a:r>
            <a:endParaRPr lang="en-US" dirty="0" smtClean="0"/>
          </a:p>
          <a:p>
            <a:pPr lvl="0">
              <a:buFont typeface="Wingdings" pitchFamily="2" charset="2"/>
              <a:buChar char="v"/>
            </a:pPr>
            <a:r>
              <a:rPr lang="en-GB" dirty="0" smtClean="0"/>
              <a:t>Monoclonal theory - most cancers arise from a single clone of transformed cells.</a:t>
            </a:r>
            <a:endParaRPr lang="en-US" dirty="0" smtClean="0"/>
          </a:p>
        </p:txBody>
      </p:sp>
    </p:spTree>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Carcinogens </a:t>
            </a:r>
          </a:p>
          <a:p>
            <a:r>
              <a:rPr lang="en-GB" dirty="0" smtClean="0"/>
              <a:t>Carcinogens are cancer-causing agents</a:t>
            </a:r>
          </a:p>
          <a:p>
            <a:r>
              <a:rPr lang="en-GB" dirty="0" smtClean="0"/>
              <a:t>Co-carcinogens- agents that do not in themselves cause cancer but may initiate cellular changes, which via the carcinogens will cause cancer. </a:t>
            </a:r>
          </a:p>
          <a:p>
            <a:r>
              <a:rPr lang="en-GB" dirty="0" smtClean="0"/>
              <a:t>They are environmental and genetic factors that contribute to a cell undergoing malignant change. </a:t>
            </a:r>
          </a:p>
          <a:p>
            <a:endParaRPr lang="en-US" dirty="0"/>
          </a:p>
        </p:txBody>
      </p:sp>
    </p:spTree>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14</a:t>
            </a:fld>
            <a:endParaRPr lang="en-US"/>
          </a:p>
        </p:txBody>
      </p:sp>
      <p:sp>
        <p:nvSpPr>
          <p:cNvPr id="3" name="Content Placeholder 2"/>
          <p:cNvSpPr>
            <a:spLocks noGrp="1"/>
          </p:cNvSpPr>
          <p:nvPr>
            <p:ph sz="quarter" idx="1"/>
          </p:nvPr>
        </p:nvSpPr>
        <p:spPr/>
        <p:txBody>
          <a:bodyPr/>
          <a:lstStyle/>
          <a:p>
            <a:pPr>
              <a:buNone/>
            </a:pPr>
            <a:r>
              <a:rPr lang="en-GB" b="1" dirty="0" smtClean="0"/>
              <a:t>Common Properties of Carcinogens</a:t>
            </a:r>
            <a:endParaRPr lang="en-US" dirty="0" smtClean="0"/>
          </a:p>
          <a:p>
            <a:pPr lvl="0"/>
            <a:r>
              <a:rPr lang="en-GB" dirty="0" smtClean="0"/>
              <a:t>They require a latent period of 15 – 20 years</a:t>
            </a:r>
            <a:endParaRPr lang="en-US" dirty="0" smtClean="0"/>
          </a:p>
          <a:p>
            <a:pPr lvl="0"/>
            <a:r>
              <a:rPr lang="en-GB" dirty="0" smtClean="0"/>
              <a:t>The cellular changes appear to be transmitted to daughter cells</a:t>
            </a:r>
            <a:endParaRPr lang="en-US" dirty="0" smtClean="0"/>
          </a:p>
          <a:p>
            <a:pPr lvl="0"/>
            <a:r>
              <a:rPr lang="en-GB" dirty="0" smtClean="0"/>
              <a:t>Some require co-carcinogens</a:t>
            </a:r>
            <a:endParaRPr lang="en-US" dirty="0" smtClean="0"/>
          </a:p>
          <a:p>
            <a:pPr lvl="0"/>
            <a:r>
              <a:rPr lang="en-GB" dirty="0" smtClean="0"/>
              <a:t>Require proliferating cells</a:t>
            </a:r>
            <a:endParaRPr lang="en-US" dirty="0" smtClean="0"/>
          </a:p>
          <a:p>
            <a:pPr lvl="0"/>
            <a:r>
              <a:rPr lang="en-GB" dirty="0" smtClean="0"/>
              <a:t>Dose-dependent except when in lethal doses</a:t>
            </a:r>
            <a:endParaRPr lang="en-US" dirty="0" smtClean="0"/>
          </a:p>
          <a:p>
            <a:endParaRPr lang="en-US" dirty="0"/>
          </a:p>
        </p:txBody>
      </p:sp>
    </p:spTree>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Epidemiologic factors/factors influencing incidences of cancer</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15</a:t>
            </a:fld>
            <a:endParaRPr lang="en-US"/>
          </a:p>
        </p:txBody>
      </p:sp>
      <p:sp>
        <p:nvSpPr>
          <p:cNvPr id="3" name="Content Placeholder 2"/>
          <p:cNvSpPr>
            <a:spLocks noGrp="1"/>
          </p:cNvSpPr>
          <p:nvPr>
            <p:ph sz="quarter" idx="1"/>
          </p:nvPr>
        </p:nvSpPr>
        <p:spPr/>
        <p:txBody>
          <a:bodyPr>
            <a:normAutofit/>
          </a:bodyPr>
          <a:lstStyle/>
          <a:p>
            <a:pPr lvl="0">
              <a:buFont typeface="Wingdings" pitchFamily="2" charset="2"/>
              <a:buChar char="v"/>
            </a:pPr>
            <a:r>
              <a:rPr lang="en-GB" b="1" dirty="0" smtClean="0"/>
              <a:t>Familial and genetic factors </a:t>
            </a:r>
            <a:r>
              <a:rPr lang="en-GB" dirty="0" smtClean="0"/>
              <a:t>e.g. retinoblastoma, and cancer of the breast.</a:t>
            </a:r>
            <a:endParaRPr lang="en-US" dirty="0" smtClean="0"/>
          </a:p>
        </p:txBody>
      </p:sp>
    </p:spTree>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16</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b="1" dirty="0" smtClean="0"/>
              <a:t>Racial and geographical factors </a:t>
            </a:r>
            <a:r>
              <a:rPr lang="en-GB" dirty="0" smtClean="0"/>
              <a:t>e.g. Europeans and Americans (ca lung, breast, colon), Africans (ca skin, penis, cervix, liver), Japanese (ca stomach)</a:t>
            </a:r>
            <a:endParaRPr lang="en-US" dirty="0" smtClean="0"/>
          </a:p>
          <a:p>
            <a:pPr lvl="0">
              <a:buFont typeface="Wingdings" pitchFamily="2" charset="2"/>
              <a:buChar char="v"/>
            </a:pPr>
            <a:r>
              <a:rPr lang="en-GB" b="1" dirty="0" smtClean="0"/>
              <a:t>Environmental and cultural factors</a:t>
            </a:r>
            <a:endParaRPr lang="en-US" b="1" dirty="0" smtClean="0"/>
          </a:p>
          <a:p>
            <a:pPr lvl="0"/>
            <a:r>
              <a:rPr lang="en-GB" dirty="0" smtClean="0"/>
              <a:t>Cigarette smoking (cancer of the oral cavity, pharynx, larynx, lungs, oesophagus, pancreas and urinary bladder)</a:t>
            </a:r>
            <a:endParaRPr lang="en-US" dirty="0" smtClean="0"/>
          </a:p>
          <a:p>
            <a:endParaRPr lang="en-US" dirty="0"/>
          </a:p>
        </p:txBody>
      </p:sp>
    </p:spTree>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17</a:t>
            </a:fld>
            <a:endParaRPr lang="en-US"/>
          </a:p>
        </p:txBody>
      </p:sp>
      <p:sp>
        <p:nvSpPr>
          <p:cNvPr id="3" name="Content Placeholder 2"/>
          <p:cNvSpPr>
            <a:spLocks noGrp="1"/>
          </p:cNvSpPr>
          <p:nvPr>
            <p:ph sz="quarter" idx="1"/>
          </p:nvPr>
        </p:nvSpPr>
        <p:spPr/>
        <p:txBody>
          <a:bodyPr>
            <a:normAutofit lnSpcReduction="10000"/>
          </a:bodyPr>
          <a:lstStyle/>
          <a:p>
            <a:pPr lvl="0"/>
            <a:r>
              <a:rPr lang="en-GB" dirty="0" smtClean="0"/>
              <a:t>Alcohol (oropharynx, oesophagus, liver)</a:t>
            </a:r>
            <a:endParaRPr lang="en-US" dirty="0" smtClean="0"/>
          </a:p>
          <a:p>
            <a:pPr lvl="0"/>
            <a:r>
              <a:rPr lang="en-GB" dirty="0" smtClean="0"/>
              <a:t>Cancer of the cervix (age at first coitus, frequency, multiple partners, parity)</a:t>
            </a:r>
            <a:endParaRPr lang="en-US" dirty="0" smtClean="0"/>
          </a:p>
          <a:p>
            <a:pPr lvl="0"/>
            <a:r>
              <a:rPr lang="en-GB" dirty="0" smtClean="0"/>
              <a:t>Cancer of the penis (rare in circumcised males especially Jews, </a:t>
            </a:r>
            <a:r>
              <a:rPr lang="en-GB" dirty="0" err="1" smtClean="0"/>
              <a:t>muslims</a:t>
            </a:r>
            <a:r>
              <a:rPr lang="en-GB" dirty="0" smtClean="0"/>
              <a:t>)</a:t>
            </a:r>
            <a:endParaRPr lang="en-US" dirty="0" smtClean="0"/>
          </a:p>
          <a:p>
            <a:pPr lvl="0"/>
            <a:r>
              <a:rPr lang="en-GB" dirty="0" smtClean="0"/>
              <a:t>Industrial/occupational</a:t>
            </a:r>
            <a:endParaRPr lang="en-US" dirty="0" smtClean="0"/>
          </a:p>
          <a:p>
            <a:pPr lvl="0">
              <a:buFont typeface="Wingdings" pitchFamily="2" charset="2"/>
              <a:buChar char="v"/>
            </a:pPr>
            <a:r>
              <a:rPr lang="en-GB" b="1" dirty="0" smtClean="0"/>
              <a:t>Age</a:t>
            </a:r>
            <a:r>
              <a:rPr lang="en-GB" dirty="0" smtClean="0"/>
              <a:t> (majority from 5</a:t>
            </a:r>
            <a:r>
              <a:rPr lang="en-GB" baseline="30000" dirty="0" smtClean="0"/>
              <a:t>th</a:t>
            </a:r>
            <a:r>
              <a:rPr lang="en-GB" dirty="0" smtClean="0"/>
              <a:t> decade of life)</a:t>
            </a:r>
            <a:endParaRPr lang="en-US" dirty="0" smtClean="0"/>
          </a:p>
          <a:p>
            <a:pPr lvl="0">
              <a:buFont typeface="Wingdings" pitchFamily="2" charset="2"/>
              <a:buChar char="v"/>
            </a:pPr>
            <a:r>
              <a:rPr lang="en-GB" b="1" dirty="0" smtClean="0"/>
              <a:t>Sex</a:t>
            </a:r>
            <a:r>
              <a:rPr lang="en-GB" dirty="0" smtClean="0"/>
              <a:t> (more in males than females, except for organs peculiar to each sex)</a:t>
            </a:r>
            <a:endParaRPr lang="en-US" dirty="0" smtClean="0"/>
          </a:p>
          <a:p>
            <a:pPr marL="0" lv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609600"/>
            <a:ext cx="8229600" cy="808038"/>
          </a:xfrm>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18</a:t>
            </a:fld>
            <a:endParaRPr lang="en-US"/>
          </a:p>
        </p:txBody>
      </p:sp>
      <p:sp>
        <p:nvSpPr>
          <p:cNvPr id="3" name="Content Placeholder 2"/>
          <p:cNvSpPr>
            <a:spLocks noGrp="1"/>
          </p:cNvSpPr>
          <p:nvPr>
            <p:ph sz="quarter" idx="1"/>
          </p:nvPr>
        </p:nvSpPr>
        <p:spPr/>
        <p:txBody>
          <a:bodyPr>
            <a:normAutofit fontScale="92500"/>
          </a:bodyPr>
          <a:lstStyle/>
          <a:p>
            <a:pPr>
              <a:buNone/>
            </a:pPr>
            <a:r>
              <a:rPr lang="en-GB" b="1" dirty="0" smtClean="0"/>
              <a:t>Characteristics (behaviour) of tumours </a:t>
            </a:r>
          </a:p>
          <a:p>
            <a:r>
              <a:rPr lang="en-GB" dirty="0" smtClean="0"/>
              <a:t>Different types of tumours show varied morphological changes and rate or degree of differentiation </a:t>
            </a:r>
          </a:p>
          <a:p>
            <a:r>
              <a:rPr lang="en-GB" dirty="0" smtClean="0"/>
              <a:t>Consider the following characteristics of tumours</a:t>
            </a:r>
            <a:endParaRPr lang="en-US" dirty="0" smtClean="0"/>
          </a:p>
          <a:p>
            <a:pPr marL="514350" lvl="0" indent="-514350">
              <a:buFont typeface="+mj-lt"/>
              <a:buAutoNum type="arabicPeriod"/>
            </a:pPr>
            <a:r>
              <a:rPr lang="en-GB" b="1" dirty="0" smtClean="0"/>
              <a:t>Macroscopic features</a:t>
            </a:r>
            <a:endParaRPr lang="en-US" b="1" dirty="0" smtClean="0"/>
          </a:p>
          <a:p>
            <a:pPr marL="514350" lvl="0" indent="-514350">
              <a:buFont typeface="+mj-lt"/>
              <a:buAutoNum type="arabicPeriod"/>
            </a:pPr>
            <a:r>
              <a:rPr lang="en-GB" b="1" dirty="0" smtClean="0"/>
              <a:t>Microscopic features</a:t>
            </a:r>
            <a:endParaRPr lang="en-US" b="1" dirty="0" smtClean="0"/>
          </a:p>
          <a:p>
            <a:pPr marL="514350" lvl="0" indent="-514350">
              <a:buFont typeface="+mj-lt"/>
              <a:buAutoNum type="arabicPeriod"/>
            </a:pPr>
            <a:r>
              <a:rPr lang="en-GB" b="1" dirty="0" smtClean="0"/>
              <a:t>Growth rate</a:t>
            </a:r>
            <a:endParaRPr lang="en-US" b="1" dirty="0" smtClean="0"/>
          </a:p>
          <a:p>
            <a:pPr marL="514350" lvl="0" indent="-514350">
              <a:buFont typeface="+mj-lt"/>
              <a:buAutoNum type="arabicPeriod"/>
            </a:pPr>
            <a:r>
              <a:rPr lang="en-GB" b="1" dirty="0" smtClean="0"/>
              <a:t>Local invasion (direct spread)</a:t>
            </a:r>
            <a:endParaRPr lang="en-US" b="1" dirty="0" smtClean="0"/>
          </a:p>
          <a:p>
            <a:pPr marL="514350" lvl="0" indent="-514350">
              <a:buFont typeface="+mj-lt"/>
              <a:buAutoNum type="arabicPeriod"/>
            </a:pPr>
            <a:r>
              <a:rPr lang="en-GB" b="1" dirty="0" smtClean="0"/>
              <a:t>Metastasis (distant spread)</a:t>
            </a:r>
            <a:endParaRPr lang="en-US" dirty="0" smtClean="0"/>
          </a:p>
          <a:p>
            <a:endParaRPr lang="en-US" dirty="0"/>
          </a:p>
        </p:txBody>
      </p:sp>
    </p:spTree>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19</a:t>
            </a:fld>
            <a:endParaRPr lang="en-US"/>
          </a:p>
        </p:txBody>
      </p:sp>
      <p:sp>
        <p:nvSpPr>
          <p:cNvPr id="3" name="Content Placeholder 2"/>
          <p:cNvSpPr>
            <a:spLocks noGrp="1"/>
          </p:cNvSpPr>
          <p:nvPr>
            <p:ph sz="quarter" idx="1"/>
          </p:nvPr>
        </p:nvSpPr>
        <p:spPr/>
        <p:txBody>
          <a:bodyPr>
            <a:normAutofit/>
          </a:bodyPr>
          <a:lstStyle/>
          <a:p>
            <a:pPr>
              <a:buNone/>
            </a:pPr>
            <a:r>
              <a:rPr lang="en-US" b="1" dirty="0" smtClean="0"/>
              <a:t>1. Macroscopic Features</a:t>
            </a:r>
          </a:p>
          <a:p>
            <a:r>
              <a:rPr lang="en-GB" dirty="0" smtClean="0"/>
              <a:t>Tumours have a different colour ,texture and consistency compared to the surrounding normal tissues or tissues of origin. </a:t>
            </a:r>
          </a:p>
          <a:p>
            <a:r>
              <a:rPr lang="en-GB" dirty="0" smtClean="0"/>
              <a:t>The morphological classification puts tumours into two main groups: - benign and malignant. </a:t>
            </a:r>
          </a:p>
          <a:p>
            <a:r>
              <a:rPr lang="en-GB" dirty="0" smtClean="0"/>
              <a:t>The main macroscopic (gross) appearance of tumours can be: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Objectives</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a:t>
            </a:fld>
            <a:endParaRPr lang="en-US"/>
          </a:p>
        </p:txBody>
      </p:sp>
      <p:sp>
        <p:nvSpPr>
          <p:cNvPr id="3" name="Content Placeholder 2"/>
          <p:cNvSpPr>
            <a:spLocks noGrp="1"/>
          </p:cNvSpPr>
          <p:nvPr>
            <p:ph sz="quarter" idx="1"/>
          </p:nvPr>
        </p:nvSpPr>
        <p:spPr/>
        <p:txBody>
          <a:bodyPr>
            <a:normAutofit lnSpcReduction="10000"/>
          </a:bodyPr>
          <a:lstStyle/>
          <a:p>
            <a:pPr lvl="1">
              <a:buNone/>
            </a:pPr>
            <a:endParaRPr lang="en-GB" dirty="0" smtClean="0"/>
          </a:p>
          <a:p>
            <a:pPr lvl="1">
              <a:buFont typeface="Wingdings" pitchFamily="2" charset="2"/>
              <a:buChar char="Ø"/>
            </a:pPr>
            <a:r>
              <a:rPr lang="en-GB" dirty="0" smtClean="0"/>
              <a:t>Define neoplasms (tumours)</a:t>
            </a:r>
            <a:endParaRPr lang="en-US" dirty="0" smtClean="0"/>
          </a:p>
          <a:p>
            <a:pPr lvl="1">
              <a:buFont typeface="Wingdings" pitchFamily="2" charset="2"/>
              <a:buChar char="Ø"/>
            </a:pPr>
            <a:r>
              <a:rPr lang="en-GB" dirty="0" smtClean="0"/>
              <a:t>Describe the pathogenesis of tumours</a:t>
            </a:r>
            <a:endParaRPr lang="en-US" dirty="0" smtClean="0"/>
          </a:p>
          <a:p>
            <a:pPr lvl="1">
              <a:buFont typeface="Wingdings" pitchFamily="2" charset="2"/>
              <a:buChar char="Ø"/>
            </a:pPr>
            <a:r>
              <a:rPr lang="en-GB" dirty="0" smtClean="0"/>
              <a:t>Explain the process of oncogenesis </a:t>
            </a:r>
            <a:endParaRPr lang="en-US" dirty="0" smtClean="0"/>
          </a:p>
          <a:p>
            <a:pPr lvl="1">
              <a:buFont typeface="Wingdings" pitchFamily="2" charset="2"/>
              <a:buChar char="Ø"/>
            </a:pPr>
            <a:r>
              <a:rPr lang="en-GB" dirty="0" smtClean="0"/>
              <a:t>State the epidemiologic and environmental factors in tumour formation </a:t>
            </a:r>
            <a:endParaRPr lang="en-US" dirty="0" smtClean="0"/>
          </a:p>
          <a:p>
            <a:pPr lvl="1">
              <a:buFont typeface="Wingdings" pitchFamily="2" charset="2"/>
              <a:buChar char="Ø"/>
            </a:pPr>
            <a:r>
              <a:rPr lang="en-GB" dirty="0" smtClean="0"/>
              <a:t>Describe the characteristics and features of tumours</a:t>
            </a:r>
          </a:p>
          <a:p>
            <a:pPr lvl="1">
              <a:buFont typeface="Wingdings" pitchFamily="2" charset="2"/>
              <a:buChar char="Ø"/>
            </a:pPr>
            <a:r>
              <a:rPr lang="en-GB" dirty="0" smtClean="0"/>
              <a:t>Describe the process of spread of tumours </a:t>
            </a:r>
            <a:endParaRPr lang="en-US" dirty="0" smtClean="0"/>
          </a:p>
          <a:p>
            <a:pPr lvl="1">
              <a:buFont typeface="Wingdings" pitchFamily="2" charset="2"/>
              <a:buChar char="Ø"/>
            </a:pPr>
            <a:r>
              <a:rPr lang="en-GB" dirty="0" smtClean="0"/>
              <a:t>Describe the effects of tumours </a:t>
            </a:r>
            <a:endParaRPr lang="en-US" dirty="0" smtClean="0"/>
          </a:p>
          <a:p>
            <a:pPr lvl="1">
              <a:buFont typeface="Wingdings" pitchFamily="2" charset="2"/>
              <a:buChar char="Ø"/>
            </a:pPr>
            <a:r>
              <a:rPr lang="en-GB" dirty="0" smtClean="0"/>
              <a:t>Stage and grade tumours </a:t>
            </a:r>
            <a:endParaRPr lang="en-US" dirty="0" smtClean="0"/>
          </a:p>
          <a:p>
            <a:endParaRPr lang="en-US" dirty="0"/>
          </a:p>
        </p:txBody>
      </p:sp>
    </p:spTree>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20</a:t>
            </a:fld>
            <a:endParaRPr lang="en-US"/>
          </a:p>
        </p:txBody>
      </p:sp>
      <p:sp>
        <p:nvSpPr>
          <p:cNvPr id="6" name="Content Placeholder 5"/>
          <p:cNvSpPr>
            <a:spLocks noGrp="1"/>
          </p:cNvSpPr>
          <p:nvPr>
            <p:ph sz="quarter" idx="1"/>
          </p:nvPr>
        </p:nvSpPr>
        <p:spPr/>
        <p:txBody>
          <a:bodyPr/>
          <a:lstStyle/>
          <a:p>
            <a:pPr lvl="0">
              <a:buFont typeface="Wingdings" pitchFamily="2" charset="2"/>
              <a:buChar char="Ø"/>
            </a:pPr>
            <a:r>
              <a:rPr lang="en-GB" dirty="0" smtClean="0"/>
              <a:t>Papillary(small rounded protrusion)</a:t>
            </a:r>
            <a:endParaRPr lang="en-US" dirty="0" smtClean="0"/>
          </a:p>
          <a:p>
            <a:pPr lvl="0">
              <a:buFont typeface="Wingdings" pitchFamily="2" charset="2"/>
              <a:buChar char="Ø"/>
            </a:pPr>
            <a:r>
              <a:rPr lang="en-GB" dirty="0" err="1" smtClean="0"/>
              <a:t>Fungating</a:t>
            </a:r>
            <a:r>
              <a:rPr lang="en-GB" dirty="0" smtClean="0"/>
              <a:t>/cauliflower</a:t>
            </a:r>
            <a:endParaRPr lang="en-US" dirty="0" smtClean="0"/>
          </a:p>
          <a:p>
            <a:pPr lvl="0">
              <a:buFont typeface="Wingdings" pitchFamily="2" charset="2"/>
              <a:buChar char="Ø"/>
            </a:pPr>
            <a:r>
              <a:rPr lang="en-GB" dirty="0" smtClean="0"/>
              <a:t>Nodule/mass</a:t>
            </a:r>
            <a:endParaRPr lang="en-US" dirty="0" smtClean="0"/>
          </a:p>
          <a:p>
            <a:pPr lvl="0">
              <a:buFont typeface="Wingdings" pitchFamily="2" charset="2"/>
              <a:buChar char="Ø"/>
            </a:pPr>
            <a:r>
              <a:rPr lang="en-GB" dirty="0" smtClean="0"/>
              <a:t>Infiltrating(spreads beyond tissue layer)</a:t>
            </a:r>
            <a:endParaRPr lang="en-US" dirty="0" smtClean="0"/>
          </a:p>
          <a:p>
            <a:pPr lvl="0">
              <a:buFont typeface="Wingdings" pitchFamily="2" charset="2"/>
              <a:buChar char="Ø"/>
            </a:pPr>
            <a:r>
              <a:rPr lang="en-GB" dirty="0" smtClean="0"/>
              <a:t>Ulcer (ulcerative)</a:t>
            </a:r>
            <a:endParaRPr lang="en-US" dirty="0" smtClean="0"/>
          </a:p>
          <a:p>
            <a:pPr lvl="0">
              <a:buFont typeface="Wingdings" pitchFamily="2" charset="2"/>
              <a:buChar char="Ø"/>
            </a:pPr>
            <a:r>
              <a:rPr lang="en-GB" dirty="0" smtClean="0"/>
              <a:t>Haemorrhagic</a:t>
            </a:r>
            <a:endParaRPr lang="en-US" dirty="0" smtClean="0"/>
          </a:p>
          <a:p>
            <a:pPr lvl="0">
              <a:buFont typeface="Wingdings" pitchFamily="2" charset="2"/>
              <a:buChar char="Ø"/>
            </a:pPr>
            <a:r>
              <a:rPr lang="en-GB" dirty="0" smtClean="0"/>
              <a:t>Cysts </a:t>
            </a:r>
            <a:endParaRPr lang="en-US" dirty="0" smtClean="0"/>
          </a:p>
          <a:p>
            <a:endParaRPr lang="en-US" dirty="0"/>
          </a:p>
        </p:txBody>
      </p:sp>
    </p:spTree>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21</a:t>
            </a:fld>
            <a:endParaRPr lang="en-US"/>
          </a:p>
        </p:txBody>
      </p:sp>
      <p:sp>
        <p:nvSpPr>
          <p:cNvPr id="3" name="Content Placeholder 2"/>
          <p:cNvSpPr>
            <a:spLocks noGrp="1"/>
          </p:cNvSpPr>
          <p:nvPr>
            <p:ph sz="quarter" idx="1"/>
          </p:nvPr>
        </p:nvSpPr>
        <p:spPr/>
        <p:txBody>
          <a:bodyPr>
            <a:normAutofit/>
          </a:bodyPr>
          <a:lstStyle/>
          <a:p>
            <a:pPr>
              <a:buNone/>
            </a:pPr>
            <a:r>
              <a:rPr lang="en-GB" b="1" dirty="0" smtClean="0"/>
              <a:t>Benign Tumours </a:t>
            </a:r>
          </a:p>
          <a:p>
            <a:r>
              <a:rPr lang="en-GB" dirty="0" smtClean="0"/>
              <a:t>The general characteristics of benign tumours are: -</a:t>
            </a:r>
            <a:endParaRPr lang="en-US" dirty="0" smtClean="0"/>
          </a:p>
          <a:p>
            <a:pPr marL="571500" lvl="0" indent="-571500">
              <a:buFont typeface="+mj-lt"/>
              <a:buAutoNum type="romanUcPeriod"/>
            </a:pPr>
            <a:r>
              <a:rPr lang="en-GB" dirty="0" smtClean="0"/>
              <a:t>Spherical or ovoid in shape</a:t>
            </a:r>
          </a:p>
          <a:p>
            <a:pPr marL="571500" lvl="0" indent="-571500">
              <a:buFont typeface="+mj-lt"/>
              <a:buAutoNum type="romanUcPeriod"/>
            </a:pPr>
            <a:r>
              <a:rPr lang="en-GB" dirty="0" smtClean="0"/>
              <a:t>Encapsulated or well-circumscribed</a:t>
            </a:r>
            <a:endParaRPr lang="en-US" dirty="0" smtClean="0"/>
          </a:p>
          <a:p>
            <a:pPr marL="571500" lvl="0" indent="-571500">
              <a:buFont typeface="+mj-lt"/>
              <a:buAutoNum type="romanUcPeriod"/>
            </a:pPr>
            <a:r>
              <a:rPr lang="en-GB" dirty="0" smtClean="0"/>
              <a:t>Freely movable (are not fixed to overlying skin or underlying structures/tissues)</a:t>
            </a:r>
            <a:endParaRPr lang="en-US" dirty="0" smtClean="0"/>
          </a:p>
          <a:p>
            <a:pPr marL="571500" lvl="0" indent="-571500">
              <a:buFont typeface="+mj-lt"/>
              <a:buAutoNum type="romanUcPeriod"/>
            </a:pPr>
            <a:r>
              <a:rPr lang="en-GB" dirty="0" smtClean="0"/>
              <a:t>Firm and uniform (may change with secondary changes e.g. haemorrhagic or infarction)</a:t>
            </a:r>
            <a:endParaRPr lang="en-US" dirty="0" smtClean="0"/>
          </a:p>
          <a:p>
            <a:endParaRPr lang="en-US" dirty="0"/>
          </a:p>
        </p:txBody>
      </p:sp>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22</a:t>
            </a:fld>
            <a:endParaRPr lang="en-US"/>
          </a:p>
        </p:txBody>
      </p:sp>
      <p:sp>
        <p:nvSpPr>
          <p:cNvPr id="3" name="Content Placeholder 2"/>
          <p:cNvSpPr>
            <a:spLocks noGrp="1"/>
          </p:cNvSpPr>
          <p:nvPr>
            <p:ph sz="quarter" idx="1"/>
          </p:nvPr>
        </p:nvSpPr>
        <p:spPr/>
        <p:txBody>
          <a:bodyPr>
            <a:normAutofit/>
          </a:bodyPr>
          <a:lstStyle/>
          <a:p>
            <a:pPr>
              <a:buNone/>
            </a:pPr>
            <a:r>
              <a:rPr lang="en-GB" b="1" dirty="0" smtClean="0"/>
              <a:t>Malignant Tumours </a:t>
            </a:r>
          </a:p>
          <a:p>
            <a:r>
              <a:rPr lang="en-GB" dirty="0" smtClean="0"/>
              <a:t>Malignant tumours are usually: -</a:t>
            </a:r>
            <a:endParaRPr lang="en-US" dirty="0" smtClean="0"/>
          </a:p>
          <a:p>
            <a:pPr lvl="0">
              <a:buFont typeface="Wingdings" pitchFamily="2" charset="2"/>
              <a:buChar char="Ø"/>
            </a:pPr>
            <a:r>
              <a:rPr lang="en-GB" dirty="0" smtClean="0"/>
              <a:t>Irregular in shape</a:t>
            </a:r>
            <a:endParaRPr lang="en-US" dirty="0" smtClean="0"/>
          </a:p>
          <a:p>
            <a:pPr lvl="0">
              <a:buFont typeface="Wingdings" pitchFamily="2" charset="2"/>
              <a:buChar char="Ø"/>
            </a:pPr>
            <a:r>
              <a:rPr lang="en-GB" dirty="0" smtClean="0"/>
              <a:t>Poorly-circumscribed (poorly defined)</a:t>
            </a:r>
            <a:endParaRPr lang="en-US" dirty="0" smtClean="0"/>
          </a:p>
          <a:p>
            <a:pPr lvl="0">
              <a:buFont typeface="Wingdings" pitchFamily="2" charset="2"/>
              <a:buChar char="Ø"/>
            </a:pPr>
            <a:r>
              <a:rPr lang="en-GB" dirty="0" smtClean="0"/>
              <a:t>Extend into adjacent tissues</a:t>
            </a:r>
            <a:endParaRPr lang="en-US" dirty="0" smtClean="0"/>
          </a:p>
          <a:p>
            <a:pPr lvl="0">
              <a:buFont typeface="Wingdings" pitchFamily="2" charset="2"/>
              <a:buChar char="Ø"/>
            </a:pPr>
            <a:r>
              <a:rPr lang="en-GB" dirty="0" smtClean="0"/>
              <a:t>Often fixed (immobile) </a:t>
            </a:r>
          </a:p>
          <a:p>
            <a:pPr lvl="0">
              <a:buFont typeface="Wingdings" pitchFamily="2" charset="2"/>
              <a:buChar char="Ø"/>
            </a:pPr>
            <a:r>
              <a:rPr lang="en-GB" dirty="0" smtClean="0"/>
              <a:t>Secondary changes occur (haemorrhage, infarction and ulceration) more often.</a:t>
            </a:r>
            <a:endParaRPr lang="en-US" dirty="0" smtClean="0"/>
          </a:p>
          <a:p>
            <a:endParaRPr lang="en-US" dirty="0"/>
          </a:p>
        </p:txBody>
      </p:sp>
    </p:spTree>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000" dirty="0" smtClean="0"/>
              <a:t/>
            </a:r>
            <a:br>
              <a:rPr lang="en-US" sz="4000" dirty="0" smtClean="0"/>
            </a:br>
            <a:r>
              <a:rPr lang="en-US" sz="4000" dirty="0" smtClean="0"/>
              <a:t>Cont</a:t>
            </a:r>
            <a:r>
              <a:rPr lang="en-US" sz="4000" dirty="0"/>
              <a:t/>
            </a:r>
            <a:br>
              <a:rPr lang="en-US" sz="4000" dirty="0"/>
            </a:br>
            <a:endParaRPr lang="en-US" sz="4000"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23</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2. Microscopic Features </a:t>
            </a:r>
          </a:p>
          <a:p>
            <a:r>
              <a:rPr lang="en-GB" dirty="0" smtClean="0"/>
              <a:t>The microscopic features include: -</a:t>
            </a:r>
            <a:endParaRPr lang="en-US" dirty="0" smtClean="0"/>
          </a:p>
          <a:p>
            <a:pPr marL="514350" lvl="0" indent="-514350">
              <a:buFont typeface="+mj-lt"/>
              <a:buAutoNum type="alphaLcParenR"/>
            </a:pPr>
            <a:r>
              <a:rPr lang="en-GB" dirty="0" smtClean="0"/>
              <a:t>Cell pattern</a:t>
            </a:r>
            <a:endParaRPr lang="en-US" dirty="0" smtClean="0"/>
          </a:p>
          <a:p>
            <a:pPr marL="514350" lvl="0" indent="-514350">
              <a:buFont typeface="+mj-lt"/>
              <a:buAutoNum type="alphaLcParenR"/>
            </a:pPr>
            <a:r>
              <a:rPr lang="en-GB" dirty="0" smtClean="0"/>
              <a:t>Morphology of the neoplastic cells</a:t>
            </a:r>
            <a:endParaRPr lang="en-US" dirty="0" smtClean="0"/>
          </a:p>
          <a:p>
            <a:pPr marL="514350" lvl="0" indent="-514350">
              <a:buFont typeface="+mj-lt"/>
              <a:buAutoNum type="alphaLcParenR"/>
            </a:pPr>
            <a:r>
              <a:rPr lang="en-GB" dirty="0" smtClean="0"/>
              <a:t>Angiogenesis and tumour stroma</a:t>
            </a:r>
            <a:endParaRPr lang="en-US" dirty="0" smtClean="0"/>
          </a:p>
          <a:p>
            <a:pPr marL="514350" lvl="0" indent="-514350">
              <a:buFont typeface="+mj-lt"/>
              <a:buAutoNum type="alphaLcParenR"/>
            </a:pPr>
            <a:r>
              <a:rPr lang="en-GB" dirty="0" smtClean="0"/>
              <a:t>Inflammatory reaction</a:t>
            </a:r>
            <a:endParaRPr lang="en-US" dirty="0" smtClean="0"/>
          </a:p>
          <a:p>
            <a:endParaRPr lang="en-US" dirty="0" smtClean="0"/>
          </a:p>
          <a:p>
            <a:endParaRPr lang="en-US" dirty="0"/>
          </a:p>
        </p:txBody>
      </p:sp>
    </p:spTree>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24</a:t>
            </a:fld>
            <a:endParaRPr lang="en-US"/>
          </a:p>
        </p:txBody>
      </p:sp>
      <p:sp>
        <p:nvSpPr>
          <p:cNvPr id="6" name="Content Placeholder 5"/>
          <p:cNvSpPr>
            <a:spLocks noGrp="1"/>
          </p:cNvSpPr>
          <p:nvPr>
            <p:ph sz="quarter" idx="1"/>
          </p:nvPr>
        </p:nvSpPr>
        <p:spPr/>
        <p:txBody>
          <a:bodyPr>
            <a:normAutofit/>
          </a:bodyPr>
          <a:lstStyle/>
          <a:p>
            <a:pPr>
              <a:buNone/>
            </a:pPr>
            <a:r>
              <a:rPr lang="en-GB" b="1" dirty="0" smtClean="0"/>
              <a:t>a) The cell patterns</a:t>
            </a:r>
            <a:endParaRPr lang="en-US" dirty="0" smtClean="0"/>
          </a:p>
          <a:p>
            <a:pPr lvl="0"/>
            <a:r>
              <a:rPr lang="en-GB" dirty="0" smtClean="0"/>
              <a:t>The disruption in the patterns occurs in neoplasm e.g. epithelial tumours will have cells arranged in solid or papillary (fungating) masses and not in the normal patterns such as  columns or cords.</a:t>
            </a:r>
            <a:endParaRPr lang="en-US" dirty="0" smtClean="0"/>
          </a:p>
          <a:p>
            <a:pPr lvl="0"/>
            <a:r>
              <a:rPr lang="en-GB" dirty="0" smtClean="0"/>
              <a:t>Alteration of cell alignment to each other</a:t>
            </a:r>
            <a:endParaRPr lang="en-US" dirty="0" smtClean="0"/>
          </a:p>
          <a:p>
            <a:endParaRPr lang="en-US" dirty="0"/>
          </a:p>
        </p:txBody>
      </p:sp>
    </p:spTree>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25</a:t>
            </a:fld>
            <a:endParaRPr lang="en-US"/>
          </a:p>
        </p:txBody>
      </p:sp>
      <p:sp>
        <p:nvSpPr>
          <p:cNvPr id="3" name="Content Placeholder 2"/>
          <p:cNvSpPr>
            <a:spLocks noGrp="1"/>
          </p:cNvSpPr>
          <p:nvPr>
            <p:ph sz="quarter" idx="1"/>
          </p:nvPr>
        </p:nvSpPr>
        <p:spPr/>
        <p:txBody>
          <a:bodyPr>
            <a:normAutofit/>
          </a:bodyPr>
          <a:lstStyle/>
          <a:p>
            <a:pPr>
              <a:buNone/>
            </a:pPr>
            <a:r>
              <a:rPr lang="en-GB" b="1" dirty="0" smtClean="0"/>
              <a:t>b) Morphology</a:t>
            </a:r>
            <a:endParaRPr lang="en-US" dirty="0" smtClean="0"/>
          </a:p>
          <a:p>
            <a:pPr lvl="0"/>
            <a:r>
              <a:rPr lang="en-GB" dirty="0" err="1" smtClean="0"/>
              <a:t>Pleomorphism</a:t>
            </a:r>
            <a:r>
              <a:rPr lang="en-GB" dirty="0" smtClean="0"/>
              <a:t> (variation in size and shape of tumour cells)</a:t>
            </a:r>
            <a:endParaRPr lang="en-US" dirty="0" smtClean="0"/>
          </a:p>
          <a:p>
            <a:pPr lvl="0"/>
            <a:r>
              <a:rPr lang="en-GB" dirty="0" smtClean="0"/>
              <a:t>Abnormal genetic composition </a:t>
            </a:r>
          </a:p>
          <a:p>
            <a:pPr lvl="0"/>
            <a:r>
              <a:rPr lang="en-GB" dirty="0" err="1" smtClean="0"/>
              <a:t>Nucleocytoplasmic</a:t>
            </a:r>
            <a:r>
              <a:rPr lang="en-GB" dirty="0" smtClean="0"/>
              <a:t> changes </a:t>
            </a:r>
            <a:r>
              <a:rPr lang="en-GB" dirty="0" err="1" smtClean="0"/>
              <a:t>e.g</a:t>
            </a:r>
            <a:r>
              <a:rPr lang="en-GB" dirty="0" smtClean="0"/>
              <a:t> a large nucleus that is not proportional to the cytoplasm</a:t>
            </a:r>
          </a:p>
          <a:p>
            <a:pPr lvl="0"/>
            <a:endParaRPr lang="en-US" dirty="0" smtClean="0"/>
          </a:p>
        </p:txBody>
      </p:sp>
    </p:spTree>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26</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 Angiogenesis and tumour stroma</a:t>
            </a:r>
            <a:endParaRPr lang="en-US" dirty="0" smtClean="0"/>
          </a:p>
          <a:p>
            <a:r>
              <a:rPr lang="en-GB" dirty="0" smtClean="0"/>
              <a:t>New blood vessels are formed from the existing ones (angiogenesis) following stimulation by tumour factors. </a:t>
            </a:r>
          </a:p>
          <a:p>
            <a:r>
              <a:rPr lang="en-GB" dirty="0" smtClean="0"/>
              <a:t>The cell stroma contains connective tissue, blood vessels, nerves, </a:t>
            </a:r>
            <a:r>
              <a:rPr lang="en-GB" dirty="0" err="1" smtClean="0"/>
              <a:t>metaplastic</a:t>
            </a:r>
            <a:r>
              <a:rPr lang="en-GB" dirty="0" smtClean="0"/>
              <a:t> bone or cartilage.</a:t>
            </a:r>
            <a:endParaRPr lang="en-US" dirty="0" smtClean="0"/>
          </a:p>
          <a:p>
            <a:pPr>
              <a:buNone/>
            </a:pPr>
            <a:r>
              <a:rPr lang="en-GB" b="1" dirty="0" smtClean="0"/>
              <a:t>d) Inflammation</a:t>
            </a:r>
            <a:endParaRPr lang="en-US" dirty="0" smtClean="0"/>
          </a:p>
          <a:p>
            <a:r>
              <a:rPr lang="en-GB" dirty="0" smtClean="0"/>
              <a:t>This is the body response to injury such as ulceration, ischaemia, and infections.</a:t>
            </a:r>
            <a:endParaRPr lang="en-US" dirty="0"/>
          </a:p>
        </p:txBody>
      </p:sp>
    </p:spTree>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27</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3. Growth Rate and Spread </a:t>
            </a:r>
          </a:p>
          <a:p>
            <a:r>
              <a:rPr lang="en-GB" dirty="0" smtClean="0"/>
              <a:t>Tumours usually proliferate faster than the normal cells with the benign ones proliferating less rapidly compared to the malignant ones. </a:t>
            </a:r>
          </a:p>
          <a:p>
            <a:r>
              <a:rPr lang="en-GB" dirty="0" smtClean="0"/>
              <a:t>The growth is controlled by growth factors secreted by the tumour.</a:t>
            </a:r>
            <a:endParaRPr lang="en-US" dirty="0" smtClean="0"/>
          </a:p>
          <a:p>
            <a:r>
              <a:rPr lang="en-GB" dirty="0" smtClean="0"/>
              <a:t>The rate of tumour enlargement depends on: -</a:t>
            </a:r>
            <a:endParaRPr lang="en-US" dirty="0" smtClean="0"/>
          </a:p>
        </p:txBody>
      </p:sp>
    </p:spTree>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28</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dirty="0" smtClean="0"/>
              <a:t>Rate of division and destruction of the tumour cells </a:t>
            </a:r>
          </a:p>
          <a:p>
            <a:pPr lvl="0">
              <a:buFont typeface="Wingdings" pitchFamily="2" charset="2"/>
              <a:buChar char="v"/>
            </a:pPr>
            <a:r>
              <a:rPr lang="en-GB" dirty="0" smtClean="0"/>
              <a:t>Non-neoplastic elements in the tumours e.g. connective tissue </a:t>
            </a:r>
            <a:r>
              <a:rPr lang="en-GB" dirty="0" err="1" smtClean="0"/>
              <a:t>stroma</a:t>
            </a:r>
            <a:endParaRPr lang="en-US" dirty="0" smtClean="0"/>
          </a:p>
          <a:p>
            <a:pPr lvl="0">
              <a:buFont typeface="Wingdings" pitchFamily="2" charset="2"/>
              <a:buChar char="v"/>
            </a:pPr>
            <a:r>
              <a:rPr lang="en-GB" dirty="0" smtClean="0"/>
              <a:t>Degree of differentiation</a:t>
            </a:r>
            <a:endParaRPr lang="en-US" dirty="0" smtClean="0"/>
          </a:p>
          <a:p>
            <a:endParaRPr lang="en-US" dirty="0"/>
          </a:p>
        </p:txBody>
      </p:sp>
    </p:spTree>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29</a:t>
            </a:fld>
            <a:endParaRPr lang="en-US"/>
          </a:p>
        </p:txBody>
      </p:sp>
      <p:sp>
        <p:nvSpPr>
          <p:cNvPr id="3" name="Content Placeholder 2"/>
          <p:cNvSpPr>
            <a:spLocks noGrp="1"/>
          </p:cNvSpPr>
          <p:nvPr>
            <p:ph sz="quarter" idx="1"/>
          </p:nvPr>
        </p:nvSpPr>
        <p:spPr/>
        <p:txBody>
          <a:bodyPr>
            <a:normAutofit/>
          </a:bodyPr>
          <a:lstStyle/>
          <a:p>
            <a:pPr>
              <a:buNone/>
            </a:pPr>
            <a:r>
              <a:rPr lang="en-GB" b="1" dirty="0" smtClean="0"/>
              <a:t>Tumours spread by several routes: -</a:t>
            </a:r>
            <a:endParaRPr lang="en-US" b="1" dirty="0" smtClean="0"/>
          </a:p>
          <a:p>
            <a:pPr lvl="0"/>
            <a:r>
              <a:rPr lang="en-GB" dirty="0" smtClean="0"/>
              <a:t>Local (direct) invasion</a:t>
            </a:r>
            <a:endParaRPr lang="en-US" dirty="0" smtClean="0"/>
          </a:p>
          <a:p>
            <a:pPr lvl="0"/>
            <a:r>
              <a:rPr lang="en-GB" dirty="0" smtClean="0"/>
              <a:t>Lymphatic spread </a:t>
            </a:r>
            <a:endParaRPr lang="en-US" dirty="0" smtClean="0"/>
          </a:p>
          <a:p>
            <a:pPr lvl="0">
              <a:buFont typeface="Wingdings" pitchFamily="2" charset="2"/>
              <a:buChar char="Ø"/>
            </a:pPr>
            <a:r>
              <a:rPr lang="en-GB" dirty="0" smtClean="0"/>
              <a:t>Common in carcinomas of the epithelia</a:t>
            </a:r>
            <a:endParaRPr lang="en-US" dirty="0" smtClean="0"/>
          </a:p>
          <a:p>
            <a:pPr lvl="0">
              <a:buFont typeface="Wingdings" pitchFamily="2" charset="2"/>
              <a:buChar char="Ø"/>
            </a:pPr>
            <a:r>
              <a:rPr lang="en-GB" dirty="0" smtClean="0"/>
              <a:t>Local nodes involved first </a:t>
            </a:r>
            <a:endParaRPr lang="en-US" dirty="0" smtClean="0"/>
          </a:p>
          <a:p>
            <a:pPr lvl="0">
              <a:buFont typeface="Wingdings" pitchFamily="2" charset="2"/>
              <a:buChar char="Ø"/>
            </a:pPr>
            <a:r>
              <a:rPr lang="en-GB" dirty="0" smtClean="0"/>
              <a:t>Lymph node enlargement in tumours </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b="1"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a:t>
            </a:fld>
            <a:endParaRPr lang="en-US"/>
          </a:p>
        </p:txBody>
      </p:sp>
      <p:sp>
        <p:nvSpPr>
          <p:cNvPr id="3" name="Content Placeholder 2"/>
          <p:cNvSpPr>
            <a:spLocks noGrp="1"/>
          </p:cNvSpPr>
          <p:nvPr>
            <p:ph sz="quarter" idx="1"/>
          </p:nvPr>
        </p:nvSpPr>
        <p:spPr/>
        <p:txBody>
          <a:bodyPr>
            <a:normAutofit lnSpcReduction="10000"/>
          </a:bodyPr>
          <a:lstStyle/>
          <a:p>
            <a:r>
              <a:rPr lang="en-GB" dirty="0" smtClean="0"/>
              <a:t>The term “neoplasm” mean new growth and the new growths produced are called “neoplasm” or “tumour”. </a:t>
            </a:r>
          </a:p>
          <a:p>
            <a:r>
              <a:rPr lang="en-GB" dirty="0" smtClean="0"/>
              <a:t>Not all new growths are neoplasms since new growth of tissues and cells exists in processes of embryogenesis, regeneration and repair, hyperplasia and hormonal stimulation  which is controlled </a:t>
            </a:r>
          </a:p>
          <a:p>
            <a:r>
              <a:rPr lang="en-GB" dirty="0" smtClean="0"/>
              <a:t> </a:t>
            </a:r>
            <a:r>
              <a:rPr lang="en-GB" dirty="0"/>
              <a:t>N</a:t>
            </a:r>
            <a:r>
              <a:rPr lang="en-GB" dirty="0" smtClean="0"/>
              <a:t>eoplastic cells  have lost control and regulation of replication forming an abnormal mass of tissue.  </a:t>
            </a:r>
          </a:p>
          <a:p>
            <a:pPr>
              <a:buNone/>
            </a:pPr>
            <a:endParaRPr lang="en-US" dirty="0" smtClean="0"/>
          </a:p>
        </p:txBody>
      </p:sp>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30</a:t>
            </a:fld>
            <a:endParaRPr lang="en-US"/>
          </a:p>
        </p:txBody>
      </p:sp>
      <p:sp>
        <p:nvSpPr>
          <p:cNvPr id="6" name="Content Placeholder 5"/>
          <p:cNvSpPr>
            <a:spLocks noGrp="1"/>
          </p:cNvSpPr>
          <p:nvPr>
            <p:ph sz="quarter" idx="1"/>
          </p:nvPr>
        </p:nvSpPr>
        <p:spPr/>
        <p:txBody>
          <a:bodyPr/>
          <a:lstStyle/>
          <a:p>
            <a:pPr lvl="0"/>
            <a:r>
              <a:rPr lang="en-GB" dirty="0" smtClean="0"/>
              <a:t>Blood (haematogenous) spread – veins and arteries </a:t>
            </a:r>
            <a:endParaRPr lang="en-US" dirty="0" smtClean="0"/>
          </a:p>
          <a:p>
            <a:pPr lvl="2"/>
            <a:r>
              <a:rPr lang="en-GB" dirty="0" smtClean="0"/>
              <a:t>Venous </a:t>
            </a:r>
            <a:endParaRPr lang="en-US" dirty="0" smtClean="0"/>
          </a:p>
          <a:p>
            <a:pPr lvl="1"/>
            <a:r>
              <a:rPr lang="en-GB" dirty="0" smtClean="0"/>
              <a:t>Carry tumours of GIT to liver</a:t>
            </a:r>
            <a:endParaRPr lang="en-US" dirty="0" smtClean="0"/>
          </a:p>
          <a:p>
            <a:pPr lvl="1"/>
            <a:r>
              <a:rPr lang="en-GB" dirty="0" smtClean="0"/>
              <a:t>Carry tumours from various organs to the lungs</a:t>
            </a:r>
            <a:endParaRPr lang="en-US" dirty="0" smtClean="0"/>
          </a:p>
          <a:p>
            <a:pPr lvl="1"/>
            <a:r>
              <a:rPr lang="en-GB" dirty="0" smtClean="0"/>
              <a:t>Main route for sarcomas spread  </a:t>
            </a:r>
            <a:endParaRPr lang="en-US" dirty="0" smtClean="0"/>
          </a:p>
          <a:p>
            <a:endParaRPr lang="en-US" dirty="0"/>
          </a:p>
        </p:txBody>
      </p:sp>
    </p:spTree>
  </p:cSld>
  <p:clrMapOvr>
    <a:masterClrMapping/>
  </p:clrMapOvr>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31</a:t>
            </a:fld>
            <a:endParaRPr lang="en-US"/>
          </a:p>
        </p:txBody>
      </p:sp>
      <p:sp>
        <p:nvSpPr>
          <p:cNvPr id="3" name="Content Placeholder 2"/>
          <p:cNvSpPr>
            <a:spLocks noGrp="1"/>
          </p:cNvSpPr>
          <p:nvPr>
            <p:ph sz="quarter" idx="1"/>
          </p:nvPr>
        </p:nvSpPr>
        <p:spPr/>
        <p:txBody>
          <a:bodyPr>
            <a:normAutofit/>
          </a:bodyPr>
          <a:lstStyle/>
          <a:p>
            <a:pPr lvl="0"/>
            <a:r>
              <a:rPr lang="en-GB" dirty="0" smtClean="0"/>
              <a:t>Transcoelomic spread</a:t>
            </a:r>
            <a:endParaRPr lang="en-US" dirty="0" smtClean="0"/>
          </a:p>
          <a:p>
            <a:pPr lvl="0"/>
            <a:r>
              <a:rPr lang="en-GB" dirty="0" err="1" smtClean="0"/>
              <a:t>Perineural</a:t>
            </a:r>
            <a:r>
              <a:rPr lang="en-GB" dirty="0" smtClean="0"/>
              <a:t> spread</a:t>
            </a:r>
            <a:endParaRPr lang="en-US" dirty="0" smtClean="0"/>
          </a:p>
          <a:p>
            <a:pPr lvl="0"/>
            <a:r>
              <a:rPr lang="en-GB" dirty="0" smtClean="0"/>
              <a:t>Intraepithelial spread</a:t>
            </a:r>
            <a:endParaRPr lang="en-US" dirty="0" smtClean="0"/>
          </a:p>
          <a:p>
            <a:pPr lvl="0"/>
            <a:r>
              <a:rPr lang="en-GB" dirty="0" smtClean="0"/>
              <a:t>CSF</a:t>
            </a:r>
            <a:endParaRPr lang="en-US" dirty="0" smtClean="0"/>
          </a:p>
          <a:p>
            <a:pPr lvl="0"/>
            <a:r>
              <a:rPr lang="en-GB" dirty="0" smtClean="0"/>
              <a:t>Spread of cerebral tumours </a:t>
            </a:r>
            <a:endParaRPr lang="en-US" dirty="0" smtClean="0"/>
          </a:p>
          <a:p>
            <a:pPr marL="0" indent="0">
              <a:buNone/>
            </a:pPr>
            <a:endParaRPr lang="en-US" dirty="0"/>
          </a:p>
        </p:txBody>
      </p:sp>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32</a:t>
            </a:fld>
            <a:endParaRPr lang="en-US"/>
          </a:p>
        </p:txBody>
      </p:sp>
      <p:sp>
        <p:nvSpPr>
          <p:cNvPr id="3" name="Content Placeholder 2"/>
          <p:cNvSpPr>
            <a:spLocks noGrp="1"/>
          </p:cNvSpPr>
          <p:nvPr>
            <p:ph sz="quarter" idx="1"/>
          </p:nvPr>
        </p:nvSpPr>
        <p:spPr/>
        <p:txBody>
          <a:bodyPr>
            <a:normAutofit lnSpcReduction="10000"/>
          </a:bodyPr>
          <a:lstStyle/>
          <a:p>
            <a:pPr>
              <a:buNone/>
            </a:pPr>
            <a:r>
              <a:rPr lang="en-GB" b="1" dirty="0" smtClean="0"/>
              <a:t>4. Metastasis </a:t>
            </a:r>
          </a:p>
          <a:p>
            <a:r>
              <a:rPr lang="en-GB" dirty="0" smtClean="0"/>
              <a:t>Metastasis is the growth of a tumour away from the primary site and is caused by </a:t>
            </a:r>
            <a:r>
              <a:rPr lang="en-GB" dirty="0" err="1" smtClean="0"/>
              <a:t>embolization</a:t>
            </a:r>
            <a:r>
              <a:rPr lang="en-GB" dirty="0" smtClean="0"/>
              <a:t>.</a:t>
            </a:r>
            <a:endParaRPr lang="en-US" dirty="0" smtClean="0"/>
          </a:p>
          <a:p>
            <a:pPr lvl="0"/>
            <a:r>
              <a:rPr lang="en-GB" dirty="0" smtClean="0"/>
              <a:t>Tumour cells permeate a blood vessel or a lymphatic vessel by secreting toxins that destroy the wall, of the vessel forming cords of cells. </a:t>
            </a:r>
          </a:p>
          <a:p>
            <a:pPr lvl="0"/>
            <a:r>
              <a:rPr lang="en-GB" dirty="0" smtClean="0"/>
              <a:t>These cords once formed undergoes embolization.</a:t>
            </a:r>
            <a:endParaRPr lang="en-US" dirty="0" smtClean="0"/>
          </a:p>
          <a:p>
            <a:pPr lvl="0"/>
            <a:r>
              <a:rPr lang="en-GB" dirty="0" smtClean="0"/>
              <a:t>Embolization is the break-off of tumour cells, which are then carried away as particulate matter in the blood stream.</a:t>
            </a:r>
            <a:endParaRPr lang="en-US" dirty="0" smtClean="0"/>
          </a:p>
        </p:txBody>
      </p:sp>
    </p:spTree>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33</a:t>
            </a:fld>
            <a:endParaRPr lang="en-US"/>
          </a:p>
        </p:txBody>
      </p:sp>
      <p:sp>
        <p:nvSpPr>
          <p:cNvPr id="6" name="Content Placeholder 5"/>
          <p:cNvSpPr>
            <a:spLocks noGrp="1"/>
          </p:cNvSpPr>
          <p:nvPr>
            <p:ph sz="quarter" idx="1"/>
          </p:nvPr>
        </p:nvSpPr>
        <p:spPr/>
        <p:txBody>
          <a:bodyPr>
            <a:normAutofit/>
          </a:bodyPr>
          <a:lstStyle/>
          <a:p>
            <a:pPr lvl="0"/>
            <a:r>
              <a:rPr lang="en-GB" dirty="0" smtClean="0"/>
              <a:t>The cells can occlude lymphatic vessels causing oedema e.g. ca breast –“</a:t>
            </a:r>
            <a:r>
              <a:rPr lang="en-GB" i="1" dirty="0" err="1" smtClean="0"/>
              <a:t>peu</a:t>
            </a:r>
            <a:r>
              <a:rPr lang="en-GB" i="1" dirty="0" smtClean="0"/>
              <a:t> de orange</a:t>
            </a:r>
            <a:endParaRPr lang="en-US" dirty="0" smtClean="0"/>
          </a:p>
          <a:p>
            <a:r>
              <a:rPr lang="en-GB" dirty="0" smtClean="0"/>
              <a:t>Metastasis is via: -</a:t>
            </a:r>
            <a:endParaRPr lang="en-US" dirty="0" smtClean="0"/>
          </a:p>
          <a:p>
            <a:pPr lvl="0">
              <a:buFont typeface="Wingdings" pitchFamily="2" charset="2"/>
              <a:buChar char="v"/>
            </a:pPr>
            <a:r>
              <a:rPr lang="en-GB" dirty="0" smtClean="0"/>
              <a:t>Blood vessels</a:t>
            </a:r>
            <a:endParaRPr lang="en-US" dirty="0" smtClean="0"/>
          </a:p>
          <a:p>
            <a:pPr lvl="0">
              <a:buFont typeface="Wingdings" pitchFamily="2" charset="2"/>
              <a:buChar char="v"/>
            </a:pPr>
            <a:r>
              <a:rPr lang="en-GB" dirty="0" smtClean="0"/>
              <a:t>Lymphatics</a:t>
            </a:r>
            <a:endParaRPr lang="en-US" dirty="0" smtClean="0"/>
          </a:p>
          <a:p>
            <a:pPr lvl="0">
              <a:buFont typeface="Wingdings" pitchFamily="2" charset="2"/>
              <a:buChar char="v"/>
            </a:pPr>
            <a:r>
              <a:rPr lang="en-GB" dirty="0" smtClean="0"/>
              <a:t>Epithelial cavities</a:t>
            </a:r>
            <a:endParaRPr lang="en-US" dirty="0" smtClean="0"/>
          </a:p>
          <a:p>
            <a:pPr lvl="0">
              <a:buFont typeface="Wingdings" pitchFamily="2" charset="2"/>
              <a:buChar char="v"/>
            </a:pPr>
            <a:r>
              <a:rPr lang="en-GB" dirty="0" smtClean="0"/>
              <a:t>Cerebrospinal space</a:t>
            </a:r>
            <a:endParaRPr lang="en-US" dirty="0" smtClean="0"/>
          </a:p>
          <a:p>
            <a:pPr lvl="0">
              <a:buFont typeface="Wingdings" pitchFamily="2" charset="2"/>
              <a:buChar char="v"/>
            </a:pPr>
            <a:r>
              <a:rPr lang="en-GB" dirty="0" err="1" smtClean="0"/>
              <a:t>Transcoelomic</a:t>
            </a:r>
            <a:r>
              <a:rPr lang="en-GB" dirty="0" smtClean="0"/>
              <a:t> spread </a:t>
            </a:r>
            <a:endParaRPr lang="en-US" dirty="0"/>
          </a:p>
        </p:txBody>
      </p:sp>
    </p:spTree>
  </p:cSld>
  <p:clrMapOvr>
    <a:masterClrMapping/>
  </p:clrMapOvr>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34</a:t>
            </a:fld>
            <a:endParaRPr lang="en-US"/>
          </a:p>
        </p:txBody>
      </p:sp>
      <p:sp>
        <p:nvSpPr>
          <p:cNvPr id="3" name="Content Placeholder 2"/>
          <p:cNvSpPr>
            <a:spLocks noGrp="1"/>
          </p:cNvSpPr>
          <p:nvPr>
            <p:ph sz="quarter" idx="1"/>
          </p:nvPr>
        </p:nvSpPr>
        <p:spPr/>
        <p:txBody>
          <a:bodyPr>
            <a:normAutofit lnSpcReduction="10000"/>
          </a:bodyPr>
          <a:lstStyle/>
          <a:p>
            <a:pPr lvl="0">
              <a:buNone/>
            </a:pPr>
            <a:r>
              <a:rPr lang="en-US" b="1" dirty="0" smtClean="0"/>
              <a:t>Sites of Metastasis</a:t>
            </a:r>
          </a:p>
          <a:p>
            <a:pPr lvl="0"/>
            <a:r>
              <a:rPr lang="en-GB" dirty="0" smtClean="0"/>
              <a:t>Bones</a:t>
            </a:r>
            <a:endParaRPr lang="en-US" dirty="0" smtClean="0"/>
          </a:p>
          <a:p>
            <a:pPr lvl="1"/>
            <a:r>
              <a:rPr lang="en-GB" dirty="0" smtClean="0"/>
              <a:t>Prostatic cancer is common origin because there are venous plexuses that lead to communication between veins of the prostate and spinal veins.</a:t>
            </a:r>
            <a:endParaRPr lang="en-US" dirty="0" smtClean="0"/>
          </a:p>
          <a:p>
            <a:pPr lvl="1"/>
            <a:r>
              <a:rPr lang="en-GB" dirty="0" smtClean="0"/>
              <a:t>The usual sites are: -</a:t>
            </a:r>
            <a:endParaRPr lang="en-US" dirty="0" smtClean="0"/>
          </a:p>
          <a:p>
            <a:pPr lvl="2"/>
            <a:r>
              <a:rPr lang="en-GB" dirty="0" smtClean="0"/>
              <a:t>Lumbar vertebrae</a:t>
            </a:r>
            <a:endParaRPr lang="en-US" dirty="0" smtClean="0"/>
          </a:p>
          <a:p>
            <a:pPr lvl="2"/>
            <a:r>
              <a:rPr lang="en-GB" dirty="0" smtClean="0"/>
              <a:t>Pelvis</a:t>
            </a:r>
            <a:endParaRPr lang="en-US" dirty="0" smtClean="0"/>
          </a:p>
          <a:p>
            <a:pPr lvl="2"/>
            <a:r>
              <a:rPr lang="en-GB" dirty="0" smtClean="0"/>
              <a:t>Skull</a:t>
            </a:r>
            <a:endParaRPr lang="en-US" dirty="0" smtClean="0"/>
          </a:p>
          <a:p>
            <a:pPr marL="365760" lvl="1" indent="0">
              <a:buNone/>
            </a:pPr>
            <a:r>
              <a:rPr lang="en-GB" dirty="0" smtClean="0"/>
              <a:t>	              			      </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35</a:t>
            </a:fld>
            <a:endParaRPr lang="en-US"/>
          </a:p>
        </p:txBody>
      </p:sp>
      <p:sp>
        <p:nvSpPr>
          <p:cNvPr id="6" name="Content Placeholder 5"/>
          <p:cNvSpPr>
            <a:spLocks noGrp="1"/>
          </p:cNvSpPr>
          <p:nvPr>
            <p:ph sz="quarter" idx="1"/>
          </p:nvPr>
        </p:nvSpPr>
        <p:spPr/>
        <p:txBody>
          <a:bodyPr/>
          <a:lstStyle/>
          <a:p>
            <a:pPr lvl="0"/>
            <a:r>
              <a:rPr lang="en-GB" dirty="0" smtClean="0"/>
              <a:t>Endocrine glands</a:t>
            </a:r>
            <a:endParaRPr lang="en-US" dirty="0" smtClean="0"/>
          </a:p>
          <a:p>
            <a:pPr lvl="0"/>
            <a:r>
              <a:rPr lang="en-GB" dirty="0" smtClean="0"/>
              <a:t>Lung – because it has a rich blood supply network e</a:t>
            </a:r>
            <a:endParaRPr lang="en-US" dirty="0" smtClean="0"/>
          </a:p>
          <a:p>
            <a:pPr lvl="0"/>
            <a:r>
              <a:rPr lang="en-GB" dirty="0" smtClean="0"/>
              <a:t>Liver – via the portal vein</a:t>
            </a:r>
            <a:endParaRPr lang="en-US" dirty="0" smtClean="0"/>
          </a:p>
          <a:p>
            <a:pPr lvl="0"/>
            <a:r>
              <a:rPr lang="en-GB" dirty="0" smtClean="0"/>
              <a:t>Brain – e.g. lung cancer, the patient presents with symptoms of S.O.L</a:t>
            </a:r>
            <a:endParaRPr lang="en-US" dirty="0" smtClean="0"/>
          </a:p>
          <a:p>
            <a:endParaRPr lang="en-US" dirty="0"/>
          </a:p>
        </p:txBody>
      </p:sp>
    </p:spTree>
  </p:cSld>
  <p:clrMapOvr>
    <a:masterClrMapping/>
  </p:clrMapOvr>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457200" y="762000"/>
            <a:ext cx="8229600" cy="655638"/>
          </a:xfrm>
        </p:spPr>
        <p:txBody>
          <a:bodyPr>
            <a:normAutofit fontScale="90000"/>
          </a:bodyPr>
          <a:lstStyle/>
          <a:p>
            <a:pPr lvl="0"/>
            <a:r>
              <a:rPr lang="en-US" dirty="0" smtClean="0"/>
              <a:t/>
            </a:r>
            <a:br>
              <a:rPr lang="en-US" dirty="0" smtClean="0"/>
            </a:br>
            <a:r>
              <a:rPr lang="en-US" dirty="0" smtClean="0"/>
              <a:t>Cont.</a:t>
            </a:r>
            <a:br>
              <a:rPr lang="en-US" dirty="0" smtClean="0"/>
            </a:br>
            <a:r>
              <a:rPr lang="en-GB" dirty="0" smtClean="0"/>
              <a:t> </a:t>
            </a:r>
            <a:r>
              <a:rPr lang="en-US" dirty="0" smtClean="0"/>
              <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36</a:t>
            </a:fld>
            <a:endParaRPr lang="en-US"/>
          </a:p>
        </p:txBody>
      </p:sp>
      <p:sp>
        <p:nvSpPr>
          <p:cNvPr id="3" name="Content Placeholder 2"/>
          <p:cNvSpPr>
            <a:spLocks noGrp="1"/>
          </p:cNvSpPr>
          <p:nvPr>
            <p:ph sz="quarter" idx="1"/>
          </p:nvPr>
        </p:nvSpPr>
        <p:spPr/>
        <p:txBody>
          <a:bodyPr>
            <a:normAutofit/>
          </a:bodyPr>
          <a:lstStyle/>
          <a:p>
            <a:pPr>
              <a:buNone/>
            </a:pPr>
            <a:r>
              <a:rPr lang="en-GB" sz="3200" b="1" dirty="0" smtClean="0"/>
              <a:t>Clinical effects of tumours </a:t>
            </a:r>
          </a:p>
          <a:p>
            <a:r>
              <a:rPr lang="en-GB" sz="3200" dirty="0" smtClean="0"/>
              <a:t>Clinical effects of tumours can be grouped as: </a:t>
            </a:r>
            <a:endParaRPr lang="en-US" sz="3200" dirty="0" smtClean="0"/>
          </a:p>
          <a:p>
            <a:pPr lvl="3"/>
            <a:r>
              <a:rPr lang="en-GB" sz="3200" b="1" dirty="0" smtClean="0"/>
              <a:t>General effects</a:t>
            </a:r>
            <a:endParaRPr lang="en-US" sz="3200" b="1" dirty="0" smtClean="0"/>
          </a:p>
          <a:p>
            <a:pPr lvl="3"/>
            <a:r>
              <a:rPr lang="en-GB" sz="3200" b="1" dirty="0" smtClean="0"/>
              <a:t>Local effects</a:t>
            </a:r>
            <a:endParaRPr lang="en-US" sz="3200" b="1" dirty="0" smtClean="0"/>
          </a:p>
          <a:p>
            <a:pPr lvl="3"/>
            <a:r>
              <a:rPr lang="en-GB" sz="3200" b="1" dirty="0" smtClean="0"/>
              <a:t>Systemic effects </a:t>
            </a:r>
            <a:endParaRPr lang="en-US" sz="3200" b="1" dirty="0" smtClean="0"/>
          </a:p>
          <a:p>
            <a:pPr lvl="3"/>
            <a:r>
              <a:rPr lang="en-GB" sz="3200" b="1" dirty="0" smtClean="0"/>
              <a:t>Paraneoplastic effects   </a:t>
            </a:r>
            <a:endParaRPr lang="en-US" sz="3200" b="1" dirty="0" smtClean="0"/>
          </a:p>
        </p:txBody>
      </p:sp>
    </p:spTree>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37</a:t>
            </a:fld>
            <a:endParaRPr lang="en-US"/>
          </a:p>
        </p:txBody>
      </p:sp>
      <p:sp>
        <p:nvSpPr>
          <p:cNvPr id="6" name="Content Placeholder 5"/>
          <p:cNvSpPr>
            <a:spLocks noGrp="1"/>
          </p:cNvSpPr>
          <p:nvPr>
            <p:ph sz="quarter" idx="1"/>
          </p:nvPr>
        </p:nvSpPr>
        <p:spPr/>
        <p:txBody>
          <a:bodyPr>
            <a:normAutofit/>
          </a:bodyPr>
          <a:lstStyle/>
          <a:p>
            <a:pPr>
              <a:buNone/>
            </a:pPr>
            <a:r>
              <a:rPr lang="en-GB" b="1" dirty="0" smtClean="0"/>
              <a:t>1.General Effects </a:t>
            </a:r>
            <a:endParaRPr lang="en-US" dirty="0" smtClean="0"/>
          </a:p>
          <a:p>
            <a:r>
              <a:rPr lang="en-GB" dirty="0" smtClean="0"/>
              <a:t>The general effects include </a:t>
            </a:r>
            <a:r>
              <a:rPr lang="en-GB" b="1" dirty="0" smtClean="0"/>
              <a:t>cachexia</a:t>
            </a:r>
            <a:r>
              <a:rPr lang="en-GB" dirty="0" smtClean="0"/>
              <a:t> and </a:t>
            </a:r>
            <a:r>
              <a:rPr lang="en-GB" b="1" dirty="0" smtClean="0"/>
              <a:t>anaemia</a:t>
            </a:r>
            <a:r>
              <a:rPr lang="en-GB" dirty="0" smtClean="0"/>
              <a:t>.</a:t>
            </a:r>
          </a:p>
          <a:p>
            <a:r>
              <a:rPr lang="en-GB" dirty="0" smtClean="0"/>
              <a:t>Anaemia is caused by tumour deposits in the bone marrow and/or suppression of haemopoiesis.</a:t>
            </a:r>
          </a:p>
          <a:p>
            <a:r>
              <a:rPr lang="en-GB" dirty="0" smtClean="0"/>
              <a:t>Tumour secretes enzymes that reduce appetite with increased basal metabolic rate (BMR) and reduced enzyme activity in the body.</a:t>
            </a:r>
            <a:endParaRPr lang="en-US" dirty="0" smtClean="0"/>
          </a:p>
          <a:p>
            <a:endParaRPr lang="en-US" dirty="0"/>
          </a:p>
        </p:txBody>
      </p:sp>
    </p:spTree>
  </p:cSld>
  <p:clrMapOvr>
    <a:masterClrMapping/>
  </p:clrMapOvr>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38</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Cachexia</a:t>
            </a:r>
            <a:endParaRPr lang="en-US" dirty="0" smtClean="0"/>
          </a:p>
          <a:p>
            <a:r>
              <a:rPr lang="en-GB" dirty="0" smtClean="0"/>
              <a:t>Cachexia involves weight loss, general malaise and lethargy which occur due to metabolic and hormonal disturbances influenced by malnutrition and infection.</a:t>
            </a:r>
          </a:p>
          <a:p>
            <a:r>
              <a:rPr lang="en-GB" dirty="0" smtClean="0"/>
              <a:t>It is a common feature of malignancy especially lung cancer and GIT malignancy.</a:t>
            </a:r>
          </a:p>
          <a:p>
            <a:endParaRPr lang="en-US" dirty="0"/>
          </a:p>
        </p:txBody>
      </p:sp>
    </p:spTree>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39</a:t>
            </a:fld>
            <a:endParaRPr lang="en-US"/>
          </a:p>
        </p:txBody>
      </p:sp>
      <p:sp>
        <p:nvSpPr>
          <p:cNvPr id="6" name="Content Placeholder 5"/>
          <p:cNvSpPr>
            <a:spLocks noGrp="1"/>
          </p:cNvSpPr>
          <p:nvPr>
            <p:ph sz="quarter" idx="1"/>
          </p:nvPr>
        </p:nvSpPr>
        <p:spPr/>
        <p:txBody>
          <a:bodyPr/>
          <a:lstStyle/>
          <a:p>
            <a:r>
              <a:rPr lang="en-GB" dirty="0" smtClean="0"/>
              <a:t>Cachexia is exacerbated by pain, breathlessness and psychological response. </a:t>
            </a:r>
            <a:endParaRPr lang="en-US" dirty="0" smtClean="0"/>
          </a:p>
          <a:p>
            <a:r>
              <a:rPr lang="en-GB" dirty="0" smtClean="0"/>
              <a:t>Cachexia is characterised by: -</a:t>
            </a:r>
            <a:endParaRPr lang="en-US" dirty="0" smtClean="0"/>
          </a:p>
          <a:p>
            <a:pPr lvl="0">
              <a:buFont typeface="Wingdings" pitchFamily="2" charset="2"/>
              <a:buChar char="Ø"/>
            </a:pPr>
            <a:r>
              <a:rPr lang="en-GB" dirty="0" smtClean="0"/>
              <a:t>Features of anorexia and early satiety</a:t>
            </a:r>
            <a:endParaRPr lang="en-US" dirty="0" smtClean="0"/>
          </a:p>
          <a:p>
            <a:pPr lvl="0">
              <a:buFont typeface="Wingdings" pitchFamily="2" charset="2"/>
              <a:buChar char="Ø"/>
            </a:pPr>
            <a:r>
              <a:rPr lang="en-GB" dirty="0" smtClean="0"/>
              <a:t>Weight loss</a:t>
            </a:r>
            <a:endParaRPr lang="en-US" dirty="0" smtClean="0"/>
          </a:p>
          <a:p>
            <a:pPr lvl="0">
              <a:buFont typeface="Wingdings" pitchFamily="2" charset="2"/>
              <a:buChar char="Ø"/>
            </a:pPr>
            <a:r>
              <a:rPr lang="en-GB" dirty="0" smtClean="0"/>
              <a:t>Marked muscle weakness</a:t>
            </a:r>
            <a:endParaRPr lang="en-US" dirty="0" smtClean="0"/>
          </a:p>
          <a:p>
            <a:pPr lvl="0">
              <a:buFont typeface="Wingdings" pitchFamily="2" charset="2"/>
              <a:buChar char="Ø"/>
            </a:pPr>
            <a:r>
              <a:rPr lang="en-GB" dirty="0" smtClean="0"/>
              <a:t>Non-specific anaemia</a:t>
            </a:r>
            <a:endParaRPr lang="en-US" dirty="0" smtClean="0"/>
          </a:p>
          <a:p>
            <a:pPr marL="0" indent="0">
              <a:buNone/>
            </a:pPr>
            <a:endParaRPr lang="en-US" dirty="0"/>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a:t>
            </a:fld>
            <a:endParaRPr lang="en-US"/>
          </a:p>
        </p:txBody>
      </p:sp>
      <p:sp>
        <p:nvSpPr>
          <p:cNvPr id="6" name="Content Placeholder 5"/>
          <p:cNvSpPr>
            <a:spLocks noGrp="1"/>
          </p:cNvSpPr>
          <p:nvPr>
            <p:ph sz="quarter" idx="1"/>
          </p:nvPr>
        </p:nvSpPr>
        <p:spPr/>
        <p:txBody>
          <a:bodyPr>
            <a:normAutofit/>
          </a:bodyPr>
          <a:lstStyle/>
          <a:p>
            <a:r>
              <a:rPr lang="en-GB" dirty="0" smtClean="0"/>
              <a:t>A tumour or neoplasm is a pathological proliferation of cells, which is both </a:t>
            </a:r>
            <a:r>
              <a:rPr lang="en-GB" b="1" dirty="0" smtClean="0"/>
              <a:t>excessive</a:t>
            </a:r>
            <a:r>
              <a:rPr lang="en-GB" dirty="0" smtClean="0"/>
              <a:t> and </a:t>
            </a:r>
            <a:r>
              <a:rPr lang="en-GB" b="1" dirty="0" smtClean="0"/>
              <a:t>purposeless</a:t>
            </a:r>
            <a:r>
              <a:rPr lang="en-GB" dirty="0" smtClean="0"/>
              <a:t>. </a:t>
            </a:r>
          </a:p>
          <a:p>
            <a:r>
              <a:rPr lang="en-GB" dirty="0" smtClean="0"/>
              <a:t>It continues indefinitely in the absence of physiological stimuli and without regard to its effects on the surrounding tissues or the requirements of the individual.</a:t>
            </a:r>
            <a:endParaRPr lang="en-US" dirty="0" smtClean="0"/>
          </a:p>
          <a:p>
            <a:endParaRPr lang="en-US" dirty="0"/>
          </a:p>
        </p:txBody>
      </p:sp>
    </p:spTree>
  </p:cSld>
  <p:clrMapOvr>
    <a:masterClrMapping/>
  </p:clrMapOvr>
  <p:timing>
    <p:tnLst>
      <p:par>
        <p:cTn id="1" dur="indefinite" restart="never" nodeType="tmRoot"/>
      </p:par>
    </p:tnLst>
  </p:timing>
</p:sld>
</file>

<file path=ppt/slides/slide4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3600" b="1" dirty="0" smtClean="0"/>
              <a:t/>
            </a:r>
            <a:br>
              <a:rPr lang="en-US" sz="3600" b="1" dirty="0" smtClean="0"/>
            </a:br>
            <a:r>
              <a:rPr lang="en-US" sz="3600" b="1" dirty="0" smtClean="0"/>
              <a:t>Cont.</a:t>
            </a:r>
            <a:r>
              <a:rPr lang="en-US" dirty="0"/>
              <a:t/>
            </a:r>
            <a:br>
              <a:rPr lang="en-US" dirty="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40</a:t>
            </a:fld>
            <a:endParaRPr lang="en-US"/>
          </a:p>
        </p:txBody>
      </p:sp>
      <p:sp>
        <p:nvSpPr>
          <p:cNvPr id="3" name="Content Placeholder 2"/>
          <p:cNvSpPr>
            <a:spLocks noGrp="1"/>
          </p:cNvSpPr>
          <p:nvPr>
            <p:ph sz="quarter" idx="1"/>
          </p:nvPr>
        </p:nvSpPr>
        <p:spPr/>
        <p:txBody>
          <a:bodyPr>
            <a:normAutofit lnSpcReduction="10000"/>
          </a:bodyPr>
          <a:lstStyle/>
          <a:p>
            <a:pPr>
              <a:buNone/>
            </a:pPr>
            <a:r>
              <a:rPr lang="en-GB" sz="3200" b="1" dirty="0" smtClean="0"/>
              <a:t>2.Local Effects </a:t>
            </a:r>
          </a:p>
          <a:p>
            <a:r>
              <a:rPr lang="en-GB" dirty="0" smtClean="0"/>
              <a:t>The local effects are: -</a:t>
            </a:r>
            <a:endParaRPr lang="en-US" dirty="0" smtClean="0"/>
          </a:p>
          <a:p>
            <a:pPr lvl="0">
              <a:buFont typeface="Wingdings" pitchFamily="2" charset="2"/>
              <a:buChar char="v"/>
            </a:pPr>
            <a:r>
              <a:rPr lang="en-GB" b="1" dirty="0" smtClean="0"/>
              <a:t>Mechanical effects </a:t>
            </a:r>
            <a:endParaRPr lang="en-US" dirty="0" smtClean="0"/>
          </a:p>
          <a:p>
            <a:pPr lvl="0">
              <a:buFont typeface="Wingdings" pitchFamily="2" charset="2"/>
              <a:buChar char="Ø"/>
            </a:pPr>
            <a:r>
              <a:rPr lang="en-GB" b="1" dirty="0" smtClean="0"/>
              <a:t>Compression</a:t>
            </a:r>
            <a:endParaRPr lang="en-US" b="1" dirty="0" smtClean="0"/>
          </a:p>
          <a:p>
            <a:pPr lvl="0">
              <a:buFont typeface="Wingdings" pitchFamily="2" charset="2"/>
              <a:buChar char="Ø"/>
            </a:pPr>
            <a:r>
              <a:rPr lang="en-GB" b="1" dirty="0" smtClean="0"/>
              <a:t>Obstruction</a:t>
            </a:r>
            <a:endParaRPr lang="en-US" b="1" dirty="0" smtClean="0"/>
          </a:p>
          <a:p>
            <a:pPr lvl="0">
              <a:buFont typeface="Wingdings" pitchFamily="2" charset="2"/>
              <a:buChar char="Ø"/>
            </a:pPr>
            <a:r>
              <a:rPr lang="en-GB" b="1" dirty="0" smtClean="0"/>
              <a:t>Pressure effects</a:t>
            </a:r>
            <a:endParaRPr lang="en-US" dirty="0" smtClean="0"/>
          </a:p>
          <a:p>
            <a:pPr lvl="0">
              <a:buFont typeface="Wingdings" pitchFamily="2" charset="2"/>
              <a:buChar char="v"/>
            </a:pPr>
            <a:r>
              <a:rPr lang="en-GB" b="1" dirty="0" smtClean="0"/>
              <a:t>Ulceration</a:t>
            </a:r>
            <a:endParaRPr lang="en-US" dirty="0" smtClean="0"/>
          </a:p>
          <a:p>
            <a:pPr lvl="0">
              <a:buFont typeface="Wingdings" pitchFamily="2" charset="2"/>
              <a:buChar char="v"/>
            </a:pPr>
            <a:r>
              <a:rPr lang="en-GB" b="1" dirty="0" smtClean="0"/>
              <a:t>Haemorrhage </a:t>
            </a:r>
            <a:endParaRPr lang="en-US" dirty="0" smtClean="0"/>
          </a:p>
          <a:p>
            <a:pPr lvl="0">
              <a:buFont typeface="Wingdings" pitchFamily="2" charset="2"/>
              <a:buChar char="v"/>
            </a:pPr>
            <a:r>
              <a:rPr lang="en-GB" b="1" dirty="0" smtClean="0"/>
              <a:t>Rupture</a:t>
            </a:r>
            <a:endParaRPr lang="en-US" dirty="0" smtClean="0"/>
          </a:p>
        </p:txBody>
      </p:sp>
    </p:spTree>
  </p:cSld>
  <p:clrMapOvr>
    <a:masterClrMapping/>
  </p:clrMapOvr>
  <p:timing>
    <p:tnLst>
      <p:par>
        <p:cTn id="1" dur="indefinite" restart="never" nodeType="tmRoot"/>
      </p:par>
    </p:tnLst>
  </p:timing>
</p:sld>
</file>

<file path=ppt/slides/slide4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41</a:t>
            </a:fld>
            <a:endParaRPr lang="en-US"/>
          </a:p>
        </p:txBody>
      </p:sp>
      <p:sp>
        <p:nvSpPr>
          <p:cNvPr id="6" name="Content Placeholder 5"/>
          <p:cNvSpPr>
            <a:spLocks noGrp="1"/>
          </p:cNvSpPr>
          <p:nvPr>
            <p:ph sz="quarter" idx="1"/>
          </p:nvPr>
        </p:nvSpPr>
        <p:spPr/>
        <p:txBody>
          <a:bodyPr/>
          <a:lstStyle/>
          <a:p>
            <a:pPr lvl="0">
              <a:buFont typeface="Wingdings" pitchFamily="2" charset="2"/>
              <a:buChar char="v"/>
            </a:pPr>
            <a:r>
              <a:rPr lang="en-GB" b="1" dirty="0" smtClean="0"/>
              <a:t>Perforation</a:t>
            </a:r>
            <a:endParaRPr lang="en-US" b="1" dirty="0" smtClean="0"/>
          </a:p>
          <a:p>
            <a:pPr lvl="0">
              <a:buFont typeface="Wingdings" pitchFamily="2" charset="2"/>
              <a:buChar char="v"/>
            </a:pPr>
            <a:r>
              <a:rPr lang="en-GB" b="1" dirty="0" smtClean="0"/>
              <a:t>Infarction</a:t>
            </a:r>
            <a:endParaRPr lang="en-US" b="1" dirty="0" smtClean="0"/>
          </a:p>
          <a:p>
            <a:pPr lvl="0">
              <a:buFont typeface="Wingdings" pitchFamily="2" charset="2"/>
              <a:buChar char="v"/>
            </a:pPr>
            <a:r>
              <a:rPr lang="en-GB" b="1" dirty="0" smtClean="0"/>
              <a:t>Hormone production </a:t>
            </a:r>
            <a:endParaRPr lang="en-US" b="1" dirty="0" smtClean="0"/>
          </a:p>
          <a:p>
            <a:pPr lvl="0">
              <a:buFont typeface="Wingdings" pitchFamily="2" charset="2"/>
              <a:buChar char="v"/>
            </a:pPr>
            <a:r>
              <a:rPr lang="en-GB" b="1" dirty="0" smtClean="0"/>
              <a:t>Destruction of  tissues </a:t>
            </a:r>
            <a:endParaRPr lang="en-US" b="1" dirty="0" smtClean="0"/>
          </a:p>
          <a:p>
            <a:pPr lvl="0">
              <a:buFont typeface="Wingdings" pitchFamily="2" charset="2"/>
              <a:buChar char="v"/>
            </a:pPr>
            <a:r>
              <a:rPr lang="en-GB" b="1" dirty="0" smtClean="0"/>
              <a:t>Pain</a:t>
            </a:r>
            <a:endParaRPr lang="en-US" b="1" dirty="0" smtClean="0"/>
          </a:p>
          <a:p>
            <a:pPr lvl="0">
              <a:buFont typeface="Wingdings" pitchFamily="2" charset="2"/>
              <a:buChar char="v"/>
            </a:pPr>
            <a:r>
              <a:rPr lang="en-GB" b="1" dirty="0" smtClean="0"/>
              <a:t>Haematological effects</a:t>
            </a:r>
            <a:endParaRPr lang="en-US" b="1" dirty="0" smtClean="0"/>
          </a:p>
          <a:p>
            <a:pPr lvl="0">
              <a:buFont typeface="Wingdings" pitchFamily="2" charset="2"/>
              <a:buChar char="v"/>
            </a:pPr>
            <a:r>
              <a:rPr lang="en-GB" b="1" dirty="0" smtClean="0"/>
              <a:t>Immunological failure </a:t>
            </a:r>
            <a:endParaRPr lang="en-US" b="1" dirty="0" smtClean="0"/>
          </a:p>
          <a:p>
            <a:pPr lvl="0">
              <a:buFont typeface="Wingdings" pitchFamily="2" charset="2"/>
              <a:buChar char="v"/>
            </a:pPr>
            <a:r>
              <a:rPr lang="en-GB" b="1" dirty="0" smtClean="0"/>
              <a:t>Secondary infection </a:t>
            </a:r>
            <a:endParaRPr lang="en-US" dirty="0" smtClean="0"/>
          </a:p>
          <a:p>
            <a:endParaRPr lang="en-US" dirty="0"/>
          </a:p>
        </p:txBody>
      </p:sp>
    </p:spTree>
  </p:cSld>
  <p:clrMapOvr>
    <a:masterClrMapping/>
  </p:clrMapOvr>
</p:sld>
</file>

<file path=ppt/slides/slide4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42</a:t>
            </a:fld>
            <a:endParaRPr lang="en-US"/>
          </a:p>
        </p:txBody>
      </p:sp>
      <p:sp>
        <p:nvSpPr>
          <p:cNvPr id="3" name="Content Placeholder 2"/>
          <p:cNvSpPr>
            <a:spLocks noGrp="1"/>
          </p:cNvSpPr>
          <p:nvPr>
            <p:ph sz="quarter" idx="1"/>
          </p:nvPr>
        </p:nvSpPr>
        <p:spPr/>
        <p:txBody>
          <a:bodyPr>
            <a:normAutofit lnSpcReduction="10000"/>
          </a:bodyPr>
          <a:lstStyle/>
          <a:p>
            <a:pPr lvl="0">
              <a:buNone/>
            </a:pPr>
            <a:r>
              <a:rPr lang="en-GB" b="1" dirty="0" smtClean="0"/>
              <a:t>Mechanical Effect</a:t>
            </a:r>
            <a:endParaRPr lang="en-US" dirty="0" smtClean="0"/>
          </a:p>
          <a:p>
            <a:pPr lvl="0"/>
            <a:r>
              <a:rPr lang="en-GB" dirty="0" smtClean="0"/>
              <a:t>Best seen in fixed cavities e.g. the skull where it causes increased intracranial pressure due to a tumour in the brain causing vomiting, headache and blurring of vision.</a:t>
            </a:r>
            <a:endParaRPr lang="en-US" dirty="0" smtClean="0"/>
          </a:p>
          <a:p>
            <a:pPr lvl="0">
              <a:buFont typeface="Wingdings" pitchFamily="2" charset="2"/>
              <a:buChar char="v"/>
            </a:pPr>
            <a:r>
              <a:rPr lang="en-GB" b="1" dirty="0" smtClean="0"/>
              <a:t>Compression </a:t>
            </a:r>
            <a:endParaRPr lang="en-US" b="1" dirty="0" smtClean="0"/>
          </a:p>
          <a:p>
            <a:pPr lvl="1"/>
            <a:r>
              <a:rPr lang="en-GB" dirty="0" smtClean="0"/>
              <a:t>Intracranial tumours – </a:t>
            </a:r>
            <a:r>
              <a:rPr lang="en-GB" dirty="0" err="1" smtClean="0"/>
              <a:t>meningioma</a:t>
            </a:r>
            <a:r>
              <a:rPr lang="en-GB" dirty="0" smtClean="0"/>
              <a:t>, </a:t>
            </a:r>
            <a:r>
              <a:rPr lang="en-GB" dirty="0" err="1" smtClean="0"/>
              <a:t>astrocytoma</a:t>
            </a:r>
            <a:r>
              <a:rPr lang="en-GB" dirty="0" smtClean="0"/>
              <a:t> cause increased intracranial pressure (ICP) </a:t>
            </a:r>
            <a:endParaRPr lang="en-US" dirty="0" smtClean="0"/>
          </a:p>
          <a:p>
            <a:pPr lvl="1"/>
            <a:r>
              <a:rPr lang="en-GB" dirty="0" smtClean="0"/>
              <a:t>Brain tumour can compress the brain stem structures leading to obstruction of CSF flow</a:t>
            </a:r>
            <a:endParaRPr lang="en-US" dirty="0" smtClean="0"/>
          </a:p>
          <a:p>
            <a:endParaRPr lang="en-US" dirty="0"/>
          </a:p>
        </p:txBody>
      </p:sp>
    </p:spTree>
  </p:cSld>
  <p:clrMapOvr>
    <a:masterClrMapping/>
  </p:clrMapOvr>
  <p:timing>
    <p:tnLst>
      <p:par>
        <p:cTn id="1" dur="indefinite" restart="never" nodeType="tmRoot"/>
      </p:par>
    </p:tnLst>
  </p:timing>
</p:sld>
</file>

<file path=ppt/slides/slide4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43</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Ulceration</a:t>
            </a:r>
            <a:endParaRPr lang="en-US" dirty="0" smtClean="0"/>
          </a:p>
          <a:p>
            <a:pPr lvl="0"/>
            <a:r>
              <a:rPr lang="en-GB" dirty="0" smtClean="0"/>
              <a:t>An ulcer is a macroscopically apparent loss of surface epithelium.</a:t>
            </a:r>
            <a:endParaRPr lang="en-US" dirty="0" smtClean="0"/>
          </a:p>
          <a:p>
            <a:pPr lvl="0"/>
            <a:r>
              <a:rPr lang="en-GB" dirty="0" smtClean="0"/>
              <a:t>Occurs due to destruction of the epithelium</a:t>
            </a:r>
            <a:endParaRPr lang="en-US" dirty="0" smtClean="0"/>
          </a:p>
          <a:p>
            <a:pPr lvl="0"/>
            <a:r>
              <a:rPr lang="en-GB" dirty="0" smtClean="0"/>
              <a:t>Results in: -</a:t>
            </a:r>
            <a:endParaRPr lang="en-US" dirty="0" smtClean="0"/>
          </a:p>
          <a:p>
            <a:pPr lvl="1"/>
            <a:r>
              <a:rPr lang="en-GB" dirty="0" smtClean="0"/>
              <a:t>Haemorrhage – destruction of blood vessel walls</a:t>
            </a:r>
            <a:endParaRPr lang="en-US" dirty="0" smtClean="0"/>
          </a:p>
          <a:p>
            <a:pPr lvl="1"/>
            <a:r>
              <a:rPr lang="en-GB" dirty="0" smtClean="0"/>
              <a:t>Perforation of organ e.g. gut</a:t>
            </a:r>
            <a:endParaRPr lang="en-US" dirty="0" smtClean="0"/>
          </a:p>
          <a:p>
            <a:pPr lvl="1"/>
            <a:r>
              <a:rPr lang="en-GB" dirty="0" smtClean="0"/>
              <a:t>Loss of protective properties of the epithelium reducing the defence against acids and enzymes in the GIT</a:t>
            </a:r>
            <a:endParaRPr lang="en-US" dirty="0" smtClean="0"/>
          </a:p>
          <a:p>
            <a:endParaRPr lang="en-US" dirty="0"/>
          </a:p>
        </p:txBody>
      </p:sp>
    </p:spTree>
  </p:cSld>
  <p:clrMapOvr>
    <a:masterClrMapping/>
  </p:clrMapOvr>
  <p:timing>
    <p:tnLst>
      <p:par>
        <p:cTn id="1" dur="indefinite" restart="never" nodeType="tmRoot"/>
      </p:par>
    </p:tnLst>
  </p:timing>
</p:sld>
</file>

<file path=ppt/slides/slide4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44</a:t>
            </a:fld>
            <a:endParaRPr lang="en-US"/>
          </a:p>
        </p:txBody>
      </p:sp>
      <p:sp>
        <p:nvSpPr>
          <p:cNvPr id="3" name="Content Placeholder 2"/>
          <p:cNvSpPr>
            <a:spLocks noGrp="1"/>
          </p:cNvSpPr>
          <p:nvPr>
            <p:ph sz="quarter" idx="1"/>
          </p:nvPr>
        </p:nvSpPr>
        <p:spPr/>
        <p:txBody>
          <a:bodyPr>
            <a:normAutofit fontScale="92500" lnSpcReduction="20000"/>
          </a:bodyPr>
          <a:lstStyle/>
          <a:p>
            <a:pPr lvl="0">
              <a:buNone/>
            </a:pPr>
            <a:r>
              <a:rPr lang="en-GB" b="1" dirty="0" smtClean="0"/>
              <a:t>Haemorrhage</a:t>
            </a:r>
            <a:endParaRPr lang="en-US" dirty="0" smtClean="0"/>
          </a:p>
          <a:p>
            <a:pPr lvl="0"/>
            <a:r>
              <a:rPr lang="en-GB" dirty="0" smtClean="0"/>
              <a:t>Tumour is likely vascular</a:t>
            </a:r>
            <a:endParaRPr lang="en-US" dirty="0" smtClean="0"/>
          </a:p>
          <a:p>
            <a:pPr lvl="0"/>
            <a:r>
              <a:rPr lang="en-GB" dirty="0" smtClean="0"/>
              <a:t>Infiltrate a blood vessel </a:t>
            </a:r>
            <a:endParaRPr lang="en-US" dirty="0" smtClean="0"/>
          </a:p>
          <a:p>
            <a:pPr lvl="1"/>
            <a:r>
              <a:rPr lang="en-GB" dirty="0" smtClean="0"/>
              <a:t>Slow bleeding causes anaemia e.g. as a result of ca stomach and ca colon</a:t>
            </a:r>
            <a:endParaRPr lang="en-US" dirty="0" smtClean="0"/>
          </a:p>
          <a:p>
            <a:pPr lvl="1"/>
            <a:r>
              <a:rPr lang="en-GB" dirty="0" smtClean="0"/>
              <a:t>Fast/rapid bleeding leads to shock/death e.g. hepatocellular carcinoma</a:t>
            </a:r>
            <a:endParaRPr lang="en-US" dirty="0" smtClean="0"/>
          </a:p>
          <a:p>
            <a:pPr lvl="0">
              <a:buNone/>
            </a:pPr>
            <a:r>
              <a:rPr lang="en-GB" b="1" dirty="0" smtClean="0"/>
              <a:t>Rupture and Perforation</a:t>
            </a:r>
            <a:endParaRPr lang="en-US" dirty="0" smtClean="0"/>
          </a:p>
          <a:p>
            <a:pPr lvl="0"/>
            <a:r>
              <a:rPr lang="en-GB" dirty="0" smtClean="0"/>
              <a:t>Mainly occurs in GIT tumours when intraluminal pressure exceeds the strength of the wall and is eroded or weakened </a:t>
            </a:r>
            <a:endParaRPr lang="en-US" dirty="0" smtClean="0"/>
          </a:p>
          <a:p>
            <a:pPr lvl="0"/>
            <a:r>
              <a:rPr lang="en-GB" dirty="0" smtClean="0"/>
              <a:t>Can occur in closed organs such as the ovary</a:t>
            </a:r>
            <a:endParaRPr lang="en-US" dirty="0" smtClean="0"/>
          </a:p>
          <a:p>
            <a:pPr>
              <a:buNone/>
            </a:pPr>
            <a:endParaRPr lang="en-US" dirty="0" smtClean="0"/>
          </a:p>
          <a:p>
            <a:endParaRPr lang="en-US" dirty="0"/>
          </a:p>
        </p:txBody>
      </p:sp>
    </p:spTree>
  </p:cSld>
  <p:clrMapOvr>
    <a:masterClrMapping/>
  </p:clrMapOvr>
  <p:timing>
    <p:tnLst>
      <p:par>
        <p:cTn id="1" dur="indefinite" restart="never" nodeType="tmRoot"/>
      </p:par>
    </p:tnLst>
  </p:timing>
</p:sld>
</file>

<file path=ppt/slides/slide4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45</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Secondary infection</a:t>
            </a:r>
            <a:endParaRPr lang="en-US" dirty="0" smtClean="0"/>
          </a:p>
          <a:p>
            <a:pPr lvl="0"/>
            <a:r>
              <a:rPr lang="en-GB" dirty="0" smtClean="0"/>
              <a:t>Ca bronchus leads to blockage of bronchus causing accumulation of secretions predisposing to pneumonia</a:t>
            </a:r>
            <a:endParaRPr lang="en-US" dirty="0" smtClean="0"/>
          </a:p>
          <a:p>
            <a:pPr lvl="0"/>
            <a:r>
              <a:rPr lang="en-GB" dirty="0" smtClean="0"/>
              <a:t>On the skin, ulcerations will be secondarily infected with spread of infection through the blood leading to septicaemia</a:t>
            </a:r>
            <a:endParaRPr lang="en-US" dirty="0" smtClean="0"/>
          </a:p>
        </p:txBody>
      </p:sp>
    </p:spTree>
  </p:cSld>
  <p:clrMapOvr>
    <a:masterClrMapping/>
  </p:clrMapOvr>
  <p:timing>
    <p:tnLst>
      <p:par>
        <p:cTn id="1" dur="indefinite" restart="never" nodeType="tmRoot"/>
      </p:par>
    </p:tnLst>
  </p:timing>
</p:sld>
</file>

<file path=ppt/slides/slide4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46</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Haematological effects</a:t>
            </a:r>
            <a:endParaRPr lang="en-US" dirty="0" smtClean="0"/>
          </a:p>
          <a:p>
            <a:pPr lvl="0"/>
            <a:r>
              <a:rPr lang="en-GB" dirty="0" smtClean="0"/>
              <a:t>Infiltration of bone marrow leads to anaemia and bleeding disorders</a:t>
            </a:r>
            <a:endParaRPr lang="en-US" dirty="0" smtClean="0"/>
          </a:p>
          <a:p>
            <a:pPr lvl="0"/>
            <a:r>
              <a:rPr lang="en-GB" dirty="0" smtClean="0"/>
              <a:t>Blood loss</a:t>
            </a:r>
            <a:endParaRPr lang="en-US" dirty="0" smtClean="0"/>
          </a:p>
          <a:p>
            <a:pPr lvl="0">
              <a:buNone/>
            </a:pPr>
            <a:r>
              <a:rPr lang="en-GB" b="1" dirty="0" smtClean="0"/>
              <a:t>Hormone production   </a:t>
            </a:r>
            <a:endParaRPr lang="en-US" b="1" dirty="0" smtClean="0"/>
          </a:p>
          <a:p>
            <a:pPr lvl="0">
              <a:buFont typeface="Wingdings" pitchFamily="2" charset="2"/>
              <a:buChar char="q"/>
            </a:pPr>
            <a:r>
              <a:rPr lang="en-GB" dirty="0" smtClean="0"/>
              <a:t>Excess hormone production e.g. corticosteroids – Cushing’s syndrome</a:t>
            </a:r>
            <a:endParaRPr lang="en-US" dirty="0" smtClean="0"/>
          </a:p>
          <a:p>
            <a:pPr>
              <a:buNone/>
            </a:pPr>
            <a:endParaRPr lang="en-US" dirty="0" smtClean="0"/>
          </a:p>
        </p:txBody>
      </p:sp>
    </p:spTree>
  </p:cSld>
  <p:clrMapOvr>
    <a:masterClrMapping/>
  </p:clrMapOvr>
  <p:timing>
    <p:tnLst>
      <p:par>
        <p:cTn id="1" dur="indefinite" restart="never" nodeType="tmRoot"/>
      </p:par>
    </p:tnLst>
  </p:timing>
</p:sld>
</file>

<file path=ppt/slides/slide4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Autofit/>
          </a:bodyPr>
          <a:lstStyle/>
          <a:p>
            <a:pPr lvl="1" algn="l" rtl="0">
              <a:spcBef>
                <a:spcPct val="0"/>
              </a:spcBef>
            </a:pPr>
            <a:r>
              <a:rPr lang="en-US" sz="4400" dirty="0" smtClean="0"/>
              <a:t/>
            </a:r>
            <a:br>
              <a:rPr lang="en-US" sz="4400" dirty="0" smtClean="0"/>
            </a:br>
            <a:r>
              <a:rPr lang="en-US" sz="4400" dirty="0" smtClean="0"/>
              <a:t>Cont.</a:t>
            </a:r>
            <a:r>
              <a:rPr lang="en-US" sz="4400" dirty="0"/>
              <a:t/>
            </a:r>
            <a:br>
              <a:rPr lang="en-US" sz="4400" dirty="0"/>
            </a:br>
            <a:endParaRPr lang="en-US" sz="4400"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47</a:t>
            </a:fld>
            <a:endParaRPr lang="en-US"/>
          </a:p>
        </p:txBody>
      </p:sp>
      <p:sp>
        <p:nvSpPr>
          <p:cNvPr id="3" name="Content Placeholder 2"/>
          <p:cNvSpPr>
            <a:spLocks noGrp="1"/>
          </p:cNvSpPr>
          <p:nvPr>
            <p:ph sz="quarter" idx="1"/>
          </p:nvPr>
        </p:nvSpPr>
        <p:spPr/>
        <p:txBody>
          <a:bodyPr/>
          <a:lstStyle/>
          <a:p>
            <a:pPr>
              <a:buNone/>
            </a:pPr>
            <a:r>
              <a:rPr lang="en-GB" sz="3200" b="1" dirty="0" smtClean="0"/>
              <a:t>3.Systemic Effects </a:t>
            </a:r>
          </a:p>
          <a:p>
            <a:r>
              <a:rPr lang="en-GB" dirty="0" smtClean="0"/>
              <a:t>Systemic effects are usually due to metastasis and affect a number of organs. </a:t>
            </a:r>
          </a:p>
          <a:p>
            <a:r>
              <a:rPr lang="en-GB" dirty="0" smtClean="0"/>
              <a:t>They are mainly encountered with malignance that have metastatic capabilities. </a:t>
            </a:r>
          </a:p>
          <a:p>
            <a:r>
              <a:rPr lang="en-GB" dirty="0" smtClean="0"/>
              <a:t>Systemic effects result from invasion of neighbouring tissues and distant metastasis.</a:t>
            </a:r>
            <a:endParaRPr lang="en-US" dirty="0" smtClean="0"/>
          </a:p>
          <a:p>
            <a:endParaRPr lang="en-US" dirty="0"/>
          </a:p>
        </p:txBody>
      </p:sp>
    </p:spTree>
  </p:cSld>
  <p:clrMapOvr>
    <a:masterClrMapping/>
  </p:clrMapOvr>
  <p:timing>
    <p:tnLst>
      <p:par>
        <p:cTn id="1" dur="indefinite" restart="never" nodeType="tmRoot"/>
      </p:par>
    </p:tnLst>
  </p:timing>
</p:sld>
</file>

<file path=ppt/slides/slide4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1" algn="l" rtl="0">
              <a:spcBef>
                <a:spcPct val="0"/>
              </a:spcBef>
            </a:pPr>
            <a:r>
              <a:rPr lang="en-US" sz="4000" dirty="0" smtClean="0"/>
              <a:t/>
            </a:r>
            <a:br>
              <a:rPr lang="en-US" sz="4000" dirty="0" smtClean="0"/>
            </a:br>
            <a:r>
              <a:rPr lang="en-US" sz="4000" dirty="0" smtClean="0"/>
              <a:t>Cont.</a:t>
            </a:r>
            <a:r>
              <a:rPr lang="en-US" dirty="0"/>
              <a:t/>
            </a:r>
            <a:br>
              <a:rPr lang="en-US" dirty="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48</a:t>
            </a:fld>
            <a:endParaRPr lang="en-US"/>
          </a:p>
        </p:txBody>
      </p:sp>
      <p:sp>
        <p:nvSpPr>
          <p:cNvPr id="3" name="Content Placeholder 2"/>
          <p:cNvSpPr>
            <a:spLocks noGrp="1"/>
          </p:cNvSpPr>
          <p:nvPr>
            <p:ph sz="quarter" idx="1"/>
          </p:nvPr>
        </p:nvSpPr>
        <p:spPr/>
        <p:txBody>
          <a:bodyPr>
            <a:normAutofit/>
          </a:bodyPr>
          <a:lstStyle/>
          <a:p>
            <a:pPr lvl="1">
              <a:buNone/>
            </a:pPr>
            <a:r>
              <a:rPr lang="en-GB" sz="2800" b="1" dirty="0" smtClean="0"/>
              <a:t>4.Paraneoplastic Effects</a:t>
            </a:r>
            <a:r>
              <a:rPr lang="en-GB" b="1" dirty="0" smtClean="0"/>
              <a:t> </a:t>
            </a:r>
          </a:p>
          <a:p>
            <a:pPr lvl="1">
              <a:buFont typeface="Wingdings" pitchFamily="2" charset="2"/>
              <a:buChar char="q"/>
            </a:pPr>
            <a:r>
              <a:rPr lang="en-GB" dirty="0" smtClean="0"/>
              <a:t>These are symptoms that occur at a site different from a tumour</a:t>
            </a:r>
          </a:p>
          <a:p>
            <a:pPr lvl="1">
              <a:buFont typeface="Wingdings" pitchFamily="2" charset="2"/>
              <a:buChar char="q"/>
            </a:pPr>
            <a:r>
              <a:rPr lang="en-GB" dirty="0" smtClean="0"/>
              <a:t>They may be secondary to substances secreted by the tumour or a result of antibodies directed at the tumours reacting with tissues.</a:t>
            </a:r>
            <a:endParaRPr lang="en-US" dirty="0" smtClean="0"/>
          </a:p>
          <a:p>
            <a:pPr marL="971550" lvl="1" indent="-514350">
              <a:buFont typeface="Wingdings" pitchFamily="2" charset="2"/>
              <a:buChar char="v"/>
            </a:pPr>
            <a:r>
              <a:rPr lang="en-GB" dirty="0" err="1" smtClean="0"/>
              <a:t>E.g</a:t>
            </a:r>
            <a:r>
              <a:rPr lang="en-GB" dirty="0" smtClean="0"/>
              <a:t> neuromuscular symptoms like peripheral neuropathy</a:t>
            </a:r>
            <a:endParaRPr lang="en-US" dirty="0" smtClean="0"/>
          </a:p>
          <a:p>
            <a:pPr marL="685800" lvl="2" indent="0">
              <a:buNone/>
            </a:pPr>
            <a:endParaRPr lang="en-GB" dirty="0" smtClean="0"/>
          </a:p>
          <a:p>
            <a:pPr marL="685800" lvl="2" indent="0">
              <a:buNone/>
            </a:pPr>
            <a:endParaRPr lang="en-US" dirty="0" smtClean="0"/>
          </a:p>
        </p:txBody>
      </p:sp>
    </p:spTree>
  </p:cSld>
  <p:clrMapOvr>
    <a:masterClrMapping/>
  </p:clrMapOvr>
  <p:timing>
    <p:tnLst>
      <p:par>
        <p:cTn id="1" dur="indefinite" restart="never" nodeType="tmRoot"/>
      </p:par>
    </p:tnLst>
  </p:timing>
</p:sld>
</file>

<file path=ppt/slides/slide4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49</a:t>
            </a:fld>
            <a:endParaRPr lang="en-US"/>
          </a:p>
        </p:txBody>
      </p:sp>
      <p:sp>
        <p:nvSpPr>
          <p:cNvPr id="3" name="Content Placeholder 2"/>
          <p:cNvSpPr>
            <a:spLocks noGrp="1"/>
          </p:cNvSpPr>
          <p:nvPr>
            <p:ph sz="quarter" idx="1"/>
          </p:nvPr>
        </p:nvSpPr>
        <p:spPr/>
        <p:txBody>
          <a:bodyPr>
            <a:normAutofit/>
          </a:bodyPr>
          <a:lstStyle/>
          <a:p>
            <a:pPr marL="514350" lvl="0" indent="-514350">
              <a:buNone/>
            </a:pPr>
            <a:r>
              <a:rPr lang="en-US" b="1" dirty="0" smtClean="0"/>
              <a:t>Complications of tumours</a:t>
            </a:r>
          </a:p>
          <a:p>
            <a:pPr marL="514350" lvl="0" indent="-514350">
              <a:buNone/>
            </a:pPr>
            <a:r>
              <a:rPr lang="en-GB" b="1" dirty="0" smtClean="0"/>
              <a:t>1.Pressure effects</a:t>
            </a:r>
            <a:endParaRPr lang="en-US" b="1" dirty="0" smtClean="0"/>
          </a:p>
          <a:p>
            <a:pPr lvl="0"/>
            <a:r>
              <a:rPr lang="en-GB" dirty="0" err="1" smtClean="0"/>
              <a:t>Meningioma</a:t>
            </a:r>
            <a:r>
              <a:rPr lang="en-GB" dirty="0" smtClean="0"/>
              <a:t> (spinal cord/brain) </a:t>
            </a:r>
            <a:endParaRPr lang="en-US" dirty="0" smtClean="0"/>
          </a:p>
          <a:p>
            <a:pPr lvl="1"/>
            <a:r>
              <a:rPr lang="en-GB" dirty="0" smtClean="0"/>
              <a:t>Compresses the brain causing signs and symptoms of increased intracranial pressure</a:t>
            </a:r>
            <a:endParaRPr lang="en-US" dirty="0" smtClean="0"/>
          </a:p>
          <a:p>
            <a:pPr lvl="1"/>
            <a:r>
              <a:rPr lang="en-GB" dirty="0" smtClean="0"/>
              <a:t>Compress the spinal cord leading paraplegia and hemiplegia</a:t>
            </a:r>
            <a:endParaRPr lang="en-US" dirty="0" smtClean="0"/>
          </a:p>
          <a:p>
            <a:pPr lvl="0"/>
            <a:r>
              <a:rPr lang="en-GB" dirty="0" smtClean="0"/>
              <a:t>Uterine leiomyoma (fibroid) may put pressure on the bladder or rectum</a:t>
            </a:r>
            <a:endParaRPr lang="en-US" dirty="0" smtClean="0"/>
          </a:p>
        </p:txBody>
      </p:sp>
    </p:spTree>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5</a:t>
            </a:fld>
            <a:endParaRPr lang="en-US"/>
          </a:p>
        </p:txBody>
      </p:sp>
      <p:sp>
        <p:nvSpPr>
          <p:cNvPr id="3" name="Content Placeholder 2"/>
          <p:cNvSpPr>
            <a:spLocks noGrp="1"/>
          </p:cNvSpPr>
          <p:nvPr>
            <p:ph sz="quarter" idx="1"/>
          </p:nvPr>
        </p:nvSpPr>
        <p:spPr/>
        <p:txBody>
          <a:bodyPr>
            <a:normAutofit fontScale="92500" lnSpcReduction="20000"/>
          </a:bodyPr>
          <a:lstStyle/>
          <a:p>
            <a:r>
              <a:rPr lang="en-GB" dirty="0" smtClean="0"/>
              <a:t>Neoplasms may be </a:t>
            </a:r>
            <a:r>
              <a:rPr lang="en-GB" b="1" dirty="0" smtClean="0"/>
              <a:t>benign</a:t>
            </a:r>
            <a:r>
              <a:rPr lang="en-GB" dirty="0" smtClean="0"/>
              <a:t> (slow-growing, localized without causing much difficult to the host) or </a:t>
            </a:r>
            <a:r>
              <a:rPr lang="en-GB" b="1" dirty="0" smtClean="0"/>
              <a:t>malignant</a:t>
            </a:r>
            <a:r>
              <a:rPr lang="en-GB" dirty="0" smtClean="0"/>
              <a:t> (rapid growth, spreads). </a:t>
            </a:r>
          </a:p>
          <a:p>
            <a:r>
              <a:rPr lang="en-GB" dirty="0" smtClean="0"/>
              <a:t>The common word for malignant tumours is cancer</a:t>
            </a:r>
            <a:endParaRPr lang="en-US" dirty="0" smtClean="0"/>
          </a:p>
          <a:p>
            <a:r>
              <a:rPr lang="en-GB" dirty="0" smtClean="0"/>
              <a:t>All tumours have two basic components namely the </a:t>
            </a:r>
            <a:r>
              <a:rPr lang="en-GB" b="1" dirty="0" smtClean="0"/>
              <a:t>parenchyma</a:t>
            </a:r>
            <a:r>
              <a:rPr lang="en-GB" dirty="0" smtClean="0"/>
              <a:t> and </a:t>
            </a:r>
            <a:r>
              <a:rPr lang="en-GB" b="1" dirty="0" smtClean="0"/>
              <a:t>stroma.</a:t>
            </a:r>
          </a:p>
          <a:p>
            <a:r>
              <a:rPr lang="en-GB" b="1" dirty="0" smtClean="0"/>
              <a:t>The parenchyma </a:t>
            </a:r>
            <a:r>
              <a:rPr lang="en-GB" dirty="0" smtClean="0"/>
              <a:t>consists of proliferating tumour cells that determine the nature and evolution of the tumour </a:t>
            </a:r>
            <a:endParaRPr lang="en-GB" dirty="0"/>
          </a:p>
          <a:p>
            <a:r>
              <a:rPr lang="en-GB" dirty="0" smtClean="0"/>
              <a:t> </a:t>
            </a:r>
            <a:r>
              <a:rPr lang="en-GB" dirty="0"/>
              <a:t>T</a:t>
            </a:r>
            <a:r>
              <a:rPr lang="en-GB" dirty="0" smtClean="0"/>
              <a:t>he </a:t>
            </a:r>
            <a:r>
              <a:rPr lang="en-GB" b="1" dirty="0" smtClean="0"/>
              <a:t>supportive stroma </a:t>
            </a:r>
            <a:r>
              <a:rPr lang="en-GB" dirty="0" smtClean="0"/>
              <a:t>is made up of fibrous tissue and blood vessels that provides framework for cell growth</a:t>
            </a:r>
            <a:endParaRPr lang="en-US" dirty="0" smtClean="0"/>
          </a:p>
        </p:txBody>
      </p:sp>
    </p:spTree>
  </p:cSld>
  <p:clrMapOvr>
    <a:masterClrMapping/>
  </p:clrMapOvr>
  <p:timing>
    <p:tnLst>
      <p:par>
        <p:cTn id="1" dur="indefinite" restart="never" nodeType="tmRoot"/>
      </p:par>
    </p:tnLst>
  </p:timing>
</p:sld>
</file>

<file path=ppt/slides/slide5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50</a:t>
            </a:fld>
            <a:endParaRPr lang="en-US"/>
          </a:p>
        </p:txBody>
      </p:sp>
      <p:sp>
        <p:nvSpPr>
          <p:cNvPr id="6" name="Content Placeholder 5"/>
          <p:cNvSpPr>
            <a:spLocks noGrp="1"/>
          </p:cNvSpPr>
          <p:nvPr>
            <p:ph sz="quarter" idx="1"/>
          </p:nvPr>
        </p:nvSpPr>
        <p:spPr/>
        <p:txBody>
          <a:bodyPr/>
          <a:lstStyle/>
          <a:p>
            <a:pPr marL="514350" lvl="0" indent="-514350">
              <a:buNone/>
            </a:pPr>
            <a:r>
              <a:rPr lang="en-GB" b="1" dirty="0" smtClean="0"/>
              <a:t>2.Obstruction</a:t>
            </a:r>
            <a:endParaRPr lang="en-US" b="1" dirty="0" smtClean="0"/>
          </a:p>
          <a:p>
            <a:pPr lvl="0"/>
            <a:r>
              <a:rPr lang="en-GB" dirty="0" smtClean="0"/>
              <a:t>Cerebral-spinal fluid (CSF) obstruction by a tumour causing hydrocephalus.</a:t>
            </a:r>
            <a:endParaRPr lang="en-US" dirty="0" smtClean="0"/>
          </a:p>
          <a:p>
            <a:pPr marL="514350" lvl="0" indent="-514350">
              <a:buNone/>
            </a:pPr>
            <a:r>
              <a:rPr lang="en-GB" dirty="0" smtClean="0"/>
              <a:t>3.Ulceration and haemorrhage</a:t>
            </a:r>
            <a:endParaRPr lang="en-US" dirty="0" smtClean="0"/>
          </a:p>
          <a:p>
            <a:pPr lvl="0"/>
            <a:r>
              <a:rPr lang="en-GB" dirty="0" smtClean="0"/>
              <a:t>Leiomyoma</a:t>
            </a:r>
            <a:endParaRPr lang="en-US" dirty="0" smtClean="0"/>
          </a:p>
          <a:p>
            <a:pPr lvl="0"/>
            <a:r>
              <a:rPr lang="en-GB" dirty="0" smtClean="0"/>
              <a:t>Ovarian tumour</a:t>
            </a:r>
            <a:endParaRPr lang="en-US" dirty="0" smtClean="0"/>
          </a:p>
          <a:p>
            <a:endParaRPr lang="en-US" dirty="0"/>
          </a:p>
        </p:txBody>
      </p:sp>
    </p:spTree>
  </p:cSld>
  <p:clrMapOvr>
    <a:masterClrMapping/>
  </p:clrMapOvr>
</p:sld>
</file>

<file path=ppt/slides/slide5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51</a:t>
            </a:fld>
            <a:endParaRPr lang="en-US"/>
          </a:p>
        </p:txBody>
      </p:sp>
      <p:sp>
        <p:nvSpPr>
          <p:cNvPr id="6" name="Content Placeholder 5"/>
          <p:cNvSpPr>
            <a:spLocks noGrp="1"/>
          </p:cNvSpPr>
          <p:nvPr>
            <p:ph sz="quarter" idx="1"/>
          </p:nvPr>
        </p:nvSpPr>
        <p:spPr/>
        <p:txBody>
          <a:bodyPr>
            <a:normAutofit/>
          </a:bodyPr>
          <a:lstStyle/>
          <a:p>
            <a:pPr lvl="0">
              <a:buNone/>
            </a:pPr>
            <a:r>
              <a:rPr lang="en-GB" dirty="0" smtClean="0"/>
              <a:t>4.Infarction </a:t>
            </a:r>
            <a:endParaRPr lang="en-US" dirty="0" smtClean="0"/>
          </a:p>
          <a:p>
            <a:pPr lvl="0">
              <a:buNone/>
            </a:pPr>
            <a:r>
              <a:rPr lang="en-GB" dirty="0" smtClean="0"/>
              <a:t>5.Infection </a:t>
            </a:r>
            <a:endParaRPr lang="en-US" dirty="0" smtClean="0"/>
          </a:p>
          <a:p>
            <a:pPr lvl="0">
              <a:buNone/>
            </a:pPr>
            <a:r>
              <a:rPr lang="en-GB" dirty="0" smtClean="0"/>
              <a:t>6.Hormone production</a:t>
            </a:r>
            <a:endParaRPr lang="en-US" dirty="0" smtClean="0"/>
          </a:p>
          <a:p>
            <a:pPr lvl="0"/>
            <a:r>
              <a:rPr lang="en-GB" dirty="0" smtClean="0"/>
              <a:t>Islet cell tumours secrete insulin and gastrin</a:t>
            </a:r>
            <a:endParaRPr lang="en-US" dirty="0" smtClean="0"/>
          </a:p>
          <a:p>
            <a:pPr marL="0" lvl="0" indent="0">
              <a:buNone/>
            </a:pPr>
            <a:endParaRPr lang="en-US" dirty="0" smtClean="0"/>
          </a:p>
          <a:p>
            <a:endParaRPr lang="en-US" dirty="0"/>
          </a:p>
        </p:txBody>
      </p:sp>
    </p:spTree>
  </p:cSld>
  <p:clrMapOvr>
    <a:masterClrMapping/>
  </p:clrMapOvr>
</p:sld>
</file>

<file path=ppt/slides/slide5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52</a:t>
            </a:fld>
            <a:endParaRPr lang="en-US"/>
          </a:p>
        </p:txBody>
      </p:sp>
      <p:sp>
        <p:nvSpPr>
          <p:cNvPr id="6" name="Content Placeholder 5"/>
          <p:cNvSpPr>
            <a:spLocks noGrp="1"/>
          </p:cNvSpPr>
          <p:nvPr>
            <p:ph sz="quarter" idx="1"/>
          </p:nvPr>
        </p:nvSpPr>
        <p:spPr/>
        <p:txBody>
          <a:bodyPr/>
          <a:lstStyle/>
          <a:p>
            <a:pPr lvl="0">
              <a:buNone/>
            </a:pPr>
            <a:r>
              <a:rPr lang="en-GB" dirty="0" smtClean="0"/>
              <a:t>7.Malignant change</a:t>
            </a:r>
            <a:endParaRPr lang="en-US" dirty="0" smtClean="0"/>
          </a:p>
          <a:p>
            <a:pPr lvl="0"/>
            <a:r>
              <a:rPr lang="en-GB" dirty="0" smtClean="0"/>
              <a:t>A benign tumour may change to a malignant tumour(very rare)</a:t>
            </a:r>
            <a:endParaRPr lang="en-US" dirty="0" smtClean="0"/>
          </a:p>
          <a:p>
            <a:pPr lvl="0">
              <a:buNone/>
            </a:pPr>
            <a:r>
              <a:rPr lang="en-GB" dirty="0" smtClean="0"/>
              <a:t>8.Effects of metastasise </a:t>
            </a:r>
            <a:r>
              <a:rPr lang="en-GB" dirty="0" err="1" smtClean="0"/>
              <a:t>e.g</a:t>
            </a:r>
            <a:r>
              <a:rPr lang="en-GB" dirty="0" smtClean="0"/>
              <a:t> anaemia, organ failure </a:t>
            </a:r>
            <a:endParaRPr lang="en-US" dirty="0" smtClean="0"/>
          </a:p>
          <a:p>
            <a:endParaRPr lang="en-US" dirty="0"/>
          </a:p>
        </p:txBody>
      </p:sp>
    </p:spTree>
  </p:cSld>
  <p:clrMapOvr>
    <a:masterClrMapping/>
  </p:clrMapOvr>
</p:sld>
</file>

<file path=ppt/slides/slide5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53</a:t>
            </a:fld>
            <a:endParaRPr lang="en-US"/>
          </a:p>
        </p:txBody>
      </p:sp>
      <p:sp>
        <p:nvSpPr>
          <p:cNvPr id="3" name="Content Placeholder 2"/>
          <p:cNvSpPr>
            <a:spLocks noGrp="1"/>
          </p:cNvSpPr>
          <p:nvPr>
            <p:ph sz="quarter" idx="1"/>
          </p:nvPr>
        </p:nvSpPr>
        <p:spPr/>
        <p:txBody>
          <a:bodyPr>
            <a:normAutofit/>
          </a:bodyPr>
          <a:lstStyle/>
          <a:p>
            <a:pPr>
              <a:buNone/>
            </a:pPr>
            <a:r>
              <a:rPr lang="en-GB" b="1" dirty="0" smtClean="0"/>
              <a:t>Diagnosis </a:t>
            </a:r>
          </a:p>
          <a:p>
            <a:r>
              <a:rPr lang="en-GB" dirty="0" smtClean="0"/>
              <a:t>The mainstay of diagnosis of cancer is high index of suspicion on history taking and clinical examination and other confirmatory investigations. </a:t>
            </a:r>
          </a:p>
          <a:p>
            <a:pPr marL="0" indent="0">
              <a:buNone/>
            </a:pPr>
            <a:endParaRPr lang="en-GB" dirty="0" smtClean="0"/>
          </a:p>
          <a:p>
            <a:r>
              <a:rPr lang="en-GB" dirty="0" smtClean="0"/>
              <a:t>The history should enable the clinician unearth the predisposing or risk factors such as the carcinogens and tie-up relevant clues.</a:t>
            </a:r>
            <a:endParaRPr lang="en-US" dirty="0" smtClean="0"/>
          </a:p>
          <a:p>
            <a:endParaRPr lang="en-US" dirty="0"/>
          </a:p>
        </p:txBody>
      </p:sp>
    </p:spTree>
  </p:cSld>
  <p:clrMapOvr>
    <a:masterClrMapping/>
  </p:clrMapOvr>
  <p:timing>
    <p:tnLst>
      <p:par>
        <p:cTn id="1" dur="indefinite" restart="never" nodeType="tmRoot"/>
      </p:par>
    </p:tnLst>
  </p:timing>
</p:sld>
</file>

<file path=ppt/slides/slide5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b="1" dirty="0" smtClean="0"/>
              <a:t/>
            </a:r>
            <a:br>
              <a:rPr lang="en-US" b="1" dirty="0" smtClean="0"/>
            </a:br>
            <a:r>
              <a:rPr lang="en-US" b="1" dirty="0" smtClean="0"/>
              <a:t>Cont.</a:t>
            </a:r>
            <a:br>
              <a:rPr lang="en-US" b="1"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54</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Investigations </a:t>
            </a:r>
          </a:p>
          <a:p>
            <a:pPr lvl="0">
              <a:buNone/>
            </a:pPr>
            <a:r>
              <a:rPr lang="en-GB" b="1" dirty="0" smtClean="0"/>
              <a:t>1.Histological techniques</a:t>
            </a:r>
            <a:endParaRPr lang="en-US" b="1" dirty="0" smtClean="0"/>
          </a:p>
          <a:p>
            <a:pPr lvl="0"/>
            <a:r>
              <a:rPr lang="en-GB" dirty="0" smtClean="0"/>
              <a:t>Microscopic examination of fixed tissues obtained from the excised tumour mass /needle biopsy</a:t>
            </a:r>
            <a:endParaRPr lang="en-US" dirty="0" smtClean="0"/>
          </a:p>
          <a:p>
            <a:pPr lvl="0"/>
            <a:r>
              <a:rPr lang="en-GB" dirty="0" smtClean="0"/>
              <a:t>Exposes features of the cells </a:t>
            </a:r>
            <a:endParaRPr lang="en-US" dirty="0" smtClean="0"/>
          </a:p>
          <a:p>
            <a:pPr marL="0" lvl="0" indent="0">
              <a:buNone/>
            </a:pPr>
            <a:endParaRPr lang="en-US" dirty="0" smtClean="0"/>
          </a:p>
          <a:p>
            <a:endParaRPr lang="en-US" dirty="0"/>
          </a:p>
        </p:txBody>
      </p:sp>
    </p:spTree>
  </p:cSld>
  <p:clrMapOvr>
    <a:masterClrMapping/>
  </p:clrMapOvr>
  <p:timing>
    <p:tnLst>
      <p:par>
        <p:cTn id="1" dur="indefinite" restart="never" nodeType="tmRoot"/>
      </p:par>
    </p:tnLst>
  </p:timing>
</p:sld>
</file>

<file path=ppt/slides/slide5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55</a:t>
            </a:fld>
            <a:endParaRPr lang="en-US"/>
          </a:p>
        </p:txBody>
      </p:sp>
      <p:sp>
        <p:nvSpPr>
          <p:cNvPr id="6" name="Content Placeholder 5"/>
          <p:cNvSpPr>
            <a:spLocks noGrp="1"/>
          </p:cNvSpPr>
          <p:nvPr>
            <p:ph sz="quarter" idx="1"/>
          </p:nvPr>
        </p:nvSpPr>
        <p:spPr/>
        <p:txBody>
          <a:bodyPr/>
          <a:lstStyle/>
          <a:p>
            <a:pPr lvl="0">
              <a:buNone/>
            </a:pPr>
            <a:r>
              <a:rPr lang="en-GB" b="1" dirty="0" smtClean="0"/>
              <a:t>2.Cytological techniques </a:t>
            </a:r>
            <a:endParaRPr lang="en-US" b="1" dirty="0" smtClean="0"/>
          </a:p>
          <a:p>
            <a:pPr lvl="1"/>
            <a:r>
              <a:rPr lang="en-GB" dirty="0" smtClean="0"/>
              <a:t>Studies cells that have been shade off into body cavities (</a:t>
            </a:r>
            <a:r>
              <a:rPr lang="en-GB" dirty="0" err="1" smtClean="0"/>
              <a:t>exfoliative</a:t>
            </a:r>
            <a:r>
              <a:rPr lang="en-GB" dirty="0" smtClean="0"/>
              <a:t> cytology)</a:t>
            </a:r>
            <a:r>
              <a:rPr lang="en-GB" b="1" dirty="0" smtClean="0"/>
              <a:t> OR</a:t>
            </a:r>
          </a:p>
          <a:p>
            <a:pPr lvl="1"/>
            <a:r>
              <a:rPr lang="en-GB" dirty="0" smtClean="0"/>
              <a:t> cells aspirated from the tumour mass (a fine needle is introduced under vacuum into the mass – Fine needle aspiration cytology, FNAC).</a:t>
            </a:r>
            <a:endParaRPr lang="en-US" dirty="0" smtClean="0"/>
          </a:p>
          <a:p>
            <a:endParaRPr lang="en-US" dirty="0"/>
          </a:p>
        </p:txBody>
      </p:sp>
    </p:spTree>
  </p:cSld>
  <p:clrMapOvr>
    <a:masterClrMapping/>
  </p:clrMapOvr>
</p:sld>
</file>

<file path=ppt/slides/slide5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56</a:t>
            </a:fld>
            <a:endParaRPr lang="en-US"/>
          </a:p>
        </p:txBody>
      </p:sp>
      <p:sp>
        <p:nvSpPr>
          <p:cNvPr id="3" name="Content Placeholder 2"/>
          <p:cNvSpPr>
            <a:spLocks noGrp="1"/>
          </p:cNvSpPr>
          <p:nvPr>
            <p:ph sz="quarter" idx="1"/>
          </p:nvPr>
        </p:nvSpPr>
        <p:spPr/>
        <p:txBody>
          <a:bodyPr>
            <a:normAutofit lnSpcReduction="10000"/>
          </a:bodyPr>
          <a:lstStyle/>
          <a:p>
            <a:pPr lvl="0">
              <a:buNone/>
            </a:pPr>
            <a:r>
              <a:rPr lang="en-GB" b="1" dirty="0" smtClean="0"/>
              <a:t>3.Histochemistry and </a:t>
            </a:r>
            <a:r>
              <a:rPr lang="en-GB" b="1" dirty="0" err="1" smtClean="0"/>
              <a:t>cytochemistry</a:t>
            </a:r>
            <a:endParaRPr lang="en-US" b="1" dirty="0" smtClean="0"/>
          </a:p>
          <a:p>
            <a:pPr lvl="0"/>
            <a:r>
              <a:rPr lang="en-GB" dirty="0" smtClean="0"/>
              <a:t>Examination of specially stained preparations to Identify chemical composition of cells, their constituents and products.</a:t>
            </a:r>
            <a:endParaRPr lang="en-US" dirty="0" smtClean="0"/>
          </a:p>
          <a:p>
            <a:pPr lvl="0">
              <a:buNone/>
            </a:pPr>
            <a:r>
              <a:rPr lang="en-GB" b="1" dirty="0" smtClean="0"/>
              <a:t>4.Immunohistochemistry</a:t>
            </a:r>
            <a:endParaRPr lang="en-US" b="1" dirty="0" smtClean="0"/>
          </a:p>
          <a:p>
            <a:pPr lvl="0"/>
            <a:r>
              <a:rPr lang="en-GB" dirty="0" smtClean="0"/>
              <a:t>Recognition of cells from specific components in the cytoplasm, cell membrane or nucleus e.g., antigens. </a:t>
            </a:r>
          </a:p>
          <a:p>
            <a:pPr lvl="0">
              <a:buNone/>
            </a:pPr>
            <a:r>
              <a:rPr lang="en-GB" b="1" dirty="0" smtClean="0"/>
              <a:t>5.Electron microscopy</a:t>
            </a:r>
            <a:endParaRPr lang="en-US" b="1" dirty="0" smtClean="0"/>
          </a:p>
          <a:p>
            <a:pPr lvl="0"/>
            <a:r>
              <a:rPr lang="en-GB" dirty="0" smtClean="0"/>
              <a:t>Examination of the ultra-structure of the tumour cells </a:t>
            </a:r>
            <a:endParaRPr lang="en-US" dirty="0" smtClean="0"/>
          </a:p>
        </p:txBody>
      </p:sp>
    </p:spTree>
  </p:cSld>
  <p:clrMapOvr>
    <a:masterClrMapping/>
  </p:clrMapOvr>
  <p:timing>
    <p:tnLst>
      <p:par>
        <p:cTn id="1" dur="indefinite" restart="never" nodeType="tmRoot"/>
      </p:par>
    </p:tnLst>
  </p:timing>
</p:sld>
</file>

<file path=ppt/slides/slide5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57</a:t>
            </a:fld>
            <a:endParaRPr lang="en-US"/>
          </a:p>
        </p:txBody>
      </p:sp>
      <p:sp>
        <p:nvSpPr>
          <p:cNvPr id="3" name="Content Placeholder 2"/>
          <p:cNvSpPr>
            <a:spLocks noGrp="1"/>
          </p:cNvSpPr>
          <p:nvPr>
            <p:ph sz="quarter" idx="1"/>
          </p:nvPr>
        </p:nvSpPr>
        <p:spPr/>
        <p:txBody>
          <a:bodyPr>
            <a:normAutofit/>
          </a:bodyPr>
          <a:lstStyle/>
          <a:p>
            <a:pPr lvl="0">
              <a:buNone/>
            </a:pPr>
            <a:r>
              <a:rPr lang="en-GB" b="1" dirty="0" smtClean="0"/>
              <a:t>6.Tumour markers</a:t>
            </a:r>
            <a:endParaRPr lang="en-US" b="1" dirty="0" smtClean="0"/>
          </a:p>
          <a:p>
            <a:pPr lvl="0"/>
            <a:r>
              <a:rPr lang="en-GB" dirty="0" smtClean="0"/>
              <a:t>Tumour markers are substances released by tumour cells and can be demonstrated in blood and other body tissues</a:t>
            </a:r>
            <a:r>
              <a:rPr lang="en-GB" dirty="0"/>
              <a:t> </a:t>
            </a:r>
            <a:r>
              <a:rPr lang="en-GB" dirty="0" err="1" smtClean="0"/>
              <a:t>e.g</a:t>
            </a:r>
            <a:r>
              <a:rPr lang="en-GB" dirty="0" smtClean="0"/>
              <a:t> alpha </a:t>
            </a:r>
            <a:r>
              <a:rPr lang="en-GB" dirty="0" err="1" smtClean="0"/>
              <a:t>feto</a:t>
            </a:r>
            <a:r>
              <a:rPr lang="en-GB" dirty="0" smtClean="0"/>
              <a:t>-proteins in hepatocellular carcinoma</a:t>
            </a:r>
            <a:endParaRPr lang="en-US" dirty="0" smtClean="0"/>
          </a:p>
          <a:p>
            <a:pPr lvl="0">
              <a:buNone/>
            </a:pPr>
            <a:r>
              <a:rPr lang="en-GB" b="1" dirty="0" smtClean="0"/>
              <a:t>7.Molecular diagnostic techniques </a:t>
            </a:r>
            <a:r>
              <a:rPr lang="en-GB" dirty="0" smtClean="0"/>
              <a:t>– based on the DNA/RNA molecular techniques</a:t>
            </a:r>
            <a:endParaRPr lang="en-US" dirty="0" smtClean="0"/>
          </a:p>
          <a:p>
            <a:endParaRPr lang="en-US" dirty="0"/>
          </a:p>
        </p:txBody>
      </p:sp>
    </p:spTree>
  </p:cSld>
  <p:clrMapOvr>
    <a:masterClrMapping/>
  </p:clrMapOvr>
  <p:timing>
    <p:tnLst>
      <p:par>
        <p:cTn id="1" dur="indefinite" restart="never" nodeType="tmRoot"/>
      </p:par>
    </p:tnLst>
  </p:timing>
</p:sld>
</file>

<file path=ppt/slides/slide5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58</a:t>
            </a:fld>
            <a:endParaRPr lang="en-US"/>
          </a:p>
        </p:txBody>
      </p:sp>
      <p:sp>
        <p:nvSpPr>
          <p:cNvPr id="3" name="Content Placeholder 2"/>
          <p:cNvSpPr>
            <a:spLocks noGrp="1"/>
          </p:cNvSpPr>
          <p:nvPr>
            <p:ph sz="quarter" idx="1"/>
          </p:nvPr>
        </p:nvSpPr>
        <p:spPr/>
        <p:txBody>
          <a:bodyPr>
            <a:normAutofit/>
          </a:bodyPr>
          <a:lstStyle/>
          <a:p>
            <a:pPr>
              <a:buNone/>
            </a:pPr>
            <a:r>
              <a:rPr lang="en-GB" b="1" dirty="0" smtClean="0"/>
              <a:t>Staging and grading of cancer </a:t>
            </a:r>
          </a:p>
          <a:p>
            <a:r>
              <a:rPr lang="en-GB" b="1" dirty="0" smtClean="0"/>
              <a:t>Grading</a:t>
            </a:r>
            <a:r>
              <a:rPr lang="en-GB" dirty="0" smtClean="0"/>
              <a:t> is the macroscopic and microscopic degree of differentiation of the tumour </a:t>
            </a:r>
          </a:p>
          <a:p>
            <a:r>
              <a:rPr lang="en-GB" b="1" dirty="0"/>
              <a:t>S</a:t>
            </a:r>
            <a:r>
              <a:rPr lang="en-GB" b="1" dirty="0" smtClean="0"/>
              <a:t>taging</a:t>
            </a:r>
            <a:r>
              <a:rPr lang="en-GB" dirty="0" smtClean="0"/>
              <a:t> is the extent of spread of the tumour within the patient. </a:t>
            </a:r>
            <a:endParaRPr lang="en-US" dirty="0" smtClean="0"/>
          </a:p>
          <a:p>
            <a:pPr>
              <a:buNone/>
            </a:pPr>
            <a:endParaRPr lang="en-US" dirty="0"/>
          </a:p>
        </p:txBody>
      </p:sp>
    </p:spTree>
  </p:cSld>
  <p:clrMapOvr>
    <a:masterClrMapping/>
  </p:clrMapOvr>
  <p:timing>
    <p:tnLst>
      <p:par>
        <p:cTn id="1" dur="indefinite" restart="never" nodeType="tmRoot"/>
      </p:par>
    </p:tnLst>
  </p:timing>
</p:sld>
</file>

<file path=ppt/slides/slide5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59</a:t>
            </a:fld>
            <a:endParaRPr lang="en-US"/>
          </a:p>
        </p:txBody>
      </p:sp>
      <p:sp>
        <p:nvSpPr>
          <p:cNvPr id="6" name="Content Placeholder 5"/>
          <p:cNvSpPr>
            <a:spLocks noGrp="1"/>
          </p:cNvSpPr>
          <p:nvPr>
            <p:ph sz="quarter" idx="1"/>
          </p:nvPr>
        </p:nvSpPr>
        <p:spPr/>
        <p:txBody>
          <a:bodyPr>
            <a:normAutofit/>
          </a:bodyPr>
          <a:lstStyle/>
          <a:p>
            <a:pPr lvl="0"/>
            <a:r>
              <a:rPr lang="en-GB" b="1" dirty="0" smtClean="0"/>
              <a:t>Example </a:t>
            </a:r>
            <a:r>
              <a:rPr lang="en-GB" b="1" dirty="0" err="1" smtClean="0"/>
              <a:t>Broder’s</a:t>
            </a:r>
            <a:r>
              <a:rPr lang="en-GB" b="1" dirty="0" smtClean="0"/>
              <a:t> Grading – </a:t>
            </a:r>
          </a:p>
          <a:p>
            <a:pPr lvl="0">
              <a:buFont typeface="Wingdings" pitchFamily="2" charset="2"/>
              <a:buChar char="v"/>
            </a:pPr>
            <a:r>
              <a:rPr lang="en-GB" dirty="0" smtClean="0"/>
              <a:t>Grade I – well differentiated cells (&lt; 25% </a:t>
            </a:r>
            <a:r>
              <a:rPr lang="en-GB" dirty="0" err="1" smtClean="0"/>
              <a:t>anaplastic</a:t>
            </a:r>
            <a:r>
              <a:rPr lang="en-GB" dirty="0" smtClean="0"/>
              <a:t> cells)</a:t>
            </a:r>
          </a:p>
          <a:p>
            <a:pPr lvl="0">
              <a:buFont typeface="Wingdings" pitchFamily="2" charset="2"/>
              <a:buChar char="v"/>
            </a:pPr>
            <a:r>
              <a:rPr lang="en-GB" dirty="0" smtClean="0"/>
              <a:t>Grade II – mildly differentiated cells (25 – 50% </a:t>
            </a:r>
            <a:r>
              <a:rPr lang="en-GB" dirty="0" err="1" smtClean="0"/>
              <a:t>anaplastic</a:t>
            </a:r>
            <a:r>
              <a:rPr lang="en-GB" dirty="0" smtClean="0"/>
              <a:t> cells)</a:t>
            </a:r>
          </a:p>
          <a:p>
            <a:pPr lvl="0">
              <a:buFont typeface="Wingdings" pitchFamily="2" charset="2"/>
              <a:buChar char="v"/>
            </a:pPr>
            <a:r>
              <a:rPr lang="en-GB" dirty="0" smtClean="0"/>
              <a:t>Grade III – moderately differentiated cells (50 - 75 % </a:t>
            </a:r>
            <a:r>
              <a:rPr lang="en-GB" dirty="0" err="1" smtClean="0"/>
              <a:t>anaplastic</a:t>
            </a:r>
            <a:r>
              <a:rPr lang="en-GB" dirty="0" smtClean="0"/>
              <a:t> cells) and </a:t>
            </a:r>
          </a:p>
          <a:p>
            <a:pPr lvl="0">
              <a:buFont typeface="Wingdings" pitchFamily="2" charset="2"/>
              <a:buChar char="v"/>
            </a:pPr>
            <a:r>
              <a:rPr lang="en-GB" dirty="0" smtClean="0"/>
              <a:t>Grade IV – poorly differentiated cells (&gt;75% </a:t>
            </a:r>
            <a:r>
              <a:rPr lang="en-GB" dirty="0" err="1" smtClean="0"/>
              <a:t>anaplastic</a:t>
            </a:r>
            <a:r>
              <a:rPr lang="en-GB" dirty="0" smtClean="0"/>
              <a:t> cells).</a:t>
            </a:r>
            <a:endParaRPr lang="en-US" dirty="0" smtClean="0"/>
          </a:p>
          <a:p>
            <a:endParaRPr lang="en-US" dirty="0"/>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6</a:t>
            </a:fld>
            <a:endParaRPr lang="en-US"/>
          </a:p>
        </p:txBody>
      </p:sp>
      <p:sp>
        <p:nvSpPr>
          <p:cNvPr id="3" name="Content Placeholder 2"/>
          <p:cNvSpPr>
            <a:spLocks noGrp="1"/>
          </p:cNvSpPr>
          <p:nvPr>
            <p:ph sz="quarter" idx="1"/>
          </p:nvPr>
        </p:nvSpPr>
        <p:spPr/>
        <p:txBody>
          <a:bodyPr>
            <a:normAutofit fontScale="92500" lnSpcReduction="10000"/>
          </a:bodyPr>
          <a:lstStyle/>
          <a:p>
            <a:pPr>
              <a:buNone/>
            </a:pPr>
            <a:r>
              <a:rPr lang="en-GB" b="1" dirty="0" smtClean="0"/>
              <a:t>Terminology</a:t>
            </a:r>
            <a:endParaRPr lang="en-US" dirty="0" smtClean="0"/>
          </a:p>
          <a:p>
            <a:pPr lvl="0"/>
            <a:r>
              <a:rPr lang="en-GB" dirty="0" smtClean="0"/>
              <a:t>Oncology		- 	study of tumours</a:t>
            </a:r>
            <a:endParaRPr lang="en-US" dirty="0" smtClean="0"/>
          </a:p>
          <a:p>
            <a:pPr lvl="0"/>
            <a:r>
              <a:rPr lang="en-GB" dirty="0" smtClean="0"/>
              <a:t>Oncogenesis	- 	changes involved in development of tumours</a:t>
            </a:r>
            <a:endParaRPr lang="en-US" dirty="0" smtClean="0"/>
          </a:p>
          <a:p>
            <a:pPr lvl="0"/>
            <a:r>
              <a:rPr lang="en-GB" dirty="0" smtClean="0"/>
              <a:t>Cancer 		- 	all types of malignant tumours</a:t>
            </a:r>
            <a:endParaRPr lang="en-US" dirty="0" smtClean="0"/>
          </a:p>
          <a:p>
            <a:pPr lvl="0"/>
            <a:r>
              <a:rPr lang="en-GB" dirty="0" smtClean="0"/>
              <a:t>Carcinoma		- 	malignant epithelial tissue tumours</a:t>
            </a:r>
            <a:endParaRPr lang="en-US" dirty="0" smtClean="0"/>
          </a:p>
          <a:p>
            <a:pPr lvl="0"/>
            <a:r>
              <a:rPr lang="en-GB" dirty="0" smtClean="0"/>
              <a:t>Sarcoma 		-	malignant connective tissue tumours</a:t>
            </a:r>
            <a:endParaRPr lang="en-US" dirty="0" smtClean="0"/>
          </a:p>
          <a:p>
            <a:pPr>
              <a:buNone/>
            </a:pPr>
            <a:r>
              <a:rPr lang="en-GB" b="1" dirty="0" smtClean="0"/>
              <a:t>	</a:t>
            </a:r>
            <a:endParaRPr lang="en-US" dirty="0" smtClean="0"/>
          </a:p>
        </p:txBody>
      </p:sp>
    </p:spTree>
  </p:cSld>
  <p:clrMapOvr>
    <a:masterClrMapping/>
  </p:clrMapOvr>
  <p:timing>
    <p:tnLst>
      <p:par>
        <p:cTn id="1" dur="indefinite" restart="never" nodeType="tmRoot"/>
      </p:par>
    </p:tnLst>
  </p:timing>
</p:sld>
</file>

<file path=ppt/slides/slide6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60</a:t>
            </a:fld>
            <a:endParaRPr lang="en-US"/>
          </a:p>
        </p:txBody>
      </p:sp>
      <p:sp>
        <p:nvSpPr>
          <p:cNvPr id="3" name="Content Placeholder 2"/>
          <p:cNvSpPr>
            <a:spLocks noGrp="1"/>
          </p:cNvSpPr>
          <p:nvPr>
            <p:ph sz="quarter" idx="1"/>
          </p:nvPr>
        </p:nvSpPr>
        <p:spPr/>
        <p:txBody>
          <a:bodyPr>
            <a:normAutofit/>
          </a:bodyPr>
          <a:lstStyle/>
          <a:p>
            <a:pPr>
              <a:buNone/>
            </a:pPr>
            <a:r>
              <a:rPr lang="en-GB" b="1" dirty="0" smtClean="0"/>
              <a:t>Staging</a:t>
            </a:r>
            <a:endParaRPr lang="en-US" dirty="0" smtClean="0"/>
          </a:p>
          <a:p>
            <a:r>
              <a:rPr lang="en-GB" dirty="0" smtClean="0"/>
              <a:t>The extent of spread of cancers can be assessed by clinical examination, investigations and pathologic examination of the affected tissues. </a:t>
            </a:r>
          </a:p>
          <a:p>
            <a:r>
              <a:rPr lang="en-GB" dirty="0" smtClean="0"/>
              <a:t>There are two systems – the </a:t>
            </a:r>
            <a:r>
              <a:rPr lang="en-GB" b="1" dirty="0" smtClean="0"/>
              <a:t>TNM (T</a:t>
            </a:r>
            <a:r>
              <a:rPr lang="en-GB" dirty="0" smtClean="0"/>
              <a:t> – primary tumour, N – regional lymph node involvement, M- distant metastasis) staging and </a:t>
            </a:r>
            <a:r>
              <a:rPr lang="en-GB" b="1" dirty="0" smtClean="0"/>
              <a:t>AJC (</a:t>
            </a:r>
            <a:r>
              <a:rPr lang="en-GB" dirty="0" smtClean="0"/>
              <a:t>American Joint Committee) staging.</a:t>
            </a:r>
            <a:endParaRPr lang="en-US" dirty="0" smtClean="0"/>
          </a:p>
          <a:p>
            <a:pPr>
              <a:buNone/>
            </a:pPr>
            <a:r>
              <a:rPr lang="en-GB" b="1" dirty="0" smtClean="0"/>
              <a:t>	</a:t>
            </a:r>
            <a:endParaRPr lang="en-US" dirty="0" smtClean="0"/>
          </a:p>
        </p:txBody>
      </p:sp>
    </p:spTree>
  </p:cSld>
  <p:clrMapOvr>
    <a:masterClrMapping/>
  </p:clrMapOvr>
  <p:timing>
    <p:tnLst>
      <p:par>
        <p:cTn id="1" dur="indefinite" restart="never" nodeType="tmRoot"/>
      </p:par>
    </p:tnLst>
  </p:timing>
</p:sld>
</file>

<file path=ppt/slides/slide6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61</a:t>
            </a:fld>
            <a:endParaRPr lang="en-US"/>
          </a:p>
        </p:txBody>
      </p:sp>
      <p:sp>
        <p:nvSpPr>
          <p:cNvPr id="6" name="Content Placeholder 5"/>
          <p:cNvSpPr>
            <a:spLocks noGrp="1"/>
          </p:cNvSpPr>
          <p:nvPr>
            <p:ph sz="quarter" idx="1"/>
          </p:nvPr>
        </p:nvSpPr>
        <p:spPr/>
        <p:txBody>
          <a:bodyPr>
            <a:normAutofit fontScale="92500" lnSpcReduction="10000"/>
          </a:bodyPr>
          <a:lstStyle/>
          <a:p>
            <a:pPr>
              <a:buNone/>
            </a:pPr>
            <a:r>
              <a:rPr lang="en-GB" b="1" dirty="0" smtClean="0"/>
              <a:t>A. TNM</a:t>
            </a:r>
            <a:endParaRPr lang="en-US" dirty="0" smtClean="0"/>
          </a:p>
          <a:p>
            <a:pPr lvl="0"/>
            <a:r>
              <a:rPr lang="en-GB" dirty="0" smtClean="0"/>
              <a:t>T</a:t>
            </a:r>
            <a:r>
              <a:rPr lang="en-GB" baseline="-25000" dirty="0" smtClean="0"/>
              <a:t>0</a:t>
            </a:r>
            <a:r>
              <a:rPr lang="en-GB" dirty="0" smtClean="0"/>
              <a:t> – T</a:t>
            </a:r>
            <a:r>
              <a:rPr lang="en-GB" baseline="-25000" dirty="0" smtClean="0"/>
              <a:t>4</a:t>
            </a:r>
            <a:r>
              <a:rPr lang="en-GB" dirty="0" smtClean="0"/>
              <a:t> – in situ lesion to largest and most extensive primary tumour.</a:t>
            </a:r>
            <a:endParaRPr lang="en-US" dirty="0" smtClean="0"/>
          </a:p>
          <a:p>
            <a:pPr lvl="0"/>
            <a:r>
              <a:rPr lang="en-GB" dirty="0" smtClean="0"/>
              <a:t>N</a:t>
            </a:r>
            <a:r>
              <a:rPr lang="en-GB" baseline="-25000" dirty="0" smtClean="0"/>
              <a:t>0</a:t>
            </a:r>
            <a:r>
              <a:rPr lang="en-GB" dirty="0" smtClean="0"/>
              <a:t>- N</a:t>
            </a:r>
            <a:r>
              <a:rPr lang="en-GB" baseline="-25000" dirty="0" smtClean="0"/>
              <a:t>3</a:t>
            </a:r>
            <a:r>
              <a:rPr lang="en-GB" dirty="0" smtClean="0"/>
              <a:t> – no nodal involvement to widespread lymph node involvement.</a:t>
            </a:r>
            <a:endParaRPr lang="en-US" dirty="0" smtClean="0"/>
          </a:p>
          <a:p>
            <a:pPr lvl="0"/>
            <a:r>
              <a:rPr lang="en-GB" dirty="0" smtClean="0"/>
              <a:t>M</a:t>
            </a:r>
            <a:r>
              <a:rPr lang="en-GB" baseline="-25000" dirty="0" smtClean="0"/>
              <a:t>0</a:t>
            </a:r>
            <a:r>
              <a:rPr lang="en-GB" dirty="0" smtClean="0"/>
              <a:t> – M</a:t>
            </a:r>
            <a:r>
              <a:rPr lang="en-GB" baseline="-25000" dirty="0" smtClean="0"/>
              <a:t>2</a:t>
            </a:r>
            <a:r>
              <a:rPr lang="en-GB" dirty="0" smtClean="0"/>
              <a:t> – no metastasis to disseminated haematogenous metastasis.</a:t>
            </a:r>
            <a:endParaRPr lang="en-US" dirty="0" smtClean="0"/>
          </a:p>
          <a:p>
            <a:pPr>
              <a:buNone/>
            </a:pPr>
            <a:r>
              <a:rPr lang="en-GB" b="1" dirty="0" smtClean="0"/>
              <a:t>B. AJC</a:t>
            </a:r>
            <a:endParaRPr lang="en-US" dirty="0" smtClean="0"/>
          </a:p>
          <a:p>
            <a:pPr lvl="0"/>
            <a:r>
              <a:rPr lang="en-GB" dirty="0" smtClean="0"/>
              <a:t>Stages cancers from stage 0 – IV taking into account the three components of the TNM system in each stage. </a:t>
            </a:r>
            <a:endParaRPr lang="en-US" dirty="0" smtClean="0"/>
          </a:p>
          <a:p>
            <a:endParaRPr lang="en-US" dirty="0"/>
          </a:p>
        </p:txBody>
      </p:sp>
    </p:spTree>
  </p:cSld>
  <p:clrMapOvr>
    <a:masterClrMapping/>
  </p:clrMapOvr>
</p:sld>
</file>

<file path=ppt/slides/slide6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The End.</a:t>
            </a: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62</a:t>
            </a:fld>
            <a:endParaRPr lang="en-US"/>
          </a:p>
        </p:txBody>
      </p:sp>
      <p:sp>
        <p:nvSpPr>
          <p:cNvPr id="3" name="Content Placeholder 2"/>
          <p:cNvSpPr>
            <a:spLocks noGrp="1"/>
          </p:cNvSpPr>
          <p:nvPr>
            <p:ph sz="quarter" idx="1"/>
          </p:nvPr>
        </p:nvSpPr>
        <p:spPr/>
        <p:txBody>
          <a:bodyPr/>
          <a:lstStyle/>
          <a:p>
            <a:r>
              <a:rPr lang="en-US" dirty="0" smtClean="0"/>
              <a:t>THANK YOU</a:t>
            </a:r>
            <a:endParaRPr lang="en-US" dirty="0"/>
          </a:p>
        </p:txBody>
      </p:sp>
    </p:spTree>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7</a:t>
            </a:fld>
            <a:endParaRPr lang="en-US"/>
          </a:p>
        </p:txBody>
      </p:sp>
      <p:sp>
        <p:nvSpPr>
          <p:cNvPr id="6" name="Content Placeholder 5"/>
          <p:cNvSpPr>
            <a:spLocks noGrp="1"/>
          </p:cNvSpPr>
          <p:nvPr>
            <p:ph sz="quarter" idx="1"/>
          </p:nvPr>
        </p:nvSpPr>
        <p:spPr/>
        <p:txBody>
          <a:bodyPr>
            <a:normAutofit lnSpcReduction="10000"/>
          </a:bodyPr>
          <a:lstStyle/>
          <a:p>
            <a:pPr lvl="0"/>
            <a:r>
              <a:rPr lang="en-GB" dirty="0" smtClean="0"/>
              <a:t>“</a:t>
            </a:r>
            <a:r>
              <a:rPr lang="en-GB" dirty="0" err="1" smtClean="0"/>
              <a:t>Oma</a:t>
            </a:r>
            <a:r>
              <a:rPr lang="en-GB" dirty="0" smtClean="0"/>
              <a:t>” 		-	Greek word for tumour/swelling</a:t>
            </a:r>
            <a:endParaRPr lang="en-US" dirty="0" smtClean="0"/>
          </a:p>
          <a:p>
            <a:pPr lvl="0"/>
            <a:r>
              <a:rPr lang="en-GB" dirty="0" smtClean="0"/>
              <a:t>Carcinogenesis 	-	changes in development of malignant tumours.</a:t>
            </a:r>
            <a:endParaRPr lang="en-US" dirty="0" smtClean="0"/>
          </a:p>
          <a:p>
            <a:pPr>
              <a:buNone/>
            </a:pPr>
            <a:r>
              <a:rPr lang="en-GB" b="1" dirty="0" smtClean="0"/>
              <a:t>Nomenclature</a:t>
            </a:r>
            <a:endParaRPr lang="en-US" dirty="0" smtClean="0"/>
          </a:p>
          <a:p>
            <a:r>
              <a:rPr lang="en-GB" dirty="0" smtClean="0"/>
              <a:t>Tumours are named on the basis of the parenchymal component. </a:t>
            </a:r>
          </a:p>
          <a:p>
            <a:r>
              <a:rPr lang="en-GB" dirty="0" smtClean="0"/>
              <a:t>The suffix “-</a:t>
            </a:r>
            <a:r>
              <a:rPr lang="en-GB" i="1" dirty="0" err="1" smtClean="0"/>
              <a:t>oma</a:t>
            </a:r>
            <a:r>
              <a:rPr lang="en-GB" dirty="0" smtClean="0"/>
              <a:t>” denotes benign tumours; carcinomas – malignant epithelial tumours; sarcomas (</a:t>
            </a:r>
            <a:r>
              <a:rPr lang="en-GB" i="1" dirty="0" err="1" smtClean="0"/>
              <a:t>sarcos</a:t>
            </a:r>
            <a:r>
              <a:rPr lang="en-GB" dirty="0" smtClean="0"/>
              <a:t> = fleshy) – malignant </a:t>
            </a:r>
            <a:r>
              <a:rPr lang="en-GB" dirty="0" err="1" smtClean="0"/>
              <a:t>messenchymal</a:t>
            </a:r>
            <a:r>
              <a:rPr lang="en-GB" dirty="0" smtClean="0"/>
              <a:t> tumours.</a:t>
            </a:r>
            <a:endParaRPr lang="en-US" dirty="0" smtClean="0"/>
          </a:p>
          <a:p>
            <a:endParaRPr lang="en-US" dirty="0"/>
          </a:p>
        </p:txBody>
      </p:sp>
    </p:spTree>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pPr lvl="0"/>
            <a:r>
              <a:rPr lang="en-US" dirty="0" smtClean="0"/>
              <a:t/>
            </a:r>
            <a:br>
              <a:rPr lang="en-US" dirty="0" smtClean="0"/>
            </a:br>
            <a:r>
              <a:rPr lang="en-US" dirty="0" smtClean="0"/>
              <a:t>Cont.</a:t>
            </a:r>
            <a:br>
              <a:rPr lang="en-US" dirty="0" smtClean="0"/>
            </a:br>
            <a:endParaRPr lang="en-US" dirty="0"/>
          </a:p>
        </p:txBody>
      </p:sp>
      <p:sp>
        <p:nvSpPr>
          <p:cNvPr id="6" name="Slide Number Placeholder 5"/>
          <p:cNvSpPr>
            <a:spLocks noGrp="1"/>
          </p:cNvSpPr>
          <p:nvPr>
            <p:ph type="sldNum" sz="quarter" idx="12"/>
          </p:nvPr>
        </p:nvSpPr>
        <p:spPr/>
        <p:txBody>
          <a:bodyPr>
            <a:normAutofit fontScale="85000" lnSpcReduction="20000"/>
          </a:bodyPr>
          <a:lstStyle/>
          <a:p>
            <a:fld id="{7A390A13-3EC7-40E4-B97F-CCC1A2BDE3C6}" type="slidenum">
              <a:rPr lang="en-US" smtClean="0"/>
              <a:pPr/>
              <a:t>8</a:t>
            </a:fld>
            <a:endParaRPr lang="en-US"/>
          </a:p>
        </p:txBody>
      </p:sp>
      <p:sp>
        <p:nvSpPr>
          <p:cNvPr id="3" name="Content Placeholder 2"/>
          <p:cNvSpPr>
            <a:spLocks noGrp="1"/>
          </p:cNvSpPr>
          <p:nvPr>
            <p:ph sz="quarter" idx="1"/>
          </p:nvPr>
        </p:nvSpPr>
        <p:spPr/>
        <p:txBody>
          <a:bodyPr>
            <a:normAutofit/>
          </a:bodyPr>
          <a:lstStyle/>
          <a:p>
            <a:pPr>
              <a:buNone/>
            </a:pPr>
            <a:r>
              <a:rPr lang="en-GB" b="1" dirty="0" smtClean="0"/>
              <a:t>Classification of tumours </a:t>
            </a:r>
          </a:p>
          <a:p>
            <a:r>
              <a:rPr lang="en-GB" dirty="0" smtClean="0"/>
              <a:t>Tumours can be classified </a:t>
            </a:r>
            <a:r>
              <a:rPr lang="en-GB" u="sng" dirty="0" smtClean="0"/>
              <a:t>clinically</a:t>
            </a:r>
            <a:r>
              <a:rPr lang="en-GB" dirty="0" smtClean="0"/>
              <a:t> or by </a:t>
            </a:r>
            <a:r>
              <a:rPr lang="en-GB" u="sng" dirty="0" smtClean="0"/>
              <a:t>histological</a:t>
            </a:r>
            <a:r>
              <a:rPr lang="en-GB" dirty="0" smtClean="0"/>
              <a:t> origin  </a:t>
            </a:r>
            <a:endParaRPr lang="en-US" dirty="0" smtClean="0"/>
          </a:p>
          <a:p>
            <a:pPr lvl="0">
              <a:buNone/>
            </a:pPr>
            <a:r>
              <a:rPr lang="en-GB" b="1" dirty="0" smtClean="0"/>
              <a:t>	1.Clinical classification</a:t>
            </a:r>
            <a:endParaRPr lang="en-US" dirty="0" smtClean="0"/>
          </a:p>
          <a:p>
            <a:r>
              <a:rPr lang="en-GB" dirty="0" smtClean="0"/>
              <a:t>Tumours are classified according to morbid anatomy and behaviours into </a:t>
            </a:r>
            <a:r>
              <a:rPr lang="en-GB" u="sng" dirty="0" smtClean="0"/>
              <a:t>benign</a:t>
            </a:r>
            <a:r>
              <a:rPr lang="en-GB" dirty="0" smtClean="0"/>
              <a:t> (simple) and </a:t>
            </a:r>
            <a:r>
              <a:rPr lang="en-GB" u="sng" dirty="0" smtClean="0"/>
              <a:t>malignant.</a:t>
            </a:r>
            <a:endParaRPr lang="en-US" u="sng" dirty="0" smtClean="0"/>
          </a:p>
          <a:p>
            <a:pPr lvl="0">
              <a:buNone/>
            </a:pPr>
            <a:r>
              <a:rPr lang="en-GB" b="1" dirty="0" smtClean="0"/>
              <a:t>	</a:t>
            </a:r>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Cont.</a:t>
            </a:r>
            <a:endParaRPr lang="en-US" dirty="0"/>
          </a:p>
        </p:txBody>
      </p:sp>
      <p:sp>
        <p:nvSpPr>
          <p:cNvPr id="5" name="Slide Number Placeholder 4"/>
          <p:cNvSpPr>
            <a:spLocks noGrp="1"/>
          </p:cNvSpPr>
          <p:nvPr>
            <p:ph type="sldNum" sz="quarter" idx="12"/>
          </p:nvPr>
        </p:nvSpPr>
        <p:spPr/>
        <p:txBody>
          <a:bodyPr>
            <a:normAutofit fontScale="85000" lnSpcReduction="20000"/>
          </a:bodyPr>
          <a:lstStyle/>
          <a:p>
            <a:fld id="{7A390A13-3EC7-40E4-B97F-CCC1A2BDE3C6}" type="slidenum">
              <a:rPr lang="en-US" smtClean="0"/>
              <a:pPr/>
              <a:t>9</a:t>
            </a:fld>
            <a:endParaRPr lang="en-US"/>
          </a:p>
        </p:txBody>
      </p:sp>
      <p:sp>
        <p:nvSpPr>
          <p:cNvPr id="6" name="Content Placeholder 5"/>
          <p:cNvSpPr>
            <a:spLocks noGrp="1"/>
          </p:cNvSpPr>
          <p:nvPr>
            <p:ph sz="quarter" idx="1"/>
          </p:nvPr>
        </p:nvSpPr>
        <p:spPr/>
        <p:txBody>
          <a:bodyPr/>
          <a:lstStyle/>
          <a:p>
            <a:pPr lvl="0">
              <a:buNone/>
            </a:pPr>
            <a:r>
              <a:rPr lang="en-GB" sz="3200" b="1" dirty="0" smtClean="0"/>
              <a:t>2.Histological Origin</a:t>
            </a:r>
            <a:endParaRPr lang="en-US" sz="3200" dirty="0" smtClean="0"/>
          </a:p>
          <a:p>
            <a:r>
              <a:rPr lang="en-GB" sz="3200" dirty="0" smtClean="0"/>
              <a:t>Tumours may arise from the: - </a:t>
            </a:r>
            <a:endParaRPr lang="en-US" sz="3200" dirty="0" smtClean="0"/>
          </a:p>
          <a:p>
            <a:pPr lvl="3">
              <a:buFont typeface="Wingdings" pitchFamily="2" charset="2"/>
              <a:buChar char="Ø"/>
            </a:pPr>
            <a:r>
              <a:rPr lang="en-GB" sz="3200" dirty="0" smtClean="0"/>
              <a:t>Epithelia</a:t>
            </a:r>
            <a:endParaRPr lang="en-US" sz="3200" dirty="0" smtClean="0"/>
          </a:p>
          <a:p>
            <a:pPr lvl="3">
              <a:buFont typeface="Wingdings" pitchFamily="2" charset="2"/>
              <a:buChar char="Ø"/>
            </a:pPr>
            <a:r>
              <a:rPr lang="en-GB" sz="3200" dirty="0" smtClean="0"/>
              <a:t>Mesenchymal tissues  - fibrous, bone, cartilage, vessels</a:t>
            </a:r>
            <a:endParaRPr lang="en-US" sz="3200" dirty="0" smtClean="0"/>
          </a:p>
          <a:p>
            <a:pPr lvl="3">
              <a:buFont typeface="Wingdings" pitchFamily="2" charset="2"/>
              <a:buChar char="Ø"/>
            </a:pPr>
            <a:r>
              <a:rPr lang="en-GB" sz="3200" dirty="0" smtClean="0"/>
              <a:t>Neuroectoderm</a:t>
            </a:r>
            <a:endParaRPr lang="en-US" sz="3200" dirty="0" smtClean="0"/>
          </a:p>
          <a:p>
            <a:pPr lvl="3">
              <a:buFont typeface="Wingdings" pitchFamily="2" charset="2"/>
              <a:buChar char="Ø"/>
            </a:pPr>
            <a:r>
              <a:rPr lang="en-GB" sz="3200" dirty="0" err="1" smtClean="0"/>
              <a:t>Haemopoietic</a:t>
            </a:r>
            <a:r>
              <a:rPr lang="en-GB" sz="3200" dirty="0" smtClean="0"/>
              <a:t> and lymphoid tissue</a:t>
            </a:r>
            <a:endParaRPr lang="en-US" sz="3200" dirty="0" smtClean="0"/>
          </a:p>
          <a:p>
            <a:pPr marL="1143000" lvl="3" indent="0">
              <a:buNone/>
            </a:pPr>
            <a:r>
              <a:rPr lang="en-GB" sz="3200" dirty="0" smtClean="0"/>
              <a:t> </a:t>
            </a:r>
            <a:endParaRPr lang="en-US" sz="3200" dirty="0" smtClean="0"/>
          </a:p>
          <a:p>
            <a:endParaRPr lang="en-US" dirty="0"/>
          </a:p>
        </p:txBody>
      </p:sp>
    </p:spTree>
  </p:cSld>
  <p:clrMapOvr>
    <a:masterClrMapping/>
  </p:clrMapOvr>
  <p:timing>
    <p:tnLst>
      <p:par>
        <p:cTn id="1" dur="indefinite" restart="never" nodeType="tmRoot"/>
      </p:par>
    </p:tnLst>
  </p:timing>
</p:sld>
</file>

<file path=ppt/theme/_rels/theme1.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image" Target="../media/image1.jpeg"/></Relationships>
</file>

<file path=ppt/theme/theme1.xml><?xml version="1.0" encoding="utf-8"?>
<a:theme xmlns:a="http://schemas.openxmlformats.org/drawingml/2006/main" name="Median">
  <a:themeElements>
    <a:clrScheme name="Median">
      <a:dk1>
        <a:sysClr val="windowText" lastClr="000000"/>
      </a:dk1>
      <a:lt1>
        <a:sysClr val="window" lastClr="FFFFFF"/>
      </a:lt1>
      <a:dk2>
        <a:srgbClr val="775F55"/>
      </a:dk2>
      <a:lt2>
        <a:srgbClr val="EBDDC3"/>
      </a:lt2>
      <a:accent1>
        <a:srgbClr val="94B6D2"/>
      </a:accent1>
      <a:accent2>
        <a:srgbClr val="DD8047"/>
      </a:accent2>
      <a:accent3>
        <a:srgbClr val="A5AB81"/>
      </a:accent3>
      <a:accent4>
        <a:srgbClr val="D8B25C"/>
      </a:accent4>
      <a:accent5>
        <a:srgbClr val="7BA79D"/>
      </a:accent5>
      <a:accent6>
        <a:srgbClr val="968C8C"/>
      </a:accent6>
      <a:hlink>
        <a:srgbClr val="F7B615"/>
      </a:hlink>
      <a:folHlink>
        <a:srgbClr val="704404"/>
      </a:folHlink>
    </a:clrScheme>
    <a:fontScheme name="Median">
      <a:maj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ajorFont>
      <a:minorFont>
        <a:latin typeface="Tw Cen MT"/>
        <a:ea typeface=""/>
        <a:cs typeface=""/>
        <a:font script="Grek" typeface="Calibri"/>
        <a:font script="Cyrl" typeface="Calibri"/>
        <a:font script="Jpan" typeface="HGPｺﾞｼｯｸE"/>
        <a:font script="Hang" typeface="HY얕은샘물M"/>
        <a:font script="Hans" typeface="华文仿宋"/>
        <a:font script="Hant" typeface="微軟正黑體"/>
        <a:font script="Arab" typeface="Arial"/>
        <a:font script="Hebr" typeface="Levenim MT"/>
        <a:font script="Thai" typeface="Frees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minorFont>
    </a:fontScheme>
    <a:fmtScheme name="Median">
      <a:fillStyleLst>
        <a:solidFill>
          <a:schemeClr val="phClr"/>
        </a:solidFill>
        <a:solidFill>
          <a:schemeClr val="phClr">
            <a:tint val="50000"/>
          </a:schemeClr>
        </a:solidFill>
        <a:solidFill>
          <a:schemeClr val="phClr"/>
        </a:solidFill>
      </a:fillStyleLst>
      <a:lnStyleLst>
        <a:ln w="10000" cap="flat" cmpd="sng" algn="ctr">
          <a:solidFill>
            <a:schemeClr val="phClr"/>
          </a:solidFill>
          <a:prstDash val="solid"/>
        </a:ln>
        <a:ln w="19050" cap="flat" cmpd="sng" algn="ctr">
          <a:solidFill>
            <a:schemeClr val="phClr"/>
          </a:solidFill>
          <a:prstDash val="solid"/>
        </a:ln>
        <a:ln w="47625" cap="flat" cmpd="dbl" algn="ctr">
          <a:solidFill>
            <a:schemeClr val="phClr"/>
          </a:solidFill>
          <a:prstDash val="solid"/>
        </a:ln>
      </a:lnStyleLst>
      <a:effectStyleLst>
        <a:effectStyle>
          <a:effectLst>
            <a:outerShdw blurRad="38100" dist="30000" dir="5400000" rotWithShape="0">
              <a:srgbClr val="000000">
                <a:alpha val="45000"/>
              </a:srgbClr>
            </a:outerShdw>
          </a:effectLst>
        </a:effectStyle>
        <a:effectStyle>
          <a:effectLst>
            <a:outerShdw blurRad="38100" dist="30000" dir="5400000" rotWithShape="0">
              <a:srgbClr val="000000">
                <a:alpha val="45000"/>
              </a:srgbClr>
            </a:outerShdw>
          </a:effectLst>
        </a:effectStyle>
        <a:effectStyle>
          <a:effectLst>
            <a:outerShdw blurRad="38100" dist="25400" dir="5400000" rotWithShape="0">
              <a:srgbClr val="000000">
                <a:alpha val="35000"/>
              </a:srgbClr>
            </a:outerShdw>
          </a:effectLst>
          <a:scene3d>
            <a:camera prst="isometricTopDown" fov="0">
              <a:rot lat="0" lon="0" rev="0"/>
            </a:camera>
            <a:lightRig rig="balanced" dir="t">
              <a:rot lat="0" lon="0" rev="13800000"/>
            </a:lightRig>
          </a:scene3d>
          <a:sp3d extrusionH="12700" prstMaterial="plastic">
            <a:bevelT w="38100" h="25400" prst="softRound"/>
            <a:contourClr>
              <a:schemeClr val="phClr"/>
            </a:contourClr>
          </a:sp3d>
        </a:effectStyle>
      </a:effectStyleLst>
      <a:bgFillStyleLst>
        <a:solidFill>
          <a:schemeClr val="phClr"/>
        </a:solidFill>
        <a:blipFill>
          <a:blip xmlns:r="http://schemas.openxmlformats.org/officeDocument/2006/relationships" r:embed="rId1">
            <a:duotone>
              <a:schemeClr val="phClr">
                <a:shade val="90000"/>
                <a:satMod val="140000"/>
              </a:schemeClr>
              <a:schemeClr val="phClr">
                <a:satMod val="120000"/>
              </a:schemeClr>
            </a:duotone>
          </a:blip>
          <a:tile tx="0" ty="0" sx="100000" sy="100000" flip="none" algn="tl"/>
        </a:blipFill>
        <a:blipFill>
          <a:blip xmlns:r="http://schemas.openxmlformats.org/officeDocument/2006/relationships" r:embed="rId2">
            <a:duotone>
              <a:schemeClr val="phClr">
                <a:shade val="90000"/>
                <a:satMod val="140000"/>
              </a:schemeClr>
              <a:schemeClr val="phClr">
                <a:satMod val="120000"/>
              </a:schemeClr>
            </a:duotone>
          </a:blip>
          <a:tile tx="0" ty="0" sx="100000" sy="100000" flip="none" algn="tl"/>
        </a:blip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Median</Template>
  <TotalTime>2650</TotalTime>
  <Words>2437</Words>
  <Application>Microsoft Office PowerPoint</Application>
  <PresentationFormat>On-screen Show (4:3)</PresentationFormat>
  <Paragraphs>421</Paragraphs>
  <Slides>62</Slides>
  <Notes>0</Notes>
  <HiddenSlides>0</HiddenSlides>
  <MMClips>0</MMClips>
  <ScaleCrop>false</ScaleCrop>
  <HeadingPairs>
    <vt:vector size="6" baseType="variant">
      <vt:variant>
        <vt:lpstr>Fonts Used</vt:lpstr>
      </vt:variant>
      <vt:variant>
        <vt:i4>4</vt:i4>
      </vt:variant>
      <vt:variant>
        <vt:lpstr>Theme</vt:lpstr>
      </vt:variant>
      <vt:variant>
        <vt:i4>1</vt:i4>
      </vt:variant>
      <vt:variant>
        <vt:lpstr>Slide Titles</vt:lpstr>
      </vt:variant>
      <vt:variant>
        <vt:i4>62</vt:i4>
      </vt:variant>
    </vt:vector>
  </HeadingPairs>
  <TitlesOfParts>
    <vt:vector size="67" baseType="lpstr">
      <vt:lpstr>Calibri</vt:lpstr>
      <vt:lpstr>Tw Cen MT</vt:lpstr>
      <vt:lpstr>Wingdings</vt:lpstr>
      <vt:lpstr>Wingdings 2</vt:lpstr>
      <vt:lpstr>Median</vt:lpstr>
      <vt:lpstr>NEOPLASIA</vt:lpstr>
      <vt:lpstr>Objectives</vt:lpstr>
      <vt:lpstr>Cont.</vt:lpstr>
      <vt:lpstr>Cont.</vt:lpstr>
      <vt:lpstr>Cont.</vt:lpstr>
      <vt:lpstr>Cont.</vt:lpstr>
      <vt:lpstr>Cont.</vt:lpstr>
      <vt:lpstr> Cont. </vt:lpstr>
      <vt:lpstr>Cont.</vt:lpstr>
      <vt:lpstr>Cont.</vt:lpstr>
      <vt:lpstr> Cont. </vt:lpstr>
      <vt:lpstr>Cont.</vt:lpstr>
      <vt:lpstr> Cont. </vt:lpstr>
      <vt:lpstr>Cont.</vt:lpstr>
      <vt:lpstr>Epidemiologic factors/factors influencing incidences of cancer</vt:lpstr>
      <vt:lpstr>Cont.</vt:lpstr>
      <vt:lpstr>Cont.</vt:lpstr>
      <vt:lpstr> Cont. </vt:lpstr>
      <vt:lpstr>Cont.</vt:lpstr>
      <vt:lpstr>Cont.</vt:lpstr>
      <vt:lpstr> Cont. </vt:lpstr>
      <vt:lpstr> Cont. </vt:lpstr>
      <vt:lpstr> Cont </vt:lpstr>
      <vt:lpstr>Cont.</vt:lpstr>
      <vt:lpstr>Cont.</vt:lpstr>
      <vt:lpstr>Cont.</vt:lpstr>
      <vt:lpstr> Cont. </vt:lpstr>
      <vt:lpstr>Cont.</vt:lpstr>
      <vt:lpstr>Cont.</vt:lpstr>
      <vt:lpstr>Cont.</vt:lpstr>
      <vt:lpstr>Cont.</vt:lpstr>
      <vt:lpstr> Cont. </vt:lpstr>
      <vt:lpstr>Cont.</vt:lpstr>
      <vt:lpstr>Cont.</vt:lpstr>
      <vt:lpstr>Cont.</vt:lpstr>
      <vt:lpstr> Cont.   </vt:lpstr>
      <vt:lpstr>Cont.</vt:lpstr>
      <vt:lpstr>Cont.</vt:lpstr>
      <vt:lpstr>Cont.</vt:lpstr>
      <vt:lpstr> Cont. </vt:lpstr>
      <vt:lpstr>Cont.</vt:lpstr>
      <vt:lpstr>Cont.</vt:lpstr>
      <vt:lpstr>Cont.</vt:lpstr>
      <vt:lpstr>Cont.</vt:lpstr>
      <vt:lpstr>Cont.</vt:lpstr>
      <vt:lpstr>Cont.</vt:lpstr>
      <vt:lpstr> Cont. </vt:lpstr>
      <vt:lpstr> Cont. </vt:lpstr>
      <vt:lpstr>Cont.</vt:lpstr>
      <vt:lpstr>Cont.</vt:lpstr>
      <vt:lpstr>Cont.</vt:lpstr>
      <vt:lpstr>Cont.</vt:lpstr>
      <vt:lpstr> Cont. </vt:lpstr>
      <vt:lpstr> Cont. </vt:lpstr>
      <vt:lpstr>Cont.</vt:lpstr>
      <vt:lpstr>Cont.</vt:lpstr>
      <vt:lpstr>Cont.</vt:lpstr>
      <vt:lpstr> Cont. </vt:lpstr>
      <vt:lpstr>Cont.</vt:lpstr>
      <vt:lpstr>Cont.</vt:lpstr>
      <vt:lpstr>Cont.</vt:lpstr>
      <vt:lpstr>The End.</vt:lpstr>
    </vt:vector>
  </TitlesOfParts>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Cell pathology</dc:title>
  <dc:creator>RUTH NDUNDA</dc:creator>
  <cp:lastModifiedBy>HP</cp:lastModifiedBy>
  <cp:revision>72</cp:revision>
  <dcterms:created xsi:type="dcterms:W3CDTF">2015-11-17T15:01:14Z</dcterms:created>
  <dcterms:modified xsi:type="dcterms:W3CDTF">2020-11-30T12:01:19Z</dcterms:modified>
</cp:coreProperties>
</file>