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6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DA08E-3954-4982-9524-AEB9E6BD471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5992E-4602-4417-986C-2F0D3DE898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NEPHROBLASTOMA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/>
              <a:t>WILMS TUMOR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Staging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b="1" dirty="0"/>
              <a:t>Stage I: </a:t>
            </a:r>
            <a:r>
              <a:rPr lang="en-US" dirty="0"/>
              <a:t>Tumor limited to kidney and completely excised. The surface of the renal capsule is intact.</a:t>
            </a:r>
            <a:endParaRPr lang="en-GB" dirty="0"/>
          </a:p>
          <a:p>
            <a:pPr lvl="0"/>
            <a:r>
              <a:rPr lang="en-US" b="1" dirty="0"/>
              <a:t>Stage II: </a:t>
            </a:r>
            <a:r>
              <a:rPr lang="en-US" dirty="0"/>
              <a:t>Tumor extends beyond the kidney but is completely removed. There is regional extension of the tumor, i.e. penetration through the outer surface of the renal capsule into </a:t>
            </a:r>
            <a:r>
              <a:rPr lang="en-US" dirty="0" err="1"/>
              <a:t>perirenal</a:t>
            </a:r>
            <a:r>
              <a:rPr lang="en-US" dirty="0"/>
              <a:t> soft tissues. Vessels outside the kidney substance are infiltrated or contain tumor thrombus. There is no residual tumor apparent at or beyond the margins of excision.</a:t>
            </a:r>
            <a:endParaRPr lang="en-GB" dirty="0"/>
          </a:p>
          <a:p>
            <a:pPr lvl="0"/>
            <a:r>
              <a:rPr lang="en-US" b="1" dirty="0"/>
              <a:t>Stage III: </a:t>
            </a:r>
            <a:r>
              <a:rPr lang="en-US" dirty="0"/>
              <a:t>Residual </a:t>
            </a:r>
            <a:r>
              <a:rPr lang="en-US" dirty="0" err="1"/>
              <a:t>nonhematogenous</a:t>
            </a:r>
            <a:r>
              <a:rPr lang="en-US" dirty="0"/>
              <a:t> tumor confined to abdomen</a:t>
            </a:r>
            <a:endParaRPr lang="en-GB" dirty="0"/>
          </a:p>
          <a:p>
            <a:pPr lvl="0"/>
            <a:r>
              <a:rPr lang="en-US" b="1" dirty="0"/>
              <a:t>Stage IV: </a:t>
            </a:r>
            <a:r>
              <a:rPr lang="en-US" dirty="0" err="1"/>
              <a:t>Hematogenous</a:t>
            </a:r>
            <a:r>
              <a:rPr lang="en-US" dirty="0"/>
              <a:t> metastases. Deposit beyond stage III, e.g. lung, liver, bone, and brain.</a:t>
            </a:r>
            <a:endParaRPr lang="en-GB" dirty="0"/>
          </a:p>
          <a:p>
            <a:pPr lvl="0"/>
            <a:r>
              <a:rPr lang="en-US" b="1" dirty="0"/>
              <a:t>Stage V: </a:t>
            </a:r>
            <a:r>
              <a:rPr lang="en-US" dirty="0"/>
              <a:t>Bilateral renal involvement at diagnosis</a:t>
            </a:r>
            <a:r>
              <a:rPr lang="en-US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Clinical presentation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most common sign is an abdominal </a:t>
            </a:r>
            <a:r>
              <a:rPr lang="en-US" dirty="0" smtClean="0"/>
              <a:t>mass</a:t>
            </a:r>
          </a:p>
          <a:p>
            <a:pPr lvl="0"/>
            <a:r>
              <a:rPr lang="en-US" dirty="0" smtClean="0"/>
              <a:t>Hypertension </a:t>
            </a:r>
            <a:r>
              <a:rPr lang="en-US" dirty="0"/>
              <a:t>(</a:t>
            </a:r>
            <a:r>
              <a:rPr lang="en-US" dirty="0" smtClean="0"/>
              <a:t>seen </a:t>
            </a:r>
            <a:r>
              <a:rPr lang="en-US" dirty="0"/>
              <a:t>in 25-60% of </a:t>
            </a:r>
            <a:r>
              <a:rPr lang="en-US" dirty="0" smtClean="0"/>
              <a:t>cases) is </a:t>
            </a:r>
            <a:r>
              <a:rPr lang="en-US" dirty="0"/>
              <a:t>caused by elevated </a:t>
            </a:r>
            <a:r>
              <a:rPr lang="en-US" dirty="0" err="1"/>
              <a:t>renin</a:t>
            </a:r>
            <a:r>
              <a:rPr lang="en-US" dirty="0"/>
              <a:t> </a:t>
            </a:r>
            <a:r>
              <a:rPr lang="en-US" dirty="0" smtClean="0"/>
              <a:t>levels</a:t>
            </a:r>
          </a:p>
          <a:p>
            <a:pPr lvl="0"/>
            <a:r>
              <a:rPr lang="en-US" dirty="0" smtClean="0"/>
              <a:t> Gross </a:t>
            </a:r>
            <a:r>
              <a:rPr lang="en-US" dirty="0" err="1"/>
              <a:t>hematuria</a:t>
            </a:r>
            <a:r>
              <a:rPr lang="en-US" dirty="0"/>
              <a:t>, and fever are observed in 5-30% of patients. </a:t>
            </a:r>
            <a:endParaRPr lang="en-GB" dirty="0"/>
          </a:p>
          <a:p>
            <a:r>
              <a:rPr lang="nb-NO" dirty="0" smtClean="0"/>
              <a:t>Few </a:t>
            </a:r>
            <a:r>
              <a:rPr lang="en-US" dirty="0"/>
              <a:t>patients who have hemorrhaged into their tumor may present with signs of hypotension, anemia, and fever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Common </a:t>
            </a:r>
            <a:r>
              <a:rPr lang="en-US" dirty="0" smtClean="0"/>
              <a:t>symptoms </a:t>
            </a:r>
            <a:r>
              <a:rPr lang="en-US" dirty="0"/>
              <a:t>include abdominal pain and distention, anorexia, nausea and vomiting, fever, and </a:t>
            </a:r>
            <a:r>
              <a:rPr lang="en-US" dirty="0" err="1"/>
              <a:t>hematuria</a:t>
            </a:r>
            <a:r>
              <a:rPr lang="en-US" dirty="0"/>
              <a:t>. 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</a:t>
            </a:r>
            <a:r>
              <a:rPr lang="en-US" dirty="0"/>
              <a:t>embryonic </a:t>
            </a:r>
            <a:r>
              <a:rPr lang="en-US" dirty="0" err="1"/>
              <a:t>tumour</a:t>
            </a:r>
            <a:r>
              <a:rPr lang="en-US" dirty="0"/>
              <a:t> with the features of a rapidly growing </a:t>
            </a:r>
            <a:r>
              <a:rPr lang="en-US" dirty="0" smtClean="0"/>
              <a:t>sarcoma </a:t>
            </a:r>
          </a:p>
          <a:p>
            <a:r>
              <a:rPr lang="en-US" dirty="0"/>
              <a:t>It occurs especially in the first three years of life, and is known also </a:t>
            </a:r>
            <a:r>
              <a:rPr lang="en-US" dirty="0" smtClean="0"/>
              <a:t>as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‘</a:t>
            </a:r>
            <a:r>
              <a:rPr lang="en-US" dirty="0" err="1"/>
              <a:t>embryoma</a:t>
            </a:r>
            <a:r>
              <a:rPr lang="en-US" dirty="0" smtClean="0"/>
              <a:t>’ ,</a:t>
            </a:r>
          </a:p>
          <a:p>
            <a:pPr lvl="1"/>
            <a:r>
              <a:rPr lang="en-US" dirty="0" smtClean="0"/>
              <a:t>‘</a:t>
            </a:r>
            <a:r>
              <a:rPr lang="en-US" dirty="0"/>
              <a:t>mixed </a:t>
            </a:r>
            <a:r>
              <a:rPr lang="en-US" dirty="0" err="1"/>
              <a:t>tumour</a:t>
            </a:r>
            <a:r>
              <a:rPr lang="en-US" dirty="0"/>
              <a:t>’ or </a:t>
            </a:r>
            <a:endParaRPr lang="en-US" dirty="0" smtClean="0"/>
          </a:p>
          <a:p>
            <a:pPr lvl="1"/>
            <a:r>
              <a:rPr lang="en-US" dirty="0" smtClean="0"/>
              <a:t>‘</a:t>
            </a:r>
            <a:r>
              <a:rPr lang="en-US" dirty="0" err="1"/>
              <a:t>Wilms</a:t>
            </a:r>
            <a:r>
              <a:rPr lang="en-US" dirty="0"/>
              <a:t>’ </a:t>
            </a:r>
            <a:r>
              <a:rPr lang="en-US" dirty="0" err="1"/>
              <a:t>tumour</a:t>
            </a:r>
            <a:r>
              <a:rPr lang="en-US" dirty="0"/>
              <a:t>’ of the kidney</a:t>
            </a:r>
            <a:endParaRPr lang="en-US" dirty="0" smtClean="0"/>
          </a:p>
          <a:p>
            <a:r>
              <a:rPr lang="en-US" dirty="0" smtClean="0"/>
              <a:t>may </a:t>
            </a:r>
            <a:r>
              <a:rPr lang="en-US" dirty="0"/>
              <a:t>reach a large size and, though often remaining enclosed within the renal </a:t>
            </a:r>
            <a:r>
              <a:rPr lang="en-US" dirty="0" smtClean="0"/>
              <a:t>capsule</a:t>
            </a:r>
          </a:p>
          <a:p>
            <a:pPr lvl="0"/>
            <a:r>
              <a:rPr lang="en-US" dirty="0"/>
              <a:t>rapidly invades blood vessels and so produces metastases, chiefly in the lungs. 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Epidemiology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most common renal malignancy in children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fourth most common childhood </a:t>
            </a:r>
            <a:r>
              <a:rPr lang="en-US" dirty="0" smtClean="0"/>
              <a:t>cancer</a:t>
            </a:r>
          </a:p>
          <a:p>
            <a:r>
              <a:rPr lang="en-US" dirty="0" smtClean="0"/>
              <a:t>accounts </a:t>
            </a:r>
            <a:r>
              <a:rPr lang="en-US" dirty="0"/>
              <a:t>for roughly 5% of childhood </a:t>
            </a:r>
            <a:r>
              <a:rPr lang="en-US" dirty="0" smtClean="0"/>
              <a:t>cancers</a:t>
            </a:r>
          </a:p>
          <a:p>
            <a:pPr lvl="0"/>
            <a:r>
              <a:rPr lang="en-US" dirty="0"/>
              <a:t>The peak age for presentation is during the </a:t>
            </a:r>
            <a:r>
              <a:rPr lang="en-US" b="1" u="sng" dirty="0"/>
              <a:t>third year</a:t>
            </a:r>
            <a:r>
              <a:rPr lang="en-US" dirty="0"/>
              <a:t> of </a:t>
            </a:r>
            <a:r>
              <a:rPr lang="en-US" dirty="0" smtClean="0"/>
              <a:t>life</a:t>
            </a:r>
            <a:endParaRPr lang="en-US" dirty="0"/>
          </a:p>
          <a:p>
            <a:pPr lvl="0"/>
            <a:r>
              <a:rPr lang="en-US" dirty="0" smtClean="0"/>
              <a:t> </a:t>
            </a:r>
            <a:r>
              <a:rPr lang="en-US" b="1" u="sng" dirty="0"/>
              <a:t>no sex</a:t>
            </a:r>
            <a:r>
              <a:rPr lang="en-US" dirty="0"/>
              <a:t> predilection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 </a:t>
            </a:r>
            <a:r>
              <a:rPr lang="en-US" dirty="0" smtClean="0"/>
              <a:t>Tumors are commonly </a:t>
            </a:r>
            <a:r>
              <a:rPr lang="en-US" u="sng" dirty="0" err="1" smtClean="0"/>
              <a:t>unicentric</a:t>
            </a:r>
            <a:r>
              <a:rPr lang="en-US" dirty="0" smtClean="0"/>
              <a:t>, </a:t>
            </a:r>
          </a:p>
          <a:p>
            <a:pPr lvl="0"/>
            <a:r>
              <a:rPr lang="en-US" dirty="0" smtClean="0"/>
              <a:t>occur in either kidney with equal frequency. </a:t>
            </a:r>
            <a:endParaRPr lang="en-GB" dirty="0" smtClean="0"/>
          </a:p>
          <a:p>
            <a:pPr lvl="0"/>
            <a:endParaRPr lang="en-GB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In 7% </a:t>
            </a:r>
            <a:r>
              <a:rPr lang="en-US" dirty="0"/>
              <a:t>of cases the tumors are bilateral. </a:t>
            </a:r>
            <a:endParaRPr lang="en-GB" dirty="0"/>
          </a:p>
          <a:p>
            <a:r>
              <a:rPr lang="en-US" dirty="0" smtClean="0"/>
              <a:t>appears </a:t>
            </a:r>
            <a:r>
              <a:rPr lang="en-US" dirty="0"/>
              <a:t>to be more common among certain racial groups (black population) </a:t>
            </a:r>
            <a:r>
              <a:rPr lang="en-US" dirty="0" smtClean="0"/>
              <a:t> </a:t>
            </a:r>
          </a:p>
          <a:p>
            <a:r>
              <a:rPr lang="en-US" dirty="0" smtClean="0"/>
              <a:t>less </a:t>
            </a:r>
            <a:r>
              <a:rPr lang="en-US" dirty="0"/>
              <a:t>common among others (East Asian </a:t>
            </a:r>
            <a:r>
              <a:rPr lang="en-US" dirty="0" smtClean="0"/>
              <a:t>population)</a:t>
            </a:r>
          </a:p>
          <a:p>
            <a:r>
              <a:rPr lang="nb-NO" dirty="0" smtClean="0"/>
              <a:t>Has been associated with conditions such as </a:t>
            </a:r>
            <a:r>
              <a:rPr lang="en-US" dirty="0"/>
              <a:t> such as </a:t>
            </a:r>
            <a:endParaRPr lang="en-US" dirty="0" smtClean="0"/>
          </a:p>
          <a:p>
            <a:pPr lvl="1"/>
            <a:r>
              <a:rPr lang="en-US" u="sng" dirty="0" smtClean="0"/>
              <a:t>Beckwith-</a:t>
            </a:r>
            <a:r>
              <a:rPr lang="en-US" u="sng" dirty="0" err="1" smtClean="0"/>
              <a:t>Wiedemann</a:t>
            </a:r>
            <a:r>
              <a:rPr lang="en-US" u="sng" dirty="0" smtClean="0"/>
              <a:t> </a:t>
            </a:r>
            <a:r>
              <a:rPr lang="en-US" u="sng" dirty="0"/>
              <a:t>syndrome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u="sng" dirty="0" smtClean="0"/>
              <a:t>isolated </a:t>
            </a:r>
            <a:r>
              <a:rPr lang="en-US" u="sng" dirty="0" err="1"/>
              <a:t>hemihypertrophy</a:t>
            </a:r>
            <a:r>
              <a:rPr lang="en-US" dirty="0"/>
              <a:t>, </a:t>
            </a:r>
          </a:p>
          <a:p>
            <a:pPr lvl="1"/>
            <a:r>
              <a:rPr lang="en-US" dirty="0" err="1" smtClean="0"/>
              <a:t>nonovergrowth</a:t>
            </a:r>
            <a:r>
              <a:rPr lang="en-US" dirty="0" smtClean="0"/>
              <a:t> </a:t>
            </a:r>
            <a:r>
              <a:rPr lang="en-US" dirty="0"/>
              <a:t>disorders, such as </a:t>
            </a:r>
            <a:r>
              <a:rPr lang="en-US" u="sng" dirty="0"/>
              <a:t>isolated </a:t>
            </a:r>
            <a:r>
              <a:rPr lang="en-US" u="sng" dirty="0" err="1"/>
              <a:t>aniridia</a:t>
            </a:r>
            <a:r>
              <a:rPr lang="en-US" u="sng" dirty="0"/>
              <a:t> and </a:t>
            </a:r>
            <a:r>
              <a:rPr lang="en-US" u="sng" dirty="0" err="1"/>
              <a:t>trisomy</a:t>
            </a:r>
            <a:r>
              <a:rPr lang="en-US" u="sng" dirty="0"/>
              <a:t> 18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Karyotipic analyses of Willm’s tumor patients has </a:t>
            </a:r>
            <a:r>
              <a:rPr lang="en-US" dirty="0" smtClean="0"/>
              <a:t>ultimately </a:t>
            </a:r>
            <a:r>
              <a:rPr lang="en-US" dirty="0"/>
              <a:t>led to the identification of a gene associated with </a:t>
            </a:r>
            <a:r>
              <a:rPr lang="en-US" dirty="0" err="1"/>
              <a:t>Wilms</a:t>
            </a:r>
            <a:r>
              <a:rPr lang="en-US" dirty="0"/>
              <a:t> tumor development (WT1), which maps to chromosome 11p13</a:t>
            </a:r>
            <a:r>
              <a:rPr lang="nb-NO" dirty="0" smtClean="0"/>
              <a:t> </a:t>
            </a:r>
          </a:p>
          <a:p>
            <a:pPr lvl="0"/>
            <a:r>
              <a:rPr lang="en-US" dirty="0"/>
              <a:t>only 5-10% of sporadic </a:t>
            </a:r>
            <a:r>
              <a:rPr lang="en-US" dirty="0" err="1"/>
              <a:t>Wilms</a:t>
            </a:r>
            <a:r>
              <a:rPr lang="en-US" dirty="0"/>
              <a:t> tumors have been demonstrated to have WT1 mutations. </a:t>
            </a:r>
            <a:endParaRPr lang="en-GB" dirty="0"/>
          </a:p>
          <a:p>
            <a:pPr lvl="0"/>
            <a:r>
              <a:rPr lang="en-US" dirty="0"/>
              <a:t>Genetic linkage studies of families with an inherited susceptibility to </a:t>
            </a:r>
            <a:r>
              <a:rPr lang="en-US" dirty="0" err="1"/>
              <a:t>Wilms</a:t>
            </a:r>
            <a:r>
              <a:rPr lang="en-US" dirty="0"/>
              <a:t> tumors suggest that other </a:t>
            </a:r>
            <a:r>
              <a:rPr lang="en-US" dirty="0" err="1"/>
              <a:t>Wilms</a:t>
            </a:r>
            <a:r>
              <a:rPr lang="en-US" dirty="0"/>
              <a:t> tumor genes exist.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In 1990 Beckwith and colleagues proposed a simplified nomenclature and classification of </a:t>
            </a:r>
            <a:r>
              <a:rPr lang="en-US" dirty="0" err="1"/>
              <a:t>Wilms</a:t>
            </a:r>
            <a:r>
              <a:rPr lang="en-US" dirty="0"/>
              <a:t> tumor precursor lesions known as </a:t>
            </a:r>
            <a:r>
              <a:rPr lang="en-US" dirty="0" err="1"/>
              <a:t>nephrogenic</a:t>
            </a:r>
            <a:r>
              <a:rPr lang="en-US" dirty="0"/>
              <a:t> rests (NR). </a:t>
            </a:r>
            <a:endParaRPr lang="en-US" dirty="0" smtClean="0"/>
          </a:p>
          <a:p>
            <a:pPr lvl="0"/>
            <a:r>
              <a:rPr lang="en-US" dirty="0"/>
              <a:t>Two distinct categories of NR were identified and designated as </a:t>
            </a:r>
            <a:r>
              <a:rPr lang="en-US" dirty="0" err="1"/>
              <a:t>perilobar</a:t>
            </a:r>
            <a:r>
              <a:rPr lang="en-US" dirty="0"/>
              <a:t> NR and </a:t>
            </a:r>
            <a:r>
              <a:rPr lang="en-US" dirty="0" err="1"/>
              <a:t>intralobar</a:t>
            </a:r>
            <a:r>
              <a:rPr lang="en-US" dirty="0"/>
              <a:t> NR. </a:t>
            </a:r>
            <a:endParaRPr lang="en-GB" dirty="0"/>
          </a:p>
          <a:p>
            <a:r>
              <a:rPr lang="en-US" dirty="0"/>
              <a:t>One concept of </a:t>
            </a:r>
            <a:r>
              <a:rPr lang="en-US" dirty="0" err="1"/>
              <a:t>Wilms</a:t>
            </a:r>
            <a:r>
              <a:rPr lang="en-US" dirty="0"/>
              <a:t> tumor development proposed that some NR remain dormant for many years, with some undergoing involution and sclerosis and others giving rise to </a:t>
            </a:r>
            <a:r>
              <a:rPr lang="en-US" dirty="0" err="1"/>
              <a:t>Wilms</a:t>
            </a:r>
            <a:r>
              <a:rPr lang="en-US" dirty="0"/>
              <a:t> tumors.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Histology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typical </a:t>
            </a:r>
            <a:r>
              <a:rPr lang="en-US" dirty="0" err="1"/>
              <a:t>Wilms</a:t>
            </a:r>
            <a:r>
              <a:rPr lang="en-US" dirty="0"/>
              <a:t> tumor consists of </a:t>
            </a:r>
            <a:r>
              <a:rPr lang="en-US" dirty="0" err="1"/>
              <a:t>blastemal</a:t>
            </a:r>
            <a:r>
              <a:rPr lang="en-US" dirty="0"/>
              <a:t>, epithelial, and </a:t>
            </a:r>
            <a:r>
              <a:rPr lang="en-US" dirty="0" err="1"/>
              <a:t>stromal</a:t>
            </a:r>
            <a:r>
              <a:rPr lang="en-US" dirty="0"/>
              <a:t> elements in varying proportions. </a:t>
            </a:r>
            <a:endParaRPr lang="en-US" dirty="0" smtClean="0"/>
          </a:p>
          <a:p>
            <a:r>
              <a:rPr lang="en-US" dirty="0"/>
              <a:t>The unfavorable subgroup includes </a:t>
            </a:r>
            <a:endParaRPr lang="en-US" dirty="0" smtClean="0"/>
          </a:p>
          <a:p>
            <a:pPr lvl="1"/>
            <a:r>
              <a:rPr lang="en-US" dirty="0" smtClean="0"/>
              <a:t>tumors </a:t>
            </a:r>
            <a:r>
              <a:rPr lang="en-US" dirty="0"/>
              <a:t>that contain focal or diffuse elements of </a:t>
            </a:r>
            <a:r>
              <a:rPr lang="en-US" dirty="0" err="1"/>
              <a:t>anaplastic</a:t>
            </a:r>
            <a:r>
              <a:rPr lang="en-US" dirty="0"/>
              <a:t> cells or two other </a:t>
            </a:r>
            <a:r>
              <a:rPr lang="en-US" dirty="0" err="1"/>
              <a:t>neoplastic</a:t>
            </a:r>
            <a:r>
              <a:rPr lang="en-US" dirty="0"/>
              <a:t> entities considered not to be </a:t>
            </a:r>
            <a:r>
              <a:rPr lang="en-US" dirty="0" err="1"/>
              <a:t>Wilms</a:t>
            </a:r>
            <a:r>
              <a:rPr lang="en-US" dirty="0"/>
              <a:t> tumor variants, </a:t>
            </a:r>
            <a:endParaRPr lang="en-US" dirty="0" smtClean="0"/>
          </a:p>
          <a:p>
            <a:pPr lvl="1"/>
            <a:r>
              <a:rPr lang="en-US" dirty="0" smtClean="0"/>
              <a:t>clear </a:t>
            </a:r>
            <a:r>
              <a:rPr lang="en-US" dirty="0"/>
              <a:t>cell sarcoma of the kidney and </a:t>
            </a:r>
            <a:endParaRPr lang="en-US" dirty="0" smtClean="0"/>
          </a:p>
          <a:p>
            <a:pPr lvl="1"/>
            <a:r>
              <a:rPr lang="en-US" dirty="0" err="1" smtClean="0"/>
              <a:t>rhabdoid</a:t>
            </a:r>
            <a:r>
              <a:rPr lang="en-US" dirty="0" smtClean="0"/>
              <a:t> </a:t>
            </a:r>
            <a:r>
              <a:rPr lang="en-US" dirty="0"/>
              <a:t>tumor of the kidney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Pathology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Gross : </a:t>
            </a:r>
          </a:p>
          <a:p>
            <a:pPr lvl="2"/>
            <a:r>
              <a:rPr lang="en-US" dirty="0" smtClean="0"/>
              <a:t>generally </a:t>
            </a:r>
            <a:r>
              <a:rPr lang="en-US" dirty="0"/>
              <a:t>large, </a:t>
            </a:r>
            <a:endParaRPr lang="en-US" dirty="0" smtClean="0"/>
          </a:p>
          <a:p>
            <a:pPr lvl="2"/>
            <a:r>
              <a:rPr lang="en-US" dirty="0" err="1" smtClean="0"/>
              <a:t>multilobulated</a:t>
            </a:r>
            <a:r>
              <a:rPr lang="en-US" dirty="0"/>
              <a:t>, </a:t>
            </a:r>
          </a:p>
          <a:p>
            <a:pPr lvl="2"/>
            <a:r>
              <a:rPr lang="en-US" dirty="0" smtClean="0"/>
              <a:t>gray </a:t>
            </a:r>
            <a:r>
              <a:rPr lang="en-US" dirty="0"/>
              <a:t>or tan in color </a:t>
            </a:r>
            <a:endParaRPr lang="en-US" dirty="0" smtClean="0"/>
          </a:p>
          <a:p>
            <a:pPr lvl="2"/>
            <a:r>
              <a:rPr lang="en-US" dirty="0" smtClean="0"/>
              <a:t>with </a:t>
            </a:r>
            <a:r>
              <a:rPr lang="en-US" dirty="0"/>
              <a:t>focal areas of hemorrhage and </a:t>
            </a:r>
            <a:r>
              <a:rPr lang="en-US" dirty="0" smtClean="0"/>
              <a:t>necrosis</a:t>
            </a:r>
          </a:p>
          <a:p>
            <a:pPr lvl="2"/>
            <a:r>
              <a:rPr lang="en-US" dirty="0"/>
              <a:t>A fibrous </a:t>
            </a:r>
            <a:r>
              <a:rPr lang="en-US" dirty="0" err="1"/>
              <a:t>pseudocapsule</a:t>
            </a:r>
            <a:r>
              <a:rPr lang="en-US" dirty="0"/>
              <a:t> is occasionally seen</a:t>
            </a:r>
            <a:endParaRPr lang="nb-NO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Metastasis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Tumor dissemination can occur by </a:t>
            </a:r>
            <a:endParaRPr lang="en-US" dirty="0" smtClean="0"/>
          </a:p>
          <a:p>
            <a:pPr lvl="1"/>
            <a:r>
              <a:rPr lang="en-US" dirty="0" smtClean="0"/>
              <a:t>direct extension </a:t>
            </a:r>
            <a:r>
              <a:rPr lang="en-US" dirty="0"/>
              <a:t>through the renal </a:t>
            </a:r>
            <a:r>
              <a:rPr lang="en-US" dirty="0" smtClean="0"/>
              <a:t>capsule,</a:t>
            </a:r>
          </a:p>
          <a:p>
            <a:pPr lvl="1"/>
            <a:r>
              <a:rPr lang="en-US" dirty="0" err="1" smtClean="0"/>
              <a:t>hematogenously</a:t>
            </a:r>
            <a:r>
              <a:rPr lang="en-US" dirty="0" smtClean="0"/>
              <a:t> </a:t>
            </a:r>
            <a:r>
              <a:rPr lang="en-US" dirty="0"/>
              <a:t>via the renal vein and vena cava, </a:t>
            </a:r>
            <a:endParaRPr lang="en-US" dirty="0" smtClean="0"/>
          </a:p>
          <a:p>
            <a:pPr lvl="1"/>
            <a:r>
              <a:rPr lang="en-US" dirty="0" smtClean="0"/>
              <a:t>or </a:t>
            </a:r>
            <a:r>
              <a:rPr lang="en-US" dirty="0"/>
              <a:t>via lymphatic spread. </a:t>
            </a:r>
            <a:endParaRPr lang="en-GB" dirty="0"/>
          </a:p>
          <a:p>
            <a:pPr lvl="0"/>
            <a:r>
              <a:rPr lang="en-US" dirty="0"/>
              <a:t>Metastatic disease is present at diagnosis in 10-15% of patients, with the lungs (85-95%) and liver (10-15%) the most common sites of involvement. </a:t>
            </a:r>
            <a:endParaRPr lang="en-GB" dirty="0"/>
          </a:p>
          <a:p>
            <a:pPr lvl="0"/>
            <a:r>
              <a:rPr lang="en-US" dirty="0"/>
              <a:t>Regional </a:t>
            </a:r>
            <a:r>
              <a:rPr lang="en-US" dirty="0" err="1"/>
              <a:t>lymphatics</a:t>
            </a:r>
            <a:r>
              <a:rPr lang="en-US" dirty="0"/>
              <a:t> are involved in as many as 25% of patients. </a:t>
            </a:r>
            <a:endParaRPr lang="en-GB" dirty="0"/>
          </a:p>
          <a:p>
            <a:pPr lvl="0"/>
            <a:r>
              <a:rPr lang="en-US" dirty="0"/>
              <a:t>Metastases to liver, bone, and brain are uncommon.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684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NEPHROBLASTOMA  (WILMS TUMOR)</vt:lpstr>
      <vt:lpstr>Slide 2</vt:lpstr>
      <vt:lpstr>Epidemiology </vt:lpstr>
      <vt:lpstr>Slide 4</vt:lpstr>
      <vt:lpstr>Etiology </vt:lpstr>
      <vt:lpstr>Pathogenesis </vt:lpstr>
      <vt:lpstr>Histology </vt:lpstr>
      <vt:lpstr>Pathology </vt:lpstr>
      <vt:lpstr>Metastasis </vt:lpstr>
      <vt:lpstr>Staging </vt:lpstr>
      <vt:lpstr>Clinical presentation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NEPHROBLASTOMA  (WILMS TUMOR)</dc:title>
  <dc:creator>Microsoft</dc:creator>
  <cp:lastModifiedBy>Microsoft</cp:lastModifiedBy>
  <cp:revision>6</cp:revision>
  <dcterms:created xsi:type="dcterms:W3CDTF">2012-01-25T20:35:04Z</dcterms:created>
  <dcterms:modified xsi:type="dcterms:W3CDTF">2012-01-25T21:31:29Z</dcterms:modified>
</cp:coreProperties>
</file>