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8"/>
  </p:notesMasterIdLst>
  <p:handoutMasterIdLst>
    <p:handoutMasterId r:id="rId2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56" r:id="rId17"/>
    <p:sldId id="271" r:id="rId18"/>
    <p:sldId id="272" r:id="rId19"/>
    <p:sldId id="357" r:id="rId20"/>
    <p:sldId id="358" r:id="rId21"/>
    <p:sldId id="359" r:id="rId22"/>
    <p:sldId id="360" r:id="rId23"/>
    <p:sldId id="273" r:id="rId24"/>
    <p:sldId id="274" r:id="rId25"/>
    <p:sldId id="275" r:id="rId26"/>
    <p:sldId id="276" r:id="rId27"/>
    <p:sldId id="277" r:id="rId28"/>
    <p:sldId id="278" r:id="rId29"/>
    <p:sldId id="279" r:id="rId30"/>
    <p:sldId id="280" r:id="rId31"/>
    <p:sldId id="281" r:id="rId32"/>
    <p:sldId id="282" r:id="rId33"/>
    <p:sldId id="455" r:id="rId34"/>
    <p:sldId id="361" r:id="rId35"/>
    <p:sldId id="362" r:id="rId36"/>
    <p:sldId id="363" r:id="rId37"/>
    <p:sldId id="366" r:id="rId38"/>
    <p:sldId id="367" r:id="rId39"/>
    <p:sldId id="368" r:id="rId40"/>
    <p:sldId id="369" r:id="rId41"/>
    <p:sldId id="370" r:id="rId42"/>
    <p:sldId id="371" r:id="rId43"/>
    <p:sldId id="373" r:id="rId44"/>
    <p:sldId id="374" r:id="rId45"/>
    <p:sldId id="375" r:id="rId46"/>
    <p:sldId id="376" r:id="rId47"/>
    <p:sldId id="377" r:id="rId48"/>
    <p:sldId id="285" r:id="rId49"/>
    <p:sldId id="378" r:id="rId50"/>
    <p:sldId id="379" r:id="rId51"/>
    <p:sldId id="381" r:id="rId52"/>
    <p:sldId id="380" r:id="rId53"/>
    <p:sldId id="382" r:id="rId54"/>
    <p:sldId id="383" r:id="rId55"/>
    <p:sldId id="384" r:id="rId56"/>
    <p:sldId id="385" r:id="rId57"/>
    <p:sldId id="386" r:id="rId58"/>
    <p:sldId id="387" r:id="rId59"/>
    <p:sldId id="388" r:id="rId60"/>
    <p:sldId id="389" r:id="rId61"/>
    <p:sldId id="286" r:id="rId62"/>
    <p:sldId id="287" r:id="rId63"/>
    <p:sldId id="288" r:id="rId64"/>
    <p:sldId id="390"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91" r:id="rId78"/>
    <p:sldId id="302" r:id="rId79"/>
    <p:sldId id="303" r:id="rId80"/>
    <p:sldId id="304" r:id="rId81"/>
    <p:sldId id="305" r:id="rId82"/>
    <p:sldId id="392" r:id="rId83"/>
    <p:sldId id="395" r:id="rId84"/>
    <p:sldId id="393" r:id="rId85"/>
    <p:sldId id="394" r:id="rId86"/>
    <p:sldId id="306" r:id="rId87"/>
    <p:sldId id="307" r:id="rId88"/>
    <p:sldId id="396" r:id="rId89"/>
    <p:sldId id="400" r:id="rId90"/>
    <p:sldId id="397" r:id="rId91"/>
    <p:sldId id="399" r:id="rId92"/>
    <p:sldId id="308" r:id="rId93"/>
    <p:sldId id="309" r:id="rId94"/>
    <p:sldId id="310" r:id="rId95"/>
    <p:sldId id="403" r:id="rId96"/>
    <p:sldId id="311" r:id="rId97"/>
    <p:sldId id="312" r:id="rId98"/>
    <p:sldId id="482" r:id="rId99"/>
    <p:sldId id="313" r:id="rId100"/>
    <p:sldId id="401" r:id="rId101"/>
    <p:sldId id="402" r:id="rId102"/>
    <p:sldId id="404" r:id="rId103"/>
    <p:sldId id="318" r:id="rId104"/>
    <p:sldId id="320" r:id="rId105"/>
    <p:sldId id="321" r:id="rId106"/>
    <p:sldId id="405" r:id="rId107"/>
    <p:sldId id="322" r:id="rId108"/>
    <p:sldId id="323" r:id="rId109"/>
    <p:sldId id="324" r:id="rId110"/>
    <p:sldId id="325" r:id="rId111"/>
    <p:sldId id="326" r:id="rId112"/>
    <p:sldId id="327" r:id="rId113"/>
    <p:sldId id="328" r:id="rId114"/>
    <p:sldId id="329" r:id="rId115"/>
    <p:sldId id="330" r:id="rId116"/>
    <p:sldId id="331" r:id="rId117"/>
    <p:sldId id="452" r:id="rId118"/>
    <p:sldId id="332" r:id="rId119"/>
    <p:sldId id="406" r:id="rId120"/>
    <p:sldId id="333" r:id="rId121"/>
    <p:sldId id="453" r:id="rId122"/>
    <p:sldId id="334" r:id="rId123"/>
    <p:sldId id="335" r:id="rId124"/>
    <p:sldId id="336" r:id="rId125"/>
    <p:sldId id="337" r:id="rId126"/>
    <p:sldId id="454" r:id="rId127"/>
    <p:sldId id="486" r:id="rId128"/>
    <p:sldId id="484" r:id="rId129"/>
    <p:sldId id="485" r:id="rId130"/>
    <p:sldId id="338" r:id="rId131"/>
    <p:sldId id="339" r:id="rId132"/>
    <p:sldId id="340" r:id="rId133"/>
    <p:sldId id="341" r:id="rId134"/>
    <p:sldId id="342" r:id="rId135"/>
    <p:sldId id="343" r:id="rId136"/>
    <p:sldId id="344" r:id="rId137"/>
    <p:sldId id="345" r:id="rId138"/>
    <p:sldId id="346" r:id="rId139"/>
    <p:sldId id="347" r:id="rId140"/>
    <p:sldId id="348" r:id="rId141"/>
    <p:sldId id="349" r:id="rId142"/>
    <p:sldId id="350" r:id="rId143"/>
    <p:sldId id="351" r:id="rId144"/>
    <p:sldId id="352" r:id="rId145"/>
    <p:sldId id="353" r:id="rId146"/>
    <p:sldId id="354" r:id="rId147"/>
    <p:sldId id="355"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83"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76" r:id="rId195"/>
    <p:sldId id="477" r:id="rId196"/>
    <p:sldId id="478" r:id="rId197"/>
    <p:sldId id="457" r:id="rId198"/>
    <p:sldId id="458" r:id="rId199"/>
    <p:sldId id="459" r:id="rId200"/>
    <p:sldId id="460" r:id="rId201"/>
    <p:sldId id="461" r:id="rId202"/>
    <p:sldId id="462" r:id="rId203"/>
    <p:sldId id="463" r:id="rId204"/>
    <p:sldId id="464" r:id="rId205"/>
    <p:sldId id="465" r:id="rId206"/>
    <p:sldId id="466" r:id="rId207"/>
    <p:sldId id="467" r:id="rId208"/>
    <p:sldId id="468" r:id="rId209"/>
    <p:sldId id="469" r:id="rId210"/>
    <p:sldId id="470" r:id="rId211"/>
    <p:sldId id="471" r:id="rId212"/>
    <p:sldId id="472" r:id="rId213"/>
    <p:sldId id="473" r:id="rId214"/>
    <p:sldId id="480" r:id="rId215"/>
    <p:sldId id="481" r:id="rId216"/>
    <p:sldId id="474" r:id="rId2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varScale="1">
        <p:scale>
          <a:sx n="70" d="100"/>
          <a:sy n="70" d="100"/>
        </p:scale>
        <p:origin x="133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handoutMaster" Target="handoutMasters/handout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81CB1F45-B4DC-439A-A810-3EFB0BD777CB}" type="datetimeFigureOut">
              <a:rPr lang="en-US" smtClean="0"/>
              <a:t>7/16/2021</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1701F31-D1CC-421D-A1B3-5D43A7B5FE21}" type="slidenum">
              <a:rPr lang="en-US" smtClean="0"/>
              <a:t>‹#›</a:t>
            </a:fld>
            <a:endParaRPr lang="en-US"/>
          </a:p>
        </p:txBody>
      </p:sp>
    </p:spTree>
    <p:extLst>
      <p:ext uri="{BB962C8B-B14F-4D97-AF65-F5344CB8AC3E}">
        <p14:creationId xmlns:p14="http://schemas.microsoft.com/office/powerpoint/2010/main" val="13979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FF1662E5-5789-4EB8-9B44-FD445E8A3672}" type="datetimeFigureOut">
              <a:rPr lang="en-US" smtClean="0"/>
              <a:pPr/>
              <a:t>7/16/2021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14C8388-1F73-436A-A73D-F6F2E0B1B8F0}" type="slidenum">
              <a:rPr lang="en-US" smtClean="0"/>
              <a:pPr/>
              <a:t>‹#›</a:t>
            </a:fld>
            <a:endParaRPr lang="en-US"/>
          </a:p>
        </p:txBody>
      </p:sp>
    </p:spTree>
    <p:extLst>
      <p:ext uri="{BB962C8B-B14F-4D97-AF65-F5344CB8AC3E}">
        <p14:creationId xmlns:p14="http://schemas.microsoft.com/office/powerpoint/2010/main" val="158822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887B6-A07C-4C9E-892B-D0C2365CD927}" type="slidenum">
              <a:rPr lang="en-US"/>
              <a:pPr/>
              <a:t>16</a:t>
            </a:fld>
            <a:endParaRPr lang="en-US"/>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664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21513-3BED-4560-8E85-6D4FE5DDABE0}" type="slidenum">
              <a:rPr lang="en-US"/>
              <a:pPr/>
              <a:t>41</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042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10ED6-8FED-4C3D-84CC-8DEF08935952}" type="slidenum">
              <a:rPr lang="en-US"/>
              <a:pPr/>
              <a:t>42</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929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0CCE2-D205-4D9A-8BA1-21248EB57B82}" type="slidenum">
              <a:rPr lang="en-US"/>
              <a:pPr/>
              <a:t>43</a:t>
            </a:fld>
            <a:endParaRPr 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671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E88CC-1AA8-482A-B4CB-978B73816F41}" type="slidenum">
              <a:rPr lang="en-US"/>
              <a:pPr/>
              <a:t>44</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195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43820-17C7-45F8-B90D-236D0A23E25E}" type="slidenum">
              <a:rPr lang="en-US"/>
              <a:pPr/>
              <a:t>45</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205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D068F-0773-4CCE-B519-15ACC58CF6B5}" type="slidenum">
              <a:rPr lang="en-US"/>
              <a:pPr/>
              <a:t>46</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245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C17E4-D2EF-470F-BE7C-949EA491E38A}" type="slidenum">
              <a:rPr lang="en-US"/>
              <a:pPr/>
              <a:t>47</a:t>
            </a:fld>
            <a:endParaRPr lang="en-US"/>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9434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DA89D-A9E6-4033-AEDC-5838746EA45F}" type="slidenum">
              <a:rPr lang="en-US"/>
              <a:pPr/>
              <a:t>49</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622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D6D9F-335F-4D7D-9E55-0DCA59EE03AB}" type="slidenum">
              <a:rPr lang="en-US"/>
              <a:pPr/>
              <a:t>50</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688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6641B-395D-4231-89AA-3D1DD2D6D868}" type="slidenum">
              <a:rPr lang="en-US"/>
              <a:pPr/>
              <a:t>52</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852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F2E06-C9A2-4307-9AC3-BA047BCE6B71}" type="slidenum">
              <a:rPr lang="en-US"/>
              <a:pPr/>
              <a:t>21</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5761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D6B38-6310-448C-9709-CFCAAB66AFF5}" type="slidenum">
              <a:rPr lang="en-US"/>
              <a:pPr/>
              <a:t>53</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270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CC4E7-7A7E-4B5D-8164-73B4C5F0DBFA}" type="slidenum">
              <a:rPr lang="en-US"/>
              <a:pPr/>
              <a:t>54</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063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D7821-E42B-44F3-96B9-2250E4FE96F1}" type="slidenum">
              <a:rPr lang="en-US"/>
              <a:pPr/>
              <a:t>55</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676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BC243-83D0-4619-B036-0FB04D755177}" type="slidenum">
              <a:rPr lang="en-US"/>
              <a:pPr/>
              <a:t>56</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9215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422DF-5E09-402E-9499-5760E2A0A508}" type="slidenum">
              <a:rPr lang="en-US"/>
              <a:pPr/>
              <a:t>57</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863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98DA1-1F69-4ED6-9950-620491D2D78E}" type="slidenum">
              <a:rPr lang="en-US"/>
              <a:pPr/>
              <a:t>58</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6499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710A5-8AF0-4DCB-ADD0-6A5DAA36D114}" type="slidenum">
              <a:rPr lang="en-US"/>
              <a:pPr/>
              <a:t>59</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003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06C0F-F3ED-441B-93E8-EE27584B7711}" type="slidenum">
              <a:rPr lang="en-US"/>
              <a:pPr/>
              <a:t>60</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3912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3E6A0-64A9-4C01-9B65-BE3E97B967B0}" type="slidenum">
              <a:rPr lang="en-US"/>
              <a:pPr/>
              <a:t>64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211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F3BC0-152B-4742-9CC2-1AEE2E296D67}" type="slidenum">
              <a:rPr lang="en-US"/>
              <a:pPr/>
              <a:t>77</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452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EEED9-6795-4A2A-94E5-D4E45486C12B}" type="slidenum">
              <a:rPr lang="en-US"/>
              <a:pPr/>
              <a:t>22</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231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3D26D-7EFB-4AD8-80EE-7DBA5DA915A7}" type="slidenum">
              <a:rPr lang="en-US"/>
              <a:pPr/>
              <a:t>82</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396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AA676-9CF8-4071-8A18-B24B10214EE1}" type="slidenum">
              <a:rPr lang="en-US"/>
              <a:pPr/>
              <a:t>84</a:t>
            </a:fld>
            <a:endParaRPr lang="en-US"/>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3984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406C6-FB9D-4E8D-998F-8B492C487D17}" type="slidenum">
              <a:rPr lang="en-US"/>
              <a:pPr/>
              <a:t>85</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1870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DE7B2-7C2C-4267-B325-94E80077A015}" type="slidenum">
              <a:rPr lang="en-US"/>
              <a:pPr/>
              <a:t>88</a:t>
            </a:fld>
            <a:endParaRPr 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168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C31B8-C9AB-4CE1-8D4D-FF52696C07B2}" type="slidenum">
              <a:rPr lang="en-US"/>
              <a:pPr/>
              <a:t>90</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6112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D5EBD-3621-493C-9B2C-7E224F09A056}" type="slidenum">
              <a:rPr lang="en-US"/>
              <a:pPr/>
              <a:t>91</a:t>
            </a:fld>
            <a:endParaRPr 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5932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Functional areas of the cerebral cortex. A. </a:t>
            </a:r>
            <a:r>
              <a:rPr lang="en-US" sz="1200" b="0" i="0" u="none" strike="noStrike" kern="1200" baseline="0" dirty="0" smtClean="0">
                <a:solidFill>
                  <a:schemeClr val="tx1"/>
                </a:solidFill>
                <a:latin typeface="+mn-lt"/>
                <a:ea typeface="+mn-ea"/>
                <a:cs typeface="+mn-cs"/>
              </a:rPr>
              <a:t>The motor homunculus showing how the body is represented in the motor area of</a:t>
            </a:r>
          </a:p>
          <a:p>
            <a:r>
              <a:rPr lang="en-US" sz="1200" b="0" i="0" u="none" strike="noStrike" kern="1200" baseline="0" dirty="0" smtClean="0">
                <a:solidFill>
                  <a:schemeClr val="tx1"/>
                </a:solidFill>
                <a:latin typeface="+mn-lt"/>
                <a:ea typeface="+mn-ea"/>
                <a:cs typeface="+mn-cs"/>
              </a:rPr>
              <a:t>the cerebrum.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The sensory homunculus showing how the body is represented in the sensory area of the cerebrum</a:t>
            </a:r>
            <a:endParaRPr lang="en-US" dirty="0"/>
          </a:p>
        </p:txBody>
      </p:sp>
      <p:sp>
        <p:nvSpPr>
          <p:cNvPr id="4" name="Slide Number Placeholder 3"/>
          <p:cNvSpPr>
            <a:spLocks noGrp="1"/>
          </p:cNvSpPr>
          <p:nvPr>
            <p:ph type="sldNum" sz="quarter" idx="10"/>
          </p:nvPr>
        </p:nvSpPr>
        <p:spPr/>
        <p:txBody>
          <a:bodyPr/>
          <a:lstStyle/>
          <a:p>
            <a:fld id="{314C8388-1F73-436A-A73D-F6F2E0B1B8F0}" type="slidenum">
              <a:rPr lang="en-US" smtClean="0"/>
              <a:pPr/>
              <a:t>98</a:t>
            </a:fld>
            <a:endParaRPr lang="en-US"/>
          </a:p>
        </p:txBody>
      </p:sp>
    </p:spTree>
    <p:extLst>
      <p:ext uri="{BB962C8B-B14F-4D97-AF65-F5344CB8AC3E}">
        <p14:creationId xmlns:p14="http://schemas.microsoft.com/office/powerpoint/2010/main" val="2037188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18C74-CB59-4E77-8B70-7BD8C6248ED0}" type="slidenum">
              <a:rPr lang="en-US"/>
              <a:pPr/>
              <a:t>101</a:t>
            </a:fld>
            <a:endParaRPr lang="en-US"/>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8510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3B0718-5BFC-4D9A-B633-251ED08B8ED3}" type="slidenum">
              <a:rPr lang="en-US" altLang="en-US" sz="1200"/>
              <a:pPr/>
              <a:t>194</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22539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40D408-8AF2-41A3-A924-619E5850CB7E}" type="slidenum">
              <a:rPr lang="en-US" altLang="en-US" sz="1200"/>
              <a:pPr/>
              <a:t>195</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3215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97FBB-08FF-4CF5-A753-730F91A653BF}" type="slidenum">
              <a:rPr lang="en-US"/>
              <a:pPr/>
              <a:t>34</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9482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952B7E-755D-435E-B5FD-209C04A49ACA}" type="slidenum">
              <a:rPr lang="en-US" altLang="en-US" sz="1200"/>
              <a:pPr/>
              <a:t>196</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4780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E204DD-610B-4963-A6B8-75CFB196C6FE}" type="slidenum">
              <a:rPr lang="en-US" altLang="en-US" sz="1200"/>
              <a:pPr/>
              <a:t>214</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43176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013D4B-4E08-4FA1-85AB-E5CBF641968D}" type="slidenum">
              <a:rPr lang="en-US" altLang="en-US" sz="1200"/>
              <a:pPr/>
              <a:t>215</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5957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54F7C-B6C1-4936-A6DC-1B7AC628D5CB}" type="slidenum">
              <a:rPr lang="en-US"/>
              <a:pPr/>
              <a:t>35</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572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7F6DF-5A67-48F7-B586-B1D886C2B93F}" type="slidenum">
              <a:rPr lang="en-US"/>
              <a:pPr/>
              <a:t>36</a:t>
            </a:fld>
            <a:endParaRPr 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897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A4974-2C73-4F22-BCBD-376E7D5A1CDC}" type="slidenum">
              <a:rPr lang="en-US"/>
              <a:pPr/>
              <a:t>37</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393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5BD94-9526-4630-9E01-4600777E8DA9}" type="slidenum">
              <a:rPr lang="en-US"/>
              <a:pPr/>
              <a:t>38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555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2BDDA-D422-4073-BDAC-11EDE160D650}" type="slidenum">
              <a:rPr lang="en-US"/>
              <a:pPr/>
              <a:t>40</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7878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069" t="4107" r="25972" b="18563"/>
          <a:stretch/>
        </p:blipFill>
        <p:spPr>
          <a:xfrm>
            <a:off x="3812242" y="220128"/>
            <a:ext cx="1519517" cy="2357718"/>
          </a:xfrm>
          <a:prstGeom prst="rect">
            <a:avLst/>
          </a:prstGeom>
        </p:spPr>
      </p:pic>
      <p:sp>
        <p:nvSpPr>
          <p:cNvPr id="2" name="Title 1"/>
          <p:cNvSpPr>
            <a:spLocks noGrp="1"/>
          </p:cNvSpPr>
          <p:nvPr>
            <p:ph type="ctrTitle" hasCustomPrompt="1"/>
          </p:nvPr>
        </p:nvSpPr>
        <p:spPr>
          <a:xfrm>
            <a:off x="273984" y="3093250"/>
            <a:ext cx="8596032" cy="1173947"/>
          </a:xfrm>
        </p:spPr>
        <p:txBody>
          <a:bodyPr anchor="b">
            <a:normAutofit/>
          </a:bodyPr>
          <a:lstStyle>
            <a:lvl1pPr algn="ctr">
              <a:defRPr sz="3300" b="1" baseline="0">
                <a:latin typeface="Times New Roman" panose="02020603050405020304" pitchFamily="18" charset="0"/>
                <a:cs typeface="Times New Roman" panose="02020603050405020304" pitchFamily="18" charset="0"/>
              </a:defRPr>
            </a:lvl1pPr>
          </a:lstStyle>
          <a:p>
            <a:r>
              <a:rPr lang="en-US" dirty="0"/>
              <a:t>Event Tittle:....................................</a:t>
            </a:r>
          </a:p>
        </p:txBody>
      </p:sp>
      <p:sp>
        <p:nvSpPr>
          <p:cNvPr id="3" name="Subtitle 2"/>
          <p:cNvSpPr>
            <a:spLocks noGrp="1"/>
          </p:cNvSpPr>
          <p:nvPr>
            <p:ph type="subTitle" idx="1" hasCustomPrompt="1"/>
          </p:nvPr>
        </p:nvSpPr>
        <p:spPr>
          <a:xfrm>
            <a:off x="606799" y="4527602"/>
            <a:ext cx="7930403" cy="950023"/>
          </a:xfrm>
        </p:spPr>
        <p:txBody>
          <a:bodyPr/>
          <a:lstStyle>
            <a:lvl1pPr marL="0" indent="0" algn="ctr">
              <a:buNone/>
              <a:defRPr sz="1800" b="1" baseline="0">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Date:............................</a:t>
            </a:r>
          </a:p>
        </p:txBody>
      </p:sp>
      <p:sp>
        <p:nvSpPr>
          <p:cNvPr id="4" name="Date Placeholder 3"/>
          <p:cNvSpPr>
            <a:spLocks noGrp="1"/>
          </p:cNvSpPr>
          <p:nvPr>
            <p:ph type="dt" sz="half" idx="10"/>
          </p:nvPr>
        </p:nvSpPr>
        <p:spPr/>
        <p:txBody>
          <a:bodyPr/>
          <a:lstStyle/>
          <a:p>
            <a:fld id="{8778B872-48F1-4737-9D49-06E6266E6D17}"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02B40-7509-419F-8CE4-CB322724B004}" type="slidenum">
              <a:rPr lang="en-US" smtClean="0"/>
              <a:pPr/>
              <a:t>‹#›</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030" t="82874" r="11012" b="8785"/>
          <a:stretch/>
        </p:blipFill>
        <p:spPr>
          <a:xfrm>
            <a:off x="2189100" y="2608307"/>
            <a:ext cx="4765802" cy="484942"/>
          </a:xfrm>
          <a:prstGeom prst="rect">
            <a:avLst/>
          </a:prstGeom>
        </p:spPr>
      </p:pic>
    </p:spTree>
    <p:extLst>
      <p:ext uri="{BB962C8B-B14F-4D97-AF65-F5344CB8AC3E}">
        <p14:creationId xmlns:p14="http://schemas.microsoft.com/office/powerpoint/2010/main" val="331700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8B872-48F1-4737-9D49-06E6266E6D17}"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64884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8B872-48F1-4737-9D49-06E6266E6D17}"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168986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8B872-48F1-4737-9D49-06E6266E6D17}"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267627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B872-48F1-4737-9D49-06E6266E6D17}"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24707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8B872-48F1-4737-9D49-06E6266E6D17}"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255245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78B872-48F1-4737-9D49-06E6266E6D17}" type="datetimeFigureOut">
              <a:rPr lang="en-US" smtClean="0"/>
              <a:pPr/>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351681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78B872-48F1-4737-9D49-06E6266E6D17}" type="datetimeFigureOut">
              <a:rPr lang="en-US" smtClean="0"/>
              <a:pPr/>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261918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B872-48F1-4737-9D49-06E6266E6D17}" type="datetimeFigureOut">
              <a:rPr lang="en-US" smtClean="0"/>
              <a:pPr/>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34128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B872-48F1-4737-9D49-06E6266E6D17}"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207408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B872-48F1-4737-9D49-06E6266E6D17}"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02B40-7509-419F-8CE4-CB322724B004}" type="slidenum">
              <a:rPr lang="en-US" smtClean="0"/>
              <a:pPr/>
              <a:t>‹#›</a:t>
            </a:fld>
            <a:endParaRPr lang="en-US"/>
          </a:p>
        </p:txBody>
      </p:sp>
    </p:spTree>
    <p:extLst>
      <p:ext uri="{BB962C8B-B14F-4D97-AF65-F5344CB8AC3E}">
        <p14:creationId xmlns:p14="http://schemas.microsoft.com/office/powerpoint/2010/main" val="129310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104"/>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10632" y="6244800"/>
            <a:ext cx="432731" cy="57282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78B872-48F1-4737-9D49-06E6266E6D17}" type="datetimeFigureOut">
              <a:rPr lang="en-US" smtClean="0"/>
              <a:pPr/>
              <a:t>7/16/2021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5832"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702B40-7509-419F-8CE4-CB322724B004}" type="slidenum">
              <a:rPr lang="en-US" smtClean="0"/>
              <a:pPr/>
              <a:t>‹#›</a:t>
            </a:fld>
            <a:endParaRPr lang="en-US"/>
          </a:p>
        </p:txBody>
      </p:sp>
      <p:sp>
        <p:nvSpPr>
          <p:cNvPr id="8" name="Title Placeholder 1"/>
          <p:cNvSpPr txBox="1">
            <a:spLocks/>
          </p:cNvSpPr>
          <p:nvPr/>
        </p:nvSpPr>
        <p:spPr>
          <a:xfrm>
            <a:off x="897591" y="6033995"/>
            <a:ext cx="6592421" cy="507300"/>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bg1"/>
                </a:solidFill>
                <a:latin typeface="Times New Roman" panose="02020603050405020304" pitchFamily="18" charset="0"/>
                <a:cs typeface="Times New Roman" panose="02020603050405020304" pitchFamily="18" charset="0"/>
              </a:rPr>
              <a:t>KENYA MEDICAL TRAINING COLLEGE</a:t>
            </a:r>
          </a:p>
        </p:txBody>
      </p:sp>
      <p:sp>
        <p:nvSpPr>
          <p:cNvPr id="10" name="Title 1"/>
          <p:cNvSpPr txBox="1">
            <a:spLocks/>
          </p:cNvSpPr>
          <p:nvPr/>
        </p:nvSpPr>
        <p:spPr>
          <a:xfrm>
            <a:off x="6479987" y="6506046"/>
            <a:ext cx="1682750" cy="326496"/>
          </a:xfrm>
          <a:prstGeom prst="rect">
            <a:avLst/>
          </a:prstGeom>
        </p:spPr>
        <p:txBody>
          <a:bodyPr vert="horz" lIns="68580" tIns="34290" rIns="68580" bIns="3429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i="1" dirty="0">
                <a:latin typeface="Times New Roman" panose="02020603050405020304" pitchFamily="18" charset="0"/>
                <a:cs typeface="Times New Roman" panose="02020603050405020304" pitchFamily="18" charset="0"/>
              </a:rPr>
              <a:t>ISO 9001:2015 Certified by</a:t>
            </a:r>
          </a:p>
        </p:txBody>
      </p:sp>
      <p:sp>
        <p:nvSpPr>
          <p:cNvPr id="11" name="Title Placeholder 1"/>
          <p:cNvSpPr txBox="1">
            <a:spLocks/>
          </p:cNvSpPr>
          <p:nvPr/>
        </p:nvSpPr>
        <p:spPr>
          <a:xfrm>
            <a:off x="3028950" y="6408732"/>
            <a:ext cx="2076449" cy="51540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i="1" dirty="0"/>
              <a:t>Training for Better Health</a:t>
            </a:r>
            <a:r>
              <a:rPr lang="en-US" sz="1350" i="1" baseline="0" dirty="0"/>
              <a:t> </a:t>
            </a:r>
            <a:endParaRPr lang="en-US" sz="1350" i="1"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l="24360" r="23578" b="15789"/>
          <a:stretch/>
        </p:blipFill>
        <p:spPr>
          <a:xfrm>
            <a:off x="59751" y="5700778"/>
            <a:ext cx="697913" cy="1063487"/>
          </a:xfrm>
          <a:prstGeom prst="rect">
            <a:avLst/>
          </a:prstGeom>
        </p:spPr>
      </p:pic>
    </p:spTree>
    <p:extLst>
      <p:ext uri="{BB962C8B-B14F-4D97-AF65-F5344CB8AC3E}">
        <p14:creationId xmlns:p14="http://schemas.microsoft.com/office/powerpoint/2010/main" val="960262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NERVOUS SYSTEM</a:t>
            </a:r>
          </a:p>
        </p:txBody>
      </p:sp>
      <p:sp>
        <p:nvSpPr>
          <p:cNvPr id="5" name="Content Placeholder 4"/>
          <p:cNvSpPr>
            <a:spLocks noGrp="1"/>
          </p:cNvSpPr>
          <p:nvPr>
            <p:ph type="subTitle" idx="1"/>
          </p:nvPr>
        </p:nvSpPr>
        <p:spPr/>
        <p:txBody>
          <a:bodyPr>
            <a:normAutofit fontScale="92500" lnSpcReduction="20000"/>
          </a:bodyPr>
          <a:lstStyle/>
          <a:p>
            <a:pPr>
              <a:buNone/>
            </a:pPr>
            <a:r>
              <a:rPr lang="en-US" sz="8000" b="1" dirty="0" smtClean="0"/>
              <a:t> </a:t>
            </a:r>
            <a:r>
              <a:rPr lang="en-US" sz="2600" b="1" dirty="0" smtClean="0"/>
              <a:t>By Nelly </a:t>
            </a:r>
            <a:r>
              <a:rPr lang="en-US" sz="2600" b="1" dirty="0" err="1" smtClean="0"/>
              <a:t>Chepkong’a</a:t>
            </a:r>
            <a:endParaRPr lang="en-US" sz="2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err="1" smtClean="0"/>
              <a:t>Neurones</a:t>
            </a:r>
            <a:r>
              <a:rPr lang="en-US" b="1" dirty="0" smtClean="0"/>
              <a:t>/ nerve cells</a:t>
            </a:r>
            <a:endParaRPr lang="en-US" b="1" dirty="0"/>
          </a:p>
        </p:txBody>
      </p:sp>
      <p:sp>
        <p:nvSpPr>
          <p:cNvPr id="3" name="Content Placeholder 2"/>
          <p:cNvSpPr>
            <a:spLocks noGrp="1"/>
          </p:cNvSpPr>
          <p:nvPr>
            <p:ph idx="1"/>
          </p:nvPr>
        </p:nvSpPr>
        <p:spPr>
          <a:xfrm>
            <a:off x="457200" y="914400"/>
            <a:ext cx="8229600" cy="5486400"/>
          </a:xfrm>
        </p:spPr>
        <p:txBody>
          <a:bodyPr>
            <a:normAutofit/>
          </a:bodyPr>
          <a:lstStyle/>
          <a:p>
            <a:pPr>
              <a:buFont typeface="Wingdings" pitchFamily="116" charset="2"/>
              <a:buNone/>
            </a:pPr>
            <a:r>
              <a:rPr lang="en-US" sz="2400" dirty="0" smtClean="0">
                <a:solidFill>
                  <a:srgbClr val="000000"/>
                </a:solidFill>
              </a:rPr>
              <a:t>Structural units of the nervous system</a:t>
            </a:r>
          </a:p>
          <a:p>
            <a:pPr lvl="1"/>
            <a:r>
              <a:rPr lang="en-US" sz="2400" dirty="0" smtClean="0">
                <a:solidFill>
                  <a:srgbClr val="000000"/>
                </a:solidFill>
              </a:rPr>
              <a:t>100 </a:t>
            </a:r>
            <a:r>
              <a:rPr lang="en-US" sz="2400" i="1" dirty="0" smtClean="0">
                <a:solidFill>
                  <a:srgbClr val="000000"/>
                </a:solidFill>
              </a:rPr>
              <a:t>billion</a:t>
            </a:r>
            <a:r>
              <a:rPr lang="en-US" sz="2400" dirty="0" smtClean="0">
                <a:solidFill>
                  <a:srgbClr val="000000"/>
                </a:solidFill>
              </a:rPr>
              <a:t> neurons in brain, 100 </a:t>
            </a:r>
            <a:r>
              <a:rPr lang="en-US" sz="2400" i="1" dirty="0" smtClean="0">
                <a:solidFill>
                  <a:srgbClr val="000000"/>
                </a:solidFill>
              </a:rPr>
              <a:t>million</a:t>
            </a:r>
            <a:r>
              <a:rPr lang="en-US" sz="2400" dirty="0" smtClean="0">
                <a:solidFill>
                  <a:srgbClr val="000000"/>
                </a:solidFill>
              </a:rPr>
              <a:t> in spinal cord</a:t>
            </a:r>
          </a:p>
          <a:p>
            <a:pPr lvl="1"/>
            <a:r>
              <a:rPr lang="en-US" sz="2400" dirty="0" smtClean="0">
                <a:solidFill>
                  <a:srgbClr val="000000"/>
                </a:solidFill>
              </a:rPr>
              <a:t>Composed of a </a:t>
            </a:r>
            <a:r>
              <a:rPr lang="en-US" sz="2400" b="1" dirty="0" smtClean="0">
                <a:solidFill>
                  <a:srgbClr val="000000"/>
                </a:solidFill>
              </a:rPr>
              <a:t>body, axon, and dendrites</a:t>
            </a:r>
          </a:p>
          <a:p>
            <a:pPr lvl="1"/>
            <a:r>
              <a:rPr lang="en-US" sz="2400" dirty="0" smtClean="0">
                <a:solidFill>
                  <a:srgbClr val="000000"/>
                </a:solidFill>
              </a:rPr>
              <a:t>Long-lived, amitotic (do not divide) - no new neurons after birth </a:t>
            </a:r>
          </a:p>
          <a:p>
            <a:pPr lvl="1"/>
            <a:r>
              <a:rPr lang="en-US" sz="2400" dirty="0" smtClean="0">
                <a:solidFill>
                  <a:srgbClr val="000000"/>
                </a:solidFill>
              </a:rPr>
              <a:t>Have a very high metabolic rate – lots of ATP</a:t>
            </a:r>
          </a:p>
          <a:p>
            <a:pPr lvl="1"/>
            <a:r>
              <a:rPr lang="en-US" sz="2400" dirty="0" smtClean="0"/>
              <a:t>can </a:t>
            </a:r>
            <a:r>
              <a:rPr lang="en-US" sz="2400" dirty="0" err="1"/>
              <a:t>synthesise</a:t>
            </a:r>
            <a:r>
              <a:rPr lang="en-US" sz="2400" dirty="0"/>
              <a:t> chemical </a:t>
            </a:r>
            <a:r>
              <a:rPr lang="en-US" sz="2400" dirty="0" smtClean="0"/>
              <a:t>energy (ATP</a:t>
            </a:r>
            <a:r>
              <a:rPr lang="en-US" sz="2400" dirty="0"/>
              <a:t>) only from glucose.</a:t>
            </a:r>
            <a:endParaRPr lang="en-US" sz="2400" dirty="0" smtClean="0">
              <a:solidFill>
                <a:srgbClr val="000000"/>
              </a:solidFill>
            </a:endParaRPr>
          </a:p>
          <a:p>
            <a:r>
              <a:rPr lang="en-US" sz="2400" dirty="0" smtClean="0">
                <a:solidFill>
                  <a:srgbClr val="000000"/>
                </a:solidFill>
              </a:rPr>
              <a:t>Their plasma membrane functions in:</a:t>
            </a:r>
          </a:p>
          <a:p>
            <a:pPr lvl="1"/>
            <a:r>
              <a:rPr lang="en-US" sz="2400" dirty="0" smtClean="0">
                <a:solidFill>
                  <a:srgbClr val="000000"/>
                </a:solidFill>
              </a:rPr>
              <a:t>Electrical signaling </a:t>
            </a:r>
          </a:p>
          <a:p>
            <a:pPr lvl="1"/>
            <a:r>
              <a:rPr lang="en-US" sz="2400" dirty="0" smtClean="0">
                <a:solidFill>
                  <a:srgbClr val="000000"/>
                </a:solidFill>
              </a:rPr>
              <a:t>Cell-to-cell signaling during development</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204913" y="-23813"/>
            <a:ext cx="6886575" cy="45719"/>
          </a:xfrm>
          <a:noFill/>
        </p:spPr>
        <p:txBody>
          <a:bodyPr>
            <a:normAutofit fontScale="90000"/>
          </a:bodyPr>
          <a:lstStyle/>
          <a:p>
            <a:endParaRPr lang="en-US" dirty="0"/>
          </a:p>
        </p:txBody>
      </p:sp>
      <p:pic>
        <p:nvPicPr>
          <p:cNvPr id="919555" name="Picture 3" descr="39_08"/>
          <p:cNvPicPr>
            <a:picLocks noChangeAspect="1" noChangeArrowheads="1"/>
          </p:cNvPicPr>
          <p:nvPr/>
        </p:nvPicPr>
        <p:blipFill>
          <a:blip r:embed="rId2" cstate="print"/>
          <a:srcRect/>
          <a:stretch>
            <a:fillRect/>
          </a:stretch>
        </p:blipFill>
        <p:spPr bwMode="auto">
          <a:xfrm>
            <a:off x="188913" y="304800"/>
            <a:ext cx="8769350" cy="6329363"/>
          </a:xfrm>
          <a:prstGeom prst="rect">
            <a:avLst/>
          </a:prstGeom>
          <a:noFill/>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3" name="Rectangle 5"/>
          <p:cNvSpPr>
            <a:spLocks noGrp="1" noChangeArrowheads="1"/>
          </p:cNvSpPr>
          <p:nvPr>
            <p:ph type="title"/>
          </p:nvPr>
        </p:nvSpPr>
        <p:spPr>
          <a:xfrm>
            <a:off x="457200" y="152400"/>
            <a:ext cx="8229600" cy="609600"/>
          </a:xfrm>
        </p:spPr>
        <p:txBody>
          <a:bodyPr>
            <a:normAutofit/>
          </a:bodyPr>
          <a:lstStyle/>
          <a:p>
            <a:r>
              <a:rPr lang="en-US" b="1" dirty="0"/>
              <a:t>Functional Areas of the Brain</a:t>
            </a:r>
          </a:p>
        </p:txBody>
      </p:sp>
      <p:pic>
        <p:nvPicPr>
          <p:cNvPr id="662532" name="Picture 4" descr="c14_22"/>
          <p:cNvPicPr>
            <a:picLocks noGrp="1" noChangeAspect="1" noChangeArrowheads="1"/>
          </p:cNvPicPr>
          <p:nvPr>
            <p:ph idx="1"/>
          </p:nvPr>
        </p:nvPicPr>
        <p:blipFill>
          <a:blip r:embed="rId3" cstate="print"/>
          <a:srcRect/>
          <a:stretch>
            <a:fillRect/>
          </a:stretch>
        </p:blipFill>
        <p:spPr>
          <a:xfrm>
            <a:off x="763588" y="830263"/>
            <a:ext cx="7721600" cy="5791200"/>
          </a:xfrm>
          <a:noFill/>
          <a:ln/>
        </p:spPr>
      </p:pic>
      <p:sp>
        <p:nvSpPr>
          <p:cNvPr id="662536" name="Text Box 8"/>
          <p:cNvSpPr txBox="1">
            <a:spLocks noChangeArrowheads="1"/>
          </p:cNvSpPr>
          <p:nvPr/>
        </p:nvSpPr>
        <p:spPr bwMode="auto">
          <a:xfrm>
            <a:off x="7113588" y="3703638"/>
            <a:ext cx="1146175" cy="579437"/>
          </a:xfrm>
          <a:prstGeom prst="rect">
            <a:avLst/>
          </a:prstGeom>
          <a:noFill/>
          <a:ln w="9525">
            <a:noFill/>
            <a:miter lim="800000"/>
            <a:headEnd/>
            <a:tailEnd/>
          </a:ln>
          <a:effectLst/>
        </p:spPr>
        <p:txBody>
          <a:bodyPr>
            <a:spAutoFit/>
          </a:bodyPr>
          <a:lstStyle/>
          <a:p>
            <a:pPr>
              <a:spcBef>
                <a:spcPct val="50000"/>
              </a:spcBef>
            </a:pPr>
            <a:r>
              <a:rPr lang="en-US" sz="3200" b="1">
                <a:latin typeface="Wingdings 3" pitchFamily="18" charset="2"/>
              </a:rPr>
              <a:t>f</a:t>
            </a:r>
          </a:p>
        </p:txBody>
      </p:sp>
      <p:sp>
        <p:nvSpPr>
          <p:cNvPr id="662538" name="Rectangle 10"/>
          <p:cNvSpPr>
            <a:spLocks noChangeArrowheads="1"/>
          </p:cNvSpPr>
          <p:nvPr/>
        </p:nvSpPr>
        <p:spPr bwMode="auto">
          <a:xfrm>
            <a:off x="4103688" y="3632200"/>
            <a:ext cx="449262" cy="519113"/>
          </a:xfrm>
          <a:prstGeom prst="rect">
            <a:avLst/>
          </a:prstGeom>
          <a:noFill/>
          <a:ln w="9525">
            <a:noFill/>
            <a:miter lim="800000"/>
            <a:headEnd/>
            <a:tailEnd/>
          </a:ln>
          <a:effectLst/>
        </p:spPr>
        <p:txBody>
          <a:bodyPr>
            <a:spAutoFit/>
          </a:bodyPr>
          <a:lstStyle/>
          <a:p>
            <a:r>
              <a:rPr lang="en-US" sz="2800" b="1">
                <a:latin typeface="Wingdings 3" pitchFamily="18" charset="2"/>
              </a:rPr>
              <a:t>k</a:t>
            </a:r>
          </a:p>
        </p:txBody>
      </p:sp>
      <p:sp>
        <p:nvSpPr>
          <p:cNvPr id="662539" name="Text Box 11"/>
          <p:cNvSpPr txBox="1">
            <a:spLocks noChangeArrowheads="1"/>
          </p:cNvSpPr>
          <p:nvPr/>
        </p:nvSpPr>
        <p:spPr bwMode="auto">
          <a:xfrm>
            <a:off x="2400300" y="4914900"/>
            <a:ext cx="414338" cy="519113"/>
          </a:xfrm>
          <a:prstGeom prst="rect">
            <a:avLst/>
          </a:prstGeom>
          <a:noFill/>
          <a:ln w="9525">
            <a:noFill/>
            <a:miter lim="800000"/>
            <a:headEnd/>
            <a:tailEnd/>
          </a:ln>
          <a:effectLst/>
        </p:spPr>
        <p:txBody>
          <a:bodyPr>
            <a:spAutoFit/>
          </a:bodyPr>
          <a:lstStyle/>
          <a:p>
            <a:pPr>
              <a:spcBef>
                <a:spcPct val="50000"/>
              </a:spcBef>
            </a:pPr>
            <a:r>
              <a:rPr lang="en-US" sz="2800" b="1">
                <a:latin typeface="Wingdings 3" pitchFamily="18" charset="2"/>
              </a:rPr>
              <a:t>k</a:t>
            </a:r>
          </a:p>
        </p:txBody>
      </p:sp>
      <p:sp>
        <p:nvSpPr>
          <p:cNvPr id="662540" name="Text Box 12"/>
          <p:cNvSpPr txBox="1">
            <a:spLocks noChangeArrowheads="1"/>
          </p:cNvSpPr>
          <p:nvPr/>
        </p:nvSpPr>
        <p:spPr bwMode="auto">
          <a:xfrm>
            <a:off x="4357688" y="1700213"/>
            <a:ext cx="571500" cy="579437"/>
          </a:xfrm>
          <a:prstGeom prst="rect">
            <a:avLst/>
          </a:prstGeom>
          <a:noFill/>
          <a:ln w="9525">
            <a:noFill/>
            <a:miter lim="800000"/>
            <a:headEnd/>
            <a:tailEnd/>
          </a:ln>
          <a:effectLst/>
        </p:spPr>
        <p:txBody>
          <a:bodyPr>
            <a:spAutoFit/>
          </a:bodyPr>
          <a:lstStyle/>
          <a:p>
            <a:pPr>
              <a:spcBef>
                <a:spcPct val="50000"/>
              </a:spcBef>
            </a:pPr>
            <a:r>
              <a:rPr lang="en-US" sz="3200" b="1">
                <a:latin typeface="Wingdings 3" pitchFamily="18" charset="2"/>
              </a:rPr>
              <a:t>f</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Motor speech (</a:t>
            </a:r>
            <a:r>
              <a:rPr lang="en-US" b="1" dirty="0" err="1" smtClean="0"/>
              <a:t>Broca’s</a:t>
            </a:r>
            <a:r>
              <a:rPr lang="en-US" b="1" dirty="0" smtClean="0"/>
              <a:t>) area</a:t>
            </a:r>
            <a:endParaRPr lang="en-US" b="1" dirty="0"/>
          </a:p>
        </p:txBody>
      </p:sp>
      <p:sp>
        <p:nvSpPr>
          <p:cNvPr id="3" name="Content Placeholder 2"/>
          <p:cNvSpPr>
            <a:spLocks noGrp="1"/>
          </p:cNvSpPr>
          <p:nvPr>
            <p:ph idx="1"/>
          </p:nvPr>
        </p:nvSpPr>
        <p:spPr/>
        <p:txBody>
          <a:bodyPr/>
          <a:lstStyle/>
          <a:p>
            <a:r>
              <a:rPr lang="en-US" sz="2400" dirty="0" smtClean="0"/>
              <a:t>It is situated in the frontal lobe just above the lateral </a:t>
            </a:r>
            <a:r>
              <a:rPr lang="en-US" sz="2400" dirty="0" err="1" smtClean="0"/>
              <a:t>sulcus</a:t>
            </a:r>
            <a:r>
              <a:rPr lang="en-US" sz="2400" dirty="0" smtClean="0"/>
              <a:t>.</a:t>
            </a:r>
          </a:p>
          <a:p>
            <a:r>
              <a:rPr lang="en-US" sz="2400" dirty="0" smtClean="0"/>
              <a:t>It controls the muscle movements needed for speech. </a:t>
            </a:r>
          </a:p>
          <a:p>
            <a:r>
              <a:rPr lang="en-US" sz="2400" dirty="0" smtClean="0"/>
              <a:t>It is dominant in the left hemisphere in right-handed people and vice versa.</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2. Sensory areas of the cerebrum</a:t>
            </a:r>
            <a:endParaRPr lang="en-US" dirty="0"/>
          </a:p>
        </p:txBody>
      </p:sp>
      <p:sp>
        <p:nvSpPr>
          <p:cNvPr id="3" name="Content Placeholder 2"/>
          <p:cNvSpPr>
            <a:spLocks noGrp="1"/>
          </p:cNvSpPr>
          <p:nvPr>
            <p:ph idx="1"/>
          </p:nvPr>
        </p:nvSpPr>
        <p:spPr>
          <a:xfrm>
            <a:off x="381000" y="990600"/>
            <a:ext cx="8229600" cy="5592763"/>
          </a:xfrm>
        </p:spPr>
        <p:txBody>
          <a:bodyPr>
            <a:normAutofit/>
          </a:bodyPr>
          <a:lstStyle/>
          <a:p>
            <a:pPr>
              <a:buNone/>
            </a:pPr>
            <a:r>
              <a:rPr lang="en-US" sz="2400" b="1" dirty="0" smtClean="0"/>
              <a:t>The </a:t>
            </a:r>
            <a:r>
              <a:rPr lang="en-US" sz="2400" b="1" dirty="0" err="1" smtClean="0"/>
              <a:t>postcentral</a:t>
            </a:r>
            <a:r>
              <a:rPr lang="en-US" sz="2400" b="1" dirty="0" smtClean="0"/>
              <a:t> (sensory) area/ </a:t>
            </a:r>
            <a:r>
              <a:rPr lang="en-US" sz="2400" b="1" dirty="0" err="1" smtClean="0"/>
              <a:t>somatosensory</a:t>
            </a:r>
            <a:endParaRPr lang="en-US" sz="2400" dirty="0" smtClean="0"/>
          </a:p>
          <a:p>
            <a:r>
              <a:rPr lang="en-US" sz="2400" dirty="0" smtClean="0"/>
              <a:t>It is the area behind the central </a:t>
            </a:r>
            <a:r>
              <a:rPr lang="en-US" sz="2400" dirty="0" err="1" smtClean="0"/>
              <a:t>sulcus</a:t>
            </a:r>
            <a:r>
              <a:rPr lang="en-US" sz="2400" dirty="0" smtClean="0"/>
              <a:t>. </a:t>
            </a:r>
          </a:p>
          <a:p>
            <a:r>
              <a:rPr lang="en-US" sz="2400" dirty="0" smtClean="0"/>
              <a:t>Sensations of pain, temperature, pressure and touch, knowledge of muscular movement and the position of joints are perceived here. </a:t>
            </a:r>
          </a:p>
          <a:p>
            <a:r>
              <a:rPr lang="en-US" sz="2400" dirty="0" smtClean="0"/>
              <a:t>The sensory area of the right hemisphere receives impulses from the left side of the body and vice versa. </a:t>
            </a:r>
          </a:p>
          <a:p>
            <a:r>
              <a:rPr lang="en-US" sz="2400" dirty="0" smtClean="0"/>
              <a:t>The size of the areas representing different parts of the body is proportional to the extent of sensory </a:t>
            </a:r>
            <a:r>
              <a:rPr lang="en-US" sz="2400" dirty="0" err="1" smtClean="0"/>
              <a:t>innervation</a:t>
            </a:r>
            <a:r>
              <a:rPr lang="en-US" sz="2400" dirty="0" smtClean="0"/>
              <a:t>, e.g. the large area for the face is consistent with the extensive sensory nerve supply by the three branches of the trigeminal nerves (5th cranial nerves).</a:t>
            </a:r>
            <a:endParaRPr lang="en-US" sz="2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sz="2400" b="1" dirty="0" smtClean="0"/>
              <a:t>The auditory (hearing) area</a:t>
            </a:r>
            <a:r>
              <a:rPr lang="en-US" sz="2400" dirty="0" smtClean="0"/>
              <a:t>. It lies immediately below the lateral </a:t>
            </a:r>
            <a:r>
              <a:rPr lang="en-US" sz="2400" dirty="0" err="1" smtClean="0"/>
              <a:t>sulcus</a:t>
            </a:r>
            <a:r>
              <a:rPr lang="en-US" sz="2400" dirty="0" smtClean="0"/>
              <a:t> within the temporal lobe. </a:t>
            </a:r>
          </a:p>
          <a:p>
            <a:r>
              <a:rPr lang="en-US" sz="2400" dirty="0" smtClean="0"/>
              <a:t>The cells receive and interpret impulses transmitted from the inner ear by the cochlear (auditory) part of the </a:t>
            </a:r>
            <a:r>
              <a:rPr lang="en-US" sz="2400" dirty="0" err="1" smtClean="0"/>
              <a:t>vestibulocochlear</a:t>
            </a:r>
            <a:r>
              <a:rPr lang="en-US" sz="2400" dirty="0" smtClean="0"/>
              <a:t> nerves (8th cranial nerves).</a:t>
            </a:r>
          </a:p>
          <a:p>
            <a:pPr>
              <a:buNone/>
            </a:pPr>
            <a:r>
              <a:rPr lang="en-US" sz="2400" b="1" dirty="0" smtClean="0"/>
              <a:t>The olfactory (smell) area</a:t>
            </a:r>
            <a:r>
              <a:rPr lang="en-US" sz="2400" dirty="0" smtClean="0"/>
              <a:t>. It lies deep within the temporal lobe where impulses from the nose via the olfactory nerves (1st cranial nerves) are received and interpreted.</a:t>
            </a:r>
            <a:endParaRPr lang="en-US" sz="2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867400"/>
          </a:xfrm>
        </p:spPr>
        <p:txBody>
          <a:bodyPr>
            <a:normAutofit/>
          </a:bodyPr>
          <a:lstStyle/>
          <a:p>
            <a:pPr>
              <a:buNone/>
            </a:pPr>
            <a:r>
              <a:rPr lang="en-US" sz="2400" b="1" dirty="0" smtClean="0"/>
              <a:t>The taste area</a:t>
            </a:r>
            <a:r>
              <a:rPr lang="en-US" sz="2400" dirty="0" smtClean="0"/>
              <a:t>. lie just above the lateral </a:t>
            </a:r>
            <a:r>
              <a:rPr lang="en-US" sz="2400" dirty="0" err="1" smtClean="0"/>
              <a:t>sulcus</a:t>
            </a:r>
            <a:r>
              <a:rPr lang="en-US" sz="2400" dirty="0" smtClean="0"/>
              <a:t> in the deep layers of the sensory area. </a:t>
            </a:r>
          </a:p>
          <a:p>
            <a:r>
              <a:rPr lang="en-US" sz="2400" dirty="0" smtClean="0"/>
              <a:t>It is the area where impulses from special nerve endings in taste buds in the tongue and in the lining of the cheeks, palate and pharynx are perceived as taste.</a:t>
            </a:r>
          </a:p>
          <a:p>
            <a:pPr>
              <a:buNone/>
            </a:pPr>
            <a:r>
              <a:rPr lang="en-US" sz="2400" b="1" dirty="0" smtClean="0"/>
              <a:t>The visual area</a:t>
            </a:r>
            <a:r>
              <a:rPr lang="en-US" sz="2400" dirty="0" smtClean="0"/>
              <a:t>. It lies behind the </a:t>
            </a:r>
            <a:r>
              <a:rPr lang="en-US" sz="2400" dirty="0" err="1" smtClean="0"/>
              <a:t>parieto</a:t>
            </a:r>
            <a:r>
              <a:rPr lang="en-US" sz="2400" dirty="0" smtClean="0"/>
              <a:t>-occipital </a:t>
            </a:r>
            <a:r>
              <a:rPr lang="en-US" sz="2400" dirty="0" err="1" smtClean="0"/>
              <a:t>sulcus</a:t>
            </a:r>
            <a:r>
              <a:rPr lang="en-US" sz="2400" dirty="0" smtClean="0"/>
              <a:t> and includes the greater part of the occipital lobe.</a:t>
            </a:r>
          </a:p>
          <a:p>
            <a:r>
              <a:rPr lang="en-US" sz="2400" dirty="0" smtClean="0"/>
              <a:t>The optic nerves (2nd cranial nerves) pass from the eye to this area which receives and interprets the impulses as visual impressions.</a:t>
            </a:r>
            <a:endParaRPr lang="en-US" sz="2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3. Association areas</a:t>
            </a:r>
            <a:endParaRPr lang="en-US" b="1" dirty="0"/>
          </a:p>
        </p:txBody>
      </p:sp>
      <p:sp>
        <p:nvSpPr>
          <p:cNvPr id="3" name="Content Placeholder 2"/>
          <p:cNvSpPr>
            <a:spLocks noGrp="1"/>
          </p:cNvSpPr>
          <p:nvPr>
            <p:ph idx="1"/>
          </p:nvPr>
        </p:nvSpPr>
        <p:spPr>
          <a:xfrm>
            <a:off x="457200" y="914400"/>
            <a:ext cx="8229600" cy="5562600"/>
          </a:xfrm>
        </p:spPr>
        <p:txBody>
          <a:bodyPr>
            <a:normAutofit/>
          </a:bodyPr>
          <a:lstStyle/>
          <a:p>
            <a:pPr>
              <a:buNone/>
            </a:pPr>
            <a:r>
              <a:rPr lang="en-US" sz="2400" b="1" dirty="0" smtClean="0"/>
              <a:t>The </a:t>
            </a:r>
            <a:r>
              <a:rPr lang="en-US" sz="2400" b="1" dirty="0" err="1" smtClean="0"/>
              <a:t>premotor</a:t>
            </a:r>
            <a:r>
              <a:rPr lang="en-US" sz="2400" b="1" dirty="0" smtClean="0"/>
              <a:t> area</a:t>
            </a:r>
            <a:endParaRPr lang="en-US" sz="2400" dirty="0" smtClean="0"/>
          </a:p>
          <a:p>
            <a:r>
              <a:rPr lang="en-US" sz="2400" dirty="0" smtClean="0"/>
              <a:t>It lies in the frontal lobe immediately anterior to the motor area. </a:t>
            </a:r>
          </a:p>
          <a:p>
            <a:r>
              <a:rPr lang="en-US" sz="2400" dirty="0" smtClean="0"/>
              <a:t>The cells have controlling influence over the motor area, ensuring an orderly series of movements. For example, in tying a shoe lace or writing, many muscles contract but the movements must be coordinated and carried out in a particular sequence. </a:t>
            </a:r>
          </a:p>
          <a:p>
            <a:r>
              <a:rPr lang="en-US" sz="2400" dirty="0" smtClean="0"/>
              <a:t>Such a pattern of movement, when established, is described as </a:t>
            </a:r>
            <a:r>
              <a:rPr lang="en-US" sz="2400" b="1" dirty="0" smtClean="0"/>
              <a:t>manual dexterity</a:t>
            </a:r>
            <a:r>
              <a:rPr lang="en-US" sz="2400" dirty="0" smtClean="0"/>
              <a: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The frontal area/ prefrontal area</a:t>
            </a:r>
            <a:endParaRPr lang="en-US" b="1" dirty="0"/>
          </a:p>
        </p:txBody>
      </p:sp>
      <p:sp>
        <p:nvSpPr>
          <p:cNvPr id="3" name="Content Placeholder 2"/>
          <p:cNvSpPr>
            <a:spLocks noGrp="1"/>
          </p:cNvSpPr>
          <p:nvPr>
            <p:ph idx="1"/>
          </p:nvPr>
        </p:nvSpPr>
        <p:spPr>
          <a:xfrm>
            <a:off x="457200" y="914400"/>
            <a:ext cx="8229600" cy="5562600"/>
          </a:xfrm>
        </p:spPr>
        <p:txBody>
          <a:bodyPr>
            <a:normAutofit/>
          </a:bodyPr>
          <a:lstStyle/>
          <a:p>
            <a:r>
              <a:rPr lang="en-US" sz="2400" dirty="0" smtClean="0"/>
              <a:t>It extends </a:t>
            </a:r>
            <a:r>
              <a:rPr lang="en-US" sz="2400" dirty="0" err="1" smtClean="0"/>
              <a:t>anteriorly</a:t>
            </a:r>
            <a:r>
              <a:rPr lang="en-US" sz="2400" dirty="0" smtClean="0"/>
              <a:t> from the </a:t>
            </a:r>
            <a:r>
              <a:rPr lang="en-US" sz="2400" dirty="0" err="1" smtClean="0"/>
              <a:t>premotor</a:t>
            </a:r>
            <a:r>
              <a:rPr lang="en-US" sz="2400" dirty="0" smtClean="0"/>
              <a:t> area to include the remainder of the frontal lobe. </a:t>
            </a:r>
          </a:p>
          <a:p>
            <a:r>
              <a:rPr lang="en-US" sz="2400" dirty="0" smtClean="0"/>
              <a:t>It is a large area and is more highly developed in humans than in other animals. </a:t>
            </a:r>
          </a:p>
          <a:p>
            <a:r>
              <a:rPr lang="en-US" sz="2400" dirty="0" smtClean="0"/>
              <a:t>Communications between this and the other regions in the cerebrum are responsible for the </a:t>
            </a:r>
            <a:r>
              <a:rPr lang="en-US" sz="2400" dirty="0" err="1" smtClean="0"/>
              <a:t>behaviour</a:t>
            </a:r>
            <a:r>
              <a:rPr lang="en-US" sz="2400" dirty="0" smtClean="0"/>
              <a:t>, character and emotional state of the individual. </a:t>
            </a:r>
          </a:p>
          <a:p>
            <a:pPr>
              <a:buNone/>
            </a:pPr>
            <a:r>
              <a:rPr lang="en-US" sz="2400" b="1" dirty="0" smtClean="0"/>
              <a:t>NB:</a:t>
            </a:r>
            <a:r>
              <a:rPr lang="en-US" sz="2400" dirty="0" smtClean="0"/>
              <a:t> No particular </a:t>
            </a:r>
            <a:r>
              <a:rPr lang="en-US" sz="2400" dirty="0" err="1" smtClean="0"/>
              <a:t>behaviour</a:t>
            </a:r>
            <a:r>
              <a:rPr lang="en-US" sz="2400" dirty="0" smtClean="0"/>
              <a:t>, character or intellectual trait has, so far, been attributed to the activity of any one group of cells.</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sensory speech (</a:t>
            </a:r>
            <a:r>
              <a:rPr lang="en-US" b="1" dirty="0" err="1" smtClean="0"/>
              <a:t>Wernicke’s</a:t>
            </a:r>
            <a:r>
              <a:rPr lang="en-US" b="1" dirty="0" smtClean="0"/>
              <a:t>) area</a:t>
            </a:r>
            <a:endParaRPr lang="en-US" dirty="0"/>
          </a:p>
        </p:txBody>
      </p:sp>
      <p:sp>
        <p:nvSpPr>
          <p:cNvPr id="3" name="Content Placeholder 2"/>
          <p:cNvSpPr>
            <a:spLocks noGrp="1"/>
          </p:cNvSpPr>
          <p:nvPr>
            <p:ph idx="1"/>
          </p:nvPr>
        </p:nvSpPr>
        <p:spPr/>
        <p:txBody>
          <a:bodyPr>
            <a:normAutofit/>
          </a:bodyPr>
          <a:lstStyle/>
          <a:p>
            <a:r>
              <a:rPr lang="en-US" sz="2400" dirty="0" smtClean="0"/>
              <a:t>It is situated in the lower part of the parietal lobe and extends into the temporal lobe. </a:t>
            </a:r>
          </a:p>
          <a:p>
            <a:r>
              <a:rPr lang="en-US" sz="2400" dirty="0" smtClean="0"/>
              <a:t>Spoken word is perceived here.</a:t>
            </a:r>
          </a:p>
          <a:p>
            <a:r>
              <a:rPr lang="en-US" sz="2400" dirty="0" smtClean="0"/>
              <a:t>Comprehension and intelligence are based here.</a:t>
            </a:r>
          </a:p>
          <a:p>
            <a:r>
              <a:rPr lang="en-US" sz="2400" dirty="0" smtClean="0"/>
              <a:t>There is a dominant area in the left hemisphere in right handed people and vice versa.</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The </a:t>
            </a:r>
            <a:r>
              <a:rPr lang="en-US" b="1" dirty="0" err="1" smtClean="0"/>
              <a:t>parieto-occipitotemporal</a:t>
            </a:r>
            <a:r>
              <a:rPr lang="en-US" b="1" dirty="0" smtClean="0"/>
              <a:t> area</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t>It lies behind the </a:t>
            </a:r>
            <a:r>
              <a:rPr lang="en-US" sz="2400" dirty="0" err="1" smtClean="0"/>
              <a:t>postcentral</a:t>
            </a:r>
            <a:r>
              <a:rPr lang="en-US" sz="2400" dirty="0" smtClean="0"/>
              <a:t> area </a:t>
            </a:r>
          </a:p>
          <a:p>
            <a:r>
              <a:rPr lang="en-US" sz="2400" dirty="0" smtClean="0"/>
              <a:t>It includes the greater part of the parietal lobe of the cerebrum. </a:t>
            </a:r>
          </a:p>
          <a:p>
            <a:r>
              <a:rPr lang="en-US" sz="2400" dirty="0" smtClean="0"/>
              <a:t>Its functions are believed to be associated with obtaining and retaining accurate knowledge of objects.</a:t>
            </a:r>
          </a:p>
          <a:p>
            <a:r>
              <a:rPr lang="en-US" sz="2400" dirty="0" smtClean="0"/>
              <a:t>It has been suggested that objects can be </a:t>
            </a:r>
            <a:r>
              <a:rPr lang="en-US" sz="2400" dirty="0" err="1" smtClean="0"/>
              <a:t>recognised</a:t>
            </a:r>
            <a:r>
              <a:rPr lang="en-US" sz="2400" dirty="0" smtClean="0"/>
              <a:t> by touch alone because of the knowledge from past experience (memory) retained in this area.</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304800"/>
            <a:ext cx="7162800" cy="609600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Diencephalon </a:t>
            </a:r>
            <a:endParaRPr lang="en-US" b="1" dirty="0"/>
          </a:p>
        </p:txBody>
      </p:sp>
      <p:sp>
        <p:nvSpPr>
          <p:cNvPr id="3" name="Content Placeholder 2"/>
          <p:cNvSpPr>
            <a:spLocks noGrp="1"/>
          </p:cNvSpPr>
          <p:nvPr>
            <p:ph idx="1"/>
          </p:nvPr>
        </p:nvSpPr>
        <p:spPr/>
        <p:txBody>
          <a:bodyPr>
            <a:normAutofit/>
          </a:bodyPr>
          <a:lstStyle/>
          <a:p>
            <a:r>
              <a:rPr lang="en-US" sz="2400" dirty="0" smtClean="0"/>
              <a:t>It connects the cerebrum and the midbrain.</a:t>
            </a:r>
          </a:p>
          <a:p>
            <a:r>
              <a:rPr lang="en-US" sz="2400" dirty="0" smtClean="0"/>
              <a:t>It consists of several structures situated around the third ventricle.</a:t>
            </a:r>
          </a:p>
          <a:p>
            <a:r>
              <a:rPr lang="en-US" sz="2400" dirty="0" smtClean="0"/>
              <a:t>They are thalamus, hypothalamus, pineal gland and optic </a:t>
            </a:r>
            <a:r>
              <a:rPr lang="en-US" sz="2400" dirty="0" err="1" smtClean="0"/>
              <a:t>chiasma</a:t>
            </a:r>
            <a:r>
              <a:rPr lang="en-US" sz="2400" dirty="0" smtClean="0"/>
              <a:t>.</a:t>
            </a:r>
            <a:endParaRPr lang="en-US" sz="2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Thalamus </a:t>
            </a:r>
            <a:endParaRPr lang="en-US" b="1" dirty="0"/>
          </a:p>
        </p:txBody>
      </p:sp>
      <p:sp>
        <p:nvSpPr>
          <p:cNvPr id="3" name="Content Placeholder 2"/>
          <p:cNvSpPr>
            <a:spLocks noGrp="1"/>
          </p:cNvSpPr>
          <p:nvPr>
            <p:ph idx="1"/>
          </p:nvPr>
        </p:nvSpPr>
        <p:spPr/>
        <p:txBody>
          <a:bodyPr>
            <a:normAutofit/>
          </a:bodyPr>
          <a:lstStyle/>
          <a:p>
            <a:r>
              <a:rPr lang="en-US" sz="2400" dirty="0" smtClean="0"/>
              <a:t>It consists of two masses of nerve cells and fibres situated within the cerebral hemispheres just below the corpus </a:t>
            </a:r>
            <a:r>
              <a:rPr lang="en-US" sz="2400" dirty="0" err="1" smtClean="0"/>
              <a:t>callosum</a:t>
            </a:r>
            <a:r>
              <a:rPr lang="en-US" sz="2400" dirty="0" smtClean="0"/>
              <a:t>,</a:t>
            </a:r>
          </a:p>
          <a:p>
            <a:r>
              <a:rPr lang="en-US" sz="2400" dirty="0" smtClean="0"/>
              <a:t>one on each side of the third ventricle.</a:t>
            </a:r>
          </a:p>
          <a:p>
            <a:r>
              <a:rPr lang="en-US" sz="2400" dirty="0" smtClean="0"/>
              <a:t>Sensory input from the skin, viscera and special sense organs is transmitted to the thalamus before redistribution to the cerebrum.</a:t>
            </a:r>
            <a:endParaRPr lang="en-US" sz="2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Hypothalamus</a:t>
            </a:r>
            <a:endParaRPr lang="en-US" dirty="0"/>
          </a:p>
        </p:txBody>
      </p:sp>
      <p:sp>
        <p:nvSpPr>
          <p:cNvPr id="3" name="Content Placeholder 2"/>
          <p:cNvSpPr>
            <a:spLocks noGrp="1"/>
          </p:cNvSpPr>
          <p:nvPr>
            <p:ph idx="1"/>
          </p:nvPr>
        </p:nvSpPr>
        <p:spPr/>
        <p:txBody>
          <a:bodyPr>
            <a:normAutofit/>
          </a:bodyPr>
          <a:lstStyle/>
          <a:p>
            <a:r>
              <a:rPr lang="en-US" sz="2400" dirty="0"/>
              <a:t>I</a:t>
            </a:r>
            <a:r>
              <a:rPr lang="en-US" sz="2400" dirty="0" smtClean="0"/>
              <a:t>t is composed of a number of groups of nerve cells. </a:t>
            </a:r>
          </a:p>
          <a:p>
            <a:r>
              <a:rPr lang="en-US" sz="2400" dirty="0" smtClean="0"/>
              <a:t>It is situated below and in front of the thalamus, immediately above the pituitary gland. </a:t>
            </a:r>
          </a:p>
          <a:p>
            <a:r>
              <a:rPr lang="en-US" sz="2400" dirty="0" smtClean="0"/>
              <a:t>It is linked to the posterior lobe of the pituitary gland by nerve fibres and to the anterior lobe by a complex system of blood vessels. </a:t>
            </a:r>
          </a:p>
          <a:p>
            <a:r>
              <a:rPr lang="en-US" sz="2400" dirty="0" smtClean="0"/>
              <a:t>Through these connections, the hypothalamus controls the output of hormones from both lobes of the gland.</a:t>
            </a:r>
            <a:endParaRPr lang="en-US" sz="24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t>Functions of hypothalamus: it controls</a:t>
            </a:r>
            <a:endParaRPr lang="en-US" sz="3600" b="1" dirty="0"/>
          </a:p>
        </p:txBody>
      </p:sp>
      <p:sp>
        <p:nvSpPr>
          <p:cNvPr id="3" name="Content Placeholder 2"/>
          <p:cNvSpPr>
            <a:spLocks noGrp="1"/>
          </p:cNvSpPr>
          <p:nvPr>
            <p:ph idx="1"/>
          </p:nvPr>
        </p:nvSpPr>
        <p:spPr>
          <a:xfrm>
            <a:off x="457200" y="838200"/>
            <a:ext cx="8229600" cy="5638800"/>
          </a:xfrm>
        </p:spPr>
        <p:txBody>
          <a:bodyPr>
            <a:normAutofit/>
          </a:bodyPr>
          <a:lstStyle/>
          <a:p>
            <a:r>
              <a:rPr lang="en-US" sz="2400" dirty="0" smtClean="0"/>
              <a:t>The autonomic nervous system</a:t>
            </a:r>
          </a:p>
          <a:p>
            <a:r>
              <a:rPr lang="en-US" sz="2400" dirty="0" smtClean="0"/>
              <a:t>appetite and satiety</a:t>
            </a:r>
          </a:p>
          <a:p>
            <a:r>
              <a:rPr lang="en-US" sz="2400" dirty="0" smtClean="0"/>
              <a:t>thirst and water balance</a:t>
            </a:r>
          </a:p>
          <a:p>
            <a:r>
              <a:rPr lang="en-US" sz="2400" dirty="0" smtClean="0"/>
              <a:t>body temperature</a:t>
            </a:r>
          </a:p>
          <a:p>
            <a:r>
              <a:rPr lang="en-US" sz="2400" dirty="0" smtClean="0"/>
              <a:t>emotional reactions, e.g. pleasure, fear, rage</a:t>
            </a:r>
          </a:p>
          <a:p>
            <a:r>
              <a:rPr lang="en-US" sz="2400" dirty="0" smtClean="0"/>
              <a:t>sexual </a:t>
            </a:r>
            <a:r>
              <a:rPr lang="en-US" sz="2400" dirty="0" err="1" smtClean="0"/>
              <a:t>behaviour</a:t>
            </a:r>
            <a:r>
              <a:rPr lang="en-US" sz="2400" dirty="0" smtClean="0"/>
              <a:t> including mating and child rearing</a:t>
            </a:r>
          </a:p>
          <a:p>
            <a:r>
              <a:rPr lang="en-US" sz="2400" dirty="0" smtClean="0"/>
              <a:t>biological clocks or circadian rhythms, e.g. sleeping and waking cycles, body temperature and secretion of some hormones.</a:t>
            </a:r>
            <a:endParaRPr lang="en-US" sz="2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smtClean="0"/>
              <a:t>Brain stem</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400" b="1" dirty="0" smtClean="0"/>
              <a:t>Midbrain</a:t>
            </a:r>
          </a:p>
          <a:p>
            <a:r>
              <a:rPr lang="en-US" sz="2400" dirty="0" smtClean="0"/>
              <a:t>It is the area of the brain situated around the cerebral aqueduct between the cerebrum above and the </a:t>
            </a:r>
            <a:r>
              <a:rPr lang="en-US" sz="2400" dirty="0" err="1" smtClean="0"/>
              <a:t>pons</a:t>
            </a:r>
            <a:r>
              <a:rPr lang="en-US" sz="2400" dirty="0" smtClean="0"/>
              <a:t> below. </a:t>
            </a:r>
          </a:p>
          <a:p>
            <a:r>
              <a:rPr lang="en-US" sz="2400" dirty="0" smtClean="0"/>
              <a:t>It consists of groups of cell bodies and nerve fibres (tracts) which connect the cerebrum with lower parts of the brain and with the spinal cord.</a:t>
            </a:r>
          </a:p>
          <a:p>
            <a:r>
              <a:rPr lang="en-US" sz="2400" dirty="0" smtClean="0"/>
              <a:t>The cell bodies act as relay stations for the ascending and descending nerve fibres.</a:t>
            </a:r>
            <a:endParaRPr lang="en-US" sz="2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Pons</a:t>
            </a:r>
            <a:endParaRPr lang="en-US" b="1" dirty="0"/>
          </a:p>
        </p:txBody>
      </p:sp>
      <p:sp>
        <p:nvSpPr>
          <p:cNvPr id="3" name="Content Placeholder 2"/>
          <p:cNvSpPr>
            <a:spLocks noGrp="1"/>
          </p:cNvSpPr>
          <p:nvPr>
            <p:ph idx="1"/>
          </p:nvPr>
        </p:nvSpPr>
        <p:spPr>
          <a:xfrm>
            <a:off x="457200" y="838200"/>
            <a:ext cx="8229600" cy="5562600"/>
          </a:xfrm>
        </p:spPr>
        <p:txBody>
          <a:bodyPr>
            <a:normAutofit/>
          </a:bodyPr>
          <a:lstStyle/>
          <a:p>
            <a:r>
              <a:rPr lang="en-US" sz="2400" dirty="0" smtClean="0"/>
              <a:t>It is situated in front of the cerebellum, below the midbrain and above the medulla oblongata. </a:t>
            </a:r>
          </a:p>
          <a:p>
            <a:r>
              <a:rPr lang="en-US" sz="2400" dirty="0" smtClean="0"/>
              <a:t>It consists mainly of nerve fibres which form a bridge between the two hemispheres of the cerebellum, and of fibres passing between the higher levels of the brain and the spinal cord. </a:t>
            </a:r>
          </a:p>
          <a:p>
            <a:r>
              <a:rPr lang="en-US" sz="2400" dirty="0" smtClean="0"/>
              <a:t>There are groups of cells within the </a:t>
            </a:r>
            <a:r>
              <a:rPr lang="en-US" sz="2400" dirty="0" err="1" smtClean="0"/>
              <a:t>pons</a:t>
            </a:r>
            <a:r>
              <a:rPr lang="en-US" sz="2400" dirty="0" smtClean="0"/>
              <a:t> which act as relay stations and some of these are associated with the cranial nerves.</a:t>
            </a:r>
          </a:p>
          <a:p>
            <a:r>
              <a:rPr lang="en-US" sz="2400" dirty="0" smtClean="0"/>
              <a:t>The anatomical structure of the </a:t>
            </a:r>
            <a:r>
              <a:rPr lang="en-US" sz="2400" dirty="0" err="1" smtClean="0"/>
              <a:t>pons</a:t>
            </a:r>
            <a:r>
              <a:rPr lang="en-US" sz="2400" dirty="0" smtClean="0"/>
              <a:t> differs from that of the cerebrum in that the cell bodies (grey matter) lie deeply and the nerve fibres are on the surface.</a:t>
            </a:r>
            <a:endParaRPr lang="en-US" sz="24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Medulla oblongata</a:t>
            </a:r>
            <a:endParaRPr lang="en-US" b="1" dirty="0"/>
          </a:p>
        </p:txBody>
      </p:sp>
      <p:sp>
        <p:nvSpPr>
          <p:cNvPr id="3" name="Content Placeholder 2"/>
          <p:cNvSpPr>
            <a:spLocks noGrp="1"/>
          </p:cNvSpPr>
          <p:nvPr>
            <p:ph idx="1"/>
          </p:nvPr>
        </p:nvSpPr>
        <p:spPr>
          <a:xfrm>
            <a:off x="457200" y="838200"/>
            <a:ext cx="8229600" cy="5638800"/>
          </a:xfrm>
        </p:spPr>
        <p:txBody>
          <a:bodyPr>
            <a:noAutofit/>
          </a:bodyPr>
          <a:lstStyle/>
          <a:p>
            <a:r>
              <a:rPr lang="en-US" sz="2400" dirty="0" smtClean="0"/>
              <a:t>It extends from the </a:t>
            </a:r>
            <a:r>
              <a:rPr lang="en-US" sz="2400" dirty="0" err="1" smtClean="0"/>
              <a:t>pons</a:t>
            </a:r>
            <a:r>
              <a:rPr lang="en-US" sz="2400" dirty="0" smtClean="0"/>
              <a:t> above and is continuous with the spinal cord below. </a:t>
            </a:r>
          </a:p>
          <a:p>
            <a:r>
              <a:rPr lang="en-US" sz="2400" dirty="0" smtClean="0"/>
              <a:t>It is about 2.5 cm long and it lies just within the cranium above the foramen magnum. </a:t>
            </a:r>
          </a:p>
          <a:p>
            <a:r>
              <a:rPr lang="en-US" sz="2400" dirty="0" smtClean="0"/>
              <a:t>Its anterior and posterior surfaces are marked by central fissures. </a:t>
            </a:r>
          </a:p>
          <a:p>
            <a:r>
              <a:rPr lang="en-US" sz="2400" dirty="0" smtClean="0"/>
              <a:t>The outer aspect is composed of white matter which passes between the brain and the spinal cord, and grey matter lies centrally. </a:t>
            </a:r>
          </a:p>
          <a:p>
            <a:r>
              <a:rPr lang="en-US" sz="2400" dirty="0" smtClean="0"/>
              <a:t>Some cells constitute relay stations for sensory nerves passing from the spinal cord to the cerebrum.</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The vital </a:t>
            </a:r>
            <a:r>
              <a:rPr lang="en-US" sz="2400" dirty="0" err="1"/>
              <a:t>centres</a:t>
            </a:r>
            <a:r>
              <a:rPr lang="en-US" sz="2400" dirty="0"/>
              <a:t>, consisting of groups of cells associated with autonomic reflex activity, lie in its deeper structure.</a:t>
            </a:r>
          </a:p>
          <a:p>
            <a:r>
              <a:rPr lang="en-US" sz="2400" dirty="0"/>
              <a:t>These are the:</a:t>
            </a:r>
          </a:p>
          <a:p>
            <a:pPr>
              <a:buFont typeface="Wingdings" pitchFamily="2" charset="2"/>
              <a:buChar char="Ø"/>
            </a:pPr>
            <a:r>
              <a:rPr lang="en-US" sz="2400" dirty="0"/>
              <a:t>cardiac </a:t>
            </a:r>
            <a:r>
              <a:rPr lang="en-US" sz="2400" dirty="0" err="1"/>
              <a:t>centre</a:t>
            </a:r>
            <a:endParaRPr lang="en-US" sz="2400" dirty="0"/>
          </a:p>
          <a:p>
            <a:pPr>
              <a:buFont typeface="Wingdings" pitchFamily="2" charset="2"/>
              <a:buChar char="Ø"/>
            </a:pPr>
            <a:r>
              <a:rPr lang="en-US" sz="2400" dirty="0"/>
              <a:t>respiratory </a:t>
            </a:r>
            <a:r>
              <a:rPr lang="en-US" sz="2400" dirty="0" err="1"/>
              <a:t>centre</a:t>
            </a:r>
            <a:endParaRPr lang="en-US" sz="2400" dirty="0"/>
          </a:p>
          <a:p>
            <a:pPr>
              <a:buFont typeface="Wingdings" pitchFamily="2" charset="2"/>
              <a:buChar char="Ø"/>
            </a:pPr>
            <a:r>
              <a:rPr lang="en-US" sz="2400" dirty="0"/>
              <a:t>vasomotor </a:t>
            </a:r>
            <a:r>
              <a:rPr lang="en-US" sz="2400" dirty="0" err="1"/>
              <a:t>centre</a:t>
            </a:r>
            <a:endParaRPr lang="en-US" sz="2400" dirty="0"/>
          </a:p>
          <a:p>
            <a:pPr>
              <a:buFont typeface="Wingdings" pitchFamily="2" charset="2"/>
              <a:buChar char="Ø"/>
            </a:pPr>
            <a:r>
              <a:rPr lang="en-US" sz="2400" dirty="0"/>
              <a:t>reflex </a:t>
            </a:r>
            <a:r>
              <a:rPr lang="en-US" sz="2400" dirty="0" err="1"/>
              <a:t>centres</a:t>
            </a:r>
            <a:r>
              <a:rPr lang="en-US" sz="2400" dirty="0"/>
              <a:t> of vomiting, coughing, sneezing and swallowing</a:t>
            </a:r>
            <a:r>
              <a:rPr lang="en-US" sz="2000" dirty="0"/>
              <a:t>.</a:t>
            </a:r>
          </a:p>
          <a:p>
            <a:endParaRPr lang="en-US" dirty="0"/>
          </a:p>
        </p:txBody>
      </p:sp>
    </p:spTree>
    <p:extLst>
      <p:ext uri="{BB962C8B-B14F-4D97-AF65-F5344CB8AC3E}">
        <p14:creationId xmlns:p14="http://schemas.microsoft.com/office/powerpoint/2010/main" val="26862450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90" y="2286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943600"/>
          </a:xfrm>
        </p:spPr>
        <p:txBody>
          <a:bodyPr>
            <a:noAutofit/>
          </a:bodyPr>
          <a:lstStyle/>
          <a:p>
            <a:pPr>
              <a:buNone/>
            </a:pPr>
            <a:r>
              <a:rPr lang="en-US" sz="2400" dirty="0" smtClean="0"/>
              <a:t>The medulla oblongata has several special features:</a:t>
            </a:r>
          </a:p>
          <a:p>
            <a:pPr marL="514350" indent="-514350">
              <a:buNone/>
            </a:pPr>
            <a:r>
              <a:rPr lang="en-US" sz="2400" dirty="0" smtClean="0"/>
              <a:t>1. </a:t>
            </a:r>
            <a:r>
              <a:rPr lang="en-US" sz="2400" dirty="0" err="1" smtClean="0"/>
              <a:t>Decussation</a:t>
            </a:r>
            <a:r>
              <a:rPr lang="en-US" sz="2400" dirty="0" smtClean="0"/>
              <a:t> (crossing) of the pyramids. In the medulla motor nerves descending from the motor area in the cerebrum to the spinal cord in the pyramidal (</a:t>
            </a:r>
            <a:r>
              <a:rPr lang="en-US" sz="2400" dirty="0" err="1" smtClean="0"/>
              <a:t>corticospinal</a:t>
            </a:r>
            <a:r>
              <a:rPr lang="en-US" sz="2400" dirty="0" smtClean="0"/>
              <a:t>) tracts cross from one side to the other.</a:t>
            </a:r>
          </a:p>
          <a:p>
            <a:r>
              <a:rPr lang="en-US" sz="2400" dirty="0" smtClean="0"/>
              <a:t>This means that the left hemisphere of the cerebrum controls the right half of the body, and vice versa.</a:t>
            </a:r>
          </a:p>
          <a:p>
            <a:r>
              <a:rPr lang="en-US" sz="2400" dirty="0" smtClean="0"/>
              <a:t>These tracts are the main pathway for impulses to skeletal (voluntary) muscles.</a:t>
            </a:r>
          </a:p>
          <a:p>
            <a:pPr>
              <a:buNone/>
            </a:pPr>
            <a:r>
              <a:rPr lang="en-US" sz="2400" dirty="0" smtClean="0"/>
              <a:t>2. Sensory </a:t>
            </a:r>
            <a:r>
              <a:rPr lang="en-US" sz="2400" dirty="0" err="1" smtClean="0"/>
              <a:t>decussation</a:t>
            </a:r>
            <a:r>
              <a:rPr lang="en-US" sz="2400" dirty="0" smtClean="0"/>
              <a:t>. Some of the sensory nerves ascending to the cerebrum from the spinal cord cross from one side to the other in the medulla. Others decussate at lower levels, i.e. in the spinal cord.</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21" y="1524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a:bodyPr>
          <a:lstStyle/>
          <a:p>
            <a:pPr>
              <a:buNone/>
            </a:pPr>
            <a:r>
              <a:rPr lang="en-US" dirty="0" smtClean="0"/>
              <a:t>3. </a:t>
            </a:r>
            <a:r>
              <a:rPr lang="en-US" sz="2400" dirty="0" smtClean="0"/>
              <a:t>The cardiovascular centre controls the rate and force of cardiac contraction. Sympathetic and parasympathetic nerve fibres originating in the medulla pass to the heart. Sympathetic stimulation increases the rate and force of the heartbeat and parasympathetic stimulation has the opposite effect.</a:t>
            </a:r>
          </a:p>
          <a:p>
            <a:pPr>
              <a:buNone/>
            </a:pPr>
            <a:r>
              <a:rPr lang="en-US" sz="2400" dirty="0" smtClean="0"/>
              <a:t>4. The respiratory centre controls the rate and depth of respiration. </a:t>
            </a:r>
          </a:p>
          <a:p>
            <a:r>
              <a:rPr lang="en-US" sz="2400" dirty="0" smtClean="0"/>
              <a:t>From this centre, nerve impulses pass to the </a:t>
            </a:r>
            <a:r>
              <a:rPr lang="en-US" sz="2400" dirty="0" err="1" smtClean="0"/>
              <a:t>phrenic</a:t>
            </a:r>
            <a:r>
              <a:rPr lang="en-US" sz="2400" dirty="0" smtClean="0"/>
              <a:t> and </a:t>
            </a:r>
            <a:r>
              <a:rPr lang="en-US" sz="2400" dirty="0" err="1" smtClean="0"/>
              <a:t>intercostal</a:t>
            </a:r>
            <a:r>
              <a:rPr lang="en-US" sz="2400" dirty="0" smtClean="0"/>
              <a:t> nerves which stimulate contraction of the diaphragm and </a:t>
            </a:r>
            <a:r>
              <a:rPr lang="en-US" sz="2400" dirty="0" err="1" smtClean="0"/>
              <a:t>intercostal</a:t>
            </a:r>
            <a:r>
              <a:rPr lang="en-US" sz="2400" dirty="0" smtClean="0"/>
              <a:t> muscles, thus initiating inspiration. </a:t>
            </a:r>
          </a:p>
          <a:p>
            <a:r>
              <a:rPr lang="en-US" sz="2400" dirty="0" smtClean="0"/>
              <a:t>The respiratory centre is stimulated by excess carbon dioxide and, to a lesser extent, by deficiency of oxygen in its blood supply and by nerve impulses from the </a:t>
            </a:r>
            <a:r>
              <a:rPr lang="en-US" sz="2400" dirty="0" err="1" smtClean="0"/>
              <a:t>chemoreceptors</a:t>
            </a:r>
            <a:r>
              <a:rPr lang="en-US" sz="2400" dirty="0" smtClean="0"/>
              <a:t> in the carotid bodies.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Properties of </a:t>
            </a:r>
            <a:r>
              <a:rPr lang="en-US" b="1" dirty="0" err="1"/>
              <a:t>neurones</a:t>
            </a:r>
            <a:endParaRPr lang="en-US" dirty="0"/>
          </a:p>
        </p:txBody>
      </p:sp>
      <p:sp>
        <p:nvSpPr>
          <p:cNvPr id="3" name="Content Placeholder 2"/>
          <p:cNvSpPr>
            <a:spLocks noGrp="1"/>
          </p:cNvSpPr>
          <p:nvPr>
            <p:ph idx="1"/>
          </p:nvPr>
        </p:nvSpPr>
        <p:spPr/>
        <p:txBody>
          <a:bodyPr>
            <a:normAutofit/>
          </a:bodyPr>
          <a:lstStyle/>
          <a:p>
            <a:r>
              <a:rPr lang="en-US" sz="2400" dirty="0"/>
              <a:t>H</a:t>
            </a:r>
            <a:r>
              <a:rPr lang="en-US" sz="2400" dirty="0" smtClean="0"/>
              <a:t>ave </a:t>
            </a:r>
            <a:r>
              <a:rPr lang="en-US" sz="2400" dirty="0"/>
              <a:t>the characteristics of </a:t>
            </a:r>
            <a:r>
              <a:rPr lang="en-US" sz="2400" i="1" dirty="0"/>
              <a:t>irritability </a:t>
            </a:r>
            <a:r>
              <a:rPr lang="en-US" sz="2400" i="1" dirty="0" smtClean="0"/>
              <a:t>and conductivity</a:t>
            </a:r>
            <a:r>
              <a:rPr lang="en-US" sz="2400" i="1" dirty="0"/>
              <a:t>.</a:t>
            </a:r>
          </a:p>
          <a:p>
            <a:r>
              <a:rPr lang="en-US" sz="2400" b="1" dirty="0" smtClean="0"/>
              <a:t>Irritability</a:t>
            </a:r>
            <a:r>
              <a:rPr lang="en-US" sz="2400" dirty="0" smtClean="0"/>
              <a:t>: </a:t>
            </a:r>
            <a:r>
              <a:rPr lang="en-US" sz="2400" dirty="0"/>
              <a:t>the ability to initiate nerve impulses </a:t>
            </a:r>
            <a:r>
              <a:rPr lang="en-US" sz="2400" dirty="0" smtClean="0"/>
              <a:t>in response </a:t>
            </a:r>
            <a:r>
              <a:rPr lang="en-US" sz="2400" dirty="0"/>
              <a:t>to stimuli </a:t>
            </a:r>
            <a:r>
              <a:rPr lang="en-US" sz="2400" dirty="0" smtClean="0"/>
              <a:t>from </a:t>
            </a:r>
            <a:r>
              <a:rPr lang="en-US" sz="2400" dirty="0"/>
              <a:t>outside the </a:t>
            </a:r>
            <a:r>
              <a:rPr lang="en-US" sz="2400" dirty="0" smtClean="0"/>
              <a:t>body and inside </a:t>
            </a:r>
            <a:r>
              <a:rPr lang="en-US" sz="2400" dirty="0"/>
              <a:t>the </a:t>
            </a:r>
            <a:r>
              <a:rPr lang="en-US" sz="2400" dirty="0" smtClean="0"/>
              <a:t>body</a:t>
            </a:r>
          </a:p>
          <a:p>
            <a:r>
              <a:rPr lang="en-US" sz="2400" b="1" dirty="0" smtClean="0"/>
              <a:t>Conductivity</a:t>
            </a:r>
            <a:r>
              <a:rPr lang="en-US" sz="2400" dirty="0" smtClean="0"/>
              <a:t>: </a:t>
            </a:r>
            <a:r>
              <a:rPr lang="en-US" sz="2400" dirty="0"/>
              <a:t>the ability to transmit an impulse</a:t>
            </a:r>
            <a:r>
              <a:rPr lang="en-US" sz="2400" i="1" dirty="0"/>
              <a:t>.</a:t>
            </a:r>
            <a:endParaRPr lang="en-US" sz="24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533400"/>
            <a:ext cx="8534400" cy="5943600"/>
          </a:xfrm>
        </p:spPr>
        <p:txBody>
          <a:bodyPr>
            <a:normAutofit/>
          </a:bodyPr>
          <a:lstStyle/>
          <a:p>
            <a:pPr>
              <a:buNone/>
            </a:pPr>
            <a:r>
              <a:rPr lang="en-US" sz="2800" dirty="0" smtClean="0"/>
              <a:t>5. </a:t>
            </a:r>
            <a:r>
              <a:rPr lang="en-US" sz="2600" dirty="0" smtClean="0"/>
              <a:t>The vasomotor centre controls the diameter of the blood vessels, especially the small arteries and arterioles which have a large proportion of smooth muscle fibres in their walls. </a:t>
            </a:r>
          </a:p>
          <a:p>
            <a:r>
              <a:rPr lang="en-US" sz="2600" dirty="0" smtClean="0"/>
              <a:t>Vasomotor impulses reach the blood vessels through the autonomic nervous system. </a:t>
            </a:r>
          </a:p>
          <a:p>
            <a:r>
              <a:rPr lang="en-US" sz="2600" dirty="0" smtClean="0"/>
              <a:t>Stimulation may cause either constriction or dilatation of blood vessels depending on the site.</a:t>
            </a:r>
          </a:p>
          <a:p>
            <a:r>
              <a:rPr lang="en-US" sz="2600" dirty="0" smtClean="0"/>
              <a:t>The sources of stimulation of the vasomotor centre are the arterial </a:t>
            </a:r>
            <a:r>
              <a:rPr lang="en-US" sz="2600" dirty="0" err="1" smtClean="0"/>
              <a:t>baroreceptors</a:t>
            </a:r>
            <a:r>
              <a:rPr lang="en-US" sz="2600" dirty="0" smtClean="0"/>
              <a:t>, body temperature and emotions such as sexual excitement and anger. </a:t>
            </a:r>
          </a:p>
          <a:p>
            <a:r>
              <a:rPr lang="en-US" sz="2600" dirty="0" smtClean="0"/>
              <a:t>Pain usually causes vasoconstriction although severe pain may cause vasodilatation, a fall in blood pressure and fainting.</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sz="2400" dirty="0">
                <a:solidFill>
                  <a:prstClr val="black"/>
                </a:solidFill>
              </a:rPr>
              <a:t>6. Reflex </a:t>
            </a:r>
            <a:r>
              <a:rPr lang="en-US" sz="2400" dirty="0" err="1">
                <a:solidFill>
                  <a:prstClr val="black"/>
                </a:solidFill>
              </a:rPr>
              <a:t>centres</a:t>
            </a:r>
            <a:r>
              <a:rPr lang="en-US" sz="2400" dirty="0">
                <a:solidFill>
                  <a:prstClr val="black"/>
                </a:solidFill>
              </a:rPr>
              <a:t>. When irritating substances are present in the stomach or respiratory tract, nerve impulses pass to the medulla oblongata, stimulating the reflex </a:t>
            </a:r>
            <a:r>
              <a:rPr lang="en-US" sz="2400" dirty="0" err="1">
                <a:solidFill>
                  <a:prstClr val="black"/>
                </a:solidFill>
              </a:rPr>
              <a:t>centres</a:t>
            </a:r>
            <a:r>
              <a:rPr lang="en-US" sz="2400" dirty="0">
                <a:solidFill>
                  <a:prstClr val="black"/>
                </a:solidFill>
              </a:rPr>
              <a:t> which initiate the reflex actions of vomiting, coughing and sneezing to expel the irritant.</a:t>
            </a:r>
          </a:p>
          <a:p>
            <a:endParaRPr lang="en-US" dirty="0"/>
          </a:p>
        </p:txBody>
      </p:sp>
    </p:spTree>
    <p:extLst>
      <p:ext uri="{BB962C8B-B14F-4D97-AF65-F5344CB8AC3E}">
        <p14:creationId xmlns:p14="http://schemas.microsoft.com/office/powerpoint/2010/main" val="20302547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Reticular formation</a:t>
            </a:r>
            <a:endParaRPr lang="en-US" b="1" dirty="0"/>
          </a:p>
        </p:txBody>
      </p:sp>
      <p:sp>
        <p:nvSpPr>
          <p:cNvPr id="3" name="Content Placeholder 2"/>
          <p:cNvSpPr>
            <a:spLocks noGrp="1"/>
          </p:cNvSpPr>
          <p:nvPr>
            <p:ph idx="1"/>
          </p:nvPr>
        </p:nvSpPr>
        <p:spPr>
          <a:xfrm>
            <a:off x="457200" y="914400"/>
            <a:ext cx="8229600" cy="5486400"/>
          </a:xfrm>
        </p:spPr>
        <p:txBody>
          <a:bodyPr>
            <a:normAutofit/>
          </a:bodyPr>
          <a:lstStyle/>
          <a:p>
            <a:r>
              <a:rPr lang="en-US" sz="2400" dirty="0" smtClean="0"/>
              <a:t>It is a collection of </a:t>
            </a:r>
            <a:r>
              <a:rPr lang="en-US" sz="2400" dirty="0" err="1" smtClean="0"/>
              <a:t>neurones</a:t>
            </a:r>
            <a:r>
              <a:rPr lang="en-US" sz="2400" dirty="0" smtClean="0"/>
              <a:t> in the core of the brain stem, surrounded by neural pathways which conduct ascending and descending nerve impulses between the brain and the spinal cord. </a:t>
            </a:r>
          </a:p>
          <a:p>
            <a:r>
              <a:rPr lang="en-US" sz="2400" dirty="0" smtClean="0"/>
              <a:t>It has a vast number of synaptic links with other parts of the brain and is therefore constantly receiving 'information‘ being transmitted in ascending and descending tracts.</a:t>
            </a:r>
          </a:p>
          <a:p>
            <a:pPr>
              <a:buNone/>
            </a:pPr>
            <a:r>
              <a:rPr lang="en-US" b="1" dirty="0" smtClean="0"/>
              <a:t>                 </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Functions (involved in)</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p>
            <a:pPr>
              <a:buNone/>
            </a:pPr>
            <a:r>
              <a:rPr lang="en-US" dirty="0" smtClean="0"/>
              <a:t>• </a:t>
            </a:r>
            <a:r>
              <a:rPr lang="en-US" sz="2400" dirty="0" smtClean="0"/>
              <a:t>coordination of skeletal muscle activity associated with voluntary motor movement and the maintenance of balance</a:t>
            </a:r>
          </a:p>
          <a:p>
            <a:pPr>
              <a:buNone/>
            </a:pPr>
            <a:r>
              <a:rPr lang="en-US" sz="2400" dirty="0" smtClean="0"/>
              <a:t>• coordination of activity controlled by the autonomic nervous system, e.g. cardiovascular, respiratory and gastrointestinal activity</a:t>
            </a:r>
          </a:p>
          <a:p>
            <a:pPr>
              <a:buNone/>
            </a:pPr>
            <a:r>
              <a:rPr lang="en-US" sz="2400" dirty="0" smtClean="0"/>
              <a:t>• selective awareness that functions through the reticular activating system (RAS) which selectively blocks or passes sensory information to the cerebral cortex, e.g. the slight sound made by a sick child moving in bed may arouse his mother but the noise of regularly passing trains may be suppressed.</a:t>
            </a:r>
            <a:endParaRPr lang="en-US" sz="24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Cerebellum</a:t>
            </a:r>
            <a:endParaRPr lang="en-US" dirty="0"/>
          </a:p>
        </p:txBody>
      </p:sp>
      <p:sp>
        <p:nvSpPr>
          <p:cNvPr id="3" name="Content Placeholder 2"/>
          <p:cNvSpPr>
            <a:spLocks noGrp="1"/>
          </p:cNvSpPr>
          <p:nvPr>
            <p:ph idx="1"/>
          </p:nvPr>
        </p:nvSpPr>
        <p:spPr/>
        <p:txBody>
          <a:bodyPr>
            <a:normAutofit/>
          </a:bodyPr>
          <a:lstStyle/>
          <a:p>
            <a:r>
              <a:rPr lang="en-US" sz="2400" dirty="0" smtClean="0"/>
              <a:t>It is situated behind the </a:t>
            </a:r>
            <a:r>
              <a:rPr lang="en-US" sz="2400" dirty="0" err="1" smtClean="0"/>
              <a:t>pons</a:t>
            </a:r>
            <a:r>
              <a:rPr lang="en-US" sz="2400" dirty="0" smtClean="0"/>
              <a:t> and immediately below the posterior portion of the cerebrum</a:t>
            </a:r>
          </a:p>
          <a:p>
            <a:r>
              <a:rPr lang="en-US" sz="2400" dirty="0" smtClean="0"/>
              <a:t>occupy the posterior cranial </a:t>
            </a:r>
            <a:r>
              <a:rPr lang="en-US" sz="2400" dirty="0" err="1" smtClean="0"/>
              <a:t>fossa</a:t>
            </a:r>
            <a:r>
              <a:rPr lang="en-US" sz="2400" dirty="0" smtClean="0"/>
              <a:t>. </a:t>
            </a:r>
          </a:p>
          <a:p>
            <a:r>
              <a:rPr lang="en-US" sz="2400" dirty="0" smtClean="0"/>
              <a:t>Ovoid in shape</a:t>
            </a:r>
          </a:p>
          <a:p>
            <a:r>
              <a:rPr lang="en-US" sz="2400" dirty="0" smtClean="0"/>
              <a:t>Has two hemispheres, separated by a narrow median strip called the </a:t>
            </a:r>
            <a:r>
              <a:rPr lang="en-US" sz="2400" b="1" dirty="0" err="1" smtClean="0"/>
              <a:t>vermis</a:t>
            </a:r>
            <a:r>
              <a:rPr lang="en-US" sz="2400" i="1" dirty="0" smtClean="0"/>
              <a:t>. </a:t>
            </a:r>
          </a:p>
          <a:p>
            <a:r>
              <a:rPr lang="en-US" sz="2400" dirty="0" smtClean="0"/>
              <a:t>Grey matter forms the surface of the cerebellum, and the white matter lies deeply.</a:t>
            </a:r>
            <a:endParaRPr lang="en-US" sz="24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Functions</a:t>
            </a:r>
            <a:endParaRPr lang="en-US" dirty="0"/>
          </a:p>
        </p:txBody>
      </p:sp>
      <p:sp>
        <p:nvSpPr>
          <p:cNvPr id="3" name="Content Placeholder 2"/>
          <p:cNvSpPr>
            <a:spLocks noGrp="1"/>
          </p:cNvSpPr>
          <p:nvPr>
            <p:ph idx="1"/>
          </p:nvPr>
        </p:nvSpPr>
        <p:spPr>
          <a:xfrm>
            <a:off x="457200" y="914400"/>
            <a:ext cx="8229600" cy="5486400"/>
          </a:xfrm>
        </p:spPr>
        <p:txBody>
          <a:bodyPr>
            <a:normAutofit/>
          </a:bodyPr>
          <a:lstStyle/>
          <a:p>
            <a:r>
              <a:rPr lang="en-US" dirty="0" smtClean="0"/>
              <a:t>It is concerned with the coordination of voluntary muscular movement, posture and balance.</a:t>
            </a:r>
          </a:p>
          <a:p>
            <a:r>
              <a:rPr lang="en-US" dirty="0" err="1" smtClean="0"/>
              <a:t>Cerebellar</a:t>
            </a:r>
            <a:r>
              <a:rPr lang="en-US" dirty="0" smtClean="0"/>
              <a:t> activities are not under voluntary control. </a:t>
            </a:r>
          </a:p>
          <a:p>
            <a:r>
              <a:rPr lang="en-US" dirty="0" smtClean="0"/>
              <a:t>It controls and coordinates the movements of various groups of muscles ensuring smooth, even, precise actions. </a:t>
            </a:r>
          </a:p>
          <a:p>
            <a:r>
              <a:rPr lang="en-US" dirty="0" smtClean="0"/>
              <a:t>It coordinates activities associated with the maintenance of the balance and equilibrium of the body. </a:t>
            </a:r>
          </a:p>
          <a:p>
            <a:r>
              <a:rPr lang="en-US" dirty="0" smtClean="0"/>
              <a:t>The sensory input for these functions is derived from the muscles and joints, the eyes and the ears.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Proprioceptor impulses from the muscles and joints indicate their position in relation to the body as a whole and those </a:t>
            </a:r>
            <a:r>
              <a:rPr lang="en-US" dirty="0" err="1"/>
              <a:t>impulsesnfrom</a:t>
            </a:r>
            <a:r>
              <a:rPr lang="en-US" dirty="0"/>
              <a:t> the eyes and the semicircular canals in the ears provide information about the position of the head in space.</a:t>
            </a:r>
          </a:p>
          <a:p>
            <a:r>
              <a:rPr lang="en-US" dirty="0"/>
              <a:t>Impulses from the cerebellum influence the contraction of skeletal muscle so that balance and posture are maintained.</a:t>
            </a:r>
          </a:p>
          <a:p>
            <a:r>
              <a:rPr lang="en-US" dirty="0"/>
              <a:t>Damage to the cerebellum results in clumsy uncoordinated muscular movement, staggering gait and inability to carry out smooth, steady, precise movements.</a:t>
            </a:r>
          </a:p>
          <a:p>
            <a:endParaRPr lang="en-US" dirty="0"/>
          </a:p>
        </p:txBody>
      </p:sp>
    </p:spTree>
    <p:extLst>
      <p:ext uri="{BB962C8B-B14F-4D97-AF65-F5344CB8AC3E}">
        <p14:creationId xmlns:p14="http://schemas.microsoft.com/office/powerpoint/2010/main" val="40134586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r>
              <a:rPr lang="en-US" dirty="0" smtClean="0"/>
              <a:t>LIMBIC SYSTEM</a:t>
            </a:r>
            <a:endParaRPr lang="en-US" dirty="0"/>
          </a:p>
        </p:txBody>
      </p:sp>
      <p:pic>
        <p:nvPicPr>
          <p:cNvPr id="4" name="Content Placeholder 3"/>
          <p:cNvPicPr>
            <a:picLocks noGrp="1" noChangeAspect="1"/>
          </p:cNvPicPr>
          <p:nvPr>
            <p:ph idx="1"/>
          </p:nvPr>
        </p:nvPicPr>
        <p:blipFill>
          <a:blip r:embed="rId2"/>
          <a:stretch>
            <a:fillRect/>
          </a:stretch>
        </p:blipFill>
        <p:spPr>
          <a:xfrm>
            <a:off x="1447800" y="1219200"/>
            <a:ext cx="6172200" cy="4957763"/>
          </a:xfrm>
          <a:prstGeom prst="rect">
            <a:avLst/>
          </a:prstGeom>
        </p:spPr>
      </p:pic>
    </p:spTree>
    <p:extLst>
      <p:ext uri="{BB962C8B-B14F-4D97-AF65-F5344CB8AC3E}">
        <p14:creationId xmlns:p14="http://schemas.microsoft.com/office/powerpoint/2010/main" val="26241775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lstStyle/>
          <a:p>
            <a:r>
              <a:rPr lang="en-US" dirty="0" smtClean="0"/>
              <a:t>Limbic System</a:t>
            </a:r>
            <a:endParaRPr lang="en-US" dirty="0"/>
          </a:p>
        </p:txBody>
      </p:sp>
      <p:sp>
        <p:nvSpPr>
          <p:cNvPr id="3" name="Content Placeholder 2"/>
          <p:cNvSpPr>
            <a:spLocks noGrp="1"/>
          </p:cNvSpPr>
          <p:nvPr>
            <p:ph idx="1"/>
          </p:nvPr>
        </p:nvSpPr>
        <p:spPr>
          <a:xfrm>
            <a:off x="628650" y="1447800"/>
            <a:ext cx="8210550" cy="4729163"/>
          </a:xfrm>
        </p:spPr>
        <p:txBody>
          <a:bodyPr>
            <a:normAutofit fontScale="92500" lnSpcReduction="10000"/>
          </a:bodyPr>
          <a:lstStyle/>
          <a:p>
            <a:r>
              <a:rPr lang="en-US" sz="2600" dirty="0" smtClean="0"/>
              <a:t>The limbic system is a collection of structures involved in processing </a:t>
            </a:r>
            <a:r>
              <a:rPr lang="en-US" sz="2600" dirty="0"/>
              <a:t>emotion and memory, including the hippocampus, the amygdala, and the hypothalamus. </a:t>
            </a:r>
            <a:endParaRPr lang="en-US" sz="2600" dirty="0" smtClean="0"/>
          </a:p>
          <a:p>
            <a:r>
              <a:rPr lang="en-US" sz="2600" dirty="0" smtClean="0"/>
              <a:t>The </a:t>
            </a:r>
            <a:r>
              <a:rPr lang="en-US" sz="2600" dirty="0"/>
              <a:t>limbic system is located within the cerebrum of the brain, immediately below the temporal lobes, and buried under the cerebral cortex</a:t>
            </a:r>
            <a:endParaRPr lang="en-US" sz="2600" dirty="0" smtClean="0"/>
          </a:p>
          <a:p>
            <a:pPr marL="0" indent="0">
              <a:buNone/>
            </a:pPr>
            <a:r>
              <a:rPr lang="en-US" sz="2600" b="1" dirty="0" smtClean="0"/>
              <a:t>Hippocampus</a:t>
            </a:r>
          </a:p>
          <a:p>
            <a:r>
              <a:rPr lang="en-US" sz="2600" dirty="0" smtClean="0"/>
              <a:t>Episodic </a:t>
            </a:r>
            <a:r>
              <a:rPr lang="en-US" sz="2600" dirty="0"/>
              <a:t>memories are formed and catalogued to be filed away in long-term storage across other parts of the cerebral cortex.</a:t>
            </a:r>
          </a:p>
          <a:p>
            <a:r>
              <a:rPr lang="en-US" sz="2600" dirty="0"/>
              <a:t>Connections made in the hippocampus also help us associate memories with various </a:t>
            </a:r>
            <a:r>
              <a:rPr lang="en-US" sz="2600" dirty="0" smtClean="0"/>
              <a:t>senses. The </a:t>
            </a:r>
            <a:r>
              <a:rPr lang="en-US" sz="2600" dirty="0"/>
              <a:t>hippocampus is also important for spatial orientation and our ability to navigate the world.</a:t>
            </a:r>
          </a:p>
          <a:p>
            <a:endParaRPr lang="en-US" sz="2800" dirty="0"/>
          </a:p>
        </p:txBody>
      </p:sp>
    </p:spTree>
    <p:extLst>
      <p:ext uri="{BB962C8B-B14F-4D97-AF65-F5344CB8AC3E}">
        <p14:creationId xmlns:p14="http://schemas.microsoft.com/office/powerpoint/2010/main" val="39372066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en-US" sz="2800" b="1" dirty="0" smtClean="0"/>
              <a:t>Amygdala</a:t>
            </a:r>
          </a:p>
          <a:p>
            <a:r>
              <a:rPr lang="en-US" sz="2800" dirty="0" smtClean="0"/>
              <a:t>Located </a:t>
            </a:r>
            <a:r>
              <a:rPr lang="en-US" sz="2800" dirty="0"/>
              <a:t>right next to the hippocampus, the left and right amygdalae play a central role in our emotional responses, including feelings like pleasure, fear, anxiety and anger. </a:t>
            </a:r>
            <a:endParaRPr lang="en-US" sz="2800" dirty="0" smtClean="0"/>
          </a:p>
          <a:p>
            <a:r>
              <a:rPr lang="en-US" sz="2800" dirty="0" smtClean="0"/>
              <a:t>The </a:t>
            </a:r>
            <a:r>
              <a:rPr lang="en-US" sz="2800" dirty="0"/>
              <a:t>amygdala also attaches emotional content to our memories, and so plays an important role in determining how robustly those memories are stored. Memories that have strong emotional meaning tend to stick. </a:t>
            </a:r>
          </a:p>
        </p:txBody>
      </p:sp>
    </p:spTree>
    <p:extLst>
      <p:ext uri="{BB962C8B-B14F-4D97-AF65-F5344CB8AC3E}">
        <p14:creationId xmlns:p14="http://schemas.microsoft.com/office/powerpoint/2010/main" val="2349716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Cell bodies</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sz="2400" dirty="0" smtClean="0"/>
              <a:t>They form </a:t>
            </a:r>
            <a:r>
              <a:rPr lang="en-US" sz="2400" dirty="0"/>
              <a:t>the grey matter of the nervous </a:t>
            </a:r>
            <a:r>
              <a:rPr lang="en-US" sz="2400" dirty="0" smtClean="0"/>
              <a:t>system</a:t>
            </a:r>
          </a:p>
          <a:p>
            <a:r>
              <a:rPr lang="en-US" sz="2400" dirty="0" smtClean="0"/>
              <a:t>Are found at </a:t>
            </a:r>
            <a:r>
              <a:rPr lang="en-US" sz="2400" dirty="0"/>
              <a:t>the periphery of the brain and in the centre of </a:t>
            </a:r>
            <a:r>
              <a:rPr lang="en-US" sz="2400" dirty="0" smtClean="0"/>
              <a:t>the spinal </a:t>
            </a:r>
            <a:r>
              <a:rPr lang="en-US" sz="2400" dirty="0"/>
              <a:t>cord. </a:t>
            </a:r>
            <a:endParaRPr lang="en-US" sz="2400" dirty="0" smtClean="0"/>
          </a:p>
          <a:p>
            <a:r>
              <a:rPr lang="en-US" sz="2400" dirty="0" smtClean="0"/>
              <a:t>Groups </a:t>
            </a:r>
            <a:r>
              <a:rPr lang="en-US" sz="2400" dirty="0"/>
              <a:t>of cell bodies are called </a:t>
            </a:r>
            <a:r>
              <a:rPr lang="en-US" sz="2400" b="1" i="1" dirty="0"/>
              <a:t>nuclei</a:t>
            </a:r>
            <a:r>
              <a:rPr lang="en-US" sz="2400" i="1" dirty="0"/>
              <a:t> </a:t>
            </a:r>
            <a:r>
              <a:rPr lang="en-US" sz="2400" dirty="0"/>
              <a:t>in </a:t>
            </a:r>
            <a:r>
              <a:rPr lang="en-US" sz="2400" dirty="0" smtClean="0"/>
              <a:t>the central </a:t>
            </a:r>
            <a:r>
              <a:rPr lang="en-US" sz="2400" dirty="0"/>
              <a:t>nervous system and </a:t>
            </a:r>
            <a:r>
              <a:rPr lang="en-US" sz="2400" b="1" i="1" dirty="0"/>
              <a:t>ganglia</a:t>
            </a:r>
            <a:r>
              <a:rPr lang="en-US" sz="2400" i="1" dirty="0"/>
              <a:t> </a:t>
            </a:r>
            <a:r>
              <a:rPr lang="en-US" sz="2400" dirty="0"/>
              <a:t>in the </a:t>
            </a:r>
            <a:r>
              <a:rPr lang="en-US" sz="2400" dirty="0" smtClean="0"/>
              <a:t>peripheral nervous </a:t>
            </a:r>
            <a:r>
              <a:rPr lang="en-US" sz="2400" dirty="0"/>
              <a:t>system</a:t>
            </a:r>
            <a:r>
              <a:rPr lang="en-US" sz="2400" dirty="0" smtClean="0"/>
              <a:t>.</a:t>
            </a:r>
          </a:p>
          <a:p>
            <a:r>
              <a:rPr lang="en-US" sz="2400" dirty="0" smtClean="0">
                <a:solidFill>
                  <a:srgbClr val="000000"/>
                </a:solidFill>
              </a:rPr>
              <a:t>Contains the nucleus and a nucleolus </a:t>
            </a:r>
          </a:p>
          <a:p>
            <a:r>
              <a:rPr lang="en-US" sz="2400" dirty="0" smtClean="0">
                <a:solidFill>
                  <a:srgbClr val="000000"/>
                </a:solidFill>
              </a:rPr>
              <a:t>Has no </a:t>
            </a:r>
            <a:r>
              <a:rPr lang="en-US" sz="2400" dirty="0" err="1" smtClean="0">
                <a:solidFill>
                  <a:srgbClr val="000000"/>
                </a:solidFill>
              </a:rPr>
              <a:t>centrioles</a:t>
            </a:r>
            <a:r>
              <a:rPr lang="en-US" sz="2400" dirty="0" smtClean="0">
                <a:solidFill>
                  <a:srgbClr val="000000"/>
                </a:solidFill>
              </a:rPr>
              <a:t> (hence its amitotic nature)</a:t>
            </a:r>
          </a:p>
          <a:p>
            <a:r>
              <a:rPr lang="en-US" sz="2400" dirty="0" smtClean="0">
                <a:solidFill>
                  <a:srgbClr val="000000"/>
                </a:solidFill>
              </a:rPr>
              <a:t>Has well-developed </a:t>
            </a:r>
            <a:r>
              <a:rPr lang="en-US" sz="2400" dirty="0" err="1" smtClean="0">
                <a:solidFill>
                  <a:srgbClr val="000000"/>
                </a:solidFill>
              </a:rPr>
              <a:t>Nissl</a:t>
            </a:r>
            <a:r>
              <a:rPr lang="en-US" sz="2400" dirty="0" smtClean="0">
                <a:solidFill>
                  <a:srgbClr val="000000"/>
                </a:solidFill>
              </a:rPr>
              <a:t> bodies (rough ER)</a:t>
            </a:r>
          </a:p>
          <a:p>
            <a:pPr lvl="2"/>
            <a:r>
              <a:rPr lang="en-US" sz="2400" dirty="0" smtClean="0">
                <a:solidFill>
                  <a:srgbClr val="000000"/>
                </a:solidFill>
              </a:rPr>
              <a:t>Important for growth and regeneration</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b="1" dirty="0" smtClean="0"/>
              <a:t>Spinal cord </a:t>
            </a:r>
            <a:endParaRPr lang="en-US" b="1" dirty="0"/>
          </a:p>
        </p:txBody>
      </p:sp>
      <p:sp>
        <p:nvSpPr>
          <p:cNvPr id="3" name="Content Placeholder 2"/>
          <p:cNvSpPr>
            <a:spLocks noGrp="1"/>
          </p:cNvSpPr>
          <p:nvPr>
            <p:ph idx="1"/>
          </p:nvPr>
        </p:nvSpPr>
        <p:spPr>
          <a:xfrm>
            <a:off x="457200" y="1219200"/>
            <a:ext cx="8229600" cy="5181600"/>
          </a:xfrm>
        </p:spPr>
        <p:txBody>
          <a:bodyPr>
            <a:normAutofit/>
          </a:bodyPr>
          <a:lstStyle/>
          <a:p>
            <a:r>
              <a:rPr lang="en-US" sz="2400" dirty="0" smtClean="0"/>
              <a:t>It is the elongated, almost cylindrical part of the central nervous system</a:t>
            </a:r>
          </a:p>
          <a:p>
            <a:r>
              <a:rPr lang="en-US" sz="2400" dirty="0" smtClean="0"/>
              <a:t>It is suspended in the vertebral canal surrounded by the </a:t>
            </a:r>
            <a:r>
              <a:rPr lang="en-US" sz="2400" dirty="0" err="1" smtClean="0"/>
              <a:t>meninges</a:t>
            </a:r>
            <a:r>
              <a:rPr lang="en-US" sz="2400" dirty="0" smtClean="0"/>
              <a:t> and cerebrospinal fluid. </a:t>
            </a:r>
          </a:p>
          <a:p>
            <a:r>
              <a:rPr lang="en-US" sz="2400" dirty="0" smtClean="0"/>
              <a:t>It is continuous above with the medulla oblongata </a:t>
            </a:r>
          </a:p>
          <a:p>
            <a:r>
              <a:rPr lang="en-US" sz="2400" dirty="0" smtClean="0"/>
              <a:t>It extends from the </a:t>
            </a:r>
            <a:r>
              <a:rPr lang="en-US" sz="2400" i="1" dirty="0" smtClean="0"/>
              <a:t>upper border of the atlas to the lower border of the 1st lumbar vertebra</a:t>
            </a:r>
            <a:r>
              <a:rPr lang="en-US" sz="2400" dirty="0" smtClean="0"/>
              <a:t>. </a:t>
            </a:r>
          </a:p>
          <a:p>
            <a:r>
              <a:rPr lang="en-US" sz="2400" dirty="0" smtClean="0"/>
              <a:t>It is approximately 45 cm long in an adult male, and about the thickness of the little finger.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21" y="762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a:bodyPr>
          <a:lstStyle/>
          <a:p>
            <a:r>
              <a:rPr lang="en-US" sz="2400" dirty="0" smtClean="0"/>
              <a:t>When a specimen of cerebrospinal fluid is required it is taken from a point below the end of the cord, i.e. below the level of the 2nd lumbar vertebra. </a:t>
            </a:r>
          </a:p>
          <a:p>
            <a:r>
              <a:rPr lang="en-US" sz="2400" dirty="0" smtClean="0"/>
              <a:t>This procedure is called </a:t>
            </a:r>
            <a:r>
              <a:rPr lang="en-US" sz="2400" i="1" dirty="0" smtClean="0"/>
              <a:t>lumbar puncture.</a:t>
            </a:r>
          </a:p>
          <a:p>
            <a:r>
              <a:rPr lang="en-US" sz="2400" dirty="0" smtClean="0"/>
              <a:t>Except for the cranial nerves, the spinal cord is the nervous tissue link between the brain and the rest of the body . </a:t>
            </a:r>
          </a:p>
          <a:p>
            <a:r>
              <a:rPr lang="en-US" sz="2400" dirty="0" smtClean="0"/>
              <a:t>Nerves conveying impulses from the brain to the various organs and tissues descend through the spinal cord. </a:t>
            </a:r>
          </a:p>
          <a:p>
            <a:r>
              <a:rPr lang="en-US" sz="2400" dirty="0" smtClean="0"/>
              <a:t>At the appropriate level they leave the cord and pass to the structure they supply. </a:t>
            </a:r>
          </a:p>
          <a:p>
            <a:r>
              <a:rPr lang="en-US" sz="2400" dirty="0" smtClean="0"/>
              <a:t>Similarly, sensory nerves from organs and tissues enter and pass upwards in the spinal cord to the brain.</a:t>
            </a: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a:bodyPr>
          <a:lstStyle/>
          <a:p>
            <a:r>
              <a:rPr lang="en-US" sz="2400" dirty="0" smtClean="0"/>
              <a:t>Some activities of the spinal cord are independent of the brain, i.e. </a:t>
            </a:r>
            <a:r>
              <a:rPr lang="en-US" sz="2400" i="1" dirty="0" smtClean="0"/>
              <a:t>spinal reflexes. </a:t>
            </a:r>
          </a:p>
          <a:p>
            <a:r>
              <a:rPr lang="en-US" sz="2400" i="1" dirty="0" smtClean="0"/>
              <a:t>To facilitate these there are </a:t>
            </a:r>
            <a:r>
              <a:rPr lang="en-US" sz="2400" dirty="0" smtClean="0"/>
              <a:t>extensive </a:t>
            </a:r>
            <a:r>
              <a:rPr lang="en-US" sz="2400" dirty="0" err="1" smtClean="0"/>
              <a:t>neurone</a:t>
            </a:r>
            <a:r>
              <a:rPr lang="en-US" sz="2400" dirty="0" smtClean="0"/>
              <a:t> connections  between sensory and motor </a:t>
            </a:r>
            <a:r>
              <a:rPr lang="en-US" sz="2400" dirty="0" err="1" smtClean="0"/>
              <a:t>neurones</a:t>
            </a:r>
            <a:r>
              <a:rPr lang="en-US" sz="2400" dirty="0" smtClean="0"/>
              <a:t> at the same or different levels in the cord.</a:t>
            </a:r>
          </a:p>
          <a:p>
            <a:r>
              <a:rPr lang="en-US" sz="2400" dirty="0" smtClean="0"/>
              <a:t>The spinal cord is incompletely divided into two equal parts, </a:t>
            </a:r>
            <a:r>
              <a:rPr lang="en-US" sz="2400" dirty="0" err="1" smtClean="0"/>
              <a:t>anteriorly</a:t>
            </a:r>
            <a:r>
              <a:rPr lang="en-US" sz="2400" dirty="0" smtClean="0"/>
              <a:t> by a short, shallow </a:t>
            </a:r>
            <a:r>
              <a:rPr lang="en-US" sz="2400" i="1" dirty="0" smtClean="0"/>
              <a:t>median fissure and </a:t>
            </a:r>
            <a:r>
              <a:rPr lang="en-US" sz="2400" dirty="0" err="1" smtClean="0"/>
              <a:t>posteriorly</a:t>
            </a:r>
            <a:r>
              <a:rPr lang="en-US" sz="2400" dirty="0" smtClean="0"/>
              <a:t> by a deep narrow septum, the </a:t>
            </a:r>
            <a:r>
              <a:rPr lang="en-US" sz="2400" i="1" dirty="0" smtClean="0"/>
              <a:t>posterior median septum.</a:t>
            </a:r>
          </a:p>
          <a:p>
            <a:r>
              <a:rPr lang="en-US" sz="2400" dirty="0" smtClean="0"/>
              <a:t>Spinal cord is composed of grey matter in the centre surrounded by white matter supported by </a:t>
            </a:r>
            <a:r>
              <a:rPr lang="en-US" sz="2400" dirty="0" err="1" smtClean="0"/>
              <a:t>neuroglia</a:t>
            </a:r>
            <a:r>
              <a:rPr lang="en-US" sz="2400" dirty="0" smtClean="0"/>
              <a:t>. </a:t>
            </a:r>
            <a:endParaRPr lang="en-US"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381000"/>
            <a:ext cx="6400800" cy="6172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smtClean="0"/>
              <a:t>Grey matter</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sz="2400" dirty="0" smtClean="0"/>
              <a:t>The arrangement of grey matter in the spinal cord resembles the shape of the letter H, having two posterior, two anterior and two lateral columns. </a:t>
            </a:r>
          </a:p>
          <a:p>
            <a:r>
              <a:rPr lang="en-US" sz="2400" dirty="0" smtClean="0"/>
              <a:t>The area of grey matter lying transversely is the transverse </a:t>
            </a:r>
            <a:r>
              <a:rPr lang="en-US" sz="2400" dirty="0" err="1" smtClean="0"/>
              <a:t>commissure</a:t>
            </a:r>
            <a:r>
              <a:rPr lang="en-US" sz="2400" dirty="0" smtClean="0"/>
              <a:t> and it is pierced by the central canal, an extension from the fourth ventricle, containing cerebrospinal fluid.</a:t>
            </a:r>
            <a:endParaRPr lang="en-US" sz="24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15000"/>
          </a:xfrm>
        </p:spPr>
        <p:txBody>
          <a:bodyPr>
            <a:normAutofit/>
          </a:bodyPr>
          <a:lstStyle/>
          <a:p>
            <a:r>
              <a:rPr lang="en-US" sz="2400" dirty="0" smtClean="0"/>
              <a:t>The cell bodies may be:</a:t>
            </a:r>
          </a:p>
          <a:p>
            <a:pPr>
              <a:buFont typeface="Wingdings" pitchFamily="2" charset="2"/>
              <a:buChar char="Ø"/>
            </a:pPr>
            <a:r>
              <a:rPr lang="en-US" sz="2400" b="1" dirty="0" smtClean="0"/>
              <a:t>sensory cells</a:t>
            </a:r>
            <a:r>
              <a:rPr lang="en-US" sz="2400" dirty="0" smtClean="0"/>
              <a:t>, which receive impulses from the periphery of the body</a:t>
            </a:r>
          </a:p>
          <a:p>
            <a:pPr>
              <a:buFont typeface="Wingdings" pitchFamily="2" charset="2"/>
              <a:buChar char="Ø"/>
            </a:pPr>
            <a:r>
              <a:rPr lang="en-US" sz="2400" b="1" dirty="0" smtClean="0"/>
              <a:t>lower motor </a:t>
            </a:r>
            <a:r>
              <a:rPr lang="en-US" sz="2400" b="1" dirty="0" err="1" smtClean="0"/>
              <a:t>neurones</a:t>
            </a:r>
            <a:r>
              <a:rPr lang="en-US" sz="2400" dirty="0" smtClean="0"/>
              <a:t>, which transmit impulses to the skeletal muscles</a:t>
            </a:r>
          </a:p>
          <a:p>
            <a:pPr>
              <a:buFont typeface="Wingdings" pitchFamily="2" charset="2"/>
              <a:buChar char="Ø"/>
            </a:pPr>
            <a:r>
              <a:rPr lang="en-US" sz="2400" b="1" dirty="0" smtClean="0"/>
              <a:t>connector </a:t>
            </a:r>
            <a:r>
              <a:rPr lang="en-US" sz="2400" b="1" dirty="0" err="1" smtClean="0"/>
              <a:t>neurones</a:t>
            </a:r>
            <a:r>
              <a:rPr lang="en-US" sz="2400" dirty="0" smtClean="0"/>
              <a:t>, linking sensory and motor </a:t>
            </a:r>
            <a:r>
              <a:rPr lang="en-US" sz="2400" dirty="0" err="1" smtClean="0"/>
              <a:t>neurones</a:t>
            </a:r>
            <a:r>
              <a:rPr lang="en-US" sz="2400" dirty="0" smtClean="0"/>
              <a:t>, at the same or different levels, which form spinal reflex arcs.</a:t>
            </a:r>
          </a:p>
          <a:p>
            <a:r>
              <a:rPr lang="en-US" sz="2400" dirty="0" smtClean="0"/>
              <a:t>At each point where nerve impulses are passed from one </a:t>
            </a:r>
            <a:r>
              <a:rPr lang="en-US" sz="2400" dirty="0" err="1" smtClean="0"/>
              <a:t>neurone</a:t>
            </a:r>
            <a:r>
              <a:rPr lang="en-US" sz="2400" dirty="0" smtClean="0"/>
              <a:t> to another there is a synaptic cleft and a neurotransmitter.</a:t>
            </a:r>
            <a:endParaRPr lang="en-US" sz="24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000" b="1" dirty="0" smtClean="0"/>
              <a:t>A section of the spinal cord showing nerve roots on one side.</a:t>
            </a:r>
            <a:endParaRPr lang="en-US" sz="20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43000" y="838200"/>
            <a:ext cx="6934200" cy="5410200"/>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2286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15000"/>
          </a:xfrm>
        </p:spPr>
        <p:txBody>
          <a:bodyPr>
            <a:normAutofit/>
          </a:bodyPr>
          <a:lstStyle/>
          <a:p>
            <a:pPr>
              <a:buNone/>
            </a:pPr>
            <a:r>
              <a:rPr lang="en-US" sz="2400" b="1" dirty="0" smtClean="0"/>
              <a:t>Posterior columns of grey matter</a:t>
            </a:r>
          </a:p>
          <a:p>
            <a:r>
              <a:rPr lang="en-US" sz="2400" dirty="0" smtClean="0"/>
              <a:t>These are composed of cell bodies which are stimulated by </a:t>
            </a:r>
            <a:r>
              <a:rPr lang="en-US" sz="2400" i="1" dirty="0" smtClean="0"/>
              <a:t>sensory impulses from the periphery of the body. </a:t>
            </a:r>
          </a:p>
          <a:p>
            <a:r>
              <a:rPr lang="en-US" sz="2400" i="1" dirty="0" smtClean="0"/>
              <a:t>The </a:t>
            </a:r>
            <a:r>
              <a:rPr lang="en-US" sz="2400" dirty="0" smtClean="0"/>
              <a:t>nerve fibres of these cells contribute to the formation of the white matter of the cord and transmit the sensory impulses upwards to the brain.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22860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91200"/>
          </a:xfrm>
        </p:spPr>
        <p:txBody>
          <a:bodyPr>
            <a:normAutofit/>
          </a:bodyPr>
          <a:lstStyle/>
          <a:p>
            <a:pPr>
              <a:buNone/>
            </a:pPr>
            <a:r>
              <a:rPr lang="en-US" sz="2400" b="1" dirty="0" smtClean="0"/>
              <a:t>Anterior columns of grey matter</a:t>
            </a:r>
          </a:p>
          <a:p>
            <a:r>
              <a:rPr lang="en-US" sz="2400" dirty="0" smtClean="0"/>
              <a:t>These are composed of the </a:t>
            </a:r>
            <a:r>
              <a:rPr lang="en-US" sz="2400" i="1" dirty="0" smtClean="0"/>
              <a:t>cell bodies of the lower motor </a:t>
            </a:r>
            <a:r>
              <a:rPr lang="en-US" sz="2400" i="1" dirty="0" err="1" smtClean="0"/>
              <a:t>neurones</a:t>
            </a:r>
            <a:r>
              <a:rPr lang="en-US" sz="2400" i="1" dirty="0" smtClean="0"/>
              <a:t> which are stimulated by the axons of the upper </a:t>
            </a:r>
            <a:r>
              <a:rPr lang="en-US" sz="2400" dirty="0" smtClean="0"/>
              <a:t>motor </a:t>
            </a:r>
            <a:r>
              <a:rPr lang="en-US" sz="2400" dirty="0" err="1" smtClean="0"/>
              <a:t>neurones</a:t>
            </a:r>
            <a:r>
              <a:rPr lang="en-US" sz="2400" dirty="0" smtClean="0"/>
              <a:t> or by the </a:t>
            </a:r>
            <a:r>
              <a:rPr lang="en-US" sz="2400" i="1" dirty="0" smtClean="0"/>
              <a:t>cell bodies of connector </a:t>
            </a:r>
            <a:r>
              <a:rPr lang="en-US" sz="2400" i="1" dirty="0" err="1" smtClean="0"/>
              <a:t>neurones</a:t>
            </a:r>
            <a:r>
              <a:rPr lang="en-US" sz="2400" i="1" dirty="0" smtClean="0"/>
              <a:t> </a:t>
            </a:r>
            <a:r>
              <a:rPr lang="en-US" sz="2400" dirty="0" smtClean="0"/>
              <a:t>linking the anterior and posterior columns to form reflex arcs.</a:t>
            </a:r>
          </a:p>
          <a:p>
            <a:r>
              <a:rPr lang="en-US" sz="2400" i="1" dirty="0" smtClean="0"/>
              <a:t>The posterior root (spinal) ganglia are composed of cell </a:t>
            </a:r>
            <a:r>
              <a:rPr lang="en-US" sz="2400" dirty="0" smtClean="0"/>
              <a:t>bodies which lie just outside the spinal cord on the pathway of the sensory nerves. </a:t>
            </a:r>
          </a:p>
          <a:p>
            <a:r>
              <a:rPr lang="en-US" sz="2400" dirty="0" smtClean="0"/>
              <a:t>All sensory nerve fibres pass through these ganglia. </a:t>
            </a:r>
          </a:p>
          <a:p>
            <a:r>
              <a:rPr lang="en-US" sz="2400" dirty="0" smtClean="0"/>
              <a:t>The only function of the cells is to promote the onward movement of nerve impulses.</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White matter</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r>
              <a:rPr lang="en-US" sz="2400" dirty="0" smtClean="0"/>
              <a:t>The white matter of the spinal cord is arranged in three columns or tracts; anterior, posterior and lateral. </a:t>
            </a:r>
          </a:p>
          <a:p>
            <a:r>
              <a:rPr lang="en-US" sz="2400" dirty="0" smtClean="0"/>
              <a:t>These tracts are formed by sensory nerve fibres ascending to the brain, motor nerve fibres descending from the brain and fibres of connector </a:t>
            </a:r>
            <a:r>
              <a:rPr lang="en-US" sz="2400" dirty="0" err="1" smtClean="0"/>
              <a:t>neurones</a:t>
            </a:r>
            <a:r>
              <a:rPr lang="en-US" sz="2400" dirty="0" smtClean="0"/>
              <a:t>.</a:t>
            </a:r>
          </a:p>
          <a:p>
            <a:r>
              <a:rPr lang="en-US" sz="2400" dirty="0" smtClean="0"/>
              <a:t>Tracts are often named according to their points of origin and destination, e.g. </a:t>
            </a:r>
            <a:r>
              <a:rPr lang="en-US" sz="2400" dirty="0" err="1" smtClean="0"/>
              <a:t>spinothalamic</a:t>
            </a:r>
            <a:r>
              <a:rPr lang="en-US" sz="2400" dirty="0" smtClean="0"/>
              <a:t>, </a:t>
            </a:r>
            <a:r>
              <a:rPr lang="en-US" sz="2400" dirty="0" err="1" smtClean="0"/>
              <a:t>corticospinal</a:t>
            </a:r>
            <a:r>
              <a:rPr lang="en-US" sz="2400" dirty="0" smtClean="0"/>
              <a: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Axons and dendrites</a:t>
            </a:r>
            <a:endParaRPr lang="en-US" dirty="0"/>
          </a:p>
        </p:txBody>
      </p:sp>
      <p:sp>
        <p:nvSpPr>
          <p:cNvPr id="3" name="Content Placeholder 2"/>
          <p:cNvSpPr>
            <a:spLocks noGrp="1"/>
          </p:cNvSpPr>
          <p:nvPr>
            <p:ph idx="1"/>
          </p:nvPr>
        </p:nvSpPr>
        <p:spPr/>
        <p:txBody>
          <a:bodyPr>
            <a:normAutofit/>
          </a:bodyPr>
          <a:lstStyle/>
          <a:p>
            <a:r>
              <a:rPr lang="en-US" sz="2400" dirty="0" smtClean="0"/>
              <a:t>Are extensions of cell bodies</a:t>
            </a:r>
          </a:p>
          <a:p>
            <a:r>
              <a:rPr lang="en-US" sz="2400" dirty="0" smtClean="0"/>
              <a:t>They form the </a:t>
            </a:r>
            <a:r>
              <a:rPr lang="en-US" sz="2400" b="1" i="1" dirty="0" smtClean="0"/>
              <a:t>white matter </a:t>
            </a:r>
            <a:r>
              <a:rPr lang="en-US" sz="2400" dirty="0" smtClean="0"/>
              <a:t>of the nervous system.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Sensory nerve tracts (afferent or ascending) in the spinal cord</a:t>
            </a:r>
            <a:endParaRPr lang="en-US" b="1" dirty="0"/>
          </a:p>
        </p:txBody>
      </p:sp>
      <p:sp>
        <p:nvSpPr>
          <p:cNvPr id="3" name="Content Placeholder 2"/>
          <p:cNvSpPr>
            <a:spLocks noGrp="1"/>
          </p:cNvSpPr>
          <p:nvPr>
            <p:ph idx="1"/>
          </p:nvPr>
        </p:nvSpPr>
        <p:spPr/>
        <p:txBody>
          <a:bodyPr>
            <a:normAutofit/>
          </a:bodyPr>
          <a:lstStyle/>
          <a:p>
            <a:r>
              <a:rPr lang="en-US" sz="2400" dirty="0" smtClean="0"/>
              <a:t>There are two main sources of sensation transmitted to the brain via the spinal cord.</a:t>
            </a:r>
          </a:p>
          <a:p>
            <a:pPr>
              <a:buNone/>
            </a:pPr>
            <a:r>
              <a:rPr lang="en-US" sz="2400" dirty="0" smtClean="0"/>
              <a:t>1. </a:t>
            </a:r>
            <a:r>
              <a:rPr lang="en-US" sz="2400" i="1" dirty="0" smtClean="0"/>
              <a:t>The skin. Sensory receptors (nerve endings) in the </a:t>
            </a:r>
            <a:r>
              <a:rPr lang="en-US" sz="2400" dirty="0" smtClean="0"/>
              <a:t>skin, called </a:t>
            </a:r>
            <a:r>
              <a:rPr lang="en-US" sz="2400" i="1" dirty="0" err="1" smtClean="0"/>
              <a:t>cutaneous</a:t>
            </a:r>
            <a:r>
              <a:rPr lang="en-US" sz="2400" i="1" dirty="0" smtClean="0"/>
              <a:t> receptors, are stimulated by pain, </a:t>
            </a:r>
            <a:r>
              <a:rPr lang="en-US" sz="2400" dirty="0" smtClean="0"/>
              <a:t>heat, cold and touch, including pressure. </a:t>
            </a:r>
          </a:p>
          <a:p>
            <a:r>
              <a:rPr lang="en-US" sz="2400" dirty="0" smtClean="0"/>
              <a:t>Nerve impulses generated are conducted by three </a:t>
            </a:r>
            <a:r>
              <a:rPr lang="en-US" sz="2400" dirty="0" err="1" smtClean="0"/>
              <a:t>neurones</a:t>
            </a:r>
            <a:r>
              <a:rPr lang="en-US" sz="2400" dirty="0" smtClean="0"/>
              <a:t> to the sensory area in the </a:t>
            </a:r>
            <a:r>
              <a:rPr lang="en-US" sz="2400" i="1" dirty="0" smtClean="0"/>
              <a:t>opposite hemisphere of the cerebrum where the sensation and its location are </a:t>
            </a:r>
            <a:r>
              <a:rPr lang="en-US" sz="2400" dirty="0" smtClean="0"/>
              <a:t>perceived. </a:t>
            </a:r>
          </a:p>
          <a:p>
            <a:r>
              <a:rPr lang="en-US" sz="2400" dirty="0" smtClean="0"/>
              <a:t>Crossing to the other side, or </a:t>
            </a:r>
            <a:r>
              <a:rPr lang="en-US" sz="2400" i="1" dirty="0" err="1" smtClean="0"/>
              <a:t>decussation</a:t>
            </a:r>
            <a:r>
              <a:rPr lang="en-US" sz="2400" i="1" dirty="0" smtClean="0"/>
              <a:t>, occurs either at the level of entry into the </a:t>
            </a:r>
            <a:r>
              <a:rPr lang="en-US" sz="2400" dirty="0" smtClean="0"/>
              <a:t>cord or in the medulla.</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21" y="1524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15000"/>
          </a:xfrm>
        </p:spPr>
        <p:txBody>
          <a:bodyPr>
            <a:normAutofit/>
          </a:bodyPr>
          <a:lstStyle/>
          <a:p>
            <a:pPr>
              <a:buNone/>
            </a:pPr>
            <a:r>
              <a:rPr lang="en-US" dirty="0" smtClean="0"/>
              <a:t>2. </a:t>
            </a:r>
            <a:r>
              <a:rPr lang="en-US" sz="2400" dirty="0" smtClean="0"/>
              <a:t>The tendons, muscles and joints. Sensory receptors are nerve endings in these structures, called </a:t>
            </a:r>
            <a:r>
              <a:rPr lang="en-US" sz="2400" dirty="0" err="1" smtClean="0"/>
              <a:t>proprioceptors</a:t>
            </a:r>
            <a:r>
              <a:rPr lang="en-US" sz="2400" dirty="0" smtClean="0"/>
              <a:t>, and they are stimulated by stretch.</a:t>
            </a:r>
          </a:p>
          <a:p>
            <a:r>
              <a:rPr lang="en-US" sz="2400" dirty="0" smtClean="0"/>
              <a:t>Together with impulses from the eyes and the ears they are associated with the maintenance of balance and posture and with perception of the position of the body in space. </a:t>
            </a:r>
          </a:p>
          <a:p>
            <a:r>
              <a:rPr lang="en-US" sz="2400" dirty="0" smtClean="0"/>
              <a:t>These nerve impulses have two destinations:</a:t>
            </a:r>
          </a:p>
          <a:p>
            <a:pPr>
              <a:buFont typeface="Wingdings" pitchFamily="2" charset="2"/>
              <a:buChar char="Ø"/>
            </a:pPr>
            <a:r>
              <a:rPr lang="en-US" sz="2400" dirty="0" smtClean="0"/>
              <a:t>by a three-</a:t>
            </a:r>
            <a:r>
              <a:rPr lang="en-US" sz="2400" dirty="0" err="1" smtClean="0"/>
              <a:t>neurone</a:t>
            </a:r>
            <a:r>
              <a:rPr lang="en-US" sz="2400" dirty="0" smtClean="0"/>
              <a:t> system the impulses reach the sensory area of the opposite hemisphere of the cerebrum</a:t>
            </a:r>
          </a:p>
          <a:p>
            <a:pPr>
              <a:buFont typeface="Wingdings" pitchFamily="2" charset="2"/>
              <a:buChar char="Ø"/>
            </a:pPr>
            <a:r>
              <a:rPr lang="en-US" sz="2400" dirty="0" smtClean="0"/>
              <a:t>by a two-</a:t>
            </a:r>
            <a:r>
              <a:rPr lang="en-US" sz="2400" dirty="0" err="1" smtClean="0"/>
              <a:t>neurone</a:t>
            </a:r>
            <a:r>
              <a:rPr lang="en-US" sz="2400" dirty="0" smtClean="0"/>
              <a:t> system the nerve impulses reach the </a:t>
            </a:r>
            <a:r>
              <a:rPr lang="en-US" sz="2400" dirty="0" err="1" smtClean="0"/>
              <a:t>cerebellar</a:t>
            </a:r>
            <a:r>
              <a:rPr lang="en-US" sz="2400" dirty="0" smtClean="0"/>
              <a:t> hemisphere on the same side.</a:t>
            </a:r>
            <a:endParaRPr lang="en-US" sz="24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Motor nerve tracts (efferent or descending) in the spinal cord</a:t>
            </a:r>
            <a:endParaRPr lang="en-US" b="1" dirty="0"/>
          </a:p>
        </p:txBody>
      </p:sp>
      <p:sp>
        <p:nvSpPr>
          <p:cNvPr id="3" name="Content Placeholder 2"/>
          <p:cNvSpPr>
            <a:spLocks noGrp="1"/>
          </p:cNvSpPr>
          <p:nvPr>
            <p:ph idx="1"/>
          </p:nvPr>
        </p:nvSpPr>
        <p:spPr/>
        <p:txBody>
          <a:bodyPr>
            <a:normAutofit/>
          </a:bodyPr>
          <a:lstStyle/>
          <a:p>
            <a:r>
              <a:rPr lang="en-US" sz="2400" dirty="0" err="1" smtClean="0"/>
              <a:t>Neurones</a:t>
            </a:r>
            <a:r>
              <a:rPr lang="en-US" sz="2400" dirty="0" smtClean="0"/>
              <a:t> which transmit nerve impulses away from the brain are motor (efferent or descending) </a:t>
            </a:r>
            <a:r>
              <a:rPr lang="en-US" sz="2400" dirty="0" err="1" smtClean="0"/>
              <a:t>neurones</a:t>
            </a:r>
            <a:r>
              <a:rPr lang="en-US" sz="2400" dirty="0" smtClean="0"/>
              <a:t>. </a:t>
            </a:r>
          </a:p>
          <a:p>
            <a:r>
              <a:rPr lang="en-US" sz="2400" dirty="0" smtClean="0"/>
              <a:t>Motor </a:t>
            </a:r>
            <a:r>
              <a:rPr lang="en-US" sz="2400" dirty="0" err="1" smtClean="0"/>
              <a:t>neurone</a:t>
            </a:r>
            <a:r>
              <a:rPr lang="en-US" sz="2400" dirty="0" smtClean="0"/>
              <a:t> stimulation results in:</a:t>
            </a:r>
          </a:p>
          <a:p>
            <a:pPr>
              <a:buFont typeface="Wingdings" pitchFamily="2" charset="2"/>
              <a:buChar char="Ø"/>
            </a:pPr>
            <a:r>
              <a:rPr lang="en-US" sz="2400" dirty="0" smtClean="0"/>
              <a:t>contraction of skeletal (striated, voluntary) muscle</a:t>
            </a:r>
          </a:p>
          <a:p>
            <a:pPr>
              <a:buFont typeface="Wingdings" pitchFamily="2" charset="2"/>
              <a:buChar char="Ø"/>
            </a:pPr>
            <a:r>
              <a:rPr lang="en-US" sz="2400" dirty="0" smtClean="0"/>
              <a:t>contraction of smooth (involuntary) muscle, cardiac muscle and the secretion by glands controlled by nerves of the autonomic nervous system</a:t>
            </a:r>
            <a:endParaRPr lang="en-US" sz="24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Voluntary muscle movement</a:t>
            </a:r>
            <a:endParaRPr lang="en-US" dirty="0"/>
          </a:p>
        </p:txBody>
      </p:sp>
      <p:sp>
        <p:nvSpPr>
          <p:cNvPr id="3" name="Content Placeholder 2"/>
          <p:cNvSpPr>
            <a:spLocks noGrp="1"/>
          </p:cNvSpPr>
          <p:nvPr>
            <p:ph idx="1"/>
          </p:nvPr>
        </p:nvSpPr>
        <p:spPr>
          <a:xfrm>
            <a:off x="457200" y="762000"/>
            <a:ext cx="8229600" cy="5715000"/>
          </a:xfrm>
        </p:spPr>
        <p:txBody>
          <a:bodyPr>
            <a:normAutofit/>
          </a:bodyPr>
          <a:lstStyle/>
          <a:p>
            <a:r>
              <a:rPr lang="en-US" sz="2400" dirty="0" smtClean="0"/>
              <a:t>The contraction of the muscles which move the joints is, in the main, under conscious (voluntary) control, which means that the stimulus to contract originates at the level of consciousness in the cerebrum. </a:t>
            </a:r>
          </a:p>
          <a:p>
            <a:r>
              <a:rPr lang="en-US" sz="2400" dirty="0" smtClean="0"/>
              <a:t>However, some nerve impulses which affect skeletal muscle contraction are initiated in the midbrain, brain stem and cerebellum. </a:t>
            </a:r>
          </a:p>
          <a:p>
            <a:r>
              <a:rPr lang="en-US" sz="2400" dirty="0" smtClean="0"/>
              <a:t>This involuntary activity is associated with coordination of muscle activity, e.g. when very fine movement is required and in the maintenance of posture and balance.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normAutofit/>
          </a:bodyPr>
          <a:lstStyle/>
          <a:p>
            <a:r>
              <a:rPr lang="en-US" sz="2400" dirty="0" smtClean="0"/>
              <a:t>Efferent nerve impulses are transmitted from the brain to the body via bundles of nerve fibres or tracts in the spinal cord. </a:t>
            </a:r>
          </a:p>
          <a:p>
            <a:r>
              <a:rPr lang="en-US" sz="2400" dirty="0" smtClean="0"/>
              <a:t>The motor pathways from the brain to the muscles are made up of two </a:t>
            </a:r>
            <a:r>
              <a:rPr lang="en-US" sz="2400" i="1" dirty="0" err="1" smtClean="0"/>
              <a:t>neurones</a:t>
            </a:r>
            <a:r>
              <a:rPr lang="en-US" sz="2400" i="1" dirty="0" smtClean="0"/>
              <a:t>. </a:t>
            </a:r>
          </a:p>
          <a:p>
            <a:r>
              <a:rPr lang="en-US" sz="2400" i="1" dirty="0" smtClean="0"/>
              <a:t>These </a:t>
            </a:r>
            <a:r>
              <a:rPr lang="en-US" sz="2400" dirty="0" smtClean="0"/>
              <a:t>tracts are either:</a:t>
            </a:r>
          </a:p>
          <a:p>
            <a:pPr>
              <a:buFont typeface="Wingdings" pitchFamily="2" charset="2"/>
              <a:buChar char="Ø"/>
            </a:pPr>
            <a:r>
              <a:rPr lang="en-US" sz="2400" dirty="0" smtClean="0"/>
              <a:t>pyramidal (</a:t>
            </a:r>
            <a:r>
              <a:rPr lang="en-US" sz="2400" dirty="0" err="1" smtClean="0"/>
              <a:t>corticospinal</a:t>
            </a:r>
            <a:r>
              <a:rPr lang="en-US" sz="2400" dirty="0" smtClean="0"/>
              <a:t>)</a:t>
            </a:r>
          </a:p>
          <a:p>
            <a:pPr>
              <a:buFont typeface="Wingdings" pitchFamily="2" charset="2"/>
              <a:buChar char="Ø"/>
            </a:pPr>
            <a:r>
              <a:rPr lang="en-US" sz="2400" dirty="0" err="1" smtClean="0"/>
              <a:t>extrapyramidal</a:t>
            </a:r>
            <a:r>
              <a:rPr lang="en-US" sz="2400" dirty="0" smtClean="0"/>
              <a:t>.</a:t>
            </a:r>
          </a:p>
          <a:p>
            <a:r>
              <a:rPr lang="en-US" sz="2400" dirty="0" smtClean="0"/>
              <a:t>The motor fibres that form the pyramidal tracts travel through the internal capsule and are the main pathway for impulses to voluntary (skeletal) muscles. </a:t>
            </a:r>
          </a:p>
          <a:p>
            <a:r>
              <a:rPr lang="en-US" sz="2400" dirty="0" smtClean="0"/>
              <a:t>Those motor fibres that do not pass through the internal capsule form the </a:t>
            </a:r>
            <a:r>
              <a:rPr lang="en-US" sz="2400" dirty="0" err="1" smtClean="0"/>
              <a:t>extrapyramidal</a:t>
            </a:r>
            <a:r>
              <a:rPr lang="en-US" sz="2400" dirty="0" smtClean="0"/>
              <a:t> tracts and have connections with many parts of the brain including the basal nuclei and the thalamus.</a:t>
            </a: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The upper motor </a:t>
            </a:r>
            <a:r>
              <a:rPr lang="en-US" b="1" dirty="0" err="1" smtClean="0"/>
              <a:t>neurone</a:t>
            </a:r>
            <a:endParaRPr lang="en-US" dirty="0"/>
          </a:p>
        </p:txBody>
      </p:sp>
      <p:sp>
        <p:nvSpPr>
          <p:cNvPr id="3" name="Content Placeholder 2"/>
          <p:cNvSpPr>
            <a:spLocks noGrp="1"/>
          </p:cNvSpPr>
          <p:nvPr>
            <p:ph idx="1"/>
          </p:nvPr>
        </p:nvSpPr>
        <p:spPr>
          <a:xfrm>
            <a:off x="457200" y="838200"/>
            <a:ext cx="8229600" cy="5562600"/>
          </a:xfrm>
        </p:spPr>
        <p:txBody>
          <a:bodyPr>
            <a:normAutofit/>
          </a:bodyPr>
          <a:lstStyle/>
          <a:p>
            <a:r>
              <a:rPr lang="en-US" sz="2400" dirty="0" smtClean="0"/>
              <a:t>This has its cell body (Betz's cell) in the </a:t>
            </a:r>
            <a:r>
              <a:rPr lang="en-US" sz="2400" i="1" dirty="0" err="1" smtClean="0"/>
              <a:t>precentral</a:t>
            </a:r>
            <a:r>
              <a:rPr lang="en-US" sz="2400" i="1" dirty="0" smtClean="0"/>
              <a:t> </a:t>
            </a:r>
            <a:r>
              <a:rPr lang="en-US" sz="2400" i="1" dirty="0" err="1" smtClean="0"/>
              <a:t>sulcus</a:t>
            </a:r>
            <a:r>
              <a:rPr lang="en-US" sz="2400" i="1" dirty="0" smtClean="0"/>
              <a:t> area of the cerebrum. </a:t>
            </a:r>
          </a:p>
          <a:p>
            <a:r>
              <a:rPr lang="en-US" sz="2400" i="1" dirty="0" smtClean="0"/>
              <a:t>The </a:t>
            </a:r>
            <a:r>
              <a:rPr lang="en-US" sz="2400" dirty="0" smtClean="0"/>
              <a:t>axons pass through the internal capsule, </a:t>
            </a:r>
            <a:r>
              <a:rPr lang="en-US" sz="2400" dirty="0" err="1" smtClean="0"/>
              <a:t>pons</a:t>
            </a:r>
            <a:r>
              <a:rPr lang="en-US" sz="2400" dirty="0" smtClean="0"/>
              <a:t> and medulla. </a:t>
            </a:r>
          </a:p>
          <a:p>
            <a:r>
              <a:rPr lang="en-US" sz="2400" dirty="0" smtClean="0"/>
              <a:t>In the spinal cord they form the </a:t>
            </a:r>
            <a:r>
              <a:rPr lang="en-US" sz="2400" i="1" dirty="0" smtClean="0"/>
              <a:t>lateral </a:t>
            </a:r>
            <a:r>
              <a:rPr lang="en-US" sz="2400" i="1" dirty="0" err="1" smtClean="0"/>
              <a:t>corticospinal</a:t>
            </a:r>
            <a:r>
              <a:rPr lang="en-US" sz="2400" i="1" dirty="0" smtClean="0"/>
              <a:t> tracts of white matter and the fibres terminate in </a:t>
            </a:r>
            <a:r>
              <a:rPr lang="en-US" sz="2400" dirty="0" smtClean="0"/>
              <a:t>close association with the cell bodies of the </a:t>
            </a:r>
            <a:r>
              <a:rPr lang="en-US" sz="2400" i="1" dirty="0" smtClean="0"/>
              <a:t>lower motor </a:t>
            </a:r>
            <a:r>
              <a:rPr lang="en-US" sz="2400" i="1" dirty="0" err="1" smtClean="0"/>
              <a:t>neurones</a:t>
            </a:r>
            <a:r>
              <a:rPr lang="en-US" sz="2400" i="1" dirty="0" smtClean="0"/>
              <a:t> in the anterior columns of grey matter. </a:t>
            </a:r>
          </a:p>
          <a:p>
            <a:r>
              <a:rPr lang="en-US" sz="2400" i="1" dirty="0" smtClean="0"/>
              <a:t>The </a:t>
            </a:r>
            <a:r>
              <a:rPr lang="en-US" sz="2400" dirty="0" smtClean="0"/>
              <a:t>axons of these upper motor </a:t>
            </a:r>
            <a:r>
              <a:rPr lang="en-US" sz="2400" dirty="0" err="1" smtClean="0"/>
              <a:t>neurones</a:t>
            </a:r>
            <a:r>
              <a:rPr lang="en-US" sz="2400" dirty="0" smtClean="0"/>
              <a:t> make up the pyramidal tracts and decussate in the medulla oblongata, forming the pyramids.</a:t>
            </a:r>
            <a:endParaRPr lang="en-US" sz="24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The lower motor </a:t>
            </a:r>
            <a:r>
              <a:rPr lang="en-US" b="1" dirty="0" err="1" smtClean="0"/>
              <a:t>neurone</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r>
              <a:rPr lang="en-US" sz="2400" dirty="0" smtClean="0"/>
              <a:t>This has its cell body in the anterior horn of grey matter in the spinal cord. </a:t>
            </a:r>
          </a:p>
          <a:p>
            <a:r>
              <a:rPr lang="en-US" sz="2400" dirty="0" smtClean="0"/>
              <a:t>Its axon emerges from the spinal cord by the anterior root, joins with the incoming sensory fibres and forms the mixed spinal nerve which passes through the </a:t>
            </a:r>
            <a:r>
              <a:rPr lang="en-US" sz="2400" dirty="0" err="1" smtClean="0"/>
              <a:t>intervertebral</a:t>
            </a:r>
            <a:r>
              <a:rPr lang="en-US" sz="2400" dirty="0" smtClean="0"/>
              <a:t> foramen.</a:t>
            </a:r>
          </a:p>
          <a:p>
            <a:r>
              <a:rPr lang="en-US" sz="2400" dirty="0" smtClean="0"/>
              <a:t>Near its termination in muscle the axon branches into a variable number of tiny fibres which form motor end-plates, each of which is in close association with a sensitive area on the wall of a muscle fibre. </a:t>
            </a:r>
            <a:endParaRPr lang="en-US" sz="24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867400"/>
          </a:xfrm>
        </p:spPr>
        <p:txBody>
          <a:bodyPr>
            <a:normAutofit/>
          </a:bodyPr>
          <a:lstStyle/>
          <a:p>
            <a:r>
              <a:rPr lang="en-US" sz="2000" dirty="0" smtClean="0"/>
              <a:t>The motor end-plates of each nerve and the muscle fibres they supply form a motor unit. </a:t>
            </a:r>
          </a:p>
          <a:p>
            <a:r>
              <a:rPr lang="en-US" sz="2000" dirty="0" smtClean="0"/>
              <a:t>The neurotransmitter that conveys the nerve impulse across the synapse to stimulate the muscle fibre is acetylcholine. </a:t>
            </a:r>
          </a:p>
          <a:p>
            <a:r>
              <a:rPr lang="en-US" sz="2000" dirty="0" smtClean="0"/>
              <a:t>Motor units contract as a whole and the strength of contraction of a muscle depends on the number of motor units in action at a time.</a:t>
            </a:r>
          </a:p>
          <a:p>
            <a:r>
              <a:rPr lang="en-US" sz="2000" dirty="0" smtClean="0"/>
              <a:t>The lower motor </a:t>
            </a:r>
            <a:r>
              <a:rPr lang="en-US" sz="2000" dirty="0" err="1" smtClean="0"/>
              <a:t>neurone</a:t>
            </a:r>
            <a:r>
              <a:rPr lang="en-US" sz="2000" dirty="0" smtClean="0"/>
              <a:t> has been described as the final common pathway for the transmission of nerve impulses to skeletal muscles.</a:t>
            </a:r>
          </a:p>
          <a:p>
            <a:r>
              <a:rPr lang="en-US" sz="2000" dirty="0" smtClean="0"/>
              <a:t>The cell body of this </a:t>
            </a:r>
            <a:r>
              <a:rPr lang="en-US" sz="2000" dirty="0" err="1" smtClean="0"/>
              <a:t>neurone</a:t>
            </a:r>
            <a:r>
              <a:rPr lang="en-US" sz="2000" dirty="0" smtClean="0"/>
              <a:t> is influenced by a number of upper motor </a:t>
            </a:r>
            <a:r>
              <a:rPr lang="en-US" sz="2000" dirty="0" err="1" smtClean="0"/>
              <a:t>neurones</a:t>
            </a:r>
            <a:r>
              <a:rPr lang="en-US" sz="2000" dirty="0" smtClean="0"/>
              <a:t> originating from various sites in the brain and by some </a:t>
            </a:r>
            <a:r>
              <a:rPr lang="en-US" sz="2000" dirty="0" err="1" smtClean="0"/>
              <a:t>neurones</a:t>
            </a:r>
            <a:r>
              <a:rPr lang="en-US" sz="2000" dirty="0" smtClean="0"/>
              <a:t> which begin and end in the spinal cord. </a:t>
            </a:r>
          </a:p>
          <a:p>
            <a:r>
              <a:rPr lang="en-US" sz="2000" dirty="0" smtClean="0"/>
              <a:t>Some of these </a:t>
            </a:r>
            <a:r>
              <a:rPr lang="en-US" sz="2000" dirty="0" err="1" smtClean="0"/>
              <a:t>neurones</a:t>
            </a:r>
            <a:r>
              <a:rPr lang="en-US" sz="2000" dirty="0" smtClean="0"/>
              <a:t> stimulate the cell bodies of the lower motor </a:t>
            </a:r>
            <a:r>
              <a:rPr lang="en-US" sz="2000" dirty="0" err="1" smtClean="0"/>
              <a:t>neurone</a:t>
            </a:r>
            <a:r>
              <a:rPr lang="en-US" sz="2000" dirty="0" smtClean="0"/>
              <a:t> while others have an inhibiting effect. </a:t>
            </a:r>
          </a:p>
          <a:p>
            <a:r>
              <a:rPr lang="en-US" sz="2000" dirty="0" smtClean="0"/>
              <a:t>The outcome of these influences is smooth, coordinated muscle movement, some of which is voluntary and some involuntary.</a:t>
            </a:r>
            <a:endParaRPr lang="en-US" sz="20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Involuntary muscle movement</a:t>
            </a:r>
            <a:endParaRPr lang="en-US" dirty="0"/>
          </a:p>
        </p:txBody>
      </p:sp>
      <p:sp>
        <p:nvSpPr>
          <p:cNvPr id="3" name="Content Placeholder 2"/>
          <p:cNvSpPr>
            <a:spLocks noGrp="1"/>
          </p:cNvSpPr>
          <p:nvPr>
            <p:ph idx="1"/>
          </p:nvPr>
        </p:nvSpPr>
        <p:spPr/>
        <p:txBody>
          <a:bodyPr>
            <a:normAutofit/>
          </a:bodyPr>
          <a:lstStyle/>
          <a:p>
            <a:pPr>
              <a:buNone/>
            </a:pPr>
            <a:r>
              <a:rPr lang="en-US" b="1" dirty="0" smtClean="0"/>
              <a:t>Upper motor </a:t>
            </a:r>
            <a:r>
              <a:rPr lang="en-US" b="1" dirty="0" err="1" smtClean="0"/>
              <a:t>neurones</a:t>
            </a:r>
            <a:r>
              <a:rPr lang="en-US" b="1" dirty="0" smtClean="0"/>
              <a:t>. </a:t>
            </a:r>
          </a:p>
          <a:p>
            <a:r>
              <a:rPr lang="en-US" sz="2400" dirty="0" smtClean="0"/>
              <a:t>These have their cell bodies in the brain at a level </a:t>
            </a:r>
            <a:r>
              <a:rPr lang="en-US" sz="2400" i="1" dirty="0" smtClean="0"/>
              <a:t>below the cerebrum, i.e. in the </a:t>
            </a:r>
            <a:r>
              <a:rPr lang="en-US" sz="2400" dirty="0" smtClean="0"/>
              <a:t>midbrain, brain stem, cerebellum or spinal cord. </a:t>
            </a:r>
          </a:p>
          <a:p>
            <a:r>
              <a:rPr lang="en-US" sz="2400" dirty="0" smtClean="0"/>
              <a:t>They influence muscle activity in relation to the maintenance of posture and balance, the coordination of muscle movement and the control of muscle tone.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Spinal reflexes</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smtClean="0"/>
              <a:t>These consist of three elements:</a:t>
            </a:r>
          </a:p>
          <a:p>
            <a:pPr>
              <a:buFont typeface="Wingdings" pitchFamily="2" charset="2"/>
              <a:buChar char="Ø"/>
            </a:pPr>
            <a:r>
              <a:rPr lang="en-US" sz="2400" dirty="0" smtClean="0"/>
              <a:t>sensory </a:t>
            </a:r>
            <a:r>
              <a:rPr lang="en-US" sz="2400" dirty="0" err="1" smtClean="0"/>
              <a:t>neurones</a:t>
            </a:r>
            <a:endParaRPr lang="en-US" sz="2400" dirty="0" smtClean="0"/>
          </a:p>
          <a:p>
            <a:pPr>
              <a:buFont typeface="Wingdings" pitchFamily="2" charset="2"/>
              <a:buChar char="Ø"/>
            </a:pPr>
            <a:r>
              <a:rPr lang="en-US" sz="2400" dirty="0" smtClean="0"/>
              <a:t>connector </a:t>
            </a:r>
            <a:r>
              <a:rPr lang="en-US" sz="2400" dirty="0" err="1" smtClean="0"/>
              <a:t>neurones</a:t>
            </a:r>
            <a:r>
              <a:rPr lang="en-US" sz="2400" dirty="0" smtClean="0"/>
              <a:t> in the spinal cord</a:t>
            </a:r>
          </a:p>
          <a:p>
            <a:pPr>
              <a:buFont typeface="Wingdings" pitchFamily="2" charset="2"/>
              <a:buChar char="Ø"/>
            </a:pPr>
            <a:r>
              <a:rPr lang="en-US" sz="2400" dirty="0" smtClean="0"/>
              <a:t>lower motor </a:t>
            </a:r>
            <a:r>
              <a:rPr lang="en-US" sz="2400" dirty="0" err="1" smtClean="0"/>
              <a:t>neurones</a:t>
            </a:r>
            <a:r>
              <a:rPr lang="en-US" sz="2400" dirty="0" smtClean="0"/>
              <a:t>.</a:t>
            </a:r>
          </a:p>
          <a:p>
            <a:r>
              <a:rPr lang="en-US" sz="2400" dirty="0" smtClean="0"/>
              <a:t>In the simplest reflex arc there is only one of each. A reflex action is an immediate motor response to a sensory stimulus. </a:t>
            </a:r>
          </a:p>
          <a:p>
            <a:r>
              <a:rPr lang="en-US" sz="2400" dirty="0" smtClean="0"/>
              <a:t>Many connector and motor </a:t>
            </a:r>
            <a:r>
              <a:rPr lang="en-US" sz="2400" dirty="0" err="1" smtClean="0"/>
              <a:t>neurones</a:t>
            </a:r>
            <a:r>
              <a:rPr lang="en-US" sz="2400" dirty="0" smtClean="0"/>
              <a:t> may be stimulated by afferent impulses from a small area of skin, e.g. the pain impulses initiated by touching a very hot surface with the finger are transmitted to the spinal cord by sensory nerves.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Axons </a:t>
            </a:r>
            <a:endParaRPr lang="en-US" b="1" dirty="0"/>
          </a:p>
        </p:txBody>
      </p:sp>
      <p:sp>
        <p:nvSpPr>
          <p:cNvPr id="3" name="Content Placeholder 2"/>
          <p:cNvSpPr>
            <a:spLocks noGrp="1"/>
          </p:cNvSpPr>
          <p:nvPr>
            <p:ph idx="1"/>
          </p:nvPr>
        </p:nvSpPr>
        <p:spPr>
          <a:xfrm>
            <a:off x="457200" y="914400"/>
            <a:ext cx="8229600" cy="5211763"/>
          </a:xfrm>
        </p:spPr>
        <p:txBody>
          <a:bodyPr>
            <a:normAutofit/>
          </a:bodyPr>
          <a:lstStyle/>
          <a:p>
            <a:r>
              <a:rPr lang="en-US" sz="2400" dirty="0" smtClean="0"/>
              <a:t>Are found deep in the brain</a:t>
            </a:r>
          </a:p>
          <a:p>
            <a:r>
              <a:rPr lang="en-US" sz="2400" dirty="0" smtClean="0">
                <a:solidFill>
                  <a:srgbClr val="000000"/>
                </a:solidFill>
              </a:rPr>
              <a:t>Bundles of axons are called </a:t>
            </a:r>
            <a:r>
              <a:rPr lang="en-US" sz="2400" b="1" i="1" dirty="0" smtClean="0">
                <a:solidFill>
                  <a:srgbClr val="000000"/>
                </a:solidFill>
              </a:rPr>
              <a:t>tracts</a:t>
            </a:r>
            <a:r>
              <a:rPr lang="en-US" sz="2400" dirty="0" smtClean="0">
                <a:solidFill>
                  <a:srgbClr val="000000"/>
                </a:solidFill>
              </a:rPr>
              <a:t> in the CNS and </a:t>
            </a:r>
            <a:r>
              <a:rPr lang="en-US" sz="2400" b="1" i="1" dirty="0" smtClean="0">
                <a:solidFill>
                  <a:srgbClr val="000000"/>
                </a:solidFill>
              </a:rPr>
              <a:t>nerves</a:t>
            </a:r>
            <a:r>
              <a:rPr lang="en-US" sz="2400" dirty="0" smtClean="0">
                <a:solidFill>
                  <a:srgbClr val="000000"/>
                </a:solidFill>
              </a:rPr>
              <a:t> in the PNS</a:t>
            </a:r>
          </a:p>
          <a:p>
            <a:r>
              <a:rPr lang="en-US" sz="2400" dirty="0" smtClean="0"/>
              <a:t>Each nerve cell has only one axon</a:t>
            </a:r>
          </a:p>
          <a:p>
            <a:r>
              <a:rPr lang="en-US" sz="2400" dirty="0" smtClean="0"/>
              <a:t>An axon carry nerve impulses away from the cell body. </a:t>
            </a:r>
          </a:p>
          <a:p>
            <a:r>
              <a:rPr lang="en-US" sz="2400" dirty="0" smtClean="0"/>
              <a:t>They are usually longer than the dendrites, sometimes as long as 100 cm.</a:t>
            </a:r>
          </a:p>
          <a:p>
            <a:r>
              <a:rPr lang="en-US" sz="2400" dirty="0" smtClean="0"/>
              <a:t>Axonal terminal – branched terminus of an axon</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normAutofit/>
          </a:bodyPr>
          <a:lstStyle/>
          <a:p>
            <a:r>
              <a:rPr lang="en-US" sz="2400" dirty="0" smtClean="0"/>
              <a:t>These stimulate many connector and lower motor </a:t>
            </a:r>
            <a:r>
              <a:rPr lang="en-US" sz="2400" dirty="0" err="1" smtClean="0"/>
              <a:t>neurones</a:t>
            </a:r>
            <a:r>
              <a:rPr lang="en-US" sz="2400" dirty="0" smtClean="0"/>
              <a:t> in the cord which results in the contraction of many skeletal muscles of the hand, arm and shoulder, and the removal of the finger.</a:t>
            </a:r>
          </a:p>
          <a:p>
            <a:r>
              <a:rPr lang="en-US" sz="2400" dirty="0" smtClean="0"/>
              <a:t>Reflex action takes place very quickly, in fact, the motor response may have occurred simultaneously with the perception of the pain in the cerebrum. </a:t>
            </a:r>
          </a:p>
          <a:p>
            <a:r>
              <a:rPr lang="en-US" sz="2400" dirty="0" smtClean="0"/>
              <a:t>Reflexes of this type are invariably protective but they can on occasion be inhibited. For example, if it is a precious plate that is very hot when lifted every effort will be made to overcome the pain to prevent dropping it!</a:t>
            </a:r>
          </a:p>
          <a:p>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sz="3600" b="1" dirty="0" smtClean="0"/>
              <a:t>A simple reflex arc involving one side only</a:t>
            </a:r>
            <a:endParaRPr lang="en-US" sz="36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219200"/>
            <a:ext cx="8686800" cy="4571999"/>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Stretch reflexes</a:t>
            </a:r>
            <a:endParaRPr lang="en-US" dirty="0"/>
          </a:p>
        </p:txBody>
      </p:sp>
      <p:sp>
        <p:nvSpPr>
          <p:cNvPr id="3" name="Content Placeholder 2"/>
          <p:cNvSpPr>
            <a:spLocks noGrp="1"/>
          </p:cNvSpPr>
          <p:nvPr>
            <p:ph idx="1"/>
          </p:nvPr>
        </p:nvSpPr>
        <p:spPr>
          <a:xfrm>
            <a:off x="381000" y="838200"/>
            <a:ext cx="8686800" cy="5562600"/>
          </a:xfrm>
        </p:spPr>
        <p:txBody>
          <a:bodyPr>
            <a:normAutofit/>
          </a:bodyPr>
          <a:lstStyle/>
          <a:p>
            <a:r>
              <a:rPr lang="en-US" dirty="0" smtClean="0"/>
              <a:t>Only two </a:t>
            </a:r>
            <a:r>
              <a:rPr lang="en-US" dirty="0" err="1" smtClean="0"/>
              <a:t>neurones</a:t>
            </a:r>
            <a:r>
              <a:rPr lang="en-US" dirty="0" smtClean="0"/>
              <a:t> are involved. </a:t>
            </a:r>
          </a:p>
          <a:p>
            <a:r>
              <a:rPr lang="en-US" dirty="0" smtClean="0"/>
              <a:t>The cell body of the lower motor </a:t>
            </a:r>
            <a:r>
              <a:rPr lang="en-US" dirty="0" err="1" smtClean="0"/>
              <a:t>neurone</a:t>
            </a:r>
            <a:r>
              <a:rPr lang="en-US" dirty="0" smtClean="0"/>
              <a:t> is stimulated by the sensory </a:t>
            </a:r>
            <a:r>
              <a:rPr lang="en-US" dirty="0" err="1" smtClean="0"/>
              <a:t>neurone</a:t>
            </a:r>
            <a:r>
              <a:rPr lang="en-US" dirty="0" smtClean="0"/>
              <a:t>. </a:t>
            </a:r>
          </a:p>
          <a:p>
            <a:r>
              <a:rPr lang="en-US" dirty="0" smtClean="0"/>
              <a:t>There is no connector </a:t>
            </a:r>
            <a:r>
              <a:rPr lang="en-US" dirty="0" err="1" smtClean="0"/>
              <a:t>neurone</a:t>
            </a:r>
            <a:r>
              <a:rPr lang="en-US" dirty="0" smtClean="0"/>
              <a:t> involved. </a:t>
            </a:r>
          </a:p>
          <a:p>
            <a:r>
              <a:rPr lang="en-US" dirty="0" smtClean="0"/>
              <a:t>The </a:t>
            </a:r>
            <a:r>
              <a:rPr lang="en-US" i="1" dirty="0" smtClean="0"/>
              <a:t>knee jerk is one example, but this type of </a:t>
            </a:r>
            <a:r>
              <a:rPr lang="en-US" dirty="0" smtClean="0"/>
              <a:t>reflex can be demonstrated at any point where a stretched tendon crosses a joint. </a:t>
            </a:r>
          </a:p>
          <a:p>
            <a:r>
              <a:rPr lang="en-US" dirty="0" smtClean="0"/>
              <a:t>By tapping the tendon just below the knee when it is bent, the sensory nerve endings in the tendon and in the thigh muscles are stretched. </a:t>
            </a:r>
          </a:p>
          <a:p>
            <a:r>
              <a:rPr lang="en-US" dirty="0" smtClean="0"/>
              <a:t>This initiates a nerve impulse which passes into the spinal cord to the cell body of the lower motor </a:t>
            </a:r>
            <a:r>
              <a:rPr lang="en-US" dirty="0" err="1" smtClean="0"/>
              <a:t>neurone</a:t>
            </a:r>
            <a:r>
              <a:rPr lang="en-US" dirty="0" smtClean="0"/>
              <a:t> in the anterior column of grey matter on the same side. </a:t>
            </a:r>
          </a:p>
          <a:p>
            <a:r>
              <a:rPr lang="en-US" dirty="0" smtClean="0"/>
              <a:t>As a result the thigh muscles suddenly contract and the foot kicks forward. </a:t>
            </a:r>
          </a:p>
          <a:p>
            <a:r>
              <a:rPr lang="en-US" dirty="0" smtClean="0"/>
              <a:t>This is used as a test of the integrity of the reflex arc. This type of reflex has a protective function —it prevents excessive joint movement that may damage tendons, ligaments and muscles.</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Autonomic reflexes</a:t>
            </a:r>
            <a:endParaRPr lang="en-US" dirty="0"/>
          </a:p>
        </p:txBody>
      </p:sp>
      <p:sp>
        <p:nvSpPr>
          <p:cNvPr id="3" name="Content Placeholder 2"/>
          <p:cNvSpPr>
            <a:spLocks noGrp="1"/>
          </p:cNvSpPr>
          <p:nvPr>
            <p:ph idx="1"/>
          </p:nvPr>
        </p:nvSpPr>
        <p:spPr/>
        <p:txBody>
          <a:bodyPr>
            <a:normAutofit/>
          </a:bodyPr>
          <a:lstStyle/>
          <a:p>
            <a:r>
              <a:rPr lang="en-US" sz="2400" dirty="0" smtClean="0"/>
              <a:t>Include pupillary light reflex when the pupil immediately constricts, in response to bright light, preventing retinal damage.</a:t>
            </a:r>
            <a:endParaRPr lang="en-US" sz="24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PERIPHERAL NERVOUS SYSTEM</a:t>
            </a:r>
            <a:endParaRPr lang="en-US" dirty="0"/>
          </a:p>
        </p:txBody>
      </p:sp>
      <p:sp>
        <p:nvSpPr>
          <p:cNvPr id="3" name="Content Placeholder 2"/>
          <p:cNvSpPr>
            <a:spLocks noGrp="1"/>
          </p:cNvSpPr>
          <p:nvPr>
            <p:ph idx="1"/>
          </p:nvPr>
        </p:nvSpPr>
        <p:spPr/>
        <p:txBody>
          <a:bodyPr>
            <a:normAutofit/>
          </a:bodyPr>
          <a:lstStyle/>
          <a:p>
            <a:r>
              <a:rPr lang="en-US" sz="2400" dirty="0" smtClean="0"/>
              <a:t>It consists of:</a:t>
            </a:r>
          </a:p>
          <a:p>
            <a:pPr>
              <a:buFont typeface="Wingdings" pitchFamily="2" charset="2"/>
              <a:buChar char="Ø"/>
            </a:pPr>
            <a:r>
              <a:rPr lang="en-US" sz="2400" dirty="0" smtClean="0"/>
              <a:t>31 pairs of spinal nerves</a:t>
            </a:r>
          </a:p>
          <a:p>
            <a:pPr>
              <a:buFont typeface="Wingdings" pitchFamily="2" charset="2"/>
              <a:buChar char="Ø"/>
            </a:pPr>
            <a:r>
              <a:rPr lang="en-US" sz="2400" dirty="0" smtClean="0"/>
              <a:t>12 pairs of cranial nerves</a:t>
            </a:r>
          </a:p>
          <a:p>
            <a:pPr>
              <a:buFont typeface="Wingdings" pitchFamily="2" charset="2"/>
              <a:buChar char="Ø"/>
            </a:pPr>
            <a:r>
              <a:rPr lang="en-US" sz="2400" dirty="0" smtClean="0"/>
              <a:t>the autonomic part of the nervous system</a:t>
            </a:r>
          </a:p>
          <a:p>
            <a:r>
              <a:rPr lang="en-US" sz="2400" dirty="0" smtClean="0"/>
              <a:t>Most of the nerves of the peripheral nervous system are composed of </a:t>
            </a:r>
            <a:r>
              <a:rPr lang="en-US" sz="2400" i="1" dirty="0" smtClean="0"/>
              <a:t>sensory nerve fibres conveying afferent </a:t>
            </a:r>
            <a:r>
              <a:rPr lang="en-US" sz="2400" dirty="0" smtClean="0"/>
              <a:t>impulses from sensory end organs to the brain, and </a:t>
            </a:r>
            <a:r>
              <a:rPr lang="en-US" sz="2400" i="1" dirty="0" smtClean="0"/>
              <a:t>motor nerve fibres conveying efferent impulses from the brain </a:t>
            </a:r>
            <a:r>
              <a:rPr lang="en-US" sz="2400" dirty="0" smtClean="0"/>
              <a:t>through the spinal cord to the </a:t>
            </a:r>
            <a:r>
              <a:rPr lang="en-US" sz="2400" dirty="0" err="1" smtClean="0"/>
              <a:t>effector</a:t>
            </a:r>
            <a:r>
              <a:rPr lang="en-US" sz="2400" dirty="0" smtClean="0"/>
              <a:t> organs, e.g. skeletal muscles, smooth muscle and glands.</a:t>
            </a:r>
            <a:endParaRPr lang="en-US" sz="2400"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a:bodyPr>
          <a:lstStyle/>
          <a:p>
            <a:r>
              <a:rPr lang="en-US" sz="2400" dirty="0" smtClean="0"/>
              <a:t>Each nerve consists of numerous nerve fibres collected into bundles. </a:t>
            </a:r>
          </a:p>
          <a:p>
            <a:r>
              <a:rPr lang="en-US" sz="2400" dirty="0" smtClean="0"/>
              <a:t>Each bundle has several coverings of protective connective tissue.</a:t>
            </a:r>
          </a:p>
          <a:p>
            <a:pPr>
              <a:buFont typeface="Wingdings" pitchFamily="2" charset="2"/>
              <a:buChar char="Ø"/>
            </a:pPr>
            <a:r>
              <a:rPr lang="en-US" sz="2400" dirty="0" err="1" smtClean="0"/>
              <a:t>Endoneurium</a:t>
            </a:r>
            <a:r>
              <a:rPr lang="en-US" sz="2400" dirty="0" smtClean="0"/>
              <a:t> is a delicate tissue, surrounding each individual fibre, which is continuous with the septa that pass inwards from the </a:t>
            </a:r>
            <a:r>
              <a:rPr lang="en-US" sz="2400" dirty="0" err="1" smtClean="0"/>
              <a:t>perineurium</a:t>
            </a:r>
            <a:r>
              <a:rPr lang="en-US" sz="2400" dirty="0" smtClean="0"/>
              <a:t>.</a:t>
            </a:r>
          </a:p>
          <a:p>
            <a:pPr>
              <a:buFont typeface="Wingdings" pitchFamily="2" charset="2"/>
              <a:buChar char="Ø"/>
            </a:pPr>
            <a:r>
              <a:rPr lang="en-US" sz="2400" dirty="0" err="1" smtClean="0"/>
              <a:t>Perineurium</a:t>
            </a:r>
            <a:r>
              <a:rPr lang="en-US" sz="2400" dirty="0" smtClean="0"/>
              <a:t> is a smooth connective tissue, surrounding each bundle of fibres.</a:t>
            </a:r>
          </a:p>
          <a:p>
            <a:pPr>
              <a:buFont typeface="Wingdings" pitchFamily="2" charset="2"/>
              <a:buChar char="Ø"/>
            </a:pPr>
            <a:r>
              <a:rPr lang="en-US" sz="2400" dirty="0" err="1" smtClean="0"/>
              <a:t>Epineurium</a:t>
            </a:r>
            <a:r>
              <a:rPr lang="en-US" sz="2400" dirty="0" smtClean="0"/>
              <a:t> is the fibrous tissue which surrounds and encloses a number of bundles of nerve fibres. Most large nerves are covered by </a:t>
            </a:r>
            <a:r>
              <a:rPr lang="en-US" sz="2400" dirty="0" err="1" smtClean="0"/>
              <a:t>epineurium</a:t>
            </a:r>
            <a:r>
              <a:rPr lang="en-US" sz="2400" dirty="0" smtClean="0"/>
              <a:t>.</a:t>
            </a:r>
            <a:endParaRPr lang="en-US" sz="240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smtClean="0"/>
              <a:t>Spinal nerves</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p>
            <a:r>
              <a:rPr lang="en-US" sz="2400" dirty="0" smtClean="0"/>
              <a:t>There are </a:t>
            </a:r>
            <a:r>
              <a:rPr lang="en-US" sz="2400" i="1" dirty="0" smtClean="0"/>
              <a:t>31 pairs of spinal nerves that leave the vertebral </a:t>
            </a:r>
            <a:r>
              <a:rPr lang="en-US" sz="2400" dirty="0" smtClean="0"/>
              <a:t>canal by passing through the </a:t>
            </a:r>
            <a:r>
              <a:rPr lang="en-US" sz="2400" dirty="0" err="1" smtClean="0"/>
              <a:t>intervertebral</a:t>
            </a:r>
            <a:r>
              <a:rPr lang="en-US" sz="2400" dirty="0" smtClean="0"/>
              <a:t> foramina formed by adjacent vertebrae. </a:t>
            </a:r>
          </a:p>
          <a:p>
            <a:r>
              <a:rPr lang="en-US" sz="2400" dirty="0" smtClean="0"/>
              <a:t>They are named and grouped according to the vertebrae with which they are associated:</a:t>
            </a:r>
          </a:p>
          <a:p>
            <a:pPr>
              <a:buFont typeface="Wingdings" pitchFamily="2" charset="2"/>
              <a:buChar char="Ø"/>
            </a:pPr>
            <a:r>
              <a:rPr lang="en-US" sz="2400" dirty="0" smtClean="0"/>
              <a:t>8 cervical</a:t>
            </a:r>
          </a:p>
          <a:p>
            <a:pPr>
              <a:buFont typeface="Wingdings" pitchFamily="2" charset="2"/>
              <a:buChar char="Ø"/>
            </a:pPr>
            <a:r>
              <a:rPr lang="en-US" sz="2400" dirty="0" smtClean="0"/>
              <a:t>12 thoracic</a:t>
            </a:r>
          </a:p>
          <a:p>
            <a:pPr>
              <a:buFont typeface="Wingdings" pitchFamily="2" charset="2"/>
              <a:buChar char="Ø"/>
            </a:pPr>
            <a:r>
              <a:rPr lang="en-US" sz="2400" dirty="0" smtClean="0"/>
              <a:t>5 lumbar</a:t>
            </a:r>
          </a:p>
          <a:p>
            <a:pPr>
              <a:buFont typeface="Wingdings" pitchFamily="2" charset="2"/>
              <a:buChar char="Ø"/>
            </a:pPr>
            <a:r>
              <a:rPr lang="en-US" sz="2400" dirty="0" smtClean="0"/>
              <a:t>5 sacral</a:t>
            </a:r>
          </a:p>
          <a:p>
            <a:pPr>
              <a:buFont typeface="Wingdings" pitchFamily="2" charset="2"/>
              <a:buChar char="Ø"/>
            </a:pPr>
            <a:r>
              <a:rPr lang="en-US" sz="2400" dirty="0" smtClean="0"/>
              <a:t>1 </a:t>
            </a:r>
            <a:r>
              <a:rPr lang="en-US" sz="2400" dirty="0" err="1" smtClean="0"/>
              <a:t>coccygeal</a:t>
            </a:r>
            <a:r>
              <a:rPr lang="en-US" sz="2400" dirty="0" smtClean="0"/>
              <a:t>.</a:t>
            </a:r>
            <a:endParaRPr lang="en-US" sz="2400"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52600" y="304800"/>
            <a:ext cx="5029200" cy="6172200"/>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15000"/>
          </a:xfrm>
        </p:spPr>
        <p:txBody>
          <a:bodyPr>
            <a:normAutofit/>
          </a:bodyPr>
          <a:lstStyle/>
          <a:p>
            <a:r>
              <a:rPr lang="en-US" sz="2400" dirty="0" smtClean="0"/>
              <a:t>Although there are only seven cervical vertebrae, there are eight nerves because the first pair leave the vertebral canal between the occipital bone and the atlas and the eighth pair leave below the last cervical vertebra.</a:t>
            </a:r>
          </a:p>
          <a:p>
            <a:r>
              <a:rPr lang="en-US" sz="2400" dirty="0" smtClean="0"/>
              <a:t>Thereafter the nerves are given the name and number of the vertebra immediately </a:t>
            </a:r>
            <a:r>
              <a:rPr lang="en-US" sz="2400" i="1" dirty="0" smtClean="0"/>
              <a:t>above.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943600"/>
          </a:xfrm>
        </p:spPr>
        <p:txBody>
          <a:bodyPr>
            <a:normAutofit/>
          </a:bodyPr>
          <a:lstStyle/>
          <a:p>
            <a:r>
              <a:rPr lang="en-US" sz="2400" dirty="0" smtClean="0"/>
              <a:t>The lumbar, sacral and </a:t>
            </a:r>
            <a:r>
              <a:rPr lang="en-US" sz="2400" dirty="0" err="1" smtClean="0"/>
              <a:t>coccygeal</a:t>
            </a:r>
            <a:r>
              <a:rPr lang="en-US" sz="2400" dirty="0" smtClean="0"/>
              <a:t> nerves leave the spinal cord near its termination at the level of the first lumbar vertebra, and extend downwards inside the vertebral canal in the subarachnoid space, forming a sheaf of nerves which resembles a horse's tail, the </a:t>
            </a:r>
            <a:r>
              <a:rPr lang="en-US" sz="2400" dirty="0" err="1" smtClean="0"/>
              <a:t>cauda</a:t>
            </a:r>
            <a:r>
              <a:rPr lang="en-US" sz="2400" dirty="0" smtClean="0"/>
              <a:t> </a:t>
            </a:r>
            <a:r>
              <a:rPr lang="en-US" sz="2400" dirty="0" err="1" smtClean="0"/>
              <a:t>equina</a:t>
            </a:r>
            <a:r>
              <a:rPr lang="en-US" sz="2400" dirty="0" smtClean="0"/>
              <a:t>.</a:t>
            </a:r>
          </a:p>
          <a:p>
            <a:r>
              <a:rPr lang="en-US" sz="2400" dirty="0" smtClean="0"/>
              <a:t>These nerves leave the vertebral canal at the appropriate lumbar, sacral or </a:t>
            </a:r>
            <a:r>
              <a:rPr lang="en-US" sz="2400" dirty="0" err="1" smtClean="0"/>
              <a:t>coccygeal</a:t>
            </a:r>
            <a:r>
              <a:rPr lang="en-US" sz="2400" dirty="0" smtClean="0"/>
              <a:t> level, depending on their destination.</a:t>
            </a:r>
          </a:p>
          <a:p>
            <a:r>
              <a:rPr lang="en-US" sz="2400" dirty="0" smtClean="0"/>
              <a:t>The spinal nerves arise from both sides of the spinal cord and emerge through the </a:t>
            </a:r>
            <a:r>
              <a:rPr lang="en-US" sz="2400" dirty="0" err="1" smtClean="0"/>
              <a:t>intervertebral</a:t>
            </a:r>
            <a:r>
              <a:rPr lang="en-US" sz="2400" dirty="0" smtClean="0"/>
              <a:t> foramina.</a:t>
            </a:r>
          </a:p>
          <a:p>
            <a:r>
              <a:rPr lang="en-US" sz="2400" dirty="0" smtClean="0"/>
              <a:t>Each nerve is formed by the union of a motor and a sensory nerve root and is, therefore, a mixed nerve. </a:t>
            </a:r>
          </a:p>
          <a:p>
            <a:r>
              <a:rPr lang="en-US" sz="2400" dirty="0" smtClean="0"/>
              <a:t>Each spinal nerve has a contribution from the sympathetic part of the autonomic nervous system in the form of a </a:t>
            </a:r>
            <a:r>
              <a:rPr lang="en-US" sz="2400" dirty="0" err="1" smtClean="0"/>
              <a:t>preganglionic</a:t>
            </a:r>
            <a:r>
              <a:rPr lang="en-US" sz="2400" dirty="0" smtClean="0"/>
              <a:t> fibre.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r>
              <a:rPr lang="en-US"/>
              <a:t>Axons: Function</a:t>
            </a:r>
          </a:p>
        </p:txBody>
      </p:sp>
      <p:sp>
        <p:nvSpPr>
          <p:cNvPr id="741379" name="Rectangle 3"/>
          <p:cNvSpPr>
            <a:spLocks noGrp="1" noChangeArrowheads="1"/>
          </p:cNvSpPr>
          <p:nvPr>
            <p:ph idx="1"/>
          </p:nvPr>
        </p:nvSpPr>
        <p:spPr/>
        <p:txBody>
          <a:bodyPr/>
          <a:lstStyle/>
          <a:p>
            <a:r>
              <a:rPr lang="en-US" sz="2400" dirty="0"/>
              <a:t>Generate and transmit action potentials</a:t>
            </a:r>
          </a:p>
          <a:p>
            <a:r>
              <a:rPr lang="en-US" sz="2400" dirty="0"/>
              <a:t>Secrete neurotransmitters from the axonal terminals</a:t>
            </a:r>
          </a:p>
          <a:p>
            <a:endParaRPr lang="en-US" dirty="0"/>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Nerve roots </a:t>
            </a:r>
            <a:endParaRPr lang="en-US" b="1" dirty="0"/>
          </a:p>
        </p:txBody>
      </p:sp>
      <p:sp>
        <p:nvSpPr>
          <p:cNvPr id="3" name="Content Placeholder 2"/>
          <p:cNvSpPr>
            <a:spLocks noGrp="1"/>
          </p:cNvSpPr>
          <p:nvPr>
            <p:ph idx="1"/>
          </p:nvPr>
        </p:nvSpPr>
        <p:spPr>
          <a:xfrm>
            <a:off x="457200" y="914400"/>
            <a:ext cx="8229600" cy="5562600"/>
          </a:xfrm>
        </p:spPr>
        <p:txBody>
          <a:bodyPr>
            <a:normAutofit/>
          </a:bodyPr>
          <a:lstStyle/>
          <a:p>
            <a:r>
              <a:rPr lang="en-US" sz="2400" dirty="0" smtClean="0"/>
              <a:t>The anterior nerve root consists of motor nerve fibres which are the axons of the nerve cells in the anterior column of grey matter in the spinal cord and, in the thoracic and lumbar regions, sympathetic nerve fibres which are the axons of cells in the lateral columns of grey matter.</a:t>
            </a:r>
          </a:p>
          <a:p>
            <a:r>
              <a:rPr lang="en-US" sz="2400" dirty="0" smtClean="0"/>
              <a:t>The posterior nerve root consists of sensory nerve fibres.</a:t>
            </a:r>
          </a:p>
          <a:p>
            <a:r>
              <a:rPr lang="en-US" sz="2400" dirty="0" smtClean="0"/>
              <a:t>Just outside the spinal cord there is a spinal ganglion (posterior root ganglion), consisting of a little cluster of cell bodies. </a:t>
            </a:r>
          </a:p>
          <a:p>
            <a:r>
              <a:rPr lang="en-US" sz="2400" dirty="0" smtClean="0"/>
              <a:t>Sensory nerve fibres pass through these ganglia before entering the spinal cord. </a:t>
            </a:r>
          </a:p>
          <a:p>
            <a:r>
              <a:rPr lang="en-US" sz="2400" dirty="0" smtClean="0"/>
              <a:t>The area of skin supplied by each nerve is called a dermatome</a:t>
            </a:r>
            <a:endParaRPr lang="en-US" sz="24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15000"/>
          </a:xfrm>
        </p:spPr>
        <p:txBody>
          <a:bodyPr>
            <a:normAutofit/>
          </a:bodyPr>
          <a:lstStyle/>
          <a:p>
            <a:r>
              <a:rPr lang="en-US" sz="2400" dirty="0" smtClean="0"/>
              <a:t>For a very short distance after leaving the spinal cord the nerve roots have a covering of </a:t>
            </a:r>
            <a:r>
              <a:rPr lang="en-US" sz="2400" dirty="0" err="1" smtClean="0"/>
              <a:t>dura</a:t>
            </a:r>
            <a:r>
              <a:rPr lang="en-US" sz="2400" dirty="0" smtClean="0"/>
              <a:t> and </a:t>
            </a:r>
            <a:r>
              <a:rPr lang="en-US" sz="2400" dirty="0" err="1" smtClean="0"/>
              <a:t>arachnoid</a:t>
            </a:r>
            <a:r>
              <a:rPr lang="en-US" sz="2400" dirty="0" smtClean="0"/>
              <a:t> maters. </a:t>
            </a:r>
          </a:p>
          <a:p>
            <a:r>
              <a:rPr lang="en-US" sz="2400" dirty="0" smtClean="0"/>
              <a:t>These terminate before the two roots join to form the mixed spinal nerve. </a:t>
            </a:r>
          </a:p>
          <a:p>
            <a:r>
              <a:rPr lang="en-US" sz="2400" dirty="0" smtClean="0"/>
              <a:t>The nerve roots have no covering of </a:t>
            </a:r>
            <a:r>
              <a:rPr lang="en-US" sz="2400" dirty="0" err="1" smtClean="0"/>
              <a:t>pia</a:t>
            </a:r>
            <a:r>
              <a:rPr lang="en-US" sz="2400" dirty="0" smtClean="0"/>
              <a:t> mater.</a:t>
            </a:r>
          </a:p>
          <a:p>
            <a:r>
              <a:rPr lang="en-US" sz="2400" dirty="0" smtClean="0"/>
              <a:t>Immediately after emerging from the </a:t>
            </a:r>
            <a:r>
              <a:rPr lang="en-US" sz="2400" dirty="0" err="1" smtClean="0"/>
              <a:t>intervertebral</a:t>
            </a:r>
            <a:r>
              <a:rPr lang="en-US" sz="2400" dirty="0" smtClean="0"/>
              <a:t> foramen each spinal nerve divides into a </a:t>
            </a:r>
            <a:r>
              <a:rPr lang="en-US" sz="2400" dirty="0" err="1" smtClean="0"/>
              <a:t>ramus</a:t>
            </a:r>
            <a:r>
              <a:rPr lang="en-US" sz="2400" dirty="0" smtClean="0"/>
              <a:t> </a:t>
            </a:r>
            <a:r>
              <a:rPr lang="en-US" sz="2400" dirty="0" err="1" smtClean="0"/>
              <a:t>communicans</a:t>
            </a:r>
            <a:r>
              <a:rPr lang="en-US" sz="2400" dirty="0" smtClean="0"/>
              <a:t>, a posterior </a:t>
            </a:r>
            <a:r>
              <a:rPr lang="en-US" sz="2400" dirty="0" err="1" smtClean="0"/>
              <a:t>ramus</a:t>
            </a:r>
            <a:r>
              <a:rPr lang="en-US" sz="2400" dirty="0" smtClean="0"/>
              <a:t> and an anterior </a:t>
            </a:r>
            <a:r>
              <a:rPr lang="en-US" sz="2400" dirty="0" err="1" smtClean="0"/>
              <a:t>ramus</a:t>
            </a:r>
            <a:r>
              <a:rPr lang="en-US" sz="2400" dirty="0" smtClean="0"/>
              <a:t>.</a:t>
            </a:r>
          </a:p>
          <a:p>
            <a:r>
              <a:rPr lang="en-US" sz="2400" dirty="0" smtClean="0"/>
              <a:t>The </a:t>
            </a:r>
            <a:r>
              <a:rPr lang="en-US" sz="2400" dirty="0" err="1" smtClean="0"/>
              <a:t>rami</a:t>
            </a:r>
            <a:r>
              <a:rPr lang="en-US" sz="2400" dirty="0" smtClean="0"/>
              <a:t> </a:t>
            </a:r>
            <a:r>
              <a:rPr lang="en-US" sz="2400" dirty="0" err="1" smtClean="0"/>
              <a:t>communicans</a:t>
            </a:r>
            <a:r>
              <a:rPr lang="en-US" sz="2400" dirty="0" smtClean="0"/>
              <a:t> are part of </a:t>
            </a:r>
            <a:r>
              <a:rPr lang="en-US" sz="2400" dirty="0" err="1" smtClean="0"/>
              <a:t>preganglionic</a:t>
            </a:r>
            <a:r>
              <a:rPr lang="en-US" sz="2400" dirty="0" smtClean="0"/>
              <a:t> sympathetic </a:t>
            </a:r>
            <a:r>
              <a:rPr lang="en-US" sz="2400" dirty="0" err="1" smtClean="0"/>
              <a:t>neurones</a:t>
            </a:r>
            <a:r>
              <a:rPr lang="en-US" sz="2400" dirty="0" smtClean="0"/>
              <a:t> of the autonomic nervous system</a:t>
            </a:r>
            <a:endParaRPr lang="en-US" sz="24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84"/>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943600"/>
          </a:xfrm>
        </p:spPr>
        <p:txBody>
          <a:bodyPr>
            <a:normAutofit/>
          </a:bodyPr>
          <a:lstStyle/>
          <a:p>
            <a:pPr>
              <a:buNone/>
            </a:pPr>
            <a:r>
              <a:rPr lang="en-US" sz="2400" b="1" i="1" dirty="0" smtClean="0"/>
              <a:t>The posterior </a:t>
            </a:r>
            <a:r>
              <a:rPr lang="en-US" sz="2400" b="1" i="1" dirty="0" err="1" smtClean="0"/>
              <a:t>rami</a:t>
            </a:r>
            <a:r>
              <a:rPr lang="en-US" sz="2400" b="1" i="1" dirty="0" smtClean="0"/>
              <a:t> </a:t>
            </a:r>
            <a:r>
              <a:rPr lang="en-US" sz="2400" i="1" dirty="0" smtClean="0"/>
              <a:t>pass backwards and divide into </a:t>
            </a:r>
            <a:r>
              <a:rPr lang="en-US" sz="2400" dirty="0" smtClean="0"/>
              <a:t>medial and lateral branches to supply skin and muscles of relatively small areas of the posterior aspect of the head, neck and trunk.</a:t>
            </a:r>
          </a:p>
          <a:p>
            <a:pPr>
              <a:buNone/>
            </a:pPr>
            <a:r>
              <a:rPr lang="en-US" sz="2400" b="1" i="1" dirty="0" smtClean="0"/>
              <a:t>The anterior </a:t>
            </a:r>
            <a:r>
              <a:rPr lang="en-US" sz="2400" b="1" i="1" dirty="0" err="1" smtClean="0"/>
              <a:t>rami</a:t>
            </a:r>
            <a:r>
              <a:rPr lang="en-US" sz="2400" b="1" i="1" dirty="0" smtClean="0"/>
              <a:t> </a:t>
            </a:r>
            <a:r>
              <a:rPr lang="en-US" sz="2400" i="1" dirty="0" smtClean="0"/>
              <a:t>supply the anterior and lateral </a:t>
            </a:r>
            <a:r>
              <a:rPr lang="en-US" sz="2400" dirty="0" smtClean="0"/>
              <a:t>aspects of the neck, trunk and the upper and lower limbs.</a:t>
            </a:r>
          </a:p>
          <a:p>
            <a:r>
              <a:rPr lang="en-US" sz="2400" dirty="0" smtClean="0"/>
              <a:t>In the cervical, lumbar and sacral regions the anterior </a:t>
            </a:r>
            <a:r>
              <a:rPr lang="en-US" sz="2400" dirty="0" err="1" smtClean="0"/>
              <a:t>rami</a:t>
            </a:r>
            <a:r>
              <a:rPr lang="en-US" sz="2400" dirty="0" smtClean="0"/>
              <a:t> unite near their origins to form large masses of nerves, or </a:t>
            </a:r>
            <a:r>
              <a:rPr lang="en-US" sz="2400" i="1" dirty="0" smtClean="0"/>
              <a:t>plexuses, where nerve fibres are regrouped and </a:t>
            </a:r>
            <a:r>
              <a:rPr lang="en-US" sz="2400" dirty="0" smtClean="0"/>
              <a:t>rearranged before proceeding to supply skin, bones, muscles and joints of a particular area. </a:t>
            </a:r>
            <a:endParaRPr lang="en-US" sz="2400"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60" y="762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867400"/>
          </a:xfrm>
        </p:spPr>
        <p:txBody>
          <a:bodyPr>
            <a:normAutofit/>
          </a:bodyPr>
          <a:lstStyle/>
          <a:p>
            <a:r>
              <a:rPr lang="en-US" sz="2400" dirty="0" smtClean="0"/>
              <a:t>This means that these structures have a nerve supply from more than one spinal nerve and therefore damage to one spinal nerve does not cause loss of function of a region.</a:t>
            </a:r>
          </a:p>
          <a:p>
            <a:r>
              <a:rPr lang="en-US" sz="2400" dirty="0" smtClean="0"/>
              <a:t>In the thoracic region the anterior </a:t>
            </a:r>
            <a:r>
              <a:rPr lang="en-US" sz="2400" dirty="0" err="1" smtClean="0"/>
              <a:t>rami</a:t>
            </a:r>
            <a:r>
              <a:rPr lang="en-US" sz="2400" dirty="0" smtClean="0"/>
              <a:t> do not form plexuses.</a:t>
            </a:r>
          </a:p>
          <a:p>
            <a:r>
              <a:rPr lang="en-US" sz="2400" dirty="0" smtClean="0"/>
              <a:t>There are five large plexuses of mixed nerves formed on each side of the vertebral column.</a:t>
            </a:r>
          </a:p>
          <a:p>
            <a:r>
              <a:rPr lang="en-US" sz="2400" dirty="0" smtClean="0"/>
              <a:t>They are the:</a:t>
            </a:r>
          </a:p>
          <a:p>
            <a:pPr>
              <a:buFont typeface="Wingdings" pitchFamily="2" charset="2"/>
              <a:buChar char="Ø"/>
            </a:pPr>
            <a:r>
              <a:rPr lang="en-US" sz="2400" dirty="0" smtClean="0"/>
              <a:t>cervical plexuses</a:t>
            </a:r>
          </a:p>
          <a:p>
            <a:pPr>
              <a:buFont typeface="Wingdings" pitchFamily="2" charset="2"/>
              <a:buChar char="Ø"/>
            </a:pPr>
            <a:r>
              <a:rPr lang="en-US" sz="2400" dirty="0" smtClean="0"/>
              <a:t>brachial plexuses</a:t>
            </a:r>
          </a:p>
          <a:p>
            <a:pPr>
              <a:buFont typeface="Wingdings" pitchFamily="2" charset="2"/>
              <a:buChar char="Ø"/>
            </a:pPr>
            <a:r>
              <a:rPr lang="en-US" sz="2400" dirty="0" smtClean="0"/>
              <a:t>lumbar plexuses</a:t>
            </a:r>
          </a:p>
          <a:p>
            <a:pPr>
              <a:buFont typeface="Wingdings" pitchFamily="2" charset="2"/>
              <a:buChar char="Ø"/>
            </a:pPr>
            <a:r>
              <a:rPr lang="en-US" sz="2400" dirty="0" smtClean="0"/>
              <a:t>sacral plexuses</a:t>
            </a:r>
          </a:p>
          <a:p>
            <a:pPr>
              <a:buFont typeface="Wingdings" pitchFamily="2" charset="2"/>
              <a:buChar char="Ø"/>
            </a:pPr>
            <a:r>
              <a:rPr lang="en-US" sz="2400" dirty="0" err="1" smtClean="0"/>
              <a:t>coccygeal</a:t>
            </a:r>
            <a:r>
              <a:rPr lang="en-US" sz="2400" dirty="0" smtClean="0"/>
              <a:t> plexuses.</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Cervical plexus </a:t>
            </a:r>
            <a:endParaRPr lang="en-US" dirty="0"/>
          </a:p>
        </p:txBody>
      </p:sp>
      <p:sp>
        <p:nvSpPr>
          <p:cNvPr id="3" name="Content Placeholder 2"/>
          <p:cNvSpPr>
            <a:spLocks noGrp="1"/>
          </p:cNvSpPr>
          <p:nvPr>
            <p:ph idx="1"/>
          </p:nvPr>
        </p:nvSpPr>
        <p:spPr>
          <a:xfrm>
            <a:off x="457200" y="838200"/>
            <a:ext cx="8229600" cy="5486400"/>
          </a:xfrm>
        </p:spPr>
        <p:txBody>
          <a:bodyPr>
            <a:normAutofit/>
          </a:bodyPr>
          <a:lstStyle/>
          <a:p>
            <a:r>
              <a:rPr lang="en-US" sz="2400" dirty="0" smtClean="0"/>
              <a:t>This is formed by the anterior </a:t>
            </a:r>
            <a:r>
              <a:rPr lang="en-US" sz="2400" dirty="0" err="1" smtClean="0"/>
              <a:t>rami</a:t>
            </a:r>
            <a:r>
              <a:rPr lang="en-US" sz="2400" dirty="0" smtClean="0"/>
              <a:t> of the first four cervical nerves. </a:t>
            </a:r>
          </a:p>
          <a:p>
            <a:r>
              <a:rPr lang="en-US" sz="2400" dirty="0" smtClean="0"/>
              <a:t>It lies opposite the 1st, 2nd, 3rd and 4</a:t>
            </a:r>
            <a:r>
              <a:rPr lang="en-US" sz="2400" baseline="30000" dirty="0" smtClean="0"/>
              <a:t>th</a:t>
            </a:r>
            <a:r>
              <a:rPr lang="en-US" sz="2400" dirty="0" smtClean="0"/>
              <a:t> cervical vertebrae under the protection of the </a:t>
            </a:r>
            <a:r>
              <a:rPr lang="en-US" sz="2400" dirty="0" err="1" smtClean="0"/>
              <a:t>sternocleidomastoid</a:t>
            </a:r>
            <a:r>
              <a:rPr lang="en-US" sz="2400" dirty="0" smtClean="0"/>
              <a:t> muscle.</a:t>
            </a:r>
          </a:p>
          <a:p>
            <a:r>
              <a:rPr lang="en-US" sz="2400" i="1" dirty="0" smtClean="0"/>
              <a:t>The superficial branches supply the structures at the </a:t>
            </a:r>
            <a:r>
              <a:rPr lang="en-US" sz="2400" dirty="0" smtClean="0"/>
              <a:t>back and side of the head and the skin of the front of the neck to the level of the sternum.</a:t>
            </a:r>
          </a:p>
          <a:p>
            <a:r>
              <a:rPr lang="en-US" sz="2400" i="1" dirty="0" smtClean="0"/>
              <a:t>The deep branches supply muscles of the neck, e.g. the </a:t>
            </a:r>
            <a:r>
              <a:rPr lang="en-US" sz="2400" dirty="0" err="1" smtClean="0"/>
              <a:t>sternocleidomastoid</a:t>
            </a:r>
            <a:r>
              <a:rPr lang="en-US" sz="2400" dirty="0" smtClean="0"/>
              <a:t> and the </a:t>
            </a:r>
            <a:r>
              <a:rPr lang="en-US" sz="2400" dirty="0" err="1" smtClean="0"/>
              <a:t>trapezius</a:t>
            </a:r>
            <a:r>
              <a:rPr lang="en-US" sz="2400" dirty="0" smtClean="0"/>
              <a:t>.</a:t>
            </a:r>
          </a:p>
          <a:p>
            <a:r>
              <a:rPr lang="en-US" sz="2400" i="1" dirty="0" smtClean="0"/>
              <a:t>The </a:t>
            </a:r>
            <a:r>
              <a:rPr lang="en-US" sz="2400" i="1" dirty="0" err="1" smtClean="0"/>
              <a:t>phrenic</a:t>
            </a:r>
            <a:r>
              <a:rPr lang="en-US" sz="2400" i="1" dirty="0" smtClean="0"/>
              <a:t> nerve originates from cervical roots 3,4 and </a:t>
            </a:r>
            <a:r>
              <a:rPr lang="en-US" sz="2400" dirty="0" smtClean="0"/>
              <a:t>5 and passes downwards through the thoracic cavity in front of the root of the lung to supply the muscle of the diaphragm with impulses which stimulate contraction.</a:t>
            </a:r>
            <a:endParaRPr lang="en-US" sz="2400"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Brachial plexus</a:t>
            </a:r>
            <a:endParaRPr lang="en-US" dirty="0"/>
          </a:p>
        </p:txBody>
      </p:sp>
      <p:sp>
        <p:nvSpPr>
          <p:cNvPr id="3" name="Content Placeholder 2"/>
          <p:cNvSpPr>
            <a:spLocks noGrp="1"/>
          </p:cNvSpPr>
          <p:nvPr>
            <p:ph idx="1"/>
          </p:nvPr>
        </p:nvSpPr>
        <p:spPr>
          <a:xfrm>
            <a:off x="457200" y="838200"/>
            <a:ext cx="8229600" cy="5562600"/>
          </a:xfrm>
        </p:spPr>
        <p:txBody>
          <a:bodyPr>
            <a:normAutofit/>
          </a:bodyPr>
          <a:lstStyle/>
          <a:p>
            <a:r>
              <a:rPr lang="en-US" sz="2400" dirty="0" smtClean="0"/>
              <a:t>The anterior </a:t>
            </a:r>
            <a:r>
              <a:rPr lang="en-US" sz="2400" dirty="0" err="1" smtClean="0"/>
              <a:t>rami</a:t>
            </a:r>
            <a:r>
              <a:rPr lang="en-US" sz="2400" dirty="0" smtClean="0"/>
              <a:t> of the lower four cervical nerves and a large part of the first thoracic nerve form the brachial plexus. </a:t>
            </a:r>
          </a:p>
          <a:p>
            <a:r>
              <a:rPr lang="en-US" sz="2400" dirty="0" smtClean="0"/>
              <a:t>The plexus is situated in the neck and shoulder above and behind the </a:t>
            </a:r>
            <a:r>
              <a:rPr lang="en-US" sz="2400" dirty="0" err="1" smtClean="0"/>
              <a:t>subclavian</a:t>
            </a:r>
            <a:r>
              <a:rPr lang="en-US" sz="2400" dirty="0" smtClean="0"/>
              <a:t> vessels and in the </a:t>
            </a:r>
            <a:r>
              <a:rPr lang="en-US" sz="2400" dirty="0" err="1" smtClean="0"/>
              <a:t>axilla</a:t>
            </a:r>
            <a:r>
              <a:rPr lang="en-US" sz="2400" dirty="0" smtClean="0"/>
              <a:t>.</a:t>
            </a:r>
          </a:p>
          <a:p>
            <a:r>
              <a:rPr lang="en-US" sz="2400" dirty="0" smtClean="0"/>
              <a:t>The branches of the brachial plexus supply the skin and muscles of the upper limbs and some of the chest muscles.</a:t>
            </a:r>
            <a:endParaRPr lang="en-US" sz="24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a:bodyPr>
          <a:lstStyle/>
          <a:p>
            <a:r>
              <a:rPr lang="en-US" sz="2400" dirty="0" smtClean="0"/>
              <a:t>Five large nerves and a number of smaller ones emerge from this plexus, each with a contribution from more than one nerve root, containing sensory, motor and autonomic fibres:</a:t>
            </a:r>
          </a:p>
          <a:p>
            <a:pPr>
              <a:buFont typeface="Wingdings" pitchFamily="2" charset="2"/>
              <a:buChar char="Ø"/>
            </a:pPr>
            <a:r>
              <a:rPr lang="en-US" sz="2400" dirty="0" err="1" smtClean="0"/>
              <a:t>axillary</a:t>
            </a:r>
            <a:r>
              <a:rPr lang="en-US" sz="2400" dirty="0" smtClean="0"/>
              <a:t> (circumflex) nerve: C5, 6</a:t>
            </a:r>
          </a:p>
          <a:p>
            <a:pPr>
              <a:buFont typeface="Wingdings" pitchFamily="2" charset="2"/>
              <a:buChar char="Ø"/>
            </a:pPr>
            <a:r>
              <a:rPr lang="pt-BR" sz="2400" dirty="0" smtClean="0"/>
              <a:t>radial nerve: C5, 6, 7, 8, Tl</a:t>
            </a:r>
          </a:p>
          <a:p>
            <a:pPr>
              <a:buFont typeface="Wingdings" pitchFamily="2" charset="2"/>
              <a:buChar char="Ø"/>
            </a:pPr>
            <a:r>
              <a:rPr lang="en-US" sz="2400" dirty="0" err="1" smtClean="0"/>
              <a:t>musculocutaneous</a:t>
            </a:r>
            <a:r>
              <a:rPr lang="en-US" sz="2400" dirty="0" smtClean="0"/>
              <a:t> nerve: C5, 6, 7</a:t>
            </a:r>
          </a:p>
          <a:p>
            <a:pPr>
              <a:buFont typeface="Wingdings" pitchFamily="2" charset="2"/>
              <a:buChar char="Ø"/>
            </a:pPr>
            <a:r>
              <a:rPr lang="en-US" sz="2400" dirty="0" smtClean="0"/>
              <a:t>median nerve: C5, 6, 7, 8, </a:t>
            </a:r>
            <a:r>
              <a:rPr lang="en-US" sz="2400" dirty="0" err="1" smtClean="0"/>
              <a:t>Tl</a:t>
            </a:r>
            <a:endParaRPr lang="en-US" sz="2400" dirty="0" smtClean="0"/>
          </a:p>
          <a:p>
            <a:pPr>
              <a:buFont typeface="Wingdings" pitchFamily="2" charset="2"/>
              <a:buChar char="Ø"/>
            </a:pPr>
            <a:r>
              <a:rPr lang="en-US" sz="2400" dirty="0" err="1" smtClean="0"/>
              <a:t>ulnar</a:t>
            </a:r>
            <a:r>
              <a:rPr lang="en-US" sz="2400" dirty="0" smtClean="0"/>
              <a:t> nerve: C7, 8, </a:t>
            </a:r>
            <a:r>
              <a:rPr lang="en-US" sz="2400" dirty="0" err="1" smtClean="0"/>
              <a:t>Tl</a:t>
            </a:r>
            <a:endParaRPr lang="en-US" sz="2400" dirty="0" smtClean="0"/>
          </a:p>
          <a:p>
            <a:pPr>
              <a:buFont typeface="Wingdings" pitchFamily="2" charset="2"/>
              <a:buChar char="Ø"/>
            </a:pPr>
            <a:r>
              <a:rPr lang="en-US" sz="2400" dirty="0" smtClean="0"/>
              <a:t>medial </a:t>
            </a:r>
            <a:r>
              <a:rPr lang="en-US" sz="2400" dirty="0" err="1" smtClean="0"/>
              <a:t>cutaneous</a:t>
            </a:r>
            <a:r>
              <a:rPr lang="en-US" sz="2400" dirty="0" smtClean="0"/>
              <a:t> nerve: C8, </a:t>
            </a:r>
            <a:r>
              <a:rPr lang="en-US" sz="2400" dirty="0" err="1" smtClean="0"/>
              <a:t>Tl</a:t>
            </a:r>
            <a:r>
              <a:rPr lang="en-US" sz="2400" dirty="0" smtClean="0"/>
              <a:t>.</a:t>
            </a:r>
            <a:endParaRPr lang="en-US" sz="24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762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96000"/>
          </a:xfrm>
        </p:spPr>
        <p:txBody>
          <a:bodyPr>
            <a:normAutofit/>
          </a:bodyPr>
          <a:lstStyle/>
          <a:p>
            <a:pPr>
              <a:buNone/>
            </a:pPr>
            <a:r>
              <a:rPr lang="en-US" sz="2400" b="1" dirty="0" smtClean="0"/>
              <a:t>The </a:t>
            </a:r>
            <a:r>
              <a:rPr lang="en-US" sz="2400" b="1" dirty="0" err="1" smtClean="0"/>
              <a:t>axillary</a:t>
            </a:r>
            <a:r>
              <a:rPr lang="en-US" sz="2400" b="1" dirty="0" smtClean="0"/>
              <a:t> (circumflex) nerve </a:t>
            </a:r>
            <a:r>
              <a:rPr lang="en-US" sz="2400" dirty="0" smtClean="0"/>
              <a:t>winds round the </a:t>
            </a:r>
            <a:r>
              <a:rPr lang="en-US" sz="2400" dirty="0" err="1" smtClean="0"/>
              <a:t>humerus</a:t>
            </a:r>
            <a:r>
              <a:rPr lang="en-US" sz="2400" dirty="0" smtClean="0"/>
              <a:t> at the level of the surgical neck. </a:t>
            </a:r>
          </a:p>
          <a:p>
            <a:r>
              <a:rPr lang="en-US" sz="2400" dirty="0" smtClean="0"/>
              <a:t>It then breaks up into minute branches to supply the deltoid muscle, shoulder joint and overlying skin.</a:t>
            </a:r>
          </a:p>
          <a:p>
            <a:pPr>
              <a:buNone/>
            </a:pPr>
            <a:r>
              <a:rPr lang="en-US" sz="2400" b="1" dirty="0" smtClean="0"/>
              <a:t>The radial nerve </a:t>
            </a:r>
            <a:r>
              <a:rPr lang="en-US" sz="2400" dirty="0" smtClean="0"/>
              <a:t>is the largest branch of the brachial plexus. </a:t>
            </a:r>
          </a:p>
          <a:p>
            <a:r>
              <a:rPr lang="en-US" sz="2400" dirty="0" smtClean="0"/>
              <a:t>It supplies the triceps muscle behind the </a:t>
            </a:r>
            <a:r>
              <a:rPr lang="en-US" sz="2400" dirty="0" err="1" smtClean="0"/>
              <a:t>humerus</a:t>
            </a:r>
            <a:r>
              <a:rPr lang="en-US" sz="2400" dirty="0" smtClean="0"/>
              <a:t>, crosses in front of the elbow joint then winds round to the back of the forearm to supply extensors of the wrist and finger joints. </a:t>
            </a:r>
          </a:p>
          <a:p>
            <a:r>
              <a:rPr lang="en-US" sz="2400" dirty="0" smtClean="0"/>
              <a:t>It continues into the back of the hand to supply the skin of the thumb, the first two fingers and the lateral half of the third finger.</a:t>
            </a:r>
            <a:endParaRPr lang="en-US" sz="24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normAutofit/>
          </a:bodyPr>
          <a:lstStyle/>
          <a:p>
            <a:pPr>
              <a:buNone/>
            </a:pPr>
            <a:r>
              <a:rPr lang="en-US" sz="2400" b="1" dirty="0" smtClean="0"/>
              <a:t>The </a:t>
            </a:r>
            <a:r>
              <a:rPr lang="en-US" sz="2400" b="1" dirty="0" err="1" smtClean="0"/>
              <a:t>musculocutaneous</a:t>
            </a:r>
            <a:r>
              <a:rPr lang="en-US" sz="2400" b="1" dirty="0" smtClean="0"/>
              <a:t> nerve </a:t>
            </a:r>
            <a:r>
              <a:rPr lang="en-US" sz="2400" dirty="0" smtClean="0"/>
              <a:t>passes downwards to the lateral aspect of the forearm. </a:t>
            </a:r>
          </a:p>
          <a:p>
            <a:r>
              <a:rPr lang="en-US" sz="2400" dirty="0" smtClean="0"/>
              <a:t>It supplies the muscles of the upper arm and the skin of the forearm.</a:t>
            </a:r>
          </a:p>
          <a:p>
            <a:pPr>
              <a:buNone/>
            </a:pPr>
            <a:r>
              <a:rPr lang="en-US" sz="2400" b="1" dirty="0" smtClean="0"/>
              <a:t>The median nerve </a:t>
            </a:r>
            <a:r>
              <a:rPr lang="en-US" sz="2400" dirty="0" smtClean="0"/>
              <a:t>passes down the midline of the arm in close association with the brachial artery. </a:t>
            </a:r>
          </a:p>
          <a:p>
            <a:r>
              <a:rPr lang="en-US" sz="2400" dirty="0" smtClean="0"/>
              <a:t>It passes in front of the elbow joint then down to supply the muscles of the front of the forearm. </a:t>
            </a:r>
          </a:p>
          <a:p>
            <a:r>
              <a:rPr lang="en-US" sz="2400" dirty="0" smtClean="0"/>
              <a:t>It continues into the hand where it supplies small muscles and the skin of the front of the thumb, the first two fingers and the lateral half of the third finger. It gives off no branches above the elbow.</a:t>
            </a:r>
            <a:endParaRPr lang="en-US" sz="240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15000"/>
          </a:xfrm>
        </p:spPr>
        <p:txBody>
          <a:bodyPr>
            <a:normAutofit/>
          </a:bodyPr>
          <a:lstStyle/>
          <a:p>
            <a:pPr>
              <a:buNone/>
            </a:pPr>
            <a:r>
              <a:rPr lang="en-US" sz="2400" b="1" i="1" dirty="0" smtClean="0"/>
              <a:t>The </a:t>
            </a:r>
            <a:r>
              <a:rPr lang="en-US" sz="2400" b="1" i="1" dirty="0" err="1" smtClean="0"/>
              <a:t>ulnar</a:t>
            </a:r>
            <a:r>
              <a:rPr lang="en-US" sz="2400" b="1" i="1" dirty="0" smtClean="0"/>
              <a:t> nerve </a:t>
            </a:r>
            <a:r>
              <a:rPr lang="en-US" sz="2400" i="1" dirty="0" smtClean="0"/>
              <a:t>descends through the upper arm lying </a:t>
            </a:r>
            <a:r>
              <a:rPr lang="en-US" sz="2400" dirty="0" smtClean="0"/>
              <a:t>medial to the brachial artery. </a:t>
            </a:r>
          </a:p>
          <a:p>
            <a:r>
              <a:rPr lang="en-US" sz="2400" dirty="0" smtClean="0"/>
              <a:t>It passes behind the medial </a:t>
            </a:r>
            <a:r>
              <a:rPr lang="en-US" sz="2400" dirty="0" err="1" smtClean="0"/>
              <a:t>epicondyle</a:t>
            </a:r>
            <a:r>
              <a:rPr lang="en-US" sz="2400" dirty="0" smtClean="0"/>
              <a:t> of the </a:t>
            </a:r>
            <a:r>
              <a:rPr lang="en-US" sz="2400" dirty="0" err="1" smtClean="0"/>
              <a:t>humerus</a:t>
            </a:r>
            <a:r>
              <a:rPr lang="en-US" sz="2400" dirty="0" smtClean="0"/>
              <a:t> to supply the muscles on the </a:t>
            </a:r>
            <a:r>
              <a:rPr lang="en-US" sz="2400" dirty="0" err="1" smtClean="0"/>
              <a:t>ulnar</a:t>
            </a:r>
            <a:r>
              <a:rPr lang="en-US" sz="2400" dirty="0" smtClean="0"/>
              <a:t> aspect of the forearm. </a:t>
            </a:r>
          </a:p>
          <a:p>
            <a:r>
              <a:rPr lang="en-US" sz="2400" dirty="0" smtClean="0"/>
              <a:t>It continues downwards to supply the muscles in the palm of the hand and the skin of the whole of the little finger and the medial half of the third finger. </a:t>
            </a:r>
          </a:p>
          <a:p>
            <a:r>
              <a:rPr lang="en-US" sz="2400" dirty="0" smtClean="0"/>
              <a:t>It gives off no branches above the elbow.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Axon structure</a:t>
            </a:r>
            <a:endParaRPr lang="en-US" b="1" dirty="0"/>
          </a:p>
        </p:txBody>
      </p:sp>
      <p:sp>
        <p:nvSpPr>
          <p:cNvPr id="3" name="Content Placeholder 2"/>
          <p:cNvSpPr>
            <a:spLocks noGrp="1"/>
          </p:cNvSpPr>
          <p:nvPr>
            <p:ph idx="1"/>
          </p:nvPr>
        </p:nvSpPr>
        <p:spPr>
          <a:xfrm>
            <a:off x="457200" y="990600"/>
            <a:ext cx="8229600" cy="5334000"/>
          </a:xfrm>
        </p:spPr>
        <p:txBody>
          <a:bodyPr>
            <a:normAutofit/>
          </a:bodyPr>
          <a:lstStyle/>
          <a:p>
            <a:r>
              <a:rPr lang="en-US" sz="2400" dirty="0" smtClean="0"/>
              <a:t>Its membrane is called </a:t>
            </a:r>
            <a:r>
              <a:rPr lang="en-US" sz="2400" b="1" i="1" dirty="0" err="1" smtClean="0"/>
              <a:t>axolemma</a:t>
            </a:r>
            <a:r>
              <a:rPr lang="en-US" sz="2400" i="1" dirty="0" smtClean="0"/>
              <a:t> </a:t>
            </a:r>
            <a:r>
              <a:rPr lang="en-US" sz="2400" dirty="0" smtClean="0"/>
              <a:t>and it encloses the </a:t>
            </a:r>
            <a:r>
              <a:rPr lang="en-US" sz="2400" dirty="0" err="1" smtClean="0"/>
              <a:t>cytoplasmic</a:t>
            </a:r>
            <a:r>
              <a:rPr lang="en-US" sz="2400" dirty="0" smtClean="0"/>
              <a:t> extension of the cell body.</a:t>
            </a:r>
          </a:p>
          <a:p>
            <a:r>
              <a:rPr lang="en-US" sz="2400" dirty="0" smtClean="0"/>
              <a:t>Large axons and those of peripheral nerves are surrounded by a </a:t>
            </a:r>
            <a:r>
              <a:rPr lang="en-US" sz="2400" b="1" i="1" dirty="0" smtClean="0"/>
              <a:t>myelin sheath</a:t>
            </a:r>
            <a:r>
              <a:rPr lang="en-US" sz="2400" i="1" dirty="0" smtClean="0"/>
              <a:t>. </a:t>
            </a:r>
          </a:p>
          <a:p>
            <a:r>
              <a:rPr lang="en-US" sz="2400" dirty="0" smtClean="0"/>
              <a:t>Myelin sheath consists of a series of Schwann cells arranged along the length of the axon. </a:t>
            </a:r>
          </a:p>
          <a:p>
            <a:r>
              <a:rPr lang="en-US" sz="2400" dirty="0" smtClean="0"/>
              <a:t>Each one is wrapped around the axon so that it is covered by a number of concentric layers of Schwann cell plasma membrane. </a:t>
            </a:r>
          </a:p>
          <a:p>
            <a:r>
              <a:rPr lang="en-US" sz="2400" dirty="0" smtClean="0"/>
              <a:t>Between the layers of plasma membrane there is a small amount of fatty substance called </a:t>
            </a:r>
            <a:r>
              <a:rPr lang="en-US" sz="2400" b="1" i="1" dirty="0" smtClean="0"/>
              <a:t>myelin.</a:t>
            </a:r>
            <a:r>
              <a:rPr lang="en-US" sz="2400" i="1" dirty="0" smtClean="0"/>
              <a:t>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Lumbar plexus </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t>The lumbar plexus is formed by the anterior </a:t>
            </a:r>
            <a:r>
              <a:rPr lang="en-US" dirty="0" err="1" smtClean="0"/>
              <a:t>rami</a:t>
            </a:r>
            <a:r>
              <a:rPr lang="en-US" dirty="0" smtClean="0"/>
              <a:t> of the first three and part of the fourth lumbar nerves. </a:t>
            </a:r>
          </a:p>
          <a:p>
            <a:r>
              <a:rPr lang="en-US" dirty="0" smtClean="0"/>
              <a:t>The plexus is situated in front of the transverse processes of the lumbar vertebrae and behind the </a:t>
            </a:r>
            <a:r>
              <a:rPr lang="en-US" dirty="0" err="1" smtClean="0"/>
              <a:t>psoas</a:t>
            </a:r>
            <a:r>
              <a:rPr lang="en-US" dirty="0" smtClean="0"/>
              <a:t> muscle. </a:t>
            </a:r>
          </a:p>
          <a:p>
            <a:r>
              <a:rPr lang="en-US" dirty="0" smtClean="0"/>
              <a:t>The main branches, and their nerve roots are:</a:t>
            </a:r>
          </a:p>
          <a:p>
            <a:pPr>
              <a:buFont typeface="Wingdings" pitchFamily="2" charset="2"/>
              <a:buChar char="Ø"/>
            </a:pPr>
            <a:r>
              <a:rPr lang="en-US" dirty="0" err="1" smtClean="0"/>
              <a:t>iliohypogastric</a:t>
            </a:r>
            <a:r>
              <a:rPr lang="en-US" dirty="0" smtClean="0"/>
              <a:t> nerve: L1</a:t>
            </a:r>
          </a:p>
          <a:p>
            <a:pPr>
              <a:buFont typeface="Wingdings" pitchFamily="2" charset="2"/>
              <a:buChar char="Ø"/>
            </a:pPr>
            <a:r>
              <a:rPr lang="en-US" dirty="0" err="1" smtClean="0"/>
              <a:t>ilioinguinal</a:t>
            </a:r>
            <a:r>
              <a:rPr lang="en-US" dirty="0" smtClean="0"/>
              <a:t> nerve: L1</a:t>
            </a:r>
          </a:p>
          <a:p>
            <a:pPr>
              <a:buFont typeface="Wingdings" pitchFamily="2" charset="2"/>
              <a:buChar char="Ø"/>
            </a:pPr>
            <a:r>
              <a:rPr lang="en-US" dirty="0" err="1" smtClean="0"/>
              <a:t>genitofemoral</a:t>
            </a:r>
            <a:r>
              <a:rPr lang="en-US" dirty="0" smtClean="0"/>
              <a:t>: L1, 2</a:t>
            </a:r>
          </a:p>
          <a:p>
            <a:pPr>
              <a:buFont typeface="Wingdings" pitchFamily="2" charset="2"/>
              <a:buChar char="Ø"/>
            </a:pPr>
            <a:r>
              <a:rPr lang="en-US" dirty="0" smtClean="0"/>
              <a:t>lateral </a:t>
            </a:r>
            <a:r>
              <a:rPr lang="en-US" dirty="0" err="1" smtClean="0"/>
              <a:t>cutaneous</a:t>
            </a:r>
            <a:r>
              <a:rPr lang="en-US" dirty="0" smtClean="0"/>
              <a:t> nerve of thigh: L2, 3</a:t>
            </a:r>
          </a:p>
          <a:p>
            <a:pPr>
              <a:buFont typeface="Wingdings" pitchFamily="2" charset="2"/>
              <a:buChar char="Ø"/>
            </a:pPr>
            <a:r>
              <a:rPr lang="en-US" dirty="0" smtClean="0"/>
              <a:t>femoral nerve: L2, 3,4</a:t>
            </a:r>
          </a:p>
          <a:p>
            <a:pPr>
              <a:buFont typeface="Wingdings" pitchFamily="2" charset="2"/>
              <a:buChar char="Ø"/>
            </a:pPr>
            <a:r>
              <a:rPr lang="en-US" dirty="0" err="1" smtClean="0"/>
              <a:t>obturator</a:t>
            </a:r>
            <a:r>
              <a:rPr lang="en-US" dirty="0" smtClean="0"/>
              <a:t> nerve: L2, 3, 4</a:t>
            </a:r>
          </a:p>
          <a:p>
            <a:pPr>
              <a:buFont typeface="Wingdings" pitchFamily="2" charset="2"/>
              <a:buChar char="Ø"/>
            </a:pPr>
            <a:r>
              <a:rPr lang="en-US" dirty="0" err="1" smtClean="0"/>
              <a:t>lumbosacral</a:t>
            </a:r>
            <a:r>
              <a:rPr lang="en-US" dirty="0" smtClean="0"/>
              <a:t> trunk: L4, (5).</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34" y="1524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400" b="1" dirty="0" smtClean="0"/>
              <a:t>The </a:t>
            </a:r>
            <a:r>
              <a:rPr lang="en-US" sz="2400" b="1" dirty="0" err="1" smtClean="0"/>
              <a:t>iliohypogastric</a:t>
            </a:r>
            <a:r>
              <a:rPr lang="en-US" sz="2400" b="1" dirty="0" smtClean="0"/>
              <a:t>, </a:t>
            </a:r>
            <a:r>
              <a:rPr lang="en-US" sz="2400" b="1" dirty="0" err="1" smtClean="0"/>
              <a:t>ilioinguinal</a:t>
            </a:r>
            <a:r>
              <a:rPr lang="en-US" sz="2400" b="1" dirty="0" smtClean="0"/>
              <a:t> and </a:t>
            </a:r>
            <a:r>
              <a:rPr lang="en-US" sz="2400" b="1" dirty="0" err="1" smtClean="0"/>
              <a:t>genitofemoral</a:t>
            </a:r>
            <a:r>
              <a:rPr lang="en-US" sz="2400" b="1" dirty="0" smtClean="0"/>
              <a:t> nerves </a:t>
            </a:r>
            <a:r>
              <a:rPr lang="en-US" sz="2400" dirty="0" smtClean="0"/>
              <a:t>supply muscles and the skin in the area of the lower abdomen, upper and medial aspects of the thigh and the inguinal region.</a:t>
            </a:r>
          </a:p>
          <a:p>
            <a:pPr>
              <a:buNone/>
            </a:pPr>
            <a:r>
              <a:rPr lang="en-US" sz="2400" b="1" dirty="0" smtClean="0"/>
              <a:t>The lateral </a:t>
            </a:r>
            <a:r>
              <a:rPr lang="en-US" sz="2400" b="1" dirty="0" err="1" smtClean="0"/>
              <a:t>cutaneous</a:t>
            </a:r>
            <a:r>
              <a:rPr lang="en-US" sz="2400" b="1" dirty="0" smtClean="0"/>
              <a:t> nerve </a:t>
            </a:r>
            <a:r>
              <a:rPr lang="en-US" sz="2400" dirty="0" smtClean="0"/>
              <a:t>of the thigh supplies the skin of the lateral aspect of the thigh including part of the anterior and posterior surfaces.</a:t>
            </a:r>
            <a:endParaRPr lang="en-US" sz="24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85"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a:bodyPr>
          <a:lstStyle/>
          <a:p>
            <a:pPr>
              <a:buNone/>
            </a:pPr>
            <a:r>
              <a:rPr lang="en-US" sz="2400" b="1" dirty="0" smtClean="0"/>
              <a:t>The femoral nerve </a:t>
            </a:r>
            <a:r>
              <a:rPr lang="en-US" sz="2400" dirty="0" smtClean="0"/>
              <a:t>is one of the larger branches. It passes behind the inguinal ligament to enter the thigh in close association with the femoral artery. </a:t>
            </a:r>
          </a:p>
          <a:p>
            <a:r>
              <a:rPr lang="en-US" sz="2400" dirty="0" smtClean="0"/>
              <a:t>It divides into </a:t>
            </a:r>
            <a:r>
              <a:rPr lang="en-US" sz="2400" dirty="0" err="1" smtClean="0"/>
              <a:t>cutaneous</a:t>
            </a:r>
            <a:r>
              <a:rPr lang="en-US" sz="2400" dirty="0" smtClean="0"/>
              <a:t> and muscular branches to supply the skin and the muscles of the front of the thigh. </a:t>
            </a:r>
          </a:p>
          <a:p>
            <a:r>
              <a:rPr lang="en-US" sz="2400" dirty="0" smtClean="0"/>
              <a:t>One branch, the </a:t>
            </a:r>
            <a:r>
              <a:rPr lang="en-US" sz="2400" dirty="0" err="1" smtClean="0"/>
              <a:t>saphenous</a:t>
            </a:r>
            <a:r>
              <a:rPr lang="en-US" sz="2400" dirty="0" smtClean="0"/>
              <a:t> nerve, supplies the medial aspect of the leg, ankle and foot.</a:t>
            </a:r>
          </a:p>
          <a:p>
            <a:pPr>
              <a:buNone/>
            </a:pPr>
            <a:r>
              <a:rPr lang="en-US" sz="2400" b="1" dirty="0" smtClean="0"/>
              <a:t>The </a:t>
            </a:r>
            <a:r>
              <a:rPr lang="en-US" sz="2400" b="1" dirty="0" err="1" smtClean="0"/>
              <a:t>obturator</a:t>
            </a:r>
            <a:r>
              <a:rPr lang="en-US" sz="2400" b="1" dirty="0" smtClean="0"/>
              <a:t> nerve </a:t>
            </a:r>
            <a:r>
              <a:rPr lang="en-US" sz="2400" dirty="0" smtClean="0"/>
              <a:t>supplies the adductor muscles of the thigh and skin of the medial aspect of the thigh. </a:t>
            </a:r>
          </a:p>
          <a:p>
            <a:r>
              <a:rPr lang="en-US" sz="2400" dirty="0" smtClean="0"/>
              <a:t>It ends just above the level of the knee joint.</a:t>
            </a:r>
          </a:p>
          <a:p>
            <a:pPr>
              <a:buNone/>
            </a:pPr>
            <a:r>
              <a:rPr lang="en-US" sz="2400" b="1" dirty="0" smtClean="0"/>
              <a:t>The </a:t>
            </a:r>
            <a:r>
              <a:rPr lang="en-US" sz="2400" b="1" dirty="0" err="1" smtClean="0"/>
              <a:t>lumbosacral</a:t>
            </a:r>
            <a:r>
              <a:rPr lang="en-US" sz="2400" b="1" dirty="0" smtClean="0"/>
              <a:t> trunk </a:t>
            </a:r>
            <a:r>
              <a:rPr lang="en-US" sz="2400" dirty="0" smtClean="0"/>
              <a:t>descends into the pelvis and makes a contribution to the sacral plexus.</a:t>
            </a:r>
            <a:endParaRPr lang="en-US" sz="2400"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Sacral plexus </a:t>
            </a:r>
            <a:endParaRPr lang="en-US" dirty="0"/>
          </a:p>
        </p:txBody>
      </p:sp>
      <p:sp>
        <p:nvSpPr>
          <p:cNvPr id="3" name="Content Placeholder 2"/>
          <p:cNvSpPr>
            <a:spLocks noGrp="1"/>
          </p:cNvSpPr>
          <p:nvPr>
            <p:ph idx="1"/>
          </p:nvPr>
        </p:nvSpPr>
        <p:spPr>
          <a:xfrm>
            <a:off x="457200" y="762000"/>
            <a:ext cx="8229600" cy="5715000"/>
          </a:xfrm>
        </p:spPr>
        <p:txBody>
          <a:bodyPr>
            <a:normAutofit/>
          </a:bodyPr>
          <a:lstStyle/>
          <a:p>
            <a:r>
              <a:rPr lang="en-US" sz="2400" dirty="0" smtClean="0"/>
              <a:t>The sacral plexus is formed by the anterior </a:t>
            </a:r>
            <a:r>
              <a:rPr lang="en-US" sz="2400" dirty="0" err="1" smtClean="0"/>
              <a:t>rami</a:t>
            </a:r>
            <a:r>
              <a:rPr lang="en-US" sz="2400" dirty="0" smtClean="0"/>
              <a:t> of the </a:t>
            </a:r>
            <a:r>
              <a:rPr lang="en-US" sz="2400" dirty="0" err="1" smtClean="0"/>
              <a:t>lumbosacral</a:t>
            </a:r>
            <a:r>
              <a:rPr lang="en-US" sz="2400" dirty="0" smtClean="0"/>
              <a:t> trunk and the first, second and third sacral nerves. </a:t>
            </a:r>
          </a:p>
          <a:p>
            <a:r>
              <a:rPr lang="en-US" sz="2400" dirty="0" smtClean="0"/>
              <a:t>The </a:t>
            </a:r>
            <a:r>
              <a:rPr lang="en-US" sz="2400" dirty="0" err="1" smtClean="0"/>
              <a:t>lumbosacral</a:t>
            </a:r>
            <a:r>
              <a:rPr lang="en-US" sz="2400" dirty="0" smtClean="0"/>
              <a:t> trunk is formed by the fifth and part of the fourth lumbar nerves. </a:t>
            </a:r>
          </a:p>
          <a:p>
            <a:r>
              <a:rPr lang="en-US" sz="2400" dirty="0" smtClean="0"/>
              <a:t>It lies in the posterior wall of the pelvic cavity.</a:t>
            </a:r>
          </a:p>
          <a:p>
            <a:r>
              <a:rPr lang="en-US" sz="2400" dirty="0" smtClean="0"/>
              <a:t>The sacral plexus divides into a number of branches, supplying the muscles and skin of the pelvic floor, muscles around the hip joint and the pelvic organs. </a:t>
            </a:r>
          </a:p>
          <a:p>
            <a:r>
              <a:rPr lang="en-US" sz="2400" dirty="0" smtClean="0"/>
              <a:t>In addition to these it provides the sciatic nerve which contains fibres from L4, 5, S1, 2, 3.</a:t>
            </a:r>
            <a:endParaRPr lang="en-US" sz="24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87"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a:bodyPr>
          <a:lstStyle/>
          <a:p>
            <a:pPr>
              <a:buNone/>
            </a:pPr>
            <a:r>
              <a:rPr lang="en-US" b="1" dirty="0" smtClean="0"/>
              <a:t>The sciatic nerve </a:t>
            </a:r>
            <a:r>
              <a:rPr lang="en-US" dirty="0" smtClean="0"/>
              <a:t>is the largest nerve in the body. </a:t>
            </a:r>
          </a:p>
          <a:p>
            <a:r>
              <a:rPr lang="en-US" dirty="0" smtClean="0"/>
              <a:t>It is about 2 cm wide at its origin. </a:t>
            </a:r>
          </a:p>
          <a:p>
            <a:r>
              <a:rPr lang="en-US" dirty="0" smtClean="0"/>
              <a:t>It passes through the greater sciatic foramen into the buttock then descends through the posterior aspect of the thigh supplying the hamstring muscles. </a:t>
            </a:r>
          </a:p>
          <a:p>
            <a:r>
              <a:rPr lang="en-US" dirty="0" smtClean="0"/>
              <a:t>At the level of the middle of the femur it divides to form the </a:t>
            </a:r>
            <a:r>
              <a:rPr lang="en-US" dirty="0" err="1" smtClean="0"/>
              <a:t>tibial</a:t>
            </a:r>
            <a:r>
              <a:rPr lang="en-US" dirty="0" smtClean="0"/>
              <a:t> and the common </a:t>
            </a:r>
            <a:r>
              <a:rPr lang="en-US" dirty="0" err="1" smtClean="0"/>
              <a:t>peroneal</a:t>
            </a:r>
            <a:r>
              <a:rPr lang="en-US" dirty="0" smtClean="0"/>
              <a:t> nerves.</a:t>
            </a:r>
          </a:p>
          <a:p>
            <a:pPr>
              <a:buNone/>
            </a:pPr>
            <a:r>
              <a:rPr lang="en-US" b="1" dirty="0" smtClean="0"/>
              <a:t>The </a:t>
            </a:r>
            <a:r>
              <a:rPr lang="en-US" b="1" dirty="0" err="1" smtClean="0"/>
              <a:t>tibial</a:t>
            </a:r>
            <a:r>
              <a:rPr lang="en-US" b="1" dirty="0" smtClean="0"/>
              <a:t> nerve </a:t>
            </a:r>
            <a:r>
              <a:rPr lang="en-US" dirty="0" smtClean="0"/>
              <a:t>descends through the </a:t>
            </a:r>
            <a:r>
              <a:rPr lang="en-US" dirty="0" err="1" smtClean="0"/>
              <a:t>popliteal</a:t>
            </a:r>
            <a:r>
              <a:rPr lang="en-US" dirty="0" smtClean="0"/>
              <a:t> </a:t>
            </a:r>
            <a:r>
              <a:rPr lang="en-US" dirty="0" err="1" smtClean="0"/>
              <a:t>fossa</a:t>
            </a:r>
            <a:r>
              <a:rPr lang="en-US" dirty="0" smtClean="0"/>
              <a:t> to the posterior aspect of the leg where it supplies muscles and skin. </a:t>
            </a:r>
          </a:p>
          <a:p>
            <a:r>
              <a:rPr lang="en-US" dirty="0" smtClean="0"/>
              <a:t>It passes under the medial </a:t>
            </a:r>
            <a:r>
              <a:rPr lang="en-US" dirty="0" err="1" smtClean="0"/>
              <a:t>malleolus</a:t>
            </a:r>
            <a:r>
              <a:rPr lang="en-US" dirty="0" smtClean="0"/>
              <a:t> to supply muscles and skin of the sole of the foot and toes. </a:t>
            </a:r>
          </a:p>
          <a:p>
            <a:r>
              <a:rPr lang="en-US" dirty="0" smtClean="0"/>
              <a:t>One of the main branches is the </a:t>
            </a:r>
            <a:r>
              <a:rPr lang="en-US" dirty="0" err="1" smtClean="0"/>
              <a:t>sural</a:t>
            </a:r>
            <a:r>
              <a:rPr lang="en-US" dirty="0" smtClean="0"/>
              <a:t> nerve which supplies the tissues in the area of the heel, the lateral aspect of the ankle and a part of the dorsum of the foot.</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867400"/>
          </a:xfrm>
        </p:spPr>
        <p:txBody>
          <a:bodyPr>
            <a:normAutofit/>
          </a:bodyPr>
          <a:lstStyle/>
          <a:p>
            <a:pPr>
              <a:buNone/>
            </a:pPr>
            <a:r>
              <a:rPr lang="en-US" sz="2400" b="1" dirty="0" smtClean="0"/>
              <a:t>The common </a:t>
            </a:r>
            <a:r>
              <a:rPr lang="en-US" sz="2400" b="1" dirty="0" err="1" smtClean="0"/>
              <a:t>peroneal</a:t>
            </a:r>
            <a:r>
              <a:rPr lang="en-US" sz="2400" b="1" dirty="0" smtClean="0"/>
              <a:t> nerve </a:t>
            </a:r>
            <a:r>
              <a:rPr lang="en-US" sz="2400" dirty="0" smtClean="0"/>
              <a:t>descends obliquely along the lateral aspect of the </a:t>
            </a:r>
            <a:r>
              <a:rPr lang="en-US" sz="2400" dirty="0" err="1" smtClean="0"/>
              <a:t>popliteal</a:t>
            </a:r>
            <a:r>
              <a:rPr lang="en-US" sz="2400" dirty="0" smtClean="0"/>
              <a:t> </a:t>
            </a:r>
            <a:r>
              <a:rPr lang="en-US" sz="2400" dirty="0" err="1" smtClean="0"/>
              <a:t>fossa</a:t>
            </a:r>
            <a:r>
              <a:rPr lang="en-US" sz="2400" dirty="0" smtClean="0"/>
              <a:t>, winds round the neck of the fibula into the front of the leg where it divides into the deep </a:t>
            </a:r>
            <a:r>
              <a:rPr lang="en-US" sz="2400" dirty="0" err="1" smtClean="0"/>
              <a:t>peroneal</a:t>
            </a:r>
            <a:r>
              <a:rPr lang="en-US" sz="2400" dirty="0" smtClean="0"/>
              <a:t> (anterior </a:t>
            </a:r>
            <a:r>
              <a:rPr lang="en-US" sz="2400" dirty="0" err="1" smtClean="0"/>
              <a:t>tibial</a:t>
            </a:r>
            <a:r>
              <a:rPr lang="en-US" sz="2400" dirty="0" smtClean="0"/>
              <a:t>) and the superficial </a:t>
            </a:r>
            <a:r>
              <a:rPr lang="en-US" sz="2400" dirty="0" err="1" smtClean="0"/>
              <a:t>peroneal</a:t>
            </a:r>
            <a:r>
              <a:rPr lang="en-US" sz="2400" dirty="0" smtClean="0"/>
              <a:t> (</a:t>
            </a:r>
            <a:r>
              <a:rPr lang="en-US" sz="2400" dirty="0" err="1" smtClean="0"/>
              <a:t>musculocutaneous</a:t>
            </a:r>
            <a:r>
              <a:rPr lang="en-US" sz="2400" dirty="0" smtClean="0"/>
              <a:t>) nerves. </a:t>
            </a:r>
          </a:p>
          <a:p>
            <a:r>
              <a:rPr lang="en-US" sz="2400" dirty="0" smtClean="0"/>
              <a:t>These nerves supply the skin and muscles of the anterior aspect of the leg and the dorsum of the foot and toes.</a:t>
            </a:r>
          </a:p>
          <a:p>
            <a:pPr>
              <a:buNone/>
            </a:pPr>
            <a:r>
              <a:rPr lang="en-US" sz="2400" b="1" dirty="0" smtClean="0"/>
              <a:t>The </a:t>
            </a:r>
            <a:r>
              <a:rPr lang="en-US" sz="2400" b="1" dirty="0" err="1" smtClean="0"/>
              <a:t>pudendal</a:t>
            </a:r>
            <a:r>
              <a:rPr lang="en-US" sz="2400" b="1" dirty="0" smtClean="0"/>
              <a:t> nerve (S2, 3, 4). </a:t>
            </a:r>
            <a:r>
              <a:rPr lang="en-US" sz="2400" dirty="0" smtClean="0"/>
              <a:t>The </a:t>
            </a:r>
            <a:r>
              <a:rPr lang="en-US" sz="2400" dirty="0" err="1" smtClean="0"/>
              <a:t>perineal</a:t>
            </a:r>
            <a:r>
              <a:rPr lang="en-US" sz="2400" dirty="0" smtClean="0"/>
              <a:t> branch supplies the external anal sphincter, the external urethral sphincter and adjacent skin. </a:t>
            </a:r>
            <a:endParaRPr lang="en-US" sz="24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Coccygeal</a:t>
            </a:r>
            <a:r>
              <a:rPr lang="en-US" b="1" dirty="0" smtClean="0"/>
              <a:t> plexus </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err="1" smtClean="0"/>
              <a:t>coccygeol</a:t>
            </a:r>
            <a:r>
              <a:rPr lang="en-US" sz="2400" dirty="0" smtClean="0"/>
              <a:t> plexus is a very small plexus formed by part of the fourth and fifth sacral and the </a:t>
            </a:r>
            <a:r>
              <a:rPr lang="en-US" sz="2400" dirty="0" err="1" smtClean="0"/>
              <a:t>coccygeal</a:t>
            </a:r>
            <a:r>
              <a:rPr lang="en-US" sz="2400" dirty="0" smtClean="0"/>
              <a:t> nerves.</a:t>
            </a:r>
          </a:p>
          <a:p>
            <a:r>
              <a:rPr lang="en-US" sz="2400" dirty="0" smtClean="0"/>
              <a:t>The nerves from this plexus supply the skin in the area of the coccyx and the </a:t>
            </a:r>
            <a:r>
              <a:rPr lang="en-US" sz="2400" dirty="0" err="1" smtClean="0"/>
              <a:t>levators</a:t>
            </a:r>
            <a:r>
              <a:rPr lang="en-US" sz="2400" dirty="0" smtClean="0"/>
              <a:t> </a:t>
            </a:r>
            <a:r>
              <a:rPr lang="en-US" sz="2400" dirty="0" err="1" smtClean="0"/>
              <a:t>ani</a:t>
            </a:r>
            <a:r>
              <a:rPr lang="en-US" sz="2400" dirty="0" smtClean="0"/>
              <a:t> and </a:t>
            </a:r>
            <a:r>
              <a:rPr lang="en-US" sz="2400" dirty="0" err="1" smtClean="0"/>
              <a:t>coccygeus</a:t>
            </a:r>
            <a:r>
              <a:rPr lang="en-US" sz="2400" dirty="0" smtClean="0"/>
              <a:t> muscles of the pelvic floor and the external anal sphincter.</a:t>
            </a:r>
            <a:endParaRPr lang="en-US" sz="2400"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Thoracic nerves</a:t>
            </a:r>
            <a:endParaRPr lang="en-US" dirty="0"/>
          </a:p>
        </p:txBody>
      </p:sp>
      <p:sp>
        <p:nvSpPr>
          <p:cNvPr id="3" name="Content Placeholder 2"/>
          <p:cNvSpPr>
            <a:spLocks noGrp="1"/>
          </p:cNvSpPr>
          <p:nvPr>
            <p:ph idx="1"/>
          </p:nvPr>
        </p:nvSpPr>
        <p:spPr>
          <a:xfrm>
            <a:off x="457200" y="762000"/>
            <a:ext cx="8229600" cy="5562600"/>
          </a:xfrm>
        </p:spPr>
        <p:txBody>
          <a:bodyPr>
            <a:normAutofit/>
          </a:bodyPr>
          <a:lstStyle/>
          <a:p>
            <a:r>
              <a:rPr lang="en-US" sz="2400" dirty="0" smtClean="0"/>
              <a:t>The thoracic nerves do not intermingle to form plexuses.</a:t>
            </a:r>
          </a:p>
          <a:p>
            <a:r>
              <a:rPr lang="en-US" sz="2400" dirty="0" smtClean="0"/>
              <a:t>There are 12 pairs and the first 11 are the </a:t>
            </a:r>
            <a:r>
              <a:rPr lang="en-US" sz="2400" dirty="0" err="1" smtClean="0"/>
              <a:t>intercostal</a:t>
            </a:r>
            <a:r>
              <a:rPr lang="en-US" sz="2400" dirty="0" smtClean="0"/>
              <a:t> nerves.</a:t>
            </a:r>
          </a:p>
          <a:p>
            <a:r>
              <a:rPr lang="en-US" sz="2400" dirty="0" smtClean="0"/>
              <a:t>They pass between the ribs supplying them, the </a:t>
            </a:r>
            <a:r>
              <a:rPr lang="en-US" sz="2400" dirty="0" err="1" smtClean="0"/>
              <a:t>intercostal</a:t>
            </a:r>
            <a:r>
              <a:rPr lang="en-US" sz="2400" dirty="0" smtClean="0"/>
              <a:t> muscles and overlying skin. </a:t>
            </a:r>
          </a:p>
          <a:p>
            <a:r>
              <a:rPr lang="en-US" sz="2400" dirty="0" smtClean="0"/>
              <a:t>The 12th pair are the </a:t>
            </a:r>
            <a:r>
              <a:rPr lang="en-US" sz="2400" dirty="0" err="1" smtClean="0"/>
              <a:t>subcostal</a:t>
            </a:r>
            <a:r>
              <a:rPr lang="en-US" sz="2400" dirty="0" smtClean="0"/>
              <a:t> nerves. </a:t>
            </a:r>
          </a:p>
          <a:p>
            <a:r>
              <a:rPr lang="en-US" sz="2400" dirty="0" smtClean="0"/>
              <a:t>The 7th to the 12th thoracic nerves also supply the muscles and the skin of the posterior and anterior abdominal walls</a:t>
            </a:r>
            <a:endParaRPr lang="en-US" sz="24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76"/>
            <a:ext cx="7886700" cy="320674"/>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1295400" y="533400"/>
            <a:ext cx="6172200" cy="6248400"/>
          </a:xfrm>
          <a:prstGeom prst="rect">
            <a:avLst/>
          </a:prstGeom>
        </p:spPr>
      </p:pic>
    </p:spTree>
    <p:extLst>
      <p:ext uri="{BB962C8B-B14F-4D97-AF65-F5344CB8AC3E}">
        <p14:creationId xmlns:p14="http://schemas.microsoft.com/office/powerpoint/2010/main" val="371491499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Cranial nerves </a:t>
            </a:r>
            <a:endParaRPr lang="en-US" b="1" dirty="0"/>
          </a:p>
        </p:txBody>
      </p:sp>
      <p:sp>
        <p:nvSpPr>
          <p:cNvPr id="3" name="Content Placeholder 2"/>
          <p:cNvSpPr>
            <a:spLocks noGrp="1"/>
          </p:cNvSpPr>
          <p:nvPr>
            <p:ph idx="1"/>
          </p:nvPr>
        </p:nvSpPr>
        <p:spPr>
          <a:xfrm>
            <a:off x="457200" y="838200"/>
            <a:ext cx="8229600" cy="5562600"/>
          </a:xfrm>
        </p:spPr>
        <p:txBody>
          <a:bodyPr>
            <a:normAutofit lnSpcReduction="10000"/>
          </a:bodyPr>
          <a:lstStyle/>
          <a:p>
            <a:r>
              <a:rPr lang="en-US" dirty="0" smtClean="0"/>
              <a:t>There are 12 pairs of cranial nerves originating from nuclei in the inferior surface of the brain, some sensory, some motor and some mixed. </a:t>
            </a:r>
          </a:p>
          <a:p>
            <a:r>
              <a:rPr lang="en-US" dirty="0" smtClean="0"/>
              <a:t>Their names and numbers are:</a:t>
            </a:r>
          </a:p>
          <a:p>
            <a:pPr>
              <a:buNone/>
            </a:pPr>
            <a:r>
              <a:rPr lang="en-US" dirty="0" smtClean="0"/>
              <a:t>I. Olfactory: sensory</a:t>
            </a:r>
          </a:p>
          <a:p>
            <a:pPr>
              <a:buNone/>
            </a:pPr>
            <a:r>
              <a:rPr lang="en-US" dirty="0" smtClean="0"/>
              <a:t>II. Optic: sensory</a:t>
            </a:r>
          </a:p>
          <a:p>
            <a:pPr>
              <a:buNone/>
            </a:pPr>
            <a:r>
              <a:rPr lang="en-US" dirty="0" smtClean="0"/>
              <a:t>III. </a:t>
            </a:r>
            <a:r>
              <a:rPr lang="en-US" dirty="0" err="1" smtClean="0"/>
              <a:t>Oculomotor</a:t>
            </a:r>
            <a:r>
              <a:rPr lang="en-US" dirty="0" smtClean="0"/>
              <a:t>: motor</a:t>
            </a:r>
          </a:p>
          <a:p>
            <a:pPr>
              <a:buNone/>
            </a:pPr>
            <a:r>
              <a:rPr lang="en-US" dirty="0" smtClean="0"/>
              <a:t>IV. </a:t>
            </a:r>
            <a:r>
              <a:rPr lang="en-US" dirty="0" err="1" smtClean="0"/>
              <a:t>Trochlear</a:t>
            </a:r>
            <a:r>
              <a:rPr lang="en-US" dirty="0" smtClean="0"/>
              <a:t>: motor</a:t>
            </a:r>
          </a:p>
          <a:p>
            <a:pPr>
              <a:buNone/>
            </a:pPr>
            <a:r>
              <a:rPr lang="en-US" dirty="0" smtClean="0"/>
              <a:t>V. Trigeminal: mixed</a:t>
            </a:r>
          </a:p>
          <a:p>
            <a:pPr>
              <a:buNone/>
            </a:pPr>
            <a:r>
              <a:rPr lang="en-US" dirty="0" smtClean="0"/>
              <a:t>VI. </a:t>
            </a:r>
            <a:r>
              <a:rPr lang="en-US" dirty="0" err="1" smtClean="0"/>
              <a:t>Abducent</a:t>
            </a:r>
            <a:r>
              <a:rPr lang="en-US" dirty="0" smtClean="0"/>
              <a:t>: motor</a:t>
            </a:r>
          </a:p>
          <a:p>
            <a:pPr>
              <a:buNone/>
            </a:pPr>
            <a:r>
              <a:rPr lang="en-US" dirty="0" smtClean="0"/>
              <a:t>VII. Facial: mixed</a:t>
            </a:r>
          </a:p>
          <a:p>
            <a:pPr>
              <a:buNone/>
            </a:pPr>
            <a:r>
              <a:rPr lang="en-US" dirty="0" smtClean="0"/>
              <a:t>VIII. </a:t>
            </a:r>
            <a:r>
              <a:rPr lang="en-US" dirty="0" err="1" smtClean="0"/>
              <a:t>Vestibulocochlear</a:t>
            </a:r>
            <a:r>
              <a:rPr lang="en-US" dirty="0" smtClean="0"/>
              <a:t> (auditory): sensory</a:t>
            </a:r>
          </a:p>
          <a:p>
            <a:pPr>
              <a:buNone/>
            </a:pPr>
            <a:r>
              <a:rPr lang="en-US" dirty="0" smtClean="0"/>
              <a:t>IX. </a:t>
            </a:r>
            <a:r>
              <a:rPr lang="en-US" dirty="0" err="1" smtClean="0"/>
              <a:t>Glossopharyngeal</a:t>
            </a:r>
            <a:r>
              <a:rPr lang="en-US" dirty="0" smtClean="0"/>
              <a:t>: mixed</a:t>
            </a:r>
          </a:p>
          <a:p>
            <a:pPr>
              <a:buNone/>
            </a:pPr>
            <a:r>
              <a:rPr lang="en-US" dirty="0" smtClean="0"/>
              <a:t>X. </a:t>
            </a:r>
            <a:r>
              <a:rPr lang="en-US" dirty="0" err="1" smtClean="0"/>
              <a:t>Vagus</a:t>
            </a:r>
            <a:r>
              <a:rPr lang="en-US" dirty="0" smtClean="0"/>
              <a:t>: mixed</a:t>
            </a:r>
          </a:p>
          <a:p>
            <a:pPr>
              <a:buNone/>
            </a:pPr>
            <a:r>
              <a:rPr lang="en-US" dirty="0" smtClean="0"/>
              <a:t>XI. Accessory: motor</a:t>
            </a:r>
          </a:p>
          <a:p>
            <a:pPr>
              <a:buNone/>
            </a:pPr>
            <a:r>
              <a:rPr lang="en-US" dirty="0" smtClean="0"/>
              <a:t>XII. Hypoglossal: motor.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sz="2400" dirty="0" smtClean="0"/>
              <a:t>The outermost layer of Schwann cell plasma membrane is sometimes called </a:t>
            </a:r>
            <a:r>
              <a:rPr lang="en-US" sz="2400" b="1" i="1" dirty="0" err="1" smtClean="0"/>
              <a:t>neurilemma</a:t>
            </a:r>
            <a:r>
              <a:rPr lang="en-US" sz="2400" b="1" i="1" dirty="0" smtClean="0"/>
              <a:t>.</a:t>
            </a:r>
          </a:p>
          <a:p>
            <a:r>
              <a:rPr lang="en-US" sz="2400" dirty="0" err="1" smtClean="0">
                <a:solidFill>
                  <a:srgbClr val="000000"/>
                </a:solidFill>
              </a:rPr>
              <a:t>Neurilemma</a:t>
            </a:r>
            <a:r>
              <a:rPr lang="en-US" sz="2400" dirty="0" smtClean="0">
                <a:solidFill>
                  <a:srgbClr val="000000"/>
                </a:solidFill>
              </a:rPr>
              <a:t> – </a:t>
            </a:r>
            <a:r>
              <a:rPr lang="en-US" sz="2400" dirty="0" smtClean="0"/>
              <a:t>remaining </a:t>
            </a:r>
            <a:r>
              <a:rPr lang="en-US" sz="2400" dirty="0" smtClean="0">
                <a:solidFill>
                  <a:srgbClr val="000000"/>
                </a:solidFill>
              </a:rPr>
              <a:t>outer</a:t>
            </a:r>
            <a:r>
              <a:rPr lang="en-US" sz="2400" dirty="0" smtClean="0"/>
              <a:t> </a:t>
            </a:r>
            <a:r>
              <a:rPr lang="en-US" sz="2400" dirty="0" smtClean="0">
                <a:solidFill>
                  <a:srgbClr val="000000"/>
                </a:solidFill>
              </a:rPr>
              <a:t>portion of a Schwann cell that contains the </a:t>
            </a:r>
            <a:r>
              <a:rPr lang="en-US" sz="2400" dirty="0" smtClean="0"/>
              <a:t>nucleus and cytoplasm </a:t>
            </a:r>
            <a:r>
              <a:rPr lang="en-US" sz="2400" dirty="0" smtClean="0">
                <a:solidFill>
                  <a:srgbClr val="000000"/>
                </a:solidFill>
              </a:rPr>
              <a:t>– aids in regeneration of injured axon – only in PNS</a:t>
            </a:r>
            <a:r>
              <a:rPr lang="en-US" sz="2400" i="1" dirty="0" smtClean="0"/>
              <a:t> </a:t>
            </a:r>
          </a:p>
          <a:p>
            <a:r>
              <a:rPr lang="en-US" sz="2400" dirty="0" smtClean="0"/>
              <a:t>There are tiny areas of exposed </a:t>
            </a:r>
            <a:r>
              <a:rPr lang="en-US" sz="2400" dirty="0" err="1" smtClean="0"/>
              <a:t>axolemma</a:t>
            </a:r>
            <a:r>
              <a:rPr lang="en-US" sz="2400" dirty="0" smtClean="0"/>
              <a:t> between adjacent Schwann cells, called </a:t>
            </a:r>
            <a:r>
              <a:rPr lang="en-US" sz="2400" b="1" i="1" dirty="0" smtClean="0"/>
              <a:t>nodes of </a:t>
            </a:r>
            <a:r>
              <a:rPr lang="en-US" sz="2400" b="1" i="1" dirty="0" err="1" smtClean="0"/>
              <a:t>Ranvier</a:t>
            </a:r>
            <a:r>
              <a:rPr lang="en-US" sz="2400" i="1" dirty="0" smtClean="0"/>
              <a:t>, </a:t>
            </a:r>
            <a:r>
              <a:rPr lang="en-US" sz="2400" dirty="0" smtClean="0"/>
              <a:t>which assist the rapid transmission of nerve impulses.</a:t>
            </a:r>
          </a:p>
          <a:p>
            <a:r>
              <a:rPr lang="en-US" sz="2400" dirty="0" smtClean="0"/>
              <a:t>Postganglionic fibres and some small fibres in the central nervous system are </a:t>
            </a:r>
            <a:r>
              <a:rPr lang="en-US" sz="2400" i="1" dirty="0" smtClean="0"/>
              <a:t>non-</a:t>
            </a:r>
            <a:r>
              <a:rPr lang="en-US" sz="2400" i="1" dirty="0" err="1" smtClean="0"/>
              <a:t>myelinated</a:t>
            </a:r>
            <a:r>
              <a:rPr lang="en-US" sz="2400" i="1" dirty="0" smtClean="0"/>
              <a:t>. </a:t>
            </a:r>
          </a:p>
          <a:p>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 Olfactory nerves (sensory)</a:t>
            </a:r>
            <a:endParaRPr lang="en-US" dirty="0"/>
          </a:p>
        </p:txBody>
      </p:sp>
      <p:sp>
        <p:nvSpPr>
          <p:cNvPr id="3" name="Content Placeholder 2"/>
          <p:cNvSpPr>
            <a:spLocks noGrp="1"/>
          </p:cNvSpPr>
          <p:nvPr>
            <p:ph idx="1"/>
          </p:nvPr>
        </p:nvSpPr>
        <p:spPr/>
        <p:txBody>
          <a:bodyPr>
            <a:normAutofit/>
          </a:bodyPr>
          <a:lstStyle/>
          <a:p>
            <a:r>
              <a:rPr lang="en-US" dirty="0" smtClean="0"/>
              <a:t>These are the nerves of the sense of smell. </a:t>
            </a:r>
          </a:p>
          <a:p>
            <a:r>
              <a:rPr lang="en-US" dirty="0" smtClean="0"/>
              <a:t>Their nerve endings and fibres originate in the upper part of the mucous membrane of the nasal cavity, pass upwards through the </a:t>
            </a:r>
            <a:r>
              <a:rPr lang="en-US" dirty="0" err="1" smtClean="0"/>
              <a:t>cribriform</a:t>
            </a:r>
            <a:r>
              <a:rPr lang="en-US" dirty="0" smtClean="0"/>
              <a:t> plate of the </a:t>
            </a:r>
            <a:r>
              <a:rPr lang="en-US" dirty="0" err="1" smtClean="0"/>
              <a:t>ethmoid</a:t>
            </a:r>
            <a:r>
              <a:rPr lang="en-US" dirty="0" smtClean="0"/>
              <a:t> bone and then go to the olfactory bulb </a:t>
            </a:r>
          </a:p>
          <a:p>
            <a:r>
              <a:rPr lang="en-US" dirty="0" smtClean="0"/>
              <a:t>The nerves then proceed backwards as the olfactory tract, to the area for the perception of smell in the temporal lobe of the cerebrum.</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II. Optic nerves (sensory)</a:t>
            </a:r>
            <a:endParaRPr lang="en-US" dirty="0"/>
          </a:p>
        </p:txBody>
      </p:sp>
      <p:sp>
        <p:nvSpPr>
          <p:cNvPr id="3" name="Content Placeholder 2"/>
          <p:cNvSpPr>
            <a:spLocks noGrp="1"/>
          </p:cNvSpPr>
          <p:nvPr>
            <p:ph idx="1"/>
          </p:nvPr>
        </p:nvSpPr>
        <p:spPr>
          <a:xfrm>
            <a:off x="457200" y="762000"/>
            <a:ext cx="8458200" cy="5715000"/>
          </a:xfrm>
        </p:spPr>
        <p:txBody>
          <a:bodyPr>
            <a:normAutofit/>
          </a:bodyPr>
          <a:lstStyle/>
          <a:p>
            <a:r>
              <a:rPr lang="en-US" sz="2000" dirty="0" smtClean="0"/>
              <a:t>These are the nerves of the sense of sight. </a:t>
            </a:r>
          </a:p>
          <a:p>
            <a:r>
              <a:rPr lang="en-US" sz="2000" dirty="0" smtClean="0"/>
              <a:t>The fibres originate in the </a:t>
            </a:r>
            <a:r>
              <a:rPr lang="en-US" sz="2000" dirty="0" err="1" smtClean="0"/>
              <a:t>retinae</a:t>
            </a:r>
            <a:r>
              <a:rPr lang="en-US" sz="2000" dirty="0" smtClean="0"/>
              <a:t> of the eyes and they combine to form the optic nerves.</a:t>
            </a:r>
          </a:p>
          <a:p>
            <a:r>
              <a:rPr lang="en-US" sz="2000" dirty="0" smtClean="0"/>
              <a:t>They are directed backwards and medially through the posterior part of the orbital cavity. </a:t>
            </a:r>
          </a:p>
          <a:p>
            <a:r>
              <a:rPr lang="en-US" sz="2000" dirty="0" smtClean="0"/>
              <a:t>They then pass through the optic foramina of the sphenoid bone into the cranial cavity and join at the optic </a:t>
            </a:r>
            <a:r>
              <a:rPr lang="en-US" sz="2000" dirty="0" err="1" smtClean="0"/>
              <a:t>chiasma</a:t>
            </a:r>
            <a:r>
              <a:rPr lang="en-US" sz="2000" dirty="0" smtClean="0"/>
              <a:t>. </a:t>
            </a:r>
          </a:p>
          <a:p>
            <a:r>
              <a:rPr lang="en-US" sz="2000" dirty="0" smtClean="0"/>
              <a:t>The nerves proceed backwards as the optic tracts to the lateral </a:t>
            </a:r>
            <a:r>
              <a:rPr lang="en-US" sz="2000" dirty="0" err="1" smtClean="0"/>
              <a:t>geniculate</a:t>
            </a:r>
            <a:r>
              <a:rPr lang="en-US" sz="2000" dirty="0" smtClean="0"/>
              <a:t> bodies of the thalamus.</a:t>
            </a:r>
          </a:p>
          <a:p>
            <a:r>
              <a:rPr lang="en-US" sz="2000" dirty="0" smtClean="0"/>
              <a:t>Impulses pass from these to the centre for sight in the occipital lobes of the cerebrum and to the cerebellum. </a:t>
            </a:r>
          </a:p>
          <a:p>
            <a:r>
              <a:rPr lang="en-US" sz="2000" dirty="0" smtClean="0"/>
              <a:t>In the occipital lobe sight is perceived, and in the cerebellum the impulses from the eyes contribute to the maintenance of balance, posture and orientation of the head in space.</a:t>
            </a:r>
          </a:p>
          <a:p>
            <a:r>
              <a:rPr lang="en-US" sz="2000" dirty="0" smtClean="0"/>
              <a:t>The central retinal artery and vein enter the eye enveloped by the fibres of the optic nerve.</a:t>
            </a:r>
            <a:endParaRPr lang="en-US" sz="20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III. </a:t>
            </a:r>
            <a:r>
              <a:rPr lang="en-US" b="1" dirty="0" err="1" smtClean="0"/>
              <a:t>Oculomotor</a:t>
            </a:r>
            <a:r>
              <a:rPr lang="en-US" b="1" dirty="0" smtClean="0"/>
              <a:t> nerves (motor)</a:t>
            </a:r>
            <a:endParaRPr lang="en-US" dirty="0"/>
          </a:p>
        </p:txBody>
      </p:sp>
      <p:sp>
        <p:nvSpPr>
          <p:cNvPr id="3" name="Content Placeholder 2"/>
          <p:cNvSpPr>
            <a:spLocks noGrp="1"/>
          </p:cNvSpPr>
          <p:nvPr>
            <p:ph idx="1"/>
          </p:nvPr>
        </p:nvSpPr>
        <p:spPr>
          <a:xfrm>
            <a:off x="457200" y="838200"/>
            <a:ext cx="8229600" cy="5562600"/>
          </a:xfrm>
        </p:spPr>
        <p:txBody>
          <a:bodyPr>
            <a:normAutofit/>
          </a:bodyPr>
          <a:lstStyle/>
          <a:p>
            <a:r>
              <a:rPr lang="en-US" dirty="0" smtClean="0"/>
              <a:t>These nerves arise from nerve cells near the cerebral aqueduct. </a:t>
            </a:r>
          </a:p>
          <a:p>
            <a:r>
              <a:rPr lang="en-US" dirty="0" smtClean="0"/>
              <a:t>They supply:</a:t>
            </a:r>
          </a:p>
          <a:p>
            <a:pPr>
              <a:buFont typeface="Wingdings" pitchFamily="2" charset="2"/>
              <a:buChar char="Ø"/>
            </a:pPr>
            <a:r>
              <a:rPr lang="en-US" dirty="0" smtClean="0"/>
              <a:t>four </a:t>
            </a:r>
            <a:r>
              <a:rPr lang="en-US" dirty="0" err="1" smtClean="0"/>
              <a:t>extraocular</a:t>
            </a:r>
            <a:r>
              <a:rPr lang="en-US" dirty="0" smtClean="0"/>
              <a:t> muscles, which move the eyeball, i.e. the superior, medial and inferior </a:t>
            </a:r>
            <a:r>
              <a:rPr lang="en-US" dirty="0" err="1" smtClean="0"/>
              <a:t>recti</a:t>
            </a:r>
            <a:r>
              <a:rPr lang="en-US" dirty="0" smtClean="0"/>
              <a:t> and the inferior oblique muscle</a:t>
            </a:r>
          </a:p>
          <a:p>
            <a:pPr>
              <a:buFont typeface="Wingdings" pitchFamily="2" charset="2"/>
              <a:buChar char="Ø"/>
            </a:pPr>
            <a:r>
              <a:rPr lang="en-US" dirty="0" smtClean="0"/>
              <a:t>intraocular muscles:</a:t>
            </a:r>
          </a:p>
          <a:p>
            <a:pPr>
              <a:buNone/>
            </a:pPr>
            <a:r>
              <a:rPr lang="en-US" dirty="0" smtClean="0"/>
              <a:t>— </a:t>
            </a:r>
            <a:r>
              <a:rPr lang="en-US" dirty="0" err="1" smtClean="0"/>
              <a:t>ciliary</a:t>
            </a:r>
            <a:r>
              <a:rPr lang="en-US" dirty="0" smtClean="0"/>
              <a:t> muscles which alter the shape of the lens, changing its refractive power</a:t>
            </a:r>
          </a:p>
          <a:p>
            <a:pPr>
              <a:buNone/>
            </a:pPr>
            <a:r>
              <a:rPr lang="en-US" dirty="0" smtClean="0"/>
              <a:t>— circular muscles of the iris which constrict the pupil</a:t>
            </a:r>
          </a:p>
          <a:p>
            <a:pPr>
              <a:buFont typeface="Wingdings" pitchFamily="2" charset="2"/>
              <a:buChar char="Ø"/>
            </a:pPr>
            <a:r>
              <a:rPr lang="en-US" dirty="0" smtClean="0"/>
              <a:t>the </a:t>
            </a:r>
            <a:r>
              <a:rPr lang="en-US" dirty="0" err="1" smtClean="0"/>
              <a:t>levator</a:t>
            </a:r>
            <a:r>
              <a:rPr lang="en-US" dirty="0" smtClean="0"/>
              <a:t> </a:t>
            </a:r>
            <a:r>
              <a:rPr lang="en-US" dirty="0" err="1" smtClean="0"/>
              <a:t>palpebrae</a:t>
            </a:r>
            <a:r>
              <a:rPr lang="en-US" dirty="0" smtClean="0"/>
              <a:t> muscle which raises the upper eyelid.</a:t>
            </a: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IV. </a:t>
            </a:r>
            <a:r>
              <a:rPr lang="en-US" b="1" dirty="0" err="1" smtClean="0"/>
              <a:t>Trochlear</a:t>
            </a:r>
            <a:r>
              <a:rPr lang="en-US" b="1" dirty="0" smtClean="0"/>
              <a:t> nerves (motor)</a:t>
            </a:r>
            <a:endParaRPr lang="en-US" dirty="0"/>
          </a:p>
        </p:txBody>
      </p:sp>
      <p:sp>
        <p:nvSpPr>
          <p:cNvPr id="3" name="Content Placeholder 2"/>
          <p:cNvSpPr>
            <a:spLocks noGrp="1"/>
          </p:cNvSpPr>
          <p:nvPr>
            <p:ph idx="1"/>
          </p:nvPr>
        </p:nvSpPr>
        <p:spPr/>
        <p:txBody>
          <a:bodyPr/>
          <a:lstStyle/>
          <a:p>
            <a:r>
              <a:rPr lang="en-US" dirty="0" smtClean="0"/>
              <a:t>These nerves arise from nerve cells near the cerebral aqueduct. </a:t>
            </a:r>
          </a:p>
          <a:p>
            <a:r>
              <a:rPr lang="en-US" dirty="0" smtClean="0"/>
              <a:t>They supply the superior oblique muscles of the eyes.</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b="1" dirty="0" smtClean="0"/>
              <a:t>V. Trigeminal nerves (mixed)</a:t>
            </a:r>
            <a:endParaRPr lang="en-US" dirty="0"/>
          </a:p>
        </p:txBody>
      </p:sp>
      <p:sp>
        <p:nvSpPr>
          <p:cNvPr id="3" name="Content Placeholder 2"/>
          <p:cNvSpPr>
            <a:spLocks noGrp="1"/>
          </p:cNvSpPr>
          <p:nvPr>
            <p:ph idx="1"/>
          </p:nvPr>
        </p:nvSpPr>
        <p:spPr>
          <a:xfrm>
            <a:off x="457200" y="685800"/>
            <a:ext cx="8229600" cy="5791200"/>
          </a:xfrm>
        </p:spPr>
        <p:txBody>
          <a:bodyPr>
            <a:normAutofit/>
          </a:bodyPr>
          <a:lstStyle/>
          <a:p>
            <a:r>
              <a:rPr lang="en-US" sz="2000" dirty="0" smtClean="0"/>
              <a:t>These nerves contain motor and sensory fibres</a:t>
            </a:r>
          </a:p>
          <a:p>
            <a:r>
              <a:rPr lang="en-US" sz="2000" dirty="0" smtClean="0"/>
              <a:t>Are among the largest of the cranial nerves. </a:t>
            </a:r>
          </a:p>
          <a:p>
            <a:r>
              <a:rPr lang="en-US" sz="2000" dirty="0" smtClean="0"/>
              <a:t>They are the chief sensory nerves for the face and head (including the oral and nasal cavities and teeth), receiving impulses of pain, temperature and touch. </a:t>
            </a:r>
          </a:p>
          <a:p>
            <a:r>
              <a:rPr lang="en-US" sz="2000" dirty="0" smtClean="0"/>
              <a:t>The motor fibres stimulate the muscles of mastication.</a:t>
            </a:r>
          </a:p>
          <a:p>
            <a:r>
              <a:rPr lang="en-US" sz="2000" dirty="0" smtClean="0"/>
              <a:t>There are three main branches of the trigeminal nerves. </a:t>
            </a:r>
          </a:p>
          <a:p>
            <a:r>
              <a:rPr lang="en-US" sz="2000" dirty="0" smtClean="0"/>
              <a:t>The ophthalmic nerves are sensory only and supply the </a:t>
            </a:r>
            <a:r>
              <a:rPr lang="en-US" sz="2000" dirty="0" err="1" smtClean="0"/>
              <a:t>lacrimal</a:t>
            </a:r>
            <a:r>
              <a:rPr lang="en-US" sz="2000" dirty="0" smtClean="0"/>
              <a:t> glands, conjunctiva of the eyes, forehead, eyelids, anterior aspect of the scalp and mucous membrane of the nose.</a:t>
            </a:r>
          </a:p>
          <a:p>
            <a:r>
              <a:rPr lang="en-US" sz="2000" dirty="0" smtClean="0"/>
              <a:t>The maxillary nerves are sensory only and supply the cheeks, upper gums, upper teeth and lower eyelids.</a:t>
            </a:r>
          </a:p>
          <a:p>
            <a:r>
              <a:rPr lang="en-US" sz="2000" dirty="0" smtClean="0"/>
              <a:t>The </a:t>
            </a:r>
            <a:r>
              <a:rPr lang="en-US" sz="2000" dirty="0" err="1" smtClean="0"/>
              <a:t>mandibular</a:t>
            </a:r>
            <a:r>
              <a:rPr lang="en-US" sz="2000" dirty="0" smtClean="0"/>
              <a:t> nerves contain both sensory and motor fibres. These are the largest of the three divisions and they supply the teeth and gums of the lower jaw, </a:t>
            </a:r>
            <a:r>
              <a:rPr lang="en-US" sz="2000" dirty="0" err="1" smtClean="0"/>
              <a:t>pinnae</a:t>
            </a:r>
            <a:r>
              <a:rPr lang="en-US" sz="2000" dirty="0" smtClean="0"/>
              <a:t> of the ears, lower lip and tongue. The motor fibres supply the muscles of mastication.</a:t>
            </a:r>
            <a:endParaRPr lang="en-US" sz="20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b="1" dirty="0" smtClean="0"/>
              <a:t>VI. </a:t>
            </a:r>
            <a:r>
              <a:rPr lang="en-US" b="1" dirty="0" err="1" smtClean="0"/>
              <a:t>Abducent</a:t>
            </a:r>
            <a:r>
              <a:rPr lang="en-US" b="1" dirty="0" smtClean="0"/>
              <a:t> nerves (motor)</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These nerves arise from a group of nerve cells lying under the floor of the fourth ventricle. </a:t>
            </a:r>
          </a:p>
          <a:p>
            <a:r>
              <a:rPr lang="en-US" dirty="0" smtClean="0"/>
              <a:t>They supply the lateral rectus muscles of the eyeballs.</a:t>
            </a:r>
          </a:p>
          <a:p>
            <a:pPr>
              <a:buNone/>
            </a:pPr>
            <a:endParaRPr lang="en-US" dirty="0" smtClean="0"/>
          </a:p>
          <a:p>
            <a:pPr>
              <a:buNone/>
            </a:pPr>
            <a:r>
              <a:rPr lang="en-US" b="1" dirty="0" smtClean="0"/>
              <a:t>          </a:t>
            </a: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VII. Facial nerves (mixed)</a:t>
            </a:r>
            <a:endParaRPr lang="en-US" dirty="0"/>
          </a:p>
        </p:txBody>
      </p:sp>
      <p:sp>
        <p:nvSpPr>
          <p:cNvPr id="3" name="Content Placeholder 2"/>
          <p:cNvSpPr>
            <a:spLocks noGrp="1"/>
          </p:cNvSpPr>
          <p:nvPr>
            <p:ph idx="1"/>
          </p:nvPr>
        </p:nvSpPr>
        <p:spPr/>
        <p:txBody>
          <a:bodyPr>
            <a:normAutofit/>
          </a:bodyPr>
          <a:lstStyle/>
          <a:p>
            <a:r>
              <a:rPr lang="en-US" dirty="0" smtClean="0"/>
              <a:t>These nerves are composed of both motor and sensory nerve fibres, arising from nerve cells in the lower part of the </a:t>
            </a:r>
            <a:r>
              <a:rPr lang="en-US" dirty="0" err="1" smtClean="0"/>
              <a:t>pons</a:t>
            </a:r>
            <a:r>
              <a:rPr lang="en-US" dirty="0" smtClean="0"/>
              <a:t>. </a:t>
            </a:r>
          </a:p>
          <a:p>
            <a:r>
              <a:rPr lang="en-US" dirty="0" smtClean="0"/>
              <a:t>The motor fibres supply the muscles of facial expression. </a:t>
            </a:r>
          </a:p>
          <a:p>
            <a:r>
              <a:rPr lang="en-US" dirty="0" smtClean="0"/>
              <a:t>The sensory fibres convey impulses from the taste buds in the anterior two-thirds of the tongue to the taste perception area in the cerebral cortex.</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VIII. </a:t>
            </a:r>
            <a:r>
              <a:rPr lang="en-US" b="1" dirty="0" err="1" smtClean="0"/>
              <a:t>Vestibulocochlear</a:t>
            </a:r>
            <a:r>
              <a:rPr lang="en-US" b="1" dirty="0" smtClean="0"/>
              <a:t> (auditory) nerves (sensory)</a:t>
            </a:r>
            <a:endParaRPr lang="en-US" dirty="0"/>
          </a:p>
        </p:txBody>
      </p:sp>
      <p:sp>
        <p:nvSpPr>
          <p:cNvPr id="3" name="Content Placeholder 2"/>
          <p:cNvSpPr>
            <a:spLocks noGrp="1"/>
          </p:cNvSpPr>
          <p:nvPr>
            <p:ph idx="1"/>
          </p:nvPr>
        </p:nvSpPr>
        <p:spPr/>
        <p:txBody>
          <a:bodyPr>
            <a:normAutofit/>
          </a:bodyPr>
          <a:lstStyle/>
          <a:p>
            <a:r>
              <a:rPr lang="en-US" dirty="0" smtClean="0"/>
              <a:t>These nerves are composed of two distinct sets of fibres, vestibular nerves and cochlear nerves.</a:t>
            </a:r>
          </a:p>
          <a:p>
            <a:r>
              <a:rPr lang="en-US" dirty="0" smtClean="0"/>
              <a:t>The vestibular nerves arise from the semicircular canals of the inner ear and convey impulses to the cerebellum.</a:t>
            </a:r>
          </a:p>
          <a:p>
            <a:r>
              <a:rPr lang="en-US" dirty="0" smtClean="0"/>
              <a:t>They are associated with the maintenance of posture and balance.</a:t>
            </a:r>
          </a:p>
          <a:p>
            <a:r>
              <a:rPr lang="en-US" dirty="0" smtClean="0"/>
              <a:t>The cochlear nerves originate in the organ of </a:t>
            </a:r>
            <a:r>
              <a:rPr lang="en-US" dirty="0" err="1" smtClean="0"/>
              <a:t>Corti</a:t>
            </a:r>
            <a:r>
              <a:rPr lang="en-US" dirty="0" smtClean="0"/>
              <a:t> in the inner ear and convey impulses to the hearing areas in the cerebral cortex where sound is perceived.</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IX. </a:t>
            </a:r>
            <a:r>
              <a:rPr lang="en-US" b="1" dirty="0" err="1" smtClean="0"/>
              <a:t>Glossopharyngeal</a:t>
            </a:r>
            <a:r>
              <a:rPr lang="en-US" b="1" dirty="0" smtClean="0"/>
              <a:t> nerves (mixed)</a:t>
            </a:r>
            <a:endParaRPr lang="en-US" dirty="0"/>
          </a:p>
        </p:txBody>
      </p:sp>
      <p:sp>
        <p:nvSpPr>
          <p:cNvPr id="3" name="Content Placeholder 2"/>
          <p:cNvSpPr>
            <a:spLocks noGrp="1"/>
          </p:cNvSpPr>
          <p:nvPr>
            <p:ph idx="1"/>
          </p:nvPr>
        </p:nvSpPr>
        <p:spPr/>
        <p:txBody>
          <a:bodyPr>
            <a:normAutofit/>
          </a:bodyPr>
          <a:lstStyle/>
          <a:p>
            <a:r>
              <a:rPr lang="en-US" dirty="0" smtClean="0"/>
              <a:t>These nerves arise from nuclei in the medulla oblongata.</a:t>
            </a:r>
          </a:p>
          <a:p>
            <a:r>
              <a:rPr lang="en-US" dirty="0" smtClean="0"/>
              <a:t>The motor fibres stimulate the muscles of the tongue and pharynx and the </a:t>
            </a:r>
            <a:r>
              <a:rPr lang="en-US" dirty="0" err="1" smtClean="0"/>
              <a:t>secretory</a:t>
            </a:r>
            <a:r>
              <a:rPr lang="en-US" dirty="0" smtClean="0"/>
              <a:t> cells of the parotid (salivary) glands.</a:t>
            </a:r>
          </a:p>
          <a:p>
            <a:r>
              <a:rPr lang="en-US" dirty="0" smtClean="0"/>
              <a:t>The sensory fibres convey impulses to the cerebral cortex from the posterior third of the tongue, the tonsils and pharynx and from taste buds in the tongue and pharynx.</a:t>
            </a:r>
          </a:p>
          <a:p>
            <a:r>
              <a:rPr lang="en-US" dirty="0" smtClean="0"/>
              <a:t>These nerves are essential for the swallowing and gag reflexes.</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b="1" dirty="0" smtClean="0"/>
              <a:t>X. </a:t>
            </a:r>
            <a:r>
              <a:rPr lang="en-US" b="1" dirty="0" err="1" smtClean="0"/>
              <a:t>Vagus</a:t>
            </a:r>
            <a:r>
              <a:rPr lang="en-US" b="1" dirty="0" smtClean="0"/>
              <a:t> nerves (mixed) </a:t>
            </a:r>
            <a:endParaRPr lang="en-US" dirty="0"/>
          </a:p>
        </p:txBody>
      </p:sp>
      <p:sp>
        <p:nvSpPr>
          <p:cNvPr id="3" name="Content Placeholder 2"/>
          <p:cNvSpPr>
            <a:spLocks noGrp="1"/>
          </p:cNvSpPr>
          <p:nvPr>
            <p:ph idx="1"/>
          </p:nvPr>
        </p:nvSpPr>
        <p:spPr>
          <a:xfrm>
            <a:off x="457200" y="685800"/>
            <a:ext cx="8229600" cy="5791200"/>
          </a:xfrm>
        </p:spPr>
        <p:txBody>
          <a:bodyPr>
            <a:normAutofit/>
          </a:bodyPr>
          <a:lstStyle/>
          <a:p>
            <a:r>
              <a:rPr lang="en-US" dirty="0" smtClean="0"/>
              <a:t>These nerves have a more extensive distribution than any other cranial nerves. </a:t>
            </a:r>
          </a:p>
          <a:p>
            <a:r>
              <a:rPr lang="en-US" dirty="0" smtClean="0"/>
              <a:t>They arise from nerve cells in the medulla oblongata and other nuclei, and pass down through the neck into the thorax and the abdomen. </a:t>
            </a:r>
          </a:p>
          <a:p>
            <a:r>
              <a:rPr lang="en-US" dirty="0" smtClean="0"/>
              <a:t>These nerves form an important part of the parasympathetic nervous system.</a:t>
            </a:r>
          </a:p>
          <a:p>
            <a:r>
              <a:rPr lang="en-US" dirty="0" smtClean="0"/>
              <a:t>The motor fibres supply the smooth muscles and </a:t>
            </a:r>
            <a:r>
              <a:rPr lang="en-US" dirty="0" err="1" smtClean="0"/>
              <a:t>secretory</a:t>
            </a:r>
            <a:r>
              <a:rPr lang="en-US" dirty="0" smtClean="0"/>
              <a:t> glands of the pharynx, larynx, trachea, heart, </a:t>
            </a:r>
            <a:r>
              <a:rPr lang="en-US" dirty="0" err="1" smtClean="0"/>
              <a:t>oesophagus</a:t>
            </a:r>
            <a:r>
              <a:rPr lang="en-US" dirty="0" smtClean="0"/>
              <a:t>, stomach, intestines, pancreas, gall bladder, bile ducts, spleen, kidneys, </a:t>
            </a:r>
            <a:r>
              <a:rPr lang="en-US" dirty="0" err="1" smtClean="0"/>
              <a:t>ureter</a:t>
            </a:r>
            <a:r>
              <a:rPr lang="en-US" dirty="0" smtClean="0"/>
              <a:t> and blood vessels in the thoracic and abdominal cavities.</a:t>
            </a:r>
          </a:p>
          <a:p>
            <a:r>
              <a:rPr lang="en-US" dirty="0" smtClean="0"/>
              <a:t>The sensory fibres convey impulses from the lining membranes of the same structures to the brain.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228600"/>
            <a:ext cx="8243888" cy="731838"/>
          </a:xfrm>
        </p:spPr>
        <p:txBody>
          <a:bodyPr>
            <a:normAutofit/>
          </a:bodyPr>
          <a:lstStyle/>
          <a:p>
            <a:r>
              <a:rPr lang="en-US"/>
              <a:t>Myelin Sheath</a:t>
            </a:r>
          </a:p>
        </p:txBody>
      </p:sp>
      <p:sp>
        <p:nvSpPr>
          <p:cNvPr id="861187" name="Rectangle 3"/>
          <p:cNvSpPr>
            <a:spLocks noGrp="1" noChangeArrowheads="1"/>
          </p:cNvSpPr>
          <p:nvPr>
            <p:ph idx="1"/>
          </p:nvPr>
        </p:nvSpPr>
        <p:spPr>
          <a:xfrm>
            <a:off x="609600" y="5574731"/>
            <a:ext cx="8915400" cy="685800"/>
          </a:xfrm>
        </p:spPr>
        <p:txBody>
          <a:bodyPr/>
          <a:lstStyle/>
          <a:p>
            <a:r>
              <a:rPr lang="en-US" dirty="0"/>
              <a:t>Note: Node of Ranvier between Schwann cells</a:t>
            </a:r>
          </a:p>
        </p:txBody>
      </p:sp>
      <p:pic>
        <p:nvPicPr>
          <p:cNvPr id="861188" name="Picture 4" descr="0455L"/>
          <p:cNvPicPr>
            <a:picLocks noChangeAspect="1" noChangeArrowheads="1"/>
          </p:cNvPicPr>
          <p:nvPr/>
        </p:nvPicPr>
        <p:blipFill>
          <a:blip r:embed="rId2" cstate="print"/>
          <a:srcRect t="11273" b="4999"/>
          <a:stretch>
            <a:fillRect/>
          </a:stretch>
        </p:blipFill>
        <p:spPr bwMode="auto">
          <a:xfrm>
            <a:off x="762000" y="990600"/>
            <a:ext cx="7239000" cy="4546600"/>
          </a:xfrm>
          <a:prstGeom prst="rect">
            <a:avLst/>
          </a:prstGeom>
          <a:noFill/>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XI. Accessory nerves (motor)</a:t>
            </a:r>
            <a:endParaRPr lang="en-US" dirty="0"/>
          </a:p>
        </p:txBody>
      </p:sp>
      <p:sp>
        <p:nvSpPr>
          <p:cNvPr id="3" name="Content Placeholder 2"/>
          <p:cNvSpPr>
            <a:spLocks noGrp="1"/>
          </p:cNvSpPr>
          <p:nvPr>
            <p:ph idx="1"/>
          </p:nvPr>
        </p:nvSpPr>
        <p:spPr/>
        <p:txBody>
          <a:bodyPr>
            <a:normAutofit/>
          </a:bodyPr>
          <a:lstStyle/>
          <a:p>
            <a:r>
              <a:rPr lang="en-US" dirty="0" smtClean="0"/>
              <a:t>These nerves arise from cell bodies in the medulla oblongata and in the spinal cord. </a:t>
            </a:r>
          </a:p>
          <a:p>
            <a:r>
              <a:rPr lang="en-US" dirty="0" smtClean="0"/>
              <a:t>The fibres supply the </a:t>
            </a:r>
            <a:r>
              <a:rPr lang="en-US" dirty="0" err="1" smtClean="0"/>
              <a:t>sternodeidomastoid</a:t>
            </a:r>
            <a:r>
              <a:rPr lang="en-US" dirty="0" smtClean="0"/>
              <a:t> and </a:t>
            </a:r>
            <a:r>
              <a:rPr lang="en-US" dirty="0" err="1" smtClean="0"/>
              <a:t>trapezius</a:t>
            </a:r>
            <a:r>
              <a:rPr lang="en-US" dirty="0" smtClean="0"/>
              <a:t> muscles. </a:t>
            </a:r>
          </a:p>
          <a:p>
            <a:r>
              <a:rPr lang="en-US" dirty="0" smtClean="0"/>
              <a:t>Branches join the </a:t>
            </a:r>
            <a:r>
              <a:rPr lang="en-US" dirty="0" err="1" smtClean="0"/>
              <a:t>vagus</a:t>
            </a:r>
            <a:r>
              <a:rPr lang="en-US" dirty="0" smtClean="0"/>
              <a:t> nerves and supply the </a:t>
            </a:r>
            <a:r>
              <a:rPr lang="en-US" dirty="0" err="1" smtClean="0"/>
              <a:t>phanyngeal</a:t>
            </a:r>
            <a:r>
              <a:rPr lang="en-US" dirty="0" smtClean="0"/>
              <a:t> and laryngeal muscles.</a:t>
            </a:r>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XII. Hypoglossal nerves (motor)</a:t>
            </a:r>
            <a:endParaRPr lang="en-US" dirty="0"/>
          </a:p>
        </p:txBody>
      </p:sp>
      <p:sp>
        <p:nvSpPr>
          <p:cNvPr id="3" name="Content Placeholder 2"/>
          <p:cNvSpPr>
            <a:spLocks noGrp="1"/>
          </p:cNvSpPr>
          <p:nvPr>
            <p:ph idx="1"/>
          </p:nvPr>
        </p:nvSpPr>
        <p:spPr/>
        <p:txBody>
          <a:bodyPr/>
          <a:lstStyle/>
          <a:p>
            <a:r>
              <a:rPr lang="en-US" dirty="0" smtClean="0"/>
              <a:t>These nerves arise from cells in the medulla oblongata.</a:t>
            </a:r>
          </a:p>
          <a:p>
            <a:r>
              <a:rPr lang="en-US" dirty="0" smtClean="0"/>
              <a:t>They supply the muscles of the tongue and muscles surrounding the hyoid bone and contribute to swallowing and speech.</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AUTONOMIC NERVOUS SYSTEM</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t>The autonomic or involuntary part of the nervous system controls the functions of the body carried out 'automatically', i.e. initiated in the brain below the level of the cerebrum. </a:t>
            </a:r>
          </a:p>
          <a:p>
            <a:r>
              <a:rPr lang="en-US" sz="2400" dirty="0" smtClean="0"/>
              <a:t>Although stimulation does not occur voluntarily the individual may be conscious of its effects, e.g. an increase in the heart rate.</a:t>
            </a:r>
          </a:p>
          <a:p>
            <a:r>
              <a:rPr lang="en-US" sz="2400" dirty="0" smtClean="0"/>
              <a:t>The effects of autonomic control are rapid and essential for homeostasis.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854074"/>
          </a:xfrm>
        </p:spPr>
        <p:txBody>
          <a:bodyPr/>
          <a:lstStyle/>
          <a:p>
            <a:endParaRPr lang="en-US" dirty="0"/>
          </a:p>
        </p:txBody>
      </p:sp>
      <p:sp>
        <p:nvSpPr>
          <p:cNvPr id="3" name="Content Placeholder 2"/>
          <p:cNvSpPr>
            <a:spLocks noGrp="1"/>
          </p:cNvSpPr>
          <p:nvPr>
            <p:ph idx="1"/>
          </p:nvPr>
        </p:nvSpPr>
        <p:spPr>
          <a:xfrm>
            <a:off x="628650" y="1371600"/>
            <a:ext cx="7886700" cy="4351338"/>
          </a:xfrm>
        </p:spPr>
        <p:txBody>
          <a:bodyPr>
            <a:normAutofit lnSpcReduction="10000"/>
          </a:bodyPr>
          <a:lstStyle/>
          <a:p>
            <a:r>
              <a:rPr lang="en-US" sz="2400" dirty="0"/>
              <a:t>The effector organs are:</a:t>
            </a:r>
          </a:p>
          <a:p>
            <a:pPr>
              <a:buFont typeface="Wingdings" pitchFamily="2" charset="2"/>
              <a:buChar char="Ø"/>
            </a:pPr>
            <a:r>
              <a:rPr lang="en-US" sz="2400" dirty="0"/>
              <a:t>smooth muscle</a:t>
            </a:r>
          </a:p>
          <a:p>
            <a:pPr>
              <a:buFont typeface="Wingdings" pitchFamily="2" charset="2"/>
              <a:buChar char="Ø"/>
            </a:pPr>
            <a:r>
              <a:rPr lang="en-US" sz="2400" dirty="0"/>
              <a:t>cardiac muscle</a:t>
            </a:r>
          </a:p>
          <a:p>
            <a:pPr>
              <a:buFont typeface="Wingdings" pitchFamily="2" charset="2"/>
              <a:buChar char="Ø"/>
            </a:pPr>
            <a:r>
              <a:rPr lang="en-US" sz="2400" dirty="0"/>
              <a:t>glands </a:t>
            </a:r>
          </a:p>
          <a:p>
            <a:pPr marL="0" indent="0">
              <a:buNone/>
            </a:pPr>
            <a:endParaRPr lang="en-US" sz="2400" b="1" dirty="0" smtClean="0"/>
          </a:p>
          <a:p>
            <a:r>
              <a:rPr lang="en-US" sz="2400" b="1" dirty="0" smtClean="0"/>
              <a:t>Efferent </a:t>
            </a:r>
            <a:r>
              <a:rPr lang="en-US" sz="2400" b="1" dirty="0"/>
              <a:t>(motor) nerves </a:t>
            </a:r>
            <a:r>
              <a:rPr lang="en-US" sz="2400" dirty="0"/>
              <a:t>of ANS arise from nerve cells in the brain and emerge at various levels between the midbrain and the sacral region of the spinal cord and travel together with the peripheral nerves</a:t>
            </a:r>
            <a:r>
              <a:rPr lang="en-US" sz="2400" dirty="0" smtClean="0"/>
              <a:t>.</a:t>
            </a:r>
          </a:p>
          <a:p>
            <a:pPr marL="0" indent="0">
              <a:buNone/>
            </a:pPr>
            <a:endParaRPr lang="en-US" sz="2400" dirty="0"/>
          </a:p>
          <a:p>
            <a:r>
              <a:rPr lang="en-US" altLang="en-US" dirty="0">
                <a:solidFill>
                  <a:srgbClr val="000000"/>
                </a:solidFill>
              </a:rPr>
              <a:t>The effectors of the SNS are skeletal muscles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smtClean="0"/>
              <a:t>Efferent Pathways</a:t>
            </a:r>
          </a:p>
        </p:txBody>
      </p:sp>
      <p:sp>
        <p:nvSpPr>
          <p:cNvPr id="30723" name="Rectangle 3"/>
          <p:cNvSpPr>
            <a:spLocks noGrp="1" noChangeArrowheads="1"/>
          </p:cNvSpPr>
          <p:nvPr>
            <p:ph type="body" idx="1"/>
          </p:nvPr>
        </p:nvSpPr>
        <p:spPr/>
        <p:txBody>
          <a:bodyPr>
            <a:normAutofit/>
          </a:bodyPr>
          <a:lstStyle/>
          <a:p>
            <a:pPr eaLnBrk="1" hangingPunct="1"/>
            <a:r>
              <a:rPr lang="en-US" altLang="en-US" sz="2400" dirty="0" smtClean="0">
                <a:solidFill>
                  <a:srgbClr val="000000"/>
                </a:solidFill>
              </a:rPr>
              <a:t>Heavily </a:t>
            </a:r>
            <a:r>
              <a:rPr lang="en-US" altLang="en-US" sz="2400" dirty="0" err="1" smtClean="0">
                <a:solidFill>
                  <a:srgbClr val="000000"/>
                </a:solidFill>
              </a:rPr>
              <a:t>myelinated</a:t>
            </a:r>
            <a:r>
              <a:rPr lang="en-US" altLang="en-US" sz="2400" dirty="0" smtClean="0">
                <a:solidFill>
                  <a:srgbClr val="000000"/>
                </a:solidFill>
              </a:rPr>
              <a:t> axons of the somatic motor neurons extend from the CNS to the effector</a:t>
            </a:r>
          </a:p>
          <a:p>
            <a:pPr eaLnBrk="1" hangingPunct="1"/>
            <a:r>
              <a:rPr lang="en-US" altLang="en-US" sz="2400" dirty="0" smtClean="0">
                <a:solidFill>
                  <a:srgbClr val="000000"/>
                </a:solidFill>
              </a:rPr>
              <a:t>Axons of the ANS are a </a:t>
            </a:r>
            <a:r>
              <a:rPr lang="en-US" altLang="en-US" sz="2400" b="1" dirty="0" smtClean="0">
                <a:solidFill>
                  <a:srgbClr val="000000"/>
                </a:solidFill>
              </a:rPr>
              <a:t>two-neuron chain</a:t>
            </a:r>
          </a:p>
          <a:p>
            <a:pPr lvl="1" eaLnBrk="1" hangingPunct="1"/>
            <a:r>
              <a:rPr lang="en-US" altLang="en-US" sz="2400" dirty="0" smtClean="0">
                <a:solidFill>
                  <a:srgbClr val="000000"/>
                </a:solidFill>
              </a:rPr>
              <a:t>The preganglionic (first) neuron has a lightly </a:t>
            </a:r>
            <a:r>
              <a:rPr lang="en-US" altLang="en-US" sz="2400" dirty="0" err="1" smtClean="0">
                <a:solidFill>
                  <a:srgbClr val="000000"/>
                </a:solidFill>
              </a:rPr>
              <a:t>myelinated</a:t>
            </a:r>
            <a:r>
              <a:rPr lang="en-US" altLang="en-US" sz="2400" dirty="0" smtClean="0">
                <a:solidFill>
                  <a:srgbClr val="000000"/>
                </a:solidFill>
              </a:rPr>
              <a:t> axon</a:t>
            </a:r>
          </a:p>
          <a:p>
            <a:pPr lvl="1" eaLnBrk="1" hangingPunct="1"/>
            <a:r>
              <a:rPr lang="en-US" altLang="en-US" sz="2400" dirty="0" smtClean="0"/>
              <a:t>The ganglionic (second) neuron extends to an effector organ</a:t>
            </a:r>
          </a:p>
        </p:txBody>
      </p:sp>
    </p:spTree>
    <p:extLst>
      <p:ext uri="{BB962C8B-B14F-4D97-AF65-F5344CB8AC3E}">
        <p14:creationId xmlns:p14="http://schemas.microsoft.com/office/powerpoint/2010/main" val="3307091830"/>
      </p:ext>
    </p:extLst>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8650" y="76200"/>
            <a:ext cx="7886700" cy="685800"/>
          </a:xfrm>
        </p:spPr>
        <p:txBody>
          <a:bodyPr>
            <a:normAutofit/>
          </a:bodyPr>
          <a:lstStyle/>
          <a:p>
            <a:pPr eaLnBrk="1" hangingPunct="1"/>
            <a:r>
              <a:rPr lang="en-US" altLang="en-US" dirty="0" smtClean="0"/>
              <a:t>Neurotransmitter Effects</a:t>
            </a:r>
          </a:p>
        </p:txBody>
      </p:sp>
      <p:sp>
        <p:nvSpPr>
          <p:cNvPr id="34819" name="Rectangle 3"/>
          <p:cNvSpPr>
            <a:spLocks noGrp="1" noChangeArrowheads="1"/>
          </p:cNvSpPr>
          <p:nvPr>
            <p:ph type="body" idx="1"/>
          </p:nvPr>
        </p:nvSpPr>
        <p:spPr>
          <a:xfrm>
            <a:off x="609600" y="914400"/>
            <a:ext cx="8270875" cy="5510213"/>
          </a:xfrm>
        </p:spPr>
        <p:txBody>
          <a:bodyPr>
            <a:normAutofit/>
          </a:bodyPr>
          <a:lstStyle/>
          <a:p>
            <a:pPr eaLnBrk="1" hangingPunct="1">
              <a:lnSpc>
                <a:spcPct val="90000"/>
              </a:lnSpc>
            </a:pPr>
            <a:r>
              <a:rPr lang="en-US" altLang="en-US" sz="2400" dirty="0" smtClean="0"/>
              <a:t>All somatic motor neurons release Acetylcholine (</a:t>
            </a:r>
            <a:r>
              <a:rPr lang="en-US" altLang="en-US" sz="2400" dirty="0" err="1" smtClean="0"/>
              <a:t>ACh</a:t>
            </a:r>
            <a:r>
              <a:rPr lang="en-US" altLang="en-US" sz="2400" dirty="0" smtClean="0"/>
              <a:t>), which has an excitatory effect</a:t>
            </a:r>
          </a:p>
          <a:p>
            <a:pPr eaLnBrk="1" hangingPunct="1">
              <a:lnSpc>
                <a:spcPct val="90000"/>
              </a:lnSpc>
            </a:pPr>
            <a:r>
              <a:rPr lang="en-US" altLang="en-US" sz="2400" dirty="0" smtClean="0"/>
              <a:t>In the Autonomic Nervous System (ANS):</a:t>
            </a:r>
          </a:p>
          <a:p>
            <a:pPr lvl="1" eaLnBrk="1" hangingPunct="1">
              <a:lnSpc>
                <a:spcPct val="90000"/>
              </a:lnSpc>
            </a:pPr>
            <a:r>
              <a:rPr lang="en-US" altLang="en-US" sz="2400" i="1" dirty="0" smtClean="0"/>
              <a:t>Preganglionic</a:t>
            </a:r>
            <a:r>
              <a:rPr lang="en-US" altLang="en-US" sz="2400" dirty="0" smtClean="0"/>
              <a:t> fibers release Acetylcholine (Ach)</a:t>
            </a:r>
          </a:p>
          <a:p>
            <a:pPr lvl="1" eaLnBrk="1" hangingPunct="1">
              <a:lnSpc>
                <a:spcPct val="90000"/>
              </a:lnSpc>
            </a:pPr>
            <a:r>
              <a:rPr lang="en-US" altLang="en-US" sz="2400" i="1" dirty="0" smtClean="0"/>
              <a:t>Postganglionic</a:t>
            </a:r>
            <a:r>
              <a:rPr lang="en-US" altLang="en-US" sz="2400" dirty="0" smtClean="0"/>
              <a:t> fibers release norepinephrine (a.k.a. noradrenaline) or </a:t>
            </a:r>
            <a:r>
              <a:rPr lang="en-US" altLang="en-US" sz="2400" dirty="0" err="1" smtClean="0"/>
              <a:t>ACh</a:t>
            </a:r>
            <a:r>
              <a:rPr lang="en-US" altLang="en-US" sz="2400" dirty="0" smtClean="0"/>
              <a:t> and the effect is either stimulatory or inhibitory</a:t>
            </a:r>
          </a:p>
          <a:p>
            <a:pPr lvl="1" eaLnBrk="1" hangingPunct="1">
              <a:lnSpc>
                <a:spcPct val="90000"/>
              </a:lnSpc>
            </a:pPr>
            <a:r>
              <a:rPr lang="en-US" altLang="en-US" sz="2400" dirty="0" smtClean="0"/>
              <a:t>Autonomic Nervous System (ANS) effect on the target organ is dependent upon the neurotransmitter released and the receptor type of the effector</a:t>
            </a:r>
          </a:p>
        </p:txBody>
      </p:sp>
    </p:spTree>
    <p:extLst>
      <p:ext uri="{BB962C8B-B14F-4D97-AF65-F5344CB8AC3E}">
        <p14:creationId xmlns:p14="http://schemas.microsoft.com/office/powerpoint/2010/main" val="3373778782"/>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5168" y="129164"/>
            <a:ext cx="7886700" cy="1325563"/>
          </a:xfrm>
        </p:spPr>
        <p:txBody>
          <a:bodyPr/>
          <a:lstStyle/>
          <a:p>
            <a:pPr eaLnBrk="1" hangingPunct="1"/>
            <a:r>
              <a:rPr lang="en-US" altLang="en-US" dirty="0" smtClean="0"/>
              <a:t>Comparison of Somatic and Autonomic Systems</a:t>
            </a:r>
          </a:p>
        </p:txBody>
      </p:sp>
      <p:sp>
        <p:nvSpPr>
          <p:cNvPr id="36867" name="Text Box 3"/>
          <p:cNvSpPr txBox="1">
            <a:spLocks noChangeArrowheads="1"/>
          </p:cNvSpPr>
          <p:nvPr/>
        </p:nvSpPr>
        <p:spPr bwMode="auto">
          <a:xfrm>
            <a:off x="7315200" y="6507163"/>
            <a:ext cx="1600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200" b="1">
                <a:solidFill>
                  <a:schemeClr val="accent2"/>
                </a:solidFill>
                <a:latin typeface="Arial" panose="020B0604020202020204" pitchFamily="34" charset="0"/>
              </a:rPr>
              <a:t>Figure 14.2</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t="1772" b="5824"/>
          <a:stretch>
            <a:fillRect/>
          </a:stretch>
        </p:blipFill>
        <p:spPr bwMode="auto">
          <a:xfrm>
            <a:off x="401637" y="1447800"/>
            <a:ext cx="8513763"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537945"/>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63562"/>
          </a:xfrm>
        </p:spPr>
        <p:txBody>
          <a:bodyPr>
            <a:normAutofit/>
          </a:bodyPr>
          <a:lstStyle/>
          <a:p>
            <a:endParaRPr lang="en-US" dirty="0"/>
          </a:p>
        </p:txBody>
      </p:sp>
      <p:sp>
        <p:nvSpPr>
          <p:cNvPr id="3" name="Content Placeholder 2"/>
          <p:cNvSpPr>
            <a:spLocks noGrp="1"/>
          </p:cNvSpPr>
          <p:nvPr>
            <p:ph idx="1"/>
          </p:nvPr>
        </p:nvSpPr>
        <p:spPr>
          <a:xfrm>
            <a:off x="471054" y="1011544"/>
            <a:ext cx="8368145" cy="5330952"/>
          </a:xfrm>
        </p:spPr>
        <p:txBody>
          <a:bodyPr>
            <a:normAutofit/>
          </a:bodyPr>
          <a:lstStyle/>
          <a:p>
            <a:r>
              <a:rPr lang="en-US" sz="2400" dirty="0"/>
              <a:t>ANS is divided into 2 divisions; having both structural &amp; functional differences.</a:t>
            </a:r>
          </a:p>
          <a:p>
            <a:pPr lvl="1"/>
            <a:r>
              <a:rPr lang="en-US" sz="2400" dirty="0"/>
              <a:t>sympathetic (</a:t>
            </a:r>
            <a:r>
              <a:rPr lang="en-US" sz="2400" dirty="0" err="1"/>
              <a:t>thoraco</a:t>
            </a:r>
            <a:r>
              <a:rPr lang="en-US" sz="2400" dirty="0"/>
              <a:t>-lumbar outflow)</a:t>
            </a:r>
          </a:p>
          <a:p>
            <a:pPr lvl="1"/>
            <a:r>
              <a:rPr lang="en-US" sz="2400" dirty="0"/>
              <a:t>parasympathetic (</a:t>
            </a:r>
            <a:r>
              <a:rPr lang="en-US" sz="2400" dirty="0" err="1"/>
              <a:t>cranio</a:t>
            </a:r>
            <a:r>
              <a:rPr lang="en-US" sz="2400" dirty="0"/>
              <a:t>-sacral outflow).</a:t>
            </a:r>
          </a:p>
          <a:p>
            <a:r>
              <a:rPr lang="en-US" sz="2400" dirty="0"/>
              <a:t>They normally work in an opposing manner.</a:t>
            </a:r>
          </a:p>
          <a:p>
            <a:r>
              <a:rPr lang="en-US" sz="2400" dirty="0"/>
              <a:t>Sympathetic activity tends to predominate in stressful situations and parasympathetic activity during rest.</a:t>
            </a:r>
          </a:p>
          <a:p>
            <a:r>
              <a:rPr lang="en-US" sz="2400" dirty="0"/>
              <a:t>Each division has 2 efferent neurones in its peripheral pathways between the CNS &amp; effector organs. </a:t>
            </a:r>
          </a:p>
          <a:p>
            <a:r>
              <a:rPr lang="en-US" sz="2400" dirty="0"/>
              <a:t>These are:</a:t>
            </a:r>
          </a:p>
          <a:p>
            <a:pPr lvl="1"/>
            <a:r>
              <a:rPr lang="en-US" sz="2400" dirty="0"/>
              <a:t>the </a:t>
            </a:r>
            <a:r>
              <a:rPr lang="en-US" sz="2400" dirty="0" err="1"/>
              <a:t>preganglionic</a:t>
            </a:r>
            <a:r>
              <a:rPr lang="en-US" sz="2400" dirty="0"/>
              <a:t> </a:t>
            </a:r>
            <a:r>
              <a:rPr lang="en-US" sz="2400" dirty="0" err="1"/>
              <a:t>neurone</a:t>
            </a:r>
            <a:endParaRPr lang="en-US" sz="2400" dirty="0"/>
          </a:p>
          <a:p>
            <a:pPr lvl="1"/>
            <a:r>
              <a:rPr lang="en-US" sz="2400" dirty="0"/>
              <a:t>the postganglionic </a:t>
            </a:r>
            <a:r>
              <a:rPr lang="en-US" sz="2400" dirty="0" err="1"/>
              <a:t>neurone</a:t>
            </a:r>
            <a:r>
              <a:rPr lang="en-US" sz="2400" dirty="0"/>
              <a:t>.</a:t>
            </a:r>
          </a:p>
          <a:p>
            <a:endParaRPr lang="en-US" dirty="0"/>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197</a:t>
            </a:fld>
            <a:endParaRPr lang="en-US"/>
          </a:p>
        </p:txBody>
      </p:sp>
    </p:spTree>
    <p:extLst>
      <p:ext uri="{BB962C8B-B14F-4D97-AF65-F5344CB8AC3E}">
        <p14:creationId xmlns:p14="http://schemas.microsoft.com/office/powerpoint/2010/main" val="2323476878"/>
      </p:ext>
    </p:extLst>
  </p:cSld>
  <p:clrMapOvr>
    <a:masterClrMapping/>
  </p:clrMapOvr>
  <p:transition>
    <p:wipe dir="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3"/>
          </a:xfrm>
        </p:spPr>
        <p:txBody>
          <a:bodyPr/>
          <a:lstStyle/>
          <a:p>
            <a:endParaRPr lang="en-US" dirty="0"/>
          </a:p>
        </p:txBody>
      </p:sp>
      <p:sp>
        <p:nvSpPr>
          <p:cNvPr id="3" name="Content Placeholder 2"/>
          <p:cNvSpPr>
            <a:spLocks noGrp="1"/>
          </p:cNvSpPr>
          <p:nvPr>
            <p:ph idx="1"/>
          </p:nvPr>
        </p:nvSpPr>
        <p:spPr>
          <a:xfrm>
            <a:off x="628650" y="1524000"/>
            <a:ext cx="8134350" cy="4652963"/>
          </a:xfrm>
        </p:spPr>
        <p:txBody>
          <a:bodyPr>
            <a:normAutofit/>
          </a:bodyPr>
          <a:lstStyle/>
          <a:p>
            <a:r>
              <a:rPr lang="en-US" sz="2400" dirty="0"/>
              <a:t>Cell body of the </a:t>
            </a:r>
            <a:r>
              <a:rPr lang="en-US" sz="2400" dirty="0" err="1"/>
              <a:t>preganglionic</a:t>
            </a:r>
            <a:r>
              <a:rPr lang="en-US" sz="2400" dirty="0"/>
              <a:t> neurone is in the brain or spinal cord. </a:t>
            </a:r>
          </a:p>
          <a:p>
            <a:r>
              <a:rPr lang="en-US" sz="2400" dirty="0"/>
              <a:t>Its axon terminals synapse with the cell body of the postganglionic neurone in an autonomic ganglion outside the CNS. </a:t>
            </a:r>
          </a:p>
          <a:p>
            <a:r>
              <a:rPr lang="en-US" sz="2400" dirty="0"/>
              <a:t>The postganglionic neurone conducts impulses to the effector organ</a:t>
            </a:r>
            <a:r>
              <a:rPr lang="en-US" dirty="0"/>
              <a:t>.</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198</a:t>
            </a:fld>
            <a:endParaRPr lang="en-US"/>
          </a:p>
        </p:txBody>
      </p:sp>
    </p:spTree>
    <p:extLst>
      <p:ext uri="{BB962C8B-B14F-4D97-AF65-F5344CB8AC3E}">
        <p14:creationId xmlns:p14="http://schemas.microsoft.com/office/powerpoint/2010/main" val="3138813916"/>
      </p:ext>
    </p:extLst>
  </p:cSld>
  <p:clrMapOvr>
    <a:masterClrMapping/>
  </p:clrMapOvr>
  <p:transition>
    <p:wipe dir="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52400"/>
            <a:ext cx="7886700" cy="777874"/>
          </a:xfrm>
        </p:spPr>
        <p:txBody>
          <a:bodyPr/>
          <a:lstStyle/>
          <a:p>
            <a:r>
              <a:rPr lang="en-US" b="1" dirty="0"/>
              <a:t>SYMPHATHETIC NERVOUS SYSTEM</a:t>
            </a:r>
            <a:endParaRPr lang="en-US" dirty="0"/>
          </a:p>
        </p:txBody>
      </p:sp>
      <p:sp>
        <p:nvSpPr>
          <p:cNvPr id="3" name="Content Placeholder 2"/>
          <p:cNvSpPr>
            <a:spLocks noGrp="1"/>
          </p:cNvSpPr>
          <p:nvPr>
            <p:ph idx="1"/>
          </p:nvPr>
        </p:nvSpPr>
        <p:spPr>
          <a:xfrm>
            <a:off x="628650" y="930274"/>
            <a:ext cx="7886700" cy="5246689"/>
          </a:xfrm>
        </p:spPr>
        <p:txBody>
          <a:bodyPr>
            <a:normAutofit/>
          </a:bodyPr>
          <a:lstStyle/>
          <a:p>
            <a:pPr>
              <a:buNone/>
            </a:pPr>
            <a:r>
              <a:rPr lang="en-US" sz="2400" b="1" u="sng" dirty="0"/>
              <a:t>The </a:t>
            </a:r>
            <a:r>
              <a:rPr lang="en-US" sz="2400" b="1" u="sng" dirty="0" err="1"/>
              <a:t>preganglionic</a:t>
            </a:r>
            <a:r>
              <a:rPr lang="en-US" sz="2400" b="1" u="sng" dirty="0"/>
              <a:t> neurone. </a:t>
            </a:r>
          </a:p>
          <a:p>
            <a:r>
              <a:rPr lang="en-US" sz="2400" dirty="0"/>
              <a:t>Has its cell body in the </a:t>
            </a:r>
            <a:r>
              <a:rPr lang="en-US" sz="2400" b="1" dirty="0"/>
              <a:t>lateral column of grey matter </a:t>
            </a:r>
            <a:r>
              <a:rPr lang="en-US" sz="2400" dirty="0"/>
              <a:t>in the spinal cord between the levels of the 1</a:t>
            </a:r>
            <a:r>
              <a:rPr lang="en-US" sz="2400" baseline="30000" dirty="0"/>
              <a:t>st</a:t>
            </a:r>
            <a:r>
              <a:rPr lang="en-US" sz="2400" dirty="0"/>
              <a:t> thoracic &amp; 2</a:t>
            </a:r>
            <a:r>
              <a:rPr lang="en-US" sz="2400" baseline="30000" dirty="0"/>
              <a:t>nd</a:t>
            </a:r>
            <a:r>
              <a:rPr lang="en-US" sz="2400" dirty="0"/>
              <a:t> or 3</a:t>
            </a:r>
            <a:r>
              <a:rPr lang="en-US" sz="2400" baseline="30000" dirty="0"/>
              <a:t>rd</a:t>
            </a:r>
            <a:r>
              <a:rPr lang="en-US" sz="2400" dirty="0"/>
              <a:t> lumbar vertebrae.</a:t>
            </a:r>
          </a:p>
          <a:p>
            <a:r>
              <a:rPr lang="en-US" sz="2400" dirty="0"/>
              <a:t>Nerve fibre leaves the cord by the anterior root &amp; terminates either in the </a:t>
            </a:r>
            <a:r>
              <a:rPr lang="en-US" sz="2400" b="1" dirty="0"/>
              <a:t>lateral chain of sympathetic ganglia </a:t>
            </a:r>
            <a:r>
              <a:rPr lang="en-US" sz="2400" dirty="0"/>
              <a:t>or passes through it to one of the </a:t>
            </a:r>
            <a:r>
              <a:rPr lang="en-US" sz="2400" b="1" dirty="0" err="1"/>
              <a:t>prevertebral</a:t>
            </a:r>
            <a:r>
              <a:rPr lang="en-US" sz="2400" b="1" dirty="0"/>
              <a:t> ganglia</a:t>
            </a:r>
            <a:r>
              <a:rPr lang="en-US" sz="2400" dirty="0"/>
              <a:t>.</a:t>
            </a:r>
          </a:p>
          <a:p>
            <a:r>
              <a:rPr lang="en-US" sz="2400" b="1" dirty="0"/>
              <a:t>Acetylcholine</a:t>
            </a:r>
            <a:r>
              <a:rPr lang="en-US" sz="2400" dirty="0"/>
              <a:t> is the neurotransmitter.</a:t>
            </a:r>
          </a:p>
          <a:p>
            <a:pPr>
              <a:buNone/>
            </a:pPr>
            <a:r>
              <a:rPr lang="en-US" sz="2400" b="1" u="sng" dirty="0"/>
              <a:t>The postganglionic neurone. </a:t>
            </a:r>
          </a:p>
          <a:p>
            <a:r>
              <a:rPr lang="en-US" sz="2400" dirty="0"/>
              <a:t>Has its cell body in a ganglion and terminates in the organ or tissue supplied.</a:t>
            </a:r>
          </a:p>
          <a:p>
            <a:r>
              <a:rPr lang="en-US" sz="2400" b="1" dirty="0"/>
              <a:t>Noradrenaline</a:t>
            </a:r>
            <a:r>
              <a:rPr lang="en-US" sz="2400" dirty="0"/>
              <a:t> is usually the neurotransmitter.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199</a:t>
            </a:fld>
            <a:endParaRPr lang="en-US"/>
          </a:p>
        </p:txBody>
      </p:sp>
    </p:spTree>
    <p:extLst>
      <p:ext uri="{BB962C8B-B14F-4D97-AF65-F5344CB8AC3E}">
        <p14:creationId xmlns:p14="http://schemas.microsoft.com/office/powerpoint/2010/main" val="200759184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r>
              <a:rPr lang="en-US" sz="2400" dirty="0" smtClean="0"/>
              <a:t>It detects </a:t>
            </a:r>
            <a:r>
              <a:rPr lang="en-US" sz="2400" dirty="0"/>
              <a:t>and responds to </a:t>
            </a:r>
            <a:r>
              <a:rPr lang="en-US" sz="2400" dirty="0" smtClean="0"/>
              <a:t>changes inside </a:t>
            </a:r>
            <a:r>
              <a:rPr lang="en-US" sz="2400" dirty="0"/>
              <a:t>and outside the body. </a:t>
            </a:r>
            <a:endParaRPr lang="en-US" sz="2400" dirty="0" smtClean="0"/>
          </a:p>
          <a:p>
            <a:r>
              <a:rPr lang="en-US" sz="2400" dirty="0" smtClean="0"/>
              <a:t>Together </a:t>
            </a:r>
            <a:r>
              <a:rPr lang="en-US" sz="2400" dirty="0"/>
              <a:t>with the </a:t>
            </a:r>
            <a:r>
              <a:rPr lang="en-US" sz="2400" dirty="0" smtClean="0"/>
              <a:t>endocrine system </a:t>
            </a:r>
            <a:r>
              <a:rPr lang="en-US" sz="2400" dirty="0"/>
              <a:t>it controls important aspects of body function </a:t>
            </a:r>
            <a:r>
              <a:rPr lang="en-US" sz="2400" dirty="0" smtClean="0"/>
              <a:t>and maintains </a:t>
            </a:r>
            <a:r>
              <a:rPr lang="en-US" sz="2400" dirty="0"/>
              <a:t>homeostasis</a:t>
            </a:r>
            <a:r>
              <a:rPr lang="en-US" sz="2400" dirty="0" smtClean="0"/>
              <a:t>.</a:t>
            </a:r>
          </a:p>
          <a:p>
            <a:r>
              <a:rPr lang="en-US" sz="2400" dirty="0" smtClean="0"/>
              <a:t>It consists </a:t>
            </a:r>
            <a:r>
              <a:rPr lang="en-US" sz="2400" dirty="0"/>
              <a:t>of </a:t>
            </a:r>
            <a:r>
              <a:rPr lang="en-US" sz="2400" dirty="0" smtClean="0"/>
              <a:t>the:</a:t>
            </a:r>
          </a:p>
          <a:p>
            <a:pPr>
              <a:buFont typeface="Wingdings" pitchFamily="2" charset="2"/>
              <a:buChar char="Ø"/>
            </a:pPr>
            <a:r>
              <a:rPr lang="en-US" sz="2400" dirty="0" smtClean="0"/>
              <a:t>brain</a:t>
            </a:r>
          </a:p>
          <a:p>
            <a:pPr>
              <a:buFont typeface="Wingdings" pitchFamily="2" charset="2"/>
              <a:buChar char="Ø"/>
            </a:pPr>
            <a:r>
              <a:rPr lang="en-US" sz="2400" dirty="0" smtClean="0"/>
              <a:t>spinal cord </a:t>
            </a:r>
            <a:r>
              <a:rPr lang="en-US" sz="2400" dirty="0"/>
              <a:t>and </a:t>
            </a:r>
            <a:endParaRPr lang="en-US" sz="2400" dirty="0" smtClean="0"/>
          </a:p>
          <a:p>
            <a:pPr>
              <a:buFont typeface="Wingdings" pitchFamily="2" charset="2"/>
              <a:buChar char="Ø"/>
            </a:pPr>
            <a:r>
              <a:rPr lang="en-US" sz="2400" dirty="0" smtClean="0"/>
              <a:t>peripheral </a:t>
            </a:r>
            <a:r>
              <a:rPr lang="en-US" sz="2400" dirty="0"/>
              <a:t>nerves.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90600"/>
            <a:ext cx="6019800" cy="5791200"/>
            <a:chOff x="0" y="672"/>
            <a:chExt cx="3792" cy="3648"/>
          </a:xfrm>
        </p:grpSpPr>
        <p:pic>
          <p:nvPicPr>
            <p:cNvPr id="863235" name="Picture 3" descr="12_07a"/>
            <p:cNvPicPr>
              <a:picLocks noChangeAspect="1" noChangeArrowheads="1"/>
            </p:cNvPicPr>
            <p:nvPr/>
          </p:nvPicPr>
          <p:blipFill>
            <a:blip r:embed="rId2" cstate="print"/>
            <a:srcRect l="13437" t="2499" r="12500" b="2499"/>
            <a:stretch>
              <a:fillRect/>
            </a:stretch>
          </p:blipFill>
          <p:spPr bwMode="auto">
            <a:xfrm>
              <a:off x="0" y="672"/>
              <a:ext cx="3792" cy="3648"/>
            </a:xfrm>
            <a:prstGeom prst="rect">
              <a:avLst/>
            </a:prstGeom>
            <a:noFill/>
          </p:spPr>
        </p:pic>
        <p:sp>
          <p:nvSpPr>
            <p:cNvPr id="863236" name="Rectangle 4"/>
            <p:cNvSpPr>
              <a:spLocks noChangeArrowheads="1"/>
            </p:cNvSpPr>
            <p:nvPr/>
          </p:nvSpPr>
          <p:spPr bwMode="auto">
            <a:xfrm>
              <a:off x="0" y="4032"/>
              <a:ext cx="336" cy="288"/>
            </a:xfrm>
            <a:prstGeom prst="rect">
              <a:avLst/>
            </a:prstGeom>
            <a:solidFill>
              <a:schemeClr val="bg1"/>
            </a:solidFill>
            <a:ln w="9525">
              <a:noFill/>
              <a:miter lim="800000"/>
              <a:headEnd/>
              <a:tailEnd/>
            </a:ln>
            <a:effectLst/>
          </p:spPr>
          <p:txBody>
            <a:bodyPr wrap="none" anchor="ctr"/>
            <a:lstStyle/>
            <a:p>
              <a:endParaRPr lang="en-US"/>
            </a:p>
          </p:txBody>
        </p:sp>
      </p:grpSp>
      <p:sp>
        <p:nvSpPr>
          <p:cNvPr id="863237" name="Rectangle 5"/>
          <p:cNvSpPr>
            <a:spLocks noGrp="1" noChangeArrowheads="1"/>
          </p:cNvSpPr>
          <p:nvPr>
            <p:ph type="title"/>
          </p:nvPr>
        </p:nvSpPr>
        <p:spPr>
          <a:xfrm>
            <a:off x="609600" y="228600"/>
            <a:ext cx="8243888" cy="808038"/>
          </a:xfrm>
        </p:spPr>
        <p:txBody>
          <a:bodyPr/>
          <a:lstStyle/>
          <a:p>
            <a:r>
              <a:rPr lang="en-US"/>
              <a:t>Myelin Sheath Formation</a:t>
            </a:r>
          </a:p>
        </p:txBody>
      </p:sp>
      <p:sp>
        <p:nvSpPr>
          <p:cNvPr id="863238" name="Rectangle 6"/>
          <p:cNvSpPr>
            <a:spLocks noGrp="1" noChangeArrowheads="1"/>
          </p:cNvSpPr>
          <p:nvPr>
            <p:ph idx="1"/>
          </p:nvPr>
        </p:nvSpPr>
        <p:spPr>
          <a:xfrm>
            <a:off x="4800600" y="3886200"/>
            <a:ext cx="4343400" cy="2895600"/>
          </a:xfrm>
        </p:spPr>
        <p:txBody>
          <a:bodyPr/>
          <a:lstStyle/>
          <a:p>
            <a:r>
              <a:rPr lang="en-US"/>
              <a:t>Myelination begins during fetal development, but proceeds most rapidly in infancy.</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95" y="228600"/>
            <a:ext cx="7886700" cy="701674"/>
          </a:xfrm>
        </p:spPr>
        <p:txBody>
          <a:bodyPr/>
          <a:lstStyle/>
          <a:p>
            <a:endParaRPr lang="en-US" dirty="0"/>
          </a:p>
        </p:txBody>
      </p:sp>
      <p:sp>
        <p:nvSpPr>
          <p:cNvPr id="3" name="Content Placeholder 2"/>
          <p:cNvSpPr>
            <a:spLocks noGrp="1"/>
          </p:cNvSpPr>
          <p:nvPr>
            <p:ph idx="1"/>
          </p:nvPr>
        </p:nvSpPr>
        <p:spPr>
          <a:xfrm>
            <a:off x="614795" y="1433007"/>
            <a:ext cx="7886700" cy="4351338"/>
          </a:xfrm>
        </p:spPr>
        <p:txBody>
          <a:bodyPr>
            <a:normAutofit/>
          </a:bodyPr>
          <a:lstStyle/>
          <a:p>
            <a:pPr>
              <a:buNone/>
            </a:pPr>
            <a:r>
              <a:rPr lang="en-US" sz="2400" b="1" u="sng" dirty="0"/>
              <a:t>Sympathetic ganglia</a:t>
            </a:r>
          </a:p>
          <a:p>
            <a:pPr>
              <a:buNone/>
            </a:pPr>
            <a:r>
              <a:rPr lang="en-US" sz="2400" b="1" dirty="0"/>
              <a:t>a) The lateral chains of sympathetic ganglia</a:t>
            </a:r>
            <a:r>
              <a:rPr lang="en-US" sz="2400" dirty="0"/>
              <a:t>. </a:t>
            </a:r>
          </a:p>
          <a:p>
            <a:r>
              <a:rPr lang="en-US" sz="2400" dirty="0"/>
              <a:t>Chains of ganglia which extend from the upper cervical level to the sacrum, one chain lying on each side of the bodies of the vertebrae. </a:t>
            </a:r>
          </a:p>
          <a:p>
            <a:r>
              <a:rPr lang="en-US" sz="2400" dirty="0"/>
              <a:t>The ganglia are attached to each other by nerve fibres. </a:t>
            </a:r>
          </a:p>
          <a:p>
            <a:r>
              <a:rPr lang="en-US" sz="2400" dirty="0"/>
              <a:t>There is </a:t>
            </a:r>
            <a:r>
              <a:rPr lang="en-US" sz="2400" b="1" dirty="0">
                <a:solidFill>
                  <a:srgbClr val="FF0000"/>
                </a:solidFill>
              </a:rPr>
              <a:t>no parasympathetic supply to the </a:t>
            </a:r>
          </a:p>
          <a:p>
            <a:pPr lvl="1"/>
            <a:r>
              <a:rPr lang="en-US" sz="2400" b="1" dirty="0"/>
              <a:t>sweat glands,</a:t>
            </a:r>
          </a:p>
          <a:p>
            <a:pPr lvl="1"/>
            <a:r>
              <a:rPr lang="en-US" sz="2400" b="1" dirty="0"/>
              <a:t>skin </a:t>
            </a:r>
            <a:r>
              <a:rPr lang="en-US" sz="2400" dirty="0"/>
              <a:t>and</a:t>
            </a:r>
            <a:r>
              <a:rPr lang="en-US" sz="2400" b="1" dirty="0"/>
              <a:t> </a:t>
            </a:r>
          </a:p>
          <a:p>
            <a:pPr lvl="1"/>
            <a:r>
              <a:rPr lang="en-US" sz="2400" b="1" dirty="0"/>
              <a:t>blood vessels of skeletal muscles</a:t>
            </a:r>
            <a:r>
              <a:rPr lang="en-US" sz="2400" dirty="0"/>
              <a:t>.</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200</a:t>
            </a:fld>
            <a:endParaRPr lang="en-US"/>
          </a:p>
        </p:txBody>
      </p:sp>
    </p:spTree>
    <p:extLst>
      <p:ext uri="{BB962C8B-B14F-4D97-AF65-F5344CB8AC3E}">
        <p14:creationId xmlns:p14="http://schemas.microsoft.com/office/powerpoint/2010/main" val="3067654414"/>
      </p:ext>
    </p:extLst>
  </p:cSld>
  <p:clrMapOvr>
    <a:masterClrMapping/>
  </p:clrMapOvr>
  <p:transition>
    <p:wipe dir="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6819"/>
            <a:ext cx="7886700" cy="1140981"/>
          </a:xfrm>
        </p:spPr>
        <p:txBody>
          <a:bodyPr/>
          <a:lstStyle/>
          <a:p>
            <a:endParaRPr lang="en-US" dirty="0"/>
          </a:p>
        </p:txBody>
      </p:sp>
      <p:sp>
        <p:nvSpPr>
          <p:cNvPr id="3" name="Content Placeholder 2"/>
          <p:cNvSpPr>
            <a:spLocks noGrp="1"/>
          </p:cNvSpPr>
          <p:nvPr>
            <p:ph idx="1"/>
          </p:nvPr>
        </p:nvSpPr>
        <p:spPr>
          <a:xfrm>
            <a:off x="628650" y="1600200"/>
            <a:ext cx="7886700" cy="4576763"/>
          </a:xfrm>
        </p:spPr>
        <p:txBody>
          <a:bodyPr>
            <a:normAutofit/>
          </a:bodyPr>
          <a:lstStyle/>
          <a:p>
            <a:pPr>
              <a:buNone/>
            </a:pPr>
            <a:r>
              <a:rPr lang="en-US" sz="2400" b="1" dirty="0"/>
              <a:t>b) </a:t>
            </a:r>
            <a:r>
              <a:rPr lang="en-US" sz="2400" b="1" dirty="0" err="1"/>
              <a:t>Prevertebral</a:t>
            </a:r>
            <a:r>
              <a:rPr lang="en-US" sz="2400" b="1" dirty="0"/>
              <a:t> ganglia. </a:t>
            </a:r>
          </a:p>
          <a:p>
            <a:r>
              <a:rPr lang="en-US" sz="2400" dirty="0"/>
              <a:t>3 in number; </a:t>
            </a:r>
          </a:p>
          <a:p>
            <a:r>
              <a:rPr lang="en-US" sz="2400" dirty="0"/>
              <a:t>Situated in the abdominal cavity close to the origins of arteries of the same names:</a:t>
            </a:r>
          </a:p>
          <a:p>
            <a:pPr lvl="1"/>
            <a:r>
              <a:rPr lang="en-US" sz="2400" dirty="0" err="1"/>
              <a:t>coeliac</a:t>
            </a:r>
            <a:r>
              <a:rPr lang="en-US" sz="2400" dirty="0"/>
              <a:t> ganglion</a:t>
            </a:r>
          </a:p>
          <a:p>
            <a:pPr lvl="1"/>
            <a:r>
              <a:rPr lang="en-US" sz="2400" dirty="0"/>
              <a:t>superior mesenteric ganglion</a:t>
            </a:r>
          </a:p>
          <a:p>
            <a:pPr lvl="1"/>
            <a:r>
              <a:rPr lang="en-US" sz="2400" dirty="0"/>
              <a:t>inferior mesenteric ganglion.</a:t>
            </a:r>
          </a:p>
          <a:p>
            <a:r>
              <a:rPr lang="en-US" sz="2400" dirty="0"/>
              <a:t>Consist of nerve cell bodies rather diffusely distributed among a network of nerve fibres which form plexuses. </a:t>
            </a:r>
          </a:p>
          <a:p>
            <a:r>
              <a:rPr lang="en-US" sz="2400" dirty="0" err="1"/>
              <a:t>Preganglionic</a:t>
            </a:r>
            <a:r>
              <a:rPr lang="en-US" sz="2400" dirty="0"/>
              <a:t> sympathetic fibres pass through the lateral chain to reach these ganglia.</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201</a:t>
            </a:fld>
            <a:endParaRPr lang="en-US"/>
          </a:p>
        </p:txBody>
      </p:sp>
    </p:spTree>
    <p:extLst>
      <p:ext uri="{BB962C8B-B14F-4D97-AF65-F5344CB8AC3E}">
        <p14:creationId xmlns:p14="http://schemas.microsoft.com/office/powerpoint/2010/main" val="1263219031"/>
      </p:ext>
    </p:extLst>
  </p:cSld>
  <p:clrMapOvr>
    <a:masterClrMapping/>
  </p:clrMapOvr>
  <p:transition>
    <p:wipe dir="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410200"/>
            <a:ext cx="6629401" cy="533400"/>
          </a:xfrm>
        </p:spPr>
        <p:txBody>
          <a:bodyPr>
            <a:noAutofit/>
          </a:bodyPr>
          <a:lstStyle/>
          <a:p>
            <a:r>
              <a:rPr lang="en-US" sz="1800" b="1" cap="none" dirty="0">
                <a:solidFill>
                  <a:schemeClr val="tx1"/>
                </a:solidFill>
              </a:rPr>
              <a:t>Sympathetic outflow; Solid red lines - </a:t>
            </a:r>
            <a:r>
              <a:rPr lang="en-US" sz="1800" b="1" cap="none" dirty="0" err="1">
                <a:solidFill>
                  <a:schemeClr val="tx1"/>
                </a:solidFill>
              </a:rPr>
              <a:t>preganglionic</a:t>
            </a:r>
            <a:r>
              <a:rPr lang="en-US" sz="1800" b="1" cap="none" dirty="0">
                <a:solidFill>
                  <a:schemeClr val="tx1"/>
                </a:solidFill>
              </a:rPr>
              <a:t> fibres; broken lines - postganglionic fibres.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541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202</a:t>
            </a:fld>
            <a:endParaRPr lang="en-US"/>
          </a:p>
        </p:txBody>
      </p:sp>
    </p:spTree>
    <p:extLst>
      <p:ext uri="{BB962C8B-B14F-4D97-AF65-F5344CB8AC3E}">
        <p14:creationId xmlns:p14="http://schemas.microsoft.com/office/powerpoint/2010/main" val="2486517639"/>
      </p:ext>
    </p:extLst>
  </p:cSld>
  <p:clrMapOvr>
    <a:masterClrMapping/>
  </p:clrMapOvr>
  <p:transition>
    <p:wipe dir="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1"/>
            <a:ext cx="8672232" cy="5333999"/>
          </a:xfrm>
        </p:spPr>
        <p:txBody>
          <a:bodyPr>
            <a:noAutofit/>
          </a:bodyPr>
          <a:lstStyle/>
          <a:p>
            <a:r>
              <a:rPr lang="en-US" sz="2200" dirty="0"/>
              <a:t>Has two </a:t>
            </a:r>
            <a:r>
              <a:rPr lang="en-US" sz="2200" dirty="0" smtClean="0"/>
              <a:t>neurons (</a:t>
            </a:r>
            <a:r>
              <a:rPr lang="en-US" sz="2200" dirty="0"/>
              <a:t>pre and postganglionic) and the primary neurotransmitter at both synapses is </a:t>
            </a:r>
            <a:r>
              <a:rPr lang="en-US" sz="2200" b="1" dirty="0"/>
              <a:t>acetylcholine.</a:t>
            </a:r>
          </a:p>
          <a:p>
            <a:pPr>
              <a:buNone/>
            </a:pPr>
            <a:r>
              <a:rPr lang="en-US" sz="2200" b="1" u="sng" dirty="0"/>
              <a:t>The </a:t>
            </a:r>
            <a:r>
              <a:rPr lang="en-US" sz="2200" b="1" u="sng" dirty="0" err="1"/>
              <a:t>preganglionic</a:t>
            </a:r>
            <a:r>
              <a:rPr lang="en-US" sz="2200" b="1" u="sng" dirty="0"/>
              <a:t> neurone.</a:t>
            </a:r>
          </a:p>
          <a:p>
            <a:r>
              <a:rPr lang="en-US" sz="2200" dirty="0"/>
              <a:t>Has its cell body either in the brain or in the spinal cord.</a:t>
            </a:r>
          </a:p>
          <a:p>
            <a:r>
              <a:rPr lang="en-US" sz="2200" dirty="0"/>
              <a:t>Those originating in the brain are the cranial nerves </a:t>
            </a:r>
            <a:r>
              <a:rPr lang="en-US" sz="2200" b="1" dirty="0"/>
              <a:t>III, VII, IX </a:t>
            </a:r>
            <a:r>
              <a:rPr lang="en-US" sz="2200" dirty="0"/>
              <a:t>and</a:t>
            </a:r>
            <a:r>
              <a:rPr lang="en-US" sz="2200" b="1" dirty="0"/>
              <a:t> X,</a:t>
            </a:r>
            <a:r>
              <a:rPr lang="en-US" sz="2200" dirty="0"/>
              <a:t> arising from nuclei in the midbrain and brain stem, and their nerve fibres terminate outside the brain. </a:t>
            </a:r>
          </a:p>
          <a:p>
            <a:r>
              <a:rPr lang="en-US" sz="2200" dirty="0"/>
              <a:t>Cell bodies of the sacral outflow are in the lateral columns of grey matter at the distal end of the spinal cord.  Their fibres leave the cord in sacral segments 2, 3 and 4 and synapse with postganglionic neurones in the walls of pelvic organs.</a:t>
            </a:r>
          </a:p>
          <a:p>
            <a:pPr>
              <a:buNone/>
            </a:pPr>
            <a:r>
              <a:rPr lang="en-US" sz="2200" b="1" u="sng" dirty="0"/>
              <a:t>The postganglionic neurone. </a:t>
            </a:r>
          </a:p>
          <a:p>
            <a:r>
              <a:rPr lang="en-US" sz="2200" dirty="0"/>
              <a:t>Has its cell body either in a ganglion or in the wall of the organ supplied.</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203</a:t>
            </a:fld>
            <a:endParaRPr lang="en-US"/>
          </a:p>
        </p:txBody>
      </p:sp>
      <p:sp>
        <p:nvSpPr>
          <p:cNvPr id="4" name="Title 3"/>
          <p:cNvSpPr>
            <a:spLocks noGrp="1"/>
          </p:cNvSpPr>
          <p:nvPr>
            <p:ph type="title"/>
          </p:nvPr>
        </p:nvSpPr>
        <p:spPr>
          <a:xfrm>
            <a:off x="611841" y="44449"/>
            <a:ext cx="8210550" cy="717552"/>
          </a:xfrm>
        </p:spPr>
        <p:txBody>
          <a:bodyPr>
            <a:normAutofit fontScale="90000"/>
          </a:bodyPr>
          <a:lstStyle/>
          <a:p>
            <a:r>
              <a:rPr lang="en-US" b="1" dirty="0"/>
              <a:t>PARASYMPHATHETIC NERVOUS SYSTEM</a:t>
            </a:r>
            <a:endParaRPr lang="en-US" dirty="0"/>
          </a:p>
        </p:txBody>
      </p:sp>
    </p:spTree>
    <p:extLst>
      <p:ext uri="{BB962C8B-B14F-4D97-AF65-F5344CB8AC3E}">
        <p14:creationId xmlns:p14="http://schemas.microsoft.com/office/powerpoint/2010/main" val="1652175389"/>
      </p:ext>
    </p:extLst>
  </p:cSld>
  <p:clrMapOvr>
    <a:masterClrMapping/>
  </p:clrMapOvr>
  <p:transition>
    <p:wipe dir="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472112"/>
            <a:ext cx="7010400" cy="411163"/>
          </a:xfrm>
        </p:spPr>
        <p:txBody>
          <a:bodyPr>
            <a:noAutofit/>
          </a:bodyPr>
          <a:lstStyle/>
          <a:p>
            <a:r>
              <a:rPr lang="en-US" sz="1800" b="1" cap="none" dirty="0">
                <a:solidFill>
                  <a:schemeClr val="tx1"/>
                </a:solidFill>
              </a:rPr>
              <a:t>Parasympathetic outflow; Solid blue lines-preganglionic </a:t>
            </a:r>
            <a:r>
              <a:rPr lang="en-US" sz="1800" b="1" cap="none" dirty="0" err="1">
                <a:solidFill>
                  <a:schemeClr val="tx1"/>
                </a:solidFill>
              </a:rPr>
              <a:t>fibres</a:t>
            </a:r>
            <a:r>
              <a:rPr lang="en-US" sz="1800" b="1" cap="none" dirty="0" smtClean="0">
                <a:solidFill>
                  <a:schemeClr val="tx1"/>
                </a:solidFill>
              </a:rPr>
              <a:t>; broken </a:t>
            </a:r>
            <a:r>
              <a:rPr lang="en-US" sz="1800" b="1" cap="none" dirty="0">
                <a:solidFill>
                  <a:schemeClr val="tx1"/>
                </a:solidFill>
              </a:rPr>
              <a:t>lines-postganglionic fibres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541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204</a:t>
            </a:fld>
            <a:endParaRPr lang="en-US"/>
          </a:p>
        </p:txBody>
      </p:sp>
    </p:spTree>
    <p:extLst>
      <p:ext uri="{BB962C8B-B14F-4D97-AF65-F5344CB8AC3E}">
        <p14:creationId xmlns:p14="http://schemas.microsoft.com/office/powerpoint/2010/main" val="1338830497"/>
      </p:ext>
    </p:extLst>
  </p:cSld>
  <p:clrMapOvr>
    <a:masterClrMapping/>
  </p:clrMapOvr>
  <p:transition>
    <p:wipe dir="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2400"/>
            <a:ext cx="7886700" cy="854074"/>
          </a:xfrm>
        </p:spPr>
        <p:txBody>
          <a:bodyPr/>
          <a:lstStyle/>
          <a:p>
            <a:r>
              <a:rPr lang="en-US" sz="3600" b="1" dirty="0"/>
              <a:t>Functions of </a:t>
            </a:r>
            <a:r>
              <a:rPr lang="en-US" sz="3600" b="1" dirty="0" smtClean="0"/>
              <a:t>ANS</a:t>
            </a:r>
            <a:endParaRPr lang="en-US" dirty="0"/>
          </a:p>
        </p:txBody>
      </p:sp>
      <p:sp>
        <p:nvSpPr>
          <p:cNvPr id="3" name="Content Placeholder 2"/>
          <p:cNvSpPr>
            <a:spLocks noGrp="1"/>
          </p:cNvSpPr>
          <p:nvPr>
            <p:ph idx="1"/>
          </p:nvPr>
        </p:nvSpPr>
        <p:spPr>
          <a:xfrm>
            <a:off x="457200" y="1219200"/>
            <a:ext cx="8424582" cy="4572000"/>
          </a:xfrm>
        </p:spPr>
        <p:txBody>
          <a:bodyPr>
            <a:normAutofit/>
          </a:bodyPr>
          <a:lstStyle/>
          <a:p>
            <a:pPr marL="514350" indent="-514350">
              <a:buFont typeface="+mj-lt"/>
              <a:buAutoNum type="arabicPeriod"/>
            </a:pPr>
            <a:r>
              <a:rPr lang="en-US" sz="2400" dirty="0"/>
              <a:t>Sympathetic stimulation prepares the body to deal with exciting and stressful situations. </a:t>
            </a:r>
            <a:r>
              <a:rPr lang="en-US" sz="2400" dirty="0" smtClean="0"/>
              <a:t>Mobilizes </a:t>
            </a:r>
            <a:r>
              <a:rPr lang="en-US" sz="2400" dirty="0"/>
              <a:t>the body for 'fight or </a:t>
            </a:r>
            <a:r>
              <a:rPr lang="en-US" sz="2400" dirty="0" smtClean="0"/>
              <a:t>flight’.</a:t>
            </a:r>
            <a:endParaRPr lang="en-US" sz="2400" dirty="0"/>
          </a:p>
          <a:p>
            <a:pPr marL="514350" indent="-514350">
              <a:buFont typeface="+mj-lt"/>
              <a:buAutoNum type="arabicPeriod"/>
            </a:pPr>
            <a:r>
              <a:rPr lang="en-US" sz="2400" dirty="0"/>
              <a:t>Parasympathetic stimulation tends to slow down body processes except digestion and absorption of food and the functions of the genitourinary systems. </a:t>
            </a:r>
          </a:p>
          <a:p>
            <a:pPr marL="514350" indent="-514350">
              <a:buFont typeface="+mj-lt"/>
              <a:buAutoNum type="arabicPeriod"/>
            </a:pPr>
            <a:r>
              <a:rPr lang="en-US" sz="2400" dirty="0"/>
              <a:t>The 2 systems function together maintaining</a:t>
            </a:r>
          </a:p>
          <a:p>
            <a:pPr marL="1314450" lvl="2" indent="-514350">
              <a:buFont typeface="Wingdings" pitchFamily="2" charset="2"/>
              <a:buChar char="ü"/>
            </a:pPr>
            <a:r>
              <a:rPr lang="en-US" sz="2400" dirty="0"/>
              <a:t>regular heartbeat, </a:t>
            </a:r>
          </a:p>
          <a:p>
            <a:pPr marL="1314450" lvl="2" indent="-514350">
              <a:buFont typeface="Wingdings" pitchFamily="2" charset="2"/>
              <a:buChar char="ü"/>
            </a:pPr>
            <a:r>
              <a:rPr lang="en-US" sz="2400" dirty="0"/>
              <a:t>normal temperature &amp; </a:t>
            </a:r>
          </a:p>
          <a:p>
            <a:pPr marL="1314450" lvl="2" indent="-514350">
              <a:buFont typeface="Wingdings" pitchFamily="2" charset="2"/>
              <a:buChar char="ü"/>
            </a:pPr>
            <a:r>
              <a:rPr lang="en-US" sz="2400" dirty="0"/>
              <a:t>an internal environment compatible with the immediate external surroundings.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205</a:t>
            </a:fld>
            <a:endParaRPr lang="en-US"/>
          </a:p>
        </p:txBody>
      </p:sp>
    </p:spTree>
    <p:extLst>
      <p:ext uri="{BB962C8B-B14F-4D97-AF65-F5344CB8AC3E}">
        <p14:creationId xmlns:p14="http://schemas.microsoft.com/office/powerpoint/2010/main" val="1560311532"/>
      </p:ext>
    </p:extLst>
  </p:cSld>
  <p:clrMapOvr>
    <a:masterClrMapping/>
  </p:clrMapOvr>
  <p:transition>
    <p:wipe dir="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2400"/>
            <a:ext cx="7886700" cy="838201"/>
          </a:xfrm>
        </p:spPr>
        <p:txBody>
          <a:bodyPr/>
          <a:lstStyle/>
          <a:p>
            <a:r>
              <a:rPr lang="en-US" b="1" dirty="0"/>
              <a:t>Effects of ANS</a:t>
            </a:r>
            <a:endParaRPr lang="en-US" dirty="0"/>
          </a:p>
        </p:txBody>
      </p:sp>
      <p:sp>
        <p:nvSpPr>
          <p:cNvPr id="3" name="Content Placeholder 2"/>
          <p:cNvSpPr>
            <a:spLocks noGrp="1"/>
          </p:cNvSpPr>
          <p:nvPr>
            <p:ph idx="1"/>
          </p:nvPr>
        </p:nvSpPr>
        <p:spPr>
          <a:xfrm>
            <a:off x="457200" y="1143000"/>
            <a:ext cx="8596032" cy="5033963"/>
          </a:xfrm>
        </p:spPr>
        <p:txBody>
          <a:bodyPr>
            <a:normAutofit/>
          </a:bodyPr>
          <a:lstStyle/>
          <a:p>
            <a:pPr>
              <a:buNone/>
            </a:pPr>
            <a:r>
              <a:rPr lang="en-US" sz="2400" b="1" dirty="0"/>
              <a:t>a) Cardiovascular system</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01300347"/>
              </p:ext>
            </p:extLst>
          </p:nvPr>
        </p:nvGraphicFramePr>
        <p:xfrm>
          <a:off x="457200" y="1905000"/>
          <a:ext cx="8458200" cy="4023360"/>
        </p:xfrm>
        <a:graphic>
          <a:graphicData uri="http://schemas.openxmlformats.org/drawingml/2006/table">
            <a:tbl>
              <a:tblPr firstRow="1" bandRow="1">
                <a:tableStyleId>{5940675A-B579-460E-94D1-54222C63F5DA}</a:tableStyleId>
              </a:tblPr>
              <a:tblGrid>
                <a:gridCol w="4229100">
                  <a:extLst>
                    <a:ext uri="{9D8B030D-6E8A-4147-A177-3AD203B41FA5}">
                      <a16:colId xmlns="" xmlns:a16="http://schemas.microsoft.com/office/drawing/2014/main" val="20000"/>
                    </a:ext>
                  </a:extLst>
                </a:gridCol>
                <a:gridCol w="4229100">
                  <a:extLst>
                    <a:ext uri="{9D8B030D-6E8A-4147-A177-3AD203B41FA5}">
                      <a16:colId xmlns="" xmlns:a16="http://schemas.microsoft.com/office/drawing/2014/main" val="20001"/>
                    </a:ext>
                  </a:extLst>
                </a:gridCol>
              </a:tblGrid>
              <a:tr h="214304">
                <a:tc>
                  <a:txBody>
                    <a:bodyPr/>
                    <a:lstStyle/>
                    <a:p>
                      <a:r>
                        <a:rPr lang="en-US" sz="2800" dirty="0"/>
                        <a:t>Sympathetic </a:t>
                      </a:r>
                    </a:p>
                  </a:txBody>
                  <a:tcPr/>
                </a:tc>
                <a:tc>
                  <a:txBody>
                    <a:bodyPr/>
                    <a:lstStyle/>
                    <a:p>
                      <a:r>
                        <a:rPr lang="en-US" sz="2800" dirty="0"/>
                        <a:t>Parasympathetic </a:t>
                      </a:r>
                    </a:p>
                  </a:txBody>
                  <a:tcPr/>
                </a:tc>
                <a:extLst>
                  <a:ext uri="{0D108BD9-81ED-4DB2-BD59-A6C34878D82A}">
                    <a16:rowId xmlns="" xmlns:a16="http://schemas.microsoft.com/office/drawing/2014/main" val="10000"/>
                  </a:ext>
                </a:extLst>
              </a:tr>
              <a:tr h="369896">
                <a:tc>
                  <a:txBody>
                    <a:bodyPr/>
                    <a:lstStyle/>
                    <a:p>
                      <a:pPr marL="457200" indent="-457200">
                        <a:buFont typeface="Arial" panose="020B0604020202020204" pitchFamily="34" charset="0"/>
                        <a:buChar char="•"/>
                      </a:pPr>
                      <a:r>
                        <a:rPr lang="en-US" sz="2800" dirty="0">
                          <a:sym typeface="Wingdings"/>
                        </a:rPr>
                        <a:t>HR</a:t>
                      </a:r>
                      <a:r>
                        <a:rPr lang="en-US" sz="2800" baseline="0" dirty="0">
                          <a:sym typeface="Wingdings"/>
                        </a:rPr>
                        <a:t> and heart contraction</a:t>
                      </a:r>
                    </a:p>
                    <a:p>
                      <a:pPr marL="457200" indent="-457200">
                        <a:buFont typeface="Arial" panose="020B0604020202020204" pitchFamily="34" charset="0"/>
                        <a:buChar char="•"/>
                      </a:pPr>
                      <a:r>
                        <a:rPr lang="en-US" sz="2800" dirty="0"/>
                        <a:t>Dilates</a:t>
                      </a:r>
                      <a:r>
                        <a:rPr lang="en-US" sz="2800" baseline="0" dirty="0"/>
                        <a:t> coronary arteries</a:t>
                      </a:r>
                    </a:p>
                    <a:p>
                      <a:pPr marL="457200" indent="-457200">
                        <a:buFont typeface="Arial" panose="020B0604020202020204" pitchFamily="34" charset="0"/>
                        <a:buChar char="•"/>
                      </a:pPr>
                      <a:r>
                        <a:rPr lang="en-US" sz="2800" baseline="0" dirty="0" err="1"/>
                        <a:t>Vasodilation</a:t>
                      </a:r>
                      <a:r>
                        <a:rPr lang="en-US" sz="2800" baseline="0" dirty="0"/>
                        <a:t> of vessels in skeletal muscle</a:t>
                      </a:r>
                    </a:p>
                    <a:p>
                      <a:pPr marL="457200" indent="-457200">
                        <a:buFont typeface="Arial" panose="020B0604020202020204" pitchFamily="34" charset="0"/>
                        <a:buChar char="•"/>
                      </a:pPr>
                      <a:r>
                        <a:rPr lang="en-US" sz="2800" baseline="0" dirty="0">
                          <a:sym typeface="Wingdings"/>
                        </a:rPr>
                        <a:t>PR and thus BP</a:t>
                      </a:r>
                    </a:p>
                    <a:p>
                      <a:pPr marL="457200" indent="-457200">
                        <a:buFont typeface="Arial" panose="020B0604020202020204" pitchFamily="34" charset="0"/>
                        <a:buChar char="•"/>
                      </a:pPr>
                      <a:r>
                        <a:rPr lang="en-US" sz="2800" baseline="0" dirty="0">
                          <a:sym typeface="Wingdings"/>
                        </a:rPr>
                        <a:t>Accelerates blood coagulation</a:t>
                      </a:r>
                      <a:endParaRPr lang="en-US" sz="2800" dirty="0"/>
                    </a:p>
                  </a:txBody>
                  <a:tcPr/>
                </a:tc>
                <a:tc>
                  <a:txBody>
                    <a:bodyPr/>
                    <a:lstStyle/>
                    <a:p>
                      <a:pPr marL="457200" indent="-457200">
                        <a:buFont typeface="Arial" panose="020B0604020202020204" pitchFamily="34" charset="0"/>
                        <a:buChar char="•"/>
                      </a:pPr>
                      <a:r>
                        <a:rPr lang="en-US" sz="2800" dirty="0">
                          <a:sym typeface="Wingdings"/>
                        </a:rPr>
                        <a:t>HR and force of contraction</a:t>
                      </a:r>
                    </a:p>
                    <a:p>
                      <a:pPr marL="457200" indent="-457200">
                        <a:buFont typeface="Arial" panose="020B0604020202020204" pitchFamily="34" charset="0"/>
                        <a:buChar char="•"/>
                      </a:pPr>
                      <a:r>
                        <a:rPr lang="en-US" sz="2800" dirty="0">
                          <a:sym typeface="Wingdings"/>
                        </a:rPr>
                        <a:t>Constricts coronary arteries</a:t>
                      </a:r>
                      <a:endParaRPr lang="en-US" sz="28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77148824"/>
      </p:ext>
    </p:extLst>
  </p:cSld>
  <p:clrMapOvr>
    <a:masterClrMapping/>
  </p:clrMapOvr>
  <p:transition>
    <p:wipe dir="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b="1" dirty="0"/>
              <a:t>b) Respiratory system</a:t>
            </a:r>
          </a:p>
          <a:p>
            <a:r>
              <a:rPr lang="en-US" sz="2400" b="1" dirty="0"/>
              <a:t>Sympathetic stimulation</a:t>
            </a:r>
          </a:p>
          <a:p>
            <a:pPr lvl="1"/>
            <a:r>
              <a:rPr lang="en-US" sz="2400" dirty="0"/>
              <a:t>Causes dilatation of the airways (</a:t>
            </a:r>
            <a:r>
              <a:rPr lang="en-US" sz="2400" dirty="0" err="1"/>
              <a:t>bronchodilation</a:t>
            </a:r>
            <a:r>
              <a:rPr lang="en-US" sz="2400" dirty="0"/>
              <a:t>)</a:t>
            </a:r>
          </a:p>
          <a:p>
            <a:pPr lvl="1"/>
            <a:r>
              <a:rPr lang="en-US" sz="2400" dirty="0"/>
              <a:t>Increases  oxygen intake and carbon dioxide output</a:t>
            </a:r>
          </a:p>
          <a:p>
            <a:r>
              <a:rPr lang="en-US" sz="2400" b="1" dirty="0"/>
              <a:t>Parasympathetic stimulation</a:t>
            </a:r>
          </a:p>
          <a:p>
            <a:pPr lvl="1"/>
            <a:r>
              <a:rPr lang="en-US" sz="2400" dirty="0"/>
              <a:t>Produces constriction of the bronchi.</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207</a:t>
            </a:fld>
            <a:endParaRPr lang="en-US"/>
          </a:p>
        </p:txBody>
      </p:sp>
    </p:spTree>
    <p:extLst>
      <p:ext uri="{BB962C8B-B14F-4D97-AF65-F5344CB8AC3E}">
        <p14:creationId xmlns:p14="http://schemas.microsoft.com/office/powerpoint/2010/main" val="512163715"/>
      </p:ext>
    </p:extLst>
  </p:cSld>
  <p:clrMapOvr>
    <a:masterClrMapping/>
  </p:clrMapOvr>
  <p:transition>
    <p:wipe dir="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701674"/>
          </a:xfrm>
        </p:spPr>
        <p:txBody>
          <a:bodyPr/>
          <a:lstStyle/>
          <a:p>
            <a:endParaRPr lang="en-US" dirty="0"/>
          </a:p>
        </p:txBody>
      </p:sp>
      <p:sp>
        <p:nvSpPr>
          <p:cNvPr id="3" name="Content Placeholder 2"/>
          <p:cNvSpPr>
            <a:spLocks noGrp="1"/>
          </p:cNvSpPr>
          <p:nvPr>
            <p:ph idx="1"/>
          </p:nvPr>
        </p:nvSpPr>
        <p:spPr>
          <a:xfrm>
            <a:off x="381000" y="1143000"/>
            <a:ext cx="8458200" cy="5033963"/>
          </a:xfrm>
        </p:spPr>
        <p:txBody>
          <a:bodyPr>
            <a:normAutofit/>
          </a:bodyPr>
          <a:lstStyle/>
          <a:p>
            <a:pPr>
              <a:buNone/>
            </a:pPr>
            <a:r>
              <a:rPr lang="en-US" sz="2400" b="1" dirty="0"/>
              <a:t>c) Digestive and urinary systems</a:t>
            </a:r>
          </a:p>
          <a:p>
            <a:r>
              <a:rPr lang="en-US" sz="2400" b="1" dirty="0"/>
              <a:t>Sympathetic stimulation</a:t>
            </a:r>
          </a:p>
          <a:p>
            <a:pPr lvl="1"/>
            <a:r>
              <a:rPr lang="en-US" sz="2400" b="1" i="1" dirty="0"/>
              <a:t>Liver</a:t>
            </a:r>
            <a:r>
              <a:rPr lang="en-US" sz="2400" dirty="0"/>
              <a:t>: increased conversion  of glycogen to glucose</a:t>
            </a:r>
          </a:p>
          <a:p>
            <a:pPr lvl="1"/>
            <a:r>
              <a:rPr lang="en-US" sz="2400" b="1" i="1" dirty="0"/>
              <a:t>Adrenal glands </a:t>
            </a:r>
            <a:r>
              <a:rPr lang="en-US" sz="2400" dirty="0"/>
              <a:t>are stimulated to secrete adrenaline &amp; </a:t>
            </a:r>
            <a:r>
              <a:rPr lang="en-US" sz="2400" dirty="0" err="1"/>
              <a:t>noradrenaline</a:t>
            </a:r>
            <a:r>
              <a:rPr lang="en-US" sz="2400" dirty="0"/>
              <a:t>.</a:t>
            </a:r>
          </a:p>
          <a:p>
            <a:pPr lvl="1"/>
            <a:r>
              <a:rPr lang="en-US" sz="2400" b="1" i="1" dirty="0"/>
              <a:t>Stomach and small intestine</a:t>
            </a:r>
            <a:r>
              <a:rPr lang="en-US" sz="2400" dirty="0"/>
              <a:t>: inhibits peristalsis and production of digestive juices</a:t>
            </a:r>
          </a:p>
          <a:p>
            <a:pPr lvl="1"/>
            <a:r>
              <a:rPr lang="en-US" sz="2400" b="1" i="1" dirty="0"/>
              <a:t>Urethral and anal sphincters</a:t>
            </a:r>
            <a:r>
              <a:rPr lang="en-US" sz="2400" dirty="0"/>
              <a:t>: the muscle tone of the sphincters is increased, inhibiting micturition and defecation.</a:t>
            </a:r>
          </a:p>
          <a:p>
            <a:pPr lvl="1"/>
            <a:r>
              <a:rPr lang="en-US" sz="2400" b="1" dirty="0"/>
              <a:t>Bladder </a:t>
            </a:r>
            <a:r>
              <a:rPr lang="en-US" sz="2400" dirty="0"/>
              <a:t>wall relaxes.</a:t>
            </a:r>
          </a:p>
          <a:p>
            <a:pPr lvl="1"/>
            <a:r>
              <a:rPr lang="en-US" sz="2400" b="1" i="1" dirty="0"/>
              <a:t>Metabolic rate </a:t>
            </a:r>
            <a:r>
              <a:rPr lang="en-US" sz="2400" dirty="0"/>
              <a:t>is greatly increased.</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208</a:t>
            </a:fld>
            <a:endParaRPr lang="en-US"/>
          </a:p>
        </p:txBody>
      </p:sp>
    </p:spTree>
    <p:extLst>
      <p:ext uri="{BB962C8B-B14F-4D97-AF65-F5344CB8AC3E}">
        <p14:creationId xmlns:p14="http://schemas.microsoft.com/office/powerpoint/2010/main" val="3013182009"/>
      </p:ext>
    </p:extLst>
  </p:cSld>
  <p:clrMapOvr>
    <a:masterClrMapping/>
  </p:clrMapOvr>
  <p:transition>
    <p:wipe dir="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854074"/>
          </a:xfrm>
        </p:spPr>
        <p:txBody>
          <a:bodyPr/>
          <a:lstStyle/>
          <a:p>
            <a:endParaRPr lang="en-US" dirty="0"/>
          </a:p>
        </p:txBody>
      </p:sp>
      <p:sp>
        <p:nvSpPr>
          <p:cNvPr id="3" name="Content Placeholder 2"/>
          <p:cNvSpPr>
            <a:spLocks noGrp="1"/>
          </p:cNvSpPr>
          <p:nvPr>
            <p:ph idx="1"/>
          </p:nvPr>
        </p:nvSpPr>
        <p:spPr>
          <a:xfrm>
            <a:off x="381000" y="1006474"/>
            <a:ext cx="8458200" cy="5170489"/>
          </a:xfrm>
        </p:spPr>
        <p:txBody>
          <a:bodyPr>
            <a:normAutofit/>
          </a:bodyPr>
          <a:lstStyle/>
          <a:p>
            <a:r>
              <a:rPr lang="en-US" sz="2400" b="1" dirty="0"/>
              <a:t>Parasympathetic stimulation</a:t>
            </a:r>
          </a:p>
          <a:p>
            <a:pPr lvl="1"/>
            <a:r>
              <a:rPr lang="en-US" sz="2400" b="1" i="1" dirty="0"/>
              <a:t>Stomach and small intestine:</a:t>
            </a:r>
            <a:r>
              <a:rPr lang="en-US" sz="2400" dirty="0"/>
              <a:t> rate of digestion &amp; absorption of food is increased.</a:t>
            </a:r>
          </a:p>
          <a:p>
            <a:pPr lvl="1"/>
            <a:r>
              <a:rPr lang="en-US" sz="2400" b="1" i="1" dirty="0"/>
              <a:t>Pancreas</a:t>
            </a:r>
            <a:r>
              <a:rPr lang="en-US" sz="2400" dirty="0"/>
              <a:t>: increased secretion of pancreatic juice &amp; insulin .</a:t>
            </a:r>
          </a:p>
          <a:p>
            <a:pPr lvl="1"/>
            <a:r>
              <a:rPr lang="en-US" sz="2400" b="1" dirty="0"/>
              <a:t>Urethral and anal sphincters</a:t>
            </a:r>
            <a:r>
              <a:rPr lang="en-US" sz="2400" dirty="0"/>
              <a:t>; Relaxation of internal sphincters thus allowing </a:t>
            </a:r>
            <a:r>
              <a:rPr lang="en-US" sz="2400" dirty="0" err="1"/>
              <a:t>micturition</a:t>
            </a:r>
            <a:r>
              <a:rPr lang="en-US" sz="2400" dirty="0"/>
              <a:t> and defecation to </a:t>
            </a:r>
            <a:r>
              <a:rPr lang="en-US" sz="2400" dirty="0" err="1"/>
              <a:t>occur.in</a:t>
            </a:r>
            <a:r>
              <a:rPr lang="en-US" sz="2400" dirty="0"/>
              <a:t> both cases there is voluntary relaxation of the external sphincters.</a:t>
            </a:r>
          </a:p>
          <a:p>
            <a:pPr lvl="1"/>
            <a:r>
              <a:rPr lang="en-US" sz="2400" dirty="0"/>
              <a:t>Liver: increased secretion of bile</a:t>
            </a:r>
          </a:p>
          <a:p>
            <a:pPr lvl="1"/>
            <a:r>
              <a:rPr lang="en-US" sz="2400" dirty="0"/>
              <a:t>No effect on adrenal glands and metabolic rate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209</a:t>
            </a:fld>
            <a:endParaRPr lang="en-US"/>
          </a:p>
        </p:txBody>
      </p:sp>
    </p:spTree>
    <p:extLst>
      <p:ext uri="{BB962C8B-B14F-4D97-AF65-F5344CB8AC3E}">
        <p14:creationId xmlns:p14="http://schemas.microsoft.com/office/powerpoint/2010/main" val="125863766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t>Unmyelinated Axons</a:t>
            </a:r>
          </a:p>
        </p:txBody>
      </p:sp>
      <p:sp>
        <p:nvSpPr>
          <p:cNvPr id="745475" name="Rectangle 3"/>
          <p:cNvSpPr>
            <a:spLocks noGrp="1" noChangeArrowheads="1"/>
          </p:cNvSpPr>
          <p:nvPr>
            <p:ph idx="1"/>
          </p:nvPr>
        </p:nvSpPr>
        <p:spPr/>
        <p:txBody>
          <a:bodyPr>
            <a:normAutofit/>
          </a:bodyPr>
          <a:lstStyle/>
          <a:p>
            <a:r>
              <a:rPr lang="en-US" sz="2600" dirty="0" smtClean="0"/>
              <a:t>A </a:t>
            </a:r>
            <a:r>
              <a:rPr lang="en-US" sz="2600" dirty="0"/>
              <a:t>Schwann cell surrounds nerve fibers but coiling does not take </a:t>
            </a:r>
            <a:r>
              <a:rPr lang="en-US" sz="2600" dirty="0" smtClean="0"/>
              <a:t>place</a:t>
            </a:r>
          </a:p>
          <a:p>
            <a:r>
              <a:rPr lang="en-US" sz="2600" dirty="0" smtClean="0"/>
              <a:t>The adjacent Schwann cells are in close association and there is no exposed </a:t>
            </a:r>
            <a:r>
              <a:rPr lang="en-US" sz="2600" dirty="0" err="1" smtClean="0"/>
              <a:t>axolemma</a:t>
            </a:r>
            <a:r>
              <a:rPr lang="en-US" sz="2600" dirty="0" smtClean="0"/>
              <a:t>. </a:t>
            </a:r>
          </a:p>
          <a:p>
            <a:r>
              <a:rPr lang="en-US" sz="2600" dirty="0" smtClean="0"/>
              <a:t>The speed of transmission of nerve impulses is significantly slower in non-</a:t>
            </a:r>
            <a:r>
              <a:rPr lang="en-US" sz="2600" dirty="0" err="1" smtClean="0"/>
              <a:t>myelinated</a:t>
            </a:r>
            <a:r>
              <a:rPr lang="en-US" sz="2600" dirty="0" smtClean="0"/>
              <a:t> fibres</a:t>
            </a:r>
            <a:r>
              <a:rPr lang="en-US" sz="4000" dirty="0" smtClean="0"/>
              <a:t>.</a:t>
            </a:r>
          </a:p>
          <a:p>
            <a:endParaRPr lang="en-US" sz="4000" dirty="0"/>
          </a:p>
        </p:txBody>
      </p:sp>
    </p:spTree>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762001"/>
          </a:xfrm>
        </p:spPr>
        <p:txBody>
          <a:bodyPr/>
          <a:lstStyle/>
          <a:p>
            <a:endParaRPr lang="en-US" dirty="0"/>
          </a:p>
        </p:txBody>
      </p:sp>
      <p:sp>
        <p:nvSpPr>
          <p:cNvPr id="3" name="Content Placeholder 2"/>
          <p:cNvSpPr>
            <a:spLocks noGrp="1"/>
          </p:cNvSpPr>
          <p:nvPr>
            <p:ph idx="1"/>
          </p:nvPr>
        </p:nvSpPr>
        <p:spPr>
          <a:xfrm>
            <a:off x="381000" y="914401"/>
            <a:ext cx="8534400" cy="5262562"/>
          </a:xfrm>
        </p:spPr>
        <p:txBody>
          <a:bodyPr>
            <a:normAutofit/>
          </a:bodyPr>
          <a:lstStyle/>
          <a:p>
            <a:pPr>
              <a:buNone/>
            </a:pPr>
            <a:r>
              <a:rPr lang="en-US" sz="2400" b="1" dirty="0"/>
              <a:t>d) Eye</a:t>
            </a:r>
          </a:p>
          <a:p>
            <a:r>
              <a:rPr lang="en-US" sz="2400" b="1" dirty="0"/>
              <a:t>Sympathetic stimulation</a:t>
            </a:r>
          </a:p>
          <a:p>
            <a:pPr lvl="1"/>
            <a:r>
              <a:rPr lang="en-US" sz="2400" dirty="0"/>
              <a:t>Dilatation of  the pupil. </a:t>
            </a:r>
          </a:p>
          <a:p>
            <a:pPr lvl="1"/>
            <a:r>
              <a:rPr lang="en-US" sz="2400" dirty="0"/>
              <a:t>Causes retraction of the levator palpebral muscles thus  opening the eyes wide and giving the appearance of alertness and excitement. </a:t>
            </a:r>
          </a:p>
          <a:p>
            <a:pPr lvl="1"/>
            <a:r>
              <a:rPr lang="en-US" sz="2400" dirty="0"/>
              <a:t>Slight relaxation of  the </a:t>
            </a:r>
            <a:r>
              <a:rPr lang="en-US" sz="2400" dirty="0" err="1"/>
              <a:t>ciliary</a:t>
            </a:r>
            <a:r>
              <a:rPr lang="en-US" sz="2400" dirty="0"/>
              <a:t> muscle that adjusts the thickness of the lens.</a:t>
            </a:r>
          </a:p>
          <a:p>
            <a:r>
              <a:rPr lang="en-US" sz="2400" b="1" dirty="0"/>
              <a:t>Parasympathetic stimulation</a:t>
            </a:r>
          </a:p>
          <a:p>
            <a:pPr lvl="1"/>
            <a:r>
              <a:rPr lang="en-US" sz="2400" dirty="0" err="1"/>
              <a:t>Pupillary</a:t>
            </a:r>
            <a:r>
              <a:rPr lang="en-US" sz="2400" dirty="0"/>
              <a:t> constriction</a:t>
            </a:r>
          </a:p>
          <a:p>
            <a:pPr lvl="1"/>
            <a:r>
              <a:rPr lang="en-US" sz="2400" dirty="0"/>
              <a:t>Eyelids tend to close, giving the appearance of sleepiness.</a:t>
            </a:r>
          </a:p>
          <a:p>
            <a:pPr lvl="1"/>
            <a:r>
              <a:rPr lang="en-US" sz="2400" dirty="0" err="1"/>
              <a:t>Ciliary</a:t>
            </a:r>
            <a:r>
              <a:rPr lang="en-US" sz="2400" dirty="0"/>
              <a:t> muscles contracts facilitation near vision</a:t>
            </a:r>
          </a:p>
          <a:p>
            <a:pPr lvl="1"/>
            <a:endParaRPr lang="en-US" sz="2800"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210</a:t>
            </a:fld>
            <a:endParaRPr lang="en-US"/>
          </a:p>
        </p:txBody>
      </p:sp>
    </p:spTree>
    <p:extLst>
      <p:ext uri="{BB962C8B-B14F-4D97-AF65-F5344CB8AC3E}">
        <p14:creationId xmlns:p14="http://schemas.microsoft.com/office/powerpoint/2010/main" val="1497702821"/>
      </p:ext>
    </p:extLst>
  </p:cSld>
  <p:clrMapOvr>
    <a:masterClrMapping/>
  </p:clrMapOvr>
  <p:transition>
    <p:wipe dir="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762001"/>
          </a:xfrm>
        </p:spPr>
        <p:txBody>
          <a:bodyPr/>
          <a:lstStyle/>
          <a:p>
            <a:endParaRPr lang="en-US" dirty="0"/>
          </a:p>
        </p:txBody>
      </p:sp>
      <p:sp>
        <p:nvSpPr>
          <p:cNvPr id="3" name="Content Placeholder 2"/>
          <p:cNvSpPr>
            <a:spLocks noGrp="1"/>
          </p:cNvSpPr>
          <p:nvPr>
            <p:ph idx="1"/>
          </p:nvPr>
        </p:nvSpPr>
        <p:spPr>
          <a:xfrm>
            <a:off x="533400" y="990601"/>
            <a:ext cx="8382000" cy="5186362"/>
          </a:xfrm>
        </p:spPr>
        <p:txBody>
          <a:bodyPr>
            <a:normAutofit/>
          </a:bodyPr>
          <a:lstStyle/>
          <a:p>
            <a:pPr>
              <a:buNone/>
            </a:pPr>
            <a:r>
              <a:rPr lang="en-US" sz="2400" b="1" dirty="0"/>
              <a:t>e) Skin</a:t>
            </a:r>
          </a:p>
          <a:p>
            <a:r>
              <a:rPr lang="en-US" sz="2400" b="1" dirty="0"/>
              <a:t>Sympathetic stimulation</a:t>
            </a:r>
          </a:p>
          <a:p>
            <a:pPr lvl="1"/>
            <a:r>
              <a:rPr lang="en-US" sz="2400" dirty="0"/>
              <a:t>Causes increased secretion of sweat</a:t>
            </a:r>
          </a:p>
          <a:p>
            <a:pPr lvl="1"/>
            <a:r>
              <a:rPr lang="en-US" sz="2400" dirty="0"/>
              <a:t>Produces contraction of the </a:t>
            </a:r>
            <a:r>
              <a:rPr lang="en-US" sz="2400" b="1" dirty="0" err="1"/>
              <a:t>arrector</a:t>
            </a:r>
            <a:r>
              <a:rPr lang="en-US" sz="2400" b="1" dirty="0"/>
              <a:t> </a:t>
            </a:r>
            <a:r>
              <a:rPr lang="en-US" sz="2400" b="1" dirty="0" err="1"/>
              <a:t>pili</a:t>
            </a:r>
            <a:r>
              <a:rPr lang="en-US" sz="2400" b="1" dirty="0"/>
              <a:t> </a:t>
            </a:r>
            <a:r>
              <a:rPr lang="en-US" sz="2400" dirty="0"/>
              <a:t>(the muscles in the hair follicles of the skin), giving the appearance of 'goose pimples/flesh'.</a:t>
            </a:r>
          </a:p>
          <a:p>
            <a:pPr lvl="1"/>
            <a:r>
              <a:rPr lang="en-US" sz="2400" dirty="0"/>
              <a:t>Causes constriction of the blood vessels preventing heat loss.</a:t>
            </a:r>
          </a:p>
          <a:p>
            <a:r>
              <a:rPr lang="en-US" sz="2400" dirty="0"/>
              <a:t>There is no parasympathetic nerve supply to the skin.</a:t>
            </a:r>
          </a:p>
          <a:p>
            <a:r>
              <a:rPr lang="en-US" sz="2400" dirty="0"/>
              <a:t>Some sympathetic fibres are adrenergic, causing vasoconstriction, and some are cholinergic, causing vasodilatation</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211</a:t>
            </a:fld>
            <a:endParaRPr lang="en-US"/>
          </a:p>
        </p:txBody>
      </p:sp>
    </p:spTree>
    <p:extLst>
      <p:ext uri="{BB962C8B-B14F-4D97-AF65-F5344CB8AC3E}">
        <p14:creationId xmlns:p14="http://schemas.microsoft.com/office/powerpoint/2010/main" val="887170010"/>
      </p:ext>
    </p:extLst>
  </p:cSld>
  <p:clrMapOvr>
    <a:masterClrMapping/>
  </p:clrMapOvr>
  <p:transition>
    <p:wipe dir="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2400"/>
            <a:ext cx="7886700" cy="930274"/>
          </a:xfrm>
        </p:spPr>
        <p:txBody>
          <a:bodyPr>
            <a:normAutofit fontScale="90000"/>
          </a:bodyPr>
          <a:lstStyle/>
          <a:p>
            <a:r>
              <a:rPr lang="en-US" b="1" dirty="0"/>
              <a:t>AFFERENT IMPULSES FROM VISCERA</a:t>
            </a:r>
            <a:endParaRPr lang="en-US" dirty="0"/>
          </a:p>
        </p:txBody>
      </p:sp>
      <p:sp>
        <p:nvSpPr>
          <p:cNvPr id="3" name="Content Placeholder 2"/>
          <p:cNvSpPr>
            <a:spLocks noGrp="1"/>
          </p:cNvSpPr>
          <p:nvPr>
            <p:ph idx="1"/>
          </p:nvPr>
        </p:nvSpPr>
        <p:spPr>
          <a:xfrm>
            <a:off x="304800" y="1082674"/>
            <a:ext cx="8748432" cy="5094289"/>
          </a:xfrm>
        </p:spPr>
        <p:txBody>
          <a:bodyPr>
            <a:noAutofit/>
          </a:bodyPr>
          <a:lstStyle/>
          <a:p>
            <a:r>
              <a:rPr lang="en-US" dirty="0"/>
              <a:t>Impulses transmitted by autonomic afferents are associated with:</a:t>
            </a:r>
          </a:p>
          <a:p>
            <a:pPr lvl="1"/>
            <a:r>
              <a:rPr lang="en-US" sz="2100" dirty="0"/>
              <a:t>visceral reflexes, usually at an unconscious level, e.g. cough, blood pressure</a:t>
            </a:r>
          </a:p>
          <a:p>
            <a:pPr lvl="1"/>
            <a:r>
              <a:rPr lang="en-US" sz="2100" dirty="0"/>
              <a:t>sensation of, e.g., hunger, thirst, nausea, sexual sensation, rectal and bladder distension</a:t>
            </a:r>
          </a:p>
          <a:p>
            <a:pPr lvl="1"/>
            <a:r>
              <a:rPr lang="en-US" sz="2100" dirty="0"/>
              <a:t>visceral pain.</a:t>
            </a:r>
          </a:p>
          <a:p>
            <a:pPr>
              <a:buNone/>
            </a:pPr>
            <a:r>
              <a:rPr lang="en-US" b="1" u="sng" dirty="0"/>
              <a:t>Visceral pain</a:t>
            </a:r>
          </a:p>
          <a:p>
            <a:r>
              <a:rPr lang="en-US" dirty="0"/>
              <a:t>Def: A sensation of dull, poorly located pain from the viscera (internal organs)</a:t>
            </a:r>
          </a:p>
          <a:p>
            <a:r>
              <a:rPr lang="en-US" dirty="0"/>
              <a:t>Experienced when:</a:t>
            </a:r>
          </a:p>
          <a:p>
            <a:pPr lvl="1"/>
            <a:r>
              <a:rPr lang="en-US" sz="2100" dirty="0"/>
              <a:t>visceral nerves are stretched</a:t>
            </a:r>
          </a:p>
          <a:p>
            <a:pPr lvl="1"/>
            <a:r>
              <a:rPr lang="en-US" sz="2100" dirty="0"/>
              <a:t>large number of fibres are stimulated</a:t>
            </a:r>
          </a:p>
          <a:p>
            <a:pPr lvl="1"/>
            <a:r>
              <a:rPr lang="en-US" sz="2100" dirty="0"/>
              <a:t>there is ischaemia and local accumulation of metabolites</a:t>
            </a:r>
          </a:p>
          <a:p>
            <a:pPr lvl="1"/>
            <a:r>
              <a:rPr lang="en-US" sz="2100" dirty="0"/>
              <a:t>the sensitivity of nerve endings to painful stimuli is increased, e.g. during inflammation.</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212</a:t>
            </a:fld>
            <a:endParaRPr lang="en-US"/>
          </a:p>
        </p:txBody>
      </p:sp>
    </p:spTree>
    <p:extLst>
      <p:ext uri="{BB962C8B-B14F-4D97-AF65-F5344CB8AC3E}">
        <p14:creationId xmlns:p14="http://schemas.microsoft.com/office/powerpoint/2010/main" val="2567896277"/>
      </p:ext>
    </p:extLst>
  </p:cSld>
  <p:clrMapOvr>
    <a:masterClrMapping/>
  </p:clrMapOvr>
  <p:transition>
    <p:wipe dir="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b="1" u="sng" dirty="0"/>
              <a:t>Referred pain</a:t>
            </a:r>
          </a:p>
          <a:p>
            <a:r>
              <a:rPr lang="en-US" sz="2400" dirty="0"/>
              <a:t>Def: Refers to visceral pain that is projected and felt as </a:t>
            </a:r>
            <a:r>
              <a:rPr lang="en-US" sz="2400" dirty="0" err="1"/>
              <a:t>cutaneous</a:t>
            </a:r>
            <a:r>
              <a:rPr lang="en-US" sz="2400" dirty="0"/>
              <a:t> pain. </a:t>
            </a:r>
          </a:p>
          <a:p>
            <a:r>
              <a:rPr lang="en-US" sz="2400" dirty="0"/>
              <a:t>Occurs when sensory fibres from the viscera enter the same segment of the spinal cord as somatic nerves, i.e. those from the superficial tissues. </a:t>
            </a:r>
          </a:p>
          <a:p>
            <a:r>
              <a:rPr lang="en-US" sz="2400" dirty="0"/>
              <a:t>Sensory nerve from this organs stimulates the closely associated nerve in the spinal cord and it transmits the impulses to the sensory area in the cerebral cortex where the pain is perceived as originating in the area supplied by the somatic nerve.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213</a:t>
            </a:fld>
            <a:endParaRPr lang="en-US"/>
          </a:p>
        </p:txBody>
      </p:sp>
    </p:spTree>
    <p:extLst>
      <p:ext uri="{BB962C8B-B14F-4D97-AF65-F5344CB8AC3E}">
        <p14:creationId xmlns:p14="http://schemas.microsoft.com/office/powerpoint/2010/main" val="3041332273"/>
      </p:ext>
    </p:extLst>
  </p:cSld>
  <p:clrMapOvr>
    <a:masterClrMapping/>
  </p:clrMapOvr>
  <p:transition>
    <p:wipe dir="r"/>
  </p:transition>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04800" y="76199"/>
            <a:ext cx="8839200" cy="655637"/>
          </a:xfrm>
        </p:spPr>
        <p:txBody>
          <a:bodyPr/>
          <a:lstStyle/>
          <a:p>
            <a:pPr eaLnBrk="1" hangingPunct="1"/>
            <a:r>
              <a:rPr lang="en-US" altLang="en-US" dirty="0" smtClean="0"/>
              <a:t>Referred Pain</a:t>
            </a:r>
          </a:p>
        </p:txBody>
      </p:sp>
      <p:sp>
        <p:nvSpPr>
          <p:cNvPr id="233475" name="Rectangle 3"/>
          <p:cNvSpPr>
            <a:spLocks noGrp="1" noChangeArrowheads="1"/>
          </p:cNvSpPr>
          <p:nvPr>
            <p:ph type="body" idx="1"/>
          </p:nvPr>
        </p:nvSpPr>
        <p:spPr>
          <a:xfrm>
            <a:off x="381000" y="1066800"/>
            <a:ext cx="3505200" cy="5486400"/>
          </a:xfrm>
        </p:spPr>
        <p:txBody>
          <a:bodyPr>
            <a:normAutofit/>
          </a:bodyPr>
          <a:lstStyle/>
          <a:p>
            <a:pPr eaLnBrk="1" hangingPunct="1"/>
            <a:r>
              <a:rPr lang="en-US" altLang="en-US" sz="2200" dirty="0" smtClean="0">
                <a:solidFill>
                  <a:srgbClr val="000000"/>
                </a:solidFill>
              </a:rPr>
              <a:t>Pain stimuli arising from the viscera are perceived as somatic in origin</a:t>
            </a:r>
          </a:p>
          <a:p>
            <a:pPr eaLnBrk="1" hangingPunct="1"/>
            <a:r>
              <a:rPr lang="en-US" altLang="en-US" sz="2200" dirty="0" smtClean="0"/>
              <a:t>This may be due to the fact that visceral pain afferents travel along the same pathways as somatic pain fibers</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838200"/>
            <a:ext cx="49260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5"/>
          <p:cNvSpPr txBox="1">
            <a:spLocks noChangeArrowheads="1"/>
          </p:cNvSpPr>
          <p:nvPr/>
        </p:nvSpPr>
        <p:spPr bwMode="auto">
          <a:xfrm>
            <a:off x="7696200" y="6507163"/>
            <a:ext cx="1219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200"/>
              <a:t>Figure 14.8</a:t>
            </a:r>
          </a:p>
        </p:txBody>
      </p:sp>
    </p:spTree>
    <p:extLst>
      <p:ext uri="{BB962C8B-B14F-4D97-AF65-F5344CB8AC3E}">
        <p14:creationId xmlns:p14="http://schemas.microsoft.com/office/powerpoint/2010/main" val="205009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dissolve">
                                      <p:cBhvr>
                                        <p:cTn id="7" dur="500"/>
                                        <p:tgtEl>
                                          <p:spTgt spid="23347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33475">
                                            <p:txEl>
                                              <p:pRg st="0" end="0"/>
                                            </p:txEl>
                                          </p:spTgt>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2334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utoUpdateAnimBg="0"/>
      <p:bldP spid="233475" grpId="0" build="p" autoUpdateAnimBg="0" advAuto="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lum contrast="6000"/>
            <a:extLst>
              <a:ext uri="{28A0092B-C50C-407E-A947-70E740481C1C}">
                <a14:useLocalDpi xmlns:a14="http://schemas.microsoft.com/office/drawing/2010/main" val="0"/>
              </a:ext>
            </a:extLst>
          </a:blip>
          <a:srcRect t="3519"/>
          <a:stretch>
            <a:fillRect/>
          </a:stretch>
        </p:blipFill>
        <p:spPr bwMode="auto">
          <a:xfrm>
            <a:off x="0" y="242887"/>
            <a:ext cx="9144000"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8059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216</a:t>
            </a:fld>
            <a:endParaRPr lang="en-US"/>
          </a:p>
        </p:txBody>
      </p:sp>
    </p:spTree>
    <p:extLst>
      <p:ext uri="{BB962C8B-B14F-4D97-AF65-F5344CB8AC3E}">
        <p14:creationId xmlns:p14="http://schemas.microsoft.com/office/powerpoint/2010/main" val="100722909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a:noFill/>
          <a:ln/>
        </p:spPr>
        <p:txBody>
          <a:bodyPr/>
          <a:lstStyle/>
          <a:p>
            <a:r>
              <a:rPr lang="en-US" b="1" dirty="0"/>
              <a:t>Axons of the CNS</a:t>
            </a:r>
          </a:p>
        </p:txBody>
      </p:sp>
      <p:sp>
        <p:nvSpPr>
          <p:cNvPr id="325634" name="Rectangle 2"/>
          <p:cNvSpPr>
            <a:spLocks noGrp="1" noChangeArrowheads="1"/>
          </p:cNvSpPr>
          <p:nvPr>
            <p:ph idx="1"/>
          </p:nvPr>
        </p:nvSpPr>
        <p:spPr/>
        <p:txBody>
          <a:bodyPr>
            <a:normAutofit/>
          </a:bodyPr>
          <a:lstStyle/>
          <a:p>
            <a:r>
              <a:rPr lang="en-US" sz="2800" dirty="0">
                <a:solidFill>
                  <a:srgbClr val="000000"/>
                </a:solidFill>
              </a:rPr>
              <a:t>Both </a:t>
            </a:r>
            <a:r>
              <a:rPr lang="en-US" sz="2800" dirty="0" err="1">
                <a:solidFill>
                  <a:srgbClr val="000000"/>
                </a:solidFill>
              </a:rPr>
              <a:t>myelinated</a:t>
            </a:r>
            <a:r>
              <a:rPr lang="en-US" sz="2800" dirty="0">
                <a:solidFill>
                  <a:srgbClr val="000000"/>
                </a:solidFill>
              </a:rPr>
              <a:t> and </a:t>
            </a:r>
            <a:r>
              <a:rPr lang="en-US" sz="2800" dirty="0" err="1">
                <a:solidFill>
                  <a:srgbClr val="000000"/>
                </a:solidFill>
              </a:rPr>
              <a:t>unmyelinated</a:t>
            </a:r>
            <a:r>
              <a:rPr lang="en-US" sz="2800" dirty="0">
                <a:solidFill>
                  <a:srgbClr val="000000"/>
                </a:solidFill>
              </a:rPr>
              <a:t> fibers are present</a:t>
            </a:r>
          </a:p>
          <a:p>
            <a:r>
              <a:rPr lang="en-US" sz="2800" dirty="0">
                <a:solidFill>
                  <a:srgbClr val="000000"/>
                </a:solidFill>
              </a:rPr>
              <a:t>Myelin sheaths are formed by </a:t>
            </a:r>
            <a:r>
              <a:rPr lang="en-US" sz="2800" dirty="0" err="1">
                <a:solidFill>
                  <a:srgbClr val="000000"/>
                </a:solidFill>
              </a:rPr>
              <a:t>oligodendrocytes</a:t>
            </a:r>
            <a:endParaRPr lang="en-US" sz="2800" dirty="0">
              <a:solidFill>
                <a:srgbClr val="000000"/>
              </a:solidFill>
            </a:endParaRPr>
          </a:p>
          <a:p>
            <a:r>
              <a:rPr lang="en-US" sz="2800" dirty="0">
                <a:solidFill>
                  <a:srgbClr val="000000"/>
                </a:solidFill>
              </a:rPr>
              <a:t>Nodes of Ranvier in the CNS are more widely spaced than in PNS</a:t>
            </a:r>
          </a:p>
          <a:p>
            <a:r>
              <a:rPr lang="en-US" sz="2800" b="1" dirty="0"/>
              <a:t>There is no </a:t>
            </a:r>
            <a:r>
              <a:rPr lang="en-US" sz="2800" b="1" dirty="0" err="1"/>
              <a:t>neurilemma</a:t>
            </a:r>
            <a:r>
              <a:rPr lang="en-US" sz="2800" b="1" dirty="0"/>
              <a:t> in the CNS and therefore no regeneration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Dendrites</a:t>
            </a:r>
            <a:endParaRPr lang="en-US" b="1" dirty="0"/>
          </a:p>
        </p:txBody>
      </p:sp>
      <p:sp>
        <p:nvSpPr>
          <p:cNvPr id="3" name="Content Placeholder 2"/>
          <p:cNvSpPr>
            <a:spLocks noGrp="1"/>
          </p:cNvSpPr>
          <p:nvPr>
            <p:ph idx="1"/>
          </p:nvPr>
        </p:nvSpPr>
        <p:spPr/>
        <p:txBody>
          <a:bodyPr>
            <a:normAutofit/>
          </a:bodyPr>
          <a:lstStyle/>
          <a:p>
            <a:r>
              <a:rPr lang="en-US" sz="2800" dirty="0" smtClean="0"/>
              <a:t>Are the many short processes that receive and carry incoming impulses towards cell bodies.</a:t>
            </a:r>
          </a:p>
          <a:p>
            <a:r>
              <a:rPr lang="en-US" sz="2800" dirty="0" smtClean="0"/>
              <a:t>They have the same structure as axons but they are usually shorter and branching. </a:t>
            </a:r>
          </a:p>
          <a:p>
            <a:r>
              <a:rPr lang="en-US" sz="2800" dirty="0" smtClean="0"/>
              <a:t>In motor </a:t>
            </a:r>
            <a:r>
              <a:rPr lang="en-US" sz="2800" dirty="0" err="1" smtClean="0"/>
              <a:t>neurones</a:t>
            </a:r>
            <a:r>
              <a:rPr lang="en-US" sz="2800" dirty="0" smtClean="0"/>
              <a:t> they form part of synapses and in sensory </a:t>
            </a:r>
            <a:r>
              <a:rPr lang="en-US" sz="2800" dirty="0" err="1" smtClean="0"/>
              <a:t>neurones</a:t>
            </a:r>
            <a:r>
              <a:rPr lang="en-US" sz="2800" dirty="0" smtClean="0"/>
              <a:t> they form the sensory receptors that respond to stimuli.</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nerve impulse (action potential)</a:t>
            </a:r>
            <a:endParaRPr lang="en-US" dirty="0"/>
          </a:p>
        </p:txBody>
      </p:sp>
      <p:sp>
        <p:nvSpPr>
          <p:cNvPr id="3" name="Content Placeholder 2"/>
          <p:cNvSpPr>
            <a:spLocks noGrp="1"/>
          </p:cNvSpPr>
          <p:nvPr>
            <p:ph idx="1"/>
          </p:nvPr>
        </p:nvSpPr>
        <p:spPr/>
        <p:txBody>
          <a:bodyPr>
            <a:noAutofit/>
          </a:bodyPr>
          <a:lstStyle/>
          <a:p>
            <a:pPr marL="342900" lvl="1" indent="-342900">
              <a:buFont typeface="Arial" pitchFamily="34" charset="0"/>
              <a:buChar char="•"/>
            </a:pPr>
            <a:r>
              <a:rPr lang="en-US" sz="2400" dirty="0" smtClean="0">
                <a:solidFill>
                  <a:srgbClr val="000000"/>
                </a:solidFill>
              </a:rPr>
              <a:t>Are electrical impulses carried along the length of axons</a:t>
            </a:r>
            <a:endParaRPr lang="en-US" sz="2400" dirty="0" smtClean="0"/>
          </a:p>
          <a:p>
            <a:r>
              <a:rPr lang="en-US" sz="2400" dirty="0" smtClean="0"/>
              <a:t>An impulse is initiated by stimulation of sensory nerve endings or by the passage of an impulse from another nerve. </a:t>
            </a:r>
          </a:p>
          <a:p>
            <a:r>
              <a:rPr lang="en-US" sz="2400" dirty="0" smtClean="0"/>
              <a:t>Transmission of the impulse is due to movement of ions across the nerve cell membrane.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sz="2400" dirty="0" smtClean="0"/>
              <a:t>In the resting state the nerve cell membrane is </a:t>
            </a:r>
            <a:r>
              <a:rPr lang="en-US" sz="2400" b="1" i="1" dirty="0" err="1" smtClean="0"/>
              <a:t>polarised</a:t>
            </a:r>
            <a:r>
              <a:rPr lang="en-US" sz="2400" i="1" dirty="0" smtClean="0"/>
              <a:t> </a:t>
            </a:r>
            <a:r>
              <a:rPr lang="en-US" sz="2400" dirty="0" smtClean="0"/>
              <a:t>due to differences in the concentrations of ions across the plasma membrane.</a:t>
            </a:r>
          </a:p>
          <a:p>
            <a:r>
              <a:rPr lang="en-US" sz="2400" dirty="0" smtClean="0"/>
              <a:t>This means that there is a different electrical charge on each side of the membrane that is called the </a:t>
            </a:r>
            <a:r>
              <a:rPr lang="en-US" sz="2400" b="1" i="1" dirty="0" smtClean="0"/>
              <a:t>resting membrane potential</a:t>
            </a:r>
            <a:r>
              <a:rPr lang="en-US" sz="2400" i="1" dirty="0" smtClean="0"/>
              <a:t>. </a:t>
            </a:r>
          </a:p>
          <a:p>
            <a:r>
              <a:rPr lang="en-US" sz="2400" dirty="0" smtClean="0"/>
              <a:t>At rest the charge on the outside is positive and inside it is negative. </a:t>
            </a:r>
          </a:p>
          <a:p>
            <a:r>
              <a:rPr lang="en-US" sz="2400" dirty="0" smtClean="0"/>
              <a:t>The principal ions involved are:</a:t>
            </a:r>
          </a:p>
          <a:p>
            <a:pPr>
              <a:buNone/>
            </a:pPr>
            <a:r>
              <a:rPr lang="en-US" sz="2400" dirty="0" smtClean="0"/>
              <a:t>       • sodium (Na+) the main extracellular </a:t>
            </a:r>
            <a:r>
              <a:rPr lang="en-US" sz="2400" dirty="0" err="1" smtClean="0"/>
              <a:t>cation</a:t>
            </a:r>
            <a:endParaRPr lang="en-US" sz="2400" dirty="0" smtClean="0"/>
          </a:p>
          <a:p>
            <a:pPr>
              <a:buNone/>
            </a:pPr>
            <a:r>
              <a:rPr lang="en-US" sz="2400" dirty="0" smtClean="0"/>
              <a:t>       • potassium (K+) the main intracellular </a:t>
            </a:r>
            <a:r>
              <a:rPr lang="en-US" sz="2400" dirty="0" err="1" smtClean="0"/>
              <a:t>cation</a:t>
            </a:r>
            <a:r>
              <a:rPr lang="en-US" sz="2400" dirty="0" smtClean="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28600"/>
            <a:ext cx="7886700" cy="473074"/>
          </a:xfrm>
        </p:spPr>
        <p:txBody>
          <a:bodyPr>
            <a:normAutofit fontScale="90000"/>
          </a:bodyPr>
          <a:lstStyle/>
          <a:p>
            <a:endParaRPr lang="en-US" dirty="0"/>
          </a:p>
        </p:txBody>
      </p:sp>
      <p:sp>
        <p:nvSpPr>
          <p:cNvPr id="3" name="Content Placeholder 2"/>
          <p:cNvSpPr>
            <a:spLocks noGrp="1"/>
          </p:cNvSpPr>
          <p:nvPr>
            <p:ph idx="1"/>
          </p:nvPr>
        </p:nvSpPr>
        <p:spPr>
          <a:xfrm>
            <a:off x="628650" y="990601"/>
            <a:ext cx="7886700" cy="4953000"/>
          </a:xfrm>
        </p:spPr>
        <p:txBody>
          <a:bodyPr>
            <a:normAutofit lnSpcReduction="10000"/>
          </a:bodyPr>
          <a:lstStyle/>
          <a:p>
            <a:r>
              <a:rPr lang="en-US" sz="2400" dirty="0" smtClean="0"/>
              <a:t>In the </a:t>
            </a:r>
            <a:r>
              <a:rPr lang="en-US" sz="2400" i="1" dirty="0" smtClean="0"/>
              <a:t>resting state </a:t>
            </a:r>
            <a:r>
              <a:rPr lang="en-US" sz="2400" dirty="0" smtClean="0"/>
              <a:t>there is a continual tendency for these ions to diffuse along their concentration gradients, i.e. K+ outwards and Na+ into cells.</a:t>
            </a:r>
          </a:p>
          <a:p>
            <a:r>
              <a:rPr lang="en-US" sz="2400" dirty="0" smtClean="0"/>
              <a:t>When stimulated, the permeability of the nerve cell membrane to these ions changes. </a:t>
            </a:r>
          </a:p>
          <a:p>
            <a:r>
              <a:rPr lang="en-US" sz="2400" dirty="0" smtClean="0"/>
              <a:t>Initially Na+ floods into the </a:t>
            </a:r>
            <a:r>
              <a:rPr lang="en-US" sz="2400" dirty="0" err="1" smtClean="0"/>
              <a:t>neurone</a:t>
            </a:r>
            <a:r>
              <a:rPr lang="en-US" sz="2400" dirty="0" smtClean="0"/>
              <a:t> from the ECF causing </a:t>
            </a:r>
            <a:r>
              <a:rPr lang="en-US" sz="2400" b="1" i="1" dirty="0" err="1" smtClean="0"/>
              <a:t>depolarisation</a:t>
            </a:r>
            <a:r>
              <a:rPr lang="en-US" sz="2400" i="1" dirty="0" smtClean="0"/>
              <a:t>, </a:t>
            </a:r>
            <a:r>
              <a:rPr lang="en-US" sz="2400" dirty="0" smtClean="0"/>
              <a:t>creating </a:t>
            </a:r>
            <a:r>
              <a:rPr lang="en-US" sz="2400" b="1" dirty="0" smtClean="0"/>
              <a:t>a nerve impulse or action potential</a:t>
            </a:r>
            <a:r>
              <a:rPr lang="en-US" sz="2400" dirty="0" smtClean="0"/>
              <a:t>. </a:t>
            </a:r>
          </a:p>
          <a:p>
            <a:r>
              <a:rPr lang="en-US" sz="2400" dirty="0" err="1" smtClean="0"/>
              <a:t>Depolarisation</a:t>
            </a:r>
            <a:r>
              <a:rPr lang="en-US" sz="2400" dirty="0" smtClean="0"/>
              <a:t> is very rapid, enabling the conduction of a nerve impulse along the entire length of a </a:t>
            </a:r>
            <a:r>
              <a:rPr lang="en-US" sz="2400" dirty="0" err="1" smtClean="0"/>
              <a:t>neurone</a:t>
            </a:r>
            <a:r>
              <a:rPr lang="en-US" sz="2400" dirty="0" smtClean="0"/>
              <a:t> in a few milliseconds (ms). </a:t>
            </a:r>
          </a:p>
          <a:p>
            <a:r>
              <a:rPr lang="en-US" sz="2400" dirty="0" smtClean="0"/>
              <a:t>It passes from the point of stimulation in one direction only, i.e. away from the point of stimulation towards the area of resting potential.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sz="2400" dirty="0" smtClean="0"/>
              <a:t>The one-way direction of transmission is ensured because following </a:t>
            </a:r>
            <a:r>
              <a:rPr lang="en-US" sz="2400" dirty="0" err="1" smtClean="0"/>
              <a:t>depolarisation</a:t>
            </a:r>
            <a:r>
              <a:rPr lang="en-US" sz="2400" dirty="0" smtClean="0"/>
              <a:t> it takes time for </a:t>
            </a:r>
            <a:r>
              <a:rPr lang="en-US" sz="2400" dirty="0" err="1" smtClean="0"/>
              <a:t>repolarisation</a:t>
            </a:r>
            <a:r>
              <a:rPr lang="en-US" sz="2400" dirty="0" smtClean="0"/>
              <a:t> to occur.</a:t>
            </a:r>
          </a:p>
          <a:p>
            <a:r>
              <a:rPr lang="en-US" sz="2400" dirty="0" smtClean="0"/>
              <a:t>During this process K+ floods out of the </a:t>
            </a:r>
            <a:r>
              <a:rPr lang="en-US" sz="2400" dirty="0" err="1" smtClean="0"/>
              <a:t>neurone</a:t>
            </a:r>
            <a:r>
              <a:rPr lang="en-US" sz="2400" dirty="0" smtClean="0"/>
              <a:t> and the movement of these ions returns the membrane potential to its resting state. </a:t>
            </a:r>
          </a:p>
          <a:p>
            <a:r>
              <a:rPr lang="en-US" sz="2400" dirty="0" smtClean="0"/>
              <a:t>This is called the </a:t>
            </a:r>
            <a:r>
              <a:rPr lang="en-US" sz="2400" b="1" i="1" dirty="0" smtClean="0"/>
              <a:t>refractory period </a:t>
            </a:r>
            <a:r>
              <a:rPr lang="en-US" sz="2400" dirty="0" smtClean="0"/>
              <a:t>during which </a:t>
            </a:r>
            <a:r>
              <a:rPr lang="en-US" sz="2400" dirty="0" err="1" smtClean="0"/>
              <a:t>restimulation</a:t>
            </a:r>
            <a:r>
              <a:rPr lang="en-US" sz="2400" dirty="0" smtClean="0"/>
              <a:t> is not possible. </a:t>
            </a:r>
          </a:p>
          <a:p>
            <a:r>
              <a:rPr lang="en-US" sz="2400" dirty="0" smtClean="0"/>
              <a:t>As the </a:t>
            </a:r>
            <a:r>
              <a:rPr lang="en-US" sz="2400" dirty="0" err="1" smtClean="0"/>
              <a:t>neurone</a:t>
            </a:r>
            <a:r>
              <a:rPr lang="en-US" sz="2400" dirty="0" smtClean="0"/>
              <a:t> returns to its original resting state, the action of the </a:t>
            </a:r>
            <a:r>
              <a:rPr lang="en-US" sz="2400" i="1" dirty="0" smtClean="0"/>
              <a:t>sodium pump </a:t>
            </a:r>
            <a:r>
              <a:rPr lang="en-US" sz="2400" dirty="0" smtClean="0"/>
              <a:t>expels Na+ from the cell in exchange for K+</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27454"/>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sz="2400" dirty="0" smtClean="0"/>
              <a:t>In </a:t>
            </a:r>
            <a:r>
              <a:rPr lang="en-US" sz="2400" dirty="0" err="1" smtClean="0"/>
              <a:t>myelinated</a:t>
            </a:r>
            <a:r>
              <a:rPr lang="en-US" sz="2400" dirty="0" smtClean="0"/>
              <a:t> </a:t>
            </a:r>
            <a:r>
              <a:rPr lang="en-US" sz="2400" dirty="0" err="1" smtClean="0"/>
              <a:t>neurones</a:t>
            </a:r>
            <a:r>
              <a:rPr lang="en-US" sz="2400" dirty="0" smtClean="0"/>
              <a:t>, the insulating properties of the myelin sheath prevent the movement of ions. </a:t>
            </a:r>
          </a:p>
          <a:p>
            <a:r>
              <a:rPr lang="en-US" sz="2400" dirty="0" smtClean="0"/>
              <a:t>Therefore electrical changes across the membrane can only occur at the gaps in the myelin sheath, i.e. at the nodes of </a:t>
            </a:r>
            <a:r>
              <a:rPr lang="en-US" sz="2400" dirty="0" err="1" smtClean="0"/>
              <a:t>Ranvier</a:t>
            </a:r>
            <a:r>
              <a:rPr lang="en-US" sz="2400" dirty="0" smtClean="0"/>
              <a:t>.</a:t>
            </a:r>
          </a:p>
          <a:p>
            <a:r>
              <a:rPr lang="en-US" sz="2400" dirty="0" smtClean="0"/>
              <a:t>When an impulse occurs at one node, </a:t>
            </a:r>
            <a:r>
              <a:rPr lang="en-US" sz="2400" dirty="0" err="1" smtClean="0"/>
              <a:t>depolarisation</a:t>
            </a:r>
            <a:r>
              <a:rPr lang="en-US" sz="2400" dirty="0" smtClean="0"/>
              <a:t> passes along the myelin sheath to the next node so that the flow of current appears to 'leap' from one node to the next.</a:t>
            </a:r>
          </a:p>
          <a:p>
            <a:r>
              <a:rPr lang="en-US" sz="2400" dirty="0" smtClean="0"/>
              <a:t>This is called </a:t>
            </a:r>
            <a:r>
              <a:rPr lang="en-US" sz="2400" b="1" i="1" dirty="0" err="1" smtClean="0"/>
              <a:t>saltatory</a:t>
            </a:r>
            <a:r>
              <a:rPr lang="en-US" sz="2400" b="1" i="1" dirty="0" smtClean="0"/>
              <a:t> conduction</a:t>
            </a:r>
            <a:endParaRPr 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2286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sz="2400" dirty="0" smtClean="0"/>
              <a:t>The speed of conduction depends on the diameter of the </a:t>
            </a:r>
            <a:r>
              <a:rPr lang="en-US" sz="2400" dirty="0" err="1" smtClean="0"/>
              <a:t>neurone</a:t>
            </a:r>
            <a:r>
              <a:rPr lang="en-US" sz="2400" dirty="0" smtClean="0"/>
              <a:t>: the larger the diameter, the faster the conduction. </a:t>
            </a:r>
          </a:p>
          <a:p>
            <a:r>
              <a:rPr lang="en-US" sz="2400" dirty="0" err="1" smtClean="0"/>
              <a:t>Myelinated</a:t>
            </a:r>
            <a:r>
              <a:rPr lang="en-US" sz="2400" dirty="0" smtClean="0"/>
              <a:t> fibres conduct impulses faster than </a:t>
            </a:r>
            <a:r>
              <a:rPr lang="en-US" sz="2400" dirty="0" err="1" smtClean="0"/>
              <a:t>unmyelinated</a:t>
            </a:r>
            <a:r>
              <a:rPr lang="en-US" sz="2400" dirty="0" smtClean="0"/>
              <a:t> fibres because </a:t>
            </a:r>
            <a:r>
              <a:rPr lang="en-US" sz="2400" dirty="0" err="1" smtClean="0"/>
              <a:t>saltatory</a:t>
            </a:r>
            <a:r>
              <a:rPr lang="en-US" sz="2400" dirty="0" smtClean="0"/>
              <a:t> conduction is faster than the complete conduction, or </a:t>
            </a:r>
            <a:r>
              <a:rPr lang="en-US" sz="2400" b="1" i="1" dirty="0" smtClean="0"/>
              <a:t>simple propagation</a:t>
            </a:r>
          </a:p>
          <a:p>
            <a:r>
              <a:rPr lang="en-US" sz="2400" dirty="0" smtClean="0"/>
              <a:t>The fastest fibres can conduct impulses to, e.g., skeletal muscles at a rate of 130 </a:t>
            </a:r>
            <a:r>
              <a:rPr lang="en-US" sz="2400" dirty="0" err="1" smtClean="0"/>
              <a:t>metres</a:t>
            </a:r>
            <a:r>
              <a:rPr lang="en-US" sz="2400" dirty="0" smtClean="0"/>
              <a:t> per second while the slowest impulses travel at 0.5 </a:t>
            </a:r>
            <a:r>
              <a:rPr lang="en-US" sz="2400" dirty="0" err="1" smtClean="0"/>
              <a:t>metres</a:t>
            </a:r>
            <a:r>
              <a:rPr lang="en-US" sz="2400" dirty="0" smtClean="0"/>
              <a:t> per second.</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a:t>
            </a:r>
            <a:endParaRPr lang="en-US" b="1" dirty="0"/>
          </a:p>
        </p:txBody>
      </p:sp>
      <p:sp>
        <p:nvSpPr>
          <p:cNvPr id="3" name="Content Placeholder 2"/>
          <p:cNvSpPr>
            <a:spLocks noGrp="1"/>
          </p:cNvSpPr>
          <p:nvPr>
            <p:ph idx="1"/>
          </p:nvPr>
        </p:nvSpPr>
        <p:spPr/>
        <p:txBody>
          <a:bodyPr/>
          <a:lstStyle/>
          <a:p>
            <a:pPr lvl="1">
              <a:buFont typeface="Wingdings" pitchFamily="2" charset="2"/>
              <a:buChar char="v"/>
            </a:pPr>
            <a:r>
              <a:rPr lang="en-US" sz="2400" dirty="0" smtClean="0">
                <a:solidFill>
                  <a:srgbClr val="000000"/>
                </a:solidFill>
              </a:rPr>
              <a:t>Sensory input (afferent)– monitoring stimuli occurring inside and outside the body </a:t>
            </a:r>
          </a:p>
          <a:p>
            <a:pPr lvl="1">
              <a:buFont typeface="Wingdings" pitchFamily="2" charset="2"/>
              <a:buChar char="v"/>
            </a:pPr>
            <a:r>
              <a:rPr lang="en-US" sz="2400" dirty="0" smtClean="0">
                <a:solidFill>
                  <a:srgbClr val="000000"/>
                </a:solidFill>
              </a:rPr>
              <a:t>Integration – interpretation of sensory input </a:t>
            </a:r>
          </a:p>
          <a:p>
            <a:pPr lvl="1">
              <a:buFont typeface="Wingdings" pitchFamily="2" charset="2"/>
              <a:buChar char="v"/>
            </a:pPr>
            <a:r>
              <a:rPr lang="en-US" sz="2400" dirty="0" smtClean="0">
                <a:solidFill>
                  <a:srgbClr val="000000"/>
                </a:solidFill>
              </a:rPr>
              <a:t>Motor output (efferent)– response to stimuli by activating </a:t>
            </a:r>
            <a:r>
              <a:rPr lang="en-US" sz="2400" dirty="0" err="1" smtClean="0">
                <a:solidFill>
                  <a:srgbClr val="000000"/>
                </a:solidFill>
              </a:rPr>
              <a:t>effector</a:t>
            </a:r>
            <a:r>
              <a:rPr lang="en-US" sz="2400" dirty="0" smtClean="0">
                <a:solidFill>
                  <a:srgbClr val="000000"/>
                </a:solidFill>
              </a:rPr>
              <a:t> organs</a:t>
            </a:r>
            <a:endParaRPr lang="en-US" sz="2400"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nerves</a:t>
            </a:r>
            <a:endParaRPr lang="en-US" b="1" dirty="0"/>
          </a:p>
        </p:txBody>
      </p:sp>
      <p:sp>
        <p:nvSpPr>
          <p:cNvPr id="3" name="Content Placeholder 2"/>
          <p:cNvSpPr>
            <a:spLocks noGrp="1"/>
          </p:cNvSpPr>
          <p:nvPr>
            <p:ph idx="1"/>
          </p:nvPr>
        </p:nvSpPr>
        <p:spPr/>
        <p:txBody>
          <a:bodyPr>
            <a:normAutofit/>
          </a:bodyPr>
          <a:lstStyle/>
          <a:p>
            <a:r>
              <a:rPr lang="en-US" sz="2400" dirty="0" smtClean="0"/>
              <a:t>Sensory or afferent nerves</a:t>
            </a:r>
          </a:p>
          <a:p>
            <a:r>
              <a:rPr lang="en-US" sz="2400" dirty="0" smtClean="0"/>
              <a:t>Motor or afferent nerves</a:t>
            </a:r>
          </a:p>
          <a:p>
            <a:r>
              <a:rPr lang="en-US" sz="2400" dirty="0" smtClean="0"/>
              <a:t>Mixed nerves</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The synapse and neurotransmitters</a:t>
            </a:r>
            <a:endParaRPr lang="en-US" dirty="0"/>
          </a:p>
        </p:txBody>
      </p:sp>
      <p:sp>
        <p:nvSpPr>
          <p:cNvPr id="3" name="Content Placeholder 2"/>
          <p:cNvSpPr>
            <a:spLocks noGrp="1"/>
          </p:cNvSpPr>
          <p:nvPr>
            <p:ph idx="1"/>
          </p:nvPr>
        </p:nvSpPr>
        <p:spPr>
          <a:xfrm>
            <a:off x="432486" y="914400"/>
            <a:ext cx="8686800" cy="5562600"/>
          </a:xfrm>
        </p:spPr>
        <p:txBody>
          <a:bodyPr>
            <a:normAutofit/>
          </a:bodyPr>
          <a:lstStyle/>
          <a:p>
            <a:r>
              <a:rPr lang="en-US" dirty="0" smtClean="0"/>
              <a:t>There is always more than one </a:t>
            </a:r>
            <a:r>
              <a:rPr lang="en-US" dirty="0" err="1" smtClean="0"/>
              <a:t>neurone</a:t>
            </a:r>
            <a:r>
              <a:rPr lang="en-US" dirty="0" smtClean="0"/>
              <a:t> involved in the transmission of a nerve impulse from its origin to its destination, whether it is sensory or motor. </a:t>
            </a:r>
          </a:p>
          <a:p>
            <a:r>
              <a:rPr lang="en-US" dirty="0" smtClean="0"/>
              <a:t>There is no physical contact between these </a:t>
            </a:r>
            <a:r>
              <a:rPr lang="en-US" dirty="0" err="1" smtClean="0"/>
              <a:t>neurones</a:t>
            </a:r>
            <a:r>
              <a:rPr lang="en-US" dirty="0" smtClean="0"/>
              <a:t>. </a:t>
            </a:r>
          </a:p>
          <a:p>
            <a:r>
              <a:rPr lang="en-US" dirty="0" smtClean="0"/>
              <a:t>The point at which the nerve impulse passes from one to another is the </a:t>
            </a:r>
            <a:r>
              <a:rPr lang="en-US" b="1" i="1" dirty="0" smtClean="0"/>
              <a:t>synapse .</a:t>
            </a:r>
            <a:r>
              <a:rPr lang="en-US" i="1" dirty="0" smtClean="0"/>
              <a:t> </a:t>
            </a:r>
          </a:p>
          <a:p>
            <a:r>
              <a:rPr lang="en-US" dirty="0" smtClean="0"/>
              <a:t>At its free end the axon of the presynaptic </a:t>
            </a:r>
            <a:r>
              <a:rPr lang="en-US" dirty="0" err="1" smtClean="0"/>
              <a:t>neurone</a:t>
            </a:r>
            <a:r>
              <a:rPr lang="en-US" dirty="0" smtClean="0"/>
              <a:t> breaks up into minute branches which terminate in small swellings called </a:t>
            </a:r>
            <a:r>
              <a:rPr lang="en-US" b="1" dirty="0" smtClean="0"/>
              <a:t>synaptic knobs, or terminal </a:t>
            </a:r>
            <a:r>
              <a:rPr lang="en-US" b="1" dirty="0" err="1" smtClean="0"/>
              <a:t>boutons</a:t>
            </a:r>
            <a:r>
              <a:rPr lang="en-US" b="1" dirty="0" smtClean="0"/>
              <a:t>. </a:t>
            </a:r>
          </a:p>
          <a:p>
            <a:r>
              <a:rPr lang="en-US" dirty="0" smtClean="0"/>
              <a:t>These are in close proximity to the dendrites and the cell body of the </a:t>
            </a:r>
            <a:r>
              <a:rPr lang="en-US" i="1" dirty="0" smtClean="0"/>
              <a:t>postsynaptic </a:t>
            </a:r>
            <a:r>
              <a:rPr lang="en-US" i="1" dirty="0" err="1" smtClean="0"/>
              <a:t>neurone</a:t>
            </a:r>
            <a:r>
              <a:rPr lang="en-US" i="1" dirty="0" smtClean="0"/>
              <a:t>. </a:t>
            </a:r>
          </a:p>
          <a:p>
            <a:r>
              <a:rPr lang="en-US" i="1" dirty="0" smtClean="0"/>
              <a:t>The </a:t>
            </a:r>
            <a:r>
              <a:rPr lang="en-US" dirty="0" smtClean="0"/>
              <a:t>space between them is the </a:t>
            </a:r>
            <a:r>
              <a:rPr lang="en-US" b="1" i="1" dirty="0" smtClean="0"/>
              <a:t>synaptic cleft</a:t>
            </a:r>
            <a:r>
              <a:rPr lang="en-US" i="1" dirty="0" smtClean="0"/>
              <a:t>. </a:t>
            </a:r>
          </a:p>
          <a:p>
            <a:r>
              <a:rPr lang="en-US" dirty="0" smtClean="0"/>
              <a:t>In the ends of synaptic knobs there are spherical synaptic vesicles, containing a chemical, </a:t>
            </a:r>
            <a:r>
              <a:rPr lang="en-US" b="1" dirty="0" smtClean="0"/>
              <a:t>the neurotransmitter</a:t>
            </a:r>
            <a:r>
              <a:rPr lang="en-US" dirty="0" smtClean="0"/>
              <a:t>, which is released into synaptic clefts.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92"/>
            <a:ext cx="8229600" cy="327454"/>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normAutofit/>
          </a:bodyPr>
          <a:lstStyle/>
          <a:p>
            <a:r>
              <a:rPr lang="en-US" sz="2400" dirty="0" smtClean="0"/>
              <a:t>Neurotransmitters are </a:t>
            </a:r>
            <a:r>
              <a:rPr lang="en-US" sz="2400" dirty="0" err="1" smtClean="0"/>
              <a:t>synthesised</a:t>
            </a:r>
            <a:r>
              <a:rPr lang="en-US" sz="2400" dirty="0" smtClean="0"/>
              <a:t> by nerve cells, actively transported along the axons and stored in the synaptic vesicles. </a:t>
            </a:r>
          </a:p>
          <a:p>
            <a:r>
              <a:rPr lang="en-US" sz="2400" dirty="0" smtClean="0"/>
              <a:t>They are released by </a:t>
            </a:r>
            <a:r>
              <a:rPr lang="en-US" sz="2400" dirty="0" err="1" smtClean="0"/>
              <a:t>exocytosis</a:t>
            </a:r>
            <a:r>
              <a:rPr lang="en-US" sz="2400" dirty="0" smtClean="0"/>
              <a:t> in response to the action potential and diffuse across the synaptic cleft. </a:t>
            </a:r>
          </a:p>
          <a:p>
            <a:r>
              <a:rPr lang="en-US" sz="2400" dirty="0" smtClean="0"/>
              <a:t>They act on specific receptor sites on the postsynaptic membranes. </a:t>
            </a:r>
          </a:p>
          <a:p>
            <a:r>
              <a:rPr lang="en-US" sz="2400" dirty="0" smtClean="0"/>
              <a:t>Their action is short lived as immediately they have stimulated the postsynaptic </a:t>
            </a:r>
            <a:r>
              <a:rPr lang="en-US" sz="2400" dirty="0" err="1" smtClean="0"/>
              <a:t>neurone</a:t>
            </a:r>
            <a:r>
              <a:rPr lang="en-US" sz="2400" dirty="0" smtClean="0"/>
              <a:t> or </a:t>
            </a:r>
            <a:r>
              <a:rPr lang="en-US" sz="2400" dirty="0" err="1" smtClean="0"/>
              <a:t>effector</a:t>
            </a:r>
            <a:r>
              <a:rPr lang="en-US" sz="2400" dirty="0" smtClean="0"/>
              <a:t> organ, such as a muscle fibre, they are either inactivated by enzymes or taken back into the synaptic knob. </a:t>
            </a:r>
          </a:p>
          <a:p>
            <a:r>
              <a:rPr lang="en-US" sz="2400" dirty="0" smtClean="0"/>
              <a:t>Usually neurotransmitters have an excitatory effect at the synapse but they are sometimes inhibitory.</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8650" y="365126"/>
            <a:ext cx="7886700" cy="5578474"/>
          </a:xfrm>
          <a:prstGeom prst="rect">
            <a:avLst/>
          </a:prstGeom>
        </p:spPr>
      </p:pic>
    </p:spTree>
    <p:extLst>
      <p:ext uri="{BB962C8B-B14F-4D97-AF65-F5344CB8AC3E}">
        <p14:creationId xmlns:p14="http://schemas.microsoft.com/office/powerpoint/2010/main" val="50651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3"/>
          <p:cNvSpPr>
            <a:spLocks noGrp="1" noChangeArrowheads="1"/>
          </p:cNvSpPr>
          <p:nvPr>
            <p:ph type="title"/>
          </p:nvPr>
        </p:nvSpPr>
        <p:spPr>
          <a:noFill/>
          <a:ln/>
        </p:spPr>
        <p:txBody>
          <a:bodyPr/>
          <a:lstStyle/>
          <a:p>
            <a:r>
              <a:rPr lang="en-US" b="1" dirty="0"/>
              <a:t>Chemical Neurotransmitters</a:t>
            </a:r>
          </a:p>
        </p:txBody>
      </p:sp>
      <p:sp>
        <p:nvSpPr>
          <p:cNvPr id="499714" name="Rectangle 2"/>
          <p:cNvSpPr>
            <a:spLocks noGrp="1" noChangeArrowheads="1"/>
          </p:cNvSpPr>
          <p:nvPr>
            <p:ph idx="1"/>
          </p:nvPr>
        </p:nvSpPr>
        <p:spPr/>
        <p:txBody>
          <a:bodyPr/>
          <a:lstStyle/>
          <a:p>
            <a:r>
              <a:rPr lang="en-US" dirty="0">
                <a:solidFill>
                  <a:srgbClr val="000000"/>
                </a:solidFill>
              </a:rPr>
              <a:t>Acetylcholine (</a:t>
            </a:r>
            <a:r>
              <a:rPr lang="en-US" dirty="0" err="1">
                <a:solidFill>
                  <a:srgbClr val="000000"/>
                </a:solidFill>
              </a:rPr>
              <a:t>ACh</a:t>
            </a:r>
            <a:r>
              <a:rPr lang="en-US" dirty="0">
                <a:solidFill>
                  <a:srgbClr val="000000"/>
                </a:solidFill>
              </a:rPr>
              <a:t>) -  </a:t>
            </a:r>
            <a:r>
              <a:rPr lang="en-US" i="1" dirty="0"/>
              <a:t>Cholinergic</a:t>
            </a:r>
            <a:endParaRPr lang="en-US" i="1" dirty="0">
              <a:solidFill>
                <a:srgbClr val="000000"/>
              </a:solidFill>
            </a:endParaRPr>
          </a:p>
          <a:p>
            <a:r>
              <a:rPr lang="en-US" dirty="0">
                <a:solidFill>
                  <a:srgbClr val="000000"/>
                </a:solidFill>
              </a:rPr>
              <a:t>Biogenic amines </a:t>
            </a:r>
          </a:p>
          <a:p>
            <a:r>
              <a:rPr lang="en-US" dirty="0">
                <a:solidFill>
                  <a:srgbClr val="000000"/>
                </a:solidFill>
              </a:rPr>
              <a:t>Amino acids</a:t>
            </a:r>
          </a:p>
          <a:p>
            <a:r>
              <a:rPr lang="en-US" dirty="0">
                <a:solidFill>
                  <a:srgbClr val="000000"/>
                </a:solidFill>
              </a:rPr>
              <a:t>Peptides</a:t>
            </a:r>
          </a:p>
          <a:p>
            <a:r>
              <a:rPr lang="en-US" dirty="0">
                <a:solidFill>
                  <a:srgbClr val="000000"/>
                </a:solidFill>
              </a:rPr>
              <a:t>Novel messengers: ATP and dissolved gases NO (nitric oxide) and CO (carbon monoxide)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type="title"/>
          </p:nvPr>
        </p:nvSpPr>
        <p:spPr>
          <a:noFill/>
          <a:ln/>
        </p:spPr>
        <p:txBody>
          <a:bodyPr/>
          <a:lstStyle/>
          <a:p>
            <a:r>
              <a:rPr lang="en-US" dirty="0"/>
              <a:t>Neurotransmitters: Acetylcholine</a:t>
            </a:r>
            <a:endParaRPr lang="en-US" b="0" dirty="0"/>
          </a:p>
        </p:txBody>
      </p:sp>
      <p:sp>
        <p:nvSpPr>
          <p:cNvPr id="500738" name="Rectangle 2"/>
          <p:cNvSpPr>
            <a:spLocks noGrp="1" noChangeArrowheads="1"/>
          </p:cNvSpPr>
          <p:nvPr>
            <p:ph idx="1"/>
          </p:nvPr>
        </p:nvSpPr>
        <p:spPr/>
        <p:txBody>
          <a:bodyPr>
            <a:normAutofit/>
          </a:bodyPr>
          <a:lstStyle/>
          <a:p>
            <a:pPr>
              <a:lnSpc>
                <a:spcPct val="90000"/>
              </a:lnSpc>
            </a:pPr>
            <a:r>
              <a:rPr lang="en-US" sz="2400" dirty="0">
                <a:solidFill>
                  <a:srgbClr val="000000"/>
                </a:solidFill>
              </a:rPr>
              <a:t>First neurotransmitter identified, and best understood</a:t>
            </a:r>
          </a:p>
          <a:p>
            <a:pPr>
              <a:lnSpc>
                <a:spcPct val="90000"/>
              </a:lnSpc>
            </a:pPr>
            <a:r>
              <a:rPr lang="en-US" sz="2400" dirty="0">
                <a:solidFill>
                  <a:srgbClr val="000000"/>
                </a:solidFill>
              </a:rPr>
              <a:t>Released at the neuromuscular junction</a:t>
            </a:r>
          </a:p>
          <a:p>
            <a:pPr>
              <a:lnSpc>
                <a:spcPct val="90000"/>
              </a:lnSpc>
            </a:pPr>
            <a:r>
              <a:rPr lang="en-US" sz="2400" dirty="0">
                <a:solidFill>
                  <a:srgbClr val="000000"/>
                </a:solidFill>
              </a:rPr>
              <a:t>Synthesized and enclosed in synaptic vesicles</a:t>
            </a:r>
          </a:p>
          <a:p>
            <a:pPr>
              <a:lnSpc>
                <a:spcPct val="90000"/>
              </a:lnSpc>
            </a:pPr>
            <a:r>
              <a:rPr lang="en-US" sz="2400" dirty="0">
                <a:solidFill>
                  <a:srgbClr val="000000"/>
                </a:solidFill>
              </a:rPr>
              <a:t>Degraded by the enzyme </a:t>
            </a:r>
            <a:r>
              <a:rPr lang="en-US" sz="2400" dirty="0" err="1">
                <a:solidFill>
                  <a:srgbClr val="000000"/>
                </a:solidFill>
              </a:rPr>
              <a:t>acetylcholinesterase</a:t>
            </a:r>
            <a:r>
              <a:rPr lang="en-US" sz="2400" dirty="0">
                <a:solidFill>
                  <a:srgbClr val="000000"/>
                </a:solidFill>
              </a:rPr>
              <a:t> (</a:t>
            </a:r>
            <a:r>
              <a:rPr lang="en-US" sz="2400" dirty="0" err="1">
                <a:solidFill>
                  <a:srgbClr val="000000"/>
                </a:solidFill>
              </a:rPr>
              <a:t>AChE</a:t>
            </a:r>
            <a:r>
              <a:rPr lang="en-US" sz="2400" dirty="0">
                <a:solidFill>
                  <a:srgbClr val="000000"/>
                </a:solidFill>
              </a:rPr>
              <a:t>)</a:t>
            </a:r>
          </a:p>
          <a:p>
            <a:pPr>
              <a:lnSpc>
                <a:spcPct val="90000"/>
              </a:lnSpc>
            </a:pPr>
            <a:r>
              <a:rPr lang="en-US" sz="2400" dirty="0">
                <a:solidFill>
                  <a:srgbClr val="000000"/>
                </a:solidFill>
              </a:rPr>
              <a:t>Released by:</a:t>
            </a:r>
          </a:p>
          <a:p>
            <a:pPr lvl="1">
              <a:lnSpc>
                <a:spcPct val="90000"/>
              </a:lnSpc>
            </a:pPr>
            <a:r>
              <a:rPr lang="en-US" sz="2400" dirty="0">
                <a:solidFill>
                  <a:srgbClr val="000000"/>
                </a:solidFill>
              </a:rPr>
              <a:t>All neurons that stimulate skeletal muscle</a:t>
            </a:r>
          </a:p>
          <a:p>
            <a:pPr lvl="1">
              <a:lnSpc>
                <a:spcPct val="90000"/>
              </a:lnSpc>
            </a:pPr>
            <a:r>
              <a:rPr lang="en-US" sz="2400" dirty="0">
                <a:solidFill>
                  <a:srgbClr val="000000"/>
                </a:solidFill>
              </a:rPr>
              <a:t>Some neurons in the autonomic nervous system</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3" name="Rectangle 3"/>
          <p:cNvSpPr>
            <a:spLocks noGrp="1" noChangeArrowheads="1"/>
          </p:cNvSpPr>
          <p:nvPr>
            <p:ph type="title"/>
          </p:nvPr>
        </p:nvSpPr>
        <p:spPr>
          <a:noFill/>
          <a:ln/>
        </p:spPr>
        <p:txBody>
          <a:bodyPr>
            <a:normAutofit/>
          </a:bodyPr>
          <a:lstStyle/>
          <a:p>
            <a:r>
              <a:rPr lang="en-US" b="1" dirty="0"/>
              <a:t>Neurotransmitters: Biogenic Amines</a:t>
            </a:r>
          </a:p>
        </p:txBody>
      </p:sp>
      <p:sp>
        <p:nvSpPr>
          <p:cNvPr id="501762" name="Rectangle 2"/>
          <p:cNvSpPr>
            <a:spLocks noGrp="1" noChangeArrowheads="1"/>
          </p:cNvSpPr>
          <p:nvPr>
            <p:ph idx="1"/>
          </p:nvPr>
        </p:nvSpPr>
        <p:spPr/>
        <p:txBody>
          <a:bodyPr>
            <a:normAutofit/>
          </a:bodyPr>
          <a:lstStyle/>
          <a:p>
            <a:pPr>
              <a:buFont typeface="Wingdings" pitchFamily="116" charset="2"/>
              <a:buNone/>
            </a:pPr>
            <a:r>
              <a:rPr lang="en-US" sz="2400" dirty="0">
                <a:solidFill>
                  <a:srgbClr val="000000"/>
                </a:solidFill>
              </a:rPr>
              <a:t>Include:</a:t>
            </a:r>
          </a:p>
          <a:p>
            <a:pPr lvl="1"/>
            <a:r>
              <a:rPr lang="en-US" sz="2400" dirty="0" err="1">
                <a:solidFill>
                  <a:srgbClr val="000000"/>
                </a:solidFill>
              </a:rPr>
              <a:t>Catecholamines</a:t>
            </a:r>
            <a:r>
              <a:rPr lang="en-US" sz="2400" dirty="0">
                <a:solidFill>
                  <a:srgbClr val="000000"/>
                </a:solidFill>
              </a:rPr>
              <a:t> – dopamine, norepinephrine (NE) - also known as noradrenaline, and epinephrine - also known as adrenaline</a:t>
            </a:r>
          </a:p>
          <a:p>
            <a:pPr lvl="1"/>
            <a:r>
              <a:rPr lang="en-US" sz="2400" dirty="0" err="1">
                <a:solidFill>
                  <a:srgbClr val="000000"/>
                </a:solidFill>
              </a:rPr>
              <a:t>Indolamines</a:t>
            </a:r>
            <a:r>
              <a:rPr lang="en-US" sz="2400" dirty="0">
                <a:solidFill>
                  <a:srgbClr val="000000"/>
                </a:solidFill>
              </a:rPr>
              <a:t> – serotonin and histamine</a:t>
            </a:r>
          </a:p>
          <a:p>
            <a:r>
              <a:rPr lang="en-US" sz="2400" dirty="0">
                <a:solidFill>
                  <a:srgbClr val="000000"/>
                </a:solidFill>
              </a:rPr>
              <a:t>Broadly distributed in the brain</a:t>
            </a:r>
          </a:p>
          <a:p>
            <a:r>
              <a:rPr lang="en-US" sz="2400" dirty="0">
                <a:solidFill>
                  <a:srgbClr val="000000"/>
                </a:solidFill>
              </a:rPr>
              <a:t>Play roles in emotional behaviors and our biological clock</a:t>
            </a:r>
            <a:endParaRPr lang="en-US" sz="24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1" name="Rectangle 3"/>
          <p:cNvSpPr>
            <a:spLocks noGrp="1" noChangeArrowheads="1"/>
          </p:cNvSpPr>
          <p:nvPr>
            <p:ph type="title"/>
          </p:nvPr>
        </p:nvSpPr>
        <p:spPr>
          <a:noFill/>
          <a:ln/>
        </p:spPr>
        <p:txBody>
          <a:bodyPr/>
          <a:lstStyle/>
          <a:p>
            <a:r>
              <a:rPr lang="en-US" b="1" dirty="0"/>
              <a:t>Neurotransmitters: Amino Acids</a:t>
            </a:r>
          </a:p>
        </p:txBody>
      </p:sp>
      <p:sp>
        <p:nvSpPr>
          <p:cNvPr id="503810" name="Rectangle 2"/>
          <p:cNvSpPr>
            <a:spLocks noGrp="1" noChangeArrowheads="1"/>
          </p:cNvSpPr>
          <p:nvPr>
            <p:ph idx="1"/>
          </p:nvPr>
        </p:nvSpPr>
        <p:spPr/>
        <p:txBody>
          <a:bodyPr>
            <a:normAutofit/>
          </a:bodyPr>
          <a:lstStyle/>
          <a:p>
            <a:pPr>
              <a:buFont typeface="Wingdings" pitchFamily="116" charset="2"/>
              <a:buNone/>
            </a:pPr>
            <a:r>
              <a:rPr lang="en-US" sz="2400" dirty="0">
                <a:solidFill>
                  <a:srgbClr val="000000"/>
                </a:solidFill>
              </a:rPr>
              <a:t>Include:</a:t>
            </a:r>
          </a:p>
          <a:p>
            <a:pPr lvl="1"/>
            <a:r>
              <a:rPr lang="en-US" sz="2400" dirty="0">
                <a:solidFill>
                  <a:srgbClr val="000000"/>
                </a:solidFill>
              </a:rPr>
              <a:t>GABA – Gamma (</a:t>
            </a:r>
            <a:r>
              <a:rPr lang="en-US" sz="2400" dirty="0">
                <a:solidFill>
                  <a:srgbClr val="000000"/>
                </a:solidFill>
                <a:sym typeface="Symbol" pitchFamily="18" charset="2"/>
              </a:rPr>
              <a:t></a:t>
            </a:r>
            <a:r>
              <a:rPr lang="en-US" sz="2400" dirty="0">
                <a:solidFill>
                  <a:srgbClr val="000000"/>
                </a:solidFill>
              </a:rPr>
              <a:t>)-</a:t>
            </a:r>
            <a:r>
              <a:rPr lang="en-US" sz="2400" dirty="0" err="1">
                <a:solidFill>
                  <a:srgbClr val="000000"/>
                </a:solidFill>
              </a:rPr>
              <a:t>aminobutyric</a:t>
            </a:r>
            <a:r>
              <a:rPr lang="en-US" sz="2400" dirty="0">
                <a:solidFill>
                  <a:srgbClr val="000000"/>
                </a:solidFill>
              </a:rPr>
              <a:t> acid </a:t>
            </a:r>
          </a:p>
          <a:p>
            <a:pPr lvl="1"/>
            <a:r>
              <a:rPr lang="en-US" sz="2400" dirty="0">
                <a:solidFill>
                  <a:srgbClr val="000000"/>
                </a:solidFill>
              </a:rPr>
              <a:t>Glycine</a:t>
            </a:r>
          </a:p>
          <a:p>
            <a:pPr lvl="1"/>
            <a:r>
              <a:rPr lang="en-US" sz="2400" dirty="0">
                <a:solidFill>
                  <a:srgbClr val="000000"/>
                </a:solidFill>
              </a:rPr>
              <a:t>Aspartate</a:t>
            </a:r>
          </a:p>
          <a:p>
            <a:pPr lvl="1"/>
            <a:r>
              <a:rPr lang="en-US" sz="2400" dirty="0">
                <a:solidFill>
                  <a:srgbClr val="000000"/>
                </a:solidFill>
              </a:rPr>
              <a:t>Glutamate</a:t>
            </a:r>
          </a:p>
          <a:p>
            <a:r>
              <a:rPr lang="en-US" sz="2400" dirty="0">
                <a:solidFill>
                  <a:srgbClr val="000000"/>
                </a:solidFill>
              </a:rPr>
              <a:t>Found only in the CNS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Grp="1" noChangeArrowheads="1"/>
          </p:cNvSpPr>
          <p:nvPr>
            <p:ph type="title"/>
          </p:nvPr>
        </p:nvSpPr>
        <p:spPr>
          <a:xfrm>
            <a:off x="457200" y="152400"/>
            <a:ext cx="8229600" cy="685800"/>
          </a:xfrm>
          <a:noFill/>
          <a:ln/>
        </p:spPr>
        <p:txBody>
          <a:bodyPr>
            <a:normAutofit/>
          </a:bodyPr>
          <a:lstStyle/>
          <a:p>
            <a:r>
              <a:rPr lang="en-US" b="1" dirty="0"/>
              <a:t>Neurotransmitters: Peptides</a:t>
            </a:r>
          </a:p>
        </p:txBody>
      </p:sp>
      <p:sp>
        <p:nvSpPr>
          <p:cNvPr id="504834" name="Rectangle 2"/>
          <p:cNvSpPr>
            <a:spLocks noGrp="1" noChangeArrowheads="1"/>
          </p:cNvSpPr>
          <p:nvPr>
            <p:ph idx="1"/>
          </p:nvPr>
        </p:nvSpPr>
        <p:spPr>
          <a:xfrm>
            <a:off x="304800" y="1066800"/>
            <a:ext cx="8610600" cy="5562600"/>
          </a:xfrm>
        </p:spPr>
        <p:txBody>
          <a:bodyPr>
            <a:normAutofit/>
          </a:bodyPr>
          <a:lstStyle/>
          <a:p>
            <a:pPr>
              <a:lnSpc>
                <a:spcPct val="90000"/>
              </a:lnSpc>
              <a:buFont typeface="Wingdings" pitchFamily="116" charset="2"/>
              <a:buNone/>
            </a:pPr>
            <a:r>
              <a:rPr lang="en-US" sz="2400" dirty="0">
                <a:solidFill>
                  <a:srgbClr val="000000"/>
                </a:solidFill>
              </a:rPr>
              <a:t>Include:</a:t>
            </a:r>
          </a:p>
          <a:p>
            <a:pPr lvl="1">
              <a:lnSpc>
                <a:spcPct val="90000"/>
              </a:lnSpc>
            </a:pPr>
            <a:r>
              <a:rPr lang="en-US" sz="2400" dirty="0">
                <a:solidFill>
                  <a:srgbClr val="000000"/>
                </a:solidFill>
              </a:rPr>
              <a:t>Substance P – mediator of pain signals</a:t>
            </a:r>
          </a:p>
          <a:p>
            <a:pPr lvl="1">
              <a:lnSpc>
                <a:spcPct val="90000"/>
              </a:lnSpc>
            </a:pPr>
            <a:r>
              <a:rPr lang="en-US" sz="2400" dirty="0">
                <a:solidFill>
                  <a:srgbClr val="000000"/>
                </a:solidFill>
              </a:rPr>
              <a:t>Beta endorphin, </a:t>
            </a:r>
            <a:r>
              <a:rPr lang="en-US" sz="2400" dirty="0" err="1">
                <a:solidFill>
                  <a:srgbClr val="000000"/>
                </a:solidFill>
              </a:rPr>
              <a:t>dynorphin</a:t>
            </a:r>
            <a:r>
              <a:rPr lang="en-US" sz="2400" dirty="0">
                <a:solidFill>
                  <a:srgbClr val="000000"/>
                </a:solidFill>
              </a:rPr>
              <a:t>, and </a:t>
            </a:r>
            <a:r>
              <a:rPr lang="en-US" sz="2400" dirty="0" err="1">
                <a:solidFill>
                  <a:srgbClr val="000000"/>
                </a:solidFill>
              </a:rPr>
              <a:t>enkephalins</a:t>
            </a:r>
            <a:endParaRPr lang="en-US" sz="2400" dirty="0">
              <a:solidFill>
                <a:srgbClr val="000000"/>
              </a:solidFill>
            </a:endParaRPr>
          </a:p>
          <a:p>
            <a:pPr>
              <a:lnSpc>
                <a:spcPct val="90000"/>
              </a:lnSpc>
            </a:pPr>
            <a:r>
              <a:rPr lang="en-US" sz="2400" dirty="0">
                <a:solidFill>
                  <a:srgbClr val="000000"/>
                </a:solidFill>
              </a:rPr>
              <a:t>These act as natural opiates, reducing our perception of pain</a:t>
            </a:r>
          </a:p>
          <a:p>
            <a:pPr>
              <a:lnSpc>
                <a:spcPct val="90000"/>
              </a:lnSpc>
            </a:pPr>
            <a:r>
              <a:rPr lang="en-US" sz="2400" dirty="0">
                <a:solidFill>
                  <a:srgbClr val="000000"/>
                </a:solidFill>
              </a:rPr>
              <a:t>Bind to the same receptors as opiates and morphine</a:t>
            </a:r>
          </a:p>
          <a:p>
            <a:pPr>
              <a:lnSpc>
                <a:spcPct val="90000"/>
              </a:lnSpc>
            </a:pPr>
            <a:r>
              <a:rPr lang="en-US" sz="2400" dirty="0">
                <a:solidFill>
                  <a:srgbClr val="000000"/>
                </a:solidFill>
              </a:rPr>
              <a:t>Gut-brain peptides – </a:t>
            </a:r>
            <a:r>
              <a:rPr lang="en-US" sz="2400" dirty="0" err="1">
                <a:solidFill>
                  <a:srgbClr val="000000"/>
                </a:solidFill>
              </a:rPr>
              <a:t>somatostatin</a:t>
            </a:r>
            <a:r>
              <a:rPr lang="en-US" sz="2400" dirty="0">
                <a:solidFill>
                  <a:srgbClr val="000000"/>
                </a:solidFill>
              </a:rPr>
              <a:t>, and </a:t>
            </a:r>
            <a:r>
              <a:rPr lang="en-US" sz="2400" dirty="0" err="1">
                <a:solidFill>
                  <a:srgbClr val="000000"/>
                </a:solidFill>
              </a:rPr>
              <a:t>cholecystokinin</a:t>
            </a:r>
            <a:r>
              <a:rPr lang="en-US" sz="2400" dirty="0">
                <a:solidFill>
                  <a:srgbClr val="000000"/>
                </a:solidFill>
              </a:rPr>
              <a:t> (CCK) </a:t>
            </a:r>
            <a:r>
              <a:rPr lang="en-US" sz="2400" dirty="0"/>
              <a:t>(</a:t>
            </a:r>
            <a:r>
              <a:rPr lang="en-US" sz="2400" dirty="0" err="1"/>
              <a:t>kō"l</a:t>
            </a:r>
            <a:r>
              <a:rPr lang="en-US" sz="2400" i="1" dirty="0" err="1"/>
              <a:t>u</a:t>
            </a:r>
            <a:r>
              <a:rPr lang="en-US" sz="2400" dirty="0" err="1"/>
              <a:t>-sis"t</a:t>
            </a:r>
            <a:r>
              <a:rPr lang="en-US" sz="2400" i="1" dirty="0" err="1"/>
              <a:t>u</a:t>
            </a:r>
            <a:r>
              <a:rPr lang="en-US" sz="2400" dirty="0" err="1"/>
              <a:t>-kī'nin</a:t>
            </a:r>
            <a:r>
              <a:rPr lang="en-US" sz="2400" dirty="0" smtClean="0"/>
              <a:t>)</a:t>
            </a:r>
            <a:endParaRPr lang="en-US" sz="2400" dirty="0">
              <a:solidFill>
                <a:srgbClr val="000000"/>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lstStyle/>
          <a:p>
            <a:r>
              <a:rPr lang="en-US" dirty="0" err="1"/>
              <a:t>Cholecystokinin</a:t>
            </a:r>
            <a:r>
              <a:rPr lang="en-US" dirty="0"/>
              <a:t> </a:t>
            </a:r>
          </a:p>
        </p:txBody>
      </p:sp>
      <p:sp>
        <p:nvSpPr>
          <p:cNvPr id="886787" name="Rectangle 3"/>
          <p:cNvSpPr>
            <a:spLocks noGrp="1" noChangeArrowheads="1"/>
          </p:cNvSpPr>
          <p:nvPr>
            <p:ph idx="1"/>
          </p:nvPr>
        </p:nvSpPr>
        <p:spPr/>
        <p:txBody>
          <a:bodyPr>
            <a:normAutofit/>
          </a:bodyPr>
          <a:lstStyle/>
          <a:p>
            <a:r>
              <a:rPr lang="en-US" dirty="0"/>
              <a:t>CCK is secreted by the duodenum, the first segment of the small intestine, and causes the release of digestive enzymes and bile from the pancreas and gallbladder, respectively. </a:t>
            </a:r>
          </a:p>
          <a:p>
            <a:r>
              <a:rPr lang="en-US" dirty="0"/>
              <a:t>CCK acts as a hunger suppressant. </a:t>
            </a:r>
          </a:p>
          <a:p>
            <a:r>
              <a:rPr lang="en-US" dirty="0"/>
              <a:t>Recent evidence has suggested that it also plays a major role in inducing drug tolerance to </a:t>
            </a:r>
            <a:r>
              <a:rPr lang="en-US" dirty="0" err="1"/>
              <a:t>opioids</a:t>
            </a:r>
            <a:r>
              <a:rPr lang="en-US" dirty="0"/>
              <a:t> like morphine and heroin, and is partly implicated in experiences of pain hypersensitivity during </a:t>
            </a:r>
            <a:r>
              <a:rPr lang="en-US" dirty="0" err="1"/>
              <a:t>opioid</a:t>
            </a:r>
            <a:r>
              <a:rPr lang="en-US" dirty="0"/>
              <a:t> withdrawal.</a:t>
            </a:r>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4" name="Picture 4"/>
          <p:cNvPicPr>
            <a:picLocks noGrp="1" noChangeAspect="1" noChangeArrowheads="1"/>
          </p:cNvPicPr>
          <p:nvPr>
            <p:ph idx="1"/>
          </p:nvPr>
        </p:nvPicPr>
        <p:blipFill>
          <a:blip r:embed="rId2" cstate="print"/>
          <a:srcRect l="2643" t="2925" r="2800" b="9398"/>
          <a:stretch>
            <a:fillRect/>
          </a:stretch>
        </p:blipFill>
        <p:spPr bwMode="auto">
          <a:xfrm>
            <a:off x="609600" y="304800"/>
            <a:ext cx="8153399" cy="609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Grp="1" noChangeArrowheads="1"/>
          </p:cNvSpPr>
          <p:nvPr>
            <p:ph type="title"/>
          </p:nvPr>
        </p:nvSpPr>
        <p:spPr>
          <a:noFill/>
          <a:ln/>
        </p:spPr>
        <p:txBody>
          <a:bodyPr>
            <a:normAutofit/>
          </a:bodyPr>
          <a:lstStyle/>
          <a:p>
            <a:r>
              <a:rPr lang="en-US" b="1" dirty="0"/>
              <a:t>Functional Classification of Neurotransmitters</a:t>
            </a:r>
          </a:p>
        </p:txBody>
      </p:sp>
      <p:sp>
        <p:nvSpPr>
          <p:cNvPr id="507906" name="Rectangle 2"/>
          <p:cNvSpPr>
            <a:spLocks noGrp="1" noChangeArrowheads="1"/>
          </p:cNvSpPr>
          <p:nvPr>
            <p:ph idx="1"/>
          </p:nvPr>
        </p:nvSpPr>
        <p:spPr/>
        <p:txBody>
          <a:bodyPr>
            <a:normAutofit/>
          </a:bodyPr>
          <a:lstStyle/>
          <a:p>
            <a:pPr>
              <a:buFont typeface="Wingdings" pitchFamily="116" charset="2"/>
              <a:buNone/>
            </a:pPr>
            <a:r>
              <a:rPr lang="en-US" sz="2400" dirty="0">
                <a:solidFill>
                  <a:srgbClr val="000000"/>
                </a:solidFill>
              </a:rPr>
              <a:t>Two classifications: excitatory and inhibitory</a:t>
            </a:r>
          </a:p>
          <a:p>
            <a:pPr lvl="1"/>
            <a:r>
              <a:rPr lang="en-US" sz="2400" dirty="0">
                <a:solidFill>
                  <a:srgbClr val="000000"/>
                </a:solidFill>
              </a:rPr>
              <a:t>Excitatory neurotransmitters cause </a:t>
            </a:r>
            <a:r>
              <a:rPr lang="en-US" sz="2400" dirty="0" err="1">
                <a:solidFill>
                  <a:srgbClr val="000000"/>
                </a:solidFill>
              </a:rPr>
              <a:t>depolarizations</a:t>
            </a:r>
            <a:r>
              <a:rPr lang="en-US" sz="2400" dirty="0">
                <a:solidFill>
                  <a:srgbClr val="000000"/>
                </a:solidFill>
              </a:rPr>
              <a:t> </a:t>
            </a:r>
            <a:br>
              <a:rPr lang="en-US" sz="2400" dirty="0">
                <a:solidFill>
                  <a:srgbClr val="000000"/>
                </a:solidFill>
              </a:rPr>
            </a:br>
            <a:r>
              <a:rPr lang="en-US" sz="2400" dirty="0">
                <a:solidFill>
                  <a:srgbClr val="000000"/>
                </a:solidFill>
              </a:rPr>
              <a:t>(e.g., glutamate, aspartate, ATP)</a:t>
            </a:r>
          </a:p>
          <a:p>
            <a:pPr lvl="1"/>
            <a:r>
              <a:rPr lang="en-US" sz="2400" dirty="0">
                <a:solidFill>
                  <a:srgbClr val="000000"/>
                </a:solidFill>
              </a:rPr>
              <a:t>Inhibitory neurotransmitters cause </a:t>
            </a:r>
            <a:r>
              <a:rPr lang="en-US" sz="2400" dirty="0" err="1">
                <a:solidFill>
                  <a:srgbClr val="000000"/>
                </a:solidFill>
              </a:rPr>
              <a:t>hyperpolarizations</a:t>
            </a:r>
            <a:r>
              <a:rPr lang="en-US" sz="2400" dirty="0">
                <a:solidFill>
                  <a:srgbClr val="000000"/>
                </a:solidFill>
              </a:rPr>
              <a:t> (e.g., GABA and glycine)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3"/>
          <p:cNvSpPr>
            <a:spLocks noGrp="1" noChangeArrowheads="1"/>
          </p:cNvSpPr>
          <p:nvPr>
            <p:ph type="title"/>
          </p:nvPr>
        </p:nvSpPr>
        <p:spPr>
          <a:noFill/>
          <a:ln/>
        </p:spPr>
        <p:txBody>
          <a:bodyPr>
            <a:normAutofit/>
          </a:bodyPr>
          <a:lstStyle/>
          <a:p>
            <a:endParaRPr lang="en-US" dirty="0">
              <a:solidFill>
                <a:srgbClr val="990000"/>
              </a:solidFill>
            </a:endParaRPr>
          </a:p>
        </p:txBody>
      </p:sp>
      <p:sp>
        <p:nvSpPr>
          <p:cNvPr id="508930" name="Rectangle 2"/>
          <p:cNvSpPr>
            <a:spLocks noGrp="1" noChangeArrowheads="1"/>
          </p:cNvSpPr>
          <p:nvPr>
            <p:ph idx="1"/>
          </p:nvPr>
        </p:nvSpPr>
        <p:spPr/>
        <p:txBody>
          <a:bodyPr>
            <a:normAutofit/>
          </a:bodyPr>
          <a:lstStyle/>
          <a:p>
            <a:pPr>
              <a:buFont typeface="Wingdings" pitchFamily="116" charset="2"/>
              <a:buNone/>
            </a:pPr>
            <a:r>
              <a:rPr lang="en-US" sz="2400" dirty="0">
                <a:solidFill>
                  <a:srgbClr val="000000"/>
                </a:solidFill>
              </a:rPr>
              <a:t>Some neurotransmitters have both excitatory and inhibitory effects </a:t>
            </a:r>
          </a:p>
          <a:p>
            <a:pPr lvl="1"/>
            <a:r>
              <a:rPr lang="en-US" sz="2400" dirty="0">
                <a:solidFill>
                  <a:srgbClr val="000000"/>
                </a:solidFill>
              </a:rPr>
              <a:t>Determined by the receptor type of the postsynaptic neuron </a:t>
            </a:r>
          </a:p>
          <a:p>
            <a:pPr lvl="1"/>
            <a:r>
              <a:rPr lang="en-US" sz="2400" dirty="0">
                <a:solidFill>
                  <a:srgbClr val="000000"/>
                </a:solidFill>
              </a:rPr>
              <a:t>Example: acetylcholine</a:t>
            </a:r>
          </a:p>
          <a:p>
            <a:pPr lvl="2"/>
            <a:r>
              <a:rPr lang="en-US" sz="2400" dirty="0">
                <a:solidFill>
                  <a:srgbClr val="000000"/>
                </a:solidFill>
              </a:rPr>
              <a:t>Excitatory at neuromuscular junctions with skeletal muscle</a:t>
            </a:r>
          </a:p>
          <a:p>
            <a:pPr lvl="2"/>
            <a:r>
              <a:rPr lang="en-US" sz="2400" dirty="0">
                <a:solidFill>
                  <a:srgbClr val="000000"/>
                </a:solidFill>
              </a:rPr>
              <a:t>Inhibitory in cardiac muscle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457200" y="152400"/>
            <a:ext cx="8229600" cy="685800"/>
          </a:xfrm>
        </p:spPr>
        <p:txBody>
          <a:bodyPr>
            <a:normAutofit/>
          </a:bodyPr>
          <a:lstStyle/>
          <a:p>
            <a:r>
              <a:rPr lang="en-US" b="1" dirty="0" smtClean="0"/>
              <a:t>Dopamine</a:t>
            </a:r>
            <a:endParaRPr lang="en-US" b="1" dirty="0"/>
          </a:p>
        </p:txBody>
      </p:sp>
      <p:sp>
        <p:nvSpPr>
          <p:cNvPr id="551939" name="Rectangle 3"/>
          <p:cNvSpPr>
            <a:spLocks noGrp="1" noChangeArrowheads="1"/>
          </p:cNvSpPr>
          <p:nvPr>
            <p:ph idx="1"/>
          </p:nvPr>
        </p:nvSpPr>
        <p:spPr>
          <a:xfrm>
            <a:off x="457200" y="914400"/>
            <a:ext cx="8229600" cy="5486400"/>
          </a:xfrm>
        </p:spPr>
        <p:txBody>
          <a:bodyPr>
            <a:normAutofit/>
          </a:bodyPr>
          <a:lstStyle/>
          <a:p>
            <a:pPr lvl="1"/>
            <a:r>
              <a:rPr lang="en-US" sz="2400" dirty="0" smtClean="0"/>
              <a:t>A </a:t>
            </a:r>
            <a:r>
              <a:rPr lang="en-US" sz="2400" dirty="0"/>
              <a:t>“feel good” neurotransmitter</a:t>
            </a:r>
          </a:p>
          <a:p>
            <a:pPr lvl="1"/>
            <a:r>
              <a:rPr lang="en-US" sz="2400" dirty="0"/>
              <a:t>Release enhanced by L-dopa and amphetamines</a:t>
            </a:r>
          </a:p>
          <a:p>
            <a:pPr lvl="1"/>
            <a:r>
              <a:rPr lang="en-US" sz="2400" dirty="0"/>
              <a:t>Reuptake blocked by cocaine</a:t>
            </a:r>
          </a:p>
          <a:p>
            <a:pPr lvl="1"/>
            <a:r>
              <a:rPr lang="en-US" sz="2400" dirty="0"/>
              <a:t>Made from the amino acid tyrosine</a:t>
            </a:r>
          </a:p>
          <a:p>
            <a:pPr lvl="1"/>
            <a:r>
              <a:rPr lang="en-US" sz="2400" dirty="0" smtClean="0"/>
              <a:t>When not balanced by proper amounts of serotonin can cause addictive, compulsive behavior: “got to have it” </a:t>
            </a:r>
          </a:p>
          <a:p>
            <a:pPr lvl="2"/>
            <a:r>
              <a:rPr lang="en-US" sz="2400" dirty="0" smtClean="0"/>
              <a:t>Drug abuse, compulsive shopping, eating, sex</a:t>
            </a:r>
          </a:p>
          <a:p>
            <a:pPr lvl="1"/>
            <a:r>
              <a:rPr lang="en-US" sz="2400" dirty="0" smtClean="0"/>
              <a:t>May be involved in schizophrenia</a:t>
            </a:r>
          </a:p>
          <a:p>
            <a:pPr lvl="1"/>
            <a:r>
              <a:rPr lang="en-US" sz="2400" dirty="0" smtClean="0"/>
              <a:t>Deficient in Parkinson’s disease</a:t>
            </a:r>
            <a:endParaRPr lang="en-US" sz="2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n-US" b="1" dirty="0" smtClean="0"/>
              <a:t>GABA</a:t>
            </a:r>
            <a:endParaRPr lang="en-US" b="1" dirty="0"/>
          </a:p>
        </p:txBody>
      </p:sp>
      <p:sp>
        <p:nvSpPr>
          <p:cNvPr id="552963" name="Rectangle 3"/>
          <p:cNvSpPr>
            <a:spLocks noGrp="1" noChangeArrowheads="1"/>
          </p:cNvSpPr>
          <p:nvPr>
            <p:ph idx="1"/>
          </p:nvPr>
        </p:nvSpPr>
        <p:spPr/>
        <p:txBody>
          <a:bodyPr>
            <a:normAutofit/>
          </a:bodyPr>
          <a:lstStyle/>
          <a:p>
            <a:pPr lvl="1"/>
            <a:r>
              <a:rPr lang="en-US" sz="2400" dirty="0" smtClean="0"/>
              <a:t>Principle </a:t>
            </a:r>
            <a:r>
              <a:rPr lang="en-US" sz="2400" dirty="0"/>
              <a:t>inhibitory neurotransmitter</a:t>
            </a:r>
          </a:p>
          <a:p>
            <a:pPr lvl="1"/>
            <a:r>
              <a:rPr lang="en-US" sz="2400" dirty="0"/>
              <a:t>Inhibitory effects augmented by alcohol </a:t>
            </a:r>
          </a:p>
          <a:p>
            <a:pPr lvl="1"/>
            <a:r>
              <a:rPr lang="en-US" sz="2400" dirty="0"/>
              <a:t>Valium (benzodiazepine) increase GABA</a:t>
            </a:r>
          </a:p>
          <a:p>
            <a:pPr lvl="1"/>
            <a:r>
              <a:rPr lang="en-US" sz="2400" dirty="0"/>
              <a:t>Valerian Root (herb) and B6 increase GABA</a:t>
            </a:r>
            <a:r>
              <a:rPr lang="en-US" sz="3200" dirty="0"/>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en-US" b="1" dirty="0" smtClean="0"/>
              <a:t>Glutamate</a:t>
            </a:r>
            <a:endParaRPr lang="en-US" b="1" dirty="0"/>
          </a:p>
        </p:txBody>
      </p:sp>
      <p:sp>
        <p:nvSpPr>
          <p:cNvPr id="553987" name="Rectangle 3"/>
          <p:cNvSpPr>
            <a:spLocks noGrp="1" noChangeArrowheads="1"/>
          </p:cNvSpPr>
          <p:nvPr>
            <p:ph idx="1"/>
          </p:nvPr>
        </p:nvSpPr>
        <p:spPr/>
        <p:txBody>
          <a:bodyPr>
            <a:normAutofit/>
          </a:bodyPr>
          <a:lstStyle/>
          <a:p>
            <a:pPr lvl="1"/>
            <a:r>
              <a:rPr lang="en-US" sz="2400" dirty="0" smtClean="0"/>
              <a:t>Generally </a:t>
            </a:r>
            <a:r>
              <a:rPr lang="en-US" sz="2400" dirty="0"/>
              <a:t>an excitatory neurotransmitter</a:t>
            </a:r>
          </a:p>
          <a:p>
            <a:pPr lvl="1"/>
            <a:r>
              <a:rPr lang="en-US" sz="2400" dirty="0"/>
              <a:t>Important in learning and memory</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a:bodyPr>
          <a:lstStyle/>
          <a:p>
            <a:r>
              <a:rPr lang="en-US" b="1" dirty="0" err="1" smtClean="0"/>
              <a:t>Norepinephrine</a:t>
            </a:r>
            <a:endParaRPr lang="en-US" b="1" dirty="0"/>
          </a:p>
        </p:txBody>
      </p:sp>
      <p:sp>
        <p:nvSpPr>
          <p:cNvPr id="558083" name="Rectangle 3"/>
          <p:cNvSpPr>
            <a:spLocks noGrp="1" noChangeArrowheads="1"/>
          </p:cNvSpPr>
          <p:nvPr>
            <p:ph idx="1"/>
          </p:nvPr>
        </p:nvSpPr>
        <p:spPr/>
        <p:txBody>
          <a:bodyPr>
            <a:normAutofit/>
          </a:bodyPr>
          <a:lstStyle/>
          <a:p>
            <a:pPr lvl="1"/>
            <a:r>
              <a:rPr lang="en-US" sz="2400" dirty="0" smtClean="0"/>
              <a:t>A </a:t>
            </a:r>
            <a:r>
              <a:rPr lang="en-US" sz="2400" dirty="0"/>
              <a:t>“feel good” neurotransmitter</a:t>
            </a:r>
          </a:p>
          <a:p>
            <a:pPr lvl="1"/>
            <a:r>
              <a:rPr lang="en-US" sz="2400" dirty="0"/>
              <a:t>Release enhanced by amphetamines</a:t>
            </a:r>
          </a:p>
          <a:p>
            <a:pPr lvl="1"/>
            <a:r>
              <a:rPr lang="en-US" sz="2400" dirty="0"/>
              <a:t>Removal from synapse blocked by tricyclic </a:t>
            </a:r>
            <a:r>
              <a:rPr lang="en-US" sz="2400" dirty="0" smtClean="0"/>
              <a:t>anti depressants </a:t>
            </a:r>
            <a:r>
              <a:rPr lang="en-US" sz="2400" dirty="0"/>
              <a:t>and cocaine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a:bodyPr>
          <a:lstStyle/>
          <a:p>
            <a:r>
              <a:rPr lang="en-US" b="1" dirty="0" smtClean="0"/>
              <a:t>Serotonin</a:t>
            </a:r>
            <a:endParaRPr lang="en-US" b="1" dirty="0"/>
          </a:p>
        </p:txBody>
      </p:sp>
      <p:sp>
        <p:nvSpPr>
          <p:cNvPr id="555011" name="Rectangle 3"/>
          <p:cNvSpPr>
            <a:spLocks noGrp="1" noChangeArrowheads="1"/>
          </p:cNvSpPr>
          <p:nvPr>
            <p:ph idx="1"/>
          </p:nvPr>
        </p:nvSpPr>
        <p:spPr/>
        <p:txBody>
          <a:bodyPr>
            <a:normAutofit/>
          </a:bodyPr>
          <a:lstStyle/>
          <a:p>
            <a:pPr lvl="1"/>
            <a:r>
              <a:rPr lang="en-US" sz="2400" dirty="0" smtClean="0"/>
              <a:t>“</a:t>
            </a:r>
            <a:r>
              <a:rPr lang="en-US" sz="2400" dirty="0"/>
              <a:t>Who cares” neurotransmitter</a:t>
            </a:r>
          </a:p>
          <a:p>
            <a:pPr lvl="1"/>
            <a:r>
              <a:rPr lang="en-US" sz="2400" dirty="0"/>
              <a:t>Balances dopamine to offset addictive/compulsive behavior </a:t>
            </a:r>
          </a:p>
          <a:p>
            <a:pPr lvl="1"/>
            <a:r>
              <a:rPr lang="en-US" sz="2400" dirty="0"/>
              <a:t>Low levels of serotonin have been associated with uneasiness, carbohydrate cravings and weight gain, mood, sleep disorders and substance dependence.</a:t>
            </a:r>
          </a:p>
          <a:p>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a:bodyPr>
          <a:lstStyle/>
          <a:p>
            <a:r>
              <a:rPr lang="en-US" b="1" dirty="0" smtClean="0"/>
              <a:t>CONT’   Serotonin</a:t>
            </a:r>
            <a:endParaRPr lang="en-US" b="1" dirty="0"/>
          </a:p>
        </p:txBody>
      </p:sp>
      <p:sp>
        <p:nvSpPr>
          <p:cNvPr id="556035" name="Rectangle 3"/>
          <p:cNvSpPr>
            <a:spLocks noGrp="1" noChangeArrowheads="1"/>
          </p:cNvSpPr>
          <p:nvPr>
            <p:ph idx="1"/>
          </p:nvPr>
        </p:nvSpPr>
        <p:spPr/>
        <p:txBody>
          <a:bodyPr>
            <a:normAutofit/>
          </a:bodyPr>
          <a:lstStyle/>
          <a:p>
            <a:pPr lvl="1">
              <a:lnSpc>
                <a:spcPct val="90000"/>
              </a:lnSpc>
            </a:pPr>
            <a:r>
              <a:rPr lang="en-US" sz="2400" dirty="0" smtClean="0"/>
              <a:t>Drugs </a:t>
            </a:r>
            <a:r>
              <a:rPr lang="en-US" sz="2400" dirty="0"/>
              <a:t>that block its uptake (selective serotonin reuptake inhibitors – SSRI) such Prozac, raise serotonin levels</a:t>
            </a:r>
          </a:p>
          <a:p>
            <a:pPr lvl="1">
              <a:lnSpc>
                <a:spcPct val="90000"/>
              </a:lnSpc>
            </a:pPr>
            <a:r>
              <a:rPr lang="en-US" sz="2400" dirty="0"/>
              <a:t>L-Tryptophan is used by the body to produce serotonin. The best dietary sources for Tryptophan are cottage cheese, brown rice, meat, peanut and soy protein.</a:t>
            </a:r>
          </a:p>
          <a:p>
            <a:pPr lvl="1">
              <a:lnSpc>
                <a:spcPct val="90000"/>
              </a:lnSpc>
            </a:pPr>
            <a:r>
              <a:rPr lang="en-US" sz="2400" dirty="0"/>
              <a:t>5-HTP (5-Hydroxytryptophan) L-Tryptophan is an essential amino acid that is converted into 5-HTP in the body. 5HTP is then converted into serotonin and melatonin.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CENTRAL NERVOUS SYSTEM</a:t>
            </a:r>
            <a:endParaRPr lang="en-US" dirty="0"/>
          </a:p>
        </p:txBody>
      </p:sp>
      <p:sp>
        <p:nvSpPr>
          <p:cNvPr id="3" name="Content Placeholder 2"/>
          <p:cNvSpPr>
            <a:spLocks noGrp="1"/>
          </p:cNvSpPr>
          <p:nvPr>
            <p:ph idx="1"/>
          </p:nvPr>
        </p:nvSpPr>
        <p:spPr/>
        <p:txBody>
          <a:bodyPr>
            <a:normAutofit/>
          </a:bodyPr>
          <a:lstStyle/>
          <a:p>
            <a:r>
              <a:rPr lang="en-US" sz="2400" dirty="0" smtClean="0"/>
              <a:t>Consists of the:</a:t>
            </a:r>
          </a:p>
          <a:p>
            <a:pPr>
              <a:buFont typeface="Wingdings" pitchFamily="2" charset="2"/>
              <a:buChar char="Ø"/>
            </a:pPr>
            <a:r>
              <a:rPr lang="en-US" sz="2400" dirty="0" smtClean="0"/>
              <a:t>brain  </a:t>
            </a:r>
          </a:p>
          <a:p>
            <a:pPr>
              <a:buFont typeface="Wingdings" pitchFamily="2" charset="2"/>
              <a:buChar char="Ø"/>
            </a:pPr>
            <a:r>
              <a:rPr lang="en-US" sz="2400" dirty="0" smtClean="0"/>
              <a:t>spinal cord.</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title"/>
          </p:nvPr>
        </p:nvSpPr>
        <p:spPr>
          <a:noFill/>
          <a:ln/>
        </p:spPr>
        <p:txBody>
          <a:bodyPr/>
          <a:lstStyle/>
          <a:p>
            <a:r>
              <a:rPr lang="en-US" b="1" dirty="0"/>
              <a:t>Supporting Cells: </a:t>
            </a:r>
            <a:r>
              <a:rPr lang="en-US" b="1" dirty="0" err="1"/>
              <a:t>Neuroglia</a:t>
            </a:r>
            <a:endParaRPr lang="en-US" b="1" dirty="0"/>
          </a:p>
        </p:txBody>
      </p:sp>
      <p:sp>
        <p:nvSpPr>
          <p:cNvPr id="306178" name="Rectangle 2"/>
          <p:cNvSpPr>
            <a:spLocks noGrp="1" noChangeArrowheads="1"/>
          </p:cNvSpPr>
          <p:nvPr>
            <p:ph idx="1"/>
          </p:nvPr>
        </p:nvSpPr>
        <p:spPr/>
        <p:txBody>
          <a:bodyPr>
            <a:normAutofit/>
          </a:bodyPr>
          <a:lstStyle/>
          <a:p>
            <a:pPr>
              <a:buFont typeface="Wingdings" pitchFamily="116" charset="2"/>
              <a:buNone/>
            </a:pPr>
            <a:r>
              <a:rPr lang="en-US" sz="2400" dirty="0">
                <a:solidFill>
                  <a:srgbClr val="000000"/>
                </a:solidFill>
              </a:rPr>
              <a:t>The supporting cells (</a:t>
            </a:r>
            <a:r>
              <a:rPr lang="en-US" sz="2400" dirty="0" err="1">
                <a:solidFill>
                  <a:srgbClr val="000000"/>
                </a:solidFill>
              </a:rPr>
              <a:t>neuroglia</a:t>
            </a:r>
            <a:r>
              <a:rPr lang="en-US" sz="2400" dirty="0">
                <a:solidFill>
                  <a:srgbClr val="000000"/>
                </a:solidFill>
              </a:rPr>
              <a:t> or </a:t>
            </a:r>
            <a:r>
              <a:rPr lang="en-US" sz="2400" dirty="0" err="1">
                <a:solidFill>
                  <a:srgbClr val="000000"/>
                </a:solidFill>
              </a:rPr>
              <a:t>glial</a:t>
            </a:r>
            <a:r>
              <a:rPr lang="en-US" sz="2400" dirty="0">
                <a:solidFill>
                  <a:srgbClr val="000000"/>
                </a:solidFill>
              </a:rPr>
              <a:t> cells):</a:t>
            </a:r>
          </a:p>
          <a:p>
            <a:pPr lvl="1"/>
            <a:r>
              <a:rPr lang="en-US" sz="2400" dirty="0">
                <a:solidFill>
                  <a:srgbClr val="000000"/>
                </a:solidFill>
              </a:rPr>
              <a:t>90% of the CNS by number, 50% by volume</a:t>
            </a:r>
          </a:p>
          <a:p>
            <a:pPr lvl="1"/>
            <a:r>
              <a:rPr lang="en-US" sz="2400" dirty="0">
                <a:solidFill>
                  <a:srgbClr val="000000"/>
                </a:solidFill>
              </a:rPr>
              <a:t>Provide a supportive scaffolding for neurons</a:t>
            </a:r>
          </a:p>
          <a:p>
            <a:pPr lvl="1"/>
            <a:r>
              <a:rPr lang="en-US" sz="2400" dirty="0">
                <a:solidFill>
                  <a:srgbClr val="000000"/>
                </a:solidFill>
              </a:rPr>
              <a:t>Segregate and insulate neurons</a:t>
            </a:r>
          </a:p>
          <a:p>
            <a:pPr lvl="1"/>
            <a:r>
              <a:rPr lang="en-US" sz="2400" dirty="0">
                <a:solidFill>
                  <a:srgbClr val="000000"/>
                </a:solidFill>
              </a:rPr>
              <a:t>Guide young neurons to the proper connections </a:t>
            </a:r>
          </a:p>
          <a:p>
            <a:pPr lvl="1"/>
            <a:r>
              <a:rPr lang="en-US" sz="2400" dirty="0">
                <a:solidFill>
                  <a:srgbClr val="000000"/>
                </a:solidFill>
              </a:rPr>
              <a:t>Promote health and </a:t>
            </a:r>
            <a:r>
              <a:rPr lang="en-US" sz="2400" dirty="0" smtClean="0">
                <a:solidFill>
                  <a:srgbClr val="000000"/>
                </a:solidFill>
              </a:rPr>
              <a:t>growth</a:t>
            </a:r>
          </a:p>
          <a:p>
            <a:pPr lvl="1"/>
            <a:r>
              <a:rPr lang="en-US" sz="2400" dirty="0" smtClean="0"/>
              <a:t>Unlike nerve cells these continue to replicate throughout life.</a:t>
            </a:r>
            <a:endParaRPr lang="en-US" sz="2400" dirty="0">
              <a:solidFill>
                <a:srgbClr val="000000"/>
              </a:solidFill>
            </a:endParaRPr>
          </a:p>
          <a:p>
            <a:pPr lvl="1"/>
            <a:r>
              <a:rPr lang="en-US" sz="2400" dirty="0">
                <a:solidFill>
                  <a:srgbClr val="000000"/>
                </a:solidFill>
              </a:rPr>
              <a:t>Six types of </a:t>
            </a:r>
            <a:r>
              <a:rPr lang="en-US" sz="2400" dirty="0" err="1">
                <a:solidFill>
                  <a:srgbClr val="000000"/>
                </a:solidFill>
              </a:rPr>
              <a:t>glial</a:t>
            </a:r>
            <a:r>
              <a:rPr lang="en-US" sz="2400" dirty="0">
                <a:solidFill>
                  <a:srgbClr val="000000"/>
                </a:solidFill>
              </a:rPr>
              <a:t> cells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b="1" dirty="0" smtClean="0"/>
              <a:t>Organization of the nervous system</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pPr marL="514350" indent="-514350">
              <a:buNone/>
            </a:pPr>
            <a:r>
              <a:rPr lang="en-US" b="1" dirty="0" smtClean="0"/>
              <a:t>1. </a:t>
            </a:r>
            <a:r>
              <a:rPr lang="en-US" sz="2800" b="1" dirty="0" smtClean="0"/>
              <a:t>The </a:t>
            </a:r>
            <a:r>
              <a:rPr lang="en-US" sz="2800" b="1" dirty="0"/>
              <a:t>central nervous system (</a:t>
            </a:r>
            <a:r>
              <a:rPr lang="en-US" sz="2800" b="1" dirty="0" smtClean="0"/>
              <a:t>CNS)</a:t>
            </a:r>
          </a:p>
          <a:p>
            <a:pPr marL="514350" indent="-514350"/>
            <a:r>
              <a:rPr lang="en-US" sz="2800" dirty="0" smtClean="0"/>
              <a:t>consist </a:t>
            </a:r>
            <a:r>
              <a:rPr lang="en-US" sz="2800" dirty="0"/>
              <a:t>of </a:t>
            </a:r>
            <a:r>
              <a:rPr lang="en-US" sz="2800" dirty="0" smtClean="0"/>
              <a:t>the brain </a:t>
            </a:r>
            <a:r>
              <a:rPr lang="en-US" sz="2800" dirty="0"/>
              <a:t>and the spinal </a:t>
            </a:r>
            <a:r>
              <a:rPr lang="en-US" sz="2800" dirty="0" smtClean="0"/>
              <a:t>cord</a:t>
            </a:r>
          </a:p>
          <a:p>
            <a:pPr marL="514350" lvl="1" indent="-514350">
              <a:buFont typeface="Arial" pitchFamily="34" charset="0"/>
              <a:buChar char="•"/>
            </a:pPr>
            <a:r>
              <a:rPr lang="en-US" sz="2800" dirty="0" smtClean="0"/>
              <a:t>Integration and command center </a:t>
            </a:r>
          </a:p>
          <a:p>
            <a:pPr>
              <a:buNone/>
            </a:pPr>
            <a:r>
              <a:rPr lang="en-US" sz="2800" b="1" dirty="0" smtClean="0"/>
              <a:t>2. The </a:t>
            </a:r>
            <a:r>
              <a:rPr lang="en-US" sz="2800" b="1" dirty="0"/>
              <a:t>peripheral nervous system (</a:t>
            </a:r>
            <a:r>
              <a:rPr lang="en-US" sz="2800" b="1" dirty="0" smtClean="0"/>
              <a:t>PNS)</a:t>
            </a:r>
          </a:p>
          <a:p>
            <a:r>
              <a:rPr lang="en-US" sz="2800" dirty="0" smtClean="0"/>
              <a:t>The largest</a:t>
            </a:r>
          </a:p>
          <a:p>
            <a:r>
              <a:rPr lang="en-US" sz="2800" dirty="0" smtClean="0"/>
              <a:t>consist </a:t>
            </a:r>
            <a:r>
              <a:rPr lang="en-US" sz="2800" dirty="0"/>
              <a:t>of all </a:t>
            </a:r>
            <a:r>
              <a:rPr lang="en-US" sz="2800" dirty="0" smtClean="0"/>
              <a:t>the nerves </a:t>
            </a:r>
            <a:r>
              <a:rPr lang="en-US" sz="2800" dirty="0"/>
              <a:t>outside the brain and spinal cord</a:t>
            </a:r>
            <a:r>
              <a:rPr lang="en-US" sz="2800" dirty="0" smtClean="0"/>
              <a:t>.</a:t>
            </a:r>
          </a:p>
          <a:p>
            <a:pPr marL="342900" lvl="1" indent="-342900">
              <a:buFont typeface="Arial" pitchFamily="34" charset="0"/>
              <a:buChar char="•"/>
            </a:pPr>
            <a:r>
              <a:rPr lang="en-US" sz="2800" dirty="0" smtClean="0"/>
              <a:t>Carries messages to and from the spinal cord and brain</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title"/>
          </p:nvPr>
        </p:nvSpPr>
        <p:spPr>
          <a:noFill/>
          <a:ln/>
        </p:spPr>
        <p:txBody>
          <a:bodyPr/>
          <a:lstStyle/>
          <a:p>
            <a:r>
              <a:rPr lang="en-US" b="1" dirty="0" err="1"/>
              <a:t>Astrocytes</a:t>
            </a:r>
            <a:endParaRPr lang="en-US" b="1" dirty="0"/>
          </a:p>
        </p:txBody>
      </p:sp>
      <p:sp>
        <p:nvSpPr>
          <p:cNvPr id="307202" name="Rectangle 2"/>
          <p:cNvSpPr>
            <a:spLocks noGrp="1" noChangeArrowheads="1"/>
          </p:cNvSpPr>
          <p:nvPr>
            <p:ph idx="1"/>
          </p:nvPr>
        </p:nvSpPr>
        <p:spPr/>
        <p:txBody>
          <a:bodyPr>
            <a:normAutofit/>
          </a:bodyPr>
          <a:lstStyle/>
          <a:p>
            <a:pPr>
              <a:lnSpc>
                <a:spcPct val="90000"/>
              </a:lnSpc>
            </a:pPr>
            <a:r>
              <a:rPr lang="en-US" sz="2400" dirty="0">
                <a:solidFill>
                  <a:srgbClr val="000000"/>
                </a:solidFill>
              </a:rPr>
              <a:t>Most abundant, versatile and highly branched </a:t>
            </a:r>
            <a:r>
              <a:rPr lang="en-US" sz="2400" dirty="0" err="1">
                <a:solidFill>
                  <a:srgbClr val="000000"/>
                </a:solidFill>
              </a:rPr>
              <a:t>glial</a:t>
            </a:r>
            <a:r>
              <a:rPr lang="en-US" sz="2400" dirty="0">
                <a:solidFill>
                  <a:srgbClr val="000000"/>
                </a:solidFill>
              </a:rPr>
              <a:t> cells</a:t>
            </a:r>
          </a:p>
          <a:p>
            <a:pPr>
              <a:lnSpc>
                <a:spcPct val="90000"/>
              </a:lnSpc>
            </a:pPr>
            <a:r>
              <a:rPr lang="en-US" sz="2400" dirty="0" smtClean="0">
                <a:solidFill>
                  <a:srgbClr val="000000"/>
                </a:solidFill>
              </a:rPr>
              <a:t>Functionally</a:t>
            </a:r>
            <a:r>
              <a:rPr lang="en-US" sz="2400" dirty="0">
                <a:solidFill>
                  <a:srgbClr val="000000"/>
                </a:solidFill>
              </a:rPr>
              <a:t>, they:</a:t>
            </a:r>
          </a:p>
          <a:p>
            <a:pPr lvl="1">
              <a:lnSpc>
                <a:spcPct val="90000"/>
              </a:lnSpc>
            </a:pPr>
            <a:r>
              <a:rPr lang="en-US" sz="2400" dirty="0">
                <a:solidFill>
                  <a:srgbClr val="000000"/>
                </a:solidFill>
              </a:rPr>
              <a:t>Support and brace neurons</a:t>
            </a:r>
          </a:p>
          <a:p>
            <a:pPr lvl="1">
              <a:lnSpc>
                <a:spcPct val="90000"/>
              </a:lnSpc>
            </a:pPr>
            <a:r>
              <a:rPr lang="en-US" sz="2400" dirty="0">
                <a:solidFill>
                  <a:srgbClr val="000000"/>
                </a:solidFill>
              </a:rPr>
              <a:t>Anchor neurons to their nutrient supplies</a:t>
            </a:r>
          </a:p>
          <a:p>
            <a:pPr lvl="1">
              <a:lnSpc>
                <a:spcPct val="90000"/>
              </a:lnSpc>
            </a:pPr>
            <a:r>
              <a:rPr lang="en-US" sz="2400" dirty="0">
                <a:solidFill>
                  <a:srgbClr val="000000"/>
                </a:solidFill>
              </a:rPr>
              <a:t>Guide migration of young neurons</a:t>
            </a:r>
          </a:p>
          <a:p>
            <a:pPr lvl="1">
              <a:lnSpc>
                <a:spcPct val="90000"/>
              </a:lnSpc>
            </a:pPr>
            <a:r>
              <a:rPr lang="en-US" sz="2400" dirty="0">
                <a:solidFill>
                  <a:srgbClr val="000000"/>
                </a:solidFill>
              </a:rPr>
              <a:t>Control the chemical </a:t>
            </a:r>
            <a:r>
              <a:rPr lang="en-US" sz="2400" dirty="0" smtClean="0">
                <a:solidFill>
                  <a:srgbClr val="000000"/>
                </a:solidFill>
              </a:rPr>
              <a:t>environment</a:t>
            </a:r>
          </a:p>
          <a:p>
            <a:r>
              <a:rPr lang="en-US" sz="2400" dirty="0" smtClean="0"/>
              <a:t>They are star-shaped with fine branching processes </a:t>
            </a:r>
          </a:p>
          <a:p>
            <a:r>
              <a:rPr lang="en-US" sz="2400" dirty="0" smtClean="0"/>
              <a:t>At the free ends of some of the processes there are small swellings called </a:t>
            </a:r>
            <a:r>
              <a:rPr lang="en-US" sz="2400" b="1" i="1" dirty="0" smtClean="0"/>
              <a:t>foot processes</a:t>
            </a:r>
            <a:r>
              <a:rPr lang="en-US" sz="2400" i="1" dirty="0" smtClean="0"/>
              <a:t>.</a:t>
            </a:r>
          </a:p>
          <a:p>
            <a:pPr lvl="1">
              <a:lnSpc>
                <a:spcPct val="90000"/>
              </a:lnSpc>
              <a:buNone/>
            </a:pPr>
            <a:endParaRPr lang="en-US" dirty="0" smtClean="0">
              <a:solidFill>
                <a:srgbClr val="000000"/>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897563"/>
          </a:xfrm>
        </p:spPr>
        <p:txBody>
          <a:bodyPr>
            <a:normAutofit/>
          </a:bodyPr>
          <a:lstStyle/>
          <a:p>
            <a:r>
              <a:rPr lang="en-US" sz="2400" dirty="0" smtClean="0"/>
              <a:t>They are found in large numbers adjacent to blood vessels with their foot processes forming a sleeve round them. </a:t>
            </a:r>
          </a:p>
          <a:p>
            <a:r>
              <a:rPr lang="en-US" sz="2400" dirty="0" smtClean="0"/>
              <a:t>This means that the blood is separated from the </a:t>
            </a:r>
            <a:r>
              <a:rPr lang="en-US" sz="2400" dirty="0" err="1" smtClean="0"/>
              <a:t>neurones</a:t>
            </a:r>
            <a:r>
              <a:rPr lang="en-US" sz="2400" dirty="0" smtClean="0"/>
              <a:t> by the capillary wall and a layer of </a:t>
            </a:r>
            <a:r>
              <a:rPr lang="en-US" sz="2400" dirty="0" err="1" smtClean="0"/>
              <a:t>astrocyte</a:t>
            </a:r>
            <a:r>
              <a:rPr lang="en-US" sz="2400" dirty="0" smtClean="0"/>
              <a:t> foot processes which together constitute the </a:t>
            </a:r>
            <a:r>
              <a:rPr lang="en-US" sz="2400" b="1" i="1" dirty="0" smtClean="0"/>
              <a:t>blood-brain barrier </a:t>
            </a:r>
            <a:r>
              <a:rPr lang="en-US" sz="2400" i="1" dirty="0" smtClean="0"/>
              <a:t>. </a:t>
            </a:r>
          </a:p>
          <a:p>
            <a:r>
              <a:rPr lang="en-US" sz="2400" dirty="0" smtClean="0"/>
              <a:t>The blood-brain barrier is a selective barrier that protects the brain from potentially toxic substances and chemical variations in the blood, e.g. after a meal, Oxygen, carbon dioxide, alcohol, barbiturates, glucose and </a:t>
            </a:r>
            <a:r>
              <a:rPr lang="en-US" sz="2400" dirty="0" err="1" smtClean="0"/>
              <a:t>lipophilic</a:t>
            </a:r>
            <a:r>
              <a:rPr lang="en-US" sz="2400" dirty="0" smtClean="0"/>
              <a:t> substances quickly cross the barrier into the brain. </a:t>
            </a:r>
          </a:p>
          <a:p>
            <a:r>
              <a:rPr lang="en-US" sz="2400" dirty="0" smtClean="0"/>
              <a:t>Some large molecules, drugs, inorganic ions and amino acids pass slowly from the blood to the brain.</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b="1" dirty="0" err="1"/>
              <a:t>Astrocytes</a:t>
            </a:r>
            <a:endParaRPr lang="en-US" b="1" dirty="0"/>
          </a:p>
        </p:txBody>
      </p:sp>
      <p:pic>
        <p:nvPicPr>
          <p:cNvPr id="308228" name="Picture 4"/>
          <p:cNvPicPr>
            <a:picLocks noChangeAspect="1" noChangeArrowheads="1"/>
          </p:cNvPicPr>
          <p:nvPr/>
        </p:nvPicPr>
        <p:blipFill>
          <a:blip r:embed="rId3" cstate="print"/>
          <a:srcRect/>
          <a:stretch>
            <a:fillRect/>
          </a:stretch>
        </p:blipFill>
        <p:spPr bwMode="auto">
          <a:xfrm>
            <a:off x="1219200" y="1524000"/>
            <a:ext cx="7162800" cy="4354513"/>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title"/>
          </p:nvPr>
        </p:nvSpPr>
        <p:spPr>
          <a:noFill/>
          <a:ln/>
        </p:spPr>
        <p:txBody>
          <a:bodyPr/>
          <a:lstStyle/>
          <a:p>
            <a:r>
              <a:rPr lang="en-US" b="1" dirty="0"/>
              <a:t>Microglia </a:t>
            </a:r>
          </a:p>
        </p:txBody>
      </p:sp>
      <p:sp>
        <p:nvSpPr>
          <p:cNvPr id="309250" name="Rectangle 2"/>
          <p:cNvSpPr>
            <a:spLocks noGrp="1" noChangeArrowheads="1"/>
          </p:cNvSpPr>
          <p:nvPr>
            <p:ph idx="1"/>
          </p:nvPr>
        </p:nvSpPr>
        <p:spPr/>
        <p:txBody>
          <a:bodyPr>
            <a:normAutofit/>
          </a:bodyPr>
          <a:lstStyle/>
          <a:p>
            <a:pPr>
              <a:buFont typeface="Wingdings" pitchFamily="116" charset="2"/>
              <a:buNone/>
            </a:pPr>
            <a:r>
              <a:rPr lang="en-US" sz="2400" dirty="0" smtClean="0">
                <a:solidFill>
                  <a:srgbClr val="000000"/>
                </a:solidFill>
              </a:rPr>
              <a:t>Are small</a:t>
            </a:r>
            <a:r>
              <a:rPr lang="en-US" sz="2400" dirty="0">
                <a:solidFill>
                  <a:srgbClr val="000000"/>
                </a:solidFill>
              </a:rPr>
              <a:t>, ovoid cells with spiny or thorny processes from the blood</a:t>
            </a:r>
          </a:p>
          <a:p>
            <a:pPr lvl="1"/>
            <a:r>
              <a:rPr lang="en-US" sz="2400" dirty="0">
                <a:solidFill>
                  <a:srgbClr val="000000"/>
                </a:solidFill>
              </a:rPr>
              <a:t>Phagocytes that monitor the health of neurons by scavenging and engulfing debris. Generally stationary, they may become active and migrate to the site of injury or </a:t>
            </a:r>
            <a:r>
              <a:rPr lang="en-US" sz="2400" dirty="0" smtClean="0">
                <a:solidFill>
                  <a:srgbClr val="000000"/>
                </a:solidFill>
              </a:rPr>
              <a:t>infection</a:t>
            </a:r>
          </a:p>
          <a:p>
            <a:r>
              <a:rPr lang="en-US" sz="2400" dirty="0" smtClean="0"/>
              <a:t>Are derived from </a:t>
            </a:r>
            <a:r>
              <a:rPr lang="en-US" sz="2400" dirty="0" err="1" smtClean="0"/>
              <a:t>monocytes</a:t>
            </a:r>
            <a:r>
              <a:rPr lang="en-US" sz="2400" dirty="0" smtClean="0"/>
              <a:t> that migrate from the blood into the nervous system before birth.</a:t>
            </a:r>
          </a:p>
          <a:p>
            <a:r>
              <a:rPr lang="en-US" sz="2400" dirty="0" smtClean="0"/>
              <a:t>They are found mainly in the area of blood vessels.</a:t>
            </a:r>
            <a:endParaRPr lang="en-US" sz="2400" dirty="0">
              <a:solidFill>
                <a:srgbClr val="0000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9" name="Rectangle 3"/>
          <p:cNvSpPr>
            <a:spLocks noGrp="1" noChangeArrowheads="1"/>
          </p:cNvSpPr>
          <p:nvPr>
            <p:ph type="title"/>
          </p:nvPr>
        </p:nvSpPr>
        <p:spPr>
          <a:noFill/>
          <a:ln/>
        </p:spPr>
        <p:txBody>
          <a:bodyPr/>
          <a:lstStyle/>
          <a:p>
            <a:r>
              <a:rPr lang="en-US" b="1" dirty="0" err="1"/>
              <a:t>Ependymal</a:t>
            </a:r>
            <a:r>
              <a:rPr lang="en-US" b="1" dirty="0"/>
              <a:t> Cells</a:t>
            </a:r>
          </a:p>
        </p:txBody>
      </p:sp>
      <p:sp>
        <p:nvSpPr>
          <p:cNvPr id="592898" name="Rectangle 2"/>
          <p:cNvSpPr>
            <a:spLocks noGrp="1" noChangeArrowheads="1"/>
          </p:cNvSpPr>
          <p:nvPr>
            <p:ph idx="1"/>
          </p:nvPr>
        </p:nvSpPr>
        <p:spPr/>
        <p:txBody>
          <a:bodyPr>
            <a:normAutofit/>
          </a:bodyPr>
          <a:lstStyle/>
          <a:p>
            <a:pPr>
              <a:buFont typeface="Wingdings" pitchFamily="116" charset="2"/>
              <a:buNone/>
            </a:pPr>
            <a:r>
              <a:rPr lang="en-US" sz="2400" dirty="0" smtClean="0">
                <a:solidFill>
                  <a:srgbClr val="000000"/>
                </a:solidFill>
              </a:rPr>
              <a:t>They range </a:t>
            </a:r>
            <a:r>
              <a:rPr lang="en-US" sz="2400" dirty="0">
                <a:solidFill>
                  <a:srgbClr val="000000"/>
                </a:solidFill>
              </a:rPr>
              <a:t>in shape from </a:t>
            </a:r>
            <a:r>
              <a:rPr lang="en-US" sz="2400" dirty="0" err="1">
                <a:solidFill>
                  <a:srgbClr val="000000"/>
                </a:solidFill>
              </a:rPr>
              <a:t>squamous</a:t>
            </a:r>
            <a:r>
              <a:rPr lang="en-US" sz="2400" dirty="0">
                <a:solidFill>
                  <a:srgbClr val="000000"/>
                </a:solidFill>
              </a:rPr>
              <a:t> to columnar with cilia </a:t>
            </a:r>
          </a:p>
          <a:p>
            <a:pPr lvl="1"/>
            <a:r>
              <a:rPr lang="en-US" sz="2400" dirty="0">
                <a:solidFill>
                  <a:srgbClr val="000000"/>
                </a:solidFill>
              </a:rPr>
              <a:t>They line the central cavities of the brain (ventricles) and spinal column (central canal) and </a:t>
            </a:r>
            <a:r>
              <a:rPr lang="en-US" sz="2400" dirty="0"/>
              <a:t>play an active role in moving the cerebrospinal </a:t>
            </a:r>
            <a:r>
              <a:rPr lang="en-US" sz="2400" dirty="0" smtClean="0"/>
              <a:t>fluid</a:t>
            </a:r>
            <a:endParaRPr lang="en-US" sz="2400" dirty="0">
              <a:solidFill>
                <a:srgbClr val="00000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152400"/>
            <a:ext cx="8229600" cy="685800"/>
          </a:xfrm>
        </p:spPr>
        <p:txBody>
          <a:bodyPr>
            <a:normAutofit/>
          </a:bodyPr>
          <a:lstStyle/>
          <a:p>
            <a:r>
              <a:rPr lang="en-US" b="1" dirty="0"/>
              <a:t>Microglia and </a:t>
            </a:r>
            <a:r>
              <a:rPr lang="en-US" b="1" dirty="0" err="1"/>
              <a:t>Ependymal</a:t>
            </a:r>
            <a:r>
              <a:rPr lang="en-US" b="1" dirty="0"/>
              <a:t> Cells</a:t>
            </a:r>
          </a:p>
        </p:txBody>
      </p:sp>
      <p:sp>
        <p:nvSpPr>
          <p:cNvPr id="310275"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a:t>Figure 11.3b, c</a:t>
            </a:r>
          </a:p>
        </p:txBody>
      </p:sp>
      <p:pic>
        <p:nvPicPr>
          <p:cNvPr id="310276" name="Picture 4"/>
          <p:cNvPicPr>
            <a:picLocks noChangeAspect="1" noChangeArrowheads="1"/>
          </p:cNvPicPr>
          <p:nvPr/>
        </p:nvPicPr>
        <p:blipFill>
          <a:blip r:embed="rId3" cstate="print"/>
          <a:srcRect/>
          <a:stretch>
            <a:fillRect/>
          </a:stretch>
        </p:blipFill>
        <p:spPr bwMode="auto">
          <a:xfrm>
            <a:off x="1143000" y="1066800"/>
            <a:ext cx="6934200" cy="5334000"/>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250" name="Picture 2"/>
          <p:cNvPicPr>
            <a:picLocks noChangeAspect="1" noChangeArrowheads="1"/>
          </p:cNvPicPr>
          <p:nvPr/>
        </p:nvPicPr>
        <p:blipFill>
          <a:blip r:embed="rId3" cstate="print"/>
          <a:srcRect t="16393" b="20769"/>
          <a:stretch>
            <a:fillRect/>
          </a:stretch>
        </p:blipFill>
        <p:spPr bwMode="auto">
          <a:xfrm>
            <a:off x="0" y="1711325"/>
            <a:ext cx="9144000" cy="4884738"/>
          </a:xfrm>
          <a:prstGeom prst="rect">
            <a:avLst/>
          </a:prstGeom>
          <a:noFill/>
        </p:spPr>
      </p:pic>
      <p:sp>
        <p:nvSpPr>
          <p:cNvPr id="565252" name="Text Box 4"/>
          <p:cNvSpPr txBox="1">
            <a:spLocks noChangeArrowheads="1"/>
          </p:cNvSpPr>
          <p:nvPr/>
        </p:nvSpPr>
        <p:spPr bwMode="auto">
          <a:xfrm>
            <a:off x="365125" y="392113"/>
            <a:ext cx="8504238" cy="579437"/>
          </a:xfrm>
          <a:prstGeom prst="rect">
            <a:avLst/>
          </a:prstGeom>
          <a:noFill/>
          <a:ln w="9525">
            <a:noFill/>
            <a:miter lim="800000"/>
            <a:headEnd/>
            <a:tailEnd/>
          </a:ln>
          <a:effectLst/>
        </p:spPr>
        <p:txBody>
          <a:bodyPr>
            <a:spAutoFit/>
          </a:bodyPr>
          <a:lstStyle/>
          <a:p>
            <a:pPr algn="ctr">
              <a:spcBef>
                <a:spcPct val="50000"/>
              </a:spcBef>
            </a:pPr>
            <a:r>
              <a:rPr lang="en-US" sz="3200" b="1" dirty="0">
                <a:latin typeface="Garamond" pitchFamily="18" charset="0"/>
              </a:rPr>
              <a:t>Microglia and </a:t>
            </a:r>
            <a:r>
              <a:rPr lang="en-US" sz="3200" b="1" dirty="0" err="1">
                <a:latin typeface="Garamond" pitchFamily="18" charset="0"/>
              </a:rPr>
              <a:t>Ependymal</a:t>
            </a:r>
            <a:r>
              <a:rPr lang="en-US" sz="3200" b="1" dirty="0">
                <a:latin typeface="Garamond" pitchFamily="18" charset="0"/>
              </a:rPr>
              <a:t> Cells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1" name="Rectangle 5"/>
          <p:cNvSpPr>
            <a:spLocks noGrp="1" noChangeArrowheads="1"/>
          </p:cNvSpPr>
          <p:nvPr>
            <p:ph type="title"/>
          </p:nvPr>
        </p:nvSpPr>
        <p:spPr>
          <a:xfrm>
            <a:off x="457200" y="152400"/>
            <a:ext cx="8229600" cy="914400"/>
          </a:xfrm>
          <a:noFill/>
          <a:ln/>
        </p:spPr>
        <p:txBody>
          <a:bodyPr>
            <a:normAutofit fontScale="90000"/>
          </a:bodyPr>
          <a:lstStyle/>
          <a:p>
            <a:r>
              <a:rPr lang="en-US" b="1" dirty="0" err="1"/>
              <a:t>Oligodendrocytes</a:t>
            </a:r>
            <a:r>
              <a:rPr lang="en-US" b="1" dirty="0"/>
              <a:t>, Schwann Cells, and Satellite Cells</a:t>
            </a:r>
          </a:p>
        </p:txBody>
      </p:sp>
      <p:sp>
        <p:nvSpPr>
          <p:cNvPr id="311298" name="Rectangle 2"/>
          <p:cNvSpPr>
            <a:spLocks noGrp="1" noChangeArrowheads="1"/>
          </p:cNvSpPr>
          <p:nvPr>
            <p:ph idx="1"/>
          </p:nvPr>
        </p:nvSpPr>
        <p:spPr>
          <a:xfrm>
            <a:off x="304800" y="1371600"/>
            <a:ext cx="8610600" cy="4953000"/>
          </a:xfrm>
        </p:spPr>
        <p:txBody>
          <a:bodyPr>
            <a:normAutofit/>
          </a:bodyPr>
          <a:lstStyle/>
          <a:p>
            <a:pPr>
              <a:buNone/>
            </a:pPr>
            <a:r>
              <a:rPr lang="en-US" sz="2400" b="1" dirty="0" err="1">
                <a:solidFill>
                  <a:srgbClr val="000000"/>
                </a:solidFill>
              </a:rPr>
              <a:t>Oligodendrocytes</a:t>
            </a:r>
            <a:r>
              <a:rPr lang="en-US" sz="2400" dirty="0">
                <a:solidFill>
                  <a:srgbClr val="000000"/>
                </a:solidFill>
              </a:rPr>
              <a:t> – branched cells that wrap CNS nerve fibers with myelin </a:t>
            </a:r>
            <a:r>
              <a:rPr lang="en-US" sz="2400" dirty="0" smtClean="0">
                <a:solidFill>
                  <a:srgbClr val="000000"/>
                </a:solidFill>
              </a:rPr>
              <a:t>sheaths. </a:t>
            </a:r>
          </a:p>
          <a:p>
            <a:r>
              <a:rPr lang="en-US" sz="2400" dirty="0" smtClean="0">
                <a:solidFill>
                  <a:srgbClr val="000000"/>
                </a:solidFill>
              </a:rPr>
              <a:t>They are found:</a:t>
            </a:r>
          </a:p>
          <a:p>
            <a:pPr>
              <a:buFont typeface="Wingdings" pitchFamily="2" charset="2"/>
              <a:buChar char="v"/>
            </a:pPr>
            <a:r>
              <a:rPr lang="en-US" sz="2400" dirty="0" smtClean="0"/>
              <a:t>in clusters round nerve cell bodies, the grey matter where they are thought to have a supportive function</a:t>
            </a:r>
          </a:p>
          <a:p>
            <a:pPr>
              <a:buFont typeface="Wingdings" pitchFamily="2" charset="2"/>
              <a:buChar char="v"/>
            </a:pPr>
            <a:r>
              <a:rPr lang="en-US" sz="2400" dirty="0" smtClean="0"/>
              <a:t>adjacent to, and along the length of, </a:t>
            </a:r>
            <a:r>
              <a:rPr lang="en-US" sz="2400" dirty="0" err="1" smtClean="0"/>
              <a:t>myelinated</a:t>
            </a:r>
            <a:r>
              <a:rPr lang="en-US" sz="2400" dirty="0" smtClean="0"/>
              <a:t> nerve fibres.</a:t>
            </a:r>
          </a:p>
          <a:p>
            <a:r>
              <a:rPr lang="en-US" sz="2400" dirty="0" smtClean="0"/>
              <a:t>They form and maintain myelin, having the same functions as Schwann cells in peripheral nerves.</a:t>
            </a:r>
            <a:r>
              <a:rPr lang="en-US" sz="2400" dirty="0" smtClean="0">
                <a:solidFill>
                  <a:srgbClr val="000000"/>
                </a:solidFill>
              </a:rPr>
              <a:t> </a:t>
            </a:r>
            <a:endParaRPr lang="en-US" sz="2400" dirty="0">
              <a:solidFill>
                <a:srgbClr val="000000"/>
              </a:solidFill>
            </a:endParaRPr>
          </a:p>
          <a:p>
            <a:pPr>
              <a:buFont typeface="Wingdings" pitchFamily="116" charset="2"/>
              <a:buNone/>
            </a:pP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3" name="Rectangle 5"/>
          <p:cNvSpPr>
            <a:spLocks noGrp="1" noChangeArrowheads="1"/>
          </p:cNvSpPr>
          <p:nvPr>
            <p:ph type="title"/>
          </p:nvPr>
        </p:nvSpPr>
        <p:spPr>
          <a:xfrm>
            <a:off x="457200" y="274638"/>
            <a:ext cx="8229600" cy="182562"/>
          </a:xfrm>
          <a:noFill/>
          <a:ln/>
        </p:spPr>
        <p:txBody>
          <a:bodyPr>
            <a:normAutofit fontScale="90000"/>
          </a:bodyPr>
          <a:lstStyle/>
          <a:p>
            <a:endParaRPr lang="en-US" dirty="0">
              <a:solidFill>
                <a:srgbClr val="990000"/>
              </a:solidFill>
            </a:endParaRPr>
          </a:p>
        </p:txBody>
      </p:sp>
      <p:sp>
        <p:nvSpPr>
          <p:cNvPr id="560130" name="Rectangle 2"/>
          <p:cNvSpPr>
            <a:spLocks noGrp="1" noChangeArrowheads="1"/>
          </p:cNvSpPr>
          <p:nvPr>
            <p:ph idx="1"/>
          </p:nvPr>
        </p:nvSpPr>
        <p:spPr>
          <a:xfrm>
            <a:off x="304800" y="1219200"/>
            <a:ext cx="8610600" cy="5105400"/>
          </a:xfrm>
        </p:spPr>
        <p:txBody>
          <a:bodyPr>
            <a:normAutofit/>
          </a:bodyPr>
          <a:lstStyle/>
          <a:p>
            <a:pPr>
              <a:buNone/>
            </a:pPr>
            <a:r>
              <a:rPr lang="en-US" sz="2400" b="1" dirty="0" smtClean="0">
                <a:solidFill>
                  <a:srgbClr val="000000"/>
                </a:solidFill>
              </a:rPr>
              <a:t>Schwann cells (</a:t>
            </a:r>
            <a:r>
              <a:rPr lang="en-US" sz="2400" b="1" dirty="0" err="1" smtClean="0">
                <a:solidFill>
                  <a:srgbClr val="000000"/>
                </a:solidFill>
              </a:rPr>
              <a:t>neurolemmocytes</a:t>
            </a:r>
            <a:r>
              <a:rPr lang="en-US" sz="2400" b="1" dirty="0" smtClean="0">
                <a:solidFill>
                  <a:srgbClr val="000000"/>
                </a:solidFill>
              </a:rPr>
              <a:t>) </a:t>
            </a:r>
            <a:r>
              <a:rPr lang="en-US" sz="2400" dirty="0" smtClean="0">
                <a:solidFill>
                  <a:srgbClr val="000000"/>
                </a:solidFill>
              </a:rPr>
              <a:t>– produce myelin sheaths that surround neurons of the PNS</a:t>
            </a:r>
          </a:p>
          <a:p>
            <a:pPr>
              <a:buNone/>
            </a:pPr>
            <a:r>
              <a:rPr lang="en-US" sz="2400" b="1" dirty="0" smtClean="0">
                <a:solidFill>
                  <a:srgbClr val="000000"/>
                </a:solidFill>
              </a:rPr>
              <a:t>Satellite </a:t>
            </a:r>
            <a:r>
              <a:rPr lang="en-US" sz="2400" b="1" dirty="0">
                <a:solidFill>
                  <a:srgbClr val="000000"/>
                </a:solidFill>
              </a:rPr>
              <a:t>cells </a:t>
            </a:r>
            <a:r>
              <a:rPr lang="en-US" sz="2400" dirty="0">
                <a:solidFill>
                  <a:srgbClr val="000000"/>
                </a:solidFill>
              </a:rPr>
              <a:t>surround and support neuron cell </a:t>
            </a:r>
            <a:r>
              <a:rPr lang="en-US" sz="2400" i="1" dirty="0">
                <a:solidFill>
                  <a:srgbClr val="000000"/>
                </a:solidFill>
              </a:rPr>
              <a:t>bodies</a:t>
            </a:r>
            <a:r>
              <a:rPr lang="en-US" sz="2400" dirty="0">
                <a:solidFill>
                  <a:srgbClr val="000000"/>
                </a:solidFill>
              </a:rPr>
              <a:t> in PNS ganglia</a:t>
            </a:r>
          </a:p>
          <a:p>
            <a:pPr lvl="2"/>
            <a:r>
              <a:rPr lang="en-US" sz="2400" i="1" dirty="0"/>
              <a:t>Ganglia</a:t>
            </a:r>
            <a:r>
              <a:rPr lang="en-US" sz="2400" dirty="0"/>
              <a:t> is group of cell bodies in the PNS </a:t>
            </a:r>
          </a:p>
          <a:p>
            <a:pPr lvl="2"/>
            <a:r>
              <a:rPr lang="en-US" sz="2400" i="1" dirty="0"/>
              <a:t>Nuclei </a:t>
            </a:r>
            <a:r>
              <a:rPr lang="en-US" sz="2400" dirty="0"/>
              <a:t>is a group of cell bodies in the CNS</a:t>
            </a:r>
          </a:p>
          <a:p>
            <a:pPr lvl="1"/>
            <a:r>
              <a:rPr lang="en-US" sz="2400" dirty="0"/>
              <a:t>Most cell bodies are located in the CNS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ChangeArrowheads="1"/>
          </p:cNvSpPr>
          <p:nvPr/>
        </p:nvSpPr>
        <p:spPr bwMode="auto">
          <a:xfrm>
            <a:off x="0" y="533400"/>
            <a:ext cx="9144000" cy="152400"/>
          </a:xfrm>
          <a:prstGeom prst="rect">
            <a:avLst/>
          </a:prstGeom>
          <a:solidFill>
            <a:schemeClr val="bg1"/>
          </a:solidFill>
          <a:ln w="9525">
            <a:noFill/>
            <a:miter lim="800000"/>
            <a:headEnd/>
            <a:tailEnd/>
          </a:ln>
          <a:effectLst/>
        </p:spPr>
        <p:txBody>
          <a:bodyPr wrap="none" anchor="ctr"/>
          <a:lstStyle/>
          <a:p>
            <a:endParaRPr lang="en-US"/>
          </a:p>
        </p:txBody>
      </p:sp>
      <p:sp>
        <p:nvSpPr>
          <p:cNvPr id="312324" name="Line 4"/>
          <p:cNvSpPr>
            <a:spLocks noChangeShapeType="1"/>
          </p:cNvSpPr>
          <p:nvPr/>
        </p:nvSpPr>
        <p:spPr bwMode="auto">
          <a:xfrm>
            <a:off x="152400" y="1066800"/>
            <a:ext cx="8991600" cy="0"/>
          </a:xfrm>
          <a:prstGeom prst="line">
            <a:avLst/>
          </a:prstGeom>
          <a:noFill/>
          <a:ln w="38100">
            <a:solidFill>
              <a:srgbClr val="000099"/>
            </a:solidFill>
            <a:round/>
            <a:headEnd/>
            <a:tailEnd/>
          </a:ln>
          <a:effectLst/>
        </p:spPr>
        <p:txBody>
          <a:bodyPr wrap="none" anchor="ctr"/>
          <a:lstStyle/>
          <a:p>
            <a:endParaRPr lang="en-US"/>
          </a:p>
        </p:txBody>
      </p:sp>
      <p:sp>
        <p:nvSpPr>
          <p:cNvPr id="312325" name="Rectangle 5"/>
          <p:cNvSpPr>
            <a:spLocks noGrp="1" noChangeArrowheads="1"/>
          </p:cNvSpPr>
          <p:nvPr>
            <p:ph type="title"/>
          </p:nvPr>
        </p:nvSpPr>
        <p:spPr>
          <a:xfrm>
            <a:off x="457200" y="0"/>
            <a:ext cx="8229600" cy="1066800"/>
          </a:xfrm>
          <a:noFill/>
          <a:ln/>
        </p:spPr>
        <p:txBody>
          <a:bodyPr>
            <a:normAutofit/>
          </a:bodyPr>
          <a:lstStyle/>
          <a:p>
            <a:r>
              <a:rPr lang="en-US" b="1" dirty="0" err="1"/>
              <a:t>Oligodendrocytes</a:t>
            </a:r>
            <a:r>
              <a:rPr lang="en-US" b="1" dirty="0"/>
              <a:t>, Schwann Cells, and Satellite Cells</a:t>
            </a:r>
          </a:p>
        </p:txBody>
      </p:sp>
      <p:pic>
        <p:nvPicPr>
          <p:cNvPr id="312326" name="Picture 6"/>
          <p:cNvPicPr>
            <a:picLocks noChangeAspect="1" noChangeArrowheads="1"/>
          </p:cNvPicPr>
          <p:nvPr/>
        </p:nvPicPr>
        <p:blipFill>
          <a:blip r:embed="rId3" cstate="print"/>
          <a:srcRect/>
          <a:stretch>
            <a:fillRect/>
          </a:stretch>
        </p:blipFill>
        <p:spPr bwMode="auto">
          <a:xfrm>
            <a:off x="504825" y="1143000"/>
            <a:ext cx="8410575" cy="53101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2324"/>
                                        </p:tgtEl>
                                        <p:attrNameLst>
                                          <p:attrName>style.visibility</p:attrName>
                                        </p:attrNameLst>
                                      </p:cBhvr>
                                      <p:to>
                                        <p:strVal val="visible"/>
                                      </p:to>
                                    </p:set>
                                    <p:anim calcmode="lin" valueType="num">
                                      <p:cBhvr additive="base">
                                        <p:cTn id="7" dur="500" fill="hold"/>
                                        <p:tgtEl>
                                          <p:spTgt spid="312324"/>
                                        </p:tgtEl>
                                        <p:attrNameLst>
                                          <p:attrName>ppt_x</p:attrName>
                                        </p:attrNameLst>
                                      </p:cBhvr>
                                      <p:tavLst>
                                        <p:tav tm="0">
                                          <p:val>
                                            <p:strVal val="1+#ppt_w/2"/>
                                          </p:val>
                                        </p:tav>
                                        <p:tav tm="100000">
                                          <p:val>
                                            <p:strVal val="#ppt_x"/>
                                          </p:val>
                                        </p:tav>
                                      </p:tavLst>
                                    </p:anim>
                                    <p:anim calcmode="lin" valueType="num">
                                      <p:cBhvr additive="base">
                                        <p:cTn id="8" dur="500" fill="hold"/>
                                        <p:tgtEl>
                                          <p:spTgt spid="312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
            </a:r>
            <a:r>
              <a:rPr lang="en-US" b="1" dirty="0" smtClean="0"/>
              <a:t>eripheral nervous system (PNS)</a:t>
            </a:r>
            <a:endParaRPr lang="en-US" dirty="0"/>
          </a:p>
        </p:txBody>
      </p:sp>
      <p:sp>
        <p:nvSpPr>
          <p:cNvPr id="3" name="Content Placeholder 2"/>
          <p:cNvSpPr>
            <a:spLocks noGrp="1"/>
          </p:cNvSpPr>
          <p:nvPr>
            <p:ph idx="1"/>
          </p:nvPr>
        </p:nvSpPr>
        <p:spPr/>
        <p:txBody>
          <a:bodyPr>
            <a:normAutofit/>
          </a:bodyPr>
          <a:lstStyle/>
          <a:p>
            <a:r>
              <a:rPr lang="en-US" sz="2800" dirty="0" smtClean="0"/>
              <a:t>Comprises </a:t>
            </a:r>
            <a:r>
              <a:rPr lang="en-US" sz="2800" dirty="0"/>
              <a:t>paired cranial and sacral nerves —</a:t>
            </a:r>
          </a:p>
          <a:p>
            <a:r>
              <a:rPr lang="en-US" sz="2800" dirty="0"/>
              <a:t>some of these are sensory (afferent), some are </a:t>
            </a:r>
            <a:r>
              <a:rPr lang="en-US" sz="2800" dirty="0" smtClean="0"/>
              <a:t>motor (efferent</a:t>
            </a:r>
            <a:r>
              <a:rPr lang="en-US" sz="2800" dirty="0"/>
              <a:t>) and some mixed</a:t>
            </a:r>
            <a:r>
              <a:rPr lang="en-US" sz="2800" dirty="0" smtClean="0"/>
              <a:t>.</a:t>
            </a:r>
          </a:p>
          <a:p>
            <a:r>
              <a:rPr lang="en-US" sz="2800" dirty="0" smtClean="0"/>
              <a:t>It has two functional divisions:</a:t>
            </a:r>
          </a:p>
          <a:p>
            <a:pPr>
              <a:buFont typeface="Wingdings" pitchFamily="2" charset="2"/>
              <a:buChar char="Ø"/>
            </a:pPr>
            <a:r>
              <a:rPr lang="en-US" sz="2800" dirty="0"/>
              <a:t>the sensory division</a:t>
            </a:r>
          </a:p>
          <a:p>
            <a:pPr>
              <a:buFont typeface="Wingdings" pitchFamily="2" charset="2"/>
              <a:buChar char="Ø"/>
            </a:pPr>
            <a:r>
              <a:rPr lang="en-US" sz="2800" dirty="0" smtClean="0"/>
              <a:t>the </a:t>
            </a:r>
            <a:r>
              <a:rPr lang="en-US" sz="2800" dirty="0"/>
              <a:t>motor division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b="1" dirty="0"/>
              <a:t>Protection of the Brain</a:t>
            </a:r>
          </a:p>
        </p:txBody>
      </p:sp>
      <p:sp>
        <p:nvSpPr>
          <p:cNvPr id="551939" name="Rectangle 3"/>
          <p:cNvSpPr>
            <a:spLocks noGrp="1" noChangeArrowheads="1"/>
          </p:cNvSpPr>
          <p:nvPr>
            <p:ph idx="1"/>
          </p:nvPr>
        </p:nvSpPr>
        <p:spPr/>
        <p:txBody>
          <a:bodyPr>
            <a:normAutofit/>
          </a:bodyPr>
          <a:lstStyle/>
          <a:p>
            <a:r>
              <a:rPr lang="en-US" sz="2400" dirty="0">
                <a:solidFill>
                  <a:srgbClr val="000000"/>
                </a:solidFill>
              </a:rPr>
              <a:t>The brain is protected by bone, </a:t>
            </a:r>
            <a:r>
              <a:rPr lang="en-US" sz="2400" dirty="0" err="1">
                <a:solidFill>
                  <a:srgbClr val="000000"/>
                </a:solidFill>
              </a:rPr>
              <a:t>meninges</a:t>
            </a:r>
            <a:r>
              <a:rPr lang="en-US" sz="2400" dirty="0">
                <a:solidFill>
                  <a:srgbClr val="000000"/>
                </a:solidFill>
              </a:rPr>
              <a:t>, and cerebrospinal fluid</a:t>
            </a:r>
          </a:p>
          <a:p>
            <a:r>
              <a:rPr lang="en-US" sz="2400" dirty="0">
                <a:solidFill>
                  <a:srgbClr val="000000"/>
                </a:solidFill>
              </a:rPr>
              <a:t>Harmful substances are shielded from the brain by the blood-brain barrier</a:t>
            </a:r>
          </a:p>
          <a:p>
            <a:pPr lvl="1"/>
            <a:r>
              <a:rPr lang="en-US" sz="2400" dirty="0"/>
              <a:t>Protects against metabolic wastes such as urea but other substances can pass through like alcohol, nutrients such as glucose and anesthetics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MENINGES</a:t>
            </a:r>
            <a:endParaRPr lang="en-US" b="1" dirty="0"/>
          </a:p>
        </p:txBody>
      </p:sp>
      <p:sp>
        <p:nvSpPr>
          <p:cNvPr id="3" name="Content Placeholder 2"/>
          <p:cNvSpPr>
            <a:spLocks noGrp="1"/>
          </p:cNvSpPr>
          <p:nvPr>
            <p:ph idx="1"/>
          </p:nvPr>
        </p:nvSpPr>
        <p:spPr/>
        <p:txBody>
          <a:bodyPr>
            <a:normAutofit/>
          </a:bodyPr>
          <a:lstStyle/>
          <a:p>
            <a:r>
              <a:rPr lang="en-US" sz="2400" dirty="0" smtClean="0"/>
              <a:t>Are membranes covering the brain and the spinal cord.</a:t>
            </a:r>
          </a:p>
          <a:p>
            <a:r>
              <a:rPr lang="en-US" sz="2400" dirty="0" smtClean="0"/>
              <a:t>The </a:t>
            </a:r>
            <a:r>
              <a:rPr lang="en-US" sz="2400" dirty="0" err="1" smtClean="0"/>
              <a:t>meninges</a:t>
            </a:r>
            <a:r>
              <a:rPr lang="en-US" sz="2400" dirty="0" smtClean="0"/>
              <a:t> are three in number (connective tissue) and they completely surround the brain and spinal cord</a:t>
            </a:r>
          </a:p>
          <a:p>
            <a:r>
              <a:rPr lang="en-US" sz="2400" dirty="0" smtClean="0"/>
              <a:t>They lie between the skull and the brain and between the vertebrae and the spinal cord.</a:t>
            </a:r>
          </a:p>
          <a:p>
            <a:r>
              <a:rPr lang="en-US" sz="2400" dirty="0" smtClean="0"/>
              <a:t>Named from outside inwards they are:</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378"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Font typeface="Wingdings" pitchFamily="2" charset="2"/>
              <a:buChar char="Ø"/>
            </a:pPr>
            <a:r>
              <a:rPr lang="en-US" sz="2400" dirty="0" err="1" smtClean="0"/>
              <a:t>dura</a:t>
            </a:r>
            <a:r>
              <a:rPr lang="en-US" sz="2400" dirty="0" smtClean="0"/>
              <a:t> mater</a:t>
            </a:r>
          </a:p>
          <a:p>
            <a:pPr>
              <a:buFont typeface="Wingdings" pitchFamily="2" charset="2"/>
              <a:buChar char="Ø"/>
            </a:pPr>
            <a:r>
              <a:rPr lang="en-US" sz="2400" dirty="0" err="1" smtClean="0"/>
              <a:t>arachnoid</a:t>
            </a:r>
            <a:r>
              <a:rPr lang="en-US" sz="2400" dirty="0" smtClean="0"/>
              <a:t> mater</a:t>
            </a:r>
          </a:p>
          <a:p>
            <a:pPr>
              <a:buFont typeface="Wingdings" pitchFamily="2" charset="2"/>
              <a:buChar char="Ø"/>
            </a:pPr>
            <a:r>
              <a:rPr lang="en-US" sz="2400" dirty="0" err="1" smtClean="0"/>
              <a:t>pia</a:t>
            </a:r>
            <a:r>
              <a:rPr lang="en-US" sz="2400" dirty="0" smtClean="0"/>
              <a:t> mater.</a:t>
            </a:r>
          </a:p>
          <a:p>
            <a:r>
              <a:rPr lang="en-US" sz="2400" dirty="0" smtClean="0"/>
              <a:t>The </a:t>
            </a:r>
            <a:r>
              <a:rPr lang="en-US" sz="2400" dirty="0" err="1" smtClean="0"/>
              <a:t>dura</a:t>
            </a:r>
            <a:r>
              <a:rPr lang="en-US" sz="2400" dirty="0" smtClean="0"/>
              <a:t> and </a:t>
            </a:r>
            <a:r>
              <a:rPr lang="en-US" sz="2400" dirty="0" err="1" smtClean="0"/>
              <a:t>arachnoid</a:t>
            </a:r>
            <a:r>
              <a:rPr lang="en-US" sz="2400" dirty="0" smtClean="0"/>
              <a:t> maters are separated by a potential space, the </a:t>
            </a:r>
            <a:r>
              <a:rPr lang="en-US" sz="2400" b="1" dirty="0" smtClean="0"/>
              <a:t>subdural space</a:t>
            </a:r>
            <a:r>
              <a:rPr lang="en-US" sz="2400" dirty="0" smtClean="0"/>
              <a:t>. </a:t>
            </a:r>
          </a:p>
          <a:p>
            <a:r>
              <a:rPr lang="en-US" sz="2400" dirty="0" smtClean="0"/>
              <a:t>The </a:t>
            </a:r>
            <a:r>
              <a:rPr lang="en-US" sz="2400" dirty="0" err="1" smtClean="0"/>
              <a:t>arachnoid</a:t>
            </a:r>
            <a:r>
              <a:rPr lang="en-US" sz="2400" dirty="0" smtClean="0"/>
              <a:t> and </a:t>
            </a:r>
            <a:r>
              <a:rPr lang="en-US" sz="2400" dirty="0" err="1" smtClean="0"/>
              <a:t>pia</a:t>
            </a:r>
            <a:r>
              <a:rPr lang="en-US" sz="2400" dirty="0" smtClean="0"/>
              <a:t> maters are separated by the </a:t>
            </a:r>
            <a:r>
              <a:rPr lang="en-US" sz="2400" b="1" dirty="0" smtClean="0"/>
              <a:t>subarachnoid space</a:t>
            </a:r>
            <a:r>
              <a:rPr lang="en-US" sz="2400" dirty="0" smtClean="0"/>
              <a:t>, containing </a:t>
            </a:r>
            <a:r>
              <a:rPr lang="en-US" sz="2400" b="1" dirty="0" smtClean="0"/>
              <a:t>cerebrospinal fluid.</a:t>
            </a:r>
            <a:endParaRPr lang="en-US" sz="24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00"/>
                </a:solidFill>
              </a:rPr>
              <a:t>Functions of the </a:t>
            </a:r>
            <a:r>
              <a:rPr lang="en-US" b="1" dirty="0" err="1" smtClean="0">
                <a:solidFill>
                  <a:srgbClr val="000000"/>
                </a:solidFill>
              </a:rPr>
              <a:t>meninges</a:t>
            </a:r>
            <a:endParaRPr lang="en-US" b="1" dirty="0"/>
          </a:p>
        </p:txBody>
      </p:sp>
      <p:sp>
        <p:nvSpPr>
          <p:cNvPr id="3" name="Content Placeholder 2"/>
          <p:cNvSpPr>
            <a:spLocks noGrp="1"/>
          </p:cNvSpPr>
          <p:nvPr>
            <p:ph idx="1"/>
          </p:nvPr>
        </p:nvSpPr>
        <p:spPr/>
        <p:txBody>
          <a:bodyPr>
            <a:normAutofit/>
          </a:bodyPr>
          <a:lstStyle/>
          <a:p>
            <a:pPr lvl="1"/>
            <a:r>
              <a:rPr lang="en-US" sz="2400" dirty="0" smtClean="0">
                <a:solidFill>
                  <a:srgbClr val="000000"/>
                </a:solidFill>
              </a:rPr>
              <a:t>Cover and protect the CNS</a:t>
            </a:r>
          </a:p>
          <a:p>
            <a:pPr lvl="1"/>
            <a:r>
              <a:rPr lang="en-US" sz="2400" dirty="0" smtClean="0">
                <a:solidFill>
                  <a:srgbClr val="000000"/>
                </a:solidFill>
              </a:rPr>
              <a:t>Protect blood vessels and enclose venous sinuses</a:t>
            </a:r>
          </a:p>
          <a:p>
            <a:pPr lvl="1"/>
            <a:r>
              <a:rPr lang="en-US" sz="2400" dirty="0" smtClean="0">
                <a:solidFill>
                  <a:srgbClr val="000000"/>
                </a:solidFill>
              </a:rPr>
              <a:t>Contain cerebrospinal fluid (CSF)</a:t>
            </a:r>
          </a:p>
          <a:p>
            <a:pPr lvl="1"/>
            <a:r>
              <a:rPr lang="en-US" sz="2400" dirty="0" smtClean="0"/>
              <a:t>Form partitions within the skull</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0"/>
            <a:ext cx="8229600" cy="685800"/>
          </a:xfrm>
        </p:spPr>
        <p:txBody>
          <a:bodyPr>
            <a:normAutofit/>
          </a:bodyPr>
          <a:lstStyle/>
          <a:p>
            <a:r>
              <a:rPr lang="en-US" b="1" dirty="0" err="1"/>
              <a:t>Meninges</a:t>
            </a:r>
            <a:endParaRPr lang="en-US" b="1" dirty="0"/>
          </a:p>
        </p:txBody>
      </p:sp>
      <p:pic>
        <p:nvPicPr>
          <p:cNvPr id="553988" name="Picture 4"/>
          <p:cNvPicPr>
            <a:picLocks noChangeAspect="1" noChangeArrowheads="1"/>
          </p:cNvPicPr>
          <p:nvPr/>
        </p:nvPicPr>
        <p:blipFill>
          <a:blip r:embed="rId3" cstate="print"/>
          <a:srcRect l="500" t="1428" r="500" b="5714"/>
          <a:stretch>
            <a:fillRect/>
          </a:stretch>
        </p:blipFill>
        <p:spPr bwMode="auto">
          <a:xfrm>
            <a:off x="152400" y="762000"/>
            <a:ext cx="8915400" cy="5715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Dura mater</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sz="2400" dirty="0" smtClean="0"/>
              <a:t>The cerebral </a:t>
            </a:r>
            <a:r>
              <a:rPr lang="en-US" sz="2400" dirty="0" err="1" smtClean="0"/>
              <a:t>dura</a:t>
            </a:r>
            <a:r>
              <a:rPr lang="en-US" sz="2400" dirty="0" smtClean="0"/>
              <a:t> mater consists of two layers of dense fibrous tissue. </a:t>
            </a:r>
          </a:p>
          <a:p>
            <a:r>
              <a:rPr lang="en-US" sz="2400" dirty="0" smtClean="0"/>
              <a:t>The outer layer takes the place of the </a:t>
            </a:r>
            <a:r>
              <a:rPr lang="en-US" sz="2400" dirty="0" err="1" smtClean="0"/>
              <a:t>periosteum</a:t>
            </a:r>
            <a:r>
              <a:rPr lang="en-US" sz="2400" dirty="0" smtClean="0"/>
              <a:t> on the inner surface of the skull bones and the inner layer provides a protective covering for the brain. </a:t>
            </a:r>
          </a:p>
          <a:p>
            <a:r>
              <a:rPr lang="en-US" sz="2400" dirty="0" smtClean="0"/>
              <a:t>There is only a potential space between the two layers except where the inner layer sweeps inwards:</a:t>
            </a:r>
          </a:p>
          <a:p>
            <a:pPr>
              <a:buFont typeface="Wingdings" pitchFamily="2" charset="2"/>
              <a:buChar char="Ø"/>
            </a:pPr>
            <a:r>
              <a:rPr lang="en-US" sz="2400" dirty="0" smtClean="0"/>
              <a:t>between the cerebral hemispheres to form </a:t>
            </a:r>
            <a:r>
              <a:rPr lang="en-US" sz="2400" i="1" dirty="0" smtClean="0"/>
              <a:t>the </a:t>
            </a:r>
            <a:r>
              <a:rPr lang="en-US" sz="2400" b="1" i="1" dirty="0" err="1" smtClean="0"/>
              <a:t>falx</a:t>
            </a:r>
            <a:r>
              <a:rPr lang="en-US" sz="2400" b="1" i="1" dirty="0" smtClean="0"/>
              <a:t> </a:t>
            </a:r>
            <a:r>
              <a:rPr lang="en-US" sz="2400" b="1" i="1" dirty="0" err="1" smtClean="0"/>
              <a:t>cerebri</a:t>
            </a:r>
            <a:endParaRPr lang="en-US" sz="2400" i="1" dirty="0" smtClean="0"/>
          </a:p>
          <a:p>
            <a:pPr>
              <a:buFont typeface="Wingdings" pitchFamily="2" charset="2"/>
              <a:buChar char="Ø"/>
            </a:pPr>
            <a:r>
              <a:rPr lang="en-US" sz="2400" dirty="0" smtClean="0"/>
              <a:t>between the </a:t>
            </a:r>
            <a:r>
              <a:rPr lang="en-US" sz="2400" dirty="0" err="1" smtClean="0"/>
              <a:t>cerebellar</a:t>
            </a:r>
            <a:r>
              <a:rPr lang="en-US" sz="2400" dirty="0" smtClean="0"/>
              <a:t> hemispheres to form the </a:t>
            </a:r>
            <a:r>
              <a:rPr lang="en-US" sz="2400" b="1" i="1" dirty="0" err="1" smtClean="0"/>
              <a:t>falx</a:t>
            </a:r>
            <a:r>
              <a:rPr lang="en-US" sz="2400" b="1" i="1" dirty="0" smtClean="0"/>
              <a:t> </a:t>
            </a:r>
            <a:r>
              <a:rPr lang="en-US" sz="2400" b="1" i="1" dirty="0" err="1" smtClean="0"/>
              <a:t>cerebelli</a:t>
            </a:r>
            <a:endParaRPr lang="en-US" sz="2400" i="1" dirty="0" smtClean="0"/>
          </a:p>
          <a:p>
            <a:pPr>
              <a:buFont typeface="Wingdings" pitchFamily="2" charset="2"/>
              <a:buChar char="Ø"/>
            </a:pPr>
            <a:r>
              <a:rPr lang="en-US" sz="2400" dirty="0" smtClean="0"/>
              <a:t>between the cerebrum and cerebellum to form the </a:t>
            </a:r>
            <a:r>
              <a:rPr lang="en-US" sz="2400" b="1" i="1" dirty="0" err="1" smtClean="0"/>
              <a:t>tentorium</a:t>
            </a:r>
            <a:r>
              <a:rPr lang="en-US" sz="2400" b="1" i="1" dirty="0" smtClean="0"/>
              <a:t> </a:t>
            </a:r>
            <a:r>
              <a:rPr lang="en-US" sz="2400" b="1" i="1" dirty="0" err="1" smtClean="0"/>
              <a:t>cerebelli</a:t>
            </a:r>
            <a:r>
              <a:rPr lang="en-US" sz="2400" b="1" i="1" dirty="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867400"/>
          </a:xfrm>
        </p:spPr>
        <p:txBody>
          <a:bodyPr>
            <a:normAutofit/>
          </a:bodyPr>
          <a:lstStyle/>
          <a:p>
            <a:r>
              <a:rPr lang="en-US" sz="2400" dirty="0" smtClean="0"/>
              <a:t>Venous blood from the brain drains into venous sinuses between the layers of </a:t>
            </a:r>
            <a:r>
              <a:rPr lang="en-US" sz="2400" dirty="0" err="1" smtClean="0"/>
              <a:t>dura</a:t>
            </a:r>
            <a:r>
              <a:rPr lang="en-US" sz="2400" dirty="0" smtClean="0"/>
              <a:t> mater. </a:t>
            </a:r>
          </a:p>
          <a:p>
            <a:r>
              <a:rPr lang="en-US" sz="2400" dirty="0" smtClean="0"/>
              <a:t>The superior </a:t>
            </a:r>
            <a:r>
              <a:rPr lang="en-US" sz="2400" dirty="0" err="1" smtClean="0"/>
              <a:t>sagittal</a:t>
            </a:r>
            <a:r>
              <a:rPr lang="en-US" sz="2400" dirty="0" smtClean="0"/>
              <a:t> sinus is formed by the </a:t>
            </a:r>
            <a:r>
              <a:rPr lang="en-US" sz="2400" dirty="0" err="1" smtClean="0"/>
              <a:t>falx</a:t>
            </a:r>
            <a:r>
              <a:rPr lang="en-US" sz="2400" dirty="0" smtClean="0"/>
              <a:t> </a:t>
            </a:r>
            <a:r>
              <a:rPr lang="en-US" sz="2400" dirty="0" err="1" smtClean="0"/>
              <a:t>cerebri</a:t>
            </a:r>
            <a:r>
              <a:rPr lang="en-US" sz="2400" dirty="0" smtClean="0"/>
              <a:t>, and the </a:t>
            </a:r>
            <a:r>
              <a:rPr lang="en-US" sz="2400" dirty="0" err="1" smtClean="0"/>
              <a:t>tentorium</a:t>
            </a:r>
            <a:r>
              <a:rPr lang="en-US" sz="2400" dirty="0" smtClean="0"/>
              <a:t> </a:t>
            </a:r>
            <a:r>
              <a:rPr lang="en-US" sz="2400" dirty="0" err="1" smtClean="0"/>
              <a:t>cerebelli</a:t>
            </a:r>
            <a:r>
              <a:rPr lang="en-US" sz="2400" dirty="0" smtClean="0"/>
              <a:t> forms the straight and transverse sinuses</a:t>
            </a:r>
          </a:p>
          <a:p>
            <a:r>
              <a:rPr lang="en-US" sz="2400" dirty="0" smtClean="0"/>
              <a:t>Spinal </a:t>
            </a:r>
            <a:r>
              <a:rPr lang="en-US" sz="2400" dirty="0" err="1" smtClean="0"/>
              <a:t>dura</a:t>
            </a:r>
            <a:r>
              <a:rPr lang="en-US" sz="2400" dirty="0" smtClean="0"/>
              <a:t> mater forms a loose sheath round the spinal cord, extending from the foramen magnum to the second sacral vertebra.</a:t>
            </a:r>
          </a:p>
          <a:p>
            <a:r>
              <a:rPr lang="en-US" sz="2400" dirty="0" smtClean="0"/>
              <a:t>Thereafter it encloses </a:t>
            </a:r>
            <a:r>
              <a:rPr lang="en-US" sz="2400" i="1" dirty="0" smtClean="0"/>
              <a:t>the </a:t>
            </a:r>
            <a:r>
              <a:rPr lang="en-US" sz="2400" i="1" dirty="0" err="1" smtClean="0"/>
              <a:t>filum</a:t>
            </a:r>
            <a:r>
              <a:rPr lang="en-US" sz="2400" i="1" dirty="0" smtClean="0"/>
              <a:t> </a:t>
            </a:r>
            <a:r>
              <a:rPr lang="en-US" sz="2400" i="1" dirty="0" err="1" smtClean="0"/>
              <a:t>terminole</a:t>
            </a:r>
            <a:r>
              <a:rPr lang="en-US" sz="2400" i="1" dirty="0" smtClean="0"/>
              <a:t> </a:t>
            </a:r>
            <a:r>
              <a:rPr lang="en-US" sz="2400" dirty="0" smtClean="0"/>
              <a:t>and fuses with the </a:t>
            </a:r>
            <a:r>
              <a:rPr lang="en-US" sz="2400" dirty="0" err="1" smtClean="0"/>
              <a:t>periosteum</a:t>
            </a:r>
            <a:r>
              <a:rPr lang="en-US" sz="2400" dirty="0" smtClean="0"/>
              <a:t> of the coccyx.</a:t>
            </a:r>
          </a:p>
          <a:p>
            <a:r>
              <a:rPr lang="en-US" sz="2400" dirty="0" smtClean="0"/>
              <a:t>It is an extension of the inner layer of cerebral </a:t>
            </a:r>
            <a:r>
              <a:rPr lang="en-US" sz="2400" dirty="0" err="1" smtClean="0"/>
              <a:t>dura</a:t>
            </a:r>
            <a:r>
              <a:rPr lang="en-US" sz="2400" dirty="0" smtClean="0"/>
              <a:t> mater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91200"/>
          </a:xfrm>
        </p:spPr>
        <p:txBody>
          <a:bodyPr>
            <a:noAutofit/>
          </a:bodyPr>
          <a:lstStyle/>
          <a:p>
            <a:r>
              <a:rPr lang="en-US" sz="2400" dirty="0" smtClean="0"/>
              <a:t>It is separated from the </a:t>
            </a:r>
            <a:r>
              <a:rPr lang="en-US" sz="2400" dirty="0" err="1" smtClean="0"/>
              <a:t>periosteum</a:t>
            </a:r>
            <a:r>
              <a:rPr lang="en-US" sz="2400" dirty="0" smtClean="0"/>
              <a:t> of the vertebrae and ligaments within the neural canal by the </a:t>
            </a:r>
            <a:r>
              <a:rPr lang="en-US" sz="2400" b="1" i="1" dirty="0" smtClean="0"/>
              <a:t>epidural or </a:t>
            </a:r>
            <a:r>
              <a:rPr lang="en-US" sz="2400" b="1" i="1" dirty="0" err="1" smtClean="0"/>
              <a:t>extradural</a:t>
            </a:r>
            <a:r>
              <a:rPr lang="en-US" sz="2400" b="1" i="1" dirty="0" smtClean="0"/>
              <a:t> space</a:t>
            </a:r>
            <a:r>
              <a:rPr lang="en-US" sz="2400" i="1" dirty="0" smtClean="0"/>
              <a:t>, </a:t>
            </a:r>
            <a:r>
              <a:rPr lang="en-US" sz="2400" dirty="0" smtClean="0"/>
              <a:t>containing blood vessels and </a:t>
            </a:r>
            <a:r>
              <a:rPr lang="en-US" sz="2400" dirty="0" err="1" smtClean="0"/>
              <a:t>areolar</a:t>
            </a:r>
            <a:r>
              <a:rPr lang="en-US" sz="2400" dirty="0" smtClean="0"/>
              <a:t> tissue.</a:t>
            </a:r>
          </a:p>
          <a:p>
            <a:r>
              <a:rPr lang="en-US" sz="2400" dirty="0" smtClean="0"/>
              <a:t>It is attached to the foramen magnum and, by a number of fibrous slips, to the posterior longitudinal ligament at intervals along its length. </a:t>
            </a:r>
          </a:p>
          <a:p>
            <a:r>
              <a:rPr lang="en-US" sz="2400" dirty="0" smtClean="0"/>
              <a:t>Nerves entering and leaving the spinal cord pass through the epidural space.</a:t>
            </a:r>
          </a:p>
          <a:p>
            <a:r>
              <a:rPr lang="en-US" sz="2400" dirty="0" smtClean="0"/>
              <a:t>These attachments </a:t>
            </a:r>
            <a:r>
              <a:rPr lang="en-US" sz="2400" dirty="0" err="1" smtClean="0"/>
              <a:t>stabilise</a:t>
            </a:r>
            <a:r>
              <a:rPr lang="en-US" sz="2400" dirty="0" smtClean="0"/>
              <a:t> the spinal cord in the neural canal.</a:t>
            </a:r>
          </a:p>
          <a:p>
            <a:r>
              <a:rPr lang="en-US" sz="2400" dirty="0" smtClean="0"/>
              <a:t>Dyes, used for diagnostic purposes, and local </a:t>
            </a:r>
            <a:r>
              <a:rPr lang="en-US" sz="2400" dirty="0" err="1" smtClean="0"/>
              <a:t>anaesthetics</a:t>
            </a:r>
            <a:r>
              <a:rPr lang="en-US" sz="2400" dirty="0" smtClean="0"/>
              <a:t> or analgesics to relieve pain, may be injected into the epidural space.</a:t>
            </a: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err="1" smtClean="0"/>
              <a:t>Arachnoid</a:t>
            </a:r>
            <a:r>
              <a:rPr lang="en-US" b="1" dirty="0" smtClean="0"/>
              <a:t> mater</a:t>
            </a:r>
            <a:endParaRPr lang="en-US" dirty="0"/>
          </a:p>
        </p:txBody>
      </p:sp>
      <p:sp>
        <p:nvSpPr>
          <p:cNvPr id="3" name="Content Placeholder 2"/>
          <p:cNvSpPr>
            <a:spLocks noGrp="1"/>
          </p:cNvSpPr>
          <p:nvPr>
            <p:ph idx="1"/>
          </p:nvPr>
        </p:nvSpPr>
        <p:spPr>
          <a:xfrm>
            <a:off x="572530" y="914400"/>
            <a:ext cx="8534400" cy="4953000"/>
          </a:xfrm>
        </p:spPr>
        <p:txBody>
          <a:bodyPr>
            <a:noAutofit/>
          </a:bodyPr>
          <a:lstStyle/>
          <a:p>
            <a:r>
              <a:rPr lang="en-US" sz="2400" dirty="0" smtClean="0"/>
              <a:t>Delicate serous membrane </a:t>
            </a:r>
          </a:p>
          <a:p>
            <a:r>
              <a:rPr lang="en-US" sz="2400" dirty="0" smtClean="0"/>
              <a:t>lies between the </a:t>
            </a:r>
            <a:r>
              <a:rPr lang="en-US" sz="2400" dirty="0" err="1" smtClean="0"/>
              <a:t>dura</a:t>
            </a:r>
            <a:r>
              <a:rPr lang="en-US" sz="2400" dirty="0" smtClean="0"/>
              <a:t> and </a:t>
            </a:r>
            <a:r>
              <a:rPr lang="en-US" sz="2400" dirty="0" err="1" smtClean="0"/>
              <a:t>pia</a:t>
            </a:r>
            <a:r>
              <a:rPr lang="en-US" sz="2400" dirty="0" smtClean="0"/>
              <a:t> maters. </a:t>
            </a:r>
          </a:p>
          <a:p>
            <a:r>
              <a:rPr lang="en-US" sz="2400" dirty="0" smtClean="0"/>
              <a:t>It is separated from the </a:t>
            </a:r>
            <a:r>
              <a:rPr lang="en-US" sz="2400" dirty="0" err="1" smtClean="0"/>
              <a:t>dura</a:t>
            </a:r>
            <a:r>
              <a:rPr lang="en-US" sz="2400" dirty="0" smtClean="0"/>
              <a:t> mater by the </a:t>
            </a:r>
            <a:r>
              <a:rPr lang="en-US" sz="2400" b="1" dirty="0" smtClean="0"/>
              <a:t>subdural space</a:t>
            </a:r>
            <a:r>
              <a:rPr lang="en-US" sz="2400" dirty="0" smtClean="0"/>
              <a:t>, containing interstitial fluid and from the </a:t>
            </a:r>
            <a:r>
              <a:rPr lang="en-US" sz="2400" dirty="0" err="1" smtClean="0"/>
              <a:t>pia</a:t>
            </a:r>
            <a:r>
              <a:rPr lang="en-US" sz="2400" dirty="0" smtClean="0"/>
              <a:t> mater by the </a:t>
            </a:r>
            <a:r>
              <a:rPr lang="en-US" sz="2400" b="1" dirty="0" smtClean="0"/>
              <a:t>subarachnoid space</a:t>
            </a:r>
            <a:r>
              <a:rPr lang="en-US" sz="2400" dirty="0" smtClean="0"/>
              <a:t>, containing cerebrospinal fluid and large blood vessels. </a:t>
            </a:r>
          </a:p>
          <a:p>
            <a:r>
              <a:rPr lang="en-US" sz="2400" dirty="0" smtClean="0"/>
              <a:t>The arachnoid mater passes over the convolutions of the brain</a:t>
            </a:r>
          </a:p>
          <a:p>
            <a:r>
              <a:rPr lang="en-US" sz="2400" dirty="0" smtClean="0"/>
              <a:t>Accompanies the inner layer of </a:t>
            </a:r>
            <a:r>
              <a:rPr lang="en-US" sz="2400" dirty="0" err="1" smtClean="0"/>
              <a:t>dura</a:t>
            </a:r>
            <a:r>
              <a:rPr lang="en-US" sz="2400" dirty="0" smtClean="0"/>
              <a:t> mater in the formation of the </a:t>
            </a:r>
            <a:r>
              <a:rPr lang="en-US" sz="2400" dirty="0" err="1" smtClean="0"/>
              <a:t>falx</a:t>
            </a:r>
            <a:r>
              <a:rPr lang="en-US" sz="2400" dirty="0" smtClean="0"/>
              <a:t> </a:t>
            </a:r>
            <a:r>
              <a:rPr lang="en-US" sz="2400" dirty="0" err="1" smtClean="0"/>
              <a:t>cerebri</a:t>
            </a:r>
            <a:r>
              <a:rPr lang="en-US" sz="2400" dirty="0" smtClean="0"/>
              <a:t>, </a:t>
            </a:r>
            <a:r>
              <a:rPr lang="en-US" sz="2400" dirty="0" err="1" smtClean="0"/>
              <a:t>tentorium</a:t>
            </a:r>
            <a:r>
              <a:rPr lang="en-US" sz="2400" dirty="0" smtClean="0"/>
              <a:t> </a:t>
            </a:r>
            <a:r>
              <a:rPr lang="en-US" sz="2400" dirty="0" err="1" smtClean="0"/>
              <a:t>cerebelli</a:t>
            </a:r>
            <a:r>
              <a:rPr lang="en-US" sz="2400" dirty="0" smtClean="0"/>
              <a:t> and </a:t>
            </a:r>
            <a:r>
              <a:rPr lang="en-US" sz="2400" dirty="0" err="1" smtClean="0"/>
              <a:t>falx</a:t>
            </a:r>
            <a:r>
              <a:rPr lang="en-US" sz="2400" dirty="0" smtClean="0"/>
              <a:t> </a:t>
            </a:r>
            <a:r>
              <a:rPr lang="en-US" sz="2400" dirty="0" err="1" smtClean="0"/>
              <a:t>cerebelli</a:t>
            </a:r>
            <a:r>
              <a:rPr lang="en-US" sz="2400" dirty="0" smtClean="0"/>
              <a:t>.</a:t>
            </a:r>
          </a:p>
          <a:p>
            <a:r>
              <a:rPr lang="en-US" sz="2400" dirty="0" err="1" smtClean="0">
                <a:solidFill>
                  <a:srgbClr val="000000"/>
                </a:solidFill>
              </a:rPr>
              <a:t>Arachnoid</a:t>
            </a:r>
            <a:r>
              <a:rPr lang="en-US" sz="2400" dirty="0" smtClean="0">
                <a:solidFill>
                  <a:srgbClr val="000000"/>
                </a:solidFill>
              </a:rPr>
              <a:t> </a:t>
            </a:r>
            <a:r>
              <a:rPr lang="en-US" sz="2400" dirty="0" err="1" smtClean="0">
                <a:solidFill>
                  <a:srgbClr val="000000"/>
                </a:solidFill>
              </a:rPr>
              <a:t>villi</a:t>
            </a:r>
            <a:r>
              <a:rPr lang="en-US" sz="2400" dirty="0" smtClean="0">
                <a:solidFill>
                  <a:srgbClr val="000000"/>
                </a:solidFill>
              </a:rPr>
              <a:t> protrude superiorly and permit CSF to be absorbed into venous blood</a:t>
            </a:r>
            <a:r>
              <a:rPr lang="en-US" sz="2400" dirty="0" smtClean="0"/>
              <a:t> </a:t>
            </a:r>
          </a:p>
          <a:p>
            <a:r>
              <a:rPr lang="en-US" sz="2400" dirty="0" smtClean="0"/>
              <a:t>It continues downwards to envelop the spinal cord and ends by merging with the </a:t>
            </a:r>
            <a:r>
              <a:rPr lang="en-US" sz="2400" dirty="0" err="1" smtClean="0"/>
              <a:t>dura</a:t>
            </a:r>
            <a:r>
              <a:rPr lang="en-US" sz="2400" dirty="0" smtClean="0"/>
              <a:t> mater at the level of the 2</a:t>
            </a:r>
            <a:r>
              <a:rPr lang="en-US" sz="2400" baseline="30000" dirty="0" smtClean="0"/>
              <a:t>nd</a:t>
            </a:r>
            <a:r>
              <a:rPr lang="en-US" sz="2400" dirty="0" smtClean="0"/>
              <a:t> sacral vertebra.</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Pia</a:t>
            </a:r>
            <a:r>
              <a:rPr lang="en-US" b="1" dirty="0" smtClean="0"/>
              <a:t> mater</a:t>
            </a:r>
            <a:endParaRPr lang="en-US" dirty="0"/>
          </a:p>
        </p:txBody>
      </p:sp>
      <p:sp>
        <p:nvSpPr>
          <p:cNvPr id="3" name="Content Placeholder 2"/>
          <p:cNvSpPr>
            <a:spLocks noGrp="1"/>
          </p:cNvSpPr>
          <p:nvPr>
            <p:ph idx="1"/>
          </p:nvPr>
        </p:nvSpPr>
        <p:spPr/>
        <p:txBody>
          <a:bodyPr>
            <a:normAutofit/>
          </a:bodyPr>
          <a:lstStyle/>
          <a:p>
            <a:r>
              <a:rPr lang="en-US" sz="2400" dirty="0" smtClean="0"/>
              <a:t>It is a fine connective tissue containing many minute blood vessels. </a:t>
            </a:r>
          </a:p>
          <a:p>
            <a:r>
              <a:rPr lang="en-US" sz="2400" dirty="0" smtClean="0"/>
              <a:t>It adheres to the brain, completely covering the convolutions and dipping into each fissure. </a:t>
            </a:r>
          </a:p>
          <a:p>
            <a:r>
              <a:rPr lang="en-US" sz="2400" dirty="0" smtClean="0"/>
              <a:t>It continues downwards surrounding the spinal cord.</a:t>
            </a:r>
          </a:p>
          <a:p>
            <a:r>
              <a:rPr lang="en-US" sz="2400" dirty="0" smtClean="0"/>
              <a:t>Beyond the end of the cord it continues as </a:t>
            </a:r>
            <a:r>
              <a:rPr lang="en-US" sz="2400" i="1" dirty="0" smtClean="0"/>
              <a:t>the </a:t>
            </a:r>
            <a:r>
              <a:rPr lang="en-US" sz="2400" i="1" dirty="0" err="1" smtClean="0"/>
              <a:t>filum</a:t>
            </a:r>
            <a:r>
              <a:rPr lang="en-US" sz="2400" i="1" dirty="0" smtClean="0"/>
              <a:t> </a:t>
            </a:r>
            <a:r>
              <a:rPr lang="en-US" sz="2400" i="1" dirty="0" err="1" smtClean="0"/>
              <a:t>terminale</a:t>
            </a:r>
            <a:r>
              <a:rPr lang="en-US" sz="2400" i="1" dirty="0" smtClean="0"/>
              <a:t>, </a:t>
            </a:r>
            <a:r>
              <a:rPr lang="en-US" sz="2400" dirty="0" smtClean="0"/>
              <a:t>pierces the </a:t>
            </a:r>
            <a:r>
              <a:rPr lang="en-US" sz="2400" dirty="0" err="1" smtClean="0"/>
              <a:t>arachnoid</a:t>
            </a:r>
            <a:r>
              <a:rPr lang="en-US" sz="2400" dirty="0" smtClean="0"/>
              <a:t> tube and goes on, with the </a:t>
            </a:r>
            <a:r>
              <a:rPr lang="en-US" sz="2400" dirty="0" err="1" smtClean="0"/>
              <a:t>dura</a:t>
            </a:r>
            <a:r>
              <a:rPr lang="en-US" sz="2400" dirty="0" smtClean="0"/>
              <a:t> mater, to fuse with the </a:t>
            </a:r>
            <a:r>
              <a:rPr lang="en-US" sz="2400" dirty="0" err="1" smtClean="0"/>
              <a:t>periosteum</a:t>
            </a:r>
            <a:r>
              <a:rPr lang="en-US" sz="2400" dirty="0" smtClean="0"/>
              <a:t> of the coccyx.</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normAutofit/>
          </a:bodyPr>
          <a:lstStyle/>
          <a:p>
            <a:r>
              <a:rPr lang="en-US" sz="2800" dirty="0" smtClean="0">
                <a:solidFill>
                  <a:srgbClr val="000000"/>
                </a:solidFill>
              </a:rPr>
              <a:t>Sensory (</a:t>
            </a:r>
            <a:r>
              <a:rPr lang="en-US" sz="2800" i="1" dirty="0" smtClean="0">
                <a:solidFill>
                  <a:srgbClr val="000000"/>
                </a:solidFill>
              </a:rPr>
              <a:t>afferent</a:t>
            </a:r>
            <a:r>
              <a:rPr lang="en-US" sz="2800" dirty="0" smtClean="0">
                <a:solidFill>
                  <a:srgbClr val="000000"/>
                </a:solidFill>
              </a:rPr>
              <a:t>) division</a:t>
            </a:r>
          </a:p>
          <a:p>
            <a:pPr lvl="1"/>
            <a:r>
              <a:rPr lang="en-US" sz="2800" dirty="0" smtClean="0">
                <a:solidFill>
                  <a:srgbClr val="000000"/>
                </a:solidFill>
              </a:rPr>
              <a:t>Sensory afferent fibers – carry impulses from skin, skeletal muscles and joints to the brain</a:t>
            </a:r>
          </a:p>
          <a:p>
            <a:pPr lvl="1"/>
            <a:r>
              <a:rPr lang="en-US" sz="2800" dirty="0" smtClean="0">
                <a:solidFill>
                  <a:srgbClr val="000000"/>
                </a:solidFill>
              </a:rPr>
              <a:t>Visceral afferent fibers – transmit impulses from visceral organs to the brain </a:t>
            </a:r>
          </a:p>
          <a:p>
            <a:r>
              <a:rPr lang="en-US" sz="2800" dirty="0" smtClean="0">
                <a:solidFill>
                  <a:srgbClr val="000000"/>
                </a:solidFill>
              </a:rPr>
              <a:t>Motor (</a:t>
            </a:r>
            <a:r>
              <a:rPr lang="en-US" sz="2800" i="1" dirty="0" smtClean="0">
                <a:solidFill>
                  <a:srgbClr val="000000"/>
                </a:solidFill>
              </a:rPr>
              <a:t>efferent</a:t>
            </a:r>
            <a:r>
              <a:rPr lang="en-US" sz="2800" dirty="0" smtClean="0">
                <a:solidFill>
                  <a:srgbClr val="000000"/>
                </a:solidFill>
              </a:rPr>
              <a:t>) division </a:t>
            </a:r>
          </a:p>
          <a:p>
            <a:pPr lvl="1"/>
            <a:r>
              <a:rPr lang="en-US" sz="2800" dirty="0" smtClean="0">
                <a:solidFill>
                  <a:srgbClr val="000000"/>
                </a:solidFill>
              </a:rPr>
              <a:t>Transmits impulses from the CNS to </a:t>
            </a:r>
            <a:r>
              <a:rPr lang="en-US" sz="2800" dirty="0" err="1" smtClean="0">
                <a:solidFill>
                  <a:srgbClr val="000000"/>
                </a:solidFill>
              </a:rPr>
              <a:t>effector</a:t>
            </a:r>
            <a:r>
              <a:rPr lang="en-US" sz="2800" dirty="0" smtClean="0">
                <a:solidFill>
                  <a:srgbClr val="000000"/>
                </a:solidFill>
              </a:rPr>
              <a:t> organs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Ventricles of the brain and the</a:t>
            </a:r>
            <a:br>
              <a:rPr lang="en-US" b="1" dirty="0" smtClean="0"/>
            </a:br>
            <a:r>
              <a:rPr lang="en-US" b="1" dirty="0" smtClean="0"/>
              <a:t>cerebrospinal fluid</a:t>
            </a:r>
            <a:endParaRPr lang="en-US" dirty="0"/>
          </a:p>
        </p:txBody>
      </p:sp>
      <p:sp>
        <p:nvSpPr>
          <p:cNvPr id="3" name="Content Placeholder 2"/>
          <p:cNvSpPr>
            <a:spLocks noGrp="1"/>
          </p:cNvSpPr>
          <p:nvPr>
            <p:ph idx="1"/>
          </p:nvPr>
        </p:nvSpPr>
        <p:spPr/>
        <p:txBody>
          <a:bodyPr>
            <a:normAutofit/>
          </a:bodyPr>
          <a:lstStyle/>
          <a:p>
            <a:r>
              <a:rPr lang="en-US" sz="2400" dirty="0" smtClean="0"/>
              <a:t>Within the brain there are four irregular-shaped cavities (</a:t>
            </a:r>
            <a:r>
              <a:rPr lang="en-US" sz="2400" b="1" i="1" dirty="0" smtClean="0"/>
              <a:t>ventricles</a:t>
            </a:r>
            <a:r>
              <a:rPr lang="en-US" sz="2400" i="1" dirty="0" smtClean="0"/>
              <a:t>) </a:t>
            </a:r>
            <a:r>
              <a:rPr lang="en-US" sz="2400" dirty="0" smtClean="0"/>
              <a:t>containing cerebrospinal fluid (CSF)</a:t>
            </a:r>
            <a:endParaRPr lang="en-US" sz="2400" i="1" dirty="0" smtClean="0"/>
          </a:p>
          <a:p>
            <a:r>
              <a:rPr lang="en-US" sz="2400" dirty="0" smtClean="0"/>
              <a:t>They are:</a:t>
            </a:r>
          </a:p>
          <a:p>
            <a:pPr>
              <a:buFont typeface="Wingdings" pitchFamily="2" charset="2"/>
              <a:buChar char="Ø"/>
            </a:pPr>
            <a:r>
              <a:rPr lang="en-US" sz="2400" dirty="0" smtClean="0"/>
              <a:t>right and left lateral ventricles</a:t>
            </a:r>
          </a:p>
          <a:p>
            <a:pPr>
              <a:buFont typeface="Wingdings" pitchFamily="2" charset="2"/>
              <a:buChar char="Ø"/>
            </a:pPr>
            <a:r>
              <a:rPr lang="en-US" sz="2400" dirty="0" smtClean="0"/>
              <a:t>third ventricle</a:t>
            </a:r>
          </a:p>
          <a:p>
            <a:pPr>
              <a:buFont typeface="Wingdings" pitchFamily="2" charset="2"/>
              <a:buChar char="Ø"/>
            </a:pPr>
            <a:r>
              <a:rPr lang="en-US" sz="2400" dirty="0" smtClean="0"/>
              <a:t>fourth ventricle.</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lateral ventricles</a:t>
            </a:r>
            <a:endParaRPr lang="en-US" dirty="0"/>
          </a:p>
        </p:txBody>
      </p:sp>
      <p:sp>
        <p:nvSpPr>
          <p:cNvPr id="3" name="Content Placeholder 2"/>
          <p:cNvSpPr>
            <a:spLocks noGrp="1"/>
          </p:cNvSpPr>
          <p:nvPr>
            <p:ph idx="1"/>
          </p:nvPr>
        </p:nvSpPr>
        <p:spPr/>
        <p:txBody>
          <a:bodyPr>
            <a:normAutofit/>
          </a:bodyPr>
          <a:lstStyle/>
          <a:p>
            <a:r>
              <a:rPr lang="en-US" sz="2400" dirty="0" smtClean="0"/>
              <a:t>These cavities lie within the cerebral hemispheres, </a:t>
            </a:r>
          </a:p>
          <a:p>
            <a:r>
              <a:rPr lang="en-US" sz="2400" dirty="0" smtClean="0"/>
              <a:t>One on each side of the median plane just below the </a:t>
            </a:r>
            <a:r>
              <a:rPr lang="en-US" sz="2400" i="1" dirty="0" smtClean="0"/>
              <a:t>corpus </a:t>
            </a:r>
            <a:r>
              <a:rPr lang="en-US" sz="2400" i="1" dirty="0" err="1" smtClean="0"/>
              <a:t>callosum</a:t>
            </a:r>
            <a:r>
              <a:rPr lang="en-US" sz="2400" i="1" dirty="0" smtClean="0"/>
              <a:t>. </a:t>
            </a:r>
          </a:p>
          <a:p>
            <a:r>
              <a:rPr lang="en-US" sz="2400" dirty="0" smtClean="0"/>
              <a:t>They are separated from each other by a thin membrane, the septum </a:t>
            </a:r>
            <a:r>
              <a:rPr lang="en-US" sz="2400" dirty="0" err="1" smtClean="0"/>
              <a:t>lucidum</a:t>
            </a:r>
            <a:r>
              <a:rPr lang="en-US" sz="2400" dirty="0" smtClean="0"/>
              <a:t>, and are lined with ciliated epithelium. </a:t>
            </a:r>
          </a:p>
          <a:p>
            <a:r>
              <a:rPr lang="en-US" sz="2400" dirty="0" smtClean="0"/>
              <a:t>They communicate with the third ventricle by </a:t>
            </a:r>
            <a:r>
              <a:rPr lang="en-US" sz="2400" i="1" dirty="0" err="1" smtClean="0"/>
              <a:t>interventricular</a:t>
            </a:r>
            <a:r>
              <a:rPr lang="en-US" sz="2400" i="1" dirty="0" smtClean="0"/>
              <a:t> foramina.</a:t>
            </a: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third ventricle</a:t>
            </a:r>
            <a:endParaRPr lang="en-US" dirty="0"/>
          </a:p>
        </p:txBody>
      </p:sp>
      <p:sp>
        <p:nvSpPr>
          <p:cNvPr id="3" name="Content Placeholder 2"/>
          <p:cNvSpPr>
            <a:spLocks noGrp="1"/>
          </p:cNvSpPr>
          <p:nvPr>
            <p:ph idx="1"/>
          </p:nvPr>
        </p:nvSpPr>
        <p:spPr/>
        <p:txBody>
          <a:bodyPr>
            <a:normAutofit/>
          </a:bodyPr>
          <a:lstStyle/>
          <a:p>
            <a:r>
              <a:rPr lang="en-US" sz="2400" dirty="0" smtClean="0"/>
              <a:t>The third ventricle is a cavity situated below the lateral ventricles between the two parts of the </a:t>
            </a:r>
            <a:r>
              <a:rPr lang="en-US" sz="2400" i="1" dirty="0" smtClean="0"/>
              <a:t>thalamus. </a:t>
            </a:r>
          </a:p>
          <a:p>
            <a:r>
              <a:rPr lang="en-US" sz="2400" dirty="0" smtClean="0"/>
              <a:t>It communicates with the fourth ventricle by a canal, the </a:t>
            </a:r>
            <a:r>
              <a:rPr lang="en-US" sz="2400" b="1" i="1" dirty="0" smtClean="0"/>
              <a:t>cerebral aqueduct or aqueduct of the midbrain.</a:t>
            </a:r>
            <a:endParaRPr lang="en-US" sz="2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fourth ventricle</a:t>
            </a:r>
            <a:endParaRPr lang="en-US" dirty="0"/>
          </a:p>
        </p:txBody>
      </p:sp>
      <p:sp>
        <p:nvSpPr>
          <p:cNvPr id="3" name="Content Placeholder 2"/>
          <p:cNvSpPr>
            <a:spLocks noGrp="1"/>
          </p:cNvSpPr>
          <p:nvPr>
            <p:ph idx="1"/>
          </p:nvPr>
        </p:nvSpPr>
        <p:spPr/>
        <p:txBody>
          <a:bodyPr>
            <a:normAutofit/>
          </a:bodyPr>
          <a:lstStyle/>
          <a:p>
            <a:r>
              <a:rPr lang="en-US" sz="2400" dirty="0" smtClean="0"/>
              <a:t>is a diamond-shaped cavity </a:t>
            </a:r>
          </a:p>
          <a:p>
            <a:r>
              <a:rPr lang="en-US" sz="2400" dirty="0" smtClean="0"/>
              <a:t>situated below and behind the third ventricle, between the </a:t>
            </a:r>
            <a:r>
              <a:rPr lang="en-US" sz="2400" i="1" dirty="0" smtClean="0"/>
              <a:t>cerebellum </a:t>
            </a:r>
            <a:r>
              <a:rPr lang="en-US" sz="2400" dirty="0" smtClean="0"/>
              <a:t>and </a:t>
            </a:r>
            <a:r>
              <a:rPr lang="en-US" sz="2400" i="1" dirty="0" err="1" smtClean="0"/>
              <a:t>pons</a:t>
            </a:r>
            <a:r>
              <a:rPr lang="en-US" sz="2400" i="1" dirty="0" smtClean="0"/>
              <a:t>. </a:t>
            </a:r>
          </a:p>
          <a:p>
            <a:r>
              <a:rPr lang="en-US" sz="2400" dirty="0" smtClean="0"/>
              <a:t>It is continuous below with the central canal of the spinal cord and </a:t>
            </a:r>
          </a:p>
          <a:p>
            <a:r>
              <a:rPr lang="en-US" sz="2400" dirty="0" smtClean="0"/>
              <a:t>communicates with the subarachnoid space by foramina in its roof. </a:t>
            </a:r>
          </a:p>
          <a:p>
            <a:r>
              <a:rPr lang="en-US" sz="2400" dirty="0" smtClean="0"/>
              <a:t>Cerebrospinal fluid enters the subarachnoid space through these openings and through the open distal end of the central canal of the spinal cord.</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14400" y="609600"/>
            <a:ext cx="6934200" cy="56388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Cerebrospinal fluid (CSF) </a:t>
            </a:r>
            <a:endParaRPr lang="en-US" b="1" dirty="0"/>
          </a:p>
        </p:txBody>
      </p:sp>
      <p:sp>
        <p:nvSpPr>
          <p:cNvPr id="3" name="Content Placeholder 2"/>
          <p:cNvSpPr>
            <a:spLocks noGrp="1"/>
          </p:cNvSpPr>
          <p:nvPr>
            <p:ph idx="1"/>
          </p:nvPr>
        </p:nvSpPr>
        <p:spPr>
          <a:xfrm>
            <a:off x="601877" y="1524000"/>
            <a:ext cx="7886700" cy="4351338"/>
          </a:xfrm>
        </p:spPr>
        <p:txBody>
          <a:bodyPr>
            <a:normAutofit/>
          </a:bodyPr>
          <a:lstStyle/>
          <a:p>
            <a:r>
              <a:rPr lang="en-US" sz="2400" dirty="0" smtClean="0"/>
              <a:t>CSF is secreted into each ventricle of the brain by </a:t>
            </a:r>
            <a:r>
              <a:rPr lang="en-US" sz="2400" b="1" i="1" dirty="0" smtClean="0"/>
              <a:t>choroid plexuses</a:t>
            </a:r>
            <a:r>
              <a:rPr lang="en-US" sz="2400" i="1" dirty="0" smtClean="0"/>
              <a:t>.</a:t>
            </a:r>
            <a:r>
              <a:rPr lang="en-US" sz="2400" dirty="0" smtClean="0"/>
              <a:t> </a:t>
            </a:r>
          </a:p>
          <a:p>
            <a:r>
              <a:rPr lang="en-US" sz="2400" dirty="0" smtClean="0"/>
              <a:t>Choroid plexuses are vascular areas where</a:t>
            </a:r>
            <a:r>
              <a:rPr lang="en-US" sz="2400" i="1" dirty="0" smtClean="0"/>
              <a:t> </a:t>
            </a:r>
            <a:r>
              <a:rPr lang="en-US" sz="2400" dirty="0" smtClean="0"/>
              <a:t>there is a proliferation of blood vessels surrounded by </a:t>
            </a:r>
            <a:r>
              <a:rPr lang="en-US" sz="2400" dirty="0" err="1" smtClean="0"/>
              <a:t>ependymal</a:t>
            </a:r>
            <a:r>
              <a:rPr lang="en-US" sz="2400" dirty="0" smtClean="0"/>
              <a:t> cells in the lining of ventricle walls.</a:t>
            </a:r>
          </a:p>
          <a:p>
            <a:r>
              <a:rPr lang="en-US" sz="2400" dirty="0" smtClean="0"/>
              <a:t>CSF passes back into the blood through tiny </a:t>
            </a:r>
            <a:r>
              <a:rPr lang="en-US" sz="2400" dirty="0" err="1" smtClean="0"/>
              <a:t>diverticula</a:t>
            </a:r>
            <a:r>
              <a:rPr lang="en-US" sz="2400" dirty="0" smtClean="0"/>
              <a:t> of </a:t>
            </a:r>
            <a:r>
              <a:rPr lang="en-US" sz="2400" dirty="0" err="1" smtClean="0"/>
              <a:t>arachnoid</a:t>
            </a:r>
            <a:r>
              <a:rPr lang="en-US" sz="2400" dirty="0" smtClean="0"/>
              <a:t> mater, called </a:t>
            </a:r>
            <a:r>
              <a:rPr lang="en-US" sz="2400" b="1" dirty="0" err="1" smtClean="0"/>
              <a:t>arachnoid</a:t>
            </a:r>
            <a:r>
              <a:rPr lang="en-US" sz="2400" b="1" dirty="0" smtClean="0"/>
              <a:t> </a:t>
            </a:r>
            <a:r>
              <a:rPr lang="en-US" sz="2400" b="1" dirty="0" err="1" smtClean="0"/>
              <a:t>villi</a:t>
            </a:r>
            <a:r>
              <a:rPr lang="en-US" sz="2400" b="1" dirty="0" smtClean="0"/>
              <a:t> (</a:t>
            </a:r>
            <a:r>
              <a:rPr lang="en-US" sz="2400" b="1" dirty="0" err="1" smtClean="0"/>
              <a:t>arachnoid</a:t>
            </a:r>
            <a:r>
              <a:rPr lang="en-US" sz="2400" b="1" dirty="0" smtClean="0"/>
              <a:t> granulations)</a:t>
            </a:r>
            <a:r>
              <a:rPr lang="en-US" sz="2400" dirty="0" smtClean="0"/>
              <a:t>. </a:t>
            </a:r>
          </a:p>
          <a:p>
            <a:r>
              <a:rPr lang="en-US" sz="2400" dirty="0" smtClean="0"/>
              <a:t>The movement of CSF from the subarachnoid space to venous sinuses depends upon the difference in pressure on each side of the walls of the </a:t>
            </a:r>
            <a:r>
              <a:rPr lang="en-US" sz="2400" dirty="0" err="1" smtClean="0"/>
              <a:t>arachnoid</a:t>
            </a:r>
            <a:r>
              <a:rPr lang="en-US" sz="2400" dirty="0" smtClean="0"/>
              <a:t> </a:t>
            </a:r>
            <a:r>
              <a:rPr lang="en-US" sz="2400" dirty="0" err="1" smtClean="0"/>
              <a:t>villi</a:t>
            </a:r>
            <a:r>
              <a:rPr lang="en-US" sz="2400" dirty="0" smtClean="0"/>
              <a:t>, which act as one-way valves.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34" y="228600"/>
            <a:ext cx="8229600" cy="228600"/>
          </a:xfrm>
        </p:spPr>
        <p:txBody>
          <a:bodyPr>
            <a:normAutofit fontScale="90000"/>
          </a:bodyPr>
          <a:lstStyle/>
          <a:p>
            <a:endParaRPr lang="en-US" dirty="0"/>
          </a:p>
        </p:txBody>
      </p:sp>
      <p:sp>
        <p:nvSpPr>
          <p:cNvPr id="3" name="Content Placeholder 2"/>
          <p:cNvSpPr>
            <a:spLocks noGrp="1"/>
          </p:cNvSpPr>
          <p:nvPr>
            <p:ph idx="1"/>
          </p:nvPr>
        </p:nvSpPr>
        <p:spPr>
          <a:xfrm>
            <a:off x="476534" y="685800"/>
            <a:ext cx="8229600" cy="5943600"/>
          </a:xfrm>
        </p:spPr>
        <p:txBody>
          <a:bodyPr>
            <a:normAutofit/>
          </a:bodyPr>
          <a:lstStyle/>
          <a:p>
            <a:r>
              <a:rPr lang="en-US" sz="2400" dirty="0" smtClean="0"/>
              <a:t>When CSF pressure is higher than venous pressure CSF passes into the blood and when the venous pressure is higher the </a:t>
            </a:r>
            <a:r>
              <a:rPr lang="en-US" sz="2400" dirty="0" err="1" smtClean="0"/>
              <a:t>arachnoid</a:t>
            </a:r>
            <a:r>
              <a:rPr lang="en-US" sz="2400" dirty="0" smtClean="0"/>
              <a:t> </a:t>
            </a:r>
            <a:r>
              <a:rPr lang="en-US" sz="2400" dirty="0" err="1" smtClean="0"/>
              <a:t>villi</a:t>
            </a:r>
            <a:r>
              <a:rPr lang="en-US" sz="2400" dirty="0" smtClean="0"/>
              <a:t> collapse, preventing the passage of blood constituents into the CSF. </a:t>
            </a:r>
          </a:p>
          <a:p>
            <a:r>
              <a:rPr lang="en-US" sz="2400" dirty="0" smtClean="0"/>
              <a:t>There may also be some </a:t>
            </a:r>
            <a:r>
              <a:rPr lang="en-US" sz="2400" dirty="0" err="1" smtClean="0"/>
              <a:t>reabsorption</a:t>
            </a:r>
            <a:r>
              <a:rPr lang="en-US" sz="2400" dirty="0" smtClean="0"/>
              <a:t> of CSF by cells in the walls of the ventricles.</a:t>
            </a:r>
          </a:p>
          <a:p>
            <a:r>
              <a:rPr lang="en-US" sz="2400" dirty="0" smtClean="0"/>
              <a:t>From the roof of the fourth ventricle CSF flows through foramina into the subarachnoid space and</a:t>
            </a:r>
          </a:p>
          <a:p>
            <a:r>
              <a:rPr lang="en-US" sz="2400" dirty="0" smtClean="0"/>
              <a:t>completely surrounds the brain and spinal cord. </a:t>
            </a:r>
          </a:p>
          <a:p>
            <a:r>
              <a:rPr lang="en-US" sz="2400" dirty="0" smtClean="0"/>
              <a:t>There is no intrinsic system of CSF circulation but its movement is aided by pulsating blood vessels, respiration and changes of posture.</a:t>
            </a:r>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1" name="Rectangle 5"/>
          <p:cNvSpPr>
            <a:spLocks noGrp="1" noChangeArrowheads="1"/>
          </p:cNvSpPr>
          <p:nvPr>
            <p:ph type="title"/>
          </p:nvPr>
        </p:nvSpPr>
        <p:spPr>
          <a:xfrm>
            <a:off x="457200" y="0"/>
            <a:ext cx="8229600" cy="533400"/>
          </a:xfrm>
        </p:spPr>
        <p:txBody>
          <a:bodyPr>
            <a:normAutofit fontScale="90000"/>
          </a:bodyPr>
          <a:lstStyle/>
          <a:p>
            <a:r>
              <a:rPr lang="en-US" b="1" dirty="0"/>
              <a:t>CSF Flow</a:t>
            </a:r>
          </a:p>
        </p:txBody>
      </p:sp>
      <p:pic>
        <p:nvPicPr>
          <p:cNvPr id="644100" name="Picture 4" descr="c14_07"/>
          <p:cNvPicPr>
            <a:picLocks noGrp="1" noChangeAspect="1" noChangeArrowheads="1"/>
          </p:cNvPicPr>
          <p:nvPr>
            <p:ph idx="1"/>
          </p:nvPr>
        </p:nvPicPr>
        <p:blipFill>
          <a:blip r:embed="rId3" cstate="print"/>
          <a:srcRect/>
          <a:stretch>
            <a:fillRect/>
          </a:stretch>
        </p:blipFill>
        <p:spPr>
          <a:xfrm>
            <a:off x="749300" y="762000"/>
            <a:ext cx="7721600" cy="5791200"/>
          </a:xfrm>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60" y="76200"/>
            <a:ext cx="8229600" cy="413982"/>
          </a:xfrm>
        </p:spPr>
        <p:txBody>
          <a:bodyPr>
            <a:normAutofit fontScale="90000"/>
          </a:bodyPr>
          <a:lstStyle/>
          <a:p>
            <a:endParaRPr lang="en-US" dirty="0"/>
          </a:p>
        </p:txBody>
      </p:sp>
      <p:sp>
        <p:nvSpPr>
          <p:cNvPr id="3" name="Content Placeholder 2"/>
          <p:cNvSpPr>
            <a:spLocks noGrp="1"/>
          </p:cNvSpPr>
          <p:nvPr>
            <p:ph idx="1"/>
          </p:nvPr>
        </p:nvSpPr>
        <p:spPr>
          <a:xfrm>
            <a:off x="457200" y="914400"/>
            <a:ext cx="8458200" cy="5211763"/>
          </a:xfrm>
        </p:spPr>
        <p:txBody>
          <a:bodyPr>
            <a:normAutofit/>
          </a:bodyPr>
          <a:lstStyle/>
          <a:p>
            <a:r>
              <a:rPr lang="en-US" sz="2400" dirty="0" smtClean="0"/>
              <a:t>CSF is secreted continuously at a rate of about 0.5 ml per minute, i.e. 720 ml per day. </a:t>
            </a:r>
          </a:p>
          <a:p>
            <a:r>
              <a:rPr lang="en-US" sz="2400" dirty="0" smtClean="0"/>
              <a:t>The amount around the brain and spinal cord remains fairly constant at about 120 ml, which means that absorption keeps pace with secretion. </a:t>
            </a:r>
          </a:p>
          <a:p>
            <a:r>
              <a:rPr lang="en-US" sz="2400" dirty="0" smtClean="0"/>
              <a:t>CSF pressure may be measured using a vertical tube attached to a lumbar puncture needle. </a:t>
            </a:r>
          </a:p>
          <a:p>
            <a:r>
              <a:rPr lang="en-US" sz="2400" dirty="0" smtClean="0"/>
              <a:t>It remains fairly constant at about 10 cmH2O when the individual is lying on his side and about 30 cmH2O when sitting up. </a:t>
            </a:r>
          </a:p>
          <a:p>
            <a:r>
              <a:rPr lang="en-US" sz="2400" dirty="0" smtClean="0"/>
              <a:t>If the brain is enlarged by, e.g. </a:t>
            </a:r>
            <a:r>
              <a:rPr lang="en-US" sz="2400" dirty="0" err="1" smtClean="0"/>
              <a:t>haemorrhage</a:t>
            </a:r>
            <a:r>
              <a:rPr lang="en-US" sz="2400" dirty="0" smtClean="0"/>
              <a:t> or </a:t>
            </a:r>
            <a:r>
              <a:rPr lang="en-US" sz="2400" dirty="0" err="1" smtClean="0"/>
              <a:t>tumour</a:t>
            </a:r>
            <a:r>
              <a:rPr lang="en-US" sz="2400" dirty="0" smtClean="0"/>
              <a:t>, some compensation is made by a reduction in the amount of CSF. </a:t>
            </a:r>
          </a:p>
          <a:p>
            <a:r>
              <a:rPr lang="en-US" sz="2400" dirty="0" smtClean="0"/>
              <a:t>When the volume of brain tissue is reduced, such as in degeneration or atrophy, the volume of CSF is increased.</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sz="2400" dirty="0" smtClean="0"/>
              <a:t>CSF is a clear, slightly alkaline fluid with a specific gravity of 1.005</a:t>
            </a:r>
          </a:p>
          <a:p>
            <a:r>
              <a:rPr lang="en-US" sz="2400" dirty="0" smtClean="0"/>
              <a:t>It consists of:</a:t>
            </a:r>
          </a:p>
          <a:p>
            <a:pPr>
              <a:buFont typeface="Wingdings" pitchFamily="2" charset="2"/>
              <a:buChar char="Ø"/>
            </a:pPr>
            <a:r>
              <a:rPr lang="en-US" sz="2400" dirty="0" smtClean="0"/>
              <a:t>water</a:t>
            </a:r>
          </a:p>
          <a:p>
            <a:pPr>
              <a:buFont typeface="Wingdings" pitchFamily="2" charset="2"/>
              <a:buChar char="Ø"/>
            </a:pPr>
            <a:r>
              <a:rPr lang="en-US" sz="2400" dirty="0" smtClean="0"/>
              <a:t>mineral salts</a:t>
            </a:r>
          </a:p>
          <a:p>
            <a:pPr>
              <a:buFont typeface="Wingdings" pitchFamily="2" charset="2"/>
              <a:buChar char="Ø"/>
            </a:pPr>
            <a:r>
              <a:rPr lang="en-US" sz="2400" dirty="0" smtClean="0"/>
              <a:t>glucose</a:t>
            </a:r>
          </a:p>
          <a:p>
            <a:pPr>
              <a:buFont typeface="Wingdings" pitchFamily="2" charset="2"/>
              <a:buChar char="Ø"/>
            </a:pPr>
            <a:r>
              <a:rPr lang="en-US" sz="2400" dirty="0" smtClean="0"/>
              <a:t>plasma proteins: small amounts of albumin and globulin</a:t>
            </a:r>
          </a:p>
          <a:p>
            <a:pPr>
              <a:buFont typeface="Wingdings" pitchFamily="2" charset="2"/>
              <a:buChar char="Ø"/>
            </a:pPr>
            <a:r>
              <a:rPr lang="en-US" sz="2400" dirty="0" err="1" smtClean="0"/>
              <a:t>Creatinine</a:t>
            </a:r>
            <a:r>
              <a:rPr lang="en-US" sz="2400" dirty="0" smtClean="0"/>
              <a:t>        small amounts</a:t>
            </a:r>
          </a:p>
          <a:p>
            <a:pPr>
              <a:buFont typeface="Wingdings" pitchFamily="2" charset="2"/>
              <a:buChar char="Ø"/>
            </a:pPr>
            <a:r>
              <a:rPr lang="en-US" sz="2400" dirty="0" smtClean="0"/>
              <a:t>Urea</a:t>
            </a:r>
          </a:p>
          <a:p>
            <a:pPr>
              <a:buFont typeface="Wingdings" pitchFamily="2" charset="2"/>
              <a:buChar char="Ø"/>
            </a:pPr>
            <a:r>
              <a:rPr lang="en-US" sz="2400" dirty="0" smtClean="0"/>
              <a:t>a few leukocytes.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r>
              <a:rPr lang="en-US" b="1" dirty="0" smtClean="0"/>
              <a:t>Motor division: 2 main parts</a:t>
            </a:r>
            <a:endParaRPr lang="en-US" b="1" dirty="0"/>
          </a:p>
        </p:txBody>
      </p:sp>
      <p:sp>
        <p:nvSpPr>
          <p:cNvPr id="3" name="Content Placeholder 2"/>
          <p:cNvSpPr>
            <a:spLocks noGrp="1"/>
          </p:cNvSpPr>
          <p:nvPr>
            <p:ph idx="1"/>
          </p:nvPr>
        </p:nvSpPr>
        <p:spPr>
          <a:xfrm>
            <a:off x="628650" y="1219200"/>
            <a:ext cx="7886700" cy="4579938"/>
          </a:xfrm>
        </p:spPr>
        <p:txBody>
          <a:bodyPr>
            <a:normAutofit fontScale="92500"/>
          </a:bodyPr>
          <a:lstStyle/>
          <a:p>
            <a:r>
              <a:rPr lang="en-US" sz="2800" b="1" dirty="0" smtClean="0">
                <a:solidFill>
                  <a:srgbClr val="000000"/>
                </a:solidFill>
              </a:rPr>
              <a:t>Somatic nervous system</a:t>
            </a:r>
            <a:r>
              <a:rPr lang="en-US" sz="2800" dirty="0" smtClean="0">
                <a:solidFill>
                  <a:srgbClr val="000000"/>
                </a:solidFill>
              </a:rPr>
              <a:t> (SNS) [voluntary activity]</a:t>
            </a:r>
          </a:p>
          <a:p>
            <a:pPr lvl="1"/>
            <a:r>
              <a:rPr lang="en-US" sz="2800" dirty="0" smtClean="0">
                <a:solidFill>
                  <a:srgbClr val="000000"/>
                </a:solidFill>
              </a:rPr>
              <a:t>Conscious control of skeletal muscles</a:t>
            </a:r>
          </a:p>
          <a:p>
            <a:r>
              <a:rPr lang="en-US" sz="2800" b="1" dirty="0" smtClean="0">
                <a:solidFill>
                  <a:srgbClr val="000000"/>
                </a:solidFill>
              </a:rPr>
              <a:t>Autonomic nervous system</a:t>
            </a:r>
            <a:r>
              <a:rPr lang="en-US" sz="2800" dirty="0" smtClean="0">
                <a:solidFill>
                  <a:srgbClr val="000000"/>
                </a:solidFill>
              </a:rPr>
              <a:t> (ANS) [involuntary activity]</a:t>
            </a:r>
          </a:p>
          <a:p>
            <a:pPr lvl="1"/>
            <a:r>
              <a:rPr lang="en-US" sz="2800" dirty="0" smtClean="0">
                <a:solidFill>
                  <a:srgbClr val="000000"/>
                </a:solidFill>
              </a:rPr>
              <a:t>Regulates smooth muscle, cardiac muscle, and glands</a:t>
            </a:r>
          </a:p>
          <a:p>
            <a:pPr lvl="1"/>
            <a:r>
              <a:rPr lang="en-US" sz="2800" dirty="0" smtClean="0">
                <a:solidFill>
                  <a:srgbClr val="000000"/>
                </a:solidFill>
              </a:rPr>
              <a:t>Divisions – sympathetic and parasympathetic</a:t>
            </a:r>
            <a:endParaRPr lang="en-US" sz="2800" dirty="0" smtClean="0"/>
          </a:p>
          <a:p>
            <a:pPr lvl="2"/>
            <a:r>
              <a:rPr lang="en-US" sz="2800" dirty="0" smtClean="0"/>
              <a:t>Sympathetic nervous system – “flight or fight” </a:t>
            </a:r>
          </a:p>
          <a:p>
            <a:pPr lvl="3"/>
            <a:r>
              <a:rPr lang="en-US" sz="2800" dirty="0" smtClean="0"/>
              <a:t>Times of stress – emergency situations – stimulates for greater activity except for the digestive systems which stops or shuts down.</a:t>
            </a:r>
          </a:p>
          <a:p>
            <a:pPr lvl="2"/>
            <a:r>
              <a:rPr lang="en-US" sz="2800" dirty="0" smtClean="0"/>
              <a:t>Parasympathetic – “rest and digest”</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Functions of cerebrospinal fluid</a:t>
            </a:r>
            <a:endParaRPr lang="en-US" dirty="0"/>
          </a:p>
        </p:txBody>
      </p:sp>
      <p:sp>
        <p:nvSpPr>
          <p:cNvPr id="3" name="Content Placeholder 2"/>
          <p:cNvSpPr>
            <a:spLocks noGrp="1"/>
          </p:cNvSpPr>
          <p:nvPr>
            <p:ph idx="1"/>
          </p:nvPr>
        </p:nvSpPr>
        <p:spPr/>
        <p:txBody>
          <a:bodyPr>
            <a:normAutofit/>
          </a:bodyPr>
          <a:lstStyle/>
          <a:p>
            <a:pPr>
              <a:buNone/>
            </a:pPr>
            <a:r>
              <a:rPr lang="en-US" sz="2400" dirty="0" smtClean="0"/>
              <a:t>• It supports and protects the brain and spinal cord.</a:t>
            </a:r>
          </a:p>
          <a:p>
            <a:pPr>
              <a:buNone/>
            </a:pPr>
            <a:r>
              <a:rPr lang="en-US" sz="2400" dirty="0" smtClean="0"/>
              <a:t>• It maintains a uniform pressure around these delicate structures.</a:t>
            </a:r>
          </a:p>
          <a:p>
            <a:pPr>
              <a:buNone/>
            </a:pPr>
            <a:r>
              <a:rPr lang="en-US" sz="2400" dirty="0" smtClean="0"/>
              <a:t>• It acts as a cushion and shock absorber between the brain and the cranial bones.</a:t>
            </a:r>
          </a:p>
          <a:p>
            <a:pPr>
              <a:buNone/>
            </a:pPr>
            <a:r>
              <a:rPr lang="en-US" sz="2400" dirty="0" smtClean="0"/>
              <a:t>• It keeps the brain and spinal cord moist and there may be interchange of substances between CSF and nerve cells, such as nutrients and waste products.</a:t>
            </a:r>
            <a:endParaRPr 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a:t>
            </a:r>
            <a:endParaRPr lang="en-US" b="1" dirty="0"/>
          </a:p>
        </p:txBody>
      </p:sp>
      <p:sp>
        <p:nvSpPr>
          <p:cNvPr id="3" name="Content Placeholder 2"/>
          <p:cNvSpPr>
            <a:spLocks noGrp="1"/>
          </p:cNvSpPr>
          <p:nvPr>
            <p:ph idx="1"/>
          </p:nvPr>
        </p:nvSpPr>
        <p:spPr/>
        <p:txBody>
          <a:bodyPr>
            <a:normAutofit/>
          </a:bodyPr>
          <a:lstStyle/>
          <a:p>
            <a:r>
              <a:rPr lang="en-US" sz="2400" dirty="0" smtClean="0"/>
              <a:t>The brain constitutes about one-fiftieth of the body weight and lies within the cranial cavity.</a:t>
            </a:r>
          </a:p>
          <a:p>
            <a:r>
              <a:rPr lang="en-US" sz="2400" dirty="0" smtClean="0">
                <a:solidFill>
                  <a:srgbClr val="000000"/>
                </a:solidFill>
              </a:rPr>
              <a:t>Composed of wrinkled, pinkish gray tissue</a:t>
            </a:r>
            <a:endParaRPr lang="en-US" sz="2400" dirty="0" smtClean="0"/>
          </a:p>
          <a:p>
            <a:r>
              <a:rPr lang="en-US" sz="2400" dirty="0" smtClean="0"/>
              <a:t>100 billion neurons, weight about 3.5 pounds</a:t>
            </a:r>
          </a:p>
          <a:p>
            <a:r>
              <a:rPr lang="en-US" sz="2400" dirty="0" smtClean="0"/>
              <a:t>"At any given moment the brain has 14 billion neurons firing at speeds of 450 miles per hour.“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b="1" dirty="0"/>
              <a:t>Blood Supply to the Brain</a:t>
            </a:r>
          </a:p>
        </p:txBody>
      </p:sp>
      <p:sp>
        <p:nvSpPr>
          <p:cNvPr id="626691" name="Rectangle 3"/>
          <p:cNvSpPr>
            <a:spLocks noGrp="1" noChangeArrowheads="1"/>
          </p:cNvSpPr>
          <p:nvPr>
            <p:ph idx="1"/>
          </p:nvPr>
        </p:nvSpPr>
        <p:spPr/>
        <p:txBody>
          <a:bodyPr>
            <a:normAutofit/>
          </a:bodyPr>
          <a:lstStyle/>
          <a:p>
            <a:r>
              <a:rPr lang="en-US" sz="2400" dirty="0"/>
              <a:t>Brain is 2% of body weight but utilizes 20% of body’s oxygen</a:t>
            </a:r>
          </a:p>
          <a:p>
            <a:r>
              <a:rPr lang="en-US" sz="2400" dirty="0"/>
              <a:t>When blood circulation to brain cells is interrupted:</a:t>
            </a:r>
          </a:p>
          <a:p>
            <a:pPr lvl="1"/>
            <a:r>
              <a:rPr lang="en-US" sz="2400" dirty="0"/>
              <a:t>1-2 minutes – weakens cells</a:t>
            </a:r>
          </a:p>
          <a:p>
            <a:pPr lvl="1"/>
            <a:r>
              <a:rPr lang="en-US" sz="2400" dirty="0"/>
              <a:t>4 minutes – permanently injures cells</a:t>
            </a:r>
          </a:p>
          <a:p>
            <a:r>
              <a:rPr lang="en-US" sz="2400" dirty="0"/>
              <a:t>Brain cells have limited ability to store glucose, continuous supply is needed to support metabolism in cells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562600"/>
          </a:xfrm>
        </p:spPr>
        <p:txBody>
          <a:bodyPr>
            <a:normAutofit/>
          </a:bodyPr>
          <a:lstStyle/>
          <a:p>
            <a:r>
              <a:rPr lang="en-US" sz="2400" dirty="0" smtClean="0"/>
              <a:t>The </a:t>
            </a:r>
            <a:r>
              <a:rPr lang="en-US" sz="2400" dirty="0" err="1" smtClean="0"/>
              <a:t>circulus</a:t>
            </a:r>
            <a:r>
              <a:rPr lang="en-US" sz="2400" dirty="0" smtClean="0"/>
              <a:t> </a:t>
            </a:r>
            <a:r>
              <a:rPr lang="en-US" sz="2400" dirty="0" err="1" smtClean="0"/>
              <a:t>arteriosus</a:t>
            </a:r>
            <a:r>
              <a:rPr lang="en-US" sz="2400" dirty="0" smtClean="0"/>
              <a:t> and its contributing arteries maintain a constant supply of oxygen and glucose to the brain even when a contributing artery is narrowed or the head is moved. </a:t>
            </a:r>
          </a:p>
          <a:p>
            <a:r>
              <a:rPr lang="en-US" sz="2400" dirty="0" smtClean="0"/>
              <a:t>The brain receives about 15% of the cardiac output, approximately 750 ml of blood per minute.</a:t>
            </a:r>
          </a:p>
          <a:p>
            <a:r>
              <a:rPr lang="en-US" sz="2400" dirty="0" err="1" smtClean="0"/>
              <a:t>Autoregulation</a:t>
            </a:r>
            <a:r>
              <a:rPr lang="en-US" sz="2400" dirty="0" smtClean="0"/>
              <a:t> keeps blood flow to the brain constant by adjusting the diameter of the arterioles across a wide range of arterial blood pressure (about 65-140 mmHg) with changes occurring only outside these limits</a:t>
            </a:r>
            <a:r>
              <a:rPr lang="en-US" dirty="0" smtClean="0"/>
              <a:t>.</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b="1" dirty="0"/>
              <a:t>Blood-Brain Barrier</a:t>
            </a:r>
          </a:p>
        </p:txBody>
      </p:sp>
      <p:sp>
        <p:nvSpPr>
          <p:cNvPr id="564227" name="Rectangle 3"/>
          <p:cNvSpPr>
            <a:spLocks noGrp="1" noChangeArrowheads="1"/>
          </p:cNvSpPr>
          <p:nvPr>
            <p:ph idx="1"/>
          </p:nvPr>
        </p:nvSpPr>
        <p:spPr>
          <a:xfrm>
            <a:off x="628650" y="1690689"/>
            <a:ext cx="7886700" cy="4351338"/>
          </a:xfrm>
        </p:spPr>
        <p:txBody>
          <a:bodyPr>
            <a:normAutofit/>
          </a:bodyPr>
          <a:lstStyle/>
          <a:p>
            <a:r>
              <a:rPr lang="en-US" sz="2400" dirty="0">
                <a:solidFill>
                  <a:srgbClr val="000000"/>
                </a:solidFill>
              </a:rPr>
              <a:t>Protective mechanism that helps maintain a stable environment for the brain</a:t>
            </a:r>
          </a:p>
          <a:p>
            <a:r>
              <a:rPr lang="en-US" sz="2400" dirty="0" err="1">
                <a:solidFill>
                  <a:srgbClr val="000000"/>
                </a:solidFill>
              </a:rPr>
              <a:t>Bloodborne</a:t>
            </a:r>
            <a:r>
              <a:rPr lang="en-US" sz="2400" dirty="0">
                <a:solidFill>
                  <a:srgbClr val="000000"/>
                </a:solidFill>
              </a:rPr>
              <a:t> substances are separated from neurons by:</a:t>
            </a:r>
          </a:p>
          <a:p>
            <a:pPr lvl="1"/>
            <a:r>
              <a:rPr lang="en-US" sz="2400" dirty="0">
                <a:solidFill>
                  <a:srgbClr val="000000"/>
                </a:solidFill>
              </a:rPr>
              <a:t>Continuous endothelium of capillary walls</a:t>
            </a:r>
          </a:p>
          <a:p>
            <a:pPr lvl="1"/>
            <a:r>
              <a:rPr lang="en-US" sz="2400" dirty="0">
                <a:solidFill>
                  <a:srgbClr val="000000"/>
                </a:solidFill>
              </a:rPr>
              <a:t>Relatively thick basal lamina</a:t>
            </a:r>
          </a:p>
          <a:p>
            <a:pPr lvl="1"/>
            <a:r>
              <a:rPr lang="en-US" sz="2400" dirty="0">
                <a:solidFill>
                  <a:srgbClr val="000000"/>
                </a:solidFill>
              </a:rPr>
              <a:t>Bulbous “feet” of astrocytes</a:t>
            </a:r>
            <a:endParaRPr lang="en-US" sz="2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b="1" dirty="0"/>
              <a:t>Blood-Brain Barrier: Functions</a:t>
            </a:r>
          </a:p>
        </p:txBody>
      </p:sp>
      <p:sp>
        <p:nvSpPr>
          <p:cNvPr id="565251" name="Rectangle 3"/>
          <p:cNvSpPr>
            <a:spLocks noGrp="1" noChangeArrowheads="1"/>
          </p:cNvSpPr>
          <p:nvPr>
            <p:ph idx="1"/>
          </p:nvPr>
        </p:nvSpPr>
        <p:spPr/>
        <p:txBody>
          <a:bodyPr>
            <a:normAutofit/>
          </a:bodyPr>
          <a:lstStyle/>
          <a:p>
            <a:r>
              <a:rPr lang="en-US" sz="2400" dirty="0">
                <a:solidFill>
                  <a:srgbClr val="000000"/>
                </a:solidFill>
              </a:rPr>
              <a:t>Selective barrier that allows nutrients to pass freely</a:t>
            </a:r>
          </a:p>
          <a:p>
            <a:r>
              <a:rPr lang="en-US" sz="2400" dirty="0">
                <a:solidFill>
                  <a:srgbClr val="000000"/>
                </a:solidFill>
              </a:rPr>
              <a:t>Is ineffective against substances that can diffuse through plasma membranes</a:t>
            </a:r>
          </a:p>
          <a:p>
            <a:r>
              <a:rPr lang="en-US" sz="2400" dirty="0">
                <a:solidFill>
                  <a:srgbClr val="000000"/>
                </a:solidFill>
              </a:rPr>
              <a:t>Absent in some areas (vomiting center and the hypothalamus), allowing these areas to monitor the chemical composition of the blood</a:t>
            </a:r>
          </a:p>
          <a:p>
            <a:r>
              <a:rPr lang="en-US" sz="2400" dirty="0">
                <a:solidFill>
                  <a:srgbClr val="000000"/>
                </a:solidFill>
              </a:rPr>
              <a:t>Stress increases the ability of chemicals to pass through the blood-brain barrier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PARTS OF THE BRAIN</a:t>
            </a:r>
            <a:endParaRPr lang="en-US" b="1" dirty="0"/>
          </a:p>
        </p:txBody>
      </p:sp>
      <p:sp>
        <p:nvSpPr>
          <p:cNvPr id="3" name="Content Placeholder 2"/>
          <p:cNvSpPr>
            <a:spLocks noGrp="1"/>
          </p:cNvSpPr>
          <p:nvPr>
            <p:ph idx="1"/>
          </p:nvPr>
        </p:nvSpPr>
        <p:spPr/>
        <p:txBody>
          <a:bodyPr>
            <a:normAutofit/>
          </a:bodyPr>
          <a:lstStyle/>
          <a:p>
            <a:r>
              <a:rPr lang="en-US" sz="2400" dirty="0" smtClean="0"/>
              <a:t>The parts are:</a:t>
            </a:r>
          </a:p>
          <a:p>
            <a:pPr>
              <a:buFont typeface="Wingdings" pitchFamily="2" charset="2"/>
              <a:buChar char="Ø"/>
            </a:pPr>
            <a:r>
              <a:rPr lang="en-US" sz="2400" dirty="0" smtClean="0"/>
              <a:t>Cerebrum</a:t>
            </a:r>
            <a:endParaRPr lang="en-US" sz="2400" dirty="0"/>
          </a:p>
          <a:p>
            <a:pPr>
              <a:buFont typeface="Wingdings" pitchFamily="2" charset="2"/>
              <a:buChar char="Ø"/>
            </a:pPr>
            <a:r>
              <a:rPr lang="en-US" sz="2400" dirty="0"/>
              <a:t>The brain </a:t>
            </a:r>
            <a:r>
              <a:rPr lang="en-US" sz="2400" dirty="0" smtClean="0"/>
              <a:t>stem – midbrain, Pons, medulla oblongata</a:t>
            </a:r>
          </a:p>
          <a:p>
            <a:pPr>
              <a:buFont typeface="Wingdings" pitchFamily="2" charset="2"/>
              <a:buChar char="Ø"/>
            </a:pPr>
            <a:r>
              <a:rPr lang="en-US" sz="2400" dirty="0" smtClean="0"/>
              <a:t>Diencephalon – Thalamus, hypothalamus, pineal gland</a:t>
            </a:r>
          </a:p>
          <a:p>
            <a:pPr>
              <a:buFont typeface="Wingdings" pitchFamily="2" charset="2"/>
              <a:buChar char="Ø"/>
            </a:pPr>
            <a:r>
              <a:rPr lang="en-US" sz="2400" dirty="0" smtClean="0"/>
              <a:t>cerebellum.</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4" name="Picture 5" descr="c14_01d"/>
          <p:cNvPicPr>
            <a:picLocks noGrp="1" noChangeAspect="1" noChangeArrowheads="1"/>
          </p:cNvPicPr>
          <p:nvPr>
            <p:ph idx="1"/>
          </p:nvPr>
        </p:nvPicPr>
        <p:blipFill>
          <a:blip r:embed="rId2" cstate="print"/>
          <a:srcRect t="1845"/>
          <a:stretch>
            <a:fillRect/>
          </a:stretch>
        </p:blipFill>
        <p:spPr bwMode="auto">
          <a:xfrm>
            <a:off x="609600" y="304800"/>
            <a:ext cx="7924800" cy="6096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b="1" dirty="0" smtClean="0"/>
              <a:t>Cerebrum</a:t>
            </a:r>
            <a:endParaRPr lang="en-US" b="1" dirty="0"/>
          </a:p>
        </p:txBody>
      </p:sp>
      <p:sp>
        <p:nvSpPr>
          <p:cNvPr id="365571" name="Rectangle 3"/>
          <p:cNvSpPr>
            <a:spLocks noGrp="1" noChangeArrowheads="1"/>
          </p:cNvSpPr>
          <p:nvPr>
            <p:ph idx="1"/>
          </p:nvPr>
        </p:nvSpPr>
        <p:spPr/>
        <p:txBody>
          <a:bodyPr/>
          <a:lstStyle/>
          <a:p>
            <a:r>
              <a:rPr lang="en-US" sz="2400" dirty="0">
                <a:solidFill>
                  <a:srgbClr val="000000"/>
                </a:solidFill>
              </a:rPr>
              <a:t>Form the superior part of the brain and make up 83% of brain’s </a:t>
            </a:r>
            <a:r>
              <a:rPr lang="en-US" sz="2400" dirty="0" smtClean="0">
                <a:solidFill>
                  <a:srgbClr val="000000"/>
                </a:solidFill>
              </a:rPr>
              <a:t>mass (largest part of the brain)</a:t>
            </a:r>
            <a:endParaRPr lang="en-US" sz="2400" dirty="0">
              <a:solidFill>
                <a:srgbClr val="000000"/>
              </a:solidFill>
            </a:endParaRPr>
          </a:p>
          <a:p>
            <a:r>
              <a:rPr lang="en-US" sz="2400" dirty="0">
                <a:solidFill>
                  <a:srgbClr val="000000"/>
                </a:solidFill>
              </a:rPr>
              <a:t>Seat of intelligence, “the executive suite”</a:t>
            </a:r>
          </a:p>
          <a:p>
            <a:r>
              <a:rPr lang="en-US" sz="2400" dirty="0">
                <a:solidFill>
                  <a:srgbClr val="000000"/>
                </a:solidFill>
              </a:rPr>
              <a:t>Contain ridges (</a:t>
            </a:r>
            <a:r>
              <a:rPr lang="en-US" sz="2400" b="1" i="1" dirty="0" err="1">
                <a:solidFill>
                  <a:srgbClr val="000000"/>
                </a:solidFill>
              </a:rPr>
              <a:t>gyri</a:t>
            </a:r>
            <a:r>
              <a:rPr lang="en-US" sz="2400" dirty="0">
                <a:solidFill>
                  <a:srgbClr val="000000"/>
                </a:solidFill>
              </a:rPr>
              <a:t>) and shallow grooves (</a:t>
            </a:r>
            <a:r>
              <a:rPr lang="en-US" sz="2400" b="1" i="1" dirty="0" err="1">
                <a:solidFill>
                  <a:srgbClr val="000000"/>
                </a:solidFill>
              </a:rPr>
              <a:t>sulci</a:t>
            </a:r>
            <a:r>
              <a:rPr lang="en-US" sz="2400" dirty="0">
                <a:solidFill>
                  <a:srgbClr val="000000"/>
                </a:solidFill>
              </a:rPr>
              <a:t>)</a:t>
            </a:r>
          </a:p>
          <a:p>
            <a:r>
              <a:rPr lang="en-US" sz="2400" dirty="0">
                <a:solidFill>
                  <a:srgbClr val="000000"/>
                </a:solidFill>
              </a:rPr>
              <a:t>Contain deeper grooves called </a:t>
            </a:r>
            <a:r>
              <a:rPr lang="en-US" sz="2400" b="1" i="1" dirty="0">
                <a:solidFill>
                  <a:srgbClr val="000000"/>
                </a:solidFill>
              </a:rPr>
              <a:t>fissures</a:t>
            </a:r>
            <a:endParaRPr lang="en-US" sz="2400" dirty="0">
              <a:solidFill>
                <a:srgbClr val="000000"/>
              </a:solidFill>
            </a:endParaRPr>
          </a:p>
          <a:p>
            <a:endParaRPr lang="en-US" dirty="0">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sz="2400" dirty="0" smtClean="0"/>
              <a:t>It is divided by a deep cleft, the </a:t>
            </a:r>
            <a:r>
              <a:rPr lang="en-US" sz="2400" b="1" dirty="0" smtClean="0"/>
              <a:t>longitudinal cerebral fissure,</a:t>
            </a:r>
          </a:p>
          <a:p>
            <a:r>
              <a:rPr lang="en-US" sz="2400" dirty="0" smtClean="0"/>
              <a:t>into </a:t>
            </a:r>
            <a:r>
              <a:rPr lang="en-US" sz="2400" b="1" dirty="0" smtClean="0"/>
              <a:t>right and left cerebral hemispheres</a:t>
            </a:r>
            <a:r>
              <a:rPr lang="en-US" sz="2400" i="1" dirty="0" smtClean="0"/>
              <a:t>, </a:t>
            </a:r>
            <a:r>
              <a:rPr lang="en-US" sz="2400" dirty="0" smtClean="0"/>
              <a:t>each containing one of the lateral ventricles. </a:t>
            </a:r>
          </a:p>
          <a:p>
            <a:r>
              <a:rPr lang="en-US" sz="2400" dirty="0" smtClean="0"/>
              <a:t>Deep within the brain the hemispheres are connected by a mass of white matter (nerve fibres) called the </a:t>
            </a:r>
            <a:r>
              <a:rPr lang="en-US" sz="2400" b="1" i="1" dirty="0" smtClean="0"/>
              <a:t>corpus </a:t>
            </a:r>
            <a:r>
              <a:rPr lang="en-US" sz="2400" b="1" i="1" dirty="0" err="1" smtClean="0"/>
              <a:t>callosum</a:t>
            </a:r>
            <a:r>
              <a:rPr lang="en-US" sz="2400" i="1" dirty="0" smtClean="0"/>
              <a:t>.</a:t>
            </a:r>
          </a:p>
          <a:p>
            <a:r>
              <a:rPr lang="en-US" sz="2400" b="1" dirty="0" smtClean="0">
                <a:solidFill>
                  <a:srgbClr val="000000"/>
                </a:solidFill>
              </a:rPr>
              <a:t>Transverse fissure</a:t>
            </a:r>
            <a:r>
              <a:rPr lang="en-US" sz="2400" dirty="0" smtClean="0">
                <a:solidFill>
                  <a:srgbClr val="000000"/>
                </a:solidFill>
              </a:rPr>
              <a:t> separates cerebrum from cerebellum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Histology of nerve tissue</a:t>
            </a:r>
            <a:endParaRPr lang="en-US" b="1" dirty="0"/>
          </a:p>
        </p:txBody>
      </p:sp>
      <p:sp>
        <p:nvSpPr>
          <p:cNvPr id="3" name="Content Placeholder 2"/>
          <p:cNvSpPr>
            <a:spLocks noGrp="1"/>
          </p:cNvSpPr>
          <p:nvPr>
            <p:ph idx="1"/>
          </p:nvPr>
        </p:nvSpPr>
        <p:spPr/>
        <p:txBody>
          <a:bodyPr/>
          <a:lstStyle/>
          <a:p>
            <a:pPr>
              <a:buFont typeface="Wingdings" pitchFamily="116" charset="2"/>
              <a:buNone/>
            </a:pPr>
            <a:r>
              <a:rPr lang="en-US" sz="2800" dirty="0" smtClean="0">
                <a:solidFill>
                  <a:srgbClr val="000000"/>
                </a:solidFill>
              </a:rPr>
              <a:t>The two principal cell types of the nervous system are:</a:t>
            </a:r>
          </a:p>
          <a:p>
            <a:pPr lvl="1"/>
            <a:r>
              <a:rPr lang="en-US" sz="2800" dirty="0" smtClean="0">
                <a:solidFill>
                  <a:srgbClr val="000000"/>
                </a:solidFill>
              </a:rPr>
              <a:t>Neurons – excitable cells that transmit electrical signals</a:t>
            </a:r>
          </a:p>
          <a:p>
            <a:pPr lvl="1"/>
            <a:r>
              <a:rPr lang="en-US" sz="2800" dirty="0" err="1" smtClean="0">
                <a:solidFill>
                  <a:srgbClr val="000000"/>
                </a:solidFill>
              </a:rPr>
              <a:t>Neuroglia</a:t>
            </a:r>
            <a:r>
              <a:rPr lang="en-US" sz="2800" dirty="0" smtClean="0">
                <a:solidFill>
                  <a:srgbClr val="000000"/>
                </a:solidFill>
              </a:rPr>
              <a:t> (supporting cells ) – cells that surround and wrap neurons</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n-US" b="1" dirty="0"/>
              <a:t>Cerebral Hemispheres</a:t>
            </a:r>
          </a:p>
        </p:txBody>
      </p:sp>
      <p:sp>
        <p:nvSpPr>
          <p:cNvPr id="709635" name="Rectangle 3"/>
          <p:cNvSpPr>
            <a:spLocks noGrp="1" noChangeArrowheads="1"/>
          </p:cNvSpPr>
          <p:nvPr>
            <p:ph idx="1"/>
          </p:nvPr>
        </p:nvSpPr>
        <p:spPr/>
        <p:txBody>
          <a:bodyPr>
            <a:normAutofit/>
          </a:bodyPr>
          <a:lstStyle/>
          <a:p>
            <a:pPr>
              <a:buFont typeface="Wingdings" pitchFamily="2" charset="2"/>
              <a:buNone/>
            </a:pPr>
            <a:r>
              <a:rPr lang="en-US" sz="2400" dirty="0">
                <a:solidFill>
                  <a:srgbClr val="000000"/>
                </a:solidFill>
              </a:rPr>
              <a:t>Cerebral Hemispheres have three basic regions: </a:t>
            </a:r>
          </a:p>
          <a:p>
            <a:pPr lvl="1">
              <a:buFont typeface="Wingdings" pitchFamily="2" charset="2"/>
              <a:buNone/>
            </a:pPr>
            <a:r>
              <a:rPr lang="en-US" sz="2400" dirty="0">
                <a:solidFill>
                  <a:srgbClr val="000000"/>
                </a:solidFill>
              </a:rPr>
              <a:t>(1) superficial - </a:t>
            </a:r>
            <a:r>
              <a:rPr lang="en-US" sz="2400" b="1" i="1" dirty="0">
                <a:solidFill>
                  <a:srgbClr val="000000"/>
                </a:solidFill>
              </a:rPr>
              <a:t>cerebral cortex</a:t>
            </a:r>
            <a:r>
              <a:rPr lang="en-US" sz="2400" dirty="0">
                <a:solidFill>
                  <a:srgbClr val="000000"/>
                </a:solidFill>
              </a:rPr>
              <a:t> (gray matter) </a:t>
            </a:r>
          </a:p>
          <a:p>
            <a:pPr lvl="1">
              <a:buFont typeface="Wingdings" pitchFamily="2" charset="2"/>
              <a:buNone/>
            </a:pPr>
            <a:r>
              <a:rPr lang="en-US" sz="2400" dirty="0">
                <a:solidFill>
                  <a:srgbClr val="000000"/>
                </a:solidFill>
              </a:rPr>
              <a:t>(2) more internal - </a:t>
            </a:r>
            <a:r>
              <a:rPr lang="en-US" sz="2400" b="1" i="1" dirty="0">
                <a:solidFill>
                  <a:srgbClr val="000000"/>
                </a:solidFill>
              </a:rPr>
              <a:t>cerebral</a:t>
            </a:r>
            <a:r>
              <a:rPr lang="en-US" sz="2400" b="1" dirty="0">
                <a:solidFill>
                  <a:srgbClr val="000000"/>
                </a:solidFill>
              </a:rPr>
              <a:t> </a:t>
            </a:r>
            <a:r>
              <a:rPr lang="en-US" sz="2400" b="1" i="1" dirty="0">
                <a:solidFill>
                  <a:srgbClr val="000000"/>
                </a:solidFill>
              </a:rPr>
              <a:t>white matter</a:t>
            </a:r>
            <a:endParaRPr lang="en-US" sz="2400" dirty="0">
              <a:solidFill>
                <a:srgbClr val="000000"/>
              </a:solidFill>
            </a:endParaRPr>
          </a:p>
          <a:p>
            <a:pPr lvl="1">
              <a:buFont typeface="Wingdings" pitchFamily="2" charset="2"/>
              <a:buNone/>
            </a:pPr>
            <a:r>
              <a:rPr lang="en-US" sz="2400" dirty="0">
                <a:solidFill>
                  <a:srgbClr val="000000"/>
                </a:solidFill>
              </a:rPr>
              <a:t>(3) the deeper - </a:t>
            </a:r>
            <a:r>
              <a:rPr lang="en-US" sz="2400" b="1" i="1" dirty="0">
                <a:solidFill>
                  <a:srgbClr val="000000"/>
                </a:solidFill>
              </a:rPr>
              <a:t>basal nuclei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7" name="Rectangle 5"/>
          <p:cNvSpPr>
            <a:spLocks noGrp="1" noChangeArrowheads="1"/>
          </p:cNvSpPr>
          <p:nvPr>
            <p:ph type="title"/>
          </p:nvPr>
        </p:nvSpPr>
        <p:spPr>
          <a:xfrm>
            <a:off x="457200" y="152400"/>
            <a:ext cx="8229600" cy="838200"/>
          </a:xfrm>
          <a:noFill/>
          <a:ln/>
        </p:spPr>
        <p:txBody>
          <a:bodyPr>
            <a:normAutofit fontScale="90000"/>
          </a:bodyPr>
          <a:lstStyle/>
          <a:p>
            <a:r>
              <a:rPr lang="en-US" sz="3600" b="1" dirty="0"/>
              <a:t>Major Lobes of the Cerebral Hemisphere</a:t>
            </a:r>
          </a:p>
        </p:txBody>
      </p:sp>
      <p:sp>
        <p:nvSpPr>
          <p:cNvPr id="366594" name="Rectangle 2"/>
          <p:cNvSpPr>
            <a:spLocks noGrp="1" noChangeArrowheads="1"/>
          </p:cNvSpPr>
          <p:nvPr>
            <p:ph idx="1"/>
          </p:nvPr>
        </p:nvSpPr>
        <p:spPr>
          <a:xfrm>
            <a:off x="304800" y="1066800"/>
            <a:ext cx="8610600" cy="5486400"/>
          </a:xfrm>
        </p:spPr>
        <p:txBody>
          <a:bodyPr>
            <a:normAutofit/>
          </a:bodyPr>
          <a:lstStyle/>
          <a:p>
            <a:pPr>
              <a:lnSpc>
                <a:spcPct val="90000"/>
              </a:lnSpc>
            </a:pPr>
            <a:r>
              <a:rPr lang="en-US" sz="2400" dirty="0">
                <a:solidFill>
                  <a:srgbClr val="000000"/>
                </a:solidFill>
              </a:rPr>
              <a:t>Deep </a:t>
            </a:r>
            <a:r>
              <a:rPr lang="en-US" sz="2400" dirty="0" err="1">
                <a:solidFill>
                  <a:srgbClr val="000000"/>
                </a:solidFill>
              </a:rPr>
              <a:t>sulci</a:t>
            </a:r>
            <a:r>
              <a:rPr lang="en-US" sz="2400" dirty="0">
                <a:solidFill>
                  <a:srgbClr val="000000"/>
                </a:solidFill>
              </a:rPr>
              <a:t> divide the hemispheres into five lobes:</a:t>
            </a:r>
          </a:p>
          <a:p>
            <a:pPr lvl="2">
              <a:lnSpc>
                <a:spcPct val="90000"/>
              </a:lnSpc>
              <a:buSzPct val="85000"/>
            </a:pPr>
            <a:r>
              <a:rPr lang="en-US" sz="2400" dirty="0">
                <a:solidFill>
                  <a:srgbClr val="000000"/>
                </a:solidFill>
              </a:rPr>
              <a:t>Frontal –  primary motor area</a:t>
            </a:r>
          </a:p>
          <a:p>
            <a:pPr lvl="2">
              <a:lnSpc>
                <a:spcPct val="90000"/>
              </a:lnSpc>
              <a:buSzPct val="85000"/>
            </a:pPr>
            <a:r>
              <a:rPr lang="en-US" sz="2400" dirty="0">
                <a:solidFill>
                  <a:srgbClr val="000000"/>
                </a:solidFill>
              </a:rPr>
              <a:t>Parietal – </a:t>
            </a:r>
            <a:r>
              <a:rPr lang="en-US" sz="2400" dirty="0" err="1">
                <a:solidFill>
                  <a:srgbClr val="000000"/>
                </a:solidFill>
              </a:rPr>
              <a:t>somatosensory</a:t>
            </a:r>
            <a:r>
              <a:rPr lang="en-US" sz="2400" dirty="0">
                <a:solidFill>
                  <a:srgbClr val="000000"/>
                </a:solidFill>
              </a:rPr>
              <a:t> – touch, pressure</a:t>
            </a:r>
          </a:p>
          <a:p>
            <a:pPr lvl="2">
              <a:lnSpc>
                <a:spcPct val="90000"/>
              </a:lnSpc>
              <a:buSzPct val="85000"/>
            </a:pPr>
            <a:r>
              <a:rPr lang="en-US" sz="2400" dirty="0">
                <a:solidFill>
                  <a:srgbClr val="000000"/>
                </a:solidFill>
              </a:rPr>
              <a:t>Temporal - primary auditory area</a:t>
            </a:r>
          </a:p>
          <a:p>
            <a:pPr lvl="2">
              <a:lnSpc>
                <a:spcPct val="90000"/>
              </a:lnSpc>
              <a:buSzPct val="85000"/>
            </a:pPr>
            <a:r>
              <a:rPr lang="en-US" sz="2400" dirty="0">
                <a:solidFill>
                  <a:srgbClr val="000000"/>
                </a:solidFill>
              </a:rPr>
              <a:t>Occipital - primary visual area</a:t>
            </a:r>
          </a:p>
          <a:p>
            <a:pPr lvl="2">
              <a:lnSpc>
                <a:spcPct val="90000"/>
              </a:lnSpc>
              <a:buSzPct val="85000"/>
            </a:pPr>
            <a:r>
              <a:rPr lang="en-US" sz="2400" dirty="0" err="1">
                <a:solidFill>
                  <a:srgbClr val="000000"/>
                </a:solidFill>
              </a:rPr>
              <a:t>Insula</a:t>
            </a:r>
            <a:r>
              <a:rPr lang="en-US" sz="2400" dirty="0">
                <a:solidFill>
                  <a:srgbClr val="000000"/>
                </a:solidFill>
              </a:rPr>
              <a:t> - part of the floor of the lateral </a:t>
            </a:r>
            <a:r>
              <a:rPr lang="en-US" sz="2400" dirty="0" err="1">
                <a:solidFill>
                  <a:srgbClr val="000000"/>
                </a:solidFill>
              </a:rPr>
              <a:t>sulcus</a:t>
            </a:r>
            <a:r>
              <a:rPr lang="en-US" sz="2400" dirty="0">
                <a:solidFill>
                  <a:srgbClr val="000000"/>
                </a:solidFill>
              </a:rPr>
              <a:t>, under frontal, parietal and temporal lobes</a:t>
            </a:r>
          </a:p>
          <a:p>
            <a:pPr>
              <a:lnSpc>
                <a:spcPct val="90000"/>
              </a:lnSpc>
            </a:pPr>
            <a:r>
              <a:rPr lang="en-US" sz="2400" dirty="0">
                <a:solidFill>
                  <a:srgbClr val="000000"/>
                </a:solidFill>
              </a:rPr>
              <a:t>Central </a:t>
            </a:r>
            <a:r>
              <a:rPr lang="en-US" sz="2400" dirty="0" err="1">
                <a:solidFill>
                  <a:srgbClr val="000000"/>
                </a:solidFill>
              </a:rPr>
              <a:t>sulcus</a:t>
            </a:r>
            <a:r>
              <a:rPr lang="en-US" sz="2400" dirty="0">
                <a:solidFill>
                  <a:srgbClr val="000000"/>
                </a:solidFill>
              </a:rPr>
              <a:t> – separates the frontal and parietal lobes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762000"/>
            <a:ext cx="8153400" cy="5562599"/>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smtClean="0"/>
              <a:t>Functions of the cerebrum</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t>There are three main varieties of activity associated with the cerebral cortex:</a:t>
            </a:r>
          </a:p>
          <a:p>
            <a:pPr>
              <a:buFont typeface="Wingdings" pitchFamily="2" charset="2"/>
              <a:buChar char="Ø"/>
            </a:pPr>
            <a:r>
              <a:rPr lang="en-US" sz="2400" dirty="0" smtClean="0"/>
              <a:t>mental activities involved in memory, intelligence, sense of responsibility, thinking, reasoning, moral sense and learning are attributed to the </a:t>
            </a:r>
            <a:r>
              <a:rPr lang="en-US" sz="2400" i="1" dirty="0" smtClean="0"/>
              <a:t>higher </a:t>
            </a:r>
            <a:r>
              <a:rPr lang="en-US" sz="2400" i="1" dirty="0" err="1" smtClean="0"/>
              <a:t>centres</a:t>
            </a:r>
            <a:endParaRPr lang="en-US" sz="2400" i="1" dirty="0" smtClean="0"/>
          </a:p>
          <a:p>
            <a:pPr>
              <a:buFont typeface="Wingdings" pitchFamily="2" charset="2"/>
              <a:buChar char="Ø"/>
            </a:pPr>
            <a:r>
              <a:rPr lang="en-US" sz="2400" dirty="0" smtClean="0"/>
              <a:t>sensory perception, including the perception of pain, temperature, touch, sight, hearing, taste and smell</a:t>
            </a:r>
          </a:p>
          <a:p>
            <a:pPr>
              <a:buFont typeface="Wingdings" pitchFamily="2" charset="2"/>
              <a:buChar char="Ø"/>
            </a:pPr>
            <a:r>
              <a:rPr lang="en-US" sz="2400" dirty="0" smtClean="0"/>
              <a:t>initiation and control of skeletal (voluntary) muscle contraction.</a:t>
            </a:r>
            <a:endParaRPr 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Cerebral cortex</a:t>
            </a:r>
            <a:endParaRPr lang="en-US" b="1" dirty="0"/>
          </a:p>
        </p:txBody>
      </p:sp>
      <p:sp>
        <p:nvSpPr>
          <p:cNvPr id="3" name="Content Placeholder 2"/>
          <p:cNvSpPr>
            <a:spLocks noGrp="1"/>
          </p:cNvSpPr>
          <p:nvPr>
            <p:ph idx="1"/>
          </p:nvPr>
        </p:nvSpPr>
        <p:spPr/>
        <p:txBody>
          <a:bodyPr/>
          <a:lstStyle/>
          <a:p>
            <a:r>
              <a:rPr lang="en-US" sz="2400" dirty="0" smtClean="0">
                <a:solidFill>
                  <a:srgbClr val="000000"/>
                </a:solidFill>
              </a:rPr>
              <a:t>Each hemisphere acts </a:t>
            </a:r>
            <a:r>
              <a:rPr lang="en-US" sz="2400" dirty="0" err="1" smtClean="0">
                <a:solidFill>
                  <a:srgbClr val="000000"/>
                </a:solidFill>
              </a:rPr>
              <a:t>contralaterally</a:t>
            </a:r>
            <a:r>
              <a:rPr lang="en-US" sz="2400" dirty="0" smtClean="0">
                <a:solidFill>
                  <a:srgbClr val="000000"/>
                </a:solidFill>
              </a:rPr>
              <a:t> (controls the opposite side of the body)</a:t>
            </a:r>
          </a:p>
          <a:p>
            <a:r>
              <a:rPr lang="en-US" sz="2400" dirty="0" smtClean="0">
                <a:solidFill>
                  <a:srgbClr val="000000"/>
                </a:solidFill>
              </a:rPr>
              <a:t>The two hemispheres are not equal in function</a:t>
            </a:r>
          </a:p>
          <a:p>
            <a:r>
              <a:rPr lang="en-US" sz="2400" dirty="0" smtClean="0">
                <a:solidFill>
                  <a:srgbClr val="000000"/>
                </a:solidFill>
              </a:rPr>
              <a:t>No functional area acts alone; conscious behavior involves the entire cortex</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t>Functional areas of the cerebral cortex</a:t>
            </a:r>
            <a:endParaRPr lang="en-US" sz="3600" dirty="0"/>
          </a:p>
        </p:txBody>
      </p:sp>
      <p:sp>
        <p:nvSpPr>
          <p:cNvPr id="3" name="Content Placeholder 2"/>
          <p:cNvSpPr>
            <a:spLocks noGrp="1"/>
          </p:cNvSpPr>
          <p:nvPr>
            <p:ph idx="1"/>
          </p:nvPr>
        </p:nvSpPr>
        <p:spPr>
          <a:xfrm>
            <a:off x="457200" y="990600"/>
            <a:ext cx="8229600" cy="5410200"/>
          </a:xfrm>
        </p:spPr>
        <p:txBody>
          <a:bodyPr>
            <a:normAutofit/>
          </a:bodyPr>
          <a:lstStyle/>
          <a:p>
            <a:r>
              <a:rPr lang="en-US" sz="2400" b="1" dirty="0" smtClean="0"/>
              <a:t>Motor:</a:t>
            </a:r>
            <a:r>
              <a:rPr lang="en-US" sz="2400" dirty="0" smtClean="0"/>
              <a:t> direct skeletal (voluntary) muscle movements</a:t>
            </a:r>
          </a:p>
          <a:p>
            <a:r>
              <a:rPr lang="en-US" sz="2400" b="1" dirty="0" smtClean="0"/>
              <a:t>Sensory:</a:t>
            </a:r>
            <a:r>
              <a:rPr lang="en-US" sz="2400" dirty="0" smtClean="0"/>
              <a:t> receive and decode sensory impulses enabling sensory perception</a:t>
            </a:r>
          </a:p>
          <a:p>
            <a:r>
              <a:rPr lang="en-US" sz="2400" b="1" dirty="0" smtClean="0"/>
              <a:t>Association:</a:t>
            </a:r>
            <a:r>
              <a:rPr lang="en-US" sz="2400" dirty="0" smtClean="0"/>
              <a:t> are concerned with integration and processing of complex mental functions such as intelligence, memory, reasoning, </a:t>
            </a:r>
            <a:r>
              <a:rPr lang="en-US" sz="2400" dirty="0" err="1" smtClean="0"/>
              <a:t>judgement</a:t>
            </a:r>
            <a:r>
              <a:rPr lang="en-US" sz="2400" dirty="0" smtClean="0"/>
              <a:t> and emotions.</a:t>
            </a:r>
          </a:p>
          <a:p>
            <a:pPr>
              <a:buNone/>
            </a:pPr>
            <a:r>
              <a:rPr lang="en-US" sz="2400" b="1" dirty="0" smtClean="0"/>
              <a:t>NB:</a:t>
            </a:r>
            <a:r>
              <a:rPr lang="en-US" sz="2400" dirty="0" smtClean="0"/>
              <a:t> areas of the cortex lying anterior to the central </a:t>
            </a:r>
            <a:r>
              <a:rPr lang="en-US" sz="2400" dirty="0" err="1" smtClean="0"/>
              <a:t>sulcus</a:t>
            </a:r>
            <a:r>
              <a:rPr lang="en-US" sz="2400" dirty="0" smtClean="0"/>
              <a:t> are associated with motor functions, and those lying posterior to it are associated with sensory functions.</a:t>
            </a:r>
            <a:endParaRPr lang="en-US"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b="1" dirty="0"/>
          </a:p>
        </p:txBody>
      </p:sp>
      <p:sp>
        <p:nvSpPr>
          <p:cNvPr id="3" name="Content Placeholder 2"/>
          <p:cNvSpPr>
            <a:spLocks noGrp="1"/>
          </p:cNvSpPr>
          <p:nvPr>
            <p:ph idx="1"/>
          </p:nvPr>
        </p:nvSpPr>
        <p:spPr>
          <a:xfrm>
            <a:off x="457200" y="685800"/>
            <a:ext cx="8229600" cy="5867400"/>
          </a:xfrm>
        </p:spPr>
        <p:txBody>
          <a:bodyPr>
            <a:normAutofit/>
          </a:bodyPr>
          <a:lstStyle/>
          <a:p>
            <a:pPr>
              <a:buNone/>
            </a:pPr>
            <a:r>
              <a:rPr lang="en-US" sz="2400" b="1" dirty="0" smtClean="0"/>
              <a:t>1. Motor areas of the cerebrum</a:t>
            </a:r>
          </a:p>
          <a:p>
            <a:pPr>
              <a:buNone/>
            </a:pPr>
            <a:r>
              <a:rPr lang="en-US" sz="2400" b="1" dirty="0" smtClean="0"/>
              <a:t>The </a:t>
            </a:r>
            <a:r>
              <a:rPr lang="en-US" sz="2400" b="1" dirty="0" err="1" smtClean="0"/>
              <a:t>precentral</a:t>
            </a:r>
            <a:r>
              <a:rPr lang="en-US" sz="2400" b="1" dirty="0" smtClean="0"/>
              <a:t> (primary motor) area.</a:t>
            </a:r>
          </a:p>
          <a:p>
            <a:r>
              <a:rPr lang="en-US" sz="2400" dirty="0" smtClean="0"/>
              <a:t>It lies in the frontal lobe immediately anterior to the central </a:t>
            </a:r>
            <a:r>
              <a:rPr lang="en-US" sz="2400" dirty="0" err="1" smtClean="0"/>
              <a:t>sulcus</a:t>
            </a:r>
            <a:r>
              <a:rPr lang="en-US" sz="2400" dirty="0" smtClean="0"/>
              <a:t>. </a:t>
            </a:r>
          </a:p>
          <a:p>
            <a:r>
              <a:rPr lang="en-US" sz="2400" dirty="0" smtClean="0"/>
              <a:t>The cell bodies are pyramid shaped (Betz's cells) and they initiate the contraction of skeletal muscles. </a:t>
            </a:r>
          </a:p>
          <a:p>
            <a:r>
              <a:rPr lang="en-US" sz="2400" dirty="0" smtClean="0"/>
              <a:t>A nerve fibre from a Betz's cell passes downwards through the internal capsule to the medulla oblongata where it crosses to the opposite side then descends in the spinal cord.</a:t>
            </a:r>
          </a:p>
          <a:p>
            <a:r>
              <a:rPr lang="en-US" sz="2400" b="1" dirty="0" smtClean="0"/>
              <a:t>Hence:</a:t>
            </a:r>
            <a:endParaRPr lang="en-US" sz="24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15000"/>
          </a:xfrm>
        </p:spPr>
        <p:txBody>
          <a:bodyPr>
            <a:normAutofit/>
          </a:bodyPr>
          <a:lstStyle/>
          <a:p>
            <a:r>
              <a:rPr lang="en-US" sz="2400" dirty="0" smtClean="0"/>
              <a:t>The motor area of the right hemisphere of the cerebrum controls voluntary muscle movement on the left side of the body and vice versa.</a:t>
            </a:r>
          </a:p>
          <a:p>
            <a:r>
              <a:rPr lang="en-US" sz="2400" dirty="0" smtClean="0"/>
              <a:t>In the motor area of the cerebrum the body is represented upside down, i.e. the cells nearest the vertex control the feet and those in the lowest part control the head, neck, face and fingers.</a:t>
            </a:r>
          </a:p>
          <a:p>
            <a:r>
              <a:rPr lang="en-US" sz="2400" dirty="0" smtClean="0"/>
              <a:t>The sizes of the areas of cortex representing different parts of the body are proportional to the complexity of movement of the body part, not to its size. </a:t>
            </a:r>
          </a:p>
          <a:p>
            <a:r>
              <a:rPr lang="en-US" sz="2400" dirty="0" smtClean="0"/>
              <a:t>In comparison with the trunk, the hand, foot, tongue and lips are represented by large cortical areas.</a:t>
            </a:r>
            <a:endParaRPr lang="en-US"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9357" y="152401"/>
            <a:ext cx="7886700" cy="914400"/>
          </a:xfrm>
        </p:spPr>
        <p:txBody>
          <a:bodyPr>
            <a:normAutofit fontScale="90000"/>
          </a:bodyPr>
          <a:lstStyle/>
          <a:p>
            <a:r>
              <a:rPr lang="en-US" sz="3600" dirty="0" smtClean="0"/>
              <a:t>A. The </a:t>
            </a:r>
            <a:r>
              <a:rPr lang="en-US" sz="3600" dirty="0"/>
              <a:t>motor </a:t>
            </a:r>
            <a:r>
              <a:rPr lang="en-US" sz="3600" dirty="0" smtClean="0"/>
              <a:t>homunculus</a:t>
            </a:r>
            <a:br>
              <a:rPr lang="en-US" sz="3600" dirty="0" smtClean="0"/>
            </a:br>
            <a:r>
              <a:rPr lang="en-US" sz="3600" dirty="0" smtClean="0"/>
              <a:t>B</a:t>
            </a:r>
            <a:r>
              <a:rPr lang="en-US" sz="3600" dirty="0"/>
              <a:t>. The sensory homunculus </a:t>
            </a:r>
            <a:endParaRPr lang="en-US" dirty="0"/>
          </a:p>
        </p:txBody>
      </p:sp>
      <p:pic>
        <p:nvPicPr>
          <p:cNvPr id="7" name="Content Placeholder 6"/>
          <p:cNvPicPr>
            <a:picLocks noGrp="1" noChangeAspect="1"/>
          </p:cNvPicPr>
          <p:nvPr>
            <p:ph sz="half" idx="1"/>
          </p:nvPr>
        </p:nvPicPr>
        <p:blipFill>
          <a:blip r:embed="rId3"/>
          <a:stretch>
            <a:fillRect/>
          </a:stretch>
        </p:blipFill>
        <p:spPr>
          <a:xfrm>
            <a:off x="533400" y="1447800"/>
            <a:ext cx="3981449" cy="4413175"/>
          </a:xfrm>
          <a:prstGeom prst="rect">
            <a:avLst/>
          </a:prstGeom>
        </p:spPr>
      </p:pic>
      <p:pic>
        <p:nvPicPr>
          <p:cNvPr id="8" name="Content Placeholder 7"/>
          <p:cNvPicPr>
            <a:picLocks noGrp="1" noChangeAspect="1"/>
          </p:cNvPicPr>
          <p:nvPr>
            <p:ph sz="half" idx="2"/>
          </p:nvPr>
        </p:nvPicPr>
        <p:blipFill>
          <a:blip r:embed="rId4"/>
          <a:stretch>
            <a:fillRect/>
          </a:stretch>
        </p:blipFill>
        <p:spPr>
          <a:xfrm>
            <a:off x="4819444" y="1447800"/>
            <a:ext cx="4019756" cy="4571169"/>
          </a:xfrm>
          <a:prstGeom prst="rect">
            <a:avLst/>
          </a:prstGeom>
        </p:spPr>
      </p:pic>
    </p:spTree>
    <p:extLst>
      <p:ext uri="{BB962C8B-B14F-4D97-AF65-F5344CB8AC3E}">
        <p14:creationId xmlns:p14="http://schemas.microsoft.com/office/powerpoint/2010/main" val="20481464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457200"/>
            <a:ext cx="6477000" cy="5943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346BD21-3F25-428E-ABD8-DA8AB92C626B}" vid="{61713D62-0CD8-4962-A30E-1C0F185C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3328</TotalTime>
  <Words>13616</Words>
  <Application>Microsoft Office PowerPoint</Application>
  <PresentationFormat>On-screen Show (4:3)</PresentationFormat>
  <Paragraphs>1104</Paragraphs>
  <Slides>216</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216</vt:i4>
      </vt:variant>
    </vt:vector>
  </HeadingPairs>
  <TitlesOfParts>
    <vt:vector size="224" baseType="lpstr">
      <vt:lpstr>Arial</vt:lpstr>
      <vt:lpstr>Calibri</vt:lpstr>
      <vt:lpstr>Garamond</vt:lpstr>
      <vt:lpstr>Symbol</vt:lpstr>
      <vt:lpstr>Times New Roman</vt:lpstr>
      <vt:lpstr>Wingdings</vt:lpstr>
      <vt:lpstr>Wingdings 3</vt:lpstr>
      <vt:lpstr>Theme1</vt:lpstr>
      <vt:lpstr>NERVOUS SYSTEM</vt:lpstr>
      <vt:lpstr>INTRODUCTION</vt:lpstr>
      <vt:lpstr>Functions </vt:lpstr>
      <vt:lpstr>PowerPoint Presentation</vt:lpstr>
      <vt:lpstr>Organization of the nervous system</vt:lpstr>
      <vt:lpstr>Peripheral nervous system (PNS)</vt:lpstr>
      <vt:lpstr>PowerPoint Presentation</vt:lpstr>
      <vt:lpstr>Motor division: 2 main parts</vt:lpstr>
      <vt:lpstr>Histology of nerve tissue</vt:lpstr>
      <vt:lpstr>Neurones/ nerve cells</vt:lpstr>
      <vt:lpstr>PowerPoint Presentation</vt:lpstr>
      <vt:lpstr>Properties of neurones</vt:lpstr>
      <vt:lpstr>Cell bodies</vt:lpstr>
      <vt:lpstr>Axons and dendrites</vt:lpstr>
      <vt:lpstr>Axons </vt:lpstr>
      <vt:lpstr>Axons: Function</vt:lpstr>
      <vt:lpstr>Axon structure</vt:lpstr>
      <vt:lpstr>PowerPoint Presentation</vt:lpstr>
      <vt:lpstr>Myelin Sheath</vt:lpstr>
      <vt:lpstr>Myelin Sheath Formation</vt:lpstr>
      <vt:lpstr>Unmyelinated Axons</vt:lpstr>
      <vt:lpstr>Axons of the CNS</vt:lpstr>
      <vt:lpstr>Dendrites</vt:lpstr>
      <vt:lpstr>The nerve impulse (action potential)</vt:lpstr>
      <vt:lpstr>PowerPoint Presentation</vt:lpstr>
      <vt:lpstr>PowerPoint Presentation</vt:lpstr>
      <vt:lpstr>PowerPoint Presentation</vt:lpstr>
      <vt:lpstr>PowerPoint Presentation</vt:lpstr>
      <vt:lpstr>PowerPoint Presentation</vt:lpstr>
      <vt:lpstr>Types of nerves</vt:lpstr>
      <vt:lpstr>The synapse and neurotransmitters</vt:lpstr>
      <vt:lpstr>PowerPoint Presentation</vt:lpstr>
      <vt:lpstr>PowerPoint Presentation</vt:lpstr>
      <vt:lpstr>Chemical Neurotransmitters</vt:lpstr>
      <vt:lpstr>Neurotransmitters: Acetylcholine</vt:lpstr>
      <vt:lpstr>Neurotransmitters: Biogenic Amines</vt:lpstr>
      <vt:lpstr>Neurotransmitters: Amino Acids</vt:lpstr>
      <vt:lpstr>Neurotransmitters: Peptides</vt:lpstr>
      <vt:lpstr>Cholecystokinin </vt:lpstr>
      <vt:lpstr>Functional Classification of Neurotransmitters</vt:lpstr>
      <vt:lpstr>PowerPoint Presentation</vt:lpstr>
      <vt:lpstr>Dopamine</vt:lpstr>
      <vt:lpstr>GABA</vt:lpstr>
      <vt:lpstr>Glutamate</vt:lpstr>
      <vt:lpstr>Norepinephrine</vt:lpstr>
      <vt:lpstr>Serotonin</vt:lpstr>
      <vt:lpstr>CONT’   Serotonin</vt:lpstr>
      <vt:lpstr>CENTRAL NERVOUS SYSTEM</vt:lpstr>
      <vt:lpstr>Supporting Cells: Neuroglia</vt:lpstr>
      <vt:lpstr>Astrocytes</vt:lpstr>
      <vt:lpstr>PowerPoint Presentation</vt:lpstr>
      <vt:lpstr>Astrocytes</vt:lpstr>
      <vt:lpstr>Microglia </vt:lpstr>
      <vt:lpstr>Ependymal Cells</vt:lpstr>
      <vt:lpstr>Microglia and Ependymal Cells</vt:lpstr>
      <vt:lpstr>PowerPoint Presentation</vt:lpstr>
      <vt:lpstr>Oligodendrocytes, Schwann Cells, and Satellite Cells</vt:lpstr>
      <vt:lpstr>PowerPoint Presentation</vt:lpstr>
      <vt:lpstr>Oligodendrocytes, Schwann Cells, and Satellite Cells</vt:lpstr>
      <vt:lpstr>Protection of the Brain</vt:lpstr>
      <vt:lpstr>MENINGES</vt:lpstr>
      <vt:lpstr>PowerPoint Presentation</vt:lpstr>
      <vt:lpstr>Functions of the meninges</vt:lpstr>
      <vt:lpstr>Meninges</vt:lpstr>
      <vt:lpstr>Dura mater</vt:lpstr>
      <vt:lpstr>PowerPoint Presentation</vt:lpstr>
      <vt:lpstr>PowerPoint Presentation</vt:lpstr>
      <vt:lpstr>Arachnoid mater</vt:lpstr>
      <vt:lpstr>Pia mater</vt:lpstr>
      <vt:lpstr>Ventricles of the brain and the cerebrospinal fluid</vt:lpstr>
      <vt:lpstr>The lateral ventricles</vt:lpstr>
      <vt:lpstr>The third ventricle</vt:lpstr>
      <vt:lpstr>The fourth ventricle</vt:lpstr>
      <vt:lpstr>PowerPoint Presentation</vt:lpstr>
      <vt:lpstr>Cerebrospinal fluid (CSF) </vt:lpstr>
      <vt:lpstr>PowerPoint Presentation</vt:lpstr>
      <vt:lpstr>CSF Flow</vt:lpstr>
      <vt:lpstr>PowerPoint Presentation</vt:lpstr>
      <vt:lpstr>PowerPoint Presentation</vt:lpstr>
      <vt:lpstr>Functions of cerebrospinal fluid</vt:lpstr>
      <vt:lpstr>BRAIN</vt:lpstr>
      <vt:lpstr>Blood Supply to the Brain</vt:lpstr>
      <vt:lpstr>PowerPoint Presentation</vt:lpstr>
      <vt:lpstr>Blood-Brain Barrier</vt:lpstr>
      <vt:lpstr>Blood-Brain Barrier: Functions</vt:lpstr>
      <vt:lpstr>PARTS OF THE BRAIN</vt:lpstr>
      <vt:lpstr>PowerPoint Presentation</vt:lpstr>
      <vt:lpstr>Cerebrum</vt:lpstr>
      <vt:lpstr>PowerPoint Presentation</vt:lpstr>
      <vt:lpstr>Cerebral Hemispheres</vt:lpstr>
      <vt:lpstr>Major Lobes of the Cerebral Hemisphere</vt:lpstr>
      <vt:lpstr>PowerPoint Presentation</vt:lpstr>
      <vt:lpstr>Functions of the cerebrum</vt:lpstr>
      <vt:lpstr>Cerebral cortex</vt:lpstr>
      <vt:lpstr>Functional areas of the cerebral cortex</vt:lpstr>
      <vt:lpstr>PowerPoint Presentation</vt:lpstr>
      <vt:lpstr>PowerPoint Presentation</vt:lpstr>
      <vt:lpstr>A. The motor homunculus B. The sensory homunculus </vt:lpstr>
      <vt:lpstr>PowerPoint Presentation</vt:lpstr>
      <vt:lpstr>PowerPoint Presentation</vt:lpstr>
      <vt:lpstr>Functional Areas of the Brain</vt:lpstr>
      <vt:lpstr>Motor speech (Broca’s) area</vt:lpstr>
      <vt:lpstr>2. Sensory areas of the cerebrum</vt:lpstr>
      <vt:lpstr>PowerPoint Presentation</vt:lpstr>
      <vt:lpstr>PowerPoint Presentation</vt:lpstr>
      <vt:lpstr>3. Association areas</vt:lpstr>
      <vt:lpstr>The frontal area/ prefrontal area</vt:lpstr>
      <vt:lpstr>The sensory speech (Wernicke’s) area</vt:lpstr>
      <vt:lpstr>The parieto-occipitotemporal area</vt:lpstr>
      <vt:lpstr>Diencephalon </vt:lpstr>
      <vt:lpstr>Thalamus </vt:lpstr>
      <vt:lpstr>Hypothalamus</vt:lpstr>
      <vt:lpstr>Functions of hypothalamus: it controls</vt:lpstr>
      <vt:lpstr>Brain stem</vt:lpstr>
      <vt:lpstr>Pons</vt:lpstr>
      <vt:lpstr>Medulla oblongata</vt:lpstr>
      <vt:lpstr>PowerPoint Presentation</vt:lpstr>
      <vt:lpstr>PowerPoint Presentation</vt:lpstr>
      <vt:lpstr>PowerPoint Presentation</vt:lpstr>
      <vt:lpstr>PowerPoint Presentation</vt:lpstr>
      <vt:lpstr>PowerPoint Presentation</vt:lpstr>
      <vt:lpstr>Reticular formation</vt:lpstr>
      <vt:lpstr>Functions (involved in)</vt:lpstr>
      <vt:lpstr>Cerebellum</vt:lpstr>
      <vt:lpstr>Functions</vt:lpstr>
      <vt:lpstr>PowerPoint Presentation</vt:lpstr>
      <vt:lpstr>LIMBIC SYSTEM</vt:lpstr>
      <vt:lpstr>Limbic System</vt:lpstr>
      <vt:lpstr>PowerPoint Presentation</vt:lpstr>
      <vt:lpstr>Spinal cord </vt:lpstr>
      <vt:lpstr>PowerPoint Presentation</vt:lpstr>
      <vt:lpstr>PowerPoint Presentation</vt:lpstr>
      <vt:lpstr>PowerPoint Presentation</vt:lpstr>
      <vt:lpstr>Grey matter</vt:lpstr>
      <vt:lpstr>PowerPoint Presentation</vt:lpstr>
      <vt:lpstr>A section of the spinal cord showing nerve roots on one side.</vt:lpstr>
      <vt:lpstr>PowerPoint Presentation</vt:lpstr>
      <vt:lpstr>PowerPoint Presentation</vt:lpstr>
      <vt:lpstr>White matter</vt:lpstr>
      <vt:lpstr>Sensory nerve tracts (afferent or ascending) in the spinal cord</vt:lpstr>
      <vt:lpstr>PowerPoint Presentation</vt:lpstr>
      <vt:lpstr>Motor nerve tracts (efferent or descending) in the spinal cord</vt:lpstr>
      <vt:lpstr>Voluntary muscle movement</vt:lpstr>
      <vt:lpstr>PowerPoint Presentation</vt:lpstr>
      <vt:lpstr>The upper motor neurone</vt:lpstr>
      <vt:lpstr>The lower motor neurone</vt:lpstr>
      <vt:lpstr>PowerPoint Presentation</vt:lpstr>
      <vt:lpstr>Involuntary muscle movement</vt:lpstr>
      <vt:lpstr>Spinal reflexes</vt:lpstr>
      <vt:lpstr>PowerPoint Presentation</vt:lpstr>
      <vt:lpstr>A simple reflex arc involving one side only</vt:lpstr>
      <vt:lpstr>Stretch reflexes</vt:lpstr>
      <vt:lpstr>Autonomic reflexes</vt:lpstr>
      <vt:lpstr>PERIPHERAL NERVOUS SYSTEM</vt:lpstr>
      <vt:lpstr>PowerPoint Presentation</vt:lpstr>
      <vt:lpstr>Spinal nerves</vt:lpstr>
      <vt:lpstr>PowerPoint Presentation</vt:lpstr>
      <vt:lpstr>PowerPoint Presentation</vt:lpstr>
      <vt:lpstr>PowerPoint Presentation</vt:lpstr>
      <vt:lpstr>Nerve roots </vt:lpstr>
      <vt:lpstr>PowerPoint Presentation</vt:lpstr>
      <vt:lpstr>PowerPoint Presentation</vt:lpstr>
      <vt:lpstr>PowerPoint Presentation</vt:lpstr>
      <vt:lpstr>Cervical plexus </vt:lpstr>
      <vt:lpstr>Brachial plexus</vt:lpstr>
      <vt:lpstr>PowerPoint Presentation</vt:lpstr>
      <vt:lpstr>PowerPoint Presentation</vt:lpstr>
      <vt:lpstr>PowerPoint Presentation</vt:lpstr>
      <vt:lpstr>PowerPoint Presentation</vt:lpstr>
      <vt:lpstr>Lumbar plexus </vt:lpstr>
      <vt:lpstr>PowerPoint Presentation</vt:lpstr>
      <vt:lpstr>PowerPoint Presentation</vt:lpstr>
      <vt:lpstr>Sacral plexus </vt:lpstr>
      <vt:lpstr>PowerPoint Presentation</vt:lpstr>
      <vt:lpstr>PowerPoint Presentation</vt:lpstr>
      <vt:lpstr>Coccygeal plexus </vt:lpstr>
      <vt:lpstr>Thoracic nerves</vt:lpstr>
      <vt:lpstr>PowerPoint Presentation</vt:lpstr>
      <vt:lpstr>Cranial nerves </vt:lpstr>
      <vt:lpstr>I. Olfactory nerves (sensory)</vt:lpstr>
      <vt:lpstr>II. Optic nerves (sensory)</vt:lpstr>
      <vt:lpstr>III. Oculomotor nerves (motor)</vt:lpstr>
      <vt:lpstr>IV. Trochlear nerves (motor)</vt:lpstr>
      <vt:lpstr>V. Trigeminal nerves (mixed)</vt:lpstr>
      <vt:lpstr>VI. Abducent nerves (motor)</vt:lpstr>
      <vt:lpstr>VII. Facial nerves (mixed)</vt:lpstr>
      <vt:lpstr>VIII. Vestibulocochlear (auditory) nerves (sensory)</vt:lpstr>
      <vt:lpstr>IX. Glossopharyngeal nerves (mixed)</vt:lpstr>
      <vt:lpstr>X. Vagus nerves (mixed) </vt:lpstr>
      <vt:lpstr>XI. Accessory nerves (motor)</vt:lpstr>
      <vt:lpstr>XII. Hypoglossal nerves (motor)</vt:lpstr>
      <vt:lpstr>AUTONOMIC NERVOUS SYSTEM</vt:lpstr>
      <vt:lpstr>PowerPoint Presentation</vt:lpstr>
      <vt:lpstr>Efferent Pathways</vt:lpstr>
      <vt:lpstr>Neurotransmitter Effects</vt:lpstr>
      <vt:lpstr>Comparison of Somatic and Autonomic Systems</vt:lpstr>
      <vt:lpstr>PowerPoint Presentation</vt:lpstr>
      <vt:lpstr>PowerPoint Presentation</vt:lpstr>
      <vt:lpstr>SYMPHATHETIC NERVOUS SYSTEM</vt:lpstr>
      <vt:lpstr>PowerPoint Presentation</vt:lpstr>
      <vt:lpstr>PowerPoint Presentation</vt:lpstr>
      <vt:lpstr>Sympathetic outflow; Solid red lines - preganglionic fibres; broken lines - postganglionic fibres. </vt:lpstr>
      <vt:lpstr>PARASYMPHATHETIC NERVOUS SYSTEM</vt:lpstr>
      <vt:lpstr>Parasympathetic outflow; Solid blue lines-preganglionic fibres; broken lines-postganglionic fibres</vt:lpstr>
      <vt:lpstr>Functions of ANS</vt:lpstr>
      <vt:lpstr>Effects of ANS</vt:lpstr>
      <vt:lpstr>PowerPoint Presentation</vt:lpstr>
      <vt:lpstr>PowerPoint Presentation</vt:lpstr>
      <vt:lpstr>PowerPoint Presentation</vt:lpstr>
      <vt:lpstr>PowerPoint Presentation</vt:lpstr>
      <vt:lpstr>PowerPoint Presentation</vt:lpstr>
      <vt:lpstr>AFFERENT IMPULSES FROM VISCERA</vt:lpstr>
      <vt:lpstr>PowerPoint Presentation</vt:lpstr>
      <vt:lpstr>Referred Pain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mycomp</dc:creator>
  <cp:lastModifiedBy>Nelly Jongwo</cp:lastModifiedBy>
  <cp:revision>211</cp:revision>
  <cp:lastPrinted>2021-03-25T15:01:08Z</cp:lastPrinted>
  <dcterms:created xsi:type="dcterms:W3CDTF">2016-10-21T06:14:12Z</dcterms:created>
  <dcterms:modified xsi:type="dcterms:W3CDTF">2021-07-16T10:02:41Z</dcterms:modified>
</cp:coreProperties>
</file>