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1"/>
  </p:notesMasterIdLst>
  <p:handoutMasterIdLst>
    <p:handoutMasterId r:id="rId262"/>
  </p:handoutMasterIdLst>
  <p:sldIdLst>
    <p:sldId id="256" r:id="rId2"/>
    <p:sldId id="257" r:id="rId3"/>
    <p:sldId id="258" r:id="rId4"/>
    <p:sldId id="351" r:id="rId5"/>
    <p:sldId id="306" r:id="rId6"/>
    <p:sldId id="259" r:id="rId7"/>
    <p:sldId id="260" r:id="rId8"/>
    <p:sldId id="347" r:id="rId9"/>
    <p:sldId id="506" r:id="rId10"/>
    <p:sldId id="261" r:id="rId11"/>
    <p:sldId id="262" r:id="rId12"/>
    <p:sldId id="348" r:id="rId13"/>
    <p:sldId id="263" r:id="rId14"/>
    <p:sldId id="264" r:id="rId15"/>
    <p:sldId id="268" r:id="rId16"/>
    <p:sldId id="349" r:id="rId17"/>
    <p:sldId id="346" r:id="rId18"/>
    <p:sldId id="267" r:id="rId19"/>
    <p:sldId id="265" r:id="rId20"/>
    <p:sldId id="266" r:id="rId21"/>
    <p:sldId id="350" r:id="rId22"/>
    <p:sldId id="269" r:id="rId23"/>
    <p:sldId id="270" r:id="rId24"/>
    <p:sldId id="271" r:id="rId25"/>
    <p:sldId id="274" r:id="rId26"/>
    <p:sldId id="275" r:id="rId27"/>
    <p:sldId id="272" r:id="rId28"/>
    <p:sldId id="273" r:id="rId29"/>
    <p:sldId id="276" r:id="rId30"/>
    <p:sldId id="277" r:id="rId31"/>
    <p:sldId id="278" r:id="rId32"/>
    <p:sldId id="279" r:id="rId33"/>
    <p:sldId id="280" r:id="rId34"/>
    <p:sldId id="367" r:id="rId35"/>
    <p:sldId id="281" r:id="rId36"/>
    <p:sldId id="368" r:id="rId37"/>
    <p:sldId id="282" r:id="rId38"/>
    <p:sldId id="369" r:id="rId39"/>
    <p:sldId id="283" r:id="rId40"/>
    <p:sldId id="284" r:id="rId41"/>
    <p:sldId id="285" r:id="rId42"/>
    <p:sldId id="286" r:id="rId43"/>
    <p:sldId id="287" r:id="rId44"/>
    <p:sldId id="288" r:id="rId45"/>
    <p:sldId id="289" r:id="rId46"/>
    <p:sldId id="294" r:id="rId47"/>
    <p:sldId id="290" r:id="rId48"/>
    <p:sldId id="371" r:id="rId49"/>
    <p:sldId id="372" r:id="rId50"/>
    <p:sldId id="291" r:id="rId51"/>
    <p:sldId id="370" r:id="rId52"/>
    <p:sldId id="292" r:id="rId53"/>
    <p:sldId id="293" r:id="rId54"/>
    <p:sldId id="373" r:id="rId55"/>
    <p:sldId id="296" r:id="rId56"/>
    <p:sldId id="295" r:id="rId57"/>
    <p:sldId id="374" r:id="rId58"/>
    <p:sldId id="299" r:id="rId59"/>
    <p:sldId id="375" r:id="rId60"/>
    <p:sldId id="300" r:id="rId61"/>
    <p:sldId id="376" r:id="rId62"/>
    <p:sldId id="301" r:id="rId63"/>
    <p:sldId id="302" r:id="rId64"/>
    <p:sldId id="303" r:id="rId65"/>
    <p:sldId id="377" r:id="rId66"/>
    <p:sldId id="304" r:id="rId67"/>
    <p:sldId id="305" r:id="rId68"/>
    <p:sldId id="307" r:id="rId69"/>
    <p:sldId id="312" r:id="rId70"/>
    <p:sldId id="308" r:id="rId71"/>
    <p:sldId id="378" r:id="rId72"/>
    <p:sldId id="309" r:id="rId73"/>
    <p:sldId id="379" r:id="rId74"/>
    <p:sldId id="310" r:id="rId75"/>
    <p:sldId id="380" r:id="rId76"/>
    <p:sldId id="381" r:id="rId77"/>
    <p:sldId id="311" r:id="rId78"/>
    <p:sldId id="313" r:id="rId79"/>
    <p:sldId id="382" r:id="rId80"/>
    <p:sldId id="314" r:id="rId81"/>
    <p:sldId id="315" r:id="rId82"/>
    <p:sldId id="383" r:id="rId83"/>
    <p:sldId id="318" r:id="rId84"/>
    <p:sldId id="496" r:id="rId85"/>
    <p:sldId id="497" r:id="rId86"/>
    <p:sldId id="500" r:id="rId87"/>
    <p:sldId id="498" r:id="rId88"/>
    <p:sldId id="499" r:id="rId89"/>
    <p:sldId id="501" r:id="rId90"/>
    <p:sldId id="502" r:id="rId91"/>
    <p:sldId id="503" r:id="rId92"/>
    <p:sldId id="504" r:id="rId93"/>
    <p:sldId id="505" r:id="rId94"/>
    <p:sldId id="353" r:id="rId95"/>
    <p:sldId id="352" r:id="rId96"/>
    <p:sldId id="358" r:id="rId97"/>
    <p:sldId id="359" r:id="rId98"/>
    <p:sldId id="355" r:id="rId99"/>
    <p:sldId id="356" r:id="rId100"/>
    <p:sldId id="357" r:id="rId101"/>
    <p:sldId id="360" r:id="rId102"/>
    <p:sldId id="361" r:id="rId103"/>
    <p:sldId id="362" r:id="rId104"/>
    <p:sldId id="363" r:id="rId105"/>
    <p:sldId id="365" r:id="rId106"/>
    <p:sldId id="364" r:id="rId107"/>
    <p:sldId id="366" r:id="rId108"/>
    <p:sldId id="316" r:id="rId109"/>
    <p:sldId id="319" r:id="rId110"/>
    <p:sldId id="386" r:id="rId111"/>
    <p:sldId id="389" r:id="rId112"/>
    <p:sldId id="320" r:id="rId113"/>
    <p:sldId id="384" r:id="rId114"/>
    <p:sldId id="321" r:id="rId115"/>
    <p:sldId id="322" r:id="rId116"/>
    <p:sldId id="385" r:id="rId117"/>
    <p:sldId id="323" r:id="rId118"/>
    <p:sldId id="387" r:id="rId119"/>
    <p:sldId id="327" r:id="rId120"/>
    <p:sldId id="388" r:id="rId121"/>
    <p:sldId id="324" r:id="rId122"/>
    <p:sldId id="325" r:id="rId123"/>
    <p:sldId id="390" r:id="rId124"/>
    <p:sldId id="326" r:id="rId125"/>
    <p:sldId id="328" r:id="rId126"/>
    <p:sldId id="391" r:id="rId127"/>
    <p:sldId id="329" r:id="rId128"/>
    <p:sldId id="335" r:id="rId129"/>
    <p:sldId id="336" r:id="rId130"/>
    <p:sldId id="334" r:id="rId131"/>
    <p:sldId id="392" r:id="rId132"/>
    <p:sldId id="331" r:id="rId133"/>
    <p:sldId id="332" r:id="rId134"/>
    <p:sldId id="337" r:id="rId135"/>
    <p:sldId id="338" r:id="rId136"/>
    <p:sldId id="393" r:id="rId137"/>
    <p:sldId id="339" r:id="rId138"/>
    <p:sldId id="340" r:id="rId139"/>
    <p:sldId id="394" r:id="rId140"/>
    <p:sldId id="333" r:id="rId141"/>
    <p:sldId id="341" r:id="rId142"/>
    <p:sldId id="342" r:id="rId143"/>
    <p:sldId id="395" r:id="rId144"/>
    <p:sldId id="343" r:id="rId145"/>
    <p:sldId id="396" r:id="rId146"/>
    <p:sldId id="344" r:id="rId147"/>
    <p:sldId id="397" r:id="rId148"/>
    <p:sldId id="345" r:id="rId149"/>
    <p:sldId id="398" r:id="rId150"/>
    <p:sldId id="399" r:id="rId151"/>
    <p:sldId id="401" r:id="rId152"/>
    <p:sldId id="402" r:id="rId153"/>
    <p:sldId id="400" r:id="rId154"/>
    <p:sldId id="403" r:id="rId155"/>
    <p:sldId id="404" r:id="rId156"/>
    <p:sldId id="405" r:id="rId157"/>
    <p:sldId id="406" r:id="rId158"/>
    <p:sldId id="407" r:id="rId159"/>
    <p:sldId id="410" r:id="rId160"/>
    <p:sldId id="411" r:id="rId161"/>
    <p:sldId id="408" r:id="rId162"/>
    <p:sldId id="412" r:id="rId163"/>
    <p:sldId id="413" r:id="rId164"/>
    <p:sldId id="409" r:id="rId165"/>
    <p:sldId id="414" r:id="rId166"/>
    <p:sldId id="415" r:id="rId167"/>
    <p:sldId id="420" r:id="rId168"/>
    <p:sldId id="416" r:id="rId169"/>
    <p:sldId id="417" r:id="rId170"/>
    <p:sldId id="421" r:id="rId171"/>
    <p:sldId id="422" r:id="rId172"/>
    <p:sldId id="418" r:id="rId173"/>
    <p:sldId id="423" r:id="rId174"/>
    <p:sldId id="424" r:id="rId175"/>
    <p:sldId id="425" r:id="rId176"/>
    <p:sldId id="426" r:id="rId177"/>
    <p:sldId id="427" r:id="rId178"/>
    <p:sldId id="419" r:id="rId179"/>
    <p:sldId id="428" r:id="rId180"/>
    <p:sldId id="429" r:id="rId181"/>
    <p:sldId id="430" r:id="rId182"/>
    <p:sldId id="434" r:id="rId183"/>
    <p:sldId id="431" r:id="rId184"/>
    <p:sldId id="435" r:id="rId185"/>
    <p:sldId id="432" r:id="rId186"/>
    <p:sldId id="436" r:id="rId187"/>
    <p:sldId id="433" r:id="rId188"/>
    <p:sldId id="437" r:id="rId189"/>
    <p:sldId id="438" r:id="rId190"/>
    <p:sldId id="439" r:id="rId191"/>
    <p:sldId id="445" r:id="rId192"/>
    <p:sldId id="440" r:id="rId193"/>
    <p:sldId id="441" r:id="rId194"/>
    <p:sldId id="447" r:id="rId195"/>
    <p:sldId id="446" r:id="rId196"/>
    <p:sldId id="442" r:id="rId197"/>
    <p:sldId id="448" r:id="rId198"/>
    <p:sldId id="443" r:id="rId199"/>
    <p:sldId id="444" r:id="rId200"/>
    <p:sldId id="449" r:id="rId201"/>
    <p:sldId id="450" r:id="rId202"/>
    <p:sldId id="455" r:id="rId203"/>
    <p:sldId id="456" r:id="rId204"/>
    <p:sldId id="451" r:id="rId205"/>
    <p:sldId id="452" r:id="rId206"/>
    <p:sldId id="453" r:id="rId207"/>
    <p:sldId id="454" r:id="rId208"/>
    <p:sldId id="457" r:id="rId209"/>
    <p:sldId id="458" r:id="rId210"/>
    <p:sldId id="459" r:id="rId211"/>
    <p:sldId id="462" r:id="rId212"/>
    <p:sldId id="460" r:id="rId213"/>
    <p:sldId id="463" r:id="rId214"/>
    <p:sldId id="461" r:id="rId215"/>
    <p:sldId id="464" r:id="rId216"/>
    <p:sldId id="507" r:id="rId217"/>
    <p:sldId id="509" r:id="rId218"/>
    <p:sldId id="510" r:id="rId219"/>
    <p:sldId id="516" r:id="rId220"/>
    <p:sldId id="508" r:id="rId221"/>
    <p:sldId id="511" r:id="rId222"/>
    <p:sldId id="518" r:id="rId223"/>
    <p:sldId id="512" r:id="rId224"/>
    <p:sldId id="519" r:id="rId225"/>
    <p:sldId id="513" r:id="rId226"/>
    <p:sldId id="520" r:id="rId227"/>
    <p:sldId id="521" r:id="rId228"/>
    <p:sldId id="522" r:id="rId229"/>
    <p:sldId id="466" r:id="rId230"/>
    <p:sldId id="523" r:id="rId231"/>
    <p:sldId id="467" r:id="rId232"/>
    <p:sldId id="468" r:id="rId233"/>
    <p:sldId id="470" r:id="rId234"/>
    <p:sldId id="471" r:id="rId235"/>
    <p:sldId id="472" r:id="rId236"/>
    <p:sldId id="469" r:id="rId237"/>
    <p:sldId id="473" r:id="rId238"/>
    <p:sldId id="474" r:id="rId239"/>
    <p:sldId id="479" r:id="rId240"/>
    <p:sldId id="475" r:id="rId241"/>
    <p:sldId id="476" r:id="rId242"/>
    <p:sldId id="485" r:id="rId243"/>
    <p:sldId id="477" r:id="rId244"/>
    <p:sldId id="486" r:id="rId245"/>
    <p:sldId id="489" r:id="rId246"/>
    <p:sldId id="524" r:id="rId247"/>
    <p:sldId id="488" r:id="rId248"/>
    <p:sldId id="481" r:id="rId249"/>
    <p:sldId id="525" r:id="rId250"/>
    <p:sldId id="478" r:id="rId251"/>
    <p:sldId id="480" r:id="rId252"/>
    <p:sldId id="490" r:id="rId253"/>
    <p:sldId id="526" r:id="rId254"/>
    <p:sldId id="527" r:id="rId255"/>
    <p:sldId id="483" r:id="rId256"/>
    <p:sldId id="484" r:id="rId257"/>
    <p:sldId id="491" r:id="rId258"/>
    <p:sldId id="495" r:id="rId259"/>
    <p:sldId id="465" r:id="rId26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5" autoAdjust="0"/>
    <p:restoredTop sz="82585" autoAdjust="0"/>
  </p:normalViewPr>
  <p:slideViewPr>
    <p:cSldViewPr snapToGrid="0">
      <p:cViewPr varScale="1">
        <p:scale>
          <a:sx n="61" d="100"/>
          <a:sy n="61"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notesMaster" Target="notesMasters/notesMaster1.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C19E4-8EDD-4932-8D8E-E3008EC7620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97254D75-D304-43B1-B6E4-B81967819A2F}">
      <dgm:prSet custT="1"/>
      <dgm:spPr/>
      <dgm:t>
        <a:bodyPr/>
        <a:lstStyle/>
        <a:p>
          <a:pPr rtl="0"/>
          <a:r>
            <a:rPr lang="en-GB" sz="2200" smtClean="0"/>
            <a:t>Classic symptoms are fever, headache, and nuchal rigidity.</a:t>
          </a:r>
          <a:endParaRPr lang="en-GB" sz="2200"/>
        </a:p>
      </dgm:t>
    </dgm:pt>
    <dgm:pt modelId="{7F4505B8-FA78-42C8-ADCA-4FDDA083B8FF}" type="parTrans" cxnId="{C0D027A8-A9EC-43F3-AEE9-7A8BB2D1B3DB}">
      <dgm:prSet/>
      <dgm:spPr/>
      <dgm:t>
        <a:bodyPr/>
        <a:lstStyle/>
        <a:p>
          <a:endParaRPr lang="en-GB"/>
        </a:p>
      </dgm:t>
    </dgm:pt>
    <dgm:pt modelId="{F4FA198C-79D4-4989-BDAE-948C8D711420}" type="sibTrans" cxnId="{C0D027A8-A9EC-43F3-AEE9-7A8BB2D1B3DB}">
      <dgm:prSet/>
      <dgm:spPr/>
      <dgm:t>
        <a:bodyPr/>
        <a:lstStyle/>
        <a:p>
          <a:endParaRPr lang="en-GB"/>
        </a:p>
      </dgm:t>
    </dgm:pt>
    <dgm:pt modelId="{71471B00-DF81-4AAC-AC33-5BA77C9188D3}">
      <dgm:prSet custT="1"/>
      <dgm:spPr/>
      <dgm:t>
        <a:bodyPr/>
        <a:lstStyle/>
        <a:p>
          <a:pPr rtl="0"/>
          <a:r>
            <a:rPr lang="en-GB" sz="2200" smtClean="0"/>
            <a:t>Altered mental status; confusion in older patients.</a:t>
          </a:r>
          <a:endParaRPr lang="en-GB" sz="2200"/>
        </a:p>
      </dgm:t>
    </dgm:pt>
    <dgm:pt modelId="{A1AE1F8C-F11E-49D9-9C1C-8A038929AD4F}" type="parTrans" cxnId="{4FC23F3E-C65B-409E-8B3C-CA213AF0A2A8}">
      <dgm:prSet/>
      <dgm:spPr/>
      <dgm:t>
        <a:bodyPr/>
        <a:lstStyle/>
        <a:p>
          <a:endParaRPr lang="en-GB"/>
        </a:p>
      </dgm:t>
    </dgm:pt>
    <dgm:pt modelId="{1785B391-BF65-4649-A282-6CD8FF36BD8E}" type="sibTrans" cxnId="{4FC23F3E-C65B-409E-8B3C-CA213AF0A2A8}">
      <dgm:prSet/>
      <dgm:spPr/>
      <dgm:t>
        <a:bodyPr/>
        <a:lstStyle/>
        <a:p>
          <a:endParaRPr lang="en-GB"/>
        </a:p>
      </dgm:t>
    </dgm:pt>
    <dgm:pt modelId="{BD480B3E-0C91-44D3-9F38-D882E367DEFA}">
      <dgm:prSet custT="1"/>
      <dgm:spPr/>
      <dgm:t>
        <a:bodyPr/>
        <a:lstStyle/>
        <a:p>
          <a:pPr rtl="0"/>
          <a:r>
            <a:rPr lang="en-GB" sz="2200" dirty="0" smtClean="0"/>
            <a:t>Petechial or purpuric rash from coagulopathy, especially with N. </a:t>
          </a:r>
          <a:r>
            <a:rPr lang="en-GB" sz="2200" dirty="0" err="1" smtClean="0"/>
            <a:t>meningitidis</a:t>
          </a:r>
          <a:r>
            <a:rPr lang="en-GB" sz="2200" dirty="0" smtClean="0"/>
            <a:t>.</a:t>
          </a:r>
          <a:endParaRPr lang="en-GB" sz="2200" dirty="0"/>
        </a:p>
      </dgm:t>
    </dgm:pt>
    <dgm:pt modelId="{6CD0BD84-13A4-4246-9E75-DCD40B80B601}" type="parTrans" cxnId="{E178E576-71BA-4BD6-B37B-AF2D372DCDF1}">
      <dgm:prSet/>
      <dgm:spPr/>
      <dgm:t>
        <a:bodyPr/>
        <a:lstStyle/>
        <a:p>
          <a:endParaRPr lang="en-GB"/>
        </a:p>
      </dgm:t>
    </dgm:pt>
    <dgm:pt modelId="{0F3CCBCC-1250-4744-A00D-4B5ADF959018}" type="sibTrans" cxnId="{E178E576-71BA-4BD6-B37B-AF2D372DCDF1}">
      <dgm:prSet/>
      <dgm:spPr/>
      <dgm:t>
        <a:bodyPr/>
        <a:lstStyle/>
        <a:p>
          <a:endParaRPr lang="en-GB"/>
        </a:p>
      </dgm:t>
    </dgm:pt>
    <dgm:pt modelId="{3B38A708-3691-46B1-943E-09B4EB7E8DB4}">
      <dgm:prSet custT="1"/>
      <dgm:spPr/>
      <dgm:t>
        <a:bodyPr/>
        <a:lstStyle/>
        <a:p>
          <a:pPr rtl="0"/>
          <a:r>
            <a:rPr lang="en-GB" sz="2200" smtClean="0"/>
            <a:t>Photophobia.</a:t>
          </a:r>
          <a:endParaRPr lang="en-GB" sz="2200"/>
        </a:p>
      </dgm:t>
    </dgm:pt>
    <dgm:pt modelId="{603D4D82-0C6E-4B9F-A0D6-BC73FC1CF0D0}" type="parTrans" cxnId="{BCB47556-F5CB-4D92-8866-CED82BC6235F}">
      <dgm:prSet/>
      <dgm:spPr/>
      <dgm:t>
        <a:bodyPr/>
        <a:lstStyle/>
        <a:p>
          <a:endParaRPr lang="en-GB"/>
        </a:p>
      </dgm:t>
    </dgm:pt>
    <dgm:pt modelId="{E9566B4F-092C-4DE5-B2B4-EDE0DC854FC2}" type="sibTrans" cxnId="{BCB47556-F5CB-4D92-8866-CED82BC6235F}">
      <dgm:prSet/>
      <dgm:spPr/>
      <dgm:t>
        <a:bodyPr/>
        <a:lstStyle/>
        <a:p>
          <a:endParaRPr lang="en-GB"/>
        </a:p>
      </dgm:t>
    </dgm:pt>
    <dgm:pt modelId="{73D2498B-8060-4F81-A621-F706D3DC81E4}" type="pres">
      <dgm:prSet presAssocID="{8A0C19E4-8EDD-4932-8D8E-E3008EC76202}" presName="compositeShape" presStyleCnt="0">
        <dgm:presLayoutVars>
          <dgm:dir/>
          <dgm:resizeHandles/>
        </dgm:presLayoutVars>
      </dgm:prSet>
      <dgm:spPr/>
      <dgm:t>
        <a:bodyPr/>
        <a:lstStyle/>
        <a:p>
          <a:endParaRPr lang="en-GB"/>
        </a:p>
      </dgm:t>
    </dgm:pt>
    <dgm:pt modelId="{0EDEB31D-ACD6-4DDD-A843-2A56EABBF3B4}" type="pres">
      <dgm:prSet presAssocID="{8A0C19E4-8EDD-4932-8D8E-E3008EC76202}" presName="pyramid" presStyleLbl="node1" presStyleIdx="0" presStyleCnt="1" custScaleX="58058"/>
      <dgm:spPr/>
    </dgm:pt>
    <dgm:pt modelId="{1DF3E208-13A5-4A98-8219-CD592E67FFF9}" type="pres">
      <dgm:prSet presAssocID="{8A0C19E4-8EDD-4932-8D8E-E3008EC76202}" presName="theList" presStyleCnt="0"/>
      <dgm:spPr/>
    </dgm:pt>
    <dgm:pt modelId="{86092FE8-A617-4F59-9E69-1CD8A5DB828A}" type="pres">
      <dgm:prSet presAssocID="{97254D75-D304-43B1-B6E4-B81967819A2F}" presName="aNode" presStyleLbl="fgAcc1" presStyleIdx="0" presStyleCnt="4" custScaleX="125288">
        <dgm:presLayoutVars>
          <dgm:bulletEnabled val="1"/>
        </dgm:presLayoutVars>
      </dgm:prSet>
      <dgm:spPr/>
      <dgm:t>
        <a:bodyPr/>
        <a:lstStyle/>
        <a:p>
          <a:endParaRPr lang="en-GB"/>
        </a:p>
      </dgm:t>
    </dgm:pt>
    <dgm:pt modelId="{EB3D955F-B49D-4610-A903-42DA5D9C95F0}" type="pres">
      <dgm:prSet presAssocID="{97254D75-D304-43B1-B6E4-B81967819A2F}" presName="aSpace" presStyleCnt="0"/>
      <dgm:spPr/>
    </dgm:pt>
    <dgm:pt modelId="{D797E03E-29ED-4A9B-8E90-EDE3A1CF4BD1}" type="pres">
      <dgm:prSet presAssocID="{71471B00-DF81-4AAC-AC33-5BA77C9188D3}" presName="aNode" presStyleLbl="fgAcc1" presStyleIdx="1" presStyleCnt="4" custScaleX="128471">
        <dgm:presLayoutVars>
          <dgm:bulletEnabled val="1"/>
        </dgm:presLayoutVars>
      </dgm:prSet>
      <dgm:spPr/>
      <dgm:t>
        <a:bodyPr/>
        <a:lstStyle/>
        <a:p>
          <a:endParaRPr lang="en-GB"/>
        </a:p>
      </dgm:t>
    </dgm:pt>
    <dgm:pt modelId="{1F2EB1CD-4B35-42E8-A25A-599DED975F3E}" type="pres">
      <dgm:prSet presAssocID="{71471B00-DF81-4AAC-AC33-5BA77C9188D3}" presName="aSpace" presStyleCnt="0"/>
      <dgm:spPr/>
    </dgm:pt>
    <dgm:pt modelId="{7C96CBF9-695A-40BE-A913-B7AA71EF566C}" type="pres">
      <dgm:prSet presAssocID="{BD480B3E-0C91-44D3-9F38-D882E367DEFA}" presName="aNode" presStyleLbl="fgAcc1" presStyleIdx="2" presStyleCnt="4" custScaleX="130038">
        <dgm:presLayoutVars>
          <dgm:bulletEnabled val="1"/>
        </dgm:presLayoutVars>
      </dgm:prSet>
      <dgm:spPr/>
      <dgm:t>
        <a:bodyPr/>
        <a:lstStyle/>
        <a:p>
          <a:endParaRPr lang="en-GB"/>
        </a:p>
      </dgm:t>
    </dgm:pt>
    <dgm:pt modelId="{3827422B-278B-4B08-8C87-D87DD436C46E}" type="pres">
      <dgm:prSet presAssocID="{BD480B3E-0C91-44D3-9F38-D882E367DEFA}" presName="aSpace" presStyleCnt="0"/>
      <dgm:spPr/>
    </dgm:pt>
    <dgm:pt modelId="{7A115179-FAA6-436E-B15C-7A766DBC3E94}" type="pres">
      <dgm:prSet presAssocID="{3B38A708-3691-46B1-943E-09B4EB7E8DB4}" presName="aNode" presStyleLbl="fgAcc1" presStyleIdx="3" presStyleCnt="4" custScaleX="130030">
        <dgm:presLayoutVars>
          <dgm:bulletEnabled val="1"/>
        </dgm:presLayoutVars>
      </dgm:prSet>
      <dgm:spPr/>
      <dgm:t>
        <a:bodyPr/>
        <a:lstStyle/>
        <a:p>
          <a:endParaRPr lang="en-GB"/>
        </a:p>
      </dgm:t>
    </dgm:pt>
    <dgm:pt modelId="{F22513E1-02E6-41C4-BF14-0A524B48DFB5}" type="pres">
      <dgm:prSet presAssocID="{3B38A708-3691-46B1-943E-09B4EB7E8DB4}" presName="aSpace" presStyleCnt="0"/>
      <dgm:spPr/>
    </dgm:pt>
  </dgm:ptLst>
  <dgm:cxnLst>
    <dgm:cxn modelId="{54274FA1-4517-4E66-B27B-EEBE6BDE79D7}" type="presOf" srcId="{71471B00-DF81-4AAC-AC33-5BA77C9188D3}" destId="{D797E03E-29ED-4A9B-8E90-EDE3A1CF4BD1}" srcOrd="0" destOrd="0" presId="urn:microsoft.com/office/officeart/2005/8/layout/pyramid2"/>
    <dgm:cxn modelId="{506CE26E-7E95-4AD3-9943-4C175270C971}" type="presOf" srcId="{8A0C19E4-8EDD-4932-8D8E-E3008EC76202}" destId="{73D2498B-8060-4F81-A621-F706D3DC81E4}" srcOrd="0" destOrd="0" presId="urn:microsoft.com/office/officeart/2005/8/layout/pyramid2"/>
    <dgm:cxn modelId="{BCB47556-F5CB-4D92-8866-CED82BC6235F}" srcId="{8A0C19E4-8EDD-4932-8D8E-E3008EC76202}" destId="{3B38A708-3691-46B1-943E-09B4EB7E8DB4}" srcOrd="3" destOrd="0" parTransId="{603D4D82-0C6E-4B9F-A0D6-BC73FC1CF0D0}" sibTransId="{E9566B4F-092C-4DE5-B2B4-EDE0DC854FC2}"/>
    <dgm:cxn modelId="{E178E576-71BA-4BD6-B37B-AF2D372DCDF1}" srcId="{8A0C19E4-8EDD-4932-8D8E-E3008EC76202}" destId="{BD480B3E-0C91-44D3-9F38-D882E367DEFA}" srcOrd="2" destOrd="0" parTransId="{6CD0BD84-13A4-4246-9E75-DCD40B80B601}" sibTransId="{0F3CCBCC-1250-4744-A00D-4B5ADF959018}"/>
    <dgm:cxn modelId="{97A328BC-BDB8-47E5-8D0C-6A7CE45DC468}" type="presOf" srcId="{BD480B3E-0C91-44D3-9F38-D882E367DEFA}" destId="{7C96CBF9-695A-40BE-A913-B7AA71EF566C}" srcOrd="0" destOrd="0" presId="urn:microsoft.com/office/officeart/2005/8/layout/pyramid2"/>
    <dgm:cxn modelId="{63EAB9A9-4F04-4B79-A5D3-46EE3DB2CF58}" type="presOf" srcId="{3B38A708-3691-46B1-943E-09B4EB7E8DB4}" destId="{7A115179-FAA6-436E-B15C-7A766DBC3E94}" srcOrd="0" destOrd="0" presId="urn:microsoft.com/office/officeart/2005/8/layout/pyramid2"/>
    <dgm:cxn modelId="{C0D027A8-A9EC-43F3-AEE9-7A8BB2D1B3DB}" srcId="{8A0C19E4-8EDD-4932-8D8E-E3008EC76202}" destId="{97254D75-D304-43B1-B6E4-B81967819A2F}" srcOrd="0" destOrd="0" parTransId="{7F4505B8-FA78-42C8-ADCA-4FDDA083B8FF}" sibTransId="{F4FA198C-79D4-4989-BDAE-948C8D711420}"/>
    <dgm:cxn modelId="{E26A9D0B-1FF7-4611-A66D-DEB5909303DF}" type="presOf" srcId="{97254D75-D304-43B1-B6E4-B81967819A2F}" destId="{86092FE8-A617-4F59-9E69-1CD8A5DB828A}" srcOrd="0" destOrd="0" presId="urn:microsoft.com/office/officeart/2005/8/layout/pyramid2"/>
    <dgm:cxn modelId="{4FC23F3E-C65B-409E-8B3C-CA213AF0A2A8}" srcId="{8A0C19E4-8EDD-4932-8D8E-E3008EC76202}" destId="{71471B00-DF81-4AAC-AC33-5BA77C9188D3}" srcOrd="1" destOrd="0" parTransId="{A1AE1F8C-F11E-49D9-9C1C-8A038929AD4F}" sibTransId="{1785B391-BF65-4649-A282-6CD8FF36BD8E}"/>
    <dgm:cxn modelId="{861E7E2C-657F-4F5F-9522-11FC15077ECD}" type="presParOf" srcId="{73D2498B-8060-4F81-A621-F706D3DC81E4}" destId="{0EDEB31D-ACD6-4DDD-A843-2A56EABBF3B4}" srcOrd="0" destOrd="0" presId="urn:microsoft.com/office/officeart/2005/8/layout/pyramid2"/>
    <dgm:cxn modelId="{B1CD7B6A-712F-4041-AE56-6D20052113F4}" type="presParOf" srcId="{73D2498B-8060-4F81-A621-F706D3DC81E4}" destId="{1DF3E208-13A5-4A98-8219-CD592E67FFF9}" srcOrd="1" destOrd="0" presId="urn:microsoft.com/office/officeart/2005/8/layout/pyramid2"/>
    <dgm:cxn modelId="{600B3A8F-9AD7-4363-9FFC-8A8D412006E0}" type="presParOf" srcId="{1DF3E208-13A5-4A98-8219-CD592E67FFF9}" destId="{86092FE8-A617-4F59-9E69-1CD8A5DB828A}" srcOrd="0" destOrd="0" presId="urn:microsoft.com/office/officeart/2005/8/layout/pyramid2"/>
    <dgm:cxn modelId="{98695B7B-1507-475F-BDE4-136F60A87BB1}" type="presParOf" srcId="{1DF3E208-13A5-4A98-8219-CD592E67FFF9}" destId="{EB3D955F-B49D-4610-A903-42DA5D9C95F0}" srcOrd="1" destOrd="0" presId="urn:microsoft.com/office/officeart/2005/8/layout/pyramid2"/>
    <dgm:cxn modelId="{C6D57F2B-74E8-48BC-AD01-85C90081644C}" type="presParOf" srcId="{1DF3E208-13A5-4A98-8219-CD592E67FFF9}" destId="{D797E03E-29ED-4A9B-8E90-EDE3A1CF4BD1}" srcOrd="2" destOrd="0" presId="urn:microsoft.com/office/officeart/2005/8/layout/pyramid2"/>
    <dgm:cxn modelId="{D69F32F2-B21E-462E-B038-D5F297ADC52D}" type="presParOf" srcId="{1DF3E208-13A5-4A98-8219-CD592E67FFF9}" destId="{1F2EB1CD-4B35-42E8-A25A-599DED975F3E}" srcOrd="3" destOrd="0" presId="urn:microsoft.com/office/officeart/2005/8/layout/pyramid2"/>
    <dgm:cxn modelId="{8B750DB3-6D89-4AC7-9C43-467BB3C6ECEE}" type="presParOf" srcId="{1DF3E208-13A5-4A98-8219-CD592E67FFF9}" destId="{7C96CBF9-695A-40BE-A913-B7AA71EF566C}" srcOrd="4" destOrd="0" presId="urn:microsoft.com/office/officeart/2005/8/layout/pyramid2"/>
    <dgm:cxn modelId="{3D520310-5A32-49A5-B4EC-6A9F9D0BD064}" type="presParOf" srcId="{1DF3E208-13A5-4A98-8219-CD592E67FFF9}" destId="{3827422B-278B-4B08-8C87-D87DD436C46E}" srcOrd="5" destOrd="0" presId="urn:microsoft.com/office/officeart/2005/8/layout/pyramid2"/>
    <dgm:cxn modelId="{5A2E9DE8-D395-4127-A47E-173E68A1DBEB}" type="presParOf" srcId="{1DF3E208-13A5-4A98-8219-CD592E67FFF9}" destId="{7A115179-FAA6-436E-B15C-7A766DBC3E94}" srcOrd="6" destOrd="0" presId="urn:microsoft.com/office/officeart/2005/8/layout/pyramid2"/>
    <dgm:cxn modelId="{5B4B1FE0-E804-4424-9A02-7023A979382D}" type="presParOf" srcId="{1DF3E208-13A5-4A98-8219-CD592E67FFF9}" destId="{F22513E1-02E6-41C4-BF14-0A524B48DFB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8724D-BE8D-4A5F-A0CD-8DA7F3A24A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FB32F9B-2E54-46BB-8619-F56D357DC3BF}">
      <dgm:prSet custT="1"/>
      <dgm:spPr/>
      <dgm:t>
        <a:bodyPr/>
        <a:lstStyle/>
        <a:p>
          <a:pPr rtl="0"/>
          <a:r>
            <a:rPr lang="en-GB" sz="3300" smtClean="0"/>
            <a:t>Nuchal rigidity, neck tenderness, or a bulging the anterior fontanelle in infants.</a:t>
          </a:r>
          <a:endParaRPr lang="en-GB" sz="3300"/>
        </a:p>
      </dgm:t>
    </dgm:pt>
    <dgm:pt modelId="{28FA035E-A44E-40C0-9DAC-BE5A31749600}" type="parTrans" cxnId="{4B96ACD1-2F68-4FD8-A801-93AAF95D289A}">
      <dgm:prSet/>
      <dgm:spPr/>
      <dgm:t>
        <a:bodyPr/>
        <a:lstStyle/>
        <a:p>
          <a:endParaRPr lang="en-GB"/>
        </a:p>
      </dgm:t>
    </dgm:pt>
    <dgm:pt modelId="{1BF411E1-B0D6-41E8-B7C3-E1358A02BF85}" type="sibTrans" cxnId="{4B96ACD1-2F68-4FD8-A801-93AAF95D289A}">
      <dgm:prSet/>
      <dgm:spPr/>
      <dgm:t>
        <a:bodyPr/>
        <a:lstStyle/>
        <a:p>
          <a:endParaRPr lang="en-GB"/>
        </a:p>
      </dgm:t>
    </dgm:pt>
    <dgm:pt modelId="{0379475E-1958-4999-95F2-8AED422C5B3C}">
      <dgm:prSet custT="1"/>
      <dgm:spPr/>
      <dgm:t>
        <a:bodyPr/>
        <a:lstStyle/>
        <a:p>
          <a:pPr rtl="0"/>
          <a:r>
            <a:rPr lang="en-GB" sz="3300" dirty="0" smtClean="0"/>
            <a:t>Children may exhibit behavioural changes, arching of the back and neck, a blank stare, refusal to feed, and seizures. </a:t>
          </a:r>
          <a:endParaRPr lang="en-GB" sz="3300" dirty="0"/>
        </a:p>
      </dgm:t>
    </dgm:pt>
    <dgm:pt modelId="{A655649E-3702-4C9A-8B54-395FA6B794F5}" type="parTrans" cxnId="{73108FD7-CB17-47AD-AB85-B9AE73559521}">
      <dgm:prSet/>
      <dgm:spPr/>
      <dgm:t>
        <a:bodyPr/>
        <a:lstStyle/>
        <a:p>
          <a:endParaRPr lang="en-GB"/>
        </a:p>
      </dgm:t>
    </dgm:pt>
    <dgm:pt modelId="{FDA82248-089E-4CF9-A29F-523035B24FB1}" type="sibTrans" cxnId="{73108FD7-CB17-47AD-AB85-B9AE73559521}">
      <dgm:prSet/>
      <dgm:spPr/>
      <dgm:t>
        <a:bodyPr/>
        <a:lstStyle/>
        <a:p>
          <a:endParaRPr lang="en-GB"/>
        </a:p>
      </dgm:t>
    </dgm:pt>
    <dgm:pt modelId="{A171272B-E491-448C-9A10-69F2F395B6E1}">
      <dgm:prSet custT="1"/>
      <dgm:spPr/>
      <dgm:t>
        <a:bodyPr/>
        <a:lstStyle/>
        <a:p>
          <a:pPr rtl="0"/>
          <a:r>
            <a:rPr lang="en-GB" sz="3300" smtClean="0"/>
            <a:t>Viral meningitis can cause a red, maculopapular rash in children.</a:t>
          </a:r>
          <a:endParaRPr lang="en-GB" sz="3300"/>
        </a:p>
      </dgm:t>
    </dgm:pt>
    <dgm:pt modelId="{4F81BF9A-F05B-49C2-985E-C5F5A15E5910}" type="parTrans" cxnId="{FB43E84D-DC0B-4758-B150-14D45BF9C8E6}">
      <dgm:prSet/>
      <dgm:spPr/>
      <dgm:t>
        <a:bodyPr/>
        <a:lstStyle/>
        <a:p>
          <a:endParaRPr lang="en-GB"/>
        </a:p>
      </dgm:t>
    </dgm:pt>
    <dgm:pt modelId="{FBB98D88-89F2-4EE7-B32C-FFF8260FB68D}" type="sibTrans" cxnId="{FB43E84D-DC0B-4758-B150-14D45BF9C8E6}">
      <dgm:prSet/>
      <dgm:spPr/>
      <dgm:t>
        <a:bodyPr/>
        <a:lstStyle/>
        <a:p>
          <a:endParaRPr lang="en-GB"/>
        </a:p>
      </dgm:t>
    </dgm:pt>
    <dgm:pt modelId="{370A0329-72B3-4D94-AF17-4FABF34ADC8B}">
      <dgm:prSet custT="1"/>
      <dgm:spPr/>
      <dgm:t>
        <a:bodyPr/>
        <a:lstStyle/>
        <a:p>
          <a:pPr rtl="0"/>
          <a:r>
            <a:rPr lang="en-GB" sz="3300" b="1" u="sng" smtClean="0"/>
            <a:t>Positive Kernig’s sign</a:t>
          </a:r>
          <a:r>
            <a:rPr lang="en-GB" sz="3300" smtClean="0"/>
            <a:t>: When the patient is lying with the thigh flexed on the abdomen, the leg cannot be completely extended.</a:t>
          </a:r>
          <a:endParaRPr lang="en-GB" sz="3300"/>
        </a:p>
      </dgm:t>
    </dgm:pt>
    <dgm:pt modelId="{206538EE-D90D-4814-8831-202500023F0F}" type="parTrans" cxnId="{078F3C2A-ADB9-4BA2-8414-5DA3E8AF3C60}">
      <dgm:prSet/>
      <dgm:spPr/>
      <dgm:t>
        <a:bodyPr/>
        <a:lstStyle/>
        <a:p>
          <a:endParaRPr lang="en-GB"/>
        </a:p>
      </dgm:t>
    </dgm:pt>
    <dgm:pt modelId="{89DD48C4-BCC9-4334-B055-ABE1CDAEDC96}" type="sibTrans" cxnId="{078F3C2A-ADB9-4BA2-8414-5DA3E8AF3C60}">
      <dgm:prSet/>
      <dgm:spPr/>
      <dgm:t>
        <a:bodyPr/>
        <a:lstStyle/>
        <a:p>
          <a:endParaRPr lang="en-GB"/>
        </a:p>
      </dgm:t>
    </dgm:pt>
    <dgm:pt modelId="{4631DB21-7A00-4840-96EB-5CC2A5B799D4}" type="pres">
      <dgm:prSet presAssocID="{6908724D-BE8D-4A5F-A0CD-8DA7F3A24A53}" presName="linear" presStyleCnt="0">
        <dgm:presLayoutVars>
          <dgm:animLvl val="lvl"/>
          <dgm:resizeHandles val="exact"/>
        </dgm:presLayoutVars>
      </dgm:prSet>
      <dgm:spPr/>
      <dgm:t>
        <a:bodyPr/>
        <a:lstStyle/>
        <a:p>
          <a:endParaRPr lang="en-GB"/>
        </a:p>
      </dgm:t>
    </dgm:pt>
    <dgm:pt modelId="{C368911A-9725-40DE-9A52-DD5B079EC105}" type="pres">
      <dgm:prSet presAssocID="{BFB32F9B-2E54-46BB-8619-F56D357DC3BF}" presName="parentText" presStyleLbl="node1" presStyleIdx="0" presStyleCnt="4">
        <dgm:presLayoutVars>
          <dgm:chMax val="0"/>
          <dgm:bulletEnabled val="1"/>
        </dgm:presLayoutVars>
      </dgm:prSet>
      <dgm:spPr/>
      <dgm:t>
        <a:bodyPr/>
        <a:lstStyle/>
        <a:p>
          <a:endParaRPr lang="en-GB"/>
        </a:p>
      </dgm:t>
    </dgm:pt>
    <dgm:pt modelId="{34632A41-7912-4B2B-B438-CDB6897B782D}" type="pres">
      <dgm:prSet presAssocID="{1BF411E1-B0D6-41E8-B7C3-E1358A02BF85}" presName="spacer" presStyleCnt="0"/>
      <dgm:spPr/>
    </dgm:pt>
    <dgm:pt modelId="{CC1AF867-F7D7-4A8D-8BFF-79F90B6B317C}" type="pres">
      <dgm:prSet presAssocID="{0379475E-1958-4999-95F2-8AED422C5B3C}" presName="parentText" presStyleLbl="node1" presStyleIdx="1" presStyleCnt="4">
        <dgm:presLayoutVars>
          <dgm:chMax val="0"/>
          <dgm:bulletEnabled val="1"/>
        </dgm:presLayoutVars>
      </dgm:prSet>
      <dgm:spPr/>
      <dgm:t>
        <a:bodyPr/>
        <a:lstStyle/>
        <a:p>
          <a:endParaRPr lang="en-GB"/>
        </a:p>
      </dgm:t>
    </dgm:pt>
    <dgm:pt modelId="{2AE18B10-93DD-4A80-8476-3D29367756D0}" type="pres">
      <dgm:prSet presAssocID="{FDA82248-089E-4CF9-A29F-523035B24FB1}" presName="spacer" presStyleCnt="0"/>
      <dgm:spPr/>
    </dgm:pt>
    <dgm:pt modelId="{C3D55CE1-C5FD-4192-8765-2B18C7535DCA}" type="pres">
      <dgm:prSet presAssocID="{A171272B-E491-448C-9A10-69F2F395B6E1}" presName="parentText" presStyleLbl="node1" presStyleIdx="2" presStyleCnt="4">
        <dgm:presLayoutVars>
          <dgm:chMax val="0"/>
          <dgm:bulletEnabled val="1"/>
        </dgm:presLayoutVars>
      </dgm:prSet>
      <dgm:spPr/>
      <dgm:t>
        <a:bodyPr/>
        <a:lstStyle/>
        <a:p>
          <a:endParaRPr lang="en-GB"/>
        </a:p>
      </dgm:t>
    </dgm:pt>
    <dgm:pt modelId="{D110C432-3A5C-494C-81E5-29423EF8D3D2}" type="pres">
      <dgm:prSet presAssocID="{FBB98D88-89F2-4EE7-B32C-FFF8260FB68D}" presName="spacer" presStyleCnt="0"/>
      <dgm:spPr/>
    </dgm:pt>
    <dgm:pt modelId="{A28FEA63-24B0-40B6-BA74-B02926067C9E}" type="pres">
      <dgm:prSet presAssocID="{370A0329-72B3-4D94-AF17-4FABF34ADC8B}" presName="parentText" presStyleLbl="node1" presStyleIdx="3" presStyleCnt="4">
        <dgm:presLayoutVars>
          <dgm:chMax val="0"/>
          <dgm:bulletEnabled val="1"/>
        </dgm:presLayoutVars>
      </dgm:prSet>
      <dgm:spPr/>
      <dgm:t>
        <a:bodyPr/>
        <a:lstStyle/>
        <a:p>
          <a:endParaRPr lang="en-GB"/>
        </a:p>
      </dgm:t>
    </dgm:pt>
  </dgm:ptLst>
  <dgm:cxnLst>
    <dgm:cxn modelId="{3498463F-52C2-4A01-B739-CD03053CEF78}" type="presOf" srcId="{0379475E-1958-4999-95F2-8AED422C5B3C}" destId="{CC1AF867-F7D7-4A8D-8BFF-79F90B6B317C}" srcOrd="0" destOrd="0" presId="urn:microsoft.com/office/officeart/2005/8/layout/vList2"/>
    <dgm:cxn modelId="{078F3C2A-ADB9-4BA2-8414-5DA3E8AF3C60}" srcId="{6908724D-BE8D-4A5F-A0CD-8DA7F3A24A53}" destId="{370A0329-72B3-4D94-AF17-4FABF34ADC8B}" srcOrd="3" destOrd="0" parTransId="{206538EE-D90D-4814-8831-202500023F0F}" sibTransId="{89DD48C4-BCC9-4334-B055-ABE1CDAEDC96}"/>
    <dgm:cxn modelId="{D3A1A0F7-D4B5-4F34-8F46-947664188B5E}" type="presOf" srcId="{BFB32F9B-2E54-46BB-8619-F56D357DC3BF}" destId="{C368911A-9725-40DE-9A52-DD5B079EC105}" srcOrd="0" destOrd="0" presId="urn:microsoft.com/office/officeart/2005/8/layout/vList2"/>
    <dgm:cxn modelId="{D55D7E59-B4F5-4DF8-A4B3-C6D0BA91950D}" type="presOf" srcId="{370A0329-72B3-4D94-AF17-4FABF34ADC8B}" destId="{A28FEA63-24B0-40B6-BA74-B02926067C9E}" srcOrd="0" destOrd="0" presId="urn:microsoft.com/office/officeart/2005/8/layout/vList2"/>
    <dgm:cxn modelId="{FB43E84D-DC0B-4758-B150-14D45BF9C8E6}" srcId="{6908724D-BE8D-4A5F-A0CD-8DA7F3A24A53}" destId="{A171272B-E491-448C-9A10-69F2F395B6E1}" srcOrd="2" destOrd="0" parTransId="{4F81BF9A-F05B-49C2-985E-C5F5A15E5910}" sibTransId="{FBB98D88-89F2-4EE7-B32C-FFF8260FB68D}"/>
    <dgm:cxn modelId="{E7D83644-D04A-4E18-835D-E645EA9C17E7}" type="presOf" srcId="{A171272B-E491-448C-9A10-69F2F395B6E1}" destId="{C3D55CE1-C5FD-4192-8765-2B18C7535DCA}" srcOrd="0" destOrd="0" presId="urn:microsoft.com/office/officeart/2005/8/layout/vList2"/>
    <dgm:cxn modelId="{9A00189F-D926-4B1B-A2A0-0DEAB1863218}" type="presOf" srcId="{6908724D-BE8D-4A5F-A0CD-8DA7F3A24A53}" destId="{4631DB21-7A00-4840-96EB-5CC2A5B799D4}" srcOrd="0" destOrd="0" presId="urn:microsoft.com/office/officeart/2005/8/layout/vList2"/>
    <dgm:cxn modelId="{4B96ACD1-2F68-4FD8-A801-93AAF95D289A}" srcId="{6908724D-BE8D-4A5F-A0CD-8DA7F3A24A53}" destId="{BFB32F9B-2E54-46BB-8619-F56D357DC3BF}" srcOrd="0" destOrd="0" parTransId="{28FA035E-A44E-40C0-9DAC-BE5A31749600}" sibTransId="{1BF411E1-B0D6-41E8-B7C3-E1358A02BF85}"/>
    <dgm:cxn modelId="{73108FD7-CB17-47AD-AB85-B9AE73559521}" srcId="{6908724D-BE8D-4A5F-A0CD-8DA7F3A24A53}" destId="{0379475E-1958-4999-95F2-8AED422C5B3C}" srcOrd="1" destOrd="0" parTransId="{A655649E-3702-4C9A-8B54-395FA6B794F5}" sibTransId="{FDA82248-089E-4CF9-A29F-523035B24FB1}"/>
    <dgm:cxn modelId="{6E60C7A8-7404-4DAC-8FEB-81011B10D70C}" type="presParOf" srcId="{4631DB21-7A00-4840-96EB-5CC2A5B799D4}" destId="{C368911A-9725-40DE-9A52-DD5B079EC105}" srcOrd="0" destOrd="0" presId="urn:microsoft.com/office/officeart/2005/8/layout/vList2"/>
    <dgm:cxn modelId="{A6249D18-E06D-4E7A-92AD-123323085249}" type="presParOf" srcId="{4631DB21-7A00-4840-96EB-5CC2A5B799D4}" destId="{34632A41-7912-4B2B-B438-CDB6897B782D}" srcOrd="1" destOrd="0" presId="urn:microsoft.com/office/officeart/2005/8/layout/vList2"/>
    <dgm:cxn modelId="{22CD40C9-DD80-4C04-B19B-B4E7D5D144AB}" type="presParOf" srcId="{4631DB21-7A00-4840-96EB-5CC2A5B799D4}" destId="{CC1AF867-F7D7-4A8D-8BFF-79F90B6B317C}" srcOrd="2" destOrd="0" presId="urn:microsoft.com/office/officeart/2005/8/layout/vList2"/>
    <dgm:cxn modelId="{B12ECD47-124F-4668-9B18-FAEC69C4FE22}" type="presParOf" srcId="{4631DB21-7A00-4840-96EB-5CC2A5B799D4}" destId="{2AE18B10-93DD-4A80-8476-3D29367756D0}" srcOrd="3" destOrd="0" presId="urn:microsoft.com/office/officeart/2005/8/layout/vList2"/>
    <dgm:cxn modelId="{EFD804C6-F12C-4BC8-985B-72E9A7213BA3}" type="presParOf" srcId="{4631DB21-7A00-4840-96EB-5CC2A5B799D4}" destId="{C3D55CE1-C5FD-4192-8765-2B18C7535DCA}" srcOrd="4" destOrd="0" presId="urn:microsoft.com/office/officeart/2005/8/layout/vList2"/>
    <dgm:cxn modelId="{F21901EE-E134-4B36-AE85-035C82923B30}" type="presParOf" srcId="{4631DB21-7A00-4840-96EB-5CC2A5B799D4}" destId="{D110C432-3A5C-494C-81E5-29423EF8D3D2}" srcOrd="5" destOrd="0" presId="urn:microsoft.com/office/officeart/2005/8/layout/vList2"/>
    <dgm:cxn modelId="{6D7256C5-11EF-4DE1-9E9D-CE7912D04D6B}" type="presParOf" srcId="{4631DB21-7A00-4840-96EB-5CC2A5B799D4}" destId="{A28FEA63-24B0-40B6-BA74-B02926067C9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0BDD7-D3AA-4AD4-B488-63929FDDFB91}"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604131CD-E463-469C-8593-D5C540F31BC7}">
      <dgm:prSet/>
      <dgm:spPr/>
      <dgm:t>
        <a:bodyPr/>
        <a:lstStyle/>
        <a:p>
          <a:pPr rtl="0"/>
          <a:r>
            <a:rPr lang="en-GB" dirty="0" smtClean="0"/>
            <a:t>CT-Scan</a:t>
          </a:r>
          <a:endParaRPr lang="en-GB" dirty="0"/>
        </a:p>
      </dgm:t>
    </dgm:pt>
    <dgm:pt modelId="{558DCE0B-365A-448C-8F86-7ABD18AB0B88}" type="parTrans" cxnId="{5AC983D7-A50A-4D97-87ED-03290D163953}">
      <dgm:prSet/>
      <dgm:spPr/>
      <dgm:t>
        <a:bodyPr/>
        <a:lstStyle/>
        <a:p>
          <a:endParaRPr lang="en-GB"/>
        </a:p>
      </dgm:t>
    </dgm:pt>
    <dgm:pt modelId="{1F5D324A-CEE5-4824-B10D-09DD1B7A4351}" type="sibTrans" cxnId="{5AC983D7-A50A-4D97-87ED-03290D163953}">
      <dgm:prSet/>
      <dgm:spPr/>
      <dgm:t>
        <a:bodyPr/>
        <a:lstStyle/>
        <a:p>
          <a:endParaRPr lang="en-GB"/>
        </a:p>
      </dgm:t>
    </dgm:pt>
    <dgm:pt modelId="{9D19CA72-1D6E-468F-872C-0FF16A54FB1B}">
      <dgm:prSet/>
      <dgm:spPr/>
      <dgm:t>
        <a:bodyPr/>
        <a:lstStyle/>
        <a:p>
          <a:pPr rtl="0"/>
          <a:r>
            <a:rPr lang="en-GB" smtClean="0"/>
            <a:t>MRI</a:t>
          </a:r>
          <a:endParaRPr lang="en-GB"/>
        </a:p>
      </dgm:t>
    </dgm:pt>
    <dgm:pt modelId="{C2218C2C-0BC7-4671-9C0F-1B3199925F92}" type="parTrans" cxnId="{D1C32B2F-B37B-41FC-B156-82AD28DB18A2}">
      <dgm:prSet/>
      <dgm:spPr/>
      <dgm:t>
        <a:bodyPr/>
        <a:lstStyle/>
        <a:p>
          <a:endParaRPr lang="en-GB"/>
        </a:p>
      </dgm:t>
    </dgm:pt>
    <dgm:pt modelId="{3A5827E6-83E1-41E2-8924-FDBA865D4B2D}" type="sibTrans" cxnId="{D1C32B2F-B37B-41FC-B156-82AD28DB18A2}">
      <dgm:prSet/>
      <dgm:spPr/>
      <dgm:t>
        <a:bodyPr/>
        <a:lstStyle/>
        <a:p>
          <a:endParaRPr lang="en-GB"/>
        </a:p>
      </dgm:t>
    </dgm:pt>
    <dgm:pt modelId="{11676182-F2D0-44FB-A74B-DC2E779C449A}">
      <dgm:prSet/>
      <dgm:spPr/>
      <dgm:t>
        <a:bodyPr/>
        <a:lstStyle/>
        <a:p>
          <a:pPr rtl="0"/>
          <a:r>
            <a:rPr lang="en-GB" smtClean="0"/>
            <a:t>Blood culture</a:t>
          </a:r>
          <a:endParaRPr lang="en-GB"/>
        </a:p>
      </dgm:t>
    </dgm:pt>
    <dgm:pt modelId="{1278D6F6-F300-4E89-B633-041EAEF10E41}" type="parTrans" cxnId="{4B501116-52E0-45EE-AE1F-A1998D528BD4}">
      <dgm:prSet/>
      <dgm:spPr/>
      <dgm:t>
        <a:bodyPr/>
        <a:lstStyle/>
        <a:p>
          <a:endParaRPr lang="en-GB"/>
        </a:p>
      </dgm:t>
    </dgm:pt>
    <dgm:pt modelId="{AA7CEAE5-DC46-4FEE-92B5-19E907782023}" type="sibTrans" cxnId="{4B501116-52E0-45EE-AE1F-A1998D528BD4}">
      <dgm:prSet/>
      <dgm:spPr/>
      <dgm:t>
        <a:bodyPr/>
        <a:lstStyle/>
        <a:p>
          <a:endParaRPr lang="en-GB"/>
        </a:p>
      </dgm:t>
    </dgm:pt>
    <dgm:pt modelId="{085B8E70-DC13-4AE9-8486-53795EB551A3}" type="pres">
      <dgm:prSet presAssocID="{1BC0BDD7-D3AA-4AD4-B488-63929FDDFB91}" presName="compositeShape" presStyleCnt="0">
        <dgm:presLayoutVars>
          <dgm:chMax val="7"/>
          <dgm:dir/>
          <dgm:resizeHandles val="exact"/>
        </dgm:presLayoutVars>
      </dgm:prSet>
      <dgm:spPr/>
      <dgm:t>
        <a:bodyPr/>
        <a:lstStyle/>
        <a:p>
          <a:endParaRPr lang="en-GB"/>
        </a:p>
      </dgm:t>
    </dgm:pt>
    <dgm:pt modelId="{D70D0280-21A8-4EFB-AC0F-34030994DC35}" type="pres">
      <dgm:prSet presAssocID="{604131CD-E463-469C-8593-D5C540F31BC7}" presName="circ1" presStyleLbl="vennNode1" presStyleIdx="0" presStyleCnt="3"/>
      <dgm:spPr/>
      <dgm:t>
        <a:bodyPr/>
        <a:lstStyle/>
        <a:p>
          <a:endParaRPr lang="en-GB"/>
        </a:p>
      </dgm:t>
    </dgm:pt>
    <dgm:pt modelId="{89568478-48A3-4081-B042-A1E91C6194ED}" type="pres">
      <dgm:prSet presAssocID="{604131CD-E463-469C-8593-D5C540F31BC7}" presName="circ1Tx" presStyleLbl="revTx" presStyleIdx="0" presStyleCnt="0">
        <dgm:presLayoutVars>
          <dgm:chMax val="0"/>
          <dgm:chPref val="0"/>
          <dgm:bulletEnabled val="1"/>
        </dgm:presLayoutVars>
      </dgm:prSet>
      <dgm:spPr/>
      <dgm:t>
        <a:bodyPr/>
        <a:lstStyle/>
        <a:p>
          <a:endParaRPr lang="en-GB"/>
        </a:p>
      </dgm:t>
    </dgm:pt>
    <dgm:pt modelId="{D2CFD60D-2E96-4CF2-B1A3-B6D73912D3F9}" type="pres">
      <dgm:prSet presAssocID="{9D19CA72-1D6E-468F-872C-0FF16A54FB1B}" presName="circ2" presStyleLbl="vennNode1" presStyleIdx="1" presStyleCnt="3"/>
      <dgm:spPr/>
      <dgm:t>
        <a:bodyPr/>
        <a:lstStyle/>
        <a:p>
          <a:endParaRPr lang="en-GB"/>
        </a:p>
      </dgm:t>
    </dgm:pt>
    <dgm:pt modelId="{F888F0EF-EEC1-47F7-8146-35FB269350AF}" type="pres">
      <dgm:prSet presAssocID="{9D19CA72-1D6E-468F-872C-0FF16A54FB1B}" presName="circ2Tx" presStyleLbl="revTx" presStyleIdx="0" presStyleCnt="0">
        <dgm:presLayoutVars>
          <dgm:chMax val="0"/>
          <dgm:chPref val="0"/>
          <dgm:bulletEnabled val="1"/>
        </dgm:presLayoutVars>
      </dgm:prSet>
      <dgm:spPr/>
      <dgm:t>
        <a:bodyPr/>
        <a:lstStyle/>
        <a:p>
          <a:endParaRPr lang="en-GB"/>
        </a:p>
      </dgm:t>
    </dgm:pt>
    <dgm:pt modelId="{3B9DC935-9E12-4E82-8ADE-68AE7A12ABD8}" type="pres">
      <dgm:prSet presAssocID="{11676182-F2D0-44FB-A74B-DC2E779C449A}" presName="circ3" presStyleLbl="vennNode1" presStyleIdx="2" presStyleCnt="3"/>
      <dgm:spPr/>
      <dgm:t>
        <a:bodyPr/>
        <a:lstStyle/>
        <a:p>
          <a:endParaRPr lang="en-GB"/>
        </a:p>
      </dgm:t>
    </dgm:pt>
    <dgm:pt modelId="{51476CC8-28B0-4227-B2AF-AD01574799B5}" type="pres">
      <dgm:prSet presAssocID="{11676182-F2D0-44FB-A74B-DC2E779C449A}" presName="circ3Tx" presStyleLbl="revTx" presStyleIdx="0" presStyleCnt="0">
        <dgm:presLayoutVars>
          <dgm:chMax val="0"/>
          <dgm:chPref val="0"/>
          <dgm:bulletEnabled val="1"/>
        </dgm:presLayoutVars>
      </dgm:prSet>
      <dgm:spPr/>
      <dgm:t>
        <a:bodyPr/>
        <a:lstStyle/>
        <a:p>
          <a:endParaRPr lang="en-GB"/>
        </a:p>
      </dgm:t>
    </dgm:pt>
  </dgm:ptLst>
  <dgm:cxnLst>
    <dgm:cxn modelId="{B1B4F51D-3BE9-4BA4-8CEB-7369BE4A432A}" type="presOf" srcId="{1BC0BDD7-D3AA-4AD4-B488-63929FDDFB91}" destId="{085B8E70-DC13-4AE9-8486-53795EB551A3}" srcOrd="0" destOrd="0" presId="urn:microsoft.com/office/officeart/2005/8/layout/venn1"/>
    <dgm:cxn modelId="{5AC983D7-A50A-4D97-87ED-03290D163953}" srcId="{1BC0BDD7-D3AA-4AD4-B488-63929FDDFB91}" destId="{604131CD-E463-469C-8593-D5C540F31BC7}" srcOrd="0" destOrd="0" parTransId="{558DCE0B-365A-448C-8F86-7ABD18AB0B88}" sibTransId="{1F5D324A-CEE5-4824-B10D-09DD1B7A4351}"/>
    <dgm:cxn modelId="{F0CBCFF6-A132-4CDD-BE45-C27F3256B586}" type="presOf" srcId="{11676182-F2D0-44FB-A74B-DC2E779C449A}" destId="{3B9DC935-9E12-4E82-8ADE-68AE7A12ABD8}" srcOrd="0" destOrd="0" presId="urn:microsoft.com/office/officeart/2005/8/layout/venn1"/>
    <dgm:cxn modelId="{584E6C58-FD48-439F-8730-066FFC616860}" type="presOf" srcId="{9D19CA72-1D6E-468F-872C-0FF16A54FB1B}" destId="{F888F0EF-EEC1-47F7-8146-35FB269350AF}" srcOrd="1" destOrd="0" presId="urn:microsoft.com/office/officeart/2005/8/layout/venn1"/>
    <dgm:cxn modelId="{E5577B30-F1DC-4797-AAD4-1CDD74AF1FBB}" type="presOf" srcId="{11676182-F2D0-44FB-A74B-DC2E779C449A}" destId="{51476CC8-28B0-4227-B2AF-AD01574799B5}" srcOrd="1" destOrd="0" presId="urn:microsoft.com/office/officeart/2005/8/layout/venn1"/>
    <dgm:cxn modelId="{D1C32B2F-B37B-41FC-B156-82AD28DB18A2}" srcId="{1BC0BDD7-D3AA-4AD4-B488-63929FDDFB91}" destId="{9D19CA72-1D6E-468F-872C-0FF16A54FB1B}" srcOrd="1" destOrd="0" parTransId="{C2218C2C-0BC7-4671-9C0F-1B3199925F92}" sibTransId="{3A5827E6-83E1-41E2-8924-FDBA865D4B2D}"/>
    <dgm:cxn modelId="{FBBEA623-B89E-42A5-A6A7-B9E3E78F1F5C}" type="presOf" srcId="{604131CD-E463-469C-8593-D5C540F31BC7}" destId="{D70D0280-21A8-4EFB-AC0F-34030994DC35}" srcOrd="0" destOrd="0" presId="urn:microsoft.com/office/officeart/2005/8/layout/venn1"/>
    <dgm:cxn modelId="{4B501116-52E0-45EE-AE1F-A1998D528BD4}" srcId="{1BC0BDD7-D3AA-4AD4-B488-63929FDDFB91}" destId="{11676182-F2D0-44FB-A74B-DC2E779C449A}" srcOrd="2" destOrd="0" parTransId="{1278D6F6-F300-4E89-B633-041EAEF10E41}" sibTransId="{AA7CEAE5-DC46-4FEE-92B5-19E907782023}"/>
    <dgm:cxn modelId="{79663890-77DB-46C5-99B7-AA2B24AEAF55}" type="presOf" srcId="{604131CD-E463-469C-8593-D5C540F31BC7}" destId="{89568478-48A3-4081-B042-A1E91C6194ED}" srcOrd="1" destOrd="0" presId="urn:microsoft.com/office/officeart/2005/8/layout/venn1"/>
    <dgm:cxn modelId="{81420BCA-FBEE-43D0-B327-685297868812}" type="presOf" srcId="{9D19CA72-1D6E-468F-872C-0FF16A54FB1B}" destId="{D2CFD60D-2E96-4CF2-B1A3-B6D73912D3F9}" srcOrd="0" destOrd="0" presId="urn:microsoft.com/office/officeart/2005/8/layout/venn1"/>
    <dgm:cxn modelId="{C78D73AA-EC88-4338-9940-99212E080AE5}" type="presParOf" srcId="{085B8E70-DC13-4AE9-8486-53795EB551A3}" destId="{D70D0280-21A8-4EFB-AC0F-34030994DC35}" srcOrd="0" destOrd="0" presId="urn:microsoft.com/office/officeart/2005/8/layout/venn1"/>
    <dgm:cxn modelId="{796A4543-539A-4D12-9248-075A4ACD124A}" type="presParOf" srcId="{085B8E70-DC13-4AE9-8486-53795EB551A3}" destId="{89568478-48A3-4081-B042-A1E91C6194ED}" srcOrd="1" destOrd="0" presId="urn:microsoft.com/office/officeart/2005/8/layout/venn1"/>
    <dgm:cxn modelId="{DE477A64-AAF4-418E-B702-DDA5A5697199}" type="presParOf" srcId="{085B8E70-DC13-4AE9-8486-53795EB551A3}" destId="{D2CFD60D-2E96-4CF2-B1A3-B6D73912D3F9}" srcOrd="2" destOrd="0" presId="urn:microsoft.com/office/officeart/2005/8/layout/venn1"/>
    <dgm:cxn modelId="{B4FA1FEA-A890-46AB-8089-DDD16432A279}" type="presParOf" srcId="{085B8E70-DC13-4AE9-8486-53795EB551A3}" destId="{F888F0EF-EEC1-47F7-8146-35FB269350AF}" srcOrd="3" destOrd="0" presId="urn:microsoft.com/office/officeart/2005/8/layout/venn1"/>
    <dgm:cxn modelId="{113437BB-B16A-44C7-8DB2-841EFA570F28}" type="presParOf" srcId="{085B8E70-DC13-4AE9-8486-53795EB551A3}" destId="{3B9DC935-9E12-4E82-8ADE-68AE7A12ABD8}" srcOrd="4" destOrd="0" presId="urn:microsoft.com/office/officeart/2005/8/layout/venn1"/>
    <dgm:cxn modelId="{C2FB8234-34B2-4D8E-A869-345F47E7702D}" type="presParOf" srcId="{085B8E70-DC13-4AE9-8486-53795EB551A3}" destId="{51476CC8-28B0-4227-B2AF-AD01574799B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EA61D-54F8-46E0-9E25-0666CEDCD2F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DD3821E3-D76D-48EB-B1FB-1E58F399F603}">
      <dgm:prSet custT="1"/>
      <dgm:spPr/>
      <dgm:t>
        <a:bodyPr/>
        <a:lstStyle/>
        <a:p>
          <a:pPr rtl="0"/>
          <a:r>
            <a:rPr lang="en-GB" sz="4000" dirty="0" smtClean="0"/>
            <a:t>Fever</a:t>
          </a:r>
          <a:endParaRPr lang="en-GB" sz="4000" dirty="0"/>
        </a:p>
      </dgm:t>
    </dgm:pt>
    <dgm:pt modelId="{4D0011D9-1DD3-410B-B142-712A4654E714}" type="parTrans" cxnId="{F1E1A7BC-CE96-4236-9EC9-8451823FB40B}">
      <dgm:prSet/>
      <dgm:spPr/>
      <dgm:t>
        <a:bodyPr/>
        <a:lstStyle/>
        <a:p>
          <a:endParaRPr lang="en-GB"/>
        </a:p>
      </dgm:t>
    </dgm:pt>
    <dgm:pt modelId="{8462E5EF-8808-4DDC-96F3-F2A717DE44EA}" type="sibTrans" cxnId="{F1E1A7BC-CE96-4236-9EC9-8451823FB40B}">
      <dgm:prSet/>
      <dgm:spPr/>
      <dgm:t>
        <a:bodyPr/>
        <a:lstStyle/>
        <a:p>
          <a:endParaRPr lang="en-GB"/>
        </a:p>
      </dgm:t>
    </dgm:pt>
    <dgm:pt modelId="{B8BF1D78-9958-4842-B0BC-C51A159BB60D}">
      <dgm:prSet custT="1"/>
      <dgm:spPr/>
      <dgm:t>
        <a:bodyPr/>
        <a:lstStyle/>
        <a:p>
          <a:pPr rtl="0"/>
          <a:r>
            <a:rPr lang="en-GB" sz="4000" dirty="0" smtClean="0"/>
            <a:t>Headache, and confusion. </a:t>
          </a:r>
          <a:endParaRPr lang="en-GB" sz="4000" dirty="0"/>
        </a:p>
      </dgm:t>
    </dgm:pt>
    <dgm:pt modelId="{D46A6521-6EE6-4D48-B71D-7EC2F6DD24D6}" type="parTrans" cxnId="{64B28ECA-1A31-4948-9F1F-C56E2E70880D}">
      <dgm:prSet/>
      <dgm:spPr/>
      <dgm:t>
        <a:bodyPr/>
        <a:lstStyle/>
        <a:p>
          <a:endParaRPr lang="en-GB"/>
        </a:p>
      </dgm:t>
    </dgm:pt>
    <dgm:pt modelId="{D67641CB-B2A6-444D-8090-956614272FA5}" type="sibTrans" cxnId="{64B28ECA-1A31-4948-9F1F-C56E2E70880D}">
      <dgm:prSet/>
      <dgm:spPr/>
      <dgm:t>
        <a:bodyPr/>
        <a:lstStyle/>
        <a:p>
          <a:endParaRPr lang="en-GB"/>
        </a:p>
      </dgm:t>
    </dgm:pt>
    <dgm:pt modelId="{D25CAAB5-A89C-444F-954C-209743C1B645}">
      <dgm:prSet custT="1"/>
      <dgm:spPr/>
      <dgm:t>
        <a:bodyPr/>
        <a:lstStyle/>
        <a:p>
          <a:pPr rtl="0"/>
          <a:r>
            <a:rPr lang="en-GB" sz="4000" dirty="0" smtClean="0"/>
            <a:t>Focal neurologic and necrosis </a:t>
          </a:r>
          <a:endParaRPr lang="en-GB" sz="4000" dirty="0"/>
        </a:p>
      </dgm:t>
    </dgm:pt>
    <dgm:pt modelId="{F25F85E6-EBC8-4F7D-9AAE-63F94C95AAFF}" type="parTrans" cxnId="{9FE6760A-4C14-48F9-A8B3-82C5B6F8A287}">
      <dgm:prSet/>
      <dgm:spPr/>
      <dgm:t>
        <a:bodyPr/>
        <a:lstStyle/>
        <a:p>
          <a:endParaRPr lang="en-GB"/>
        </a:p>
      </dgm:t>
    </dgm:pt>
    <dgm:pt modelId="{59DFFE6F-76DF-4E40-AC0A-73742BE74A9C}" type="sibTrans" cxnId="{9FE6760A-4C14-48F9-A8B3-82C5B6F8A287}">
      <dgm:prSet/>
      <dgm:spPr/>
      <dgm:t>
        <a:bodyPr/>
        <a:lstStyle/>
        <a:p>
          <a:endParaRPr lang="en-GB"/>
        </a:p>
      </dgm:t>
    </dgm:pt>
    <dgm:pt modelId="{05C88290-5C11-4F54-ACBE-1933AB120AAA}">
      <dgm:prSet custT="1"/>
      <dgm:spPr/>
      <dgm:t>
        <a:bodyPr/>
        <a:lstStyle/>
        <a:p>
          <a:pPr rtl="0"/>
          <a:r>
            <a:rPr lang="en-GB" sz="4000" dirty="0" smtClean="0"/>
            <a:t>Behavioural changes</a:t>
          </a:r>
          <a:endParaRPr lang="en-GB" sz="4000" dirty="0"/>
        </a:p>
      </dgm:t>
    </dgm:pt>
    <dgm:pt modelId="{61C69C1D-0C84-4640-AFD7-ABEC3ADA41DF}" type="parTrans" cxnId="{0E6C7794-C888-437B-859F-F66673A5297E}">
      <dgm:prSet/>
      <dgm:spPr/>
      <dgm:t>
        <a:bodyPr/>
        <a:lstStyle/>
        <a:p>
          <a:endParaRPr lang="en-GB"/>
        </a:p>
      </dgm:t>
    </dgm:pt>
    <dgm:pt modelId="{038A0BF4-F056-4569-B0C6-62BC7A81A8D5}" type="sibTrans" cxnId="{0E6C7794-C888-437B-859F-F66673A5297E}">
      <dgm:prSet/>
      <dgm:spPr/>
      <dgm:t>
        <a:bodyPr/>
        <a:lstStyle/>
        <a:p>
          <a:endParaRPr lang="en-GB"/>
        </a:p>
      </dgm:t>
    </dgm:pt>
    <dgm:pt modelId="{1345F77A-1363-4DAF-8DD3-EF045C169EF8}">
      <dgm:prSet custT="1"/>
      <dgm:spPr/>
      <dgm:t>
        <a:bodyPr/>
        <a:lstStyle/>
        <a:p>
          <a:pPr rtl="0"/>
          <a:r>
            <a:rPr lang="en-GB" sz="4000" dirty="0" smtClean="0"/>
            <a:t>Seizures</a:t>
          </a:r>
          <a:endParaRPr lang="en-GB" sz="4000" dirty="0"/>
        </a:p>
      </dgm:t>
    </dgm:pt>
    <dgm:pt modelId="{02043C31-78BE-419E-AF87-F9F866631F5C}" type="parTrans" cxnId="{D97C9400-69B4-4F97-9F87-D0DFD5EC6DD2}">
      <dgm:prSet/>
      <dgm:spPr/>
      <dgm:t>
        <a:bodyPr/>
        <a:lstStyle/>
        <a:p>
          <a:endParaRPr lang="en-GB"/>
        </a:p>
      </dgm:t>
    </dgm:pt>
    <dgm:pt modelId="{B4B157FA-CAD4-47DA-A469-45FB1A7105ED}" type="sibTrans" cxnId="{D97C9400-69B4-4F97-9F87-D0DFD5EC6DD2}">
      <dgm:prSet/>
      <dgm:spPr/>
      <dgm:t>
        <a:bodyPr/>
        <a:lstStyle/>
        <a:p>
          <a:endParaRPr lang="en-GB"/>
        </a:p>
      </dgm:t>
    </dgm:pt>
    <dgm:pt modelId="{7EA2F752-E222-4E03-9655-519AA1AF0397}">
      <dgm:prSet custT="1"/>
      <dgm:spPr/>
      <dgm:t>
        <a:bodyPr/>
        <a:lstStyle/>
        <a:p>
          <a:pPr rtl="0"/>
          <a:r>
            <a:rPr lang="en-GB" sz="4000" dirty="0" smtClean="0"/>
            <a:t>Dysphasia,</a:t>
          </a:r>
          <a:endParaRPr lang="en-GB" sz="4000" dirty="0"/>
        </a:p>
      </dgm:t>
    </dgm:pt>
    <dgm:pt modelId="{688B4BA3-DEB2-4BB8-9EBB-E2728E55ED34}" type="parTrans" cxnId="{FCBBC937-6F6A-42B8-AFE9-C4488CF5B28F}">
      <dgm:prSet/>
      <dgm:spPr/>
      <dgm:t>
        <a:bodyPr/>
        <a:lstStyle/>
        <a:p>
          <a:endParaRPr lang="en-GB"/>
        </a:p>
      </dgm:t>
    </dgm:pt>
    <dgm:pt modelId="{01996A55-4507-4DED-8645-DCC82E4C0036}" type="sibTrans" cxnId="{FCBBC937-6F6A-42B8-AFE9-C4488CF5B28F}">
      <dgm:prSet/>
      <dgm:spPr/>
      <dgm:t>
        <a:bodyPr/>
        <a:lstStyle/>
        <a:p>
          <a:endParaRPr lang="en-GB"/>
        </a:p>
      </dgm:t>
    </dgm:pt>
    <dgm:pt modelId="{D7ACA18A-115F-432F-868C-4BF89ACE61E8}">
      <dgm:prSet custT="1"/>
      <dgm:spPr/>
      <dgm:t>
        <a:bodyPr/>
        <a:lstStyle/>
        <a:p>
          <a:pPr rtl="0"/>
          <a:r>
            <a:rPr lang="en-GB" sz="4000" dirty="0" smtClean="0"/>
            <a:t>Hemiparesis</a:t>
          </a:r>
          <a:endParaRPr lang="en-GB" sz="4000" dirty="0"/>
        </a:p>
      </dgm:t>
    </dgm:pt>
    <dgm:pt modelId="{21CF30DD-1803-4800-B408-8AD59DD3465D}" type="parTrans" cxnId="{D6BF1701-6AE8-4809-BA87-BDAF5ECEA0DF}">
      <dgm:prSet/>
      <dgm:spPr/>
      <dgm:t>
        <a:bodyPr/>
        <a:lstStyle/>
        <a:p>
          <a:endParaRPr lang="en-GB"/>
        </a:p>
      </dgm:t>
    </dgm:pt>
    <dgm:pt modelId="{96E256FE-4639-4E1B-8EE1-7E9F108FA662}" type="sibTrans" cxnId="{D6BF1701-6AE8-4809-BA87-BDAF5ECEA0DF}">
      <dgm:prSet/>
      <dgm:spPr/>
      <dgm:t>
        <a:bodyPr/>
        <a:lstStyle/>
        <a:p>
          <a:endParaRPr lang="en-GB"/>
        </a:p>
      </dgm:t>
    </dgm:pt>
    <dgm:pt modelId="{DB86AD64-E75C-4D02-A1C1-F0073CFF231C}">
      <dgm:prSet/>
      <dgm:spPr/>
      <dgm:t>
        <a:bodyPr/>
        <a:lstStyle/>
        <a:p>
          <a:endParaRPr lang="en-GB" sz="4000" dirty="0"/>
        </a:p>
      </dgm:t>
    </dgm:pt>
    <dgm:pt modelId="{8A7251CB-47EB-43EA-AFD0-7CF9A9B49408}" type="parTrans" cxnId="{2AEFC247-C1A8-4172-A3E8-1DEF4DF3CAC9}">
      <dgm:prSet/>
      <dgm:spPr/>
      <dgm:t>
        <a:bodyPr/>
        <a:lstStyle/>
        <a:p>
          <a:endParaRPr lang="en-GB"/>
        </a:p>
      </dgm:t>
    </dgm:pt>
    <dgm:pt modelId="{5265C486-ACFE-4FA6-8154-DE6B6EF9D825}" type="sibTrans" cxnId="{2AEFC247-C1A8-4172-A3E8-1DEF4DF3CAC9}">
      <dgm:prSet/>
      <dgm:spPr/>
      <dgm:t>
        <a:bodyPr/>
        <a:lstStyle/>
        <a:p>
          <a:endParaRPr lang="en-GB"/>
        </a:p>
      </dgm:t>
    </dgm:pt>
    <dgm:pt modelId="{FA652C47-2367-408E-8C8B-4420096D5655}" type="pres">
      <dgm:prSet presAssocID="{923EA61D-54F8-46E0-9E25-0666CEDCD2F3}" presName="Name0" presStyleCnt="0">
        <dgm:presLayoutVars>
          <dgm:chMax val="7"/>
          <dgm:dir/>
          <dgm:animLvl val="lvl"/>
          <dgm:resizeHandles val="exact"/>
        </dgm:presLayoutVars>
      </dgm:prSet>
      <dgm:spPr/>
      <dgm:t>
        <a:bodyPr/>
        <a:lstStyle/>
        <a:p>
          <a:endParaRPr lang="en-GB"/>
        </a:p>
      </dgm:t>
    </dgm:pt>
    <dgm:pt modelId="{F3748B6F-3D9D-4E9F-A6C3-B8790F96594B}" type="pres">
      <dgm:prSet presAssocID="{DD3821E3-D76D-48EB-B1FB-1E58F399F603}" presName="circle1" presStyleLbl="node1" presStyleIdx="0" presStyleCnt="7"/>
      <dgm:spPr/>
    </dgm:pt>
    <dgm:pt modelId="{C9083FAE-0FE3-4E45-AAFA-638C3A294871}" type="pres">
      <dgm:prSet presAssocID="{DD3821E3-D76D-48EB-B1FB-1E58F399F603}" presName="space" presStyleCnt="0"/>
      <dgm:spPr/>
    </dgm:pt>
    <dgm:pt modelId="{86A4348C-C0AA-41CE-81CD-90430D121E3F}" type="pres">
      <dgm:prSet presAssocID="{DD3821E3-D76D-48EB-B1FB-1E58F399F603}" presName="rect1" presStyleLbl="alignAcc1" presStyleIdx="0" presStyleCnt="7"/>
      <dgm:spPr/>
      <dgm:t>
        <a:bodyPr/>
        <a:lstStyle/>
        <a:p>
          <a:endParaRPr lang="en-GB"/>
        </a:p>
      </dgm:t>
    </dgm:pt>
    <dgm:pt modelId="{50801DAE-3B7F-4A24-B47D-02108437F191}" type="pres">
      <dgm:prSet presAssocID="{B8BF1D78-9958-4842-B0BC-C51A159BB60D}" presName="vertSpace2" presStyleLbl="node1" presStyleIdx="0" presStyleCnt="7"/>
      <dgm:spPr/>
    </dgm:pt>
    <dgm:pt modelId="{AE8B57D8-43FC-4B88-A477-04CFE704293C}" type="pres">
      <dgm:prSet presAssocID="{B8BF1D78-9958-4842-B0BC-C51A159BB60D}" presName="circle2" presStyleLbl="node1" presStyleIdx="1" presStyleCnt="7"/>
      <dgm:spPr/>
    </dgm:pt>
    <dgm:pt modelId="{9C1E43D8-A33F-4FA5-AAE3-E33BFD7FFB28}" type="pres">
      <dgm:prSet presAssocID="{B8BF1D78-9958-4842-B0BC-C51A159BB60D}" presName="rect2" presStyleLbl="alignAcc1" presStyleIdx="1" presStyleCnt="7"/>
      <dgm:spPr/>
      <dgm:t>
        <a:bodyPr/>
        <a:lstStyle/>
        <a:p>
          <a:endParaRPr lang="en-GB"/>
        </a:p>
      </dgm:t>
    </dgm:pt>
    <dgm:pt modelId="{D2B22D03-877B-4053-939E-E6D157E89AB5}" type="pres">
      <dgm:prSet presAssocID="{D25CAAB5-A89C-444F-954C-209743C1B645}" presName="vertSpace3" presStyleLbl="node1" presStyleIdx="1" presStyleCnt="7"/>
      <dgm:spPr/>
    </dgm:pt>
    <dgm:pt modelId="{7D9A0580-0DE8-4421-9797-CBE0962EF587}" type="pres">
      <dgm:prSet presAssocID="{D25CAAB5-A89C-444F-954C-209743C1B645}" presName="circle3" presStyleLbl="node1" presStyleIdx="2" presStyleCnt="7"/>
      <dgm:spPr/>
    </dgm:pt>
    <dgm:pt modelId="{8CD2F4E6-CD7B-47FA-BBCC-9EE675E46309}" type="pres">
      <dgm:prSet presAssocID="{D25CAAB5-A89C-444F-954C-209743C1B645}" presName="rect3" presStyleLbl="alignAcc1" presStyleIdx="2" presStyleCnt="7"/>
      <dgm:spPr/>
      <dgm:t>
        <a:bodyPr/>
        <a:lstStyle/>
        <a:p>
          <a:endParaRPr lang="en-GB"/>
        </a:p>
      </dgm:t>
    </dgm:pt>
    <dgm:pt modelId="{CCCA2727-36A2-4BEE-84DB-B98A83BB5472}" type="pres">
      <dgm:prSet presAssocID="{05C88290-5C11-4F54-ACBE-1933AB120AAA}" presName="vertSpace4" presStyleLbl="node1" presStyleIdx="2" presStyleCnt="7"/>
      <dgm:spPr/>
    </dgm:pt>
    <dgm:pt modelId="{AB7C2E86-49A9-41BC-85BB-EA57D4D7D34C}" type="pres">
      <dgm:prSet presAssocID="{05C88290-5C11-4F54-ACBE-1933AB120AAA}" presName="circle4" presStyleLbl="node1" presStyleIdx="3" presStyleCnt="7"/>
      <dgm:spPr/>
    </dgm:pt>
    <dgm:pt modelId="{EBD81154-327D-4B1D-A943-6D2E34DAABAE}" type="pres">
      <dgm:prSet presAssocID="{05C88290-5C11-4F54-ACBE-1933AB120AAA}" presName="rect4" presStyleLbl="alignAcc1" presStyleIdx="3" presStyleCnt="7"/>
      <dgm:spPr/>
      <dgm:t>
        <a:bodyPr/>
        <a:lstStyle/>
        <a:p>
          <a:endParaRPr lang="en-GB"/>
        </a:p>
      </dgm:t>
    </dgm:pt>
    <dgm:pt modelId="{EBBECD28-CF47-40CF-B8F0-CA4FA0DF8D5D}" type="pres">
      <dgm:prSet presAssocID="{1345F77A-1363-4DAF-8DD3-EF045C169EF8}" presName="vertSpace5" presStyleLbl="node1" presStyleIdx="3" presStyleCnt="7"/>
      <dgm:spPr/>
    </dgm:pt>
    <dgm:pt modelId="{78C84C94-BCFA-43F3-9593-43975B062F1B}" type="pres">
      <dgm:prSet presAssocID="{1345F77A-1363-4DAF-8DD3-EF045C169EF8}" presName="circle5" presStyleLbl="node1" presStyleIdx="4" presStyleCnt="7"/>
      <dgm:spPr/>
    </dgm:pt>
    <dgm:pt modelId="{0D65DF0F-D0D8-4C33-A93F-7355798AE976}" type="pres">
      <dgm:prSet presAssocID="{1345F77A-1363-4DAF-8DD3-EF045C169EF8}" presName="rect5" presStyleLbl="alignAcc1" presStyleIdx="4" presStyleCnt="7"/>
      <dgm:spPr/>
      <dgm:t>
        <a:bodyPr/>
        <a:lstStyle/>
        <a:p>
          <a:endParaRPr lang="en-GB"/>
        </a:p>
      </dgm:t>
    </dgm:pt>
    <dgm:pt modelId="{3FDCDF78-EBEA-483F-83C5-8FC24A77C49C}" type="pres">
      <dgm:prSet presAssocID="{7EA2F752-E222-4E03-9655-519AA1AF0397}" presName="vertSpace6" presStyleLbl="node1" presStyleIdx="4" presStyleCnt="7"/>
      <dgm:spPr/>
    </dgm:pt>
    <dgm:pt modelId="{D5EFE243-6611-441A-A669-2AC8B792F7F2}" type="pres">
      <dgm:prSet presAssocID="{7EA2F752-E222-4E03-9655-519AA1AF0397}" presName="circle6" presStyleLbl="node1" presStyleIdx="5" presStyleCnt="7"/>
      <dgm:spPr/>
    </dgm:pt>
    <dgm:pt modelId="{CB98F493-8DE2-4A00-8809-D9B8E2F9DB1C}" type="pres">
      <dgm:prSet presAssocID="{7EA2F752-E222-4E03-9655-519AA1AF0397}" presName="rect6" presStyleLbl="alignAcc1" presStyleIdx="5" presStyleCnt="7"/>
      <dgm:spPr/>
      <dgm:t>
        <a:bodyPr/>
        <a:lstStyle/>
        <a:p>
          <a:endParaRPr lang="en-GB"/>
        </a:p>
      </dgm:t>
    </dgm:pt>
    <dgm:pt modelId="{AAA5FFCE-4BFC-4ACD-859C-D41808FA5E8F}" type="pres">
      <dgm:prSet presAssocID="{D7ACA18A-115F-432F-868C-4BF89ACE61E8}" presName="vertSpace7" presStyleLbl="node1" presStyleIdx="5" presStyleCnt="7"/>
      <dgm:spPr/>
    </dgm:pt>
    <dgm:pt modelId="{ED3D4EE0-14D0-481F-B6BA-BAA6A005416C}" type="pres">
      <dgm:prSet presAssocID="{D7ACA18A-115F-432F-868C-4BF89ACE61E8}" presName="circle7" presStyleLbl="node1" presStyleIdx="6" presStyleCnt="7"/>
      <dgm:spPr/>
    </dgm:pt>
    <dgm:pt modelId="{23ABC898-7359-45CF-8A1F-24B22E212A84}" type="pres">
      <dgm:prSet presAssocID="{D7ACA18A-115F-432F-868C-4BF89ACE61E8}" presName="rect7" presStyleLbl="alignAcc1" presStyleIdx="6" presStyleCnt="7"/>
      <dgm:spPr/>
      <dgm:t>
        <a:bodyPr/>
        <a:lstStyle/>
        <a:p>
          <a:endParaRPr lang="en-GB"/>
        </a:p>
      </dgm:t>
    </dgm:pt>
    <dgm:pt modelId="{2380579A-BF03-4B40-A43D-2269DE01F79F}" type="pres">
      <dgm:prSet presAssocID="{DD3821E3-D76D-48EB-B1FB-1E58F399F603}" presName="rect1ParTxNoCh" presStyleLbl="alignAcc1" presStyleIdx="6" presStyleCnt="7">
        <dgm:presLayoutVars>
          <dgm:chMax val="1"/>
          <dgm:bulletEnabled val="1"/>
        </dgm:presLayoutVars>
      </dgm:prSet>
      <dgm:spPr/>
      <dgm:t>
        <a:bodyPr/>
        <a:lstStyle/>
        <a:p>
          <a:endParaRPr lang="en-GB"/>
        </a:p>
      </dgm:t>
    </dgm:pt>
    <dgm:pt modelId="{C44C4B61-DB02-4B96-BE39-F98E8DAEF773}" type="pres">
      <dgm:prSet presAssocID="{B8BF1D78-9958-4842-B0BC-C51A159BB60D}" presName="rect2ParTxNoCh" presStyleLbl="alignAcc1" presStyleIdx="6" presStyleCnt="7">
        <dgm:presLayoutVars>
          <dgm:chMax val="1"/>
          <dgm:bulletEnabled val="1"/>
        </dgm:presLayoutVars>
      </dgm:prSet>
      <dgm:spPr/>
      <dgm:t>
        <a:bodyPr/>
        <a:lstStyle/>
        <a:p>
          <a:endParaRPr lang="en-GB"/>
        </a:p>
      </dgm:t>
    </dgm:pt>
    <dgm:pt modelId="{9C1DE62D-9662-4795-9085-96D1C43BF6DD}" type="pres">
      <dgm:prSet presAssocID="{D25CAAB5-A89C-444F-954C-209743C1B645}" presName="rect3ParTxNoCh" presStyleLbl="alignAcc1" presStyleIdx="6" presStyleCnt="7">
        <dgm:presLayoutVars>
          <dgm:chMax val="1"/>
          <dgm:bulletEnabled val="1"/>
        </dgm:presLayoutVars>
      </dgm:prSet>
      <dgm:spPr/>
      <dgm:t>
        <a:bodyPr/>
        <a:lstStyle/>
        <a:p>
          <a:endParaRPr lang="en-GB"/>
        </a:p>
      </dgm:t>
    </dgm:pt>
    <dgm:pt modelId="{940A0A89-06FC-471B-8079-A99D855766F0}" type="pres">
      <dgm:prSet presAssocID="{05C88290-5C11-4F54-ACBE-1933AB120AAA}" presName="rect4ParTxNoCh" presStyleLbl="alignAcc1" presStyleIdx="6" presStyleCnt="7">
        <dgm:presLayoutVars>
          <dgm:chMax val="1"/>
          <dgm:bulletEnabled val="1"/>
        </dgm:presLayoutVars>
      </dgm:prSet>
      <dgm:spPr/>
      <dgm:t>
        <a:bodyPr/>
        <a:lstStyle/>
        <a:p>
          <a:endParaRPr lang="en-GB"/>
        </a:p>
      </dgm:t>
    </dgm:pt>
    <dgm:pt modelId="{0D42D5F8-323E-4B2C-B28E-71B053793828}" type="pres">
      <dgm:prSet presAssocID="{1345F77A-1363-4DAF-8DD3-EF045C169EF8}" presName="rect5ParTxNoCh" presStyleLbl="alignAcc1" presStyleIdx="6" presStyleCnt="7">
        <dgm:presLayoutVars>
          <dgm:chMax val="1"/>
          <dgm:bulletEnabled val="1"/>
        </dgm:presLayoutVars>
      </dgm:prSet>
      <dgm:spPr/>
      <dgm:t>
        <a:bodyPr/>
        <a:lstStyle/>
        <a:p>
          <a:endParaRPr lang="en-GB"/>
        </a:p>
      </dgm:t>
    </dgm:pt>
    <dgm:pt modelId="{36835770-700A-40E5-A5E5-B431112BA261}" type="pres">
      <dgm:prSet presAssocID="{7EA2F752-E222-4E03-9655-519AA1AF0397}" presName="rect6ParTxNoCh" presStyleLbl="alignAcc1" presStyleIdx="6" presStyleCnt="7">
        <dgm:presLayoutVars>
          <dgm:chMax val="1"/>
          <dgm:bulletEnabled val="1"/>
        </dgm:presLayoutVars>
      </dgm:prSet>
      <dgm:spPr/>
      <dgm:t>
        <a:bodyPr/>
        <a:lstStyle/>
        <a:p>
          <a:endParaRPr lang="en-GB"/>
        </a:p>
      </dgm:t>
    </dgm:pt>
    <dgm:pt modelId="{24472910-6514-45EF-9A14-67C9C02FB807}" type="pres">
      <dgm:prSet presAssocID="{D7ACA18A-115F-432F-868C-4BF89ACE61E8}" presName="rect7ParTxNoCh" presStyleLbl="alignAcc1" presStyleIdx="6" presStyleCnt="7">
        <dgm:presLayoutVars>
          <dgm:chMax val="1"/>
          <dgm:bulletEnabled val="1"/>
        </dgm:presLayoutVars>
      </dgm:prSet>
      <dgm:spPr/>
      <dgm:t>
        <a:bodyPr/>
        <a:lstStyle/>
        <a:p>
          <a:endParaRPr lang="en-GB"/>
        </a:p>
      </dgm:t>
    </dgm:pt>
  </dgm:ptLst>
  <dgm:cxnLst>
    <dgm:cxn modelId="{F1E1A7BC-CE96-4236-9EC9-8451823FB40B}" srcId="{923EA61D-54F8-46E0-9E25-0666CEDCD2F3}" destId="{DD3821E3-D76D-48EB-B1FB-1E58F399F603}" srcOrd="0" destOrd="0" parTransId="{4D0011D9-1DD3-410B-B142-712A4654E714}" sibTransId="{8462E5EF-8808-4DDC-96F3-F2A717DE44EA}"/>
    <dgm:cxn modelId="{B01FEB04-3CA2-43C1-AF8B-7DEF260196E9}" type="presOf" srcId="{7EA2F752-E222-4E03-9655-519AA1AF0397}" destId="{36835770-700A-40E5-A5E5-B431112BA261}" srcOrd="1" destOrd="0" presId="urn:microsoft.com/office/officeart/2005/8/layout/target3"/>
    <dgm:cxn modelId="{DB43CDC7-D9C5-4F66-8A33-A5216C9D89AA}" type="presOf" srcId="{DD3821E3-D76D-48EB-B1FB-1E58F399F603}" destId="{86A4348C-C0AA-41CE-81CD-90430D121E3F}" srcOrd="0" destOrd="0" presId="urn:microsoft.com/office/officeart/2005/8/layout/target3"/>
    <dgm:cxn modelId="{D0AB9A30-C610-477C-B87E-F497AB80CFE8}" type="presOf" srcId="{05C88290-5C11-4F54-ACBE-1933AB120AAA}" destId="{940A0A89-06FC-471B-8079-A99D855766F0}" srcOrd="1" destOrd="0" presId="urn:microsoft.com/office/officeart/2005/8/layout/target3"/>
    <dgm:cxn modelId="{79FF7A57-1190-4675-95E4-1349EE1A28FA}" type="presOf" srcId="{7EA2F752-E222-4E03-9655-519AA1AF0397}" destId="{CB98F493-8DE2-4A00-8809-D9B8E2F9DB1C}" srcOrd="0" destOrd="0" presId="urn:microsoft.com/office/officeart/2005/8/layout/target3"/>
    <dgm:cxn modelId="{2AEFC247-C1A8-4172-A3E8-1DEF4DF3CAC9}" srcId="{923EA61D-54F8-46E0-9E25-0666CEDCD2F3}" destId="{DB86AD64-E75C-4D02-A1C1-F0073CFF231C}" srcOrd="7" destOrd="0" parTransId="{8A7251CB-47EB-43EA-AFD0-7CF9A9B49408}" sibTransId="{5265C486-ACFE-4FA6-8154-DE6B6EF9D825}"/>
    <dgm:cxn modelId="{CCE7A471-2D8B-440F-A146-1BF7A9428C17}" type="presOf" srcId="{D25CAAB5-A89C-444F-954C-209743C1B645}" destId="{9C1DE62D-9662-4795-9085-96D1C43BF6DD}" srcOrd="1" destOrd="0" presId="urn:microsoft.com/office/officeart/2005/8/layout/target3"/>
    <dgm:cxn modelId="{A6ACFC5C-3054-4C35-B178-C6CEC634889A}" type="presOf" srcId="{05C88290-5C11-4F54-ACBE-1933AB120AAA}" destId="{EBD81154-327D-4B1D-A943-6D2E34DAABAE}" srcOrd="0" destOrd="0" presId="urn:microsoft.com/office/officeart/2005/8/layout/target3"/>
    <dgm:cxn modelId="{9FE6760A-4C14-48F9-A8B3-82C5B6F8A287}" srcId="{923EA61D-54F8-46E0-9E25-0666CEDCD2F3}" destId="{D25CAAB5-A89C-444F-954C-209743C1B645}" srcOrd="2" destOrd="0" parTransId="{F25F85E6-EBC8-4F7D-9AAE-63F94C95AAFF}" sibTransId="{59DFFE6F-76DF-4E40-AC0A-73742BE74A9C}"/>
    <dgm:cxn modelId="{64B28ECA-1A31-4948-9F1F-C56E2E70880D}" srcId="{923EA61D-54F8-46E0-9E25-0666CEDCD2F3}" destId="{B8BF1D78-9958-4842-B0BC-C51A159BB60D}" srcOrd="1" destOrd="0" parTransId="{D46A6521-6EE6-4D48-B71D-7EC2F6DD24D6}" sibTransId="{D67641CB-B2A6-444D-8090-956614272FA5}"/>
    <dgm:cxn modelId="{D6BF1701-6AE8-4809-BA87-BDAF5ECEA0DF}" srcId="{923EA61D-54F8-46E0-9E25-0666CEDCD2F3}" destId="{D7ACA18A-115F-432F-868C-4BF89ACE61E8}" srcOrd="6" destOrd="0" parTransId="{21CF30DD-1803-4800-B408-8AD59DD3465D}" sibTransId="{96E256FE-4639-4E1B-8EE1-7E9F108FA662}"/>
    <dgm:cxn modelId="{B88DCB4B-329A-4112-813C-1F68ECB3F9C0}" type="presOf" srcId="{923EA61D-54F8-46E0-9E25-0666CEDCD2F3}" destId="{FA652C47-2367-408E-8C8B-4420096D5655}" srcOrd="0" destOrd="0" presId="urn:microsoft.com/office/officeart/2005/8/layout/target3"/>
    <dgm:cxn modelId="{5714F2B8-F1BD-4AED-B420-2EFB3830A5EC}" type="presOf" srcId="{D7ACA18A-115F-432F-868C-4BF89ACE61E8}" destId="{23ABC898-7359-45CF-8A1F-24B22E212A84}" srcOrd="0" destOrd="0" presId="urn:microsoft.com/office/officeart/2005/8/layout/target3"/>
    <dgm:cxn modelId="{0E6C7794-C888-437B-859F-F66673A5297E}" srcId="{923EA61D-54F8-46E0-9E25-0666CEDCD2F3}" destId="{05C88290-5C11-4F54-ACBE-1933AB120AAA}" srcOrd="3" destOrd="0" parTransId="{61C69C1D-0C84-4640-AFD7-ABEC3ADA41DF}" sibTransId="{038A0BF4-F056-4569-B0C6-62BC7A81A8D5}"/>
    <dgm:cxn modelId="{975DDB36-63FB-4652-961C-824401A931B0}" type="presOf" srcId="{D7ACA18A-115F-432F-868C-4BF89ACE61E8}" destId="{24472910-6514-45EF-9A14-67C9C02FB807}" srcOrd="1" destOrd="0" presId="urn:microsoft.com/office/officeart/2005/8/layout/target3"/>
    <dgm:cxn modelId="{F1FD4B0D-50DD-49F9-A375-46A584B4FDFD}" type="presOf" srcId="{DD3821E3-D76D-48EB-B1FB-1E58F399F603}" destId="{2380579A-BF03-4B40-A43D-2269DE01F79F}" srcOrd="1" destOrd="0" presId="urn:microsoft.com/office/officeart/2005/8/layout/target3"/>
    <dgm:cxn modelId="{1078EC1C-8997-43DB-A357-9850F374CEEF}" type="presOf" srcId="{1345F77A-1363-4DAF-8DD3-EF045C169EF8}" destId="{0D42D5F8-323E-4B2C-B28E-71B053793828}" srcOrd="1" destOrd="0" presId="urn:microsoft.com/office/officeart/2005/8/layout/target3"/>
    <dgm:cxn modelId="{532DAB7E-594B-483F-AF2F-8D97051D00E3}" type="presOf" srcId="{1345F77A-1363-4DAF-8DD3-EF045C169EF8}" destId="{0D65DF0F-D0D8-4C33-A93F-7355798AE976}" srcOrd="0" destOrd="0" presId="urn:microsoft.com/office/officeart/2005/8/layout/target3"/>
    <dgm:cxn modelId="{4C06AD0F-F91C-46F9-9B1E-4C957EAA72C8}" type="presOf" srcId="{B8BF1D78-9958-4842-B0BC-C51A159BB60D}" destId="{C44C4B61-DB02-4B96-BE39-F98E8DAEF773}" srcOrd="1" destOrd="0" presId="urn:microsoft.com/office/officeart/2005/8/layout/target3"/>
    <dgm:cxn modelId="{D97C9400-69B4-4F97-9F87-D0DFD5EC6DD2}" srcId="{923EA61D-54F8-46E0-9E25-0666CEDCD2F3}" destId="{1345F77A-1363-4DAF-8DD3-EF045C169EF8}" srcOrd="4" destOrd="0" parTransId="{02043C31-78BE-419E-AF87-F9F866631F5C}" sibTransId="{B4B157FA-CAD4-47DA-A469-45FB1A7105ED}"/>
    <dgm:cxn modelId="{5CA12A69-5B2C-4DDA-B860-264E1CFE252C}" type="presOf" srcId="{D25CAAB5-A89C-444F-954C-209743C1B645}" destId="{8CD2F4E6-CD7B-47FA-BBCC-9EE675E46309}" srcOrd="0" destOrd="0" presId="urn:microsoft.com/office/officeart/2005/8/layout/target3"/>
    <dgm:cxn modelId="{FCBBC937-6F6A-42B8-AFE9-C4488CF5B28F}" srcId="{923EA61D-54F8-46E0-9E25-0666CEDCD2F3}" destId="{7EA2F752-E222-4E03-9655-519AA1AF0397}" srcOrd="5" destOrd="0" parTransId="{688B4BA3-DEB2-4BB8-9EBB-E2728E55ED34}" sibTransId="{01996A55-4507-4DED-8645-DCC82E4C0036}"/>
    <dgm:cxn modelId="{5997D260-9122-4241-B54F-A7A244BB8C5D}" type="presOf" srcId="{B8BF1D78-9958-4842-B0BC-C51A159BB60D}" destId="{9C1E43D8-A33F-4FA5-AAE3-E33BFD7FFB28}" srcOrd="0" destOrd="0" presId="urn:microsoft.com/office/officeart/2005/8/layout/target3"/>
    <dgm:cxn modelId="{A1BE1E7C-9058-4A28-8FAF-9F033C82E6C8}" type="presParOf" srcId="{FA652C47-2367-408E-8C8B-4420096D5655}" destId="{F3748B6F-3D9D-4E9F-A6C3-B8790F96594B}" srcOrd="0" destOrd="0" presId="urn:microsoft.com/office/officeart/2005/8/layout/target3"/>
    <dgm:cxn modelId="{948FFADF-B079-45D7-9A7C-D51C342793AD}" type="presParOf" srcId="{FA652C47-2367-408E-8C8B-4420096D5655}" destId="{C9083FAE-0FE3-4E45-AAFA-638C3A294871}" srcOrd="1" destOrd="0" presId="urn:microsoft.com/office/officeart/2005/8/layout/target3"/>
    <dgm:cxn modelId="{1E32D1EC-C6F4-43BD-80E4-54076D09EE29}" type="presParOf" srcId="{FA652C47-2367-408E-8C8B-4420096D5655}" destId="{86A4348C-C0AA-41CE-81CD-90430D121E3F}" srcOrd="2" destOrd="0" presId="urn:microsoft.com/office/officeart/2005/8/layout/target3"/>
    <dgm:cxn modelId="{2901A869-C4E6-49F0-89B2-B948A590059B}" type="presParOf" srcId="{FA652C47-2367-408E-8C8B-4420096D5655}" destId="{50801DAE-3B7F-4A24-B47D-02108437F191}" srcOrd="3" destOrd="0" presId="urn:microsoft.com/office/officeart/2005/8/layout/target3"/>
    <dgm:cxn modelId="{B85F7D77-8FBD-4332-B3E9-0F12DC05B436}" type="presParOf" srcId="{FA652C47-2367-408E-8C8B-4420096D5655}" destId="{AE8B57D8-43FC-4B88-A477-04CFE704293C}" srcOrd="4" destOrd="0" presId="urn:microsoft.com/office/officeart/2005/8/layout/target3"/>
    <dgm:cxn modelId="{5445D2E0-4B25-41AE-9CEE-254D21170E1E}" type="presParOf" srcId="{FA652C47-2367-408E-8C8B-4420096D5655}" destId="{9C1E43D8-A33F-4FA5-AAE3-E33BFD7FFB28}" srcOrd="5" destOrd="0" presId="urn:microsoft.com/office/officeart/2005/8/layout/target3"/>
    <dgm:cxn modelId="{8026B152-8A38-4BE6-AF60-DBA16F19A51D}" type="presParOf" srcId="{FA652C47-2367-408E-8C8B-4420096D5655}" destId="{D2B22D03-877B-4053-939E-E6D157E89AB5}" srcOrd="6" destOrd="0" presId="urn:microsoft.com/office/officeart/2005/8/layout/target3"/>
    <dgm:cxn modelId="{ACB0D8CD-419B-4D5B-B392-AB337CA59788}" type="presParOf" srcId="{FA652C47-2367-408E-8C8B-4420096D5655}" destId="{7D9A0580-0DE8-4421-9797-CBE0962EF587}" srcOrd="7" destOrd="0" presId="urn:microsoft.com/office/officeart/2005/8/layout/target3"/>
    <dgm:cxn modelId="{97B9815E-687C-454C-B66F-864DB2C732F1}" type="presParOf" srcId="{FA652C47-2367-408E-8C8B-4420096D5655}" destId="{8CD2F4E6-CD7B-47FA-BBCC-9EE675E46309}" srcOrd="8" destOrd="0" presId="urn:microsoft.com/office/officeart/2005/8/layout/target3"/>
    <dgm:cxn modelId="{13CA03B4-8731-4969-A690-68B4CBB7BD82}" type="presParOf" srcId="{FA652C47-2367-408E-8C8B-4420096D5655}" destId="{CCCA2727-36A2-4BEE-84DB-B98A83BB5472}" srcOrd="9" destOrd="0" presId="urn:microsoft.com/office/officeart/2005/8/layout/target3"/>
    <dgm:cxn modelId="{AC728910-1AB6-47DE-B18F-B519B17C3A2E}" type="presParOf" srcId="{FA652C47-2367-408E-8C8B-4420096D5655}" destId="{AB7C2E86-49A9-41BC-85BB-EA57D4D7D34C}" srcOrd="10" destOrd="0" presId="urn:microsoft.com/office/officeart/2005/8/layout/target3"/>
    <dgm:cxn modelId="{039B4627-D5C1-4605-95E4-736BEA8BE7CD}" type="presParOf" srcId="{FA652C47-2367-408E-8C8B-4420096D5655}" destId="{EBD81154-327D-4B1D-A943-6D2E34DAABAE}" srcOrd="11" destOrd="0" presId="urn:microsoft.com/office/officeart/2005/8/layout/target3"/>
    <dgm:cxn modelId="{06CA7735-DF31-4C1A-8432-A41CE6FAE09F}" type="presParOf" srcId="{FA652C47-2367-408E-8C8B-4420096D5655}" destId="{EBBECD28-CF47-40CF-B8F0-CA4FA0DF8D5D}" srcOrd="12" destOrd="0" presId="urn:microsoft.com/office/officeart/2005/8/layout/target3"/>
    <dgm:cxn modelId="{FC3E4CBA-AE78-4DBD-80AF-44304EDE6691}" type="presParOf" srcId="{FA652C47-2367-408E-8C8B-4420096D5655}" destId="{78C84C94-BCFA-43F3-9593-43975B062F1B}" srcOrd="13" destOrd="0" presId="urn:microsoft.com/office/officeart/2005/8/layout/target3"/>
    <dgm:cxn modelId="{3F76D0E8-53F2-4E81-9948-8FB6731B1AF4}" type="presParOf" srcId="{FA652C47-2367-408E-8C8B-4420096D5655}" destId="{0D65DF0F-D0D8-4C33-A93F-7355798AE976}" srcOrd="14" destOrd="0" presId="urn:microsoft.com/office/officeart/2005/8/layout/target3"/>
    <dgm:cxn modelId="{4D4DF616-2F55-47A4-8837-D15BFDA194CE}" type="presParOf" srcId="{FA652C47-2367-408E-8C8B-4420096D5655}" destId="{3FDCDF78-EBEA-483F-83C5-8FC24A77C49C}" srcOrd="15" destOrd="0" presId="urn:microsoft.com/office/officeart/2005/8/layout/target3"/>
    <dgm:cxn modelId="{91446A0B-4255-45E9-B6A7-98D48B9724A4}" type="presParOf" srcId="{FA652C47-2367-408E-8C8B-4420096D5655}" destId="{D5EFE243-6611-441A-A669-2AC8B792F7F2}" srcOrd="16" destOrd="0" presId="urn:microsoft.com/office/officeart/2005/8/layout/target3"/>
    <dgm:cxn modelId="{307FE94E-5A7E-40B9-A515-F6156D7136BB}" type="presParOf" srcId="{FA652C47-2367-408E-8C8B-4420096D5655}" destId="{CB98F493-8DE2-4A00-8809-D9B8E2F9DB1C}" srcOrd="17" destOrd="0" presId="urn:microsoft.com/office/officeart/2005/8/layout/target3"/>
    <dgm:cxn modelId="{3850A730-4659-4C6E-93C1-687F1C630F01}" type="presParOf" srcId="{FA652C47-2367-408E-8C8B-4420096D5655}" destId="{AAA5FFCE-4BFC-4ACD-859C-D41808FA5E8F}" srcOrd="18" destOrd="0" presId="urn:microsoft.com/office/officeart/2005/8/layout/target3"/>
    <dgm:cxn modelId="{7B3C3B27-96FE-4A04-BF45-64FA4AEE3803}" type="presParOf" srcId="{FA652C47-2367-408E-8C8B-4420096D5655}" destId="{ED3D4EE0-14D0-481F-B6BA-BAA6A005416C}" srcOrd="19" destOrd="0" presId="urn:microsoft.com/office/officeart/2005/8/layout/target3"/>
    <dgm:cxn modelId="{591968A3-123F-46BF-B179-746E7F3C2AEC}" type="presParOf" srcId="{FA652C47-2367-408E-8C8B-4420096D5655}" destId="{23ABC898-7359-45CF-8A1F-24B22E212A84}" srcOrd="20" destOrd="0" presId="urn:microsoft.com/office/officeart/2005/8/layout/target3"/>
    <dgm:cxn modelId="{45C72FB7-C7F5-4ED5-AC29-64F733C6E162}" type="presParOf" srcId="{FA652C47-2367-408E-8C8B-4420096D5655}" destId="{2380579A-BF03-4B40-A43D-2269DE01F79F}" srcOrd="21" destOrd="0" presId="urn:microsoft.com/office/officeart/2005/8/layout/target3"/>
    <dgm:cxn modelId="{8DBC0C21-3291-4C1B-AC5C-EA5391F11F46}" type="presParOf" srcId="{FA652C47-2367-408E-8C8B-4420096D5655}" destId="{C44C4B61-DB02-4B96-BE39-F98E8DAEF773}" srcOrd="22" destOrd="0" presId="urn:microsoft.com/office/officeart/2005/8/layout/target3"/>
    <dgm:cxn modelId="{42F3E3A1-2279-469A-9CC4-30D19B37A2F1}" type="presParOf" srcId="{FA652C47-2367-408E-8C8B-4420096D5655}" destId="{9C1DE62D-9662-4795-9085-96D1C43BF6DD}" srcOrd="23" destOrd="0" presId="urn:microsoft.com/office/officeart/2005/8/layout/target3"/>
    <dgm:cxn modelId="{7A3C2BB6-9A92-49F4-A996-F9045C634258}" type="presParOf" srcId="{FA652C47-2367-408E-8C8B-4420096D5655}" destId="{940A0A89-06FC-471B-8079-A99D855766F0}" srcOrd="24" destOrd="0" presId="urn:microsoft.com/office/officeart/2005/8/layout/target3"/>
    <dgm:cxn modelId="{C4A03B46-B742-4FBF-B664-44C021755F49}" type="presParOf" srcId="{FA652C47-2367-408E-8C8B-4420096D5655}" destId="{0D42D5F8-323E-4B2C-B28E-71B053793828}" srcOrd="25" destOrd="0" presId="urn:microsoft.com/office/officeart/2005/8/layout/target3"/>
    <dgm:cxn modelId="{2792B514-B13B-4454-81FD-9BAB502E7FE4}" type="presParOf" srcId="{FA652C47-2367-408E-8C8B-4420096D5655}" destId="{36835770-700A-40E5-A5E5-B431112BA261}" srcOrd="26" destOrd="0" presId="urn:microsoft.com/office/officeart/2005/8/layout/target3"/>
    <dgm:cxn modelId="{B83E087F-6318-4AE7-A900-2D02C76BFA74}" type="presParOf" srcId="{FA652C47-2367-408E-8C8B-4420096D5655}" destId="{24472910-6514-45EF-9A14-67C9C02FB807}"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BE51F-7332-4BDA-9754-FC971C5C08E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582898F8-273C-4F4B-99E2-55459AE7C329}">
      <dgm:prSet/>
      <dgm:spPr/>
      <dgm:t>
        <a:bodyPr/>
        <a:lstStyle/>
        <a:p>
          <a:pPr rtl="0"/>
          <a:r>
            <a:rPr lang="en-GB" smtClean="0"/>
            <a:t>Position</a:t>
          </a:r>
          <a:endParaRPr lang="en-GB"/>
        </a:p>
      </dgm:t>
    </dgm:pt>
    <dgm:pt modelId="{BAEB6C53-BA3D-4514-A65B-DB61A2CDD12D}" type="parTrans" cxnId="{1B651D77-DA72-49BD-A8D9-65C09DDEFE37}">
      <dgm:prSet/>
      <dgm:spPr/>
      <dgm:t>
        <a:bodyPr/>
        <a:lstStyle/>
        <a:p>
          <a:endParaRPr lang="en-GB"/>
        </a:p>
      </dgm:t>
    </dgm:pt>
    <dgm:pt modelId="{55EA96CB-092A-4AE6-B3E2-A2B42BE1CFB6}" type="sibTrans" cxnId="{1B651D77-DA72-49BD-A8D9-65C09DDEFE37}">
      <dgm:prSet/>
      <dgm:spPr/>
      <dgm:t>
        <a:bodyPr/>
        <a:lstStyle/>
        <a:p>
          <a:endParaRPr lang="en-GB"/>
        </a:p>
      </dgm:t>
    </dgm:pt>
    <dgm:pt modelId="{5B2BF7D8-9A98-48EE-84B8-937F6B68918A}">
      <dgm:prSet/>
      <dgm:spPr/>
      <dgm:t>
        <a:bodyPr/>
        <a:lstStyle/>
        <a:p>
          <a:pPr rtl="0"/>
          <a:r>
            <a:rPr lang="en-GB" smtClean="0"/>
            <a:t>Pressure Area Care</a:t>
          </a:r>
          <a:endParaRPr lang="en-GB"/>
        </a:p>
      </dgm:t>
    </dgm:pt>
    <dgm:pt modelId="{C16321B8-5444-471A-B73E-2B4E21680CA8}" type="parTrans" cxnId="{96A5C020-0B09-4DF8-84DB-6CBB93F355B8}">
      <dgm:prSet/>
      <dgm:spPr/>
      <dgm:t>
        <a:bodyPr/>
        <a:lstStyle/>
        <a:p>
          <a:endParaRPr lang="en-GB"/>
        </a:p>
      </dgm:t>
    </dgm:pt>
    <dgm:pt modelId="{4130803E-1380-4262-B930-6EDA5DBFFE89}" type="sibTrans" cxnId="{96A5C020-0B09-4DF8-84DB-6CBB93F355B8}">
      <dgm:prSet/>
      <dgm:spPr/>
      <dgm:t>
        <a:bodyPr/>
        <a:lstStyle/>
        <a:p>
          <a:endParaRPr lang="en-GB"/>
        </a:p>
      </dgm:t>
    </dgm:pt>
    <dgm:pt modelId="{F1FF6343-0CDC-418F-8E16-DBEC209BB88E}">
      <dgm:prSet/>
      <dgm:spPr/>
      <dgm:t>
        <a:bodyPr/>
        <a:lstStyle/>
        <a:p>
          <a:pPr rtl="0"/>
          <a:r>
            <a:rPr lang="en-GB" smtClean="0"/>
            <a:t>Exercises</a:t>
          </a:r>
          <a:endParaRPr lang="en-GB"/>
        </a:p>
      </dgm:t>
    </dgm:pt>
    <dgm:pt modelId="{1D6F13D6-998B-43C0-A254-9EE79E062597}" type="parTrans" cxnId="{2DE89AD6-7707-4287-B60B-734AE0BC98F7}">
      <dgm:prSet/>
      <dgm:spPr/>
      <dgm:t>
        <a:bodyPr/>
        <a:lstStyle/>
        <a:p>
          <a:endParaRPr lang="en-GB"/>
        </a:p>
      </dgm:t>
    </dgm:pt>
    <dgm:pt modelId="{8DFA487D-BA17-45B7-B84C-3C91F36D3CB7}" type="sibTrans" cxnId="{2DE89AD6-7707-4287-B60B-734AE0BC98F7}">
      <dgm:prSet/>
      <dgm:spPr/>
      <dgm:t>
        <a:bodyPr/>
        <a:lstStyle/>
        <a:p>
          <a:endParaRPr lang="en-GB"/>
        </a:p>
      </dgm:t>
    </dgm:pt>
    <dgm:pt modelId="{D8AAFB43-62C5-4A96-8D82-DB78305D64AC}">
      <dgm:prSet/>
      <dgm:spPr/>
      <dgm:t>
        <a:bodyPr/>
        <a:lstStyle/>
        <a:p>
          <a:pPr rtl="0"/>
          <a:r>
            <a:rPr lang="en-GB" smtClean="0"/>
            <a:t>Ambulation</a:t>
          </a:r>
          <a:endParaRPr lang="en-GB"/>
        </a:p>
      </dgm:t>
    </dgm:pt>
    <dgm:pt modelId="{36FFBC05-A05A-45C8-B13D-92765E4CB431}" type="parTrans" cxnId="{DE8E788F-E677-4AAB-B924-DC31B78453B1}">
      <dgm:prSet/>
      <dgm:spPr/>
      <dgm:t>
        <a:bodyPr/>
        <a:lstStyle/>
        <a:p>
          <a:endParaRPr lang="en-GB"/>
        </a:p>
      </dgm:t>
    </dgm:pt>
    <dgm:pt modelId="{7320027C-31B1-45AA-8CE4-32560C387DCA}" type="sibTrans" cxnId="{DE8E788F-E677-4AAB-B924-DC31B78453B1}">
      <dgm:prSet/>
      <dgm:spPr/>
      <dgm:t>
        <a:bodyPr/>
        <a:lstStyle/>
        <a:p>
          <a:endParaRPr lang="en-GB"/>
        </a:p>
      </dgm:t>
    </dgm:pt>
    <dgm:pt modelId="{D3109B7F-BDE3-4B01-871A-88ED8115B09A}">
      <dgm:prSet/>
      <dgm:spPr/>
      <dgm:t>
        <a:bodyPr/>
        <a:lstStyle/>
        <a:p>
          <a:pPr rtl="0"/>
          <a:r>
            <a:rPr lang="en-GB" smtClean="0"/>
            <a:t>Self Care</a:t>
          </a:r>
          <a:endParaRPr lang="en-GB"/>
        </a:p>
      </dgm:t>
    </dgm:pt>
    <dgm:pt modelId="{4055AC18-CFC0-4B51-81B6-1C70AAC81686}" type="parTrans" cxnId="{4239B5AF-B94B-43BC-8A45-C9CB0B7D5A18}">
      <dgm:prSet/>
      <dgm:spPr/>
      <dgm:t>
        <a:bodyPr/>
        <a:lstStyle/>
        <a:p>
          <a:endParaRPr lang="en-GB"/>
        </a:p>
      </dgm:t>
    </dgm:pt>
    <dgm:pt modelId="{7C238A48-433D-4B66-A8AA-1D4B2A8C257F}" type="sibTrans" cxnId="{4239B5AF-B94B-43BC-8A45-C9CB0B7D5A18}">
      <dgm:prSet/>
      <dgm:spPr/>
      <dgm:t>
        <a:bodyPr/>
        <a:lstStyle/>
        <a:p>
          <a:endParaRPr lang="en-GB"/>
        </a:p>
      </dgm:t>
    </dgm:pt>
    <dgm:pt modelId="{9CF4A284-760B-4471-8776-F508CE8945A4}">
      <dgm:prSet/>
      <dgm:spPr/>
      <dgm:t>
        <a:bodyPr/>
        <a:lstStyle/>
        <a:p>
          <a:pPr rtl="0"/>
          <a:r>
            <a:rPr lang="en-GB" smtClean="0"/>
            <a:t>Sensation and Visual Field management</a:t>
          </a:r>
          <a:endParaRPr lang="en-GB"/>
        </a:p>
      </dgm:t>
    </dgm:pt>
    <dgm:pt modelId="{3A80FA3D-E9AF-42F8-9286-C3CC8472457C}" type="parTrans" cxnId="{19FF283E-974E-4A7E-A4FF-EF33248E8B31}">
      <dgm:prSet/>
      <dgm:spPr/>
      <dgm:t>
        <a:bodyPr/>
        <a:lstStyle/>
        <a:p>
          <a:endParaRPr lang="en-GB"/>
        </a:p>
      </dgm:t>
    </dgm:pt>
    <dgm:pt modelId="{E1E2AC0D-B8FB-4675-A47F-136A64583882}" type="sibTrans" cxnId="{19FF283E-974E-4A7E-A4FF-EF33248E8B31}">
      <dgm:prSet/>
      <dgm:spPr/>
      <dgm:t>
        <a:bodyPr/>
        <a:lstStyle/>
        <a:p>
          <a:endParaRPr lang="en-GB"/>
        </a:p>
      </dgm:t>
    </dgm:pt>
    <dgm:pt modelId="{B72C2B2B-9F8F-4F16-BF21-FABC36B9C008}" type="pres">
      <dgm:prSet presAssocID="{62FBE51F-7332-4BDA-9754-FC971C5C08E9}" presName="diagram" presStyleCnt="0">
        <dgm:presLayoutVars>
          <dgm:dir/>
          <dgm:resizeHandles val="exact"/>
        </dgm:presLayoutVars>
      </dgm:prSet>
      <dgm:spPr/>
    </dgm:pt>
    <dgm:pt modelId="{D511743A-DC25-49BF-9F43-9B7A01518005}" type="pres">
      <dgm:prSet presAssocID="{582898F8-273C-4F4B-99E2-55459AE7C329}" presName="node" presStyleLbl="node1" presStyleIdx="0" presStyleCnt="6">
        <dgm:presLayoutVars>
          <dgm:bulletEnabled val="1"/>
        </dgm:presLayoutVars>
      </dgm:prSet>
      <dgm:spPr/>
    </dgm:pt>
    <dgm:pt modelId="{045AE066-649B-43E0-9A78-753C9C4A8789}" type="pres">
      <dgm:prSet presAssocID="{55EA96CB-092A-4AE6-B3E2-A2B42BE1CFB6}" presName="sibTrans" presStyleCnt="0"/>
      <dgm:spPr/>
    </dgm:pt>
    <dgm:pt modelId="{75E4B4E7-DE8E-4457-86F0-E445244FE167}" type="pres">
      <dgm:prSet presAssocID="{5B2BF7D8-9A98-48EE-84B8-937F6B68918A}" presName="node" presStyleLbl="node1" presStyleIdx="1" presStyleCnt="6">
        <dgm:presLayoutVars>
          <dgm:bulletEnabled val="1"/>
        </dgm:presLayoutVars>
      </dgm:prSet>
      <dgm:spPr/>
    </dgm:pt>
    <dgm:pt modelId="{D84C75A1-62E5-45A7-8BFE-74EBFE1D21F8}" type="pres">
      <dgm:prSet presAssocID="{4130803E-1380-4262-B930-6EDA5DBFFE89}" presName="sibTrans" presStyleCnt="0"/>
      <dgm:spPr/>
    </dgm:pt>
    <dgm:pt modelId="{D703BB06-C2D5-4A92-8088-C8BD9994BEE1}" type="pres">
      <dgm:prSet presAssocID="{F1FF6343-0CDC-418F-8E16-DBEC209BB88E}" presName="node" presStyleLbl="node1" presStyleIdx="2" presStyleCnt="6">
        <dgm:presLayoutVars>
          <dgm:bulletEnabled val="1"/>
        </dgm:presLayoutVars>
      </dgm:prSet>
      <dgm:spPr/>
    </dgm:pt>
    <dgm:pt modelId="{9A351BDB-06E0-4851-9946-772110C79F0A}" type="pres">
      <dgm:prSet presAssocID="{8DFA487D-BA17-45B7-B84C-3C91F36D3CB7}" presName="sibTrans" presStyleCnt="0"/>
      <dgm:spPr/>
    </dgm:pt>
    <dgm:pt modelId="{14B89B20-F3DD-4F10-BEF3-17C521DF6385}" type="pres">
      <dgm:prSet presAssocID="{D8AAFB43-62C5-4A96-8D82-DB78305D64AC}" presName="node" presStyleLbl="node1" presStyleIdx="3" presStyleCnt="6">
        <dgm:presLayoutVars>
          <dgm:bulletEnabled val="1"/>
        </dgm:presLayoutVars>
      </dgm:prSet>
      <dgm:spPr/>
    </dgm:pt>
    <dgm:pt modelId="{F970C366-73EA-4A91-BEF2-A0C5763C84CC}" type="pres">
      <dgm:prSet presAssocID="{7320027C-31B1-45AA-8CE4-32560C387DCA}" presName="sibTrans" presStyleCnt="0"/>
      <dgm:spPr/>
    </dgm:pt>
    <dgm:pt modelId="{DAD1DA23-0551-47CB-B09F-453406DEC090}" type="pres">
      <dgm:prSet presAssocID="{D3109B7F-BDE3-4B01-871A-88ED8115B09A}" presName="node" presStyleLbl="node1" presStyleIdx="4" presStyleCnt="6">
        <dgm:presLayoutVars>
          <dgm:bulletEnabled val="1"/>
        </dgm:presLayoutVars>
      </dgm:prSet>
      <dgm:spPr/>
    </dgm:pt>
    <dgm:pt modelId="{38E48DB1-E64F-4D8B-804B-3CD8ED3C5BA7}" type="pres">
      <dgm:prSet presAssocID="{7C238A48-433D-4B66-A8AA-1D4B2A8C257F}" presName="sibTrans" presStyleCnt="0"/>
      <dgm:spPr/>
    </dgm:pt>
    <dgm:pt modelId="{BB91B9DE-2B2B-4C7A-9347-4A2E4929B552}" type="pres">
      <dgm:prSet presAssocID="{9CF4A284-760B-4471-8776-F508CE8945A4}" presName="node" presStyleLbl="node1" presStyleIdx="5" presStyleCnt="6">
        <dgm:presLayoutVars>
          <dgm:bulletEnabled val="1"/>
        </dgm:presLayoutVars>
      </dgm:prSet>
      <dgm:spPr/>
    </dgm:pt>
  </dgm:ptLst>
  <dgm:cxnLst>
    <dgm:cxn modelId="{90DBA6AC-D9C0-411D-BF3E-50BD2FD660B9}" type="presOf" srcId="{9CF4A284-760B-4471-8776-F508CE8945A4}" destId="{BB91B9DE-2B2B-4C7A-9347-4A2E4929B552}" srcOrd="0" destOrd="0" presId="urn:microsoft.com/office/officeart/2005/8/layout/default"/>
    <dgm:cxn modelId="{7515ECB4-4190-488B-8FFE-37EA363A0582}" type="presOf" srcId="{5B2BF7D8-9A98-48EE-84B8-937F6B68918A}" destId="{75E4B4E7-DE8E-4457-86F0-E445244FE167}" srcOrd="0" destOrd="0" presId="urn:microsoft.com/office/officeart/2005/8/layout/default"/>
    <dgm:cxn modelId="{F5112516-3B33-4CEF-B497-A5BC0E8308F8}" type="presOf" srcId="{F1FF6343-0CDC-418F-8E16-DBEC209BB88E}" destId="{D703BB06-C2D5-4A92-8088-C8BD9994BEE1}" srcOrd="0" destOrd="0" presId="urn:microsoft.com/office/officeart/2005/8/layout/default"/>
    <dgm:cxn modelId="{19FF283E-974E-4A7E-A4FF-EF33248E8B31}" srcId="{62FBE51F-7332-4BDA-9754-FC971C5C08E9}" destId="{9CF4A284-760B-4471-8776-F508CE8945A4}" srcOrd="5" destOrd="0" parTransId="{3A80FA3D-E9AF-42F8-9286-C3CC8472457C}" sibTransId="{E1E2AC0D-B8FB-4675-A47F-136A64583882}"/>
    <dgm:cxn modelId="{1B651D77-DA72-49BD-A8D9-65C09DDEFE37}" srcId="{62FBE51F-7332-4BDA-9754-FC971C5C08E9}" destId="{582898F8-273C-4F4B-99E2-55459AE7C329}" srcOrd="0" destOrd="0" parTransId="{BAEB6C53-BA3D-4514-A65B-DB61A2CDD12D}" sibTransId="{55EA96CB-092A-4AE6-B3E2-A2B42BE1CFB6}"/>
    <dgm:cxn modelId="{3AF0DB1B-E3BD-47E3-A5C8-F2E587B1FBCD}" type="presOf" srcId="{D3109B7F-BDE3-4B01-871A-88ED8115B09A}" destId="{DAD1DA23-0551-47CB-B09F-453406DEC090}" srcOrd="0" destOrd="0" presId="urn:microsoft.com/office/officeart/2005/8/layout/default"/>
    <dgm:cxn modelId="{EF511EA0-B3B9-4CC4-AA62-AD0F4E270B75}" type="presOf" srcId="{62FBE51F-7332-4BDA-9754-FC971C5C08E9}" destId="{B72C2B2B-9F8F-4F16-BF21-FABC36B9C008}" srcOrd="0" destOrd="0" presId="urn:microsoft.com/office/officeart/2005/8/layout/default"/>
    <dgm:cxn modelId="{2DE89AD6-7707-4287-B60B-734AE0BC98F7}" srcId="{62FBE51F-7332-4BDA-9754-FC971C5C08E9}" destId="{F1FF6343-0CDC-418F-8E16-DBEC209BB88E}" srcOrd="2" destOrd="0" parTransId="{1D6F13D6-998B-43C0-A254-9EE79E062597}" sibTransId="{8DFA487D-BA17-45B7-B84C-3C91F36D3CB7}"/>
    <dgm:cxn modelId="{772EC12D-9B92-4578-A3A5-C57088CC2548}" type="presOf" srcId="{582898F8-273C-4F4B-99E2-55459AE7C329}" destId="{D511743A-DC25-49BF-9F43-9B7A01518005}" srcOrd="0" destOrd="0" presId="urn:microsoft.com/office/officeart/2005/8/layout/default"/>
    <dgm:cxn modelId="{DE8E788F-E677-4AAB-B924-DC31B78453B1}" srcId="{62FBE51F-7332-4BDA-9754-FC971C5C08E9}" destId="{D8AAFB43-62C5-4A96-8D82-DB78305D64AC}" srcOrd="3" destOrd="0" parTransId="{36FFBC05-A05A-45C8-B13D-92765E4CB431}" sibTransId="{7320027C-31B1-45AA-8CE4-32560C387DCA}"/>
    <dgm:cxn modelId="{4239B5AF-B94B-43BC-8A45-C9CB0B7D5A18}" srcId="{62FBE51F-7332-4BDA-9754-FC971C5C08E9}" destId="{D3109B7F-BDE3-4B01-871A-88ED8115B09A}" srcOrd="4" destOrd="0" parTransId="{4055AC18-CFC0-4B51-81B6-1C70AAC81686}" sibTransId="{7C238A48-433D-4B66-A8AA-1D4B2A8C257F}"/>
    <dgm:cxn modelId="{ECA07DFB-0670-4820-9045-C26070F6A8EB}" type="presOf" srcId="{D8AAFB43-62C5-4A96-8D82-DB78305D64AC}" destId="{14B89B20-F3DD-4F10-BEF3-17C521DF6385}" srcOrd="0" destOrd="0" presId="urn:microsoft.com/office/officeart/2005/8/layout/default"/>
    <dgm:cxn modelId="{96A5C020-0B09-4DF8-84DB-6CBB93F355B8}" srcId="{62FBE51F-7332-4BDA-9754-FC971C5C08E9}" destId="{5B2BF7D8-9A98-48EE-84B8-937F6B68918A}" srcOrd="1" destOrd="0" parTransId="{C16321B8-5444-471A-B73E-2B4E21680CA8}" sibTransId="{4130803E-1380-4262-B930-6EDA5DBFFE89}"/>
    <dgm:cxn modelId="{5B8670DF-CC56-4AD2-902F-D87E64E35D56}" type="presParOf" srcId="{B72C2B2B-9F8F-4F16-BF21-FABC36B9C008}" destId="{D511743A-DC25-49BF-9F43-9B7A01518005}" srcOrd="0" destOrd="0" presId="urn:microsoft.com/office/officeart/2005/8/layout/default"/>
    <dgm:cxn modelId="{1EB55DB8-F7EB-4853-B7DE-7570FEC331D3}" type="presParOf" srcId="{B72C2B2B-9F8F-4F16-BF21-FABC36B9C008}" destId="{045AE066-649B-43E0-9A78-753C9C4A8789}" srcOrd="1" destOrd="0" presId="urn:microsoft.com/office/officeart/2005/8/layout/default"/>
    <dgm:cxn modelId="{D8C34C40-959C-45B2-8F04-6289F72B3A16}" type="presParOf" srcId="{B72C2B2B-9F8F-4F16-BF21-FABC36B9C008}" destId="{75E4B4E7-DE8E-4457-86F0-E445244FE167}" srcOrd="2" destOrd="0" presId="urn:microsoft.com/office/officeart/2005/8/layout/default"/>
    <dgm:cxn modelId="{A38FAA34-BDA3-452E-99D4-078B324300B4}" type="presParOf" srcId="{B72C2B2B-9F8F-4F16-BF21-FABC36B9C008}" destId="{D84C75A1-62E5-45A7-8BFE-74EBFE1D21F8}" srcOrd="3" destOrd="0" presId="urn:microsoft.com/office/officeart/2005/8/layout/default"/>
    <dgm:cxn modelId="{5F26E8E5-2F00-4872-A7F9-78F55CAAF07E}" type="presParOf" srcId="{B72C2B2B-9F8F-4F16-BF21-FABC36B9C008}" destId="{D703BB06-C2D5-4A92-8088-C8BD9994BEE1}" srcOrd="4" destOrd="0" presId="urn:microsoft.com/office/officeart/2005/8/layout/default"/>
    <dgm:cxn modelId="{815560AA-D71C-413C-973E-817A91C6ED18}" type="presParOf" srcId="{B72C2B2B-9F8F-4F16-BF21-FABC36B9C008}" destId="{9A351BDB-06E0-4851-9946-772110C79F0A}" srcOrd="5" destOrd="0" presId="urn:microsoft.com/office/officeart/2005/8/layout/default"/>
    <dgm:cxn modelId="{B62210AF-107E-4B2E-B27D-DAC50C674DC2}" type="presParOf" srcId="{B72C2B2B-9F8F-4F16-BF21-FABC36B9C008}" destId="{14B89B20-F3DD-4F10-BEF3-17C521DF6385}" srcOrd="6" destOrd="0" presId="urn:microsoft.com/office/officeart/2005/8/layout/default"/>
    <dgm:cxn modelId="{F318F3D7-5BC6-472F-B7E6-0F35DF1FEE85}" type="presParOf" srcId="{B72C2B2B-9F8F-4F16-BF21-FABC36B9C008}" destId="{F970C366-73EA-4A91-BEF2-A0C5763C84CC}" srcOrd="7" destOrd="0" presId="urn:microsoft.com/office/officeart/2005/8/layout/default"/>
    <dgm:cxn modelId="{74B7CF4D-4D05-404D-AE07-73128BDEB6E1}" type="presParOf" srcId="{B72C2B2B-9F8F-4F16-BF21-FABC36B9C008}" destId="{DAD1DA23-0551-47CB-B09F-453406DEC090}" srcOrd="8" destOrd="0" presId="urn:microsoft.com/office/officeart/2005/8/layout/default"/>
    <dgm:cxn modelId="{1734BBE2-055F-41B3-86A6-EA2AC7A663ED}" type="presParOf" srcId="{B72C2B2B-9F8F-4F16-BF21-FABC36B9C008}" destId="{38E48DB1-E64F-4D8B-804B-3CD8ED3C5BA7}" srcOrd="9" destOrd="0" presId="urn:microsoft.com/office/officeart/2005/8/layout/default"/>
    <dgm:cxn modelId="{E107A7A7-B74C-4BF6-A821-362796813FD2}" type="presParOf" srcId="{B72C2B2B-9F8F-4F16-BF21-FABC36B9C008}" destId="{BB91B9DE-2B2B-4C7A-9347-4A2E4929B55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A053A1-A9AF-4C86-BCE8-2096DE30E93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C264DDD7-1A50-444E-BD42-C96F3C29C508}">
      <dgm:prSet/>
      <dgm:spPr/>
      <dgm:t>
        <a:bodyPr/>
        <a:lstStyle/>
        <a:p>
          <a:pPr rtl="0"/>
          <a:r>
            <a:rPr lang="en-GB" smtClean="0"/>
            <a:t>Speech Therapy</a:t>
          </a:r>
          <a:endParaRPr lang="en-GB"/>
        </a:p>
      </dgm:t>
    </dgm:pt>
    <dgm:pt modelId="{1A008B58-91C2-4069-9E53-5397DA1B1616}" type="parTrans" cxnId="{6F50DC3E-7CC2-49F0-98E6-2312E6B43693}">
      <dgm:prSet/>
      <dgm:spPr/>
      <dgm:t>
        <a:bodyPr/>
        <a:lstStyle/>
        <a:p>
          <a:endParaRPr lang="en-GB"/>
        </a:p>
      </dgm:t>
    </dgm:pt>
    <dgm:pt modelId="{B89840DA-85B6-4624-AF60-0268BCEDE070}" type="sibTrans" cxnId="{6F50DC3E-7CC2-49F0-98E6-2312E6B43693}">
      <dgm:prSet/>
      <dgm:spPr/>
      <dgm:t>
        <a:bodyPr/>
        <a:lstStyle/>
        <a:p>
          <a:endParaRPr lang="en-GB"/>
        </a:p>
      </dgm:t>
    </dgm:pt>
    <dgm:pt modelId="{D716C960-18A5-4D8C-846D-BEE30BF4ED55}">
      <dgm:prSet/>
      <dgm:spPr/>
      <dgm:t>
        <a:bodyPr/>
        <a:lstStyle/>
        <a:p>
          <a:pPr rtl="0"/>
          <a:r>
            <a:rPr lang="en-GB" smtClean="0"/>
            <a:t>Improving communication</a:t>
          </a:r>
          <a:endParaRPr lang="en-GB"/>
        </a:p>
      </dgm:t>
    </dgm:pt>
    <dgm:pt modelId="{00674112-EC04-4C6E-83B7-04E3D4E4DC1A}" type="parTrans" cxnId="{7F93DC53-A685-4010-90C6-9D8118692447}">
      <dgm:prSet/>
      <dgm:spPr/>
      <dgm:t>
        <a:bodyPr/>
        <a:lstStyle/>
        <a:p>
          <a:endParaRPr lang="en-GB"/>
        </a:p>
      </dgm:t>
    </dgm:pt>
    <dgm:pt modelId="{88AE0B5C-2812-4B1A-A1B4-6C25DC871A04}" type="sibTrans" cxnId="{7F93DC53-A685-4010-90C6-9D8118692447}">
      <dgm:prSet/>
      <dgm:spPr/>
      <dgm:t>
        <a:bodyPr/>
        <a:lstStyle/>
        <a:p>
          <a:endParaRPr lang="en-GB"/>
        </a:p>
      </dgm:t>
    </dgm:pt>
    <dgm:pt modelId="{DED298C7-2C6C-4430-AB4F-AC0997CF203E}">
      <dgm:prSet/>
      <dgm:spPr/>
      <dgm:t>
        <a:bodyPr/>
        <a:lstStyle/>
        <a:p>
          <a:pPr rtl="0"/>
          <a:r>
            <a:rPr lang="en-GB" smtClean="0"/>
            <a:t>Improve thought processes</a:t>
          </a:r>
          <a:endParaRPr lang="en-GB"/>
        </a:p>
      </dgm:t>
    </dgm:pt>
    <dgm:pt modelId="{3072F0B4-120B-4374-A41D-E91B9DCAFFF8}" type="parTrans" cxnId="{52D0465A-3FAD-461A-BCA4-0EC5B9A1CD35}">
      <dgm:prSet/>
      <dgm:spPr/>
      <dgm:t>
        <a:bodyPr/>
        <a:lstStyle/>
        <a:p>
          <a:endParaRPr lang="en-GB"/>
        </a:p>
      </dgm:t>
    </dgm:pt>
    <dgm:pt modelId="{00ED09AF-7714-489C-9140-1F8D925EBF03}" type="sibTrans" cxnId="{52D0465A-3FAD-461A-BCA4-0EC5B9A1CD35}">
      <dgm:prSet/>
      <dgm:spPr/>
      <dgm:t>
        <a:bodyPr/>
        <a:lstStyle/>
        <a:p>
          <a:endParaRPr lang="en-GB"/>
        </a:p>
      </dgm:t>
    </dgm:pt>
    <dgm:pt modelId="{D496AA7F-AE4A-49CE-8284-1CA2A4CDE61E}">
      <dgm:prSet/>
      <dgm:spPr/>
      <dgm:t>
        <a:bodyPr/>
        <a:lstStyle/>
        <a:p>
          <a:pPr rtl="0"/>
          <a:r>
            <a:rPr lang="en-GB" smtClean="0"/>
            <a:t>Help in coping with sexual dysfunction</a:t>
          </a:r>
          <a:endParaRPr lang="en-GB"/>
        </a:p>
      </dgm:t>
    </dgm:pt>
    <dgm:pt modelId="{E252D2C6-B6AA-4F32-8A54-8E3924B3C52A}" type="parTrans" cxnId="{59F1A085-ACCD-4F76-91B6-8B735B68B395}">
      <dgm:prSet/>
      <dgm:spPr/>
      <dgm:t>
        <a:bodyPr/>
        <a:lstStyle/>
        <a:p>
          <a:endParaRPr lang="en-GB"/>
        </a:p>
      </dgm:t>
    </dgm:pt>
    <dgm:pt modelId="{6C9DA7B9-199B-4B9A-9F4C-5F37874206CC}" type="sibTrans" cxnId="{59F1A085-ACCD-4F76-91B6-8B735B68B395}">
      <dgm:prSet/>
      <dgm:spPr/>
      <dgm:t>
        <a:bodyPr/>
        <a:lstStyle/>
        <a:p>
          <a:endParaRPr lang="en-GB"/>
        </a:p>
      </dgm:t>
    </dgm:pt>
    <dgm:pt modelId="{28FC14AE-EFA5-4F85-9CAB-6EFB2999802D}" type="pres">
      <dgm:prSet presAssocID="{52A053A1-A9AF-4C86-BCE8-2096DE30E938}" presName="diagram" presStyleCnt="0">
        <dgm:presLayoutVars>
          <dgm:dir/>
          <dgm:resizeHandles val="exact"/>
        </dgm:presLayoutVars>
      </dgm:prSet>
      <dgm:spPr/>
    </dgm:pt>
    <dgm:pt modelId="{09757E72-F05B-419B-8D94-A4842602CCF1}" type="pres">
      <dgm:prSet presAssocID="{C264DDD7-1A50-444E-BD42-C96F3C29C508}" presName="node" presStyleLbl="node1" presStyleIdx="0" presStyleCnt="4">
        <dgm:presLayoutVars>
          <dgm:bulletEnabled val="1"/>
        </dgm:presLayoutVars>
      </dgm:prSet>
      <dgm:spPr/>
    </dgm:pt>
    <dgm:pt modelId="{9B469A9B-5DE0-4E71-8FA1-F66268B2A539}" type="pres">
      <dgm:prSet presAssocID="{B89840DA-85B6-4624-AF60-0268BCEDE070}" presName="sibTrans" presStyleCnt="0"/>
      <dgm:spPr/>
    </dgm:pt>
    <dgm:pt modelId="{003802A9-C150-4E1D-B8A1-529A7F7C5B9A}" type="pres">
      <dgm:prSet presAssocID="{D716C960-18A5-4D8C-846D-BEE30BF4ED55}" presName="node" presStyleLbl="node1" presStyleIdx="1" presStyleCnt="4">
        <dgm:presLayoutVars>
          <dgm:bulletEnabled val="1"/>
        </dgm:presLayoutVars>
      </dgm:prSet>
      <dgm:spPr/>
    </dgm:pt>
    <dgm:pt modelId="{8C526101-6AE3-4C3E-B458-F97810C1A140}" type="pres">
      <dgm:prSet presAssocID="{88AE0B5C-2812-4B1A-A1B4-6C25DC871A04}" presName="sibTrans" presStyleCnt="0"/>
      <dgm:spPr/>
    </dgm:pt>
    <dgm:pt modelId="{999A0FD9-1EEA-4942-BCF0-196A4E162430}" type="pres">
      <dgm:prSet presAssocID="{DED298C7-2C6C-4430-AB4F-AC0997CF203E}" presName="node" presStyleLbl="node1" presStyleIdx="2" presStyleCnt="4">
        <dgm:presLayoutVars>
          <dgm:bulletEnabled val="1"/>
        </dgm:presLayoutVars>
      </dgm:prSet>
      <dgm:spPr/>
    </dgm:pt>
    <dgm:pt modelId="{9F8B1866-4EFB-4500-9BF5-D62002735C35}" type="pres">
      <dgm:prSet presAssocID="{00ED09AF-7714-489C-9140-1F8D925EBF03}" presName="sibTrans" presStyleCnt="0"/>
      <dgm:spPr/>
    </dgm:pt>
    <dgm:pt modelId="{1AE64D8B-7134-4970-8851-86ADDB5CD1E6}" type="pres">
      <dgm:prSet presAssocID="{D496AA7F-AE4A-49CE-8284-1CA2A4CDE61E}" presName="node" presStyleLbl="node1" presStyleIdx="3" presStyleCnt="4">
        <dgm:presLayoutVars>
          <dgm:bulletEnabled val="1"/>
        </dgm:presLayoutVars>
      </dgm:prSet>
      <dgm:spPr/>
    </dgm:pt>
  </dgm:ptLst>
  <dgm:cxnLst>
    <dgm:cxn modelId="{59F1A085-ACCD-4F76-91B6-8B735B68B395}" srcId="{52A053A1-A9AF-4C86-BCE8-2096DE30E938}" destId="{D496AA7F-AE4A-49CE-8284-1CA2A4CDE61E}" srcOrd="3" destOrd="0" parTransId="{E252D2C6-B6AA-4F32-8A54-8E3924B3C52A}" sibTransId="{6C9DA7B9-199B-4B9A-9F4C-5F37874206CC}"/>
    <dgm:cxn modelId="{7156A49D-A13F-41F1-9A52-467D0A7397C5}" type="presOf" srcId="{DED298C7-2C6C-4430-AB4F-AC0997CF203E}" destId="{999A0FD9-1EEA-4942-BCF0-196A4E162430}" srcOrd="0" destOrd="0" presId="urn:microsoft.com/office/officeart/2005/8/layout/default"/>
    <dgm:cxn modelId="{53B1FB87-F207-4DFE-A309-755C807A27D1}" type="presOf" srcId="{52A053A1-A9AF-4C86-BCE8-2096DE30E938}" destId="{28FC14AE-EFA5-4F85-9CAB-6EFB2999802D}" srcOrd="0" destOrd="0" presId="urn:microsoft.com/office/officeart/2005/8/layout/default"/>
    <dgm:cxn modelId="{7F93DC53-A685-4010-90C6-9D8118692447}" srcId="{52A053A1-A9AF-4C86-BCE8-2096DE30E938}" destId="{D716C960-18A5-4D8C-846D-BEE30BF4ED55}" srcOrd="1" destOrd="0" parTransId="{00674112-EC04-4C6E-83B7-04E3D4E4DC1A}" sibTransId="{88AE0B5C-2812-4B1A-A1B4-6C25DC871A04}"/>
    <dgm:cxn modelId="{F7626C20-CE28-45DA-8810-AF8C70FB559E}" type="presOf" srcId="{C264DDD7-1A50-444E-BD42-C96F3C29C508}" destId="{09757E72-F05B-419B-8D94-A4842602CCF1}" srcOrd="0" destOrd="0" presId="urn:microsoft.com/office/officeart/2005/8/layout/default"/>
    <dgm:cxn modelId="{C56D428F-03D1-4193-9E5C-A3730752C180}" type="presOf" srcId="{D496AA7F-AE4A-49CE-8284-1CA2A4CDE61E}" destId="{1AE64D8B-7134-4970-8851-86ADDB5CD1E6}" srcOrd="0" destOrd="0" presId="urn:microsoft.com/office/officeart/2005/8/layout/default"/>
    <dgm:cxn modelId="{D7B296C1-6A26-45B6-B169-42D110255F19}" type="presOf" srcId="{D716C960-18A5-4D8C-846D-BEE30BF4ED55}" destId="{003802A9-C150-4E1D-B8A1-529A7F7C5B9A}" srcOrd="0" destOrd="0" presId="urn:microsoft.com/office/officeart/2005/8/layout/default"/>
    <dgm:cxn modelId="{6F50DC3E-7CC2-49F0-98E6-2312E6B43693}" srcId="{52A053A1-A9AF-4C86-BCE8-2096DE30E938}" destId="{C264DDD7-1A50-444E-BD42-C96F3C29C508}" srcOrd="0" destOrd="0" parTransId="{1A008B58-91C2-4069-9E53-5397DA1B1616}" sibTransId="{B89840DA-85B6-4624-AF60-0268BCEDE070}"/>
    <dgm:cxn modelId="{52D0465A-3FAD-461A-BCA4-0EC5B9A1CD35}" srcId="{52A053A1-A9AF-4C86-BCE8-2096DE30E938}" destId="{DED298C7-2C6C-4430-AB4F-AC0997CF203E}" srcOrd="2" destOrd="0" parTransId="{3072F0B4-120B-4374-A41D-E91B9DCAFFF8}" sibTransId="{00ED09AF-7714-489C-9140-1F8D925EBF03}"/>
    <dgm:cxn modelId="{02E4B33B-BE4A-4BA5-B31A-9179ABA87AD4}" type="presParOf" srcId="{28FC14AE-EFA5-4F85-9CAB-6EFB2999802D}" destId="{09757E72-F05B-419B-8D94-A4842602CCF1}" srcOrd="0" destOrd="0" presId="urn:microsoft.com/office/officeart/2005/8/layout/default"/>
    <dgm:cxn modelId="{CC7AB619-6E99-486D-8C92-F4E63C958353}" type="presParOf" srcId="{28FC14AE-EFA5-4F85-9CAB-6EFB2999802D}" destId="{9B469A9B-5DE0-4E71-8FA1-F66268B2A539}" srcOrd="1" destOrd="0" presId="urn:microsoft.com/office/officeart/2005/8/layout/default"/>
    <dgm:cxn modelId="{7FD4EFA6-3281-401C-ABA5-F711197EF8EE}" type="presParOf" srcId="{28FC14AE-EFA5-4F85-9CAB-6EFB2999802D}" destId="{003802A9-C150-4E1D-B8A1-529A7F7C5B9A}" srcOrd="2" destOrd="0" presId="urn:microsoft.com/office/officeart/2005/8/layout/default"/>
    <dgm:cxn modelId="{67AB9C99-7388-4186-B2BC-D17F6BC545B0}" type="presParOf" srcId="{28FC14AE-EFA5-4F85-9CAB-6EFB2999802D}" destId="{8C526101-6AE3-4C3E-B458-F97810C1A140}" srcOrd="3" destOrd="0" presId="urn:microsoft.com/office/officeart/2005/8/layout/default"/>
    <dgm:cxn modelId="{FB497D95-55AD-433D-89B5-C65F1F027519}" type="presParOf" srcId="{28FC14AE-EFA5-4F85-9CAB-6EFB2999802D}" destId="{999A0FD9-1EEA-4942-BCF0-196A4E162430}" srcOrd="4" destOrd="0" presId="urn:microsoft.com/office/officeart/2005/8/layout/default"/>
    <dgm:cxn modelId="{FD95BAC5-50CA-4B98-9CE3-8F59BFBAE24B}" type="presParOf" srcId="{28FC14AE-EFA5-4F85-9CAB-6EFB2999802D}" destId="{9F8B1866-4EFB-4500-9BF5-D62002735C35}" srcOrd="5" destOrd="0" presId="urn:microsoft.com/office/officeart/2005/8/layout/default"/>
    <dgm:cxn modelId="{81E24839-5B48-4D5D-B111-EDE2D000E122}" type="presParOf" srcId="{28FC14AE-EFA5-4F85-9CAB-6EFB2999802D}" destId="{1AE64D8B-7134-4970-8851-86ADDB5CD1E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1743A-DC25-49BF-9F43-9B7A01518005}">
      <dsp:nvSpPr>
        <dsp:cNvPr id="0" name=""/>
        <dsp:cNvSpPr/>
      </dsp:nvSpPr>
      <dsp:spPr>
        <a:xfrm>
          <a:off x="0" y="187124"/>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Position</a:t>
          </a:r>
          <a:endParaRPr lang="en-GB" sz="3800" kern="1200"/>
        </a:p>
      </dsp:txBody>
      <dsp:txXfrm>
        <a:off x="0" y="187124"/>
        <a:ext cx="3143249" cy="1885950"/>
      </dsp:txXfrm>
    </dsp:sp>
    <dsp:sp modelId="{75E4B4E7-DE8E-4457-86F0-E445244FE167}">
      <dsp:nvSpPr>
        <dsp:cNvPr id="0" name=""/>
        <dsp:cNvSpPr/>
      </dsp:nvSpPr>
      <dsp:spPr>
        <a:xfrm>
          <a:off x="3457575" y="187124"/>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Pressure Area Care</a:t>
          </a:r>
          <a:endParaRPr lang="en-GB" sz="3800" kern="1200"/>
        </a:p>
      </dsp:txBody>
      <dsp:txXfrm>
        <a:off x="3457575" y="187124"/>
        <a:ext cx="3143249" cy="1885950"/>
      </dsp:txXfrm>
    </dsp:sp>
    <dsp:sp modelId="{D703BB06-C2D5-4A92-8088-C8BD9994BEE1}">
      <dsp:nvSpPr>
        <dsp:cNvPr id="0" name=""/>
        <dsp:cNvSpPr/>
      </dsp:nvSpPr>
      <dsp:spPr>
        <a:xfrm>
          <a:off x="6915149" y="187124"/>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Exercises</a:t>
          </a:r>
          <a:endParaRPr lang="en-GB" sz="3800" kern="1200"/>
        </a:p>
      </dsp:txBody>
      <dsp:txXfrm>
        <a:off x="6915149" y="187124"/>
        <a:ext cx="3143249" cy="1885950"/>
      </dsp:txXfrm>
    </dsp:sp>
    <dsp:sp modelId="{14B89B20-F3DD-4F10-BEF3-17C521DF6385}">
      <dsp:nvSpPr>
        <dsp:cNvPr id="0" name=""/>
        <dsp:cNvSpPr/>
      </dsp:nvSpPr>
      <dsp:spPr>
        <a:xfrm>
          <a:off x="0" y="2387399"/>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Ambulation</a:t>
          </a:r>
          <a:endParaRPr lang="en-GB" sz="3800" kern="1200"/>
        </a:p>
      </dsp:txBody>
      <dsp:txXfrm>
        <a:off x="0" y="2387399"/>
        <a:ext cx="3143249" cy="1885950"/>
      </dsp:txXfrm>
    </dsp:sp>
    <dsp:sp modelId="{DAD1DA23-0551-47CB-B09F-453406DEC090}">
      <dsp:nvSpPr>
        <dsp:cNvPr id="0" name=""/>
        <dsp:cNvSpPr/>
      </dsp:nvSpPr>
      <dsp:spPr>
        <a:xfrm>
          <a:off x="3457575" y="2387398"/>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Self Care</a:t>
          </a:r>
          <a:endParaRPr lang="en-GB" sz="3800" kern="1200"/>
        </a:p>
      </dsp:txBody>
      <dsp:txXfrm>
        <a:off x="3457575" y="2387398"/>
        <a:ext cx="3143249" cy="1885950"/>
      </dsp:txXfrm>
    </dsp:sp>
    <dsp:sp modelId="{BB91B9DE-2B2B-4C7A-9347-4A2E4929B552}">
      <dsp:nvSpPr>
        <dsp:cNvPr id="0" name=""/>
        <dsp:cNvSpPr/>
      </dsp:nvSpPr>
      <dsp:spPr>
        <a:xfrm>
          <a:off x="6915149" y="2387398"/>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Sensation and Visual Field management</a:t>
          </a:r>
          <a:endParaRPr lang="en-GB" sz="3800" kern="1200"/>
        </a:p>
      </dsp:txBody>
      <dsp:txXfrm>
        <a:off x="6915149" y="2387398"/>
        <a:ext cx="3143249" cy="1885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57E72-F05B-419B-8D94-A4842602CCF1}">
      <dsp:nvSpPr>
        <dsp:cNvPr id="0" name=""/>
        <dsp:cNvSpPr/>
      </dsp:nvSpPr>
      <dsp:spPr>
        <a:xfrm>
          <a:off x="1429687" y="1966"/>
          <a:ext cx="3428107" cy="20568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smtClean="0"/>
            <a:t>Speech Therapy</a:t>
          </a:r>
          <a:endParaRPr lang="en-GB" sz="3900" kern="1200"/>
        </a:p>
      </dsp:txBody>
      <dsp:txXfrm>
        <a:off x="1429687" y="1966"/>
        <a:ext cx="3428107" cy="2056864"/>
      </dsp:txXfrm>
    </dsp:sp>
    <dsp:sp modelId="{003802A9-C150-4E1D-B8A1-529A7F7C5B9A}">
      <dsp:nvSpPr>
        <dsp:cNvPr id="0" name=""/>
        <dsp:cNvSpPr/>
      </dsp:nvSpPr>
      <dsp:spPr>
        <a:xfrm>
          <a:off x="5200605" y="1966"/>
          <a:ext cx="3428107" cy="20568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smtClean="0"/>
            <a:t>Improving communication</a:t>
          </a:r>
          <a:endParaRPr lang="en-GB" sz="3900" kern="1200"/>
        </a:p>
      </dsp:txBody>
      <dsp:txXfrm>
        <a:off x="5200605" y="1966"/>
        <a:ext cx="3428107" cy="2056864"/>
      </dsp:txXfrm>
    </dsp:sp>
    <dsp:sp modelId="{999A0FD9-1EEA-4942-BCF0-196A4E162430}">
      <dsp:nvSpPr>
        <dsp:cNvPr id="0" name=""/>
        <dsp:cNvSpPr/>
      </dsp:nvSpPr>
      <dsp:spPr>
        <a:xfrm>
          <a:off x="1429687" y="2401641"/>
          <a:ext cx="3428107" cy="20568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smtClean="0"/>
            <a:t>Improve thought processes</a:t>
          </a:r>
          <a:endParaRPr lang="en-GB" sz="3900" kern="1200"/>
        </a:p>
      </dsp:txBody>
      <dsp:txXfrm>
        <a:off x="1429687" y="2401641"/>
        <a:ext cx="3428107" cy="2056864"/>
      </dsp:txXfrm>
    </dsp:sp>
    <dsp:sp modelId="{1AE64D8B-7134-4970-8851-86ADDB5CD1E6}">
      <dsp:nvSpPr>
        <dsp:cNvPr id="0" name=""/>
        <dsp:cNvSpPr/>
      </dsp:nvSpPr>
      <dsp:spPr>
        <a:xfrm>
          <a:off x="5200605" y="2401641"/>
          <a:ext cx="3428107" cy="20568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smtClean="0"/>
            <a:t>Help in coping with sexual dysfunction</a:t>
          </a:r>
          <a:endParaRPr lang="en-GB" sz="3900" kern="1200"/>
        </a:p>
      </dsp:txBody>
      <dsp:txXfrm>
        <a:off x="5200605" y="2401641"/>
        <a:ext cx="3428107" cy="20568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4E2B7CEE-A4AB-43E2-8B37-475616AAA6FC}" type="datetimeFigureOut">
              <a:rPr lang="en-GB" smtClean="0"/>
              <a:t>24/01/2022</a:t>
            </a:fld>
            <a:endParaRPr lang="en-GB"/>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3EB4F601-5F21-4E5C-B55D-D00C8A7FE273}" type="slidenum">
              <a:rPr lang="en-GB" smtClean="0"/>
              <a:t>‹#›</a:t>
            </a:fld>
            <a:endParaRPr lang="en-GB"/>
          </a:p>
        </p:txBody>
      </p:sp>
    </p:spTree>
    <p:extLst>
      <p:ext uri="{BB962C8B-B14F-4D97-AF65-F5344CB8AC3E}">
        <p14:creationId xmlns:p14="http://schemas.microsoft.com/office/powerpoint/2010/main" val="423481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FA8162B4-4A58-4D56-BBCA-CFDC27A126AD}" type="datetimeFigureOut">
              <a:rPr lang="en-GB" smtClean="0"/>
              <a:t>24/01/2022</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04A9C47B-D893-4848-B03D-38FBD1FFBC7F}" type="slidenum">
              <a:rPr lang="en-GB" smtClean="0"/>
              <a:t>‹#›</a:t>
            </a:fld>
            <a:endParaRPr lang="en-GB"/>
          </a:p>
        </p:txBody>
      </p:sp>
    </p:spTree>
    <p:extLst>
      <p:ext uri="{BB962C8B-B14F-4D97-AF65-F5344CB8AC3E}">
        <p14:creationId xmlns:p14="http://schemas.microsoft.com/office/powerpoint/2010/main" val="55713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9</a:t>
            </a:fld>
            <a:endParaRPr lang="en-GB"/>
          </a:p>
        </p:txBody>
      </p:sp>
    </p:spTree>
    <p:extLst>
      <p:ext uri="{BB962C8B-B14F-4D97-AF65-F5344CB8AC3E}">
        <p14:creationId xmlns:p14="http://schemas.microsoft.com/office/powerpoint/2010/main" val="1863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Clonus-</a:t>
            </a:r>
            <a:r>
              <a:rPr lang="en-GB" sz="1200" b="0" i="0" kern="1200" dirty="0" smtClean="0">
                <a:solidFill>
                  <a:schemeClr val="tx1"/>
                </a:solidFill>
                <a:effectLst/>
                <a:latin typeface="+mn-lt"/>
                <a:ea typeface="+mn-ea"/>
                <a:cs typeface="+mn-cs"/>
              </a:rPr>
              <a:t>muscular spasm involving repeated, often rhythmic, contractions.</a:t>
            </a:r>
          </a:p>
          <a:p>
            <a:r>
              <a:rPr lang="en-GB" sz="1200" dirty="0" err="1" smtClean="0"/>
              <a:t>Fasciculations</a:t>
            </a:r>
            <a:r>
              <a:rPr lang="en-GB" sz="1200" dirty="0" smtClean="0"/>
              <a:t>-Muscle twitches</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100</a:t>
            </a:fld>
            <a:endParaRPr lang="en-GB"/>
          </a:p>
        </p:txBody>
      </p:sp>
    </p:spTree>
    <p:extLst>
      <p:ext uri="{BB962C8B-B14F-4D97-AF65-F5344CB8AC3E}">
        <p14:creationId xmlns:p14="http://schemas.microsoft.com/office/powerpoint/2010/main" val="11549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128</a:t>
            </a:fld>
            <a:endParaRPr lang="en-GB"/>
          </a:p>
        </p:txBody>
      </p:sp>
    </p:spTree>
    <p:extLst>
      <p:ext uri="{BB962C8B-B14F-4D97-AF65-F5344CB8AC3E}">
        <p14:creationId xmlns:p14="http://schemas.microsoft.com/office/powerpoint/2010/main" val="383597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129</a:t>
            </a:fld>
            <a:endParaRPr lang="en-GB"/>
          </a:p>
        </p:txBody>
      </p:sp>
    </p:spTree>
    <p:extLst>
      <p:ext uri="{BB962C8B-B14F-4D97-AF65-F5344CB8AC3E}">
        <p14:creationId xmlns:p14="http://schemas.microsoft.com/office/powerpoint/2010/main" val="364773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193</a:t>
            </a:fld>
            <a:endParaRPr lang="en-GB"/>
          </a:p>
        </p:txBody>
      </p:sp>
    </p:spTree>
    <p:extLst>
      <p:ext uri="{BB962C8B-B14F-4D97-AF65-F5344CB8AC3E}">
        <p14:creationId xmlns:p14="http://schemas.microsoft.com/office/powerpoint/2010/main" val="204893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9C47B-D893-4848-B03D-38FBD1FFBC7F}" type="slidenum">
              <a:rPr lang="en-GB" smtClean="0"/>
              <a:t>194</a:t>
            </a:fld>
            <a:endParaRPr lang="en-GB"/>
          </a:p>
        </p:txBody>
      </p:sp>
    </p:spTree>
    <p:extLst>
      <p:ext uri="{BB962C8B-B14F-4D97-AF65-F5344CB8AC3E}">
        <p14:creationId xmlns:p14="http://schemas.microsoft.com/office/powerpoint/2010/main" val="101154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210</a:t>
            </a:fld>
            <a:endParaRPr lang="en-GB"/>
          </a:p>
        </p:txBody>
      </p:sp>
    </p:spTree>
    <p:extLst>
      <p:ext uri="{BB962C8B-B14F-4D97-AF65-F5344CB8AC3E}">
        <p14:creationId xmlns:p14="http://schemas.microsoft.com/office/powerpoint/2010/main" val="95324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smtClean="0"/>
              <a:t>Palsy</a:t>
            </a:r>
            <a:r>
              <a:rPr lang="en-GB" sz="1200" dirty="0" smtClean="0"/>
              <a:t> means weakness or problems with using the muscles. </a:t>
            </a:r>
          </a:p>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228</a:t>
            </a:fld>
            <a:endParaRPr lang="en-GB"/>
          </a:p>
        </p:txBody>
      </p:sp>
    </p:spTree>
    <p:extLst>
      <p:ext uri="{BB962C8B-B14F-4D97-AF65-F5344CB8AC3E}">
        <p14:creationId xmlns:p14="http://schemas.microsoft.com/office/powerpoint/2010/main" val="698531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Penumbra-Ischaemic brain tissue which can be salvaged, usually around the area of infarction.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penumbra area can be revitalized by administration of tissue plasminogen activator (t-PA), and the influx of calcium can be limited with the use of calcium channel blockers.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240</a:t>
            </a:fld>
            <a:endParaRPr lang="en-GB"/>
          </a:p>
        </p:txBody>
      </p:sp>
    </p:spTree>
    <p:extLst>
      <p:ext uri="{BB962C8B-B14F-4D97-AF65-F5344CB8AC3E}">
        <p14:creationId xmlns:p14="http://schemas.microsoft.com/office/powerpoint/2010/main" val="267776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Penumbra-Ischaemic brain tissue which can be salvaged, usually around the area of infarction.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penumbra area can be revitalized by administration of tissue plasminogen activator (t-PA), and the influx of calcium can be limited with the use of calcium channel blockers.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241</a:t>
            </a:fld>
            <a:endParaRPr lang="en-GB"/>
          </a:p>
        </p:txBody>
      </p:sp>
    </p:spTree>
    <p:extLst>
      <p:ext uri="{BB962C8B-B14F-4D97-AF65-F5344CB8AC3E}">
        <p14:creationId xmlns:p14="http://schemas.microsoft.com/office/powerpoint/2010/main" val="385523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most common predisposing conditions for abscesses among immunocompetent adults are otitis media and rhinosinusitis</a:t>
            </a:r>
          </a:p>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33</a:t>
            </a:fld>
            <a:endParaRPr lang="en-GB"/>
          </a:p>
        </p:txBody>
      </p:sp>
    </p:spTree>
    <p:extLst>
      <p:ext uri="{BB962C8B-B14F-4D97-AF65-F5344CB8AC3E}">
        <p14:creationId xmlns:p14="http://schemas.microsoft.com/office/powerpoint/2010/main" val="303855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most common predisposing conditions for abscesses among immunocompetent adults are otitis media and rhinosinusitis</a:t>
            </a:r>
          </a:p>
          <a:p>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34</a:t>
            </a:fld>
            <a:endParaRPr lang="en-GB"/>
          </a:p>
        </p:txBody>
      </p:sp>
    </p:spTree>
    <p:extLst>
      <p:ext uri="{BB962C8B-B14F-4D97-AF65-F5344CB8AC3E}">
        <p14:creationId xmlns:p14="http://schemas.microsoft.com/office/powerpoint/2010/main" val="14690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Like meningitis, encephalitis can be infectious or </a:t>
            </a:r>
            <a:r>
              <a:rPr lang="en-GB" dirty="0" err="1" smtClean="0"/>
              <a:t>noninfectious</a:t>
            </a:r>
            <a:r>
              <a:rPr lang="en-GB" dirty="0" smtClean="0"/>
              <a:t> and acute, subacute, or chronic</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41</a:t>
            </a:fld>
            <a:endParaRPr lang="en-GB"/>
          </a:p>
        </p:txBody>
      </p:sp>
    </p:spTree>
    <p:extLst>
      <p:ext uri="{BB962C8B-B14F-4D97-AF65-F5344CB8AC3E}">
        <p14:creationId xmlns:p14="http://schemas.microsoft.com/office/powerpoint/2010/main" val="211795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Demyelination refers to</a:t>
            </a:r>
          </a:p>
          <a:p>
            <a:r>
              <a:rPr lang="en-GB" dirty="0" smtClean="0"/>
              <a:t>the destruction of myelin, the fatty and protein material</a:t>
            </a:r>
          </a:p>
          <a:p>
            <a:r>
              <a:rPr lang="en-GB" dirty="0" smtClean="0"/>
              <a:t>that surrounds certain nerve </a:t>
            </a:r>
            <a:r>
              <a:rPr lang="en-GB" dirty="0" err="1" smtClean="0"/>
              <a:t>fibers</a:t>
            </a:r>
            <a:r>
              <a:rPr lang="en-GB" dirty="0" smtClean="0"/>
              <a:t> in the brain and spinal cord</a:t>
            </a:r>
          </a:p>
          <a:p>
            <a:r>
              <a:rPr lang="en-GB" dirty="0" smtClean="0"/>
              <a:t>Trigger is un known but is thought to be a viral infection</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47</a:t>
            </a:fld>
            <a:endParaRPr lang="en-GB"/>
          </a:p>
        </p:txBody>
      </p:sp>
    </p:spTree>
    <p:extLst>
      <p:ext uri="{BB962C8B-B14F-4D97-AF65-F5344CB8AC3E}">
        <p14:creationId xmlns:p14="http://schemas.microsoft.com/office/powerpoint/2010/main" val="277978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their function is to check the CNS for antigens and then leave (Sensitized T and B lymphocytes )</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50</a:t>
            </a:fld>
            <a:endParaRPr lang="en-GB"/>
          </a:p>
        </p:txBody>
      </p:sp>
    </p:spTree>
    <p:extLst>
      <p:ext uri="{BB962C8B-B14F-4D97-AF65-F5344CB8AC3E}">
        <p14:creationId xmlns:p14="http://schemas.microsoft.com/office/powerpoint/2010/main" val="314290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their function is to check the CNS for antigens and then leave (Sensitized T and B lymphocytes )</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51</a:t>
            </a:fld>
            <a:endParaRPr lang="en-GB"/>
          </a:p>
        </p:txBody>
      </p:sp>
    </p:spTree>
    <p:extLst>
      <p:ext uri="{BB962C8B-B14F-4D97-AF65-F5344CB8AC3E}">
        <p14:creationId xmlns:p14="http://schemas.microsoft.com/office/powerpoint/2010/main" val="415821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ganglioside GM1b.</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87</a:t>
            </a:fld>
            <a:endParaRPr lang="en-GB"/>
          </a:p>
        </p:txBody>
      </p:sp>
    </p:spTree>
    <p:extLst>
      <p:ext uri="{BB962C8B-B14F-4D97-AF65-F5344CB8AC3E}">
        <p14:creationId xmlns:p14="http://schemas.microsoft.com/office/powerpoint/2010/main" val="227859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Clonus-</a:t>
            </a:r>
            <a:r>
              <a:rPr lang="en-GB" sz="1200" b="0" i="0" kern="1200" dirty="0" smtClean="0">
                <a:solidFill>
                  <a:schemeClr val="tx1"/>
                </a:solidFill>
                <a:effectLst/>
                <a:latin typeface="+mn-lt"/>
                <a:ea typeface="+mn-ea"/>
                <a:cs typeface="+mn-cs"/>
              </a:rPr>
              <a:t>muscular spasm involving repeated, often rhythmic, contractions.</a:t>
            </a:r>
            <a:endParaRPr lang="en-GB" dirty="0"/>
          </a:p>
        </p:txBody>
      </p:sp>
      <p:sp>
        <p:nvSpPr>
          <p:cNvPr id="4" name="Slide Number Placeholder 3"/>
          <p:cNvSpPr>
            <a:spLocks noGrp="1"/>
          </p:cNvSpPr>
          <p:nvPr>
            <p:ph type="sldNum" sz="quarter" idx="10"/>
          </p:nvPr>
        </p:nvSpPr>
        <p:spPr/>
        <p:txBody>
          <a:bodyPr/>
          <a:lstStyle/>
          <a:p>
            <a:fld id="{04A9C47B-D893-4848-B03D-38FBD1FFBC7F}" type="slidenum">
              <a:rPr lang="en-GB" smtClean="0"/>
              <a:t>99</a:t>
            </a:fld>
            <a:endParaRPr lang="en-GB"/>
          </a:p>
        </p:txBody>
      </p:sp>
    </p:spTree>
    <p:extLst>
      <p:ext uri="{BB962C8B-B14F-4D97-AF65-F5344CB8AC3E}">
        <p14:creationId xmlns:p14="http://schemas.microsoft.com/office/powerpoint/2010/main" val="11191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97F875-DEE7-4958-9F76-CAD958435944}"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09F65-5BED-47D7-86D3-6D6616B87B7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6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7F875-DEE7-4958-9F76-CAD958435944}"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326154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7F875-DEE7-4958-9F76-CAD958435944}"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83232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7F875-DEE7-4958-9F76-CAD958435944}"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181469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7F875-DEE7-4958-9F76-CAD958435944}"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09F65-5BED-47D7-86D3-6D6616B87B7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9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97F875-DEE7-4958-9F76-CAD958435944}"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230677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97F875-DEE7-4958-9F76-CAD958435944}" type="datetimeFigureOut">
              <a:rPr lang="en-GB" smtClean="0"/>
              <a:t>24/01/2022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82662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97F875-DEE7-4958-9F76-CAD958435944}" type="datetimeFigureOut">
              <a:rPr lang="en-GB" smtClean="0"/>
              <a:t>24/01/2022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255500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97F875-DEE7-4958-9F76-CAD958435944}" type="datetimeFigureOut">
              <a:rPr lang="en-GB" smtClean="0"/>
              <a:t>24/01/2022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312240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97F875-DEE7-4958-9F76-CAD958435944}" type="datetimeFigureOut">
              <a:rPr lang="en-GB" smtClean="0"/>
              <a:t>24/01/2022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709F65-5BED-47D7-86D3-6D6616B87B78}" type="slidenum">
              <a:rPr lang="en-GB" smtClean="0"/>
              <a:t>‹#›</a:t>
            </a:fld>
            <a:endParaRPr lang="en-GB"/>
          </a:p>
        </p:txBody>
      </p:sp>
    </p:spTree>
    <p:extLst>
      <p:ext uri="{BB962C8B-B14F-4D97-AF65-F5344CB8AC3E}">
        <p14:creationId xmlns:p14="http://schemas.microsoft.com/office/powerpoint/2010/main" val="425702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7F875-DEE7-4958-9F76-CAD958435944}"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709F65-5BED-47D7-86D3-6D6616B87B78}" type="slidenum">
              <a:rPr lang="en-GB" smtClean="0"/>
              <a:t>‹#›</a:t>
            </a:fld>
            <a:endParaRPr lang="en-GB"/>
          </a:p>
        </p:txBody>
      </p:sp>
    </p:spTree>
    <p:extLst>
      <p:ext uri="{BB962C8B-B14F-4D97-AF65-F5344CB8AC3E}">
        <p14:creationId xmlns:p14="http://schemas.microsoft.com/office/powerpoint/2010/main" val="394102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97F875-DEE7-4958-9F76-CAD958435944}" type="datetimeFigureOut">
              <a:rPr lang="en-GB" smtClean="0"/>
              <a:t>24/01/2022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709F65-5BED-47D7-86D3-6D6616B87B78}"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06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NEUROLOGICAL NURSING</a:t>
            </a:r>
            <a:endParaRPr lang="en-GB" dirty="0"/>
          </a:p>
        </p:txBody>
      </p:sp>
      <p:sp>
        <p:nvSpPr>
          <p:cNvPr id="3" name="Subtitle 2"/>
          <p:cNvSpPr>
            <a:spLocks noGrp="1"/>
          </p:cNvSpPr>
          <p:nvPr>
            <p:ph type="subTitle" idx="1"/>
          </p:nvPr>
        </p:nvSpPr>
        <p:spPr/>
        <p:txBody>
          <a:bodyPr/>
          <a:lstStyle/>
          <a:p>
            <a:r>
              <a:rPr lang="en-GB" dirty="0" smtClean="0"/>
              <a:t>Ken </a:t>
            </a:r>
            <a:r>
              <a:rPr lang="en-GB" dirty="0" err="1" smtClean="0"/>
              <a:t>Warria</a:t>
            </a:r>
            <a:endParaRPr lang="en-GB" dirty="0"/>
          </a:p>
        </p:txBody>
      </p:sp>
    </p:spTree>
    <p:extLst>
      <p:ext uri="{BB962C8B-B14F-4D97-AF65-F5344CB8AC3E}">
        <p14:creationId xmlns:p14="http://schemas.microsoft.com/office/powerpoint/2010/main" val="3051139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lstStyle/>
          <a:p>
            <a:r>
              <a:rPr lang="en-GB" dirty="0" smtClean="0"/>
              <a:t>Cells Of The Nervous System</a:t>
            </a:r>
            <a:endParaRPr lang="en-GB" dirty="0"/>
          </a:p>
        </p:txBody>
      </p:sp>
      <p:pic>
        <p:nvPicPr>
          <p:cNvPr id="1032" name="Picture 8" descr="https://4.bp.blogspot.com/-jh1xC8m4oHE/WZq48UwCd-I/AAAAAAAAFuE/0Vt2zGiv2v0nN3xuS-9KHJdOnQocgTYdwCLcBGAs/s1600/Picture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285" y="1648496"/>
            <a:ext cx="8487177" cy="477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691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GB" sz="4000" dirty="0" smtClean="0"/>
              <a:t>Patients </a:t>
            </a:r>
            <a:r>
              <a:rPr lang="en-GB" sz="4000" dirty="0"/>
              <a:t>develop </a:t>
            </a:r>
            <a:r>
              <a:rPr lang="en-GB" sz="4000" dirty="0" smtClean="0"/>
              <a:t>variable hyperreflexia</a:t>
            </a:r>
            <a:r>
              <a:rPr lang="en-GB" sz="4000" dirty="0"/>
              <a:t>, clonus, spasticity, extensor plantar responses, and limb or tongue </a:t>
            </a:r>
            <a:r>
              <a:rPr lang="en-GB" sz="4000" dirty="0" err="1"/>
              <a:t>fasciculations</a:t>
            </a:r>
            <a:r>
              <a:rPr lang="en-GB" sz="4000" dirty="0"/>
              <a:t>.</a:t>
            </a:r>
          </a:p>
          <a:p>
            <a:pPr>
              <a:buFont typeface="Wingdings" panose="05000000000000000000" pitchFamily="2" charset="2"/>
              <a:buChar char="v"/>
            </a:pPr>
            <a:r>
              <a:rPr lang="en-GB" sz="4000" dirty="0"/>
              <a:t>Extraocular muscles and bladder and anal sphincter muscles typically are spared. ALS rarely </a:t>
            </a:r>
            <a:r>
              <a:rPr lang="en-GB" sz="4000" dirty="0" smtClean="0"/>
              <a:t>affects cognitive </a:t>
            </a:r>
            <a:r>
              <a:rPr lang="en-GB" sz="4000" dirty="0"/>
              <a:t>functions.</a:t>
            </a:r>
          </a:p>
        </p:txBody>
      </p:sp>
    </p:spTree>
    <p:extLst>
      <p:ext uri="{BB962C8B-B14F-4D97-AF65-F5344CB8AC3E}">
        <p14:creationId xmlns:p14="http://schemas.microsoft.com/office/powerpoint/2010/main" val="28299401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4000" dirty="0"/>
              <a:t>F</a:t>
            </a:r>
            <a:r>
              <a:rPr lang="en-GB" sz="4000" dirty="0" smtClean="0"/>
              <a:t>amilial </a:t>
            </a:r>
            <a:r>
              <a:rPr lang="en-GB" sz="4000" dirty="0"/>
              <a:t>ALS resulting from </a:t>
            </a:r>
            <a:r>
              <a:rPr lang="en-GB" sz="4000" dirty="0" smtClean="0"/>
              <a:t>an autosomal </a:t>
            </a:r>
            <a:r>
              <a:rPr lang="en-GB" sz="4000" dirty="0"/>
              <a:t>dominant trait carried by one parent</a:t>
            </a:r>
          </a:p>
        </p:txBody>
      </p:sp>
    </p:spTree>
    <p:extLst>
      <p:ext uri="{BB962C8B-B14F-4D97-AF65-F5344CB8AC3E}">
        <p14:creationId xmlns:p14="http://schemas.microsoft.com/office/powerpoint/2010/main" val="6310193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4000" dirty="0" smtClean="0"/>
              <a:t>Progressive </a:t>
            </a:r>
            <a:r>
              <a:rPr lang="en-GB" sz="4000" dirty="0"/>
              <a:t>weakness and wasting of muscles of arms, trunk, and legs.</a:t>
            </a:r>
          </a:p>
          <a:p>
            <a:pPr>
              <a:buFont typeface="Wingdings" panose="05000000000000000000" pitchFamily="2" charset="2"/>
              <a:buChar char="q"/>
            </a:pPr>
            <a:r>
              <a:rPr lang="en-GB" sz="4000" dirty="0" err="1" smtClean="0"/>
              <a:t>Fasciculations</a:t>
            </a:r>
            <a:r>
              <a:rPr lang="en-GB" sz="4000" dirty="0" smtClean="0"/>
              <a:t> </a:t>
            </a:r>
            <a:r>
              <a:rPr lang="en-GB" sz="4000" dirty="0"/>
              <a:t>and signs of spasticity.</a:t>
            </a:r>
          </a:p>
          <a:p>
            <a:pPr>
              <a:buFont typeface="Wingdings" panose="05000000000000000000" pitchFamily="2" charset="2"/>
              <a:buChar char="q"/>
            </a:pPr>
            <a:r>
              <a:rPr lang="en-GB" sz="4000" dirty="0" smtClean="0"/>
              <a:t>Progressive </a:t>
            </a:r>
            <a:r>
              <a:rPr lang="en-GB" sz="4000" dirty="0"/>
              <a:t>difficulty swallowing with drooling </a:t>
            </a:r>
            <a:r>
              <a:rPr lang="en-GB" sz="4000" dirty="0" smtClean="0"/>
              <a:t>and </a:t>
            </a:r>
            <a:r>
              <a:rPr lang="en-GB" sz="4000" dirty="0"/>
              <a:t>regurgitation of liquids through the nose</a:t>
            </a:r>
            <a:r>
              <a:rPr lang="en-GB" sz="4000" dirty="0" smtClean="0"/>
              <a:t>, speaking </a:t>
            </a:r>
            <a:r>
              <a:rPr lang="en-GB" sz="4000" dirty="0"/>
              <a:t>(nasal and unintelligible sounds), and, ultimately, breathing</a:t>
            </a:r>
            <a:r>
              <a:rPr lang="en-GB" sz="4000" dirty="0" smtClean="0"/>
              <a:t>.</a:t>
            </a:r>
            <a:endParaRPr lang="en-GB" sz="4000" dirty="0"/>
          </a:p>
        </p:txBody>
      </p:sp>
    </p:spTree>
    <p:extLst>
      <p:ext uri="{BB962C8B-B14F-4D97-AF65-F5344CB8AC3E}">
        <p14:creationId xmlns:p14="http://schemas.microsoft.com/office/powerpoint/2010/main" val="2709772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4000" dirty="0" smtClean="0"/>
              <a:t>CN </a:t>
            </a:r>
            <a:r>
              <a:rPr lang="en-GB" sz="4000" dirty="0"/>
              <a:t>deficits (bulbar symptoms) are present in 20% of </a:t>
            </a:r>
            <a:r>
              <a:rPr lang="en-GB" sz="4000" dirty="0" smtClean="0"/>
              <a:t>cases, </a:t>
            </a:r>
            <a:r>
              <a:rPr lang="en-GB" sz="4000" dirty="0"/>
              <a:t>along </a:t>
            </a:r>
            <a:r>
              <a:rPr lang="en-GB" sz="4000" dirty="0" smtClean="0"/>
              <a:t>with dysarthria</a:t>
            </a:r>
            <a:r>
              <a:rPr lang="en-GB" sz="4000" dirty="0"/>
              <a:t>, voice deterioration, and dysphagia. </a:t>
            </a:r>
            <a:endParaRPr lang="en-GB" sz="4000" dirty="0" smtClean="0"/>
          </a:p>
          <a:p>
            <a:pPr>
              <a:buFont typeface="Wingdings" panose="05000000000000000000" pitchFamily="2" charset="2"/>
              <a:buChar char="q"/>
            </a:pPr>
            <a:r>
              <a:rPr lang="en-GB" sz="4000" dirty="0" smtClean="0"/>
              <a:t>Patients </a:t>
            </a:r>
            <a:r>
              <a:rPr lang="en-GB" sz="4000" dirty="0"/>
              <a:t>with bulbar presentation have poorer prognosis</a:t>
            </a:r>
            <a:r>
              <a:rPr lang="en-GB" sz="4000" dirty="0" smtClean="0"/>
              <a:t>; </a:t>
            </a:r>
            <a:endParaRPr lang="en-GB" sz="4000" dirty="0"/>
          </a:p>
        </p:txBody>
      </p:sp>
    </p:spTree>
    <p:extLst>
      <p:ext uri="{BB962C8B-B14F-4D97-AF65-F5344CB8AC3E}">
        <p14:creationId xmlns:p14="http://schemas.microsoft.com/office/powerpoint/2010/main" val="5347001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Autofit/>
          </a:bodyPr>
          <a:lstStyle/>
          <a:p>
            <a:r>
              <a:rPr lang="en-GB" sz="4000" dirty="0"/>
              <a:t>1. Electromyography to evaluate </a:t>
            </a:r>
            <a:r>
              <a:rPr lang="en-GB" sz="4000" dirty="0" smtClean="0"/>
              <a:t>muscle </a:t>
            </a:r>
            <a:r>
              <a:rPr lang="en-GB" sz="4000" dirty="0"/>
              <a:t>atrophy.</a:t>
            </a:r>
          </a:p>
          <a:p>
            <a:r>
              <a:rPr lang="en-GB" sz="4000" dirty="0"/>
              <a:t>2. Nerve conduction study to evaluate nerve pathways.</a:t>
            </a:r>
          </a:p>
          <a:p>
            <a:r>
              <a:rPr lang="en-GB" sz="4000" dirty="0"/>
              <a:t>3. Pulmonary function tests to evaluate respiratory function</a:t>
            </a:r>
            <a:r>
              <a:rPr lang="en-GB" sz="4000" dirty="0" smtClean="0"/>
              <a:t>.</a:t>
            </a:r>
            <a:endParaRPr lang="en-GB" sz="4000" dirty="0"/>
          </a:p>
        </p:txBody>
      </p:sp>
    </p:spTree>
    <p:extLst>
      <p:ext uri="{BB962C8B-B14F-4D97-AF65-F5344CB8AC3E}">
        <p14:creationId xmlns:p14="http://schemas.microsoft.com/office/powerpoint/2010/main" val="13350012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Autofit/>
          </a:bodyPr>
          <a:lstStyle/>
          <a:p>
            <a:r>
              <a:rPr lang="en-GB" sz="4000" dirty="0" smtClean="0"/>
              <a:t>4</a:t>
            </a:r>
            <a:r>
              <a:rPr lang="en-GB" sz="4000" dirty="0"/>
              <a:t>. Barium swallow to evaluate ability to achieve various phases of swallowing mechanisms.</a:t>
            </a:r>
          </a:p>
          <a:p>
            <a:r>
              <a:rPr lang="en-GB" sz="4000" dirty="0"/>
              <a:t>5. MRI, CT to rule out other disorders.</a:t>
            </a:r>
          </a:p>
          <a:p>
            <a:r>
              <a:rPr lang="en-GB" sz="4000" dirty="0"/>
              <a:t>6. Laboratory tests: </a:t>
            </a:r>
            <a:r>
              <a:rPr lang="en-GB" sz="4000" dirty="0" err="1"/>
              <a:t>creatine</a:t>
            </a:r>
            <a:r>
              <a:rPr lang="en-GB" sz="4000" dirty="0"/>
              <a:t> kinase, heavy metal screen, thyroid function tests, CSF evaluation to rule </a:t>
            </a:r>
            <a:r>
              <a:rPr lang="en-GB" sz="4000" dirty="0" smtClean="0"/>
              <a:t>out other </a:t>
            </a:r>
            <a:r>
              <a:rPr lang="en-GB" sz="4000" dirty="0"/>
              <a:t>causes of muscle weakness.</a:t>
            </a:r>
          </a:p>
        </p:txBody>
      </p:sp>
    </p:spTree>
    <p:extLst>
      <p:ext uri="{BB962C8B-B14F-4D97-AF65-F5344CB8AC3E}">
        <p14:creationId xmlns:p14="http://schemas.microsoft.com/office/powerpoint/2010/main" val="23150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r>
              <a:rPr lang="en-GB" sz="4000" dirty="0" smtClean="0"/>
              <a:t>No cure</a:t>
            </a:r>
          </a:p>
          <a:p>
            <a:r>
              <a:rPr lang="en-GB" sz="4000" dirty="0" smtClean="0"/>
              <a:t>Management is palliative thus supportive</a:t>
            </a:r>
            <a:endParaRPr lang="en-GB" sz="4000" dirty="0"/>
          </a:p>
        </p:txBody>
      </p:sp>
    </p:spTree>
    <p:extLst>
      <p:ext uri="{BB962C8B-B14F-4D97-AF65-F5344CB8AC3E}">
        <p14:creationId xmlns:p14="http://schemas.microsoft.com/office/powerpoint/2010/main" val="18561564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Complications</a:t>
            </a:r>
            <a:endParaRPr lang="en-GB" dirty="0"/>
          </a:p>
        </p:txBody>
      </p:sp>
      <p:sp>
        <p:nvSpPr>
          <p:cNvPr id="3" name="Content Placeholder 2"/>
          <p:cNvSpPr>
            <a:spLocks noGrp="1"/>
          </p:cNvSpPr>
          <p:nvPr>
            <p:ph idx="1"/>
          </p:nvPr>
        </p:nvSpPr>
        <p:spPr/>
        <p:txBody>
          <a:bodyPr>
            <a:normAutofit/>
          </a:bodyPr>
          <a:lstStyle/>
          <a:p>
            <a:r>
              <a:rPr lang="en-GB" sz="4000" dirty="0" smtClean="0"/>
              <a:t>1. Respiratory </a:t>
            </a:r>
            <a:r>
              <a:rPr lang="en-GB" sz="4000" dirty="0"/>
              <a:t>failure.</a:t>
            </a:r>
          </a:p>
          <a:p>
            <a:r>
              <a:rPr lang="en-GB" sz="4000" dirty="0"/>
              <a:t>2. Aspiration pneumonia.</a:t>
            </a:r>
          </a:p>
          <a:p>
            <a:r>
              <a:rPr lang="en-GB" sz="4000" dirty="0"/>
              <a:t>3. Cardiopulmonary arrest.</a:t>
            </a:r>
          </a:p>
          <a:p>
            <a:r>
              <a:rPr lang="en-GB" sz="4000" dirty="0"/>
              <a:t>4. Locked-in syndrome—fully conscious but unable to respond in any way.</a:t>
            </a:r>
          </a:p>
        </p:txBody>
      </p:sp>
    </p:spTree>
    <p:extLst>
      <p:ext uri="{BB962C8B-B14F-4D97-AF65-F5344CB8AC3E}">
        <p14:creationId xmlns:p14="http://schemas.microsoft.com/office/powerpoint/2010/main" val="42395611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PARKINSONS DISEASE/SHAKING PULSY</a:t>
            </a:r>
            <a:endParaRPr lang="en-GB" dirty="0"/>
          </a:p>
        </p:txBody>
      </p:sp>
      <p:sp>
        <p:nvSpPr>
          <p:cNvPr id="3" name="Content Placeholder 2"/>
          <p:cNvSpPr>
            <a:spLocks noGrp="1"/>
          </p:cNvSpPr>
          <p:nvPr>
            <p:ph idx="1"/>
          </p:nvPr>
        </p:nvSpPr>
        <p:spPr/>
        <p:txBody>
          <a:bodyPr>
            <a:normAutofit/>
          </a:bodyPr>
          <a:lstStyle/>
          <a:p>
            <a:r>
              <a:rPr lang="en-GB" sz="4000" dirty="0" smtClean="0"/>
              <a:t>A degenerative disorder characterized by progressive muscle rigidity, akinesia and voluntary tremor.</a:t>
            </a:r>
          </a:p>
          <a:p>
            <a:endParaRPr lang="en-GB" sz="4000" dirty="0"/>
          </a:p>
        </p:txBody>
      </p:sp>
    </p:spTree>
    <p:extLst>
      <p:ext uri="{BB962C8B-B14F-4D97-AF65-F5344CB8AC3E}">
        <p14:creationId xmlns:p14="http://schemas.microsoft.com/office/powerpoint/2010/main" val="2928814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p:txBody>
          <a:bodyPr>
            <a:normAutofit/>
          </a:bodyPr>
          <a:lstStyle/>
          <a:p>
            <a:r>
              <a:rPr lang="en-GB" sz="4000" dirty="0" smtClean="0"/>
              <a:t>Unknown however;</a:t>
            </a:r>
          </a:p>
          <a:p>
            <a:pPr lvl="1"/>
            <a:r>
              <a:rPr lang="en-GB" sz="4000" dirty="0" smtClean="0"/>
              <a:t>There is Deficiency of Dopamine causing lack of inhibitory function</a:t>
            </a:r>
          </a:p>
          <a:p>
            <a:pPr lvl="1"/>
            <a:r>
              <a:rPr lang="en-GB" sz="4000" dirty="0" smtClean="0"/>
              <a:t>Exposure to toxins such as manganese dust or carbon monoxide.</a:t>
            </a:r>
            <a:endParaRPr lang="en-GB" sz="4000" dirty="0"/>
          </a:p>
        </p:txBody>
      </p:sp>
    </p:spTree>
    <p:extLst>
      <p:ext uri="{BB962C8B-B14F-4D97-AF65-F5344CB8AC3E}">
        <p14:creationId xmlns:p14="http://schemas.microsoft.com/office/powerpoint/2010/main" val="135671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Neurotransmitters</a:t>
            </a:r>
            <a:endParaRPr lang="en-GB" dirty="0"/>
          </a:p>
        </p:txBody>
      </p:sp>
      <p:sp>
        <p:nvSpPr>
          <p:cNvPr id="3" name="Content Placeholder 2"/>
          <p:cNvSpPr>
            <a:spLocks noGrp="1"/>
          </p:cNvSpPr>
          <p:nvPr>
            <p:ph idx="1"/>
          </p:nvPr>
        </p:nvSpPr>
        <p:spPr>
          <a:xfrm>
            <a:off x="838200" y="1825625"/>
            <a:ext cx="10515600" cy="4626690"/>
          </a:xfrm>
        </p:spPr>
        <p:txBody>
          <a:bodyPr>
            <a:noAutofit/>
          </a:bodyPr>
          <a:lstStyle/>
          <a:p>
            <a:r>
              <a:rPr lang="en-GB" sz="4000" dirty="0" smtClean="0"/>
              <a:t>Are Main messengers of The NS.</a:t>
            </a:r>
          </a:p>
          <a:p>
            <a:r>
              <a:rPr lang="en-GB" sz="4000" dirty="0" smtClean="0"/>
              <a:t>Are </a:t>
            </a:r>
            <a:r>
              <a:rPr lang="en-GB" sz="4000" dirty="0"/>
              <a:t>manufactured and stored in </a:t>
            </a:r>
            <a:r>
              <a:rPr lang="en-GB" sz="4000" dirty="0" smtClean="0"/>
              <a:t>synaptic vesicles</a:t>
            </a:r>
          </a:p>
          <a:p>
            <a:r>
              <a:rPr lang="en-GB" sz="4000" dirty="0" smtClean="0"/>
              <a:t>Examples include:</a:t>
            </a:r>
          </a:p>
          <a:p>
            <a:pPr lvl="1"/>
            <a:r>
              <a:rPr lang="en-GB" sz="4000" dirty="0"/>
              <a:t>Acetylcholine (major transmitter </a:t>
            </a:r>
            <a:r>
              <a:rPr lang="en-GB" sz="4000" dirty="0" smtClean="0"/>
              <a:t>of the PSN)</a:t>
            </a:r>
            <a:endParaRPr lang="en-GB" sz="4000" dirty="0"/>
          </a:p>
          <a:p>
            <a:pPr lvl="1"/>
            <a:r>
              <a:rPr lang="en-GB" sz="4000" dirty="0" smtClean="0"/>
              <a:t>Serotonin</a:t>
            </a:r>
            <a:endParaRPr lang="en-GB" sz="4000" dirty="0"/>
          </a:p>
        </p:txBody>
      </p:sp>
    </p:spTree>
    <p:extLst>
      <p:ext uri="{BB962C8B-B14F-4D97-AF65-F5344CB8AC3E}">
        <p14:creationId xmlns:p14="http://schemas.microsoft.com/office/powerpoint/2010/main" val="136301968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644576"/>
          </a:xfrm>
        </p:spPr>
        <p:txBody>
          <a:bodyPr>
            <a:normAutofit fontScale="90000"/>
          </a:bodyPr>
          <a:lstStyle/>
          <a:p>
            <a:r>
              <a:rPr lang="en-GB" dirty="0" smtClean="0"/>
              <a:t>Pathophysiology</a:t>
            </a:r>
            <a:endParaRPr lang="en-GB" dirty="0"/>
          </a:p>
        </p:txBody>
      </p:sp>
      <p:pic>
        <p:nvPicPr>
          <p:cNvPr id="3074" name="Picture 2" descr="2. Pathophysiology of Parkinson&amp;#39;s Disease | ATrain Edu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644576"/>
            <a:ext cx="10058400" cy="610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14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stretch>
            <a:fillRect/>
          </a:stretch>
        </p:blipFill>
        <p:spPr>
          <a:xfrm>
            <a:off x="838200" y="365124"/>
            <a:ext cx="10515600" cy="6158505"/>
          </a:xfrm>
          <a:prstGeom prst="rect">
            <a:avLst/>
          </a:prstGeom>
        </p:spPr>
      </p:pic>
    </p:spTree>
    <p:extLst>
      <p:ext uri="{BB962C8B-B14F-4D97-AF65-F5344CB8AC3E}">
        <p14:creationId xmlns:p14="http://schemas.microsoft.com/office/powerpoint/2010/main" val="10850499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r>
              <a:rPr lang="en-GB" sz="4000" dirty="0" smtClean="0"/>
              <a:t>Normally stimulation of the basal ganglia results in refined motor movement because acetylcholine(excitatory) and dopamine (inhibitory) release are balanced.</a:t>
            </a:r>
          </a:p>
        </p:txBody>
      </p:sp>
    </p:spTree>
    <p:extLst>
      <p:ext uri="{BB962C8B-B14F-4D97-AF65-F5344CB8AC3E}">
        <p14:creationId xmlns:p14="http://schemas.microsoft.com/office/powerpoint/2010/main" val="42660729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r>
              <a:rPr lang="en-GB" sz="4000" dirty="0" smtClean="0"/>
              <a:t>Degeneration of dopaminergic neurones and loss of available dopamine leads to an excess of excitatory acetylcholine at the synapses and consequent rigidity, tremors, and bradykinesia.</a:t>
            </a:r>
            <a:endParaRPr lang="en-GB" sz="4000" dirty="0"/>
          </a:p>
        </p:txBody>
      </p:sp>
    </p:spTree>
    <p:extLst>
      <p:ext uri="{BB962C8B-B14F-4D97-AF65-F5344CB8AC3E}">
        <p14:creationId xmlns:p14="http://schemas.microsoft.com/office/powerpoint/2010/main" val="32750033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rmAutofit/>
          </a:bodyPr>
          <a:lstStyle/>
          <a:p>
            <a:r>
              <a:rPr lang="en-GB" sz="3500" dirty="0" smtClean="0"/>
              <a:t>Other non-dopaminergic neurones may be affected, possibly causing depression and other non motor symptoms. Autonomic and endocrine functions may also be affected.</a:t>
            </a:r>
            <a:endParaRPr lang="en-GB" sz="3500" dirty="0"/>
          </a:p>
        </p:txBody>
      </p:sp>
    </p:spTree>
    <p:extLst>
      <p:ext uri="{BB962C8B-B14F-4D97-AF65-F5344CB8AC3E}">
        <p14:creationId xmlns:p14="http://schemas.microsoft.com/office/powerpoint/2010/main" val="8880069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a:xfrm>
            <a:off x="1097280" y="1845734"/>
            <a:ext cx="10058400" cy="4330214"/>
          </a:xfrm>
        </p:spPr>
        <p:txBody>
          <a:bodyPr>
            <a:noAutofit/>
          </a:bodyPr>
          <a:lstStyle/>
          <a:p>
            <a:pPr>
              <a:buFont typeface="Wingdings" panose="05000000000000000000" pitchFamily="2" charset="2"/>
              <a:buChar char="Ø"/>
            </a:pPr>
            <a:r>
              <a:rPr lang="en-GB" sz="4000" dirty="0" smtClean="0"/>
              <a:t>Muscle rigidity, Akinesia, and insidious tremors beginning in the fingers that increases during stress or anxiety and reduces with purposeful movement and sleep.</a:t>
            </a:r>
          </a:p>
          <a:p>
            <a:pPr>
              <a:buFont typeface="Wingdings" panose="05000000000000000000" pitchFamily="2" charset="2"/>
              <a:buChar char="Ø"/>
            </a:pPr>
            <a:r>
              <a:rPr lang="en-GB" sz="4000" dirty="0" smtClean="0"/>
              <a:t>Muscle rigidity with resistance to passive muscle stretching which may be uniform (lead-pipe rigidity) or jerky (cogwheel rigidity).</a:t>
            </a:r>
          </a:p>
          <a:p>
            <a:pPr>
              <a:buFont typeface="Wingdings" panose="05000000000000000000" pitchFamily="2" charset="2"/>
              <a:buChar char="Ø"/>
            </a:pPr>
            <a:endParaRPr lang="en-GB" sz="4000" dirty="0" smtClean="0"/>
          </a:p>
        </p:txBody>
      </p:sp>
    </p:spTree>
    <p:extLst>
      <p:ext uri="{BB962C8B-B14F-4D97-AF65-F5344CB8AC3E}">
        <p14:creationId xmlns:p14="http://schemas.microsoft.com/office/powerpoint/2010/main" val="30663900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smtClean="0"/>
              <a:t>High pitched monotone voice</a:t>
            </a:r>
          </a:p>
          <a:p>
            <a:pPr>
              <a:buFont typeface="Wingdings" panose="05000000000000000000" pitchFamily="2" charset="2"/>
              <a:buChar char="Ø"/>
            </a:pPr>
            <a:r>
              <a:rPr lang="en-GB" sz="4000" dirty="0" smtClean="0"/>
              <a:t>Drooling due to impaired regulation of motor function.</a:t>
            </a:r>
          </a:p>
        </p:txBody>
      </p:sp>
    </p:spTree>
    <p:extLst>
      <p:ext uri="{BB962C8B-B14F-4D97-AF65-F5344CB8AC3E}">
        <p14:creationId xmlns:p14="http://schemas.microsoft.com/office/powerpoint/2010/main" val="54988798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smtClean="0"/>
              <a:t>Loss of posture control (patient walks with body bent forward)</a:t>
            </a:r>
          </a:p>
          <a:p>
            <a:pPr>
              <a:buFont typeface="Wingdings" panose="05000000000000000000" pitchFamily="2" charset="2"/>
              <a:buChar char="Ø"/>
            </a:pPr>
            <a:r>
              <a:rPr lang="en-GB" sz="4000" dirty="0" smtClean="0"/>
              <a:t>Masklike facial expression</a:t>
            </a:r>
          </a:p>
          <a:p>
            <a:pPr>
              <a:buFont typeface="Wingdings" panose="05000000000000000000" pitchFamily="2" charset="2"/>
              <a:buChar char="Ø"/>
            </a:pPr>
            <a:r>
              <a:rPr lang="en-GB" sz="4000" dirty="0" smtClean="0"/>
              <a:t>Difficulty swallowing </a:t>
            </a:r>
            <a:r>
              <a:rPr lang="en-GB" sz="4000" dirty="0"/>
              <a:t>o</a:t>
            </a:r>
            <a:r>
              <a:rPr lang="en-GB" sz="4000" dirty="0" smtClean="0"/>
              <a:t>r speaking or both</a:t>
            </a:r>
          </a:p>
          <a:p>
            <a:pPr>
              <a:buFont typeface="Wingdings" panose="05000000000000000000" pitchFamily="2" charset="2"/>
              <a:buChar char="Ø"/>
            </a:pPr>
            <a:endParaRPr lang="en-GB" sz="4000" dirty="0"/>
          </a:p>
        </p:txBody>
      </p:sp>
    </p:spTree>
    <p:extLst>
      <p:ext uri="{BB962C8B-B14F-4D97-AF65-F5344CB8AC3E}">
        <p14:creationId xmlns:p14="http://schemas.microsoft.com/office/powerpoint/2010/main" val="35085396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smtClean="0"/>
              <a:t>Oculogyric crisis (eyes are fixed upwards with involuntary tonic movements) or </a:t>
            </a:r>
            <a:r>
              <a:rPr lang="en-GB" sz="4000" dirty="0" err="1" smtClean="0"/>
              <a:t>blempharo</a:t>
            </a:r>
            <a:r>
              <a:rPr lang="en-GB" sz="4000" dirty="0" smtClean="0"/>
              <a:t>-spasms (eyelids are completely closed)</a:t>
            </a:r>
          </a:p>
          <a:p>
            <a:pPr>
              <a:buFont typeface="Wingdings" panose="05000000000000000000" pitchFamily="2" charset="2"/>
              <a:buChar char="Ø"/>
            </a:pPr>
            <a:r>
              <a:rPr lang="en-GB" sz="4000" dirty="0" smtClean="0"/>
              <a:t>Excessive sweating due to impaired autonomic dysfunction.</a:t>
            </a:r>
            <a:endParaRPr lang="en-GB" sz="4000" dirty="0"/>
          </a:p>
        </p:txBody>
      </p:sp>
    </p:spTree>
    <p:extLst>
      <p:ext uri="{BB962C8B-B14F-4D97-AF65-F5344CB8AC3E}">
        <p14:creationId xmlns:p14="http://schemas.microsoft.com/office/powerpoint/2010/main" val="34959382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smtClean="0"/>
              <a:t>Decreased GI motility</a:t>
            </a:r>
          </a:p>
          <a:p>
            <a:pPr>
              <a:buFont typeface="Wingdings" panose="05000000000000000000" pitchFamily="2" charset="2"/>
              <a:buChar char="Ø"/>
            </a:pPr>
            <a:r>
              <a:rPr lang="en-GB" sz="4000" dirty="0" smtClean="0"/>
              <a:t>Orthostatic hypotension</a:t>
            </a:r>
          </a:p>
          <a:p>
            <a:pPr>
              <a:buFont typeface="Wingdings" panose="05000000000000000000" pitchFamily="2" charset="2"/>
              <a:buChar char="Ø"/>
            </a:pPr>
            <a:r>
              <a:rPr lang="en-GB" sz="4000" dirty="0" smtClean="0"/>
              <a:t>Oily skin due to inappropriate androgen production controlled by the hypothalamus pituitary axis.</a:t>
            </a:r>
          </a:p>
          <a:p>
            <a:pPr>
              <a:buFont typeface="Wingdings" panose="05000000000000000000" pitchFamily="2" charset="2"/>
              <a:buChar char="Ø"/>
            </a:pPr>
            <a:endParaRPr lang="en-GB" sz="4000" dirty="0"/>
          </a:p>
        </p:txBody>
      </p:sp>
    </p:spTree>
    <p:extLst>
      <p:ext uri="{BB962C8B-B14F-4D97-AF65-F5344CB8AC3E}">
        <p14:creationId xmlns:p14="http://schemas.microsoft.com/office/powerpoint/2010/main" val="93067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Neurotransmitters</a:t>
            </a:r>
            <a:endParaRPr lang="en-GB" dirty="0"/>
          </a:p>
        </p:txBody>
      </p:sp>
      <p:sp>
        <p:nvSpPr>
          <p:cNvPr id="3" name="Content Placeholder 2"/>
          <p:cNvSpPr>
            <a:spLocks noGrp="1"/>
          </p:cNvSpPr>
          <p:nvPr>
            <p:ph idx="1"/>
          </p:nvPr>
        </p:nvSpPr>
        <p:spPr>
          <a:xfrm>
            <a:off x="838200" y="1825625"/>
            <a:ext cx="10515600" cy="4626690"/>
          </a:xfrm>
        </p:spPr>
        <p:txBody>
          <a:bodyPr>
            <a:noAutofit/>
          </a:bodyPr>
          <a:lstStyle/>
          <a:p>
            <a:r>
              <a:rPr lang="en-GB" sz="4000" dirty="0" smtClean="0"/>
              <a:t>Examples include:</a:t>
            </a:r>
          </a:p>
          <a:p>
            <a:pPr lvl="1"/>
            <a:r>
              <a:rPr lang="en-GB" sz="4000" dirty="0" smtClean="0"/>
              <a:t>Dopamine</a:t>
            </a:r>
            <a:endParaRPr lang="en-GB" sz="4000" dirty="0"/>
          </a:p>
          <a:p>
            <a:pPr lvl="1"/>
            <a:r>
              <a:rPr lang="en-GB" sz="4000" dirty="0"/>
              <a:t>Norepinephrine (major transmitter </a:t>
            </a:r>
            <a:r>
              <a:rPr lang="en-GB" sz="4000" dirty="0" smtClean="0"/>
              <a:t>of SNS)</a:t>
            </a:r>
            <a:endParaRPr lang="en-GB" sz="4000" dirty="0"/>
          </a:p>
          <a:p>
            <a:pPr lvl="1"/>
            <a:r>
              <a:rPr lang="en-GB" sz="4000" dirty="0"/>
              <a:t>Gamma-aminobutyric acid (GABA)</a:t>
            </a:r>
          </a:p>
          <a:p>
            <a:pPr lvl="1"/>
            <a:r>
              <a:rPr lang="en-GB" sz="4000" dirty="0" err="1"/>
              <a:t>Enkephalin</a:t>
            </a:r>
            <a:r>
              <a:rPr lang="en-GB" sz="4000" dirty="0"/>
              <a:t>, endorphin</a:t>
            </a:r>
          </a:p>
        </p:txBody>
      </p:sp>
    </p:spTree>
    <p:extLst>
      <p:ext uri="{BB962C8B-B14F-4D97-AF65-F5344CB8AC3E}">
        <p14:creationId xmlns:p14="http://schemas.microsoft.com/office/powerpoint/2010/main" val="28050371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Parkinson&amp;#39;s: four unusual signs you may be at ris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686" y="271613"/>
            <a:ext cx="11182662" cy="641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992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a:bodyPr>
          <a:lstStyle/>
          <a:p>
            <a:r>
              <a:rPr lang="en-GB" sz="4000" dirty="0" smtClean="0"/>
              <a:t>History and physical examination</a:t>
            </a:r>
          </a:p>
          <a:p>
            <a:r>
              <a:rPr lang="en-GB" sz="4000" dirty="0" smtClean="0"/>
              <a:t>Urinalysis may show decrease dopamine levels.</a:t>
            </a:r>
          </a:p>
          <a:p>
            <a:r>
              <a:rPr lang="en-GB" sz="4000" dirty="0" smtClean="0"/>
              <a:t>Tests to rule out other causes of trauma</a:t>
            </a:r>
            <a:endParaRPr lang="en-GB" sz="4000" dirty="0"/>
          </a:p>
        </p:txBody>
      </p:sp>
    </p:spTree>
    <p:extLst>
      <p:ext uri="{BB962C8B-B14F-4D97-AF65-F5344CB8AC3E}">
        <p14:creationId xmlns:p14="http://schemas.microsoft.com/office/powerpoint/2010/main" val="24348350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Levodopa given in increasing doses until symptoms are relieved.</a:t>
            </a:r>
          </a:p>
          <a:p>
            <a:pPr>
              <a:buFont typeface="Wingdings" panose="05000000000000000000" pitchFamily="2" charset="2"/>
              <a:buChar char="§"/>
            </a:pPr>
            <a:r>
              <a:rPr lang="en-GB" sz="4000" dirty="0" smtClean="0"/>
              <a:t>Carbidopa to reduce side effects of levodopa.</a:t>
            </a:r>
          </a:p>
          <a:p>
            <a:pPr>
              <a:buFont typeface="Wingdings" panose="05000000000000000000" pitchFamily="2" charset="2"/>
              <a:buChar char="§"/>
            </a:pPr>
            <a:r>
              <a:rPr lang="en-GB" sz="4000" dirty="0" smtClean="0"/>
              <a:t>Deep brain stimulation</a:t>
            </a:r>
          </a:p>
          <a:p>
            <a:pPr>
              <a:buFont typeface="Wingdings" panose="05000000000000000000" pitchFamily="2" charset="2"/>
              <a:buChar char="§"/>
            </a:pPr>
            <a:r>
              <a:rPr lang="en-GB" sz="4000" dirty="0" smtClean="0"/>
              <a:t>Physiotherapy</a:t>
            </a:r>
          </a:p>
        </p:txBody>
      </p:sp>
    </p:spTree>
    <p:extLst>
      <p:ext uri="{BB962C8B-B14F-4D97-AF65-F5344CB8AC3E}">
        <p14:creationId xmlns:p14="http://schemas.microsoft.com/office/powerpoint/2010/main" val="123624005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Encourage independence</a:t>
            </a:r>
          </a:p>
          <a:p>
            <a:pPr>
              <a:buFont typeface="Wingdings" panose="05000000000000000000" pitchFamily="2" charset="2"/>
              <a:buChar char="§"/>
            </a:pPr>
            <a:r>
              <a:rPr lang="en-GB" sz="4000" dirty="0" smtClean="0"/>
              <a:t>Assist with nutrition and elimination</a:t>
            </a:r>
          </a:p>
          <a:p>
            <a:pPr>
              <a:buFont typeface="Wingdings" panose="05000000000000000000" pitchFamily="2" charset="2"/>
              <a:buChar char="§"/>
            </a:pPr>
            <a:r>
              <a:rPr lang="en-GB" sz="4000" dirty="0" smtClean="0"/>
              <a:t>Emotional support to patient and family</a:t>
            </a:r>
            <a:endParaRPr lang="en-GB" sz="4000" dirty="0"/>
          </a:p>
        </p:txBody>
      </p:sp>
    </p:spTree>
    <p:extLst>
      <p:ext uri="{BB962C8B-B14F-4D97-AF65-F5344CB8AC3E}">
        <p14:creationId xmlns:p14="http://schemas.microsoft.com/office/powerpoint/2010/main" val="24121621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EPILEPSY</a:t>
            </a:r>
            <a:endParaRPr lang="en-GB" dirty="0"/>
          </a:p>
        </p:txBody>
      </p:sp>
      <p:sp>
        <p:nvSpPr>
          <p:cNvPr id="3" name="Content Placeholder 2"/>
          <p:cNvSpPr>
            <a:spLocks noGrp="1"/>
          </p:cNvSpPr>
          <p:nvPr>
            <p:ph idx="1"/>
          </p:nvPr>
        </p:nvSpPr>
        <p:spPr>
          <a:xfrm>
            <a:off x="1097280" y="1845733"/>
            <a:ext cx="10058400" cy="4450135"/>
          </a:xfrm>
        </p:spPr>
        <p:txBody>
          <a:bodyPr>
            <a:noAutofit/>
          </a:bodyPr>
          <a:lstStyle/>
          <a:p>
            <a:pPr>
              <a:buFont typeface="Arial" panose="020B0604020202020204" pitchFamily="34" charset="0"/>
              <a:buChar char="•"/>
            </a:pPr>
            <a:r>
              <a:rPr lang="en-GB" sz="4000" dirty="0" smtClean="0"/>
              <a:t>Condition of the brain characterised by susceptibility to recurrent seizures.</a:t>
            </a:r>
          </a:p>
          <a:p>
            <a:pPr>
              <a:buFont typeface="Arial" panose="020B0604020202020204" pitchFamily="34" charset="0"/>
              <a:buChar char="•"/>
            </a:pPr>
            <a:r>
              <a:rPr lang="en-GB" sz="4000" dirty="0" smtClean="0"/>
              <a:t>Primary seizures is idiopathic with no structural changes in the brain.</a:t>
            </a:r>
          </a:p>
          <a:p>
            <a:pPr>
              <a:buFont typeface="Arial" panose="020B0604020202020204" pitchFamily="34" charset="0"/>
              <a:buChar char="•"/>
            </a:pPr>
            <a:r>
              <a:rPr lang="en-GB" sz="4000" dirty="0" smtClean="0"/>
              <a:t>Secondary seizures is characterized by structural or metabolic changes of the neuronal membranes, causing increased automaticity.</a:t>
            </a:r>
            <a:endParaRPr lang="en-GB" sz="4000" dirty="0"/>
          </a:p>
        </p:txBody>
      </p:sp>
    </p:spTree>
    <p:extLst>
      <p:ext uri="{BB962C8B-B14F-4D97-AF65-F5344CB8AC3E}">
        <p14:creationId xmlns:p14="http://schemas.microsoft.com/office/powerpoint/2010/main" val="13951303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p:txBody>
          <a:bodyPr numCol="2">
            <a:noAutofit/>
          </a:bodyPr>
          <a:lstStyle/>
          <a:p>
            <a:r>
              <a:rPr lang="en-GB" sz="4000" dirty="0" smtClean="0"/>
              <a:t>Half the cases are unknown.</a:t>
            </a:r>
          </a:p>
          <a:p>
            <a:r>
              <a:rPr lang="en-GB" sz="4000" dirty="0" smtClean="0"/>
              <a:t>Anoxia</a:t>
            </a:r>
          </a:p>
          <a:p>
            <a:r>
              <a:rPr lang="en-GB" sz="4000" dirty="0" smtClean="0"/>
              <a:t>Birth trauma</a:t>
            </a:r>
          </a:p>
          <a:p>
            <a:r>
              <a:rPr lang="en-GB" sz="4000" dirty="0" smtClean="0"/>
              <a:t>Brain </a:t>
            </a:r>
            <a:r>
              <a:rPr lang="en-GB" sz="4000" dirty="0" err="1" smtClean="0"/>
              <a:t>tumors</a:t>
            </a:r>
            <a:endParaRPr lang="en-GB" sz="4000" dirty="0" smtClean="0"/>
          </a:p>
          <a:p>
            <a:r>
              <a:rPr lang="en-GB" sz="4000" dirty="0" smtClean="0"/>
              <a:t>Head trauma</a:t>
            </a:r>
          </a:p>
          <a:p>
            <a:r>
              <a:rPr lang="en-GB" sz="4000" dirty="0" smtClean="0"/>
              <a:t>Infectious diseases</a:t>
            </a:r>
          </a:p>
          <a:p>
            <a:r>
              <a:rPr lang="en-GB" sz="4000" dirty="0" smtClean="0"/>
              <a:t>Ingestion of toxins (lead)</a:t>
            </a:r>
          </a:p>
        </p:txBody>
      </p:sp>
    </p:spTree>
    <p:extLst>
      <p:ext uri="{BB962C8B-B14F-4D97-AF65-F5344CB8AC3E}">
        <p14:creationId xmlns:p14="http://schemas.microsoft.com/office/powerpoint/2010/main" val="244369688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p:txBody>
          <a:bodyPr numCol="2">
            <a:noAutofit/>
          </a:bodyPr>
          <a:lstStyle/>
          <a:p>
            <a:r>
              <a:rPr lang="en-GB" sz="4000" dirty="0" smtClean="0"/>
              <a:t>Inherited or Degenerative diseases (phenylketonuria)</a:t>
            </a:r>
          </a:p>
          <a:p>
            <a:r>
              <a:rPr lang="en-GB" sz="4000" dirty="0" smtClean="0"/>
              <a:t>Perinatal infections</a:t>
            </a:r>
          </a:p>
          <a:p>
            <a:r>
              <a:rPr lang="en-GB" sz="4000" dirty="0" smtClean="0"/>
              <a:t>Stroke</a:t>
            </a:r>
          </a:p>
          <a:p>
            <a:r>
              <a:rPr lang="en-GB" sz="4000" dirty="0" smtClean="0"/>
              <a:t>Metabolic disorders such as hypoglycaemia</a:t>
            </a:r>
            <a:endParaRPr lang="en-GB" sz="4000" dirty="0"/>
          </a:p>
        </p:txBody>
      </p:sp>
    </p:spTree>
    <p:extLst>
      <p:ext uri="{BB962C8B-B14F-4D97-AF65-F5344CB8AC3E}">
        <p14:creationId xmlns:p14="http://schemas.microsoft.com/office/powerpoint/2010/main" val="29970547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pathophysiology of epileps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764" y="365126"/>
            <a:ext cx="11227633" cy="630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6213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SEIZURES</a:t>
            </a:r>
            <a:endParaRPr lang="en-GB" dirty="0"/>
          </a:p>
        </p:txBody>
      </p:sp>
      <p:sp>
        <p:nvSpPr>
          <p:cNvPr id="3" name="Content Placeholder 2"/>
          <p:cNvSpPr>
            <a:spLocks noGrp="1"/>
          </p:cNvSpPr>
          <p:nvPr>
            <p:ph idx="1"/>
          </p:nvPr>
        </p:nvSpPr>
        <p:spPr/>
        <p:txBody>
          <a:bodyPr numCol="2">
            <a:noAutofit/>
          </a:bodyPr>
          <a:lstStyle/>
          <a:p>
            <a:r>
              <a:rPr lang="en-GB" sz="4000" i="1" u="sng" dirty="0" smtClean="0"/>
              <a:t>Partial</a:t>
            </a:r>
            <a:r>
              <a:rPr lang="en-GB" sz="4000" dirty="0" smtClean="0"/>
              <a:t> </a:t>
            </a:r>
          </a:p>
          <a:p>
            <a:pPr lvl="1"/>
            <a:r>
              <a:rPr lang="en-GB" sz="4000" dirty="0" smtClean="0"/>
              <a:t>Simple partial seizure</a:t>
            </a:r>
          </a:p>
          <a:p>
            <a:pPr lvl="1"/>
            <a:r>
              <a:rPr lang="en-GB" sz="4000" dirty="0" smtClean="0"/>
              <a:t>Complex Partial Seizure</a:t>
            </a:r>
          </a:p>
          <a:p>
            <a:r>
              <a:rPr lang="en-GB" sz="4000" i="1" u="sng" dirty="0" smtClean="0"/>
              <a:t>Generalized </a:t>
            </a:r>
          </a:p>
          <a:p>
            <a:pPr lvl="1"/>
            <a:r>
              <a:rPr lang="en-GB" sz="4000" dirty="0" smtClean="0"/>
              <a:t>Absence seizure</a:t>
            </a:r>
          </a:p>
          <a:p>
            <a:pPr lvl="1"/>
            <a:r>
              <a:rPr lang="en-GB" sz="4000" dirty="0" smtClean="0"/>
              <a:t>Myoclonic Seizures</a:t>
            </a:r>
          </a:p>
          <a:p>
            <a:pPr lvl="1"/>
            <a:r>
              <a:rPr lang="en-GB" sz="4000" dirty="0" smtClean="0"/>
              <a:t>Generalized tonic-</a:t>
            </a:r>
            <a:r>
              <a:rPr lang="en-GB" sz="4000" dirty="0" err="1" smtClean="0"/>
              <a:t>clonic</a:t>
            </a:r>
            <a:r>
              <a:rPr lang="en-GB" sz="4000" dirty="0" smtClean="0"/>
              <a:t> seizures</a:t>
            </a:r>
            <a:endParaRPr lang="en-GB" sz="4000" dirty="0"/>
          </a:p>
          <a:p>
            <a:pPr lvl="1"/>
            <a:r>
              <a:rPr lang="en-GB" sz="4000" dirty="0" smtClean="0"/>
              <a:t>Atonic seizure</a:t>
            </a:r>
          </a:p>
          <a:p>
            <a:r>
              <a:rPr lang="en-GB" sz="4000" i="1" u="sng" dirty="0" smtClean="0"/>
              <a:t>Status epilepticus</a:t>
            </a:r>
          </a:p>
          <a:p>
            <a:r>
              <a:rPr lang="en-GB" sz="4000" i="1" u="sng" dirty="0" smtClean="0"/>
              <a:t>Unclassified</a:t>
            </a:r>
          </a:p>
        </p:txBody>
      </p:sp>
    </p:spTree>
    <p:extLst>
      <p:ext uri="{BB962C8B-B14F-4D97-AF65-F5344CB8AC3E}">
        <p14:creationId xmlns:p14="http://schemas.microsoft.com/office/powerpoint/2010/main" val="13932928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Partial Seizures</a:t>
            </a:r>
            <a:endParaRPr lang="en-GB" dirty="0"/>
          </a:p>
        </p:txBody>
      </p:sp>
      <p:sp>
        <p:nvSpPr>
          <p:cNvPr id="3" name="Content Placeholder 2"/>
          <p:cNvSpPr>
            <a:spLocks noGrp="1"/>
          </p:cNvSpPr>
          <p:nvPr>
            <p:ph idx="1"/>
          </p:nvPr>
        </p:nvSpPr>
        <p:spPr/>
        <p:txBody>
          <a:bodyPr>
            <a:normAutofit/>
          </a:bodyPr>
          <a:lstStyle/>
          <a:p>
            <a:r>
              <a:rPr lang="en-GB" sz="4000" dirty="0"/>
              <a:t>A</a:t>
            </a:r>
            <a:r>
              <a:rPr lang="en-GB" sz="4000" dirty="0" smtClean="0"/>
              <a:t>rises from localized area of the brain.</a:t>
            </a:r>
          </a:p>
          <a:p>
            <a:r>
              <a:rPr lang="en-GB" sz="4000" dirty="0" smtClean="0"/>
              <a:t>Causes focal symptoms</a:t>
            </a:r>
          </a:p>
          <a:p>
            <a:r>
              <a:rPr lang="en-GB" sz="4000" dirty="0" smtClean="0"/>
              <a:t>Classified based on their effects on consciousness and whether they spread thru the motor pathways causing Generalized seizures.</a:t>
            </a:r>
          </a:p>
        </p:txBody>
      </p:sp>
    </p:spTree>
    <p:extLst>
      <p:ext uri="{BB962C8B-B14F-4D97-AF65-F5344CB8AC3E}">
        <p14:creationId xmlns:p14="http://schemas.microsoft.com/office/powerpoint/2010/main" val="2997446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Cranial Nerves</a:t>
            </a:r>
            <a:endParaRPr lang="en-GB" dirty="0"/>
          </a:p>
        </p:txBody>
      </p:sp>
      <p:sp>
        <p:nvSpPr>
          <p:cNvPr id="3" name="Content Placeholder 2"/>
          <p:cNvSpPr>
            <a:spLocks noGrp="1"/>
          </p:cNvSpPr>
          <p:nvPr>
            <p:ph idx="1"/>
          </p:nvPr>
        </p:nvSpPr>
        <p:spPr>
          <a:xfrm>
            <a:off x="1097280" y="1845733"/>
            <a:ext cx="10058400" cy="4282111"/>
          </a:xfrm>
        </p:spPr>
        <p:txBody>
          <a:bodyPr numCol="2">
            <a:noAutofit/>
          </a:bodyPr>
          <a:lstStyle/>
          <a:p>
            <a:r>
              <a:rPr lang="en-GB" sz="4000" dirty="0"/>
              <a:t>I (olfactory)</a:t>
            </a:r>
          </a:p>
          <a:p>
            <a:r>
              <a:rPr lang="en-GB" sz="4000" dirty="0"/>
              <a:t>II (optic)</a:t>
            </a:r>
          </a:p>
          <a:p>
            <a:r>
              <a:rPr lang="en-GB" sz="4000" dirty="0"/>
              <a:t>III (oculomotor)</a:t>
            </a:r>
          </a:p>
          <a:p>
            <a:r>
              <a:rPr lang="en-GB" sz="4000" dirty="0"/>
              <a:t>IV (trochlear)</a:t>
            </a:r>
          </a:p>
          <a:p>
            <a:r>
              <a:rPr lang="en-GB" sz="4000" dirty="0"/>
              <a:t>V (trigeminal)</a:t>
            </a:r>
          </a:p>
          <a:p>
            <a:r>
              <a:rPr lang="en-GB" sz="4000" dirty="0"/>
              <a:t>VI (</a:t>
            </a:r>
            <a:r>
              <a:rPr lang="en-GB" sz="4000" dirty="0" err="1"/>
              <a:t>abducens</a:t>
            </a:r>
            <a:r>
              <a:rPr lang="en-GB" sz="4000" dirty="0"/>
              <a:t>)</a:t>
            </a:r>
          </a:p>
          <a:p>
            <a:r>
              <a:rPr lang="en-GB" sz="4000" dirty="0"/>
              <a:t>VII (facial)</a:t>
            </a:r>
          </a:p>
          <a:p>
            <a:r>
              <a:rPr lang="en-GB" sz="4000" dirty="0"/>
              <a:t>VIII (acoustic)</a:t>
            </a:r>
          </a:p>
          <a:p>
            <a:r>
              <a:rPr lang="en-GB" sz="4000" dirty="0"/>
              <a:t>IX (glossopharyngeal)</a:t>
            </a:r>
          </a:p>
          <a:p>
            <a:r>
              <a:rPr lang="en-GB" sz="4000" dirty="0"/>
              <a:t>X (</a:t>
            </a:r>
            <a:r>
              <a:rPr lang="en-GB" sz="4000" dirty="0" err="1"/>
              <a:t>vagus</a:t>
            </a:r>
            <a:r>
              <a:rPr lang="en-GB" sz="4000" dirty="0"/>
              <a:t>)</a:t>
            </a:r>
          </a:p>
          <a:p>
            <a:r>
              <a:rPr lang="en-GB" sz="4000" dirty="0"/>
              <a:t>XI (spinal accessory)</a:t>
            </a:r>
          </a:p>
          <a:p>
            <a:r>
              <a:rPr lang="en-GB" sz="4000" dirty="0"/>
              <a:t>XII (hypoglossal)</a:t>
            </a:r>
          </a:p>
        </p:txBody>
      </p:sp>
    </p:spTree>
    <p:extLst>
      <p:ext uri="{BB962C8B-B14F-4D97-AF65-F5344CB8AC3E}">
        <p14:creationId xmlns:p14="http://schemas.microsoft.com/office/powerpoint/2010/main" val="24981440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Partial seizure</a:t>
            </a:r>
            <a:br>
              <a:rPr lang="en-GB" dirty="0"/>
            </a:br>
            <a:endParaRPr lang="en-GB" dirty="0"/>
          </a:p>
        </p:txBody>
      </p:sp>
      <p:sp>
        <p:nvSpPr>
          <p:cNvPr id="3" name="Content Placeholder 2"/>
          <p:cNvSpPr>
            <a:spLocks noGrp="1"/>
          </p:cNvSpPr>
          <p:nvPr>
            <p:ph idx="1"/>
          </p:nvPr>
        </p:nvSpPr>
        <p:spPr>
          <a:xfrm>
            <a:off x="838200" y="1524000"/>
            <a:ext cx="10515600" cy="4813300"/>
          </a:xfrm>
        </p:spPr>
        <p:txBody>
          <a:bodyPr>
            <a:noAutofit/>
          </a:bodyPr>
          <a:lstStyle/>
          <a:p>
            <a:r>
              <a:rPr lang="en-GB" sz="4000" dirty="0" smtClean="0"/>
              <a:t>Begins </a:t>
            </a:r>
            <a:r>
              <a:rPr lang="en-GB" sz="4000" dirty="0"/>
              <a:t>locally and generally.</a:t>
            </a:r>
          </a:p>
          <a:p>
            <a:r>
              <a:rPr lang="en-GB" sz="4000" dirty="0"/>
              <a:t>Does not cause alteration in level of </a:t>
            </a:r>
            <a:r>
              <a:rPr lang="en-GB" sz="4000" dirty="0" smtClean="0"/>
              <a:t>consciousness</a:t>
            </a:r>
            <a:endParaRPr lang="en-GB" sz="4000" dirty="0"/>
          </a:p>
        </p:txBody>
      </p:sp>
    </p:spTree>
    <p:extLst>
      <p:ext uri="{BB962C8B-B14F-4D97-AF65-F5344CB8AC3E}">
        <p14:creationId xmlns:p14="http://schemas.microsoft.com/office/powerpoint/2010/main" val="22270008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Partial seizure</a:t>
            </a:r>
            <a:br>
              <a:rPr lang="en-GB" dirty="0"/>
            </a:br>
            <a:endParaRPr lang="en-GB" dirty="0"/>
          </a:p>
        </p:txBody>
      </p:sp>
      <p:sp>
        <p:nvSpPr>
          <p:cNvPr id="3" name="Content Placeholder 2"/>
          <p:cNvSpPr>
            <a:spLocks noGrp="1"/>
          </p:cNvSpPr>
          <p:nvPr>
            <p:ph idx="1"/>
          </p:nvPr>
        </p:nvSpPr>
        <p:spPr>
          <a:xfrm>
            <a:off x="838200" y="1524000"/>
            <a:ext cx="10515600" cy="4813300"/>
          </a:xfrm>
        </p:spPr>
        <p:txBody>
          <a:bodyPr>
            <a:noAutofit/>
          </a:bodyPr>
          <a:lstStyle/>
          <a:p>
            <a:r>
              <a:rPr lang="en-GB" sz="4000" dirty="0" smtClean="0"/>
              <a:t>Presents </a:t>
            </a:r>
            <a:r>
              <a:rPr lang="en-GB" sz="4000" dirty="0"/>
              <a:t>with sensory symptoms</a:t>
            </a:r>
          </a:p>
          <a:p>
            <a:pPr lvl="1"/>
            <a:r>
              <a:rPr lang="en-GB" sz="4000" dirty="0"/>
              <a:t>Lights flashing</a:t>
            </a:r>
          </a:p>
          <a:p>
            <a:pPr lvl="1"/>
            <a:r>
              <a:rPr lang="en-GB" sz="4000" dirty="0" smtClean="0"/>
              <a:t>Hallucinations</a:t>
            </a:r>
          </a:p>
          <a:p>
            <a:pPr lvl="1"/>
            <a:r>
              <a:rPr lang="en-GB" sz="4000" dirty="0"/>
              <a:t>May present with autonomic symptoms</a:t>
            </a:r>
          </a:p>
          <a:p>
            <a:pPr lvl="2"/>
            <a:r>
              <a:rPr lang="en-GB" sz="4000" dirty="0"/>
              <a:t>Sweating</a:t>
            </a:r>
          </a:p>
          <a:p>
            <a:pPr lvl="2"/>
            <a:r>
              <a:rPr lang="en-GB" sz="4000" dirty="0"/>
              <a:t>Flushing</a:t>
            </a:r>
          </a:p>
          <a:p>
            <a:pPr lvl="2"/>
            <a:r>
              <a:rPr lang="en-GB" sz="4000" dirty="0"/>
              <a:t>Pupil dilatation</a:t>
            </a:r>
          </a:p>
          <a:p>
            <a:endParaRPr lang="en-GB" sz="4000" dirty="0"/>
          </a:p>
          <a:p>
            <a:pPr lvl="2"/>
            <a:endParaRPr lang="en-GB" sz="4000" dirty="0"/>
          </a:p>
          <a:p>
            <a:pPr lvl="2"/>
            <a:endParaRPr lang="en-GB" sz="4000" dirty="0"/>
          </a:p>
          <a:p>
            <a:endParaRPr lang="en-GB" sz="4000" dirty="0"/>
          </a:p>
        </p:txBody>
      </p:sp>
    </p:spTree>
    <p:extLst>
      <p:ext uri="{BB962C8B-B14F-4D97-AF65-F5344CB8AC3E}">
        <p14:creationId xmlns:p14="http://schemas.microsoft.com/office/powerpoint/2010/main" val="13029208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Partial seizure</a:t>
            </a:r>
          </a:p>
        </p:txBody>
      </p:sp>
      <p:sp>
        <p:nvSpPr>
          <p:cNvPr id="3" name="Content Placeholder 2"/>
          <p:cNvSpPr>
            <a:spLocks noGrp="1"/>
          </p:cNvSpPr>
          <p:nvPr>
            <p:ph idx="1"/>
          </p:nvPr>
        </p:nvSpPr>
        <p:spPr>
          <a:xfrm>
            <a:off x="1097280" y="1845733"/>
            <a:ext cx="10058400" cy="4465125"/>
          </a:xfrm>
        </p:spPr>
        <p:txBody>
          <a:bodyPr>
            <a:noAutofit/>
          </a:bodyPr>
          <a:lstStyle/>
          <a:p>
            <a:pPr lvl="1"/>
            <a:r>
              <a:rPr lang="en-GB" sz="4000" dirty="0" smtClean="0"/>
              <a:t>Psychic </a:t>
            </a:r>
            <a:r>
              <a:rPr lang="en-GB" sz="4000" dirty="0"/>
              <a:t>symptoms</a:t>
            </a:r>
          </a:p>
          <a:p>
            <a:pPr lvl="2"/>
            <a:r>
              <a:rPr lang="en-GB" sz="4000" dirty="0"/>
              <a:t>Dream state</a:t>
            </a:r>
          </a:p>
          <a:p>
            <a:pPr lvl="2"/>
            <a:r>
              <a:rPr lang="en-GB" sz="4000" dirty="0"/>
              <a:t>Anger</a:t>
            </a:r>
          </a:p>
          <a:p>
            <a:pPr lvl="2"/>
            <a:r>
              <a:rPr lang="en-GB" sz="4000" dirty="0" smtClean="0"/>
              <a:t>Fear</a:t>
            </a:r>
          </a:p>
          <a:p>
            <a:pPr lvl="1"/>
            <a:r>
              <a:rPr lang="en-GB" sz="4000" dirty="0" smtClean="0"/>
              <a:t>Seizures lasts for few seconds and occurs without preceding or provoking events.</a:t>
            </a:r>
          </a:p>
          <a:p>
            <a:pPr lvl="1"/>
            <a:r>
              <a:rPr lang="en-GB" sz="4000" dirty="0" smtClean="0"/>
              <a:t>Can be motor or sensory</a:t>
            </a:r>
            <a:endParaRPr lang="en-GB" sz="4000" dirty="0"/>
          </a:p>
          <a:p>
            <a:endParaRPr lang="en-GB" sz="4000" dirty="0"/>
          </a:p>
        </p:txBody>
      </p:sp>
    </p:spTree>
    <p:extLst>
      <p:ext uri="{BB962C8B-B14F-4D97-AF65-F5344CB8AC3E}">
        <p14:creationId xmlns:p14="http://schemas.microsoft.com/office/powerpoint/2010/main" val="10950660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Complex </a:t>
            </a:r>
            <a:r>
              <a:rPr lang="en-GB" dirty="0"/>
              <a:t>Partial Seizure</a:t>
            </a:r>
            <a:br>
              <a:rPr lang="en-GB" dirty="0"/>
            </a:br>
            <a:endParaRPr lang="en-GB" dirty="0"/>
          </a:p>
        </p:txBody>
      </p:sp>
      <p:sp>
        <p:nvSpPr>
          <p:cNvPr id="3" name="Content Placeholder 2"/>
          <p:cNvSpPr>
            <a:spLocks noGrp="1"/>
          </p:cNvSpPr>
          <p:nvPr>
            <p:ph idx="1"/>
          </p:nvPr>
        </p:nvSpPr>
        <p:spPr/>
        <p:txBody>
          <a:bodyPr>
            <a:normAutofit/>
          </a:bodyPr>
          <a:lstStyle/>
          <a:p>
            <a:r>
              <a:rPr lang="en-GB" sz="4000" dirty="0" smtClean="0"/>
              <a:t>Alters level of consciousness</a:t>
            </a:r>
          </a:p>
          <a:p>
            <a:r>
              <a:rPr lang="en-GB" sz="4000" dirty="0" smtClean="0"/>
              <a:t>Amnesia for events that occurred during and immediately after the seizure</a:t>
            </a:r>
          </a:p>
          <a:p>
            <a:r>
              <a:rPr lang="en-GB" sz="4000" dirty="0" smtClean="0"/>
              <a:t>Lasts for 1 to 3 mins</a:t>
            </a:r>
          </a:p>
          <a:p>
            <a:pPr marL="201168" lvl="1" indent="0">
              <a:buNone/>
            </a:pPr>
            <a:endParaRPr lang="en-GB" sz="4000" dirty="0"/>
          </a:p>
          <a:p>
            <a:endParaRPr lang="en-GB" sz="4000" dirty="0"/>
          </a:p>
        </p:txBody>
      </p:sp>
    </p:spTree>
    <p:extLst>
      <p:ext uri="{BB962C8B-B14F-4D97-AF65-F5344CB8AC3E}">
        <p14:creationId xmlns:p14="http://schemas.microsoft.com/office/powerpoint/2010/main" val="41270157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Generalized </a:t>
            </a:r>
            <a:endParaRPr lang="en-GB" dirty="0"/>
          </a:p>
        </p:txBody>
      </p:sp>
      <p:sp>
        <p:nvSpPr>
          <p:cNvPr id="3" name="Content Placeholder 2"/>
          <p:cNvSpPr>
            <a:spLocks noGrp="1"/>
          </p:cNvSpPr>
          <p:nvPr>
            <p:ph idx="1"/>
          </p:nvPr>
        </p:nvSpPr>
        <p:spPr/>
        <p:txBody>
          <a:bodyPr>
            <a:normAutofit/>
          </a:bodyPr>
          <a:lstStyle/>
          <a:p>
            <a:r>
              <a:rPr lang="en-GB" sz="4000" dirty="0" smtClean="0"/>
              <a:t>Causes generalized electrical abnormality within the brain.</a:t>
            </a:r>
          </a:p>
          <a:p>
            <a:r>
              <a:rPr lang="en-GB" sz="4000" dirty="0" smtClean="0"/>
              <a:t>They can be convulsive or </a:t>
            </a:r>
            <a:r>
              <a:rPr lang="en-GB" sz="4000" dirty="0" err="1" smtClean="0"/>
              <a:t>nonconvulsive</a:t>
            </a:r>
            <a:endParaRPr lang="en-GB" sz="4000" dirty="0"/>
          </a:p>
        </p:txBody>
      </p:sp>
    </p:spTree>
    <p:extLst>
      <p:ext uri="{BB962C8B-B14F-4D97-AF65-F5344CB8AC3E}">
        <p14:creationId xmlns:p14="http://schemas.microsoft.com/office/powerpoint/2010/main" val="224514719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Absence Seizures</a:t>
            </a:r>
            <a:endParaRPr lang="en-GB"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4000" dirty="0" smtClean="0"/>
              <a:t>Common in children but can also affect adults</a:t>
            </a:r>
          </a:p>
          <a:p>
            <a:pPr>
              <a:buFont typeface="Courier New" panose="02070309020205020404" pitchFamily="49" charset="0"/>
              <a:buChar char="o"/>
            </a:pPr>
            <a:r>
              <a:rPr lang="en-GB" sz="4000" dirty="0" smtClean="0"/>
              <a:t>Begin with a brief change in level of consciousness indicated by blinking or rolling of the eye, blank stare and slight mouth movement.</a:t>
            </a:r>
          </a:p>
        </p:txBody>
      </p:sp>
    </p:spTree>
    <p:extLst>
      <p:ext uri="{BB962C8B-B14F-4D97-AF65-F5344CB8AC3E}">
        <p14:creationId xmlns:p14="http://schemas.microsoft.com/office/powerpoint/2010/main" val="7586477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Absence Seizures</a:t>
            </a:r>
            <a:endParaRPr lang="en-GB" dirty="0"/>
          </a:p>
        </p:txBody>
      </p:sp>
      <p:sp>
        <p:nvSpPr>
          <p:cNvPr id="3" name="Content Placeholder 2"/>
          <p:cNvSpPr>
            <a:spLocks noGrp="1"/>
          </p:cNvSpPr>
          <p:nvPr>
            <p:ph idx="1"/>
          </p:nvPr>
        </p:nvSpPr>
        <p:spPr>
          <a:xfrm>
            <a:off x="1097280" y="1845734"/>
            <a:ext cx="10058400" cy="4734948"/>
          </a:xfrm>
        </p:spPr>
        <p:txBody>
          <a:bodyPr>
            <a:noAutofit/>
          </a:bodyPr>
          <a:lstStyle/>
          <a:p>
            <a:pPr>
              <a:buFont typeface="Courier New" panose="02070309020205020404" pitchFamily="49" charset="0"/>
              <a:buChar char="o"/>
            </a:pPr>
            <a:r>
              <a:rPr lang="en-GB" sz="4000" dirty="0" smtClean="0"/>
              <a:t>Patient retains his posture and continues pre-seizure activity without difficulty.</a:t>
            </a:r>
          </a:p>
          <a:p>
            <a:pPr>
              <a:buFont typeface="Courier New" panose="02070309020205020404" pitchFamily="49" charset="0"/>
              <a:buChar char="o"/>
            </a:pPr>
            <a:r>
              <a:rPr lang="en-GB" sz="4000" dirty="0" smtClean="0"/>
              <a:t>Lasts from 1 to 10 seconds.</a:t>
            </a:r>
          </a:p>
          <a:p>
            <a:pPr>
              <a:buFont typeface="Courier New" panose="02070309020205020404" pitchFamily="49" charset="0"/>
              <a:buChar char="o"/>
            </a:pPr>
            <a:r>
              <a:rPr lang="en-GB" sz="4000" dirty="0" smtClean="0"/>
              <a:t>If not treated can recur as often as 100 times per day.</a:t>
            </a:r>
          </a:p>
          <a:p>
            <a:pPr>
              <a:buFont typeface="Courier New" panose="02070309020205020404" pitchFamily="49" charset="0"/>
              <a:buChar char="o"/>
            </a:pPr>
            <a:r>
              <a:rPr lang="en-GB" sz="4000" dirty="0" smtClean="0"/>
              <a:t>It is non convulsive but may progress to generalized tonic </a:t>
            </a:r>
            <a:r>
              <a:rPr lang="en-GB" sz="4000" dirty="0" err="1" smtClean="0"/>
              <a:t>clonic</a:t>
            </a:r>
            <a:r>
              <a:rPr lang="en-GB" sz="4000" dirty="0" smtClean="0"/>
              <a:t> seizure.</a:t>
            </a:r>
            <a:endParaRPr lang="en-GB" sz="4000" dirty="0"/>
          </a:p>
        </p:txBody>
      </p:sp>
    </p:spTree>
    <p:extLst>
      <p:ext uri="{BB962C8B-B14F-4D97-AF65-F5344CB8AC3E}">
        <p14:creationId xmlns:p14="http://schemas.microsoft.com/office/powerpoint/2010/main" val="225673047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Myoclonic seizure</a:t>
            </a:r>
            <a:endParaRPr lang="en-GB" dirty="0"/>
          </a:p>
        </p:txBody>
      </p:sp>
      <p:sp>
        <p:nvSpPr>
          <p:cNvPr id="3" name="Content Placeholder 2"/>
          <p:cNvSpPr>
            <a:spLocks noGrp="1"/>
          </p:cNvSpPr>
          <p:nvPr>
            <p:ph idx="1"/>
          </p:nvPr>
        </p:nvSpPr>
        <p:spPr/>
        <p:txBody>
          <a:bodyPr>
            <a:normAutofit/>
          </a:bodyPr>
          <a:lstStyle/>
          <a:p>
            <a:r>
              <a:rPr lang="en-GB" sz="4000" dirty="0" smtClean="0"/>
              <a:t>Are brief, involuntary muscular jerks of the body or extremities.</a:t>
            </a:r>
          </a:p>
          <a:p>
            <a:r>
              <a:rPr lang="en-GB" sz="4000" dirty="0" smtClean="0"/>
              <a:t>Consciousness isn’t usually affected.</a:t>
            </a:r>
          </a:p>
          <a:p>
            <a:endParaRPr lang="en-GB" sz="4000" dirty="0" smtClean="0"/>
          </a:p>
          <a:p>
            <a:endParaRPr lang="en-GB" sz="4000" dirty="0"/>
          </a:p>
        </p:txBody>
      </p:sp>
    </p:spTree>
    <p:extLst>
      <p:ext uri="{BB962C8B-B14F-4D97-AF65-F5344CB8AC3E}">
        <p14:creationId xmlns:p14="http://schemas.microsoft.com/office/powerpoint/2010/main" val="13575974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Generalized tonic </a:t>
            </a:r>
            <a:r>
              <a:rPr lang="en-GB" dirty="0" err="1" smtClean="0"/>
              <a:t>clonic</a:t>
            </a:r>
            <a:r>
              <a:rPr lang="en-GB" dirty="0" smtClean="0"/>
              <a:t> seizure</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Begins with a loud cry precipitated by air rushing from the lungs through the vocal cords.</a:t>
            </a:r>
          </a:p>
          <a:p>
            <a:pPr>
              <a:buFont typeface="Arial" panose="020B0604020202020204" pitchFamily="34" charset="0"/>
              <a:buChar char="•"/>
            </a:pPr>
            <a:r>
              <a:rPr lang="en-GB" sz="4000" dirty="0" smtClean="0"/>
              <a:t>Patient loses consciousness and patient falls.</a:t>
            </a:r>
          </a:p>
          <a:p>
            <a:pPr>
              <a:buFont typeface="Arial" panose="020B0604020202020204" pitchFamily="34" charset="0"/>
              <a:buChar char="•"/>
            </a:pPr>
            <a:r>
              <a:rPr lang="en-GB" sz="4000" dirty="0" smtClean="0"/>
              <a:t>The body stiffens (tonic) and alternates with episodes of muscle spasms and relaxation (</a:t>
            </a:r>
            <a:r>
              <a:rPr lang="en-GB" sz="4000" dirty="0" err="1" smtClean="0"/>
              <a:t>clonic</a:t>
            </a:r>
            <a:r>
              <a:rPr lang="en-GB" sz="4000" dirty="0" smtClean="0"/>
              <a:t>)</a:t>
            </a:r>
          </a:p>
        </p:txBody>
      </p:sp>
    </p:spTree>
    <p:extLst>
      <p:ext uri="{BB962C8B-B14F-4D97-AF65-F5344CB8AC3E}">
        <p14:creationId xmlns:p14="http://schemas.microsoft.com/office/powerpoint/2010/main" val="36307383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Generalized tonic </a:t>
            </a:r>
            <a:r>
              <a:rPr lang="en-GB" dirty="0" err="1" smtClean="0"/>
              <a:t>clonic</a:t>
            </a:r>
            <a:r>
              <a:rPr lang="en-GB" dirty="0" smtClean="0"/>
              <a:t> seizure</a:t>
            </a:r>
            <a:endParaRPr lang="en-GB"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4000" dirty="0" smtClean="0"/>
              <a:t>Tongue biting, incontinence, </a:t>
            </a:r>
            <a:r>
              <a:rPr lang="en-GB" sz="4000" dirty="0" err="1" smtClean="0"/>
              <a:t>dyspnea</a:t>
            </a:r>
            <a:r>
              <a:rPr lang="en-GB" sz="4000" dirty="0" smtClean="0"/>
              <a:t>, </a:t>
            </a:r>
            <a:r>
              <a:rPr lang="en-GB" sz="4000" dirty="0" err="1" smtClean="0"/>
              <a:t>apnea</a:t>
            </a:r>
            <a:r>
              <a:rPr lang="en-GB" sz="4000" dirty="0" smtClean="0"/>
              <a:t> and cyanosis occurs.</a:t>
            </a:r>
          </a:p>
          <a:p>
            <a:pPr>
              <a:buFont typeface="Courier New" panose="02070309020205020404" pitchFamily="49" charset="0"/>
              <a:buChar char="o"/>
            </a:pPr>
            <a:r>
              <a:rPr lang="en-GB" sz="4000" dirty="0"/>
              <a:t>Seizure stops in 2 to 5 minutes</a:t>
            </a:r>
          </a:p>
          <a:p>
            <a:pPr>
              <a:buFont typeface="Courier New" panose="02070309020205020404" pitchFamily="49" charset="0"/>
              <a:buChar char="o"/>
            </a:pPr>
            <a:r>
              <a:rPr lang="en-GB" sz="4000" dirty="0"/>
              <a:t>When patient regains consciousness he becomes confused with difficulty in talking.</a:t>
            </a:r>
          </a:p>
          <a:p>
            <a:pPr>
              <a:buFont typeface="Courier New" panose="02070309020205020404" pitchFamily="49" charset="0"/>
              <a:buChar char="o"/>
            </a:pPr>
            <a:endParaRPr lang="en-GB" sz="4000" dirty="0" smtClean="0"/>
          </a:p>
        </p:txBody>
      </p:sp>
    </p:spTree>
    <p:extLst>
      <p:ext uri="{BB962C8B-B14F-4D97-AF65-F5344CB8AC3E}">
        <p14:creationId xmlns:p14="http://schemas.microsoft.com/office/powerpoint/2010/main" val="1470270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2"/>
            <a:ext cx="10515600" cy="832514"/>
          </a:xfrm>
        </p:spPr>
        <p:txBody>
          <a:bodyPr>
            <a:normAutofit/>
          </a:bodyPr>
          <a:lstStyle/>
          <a:p>
            <a:r>
              <a:rPr lang="en-GB" dirty="0" smtClean="0"/>
              <a:t>Blood Supply</a:t>
            </a:r>
            <a:endParaRPr lang="en-GB" dirty="0"/>
          </a:p>
        </p:txBody>
      </p:sp>
      <p:pic>
        <p:nvPicPr>
          <p:cNvPr id="2050" name="Picture 2" descr="https://www.scienceabc.com/wp-content/uploads/2017/09/Arteries-of-the-Bra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615" y="941697"/>
            <a:ext cx="10183729" cy="562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8557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Generalized tonic </a:t>
            </a:r>
            <a:r>
              <a:rPr lang="en-GB" dirty="0" err="1"/>
              <a:t>clonic</a:t>
            </a:r>
            <a:r>
              <a:rPr lang="en-GB" dirty="0"/>
              <a:t> seizure</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4000" dirty="0" smtClean="0"/>
              <a:t>He </a:t>
            </a:r>
            <a:r>
              <a:rPr lang="en-GB" sz="4000" dirty="0"/>
              <a:t>may complain of drowsiness, fatigue, headache, muscle soreness and arms or legs weakness.</a:t>
            </a:r>
          </a:p>
          <a:p>
            <a:pPr>
              <a:buFont typeface="Courier New" panose="02070309020205020404" pitchFamily="49" charset="0"/>
              <a:buChar char="o"/>
            </a:pPr>
            <a:r>
              <a:rPr lang="en-GB" sz="4000" dirty="0"/>
              <a:t>He may fall into deep sleep after the seizure.</a:t>
            </a:r>
          </a:p>
          <a:p>
            <a:pPr>
              <a:buFont typeface="Courier New" panose="02070309020205020404" pitchFamily="49" charset="0"/>
              <a:buChar char="o"/>
            </a:pPr>
            <a:endParaRPr lang="en-GB" sz="4000" dirty="0"/>
          </a:p>
        </p:txBody>
      </p:sp>
    </p:spTree>
    <p:extLst>
      <p:ext uri="{BB962C8B-B14F-4D97-AF65-F5344CB8AC3E}">
        <p14:creationId xmlns:p14="http://schemas.microsoft.com/office/powerpoint/2010/main" val="5193903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ATONIC SEIZURE</a:t>
            </a:r>
            <a:endParaRPr lang="en-GB"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GB" sz="4000" dirty="0" smtClean="0"/>
              <a:t>Characterized by general  loss of postural tone and temporary loss of consciousness.</a:t>
            </a:r>
          </a:p>
          <a:p>
            <a:pPr>
              <a:buFont typeface="Courier New" panose="02070309020205020404" pitchFamily="49" charset="0"/>
              <a:buChar char="o"/>
            </a:pPr>
            <a:r>
              <a:rPr lang="en-GB" sz="4000" dirty="0" smtClean="0"/>
              <a:t>They occur in young children </a:t>
            </a:r>
          </a:p>
          <a:p>
            <a:pPr>
              <a:buFont typeface="Courier New" panose="02070309020205020404" pitchFamily="49" charset="0"/>
              <a:buChar char="o"/>
            </a:pPr>
            <a:r>
              <a:rPr lang="en-GB" sz="4000" dirty="0" smtClean="0"/>
              <a:t>Sometimes called drop attacks because the cause the child to fall.</a:t>
            </a:r>
            <a:endParaRPr lang="en-GB" sz="4000" dirty="0"/>
          </a:p>
        </p:txBody>
      </p:sp>
    </p:spTree>
    <p:extLst>
      <p:ext uri="{BB962C8B-B14F-4D97-AF65-F5344CB8AC3E}">
        <p14:creationId xmlns:p14="http://schemas.microsoft.com/office/powerpoint/2010/main" val="303716408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EPILEPTICUS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Continuous seizures </a:t>
            </a:r>
          </a:p>
          <a:p>
            <a:pPr>
              <a:buFont typeface="Wingdings" panose="05000000000000000000" pitchFamily="2" charset="2"/>
              <a:buChar char="§"/>
            </a:pPr>
            <a:r>
              <a:rPr lang="en-GB" sz="4000" dirty="0" smtClean="0"/>
              <a:t>Can occur in all types of seizure</a:t>
            </a:r>
          </a:p>
          <a:p>
            <a:pPr>
              <a:buFont typeface="Wingdings" panose="05000000000000000000" pitchFamily="2" charset="2"/>
              <a:buChar char="§"/>
            </a:pPr>
            <a:r>
              <a:rPr lang="en-GB" sz="4000" dirty="0" smtClean="0"/>
              <a:t>The most life threatening is generalized tonic </a:t>
            </a:r>
            <a:r>
              <a:rPr lang="en-GB" sz="4000" dirty="0" err="1" smtClean="0"/>
              <a:t>clonic</a:t>
            </a:r>
            <a:r>
              <a:rPr lang="en-GB" sz="4000" dirty="0" smtClean="0"/>
              <a:t> status epilepticus</a:t>
            </a:r>
          </a:p>
        </p:txBody>
      </p:sp>
    </p:spTree>
    <p:extLst>
      <p:ext uri="{BB962C8B-B14F-4D97-AF65-F5344CB8AC3E}">
        <p14:creationId xmlns:p14="http://schemas.microsoft.com/office/powerpoint/2010/main" val="208802999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EPILEPTICUS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Caused by abrupt withdrawal of anticonvulsants, hypoxic encephalopathy, acute head injury, metabolic encephalopathy or septicaemia due to meningitis or encephalitis.</a:t>
            </a:r>
            <a:endParaRPr lang="en-GB" sz="4000" dirty="0"/>
          </a:p>
        </p:txBody>
      </p:sp>
    </p:spTree>
    <p:extLst>
      <p:ext uri="{BB962C8B-B14F-4D97-AF65-F5344CB8AC3E}">
        <p14:creationId xmlns:p14="http://schemas.microsoft.com/office/powerpoint/2010/main" val="15656856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Phenytoin, </a:t>
            </a:r>
            <a:r>
              <a:rPr lang="en-GB" sz="4000" dirty="0" err="1" smtClean="0"/>
              <a:t>Carbamezapine</a:t>
            </a:r>
            <a:r>
              <a:rPr lang="en-GB" sz="4000" dirty="0" smtClean="0"/>
              <a:t>, </a:t>
            </a:r>
            <a:r>
              <a:rPr lang="en-GB" sz="4000" dirty="0" err="1" smtClean="0"/>
              <a:t>Phenobarbitone</a:t>
            </a:r>
            <a:r>
              <a:rPr lang="en-GB" sz="4000" dirty="0" smtClean="0"/>
              <a:t> </a:t>
            </a:r>
          </a:p>
          <a:p>
            <a:pPr>
              <a:buFont typeface="Wingdings" panose="05000000000000000000" pitchFamily="2" charset="2"/>
              <a:buChar char="§"/>
            </a:pPr>
            <a:r>
              <a:rPr lang="en-GB" sz="4000" dirty="0" smtClean="0"/>
              <a:t>Useful for generalized tonic </a:t>
            </a:r>
            <a:r>
              <a:rPr lang="en-GB" sz="4000" dirty="0" err="1" smtClean="0"/>
              <a:t>clonic</a:t>
            </a:r>
            <a:r>
              <a:rPr lang="en-GB" sz="4000" dirty="0" smtClean="0"/>
              <a:t> seizures.</a:t>
            </a:r>
          </a:p>
          <a:p>
            <a:pPr>
              <a:buFont typeface="Wingdings" panose="05000000000000000000" pitchFamily="2" charset="2"/>
              <a:buChar char="§"/>
            </a:pPr>
            <a:r>
              <a:rPr lang="en-GB" sz="4000" dirty="0" err="1" smtClean="0"/>
              <a:t>Valproic</a:t>
            </a:r>
            <a:r>
              <a:rPr lang="en-GB" sz="4000" dirty="0" smtClean="0"/>
              <a:t> acid, Clonazepam</a:t>
            </a:r>
          </a:p>
          <a:p>
            <a:pPr>
              <a:buFont typeface="Wingdings" panose="05000000000000000000" pitchFamily="2" charset="2"/>
              <a:buChar char="§"/>
            </a:pPr>
            <a:r>
              <a:rPr lang="en-GB" sz="4000" dirty="0" smtClean="0"/>
              <a:t>For absence seizure</a:t>
            </a:r>
          </a:p>
        </p:txBody>
      </p:sp>
    </p:spTree>
    <p:extLst>
      <p:ext uri="{BB962C8B-B14F-4D97-AF65-F5344CB8AC3E}">
        <p14:creationId xmlns:p14="http://schemas.microsoft.com/office/powerpoint/2010/main" val="374387050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err="1" smtClean="0"/>
              <a:t>Vagus</a:t>
            </a:r>
            <a:r>
              <a:rPr lang="en-GB" sz="4000" dirty="0" smtClean="0"/>
              <a:t> nerve stimulator implant  to reduce focal seizures.</a:t>
            </a:r>
          </a:p>
          <a:p>
            <a:pPr>
              <a:buFont typeface="Wingdings" panose="05000000000000000000" pitchFamily="2" charset="2"/>
              <a:buChar char="§"/>
            </a:pPr>
            <a:r>
              <a:rPr lang="en-GB" sz="4000" dirty="0" smtClean="0"/>
              <a:t>Diazepam for status epilepticus</a:t>
            </a:r>
          </a:p>
          <a:p>
            <a:pPr>
              <a:buFont typeface="Wingdings" panose="05000000000000000000" pitchFamily="2" charset="2"/>
              <a:buChar char="§"/>
            </a:pPr>
            <a:r>
              <a:rPr lang="en-GB" sz="4000" dirty="0" smtClean="0"/>
              <a:t>Glucose for hypoglycaemia.</a:t>
            </a:r>
          </a:p>
          <a:p>
            <a:pPr>
              <a:buFont typeface="Wingdings" panose="05000000000000000000" pitchFamily="2" charset="2"/>
              <a:buChar char="§"/>
            </a:pPr>
            <a:r>
              <a:rPr lang="en-GB" sz="4000" dirty="0" smtClean="0"/>
              <a:t>Oxygen</a:t>
            </a:r>
            <a:endParaRPr lang="en-GB" sz="4000" dirty="0"/>
          </a:p>
        </p:txBody>
      </p:sp>
    </p:spTree>
    <p:extLst>
      <p:ext uri="{BB962C8B-B14F-4D97-AF65-F5344CB8AC3E}">
        <p14:creationId xmlns:p14="http://schemas.microsoft.com/office/powerpoint/2010/main" val="21011270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4000" dirty="0" smtClean="0"/>
              <a:t>Check anticonvulsant blood levels regularly</a:t>
            </a:r>
          </a:p>
          <a:p>
            <a:pPr>
              <a:buFont typeface="Wingdings" panose="05000000000000000000" pitchFamily="2" charset="2"/>
              <a:buChar char="q"/>
            </a:pPr>
            <a:r>
              <a:rPr lang="en-GB" sz="4000" dirty="0" smtClean="0"/>
              <a:t>Avoid alcohol consumption</a:t>
            </a:r>
          </a:p>
          <a:p>
            <a:pPr>
              <a:buFont typeface="Wingdings" panose="05000000000000000000" pitchFamily="2" charset="2"/>
              <a:buChar char="q"/>
            </a:pPr>
            <a:r>
              <a:rPr lang="en-GB" sz="4000" dirty="0" smtClean="0"/>
              <a:t>Show the family how to give first aid during a convulsion.</a:t>
            </a:r>
            <a:endParaRPr lang="en-GB" sz="4000" dirty="0"/>
          </a:p>
        </p:txBody>
      </p:sp>
    </p:spTree>
    <p:extLst>
      <p:ext uri="{BB962C8B-B14F-4D97-AF65-F5344CB8AC3E}">
        <p14:creationId xmlns:p14="http://schemas.microsoft.com/office/powerpoint/2010/main" val="57841073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Traumas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719009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Spinal Cord Injuries</a:t>
            </a:r>
            <a:endParaRPr lang="en-GB" dirty="0"/>
          </a:p>
        </p:txBody>
      </p:sp>
      <p:sp>
        <p:nvSpPr>
          <p:cNvPr id="3" name="Content Placeholder 2"/>
          <p:cNvSpPr>
            <a:spLocks noGrp="1"/>
          </p:cNvSpPr>
          <p:nvPr>
            <p:ph idx="1"/>
          </p:nvPr>
        </p:nvSpPr>
        <p:spPr/>
        <p:txBody>
          <a:bodyPr>
            <a:noAutofit/>
          </a:bodyPr>
          <a:lstStyle/>
          <a:p>
            <a:r>
              <a:rPr lang="en-GB" sz="4000" i="1" dirty="0"/>
              <a:t>Spinal cord injury (SCI) </a:t>
            </a:r>
            <a:r>
              <a:rPr lang="en-GB" sz="4000" dirty="0"/>
              <a:t>is a traumatic injury to the spinal cord that may vary from a mild cord concussion </a:t>
            </a:r>
            <a:r>
              <a:rPr lang="en-GB" sz="4000" dirty="0" smtClean="0"/>
              <a:t>with transient </a:t>
            </a:r>
            <a:r>
              <a:rPr lang="en-GB" sz="4000" dirty="0"/>
              <a:t>numbness to immediate and complete tetraplegia. </a:t>
            </a:r>
            <a:endParaRPr lang="en-GB" sz="4000" dirty="0" smtClean="0"/>
          </a:p>
        </p:txBody>
      </p:sp>
    </p:spTree>
    <p:extLst>
      <p:ext uri="{BB962C8B-B14F-4D97-AF65-F5344CB8AC3E}">
        <p14:creationId xmlns:p14="http://schemas.microsoft.com/office/powerpoint/2010/main" val="335480386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Spinal Cord Injuries</a:t>
            </a:r>
            <a:endParaRPr lang="en-GB" dirty="0"/>
          </a:p>
        </p:txBody>
      </p:sp>
      <p:sp>
        <p:nvSpPr>
          <p:cNvPr id="3" name="Content Placeholder 2"/>
          <p:cNvSpPr>
            <a:spLocks noGrp="1"/>
          </p:cNvSpPr>
          <p:nvPr>
            <p:ph idx="1"/>
          </p:nvPr>
        </p:nvSpPr>
        <p:spPr/>
        <p:txBody>
          <a:bodyPr>
            <a:noAutofit/>
          </a:bodyPr>
          <a:lstStyle/>
          <a:p>
            <a:r>
              <a:rPr lang="en-GB" sz="4000" dirty="0" smtClean="0"/>
              <a:t>The </a:t>
            </a:r>
            <a:r>
              <a:rPr lang="en-GB" sz="4000" dirty="0"/>
              <a:t>most common sites are the cervical areas C5</a:t>
            </a:r>
            <a:r>
              <a:rPr lang="en-GB" sz="4000" dirty="0" smtClean="0"/>
              <a:t>, C6</a:t>
            </a:r>
            <a:r>
              <a:rPr lang="en-GB" sz="4000" dirty="0"/>
              <a:t>, and C7, and the junction of the thoracic and lumbar vertebrae, T12 and L1</a:t>
            </a:r>
            <a:r>
              <a:rPr lang="en-GB" sz="4000" dirty="0" smtClean="0"/>
              <a:t>.</a:t>
            </a:r>
          </a:p>
          <a:p>
            <a:r>
              <a:rPr lang="en-GB" sz="4000" dirty="0" smtClean="0"/>
              <a:t>Injury </a:t>
            </a:r>
            <a:r>
              <a:rPr lang="en-GB" sz="4000" dirty="0"/>
              <a:t>to the spinal cord </a:t>
            </a:r>
            <a:r>
              <a:rPr lang="en-GB" sz="4000" dirty="0" smtClean="0"/>
              <a:t>may result </a:t>
            </a:r>
            <a:r>
              <a:rPr lang="en-GB" sz="4000" dirty="0"/>
              <a:t>in loss of function below the level of cord </a:t>
            </a:r>
            <a:r>
              <a:rPr lang="en-GB" sz="4000" dirty="0" smtClean="0"/>
              <a:t>injury.</a:t>
            </a:r>
            <a:endParaRPr lang="en-GB" sz="4000" dirty="0"/>
          </a:p>
        </p:txBody>
      </p:sp>
    </p:spTree>
    <p:extLst>
      <p:ext uri="{BB962C8B-B14F-4D97-AF65-F5344CB8AC3E}">
        <p14:creationId xmlns:p14="http://schemas.microsoft.com/office/powerpoint/2010/main" val="1509642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669"/>
          </a:xfrm>
        </p:spPr>
        <p:txBody>
          <a:bodyPr>
            <a:normAutofit fontScale="90000"/>
          </a:bodyPr>
          <a:lstStyle/>
          <a:p>
            <a:r>
              <a:rPr lang="en-GB" dirty="0" smtClean="0"/>
              <a:t>Flow of CSF</a:t>
            </a:r>
            <a:endParaRPr lang="en-GB" dirty="0"/>
          </a:p>
        </p:txBody>
      </p:sp>
      <p:pic>
        <p:nvPicPr>
          <p:cNvPr id="3074" name="Picture 2" descr="Image result for flow of cs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397" y="978794"/>
            <a:ext cx="10547797" cy="539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5473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4000" dirty="0" smtClean="0"/>
              <a:t>Younger </a:t>
            </a:r>
            <a:r>
              <a:rPr lang="en-GB" sz="4000" dirty="0"/>
              <a:t>age</a:t>
            </a:r>
            <a:r>
              <a:rPr lang="en-GB" sz="4000" dirty="0" smtClean="0"/>
              <a:t>,</a:t>
            </a:r>
          </a:p>
          <a:p>
            <a:pPr>
              <a:buFont typeface="Wingdings" panose="05000000000000000000" pitchFamily="2" charset="2"/>
              <a:buChar char="q"/>
            </a:pPr>
            <a:r>
              <a:rPr lang="en-GB" sz="4000" dirty="0" smtClean="0"/>
              <a:t>Male </a:t>
            </a:r>
            <a:r>
              <a:rPr lang="en-GB" sz="4000" dirty="0"/>
              <a:t>gender,</a:t>
            </a:r>
          </a:p>
          <a:p>
            <a:pPr>
              <a:buFont typeface="Wingdings" panose="05000000000000000000" pitchFamily="2" charset="2"/>
              <a:buChar char="q"/>
            </a:pPr>
            <a:r>
              <a:rPr lang="en-GB" sz="4000" dirty="0"/>
              <a:t>A</a:t>
            </a:r>
            <a:r>
              <a:rPr lang="en-GB" sz="4000" dirty="0" smtClean="0"/>
              <a:t>lcohol </a:t>
            </a:r>
            <a:r>
              <a:rPr lang="en-GB" sz="4000" dirty="0"/>
              <a:t>and drug use</a:t>
            </a:r>
          </a:p>
        </p:txBody>
      </p:sp>
    </p:spTree>
    <p:extLst>
      <p:ext uri="{BB962C8B-B14F-4D97-AF65-F5344CB8AC3E}">
        <p14:creationId xmlns:p14="http://schemas.microsoft.com/office/powerpoint/2010/main" val="372665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a:t>
            </a:r>
            <a:endParaRPr lang="en-GB" dirty="0"/>
          </a:p>
        </p:txBody>
      </p:sp>
      <p:sp>
        <p:nvSpPr>
          <p:cNvPr id="3" name="Content Placeholder 2"/>
          <p:cNvSpPr>
            <a:spLocks noGrp="1"/>
          </p:cNvSpPr>
          <p:nvPr>
            <p:ph idx="1"/>
          </p:nvPr>
        </p:nvSpPr>
        <p:spPr/>
        <p:txBody>
          <a:bodyPr>
            <a:noAutofit/>
          </a:bodyPr>
          <a:lstStyle/>
          <a:p>
            <a:r>
              <a:rPr lang="en-GB" sz="4000" dirty="0"/>
              <a:t>Paraplegia </a:t>
            </a:r>
            <a:r>
              <a:rPr lang="en-GB" sz="4000" dirty="0" smtClean="0"/>
              <a:t>and </a:t>
            </a:r>
            <a:r>
              <a:rPr lang="en-GB" sz="4000" dirty="0"/>
              <a:t>tetraplegia (paralysis </a:t>
            </a:r>
            <a:r>
              <a:rPr lang="en-GB" sz="4000" dirty="0" smtClean="0"/>
              <a:t>of all </a:t>
            </a:r>
            <a:r>
              <a:rPr lang="en-GB" sz="4000" dirty="0"/>
              <a:t>four extremities; </a:t>
            </a:r>
            <a:r>
              <a:rPr lang="en-GB" sz="4000" dirty="0">
                <a:solidFill>
                  <a:srgbClr val="FF0000"/>
                </a:solidFill>
              </a:rPr>
              <a:t>(</a:t>
            </a:r>
            <a:r>
              <a:rPr lang="en-GB" sz="4000" i="1" dirty="0" smtClean="0">
                <a:solidFill>
                  <a:srgbClr val="FF0000"/>
                </a:solidFill>
              </a:rPr>
              <a:t>quadriplegia</a:t>
            </a:r>
            <a:r>
              <a:rPr lang="en-GB" sz="4000" dirty="0"/>
              <a:t>) can occur, </a:t>
            </a:r>
            <a:r>
              <a:rPr lang="en-GB" sz="4000" dirty="0" smtClean="0"/>
              <a:t>with incomplete </a:t>
            </a:r>
            <a:r>
              <a:rPr lang="en-GB" sz="4000" dirty="0"/>
              <a:t>tetraplegia being the most frequently occurring injury</a:t>
            </a:r>
            <a:r>
              <a:rPr lang="en-GB" sz="4000" dirty="0" smtClean="0"/>
              <a:t>, followed </a:t>
            </a:r>
            <a:r>
              <a:rPr lang="en-GB" sz="4000" dirty="0"/>
              <a:t>by complete paraplegia, complete tetraplegia, and </a:t>
            </a:r>
            <a:r>
              <a:rPr lang="en-GB" sz="4000" dirty="0" smtClean="0"/>
              <a:t>incomplete paraplegia</a:t>
            </a:r>
            <a:r>
              <a:rPr lang="en-GB" sz="4000" dirty="0"/>
              <a:t>.</a:t>
            </a:r>
          </a:p>
        </p:txBody>
      </p:sp>
    </p:spTree>
    <p:extLst>
      <p:ext uri="{BB962C8B-B14F-4D97-AF65-F5344CB8AC3E}">
        <p14:creationId xmlns:p14="http://schemas.microsoft.com/office/powerpoint/2010/main" val="100481516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rmAutofit/>
          </a:bodyPr>
          <a:lstStyle/>
          <a:p>
            <a:r>
              <a:rPr lang="en-GB" sz="4000" dirty="0"/>
              <a:t>Damage in SCI ranges from transient concussion (from which the </a:t>
            </a:r>
            <a:r>
              <a:rPr lang="en-GB" sz="4000" dirty="0" smtClean="0"/>
              <a:t>patient fully </a:t>
            </a:r>
            <a:r>
              <a:rPr lang="en-GB" sz="4000" dirty="0"/>
              <a:t>recovers) to contusion, laceration, and compression of the spinal </a:t>
            </a:r>
            <a:r>
              <a:rPr lang="en-GB" sz="4000" dirty="0" smtClean="0"/>
              <a:t>cord tissue </a:t>
            </a:r>
            <a:r>
              <a:rPr lang="en-GB" sz="4000" dirty="0"/>
              <a:t>(either alone or in combination), to complete transection (severing</a:t>
            </a:r>
            <a:r>
              <a:rPr lang="en-GB" sz="4000" dirty="0" smtClean="0"/>
              <a:t>) of </a:t>
            </a:r>
            <a:r>
              <a:rPr lang="en-GB" sz="4000" dirty="0"/>
              <a:t>the spinal cord (which renders the patient paralyzed below the level </a:t>
            </a:r>
            <a:r>
              <a:rPr lang="en-GB" sz="4000" dirty="0" smtClean="0"/>
              <a:t>of the </a:t>
            </a:r>
            <a:r>
              <a:rPr lang="en-GB" sz="4000" dirty="0"/>
              <a:t>injury). </a:t>
            </a:r>
            <a:endParaRPr lang="en-GB" sz="4000" dirty="0" smtClean="0"/>
          </a:p>
        </p:txBody>
      </p:sp>
    </p:spTree>
    <p:extLst>
      <p:ext uri="{BB962C8B-B14F-4D97-AF65-F5344CB8AC3E}">
        <p14:creationId xmlns:p14="http://schemas.microsoft.com/office/powerpoint/2010/main" val="87264486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pic>
        <p:nvPicPr>
          <p:cNvPr id="5124" name="Picture 4" descr="Pathophysiology, mechanisms and applications of mesenchymal stem cells for  the treatment of spinal cord injury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2" y="104932"/>
            <a:ext cx="11842229" cy="664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584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8" name="Picture 4" descr="Acute Spinal Cord Injury | Johns Hopkins Medic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85987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descr="National Health Portal on Twitter: &amp;quot;Checkout the signs and symptoms of #Spinal  Cord Injury. Visit to know more: https://t.co/2NCg0Cn0me #SwasthaBharat  #HealthForAll #AyushmanBharat… https://t.co/LX0mw1oiVA&amp;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113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34714" y="151693"/>
            <a:ext cx="11212643" cy="6571396"/>
          </a:xfrm>
          <a:prstGeom prst="rect">
            <a:avLst/>
          </a:prstGeom>
        </p:spPr>
      </p:pic>
    </p:spTree>
    <p:extLst>
      <p:ext uri="{BB962C8B-B14F-4D97-AF65-F5344CB8AC3E}">
        <p14:creationId xmlns:p14="http://schemas.microsoft.com/office/powerpoint/2010/main" val="32914682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74754" y="286603"/>
            <a:ext cx="11407515" cy="6414000"/>
          </a:xfrm>
          <a:prstGeom prst="rect">
            <a:avLst/>
          </a:prstGeom>
        </p:spPr>
      </p:pic>
    </p:spTree>
    <p:extLst>
      <p:ext uri="{BB962C8B-B14F-4D97-AF65-F5344CB8AC3E}">
        <p14:creationId xmlns:p14="http://schemas.microsoft.com/office/powerpoint/2010/main" val="291465069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19725" y="286603"/>
            <a:ext cx="11182662" cy="6354040"/>
          </a:xfrm>
          <a:prstGeom prst="rect">
            <a:avLst/>
          </a:prstGeom>
        </p:spPr>
      </p:pic>
    </p:spTree>
    <p:extLst>
      <p:ext uri="{BB962C8B-B14F-4D97-AF65-F5344CB8AC3E}">
        <p14:creationId xmlns:p14="http://schemas.microsoft.com/office/powerpoint/2010/main" val="338939551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9351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t>
            </a:r>
            <a:endParaRPr lang="en-GB" dirty="0"/>
          </a:p>
        </p:txBody>
      </p:sp>
      <p:sp>
        <p:nvSpPr>
          <p:cNvPr id="3" name="Content Placeholder 2"/>
          <p:cNvSpPr>
            <a:spLocks noGrp="1"/>
          </p:cNvSpPr>
          <p:nvPr>
            <p:ph idx="1"/>
          </p:nvPr>
        </p:nvSpPr>
        <p:spPr/>
        <p:txBody>
          <a:bodyPr>
            <a:normAutofit/>
          </a:bodyPr>
          <a:lstStyle/>
          <a:p>
            <a:r>
              <a:rPr lang="en-GB" sz="4000" dirty="0" smtClean="0"/>
              <a:t>GCS</a:t>
            </a:r>
          </a:p>
          <a:p>
            <a:r>
              <a:rPr lang="en-GB" sz="4000" dirty="0" smtClean="0"/>
              <a:t>AVPU</a:t>
            </a:r>
            <a:endParaRPr lang="en-GB" sz="4000" dirty="0"/>
          </a:p>
        </p:txBody>
      </p:sp>
    </p:spTree>
    <p:extLst>
      <p:ext uri="{BB962C8B-B14F-4D97-AF65-F5344CB8AC3E}">
        <p14:creationId xmlns:p14="http://schemas.microsoft.com/office/powerpoint/2010/main" val="9608040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a:bodyPr>
          <a:lstStyle/>
          <a:p>
            <a:r>
              <a:rPr lang="en-GB" sz="4000" dirty="0" smtClean="0"/>
              <a:t>CT-Scan</a:t>
            </a:r>
          </a:p>
          <a:p>
            <a:r>
              <a:rPr lang="en-GB" sz="4000" dirty="0" smtClean="0"/>
              <a:t>MRI</a:t>
            </a:r>
          </a:p>
          <a:p>
            <a:r>
              <a:rPr lang="en-GB" sz="4000" dirty="0" err="1"/>
              <a:t>Electrophysiologic</a:t>
            </a:r>
            <a:r>
              <a:rPr lang="en-GB" sz="4000" dirty="0"/>
              <a:t> monitoring to determine function of neural pathways.</a:t>
            </a:r>
          </a:p>
        </p:txBody>
      </p:sp>
    </p:spTree>
    <p:extLst>
      <p:ext uri="{BB962C8B-B14F-4D97-AF65-F5344CB8AC3E}">
        <p14:creationId xmlns:p14="http://schemas.microsoft.com/office/powerpoint/2010/main" val="23283767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7541"/>
          </a:xfrm>
        </p:spPr>
        <p:txBody>
          <a:bodyPr>
            <a:normAutofit fontScale="90000"/>
          </a:bodyPr>
          <a:lstStyle/>
          <a:p>
            <a:r>
              <a:rPr lang="en-GB" dirty="0" smtClean="0"/>
              <a:t>Management (Acute </a:t>
            </a:r>
            <a:r>
              <a:rPr lang="en-GB" dirty="0"/>
              <a:t>Phase (1 to 24 Hours</a:t>
            </a:r>
            <a:r>
              <a:rPr lang="en-GB" dirty="0" smtClean="0"/>
              <a:t>))</a:t>
            </a:r>
            <a:r>
              <a:rPr lang="en-GB" dirty="0"/>
              <a:t/>
            </a:r>
            <a:br>
              <a:rPr lang="en-GB" dirty="0"/>
            </a:br>
            <a:endParaRPr lang="en-GB" dirty="0"/>
          </a:p>
        </p:txBody>
      </p:sp>
      <p:sp>
        <p:nvSpPr>
          <p:cNvPr id="3" name="Content Placeholder 2"/>
          <p:cNvSpPr>
            <a:spLocks noGrp="1"/>
          </p:cNvSpPr>
          <p:nvPr>
            <p:ph idx="1"/>
          </p:nvPr>
        </p:nvSpPr>
        <p:spPr>
          <a:xfrm>
            <a:off x="1097280" y="1633928"/>
            <a:ext cx="10058400" cy="4616970"/>
          </a:xfrm>
        </p:spPr>
        <p:txBody>
          <a:bodyPr>
            <a:noAutofit/>
          </a:bodyPr>
          <a:lstStyle/>
          <a:p>
            <a:pPr>
              <a:buFont typeface="Wingdings" panose="05000000000000000000" pitchFamily="2" charset="2"/>
              <a:buChar char="q"/>
            </a:pPr>
            <a:r>
              <a:rPr lang="en-GB" sz="4000" dirty="0" smtClean="0"/>
              <a:t> Maintenance </a:t>
            </a:r>
            <a:r>
              <a:rPr lang="en-GB" sz="4000" dirty="0"/>
              <a:t>of pulmonary and </a:t>
            </a:r>
            <a:r>
              <a:rPr lang="en-GB" sz="4000" dirty="0" smtClean="0"/>
              <a:t>cardiovascular </a:t>
            </a:r>
            <a:r>
              <a:rPr lang="en-GB" sz="4000" dirty="0"/>
              <a:t>stability</a:t>
            </a:r>
            <a:r>
              <a:rPr lang="en-GB" sz="4000" dirty="0" smtClean="0"/>
              <a:t>.</a:t>
            </a:r>
          </a:p>
          <a:p>
            <a:pPr>
              <a:buFont typeface="Wingdings" panose="05000000000000000000" pitchFamily="2" charset="2"/>
              <a:buChar char="q"/>
            </a:pPr>
            <a:r>
              <a:rPr lang="en-GB" sz="4000" dirty="0" smtClean="0"/>
              <a:t>Immobilization</a:t>
            </a:r>
          </a:p>
          <a:p>
            <a:pPr>
              <a:buFont typeface="Wingdings" panose="05000000000000000000" pitchFamily="2" charset="2"/>
              <a:buChar char="q"/>
            </a:pPr>
            <a:r>
              <a:rPr lang="en-GB" sz="4000" dirty="0" smtClean="0"/>
              <a:t>Prednisolone</a:t>
            </a:r>
          </a:p>
          <a:p>
            <a:pPr>
              <a:buFont typeface="Wingdings" panose="05000000000000000000" pitchFamily="2" charset="2"/>
              <a:buChar char="q"/>
            </a:pPr>
            <a:r>
              <a:rPr lang="en-GB" sz="4000" dirty="0" smtClean="0"/>
              <a:t>Catheter</a:t>
            </a:r>
          </a:p>
          <a:p>
            <a:pPr>
              <a:buFont typeface="Wingdings" panose="05000000000000000000" pitchFamily="2" charset="2"/>
              <a:buChar char="q"/>
            </a:pPr>
            <a:r>
              <a:rPr lang="en-GB" sz="4000" dirty="0" smtClean="0"/>
              <a:t>Prevent DVT</a:t>
            </a:r>
            <a:endParaRPr lang="en-GB" sz="4000" dirty="0"/>
          </a:p>
        </p:txBody>
      </p:sp>
    </p:spTree>
    <p:extLst>
      <p:ext uri="{BB962C8B-B14F-4D97-AF65-F5344CB8AC3E}">
        <p14:creationId xmlns:p14="http://schemas.microsoft.com/office/powerpoint/2010/main" val="398479229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304144"/>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Management (</a:t>
            </a:r>
            <a:r>
              <a:rPr lang="en-GB" dirty="0" err="1" smtClean="0"/>
              <a:t>SubAcute</a:t>
            </a:r>
            <a:r>
              <a:rPr lang="en-GB" dirty="0" smtClean="0"/>
              <a:t> </a:t>
            </a:r>
            <a:r>
              <a:rPr lang="en-GB" dirty="0"/>
              <a:t>Phase (</a:t>
            </a:r>
            <a:r>
              <a:rPr lang="en-GB" dirty="0" smtClean="0"/>
              <a:t>1Week))</a:t>
            </a:r>
            <a:r>
              <a:rPr lang="en-GB" dirty="0"/>
              <a:t/>
            </a:r>
            <a:br>
              <a:rPr lang="en-GB" dirty="0"/>
            </a:br>
            <a:endParaRPr lang="en-GB" dirty="0"/>
          </a:p>
        </p:txBody>
      </p:sp>
      <p:sp>
        <p:nvSpPr>
          <p:cNvPr id="3" name="Content Placeholder 2"/>
          <p:cNvSpPr>
            <a:spLocks noGrp="1"/>
          </p:cNvSpPr>
          <p:nvPr>
            <p:ph idx="1"/>
          </p:nvPr>
        </p:nvSpPr>
        <p:spPr>
          <a:xfrm>
            <a:off x="1097280" y="1304144"/>
            <a:ext cx="10058400" cy="4946754"/>
          </a:xfrm>
        </p:spPr>
        <p:txBody>
          <a:bodyPr>
            <a:noAutofit/>
          </a:bodyPr>
          <a:lstStyle/>
          <a:p>
            <a:pPr>
              <a:buFont typeface="Wingdings" panose="05000000000000000000" pitchFamily="2" charset="2"/>
              <a:buChar char="q"/>
            </a:pPr>
            <a:r>
              <a:rPr lang="en-GB" sz="4000" dirty="0" smtClean="0"/>
              <a:t>Immobilize</a:t>
            </a:r>
          </a:p>
          <a:p>
            <a:pPr>
              <a:buFont typeface="Wingdings" panose="05000000000000000000" pitchFamily="2" charset="2"/>
              <a:buChar char="q"/>
            </a:pPr>
            <a:r>
              <a:rPr lang="en-GB" sz="4000" dirty="0" smtClean="0"/>
              <a:t>H2 Receptor blockers</a:t>
            </a:r>
          </a:p>
          <a:p>
            <a:pPr>
              <a:buFont typeface="Wingdings" panose="05000000000000000000" pitchFamily="2" charset="2"/>
              <a:buChar char="q"/>
            </a:pPr>
            <a:r>
              <a:rPr lang="en-GB" sz="4000" dirty="0" smtClean="0"/>
              <a:t>Passive exercises</a:t>
            </a:r>
          </a:p>
          <a:p>
            <a:pPr>
              <a:buFont typeface="Wingdings" panose="05000000000000000000" pitchFamily="2" charset="2"/>
              <a:buChar char="q"/>
            </a:pPr>
            <a:r>
              <a:rPr lang="en-GB" sz="4000" dirty="0" smtClean="0"/>
              <a:t>Prevent DVT</a:t>
            </a:r>
            <a:endParaRPr lang="en-GB" sz="4000" dirty="0"/>
          </a:p>
        </p:txBody>
      </p:sp>
    </p:spTree>
    <p:extLst>
      <p:ext uri="{BB962C8B-B14F-4D97-AF65-F5344CB8AC3E}">
        <p14:creationId xmlns:p14="http://schemas.microsoft.com/office/powerpoint/2010/main" val="35404144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304144"/>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Management (Chronic </a:t>
            </a:r>
            <a:r>
              <a:rPr lang="en-GB" dirty="0"/>
              <a:t>Phase </a:t>
            </a:r>
            <a:r>
              <a:rPr lang="en-GB" dirty="0" smtClean="0"/>
              <a:t>beyond 1Week))</a:t>
            </a:r>
            <a:r>
              <a:rPr lang="en-GB" dirty="0"/>
              <a:t/>
            </a:r>
            <a:br>
              <a:rPr lang="en-GB" dirty="0"/>
            </a:br>
            <a:endParaRPr lang="en-GB" dirty="0"/>
          </a:p>
        </p:txBody>
      </p:sp>
      <p:sp>
        <p:nvSpPr>
          <p:cNvPr id="3" name="Content Placeholder 2"/>
          <p:cNvSpPr>
            <a:spLocks noGrp="1"/>
          </p:cNvSpPr>
          <p:nvPr>
            <p:ph idx="1"/>
          </p:nvPr>
        </p:nvSpPr>
        <p:spPr>
          <a:xfrm>
            <a:off x="1097280" y="1304144"/>
            <a:ext cx="10058400" cy="4946754"/>
          </a:xfrm>
        </p:spPr>
        <p:txBody>
          <a:bodyPr>
            <a:noAutofit/>
          </a:bodyPr>
          <a:lstStyle/>
          <a:p>
            <a:pPr>
              <a:buFont typeface="Wingdings" panose="05000000000000000000" pitchFamily="2" charset="2"/>
              <a:buChar char="q"/>
            </a:pPr>
            <a:r>
              <a:rPr lang="en-GB" sz="4000" dirty="0" smtClean="0"/>
              <a:t>Ambulate</a:t>
            </a:r>
          </a:p>
          <a:p>
            <a:pPr>
              <a:buFont typeface="Wingdings" panose="05000000000000000000" pitchFamily="2" charset="2"/>
              <a:buChar char="q"/>
            </a:pPr>
            <a:r>
              <a:rPr lang="en-GB" sz="4000" dirty="0" smtClean="0"/>
              <a:t>Prevent complications</a:t>
            </a:r>
          </a:p>
          <a:p>
            <a:pPr>
              <a:buFont typeface="Wingdings" panose="05000000000000000000" pitchFamily="2" charset="2"/>
              <a:buChar char="q"/>
            </a:pPr>
            <a:r>
              <a:rPr lang="en-GB" sz="4000" dirty="0" smtClean="0"/>
              <a:t>Rehabilitation</a:t>
            </a:r>
            <a:endParaRPr lang="en-GB" sz="4000" dirty="0"/>
          </a:p>
        </p:txBody>
      </p:sp>
    </p:spTree>
    <p:extLst>
      <p:ext uri="{BB962C8B-B14F-4D97-AF65-F5344CB8AC3E}">
        <p14:creationId xmlns:p14="http://schemas.microsoft.com/office/powerpoint/2010/main" val="217099776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 INJURIES</a:t>
            </a:r>
            <a:endParaRPr lang="en-GB" dirty="0"/>
          </a:p>
        </p:txBody>
      </p:sp>
      <p:sp>
        <p:nvSpPr>
          <p:cNvPr id="3" name="Content Placeholder 2"/>
          <p:cNvSpPr>
            <a:spLocks noGrp="1"/>
          </p:cNvSpPr>
          <p:nvPr>
            <p:ph idx="1"/>
          </p:nvPr>
        </p:nvSpPr>
        <p:spPr/>
        <p:txBody>
          <a:bodyPr>
            <a:noAutofit/>
          </a:bodyPr>
          <a:lstStyle/>
          <a:p>
            <a:r>
              <a:rPr lang="en-US" sz="4000" dirty="0"/>
              <a:t>The most important consideration in any head injury is whether or not the brain is injured.</a:t>
            </a:r>
            <a:endParaRPr lang="en-GB" sz="4000" dirty="0"/>
          </a:p>
          <a:p>
            <a:r>
              <a:rPr lang="en-US" sz="4000" dirty="0"/>
              <a:t>Even seemingly minor injury can cause significant brain damage secondary to obstructed blood flow and decreased tissue perfusion</a:t>
            </a:r>
            <a:r>
              <a:rPr lang="en-US" sz="4000" dirty="0" smtClean="0"/>
              <a:t>.</a:t>
            </a:r>
            <a:endParaRPr lang="en-GB" sz="4000" dirty="0"/>
          </a:p>
        </p:txBody>
      </p:sp>
    </p:spTree>
    <p:extLst>
      <p:ext uri="{BB962C8B-B14F-4D97-AF65-F5344CB8AC3E}">
        <p14:creationId xmlns:p14="http://schemas.microsoft.com/office/powerpoint/2010/main" val="116474502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 INJURIES</a:t>
            </a:r>
            <a:endParaRPr lang="en-GB" dirty="0"/>
          </a:p>
        </p:txBody>
      </p:sp>
      <p:sp>
        <p:nvSpPr>
          <p:cNvPr id="3" name="Content Placeholder 2"/>
          <p:cNvSpPr>
            <a:spLocks noGrp="1"/>
          </p:cNvSpPr>
          <p:nvPr>
            <p:ph idx="1"/>
          </p:nvPr>
        </p:nvSpPr>
        <p:spPr/>
        <p:txBody>
          <a:bodyPr>
            <a:noAutofit/>
          </a:bodyPr>
          <a:lstStyle/>
          <a:p>
            <a:r>
              <a:rPr lang="en-US" sz="4000" dirty="0" smtClean="0"/>
              <a:t>Irreversible </a:t>
            </a:r>
            <a:r>
              <a:rPr lang="en-US" sz="4000" dirty="0"/>
              <a:t>brain damage and cell death occur when the blood supply is interrupted for even a few minutes. </a:t>
            </a:r>
            <a:endParaRPr lang="en-GB" sz="4000" dirty="0"/>
          </a:p>
          <a:p>
            <a:endParaRPr lang="en-GB" sz="4000" dirty="0"/>
          </a:p>
        </p:txBody>
      </p:sp>
    </p:spTree>
    <p:extLst>
      <p:ext uri="{BB962C8B-B14F-4D97-AF65-F5344CB8AC3E}">
        <p14:creationId xmlns:p14="http://schemas.microsoft.com/office/powerpoint/2010/main" val="19781855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Head injuries</a:t>
            </a:r>
            <a:endParaRPr lang="en-GB" dirty="0"/>
          </a:p>
        </p:txBody>
      </p:sp>
      <p:sp>
        <p:nvSpPr>
          <p:cNvPr id="3" name="Content Placeholder 2"/>
          <p:cNvSpPr>
            <a:spLocks noGrp="1"/>
          </p:cNvSpPr>
          <p:nvPr>
            <p:ph idx="1"/>
          </p:nvPr>
        </p:nvSpPr>
        <p:spPr/>
        <p:txBody>
          <a:bodyPr>
            <a:normAutofit/>
          </a:bodyPr>
          <a:lstStyle/>
          <a:p>
            <a:r>
              <a:rPr lang="en-US" sz="4000" b="1" dirty="0"/>
              <a:t>Closed (blunt) brain injury </a:t>
            </a:r>
            <a:endParaRPr lang="en-US" sz="4000" b="1" dirty="0" smtClean="0"/>
          </a:p>
          <a:p>
            <a:r>
              <a:rPr lang="en-US" sz="4000" dirty="0" smtClean="0"/>
              <a:t>The </a:t>
            </a:r>
            <a:r>
              <a:rPr lang="en-US" sz="4000" dirty="0"/>
              <a:t>head accelerates and then rapidly decelerates or collides with another </a:t>
            </a:r>
            <a:r>
              <a:rPr lang="en-US" sz="4000" dirty="0" smtClean="0"/>
              <a:t>object and brain </a:t>
            </a:r>
            <a:r>
              <a:rPr lang="en-US" sz="4000" dirty="0"/>
              <a:t>tissue is damaged, </a:t>
            </a:r>
            <a:endParaRPr lang="en-US" sz="4000" dirty="0" smtClean="0"/>
          </a:p>
          <a:p>
            <a:r>
              <a:rPr lang="en-US" sz="4000" dirty="0" smtClean="0"/>
              <a:t>No </a:t>
            </a:r>
            <a:r>
              <a:rPr lang="en-US" sz="4000" dirty="0"/>
              <a:t>opening through the skull and dura.</a:t>
            </a:r>
            <a:endParaRPr lang="en-GB" sz="4000" dirty="0"/>
          </a:p>
          <a:p>
            <a:endParaRPr lang="en-GB" sz="4000" dirty="0"/>
          </a:p>
        </p:txBody>
      </p:sp>
    </p:spTree>
    <p:extLst>
      <p:ext uri="{BB962C8B-B14F-4D97-AF65-F5344CB8AC3E}">
        <p14:creationId xmlns:p14="http://schemas.microsoft.com/office/powerpoint/2010/main" val="245830312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Head injuries</a:t>
            </a:r>
            <a:endParaRPr lang="en-GB" dirty="0"/>
          </a:p>
        </p:txBody>
      </p:sp>
      <p:sp>
        <p:nvSpPr>
          <p:cNvPr id="3" name="Content Placeholder 2"/>
          <p:cNvSpPr>
            <a:spLocks noGrp="1"/>
          </p:cNvSpPr>
          <p:nvPr>
            <p:ph idx="1"/>
          </p:nvPr>
        </p:nvSpPr>
        <p:spPr/>
        <p:txBody>
          <a:bodyPr>
            <a:normAutofit/>
          </a:bodyPr>
          <a:lstStyle/>
          <a:p>
            <a:r>
              <a:rPr lang="en-US" sz="4000" b="1" dirty="0"/>
              <a:t>Open brain injury </a:t>
            </a:r>
            <a:r>
              <a:rPr lang="en-US" sz="4000" dirty="0"/>
              <a:t>occurs when an object penetrates the skull, enters the brain, and damages the soft brain tissue in its path (penetrating injury), or when blunt trauma to the head is so severe that it opens the scalp, skull, and dura to expose the brain.</a:t>
            </a:r>
            <a:endParaRPr lang="en-GB" sz="4000" dirty="0"/>
          </a:p>
          <a:p>
            <a:endParaRPr lang="en-GB" sz="4000" dirty="0"/>
          </a:p>
        </p:txBody>
      </p:sp>
    </p:spTree>
    <p:extLst>
      <p:ext uri="{BB962C8B-B14F-4D97-AF65-F5344CB8AC3E}">
        <p14:creationId xmlns:p14="http://schemas.microsoft.com/office/powerpoint/2010/main" val="102676067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descr="Head injury - first aid: MedlinePlus Medical Encyclo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666" y="286603"/>
            <a:ext cx="11542426" cy="638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2407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
            </a:r>
            <a:br>
              <a:rPr lang="en-US" b="1" i="1" u="sng" dirty="0" smtClean="0"/>
            </a:br>
            <a:r>
              <a:rPr lang="en-US" b="1" i="1" u="sng" dirty="0"/>
              <a:t/>
            </a:r>
            <a:br>
              <a:rPr lang="en-US" b="1" i="1" u="sng" dirty="0"/>
            </a:br>
            <a:r>
              <a:rPr lang="en-US" b="1" i="1" u="sng" dirty="0" smtClean="0"/>
              <a:t/>
            </a:r>
            <a:br>
              <a:rPr lang="en-US" b="1" i="1" u="sng" dirty="0" smtClean="0"/>
            </a:br>
            <a:r>
              <a:rPr lang="en-US" b="1" i="1" u="sng" dirty="0" smtClean="0"/>
              <a:t>KEY </a:t>
            </a:r>
            <a:r>
              <a:rPr lang="en-US" b="1" i="1" u="sng" dirty="0"/>
              <a:t>CLINICAL FEATURES OF BRAIN INJURY</a:t>
            </a:r>
            <a:r>
              <a:rPr lang="en-GB" dirty="0"/>
              <a:t/>
            </a:r>
            <a:br>
              <a:rPr lang="en-GB" dirty="0"/>
            </a:b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US" sz="4000" dirty="0"/>
              <a:t>Altered level of consciousness</a:t>
            </a:r>
            <a:endParaRPr lang="en-GB" sz="4000" dirty="0"/>
          </a:p>
          <a:p>
            <a:pPr lvl="0">
              <a:buFont typeface="Arial" panose="020B0604020202020204" pitchFamily="34" charset="0"/>
              <a:buChar char="•"/>
            </a:pPr>
            <a:r>
              <a:rPr lang="en-US" sz="4000" dirty="0"/>
              <a:t>Confusion</a:t>
            </a:r>
            <a:endParaRPr lang="en-GB" sz="4000" dirty="0"/>
          </a:p>
          <a:p>
            <a:pPr lvl="0">
              <a:buFont typeface="Arial" panose="020B0604020202020204" pitchFamily="34" charset="0"/>
              <a:buChar char="•"/>
            </a:pPr>
            <a:r>
              <a:rPr lang="en-US" sz="4000" dirty="0"/>
              <a:t>Pupillary abnormalities (changes in shape, size, and response to light)</a:t>
            </a:r>
            <a:endParaRPr lang="en-GB" sz="4000" dirty="0"/>
          </a:p>
          <a:p>
            <a:pPr lvl="0">
              <a:buFont typeface="Arial" panose="020B0604020202020204" pitchFamily="34" charset="0"/>
              <a:buChar char="•"/>
            </a:pPr>
            <a:r>
              <a:rPr lang="en-US" sz="4000" dirty="0"/>
              <a:t>Altered or absent gag reflex</a:t>
            </a:r>
            <a:endParaRPr lang="en-GB" sz="4000" dirty="0"/>
          </a:p>
          <a:p>
            <a:pPr lvl="0">
              <a:buFont typeface="Arial" panose="020B0604020202020204" pitchFamily="34" charset="0"/>
              <a:buChar char="•"/>
            </a:pPr>
            <a:r>
              <a:rPr lang="en-US" sz="4000" dirty="0"/>
              <a:t>Absent corneal </a:t>
            </a:r>
            <a:r>
              <a:rPr lang="en-US" sz="4000" dirty="0" smtClean="0"/>
              <a:t>reflex</a:t>
            </a:r>
            <a:endParaRPr lang="en-GB" sz="4000" dirty="0"/>
          </a:p>
        </p:txBody>
      </p:sp>
    </p:spTree>
    <p:extLst>
      <p:ext uri="{BB962C8B-B14F-4D97-AF65-F5344CB8AC3E}">
        <p14:creationId xmlns:p14="http://schemas.microsoft.com/office/powerpoint/2010/main" val="3994350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86603" y="365125"/>
            <a:ext cx="11450471" cy="6172153"/>
          </a:xfrm>
          <a:prstGeom prst="rect">
            <a:avLst/>
          </a:prstGeom>
        </p:spPr>
      </p:pic>
    </p:spTree>
    <p:extLst>
      <p:ext uri="{BB962C8B-B14F-4D97-AF65-F5344CB8AC3E}">
        <p14:creationId xmlns:p14="http://schemas.microsoft.com/office/powerpoint/2010/main" val="67527559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
            </a:r>
            <a:br>
              <a:rPr lang="en-US" b="1" i="1" u="sng" dirty="0" smtClean="0"/>
            </a:br>
            <a:r>
              <a:rPr lang="en-US" b="1" i="1" u="sng" dirty="0"/>
              <a:t/>
            </a:r>
            <a:br>
              <a:rPr lang="en-US" b="1" i="1" u="sng" dirty="0"/>
            </a:br>
            <a:r>
              <a:rPr lang="en-US" b="1" i="1" u="sng" dirty="0" smtClean="0"/>
              <a:t/>
            </a:r>
            <a:br>
              <a:rPr lang="en-US" b="1" i="1" u="sng" dirty="0" smtClean="0"/>
            </a:br>
            <a:r>
              <a:rPr lang="en-US" b="1" i="1" u="sng" dirty="0" smtClean="0"/>
              <a:t>KEY </a:t>
            </a:r>
            <a:r>
              <a:rPr lang="en-US" b="1" i="1" u="sng" dirty="0"/>
              <a:t>CLINICAL FEATURES OF BRAIN INJURY</a:t>
            </a:r>
            <a:r>
              <a:rPr lang="en-GB" dirty="0"/>
              <a:t/>
            </a:r>
            <a:br>
              <a:rPr lang="en-GB" dirty="0"/>
            </a:b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US" sz="4000" dirty="0" smtClean="0"/>
              <a:t>Changes </a:t>
            </a:r>
            <a:r>
              <a:rPr lang="en-US" sz="4000" dirty="0"/>
              <a:t>in vital signs (altered respiratory pattern, hypertension, bradycardia, tachycardia, hypothermia or hyperthermia)</a:t>
            </a:r>
            <a:endParaRPr lang="en-GB" sz="4000" dirty="0"/>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382936172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
            </a:r>
            <a:br>
              <a:rPr lang="en-US" b="1" i="1" u="sng" dirty="0" smtClean="0"/>
            </a:br>
            <a:r>
              <a:rPr lang="en-US" b="1" i="1" u="sng" dirty="0"/>
              <a:t/>
            </a:r>
            <a:br>
              <a:rPr lang="en-US" b="1" i="1" u="sng" dirty="0"/>
            </a:br>
            <a:r>
              <a:rPr lang="en-US" b="1" i="1" u="sng" dirty="0" smtClean="0"/>
              <a:t/>
            </a:r>
            <a:br>
              <a:rPr lang="en-US" b="1" i="1" u="sng" dirty="0" smtClean="0"/>
            </a:br>
            <a:r>
              <a:rPr lang="en-US" b="1" i="1" u="sng" dirty="0" smtClean="0"/>
              <a:t>KEY </a:t>
            </a:r>
            <a:r>
              <a:rPr lang="en-US" b="1" i="1" u="sng" dirty="0"/>
              <a:t>CLINICAL FEATURES OF BRAIN INJURY</a:t>
            </a:r>
            <a:r>
              <a:rPr lang="en-GB" dirty="0"/>
              <a:t/>
            </a:r>
            <a:br>
              <a:rPr lang="en-GB" dirty="0"/>
            </a:br>
            <a:endParaRPr lang="en-GB" dirty="0"/>
          </a:p>
        </p:txBody>
      </p:sp>
      <p:sp>
        <p:nvSpPr>
          <p:cNvPr id="3" name="Content Placeholder 2"/>
          <p:cNvSpPr>
            <a:spLocks noGrp="1"/>
          </p:cNvSpPr>
          <p:nvPr>
            <p:ph idx="1"/>
          </p:nvPr>
        </p:nvSpPr>
        <p:spPr>
          <a:xfrm>
            <a:off x="1097280" y="1845734"/>
            <a:ext cx="10058400" cy="4405164"/>
          </a:xfrm>
        </p:spPr>
        <p:txBody>
          <a:bodyPr>
            <a:noAutofit/>
          </a:bodyPr>
          <a:lstStyle/>
          <a:p>
            <a:pPr lvl="0">
              <a:buFont typeface="Arial" panose="020B0604020202020204" pitchFamily="34" charset="0"/>
              <a:buChar char="•"/>
            </a:pPr>
            <a:r>
              <a:rPr lang="en-US" sz="4000" dirty="0"/>
              <a:t>Vision and hearing impairment</a:t>
            </a:r>
            <a:endParaRPr lang="en-GB" sz="4000" dirty="0"/>
          </a:p>
          <a:p>
            <a:pPr lvl="0">
              <a:buFont typeface="Arial" panose="020B0604020202020204" pitchFamily="34" charset="0"/>
              <a:buChar char="•"/>
            </a:pPr>
            <a:r>
              <a:rPr lang="en-US" sz="4000" dirty="0"/>
              <a:t>Sensory dysfunction</a:t>
            </a:r>
            <a:endParaRPr lang="en-GB" sz="4000" dirty="0"/>
          </a:p>
          <a:p>
            <a:pPr lvl="0">
              <a:buFont typeface="Arial" panose="020B0604020202020204" pitchFamily="34" charset="0"/>
              <a:buChar char="•"/>
            </a:pPr>
            <a:r>
              <a:rPr lang="en-US" sz="4000" dirty="0"/>
              <a:t>Headache</a:t>
            </a:r>
            <a:endParaRPr lang="en-GB" sz="4000" dirty="0"/>
          </a:p>
          <a:p>
            <a:pPr lvl="0">
              <a:buFont typeface="Arial" panose="020B0604020202020204" pitchFamily="34" charset="0"/>
              <a:buChar char="•"/>
            </a:pPr>
            <a:r>
              <a:rPr lang="en-US" sz="4000" dirty="0"/>
              <a:t>Vertigo</a:t>
            </a:r>
            <a:endParaRPr lang="en-GB" sz="4000" dirty="0"/>
          </a:p>
          <a:p>
            <a:pPr lvl="0">
              <a:buFont typeface="Arial" panose="020B0604020202020204" pitchFamily="34" charset="0"/>
              <a:buChar char="•"/>
            </a:pPr>
            <a:r>
              <a:rPr lang="en-US" sz="4000" dirty="0"/>
              <a:t>Movement disorders</a:t>
            </a:r>
            <a:endParaRPr lang="en-GB" sz="4000" dirty="0"/>
          </a:p>
          <a:p>
            <a:pPr lvl="0">
              <a:buFont typeface="Arial" panose="020B0604020202020204" pitchFamily="34" charset="0"/>
              <a:buChar char="•"/>
            </a:pPr>
            <a:r>
              <a:rPr lang="en-US" sz="4000" dirty="0"/>
              <a:t>Seizures</a:t>
            </a:r>
            <a:endParaRPr lang="en-GB" sz="4000" dirty="0"/>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264747411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a:t>A cerebral </a:t>
            </a:r>
            <a:r>
              <a:rPr lang="en-US" sz="4000" b="1" dirty="0"/>
              <a:t>concussion </a:t>
            </a:r>
            <a:r>
              <a:rPr lang="en-US" sz="4000" dirty="0"/>
              <a:t>after head injury is a temporary loss of neurologic function with no apparent structural damage.</a:t>
            </a:r>
            <a:endParaRPr lang="en-GB" sz="4000" dirty="0"/>
          </a:p>
          <a:p>
            <a:pPr lvl="0"/>
            <a:r>
              <a:rPr lang="en-US" sz="4000" dirty="0"/>
              <a:t> A concussion generally involves a period of unconsciousness lasting from </a:t>
            </a:r>
            <a:r>
              <a:rPr lang="en-US" sz="4000" b="1" u="sng" dirty="0"/>
              <a:t>a few seconds to a few minutes.</a:t>
            </a:r>
            <a:r>
              <a:rPr lang="en-US" sz="4000" dirty="0"/>
              <a:t> </a:t>
            </a:r>
            <a:endParaRPr lang="en-GB" sz="4000" dirty="0"/>
          </a:p>
        </p:txBody>
      </p:sp>
    </p:spTree>
    <p:extLst>
      <p:ext uri="{BB962C8B-B14F-4D97-AF65-F5344CB8AC3E}">
        <p14:creationId xmlns:p14="http://schemas.microsoft.com/office/powerpoint/2010/main" val="380792383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smtClean="0"/>
              <a:t>The </a:t>
            </a:r>
            <a:r>
              <a:rPr lang="en-US" sz="4000" dirty="0"/>
              <a:t>jarring of the brain maybe so slight as to cause only dizziness and spots before the eyes(“seeing stars”), or it may be severe enough to cause complete loss of consciousness for a time. </a:t>
            </a:r>
            <a:endParaRPr lang="en-GB" sz="4000" dirty="0"/>
          </a:p>
        </p:txBody>
      </p:sp>
    </p:spTree>
    <p:extLst>
      <p:ext uri="{BB962C8B-B14F-4D97-AF65-F5344CB8AC3E}">
        <p14:creationId xmlns:p14="http://schemas.microsoft.com/office/powerpoint/2010/main" val="43097548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smtClean="0"/>
              <a:t>If </a:t>
            </a:r>
            <a:r>
              <a:rPr lang="en-US" sz="4000" dirty="0"/>
              <a:t>the brain tissue in the frontal lobe is affected, the patient may exhibit bizarre irrational behavior, whereas involvement of the temporal lobe can produce temporary amnesia or disorientation</a:t>
            </a:r>
            <a:r>
              <a:rPr lang="en-US" sz="4000" dirty="0" smtClean="0"/>
              <a:t>.</a:t>
            </a:r>
            <a:endParaRPr lang="en-GB" sz="4000" dirty="0"/>
          </a:p>
        </p:txBody>
      </p:sp>
    </p:spTree>
    <p:extLst>
      <p:ext uri="{BB962C8B-B14F-4D97-AF65-F5344CB8AC3E}">
        <p14:creationId xmlns:p14="http://schemas.microsoft.com/office/powerpoint/2010/main" val="11449654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smtClean="0"/>
              <a:t>The </a:t>
            </a:r>
            <a:r>
              <a:rPr lang="en-US" sz="4000" dirty="0"/>
              <a:t>patient may be hospitalized overnight for observation or discharged from the hospital in a relatively short time after a concussion.</a:t>
            </a:r>
            <a:endParaRPr lang="en-GB" sz="4000" dirty="0"/>
          </a:p>
          <a:p>
            <a:endParaRPr lang="en-GB" sz="4000" dirty="0"/>
          </a:p>
        </p:txBody>
      </p:sp>
    </p:spTree>
    <p:extLst>
      <p:ext uri="{BB962C8B-B14F-4D97-AF65-F5344CB8AC3E}">
        <p14:creationId xmlns:p14="http://schemas.microsoft.com/office/powerpoint/2010/main" val="39430934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a:t>Treatment involves observing the patient for headache, dizziness, lethargy, irritability, and anxiety. </a:t>
            </a:r>
            <a:endParaRPr lang="en-GB" sz="4000" dirty="0"/>
          </a:p>
          <a:p>
            <a:pPr lvl="0"/>
            <a:r>
              <a:rPr lang="en-US" sz="4000" dirty="0"/>
              <a:t>The occurrence of these symptoms after injury is referred to as </a:t>
            </a:r>
            <a:r>
              <a:rPr lang="en-US" sz="4000" b="1" u="sng" dirty="0"/>
              <a:t>post concussion syndrome</a:t>
            </a:r>
            <a:r>
              <a:rPr lang="en-US" sz="4000" b="1" u="sng" dirty="0" smtClean="0"/>
              <a:t>.</a:t>
            </a:r>
            <a:endParaRPr lang="en-GB" sz="4000" dirty="0"/>
          </a:p>
        </p:txBody>
      </p:sp>
    </p:spTree>
    <p:extLst>
      <p:ext uri="{BB962C8B-B14F-4D97-AF65-F5344CB8AC3E}">
        <p14:creationId xmlns:p14="http://schemas.microsoft.com/office/powerpoint/2010/main" val="73945858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smtClean="0"/>
              <a:t>Giving </a:t>
            </a:r>
            <a:r>
              <a:rPr lang="en-US" sz="4000" dirty="0"/>
              <a:t>the patient information, explanations, and encouragement may reduce some of the problems of post concussion syndrome.</a:t>
            </a:r>
            <a:endParaRPr lang="en-GB" sz="4000" dirty="0"/>
          </a:p>
          <a:p>
            <a:endParaRPr lang="en-GB" sz="4000" dirty="0"/>
          </a:p>
        </p:txBody>
      </p:sp>
    </p:spTree>
    <p:extLst>
      <p:ext uri="{BB962C8B-B14F-4D97-AF65-F5344CB8AC3E}">
        <p14:creationId xmlns:p14="http://schemas.microsoft.com/office/powerpoint/2010/main" val="278999360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pPr lvl="0"/>
            <a:r>
              <a:rPr lang="en-US" sz="4000" dirty="0"/>
              <a:t>R</a:t>
            </a:r>
            <a:r>
              <a:rPr lang="en-US" sz="4000" dirty="0" smtClean="0"/>
              <a:t>esume </a:t>
            </a:r>
            <a:r>
              <a:rPr lang="en-US" sz="4000" dirty="0"/>
              <a:t>normal activities slowly, and the family is instructed to observe for the following signs and symptoms and to notify the physician or clinic) if they occur:</a:t>
            </a:r>
            <a:endParaRPr lang="en-GB" sz="4000" dirty="0"/>
          </a:p>
          <a:p>
            <a:r>
              <a:rPr lang="en-US" sz="4000" dirty="0" smtClean="0"/>
              <a:t>• </a:t>
            </a:r>
            <a:r>
              <a:rPr lang="en-US" sz="4000" dirty="0"/>
              <a:t>Difficulty in awakening</a:t>
            </a:r>
            <a:endParaRPr lang="en-GB" sz="4000" dirty="0"/>
          </a:p>
          <a:p>
            <a:r>
              <a:rPr lang="en-US" sz="4000" dirty="0"/>
              <a:t>• Difficulty in speaking</a:t>
            </a:r>
            <a:endParaRPr lang="en-GB" sz="4000" dirty="0"/>
          </a:p>
          <a:p>
            <a:endParaRPr lang="en-GB" sz="4000" dirty="0"/>
          </a:p>
        </p:txBody>
      </p:sp>
    </p:spTree>
    <p:extLst>
      <p:ext uri="{BB962C8B-B14F-4D97-AF65-F5344CB8AC3E}">
        <p14:creationId xmlns:p14="http://schemas.microsoft.com/office/powerpoint/2010/main" val="214305828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sp>
        <p:nvSpPr>
          <p:cNvPr id="3" name="Content Placeholder 2"/>
          <p:cNvSpPr>
            <a:spLocks noGrp="1"/>
          </p:cNvSpPr>
          <p:nvPr>
            <p:ph idx="1"/>
          </p:nvPr>
        </p:nvSpPr>
        <p:spPr/>
        <p:txBody>
          <a:bodyPr>
            <a:noAutofit/>
          </a:bodyPr>
          <a:lstStyle/>
          <a:p>
            <a:r>
              <a:rPr lang="en-US" sz="4000" dirty="0" smtClean="0"/>
              <a:t>• </a:t>
            </a:r>
            <a:r>
              <a:rPr lang="en-US" sz="4000" dirty="0"/>
              <a:t>Confusion</a:t>
            </a:r>
            <a:endParaRPr lang="en-GB" sz="4000" dirty="0"/>
          </a:p>
          <a:p>
            <a:r>
              <a:rPr lang="en-US" sz="4000" dirty="0"/>
              <a:t>• Severe headache</a:t>
            </a:r>
            <a:endParaRPr lang="en-GB" sz="4000" dirty="0"/>
          </a:p>
          <a:p>
            <a:r>
              <a:rPr lang="en-US" sz="4000" dirty="0"/>
              <a:t>• Vomiting</a:t>
            </a:r>
            <a:endParaRPr lang="en-GB" sz="4000" dirty="0"/>
          </a:p>
          <a:p>
            <a:r>
              <a:rPr lang="en-US" sz="4000" dirty="0"/>
              <a:t>• Weakness of one side of the body</a:t>
            </a:r>
            <a:endParaRPr lang="en-GB" sz="4000" dirty="0"/>
          </a:p>
          <a:p>
            <a:endParaRPr lang="en-GB" sz="4000" dirty="0"/>
          </a:p>
        </p:txBody>
      </p:sp>
    </p:spTree>
    <p:extLst>
      <p:ext uri="{BB962C8B-B14F-4D97-AF65-F5344CB8AC3E}">
        <p14:creationId xmlns:p14="http://schemas.microsoft.com/office/powerpoint/2010/main" val="2823693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INFECTIONS OF THE NERVOUS SYSTEM</a:t>
            </a:r>
            <a:endParaRPr lang="en-GB" dirty="0"/>
          </a:p>
        </p:txBody>
      </p:sp>
    </p:spTree>
    <p:extLst>
      <p:ext uri="{BB962C8B-B14F-4D97-AF65-F5344CB8AC3E}">
        <p14:creationId xmlns:p14="http://schemas.microsoft.com/office/powerpoint/2010/main" val="49560188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Contusion</a:t>
            </a:r>
            <a:endParaRPr lang="en-GB" dirty="0"/>
          </a:p>
        </p:txBody>
      </p:sp>
      <p:sp>
        <p:nvSpPr>
          <p:cNvPr id="3" name="Content Placeholder 2"/>
          <p:cNvSpPr>
            <a:spLocks noGrp="1"/>
          </p:cNvSpPr>
          <p:nvPr>
            <p:ph idx="1"/>
          </p:nvPr>
        </p:nvSpPr>
        <p:spPr/>
        <p:txBody>
          <a:bodyPr>
            <a:normAutofit/>
          </a:bodyPr>
          <a:lstStyle/>
          <a:p>
            <a:r>
              <a:rPr lang="en-US" sz="4000" dirty="0"/>
              <a:t>Cerebral </a:t>
            </a:r>
            <a:r>
              <a:rPr lang="en-US" sz="4000" b="1" dirty="0"/>
              <a:t>contusion </a:t>
            </a:r>
            <a:r>
              <a:rPr lang="en-US" sz="4000" dirty="0"/>
              <a:t>is a more severe injury in which the </a:t>
            </a:r>
            <a:r>
              <a:rPr lang="en-US" sz="4000" b="1" u="sng" dirty="0"/>
              <a:t>brain is bruised, with possible surface hemorrhage.</a:t>
            </a:r>
            <a:endParaRPr lang="en-GB" sz="4000" dirty="0"/>
          </a:p>
          <a:p>
            <a:r>
              <a:rPr lang="en-US" sz="4000" dirty="0"/>
              <a:t>The patient is unconscious for more than a few seconds or minutes.</a:t>
            </a:r>
            <a:endParaRPr lang="en-GB" sz="4000" dirty="0"/>
          </a:p>
          <a:p>
            <a:endParaRPr lang="en-GB" sz="4000" dirty="0"/>
          </a:p>
        </p:txBody>
      </p:sp>
    </p:spTree>
    <p:extLst>
      <p:ext uri="{BB962C8B-B14F-4D97-AF65-F5344CB8AC3E}">
        <p14:creationId xmlns:p14="http://schemas.microsoft.com/office/powerpoint/2010/main" val="166471282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r>
              <a:rPr lang="en-US" sz="4000" dirty="0"/>
              <a:t>D</a:t>
            </a:r>
            <a:r>
              <a:rPr lang="en-US" sz="4000" dirty="0" smtClean="0"/>
              <a:t>epend </a:t>
            </a:r>
            <a:r>
              <a:rPr lang="en-US" sz="4000" dirty="0"/>
              <a:t>on the size of the contusion and the amount of associated cerebral edema. </a:t>
            </a:r>
            <a:endParaRPr lang="en-GB" sz="4000" dirty="0"/>
          </a:p>
          <a:p>
            <a:pPr lvl="0">
              <a:buFont typeface="Wingdings" panose="05000000000000000000" pitchFamily="2" charset="2"/>
              <a:buChar char="v"/>
            </a:pPr>
            <a:r>
              <a:rPr lang="en-US" sz="4000" dirty="0"/>
              <a:t>The patient may lie motionless, with a faint pulse</a:t>
            </a:r>
            <a:endParaRPr lang="en-GB" sz="4000" dirty="0"/>
          </a:p>
          <a:p>
            <a:pPr lvl="0">
              <a:buFont typeface="Wingdings" panose="05000000000000000000" pitchFamily="2" charset="2"/>
              <a:buChar char="v"/>
            </a:pPr>
            <a:r>
              <a:rPr lang="en-US" sz="4000" dirty="0"/>
              <a:t>Shallow respirations and cool, pale skin</a:t>
            </a:r>
            <a:r>
              <a:rPr lang="en-US" sz="4000" dirty="0" smtClean="0"/>
              <a:t>.</a:t>
            </a:r>
            <a:endParaRPr lang="en-GB" sz="4000" dirty="0"/>
          </a:p>
        </p:txBody>
      </p:sp>
    </p:spTree>
    <p:extLst>
      <p:ext uri="{BB962C8B-B14F-4D97-AF65-F5344CB8AC3E}">
        <p14:creationId xmlns:p14="http://schemas.microsoft.com/office/powerpoint/2010/main" val="350682836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a:xfrm>
            <a:off x="1097280" y="1845733"/>
            <a:ext cx="10058400" cy="4495105"/>
          </a:xfrm>
        </p:spPr>
        <p:txBody>
          <a:bodyPr>
            <a:noAutofit/>
          </a:bodyPr>
          <a:lstStyle/>
          <a:p>
            <a:pPr lvl="0">
              <a:buFont typeface="Wingdings" panose="05000000000000000000" pitchFamily="2" charset="2"/>
              <a:buChar char="v"/>
            </a:pPr>
            <a:r>
              <a:rPr lang="en-US" sz="4000" dirty="0" smtClean="0"/>
              <a:t>Often </a:t>
            </a:r>
            <a:r>
              <a:rPr lang="en-US" sz="4000" dirty="0"/>
              <a:t>there is involuntary evacuation of the bowels and the bladder.</a:t>
            </a:r>
            <a:endParaRPr lang="en-GB" sz="4000" dirty="0"/>
          </a:p>
          <a:p>
            <a:pPr lvl="0">
              <a:buFont typeface="Wingdings" panose="05000000000000000000" pitchFamily="2" charset="2"/>
              <a:buChar char="v"/>
            </a:pPr>
            <a:r>
              <a:rPr lang="en-US" sz="4000" dirty="0"/>
              <a:t>The patient may be aroused with effort but soon slips back into unconsciousness. </a:t>
            </a:r>
            <a:endParaRPr lang="en-GB" sz="4000" dirty="0"/>
          </a:p>
          <a:p>
            <a:pPr lvl="0">
              <a:buFont typeface="Wingdings" panose="05000000000000000000" pitchFamily="2" charset="2"/>
              <a:buChar char="v"/>
            </a:pPr>
            <a:r>
              <a:rPr lang="en-US" sz="4000" dirty="0"/>
              <a:t>The blood pressure and the temperature are subnormal, </a:t>
            </a:r>
            <a:r>
              <a:rPr lang="en-US" sz="4000" dirty="0" smtClean="0"/>
              <a:t>similar </a:t>
            </a:r>
            <a:r>
              <a:rPr lang="en-US" sz="4000" dirty="0"/>
              <a:t>to that of shock.</a:t>
            </a:r>
            <a:endParaRPr lang="en-GB" sz="4000" dirty="0"/>
          </a:p>
          <a:p>
            <a:endParaRPr lang="en-GB" sz="4000" dirty="0"/>
          </a:p>
        </p:txBody>
      </p:sp>
    </p:spTree>
    <p:extLst>
      <p:ext uri="{BB962C8B-B14F-4D97-AF65-F5344CB8AC3E}">
        <p14:creationId xmlns:p14="http://schemas.microsoft.com/office/powerpoint/2010/main" val="378307282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marL="0" indent="0">
              <a:buNone/>
            </a:pPr>
            <a:r>
              <a:rPr lang="en-US" sz="4000" dirty="0" smtClean="0"/>
              <a:t>Patients </a:t>
            </a:r>
            <a:r>
              <a:rPr lang="en-US" sz="4000" dirty="0"/>
              <a:t>with severe brain injury who have abnormal motor function, abnormal eye movements, and elevated ICP have poor outcomes—that is, brain damage, disability, or death.</a:t>
            </a:r>
            <a:endParaRPr lang="en-GB" sz="4000" dirty="0"/>
          </a:p>
          <a:p>
            <a:endParaRPr lang="en-GB" sz="4000" dirty="0"/>
          </a:p>
        </p:txBody>
      </p:sp>
    </p:spTree>
    <p:extLst>
      <p:ext uri="{BB962C8B-B14F-4D97-AF65-F5344CB8AC3E}">
        <p14:creationId xmlns:p14="http://schemas.microsoft.com/office/powerpoint/2010/main" val="128010560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r>
              <a:rPr lang="en-US" sz="4000" dirty="0" smtClean="0"/>
              <a:t>Conversely</a:t>
            </a:r>
            <a:r>
              <a:rPr lang="en-US" sz="4000" dirty="0"/>
              <a:t>, the patient may recover consciousness but pass in to a stage of cerebral irritability. </a:t>
            </a:r>
            <a:endParaRPr lang="en-GB" sz="4000" dirty="0"/>
          </a:p>
          <a:p>
            <a:r>
              <a:rPr lang="en-US" sz="4000" dirty="0"/>
              <a:t>Residual headache and vertigo are common, and impaired mental function or seizures may occur as a result of irreparable cerebral damage.</a:t>
            </a:r>
            <a:endParaRPr lang="en-GB" sz="4000" dirty="0"/>
          </a:p>
          <a:p>
            <a:endParaRPr lang="en-GB" sz="4000" dirty="0"/>
          </a:p>
        </p:txBody>
      </p:sp>
    </p:spTree>
    <p:extLst>
      <p:ext uri="{BB962C8B-B14F-4D97-AF65-F5344CB8AC3E}">
        <p14:creationId xmlns:p14="http://schemas.microsoft.com/office/powerpoint/2010/main" val="323542081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Intracranial Haemorrhage</a:t>
            </a:r>
            <a:endParaRPr lang="en-GB" dirty="0"/>
          </a:p>
        </p:txBody>
      </p:sp>
      <p:sp>
        <p:nvSpPr>
          <p:cNvPr id="3" name="Content Placeholder 2"/>
          <p:cNvSpPr>
            <a:spLocks noGrp="1"/>
          </p:cNvSpPr>
          <p:nvPr>
            <p:ph idx="1"/>
          </p:nvPr>
        </p:nvSpPr>
        <p:spPr>
          <a:xfrm>
            <a:off x="1097280" y="1845733"/>
            <a:ext cx="10058400" cy="4495105"/>
          </a:xfrm>
        </p:spPr>
        <p:txBody>
          <a:bodyPr>
            <a:noAutofit/>
          </a:bodyPr>
          <a:lstStyle/>
          <a:p>
            <a:pPr lvl="0"/>
            <a:r>
              <a:rPr lang="en-GB" sz="4000" dirty="0"/>
              <a:t>Hematomas </a:t>
            </a:r>
            <a:r>
              <a:rPr lang="en-GB" sz="4000" dirty="0" smtClean="0"/>
              <a:t>that </a:t>
            </a:r>
            <a:r>
              <a:rPr lang="en-GB" sz="4000" dirty="0"/>
              <a:t>develop within the cranial vault are the most serious brain injuries. </a:t>
            </a:r>
          </a:p>
          <a:p>
            <a:pPr lvl="0"/>
            <a:r>
              <a:rPr lang="en-GB" sz="4000" dirty="0"/>
              <a:t>A hematoma may be:</a:t>
            </a:r>
          </a:p>
          <a:p>
            <a:pPr lvl="1"/>
            <a:r>
              <a:rPr lang="en-GB" sz="4000" dirty="0"/>
              <a:t>Epidural (above the dura), </a:t>
            </a:r>
          </a:p>
          <a:p>
            <a:pPr lvl="1"/>
            <a:r>
              <a:rPr lang="en-GB" sz="4000" dirty="0"/>
              <a:t>Subdural (below the dura)</a:t>
            </a:r>
          </a:p>
          <a:p>
            <a:pPr lvl="1"/>
            <a:r>
              <a:rPr lang="en-GB" sz="4000" dirty="0"/>
              <a:t>Intracerebral (within the brain)</a:t>
            </a:r>
          </a:p>
          <a:p>
            <a:pPr lvl="0"/>
            <a:r>
              <a:rPr lang="en-GB" sz="4000" dirty="0"/>
              <a:t> </a:t>
            </a:r>
          </a:p>
        </p:txBody>
      </p:sp>
    </p:spTree>
    <p:extLst>
      <p:ext uri="{BB962C8B-B14F-4D97-AF65-F5344CB8AC3E}">
        <p14:creationId xmlns:p14="http://schemas.microsoft.com/office/powerpoint/2010/main" val="203941408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Intracranial Haemorrhage</a:t>
            </a:r>
            <a:endParaRPr lang="en-GB" dirty="0"/>
          </a:p>
        </p:txBody>
      </p:sp>
      <p:sp>
        <p:nvSpPr>
          <p:cNvPr id="3" name="Content Placeholder 2"/>
          <p:cNvSpPr>
            <a:spLocks noGrp="1"/>
          </p:cNvSpPr>
          <p:nvPr>
            <p:ph idx="1"/>
          </p:nvPr>
        </p:nvSpPr>
        <p:spPr/>
        <p:txBody>
          <a:bodyPr>
            <a:noAutofit/>
          </a:bodyPr>
          <a:lstStyle/>
          <a:p>
            <a:pPr lvl="0"/>
            <a:r>
              <a:rPr lang="en-GB" sz="4000" dirty="0" smtClean="0"/>
              <a:t>Major </a:t>
            </a:r>
            <a:r>
              <a:rPr lang="en-GB" sz="4000" dirty="0"/>
              <a:t>symptoms are frequently delayed until the hematoma is large enough to cause distortion of the brain and increased ICP. </a:t>
            </a:r>
          </a:p>
          <a:p>
            <a:endParaRPr lang="en-GB" sz="4000" dirty="0"/>
          </a:p>
        </p:txBody>
      </p:sp>
    </p:spTree>
    <p:extLst>
      <p:ext uri="{BB962C8B-B14F-4D97-AF65-F5344CB8AC3E}">
        <p14:creationId xmlns:p14="http://schemas.microsoft.com/office/powerpoint/2010/main" val="25344056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EPIDURAL HEMATOMA (EXTRADURAL HEMATOMA OR HEMORRHAGE)</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Ø"/>
            </a:pPr>
            <a:r>
              <a:rPr lang="en-GB" sz="4000" dirty="0"/>
              <a:t>Blood may collect in the epidural (extradural) space between the skull and the dura. </a:t>
            </a:r>
          </a:p>
          <a:p>
            <a:pPr lvl="0">
              <a:buFont typeface="Wingdings" panose="05000000000000000000" pitchFamily="2" charset="2"/>
              <a:buChar char="Ø"/>
            </a:pPr>
            <a:r>
              <a:rPr lang="en-GB" sz="4000" dirty="0"/>
              <a:t>This can result from a skull fracture that causes a rupture or laceration of the middle meningeal Artery.</a:t>
            </a:r>
          </a:p>
          <a:p>
            <a:pPr lvl="0">
              <a:buFont typeface="Wingdings" panose="05000000000000000000" pitchFamily="2" charset="2"/>
              <a:buChar char="Ø"/>
            </a:pPr>
            <a:r>
              <a:rPr lang="en-GB" sz="4000" dirty="0" err="1"/>
              <a:t>Hemorrhage</a:t>
            </a:r>
            <a:r>
              <a:rPr lang="en-GB" sz="4000" dirty="0"/>
              <a:t> from this artery causes rapid pressure on the brain. </a:t>
            </a:r>
          </a:p>
        </p:txBody>
      </p:sp>
    </p:spTree>
    <p:extLst>
      <p:ext uri="{BB962C8B-B14F-4D97-AF65-F5344CB8AC3E}">
        <p14:creationId xmlns:p14="http://schemas.microsoft.com/office/powerpoint/2010/main" val="309780917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EPIDURAL HEMATOMA (EXTRADURAL HEMATOMA OR HEMORRHAGE)</a:t>
            </a:r>
            <a:endParaRPr lang="en-GB" dirty="0"/>
          </a:p>
        </p:txBody>
      </p:sp>
      <p:sp>
        <p:nvSpPr>
          <p:cNvPr id="3" name="Content Placeholder 2"/>
          <p:cNvSpPr>
            <a:spLocks noGrp="1"/>
          </p:cNvSpPr>
          <p:nvPr>
            <p:ph idx="1"/>
          </p:nvPr>
        </p:nvSpPr>
        <p:spPr>
          <a:xfrm>
            <a:off x="1097280" y="1845734"/>
            <a:ext cx="10058400" cy="4570056"/>
          </a:xfrm>
        </p:spPr>
        <p:txBody>
          <a:bodyPr>
            <a:noAutofit/>
          </a:bodyPr>
          <a:lstStyle/>
          <a:p>
            <a:pPr lvl="0">
              <a:buFont typeface="Wingdings" panose="05000000000000000000" pitchFamily="2" charset="2"/>
              <a:buChar char="Ø"/>
            </a:pPr>
            <a:r>
              <a:rPr lang="en-GB" sz="4000" dirty="0" smtClean="0"/>
              <a:t>There </a:t>
            </a:r>
            <a:r>
              <a:rPr lang="en-GB" sz="4000" dirty="0"/>
              <a:t>is a momentary loss of consciousness at the time of injury, followed by an interval of  recovery (lucid interval).</a:t>
            </a:r>
          </a:p>
          <a:p>
            <a:pPr lvl="0">
              <a:buFont typeface="Wingdings" panose="05000000000000000000" pitchFamily="2" charset="2"/>
              <a:buChar char="Ø"/>
            </a:pPr>
            <a:r>
              <a:rPr lang="en-GB" sz="4000" dirty="0"/>
              <a:t>During the lucid interval, compensation for the expanding hematoma takes place by rapid absorption of CSF and decreased intravascular volume, both of which help maintain a normal ICP. </a:t>
            </a:r>
          </a:p>
        </p:txBody>
      </p:sp>
    </p:spTree>
    <p:extLst>
      <p:ext uri="{BB962C8B-B14F-4D97-AF65-F5344CB8AC3E}">
        <p14:creationId xmlns:p14="http://schemas.microsoft.com/office/powerpoint/2010/main" val="313471681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EPIDURAL HEMATOMA (EXTRADURAL HEMATOMA OR HEMORRHAGE)</a:t>
            </a:r>
            <a:endParaRPr lang="en-GB" dirty="0"/>
          </a:p>
        </p:txBody>
      </p:sp>
      <p:sp>
        <p:nvSpPr>
          <p:cNvPr id="3" name="Content Placeholder 2"/>
          <p:cNvSpPr>
            <a:spLocks noGrp="1"/>
          </p:cNvSpPr>
          <p:nvPr>
            <p:ph idx="1"/>
          </p:nvPr>
        </p:nvSpPr>
        <p:spPr>
          <a:xfrm>
            <a:off x="1097280" y="1845734"/>
            <a:ext cx="10058400" cy="4704968"/>
          </a:xfrm>
        </p:spPr>
        <p:txBody>
          <a:bodyPr>
            <a:noAutofit/>
          </a:bodyPr>
          <a:lstStyle/>
          <a:p>
            <a:pPr lvl="0">
              <a:buFont typeface="Wingdings" panose="05000000000000000000" pitchFamily="2" charset="2"/>
              <a:buChar char="Ø"/>
            </a:pPr>
            <a:r>
              <a:rPr lang="en-GB" sz="4000" dirty="0" smtClean="0"/>
              <a:t>When </a:t>
            </a:r>
            <a:r>
              <a:rPr lang="en-GB" sz="4000" dirty="0"/>
              <a:t>these mechanisms can no longer compensate, even a small increase in the volume of the blood clot produces a marked elevation in ICP.</a:t>
            </a:r>
          </a:p>
          <a:p>
            <a:pPr lvl="0">
              <a:buFont typeface="Wingdings" panose="05000000000000000000" pitchFamily="2" charset="2"/>
              <a:buChar char="Ø"/>
            </a:pPr>
            <a:r>
              <a:rPr lang="en-GB" sz="4000" dirty="0"/>
              <a:t>Signs of compression appear (usually deterioration of consciousness and signs of focal neurologic deficits such as dilation and fixation of a pupil or paralysis of an extremity</a:t>
            </a:r>
            <a:r>
              <a:rPr lang="en-GB" sz="4000" dirty="0" smtClean="0"/>
              <a:t>).</a:t>
            </a:r>
            <a:endParaRPr lang="en-GB" sz="4000" dirty="0"/>
          </a:p>
        </p:txBody>
      </p:sp>
    </p:spTree>
    <p:extLst>
      <p:ext uri="{BB962C8B-B14F-4D97-AF65-F5344CB8AC3E}">
        <p14:creationId xmlns:p14="http://schemas.microsoft.com/office/powerpoint/2010/main" val="1607199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Meningitis</a:t>
            </a:r>
            <a:endParaRPr lang="en-GB" dirty="0"/>
          </a:p>
        </p:txBody>
      </p:sp>
      <p:sp>
        <p:nvSpPr>
          <p:cNvPr id="3" name="Content Placeholder 2"/>
          <p:cNvSpPr>
            <a:spLocks noGrp="1"/>
          </p:cNvSpPr>
          <p:nvPr>
            <p:ph idx="1"/>
          </p:nvPr>
        </p:nvSpPr>
        <p:spPr>
          <a:xfrm>
            <a:off x="838200" y="1596980"/>
            <a:ext cx="10515600" cy="4687909"/>
          </a:xfrm>
        </p:spPr>
        <p:txBody>
          <a:bodyPr>
            <a:normAutofit/>
          </a:bodyPr>
          <a:lstStyle/>
          <a:p>
            <a:r>
              <a:rPr lang="en-GB" sz="4000" dirty="0"/>
              <a:t>Meningitis is an inflammation of the lining around </a:t>
            </a:r>
            <a:r>
              <a:rPr lang="en-GB" sz="4000" dirty="0" smtClean="0"/>
              <a:t>the brain </a:t>
            </a:r>
            <a:r>
              <a:rPr lang="en-GB" sz="4000" dirty="0"/>
              <a:t>and spinal cord </a:t>
            </a:r>
            <a:r>
              <a:rPr lang="en-GB" sz="4000" dirty="0" smtClean="0"/>
              <a:t>caused </a:t>
            </a:r>
            <a:r>
              <a:rPr lang="en-GB" sz="4000" dirty="0"/>
              <a:t>by bacteria or </a:t>
            </a:r>
            <a:r>
              <a:rPr lang="en-GB" sz="4000" dirty="0" smtClean="0"/>
              <a:t>viruses.</a:t>
            </a:r>
          </a:p>
          <a:p>
            <a:r>
              <a:rPr lang="en-GB" sz="4000" dirty="0"/>
              <a:t>classified as </a:t>
            </a:r>
            <a:r>
              <a:rPr lang="en-GB" sz="4000" dirty="0" smtClean="0"/>
              <a:t>septic (bacterial) </a:t>
            </a:r>
            <a:r>
              <a:rPr lang="en-GB" sz="4000" dirty="0"/>
              <a:t>or </a:t>
            </a:r>
            <a:r>
              <a:rPr lang="en-GB" sz="4000" dirty="0" smtClean="0"/>
              <a:t>aseptic (Viral).</a:t>
            </a:r>
            <a:endParaRPr lang="en-GB" sz="4000" dirty="0"/>
          </a:p>
        </p:txBody>
      </p:sp>
    </p:spTree>
    <p:extLst>
      <p:ext uri="{BB962C8B-B14F-4D97-AF65-F5344CB8AC3E}">
        <p14:creationId xmlns:p14="http://schemas.microsoft.com/office/powerpoint/2010/main" val="320112580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EPIDURAL HEMATOMA (EXTRADURAL HEMATOMA OR HEMORRHAGE)</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Ø"/>
            </a:pPr>
            <a:r>
              <a:rPr lang="en-GB" sz="4000" dirty="0" smtClean="0"/>
              <a:t>An </a:t>
            </a:r>
            <a:r>
              <a:rPr lang="en-GB" sz="4000" dirty="0"/>
              <a:t>epidural hematoma is an extreme emergency; marked neurologic deficit or even respiratory arrest can occur within minutes. </a:t>
            </a:r>
          </a:p>
          <a:p>
            <a:pPr>
              <a:buFont typeface="Wingdings" panose="05000000000000000000" pitchFamily="2" charset="2"/>
              <a:buChar char="Ø"/>
            </a:pPr>
            <a:endParaRPr lang="en-GB" sz="4000" dirty="0"/>
          </a:p>
        </p:txBody>
      </p:sp>
    </p:spTree>
    <p:extLst>
      <p:ext uri="{BB962C8B-B14F-4D97-AF65-F5344CB8AC3E}">
        <p14:creationId xmlns:p14="http://schemas.microsoft.com/office/powerpoint/2010/main" val="95018814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descr="Extradural hemorrhage | Radiology Reference Article | Radiopaedia.o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764" y="286603"/>
            <a:ext cx="11512446" cy="636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7671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MANAGEMENT</a:t>
            </a:r>
            <a:endParaRPr lang="en-GB" dirty="0"/>
          </a:p>
        </p:txBody>
      </p:sp>
      <p:sp>
        <p:nvSpPr>
          <p:cNvPr id="3" name="Content Placeholder 2"/>
          <p:cNvSpPr>
            <a:spLocks noGrp="1"/>
          </p:cNvSpPr>
          <p:nvPr>
            <p:ph idx="1"/>
          </p:nvPr>
        </p:nvSpPr>
        <p:spPr/>
        <p:txBody>
          <a:bodyPr>
            <a:normAutofit/>
          </a:bodyPr>
          <a:lstStyle/>
          <a:p>
            <a:r>
              <a:rPr lang="en-GB" sz="4000" dirty="0"/>
              <a:t>Craniotomy to decrease ICP emergently, remove the clot, and control the bleeding. </a:t>
            </a:r>
          </a:p>
          <a:p>
            <a:r>
              <a:rPr lang="en-GB" sz="4000" dirty="0"/>
              <a:t>A drain is usually inserted after creation of burr holes or a craniotomy to prevent</a:t>
            </a:r>
          </a:p>
          <a:p>
            <a:r>
              <a:rPr lang="en-GB" sz="4000" dirty="0"/>
              <a:t>Re-accumulation of blood.</a:t>
            </a:r>
          </a:p>
          <a:p>
            <a:endParaRPr lang="en-GB" sz="4000" dirty="0"/>
          </a:p>
        </p:txBody>
      </p:sp>
    </p:spTree>
    <p:extLst>
      <p:ext uri="{BB962C8B-B14F-4D97-AF65-F5344CB8AC3E}">
        <p14:creationId xmlns:p14="http://schemas.microsoft.com/office/powerpoint/2010/main" val="16015199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b="1" u="sng" dirty="0"/>
              <a:t/>
            </a:r>
            <a:br>
              <a:rPr lang="en-GB" b="1" u="sng" dirty="0"/>
            </a:br>
            <a:r>
              <a:rPr lang="en-GB" b="1" u="sng" dirty="0" smtClean="0"/>
              <a:t>SUBDURAL </a:t>
            </a:r>
            <a:r>
              <a:rPr lang="en-GB" b="1" u="sng" dirty="0"/>
              <a:t>HEMATOMA</a:t>
            </a:r>
            <a:r>
              <a:rPr lang="en-GB" dirty="0"/>
              <a:t/>
            </a:r>
            <a:br>
              <a:rPr lang="en-GB" dirty="0"/>
            </a:b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GB" sz="4000" dirty="0"/>
              <a:t>A subdural hematoma is a collection of blood between the dura and the brain, a space normally occupied by a thin cushion of fluid. </a:t>
            </a:r>
          </a:p>
          <a:p>
            <a:pPr lvl="0">
              <a:buFont typeface="Arial" panose="020B0604020202020204" pitchFamily="34" charset="0"/>
              <a:buChar char="•"/>
            </a:pPr>
            <a:r>
              <a:rPr lang="en-GB" sz="4000" dirty="0"/>
              <a:t>The most common cause of subdural hematoma is trauma, it may also occur from coagulopathies or rupture of an aneurysm. </a:t>
            </a:r>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301013239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b="1" u="sng" dirty="0"/>
              <a:t/>
            </a:r>
            <a:br>
              <a:rPr lang="en-GB" b="1" u="sng" dirty="0"/>
            </a:br>
            <a:r>
              <a:rPr lang="en-GB" b="1" u="sng" dirty="0" smtClean="0"/>
              <a:t>SUBDURAL </a:t>
            </a:r>
            <a:r>
              <a:rPr lang="en-GB" b="1" u="sng" dirty="0"/>
              <a:t>HEMATOMA</a:t>
            </a:r>
            <a:r>
              <a:rPr lang="en-GB" dirty="0"/>
              <a:t/>
            </a:r>
            <a:br>
              <a:rPr lang="en-GB" dirty="0"/>
            </a:b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GB" sz="4000" dirty="0" smtClean="0"/>
              <a:t>A subdural haemorrhage is more frequently venous in origin and is due to the rupture of small vessels that bridge the subdural space. </a:t>
            </a:r>
          </a:p>
          <a:p>
            <a:pPr lvl="0">
              <a:buFont typeface="Arial" panose="020B0604020202020204" pitchFamily="34" charset="0"/>
              <a:buChar char="•"/>
            </a:pPr>
            <a:r>
              <a:rPr lang="en-GB" sz="4000" dirty="0" smtClean="0"/>
              <a:t>A subdural hematoma may be acute, subacute, or chronic, depending on the size of the involved vessel and the amount of bleeding present.</a:t>
            </a:r>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169389611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dirty="0" smtClean="0"/>
              <a:t>Acute Subdural </a:t>
            </a:r>
            <a:r>
              <a:rPr lang="en-GB" b="1" dirty="0"/>
              <a:t>Hematoma. </a:t>
            </a:r>
            <a:r>
              <a:rPr lang="en-GB" dirty="0"/>
              <a:t/>
            </a:r>
            <a:br>
              <a:rPr lang="en-GB" dirty="0"/>
            </a:br>
            <a:endParaRPr lang="en-GB" dirty="0"/>
          </a:p>
        </p:txBody>
      </p:sp>
      <p:sp>
        <p:nvSpPr>
          <p:cNvPr id="3" name="Content Placeholder 2"/>
          <p:cNvSpPr>
            <a:spLocks noGrp="1"/>
          </p:cNvSpPr>
          <p:nvPr>
            <p:ph idx="1"/>
          </p:nvPr>
        </p:nvSpPr>
        <p:spPr/>
        <p:txBody>
          <a:bodyPr>
            <a:noAutofit/>
          </a:bodyPr>
          <a:lstStyle/>
          <a:p>
            <a:r>
              <a:rPr lang="en-GB" sz="4000" dirty="0"/>
              <a:t>Acute subdural hematomas are associated with major head injury involving contusion or laceration. </a:t>
            </a:r>
          </a:p>
          <a:p>
            <a:r>
              <a:rPr lang="en-GB" sz="4000" dirty="0"/>
              <a:t>Clinical symptoms develop over 24 to 48 hours.</a:t>
            </a:r>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392683670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GB" sz="4000" dirty="0"/>
              <a:t>Include changes in the level of consciousness</a:t>
            </a:r>
          </a:p>
          <a:p>
            <a:pPr lvl="0">
              <a:buFont typeface="Wingdings" panose="05000000000000000000" pitchFamily="2" charset="2"/>
              <a:buChar char="q"/>
            </a:pPr>
            <a:r>
              <a:rPr lang="en-GB" sz="4000" dirty="0"/>
              <a:t>Pupillary signs, and hemiparesis. </a:t>
            </a:r>
          </a:p>
          <a:p>
            <a:pPr lvl="0">
              <a:buFont typeface="Wingdings" panose="05000000000000000000" pitchFamily="2" charset="2"/>
              <a:buChar char="q"/>
            </a:pPr>
            <a:r>
              <a:rPr lang="en-GB" sz="4000" dirty="0"/>
              <a:t>Coma, </a:t>
            </a:r>
          </a:p>
          <a:p>
            <a:pPr lvl="0">
              <a:buFont typeface="Wingdings" panose="05000000000000000000" pitchFamily="2" charset="2"/>
              <a:buChar char="q"/>
            </a:pPr>
            <a:r>
              <a:rPr lang="en-GB" sz="4000" dirty="0"/>
              <a:t>Increasing blood pressure, </a:t>
            </a:r>
          </a:p>
        </p:txBody>
      </p:sp>
    </p:spTree>
    <p:extLst>
      <p:ext uri="{BB962C8B-B14F-4D97-AF65-F5344CB8AC3E}">
        <p14:creationId xmlns:p14="http://schemas.microsoft.com/office/powerpoint/2010/main" val="330012289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GB" sz="4000" dirty="0" smtClean="0"/>
              <a:t>Decreasing </a:t>
            </a:r>
            <a:r>
              <a:rPr lang="en-GB" sz="4000" dirty="0"/>
              <a:t>heart rate</a:t>
            </a:r>
          </a:p>
          <a:p>
            <a:pPr lvl="0">
              <a:buFont typeface="Wingdings" panose="05000000000000000000" pitchFamily="2" charset="2"/>
              <a:buChar char="q"/>
            </a:pPr>
            <a:r>
              <a:rPr lang="en-GB" sz="4000" dirty="0"/>
              <a:t>Slowing respiratory rate (signs of a rapidly expanding mass requiring immediate intervention).</a:t>
            </a:r>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29393889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smtClean="0"/>
              <a:t/>
            </a:r>
            <a:br>
              <a:rPr lang="en-GB" b="1" u="sng" dirty="0" smtClean="0"/>
            </a:br>
            <a:r>
              <a:rPr lang="en-GB" b="1" u="sng" dirty="0" smtClean="0"/>
              <a:t>Subacute </a:t>
            </a:r>
            <a:r>
              <a:rPr lang="en-GB" b="1" u="sng" dirty="0"/>
              <a:t>subdural hematomas</a:t>
            </a:r>
            <a:r>
              <a:rPr lang="en-GB" dirty="0"/>
              <a:t> </a:t>
            </a:r>
          </a:p>
        </p:txBody>
      </p:sp>
      <p:sp>
        <p:nvSpPr>
          <p:cNvPr id="3" name="Content Placeholder 2"/>
          <p:cNvSpPr>
            <a:spLocks noGrp="1"/>
          </p:cNvSpPr>
          <p:nvPr>
            <p:ph idx="1"/>
          </p:nvPr>
        </p:nvSpPr>
        <p:spPr/>
        <p:txBody>
          <a:bodyPr>
            <a:normAutofit/>
          </a:bodyPr>
          <a:lstStyle/>
          <a:p>
            <a:r>
              <a:rPr lang="en-GB" sz="4000" dirty="0"/>
              <a:t>Caused by severe contusions and head trauma.</a:t>
            </a:r>
          </a:p>
          <a:p>
            <a:r>
              <a:rPr lang="en-GB" sz="4000" dirty="0" smtClean="0"/>
              <a:t>Appear </a:t>
            </a:r>
            <a:r>
              <a:rPr lang="en-GB" sz="4000" dirty="0"/>
              <a:t>between 48 hours and 2 weeks after the injury. </a:t>
            </a:r>
          </a:p>
          <a:p>
            <a:endParaRPr lang="en-GB" sz="4000" dirty="0"/>
          </a:p>
        </p:txBody>
      </p:sp>
    </p:spTree>
    <p:extLst>
      <p:ext uri="{BB962C8B-B14F-4D97-AF65-F5344CB8AC3E}">
        <p14:creationId xmlns:p14="http://schemas.microsoft.com/office/powerpoint/2010/main" val="311474044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lvl="0"/>
            <a:r>
              <a:rPr lang="en-GB" sz="4000" dirty="0"/>
              <a:t>Similar to those of an acute subdural hematoma.</a:t>
            </a:r>
          </a:p>
          <a:p>
            <a:pPr lvl="0"/>
            <a:r>
              <a:rPr lang="en-GB" sz="4000" dirty="0"/>
              <a:t>If the patient can be transported rapidly to the hospital, an immediate craniotomy is performed to open the dura, allowing the subdural clot to be evacuated</a:t>
            </a:r>
            <a:r>
              <a:rPr lang="en-GB" sz="4000" dirty="0" smtClean="0"/>
              <a:t>.</a:t>
            </a:r>
            <a:endParaRPr lang="en-GB" sz="4000" dirty="0"/>
          </a:p>
        </p:txBody>
      </p:sp>
    </p:spTree>
    <p:extLst>
      <p:ext uri="{BB962C8B-B14F-4D97-AF65-F5344CB8AC3E}">
        <p14:creationId xmlns:p14="http://schemas.microsoft.com/office/powerpoint/2010/main" val="31903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59809"/>
          </a:xfrm>
        </p:spPr>
        <p:txBody>
          <a:bodyPr/>
          <a:lstStyle/>
          <a:p>
            <a:r>
              <a:rPr lang="en-GB" dirty="0" smtClean="0"/>
              <a:t>Contents</a:t>
            </a:r>
            <a:endParaRPr lang="en-GB" dirty="0"/>
          </a:p>
        </p:txBody>
      </p:sp>
      <p:sp>
        <p:nvSpPr>
          <p:cNvPr id="3" name="Content Placeholder 2"/>
          <p:cNvSpPr>
            <a:spLocks noGrp="1"/>
          </p:cNvSpPr>
          <p:nvPr>
            <p:ph idx="1"/>
          </p:nvPr>
        </p:nvSpPr>
        <p:spPr>
          <a:xfrm>
            <a:off x="1097280" y="1146412"/>
            <a:ext cx="10058400" cy="5145206"/>
          </a:xfrm>
        </p:spPr>
        <p:txBody>
          <a:bodyPr numCol="2">
            <a:noAutofit/>
          </a:bodyPr>
          <a:lstStyle/>
          <a:p>
            <a:r>
              <a:rPr lang="en-GB" sz="4000" dirty="0" smtClean="0"/>
              <a:t>Review of anatomy and physiology of the nervous system</a:t>
            </a:r>
          </a:p>
          <a:p>
            <a:r>
              <a:rPr lang="en-GB" sz="4000" b="1" dirty="0" smtClean="0"/>
              <a:t>Infections of the Nervous system</a:t>
            </a:r>
          </a:p>
          <a:p>
            <a:pPr lvl="1"/>
            <a:r>
              <a:rPr lang="en-GB" sz="4000" dirty="0" smtClean="0"/>
              <a:t>Meningitis</a:t>
            </a:r>
          </a:p>
          <a:p>
            <a:pPr lvl="1"/>
            <a:r>
              <a:rPr lang="en-GB" sz="4000" dirty="0" smtClean="0"/>
              <a:t>Encephalitis</a:t>
            </a:r>
          </a:p>
          <a:p>
            <a:pPr lvl="1"/>
            <a:r>
              <a:rPr lang="en-GB" sz="4000" dirty="0" smtClean="0"/>
              <a:t>Brain Abscess</a:t>
            </a:r>
          </a:p>
          <a:p>
            <a:r>
              <a:rPr lang="en-GB" sz="4000" b="1" dirty="0" smtClean="0"/>
              <a:t>Autoimmune disorders</a:t>
            </a:r>
          </a:p>
          <a:p>
            <a:pPr lvl="1"/>
            <a:r>
              <a:rPr lang="en-GB" sz="4000" dirty="0" err="1" smtClean="0"/>
              <a:t>Gullain</a:t>
            </a:r>
            <a:r>
              <a:rPr lang="en-GB" sz="4000" dirty="0" smtClean="0"/>
              <a:t> Bare Syndrome</a:t>
            </a:r>
          </a:p>
          <a:p>
            <a:pPr lvl="1"/>
            <a:r>
              <a:rPr lang="en-GB" sz="4000" dirty="0" err="1" smtClean="0"/>
              <a:t>Mysthenia</a:t>
            </a:r>
            <a:r>
              <a:rPr lang="en-GB" sz="4000" dirty="0" smtClean="0"/>
              <a:t> Gravis</a:t>
            </a:r>
          </a:p>
          <a:p>
            <a:pPr lvl="1"/>
            <a:r>
              <a:rPr lang="en-GB" sz="4000" dirty="0" smtClean="0"/>
              <a:t>Multiple sclerosis</a:t>
            </a:r>
          </a:p>
          <a:p>
            <a:pPr lvl="1"/>
            <a:r>
              <a:rPr lang="en-GB" sz="4000" dirty="0"/>
              <a:t>Huntington’s Auto immune disorder</a:t>
            </a:r>
          </a:p>
          <a:p>
            <a:pPr lvl="1"/>
            <a:endParaRPr lang="en-GB" sz="4000" dirty="0" smtClean="0"/>
          </a:p>
        </p:txBody>
      </p:sp>
    </p:spTree>
    <p:extLst>
      <p:ext uri="{BB962C8B-B14F-4D97-AF65-F5344CB8AC3E}">
        <p14:creationId xmlns:p14="http://schemas.microsoft.com/office/powerpoint/2010/main" val="352372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Causes/Risk factors</a:t>
            </a:r>
            <a:endParaRPr lang="en-GB" dirty="0"/>
          </a:p>
        </p:txBody>
      </p:sp>
      <p:sp>
        <p:nvSpPr>
          <p:cNvPr id="3" name="Content Placeholder 2"/>
          <p:cNvSpPr>
            <a:spLocks noGrp="1"/>
          </p:cNvSpPr>
          <p:nvPr>
            <p:ph idx="1"/>
          </p:nvPr>
        </p:nvSpPr>
        <p:spPr>
          <a:xfrm>
            <a:off x="838200" y="1545465"/>
            <a:ext cx="10515600" cy="4631498"/>
          </a:xfrm>
        </p:spPr>
        <p:txBody>
          <a:bodyPr>
            <a:noAutofit/>
          </a:bodyPr>
          <a:lstStyle/>
          <a:p>
            <a:r>
              <a:rPr lang="en-GB" sz="4000" i="1" dirty="0"/>
              <a:t>Streptococcus </a:t>
            </a:r>
            <a:r>
              <a:rPr lang="en-GB" sz="4000" i="1" dirty="0" smtClean="0"/>
              <a:t>pneumoniae </a:t>
            </a:r>
            <a:r>
              <a:rPr lang="en-GB" sz="4000" dirty="0" smtClean="0"/>
              <a:t>and </a:t>
            </a:r>
            <a:r>
              <a:rPr lang="en-GB" sz="4000" i="1" dirty="0"/>
              <a:t>Neisseria </a:t>
            </a:r>
            <a:r>
              <a:rPr lang="en-GB" sz="4000" i="1" dirty="0" smtClean="0"/>
              <a:t>meningitides (80 %)</a:t>
            </a:r>
          </a:p>
          <a:p>
            <a:r>
              <a:rPr lang="en-GB" sz="4000" i="1" dirty="0"/>
              <a:t>Haemophilus </a:t>
            </a:r>
            <a:r>
              <a:rPr lang="en-GB" sz="4000" i="1" dirty="0" smtClean="0"/>
              <a:t>influenza-in children</a:t>
            </a:r>
          </a:p>
        </p:txBody>
      </p:sp>
    </p:spTree>
    <p:extLst>
      <p:ext uri="{BB962C8B-B14F-4D97-AF65-F5344CB8AC3E}">
        <p14:creationId xmlns:p14="http://schemas.microsoft.com/office/powerpoint/2010/main" val="210660229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Features/Management</a:t>
            </a:r>
            <a:endParaRPr lang="en-GB" dirty="0"/>
          </a:p>
        </p:txBody>
      </p:sp>
      <p:sp>
        <p:nvSpPr>
          <p:cNvPr id="3" name="Content Placeholder 2"/>
          <p:cNvSpPr>
            <a:spLocks noGrp="1"/>
          </p:cNvSpPr>
          <p:nvPr>
            <p:ph idx="1"/>
          </p:nvPr>
        </p:nvSpPr>
        <p:spPr/>
        <p:txBody>
          <a:bodyPr>
            <a:noAutofit/>
          </a:bodyPr>
          <a:lstStyle/>
          <a:p>
            <a:pPr lvl="0"/>
            <a:r>
              <a:rPr lang="en-GB" sz="4000" dirty="0" smtClean="0"/>
              <a:t>Successful </a:t>
            </a:r>
            <a:r>
              <a:rPr lang="en-GB" sz="4000" dirty="0"/>
              <a:t>outcome also depends on the control of ICP and careful monitoring of respiratory</a:t>
            </a:r>
          </a:p>
          <a:p>
            <a:pPr lvl="0"/>
            <a:r>
              <a:rPr lang="en-GB" sz="4000" dirty="0"/>
              <a:t>function </a:t>
            </a:r>
          </a:p>
          <a:p>
            <a:pPr lvl="0"/>
            <a:r>
              <a:rPr lang="en-GB" sz="4000" dirty="0"/>
              <a:t>The mortality rate for patients with acute and subacute subdural hematomas is high because of associated brain damage.</a:t>
            </a:r>
          </a:p>
          <a:p>
            <a:endParaRPr lang="en-GB" sz="4000" dirty="0"/>
          </a:p>
        </p:txBody>
      </p:sp>
    </p:spTree>
    <p:extLst>
      <p:ext uri="{BB962C8B-B14F-4D97-AF65-F5344CB8AC3E}">
        <p14:creationId xmlns:p14="http://schemas.microsoft.com/office/powerpoint/2010/main" val="377707682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Chronic Subdural Hematoma. </a:t>
            </a: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GB" sz="4000" dirty="0"/>
              <a:t>Chronic subdural hematomas can develop from seemingly minor head injuries and are seen most frequently in the elderly. </a:t>
            </a:r>
          </a:p>
          <a:p>
            <a:pPr lvl="0">
              <a:buFont typeface="Arial" panose="020B0604020202020204" pitchFamily="34" charset="0"/>
              <a:buChar char="•"/>
            </a:pPr>
            <a:r>
              <a:rPr lang="en-GB" sz="4000" dirty="0"/>
              <a:t>The elderly are prone to this type of head injury secondary to brain atrophy. </a:t>
            </a:r>
          </a:p>
          <a:p>
            <a:pPr lvl="0">
              <a:buFont typeface="Arial" panose="020B0604020202020204" pitchFamily="34" charset="0"/>
              <a:buChar char="•"/>
            </a:pPr>
            <a:r>
              <a:rPr lang="en-GB" sz="4000" dirty="0"/>
              <a:t>Minor head trauma may produce enough impact to shift the brain contents abnormally</a:t>
            </a:r>
            <a:r>
              <a:rPr lang="en-GB" sz="4000" dirty="0" smtClean="0"/>
              <a:t>.</a:t>
            </a:r>
            <a:endParaRPr lang="en-GB" sz="4000" dirty="0"/>
          </a:p>
        </p:txBody>
      </p:sp>
    </p:spTree>
    <p:extLst>
      <p:ext uri="{BB962C8B-B14F-4D97-AF65-F5344CB8AC3E}">
        <p14:creationId xmlns:p14="http://schemas.microsoft.com/office/powerpoint/2010/main" val="423216430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Chronic Subdural Hematoma. </a:t>
            </a: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GB" sz="4000" dirty="0" smtClean="0"/>
              <a:t>The </a:t>
            </a:r>
            <a:r>
              <a:rPr lang="en-GB" sz="4000" dirty="0"/>
              <a:t>time between injury and onset of symptoms may be lengthy (</a:t>
            </a:r>
            <a:r>
              <a:rPr lang="en-GB" sz="4000" dirty="0" err="1"/>
              <a:t>eg</a:t>
            </a:r>
            <a:r>
              <a:rPr lang="en-GB" sz="4000" dirty="0"/>
              <a:t>, 3 weeks to months), so the actual insult may be forgotten.</a:t>
            </a:r>
          </a:p>
          <a:p>
            <a:pPr lvl="0">
              <a:buFont typeface="Arial" panose="020B0604020202020204" pitchFamily="34" charset="0"/>
              <a:buChar char="•"/>
            </a:pPr>
            <a:r>
              <a:rPr lang="en-GB" sz="4000" dirty="0"/>
              <a:t>A chronic subdural hematoma resembles other conditions and may be mistaken for a stroke. </a:t>
            </a:r>
          </a:p>
          <a:p>
            <a:pPr lvl="0">
              <a:buFont typeface="Arial" panose="020B0604020202020204" pitchFamily="34" charset="0"/>
              <a:buChar char="•"/>
            </a:pPr>
            <a:r>
              <a:rPr lang="en-GB" sz="4000" dirty="0"/>
              <a:t>The bleeding is less profuse and there is compression of the intracranial contents. </a:t>
            </a:r>
          </a:p>
        </p:txBody>
      </p:sp>
    </p:spTree>
    <p:extLst>
      <p:ext uri="{BB962C8B-B14F-4D97-AF65-F5344CB8AC3E}">
        <p14:creationId xmlns:p14="http://schemas.microsoft.com/office/powerpoint/2010/main" val="22800858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Chronic Subdural Hematoma. </a:t>
            </a:r>
            <a:endParaRPr lang="en-GB" dirty="0"/>
          </a:p>
        </p:txBody>
      </p:sp>
      <p:sp>
        <p:nvSpPr>
          <p:cNvPr id="3" name="Content Placeholder 2"/>
          <p:cNvSpPr>
            <a:spLocks noGrp="1"/>
          </p:cNvSpPr>
          <p:nvPr>
            <p:ph idx="1"/>
          </p:nvPr>
        </p:nvSpPr>
        <p:spPr/>
        <p:txBody>
          <a:bodyPr>
            <a:noAutofit/>
          </a:bodyPr>
          <a:lstStyle/>
          <a:p>
            <a:pPr lvl="0">
              <a:buFont typeface="Arial" panose="020B0604020202020204" pitchFamily="34" charset="0"/>
              <a:buChar char="•"/>
            </a:pPr>
            <a:r>
              <a:rPr lang="en-GB" sz="4000" dirty="0" smtClean="0"/>
              <a:t>The </a:t>
            </a:r>
            <a:r>
              <a:rPr lang="en-GB" sz="4000" dirty="0"/>
              <a:t>blood within the brain changes in character in 2 to 4 days, becoming thicker and darker. </a:t>
            </a:r>
          </a:p>
          <a:p>
            <a:pPr lvl="0">
              <a:buFont typeface="Arial" panose="020B0604020202020204" pitchFamily="34" charset="0"/>
              <a:buChar char="•"/>
            </a:pPr>
            <a:r>
              <a:rPr lang="en-GB" sz="4000" dirty="0"/>
              <a:t>In a few weeks, the clot breaks down or ossification of the clot takes place. </a:t>
            </a:r>
          </a:p>
          <a:p>
            <a:pPr lvl="0">
              <a:buFont typeface="Arial" panose="020B0604020202020204" pitchFamily="34" charset="0"/>
              <a:buChar char="•"/>
            </a:pPr>
            <a:r>
              <a:rPr lang="en-GB" sz="4000" dirty="0"/>
              <a:t>The brain adapts to this foreign body invasion, and the clinical signs and symptoms fluctuate.</a:t>
            </a:r>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295190440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features/management</a:t>
            </a:r>
            <a:endParaRPr lang="en-GB" dirty="0"/>
          </a:p>
        </p:txBody>
      </p:sp>
      <p:sp>
        <p:nvSpPr>
          <p:cNvPr id="3" name="Content Placeholder 2"/>
          <p:cNvSpPr>
            <a:spLocks noGrp="1"/>
          </p:cNvSpPr>
          <p:nvPr>
            <p:ph idx="1"/>
          </p:nvPr>
        </p:nvSpPr>
        <p:spPr>
          <a:xfrm>
            <a:off x="1097280" y="1845733"/>
            <a:ext cx="10058400" cy="4689977"/>
          </a:xfrm>
        </p:spPr>
        <p:txBody>
          <a:bodyPr>
            <a:noAutofit/>
          </a:bodyPr>
          <a:lstStyle/>
          <a:p>
            <a:r>
              <a:rPr lang="en-GB" sz="4000" dirty="0"/>
              <a:t>Severe headache, which tends to come and go;</a:t>
            </a:r>
          </a:p>
          <a:p>
            <a:r>
              <a:rPr lang="en-GB" sz="4000" dirty="0"/>
              <a:t>Alternating focal neurologic signs; personality changes; mental deterioration; and focal seizures. </a:t>
            </a:r>
          </a:p>
          <a:p>
            <a:r>
              <a:rPr lang="en-GB" sz="4000" b="1" u="sng" dirty="0"/>
              <a:t>Management</a:t>
            </a:r>
            <a:endParaRPr lang="en-GB" sz="4000" dirty="0"/>
          </a:p>
          <a:p>
            <a:r>
              <a:rPr lang="en-GB" sz="4000" dirty="0"/>
              <a:t>The treatment of a chronic subdural hematoma consists of surgical evacuation of the clot. </a:t>
            </a:r>
          </a:p>
          <a:p>
            <a:endParaRPr lang="en-GB" sz="4000" dirty="0"/>
          </a:p>
        </p:txBody>
      </p:sp>
    </p:spTree>
    <p:extLst>
      <p:ext uri="{BB962C8B-B14F-4D97-AF65-F5344CB8AC3E}">
        <p14:creationId xmlns:p14="http://schemas.microsoft.com/office/powerpoint/2010/main" val="239377088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descr="Head Trauma - Trauma - Orthobulle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902" y="0"/>
            <a:ext cx="11812249"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3439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INTRACEREBRAL HEMORRHAGE AND </a:t>
            </a:r>
            <a:r>
              <a:rPr lang="en-GB" b="1" u="sng" dirty="0" smtClean="0"/>
              <a:t>HEMATOMA</a:t>
            </a:r>
            <a:endParaRPr lang="en-GB"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GB" sz="4000" dirty="0"/>
              <a:t>Intracerebral </a:t>
            </a:r>
            <a:r>
              <a:rPr lang="en-GB" sz="4000" dirty="0" err="1"/>
              <a:t>hemorrhage</a:t>
            </a:r>
            <a:r>
              <a:rPr lang="en-GB" sz="4000" dirty="0"/>
              <a:t> is bleeding into the substance of the brain. </a:t>
            </a:r>
            <a:endParaRPr lang="en-GB" sz="4000" dirty="0" smtClean="0"/>
          </a:p>
          <a:p>
            <a:pPr>
              <a:buFont typeface="Courier New" panose="02070309020205020404" pitchFamily="49" charset="0"/>
              <a:buChar char="o"/>
            </a:pPr>
            <a:r>
              <a:rPr lang="en-GB" sz="4000" dirty="0" smtClean="0"/>
              <a:t>It </a:t>
            </a:r>
            <a:r>
              <a:rPr lang="en-GB" sz="4000" dirty="0"/>
              <a:t>is commonly seen in head injuries when force is exerted to the head over a small area (missile injuries or bullet wounds; stab injury). </a:t>
            </a:r>
          </a:p>
          <a:p>
            <a:pPr>
              <a:buFont typeface="Courier New" panose="02070309020205020404" pitchFamily="49" charset="0"/>
              <a:buChar char="o"/>
            </a:pPr>
            <a:endParaRPr lang="en-GB" sz="4000" dirty="0"/>
          </a:p>
        </p:txBody>
      </p:sp>
    </p:spTree>
    <p:extLst>
      <p:ext uri="{BB962C8B-B14F-4D97-AF65-F5344CB8AC3E}">
        <p14:creationId xmlns:p14="http://schemas.microsoft.com/office/powerpoint/2010/main" val="422460076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
            </a:pPr>
            <a:r>
              <a:rPr lang="en-GB" sz="4000" dirty="0"/>
              <a:t>Systemic hypertension, which causes degeneration and rupture of a vessel; </a:t>
            </a:r>
          </a:p>
          <a:p>
            <a:pPr lvl="0">
              <a:buFont typeface="Wingdings" panose="05000000000000000000" pitchFamily="2" charset="2"/>
              <a:buChar char="§"/>
            </a:pPr>
            <a:r>
              <a:rPr lang="en-GB" sz="4000" dirty="0"/>
              <a:t>Rupture of a saccular aneurysm; </a:t>
            </a:r>
          </a:p>
          <a:p>
            <a:pPr lvl="0">
              <a:buFont typeface="Wingdings" panose="05000000000000000000" pitchFamily="2" charset="2"/>
              <a:buChar char="§"/>
            </a:pPr>
            <a:r>
              <a:rPr lang="en-GB" sz="4000" dirty="0"/>
              <a:t>Vascular anomalies;</a:t>
            </a:r>
          </a:p>
          <a:p>
            <a:pPr lvl="0">
              <a:buFont typeface="Wingdings" panose="05000000000000000000" pitchFamily="2" charset="2"/>
              <a:buChar char="§"/>
            </a:pPr>
            <a:r>
              <a:rPr lang="en-GB" sz="4000" dirty="0"/>
              <a:t>Intracranial </a:t>
            </a:r>
            <a:r>
              <a:rPr lang="en-GB" sz="4000" dirty="0" err="1"/>
              <a:t>tumors</a:t>
            </a:r>
            <a:endParaRPr lang="en-GB" sz="4000" dirty="0"/>
          </a:p>
          <a:p>
            <a:pPr>
              <a:buFont typeface="Wingdings" panose="05000000000000000000" pitchFamily="2" charset="2"/>
              <a:buChar char="§"/>
            </a:pPr>
            <a:r>
              <a:rPr lang="en-GB" sz="4000" dirty="0"/>
              <a:t>Bleeding disorders </a:t>
            </a:r>
          </a:p>
        </p:txBody>
      </p:sp>
    </p:spTree>
    <p:extLst>
      <p:ext uri="{BB962C8B-B14F-4D97-AF65-F5344CB8AC3E}">
        <p14:creationId xmlns:p14="http://schemas.microsoft.com/office/powerpoint/2010/main" val="209552321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lvl="0"/>
            <a:r>
              <a:rPr lang="en-GB" sz="4000" dirty="0"/>
              <a:t>Supportive care, </a:t>
            </a:r>
          </a:p>
          <a:p>
            <a:pPr lvl="0"/>
            <a:r>
              <a:rPr lang="en-GB" sz="4000" dirty="0"/>
              <a:t>Control of ICP, </a:t>
            </a:r>
          </a:p>
          <a:p>
            <a:pPr lvl="0"/>
            <a:r>
              <a:rPr lang="en-GB" sz="4000" dirty="0"/>
              <a:t>Careful administration of fluids, electrolytes, and antihypertensive medications. </a:t>
            </a:r>
          </a:p>
          <a:p>
            <a:pPr lvl="0"/>
            <a:r>
              <a:rPr lang="en-GB" sz="4000" dirty="0"/>
              <a:t>C</a:t>
            </a:r>
            <a:r>
              <a:rPr lang="en-GB" sz="4000" dirty="0" smtClean="0"/>
              <a:t>raniotomy </a:t>
            </a:r>
            <a:r>
              <a:rPr lang="en-GB" sz="4000" dirty="0"/>
              <a:t>or </a:t>
            </a:r>
            <a:r>
              <a:rPr lang="en-GB" sz="4000" dirty="0" err="1" smtClean="0"/>
              <a:t>craniectomy</a:t>
            </a:r>
            <a:r>
              <a:rPr lang="en-GB" sz="4000" dirty="0"/>
              <a:t>.</a:t>
            </a:r>
          </a:p>
        </p:txBody>
      </p:sp>
    </p:spTree>
    <p:extLst>
      <p:ext uri="{BB962C8B-B14F-4D97-AF65-F5344CB8AC3E}">
        <p14:creationId xmlns:p14="http://schemas.microsoft.com/office/powerpoint/2010/main" val="151847976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a:bodyPr>
          <a:lstStyle/>
          <a:p>
            <a:pPr lvl="0"/>
            <a:r>
              <a:rPr lang="en-GB" sz="4000" dirty="0"/>
              <a:t>MRI</a:t>
            </a:r>
          </a:p>
          <a:p>
            <a:pPr lvl="0"/>
            <a:r>
              <a:rPr lang="en-GB" sz="4000" dirty="0"/>
              <a:t>CT-SCAN</a:t>
            </a:r>
          </a:p>
          <a:p>
            <a:pPr lvl="0"/>
            <a:r>
              <a:rPr lang="en-GB" sz="4000" dirty="0"/>
              <a:t>Cervical Spine X-Ray</a:t>
            </a:r>
          </a:p>
          <a:p>
            <a:endParaRPr lang="en-GB" sz="4000" dirty="0"/>
          </a:p>
        </p:txBody>
      </p:sp>
    </p:spTree>
    <p:extLst>
      <p:ext uri="{BB962C8B-B14F-4D97-AF65-F5344CB8AC3E}">
        <p14:creationId xmlns:p14="http://schemas.microsoft.com/office/powerpoint/2010/main" val="3578723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36479"/>
            <a:ext cx="10058400" cy="900752"/>
          </a:xfrm>
        </p:spPr>
        <p:txBody>
          <a:bodyPr/>
          <a:lstStyle/>
          <a:p>
            <a:r>
              <a:rPr lang="en-GB" dirty="0" smtClean="0"/>
              <a:t>Causes/Risk factors</a:t>
            </a:r>
            <a:endParaRPr lang="en-GB" dirty="0"/>
          </a:p>
        </p:txBody>
      </p:sp>
      <p:sp>
        <p:nvSpPr>
          <p:cNvPr id="3" name="Content Placeholder 2"/>
          <p:cNvSpPr>
            <a:spLocks noGrp="1"/>
          </p:cNvSpPr>
          <p:nvPr>
            <p:ph idx="1"/>
          </p:nvPr>
        </p:nvSpPr>
        <p:spPr>
          <a:xfrm>
            <a:off x="838200" y="1037231"/>
            <a:ext cx="10515600" cy="5139732"/>
          </a:xfrm>
        </p:spPr>
        <p:txBody>
          <a:bodyPr>
            <a:noAutofit/>
          </a:bodyPr>
          <a:lstStyle/>
          <a:p>
            <a:r>
              <a:rPr lang="en-GB" sz="4000" b="1" i="1" u="sng" dirty="0" smtClean="0"/>
              <a:t>Risk </a:t>
            </a:r>
            <a:r>
              <a:rPr lang="en-GB" sz="4000" b="1" u="sng" dirty="0" smtClean="0"/>
              <a:t>Factors</a:t>
            </a:r>
            <a:endParaRPr lang="en-GB" sz="4000" b="1" u="sng" dirty="0"/>
          </a:p>
          <a:p>
            <a:pPr lvl="1"/>
            <a:r>
              <a:rPr lang="en-GB" sz="4000" dirty="0" smtClean="0"/>
              <a:t>Tobacco use </a:t>
            </a:r>
          </a:p>
          <a:p>
            <a:pPr lvl="1"/>
            <a:r>
              <a:rPr lang="en-GB" sz="4000" dirty="0" smtClean="0"/>
              <a:t>viral URTI </a:t>
            </a:r>
            <a:r>
              <a:rPr lang="en-GB" sz="4000" dirty="0"/>
              <a:t>because they </a:t>
            </a:r>
            <a:r>
              <a:rPr lang="en-GB" sz="4000" dirty="0" smtClean="0"/>
              <a:t>increase the </a:t>
            </a:r>
            <a:r>
              <a:rPr lang="en-GB" sz="4000" dirty="0"/>
              <a:t>amount of droplet production. </a:t>
            </a:r>
            <a:endParaRPr lang="en-GB" sz="4000" dirty="0" smtClean="0"/>
          </a:p>
          <a:p>
            <a:pPr lvl="1"/>
            <a:r>
              <a:rPr lang="en-GB" sz="4000" dirty="0" smtClean="0"/>
              <a:t>Otitis </a:t>
            </a:r>
            <a:r>
              <a:rPr lang="en-GB" sz="4000" dirty="0"/>
              <a:t>media and </a:t>
            </a:r>
            <a:r>
              <a:rPr lang="en-GB" sz="4000" dirty="0" smtClean="0"/>
              <a:t>mastoiditis because </a:t>
            </a:r>
            <a:r>
              <a:rPr lang="en-GB" sz="4000" dirty="0"/>
              <a:t>the </a:t>
            </a:r>
            <a:r>
              <a:rPr lang="en-GB" sz="4000" dirty="0" smtClean="0"/>
              <a:t>bacteria can </a:t>
            </a:r>
            <a:r>
              <a:rPr lang="en-GB" sz="4000" dirty="0"/>
              <a:t>cross the epithelial membrane and enter the </a:t>
            </a:r>
            <a:r>
              <a:rPr lang="en-GB" sz="4000" dirty="0" smtClean="0"/>
              <a:t>subarachnoid space.</a:t>
            </a:r>
          </a:p>
          <a:p>
            <a:pPr lvl="1"/>
            <a:r>
              <a:rPr lang="en-GB" sz="4000" dirty="0" smtClean="0"/>
              <a:t>Immune </a:t>
            </a:r>
            <a:r>
              <a:rPr lang="en-GB" sz="4000" dirty="0"/>
              <a:t>system </a:t>
            </a:r>
            <a:r>
              <a:rPr lang="en-GB" sz="4000" dirty="0" smtClean="0"/>
              <a:t>deficiencies.</a:t>
            </a:r>
            <a:endParaRPr lang="en-GB" sz="4000" dirty="0"/>
          </a:p>
        </p:txBody>
      </p:sp>
    </p:spTree>
    <p:extLst>
      <p:ext uri="{BB962C8B-B14F-4D97-AF65-F5344CB8AC3E}">
        <p14:creationId xmlns:p14="http://schemas.microsoft.com/office/powerpoint/2010/main" val="44885263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Of Brain Injuries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GB" sz="4000" dirty="0"/>
              <a:t>Any individual with a head injury is presumed to have a cervical spine injury until proven otherwise. </a:t>
            </a:r>
          </a:p>
          <a:p>
            <a:pPr lvl="0">
              <a:buFont typeface="Wingdings" panose="05000000000000000000" pitchFamily="2" charset="2"/>
              <a:buChar char="q"/>
            </a:pPr>
            <a:r>
              <a:rPr lang="en-GB" sz="4000" dirty="0"/>
              <a:t>From the scene of the injury, the patient is transported on a board with the head and neck maintained in alignment with the axis of the body. </a:t>
            </a:r>
          </a:p>
        </p:txBody>
      </p:sp>
    </p:spTree>
    <p:extLst>
      <p:ext uri="{BB962C8B-B14F-4D97-AF65-F5344CB8AC3E}">
        <p14:creationId xmlns:p14="http://schemas.microsoft.com/office/powerpoint/2010/main" val="157763016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Of Brain Injuries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GB" sz="4000" dirty="0" smtClean="0"/>
              <a:t>A </a:t>
            </a:r>
            <a:r>
              <a:rPr lang="en-GB" sz="4000" dirty="0"/>
              <a:t>cervical collar should </a:t>
            </a:r>
            <a:r>
              <a:rPr lang="en-GB" sz="4000" dirty="0" smtClean="0"/>
              <a:t>be applied</a:t>
            </a:r>
            <a:endParaRPr lang="en-GB" sz="4000" dirty="0"/>
          </a:p>
          <a:p>
            <a:pPr>
              <a:buFont typeface="Wingdings" panose="05000000000000000000" pitchFamily="2" charset="2"/>
              <a:buChar char="q"/>
            </a:pPr>
            <a:r>
              <a:rPr lang="en-GB" sz="4000" dirty="0"/>
              <a:t>All therapy is directed toward preserving brain homeostasis and preventing secondary brain injury</a:t>
            </a:r>
          </a:p>
        </p:txBody>
      </p:sp>
    </p:spTree>
    <p:extLst>
      <p:ext uri="{BB962C8B-B14F-4D97-AF65-F5344CB8AC3E}">
        <p14:creationId xmlns:p14="http://schemas.microsoft.com/office/powerpoint/2010/main" val="179058541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TREATMENT OF INCREASED INTRACRANIAL </a:t>
            </a:r>
            <a:r>
              <a:rPr lang="en-GB" b="1" u="sng" dirty="0" smtClean="0"/>
              <a:t>PRESSURE</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GB" sz="4000" dirty="0" smtClean="0"/>
              <a:t>Manage in ICU</a:t>
            </a:r>
          </a:p>
          <a:p>
            <a:pPr lvl="0">
              <a:buFont typeface="Wingdings" panose="05000000000000000000" pitchFamily="2" charset="2"/>
              <a:buChar char="q"/>
            </a:pPr>
            <a:r>
              <a:rPr lang="en-GB" sz="4000" dirty="0" smtClean="0"/>
              <a:t>Initial </a:t>
            </a:r>
            <a:r>
              <a:rPr lang="en-GB" sz="4000" dirty="0"/>
              <a:t>management is based on the principle of preventing secondary injury and maintaining adequate cerebral oxygenation.</a:t>
            </a:r>
          </a:p>
          <a:p>
            <a:pPr lvl="0">
              <a:buFont typeface="Wingdings" panose="05000000000000000000" pitchFamily="2" charset="2"/>
              <a:buChar char="q"/>
            </a:pPr>
            <a:r>
              <a:rPr lang="en-GB" sz="4000" dirty="0" smtClean="0"/>
              <a:t>Craniotomy</a:t>
            </a:r>
            <a:endParaRPr lang="en-GB" sz="4000" dirty="0"/>
          </a:p>
        </p:txBody>
      </p:sp>
    </p:spTree>
    <p:extLst>
      <p:ext uri="{BB962C8B-B14F-4D97-AF65-F5344CB8AC3E}">
        <p14:creationId xmlns:p14="http://schemas.microsoft.com/office/powerpoint/2010/main" val="100610285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TREATMENT OF INCREASED INTRACRANIAL </a:t>
            </a:r>
            <a:r>
              <a:rPr lang="en-GB" b="1" u="sng" dirty="0" smtClean="0"/>
              <a:t>PRESSURE</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GB" sz="4000" dirty="0" smtClean="0"/>
              <a:t>ICP </a:t>
            </a:r>
            <a:r>
              <a:rPr lang="en-GB" sz="4000" dirty="0"/>
              <a:t>is monitored closely; </a:t>
            </a:r>
            <a:endParaRPr lang="en-GB" sz="4000" dirty="0" smtClean="0"/>
          </a:p>
          <a:p>
            <a:pPr lvl="0">
              <a:buFont typeface="Wingdings" panose="05000000000000000000" pitchFamily="2" charset="2"/>
              <a:buChar char="q"/>
            </a:pPr>
            <a:r>
              <a:rPr lang="en-GB" sz="4000" dirty="0" smtClean="0"/>
              <a:t>Devices </a:t>
            </a:r>
            <a:r>
              <a:rPr lang="en-GB" sz="4000" dirty="0"/>
              <a:t>to monitor ICP or drain CSF can be inserted during surgery or at the bedside using aseptic technique. </a:t>
            </a:r>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359211340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Supportive Measures</a:t>
            </a:r>
            <a:endParaRPr lang="en-GB" dirty="0"/>
          </a:p>
        </p:txBody>
      </p:sp>
      <p:sp>
        <p:nvSpPr>
          <p:cNvPr id="3" name="Content Placeholder 2"/>
          <p:cNvSpPr>
            <a:spLocks noGrp="1"/>
          </p:cNvSpPr>
          <p:nvPr>
            <p:ph idx="1"/>
          </p:nvPr>
        </p:nvSpPr>
        <p:spPr>
          <a:xfrm>
            <a:off x="1097280" y="1845734"/>
            <a:ext cx="10058400" cy="4302818"/>
          </a:xfrm>
        </p:spPr>
        <p:txBody>
          <a:bodyPr>
            <a:noAutofit/>
          </a:bodyPr>
          <a:lstStyle/>
          <a:p>
            <a:pPr lvl="0">
              <a:buFont typeface="Wingdings" panose="05000000000000000000" pitchFamily="2" charset="2"/>
              <a:buChar char="q"/>
            </a:pPr>
            <a:r>
              <a:rPr lang="en-GB" sz="4000" dirty="0" err="1"/>
              <a:t>V</a:t>
            </a:r>
            <a:r>
              <a:rPr lang="en-GB" sz="4000" dirty="0" err="1" smtClean="0"/>
              <a:t>entilatory</a:t>
            </a:r>
            <a:r>
              <a:rPr lang="en-GB" sz="4000" dirty="0" smtClean="0"/>
              <a:t> </a:t>
            </a:r>
            <a:r>
              <a:rPr lang="en-GB" sz="4000" dirty="0"/>
              <a:t>support, seizure prevention, fluid and electrolyte maintenance, nutritional support, and pain and anxiety management. </a:t>
            </a:r>
          </a:p>
          <a:p>
            <a:pPr lvl="0">
              <a:buFont typeface="Wingdings" panose="05000000000000000000" pitchFamily="2" charset="2"/>
              <a:buChar char="q"/>
            </a:pPr>
            <a:r>
              <a:rPr lang="en-GB" sz="4000" dirty="0" smtClean="0"/>
              <a:t>Anti-</a:t>
            </a:r>
            <a:r>
              <a:rPr lang="en-GB" sz="4000" dirty="0" err="1" smtClean="0"/>
              <a:t>convulsants</a:t>
            </a:r>
            <a:r>
              <a:rPr lang="en-GB" sz="4000" dirty="0" smtClean="0"/>
              <a:t>.</a:t>
            </a:r>
            <a:endParaRPr lang="en-GB" sz="4000" dirty="0"/>
          </a:p>
          <a:p>
            <a:pPr lvl="0">
              <a:buFont typeface="Wingdings" panose="05000000000000000000" pitchFamily="2" charset="2"/>
              <a:buChar char="q"/>
            </a:pPr>
            <a:r>
              <a:rPr lang="en-GB" sz="4000" dirty="0"/>
              <a:t>If the patient is very agitated, benzodiazepines may be prescribed to calm him or her without decreasing LOC. </a:t>
            </a:r>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91092219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sz="4000" dirty="0" smtClean="0"/>
              <a:t>Use the nursing process to manage a patient with Head injuries</a:t>
            </a:r>
          </a:p>
          <a:p>
            <a:pPr>
              <a:buFont typeface="Wingdings" panose="05000000000000000000" pitchFamily="2" charset="2"/>
              <a:buChar char="ü"/>
            </a:pPr>
            <a:r>
              <a:rPr lang="en-GB" sz="4000" dirty="0" smtClean="0"/>
              <a:t>Discuss the management of increased intracranial pressure</a:t>
            </a:r>
            <a:endParaRPr lang="en-GB" sz="4000" dirty="0"/>
          </a:p>
        </p:txBody>
      </p:sp>
    </p:spTree>
    <p:extLst>
      <p:ext uri="{BB962C8B-B14F-4D97-AF65-F5344CB8AC3E}">
        <p14:creationId xmlns:p14="http://schemas.microsoft.com/office/powerpoint/2010/main" val="216705685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Bell’s Palsy</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Ø"/>
            </a:pPr>
            <a:r>
              <a:rPr lang="en-US" sz="4000" dirty="0"/>
              <a:t>Bell’s palsy (facial paralysis) is due to unilateral inflammation of the seventh cranial nerve, which results in weakness or paralysis of the facial muscles on the affected side. </a:t>
            </a:r>
            <a:endParaRPr lang="en-GB" sz="4000" dirty="0"/>
          </a:p>
        </p:txBody>
      </p:sp>
    </p:spTree>
    <p:extLst>
      <p:ext uri="{BB962C8B-B14F-4D97-AF65-F5344CB8AC3E}">
        <p14:creationId xmlns:p14="http://schemas.microsoft.com/office/powerpoint/2010/main" val="263886372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Bell’s Palsy</a:t>
            </a:r>
            <a:endParaRPr lang="en-GB" dirty="0"/>
          </a:p>
        </p:txBody>
      </p:sp>
      <p:sp>
        <p:nvSpPr>
          <p:cNvPr id="3" name="Content Placeholder 2"/>
          <p:cNvSpPr>
            <a:spLocks noGrp="1"/>
          </p:cNvSpPr>
          <p:nvPr>
            <p:ph idx="1"/>
          </p:nvPr>
        </p:nvSpPr>
        <p:spPr/>
        <p:txBody>
          <a:bodyPr>
            <a:noAutofit/>
          </a:bodyPr>
          <a:lstStyle/>
          <a:p>
            <a:pPr lvl="0"/>
            <a:r>
              <a:rPr lang="en-US" sz="4000" dirty="0" smtClean="0"/>
              <a:t>The </a:t>
            </a:r>
            <a:r>
              <a:rPr lang="en-US" sz="4000" dirty="0"/>
              <a:t>cause is unknown, although possible causes may include vascular ischemia, viral disease (herpes simplex, herpes zoster), autoimmune disease, or a combination of all of these factors</a:t>
            </a:r>
            <a:r>
              <a:rPr lang="en-US" sz="4000" dirty="0" smtClean="0"/>
              <a:t>.</a:t>
            </a:r>
            <a:endParaRPr lang="en-GB" sz="4000" dirty="0"/>
          </a:p>
        </p:txBody>
      </p:sp>
    </p:spTree>
    <p:extLst>
      <p:ext uri="{BB962C8B-B14F-4D97-AF65-F5344CB8AC3E}">
        <p14:creationId xmlns:p14="http://schemas.microsoft.com/office/powerpoint/2010/main" val="228449622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Bell’s Palsy</a:t>
            </a:r>
            <a:endParaRPr lang="en-GB" dirty="0"/>
          </a:p>
        </p:txBody>
      </p:sp>
      <p:sp>
        <p:nvSpPr>
          <p:cNvPr id="3" name="Content Placeholder 2"/>
          <p:cNvSpPr>
            <a:spLocks noGrp="1"/>
          </p:cNvSpPr>
          <p:nvPr>
            <p:ph idx="1"/>
          </p:nvPr>
        </p:nvSpPr>
        <p:spPr/>
        <p:txBody>
          <a:bodyPr>
            <a:noAutofit/>
          </a:bodyPr>
          <a:lstStyle/>
          <a:p>
            <a:pPr lvl="0"/>
            <a:r>
              <a:rPr lang="en-US" sz="4000" dirty="0" smtClean="0"/>
              <a:t>The </a:t>
            </a:r>
            <a:r>
              <a:rPr lang="en-US" sz="4000" dirty="0"/>
              <a:t>inflamed, edematous nerve becomes compressed to the point of damage, or its nutrient vessel is occluded, producing ischemic necrosis of the nerve.</a:t>
            </a:r>
            <a:endParaRPr lang="en-GB" sz="4000" dirty="0"/>
          </a:p>
          <a:p>
            <a:endParaRPr lang="en-GB" sz="4000" dirty="0"/>
          </a:p>
        </p:txBody>
      </p:sp>
    </p:spTree>
    <p:extLst>
      <p:ext uri="{BB962C8B-B14F-4D97-AF65-F5344CB8AC3E}">
        <p14:creationId xmlns:p14="http://schemas.microsoft.com/office/powerpoint/2010/main" val="5978708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86091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GB" dirty="0" smtClean="0"/>
              <a:t>Pathophysiology 1</a:t>
            </a:r>
            <a:endParaRPr lang="en-GB" dirty="0"/>
          </a:p>
        </p:txBody>
      </p:sp>
      <p:pic>
        <p:nvPicPr>
          <p:cNvPr id="4100" name="Picture 4" descr="Image result for pathophysiology of meningit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881" y="1056068"/>
            <a:ext cx="10766739" cy="534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4671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US" sz="4000" dirty="0"/>
              <a:t>There is distortion of the face from paralysis of the facial muscles;</a:t>
            </a:r>
            <a:endParaRPr lang="en-GB" sz="4000" dirty="0"/>
          </a:p>
          <a:p>
            <a:pPr lvl="0">
              <a:buFont typeface="Wingdings" panose="05000000000000000000" pitchFamily="2" charset="2"/>
              <a:buChar char="q"/>
            </a:pPr>
            <a:r>
              <a:rPr lang="en-US" sz="4000" dirty="0"/>
              <a:t> increased lacrimation(tearing)</a:t>
            </a:r>
            <a:endParaRPr lang="en-GB" sz="4000" dirty="0"/>
          </a:p>
          <a:p>
            <a:pPr lvl="0">
              <a:buFont typeface="Wingdings" panose="05000000000000000000" pitchFamily="2" charset="2"/>
              <a:buChar char="q"/>
            </a:pPr>
            <a:r>
              <a:rPr lang="en-US" sz="4000" dirty="0"/>
              <a:t> Painful sensations in the face, behind the ear, and in the eye. </a:t>
            </a:r>
            <a:endParaRPr lang="en-GB" sz="4000" dirty="0"/>
          </a:p>
        </p:txBody>
      </p:sp>
    </p:spTree>
    <p:extLst>
      <p:ext uri="{BB962C8B-B14F-4D97-AF65-F5344CB8AC3E}">
        <p14:creationId xmlns:p14="http://schemas.microsoft.com/office/powerpoint/2010/main" val="56766797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US" sz="4000" dirty="0" smtClean="0"/>
              <a:t>The </a:t>
            </a:r>
            <a:r>
              <a:rPr lang="en-US" sz="4000" dirty="0"/>
              <a:t>patient may experience speech difficulties </a:t>
            </a:r>
            <a:endParaRPr lang="en-GB" sz="4000" dirty="0"/>
          </a:p>
          <a:p>
            <a:pPr lvl="0">
              <a:buFont typeface="Wingdings" panose="05000000000000000000" pitchFamily="2" charset="2"/>
              <a:buChar char="q"/>
            </a:pPr>
            <a:r>
              <a:rPr lang="en-US" sz="4000" dirty="0"/>
              <a:t>Inability to eat on the affected side because of weakness or paralysis of the facial muscles.</a:t>
            </a:r>
            <a:endParaRPr lang="en-GB" sz="4000" dirty="0"/>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104834803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11959717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US" sz="4000" dirty="0"/>
              <a:t>The objectives of treatment are to maintain the muscle tone of the face.</a:t>
            </a:r>
            <a:endParaRPr lang="en-GB" sz="4000" dirty="0"/>
          </a:p>
          <a:p>
            <a:pPr lvl="0">
              <a:buFont typeface="Wingdings" panose="05000000000000000000" pitchFamily="2" charset="2"/>
              <a:buChar char="q"/>
            </a:pPr>
            <a:r>
              <a:rPr lang="en-US" sz="4000" dirty="0"/>
              <a:t>The patient should be reassured that no stroke has occurred and that spontaneous recovery occurs within 3 to 5 weeks in most patients</a:t>
            </a:r>
            <a:r>
              <a:rPr lang="en-US" sz="4000" dirty="0" smtClean="0"/>
              <a:t>.</a:t>
            </a:r>
            <a:endParaRPr lang="en-GB" sz="4000" dirty="0"/>
          </a:p>
        </p:txBody>
      </p:sp>
    </p:spTree>
    <p:extLst>
      <p:ext uri="{BB962C8B-B14F-4D97-AF65-F5344CB8AC3E}">
        <p14:creationId xmlns:p14="http://schemas.microsoft.com/office/powerpoint/2010/main" val="348758492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a:xfrm>
            <a:off x="1097280" y="1845734"/>
            <a:ext cx="10058400" cy="4570832"/>
          </a:xfrm>
        </p:spPr>
        <p:txBody>
          <a:bodyPr>
            <a:noAutofit/>
          </a:bodyPr>
          <a:lstStyle/>
          <a:p>
            <a:pPr lvl="0">
              <a:buFont typeface="Wingdings" panose="05000000000000000000" pitchFamily="2" charset="2"/>
              <a:buChar char="q"/>
            </a:pPr>
            <a:r>
              <a:rPr lang="en-US" sz="4000" dirty="0" smtClean="0"/>
              <a:t>Corticosteroid. </a:t>
            </a:r>
            <a:endParaRPr lang="en-GB" sz="4000" dirty="0"/>
          </a:p>
          <a:p>
            <a:pPr lvl="0">
              <a:buFont typeface="Wingdings" panose="05000000000000000000" pitchFamily="2" charset="2"/>
              <a:buChar char="q"/>
            </a:pPr>
            <a:r>
              <a:rPr lang="en-US" sz="4000" dirty="0"/>
              <a:t>Facial pain is controlled with analgesic agents. </a:t>
            </a:r>
            <a:endParaRPr lang="en-GB" sz="4000" dirty="0"/>
          </a:p>
          <a:p>
            <a:pPr lvl="0">
              <a:buFont typeface="Wingdings" panose="05000000000000000000" pitchFamily="2" charset="2"/>
              <a:buChar char="q"/>
            </a:pPr>
            <a:r>
              <a:rPr lang="en-US" sz="4000" dirty="0"/>
              <a:t>Heat may be applied to the involved side of the face to promote comfort and blood flow through the muscles.</a:t>
            </a:r>
            <a:endParaRPr lang="en-GB" sz="4000" dirty="0"/>
          </a:p>
          <a:p>
            <a:pPr lvl="0">
              <a:buFont typeface="Wingdings" panose="05000000000000000000" pitchFamily="2" charset="2"/>
              <a:buChar char="q"/>
            </a:pPr>
            <a:r>
              <a:rPr lang="en-US" sz="4000" dirty="0"/>
              <a:t>Electrical stimulation may be applied to the face to prevent muscle atrophy.</a:t>
            </a:r>
            <a:endParaRPr lang="en-GB" sz="4000" dirty="0"/>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355769972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Eye Care:</a:t>
            </a:r>
          </a:p>
          <a:p>
            <a:pPr>
              <a:buFont typeface="Wingdings" panose="05000000000000000000" pitchFamily="2" charset="2"/>
              <a:buChar char="§"/>
            </a:pPr>
            <a:r>
              <a:rPr lang="en-GB" sz="4000" dirty="0" smtClean="0"/>
              <a:t>Cover </a:t>
            </a:r>
            <a:r>
              <a:rPr lang="en-GB" sz="4000" dirty="0"/>
              <a:t>with a protective </a:t>
            </a:r>
            <a:r>
              <a:rPr lang="en-GB" sz="4000" dirty="0" smtClean="0"/>
              <a:t>shield at night</a:t>
            </a:r>
          </a:p>
          <a:p>
            <a:pPr>
              <a:buFont typeface="Wingdings" panose="05000000000000000000" pitchFamily="2" charset="2"/>
              <a:buChar char="§"/>
            </a:pPr>
            <a:r>
              <a:rPr lang="en-GB" sz="4000" dirty="0"/>
              <a:t>Moisturizing eye drops during </a:t>
            </a:r>
            <a:r>
              <a:rPr lang="en-GB" sz="4000" dirty="0" smtClean="0"/>
              <a:t>the day </a:t>
            </a:r>
            <a:r>
              <a:rPr lang="en-GB" sz="4000" dirty="0"/>
              <a:t>and eye ointment at bedtime may help prevent </a:t>
            </a:r>
            <a:r>
              <a:rPr lang="en-GB" sz="4000" dirty="0" smtClean="0"/>
              <a:t>injury</a:t>
            </a:r>
          </a:p>
        </p:txBody>
      </p:sp>
    </p:spTree>
    <p:extLst>
      <p:ext uri="{BB962C8B-B14F-4D97-AF65-F5344CB8AC3E}">
        <p14:creationId xmlns:p14="http://schemas.microsoft.com/office/powerpoint/2010/main" val="272631522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Wrap-around </a:t>
            </a:r>
            <a:r>
              <a:rPr lang="en-GB" sz="4000" dirty="0"/>
              <a:t>sunglasses or goggles may be worn during </a:t>
            </a:r>
            <a:r>
              <a:rPr lang="en-GB" sz="4000" dirty="0" smtClean="0"/>
              <a:t>the day </a:t>
            </a:r>
            <a:r>
              <a:rPr lang="en-GB" sz="4000" dirty="0"/>
              <a:t>to decrease normal evaporation from the eye</a:t>
            </a:r>
            <a:r>
              <a:rPr lang="en-GB" sz="4000" dirty="0" smtClean="0"/>
              <a:t>.</a:t>
            </a:r>
          </a:p>
          <a:p>
            <a:pPr>
              <a:buFont typeface="Wingdings" panose="05000000000000000000" pitchFamily="2" charset="2"/>
              <a:buChar char="§"/>
            </a:pPr>
            <a:r>
              <a:rPr lang="en-GB" sz="4000" dirty="0"/>
              <a:t>massaging the face several times daily, using a </a:t>
            </a:r>
            <a:r>
              <a:rPr lang="en-GB" sz="4000" dirty="0" smtClean="0"/>
              <a:t>gentle upward </a:t>
            </a:r>
            <a:r>
              <a:rPr lang="en-GB" sz="4000" dirty="0"/>
              <a:t>motion, to maintain muscle tone</a:t>
            </a:r>
            <a:r>
              <a:rPr lang="en-GB" sz="4000" dirty="0" smtClean="0"/>
              <a:t>.</a:t>
            </a:r>
          </a:p>
          <a:p>
            <a:pPr>
              <a:buFont typeface="Wingdings" panose="05000000000000000000" pitchFamily="2" charset="2"/>
              <a:buChar char="§"/>
            </a:pPr>
            <a:r>
              <a:rPr lang="en-GB" sz="4000" dirty="0" smtClean="0"/>
              <a:t> </a:t>
            </a:r>
          </a:p>
        </p:txBody>
      </p:sp>
    </p:spTree>
    <p:extLst>
      <p:ext uri="{BB962C8B-B14F-4D97-AF65-F5344CB8AC3E}">
        <p14:creationId xmlns:p14="http://schemas.microsoft.com/office/powerpoint/2010/main" val="383852802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4000" dirty="0" smtClean="0"/>
              <a:t>Facial </a:t>
            </a:r>
            <a:r>
              <a:rPr lang="en-GB" sz="4000" dirty="0"/>
              <a:t>exercises</a:t>
            </a:r>
            <a:r>
              <a:rPr lang="en-GB" sz="4000" dirty="0" smtClean="0"/>
              <a:t>, such </a:t>
            </a:r>
            <a:r>
              <a:rPr lang="en-GB" sz="4000" dirty="0"/>
              <a:t>as wrinkling the forehead, blowing out </a:t>
            </a:r>
            <a:r>
              <a:rPr lang="en-GB" sz="4000" dirty="0" smtClean="0"/>
              <a:t>the cheeks</a:t>
            </a:r>
            <a:r>
              <a:rPr lang="en-GB" sz="4000" dirty="0"/>
              <a:t>, and whistling, may be performed with the aid of </a:t>
            </a:r>
            <a:r>
              <a:rPr lang="en-GB" sz="4000" dirty="0" smtClean="0"/>
              <a:t>a mirror </a:t>
            </a:r>
            <a:r>
              <a:rPr lang="en-GB" sz="4000" dirty="0"/>
              <a:t>to prevent muscle atrophy. </a:t>
            </a:r>
            <a:endParaRPr lang="en-GB" sz="4000" dirty="0" smtClean="0"/>
          </a:p>
        </p:txBody>
      </p:sp>
    </p:spTree>
    <p:extLst>
      <p:ext uri="{BB962C8B-B14F-4D97-AF65-F5344CB8AC3E}">
        <p14:creationId xmlns:p14="http://schemas.microsoft.com/office/powerpoint/2010/main" val="57627446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Cerebral Palsy</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4000" dirty="0"/>
              <a:t>Cerebral palsy (CP) is a group of disorders that affect a person’s ability to move and maintain balance and posture. </a:t>
            </a:r>
            <a:endParaRPr lang="en-GB" sz="4000" dirty="0" smtClean="0"/>
          </a:p>
          <a:p>
            <a:pPr>
              <a:buFont typeface="Wingdings" panose="05000000000000000000" pitchFamily="2" charset="2"/>
              <a:buChar char="q"/>
            </a:pPr>
            <a:r>
              <a:rPr lang="en-GB" sz="4000" dirty="0" smtClean="0"/>
              <a:t>CP </a:t>
            </a:r>
            <a:r>
              <a:rPr lang="en-GB" sz="4000" dirty="0"/>
              <a:t>is the most common motor disability in childhood</a:t>
            </a:r>
            <a:r>
              <a:rPr lang="en-GB" sz="4000" dirty="0" smtClean="0"/>
              <a:t>.</a:t>
            </a:r>
          </a:p>
        </p:txBody>
      </p:sp>
    </p:spTree>
    <p:extLst>
      <p:ext uri="{BB962C8B-B14F-4D97-AF65-F5344CB8AC3E}">
        <p14:creationId xmlns:p14="http://schemas.microsoft.com/office/powerpoint/2010/main" val="401118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CEREBROVASCULAR ACCIDENT</a:t>
            </a:r>
            <a:endParaRPr lang="en-GB" dirty="0"/>
          </a:p>
        </p:txBody>
      </p:sp>
      <p:sp>
        <p:nvSpPr>
          <p:cNvPr id="3" name="Content Placeholder 2"/>
          <p:cNvSpPr>
            <a:spLocks noGrp="1"/>
          </p:cNvSpPr>
          <p:nvPr>
            <p:ph idx="1"/>
          </p:nvPr>
        </p:nvSpPr>
        <p:spPr/>
        <p:txBody>
          <a:bodyPr>
            <a:normAutofit/>
          </a:bodyPr>
          <a:lstStyle/>
          <a:p>
            <a:r>
              <a:rPr lang="en-US" sz="4000" dirty="0"/>
              <a:t>Cerebrovascular disorders” is an umbrella term that refers to any functional abnormality of the central nervous system (CNS)that occurs when the normal blood supply to the brain is disrupted</a:t>
            </a:r>
            <a:r>
              <a:rPr lang="en-US" sz="4000" dirty="0" smtClean="0"/>
              <a:t>. </a:t>
            </a:r>
            <a:endParaRPr lang="en-GB" sz="4000" dirty="0"/>
          </a:p>
          <a:p>
            <a:endParaRPr lang="en-GB" sz="4000" dirty="0"/>
          </a:p>
        </p:txBody>
      </p:sp>
    </p:spTree>
    <p:extLst>
      <p:ext uri="{BB962C8B-B14F-4D97-AF65-F5344CB8AC3E}">
        <p14:creationId xmlns:p14="http://schemas.microsoft.com/office/powerpoint/2010/main" val="252996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p:spPr>
        <p:txBody>
          <a:bodyPr/>
          <a:lstStyle/>
          <a:p>
            <a:r>
              <a:rPr lang="en-GB" dirty="0" smtClean="0"/>
              <a:t>Pathophysiology 2</a:t>
            </a:r>
            <a:endParaRPr lang="en-GB" dirty="0"/>
          </a:p>
        </p:txBody>
      </p:sp>
      <p:pic>
        <p:nvPicPr>
          <p:cNvPr id="5122" name="Picture 2" descr="Image result for pathophysiology of meningit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910" y="1249251"/>
            <a:ext cx="10195070" cy="549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5408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ircle of Willis: Anatomy, function, and what to kn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96503"/>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STROKE</a:t>
            </a:r>
            <a:endParaRPr lang="en-GB" dirty="0"/>
          </a:p>
        </p:txBody>
      </p:sp>
      <p:sp>
        <p:nvSpPr>
          <p:cNvPr id="3" name="Content Placeholder 2"/>
          <p:cNvSpPr>
            <a:spLocks noGrp="1"/>
          </p:cNvSpPr>
          <p:nvPr>
            <p:ph idx="1"/>
          </p:nvPr>
        </p:nvSpPr>
        <p:spPr/>
        <p:txBody>
          <a:bodyPr>
            <a:normAutofit/>
          </a:bodyPr>
          <a:lstStyle/>
          <a:p>
            <a:pPr lvl="1"/>
            <a:r>
              <a:rPr lang="en-US" sz="4000" b="1" u="sng" dirty="0" smtClean="0"/>
              <a:t>Ischemic/Thrombolytic</a:t>
            </a:r>
            <a:r>
              <a:rPr lang="en-US" sz="4000" dirty="0" smtClean="0"/>
              <a:t>(85</a:t>
            </a:r>
            <a:r>
              <a:rPr lang="en-US" sz="4000" dirty="0"/>
              <a:t>%), in which vascular occlusion and significant </a:t>
            </a:r>
            <a:r>
              <a:rPr lang="en-US" sz="4000" dirty="0" err="1"/>
              <a:t>hypoperfusion</a:t>
            </a:r>
            <a:r>
              <a:rPr lang="en-US" sz="4000" dirty="0"/>
              <a:t> occur </a:t>
            </a:r>
            <a:endParaRPr lang="en-GB" sz="4000" dirty="0"/>
          </a:p>
          <a:p>
            <a:pPr lvl="1"/>
            <a:r>
              <a:rPr lang="en-US" sz="4000" b="1" u="sng" dirty="0"/>
              <a:t>hemorrhagic</a:t>
            </a:r>
            <a:r>
              <a:rPr lang="en-US" sz="4000" dirty="0"/>
              <a:t> (15%), in which there is </a:t>
            </a:r>
            <a:r>
              <a:rPr lang="en-US" sz="4000" dirty="0" err="1"/>
              <a:t>extravasationof</a:t>
            </a:r>
            <a:r>
              <a:rPr lang="en-US" sz="4000" dirty="0"/>
              <a:t> blood into the brain </a:t>
            </a:r>
            <a:endParaRPr lang="en-GB" sz="4000" dirty="0"/>
          </a:p>
          <a:p>
            <a:endParaRPr lang="en-GB" sz="4000" dirty="0"/>
          </a:p>
        </p:txBody>
      </p:sp>
    </p:spTree>
    <p:extLst>
      <p:ext uri="{BB962C8B-B14F-4D97-AF65-F5344CB8AC3E}">
        <p14:creationId xmlns:p14="http://schemas.microsoft.com/office/powerpoint/2010/main" val="20548803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Ischaemic Stroke</a:t>
            </a:r>
            <a:endParaRPr lang="en-GB" dirty="0"/>
          </a:p>
        </p:txBody>
      </p:sp>
      <p:sp>
        <p:nvSpPr>
          <p:cNvPr id="3" name="Content Placeholder 2"/>
          <p:cNvSpPr>
            <a:spLocks noGrp="1"/>
          </p:cNvSpPr>
          <p:nvPr>
            <p:ph idx="1"/>
          </p:nvPr>
        </p:nvSpPr>
        <p:spPr/>
        <p:txBody>
          <a:bodyPr>
            <a:normAutofit/>
          </a:bodyPr>
          <a:lstStyle/>
          <a:p>
            <a:r>
              <a:rPr lang="en-US" sz="4000" dirty="0"/>
              <a:t>An ischemic stroke, </a:t>
            </a:r>
            <a:r>
              <a:rPr lang="en-US" sz="4000" dirty="0" err="1"/>
              <a:t>cerebrovascularaccident</a:t>
            </a:r>
            <a:r>
              <a:rPr lang="en-US" sz="4000" dirty="0"/>
              <a:t> (CVA), </a:t>
            </a:r>
            <a:r>
              <a:rPr lang="en-US" sz="4000" dirty="0" smtClean="0"/>
              <a:t>also called </a:t>
            </a:r>
            <a:r>
              <a:rPr lang="en-US" sz="4000" dirty="0">
                <a:solidFill>
                  <a:srgbClr val="FF0000"/>
                </a:solidFill>
              </a:rPr>
              <a:t>“brain attack” </a:t>
            </a:r>
            <a:r>
              <a:rPr lang="en-US" sz="4000" dirty="0"/>
              <a:t>is a sudden loss of function resulting from disruption of the blood supply to a part of the brain.</a:t>
            </a:r>
            <a:endParaRPr lang="en-GB" sz="4000" dirty="0"/>
          </a:p>
          <a:p>
            <a:endParaRPr lang="en-GB" sz="4000" dirty="0"/>
          </a:p>
        </p:txBody>
      </p:sp>
    </p:spTree>
    <p:extLst>
      <p:ext uri="{BB962C8B-B14F-4D97-AF65-F5344CB8AC3E}">
        <p14:creationId xmlns:p14="http://schemas.microsoft.com/office/powerpoint/2010/main" val="61808334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t>Ischaemic Stroke</a:t>
            </a:r>
          </a:p>
        </p:txBody>
      </p:sp>
      <p:sp>
        <p:nvSpPr>
          <p:cNvPr id="3" name="Content Placeholder 2"/>
          <p:cNvSpPr>
            <a:spLocks noGrp="1"/>
          </p:cNvSpPr>
          <p:nvPr>
            <p:ph idx="1"/>
          </p:nvPr>
        </p:nvSpPr>
        <p:spPr/>
        <p:txBody>
          <a:bodyPr>
            <a:normAutofit/>
          </a:bodyPr>
          <a:lstStyle/>
          <a:p>
            <a:r>
              <a:rPr lang="en-US" sz="4000" dirty="0"/>
              <a:t>This event is usually the result of long-standing cerebrovascular disease. Early treatment results in </a:t>
            </a:r>
            <a:r>
              <a:rPr lang="en-US" sz="4000" dirty="0" err="1"/>
              <a:t>fewersymptoms</a:t>
            </a:r>
            <a:r>
              <a:rPr lang="en-US" sz="4000" dirty="0"/>
              <a:t> and less loss of function. </a:t>
            </a:r>
            <a:endParaRPr lang="en-GB" sz="4000" dirty="0"/>
          </a:p>
          <a:p>
            <a:endParaRPr lang="en-GB" sz="4000" dirty="0"/>
          </a:p>
        </p:txBody>
      </p:sp>
    </p:spTree>
    <p:extLst>
      <p:ext uri="{BB962C8B-B14F-4D97-AF65-F5344CB8AC3E}">
        <p14:creationId xmlns:p14="http://schemas.microsoft.com/office/powerpoint/2010/main" val="253074692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t>Ischaemic Stroke</a:t>
            </a:r>
          </a:p>
        </p:txBody>
      </p:sp>
      <p:sp>
        <p:nvSpPr>
          <p:cNvPr id="3" name="Content Placeholder 2"/>
          <p:cNvSpPr>
            <a:spLocks noGrp="1"/>
          </p:cNvSpPr>
          <p:nvPr>
            <p:ph idx="1"/>
          </p:nvPr>
        </p:nvSpPr>
        <p:spPr/>
        <p:txBody>
          <a:bodyPr>
            <a:noAutofit/>
          </a:bodyPr>
          <a:lstStyle/>
          <a:p>
            <a:pPr lvl="0"/>
            <a:r>
              <a:rPr lang="en-US" sz="4000" dirty="0"/>
              <a:t>Only 8% of ischemic </a:t>
            </a:r>
            <a:r>
              <a:rPr lang="en-US" sz="4000" dirty="0" smtClean="0"/>
              <a:t>strokes result </a:t>
            </a:r>
            <a:r>
              <a:rPr lang="en-US" sz="4000" dirty="0"/>
              <a:t>in death within 30 days Ischemic strokes are subdivided into five different types according to their cause: </a:t>
            </a:r>
            <a:endParaRPr lang="en-GB" sz="4000" dirty="0"/>
          </a:p>
        </p:txBody>
      </p:sp>
    </p:spTree>
    <p:extLst>
      <p:ext uri="{BB962C8B-B14F-4D97-AF65-F5344CB8AC3E}">
        <p14:creationId xmlns:p14="http://schemas.microsoft.com/office/powerpoint/2010/main" val="175788741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a:xfrm>
            <a:off x="1097280" y="1845733"/>
            <a:ext cx="10058400" cy="4397411"/>
          </a:xfrm>
        </p:spPr>
        <p:txBody>
          <a:bodyPr>
            <a:noAutofit/>
          </a:bodyPr>
          <a:lstStyle/>
          <a:p>
            <a:pPr lvl="1"/>
            <a:r>
              <a:rPr lang="en-US" sz="4000" dirty="0"/>
              <a:t>Large artery thrombosis (20%),</a:t>
            </a:r>
            <a:endParaRPr lang="en-GB" sz="4000" dirty="0"/>
          </a:p>
          <a:p>
            <a:pPr lvl="1"/>
            <a:r>
              <a:rPr lang="en-US" sz="4000" dirty="0"/>
              <a:t>Small </a:t>
            </a:r>
            <a:r>
              <a:rPr lang="en-US" sz="4000" dirty="0" err="1"/>
              <a:t>penetratingartery</a:t>
            </a:r>
            <a:r>
              <a:rPr lang="en-US" sz="4000" dirty="0"/>
              <a:t> thrombosis (25%), </a:t>
            </a:r>
            <a:endParaRPr lang="en-GB" sz="4000" dirty="0"/>
          </a:p>
          <a:p>
            <a:pPr lvl="1"/>
            <a:r>
              <a:rPr lang="en-US" sz="4000" dirty="0"/>
              <a:t>Cardiogenic embolic stroke(20%), </a:t>
            </a:r>
            <a:endParaRPr lang="en-GB" sz="4000" dirty="0"/>
          </a:p>
          <a:p>
            <a:pPr lvl="1"/>
            <a:r>
              <a:rPr lang="en-US" sz="4000" dirty="0"/>
              <a:t>Cryptogenic (30%) and other (5%) </a:t>
            </a:r>
            <a:endParaRPr lang="en-GB" sz="4000" dirty="0"/>
          </a:p>
          <a:p>
            <a:pPr lvl="1"/>
            <a:r>
              <a:rPr lang="en-US" sz="4000" dirty="0"/>
              <a:t>Large artery thrombotic strokes are due to </a:t>
            </a:r>
            <a:r>
              <a:rPr lang="en-US" sz="4000" dirty="0" err="1"/>
              <a:t>atheroscleroticplaques</a:t>
            </a:r>
            <a:r>
              <a:rPr lang="en-US" sz="4000" dirty="0"/>
              <a:t> in the large blood vessels of the brain.</a:t>
            </a:r>
            <a:endParaRPr lang="en-GB" sz="4000" dirty="0"/>
          </a:p>
          <a:p>
            <a:endParaRPr lang="en-GB" sz="4000" dirty="0"/>
          </a:p>
          <a:p>
            <a:endParaRPr lang="en-GB" sz="4000" dirty="0"/>
          </a:p>
        </p:txBody>
      </p:sp>
    </p:spTree>
    <p:extLst>
      <p:ext uri="{BB962C8B-B14F-4D97-AF65-F5344CB8AC3E}">
        <p14:creationId xmlns:p14="http://schemas.microsoft.com/office/powerpoint/2010/main" val="21301876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Stroke - Symptoms and causes - Mayo Clin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421" y="0"/>
            <a:ext cx="1174531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43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CVA</a:t>
            </a:r>
            <a:endParaRPr lang="en-GB"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sz="4000" dirty="0"/>
              <a:t>Thrombus formation and occlusion at the site of the atherosclerosis result in </a:t>
            </a:r>
            <a:r>
              <a:rPr lang="en-US" sz="4000" dirty="0" smtClean="0"/>
              <a:t>ischemia and </a:t>
            </a:r>
            <a:r>
              <a:rPr lang="en-US" sz="4000" b="1" dirty="0"/>
              <a:t>infarction</a:t>
            </a:r>
            <a:r>
              <a:rPr lang="en-US" sz="4000" dirty="0"/>
              <a:t>.</a:t>
            </a:r>
            <a:endParaRPr lang="en-GB" sz="4000" dirty="0"/>
          </a:p>
          <a:p>
            <a:pPr lvl="0">
              <a:buFont typeface="Wingdings" panose="05000000000000000000" pitchFamily="2" charset="2"/>
              <a:buChar char="Ø"/>
            </a:pPr>
            <a:r>
              <a:rPr lang="en-US" sz="4000" dirty="0"/>
              <a:t>Small penetrating artery thrombotic strokes affect one or more vessels and are the most common type of ischemic stroke.</a:t>
            </a:r>
            <a:endParaRPr lang="en-GB" sz="4000" dirty="0"/>
          </a:p>
          <a:p>
            <a:pPr>
              <a:buFont typeface="Wingdings" panose="05000000000000000000" pitchFamily="2" charset="2"/>
              <a:buChar char="Ø"/>
            </a:pPr>
            <a:endParaRPr lang="en-GB" sz="4000" dirty="0"/>
          </a:p>
        </p:txBody>
      </p:sp>
    </p:spTree>
    <p:extLst>
      <p:ext uri="{BB962C8B-B14F-4D97-AF65-F5344CB8AC3E}">
        <p14:creationId xmlns:p14="http://schemas.microsoft.com/office/powerpoint/2010/main" val="322621523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CVA</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US" sz="4000" dirty="0"/>
              <a:t>Small artery thrombotic strokes are also called </a:t>
            </a:r>
            <a:r>
              <a:rPr lang="en-US" sz="4000" dirty="0">
                <a:solidFill>
                  <a:srgbClr val="FF0000"/>
                </a:solidFill>
              </a:rPr>
              <a:t>lacunar strokes </a:t>
            </a:r>
            <a:r>
              <a:rPr lang="en-US" sz="4000" dirty="0"/>
              <a:t>because of the cavity that is created once the infarcted brain tissue disintegrates.</a:t>
            </a:r>
            <a:endParaRPr lang="en-GB" sz="4000" dirty="0"/>
          </a:p>
          <a:p>
            <a:pPr lvl="0">
              <a:buFont typeface="Wingdings" panose="05000000000000000000" pitchFamily="2" charset="2"/>
              <a:buChar char="q"/>
            </a:pPr>
            <a:r>
              <a:rPr lang="en-US" sz="4000" dirty="0"/>
              <a:t>Cardiogenic embolic strokes are associated with cardiac dysrhythmias, usually atrial fibrillation. </a:t>
            </a:r>
            <a:endParaRPr lang="en-GB" sz="4000" dirty="0"/>
          </a:p>
        </p:txBody>
      </p:sp>
    </p:spTree>
    <p:extLst>
      <p:ext uri="{BB962C8B-B14F-4D97-AF65-F5344CB8AC3E}">
        <p14:creationId xmlns:p14="http://schemas.microsoft.com/office/powerpoint/2010/main" val="121197441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CVA</a:t>
            </a:r>
            <a:endParaRPr lang="en-GB"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US" sz="4000" dirty="0" smtClean="0"/>
              <a:t>Emboli </a:t>
            </a:r>
            <a:r>
              <a:rPr lang="en-US" sz="4000" dirty="0"/>
              <a:t>originate from the heart and circulate to the cerebral vasculature, most commonly the left middle cerebral artery, resulting in a stroke.</a:t>
            </a:r>
            <a:endParaRPr lang="en-GB" sz="4000" dirty="0"/>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200958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GB" dirty="0" smtClean="0"/>
              <a:t>Clinical Features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805655"/>
              </p:ext>
            </p:extLst>
          </p:nvPr>
        </p:nvGraphicFramePr>
        <p:xfrm>
          <a:off x="838200" y="1171977"/>
          <a:ext cx="10515600" cy="5004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75525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914400"/>
          </a:xfrm>
        </p:spPr>
        <p:txBody>
          <a:bodyPr>
            <a:normAutofit/>
          </a:bodyPr>
          <a:lstStyle/>
          <a:p>
            <a:r>
              <a:rPr lang="en-GB" dirty="0" smtClean="0"/>
              <a:t>Pathophysiology</a:t>
            </a:r>
            <a:endParaRPr lang="en-GB" dirty="0"/>
          </a:p>
        </p:txBody>
      </p:sp>
      <p:pic>
        <p:nvPicPr>
          <p:cNvPr id="2052" name="Picture 4" descr="PDF] Pathophysiology of acute ischaemic stroke BIOCHEMICAL IMPACT OF  REDUCED CEREBRAIL BLOOD FLOW AND ISCHAEMIA | Semantic Schola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14400"/>
            <a:ext cx="12191999"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696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725213"/>
          </a:xfrm>
        </p:spPr>
        <p:txBody>
          <a:bodyPr/>
          <a:lstStyle/>
          <a:p>
            <a:r>
              <a:rPr lang="en-GB" dirty="0" smtClean="0"/>
              <a:t>Pathophysiology</a:t>
            </a:r>
            <a:endParaRPr lang="en-GB" dirty="0"/>
          </a:p>
        </p:txBody>
      </p:sp>
      <p:pic>
        <p:nvPicPr>
          <p:cNvPr id="3074" name="Picture 2" descr="Brief pathophysiology of ischemic stroke. In the pathophysiology of... |  Download Scientific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25214"/>
            <a:ext cx="12192000" cy="613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6669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1706677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a:xfrm>
            <a:off x="1097280" y="1845734"/>
            <a:ext cx="10058400" cy="4807314"/>
          </a:xfrm>
        </p:spPr>
        <p:txBody>
          <a:bodyPr>
            <a:noAutofit/>
          </a:bodyPr>
          <a:lstStyle/>
          <a:p>
            <a:pPr lvl="0">
              <a:buFont typeface="Courier New" panose="02070309020205020404" pitchFamily="49" charset="0"/>
              <a:buChar char="o"/>
            </a:pPr>
            <a:r>
              <a:rPr lang="en-US" sz="4000" dirty="0"/>
              <a:t>Clinical manifestations vary depending on the vessel affected and the cerebral territories it </a:t>
            </a:r>
            <a:r>
              <a:rPr lang="en-US" sz="4000" dirty="0" err="1"/>
              <a:t>perfuses</a:t>
            </a:r>
            <a:r>
              <a:rPr lang="en-US" sz="4000" dirty="0"/>
              <a:t>. </a:t>
            </a:r>
            <a:endParaRPr lang="en-GB" sz="4000" dirty="0"/>
          </a:p>
          <a:p>
            <a:pPr lvl="0">
              <a:buFont typeface="Courier New" panose="02070309020205020404" pitchFamily="49" charset="0"/>
              <a:buChar char="o"/>
            </a:pPr>
            <a:r>
              <a:rPr lang="en-US" sz="4000" dirty="0"/>
              <a:t>Symptoms are usually multiple. </a:t>
            </a:r>
            <a:endParaRPr lang="en-GB" sz="4000" dirty="0"/>
          </a:p>
          <a:p>
            <a:pPr lvl="0">
              <a:buFont typeface="Courier New" panose="02070309020205020404" pitchFamily="49" charset="0"/>
              <a:buChar char="o"/>
            </a:pPr>
            <a:r>
              <a:rPr lang="en-US" sz="4000" dirty="0"/>
              <a:t>Headache may be a sign of impending cerebral hemorrhage or infarction; however, it is not always present.</a:t>
            </a:r>
            <a:endParaRPr lang="en-GB" sz="4000" dirty="0"/>
          </a:p>
          <a:p>
            <a:pPr>
              <a:buFont typeface="Courier New" panose="02070309020205020404" pitchFamily="49" charset="0"/>
              <a:buChar char="o"/>
            </a:pPr>
            <a:endParaRPr lang="en-GB" sz="4000" dirty="0"/>
          </a:p>
        </p:txBody>
      </p:sp>
    </p:spTree>
    <p:extLst>
      <p:ext uri="{BB962C8B-B14F-4D97-AF65-F5344CB8AC3E}">
        <p14:creationId xmlns:p14="http://schemas.microsoft.com/office/powerpoint/2010/main" val="221087405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a:t>Numbness or weakness of the face, arm, or leg, especially on one </a:t>
            </a:r>
            <a:r>
              <a:rPr lang="en-GB" sz="4000" dirty="0" smtClean="0"/>
              <a:t>side of </a:t>
            </a:r>
            <a:r>
              <a:rPr lang="en-GB" sz="4000" dirty="0"/>
              <a:t>the body</a:t>
            </a:r>
          </a:p>
          <a:p>
            <a:pPr>
              <a:buFont typeface="Arial" panose="020B0604020202020204" pitchFamily="34" charset="0"/>
              <a:buChar char="•"/>
            </a:pPr>
            <a:r>
              <a:rPr lang="en-GB" sz="4000" dirty="0"/>
              <a:t>Confusion or change in mental status</a:t>
            </a:r>
          </a:p>
          <a:p>
            <a:pPr>
              <a:buFont typeface="Arial" panose="020B0604020202020204" pitchFamily="34" charset="0"/>
              <a:buChar char="•"/>
            </a:pPr>
            <a:r>
              <a:rPr lang="en-GB" sz="4000" dirty="0"/>
              <a:t>Trouble speaking or understanding </a:t>
            </a:r>
            <a:r>
              <a:rPr lang="en-GB" sz="4000" dirty="0" smtClean="0"/>
              <a:t>speech</a:t>
            </a:r>
            <a:endParaRPr lang="en-GB" sz="4000" dirty="0"/>
          </a:p>
        </p:txBody>
      </p:sp>
    </p:spTree>
    <p:extLst>
      <p:ext uri="{BB962C8B-B14F-4D97-AF65-F5344CB8AC3E}">
        <p14:creationId xmlns:p14="http://schemas.microsoft.com/office/powerpoint/2010/main" val="250027987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Visual </a:t>
            </a:r>
            <a:r>
              <a:rPr lang="en-GB" sz="4000" dirty="0"/>
              <a:t>disturbances</a:t>
            </a:r>
          </a:p>
          <a:p>
            <a:pPr>
              <a:buFont typeface="Arial" panose="020B0604020202020204" pitchFamily="34" charset="0"/>
              <a:buChar char="•"/>
            </a:pPr>
            <a:r>
              <a:rPr lang="en-GB" sz="4000" dirty="0"/>
              <a:t>Difficulty walking, dizziness, or loss of balance or coordination</a:t>
            </a:r>
          </a:p>
          <a:p>
            <a:pPr>
              <a:buFont typeface="Arial" panose="020B0604020202020204" pitchFamily="34" charset="0"/>
              <a:buChar char="•"/>
            </a:pPr>
            <a:r>
              <a:rPr lang="en-GB" sz="4000" dirty="0"/>
              <a:t>Sudden severe headache</a:t>
            </a:r>
          </a:p>
        </p:txBody>
      </p:sp>
    </p:spTree>
    <p:extLst>
      <p:ext uri="{BB962C8B-B14F-4D97-AF65-F5344CB8AC3E}">
        <p14:creationId xmlns:p14="http://schemas.microsoft.com/office/powerpoint/2010/main" val="3257462304"/>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What are the Signs and Symptoms of a Stroke? | C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68540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9180221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78830"/>
            <a:ext cx="12192000" cy="6858000"/>
          </a:xfrm>
          <a:prstGeom prst="rect">
            <a:avLst/>
          </a:prstGeom>
        </p:spPr>
      </p:pic>
    </p:spTree>
    <p:extLst>
      <p:ext uri="{BB962C8B-B14F-4D97-AF65-F5344CB8AC3E}">
        <p14:creationId xmlns:p14="http://schemas.microsoft.com/office/powerpoint/2010/main" val="332184330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roke: Assessment - Physi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9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2831"/>
            <a:ext cx="10058400" cy="928048"/>
          </a:xfrm>
        </p:spPr>
        <p:txBody>
          <a:bodyPr/>
          <a:lstStyle/>
          <a:p>
            <a:r>
              <a:rPr lang="en-GB" dirty="0" smtClean="0"/>
              <a:t>Clinical Features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2835665"/>
              </p:ext>
            </p:extLst>
          </p:nvPr>
        </p:nvGraphicFramePr>
        <p:xfrm>
          <a:off x="1096963" y="1050879"/>
          <a:ext cx="10058400" cy="5663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70338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7" name="Content Placeholder 6"/>
          <p:cNvSpPr>
            <a:spLocks noGrp="1"/>
          </p:cNvSpPr>
          <p:nvPr>
            <p:ph idx="1"/>
          </p:nvPr>
        </p:nvSpPr>
        <p:spPr/>
        <p:txBody>
          <a:bodyPr>
            <a:normAutofit/>
          </a:bodyPr>
          <a:lstStyle/>
          <a:p>
            <a:pPr lvl="0">
              <a:buFont typeface="Wingdings" panose="05000000000000000000" pitchFamily="2" charset="2"/>
              <a:buChar char="q"/>
            </a:pPr>
            <a:r>
              <a:rPr lang="en-US" sz="4000" dirty="0"/>
              <a:t>Carotid ultrasound to detect carotid stenosis.</a:t>
            </a:r>
            <a:endParaRPr lang="en-GB" sz="4000" dirty="0"/>
          </a:p>
          <a:p>
            <a:pPr lvl="0">
              <a:buFont typeface="Wingdings" panose="05000000000000000000" pitchFamily="2" charset="2"/>
              <a:buChar char="q"/>
            </a:pPr>
            <a:r>
              <a:rPr lang="en-US" sz="4000" dirty="0"/>
              <a:t>CT scan to determine cause and location of stroke.</a:t>
            </a:r>
            <a:endParaRPr lang="en-GB" sz="4000" dirty="0"/>
          </a:p>
          <a:p>
            <a:pPr lvl="0">
              <a:buFont typeface="Wingdings" panose="05000000000000000000" pitchFamily="2" charset="2"/>
              <a:buChar char="q"/>
            </a:pPr>
            <a:r>
              <a:rPr lang="en-US" sz="4000" dirty="0" smtClean="0"/>
              <a:t>Cerebral angiography.</a:t>
            </a:r>
            <a:endParaRPr lang="en-GB" sz="4000" dirty="0"/>
          </a:p>
          <a:p>
            <a:pPr lvl="0">
              <a:buFont typeface="Wingdings" panose="05000000000000000000" pitchFamily="2" charset="2"/>
              <a:buChar char="q"/>
            </a:pPr>
            <a:r>
              <a:rPr lang="en-US" sz="4000" dirty="0" smtClean="0"/>
              <a:t>MRI </a:t>
            </a:r>
            <a:r>
              <a:rPr lang="en-US" sz="4000" dirty="0"/>
              <a:t>with diffusion-weighted images to localize ischemic damage.</a:t>
            </a:r>
            <a:endParaRPr lang="en-GB" sz="4000" dirty="0"/>
          </a:p>
          <a:p>
            <a:pPr lvl="0">
              <a:buFont typeface="Wingdings" panose="05000000000000000000" pitchFamily="2" charset="2"/>
              <a:buChar char="q"/>
            </a:pPr>
            <a:endParaRPr lang="en-GB" sz="4000" dirty="0"/>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267817313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of Ischaemic Stroke(Early)</a:t>
            </a:r>
            <a:endParaRPr lang="en-GB" dirty="0"/>
          </a:p>
        </p:txBody>
      </p:sp>
      <p:sp>
        <p:nvSpPr>
          <p:cNvPr id="8" name="Content Placeholder 7"/>
          <p:cNvSpPr>
            <a:spLocks noGrp="1"/>
          </p:cNvSpPr>
          <p:nvPr>
            <p:ph idx="1"/>
          </p:nvPr>
        </p:nvSpPr>
        <p:spPr/>
        <p:txBody>
          <a:bodyPr>
            <a:noAutofit/>
          </a:bodyPr>
          <a:lstStyle/>
          <a:p>
            <a:pPr marL="457200" indent="-457200">
              <a:buFont typeface="+mj-lt"/>
              <a:buAutoNum type="arabicPeriod"/>
            </a:pPr>
            <a:r>
              <a:rPr lang="en-GB" sz="4000" dirty="0" smtClean="0"/>
              <a:t>Support vital Functions</a:t>
            </a:r>
          </a:p>
          <a:p>
            <a:pPr marL="457200" indent="-457200">
              <a:buFont typeface="+mj-lt"/>
              <a:buAutoNum type="arabicPeriod"/>
            </a:pPr>
            <a:r>
              <a:rPr lang="en-GB" sz="4000" dirty="0" smtClean="0"/>
              <a:t>Neurological Assessment</a:t>
            </a:r>
          </a:p>
          <a:p>
            <a:pPr marL="457200" indent="-457200">
              <a:buFont typeface="+mj-lt"/>
              <a:buAutoNum type="arabicPeriod"/>
            </a:pPr>
            <a:r>
              <a:rPr lang="en-GB" sz="4000" dirty="0" smtClean="0"/>
              <a:t>IVF until able to take orally</a:t>
            </a:r>
          </a:p>
          <a:p>
            <a:pPr marL="457200" indent="-457200">
              <a:buFont typeface="+mj-lt"/>
              <a:buAutoNum type="arabicPeriod"/>
            </a:pPr>
            <a:r>
              <a:rPr lang="en-GB" sz="4000" dirty="0" smtClean="0"/>
              <a:t>Control of BP</a:t>
            </a:r>
          </a:p>
        </p:txBody>
      </p:sp>
    </p:spTree>
    <p:extLst>
      <p:ext uri="{BB962C8B-B14F-4D97-AF65-F5344CB8AC3E}">
        <p14:creationId xmlns:p14="http://schemas.microsoft.com/office/powerpoint/2010/main" val="2607381153"/>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of Ischaemic Stroke(Early)</a:t>
            </a:r>
            <a:endParaRPr lang="en-GB" dirty="0"/>
          </a:p>
        </p:txBody>
      </p:sp>
      <p:sp>
        <p:nvSpPr>
          <p:cNvPr id="8" name="Content Placeholder 7"/>
          <p:cNvSpPr>
            <a:spLocks noGrp="1"/>
          </p:cNvSpPr>
          <p:nvPr>
            <p:ph idx="1"/>
          </p:nvPr>
        </p:nvSpPr>
        <p:spPr/>
        <p:txBody>
          <a:bodyPr>
            <a:noAutofit/>
          </a:bodyPr>
          <a:lstStyle/>
          <a:p>
            <a:pPr marL="742950" indent="-742950">
              <a:buFont typeface="+mj-lt"/>
              <a:buAutoNum type="arabicPeriod" startAt="5"/>
            </a:pPr>
            <a:r>
              <a:rPr lang="en-GB" sz="4000" dirty="0" smtClean="0"/>
              <a:t>Thrombolytic agent</a:t>
            </a:r>
          </a:p>
          <a:p>
            <a:pPr marL="742950" indent="-742950">
              <a:buFont typeface="+mj-lt"/>
              <a:buAutoNum type="arabicPeriod" startAt="5"/>
            </a:pPr>
            <a:r>
              <a:rPr lang="en-GB" sz="4000" dirty="0" smtClean="0"/>
              <a:t>Trans-arterial </a:t>
            </a:r>
            <a:r>
              <a:rPr lang="en-GB" sz="4000" dirty="0" err="1"/>
              <a:t>tPA</a:t>
            </a:r>
            <a:r>
              <a:rPr lang="en-GB" sz="4000" dirty="0"/>
              <a:t> within 6 hours of onset of symptoms</a:t>
            </a:r>
            <a:r>
              <a:rPr lang="en-GB" sz="4000" dirty="0" smtClean="0"/>
              <a:t>.(read more)</a:t>
            </a:r>
          </a:p>
          <a:p>
            <a:pPr marL="742950" indent="-742950">
              <a:buFont typeface="+mj-lt"/>
              <a:buAutoNum type="arabicPeriod" startAt="5"/>
            </a:pPr>
            <a:r>
              <a:rPr lang="en-GB" sz="4000" dirty="0" smtClean="0"/>
              <a:t>Maintain normal temperature.</a:t>
            </a:r>
          </a:p>
          <a:p>
            <a:pPr marL="742950" indent="-742950">
              <a:buFont typeface="+mj-lt"/>
              <a:buAutoNum type="arabicPeriod" startAt="5"/>
            </a:pPr>
            <a:r>
              <a:rPr lang="en-GB" sz="4000" dirty="0" smtClean="0"/>
              <a:t>Early rehabilitation</a:t>
            </a:r>
            <a:endParaRPr lang="en-GB" sz="4000" dirty="0"/>
          </a:p>
        </p:txBody>
      </p:sp>
    </p:spTree>
    <p:extLst>
      <p:ext uri="{BB962C8B-B14F-4D97-AF65-F5344CB8AC3E}">
        <p14:creationId xmlns:p14="http://schemas.microsoft.com/office/powerpoint/2010/main" val="235108145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7253020"/>
              </p:ext>
            </p:extLst>
          </p:nvPr>
        </p:nvGraphicFramePr>
        <p:xfrm>
          <a:off x="1097280" y="1845733"/>
          <a:ext cx="10058400" cy="446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52563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333700"/>
              </p:ext>
            </p:extLst>
          </p:nvPr>
        </p:nvGraphicFramePr>
        <p:xfrm>
          <a:off x="1097280" y="1845733"/>
          <a:ext cx="10058400" cy="446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1472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500" dirty="0" smtClean="0"/>
              <a:t>Haemorrhagic </a:t>
            </a:r>
            <a:r>
              <a:rPr lang="en-GB" sz="5500" dirty="0"/>
              <a:t>Stroke</a:t>
            </a:r>
          </a:p>
        </p:txBody>
      </p:sp>
      <p:sp>
        <p:nvSpPr>
          <p:cNvPr id="3" name="Content Placeholder 2"/>
          <p:cNvSpPr>
            <a:spLocks noGrp="1"/>
          </p:cNvSpPr>
          <p:nvPr>
            <p:ph idx="1"/>
          </p:nvPr>
        </p:nvSpPr>
        <p:spPr>
          <a:xfrm>
            <a:off x="1097280" y="1845733"/>
            <a:ext cx="10058400" cy="4901907"/>
          </a:xfrm>
        </p:spPr>
        <p:txBody>
          <a:bodyPr>
            <a:normAutofit/>
          </a:bodyPr>
          <a:lstStyle/>
          <a:p>
            <a:pPr>
              <a:buFont typeface="Wingdings" panose="05000000000000000000" pitchFamily="2" charset="2"/>
              <a:buChar char="§"/>
            </a:pPr>
            <a:r>
              <a:rPr lang="en-GB" sz="4000" dirty="0"/>
              <a:t>Leakage of blood from a blood vessel and </a:t>
            </a:r>
            <a:r>
              <a:rPr lang="en-GB" sz="4000" dirty="0" smtClean="0"/>
              <a:t>haemorrhage </a:t>
            </a:r>
            <a:r>
              <a:rPr lang="en-GB" sz="4000" dirty="0"/>
              <a:t>into brain tissue, causing </a:t>
            </a:r>
            <a:r>
              <a:rPr lang="en-GB" sz="4000" dirty="0" err="1"/>
              <a:t>edema</a:t>
            </a:r>
            <a:r>
              <a:rPr lang="en-GB" sz="4000" dirty="0"/>
              <a:t>, compression </a:t>
            </a:r>
            <a:r>
              <a:rPr lang="en-GB" sz="4000" dirty="0" smtClean="0"/>
              <a:t>of brain </a:t>
            </a:r>
            <a:r>
              <a:rPr lang="en-GB" sz="4000" dirty="0"/>
              <a:t>tissue, and spasm of adjacent blood vessels</a:t>
            </a:r>
            <a:r>
              <a:rPr lang="en-GB" sz="4000" dirty="0" smtClean="0"/>
              <a:t>.</a:t>
            </a:r>
          </a:p>
          <a:p>
            <a:pPr>
              <a:buFont typeface="Wingdings" panose="05000000000000000000" pitchFamily="2" charset="2"/>
              <a:buChar char="§"/>
            </a:pPr>
            <a:r>
              <a:rPr lang="en-GB" sz="4000" dirty="0"/>
              <a:t>May occur outside the dura (extradural), beneath the dura mater (subdural), in the SAS, or within </a:t>
            </a:r>
            <a:r>
              <a:rPr lang="en-GB" sz="4000" dirty="0" smtClean="0"/>
              <a:t>the brain </a:t>
            </a:r>
            <a:r>
              <a:rPr lang="en-GB" sz="4000" dirty="0"/>
              <a:t>substance (intracerebral).</a:t>
            </a:r>
          </a:p>
        </p:txBody>
      </p:sp>
    </p:spTree>
    <p:extLst>
      <p:ext uri="{BB962C8B-B14F-4D97-AF65-F5344CB8AC3E}">
        <p14:creationId xmlns:p14="http://schemas.microsoft.com/office/powerpoint/2010/main" val="3946644816"/>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4000" dirty="0"/>
              <a:t>hypertension.</a:t>
            </a:r>
          </a:p>
          <a:p>
            <a:pPr>
              <a:buFont typeface="Wingdings" panose="05000000000000000000" pitchFamily="2" charset="2"/>
              <a:buChar char="q"/>
            </a:pPr>
            <a:r>
              <a:rPr lang="en-GB" sz="4000" dirty="0"/>
              <a:t>Head </a:t>
            </a:r>
            <a:r>
              <a:rPr lang="en-GB" sz="4000" dirty="0" smtClean="0"/>
              <a:t>trauma</a:t>
            </a:r>
          </a:p>
          <a:p>
            <a:pPr>
              <a:buFont typeface="Wingdings" panose="05000000000000000000" pitchFamily="2" charset="2"/>
              <a:buChar char="q"/>
            </a:pPr>
            <a:r>
              <a:rPr lang="en-GB" sz="4000" dirty="0"/>
              <a:t>Deterioration of vessel wall from chronic hypertension, diabetes mellitus, or cocaine use.</a:t>
            </a:r>
          </a:p>
          <a:p>
            <a:pPr>
              <a:buFont typeface="Wingdings" panose="05000000000000000000" pitchFamily="2" charset="2"/>
              <a:buChar char="q"/>
            </a:pPr>
            <a:r>
              <a:rPr lang="en-GB" sz="4000" dirty="0"/>
              <a:t>Congenital weakening of blood vessel wall with </a:t>
            </a:r>
            <a:r>
              <a:rPr lang="en-GB" sz="4000" dirty="0" smtClean="0"/>
              <a:t>aneurysm.</a:t>
            </a:r>
            <a:endParaRPr lang="en-GB" sz="4000" dirty="0"/>
          </a:p>
        </p:txBody>
      </p:sp>
    </p:spTree>
    <p:extLst>
      <p:ext uri="{BB962C8B-B14F-4D97-AF65-F5344CB8AC3E}">
        <p14:creationId xmlns:p14="http://schemas.microsoft.com/office/powerpoint/2010/main" val="393827064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Haemorrhagic Stroke</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a:t>The intracranial </a:t>
            </a:r>
            <a:r>
              <a:rPr lang="en-GB" sz="4000" dirty="0" err="1"/>
              <a:t>hemorrhage</a:t>
            </a:r>
            <a:r>
              <a:rPr lang="en-GB" sz="4000" dirty="0"/>
              <a:t> becomes a space-occupying lesion within the skull and compromises </a:t>
            </a:r>
            <a:r>
              <a:rPr lang="en-GB" sz="4000" dirty="0" smtClean="0"/>
              <a:t>brain function</a:t>
            </a:r>
            <a:r>
              <a:rPr lang="en-GB" sz="4000" dirty="0"/>
              <a:t>.</a:t>
            </a:r>
          </a:p>
          <a:p>
            <a:pPr>
              <a:buFont typeface="Wingdings" panose="05000000000000000000" pitchFamily="2" charset="2"/>
              <a:buChar char="Ø"/>
            </a:pPr>
            <a:r>
              <a:rPr lang="en-GB" sz="4000" dirty="0"/>
              <a:t>The mass effect causes pressure on brain tissue</a:t>
            </a:r>
            <a:r>
              <a:rPr lang="en-GB" sz="4000" dirty="0" smtClean="0"/>
              <a:t>.</a:t>
            </a:r>
            <a:endParaRPr lang="en-GB" sz="4000" dirty="0"/>
          </a:p>
        </p:txBody>
      </p:sp>
    </p:spTree>
    <p:extLst>
      <p:ext uri="{BB962C8B-B14F-4D97-AF65-F5344CB8AC3E}">
        <p14:creationId xmlns:p14="http://schemas.microsoft.com/office/powerpoint/2010/main" val="226880596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Haemorrhagic Stroke</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smtClean="0"/>
              <a:t>The haemorrhage </a:t>
            </a:r>
            <a:r>
              <a:rPr lang="en-GB" sz="4000" dirty="0"/>
              <a:t>irritates local brain tissue, leading to surrounding focal </a:t>
            </a:r>
            <a:r>
              <a:rPr lang="en-GB" sz="4000" dirty="0" smtClean="0"/>
              <a:t>oedema.</a:t>
            </a:r>
            <a:endParaRPr lang="en-GB" sz="4000" dirty="0"/>
          </a:p>
          <a:p>
            <a:pPr>
              <a:buFont typeface="Wingdings" panose="05000000000000000000" pitchFamily="2" charset="2"/>
              <a:buChar char="Ø"/>
            </a:pPr>
            <a:r>
              <a:rPr lang="en-GB" sz="4000" dirty="0"/>
              <a:t>SAH or </a:t>
            </a:r>
            <a:r>
              <a:rPr lang="en-GB" sz="4000" dirty="0" smtClean="0"/>
              <a:t>haemorrhage </a:t>
            </a:r>
            <a:r>
              <a:rPr lang="en-GB" sz="4000" dirty="0"/>
              <a:t>into a ventricle can block normal CSF flow, leading to hydrocephalus.</a:t>
            </a:r>
          </a:p>
          <a:p>
            <a:pPr>
              <a:buFont typeface="Wingdings" panose="05000000000000000000" pitchFamily="2" charset="2"/>
              <a:buChar char="Ø"/>
            </a:pPr>
            <a:r>
              <a:rPr lang="en-GB" sz="4000" dirty="0" smtClean="0"/>
              <a:t>Haemorrhage </a:t>
            </a:r>
            <a:r>
              <a:rPr lang="en-GB" sz="4000" dirty="0"/>
              <a:t>commonly occurs suddenly while a person is active.</a:t>
            </a:r>
          </a:p>
        </p:txBody>
      </p:sp>
    </p:spTree>
    <p:extLst>
      <p:ext uri="{BB962C8B-B14F-4D97-AF65-F5344CB8AC3E}">
        <p14:creationId xmlns:p14="http://schemas.microsoft.com/office/powerpoint/2010/main" val="99771856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36575"/>
            <a:ext cx="10058400" cy="1450757"/>
          </a:xfrm>
        </p:spPr>
        <p:txBody>
          <a:bodyPr/>
          <a:lstStyle/>
          <a:p>
            <a:r>
              <a:rPr lang="en-GB" dirty="0" smtClean="0"/>
              <a:t>QUESTIONS?</a:t>
            </a:r>
            <a:endParaRPr lang="en-GB" dirty="0"/>
          </a:p>
        </p:txBody>
      </p:sp>
    </p:spTree>
    <p:extLst>
      <p:ext uri="{BB962C8B-B14F-4D97-AF65-F5344CB8AC3E}">
        <p14:creationId xmlns:p14="http://schemas.microsoft.com/office/powerpoint/2010/main" val="4214016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rmAutofit/>
          </a:bodyPr>
          <a:lstStyle/>
          <a:p>
            <a:r>
              <a:rPr lang="en-GB" sz="4000" b="1" u="sng" dirty="0"/>
              <a:t>Positive </a:t>
            </a:r>
            <a:r>
              <a:rPr lang="en-GB" sz="4000" b="1" u="sng" dirty="0" err="1"/>
              <a:t>Brudzinski’s</a:t>
            </a:r>
            <a:r>
              <a:rPr lang="en-GB" sz="4000" b="1" u="sng" dirty="0"/>
              <a:t> sign</a:t>
            </a:r>
            <a:r>
              <a:rPr lang="en-GB" sz="4000" dirty="0"/>
              <a:t>: When the patient’s neck </a:t>
            </a:r>
            <a:r>
              <a:rPr lang="en-GB" sz="4000" dirty="0" smtClean="0"/>
              <a:t>is flexed </a:t>
            </a:r>
            <a:r>
              <a:rPr lang="en-GB" sz="4000" dirty="0"/>
              <a:t>(after ruling out cervical trauma or injury</a:t>
            </a:r>
            <a:r>
              <a:rPr lang="en-GB" sz="4000" dirty="0" smtClean="0"/>
              <a:t>), flexion </a:t>
            </a:r>
            <a:r>
              <a:rPr lang="en-GB" sz="4000" dirty="0"/>
              <a:t>of the knees and hips is produced; when </a:t>
            </a:r>
            <a:r>
              <a:rPr lang="en-GB" sz="4000" dirty="0" smtClean="0"/>
              <a:t>the lower </a:t>
            </a:r>
            <a:r>
              <a:rPr lang="en-GB" sz="4000" dirty="0"/>
              <a:t>extremity of one side is passively flexed, a </a:t>
            </a:r>
            <a:r>
              <a:rPr lang="en-GB" sz="4000" dirty="0" smtClean="0"/>
              <a:t>similar movement </a:t>
            </a:r>
            <a:r>
              <a:rPr lang="en-GB" sz="4000" dirty="0"/>
              <a:t>is seen in the opposite </a:t>
            </a:r>
            <a:r>
              <a:rPr lang="en-GB" sz="4000" dirty="0" smtClean="0"/>
              <a:t>extremity.</a:t>
            </a:r>
            <a:endParaRPr lang="en-GB" sz="4000" dirty="0"/>
          </a:p>
        </p:txBody>
      </p:sp>
    </p:spTree>
    <p:extLst>
      <p:ext uri="{BB962C8B-B14F-4D97-AF65-F5344CB8AC3E}">
        <p14:creationId xmlns:p14="http://schemas.microsoft.com/office/powerpoint/2010/main" val="2736087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a:bodyPr>
          <a:lstStyle/>
          <a:p>
            <a:r>
              <a:rPr lang="en-GB" sz="4000" dirty="0" smtClean="0"/>
              <a:t>Lumber puncture to tap </a:t>
            </a:r>
            <a:r>
              <a:rPr lang="en-GB" sz="4000" dirty="0" err="1" smtClean="0"/>
              <a:t>csf</a:t>
            </a:r>
            <a:endParaRPr lang="en-GB" sz="4000" dirty="0" smtClean="0"/>
          </a:p>
          <a:p>
            <a:endParaRPr lang="en-GB" sz="4000" dirty="0"/>
          </a:p>
          <a:p>
            <a:endParaRPr lang="en-GB" sz="4000" dirty="0"/>
          </a:p>
        </p:txBody>
      </p:sp>
    </p:spTree>
    <p:extLst>
      <p:ext uri="{BB962C8B-B14F-4D97-AF65-F5344CB8AC3E}">
        <p14:creationId xmlns:p14="http://schemas.microsoft.com/office/powerpoint/2010/main" val="4185693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r>
              <a:rPr lang="en-GB" sz="4000" dirty="0" smtClean="0"/>
              <a:t>Antibiotics that cross BBB</a:t>
            </a:r>
          </a:p>
          <a:p>
            <a:pPr lvl="1"/>
            <a:r>
              <a:rPr lang="en-GB" sz="4000" dirty="0" smtClean="0"/>
              <a:t>Ceftriaxone in High doses </a:t>
            </a:r>
          </a:p>
          <a:p>
            <a:pPr lvl="1"/>
            <a:r>
              <a:rPr lang="en-GB" sz="4000" dirty="0" smtClean="0"/>
              <a:t>Dexamethasone for 3-4days</a:t>
            </a:r>
          </a:p>
          <a:p>
            <a:r>
              <a:rPr lang="en-GB" sz="4000" dirty="0" smtClean="0"/>
              <a:t>Benzyl penicillin combine with </a:t>
            </a:r>
            <a:r>
              <a:rPr lang="en-GB" sz="4000" dirty="0" err="1" smtClean="0"/>
              <a:t>Chlorampherical</a:t>
            </a:r>
            <a:r>
              <a:rPr lang="en-GB" sz="4000" dirty="0"/>
              <a:t> </a:t>
            </a:r>
            <a:r>
              <a:rPr lang="en-GB" sz="4000" dirty="0" smtClean="0"/>
              <a:t>(not first choice)</a:t>
            </a:r>
          </a:p>
          <a:p>
            <a:r>
              <a:rPr lang="en-GB" sz="4000" dirty="0" err="1" smtClean="0"/>
              <a:t>Phentoin</a:t>
            </a:r>
            <a:r>
              <a:rPr lang="en-GB" sz="4000" dirty="0" smtClean="0"/>
              <a:t> for convulsions</a:t>
            </a:r>
            <a:endParaRPr lang="en-GB" sz="4000" dirty="0"/>
          </a:p>
        </p:txBody>
      </p:sp>
    </p:spTree>
    <p:extLst>
      <p:ext uri="{BB962C8B-B14F-4D97-AF65-F5344CB8AC3E}">
        <p14:creationId xmlns:p14="http://schemas.microsoft.com/office/powerpoint/2010/main" val="1979686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a:xfrm>
            <a:off x="1097280" y="1845734"/>
            <a:ext cx="10058400" cy="4309406"/>
          </a:xfrm>
        </p:spPr>
        <p:txBody>
          <a:bodyPr>
            <a:noAutofit/>
          </a:bodyPr>
          <a:lstStyle/>
          <a:p>
            <a:pPr>
              <a:buFont typeface="Wingdings" panose="05000000000000000000" pitchFamily="2" charset="2"/>
              <a:buChar char="q"/>
            </a:pPr>
            <a:r>
              <a:rPr lang="en-GB" sz="4000" dirty="0"/>
              <a:t>N</a:t>
            </a:r>
            <a:r>
              <a:rPr lang="en-GB" sz="4000" dirty="0" smtClean="0"/>
              <a:t>urse in a dark quiet room due to photophobia</a:t>
            </a:r>
          </a:p>
          <a:p>
            <a:pPr>
              <a:buFont typeface="Wingdings" panose="05000000000000000000" pitchFamily="2" charset="2"/>
              <a:buChar char="q"/>
            </a:pPr>
            <a:r>
              <a:rPr lang="en-GB" sz="4000" dirty="0" smtClean="0"/>
              <a:t>Limit visitors and any CNS stimulants</a:t>
            </a:r>
          </a:p>
          <a:p>
            <a:pPr>
              <a:buFont typeface="Wingdings" panose="05000000000000000000" pitchFamily="2" charset="2"/>
              <a:buChar char="q"/>
            </a:pPr>
            <a:r>
              <a:rPr lang="en-GB" sz="4000" dirty="0" smtClean="0"/>
              <a:t>Nurse with bedrails to prevent injuries</a:t>
            </a:r>
          </a:p>
          <a:p>
            <a:pPr>
              <a:buFont typeface="Wingdings" panose="05000000000000000000" pitchFamily="2" charset="2"/>
              <a:buChar char="q"/>
            </a:pPr>
            <a:r>
              <a:rPr lang="en-GB" sz="4000" dirty="0" smtClean="0"/>
              <a:t>Assess neurological status 4hourly to determine progress of therapy</a:t>
            </a:r>
          </a:p>
          <a:p>
            <a:pPr>
              <a:buFont typeface="Wingdings" panose="05000000000000000000" pitchFamily="2" charset="2"/>
              <a:buChar char="q"/>
            </a:pPr>
            <a:r>
              <a:rPr lang="en-GB" sz="4000" dirty="0" smtClean="0"/>
              <a:t>Monitor vital signs continuously</a:t>
            </a:r>
          </a:p>
          <a:p>
            <a:pPr>
              <a:buFont typeface="Wingdings" panose="05000000000000000000" pitchFamily="2" charset="2"/>
              <a:buChar char="q"/>
            </a:pPr>
            <a:endParaRPr lang="en-GB" sz="4000" dirty="0" smtClean="0"/>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2068450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38200" y="1825625"/>
            <a:ext cx="10515600" cy="4497902"/>
          </a:xfrm>
        </p:spPr>
        <p:txBody>
          <a:bodyPr numCol="2">
            <a:normAutofit/>
          </a:bodyPr>
          <a:lstStyle/>
          <a:p>
            <a:r>
              <a:rPr lang="en-GB" sz="4000" b="1" dirty="0" smtClean="0"/>
              <a:t>Injuries</a:t>
            </a:r>
          </a:p>
          <a:p>
            <a:pPr lvl="1"/>
            <a:r>
              <a:rPr lang="en-GB" sz="4000" dirty="0" smtClean="0"/>
              <a:t>Bells Palsy</a:t>
            </a:r>
          </a:p>
          <a:p>
            <a:pPr lvl="1"/>
            <a:r>
              <a:rPr lang="en-GB" sz="4000" dirty="0" smtClean="0"/>
              <a:t>Head injury</a:t>
            </a:r>
          </a:p>
          <a:p>
            <a:pPr lvl="1"/>
            <a:r>
              <a:rPr lang="en-GB" sz="4000" dirty="0" smtClean="0"/>
              <a:t>Spinal injury</a:t>
            </a:r>
          </a:p>
          <a:p>
            <a:pPr lvl="1"/>
            <a:r>
              <a:rPr lang="en-GB" sz="4000" dirty="0" smtClean="0"/>
              <a:t>Cerebrovascular Accident</a:t>
            </a:r>
          </a:p>
          <a:p>
            <a:r>
              <a:rPr lang="en-GB" sz="4000" b="1" dirty="0" smtClean="0"/>
              <a:t>Others</a:t>
            </a:r>
          </a:p>
          <a:p>
            <a:pPr lvl="1"/>
            <a:r>
              <a:rPr lang="en-GB" sz="4000" dirty="0" smtClean="0"/>
              <a:t>Epilepsy</a:t>
            </a:r>
          </a:p>
          <a:p>
            <a:pPr lvl="1"/>
            <a:r>
              <a:rPr lang="en-GB" sz="4000" dirty="0" smtClean="0"/>
              <a:t>Space occupying lesions</a:t>
            </a:r>
          </a:p>
          <a:p>
            <a:pPr lvl="1"/>
            <a:r>
              <a:rPr lang="en-GB" sz="4000" dirty="0" smtClean="0"/>
              <a:t>Parkinson’s disease</a:t>
            </a:r>
          </a:p>
          <a:p>
            <a:r>
              <a:rPr lang="en-GB" sz="4000" b="1" dirty="0" smtClean="0"/>
              <a:t>Assessment Of CNS</a:t>
            </a:r>
          </a:p>
          <a:p>
            <a:pPr lvl="1"/>
            <a:r>
              <a:rPr lang="en-GB" sz="4000" dirty="0" smtClean="0"/>
              <a:t>GCS</a:t>
            </a:r>
          </a:p>
          <a:p>
            <a:pPr lvl="1"/>
            <a:r>
              <a:rPr lang="en-GB" sz="4000" dirty="0" smtClean="0"/>
              <a:t>AVPU</a:t>
            </a:r>
            <a:endParaRPr lang="en-GB" sz="4000" dirty="0"/>
          </a:p>
        </p:txBody>
      </p:sp>
    </p:spTree>
    <p:extLst>
      <p:ext uri="{BB962C8B-B14F-4D97-AF65-F5344CB8AC3E}">
        <p14:creationId xmlns:p14="http://schemas.microsoft.com/office/powerpoint/2010/main" val="3042967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a:xfrm>
            <a:off x="1097280" y="1737360"/>
            <a:ext cx="10058400" cy="4540610"/>
          </a:xfrm>
        </p:spPr>
        <p:txBody>
          <a:bodyPr>
            <a:noAutofit/>
          </a:bodyPr>
          <a:lstStyle/>
          <a:p>
            <a:pPr>
              <a:buFont typeface="Wingdings" panose="05000000000000000000" pitchFamily="2" charset="2"/>
              <a:buChar char="q"/>
            </a:pPr>
            <a:r>
              <a:rPr lang="en-GB" sz="4000" dirty="0" smtClean="0"/>
              <a:t>Monitor signs of increased Intracranial pressure</a:t>
            </a:r>
          </a:p>
          <a:p>
            <a:pPr>
              <a:buFont typeface="Wingdings" panose="05000000000000000000" pitchFamily="2" charset="2"/>
              <a:buChar char="q"/>
            </a:pPr>
            <a:r>
              <a:rPr lang="en-GB" sz="4000" dirty="0" smtClean="0"/>
              <a:t>Administer IVF but monitor closely to prevent overload and raised ICP</a:t>
            </a:r>
          </a:p>
          <a:p>
            <a:pPr>
              <a:buFont typeface="Wingdings" panose="05000000000000000000" pitchFamily="2" charset="2"/>
              <a:buChar char="q"/>
            </a:pPr>
            <a:r>
              <a:rPr lang="en-GB" sz="4000" dirty="0" smtClean="0"/>
              <a:t>Check Fluid input and output and renal function.</a:t>
            </a:r>
          </a:p>
          <a:p>
            <a:pPr>
              <a:buFont typeface="Wingdings" panose="05000000000000000000" pitchFamily="2" charset="2"/>
              <a:buChar char="q"/>
            </a:pPr>
            <a:r>
              <a:rPr lang="en-GB" sz="4000" dirty="0" smtClean="0"/>
              <a:t>For unconscious patients perform PAC, feed via NGT</a:t>
            </a:r>
            <a:endParaRPr lang="en-GB" sz="4000" dirty="0"/>
          </a:p>
        </p:txBody>
      </p:sp>
    </p:spTree>
    <p:extLst>
      <p:ext uri="{BB962C8B-B14F-4D97-AF65-F5344CB8AC3E}">
        <p14:creationId xmlns:p14="http://schemas.microsoft.com/office/powerpoint/2010/main" val="3667332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Prevention</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4000" dirty="0" smtClean="0"/>
              <a:t>Immunization</a:t>
            </a:r>
          </a:p>
          <a:p>
            <a:pPr>
              <a:buFont typeface="Wingdings" panose="05000000000000000000" pitchFamily="2" charset="2"/>
              <a:buChar char="§"/>
            </a:pPr>
            <a:r>
              <a:rPr lang="en-GB" sz="4000" dirty="0" smtClean="0"/>
              <a:t>Avoid Overcrowding</a:t>
            </a:r>
          </a:p>
          <a:p>
            <a:pPr>
              <a:buFont typeface="Wingdings" panose="05000000000000000000" pitchFamily="2" charset="2"/>
              <a:buChar char="§"/>
            </a:pPr>
            <a:r>
              <a:rPr lang="en-GB" sz="4000" dirty="0" smtClean="0"/>
              <a:t>Good Ventilation</a:t>
            </a:r>
          </a:p>
          <a:p>
            <a:pPr>
              <a:buFont typeface="Wingdings" panose="05000000000000000000" pitchFamily="2" charset="2"/>
              <a:buChar char="§"/>
            </a:pPr>
            <a:r>
              <a:rPr lang="en-GB" sz="4000" dirty="0" smtClean="0"/>
              <a:t>Isolation of cases (Meningococcal Meningitis)</a:t>
            </a:r>
            <a:endParaRPr lang="en-GB" sz="4000" dirty="0"/>
          </a:p>
        </p:txBody>
      </p:sp>
    </p:spTree>
    <p:extLst>
      <p:ext uri="{BB962C8B-B14F-4D97-AF65-F5344CB8AC3E}">
        <p14:creationId xmlns:p14="http://schemas.microsoft.com/office/powerpoint/2010/main" val="4151343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Abscess</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4000" dirty="0"/>
              <a:t>Brain abscesses account for less than 2% of </a:t>
            </a:r>
            <a:r>
              <a:rPr lang="en-GB" sz="4000" dirty="0" smtClean="0"/>
              <a:t>space-occupying brain lesions.</a:t>
            </a:r>
          </a:p>
          <a:p>
            <a:pPr>
              <a:buFont typeface="Arial" panose="020B0604020202020204" pitchFamily="34" charset="0"/>
              <a:buChar char="•"/>
            </a:pPr>
            <a:r>
              <a:rPr lang="en-GB" sz="4000" dirty="0" smtClean="0"/>
              <a:t>More </a:t>
            </a:r>
            <a:r>
              <a:rPr lang="en-GB" sz="4000" dirty="0"/>
              <a:t>common </a:t>
            </a:r>
            <a:r>
              <a:rPr lang="en-GB" sz="4000" dirty="0" smtClean="0"/>
              <a:t>in males aged 20years</a:t>
            </a:r>
          </a:p>
          <a:p>
            <a:pPr>
              <a:buFont typeface="Arial" panose="020B0604020202020204" pitchFamily="34" charset="0"/>
              <a:buChar char="•"/>
            </a:pPr>
            <a:r>
              <a:rPr lang="en-GB" sz="4000" dirty="0" smtClean="0"/>
              <a:t>Brain </a:t>
            </a:r>
            <a:r>
              <a:rPr lang="en-GB" sz="4000" dirty="0"/>
              <a:t>abscesses are rare in immunocompetent </a:t>
            </a:r>
            <a:r>
              <a:rPr lang="en-GB" sz="4000" dirty="0" smtClean="0"/>
              <a:t>people</a:t>
            </a:r>
            <a:endParaRPr lang="en-GB" sz="4000" dirty="0"/>
          </a:p>
        </p:txBody>
      </p:sp>
    </p:spTree>
    <p:extLst>
      <p:ext uri="{BB962C8B-B14F-4D97-AF65-F5344CB8AC3E}">
        <p14:creationId xmlns:p14="http://schemas.microsoft.com/office/powerpoint/2010/main" val="3571489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r>
              <a:rPr lang="en-GB" sz="4000" dirty="0"/>
              <a:t>A brain abscess is a collection of infectious material </a:t>
            </a:r>
            <a:r>
              <a:rPr lang="en-GB" sz="4000" dirty="0" smtClean="0"/>
              <a:t>within the </a:t>
            </a:r>
            <a:r>
              <a:rPr lang="en-GB" sz="4000" dirty="0"/>
              <a:t>tissue of the brain. Bacteria are the most </a:t>
            </a:r>
            <a:r>
              <a:rPr lang="en-GB" sz="4000" dirty="0" smtClean="0"/>
              <a:t>common causative </a:t>
            </a:r>
            <a:r>
              <a:rPr lang="en-GB" sz="4000" dirty="0"/>
              <a:t>organisms. </a:t>
            </a:r>
            <a:endParaRPr lang="en-GB" sz="4000" dirty="0" smtClean="0"/>
          </a:p>
          <a:p>
            <a:r>
              <a:rPr lang="en-GB" sz="4000" dirty="0" smtClean="0"/>
              <a:t>An </a:t>
            </a:r>
            <a:r>
              <a:rPr lang="en-GB" sz="4000" dirty="0"/>
              <a:t>abscess can result </a:t>
            </a:r>
            <a:r>
              <a:rPr lang="en-GB" sz="4000" dirty="0" smtClean="0"/>
              <a:t>from intracranial </a:t>
            </a:r>
            <a:r>
              <a:rPr lang="en-GB" sz="4000" dirty="0"/>
              <a:t>surgery, penetrating head injury, or </a:t>
            </a:r>
            <a:r>
              <a:rPr lang="en-GB" sz="4000" dirty="0" smtClean="0"/>
              <a:t>tongue piercing</a:t>
            </a:r>
            <a:r>
              <a:rPr lang="en-GB" sz="4000" dirty="0"/>
              <a:t>. </a:t>
            </a:r>
            <a:endParaRPr lang="en-GB" sz="4000" dirty="0" smtClean="0"/>
          </a:p>
        </p:txBody>
      </p:sp>
    </p:spTree>
    <p:extLst>
      <p:ext uri="{BB962C8B-B14F-4D97-AF65-F5344CB8AC3E}">
        <p14:creationId xmlns:p14="http://schemas.microsoft.com/office/powerpoint/2010/main" val="2798770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r>
              <a:rPr lang="en-GB" sz="4000" dirty="0" smtClean="0"/>
              <a:t>Organisms </a:t>
            </a:r>
            <a:r>
              <a:rPr lang="en-GB" sz="4000" dirty="0"/>
              <a:t>causing brain abscess may reach </a:t>
            </a:r>
            <a:r>
              <a:rPr lang="en-GB" sz="4000" dirty="0" smtClean="0"/>
              <a:t>the brain </a:t>
            </a:r>
            <a:r>
              <a:rPr lang="en-GB" sz="4000" dirty="0"/>
              <a:t>by hematologic spread from the lungs, gums, tongue</a:t>
            </a:r>
            <a:r>
              <a:rPr lang="en-GB" sz="4000" dirty="0" smtClean="0"/>
              <a:t>, or </a:t>
            </a:r>
            <a:r>
              <a:rPr lang="en-GB" sz="4000" dirty="0"/>
              <a:t>heart, or from a wound or intra-abdominal </a:t>
            </a:r>
            <a:r>
              <a:rPr lang="en-GB" sz="4000" dirty="0" smtClean="0"/>
              <a:t>infection.</a:t>
            </a:r>
          </a:p>
        </p:txBody>
      </p:sp>
    </p:spTree>
    <p:extLst>
      <p:ext uri="{BB962C8B-B14F-4D97-AF65-F5344CB8AC3E}">
        <p14:creationId xmlns:p14="http://schemas.microsoft.com/office/powerpoint/2010/main" val="2579032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a:xfrm>
            <a:off x="838200" y="1690688"/>
            <a:ext cx="10515600" cy="4723760"/>
          </a:xfrm>
        </p:spPr>
        <p:txBody>
          <a:bodyPr>
            <a:noAutofit/>
          </a:bodyPr>
          <a:lstStyle/>
          <a:p>
            <a:r>
              <a:rPr lang="en-GB" sz="4000" dirty="0"/>
              <a:t>The clinical manifestations of a brain abscess result from </a:t>
            </a:r>
            <a:r>
              <a:rPr lang="en-GB" sz="4000" dirty="0" smtClean="0"/>
              <a:t>alterations in </a:t>
            </a:r>
            <a:r>
              <a:rPr lang="en-GB" sz="4000" dirty="0"/>
              <a:t>intracranial dynamics </a:t>
            </a:r>
            <a:r>
              <a:rPr lang="en-GB" sz="4000" dirty="0" smtClean="0"/>
              <a:t>(oedema, </a:t>
            </a:r>
            <a:r>
              <a:rPr lang="en-GB" sz="4000" dirty="0"/>
              <a:t>brain shift), infection</a:t>
            </a:r>
            <a:r>
              <a:rPr lang="en-GB" sz="4000" dirty="0" smtClean="0"/>
              <a:t>, or </a:t>
            </a:r>
            <a:r>
              <a:rPr lang="en-GB" sz="4000" dirty="0"/>
              <a:t>the location of the </a:t>
            </a:r>
            <a:r>
              <a:rPr lang="en-GB" sz="4000" dirty="0" smtClean="0"/>
              <a:t>abscess.</a:t>
            </a:r>
            <a:endParaRPr lang="en-GB" sz="4000" dirty="0"/>
          </a:p>
          <a:p>
            <a:r>
              <a:rPr lang="en-GB" sz="4000" dirty="0"/>
              <a:t>Headache, usually worse in the morning, is the most </a:t>
            </a:r>
            <a:r>
              <a:rPr lang="en-GB" sz="4000" dirty="0" smtClean="0"/>
              <a:t>common symptom</a:t>
            </a:r>
            <a:r>
              <a:rPr lang="en-GB" sz="4000" dirty="0"/>
              <a:t>. </a:t>
            </a:r>
            <a:endParaRPr lang="en-GB" sz="4000" dirty="0" smtClean="0"/>
          </a:p>
        </p:txBody>
      </p:sp>
    </p:spTree>
    <p:extLst>
      <p:ext uri="{BB962C8B-B14F-4D97-AF65-F5344CB8AC3E}">
        <p14:creationId xmlns:p14="http://schemas.microsoft.com/office/powerpoint/2010/main" val="2956887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a:xfrm>
            <a:off x="838200" y="1690688"/>
            <a:ext cx="10515600" cy="4723760"/>
          </a:xfrm>
        </p:spPr>
        <p:txBody>
          <a:bodyPr>
            <a:noAutofit/>
          </a:bodyPr>
          <a:lstStyle/>
          <a:p>
            <a:r>
              <a:rPr lang="en-GB" sz="4000" dirty="0" smtClean="0"/>
              <a:t>Fever</a:t>
            </a:r>
            <a:r>
              <a:rPr lang="en-GB" sz="4000" dirty="0"/>
              <a:t>, vomiting, and focal </a:t>
            </a:r>
            <a:r>
              <a:rPr lang="en-GB" sz="4000" dirty="0" smtClean="0"/>
              <a:t>neurologic deficits.(weakness </a:t>
            </a:r>
            <a:r>
              <a:rPr lang="en-GB" sz="4000" dirty="0"/>
              <a:t>and </a:t>
            </a:r>
            <a:r>
              <a:rPr lang="en-GB" sz="4000" dirty="0" smtClean="0"/>
              <a:t>decreasing vision </a:t>
            </a:r>
            <a:r>
              <a:rPr lang="en-GB" sz="4000" dirty="0"/>
              <a:t>reflect the area of brain that is </a:t>
            </a:r>
            <a:r>
              <a:rPr lang="en-GB" sz="4000" dirty="0" smtClean="0"/>
              <a:t>involved). </a:t>
            </a:r>
          </a:p>
          <a:p>
            <a:r>
              <a:rPr lang="en-GB" sz="4000" dirty="0" smtClean="0"/>
              <a:t>Increased </a:t>
            </a:r>
            <a:r>
              <a:rPr lang="en-GB" sz="4000" dirty="0"/>
              <a:t>ICP such as </a:t>
            </a:r>
            <a:r>
              <a:rPr lang="en-GB" sz="4000" dirty="0" smtClean="0"/>
              <a:t>decreasing LOC </a:t>
            </a:r>
            <a:r>
              <a:rPr lang="en-GB" sz="4000" dirty="0"/>
              <a:t>and </a:t>
            </a:r>
            <a:r>
              <a:rPr lang="en-GB" sz="4000" dirty="0" smtClean="0"/>
              <a:t>seizures.</a:t>
            </a:r>
            <a:endParaRPr lang="en-GB" sz="4000" dirty="0"/>
          </a:p>
        </p:txBody>
      </p:sp>
    </p:spTree>
    <p:extLst>
      <p:ext uri="{BB962C8B-B14F-4D97-AF65-F5344CB8AC3E}">
        <p14:creationId xmlns:p14="http://schemas.microsoft.com/office/powerpoint/2010/main" val="669043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356"/>
          </a:xfrm>
        </p:spPr>
        <p:txBody>
          <a:bodyPr/>
          <a:lstStyle/>
          <a:p>
            <a:r>
              <a:rPr lang="en-GB" dirty="0" smtClean="0"/>
              <a:t>Clinical features (depends on location)</a:t>
            </a:r>
            <a:endParaRPr lang="en-GB" dirty="0"/>
          </a:p>
        </p:txBody>
      </p:sp>
      <p:sp>
        <p:nvSpPr>
          <p:cNvPr id="3" name="Content Placeholder 2"/>
          <p:cNvSpPr>
            <a:spLocks noGrp="1"/>
          </p:cNvSpPr>
          <p:nvPr>
            <p:ph idx="1"/>
          </p:nvPr>
        </p:nvSpPr>
        <p:spPr>
          <a:xfrm>
            <a:off x="838200" y="1487606"/>
            <a:ext cx="10515600" cy="4689357"/>
          </a:xfrm>
        </p:spPr>
        <p:txBody>
          <a:bodyPr numCol="2">
            <a:noAutofit/>
          </a:bodyPr>
          <a:lstStyle/>
          <a:p>
            <a:r>
              <a:rPr lang="en-GB" sz="4000" b="1" dirty="0" smtClean="0"/>
              <a:t>Frontal </a:t>
            </a:r>
            <a:r>
              <a:rPr lang="en-GB" sz="4000" b="1" dirty="0"/>
              <a:t>Lobe</a:t>
            </a:r>
          </a:p>
          <a:p>
            <a:pPr lvl="1"/>
            <a:r>
              <a:rPr lang="en-GB" sz="4000" dirty="0"/>
              <a:t>Hemiparesis</a:t>
            </a:r>
          </a:p>
          <a:p>
            <a:pPr lvl="1"/>
            <a:r>
              <a:rPr lang="en-GB" sz="4000" dirty="0"/>
              <a:t>Aphasia (expressive)</a:t>
            </a:r>
          </a:p>
          <a:p>
            <a:pPr lvl="1"/>
            <a:r>
              <a:rPr lang="en-GB" sz="4000" dirty="0"/>
              <a:t>Seizures</a:t>
            </a:r>
          </a:p>
          <a:p>
            <a:pPr lvl="1"/>
            <a:r>
              <a:rPr lang="en-GB" sz="4000" dirty="0"/>
              <a:t>Frontal headache</a:t>
            </a:r>
          </a:p>
          <a:p>
            <a:r>
              <a:rPr lang="en-GB" sz="4000" b="1" dirty="0"/>
              <a:t>Temporal Lobe</a:t>
            </a:r>
          </a:p>
          <a:p>
            <a:pPr lvl="1"/>
            <a:r>
              <a:rPr lang="en-GB" sz="4000" dirty="0"/>
              <a:t>Localized headache</a:t>
            </a:r>
          </a:p>
          <a:p>
            <a:pPr lvl="1"/>
            <a:r>
              <a:rPr lang="en-GB" sz="4000" dirty="0"/>
              <a:t>Changes in vision</a:t>
            </a:r>
          </a:p>
          <a:p>
            <a:pPr lvl="1"/>
            <a:r>
              <a:rPr lang="en-GB" sz="4000" dirty="0"/>
              <a:t>Facial weakness</a:t>
            </a:r>
          </a:p>
          <a:p>
            <a:pPr lvl="1"/>
            <a:r>
              <a:rPr lang="en-GB" sz="4000" dirty="0" smtClean="0"/>
              <a:t>Aphasia</a:t>
            </a:r>
            <a:endParaRPr lang="en-GB" sz="4000" dirty="0"/>
          </a:p>
        </p:txBody>
      </p:sp>
    </p:spTree>
    <p:extLst>
      <p:ext uri="{BB962C8B-B14F-4D97-AF65-F5344CB8AC3E}">
        <p14:creationId xmlns:p14="http://schemas.microsoft.com/office/powerpoint/2010/main" val="2747003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356"/>
          </a:xfrm>
        </p:spPr>
        <p:txBody>
          <a:bodyPr/>
          <a:lstStyle/>
          <a:p>
            <a:r>
              <a:rPr lang="en-GB" dirty="0" smtClean="0"/>
              <a:t>Clinical features (depends on location)</a:t>
            </a:r>
            <a:endParaRPr lang="en-GB" dirty="0"/>
          </a:p>
        </p:txBody>
      </p:sp>
      <p:sp>
        <p:nvSpPr>
          <p:cNvPr id="3" name="Content Placeholder 2"/>
          <p:cNvSpPr>
            <a:spLocks noGrp="1"/>
          </p:cNvSpPr>
          <p:nvPr>
            <p:ph idx="1"/>
          </p:nvPr>
        </p:nvSpPr>
        <p:spPr>
          <a:xfrm>
            <a:off x="838200" y="1487606"/>
            <a:ext cx="10515600" cy="4689357"/>
          </a:xfrm>
        </p:spPr>
        <p:txBody>
          <a:bodyPr numCol="2">
            <a:noAutofit/>
          </a:bodyPr>
          <a:lstStyle/>
          <a:p>
            <a:r>
              <a:rPr lang="en-GB" sz="4000" b="1" dirty="0" smtClean="0"/>
              <a:t>Cerebellar </a:t>
            </a:r>
            <a:r>
              <a:rPr lang="en-GB" sz="4000" b="1" dirty="0"/>
              <a:t>Abscess</a:t>
            </a:r>
          </a:p>
          <a:p>
            <a:pPr lvl="1"/>
            <a:r>
              <a:rPr lang="en-GB" sz="4000" dirty="0"/>
              <a:t>Occipital headache</a:t>
            </a:r>
          </a:p>
          <a:p>
            <a:pPr lvl="1"/>
            <a:r>
              <a:rPr lang="en-GB" sz="4000" dirty="0"/>
              <a:t>Ataxia (inability to coordinate movements)</a:t>
            </a:r>
          </a:p>
          <a:p>
            <a:pPr lvl="1"/>
            <a:r>
              <a:rPr lang="en-GB" sz="4000" dirty="0"/>
              <a:t>Nystagmus (rhythmic, involuntary movements of the eye)</a:t>
            </a:r>
          </a:p>
        </p:txBody>
      </p:sp>
    </p:spTree>
    <p:extLst>
      <p:ext uri="{BB962C8B-B14F-4D97-AF65-F5344CB8AC3E}">
        <p14:creationId xmlns:p14="http://schemas.microsoft.com/office/powerpoint/2010/main" val="1465563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lstStyle/>
          <a:p>
            <a:r>
              <a:rPr lang="en-GB" dirty="0" smtClean="0"/>
              <a:t>Diagnosis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9262812"/>
              </p:ext>
            </p:extLst>
          </p:nvPr>
        </p:nvGraphicFramePr>
        <p:xfrm>
          <a:off x="838200" y="1146412"/>
          <a:ext cx="10515600" cy="503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529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normAutofit/>
          </a:bodyPr>
          <a:lstStyle/>
          <a:p>
            <a:r>
              <a:rPr lang="en-GB" sz="4000" dirty="0" smtClean="0"/>
              <a:t>Dementia</a:t>
            </a:r>
          </a:p>
          <a:p>
            <a:r>
              <a:rPr lang="en-GB" sz="4000" dirty="0" err="1" smtClean="0"/>
              <a:t>Alzheimers</a:t>
            </a:r>
            <a:r>
              <a:rPr lang="en-GB" sz="4000" dirty="0" smtClean="0"/>
              <a:t> Disease</a:t>
            </a:r>
          </a:p>
          <a:p>
            <a:r>
              <a:rPr lang="en-GB" sz="4000" dirty="0" smtClean="0"/>
              <a:t>Amyotrophic lateral sclerosis</a:t>
            </a:r>
          </a:p>
          <a:p>
            <a:r>
              <a:rPr lang="en-GB" sz="4000" dirty="0" smtClean="0"/>
              <a:t>Muscular dystrophy.</a:t>
            </a:r>
          </a:p>
          <a:p>
            <a:endParaRPr lang="en-GB" sz="4000" dirty="0" smtClean="0"/>
          </a:p>
        </p:txBody>
      </p:sp>
    </p:spTree>
    <p:extLst>
      <p:ext uri="{BB962C8B-B14F-4D97-AF65-F5344CB8AC3E}">
        <p14:creationId xmlns:p14="http://schemas.microsoft.com/office/powerpoint/2010/main" val="1578641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6622"/>
            <a:ext cx="10058400" cy="972571"/>
          </a:xfrm>
        </p:spPr>
        <p:txBody>
          <a:bodyPr/>
          <a:lstStyle/>
          <a:p>
            <a:r>
              <a:rPr lang="en-GB" dirty="0" smtClean="0"/>
              <a:t>Management</a:t>
            </a:r>
            <a:endParaRPr lang="en-GB" dirty="0"/>
          </a:p>
        </p:txBody>
      </p:sp>
      <p:sp>
        <p:nvSpPr>
          <p:cNvPr id="3" name="Content Placeholder 2"/>
          <p:cNvSpPr>
            <a:spLocks noGrp="1"/>
          </p:cNvSpPr>
          <p:nvPr>
            <p:ph idx="1"/>
          </p:nvPr>
        </p:nvSpPr>
        <p:spPr>
          <a:xfrm>
            <a:off x="1097280" y="1259174"/>
            <a:ext cx="10058400" cy="5141626"/>
          </a:xfrm>
        </p:spPr>
        <p:txBody>
          <a:bodyPr>
            <a:noAutofit/>
          </a:bodyPr>
          <a:lstStyle/>
          <a:p>
            <a:pPr>
              <a:buFont typeface="Courier New" panose="02070309020205020404" pitchFamily="49" charset="0"/>
              <a:buChar char="o"/>
            </a:pPr>
            <a:r>
              <a:rPr lang="en-GB" sz="4000" dirty="0" smtClean="0"/>
              <a:t>Antibiotics IV in high doses</a:t>
            </a:r>
          </a:p>
          <a:p>
            <a:pPr>
              <a:buFont typeface="Courier New" panose="02070309020205020404" pitchFamily="49" charset="0"/>
              <a:buChar char="o"/>
            </a:pPr>
            <a:r>
              <a:rPr lang="en-GB" sz="4000" dirty="0" smtClean="0"/>
              <a:t>Anticonvulsants</a:t>
            </a:r>
          </a:p>
          <a:p>
            <a:pPr>
              <a:buFont typeface="Courier New" panose="02070309020205020404" pitchFamily="49" charset="0"/>
              <a:buChar char="o"/>
            </a:pPr>
            <a:r>
              <a:rPr lang="en-GB" sz="4000" dirty="0" smtClean="0"/>
              <a:t>Dexamethasone</a:t>
            </a:r>
          </a:p>
          <a:p>
            <a:pPr>
              <a:buFont typeface="Courier New" panose="02070309020205020404" pitchFamily="49" charset="0"/>
              <a:buChar char="o"/>
            </a:pPr>
            <a:r>
              <a:rPr lang="en-GB" sz="4000" dirty="0" smtClean="0"/>
              <a:t>MRI guided incision and drainage</a:t>
            </a:r>
          </a:p>
          <a:p>
            <a:pPr>
              <a:buFont typeface="Courier New" panose="02070309020205020404" pitchFamily="49" charset="0"/>
              <a:buChar char="o"/>
            </a:pPr>
            <a:r>
              <a:rPr lang="en-GB" sz="4000" dirty="0" smtClean="0"/>
              <a:t>Monitor for signs of raised ICP</a:t>
            </a:r>
          </a:p>
          <a:p>
            <a:pPr>
              <a:buFont typeface="Courier New" panose="02070309020205020404" pitchFamily="49" charset="0"/>
              <a:buChar char="o"/>
            </a:pPr>
            <a:r>
              <a:rPr lang="en-GB" sz="4000" dirty="0" smtClean="0"/>
              <a:t>Monitor vital signs and neurological status</a:t>
            </a:r>
          </a:p>
          <a:p>
            <a:pPr>
              <a:buFont typeface="Courier New" panose="02070309020205020404" pitchFamily="49" charset="0"/>
              <a:buChar char="o"/>
            </a:pPr>
            <a:r>
              <a:rPr lang="en-GB" sz="4000" dirty="0" smtClean="0"/>
              <a:t>Prevent Injury</a:t>
            </a:r>
          </a:p>
          <a:p>
            <a:pPr>
              <a:buFont typeface="Courier New" panose="02070309020205020404" pitchFamily="49" charset="0"/>
              <a:buChar char="o"/>
            </a:pPr>
            <a:endParaRPr lang="en-GB" sz="4000" dirty="0"/>
          </a:p>
        </p:txBody>
      </p:sp>
    </p:spTree>
    <p:extLst>
      <p:ext uri="{BB962C8B-B14F-4D97-AF65-F5344CB8AC3E}">
        <p14:creationId xmlns:p14="http://schemas.microsoft.com/office/powerpoint/2010/main" val="3116224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Encephalitis</a:t>
            </a:r>
            <a:endParaRPr lang="en-GB" dirty="0"/>
          </a:p>
        </p:txBody>
      </p:sp>
      <p:sp>
        <p:nvSpPr>
          <p:cNvPr id="3" name="Content Placeholder 2"/>
          <p:cNvSpPr>
            <a:spLocks noGrp="1"/>
          </p:cNvSpPr>
          <p:nvPr>
            <p:ph idx="1"/>
          </p:nvPr>
        </p:nvSpPr>
        <p:spPr/>
        <p:txBody>
          <a:bodyPr>
            <a:normAutofit/>
          </a:bodyPr>
          <a:lstStyle/>
          <a:p>
            <a:r>
              <a:rPr lang="en-GB" sz="4000" dirty="0" smtClean="0"/>
              <a:t>Encephalitis is an inflammation of cerebral tissue, typically accompanied by meningeal inflammation. </a:t>
            </a:r>
          </a:p>
          <a:p>
            <a:r>
              <a:rPr lang="en-GB" sz="4000" dirty="0" smtClean="0"/>
              <a:t>Meningoencephalitis is most commonly caused by a viral infection. </a:t>
            </a:r>
          </a:p>
          <a:p>
            <a:endParaRPr lang="en-GB" sz="4000" dirty="0"/>
          </a:p>
        </p:txBody>
      </p:sp>
    </p:spTree>
    <p:extLst>
      <p:ext uri="{BB962C8B-B14F-4D97-AF65-F5344CB8AC3E}">
        <p14:creationId xmlns:p14="http://schemas.microsoft.com/office/powerpoint/2010/main" val="586131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a:xfrm>
            <a:off x="1097280" y="1845733"/>
            <a:ext cx="10058400" cy="4480115"/>
          </a:xfrm>
        </p:spPr>
        <p:txBody>
          <a:bodyPr>
            <a:noAutofit/>
          </a:bodyPr>
          <a:lstStyle/>
          <a:p>
            <a:pPr>
              <a:buFont typeface="Courier New" panose="02070309020205020404" pitchFamily="49" charset="0"/>
              <a:buChar char="o"/>
            </a:pPr>
            <a:r>
              <a:rPr lang="en-GB" sz="4000" dirty="0"/>
              <a:t>C</a:t>
            </a:r>
            <a:r>
              <a:rPr lang="en-GB" sz="4000" dirty="0" smtClean="0"/>
              <a:t>aused by a direct infection of the </a:t>
            </a:r>
            <a:r>
              <a:rPr lang="en-GB" sz="4000" dirty="0" err="1" smtClean="0"/>
              <a:t>gray</a:t>
            </a:r>
            <a:r>
              <a:rPr lang="en-GB" sz="4000" dirty="0" smtClean="0"/>
              <a:t> matter containing neural cells.</a:t>
            </a:r>
          </a:p>
          <a:p>
            <a:pPr>
              <a:buFont typeface="Courier New" panose="02070309020205020404" pitchFamily="49" charset="0"/>
              <a:buChar char="o"/>
            </a:pPr>
            <a:r>
              <a:rPr lang="en-GB" sz="4000" dirty="0" smtClean="0"/>
              <a:t>The </a:t>
            </a:r>
            <a:r>
              <a:rPr lang="en-GB" sz="4000" dirty="0"/>
              <a:t>pathology of encephalitis involves local </a:t>
            </a:r>
            <a:r>
              <a:rPr lang="en-GB" sz="4000" dirty="0" smtClean="0"/>
              <a:t>necrotizing haemorrhage </a:t>
            </a:r>
            <a:r>
              <a:rPr lang="en-GB" sz="4000" dirty="0"/>
              <a:t>that becomes more generalized, followed </a:t>
            </a:r>
            <a:r>
              <a:rPr lang="en-GB" sz="4000" dirty="0" smtClean="0"/>
              <a:t>by oedema. </a:t>
            </a:r>
          </a:p>
          <a:p>
            <a:pPr>
              <a:buFont typeface="Courier New" panose="02070309020205020404" pitchFamily="49" charset="0"/>
              <a:buChar char="o"/>
            </a:pPr>
            <a:r>
              <a:rPr lang="en-GB" sz="4000" dirty="0" smtClean="0"/>
              <a:t>There </a:t>
            </a:r>
            <a:r>
              <a:rPr lang="en-GB" sz="4000" dirty="0"/>
              <a:t>is also progressive deterioration of nerve </a:t>
            </a:r>
            <a:r>
              <a:rPr lang="en-GB" sz="4000" dirty="0" smtClean="0"/>
              <a:t>cell bodies</a:t>
            </a:r>
            <a:endParaRPr lang="en-GB" sz="4000" dirty="0"/>
          </a:p>
        </p:txBody>
      </p:sp>
    </p:spTree>
    <p:extLst>
      <p:ext uri="{BB962C8B-B14F-4D97-AF65-F5344CB8AC3E}">
        <p14:creationId xmlns:p14="http://schemas.microsoft.com/office/powerpoint/2010/main" val="3423324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lstStyle/>
          <a:p>
            <a:r>
              <a:rPr lang="en-GB" dirty="0" smtClean="0"/>
              <a:t>Clinical Features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5521400"/>
              </p:ext>
            </p:extLst>
          </p:nvPr>
        </p:nvGraphicFramePr>
        <p:xfrm>
          <a:off x="838200" y="1091822"/>
          <a:ext cx="10515600" cy="5766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519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Autofit/>
          </a:bodyPr>
          <a:lstStyle/>
          <a:p>
            <a:r>
              <a:rPr lang="en-GB" sz="4000" dirty="0" smtClean="0"/>
              <a:t>CSF microscopy</a:t>
            </a:r>
          </a:p>
          <a:p>
            <a:r>
              <a:rPr lang="en-GB" sz="4000" dirty="0" smtClean="0"/>
              <a:t>Electroencephalography</a:t>
            </a:r>
          </a:p>
          <a:p>
            <a:r>
              <a:rPr lang="en-GB" sz="4000" dirty="0" smtClean="0"/>
              <a:t>PCR-for viral DNA</a:t>
            </a:r>
            <a:endParaRPr lang="en-GB" sz="4000" dirty="0"/>
          </a:p>
        </p:txBody>
      </p:sp>
    </p:spTree>
    <p:extLst>
      <p:ext uri="{BB962C8B-B14F-4D97-AF65-F5344CB8AC3E}">
        <p14:creationId xmlns:p14="http://schemas.microsoft.com/office/powerpoint/2010/main" val="828969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r>
              <a:rPr lang="en-GB" sz="4000" dirty="0" smtClean="0"/>
              <a:t>Acyclovir IV</a:t>
            </a:r>
          </a:p>
          <a:p>
            <a:r>
              <a:rPr lang="en-GB" sz="4000" dirty="0" smtClean="0"/>
              <a:t>Antipyretics</a:t>
            </a:r>
          </a:p>
          <a:p>
            <a:r>
              <a:rPr lang="en-GB" sz="4000" dirty="0" smtClean="0"/>
              <a:t>Management is based on symptoms</a:t>
            </a:r>
            <a:endParaRPr lang="en-GB" sz="4000" dirty="0"/>
          </a:p>
        </p:txBody>
      </p:sp>
    </p:spTree>
    <p:extLst>
      <p:ext uri="{BB962C8B-B14F-4D97-AF65-F5344CB8AC3E}">
        <p14:creationId xmlns:p14="http://schemas.microsoft.com/office/powerpoint/2010/main" val="161029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Autoimmune Disorders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370941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 Sclerosis</a:t>
            </a:r>
            <a:endParaRPr lang="en-GB" dirty="0"/>
          </a:p>
        </p:txBody>
      </p:sp>
      <p:sp>
        <p:nvSpPr>
          <p:cNvPr id="3" name="Content Placeholder 2"/>
          <p:cNvSpPr>
            <a:spLocks noGrp="1"/>
          </p:cNvSpPr>
          <p:nvPr>
            <p:ph idx="1"/>
          </p:nvPr>
        </p:nvSpPr>
        <p:spPr/>
        <p:txBody>
          <a:bodyPr>
            <a:noAutofit/>
          </a:bodyPr>
          <a:lstStyle/>
          <a:p>
            <a:r>
              <a:rPr lang="en-GB" sz="4000" dirty="0"/>
              <a:t>Multiple sclerosis (MS) is an immune-mediated, </a:t>
            </a:r>
            <a:r>
              <a:rPr lang="en-GB" sz="4000" dirty="0" smtClean="0"/>
              <a:t>progressive demyelinating </a:t>
            </a:r>
            <a:r>
              <a:rPr lang="en-GB" sz="4000" dirty="0"/>
              <a:t>disease of the CNS. </a:t>
            </a:r>
            <a:r>
              <a:rPr lang="en-GB" sz="4000" dirty="0" smtClean="0"/>
              <a:t>it </a:t>
            </a:r>
            <a:r>
              <a:rPr lang="en-GB" sz="4000" dirty="0"/>
              <a:t>results in impaired transmission of nerve </a:t>
            </a:r>
            <a:r>
              <a:rPr lang="en-GB" sz="4000" dirty="0" smtClean="0"/>
              <a:t>impulses. </a:t>
            </a:r>
          </a:p>
          <a:p>
            <a:r>
              <a:rPr lang="en-GB" sz="4000" dirty="0" smtClean="0"/>
              <a:t>MS </a:t>
            </a:r>
            <a:r>
              <a:rPr lang="en-GB" sz="4000" dirty="0"/>
              <a:t>may occur at any age but </a:t>
            </a:r>
            <a:r>
              <a:rPr lang="en-GB" sz="4000" dirty="0" smtClean="0"/>
              <a:t>more common between the </a:t>
            </a:r>
            <a:r>
              <a:rPr lang="en-GB" sz="4000" dirty="0"/>
              <a:t>ages of 20 and 40 </a:t>
            </a:r>
            <a:r>
              <a:rPr lang="en-GB" sz="4000" dirty="0" smtClean="0"/>
              <a:t>years.</a:t>
            </a:r>
          </a:p>
          <a:p>
            <a:r>
              <a:rPr lang="en-GB" sz="4000" dirty="0"/>
              <a:t>I</a:t>
            </a:r>
            <a:r>
              <a:rPr lang="en-GB" sz="4000" dirty="0" smtClean="0"/>
              <a:t>t affects women </a:t>
            </a:r>
            <a:r>
              <a:rPr lang="en-GB" sz="4000" dirty="0"/>
              <a:t>more frequently than </a:t>
            </a:r>
            <a:r>
              <a:rPr lang="en-GB" sz="4000" dirty="0" smtClean="0"/>
              <a:t>men.</a:t>
            </a:r>
            <a:endParaRPr lang="en-GB" sz="4000" dirty="0"/>
          </a:p>
        </p:txBody>
      </p:sp>
    </p:spTree>
    <p:extLst>
      <p:ext uri="{BB962C8B-B14F-4D97-AF65-F5344CB8AC3E}">
        <p14:creationId xmlns:p14="http://schemas.microsoft.com/office/powerpoint/2010/main" val="2334252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887155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9921"/>
            <a:ext cx="10058400" cy="764499"/>
          </a:xfrm>
        </p:spPr>
        <p:txBody>
          <a:bodyPr>
            <a:normAutofit/>
          </a:bodyPr>
          <a:lstStyle/>
          <a:p>
            <a:r>
              <a:rPr lang="en-GB" dirty="0" smtClean="0"/>
              <a:t>Pathophysiology</a:t>
            </a:r>
            <a:endParaRPr lang="en-GB" dirty="0"/>
          </a:p>
        </p:txBody>
      </p:sp>
      <p:pic>
        <p:nvPicPr>
          <p:cNvPr id="1026" name="Picture 2" descr="Pathophysiology of multiple sclerosis: potential factors that cause MS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884420"/>
            <a:ext cx="10058400" cy="59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1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OBJECTIVES</a:t>
            </a:r>
            <a:endParaRPr lang="en-GB" dirty="0"/>
          </a:p>
        </p:txBody>
      </p:sp>
      <p:sp>
        <p:nvSpPr>
          <p:cNvPr id="3" name="Content Placeholder 2"/>
          <p:cNvSpPr>
            <a:spLocks noGrp="1"/>
          </p:cNvSpPr>
          <p:nvPr>
            <p:ph idx="1"/>
          </p:nvPr>
        </p:nvSpPr>
        <p:spPr>
          <a:xfrm>
            <a:off x="1097280" y="1845733"/>
            <a:ext cx="10058400" cy="4254815"/>
          </a:xfrm>
        </p:spPr>
        <p:txBody>
          <a:bodyPr>
            <a:noAutofit/>
          </a:bodyPr>
          <a:lstStyle/>
          <a:p>
            <a:pPr marL="742950" indent="-742950">
              <a:buFont typeface="+mj-lt"/>
              <a:buAutoNum type="arabicPeriod"/>
            </a:pPr>
            <a:r>
              <a:rPr lang="en-GB" sz="4000" dirty="0"/>
              <a:t>Describe the structure and function of the nervous system</a:t>
            </a:r>
          </a:p>
          <a:p>
            <a:pPr marL="742950" indent="-742950">
              <a:buFont typeface="+mj-lt"/>
              <a:buAutoNum type="arabicPeriod"/>
            </a:pPr>
            <a:r>
              <a:rPr lang="en-GB" sz="4000" dirty="0"/>
              <a:t>Describe the disorders of the nervous system and their management</a:t>
            </a:r>
          </a:p>
          <a:p>
            <a:pPr marL="742950" indent="-742950">
              <a:buFont typeface="+mj-lt"/>
              <a:buAutoNum type="arabicPeriod"/>
            </a:pPr>
            <a:r>
              <a:rPr lang="en-GB" sz="4000" dirty="0" smtClean="0"/>
              <a:t>Utilise </a:t>
            </a:r>
            <a:r>
              <a:rPr lang="en-GB" sz="4000" dirty="0"/>
              <a:t>the nursing process in the management of disorders of the </a:t>
            </a:r>
            <a:r>
              <a:rPr lang="en-GB" sz="4000" dirty="0" smtClean="0"/>
              <a:t>Nervous system.</a:t>
            </a:r>
            <a:endParaRPr lang="en-GB" sz="4000" dirty="0">
              <a:effectLst/>
            </a:endParaRPr>
          </a:p>
        </p:txBody>
      </p:sp>
    </p:spTree>
    <p:extLst>
      <p:ext uri="{BB962C8B-B14F-4D97-AF65-F5344CB8AC3E}">
        <p14:creationId xmlns:p14="http://schemas.microsoft.com/office/powerpoint/2010/main" val="3519785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a:xfrm>
            <a:off x="1097280" y="1845734"/>
            <a:ext cx="10058400" cy="4749938"/>
          </a:xfrm>
        </p:spPr>
        <p:txBody>
          <a:bodyPr>
            <a:noAutofit/>
          </a:bodyPr>
          <a:lstStyle/>
          <a:p>
            <a:pPr>
              <a:buFont typeface="Courier New" panose="02070309020205020404" pitchFamily="49" charset="0"/>
              <a:buChar char="o"/>
            </a:pPr>
            <a:r>
              <a:rPr lang="en-GB" sz="4000" dirty="0"/>
              <a:t>Sensitized T and B lymphocytes cross the </a:t>
            </a:r>
            <a:r>
              <a:rPr lang="en-GB" sz="4000" dirty="0" smtClean="0"/>
              <a:t>BBB. </a:t>
            </a:r>
          </a:p>
          <a:p>
            <a:pPr>
              <a:buFont typeface="Courier New" panose="02070309020205020404" pitchFamily="49" charset="0"/>
              <a:buChar char="o"/>
            </a:pPr>
            <a:r>
              <a:rPr lang="en-GB" sz="4000" dirty="0" smtClean="0"/>
              <a:t>In </a:t>
            </a:r>
            <a:r>
              <a:rPr lang="en-GB" sz="4000" dirty="0"/>
              <a:t>MS, sensitized T cells remain in the CNS </a:t>
            </a:r>
            <a:r>
              <a:rPr lang="en-GB" sz="4000" dirty="0" smtClean="0"/>
              <a:t>and promote </a:t>
            </a:r>
            <a:r>
              <a:rPr lang="en-GB" sz="4000" dirty="0"/>
              <a:t>the infiltration of other agents that damage the </a:t>
            </a:r>
            <a:r>
              <a:rPr lang="en-GB" sz="4000" dirty="0" smtClean="0"/>
              <a:t>immune system</a:t>
            </a:r>
            <a:r>
              <a:rPr lang="en-GB" sz="4000" dirty="0"/>
              <a:t>. </a:t>
            </a:r>
            <a:endParaRPr lang="en-GB" sz="4000" dirty="0" smtClean="0"/>
          </a:p>
          <a:p>
            <a:pPr>
              <a:buFont typeface="Courier New" panose="02070309020205020404" pitchFamily="49" charset="0"/>
              <a:buChar char="o"/>
            </a:pPr>
            <a:r>
              <a:rPr lang="en-GB" sz="4000" dirty="0" smtClean="0"/>
              <a:t>The </a:t>
            </a:r>
            <a:r>
              <a:rPr lang="en-GB" sz="4000" dirty="0"/>
              <a:t>immune system attack leads to </a:t>
            </a:r>
            <a:r>
              <a:rPr lang="en-GB" sz="4000" dirty="0" smtClean="0"/>
              <a:t>inflammation that </a:t>
            </a:r>
            <a:r>
              <a:rPr lang="en-GB" sz="4000" dirty="0"/>
              <a:t>destroys myelin </a:t>
            </a:r>
            <a:r>
              <a:rPr lang="en-GB" sz="4000" dirty="0" smtClean="0"/>
              <a:t>and </a:t>
            </a:r>
            <a:r>
              <a:rPr lang="en-GB" sz="4000" dirty="0"/>
              <a:t>the </a:t>
            </a:r>
            <a:r>
              <a:rPr lang="en-GB" sz="4000" dirty="0" err="1"/>
              <a:t>oligodendroglial</a:t>
            </a:r>
            <a:r>
              <a:rPr lang="en-GB" sz="4000" dirty="0"/>
              <a:t> cells that produce myelin </a:t>
            </a:r>
            <a:r>
              <a:rPr lang="en-GB" sz="4000" dirty="0" smtClean="0"/>
              <a:t>in the </a:t>
            </a:r>
            <a:r>
              <a:rPr lang="en-GB" sz="4000" dirty="0"/>
              <a:t>CNS</a:t>
            </a:r>
            <a:r>
              <a:rPr lang="en-GB" sz="4000" dirty="0" smtClean="0"/>
              <a:t>.</a:t>
            </a:r>
            <a:endParaRPr lang="en-GB" sz="4000" dirty="0"/>
          </a:p>
        </p:txBody>
      </p:sp>
    </p:spTree>
    <p:extLst>
      <p:ext uri="{BB962C8B-B14F-4D97-AF65-F5344CB8AC3E}">
        <p14:creationId xmlns:p14="http://schemas.microsoft.com/office/powerpoint/2010/main" val="3443531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4000" dirty="0" smtClean="0"/>
              <a:t>Demyelination </a:t>
            </a:r>
            <a:r>
              <a:rPr lang="en-GB" sz="4000" dirty="0"/>
              <a:t>interrupts the flow of nerve impulses </a:t>
            </a:r>
            <a:r>
              <a:rPr lang="en-GB" sz="4000" dirty="0" smtClean="0"/>
              <a:t>and results </a:t>
            </a:r>
            <a:r>
              <a:rPr lang="en-GB" sz="4000" dirty="0"/>
              <a:t>in a variety of manifestations, depending on </a:t>
            </a:r>
            <a:r>
              <a:rPr lang="en-GB" sz="4000" dirty="0" smtClean="0"/>
              <a:t>the nerves </a:t>
            </a:r>
            <a:r>
              <a:rPr lang="en-GB" sz="4000" dirty="0"/>
              <a:t>affected. </a:t>
            </a:r>
            <a:endParaRPr lang="en-GB" sz="4000" dirty="0" smtClean="0"/>
          </a:p>
          <a:p>
            <a:pPr>
              <a:buFont typeface="Courier New" panose="02070309020205020404" pitchFamily="49" charset="0"/>
              <a:buChar char="o"/>
            </a:pPr>
            <a:r>
              <a:rPr lang="en-GB" sz="4000" dirty="0"/>
              <a:t>Plaques appear on demyelinated axons, further interrupting the transmission of impulses. </a:t>
            </a:r>
          </a:p>
          <a:p>
            <a:pPr>
              <a:buFont typeface="Courier New" panose="02070309020205020404" pitchFamily="49" charset="0"/>
              <a:buChar char="o"/>
            </a:pPr>
            <a:endParaRPr lang="en-GB" sz="4000" dirty="0" smtClean="0"/>
          </a:p>
        </p:txBody>
      </p:sp>
    </p:spTree>
    <p:extLst>
      <p:ext uri="{BB962C8B-B14F-4D97-AF65-F5344CB8AC3E}">
        <p14:creationId xmlns:p14="http://schemas.microsoft.com/office/powerpoint/2010/main" val="2608730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4000" dirty="0" smtClean="0"/>
              <a:t>Demyelinated axons are scattered irregularly throughout the CNS. The areas most frequently affected are the optic nerves, chiasm, and tracts; the cerebrum; the brain stem and cerebellum; and the spinal cord. </a:t>
            </a:r>
          </a:p>
          <a:p>
            <a:pPr>
              <a:buFont typeface="Courier New" panose="02070309020205020404" pitchFamily="49" charset="0"/>
              <a:buChar char="o"/>
            </a:pPr>
            <a:r>
              <a:rPr lang="en-GB" sz="4000" dirty="0" smtClean="0"/>
              <a:t>The axons themselves begin to degenerate, resulting in permanent and irreversible damage.</a:t>
            </a:r>
          </a:p>
          <a:p>
            <a:pPr>
              <a:buFont typeface="Courier New" panose="02070309020205020404" pitchFamily="49" charset="0"/>
              <a:buChar char="o"/>
            </a:pPr>
            <a:endParaRPr lang="en-GB" sz="4000" dirty="0"/>
          </a:p>
        </p:txBody>
      </p:sp>
    </p:spTree>
    <p:extLst>
      <p:ext uri="{BB962C8B-B14F-4D97-AF65-F5344CB8AC3E}">
        <p14:creationId xmlns:p14="http://schemas.microsoft.com/office/powerpoint/2010/main" val="2607937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idx="1"/>
          </p:nvPr>
        </p:nvSpPr>
        <p:spPr/>
        <p:txBody>
          <a:bodyPr>
            <a:noAutofit/>
          </a:bodyPr>
          <a:lstStyle/>
          <a:p>
            <a:r>
              <a:rPr lang="en-GB" sz="4000" b="1" u="sng" dirty="0" smtClean="0"/>
              <a:t>Relapsing remitting (RR). </a:t>
            </a:r>
          </a:p>
          <a:p>
            <a:r>
              <a:rPr lang="en-GB" sz="4000" dirty="0" smtClean="0"/>
              <a:t>clearly defined acute attacks evolve over days to weeks. </a:t>
            </a:r>
          </a:p>
          <a:p>
            <a:r>
              <a:rPr lang="en-GB" sz="4000" dirty="0" smtClean="0"/>
              <a:t>Partial recovery of function occurs over weeks to months. </a:t>
            </a:r>
          </a:p>
          <a:p>
            <a:endParaRPr lang="en-GB" sz="4000" dirty="0"/>
          </a:p>
        </p:txBody>
      </p:sp>
    </p:spTree>
    <p:extLst>
      <p:ext uri="{BB962C8B-B14F-4D97-AF65-F5344CB8AC3E}">
        <p14:creationId xmlns:p14="http://schemas.microsoft.com/office/powerpoint/2010/main" val="2290860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idx="1"/>
          </p:nvPr>
        </p:nvSpPr>
        <p:spPr/>
        <p:txBody>
          <a:bodyPr>
            <a:noAutofit/>
          </a:bodyPr>
          <a:lstStyle/>
          <a:p>
            <a:r>
              <a:rPr lang="en-GB" sz="4000" b="1" u="sng" dirty="0" smtClean="0"/>
              <a:t>Relapsing remitting (RR). </a:t>
            </a:r>
          </a:p>
          <a:p>
            <a:r>
              <a:rPr lang="en-GB" sz="4000" dirty="0" smtClean="0"/>
              <a:t>Average frequency of attacks is once every 2 years and neurologic stability remains between attacks without disease progression. </a:t>
            </a:r>
          </a:p>
          <a:p>
            <a:r>
              <a:rPr lang="en-GB" sz="4000" dirty="0" smtClean="0"/>
              <a:t>At the time of onset, 90% of cases of MS are diagnosed as RR.</a:t>
            </a:r>
          </a:p>
          <a:p>
            <a:endParaRPr lang="en-GB" sz="4000" dirty="0"/>
          </a:p>
        </p:txBody>
      </p:sp>
    </p:spTree>
    <p:extLst>
      <p:ext uri="{BB962C8B-B14F-4D97-AF65-F5344CB8AC3E}">
        <p14:creationId xmlns:p14="http://schemas.microsoft.com/office/powerpoint/2010/main" val="3510078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idx="1"/>
          </p:nvPr>
        </p:nvSpPr>
        <p:spPr/>
        <p:txBody>
          <a:bodyPr>
            <a:noAutofit/>
          </a:bodyPr>
          <a:lstStyle/>
          <a:p>
            <a:r>
              <a:rPr lang="en-GB" sz="4000" b="1" u="sng" dirty="0" smtClean="0"/>
              <a:t>Secondary progressive (SP). </a:t>
            </a:r>
            <a:r>
              <a:rPr lang="en-GB" sz="4000" dirty="0" smtClean="0"/>
              <a:t>always begins as RR but clinical course changes with declining attack rate, with a steady deterioration in neurologic function unrelated to the original attack. (Fifty percent of those with RR will progress to SP within 10 years; 90% will progress within 25 years.)</a:t>
            </a:r>
          </a:p>
          <a:p>
            <a:endParaRPr lang="en-GB" sz="4000" dirty="0"/>
          </a:p>
        </p:txBody>
      </p:sp>
    </p:spTree>
    <p:extLst>
      <p:ext uri="{BB962C8B-B14F-4D97-AF65-F5344CB8AC3E}">
        <p14:creationId xmlns:p14="http://schemas.microsoft.com/office/powerpoint/2010/main" val="678067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idx="1"/>
          </p:nvPr>
        </p:nvSpPr>
        <p:spPr/>
        <p:txBody>
          <a:bodyPr>
            <a:noAutofit/>
          </a:bodyPr>
          <a:lstStyle/>
          <a:p>
            <a:r>
              <a:rPr lang="en-GB" sz="4000" b="1" u="sng" dirty="0" smtClean="0"/>
              <a:t>Primary progressive (PP) </a:t>
            </a:r>
          </a:p>
          <a:p>
            <a:r>
              <a:rPr lang="en-GB" sz="4000" dirty="0"/>
              <a:t>C</a:t>
            </a:r>
            <a:r>
              <a:rPr lang="en-GB" sz="4000" dirty="0" smtClean="0"/>
              <a:t>haracterized by steady progression of disability from onset without exacerbations and remissions. </a:t>
            </a:r>
          </a:p>
          <a:p>
            <a:r>
              <a:rPr lang="en-GB" sz="4000" dirty="0" smtClean="0"/>
              <a:t>More prevalent among males and older individuals. </a:t>
            </a:r>
          </a:p>
          <a:p>
            <a:r>
              <a:rPr lang="en-GB" sz="4000" dirty="0" smtClean="0"/>
              <a:t>Worst prognosis for neurologic disability. </a:t>
            </a:r>
          </a:p>
        </p:txBody>
      </p:sp>
    </p:spTree>
    <p:extLst>
      <p:ext uri="{BB962C8B-B14F-4D97-AF65-F5344CB8AC3E}">
        <p14:creationId xmlns:p14="http://schemas.microsoft.com/office/powerpoint/2010/main" val="42696820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idx="1"/>
          </p:nvPr>
        </p:nvSpPr>
        <p:spPr/>
        <p:txBody>
          <a:bodyPr>
            <a:noAutofit/>
          </a:bodyPr>
          <a:lstStyle/>
          <a:p>
            <a:r>
              <a:rPr lang="en-GB" sz="4000" b="1" u="sng" dirty="0" smtClean="0"/>
              <a:t>Progressive relapsing (PR)</a:t>
            </a:r>
          </a:p>
          <a:p>
            <a:r>
              <a:rPr lang="en-GB" sz="4000" dirty="0" smtClean="0"/>
              <a:t>The same as PP except that patients experience acute exacerbations along with a steadily progressive course. (Rarest form)</a:t>
            </a:r>
          </a:p>
          <a:p>
            <a:endParaRPr lang="en-GB" sz="4000" dirty="0"/>
          </a:p>
        </p:txBody>
      </p:sp>
    </p:spTree>
    <p:extLst>
      <p:ext uri="{BB962C8B-B14F-4D97-AF65-F5344CB8AC3E}">
        <p14:creationId xmlns:p14="http://schemas.microsoft.com/office/powerpoint/2010/main" val="3325609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t>
            </a:r>
            <a:r>
              <a:rPr lang="en-GB" dirty="0"/>
              <a:t>F</a:t>
            </a:r>
            <a:r>
              <a:rPr lang="en-GB" dirty="0" smtClean="0"/>
              <a:t>eatures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a:t>Fatigue and weakness.</a:t>
            </a:r>
          </a:p>
          <a:p>
            <a:pPr>
              <a:buFont typeface="Arial" panose="020B0604020202020204" pitchFamily="34" charset="0"/>
              <a:buChar char="•"/>
            </a:pPr>
            <a:r>
              <a:rPr lang="en-GB" sz="4000" dirty="0"/>
              <a:t>Abnormal </a:t>
            </a:r>
            <a:r>
              <a:rPr lang="en-GB" sz="4000" dirty="0" smtClean="0"/>
              <a:t>reflexes absent </a:t>
            </a:r>
            <a:r>
              <a:rPr lang="en-GB" sz="4000" dirty="0"/>
              <a:t>or exaggerated</a:t>
            </a:r>
            <a:r>
              <a:rPr lang="en-GB" sz="4000" dirty="0" smtClean="0"/>
              <a:t>.</a:t>
            </a:r>
            <a:r>
              <a:rPr lang="en-GB" sz="4000" dirty="0"/>
              <a:t/>
            </a:r>
            <a:br>
              <a:rPr lang="en-GB" sz="4000" dirty="0"/>
            </a:br>
            <a:r>
              <a:rPr lang="en-GB" sz="4000" dirty="0" smtClean="0"/>
              <a:t>Vision disturbances impaired </a:t>
            </a:r>
            <a:r>
              <a:rPr lang="en-GB" sz="4000" dirty="0"/>
              <a:t>and double vision, nystagmus.</a:t>
            </a:r>
          </a:p>
          <a:p>
            <a:pPr>
              <a:buFont typeface="Arial" panose="020B0604020202020204" pitchFamily="34" charset="0"/>
              <a:buChar char="•"/>
            </a:pPr>
            <a:r>
              <a:rPr lang="en-GB" sz="4000" dirty="0"/>
              <a:t>Motor </a:t>
            </a:r>
            <a:r>
              <a:rPr lang="en-GB" sz="4000" dirty="0" smtClean="0"/>
              <a:t>dysfunctional weakness</a:t>
            </a:r>
            <a:r>
              <a:rPr lang="en-GB" sz="4000" dirty="0"/>
              <a:t>, tremor, incoordination</a:t>
            </a:r>
            <a:r>
              <a:rPr lang="en-GB" sz="4000" dirty="0" smtClean="0"/>
              <a:t>.</a:t>
            </a:r>
            <a:endParaRPr lang="en-GB" sz="4000" dirty="0"/>
          </a:p>
        </p:txBody>
      </p:sp>
    </p:spTree>
    <p:extLst>
      <p:ext uri="{BB962C8B-B14F-4D97-AF65-F5344CB8AC3E}">
        <p14:creationId xmlns:p14="http://schemas.microsoft.com/office/powerpoint/2010/main" val="2668987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t>
            </a:r>
            <a:r>
              <a:rPr lang="en-GB" dirty="0"/>
              <a:t>F</a:t>
            </a:r>
            <a:r>
              <a:rPr lang="en-GB" dirty="0" smtClean="0"/>
              <a:t>eatures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Sensory disturbances </a:t>
            </a:r>
            <a:r>
              <a:rPr lang="en-GB" sz="4000" dirty="0" err="1" smtClean="0"/>
              <a:t>paresthesias</a:t>
            </a:r>
            <a:r>
              <a:rPr lang="en-GB" sz="4000" dirty="0"/>
              <a:t>, impaired deep sensation, impaired vibratory and position sense</a:t>
            </a:r>
            <a:r>
              <a:rPr lang="en-GB" sz="4000" dirty="0" smtClean="0"/>
              <a:t>.</a:t>
            </a:r>
          </a:p>
          <a:p>
            <a:pPr>
              <a:buFont typeface="Arial" panose="020B0604020202020204" pitchFamily="34" charset="0"/>
              <a:buChar char="•"/>
            </a:pPr>
            <a:r>
              <a:rPr lang="en-GB" sz="4000" dirty="0"/>
              <a:t>Impaired speech slurring, scanning (dysarthria</a:t>
            </a:r>
            <a:r>
              <a:rPr lang="en-GB" sz="4000" dirty="0" smtClean="0"/>
              <a:t>).</a:t>
            </a:r>
          </a:p>
          <a:p>
            <a:pPr>
              <a:buFont typeface="Arial" panose="020B0604020202020204" pitchFamily="34" charset="0"/>
              <a:buChar char="•"/>
            </a:pPr>
            <a:r>
              <a:rPr lang="en-GB" sz="4000" dirty="0"/>
              <a:t>Neurobehavioral syndrome depression, cognitive impairment, emotional lability.</a:t>
            </a:r>
          </a:p>
          <a:p>
            <a:pPr>
              <a:buFont typeface="Arial" panose="020B0604020202020204" pitchFamily="34" charset="0"/>
              <a:buChar char="•"/>
            </a:pPr>
            <a:endParaRPr lang="en-GB" sz="4000" dirty="0"/>
          </a:p>
          <a:p>
            <a:pPr>
              <a:buFont typeface="Arial" panose="020B0604020202020204" pitchFamily="34" charset="0"/>
              <a:buChar char="•"/>
            </a:pPr>
            <a:endParaRPr lang="en-GB" sz="4000" dirty="0"/>
          </a:p>
          <a:p>
            <a:endParaRPr lang="en-GB" sz="4000" dirty="0"/>
          </a:p>
        </p:txBody>
      </p:sp>
    </p:spTree>
    <p:extLst>
      <p:ext uri="{BB962C8B-B14F-4D97-AF65-F5344CB8AC3E}">
        <p14:creationId xmlns:p14="http://schemas.microsoft.com/office/powerpoint/2010/main" val="2901236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 Of Delivery</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4000" dirty="0" smtClean="0"/>
              <a:t>Group discussions</a:t>
            </a:r>
          </a:p>
          <a:p>
            <a:pPr>
              <a:buFont typeface="Wingdings" panose="05000000000000000000" pitchFamily="2" charset="2"/>
              <a:buChar char="q"/>
            </a:pPr>
            <a:r>
              <a:rPr lang="en-GB" sz="4000" dirty="0" smtClean="0"/>
              <a:t>Class assignments</a:t>
            </a:r>
          </a:p>
          <a:p>
            <a:pPr>
              <a:buFont typeface="Wingdings" panose="05000000000000000000" pitchFamily="2" charset="2"/>
              <a:buChar char="q"/>
            </a:pPr>
            <a:r>
              <a:rPr lang="en-GB" sz="4000" dirty="0" smtClean="0"/>
              <a:t>Lecture</a:t>
            </a:r>
          </a:p>
          <a:p>
            <a:pPr>
              <a:buFont typeface="Wingdings" panose="05000000000000000000" pitchFamily="2" charset="2"/>
              <a:buChar char="q"/>
            </a:pPr>
            <a:r>
              <a:rPr lang="en-GB" sz="4000" dirty="0" smtClean="0"/>
              <a:t>Case Studies</a:t>
            </a:r>
            <a:endParaRPr lang="en-GB" sz="4000" dirty="0"/>
          </a:p>
        </p:txBody>
      </p:sp>
    </p:spTree>
    <p:extLst>
      <p:ext uri="{BB962C8B-B14F-4D97-AF65-F5344CB8AC3E}">
        <p14:creationId xmlns:p14="http://schemas.microsoft.com/office/powerpoint/2010/main" val="2066874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47522"/>
          </a:xfrm>
        </p:spPr>
        <p:txBody>
          <a:bodyPr/>
          <a:lstStyle/>
          <a:p>
            <a:r>
              <a:rPr lang="en-GB" dirty="0"/>
              <a:t>Clinical Features</a:t>
            </a:r>
          </a:p>
        </p:txBody>
      </p:sp>
      <p:sp>
        <p:nvSpPr>
          <p:cNvPr id="3" name="Content Placeholder 2"/>
          <p:cNvSpPr>
            <a:spLocks noGrp="1"/>
          </p:cNvSpPr>
          <p:nvPr>
            <p:ph idx="1"/>
          </p:nvPr>
        </p:nvSpPr>
        <p:spPr>
          <a:xfrm>
            <a:off x="1097280" y="1334126"/>
            <a:ext cx="10058400" cy="5276536"/>
          </a:xfrm>
        </p:spPr>
        <p:txBody>
          <a:bodyPr>
            <a:noAutofit/>
          </a:bodyPr>
          <a:lstStyle/>
          <a:p>
            <a:pPr>
              <a:buFont typeface="Arial" panose="020B0604020202020204" pitchFamily="34" charset="0"/>
              <a:buChar char="•"/>
            </a:pPr>
            <a:r>
              <a:rPr lang="en-GB" sz="4000" dirty="0" smtClean="0"/>
              <a:t>Urinary </a:t>
            </a:r>
            <a:r>
              <a:rPr lang="en-GB" sz="4000" dirty="0"/>
              <a:t>dysfunctional hesitancy, frequency, urgency, retention, incontinence; upper UTI. Urinary dysfunction affects about 90% of patients with MS and may exacerbate relapse of MS.</a:t>
            </a:r>
          </a:p>
          <a:p>
            <a:pPr>
              <a:buFont typeface="Arial" panose="020B0604020202020204" pitchFamily="34" charset="0"/>
              <a:buChar char="•"/>
            </a:pPr>
            <a:r>
              <a:rPr lang="en-GB" sz="4000" dirty="0" smtClean="0"/>
              <a:t>Symptoms </a:t>
            </a:r>
            <a:r>
              <a:rPr lang="en-GB" sz="4000" dirty="0"/>
              <a:t>of MS are often unpredictable, varying from person to person and from time to time in the same person.</a:t>
            </a:r>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2594350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Early Signs of Multiple Scler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218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Serial </a:t>
            </a:r>
            <a:r>
              <a:rPr lang="en-GB" sz="4000" dirty="0"/>
              <a:t>brain MRI </a:t>
            </a:r>
            <a:r>
              <a:rPr lang="en-GB" sz="4000" dirty="0" smtClean="0"/>
              <a:t>studies.</a:t>
            </a:r>
            <a:endParaRPr lang="en-GB" sz="4000" dirty="0"/>
          </a:p>
          <a:p>
            <a:pPr>
              <a:buFont typeface="Arial" panose="020B0604020202020204" pitchFamily="34" charset="0"/>
              <a:buChar char="•"/>
            </a:pPr>
            <a:r>
              <a:rPr lang="en-GB" sz="4000" dirty="0" smtClean="0"/>
              <a:t>Electrophoresis </a:t>
            </a:r>
            <a:r>
              <a:rPr lang="en-GB" sz="4000" dirty="0"/>
              <a:t>study of CSF shows abnormal IgG antibody.</a:t>
            </a:r>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1960488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a:xfrm>
            <a:off x="1097280" y="1845734"/>
            <a:ext cx="10058400" cy="4719958"/>
          </a:xfrm>
        </p:spPr>
        <p:txBody>
          <a:bodyPr>
            <a:noAutofit/>
          </a:bodyPr>
          <a:lstStyle/>
          <a:p>
            <a:r>
              <a:rPr lang="en-GB" sz="4000" dirty="0" smtClean="0"/>
              <a:t>No cure Aim of care is to manage symptoms, provide support for cognitive decline.</a:t>
            </a:r>
          </a:p>
          <a:p>
            <a:r>
              <a:rPr lang="en-GB" sz="4000" dirty="0" smtClean="0"/>
              <a:t>Medical Management</a:t>
            </a:r>
          </a:p>
          <a:p>
            <a:pPr lvl="1"/>
            <a:r>
              <a:rPr lang="en-GB" sz="4000" dirty="0" smtClean="0"/>
              <a:t>Steroids</a:t>
            </a:r>
          </a:p>
          <a:p>
            <a:pPr lvl="1"/>
            <a:r>
              <a:rPr lang="en-GB" sz="4000" dirty="0" smtClean="0"/>
              <a:t>Immune Modulators</a:t>
            </a:r>
          </a:p>
          <a:p>
            <a:pPr lvl="1"/>
            <a:r>
              <a:rPr lang="en-GB" sz="4000" dirty="0" smtClean="0"/>
              <a:t>Muscle relaxants </a:t>
            </a:r>
            <a:r>
              <a:rPr lang="en-GB" sz="4000" dirty="0" err="1" smtClean="0"/>
              <a:t>incase</a:t>
            </a:r>
            <a:r>
              <a:rPr lang="en-GB" sz="4000" dirty="0" smtClean="0"/>
              <a:t> of spastic muscles</a:t>
            </a:r>
          </a:p>
          <a:p>
            <a:pPr lvl="1"/>
            <a:r>
              <a:rPr lang="en-GB" sz="4000" dirty="0" err="1" smtClean="0"/>
              <a:t>Carbamezapine</a:t>
            </a:r>
            <a:r>
              <a:rPr lang="en-GB" sz="4000" dirty="0" smtClean="0"/>
              <a:t> for dystonia</a:t>
            </a:r>
            <a:endParaRPr lang="en-GB" sz="4000" dirty="0"/>
          </a:p>
        </p:txBody>
      </p:sp>
    </p:spTree>
    <p:extLst>
      <p:ext uri="{BB962C8B-B14F-4D97-AF65-F5344CB8AC3E}">
        <p14:creationId xmlns:p14="http://schemas.microsoft.com/office/powerpoint/2010/main" val="29466768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Diagnosis</a:t>
            </a:r>
            <a:endParaRPr lang="en-GB" dirty="0"/>
          </a:p>
        </p:txBody>
      </p:sp>
      <p:sp>
        <p:nvSpPr>
          <p:cNvPr id="3" name="Content Placeholder 2"/>
          <p:cNvSpPr>
            <a:spLocks noGrp="1"/>
          </p:cNvSpPr>
          <p:nvPr>
            <p:ph idx="1"/>
          </p:nvPr>
        </p:nvSpPr>
        <p:spPr>
          <a:xfrm>
            <a:off x="1097280" y="1845733"/>
            <a:ext cx="10058400" cy="4824889"/>
          </a:xfrm>
        </p:spPr>
        <p:txBody>
          <a:bodyPr>
            <a:noAutofit/>
          </a:bodyPr>
          <a:lstStyle/>
          <a:p>
            <a:pPr>
              <a:buFont typeface="Wingdings" panose="05000000000000000000" pitchFamily="2" charset="2"/>
              <a:buChar char="q"/>
            </a:pPr>
            <a:r>
              <a:rPr lang="en-GB" sz="4000" dirty="0"/>
              <a:t>Impaired physical mobility related to weakness, </a:t>
            </a:r>
            <a:r>
              <a:rPr lang="en-GB" sz="4000" dirty="0" smtClean="0"/>
              <a:t>muscle paresis</a:t>
            </a:r>
            <a:r>
              <a:rPr lang="en-GB" sz="4000" dirty="0"/>
              <a:t>, </a:t>
            </a:r>
            <a:r>
              <a:rPr lang="en-GB" sz="4000" dirty="0" smtClean="0"/>
              <a:t>spasticity</a:t>
            </a:r>
          </a:p>
          <a:p>
            <a:pPr>
              <a:buFont typeface="Wingdings" panose="05000000000000000000" pitchFamily="2" charset="2"/>
              <a:buChar char="q"/>
            </a:pPr>
            <a:r>
              <a:rPr lang="en-GB" sz="4000" dirty="0" smtClean="0"/>
              <a:t>Risk </a:t>
            </a:r>
            <a:r>
              <a:rPr lang="en-GB" sz="4000" dirty="0"/>
              <a:t>for injury related to sensory and visual impairment</a:t>
            </a:r>
          </a:p>
          <a:p>
            <a:pPr>
              <a:buFont typeface="Wingdings" panose="05000000000000000000" pitchFamily="2" charset="2"/>
              <a:buChar char="q"/>
            </a:pPr>
            <a:r>
              <a:rPr lang="en-GB" sz="4000" dirty="0" smtClean="0"/>
              <a:t>Impaired </a:t>
            </a:r>
            <a:r>
              <a:rPr lang="en-GB" sz="4000" dirty="0"/>
              <a:t>urinary and bowel elimination (urgency, frequency</a:t>
            </a:r>
            <a:r>
              <a:rPr lang="en-GB" sz="4000" dirty="0" smtClean="0"/>
              <a:t>, incontinence</a:t>
            </a:r>
            <a:r>
              <a:rPr lang="en-GB" sz="4000" dirty="0"/>
              <a:t>, constipation) related to nervous </a:t>
            </a:r>
            <a:r>
              <a:rPr lang="en-GB" sz="4000" dirty="0" smtClean="0"/>
              <a:t>system dysfunction</a:t>
            </a:r>
            <a:endParaRPr lang="en-GB" sz="4000" dirty="0"/>
          </a:p>
        </p:txBody>
      </p:sp>
    </p:spTree>
    <p:extLst>
      <p:ext uri="{BB962C8B-B14F-4D97-AF65-F5344CB8AC3E}">
        <p14:creationId xmlns:p14="http://schemas.microsoft.com/office/powerpoint/2010/main" val="2135451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Diagnosis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4000" dirty="0" smtClean="0"/>
              <a:t>Impaired </a:t>
            </a:r>
            <a:r>
              <a:rPr lang="en-GB" sz="4000" dirty="0"/>
              <a:t>speech and swallowing related to cranial </a:t>
            </a:r>
            <a:r>
              <a:rPr lang="en-GB" sz="4000" dirty="0" smtClean="0"/>
              <a:t>nerve involvement.</a:t>
            </a:r>
          </a:p>
          <a:p>
            <a:pPr>
              <a:buFont typeface="Wingdings" panose="05000000000000000000" pitchFamily="2" charset="2"/>
              <a:buChar char="q"/>
            </a:pPr>
            <a:r>
              <a:rPr lang="en-GB" sz="4000" dirty="0"/>
              <a:t>Disturbed thought processes (loss of memory, dementia, euphoria) related to cerebral dysfunction</a:t>
            </a:r>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37367406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Diagnosis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4000" dirty="0" smtClean="0"/>
              <a:t>Ineffective </a:t>
            </a:r>
            <a:r>
              <a:rPr lang="en-GB" sz="4000" dirty="0"/>
              <a:t>individual coping related to uncertainty </a:t>
            </a:r>
            <a:r>
              <a:rPr lang="en-GB" sz="4000" dirty="0" smtClean="0"/>
              <a:t>of course </a:t>
            </a:r>
            <a:r>
              <a:rPr lang="en-GB" sz="4000" dirty="0"/>
              <a:t>of MS</a:t>
            </a:r>
          </a:p>
          <a:p>
            <a:pPr>
              <a:buFont typeface="Wingdings" panose="05000000000000000000" pitchFamily="2" charset="2"/>
              <a:buChar char="q"/>
            </a:pPr>
            <a:r>
              <a:rPr lang="en-GB" sz="4000" dirty="0" smtClean="0"/>
              <a:t>Impaired </a:t>
            </a:r>
            <a:r>
              <a:rPr lang="en-GB" sz="4000" dirty="0"/>
              <a:t>home maintenance management related to </a:t>
            </a:r>
            <a:r>
              <a:rPr lang="en-GB" sz="4000" dirty="0" smtClean="0"/>
              <a:t>physical, psychological</a:t>
            </a:r>
            <a:r>
              <a:rPr lang="en-GB" sz="4000" dirty="0"/>
              <a:t>, and social limits imposed by MS</a:t>
            </a:r>
          </a:p>
          <a:p>
            <a:pPr>
              <a:buFont typeface="Wingdings" panose="05000000000000000000" pitchFamily="2" charset="2"/>
              <a:buChar char="q"/>
            </a:pPr>
            <a:r>
              <a:rPr lang="en-GB" sz="4000" dirty="0" smtClean="0"/>
              <a:t>Potential </a:t>
            </a:r>
            <a:r>
              <a:rPr lang="en-GB" sz="4000" dirty="0"/>
              <a:t>for sexual dysfunction related to spinal cord </a:t>
            </a:r>
            <a:r>
              <a:rPr lang="en-GB" sz="4000" dirty="0" smtClean="0"/>
              <a:t>involvement or </a:t>
            </a:r>
            <a:r>
              <a:rPr lang="en-GB" sz="4000" dirty="0"/>
              <a:t>psychological reactions to condition</a:t>
            </a:r>
          </a:p>
        </p:txBody>
      </p:sp>
    </p:spTree>
    <p:extLst>
      <p:ext uri="{BB962C8B-B14F-4D97-AF65-F5344CB8AC3E}">
        <p14:creationId xmlns:p14="http://schemas.microsoft.com/office/powerpoint/2010/main" val="2788007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Complications</a:t>
            </a:r>
            <a:endParaRPr lang="en-GB"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GB" sz="4000" dirty="0"/>
              <a:t>Respiratory dysfunction</a:t>
            </a:r>
          </a:p>
          <a:p>
            <a:pPr marL="742950" indent="-742950">
              <a:buFont typeface="+mj-lt"/>
              <a:buAutoNum type="arabicPeriod"/>
            </a:pPr>
            <a:r>
              <a:rPr lang="en-GB" sz="4000" dirty="0"/>
              <a:t>Infections: bladder, respiratory, sepsis</a:t>
            </a:r>
          </a:p>
          <a:p>
            <a:pPr marL="742950" indent="-742950">
              <a:buFont typeface="+mj-lt"/>
              <a:buAutoNum type="arabicPeriod"/>
            </a:pPr>
            <a:r>
              <a:rPr lang="en-GB" sz="4000" dirty="0"/>
              <a:t>Complications from immobility</a:t>
            </a:r>
          </a:p>
          <a:p>
            <a:pPr marL="742950" indent="-742950">
              <a:buFont typeface="+mj-lt"/>
              <a:buAutoNum type="arabicPeriod"/>
            </a:pPr>
            <a:r>
              <a:rPr lang="en-GB" sz="4000" dirty="0"/>
              <a:t>Speech, voice, and language disorders such as dysarthria</a:t>
            </a:r>
          </a:p>
          <a:p>
            <a:pPr marL="742950" indent="-742950">
              <a:buFont typeface="+mj-lt"/>
              <a:buAutoNum type="arabicPeriod"/>
            </a:pPr>
            <a:endParaRPr lang="en-GB" sz="4000" dirty="0"/>
          </a:p>
        </p:txBody>
      </p:sp>
    </p:spTree>
    <p:extLst>
      <p:ext uri="{BB962C8B-B14F-4D97-AF65-F5344CB8AC3E}">
        <p14:creationId xmlns:p14="http://schemas.microsoft.com/office/powerpoint/2010/main" val="4211207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Myasthenia Gravis</a:t>
            </a:r>
            <a:endParaRPr lang="en-GB" dirty="0"/>
          </a:p>
        </p:txBody>
      </p:sp>
      <p:sp>
        <p:nvSpPr>
          <p:cNvPr id="3" name="Content Placeholder 2"/>
          <p:cNvSpPr>
            <a:spLocks noGrp="1"/>
          </p:cNvSpPr>
          <p:nvPr>
            <p:ph idx="1"/>
          </p:nvPr>
        </p:nvSpPr>
        <p:spPr/>
        <p:txBody>
          <a:bodyPr>
            <a:normAutofit/>
          </a:bodyPr>
          <a:lstStyle/>
          <a:p>
            <a:r>
              <a:rPr lang="en-GB" sz="4000" dirty="0"/>
              <a:t>Myasthenia gravis, an autoimmune disorder affecting the </a:t>
            </a:r>
            <a:r>
              <a:rPr lang="en-GB" sz="4000" dirty="0" err="1" smtClean="0"/>
              <a:t>myoneural</a:t>
            </a:r>
            <a:r>
              <a:rPr lang="en-GB" sz="4000" dirty="0" smtClean="0"/>
              <a:t> junction</a:t>
            </a:r>
            <a:r>
              <a:rPr lang="en-GB" sz="4000" dirty="0"/>
              <a:t>, is characterized by varying degrees of </a:t>
            </a:r>
            <a:r>
              <a:rPr lang="en-GB" sz="4000" dirty="0" smtClean="0"/>
              <a:t>weakness of </a:t>
            </a:r>
            <a:r>
              <a:rPr lang="en-GB" sz="4000" dirty="0"/>
              <a:t>the voluntary muscles. </a:t>
            </a:r>
            <a:endParaRPr lang="en-GB" sz="4000" dirty="0" smtClean="0"/>
          </a:p>
          <a:p>
            <a:r>
              <a:rPr lang="en-GB" sz="4000" dirty="0" smtClean="0"/>
              <a:t>women </a:t>
            </a:r>
            <a:r>
              <a:rPr lang="en-GB" sz="4000" dirty="0"/>
              <a:t>are affected more </a:t>
            </a:r>
            <a:r>
              <a:rPr lang="en-GB" sz="4000" dirty="0" smtClean="0"/>
              <a:t>frequently</a:t>
            </a:r>
            <a:endParaRPr lang="en-GB" sz="4000" dirty="0"/>
          </a:p>
        </p:txBody>
      </p:sp>
    </p:spTree>
    <p:extLst>
      <p:ext uri="{BB962C8B-B14F-4D97-AF65-F5344CB8AC3E}">
        <p14:creationId xmlns:p14="http://schemas.microsoft.com/office/powerpoint/2010/main" val="27682096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734517"/>
          </a:xfrm>
        </p:spPr>
        <p:txBody>
          <a:bodyPr>
            <a:normAutofit/>
          </a:bodyPr>
          <a:lstStyle/>
          <a:p>
            <a:r>
              <a:rPr lang="en-GB" dirty="0" smtClean="0"/>
              <a:t>Pathophysiology</a:t>
            </a:r>
            <a:endParaRPr lang="en-GB" dirty="0"/>
          </a:p>
        </p:txBody>
      </p:sp>
      <p:pic>
        <p:nvPicPr>
          <p:cNvPr id="1028" name="Picture 4" descr="Image result for myasthenia gravis pathophysi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34518"/>
            <a:ext cx="12192000" cy="612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74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Anatomy</a:t>
            </a:r>
            <a:endParaRPr lang="en-GB" dirty="0"/>
          </a:p>
        </p:txBody>
      </p:sp>
      <p:sp>
        <p:nvSpPr>
          <p:cNvPr id="3" name="Content Placeholder 2"/>
          <p:cNvSpPr>
            <a:spLocks noGrp="1"/>
          </p:cNvSpPr>
          <p:nvPr>
            <p:ph idx="1"/>
          </p:nvPr>
        </p:nvSpPr>
        <p:spPr/>
        <p:txBody>
          <a:bodyPr>
            <a:noAutofit/>
          </a:bodyPr>
          <a:lstStyle/>
          <a:p>
            <a:r>
              <a:rPr lang="en-GB" sz="4000" dirty="0"/>
              <a:t>The nervous system consists of two major parts</a:t>
            </a:r>
            <a:r>
              <a:rPr lang="en-GB" sz="4000" dirty="0" smtClean="0"/>
              <a:t>:</a:t>
            </a:r>
          </a:p>
          <a:p>
            <a:pPr lvl="1"/>
            <a:r>
              <a:rPr lang="en-GB" sz="4000" dirty="0" smtClean="0"/>
              <a:t>The central nervous </a:t>
            </a:r>
            <a:r>
              <a:rPr lang="en-GB" sz="4000" dirty="0"/>
              <a:t>system (CNS), </a:t>
            </a:r>
            <a:endParaRPr lang="en-GB" sz="4000" dirty="0" smtClean="0"/>
          </a:p>
          <a:p>
            <a:pPr lvl="2"/>
            <a:r>
              <a:rPr lang="en-GB" sz="4000" dirty="0" smtClean="0"/>
              <a:t>brain </a:t>
            </a:r>
            <a:r>
              <a:rPr lang="en-GB" sz="4000" dirty="0"/>
              <a:t>and spinal cord</a:t>
            </a:r>
            <a:r>
              <a:rPr lang="en-GB" sz="4000" dirty="0" smtClean="0"/>
              <a:t>,</a:t>
            </a:r>
            <a:endParaRPr lang="en-GB" sz="4000" dirty="0"/>
          </a:p>
        </p:txBody>
      </p:sp>
    </p:spTree>
    <p:extLst>
      <p:ext uri="{BB962C8B-B14F-4D97-AF65-F5344CB8AC3E}">
        <p14:creationId xmlns:p14="http://schemas.microsoft.com/office/powerpoint/2010/main" val="15809697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a:t>Normally, a chemical impulse precipitates the release of </a:t>
            </a:r>
            <a:r>
              <a:rPr lang="en-GB" sz="4000" dirty="0" smtClean="0"/>
              <a:t>acetylcholine from </a:t>
            </a:r>
            <a:r>
              <a:rPr lang="en-GB" sz="4000" dirty="0"/>
              <a:t>vesicles on the nerve terminal at the </a:t>
            </a:r>
            <a:r>
              <a:rPr lang="en-GB" sz="4000" dirty="0" smtClean="0"/>
              <a:t>Neuromuscular junction</a:t>
            </a:r>
            <a:r>
              <a:rPr lang="en-GB" sz="4000" dirty="0"/>
              <a:t>. </a:t>
            </a:r>
            <a:endParaRPr lang="en-GB" sz="4000" dirty="0" smtClean="0"/>
          </a:p>
          <a:p>
            <a:pPr>
              <a:buFont typeface="Arial" panose="020B0604020202020204" pitchFamily="34" charset="0"/>
              <a:buChar char="•"/>
            </a:pPr>
            <a:r>
              <a:rPr lang="en-GB" sz="4000" dirty="0" smtClean="0"/>
              <a:t>The </a:t>
            </a:r>
            <a:r>
              <a:rPr lang="en-GB" sz="4000" dirty="0"/>
              <a:t>acetylcholine attaches to receptor sites on the </a:t>
            </a:r>
            <a:r>
              <a:rPr lang="en-GB" sz="4000" dirty="0" smtClean="0"/>
              <a:t>motor end </a:t>
            </a:r>
            <a:r>
              <a:rPr lang="en-GB" sz="4000" dirty="0"/>
              <a:t>plate, stimulating muscle contraction. </a:t>
            </a:r>
            <a:endParaRPr lang="en-GB" sz="4000" dirty="0" smtClean="0"/>
          </a:p>
        </p:txBody>
      </p:sp>
    </p:spTree>
    <p:extLst>
      <p:ext uri="{BB962C8B-B14F-4D97-AF65-F5344CB8AC3E}">
        <p14:creationId xmlns:p14="http://schemas.microsoft.com/office/powerpoint/2010/main" val="1105854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Continuous binding of </a:t>
            </a:r>
            <a:r>
              <a:rPr lang="en-GB" sz="4000" dirty="0"/>
              <a:t>acetylcholine to the receptor site is required for muscular </a:t>
            </a:r>
            <a:r>
              <a:rPr lang="en-GB" sz="4000" dirty="0" smtClean="0"/>
              <a:t>contraction to </a:t>
            </a:r>
            <a:r>
              <a:rPr lang="en-GB" sz="4000" dirty="0"/>
              <a:t>be sustained.</a:t>
            </a:r>
          </a:p>
          <a:p>
            <a:pPr>
              <a:buFont typeface="Arial" panose="020B0604020202020204" pitchFamily="34" charset="0"/>
              <a:buChar char="•"/>
            </a:pPr>
            <a:r>
              <a:rPr lang="en-GB" sz="4000" dirty="0"/>
              <a:t>In myasthenia gravis, autoantibodies directed at the </a:t>
            </a:r>
            <a:r>
              <a:rPr lang="en-GB" sz="4000" dirty="0" smtClean="0"/>
              <a:t>acetylcholine receptor </a:t>
            </a:r>
            <a:r>
              <a:rPr lang="en-GB" sz="4000" dirty="0"/>
              <a:t>sites impair transmission of impulses across </a:t>
            </a:r>
            <a:r>
              <a:rPr lang="en-GB" sz="4000" dirty="0" smtClean="0"/>
              <a:t>the Neuromuscular junction</a:t>
            </a:r>
            <a:endParaRPr lang="en-GB" sz="4000" dirty="0"/>
          </a:p>
        </p:txBody>
      </p:sp>
    </p:spTree>
    <p:extLst>
      <p:ext uri="{BB962C8B-B14F-4D97-AF65-F5344CB8AC3E}">
        <p14:creationId xmlns:p14="http://schemas.microsoft.com/office/powerpoint/2010/main" val="32171675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Therefore</a:t>
            </a:r>
            <a:r>
              <a:rPr lang="en-GB" sz="4000" dirty="0"/>
              <a:t>, fewer receptors are available </a:t>
            </a:r>
            <a:r>
              <a:rPr lang="en-GB" sz="4000" dirty="0" smtClean="0"/>
              <a:t>for stimulation</a:t>
            </a:r>
            <a:r>
              <a:rPr lang="en-GB" sz="4000" dirty="0"/>
              <a:t>, resulting in voluntary muscle weakness that </a:t>
            </a:r>
            <a:r>
              <a:rPr lang="en-GB" sz="4000" dirty="0" smtClean="0"/>
              <a:t>escalates with </a:t>
            </a:r>
            <a:r>
              <a:rPr lang="en-GB" sz="4000" dirty="0"/>
              <a:t>continued activity </a:t>
            </a:r>
          </a:p>
          <a:p>
            <a:pPr>
              <a:buFont typeface="Arial" panose="020B0604020202020204" pitchFamily="34" charset="0"/>
              <a:buChar char="•"/>
            </a:pPr>
            <a:r>
              <a:rPr lang="en-GB" sz="4000" dirty="0" smtClean="0"/>
              <a:t>The </a:t>
            </a:r>
            <a:r>
              <a:rPr lang="en-GB" sz="4000" dirty="0"/>
              <a:t>thymus gland </a:t>
            </a:r>
            <a:r>
              <a:rPr lang="en-GB" sz="4000" dirty="0" smtClean="0"/>
              <a:t>is believed </a:t>
            </a:r>
            <a:r>
              <a:rPr lang="en-GB" sz="4000" dirty="0"/>
              <a:t>to be the site of antibody production. </a:t>
            </a:r>
            <a:endParaRPr lang="en-GB" sz="4000" dirty="0" smtClean="0"/>
          </a:p>
        </p:txBody>
      </p:sp>
    </p:spTree>
    <p:extLst>
      <p:ext uri="{BB962C8B-B14F-4D97-AF65-F5344CB8AC3E}">
        <p14:creationId xmlns:p14="http://schemas.microsoft.com/office/powerpoint/2010/main" val="19906121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4000" dirty="0" smtClean="0"/>
              <a:t>In </a:t>
            </a:r>
            <a:r>
              <a:rPr lang="en-GB" sz="4000" dirty="0"/>
              <a:t>patients </a:t>
            </a:r>
            <a:r>
              <a:rPr lang="en-GB" sz="4000" dirty="0" smtClean="0"/>
              <a:t>who are </a:t>
            </a:r>
            <a:r>
              <a:rPr lang="en-GB" sz="4000" dirty="0"/>
              <a:t>antibody negative, it is believed that the offending </a:t>
            </a:r>
            <a:r>
              <a:rPr lang="en-GB" sz="4000" dirty="0" smtClean="0"/>
              <a:t>antibody is </a:t>
            </a:r>
            <a:r>
              <a:rPr lang="en-GB" sz="4000" dirty="0"/>
              <a:t>directed at a portion of the receptor site rather than the </a:t>
            </a:r>
            <a:r>
              <a:rPr lang="en-GB" sz="4000" dirty="0" smtClean="0"/>
              <a:t>whole complex</a:t>
            </a:r>
            <a:r>
              <a:rPr lang="en-GB" sz="4000" dirty="0"/>
              <a:t>.</a:t>
            </a:r>
          </a:p>
        </p:txBody>
      </p:sp>
    </p:spTree>
    <p:extLst>
      <p:ext uri="{BB962C8B-B14F-4D97-AF65-F5344CB8AC3E}">
        <p14:creationId xmlns:p14="http://schemas.microsoft.com/office/powerpoint/2010/main" val="17159217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r>
              <a:rPr lang="en-GB" sz="4000" dirty="0"/>
              <a:t>The initial manifestation of myasthenia gravis usually </a:t>
            </a:r>
            <a:r>
              <a:rPr lang="en-GB" sz="4000" dirty="0" smtClean="0"/>
              <a:t>involves the </a:t>
            </a:r>
            <a:r>
              <a:rPr lang="en-GB" sz="4000" dirty="0"/>
              <a:t>ocular muscles. </a:t>
            </a:r>
            <a:endParaRPr lang="en-GB" sz="4000" dirty="0" smtClean="0"/>
          </a:p>
          <a:p>
            <a:pPr lvl="1"/>
            <a:r>
              <a:rPr lang="en-GB" sz="4000" dirty="0" smtClean="0"/>
              <a:t>Diplopia </a:t>
            </a:r>
            <a:r>
              <a:rPr lang="en-GB" sz="4000" dirty="0"/>
              <a:t>(double vision) and ptosis (</a:t>
            </a:r>
            <a:r>
              <a:rPr lang="en-GB" sz="4000" dirty="0" err="1" smtClean="0"/>
              <a:t>droopingof</a:t>
            </a:r>
            <a:r>
              <a:rPr lang="en-GB" sz="4000" dirty="0" smtClean="0"/>
              <a:t> </a:t>
            </a:r>
            <a:r>
              <a:rPr lang="en-GB" sz="4000" dirty="0"/>
              <a:t>the </a:t>
            </a:r>
            <a:r>
              <a:rPr lang="en-GB" sz="4000" dirty="0" smtClean="0"/>
              <a:t>eyelids)</a:t>
            </a:r>
          </a:p>
        </p:txBody>
      </p:sp>
    </p:spTree>
    <p:extLst>
      <p:ext uri="{BB962C8B-B14F-4D97-AF65-F5344CB8AC3E}">
        <p14:creationId xmlns:p14="http://schemas.microsoft.com/office/powerpoint/2010/main" val="5569360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r>
              <a:rPr lang="en-GB" sz="4000" dirty="0" smtClean="0"/>
              <a:t>Weakness </a:t>
            </a:r>
            <a:r>
              <a:rPr lang="en-GB" sz="4000" dirty="0"/>
              <a:t>of the muscles of the face and </a:t>
            </a:r>
            <a:r>
              <a:rPr lang="en-GB" sz="4000" dirty="0" smtClean="0"/>
              <a:t>throat (bulbar </a:t>
            </a:r>
            <a:r>
              <a:rPr lang="en-GB" sz="4000" dirty="0"/>
              <a:t>symptoms</a:t>
            </a:r>
            <a:r>
              <a:rPr lang="en-GB" sz="4000" dirty="0" smtClean="0"/>
              <a:t>)</a:t>
            </a:r>
          </a:p>
          <a:p>
            <a:pPr lvl="1"/>
            <a:r>
              <a:rPr lang="en-GB" sz="4000" dirty="0"/>
              <a:t>Weakness of </a:t>
            </a:r>
            <a:r>
              <a:rPr lang="en-GB" sz="4000" dirty="0" smtClean="0"/>
              <a:t>the facial </a:t>
            </a:r>
            <a:r>
              <a:rPr lang="en-GB" sz="4000" dirty="0"/>
              <a:t>muscles will result in a bland facial expression</a:t>
            </a:r>
            <a:endParaRPr lang="en-GB" sz="4000" dirty="0" smtClean="0"/>
          </a:p>
          <a:p>
            <a:r>
              <a:rPr lang="en-GB" sz="4000" dirty="0" smtClean="0"/>
              <a:t>Generalized weakness </a:t>
            </a:r>
            <a:r>
              <a:rPr lang="en-GB" sz="4000" dirty="0"/>
              <a:t>affects all the extremities and the intercostal </a:t>
            </a:r>
            <a:r>
              <a:rPr lang="en-GB" sz="4000" dirty="0" smtClean="0"/>
              <a:t>muscles, resulting </a:t>
            </a:r>
            <a:r>
              <a:rPr lang="en-GB" sz="4000" dirty="0"/>
              <a:t>in decreasing vital capacity and respiratory failure</a:t>
            </a:r>
            <a:r>
              <a:rPr lang="en-GB" sz="4000" dirty="0" smtClean="0"/>
              <a:t>.</a:t>
            </a:r>
          </a:p>
        </p:txBody>
      </p:sp>
    </p:spTree>
    <p:extLst>
      <p:ext uri="{BB962C8B-B14F-4D97-AF65-F5344CB8AC3E}">
        <p14:creationId xmlns:p14="http://schemas.microsoft.com/office/powerpoint/2010/main" val="18575032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p:txBody>
          <a:bodyPr>
            <a:noAutofit/>
          </a:bodyPr>
          <a:lstStyle/>
          <a:p>
            <a:r>
              <a:rPr lang="en-GB" sz="4000" dirty="0" smtClean="0"/>
              <a:t>Laryngeal involvement </a:t>
            </a:r>
            <a:r>
              <a:rPr lang="en-GB" sz="4000" dirty="0"/>
              <a:t>produces </a:t>
            </a:r>
            <a:r>
              <a:rPr lang="en-GB" sz="4000" b="1" dirty="0"/>
              <a:t>dysphonia </a:t>
            </a:r>
            <a:r>
              <a:rPr lang="en-GB" sz="4000" dirty="0"/>
              <a:t>(voice impairment) and </a:t>
            </a:r>
            <a:r>
              <a:rPr lang="en-GB" sz="4000" dirty="0" smtClean="0"/>
              <a:t>increases the </a:t>
            </a:r>
            <a:r>
              <a:rPr lang="en-GB" sz="4000" dirty="0"/>
              <a:t>patient’s risk for choking and aspiration. </a:t>
            </a:r>
          </a:p>
          <a:p>
            <a:r>
              <a:rPr lang="en-GB" sz="4000" dirty="0" smtClean="0"/>
              <a:t>Myasthenia </a:t>
            </a:r>
            <a:r>
              <a:rPr lang="en-GB" sz="4000" dirty="0"/>
              <a:t>gravis is purely a motor disorder with no effect </a:t>
            </a:r>
            <a:r>
              <a:rPr lang="en-GB" sz="4000" dirty="0" smtClean="0"/>
              <a:t>on sensation </a:t>
            </a:r>
            <a:r>
              <a:rPr lang="en-GB" sz="4000" dirty="0"/>
              <a:t>or coordination.</a:t>
            </a:r>
            <a:endParaRPr lang="en-GB" sz="4000" b="1" dirty="0"/>
          </a:p>
        </p:txBody>
      </p:sp>
    </p:spTree>
    <p:extLst>
      <p:ext uri="{BB962C8B-B14F-4D97-AF65-F5344CB8AC3E}">
        <p14:creationId xmlns:p14="http://schemas.microsoft.com/office/powerpoint/2010/main" val="20144120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a:bodyPr>
          <a:lstStyle/>
          <a:p>
            <a:r>
              <a:rPr lang="en-GB" sz="4000" dirty="0" smtClean="0"/>
              <a:t>Serum </a:t>
            </a:r>
            <a:r>
              <a:rPr lang="en-GB" sz="4000" dirty="0"/>
              <a:t>test for acetylcholine receptor (</a:t>
            </a:r>
            <a:r>
              <a:rPr lang="en-GB" sz="4000" dirty="0" err="1"/>
              <a:t>AChR</a:t>
            </a:r>
            <a:r>
              <a:rPr lang="en-GB" sz="4000" dirty="0"/>
              <a:t>) </a:t>
            </a:r>
            <a:r>
              <a:rPr lang="en-GB" sz="4000" dirty="0" smtClean="0"/>
              <a:t>antibodies positive </a:t>
            </a:r>
            <a:r>
              <a:rPr lang="en-GB" sz="4000" dirty="0"/>
              <a:t>in up to 90% of </a:t>
            </a:r>
            <a:r>
              <a:rPr lang="en-GB" sz="4000" dirty="0" smtClean="0"/>
              <a:t>patients.</a:t>
            </a:r>
          </a:p>
          <a:p>
            <a:r>
              <a:rPr lang="en-GB" sz="4000" dirty="0"/>
              <a:t>CT scan to assess enlargement of thymus gland</a:t>
            </a:r>
          </a:p>
        </p:txBody>
      </p:sp>
    </p:spTree>
    <p:extLst>
      <p:ext uri="{BB962C8B-B14F-4D97-AF65-F5344CB8AC3E}">
        <p14:creationId xmlns:p14="http://schemas.microsoft.com/office/powerpoint/2010/main" val="23617054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4000" dirty="0"/>
              <a:t>Anticholinesterase </a:t>
            </a:r>
            <a:r>
              <a:rPr lang="en-GB" sz="4000" dirty="0" smtClean="0"/>
              <a:t>agents:</a:t>
            </a:r>
          </a:p>
          <a:p>
            <a:pPr lvl="1">
              <a:buFont typeface="Wingdings" panose="05000000000000000000" pitchFamily="2" charset="2"/>
              <a:buChar char="q"/>
            </a:pPr>
            <a:r>
              <a:rPr lang="en-GB" sz="3800" dirty="0" err="1" smtClean="0"/>
              <a:t>Pyridostigmine</a:t>
            </a:r>
            <a:r>
              <a:rPr lang="en-GB" sz="3800" dirty="0" smtClean="0"/>
              <a:t> </a:t>
            </a:r>
            <a:r>
              <a:rPr lang="en-GB" sz="3800" dirty="0"/>
              <a:t>bromide </a:t>
            </a:r>
          </a:p>
          <a:p>
            <a:pPr lvl="1">
              <a:buFont typeface="Wingdings" panose="05000000000000000000" pitchFamily="2" charset="2"/>
              <a:buChar char="q"/>
            </a:pPr>
            <a:r>
              <a:rPr lang="en-GB" sz="3800" dirty="0" smtClean="0"/>
              <a:t>neostigmine </a:t>
            </a:r>
            <a:r>
              <a:rPr lang="en-GB" sz="3800" dirty="0"/>
              <a:t>bromide </a:t>
            </a:r>
            <a:endParaRPr lang="en-GB" sz="3800" dirty="0" smtClean="0"/>
          </a:p>
          <a:p>
            <a:pPr>
              <a:buFont typeface="Wingdings" panose="05000000000000000000" pitchFamily="2" charset="2"/>
              <a:buChar char="q"/>
            </a:pPr>
            <a:r>
              <a:rPr lang="en-GB" sz="4000" dirty="0" smtClean="0"/>
              <a:t>provide symptomatic relief </a:t>
            </a:r>
            <a:r>
              <a:rPr lang="en-GB" sz="4000" dirty="0"/>
              <a:t>by increasing the relative concentration of available </a:t>
            </a:r>
            <a:r>
              <a:rPr lang="en-GB" sz="4000" dirty="0" smtClean="0"/>
              <a:t>acetylcholine at </a:t>
            </a:r>
            <a:r>
              <a:rPr lang="en-GB" sz="4000" dirty="0"/>
              <a:t>the neuromuscular junction</a:t>
            </a:r>
            <a:r>
              <a:rPr lang="en-GB" sz="4000" dirty="0" smtClean="0"/>
              <a:t>.</a:t>
            </a:r>
          </a:p>
        </p:txBody>
      </p:sp>
    </p:spTree>
    <p:extLst>
      <p:ext uri="{BB962C8B-B14F-4D97-AF65-F5344CB8AC3E}">
        <p14:creationId xmlns:p14="http://schemas.microsoft.com/office/powerpoint/2010/main" val="29727238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4000" dirty="0" smtClean="0"/>
              <a:t>Corticosteroids </a:t>
            </a:r>
            <a:r>
              <a:rPr lang="en-GB" sz="4000" dirty="0"/>
              <a:t>suppress the </a:t>
            </a:r>
            <a:r>
              <a:rPr lang="en-GB" sz="4000" dirty="0" smtClean="0"/>
              <a:t>patient’s immune response.</a:t>
            </a:r>
          </a:p>
          <a:p>
            <a:pPr>
              <a:buFont typeface="Wingdings" panose="05000000000000000000" pitchFamily="2" charset="2"/>
              <a:buChar char="q"/>
            </a:pPr>
            <a:r>
              <a:rPr lang="en-GB" sz="4000" dirty="0"/>
              <a:t>Cytotoxic medications</a:t>
            </a:r>
            <a:endParaRPr lang="en-GB" sz="4000" dirty="0" smtClean="0"/>
          </a:p>
        </p:txBody>
      </p:sp>
    </p:spTree>
    <p:extLst>
      <p:ext uri="{BB962C8B-B14F-4D97-AF65-F5344CB8AC3E}">
        <p14:creationId xmlns:p14="http://schemas.microsoft.com/office/powerpoint/2010/main" val="412859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Anatomy</a:t>
            </a:r>
            <a:endParaRPr lang="en-GB" dirty="0"/>
          </a:p>
        </p:txBody>
      </p:sp>
      <p:sp>
        <p:nvSpPr>
          <p:cNvPr id="3" name="Content Placeholder 2"/>
          <p:cNvSpPr>
            <a:spLocks noGrp="1"/>
          </p:cNvSpPr>
          <p:nvPr>
            <p:ph idx="1"/>
          </p:nvPr>
        </p:nvSpPr>
        <p:spPr>
          <a:xfrm>
            <a:off x="1097280" y="1845733"/>
            <a:ext cx="10058400" cy="4295759"/>
          </a:xfrm>
        </p:spPr>
        <p:txBody>
          <a:bodyPr>
            <a:noAutofit/>
          </a:bodyPr>
          <a:lstStyle/>
          <a:p>
            <a:pPr lvl="1"/>
            <a:r>
              <a:rPr lang="en-GB" sz="4000" dirty="0" smtClean="0"/>
              <a:t>The </a:t>
            </a:r>
            <a:r>
              <a:rPr lang="en-GB" sz="4000" dirty="0"/>
              <a:t>peripheral nervous system, </a:t>
            </a:r>
            <a:endParaRPr lang="en-GB" sz="4000" dirty="0" smtClean="0"/>
          </a:p>
          <a:p>
            <a:pPr lvl="2"/>
            <a:r>
              <a:rPr lang="en-GB" sz="4000" dirty="0" smtClean="0"/>
              <a:t>cranial nerves,</a:t>
            </a:r>
          </a:p>
          <a:p>
            <a:pPr lvl="2"/>
            <a:r>
              <a:rPr lang="en-GB" sz="4000" dirty="0" smtClean="0"/>
              <a:t>spinal </a:t>
            </a:r>
            <a:r>
              <a:rPr lang="en-GB" sz="4000" dirty="0"/>
              <a:t>nerves, </a:t>
            </a:r>
            <a:endParaRPr lang="en-GB" sz="4000" dirty="0" smtClean="0"/>
          </a:p>
          <a:p>
            <a:pPr lvl="2"/>
            <a:r>
              <a:rPr lang="en-GB" sz="4000" dirty="0" smtClean="0"/>
              <a:t>autonomic </a:t>
            </a:r>
            <a:r>
              <a:rPr lang="en-GB" sz="4000" dirty="0"/>
              <a:t>nervous system.</a:t>
            </a:r>
          </a:p>
          <a:p>
            <a:r>
              <a:rPr lang="en-GB" sz="4000" dirty="0"/>
              <a:t>The function of the nervous system is to control motor, sensory</a:t>
            </a:r>
            <a:r>
              <a:rPr lang="en-GB" sz="4000" dirty="0" smtClean="0"/>
              <a:t>, autonomic</a:t>
            </a:r>
            <a:r>
              <a:rPr lang="en-GB" sz="4000" dirty="0"/>
              <a:t>, cognitive, and </a:t>
            </a:r>
            <a:r>
              <a:rPr lang="en-GB" sz="4000" dirty="0" smtClean="0"/>
              <a:t>behavioural </a:t>
            </a:r>
            <a:r>
              <a:rPr lang="en-GB" sz="4000" dirty="0"/>
              <a:t>activities.</a:t>
            </a:r>
          </a:p>
        </p:txBody>
      </p:sp>
    </p:spTree>
    <p:extLst>
      <p:ext uri="{BB962C8B-B14F-4D97-AF65-F5344CB8AC3E}">
        <p14:creationId xmlns:p14="http://schemas.microsoft.com/office/powerpoint/2010/main" val="30214626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GB" sz="4000" dirty="0"/>
              <a:t>Plasma exchange (plasmapheresis) is a technique used to </a:t>
            </a:r>
            <a:r>
              <a:rPr lang="en-GB" sz="4000" dirty="0" smtClean="0"/>
              <a:t>treat exacerbations.</a:t>
            </a:r>
          </a:p>
          <a:p>
            <a:pPr algn="just">
              <a:buFont typeface="Wingdings" panose="05000000000000000000" pitchFamily="2" charset="2"/>
              <a:buChar char="q"/>
            </a:pPr>
            <a:r>
              <a:rPr lang="en-GB" sz="4000" dirty="0" err="1" smtClean="0"/>
              <a:t>Thymectomy</a:t>
            </a:r>
            <a:r>
              <a:rPr lang="en-GB" sz="4000" dirty="0" smtClean="0"/>
              <a:t> </a:t>
            </a:r>
            <a:r>
              <a:rPr lang="en-GB" sz="4000" dirty="0"/>
              <a:t>(surgical removal of the thymus </a:t>
            </a:r>
            <a:r>
              <a:rPr lang="en-GB" sz="4000" dirty="0" smtClean="0"/>
              <a:t>gland) can produce antigen-specific </a:t>
            </a:r>
            <a:r>
              <a:rPr lang="en-GB" sz="4000" dirty="0"/>
              <a:t>immunosuppression and result in clinical improvement.</a:t>
            </a:r>
          </a:p>
        </p:txBody>
      </p:sp>
    </p:spTree>
    <p:extLst>
      <p:ext uri="{BB962C8B-B14F-4D97-AF65-F5344CB8AC3E}">
        <p14:creationId xmlns:p14="http://schemas.microsoft.com/office/powerpoint/2010/main" val="1745303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p:txBody>
          <a:bodyPr>
            <a:noAutofit/>
          </a:bodyPr>
          <a:lstStyle/>
          <a:p>
            <a:pPr algn="just"/>
            <a:r>
              <a:rPr lang="en-GB" sz="4000" dirty="0" smtClean="0"/>
              <a:t>Much </a:t>
            </a:r>
            <a:r>
              <a:rPr lang="en-GB" sz="4000" dirty="0"/>
              <a:t>of the nursing care </a:t>
            </a:r>
            <a:r>
              <a:rPr lang="en-GB" sz="4000" dirty="0" smtClean="0"/>
              <a:t>focuses on </a:t>
            </a:r>
            <a:r>
              <a:rPr lang="en-GB" sz="4000" dirty="0"/>
              <a:t>patient and family </a:t>
            </a:r>
            <a:r>
              <a:rPr lang="en-GB" sz="4000" dirty="0" smtClean="0"/>
              <a:t>teaching.</a:t>
            </a:r>
          </a:p>
          <a:p>
            <a:pPr lvl="1" algn="just"/>
            <a:r>
              <a:rPr lang="en-GB" sz="4000" dirty="0"/>
              <a:t>	</a:t>
            </a:r>
            <a:r>
              <a:rPr lang="en-GB" sz="4000" dirty="0" smtClean="0"/>
              <a:t>Self-care </a:t>
            </a:r>
          </a:p>
          <a:p>
            <a:pPr lvl="1" algn="just"/>
            <a:r>
              <a:rPr lang="en-GB" sz="4000" dirty="0" smtClean="0"/>
              <a:t>	Medication management</a:t>
            </a:r>
          </a:p>
          <a:p>
            <a:pPr lvl="1" algn="just"/>
            <a:r>
              <a:rPr lang="en-GB" sz="4000" dirty="0"/>
              <a:t>	</a:t>
            </a:r>
            <a:r>
              <a:rPr lang="en-GB" sz="4000" dirty="0" smtClean="0"/>
              <a:t>Energy conservation,</a:t>
            </a:r>
          </a:p>
          <a:p>
            <a:pPr lvl="1" algn="just"/>
            <a:r>
              <a:rPr lang="en-GB" sz="4000" dirty="0"/>
              <a:t>	</a:t>
            </a:r>
          </a:p>
        </p:txBody>
      </p:sp>
    </p:spTree>
    <p:extLst>
      <p:ext uri="{BB962C8B-B14F-4D97-AF65-F5344CB8AC3E}">
        <p14:creationId xmlns:p14="http://schemas.microsoft.com/office/powerpoint/2010/main" val="9589500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Care</a:t>
            </a:r>
            <a:endParaRPr lang="en-GB" dirty="0"/>
          </a:p>
        </p:txBody>
      </p:sp>
      <p:sp>
        <p:nvSpPr>
          <p:cNvPr id="3" name="Content Placeholder 2"/>
          <p:cNvSpPr>
            <a:spLocks noGrp="1"/>
          </p:cNvSpPr>
          <p:nvPr>
            <p:ph idx="1"/>
          </p:nvPr>
        </p:nvSpPr>
        <p:spPr/>
        <p:txBody>
          <a:bodyPr>
            <a:noAutofit/>
          </a:bodyPr>
          <a:lstStyle/>
          <a:p>
            <a:pPr lvl="1" algn="just"/>
            <a:r>
              <a:rPr lang="en-GB" sz="4000" dirty="0"/>
              <a:t>	</a:t>
            </a:r>
            <a:r>
              <a:rPr lang="en-GB" sz="4000" dirty="0" smtClean="0"/>
              <a:t>Strategies </a:t>
            </a:r>
            <a:r>
              <a:rPr lang="en-GB" sz="4000" dirty="0"/>
              <a:t>to help with ocular </a:t>
            </a:r>
            <a:r>
              <a:rPr lang="en-GB" sz="4000" dirty="0" smtClean="0"/>
              <a:t>manifestations</a:t>
            </a:r>
          </a:p>
          <a:p>
            <a:pPr lvl="1" algn="just"/>
            <a:r>
              <a:rPr lang="en-GB" sz="4000" dirty="0" smtClean="0"/>
              <a:t>	Prevention and management </a:t>
            </a:r>
            <a:r>
              <a:rPr lang="en-GB" sz="4000" dirty="0"/>
              <a:t>of complications</a:t>
            </a:r>
          </a:p>
        </p:txBody>
      </p:sp>
    </p:spTree>
    <p:extLst>
      <p:ext uri="{BB962C8B-B14F-4D97-AF65-F5344CB8AC3E}">
        <p14:creationId xmlns:p14="http://schemas.microsoft.com/office/powerpoint/2010/main" val="9414340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Complications</a:t>
            </a:r>
            <a:endParaRPr lang="en-GB" dirty="0"/>
          </a:p>
        </p:txBody>
      </p:sp>
      <p:sp>
        <p:nvSpPr>
          <p:cNvPr id="3" name="Content Placeholder 2"/>
          <p:cNvSpPr>
            <a:spLocks noGrp="1"/>
          </p:cNvSpPr>
          <p:nvPr>
            <p:ph idx="1"/>
          </p:nvPr>
        </p:nvSpPr>
        <p:spPr/>
        <p:txBody>
          <a:bodyPr>
            <a:normAutofit/>
          </a:bodyPr>
          <a:lstStyle/>
          <a:p>
            <a:pPr algn="ctr"/>
            <a:r>
              <a:rPr lang="en-GB" sz="4000" dirty="0" err="1" smtClean="0"/>
              <a:t>Myasthenic</a:t>
            </a:r>
            <a:r>
              <a:rPr lang="en-GB" sz="4000" dirty="0" smtClean="0"/>
              <a:t> and Cholinergic Crisis (Assignment)</a:t>
            </a:r>
            <a:endParaRPr lang="en-GB" sz="4000" dirty="0"/>
          </a:p>
        </p:txBody>
      </p:sp>
    </p:spTree>
    <p:extLst>
      <p:ext uri="{BB962C8B-B14F-4D97-AF65-F5344CB8AC3E}">
        <p14:creationId xmlns:p14="http://schemas.microsoft.com/office/powerpoint/2010/main" val="4566395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Gullain</a:t>
            </a:r>
            <a:r>
              <a:rPr lang="en-GB" dirty="0" smtClean="0"/>
              <a:t>-Barre-Syndrome</a:t>
            </a:r>
            <a:endParaRPr lang="en-GB" dirty="0"/>
          </a:p>
        </p:txBody>
      </p:sp>
      <p:sp>
        <p:nvSpPr>
          <p:cNvPr id="3" name="Content Placeholder 2"/>
          <p:cNvSpPr>
            <a:spLocks noGrp="1"/>
          </p:cNvSpPr>
          <p:nvPr>
            <p:ph idx="1"/>
          </p:nvPr>
        </p:nvSpPr>
        <p:spPr>
          <a:xfrm>
            <a:off x="1097280" y="1845734"/>
            <a:ext cx="10058400" cy="4350114"/>
          </a:xfrm>
        </p:spPr>
        <p:txBody>
          <a:bodyPr>
            <a:noAutofit/>
          </a:bodyPr>
          <a:lstStyle/>
          <a:p>
            <a:pPr lvl="0"/>
            <a:r>
              <a:rPr lang="en-US" sz="4000" dirty="0" smtClean="0"/>
              <a:t>Autoimmune </a:t>
            </a:r>
            <a:r>
              <a:rPr lang="en-US" sz="4000" dirty="0"/>
              <a:t>attack of the peripheral nerve </a:t>
            </a:r>
            <a:r>
              <a:rPr lang="en-US" sz="4000" dirty="0" smtClean="0"/>
              <a:t>.</a:t>
            </a:r>
          </a:p>
          <a:p>
            <a:pPr lvl="0"/>
            <a:r>
              <a:rPr lang="en-US" sz="4000" dirty="0" smtClean="0"/>
              <a:t>The </a:t>
            </a:r>
            <a:r>
              <a:rPr lang="en-US" sz="4000" dirty="0"/>
              <a:t>result is acute, rapid segmental de-myelination of peripheral nerves and some cranial nerves, producing ascending weakness with </a:t>
            </a:r>
            <a:r>
              <a:rPr lang="en-US" sz="4000" b="1" dirty="0"/>
              <a:t>dyskinesia </a:t>
            </a:r>
            <a:r>
              <a:rPr lang="en-US" sz="4000" dirty="0"/>
              <a:t>(inability to execute voluntary movements), </a:t>
            </a:r>
            <a:r>
              <a:rPr lang="en-US" sz="4000" dirty="0" err="1"/>
              <a:t>hyporeflexia</a:t>
            </a:r>
            <a:r>
              <a:rPr lang="en-US" sz="4000" dirty="0"/>
              <a:t>, and </a:t>
            </a:r>
            <a:r>
              <a:rPr lang="en-US" sz="4000" b="1" dirty="0" err="1"/>
              <a:t>paresthesias</a:t>
            </a:r>
            <a:r>
              <a:rPr lang="en-US" sz="4000" b="1" dirty="0"/>
              <a:t> </a:t>
            </a:r>
            <a:r>
              <a:rPr lang="en-US" sz="4000" dirty="0"/>
              <a:t>(numbness). </a:t>
            </a:r>
            <a:endParaRPr lang="en-GB" sz="4000" dirty="0"/>
          </a:p>
          <a:p>
            <a:endParaRPr lang="en-GB" sz="4000" dirty="0"/>
          </a:p>
        </p:txBody>
      </p:sp>
    </p:spTree>
    <p:extLst>
      <p:ext uri="{BB962C8B-B14F-4D97-AF65-F5344CB8AC3E}">
        <p14:creationId xmlns:p14="http://schemas.microsoft.com/office/powerpoint/2010/main" val="3950043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Gullain</a:t>
            </a:r>
            <a:r>
              <a:rPr lang="en-GB" dirty="0"/>
              <a:t>-Barre-Syndrome</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4000" dirty="0"/>
              <a:t>Occasionally, surgery or vaccinations will trigger </a:t>
            </a:r>
            <a:r>
              <a:rPr lang="en-GB" sz="4000" dirty="0" smtClean="0"/>
              <a:t>the syndrome</a:t>
            </a:r>
            <a:r>
              <a:rPr lang="en-GB" sz="4000" dirty="0"/>
              <a:t>. </a:t>
            </a:r>
            <a:endParaRPr lang="en-GB" sz="4000" dirty="0" smtClean="0"/>
          </a:p>
          <a:p>
            <a:pPr>
              <a:buFont typeface="Wingdings" panose="05000000000000000000" pitchFamily="2" charset="2"/>
              <a:buChar char="Ø"/>
            </a:pPr>
            <a:r>
              <a:rPr lang="en-GB" sz="4000" dirty="0" smtClean="0"/>
              <a:t>Can </a:t>
            </a:r>
            <a:r>
              <a:rPr lang="en-GB" sz="4000" dirty="0"/>
              <a:t>develop over the course of hours, days, or weeks</a:t>
            </a:r>
            <a:r>
              <a:rPr lang="en-GB" sz="4000" dirty="0" smtClean="0"/>
              <a:t>.</a:t>
            </a:r>
          </a:p>
        </p:txBody>
      </p:sp>
    </p:spTree>
    <p:extLst>
      <p:ext uri="{BB962C8B-B14F-4D97-AF65-F5344CB8AC3E}">
        <p14:creationId xmlns:p14="http://schemas.microsoft.com/office/powerpoint/2010/main" val="15611248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Gullain</a:t>
            </a:r>
            <a:r>
              <a:rPr lang="en-GB" dirty="0"/>
              <a:t>-Barre-Syndrome</a:t>
            </a:r>
          </a:p>
        </p:txBody>
      </p:sp>
      <p:sp>
        <p:nvSpPr>
          <p:cNvPr id="3" name="Content Placeholder 2"/>
          <p:cNvSpPr>
            <a:spLocks noGrp="1"/>
          </p:cNvSpPr>
          <p:nvPr>
            <p:ph idx="1"/>
          </p:nvPr>
        </p:nvSpPr>
        <p:spPr>
          <a:xfrm>
            <a:off x="1097280" y="1845734"/>
            <a:ext cx="10058400" cy="4633894"/>
          </a:xfrm>
        </p:spPr>
        <p:txBody>
          <a:bodyPr>
            <a:noAutofit/>
          </a:bodyPr>
          <a:lstStyle/>
          <a:p>
            <a:pPr>
              <a:buFont typeface="Wingdings" panose="05000000000000000000" pitchFamily="2" charset="2"/>
              <a:buChar char="Ø"/>
            </a:pPr>
            <a:r>
              <a:rPr lang="en-GB" sz="4000" dirty="0" smtClean="0"/>
              <a:t>Maximum </a:t>
            </a:r>
            <a:r>
              <a:rPr lang="en-GB" sz="4000" dirty="0"/>
              <a:t>weakness </a:t>
            </a:r>
            <a:r>
              <a:rPr lang="en-GB" sz="4000" dirty="0" smtClean="0"/>
              <a:t>usually occurs </a:t>
            </a:r>
            <a:r>
              <a:rPr lang="en-GB" sz="4000" dirty="0"/>
              <a:t>within the first 2 weeks after symptoms appear, and by the 3rd week of the illness, 90% of all </a:t>
            </a:r>
            <a:r>
              <a:rPr lang="en-GB" sz="4000" dirty="0" smtClean="0"/>
              <a:t>patients are </a:t>
            </a:r>
            <a:r>
              <a:rPr lang="en-GB" sz="4000" dirty="0"/>
              <a:t>at their weakest. </a:t>
            </a:r>
            <a:endParaRPr lang="en-GB" sz="4000" dirty="0" smtClean="0"/>
          </a:p>
          <a:p>
            <a:pPr>
              <a:buFont typeface="Wingdings" panose="05000000000000000000" pitchFamily="2" charset="2"/>
              <a:buChar char="Ø"/>
            </a:pPr>
            <a:r>
              <a:rPr lang="en-GB" sz="4000" dirty="0" smtClean="0"/>
              <a:t>About </a:t>
            </a:r>
            <a:r>
              <a:rPr lang="en-GB" sz="4000" dirty="0"/>
              <a:t>30% of those with GBS have residual weakness after 3 years and the recurrence</a:t>
            </a:r>
          </a:p>
          <a:p>
            <a:pPr>
              <a:buFont typeface="Wingdings" panose="05000000000000000000" pitchFamily="2" charset="2"/>
              <a:buChar char="Ø"/>
            </a:pPr>
            <a:r>
              <a:rPr lang="en-GB" sz="4000" dirty="0"/>
              <a:t>rate is approximately 3%.</a:t>
            </a:r>
          </a:p>
        </p:txBody>
      </p:sp>
    </p:spTree>
    <p:extLst>
      <p:ext uri="{BB962C8B-B14F-4D97-AF65-F5344CB8AC3E}">
        <p14:creationId xmlns:p14="http://schemas.microsoft.com/office/powerpoint/2010/main" val="19511123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740978"/>
          </a:xfrm>
        </p:spPr>
        <p:txBody>
          <a:bodyPr/>
          <a:lstStyle/>
          <a:p>
            <a:r>
              <a:rPr lang="en-GB" dirty="0" smtClean="0"/>
              <a:t>Pathophysiology</a:t>
            </a:r>
            <a:endParaRPr lang="en-GB" dirty="0"/>
          </a:p>
        </p:txBody>
      </p:sp>
      <p:pic>
        <p:nvPicPr>
          <p:cNvPr id="4" name="Content Placeholder 3"/>
          <p:cNvPicPr>
            <a:picLocks noGrp="1" noChangeAspect="1"/>
          </p:cNvPicPr>
          <p:nvPr>
            <p:ph idx="1"/>
          </p:nvPr>
        </p:nvPicPr>
        <p:blipFill>
          <a:blip r:embed="rId3"/>
          <a:stretch>
            <a:fillRect/>
          </a:stretch>
        </p:blipFill>
        <p:spPr>
          <a:xfrm>
            <a:off x="0" y="740979"/>
            <a:ext cx="12192000" cy="6117021"/>
          </a:xfrm>
          <a:prstGeom prst="rect">
            <a:avLst/>
          </a:prstGeom>
        </p:spPr>
      </p:pic>
    </p:spTree>
    <p:extLst>
      <p:ext uri="{BB962C8B-B14F-4D97-AF65-F5344CB8AC3E}">
        <p14:creationId xmlns:p14="http://schemas.microsoft.com/office/powerpoint/2010/main" val="4520344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GB" dirty="0"/>
          </a:p>
        </p:txBody>
      </p:sp>
      <p:sp>
        <p:nvSpPr>
          <p:cNvPr id="3" name="Content Placeholder 2"/>
          <p:cNvSpPr>
            <a:spLocks noGrp="1"/>
          </p:cNvSpPr>
          <p:nvPr>
            <p:ph idx="1"/>
          </p:nvPr>
        </p:nvSpPr>
        <p:spPr>
          <a:xfrm>
            <a:off x="1097280" y="1845733"/>
            <a:ext cx="10058400" cy="4602363"/>
          </a:xfrm>
        </p:spPr>
        <p:txBody>
          <a:bodyPr>
            <a:noAutofit/>
          </a:bodyPr>
          <a:lstStyle/>
          <a:p>
            <a:pPr>
              <a:buFont typeface="Wingdings" panose="05000000000000000000" pitchFamily="2" charset="2"/>
              <a:buChar char="q"/>
            </a:pPr>
            <a:r>
              <a:rPr lang="en-US" sz="4000" dirty="0" smtClean="0"/>
              <a:t>Muscle </a:t>
            </a:r>
            <a:r>
              <a:rPr lang="en-US" sz="4000" dirty="0"/>
              <a:t>weakness and diminished reflexes of the lower extremities</a:t>
            </a:r>
            <a:r>
              <a:rPr lang="en-US" sz="4000" dirty="0" smtClean="0"/>
              <a:t>.</a:t>
            </a:r>
          </a:p>
          <a:p>
            <a:pPr>
              <a:buFont typeface="Wingdings" panose="05000000000000000000" pitchFamily="2" charset="2"/>
              <a:buChar char="q"/>
            </a:pPr>
            <a:r>
              <a:rPr lang="en-US" sz="4000" dirty="0"/>
              <a:t>Weakness usually begins in the legs and progresses upward for about 1 month</a:t>
            </a:r>
            <a:r>
              <a:rPr lang="en-US" sz="4000" dirty="0" smtClean="0"/>
              <a:t>.</a:t>
            </a:r>
          </a:p>
          <a:p>
            <a:pPr>
              <a:buFont typeface="Wingdings" panose="05000000000000000000" pitchFamily="2" charset="2"/>
              <a:buChar char="q"/>
            </a:pPr>
            <a:r>
              <a:rPr lang="en-US" sz="4000" dirty="0" err="1"/>
              <a:t>Hyporeflexia</a:t>
            </a:r>
            <a:r>
              <a:rPr lang="en-US" sz="4000" dirty="0"/>
              <a:t> and weakness progress and may result in quadriplegia.</a:t>
            </a:r>
            <a:endParaRPr lang="en-GB" sz="4000" dirty="0"/>
          </a:p>
          <a:p>
            <a:pPr>
              <a:buFont typeface="Wingdings" panose="05000000000000000000" pitchFamily="2" charset="2"/>
              <a:buChar char="q"/>
            </a:pPr>
            <a:r>
              <a:rPr lang="en-US" sz="4000" dirty="0"/>
              <a:t>blindness.</a:t>
            </a:r>
            <a:endParaRPr lang="en-GB" sz="4000" dirty="0"/>
          </a:p>
          <a:p>
            <a:pPr>
              <a:buFont typeface="Wingdings" panose="05000000000000000000" pitchFamily="2" charset="2"/>
              <a:buChar char="q"/>
            </a:pPr>
            <a:endParaRPr lang="en-GB" sz="4000" dirty="0"/>
          </a:p>
          <a:p>
            <a:pPr>
              <a:buFont typeface="Wingdings" panose="05000000000000000000" pitchFamily="2" charset="2"/>
              <a:buChar char="q"/>
            </a:pPr>
            <a:endParaRPr lang="en-GB" sz="4000" dirty="0"/>
          </a:p>
        </p:txBody>
      </p:sp>
    </p:spTree>
    <p:extLst>
      <p:ext uri="{BB962C8B-B14F-4D97-AF65-F5344CB8AC3E}">
        <p14:creationId xmlns:p14="http://schemas.microsoft.com/office/powerpoint/2010/main" val="17572025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a:t>
            </a:r>
          </a:p>
        </p:txBody>
      </p:sp>
      <p:sp>
        <p:nvSpPr>
          <p:cNvPr id="3" name="Content Placeholder 2"/>
          <p:cNvSpPr>
            <a:spLocks noGrp="1"/>
          </p:cNvSpPr>
          <p:nvPr>
            <p:ph idx="1"/>
          </p:nvPr>
        </p:nvSpPr>
        <p:spPr>
          <a:xfrm>
            <a:off x="1097280" y="1845733"/>
            <a:ext cx="10058400" cy="4507769"/>
          </a:xfrm>
        </p:spPr>
        <p:txBody>
          <a:bodyPr>
            <a:normAutofit lnSpcReduction="10000"/>
          </a:bodyPr>
          <a:lstStyle/>
          <a:p>
            <a:pPr>
              <a:buFont typeface="Wingdings" panose="05000000000000000000" pitchFamily="2" charset="2"/>
              <a:buChar char="§"/>
            </a:pPr>
            <a:r>
              <a:rPr lang="en-US" sz="4000" dirty="0"/>
              <a:t>Sensory symptoms include: </a:t>
            </a:r>
            <a:endParaRPr lang="en-US" sz="4000" dirty="0" smtClean="0"/>
          </a:p>
          <a:p>
            <a:pPr lvl="1">
              <a:buFont typeface="Wingdings" panose="05000000000000000000" pitchFamily="2" charset="2"/>
              <a:buChar char="§"/>
            </a:pPr>
            <a:r>
              <a:rPr lang="en-US" sz="4000" dirty="0" err="1" smtClean="0"/>
              <a:t>Paresthesias</a:t>
            </a:r>
            <a:r>
              <a:rPr lang="en-US" sz="4000" dirty="0" smtClean="0"/>
              <a:t> </a:t>
            </a:r>
            <a:r>
              <a:rPr lang="en-US" sz="4000" dirty="0"/>
              <a:t>of the hands and feet </a:t>
            </a:r>
            <a:endParaRPr lang="en-US" sz="4000" dirty="0" smtClean="0"/>
          </a:p>
          <a:p>
            <a:pPr lvl="1">
              <a:buFont typeface="Wingdings" panose="05000000000000000000" pitchFamily="2" charset="2"/>
              <a:buChar char="§"/>
            </a:pPr>
            <a:r>
              <a:rPr lang="en-US" sz="4000" dirty="0" smtClean="0"/>
              <a:t>pain </a:t>
            </a:r>
            <a:r>
              <a:rPr lang="en-US" sz="4000" dirty="0"/>
              <a:t>related to the </a:t>
            </a:r>
            <a:r>
              <a:rPr lang="en-US" sz="4000" dirty="0" smtClean="0"/>
              <a:t>demyelination of </a:t>
            </a:r>
            <a:r>
              <a:rPr lang="en-US" sz="4000" dirty="0"/>
              <a:t>sensory fibers</a:t>
            </a:r>
            <a:r>
              <a:rPr lang="en-US" sz="4000" dirty="0" smtClean="0"/>
              <a:t>.</a:t>
            </a:r>
          </a:p>
          <a:p>
            <a:pPr lvl="1">
              <a:buFont typeface="Wingdings" panose="05000000000000000000" pitchFamily="2" charset="2"/>
              <a:buChar char="§"/>
            </a:pPr>
            <a:r>
              <a:rPr lang="en-US" sz="4000" dirty="0" smtClean="0"/>
              <a:t>Bulbar muscle weakness related to demyelination of the glossopharyngeal and </a:t>
            </a:r>
            <a:r>
              <a:rPr lang="en-US" sz="4000" dirty="0" err="1" smtClean="0"/>
              <a:t>vagus</a:t>
            </a:r>
            <a:r>
              <a:rPr lang="en-US" sz="4000" dirty="0" smtClean="0"/>
              <a:t> nerves results in an inability to swallow or clear secretions. </a:t>
            </a:r>
            <a:endParaRPr lang="en-GB" sz="4000" dirty="0"/>
          </a:p>
          <a:p>
            <a:pPr marL="201168" lvl="1" indent="0">
              <a:buNone/>
            </a:pPr>
            <a:endParaRPr lang="en-GB" sz="4000" dirty="0"/>
          </a:p>
          <a:p>
            <a:endParaRPr lang="en-GB" sz="4000" dirty="0"/>
          </a:p>
        </p:txBody>
      </p:sp>
    </p:spTree>
    <p:extLst>
      <p:ext uri="{BB962C8B-B14F-4D97-AF65-F5344CB8AC3E}">
        <p14:creationId xmlns:p14="http://schemas.microsoft.com/office/powerpoint/2010/main" val="3085367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pSp>
        <p:nvGrpSpPr>
          <p:cNvPr id="5" name="Group 4"/>
          <p:cNvGrpSpPr>
            <a:grpSpLocks noChangeAspect="1"/>
          </p:cNvGrpSpPr>
          <p:nvPr/>
        </p:nvGrpSpPr>
        <p:grpSpPr bwMode="auto">
          <a:xfrm>
            <a:off x="0" y="0"/>
            <a:ext cx="12192000" cy="6858000"/>
            <a:chOff x="0" y="0"/>
            <a:chExt cx="7680" cy="4320"/>
          </a:xfrm>
          <a:noFill/>
        </p:grpSpPr>
        <p:sp>
          <p:nvSpPr>
            <p:cNvPr id="6" name="AutoShape 3"/>
            <p:cNvSpPr>
              <a:spLocks noChangeAspect="1" noChangeArrowheads="1" noTextEdit="1"/>
            </p:cNvSpPr>
            <p:nvPr/>
          </p:nvSpPr>
          <p:spPr bwMode="auto">
            <a:xfrm>
              <a:off x="0" y="0"/>
              <a:ext cx="7680" cy="4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88" cy="4325"/>
            </a:xfrm>
            <a:prstGeom prst="rect">
              <a:avLst/>
            </a:prstGeom>
            <a:grpFill/>
            <a:ln>
              <a:noFill/>
            </a:ln>
            <a:effectLst>
              <a:outerShdw blurRad="50800" dist="50800" dir="54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43703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a:t>
            </a:r>
          </a:p>
        </p:txBody>
      </p:sp>
      <p:sp>
        <p:nvSpPr>
          <p:cNvPr id="3" name="Content Placeholder 2"/>
          <p:cNvSpPr>
            <a:spLocks noGrp="1"/>
          </p:cNvSpPr>
          <p:nvPr>
            <p:ph idx="1"/>
          </p:nvPr>
        </p:nvSpPr>
        <p:spPr>
          <a:xfrm>
            <a:off x="1097280" y="1845733"/>
            <a:ext cx="10058400" cy="4523536"/>
          </a:xfrm>
        </p:spPr>
        <p:txBody>
          <a:bodyPr>
            <a:normAutofit/>
          </a:bodyPr>
          <a:lstStyle/>
          <a:p>
            <a:pPr lvl="0">
              <a:buFont typeface="Arial" panose="020B0604020202020204" pitchFamily="34" charset="0"/>
              <a:buChar char="•"/>
            </a:pPr>
            <a:r>
              <a:rPr lang="en-US" sz="4000" dirty="0" err="1"/>
              <a:t>Vagus</a:t>
            </a:r>
            <a:r>
              <a:rPr lang="en-US" sz="4000" dirty="0"/>
              <a:t> nerve demyelination results in autonomic dysfunction (sleeplessness, salivation, sweating, orthostatic hypotension, dizziness)</a:t>
            </a:r>
            <a:endParaRPr lang="en-GB" sz="4000" dirty="0"/>
          </a:p>
          <a:p>
            <a:pPr lvl="0">
              <a:buFont typeface="Arial" panose="020B0604020202020204" pitchFamily="34" charset="0"/>
              <a:buChar char="•"/>
            </a:pPr>
            <a:r>
              <a:rPr lang="en-US" sz="4000" dirty="0"/>
              <a:t>Tachycardia, bradycardia, hypertension, or orthostatic hypotension.</a:t>
            </a:r>
            <a:endParaRPr lang="en-GB" sz="4000" dirty="0"/>
          </a:p>
          <a:p>
            <a:pPr>
              <a:buFont typeface="Arial" panose="020B0604020202020204" pitchFamily="34" charset="0"/>
              <a:buChar char="•"/>
            </a:pPr>
            <a:r>
              <a:rPr lang="en-US" sz="4000" dirty="0" err="1"/>
              <a:t>Guillain-Barré</a:t>
            </a:r>
            <a:r>
              <a:rPr lang="en-US" sz="4000" dirty="0"/>
              <a:t> does not affect cognitive function or level of consciousness.</a:t>
            </a:r>
            <a:endParaRPr lang="en-GB" sz="4000" dirty="0"/>
          </a:p>
          <a:p>
            <a:pPr>
              <a:buFont typeface="Arial" panose="020B0604020202020204" pitchFamily="34" charset="0"/>
              <a:buChar char="•"/>
            </a:pPr>
            <a:endParaRPr lang="en-GB" sz="4000" dirty="0"/>
          </a:p>
        </p:txBody>
      </p:sp>
    </p:spTree>
    <p:extLst>
      <p:ext uri="{BB962C8B-B14F-4D97-AF65-F5344CB8AC3E}">
        <p14:creationId xmlns:p14="http://schemas.microsoft.com/office/powerpoint/2010/main" val="41365159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sz="4000" dirty="0" smtClean="0"/>
              <a:t>ICU</a:t>
            </a:r>
          </a:p>
          <a:p>
            <a:pPr>
              <a:buFont typeface="Wingdings" panose="05000000000000000000" pitchFamily="2" charset="2"/>
              <a:buChar char="v"/>
            </a:pPr>
            <a:r>
              <a:rPr lang="en-US" sz="4000" dirty="0"/>
              <a:t>Mechanical ventilation </a:t>
            </a:r>
            <a:endParaRPr lang="en-US" sz="4000" dirty="0" smtClean="0"/>
          </a:p>
          <a:p>
            <a:pPr>
              <a:buFont typeface="Wingdings" panose="05000000000000000000" pitchFamily="2" charset="2"/>
              <a:buChar char="v"/>
            </a:pPr>
            <a:r>
              <a:rPr lang="en-US" sz="4000" dirty="0" smtClean="0"/>
              <a:t>Prevent DVT</a:t>
            </a:r>
          </a:p>
          <a:p>
            <a:pPr>
              <a:buFont typeface="Wingdings" panose="05000000000000000000" pitchFamily="2" charset="2"/>
              <a:buChar char="v"/>
            </a:pPr>
            <a:r>
              <a:rPr lang="en-US" sz="4000" dirty="0" smtClean="0"/>
              <a:t>IVF</a:t>
            </a:r>
          </a:p>
          <a:p>
            <a:pPr>
              <a:buFont typeface="Wingdings" panose="05000000000000000000" pitchFamily="2" charset="2"/>
              <a:buChar char="v"/>
            </a:pPr>
            <a:r>
              <a:rPr lang="en-US" sz="4000" dirty="0" smtClean="0"/>
              <a:t>Control BP</a:t>
            </a:r>
            <a:endParaRPr lang="en-GB" sz="4000" dirty="0"/>
          </a:p>
        </p:txBody>
      </p:sp>
    </p:spTree>
    <p:extLst>
      <p:ext uri="{BB962C8B-B14F-4D97-AF65-F5344CB8AC3E}">
        <p14:creationId xmlns:p14="http://schemas.microsoft.com/office/powerpoint/2010/main" val="20994294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Diagnosis</a:t>
            </a:r>
            <a:endParaRPr lang="en-GB"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4000" dirty="0"/>
              <a:t>Ineffective breathing pattern and impaired gas exchange related </a:t>
            </a:r>
            <a:r>
              <a:rPr lang="en-GB" sz="4000" dirty="0" smtClean="0"/>
              <a:t>to rapidly </a:t>
            </a:r>
            <a:r>
              <a:rPr lang="en-GB" sz="4000" dirty="0"/>
              <a:t>progressive weakness and impending respiratory failure</a:t>
            </a:r>
          </a:p>
          <a:p>
            <a:pPr>
              <a:buFont typeface="Courier New" panose="02070309020205020404" pitchFamily="49" charset="0"/>
              <a:buChar char="o"/>
            </a:pPr>
            <a:r>
              <a:rPr lang="en-GB" sz="4000" dirty="0"/>
              <a:t>Impaired bed and physical mobility related to </a:t>
            </a:r>
            <a:r>
              <a:rPr lang="en-GB" sz="4000" dirty="0" smtClean="0"/>
              <a:t>paralysis</a:t>
            </a:r>
            <a:endParaRPr lang="en-GB" sz="4000" dirty="0"/>
          </a:p>
        </p:txBody>
      </p:sp>
    </p:spTree>
    <p:extLst>
      <p:ext uri="{BB962C8B-B14F-4D97-AF65-F5344CB8AC3E}">
        <p14:creationId xmlns:p14="http://schemas.microsoft.com/office/powerpoint/2010/main" val="18198672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Diagnosis</a:t>
            </a:r>
            <a:endParaRPr lang="en-GB" dirty="0"/>
          </a:p>
        </p:txBody>
      </p:sp>
      <p:sp>
        <p:nvSpPr>
          <p:cNvPr id="3" name="Content Placeholder 2"/>
          <p:cNvSpPr>
            <a:spLocks noGrp="1"/>
          </p:cNvSpPr>
          <p:nvPr>
            <p:ph idx="1"/>
          </p:nvPr>
        </p:nvSpPr>
        <p:spPr>
          <a:xfrm>
            <a:off x="1097280" y="1845733"/>
            <a:ext cx="10058400" cy="4728487"/>
          </a:xfrm>
        </p:spPr>
        <p:txBody>
          <a:bodyPr>
            <a:noAutofit/>
          </a:bodyPr>
          <a:lstStyle/>
          <a:p>
            <a:pPr>
              <a:buFont typeface="Courier New" panose="02070309020205020404" pitchFamily="49" charset="0"/>
              <a:buChar char="o"/>
            </a:pPr>
            <a:r>
              <a:rPr lang="en-GB" sz="4000" dirty="0" smtClean="0"/>
              <a:t>Imbalanced </a:t>
            </a:r>
            <a:r>
              <a:rPr lang="en-GB" sz="4000" dirty="0"/>
              <a:t>nutrition: less than body requirements related </a:t>
            </a:r>
            <a:r>
              <a:rPr lang="en-GB" sz="4000" dirty="0" smtClean="0"/>
              <a:t>to inability </a:t>
            </a:r>
            <a:r>
              <a:rPr lang="en-GB" sz="4000" dirty="0"/>
              <a:t>to swallow</a:t>
            </a:r>
          </a:p>
          <a:p>
            <a:pPr>
              <a:buFont typeface="Courier New" panose="02070309020205020404" pitchFamily="49" charset="0"/>
              <a:buChar char="o"/>
            </a:pPr>
            <a:r>
              <a:rPr lang="en-GB" sz="4000" dirty="0"/>
              <a:t>Impaired verbal communication related to cranial nerve dysfunction</a:t>
            </a:r>
          </a:p>
          <a:p>
            <a:pPr>
              <a:buFont typeface="Courier New" panose="02070309020205020404" pitchFamily="49" charset="0"/>
              <a:buChar char="o"/>
            </a:pPr>
            <a:r>
              <a:rPr lang="en-GB" sz="4000" dirty="0"/>
              <a:t>Fear and anxiety related to loss of control and paralysis</a:t>
            </a:r>
          </a:p>
        </p:txBody>
      </p:sp>
    </p:spTree>
    <p:extLst>
      <p:ext uri="{BB962C8B-B14F-4D97-AF65-F5344CB8AC3E}">
        <p14:creationId xmlns:p14="http://schemas.microsoft.com/office/powerpoint/2010/main" val="42193601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Degenerative disorders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865001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Amyotrophic Lateral Sclerosis</a:t>
            </a:r>
            <a:endParaRPr lang="en-GB" dirty="0"/>
          </a:p>
        </p:txBody>
      </p:sp>
      <p:sp>
        <p:nvSpPr>
          <p:cNvPr id="3" name="Content Placeholder 2"/>
          <p:cNvSpPr>
            <a:spLocks noGrp="1"/>
          </p:cNvSpPr>
          <p:nvPr>
            <p:ph idx="1"/>
          </p:nvPr>
        </p:nvSpPr>
        <p:spPr/>
        <p:txBody>
          <a:bodyPr>
            <a:normAutofit/>
          </a:bodyPr>
          <a:lstStyle/>
          <a:p>
            <a:r>
              <a:rPr lang="en-GB" sz="4000" dirty="0"/>
              <a:t>ALS is a disease of unknown cause in which there is a loss of </a:t>
            </a:r>
            <a:r>
              <a:rPr lang="en-GB" sz="4000" dirty="0" smtClean="0"/>
              <a:t>motor neurons  </a:t>
            </a:r>
            <a:r>
              <a:rPr lang="en-GB" sz="4000" dirty="0"/>
              <a:t>in the anterior horns of the </a:t>
            </a:r>
            <a:r>
              <a:rPr lang="en-GB" sz="4000" dirty="0" smtClean="0"/>
              <a:t>spinal cord </a:t>
            </a:r>
            <a:r>
              <a:rPr lang="en-GB" sz="4000" dirty="0"/>
              <a:t>and the motor nuclei of the lower brainstem.</a:t>
            </a:r>
          </a:p>
        </p:txBody>
      </p:sp>
    </p:spTree>
    <p:extLst>
      <p:ext uri="{BB962C8B-B14F-4D97-AF65-F5344CB8AC3E}">
        <p14:creationId xmlns:p14="http://schemas.microsoft.com/office/powerpoint/2010/main" val="13658507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Amyotrophic Lateral Sclerosis</a:t>
            </a:r>
          </a:p>
        </p:txBody>
      </p:sp>
      <p:sp>
        <p:nvSpPr>
          <p:cNvPr id="3" name="Content Placeholder 2"/>
          <p:cNvSpPr>
            <a:spLocks noGrp="1"/>
          </p:cNvSpPr>
          <p:nvPr>
            <p:ph idx="1"/>
          </p:nvPr>
        </p:nvSpPr>
        <p:spPr>
          <a:xfrm>
            <a:off x="1097280" y="1845734"/>
            <a:ext cx="10058400" cy="4186576"/>
          </a:xfrm>
        </p:spPr>
        <p:txBody>
          <a:bodyPr>
            <a:normAutofit/>
          </a:bodyPr>
          <a:lstStyle/>
          <a:p>
            <a:pPr>
              <a:buFont typeface="Wingdings" panose="05000000000000000000" pitchFamily="2" charset="2"/>
              <a:buChar char="Ø"/>
            </a:pPr>
            <a:r>
              <a:rPr lang="en-GB" sz="4000" dirty="0"/>
              <a:t>It is often referred to </a:t>
            </a:r>
            <a:r>
              <a:rPr lang="en-GB" sz="4000" dirty="0" smtClean="0"/>
              <a:t>as Lou </a:t>
            </a:r>
            <a:r>
              <a:rPr lang="en-GB" sz="4000" dirty="0"/>
              <a:t>Gehrig </a:t>
            </a:r>
            <a:r>
              <a:rPr lang="en-GB" sz="4000" dirty="0" smtClean="0"/>
              <a:t>disease. </a:t>
            </a:r>
          </a:p>
          <a:p>
            <a:pPr>
              <a:buFont typeface="Wingdings" panose="05000000000000000000" pitchFamily="2" charset="2"/>
              <a:buChar char="Ø"/>
            </a:pPr>
            <a:r>
              <a:rPr lang="en-GB" sz="4000" dirty="0" smtClean="0"/>
              <a:t>As </a:t>
            </a:r>
            <a:r>
              <a:rPr lang="en-GB" sz="4000" dirty="0"/>
              <a:t>motor neuron cells die, the muscle </a:t>
            </a:r>
            <a:r>
              <a:rPr lang="en-GB" sz="4000" dirty="0" err="1"/>
              <a:t>fibers</a:t>
            </a:r>
            <a:r>
              <a:rPr lang="en-GB" sz="4000" dirty="0"/>
              <a:t> </a:t>
            </a:r>
            <a:r>
              <a:rPr lang="en-GB" sz="4000" dirty="0" smtClean="0"/>
              <a:t>    that </a:t>
            </a:r>
            <a:r>
              <a:rPr lang="en-GB" sz="4000" dirty="0"/>
              <a:t>they </a:t>
            </a:r>
            <a:r>
              <a:rPr lang="en-GB" sz="4000" dirty="0" smtClean="0"/>
              <a:t>supply undergo </a:t>
            </a:r>
            <a:r>
              <a:rPr lang="en-GB" sz="4000" dirty="0"/>
              <a:t>atrophic changes</a:t>
            </a:r>
            <a:r>
              <a:rPr lang="en-GB" sz="4000" dirty="0" smtClean="0"/>
              <a:t>.</a:t>
            </a:r>
          </a:p>
          <a:p>
            <a:pPr>
              <a:buFont typeface="Wingdings" panose="05000000000000000000" pitchFamily="2" charset="2"/>
              <a:buChar char="Ø"/>
            </a:pPr>
            <a:r>
              <a:rPr lang="en-GB" sz="4000" dirty="0"/>
              <a:t>Neuronal degeneration may occur in both the</a:t>
            </a:r>
          </a:p>
          <a:p>
            <a:pPr marL="0" indent="0">
              <a:buNone/>
            </a:pPr>
            <a:r>
              <a:rPr lang="en-GB" sz="4000" dirty="0" smtClean="0"/>
              <a:t>   upper </a:t>
            </a:r>
            <a:r>
              <a:rPr lang="en-GB" sz="4000" dirty="0"/>
              <a:t>and lower motor neuron systems</a:t>
            </a:r>
          </a:p>
        </p:txBody>
      </p:sp>
    </p:spTree>
    <p:extLst>
      <p:ext uri="{BB962C8B-B14F-4D97-AF65-F5344CB8AC3E}">
        <p14:creationId xmlns:p14="http://schemas.microsoft.com/office/powerpoint/2010/main" val="28840184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Amyotrophic Lateral Sclerosis</a:t>
            </a:r>
            <a:endParaRPr lang="en-GB" dirty="0"/>
          </a:p>
        </p:txBody>
      </p:sp>
      <p:sp>
        <p:nvSpPr>
          <p:cNvPr id="3" name="Content Placeholder 2"/>
          <p:cNvSpPr>
            <a:spLocks noGrp="1"/>
          </p:cNvSpPr>
          <p:nvPr>
            <p:ph idx="1"/>
          </p:nvPr>
        </p:nvSpPr>
        <p:spPr/>
        <p:txBody>
          <a:bodyPr>
            <a:normAutofit/>
          </a:bodyPr>
          <a:lstStyle/>
          <a:p>
            <a:r>
              <a:rPr lang="en-GB" sz="4000" dirty="0"/>
              <a:t>Approximately 80% of cases </a:t>
            </a:r>
            <a:r>
              <a:rPr lang="en-GB" sz="4000" dirty="0" smtClean="0"/>
              <a:t>begin between </a:t>
            </a:r>
            <a:r>
              <a:rPr lang="en-GB" sz="4000" dirty="0"/>
              <a:t>ages 40 and 70. </a:t>
            </a:r>
            <a:endParaRPr lang="en-GB" sz="4000" dirty="0" smtClean="0"/>
          </a:p>
          <a:p>
            <a:r>
              <a:rPr lang="en-GB" sz="4000" dirty="0" smtClean="0"/>
              <a:t>The </a:t>
            </a:r>
            <a:r>
              <a:rPr lang="en-GB" sz="4000" dirty="0"/>
              <a:t>life expectancy of an ALS patient averages 2 to 5 years</a:t>
            </a:r>
          </a:p>
        </p:txBody>
      </p:sp>
    </p:spTree>
    <p:extLst>
      <p:ext uri="{BB962C8B-B14F-4D97-AF65-F5344CB8AC3E}">
        <p14:creationId xmlns:p14="http://schemas.microsoft.com/office/powerpoint/2010/main" val="22030599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914400"/>
          </a:xfrm>
        </p:spPr>
        <p:txBody>
          <a:bodyPr>
            <a:normAutofit/>
          </a:bodyPr>
          <a:lstStyle/>
          <a:p>
            <a:r>
              <a:rPr lang="en-GB" dirty="0" smtClean="0"/>
              <a:t>Pathophysiology</a:t>
            </a:r>
            <a:endParaRPr lang="en-GB" dirty="0"/>
          </a:p>
        </p:txBody>
      </p:sp>
      <p:pic>
        <p:nvPicPr>
          <p:cNvPr id="4" name="Content Placeholder 3"/>
          <p:cNvPicPr>
            <a:picLocks noGrp="1" noChangeAspect="1"/>
          </p:cNvPicPr>
          <p:nvPr>
            <p:ph idx="1"/>
          </p:nvPr>
        </p:nvPicPr>
        <p:blipFill>
          <a:blip r:embed="rId2"/>
          <a:stretch>
            <a:fillRect/>
          </a:stretch>
        </p:blipFill>
        <p:spPr>
          <a:xfrm>
            <a:off x="1097280" y="914400"/>
            <a:ext cx="10058400" cy="5943599"/>
          </a:xfrm>
          <a:prstGeom prst="rect">
            <a:avLst/>
          </a:prstGeom>
        </p:spPr>
      </p:pic>
    </p:spTree>
    <p:extLst>
      <p:ext uri="{BB962C8B-B14F-4D97-AF65-F5344CB8AC3E}">
        <p14:creationId xmlns:p14="http://schemas.microsoft.com/office/powerpoint/2010/main" val="745405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GB" sz="4000" dirty="0"/>
              <a:t>Degeneration of upper motor neurons </a:t>
            </a:r>
            <a:r>
              <a:rPr lang="en-GB" sz="4000" dirty="0" smtClean="0"/>
              <a:t>and Lower Motor Neurons .</a:t>
            </a:r>
          </a:p>
          <a:p>
            <a:pPr>
              <a:buFont typeface="Wingdings" panose="05000000000000000000" pitchFamily="2" charset="2"/>
              <a:buChar char="v"/>
            </a:pPr>
            <a:r>
              <a:rPr lang="en-GB" sz="4000" dirty="0" smtClean="0"/>
              <a:t>Results </a:t>
            </a:r>
            <a:r>
              <a:rPr lang="en-GB" sz="4000" dirty="0"/>
              <a:t>in progressive loss of voluntary muscle contraction and functional capacity, involving the legs</a:t>
            </a:r>
            <a:r>
              <a:rPr lang="en-GB" sz="4000" dirty="0" smtClean="0"/>
              <a:t>, feet</a:t>
            </a:r>
            <a:r>
              <a:rPr lang="en-GB" sz="4000" dirty="0"/>
              <a:t>, arms, and hands, and those that control swallowing and breathing. </a:t>
            </a:r>
            <a:endParaRPr lang="en-GB" sz="4000" dirty="0" smtClean="0"/>
          </a:p>
          <a:p>
            <a:pPr>
              <a:buFont typeface="Wingdings" panose="05000000000000000000" pitchFamily="2" charset="2"/>
              <a:buChar char="v"/>
            </a:pPr>
            <a:endParaRPr lang="en-GB" sz="4000" dirty="0"/>
          </a:p>
        </p:txBody>
      </p:sp>
    </p:spTree>
    <p:extLst>
      <p:ext uri="{BB962C8B-B14F-4D97-AF65-F5344CB8AC3E}">
        <p14:creationId xmlns:p14="http://schemas.microsoft.com/office/powerpoint/2010/main" val="88331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32794</TotalTime>
  <Words>6916</Words>
  <Application>Microsoft Office PowerPoint</Application>
  <PresentationFormat>Widescreen</PresentationFormat>
  <Paragraphs>906</Paragraphs>
  <Slides>259</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259</vt:i4>
      </vt:variant>
    </vt:vector>
  </HeadingPairs>
  <TitlesOfParts>
    <vt:vector size="265" baseType="lpstr">
      <vt:lpstr>Arial</vt:lpstr>
      <vt:lpstr>Calibri</vt:lpstr>
      <vt:lpstr>Calibri Light</vt:lpstr>
      <vt:lpstr>Courier New</vt:lpstr>
      <vt:lpstr>Wingdings</vt:lpstr>
      <vt:lpstr>Retrospect</vt:lpstr>
      <vt:lpstr>NEUROLOGICAL NURSING</vt:lpstr>
      <vt:lpstr>Contents</vt:lpstr>
      <vt:lpstr>Contents</vt:lpstr>
      <vt:lpstr>content</vt:lpstr>
      <vt:lpstr>COURSE OBJECTIVES</vt:lpstr>
      <vt:lpstr>Mode Of Delivery</vt:lpstr>
      <vt:lpstr>Review Of Anatomy</vt:lpstr>
      <vt:lpstr>Review Of Anatomy</vt:lpstr>
      <vt:lpstr>PowerPoint Presentation</vt:lpstr>
      <vt:lpstr>Cells Of The Nervous System</vt:lpstr>
      <vt:lpstr>Neurotransmitters</vt:lpstr>
      <vt:lpstr>Neurotransmitters</vt:lpstr>
      <vt:lpstr>Cranial Nerves</vt:lpstr>
      <vt:lpstr>Blood Supply</vt:lpstr>
      <vt:lpstr>Flow of CSF</vt:lpstr>
      <vt:lpstr>Assessment </vt:lpstr>
      <vt:lpstr>PowerPoint Presentation</vt:lpstr>
      <vt:lpstr>INFECTIONS OF THE NERVOUS SYSTEM</vt:lpstr>
      <vt:lpstr>Meningitis</vt:lpstr>
      <vt:lpstr>Causes/Risk factors</vt:lpstr>
      <vt:lpstr>Causes/Risk factors</vt:lpstr>
      <vt:lpstr>Pathophysiology 1</vt:lpstr>
      <vt:lpstr>Pathophysiology 2</vt:lpstr>
      <vt:lpstr>Clinical Features</vt:lpstr>
      <vt:lpstr>Clinical Features</vt:lpstr>
      <vt:lpstr>Clinical Features</vt:lpstr>
      <vt:lpstr>Diagnosis</vt:lpstr>
      <vt:lpstr>Management</vt:lpstr>
      <vt:lpstr>Nursing care</vt:lpstr>
      <vt:lpstr>Nursing care</vt:lpstr>
      <vt:lpstr>Prevention</vt:lpstr>
      <vt:lpstr>Brain Abscess</vt:lpstr>
      <vt:lpstr>Pathophysiology</vt:lpstr>
      <vt:lpstr>Pathophysiology</vt:lpstr>
      <vt:lpstr>Clinical features</vt:lpstr>
      <vt:lpstr>Clinical features</vt:lpstr>
      <vt:lpstr>Clinical features (depends on location)</vt:lpstr>
      <vt:lpstr>Clinical features (depends on location)</vt:lpstr>
      <vt:lpstr>Diagnosis</vt:lpstr>
      <vt:lpstr>Management</vt:lpstr>
      <vt:lpstr>Encephalitis</vt:lpstr>
      <vt:lpstr>Pathophysiology</vt:lpstr>
      <vt:lpstr>Clinical Features</vt:lpstr>
      <vt:lpstr>Diagnosis</vt:lpstr>
      <vt:lpstr>Management</vt:lpstr>
      <vt:lpstr>Autoimmune Disorders</vt:lpstr>
      <vt:lpstr>Multiple Sclerosis</vt:lpstr>
      <vt:lpstr>PowerPoint Presentation</vt:lpstr>
      <vt:lpstr>Pathophysiology</vt:lpstr>
      <vt:lpstr>Pathophysiology</vt:lpstr>
      <vt:lpstr>Pathophysiology</vt:lpstr>
      <vt:lpstr>Pathophysiology</vt:lpstr>
      <vt:lpstr>Classification</vt:lpstr>
      <vt:lpstr>Classification</vt:lpstr>
      <vt:lpstr>Classification</vt:lpstr>
      <vt:lpstr>Classification</vt:lpstr>
      <vt:lpstr>Classification</vt:lpstr>
      <vt:lpstr>Clinical Features</vt:lpstr>
      <vt:lpstr>Clinical Features</vt:lpstr>
      <vt:lpstr>Clinical Features</vt:lpstr>
      <vt:lpstr>PowerPoint Presentation</vt:lpstr>
      <vt:lpstr>Diagnosis</vt:lpstr>
      <vt:lpstr>Management</vt:lpstr>
      <vt:lpstr>Nursing Diagnosis</vt:lpstr>
      <vt:lpstr>Nursing Diagnosis</vt:lpstr>
      <vt:lpstr>Nursing Diagnosis</vt:lpstr>
      <vt:lpstr>Complications</vt:lpstr>
      <vt:lpstr>Myasthenia Gravis</vt:lpstr>
      <vt:lpstr>Pathophysiology</vt:lpstr>
      <vt:lpstr>Pathophysiology</vt:lpstr>
      <vt:lpstr>Pathophysiology</vt:lpstr>
      <vt:lpstr>Pathophysiology</vt:lpstr>
      <vt:lpstr>Pathophysiology</vt:lpstr>
      <vt:lpstr>Clinical Features</vt:lpstr>
      <vt:lpstr>Clinical Features</vt:lpstr>
      <vt:lpstr>Clinical Features</vt:lpstr>
      <vt:lpstr>Diagnosis</vt:lpstr>
      <vt:lpstr>Management</vt:lpstr>
      <vt:lpstr>Management</vt:lpstr>
      <vt:lpstr>Management</vt:lpstr>
      <vt:lpstr>Nursing Care</vt:lpstr>
      <vt:lpstr>Nursing Care</vt:lpstr>
      <vt:lpstr>Complications</vt:lpstr>
      <vt:lpstr>Gullain-Barre-Syndrome</vt:lpstr>
      <vt:lpstr>Gullain-Barre-Syndrome</vt:lpstr>
      <vt:lpstr>Gullain-Barre-Syndrome</vt:lpstr>
      <vt:lpstr>Pathophysiology</vt:lpstr>
      <vt:lpstr>Clinical Features</vt:lpstr>
      <vt:lpstr>Clinical Features</vt:lpstr>
      <vt:lpstr>Clinical Features</vt:lpstr>
      <vt:lpstr>Management</vt:lpstr>
      <vt:lpstr>Nursing Diagnosis</vt:lpstr>
      <vt:lpstr>Nursing Diagnosis</vt:lpstr>
      <vt:lpstr>Degenerative disorders</vt:lpstr>
      <vt:lpstr>Amyotrophic Lateral Sclerosis</vt:lpstr>
      <vt:lpstr>Amyotrophic Lateral Sclerosis</vt:lpstr>
      <vt:lpstr>Amyotrophic Lateral Sclerosis</vt:lpstr>
      <vt:lpstr>Pathophysiology</vt:lpstr>
      <vt:lpstr>Pathophysiology</vt:lpstr>
      <vt:lpstr>Pathophysiology</vt:lpstr>
      <vt:lpstr>Risk Factors</vt:lpstr>
      <vt:lpstr>Clinical Features</vt:lpstr>
      <vt:lpstr>Clinical Features</vt:lpstr>
      <vt:lpstr>Diagnosis</vt:lpstr>
      <vt:lpstr>Diagnosis</vt:lpstr>
      <vt:lpstr>Management</vt:lpstr>
      <vt:lpstr>Complications</vt:lpstr>
      <vt:lpstr>PARKINSONS DISEASE/SHAKING PULSY</vt:lpstr>
      <vt:lpstr>CAUSES</vt:lpstr>
      <vt:lpstr>Pathophysiology</vt:lpstr>
      <vt:lpstr>PowerPoint Presentation</vt:lpstr>
      <vt:lpstr>Pathophysiology</vt:lpstr>
      <vt:lpstr>Pathophysiology</vt:lpstr>
      <vt:lpstr>Pathophysiology</vt:lpstr>
      <vt:lpstr>CLINICAL FEATURES</vt:lpstr>
      <vt:lpstr>CLINICAL FEATURES</vt:lpstr>
      <vt:lpstr>CLINICAL FEATURES</vt:lpstr>
      <vt:lpstr>CLINICAL FEATURES</vt:lpstr>
      <vt:lpstr>CLINICAL FEATURES</vt:lpstr>
      <vt:lpstr>PowerPoint Presentation</vt:lpstr>
      <vt:lpstr>DIAGNOSIS</vt:lpstr>
      <vt:lpstr>Management</vt:lpstr>
      <vt:lpstr>Management</vt:lpstr>
      <vt:lpstr>EPILEPSY</vt:lpstr>
      <vt:lpstr>Causes</vt:lpstr>
      <vt:lpstr>Causes</vt:lpstr>
      <vt:lpstr>PowerPoint Presentation</vt:lpstr>
      <vt:lpstr>TYPES OF SEIZURES</vt:lpstr>
      <vt:lpstr>Partial Seizures</vt:lpstr>
      <vt:lpstr>Simple Partial seizure </vt:lpstr>
      <vt:lpstr>Simple Partial seizure </vt:lpstr>
      <vt:lpstr>Simple Partial seizure</vt:lpstr>
      <vt:lpstr> Complex Partial Seizure </vt:lpstr>
      <vt:lpstr>Generalized </vt:lpstr>
      <vt:lpstr>Absence Seizures</vt:lpstr>
      <vt:lpstr>Absence Seizures</vt:lpstr>
      <vt:lpstr>Myoclonic seizure</vt:lpstr>
      <vt:lpstr>Generalized tonic clonic seizure</vt:lpstr>
      <vt:lpstr>Generalized tonic clonic seizure</vt:lpstr>
      <vt:lpstr>Generalized tonic clonic seizure</vt:lpstr>
      <vt:lpstr>ATONIC SEIZURE</vt:lpstr>
      <vt:lpstr>STATUS EPILEPTICUS</vt:lpstr>
      <vt:lpstr>STATUS EPILEPTICUS</vt:lpstr>
      <vt:lpstr>Management</vt:lpstr>
      <vt:lpstr>Management</vt:lpstr>
      <vt:lpstr>Management</vt:lpstr>
      <vt:lpstr>Traumas</vt:lpstr>
      <vt:lpstr>Spinal Cord Injuries</vt:lpstr>
      <vt:lpstr>Spinal Cord Injuries</vt:lpstr>
      <vt:lpstr>Risk Factors</vt:lpstr>
      <vt:lpstr>SCI</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Management (Acute Phase (1 to 24 Hours)) </vt:lpstr>
      <vt:lpstr>   Management (SubAcute Phase (1Week)) </vt:lpstr>
      <vt:lpstr>   Management (Chronic Phase beyond 1Week)) </vt:lpstr>
      <vt:lpstr>HEAD INJURIES</vt:lpstr>
      <vt:lpstr>HEAD INJURIES</vt:lpstr>
      <vt:lpstr>Types of Head injuries</vt:lpstr>
      <vt:lpstr>Types of Head injuries</vt:lpstr>
      <vt:lpstr>PowerPoint Presentation</vt:lpstr>
      <vt:lpstr>   KEY CLINICAL FEATURES OF BRAIN INJURY </vt:lpstr>
      <vt:lpstr>   KEY CLINICAL FEATURES OF BRAIN INJURY </vt:lpstr>
      <vt:lpstr>   KEY CLINICAL FEATURES OF BRAIN INJURY </vt:lpstr>
      <vt:lpstr>Concussion</vt:lpstr>
      <vt:lpstr>Concussion</vt:lpstr>
      <vt:lpstr>Concussion</vt:lpstr>
      <vt:lpstr>Concussion</vt:lpstr>
      <vt:lpstr>Concussion</vt:lpstr>
      <vt:lpstr>Concussion</vt:lpstr>
      <vt:lpstr>Concussion</vt:lpstr>
      <vt:lpstr>Concussion</vt:lpstr>
      <vt:lpstr>Contusion</vt:lpstr>
      <vt:lpstr>Clinical Features</vt:lpstr>
      <vt:lpstr>Clinical Features</vt:lpstr>
      <vt:lpstr>Clinical Features</vt:lpstr>
      <vt:lpstr>Clinical Features</vt:lpstr>
      <vt:lpstr>Intracranial Haemorrhage</vt:lpstr>
      <vt:lpstr>Intracranial Haemorrhage</vt:lpstr>
      <vt:lpstr>EPIDURAL HEMATOMA (EXTRADURAL HEMATOMA OR HEMORRHAGE)</vt:lpstr>
      <vt:lpstr>EPIDURAL HEMATOMA (EXTRADURAL HEMATOMA OR HEMORRHAGE)</vt:lpstr>
      <vt:lpstr>EPIDURAL HEMATOMA (EXTRADURAL HEMATOMA OR HEMORRHAGE)</vt:lpstr>
      <vt:lpstr>EPIDURAL HEMATOMA (EXTRADURAL HEMATOMA OR HEMORRHAGE)</vt:lpstr>
      <vt:lpstr>PowerPoint Presentation</vt:lpstr>
      <vt:lpstr>MANAGEMENT</vt:lpstr>
      <vt:lpstr>  SUBDURAL HEMATOMA </vt:lpstr>
      <vt:lpstr>  SUBDURAL HEMATOMA </vt:lpstr>
      <vt:lpstr>              Acute Subdural Hematoma.  </vt:lpstr>
      <vt:lpstr>Clinical Features</vt:lpstr>
      <vt:lpstr>Clinical Features</vt:lpstr>
      <vt:lpstr>    Subacute subdural hematomas </vt:lpstr>
      <vt:lpstr>Clinical Features</vt:lpstr>
      <vt:lpstr>Clinical Features/Management</vt:lpstr>
      <vt:lpstr>Chronic Subdural Hematoma. </vt:lpstr>
      <vt:lpstr>Chronic Subdural Hematoma. </vt:lpstr>
      <vt:lpstr>Chronic Subdural Hematoma. </vt:lpstr>
      <vt:lpstr>Clinical features/management</vt:lpstr>
      <vt:lpstr>PowerPoint Presentation</vt:lpstr>
      <vt:lpstr>INTRACEREBRAL HEMORRHAGE AND HEMATOMA</vt:lpstr>
      <vt:lpstr>Causes</vt:lpstr>
      <vt:lpstr>Management</vt:lpstr>
      <vt:lpstr>Diagnosis</vt:lpstr>
      <vt:lpstr>Management Of Brain Injuries</vt:lpstr>
      <vt:lpstr>Management Of Brain Injuries</vt:lpstr>
      <vt:lpstr>TREATMENT OF INCREASED INTRACRANIAL PRESSURE</vt:lpstr>
      <vt:lpstr>TREATMENT OF INCREASED INTRACRANIAL PRESSURE</vt:lpstr>
      <vt:lpstr>Supportive Measures</vt:lpstr>
      <vt:lpstr>Assignment</vt:lpstr>
      <vt:lpstr>Bell’s Palsy</vt:lpstr>
      <vt:lpstr>Bell’s Palsy</vt:lpstr>
      <vt:lpstr>Bell’s Palsy</vt:lpstr>
      <vt:lpstr>PowerPoint Presentation</vt:lpstr>
      <vt:lpstr>Clinical Features</vt:lpstr>
      <vt:lpstr>Clinical Features</vt:lpstr>
      <vt:lpstr>PowerPoint Presentation</vt:lpstr>
      <vt:lpstr>Management</vt:lpstr>
      <vt:lpstr>Management</vt:lpstr>
      <vt:lpstr>Nursing Care</vt:lpstr>
      <vt:lpstr>Nursing Care</vt:lpstr>
      <vt:lpstr>Nursing Care</vt:lpstr>
      <vt:lpstr>Cerebral Palsy</vt:lpstr>
      <vt:lpstr>CEREBROVASCULAR ACCIDENT</vt:lpstr>
      <vt:lpstr>PowerPoint Presentation</vt:lpstr>
      <vt:lpstr>TYPES OF STROKE</vt:lpstr>
      <vt:lpstr>Ischaemic Stroke</vt:lpstr>
      <vt:lpstr>Ischaemic Stroke</vt:lpstr>
      <vt:lpstr>Ischaemic Stroke</vt:lpstr>
      <vt:lpstr>Causes</vt:lpstr>
      <vt:lpstr>PowerPoint Presentation</vt:lpstr>
      <vt:lpstr>CVA</vt:lpstr>
      <vt:lpstr>CVA</vt:lpstr>
      <vt:lpstr>CVA</vt:lpstr>
      <vt:lpstr>Pathophysiology</vt:lpstr>
      <vt:lpstr>Pathophysiology</vt:lpstr>
      <vt:lpstr>PowerPoint Presentation</vt:lpstr>
      <vt:lpstr>Clinical Features</vt:lpstr>
      <vt:lpstr>Clinical Features</vt:lpstr>
      <vt:lpstr>Clinical Features</vt:lpstr>
      <vt:lpstr>PowerPoint Presentation</vt:lpstr>
      <vt:lpstr>PowerPoint Presentation</vt:lpstr>
      <vt:lpstr>PowerPoint Presentation</vt:lpstr>
      <vt:lpstr>PowerPoint Presentation</vt:lpstr>
      <vt:lpstr>Diagnosis</vt:lpstr>
      <vt:lpstr>Management of Ischaemic Stroke(Early)</vt:lpstr>
      <vt:lpstr>Management of Ischaemic Stroke(Early)</vt:lpstr>
      <vt:lpstr>NURSING CARE</vt:lpstr>
      <vt:lpstr>NURSING CARE</vt:lpstr>
      <vt:lpstr>Haemorrhagic Stroke</vt:lpstr>
      <vt:lpstr>Causes</vt:lpstr>
      <vt:lpstr>Haemorrhagic Stroke</vt:lpstr>
      <vt:lpstr>Haemorrhagic Stroke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NURSING</dc:title>
  <dc:creator>kwarria@outlook.com</dc:creator>
  <cp:lastModifiedBy>kwarria@outlook.com</cp:lastModifiedBy>
  <cp:revision>156</cp:revision>
  <cp:lastPrinted>2019-09-19T05:03:06Z</cp:lastPrinted>
  <dcterms:created xsi:type="dcterms:W3CDTF">2019-09-04T05:13:48Z</dcterms:created>
  <dcterms:modified xsi:type="dcterms:W3CDTF">2022-01-24T14:47:23Z</dcterms:modified>
</cp:coreProperties>
</file>