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80" r:id="rId9"/>
    <p:sldId id="281" r:id="rId10"/>
    <p:sldId id="282" r:id="rId11"/>
    <p:sldId id="283" r:id="rId12"/>
    <p:sldId id="284" r:id="rId13"/>
    <p:sldId id="285" r:id="rId14"/>
    <p:sldId id="297" r:id="rId15"/>
    <p:sldId id="270" r:id="rId16"/>
    <p:sldId id="26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1828-BECA-454E-A044-8479B0D3F595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7130-E61C-2D40-ACB1-86819BD73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CFE22-0776-447F-9F8E-4A6F2B0EB1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FEB829-A55C-2948-BA4A-6E9267ED6B74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85D49CE-07BC-3D40-8BC4-149B3A5A3E32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A5E5A2-CE8F-414A-B671-D26862AD81F7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BEC411-8D3E-3041-AC70-D1CA812315B3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8A09FD5-6400-DE48-9B01-FB6471250696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706AE1-A9E4-784E-9CEF-82C8D9EAEE58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55E457-F24C-2B4E-A26B-0C6D3A9EBCE5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DB62E9-240C-554D-9E7D-0FA09BA5EC5D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94E091F-B692-F44B-B4CD-8DC4A080961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423B-EF0E-864A-B810-A65CB179DC94}" type="datetimeFigureOut">
              <a:rPr lang="en-US" smtClean="0"/>
              <a:t>12/06/18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76F4-2466-8449-8D23-C6A2DBFA7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iset.net/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://www.lmistz.net/" TargetMode="External"/><Relationship Id="rId7" Type="http://schemas.openxmlformats.org/officeDocument/2006/relationships/hyperlink" Target="http://www.malibetail.net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png"/><Relationship Id="rId14" Type="http://schemas.openxmlformats.org/officeDocument/2006/relationships/image" Target="../media/image14.emf"/><Relationship Id="rId15" Type="http://schemas.openxmlformats.org/officeDocument/2006/relationships/image" Target="../media/image15.emf"/><Relationship Id="rId16" Type="http://schemas.openxmlformats.org/officeDocument/2006/relationships/image" Target="../media/image16.emf"/><Relationship Id="rId17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4477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Book Antiqua" pitchFamily="18" charset="0"/>
              </a:rPr>
              <a:t>PRESENTATION ON NATIONAL LIVESTOCK MARKETING INFORMATION SYSTEM(NLMIS)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534400" cy="3886200"/>
          </a:xfrm>
        </p:spPr>
        <p:txBody>
          <a:bodyPr>
            <a:normAutofit/>
          </a:bodyPr>
          <a:lstStyle/>
          <a:p>
            <a:pPr algn="ctr"/>
            <a:endParaRPr lang="en-US" b="1" dirty="0" smtClean="0"/>
          </a:p>
          <a:p>
            <a:pPr marR="0" algn="ctr" eaLnBrk="1" hangingPunct="1"/>
            <a:r>
              <a:rPr lang="en-US" sz="2400" dirty="0" smtClean="0"/>
              <a:t>PRESENTATION TO NDMA/RPLRP EARLY WARNING TRAINING AT GHELIAN  HOTEL ON 12/JUNE/2018</a:t>
            </a:r>
          </a:p>
          <a:p>
            <a:pPr marR="0" algn="ctr" eaLnBrk="1" hangingPunct="1"/>
            <a:endParaRPr lang="en-US" sz="2400" dirty="0"/>
          </a:p>
          <a:p>
            <a:pPr marR="0" algn="ctr" eaLnBrk="1" hangingPunct="1"/>
            <a:r>
              <a:rPr lang="en-US" sz="2400" dirty="0" smtClean="0"/>
              <a:t>MAURICE OUMA</a:t>
            </a:r>
          </a:p>
          <a:p>
            <a:pPr marR="0" algn="ctr" eaLnBrk="1" hangingPunct="1"/>
            <a:r>
              <a:rPr lang="en-US" sz="2400" dirty="0" smtClean="0"/>
              <a:t>PROJECT MARKET ACCESS AND TRADE OFFICER</a:t>
            </a:r>
            <a:endParaRPr lang="en-US" sz="2400" dirty="0"/>
          </a:p>
          <a:p>
            <a:pPr marR="0" algn="ctr" eaLnBrk="1" hangingPunct="1"/>
            <a:endParaRPr lang="en-US" sz="2400" dirty="0" smtClean="0"/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-14288"/>
            <a:ext cx="1085850" cy="6872288"/>
            <a:chOff x="33" y="-9"/>
            <a:chExt cx="684" cy="425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3" y="19"/>
              <a:ext cx="192" cy="4224"/>
              <a:chOff x="0" y="48"/>
              <a:chExt cx="192" cy="4320"/>
            </a:xfrm>
          </p:grpSpPr>
          <p:sp>
            <p:nvSpPr>
              <p:cNvPr id="7" name="Line 14"/>
              <p:cNvSpPr>
                <a:spLocks noChangeShapeType="1"/>
              </p:cNvSpPr>
              <p:nvPr/>
            </p:nvSpPr>
            <p:spPr bwMode="auto">
              <a:xfrm>
                <a:off x="0" y="48"/>
                <a:ext cx="0" cy="432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5"/>
              <p:cNvSpPr>
                <a:spLocks noChangeShapeType="1"/>
              </p:cNvSpPr>
              <p:nvPr/>
            </p:nvSpPr>
            <p:spPr bwMode="auto">
              <a:xfrm>
                <a:off x="96" y="48"/>
                <a:ext cx="0" cy="43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>
                <a:off x="192" y="48"/>
                <a:ext cx="0" cy="432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17" descr="3dflagsdotcom_kenya_2faw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" y="-9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KENYA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24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111304" y="18876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7850"/>
            <a:ext cx="25812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324600" y="950913"/>
            <a:ext cx="213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Request</a:t>
            </a:r>
            <a:br>
              <a:rPr lang="en-US" sz="2400" b="1"/>
            </a:br>
            <a:r>
              <a:rPr lang="en-US" sz="2400" b="1"/>
              <a:t>Information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373438" y="938213"/>
            <a:ext cx="213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Send</a:t>
            </a:r>
            <a:br>
              <a:rPr lang="en-US" sz="2400" b="1"/>
            </a:br>
            <a:r>
              <a:rPr lang="en-US" sz="2400" b="1"/>
              <a:t>Information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781175"/>
            <a:ext cx="24955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304800" y="1905000"/>
            <a:ext cx="2819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MK R = Market Receive</a:t>
            </a:r>
          </a:p>
          <a:p>
            <a:endParaRPr lang="en-US" sz="1800" b="1"/>
          </a:p>
          <a:p>
            <a:r>
              <a:rPr lang="en-US" sz="1800" b="1"/>
              <a:t>MK S = Market Send</a:t>
            </a:r>
          </a:p>
          <a:p>
            <a:endParaRPr lang="en-US" sz="1800" b="1"/>
          </a:p>
          <a:p>
            <a:r>
              <a:rPr lang="en-US" sz="1800" b="1"/>
              <a:t>MP R = Product Receive</a:t>
            </a:r>
          </a:p>
          <a:p>
            <a:endParaRPr lang="en-US" sz="1800" b="1"/>
          </a:p>
          <a:p>
            <a:r>
              <a:rPr lang="en-US" sz="1800" b="1"/>
              <a:t>MP S = Product Send</a:t>
            </a:r>
          </a:p>
          <a:p>
            <a:endParaRPr lang="en-US" sz="1800" b="1"/>
          </a:p>
          <a:p>
            <a:r>
              <a:rPr lang="en-US" sz="1800" b="1"/>
              <a:t>MC R = Market Chain Receive</a:t>
            </a:r>
          </a:p>
          <a:p>
            <a:endParaRPr lang="en-US" sz="1800" b="1"/>
          </a:p>
          <a:p>
            <a:r>
              <a:rPr lang="en-US" sz="1800" b="1"/>
              <a:t>MC S = Market Chain Send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438" y="12541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SMS Send/Receive</a:t>
            </a:r>
          </a:p>
        </p:txBody>
      </p:sp>
    </p:spTree>
    <p:extLst>
      <p:ext uri="{BB962C8B-B14F-4D97-AF65-F5344CB8AC3E}">
        <p14:creationId xmlns:p14="http://schemas.microsoft.com/office/powerpoint/2010/main" val="25655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265988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LMIS Coding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Unified coding to streamline data entry to LMIS</a:t>
            </a:r>
          </a:p>
          <a:p>
            <a:pPr eaLnBrk="1" hangingPunct="1"/>
            <a:r>
              <a:rPr lang="en-US">
                <a:latin typeface="Arial" charset="0"/>
              </a:rPr>
              <a:t>Specific codes are established to distinguish between:</a:t>
            </a:r>
          </a:p>
          <a:p>
            <a:pPr lvl="1" eaLnBrk="1" hangingPunct="1"/>
            <a:r>
              <a:rPr lang="en-US" sz="2400">
                <a:latin typeface="Arial" charset="0"/>
              </a:rPr>
              <a:t>Animal Kind</a:t>
            </a:r>
          </a:p>
          <a:p>
            <a:pPr lvl="1" eaLnBrk="1" hangingPunct="1"/>
            <a:r>
              <a:rPr lang="en-US" sz="2400">
                <a:latin typeface="Arial" charset="0"/>
              </a:rPr>
              <a:t>Breed</a:t>
            </a:r>
          </a:p>
          <a:p>
            <a:pPr lvl="1" eaLnBrk="1" hangingPunct="1"/>
            <a:r>
              <a:rPr lang="en-US" sz="2400">
                <a:latin typeface="Arial" charset="0"/>
              </a:rPr>
              <a:t>Age</a:t>
            </a:r>
          </a:p>
          <a:p>
            <a:pPr lvl="1" eaLnBrk="1" hangingPunct="1"/>
            <a:r>
              <a:rPr lang="en-US" sz="2400">
                <a:latin typeface="Arial" charset="0"/>
              </a:rPr>
              <a:t>Sex</a:t>
            </a:r>
          </a:p>
          <a:p>
            <a:pPr lvl="1" eaLnBrk="1" hangingPunct="1"/>
            <a:r>
              <a:rPr lang="en-US" sz="2400">
                <a:latin typeface="Arial" charset="0"/>
              </a:rPr>
              <a:t>Grade</a:t>
            </a:r>
          </a:p>
        </p:txBody>
      </p:sp>
    </p:spTree>
    <p:extLst>
      <p:ext uri="{BB962C8B-B14F-4D97-AF65-F5344CB8AC3E}">
        <p14:creationId xmlns:p14="http://schemas.microsoft.com/office/powerpoint/2010/main" val="371521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154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94013" y="228600"/>
            <a:ext cx="3278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SENDING DATA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38663"/>
            <a:ext cx="8991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14600" y="3459163"/>
            <a:ext cx="4113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REQUESTING DATA</a:t>
            </a:r>
          </a:p>
        </p:txBody>
      </p:sp>
    </p:spTree>
    <p:extLst>
      <p:ext uri="{BB962C8B-B14F-4D97-AF65-F5344CB8AC3E}">
        <p14:creationId xmlns:p14="http://schemas.microsoft.com/office/powerpoint/2010/main" val="100674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0">
                <a:latin typeface="Arial" charset="0"/>
              </a:rPr>
              <a:t>Livestock Market Information Systems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</a:rPr>
              <a:t>Ethiopia</a:t>
            </a:r>
            <a:r>
              <a:rPr lang="en-US" altLang="en-US" sz="2800" b="1" dirty="0" smtClean="0">
                <a:latin typeface="Tahoma" pitchFamily="34" charset="0"/>
                <a:ea typeface="+mn-ea"/>
                <a:cs typeface="Tahoma" pitchFamily="34" charset="0"/>
              </a:rPr>
              <a:t>:	</a:t>
            </a:r>
            <a:r>
              <a:rPr lang="en-US" altLang="en-US" sz="2800" dirty="0" smtClean="0">
                <a:solidFill>
                  <a:srgbClr val="800000"/>
                </a:solidFill>
                <a:latin typeface="Tahoma" pitchFamily="34" charset="0"/>
                <a:ea typeface="+mn-ea"/>
                <a:cs typeface="Tahoma" pitchFamily="34" charset="0"/>
              </a:rPr>
              <a:t>        </a:t>
            </a:r>
            <a:r>
              <a:rPr lang="en-US" altLang="en-US" sz="2800" dirty="0" smtClean="0">
                <a:solidFill>
                  <a:srgbClr val="800000"/>
                </a:solidFill>
                <a:latin typeface="Tahoma" pitchFamily="34" charset="0"/>
                <a:ea typeface="+mn-ea"/>
                <a:cs typeface="Tahoma" pitchFamily="34" charset="0"/>
                <a:hlinkClick r:id="rId3"/>
              </a:rPr>
              <a:t>http://www.lmiset.net</a:t>
            </a:r>
            <a:endParaRPr lang="en-US" altLang="en-US" sz="2800" dirty="0" smtClean="0">
              <a:solidFill>
                <a:srgbClr val="800000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</a:rPr>
              <a:t>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</a:rPr>
              <a:t>Kenya: 		</a:t>
            </a: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  <a:hlinkClick r:id="rId4" invalidUrl="http:///"/>
              </a:rPr>
              <a:t>http://</a:t>
            </a:r>
            <a:r>
              <a:rPr lang="en-US" altLang="en-US" sz="2800" dirty="0" err="1" smtClean="0">
                <a:latin typeface="Tahoma" pitchFamily="34" charset="0"/>
                <a:ea typeface="+mn-ea"/>
                <a:cs typeface="Tahoma" pitchFamily="34" charset="0"/>
              </a:rPr>
              <a:t>www.lmiske.go.ke</a:t>
            </a:r>
            <a:endParaRPr lang="en-US" altLang="en-US" sz="28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</a:rPr>
              <a:t>Tanzania: 	</a:t>
            </a: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  <a:hlinkClick r:id="rId5" invalidUrl="http:///"/>
              </a:rPr>
              <a:t>http://</a:t>
            </a: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  <a:hlinkClick r:id="rId6"/>
              </a:rPr>
              <a:t>www.lmistz.net</a:t>
            </a:r>
            <a:endParaRPr lang="en-US" altLang="en-US" sz="28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altLang="en-US" sz="2800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altLang="en-US" sz="2800" dirty="0" smtClean="0">
                <a:latin typeface="Tahoma" pitchFamily="34" charset="0"/>
                <a:ea typeface="+mn-ea"/>
                <a:cs typeface="Tahoma" pitchFamily="34" charset="0"/>
              </a:rPr>
              <a:t>Mali:</a:t>
            </a:r>
            <a:r>
              <a:rPr lang="en-US" altLang="en-US" sz="2800" dirty="0" smtClean="0">
                <a:solidFill>
                  <a:srgbClr val="4597A0"/>
                </a:solidFill>
                <a:latin typeface="Tahoma" pitchFamily="34" charset="0"/>
                <a:ea typeface="+mn-ea"/>
                <a:cs typeface="Tahoma" pitchFamily="34" charset="0"/>
              </a:rPr>
              <a:t> 		</a:t>
            </a:r>
            <a:r>
              <a:rPr lang="en-US" altLang="en-US" sz="2800" dirty="0" smtClean="0">
                <a:solidFill>
                  <a:srgbClr val="4597A0"/>
                </a:solidFill>
                <a:latin typeface="Tahoma" pitchFamily="34" charset="0"/>
                <a:ea typeface="+mn-ea"/>
                <a:cs typeface="Tahoma" pitchFamily="34" charset="0"/>
                <a:hlinkClick r:id="rId7"/>
              </a:rPr>
              <a:t>http://www.malibetail.net</a:t>
            </a:r>
            <a:endParaRPr lang="en-US" altLang="en-US" sz="2800" dirty="0" smtClean="0">
              <a:solidFill>
                <a:srgbClr val="4597A0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altLang="en-US" sz="2800" dirty="0" smtClean="0">
              <a:solidFill>
                <a:srgbClr val="4597A0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800" dirty="0" smtClean="0">
              <a:solidFill>
                <a:schemeClr val="accent2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220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+mn-ea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152400" y="2362200"/>
            <a:ext cx="1219200" cy="228600"/>
          </a:xfrm>
          <a:prstGeom prst="rect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10814" b="10814"/>
          <a:stretch>
            <a:fillRect/>
          </a:stretch>
        </p:blipFill>
        <p:spPr bwMode="auto">
          <a:xfrm>
            <a:off x="457200" y="1417638"/>
            <a:ext cx="8229600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07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Book Antiqua" pitchFamily="18" charset="0"/>
              </a:rPr>
              <a:t>Non-standardized data gathering methods for organizations with information systems;</a:t>
            </a:r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Sustainability </a:t>
            </a:r>
            <a:r>
              <a:rPr lang="en-US" sz="2800" dirty="0" smtClean="0">
                <a:latin typeface="Book Antiqua" pitchFamily="18" charset="0"/>
              </a:rPr>
              <a:t>issues- </a:t>
            </a:r>
            <a:r>
              <a:rPr lang="en-US" sz="2800" dirty="0">
                <a:latin typeface="Book Antiqua" pitchFamily="18" charset="0"/>
              </a:rPr>
              <a:t>data </a:t>
            </a:r>
            <a:r>
              <a:rPr lang="en-US" sz="2800" dirty="0" smtClean="0">
                <a:latin typeface="Book Antiqua" pitchFamily="18" charset="0"/>
              </a:rPr>
              <a:t>monitors, maintenance </a:t>
            </a:r>
            <a:r>
              <a:rPr lang="en-US" sz="2800" dirty="0">
                <a:latin typeface="Book Antiqua" pitchFamily="18" charset="0"/>
              </a:rPr>
              <a:t>of </a:t>
            </a:r>
            <a:r>
              <a:rPr lang="en-US" sz="2800" dirty="0" smtClean="0">
                <a:latin typeface="Book Antiqua" pitchFamily="18" charset="0"/>
              </a:rPr>
              <a:t>servers and software renewal;</a:t>
            </a:r>
          </a:p>
          <a:p>
            <a:r>
              <a:rPr lang="en-US" sz="2800" dirty="0" smtClean="0">
                <a:latin typeface="Book Antiqua" pitchFamily="18" charset="0"/>
              </a:rPr>
              <a:t>Inadequate capacity of system operators;</a:t>
            </a:r>
          </a:p>
          <a:p>
            <a:r>
              <a:rPr lang="en-US" sz="2800" dirty="0" smtClean="0">
                <a:latin typeface="Book Antiqua" pitchFamily="18" charset="0"/>
              </a:rPr>
              <a:t>Internet stability;</a:t>
            </a:r>
            <a:endParaRPr lang="en-US" sz="2800" dirty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Poor linkages of institutions in livestock marketing information;</a:t>
            </a:r>
            <a:endParaRPr lang="en-US" sz="2800" dirty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Program driven activity-sustainability is low;</a:t>
            </a:r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Market shifts, fragmentation and closure due to factors like </a:t>
            </a:r>
            <a:r>
              <a:rPr lang="en-US" sz="2800" dirty="0" smtClean="0">
                <a:latin typeface="Book Antiqua" pitchFamily="18" charset="0"/>
              </a:rPr>
              <a:t>insecurity;</a:t>
            </a:r>
            <a:endParaRPr lang="en-US" sz="2800" dirty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Weak intergovernmental linkages to support the LMIS.</a:t>
            </a:r>
            <a:endParaRPr lang="en-US" sz="2800" dirty="0">
              <a:latin typeface="Book Antiqua" pitchFamily="18" charset="0"/>
            </a:endParaRPr>
          </a:p>
          <a:p>
            <a:pPr marL="109537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600" dirty="0" smtClean="0">
                <a:effectLst/>
                <a:latin typeface="Book Antiqua" pitchFamily="18" charset="0"/>
              </a:rPr>
              <a:t>Challenges</a:t>
            </a:r>
            <a:endParaRPr lang="en-US" sz="36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9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sz="4400" dirty="0" smtClean="0"/>
          </a:p>
          <a:p>
            <a:pPr marL="109537" indent="0">
              <a:buNone/>
            </a:pPr>
            <a:endParaRPr lang="en-US" sz="4400" dirty="0"/>
          </a:p>
          <a:p>
            <a:pPr marL="109537" indent="0">
              <a:buNone/>
            </a:pPr>
            <a:r>
              <a:rPr lang="en-US" sz="4400" b="1" dirty="0" smtClean="0">
                <a:solidFill>
                  <a:srgbClr val="0000FF"/>
                </a:solidFill>
                <a:latin typeface="Book Antiqua" pitchFamily="18" charset="0"/>
              </a:rPr>
              <a:t>Thank</a:t>
            </a:r>
            <a:r>
              <a:rPr lang="en-US" sz="4400" b="1" dirty="0" smtClean="0">
                <a:solidFill>
                  <a:srgbClr val="0000FF"/>
                </a:solidFill>
              </a:rPr>
              <a:t> you for Listening</a:t>
            </a:r>
            <a:endParaRPr lang="en-US" sz="4400" b="1" dirty="0">
              <a:solidFill>
                <a:srgbClr val="0000FF"/>
              </a:solidFill>
            </a:endParaRPr>
          </a:p>
        </p:txBody>
      </p:sp>
      <p:grpSp>
        <p:nvGrpSpPr>
          <p:cNvPr id="4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-14288"/>
            <a:ext cx="1085850" cy="6872288"/>
            <a:chOff x="33" y="-9"/>
            <a:chExt cx="684" cy="425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3" y="19"/>
              <a:ext cx="192" cy="4224"/>
              <a:chOff x="0" y="48"/>
              <a:chExt cx="192" cy="4320"/>
            </a:xfrm>
          </p:grpSpPr>
          <p:sp>
            <p:nvSpPr>
              <p:cNvPr id="7" name="Line 14"/>
              <p:cNvSpPr>
                <a:spLocks noChangeShapeType="1"/>
              </p:cNvSpPr>
              <p:nvPr/>
            </p:nvSpPr>
            <p:spPr bwMode="auto">
              <a:xfrm>
                <a:off x="0" y="48"/>
                <a:ext cx="0" cy="432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5"/>
              <p:cNvSpPr>
                <a:spLocks noChangeShapeType="1"/>
              </p:cNvSpPr>
              <p:nvPr/>
            </p:nvSpPr>
            <p:spPr bwMode="auto">
              <a:xfrm>
                <a:off x="96" y="48"/>
                <a:ext cx="0" cy="43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>
                <a:off x="192" y="48"/>
                <a:ext cx="0" cy="432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17" descr="3dflagsdotcom_kenya_2fawm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" y="-9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KENYA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24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22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9586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Agriculture, forestry and fishing contributes 32.5% of the country’s GDP</a:t>
            </a:r>
            <a:endParaRPr lang="en-US" dirty="0" smtClean="0"/>
          </a:p>
          <a:p>
            <a:r>
              <a:rPr lang="en-US" dirty="0" smtClean="0"/>
              <a:t>Livestock sector employs50% of the agricultural </a:t>
            </a:r>
            <a:r>
              <a:rPr lang="en-US" dirty="0" err="1" smtClean="0"/>
              <a:t>labour</a:t>
            </a:r>
            <a:r>
              <a:rPr lang="en-US" dirty="0" smtClean="0"/>
              <a:t> force </a:t>
            </a:r>
          </a:p>
          <a:p>
            <a:r>
              <a:rPr lang="en-GB" dirty="0" smtClean="0"/>
              <a:t>Value of marketed livestock and livestock products was </a:t>
            </a:r>
            <a:r>
              <a:rPr lang="en-GB" dirty="0" err="1" smtClean="0"/>
              <a:t>Ksh</a:t>
            </a:r>
            <a:r>
              <a:rPr lang="en-GB" dirty="0" smtClean="0"/>
              <a:t> 124,999 million in 2016</a:t>
            </a:r>
          </a:p>
          <a:p>
            <a:r>
              <a:rPr lang="en-GB" dirty="0" smtClean="0"/>
              <a:t>Population is estimated at (M) cattle,beef-16.0; dairy-4.5; sheep-17.9; goats-26.9; camels-3.0; ind.chickens-36.6; layers-4.2; broilers-3.1; among others</a:t>
            </a:r>
          </a:p>
          <a:p>
            <a:r>
              <a:rPr lang="en-US" dirty="0" smtClean="0"/>
              <a:t>Nearly 80% of the country is ASAL and holds majority of livestock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Country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700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latin typeface="Book Antiqua" pitchFamily="18" charset="0"/>
                <a:ea typeface="Times New Roman"/>
              </a:rPr>
              <a:t>The </a:t>
            </a:r>
            <a:r>
              <a:rPr lang="en-GB" sz="3200" b="1" dirty="0" smtClean="0">
                <a:latin typeface="Book Antiqua" pitchFamily="18" charset="0"/>
                <a:ea typeface="Times New Roman"/>
              </a:rPr>
              <a:t>NLMIS-Objective</a:t>
            </a:r>
            <a:endParaRPr lang="en-US" sz="3200" b="1" dirty="0">
              <a:latin typeface="Book Antiqua" pitchFamily="18" charset="0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latin typeface="Book Antiqua" pitchFamily="18" charset="0"/>
                <a:ea typeface="Times New Roman"/>
              </a:rPr>
              <a:t> </a:t>
            </a:r>
            <a:endParaRPr lang="en-US" sz="3200" dirty="0">
              <a:latin typeface="Book Antiqua" pitchFamily="18" charset="0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14300" algn="l"/>
                <a:tab pos="685800" algn="l"/>
              </a:tabLst>
            </a:pPr>
            <a:r>
              <a:rPr lang="en-GB" sz="3200" dirty="0">
                <a:latin typeface="Book Antiqua" pitchFamily="18" charset="0"/>
                <a:ea typeface="Times New Roman"/>
              </a:rPr>
              <a:t>Provide a near real-time data reporting and information </a:t>
            </a:r>
            <a:r>
              <a:rPr lang="en-GB" sz="3200" dirty="0" smtClean="0">
                <a:latin typeface="Book Antiqua" pitchFamily="18" charset="0"/>
                <a:ea typeface="Times New Roman"/>
              </a:rPr>
              <a:t>dissemination </a:t>
            </a:r>
            <a:r>
              <a:rPr lang="en-GB" sz="3200" dirty="0">
                <a:latin typeface="Book Antiqua" pitchFamily="18" charset="0"/>
                <a:ea typeface="Times New Roman"/>
              </a:rPr>
              <a:t>system.</a:t>
            </a:r>
            <a:endParaRPr lang="en-US" sz="3200" dirty="0">
              <a:latin typeface="Book Antiqua" pitchFamily="18" charset="0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14300" algn="l"/>
                <a:tab pos="685800" algn="l"/>
              </a:tabLst>
            </a:pPr>
            <a:r>
              <a:rPr lang="en-GB" sz="3200" dirty="0">
                <a:latin typeface="Book Antiqua" pitchFamily="18" charset="0"/>
                <a:ea typeface="Times New Roman"/>
              </a:rPr>
              <a:t>Establish a livestock marketing database for planning, research and monitoring of marketing trends. </a:t>
            </a:r>
            <a:endParaRPr lang="en-US" sz="3200" dirty="0">
              <a:latin typeface="Book Antiqua" pitchFamily="18" charset="0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14300" algn="l"/>
                <a:tab pos="685800" algn="l"/>
              </a:tabLst>
            </a:pPr>
            <a:r>
              <a:rPr lang="en-GB" sz="3200" dirty="0">
                <a:latin typeface="Book Antiqua" pitchFamily="18" charset="0"/>
                <a:ea typeface="Times New Roman"/>
              </a:rPr>
              <a:t>Avail information through various media to all stakeholders in livestock </a:t>
            </a:r>
            <a:r>
              <a:rPr lang="en-GB" sz="3200" dirty="0" smtClean="0">
                <a:latin typeface="Book Antiqua" pitchFamily="18" charset="0"/>
                <a:ea typeface="Times New Roman"/>
              </a:rPr>
              <a:t>marketing for decision making</a:t>
            </a:r>
            <a:r>
              <a:rPr lang="en-US" sz="2800" dirty="0" smtClean="0">
                <a:latin typeface="Book Antiqua"/>
                <a:ea typeface="Times New Roman"/>
              </a:rPr>
              <a:t>.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1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dirty="0" smtClean="0">
                <a:latin typeface="Book Antiqua" pitchFamily="18" charset="0"/>
                <a:ea typeface="Calibri" pitchFamily="34" charset="0"/>
                <a:cs typeface="Arial" pitchFamily="34" charset="0"/>
              </a:rPr>
              <a:t>Marketing information helps market actors to know;</a:t>
            </a:r>
          </a:p>
          <a:p>
            <a:pPr marL="744538" lvl="6" indent="-28575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800" dirty="0" smtClean="0">
                <a:latin typeface="Book Antiqua" pitchFamily="18" charset="0"/>
                <a:ea typeface="Calibri" pitchFamily="34" charset="0"/>
                <a:cs typeface="Arial" pitchFamily="34" charset="0"/>
              </a:rPr>
              <a:t>What livestock are in demand</a:t>
            </a:r>
          </a:p>
          <a:p>
            <a:pPr marL="744538" lvl="7" indent="-28575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800" dirty="0" smtClean="0">
                <a:latin typeface="Book Antiqua" pitchFamily="18" charset="0"/>
                <a:ea typeface="Calibri" pitchFamily="34" charset="0"/>
                <a:cs typeface="Arial" pitchFamily="34" charset="0"/>
              </a:rPr>
              <a:t>Where to buy and sell livestock</a:t>
            </a:r>
          </a:p>
          <a:p>
            <a:pPr marL="744538" lvl="8" indent="-28575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800" dirty="0" smtClean="0">
                <a:latin typeface="Book Antiqua" pitchFamily="18" charset="0"/>
                <a:ea typeface="Calibri" pitchFamily="34" charset="0"/>
                <a:cs typeface="Arial" pitchFamily="34" charset="0"/>
              </a:rPr>
              <a:t>Prevailing prices at different outlets</a:t>
            </a:r>
          </a:p>
          <a:p>
            <a:pPr marL="744538" lvl="8" indent="-28575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Courier New" pitchFamily="49" charset="0"/>
              <a:buChar char="o"/>
            </a:pPr>
            <a:r>
              <a:rPr lang="en-US" sz="2800" dirty="0" smtClean="0">
                <a:latin typeface="Book Antiqua" pitchFamily="18" charset="0"/>
                <a:ea typeface="Calibri" pitchFamily="34" charset="0"/>
                <a:cs typeface="Arial" pitchFamily="34" charset="0"/>
              </a:rPr>
              <a:t>Available volumes in the market</a:t>
            </a:r>
          </a:p>
          <a:p>
            <a:pPr marL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800" dirty="0" smtClean="0">
                <a:latin typeface="Book Antiqua" pitchFamily="18" charset="0"/>
                <a:ea typeface="Calibri" pitchFamily="34" charset="0"/>
                <a:cs typeface="Arial" pitchFamily="34" charset="0"/>
              </a:rPr>
              <a:t>Market info helps business planning for traders to 	mobilize resources, planning of interventions by 	policy makers, and avails data for research 	needs</a:t>
            </a:r>
          </a:p>
          <a:p>
            <a:pPr marL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sz="2800" dirty="0" smtClean="0">
              <a:latin typeface="Book Antiqua" pitchFamily="18" charset="0"/>
              <a:ea typeface="Calibri" pitchFamily="34" charset="0"/>
              <a:cs typeface="Arial" pitchFamily="34" charset="0"/>
            </a:endParaRPr>
          </a:p>
          <a:p>
            <a:pPr marL="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ffectLst/>
                <a:latin typeface="Book Antiqua" pitchFamily="18" charset="0"/>
              </a:rPr>
              <a:t>Need</a:t>
            </a:r>
            <a:r>
              <a:rPr lang="en-US" sz="4000" dirty="0" smtClean="0">
                <a:latin typeface="Book Antiqua" pitchFamily="18" charset="0"/>
              </a:rPr>
              <a:t> for Marketing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04856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NLMIS Coverage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NLMIS was launched in 2003</a:t>
            </a:r>
          </a:p>
          <a:p>
            <a:r>
              <a:rPr lang="en-US" sz="2800" dirty="0" smtClean="0">
                <a:latin typeface="Book Antiqua" pitchFamily="18" charset="0"/>
              </a:rPr>
              <a:t>Covered meat animals trade in ASAL areas Camel, cattle, goats and Sheep.</a:t>
            </a:r>
          </a:p>
          <a:p>
            <a:r>
              <a:rPr lang="en-US" sz="2800" dirty="0" smtClean="0">
                <a:latin typeface="Book Antiqua" pitchFamily="18" charset="0"/>
              </a:rPr>
              <a:t>Other meat source animals especially poultry, pig and rabbits were not included.</a:t>
            </a:r>
          </a:p>
          <a:p>
            <a:r>
              <a:rPr lang="en-US" sz="2800" dirty="0" smtClean="0">
                <a:latin typeface="Book Antiqua" pitchFamily="18" charset="0"/>
              </a:rPr>
              <a:t>Covered aspects of animal type, class, grade, price and volume.</a:t>
            </a:r>
          </a:p>
          <a:p>
            <a:r>
              <a:rPr lang="en-US" sz="2800" dirty="0" smtClean="0">
                <a:latin typeface="Book Antiqua" pitchFamily="18" charset="0"/>
              </a:rPr>
              <a:t>Information was obtained from  44 local markets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Book Antiqua" pitchFamily="18" charset="0"/>
              </a:rPr>
              <a:t>Animal products such as meat, milk, eggs, hides and skins and honey missed in the system.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434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Book Antiqua" pitchFamily="18" charset="0"/>
              </a:rPr>
              <a:t>The NLMIS is functional.</a:t>
            </a:r>
          </a:p>
          <a:p>
            <a:r>
              <a:rPr lang="en-US" sz="3200" dirty="0" smtClean="0">
                <a:latin typeface="Book Antiqua" pitchFamily="18" charset="0"/>
              </a:rPr>
              <a:t>82 data monitors and 14 supervisors from 14 ASAL counties were trained in November 2016.</a:t>
            </a:r>
          </a:p>
          <a:p>
            <a:r>
              <a:rPr lang="en-US" sz="3200" dirty="0">
                <a:latin typeface="Book Antiqua" pitchFamily="18" charset="0"/>
              </a:rPr>
              <a:t>Data collection resumed in December </a:t>
            </a:r>
            <a:r>
              <a:rPr lang="en-US" sz="3200" dirty="0" smtClean="0">
                <a:latin typeface="Book Antiqua" pitchFamily="18" charset="0"/>
              </a:rPr>
              <a:t>2016 and is available through the system.</a:t>
            </a:r>
          </a:p>
          <a:p>
            <a:r>
              <a:rPr lang="en-US" sz="3200" dirty="0" smtClean="0">
                <a:latin typeface="Book Antiqua" pitchFamily="18" charset="0"/>
              </a:rPr>
              <a:t>County monthly market bulletins are produced. 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Current Status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NLMIS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800" dirty="0"/>
              <a:t>Use cell phones to send data from markets to make information more timely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800" dirty="0"/>
              <a:t>Use of a central server for access of data via cell phone SMS, internet, and other methods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/>
              <a:t>Allows access by all stakeholders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/>
              <a:t>Provides transparency in the marketplace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400" dirty="0"/>
              <a:t>Storage of data allows time series analyses and spatial/temporal comparisons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altLang="en-US" sz="2800" dirty="0"/>
              <a:t>Training of market monitors and stakeholders in use of the system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1257300" y="2466975"/>
            <a:ext cx="806450" cy="623888"/>
          </a:xfrm>
          <a:custGeom>
            <a:avLst/>
            <a:gdLst>
              <a:gd name="T0" fmla="*/ 0 w 962"/>
              <a:gd name="T1" fmla="*/ 2147483647 h 768"/>
              <a:gd name="T2" fmla="*/ 0 w 962"/>
              <a:gd name="T3" fmla="*/ 2147483647 h 768"/>
              <a:gd name="T4" fmla="*/ 2147483647 w 962"/>
              <a:gd name="T5" fmla="*/ 2147483647 h 768"/>
              <a:gd name="T6" fmla="*/ 2147483647 w 962"/>
              <a:gd name="T7" fmla="*/ 2147483647 h 768"/>
              <a:gd name="T8" fmla="*/ 2147483647 w 962"/>
              <a:gd name="T9" fmla="*/ 2147483647 h 768"/>
              <a:gd name="T10" fmla="*/ 2147483647 w 962"/>
              <a:gd name="T11" fmla="*/ 2147483647 h 768"/>
              <a:gd name="T12" fmla="*/ 2147483647 w 962"/>
              <a:gd name="T13" fmla="*/ 0 h 768"/>
              <a:gd name="T14" fmla="*/ 0 w 962"/>
              <a:gd name="T15" fmla="*/ 2147483647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62" h="768">
                <a:moveTo>
                  <a:pt x="0" y="120"/>
                </a:moveTo>
                <a:lnTo>
                  <a:pt x="0" y="648"/>
                </a:lnTo>
                <a:cubicBezTo>
                  <a:pt x="0" y="714"/>
                  <a:pt x="216" y="768"/>
                  <a:pt x="481" y="768"/>
                </a:cubicBezTo>
                <a:cubicBezTo>
                  <a:pt x="747" y="768"/>
                  <a:pt x="962" y="714"/>
                  <a:pt x="962" y="648"/>
                </a:cubicBezTo>
                <a:cubicBezTo>
                  <a:pt x="962" y="648"/>
                  <a:pt x="962" y="648"/>
                  <a:pt x="962" y="648"/>
                </a:cubicBezTo>
                <a:lnTo>
                  <a:pt x="962" y="120"/>
                </a:lnTo>
                <a:cubicBezTo>
                  <a:pt x="962" y="54"/>
                  <a:pt x="747" y="0"/>
                  <a:pt x="481" y="0"/>
                </a:cubicBezTo>
                <a:cubicBezTo>
                  <a:pt x="216" y="0"/>
                  <a:pt x="0" y="54"/>
                  <a:pt x="0" y="12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068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2400" b="1"/>
          </a:p>
        </p:txBody>
      </p:sp>
      <p:sp>
        <p:nvSpPr>
          <p:cNvPr id="10244" name="Text Box 809"/>
          <p:cNvSpPr txBox="1">
            <a:spLocks noChangeArrowheads="1"/>
          </p:cNvSpPr>
          <p:nvPr/>
        </p:nvSpPr>
        <p:spPr bwMode="auto">
          <a:xfrm>
            <a:off x="762000" y="212725"/>
            <a:ext cx="373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/>
              <a:t>LMIS Architecture</a:t>
            </a: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4891088" y="2592388"/>
            <a:ext cx="806450" cy="623887"/>
          </a:xfrm>
          <a:custGeom>
            <a:avLst/>
            <a:gdLst>
              <a:gd name="T0" fmla="*/ 0 w 962"/>
              <a:gd name="T1" fmla="*/ 2147483647 h 768"/>
              <a:gd name="T2" fmla="*/ 0 w 962"/>
              <a:gd name="T3" fmla="*/ 2147483647 h 768"/>
              <a:gd name="T4" fmla="*/ 2147483647 w 962"/>
              <a:gd name="T5" fmla="*/ 2147483647 h 768"/>
              <a:gd name="T6" fmla="*/ 2147483647 w 962"/>
              <a:gd name="T7" fmla="*/ 2147483647 h 768"/>
              <a:gd name="T8" fmla="*/ 2147483647 w 962"/>
              <a:gd name="T9" fmla="*/ 2147483647 h 768"/>
              <a:gd name="T10" fmla="*/ 2147483647 w 962"/>
              <a:gd name="T11" fmla="*/ 2147483647 h 768"/>
              <a:gd name="T12" fmla="*/ 2147483647 w 962"/>
              <a:gd name="T13" fmla="*/ 0 h 768"/>
              <a:gd name="T14" fmla="*/ 0 w 962"/>
              <a:gd name="T15" fmla="*/ 2147483647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62" h="768">
                <a:moveTo>
                  <a:pt x="0" y="120"/>
                </a:moveTo>
                <a:lnTo>
                  <a:pt x="0" y="648"/>
                </a:lnTo>
                <a:cubicBezTo>
                  <a:pt x="0" y="714"/>
                  <a:pt x="216" y="768"/>
                  <a:pt x="481" y="768"/>
                </a:cubicBezTo>
                <a:cubicBezTo>
                  <a:pt x="747" y="768"/>
                  <a:pt x="962" y="714"/>
                  <a:pt x="962" y="648"/>
                </a:cubicBezTo>
                <a:cubicBezTo>
                  <a:pt x="962" y="648"/>
                  <a:pt x="962" y="648"/>
                  <a:pt x="962" y="648"/>
                </a:cubicBezTo>
                <a:lnTo>
                  <a:pt x="962" y="120"/>
                </a:lnTo>
                <a:cubicBezTo>
                  <a:pt x="962" y="54"/>
                  <a:pt x="747" y="0"/>
                  <a:pt x="481" y="0"/>
                </a:cubicBezTo>
                <a:cubicBezTo>
                  <a:pt x="216" y="0"/>
                  <a:pt x="0" y="54"/>
                  <a:pt x="0" y="12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4891088" y="2592388"/>
            <a:ext cx="806450" cy="623887"/>
          </a:xfrm>
          <a:custGeom>
            <a:avLst/>
            <a:gdLst>
              <a:gd name="T0" fmla="*/ 0 w 962"/>
              <a:gd name="T1" fmla="*/ 2147483647 h 768"/>
              <a:gd name="T2" fmla="*/ 0 w 962"/>
              <a:gd name="T3" fmla="*/ 2147483647 h 768"/>
              <a:gd name="T4" fmla="*/ 2147483647 w 962"/>
              <a:gd name="T5" fmla="*/ 2147483647 h 768"/>
              <a:gd name="T6" fmla="*/ 2147483647 w 962"/>
              <a:gd name="T7" fmla="*/ 2147483647 h 768"/>
              <a:gd name="T8" fmla="*/ 2147483647 w 962"/>
              <a:gd name="T9" fmla="*/ 2147483647 h 768"/>
              <a:gd name="T10" fmla="*/ 2147483647 w 962"/>
              <a:gd name="T11" fmla="*/ 2147483647 h 768"/>
              <a:gd name="T12" fmla="*/ 2147483647 w 962"/>
              <a:gd name="T13" fmla="*/ 0 h 768"/>
              <a:gd name="T14" fmla="*/ 0 w 962"/>
              <a:gd name="T15" fmla="*/ 2147483647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62" h="768">
                <a:moveTo>
                  <a:pt x="0" y="120"/>
                </a:moveTo>
                <a:lnTo>
                  <a:pt x="0" y="648"/>
                </a:lnTo>
                <a:cubicBezTo>
                  <a:pt x="0" y="714"/>
                  <a:pt x="216" y="768"/>
                  <a:pt x="481" y="768"/>
                </a:cubicBezTo>
                <a:cubicBezTo>
                  <a:pt x="747" y="768"/>
                  <a:pt x="962" y="714"/>
                  <a:pt x="962" y="648"/>
                </a:cubicBezTo>
                <a:cubicBezTo>
                  <a:pt x="962" y="648"/>
                  <a:pt x="962" y="648"/>
                  <a:pt x="962" y="648"/>
                </a:cubicBezTo>
                <a:lnTo>
                  <a:pt x="962" y="120"/>
                </a:lnTo>
                <a:cubicBezTo>
                  <a:pt x="962" y="54"/>
                  <a:pt x="747" y="0"/>
                  <a:pt x="481" y="0"/>
                </a:cubicBezTo>
                <a:cubicBezTo>
                  <a:pt x="216" y="0"/>
                  <a:pt x="0" y="54"/>
                  <a:pt x="0" y="120"/>
                </a:cubicBez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4891088" y="2689225"/>
            <a:ext cx="806450" cy="96838"/>
          </a:xfrm>
          <a:custGeom>
            <a:avLst/>
            <a:gdLst>
              <a:gd name="T0" fmla="*/ 0 w 297"/>
              <a:gd name="T1" fmla="*/ 0 h 37"/>
              <a:gd name="T2" fmla="*/ 2147483647 w 297"/>
              <a:gd name="T3" fmla="*/ 2147483647 h 37"/>
              <a:gd name="T4" fmla="*/ 2147483647 w 297"/>
              <a:gd name="T5" fmla="*/ 0 h 37"/>
              <a:gd name="T6" fmla="*/ 2147483647 w 297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7" h="37">
                <a:moveTo>
                  <a:pt x="0" y="0"/>
                </a:moveTo>
                <a:cubicBezTo>
                  <a:pt x="0" y="21"/>
                  <a:pt x="66" y="37"/>
                  <a:pt x="148" y="37"/>
                </a:cubicBezTo>
                <a:cubicBezTo>
                  <a:pt x="231" y="37"/>
                  <a:pt x="297" y="21"/>
                  <a:pt x="297" y="0"/>
                </a:cubicBezTo>
                <a:cubicBezTo>
                  <a:pt x="297" y="0"/>
                  <a:pt x="297" y="0"/>
                  <a:pt x="297" y="0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940300" y="2789238"/>
            <a:ext cx="7429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chemeClr val="bg2"/>
                </a:solidFill>
              </a:rPr>
              <a:t>Country LMIS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49850" y="2943225"/>
            <a:ext cx="247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chemeClr val="bg2"/>
                </a:solidFill>
              </a:rPr>
              <a:t>Data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4622800" y="3168650"/>
            <a:ext cx="87313" cy="96838"/>
          </a:xfrm>
          <a:custGeom>
            <a:avLst/>
            <a:gdLst>
              <a:gd name="T0" fmla="*/ 0 w 32"/>
              <a:gd name="T1" fmla="*/ 2147483647 h 37"/>
              <a:gd name="T2" fmla="*/ 2147483647 w 32"/>
              <a:gd name="T3" fmla="*/ 2147483647 h 37"/>
              <a:gd name="T4" fmla="*/ 2147483647 w 32"/>
              <a:gd name="T5" fmla="*/ 0 h 37"/>
              <a:gd name="T6" fmla="*/ 0 w 32"/>
              <a:gd name="T7" fmla="*/ 2147483647 h 37"/>
              <a:gd name="T8" fmla="*/ 0 w 32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37">
                <a:moveTo>
                  <a:pt x="0" y="37"/>
                </a:moveTo>
                <a:lnTo>
                  <a:pt x="32" y="5"/>
                </a:lnTo>
                <a:lnTo>
                  <a:pt x="32" y="0"/>
                </a:lnTo>
                <a:lnTo>
                  <a:pt x="0" y="31"/>
                </a:lnTo>
                <a:lnTo>
                  <a:pt x="0" y="37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4392613" y="2563813"/>
            <a:ext cx="322262" cy="77787"/>
          </a:xfrm>
          <a:custGeom>
            <a:avLst/>
            <a:gdLst>
              <a:gd name="T0" fmla="*/ 0 w 119"/>
              <a:gd name="T1" fmla="*/ 2147483647 h 30"/>
              <a:gd name="T2" fmla="*/ 2147483647 w 119"/>
              <a:gd name="T3" fmla="*/ 0 h 30"/>
              <a:gd name="T4" fmla="*/ 2147483647 w 119"/>
              <a:gd name="T5" fmla="*/ 0 h 30"/>
              <a:gd name="T6" fmla="*/ 2147483647 w 119"/>
              <a:gd name="T7" fmla="*/ 2147483647 h 30"/>
              <a:gd name="T8" fmla="*/ 0 w 119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30">
                <a:moveTo>
                  <a:pt x="0" y="30"/>
                </a:moveTo>
                <a:lnTo>
                  <a:pt x="30" y="0"/>
                </a:lnTo>
                <a:lnTo>
                  <a:pt x="119" y="0"/>
                </a:lnTo>
                <a:lnTo>
                  <a:pt x="89" y="30"/>
                </a:lnTo>
                <a:lnTo>
                  <a:pt x="0" y="3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633913" y="2563813"/>
            <a:ext cx="80962" cy="685800"/>
          </a:xfrm>
          <a:custGeom>
            <a:avLst/>
            <a:gdLst>
              <a:gd name="T0" fmla="*/ 0 w 30"/>
              <a:gd name="T1" fmla="*/ 2147483647 h 262"/>
              <a:gd name="T2" fmla="*/ 2147483647 w 30"/>
              <a:gd name="T3" fmla="*/ 0 h 262"/>
              <a:gd name="T4" fmla="*/ 2147483647 w 30"/>
              <a:gd name="T5" fmla="*/ 2147483647 h 262"/>
              <a:gd name="T6" fmla="*/ 0 w 30"/>
              <a:gd name="T7" fmla="*/ 2147483647 h 262"/>
              <a:gd name="T8" fmla="*/ 0 w 30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262">
                <a:moveTo>
                  <a:pt x="0" y="30"/>
                </a:moveTo>
                <a:lnTo>
                  <a:pt x="30" y="0"/>
                </a:lnTo>
                <a:lnTo>
                  <a:pt x="30" y="233"/>
                </a:lnTo>
                <a:lnTo>
                  <a:pt x="0" y="262"/>
                </a:lnTo>
                <a:lnTo>
                  <a:pt x="0" y="3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92613" y="2641600"/>
            <a:ext cx="241300" cy="6080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392613" y="2641600"/>
            <a:ext cx="241300" cy="608013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654300"/>
            <a:ext cx="214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2654300"/>
            <a:ext cx="214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422775" y="2670175"/>
            <a:ext cx="180975" cy="369888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Freeform 18"/>
          <p:cNvSpPr>
            <a:spLocks noEditPoints="1"/>
          </p:cNvSpPr>
          <p:nvPr/>
        </p:nvSpPr>
        <p:spPr bwMode="auto">
          <a:xfrm>
            <a:off x="4443413" y="2689225"/>
            <a:ext cx="139700" cy="319088"/>
          </a:xfrm>
          <a:custGeom>
            <a:avLst/>
            <a:gdLst>
              <a:gd name="T0" fmla="*/ 0 w 51"/>
              <a:gd name="T1" fmla="*/ 2147483647 h 122"/>
              <a:gd name="T2" fmla="*/ 2147483647 w 51"/>
              <a:gd name="T3" fmla="*/ 2147483647 h 122"/>
              <a:gd name="T4" fmla="*/ 2147483647 w 51"/>
              <a:gd name="T5" fmla="*/ 2147483647 h 122"/>
              <a:gd name="T6" fmla="*/ 0 w 51"/>
              <a:gd name="T7" fmla="*/ 2147483647 h 122"/>
              <a:gd name="T8" fmla="*/ 0 w 51"/>
              <a:gd name="T9" fmla="*/ 2147483647 h 122"/>
              <a:gd name="T10" fmla="*/ 0 w 51"/>
              <a:gd name="T11" fmla="*/ 2147483647 h 122"/>
              <a:gd name="T12" fmla="*/ 2147483647 w 51"/>
              <a:gd name="T13" fmla="*/ 2147483647 h 122"/>
              <a:gd name="T14" fmla="*/ 2147483647 w 51"/>
              <a:gd name="T15" fmla="*/ 2147483647 h 122"/>
              <a:gd name="T16" fmla="*/ 0 w 51"/>
              <a:gd name="T17" fmla="*/ 2147483647 h 122"/>
              <a:gd name="T18" fmla="*/ 0 w 51"/>
              <a:gd name="T19" fmla="*/ 2147483647 h 122"/>
              <a:gd name="T20" fmla="*/ 0 w 51"/>
              <a:gd name="T21" fmla="*/ 2147483647 h 122"/>
              <a:gd name="T22" fmla="*/ 2147483647 w 51"/>
              <a:gd name="T23" fmla="*/ 2147483647 h 122"/>
              <a:gd name="T24" fmla="*/ 2147483647 w 51"/>
              <a:gd name="T25" fmla="*/ 2147483647 h 122"/>
              <a:gd name="T26" fmla="*/ 0 w 51"/>
              <a:gd name="T27" fmla="*/ 2147483647 h 122"/>
              <a:gd name="T28" fmla="*/ 0 w 51"/>
              <a:gd name="T29" fmla="*/ 2147483647 h 122"/>
              <a:gd name="T30" fmla="*/ 0 w 51"/>
              <a:gd name="T31" fmla="*/ 2147483647 h 122"/>
              <a:gd name="T32" fmla="*/ 2147483647 w 51"/>
              <a:gd name="T33" fmla="*/ 2147483647 h 122"/>
              <a:gd name="T34" fmla="*/ 2147483647 w 51"/>
              <a:gd name="T35" fmla="*/ 2147483647 h 122"/>
              <a:gd name="T36" fmla="*/ 0 w 51"/>
              <a:gd name="T37" fmla="*/ 2147483647 h 122"/>
              <a:gd name="T38" fmla="*/ 0 w 51"/>
              <a:gd name="T39" fmla="*/ 2147483647 h 122"/>
              <a:gd name="T40" fmla="*/ 0 w 51"/>
              <a:gd name="T41" fmla="*/ 2147483647 h 122"/>
              <a:gd name="T42" fmla="*/ 2147483647 w 51"/>
              <a:gd name="T43" fmla="*/ 2147483647 h 122"/>
              <a:gd name="T44" fmla="*/ 2147483647 w 51"/>
              <a:gd name="T45" fmla="*/ 2147483647 h 122"/>
              <a:gd name="T46" fmla="*/ 0 w 51"/>
              <a:gd name="T47" fmla="*/ 2147483647 h 122"/>
              <a:gd name="T48" fmla="*/ 0 w 51"/>
              <a:gd name="T49" fmla="*/ 2147483647 h 122"/>
              <a:gd name="T50" fmla="*/ 0 w 51"/>
              <a:gd name="T51" fmla="*/ 0 h 122"/>
              <a:gd name="T52" fmla="*/ 2147483647 w 51"/>
              <a:gd name="T53" fmla="*/ 0 h 122"/>
              <a:gd name="T54" fmla="*/ 2147483647 w 51"/>
              <a:gd name="T55" fmla="*/ 2147483647 h 122"/>
              <a:gd name="T56" fmla="*/ 0 w 51"/>
              <a:gd name="T57" fmla="*/ 2147483647 h 122"/>
              <a:gd name="T58" fmla="*/ 0 w 51"/>
              <a:gd name="T59" fmla="*/ 0 h 1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122">
                <a:moveTo>
                  <a:pt x="0" y="110"/>
                </a:moveTo>
                <a:lnTo>
                  <a:pt x="51" y="110"/>
                </a:lnTo>
                <a:lnTo>
                  <a:pt x="51" y="122"/>
                </a:lnTo>
                <a:lnTo>
                  <a:pt x="0" y="122"/>
                </a:lnTo>
                <a:lnTo>
                  <a:pt x="0" y="110"/>
                </a:lnTo>
                <a:close/>
                <a:moveTo>
                  <a:pt x="0" y="91"/>
                </a:moveTo>
                <a:lnTo>
                  <a:pt x="51" y="91"/>
                </a:lnTo>
                <a:lnTo>
                  <a:pt x="51" y="103"/>
                </a:lnTo>
                <a:lnTo>
                  <a:pt x="0" y="103"/>
                </a:lnTo>
                <a:lnTo>
                  <a:pt x="0" y="91"/>
                </a:lnTo>
                <a:close/>
                <a:moveTo>
                  <a:pt x="0" y="73"/>
                </a:moveTo>
                <a:lnTo>
                  <a:pt x="51" y="73"/>
                </a:lnTo>
                <a:lnTo>
                  <a:pt x="51" y="85"/>
                </a:lnTo>
                <a:lnTo>
                  <a:pt x="0" y="85"/>
                </a:lnTo>
                <a:lnTo>
                  <a:pt x="0" y="73"/>
                </a:lnTo>
                <a:close/>
                <a:moveTo>
                  <a:pt x="0" y="54"/>
                </a:moveTo>
                <a:lnTo>
                  <a:pt x="51" y="54"/>
                </a:lnTo>
                <a:lnTo>
                  <a:pt x="51" y="66"/>
                </a:lnTo>
                <a:lnTo>
                  <a:pt x="0" y="66"/>
                </a:lnTo>
                <a:lnTo>
                  <a:pt x="0" y="54"/>
                </a:lnTo>
                <a:close/>
                <a:moveTo>
                  <a:pt x="0" y="27"/>
                </a:moveTo>
                <a:lnTo>
                  <a:pt x="51" y="27"/>
                </a:lnTo>
                <a:lnTo>
                  <a:pt x="51" y="48"/>
                </a:lnTo>
                <a:lnTo>
                  <a:pt x="0" y="48"/>
                </a:lnTo>
                <a:lnTo>
                  <a:pt x="0" y="27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443413" y="2978150"/>
            <a:ext cx="139700" cy="30163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443413" y="2927350"/>
            <a:ext cx="139700" cy="317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443413" y="2881313"/>
            <a:ext cx="139700" cy="30162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4443413" y="2830513"/>
            <a:ext cx="139700" cy="317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443413" y="2760663"/>
            <a:ext cx="139700" cy="53975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443413" y="2689225"/>
            <a:ext cx="139700" cy="55563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403725" y="3249613"/>
            <a:ext cx="219075" cy="15875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059113"/>
            <a:ext cx="68263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059113"/>
            <a:ext cx="5397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059113"/>
            <a:ext cx="5397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098800"/>
            <a:ext cx="5397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098800"/>
            <a:ext cx="5397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479925" y="2717800"/>
            <a:ext cx="19050" cy="3175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681288"/>
            <a:ext cx="146050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4454525" y="2700338"/>
            <a:ext cx="117475" cy="9525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693988"/>
            <a:ext cx="55562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693988"/>
            <a:ext cx="55562" cy="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760663"/>
            <a:ext cx="14605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7" name="Freeform 37"/>
          <p:cNvSpPr>
            <a:spLocks/>
          </p:cNvSpPr>
          <p:nvPr/>
        </p:nvSpPr>
        <p:spPr bwMode="auto">
          <a:xfrm>
            <a:off x="4452938" y="2773363"/>
            <a:ext cx="115887" cy="20637"/>
          </a:xfrm>
          <a:custGeom>
            <a:avLst/>
            <a:gdLst>
              <a:gd name="T0" fmla="*/ 0 w 139"/>
              <a:gd name="T1" fmla="*/ 2147483647 h 25"/>
              <a:gd name="T2" fmla="*/ 2147483647 w 139"/>
              <a:gd name="T3" fmla="*/ 2147483647 h 25"/>
              <a:gd name="T4" fmla="*/ 2147483647 w 139"/>
              <a:gd name="T5" fmla="*/ 2147483647 h 25"/>
              <a:gd name="T6" fmla="*/ 2147483647 w 139"/>
              <a:gd name="T7" fmla="*/ 2147483647 h 25"/>
              <a:gd name="T8" fmla="*/ 2147483647 w 139"/>
              <a:gd name="T9" fmla="*/ 2147483647 h 25"/>
              <a:gd name="T10" fmla="*/ 0 w 139"/>
              <a:gd name="T11" fmla="*/ 2147483647 h 25"/>
              <a:gd name="T12" fmla="*/ 0 w 139"/>
              <a:gd name="T13" fmla="*/ 2147483647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" h="25">
                <a:moveTo>
                  <a:pt x="0" y="5"/>
                </a:moveTo>
                <a:lnTo>
                  <a:pt x="38" y="5"/>
                </a:lnTo>
                <a:cubicBezTo>
                  <a:pt x="62" y="0"/>
                  <a:pt x="89" y="0"/>
                  <a:pt x="114" y="5"/>
                </a:cubicBezTo>
                <a:lnTo>
                  <a:pt x="139" y="5"/>
                </a:lnTo>
                <a:lnTo>
                  <a:pt x="139" y="25"/>
                </a:lnTo>
                <a:lnTo>
                  <a:pt x="0" y="25"/>
                </a:lnTo>
                <a:lnTo>
                  <a:pt x="0" y="5"/>
                </a:lnTo>
                <a:close/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457700" y="2782888"/>
            <a:ext cx="106363" cy="6350"/>
          </a:xfrm>
          <a:prstGeom prst="rect">
            <a:avLst/>
          </a:prstGeom>
          <a:solidFill>
            <a:srgbClr val="DBD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4457700" y="2782888"/>
            <a:ext cx="106363" cy="63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0" name="Picture 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813050"/>
            <a:ext cx="14605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813050"/>
            <a:ext cx="14605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Freeform 42"/>
          <p:cNvSpPr>
            <a:spLocks/>
          </p:cNvSpPr>
          <p:nvPr/>
        </p:nvSpPr>
        <p:spPr bwMode="auto">
          <a:xfrm>
            <a:off x="4452938" y="2835275"/>
            <a:ext cx="120650" cy="15875"/>
          </a:xfrm>
          <a:custGeom>
            <a:avLst/>
            <a:gdLst>
              <a:gd name="T0" fmla="*/ 0 w 144"/>
              <a:gd name="T1" fmla="*/ 2147483647 h 21"/>
              <a:gd name="T2" fmla="*/ 0 w 144"/>
              <a:gd name="T3" fmla="*/ 2147483647 h 21"/>
              <a:gd name="T4" fmla="*/ 2147483647 w 144"/>
              <a:gd name="T5" fmla="*/ 2147483647 h 21"/>
              <a:gd name="T6" fmla="*/ 2147483647 w 144"/>
              <a:gd name="T7" fmla="*/ 2147483647 h 21"/>
              <a:gd name="T8" fmla="*/ 2147483647 w 144"/>
              <a:gd name="T9" fmla="*/ 2147483647 h 21"/>
              <a:gd name="T10" fmla="*/ 2147483647 w 144"/>
              <a:gd name="T11" fmla="*/ 2147483647 h 21"/>
              <a:gd name="T12" fmla="*/ 2147483647 w 144"/>
              <a:gd name="T13" fmla="*/ 2147483647 h 21"/>
              <a:gd name="T14" fmla="*/ 2147483647 w 144"/>
              <a:gd name="T15" fmla="*/ 2147483647 h 21"/>
              <a:gd name="T16" fmla="*/ 0 w 144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4" h="21">
                <a:moveTo>
                  <a:pt x="0" y="16"/>
                </a:moveTo>
                <a:lnTo>
                  <a:pt x="0" y="6"/>
                </a:lnTo>
                <a:lnTo>
                  <a:pt x="46" y="6"/>
                </a:lnTo>
                <a:cubicBezTo>
                  <a:pt x="62" y="0"/>
                  <a:pt x="81" y="0"/>
                  <a:pt x="97" y="6"/>
                </a:cubicBezTo>
                <a:lnTo>
                  <a:pt x="144" y="6"/>
                </a:lnTo>
                <a:lnTo>
                  <a:pt x="144" y="16"/>
                </a:lnTo>
                <a:lnTo>
                  <a:pt x="97" y="16"/>
                </a:lnTo>
                <a:cubicBezTo>
                  <a:pt x="81" y="21"/>
                  <a:pt x="62" y="21"/>
                  <a:pt x="46" y="16"/>
                </a:cubicBezTo>
                <a:lnTo>
                  <a:pt x="0" y="16"/>
                </a:lnTo>
                <a:close/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693988"/>
            <a:ext cx="93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2693988"/>
            <a:ext cx="93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4556125" y="2714625"/>
            <a:ext cx="15875" cy="7938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527550" y="2717800"/>
            <a:ext cx="11113" cy="7938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0 w 4"/>
              <a:gd name="T5" fmla="*/ 0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1"/>
                </a:moveTo>
                <a:lnTo>
                  <a:pt x="0" y="3"/>
                </a:lnTo>
                <a:lnTo>
                  <a:pt x="0" y="0"/>
                </a:lnTo>
                <a:lnTo>
                  <a:pt x="4" y="1"/>
                </a:lnTo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514850" y="2717800"/>
            <a:ext cx="7938" cy="7938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3" y="0"/>
                </a:lnTo>
                <a:lnTo>
                  <a:pt x="3" y="3"/>
                </a:lnTo>
                <a:lnTo>
                  <a:pt x="0" y="1"/>
                </a:lnTo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4546600" y="2798763"/>
            <a:ext cx="22225" cy="63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4552950" y="2854325"/>
            <a:ext cx="20638" cy="4763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Freeform 50"/>
          <p:cNvSpPr>
            <a:spLocks noEditPoints="1"/>
          </p:cNvSpPr>
          <p:nvPr/>
        </p:nvSpPr>
        <p:spPr bwMode="auto">
          <a:xfrm>
            <a:off x="4452938" y="2717800"/>
            <a:ext cx="12700" cy="84138"/>
          </a:xfrm>
          <a:custGeom>
            <a:avLst/>
            <a:gdLst>
              <a:gd name="T0" fmla="*/ 2147483647 w 5"/>
              <a:gd name="T1" fmla="*/ 0 h 32"/>
              <a:gd name="T2" fmla="*/ 2147483647 w 5"/>
              <a:gd name="T3" fmla="*/ 0 h 32"/>
              <a:gd name="T4" fmla="*/ 0 w 5"/>
              <a:gd name="T5" fmla="*/ 2147483647 h 32"/>
              <a:gd name="T6" fmla="*/ 2147483647 w 5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1" y="0"/>
                </a:moveTo>
                <a:lnTo>
                  <a:pt x="5" y="0"/>
                </a:lnTo>
                <a:moveTo>
                  <a:pt x="0" y="32"/>
                </a:moveTo>
                <a:lnTo>
                  <a:pt x="4" y="32"/>
                </a:lnTo>
              </a:path>
            </a:pathLst>
          </a:custGeom>
          <a:noFill/>
          <a:ln w="1588" cap="flat">
            <a:solidFill>
              <a:srgbClr val="00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4397375" y="3046413"/>
            <a:ext cx="14288" cy="195262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4411663" y="3046413"/>
            <a:ext cx="14287" cy="195262"/>
          </a:xfrm>
          <a:prstGeom prst="rect">
            <a:avLst/>
          </a:pr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4425950" y="3046413"/>
            <a:ext cx="12700" cy="195262"/>
          </a:xfrm>
          <a:prstGeom prst="rect">
            <a:avLst/>
          </a:prstGeom>
          <a:solidFill>
            <a:srgbClr val="767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4438650" y="3046413"/>
            <a:ext cx="11113" cy="195262"/>
          </a:xfrm>
          <a:prstGeom prst="rect">
            <a:avLst/>
          </a:pr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4449763" y="3046413"/>
            <a:ext cx="12700" cy="195262"/>
          </a:xfrm>
          <a:prstGeom prst="rect">
            <a:avLst/>
          </a:pr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4462463" y="3046413"/>
            <a:ext cx="14287" cy="195262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4476750" y="3046413"/>
            <a:ext cx="14288" cy="195262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4530725" y="3046413"/>
            <a:ext cx="14288" cy="195262"/>
          </a:xfrm>
          <a:prstGeom prst="rect">
            <a:avLst/>
          </a:pr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4545013" y="3046413"/>
            <a:ext cx="12700" cy="195262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4557713" y="3046413"/>
            <a:ext cx="14287" cy="19526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4572000" y="3046413"/>
            <a:ext cx="12700" cy="195262"/>
          </a:xfrm>
          <a:prstGeom prst="rect">
            <a:avLst/>
          </a:pr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4584700" y="3046413"/>
            <a:ext cx="14288" cy="195262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4598988" y="3046413"/>
            <a:ext cx="12700" cy="195262"/>
          </a:xfrm>
          <a:prstGeom prst="rect">
            <a:avLst/>
          </a:pr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4611688" y="3046413"/>
            <a:ext cx="14287" cy="195262"/>
          </a:xfrm>
          <a:prstGeom prst="rect">
            <a:avLst/>
          </a:pr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5" name="Freeform 65"/>
          <p:cNvSpPr>
            <a:spLocks/>
          </p:cNvSpPr>
          <p:nvPr/>
        </p:nvSpPr>
        <p:spPr bwMode="auto">
          <a:xfrm>
            <a:off x="4392613" y="2563813"/>
            <a:ext cx="322262" cy="701675"/>
          </a:xfrm>
          <a:custGeom>
            <a:avLst/>
            <a:gdLst>
              <a:gd name="T0" fmla="*/ 2147483647 w 119"/>
              <a:gd name="T1" fmla="*/ 2147483647 h 268"/>
              <a:gd name="T2" fmla="*/ 2147483647 w 119"/>
              <a:gd name="T3" fmla="*/ 2147483647 h 268"/>
              <a:gd name="T4" fmla="*/ 0 w 119"/>
              <a:gd name="T5" fmla="*/ 2147483647 h 268"/>
              <a:gd name="T6" fmla="*/ 0 w 119"/>
              <a:gd name="T7" fmla="*/ 2147483647 h 268"/>
              <a:gd name="T8" fmla="*/ 2147483647 w 119"/>
              <a:gd name="T9" fmla="*/ 0 h 268"/>
              <a:gd name="T10" fmla="*/ 2147483647 w 119"/>
              <a:gd name="T11" fmla="*/ 0 h 268"/>
              <a:gd name="T12" fmla="*/ 2147483647 w 119"/>
              <a:gd name="T13" fmla="*/ 2147483647 h 268"/>
              <a:gd name="T14" fmla="*/ 2147483647 w 119"/>
              <a:gd name="T15" fmla="*/ 2147483647 h 268"/>
              <a:gd name="T16" fmla="*/ 2147483647 w 119"/>
              <a:gd name="T17" fmla="*/ 2147483647 h 268"/>
              <a:gd name="T18" fmla="*/ 2147483647 w 119"/>
              <a:gd name="T19" fmla="*/ 2147483647 h 268"/>
              <a:gd name="T20" fmla="*/ 2147483647 w 119"/>
              <a:gd name="T21" fmla="*/ 2147483647 h 2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9" h="268">
                <a:moveTo>
                  <a:pt x="4" y="268"/>
                </a:moveTo>
                <a:lnTo>
                  <a:pt x="4" y="262"/>
                </a:lnTo>
                <a:lnTo>
                  <a:pt x="0" y="262"/>
                </a:lnTo>
                <a:lnTo>
                  <a:pt x="0" y="30"/>
                </a:lnTo>
                <a:lnTo>
                  <a:pt x="30" y="0"/>
                </a:lnTo>
                <a:lnTo>
                  <a:pt x="119" y="0"/>
                </a:lnTo>
                <a:lnTo>
                  <a:pt x="119" y="233"/>
                </a:lnTo>
                <a:lnTo>
                  <a:pt x="117" y="234"/>
                </a:lnTo>
                <a:lnTo>
                  <a:pt x="117" y="236"/>
                </a:lnTo>
                <a:lnTo>
                  <a:pt x="85" y="268"/>
                </a:lnTo>
                <a:lnTo>
                  <a:pt x="4" y="268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4314825" y="3449638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200" b="1"/>
              <a:t>Main Server</a:t>
            </a:r>
            <a:endParaRPr lang="en-US" sz="2800" b="1"/>
          </a:p>
        </p:txBody>
      </p:sp>
      <p:sp>
        <p:nvSpPr>
          <p:cNvPr id="10307" name="Freeform 67"/>
          <p:cNvSpPr>
            <a:spLocks/>
          </p:cNvSpPr>
          <p:nvPr/>
        </p:nvSpPr>
        <p:spPr bwMode="auto">
          <a:xfrm>
            <a:off x="5146675" y="876300"/>
            <a:ext cx="1287463" cy="1069975"/>
          </a:xfrm>
          <a:custGeom>
            <a:avLst/>
            <a:gdLst>
              <a:gd name="T0" fmla="*/ 2147483647 w 1536"/>
              <a:gd name="T1" fmla="*/ 2147483647 h 1316"/>
              <a:gd name="T2" fmla="*/ 2147483647 w 1536"/>
              <a:gd name="T3" fmla="*/ 2147483647 h 1316"/>
              <a:gd name="T4" fmla="*/ 2147483647 w 1536"/>
              <a:gd name="T5" fmla="*/ 2147483647 h 1316"/>
              <a:gd name="T6" fmla="*/ 2147483647 w 1536"/>
              <a:gd name="T7" fmla="*/ 2147483647 h 1316"/>
              <a:gd name="T8" fmla="*/ 2147483647 w 1536"/>
              <a:gd name="T9" fmla="*/ 2147483647 h 1316"/>
              <a:gd name="T10" fmla="*/ 2147483647 w 1536"/>
              <a:gd name="T11" fmla="*/ 2147483647 h 1316"/>
              <a:gd name="T12" fmla="*/ 2147483647 w 1536"/>
              <a:gd name="T13" fmla="*/ 2147483647 h 1316"/>
              <a:gd name="T14" fmla="*/ 2147483647 w 1536"/>
              <a:gd name="T15" fmla="*/ 2147483647 h 1316"/>
              <a:gd name="T16" fmla="*/ 2147483647 w 1536"/>
              <a:gd name="T17" fmla="*/ 2147483647 h 1316"/>
              <a:gd name="T18" fmla="*/ 2147483647 w 1536"/>
              <a:gd name="T19" fmla="*/ 2147483647 h 1316"/>
              <a:gd name="T20" fmla="*/ 2147483647 w 1536"/>
              <a:gd name="T21" fmla="*/ 2147483647 h 1316"/>
              <a:gd name="T22" fmla="*/ 2147483647 w 1536"/>
              <a:gd name="T23" fmla="*/ 2147483647 h 1316"/>
              <a:gd name="T24" fmla="*/ 2147483647 w 1536"/>
              <a:gd name="T25" fmla="*/ 2147483647 h 1316"/>
              <a:gd name="T26" fmla="*/ 2147483647 w 1536"/>
              <a:gd name="T27" fmla="*/ 2147483647 h 1316"/>
              <a:gd name="T28" fmla="*/ 0 w 1536"/>
              <a:gd name="T29" fmla="*/ 2147483647 h 1316"/>
              <a:gd name="T30" fmla="*/ 2147483647 w 1536"/>
              <a:gd name="T31" fmla="*/ 2147483647 h 1316"/>
              <a:gd name="T32" fmla="*/ 2147483647 w 1536"/>
              <a:gd name="T33" fmla="*/ 2147483647 h 1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36" h="1316">
                <a:moveTo>
                  <a:pt x="226" y="937"/>
                </a:moveTo>
                <a:cubicBezTo>
                  <a:pt x="323" y="1215"/>
                  <a:pt x="543" y="1316"/>
                  <a:pt x="717" y="1162"/>
                </a:cubicBezTo>
                <a:cubicBezTo>
                  <a:pt x="735" y="1146"/>
                  <a:pt x="752" y="1128"/>
                  <a:pt x="768" y="1108"/>
                </a:cubicBezTo>
                <a:cubicBezTo>
                  <a:pt x="924" y="1307"/>
                  <a:pt x="1152" y="1267"/>
                  <a:pt x="1276" y="1018"/>
                </a:cubicBezTo>
                <a:cubicBezTo>
                  <a:pt x="1289" y="993"/>
                  <a:pt x="1301" y="966"/>
                  <a:pt x="1311" y="937"/>
                </a:cubicBezTo>
                <a:cubicBezTo>
                  <a:pt x="1407" y="977"/>
                  <a:pt x="1506" y="884"/>
                  <a:pt x="1531" y="730"/>
                </a:cubicBezTo>
                <a:cubicBezTo>
                  <a:pt x="1534" y="707"/>
                  <a:pt x="1536" y="683"/>
                  <a:pt x="1536" y="658"/>
                </a:cubicBezTo>
                <a:cubicBezTo>
                  <a:pt x="1536" y="499"/>
                  <a:pt x="1456" y="370"/>
                  <a:pt x="1356" y="370"/>
                </a:cubicBezTo>
                <a:cubicBezTo>
                  <a:pt x="1340" y="370"/>
                  <a:pt x="1325" y="373"/>
                  <a:pt x="1311" y="379"/>
                </a:cubicBezTo>
                <a:cubicBezTo>
                  <a:pt x="1214" y="101"/>
                  <a:pt x="994" y="0"/>
                  <a:pt x="819" y="154"/>
                </a:cubicBezTo>
                <a:cubicBezTo>
                  <a:pt x="801" y="170"/>
                  <a:pt x="784" y="188"/>
                  <a:pt x="768" y="209"/>
                </a:cubicBezTo>
                <a:cubicBezTo>
                  <a:pt x="613" y="10"/>
                  <a:pt x="385" y="50"/>
                  <a:pt x="260" y="298"/>
                </a:cubicBezTo>
                <a:cubicBezTo>
                  <a:pt x="248" y="324"/>
                  <a:pt x="236" y="351"/>
                  <a:pt x="226" y="379"/>
                </a:cubicBezTo>
                <a:cubicBezTo>
                  <a:pt x="130" y="340"/>
                  <a:pt x="31" y="432"/>
                  <a:pt x="6" y="586"/>
                </a:cubicBezTo>
                <a:cubicBezTo>
                  <a:pt x="2" y="610"/>
                  <a:pt x="0" y="634"/>
                  <a:pt x="0" y="658"/>
                </a:cubicBezTo>
                <a:cubicBezTo>
                  <a:pt x="0" y="817"/>
                  <a:pt x="81" y="946"/>
                  <a:pt x="181" y="946"/>
                </a:cubicBezTo>
                <a:cubicBezTo>
                  <a:pt x="196" y="946"/>
                  <a:pt x="212" y="943"/>
                  <a:pt x="226" y="937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Freeform 68"/>
          <p:cNvSpPr>
            <a:spLocks/>
          </p:cNvSpPr>
          <p:nvPr/>
        </p:nvSpPr>
        <p:spPr bwMode="auto">
          <a:xfrm>
            <a:off x="5146675" y="876300"/>
            <a:ext cx="1287463" cy="1069975"/>
          </a:xfrm>
          <a:custGeom>
            <a:avLst/>
            <a:gdLst>
              <a:gd name="T0" fmla="*/ 2147483647 w 475"/>
              <a:gd name="T1" fmla="*/ 2147483647 h 408"/>
              <a:gd name="T2" fmla="*/ 2147483647 w 475"/>
              <a:gd name="T3" fmla="*/ 2147483647 h 408"/>
              <a:gd name="T4" fmla="*/ 2147483647 w 475"/>
              <a:gd name="T5" fmla="*/ 2147483647 h 408"/>
              <a:gd name="T6" fmla="*/ 2147483647 w 475"/>
              <a:gd name="T7" fmla="*/ 2147483647 h 408"/>
              <a:gd name="T8" fmla="*/ 2147483647 w 475"/>
              <a:gd name="T9" fmla="*/ 2147483647 h 408"/>
              <a:gd name="T10" fmla="*/ 2147483647 w 475"/>
              <a:gd name="T11" fmla="*/ 2147483647 h 408"/>
              <a:gd name="T12" fmla="*/ 2147483647 w 475"/>
              <a:gd name="T13" fmla="*/ 2147483647 h 408"/>
              <a:gd name="T14" fmla="*/ 2147483647 w 475"/>
              <a:gd name="T15" fmla="*/ 2147483647 h 408"/>
              <a:gd name="T16" fmla="*/ 2147483647 w 475"/>
              <a:gd name="T17" fmla="*/ 2147483647 h 408"/>
              <a:gd name="T18" fmla="*/ 2147483647 w 475"/>
              <a:gd name="T19" fmla="*/ 2147483647 h 408"/>
              <a:gd name="T20" fmla="*/ 2147483647 w 475"/>
              <a:gd name="T21" fmla="*/ 2147483647 h 408"/>
              <a:gd name="T22" fmla="*/ 2147483647 w 475"/>
              <a:gd name="T23" fmla="*/ 2147483647 h 408"/>
              <a:gd name="T24" fmla="*/ 2147483647 w 475"/>
              <a:gd name="T25" fmla="*/ 2147483647 h 408"/>
              <a:gd name="T26" fmla="*/ 2147483647 w 475"/>
              <a:gd name="T27" fmla="*/ 2147483647 h 408"/>
              <a:gd name="T28" fmla="*/ 0 w 475"/>
              <a:gd name="T29" fmla="*/ 2147483647 h 408"/>
              <a:gd name="T30" fmla="*/ 2147483647 w 475"/>
              <a:gd name="T31" fmla="*/ 2147483647 h 408"/>
              <a:gd name="T32" fmla="*/ 2147483647 w 475"/>
              <a:gd name="T33" fmla="*/ 2147483647 h 4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5" h="408">
                <a:moveTo>
                  <a:pt x="70" y="290"/>
                </a:moveTo>
                <a:cubicBezTo>
                  <a:pt x="100" y="376"/>
                  <a:pt x="168" y="408"/>
                  <a:pt x="222" y="360"/>
                </a:cubicBezTo>
                <a:cubicBezTo>
                  <a:pt x="228" y="355"/>
                  <a:pt x="233" y="350"/>
                  <a:pt x="238" y="343"/>
                </a:cubicBezTo>
                <a:cubicBezTo>
                  <a:pt x="286" y="405"/>
                  <a:pt x="357" y="393"/>
                  <a:pt x="395" y="315"/>
                </a:cubicBezTo>
                <a:cubicBezTo>
                  <a:pt x="399" y="308"/>
                  <a:pt x="403" y="299"/>
                  <a:pt x="406" y="290"/>
                </a:cubicBezTo>
                <a:cubicBezTo>
                  <a:pt x="436" y="303"/>
                  <a:pt x="466" y="274"/>
                  <a:pt x="474" y="226"/>
                </a:cubicBezTo>
                <a:cubicBezTo>
                  <a:pt x="475" y="219"/>
                  <a:pt x="475" y="212"/>
                  <a:pt x="475" y="204"/>
                </a:cubicBezTo>
                <a:cubicBezTo>
                  <a:pt x="475" y="155"/>
                  <a:pt x="451" y="115"/>
                  <a:pt x="420" y="115"/>
                </a:cubicBezTo>
                <a:cubicBezTo>
                  <a:pt x="415" y="115"/>
                  <a:pt x="410" y="116"/>
                  <a:pt x="406" y="117"/>
                </a:cubicBezTo>
                <a:cubicBezTo>
                  <a:pt x="376" y="31"/>
                  <a:pt x="308" y="0"/>
                  <a:pt x="254" y="48"/>
                </a:cubicBezTo>
                <a:cubicBezTo>
                  <a:pt x="248" y="53"/>
                  <a:pt x="243" y="58"/>
                  <a:pt x="238" y="65"/>
                </a:cubicBezTo>
                <a:cubicBezTo>
                  <a:pt x="190" y="3"/>
                  <a:pt x="120" y="15"/>
                  <a:pt x="81" y="92"/>
                </a:cubicBezTo>
                <a:cubicBezTo>
                  <a:pt x="77" y="100"/>
                  <a:pt x="73" y="109"/>
                  <a:pt x="70" y="117"/>
                </a:cubicBezTo>
                <a:cubicBezTo>
                  <a:pt x="41" y="105"/>
                  <a:pt x="10" y="134"/>
                  <a:pt x="2" y="182"/>
                </a:cubicBezTo>
                <a:cubicBezTo>
                  <a:pt x="1" y="189"/>
                  <a:pt x="0" y="196"/>
                  <a:pt x="0" y="204"/>
                </a:cubicBezTo>
                <a:cubicBezTo>
                  <a:pt x="0" y="253"/>
                  <a:pt x="26" y="293"/>
                  <a:pt x="56" y="293"/>
                </a:cubicBezTo>
                <a:cubicBezTo>
                  <a:pt x="61" y="293"/>
                  <a:pt x="66" y="292"/>
                  <a:pt x="70" y="290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5430838" y="1290638"/>
            <a:ext cx="6492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chemeClr val="bg2"/>
                </a:solidFill>
              </a:rPr>
              <a:t>Internet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7481888" y="609600"/>
            <a:ext cx="333375" cy="20638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" name="Freeform 71"/>
          <p:cNvSpPr>
            <a:spLocks/>
          </p:cNvSpPr>
          <p:nvPr/>
        </p:nvSpPr>
        <p:spPr bwMode="auto">
          <a:xfrm>
            <a:off x="4556125" y="1879600"/>
            <a:ext cx="1046163" cy="722313"/>
          </a:xfrm>
          <a:custGeom>
            <a:avLst/>
            <a:gdLst>
              <a:gd name="T0" fmla="*/ 0 w 386"/>
              <a:gd name="T1" fmla="*/ 2147483647 h 276"/>
              <a:gd name="T2" fmla="*/ 2147483647 w 386"/>
              <a:gd name="T3" fmla="*/ 2147483647 h 276"/>
              <a:gd name="T4" fmla="*/ 2147483647 w 386"/>
              <a:gd name="T5" fmla="*/ 2147483647 h 276"/>
              <a:gd name="T6" fmla="*/ 2147483647 w 386"/>
              <a:gd name="T7" fmla="*/ 0 h 276"/>
              <a:gd name="T8" fmla="*/ 2147483647 w 386"/>
              <a:gd name="T9" fmla="*/ 2147483647 h 276"/>
              <a:gd name="T10" fmla="*/ 2147483647 w 386"/>
              <a:gd name="T11" fmla="*/ 2147483647 h 276"/>
              <a:gd name="T12" fmla="*/ 0 w 386"/>
              <a:gd name="T13" fmla="*/ 2147483647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6" h="276">
                <a:moveTo>
                  <a:pt x="0" y="276"/>
                </a:moveTo>
                <a:lnTo>
                  <a:pt x="195" y="123"/>
                </a:lnTo>
                <a:lnTo>
                  <a:pt x="197" y="140"/>
                </a:lnTo>
                <a:lnTo>
                  <a:pt x="386" y="0"/>
                </a:lnTo>
                <a:lnTo>
                  <a:pt x="190" y="153"/>
                </a:lnTo>
                <a:lnTo>
                  <a:pt x="188" y="136"/>
                </a:lnTo>
                <a:lnTo>
                  <a:pt x="0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Freeform 72"/>
          <p:cNvSpPr>
            <a:spLocks/>
          </p:cNvSpPr>
          <p:nvPr/>
        </p:nvSpPr>
        <p:spPr bwMode="auto">
          <a:xfrm>
            <a:off x="4556125" y="1879600"/>
            <a:ext cx="1046163" cy="722313"/>
          </a:xfrm>
          <a:custGeom>
            <a:avLst/>
            <a:gdLst>
              <a:gd name="T0" fmla="*/ 0 w 386"/>
              <a:gd name="T1" fmla="*/ 2147483647 h 276"/>
              <a:gd name="T2" fmla="*/ 2147483647 w 386"/>
              <a:gd name="T3" fmla="*/ 2147483647 h 276"/>
              <a:gd name="T4" fmla="*/ 2147483647 w 386"/>
              <a:gd name="T5" fmla="*/ 2147483647 h 276"/>
              <a:gd name="T6" fmla="*/ 2147483647 w 386"/>
              <a:gd name="T7" fmla="*/ 0 h 276"/>
              <a:gd name="T8" fmla="*/ 2147483647 w 386"/>
              <a:gd name="T9" fmla="*/ 2147483647 h 276"/>
              <a:gd name="T10" fmla="*/ 2147483647 w 386"/>
              <a:gd name="T11" fmla="*/ 2147483647 h 276"/>
              <a:gd name="T12" fmla="*/ 0 w 386"/>
              <a:gd name="T13" fmla="*/ 2147483647 h 2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6" h="276">
                <a:moveTo>
                  <a:pt x="0" y="276"/>
                </a:moveTo>
                <a:lnTo>
                  <a:pt x="195" y="123"/>
                </a:lnTo>
                <a:lnTo>
                  <a:pt x="197" y="140"/>
                </a:lnTo>
                <a:lnTo>
                  <a:pt x="386" y="0"/>
                </a:lnTo>
                <a:lnTo>
                  <a:pt x="190" y="153"/>
                </a:lnTo>
                <a:lnTo>
                  <a:pt x="188" y="136"/>
                </a:lnTo>
                <a:lnTo>
                  <a:pt x="0" y="276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13" name="Group 73"/>
          <p:cNvGrpSpPr>
            <a:grpSpLocks/>
          </p:cNvGrpSpPr>
          <p:nvPr/>
        </p:nvGrpSpPr>
        <p:grpSpPr bwMode="auto">
          <a:xfrm>
            <a:off x="1755775" y="4745038"/>
            <a:ext cx="225425" cy="350837"/>
            <a:chOff x="877" y="2858"/>
            <a:chExt cx="83" cy="134"/>
          </a:xfrm>
        </p:grpSpPr>
        <p:sp>
          <p:nvSpPr>
            <p:cNvPr id="10588" name="Freeform 74"/>
            <p:cNvSpPr>
              <a:spLocks/>
            </p:cNvSpPr>
            <p:nvPr/>
          </p:nvSpPr>
          <p:spPr bwMode="auto">
            <a:xfrm>
              <a:off x="877" y="2858"/>
              <a:ext cx="83" cy="134"/>
            </a:xfrm>
            <a:custGeom>
              <a:avLst/>
              <a:gdLst>
                <a:gd name="T0" fmla="*/ 0 w 83"/>
                <a:gd name="T1" fmla="*/ 5 h 134"/>
                <a:gd name="T2" fmla="*/ 3 w 83"/>
                <a:gd name="T3" fmla="*/ 5 h 134"/>
                <a:gd name="T4" fmla="*/ 7 w 83"/>
                <a:gd name="T5" fmla="*/ 4 h 134"/>
                <a:gd name="T6" fmla="*/ 13 w 83"/>
                <a:gd name="T7" fmla="*/ 3 h 134"/>
                <a:gd name="T8" fmla="*/ 20 w 83"/>
                <a:gd name="T9" fmla="*/ 1 h 134"/>
                <a:gd name="T10" fmla="*/ 28 w 83"/>
                <a:gd name="T11" fmla="*/ 1 h 134"/>
                <a:gd name="T12" fmla="*/ 38 w 83"/>
                <a:gd name="T13" fmla="*/ 0 h 134"/>
                <a:gd name="T14" fmla="*/ 48 w 83"/>
                <a:gd name="T15" fmla="*/ 0 h 134"/>
                <a:gd name="T16" fmla="*/ 59 w 83"/>
                <a:gd name="T17" fmla="*/ 1 h 134"/>
                <a:gd name="T18" fmla="*/ 71 w 83"/>
                <a:gd name="T19" fmla="*/ 3 h 134"/>
                <a:gd name="T20" fmla="*/ 83 w 83"/>
                <a:gd name="T21" fmla="*/ 6 h 134"/>
                <a:gd name="T22" fmla="*/ 83 w 83"/>
                <a:gd name="T23" fmla="*/ 8 h 134"/>
                <a:gd name="T24" fmla="*/ 83 w 83"/>
                <a:gd name="T25" fmla="*/ 16 h 134"/>
                <a:gd name="T26" fmla="*/ 83 w 83"/>
                <a:gd name="T27" fmla="*/ 28 h 134"/>
                <a:gd name="T28" fmla="*/ 83 w 83"/>
                <a:gd name="T29" fmla="*/ 42 h 134"/>
                <a:gd name="T30" fmla="*/ 83 w 83"/>
                <a:gd name="T31" fmla="*/ 58 h 134"/>
                <a:gd name="T32" fmla="*/ 83 w 83"/>
                <a:gd name="T33" fmla="*/ 74 h 134"/>
                <a:gd name="T34" fmla="*/ 83 w 83"/>
                <a:gd name="T35" fmla="*/ 89 h 134"/>
                <a:gd name="T36" fmla="*/ 83 w 83"/>
                <a:gd name="T37" fmla="*/ 103 h 134"/>
                <a:gd name="T38" fmla="*/ 83 w 83"/>
                <a:gd name="T39" fmla="*/ 113 h 134"/>
                <a:gd name="T40" fmla="*/ 83 w 83"/>
                <a:gd name="T41" fmla="*/ 119 h 134"/>
                <a:gd name="T42" fmla="*/ 82 w 83"/>
                <a:gd name="T43" fmla="*/ 121 h 134"/>
                <a:gd name="T44" fmla="*/ 81 w 83"/>
                <a:gd name="T45" fmla="*/ 122 h 134"/>
                <a:gd name="T46" fmla="*/ 77 w 83"/>
                <a:gd name="T47" fmla="*/ 124 h 134"/>
                <a:gd name="T48" fmla="*/ 72 w 83"/>
                <a:gd name="T49" fmla="*/ 126 h 134"/>
                <a:gd name="T50" fmla="*/ 66 w 83"/>
                <a:gd name="T51" fmla="*/ 129 h 134"/>
                <a:gd name="T52" fmla="*/ 58 w 83"/>
                <a:gd name="T53" fmla="*/ 132 h 134"/>
                <a:gd name="T54" fmla="*/ 49 w 83"/>
                <a:gd name="T55" fmla="*/ 133 h 134"/>
                <a:gd name="T56" fmla="*/ 39 w 83"/>
                <a:gd name="T57" fmla="*/ 134 h 134"/>
                <a:gd name="T58" fmla="*/ 28 w 83"/>
                <a:gd name="T59" fmla="*/ 132 h 134"/>
                <a:gd name="T60" fmla="*/ 16 w 83"/>
                <a:gd name="T61" fmla="*/ 129 h 134"/>
                <a:gd name="T62" fmla="*/ 4 w 83"/>
                <a:gd name="T63" fmla="*/ 124 h 134"/>
                <a:gd name="T64" fmla="*/ 0 w 83"/>
                <a:gd name="T65" fmla="*/ 120 h 134"/>
                <a:gd name="T66" fmla="*/ 0 w 83"/>
                <a:gd name="T67" fmla="*/ 114 h 134"/>
                <a:gd name="T68" fmla="*/ 0 w 83"/>
                <a:gd name="T69" fmla="*/ 103 h 134"/>
                <a:gd name="T70" fmla="*/ 0 w 83"/>
                <a:gd name="T71" fmla="*/ 90 h 134"/>
                <a:gd name="T72" fmla="*/ 0 w 83"/>
                <a:gd name="T73" fmla="*/ 74 h 134"/>
                <a:gd name="T74" fmla="*/ 0 w 83"/>
                <a:gd name="T75" fmla="*/ 58 h 134"/>
                <a:gd name="T76" fmla="*/ 0 w 83"/>
                <a:gd name="T77" fmla="*/ 42 h 134"/>
                <a:gd name="T78" fmla="*/ 0 w 83"/>
                <a:gd name="T79" fmla="*/ 28 h 134"/>
                <a:gd name="T80" fmla="*/ 0 w 83"/>
                <a:gd name="T81" fmla="*/ 16 h 134"/>
                <a:gd name="T82" fmla="*/ 0 w 83"/>
                <a:gd name="T83" fmla="*/ 8 h 134"/>
                <a:gd name="T84" fmla="*/ 0 w 83"/>
                <a:gd name="T85" fmla="*/ 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134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6"/>
                  </a:lnTo>
                  <a:lnTo>
                    <a:pt x="83" y="20"/>
                  </a:lnTo>
                  <a:lnTo>
                    <a:pt x="83" y="24"/>
                  </a:lnTo>
                  <a:lnTo>
                    <a:pt x="83" y="28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83" y="4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3" y="58"/>
                  </a:lnTo>
                  <a:lnTo>
                    <a:pt x="83" y="63"/>
                  </a:lnTo>
                  <a:lnTo>
                    <a:pt x="83" y="68"/>
                  </a:lnTo>
                  <a:lnTo>
                    <a:pt x="83" y="74"/>
                  </a:lnTo>
                  <a:lnTo>
                    <a:pt x="83" y="79"/>
                  </a:lnTo>
                  <a:lnTo>
                    <a:pt x="83" y="84"/>
                  </a:lnTo>
                  <a:lnTo>
                    <a:pt x="83" y="89"/>
                  </a:lnTo>
                  <a:lnTo>
                    <a:pt x="83" y="94"/>
                  </a:lnTo>
                  <a:lnTo>
                    <a:pt x="83" y="98"/>
                  </a:lnTo>
                  <a:lnTo>
                    <a:pt x="83" y="103"/>
                  </a:lnTo>
                  <a:lnTo>
                    <a:pt x="83" y="106"/>
                  </a:lnTo>
                  <a:lnTo>
                    <a:pt x="83" y="110"/>
                  </a:lnTo>
                  <a:lnTo>
                    <a:pt x="83" y="113"/>
                  </a:lnTo>
                  <a:lnTo>
                    <a:pt x="83" y="116"/>
                  </a:lnTo>
                  <a:lnTo>
                    <a:pt x="83" y="118"/>
                  </a:lnTo>
                  <a:lnTo>
                    <a:pt x="83" y="119"/>
                  </a:lnTo>
                  <a:lnTo>
                    <a:pt x="83" y="120"/>
                  </a:lnTo>
                  <a:lnTo>
                    <a:pt x="83" y="121"/>
                  </a:lnTo>
                  <a:lnTo>
                    <a:pt x="82" y="121"/>
                  </a:lnTo>
                  <a:lnTo>
                    <a:pt x="81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77" y="124"/>
                  </a:lnTo>
                  <a:lnTo>
                    <a:pt x="76" y="125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0" y="127"/>
                  </a:lnTo>
                  <a:lnTo>
                    <a:pt x="68" y="128"/>
                  </a:lnTo>
                  <a:lnTo>
                    <a:pt x="66" y="129"/>
                  </a:lnTo>
                  <a:lnTo>
                    <a:pt x="63" y="130"/>
                  </a:lnTo>
                  <a:lnTo>
                    <a:pt x="60" y="131"/>
                  </a:lnTo>
                  <a:lnTo>
                    <a:pt x="58" y="132"/>
                  </a:lnTo>
                  <a:lnTo>
                    <a:pt x="55" y="132"/>
                  </a:lnTo>
                  <a:lnTo>
                    <a:pt x="52" y="133"/>
                  </a:lnTo>
                  <a:lnTo>
                    <a:pt x="49" y="133"/>
                  </a:lnTo>
                  <a:lnTo>
                    <a:pt x="45" y="133"/>
                  </a:lnTo>
                  <a:lnTo>
                    <a:pt x="42" y="134"/>
                  </a:lnTo>
                  <a:lnTo>
                    <a:pt x="39" y="134"/>
                  </a:lnTo>
                  <a:lnTo>
                    <a:pt x="35" y="133"/>
                  </a:lnTo>
                  <a:lnTo>
                    <a:pt x="31" y="133"/>
                  </a:lnTo>
                  <a:lnTo>
                    <a:pt x="28" y="132"/>
                  </a:lnTo>
                  <a:lnTo>
                    <a:pt x="24" y="132"/>
                  </a:lnTo>
                  <a:lnTo>
                    <a:pt x="20" y="131"/>
                  </a:lnTo>
                  <a:lnTo>
                    <a:pt x="16" y="129"/>
                  </a:lnTo>
                  <a:lnTo>
                    <a:pt x="12" y="128"/>
                  </a:lnTo>
                  <a:lnTo>
                    <a:pt x="8" y="126"/>
                  </a:lnTo>
                  <a:lnTo>
                    <a:pt x="4" y="124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9" name="Freeform 75"/>
            <p:cNvSpPr>
              <a:spLocks/>
            </p:cNvSpPr>
            <p:nvPr/>
          </p:nvSpPr>
          <p:spPr bwMode="auto">
            <a:xfrm>
              <a:off x="877" y="2858"/>
              <a:ext cx="83" cy="134"/>
            </a:xfrm>
            <a:custGeom>
              <a:avLst/>
              <a:gdLst>
                <a:gd name="T0" fmla="*/ 0 w 83"/>
                <a:gd name="T1" fmla="*/ 5 h 134"/>
                <a:gd name="T2" fmla="*/ 3 w 83"/>
                <a:gd name="T3" fmla="*/ 5 h 134"/>
                <a:gd name="T4" fmla="*/ 7 w 83"/>
                <a:gd name="T5" fmla="*/ 4 h 134"/>
                <a:gd name="T6" fmla="*/ 13 w 83"/>
                <a:gd name="T7" fmla="*/ 3 h 134"/>
                <a:gd name="T8" fmla="*/ 20 w 83"/>
                <a:gd name="T9" fmla="*/ 1 h 134"/>
                <a:gd name="T10" fmla="*/ 28 w 83"/>
                <a:gd name="T11" fmla="*/ 1 h 134"/>
                <a:gd name="T12" fmla="*/ 38 w 83"/>
                <a:gd name="T13" fmla="*/ 0 h 134"/>
                <a:gd name="T14" fmla="*/ 48 w 83"/>
                <a:gd name="T15" fmla="*/ 0 h 134"/>
                <a:gd name="T16" fmla="*/ 59 w 83"/>
                <a:gd name="T17" fmla="*/ 1 h 134"/>
                <a:gd name="T18" fmla="*/ 71 w 83"/>
                <a:gd name="T19" fmla="*/ 3 h 134"/>
                <a:gd name="T20" fmla="*/ 83 w 83"/>
                <a:gd name="T21" fmla="*/ 6 h 134"/>
                <a:gd name="T22" fmla="*/ 83 w 83"/>
                <a:gd name="T23" fmla="*/ 8 h 134"/>
                <a:gd name="T24" fmla="*/ 83 w 83"/>
                <a:gd name="T25" fmla="*/ 16 h 134"/>
                <a:gd name="T26" fmla="*/ 83 w 83"/>
                <a:gd name="T27" fmla="*/ 28 h 134"/>
                <a:gd name="T28" fmla="*/ 83 w 83"/>
                <a:gd name="T29" fmla="*/ 42 h 134"/>
                <a:gd name="T30" fmla="*/ 83 w 83"/>
                <a:gd name="T31" fmla="*/ 58 h 134"/>
                <a:gd name="T32" fmla="*/ 83 w 83"/>
                <a:gd name="T33" fmla="*/ 74 h 134"/>
                <a:gd name="T34" fmla="*/ 83 w 83"/>
                <a:gd name="T35" fmla="*/ 89 h 134"/>
                <a:gd name="T36" fmla="*/ 83 w 83"/>
                <a:gd name="T37" fmla="*/ 103 h 134"/>
                <a:gd name="T38" fmla="*/ 83 w 83"/>
                <a:gd name="T39" fmla="*/ 113 h 134"/>
                <a:gd name="T40" fmla="*/ 83 w 83"/>
                <a:gd name="T41" fmla="*/ 119 h 134"/>
                <a:gd name="T42" fmla="*/ 82 w 83"/>
                <a:gd name="T43" fmla="*/ 121 h 134"/>
                <a:gd name="T44" fmla="*/ 81 w 83"/>
                <a:gd name="T45" fmla="*/ 122 h 134"/>
                <a:gd name="T46" fmla="*/ 77 w 83"/>
                <a:gd name="T47" fmla="*/ 124 h 134"/>
                <a:gd name="T48" fmla="*/ 72 w 83"/>
                <a:gd name="T49" fmla="*/ 126 h 134"/>
                <a:gd name="T50" fmla="*/ 66 w 83"/>
                <a:gd name="T51" fmla="*/ 129 h 134"/>
                <a:gd name="T52" fmla="*/ 58 w 83"/>
                <a:gd name="T53" fmla="*/ 132 h 134"/>
                <a:gd name="T54" fmla="*/ 49 w 83"/>
                <a:gd name="T55" fmla="*/ 133 h 134"/>
                <a:gd name="T56" fmla="*/ 39 w 83"/>
                <a:gd name="T57" fmla="*/ 134 h 134"/>
                <a:gd name="T58" fmla="*/ 28 w 83"/>
                <a:gd name="T59" fmla="*/ 132 h 134"/>
                <a:gd name="T60" fmla="*/ 16 w 83"/>
                <a:gd name="T61" fmla="*/ 129 h 134"/>
                <a:gd name="T62" fmla="*/ 4 w 83"/>
                <a:gd name="T63" fmla="*/ 124 h 134"/>
                <a:gd name="T64" fmla="*/ 0 w 83"/>
                <a:gd name="T65" fmla="*/ 120 h 134"/>
                <a:gd name="T66" fmla="*/ 0 w 83"/>
                <a:gd name="T67" fmla="*/ 114 h 134"/>
                <a:gd name="T68" fmla="*/ 0 w 83"/>
                <a:gd name="T69" fmla="*/ 103 h 134"/>
                <a:gd name="T70" fmla="*/ 0 w 83"/>
                <a:gd name="T71" fmla="*/ 90 h 134"/>
                <a:gd name="T72" fmla="*/ 0 w 83"/>
                <a:gd name="T73" fmla="*/ 74 h 134"/>
                <a:gd name="T74" fmla="*/ 0 w 83"/>
                <a:gd name="T75" fmla="*/ 58 h 134"/>
                <a:gd name="T76" fmla="*/ 0 w 83"/>
                <a:gd name="T77" fmla="*/ 42 h 134"/>
                <a:gd name="T78" fmla="*/ 0 w 83"/>
                <a:gd name="T79" fmla="*/ 28 h 134"/>
                <a:gd name="T80" fmla="*/ 0 w 83"/>
                <a:gd name="T81" fmla="*/ 16 h 134"/>
                <a:gd name="T82" fmla="*/ 0 w 83"/>
                <a:gd name="T83" fmla="*/ 8 h 134"/>
                <a:gd name="T84" fmla="*/ 0 w 83"/>
                <a:gd name="T85" fmla="*/ 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134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6"/>
                  </a:lnTo>
                  <a:lnTo>
                    <a:pt x="83" y="7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3" y="16"/>
                  </a:lnTo>
                  <a:lnTo>
                    <a:pt x="83" y="20"/>
                  </a:lnTo>
                  <a:lnTo>
                    <a:pt x="83" y="24"/>
                  </a:lnTo>
                  <a:lnTo>
                    <a:pt x="83" y="28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83" y="4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3" y="58"/>
                  </a:lnTo>
                  <a:lnTo>
                    <a:pt x="83" y="63"/>
                  </a:lnTo>
                  <a:lnTo>
                    <a:pt x="83" y="68"/>
                  </a:lnTo>
                  <a:lnTo>
                    <a:pt x="83" y="74"/>
                  </a:lnTo>
                  <a:lnTo>
                    <a:pt x="83" y="79"/>
                  </a:lnTo>
                  <a:lnTo>
                    <a:pt x="83" y="84"/>
                  </a:lnTo>
                  <a:lnTo>
                    <a:pt x="83" y="89"/>
                  </a:lnTo>
                  <a:lnTo>
                    <a:pt x="83" y="94"/>
                  </a:lnTo>
                  <a:lnTo>
                    <a:pt x="83" y="98"/>
                  </a:lnTo>
                  <a:lnTo>
                    <a:pt x="83" y="103"/>
                  </a:lnTo>
                  <a:lnTo>
                    <a:pt x="83" y="106"/>
                  </a:lnTo>
                  <a:lnTo>
                    <a:pt x="83" y="110"/>
                  </a:lnTo>
                  <a:lnTo>
                    <a:pt x="83" y="113"/>
                  </a:lnTo>
                  <a:lnTo>
                    <a:pt x="83" y="116"/>
                  </a:lnTo>
                  <a:lnTo>
                    <a:pt x="83" y="118"/>
                  </a:lnTo>
                  <a:lnTo>
                    <a:pt x="83" y="119"/>
                  </a:lnTo>
                  <a:lnTo>
                    <a:pt x="83" y="120"/>
                  </a:lnTo>
                  <a:lnTo>
                    <a:pt x="83" y="121"/>
                  </a:lnTo>
                  <a:lnTo>
                    <a:pt x="82" y="121"/>
                  </a:lnTo>
                  <a:lnTo>
                    <a:pt x="81" y="122"/>
                  </a:lnTo>
                  <a:lnTo>
                    <a:pt x="80" y="122"/>
                  </a:lnTo>
                  <a:lnTo>
                    <a:pt x="79" y="123"/>
                  </a:lnTo>
                  <a:lnTo>
                    <a:pt x="77" y="124"/>
                  </a:lnTo>
                  <a:lnTo>
                    <a:pt x="76" y="125"/>
                  </a:lnTo>
                  <a:lnTo>
                    <a:pt x="74" y="126"/>
                  </a:lnTo>
                  <a:lnTo>
                    <a:pt x="72" y="126"/>
                  </a:lnTo>
                  <a:lnTo>
                    <a:pt x="70" y="127"/>
                  </a:lnTo>
                  <a:lnTo>
                    <a:pt x="68" y="128"/>
                  </a:lnTo>
                  <a:lnTo>
                    <a:pt x="66" y="129"/>
                  </a:lnTo>
                  <a:lnTo>
                    <a:pt x="63" y="130"/>
                  </a:lnTo>
                  <a:lnTo>
                    <a:pt x="60" y="131"/>
                  </a:lnTo>
                  <a:lnTo>
                    <a:pt x="58" y="132"/>
                  </a:lnTo>
                  <a:lnTo>
                    <a:pt x="55" y="132"/>
                  </a:lnTo>
                  <a:lnTo>
                    <a:pt x="52" y="133"/>
                  </a:lnTo>
                  <a:lnTo>
                    <a:pt x="49" y="133"/>
                  </a:lnTo>
                  <a:lnTo>
                    <a:pt x="45" y="133"/>
                  </a:lnTo>
                  <a:lnTo>
                    <a:pt x="42" y="134"/>
                  </a:lnTo>
                  <a:lnTo>
                    <a:pt x="39" y="134"/>
                  </a:lnTo>
                  <a:lnTo>
                    <a:pt x="35" y="133"/>
                  </a:lnTo>
                  <a:lnTo>
                    <a:pt x="31" y="133"/>
                  </a:lnTo>
                  <a:lnTo>
                    <a:pt x="28" y="132"/>
                  </a:lnTo>
                  <a:lnTo>
                    <a:pt x="24" y="132"/>
                  </a:lnTo>
                  <a:lnTo>
                    <a:pt x="20" y="131"/>
                  </a:lnTo>
                  <a:lnTo>
                    <a:pt x="16" y="129"/>
                  </a:lnTo>
                  <a:lnTo>
                    <a:pt x="12" y="128"/>
                  </a:lnTo>
                  <a:lnTo>
                    <a:pt x="8" y="126"/>
                  </a:lnTo>
                  <a:lnTo>
                    <a:pt x="4" y="124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0" name="Freeform 76"/>
            <p:cNvSpPr>
              <a:spLocks/>
            </p:cNvSpPr>
            <p:nvPr/>
          </p:nvSpPr>
          <p:spPr bwMode="auto">
            <a:xfrm>
              <a:off x="887" y="2874"/>
              <a:ext cx="64" cy="90"/>
            </a:xfrm>
            <a:custGeom>
              <a:avLst/>
              <a:gdLst>
                <a:gd name="T0" fmla="*/ 0 w 64"/>
                <a:gd name="T1" fmla="*/ 81 h 90"/>
                <a:gd name="T2" fmla="*/ 0 w 64"/>
                <a:gd name="T3" fmla="*/ 76 h 90"/>
                <a:gd name="T4" fmla="*/ 0 w 64"/>
                <a:gd name="T5" fmla="*/ 69 h 90"/>
                <a:gd name="T6" fmla="*/ 0 w 64"/>
                <a:gd name="T7" fmla="*/ 59 h 90"/>
                <a:gd name="T8" fmla="*/ 0 w 64"/>
                <a:gd name="T9" fmla="*/ 48 h 90"/>
                <a:gd name="T10" fmla="*/ 0 w 64"/>
                <a:gd name="T11" fmla="*/ 37 h 90"/>
                <a:gd name="T12" fmla="*/ 0 w 64"/>
                <a:gd name="T13" fmla="*/ 26 h 90"/>
                <a:gd name="T14" fmla="*/ 0 w 64"/>
                <a:gd name="T15" fmla="*/ 16 h 90"/>
                <a:gd name="T16" fmla="*/ 0 w 64"/>
                <a:gd name="T17" fmla="*/ 7 h 90"/>
                <a:gd name="T18" fmla="*/ 0 w 64"/>
                <a:gd name="T19" fmla="*/ 2 h 90"/>
                <a:gd name="T20" fmla="*/ 0 w 64"/>
                <a:gd name="T21" fmla="*/ 0 h 90"/>
                <a:gd name="T22" fmla="*/ 1 w 64"/>
                <a:gd name="T23" fmla="*/ 0 h 90"/>
                <a:gd name="T24" fmla="*/ 5 w 64"/>
                <a:gd name="T25" fmla="*/ 0 h 90"/>
                <a:gd name="T26" fmla="*/ 12 w 64"/>
                <a:gd name="T27" fmla="*/ 0 h 90"/>
                <a:gd name="T28" fmla="*/ 20 w 64"/>
                <a:gd name="T29" fmla="*/ 0 h 90"/>
                <a:gd name="T30" fmla="*/ 29 w 64"/>
                <a:gd name="T31" fmla="*/ 0 h 90"/>
                <a:gd name="T32" fmla="*/ 38 w 64"/>
                <a:gd name="T33" fmla="*/ 0 h 90"/>
                <a:gd name="T34" fmla="*/ 46 w 64"/>
                <a:gd name="T35" fmla="*/ 0 h 90"/>
                <a:gd name="T36" fmla="*/ 54 w 64"/>
                <a:gd name="T37" fmla="*/ 0 h 90"/>
                <a:gd name="T38" fmla="*/ 59 w 64"/>
                <a:gd name="T39" fmla="*/ 0 h 90"/>
                <a:gd name="T40" fmla="*/ 63 w 64"/>
                <a:gd name="T41" fmla="*/ 0 h 90"/>
                <a:gd name="T42" fmla="*/ 64 w 64"/>
                <a:gd name="T43" fmla="*/ 0 h 90"/>
                <a:gd name="T44" fmla="*/ 64 w 64"/>
                <a:gd name="T45" fmla="*/ 3 h 90"/>
                <a:gd name="T46" fmla="*/ 64 w 64"/>
                <a:gd name="T47" fmla="*/ 10 h 90"/>
                <a:gd name="T48" fmla="*/ 64 w 64"/>
                <a:gd name="T49" fmla="*/ 19 h 90"/>
                <a:gd name="T50" fmla="*/ 64 w 64"/>
                <a:gd name="T51" fmla="*/ 29 h 90"/>
                <a:gd name="T52" fmla="*/ 64 w 64"/>
                <a:gd name="T53" fmla="*/ 41 h 90"/>
                <a:gd name="T54" fmla="*/ 64 w 64"/>
                <a:gd name="T55" fmla="*/ 52 h 90"/>
                <a:gd name="T56" fmla="*/ 64 w 64"/>
                <a:gd name="T57" fmla="*/ 63 h 90"/>
                <a:gd name="T58" fmla="*/ 64 w 64"/>
                <a:gd name="T59" fmla="*/ 72 h 90"/>
                <a:gd name="T60" fmla="*/ 64 w 64"/>
                <a:gd name="T61" fmla="*/ 78 h 90"/>
                <a:gd name="T62" fmla="*/ 64 w 64"/>
                <a:gd name="T63" fmla="*/ 82 h 90"/>
                <a:gd name="T64" fmla="*/ 61 w 64"/>
                <a:gd name="T65" fmla="*/ 84 h 90"/>
                <a:gd name="T66" fmla="*/ 56 w 64"/>
                <a:gd name="T67" fmla="*/ 86 h 90"/>
                <a:gd name="T68" fmla="*/ 50 w 64"/>
                <a:gd name="T69" fmla="*/ 88 h 90"/>
                <a:gd name="T70" fmla="*/ 43 w 64"/>
                <a:gd name="T71" fmla="*/ 89 h 90"/>
                <a:gd name="T72" fmla="*/ 35 w 64"/>
                <a:gd name="T73" fmla="*/ 90 h 90"/>
                <a:gd name="T74" fmla="*/ 28 w 64"/>
                <a:gd name="T75" fmla="*/ 90 h 90"/>
                <a:gd name="T76" fmla="*/ 21 w 64"/>
                <a:gd name="T77" fmla="*/ 89 h 90"/>
                <a:gd name="T78" fmla="*/ 14 w 64"/>
                <a:gd name="T79" fmla="*/ 88 h 90"/>
                <a:gd name="T80" fmla="*/ 8 w 64"/>
                <a:gd name="T81" fmla="*/ 87 h 90"/>
                <a:gd name="T82" fmla="*/ 3 w 64"/>
                <a:gd name="T83" fmla="*/ 85 h 90"/>
                <a:gd name="T84" fmla="*/ 0 w 64"/>
                <a:gd name="T85" fmla="*/ 82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90">
                  <a:moveTo>
                    <a:pt x="0" y="82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4" y="19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4" y="29"/>
                  </a:lnTo>
                  <a:lnTo>
                    <a:pt x="64" y="33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9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4" y="69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3"/>
                  </a:lnTo>
                  <a:lnTo>
                    <a:pt x="61" y="84"/>
                  </a:lnTo>
                  <a:lnTo>
                    <a:pt x="59" y="84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47" y="88"/>
                  </a:lnTo>
                  <a:lnTo>
                    <a:pt x="45" y="89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90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3" y="90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6" y="89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7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1" name="Freeform 77"/>
            <p:cNvSpPr>
              <a:spLocks/>
            </p:cNvSpPr>
            <p:nvPr/>
          </p:nvSpPr>
          <p:spPr bwMode="auto">
            <a:xfrm>
              <a:off x="887" y="2874"/>
              <a:ext cx="64" cy="90"/>
            </a:xfrm>
            <a:custGeom>
              <a:avLst/>
              <a:gdLst>
                <a:gd name="T0" fmla="*/ 0 w 64"/>
                <a:gd name="T1" fmla="*/ 81 h 90"/>
                <a:gd name="T2" fmla="*/ 0 w 64"/>
                <a:gd name="T3" fmla="*/ 76 h 90"/>
                <a:gd name="T4" fmla="*/ 0 w 64"/>
                <a:gd name="T5" fmla="*/ 69 h 90"/>
                <a:gd name="T6" fmla="*/ 0 w 64"/>
                <a:gd name="T7" fmla="*/ 59 h 90"/>
                <a:gd name="T8" fmla="*/ 0 w 64"/>
                <a:gd name="T9" fmla="*/ 48 h 90"/>
                <a:gd name="T10" fmla="*/ 0 w 64"/>
                <a:gd name="T11" fmla="*/ 37 h 90"/>
                <a:gd name="T12" fmla="*/ 0 w 64"/>
                <a:gd name="T13" fmla="*/ 26 h 90"/>
                <a:gd name="T14" fmla="*/ 0 w 64"/>
                <a:gd name="T15" fmla="*/ 16 h 90"/>
                <a:gd name="T16" fmla="*/ 0 w 64"/>
                <a:gd name="T17" fmla="*/ 7 h 90"/>
                <a:gd name="T18" fmla="*/ 0 w 64"/>
                <a:gd name="T19" fmla="*/ 2 h 90"/>
                <a:gd name="T20" fmla="*/ 0 w 64"/>
                <a:gd name="T21" fmla="*/ 0 h 90"/>
                <a:gd name="T22" fmla="*/ 1 w 64"/>
                <a:gd name="T23" fmla="*/ 0 h 90"/>
                <a:gd name="T24" fmla="*/ 5 w 64"/>
                <a:gd name="T25" fmla="*/ 0 h 90"/>
                <a:gd name="T26" fmla="*/ 12 w 64"/>
                <a:gd name="T27" fmla="*/ 0 h 90"/>
                <a:gd name="T28" fmla="*/ 20 w 64"/>
                <a:gd name="T29" fmla="*/ 0 h 90"/>
                <a:gd name="T30" fmla="*/ 29 w 64"/>
                <a:gd name="T31" fmla="*/ 0 h 90"/>
                <a:gd name="T32" fmla="*/ 38 w 64"/>
                <a:gd name="T33" fmla="*/ 0 h 90"/>
                <a:gd name="T34" fmla="*/ 46 w 64"/>
                <a:gd name="T35" fmla="*/ 0 h 90"/>
                <a:gd name="T36" fmla="*/ 54 w 64"/>
                <a:gd name="T37" fmla="*/ 0 h 90"/>
                <a:gd name="T38" fmla="*/ 59 w 64"/>
                <a:gd name="T39" fmla="*/ 0 h 90"/>
                <a:gd name="T40" fmla="*/ 63 w 64"/>
                <a:gd name="T41" fmla="*/ 0 h 90"/>
                <a:gd name="T42" fmla="*/ 64 w 64"/>
                <a:gd name="T43" fmla="*/ 0 h 90"/>
                <a:gd name="T44" fmla="*/ 64 w 64"/>
                <a:gd name="T45" fmla="*/ 3 h 90"/>
                <a:gd name="T46" fmla="*/ 64 w 64"/>
                <a:gd name="T47" fmla="*/ 10 h 90"/>
                <a:gd name="T48" fmla="*/ 64 w 64"/>
                <a:gd name="T49" fmla="*/ 19 h 90"/>
                <a:gd name="T50" fmla="*/ 64 w 64"/>
                <a:gd name="T51" fmla="*/ 29 h 90"/>
                <a:gd name="T52" fmla="*/ 64 w 64"/>
                <a:gd name="T53" fmla="*/ 41 h 90"/>
                <a:gd name="T54" fmla="*/ 64 w 64"/>
                <a:gd name="T55" fmla="*/ 52 h 90"/>
                <a:gd name="T56" fmla="*/ 64 w 64"/>
                <a:gd name="T57" fmla="*/ 63 h 90"/>
                <a:gd name="T58" fmla="*/ 64 w 64"/>
                <a:gd name="T59" fmla="*/ 72 h 90"/>
                <a:gd name="T60" fmla="*/ 64 w 64"/>
                <a:gd name="T61" fmla="*/ 78 h 90"/>
                <a:gd name="T62" fmla="*/ 64 w 64"/>
                <a:gd name="T63" fmla="*/ 82 h 90"/>
                <a:gd name="T64" fmla="*/ 61 w 64"/>
                <a:gd name="T65" fmla="*/ 84 h 90"/>
                <a:gd name="T66" fmla="*/ 56 w 64"/>
                <a:gd name="T67" fmla="*/ 86 h 90"/>
                <a:gd name="T68" fmla="*/ 50 w 64"/>
                <a:gd name="T69" fmla="*/ 88 h 90"/>
                <a:gd name="T70" fmla="*/ 43 w 64"/>
                <a:gd name="T71" fmla="*/ 89 h 90"/>
                <a:gd name="T72" fmla="*/ 35 w 64"/>
                <a:gd name="T73" fmla="*/ 90 h 90"/>
                <a:gd name="T74" fmla="*/ 28 w 64"/>
                <a:gd name="T75" fmla="*/ 90 h 90"/>
                <a:gd name="T76" fmla="*/ 21 w 64"/>
                <a:gd name="T77" fmla="*/ 89 h 90"/>
                <a:gd name="T78" fmla="*/ 14 w 64"/>
                <a:gd name="T79" fmla="*/ 88 h 90"/>
                <a:gd name="T80" fmla="*/ 8 w 64"/>
                <a:gd name="T81" fmla="*/ 87 h 90"/>
                <a:gd name="T82" fmla="*/ 3 w 64"/>
                <a:gd name="T83" fmla="*/ 85 h 90"/>
                <a:gd name="T84" fmla="*/ 0 w 64"/>
                <a:gd name="T85" fmla="*/ 82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90">
                  <a:moveTo>
                    <a:pt x="0" y="82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3"/>
                  </a:lnTo>
                  <a:lnTo>
                    <a:pt x="64" y="16"/>
                  </a:lnTo>
                  <a:lnTo>
                    <a:pt x="64" y="19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4" y="29"/>
                  </a:lnTo>
                  <a:lnTo>
                    <a:pt x="64" y="33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59"/>
                  </a:lnTo>
                  <a:lnTo>
                    <a:pt x="64" y="63"/>
                  </a:lnTo>
                  <a:lnTo>
                    <a:pt x="64" y="66"/>
                  </a:lnTo>
                  <a:lnTo>
                    <a:pt x="64" y="69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3"/>
                  </a:lnTo>
                  <a:lnTo>
                    <a:pt x="61" y="84"/>
                  </a:lnTo>
                  <a:lnTo>
                    <a:pt x="59" y="84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47" y="88"/>
                  </a:lnTo>
                  <a:lnTo>
                    <a:pt x="45" y="89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90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3" y="90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6" y="89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7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2" y="84"/>
                  </a:lnTo>
                  <a:lnTo>
                    <a:pt x="1" y="83"/>
                  </a:lnTo>
                  <a:lnTo>
                    <a:pt x="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2" name="Oval 78"/>
            <p:cNvSpPr>
              <a:spLocks noChangeArrowheads="1"/>
            </p:cNvSpPr>
            <p:nvPr/>
          </p:nvSpPr>
          <p:spPr bwMode="auto">
            <a:xfrm>
              <a:off x="885" y="2969"/>
              <a:ext cx="7" cy="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3" name="Oval 79"/>
            <p:cNvSpPr>
              <a:spLocks noChangeArrowheads="1"/>
            </p:cNvSpPr>
            <p:nvPr/>
          </p:nvSpPr>
          <p:spPr bwMode="auto">
            <a:xfrm>
              <a:off x="885" y="2969"/>
              <a:ext cx="7" cy="7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4" name="Oval 80"/>
            <p:cNvSpPr>
              <a:spLocks noChangeArrowheads="1"/>
            </p:cNvSpPr>
            <p:nvPr/>
          </p:nvSpPr>
          <p:spPr bwMode="auto">
            <a:xfrm>
              <a:off x="899" y="2972"/>
              <a:ext cx="7" cy="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5" name="Oval 81"/>
            <p:cNvSpPr>
              <a:spLocks noChangeArrowheads="1"/>
            </p:cNvSpPr>
            <p:nvPr/>
          </p:nvSpPr>
          <p:spPr bwMode="auto">
            <a:xfrm>
              <a:off x="899" y="2972"/>
              <a:ext cx="7" cy="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6" name="Oval 82"/>
            <p:cNvSpPr>
              <a:spLocks noChangeArrowheads="1"/>
            </p:cNvSpPr>
            <p:nvPr/>
          </p:nvSpPr>
          <p:spPr bwMode="auto">
            <a:xfrm>
              <a:off x="929" y="2972"/>
              <a:ext cx="7" cy="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7" name="Oval 83"/>
            <p:cNvSpPr>
              <a:spLocks noChangeArrowheads="1"/>
            </p:cNvSpPr>
            <p:nvPr/>
          </p:nvSpPr>
          <p:spPr bwMode="auto">
            <a:xfrm>
              <a:off x="929" y="2972"/>
              <a:ext cx="7" cy="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8" name="Oval 84"/>
            <p:cNvSpPr>
              <a:spLocks noChangeArrowheads="1"/>
            </p:cNvSpPr>
            <p:nvPr/>
          </p:nvSpPr>
          <p:spPr bwMode="auto">
            <a:xfrm>
              <a:off x="943" y="2969"/>
              <a:ext cx="7" cy="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9" name="Oval 85"/>
            <p:cNvSpPr>
              <a:spLocks noChangeArrowheads="1"/>
            </p:cNvSpPr>
            <p:nvPr/>
          </p:nvSpPr>
          <p:spPr bwMode="auto">
            <a:xfrm>
              <a:off x="943" y="2969"/>
              <a:ext cx="7" cy="7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0" name="Rectangle 86"/>
            <p:cNvSpPr>
              <a:spLocks noChangeArrowheads="1"/>
            </p:cNvSpPr>
            <p:nvPr/>
          </p:nvSpPr>
          <p:spPr bwMode="auto">
            <a:xfrm>
              <a:off x="916" y="2974"/>
              <a:ext cx="5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1" name="Rectangle 87"/>
            <p:cNvSpPr>
              <a:spLocks noChangeArrowheads="1"/>
            </p:cNvSpPr>
            <p:nvPr/>
          </p:nvSpPr>
          <p:spPr bwMode="auto">
            <a:xfrm>
              <a:off x="916" y="2974"/>
              <a:ext cx="5" cy="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2" name="Freeform 88"/>
            <p:cNvSpPr>
              <a:spLocks/>
            </p:cNvSpPr>
            <p:nvPr/>
          </p:nvSpPr>
          <p:spPr bwMode="auto">
            <a:xfrm>
              <a:off x="877" y="2858"/>
              <a:ext cx="83" cy="6"/>
            </a:xfrm>
            <a:custGeom>
              <a:avLst/>
              <a:gdLst>
                <a:gd name="T0" fmla="*/ 0 w 83"/>
                <a:gd name="T1" fmla="*/ 5 h 6"/>
                <a:gd name="T2" fmla="*/ 1 w 83"/>
                <a:gd name="T3" fmla="*/ 5 h 6"/>
                <a:gd name="T4" fmla="*/ 3 w 83"/>
                <a:gd name="T5" fmla="*/ 5 h 6"/>
                <a:gd name="T6" fmla="*/ 5 w 83"/>
                <a:gd name="T7" fmla="*/ 4 h 6"/>
                <a:gd name="T8" fmla="*/ 9 w 83"/>
                <a:gd name="T9" fmla="*/ 3 h 6"/>
                <a:gd name="T10" fmla="*/ 13 w 83"/>
                <a:gd name="T11" fmla="*/ 3 h 6"/>
                <a:gd name="T12" fmla="*/ 17 w 83"/>
                <a:gd name="T13" fmla="*/ 2 h 6"/>
                <a:gd name="T14" fmla="*/ 23 w 83"/>
                <a:gd name="T15" fmla="*/ 1 h 6"/>
                <a:gd name="T16" fmla="*/ 28 w 83"/>
                <a:gd name="T17" fmla="*/ 1 h 6"/>
                <a:gd name="T18" fmla="*/ 35 w 83"/>
                <a:gd name="T19" fmla="*/ 0 h 6"/>
                <a:gd name="T20" fmla="*/ 41 w 83"/>
                <a:gd name="T21" fmla="*/ 0 h 6"/>
                <a:gd name="T22" fmla="*/ 48 w 83"/>
                <a:gd name="T23" fmla="*/ 0 h 6"/>
                <a:gd name="T24" fmla="*/ 56 w 83"/>
                <a:gd name="T25" fmla="*/ 1 h 6"/>
                <a:gd name="T26" fmla="*/ 63 w 83"/>
                <a:gd name="T27" fmla="*/ 1 h 6"/>
                <a:gd name="T28" fmla="*/ 71 w 83"/>
                <a:gd name="T29" fmla="*/ 3 h 6"/>
                <a:gd name="T30" fmla="*/ 79 w 83"/>
                <a:gd name="T31" fmla="*/ 4 h 6"/>
                <a:gd name="T32" fmla="*/ 82 w 83"/>
                <a:gd name="T33" fmla="*/ 6 h 6"/>
                <a:gd name="T34" fmla="*/ 81 w 83"/>
                <a:gd name="T35" fmla="*/ 6 h 6"/>
                <a:gd name="T36" fmla="*/ 77 w 83"/>
                <a:gd name="T37" fmla="*/ 6 h 6"/>
                <a:gd name="T38" fmla="*/ 72 w 83"/>
                <a:gd name="T39" fmla="*/ 6 h 6"/>
                <a:gd name="T40" fmla="*/ 67 w 83"/>
                <a:gd name="T41" fmla="*/ 6 h 6"/>
                <a:gd name="T42" fmla="*/ 60 w 83"/>
                <a:gd name="T43" fmla="*/ 6 h 6"/>
                <a:gd name="T44" fmla="*/ 53 w 83"/>
                <a:gd name="T45" fmla="*/ 6 h 6"/>
                <a:gd name="T46" fmla="*/ 45 w 83"/>
                <a:gd name="T47" fmla="*/ 6 h 6"/>
                <a:gd name="T48" fmla="*/ 37 w 83"/>
                <a:gd name="T49" fmla="*/ 6 h 6"/>
                <a:gd name="T50" fmla="*/ 30 w 83"/>
                <a:gd name="T51" fmla="*/ 6 h 6"/>
                <a:gd name="T52" fmla="*/ 22 w 83"/>
                <a:gd name="T53" fmla="*/ 6 h 6"/>
                <a:gd name="T54" fmla="*/ 16 w 83"/>
                <a:gd name="T55" fmla="*/ 6 h 6"/>
                <a:gd name="T56" fmla="*/ 10 w 83"/>
                <a:gd name="T57" fmla="*/ 6 h 6"/>
                <a:gd name="T58" fmla="*/ 5 w 83"/>
                <a:gd name="T59" fmla="*/ 6 h 6"/>
                <a:gd name="T60" fmla="*/ 2 w 83"/>
                <a:gd name="T61" fmla="*/ 6 h 6"/>
                <a:gd name="T62" fmla="*/ 0 w 83"/>
                <a:gd name="T63" fmla="*/ 6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3" h="6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49" y="6"/>
                  </a:lnTo>
                  <a:lnTo>
                    <a:pt x="45" y="6"/>
                  </a:lnTo>
                  <a:lnTo>
                    <a:pt x="41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3" name="Freeform 89"/>
            <p:cNvSpPr>
              <a:spLocks/>
            </p:cNvSpPr>
            <p:nvPr/>
          </p:nvSpPr>
          <p:spPr bwMode="auto">
            <a:xfrm>
              <a:off x="877" y="2858"/>
              <a:ext cx="83" cy="6"/>
            </a:xfrm>
            <a:custGeom>
              <a:avLst/>
              <a:gdLst>
                <a:gd name="T0" fmla="*/ 0 w 83"/>
                <a:gd name="T1" fmla="*/ 5 h 6"/>
                <a:gd name="T2" fmla="*/ 1 w 83"/>
                <a:gd name="T3" fmla="*/ 5 h 6"/>
                <a:gd name="T4" fmla="*/ 3 w 83"/>
                <a:gd name="T5" fmla="*/ 5 h 6"/>
                <a:gd name="T6" fmla="*/ 5 w 83"/>
                <a:gd name="T7" fmla="*/ 4 h 6"/>
                <a:gd name="T8" fmla="*/ 9 w 83"/>
                <a:gd name="T9" fmla="*/ 3 h 6"/>
                <a:gd name="T10" fmla="*/ 13 w 83"/>
                <a:gd name="T11" fmla="*/ 3 h 6"/>
                <a:gd name="T12" fmla="*/ 17 w 83"/>
                <a:gd name="T13" fmla="*/ 2 h 6"/>
                <a:gd name="T14" fmla="*/ 23 w 83"/>
                <a:gd name="T15" fmla="*/ 1 h 6"/>
                <a:gd name="T16" fmla="*/ 28 w 83"/>
                <a:gd name="T17" fmla="*/ 1 h 6"/>
                <a:gd name="T18" fmla="*/ 35 w 83"/>
                <a:gd name="T19" fmla="*/ 0 h 6"/>
                <a:gd name="T20" fmla="*/ 41 w 83"/>
                <a:gd name="T21" fmla="*/ 0 h 6"/>
                <a:gd name="T22" fmla="*/ 48 w 83"/>
                <a:gd name="T23" fmla="*/ 0 h 6"/>
                <a:gd name="T24" fmla="*/ 56 w 83"/>
                <a:gd name="T25" fmla="*/ 1 h 6"/>
                <a:gd name="T26" fmla="*/ 63 w 83"/>
                <a:gd name="T27" fmla="*/ 1 h 6"/>
                <a:gd name="T28" fmla="*/ 71 w 83"/>
                <a:gd name="T29" fmla="*/ 3 h 6"/>
                <a:gd name="T30" fmla="*/ 79 w 83"/>
                <a:gd name="T31" fmla="*/ 4 h 6"/>
                <a:gd name="T32" fmla="*/ 82 w 83"/>
                <a:gd name="T33" fmla="*/ 6 h 6"/>
                <a:gd name="T34" fmla="*/ 81 w 83"/>
                <a:gd name="T35" fmla="*/ 6 h 6"/>
                <a:gd name="T36" fmla="*/ 77 w 83"/>
                <a:gd name="T37" fmla="*/ 6 h 6"/>
                <a:gd name="T38" fmla="*/ 72 w 83"/>
                <a:gd name="T39" fmla="*/ 6 h 6"/>
                <a:gd name="T40" fmla="*/ 67 w 83"/>
                <a:gd name="T41" fmla="*/ 6 h 6"/>
                <a:gd name="T42" fmla="*/ 60 w 83"/>
                <a:gd name="T43" fmla="*/ 6 h 6"/>
                <a:gd name="T44" fmla="*/ 53 w 83"/>
                <a:gd name="T45" fmla="*/ 6 h 6"/>
                <a:gd name="T46" fmla="*/ 45 w 83"/>
                <a:gd name="T47" fmla="*/ 6 h 6"/>
                <a:gd name="T48" fmla="*/ 37 w 83"/>
                <a:gd name="T49" fmla="*/ 6 h 6"/>
                <a:gd name="T50" fmla="*/ 30 w 83"/>
                <a:gd name="T51" fmla="*/ 6 h 6"/>
                <a:gd name="T52" fmla="*/ 22 w 83"/>
                <a:gd name="T53" fmla="*/ 6 h 6"/>
                <a:gd name="T54" fmla="*/ 16 w 83"/>
                <a:gd name="T55" fmla="*/ 6 h 6"/>
                <a:gd name="T56" fmla="*/ 10 w 83"/>
                <a:gd name="T57" fmla="*/ 6 h 6"/>
                <a:gd name="T58" fmla="*/ 5 w 83"/>
                <a:gd name="T59" fmla="*/ 6 h 6"/>
                <a:gd name="T60" fmla="*/ 2 w 83"/>
                <a:gd name="T61" fmla="*/ 6 h 6"/>
                <a:gd name="T62" fmla="*/ 0 w 83"/>
                <a:gd name="T63" fmla="*/ 6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3" h="6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5" y="4"/>
                  </a:lnTo>
                  <a:lnTo>
                    <a:pt x="79" y="4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1" y="6"/>
                  </a:lnTo>
                  <a:lnTo>
                    <a:pt x="79" y="6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67" y="6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49" y="6"/>
                  </a:lnTo>
                  <a:lnTo>
                    <a:pt x="45" y="6"/>
                  </a:lnTo>
                  <a:lnTo>
                    <a:pt x="41" y="6"/>
                  </a:lnTo>
                  <a:lnTo>
                    <a:pt x="37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4" name="Oval 90"/>
            <p:cNvSpPr>
              <a:spLocks noChangeArrowheads="1"/>
            </p:cNvSpPr>
            <p:nvPr/>
          </p:nvSpPr>
          <p:spPr bwMode="auto">
            <a:xfrm>
              <a:off x="914" y="2968"/>
              <a:ext cx="7" cy="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5" name="Oval 91"/>
            <p:cNvSpPr>
              <a:spLocks noChangeArrowheads="1"/>
            </p:cNvSpPr>
            <p:nvPr/>
          </p:nvSpPr>
          <p:spPr bwMode="auto">
            <a:xfrm>
              <a:off x="914" y="2968"/>
              <a:ext cx="7" cy="8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6" name="Oval 92"/>
            <p:cNvSpPr>
              <a:spLocks noChangeArrowheads="1"/>
            </p:cNvSpPr>
            <p:nvPr/>
          </p:nvSpPr>
          <p:spPr bwMode="auto">
            <a:xfrm>
              <a:off x="914" y="2979"/>
              <a:ext cx="7" cy="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7" name="Oval 93"/>
            <p:cNvSpPr>
              <a:spLocks noChangeArrowheads="1"/>
            </p:cNvSpPr>
            <p:nvPr/>
          </p:nvSpPr>
          <p:spPr bwMode="auto">
            <a:xfrm>
              <a:off x="914" y="2979"/>
              <a:ext cx="7" cy="7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4" name="Freeform 94"/>
          <p:cNvSpPr>
            <a:spLocks noEditPoints="1"/>
          </p:cNvSpPr>
          <p:nvPr/>
        </p:nvSpPr>
        <p:spPr bwMode="auto">
          <a:xfrm>
            <a:off x="798513" y="4695825"/>
            <a:ext cx="455612" cy="439738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2147483647 h 168"/>
              <a:gd name="T6" fmla="*/ 2147483647 w 168"/>
              <a:gd name="T7" fmla="*/ 2147483647 h 168"/>
              <a:gd name="T8" fmla="*/ 2147483647 w 168"/>
              <a:gd name="T9" fmla="*/ 2147483647 h 168"/>
              <a:gd name="T10" fmla="*/ 2147483647 w 168"/>
              <a:gd name="T11" fmla="*/ 2147483647 h 168"/>
              <a:gd name="T12" fmla="*/ 2147483647 w 168"/>
              <a:gd name="T13" fmla="*/ 2147483647 h 168"/>
              <a:gd name="T14" fmla="*/ 2147483647 w 168"/>
              <a:gd name="T15" fmla="*/ 0 h 168"/>
              <a:gd name="T16" fmla="*/ 2147483647 w 168"/>
              <a:gd name="T17" fmla="*/ 0 h 168"/>
              <a:gd name="T18" fmla="*/ 2147483647 w 168"/>
              <a:gd name="T19" fmla="*/ 2147483647 h 168"/>
              <a:gd name="T20" fmla="*/ 2147483647 w 168"/>
              <a:gd name="T21" fmla="*/ 2147483647 h 168"/>
              <a:gd name="T22" fmla="*/ 2147483647 w 168"/>
              <a:gd name="T23" fmla="*/ 2147483647 h 168"/>
              <a:gd name="T24" fmla="*/ 2147483647 w 168"/>
              <a:gd name="T25" fmla="*/ 2147483647 h 168"/>
              <a:gd name="T26" fmla="*/ 2147483647 w 168"/>
              <a:gd name="T27" fmla="*/ 2147483647 h 168"/>
              <a:gd name="T28" fmla="*/ 2147483647 w 168"/>
              <a:gd name="T29" fmla="*/ 2147483647 h 168"/>
              <a:gd name="T30" fmla="*/ 2147483647 w 168"/>
              <a:gd name="T31" fmla="*/ 2147483647 h 168"/>
              <a:gd name="T32" fmla="*/ 0 w 168"/>
              <a:gd name="T33" fmla="*/ 2147483647 h 168"/>
              <a:gd name="T34" fmla="*/ 0 w 168"/>
              <a:gd name="T35" fmla="*/ 2147483647 h 168"/>
              <a:gd name="T36" fmla="*/ 2147483647 w 168"/>
              <a:gd name="T37" fmla="*/ 2147483647 h 168"/>
              <a:gd name="T38" fmla="*/ 2147483647 w 168"/>
              <a:gd name="T39" fmla="*/ 2147483647 h 168"/>
              <a:gd name="T40" fmla="*/ 2147483647 w 168"/>
              <a:gd name="T41" fmla="*/ 2147483647 h 1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68" h="168">
                <a:moveTo>
                  <a:pt x="51" y="99"/>
                </a:moveTo>
                <a:lnTo>
                  <a:pt x="118" y="99"/>
                </a:lnTo>
                <a:lnTo>
                  <a:pt x="118" y="91"/>
                </a:lnTo>
                <a:lnTo>
                  <a:pt x="51" y="91"/>
                </a:lnTo>
                <a:lnTo>
                  <a:pt x="51" y="99"/>
                </a:lnTo>
                <a:close/>
                <a:moveTo>
                  <a:pt x="17" y="91"/>
                </a:moveTo>
                <a:lnTo>
                  <a:pt x="151" y="91"/>
                </a:lnTo>
                <a:lnTo>
                  <a:pt x="151" y="0"/>
                </a:lnTo>
                <a:lnTo>
                  <a:pt x="17" y="0"/>
                </a:lnTo>
                <a:lnTo>
                  <a:pt x="17" y="91"/>
                </a:lnTo>
                <a:close/>
                <a:moveTo>
                  <a:pt x="34" y="122"/>
                </a:moveTo>
                <a:lnTo>
                  <a:pt x="135" y="122"/>
                </a:lnTo>
                <a:lnTo>
                  <a:pt x="135" y="99"/>
                </a:lnTo>
                <a:lnTo>
                  <a:pt x="34" y="99"/>
                </a:lnTo>
                <a:lnTo>
                  <a:pt x="34" y="122"/>
                </a:lnTo>
                <a:close/>
                <a:moveTo>
                  <a:pt x="126" y="122"/>
                </a:moveTo>
                <a:lnTo>
                  <a:pt x="0" y="122"/>
                </a:lnTo>
                <a:lnTo>
                  <a:pt x="0" y="168"/>
                </a:lnTo>
                <a:lnTo>
                  <a:pt x="168" y="168"/>
                </a:lnTo>
                <a:lnTo>
                  <a:pt x="168" y="122"/>
                </a:lnTo>
                <a:lnTo>
                  <a:pt x="126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5" name="Rectangle 95"/>
          <p:cNvSpPr>
            <a:spLocks noChangeArrowheads="1"/>
          </p:cNvSpPr>
          <p:nvPr/>
        </p:nvSpPr>
        <p:spPr bwMode="auto">
          <a:xfrm>
            <a:off x="942975" y="4938713"/>
            <a:ext cx="171450" cy="11112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6" name="Rectangle 96"/>
          <p:cNvSpPr>
            <a:spLocks noChangeArrowheads="1"/>
          </p:cNvSpPr>
          <p:nvPr/>
        </p:nvSpPr>
        <p:spPr bwMode="auto">
          <a:xfrm>
            <a:off x="850900" y="4700588"/>
            <a:ext cx="352425" cy="2286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7" name="Rectangle 97"/>
          <p:cNvSpPr>
            <a:spLocks noChangeArrowheads="1"/>
          </p:cNvSpPr>
          <p:nvPr/>
        </p:nvSpPr>
        <p:spPr bwMode="auto">
          <a:xfrm>
            <a:off x="896938" y="4959350"/>
            <a:ext cx="263525" cy="50800"/>
          </a:xfrm>
          <a:prstGeom prst="rect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8" name="Freeform 98"/>
          <p:cNvSpPr>
            <a:spLocks/>
          </p:cNvSpPr>
          <p:nvPr/>
        </p:nvSpPr>
        <p:spPr bwMode="auto">
          <a:xfrm>
            <a:off x="798513" y="5014913"/>
            <a:ext cx="455612" cy="120650"/>
          </a:xfrm>
          <a:custGeom>
            <a:avLst/>
            <a:gdLst>
              <a:gd name="T0" fmla="*/ 2147483647 w 168"/>
              <a:gd name="T1" fmla="*/ 0 h 46"/>
              <a:gd name="T2" fmla="*/ 0 w 168"/>
              <a:gd name="T3" fmla="*/ 0 h 46"/>
              <a:gd name="T4" fmla="*/ 0 w 168"/>
              <a:gd name="T5" fmla="*/ 2147483647 h 46"/>
              <a:gd name="T6" fmla="*/ 2147483647 w 168"/>
              <a:gd name="T7" fmla="*/ 2147483647 h 46"/>
              <a:gd name="T8" fmla="*/ 2147483647 w 168"/>
              <a:gd name="T9" fmla="*/ 0 h 46"/>
              <a:gd name="T10" fmla="*/ 2147483647 w 168"/>
              <a:gd name="T11" fmla="*/ 0 h 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" h="46">
                <a:moveTo>
                  <a:pt x="126" y="0"/>
                </a:moveTo>
                <a:lnTo>
                  <a:pt x="0" y="0"/>
                </a:lnTo>
                <a:lnTo>
                  <a:pt x="0" y="46"/>
                </a:lnTo>
                <a:lnTo>
                  <a:pt x="168" y="46"/>
                </a:lnTo>
                <a:lnTo>
                  <a:pt x="168" y="0"/>
                </a:lnTo>
                <a:lnTo>
                  <a:pt x="12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9" name="Line 99"/>
          <p:cNvSpPr>
            <a:spLocks noChangeShapeType="1"/>
          </p:cNvSpPr>
          <p:nvPr/>
        </p:nvSpPr>
        <p:spPr bwMode="auto">
          <a:xfrm>
            <a:off x="947738" y="5046663"/>
            <a:ext cx="68262" cy="0"/>
          </a:xfrm>
          <a:prstGeom prst="line">
            <a:avLst/>
          </a:prstGeom>
          <a:noFill/>
          <a:ln w="63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0" name="Freeform 100"/>
          <p:cNvSpPr>
            <a:spLocks/>
          </p:cNvSpPr>
          <p:nvPr/>
        </p:nvSpPr>
        <p:spPr bwMode="auto">
          <a:xfrm>
            <a:off x="812800" y="5026025"/>
            <a:ext cx="31750" cy="20638"/>
          </a:xfrm>
          <a:custGeom>
            <a:avLst/>
            <a:gdLst>
              <a:gd name="T0" fmla="*/ 0 w 41"/>
              <a:gd name="T1" fmla="*/ 2147483647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2147483647 h 25"/>
              <a:gd name="T10" fmla="*/ 0 w 41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1" h="25">
                <a:moveTo>
                  <a:pt x="0" y="12"/>
                </a:moveTo>
                <a:cubicBezTo>
                  <a:pt x="0" y="5"/>
                  <a:pt x="9" y="0"/>
                  <a:pt x="20" y="0"/>
                </a:cubicBezTo>
                <a:cubicBezTo>
                  <a:pt x="32" y="0"/>
                  <a:pt x="41" y="5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9"/>
                  <a:pt x="32" y="25"/>
                  <a:pt x="20" y="25"/>
                </a:cubicBezTo>
                <a:cubicBezTo>
                  <a:pt x="9" y="25"/>
                  <a:pt x="0" y="19"/>
                  <a:pt x="0" y="12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Freeform 101"/>
          <p:cNvSpPr>
            <a:spLocks/>
          </p:cNvSpPr>
          <p:nvPr/>
        </p:nvSpPr>
        <p:spPr bwMode="auto">
          <a:xfrm>
            <a:off x="812800" y="5026025"/>
            <a:ext cx="31750" cy="20638"/>
          </a:xfrm>
          <a:custGeom>
            <a:avLst/>
            <a:gdLst>
              <a:gd name="T0" fmla="*/ 0 w 12"/>
              <a:gd name="T1" fmla="*/ 2147483647 h 8"/>
              <a:gd name="T2" fmla="*/ 2147483647 w 12"/>
              <a:gd name="T3" fmla="*/ 0 h 8"/>
              <a:gd name="T4" fmla="*/ 2147483647 w 12"/>
              <a:gd name="T5" fmla="*/ 2147483647 h 8"/>
              <a:gd name="T6" fmla="*/ 2147483647 w 12"/>
              <a:gd name="T7" fmla="*/ 2147483647 h 8"/>
              <a:gd name="T8" fmla="*/ 2147483647 w 12"/>
              <a:gd name="T9" fmla="*/ 2147483647 h 8"/>
              <a:gd name="T10" fmla="*/ 0 w 12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" h="8">
                <a:moveTo>
                  <a:pt x="0" y="4"/>
                </a:moveTo>
                <a:cubicBezTo>
                  <a:pt x="0" y="1"/>
                  <a:pt x="2" y="0"/>
                  <a:pt x="6" y="0"/>
                </a:cubicBezTo>
                <a:cubicBezTo>
                  <a:pt x="9" y="0"/>
                  <a:pt x="12" y="1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6"/>
                  <a:pt x="9" y="8"/>
                  <a:pt x="6" y="8"/>
                </a:cubicBezTo>
                <a:cubicBezTo>
                  <a:pt x="2" y="8"/>
                  <a:pt x="0" y="6"/>
                  <a:pt x="0" y="4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102"/>
          <p:cNvSpPr>
            <a:spLocks noChangeArrowheads="1"/>
          </p:cNvSpPr>
          <p:nvPr/>
        </p:nvSpPr>
        <p:spPr bwMode="auto">
          <a:xfrm>
            <a:off x="892175" y="4733925"/>
            <a:ext cx="273050" cy="1603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3" name="Rectangle 103"/>
          <p:cNvSpPr>
            <a:spLocks noChangeArrowheads="1"/>
          </p:cNvSpPr>
          <p:nvPr/>
        </p:nvSpPr>
        <p:spPr bwMode="auto">
          <a:xfrm>
            <a:off x="892175" y="4733925"/>
            <a:ext cx="273050" cy="160338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4" name="Rectangle 104"/>
          <p:cNvSpPr>
            <a:spLocks noChangeArrowheads="1"/>
          </p:cNvSpPr>
          <p:nvPr/>
        </p:nvSpPr>
        <p:spPr bwMode="auto">
          <a:xfrm>
            <a:off x="812800" y="5106988"/>
            <a:ext cx="431800" cy="19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5" name="Rectangle 105"/>
          <p:cNvSpPr>
            <a:spLocks noChangeArrowheads="1"/>
          </p:cNvSpPr>
          <p:nvPr/>
        </p:nvSpPr>
        <p:spPr bwMode="auto">
          <a:xfrm>
            <a:off x="812800" y="5106988"/>
            <a:ext cx="431800" cy="19050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106"/>
          <p:cNvSpPr>
            <a:spLocks noChangeArrowheads="1"/>
          </p:cNvSpPr>
          <p:nvPr/>
        </p:nvSpPr>
        <p:spPr bwMode="auto">
          <a:xfrm>
            <a:off x="1198563" y="5026025"/>
            <a:ext cx="23812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7" name="Rectangle 107"/>
          <p:cNvSpPr>
            <a:spLocks noChangeArrowheads="1"/>
          </p:cNvSpPr>
          <p:nvPr/>
        </p:nvSpPr>
        <p:spPr bwMode="auto">
          <a:xfrm>
            <a:off x="1198563" y="5026025"/>
            <a:ext cx="23812" cy="28575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8" name="Freeform 108"/>
          <p:cNvSpPr>
            <a:spLocks noEditPoints="1"/>
          </p:cNvSpPr>
          <p:nvPr/>
        </p:nvSpPr>
        <p:spPr bwMode="auto">
          <a:xfrm>
            <a:off x="798513" y="5014913"/>
            <a:ext cx="455612" cy="71437"/>
          </a:xfrm>
          <a:custGeom>
            <a:avLst/>
            <a:gdLst>
              <a:gd name="T0" fmla="*/ 0 w 168"/>
              <a:gd name="T1" fmla="*/ 2147483647 h 27"/>
              <a:gd name="T2" fmla="*/ 2147483647 w 168"/>
              <a:gd name="T3" fmla="*/ 2147483647 h 27"/>
              <a:gd name="T4" fmla="*/ 0 w 168"/>
              <a:gd name="T5" fmla="*/ 2147483647 h 27"/>
              <a:gd name="T6" fmla="*/ 2147483647 w 168"/>
              <a:gd name="T7" fmla="*/ 2147483647 h 27"/>
              <a:gd name="T8" fmla="*/ 2147483647 w 168"/>
              <a:gd name="T9" fmla="*/ 0 h 27"/>
              <a:gd name="T10" fmla="*/ 2147483647 w 168"/>
              <a:gd name="T11" fmla="*/ 2147483647 h 27"/>
              <a:gd name="T12" fmla="*/ 2147483647 w 168"/>
              <a:gd name="T13" fmla="*/ 0 h 27"/>
              <a:gd name="T14" fmla="*/ 2147483647 w 168"/>
              <a:gd name="T15" fmla="*/ 2147483647 h 27"/>
              <a:gd name="T16" fmla="*/ 2147483647 w 168"/>
              <a:gd name="T17" fmla="*/ 2147483647 h 27"/>
              <a:gd name="T18" fmla="*/ 2147483647 w 168"/>
              <a:gd name="T19" fmla="*/ 0 h 27"/>
              <a:gd name="T20" fmla="*/ 2147483647 w 168"/>
              <a:gd name="T21" fmla="*/ 0 h 27"/>
              <a:gd name="T22" fmla="*/ 2147483647 w 168"/>
              <a:gd name="T23" fmla="*/ 2147483647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8" h="27">
                <a:moveTo>
                  <a:pt x="0" y="19"/>
                </a:moveTo>
                <a:lnTo>
                  <a:pt x="168" y="19"/>
                </a:lnTo>
                <a:moveTo>
                  <a:pt x="0" y="27"/>
                </a:moveTo>
                <a:lnTo>
                  <a:pt x="168" y="27"/>
                </a:lnTo>
                <a:moveTo>
                  <a:pt x="51" y="0"/>
                </a:moveTo>
                <a:lnTo>
                  <a:pt x="51" y="19"/>
                </a:lnTo>
                <a:moveTo>
                  <a:pt x="84" y="0"/>
                </a:moveTo>
                <a:lnTo>
                  <a:pt x="84" y="19"/>
                </a:lnTo>
                <a:moveTo>
                  <a:pt x="101" y="19"/>
                </a:moveTo>
                <a:lnTo>
                  <a:pt x="101" y="0"/>
                </a:lnTo>
                <a:moveTo>
                  <a:pt x="135" y="0"/>
                </a:moveTo>
                <a:lnTo>
                  <a:pt x="135" y="19"/>
                </a:ln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9" name="Rectangle 109"/>
          <p:cNvSpPr>
            <a:spLocks noChangeArrowheads="1"/>
          </p:cNvSpPr>
          <p:nvPr/>
        </p:nvSpPr>
        <p:spPr bwMode="auto">
          <a:xfrm>
            <a:off x="639763" y="5167313"/>
            <a:ext cx="600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Computer</a:t>
            </a:r>
            <a:endParaRPr lang="en-US" sz="2400" b="1"/>
          </a:p>
        </p:txBody>
      </p:sp>
      <p:sp>
        <p:nvSpPr>
          <p:cNvPr id="10330" name="Rectangle 110"/>
          <p:cNvSpPr>
            <a:spLocks noChangeArrowheads="1"/>
          </p:cNvSpPr>
          <p:nvPr/>
        </p:nvSpPr>
        <p:spPr bwMode="auto">
          <a:xfrm>
            <a:off x="533400" y="5373688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(</a:t>
            </a:r>
            <a:endParaRPr lang="en-US" sz="2400" b="1"/>
          </a:p>
        </p:txBody>
      </p:sp>
      <p:sp>
        <p:nvSpPr>
          <p:cNvPr id="10331" name="Rectangle 111"/>
          <p:cNvSpPr>
            <a:spLocks noChangeArrowheads="1"/>
          </p:cNvSpPr>
          <p:nvPr/>
        </p:nvSpPr>
        <p:spPr bwMode="auto">
          <a:xfrm>
            <a:off x="598488" y="5373688"/>
            <a:ext cx="268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Web</a:t>
            </a:r>
            <a:endParaRPr lang="en-US" sz="2400" b="1"/>
          </a:p>
        </p:txBody>
      </p:sp>
      <p:sp>
        <p:nvSpPr>
          <p:cNvPr id="10332" name="Rectangle 112"/>
          <p:cNvSpPr>
            <a:spLocks noChangeArrowheads="1"/>
          </p:cNvSpPr>
          <p:nvPr/>
        </p:nvSpPr>
        <p:spPr bwMode="auto">
          <a:xfrm>
            <a:off x="962025" y="5373688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/</a:t>
            </a:r>
            <a:endParaRPr lang="en-US" sz="2400" b="1"/>
          </a:p>
        </p:txBody>
      </p:sp>
      <p:sp>
        <p:nvSpPr>
          <p:cNvPr id="10333" name="Rectangle 113"/>
          <p:cNvSpPr>
            <a:spLocks noChangeArrowheads="1"/>
          </p:cNvSpPr>
          <p:nvPr/>
        </p:nvSpPr>
        <p:spPr bwMode="auto">
          <a:xfrm>
            <a:off x="1016000" y="5373688"/>
            <a:ext cx="336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Email</a:t>
            </a:r>
            <a:endParaRPr lang="en-US" sz="2400" b="1"/>
          </a:p>
        </p:txBody>
      </p:sp>
      <p:sp>
        <p:nvSpPr>
          <p:cNvPr id="10334" name="Rectangle 114"/>
          <p:cNvSpPr>
            <a:spLocks noChangeArrowheads="1"/>
          </p:cNvSpPr>
          <p:nvPr/>
        </p:nvSpPr>
        <p:spPr bwMode="auto">
          <a:xfrm>
            <a:off x="1458913" y="5373688"/>
            <a:ext cx="42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)</a:t>
            </a:r>
            <a:endParaRPr lang="en-US" sz="2400" b="1"/>
          </a:p>
        </p:txBody>
      </p:sp>
      <p:grpSp>
        <p:nvGrpSpPr>
          <p:cNvPr id="10335" name="Group 115"/>
          <p:cNvGrpSpPr>
            <a:grpSpLocks/>
          </p:cNvGrpSpPr>
          <p:nvPr/>
        </p:nvGrpSpPr>
        <p:grpSpPr bwMode="auto">
          <a:xfrm>
            <a:off x="6600825" y="4745038"/>
            <a:ext cx="238125" cy="350837"/>
            <a:chOff x="2663" y="2858"/>
            <a:chExt cx="88" cy="134"/>
          </a:xfrm>
        </p:grpSpPr>
        <p:sp>
          <p:nvSpPr>
            <p:cNvPr id="10568" name="Freeform 116"/>
            <p:cNvSpPr>
              <a:spLocks/>
            </p:cNvSpPr>
            <p:nvPr/>
          </p:nvSpPr>
          <p:spPr bwMode="auto">
            <a:xfrm>
              <a:off x="2663" y="2858"/>
              <a:ext cx="88" cy="134"/>
            </a:xfrm>
            <a:custGeom>
              <a:avLst/>
              <a:gdLst>
                <a:gd name="T0" fmla="*/ 1 w 88"/>
                <a:gd name="T1" fmla="*/ 5 h 134"/>
                <a:gd name="T2" fmla="*/ 3 w 88"/>
                <a:gd name="T3" fmla="*/ 5 h 134"/>
                <a:gd name="T4" fmla="*/ 8 w 88"/>
                <a:gd name="T5" fmla="*/ 4 h 134"/>
                <a:gd name="T6" fmla="*/ 14 w 88"/>
                <a:gd name="T7" fmla="*/ 3 h 134"/>
                <a:gd name="T8" fmla="*/ 21 w 88"/>
                <a:gd name="T9" fmla="*/ 1 h 134"/>
                <a:gd name="T10" fmla="*/ 30 w 88"/>
                <a:gd name="T11" fmla="*/ 1 h 134"/>
                <a:gd name="T12" fmla="*/ 41 w 88"/>
                <a:gd name="T13" fmla="*/ 0 h 134"/>
                <a:gd name="T14" fmla="*/ 52 w 88"/>
                <a:gd name="T15" fmla="*/ 0 h 134"/>
                <a:gd name="T16" fmla="*/ 63 w 88"/>
                <a:gd name="T17" fmla="*/ 1 h 134"/>
                <a:gd name="T18" fmla="*/ 75 w 88"/>
                <a:gd name="T19" fmla="*/ 3 h 134"/>
                <a:gd name="T20" fmla="*/ 88 w 88"/>
                <a:gd name="T21" fmla="*/ 6 h 134"/>
                <a:gd name="T22" fmla="*/ 88 w 88"/>
                <a:gd name="T23" fmla="*/ 8 h 134"/>
                <a:gd name="T24" fmla="*/ 88 w 88"/>
                <a:gd name="T25" fmla="*/ 16 h 134"/>
                <a:gd name="T26" fmla="*/ 88 w 88"/>
                <a:gd name="T27" fmla="*/ 28 h 134"/>
                <a:gd name="T28" fmla="*/ 88 w 88"/>
                <a:gd name="T29" fmla="*/ 42 h 134"/>
                <a:gd name="T30" fmla="*/ 88 w 88"/>
                <a:gd name="T31" fmla="*/ 58 h 134"/>
                <a:gd name="T32" fmla="*/ 88 w 88"/>
                <a:gd name="T33" fmla="*/ 74 h 134"/>
                <a:gd name="T34" fmla="*/ 88 w 88"/>
                <a:gd name="T35" fmla="*/ 89 h 134"/>
                <a:gd name="T36" fmla="*/ 88 w 88"/>
                <a:gd name="T37" fmla="*/ 103 h 134"/>
                <a:gd name="T38" fmla="*/ 88 w 88"/>
                <a:gd name="T39" fmla="*/ 113 h 134"/>
                <a:gd name="T40" fmla="*/ 88 w 88"/>
                <a:gd name="T41" fmla="*/ 119 h 134"/>
                <a:gd name="T42" fmla="*/ 88 w 88"/>
                <a:gd name="T43" fmla="*/ 121 h 134"/>
                <a:gd name="T44" fmla="*/ 86 w 88"/>
                <a:gd name="T45" fmla="*/ 122 h 134"/>
                <a:gd name="T46" fmla="*/ 82 w 88"/>
                <a:gd name="T47" fmla="*/ 124 h 134"/>
                <a:gd name="T48" fmla="*/ 77 w 88"/>
                <a:gd name="T49" fmla="*/ 126 h 134"/>
                <a:gd name="T50" fmla="*/ 70 w 88"/>
                <a:gd name="T51" fmla="*/ 129 h 134"/>
                <a:gd name="T52" fmla="*/ 61 w 88"/>
                <a:gd name="T53" fmla="*/ 132 h 134"/>
                <a:gd name="T54" fmla="*/ 52 w 88"/>
                <a:gd name="T55" fmla="*/ 133 h 134"/>
                <a:gd name="T56" fmla="*/ 41 w 88"/>
                <a:gd name="T57" fmla="*/ 134 h 134"/>
                <a:gd name="T58" fmla="*/ 30 w 88"/>
                <a:gd name="T59" fmla="*/ 132 h 134"/>
                <a:gd name="T60" fmla="*/ 17 w 88"/>
                <a:gd name="T61" fmla="*/ 129 h 134"/>
                <a:gd name="T62" fmla="*/ 5 w 88"/>
                <a:gd name="T63" fmla="*/ 124 h 134"/>
                <a:gd name="T64" fmla="*/ 0 w 88"/>
                <a:gd name="T65" fmla="*/ 120 h 134"/>
                <a:gd name="T66" fmla="*/ 0 w 88"/>
                <a:gd name="T67" fmla="*/ 114 h 134"/>
                <a:gd name="T68" fmla="*/ 0 w 88"/>
                <a:gd name="T69" fmla="*/ 103 h 134"/>
                <a:gd name="T70" fmla="*/ 0 w 88"/>
                <a:gd name="T71" fmla="*/ 90 h 134"/>
                <a:gd name="T72" fmla="*/ 0 w 88"/>
                <a:gd name="T73" fmla="*/ 74 h 134"/>
                <a:gd name="T74" fmla="*/ 0 w 88"/>
                <a:gd name="T75" fmla="*/ 58 h 134"/>
                <a:gd name="T76" fmla="*/ 0 w 88"/>
                <a:gd name="T77" fmla="*/ 42 h 134"/>
                <a:gd name="T78" fmla="*/ 0 w 88"/>
                <a:gd name="T79" fmla="*/ 28 h 134"/>
                <a:gd name="T80" fmla="*/ 0 w 88"/>
                <a:gd name="T81" fmla="*/ 16 h 134"/>
                <a:gd name="T82" fmla="*/ 0 w 88"/>
                <a:gd name="T83" fmla="*/ 8 h 134"/>
                <a:gd name="T84" fmla="*/ 0 w 88"/>
                <a:gd name="T85" fmla="*/ 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" h="134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88" y="37"/>
                  </a:lnTo>
                  <a:lnTo>
                    <a:pt x="88" y="42"/>
                  </a:lnTo>
                  <a:lnTo>
                    <a:pt x="88" y="47"/>
                  </a:lnTo>
                  <a:lnTo>
                    <a:pt x="88" y="52"/>
                  </a:lnTo>
                  <a:lnTo>
                    <a:pt x="88" y="58"/>
                  </a:lnTo>
                  <a:lnTo>
                    <a:pt x="88" y="63"/>
                  </a:lnTo>
                  <a:lnTo>
                    <a:pt x="88" y="68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8" y="84"/>
                  </a:lnTo>
                  <a:lnTo>
                    <a:pt x="88" y="89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88" y="103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7" y="121"/>
                  </a:lnTo>
                  <a:lnTo>
                    <a:pt x="86" y="122"/>
                  </a:lnTo>
                  <a:lnTo>
                    <a:pt x="85" y="122"/>
                  </a:lnTo>
                  <a:lnTo>
                    <a:pt x="84" y="123"/>
                  </a:lnTo>
                  <a:lnTo>
                    <a:pt x="82" y="124"/>
                  </a:lnTo>
                  <a:lnTo>
                    <a:pt x="81" y="125"/>
                  </a:lnTo>
                  <a:lnTo>
                    <a:pt x="79" y="126"/>
                  </a:lnTo>
                  <a:lnTo>
                    <a:pt x="77" y="126"/>
                  </a:lnTo>
                  <a:lnTo>
                    <a:pt x="75" y="127"/>
                  </a:lnTo>
                  <a:lnTo>
                    <a:pt x="72" y="128"/>
                  </a:lnTo>
                  <a:lnTo>
                    <a:pt x="70" y="129"/>
                  </a:lnTo>
                  <a:lnTo>
                    <a:pt x="67" y="130"/>
                  </a:lnTo>
                  <a:lnTo>
                    <a:pt x="64" y="131"/>
                  </a:lnTo>
                  <a:lnTo>
                    <a:pt x="61" y="132"/>
                  </a:lnTo>
                  <a:lnTo>
                    <a:pt x="58" y="132"/>
                  </a:lnTo>
                  <a:lnTo>
                    <a:pt x="55" y="133"/>
                  </a:lnTo>
                  <a:lnTo>
                    <a:pt x="52" y="133"/>
                  </a:lnTo>
                  <a:lnTo>
                    <a:pt x="48" y="133"/>
                  </a:lnTo>
                  <a:lnTo>
                    <a:pt x="45" y="134"/>
                  </a:lnTo>
                  <a:lnTo>
                    <a:pt x="41" y="134"/>
                  </a:lnTo>
                  <a:lnTo>
                    <a:pt x="37" y="133"/>
                  </a:lnTo>
                  <a:lnTo>
                    <a:pt x="34" y="133"/>
                  </a:lnTo>
                  <a:lnTo>
                    <a:pt x="30" y="132"/>
                  </a:lnTo>
                  <a:lnTo>
                    <a:pt x="26" y="132"/>
                  </a:lnTo>
                  <a:lnTo>
                    <a:pt x="21" y="131"/>
                  </a:lnTo>
                  <a:lnTo>
                    <a:pt x="17" y="129"/>
                  </a:lnTo>
                  <a:lnTo>
                    <a:pt x="13" y="128"/>
                  </a:lnTo>
                  <a:lnTo>
                    <a:pt x="9" y="126"/>
                  </a:lnTo>
                  <a:lnTo>
                    <a:pt x="5" y="124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117"/>
            <p:cNvSpPr>
              <a:spLocks/>
            </p:cNvSpPr>
            <p:nvPr/>
          </p:nvSpPr>
          <p:spPr bwMode="auto">
            <a:xfrm>
              <a:off x="2663" y="2858"/>
              <a:ext cx="88" cy="134"/>
            </a:xfrm>
            <a:custGeom>
              <a:avLst/>
              <a:gdLst>
                <a:gd name="T0" fmla="*/ 1 w 88"/>
                <a:gd name="T1" fmla="*/ 5 h 134"/>
                <a:gd name="T2" fmla="*/ 3 w 88"/>
                <a:gd name="T3" fmla="*/ 5 h 134"/>
                <a:gd name="T4" fmla="*/ 8 w 88"/>
                <a:gd name="T5" fmla="*/ 4 h 134"/>
                <a:gd name="T6" fmla="*/ 14 w 88"/>
                <a:gd name="T7" fmla="*/ 3 h 134"/>
                <a:gd name="T8" fmla="*/ 21 w 88"/>
                <a:gd name="T9" fmla="*/ 1 h 134"/>
                <a:gd name="T10" fmla="*/ 30 w 88"/>
                <a:gd name="T11" fmla="*/ 1 h 134"/>
                <a:gd name="T12" fmla="*/ 41 w 88"/>
                <a:gd name="T13" fmla="*/ 0 h 134"/>
                <a:gd name="T14" fmla="*/ 52 w 88"/>
                <a:gd name="T15" fmla="*/ 0 h 134"/>
                <a:gd name="T16" fmla="*/ 63 w 88"/>
                <a:gd name="T17" fmla="*/ 1 h 134"/>
                <a:gd name="T18" fmla="*/ 75 w 88"/>
                <a:gd name="T19" fmla="*/ 3 h 134"/>
                <a:gd name="T20" fmla="*/ 88 w 88"/>
                <a:gd name="T21" fmla="*/ 6 h 134"/>
                <a:gd name="T22" fmla="*/ 88 w 88"/>
                <a:gd name="T23" fmla="*/ 8 h 134"/>
                <a:gd name="T24" fmla="*/ 88 w 88"/>
                <a:gd name="T25" fmla="*/ 16 h 134"/>
                <a:gd name="T26" fmla="*/ 88 w 88"/>
                <a:gd name="T27" fmla="*/ 28 h 134"/>
                <a:gd name="T28" fmla="*/ 88 w 88"/>
                <a:gd name="T29" fmla="*/ 42 h 134"/>
                <a:gd name="T30" fmla="*/ 88 w 88"/>
                <a:gd name="T31" fmla="*/ 58 h 134"/>
                <a:gd name="T32" fmla="*/ 88 w 88"/>
                <a:gd name="T33" fmla="*/ 74 h 134"/>
                <a:gd name="T34" fmla="*/ 88 w 88"/>
                <a:gd name="T35" fmla="*/ 89 h 134"/>
                <a:gd name="T36" fmla="*/ 88 w 88"/>
                <a:gd name="T37" fmla="*/ 103 h 134"/>
                <a:gd name="T38" fmla="*/ 88 w 88"/>
                <a:gd name="T39" fmla="*/ 113 h 134"/>
                <a:gd name="T40" fmla="*/ 88 w 88"/>
                <a:gd name="T41" fmla="*/ 119 h 134"/>
                <a:gd name="T42" fmla="*/ 88 w 88"/>
                <a:gd name="T43" fmla="*/ 121 h 134"/>
                <a:gd name="T44" fmla="*/ 86 w 88"/>
                <a:gd name="T45" fmla="*/ 122 h 134"/>
                <a:gd name="T46" fmla="*/ 82 w 88"/>
                <a:gd name="T47" fmla="*/ 124 h 134"/>
                <a:gd name="T48" fmla="*/ 77 w 88"/>
                <a:gd name="T49" fmla="*/ 126 h 134"/>
                <a:gd name="T50" fmla="*/ 70 w 88"/>
                <a:gd name="T51" fmla="*/ 129 h 134"/>
                <a:gd name="T52" fmla="*/ 61 w 88"/>
                <a:gd name="T53" fmla="*/ 132 h 134"/>
                <a:gd name="T54" fmla="*/ 52 w 88"/>
                <a:gd name="T55" fmla="*/ 133 h 134"/>
                <a:gd name="T56" fmla="*/ 41 w 88"/>
                <a:gd name="T57" fmla="*/ 134 h 134"/>
                <a:gd name="T58" fmla="*/ 30 w 88"/>
                <a:gd name="T59" fmla="*/ 132 h 134"/>
                <a:gd name="T60" fmla="*/ 17 w 88"/>
                <a:gd name="T61" fmla="*/ 129 h 134"/>
                <a:gd name="T62" fmla="*/ 5 w 88"/>
                <a:gd name="T63" fmla="*/ 124 h 134"/>
                <a:gd name="T64" fmla="*/ 0 w 88"/>
                <a:gd name="T65" fmla="*/ 120 h 134"/>
                <a:gd name="T66" fmla="*/ 0 w 88"/>
                <a:gd name="T67" fmla="*/ 114 h 134"/>
                <a:gd name="T68" fmla="*/ 0 w 88"/>
                <a:gd name="T69" fmla="*/ 103 h 134"/>
                <a:gd name="T70" fmla="*/ 0 w 88"/>
                <a:gd name="T71" fmla="*/ 90 h 134"/>
                <a:gd name="T72" fmla="*/ 0 w 88"/>
                <a:gd name="T73" fmla="*/ 74 h 134"/>
                <a:gd name="T74" fmla="*/ 0 w 88"/>
                <a:gd name="T75" fmla="*/ 58 h 134"/>
                <a:gd name="T76" fmla="*/ 0 w 88"/>
                <a:gd name="T77" fmla="*/ 42 h 134"/>
                <a:gd name="T78" fmla="*/ 0 w 88"/>
                <a:gd name="T79" fmla="*/ 28 h 134"/>
                <a:gd name="T80" fmla="*/ 0 w 88"/>
                <a:gd name="T81" fmla="*/ 16 h 134"/>
                <a:gd name="T82" fmla="*/ 0 w 88"/>
                <a:gd name="T83" fmla="*/ 8 h 134"/>
                <a:gd name="T84" fmla="*/ 0 w 88"/>
                <a:gd name="T85" fmla="*/ 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" h="134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88" y="24"/>
                  </a:lnTo>
                  <a:lnTo>
                    <a:pt x="88" y="28"/>
                  </a:lnTo>
                  <a:lnTo>
                    <a:pt x="88" y="32"/>
                  </a:lnTo>
                  <a:lnTo>
                    <a:pt x="88" y="37"/>
                  </a:lnTo>
                  <a:lnTo>
                    <a:pt x="88" y="42"/>
                  </a:lnTo>
                  <a:lnTo>
                    <a:pt x="88" y="47"/>
                  </a:lnTo>
                  <a:lnTo>
                    <a:pt x="88" y="52"/>
                  </a:lnTo>
                  <a:lnTo>
                    <a:pt x="88" y="58"/>
                  </a:lnTo>
                  <a:lnTo>
                    <a:pt x="88" y="63"/>
                  </a:lnTo>
                  <a:lnTo>
                    <a:pt x="88" y="68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8" y="84"/>
                  </a:lnTo>
                  <a:lnTo>
                    <a:pt x="88" y="89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88" y="103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88" y="120"/>
                  </a:lnTo>
                  <a:lnTo>
                    <a:pt x="88" y="121"/>
                  </a:lnTo>
                  <a:lnTo>
                    <a:pt x="87" y="121"/>
                  </a:lnTo>
                  <a:lnTo>
                    <a:pt x="86" y="122"/>
                  </a:lnTo>
                  <a:lnTo>
                    <a:pt x="85" y="122"/>
                  </a:lnTo>
                  <a:lnTo>
                    <a:pt x="84" y="123"/>
                  </a:lnTo>
                  <a:lnTo>
                    <a:pt x="82" y="124"/>
                  </a:lnTo>
                  <a:lnTo>
                    <a:pt x="81" y="125"/>
                  </a:lnTo>
                  <a:lnTo>
                    <a:pt x="79" y="126"/>
                  </a:lnTo>
                  <a:lnTo>
                    <a:pt x="77" y="126"/>
                  </a:lnTo>
                  <a:lnTo>
                    <a:pt x="75" y="127"/>
                  </a:lnTo>
                  <a:lnTo>
                    <a:pt x="72" y="128"/>
                  </a:lnTo>
                  <a:lnTo>
                    <a:pt x="70" y="129"/>
                  </a:lnTo>
                  <a:lnTo>
                    <a:pt x="67" y="130"/>
                  </a:lnTo>
                  <a:lnTo>
                    <a:pt x="64" y="131"/>
                  </a:lnTo>
                  <a:lnTo>
                    <a:pt x="61" y="132"/>
                  </a:lnTo>
                  <a:lnTo>
                    <a:pt x="58" y="132"/>
                  </a:lnTo>
                  <a:lnTo>
                    <a:pt x="55" y="133"/>
                  </a:lnTo>
                  <a:lnTo>
                    <a:pt x="52" y="133"/>
                  </a:lnTo>
                  <a:lnTo>
                    <a:pt x="48" y="133"/>
                  </a:lnTo>
                  <a:lnTo>
                    <a:pt x="45" y="134"/>
                  </a:lnTo>
                  <a:lnTo>
                    <a:pt x="41" y="134"/>
                  </a:lnTo>
                  <a:lnTo>
                    <a:pt x="37" y="133"/>
                  </a:lnTo>
                  <a:lnTo>
                    <a:pt x="34" y="133"/>
                  </a:lnTo>
                  <a:lnTo>
                    <a:pt x="30" y="132"/>
                  </a:lnTo>
                  <a:lnTo>
                    <a:pt x="26" y="132"/>
                  </a:lnTo>
                  <a:lnTo>
                    <a:pt x="21" y="131"/>
                  </a:lnTo>
                  <a:lnTo>
                    <a:pt x="17" y="129"/>
                  </a:lnTo>
                  <a:lnTo>
                    <a:pt x="13" y="128"/>
                  </a:lnTo>
                  <a:lnTo>
                    <a:pt x="9" y="126"/>
                  </a:lnTo>
                  <a:lnTo>
                    <a:pt x="5" y="124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" name="Freeform 118"/>
            <p:cNvSpPr>
              <a:spLocks/>
            </p:cNvSpPr>
            <p:nvPr/>
          </p:nvSpPr>
          <p:spPr bwMode="auto">
            <a:xfrm>
              <a:off x="2673" y="2874"/>
              <a:ext cx="68" cy="90"/>
            </a:xfrm>
            <a:custGeom>
              <a:avLst/>
              <a:gdLst>
                <a:gd name="T0" fmla="*/ 0 w 68"/>
                <a:gd name="T1" fmla="*/ 81 h 90"/>
                <a:gd name="T2" fmla="*/ 0 w 68"/>
                <a:gd name="T3" fmla="*/ 76 h 90"/>
                <a:gd name="T4" fmla="*/ 0 w 68"/>
                <a:gd name="T5" fmla="*/ 69 h 90"/>
                <a:gd name="T6" fmla="*/ 0 w 68"/>
                <a:gd name="T7" fmla="*/ 59 h 90"/>
                <a:gd name="T8" fmla="*/ 0 w 68"/>
                <a:gd name="T9" fmla="*/ 48 h 90"/>
                <a:gd name="T10" fmla="*/ 0 w 68"/>
                <a:gd name="T11" fmla="*/ 37 h 90"/>
                <a:gd name="T12" fmla="*/ 0 w 68"/>
                <a:gd name="T13" fmla="*/ 26 h 90"/>
                <a:gd name="T14" fmla="*/ 0 w 68"/>
                <a:gd name="T15" fmla="*/ 16 h 90"/>
                <a:gd name="T16" fmla="*/ 0 w 68"/>
                <a:gd name="T17" fmla="*/ 7 h 90"/>
                <a:gd name="T18" fmla="*/ 0 w 68"/>
                <a:gd name="T19" fmla="*/ 2 h 90"/>
                <a:gd name="T20" fmla="*/ 0 w 68"/>
                <a:gd name="T21" fmla="*/ 0 h 90"/>
                <a:gd name="T22" fmla="*/ 2 w 68"/>
                <a:gd name="T23" fmla="*/ 0 h 90"/>
                <a:gd name="T24" fmla="*/ 7 w 68"/>
                <a:gd name="T25" fmla="*/ 0 h 90"/>
                <a:gd name="T26" fmla="*/ 13 w 68"/>
                <a:gd name="T27" fmla="*/ 0 h 90"/>
                <a:gd name="T28" fmla="*/ 22 w 68"/>
                <a:gd name="T29" fmla="*/ 0 h 90"/>
                <a:gd name="T30" fmla="*/ 31 w 68"/>
                <a:gd name="T31" fmla="*/ 0 h 90"/>
                <a:gd name="T32" fmla="*/ 41 w 68"/>
                <a:gd name="T33" fmla="*/ 0 h 90"/>
                <a:gd name="T34" fmla="*/ 50 w 68"/>
                <a:gd name="T35" fmla="*/ 0 h 90"/>
                <a:gd name="T36" fmla="*/ 58 w 68"/>
                <a:gd name="T37" fmla="*/ 0 h 90"/>
                <a:gd name="T38" fmla="*/ 64 w 68"/>
                <a:gd name="T39" fmla="*/ 0 h 90"/>
                <a:gd name="T40" fmla="*/ 68 w 68"/>
                <a:gd name="T41" fmla="*/ 0 h 90"/>
                <a:gd name="T42" fmla="*/ 68 w 68"/>
                <a:gd name="T43" fmla="*/ 0 h 90"/>
                <a:gd name="T44" fmla="*/ 68 w 68"/>
                <a:gd name="T45" fmla="*/ 3 h 90"/>
                <a:gd name="T46" fmla="*/ 68 w 68"/>
                <a:gd name="T47" fmla="*/ 10 h 90"/>
                <a:gd name="T48" fmla="*/ 68 w 68"/>
                <a:gd name="T49" fmla="*/ 19 h 90"/>
                <a:gd name="T50" fmla="*/ 68 w 68"/>
                <a:gd name="T51" fmla="*/ 29 h 90"/>
                <a:gd name="T52" fmla="*/ 68 w 68"/>
                <a:gd name="T53" fmla="*/ 41 h 90"/>
                <a:gd name="T54" fmla="*/ 68 w 68"/>
                <a:gd name="T55" fmla="*/ 52 h 90"/>
                <a:gd name="T56" fmla="*/ 68 w 68"/>
                <a:gd name="T57" fmla="*/ 63 h 90"/>
                <a:gd name="T58" fmla="*/ 68 w 68"/>
                <a:gd name="T59" fmla="*/ 72 h 90"/>
                <a:gd name="T60" fmla="*/ 68 w 68"/>
                <a:gd name="T61" fmla="*/ 78 h 90"/>
                <a:gd name="T62" fmla="*/ 68 w 68"/>
                <a:gd name="T63" fmla="*/ 82 h 90"/>
                <a:gd name="T64" fmla="*/ 65 w 68"/>
                <a:gd name="T65" fmla="*/ 84 h 90"/>
                <a:gd name="T66" fmla="*/ 60 w 68"/>
                <a:gd name="T67" fmla="*/ 86 h 90"/>
                <a:gd name="T68" fmla="*/ 53 w 68"/>
                <a:gd name="T69" fmla="*/ 88 h 90"/>
                <a:gd name="T70" fmla="*/ 46 w 68"/>
                <a:gd name="T71" fmla="*/ 89 h 90"/>
                <a:gd name="T72" fmla="*/ 38 w 68"/>
                <a:gd name="T73" fmla="*/ 90 h 90"/>
                <a:gd name="T74" fmla="*/ 31 w 68"/>
                <a:gd name="T75" fmla="*/ 90 h 90"/>
                <a:gd name="T76" fmla="*/ 23 w 68"/>
                <a:gd name="T77" fmla="*/ 89 h 90"/>
                <a:gd name="T78" fmla="*/ 16 w 68"/>
                <a:gd name="T79" fmla="*/ 88 h 90"/>
                <a:gd name="T80" fmla="*/ 10 w 68"/>
                <a:gd name="T81" fmla="*/ 87 h 90"/>
                <a:gd name="T82" fmla="*/ 4 w 68"/>
                <a:gd name="T83" fmla="*/ 85 h 90"/>
                <a:gd name="T84" fmla="*/ 0 w 68"/>
                <a:gd name="T85" fmla="*/ 82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" h="90">
                  <a:moveTo>
                    <a:pt x="0" y="82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68" y="33"/>
                  </a:lnTo>
                  <a:lnTo>
                    <a:pt x="68" y="37"/>
                  </a:lnTo>
                  <a:lnTo>
                    <a:pt x="68" y="41"/>
                  </a:lnTo>
                  <a:lnTo>
                    <a:pt x="68" y="45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8" y="59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8" y="69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1"/>
                  </a:lnTo>
                  <a:lnTo>
                    <a:pt x="68" y="82"/>
                  </a:lnTo>
                  <a:lnTo>
                    <a:pt x="67" y="83"/>
                  </a:lnTo>
                  <a:lnTo>
                    <a:pt x="65" y="84"/>
                  </a:lnTo>
                  <a:lnTo>
                    <a:pt x="64" y="84"/>
                  </a:lnTo>
                  <a:lnTo>
                    <a:pt x="62" y="85"/>
                  </a:lnTo>
                  <a:lnTo>
                    <a:pt x="60" y="86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41" y="89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3" y="89"/>
                  </a:lnTo>
                  <a:lnTo>
                    <a:pt x="21" y="89"/>
                  </a:lnTo>
                  <a:lnTo>
                    <a:pt x="18" y="89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8" y="86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3" y="84"/>
                  </a:lnTo>
                  <a:lnTo>
                    <a:pt x="2" y="8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FF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" name="Freeform 119"/>
            <p:cNvSpPr>
              <a:spLocks/>
            </p:cNvSpPr>
            <p:nvPr/>
          </p:nvSpPr>
          <p:spPr bwMode="auto">
            <a:xfrm>
              <a:off x="2673" y="2874"/>
              <a:ext cx="68" cy="90"/>
            </a:xfrm>
            <a:custGeom>
              <a:avLst/>
              <a:gdLst>
                <a:gd name="T0" fmla="*/ 0 w 68"/>
                <a:gd name="T1" fmla="*/ 81 h 90"/>
                <a:gd name="T2" fmla="*/ 0 w 68"/>
                <a:gd name="T3" fmla="*/ 76 h 90"/>
                <a:gd name="T4" fmla="*/ 0 w 68"/>
                <a:gd name="T5" fmla="*/ 69 h 90"/>
                <a:gd name="T6" fmla="*/ 0 w 68"/>
                <a:gd name="T7" fmla="*/ 59 h 90"/>
                <a:gd name="T8" fmla="*/ 0 w 68"/>
                <a:gd name="T9" fmla="*/ 48 h 90"/>
                <a:gd name="T10" fmla="*/ 0 w 68"/>
                <a:gd name="T11" fmla="*/ 37 h 90"/>
                <a:gd name="T12" fmla="*/ 0 w 68"/>
                <a:gd name="T13" fmla="*/ 26 h 90"/>
                <a:gd name="T14" fmla="*/ 0 w 68"/>
                <a:gd name="T15" fmla="*/ 16 h 90"/>
                <a:gd name="T16" fmla="*/ 0 w 68"/>
                <a:gd name="T17" fmla="*/ 7 h 90"/>
                <a:gd name="T18" fmla="*/ 0 w 68"/>
                <a:gd name="T19" fmla="*/ 2 h 90"/>
                <a:gd name="T20" fmla="*/ 0 w 68"/>
                <a:gd name="T21" fmla="*/ 0 h 90"/>
                <a:gd name="T22" fmla="*/ 2 w 68"/>
                <a:gd name="T23" fmla="*/ 0 h 90"/>
                <a:gd name="T24" fmla="*/ 7 w 68"/>
                <a:gd name="T25" fmla="*/ 0 h 90"/>
                <a:gd name="T26" fmla="*/ 13 w 68"/>
                <a:gd name="T27" fmla="*/ 0 h 90"/>
                <a:gd name="T28" fmla="*/ 22 w 68"/>
                <a:gd name="T29" fmla="*/ 0 h 90"/>
                <a:gd name="T30" fmla="*/ 31 w 68"/>
                <a:gd name="T31" fmla="*/ 0 h 90"/>
                <a:gd name="T32" fmla="*/ 41 w 68"/>
                <a:gd name="T33" fmla="*/ 0 h 90"/>
                <a:gd name="T34" fmla="*/ 50 w 68"/>
                <a:gd name="T35" fmla="*/ 0 h 90"/>
                <a:gd name="T36" fmla="*/ 58 w 68"/>
                <a:gd name="T37" fmla="*/ 0 h 90"/>
                <a:gd name="T38" fmla="*/ 64 w 68"/>
                <a:gd name="T39" fmla="*/ 0 h 90"/>
                <a:gd name="T40" fmla="*/ 68 w 68"/>
                <a:gd name="T41" fmla="*/ 0 h 90"/>
                <a:gd name="T42" fmla="*/ 68 w 68"/>
                <a:gd name="T43" fmla="*/ 0 h 90"/>
                <a:gd name="T44" fmla="*/ 68 w 68"/>
                <a:gd name="T45" fmla="*/ 3 h 90"/>
                <a:gd name="T46" fmla="*/ 68 w 68"/>
                <a:gd name="T47" fmla="*/ 10 h 90"/>
                <a:gd name="T48" fmla="*/ 68 w 68"/>
                <a:gd name="T49" fmla="*/ 19 h 90"/>
                <a:gd name="T50" fmla="*/ 68 w 68"/>
                <a:gd name="T51" fmla="*/ 29 h 90"/>
                <a:gd name="T52" fmla="*/ 68 w 68"/>
                <a:gd name="T53" fmla="*/ 41 h 90"/>
                <a:gd name="T54" fmla="*/ 68 w 68"/>
                <a:gd name="T55" fmla="*/ 52 h 90"/>
                <a:gd name="T56" fmla="*/ 68 w 68"/>
                <a:gd name="T57" fmla="*/ 63 h 90"/>
                <a:gd name="T58" fmla="*/ 68 w 68"/>
                <a:gd name="T59" fmla="*/ 72 h 90"/>
                <a:gd name="T60" fmla="*/ 68 w 68"/>
                <a:gd name="T61" fmla="*/ 78 h 90"/>
                <a:gd name="T62" fmla="*/ 68 w 68"/>
                <a:gd name="T63" fmla="*/ 82 h 90"/>
                <a:gd name="T64" fmla="*/ 65 w 68"/>
                <a:gd name="T65" fmla="*/ 84 h 90"/>
                <a:gd name="T66" fmla="*/ 60 w 68"/>
                <a:gd name="T67" fmla="*/ 86 h 90"/>
                <a:gd name="T68" fmla="*/ 53 w 68"/>
                <a:gd name="T69" fmla="*/ 88 h 90"/>
                <a:gd name="T70" fmla="*/ 46 w 68"/>
                <a:gd name="T71" fmla="*/ 89 h 90"/>
                <a:gd name="T72" fmla="*/ 38 w 68"/>
                <a:gd name="T73" fmla="*/ 90 h 90"/>
                <a:gd name="T74" fmla="*/ 31 w 68"/>
                <a:gd name="T75" fmla="*/ 90 h 90"/>
                <a:gd name="T76" fmla="*/ 23 w 68"/>
                <a:gd name="T77" fmla="*/ 89 h 90"/>
                <a:gd name="T78" fmla="*/ 16 w 68"/>
                <a:gd name="T79" fmla="*/ 88 h 90"/>
                <a:gd name="T80" fmla="*/ 10 w 68"/>
                <a:gd name="T81" fmla="*/ 87 h 90"/>
                <a:gd name="T82" fmla="*/ 4 w 68"/>
                <a:gd name="T83" fmla="*/ 85 h 90"/>
                <a:gd name="T84" fmla="*/ 0 w 68"/>
                <a:gd name="T85" fmla="*/ 82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" h="90">
                  <a:moveTo>
                    <a:pt x="0" y="82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10"/>
                  </a:lnTo>
                  <a:lnTo>
                    <a:pt x="68" y="13"/>
                  </a:lnTo>
                  <a:lnTo>
                    <a:pt x="68" y="16"/>
                  </a:lnTo>
                  <a:lnTo>
                    <a:pt x="68" y="19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9"/>
                  </a:lnTo>
                  <a:lnTo>
                    <a:pt x="68" y="33"/>
                  </a:lnTo>
                  <a:lnTo>
                    <a:pt x="68" y="37"/>
                  </a:lnTo>
                  <a:lnTo>
                    <a:pt x="68" y="41"/>
                  </a:lnTo>
                  <a:lnTo>
                    <a:pt x="68" y="45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8" y="56"/>
                  </a:lnTo>
                  <a:lnTo>
                    <a:pt x="68" y="59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8" y="69"/>
                  </a:lnTo>
                  <a:lnTo>
                    <a:pt x="68" y="72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1"/>
                  </a:lnTo>
                  <a:lnTo>
                    <a:pt x="68" y="82"/>
                  </a:lnTo>
                  <a:lnTo>
                    <a:pt x="67" y="83"/>
                  </a:lnTo>
                  <a:lnTo>
                    <a:pt x="65" y="84"/>
                  </a:lnTo>
                  <a:lnTo>
                    <a:pt x="64" y="84"/>
                  </a:lnTo>
                  <a:lnTo>
                    <a:pt x="62" y="85"/>
                  </a:lnTo>
                  <a:lnTo>
                    <a:pt x="60" y="86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41" y="89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28" y="90"/>
                  </a:lnTo>
                  <a:lnTo>
                    <a:pt x="26" y="90"/>
                  </a:lnTo>
                  <a:lnTo>
                    <a:pt x="23" y="89"/>
                  </a:lnTo>
                  <a:lnTo>
                    <a:pt x="21" y="89"/>
                  </a:lnTo>
                  <a:lnTo>
                    <a:pt x="18" y="89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2" y="87"/>
                  </a:lnTo>
                  <a:lnTo>
                    <a:pt x="10" y="87"/>
                  </a:lnTo>
                  <a:lnTo>
                    <a:pt x="8" y="86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3" y="84"/>
                  </a:lnTo>
                  <a:lnTo>
                    <a:pt x="2" y="83"/>
                  </a:lnTo>
                  <a:lnTo>
                    <a:pt x="0" y="8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Oval 120"/>
            <p:cNvSpPr>
              <a:spLocks noChangeArrowheads="1"/>
            </p:cNvSpPr>
            <p:nvPr/>
          </p:nvSpPr>
          <p:spPr bwMode="auto">
            <a:xfrm>
              <a:off x="2672" y="2969"/>
              <a:ext cx="7" cy="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Oval 121"/>
            <p:cNvSpPr>
              <a:spLocks noChangeArrowheads="1"/>
            </p:cNvSpPr>
            <p:nvPr/>
          </p:nvSpPr>
          <p:spPr bwMode="auto">
            <a:xfrm>
              <a:off x="2672" y="2969"/>
              <a:ext cx="7" cy="7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" name="Oval 122"/>
            <p:cNvSpPr>
              <a:spLocks noChangeArrowheads="1"/>
            </p:cNvSpPr>
            <p:nvPr/>
          </p:nvSpPr>
          <p:spPr bwMode="auto">
            <a:xfrm>
              <a:off x="2687" y="2972"/>
              <a:ext cx="7" cy="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" name="Oval 123"/>
            <p:cNvSpPr>
              <a:spLocks noChangeArrowheads="1"/>
            </p:cNvSpPr>
            <p:nvPr/>
          </p:nvSpPr>
          <p:spPr bwMode="auto">
            <a:xfrm>
              <a:off x="2687" y="2972"/>
              <a:ext cx="7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" name="Oval 124"/>
            <p:cNvSpPr>
              <a:spLocks noChangeArrowheads="1"/>
            </p:cNvSpPr>
            <p:nvPr/>
          </p:nvSpPr>
          <p:spPr bwMode="auto">
            <a:xfrm>
              <a:off x="2718" y="2972"/>
              <a:ext cx="8" cy="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" name="Oval 125"/>
            <p:cNvSpPr>
              <a:spLocks noChangeArrowheads="1"/>
            </p:cNvSpPr>
            <p:nvPr/>
          </p:nvSpPr>
          <p:spPr bwMode="auto">
            <a:xfrm>
              <a:off x="2718" y="2972"/>
              <a:ext cx="8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Oval 126"/>
            <p:cNvSpPr>
              <a:spLocks noChangeArrowheads="1"/>
            </p:cNvSpPr>
            <p:nvPr/>
          </p:nvSpPr>
          <p:spPr bwMode="auto">
            <a:xfrm>
              <a:off x="2733" y="2969"/>
              <a:ext cx="8" cy="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" name="Oval 127"/>
            <p:cNvSpPr>
              <a:spLocks noChangeArrowheads="1"/>
            </p:cNvSpPr>
            <p:nvPr/>
          </p:nvSpPr>
          <p:spPr bwMode="auto">
            <a:xfrm>
              <a:off x="2733" y="2969"/>
              <a:ext cx="8" cy="7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" name="Rectangle 128"/>
            <p:cNvSpPr>
              <a:spLocks noChangeArrowheads="1"/>
            </p:cNvSpPr>
            <p:nvPr/>
          </p:nvSpPr>
          <p:spPr bwMode="auto">
            <a:xfrm>
              <a:off x="2704" y="2974"/>
              <a:ext cx="6" cy="7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1" name="Rectangle 129"/>
            <p:cNvSpPr>
              <a:spLocks noChangeArrowheads="1"/>
            </p:cNvSpPr>
            <p:nvPr/>
          </p:nvSpPr>
          <p:spPr bwMode="auto">
            <a:xfrm>
              <a:off x="2704" y="2974"/>
              <a:ext cx="6" cy="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2" name="Freeform 130"/>
            <p:cNvSpPr>
              <a:spLocks/>
            </p:cNvSpPr>
            <p:nvPr/>
          </p:nvSpPr>
          <p:spPr bwMode="auto">
            <a:xfrm>
              <a:off x="2663" y="2858"/>
              <a:ext cx="88" cy="6"/>
            </a:xfrm>
            <a:custGeom>
              <a:avLst/>
              <a:gdLst>
                <a:gd name="T0" fmla="*/ 0 w 88"/>
                <a:gd name="T1" fmla="*/ 5 h 6"/>
                <a:gd name="T2" fmla="*/ 1 w 88"/>
                <a:gd name="T3" fmla="*/ 5 h 6"/>
                <a:gd name="T4" fmla="*/ 3 w 88"/>
                <a:gd name="T5" fmla="*/ 5 h 6"/>
                <a:gd name="T6" fmla="*/ 6 w 88"/>
                <a:gd name="T7" fmla="*/ 4 h 6"/>
                <a:gd name="T8" fmla="*/ 10 w 88"/>
                <a:gd name="T9" fmla="*/ 3 h 6"/>
                <a:gd name="T10" fmla="*/ 14 w 88"/>
                <a:gd name="T11" fmla="*/ 3 h 6"/>
                <a:gd name="T12" fmla="*/ 19 w 88"/>
                <a:gd name="T13" fmla="*/ 2 h 6"/>
                <a:gd name="T14" fmla="*/ 24 w 88"/>
                <a:gd name="T15" fmla="*/ 1 h 6"/>
                <a:gd name="T16" fmla="*/ 30 w 88"/>
                <a:gd name="T17" fmla="*/ 1 h 6"/>
                <a:gd name="T18" fmla="*/ 37 w 88"/>
                <a:gd name="T19" fmla="*/ 0 h 6"/>
                <a:gd name="T20" fmla="*/ 44 w 88"/>
                <a:gd name="T21" fmla="*/ 0 h 6"/>
                <a:gd name="T22" fmla="*/ 52 w 88"/>
                <a:gd name="T23" fmla="*/ 0 h 6"/>
                <a:gd name="T24" fmla="*/ 59 w 88"/>
                <a:gd name="T25" fmla="*/ 1 h 6"/>
                <a:gd name="T26" fmla="*/ 67 w 88"/>
                <a:gd name="T27" fmla="*/ 1 h 6"/>
                <a:gd name="T28" fmla="*/ 75 w 88"/>
                <a:gd name="T29" fmla="*/ 3 h 6"/>
                <a:gd name="T30" fmla="*/ 84 w 88"/>
                <a:gd name="T31" fmla="*/ 4 h 6"/>
                <a:gd name="T32" fmla="*/ 88 w 88"/>
                <a:gd name="T33" fmla="*/ 6 h 6"/>
                <a:gd name="T34" fmla="*/ 86 w 88"/>
                <a:gd name="T35" fmla="*/ 6 h 6"/>
                <a:gd name="T36" fmla="*/ 82 w 88"/>
                <a:gd name="T37" fmla="*/ 6 h 6"/>
                <a:gd name="T38" fmla="*/ 77 w 88"/>
                <a:gd name="T39" fmla="*/ 6 h 6"/>
                <a:gd name="T40" fmla="*/ 71 w 88"/>
                <a:gd name="T41" fmla="*/ 6 h 6"/>
                <a:gd name="T42" fmla="*/ 64 w 88"/>
                <a:gd name="T43" fmla="*/ 6 h 6"/>
                <a:gd name="T44" fmla="*/ 56 w 88"/>
                <a:gd name="T45" fmla="*/ 6 h 6"/>
                <a:gd name="T46" fmla="*/ 48 w 88"/>
                <a:gd name="T47" fmla="*/ 6 h 6"/>
                <a:gd name="T48" fmla="*/ 40 w 88"/>
                <a:gd name="T49" fmla="*/ 6 h 6"/>
                <a:gd name="T50" fmla="*/ 32 w 88"/>
                <a:gd name="T51" fmla="*/ 6 h 6"/>
                <a:gd name="T52" fmla="*/ 24 w 88"/>
                <a:gd name="T53" fmla="*/ 6 h 6"/>
                <a:gd name="T54" fmla="*/ 17 w 88"/>
                <a:gd name="T55" fmla="*/ 6 h 6"/>
                <a:gd name="T56" fmla="*/ 11 w 88"/>
                <a:gd name="T57" fmla="*/ 6 h 6"/>
                <a:gd name="T58" fmla="*/ 6 w 88"/>
                <a:gd name="T59" fmla="*/ 6 h 6"/>
                <a:gd name="T60" fmla="*/ 2 w 88"/>
                <a:gd name="T61" fmla="*/ 6 h 6"/>
                <a:gd name="T62" fmla="*/ 0 w 88"/>
                <a:gd name="T63" fmla="*/ 6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8" h="6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87" y="6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BFB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3" name="Freeform 131"/>
            <p:cNvSpPr>
              <a:spLocks/>
            </p:cNvSpPr>
            <p:nvPr/>
          </p:nvSpPr>
          <p:spPr bwMode="auto">
            <a:xfrm>
              <a:off x="2663" y="2858"/>
              <a:ext cx="88" cy="6"/>
            </a:xfrm>
            <a:custGeom>
              <a:avLst/>
              <a:gdLst>
                <a:gd name="T0" fmla="*/ 0 w 88"/>
                <a:gd name="T1" fmla="*/ 5 h 6"/>
                <a:gd name="T2" fmla="*/ 1 w 88"/>
                <a:gd name="T3" fmla="*/ 5 h 6"/>
                <a:gd name="T4" fmla="*/ 3 w 88"/>
                <a:gd name="T5" fmla="*/ 5 h 6"/>
                <a:gd name="T6" fmla="*/ 6 w 88"/>
                <a:gd name="T7" fmla="*/ 4 h 6"/>
                <a:gd name="T8" fmla="*/ 10 w 88"/>
                <a:gd name="T9" fmla="*/ 3 h 6"/>
                <a:gd name="T10" fmla="*/ 14 w 88"/>
                <a:gd name="T11" fmla="*/ 3 h 6"/>
                <a:gd name="T12" fmla="*/ 19 w 88"/>
                <a:gd name="T13" fmla="*/ 2 h 6"/>
                <a:gd name="T14" fmla="*/ 24 w 88"/>
                <a:gd name="T15" fmla="*/ 1 h 6"/>
                <a:gd name="T16" fmla="*/ 30 w 88"/>
                <a:gd name="T17" fmla="*/ 1 h 6"/>
                <a:gd name="T18" fmla="*/ 37 w 88"/>
                <a:gd name="T19" fmla="*/ 0 h 6"/>
                <a:gd name="T20" fmla="*/ 44 w 88"/>
                <a:gd name="T21" fmla="*/ 0 h 6"/>
                <a:gd name="T22" fmla="*/ 52 w 88"/>
                <a:gd name="T23" fmla="*/ 0 h 6"/>
                <a:gd name="T24" fmla="*/ 59 w 88"/>
                <a:gd name="T25" fmla="*/ 1 h 6"/>
                <a:gd name="T26" fmla="*/ 67 w 88"/>
                <a:gd name="T27" fmla="*/ 1 h 6"/>
                <a:gd name="T28" fmla="*/ 75 w 88"/>
                <a:gd name="T29" fmla="*/ 3 h 6"/>
                <a:gd name="T30" fmla="*/ 84 w 88"/>
                <a:gd name="T31" fmla="*/ 4 h 6"/>
                <a:gd name="T32" fmla="*/ 88 w 88"/>
                <a:gd name="T33" fmla="*/ 6 h 6"/>
                <a:gd name="T34" fmla="*/ 86 w 88"/>
                <a:gd name="T35" fmla="*/ 6 h 6"/>
                <a:gd name="T36" fmla="*/ 82 w 88"/>
                <a:gd name="T37" fmla="*/ 6 h 6"/>
                <a:gd name="T38" fmla="*/ 77 w 88"/>
                <a:gd name="T39" fmla="*/ 6 h 6"/>
                <a:gd name="T40" fmla="*/ 71 w 88"/>
                <a:gd name="T41" fmla="*/ 6 h 6"/>
                <a:gd name="T42" fmla="*/ 64 w 88"/>
                <a:gd name="T43" fmla="*/ 6 h 6"/>
                <a:gd name="T44" fmla="*/ 56 w 88"/>
                <a:gd name="T45" fmla="*/ 6 h 6"/>
                <a:gd name="T46" fmla="*/ 48 w 88"/>
                <a:gd name="T47" fmla="*/ 6 h 6"/>
                <a:gd name="T48" fmla="*/ 40 w 88"/>
                <a:gd name="T49" fmla="*/ 6 h 6"/>
                <a:gd name="T50" fmla="*/ 32 w 88"/>
                <a:gd name="T51" fmla="*/ 6 h 6"/>
                <a:gd name="T52" fmla="*/ 24 w 88"/>
                <a:gd name="T53" fmla="*/ 6 h 6"/>
                <a:gd name="T54" fmla="*/ 17 w 88"/>
                <a:gd name="T55" fmla="*/ 6 h 6"/>
                <a:gd name="T56" fmla="*/ 11 w 88"/>
                <a:gd name="T57" fmla="*/ 6 h 6"/>
                <a:gd name="T58" fmla="*/ 6 w 88"/>
                <a:gd name="T59" fmla="*/ 6 h 6"/>
                <a:gd name="T60" fmla="*/ 2 w 88"/>
                <a:gd name="T61" fmla="*/ 6 h 6"/>
                <a:gd name="T62" fmla="*/ 0 w 88"/>
                <a:gd name="T63" fmla="*/ 6 h 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8" h="6">
                  <a:moveTo>
                    <a:pt x="0" y="6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3" y="1"/>
                  </a:lnTo>
                  <a:lnTo>
                    <a:pt x="67" y="1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8" y="6"/>
                  </a:lnTo>
                  <a:lnTo>
                    <a:pt x="87" y="6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7" y="6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4" y="6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4" name="Oval 132"/>
            <p:cNvSpPr>
              <a:spLocks noChangeArrowheads="1"/>
            </p:cNvSpPr>
            <p:nvPr/>
          </p:nvSpPr>
          <p:spPr bwMode="auto">
            <a:xfrm>
              <a:off x="2703" y="2968"/>
              <a:ext cx="7" cy="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5" name="Oval 133"/>
            <p:cNvSpPr>
              <a:spLocks noChangeArrowheads="1"/>
            </p:cNvSpPr>
            <p:nvPr/>
          </p:nvSpPr>
          <p:spPr bwMode="auto">
            <a:xfrm>
              <a:off x="2703" y="2968"/>
              <a:ext cx="7" cy="8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6" name="Oval 134"/>
            <p:cNvSpPr>
              <a:spLocks noChangeArrowheads="1"/>
            </p:cNvSpPr>
            <p:nvPr/>
          </p:nvSpPr>
          <p:spPr bwMode="auto">
            <a:xfrm>
              <a:off x="2703" y="2979"/>
              <a:ext cx="7" cy="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7" name="Oval 135"/>
            <p:cNvSpPr>
              <a:spLocks noChangeArrowheads="1"/>
            </p:cNvSpPr>
            <p:nvPr/>
          </p:nvSpPr>
          <p:spPr bwMode="auto">
            <a:xfrm>
              <a:off x="2703" y="2979"/>
              <a:ext cx="7" cy="7"/>
            </a:xfrm>
            <a:prstGeom prst="ellips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36" name="Group 136"/>
          <p:cNvGrpSpPr>
            <a:grpSpLocks/>
          </p:cNvGrpSpPr>
          <p:nvPr/>
        </p:nvGrpSpPr>
        <p:grpSpPr bwMode="auto">
          <a:xfrm>
            <a:off x="7635875" y="4797425"/>
            <a:ext cx="969963" cy="836613"/>
            <a:chOff x="3800" y="2818"/>
            <a:chExt cx="358" cy="319"/>
          </a:xfrm>
        </p:grpSpPr>
        <p:sp>
          <p:nvSpPr>
            <p:cNvPr id="10547" name="Freeform 137"/>
            <p:cNvSpPr>
              <a:spLocks noEditPoints="1"/>
            </p:cNvSpPr>
            <p:nvPr/>
          </p:nvSpPr>
          <p:spPr bwMode="auto">
            <a:xfrm>
              <a:off x="3900" y="2818"/>
              <a:ext cx="167" cy="168"/>
            </a:xfrm>
            <a:custGeom>
              <a:avLst/>
              <a:gdLst>
                <a:gd name="T0" fmla="*/ 50 w 167"/>
                <a:gd name="T1" fmla="*/ 99 h 168"/>
                <a:gd name="T2" fmla="*/ 117 w 167"/>
                <a:gd name="T3" fmla="*/ 99 h 168"/>
                <a:gd name="T4" fmla="*/ 117 w 167"/>
                <a:gd name="T5" fmla="*/ 91 h 168"/>
                <a:gd name="T6" fmla="*/ 50 w 167"/>
                <a:gd name="T7" fmla="*/ 91 h 168"/>
                <a:gd name="T8" fmla="*/ 50 w 167"/>
                <a:gd name="T9" fmla="*/ 99 h 168"/>
                <a:gd name="T10" fmla="*/ 17 w 167"/>
                <a:gd name="T11" fmla="*/ 91 h 168"/>
                <a:gd name="T12" fmla="*/ 151 w 167"/>
                <a:gd name="T13" fmla="*/ 91 h 168"/>
                <a:gd name="T14" fmla="*/ 151 w 167"/>
                <a:gd name="T15" fmla="*/ 0 h 168"/>
                <a:gd name="T16" fmla="*/ 17 w 167"/>
                <a:gd name="T17" fmla="*/ 0 h 168"/>
                <a:gd name="T18" fmla="*/ 17 w 167"/>
                <a:gd name="T19" fmla="*/ 91 h 168"/>
                <a:gd name="T20" fmla="*/ 33 w 167"/>
                <a:gd name="T21" fmla="*/ 122 h 168"/>
                <a:gd name="T22" fmla="*/ 134 w 167"/>
                <a:gd name="T23" fmla="*/ 122 h 168"/>
                <a:gd name="T24" fmla="*/ 134 w 167"/>
                <a:gd name="T25" fmla="*/ 99 h 168"/>
                <a:gd name="T26" fmla="*/ 33 w 167"/>
                <a:gd name="T27" fmla="*/ 99 h 168"/>
                <a:gd name="T28" fmla="*/ 33 w 167"/>
                <a:gd name="T29" fmla="*/ 122 h 168"/>
                <a:gd name="T30" fmla="*/ 126 w 167"/>
                <a:gd name="T31" fmla="*/ 122 h 168"/>
                <a:gd name="T32" fmla="*/ 0 w 167"/>
                <a:gd name="T33" fmla="*/ 122 h 168"/>
                <a:gd name="T34" fmla="*/ 0 w 167"/>
                <a:gd name="T35" fmla="*/ 168 h 168"/>
                <a:gd name="T36" fmla="*/ 167 w 167"/>
                <a:gd name="T37" fmla="*/ 168 h 168"/>
                <a:gd name="T38" fmla="*/ 167 w 167"/>
                <a:gd name="T39" fmla="*/ 122 h 168"/>
                <a:gd name="T40" fmla="*/ 126 w 167"/>
                <a:gd name="T41" fmla="*/ 122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7" h="168">
                  <a:moveTo>
                    <a:pt x="50" y="99"/>
                  </a:moveTo>
                  <a:lnTo>
                    <a:pt x="117" y="99"/>
                  </a:lnTo>
                  <a:lnTo>
                    <a:pt x="117" y="91"/>
                  </a:lnTo>
                  <a:lnTo>
                    <a:pt x="50" y="91"/>
                  </a:lnTo>
                  <a:lnTo>
                    <a:pt x="50" y="99"/>
                  </a:lnTo>
                  <a:close/>
                  <a:moveTo>
                    <a:pt x="17" y="91"/>
                  </a:moveTo>
                  <a:lnTo>
                    <a:pt x="151" y="91"/>
                  </a:lnTo>
                  <a:lnTo>
                    <a:pt x="151" y="0"/>
                  </a:lnTo>
                  <a:lnTo>
                    <a:pt x="17" y="0"/>
                  </a:lnTo>
                  <a:lnTo>
                    <a:pt x="17" y="91"/>
                  </a:lnTo>
                  <a:close/>
                  <a:moveTo>
                    <a:pt x="33" y="122"/>
                  </a:moveTo>
                  <a:lnTo>
                    <a:pt x="134" y="122"/>
                  </a:lnTo>
                  <a:lnTo>
                    <a:pt x="134" y="99"/>
                  </a:lnTo>
                  <a:lnTo>
                    <a:pt x="33" y="99"/>
                  </a:lnTo>
                  <a:lnTo>
                    <a:pt x="33" y="122"/>
                  </a:lnTo>
                  <a:close/>
                  <a:moveTo>
                    <a:pt x="126" y="122"/>
                  </a:moveTo>
                  <a:lnTo>
                    <a:pt x="0" y="122"/>
                  </a:lnTo>
                  <a:lnTo>
                    <a:pt x="0" y="168"/>
                  </a:lnTo>
                  <a:lnTo>
                    <a:pt x="167" y="168"/>
                  </a:lnTo>
                  <a:lnTo>
                    <a:pt x="167" y="12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Rectangle 138"/>
            <p:cNvSpPr>
              <a:spLocks noChangeArrowheads="1"/>
            </p:cNvSpPr>
            <p:nvPr/>
          </p:nvSpPr>
          <p:spPr bwMode="auto">
            <a:xfrm>
              <a:off x="3952" y="2911"/>
              <a:ext cx="63" cy="4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Rectangle 139"/>
            <p:cNvSpPr>
              <a:spLocks noChangeArrowheads="1"/>
            </p:cNvSpPr>
            <p:nvPr/>
          </p:nvSpPr>
          <p:spPr bwMode="auto">
            <a:xfrm>
              <a:off x="3919" y="2820"/>
              <a:ext cx="130" cy="87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" name="Rectangle 140"/>
            <p:cNvSpPr>
              <a:spLocks noChangeArrowheads="1"/>
            </p:cNvSpPr>
            <p:nvPr/>
          </p:nvSpPr>
          <p:spPr bwMode="auto">
            <a:xfrm>
              <a:off x="3935" y="2919"/>
              <a:ext cx="97" cy="19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" name="Freeform 141"/>
            <p:cNvSpPr>
              <a:spLocks/>
            </p:cNvSpPr>
            <p:nvPr/>
          </p:nvSpPr>
          <p:spPr bwMode="auto">
            <a:xfrm>
              <a:off x="3900" y="2940"/>
              <a:ext cx="167" cy="46"/>
            </a:xfrm>
            <a:custGeom>
              <a:avLst/>
              <a:gdLst>
                <a:gd name="T0" fmla="*/ 126 w 167"/>
                <a:gd name="T1" fmla="*/ 0 h 46"/>
                <a:gd name="T2" fmla="*/ 0 w 167"/>
                <a:gd name="T3" fmla="*/ 0 h 46"/>
                <a:gd name="T4" fmla="*/ 0 w 167"/>
                <a:gd name="T5" fmla="*/ 46 h 46"/>
                <a:gd name="T6" fmla="*/ 167 w 167"/>
                <a:gd name="T7" fmla="*/ 46 h 46"/>
                <a:gd name="T8" fmla="*/ 167 w 167"/>
                <a:gd name="T9" fmla="*/ 0 h 46"/>
                <a:gd name="T10" fmla="*/ 126 w 167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46">
                  <a:moveTo>
                    <a:pt x="126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167" y="46"/>
                  </a:lnTo>
                  <a:lnTo>
                    <a:pt x="167" y="0"/>
                  </a:lnTo>
                  <a:lnTo>
                    <a:pt x="126" y="0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" name="Line 142"/>
            <p:cNvSpPr>
              <a:spLocks noChangeShapeType="1"/>
            </p:cNvSpPr>
            <p:nvPr/>
          </p:nvSpPr>
          <p:spPr bwMode="auto">
            <a:xfrm>
              <a:off x="3954" y="2952"/>
              <a:ext cx="25" cy="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" name="Freeform 143"/>
            <p:cNvSpPr>
              <a:spLocks/>
            </p:cNvSpPr>
            <p:nvPr/>
          </p:nvSpPr>
          <p:spPr bwMode="auto">
            <a:xfrm>
              <a:off x="3904" y="2944"/>
              <a:ext cx="13" cy="8"/>
            </a:xfrm>
            <a:custGeom>
              <a:avLst/>
              <a:gdLst>
                <a:gd name="T0" fmla="*/ 0 w 41"/>
                <a:gd name="T1" fmla="*/ 0 h 25"/>
                <a:gd name="T2" fmla="*/ 1 w 41"/>
                <a:gd name="T3" fmla="*/ 0 h 25"/>
                <a:gd name="T4" fmla="*/ 1 w 41"/>
                <a:gd name="T5" fmla="*/ 0 h 25"/>
                <a:gd name="T6" fmla="*/ 1 w 41"/>
                <a:gd name="T7" fmla="*/ 0 h 25"/>
                <a:gd name="T8" fmla="*/ 1 w 41"/>
                <a:gd name="T9" fmla="*/ 1 h 25"/>
                <a:gd name="T10" fmla="*/ 0 w 41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5">
                  <a:moveTo>
                    <a:pt x="0" y="12"/>
                  </a:moveTo>
                  <a:cubicBezTo>
                    <a:pt x="0" y="5"/>
                    <a:pt x="9" y="0"/>
                    <a:pt x="20" y="0"/>
                  </a:cubicBezTo>
                  <a:cubicBezTo>
                    <a:pt x="32" y="0"/>
                    <a:pt x="41" y="5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9"/>
                    <a:pt x="32" y="25"/>
                    <a:pt x="20" y="25"/>
                  </a:cubicBezTo>
                  <a:cubicBezTo>
                    <a:pt x="9" y="25"/>
                    <a:pt x="0" y="19"/>
                    <a:pt x="0" y="1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Freeform 144"/>
            <p:cNvSpPr>
              <a:spLocks/>
            </p:cNvSpPr>
            <p:nvPr/>
          </p:nvSpPr>
          <p:spPr bwMode="auto">
            <a:xfrm>
              <a:off x="3904" y="2944"/>
              <a:ext cx="13" cy="8"/>
            </a:xfrm>
            <a:custGeom>
              <a:avLst/>
              <a:gdLst>
                <a:gd name="T0" fmla="*/ 0 w 13"/>
                <a:gd name="T1" fmla="*/ 4 h 8"/>
                <a:gd name="T2" fmla="*/ 6 w 13"/>
                <a:gd name="T3" fmla="*/ 0 h 8"/>
                <a:gd name="T4" fmla="*/ 13 w 13"/>
                <a:gd name="T5" fmla="*/ 4 h 8"/>
                <a:gd name="T6" fmla="*/ 13 w 13"/>
                <a:gd name="T7" fmla="*/ 4 h 8"/>
                <a:gd name="T8" fmla="*/ 6 w 13"/>
                <a:gd name="T9" fmla="*/ 8 h 8"/>
                <a:gd name="T10" fmla="*/ 0 w 13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8">
                  <a:moveTo>
                    <a:pt x="0" y="4"/>
                  </a:moveTo>
                  <a:cubicBezTo>
                    <a:pt x="0" y="1"/>
                    <a:pt x="3" y="0"/>
                    <a:pt x="6" y="0"/>
                  </a:cubicBezTo>
                  <a:cubicBezTo>
                    <a:pt x="10" y="0"/>
                    <a:pt x="13" y="1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0" y="8"/>
                    <a:pt x="6" y="8"/>
                  </a:cubicBezTo>
                  <a:cubicBezTo>
                    <a:pt x="3" y="8"/>
                    <a:pt x="0" y="6"/>
                    <a:pt x="0" y="4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Rectangle 145"/>
            <p:cNvSpPr>
              <a:spLocks noChangeArrowheads="1"/>
            </p:cNvSpPr>
            <p:nvPr/>
          </p:nvSpPr>
          <p:spPr bwMode="auto">
            <a:xfrm>
              <a:off x="3933" y="2833"/>
              <a:ext cx="101" cy="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Rectangle 146"/>
            <p:cNvSpPr>
              <a:spLocks noChangeArrowheads="1"/>
            </p:cNvSpPr>
            <p:nvPr/>
          </p:nvSpPr>
          <p:spPr bwMode="auto">
            <a:xfrm>
              <a:off x="3933" y="2833"/>
              <a:ext cx="101" cy="61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Rectangle 147"/>
            <p:cNvSpPr>
              <a:spLocks noChangeArrowheads="1"/>
            </p:cNvSpPr>
            <p:nvPr/>
          </p:nvSpPr>
          <p:spPr bwMode="auto">
            <a:xfrm>
              <a:off x="3904" y="2974"/>
              <a:ext cx="159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Rectangle 148"/>
            <p:cNvSpPr>
              <a:spLocks noChangeArrowheads="1"/>
            </p:cNvSpPr>
            <p:nvPr/>
          </p:nvSpPr>
          <p:spPr bwMode="auto">
            <a:xfrm>
              <a:off x="3904" y="2974"/>
              <a:ext cx="159" cy="8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Rectangle 149"/>
            <p:cNvSpPr>
              <a:spLocks noChangeArrowheads="1"/>
            </p:cNvSpPr>
            <p:nvPr/>
          </p:nvSpPr>
          <p:spPr bwMode="auto">
            <a:xfrm>
              <a:off x="4047" y="2944"/>
              <a:ext cx="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Rectangle 150"/>
            <p:cNvSpPr>
              <a:spLocks noChangeArrowheads="1"/>
            </p:cNvSpPr>
            <p:nvPr/>
          </p:nvSpPr>
          <p:spPr bwMode="auto">
            <a:xfrm>
              <a:off x="4047" y="2944"/>
              <a:ext cx="8" cy="11"/>
            </a:xfrm>
            <a:prstGeom prst="rect">
              <a:avLst/>
            </a:prstGeom>
            <a:noFill/>
            <a:ln w="15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" name="Freeform 151"/>
            <p:cNvSpPr>
              <a:spLocks noEditPoints="1"/>
            </p:cNvSpPr>
            <p:nvPr/>
          </p:nvSpPr>
          <p:spPr bwMode="auto">
            <a:xfrm>
              <a:off x="3900" y="2940"/>
              <a:ext cx="167" cy="27"/>
            </a:xfrm>
            <a:custGeom>
              <a:avLst/>
              <a:gdLst>
                <a:gd name="T0" fmla="*/ 0 w 167"/>
                <a:gd name="T1" fmla="*/ 19 h 27"/>
                <a:gd name="T2" fmla="*/ 167 w 167"/>
                <a:gd name="T3" fmla="*/ 19 h 27"/>
                <a:gd name="T4" fmla="*/ 0 w 167"/>
                <a:gd name="T5" fmla="*/ 27 h 27"/>
                <a:gd name="T6" fmla="*/ 167 w 167"/>
                <a:gd name="T7" fmla="*/ 27 h 27"/>
                <a:gd name="T8" fmla="*/ 50 w 167"/>
                <a:gd name="T9" fmla="*/ 0 h 27"/>
                <a:gd name="T10" fmla="*/ 50 w 167"/>
                <a:gd name="T11" fmla="*/ 19 h 27"/>
                <a:gd name="T12" fmla="*/ 84 w 167"/>
                <a:gd name="T13" fmla="*/ 0 h 27"/>
                <a:gd name="T14" fmla="*/ 84 w 167"/>
                <a:gd name="T15" fmla="*/ 19 h 27"/>
                <a:gd name="T16" fmla="*/ 100 w 167"/>
                <a:gd name="T17" fmla="*/ 19 h 27"/>
                <a:gd name="T18" fmla="*/ 100 w 167"/>
                <a:gd name="T19" fmla="*/ 0 h 27"/>
                <a:gd name="T20" fmla="*/ 134 w 167"/>
                <a:gd name="T21" fmla="*/ 0 h 27"/>
                <a:gd name="T22" fmla="*/ 134 w 167"/>
                <a:gd name="T23" fmla="*/ 19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" h="27">
                  <a:moveTo>
                    <a:pt x="0" y="19"/>
                  </a:moveTo>
                  <a:lnTo>
                    <a:pt x="167" y="19"/>
                  </a:lnTo>
                  <a:moveTo>
                    <a:pt x="0" y="27"/>
                  </a:moveTo>
                  <a:lnTo>
                    <a:pt x="167" y="27"/>
                  </a:lnTo>
                  <a:moveTo>
                    <a:pt x="50" y="0"/>
                  </a:moveTo>
                  <a:lnTo>
                    <a:pt x="50" y="19"/>
                  </a:lnTo>
                  <a:moveTo>
                    <a:pt x="84" y="0"/>
                  </a:moveTo>
                  <a:lnTo>
                    <a:pt x="84" y="19"/>
                  </a:lnTo>
                  <a:moveTo>
                    <a:pt x="100" y="19"/>
                  </a:moveTo>
                  <a:lnTo>
                    <a:pt x="100" y="0"/>
                  </a:lnTo>
                  <a:moveTo>
                    <a:pt x="134" y="0"/>
                  </a:moveTo>
                  <a:lnTo>
                    <a:pt x="134" y="19"/>
                  </a:ln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" name="Rectangle 152"/>
            <p:cNvSpPr>
              <a:spLocks noChangeArrowheads="1"/>
            </p:cNvSpPr>
            <p:nvPr/>
          </p:nvSpPr>
          <p:spPr bwMode="auto">
            <a:xfrm>
              <a:off x="3840" y="2999"/>
              <a:ext cx="22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/>
                <a:t>Computer</a:t>
              </a:r>
              <a:endParaRPr lang="en-US" sz="2400" b="1"/>
            </a:p>
          </p:txBody>
        </p:sp>
        <p:sp>
          <p:nvSpPr>
            <p:cNvPr id="10563" name="Rectangle 153"/>
            <p:cNvSpPr>
              <a:spLocks noChangeArrowheads="1"/>
            </p:cNvSpPr>
            <p:nvPr/>
          </p:nvSpPr>
          <p:spPr bwMode="auto">
            <a:xfrm>
              <a:off x="3800" y="3079"/>
              <a:ext cx="1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/>
                <a:t>(</a:t>
              </a:r>
              <a:endParaRPr lang="en-US" sz="2400" b="1"/>
            </a:p>
          </p:txBody>
        </p:sp>
        <p:sp>
          <p:nvSpPr>
            <p:cNvPr id="10564" name="Rectangle 154"/>
            <p:cNvSpPr>
              <a:spLocks noChangeArrowheads="1"/>
            </p:cNvSpPr>
            <p:nvPr/>
          </p:nvSpPr>
          <p:spPr bwMode="auto">
            <a:xfrm>
              <a:off x="3825" y="3079"/>
              <a:ext cx="9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/>
                <a:t>Web</a:t>
              </a:r>
              <a:endParaRPr lang="en-US" sz="2400" b="1"/>
            </a:p>
          </p:txBody>
        </p:sp>
        <p:sp>
          <p:nvSpPr>
            <p:cNvPr id="10565" name="Rectangle 155"/>
            <p:cNvSpPr>
              <a:spLocks noChangeArrowheads="1"/>
            </p:cNvSpPr>
            <p:nvPr/>
          </p:nvSpPr>
          <p:spPr bwMode="auto">
            <a:xfrm>
              <a:off x="3959" y="3079"/>
              <a:ext cx="1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/>
                <a:t>/</a:t>
              </a:r>
              <a:endParaRPr lang="en-US" sz="2400" b="1"/>
            </a:p>
          </p:txBody>
        </p:sp>
        <p:sp>
          <p:nvSpPr>
            <p:cNvPr id="10566" name="Rectangle 156"/>
            <p:cNvSpPr>
              <a:spLocks noChangeArrowheads="1"/>
            </p:cNvSpPr>
            <p:nvPr/>
          </p:nvSpPr>
          <p:spPr bwMode="auto">
            <a:xfrm>
              <a:off x="3978" y="3079"/>
              <a:ext cx="12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/>
                <a:t>Email</a:t>
              </a:r>
              <a:endParaRPr lang="en-US" sz="2400" b="1"/>
            </a:p>
          </p:txBody>
        </p:sp>
        <p:sp>
          <p:nvSpPr>
            <p:cNvPr id="10567" name="Rectangle 157"/>
            <p:cNvSpPr>
              <a:spLocks noChangeArrowheads="1"/>
            </p:cNvSpPr>
            <p:nvPr/>
          </p:nvSpPr>
          <p:spPr bwMode="auto">
            <a:xfrm>
              <a:off x="4142" y="3079"/>
              <a:ext cx="1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000" b="1"/>
                <a:t>)</a:t>
              </a:r>
              <a:endParaRPr lang="en-US" sz="2400" b="1"/>
            </a:p>
          </p:txBody>
        </p:sp>
      </p:grpSp>
      <p:sp>
        <p:nvSpPr>
          <p:cNvPr id="10337" name="Freeform 158"/>
          <p:cNvSpPr>
            <a:spLocks noEditPoints="1"/>
          </p:cNvSpPr>
          <p:nvPr/>
        </p:nvSpPr>
        <p:spPr bwMode="auto">
          <a:xfrm>
            <a:off x="2546350" y="4560888"/>
            <a:ext cx="200025" cy="587375"/>
          </a:xfrm>
          <a:custGeom>
            <a:avLst/>
            <a:gdLst>
              <a:gd name="T0" fmla="*/ 0 w 241"/>
              <a:gd name="T1" fmla="*/ 2147483647 h 722"/>
              <a:gd name="T2" fmla="*/ 2147483647 w 241"/>
              <a:gd name="T3" fmla="*/ 2147483647 h 722"/>
              <a:gd name="T4" fmla="*/ 2147483647 w 241"/>
              <a:gd name="T5" fmla="*/ 2147483647 h 722"/>
              <a:gd name="T6" fmla="*/ 2147483647 w 241"/>
              <a:gd name="T7" fmla="*/ 2147483647 h 722"/>
              <a:gd name="T8" fmla="*/ 2147483647 w 241"/>
              <a:gd name="T9" fmla="*/ 2147483647 h 722"/>
              <a:gd name="T10" fmla="*/ 2147483647 w 241"/>
              <a:gd name="T11" fmla="*/ 2147483647 h 722"/>
              <a:gd name="T12" fmla="*/ 2147483647 w 241"/>
              <a:gd name="T13" fmla="*/ 2147483647 h 722"/>
              <a:gd name="T14" fmla="*/ 2147483647 w 241"/>
              <a:gd name="T15" fmla="*/ 2147483647 h 722"/>
              <a:gd name="T16" fmla="*/ 2147483647 w 241"/>
              <a:gd name="T17" fmla="*/ 2147483647 h 722"/>
              <a:gd name="T18" fmla="*/ 2147483647 w 241"/>
              <a:gd name="T19" fmla="*/ 2147483647 h 722"/>
              <a:gd name="T20" fmla="*/ 2147483647 w 241"/>
              <a:gd name="T21" fmla="*/ 2147483647 h 722"/>
              <a:gd name="T22" fmla="*/ 2147483647 w 241"/>
              <a:gd name="T23" fmla="*/ 2147483647 h 722"/>
              <a:gd name="T24" fmla="*/ 2147483647 w 241"/>
              <a:gd name="T25" fmla="*/ 2147483647 h 722"/>
              <a:gd name="T26" fmla="*/ 2147483647 w 241"/>
              <a:gd name="T27" fmla="*/ 2147483647 h 722"/>
              <a:gd name="T28" fmla="*/ 0 w 241"/>
              <a:gd name="T29" fmla="*/ 2147483647 h 722"/>
              <a:gd name="T30" fmla="*/ 2147483647 w 241"/>
              <a:gd name="T31" fmla="*/ 2147483647 h 722"/>
              <a:gd name="T32" fmla="*/ 2147483647 w 241"/>
              <a:gd name="T33" fmla="*/ 2147483647 h 722"/>
              <a:gd name="T34" fmla="*/ 2147483647 w 241"/>
              <a:gd name="T35" fmla="*/ 0 h 722"/>
              <a:gd name="T36" fmla="*/ 2147483647 w 241"/>
              <a:gd name="T37" fmla="*/ 0 h 722"/>
              <a:gd name="T38" fmla="*/ 2147483647 w 241"/>
              <a:gd name="T39" fmla="*/ 2147483647 h 722"/>
              <a:gd name="T40" fmla="*/ 2147483647 w 241"/>
              <a:gd name="T41" fmla="*/ 2147483647 h 722"/>
              <a:gd name="T42" fmla="*/ 2147483647 w 241"/>
              <a:gd name="T43" fmla="*/ 2147483647 h 7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1" h="722">
                <a:moveTo>
                  <a:pt x="0" y="265"/>
                </a:moveTo>
                <a:lnTo>
                  <a:pt x="12" y="702"/>
                </a:lnTo>
                <a:cubicBezTo>
                  <a:pt x="12" y="712"/>
                  <a:pt x="20" y="721"/>
                  <a:pt x="30" y="722"/>
                </a:cubicBezTo>
                <a:lnTo>
                  <a:pt x="211" y="722"/>
                </a:lnTo>
                <a:lnTo>
                  <a:pt x="229" y="708"/>
                </a:lnTo>
                <a:lnTo>
                  <a:pt x="241" y="386"/>
                </a:lnTo>
                <a:lnTo>
                  <a:pt x="241" y="230"/>
                </a:lnTo>
                <a:cubicBezTo>
                  <a:pt x="241" y="190"/>
                  <a:pt x="230" y="151"/>
                  <a:pt x="210" y="115"/>
                </a:cubicBezTo>
                <a:cubicBezTo>
                  <a:pt x="205" y="105"/>
                  <a:pt x="199" y="96"/>
                  <a:pt x="193" y="86"/>
                </a:cubicBezTo>
                <a:lnTo>
                  <a:pt x="157" y="81"/>
                </a:lnTo>
                <a:cubicBezTo>
                  <a:pt x="137" y="79"/>
                  <a:pt x="97" y="73"/>
                  <a:pt x="60" y="86"/>
                </a:cubicBezTo>
                <a:cubicBezTo>
                  <a:pt x="34" y="98"/>
                  <a:pt x="20" y="124"/>
                  <a:pt x="12" y="160"/>
                </a:cubicBezTo>
                <a:cubicBezTo>
                  <a:pt x="2" y="203"/>
                  <a:pt x="0" y="259"/>
                  <a:pt x="0" y="265"/>
                </a:cubicBezTo>
                <a:close/>
                <a:moveTo>
                  <a:pt x="230" y="163"/>
                </a:moveTo>
                <a:lnTo>
                  <a:pt x="229" y="11"/>
                </a:lnTo>
                <a:lnTo>
                  <a:pt x="217" y="0"/>
                </a:lnTo>
                <a:lnTo>
                  <a:pt x="205" y="0"/>
                </a:lnTo>
                <a:lnTo>
                  <a:pt x="193" y="11"/>
                </a:lnTo>
                <a:lnTo>
                  <a:pt x="193" y="87"/>
                </a:lnTo>
                <a:lnTo>
                  <a:pt x="230" y="16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Freeform 159"/>
          <p:cNvSpPr>
            <a:spLocks noEditPoints="1"/>
          </p:cNvSpPr>
          <p:nvPr/>
        </p:nvSpPr>
        <p:spPr bwMode="auto">
          <a:xfrm>
            <a:off x="2546350" y="4560888"/>
            <a:ext cx="200025" cy="587375"/>
          </a:xfrm>
          <a:custGeom>
            <a:avLst/>
            <a:gdLst>
              <a:gd name="T0" fmla="*/ 0 w 241"/>
              <a:gd name="T1" fmla="*/ 2147483647 h 722"/>
              <a:gd name="T2" fmla="*/ 2147483647 w 241"/>
              <a:gd name="T3" fmla="*/ 2147483647 h 722"/>
              <a:gd name="T4" fmla="*/ 2147483647 w 241"/>
              <a:gd name="T5" fmla="*/ 2147483647 h 722"/>
              <a:gd name="T6" fmla="*/ 2147483647 w 241"/>
              <a:gd name="T7" fmla="*/ 2147483647 h 722"/>
              <a:gd name="T8" fmla="*/ 2147483647 w 241"/>
              <a:gd name="T9" fmla="*/ 2147483647 h 722"/>
              <a:gd name="T10" fmla="*/ 2147483647 w 241"/>
              <a:gd name="T11" fmla="*/ 2147483647 h 722"/>
              <a:gd name="T12" fmla="*/ 2147483647 w 241"/>
              <a:gd name="T13" fmla="*/ 2147483647 h 722"/>
              <a:gd name="T14" fmla="*/ 2147483647 w 241"/>
              <a:gd name="T15" fmla="*/ 2147483647 h 722"/>
              <a:gd name="T16" fmla="*/ 2147483647 w 241"/>
              <a:gd name="T17" fmla="*/ 2147483647 h 722"/>
              <a:gd name="T18" fmla="*/ 2147483647 w 241"/>
              <a:gd name="T19" fmla="*/ 2147483647 h 722"/>
              <a:gd name="T20" fmla="*/ 2147483647 w 241"/>
              <a:gd name="T21" fmla="*/ 2147483647 h 722"/>
              <a:gd name="T22" fmla="*/ 2147483647 w 241"/>
              <a:gd name="T23" fmla="*/ 2147483647 h 722"/>
              <a:gd name="T24" fmla="*/ 2147483647 w 241"/>
              <a:gd name="T25" fmla="*/ 2147483647 h 722"/>
              <a:gd name="T26" fmla="*/ 2147483647 w 241"/>
              <a:gd name="T27" fmla="*/ 2147483647 h 722"/>
              <a:gd name="T28" fmla="*/ 0 w 241"/>
              <a:gd name="T29" fmla="*/ 2147483647 h 722"/>
              <a:gd name="T30" fmla="*/ 2147483647 w 241"/>
              <a:gd name="T31" fmla="*/ 2147483647 h 722"/>
              <a:gd name="T32" fmla="*/ 2147483647 w 241"/>
              <a:gd name="T33" fmla="*/ 2147483647 h 722"/>
              <a:gd name="T34" fmla="*/ 2147483647 w 241"/>
              <a:gd name="T35" fmla="*/ 0 h 722"/>
              <a:gd name="T36" fmla="*/ 2147483647 w 241"/>
              <a:gd name="T37" fmla="*/ 0 h 722"/>
              <a:gd name="T38" fmla="*/ 2147483647 w 241"/>
              <a:gd name="T39" fmla="*/ 2147483647 h 722"/>
              <a:gd name="T40" fmla="*/ 2147483647 w 241"/>
              <a:gd name="T41" fmla="*/ 2147483647 h 722"/>
              <a:gd name="T42" fmla="*/ 2147483647 w 241"/>
              <a:gd name="T43" fmla="*/ 2147483647 h 7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1" h="722">
                <a:moveTo>
                  <a:pt x="0" y="265"/>
                </a:moveTo>
                <a:lnTo>
                  <a:pt x="12" y="702"/>
                </a:lnTo>
                <a:cubicBezTo>
                  <a:pt x="12" y="712"/>
                  <a:pt x="20" y="721"/>
                  <a:pt x="30" y="722"/>
                </a:cubicBezTo>
                <a:lnTo>
                  <a:pt x="211" y="722"/>
                </a:lnTo>
                <a:lnTo>
                  <a:pt x="229" y="708"/>
                </a:lnTo>
                <a:lnTo>
                  <a:pt x="241" y="386"/>
                </a:lnTo>
                <a:lnTo>
                  <a:pt x="241" y="230"/>
                </a:lnTo>
                <a:cubicBezTo>
                  <a:pt x="241" y="190"/>
                  <a:pt x="230" y="151"/>
                  <a:pt x="210" y="115"/>
                </a:cubicBezTo>
                <a:cubicBezTo>
                  <a:pt x="205" y="105"/>
                  <a:pt x="199" y="96"/>
                  <a:pt x="193" y="86"/>
                </a:cubicBezTo>
                <a:lnTo>
                  <a:pt x="157" y="81"/>
                </a:lnTo>
                <a:cubicBezTo>
                  <a:pt x="137" y="79"/>
                  <a:pt x="97" y="73"/>
                  <a:pt x="60" y="86"/>
                </a:cubicBezTo>
                <a:cubicBezTo>
                  <a:pt x="34" y="98"/>
                  <a:pt x="20" y="124"/>
                  <a:pt x="12" y="160"/>
                </a:cubicBezTo>
                <a:cubicBezTo>
                  <a:pt x="2" y="203"/>
                  <a:pt x="0" y="259"/>
                  <a:pt x="0" y="265"/>
                </a:cubicBezTo>
                <a:close/>
                <a:moveTo>
                  <a:pt x="230" y="163"/>
                </a:moveTo>
                <a:lnTo>
                  <a:pt x="229" y="11"/>
                </a:lnTo>
                <a:lnTo>
                  <a:pt x="217" y="0"/>
                </a:lnTo>
                <a:lnTo>
                  <a:pt x="205" y="0"/>
                </a:lnTo>
                <a:lnTo>
                  <a:pt x="193" y="11"/>
                </a:lnTo>
                <a:lnTo>
                  <a:pt x="193" y="87"/>
                </a:lnTo>
                <a:lnTo>
                  <a:pt x="230" y="163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9" name="Rectangle 160"/>
          <p:cNvSpPr>
            <a:spLocks noChangeArrowheads="1"/>
          </p:cNvSpPr>
          <p:nvPr/>
        </p:nvSpPr>
        <p:spPr bwMode="auto">
          <a:xfrm>
            <a:off x="2593975" y="4643438"/>
            <a:ext cx="95250" cy="857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0" name="Rectangle 161"/>
          <p:cNvSpPr>
            <a:spLocks noChangeArrowheads="1"/>
          </p:cNvSpPr>
          <p:nvPr/>
        </p:nvSpPr>
        <p:spPr bwMode="auto">
          <a:xfrm>
            <a:off x="2593975" y="4643438"/>
            <a:ext cx="95250" cy="85725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1" name="Oval 162"/>
          <p:cNvSpPr>
            <a:spLocks noChangeArrowheads="1"/>
          </p:cNvSpPr>
          <p:nvPr/>
        </p:nvSpPr>
        <p:spPr bwMode="auto">
          <a:xfrm>
            <a:off x="2600325" y="4645025"/>
            <a:ext cx="85725" cy="80963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Oval 163"/>
          <p:cNvSpPr>
            <a:spLocks noChangeArrowheads="1"/>
          </p:cNvSpPr>
          <p:nvPr/>
        </p:nvSpPr>
        <p:spPr bwMode="auto">
          <a:xfrm>
            <a:off x="2600325" y="4645025"/>
            <a:ext cx="85725" cy="80963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" name="Freeform 164"/>
          <p:cNvSpPr>
            <a:spLocks/>
          </p:cNvSpPr>
          <p:nvPr/>
        </p:nvSpPr>
        <p:spPr bwMode="auto">
          <a:xfrm>
            <a:off x="2627313" y="4645025"/>
            <a:ext cx="30162" cy="80963"/>
          </a:xfrm>
          <a:custGeom>
            <a:avLst/>
            <a:gdLst>
              <a:gd name="T0" fmla="*/ 2147483647 w 11"/>
              <a:gd name="T1" fmla="*/ 0 h 31"/>
              <a:gd name="T2" fmla="*/ 0 w 11"/>
              <a:gd name="T3" fmla="*/ 2147483647 h 31"/>
              <a:gd name="T4" fmla="*/ 0 w 11"/>
              <a:gd name="T5" fmla="*/ 2147483647 h 31"/>
              <a:gd name="T6" fmla="*/ 2147483647 w 11"/>
              <a:gd name="T7" fmla="*/ 2147483647 h 31"/>
              <a:gd name="T8" fmla="*/ 2147483647 w 11"/>
              <a:gd name="T9" fmla="*/ 2147483647 h 31"/>
              <a:gd name="T10" fmla="*/ 2147483647 w 11"/>
              <a:gd name="T11" fmla="*/ 2147483647 h 31"/>
              <a:gd name="T12" fmla="*/ 2147483647 w 11"/>
              <a:gd name="T13" fmla="*/ 2147483647 h 31"/>
              <a:gd name="T14" fmla="*/ 2147483647 w 11"/>
              <a:gd name="T15" fmla="*/ 0 h 31"/>
              <a:gd name="T16" fmla="*/ 2147483647 w 11"/>
              <a:gd name="T17" fmla="*/ 0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31">
                <a:moveTo>
                  <a:pt x="5" y="0"/>
                </a:moveTo>
                <a:lnTo>
                  <a:pt x="0" y="6"/>
                </a:lnTo>
                <a:lnTo>
                  <a:pt x="0" y="22"/>
                </a:lnTo>
                <a:lnTo>
                  <a:pt x="4" y="31"/>
                </a:lnTo>
                <a:lnTo>
                  <a:pt x="6" y="31"/>
                </a:lnTo>
                <a:lnTo>
                  <a:pt x="11" y="22"/>
                </a:lnTo>
                <a:lnTo>
                  <a:pt x="11" y="6"/>
                </a:lnTo>
                <a:lnTo>
                  <a:pt x="6" y="0"/>
                </a:lnTo>
                <a:lnTo>
                  <a:pt x="5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" name="Freeform 165"/>
          <p:cNvSpPr>
            <a:spLocks/>
          </p:cNvSpPr>
          <p:nvPr/>
        </p:nvSpPr>
        <p:spPr bwMode="auto">
          <a:xfrm>
            <a:off x="2627313" y="4645025"/>
            <a:ext cx="30162" cy="80963"/>
          </a:xfrm>
          <a:custGeom>
            <a:avLst/>
            <a:gdLst>
              <a:gd name="T0" fmla="*/ 2147483647 w 11"/>
              <a:gd name="T1" fmla="*/ 0 h 31"/>
              <a:gd name="T2" fmla="*/ 0 w 11"/>
              <a:gd name="T3" fmla="*/ 2147483647 h 31"/>
              <a:gd name="T4" fmla="*/ 0 w 11"/>
              <a:gd name="T5" fmla="*/ 2147483647 h 31"/>
              <a:gd name="T6" fmla="*/ 2147483647 w 11"/>
              <a:gd name="T7" fmla="*/ 2147483647 h 31"/>
              <a:gd name="T8" fmla="*/ 2147483647 w 11"/>
              <a:gd name="T9" fmla="*/ 2147483647 h 31"/>
              <a:gd name="T10" fmla="*/ 2147483647 w 11"/>
              <a:gd name="T11" fmla="*/ 2147483647 h 31"/>
              <a:gd name="T12" fmla="*/ 2147483647 w 11"/>
              <a:gd name="T13" fmla="*/ 2147483647 h 31"/>
              <a:gd name="T14" fmla="*/ 2147483647 w 11"/>
              <a:gd name="T15" fmla="*/ 0 h 31"/>
              <a:gd name="T16" fmla="*/ 2147483647 w 11"/>
              <a:gd name="T17" fmla="*/ 0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31">
                <a:moveTo>
                  <a:pt x="5" y="0"/>
                </a:moveTo>
                <a:lnTo>
                  <a:pt x="0" y="6"/>
                </a:lnTo>
                <a:lnTo>
                  <a:pt x="0" y="22"/>
                </a:lnTo>
                <a:lnTo>
                  <a:pt x="4" y="31"/>
                </a:lnTo>
                <a:lnTo>
                  <a:pt x="6" y="31"/>
                </a:lnTo>
                <a:lnTo>
                  <a:pt x="11" y="22"/>
                </a:lnTo>
                <a:lnTo>
                  <a:pt x="11" y="6"/>
                </a:lnTo>
                <a:lnTo>
                  <a:pt x="6" y="0"/>
                </a:lnTo>
                <a:lnTo>
                  <a:pt x="5" y="0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" name="Freeform 166"/>
          <p:cNvSpPr>
            <a:spLocks/>
          </p:cNvSpPr>
          <p:nvPr/>
        </p:nvSpPr>
        <p:spPr bwMode="auto">
          <a:xfrm>
            <a:off x="2559050" y="4748213"/>
            <a:ext cx="179388" cy="133350"/>
          </a:xfrm>
          <a:custGeom>
            <a:avLst/>
            <a:gdLst>
              <a:gd name="T0" fmla="*/ 0 w 66"/>
              <a:gd name="T1" fmla="*/ 2147483647 h 51"/>
              <a:gd name="T2" fmla="*/ 2147483647 w 66"/>
              <a:gd name="T3" fmla="*/ 0 h 51"/>
              <a:gd name="T4" fmla="*/ 2147483647 w 66"/>
              <a:gd name="T5" fmla="*/ 0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0 w 66"/>
              <a:gd name="T11" fmla="*/ 2147483647 h 51"/>
              <a:gd name="T12" fmla="*/ 0 w 66"/>
              <a:gd name="T13" fmla="*/ 2147483647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51">
                <a:moveTo>
                  <a:pt x="0" y="2"/>
                </a:moveTo>
                <a:lnTo>
                  <a:pt x="10" y="0"/>
                </a:lnTo>
                <a:lnTo>
                  <a:pt x="56" y="0"/>
                </a:lnTo>
                <a:lnTo>
                  <a:pt x="66" y="2"/>
                </a:lnTo>
                <a:lnTo>
                  <a:pt x="66" y="51"/>
                </a:lnTo>
                <a:lnTo>
                  <a:pt x="0" y="51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" name="Freeform 167"/>
          <p:cNvSpPr>
            <a:spLocks/>
          </p:cNvSpPr>
          <p:nvPr/>
        </p:nvSpPr>
        <p:spPr bwMode="auto">
          <a:xfrm>
            <a:off x="2559050" y="4748213"/>
            <a:ext cx="179388" cy="133350"/>
          </a:xfrm>
          <a:custGeom>
            <a:avLst/>
            <a:gdLst>
              <a:gd name="T0" fmla="*/ 0 w 66"/>
              <a:gd name="T1" fmla="*/ 2147483647 h 51"/>
              <a:gd name="T2" fmla="*/ 2147483647 w 66"/>
              <a:gd name="T3" fmla="*/ 0 h 51"/>
              <a:gd name="T4" fmla="*/ 2147483647 w 66"/>
              <a:gd name="T5" fmla="*/ 0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0 w 66"/>
              <a:gd name="T11" fmla="*/ 2147483647 h 51"/>
              <a:gd name="T12" fmla="*/ 0 w 66"/>
              <a:gd name="T13" fmla="*/ 2147483647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6" h="51">
                <a:moveTo>
                  <a:pt x="0" y="2"/>
                </a:moveTo>
                <a:lnTo>
                  <a:pt x="10" y="0"/>
                </a:lnTo>
                <a:lnTo>
                  <a:pt x="56" y="0"/>
                </a:lnTo>
                <a:lnTo>
                  <a:pt x="66" y="2"/>
                </a:lnTo>
                <a:lnTo>
                  <a:pt x="66" y="51"/>
                </a:lnTo>
                <a:lnTo>
                  <a:pt x="0" y="51"/>
                </a:lnTo>
                <a:lnTo>
                  <a:pt x="0" y="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7" name="Freeform 168"/>
          <p:cNvSpPr>
            <a:spLocks/>
          </p:cNvSpPr>
          <p:nvPr/>
        </p:nvSpPr>
        <p:spPr bwMode="auto">
          <a:xfrm>
            <a:off x="2578100" y="4892675"/>
            <a:ext cx="34925" cy="25400"/>
          </a:xfrm>
          <a:custGeom>
            <a:avLst/>
            <a:gdLst>
              <a:gd name="T0" fmla="*/ 2147483647 w 42"/>
              <a:gd name="T1" fmla="*/ 2147483647 h 32"/>
              <a:gd name="T2" fmla="*/ 2147483647 w 42"/>
              <a:gd name="T3" fmla="*/ 2147483647 h 32"/>
              <a:gd name="T4" fmla="*/ 1725220992 w 42"/>
              <a:gd name="T5" fmla="*/ 2147483647 h 32"/>
              <a:gd name="T6" fmla="*/ 2147483647 w 42"/>
              <a:gd name="T7" fmla="*/ 2147483647 h 32"/>
              <a:gd name="T8" fmla="*/ 2147483647 w 42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32">
                <a:moveTo>
                  <a:pt x="39" y="27"/>
                </a:moveTo>
                <a:cubicBezTo>
                  <a:pt x="42" y="21"/>
                  <a:pt x="37" y="12"/>
                  <a:pt x="27" y="6"/>
                </a:cubicBezTo>
                <a:cubicBezTo>
                  <a:pt x="17" y="0"/>
                  <a:pt x="6" y="0"/>
                  <a:pt x="3" y="6"/>
                </a:cubicBezTo>
                <a:cubicBezTo>
                  <a:pt x="0" y="11"/>
                  <a:pt x="5" y="21"/>
                  <a:pt x="15" y="26"/>
                </a:cubicBezTo>
                <a:cubicBezTo>
                  <a:pt x="25" y="32"/>
                  <a:pt x="36" y="32"/>
                  <a:pt x="39" y="27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Freeform 169"/>
          <p:cNvSpPr>
            <a:spLocks/>
          </p:cNvSpPr>
          <p:nvPr/>
        </p:nvSpPr>
        <p:spPr bwMode="auto">
          <a:xfrm>
            <a:off x="2578100" y="4892675"/>
            <a:ext cx="34925" cy="25400"/>
          </a:xfrm>
          <a:custGeom>
            <a:avLst/>
            <a:gdLst>
              <a:gd name="T0" fmla="*/ 2147483647 w 13"/>
              <a:gd name="T1" fmla="*/ 2147483647 h 10"/>
              <a:gd name="T2" fmla="*/ 2147483647 w 13"/>
              <a:gd name="T3" fmla="*/ 2147483647 h 10"/>
              <a:gd name="T4" fmla="*/ 2147483647 w 13"/>
              <a:gd name="T5" fmla="*/ 2147483647 h 10"/>
              <a:gd name="T6" fmla="*/ 2147483647 w 13"/>
              <a:gd name="T7" fmla="*/ 2147483647 h 10"/>
              <a:gd name="T8" fmla="*/ 2147483647 w 13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10">
                <a:moveTo>
                  <a:pt x="12" y="9"/>
                </a:moveTo>
                <a:cubicBezTo>
                  <a:pt x="13" y="7"/>
                  <a:pt x="11" y="4"/>
                  <a:pt x="8" y="2"/>
                </a:cubicBezTo>
                <a:cubicBezTo>
                  <a:pt x="5" y="0"/>
                  <a:pt x="1" y="0"/>
                  <a:pt x="1" y="2"/>
                </a:cubicBezTo>
                <a:cubicBezTo>
                  <a:pt x="0" y="4"/>
                  <a:pt x="1" y="7"/>
                  <a:pt x="4" y="8"/>
                </a:cubicBezTo>
                <a:cubicBezTo>
                  <a:pt x="7" y="10"/>
                  <a:pt x="11" y="10"/>
                  <a:pt x="12" y="9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" name="Oval 170"/>
          <p:cNvSpPr>
            <a:spLocks noChangeArrowheads="1"/>
          </p:cNvSpPr>
          <p:nvPr/>
        </p:nvSpPr>
        <p:spPr bwMode="auto">
          <a:xfrm>
            <a:off x="2565400" y="4965700"/>
            <a:ext cx="50800" cy="2540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Oval 171"/>
          <p:cNvSpPr>
            <a:spLocks noChangeArrowheads="1"/>
          </p:cNvSpPr>
          <p:nvPr/>
        </p:nvSpPr>
        <p:spPr bwMode="auto">
          <a:xfrm>
            <a:off x="2565400" y="4965700"/>
            <a:ext cx="50800" cy="2540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1" name="Oval 172"/>
          <p:cNvSpPr>
            <a:spLocks noChangeArrowheads="1"/>
          </p:cNvSpPr>
          <p:nvPr/>
        </p:nvSpPr>
        <p:spPr bwMode="auto">
          <a:xfrm>
            <a:off x="2565400" y="4999038"/>
            <a:ext cx="50800" cy="26987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Oval 173"/>
          <p:cNvSpPr>
            <a:spLocks noChangeArrowheads="1"/>
          </p:cNvSpPr>
          <p:nvPr/>
        </p:nvSpPr>
        <p:spPr bwMode="auto">
          <a:xfrm>
            <a:off x="2565400" y="4999038"/>
            <a:ext cx="50800" cy="26987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3" name="Oval 174"/>
          <p:cNvSpPr>
            <a:spLocks noChangeArrowheads="1"/>
          </p:cNvSpPr>
          <p:nvPr/>
        </p:nvSpPr>
        <p:spPr bwMode="auto">
          <a:xfrm>
            <a:off x="2624138" y="4967288"/>
            <a:ext cx="49212" cy="23812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Oval 175"/>
          <p:cNvSpPr>
            <a:spLocks noChangeArrowheads="1"/>
          </p:cNvSpPr>
          <p:nvPr/>
        </p:nvSpPr>
        <p:spPr bwMode="auto">
          <a:xfrm>
            <a:off x="2624138" y="4967288"/>
            <a:ext cx="49212" cy="23812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5" name="Oval 176"/>
          <p:cNvSpPr>
            <a:spLocks noChangeArrowheads="1"/>
          </p:cNvSpPr>
          <p:nvPr/>
        </p:nvSpPr>
        <p:spPr bwMode="auto">
          <a:xfrm>
            <a:off x="2681288" y="4965700"/>
            <a:ext cx="50800" cy="2540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Freeform 177"/>
          <p:cNvSpPr>
            <a:spLocks/>
          </p:cNvSpPr>
          <p:nvPr/>
        </p:nvSpPr>
        <p:spPr bwMode="auto">
          <a:xfrm>
            <a:off x="2681288" y="4965700"/>
            <a:ext cx="50800" cy="25400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0 h 10"/>
              <a:gd name="T4" fmla="*/ 0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0">
                <a:moveTo>
                  <a:pt x="19" y="5"/>
                </a:moveTo>
                <a:cubicBezTo>
                  <a:pt x="19" y="2"/>
                  <a:pt x="14" y="0"/>
                  <a:pt x="10" y="0"/>
                </a:cubicBezTo>
                <a:cubicBezTo>
                  <a:pt x="4" y="0"/>
                  <a:pt x="0" y="2"/>
                  <a:pt x="0" y="5"/>
                </a:cubicBezTo>
                <a:cubicBezTo>
                  <a:pt x="0" y="8"/>
                  <a:pt x="4" y="10"/>
                  <a:pt x="10" y="10"/>
                </a:cubicBezTo>
                <a:cubicBezTo>
                  <a:pt x="14" y="10"/>
                  <a:pt x="19" y="8"/>
                  <a:pt x="19" y="5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" name="Oval 178"/>
          <p:cNvSpPr>
            <a:spLocks noChangeArrowheads="1"/>
          </p:cNvSpPr>
          <p:nvPr/>
        </p:nvSpPr>
        <p:spPr bwMode="auto">
          <a:xfrm>
            <a:off x="2681288" y="5002213"/>
            <a:ext cx="50800" cy="2540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" name="Freeform 179"/>
          <p:cNvSpPr>
            <a:spLocks/>
          </p:cNvSpPr>
          <p:nvPr/>
        </p:nvSpPr>
        <p:spPr bwMode="auto">
          <a:xfrm>
            <a:off x="2681288" y="5002213"/>
            <a:ext cx="50800" cy="25400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0 h 10"/>
              <a:gd name="T4" fmla="*/ 0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0">
                <a:moveTo>
                  <a:pt x="19" y="5"/>
                </a:moveTo>
                <a:cubicBezTo>
                  <a:pt x="19" y="2"/>
                  <a:pt x="14" y="0"/>
                  <a:pt x="10" y="0"/>
                </a:cubicBezTo>
                <a:cubicBezTo>
                  <a:pt x="4" y="0"/>
                  <a:pt x="0" y="2"/>
                  <a:pt x="0" y="5"/>
                </a:cubicBezTo>
                <a:cubicBezTo>
                  <a:pt x="0" y="8"/>
                  <a:pt x="4" y="10"/>
                  <a:pt x="10" y="10"/>
                </a:cubicBezTo>
                <a:cubicBezTo>
                  <a:pt x="14" y="10"/>
                  <a:pt x="19" y="8"/>
                  <a:pt x="19" y="5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9" name="Oval 180"/>
          <p:cNvSpPr>
            <a:spLocks noChangeArrowheads="1"/>
          </p:cNvSpPr>
          <p:nvPr/>
        </p:nvSpPr>
        <p:spPr bwMode="auto">
          <a:xfrm>
            <a:off x="2624138" y="5002213"/>
            <a:ext cx="49212" cy="2540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Oval 181"/>
          <p:cNvSpPr>
            <a:spLocks noChangeArrowheads="1"/>
          </p:cNvSpPr>
          <p:nvPr/>
        </p:nvSpPr>
        <p:spPr bwMode="auto">
          <a:xfrm>
            <a:off x="2624138" y="5002213"/>
            <a:ext cx="49212" cy="2540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1" name="Oval 182"/>
          <p:cNvSpPr>
            <a:spLocks noChangeArrowheads="1"/>
          </p:cNvSpPr>
          <p:nvPr/>
        </p:nvSpPr>
        <p:spPr bwMode="auto">
          <a:xfrm>
            <a:off x="2681288" y="5035550"/>
            <a:ext cx="50800" cy="26988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2" name="Freeform 183"/>
          <p:cNvSpPr>
            <a:spLocks/>
          </p:cNvSpPr>
          <p:nvPr/>
        </p:nvSpPr>
        <p:spPr bwMode="auto">
          <a:xfrm>
            <a:off x="2681288" y="5035550"/>
            <a:ext cx="50800" cy="26988"/>
          </a:xfrm>
          <a:custGeom>
            <a:avLst/>
            <a:gdLst>
              <a:gd name="T0" fmla="*/ 2147483647 w 19"/>
              <a:gd name="T1" fmla="*/ 2147483647 h 10"/>
              <a:gd name="T2" fmla="*/ 2147483647 w 19"/>
              <a:gd name="T3" fmla="*/ 0 h 10"/>
              <a:gd name="T4" fmla="*/ 0 w 19"/>
              <a:gd name="T5" fmla="*/ 2147483647 h 10"/>
              <a:gd name="T6" fmla="*/ 2147483647 w 19"/>
              <a:gd name="T7" fmla="*/ 2147483647 h 10"/>
              <a:gd name="T8" fmla="*/ 2147483647 w 19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0">
                <a:moveTo>
                  <a:pt x="19" y="5"/>
                </a:moveTo>
                <a:cubicBezTo>
                  <a:pt x="19" y="2"/>
                  <a:pt x="14" y="0"/>
                  <a:pt x="10" y="0"/>
                </a:cubicBezTo>
                <a:cubicBezTo>
                  <a:pt x="4" y="0"/>
                  <a:pt x="0" y="2"/>
                  <a:pt x="0" y="5"/>
                </a:cubicBezTo>
                <a:cubicBezTo>
                  <a:pt x="0" y="8"/>
                  <a:pt x="4" y="10"/>
                  <a:pt x="10" y="10"/>
                </a:cubicBezTo>
                <a:cubicBezTo>
                  <a:pt x="14" y="10"/>
                  <a:pt x="19" y="8"/>
                  <a:pt x="19" y="5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" name="Oval 184"/>
          <p:cNvSpPr>
            <a:spLocks noChangeArrowheads="1"/>
          </p:cNvSpPr>
          <p:nvPr/>
        </p:nvSpPr>
        <p:spPr bwMode="auto">
          <a:xfrm>
            <a:off x="2620963" y="5035550"/>
            <a:ext cx="52387" cy="26988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4" name="Oval 185"/>
          <p:cNvSpPr>
            <a:spLocks noChangeArrowheads="1"/>
          </p:cNvSpPr>
          <p:nvPr/>
        </p:nvSpPr>
        <p:spPr bwMode="auto">
          <a:xfrm>
            <a:off x="2620963" y="5035550"/>
            <a:ext cx="52387" cy="26988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5" name="Oval 186"/>
          <p:cNvSpPr>
            <a:spLocks noChangeArrowheads="1"/>
          </p:cNvSpPr>
          <p:nvPr/>
        </p:nvSpPr>
        <p:spPr bwMode="auto">
          <a:xfrm>
            <a:off x="2565400" y="5035550"/>
            <a:ext cx="50800" cy="26988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6" name="Oval 187"/>
          <p:cNvSpPr>
            <a:spLocks noChangeArrowheads="1"/>
          </p:cNvSpPr>
          <p:nvPr/>
        </p:nvSpPr>
        <p:spPr bwMode="auto">
          <a:xfrm>
            <a:off x="2565400" y="5035550"/>
            <a:ext cx="50800" cy="26988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7" name="Freeform 188"/>
          <p:cNvSpPr>
            <a:spLocks/>
          </p:cNvSpPr>
          <p:nvPr/>
        </p:nvSpPr>
        <p:spPr bwMode="auto">
          <a:xfrm>
            <a:off x="2681288" y="5073650"/>
            <a:ext cx="50800" cy="28575"/>
          </a:xfrm>
          <a:custGeom>
            <a:avLst/>
            <a:gdLst>
              <a:gd name="T0" fmla="*/ 2147483647 w 62"/>
              <a:gd name="T1" fmla="*/ 2147483647 h 38"/>
              <a:gd name="T2" fmla="*/ 2147483647 w 62"/>
              <a:gd name="T3" fmla="*/ 1275688013 h 38"/>
              <a:gd name="T4" fmla="*/ 549829703 w 62"/>
              <a:gd name="T5" fmla="*/ 2147483647 h 38"/>
              <a:gd name="T6" fmla="*/ 2147483647 w 62"/>
              <a:gd name="T7" fmla="*/ 2147483647 h 38"/>
              <a:gd name="T8" fmla="*/ 2147483647 w 62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8">
                <a:moveTo>
                  <a:pt x="60" y="24"/>
                </a:moveTo>
                <a:cubicBezTo>
                  <a:pt x="62" y="16"/>
                  <a:pt x="50" y="6"/>
                  <a:pt x="33" y="3"/>
                </a:cubicBezTo>
                <a:cubicBezTo>
                  <a:pt x="17" y="0"/>
                  <a:pt x="3" y="5"/>
                  <a:pt x="1" y="14"/>
                </a:cubicBezTo>
                <a:cubicBezTo>
                  <a:pt x="0" y="23"/>
                  <a:pt x="12" y="32"/>
                  <a:pt x="28" y="35"/>
                </a:cubicBezTo>
                <a:cubicBezTo>
                  <a:pt x="44" y="38"/>
                  <a:pt x="59" y="33"/>
                  <a:pt x="60" y="24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Freeform 189"/>
          <p:cNvSpPr>
            <a:spLocks/>
          </p:cNvSpPr>
          <p:nvPr/>
        </p:nvSpPr>
        <p:spPr bwMode="auto">
          <a:xfrm>
            <a:off x="2681288" y="5073650"/>
            <a:ext cx="50800" cy="28575"/>
          </a:xfrm>
          <a:custGeom>
            <a:avLst/>
            <a:gdLst>
              <a:gd name="T0" fmla="*/ 2147483647 w 19"/>
              <a:gd name="T1" fmla="*/ 2147483647 h 11"/>
              <a:gd name="T2" fmla="*/ 2147483647 w 19"/>
              <a:gd name="T3" fmla="*/ 0 h 11"/>
              <a:gd name="T4" fmla="*/ 0 w 19"/>
              <a:gd name="T5" fmla="*/ 2147483647 h 11"/>
              <a:gd name="T6" fmla="*/ 2147483647 w 19"/>
              <a:gd name="T7" fmla="*/ 2147483647 h 11"/>
              <a:gd name="T8" fmla="*/ 2147483647 w 1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1">
                <a:moveTo>
                  <a:pt x="18" y="7"/>
                </a:moveTo>
                <a:cubicBezTo>
                  <a:pt x="19" y="5"/>
                  <a:pt x="15" y="1"/>
                  <a:pt x="10" y="0"/>
                </a:cubicBezTo>
                <a:cubicBezTo>
                  <a:pt x="5" y="0"/>
                  <a:pt x="1" y="1"/>
                  <a:pt x="0" y="4"/>
                </a:cubicBezTo>
                <a:cubicBezTo>
                  <a:pt x="0" y="7"/>
                  <a:pt x="4" y="9"/>
                  <a:pt x="9" y="10"/>
                </a:cubicBezTo>
                <a:cubicBezTo>
                  <a:pt x="14" y="11"/>
                  <a:pt x="18" y="10"/>
                  <a:pt x="18" y="7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9" name="Freeform 190"/>
          <p:cNvSpPr>
            <a:spLocks/>
          </p:cNvSpPr>
          <p:nvPr/>
        </p:nvSpPr>
        <p:spPr bwMode="auto">
          <a:xfrm>
            <a:off x="2562225" y="5075238"/>
            <a:ext cx="50800" cy="28575"/>
          </a:xfrm>
          <a:custGeom>
            <a:avLst/>
            <a:gdLst>
              <a:gd name="T0" fmla="*/ 2147483647 w 62"/>
              <a:gd name="T1" fmla="*/ 2147483647 h 37"/>
              <a:gd name="T2" fmla="*/ 2147483647 w 62"/>
              <a:gd name="T3" fmla="*/ 921504363 h 37"/>
              <a:gd name="T4" fmla="*/ 1100330458 w 62"/>
              <a:gd name="T5" fmla="*/ 2147483647 h 37"/>
              <a:gd name="T6" fmla="*/ 2147483647 w 62"/>
              <a:gd name="T7" fmla="*/ 2147483647 h 37"/>
              <a:gd name="T8" fmla="*/ 2147483647 w 62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" h="37">
                <a:moveTo>
                  <a:pt x="61" y="13"/>
                </a:moveTo>
                <a:cubicBezTo>
                  <a:pt x="59" y="4"/>
                  <a:pt x="45" y="0"/>
                  <a:pt x="28" y="2"/>
                </a:cubicBezTo>
                <a:cubicBezTo>
                  <a:pt x="12" y="5"/>
                  <a:pt x="0" y="15"/>
                  <a:pt x="2" y="23"/>
                </a:cubicBezTo>
                <a:cubicBezTo>
                  <a:pt x="3" y="32"/>
                  <a:pt x="18" y="37"/>
                  <a:pt x="34" y="34"/>
                </a:cubicBezTo>
                <a:cubicBezTo>
                  <a:pt x="50" y="31"/>
                  <a:pt x="62" y="22"/>
                  <a:pt x="61" y="13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Freeform 191"/>
          <p:cNvSpPr>
            <a:spLocks/>
          </p:cNvSpPr>
          <p:nvPr/>
        </p:nvSpPr>
        <p:spPr bwMode="auto">
          <a:xfrm>
            <a:off x="2562225" y="5075238"/>
            <a:ext cx="50800" cy="28575"/>
          </a:xfrm>
          <a:custGeom>
            <a:avLst/>
            <a:gdLst>
              <a:gd name="T0" fmla="*/ 2147483647 w 19"/>
              <a:gd name="T1" fmla="*/ 2147483647 h 11"/>
              <a:gd name="T2" fmla="*/ 2147483647 w 19"/>
              <a:gd name="T3" fmla="*/ 0 h 11"/>
              <a:gd name="T4" fmla="*/ 2147483647 w 19"/>
              <a:gd name="T5" fmla="*/ 2147483647 h 11"/>
              <a:gd name="T6" fmla="*/ 2147483647 w 19"/>
              <a:gd name="T7" fmla="*/ 2147483647 h 11"/>
              <a:gd name="T8" fmla="*/ 2147483647 w 19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11">
                <a:moveTo>
                  <a:pt x="19" y="4"/>
                </a:moveTo>
                <a:cubicBezTo>
                  <a:pt x="18" y="1"/>
                  <a:pt x="14" y="0"/>
                  <a:pt x="9" y="0"/>
                </a:cubicBezTo>
                <a:cubicBezTo>
                  <a:pt x="4" y="1"/>
                  <a:pt x="0" y="4"/>
                  <a:pt x="1" y="7"/>
                </a:cubicBezTo>
                <a:cubicBezTo>
                  <a:pt x="1" y="10"/>
                  <a:pt x="6" y="11"/>
                  <a:pt x="11" y="10"/>
                </a:cubicBezTo>
                <a:cubicBezTo>
                  <a:pt x="15" y="9"/>
                  <a:pt x="19" y="7"/>
                  <a:pt x="19" y="4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1" name="Oval 192"/>
          <p:cNvSpPr>
            <a:spLocks noChangeArrowheads="1"/>
          </p:cNvSpPr>
          <p:nvPr/>
        </p:nvSpPr>
        <p:spPr bwMode="auto">
          <a:xfrm>
            <a:off x="2620963" y="5073650"/>
            <a:ext cx="52387" cy="22225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Oval 193"/>
          <p:cNvSpPr>
            <a:spLocks noChangeArrowheads="1"/>
          </p:cNvSpPr>
          <p:nvPr/>
        </p:nvSpPr>
        <p:spPr bwMode="auto">
          <a:xfrm>
            <a:off x="2620963" y="5073650"/>
            <a:ext cx="52387" cy="22225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" name="Freeform 194"/>
          <p:cNvSpPr>
            <a:spLocks/>
          </p:cNvSpPr>
          <p:nvPr/>
        </p:nvSpPr>
        <p:spPr bwMode="auto">
          <a:xfrm>
            <a:off x="2692400" y="4892675"/>
            <a:ext cx="30163" cy="25400"/>
          </a:xfrm>
          <a:custGeom>
            <a:avLst/>
            <a:gdLst>
              <a:gd name="T0" fmla="*/ 0 w 36"/>
              <a:gd name="T1" fmla="*/ 2147483647 h 32"/>
              <a:gd name="T2" fmla="*/ 2147483647 w 36"/>
              <a:gd name="T3" fmla="*/ 2147483647 h 32"/>
              <a:gd name="T4" fmla="*/ 2147483647 w 36"/>
              <a:gd name="T5" fmla="*/ 2147483647 h 32"/>
              <a:gd name="T6" fmla="*/ 2147483647 w 36"/>
              <a:gd name="T7" fmla="*/ 2147483647 h 32"/>
              <a:gd name="T8" fmla="*/ 2147483647 w 36"/>
              <a:gd name="T9" fmla="*/ 2000373825 h 32"/>
              <a:gd name="T10" fmla="*/ 0 w 36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2">
                <a:moveTo>
                  <a:pt x="0" y="15"/>
                </a:moveTo>
                <a:lnTo>
                  <a:pt x="18" y="32"/>
                </a:lnTo>
                <a:cubicBezTo>
                  <a:pt x="20" y="27"/>
                  <a:pt x="27" y="24"/>
                  <a:pt x="33" y="27"/>
                </a:cubicBezTo>
                <a:lnTo>
                  <a:pt x="36" y="4"/>
                </a:lnTo>
                <a:cubicBezTo>
                  <a:pt x="22" y="0"/>
                  <a:pt x="8" y="5"/>
                  <a:pt x="0" y="15"/>
                </a:cubicBez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Freeform 195"/>
          <p:cNvSpPr>
            <a:spLocks/>
          </p:cNvSpPr>
          <p:nvPr/>
        </p:nvSpPr>
        <p:spPr bwMode="auto">
          <a:xfrm>
            <a:off x="2692400" y="4892675"/>
            <a:ext cx="30163" cy="25400"/>
          </a:xfrm>
          <a:custGeom>
            <a:avLst/>
            <a:gdLst>
              <a:gd name="T0" fmla="*/ 0 w 36"/>
              <a:gd name="T1" fmla="*/ 2147483647 h 32"/>
              <a:gd name="T2" fmla="*/ 2147483647 w 36"/>
              <a:gd name="T3" fmla="*/ 2147483647 h 32"/>
              <a:gd name="T4" fmla="*/ 2147483647 w 36"/>
              <a:gd name="T5" fmla="*/ 2147483647 h 32"/>
              <a:gd name="T6" fmla="*/ 2147483647 w 36"/>
              <a:gd name="T7" fmla="*/ 2147483647 h 32"/>
              <a:gd name="T8" fmla="*/ 2147483647 w 36"/>
              <a:gd name="T9" fmla="*/ 2000373825 h 32"/>
              <a:gd name="T10" fmla="*/ 0 w 36"/>
              <a:gd name="T11" fmla="*/ 2147483647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" h="32">
                <a:moveTo>
                  <a:pt x="0" y="15"/>
                </a:moveTo>
                <a:lnTo>
                  <a:pt x="18" y="32"/>
                </a:lnTo>
                <a:cubicBezTo>
                  <a:pt x="20" y="27"/>
                  <a:pt x="27" y="24"/>
                  <a:pt x="33" y="27"/>
                </a:cubicBezTo>
                <a:lnTo>
                  <a:pt x="36" y="4"/>
                </a:lnTo>
                <a:cubicBezTo>
                  <a:pt x="22" y="0"/>
                  <a:pt x="8" y="5"/>
                  <a:pt x="0" y="15"/>
                </a:cubicBez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5" name="Freeform 196"/>
          <p:cNvSpPr>
            <a:spLocks/>
          </p:cNvSpPr>
          <p:nvPr/>
        </p:nvSpPr>
        <p:spPr bwMode="auto">
          <a:xfrm>
            <a:off x="2686050" y="4930775"/>
            <a:ext cx="28575" cy="26988"/>
          </a:xfrm>
          <a:custGeom>
            <a:avLst/>
            <a:gdLst>
              <a:gd name="T0" fmla="*/ 2147483647 w 33"/>
              <a:gd name="T1" fmla="*/ 0 h 32"/>
              <a:gd name="T2" fmla="*/ 0 w 33"/>
              <a:gd name="T3" fmla="*/ 2147483647 h 32"/>
              <a:gd name="T4" fmla="*/ 2147483647 w 33"/>
              <a:gd name="T5" fmla="*/ 2147483647 h 32"/>
              <a:gd name="T6" fmla="*/ 2147483647 w 33"/>
              <a:gd name="T7" fmla="*/ 2147483647 h 32"/>
              <a:gd name="T8" fmla="*/ 2147483647 w 33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32">
                <a:moveTo>
                  <a:pt x="21" y="0"/>
                </a:moveTo>
                <a:lnTo>
                  <a:pt x="0" y="6"/>
                </a:lnTo>
                <a:cubicBezTo>
                  <a:pt x="2" y="19"/>
                  <a:pt x="13" y="30"/>
                  <a:pt x="27" y="32"/>
                </a:cubicBezTo>
                <a:lnTo>
                  <a:pt x="33" y="12"/>
                </a:lnTo>
                <a:cubicBezTo>
                  <a:pt x="27" y="10"/>
                  <a:pt x="22" y="6"/>
                  <a:pt x="21" y="0"/>
                </a:cubicBez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Freeform 197"/>
          <p:cNvSpPr>
            <a:spLocks/>
          </p:cNvSpPr>
          <p:nvPr/>
        </p:nvSpPr>
        <p:spPr bwMode="auto">
          <a:xfrm>
            <a:off x="2686050" y="4930775"/>
            <a:ext cx="28575" cy="26988"/>
          </a:xfrm>
          <a:custGeom>
            <a:avLst/>
            <a:gdLst>
              <a:gd name="T0" fmla="*/ 2147483647 w 33"/>
              <a:gd name="T1" fmla="*/ 0 h 32"/>
              <a:gd name="T2" fmla="*/ 0 w 33"/>
              <a:gd name="T3" fmla="*/ 2147483647 h 32"/>
              <a:gd name="T4" fmla="*/ 2147483647 w 33"/>
              <a:gd name="T5" fmla="*/ 2147483647 h 32"/>
              <a:gd name="T6" fmla="*/ 2147483647 w 33"/>
              <a:gd name="T7" fmla="*/ 2147483647 h 32"/>
              <a:gd name="T8" fmla="*/ 2147483647 w 33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32">
                <a:moveTo>
                  <a:pt x="21" y="0"/>
                </a:moveTo>
                <a:lnTo>
                  <a:pt x="0" y="6"/>
                </a:lnTo>
                <a:cubicBezTo>
                  <a:pt x="2" y="19"/>
                  <a:pt x="13" y="30"/>
                  <a:pt x="27" y="32"/>
                </a:cubicBezTo>
                <a:lnTo>
                  <a:pt x="33" y="12"/>
                </a:lnTo>
                <a:cubicBezTo>
                  <a:pt x="27" y="10"/>
                  <a:pt x="22" y="6"/>
                  <a:pt x="21" y="0"/>
                </a:cubicBez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7" name="Freeform 198"/>
          <p:cNvSpPr>
            <a:spLocks/>
          </p:cNvSpPr>
          <p:nvPr/>
        </p:nvSpPr>
        <p:spPr bwMode="auto">
          <a:xfrm>
            <a:off x="2620963" y="4894263"/>
            <a:ext cx="52387" cy="34925"/>
          </a:xfrm>
          <a:custGeom>
            <a:avLst/>
            <a:gdLst>
              <a:gd name="T0" fmla="*/ 0 w 61"/>
              <a:gd name="T1" fmla="*/ 2147483647 h 43"/>
              <a:gd name="T2" fmla="*/ 2147483647 w 61"/>
              <a:gd name="T3" fmla="*/ 2147483647 h 43"/>
              <a:gd name="T4" fmla="*/ 2147483647 w 61"/>
              <a:gd name="T5" fmla="*/ 2147483647 h 43"/>
              <a:gd name="T6" fmla="*/ 2147483647 w 61"/>
              <a:gd name="T7" fmla="*/ 2147483647 h 43"/>
              <a:gd name="T8" fmla="*/ 2147483647 w 61"/>
              <a:gd name="T9" fmla="*/ 2147483647 h 43"/>
              <a:gd name="T10" fmla="*/ 0 w 61"/>
              <a:gd name="T11" fmla="*/ 2147483647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" h="43">
                <a:moveTo>
                  <a:pt x="0" y="6"/>
                </a:moveTo>
                <a:lnTo>
                  <a:pt x="6" y="35"/>
                </a:lnTo>
                <a:cubicBezTo>
                  <a:pt x="21" y="43"/>
                  <a:pt x="39" y="43"/>
                  <a:pt x="55" y="35"/>
                </a:cubicBezTo>
                <a:lnTo>
                  <a:pt x="61" y="6"/>
                </a:lnTo>
                <a:cubicBezTo>
                  <a:pt x="41" y="0"/>
                  <a:pt x="20" y="0"/>
                  <a:pt x="0" y="6"/>
                </a:cubicBez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Freeform 199"/>
          <p:cNvSpPr>
            <a:spLocks/>
          </p:cNvSpPr>
          <p:nvPr/>
        </p:nvSpPr>
        <p:spPr bwMode="auto">
          <a:xfrm>
            <a:off x="2620963" y="4894263"/>
            <a:ext cx="52387" cy="34925"/>
          </a:xfrm>
          <a:custGeom>
            <a:avLst/>
            <a:gdLst>
              <a:gd name="T0" fmla="*/ 0 w 61"/>
              <a:gd name="T1" fmla="*/ 2147483647 h 43"/>
              <a:gd name="T2" fmla="*/ 2147483647 w 61"/>
              <a:gd name="T3" fmla="*/ 2147483647 h 43"/>
              <a:gd name="T4" fmla="*/ 2147483647 w 61"/>
              <a:gd name="T5" fmla="*/ 2147483647 h 43"/>
              <a:gd name="T6" fmla="*/ 2147483647 w 61"/>
              <a:gd name="T7" fmla="*/ 2147483647 h 43"/>
              <a:gd name="T8" fmla="*/ 2147483647 w 61"/>
              <a:gd name="T9" fmla="*/ 2147483647 h 43"/>
              <a:gd name="T10" fmla="*/ 0 w 61"/>
              <a:gd name="T11" fmla="*/ 2147483647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" h="43">
                <a:moveTo>
                  <a:pt x="0" y="6"/>
                </a:moveTo>
                <a:lnTo>
                  <a:pt x="6" y="35"/>
                </a:lnTo>
                <a:cubicBezTo>
                  <a:pt x="21" y="43"/>
                  <a:pt x="39" y="43"/>
                  <a:pt x="55" y="35"/>
                </a:cubicBezTo>
                <a:lnTo>
                  <a:pt x="61" y="6"/>
                </a:lnTo>
                <a:cubicBezTo>
                  <a:pt x="41" y="0"/>
                  <a:pt x="20" y="0"/>
                  <a:pt x="0" y="6"/>
                </a:cubicBez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9" name="Rectangle 200"/>
          <p:cNvSpPr>
            <a:spLocks noChangeArrowheads="1"/>
          </p:cNvSpPr>
          <p:nvPr/>
        </p:nvSpPr>
        <p:spPr bwMode="auto">
          <a:xfrm>
            <a:off x="2490788" y="5167313"/>
            <a:ext cx="231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Cell</a:t>
            </a:r>
            <a:endParaRPr lang="en-US" sz="2400" b="1"/>
          </a:p>
        </p:txBody>
      </p:sp>
      <p:sp>
        <p:nvSpPr>
          <p:cNvPr id="10380" name="Freeform 201"/>
          <p:cNvSpPr>
            <a:spLocks noEditPoints="1"/>
          </p:cNvSpPr>
          <p:nvPr/>
        </p:nvSpPr>
        <p:spPr bwMode="auto">
          <a:xfrm>
            <a:off x="5867400" y="4483100"/>
            <a:ext cx="244475" cy="704850"/>
          </a:xfrm>
          <a:custGeom>
            <a:avLst/>
            <a:gdLst>
              <a:gd name="T0" fmla="*/ 0 w 290"/>
              <a:gd name="T1" fmla="*/ 2147483647 h 869"/>
              <a:gd name="T2" fmla="*/ 2147483647 w 290"/>
              <a:gd name="T3" fmla="*/ 2147483647 h 869"/>
              <a:gd name="T4" fmla="*/ 2147483647 w 290"/>
              <a:gd name="T5" fmla="*/ 2147483647 h 869"/>
              <a:gd name="T6" fmla="*/ 2147483647 w 290"/>
              <a:gd name="T7" fmla="*/ 2147483647 h 869"/>
              <a:gd name="T8" fmla="*/ 2147483647 w 290"/>
              <a:gd name="T9" fmla="*/ 2147483647 h 869"/>
              <a:gd name="T10" fmla="*/ 2147483647 w 290"/>
              <a:gd name="T11" fmla="*/ 2147483647 h 869"/>
              <a:gd name="T12" fmla="*/ 2147483647 w 290"/>
              <a:gd name="T13" fmla="*/ 2147483647 h 869"/>
              <a:gd name="T14" fmla="*/ 2147483647 w 290"/>
              <a:gd name="T15" fmla="*/ 2147483647 h 869"/>
              <a:gd name="T16" fmla="*/ 2147483647 w 290"/>
              <a:gd name="T17" fmla="*/ 2147483647 h 869"/>
              <a:gd name="T18" fmla="*/ 2147483647 w 290"/>
              <a:gd name="T19" fmla="*/ 2147483647 h 869"/>
              <a:gd name="T20" fmla="*/ 2147483647 w 290"/>
              <a:gd name="T21" fmla="*/ 2147483647 h 869"/>
              <a:gd name="T22" fmla="*/ 2147483647 w 290"/>
              <a:gd name="T23" fmla="*/ 2147483647 h 869"/>
              <a:gd name="T24" fmla="*/ 2147483647 w 290"/>
              <a:gd name="T25" fmla="*/ 2147483647 h 869"/>
              <a:gd name="T26" fmla="*/ 2147483647 w 290"/>
              <a:gd name="T27" fmla="*/ 2147483647 h 869"/>
              <a:gd name="T28" fmla="*/ 0 w 290"/>
              <a:gd name="T29" fmla="*/ 2147483647 h 869"/>
              <a:gd name="T30" fmla="*/ 2147483647 w 290"/>
              <a:gd name="T31" fmla="*/ 2147483647 h 869"/>
              <a:gd name="T32" fmla="*/ 2147483647 w 290"/>
              <a:gd name="T33" fmla="*/ 2147483647 h 869"/>
              <a:gd name="T34" fmla="*/ 2147483647 w 290"/>
              <a:gd name="T35" fmla="*/ 0 h 869"/>
              <a:gd name="T36" fmla="*/ 2147483647 w 290"/>
              <a:gd name="T37" fmla="*/ 0 h 869"/>
              <a:gd name="T38" fmla="*/ 2147483647 w 290"/>
              <a:gd name="T39" fmla="*/ 2147483647 h 869"/>
              <a:gd name="T40" fmla="*/ 2147483647 w 290"/>
              <a:gd name="T41" fmla="*/ 2147483647 h 869"/>
              <a:gd name="T42" fmla="*/ 2147483647 w 290"/>
              <a:gd name="T43" fmla="*/ 2147483647 h 8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0" h="869">
                <a:moveTo>
                  <a:pt x="0" y="318"/>
                </a:moveTo>
                <a:lnTo>
                  <a:pt x="15" y="844"/>
                </a:lnTo>
                <a:cubicBezTo>
                  <a:pt x="14" y="857"/>
                  <a:pt x="24" y="867"/>
                  <a:pt x="36" y="869"/>
                </a:cubicBezTo>
                <a:lnTo>
                  <a:pt x="253" y="869"/>
                </a:lnTo>
                <a:lnTo>
                  <a:pt x="275" y="851"/>
                </a:lnTo>
                <a:lnTo>
                  <a:pt x="290" y="464"/>
                </a:lnTo>
                <a:lnTo>
                  <a:pt x="290" y="277"/>
                </a:lnTo>
                <a:cubicBezTo>
                  <a:pt x="290" y="229"/>
                  <a:pt x="277" y="181"/>
                  <a:pt x="253" y="139"/>
                </a:cubicBezTo>
                <a:cubicBezTo>
                  <a:pt x="247" y="127"/>
                  <a:pt x="240" y="115"/>
                  <a:pt x="232" y="104"/>
                </a:cubicBezTo>
                <a:lnTo>
                  <a:pt x="188" y="97"/>
                </a:lnTo>
                <a:cubicBezTo>
                  <a:pt x="165" y="95"/>
                  <a:pt x="117" y="88"/>
                  <a:pt x="72" y="104"/>
                </a:cubicBezTo>
                <a:cubicBezTo>
                  <a:pt x="41" y="118"/>
                  <a:pt x="24" y="149"/>
                  <a:pt x="14" y="193"/>
                </a:cubicBezTo>
                <a:cubicBezTo>
                  <a:pt x="3" y="244"/>
                  <a:pt x="0" y="311"/>
                  <a:pt x="0" y="318"/>
                </a:cubicBezTo>
                <a:close/>
                <a:moveTo>
                  <a:pt x="276" y="196"/>
                </a:moveTo>
                <a:lnTo>
                  <a:pt x="275" y="14"/>
                </a:lnTo>
                <a:lnTo>
                  <a:pt x="261" y="0"/>
                </a:lnTo>
                <a:lnTo>
                  <a:pt x="246" y="0"/>
                </a:lnTo>
                <a:lnTo>
                  <a:pt x="232" y="14"/>
                </a:lnTo>
                <a:lnTo>
                  <a:pt x="232" y="104"/>
                </a:lnTo>
                <a:lnTo>
                  <a:pt x="276" y="19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Freeform 202"/>
          <p:cNvSpPr>
            <a:spLocks noEditPoints="1"/>
          </p:cNvSpPr>
          <p:nvPr/>
        </p:nvSpPr>
        <p:spPr bwMode="auto">
          <a:xfrm>
            <a:off x="5867400" y="4483100"/>
            <a:ext cx="244475" cy="704850"/>
          </a:xfrm>
          <a:custGeom>
            <a:avLst/>
            <a:gdLst>
              <a:gd name="T0" fmla="*/ 0 w 290"/>
              <a:gd name="T1" fmla="*/ 2147483647 h 869"/>
              <a:gd name="T2" fmla="*/ 2147483647 w 290"/>
              <a:gd name="T3" fmla="*/ 2147483647 h 869"/>
              <a:gd name="T4" fmla="*/ 2147483647 w 290"/>
              <a:gd name="T5" fmla="*/ 2147483647 h 869"/>
              <a:gd name="T6" fmla="*/ 2147483647 w 290"/>
              <a:gd name="T7" fmla="*/ 2147483647 h 869"/>
              <a:gd name="T8" fmla="*/ 2147483647 w 290"/>
              <a:gd name="T9" fmla="*/ 2147483647 h 869"/>
              <a:gd name="T10" fmla="*/ 2147483647 w 290"/>
              <a:gd name="T11" fmla="*/ 2147483647 h 869"/>
              <a:gd name="T12" fmla="*/ 2147483647 w 290"/>
              <a:gd name="T13" fmla="*/ 2147483647 h 869"/>
              <a:gd name="T14" fmla="*/ 2147483647 w 290"/>
              <a:gd name="T15" fmla="*/ 2147483647 h 869"/>
              <a:gd name="T16" fmla="*/ 2147483647 w 290"/>
              <a:gd name="T17" fmla="*/ 2147483647 h 869"/>
              <a:gd name="T18" fmla="*/ 2147483647 w 290"/>
              <a:gd name="T19" fmla="*/ 2147483647 h 869"/>
              <a:gd name="T20" fmla="*/ 2147483647 w 290"/>
              <a:gd name="T21" fmla="*/ 2147483647 h 869"/>
              <a:gd name="T22" fmla="*/ 2147483647 w 290"/>
              <a:gd name="T23" fmla="*/ 2147483647 h 869"/>
              <a:gd name="T24" fmla="*/ 2147483647 w 290"/>
              <a:gd name="T25" fmla="*/ 2147483647 h 869"/>
              <a:gd name="T26" fmla="*/ 2147483647 w 290"/>
              <a:gd name="T27" fmla="*/ 2147483647 h 869"/>
              <a:gd name="T28" fmla="*/ 0 w 290"/>
              <a:gd name="T29" fmla="*/ 2147483647 h 869"/>
              <a:gd name="T30" fmla="*/ 2147483647 w 290"/>
              <a:gd name="T31" fmla="*/ 2147483647 h 869"/>
              <a:gd name="T32" fmla="*/ 2147483647 w 290"/>
              <a:gd name="T33" fmla="*/ 2147483647 h 869"/>
              <a:gd name="T34" fmla="*/ 2147483647 w 290"/>
              <a:gd name="T35" fmla="*/ 0 h 869"/>
              <a:gd name="T36" fmla="*/ 2147483647 w 290"/>
              <a:gd name="T37" fmla="*/ 0 h 869"/>
              <a:gd name="T38" fmla="*/ 2147483647 w 290"/>
              <a:gd name="T39" fmla="*/ 2147483647 h 869"/>
              <a:gd name="T40" fmla="*/ 2147483647 w 290"/>
              <a:gd name="T41" fmla="*/ 2147483647 h 869"/>
              <a:gd name="T42" fmla="*/ 2147483647 w 290"/>
              <a:gd name="T43" fmla="*/ 2147483647 h 8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0" h="869">
                <a:moveTo>
                  <a:pt x="0" y="318"/>
                </a:moveTo>
                <a:lnTo>
                  <a:pt x="15" y="844"/>
                </a:lnTo>
                <a:cubicBezTo>
                  <a:pt x="14" y="857"/>
                  <a:pt x="24" y="867"/>
                  <a:pt x="36" y="869"/>
                </a:cubicBezTo>
                <a:lnTo>
                  <a:pt x="253" y="869"/>
                </a:lnTo>
                <a:lnTo>
                  <a:pt x="275" y="851"/>
                </a:lnTo>
                <a:lnTo>
                  <a:pt x="290" y="464"/>
                </a:lnTo>
                <a:lnTo>
                  <a:pt x="290" y="277"/>
                </a:lnTo>
                <a:cubicBezTo>
                  <a:pt x="290" y="229"/>
                  <a:pt x="277" y="181"/>
                  <a:pt x="253" y="139"/>
                </a:cubicBezTo>
                <a:cubicBezTo>
                  <a:pt x="247" y="127"/>
                  <a:pt x="240" y="115"/>
                  <a:pt x="232" y="104"/>
                </a:cubicBezTo>
                <a:lnTo>
                  <a:pt x="188" y="97"/>
                </a:lnTo>
                <a:cubicBezTo>
                  <a:pt x="165" y="95"/>
                  <a:pt x="117" y="88"/>
                  <a:pt x="72" y="104"/>
                </a:cubicBezTo>
                <a:cubicBezTo>
                  <a:pt x="41" y="118"/>
                  <a:pt x="24" y="149"/>
                  <a:pt x="14" y="193"/>
                </a:cubicBezTo>
                <a:cubicBezTo>
                  <a:pt x="3" y="244"/>
                  <a:pt x="0" y="311"/>
                  <a:pt x="0" y="318"/>
                </a:cubicBezTo>
                <a:close/>
                <a:moveTo>
                  <a:pt x="276" y="196"/>
                </a:moveTo>
                <a:lnTo>
                  <a:pt x="275" y="14"/>
                </a:lnTo>
                <a:lnTo>
                  <a:pt x="261" y="0"/>
                </a:lnTo>
                <a:lnTo>
                  <a:pt x="246" y="0"/>
                </a:lnTo>
                <a:lnTo>
                  <a:pt x="232" y="14"/>
                </a:lnTo>
                <a:lnTo>
                  <a:pt x="232" y="104"/>
                </a:lnTo>
                <a:lnTo>
                  <a:pt x="276" y="196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2" name="Rectangle 203"/>
          <p:cNvSpPr>
            <a:spLocks noChangeArrowheads="1"/>
          </p:cNvSpPr>
          <p:nvPr/>
        </p:nvSpPr>
        <p:spPr bwMode="auto">
          <a:xfrm>
            <a:off x="5930900" y="4576763"/>
            <a:ext cx="111125" cy="1079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" name="Rectangle 204"/>
          <p:cNvSpPr>
            <a:spLocks noChangeArrowheads="1"/>
          </p:cNvSpPr>
          <p:nvPr/>
        </p:nvSpPr>
        <p:spPr bwMode="auto">
          <a:xfrm>
            <a:off x="5930900" y="4576763"/>
            <a:ext cx="111125" cy="107950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" name="Oval 205"/>
          <p:cNvSpPr>
            <a:spLocks noChangeArrowheads="1"/>
          </p:cNvSpPr>
          <p:nvPr/>
        </p:nvSpPr>
        <p:spPr bwMode="auto">
          <a:xfrm>
            <a:off x="5935663" y="4584700"/>
            <a:ext cx="103187" cy="9525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Oval 206"/>
          <p:cNvSpPr>
            <a:spLocks noChangeArrowheads="1"/>
          </p:cNvSpPr>
          <p:nvPr/>
        </p:nvSpPr>
        <p:spPr bwMode="auto">
          <a:xfrm>
            <a:off x="5935663" y="4584700"/>
            <a:ext cx="103187" cy="9525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6" name="Freeform 207"/>
          <p:cNvSpPr>
            <a:spLocks/>
          </p:cNvSpPr>
          <p:nvPr/>
        </p:nvSpPr>
        <p:spPr bwMode="auto">
          <a:xfrm>
            <a:off x="5965825" y="4584700"/>
            <a:ext cx="38100" cy="95250"/>
          </a:xfrm>
          <a:custGeom>
            <a:avLst/>
            <a:gdLst>
              <a:gd name="T0" fmla="*/ 2147483647 w 14"/>
              <a:gd name="T1" fmla="*/ 0 h 36"/>
              <a:gd name="T2" fmla="*/ 0 w 14"/>
              <a:gd name="T3" fmla="*/ 2147483647 h 36"/>
              <a:gd name="T4" fmla="*/ 0 w 14"/>
              <a:gd name="T5" fmla="*/ 2147483647 h 36"/>
              <a:gd name="T6" fmla="*/ 2147483647 w 14"/>
              <a:gd name="T7" fmla="*/ 2147483647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2147483647 w 14"/>
              <a:gd name="T15" fmla="*/ 0 h 36"/>
              <a:gd name="T16" fmla="*/ 2147483647 w 14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36">
                <a:moveTo>
                  <a:pt x="7" y="0"/>
                </a:moveTo>
                <a:lnTo>
                  <a:pt x="0" y="6"/>
                </a:lnTo>
                <a:lnTo>
                  <a:pt x="0" y="25"/>
                </a:lnTo>
                <a:lnTo>
                  <a:pt x="6" y="36"/>
                </a:lnTo>
                <a:lnTo>
                  <a:pt x="8" y="36"/>
                </a:lnTo>
                <a:lnTo>
                  <a:pt x="14" y="25"/>
                </a:lnTo>
                <a:lnTo>
                  <a:pt x="14" y="6"/>
                </a:lnTo>
                <a:lnTo>
                  <a:pt x="8" y="0"/>
                </a:lnTo>
                <a:lnTo>
                  <a:pt x="7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7" name="Freeform 208"/>
          <p:cNvSpPr>
            <a:spLocks/>
          </p:cNvSpPr>
          <p:nvPr/>
        </p:nvSpPr>
        <p:spPr bwMode="auto">
          <a:xfrm>
            <a:off x="5965825" y="4584700"/>
            <a:ext cx="38100" cy="95250"/>
          </a:xfrm>
          <a:custGeom>
            <a:avLst/>
            <a:gdLst>
              <a:gd name="T0" fmla="*/ 2147483647 w 14"/>
              <a:gd name="T1" fmla="*/ 0 h 36"/>
              <a:gd name="T2" fmla="*/ 0 w 14"/>
              <a:gd name="T3" fmla="*/ 2147483647 h 36"/>
              <a:gd name="T4" fmla="*/ 0 w 14"/>
              <a:gd name="T5" fmla="*/ 2147483647 h 36"/>
              <a:gd name="T6" fmla="*/ 2147483647 w 14"/>
              <a:gd name="T7" fmla="*/ 2147483647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2147483647 w 14"/>
              <a:gd name="T15" fmla="*/ 0 h 36"/>
              <a:gd name="T16" fmla="*/ 2147483647 w 14"/>
              <a:gd name="T17" fmla="*/ 0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36">
                <a:moveTo>
                  <a:pt x="7" y="0"/>
                </a:moveTo>
                <a:lnTo>
                  <a:pt x="0" y="6"/>
                </a:lnTo>
                <a:lnTo>
                  <a:pt x="0" y="25"/>
                </a:lnTo>
                <a:lnTo>
                  <a:pt x="6" y="36"/>
                </a:lnTo>
                <a:lnTo>
                  <a:pt x="8" y="36"/>
                </a:lnTo>
                <a:lnTo>
                  <a:pt x="14" y="25"/>
                </a:lnTo>
                <a:lnTo>
                  <a:pt x="14" y="6"/>
                </a:lnTo>
                <a:lnTo>
                  <a:pt x="8" y="0"/>
                </a:lnTo>
                <a:lnTo>
                  <a:pt x="7" y="0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8" name="Freeform 209"/>
          <p:cNvSpPr>
            <a:spLocks/>
          </p:cNvSpPr>
          <p:nvPr/>
        </p:nvSpPr>
        <p:spPr bwMode="auto">
          <a:xfrm>
            <a:off x="5886450" y="4708525"/>
            <a:ext cx="212725" cy="160338"/>
          </a:xfrm>
          <a:custGeom>
            <a:avLst/>
            <a:gdLst>
              <a:gd name="T0" fmla="*/ 0 w 78"/>
              <a:gd name="T1" fmla="*/ 2147483647 h 61"/>
              <a:gd name="T2" fmla="*/ 2147483647 w 78"/>
              <a:gd name="T3" fmla="*/ 0 h 61"/>
              <a:gd name="T4" fmla="*/ 2147483647 w 78"/>
              <a:gd name="T5" fmla="*/ 0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0 w 78"/>
              <a:gd name="T11" fmla="*/ 2147483647 h 61"/>
              <a:gd name="T12" fmla="*/ 0 w 78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" h="61">
                <a:moveTo>
                  <a:pt x="0" y="2"/>
                </a:moveTo>
                <a:lnTo>
                  <a:pt x="11" y="0"/>
                </a:lnTo>
                <a:lnTo>
                  <a:pt x="67" y="0"/>
                </a:lnTo>
                <a:lnTo>
                  <a:pt x="78" y="2"/>
                </a:lnTo>
                <a:lnTo>
                  <a:pt x="78" y="61"/>
                </a:lnTo>
                <a:lnTo>
                  <a:pt x="0" y="61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9" name="Freeform 210"/>
          <p:cNvSpPr>
            <a:spLocks/>
          </p:cNvSpPr>
          <p:nvPr/>
        </p:nvSpPr>
        <p:spPr bwMode="auto">
          <a:xfrm>
            <a:off x="5886450" y="4708525"/>
            <a:ext cx="212725" cy="160338"/>
          </a:xfrm>
          <a:custGeom>
            <a:avLst/>
            <a:gdLst>
              <a:gd name="T0" fmla="*/ 0 w 78"/>
              <a:gd name="T1" fmla="*/ 2147483647 h 61"/>
              <a:gd name="T2" fmla="*/ 2147483647 w 78"/>
              <a:gd name="T3" fmla="*/ 0 h 61"/>
              <a:gd name="T4" fmla="*/ 2147483647 w 78"/>
              <a:gd name="T5" fmla="*/ 0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0 w 78"/>
              <a:gd name="T11" fmla="*/ 2147483647 h 61"/>
              <a:gd name="T12" fmla="*/ 0 w 78"/>
              <a:gd name="T13" fmla="*/ 2147483647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" h="61">
                <a:moveTo>
                  <a:pt x="0" y="2"/>
                </a:moveTo>
                <a:lnTo>
                  <a:pt x="11" y="0"/>
                </a:lnTo>
                <a:lnTo>
                  <a:pt x="67" y="0"/>
                </a:lnTo>
                <a:lnTo>
                  <a:pt x="78" y="2"/>
                </a:lnTo>
                <a:lnTo>
                  <a:pt x="78" y="61"/>
                </a:lnTo>
                <a:lnTo>
                  <a:pt x="0" y="61"/>
                </a:lnTo>
                <a:lnTo>
                  <a:pt x="0" y="2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0" name="Freeform 211"/>
          <p:cNvSpPr>
            <a:spLocks/>
          </p:cNvSpPr>
          <p:nvPr/>
        </p:nvSpPr>
        <p:spPr bwMode="auto">
          <a:xfrm>
            <a:off x="5908675" y="4881563"/>
            <a:ext cx="41275" cy="28575"/>
          </a:xfrm>
          <a:custGeom>
            <a:avLst/>
            <a:gdLst>
              <a:gd name="T0" fmla="*/ 2147483647 w 51"/>
              <a:gd name="T1" fmla="*/ 2147483647 h 38"/>
              <a:gd name="T2" fmla="*/ 2147483647 w 51"/>
              <a:gd name="T3" fmla="*/ 2147483647 h 38"/>
              <a:gd name="T4" fmla="*/ 1590312801 w 51"/>
              <a:gd name="T5" fmla="*/ 2147483647 h 38"/>
              <a:gd name="T6" fmla="*/ 2147483647 w 51"/>
              <a:gd name="T7" fmla="*/ 2147483647 h 38"/>
              <a:gd name="T8" fmla="*/ 2147483647 w 51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" h="38">
                <a:moveTo>
                  <a:pt x="47" y="32"/>
                </a:moveTo>
                <a:cubicBezTo>
                  <a:pt x="51" y="25"/>
                  <a:pt x="44" y="14"/>
                  <a:pt x="32" y="7"/>
                </a:cubicBezTo>
                <a:cubicBezTo>
                  <a:pt x="20" y="0"/>
                  <a:pt x="7" y="0"/>
                  <a:pt x="3" y="7"/>
                </a:cubicBezTo>
                <a:cubicBezTo>
                  <a:pt x="0" y="13"/>
                  <a:pt x="6" y="24"/>
                  <a:pt x="18" y="31"/>
                </a:cubicBezTo>
                <a:cubicBezTo>
                  <a:pt x="30" y="38"/>
                  <a:pt x="43" y="38"/>
                  <a:pt x="47" y="32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Freeform 212"/>
          <p:cNvSpPr>
            <a:spLocks/>
          </p:cNvSpPr>
          <p:nvPr/>
        </p:nvSpPr>
        <p:spPr bwMode="auto">
          <a:xfrm>
            <a:off x="5908675" y="4881563"/>
            <a:ext cx="41275" cy="28575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2147483647 h 11"/>
              <a:gd name="T6" fmla="*/ 2147483647 w 15"/>
              <a:gd name="T7" fmla="*/ 2147483647 h 11"/>
              <a:gd name="T8" fmla="*/ 2147483647 w 15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" h="11">
                <a:moveTo>
                  <a:pt x="14" y="10"/>
                </a:moveTo>
                <a:cubicBezTo>
                  <a:pt x="15" y="7"/>
                  <a:pt x="13" y="4"/>
                  <a:pt x="10" y="2"/>
                </a:cubicBezTo>
                <a:cubicBezTo>
                  <a:pt x="6" y="0"/>
                  <a:pt x="2" y="0"/>
                  <a:pt x="1" y="2"/>
                </a:cubicBezTo>
                <a:cubicBezTo>
                  <a:pt x="0" y="4"/>
                  <a:pt x="2" y="7"/>
                  <a:pt x="5" y="9"/>
                </a:cubicBezTo>
                <a:cubicBezTo>
                  <a:pt x="9" y="11"/>
                  <a:pt x="13" y="11"/>
                  <a:pt x="14" y="10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2" name="Oval 213"/>
          <p:cNvSpPr>
            <a:spLocks noChangeArrowheads="1"/>
          </p:cNvSpPr>
          <p:nvPr/>
        </p:nvSpPr>
        <p:spPr bwMode="auto">
          <a:xfrm>
            <a:off x="5892800" y="4965700"/>
            <a:ext cx="61913" cy="3175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Oval 214"/>
          <p:cNvSpPr>
            <a:spLocks noChangeArrowheads="1"/>
          </p:cNvSpPr>
          <p:nvPr/>
        </p:nvSpPr>
        <p:spPr bwMode="auto">
          <a:xfrm>
            <a:off x="5892800" y="4965700"/>
            <a:ext cx="61913" cy="3175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" name="Oval 215"/>
          <p:cNvSpPr>
            <a:spLocks noChangeArrowheads="1"/>
          </p:cNvSpPr>
          <p:nvPr/>
        </p:nvSpPr>
        <p:spPr bwMode="auto">
          <a:xfrm>
            <a:off x="5892800" y="5006975"/>
            <a:ext cx="61913" cy="3175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Oval 216"/>
          <p:cNvSpPr>
            <a:spLocks noChangeArrowheads="1"/>
          </p:cNvSpPr>
          <p:nvPr/>
        </p:nvSpPr>
        <p:spPr bwMode="auto">
          <a:xfrm>
            <a:off x="5892800" y="5006975"/>
            <a:ext cx="61913" cy="3175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6" name="Oval 217"/>
          <p:cNvSpPr>
            <a:spLocks noChangeArrowheads="1"/>
          </p:cNvSpPr>
          <p:nvPr/>
        </p:nvSpPr>
        <p:spPr bwMode="auto">
          <a:xfrm>
            <a:off x="5962650" y="4967288"/>
            <a:ext cx="61913" cy="3175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Freeform 218"/>
          <p:cNvSpPr>
            <a:spLocks/>
          </p:cNvSpPr>
          <p:nvPr/>
        </p:nvSpPr>
        <p:spPr bwMode="auto">
          <a:xfrm>
            <a:off x="5962650" y="4967288"/>
            <a:ext cx="61913" cy="31750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0 h 12"/>
              <a:gd name="T4" fmla="*/ 0 w 23"/>
              <a:gd name="T5" fmla="*/ 2147483647 h 12"/>
              <a:gd name="T6" fmla="*/ 2147483647 w 23"/>
              <a:gd name="T7" fmla="*/ 2147483647 h 12"/>
              <a:gd name="T8" fmla="*/ 2147483647 w 2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2">
                <a:moveTo>
                  <a:pt x="23" y="6"/>
                </a:moveTo>
                <a:cubicBezTo>
                  <a:pt x="23" y="3"/>
                  <a:pt x="17" y="0"/>
                  <a:pt x="12" y="0"/>
                </a:cubicBezTo>
                <a:cubicBezTo>
                  <a:pt x="5" y="0"/>
                  <a:pt x="0" y="3"/>
                  <a:pt x="0" y="6"/>
                </a:cubicBezTo>
                <a:cubicBezTo>
                  <a:pt x="0" y="9"/>
                  <a:pt x="5" y="12"/>
                  <a:pt x="12" y="12"/>
                </a:cubicBezTo>
                <a:cubicBezTo>
                  <a:pt x="17" y="12"/>
                  <a:pt x="23" y="9"/>
                  <a:pt x="23" y="6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8" name="Oval 219"/>
          <p:cNvSpPr>
            <a:spLocks noChangeArrowheads="1"/>
          </p:cNvSpPr>
          <p:nvPr/>
        </p:nvSpPr>
        <p:spPr bwMode="auto">
          <a:xfrm>
            <a:off x="6034088" y="4967288"/>
            <a:ext cx="58737" cy="3175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Oval 220"/>
          <p:cNvSpPr>
            <a:spLocks noChangeArrowheads="1"/>
          </p:cNvSpPr>
          <p:nvPr/>
        </p:nvSpPr>
        <p:spPr bwMode="auto">
          <a:xfrm>
            <a:off x="6034088" y="4967288"/>
            <a:ext cx="58737" cy="3175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0" name="Oval 221"/>
          <p:cNvSpPr>
            <a:spLocks noChangeArrowheads="1"/>
          </p:cNvSpPr>
          <p:nvPr/>
        </p:nvSpPr>
        <p:spPr bwMode="auto">
          <a:xfrm>
            <a:off x="6034088" y="5013325"/>
            <a:ext cx="58737" cy="28575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Oval 222"/>
          <p:cNvSpPr>
            <a:spLocks noChangeArrowheads="1"/>
          </p:cNvSpPr>
          <p:nvPr/>
        </p:nvSpPr>
        <p:spPr bwMode="auto">
          <a:xfrm>
            <a:off x="6034088" y="5013325"/>
            <a:ext cx="58737" cy="28575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2" name="Oval 223"/>
          <p:cNvSpPr>
            <a:spLocks noChangeArrowheads="1"/>
          </p:cNvSpPr>
          <p:nvPr/>
        </p:nvSpPr>
        <p:spPr bwMode="auto">
          <a:xfrm>
            <a:off x="5962650" y="5013325"/>
            <a:ext cx="61913" cy="30163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Freeform 224"/>
          <p:cNvSpPr>
            <a:spLocks/>
          </p:cNvSpPr>
          <p:nvPr/>
        </p:nvSpPr>
        <p:spPr bwMode="auto">
          <a:xfrm>
            <a:off x="5962650" y="5013325"/>
            <a:ext cx="61913" cy="30163"/>
          </a:xfrm>
          <a:custGeom>
            <a:avLst/>
            <a:gdLst>
              <a:gd name="T0" fmla="*/ 2147483647 w 23"/>
              <a:gd name="T1" fmla="*/ 2147483647 h 12"/>
              <a:gd name="T2" fmla="*/ 2147483647 w 23"/>
              <a:gd name="T3" fmla="*/ 0 h 12"/>
              <a:gd name="T4" fmla="*/ 0 w 23"/>
              <a:gd name="T5" fmla="*/ 2147483647 h 12"/>
              <a:gd name="T6" fmla="*/ 2147483647 w 23"/>
              <a:gd name="T7" fmla="*/ 2147483647 h 12"/>
              <a:gd name="T8" fmla="*/ 2147483647 w 2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2">
                <a:moveTo>
                  <a:pt x="23" y="6"/>
                </a:moveTo>
                <a:cubicBezTo>
                  <a:pt x="23" y="3"/>
                  <a:pt x="17" y="0"/>
                  <a:pt x="12" y="0"/>
                </a:cubicBezTo>
                <a:cubicBezTo>
                  <a:pt x="5" y="0"/>
                  <a:pt x="0" y="3"/>
                  <a:pt x="0" y="6"/>
                </a:cubicBezTo>
                <a:cubicBezTo>
                  <a:pt x="0" y="9"/>
                  <a:pt x="5" y="12"/>
                  <a:pt x="12" y="12"/>
                </a:cubicBezTo>
                <a:cubicBezTo>
                  <a:pt x="17" y="12"/>
                  <a:pt x="23" y="9"/>
                  <a:pt x="23" y="6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" name="Oval 225"/>
          <p:cNvSpPr>
            <a:spLocks noChangeArrowheads="1"/>
          </p:cNvSpPr>
          <p:nvPr/>
        </p:nvSpPr>
        <p:spPr bwMode="auto">
          <a:xfrm>
            <a:off x="6034088" y="5051425"/>
            <a:ext cx="58737" cy="34925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Oval 226"/>
          <p:cNvSpPr>
            <a:spLocks noChangeArrowheads="1"/>
          </p:cNvSpPr>
          <p:nvPr/>
        </p:nvSpPr>
        <p:spPr bwMode="auto">
          <a:xfrm>
            <a:off x="6034088" y="5051425"/>
            <a:ext cx="58737" cy="34925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6" name="Oval 227"/>
          <p:cNvSpPr>
            <a:spLocks noChangeArrowheads="1"/>
          </p:cNvSpPr>
          <p:nvPr/>
        </p:nvSpPr>
        <p:spPr bwMode="auto">
          <a:xfrm>
            <a:off x="5959475" y="5051425"/>
            <a:ext cx="60325" cy="34925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Oval 228"/>
          <p:cNvSpPr>
            <a:spLocks noChangeArrowheads="1"/>
          </p:cNvSpPr>
          <p:nvPr/>
        </p:nvSpPr>
        <p:spPr bwMode="auto">
          <a:xfrm>
            <a:off x="5959475" y="5051425"/>
            <a:ext cx="60325" cy="34925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8" name="Oval 229"/>
          <p:cNvSpPr>
            <a:spLocks noChangeArrowheads="1"/>
          </p:cNvSpPr>
          <p:nvPr/>
        </p:nvSpPr>
        <p:spPr bwMode="auto">
          <a:xfrm>
            <a:off x="5892800" y="5051425"/>
            <a:ext cx="61913" cy="34925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Oval 230"/>
          <p:cNvSpPr>
            <a:spLocks noChangeArrowheads="1"/>
          </p:cNvSpPr>
          <p:nvPr/>
        </p:nvSpPr>
        <p:spPr bwMode="auto">
          <a:xfrm>
            <a:off x="5892800" y="5051425"/>
            <a:ext cx="61913" cy="34925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0" name="Freeform 231"/>
          <p:cNvSpPr>
            <a:spLocks/>
          </p:cNvSpPr>
          <p:nvPr/>
        </p:nvSpPr>
        <p:spPr bwMode="auto">
          <a:xfrm>
            <a:off x="6030913" y="5095875"/>
            <a:ext cx="65087" cy="34925"/>
          </a:xfrm>
          <a:custGeom>
            <a:avLst/>
            <a:gdLst>
              <a:gd name="T0" fmla="*/ 2147483647 w 75"/>
              <a:gd name="T1" fmla="*/ 2147483647 h 45"/>
              <a:gd name="T2" fmla="*/ 2147483647 w 75"/>
              <a:gd name="T3" fmla="*/ 1869689696 h 45"/>
              <a:gd name="T4" fmla="*/ 1307421661 w 75"/>
              <a:gd name="T5" fmla="*/ 2147483647 h 45"/>
              <a:gd name="T6" fmla="*/ 2147483647 w 75"/>
              <a:gd name="T7" fmla="*/ 2147483647 h 45"/>
              <a:gd name="T8" fmla="*/ 2147483647 w 7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" h="45">
                <a:moveTo>
                  <a:pt x="73" y="29"/>
                </a:moveTo>
                <a:cubicBezTo>
                  <a:pt x="75" y="19"/>
                  <a:pt x="61" y="7"/>
                  <a:pt x="41" y="4"/>
                </a:cubicBezTo>
                <a:cubicBezTo>
                  <a:pt x="21" y="0"/>
                  <a:pt x="4" y="6"/>
                  <a:pt x="2" y="17"/>
                </a:cubicBezTo>
                <a:cubicBezTo>
                  <a:pt x="0" y="27"/>
                  <a:pt x="15" y="38"/>
                  <a:pt x="34" y="42"/>
                </a:cubicBezTo>
                <a:cubicBezTo>
                  <a:pt x="54" y="45"/>
                  <a:pt x="71" y="40"/>
                  <a:pt x="73" y="29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Freeform 232"/>
          <p:cNvSpPr>
            <a:spLocks/>
          </p:cNvSpPr>
          <p:nvPr/>
        </p:nvSpPr>
        <p:spPr bwMode="auto">
          <a:xfrm>
            <a:off x="6030913" y="5095875"/>
            <a:ext cx="65087" cy="34925"/>
          </a:xfrm>
          <a:custGeom>
            <a:avLst/>
            <a:gdLst>
              <a:gd name="T0" fmla="*/ 2147483647 w 24"/>
              <a:gd name="T1" fmla="*/ 2147483647 h 13"/>
              <a:gd name="T2" fmla="*/ 2147483647 w 24"/>
              <a:gd name="T3" fmla="*/ 2147483647 h 13"/>
              <a:gd name="T4" fmla="*/ 2147483647 w 24"/>
              <a:gd name="T5" fmla="*/ 2147483647 h 13"/>
              <a:gd name="T6" fmla="*/ 2147483647 w 24"/>
              <a:gd name="T7" fmla="*/ 2147483647 h 13"/>
              <a:gd name="T8" fmla="*/ 2147483647 w 24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13">
                <a:moveTo>
                  <a:pt x="23" y="9"/>
                </a:moveTo>
                <a:cubicBezTo>
                  <a:pt x="24" y="5"/>
                  <a:pt x="19" y="2"/>
                  <a:pt x="13" y="1"/>
                </a:cubicBezTo>
                <a:cubicBezTo>
                  <a:pt x="7" y="0"/>
                  <a:pt x="2" y="1"/>
                  <a:pt x="1" y="5"/>
                </a:cubicBezTo>
                <a:cubicBezTo>
                  <a:pt x="0" y="8"/>
                  <a:pt x="5" y="11"/>
                  <a:pt x="11" y="13"/>
                </a:cubicBezTo>
                <a:cubicBezTo>
                  <a:pt x="17" y="13"/>
                  <a:pt x="22" y="12"/>
                  <a:pt x="23" y="9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2" name="Freeform 233"/>
          <p:cNvSpPr>
            <a:spLocks/>
          </p:cNvSpPr>
          <p:nvPr/>
        </p:nvSpPr>
        <p:spPr bwMode="auto">
          <a:xfrm>
            <a:off x="5889625" y="5099050"/>
            <a:ext cx="61913" cy="36513"/>
          </a:xfrm>
          <a:custGeom>
            <a:avLst/>
            <a:gdLst>
              <a:gd name="T0" fmla="*/ 2147483647 w 75"/>
              <a:gd name="T1" fmla="*/ 2147483647 h 45"/>
              <a:gd name="T2" fmla="*/ 2147483647 w 75"/>
              <a:gd name="T3" fmla="*/ 2137068566 h 45"/>
              <a:gd name="T4" fmla="*/ 1125092942 w 75"/>
              <a:gd name="T5" fmla="*/ 2147483647 h 45"/>
              <a:gd name="T6" fmla="*/ 2147483647 w 75"/>
              <a:gd name="T7" fmla="*/ 2147483647 h 45"/>
              <a:gd name="T8" fmla="*/ 2147483647 w 75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" h="45">
                <a:moveTo>
                  <a:pt x="73" y="16"/>
                </a:moveTo>
                <a:cubicBezTo>
                  <a:pt x="71" y="6"/>
                  <a:pt x="54" y="0"/>
                  <a:pt x="34" y="4"/>
                </a:cubicBezTo>
                <a:cubicBezTo>
                  <a:pt x="15" y="7"/>
                  <a:pt x="0" y="18"/>
                  <a:pt x="2" y="29"/>
                </a:cubicBezTo>
                <a:cubicBezTo>
                  <a:pt x="4" y="39"/>
                  <a:pt x="21" y="45"/>
                  <a:pt x="41" y="41"/>
                </a:cubicBezTo>
                <a:cubicBezTo>
                  <a:pt x="61" y="38"/>
                  <a:pt x="75" y="27"/>
                  <a:pt x="73" y="16"/>
                </a:cubicBezTo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Freeform 234"/>
          <p:cNvSpPr>
            <a:spLocks/>
          </p:cNvSpPr>
          <p:nvPr/>
        </p:nvSpPr>
        <p:spPr bwMode="auto">
          <a:xfrm>
            <a:off x="5889625" y="5099050"/>
            <a:ext cx="61913" cy="36513"/>
          </a:xfrm>
          <a:custGeom>
            <a:avLst/>
            <a:gdLst>
              <a:gd name="T0" fmla="*/ 2147483647 w 23"/>
              <a:gd name="T1" fmla="*/ 2147483647 h 14"/>
              <a:gd name="T2" fmla="*/ 2147483647 w 23"/>
              <a:gd name="T3" fmla="*/ 2147483647 h 14"/>
              <a:gd name="T4" fmla="*/ 0 w 23"/>
              <a:gd name="T5" fmla="*/ 2147483647 h 14"/>
              <a:gd name="T6" fmla="*/ 2147483647 w 23"/>
              <a:gd name="T7" fmla="*/ 2147483647 h 14"/>
              <a:gd name="T8" fmla="*/ 2147483647 w 23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4">
                <a:moveTo>
                  <a:pt x="22" y="5"/>
                </a:moveTo>
                <a:cubicBezTo>
                  <a:pt x="22" y="2"/>
                  <a:pt x="17" y="0"/>
                  <a:pt x="10" y="1"/>
                </a:cubicBezTo>
                <a:cubicBezTo>
                  <a:pt x="4" y="2"/>
                  <a:pt x="0" y="5"/>
                  <a:pt x="0" y="9"/>
                </a:cubicBezTo>
                <a:cubicBezTo>
                  <a:pt x="1" y="12"/>
                  <a:pt x="6" y="14"/>
                  <a:pt x="13" y="12"/>
                </a:cubicBezTo>
                <a:cubicBezTo>
                  <a:pt x="19" y="12"/>
                  <a:pt x="23" y="8"/>
                  <a:pt x="22" y="5"/>
                </a:cubicBezTo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" name="Oval 235"/>
          <p:cNvSpPr>
            <a:spLocks noChangeArrowheads="1"/>
          </p:cNvSpPr>
          <p:nvPr/>
        </p:nvSpPr>
        <p:spPr bwMode="auto">
          <a:xfrm>
            <a:off x="5959475" y="5095875"/>
            <a:ext cx="60325" cy="31750"/>
          </a:xfrm>
          <a:prstGeom prst="ellipse">
            <a:avLst/>
          </a:prstGeom>
          <a:solidFill>
            <a:srgbClr val="C0C0C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Oval 236"/>
          <p:cNvSpPr>
            <a:spLocks noChangeArrowheads="1"/>
          </p:cNvSpPr>
          <p:nvPr/>
        </p:nvSpPr>
        <p:spPr bwMode="auto">
          <a:xfrm>
            <a:off x="5959475" y="5095875"/>
            <a:ext cx="60325" cy="31750"/>
          </a:xfrm>
          <a:prstGeom prst="ellipse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6" name="Freeform 237"/>
          <p:cNvSpPr>
            <a:spLocks/>
          </p:cNvSpPr>
          <p:nvPr/>
        </p:nvSpPr>
        <p:spPr bwMode="auto">
          <a:xfrm>
            <a:off x="6043613" y="4878388"/>
            <a:ext cx="38100" cy="31750"/>
          </a:xfrm>
          <a:custGeom>
            <a:avLst/>
            <a:gdLst>
              <a:gd name="T0" fmla="*/ 0 w 43"/>
              <a:gd name="T1" fmla="*/ 2147483647 h 39"/>
              <a:gd name="T2" fmla="*/ 2147483647 w 43"/>
              <a:gd name="T3" fmla="*/ 2147483647 h 39"/>
              <a:gd name="T4" fmla="*/ 2147483647 w 43"/>
              <a:gd name="T5" fmla="*/ 2147483647 h 39"/>
              <a:gd name="T6" fmla="*/ 2147483647 w 43"/>
              <a:gd name="T7" fmla="*/ 2147483647 h 39"/>
              <a:gd name="T8" fmla="*/ 2147483647 w 43"/>
              <a:gd name="T9" fmla="*/ 2147483647 h 39"/>
              <a:gd name="T10" fmla="*/ 0 w 43"/>
              <a:gd name="T11" fmla="*/ 2147483647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9">
                <a:moveTo>
                  <a:pt x="0" y="18"/>
                </a:moveTo>
                <a:lnTo>
                  <a:pt x="22" y="39"/>
                </a:lnTo>
                <a:cubicBezTo>
                  <a:pt x="25" y="32"/>
                  <a:pt x="33" y="29"/>
                  <a:pt x="40" y="32"/>
                </a:cubicBezTo>
                <a:lnTo>
                  <a:pt x="43" y="4"/>
                </a:lnTo>
                <a:cubicBezTo>
                  <a:pt x="27" y="0"/>
                  <a:pt x="10" y="6"/>
                  <a:pt x="0" y="18"/>
                </a:cubicBez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Freeform 238"/>
          <p:cNvSpPr>
            <a:spLocks/>
          </p:cNvSpPr>
          <p:nvPr/>
        </p:nvSpPr>
        <p:spPr bwMode="auto">
          <a:xfrm>
            <a:off x="6043613" y="4878388"/>
            <a:ext cx="38100" cy="31750"/>
          </a:xfrm>
          <a:custGeom>
            <a:avLst/>
            <a:gdLst>
              <a:gd name="T0" fmla="*/ 0 w 43"/>
              <a:gd name="T1" fmla="*/ 2147483647 h 39"/>
              <a:gd name="T2" fmla="*/ 2147483647 w 43"/>
              <a:gd name="T3" fmla="*/ 2147483647 h 39"/>
              <a:gd name="T4" fmla="*/ 2147483647 w 43"/>
              <a:gd name="T5" fmla="*/ 2147483647 h 39"/>
              <a:gd name="T6" fmla="*/ 2147483647 w 43"/>
              <a:gd name="T7" fmla="*/ 2147483647 h 39"/>
              <a:gd name="T8" fmla="*/ 2147483647 w 43"/>
              <a:gd name="T9" fmla="*/ 2147483647 h 39"/>
              <a:gd name="T10" fmla="*/ 0 w 43"/>
              <a:gd name="T11" fmla="*/ 2147483647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" h="39">
                <a:moveTo>
                  <a:pt x="0" y="18"/>
                </a:moveTo>
                <a:lnTo>
                  <a:pt x="22" y="39"/>
                </a:lnTo>
                <a:cubicBezTo>
                  <a:pt x="25" y="32"/>
                  <a:pt x="33" y="29"/>
                  <a:pt x="40" y="32"/>
                </a:cubicBezTo>
                <a:lnTo>
                  <a:pt x="43" y="4"/>
                </a:lnTo>
                <a:cubicBezTo>
                  <a:pt x="27" y="0"/>
                  <a:pt x="10" y="6"/>
                  <a:pt x="0" y="18"/>
                </a:cubicBez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8" name="Freeform 239"/>
          <p:cNvSpPr>
            <a:spLocks/>
          </p:cNvSpPr>
          <p:nvPr/>
        </p:nvSpPr>
        <p:spPr bwMode="auto">
          <a:xfrm>
            <a:off x="6038850" y="4926013"/>
            <a:ext cx="34925" cy="31750"/>
          </a:xfrm>
          <a:custGeom>
            <a:avLst/>
            <a:gdLst>
              <a:gd name="T0" fmla="*/ 2147483647 w 40"/>
              <a:gd name="T1" fmla="*/ 0 h 38"/>
              <a:gd name="T2" fmla="*/ 0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" h="38">
                <a:moveTo>
                  <a:pt x="25" y="0"/>
                </a:moveTo>
                <a:lnTo>
                  <a:pt x="0" y="7"/>
                </a:lnTo>
                <a:cubicBezTo>
                  <a:pt x="2" y="23"/>
                  <a:pt x="15" y="36"/>
                  <a:pt x="32" y="38"/>
                </a:cubicBezTo>
                <a:lnTo>
                  <a:pt x="40" y="14"/>
                </a:lnTo>
                <a:cubicBezTo>
                  <a:pt x="33" y="12"/>
                  <a:pt x="27" y="7"/>
                  <a:pt x="25" y="0"/>
                </a:cubicBez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9" name="Freeform 240"/>
          <p:cNvSpPr>
            <a:spLocks/>
          </p:cNvSpPr>
          <p:nvPr/>
        </p:nvSpPr>
        <p:spPr bwMode="auto">
          <a:xfrm>
            <a:off x="6038850" y="4926013"/>
            <a:ext cx="34925" cy="31750"/>
          </a:xfrm>
          <a:custGeom>
            <a:avLst/>
            <a:gdLst>
              <a:gd name="T0" fmla="*/ 2147483647 w 40"/>
              <a:gd name="T1" fmla="*/ 0 h 38"/>
              <a:gd name="T2" fmla="*/ 0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" h="38">
                <a:moveTo>
                  <a:pt x="25" y="0"/>
                </a:moveTo>
                <a:lnTo>
                  <a:pt x="0" y="7"/>
                </a:lnTo>
                <a:cubicBezTo>
                  <a:pt x="2" y="23"/>
                  <a:pt x="15" y="36"/>
                  <a:pt x="32" y="38"/>
                </a:cubicBezTo>
                <a:lnTo>
                  <a:pt x="40" y="14"/>
                </a:lnTo>
                <a:cubicBezTo>
                  <a:pt x="33" y="12"/>
                  <a:pt x="27" y="7"/>
                  <a:pt x="25" y="0"/>
                </a:cubicBez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0" name="Freeform 241"/>
          <p:cNvSpPr>
            <a:spLocks/>
          </p:cNvSpPr>
          <p:nvPr/>
        </p:nvSpPr>
        <p:spPr bwMode="auto">
          <a:xfrm>
            <a:off x="5959475" y="4881563"/>
            <a:ext cx="60325" cy="41275"/>
          </a:xfrm>
          <a:custGeom>
            <a:avLst/>
            <a:gdLst>
              <a:gd name="T0" fmla="*/ 0 w 72"/>
              <a:gd name="T1" fmla="*/ 2147483647 h 51"/>
              <a:gd name="T2" fmla="*/ 2147483647 w 72"/>
              <a:gd name="T3" fmla="*/ 2147483647 h 51"/>
              <a:gd name="T4" fmla="*/ 2147483647 w 72"/>
              <a:gd name="T5" fmla="*/ 2147483647 h 51"/>
              <a:gd name="T6" fmla="*/ 2147483647 w 72"/>
              <a:gd name="T7" fmla="*/ 2147483647 h 51"/>
              <a:gd name="T8" fmla="*/ 0 w 72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51">
                <a:moveTo>
                  <a:pt x="0" y="7"/>
                </a:moveTo>
                <a:lnTo>
                  <a:pt x="7" y="42"/>
                </a:lnTo>
                <a:cubicBezTo>
                  <a:pt x="25" y="51"/>
                  <a:pt x="47" y="51"/>
                  <a:pt x="65" y="42"/>
                </a:cubicBezTo>
                <a:lnTo>
                  <a:pt x="72" y="7"/>
                </a:lnTo>
                <a:cubicBezTo>
                  <a:pt x="49" y="0"/>
                  <a:pt x="23" y="0"/>
                  <a:pt x="0" y="7"/>
                </a:cubicBez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1" name="Freeform 242"/>
          <p:cNvSpPr>
            <a:spLocks/>
          </p:cNvSpPr>
          <p:nvPr/>
        </p:nvSpPr>
        <p:spPr bwMode="auto">
          <a:xfrm>
            <a:off x="5959475" y="4881563"/>
            <a:ext cx="60325" cy="41275"/>
          </a:xfrm>
          <a:custGeom>
            <a:avLst/>
            <a:gdLst>
              <a:gd name="T0" fmla="*/ 0 w 72"/>
              <a:gd name="T1" fmla="*/ 2147483647 h 51"/>
              <a:gd name="T2" fmla="*/ 2147483647 w 72"/>
              <a:gd name="T3" fmla="*/ 2147483647 h 51"/>
              <a:gd name="T4" fmla="*/ 2147483647 w 72"/>
              <a:gd name="T5" fmla="*/ 2147483647 h 51"/>
              <a:gd name="T6" fmla="*/ 2147483647 w 72"/>
              <a:gd name="T7" fmla="*/ 2147483647 h 51"/>
              <a:gd name="T8" fmla="*/ 0 w 72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" h="51">
                <a:moveTo>
                  <a:pt x="0" y="7"/>
                </a:moveTo>
                <a:lnTo>
                  <a:pt x="7" y="42"/>
                </a:lnTo>
                <a:cubicBezTo>
                  <a:pt x="25" y="51"/>
                  <a:pt x="47" y="51"/>
                  <a:pt x="65" y="42"/>
                </a:cubicBezTo>
                <a:lnTo>
                  <a:pt x="72" y="7"/>
                </a:lnTo>
                <a:cubicBezTo>
                  <a:pt x="49" y="0"/>
                  <a:pt x="23" y="0"/>
                  <a:pt x="0" y="7"/>
                </a:cubicBez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2" name="Rectangle 243"/>
          <p:cNvSpPr>
            <a:spLocks noChangeArrowheads="1"/>
          </p:cNvSpPr>
          <p:nvPr/>
        </p:nvSpPr>
        <p:spPr bwMode="auto">
          <a:xfrm>
            <a:off x="5832475" y="5207000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Cell </a:t>
            </a:r>
            <a:endParaRPr lang="en-US" sz="2400" b="1"/>
          </a:p>
        </p:txBody>
      </p:sp>
      <p:sp>
        <p:nvSpPr>
          <p:cNvPr id="10423" name="Freeform 244"/>
          <p:cNvSpPr>
            <a:spLocks/>
          </p:cNvSpPr>
          <p:nvPr/>
        </p:nvSpPr>
        <p:spPr bwMode="auto">
          <a:xfrm>
            <a:off x="1689100" y="3851275"/>
            <a:ext cx="536575" cy="446088"/>
          </a:xfrm>
          <a:custGeom>
            <a:avLst/>
            <a:gdLst>
              <a:gd name="T0" fmla="*/ 2147483647 w 640"/>
              <a:gd name="T1" fmla="*/ 2147483647 h 548"/>
              <a:gd name="T2" fmla="*/ 2147483647 w 640"/>
              <a:gd name="T3" fmla="*/ 2147483647 h 548"/>
              <a:gd name="T4" fmla="*/ 2147483647 w 640"/>
              <a:gd name="T5" fmla="*/ 2147483647 h 548"/>
              <a:gd name="T6" fmla="*/ 2147483647 w 640"/>
              <a:gd name="T7" fmla="*/ 2147483647 h 548"/>
              <a:gd name="T8" fmla="*/ 2147483647 w 640"/>
              <a:gd name="T9" fmla="*/ 2147483647 h 548"/>
              <a:gd name="T10" fmla="*/ 2147483647 w 640"/>
              <a:gd name="T11" fmla="*/ 2147483647 h 548"/>
              <a:gd name="T12" fmla="*/ 2147483647 w 640"/>
              <a:gd name="T13" fmla="*/ 2147483647 h 548"/>
              <a:gd name="T14" fmla="*/ 2147483647 w 640"/>
              <a:gd name="T15" fmla="*/ 2147483647 h 548"/>
              <a:gd name="T16" fmla="*/ 2147483647 w 640"/>
              <a:gd name="T17" fmla="*/ 2147483647 h 548"/>
              <a:gd name="T18" fmla="*/ 2147483647 w 640"/>
              <a:gd name="T19" fmla="*/ 2147483647 h 548"/>
              <a:gd name="T20" fmla="*/ 2147483647 w 640"/>
              <a:gd name="T21" fmla="*/ 2147483647 h 548"/>
              <a:gd name="T22" fmla="*/ 2147483647 w 640"/>
              <a:gd name="T23" fmla="*/ 2147483647 h 548"/>
              <a:gd name="T24" fmla="*/ 2147483647 w 640"/>
              <a:gd name="T25" fmla="*/ 2147483647 h 548"/>
              <a:gd name="T26" fmla="*/ 1767823470 w 640"/>
              <a:gd name="T27" fmla="*/ 2147483647 h 548"/>
              <a:gd name="T28" fmla="*/ 0 w 640"/>
              <a:gd name="T29" fmla="*/ 2147483647 h 548"/>
              <a:gd name="T30" fmla="*/ 2147483647 w 640"/>
              <a:gd name="T31" fmla="*/ 2147483647 h 548"/>
              <a:gd name="T32" fmla="*/ 2147483647 w 640"/>
              <a:gd name="T33" fmla="*/ 2147483647 h 5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40" h="548">
                <a:moveTo>
                  <a:pt x="94" y="390"/>
                </a:moveTo>
                <a:cubicBezTo>
                  <a:pt x="135" y="506"/>
                  <a:pt x="226" y="548"/>
                  <a:pt x="299" y="484"/>
                </a:cubicBezTo>
                <a:cubicBezTo>
                  <a:pt x="306" y="477"/>
                  <a:pt x="314" y="470"/>
                  <a:pt x="320" y="461"/>
                </a:cubicBezTo>
                <a:cubicBezTo>
                  <a:pt x="385" y="544"/>
                  <a:pt x="480" y="527"/>
                  <a:pt x="532" y="424"/>
                </a:cubicBezTo>
                <a:cubicBezTo>
                  <a:pt x="537" y="413"/>
                  <a:pt x="542" y="402"/>
                  <a:pt x="546" y="390"/>
                </a:cubicBezTo>
                <a:cubicBezTo>
                  <a:pt x="586" y="407"/>
                  <a:pt x="628" y="368"/>
                  <a:pt x="638" y="304"/>
                </a:cubicBezTo>
                <a:cubicBezTo>
                  <a:pt x="640" y="294"/>
                  <a:pt x="640" y="284"/>
                  <a:pt x="640" y="274"/>
                </a:cubicBezTo>
                <a:cubicBezTo>
                  <a:pt x="640" y="208"/>
                  <a:pt x="607" y="154"/>
                  <a:pt x="565" y="154"/>
                </a:cubicBezTo>
                <a:cubicBezTo>
                  <a:pt x="559" y="154"/>
                  <a:pt x="552" y="155"/>
                  <a:pt x="546" y="158"/>
                </a:cubicBezTo>
                <a:cubicBezTo>
                  <a:pt x="506" y="42"/>
                  <a:pt x="414" y="0"/>
                  <a:pt x="341" y="64"/>
                </a:cubicBezTo>
                <a:cubicBezTo>
                  <a:pt x="334" y="70"/>
                  <a:pt x="327" y="78"/>
                  <a:pt x="320" y="87"/>
                </a:cubicBezTo>
                <a:cubicBezTo>
                  <a:pt x="255" y="4"/>
                  <a:pt x="161" y="20"/>
                  <a:pt x="109" y="124"/>
                </a:cubicBezTo>
                <a:cubicBezTo>
                  <a:pt x="103" y="135"/>
                  <a:pt x="98" y="146"/>
                  <a:pt x="94" y="158"/>
                </a:cubicBezTo>
                <a:cubicBezTo>
                  <a:pt x="54" y="141"/>
                  <a:pt x="13" y="180"/>
                  <a:pt x="3" y="244"/>
                </a:cubicBezTo>
                <a:cubicBezTo>
                  <a:pt x="1" y="254"/>
                  <a:pt x="0" y="264"/>
                  <a:pt x="0" y="274"/>
                </a:cubicBezTo>
                <a:cubicBezTo>
                  <a:pt x="0" y="340"/>
                  <a:pt x="34" y="394"/>
                  <a:pt x="75" y="394"/>
                </a:cubicBezTo>
                <a:cubicBezTo>
                  <a:pt x="82" y="394"/>
                  <a:pt x="88" y="393"/>
                  <a:pt x="94" y="390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4" name="Freeform 245"/>
          <p:cNvSpPr>
            <a:spLocks/>
          </p:cNvSpPr>
          <p:nvPr/>
        </p:nvSpPr>
        <p:spPr bwMode="auto">
          <a:xfrm>
            <a:off x="1689100" y="3851275"/>
            <a:ext cx="536575" cy="446088"/>
          </a:xfrm>
          <a:custGeom>
            <a:avLst/>
            <a:gdLst>
              <a:gd name="T0" fmla="*/ 2147483647 w 198"/>
              <a:gd name="T1" fmla="*/ 2147483647 h 170"/>
              <a:gd name="T2" fmla="*/ 2147483647 w 198"/>
              <a:gd name="T3" fmla="*/ 2147483647 h 170"/>
              <a:gd name="T4" fmla="*/ 2147483647 w 198"/>
              <a:gd name="T5" fmla="*/ 2147483647 h 170"/>
              <a:gd name="T6" fmla="*/ 2147483647 w 198"/>
              <a:gd name="T7" fmla="*/ 2147483647 h 170"/>
              <a:gd name="T8" fmla="*/ 2147483647 w 198"/>
              <a:gd name="T9" fmla="*/ 2147483647 h 170"/>
              <a:gd name="T10" fmla="*/ 2147483647 w 198"/>
              <a:gd name="T11" fmla="*/ 2147483647 h 170"/>
              <a:gd name="T12" fmla="*/ 2147483647 w 198"/>
              <a:gd name="T13" fmla="*/ 2147483647 h 170"/>
              <a:gd name="T14" fmla="*/ 2147483647 w 198"/>
              <a:gd name="T15" fmla="*/ 2147483647 h 170"/>
              <a:gd name="T16" fmla="*/ 2147483647 w 198"/>
              <a:gd name="T17" fmla="*/ 2147483647 h 170"/>
              <a:gd name="T18" fmla="*/ 2147483647 w 198"/>
              <a:gd name="T19" fmla="*/ 2147483647 h 170"/>
              <a:gd name="T20" fmla="*/ 2147483647 w 198"/>
              <a:gd name="T21" fmla="*/ 2147483647 h 170"/>
              <a:gd name="T22" fmla="*/ 2147483647 w 198"/>
              <a:gd name="T23" fmla="*/ 2147483647 h 170"/>
              <a:gd name="T24" fmla="*/ 2147483647 w 198"/>
              <a:gd name="T25" fmla="*/ 2147483647 h 170"/>
              <a:gd name="T26" fmla="*/ 2147483647 w 198"/>
              <a:gd name="T27" fmla="*/ 2147483647 h 170"/>
              <a:gd name="T28" fmla="*/ 0 w 198"/>
              <a:gd name="T29" fmla="*/ 2147483647 h 170"/>
              <a:gd name="T30" fmla="*/ 2147483647 w 198"/>
              <a:gd name="T31" fmla="*/ 2147483647 h 170"/>
              <a:gd name="T32" fmla="*/ 2147483647 w 198"/>
              <a:gd name="T33" fmla="*/ 2147483647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8" h="170">
                <a:moveTo>
                  <a:pt x="29" y="121"/>
                </a:moveTo>
                <a:cubicBezTo>
                  <a:pt x="42" y="157"/>
                  <a:pt x="70" y="170"/>
                  <a:pt x="93" y="150"/>
                </a:cubicBezTo>
                <a:cubicBezTo>
                  <a:pt x="95" y="148"/>
                  <a:pt x="98" y="145"/>
                  <a:pt x="99" y="143"/>
                </a:cubicBezTo>
                <a:cubicBezTo>
                  <a:pt x="119" y="168"/>
                  <a:pt x="149" y="163"/>
                  <a:pt x="165" y="131"/>
                </a:cubicBezTo>
                <a:cubicBezTo>
                  <a:pt x="166" y="128"/>
                  <a:pt x="168" y="124"/>
                  <a:pt x="169" y="121"/>
                </a:cubicBezTo>
                <a:cubicBezTo>
                  <a:pt x="182" y="126"/>
                  <a:pt x="195" y="114"/>
                  <a:pt x="198" y="94"/>
                </a:cubicBezTo>
                <a:cubicBezTo>
                  <a:pt x="198" y="91"/>
                  <a:pt x="198" y="88"/>
                  <a:pt x="198" y="85"/>
                </a:cubicBezTo>
                <a:cubicBezTo>
                  <a:pt x="198" y="64"/>
                  <a:pt x="188" y="47"/>
                  <a:pt x="175" y="47"/>
                </a:cubicBezTo>
                <a:cubicBezTo>
                  <a:pt x="173" y="47"/>
                  <a:pt x="171" y="48"/>
                  <a:pt x="169" y="49"/>
                </a:cubicBezTo>
                <a:cubicBezTo>
                  <a:pt x="157" y="13"/>
                  <a:pt x="128" y="0"/>
                  <a:pt x="106" y="20"/>
                </a:cubicBezTo>
                <a:cubicBezTo>
                  <a:pt x="104" y="21"/>
                  <a:pt x="102" y="24"/>
                  <a:pt x="99" y="27"/>
                </a:cubicBezTo>
                <a:cubicBezTo>
                  <a:pt x="79" y="1"/>
                  <a:pt x="50" y="6"/>
                  <a:pt x="34" y="38"/>
                </a:cubicBezTo>
                <a:cubicBezTo>
                  <a:pt x="32" y="42"/>
                  <a:pt x="31" y="45"/>
                  <a:pt x="29" y="49"/>
                </a:cubicBezTo>
                <a:cubicBezTo>
                  <a:pt x="17" y="43"/>
                  <a:pt x="4" y="55"/>
                  <a:pt x="1" y="75"/>
                </a:cubicBezTo>
                <a:cubicBezTo>
                  <a:pt x="1" y="78"/>
                  <a:pt x="0" y="82"/>
                  <a:pt x="0" y="85"/>
                </a:cubicBezTo>
                <a:cubicBezTo>
                  <a:pt x="0" y="105"/>
                  <a:pt x="11" y="122"/>
                  <a:pt x="24" y="122"/>
                </a:cubicBezTo>
                <a:cubicBezTo>
                  <a:pt x="26" y="122"/>
                  <a:pt x="28" y="122"/>
                  <a:pt x="29" y="121"/>
                </a:cubicBez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5" name="Freeform 246"/>
          <p:cNvSpPr>
            <a:spLocks/>
          </p:cNvSpPr>
          <p:nvPr/>
        </p:nvSpPr>
        <p:spPr bwMode="auto">
          <a:xfrm>
            <a:off x="1027113" y="4267200"/>
            <a:ext cx="850900" cy="428625"/>
          </a:xfrm>
          <a:custGeom>
            <a:avLst/>
            <a:gdLst>
              <a:gd name="T0" fmla="*/ 0 w 314"/>
              <a:gd name="T1" fmla="*/ 2147483647 h 163"/>
              <a:gd name="T2" fmla="*/ 2147483647 w 314"/>
              <a:gd name="T3" fmla="*/ 2147483647 h 163"/>
              <a:gd name="T4" fmla="*/ 2147483647 w 314"/>
              <a:gd name="T5" fmla="*/ 2147483647 h 163"/>
              <a:gd name="T6" fmla="*/ 2147483647 w 314"/>
              <a:gd name="T7" fmla="*/ 0 h 163"/>
              <a:gd name="T8" fmla="*/ 2147483647 w 314"/>
              <a:gd name="T9" fmla="*/ 2147483647 h 163"/>
              <a:gd name="T10" fmla="*/ 2147483647 w 314"/>
              <a:gd name="T11" fmla="*/ 2147483647 h 163"/>
              <a:gd name="T12" fmla="*/ 0 w 314"/>
              <a:gd name="T13" fmla="*/ 2147483647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4" h="163">
                <a:moveTo>
                  <a:pt x="0" y="163"/>
                </a:moveTo>
                <a:lnTo>
                  <a:pt x="162" y="67"/>
                </a:lnTo>
                <a:lnTo>
                  <a:pt x="162" y="84"/>
                </a:lnTo>
                <a:lnTo>
                  <a:pt x="314" y="0"/>
                </a:lnTo>
                <a:lnTo>
                  <a:pt x="153" y="96"/>
                </a:lnTo>
                <a:lnTo>
                  <a:pt x="153" y="79"/>
                </a:lnTo>
                <a:lnTo>
                  <a:pt x="0" y="1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6" name="Freeform 247"/>
          <p:cNvSpPr>
            <a:spLocks/>
          </p:cNvSpPr>
          <p:nvPr/>
        </p:nvSpPr>
        <p:spPr bwMode="auto">
          <a:xfrm>
            <a:off x="1027113" y="4267200"/>
            <a:ext cx="850900" cy="428625"/>
          </a:xfrm>
          <a:custGeom>
            <a:avLst/>
            <a:gdLst>
              <a:gd name="T0" fmla="*/ 0 w 314"/>
              <a:gd name="T1" fmla="*/ 2147483647 h 163"/>
              <a:gd name="T2" fmla="*/ 2147483647 w 314"/>
              <a:gd name="T3" fmla="*/ 2147483647 h 163"/>
              <a:gd name="T4" fmla="*/ 2147483647 w 314"/>
              <a:gd name="T5" fmla="*/ 2147483647 h 163"/>
              <a:gd name="T6" fmla="*/ 2147483647 w 314"/>
              <a:gd name="T7" fmla="*/ 0 h 163"/>
              <a:gd name="T8" fmla="*/ 2147483647 w 314"/>
              <a:gd name="T9" fmla="*/ 2147483647 h 163"/>
              <a:gd name="T10" fmla="*/ 2147483647 w 314"/>
              <a:gd name="T11" fmla="*/ 2147483647 h 163"/>
              <a:gd name="T12" fmla="*/ 0 w 314"/>
              <a:gd name="T13" fmla="*/ 2147483647 h 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4" h="163">
                <a:moveTo>
                  <a:pt x="0" y="163"/>
                </a:moveTo>
                <a:lnTo>
                  <a:pt x="162" y="67"/>
                </a:lnTo>
                <a:lnTo>
                  <a:pt x="162" y="84"/>
                </a:lnTo>
                <a:lnTo>
                  <a:pt x="314" y="0"/>
                </a:lnTo>
                <a:lnTo>
                  <a:pt x="153" y="96"/>
                </a:lnTo>
                <a:lnTo>
                  <a:pt x="153" y="79"/>
                </a:lnTo>
                <a:lnTo>
                  <a:pt x="0" y="163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7" name="Freeform 248"/>
          <p:cNvSpPr>
            <a:spLocks/>
          </p:cNvSpPr>
          <p:nvPr/>
        </p:nvSpPr>
        <p:spPr bwMode="auto">
          <a:xfrm>
            <a:off x="2225675" y="3502025"/>
            <a:ext cx="2022475" cy="571500"/>
          </a:xfrm>
          <a:custGeom>
            <a:avLst/>
            <a:gdLst>
              <a:gd name="T0" fmla="*/ 0 w 746"/>
              <a:gd name="T1" fmla="*/ 2147483647 h 218"/>
              <a:gd name="T2" fmla="*/ 2147483647 w 746"/>
              <a:gd name="T3" fmla="*/ 2147483647 h 218"/>
              <a:gd name="T4" fmla="*/ 2147483647 w 746"/>
              <a:gd name="T5" fmla="*/ 2147483647 h 218"/>
              <a:gd name="T6" fmla="*/ 2147483647 w 746"/>
              <a:gd name="T7" fmla="*/ 0 h 218"/>
              <a:gd name="T8" fmla="*/ 2147483647 w 746"/>
              <a:gd name="T9" fmla="*/ 2147483647 h 218"/>
              <a:gd name="T10" fmla="*/ 2147483647 w 746"/>
              <a:gd name="T11" fmla="*/ 2147483647 h 218"/>
              <a:gd name="T12" fmla="*/ 0 w 746"/>
              <a:gd name="T13" fmla="*/ 2147483647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6" h="218">
                <a:moveTo>
                  <a:pt x="0" y="218"/>
                </a:moveTo>
                <a:lnTo>
                  <a:pt x="380" y="96"/>
                </a:lnTo>
                <a:lnTo>
                  <a:pt x="377" y="113"/>
                </a:lnTo>
                <a:lnTo>
                  <a:pt x="746" y="0"/>
                </a:lnTo>
                <a:lnTo>
                  <a:pt x="366" y="122"/>
                </a:lnTo>
                <a:lnTo>
                  <a:pt x="369" y="105"/>
                </a:lnTo>
                <a:lnTo>
                  <a:pt x="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8" name="Freeform 249"/>
          <p:cNvSpPr>
            <a:spLocks/>
          </p:cNvSpPr>
          <p:nvPr/>
        </p:nvSpPr>
        <p:spPr bwMode="auto">
          <a:xfrm>
            <a:off x="1862138" y="3502025"/>
            <a:ext cx="2386012" cy="1177925"/>
          </a:xfrm>
          <a:custGeom>
            <a:avLst/>
            <a:gdLst>
              <a:gd name="T0" fmla="*/ 0 w 880"/>
              <a:gd name="T1" fmla="*/ 2147483647 h 449"/>
              <a:gd name="T2" fmla="*/ 2147483647 w 880"/>
              <a:gd name="T3" fmla="*/ 2147483647 h 449"/>
              <a:gd name="T4" fmla="*/ 2147483647 w 880"/>
              <a:gd name="T5" fmla="*/ 2147483647 h 449"/>
              <a:gd name="T6" fmla="*/ 2147483647 w 880"/>
              <a:gd name="T7" fmla="*/ 0 h 449"/>
              <a:gd name="T8" fmla="*/ 2147483647 w 880"/>
              <a:gd name="T9" fmla="*/ 2147483647 h 449"/>
              <a:gd name="T10" fmla="*/ 2147483647 w 880"/>
              <a:gd name="T11" fmla="*/ 2147483647 h 449"/>
              <a:gd name="T12" fmla="*/ 0 w 880"/>
              <a:gd name="T13" fmla="*/ 2147483647 h 4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80" h="449">
                <a:moveTo>
                  <a:pt x="0" y="449"/>
                </a:moveTo>
                <a:lnTo>
                  <a:pt x="445" y="210"/>
                </a:lnTo>
                <a:lnTo>
                  <a:pt x="444" y="227"/>
                </a:lnTo>
                <a:lnTo>
                  <a:pt x="880" y="0"/>
                </a:lnTo>
                <a:lnTo>
                  <a:pt x="435" y="239"/>
                </a:lnTo>
                <a:lnTo>
                  <a:pt x="436" y="222"/>
                </a:lnTo>
                <a:lnTo>
                  <a:pt x="0" y="4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9" name="Freeform 250"/>
          <p:cNvSpPr>
            <a:spLocks/>
          </p:cNvSpPr>
          <p:nvPr/>
        </p:nvSpPr>
        <p:spPr bwMode="auto">
          <a:xfrm>
            <a:off x="2746375" y="3530600"/>
            <a:ext cx="1484313" cy="1323975"/>
          </a:xfrm>
          <a:custGeom>
            <a:avLst/>
            <a:gdLst>
              <a:gd name="T0" fmla="*/ 0 w 547"/>
              <a:gd name="T1" fmla="*/ 2147483647 h 505"/>
              <a:gd name="T2" fmla="*/ 2147483647 w 547"/>
              <a:gd name="T3" fmla="*/ 2147483647 h 505"/>
              <a:gd name="T4" fmla="*/ 2147483647 w 547"/>
              <a:gd name="T5" fmla="*/ 2147483647 h 505"/>
              <a:gd name="T6" fmla="*/ 2147483647 w 547"/>
              <a:gd name="T7" fmla="*/ 0 h 505"/>
              <a:gd name="T8" fmla="*/ 2147483647 w 547"/>
              <a:gd name="T9" fmla="*/ 2147483647 h 505"/>
              <a:gd name="T10" fmla="*/ 2147483647 w 547"/>
              <a:gd name="T11" fmla="*/ 2147483647 h 505"/>
              <a:gd name="T12" fmla="*/ 0 w 547"/>
              <a:gd name="T13" fmla="*/ 2147483647 h 5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7" h="505">
                <a:moveTo>
                  <a:pt x="0" y="505"/>
                </a:moveTo>
                <a:lnTo>
                  <a:pt x="274" y="237"/>
                </a:lnTo>
                <a:lnTo>
                  <a:pt x="279" y="254"/>
                </a:lnTo>
                <a:lnTo>
                  <a:pt x="547" y="0"/>
                </a:lnTo>
                <a:lnTo>
                  <a:pt x="273" y="268"/>
                </a:lnTo>
                <a:lnTo>
                  <a:pt x="269" y="251"/>
                </a:lnTo>
                <a:lnTo>
                  <a:pt x="0" y="5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0" name="Freeform 251"/>
          <p:cNvSpPr>
            <a:spLocks/>
          </p:cNvSpPr>
          <p:nvPr/>
        </p:nvSpPr>
        <p:spPr bwMode="auto">
          <a:xfrm>
            <a:off x="4927600" y="3554413"/>
            <a:ext cx="1062038" cy="1004887"/>
          </a:xfrm>
          <a:custGeom>
            <a:avLst/>
            <a:gdLst>
              <a:gd name="T0" fmla="*/ 0 w 392"/>
              <a:gd name="T1" fmla="*/ 0 h 383"/>
              <a:gd name="T2" fmla="*/ 2147483647 w 392"/>
              <a:gd name="T3" fmla="*/ 2147483647 h 383"/>
              <a:gd name="T4" fmla="*/ 2147483647 w 392"/>
              <a:gd name="T5" fmla="*/ 2147483647 h 383"/>
              <a:gd name="T6" fmla="*/ 2147483647 w 392"/>
              <a:gd name="T7" fmla="*/ 2147483647 h 383"/>
              <a:gd name="T8" fmla="*/ 2147483647 w 392"/>
              <a:gd name="T9" fmla="*/ 2147483647 h 383"/>
              <a:gd name="T10" fmla="*/ 2147483647 w 392"/>
              <a:gd name="T11" fmla="*/ 2147483647 h 383"/>
              <a:gd name="T12" fmla="*/ 0 w 392"/>
              <a:gd name="T13" fmla="*/ 0 h 3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383">
                <a:moveTo>
                  <a:pt x="0" y="0"/>
                </a:moveTo>
                <a:lnTo>
                  <a:pt x="212" y="191"/>
                </a:lnTo>
                <a:lnTo>
                  <a:pt x="195" y="197"/>
                </a:lnTo>
                <a:lnTo>
                  <a:pt x="392" y="383"/>
                </a:lnTo>
                <a:lnTo>
                  <a:pt x="181" y="192"/>
                </a:lnTo>
                <a:lnTo>
                  <a:pt x="197" y="18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1" name="Freeform 252"/>
          <p:cNvSpPr>
            <a:spLocks/>
          </p:cNvSpPr>
          <p:nvPr/>
        </p:nvSpPr>
        <p:spPr bwMode="auto">
          <a:xfrm>
            <a:off x="4927600" y="3554413"/>
            <a:ext cx="1062038" cy="1004887"/>
          </a:xfrm>
          <a:custGeom>
            <a:avLst/>
            <a:gdLst>
              <a:gd name="T0" fmla="*/ 0 w 392"/>
              <a:gd name="T1" fmla="*/ 0 h 383"/>
              <a:gd name="T2" fmla="*/ 2147483647 w 392"/>
              <a:gd name="T3" fmla="*/ 2147483647 h 383"/>
              <a:gd name="T4" fmla="*/ 2147483647 w 392"/>
              <a:gd name="T5" fmla="*/ 2147483647 h 383"/>
              <a:gd name="T6" fmla="*/ 2147483647 w 392"/>
              <a:gd name="T7" fmla="*/ 2147483647 h 383"/>
              <a:gd name="T8" fmla="*/ 2147483647 w 392"/>
              <a:gd name="T9" fmla="*/ 2147483647 h 383"/>
              <a:gd name="T10" fmla="*/ 2147483647 w 392"/>
              <a:gd name="T11" fmla="*/ 2147483647 h 383"/>
              <a:gd name="T12" fmla="*/ 0 w 392"/>
              <a:gd name="T13" fmla="*/ 0 h 3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2" h="383">
                <a:moveTo>
                  <a:pt x="0" y="0"/>
                </a:moveTo>
                <a:lnTo>
                  <a:pt x="212" y="191"/>
                </a:lnTo>
                <a:lnTo>
                  <a:pt x="195" y="197"/>
                </a:lnTo>
                <a:lnTo>
                  <a:pt x="392" y="383"/>
                </a:lnTo>
                <a:lnTo>
                  <a:pt x="181" y="192"/>
                </a:lnTo>
                <a:lnTo>
                  <a:pt x="197" y="186"/>
                </a:lnTo>
                <a:lnTo>
                  <a:pt x="0" y="0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2" name="Freeform 253"/>
          <p:cNvSpPr>
            <a:spLocks/>
          </p:cNvSpPr>
          <p:nvPr/>
        </p:nvSpPr>
        <p:spPr bwMode="auto">
          <a:xfrm>
            <a:off x="4902200" y="3513138"/>
            <a:ext cx="1695450" cy="1166812"/>
          </a:xfrm>
          <a:custGeom>
            <a:avLst/>
            <a:gdLst>
              <a:gd name="T0" fmla="*/ 0 w 625"/>
              <a:gd name="T1" fmla="*/ 0 h 445"/>
              <a:gd name="T2" fmla="*/ 2147483647 w 625"/>
              <a:gd name="T3" fmla="*/ 2147483647 h 445"/>
              <a:gd name="T4" fmla="*/ 2147483647 w 625"/>
              <a:gd name="T5" fmla="*/ 2147483647 h 445"/>
              <a:gd name="T6" fmla="*/ 2147483647 w 625"/>
              <a:gd name="T7" fmla="*/ 2147483647 h 445"/>
              <a:gd name="T8" fmla="*/ 2147483647 w 625"/>
              <a:gd name="T9" fmla="*/ 2147483647 h 445"/>
              <a:gd name="T10" fmla="*/ 2147483647 w 625"/>
              <a:gd name="T11" fmla="*/ 2147483647 h 445"/>
              <a:gd name="T12" fmla="*/ 0 w 625"/>
              <a:gd name="T13" fmla="*/ 0 h 4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5" h="445">
                <a:moveTo>
                  <a:pt x="0" y="0"/>
                </a:moveTo>
                <a:lnTo>
                  <a:pt x="328" y="220"/>
                </a:lnTo>
                <a:lnTo>
                  <a:pt x="313" y="228"/>
                </a:lnTo>
                <a:lnTo>
                  <a:pt x="625" y="445"/>
                </a:lnTo>
                <a:lnTo>
                  <a:pt x="298" y="225"/>
                </a:lnTo>
                <a:lnTo>
                  <a:pt x="313" y="2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3" name="Freeform 254"/>
          <p:cNvSpPr>
            <a:spLocks/>
          </p:cNvSpPr>
          <p:nvPr/>
        </p:nvSpPr>
        <p:spPr bwMode="auto">
          <a:xfrm>
            <a:off x="4902200" y="3513138"/>
            <a:ext cx="1695450" cy="1166812"/>
          </a:xfrm>
          <a:custGeom>
            <a:avLst/>
            <a:gdLst>
              <a:gd name="T0" fmla="*/ 0 w 625"/>
              <a:gd name="T1" fmla="*/ 0 h 445"/>
              <a:gd name="T2" fmla="*/ 2147483647 w 625"/>
              <a:gd name="T3" fmla="*/ 2147483647 h 445"/>
              <a:gd name="T4" fmla="*/ 2147483647 w 625"/>
              <a:gd name="T5" fmla="*/ 2147483647 h 445"/>
              <a:gd name="T6" fmla="*/ 2147483647 w 625"/>
              <a:gd name="T7" fmla="*/ 2147483647 h 445"/>
              <a:gd name="T8" fmla="*/ 2147483647 w 625"/>
              <a:gd name="T9" fmla="*/ 2147483647 h 445"/>
              <a:gd name="T10" fmla="*/ 2147483647 w 625"/>
              <a:gd name="T11" fmla="*/ 2147483647 h 445"/>
              <a:gd name="T12" fmla="*/ 0 w 625"/>
              <a:gd name="T13" fmla="*/ 0 h 4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5" h="445">
                <a:moveTo>
                  <a:pt x="0" y="0"/>
                </a:moveTo>
                <a:lnTo>
                  <a:pt x="328" y="220"/>
                </a:lnTo>
                <a:lnTo>
                  <a:pt x="313" y="228"/>
                </a:lnTo>
                <a:lnTo>
                  <a:pt x="625" y="445"/>
                </a:lnTo>
                <a:lnTo>
                  <a:pt x="298" y="225"/>
                </a:lnTo>
                <a:lnTo>
                  <a:pt x="313" y="217"/>
                </a:lnTo>
                <a:lnTo>
                  <a:pt x="0" y="0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" name="Freeform 255"/>
          <p:cNvSpPr>
            <a:spLocks/>
          </p:cNvSpPr>
          <p:nvPr/>
        </p:nvSpPr>
        <p:spPr bwMode="auto">
          <a:xfrm>
            <a:off x="5016500" y="3559175"/>
            <a:ext cx="3119438" cy="1120775"/>
          </a:xfrm>
          <a:custGeom>
            <a:avLst/>
            <a:gdLst>
              <a:gd name="T0" fmla="*/ 0 w 1150"/>
              <a:gd name="T1" fmla="*/ 0 h 427"/>
              <a:gd name="T2" fmla="*/ 2147483647 w 1150"/>
              <a:gd name="T3" fmla="*/ 2147483647 h 427"/>
              <a:gd name="T4" fmla="*/ 2147483647 w 1150"/>
              <a:gd name="T5" fmla="*/ 2147483647 h 427"/>
              <a:gd name="T6" fmla="*/ 2147483647 w 1150"/>
              <a:gd name="T7" fmla="*/ 2147483647 h 427"/>
              <a:gd name="T8" fmla="*/ 2147483647 w 1150"/>
              <a:gd name="T9" fmla="*/ 2147483647 h 427"/>
              <a:gd name="T10" fmla="*/ 2147483647 w 1150"/>
              <a:gd name="T11" fmla="*/ 2147483647 h 427"/>
              <a:gd name="T12" fmla="*/ 0 w 1150"/>
              <a:gd name="T13" fmla="*/ 0 h 4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0" h="427">
                <a:moveTo>
                  <a:pt x="0" y="0"/>
                </a:moveTo>
                <a:lnTo>
                  <a:pt x="589" y="207"/>
                </a:lnTo>
                <a:lnTo>
                  <a:pt x="576" y="218"/>
                </a:lnTo>
                <a:lnTo>
                  <a:pt x="1150" y="427"/>
                </a:lnTo>
                <a:lnTo>
                  <a:pt x="561" y="220"/>
                </a:lnTo>
                <a:lnTo>
                  <a:pt x="574" y="2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5" name="Freeform 256"/>
          <p:cNvSpPr>
            <a:spLocks/>
          </p:cNvSpPr>
          <p:nvPr/>
        </p:nvSpPr>
        <p:spPr bwMode="auto">
          <a:xfrm>
            <a:off x="5016500" y="3559175"/>
            <a:ext cx="3119438" cy="1120775"/>
          </a:xfrm>
          <a:custGeom>
            <a:avLst/>
            <a:gdLst>
              <a:gd name="T0" fmla="*/ 0 w 1150"/>
              <a:gd name="T1" fmla="*/ 0 h 427"/>
              <a:gd name="T2" fmla="*/ 2147483647 w 1150"/>
              <a:gd name="T3" fmla="*/ 2147483647 h 427"/>
              <a:gd name="T4" fmla="*/ 2147483647 w 1150"/>
              <a:gd name="T5" fmla="*/ 2147483647 h 427"/>
              <a:gd name="T6" fmla="*/ 2147483647 w 1150"/>
              <a:gd name="T7" fmla="*/ 2147483647 h 427"/>
              <a:gd name="T8" fmla="*/ 2147483647 w 1150"/>
              <a:gd name="T9" fmla="*/ 2147483647 h 427"/>
              <a:gd name="T10" fmla="*/ 2147483647 w 1150"/>
              <a:gd name="T11" fmla="*/ 2147483647 h 427"/>
              <a:gd name="T12" fmla="*/ 0 w 1150"/>
              <a:gd name="T13" fmla="*/ 0 h 4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50" h="427">
                <a:moveTo>
                  <a:pt x="0" y="0"/>
                </a:moveTo>
                <a:lnTo>
                  <a:pt x="589" y="207"/>
                </a:lnTo>
                <a:lnTo>
                  <a:pt x="576" y="218"/>
                </a:lnTo>
                <a:lnTo>
                  <a:pt x="1150" y="427"/>
                </a:lnTo>
                <a:lnTo>
                  <a:pt x="561" y="220"/>
                </a:lnTo>
                <a:lnTo>
                  <a:pt x="574" y="208"/>
                </a:lnTo>
                <a:lnTo>
                  <a:pt x="0" y="0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6" name="Freeform 257"/>
          <p:cNvSpPr>
            <a:spLocks/>
          </p:cNvSpPr>
          <p:nvPr/>
        </p:nvSpPr>
        <p:spPr bwMode="auto">
          <a:xfrm>
            <a:off x="6276975" y="3852863"/>
            <a:ext cx="538163" cy="446087"/>
          </a:xfrm>
          <a:custGeom>
            <a:avLst/>
            <a:gdLst>
              <a:gd name="T0" fmla="*/ 2147483647 w 198"/>
              <a:gd name="T1" fmla="*/ 2147483647 h 170"/>
              <a:gd name="T2" fmla="*/ 2147483647 w 198"/>
              <a:gd name="T3" fmla="*/ 2147483647 h 170"/>
              <a:gd name="T4" fmla="*/ 2147483647 w 198"/>
              <a:gd name="T5" fmla="*/ 2147483647 h 170"/>
              <a:gd name="T6" fmla="*/ 2147483647 w 198"/>
              <a:gd name="T7" fmla="*/ 2147483647 h 170"/>
              <a:gd name="T8" fmla="*/ 2147483647 w 198"/>
              <a:gd name="T9" fmla="*/ 2147483647 h 170"/>
              <a:gd name="T10" fmla="*/ 2147483647 w 198"/>
              <a:gd name="T11" fmla="*/ 2147483647 h 170"/>
              <a:gd name="T12" fmla="*/ 2147483647 w 198"/>
              <a:gd name="T13" fmla="*/ 2147483647 h 170"/>
              <a:gd name="T14" fmla="*/ 2147483647 w 198"/>
              <a:gd name="T15" fmla="*/ 2147483647 h 170"/>
              <a:gd name="T16" fmla="*/ 2147483647 w 198"/>
              <a:gd name="T17" fmla="*/ 2147483647 h 170"/>
              <a:gd name="T18" fmla="*/ 2147483647 w 198"/>
              <a:gd name="T19" fmla="*/ 2147483647 h 170"/>
              <a:gd name="T20" fmla="*/ 2147483647 w 198"/>
              <a:gd name="T21" fmla="*/ 2147483647 h 170"/>
              <a:gd name="T22" fmla="*/ 2147483647 w 198"/>
              <a:gd name="T23" fmla="*/ 2147483647 h 170"/>
              <a:gd name="T24" fmla="*/ 2147483647 w 198"/>
              <a:gd name="T25" fmla="*/ 2147483647 h 170"/>
              <a:gd name="T26" fmla="*/ 2147483647 w 198"/>
              <a:gd name="T27" fmla="*/ 2147483647 h 170"/>
              <a:gd name="T28" fmla="*/ 0 w 198"/>
              <a:gd name="T29" fmla="*/ 2147483647 h 170"/>
              <a:gd name="T30" fmla="*/ 2147483647 w 198"/>
              <a:gd name="T31" fmla="*/ 2147483647 h 170"/>
              <a:gd name="T32" fmla="*/ 2147483647 w 198"/>
              <a:gd name="T33" fmla="*/ 2147483647 h 1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8" h="170">
                <a:moveTo>
                  <a:pt x="29" y="121"/>
                </a:moveTo>
                <a:cubicBezTo>
                  <a:pt x="41" y="157"/>
                  <a:pt x="70" y="170"/>
                  <a:pt x="93" y="150"/>
                </a:cubicBezTo>
                <a:cubicBezTo>
                  <a:pt x="95" y="148"/>
                  <a:pt x="97" y="146"/>
                  <a:pt x="99" y="143"/>
                </a:cubicBezTo>
                <a:cubicBezTo>
                  <a:pt x="119" y="169"/>
                  <a:pt x="148" y="164"/>
                  <a:pt x="165" y="131"/>
                </a:cubicBezTo>
                <a:cubicBezTo>
                  <a:pt x="166" y="128"/>
                  <a:pt x="168" y="124"/>
                  <a:pt x="169" y="121"/>
                </a:cubicBezTo>
                <a:cubicBezTo>
                  <a:pt x="182" y="126"/>
                  <a:pt x="194" y="114"/>
                  <a:pt x="197" y="94"/>
                </a:cubicBezTo>
                <a:cubicBezTo>
                  <a:pt x="198" y="91"/>
                  <a:pt x="198" y="88"/>
                  <a:pt x="198" y="85"/>
                </a:cubicBezTo>
                <a:cubicBezTo>
                  <a:pt x="198" y="64"/>
                  <a:pt x="188" y="48"/>
                  <a:pt x="175" y="48"/>
                </a:cubicBezTo>
                <a:cubicBezTo>
                  <a:pt x="173" y="48"/>
                  <a:pt x="171" y="48"/>
                  <a:pt x="169" y="49"/>
                </a:cubicBezTo>
                <a:cubicBezTo>
                  <a:pt x="157" y="13"/>
                  <a:pt x="128" y="0"/>
                  <a:pt x="106" y="20"/>
                </a:cubicBezTo>
                <a:cubicBezTo>
                  <a:pt x="103" y="22"/>
                  <a:pt x="101" y="24"/>
                  <a:pt x="99" y="27"/>
                </a:cubicBezTo>
                <a:cubicBezTo>
                  <a:pt x="79" y="1"/>
                  <a:pt x="50" y="6"/>
                  <a:pt x="33" y="38"/>
                </a:cubicBezTo>
                <a:cubicBezTo>
                  <a:pt x="32" y="41"/>
                  <a:pt x="30" y="45"/>
                  <a:pt x="29" y="49"/>
                </a:cubicBezTo>
                <a:cubicBezTo>
                  <a:pt x="17" y="44"/>
                  <a:pt x="4" y="56"/>
                  <a:pt x="1" y="76"/>
                </a:cubicBezTo>
                <a:cubicBezTo>
                  <a:pt x="0" y="79"/>
                  <a:pt x="0" y="82"/>
                  <a:pt x="0" y="85"/>
                </a:cubicBezTo>
                <a:cubicBezTo>
                  <a:pt x="0" y="105"/>
                  <a:pt x="11" y="122"/>
                  <a:pt x="23" y="122"/>
                </a:cubicBezTo>
                <a:cubicBezTo>
                  <a:pt x="25" y="122"/>
                  <a:pt x="27" y="122"/>
                  <a:pt x="29" y="121"/>
                </a:cubicBezTo>
              </a:path>
            </a:pathLst>
          </a:custGeom>
          <a:solidFill>
            <a:schemeClr val="tx1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7" name="Rectangle 258"/>
          <p:cNvSpPr>
            <a:spLocks noChangeArrowheads="1"/>
          </p:cNvSpPr>
          <p:nvPr/>
        </p:nvSpPr>
        <p:spPr bwMode="auto">
          <a:xfrm>
            <a:off x="1658938" y="5140325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Smart</a:t>
            </a:r>
          </a:p>
          <a:p>
            <a:pPr eaLnBrk="1" hangingPunct="1"/>
            <a:r>
              <a:rPr lang="en-US" sz="1000" b="1"/>
              <a:t>phone</a:t>
            </a:r>
            <a:endParaRPr lang="en-US" sz="2400" b="1"/>
          </a:p>
        </p:txBody>
      </p:sp>
      <p:sp>
        <p:nvSpPr>
          <p:cNvPr id="10438" name="Rectangle 259"/>
          <p:cNvSpPr>
            <a:spLocks noChangeArrowheads="1"/>
          </p:cNvSpPr>
          <p:nvPr/>
        </p:nvSpPr>
        <p:spPr bwMode="auto">
          <a:xfrm>
            <a:off x="6464300" y="5180013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Smart</a:t>
            </a:r>
          </a:p>
          <a:p>
            <a:pPr eaLnBrk="1" hangingPunct="1"/>
            <a:r>
              <a:rPr lang="en-US" sz="1000" b="1"/>
              <a:t>phone</a:t>
            </a:r>
            <a:endParaRPr lang="en-US" sz="2400" b="1"/>
          </a:p>
        </p:txBody>
      </p:sp>
      <p:sp>
        <p:nvSpPr>
          <p:cNvPr id="10439" name="Rectangle 260"/>
          <p:cNvSpPr>
            <a:spLocks noChangeArrowheads="1"/>
          </p:cNvSpPr>
          <p:nvPr/>
        </p:nvSpPr>
        <p:spPr bwMode="auto">
          <a:xfrm>
            <a:off x="6397625" y="5895975"/>
            <a:ext cx="1714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/>
              <a:t>Information Delivery</a:t>
            </a:r>
            <a:endParaRPr lang="en-US" sz="2400" b="1"/>
          </a:p>
        </p:txBody>
      </p:sp>
      <p:sp>
        <p:nvSpPr>
          <p:cNvPr id="10440" name="Rectangle 261"/>
          <p:cNvSpPr>
            <a:spLocks noChangeArrowheads="1"/>
          </p:cNvSpPr>
          <p:nvPr/>
        </p:nvSpPr>
        <p:spPr bwMode="auto">
          <a:xfrm>
            <a:off x="2114550" y="5895975"/>
            <a:ext cx="1289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/>
              <a:t>Data Collection</a:t>
            </a:r>
            <a:endParaRPr lang="en-US" sz="2400" b="1"/>
          </a:p>
        </p:txBody>
      </p:sp>
      <p:sp>
        <p:nvSpPr>
          <p:cNvPr id="10441" name="Freeform 262"/>
          <p:cNvSpPr>
            <a:spLocks/>
          </p:cNvSpPr>
          <p:nvPr/>
        </p:nvSpPr>
        <p:spPr bwMode="auto">
          <a:xfrm rot="372800">
            <a:off x="5626100" y="3468688"/>
            <a:ext cx="2709863" cy="704850"/>
          </a:xfrm>
          <a:custGeom>
            <a:avLst/>
            <a:gdLst>
              <a:gd name="T0" fmla="*/ 2147483647 w 999"/>
              <a:gd name="T1" fmla="*/ 2147483647 h 269"/>
              <a:gd name="T2" fmla="*/ 2147483647 w 999"/>
              <a:gd name="T3" fmla="*/ 2147483647 h 269"/>
              <a:gd name="T4" fmla="*/ 2147483647 w 999"/>
              <a:gd name="T5" fmla="*/ 2147483647 h 269"/>
              <a:gd name="T6" fmla="*/ 2147483647 w 999"/>
              <a:gd name="T7" fmla="*/ 0 h 269"/>
              <a:gd name="T8" fmla="*/ 0 w 999"/>
              <a:gd name="T9" fmla="*/ 2147483647 h 269"/>
              <a:gd name="T10" fmla="*/ 2147483647 w 999"/>
              <a:gd name="T11" fmla="*/ 2147483647 h 269"/>
              <a:gd name="T12" fmla="*/ 2147483647 w 999"/>
              <a:gd name="T13" fmla="*/ 2147483647 h 269"/>
              <a:gd name="T14" fmla="*/ 2147483647 w 999"/>
              <a:gd name="T15" fmla="*/ 2147483647 h 2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99" h="269">
                <a:moveTo>
                  <a:pt x="999" y="247"/>
                </a:moveTo>
                <a:lnTo>
                  <a:pt x="991" y="219"/>
                </a:lnTo>
                <a:lnTo>
                  <a:pt x="987" y="235"/>
                </a:lnTo>
                <a:lnTo>
                  <a:pt x="4" y="0"/>
                </a:lnTo>
                <a:lnTo>
                  <a:pt x="0" y="18"/>
                </a:lnTo>
                <a:lnTo>
                  <a:pt x="983" y="252"/>
                </a:lnTo>
                <a:lnTo>
                  <a:pt x="979" y="269"/>
                </a:lnTo>
                <a:lnTo>
                  <a:pt x="999" y="247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2" name="Freeform 263"/>
          <p:cNvSpPr>
            <a:spLocks/>
          </p:cNvSpPr>
          <p:nvPr/>
        </p:nvSpPr>
        <p:spPr bwMode="auto">
          <a:xfrm>
            <a:off x="896938" y="3152775"/>
            <a:ext cx="2133600" cy="1009650"/>
          </a:xfrm>
          <a:custGeom>
            <a:avLst/>
            <a:gdLst>
              <a:gd name="T0" fmla="*/ 2147483647 w 787"/>
              <a:gd name="T1" fmla="*/ 2147483647 h 385"/>
              <a:gd name="T2" fmla="*/ 2147483647 w 787"/>
              <a:gd name="T3" fmla="*/ 0 h 385"/>
              <a:gd name="T4" fmla="*/ 2147483647 w 787"/>
              <a:gd name="T5" fmla="*/ 2147483647 h 385"/>
              <a:gd name="T6" fmla="*/ 0 w 787"/>
              <a:gd name="T7" fmla="*/ 2147483647 h 385"/>
              <a:gd name="T8" fmla="*/ 2147483647 w 787"/>
              <a:gd name="T9" fmla="*/ 2147483647 h 385"/>
              <a:gd name="T10" fmla="*/ 2147483647 w 787"/>
              <a:gd name="T11" fmla="*/ 2147483647 h 385"/>
              <a:gd name="T12" fmla="*/ 2147483647 w 787"/>
              <a:gd name="T13" fmla="*/ 2147483647 h 385"/>
              <a:gd name="T14" fmla="*/ 2147483647 w 787"/>
              <a:gd name="T15" fmla="*/ 2147483647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7" h="385">
                <a:moveTo>
                  <a:pt x="787" y="19"/>
                </a:moveTo>
                <a:lnTo>
                  <a:pt x="760" y="0"/>
                </a:lnTo>
                <a:lnTo>
                  <a:pt x="768" y="17"/>
                </a:lnTo>
                <a:lnTo>
                  <a:pt x="0" y="367"/>
                </a:lnTo>
                <a:lnTo>
                  <a:pt x="8" y="385"/>
                </a:lnTo>
                <a:lnTo>
                  <a:pt x="776" y="35"/>
                </a:lnTo>
                <a:lnTo>
                  <a:pt x="784" y="52"/>
                </a:lnTo>
                <a:lnTo>
                  <a:pt x="787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3" name="Freeform 264"/>
          <p:cNvSpPr>
            <a:spLocks/>
          </p:cNvSpPr>
          <p:nvPr/>
        </p:nvSpPr>
        <p:spPr bwMode="auto">
          <a:xfrm>
            <a:off x="896938" y="3152775"/>
            <a:ext cx="2133600" cy="1009650"/>
          </a:xfrm>
          <a:custGeom>
            <a:avLst/>
            <a:gdLst>
              <a:gd name="T0" fmla="*/ 2147483647 w 787"/>
              <a:gd name="T1" fmla="*/ 2147483647 h 385"/>
              <a:gd name="T2" fmla="*/ 2147483647 w 787"/>
              <a:gd name="T3" fmla="*/ 0 h 385"/>
              <a:gd name="T4" fmla="*/ 2147483647 w 787"/>
              <a:gd name="T5" fmla="*/ 2147483647 h 385"/>
              <a:gd name="T6" fmla="*/ 0 w 787"/>
              <a:gd name="T7" fmla="*/ 2147483647 h 385"/>
              <a:gd name="T8" fmla="*/ 2147483647 w 787"/>
              <a:gd name="T9" fmla="*/ 2147483647 h 385"/>
              <a:gd name="T10" fmla="*/ 2147483647 w 787"/>
              <a:gd name="T11" fmla="*/ 2147483647 h 385"/>
              <a:gd name="T12" fmla="*/ 2147483647 w 787"/>
              <a:gd name="T13" fmla="*/ 2147483647 h 385"/>
              <a:gd name="T14" fmla="*/ 2147483647 w 787"/>
              <a:gd name="T15" fmla="*/ 2147483647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7" h="385">
                <a:moveTo>
                  <a:pt x="787" y="19"/>
                </a:moveTo>
                <a:lnTo>
                  <a:pt x="760" y="0"/>
                </a:lnTo>
                <a:lnTo>
                  <a:pt x="768" y="17"/>
                </a:lnTo>
                <a:lnTo>
                  <a:pt x="0" y="367"/>
                </a:lnTo>
                <a:lnTo>
                  <a:pt x="8" y="385"/>
                </a:lnTo>
                <a:lnTo>
                  <a:pt x="776" y="35"/>
                </a:lnTo>
                <a:lnTo>
                  <a:pt x="784" y="52"/>
                </a:lnTo>
                <a:lnTo>
                  <a:pt x="787" y="19"/>
                </a:lnTo>
                <a:close/>
              </a:path>
            </a:pathLst>
          </a:custGeom>
          <a:noFill/>
          <a:ln w="15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44" name="Group 265"/>
          <p:cNvGrpSpPr>
            <a:grpSpLocks/>
          </p:cNvGrpSpPr>
          <p:nvPr/>
        </p:nvGrpSpPr>
        <p:grpSpPr bwMode="auto">
          <a:xfrm>
            <a:off x="6369050" y="2497138"/>
            <a:ext cx="282575" cy="425450"/>
            <a:chOff x="4978" y="158"/>
            <a:chExt cx="104" cy="162"/>
          </a:xfrm>
        </p:grpSpPr>
        <p:sp>
          <p:nvSpPr>
            <p:cNvPr id="10529" name="Freeform 266"/>
            <p:cNvSpPr>
              <a:spLocks/>
            </p:cNvSpPr>
            <p:nvPr/>
          </p:nvSpPr>
          <p:spPr bwMode="auto">
            <a:xfrm>
              <a:off x="4978" y="158"/>
              <a:ext cx="104" cy="162"/>
            </a:xfrm>
            <a:custGeom>
              <a:avLst/>
              <a:gdLst>
                <a:gd name="T0" fmla="*/ 0 w 104"/>
                <a:gd name="T1" fmla="*/ 0 h 162"/>
                <a:gd name="T2" fmla="*/ 74 w 104"/>
                <a:gd name="T3" fmla="*/ 0 h 162"/>
                <a:gd name="T4" fmla="*/ 104 w 104"/>
                <a:gd name="T5" fmla="*/ 32 h 162"/>
                <a:gd name="T6" fmla="*/ 104 w 104"/>
                <a:gd name="T7" fmla="*/ 162 h 162"/>
                <a:gd name="T8" fmla="*/ 0 w 104"/>
                <a:gd name="T9" fmla="*/ 162 h 162"/>
                <a:gd name="T10" fmla="*/ 0 w 104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62">
                  <a:moveTo>
                    <a:pt x="0" y="0"/>
                  </a:moveTo>
                  <a:lnTo>
                    <a:pt x="74" y="0"/>
                  </a:lnTo>
                  <a:lnTo>
                    <a:pt x="104" y="32"/>
                  </a:lnTo>
                  <a:lnTo>
                    <a:pt x="104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" name="Freeform 267"/>
            <p:cNvSpPr>
              <a:spLocks/>
            </p:cNvSpPr>
            <p:nvPr/>
          </p:nvSpPr>
          <p:spPr bwMode="auto">
            <a:xfrm>
              <a:off x="4978" y="158"/>
              <a:ext cx="104" cy="162"/>
            </a:xfrm>
            <a:custGeom>
              <a:avLst/>
              <a:gdLst>
                <a:gd name="T0" fmla="*/ 0 w 104"/>
                <a:gd name="T1" fmla="*/ 0 h 162"/>
                <a:gd name="T2" fmla="*/ 74 w 104"/>
                <a:gd name="T3" fmla="*/ 0 h 162"/>
                <a:gd name="T4" fmla="*/ 104 w 104"/>
                <a:gd name="T5" fmla="*/ 32 h 162"/>
                <a:gd name="T6" fmla="*/ 104 w 104"/>
                <a:gd name="T7" fmla="*/ 162 h 162"/>
                <a:gd name="T8" fmla="*/ 0 w 104"/>
                <a:gd name="T9" fmla="*/ 162 h 162"/>
                <a:gd name="T10" fmla="*/ 0 w 104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62">
                  <a:moveTo>
                    <a:pt x="0" y="0"/>
                  </a:moveTo>
                  <a:lnTo>
                    <a:pt x="74" y="0"/>
                  </a:lnTo>
                  <a:lnTo>
                    <a:pt x="104" y="32"/>
                  </a:lnTo>
                  <a:lnTo>
                    <a:pt x="104" y="162"/>
                  </a:lnTo>
                  <a:lnTo>
                    <a:pt x="0" y="16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1" name="Freeform 268"/>
            <p:cNvSpPr>
              <a:spLocks/>
            </p:cNvSpPr>
            <p:nvPr/>
          </p:nvSpPr>
          <p:spPr bwMode="auto">
            <a:xfrm>
              <a:off x="5052" y="158"/>
              <a:ext cx="30" cy="32"/>
            </a:xfrm>
            <a:custGeom>
              <a:avLst/>
              <a:gdLst>
                <a:gd name="T0" fmla="*/ 0 w 30"/>
                <a:gd name="T1" fmla="*/ 0 h 32"/>
                <a:gd name="T2" fmla="*/ 0 w 30"/>
                <a:gd name="T3" fmla="*/ 32 h 32"/>
                <a:gd name="T4" fmla="*/ 30 w 30"/>
                <a:gd name="T5" fmla="*/ 3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32">
                  <a:moveTo>
                    <a:pt x="0" y="0"/>
                  </a:moveTo>
                  <a:lnTo>
                    <a:pt x="0" y="32"/>
                  </a:lnTo>
                  <a:lnTo>
                    <a:pt x="30" y="3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2" name="Line 269"/>
            <p:cNvSpPr>
              <a:spLocks noChangeShapeType="1"/>
            </p:cNvSpPr>
            <p:nvPr/>
          </p:nvSpPr>
          <p:spPr bwMode="auto">
            <a:xfrm>
              <a:off x="4990" y="190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3" name="Line 270"/>
            <p:cNvSpPr>
              <a:spLocks noChangeShapeType="1"/>
            </p:cNvSpPr>
            <p:nvPr/>
          </p:nvSpPr>
          <p:spPr bwMode="auto">
            <a:xfrm>
              <a:off x="4990" y="205"/>
              <a:ext cx="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4" name="Line 271"/>
            <p:cNvSpPr>
              <a:spLocks noChangeShapeType="1"/>
            </p:cNvSpPr>
            <p:nvPr/>
          </p:nvSpPr>
          <p:spPr bwMode="auto">
            <a:xfrm>
              <a:off x="4990" y="222"/>
              <a:ext cx="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Line 272"/>
            <p:cNvSpPr>
              <a:spLocks noChangeShapeType="1"/>
            </p:cNvSpPr>
            <p:nvPr/>
          </p:nvSpPr>
          <p:spPr bwMode="auto">
            <a:xfrm>
              <a:off x="4990" y="239"/>
              <a:ext cx="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6" name="Line 273"/>
            <p:cNvSpPr>
              <a:spLocks noChangeShapeType="1"/>
            </p:cNvSpPr>
            <p:nvPr/>
          </p:nvSpPr>
          <p:spPr bwMode="auto">
            <a:xfrm>
              <a:off x="4990" y="256"/>
              <a:ext cx="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Line 274"/>
            <p:cNvSpPr>
              <a:spLocks noChangeShapeType="1"/>
            </p:cNvSpPr>
            <p:nvPr/>
          </p:nvSpPr>
          <p:spPr bwMode="auto">
            <a:xfrm>
              <a:off x="4990" y="273"/>
              <a:ext cx="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Line 275"/>
            <p:cNvSpPr>
              <a:spLocks noChangeShapeType="1"/>
            </p:cNvSpPr>
            <p:nvPr/>
          </p:nvSpPr>
          <p:spPr bwMode="auto">
            <a:xfrm>
              <a:off x="4990" y="290"/>
              <a:ext cx="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Rectangle 276"/>
            <p:cNvSpPr>
              <a:spLocks noChangeArrowheads="1"/>
            </p:cNvSpPr>
            <p:nvPr/>
          </p:nvSpPr>
          <p:spPr bwMode="auto">
            <a:xfrm>
              <a:off x="5005" y="235"/>
              <a:ext cx="49" cy="50"/>
            </a:xfrm>
            <a:prstGeom prst="rect">
              <a:avLst/>
            </a:prstGeom>
            <a:solidFill>
              <a:srgbClr val="7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Rectangle 277"/>
            <p:cNvSpPr>
              <a:spLocks noChangeArrowheads="1"/>
            </p:cNvSpPr>
            <p:nvPr/>
          </p:nvSpPr>
          <p:spPr bwMode="auto">
            <a:xfrm>
              <a:off x="5005" y="235"/>
              <a:ext cx="49" cy="50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1" name="Rectangle 278"/>
            <p:cNvSpPr>
              <a:spLocks noChangeArrowheads="1"/>
            </p:cNvSpPr>
            <p:nvPr/>
          </p:nvSpPr>
          <p:spPr bwMode="auto">
            <a:xfrm>
              <a:off x="5023" y="261"/>
              <a:ext cx="13" cy="24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" name="Rectangle 279"/>
            <p:cNvSpPr>
              <a:spLocks noChangeArrowheads="1"/>
            </p:cNvSpPr>
            <p:nvPr/>
          </p:nvSpPr>
          <p:spPr bwMode="auto">
            <a:xfrm>
              <a:off x="5023" y="261"/>
              <a:ext cx="13" cy="2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Freeform 280"/>
            <p:cNvSpPr>
              <a:spLocks/>
            </p:cNvSpPr>
            <p:nvPr/>
          </p:nvSpPr>
          <p:spPr bwMode="auto">
            <a:xfrm>
              <a:off x="5008" y="208"/>
              <a:ext cx="10" cy="23"/>
            </a:xfrm>
            <a:custGeom>
              <a:avLst/>
              <a:gdLst>
                <a:gd name="T0" fmla="*/ 0 w 10"/>
                <a:gd name="T1" fmla="*/ 23 h 23"/>
                <a:gd name="T2" fmla="*/ 10 w 10"/>
                <a:gd name="T3" fmla="*/ 15 h 23"/>
                <a:gd name="T4" fmla="*/ 10 w 10"/>
                <a:gd name="T5" fmla="*/ 0 h 23"/>
                <a:gd name="T6" fmla="*/ 0 w 10"/>
                <a:gd name="T7" fmla="*/ 1 h 23"/>
                <a:gd name="T8" fmla="*/ 0 w 10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10" y="15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281"/>
            <p:cNvSpPr>
              <a:spLocks/>
            </p:cNvSpPr>
            <p:nvPr/>
          </p:nvSpPr>
          <p:spPr bwMode="auto">
            <a:xfrm>
              <a:off x="5008" y="208"/>
              <a:ext cx="10" cy="23"/>
            </a:xfrm>
            <a:custGeom>
              <a:avLst/>
              <a:gdLst>
                <a:gd name="T0" fmla="*/ 0 w 10"/>
                <a:gd name="T1" fmla="*/ 23 h 23"/>
                <a:gd name="T2" fmla="*/ 10 w 10"/>
                <a:gd name="T3" fmla="*/ 15 h 23"/>
                <a:gd name="T4" fmla="*/ 10 w 10"/>
                <a:gd name="T5" fmla="*/ 0 h 23"/>
                <a:gd name="T6" fmla="*/ 0 w 10"/>
                <a:gd name="T7" fmla="*/ 1 h 23"/>
                <a:gd name="T8" fmla="*/ 0 w 10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3">
                  <a:moveTo>
                    <a:pt x="0" y="23"/>
                  </a:moveTo>
                  <a:lnTo>
                    <a:pt x="10" y="15"/>
                  </a:lnTo>
                  <a:lnTo>
                    <a:pt x="10" y="0"/>
                  </a:lnTo>
                  <a:lnTo>
                    <a:pt x="0" y="1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5" name="Freeform 282"/>
            <p:cNvSpPr>
              <a:spLocks/>
            </p:cNvSpPr>
            <p:nvPr/>
          </p:nvSpPr>
          <p:spPr bwMode="auto">
            <a:xfrm>
              <a:off x="5001" y="213"/>
              <a:ext cx="58" cy="22"/>
            </a:xfrm>
            <a:custGeom>
              <a:avLst/>
              <a:gdLst>
                <a:gd name="T0" fmla="*/ 58 w 58"/>
                <a:gd name="T1" fmla="*/ 22 h 22"/>
                <a:gd name="T2" fmla="*/ 29 w 58"/>
                <a:gd name="T3" fmla="*/ 0 h 22"/>
                <a:gd name="T4" fmla="*/ 0 w 58"/>
                <a:gd name="T5" fmla="*/ 22 h 22"/>
                <a:gd name="T6" fmla="*/ 58 w 58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lnTo>
                    <a:pt x="29" y="0"/>
                  </a:lnTo>
                  <a:lnTo>
                    <a:pt x="0" y="22"/>
                  </a:lnTo>
                  <a:lnTo>
                    <a:pt x="58" y="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" name="Freeform 283"/>
            <p:cNvSpPr>
              <a:spLocks/>
            </p:cNvSpPr>
            <p:nvPr/>
          </p:nvSpPr>
          <p:spPr bwMode="auto">
            <a:xfrm>
              <a:off x="5001" y="213"/>
              <a:ext cx="58" cy="22"/>
            </a:xfrm>
            <a:custGeom>
              <a:avLst/>
              <a:gdLst>
                <a:gd name="T0" fmla="*/ 58 w 58"/>
                <a:gd name="T1" fmla="*/ 22 h 22"/>
                <a:gd name="T2" fmla="*/ 29 w 58"/>
                <a:gd name="T3" fmla="*/ 0 h 22"/>
                <a:gd name="T4" fmla="*/ 0 w 58"/>
                <a:gd name="T5" fmla="*/ 22 h 22"/>
                <a:gd name="T6" fmla="*/ 58 w 58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2">
                  <a:moveTo>
                    <a:pt x="58" y="22"/>
                  </a:moveTo>
                  <a:lnTo>
                    <a:pt x="29" y="0"/>
                  </a:lnTo>
                  <a:lnTo>
                    <a:pt x="0" y="22"/>
                  </a:lnTo>
                  <a:lnTo>
                    <a:pt x="58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5" name="Group 284"/>
          <p:cNvGrpSpPr>
            <a:grpSpLocks/>
          </p:cNvGrpSpPr>
          <p:nvPr/>
        </p:nvGrpSpPr>
        <p:grpSpPr bwMode="auto">
          <a:xfrm>
            <a:off x="6383338" y="2978150"/>
            <a:ext cx="295275" cy="439738"/>
            <a:chOff x="4983" y="341"/>
            <a:chExt cx="109" cy="168"/>
          </a:xfrm>
        </p:grpSpPr>
        <p:sp>
          <p:nvSpPr>
            <p:cNvPr id="10511" name="Freeform 285"/>
            <p:cNvSpPr>
              <a:spLocks/>
            </p:cNvSpPr>
            <p:nvPr/>
          </p:nvSpPr>
          <p:spPr bwMode="auto">
            <a:xfrm>
              <a:off x="4983" y="341"/>
              <a:ext cx="109" cy="168"/>
            </a:xfrm>
            <a:custGeom>
              <a:avLst/>
              <a:gdLst>
                <a:gd name="T0" fmla="*/ 0 w 109"/>
                <a:gd name="T1" fmla="*/ 0 h 168"/>
                <a:gd name="T2" fmla="*/ 78 w 109"/>
                <a:gd name="T3" fmla="*/ 0 h 168"/>
                <a:gd name="T4" fmla="*/ 109 w 109"/>
                <a:gd name="T5" fmla="*/ 34 h 168"/>
                <a:gd name="T6" fmla="*/ 109 w 109"/>
                <a:gd name="T7" fmla="*/ 168 h 168"/>
                <a:gd name="T8" fmla="*/ 0 w 109"/>
                <a:gd name="T9" fmla="*/ 168 h 168"/>
                <a:gd name="T10" fmla="*/ 0 w 109"/>
                <a:gd name="T11" fmla="*/ 0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" h="168">
                  <a:moveTo>
                    <a:pt x="0" y="0"/>
                  </a:moveTo>
                  <a:lnTo>
                    <a:pt x="78" y="0"/>
                  </a:lnTo>
                  <a:lnTo>
                    <a:pt x="109" y="34"/>
                  </a:lnTo>
                  <a:lnTo>
                    <a:pt x="109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Freeform 286"/>
            <p:cNvSpPr>
              <a:spLocks/>
            </p:cNvSpPr>
            <p:nvPr/>
          </p:nvSpPr>
          <p:spPr bwMode="auto">
            <a:xfrm>
              <a:off x="4983" y="341"/>
              <a:ext cx="109" cy="168"/>
            </a:xfrm>
            <a:custGeom>
              <a:avLst/>
              <a:gdLst>
                <a:gd name="T0" fmla="*/ 0 w 109"/>
                <a:gd name="T1" fmla="*/ 0 h 168"/>
                <a:gd name="T2" fmla="*/ 78 w 109"/>
                <a:gd name="T3" fmla="*/ 0 h 168"/>
                <a:gd name="T4" fmla="*/ 109 w 109"/>
                <a:gd name="T5" fmla="*/ 34 h 168"/>
                <a:gd name="T6" fmla="*/ 109 w 109"/>
                <a:gd name="T7" fmla="*/ 168 h 168"/>
                <a:gd name="T8" fmla="*/ 0 w 109"/>
                <a:gd name="T9" fmla="*/ 168 h 168"/>
                <a:gd name="T10" fmla="*/ 0 w 109"/>
                <a:gd name="T11" fmla="*/ 0 h 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" h="168">
                  <a:moveTo>
                    <a:pt x="0" y="0"/>
                  </a:moveTo>
                  <a:lnTo>
                    <a:pt x="78" y="0"/>
                  </a:lnTo>
                  <a:lnTo>
                    <a:pt x="109" y="34"/>
                  </a:lnTo>
                  <a:lnTo>
                    <a:pt x="109" y="168"/>
                  </a:lnTo>
                  <a:lnTo>
                    <a:pt x="0" y="16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287"/>
            <p:cNvSpPr>
              <a:spLocks/>
            </p:cNvSpPr>
            <p:nvPr/>
          </p:nvSpPr>
          <p:spPr bwMode="auto">
            <a:xfrm>
              <a:off x="5061" y="341"/>
              <a:ext cx="31" cy="33"/>
            </a:xfrm>
            <a:custGeom>
              <a:avLst/>
              <a:gdLst>
                <a:gd name="T0" fmla="*/ 0 w 31"/>
                <a:gd name="T1" fmla="*/ 0 h 33"/>
                <a:gd name="T2" fmla="*/ 0 w 31"/>
                <a:gd name="T3" fmla="*/ 33 h 33"/>
                <a:gd name="T4" fmla="*/ 31 w 31"/>
                <a:gd name="T5" fmla="*/ 33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0" y="33"/>
                  </a:lnTo>
                  <a:lnTo>
                    <a:pt x="31" y="3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4" name="Line 288"/>
            <p:cNvSpPr>
              <a:spLocks noChangeShapeType="1"/>
            </p:cNvSpPr>
            <p:nvPr/>
          </p:nvSpPr>
          <p:spPr bwMode="auto">
            <a:xfrm>
              <a:off x="4995" y="375"/>
              <a:ext cx="5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5" name="Line 289"/>
            <p:cNvSpPr>
              <a:spLocks noChangeShapeType="1"/>
            </p:cNvSpPr>
            <p:nvPr/>
          </p:nvSpPr>
          <p:spPr bwMode="auto">
            <a:xfrm>
              <a:off x="4995" y="390"/>
              <a:ext cx="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Line 290"/>
            <p:cNvSpPr>
              <a:spLocks noChangeShapeType="1"/>
            </p:cNvSpPr>
            <p:nvPr/>
          </p:nvSpPr>
          <p:spPr bwMode="auto">
            <a:xfrm>
              <a:off x="4995" y="408"/>
              <a:ext cx="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Line 291"/>
            <p:cNvSpPr>
              <a:spLocks noChangeShapeType="1"/>
            </p:cNvSpPr>
            <p:nvPr/>
          </p:nvSpPr>
          <p:spPr bwMode="auto">
            <a:xfrm>
              <a:off x="4995" y="425"/>
              <a:ext cx="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Line 292"/>
            <p:cNvSpPr>
              <a:spLocks noChangeShapeType="1"/>
            </p:cNvSpPr>
            <p:nvPr/>
          </p:nvSpPr>
          <p:spPr bwMode="auto">
            <a:xfrm>
              <a:off x="4995" y="442"/>
              <a:ext cx="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Line 293"/>
            <p:cNvSpPr>
              <a:spLocks noChangeShapeType="1"/>
            </p:cNvSpPr>
            <p:nvPr/>
          </p:nvSpPr>
          <p:spPr bwMode="auto">
            <a:xfrm>
              <a:off x="4995" y="460"/>
              <a:ext cx="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Line 294"/>
            <p:cNvSpPr>
              <a:spLocks noChangeShapeType="1"/>
            </p:cNvSpPr>
            <p:nvPr/>
          </p:nvSpPr>
          <p:spPr bwMode="auto">
            <a:xfrm>
              <a:off x="4995" y="477"/>
              <a:ext cx="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1" name="Rectangle 295"/>
            <p:cNvSpPr>
              <a:spLocks noChangeArrowheads="1"/>
            </p:cNvSpPr>
            <p:nvPr/>
          </p:nvSpPr>
          <p:spPr bwMode="auto">
            <a:xfrm>
              <a:off x="5011" y="421"/>
              <a:ext cx="52" cy="51"/>
            </a:xfrm>
            <a:prstGeom prst="rect">
              <a:avLst/>
            </a:prstGeom>
            <a:solidFill>
              <a:srgbClr val="7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Rectangle 296"/>
            <p:cNvSpPr>
              <a:spLocks noChangeArrowheads="1"/>
            </p:cNvSpPr>
            <p:nvPr/>
          </p:nvSpPr>
          <p:spPr bwMode="auto">
            <a:xfrm>
              <a:off x="5011" y="421"/>
              <a:ext cx="52" cy="5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Rectangle 297"/>
            <p:cNvSpPr>
              <a:spLocks noChangeArrowheads="1"/>
            </p:cNvSpPr>
            <p:nvPr/>
          </p:nvSpPr>
          <p:spPr bwMode="auto">
            <a:xfrm>
              <a:off x="5030" y="447"/>
              <a:ext cx="14" cy="25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" name="Rectangle 298"/>
            <p:cNvSpPr>
              <a:spLocks noChangeArrowheads="1"/>
            </p:cNvSpPr>
            <p:nvPr/>
          </p:nvSpPr>
          <p:spPr bwMode="auto">
            <a:xfrm>
              <a:off x="5030" y="447"/>
              <a:ext cx="14" cy="2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5" name="Freeform 299"/>
            <p:cNvSpPr>
              <a:spLocks/>
            </p:cNvSpPr>
            <p:nvPr/>
          </p:nvSpPr>
          <p:spPr bwMode="auto">
            <a:xfrm>
              <a:off x="5014" y="393"/>
              <a:ext cx="11" cy="23"/>
            </a:xfrm>
            <a:custGeom>
              <a:avLst/>
              <a:gdLst>
                <a:gd name="T0" fmla="*/ 0 w 11"/>
                <a:gd name="T1" fmla="*/ 23 h 23"/>
                <a:gd name="T2" fmla="*/ 11 w 11"/>
                <a:gd name="T3" fmla="*/ 15 h 23"/>
                <a:gd name="T4" fmla="*/ 10 w 11"/>
                <a:gd name="T5" fmla="*/ 0 h 23"/>
                <a:gd name="T6" fmla="*/ 0 w 11"/>
                <a:gd name="T7" fmla="*/ 0 h 23"/>
                <a:gd name="T8" fmla="*/ 0 w 11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lnTo>
                    <a:pt x="11" y="1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" name="Freeform 300"/>
            <p:cNvSpPr>
              <a:spLocks/>
            </p:cNvSpPr>
            <p:nvPr/>
          </p:nvSpPr>
          <p:spPr bwMode="auto">
            <a:xfrm>
              <a:off x="5014" y="393"/>
              <a:ext cx="11" cy="23"/>
            </a:xfrm>
            <a:custGeom>
              <a:avLst/>
              <a:gdLst>
                <a:gd name="T0" fmla="*/ 0 w 11"/>
                <a:gd name="T1" fmla="*/ 23 h 23"/>
                <a:gd name="T2" fmla="*/ 11 w 11"/>
                <a:gd name="T3" fmla="*/ 15 h 23"/>
                <a:gd name="T4" fmla="*/ 10 w 11"/>
                <a:gd name="T5" fmla="*/ 0 h 23"/>
                <a:gd name="T6" fmla="*/ 0 w 11"/>
                <a:gd name="T7" fmla="*/ 0 h 23"/>
                <a:gd name="T8" fmla="*/ 0 w 11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lnTo>
                    <a:pt x="11" y="1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7" name="Freeform 301"/>
            <p:cNvSpPr>
              <a:spLocks/>
            </p:cNvSpPr>
            <p:nvPr/>
          </p:nvSpPr>
          <p:spPr bwMode="auto">
            <a:xfrm>
              <a:off x="5007" y="398"/>
              <a:ext cx="61" cy="23"/>
            </a:xfrm>
            <a:custGeom>
              <a:avLst/>
              <a:gdLst>
                <a:gd name="T0" fmla="*/ 61 w 61"/>
                <a:gd name="T1" fmla="*/ 23 h 23"/>
                <a:gd name="T2" fmla="*/ 30 w 61"/>
                <a:gd name="T3" fmla="*/ 0 h 23"/>
                <a:gd name="T4" fmla="*/ 0 w 61"/>
                <a:gd name="T5" fmla="*/ 23 h 23"/>
                <a:gd name="T6" fmla="*/ 61 w 61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3">
                  <a:moveTo>
                    <a:pt x="61" y="23"/>
                  </a:moveTo>
                  <a:lnTo>
                    <a:pt x="30" y="0"/>
                  </a:lnTo>
                  <a:lnTo>
                    <a:pt x="0" y="23"/>
                  </a:lnTo>
                  <a:lnTo>
                    <a:pt x="61" y="23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302"/>
            <p:cNvSpPr>
              <a:spLocks/>
            </p:cNvSpPr>
            <p:nvPr/>
          </p:nvSpPr>
          <p:spPr bwMode="auto">
            <a:xfrm>
              <a:off x="5007" y="398"/>
              <a:ext cx="61" cy="23"/>
            </a:xfrm>
            <a:custGeom>
              <a:avLst/>
              <a:gdLst>
                <a:gd name="T0" fmla="*/ 61 w 61"/>
                <a:gd name="T1" fmla="*/ 23 h 23"/>
                <a:gd name="T2" fmla="*/ 30 w 61"/>
                <a:gd name="T3" fmla="*/ 0 h 23"/>
                <a:gd name="T4" fmla="*/ 0 w 61"/>
                <a:gd name="T5" fmla="*/ 23 h 23"/>
                <a:gd name="T6" fmla="*/ 61 w 61"/>
                <a:gd name="T7" fmla="*/ 23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23">
                  <a:moveTo>
                    <a:pt x="61" y="23"/>
                  </a:moveTo>
                  <a:lnTo>
                    <a:pt x="30" y="0"/>
                  </a:lnTo>
                  <a:lnTo>
                    <a:pt x="0" y="23"/>
                  </a:lnTo>
                  <a:lnTo>
                    <a:pt x="61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" name="Rectangle 303"/>
          <p:cNvSpPr>
            <a:spLocks noChangeArrowheads="1"/>
          </p:cNvSpPr>
          <p:nvPr/>
        </p:nvSpPr>
        <p:spPr bwMode="auto">
          <a:xfrm>
            <a:off x="6853238" y="2717800"/>
            <a:ext cx="1076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Country Analysis </a:t>
            </a:r>
            <a:endParaRPr lang="en-US" sz="2400" b="1"/>
          </a:p>
        </p:txBody>
      </p:sp>
      <p:sp>
        <p:nvSpPr>
          <p:cNvPr id="10447" name="Rectangle 304"/>
          <p:cNvSpPr>
            <a:spLocks noChangeArrowheads="1"/>
          </p:cNvSpPr>
          <p:nvPr/>
        </p:nvSpPr>
        <p:spPr bwMode="auto">
          <a:xfrm>
            <a:off x="6927850" y="3040063"/>
            <a:ext cx="860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/>
              <a:t>and Reporting</a:t>
            </a:r>
            <a:endParaRPr lang="en-US" sz="2400" b="1"/>
          </a:p>
        </p:txBody>
      </p:sp>
      <p:sp>
        <p:nvSpPr>
          <p:cNvPr id="10448" name="Freeform 305"/>
          <p:cNvSpPr>
            <a:spLocks/>
          </p:cNvSpPr>
          <p:nvPr/>
        </p:nvSpPr>
        <p:spPr bwMode="auto">
          <a:xfrm>
            <a:off x="5886450" y="2805113"/>
            <a:ext cx="388938" cy="250825"/>
          </a:xfrm>
          <a:custGeom>
            <a:avLst/>
            <a:gdLst>
              <a:gd name="T0" fmla="*/ 2147483647 w 143"/>
              <a:gd name="T1" fmla="*/ 2147483647 h 96"/>
              <a:gd name="T2" fmla="*/ 2147483647 w 143"/>
              <a:gd name="T3" fmla="*/ 0 h 96"/>
              <a:gd name="T4" fmla="*/ 2147483647 w 143"/>
              <a:gd name="T5" fmla="*/ 2147483647 h 96"/>
              <a:gd name="T6" fmla="*/ 0 w 143"/>
              <a:gd name="T7" fmla="*/ 2147483647 h 96"/>
              <a:gd name="T8" fmla="*/ 0 w 143"/>
              <a:gd name="T9" fmla="*/ 2147483647 h 96"/>
              <a:gd name="T10" fmla="*/ 2147483647 w 143"/>
              <a:gd name="T11" fmla="*/ 2147483647 h 96"/>
              <a:gd name="T12" fmla="*/ 2147483647 w 143"/>
              <a:gd name="T13" fmla="*/ 2147483647 h 96"/>
              <a:gd name="T14" fmla="*/ 2147483647 w 143"/>
              <a:gd name="T15" fmla="*/ 2147483647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3" h="96">
                <a:moveTo>
                  <a:pt x="143" y="48"/>
                </a:moveTo>
                <a:lnTo>
                  <a:pt x="115" y="0"/>
                </a:lnTo>
                <a:lnTo>
                  <a:pt x="115" y="32"/>
                </a:lnTo>
                <a:lnTo>
                  <a:pt x="0" y="32"/>
                </a:lnTo>
                <a:lnTo>
                  <a:pt x="0" y="64"/>
                </a:lnTo>
                <a:lnTo>
                  <a:pt x="115" y="64"/>
                </a:lnTo>
                <a:lnTo>
                  <a:pt x="115" y="96"/>
                </a:lnTo>
                <a:lnTo>
                  <a:pt x="143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" name="Freeform 306"/>
          <p:cNvSpPr>
            <a:spLocks/>
          </p:cNvSpPr>
          <p:nvPr/>
        </p:nvSpPr>
        <p:spPr bwMode="auto">
          <a:xfrm>
            <a:off x="1260475" y="2466975"/>
            <a:ext cx="806450" cy="623888"/>
          </a:xfrm>
          <a:custGeom>
            <a:avLst/>
            <a:gdLst>
              <a:gd name="T0" fmla="*/ 0 w 962"/>
              <a:gd name="T1" fmla="*/ 2147483647 h 768"/>
              <a:gd name="T2" fmla="*/ 0 w 962"/>
              <a:gd name="T3" fmla="*/ 2147483647 h 768"/>
              <a:gd name="T4" fmla="*/ 2147483647 w 962"/>
              <a:gd name="T5" fmla="*/ 2147483647 h 768"/>
              <a:gd name="T6" fmla="*/ 2147483647 w 962"/>
              <a:gd name="T7" fmla="*/ 2147483647 h 768"/>
              <a:gd name="T8" fmla="*/ 2147483647 w 962"/>
              <a:gd name="T9" fmla="*/ 2147483647 h 768"/>
              <a:gd name="T10" fmla="*/ 2147483647 w 962"/>
              <a:gd name="T11" fmla="*/ 2147483647 h 768"/>
              <a:gd name="T12" fmla="*/ 2147483647 w 962"/>
              <a:gd name="T13" fmla="*/ 0 h 768"/>
              <a:gd name="T14" fmla="*/ 0 w 962"/>
              <a:gd name="T15" fmla="*/ 2147483647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62" h="768">
                <a:moveTo>
                  <a:pt x="0" y="120"/>
                </a:moveTo>
                <a:lnTo>
                  <a:pt x="0" y="648"/>
                </a:lnTo>
                <a:cubicBezTo>
                  <a:pt x="0" y="714"/>
                  <a:pt x="216" y="768"/>
                  <a:pt x="481" y="768"/>
                </a:cubicBezTo>
                <a:cubicBezTo>
                  <a:pt x="747" y="768"/>
                  <a:pt x="962" y="714"/>
                  <a:pt x="962" y="648"/>
                </a:cubicBezTo>
                <a:cubicBezTo>
                  <a:pt x="962" y="648"/>
                  <a:pt x="962" y="648"/>
                  <a:pt x="962" y="648"/>
                </a:cubicBezTo>
                <a:lnTo>
                  <a:pt x="962" y="120"/>
                </a:lnTo>
                <a:cubicBezTo>
                  <a:pt x="962" y="54"/>
                  <a:pt x="747" y="0"/>
                  <a:pt x="481" y="0"/>
                </a:cubicBezTo>
                <a:cubicBezTo>
                  <a:pt x="216" y="0"/>
                  <a:pt x="0" y="54"/>
                  <a:pt x="0" y="120"/>
                </a:cubicBez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0" name="Rectangle 307"/>
          <p:cNvSpPr>
            <a:spLocks noChangeArrowheads="1"/>
          </p:cNvSpPr>
          <p:nvPr/>
        </p:nvSpPr>
        <p:spPr bwMode="auto">
          <a:xfrm>
            <a:off x="1409700" y="2663825"/>
            <a:ext cx="469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chemeClr val="bg2"/>
                </a:solidFill>
              </a:rPr>
              <a:t>Country 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451" name="Rectangle 308"/>
          <p:cNvSpPr>
            <a:spLocks noChangeArrowheads="1"/>
          </p:cNvSpPr>
          <p:nvPr/>
        </p:nvSpPr>
        <p:spPr bwMode="auto">
          <a:xfrm>
            <a:off x="1519238" y="2817813"/>
            <a:ext cx="247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900" b="1">
                <a:solidFill>
                  <a:schemeClr val="bg2"/>
                </a:solidFill>
              </a:rPr>
              <a:t>Data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452" name="Freeform 309"/>
          <p:cNvSpPr>
            <a:spLocks/>
          </p:cNvSpPr>
          <p:nvPr/>
        </p:nvSpPr>
        <p:spPr bwMode="auto">
          <a:xfrm>
            <a:off x="762000" y="2438400"/>
            <a:ext cx="322263" cy="701675"/>
          </a:xfrm>
          <a:custGeom>
            <a:avLst/>
            <a:gdLst>
              <a:gd name="T0" fmla="*/ 2147483647 w 119"/>
              <a:gd name="T1" fmla="*/ 2147483647 h 268"/>
              <a:gd name="T2" fmla="*/ 2147483647 w 119"/>
              <a:gd name="T3" fmla="*/ 2147483647 h 268"/>
              <a:gd name="T4" fmla="*/ 0 w 119"/>
              <a:gd name="T5" fmla="*/ 2147483647 h 268"/>
              <a:gd name="T6" fmla="*/ 0 w 119"/>
              <a:gd name="T7" fmla="*/ 2147483647 h 268"/>
              <a:gd name="T8" fmla="*/ 2147483647 w 119"/>
              <a:gd name="T9" fmla="*/ 0 h 268"/>
              <a:gd name="T10" fmla="*/ 2147483647 w 119"/>
              <a:gd name="T11" fmla="*/ 0 h 268"/>
              <a:gd name="T12" fmla="*/ 2147483647 w 119"/>
              <a:gd name="T13" fmla="*/ 2147483647 h 268"/>
              <a:gd name="T14" fmla="*/ 2147483647 w 119"/>
              <a:gd name="T15" fmla="*/ 2147483647 h 268"/>
              <a:gd name="T16" fmla="*/ 2147483647 w 119"/>
              <a:gd name="T17" fmla="*/ 2147483647 h 268"/>
              <a:gd name="T18" fmla="*/ 2147483647 w 119"/>
              <a:gd name="T19" fmla="*/ 2147483647 h 268"/>
              <a:gd name="T20" fmla="*/ 2147483647 w 119"/>
              <a:gd name="T21" fmla="*/ 2147483647 h 2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9" h="268">
                <a:moveTo>
                  <a:pt x="4" y="268"/>
                </a:moveTo>
                <a:lnTo>
                  <a:pt x="4" y="262"/>
                </a:lnTo>
                <a:lnTo>
                  <a:pt x="0" y="262"/>
                </a:lnTo>
                <a:lnTo>
                  <a:pt x="0" y="30"/>
                </a:lnTo>
                <a:lnTo>
                  <a:pt x="30" y="0"/>
                </a:lnTo>
                <a:lnTo>
                  <a:pt x="119" y="0"/>
                </a:lnTo>
                <a:lnTo>
                  <a:pt x="119" y="233"/>
                </a:lnTo>
                <a:lnTo>
                  <a:pt x="117" y="234"/>
                </a:lnTo>
                <a:lnTo>
                  <a:pt x="117" y="236"/>
                </a:lnTo>
                <a:lnTo>
                  <a:pt x="85" y="268"/>
                </a:lnTo>
                <a:lnTo>
                  <a:pt x="4" y="268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3" name="Freeform 310"/>
          <p:cNvSpPr>
            <a:spLocks/>
          </p:cNvSpPr>
          <p:nvPr/>
        </p:nvSpPr>
        <p:spPr bwMode="auto">
          <a:xfrm>
            <a:off x="992188" y="3043238"/>
            <a:ext cx="87312" cy="96837"/>
          </a:xfrm>
          <a:custGeom>
            <a:avLst/>
            <a:gdLst>
              <a:gd name="T0" fmla="*/ 0 w 32"/>
              <a:gd name="T1" fmla="*/ 2147483647 h 37"/>
              <a:gd name="T2" fmla="*/ 2147483647 w 32"/>
              <a:gd name="T3" fmla="*/ 2147483647 h 37"/>
              <a:gd name="T4" fmla="*/ 2147483647 w 32"/>
              <a:gd name="T5" fmla="*/ 0 h 37"/>
              <a:gd name="T6" fmla="*/ 0 w 32"/>
              <a:gd name="T7" fmla="*/ 2147483647 h 37"/>
              <a:gd name="T8" fmla="*/ 0 w 32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" h="37">
                <a:moveTo>
                  <a:pt x="0" y="37"/>
                </a:moveTo>
                <a:lnTo>
                  <a:pt x="32" y="5"/>
                </a:lnTo>
                <a:lnTo>
                  <a:pt x="32" y="0"/>
                </a:lnTo>
                <a:lnTo>
                  <a:pt x="0" y="31"/>
                </a:lnTo>
                <a:lnTo>
                  <a:pt x="0" y="37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4" name="Freeform 311"/>
          <p:cNvSpPr>
            <a:spLocks/>
          </p:cNvSpPr>
          <p:nvPr/>
        </p:nvSpPr>
        <p:spPr bwMode="auto">
          <a:xfrm>
            <a:off x="762000" y="2438400"/>
            <a:ext cx="322263" cy="77788"/>
          </a:xfrm>
          <a:custGeom>
            <a:avLst/>
            <a:gdLst>
              <a:gd name="T0" fmla="*/ 0 w 119"/>
              <a:gd name="T1" fmla="*/ 2147483647 h 30"/>
              <a:gd name="T2" fmla="*/ 2147483647 w 119"/>
              <a:gd name="T3" fmla="*/ 0 h 30"/>
              <a:gd name="T4" fmla="*/ 2147483647 w 119"/>
              <a:gd name="T5" fmla="*/ 0 h 30"/>
              <a:gd name="T6" fmla="*/ 2147483647 w 119"/>
              <a:gd name="T7" fmla="*/ 2147483647 h 30"/>
              <a:gd name="T8" fmla="*/ 0 w 119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9" h="30">
                <a:moveTo>
                  <a:pt x="0" y="30"/>
                </a:moveTo>
                <a:lnTo>
                  <a:pt x="30" y="0"/>
                </a:lnTo>
                <a:lnTo>
                  <a:pt x="119" y="0"/>
                </a:lnTo>
                <a:lnTo>
                  <a:pt x="89" y="30"/>
                </a:lnTo>
                <a:lnTo>
                  <a:pt x="0" y="3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" name="Freeform 312"/>
          <p:cNvSpPr>
            <a:spLocks/>
          </p:cNvSpPr>
          <p:nvPr/>
        </p:nvSpPr>
        <p:spPr bwMode="auto">
          <a:xfrm>
            <a:off x="1003300" y="2438400"/>
            <a:ext cx="80963" cy="685800"/>
          </a:xfrm>
          <a:custGeom>
            <a:avLst/>
            <a:gdLst>
              <a:gd name="T0" fmla="*/ 0 w 30"/>
              <a:gd name="T1" fmla="*/ 2147483647 h 262"/>
              <a:gd name="T2" fmla="*/ 2147483647 w 30"/>
              <a:gd name="T3" fmla="*/ 0 h 262"/>
              <a:gd name="T4" fmla="*/ 2147483647 w 30"/>
              <a:gd name="T5" fmla="*/ 2147483647 h 262"/>
              <a:gd name="T6" fmla="*/ 0 w 30"/>
              <a:gd name="T7" fmla="*/ 2147483647 h 262"/>
              <a:gd name="T8" fmla="*/ 0 w 30"/>
              <a:gd name="T9" fmla="*/ 2147483647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262">
                <a:moveTo>
                  <a:pt x="0" y="30"/>
                </a:moveTo>
                <a:lnTo>
                  <a:pt x="30" y="0"/>
                </a:lnTo>
                <a:lnTo>
                  <a:pt x="30" y="233"/>
                </a:lnTo>
                <a:lnTo>
                  <a:pt x="0" y="262"/>
                </a:lnTo>
                <a:lnTo>
                  <a:pt x="0" y="3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6" name="Rectangle 313"/>
          <p:cNvSpPr>
            <a:spLocks noChangeArrowheads="1"/>
          </p:cNvSpPr>
          <p:nvPr/>
        </p:nvSpPr>
        <p:spPr bwMode="auto">
          <a:xfrm>
            <a:off x="762000" y="2516188"/>
            <a:ext cx="241300" cy="6080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Rectangle 314"/>
          <p:cNvSpPr>
            <a:spLocks noChangeArrowheads="1"/>
          </p:cNvSpPr>
          <p:nvPr/>
        </p:nvSpPr>
        <p:spPr bwMode="auto">
          <a:xfrm>
            <a:off x="762000" y="2516188"/>
            <a:ext cx="241300" cy="608012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58" name="Picture 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528888"/>
            <a:ext cx="2143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9" name="Picture 3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528888"/>
            <a:ext cx="2143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0" name="Rectangle 317"/>
          <p:cNvSpPr>
            <a:spLocks noChangeArrowheads="1"/>
          </p:cNvSpPr>
          <p:nvPr/>
        </p:nvSpPr>
        <p:spPr bwMode="auto">
          <a:xfrm>
            <a:off x="792163" y="2544763"/>
            <a:ext cx="180975" cy="369887"/>
          </a:xfrm>
          <a:prstGeom prst="rect">
            <a:avLst/>
          </a:prstGeom>
          <a:noFill/>
          <a:ln w="158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1" name="Freeform 318"/>
          <p:cNvSpPr>
            <a:spLocks noEditPoints="1"/>
          </p:cNvSpPr>
          <p:nvPr/>
        </p:nvSpPr>
        <p:spPr bwMode="auto">
          <a:xfrm>
            <a:off x="812800" y="2563813"/>
            <a:ext cx="139700" cy="319087"/>
          </a:xfrm>
          <a:custGeom>
            <a:avLst/>
            <a:gdLst>
              <a:gd name="T0" fmla="*/ 0 w 51"/>
              <a:gd name="T1" fmla="*/ 2147483647 h 122"/>
              <a:gd name="T2" fmla="*/ 2147483647 w 51"/>
              <a:gd name="T3" fmla="*/ 2147483647 h 122"/>
              <a:gd name="T4" fmla="*/ 2147483647 w 51"/>
              <a:gd name="T5" fmla="*/ 2147483647 h 122"/>
              <a:gd name="T6" fmla="*/ 0 w 51"/>
              <a:gd name="T7" fmla="*/ 2147483647 h 122"/>
              <a:gd name="T8" fmla="*/ 0 w 51"/>
              <a:gd name="T9" fmla="*/ 2147483647 h 122"/>
              <a:gd name="T10" fmla="*/ 0 w 51"/>
              <a:gd name="T11" fmla="*/ 2147483647 h 122"/>
              <a:gd name="T12" fmla="*/ 2147483647 w 51"/>
              <a:gd name="T13" fmla="*/ 2147483647 h 122"/>
              <a:gd name="T14" fmla="*/ 2147483647 w 51"/>
              <a:gd name="T15" fmla="*/ 2147483647 h 122"/>
              <a:gd name="T16" fmla="*/ 0 w 51"/>
              <a:gd name="T17" fmla="*/ 2147483647 h 122"/>
              <a:gd name="T18" fmla="*/ 0 w 51"/>
              <a:gd name="T19" fmla="*/ 2147483647 h 122"/>
              <a:gd name="T20" fmla="*/ 0 w 51"/>
              <a:gd name="T21" fmla="*/ 2147483647 h 122"/>
              <a:gd name="T22" fmla="*/ 2147483647 w 51"/>
              <a:gd name="T23" fmla="*/ 2147483647 h 122"/>
              <a:gd name="T24" fmla="*/ 2147483647 w 51"/>
              <a:gd name="T25" fmla="*/ 2147483647 h 122"/>
              <a:gd name="T26" fmla="*/ 0 w 51"/>
              <a:gd name="T27" fmla="*/ 2147483647 h 122"/>
              <a:gd name="T28" fmla="*/ 0 w 51"/>
              <a:gd name="T29" fmla="*/ 2147483647 h 122"/>
              <a:gd name="T30" fmla="*/ 0 w 51"/>
              <a:gd name="T31" fmla="*/ 2147483647 h 122"/>
              <a:gd name="T32" fmla="*/ 2147483647 w 51"/>
              <a:gd name="T33" fmla="*/ 2147483647 h 122"/>
              <a:gd name="T34" fmla="*/ 2147483647 w 51"/>
              <a:gd name="T35" fmla="*/ 2147483647 h 122"/>
              <a:gd name="T36" fmla="*/ 0 w 51"/>
              <a:gd name="T37" fmla="*/ 2147483647 h 122"/>
              <a:gd name="T38" fmla="*/ 0 w 51"/>
              <a:gd name="T39" fmla="*/ 2147483647 h 122"/>
              <a:gd name="T40" fmla="*/ 0 w 51"/>
              <a:gd name="T41" fmla="*/ 2147483647 h 122"/>
              <a:gd name="T42" fmla="*/ 2147483647 w 51"/>
              <a:gd name="T43" fmla="*/ 2147483647 h 122"/>
              <a:gd name="T44" fmla="*/ 2147483647 w 51"/>
              <a:gd name="T45" fmla="*/ 2147483647 h 122"/>
              <a:gd name="T46" fmla="*/ 0 w 51"/>
              <a:gd name="T47" fmla="*/ 2147483647 h 122"/>
              <a:gd name="T48" fmla="*/ 0 w 51"/>
              <a:gd name="T49" fmla="*/ 2147483647 h 122"/>
              <a:gd name="T50" fmla="*/ 0 w 51"/>
              <a:gd name="T51" fmla="*/ 0 h 122"/>
              <a:gd name="T52" fmla="*/ 2147483647 w 51"/>
              <a:gd name="T53" fmla="*/ 0 h 122"/>
              <a:gd name="T54" fmla="*/ 2147483647 w 51"/>
              <a:gd name="T55" fmla="*/ 2147483647 h 122"/>
              <a:gd name="T56" fmla="*/ 0 w 51"/>
              <a:gd name="T57" fmla="*/ 2147483647 h 122"/>
              <a:gd name="T58" fmla="*/ 0 w 51"/>
              <a:gd name="T59" fmla="*/ 0 h 1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122">
                <a:moveTo>
                  <a:pt x="0" y="110"/>
                </a:moveTo>
                <a:lnTo>
                  <a:pt x="51" y="110"/>
                </a:lnTo>
                <a:lnTo>
                  <a:pt x="51" y="122"/>
                </a:lnTo>
                <a:lnTo>
                  <a:pt x="0" y="122"/>
                </a:lnTo>
                <a:lnTo>
                  <a:pt x="0" y="110"/>
                </a:lnTo>
                <a:close/>
                <a:moveTo>
                  <a:pt x="0" y="91"/>
                </a:moveTo>
                <a:lnTo>
                  <a:pt x="51" y="91"/>
                </a:lnTo>
                <a:lnTo>
                  <a:pt x="51" y="103"/>
                </a:lnTo>
                <a:lnTo>
                  <a:pt x="0" y="103"/>
                </a:lnTo>
                <a:lnTo>
                  <a:pt x="0" y="91"/>
                </a:lnTo>
                <a:close/>
                <a:moveTo>
                  <a:pt x="0" y="73"/>
                </a:moveTo>
                <a:lnTo>
                  <a:pt x="51" y="73"/>
                </a:lnTo>
                <a:lnTo>
                  <a:pt x="51" y="85"/>
                </a:lnTo>
                <a:lnTo>
                  <a:pt x="0" y="85"/>
                </a:lnTo>
                <a:lnTo>
                  <a:pt x="0" y="73"/>
                </a:lnTo>
                <a:close/>
                <a:moveTo>
                  <a:pt x="0" y="54"/>
                </a:moveTo>
                <a:lnTo>
                  <a:pt x="51" y="54"/>
                </a:lnTo>
                <a:lnTo>
                  <a:pt x="51" y="66"/>
                </a:lnTo>
                <a:lnTo>
                  <a:pt x="0" y="66"/>
                </a:lnTo>
                <a:lnTo>
                  <a:pt x="0" y="54"/>
                </a:lnTo>
                <a:close/>
                <a:moveTo>
                  <a:pt x="0" y="27"/>
                </a:moveTo>
                <a:lnTo>
                  <a:pt x="51" y="27"/>
                </a:lnTo>
                <a:lnTo>
                  <a:pt x="51" y="48"/>
                </a:lnTo>
                <a:lnTo>
                  <a:pt x="0" y="48"/>
                </a:lnTo>
                <a:lnTo>
                  <a:pt x="0" y="27"/>
                </a:lnTo>
                <a:close/>
                <a:moveTo>
                  <a:pt x="0" y="0"/>
                </a:moveTo>
                <a:lnTo>
                  <a:pt x="51" y="0"/>
                </a:lnTo>
                <a:lnTo>
                  <a:pt x="51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2" name="Rectangle 319"/>
          <p:cNvSpPr>
            <a:spLocks noChangeArrowheads="1"/>
          </p:cNvSpPr>
          <p:nvPr/>
        </p:nvSpPr>
        <p:spPr bwMode="auto">
          <a:xfrm>
            <a:off x="812800" y="2852738"/>
            <a:ext cx="139700" cy="30162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3" name="Rectangle 320"/>
          <p:cNvSpPr>
            <a:spLocks noChangeArrowheads="1"/>
          </p:cNvSpPr>
          <p:nvPr/>
        </p:nvSpPr>
        <p:spPr bwMode="auto">
          <a:xfrm>
            <a:off x="812800" y="2801938"/>
            <a:ext cx="139700" cy="317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4" name="Rectangle 321"/>
          <p:cNvSpPr>
            <a:spLocks noChangeArrowheads="1"/>
          </p:cNvSpPr>
          <p:nvPr/>
        </p:nvSpPr>
        <p:spPr bwMode="auto">
          <a:xfrm>
            <a:off x="812800" y="2755900"/>
            <a:ext cx="139700" cy="30163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" name="Rectangle 322"/>
          <p:cNvSpPr>
            <a:spLocks noChangeArrowheads="1"/>
          </p:cNvSpPr>
          <p:nvPr/>
        </p:nvSpPr>
        <p:spPr bwMode="auto">
          <a:xfrm>
            <a:off x="812800" y="2705100"/>
            <a:ext cx="139700" cy="317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6" name="Rectangle 323"/>
          <p:cNvSpPr>
            <a:spLocks noChangeArrowheads="1"/>
          </p:cNvSpPr>
          <p:nvPr/>
        </p:nvSpPr>
        <p:spPr bwMode="auto">
          <a:xfrm>
            <a:off x="812800" y="2635250"/>
            <a:ext cx="139700" cy="53975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7" name="Rectangle 324"/>
          <p:cNvSpPr>
            <a:spLocks noChangeArrowheads="1"/>
          </p:cNvSpPr>
          <p:nvPr/>
        </p:nvSpPr>
        <p:spPr bwMode="auto">
          <a:xfrm>
            <a:off x="812800" y="2563813"/>
            <a:ext cx="139700" cy="55562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8" name="Rectangle 325"/>
          <p:cNvSpPr>
            <a:spLocks noChangeArrowheads="1"/>
          </p:cNvSpPr>
          <p:nvPr/>
        </p:nvSpPr>
        <p:spPr bwMode="auto">
          <a:xfrm>
            <a:off x="773113" y="3124200"/>
            <a:ext cx="219075" cy="15875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69" name="Picture 3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933700"/>
            <a:ext cx="68262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0" name="Picture 3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933700"/>
            <a:ext cx="5397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1" name="Picture 3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933700"/>
            <a:ext cx="5397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2" name="Picture 3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973388"/>
            <a:ext cx="5397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3" name="Picture 3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2973388"/>
            <a:ext cx="53975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4" name="Rectangle 331"/>
          <p:cNvSpPr>
            <a:spLocks noChangeArrowheads="1"/>
          </p:cNvSpPr>
          <p:nvPr/>
        </p:nvSpPr>
        <p:spPr bwMode="auto">
          <a:xfrm>
            <a:off x="849313" y="2592388"/>
            <a:ext cx="19050" cy="3175"/>
          </a:xfrm>
          <a:prstGeom prst="rect">
            <a:avLst/>
          </a:pr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75" name="Picture 3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555875"/>
            <a:ext cx="14605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6" name="Rectangle 333"/>
          <p:cNvSpPr>
            <a:spLocks noChangeArrowheads="1"/>
          </p:cNvSpPr>
          <p:nvPr/>
        </p:nvSpPr>
        <p:spPr bwMode="auto">
          <a:xfrm>
            <a:off x="823913" y="2574925"/>
            <a:ext cx="117475" cy="9525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77" name="Picture 3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568575"/>
            <a:ext cx="55563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8" name="Picture 3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568575"/>
            <a:ext cx="55563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9" name="Picture 3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635250"/>
            <a:ext cx="14605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0" name="Freeform 337"/>
          <p:cNvSpPr>
            <a:spLocks/>
          </p:cNvSpPr>
          <p:nvPr/>
        </p:nvSpPr>
        <p:spPr bwMode="auto">
          <a:xfrm>
            <a:off x="822325" y="2647950"/>
            <a:ext cx="115888" cy="20638"/>
          </a:xfrm>
          <a:custGeom>
            <a:avLst/>
            <a:gdLst>
              <a:gd name="T0" fmla="*/ 0 w 139"/>
              <a:gd name="T1" fmla="*/ 2147483647 h 25"/>
              <a:gd name="T2" fmla="*/ 2147483647 w 139"/>
              <a:gd name="T3" fmla="*/ 2147483647 h 25"/>
              <a:gd name="T4" fmla="*/ 2147483647 w 139"/>
              <a:gd name="T5" fmla="*/ 2147483647 h 25"/>
              <a:gd name="T6" fmla="*/ 2147483647 w 139"/>
              <a:gd name="T7" fmla="*/ 2147483647 h 25"/>
              <a:gd name="T8" fmla="*/ 2147483647 w 139"/>
              <a:gd name="T9" fmla="*/ 2147483647 h 25"/>
              <a:gd name="T10" fmla="*/ 0 w 139"/>
              <a:gd name="T11" fmla="*/ 2147483647 h 25"/>
              <a:gd name="T12" fmla="*/ 0 w 139"/>
              <a:gd name="T13" fmla="*/ 2147483647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" h="25">
                <a:moveTo>
                  <a:pt x="0" y="5"/>
                </a:moveTo>
                <a:lnTo>
                  <a:pt x="38" y="5"/>
                </a:lnTo>
                <a:cubicBezTo>
                  <a:pt x="62" y="0"/>
                  <a:pt x="89" y="0"/>
                  <a:pt x="114" y="5"/>
                </a:cubicBezTo>
                <a:lnTo>
                  <a:pt x="139" y="5"/>
                </a:lnTo>
                <a:lnTo>
                  <a:pt x="139" y="25"/>
                </a:lnTo>
                <a:lnTo>
                  <a:pt x="0" y="25"/>
                </a:lnTo>
                <a:lnTo>
                  <a:pt x="0" y="5"/>
                </a:lnTo>
                <a:close/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1" name="Rectangle 338"/>
          <p:cNvSpPr>
            <a:spLocks noChangeArrowheads="1"/>
          </p:cNvSpPr>
          <p:nvPr/>
        </p:nvSpPr>
        <p:spPr bwMode="auto">
          <a:xfrm>
            <a:off x="827088" y="2657475"/>
            <a:ext cx="106362" cy="6350"/>
          </a:xfrm>
          <a:prstGeom prst="rect">
            <a:avLst/>
          </a:prstGeom>
          <a:solidFill>
            <a:srgbClr val="DBD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2" name="Rectangle 339"/>
          <p:cNvSpPr>
            <a:spLocks noChangeArrowheads="1"/>
          </p:cNvSpPr>
          <p:nvPr/>
        </p:nvSpPr>
        <p:spPr bwMode="auto">
          <a:xfrm>
            <a:off x="827088" y="2657475"/>
            <a:ext cx="106362" cy="63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3" name="Picture 3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687638"/>
            <a:ext cx="14605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4" name="Picture 3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687638"/>
            <a:ext cx="14605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5" name="Freeform 342"/>
          <p:cNvSpPr>
            <a:spLocks/>
          </p:cNvSpPr>
          <p:nvPr/>
        </p:nvSpPr>
        <p:spPr bwMode="auto">
          <a:xfrm>
            <a:off x="822325" y="2709863"/>
            <a:ext cx="120650" cy="15875"/>
          </a:xfrm>
          <a:custGeom>
            <a:avLst/>
            <a:gdLst>
              <a:gd name="T0" fmla="*/ 0 w 144"/>
              <a:gd name="T1" fmla="*/ 2147483647 h 21"/>
              <a:gd name="T2" fmla="*/ 0 w 144"/>
              <a:gd name="T3" fmla="*/ 2147483647 h 21"/>
              <a:gd name="T4" fmla="*/ 2147483647 w 144"/>
              <a:gd name="T5" fmla="*/ 2147483647 h 21"/>
              <a:gd name="T6" fmla="*/ 2147483647 w 144"/>
              <a:gd name="T7" fmla="*/ 2147483647 h 21"/>
              <a:gd name="T8" fmla="*/ 2147483647 w 144"/>
              <a:gd name="T9" fmla="*/ 2147483647 h 21"/>
              <a:gd name="T10" fmla="*/ 2147483647 w 144"/>
              <a:gd name="T11" fmla="*/ 2147483647 h 21"/>
              <a:gd name="T12" fmla="*/ 2147483647 w 144"/>
              <a:gd name="T13" fmla="*/ 2147483647 h 21"/>
              <a:gd name="T14" fmla="*/ 2147483647 w 144"/>
              <a:gd name="T15" fmla="*/ 2147483647 h 21"/>
              <a:gd name="T16" fmla="*/ 0 w 144"/>
              <a:gd name="T17" fmla="*/ 2147483647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4" h="21">
                <a:moveTo>
                  <a:pt x="0" y="16"/>
                </a:moveTo>
                <a:lnTo>
                  <a:pt x="0" y="6"/>
                </a:lnTo>
                <a:lnTo>
                  <a:pt x="46" y="6"/>
                </a:lnTo>
                <a:cubicBezTo>
                  <a:pt x="62" y="0"/>
                  <a:pt x="81" y="0"/>
                  <a:pt x="97" y="6"/>
                </a:cubicBezTo>
                <a:lnTo>
                  <a:pt x="144" y="6"/>
                </a:lnTo>
                <a:lnTo>
                  <a:pt x="144" y="16"/>
                </a:lnTo>
                <a:lnTo>
                  <a:pt x="97" y="16"/>
                </a:lnTo>
                <a:cubicBezTo>
                  <a:pt x="81" y="21"/>
                  <a:pt x="62" y="21"/>
                  <a:pt x="46" y="16"/>
                </a:cubicBezTo>
                <a:lnTo>
                  <a:pt x="0" y="16"/>
                </a:lnTo>
                <a:close/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86" name="Picture 34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568575"/>
            <a:ext cx="93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7" name="Picture 34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568575"/>
            <a:ext cx="93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8" name="Rectangle 345"/>
          <p:cNvSpPr>
            <a:spLocks noChangeArrowheads="1"/>
          </p:cNvSpPr>
          <p:nvPr/>
        </p:nvSpPr>
        <p:spPr bwMode="auto">
          <a:xfrm>
            <a:off x="925513" y="2589213"/>
            <a:ext cx="15875" cy="7937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9" name="Freeform 346"/>
          <p:cNvSpPr>
            <a:spLocks/>
          </p:cNvSpPr>
          <p:nvPr/>
        </p:nvSpPr>
        <p:spPr bwMode="auto">
          <a:xfrm>
            <a:off x="896938" y="2592388"/>
            <a:ext cx="11112" cy="7937"/>
          </a:xfrm>
          <a:custGeom>
            <a:avLst/>
            <a:gdLst>
              <a:gd name="T0" fmla="*/ 2147483647 w 4"/>
              <a:gd name="T1" fmla="*/ 2147483647 h 3"/>
              <a:gd name="T2" fmla="*/ 0 w 4"/>
              <a:gd name="T3" fmla="*/ 2147483647 h 3"/>
              <a:gd name="T4" fmla="*/ 0 w 4"/>
              <a:gd name="T5" fmla="*/ 0 h 3"/>
              <a:gd name="T6" fmla="*/ 2147483647 w 4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1"/>
                </a:moveTo>
                <a:lnTo>
                  <a:pt x="0" y="3"/>
                </a:lnTo>
                <a:lnTo>
                  <a:pt x="0" y="0"/>
                </a:lnTo>
                <a:lnTo>
                  <a:pt x="4" y="1"/>
                </a:lnTo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0" name="Freeform 347"/>
          <p:cNvSpPr>
            <a:spLocks/>
          </p:cNvSpPr>
          <p:nvPr/>
        </p:nvSpPr>
        <p:spPr bwMode="auto">
          <a:xfrm>
            <a:off x="884238" y="2592388"/>
            <a:ext cx="7937" cy="7937"/>
          </a:xfrm>
          <a:custGeom>
            <a:avLst/>
            <a:gdLst>
              <a:gd name="T0" fmla="*/ 0 w 3"/>
              <a:gd name="T1" fmla="*/ 2147483647 h 3"/>
              <a:gd name="T2" fmla="*/ 2147483647 w 3"/>
              <a:gd name="T3" fmla="*/ 0 h 3"/>
              <a:gd name="T4" fmla="*/ 2147483647 w 3"/>
              <a:gd name="T5" fmla="*/ 2147483647 h 3"/>
              <a:gd name="T6" fmla="*/ 0 w 3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3" y="0"/>
                </a:lnTo>
                <a:lnTo>
                  <a:pt x="3" y="3"/>
                </a:lnTo>
                <a:lnTo>
                  <a:pt x="0" y="1"/>
                </a:lnTo>
              </a:path>
            </a:pathLst>
          </a:custGeom>
          <a:noFill/>
          <a:ln w="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1" name="Rectangle 348"/>
          <p:cNvSpPr>
            <a:spLocks noChangeArrowheads="1"/>
          </p:cNvSpPr>
          <p:nvPr/>
        </p:nvSpPr>
        <p:spPr bwMode="auto">
          <a:xfrm>
            <a:off x="915988" y="2673350"/>
            <a:ext cx="22225" cy="6350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2" name="Rectangle 349"/>
          <p:cNvSpPr>
            <a:spLocks noChangeArrowheads="1"/>
          </p:cNvSpPr>
          <p:nvPr/>
        </p:nvSpPr>
        <p:spPr bwMode="auto">
          <a:xfrm>
            <a:off x="922338" y="2728913"/>
            <a:ext cx="20637" cy="4762"/>
          </a:xfrm>
          <a:prstGeom prst="rect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3" name="Freeform 350"/>
          <p:cNvSpPr>
            <a:spLocks noEditPoints="1"/>
          </p:cNvSpPr>
          <p:nvPr/>
        </p:nvSpPr>
        <p:spPr bwMode="auto">
          <a:xfrm>
            <a:off x="822325" y="2592388"/>
            <a:ext cx="12700" cy="84137"/>
          </a:xfrm>
          <a:custGeom>
            <a:avLst/>
            <a:gdLst>
              <a:gd name="T0" fmla="*/ 2147483647 w 5"/>
              <a:gd name="T1" fmla="*/ 0 h 32"/>
              <a:gd name="T2" fmla="*/ 2147483647 w 5"/>
              <a:gd name="T3" fmla="*/ 0 h 32"/>
              <a:gd name="T4" fmla="*/ 0 w 5"/>
              <a:gd name="T5" fmla="*/ 2147483647 h 32"/>
              <a:gd name="T6" fmla="*/ 2147483647 w 5"/>
              <a:gd name="T7" fmla="*/ 2147483647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1" y="0"/>
                </a:moveTo>
                <a:lnTo>
                  <a:pt x="5" y="0"/>
                </a:lnTo>
                <a:moveTo>
                  <a:pt x="0" y="32"/>
                </a:moveTo>
                <a:lnTo>
                  <a:pt x="4" y="32"/>
                </a:lnTo>
              </a:path>
            </a:pathLst>
          </a:custGeom>
          <a:noFill/>
          <a:ln w="1588" cap="flat">
            <a:solidFill>
              <a:srgbClr val="00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4" name="Rectangle 351"/>
          <p:cNvSpPr>
            <a:spLocks noChangeArrowheads="1"/>
          </p:cNvSpPr>
          <p:nvPr/>
        </p:nvSpPr>
        <p:spPr bwMode="auto">
          <a:xfrm>
            <a:off x="766763" y="2921000"/>
            <a:ext cx="14287" cy="195263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5" name="Rectangle 352"/>
          <p:cNvSpPr>
            <a:spLocks noChangeArrowheads="1"/>
          </p:cNvSpPr>
          <p:nvPr/>
        </p:nvSpPr>
        <p:spPr bwMode="auto">
          <a:xfrm>
            <a:off x="781050" y="2921000"/>
            <a:ext cx="14288" cy="195263"/>
          </a:xfrm>
          <a:prstGeom prst="rect">
            <a:avLst/>
          </a:pr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6" name="Rectangle 353"/>
          <p:cNvSpPr>
            <a:spLocks noChangeArrowheads="1"/>
          </p:cNvSpPr>
          <p:nvPr/>
        </p:nvSpPr>
        <p:spPr bwMode="auto">
          <a:xfrm>
            <a:off x="795338" y="2921000"/>
            <a:ext cx="12700" cy="195263"/>
          </a:xfrm>
          <a:prstGeom prst="rect">
            <a:avLst/>
          </a:prstGeom>
          <a:solidFill>
            <a:srgbClr val="7676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7" name="Rectangle 354"/>
          <p:cNvSpPr>
            <a:spLocks noChangeArrowheads="1"/>
          </p:cNvSpPr>
          <p:nvPr/>
        </p:nvSpPr>
        <p:spPr bwMode="auto">
          <a:xfrm>
            <a:off x="808038" y="2921000"/>
            <a:ext cx="11112" cy="195263"/>
          </a:xfrm>
          <a:prstGeom prst="rect">
            <a:avLst/>
          </a:pr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8" name="Rectangle 355"/>
          <p:cNvSpPr>
            <a:spLocks noChangeArrowheads="1"/>
          </p:cNvSpPr>
          <p:nvPr/>
        </p:nvSpPr>
        <p:spPr bwMode="auto">
          <a:xfrm>
            <a:off x="819150" y="2921000"/>
            <a:ext cx="12700" cy="195263"/>
          </a:xfrm>
          <a:prstGeom prst="rect">
            <a:avLst/>
          </a:pr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9" name="Rectangle 356"/>
          <p:cNvSpPr>
            <a:spLocks noChangeArrowheads="1"/>
          </p:cNvSpPr>
          <p:nvPr/>
        </p:nvSpPr>
        <p:spPr bwMode="auto">
          <a:xfrm>
            <a:off x="831850" y="2921000"/>
            <a:ext cx="14288" cy="195263"/>
          </a:xfrm>
          <a:prstGeom prst="rect">
            <a:avLst/>
          </a:prstGeom>
          <a:solidFill>
            <a:srgbClr val="A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0" name="Rectangle 357"/>
          <p:cNvSpPr>
            <a:spLocks noChangeArrowheads="1"/>
          </p:cNvSpPr>
          <p:nvPr/>
        </p:nvSpPr>
        <p:spPr bwMode="auto">
          <a:xfrm>
            <a:off x="846138" y="2921000"/>
            <a:ext cx="14287" cy="195263"/>
          </a:xfrm>
          <a:prstGeom prst="rect">
            <a:avLst/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1" name="Rectangle 358"/>
          <p:cNvSpPr>
            <a:spLocks noChangeArrowheads="1"/>
          </p:cNvSpPr>
          <p:nvPr/>
        </p:nvSpPr>
        <p:spPr bwMode="auto">
          <a:xfrm>
            <a:off x="900113" y="2921000"/>
            <a:ext cx="14287" cy="195263"/>
          </a:xfrm>
          <a:prstGeom prst="rect">
            <a:avLst/>
          </a:prstGeom>
          <a:solidFill>
            <a:srgbClr val="6868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2" name="Rectangle 359"/>
          <p:cNvSpPr>
            <a:spLocks noChangeArrowheads="1"/>
          </p:cNvSpPr>
          <p:nvPr/>
        </p:nvSpPr>
        <p:spPr bwMode="auto">
          <a:xfrm>
            <a:off x="914400" y="2921000"/>
            <a:ext cx="12700" cy="195263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3" name="Rectangle 360"/>
          <p:cNvSpPr>
            <a:spLocks noChangeArrowheads="1"/>
          </p:cNvSpPr>
          <p:nvPr/>
        </p:nvSpPr>
        <p:spPr bwMode="auto">
          <a:xfrm>
            <a:off x="927100" y="2921000"/>
            <a:ext cx="14288" cy="195263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4" name="Rectangle 361"/>
          <p:cNvSpPr>
            <a:spLocks noChangeArrowheads="1"/>
          </p:cNvSpPr>
          <p:nvPr/>
        </p:nvSpPr>
        <p:spPr bwMode="auto">
          <a:xfrm>
            <a:off x="941388" y="2921000"/>
            <a:ext cx="12700" cy="195263"/>
          </a:xfrm>
          <a:prstGeom prst="rect">
            <a:avLst/>
          </a:prstGeom>
          <a:solidFill>
            <a:srgbClr val="9797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5" name="Rectangle 362"/>
          <p:cNvSpPr>
            <a:spLocks noChangeArrowheads="1"/>
          </p:cNvSpPr>
          <p:nvPr/>
        </p:nvSpPr>
        <p:spPr bwMode="auto">
          <a:xfrm>
            <a:off x="954088" y="2921000"/>
            <a:ext cx="14287" cy="195263"/>
          </a:xfrm>
          <a:prstGeom prst="rect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6" name="Rectangle 363"/>
          <p:cNvSpPr>
            <a:spLocks noChangeArrowheads="1"/>
          </p:cNvSpPr>
          <p:nvPr/>
        </p:nvSpPr>
        <p:spPr bwMode="auto">
          <a:xfrm>
            <a:off x="968375" y="2921000"/>
            <a:ext cx="12700" cy="195263"/>
          </a:xfrm>
          <a:prstGeom prst="rect">
            <a:avLst/>
          </a:prstGeom>
          <a:solidFill>
            <a:srgbClr val="7A7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7" name="Rectangle 364"/>
          <p:cNvSpPr>
            <a:spLocks noChangeArrowheads="1"/>
          </p:cNvSpPr>
          <p:nvPr/>
        </p:nvSpPr>
        <p:spPr bwMode="auto">
          <a:xfrm>
            <a:off x="981075" y="2921000"/>
            <a:ext cx="14288" cy="195263"/>
          </a:xfrm>
          <a:prstGeom prst="rect">
            <a:avLst/>
          </a:pr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8" name="Freeform 365"/>
          <p:cNvSpPr>
            <a:spLocks/>
          </p:cNvSpPr>
          <p:nvPr/>
        </p:nvSpPr>
        <p:spPr bwMode="auto">
          <a:xfrm>
            <a:off x="762000" y="2438400"/>
            <a:ext cx="322263" cy="701675"/>
          </a:xfrm>
          <a:custGeom>
            <a:avLst/>
            <a:gdLst>
              <a:gd name="T0" fmla="*/ 2147483647 w 119"/>
              <a:gd name="T1" fmla="*/ 2147483647 h 268"/>
              <a:gd name="T2" fmla="*/ 2147483647 w 119"/>
              <a:gd name="T3" fmla="*/ 2147483647 h 268"/>
              <a:gd name="T4" fmla="*/ 0 w 119"/>
              <a:gd name="T5" fmla="*/ 2147483647 h 268"/>
              <a:gd name="T6" fmla="*/ 0 w 119"/>
              <a:gd name="T7" fmla="*/ 2147483647 h 268"/>
              <a:gd name="T8" fmla="*/ 2147483647 w 119"/>
              <a:gd name="T9" fmla="*/ 0 h 268"/>
              <a:gd name="T10" fmla="*/ 2147483647 w 119"/>
              <a:gd name="T11" fmla="*/ 0 h 268"/>
              <a:gd name="T12" fmla="*/ 2147483647 w 119"/>
              <a:gd name="T13" fmla="*/ 2147483647 h 268"/>
              <a:gd name="T14" fmla="*/ 2147483647 w 119"/>
              <a:gd name="T15" fmla="*/ 2147483647 h 268"/>
              <a:gd name="T16" fmla="*/ 2147483647 w 119"/>
              <a:gd name="T17" fmla="*/ 2147483647 h 268"/>
              <a:gd name="T18" fmla="*/ 2147483647 w 119"/>
              <a:gd name="T19" fmla="*/ 2147483647 h 268"/>
              <a:gd name="T20" fmla="*/ 2147483647 w 119"/>
              <a:gd name="T21" fmla="*/ 2147483647 h 2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9" h="268">
                <a:moveTo>
                  <a:pt x="4" y="268"/>
                </a:moveTo>
                <a:lnTo>
                  <a:pt x="4" y="262"/>
                </a:lnTo>
                <a:lnTo>
                  <a:pt x="0" y="262"/>
                </a:lnTo>
                <a:lnTo>
                  <a:pt x="0" y="30"/>
                </a:lnTo>
                <a:lnTo>
                  <a:pt x="30" y="0"/>
                </a:lnTo>
                <a:lnTo>
                  <a:pt x="119" y="0"/>
                </a:lnTo>
                <a:lnTo>
                  <a:pt x="119" y="233"/>
                </a:lnTo>
                <a:lnTo>
                  <a:pt x="117" y="234"/>
                </a:lnTo>
                <a:lnTo>
                  <a:pt x="117" y="236"/>
                </a:lnTo>
                <a:lnTo>
                  <a:pt x="85" y="268"/>
                </a:lnTo>
                <a:lnTo>
                  <a:pt x="4" y="268"/>
                </a:lnTo>
                <a:close/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9" name="Rectangle 366"/>
          <p:cNvSpPr>
            <a:spLocks noChangeArrowheads="1"/>
          </p:cNvSpPr>
          <p:nvPr/>
        </p:nvSpPr>
        <p:spPr bwMode="auto">
          <a:xfrm>
            <a:off x="457200" y="3276600"/>
            <a:ext cx="8366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200" b="1"/>
              <a:t>Mirror Server</a:t>
            </a:r>
            <a:endParaRPr lang="en-US" sz="2800" b="1"/>
          </a:p>
        </p:txBody>
      </p:sp>
      <p:sp>
        <p:nvSpPr>
          <p:cNvPr id="10510" name="Freeform 367"/>
          <p:cNvSpPr>
            <a:spLocks/>
          </p:cNvSpPr>
          <p:nvPr/>
        </p:nvSpPr>
        <p:spPr bwMode="auto">
          <a:xfrm rot="952097">
            <a:off x="2244725" y="2552700"/>
            <a:ext cx="2022475" cy="571500"/>
          </a:xfrm>
          <a:custGeom>
            <a:avLst/>
            <a:gdLst>
              <a:gd name="T0" fmla="*/ 0 w 746"/>
              <a:gd name="T1" fmla="*/ 2147483647 h 218"/>
              <a:gd name="T2" fmla="*/ 2147483647 w 746"/>
              <a:gd name="T3" fmla="*/ 2147483647 h 218"/>
              <a:gd name="T4" fmla="*/ 2147483647 w 746"/>
              <a:gd name="T5" fmla="*/ 2147483647 h 218"/>
              <a:gd name="T6" fmla="*/ 2147483647 w 746"/>
              <a:gd name="T7" fmla="*/ 0 h 218"/>
              <a:gd name="T8" fmla="*/ 2147483647 w 746"/>
              <a:gd name="T9" fmla="*/ 2147483647 h 218"/>
              <a:gd name="T10" fmla="*/ 2147483647 w 746"/>
              <a:gd name="T11" fmla="*/ 2147483647 h 218"/>
              <a:gd name="T12" fmla="*/ 0 w 746"/>
              <a:gd name="T13" fmla="*/ 2147483647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46" h="218">
                <a:moveTo>
                  <a:pt x="0" y="218"/>
                </a:moveTo>
                <a:lnTo>
                  <a:pt x="380" y="96"/>
                </a:lnTo>
                <a:lnTo>
                  <a:pt x="377" y="113"/>
                </a:lnTo>
                <a:lnTo>
                  <a:pt x="746" y="0"/>
                </a:lnTo>
                <a:lnTo>
                  <a:pt x="366" y="122"/>
                </a:lnTo>
                <a:lnTo>
                  <a:pt x="369" y="105"/>
                </a:lnTo>
                <a:lnTo>
                  <a:pt x="0" y="2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7792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54050" y="1006475"/>
            <a:ext cx="7346950" cy="5851525"/>
            <a:chOff x="768" y="384"/>
            <a:chExt cx="6480" cy="3686"/>
          </a:xfrm>
        </p:grpSpPr>
        <p:sp>
          <p:nvSpPr>
            <p:cNvPr id="11271" name="AutoShape 3"/>
            <p:cNvSpPr>
              <a:spLocks noChangeArrowheads="1"/>
            </p:cNvSpPr>
            <p:nvPr/>
          </p:nvSpPr>
          <p:spPr bwMode="auto">
            <a:xfrm>
              <a:off x="768" y="1872"/>
              <a:ext cx="624" cy="576"/>
            </a:xfrm>
            <a:prstGeom prst="flowChartInputOutpu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Market </a:t>
              </a:r>
            </a:p>
            <a:p>
              <a:pPr algn="ctr" eaLnBrk="1" hangingPunct="1"/>
              <a:r>
                <a:rPr lang="en-US" sz="1200"/>
                <a:t>Data </a:t>
              </a:r>
            </a:p>
            <a:p>
              <a:pPr algn="ctr" eaLnBrk="1" hangingPunct="1"/>
              <a:r>
                <a:rPr lang="en-US" sz="1200"/>
                <a:t>Collector</a:t>
              </a:r>
            </a:p>
          </p:txBody>
        </p:sp>
        <p:sp>
          <p:nvSpPr>
            <p:cNvPr id="11272" name="AutoShape 4"/>
            <p:cNvSpPr>
              <a:spLocks noChangeArrowheads="1"/>
            </p:cNvSpPr>
            <p:nvPr/>
          </p:nvSpPr>
          <p:spPr bwMode="auto">
            <a:xfrm>
              <a:off x="1824" y="1450"/>
              <a:ext cx="572" cy="998"/>
            </a:xfrm>
            <a:prstGeom prst="flowChartProcess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SMS</a:t>
              </a:r>
            </a:p>
            <a:p>
              <a:pPr algn="ctr" eaLnBrk="1" hangingPunct="1"/>
              <a:r>
                <a:rPr lang="en-US" sz="1200"/>
                <a:t>Parser</a:t>
              </a:r>
            </a:p>
          </p:txBody>
        </p:sp>
        <p:sp>
          <p:nvSpPr>
            <p:cNvPr id="11273" name="AutoShape 5"/>
            <p:cNvSpPr>
              <a:spLocks noChangeArrowheads="1"/>
            </p:cNvSpPr>
            <p:nvPr/>
          </p:nvSpPr>
          <p:spPr bwMode="auto">
            <a:xfrm>
              <a:off x="2736" y="1776"/>
              <a:ext cx="728" cy="576"/>
            </a:xfrm>
            <a:prstGeom prst="flowChartDecision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Did </a:t>
              </a:r>
            </a:p>
            <a:p>
              <a:pPr algn="ctr" eaLnBrk="1" hangingPunct="1"/>
              <a:r>
                <a:rPr lang="en-US" sz="1200"/>
                <a:t>SMS </a:t>
              </a:r>
            </a:p>
            <a:p>
              <a:pPr algn="ctr" eaLnBrk="1" hangingPunct="1"/>
              <a:r>
                <a:rPr lang="en-US" sz="1200"/>
                <a:t>Parse?</a:t>
              </a:r>
            </a:p>
          </p:txBody>
        </p:sp>
        <p:cxnSp>
          <p:nvCxnSpPr>
            <p:cNvPr id="11274" name="AutoShape 6"/>
            <p:cNvCxnSpPr>
              <a:cxnSpLocks noChangeShapeType="1"/>
              <a:stCxn id="11273" idx="2"/>
              <a:endCxn id="11271" idx="3"/>
            </p:cNvCxnSpPr>
            <p:nvPr/>
          </p:nvCxnSpPr>
          <p:spPr bwMode="auto">
            <a:xfrm rot="5400000">
              <a:off x="2011" y="1358"/>
              <a:ext cx="96" cy="2083"/>
            </a:xfrm>
            <a:prstGeom prst="bentConnector3">
              <a:avLst>
                <a:gd name="adj1" fmla="val 3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3168" y="2342"/>
              <a:ext cx="30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No</a:t>
              </a:r>
            </a:p>
          </p:txBody>
        </p:sp>
        <p:cxnSp>
          <p:nvCxnSpPr>
            <p:cNvPr id="11276" name="AutoShape 8"/>
            <p:cNvCxnSpPr>
              <a:cxnSpLocks noChangeShapeType="1"/>
              <a:stCxn id="11273" idx="3"/>
            </p:cNvCxnSpPr>
            <p:nvPr/>
          </p:nvCxnSpPr>
          <p:spPr bwMode="auto">
            <a:xfrm>
              <a:off x="3464" y="2064"/>
              <a:ext cx="4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277" name="Text Box 9"/>
            <p:cNvSpPr txBox="1">
              <a:spLocks noChangeArrowheads="1"/>
            </p:cNvSpPr>
            <p:nvPr/>
          </p:nvSpPr>
          <p:spPr bwMode="auto">
            <a:xfrm>
              <a:off x="3552" y="1910"/>
              <a:ext cx="3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Yes</a:t>
              </a:r>
            </a:p>
          </p:txBody>
        </p:sp>
        <p:sp>
          <p:nvSpPr>
            <p:cNvPr id="11278" name="AutoShape 10"/>
            <p:cNvSpPr>
              <a:spLocks noChangeArrowheads="1"/>
            </p:cNvSpPr>
            <p:nvPr/>
          </p:nvSpPr>
          <p:spPr bwMode="auto">
            <a:xfrm>
              <a:off x="816" y="1056"/>
              <a:ext cx="672" cy="576"/>
            </a:xfrm>
            <a:prstGeom prst="flowChartManualInpu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Market </a:t>
              </a:r>
            </a:p>
            <a:p>
              <a:pPr algn="ctr" eaLnBrk="1" hangingPunct="1"/>
              <a:r>
                <a:rPr lang="en-US" sz="1200"/>
                <a:t>Data</a:t>
              </a:r>
            </a:p>
            <a:p>
              <a:pPr algn="ctr" eaLnBrk="1" hangingPunct="1"/>
              <a:r>
                <a:rPr lang="en-US" sz="1200"/>
                <a:t>Requestor</a:t>
              </a:r>
            </a:p>
          </p:txBody>
        </p:sp>
        <p:sp>
          <p:nvSpPr>
            <p:cNvPr id="11279" name="Line 11"/>
            <p:cNvSpPr>
              <a:spLocks noChangeShapeType="1"/>
            </p:cNvSpPr>
            <p:nvPr/>
          </p:nvSpPr>
          <p:spPr bwMode="auto">
            <a:xfrm>
              <a:off x="1344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2"/>
            <p:cNvSpPr>
              <a:spLocks noChangeShapeType="1"/>
            </p:cNvSpPr>
            <p:nvPr/>
          </p:nvSpPr>
          <p:spPr bwMode="auto">
            <a:xfrm>
              <a:off x="1488" y="15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81" name="AutoShape 13"/>
            <p:cNvCxnSpPr>
              <a:cxnSpLocks noChangeShapeType="1"/>
              <a:stCxn id="11273" idx="0"/>
              <a:endCxn id="11278" idx="3"/>
            </p:cNvCxnSpPr>
            <p:nvPr/>
          </p:nvCxnSpPr>
          <p:spPr bwMode="auto">
            <a:xfrm rot="5400000" flipH="1">
              <a:off x="2078" y="754"/>
              <a:ext cx="432" cy="161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282" name="AutoShape 14"/>
            <p:cNvSpPr>
              <a:spLocks noChangeArrowheads="1"/>
            </p:cNvSpPr>
            <p:nvPr/>
          </p:nvSpPr>
          <p:spPr bwMode="auto">
            <a:xfrm>
              <a:off x="3936" y="1632"/>
              <a:ext cx="749" cy="1296"/>
            </a:xfrm>
            <a:prstGeom prst="flowChartProcess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Data </a:t>
              </a:r>
            </a:p>
            <a:p>
              <a:pPr algn="ctr" eaLnBrk="1" hangingPunct="1"/>
              <a:r>
                <a:rPr lang="en-US" sz="1200"/>
                <a:t>Transfer </a:t>
              </a:r>
            </a:p>
            <a:p>
              <a:pPr algn="ctr" eaLnBrk="1" hangingPunct="1"/>
              <a:r>
                <a:rPr lang="en-US" sz="1200"/>
                <a:t>and </a:t>
              </a:r>
            </a:p>
            <a:p>
              <a:pPr algn="ctr" eaLnBrk="1" hangingPunct="1"/>
              <a:r>
                <a:rPr lang="en-US" sz="1200"/>
                <a:t>Mining</a:t>
              </a:r>
            </a:p>
            <a:p>
              <a:pPr algn="ctr" eaLnBrk="1" hangingPunct="1"/>
              <a:r>
                <a:rPr lang="en-US" sz="1200"/>
                <a:t>Engine</a:t>
              </a:r>
            </a:p>
          </p:txBody>
        </p:sp>
        <p:sp>
          <p:nvSpPr>
            <p:cNvPr id="11283" name="AutoShape 15"/>
            <p:cNvSpPr>
              <a:spLocks noChangeArrowheads="1"/>
            </p:cNvSpPr>
            <p:nvPr/>
          </p:nvSpPr>
          <p:spPr bwMode="auto">
            <a:xfrm>
              <a:off x="4022" y="672"/>
              <a:ext cx="572" cy="576"/>
            </a:xfrm>
            <a:prstGeom prst="flowChartProcess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SMS</a:t>
              </a:r>
            </a:p>
            <a:p>
              <a:pPr algn="ctr" eaLnBrk="1" hangingPunct="1"/>
              <a:r>
                <a:rPr lang="en-US" sz="1200"/>
                <a:t>Send</a:t>
              </a:r>
            </a:p>
            <a:p>
              <a:pPr algn="ctr" eaLnBrk="1" hangingPunct="1"/>
              <a:r>
                <a:rPr lang="en-US" sz="1200"/>
                <a:t>Module</a:t>
              </a:r>
            </a:p>
          </p:txBody>
        </p:sp>
        <p:sp>
          <p:nvSpPr>
            <p:cNvPr id="11284" name="Line 16"/>
            <p:cNvSpPr>
              <a:spLocks noChangeShapeType="1"/>
            </p:cNvSpPr>
            <p:nvPr/>
          </p:nvSpPr>
          <p:spPr bwMode="auto">
            <a:xfrm>
              <a:off x="2400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285" name="AutoShape 17"/>
            <p:cNvCxnSpPr>
              <a:cxnSpLocks noChangeShapeType="1"/>
              <a:stCxn id="11283" idx="1"/>
              <a:endCxn id="11278" idx="0"/>
            </p:cNvCxnSpPr>
            <p:nvPr/>
          </p:nvCxnSpPr>
          <p:spPr bwMode="auto">
            <a:xfrm rot="10800000" flipV="1">
              <a:off x="1152" y="960"/>
              <a:ext cx="2870" cy="15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286" name="AutoShape 18"/>
            <p:cNvSpPr>
              <a:spLocks noChangeArrowheads="1"/>
            </p:cNvSpPr>
            <p:nvPr/>
          </p:nvSpPr>
          <p:spPr bwMode="auto">
            <a:xfrm>
              <a:off x="4032" y="3264"/>
              <a:ext cx="572" cy="806"/>
            </a:xfrm>
            <a:prstGeom prst="flowChartMagneticDisk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Local</a:t>
              </a:r>
            </a:p>
            <a:p>
              <a:pPr algn="ctr" eaLnBrk="1" hangingPunct="1"/>
              <a:r>
                <a:rPr lang="en-US" sz="1200"/>
                <a:t>LMIS</a:t>
              </a:r>
            </a:p>
            <a:p>
              <a:pPr algn="ctr" eaLnBrk="1" hangingPunct="1"/>
              <a:r>
                <a:rPr lang="en-US" sz="1200"/>
                <a:t>Database</a:t>
              </a:r>
            </a:p>
          </p:txBody>
        </p:sp>
        <p:cxnSp>
          <p:nvCxnSpPr>
            <p:cNvPr id="11287" name="AutoShape 19"/>
            <p:cNvCxnSpPr>
              <a:cxnSpLocks noChangeShapeType="1"/>
              <a:stCxn id="11282" idx="0"/>
              <a:endCxn id="11283" idx="2"/>
            </p:cNvCxnSpPr>
            <p:nvPr/>
          </p:nvCxnSpPr>
          <p:spPr bwMode="auto">
            <a:xfrm flipH="1" flipV="1">
              <a:off x="4308" y="1248"/>
              <a:ext cx="3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288" name="Line 20"/>
            <p:cNvSpPr>
              <a:spLocks noChangeShapeType="1"/>
            </p:cNvSpPr>
            <p:nvPr/>
          </p:nvSpPr>
          <p:spPr bwMode="auto">
            <a:xfrm>
              <a:off x="4128" y="29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1"/>
            <p:cNvSpPr>
              <a:spLocks noChangeShapeType="1"/>
            </p:cNvSpPr>
            <p:nvPr/>
          </p:nvSpPr>
          <p:spPr bwMode="auto">
            <a:xfrm flipV="1">
              <a:off x="4512" y="29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AutoShape 22"/>
            <p:cNvSpPr>
              <a:spLocks noChangeArrowheads="1"/>
            </p:cNvSpPr>
            <p:nvPr/>
          </p:nvSpPr>
          <p:spPr bwMode="auto">
            <a:xfrm>
              <a:off x="6528" y="1536"/>
              <a:ext cx="720" cy="960"/>
            </a:xfrm>
            <a:prstGeom prst="flowChartManualInpu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400">
                  <a:solidFill>
                    <a:schemeClr val="bg2"/>
                  </a:solidFill>
                </a:rPr>
                <a:t>Web User</a:t>
              </a:r>
            </a:p>
            <a:p>
              <a:pPr algn="ctr" eaLnBrk="1" hangingPunct="1"/>
              <a:r>
                <a:rPr lang="en-US" sz="1400">
                  <a:solidFill>
                    <a:schemeClr val="bg2"/>
                  </a:solidFill>
                </a:rPr>
                <a:t>Interface</a:t>
              </a:r>
            </a:p>
          </p:txBody>
        </p:sp>
        <p:sp>
          <p:nvSpPr>
            <p:cNvPr id="11291" name="AutoShape 23"/>
            <p:cNvSpPr>
              <a:spLocks noChangeArrowheads="1"/>
            </p:cNvSpPr>
            <p:nvPr/>
          </p:nvSpPr>
          <p:spPr bwMode="auto">
            <a:xfrm>
              <a:off x="5280" y="1056"/>
              <a:ext cx="624" cy="384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Market</a:t>
              </a:r>
            </a:p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Trend </a:t>
              </a:r>
            </a:p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Analysis</a:t>
              </a:r>
            </a:p>
          </p:txBody>
        </p:sp>
        <p:sp>
          <p:nvSpPr>
            <p:cNvPr id="11292" name="AutoShape 24"/>
            <p:cNvSpPr>
              <a:spLocks noChangeArrowheads="1"/>
            </p:cNvSpPr>
            <p:nvPr/>
          </p:nvSpPr>
          <p:spPr bwMode="auto">
            <a:xfrm>
              <a:off x="5280" y="1632"/>
              <a:ext cx="624" cy="384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Market</a:t>
              </a:r>
            </a:p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Chain</a:t>
              </a:r>
            </a:p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Analysis</a:t>
              </a:r>
            </a:p>
          </p:txBody>
        </p:sp>
        <p:sp>
          <p:nvSpPr>
            <p:cNvPr id="11293" name="AutoShape 25"/>
            <p:cNvSpPr>
              <a:spLocks noChangeArrowheads="1"/>
            </p:cNvSpPr>
            <p:nvPr/>
          </p:nvSpPr>
          <p:spPr bwMode="auto">
            <a:xfrm>
              <a:off x="5280" y="2208"/>
              <a:ext cx="624" cy="384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Market</a:t>
              </a:r>
            </a:p>
            <a:p>
              <a:pPr algn="ctr" eaLnBrk="1" hangingPunct="1"/>
              <a:r>
                <a:rPr lang="en-US" sz="1200">
                  <a:solidFill>
                    <a:schemeClr val="bg2"/>
                  </a:solidFill>
                </a:rPr>
                <a:t>Reports</a:t>
              </a:r>
            </a:p>
          </p:txBody>
        </p:sp>
        <p:cxnSp>
          <p:nvCxnSpPr>
            <p:cNvPr id="11294" name="AutoShape 26"/>
            <p:cNvCxnSpPr>
              <a:cxnSpLocks noChangeShapeType="1"/>
              <a:stCxn id="11290" idx="1"/>
              <a:endCxn id="11291" idx="3"/>
            </p:cNvCxnSpPr>
            <p:nvPr/>
          </p:nvCxnSpPr>
          <p:spPr bwMode="auto">
            <a:xfrm flipH="1" flipV="1">
              <a:off x="5904" y="1248"/>
              <a:ext cx="624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95" name="AutoShape 27"/>
            <p:cNvCxnSpPr>
              <a:cxnSpLocks noChangeShapeType="1"/>
              <a:stCxn id="11290" idx="1"/>
              <a:endCxn id="11292" idx="3"/>
            </p:cNvCxnSpPr>
            <p:nvPr/>
          </p:nvCxnSpPr>
          <p:spPr bwMode="auto">
            <a:xfrm flipH="1" flipV="1">
              <a:off x="5904" y="1824"/>
              <a:ext cx="62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96" name="AutoShape 28"/>
            <p:cNvCxnSpPr>
              <a:cxnSpLocks noChangeShapeType="1"/>
              <a:stCxn id="11290" idx="1"/>
              <a:endCxn id="11293" idx="3"/>
            </p:cNvCxnSpPr>
            <p:nvPr/>
          </p:nvCxnSpPr>
          <p:spPr bwMode="auto">
            <a:xfrm flipH="1">
              <a:off x="5904" y="2016"/>
              <a:ext cx="624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97" name="AutoShape 29"/>
            <p:cNvCxnSpPr>
              <a:cxnSpLocks noChangeShapeType="1"/>
              <a:stCxn id="11291" idx="1"/>
              <a:endCxn id="11282" idx="3"/>
            </p:cNvCxnSpPr>
            <p:nvPr/>
          </p:nvCxnSpPr>
          <p:spPr bwMode="auto">
            <a:xfrm flipH="1">
              <a:off x="4685" y="1248"/>
              <a:ext cx="595" cy="10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98" name="AutoShape 30"/>
            <p:cNvCxnSpPr>
              <a:cxnSpLocks noChangeShapeType="1"/>
              <a:stCxn id="11292" idx="1"/>
              <a:endCxn id="11282" idx="3"/>
            </p:cNvCxnSpPr>
            <p:nvPr/>
          </p:nvCxnSpPr>
          <p:spPr bwMode="auto">
            <a:xfrm flipH="1">
              <a:off x="4685" y="1824"/>
              <a:ext cx="595" cy="4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299" name="AutoShape 31"/>
            <p:cNvCxnSpPr>
              <a:cxnSpLocks noChangeShapeType="1"/>
              <a:stCxn id="11293" idx="1"/>
              <a:endCxn id="11282" idx="3"/>
            </p:cNvCxnSpPr>
            <p:nvPr/>
          </p:nvCxnSpPr>
          <p:spPr bwMode="auto">
            <a:xfrm flipH="1" flipV="1">
              <a:off x="4685" y="2280"/>
              <a:ext cx="595" cy="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300" name="Freeform 32"/>
            <p:cNvSpPr>
              <a:spLocks/>
            </p:cNvSpPr>
            <p:nvPr/>
          </p:nvSpPr>
          <p:spPr bwMode="auto">
            <a:xfrm>
              <a:off x="4676" y="2496"/>
              <a:ext cx="2256" cy="240"/>
            </a:xfrm>
            <a:custGeom>
              <a:avLst/>
              <a:gdLst>
                <a:gd name="T0" fmla="*/ 0 w 2432"/>
                <a:gd name="T1" fmla="*/ 157 h 294"/>
                <a:gd name="T2" fmla="*/ 1942 w 2432"/>
                <a:gd name="T3" fmla="*/ 160 h 294"/>
                <a:gd name="T4" fmla="*/ 1940 w 2432"/>
                <a:gd name="T5" fmla="*/ 0 h 29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32" h="294">
                  <a:moveTo>
                    <a:pt x="0" y="288"/>
                  </a:moveTo>
                  <a:lnTo>
                    <a:pt x="2432" y="294"/>
                  </a:lnTo>
                  <a:lnTo>
                    <a:pt x="243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Text Box 33"/>
            <p:cNvSpPr txBox="1">
              <a:spLocks noChangeArrowheads="1"/>
            </p:cNvSpPr>
            <p:nvPr/>
          </p:nvSpPr>
          <p:spPr bwMode="auto">
            <a:xfrm>
              <a:off x="2065" y="840"/>
              <a:ext cx="164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/>
                <a:t>Requested Market Data Returned via SMS</a:t>
              </a:r>
            </a:p>
          </p:txBody>
        </p:sp>
        <p:sp>
          <p:nvSpPr>
            <p:cNvPr id="11302" name="Text Box 34"/>
            <p:cNvSpPr txBox="1">
              <a:spLocks noChangeArrowheads="1"/>
            </p:cNvSpPr>
            <p:nvPr/>
          </p:nvSpPr>
          <p:spPr bwMode="auto">
            <a:xfrm>
              <a:off x="1824" y="384"/>
              <a:ext cx="19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Return SMS that Data Received OK</a:t>
              </a:r>
            </a:p>
          </p:txBody>
        </p:sp>
        <p:sp>
          <p:nvSpPr>
            <p:cNvPr id="11303" name="Text Box 35"/>
            <p:cNvSpPr txBox="1">
              <a:spLocks noChangeArrowheads="1"/>
            </p:cNvSpPr>
            <p:nvPr/>
          </p:nvSpPr>
          <p:spPr bwMode="auto">
            <a:xfrm>
              <a:off x="5267" y="2736"/>
              <a:ext cx="13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Data Return to Interface</a:t>
              </a:r>
            </a:p>
          </p:txBody>
        </p:sp>
        <p:sp>
          <p:nvSpPr>
            <p:cNvPr id="11304" name="Text Box 36"/>
            <p:cNvSpPr txBox="1">
              <a:spLocks noChangeArrowheads="1"/>
            </p:cNvSpPr>
            <p:nvPr/>
          </p:nvSpPr>
          <p:spPr bwMode="auto">
            <a:xfrm>
              <a:off x="1680" y="2506"/>
              <a:ext cx="11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SMS Error Message</a:t>
              </a:r>
            </a:p>
          </p:txBody>
        </p:sp>
        <p:sp>
          <p:nvSpPr>
            <p:cNvPr id="11305" name="Text Box 37"/>
            <p:cNvSpPr txBox="1">
              <a:spLocks noChangeArrowheads="1"/>
            </p:cNvSpPr>
            <p:nvPr/>
          </p:nvSpPr>
          <p:spPr bwMode="auto">
            <a:xfrm>
              <a:off x="3120" y="1526"/>
              <a:ext cx="30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No</a:t>
              </a:r>
            </a:p>
          </p:txBody>
        </p:sp>
        <p:sp>
          <p:nvSpPr>
            <p:cNvPr id="11306" name="Text Box 38"/>
            <p:cNvSpPr txBox="1">
              <a:spLocks noChangeArrowheads="1"/>
            </p:cNvSpPr>
            <p:nvPr/>
          </p:nvSpPr>
          <p:spPr bwMode="auto">
            <a:xfrm>
              <a:off x="1824" y="1200"/>
              <a:ext cx="11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99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SMS Error Message</a:t>
              </a:r>
            </a:p>
          </p:txBody>
        </p:sp>
        <p:sp>
          <p:nvSpPr>
            <p:cNvPr id="11307" name="AutoShape 39"/>
            <p:cNvSpPr>
              <a:spLocks noChangeArrowheads="1"/>
            </p:cNvSpPr>
            <p:nvPr/>
          </p:nvSpPr>
          <p:spPr bwMode="auto">
            <a:xfrm>
              <a:off x="5764" y="3264"/>
              <a:ext cx="572" cy="806"/>
            </a:xfrm>
            <a:prstGeom prst="flowChartMagneticDisk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Local</a:t>
              </a:r>
            </a:p>
            <a:p>
              <a:pPr algn="ctr" eaLnBrk="1" hangingPunct="1"/>
              <a:r>
                <a:rPr lang="en-US" sz="1200"/>
                <a:t>Replicate</a:t>
              </a:r>
            </a:p>
            <a:p>
              <a:pPr algn="ctr" eaLnBrk="1" hangingPunct="1"/>
              <a:r>
                <a:rPr lang="en-US" sz="1200"/>
                <a:t>LMIS</a:t>
              </a:r>
            </a:p>
            <a:p>
              <a:pPr algn="ctr" eaLnBrk="1" hangingPunct="1"/>
              <a:r>
                <a:rPr lang="en-US" sz="1200"/>
                <a:t>Database</a:t>
              </a:r>
            </a:p>
          </p:txBody>
        </p:sp>
        <p:cxnSp>
          <p:nvCxnSpPr>
            <p:cNvPr id="11308" name="AutoShape 40"/>
            <p:cNvCxnSpPr>
              <a:cxnSpLocks noChangeShapeType="1"/>
            </p:cNvCxnSpPr>
            <p:nvPr/>
          </p:nvCxnSpPr>
          <p:spPr bwMode="auto">
            <a:xfrm flipV="1">
              <a:off x="4604" y="3648"/>
              <a:ext cx="1160" cy="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309" name="AutoShape 41"/>
            <p:cNvSpPr>
              <a:spLocks noChangeArrowheads="1"/>
            </p:cNvSpPr>
            <p:nvPr/>
          </p:nvSpPr>
          <p:spPr bwMode="auto">
            <a:xfrm>
              <a:off x="2352" y="3264"/>
              <a:ext cx="572" cy="806"/>
            </a:xfrm>
            <a:prstGeom prst="flowChartMagneticDisk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200"/>
                <a:t>Regional/</a:t>
              </a:r>
              <a:br>
                <a:rPr lang="en-US" sz="1200"/>
              </a:br>
              <a:r>
                <a:rPr lang="en-US" sz="1200"/>
                <a:t>Global</a:t>
              </a:r>
            </a:p>
            <a:p>
              <a:pPr algn="ctr" eaLnBrk="1" hangingPunct="1"/>
              <a:r>
                <a:rPr lang="en-US" sz="1200"/>
                <a:t>LMIS</a:t>
              </a:r>
            </a:p>
            <a:p>
              <a:pPr algn="ctr" eaLnBrk="1" hangingPunct="1"/>
              <a:r>
                <a:rPr lang="en-US" sz="1200"/>
                <a:t>Database</a:t>
              </a:r>
            </a:p>
          </p:txBody>
        </p:sp>
        <p:cxnSp>
          <p:nvCxnSpPr>
            <p:cNvPr id="11310" name="AutoShape 42"/>
            <p:cNvCxnSpPr>
              <a:cxnSpLocks noChangeShapeType="1"/>
              <a:stCxn id="11286" idx="2"/>
              <a:endCxn id="11309" idx="4"/>
            </p:cNvCxnSpPr>
            <p:nvPr/>
          </p:nvCxnSpPr>
          <p:spPr bwMode="auto">
            <a:xfrm flipH="1">
              <a:off x="2924" y="3667"/>
              <a:ext cx="11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11" name="AutoShape 43"/>
            <p:cNvCxnSpPr>
              <a:cxnSpLocks noChangeShapeType="1"/>
              <a:stCxn id="11283" idx="0"/>
              <a:endCxn id="11271" idx="2"/>
            </p:cNvCxnSpPr>
            <p:nvPr/>
          </p:nvCxnSpPr>
          <p:spPr bwMode="auto">
            <a:xfrm rot="-5400000" flipH="1" flipV="1">
              <a:off x="1825" y="-323"/>
              <a:ext cx="1488" cy="3478"/>
            </a:xfrm>
            <a:prstGeom prst="bentConnector4">
              <a:avLst>
                <a:gd name="adj1" fmla="val -9676"/>
                <a:gd name="adj2" fmla="val 10592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267" name="Text Box 44"/>
          <p:cNvSpPr txBox="1">
            <a:spLocks noChangeArrowheads="1"/>
          </p:cNvSpPr>
          <p:nvPr/>
        </p:nvSpPr>
        <p:spPr bwMode="auto">
          <a:xfrm>
            <a:off x="2779713" y="166688"/>
            <a:ext cx="502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2"/>
                </a:solidFill>
              </a:rPr>
              <a:t>Livestock Market Information System Data Flow</a:t>
            </a:r>
          </a:p>
        </p:txBody>
      </p:sp>
      <p:sp>
        <p:nvSpPr>
          <p:cNvPr id="11268" name="Text Box 45"/>
          <p:cNvSpPr txBox="1">
            <a:spLocks noChangeArrowheads="1"/>
          </p:cNvSpPr>
          <p:nvPr/>
        </p:nvSpPr>
        <p:spPr bwMode="auto">
          <a:xfrm>
            <a:off x="1905000" y="166688"/>
            <a:ext cx="537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Livestock Market Information System Data Flow</a:t>
            </a:r>
          </a:p>
        </p:txBody>
      </p:sp>
      <p:cxnSp>
        <p:nvCxnSpPr>
          <p:cNvPr id="11269" name="Elbow Connector 13"/>
          <p:cNvCxnSpPr>
            <a:cxnSpLocks noChangeShapeType="1"/>
          </p:cNvCxnSpPr>
          <p:nvPr/>
        </p:nvCxnSpPr>
        <p:spPr bwMode="auto">
          <a:xfrm rot="10800000" flipV="1">
            <a:off x="5084763" y="3414713"/>
            <a:ext cx="2916237" cy="1570037"/>
          </a:xfrm>
          <a:prstGeom prst="bentConnector3">
            <a:avLst>
              <a:gd name="adj1" fmla="val -1211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270" name="Text Box 35"/>
          <p:cNvSpPr txBox="1">
            <a:spLocks noChangeArrowheads="1"/>
          </p:cNvSpPr>
          <p:nvPr/>
        </p:nvSpPr>
        <p:spPr bwMode="auto">
          <a:xfrm>
            <a:off x="5781675" y="5013325"/>
            <a:ext cx="160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Data Entry from Interface</a:t>
            </a:r>
          </a:p>
        </p:txBody>
      </p:sp>
    </p:spTree>
    <p:extLst>
      <p:ext uri="{BB962C8B-B14F-4D97-AF65-F5344CB8AC3E}">
        <p14:creationId xmlns:p14="http://schemas.microsoft.com/office/powerpoint/2010/main" val="148157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xvt9HKBIdNnmUn6tpo1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xvt9HKBIdNnmUn6tpo1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639</Words>
  <Application>Microsoft Macintosh PowerPoint</Application>
  <PresentationFormat>On-screen Show (4:3)</PresentationFormat>
  <Paragraphs>183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PRESENTATION ON NATIONAL LIVESTOCK MARKETING INFORMATION SYSTEM(NLMIS)</vt:lpstr>
      <vt:lpstr>Country Information</vt:lpstr>
      <vt:lpstr>PowerPoint Presentation</vt:lpstr>
      <vt:lpstr>Need for Marketing Information</vt:lpstr>
      <vt:lpstr>NLMIS Coverage</vt:lpstr>
      <vt:lpstr>Current Status</vt:lpstr>
      <vt:lpstr>NLMIS METHODOLOGY</vt:lpstr>
      <vt:lpstr>PowerPoint Presentation</vt:lpstr>
      <vt:lpstr>PowerPoint Presentation</vt:lpstr>
      <vt:lpstr>SMS Send/Receive</vt:lpstr>
      <vt:lpstr>LMIS Coding</vt:lpstr>
      <vt:lpstr>PowerPoint Presentation</vt:lpstr>
      <vt:lpstr>Livestock Market Information Systems</vt:lpstr>
      <vt:lpstr>PowerPoint Presentation</vt:lpstr>
      <vt:lpstr>GRADING SYSTEM</vt:lpstr>
      <vt:lpstr>Challenges</vt:lpstr>
      <vt:lpstr>PowerPoint Presentation</vt:lpstr>
    </vt:vector>
  </TitlesOfParts>
  <Company>RPLRP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NATIONAL LIVESTOCK MARKETING INFORMATION SYSTEM(NLMIS)</dc:title>
  <dc:creator>Maurice Ouma</dc:creator>
  <cp:lastModifiedBy>Maurice Ouma</cp:lastModifiedBy>
  <cp:revision>7</cp:revision>
  <dcterms:created xsi:type="dcterms:W3CDTF">2018-06-12T05:58:53Z</dcterms:created>
  <dcterms:modified xsi:type="dcterms:W3CDTF">2018-06-12T13:06:41Z</dcterms:modified>
</cp:coreProperties>
</file>