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0"/>
  </p:notesMasterIdLst>
  <p:handoutMasterIdLst>
    <p:handoutMasterId r:id="rId131"/>
  </p:handoutMasterIdLst>
  <p:sldIdLst>
    <p:sldId id="256" r:id="rId2"/>
    <p:sldId id="257" r:id="rId3"/>
    <p:sldId id="259" r:id="rId4"/>
    <p:sldId id="260" r:id="rId5"/>
    <p:sldId id="261" r:id="rId6"/>
    <p:sldId id="262" r:id="rId7"/>
    <p:sldId id="263" r:id="rId8"/>
    <p:sldId id="258"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1" r:id="rId35"/>
    <p:sldId id="293" r:id="rId36"/>
    <p:sldId id="294" r:id="rId37"/>
    <p:sldId id="346" r:id="rId38"/>
    <p:sldId id="295" r:id="rId39"/>
    <p:sldId id="296" r:id="rId40"/>
    <p:sldId id="297" r:id="rId41"/>
    <p:sldId id="299" r:id="rId42"/>
    <p:sldId id="300" r:id="rId43"/>
    <p:sldId id="301" r:id="rId44"/>
    <p:sldId id="298" r:id="rId45"/>
    <p:sldId id="302" r:id="rId46"/>
    <p:sldId id="303" r:id="rId47"/>
    <p:sldId id="304" r:id="rId48"/>
    <p:sldId id="305" r:id="rId49"/>
    <p:sldId id="306" r:id="rId50"/>
    <p:sldId id="307" r:id="rId51"/>
    <p:sldId id="308" r:id="rId52"/>
    <p:sldId id="309" r:id="rId53"/>
    <p:sldId id="311" r:id="rId54"/>
    <p:sldId id="312" r:id="rId55"/>
    <p:sldId id="313" r:id="rId56"/>
    <p:sldId id="314" r:id="rId57"/>
    <p:sldId id="315" r:id="rId58"/>
    <p:sldId id="316" r:id="rId59"/>
    <p:sldId id="319" r:id="rId60"/>
    <p:sldId id="317" r:id="rId61"/>
    <p:sldId id="318"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78" r:id="rId86"/>
    <p:sldId id="343" r:id="rId87"/>
    <p:sldId id="344" r:id="rId88"/>
    <p:sldId id="345" r:id="rId89"/>
    <p:sldId id="347" r:id="rId90"/>
    <p:sldId id="348" r:id="rId91"/>
    <p:sldId id="349" r:id="rId92"/>
    <p:sldId id="350" r:id="rId93"/>
    <p:sldId id="351" r:id="rId94"/>
    <p:sldId id="352" r:id="rId95"/>
    <p:sldId id="379" r:id="rId96"/>
    <p:sldId id="353" r:id="rId97"/>
    <p:sldId id="354" r:id="rId98"/>
    <p:sldId id="355" r:id="rId99"/>
    <p:sldId id="356" r:id="rId100"/>
    <p:sldId id="357" r:id="rId101"/>
    <p:sldId id="380" r:id="rId102"/>
    <p:sldId id="381" r:id="rId103"/>
    <p:sldId id="382" r:id="rId104"/>
    <p:sldId id="383" r:id="rId105"/>
    <p:sldId id="384" r:id="rId106"/>
    <p:sldId id="385" r:id="rId107"/>
    <p:sldId id="386" r:id="rId108"/>
    <p:sldId id="358" r:id="rId109"/>
    <p:sldId id="359" r:id="rId110"/>
    <p:sldId id="365" r:id="rId111"/>
    <p:sldId id="366" r:id="rId112"/>
    <p:sldId id="360" r:id="rId113"/>
    <p:sldId id="361" r:id="rId114"/>
    <p:sldId id="363" r:id="rId115"/>
    <p:sldId id="362" r:id="rId116"/>
    <p:sldId id="364" r:id="rId117"/>
    <p:sldId id="367" r:id="rId118"/>
    <p:sldId id="368" r:id="rId119"/>
    <p:sldId id="369" r:id="rId120"/>
    <p:sldId id="371" r:id="rId121"/>
    <p:sldId id="370" r:id="rId122"/>
    <p:sldId id="372" r:id="rId123"/>
    <p:sldId id="373" r:id="rId124"/>
    <p:sldId id="374" r:id="rId125"/>
    <p:sldId id="375" r:id="rId126"/>
    <p:sldId id="376" r:id="rId127"/>
    <p:sldId id="377" r:id="rId128"/>
    <p:sldId id="387" r:id="rId129"/>
  </p:sldIdLst>
  <p:sldSz cx="9144000" cy="6858000" type="screen4x3"/>
  <p:notesSz cx="7010400" cy="9296400"/>
  <p:defaultTextStyle>
    <a:defPPr>
      <a:defRPr lang="en-US"/>
    </a:defPPr>
    <a:lvl1pPr algn="l" rtl="0" fontAlgn="base">
      <a:spcBef>
        <a:spcPct val="0"/>
      </a:spcBef>
      <a:spcAft>
        <a:spcPct val="0"/>
      </a:spcAft>
      <a:defRPr sz="2400" i="1" kern="1200">
        <a:solidFill>
          <a:schemeClr val="tx1"/>
        </a:solidFill>
        <a:latin typeface="Times New Roman" charset="0"/>
        <a:ea typeface="+mn-ea"/>
        <a:cs typeface="+mn-cs"/>
      </a:defRPr>
    </a:lvl1pPr>
    <a:lvl2pPr marL="457200" algn="l" rtl="0" fontAlgn="base">
      <a:spcBef>
        <a:spcPct val="0"/>
      </a:spcBef>
      <a:spcAft>
        <a:spcPct val="0"/>
      </a:spcAft>
      <a:defRPr sz="2400" i="1" kern="1200">
        <a:solidFill>
          <a:schemeClr val="tx1"/>
        </a:solidFill>
        <a:latin typeface="Times New Roman" charset="0"/>
        <a:ea typeface="+mn-ea"/>
        <a:cs typeface="+mn-cs"/>
      </a:defRPr>
    </a:lvl2pPr>
    <a:lvl3pPr marL="914400" algn="l" rtl="0" fontAlgn="base">
      <a:spcBef>
        <a:spcPct val="0"/>
      </a:spcBef>
      <a:spcAft>
        <a:spcPct val="0"/>
      </a:spcAft>
      <a:defRPr sz="2400" i="1" kern="1200">
        <a:solidFill>
          <a:schemeClr val="tx1"/>
        </a:solidFill>
        <a:latin typeface="Times New Roman" charset="0"/>
        <a:ea typeface="+mn-ea"/>
        <a:cs typeface="+mn-cs"/>
      </a:defRPr>
    </a:lvl3pPr>
    <a:lvl4pPr marL="1371600" algn="l" rtl="0" fontAlgn="base">
      <a:spcBef>
        <a:spcPct val="0"/>
      </a:spcBef>
      <a:spcAft>
        <a:spcPct val="0"/>
      </a:spcAft>
      <a:defRPr sz="2400" i="1" kern="1200">
        <a:solidFill>
          <a:schemeClr val="tx1"/>
        </a:solidFill>
        <a:latin typeface="Times New Roman" charset="0"/>
        <a:ea typeface="+mn-ea"/>
        <a:cs typeface="+mn-cs"/>
      </a:defRPr>
    </a:lvl4pPr>
    <a:lvl5pPr marL="1828800" algn="l" rtl="0" fontAlgn="base">
      <a:spcBef>
        <a:spcPct val="0"/>
      </a:spcBef>
      <a:spcAft>
        <a:spcPct val="0"/>
      </a:spcAft>
      <a:defRPr sz="2400" i="1" kern="1200">
        <a:solidFill>
          <a:schemeClr val="tx1"/>
        </a:solidFill>
        <a:latin typeface="Times New Roman" charset="0"/>
        <a:ea typeface="+mn-ea"/>
        <a:cs typeface="+mn-cs"/>
      </a:defRPr>
    </a:lvl5pPr>
    <a:lvl6pPr marL="2286000" algn="l" defTabSz="914400" rtl="0" eaLnBrk="1" latinLnBrk="0" hangingPunct="1">
      <a:defRPr sz="2400" i="1" kern="1200">
        <a:solidFill>
          <a:schemeClr val="tx1"/>
        </a:solidFill>
        <a:latin typeface="Times New Roman" charset="0"/>
        <a:ea typeface="+mn-ea"/>
        <a:cs typeface="+mn-cs"/>
      </a:defRPr>
    </a:lvl6pPr>
    <a:lvl7pPr marL="2743200" algn="l" defTabSz="914400" rtl="0" eaLnBrk="1" latinLnBrk="0" hangingPunct="1">
      <a:defRPr sz="2400" i="1" kern="1200">
        <a:solidFill>
          <a:schemeClr val="tx1"/>
        </a:solidFill>
        <a:latin typeface="Times New Roman" charset="0"/>
        <a:ea typeface="+mn-ea"/>
        <a:cs typeface="+mn-cs"/>
      </a:defRPr>
    </a:lvl7pPr>
    <a:lvl8pPr marL="3200400" algn="l" defTabSz="914400" rtl="0" eaLnBrk="1" latinLnBrk="0" hangingPunct="1">
      <a:defRPr sz="2400" i="1" kern="1200">
        <a:solidFill>
          <a:schemeClr val="tx1"/>
        </a:solidFill>
        <a:latin typeface="Times New Roman" charset="0"/>
        <a:ea typeface="+mn-ea"/>
        <a:cs typeface="+mn-cs"/>
      </a:defRPr>
    </a:lvl8pPr>
    <a:lvl9pPr marL="3657600" algn="l" defTabSz="914400" rtl="0" eaLnBrk="1" latinLnBrk="0" hangingPunct="1">
      <a:defRPr sz="2400" i="1"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17" autoAdjust="0"/>
  </p:normalViewPr>
  <p:slideViewPr>
    <p:cSldViewPr>
      <p:cViewPr varScale="1">
        <p:scale>
          <a:sx n="48" d="100"/>
          <a:sy n="48"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250A2996-FF80-4024-AAE8-9E6EF82F5506}" type="datetimeFigureOut">
              <a:rPr lang="en-US"/>
              <a:pPr>
                <a:defRPr/>
              </a:pPr>
              <a:t>7/1/2015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6BDCE176-8D22-48C8-8E51-6FF6552D2A9D}" type="slidenum">
              <a:rPr lang="en-US"/>
              <a:pPr>
                <a:defRPr/>
              </a:pPr>
              <a:t>‹#›</a:t>
            </a:fld>
            <a:endParaRPr lang="en-US"/>
          </a:p>
        </p:txBody>
      </p:sp>
    </p:spTree>
    <p:extLst>
      <p:ext uri="{BB962C8B-B14F-4D97-AF65-F5344CB8AC3E}">
        <p14:creationId xmlns:p14="http://schemas.microsoft.com/office/powerpoint/2010/main" val="3568842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smtClean="0"/>
            </a:lvl1pPr>
          </a:lstStyle>
          <a:p>
            <a:pPr>
              <a:defRPr/>
            </a:pPr>
            <a:fld id="{29F5CE98-D203-42DE-AE67-96638048CDEF}" type="datetimeFigureOut">
              <a:rPr lang="en-US"/>
              <a:pPr>
                <a:defRPr/>
              </a:pPr>
              <a:t>7/1/2015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smtClean="0"/>
            </a:lvl1pPr>
          </a:lstStyle>
          <a:p>
            <a:pPr>
              <a:defRPr/>
            </a:pPr>
            <a:fld id="{AE60602D-FD2E-4BAC-80A6-EB807176D747}" type="slidenum">
              <a:rPr lang="en-US"/>
              <a:pPr>
                <a:defRPr/>
              </a:pPr>
              <a:t>‹#›</a:t>
            </a:fld>
            <a:endParaRPr lang="en-US"/>
          </a:p>
        </p:txBody>
      </p:sp>
    </p:spTree>
    <p:extLst>
      <p:ext uri="{BB962C8B-B14F-4D97-AF65-F5344CB8AC3E}">
        <p14:creationId xmlns:p14="http://schemas.microsoft.com/office/powerpoint/2010/main" val="19862148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BFC59A-11B7-4463-9F26-66C111AF2478}" type="slidenum">
              <a:rPr lang="en-US"/>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8F00755B-825B-4BA3-AA19-0FFD52CED20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C70EEDD-06C2-415B-AF69-126E71E1420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71A48609-A97D-4BD4-8E0C-704821E2A7D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DBF9382-3D73-4A02-8839-E1853510CB1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3D10F266-0EBC-4DE1-BAB3-8DB1D5404797}"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36998910-1FB0-4D29-81C7-1AEA2547BD7F}"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54C19BFD-FA89-4BCD-9BBB-A1AC174A439C}"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CC20A2B-2FE9-41F0-BA60-0547532206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74098CC0-4E0B-40B1-B560-50FC1BABA07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3CA287-6A9C-4AA6-A781-82D0FC5D12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AAEAA156-BD4D-4C4F-B6B3-8B5B73BCCE60}"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smtClean="0">
                <a:solidFill>
                  <a:srgbClr val="FFFFFF"/>
                </a:solidFill>
              </a:defRPr>
            </a:lvl1pPr>
          </a:lstStyle>
          <a:p>
            <a:pPr>
              <a:defRPr/>
            </a:pPr>
            <a:fld id="{9C16D4B6-62EE-4090-BBA4-A91F86D9C2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1" r:id="rId2"/>
    <p:sldLayoutId id="2147483696" r:id="rId3"/>
    <p:sldLayoutId id="2147483697" r:id="rId4"/>
    <p:sldLayoutId id="2147483698" r:id="rId5"/>
    <p:sldLayoutId id="2147483692" r:id="rId6"/>
    <p:sldLayoutId id="2147483699" r:id="rId7"/>
    <p:sldLayoutId id="2147483693" r:id="rId8"/>
    <p:sldLayoutId id="2147483700" r:id="rId9"/>
    <p:sldLayoutId id="2147483694" r:id="rId10"/>
    <p:sldLayoutId id="2147483701"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a:bodyPr>
          <a:lstStyle/>
          <a:p>
            <a:pPr fontAlgn="auto">
              <a:spcAft>
                <a:spcPts val="0"/>
              </a:spcAft>
              <a:defRPr/>
            </a:pPr>
            <a:r>
              <a:rPr lang="en-US" smtClean="0"/>
              <a:t>NORMAL LABOUR</a:t>
            </a:r>
          </a:p>
        </p:txBody>
      </p:sp>
      <p:sp>
        <p:nvSpPr>
          <p:cNvPr id="9219" name="Rectangle 3"/>
          <p:cNvSpPr>
            <a:spLocks noGrp="1" noChangeArrowheads="1"/>
          </p:cNvSpPr>
          <p:nvPr>
            <p:ph type="subTitle" idx="1"/>
          </p:nvPr>
        </p:nvSpPr>
        <p:spPr>
          <a:xfrm>
            <a:off x="1371600" y="3962400"/>
            <a:ext cx="6400800" cy="1752600"/>
          </a:xfrm>
        </p:spPr>
        <p:txBody>
          <a:bodyPr/>
          <a:lstStyle/>
          <a:p>
            <a:r>
              <a:rPr lang="en-US" dirty="0" smtClean="0"/>
              <a:t>Masan </a:t>
            </a:r>
            <a:r>
              <a:rPr lang="en-US" dirty="0" err="1" smtClean="0"/>
              <a:t>Evalyne</a:t>
            </a:r>
            <a:r>
              <a:rPr lang="en-US"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2775" y="228600"/>
            <a:ext cx="8153400" cy="990600"/>
          </a:xfrm>
        </p:spPr>
        <p:txBody>
          <a:bodyPr/>
          <a:lstStyle/>
          <a:p>
            <a:r>
              <a:rPr lang="en-US" smtClean="0"/>
              <a:t>Signs of true labour</a:t>
            </a:r>
          </a:p>
        </p:txBody>
      </p:sp>
      <p:sp>
        <p:nvSpPr>
          <p:cNvPr id="18435" name="Rectangle 3"/>
          <p:cNvSpPr>
            <a:spLocks noGrp="1" noChangeArrowheads="1"/>
          </p:cNvSpPr>
          <p:nvPr>
            <p:ph sz="quarter" idx="1"/>
          </p:nvPr>
        </p:nvSpPr>
        <p:spPr>
          <a:xfrm>
            <a:off x="612775" y="1600200"/>
            <a:ext cx="8153400" cy="4495800"/>
          </a:xfrm>
        </p:spPr>
        <p:txBody>
          <a:bodyPr/>
          <a:lstStyle/>
          <a:p>
            <a:r>
              <a:rPr lang="en-US" smtClean="0"/>
              <a:t>Painful rhythmic contractions</a:t>
            </a:r>
          </a:p>
          <a:p>
            <a:r>
              <a:rPr lang="en-US" smtClean="0"/>
              <a:t>Dilatation of the cervix</a:t>
            </a:r>
          </a:p>
          <a:p>
            <a:r>
              <a:rPr lang="en-US" smtClean="0"/>
              <a:t>Show.</a:t>
            </a:r>
          </a:p>
          <a:p>
            <a:pPr>
              <a:buFontTx/>
              <a:buNone/>
            </a:pPr>
            <a:r>
              <a:rPr lang="en-US" smtClean="0"/>
              <a:t>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12775" y="228600"/>
            <a:ext cx="8153400" cy="990600"/>
          </a:xfrm>
        </p:spPr>
        <p:txBody>
          <a:bodyPr/>
          <a:lstStyle/>
          <a:p>
            <a:endParaRPr lang="sw-KE" smtClean="0"/>
          </a:p>
        </p:txBody>
      </p:sp>
      <p:sp>
        <p:nvSpPr>
          <p:cNvPr id="110595"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Continue with the delivery of the placenta  using sustained cord traction. </a:t>
            </a:r>
          </a:p>
          <a:p>
            <a:pPr>
              <a:lnSpc>
                <a:spcPct val="90000"/>
              </a:lnSpc>
            </a:pPr>
            <a:r>
              <a:rPr lang="en-US" sz="2800" smtClean="0">
                <a:solidFill>
                  <a:srgbClr val="000000"/>
                </a:solidFill>
                <a:latin typeface="Arial" charset="0"/>
              </a:rPr>
              <a:t>Check the placenta for completeness and/or malformation. </a:t>
            </a:r>
          </a:p>
          <a:p>
            <a:pPr>
              <a:lnSpc>
                <a:spcPct val="90000"/>
              </a:lnSpc>
            </a:pPr>
            <a:r>
              <a:rPr lang="en-US" sz="2800" smtClean="0">
                <a:solidFill>
                  <a:srgbClr val="000000"/>
                </a:solidFill>
                <a:latin typeface="Arial" charset="0"/>
              </a:rPr>
              <a:t>Measure blood loss </a:t>
            </a:r>
          </a:p>
          <a:p>
            <a:pPr>
              <a:lnSpc>
                <a:spcPct val="90000"/>
              </a:lnSpc>
            </a:pPr>
            <a:r>
              <a:rPr lang="en-US" sz="2800" smtClean="0">
                <a:solidFill>
                  <a:srgbClr val="000000"/>
                </a:solidFill>
                <a:latin typeface="Arial" charset="0"/>
              </a:rPr>
              <a:t>Do the first examination of the baby </a:t>
            </a:r>
          </a:p>
          <a:p>
            <a:pPr>
              <a:lnSpc>
                <a:spcPct val="90000"/>
              </a:lnSpc>
            </a:pPr>
            <a:r>
              <a:rPr lang="en-US" sz="2800" smtClean="0">
                <a:solidFill>
                  <a:srgbClr val="000000"/>
                </a:solidFill>
                <a:latin typeface="Arial" charset="0"/>
              </a:rPr>
              <a:t>Do a post natal examination and record all the findings.</a:t>
            </a:r>
          </a:p>
          <a:p>
            <a:pPr>
              <a:lnSpc>
                <a:spcPct val="90000"/>
              </a:lnSpc>
            </a:pPr>
            <a:r>
              <a:rPr lang="en-US" sz="2800" smtClean="0">
                <a:solidFill>
                  <a:srgbClr val="000000"/>
                </a:solidFill>
                <a:latin typeface="Arial" charset="0"/>
              </a:rPr>
              <a:t>Give the mother a hot drink and transfer her to the postnatal ward.</a:t>
            </a:r>
          </a:p>
          <a:p>
            <a:pPr>
              <a:lnSpc>
                <a:spcPct val="90000"/>
              </a:lnSpc>
            </a:pPr>
            <a:endParaRPr lang="en-US" sz="2800" smtClean="0"/>
          </a:p>
          <a:p>
            <a:pPr>
              <a:lnSpc>
                <a:spcPct val="90000"/>
              </a:lnSpc>
            </a:pPr>
            <a:endParaRPr lang="en-US" sz="2800"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612775" y="228600"/>
            <a:ext cx="8153400" cy="990600"/>
          </a:xfrm>
        </p:spPr>
        <p:txBody>
          <a:bodyPr/>
          <a:lstStyle/>
          <a:p>
            <a:r>
              <a:rPr lang="en-US" smtClean="0"/>
              <a:t>Episiotomy </a:t>
            </a:r>
          </a:p>
        </p:txBody>
      </p:sp>
      <p:sp>
        <p:nvSpPr>
          <p:cNvPr id="111619" name="Rectangle 3"/>
          <p:cNvSpPr>
            <a:spLocks noGrp="1" noChangeArrowheads="1"/>
          </p:cNvSpPr>
          <p:nvPr>
            <p:ph sz="quarter" idx="1"/>
          </p:nvPr>
        </p:nvSpPr>
        <p:spPr>
          <a:xfrm>
            <a:off x="612775" y="1600200"/>
            <a:ext cx="8153400" cy="4495800"/>
          </a:xfrm>
        </p:spPr>
        <p:txBody>
          <a:bodyPr/>
          <a:lstStyle/>
          <a:p>
            <a:r>
              <a:rPr lang="en-US" smtClean="0"/>
              <a:t>This is an incision made on the perineal body to enlarge the vaginal orifice.</a:t>
            </a:r>
          </a:p>
          <a:p>
            <a:pPr>
              <a:buFontTx/>
              <a:buNone/>
            </a:pPr>
            <a:r>
              <a:rPr lang="en-US" b="1" i="1" smtClean="0"/>
              <a:t>Indications – </a:t>
            </a:r>
            <a:r>
              <a:rPr lang="en-US" smtClean="0"/>
              <a:t>to hasten delivery in, pre eclampsia or eclampsia, cardiac disease and respiratory disease, maternal distress, fetal distress, cord prolapse in second stage, previous surgery to pelvic floor, Rh –ve mothers.</a:t>
            </a:r>
          </a:p>
          <a:p>
            <a:pPr>
              <a:buFontTx/>
              <a:buNone/>
            </a:pPr>
            <a:endParaRPr lang="en-US" smtClean="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12775" y="228600"/>
            <a:ext cx="8153400" cy="990600"/>
          </a:xfrm>
        </p:spPr>
        <p:txBody>
          <a:bodyPr/>
          <a:lstStyle/>
          <a:p>
            <a:r>
              <a:rPr lang="en-US" smtClean="0"/>
              <a:t>Indications ct</a:t>
            </a:r>
          </a:p>
        </p:txBody>
      </p:sp>
      <p:sp>
        <p:nvSpPr>
          <p:cNvPr id="112643" name="Rectangle 3"/>
          <p:cNvSpPr>
            <a:spLocks noGrp="1" noChangeArrowheads="1"/>
          </p:cNvSpPr>
          <p:nvPr>
            <p:ph sz="quarter" idx="1"/>
          </p:nvPr>
        </p:nvSpPr>
        <p:spPr>
          <a:xfrm>
            <a:off x="612775" y="1600200"/>
            <a:ext cx="8153400" cy="4495800"/>
          </a:xfrm>
        </p:spPr>
        <p:txBody>
          <a:bodyPr/>
          <a:lstStyle/>
          <a:p>
            <a:r>
              <a:rPr lang="en-US" sz="2800" smtClean="0"/>
              <a:t>To prevent excessive trauma in rigid perineum, previous 3</a:t>
            </a:r>
            <a:r>
              <a:rPr lang="en-US" sz="2800" baseline="30000" smtClean="0"/>
              <a:t>rd</a:t>
            </a:r>
            <a:r>
              <a:rPr lang="en-US" sz="2800" smtClean="0"/>
              <a:t> degree tear, instrumental delivery, face to pubis delivery, face delivery and narrow outlet.</a:t>
            </a:r>
          </a:p>
          <a:p>
            <a:r>
              <a:rPr lang="en-US" sz="2800" smtClean="0"/>
              <a:t>To prevent intercranial injury in prematurity, aftercoming head of the breech, hydrocephalus, slow advancing head.</a:t>
            </a:r>
          </a:p>
          <a:p>
            <a:r>
              <a:rPr lang="en-US" sz="2800" smtClean="0"/>
              <a:t>To prevent overstretching of perineal muscles that can lead to incontinence and prolapse.</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612775" y="228600"/>
            <a:ext cx="8153400" cy="990600"/>
          </a:xfrm>
        </p:spPr>
        <p:txBody>
          <a:bodyPr/>
          <a:lstStyle/>
          <a:p>
            <a:r>
              <a:rPr lang="en-US" smtClean="0"/>
              <a:t>Timing of episiotomy</a:t>
            </a:r>
          </a:p>
        </p:txBody>
      </p:sp>
      <p:sp>
        <p:nvSpPr>
          <p:cNvPr id="113667" name="Rectangle 3"/>
          <p:cNvSpPr>
            <a:spLocks noGrp="1" noChangeArrowheads="1"/>
          </p:cNvSpPr>
          <p:nvPr>
            <p:ph sz="quarter" idx="1"/>
          </p:nvPr>
        </p:nvSpPr>
        <p:spPr>
          <a:xfrm>
            <a:off x="612775" y="1600200"/>
            <a:ext cx="8153400" cy="4495800"/>
          </a:xfrm>
        </p:spPr>
        <p:txBody>
          <a:bodyPr/>
          <a:lstStyle/>
          <a:p>
            <a:r>
              <a:rPr lang="en-US" sz="2800" smtClean="0"/>
              <a:t>Should be given when the presenting part is directly applied to the perineum.</a:t>
            </a:r>
          </a:p>
          <a:p>
            <a:r>
              <a:rPr lang="en-US" sz="2800" smtClean="0"/>
              <a:t>If applied too early, it fails to release the presenting part, there is excessive haemorrhage and levator ani muscles may be incised as they are not displaced.</a:t>
            </a:r>
          </a:p>
          <a:p>
            <a:r>
              <a:rPr lang="en-US" sz="2800" smtClean="0"/>
              <a:t>If applied too late there may be no time to infiltrate with LA and the tear may have occurred already.</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12775" y="228600"/>
            <a:ext cx="8153400" cy="990600"/>
          </a:xfrm>
        </p:spPr>
        <p:txBody>
          <a:bodyPr/>
          <a:lstStyle/>
          <a:p>
            <a:r>
              <a:rPr lang="en-US" smtClean="0"/>
              <a:t>Types of episiotomy</a:t>
            </a:r>
          </a:p>
        </p:txBody>
      </p:sp>
      <p:sp>
        <p:nvSpPr>
          <p:cNvPr id="114691" name="Rectangle 3"/>
          <p:cNvSpPr>
            <a:spLocks noGrp="1" noChangeArrowheads="1"/>
          </p:cNvSpPr>
          <p:nvPr>
            <p:ph sz="quarter" idx="1"/>
          </p:nvPr>
        </p:nvSpPr>
        <p:spPr>
          <a:xfrm>
            <a:off x="612775" y="1600200"/>
            <a:ext cx="8153400" cy="4495800"/>
          </a:xfrm>
        </p:spPr>
        <p:txBody>
          <a:bodyPr/>
          <a:lstStyle/>
          <a:p>
            <a:r>
              <a:rPr lang="en-US" smtClean="0"/>
              <a:t>Medio lateral- </a:t>
            </a:r>
          </a:p>
          <a:p>
            <a:r>
              <a:rPr lang="en-US" smtClean="0"/>
              <a:t>Medial episiotomy</a:t>
            </a:r>
          </a:p>
          <a:p>
            <a:r>
              <a:rPr lang="en-US" smtClean="0"/>
              <a:t>J shaped episiotomy</a:t>
            </a:r>
          </a:p>
          <a:p>
            <a:r>
              <a:rPr lang="en-US" smtClean="0"/>
              <a:t>Lateral episiotomy</a:t>
            </a:r>
          </a:p>
          <a:p>
            <a:pPr>
              <a:buFontTx/>
              <a:buNone/>
            </a:pPr>
            <a:r>
              <a:rPr lang="en-US" smtClean="0"/>
              <a:t>       </a:t>
            </a:r>
            <a:r>
              <a:rPr lang="en-US" b="1" i="1" smtClean="0"/>
              <a:t>read about them, what they are, advantages and disadvantages.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612775" y="228600"/>
            <a:ext cx="8153400" cy="990600"/>
          </a:xfrm>
        </p:spPr>
        <p:txBody>
          <a:bodyPr/>
          <a:lstStyle/>
          <a:p>
            <a:r>
              <a:rPr lang="en-US" smtClean="0"/>
              <a:t>Procedure </a:t>
            </a:r>
          </a:p>
        </p:txBody>
      </p:sp>
      <p:sp>
        <p:nvSpPr>
          <p:cNvPr id="115715"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Clean the perineum with antiseptic.</a:t>
            </a:r>
          </a:p>
          <a:p>
            <a:pPr>
              <a:lnSpc>
                <a:spcPct val="90000"/>
              </a:lnSpc>
            </a:pPr>
            <a:r>
              <a:rPr lang="en-US" sz="2800" smtClean="0"/>
              <a:t>Insert two fingers in the vagina along where LA is to be given so as to protect fetal head </a:t>
            </a:r>
          </a:p>
          <a:p>
            <a:pPr>
              <a:lnSpc>
                <a:spcPct val="90000"/>
              </a:lnSpc>
            </a:pPr>
            <a:r>
              <a:rPr lang="en-US" sz="2800" smtClean="0"/>
              <a:t>Infilterate perineum with LA inserting the needle beneath the skin 4-5cm between the two fingers.</a:t>
            </a:r>
          </a:p>
          <a:p>
            <a:pPr>
              <a:lnSpc>
                <a:spcPct val="90000"/>
              </a:lnSpc>
            </a:pPr>
            <a:r>
              <a:rPr lang="en-US" sz="2800" smtClean="0"/>
              <a:t>Withdraw the needle slowly as you continue pushing the lignocaine to ensure good infilteration.</a:t>
            </a:r>
          </a:p>
          <a:p>
            <a:pPr>
              <a:lnSpc>
                <a:spcPct val="90000"/>
              </a:lnSpc>
            </a:pPr>
            <a:r>
              <a:rPr lang="en-US" sz="2800" smtClean="0"/>
              <a:t>Perform the episiotomy after 1-2 minutes.</a:t>
            </a:r>
          </a:p>
          <a:p>
            <a:pPr>
              <a:lnSpc>
                <a:spcPct val="90000"/>
              </a:lnSpc>
            </a:pPr>
            <a:endParaRPr lang="en-US" sz="2800"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12775" y="228600"/>
            <a:ext cx="8153400" cy="990600"/>
          </a:xfrm>
        </p:spPr>
        <p:txBody>
          <a:bodyPr/>
          <a:lstStyle/>
          <a:p>
            <a:r>
              <a:rPr lang="en-US" smtClean="0"/>
              <a:t>The incision.</a:t>
            </a:r>
          </a:p>
        </p:txBody>
      </p:sp>
      <p:sp>
        <p:nvSpPr>
          <p:cNvPr id="11673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Insert two fingers in the vagina as before and position open blades of an episiotomy scissors (straight bladed blunt ended).</a:t>
            </a:r>
          </a:p>
          <a:p>
            <a:pPr>
              <a:lnSpc>
                <a:spcPct val="90000"/>
              </a:lnSpc>
            </a:pPr>
            <a:r>
              <a:rPr lang="en-US" sz="2800" smtClean="0"/>
              <a:t>The incision is best made at the peak of a contraction when the tissues are stretched for clear viewing and minimal bleeding.</a:t>
            </a:r>
          </a:p>
          <a:p>
            <a:pPr>
              <a:lnSpc>
                <a:spcPct val="90000"/>
              </a:lnSpc>
            </a:pPr>
            <a:r>
              <a:rPr lang="en-US" sz="2800" smtClean="0"/>
              <a:t>A single straight cut 3-4cm long is made</a:t>
            </a:r>
          </a:p>
          <a:p>
            <a:pPr>
              <a:lnSpc>
                <a:spcPct val="90000"/>
              </a:lnSpc>
            </a:pPr>
            <a:r>
              <a:rPr lang="en-US" sz="2800" smtClean="0"/>
              <a:t>Delivery of the head follows and should be controlled to avoid extending the cut.</a:t>
            </a:r>
          </a:p>
          <a:p>
            <a:pPr>
              <a:lnSpc>
                <a:spcPct val="90000"/>
              </a:lnSpc>
            </a:pPr>
            <a:r>
              <a:rPr lang="en-US" sz="2800" smtClean="0"/>
              <a:t>If theres delay, apply pressure to control bleeding.</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612775" y="228600"/>
            <a:ext cx="8153400" cy="990600"/>
          </a:xfrm>
        </p:spPr>
        <p:txBody>
          <a:bodyPr/>
          <a:lstStyle/>
          <a:p>
            <a:r>
              <a:rPr lang="en-US" smtClean="0"/>
              <a:t>Suturing episiotomy.</a:t>
            </a:r>
          </a:p>
        </p:txBody>
      </p:sp>
      <p:sp>
        <p:nvSpPr>
          <p:cNvPr id="11776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This should be done in layers; the vaginal mucosa first, the muscle layer next then finally the skin.</a:t>
            </a:r>
          </a:p>
          <a:p>
            <a:pPr>
              <a:lnSpc>
                <a:spcPct val="90000"/>
              </a:lnSpc>
            </a:pPr>
            <a:r>
              <a:rPr lang="en-US" sz="2800" smtClean="0"/>
              <a:t>The insertion of the stitch should be 1cm above the apex of the episiotomy.</a:t>
            </a:r>
          </a:p>
          <a:p>
            <a:pPr>
              <a:lnSpc>
                <a:spcPct val="90000"/>
              </a:lnSpc>
            </a:pPr>
            <a:r>
              <a:rPr lang="en-US" sz="2800" smtClean="0"/>
              <a:t>Use a continuous stitch on the mucosa after knotting the first stitch and do the same for the muscle layer using a round bodied needle.</a:t>
            </a:r>
          </a:p>
          <a:p>
            <a:pPr>
              <a:lnSpc>
                <a:spcPct val="90000"/>
              </a:lnSpc>
            </a:pPr>
            <a:r>
              <a:rPr lang="en-US" sz="2800" smtClean="0"/>
              <a:t>The skin is stitched using interrupted stitches and a cutting needle is used.</a:t>
            </a:r>
          </a:p>
          <a:p>
            <a:pPr>
              <a:lnSpc>
                <a:spcPct val="90000"/>
              </a:lnSpc>
            </a:pPr>
            <a:r>
              <a:rPr lang="en-US" sz="2800" smtClean="0"/>
              <a:t>Advice the mother on care of episiotomy.</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12775" y="228600"/>
            <a:ext cx="8153400" cy="990600"/>
          </a:xfrm>
        </p:spPr>
        <p:txBody>
          <a:bodyPr/>
          <a:lstStyle/>
          <a:p>
            <a:r>
              <a:rPr lang="en-US" smtClean="0"/>
              <a:t>Apgar scoring</a:t>
            </a:r>
          </a:p>
        </p:txBody>
      </p:sp>
      <p:sp>
        <p:nvSpPr>
          <p:cNvPr id="11878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A – appearance or colour</a:t>
            </a:r>
          </a:p>
          <a:p>
            <a:pPr>
              <a:lnSpc>
                <a:spcPct val="90000"/>
              </a:lnSpc>
            </a:pPr>
            <a:r>
              <a:rPr lang="en-US" sz="2800" smtClean="0"/>
              <a:t>P – pulse or heart rate</a:t>
            </a:r>
          </a:p>
          <a:p>
            <a:pPr>
              <a:lnSpc>
                <a:spcPct val="90000"/>
              </a:lnSpc>
            </a:pPr>
            <a:r>
              <a:rPr lang="en-US" sz="2800" smtClean="0"/>
              <a:t>G – grimace </a:t>
            </a:r>
          </a:p>
          <a:p>
            <a:pPr>
              <a:lnSpc>
                <a:spcPct val="90000"/>
              </a:lnSpc>
            </a:pPr>
            <a:r>
              <a:rPr lang="en-US" sz="2800" smtClean="0"/>
              <a:t>A – activity or muscle tone</a:t>
            </a:r>
          </a:p>
          <a:p>
            <a:pPr>
              <a:lnSpc>
                <a:spcPct val="90000"/>
              </a:lnSpc>
            </a:pPr>
            <a:r>
              <a:rPr lang="en-US" sz="2800" smtClean="0"/>
              <a:t>R – respiratory effort or crying</a:t>
            </a:r>
          </a:p>
          <a:p>
            <a:pPr>
              <a:lnSpc>
                <a:spcPct val="90000"/>
              </a:lnSpc>
            </a:pPr>
            <a:r>
              <a:rPr lang="en-US" sz="2800" smtClean="0">
                <a:solidFill>
                  <a:srgbClr val="000000"/>
                </a:solidFill>
                <a:latin typeface="Arial" charset="0"/>
              </a:rPr>
              <a:t>A score of 0, 1, 2 is awarded to each of these signs in accordance with the APGAR Score Chart.</a:t>
            </a:r>
            <a:r>
              <a:rPr lang="en-US" sz="2800" b="1" smtClean="0">
                <a:solidFill>
                  <a:srgbClr val="000000"/>
                </a:solidFill>
                <a:latin typeface="Arial" charset="0"/>
              </a:rPr>
              <a:t/>
            </a:r>
            <a:br>
              <a:rPr lang="en-US" sz="2800" b="1" smtClean="0">
                <a:solidFill>
                  <a:srgbClr val="000000"/>
                </a:solidFill>
                <a:latin typeface="Arial" charset="0"/>
              </a:rPr>
            </a:br>
            <a:endParaRPr lang="en-US" sz="2800" smtClean="0">
              <a:solidFill>
                <a:srgbClr val="000000"/>
              </a:solidFill>
              <a:latin typeface="Arial" charset="0"/>
            </a:endParaRPr>
          </a:p>
          <a:p>
            <a:pPr>
              <a:lnSpc>
                <a:spcPct val="90000"/>
              </a:lnSpc>
            </a:pPr>
            <a:endParaRPr lang="en-US" sz="2800" smtClean="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12775" y="228600"/>
            <a:ext cx="8153400" cy="990600"/>
          </a:xfrm>
        </p:spPr>
        <p:txBody>
          <a:bodyPr/>
          <a:lstStyle/>
          <a:p>
            <a:r>
              <a:rPr lang="en-US" smtClean="0"/>
              <a:t>Management of third stage</a:t>
            </a:r>
          </a:p>
        </p:txBody>
      </p:sp>
      <p:sp>
        <p:nvSpPr>
          <p:cNvPr id="119811" name="Rectangle 3"/>
          <p:cNvSpPr>
            <a:spLocks noGrp="1" noChangeArrowheads="1"/>
          </p:cNvSpPr>
          <p:nvPr>
            <p:ph sz="quarter" idx="1"/>
          </p:nvPr>
        </p:nvSpPr>
        <p:spPr>
          <a:xfrm>
            <a:off x="612775" y="1600200"/>
            <a:ext cx="8153400" cy="4495800"/>
          </a:xfrm>
        </p:spPr>
        <p:txBody>
          <a:bodyPr/>
          <a:lstStyle/>
          <a:p>
            <a:r>
              <a:rPr lang="en-US" smtClean="0"/>
              <a:t>The time interval between delivery of the baby and delivery of the placenta is a dangerous period as excessive bleeding can occur so the mother should never be left    unattended.</a:t>
            </a:r>
          </a:p>
          <a:p>
            <a:r>
              <a:rPr lang="en-US" smtClean="0"/>
              <a:t>Third stage can be managed passively or actively.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en-US" smtClean="0"/>
              <a:t>Physiological changes in first stage of labour</a:t>
            </a:r>
          </a:p>
        </p:txBody>
      </p:sp>
      <p:sp>
        <p:nvSpPr>
          <p:cNvPr id="19459" name="Rectangle 3"/>
          <p:cNvSpPr>
            <a:spLocks noGrp="1" noChangeArrowheads="1"/>
          </p:cNvSpPr>
          <p:nvPr>
            <p:ph sz="quarter" idx="1"/>
          </p:nvPr>
        </p:nvSpPr>
        <p:spPr>
          <a:xfrm>
            <a:off x="612775" y="1600200"/>
            <a:ext cx="8153400" cy="4495800"/>
          </a:xfrm>
        </p:spPr>
        <p:txBody>
          <a:bodyPr/>
          <a:lstStyle/>
          <a:p>
            <a:pPr>
              <a:lnSpc>
                <a:spcPct val="90000"/>
              </a:lnSpc>
              <a:buFont typeface="Wingdings" panose="05000000000000000000" pitchFamily="2" charset="2"/>
              <a:buChar char="q"/>
            </a:pPr>
            <a:r>
              <a:rPr lang="en-US" dirty="0" smtClean="0"/>
              <a:t>duration of </a:t>
            </a:r>
            <a:r>
              <a:rPr lang="en-US" dirty="0" err="1" smtClean="0"/>
              <a:t>labour</a:t>
            </a:r>
            <a:r>
              <a:rPr lang="en-US" dirty="0" smtClean="0"/>
              <a:t> varies and is influenced by parity, birth interval, psychological state, presentation and position, size and shape of the pelvis and character of contractions.</a:t>
            </a:r>
          </a:p>
          <a:p>
            <a:pPr>
              <a:lnSpc>
                <a:spcPct val="90000"/>
              </a:lnSpc>
              <a:buFont typeface="Wingdings" panose="05000000000000000000" pitchFamily="2" charset="2"/>
              <a:buChar char="q"/>
            </a:pPr>
            <a:r>
              <a:rPr lang="en-US" dirty="0" smtClean="0"/>
              <a:t>The two factors in action are uterine action and mechanical factors</a:t>
            </a:r>
          </a:p>
          <a:p>
            <a:pPr>
              <a:lnSpc>
                <a:spcPct val="90000"/>
              </a:lnSpc>
              <a:buFont typeface="Wingdings" panose="05000000000000000000" pitchFamily="2" charset="2"/>
              <a:buChar char="q"/>
            </a:pPr>
            <a:r>
              <a:rPr lang="en-US" dirty="0" smtClean="0"/>
              <a:t>The contractions are involuntary, regular, rhythmic and rarely last more than 1 min.</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12775" y="228600"/>
            <a:ext cx="8153400" cy="990600"/>
          </a:xfrm>
        </p:spPr>
        <p:txBody>
          <a:bodyPr/>
          <a:lstStyle/>
          <a:p>
            <a:endParaRPr lang="sw-KE" smtClean="0"/>
          </a:p>
        </p:txBody>
      </p:sp>
      <p:sp>
        <p:nvSpPr>
          <p:cNvPr id="120835" name="Rectangle 3"/>
          <p:cNvSpPr>
            <a:spLocks noGrp="1" noChangeArrowheads="1"/>
          </p:cNvSpPr>
          <p:nvPr>
            <p:ph sz="quarter" idx="1"/>
          </p:nvPr>
        </p:nvSpPr>
        <p:spPr>
          <a:xfrm>
            <a:off x="612775" y="1600200"/>
            <a:ext cx="8153400" cy="4495800"/>
          </a:xfrm>
        </p:spPr>
        <p:txBody>
          <a:bodyPr/>
          <a:lstStyle/>
          <a:p>
            <a:r>
              <a:rPr lang="en-US" b="1" i="1" smtClean="0"/>
              <a:t>Aims of mnx of third stage of labour</a:t>
            </a:r>
            <a:r>
              <a:rPr lang="en-US" smtClean="0"/>
              <a:t>; </a:t>
            </a:r>
          </a:p>
          <a:p>
            <a:r>
              <a:rPr lang="en-US" smtClean="0"/>
              <a:t>To minimise blood loss</a:t>
            </a:r>
          </a:p>
          <a:p>
            <a:r>
              <a:rPr lang="en-US" smtClean="0"/>
              <a:t>To deliver placenta and membranes with no complications</a:t>
            </a:r>
          </a:p>
          <a:p>
            <a:r>
              <a:rPr lang="en-US" smtClean="0"/>
              <a:t>Avoid introducing sepsis by using aseptic technique. </a:t>
            </a:r>
          </a:p>
          <a:p>
            <a:r>
              <a:rPr lang="en-US" smtClean="0"/>
              <a:t>Avoid additional exhaustion to the mother</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12775" y="228600"/>
            <a:ext cx="8153400" cy="990600"/>
          </a:xfrm>
        </p:spPr>
        <p:txBody>
          <a:bodyPr/>
          <a:lstStyle/>
          <a:p>
            <a:endParaRPr lang="sw-KE" smtClean="0"/>
          </a:p>
        </p:txBody>
      </p:sp>
      <p:sp>
        <p:nvSpPr>
          <p:cNvPr id="121859" name="Rectangle 3"/>
          <p:cNvSpPr>
            <a:spLocks noGrp="1" noChangeArrowheads="1"/>
          </p:cNvSpPr>
          <p:nvPr>
            <p:ph sz="quarter" idx="1"/>
          </p:nvPr>
        </p:nvSpPr>
        <p:spPr>
          <a:xfrm>
            <a:off x="612775" y="1600200"/>
            <a:ext cx="8153400" cy="4495800"/>
          </a:xfrm>
        </p:spPr>
        <p:txBody>
          <a:bodyPr/>
          <a:lstStyle/>
          <a:p>
            <a:r>
              <a:rPr lang="en-US" b="1" i="1" smtClean="0"/>
              <a:t>Factors that hasten third stage.</a:t>
            </a:r>
          </a:p>
          <a:p>
            <a:r>
              <a:rPr lang="en-US" smtClean="0"/>
              <a:t>Good maternal health and good antenatal care.</a:t>
            </a:r>
          </a:p>
          <a:p>
            <a:r>
              <a:rPr lang="en-US" smtClean="0"/>
              <a:t>Ensuring an empty bladder through out labour</a:t>
            </a:r>
          </a:p>
          <a:p>
            <a:r>
              <a:rPr lang="en-US" smtClean="0"/>
              <a:t>Administration of oxytocic drugs</a:t>
            </a:r>
          </a:p>
          <a:p>
            <a:r>
              <a:rPr lang="en-US" smtClean="0"/>
              <a:t>Slow controlled delivery of the baby</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12775" y="228600"/>
            <a:ext cx="8153400" cy="990600"/>
          </a:xfrm>
        </p:spPr>
        <p:txBody>
          <a:bodyPr/>
          <a:lstStyle/>
          <a:p>
            <a:r>
              <a:rPr lang="en-US" smtClean="0"/>
              <a:t>Passive mnx</a:t>
            </a:r>
          </a:p>
        </p:txBody>
      </p:sp>
      <p:sp>
        <p:nvSpPr>
          <p:cNvPr id="12288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The passive or natural method occurs naturally, that is without any interference.</a:t>
            </a:r>
          </a:p>
          <a:p>
            <a:pPr>
              <a:lnSpc>
                <a:spcPct val="90000"/>
              </a:lnSpc>
            </a:pPr>
            <a:r>
              <a:rPr lang="en-US" sz="2800" smtClean="0">
                <a:solidFill>
                  <a:srgbClr val="000000"/>
                </a:solidFill>
                <a:latin typeface="Arial" charset="0"/>
              </a:rPr>
              <a:t> In a normal delivery, if oxytoxic drugs are not used, the uterus generally remains inactive for a few minutes after the delivery of the baby, after which regular contractions then begin again. </a:t>
            </a:r>
          </a:p>
          <a:p>
            <a:pPr>
              <a:lnSpc>
                <a:spcPct val="90000"/>
              </a:lnSpc>
            </a:pPr>
            <a:r>
              <a:rPr lang="en-US" sz="2800" smtClean="0">
                <a:solidFill>
                  <a:srgbClr val="000000"/>
                </a:solidFill>
                <a:latin typeface="Arial" charset="0"/>
              </a:rPr>
              <a:t>Physiology of the third stage takes place, the placenta is expelled and bleeding is controlled.</a:t>
            </a:r>
          </a:p>
          <a:p>
            <a:pPr>
              <a:lnSpc>
                <a:spcPct val="90000"/>
              </a:lnSpc>
            </a:pPr>
            <a:endParaRPr lang="en-US" sz="2800"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12775" y="228600"/>
            <a:ext cx="8153400" cy="990600"/>
          </a:xfrm>
        </p:spPr>
        <p:txBody>
          <a:bodyPr/>
          <a:lstStyle/>
          <a:p>
            <a:r>
              <a:rPr lang="en-US" smtClean="0"/>
              <a:t>Active management</a:t>
            </a:r>
          </a:p>
        </p:txBody>
      </p:sp>
      <p:sp>
        <p:nvSpPr>
          <p:cNvPr id="123907" name="Rectangle 3"/>
          <p:cNvSpPr>
            <a:spLocks noGrp="1" noChangeArrowheads="1"/>
          </p:cNvSpPr>
          <p:nvPr>
            <p:ph sz="quarter" idx="1"/>
          </p:nvPr>
        </p:nvSpPr>
        <p:spPr>
          <a:xfrm>
            <a:off x="612775" y="1600200"/>
            <a:ext cx="8153400" cy="4495800"/>
          </a:xfrm>
        </p:spPr>
        <p:txBody>
          <a:bodyPr/>
          <a:lstStyle/>
          <a:p>
            <a:r>
              <a:rPr lang="en-US" sz="2800" b="1" dirty="0" smtClean="0">
                <a:solidFill>
                  <a:srgbClr val="000000"/>
                </a:solidFill>
                <a:latin typeface="Arial" charset="0"/>
              </a:rPr>
              <a:t>Giving Oxytocic Drugs</a:t>
            </a:r>
            <a:br>
              <a:rPr lang="en-US" sz="2800" b="1" dirty="0" smtClean="0">
                <a:solidFill>
                  <a:srgbClr val="000000"/>
                </a:solidFill>
                <a:latin typeface="Arial" charset="0"/>
              </a:rPr>
            </a:br>
            <a:r>
              <a:rPr lang="en-US" sz="2800" dirty="0" smtClean="0">
                <a:solidFill>
                  <a:srgbClr val="000000"/>
                </a:solidFill>
                <a:latin typeface="Arial" charset="0"/>
              </a:rPr>
              <a:t>Oxytocin, stimulate uterine contraction. </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12775" y="228600"/>
            <a:ext cx="8153400" cy="990600"/>
          </a:xfrm>
        </p:spPr>
        <p:txBody>
          <a:bodyPr/>
          <a:lstStyle/>
          <a:p>
            <a:endParaRPr lang="sw-KE" smtClean="0"/>
          </a:p>
        </p:txBody>
      </p:sp>
      <p:sp>
        <p:nvSpPr>
          <p:cNvPr id="124931" name="Rectangle 3"/>
          <p:cNvSpPr>
            <a:spLocks noGrp="1" noChangeArrowheads="1"/>
          </p:cNvSpPr>
          <p:nvPr>
            <p:ph sz="quarter" idx="1"/>
          </p:nvPr>
        </p:nvSpPr>
        <p:spPr>
          <a:xfrm>
            <a:off x="612775" y="1600200"/>
            <a:ext cx="8153400" cy="4495800"/>
          </a:xfrm>
        </p:spPr>
        <p:txBody>
          <a:bodyPr/>
          <a:lstStyle/>
          <a:p>
            <a:r>
              <a:rPr lang="en-US" dirty="0" err="1" smtClean="0">
                <a:solidFill>
                  <a:srgbClr val="000000"/>
                </a:solidFill>
                <a:latin typeface="Arial" charset="0"/>
              </a:rPr>
              <a:t>Syntocinon</a:t>
            </a:r>
            <a:r>
              <a:rPr lang="en-US" dirty="0" smtClean="0">
                <a:solidFill>
                  <a:srgbClr val="000000"/>
                </a:solidFill>
                <a:latin typeface="Arial" charset="0"/>
              </a:rPr>
              <a:t> is given with the birth of the baby.</a:t>
            </a:r>
          </a:p>
          <a:p>
            <a:endParaRPr lang="en-US" dirty="0" smtClean="0"/>
          </a:p>
          <a:p>
            <a:endParaRPr lang="en-US" dirty="0" smtClean="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en-US" b="1" smtClean="0">
                <a:solidFill>
                  <a:srgbClr val="000000"/>
                </a:solidFill>
                <a:latin typeface="Arial" charset="0"/>
              </a:rPr>
              <a:t/>
            </a:r>
            <a:br>
              <a:rPr lang="en-US" b="1" smtClean="0">
                <a:solidFill>
                  <a:srgbClr val="000000"/>
                </a:solidFill>
                <a:latin typeface="Arial" charset="0"/>
              </a:rPr>
            </a:br>
            <a:r>
              <a:rPr lang="en-US" b="1" smtClean="0">
                <a:solidFill>
                  <a:srgbClr val="000000"/>
                </a:solidFill>
                <a:latin typeface="Arial" charset="0"/>
              </a:rPr>
              <a:t/>
            </a:r>
            <a:br>
              <a:rPr lang="en-US" b="1" smtClean="0">
                <a:solidFill>
                  <a:srgbClr val="000000"/>
                </a:solidFill>
                <a:latin typeface="Arial" charset="0"/>
              </a:rPr>
            </a:br>
            <a:r>
              <a:rPr lang="en-US" b="1" smtClean="0">
                <a:solidFill>
                  <a:srgbClr val="000000"/>
                </a:solidFill>
                <a:latin typeface="Arial" charset="0"/>
              </a:rPr>
              <a:t/>
            </a:r>
            <a:br>
              <a:rPr lang="en-US" b="1" smtClean="0">
                <a:solidFill>
                  <a:srgbClr val="000000"/>
                </a:solidFill>
                <a:latin typeface="Arial" charset="0"/>
              </a:rPr>
            </a:br>
            <a:r>
              <a:rPr lang="en-US" b="1" smtClean="0">
                <a:solidFill>
                  <a:srgbClr val="000000"/>
                </a:solidFill>
                <a:latin typeface="Arial" charset="0"/>
              </a:rPr>
              <a:t>Controlled Cord Traction</a:t>
            </a:r>
            <a:br>
              <a:rPr lang="en-US" b="1" smtClean="0">
                <a:solidFill>
                  <a:srgbClr val="000000"/>
                </a:solidFill>
                <a:latin typeface="Arial" charset="0"/>
              </a:rPr>
            </a:br>
            <a:r>
              <a:rPr lang="en-US" b="1" smtClean="0">
                <a:solidFill>
                  <a:srgbClr val="000000"/>
                </a:solidFill>
                <a:latin typeface="Arial" charset="0"/>
              </a:rPr>
              <a:t/>
            </a:r>
            <a:br>
              <a:rPr lang="en-US" b="1" smtClean="0">
                <a:solidFill>
                  <a:srgbClr val="000000"/>
                </a:solidFill>
                <a:latin typeface="Arial" charset="0"/>
              </a:rPr>
            </a:br>
            <a:r>
              <a:rPr lang="en-US" b="1" smtClean="0">
                <a:solidFill>
                  <a:srgbClr val="000000"/>
                </a:solidFill>
                <a:latin typeface="Arial" charset="0"/>
              </a:rPr>
              <a:t/>
            </a:r>
            <a:br>
              <a:rPr lang="en-US" b="1" smtClean="0">
                <a:solidFill>
                  <a:srgbClr val="000000"/>
                </a:solidFill>
                <a:latin typeface="Arial" charset="0"/>
              </a:rPr>
            </a:br>
            <a:endParaRPr lang="en-US" b="1" smtClean="0">
              <a:solidFill>
                <a:srgbClr val="000000"/>
              </a:solidFill>
              <a:latin typeface="Arial" charset="0"/>
            </a:endParaRPr>
          </a:p>
        </p:txBody>
      </p:sp>
      <p:sp>
        <p:nvSpPr>
          <p:cNvPr id="125955" name="Rectangle 3"/>
          <p:cNvSpPr>
            <a:spLocks noGrp="1" noChangeArrowheads="1"/>
          </p:cNvSpPr>
          <p:nvPr>
            <p:ph sz="quarter" idx="1"/>
          </p:nvPr>
        </p:nvSpPr>
        <p:spPr>
          <a:xfrm>
            <a:off x="612775" y="1600200"/>
            <a:ext cx="8153400" cy="4495800"/>
          </a:xfrm>
        </p:spPr>
        <p:txBody>
          <a:bodyPr/>
          <a:lstStyle/>
          <a:p>
            <a:pPr>
              <a:buFontTx/>
              <a:buNone/>
            </a:pPr>
            <a:r>
              <a:rPr lang="en-US" sz="2800" smtClean="0">
                <a:solidFill>
                  <a:srgbClr val="000000"/>
                </a:solidFill>
                <a:latin typeface="Arial" charset="0"/>
              </a:rPr>
              <a:t>   The uterus must be firmly contracted before this method can be used. </a:t>
            </a:r>
          </a:p>
          <a:p>
            <a:pPr>
              <a:buFontTx/>
              <a:buNone/>
            </a:pPr>
            <a:r>
              <a:rPr lang="en-US" sz="2800" smtClean="0">
                <a:solidFill>
                  <a:srgbClr val="000000"/>
                </a:solidFill>
                <a:latin typeface="Arial" charset="0"/>
              </a:rPr>
              <a:t>    It is not necessary to wait for signs of placenta separation.</a:t>
            </a:r>
            <a:br>
              <a:rPr lang="en-US" sz="2800" smtClean="0">
                <a:solidFill>
                  <a:srgbClr val="000000"/>
                </a:solidFill>
                <a:latin typeface="Arial" charset="0"/>
              </a:rPr>
            </a:br>
            <a:r>
              <a:rPr lang="en-US" sz="2800" smtClean="0">
                <a:solidFill>
                  <a:srgbClr val="000000"/>
                </a:solidFill>
                <a:latin typeface="Arial" charset="0"/>
              </a:rPr>
              <a:t>Place the left hand above the symphysis pubis, push the uterus upwards and backwards with the right hand and pull the cord downwards and outwards.</a:t>
            </a:r>
          </a:p>
          <a:p>
            <a:pPr>
              <a:buFontTx/>
              <a:buNone/>
            </a:pPr>
            <a:r>
              <a:rPr lang="en-US" sz="2800" smtClean="0">
                <a:solidFill>
                  <a:srgbClr val="000000"/>
                </a:solidFill>
                <a:latin typeface="Arial" charset="0"/>
              </a:rPr>
              <a:t>    Apply traction steadily without jerking.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12775" y="228600"/>
            <a:ext cx="8153400" cy="990600"/>
          </a:xfrm>
        </p:spPr>
        <p:txBody>
          <a:bodyPr/>
          <a:lstStyle/>
          <a:p>
            <a:endParaRPr lang="sw-KE" smtClean="0"/>
          </a:p>
        </p:txBody>
      </p:sp>
      <p:sp>
        <p:nvSpPr>
          <p:cNvPr id="126979"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smtClean="0">
                <a:solidFill>
                  <a:srgbClr val="000000"/>
                </a:solidFill>
                <a:latin typeface="Arial" charset="0"/>
              </a:rPr>
              <a:t>    When the placenta is visible at the vulva, direct the cord upwards. </a:t>
            </a:r>
          </a:p>
          <a:p>
            <a:pPr>
              <a:lnSpc>
                <a:spcPct val="90000"/>
              </a:lnSpc>
              <a:buFontTx/>
              <a:buNone/>
            </a:pPr>
            <a:r>
              <a:rPr lang="en-US" sz="2800" smtClean="0">
                <a:solidFill>
                  <a:srgbClr val="000000"/>
                </a:solidFill>
                <a:latin typeface="Arial" charset="0"/>
              </a:rPr>
              <a:t>    The placenta will follow the curve of the birth canal.  Receive it with both hands and rotate the placenta.</a:t>
            </a:r>
          </a:p>
          <a:p>
            <a:pPr>
              <a:lnSpc>
                <a:spcPct val="90000"/>
              </a:lnSpc>
              <a:buFontTx/>
              <a:buNone/>
            </a:pPr>
            <a:r>
              <a:rPr lang="en-US" sz="2800" smtClean="0">
                <a:solidFill>
                  <a:srgbClr val="000000"/>
                </a:solidFill>
                <a:latin typeface="Arial" charset="0"/>
              </a:rPr>
              <a:t>    This will twist the membranes. You can then deliver the membranes with up side movements, which enable them to be drawn out without breaking.</a:t>
            </a:r>
            <a:br>
              <a:rPr lang="en-US" sz="2800" smtClean="0">
                <a:solidFill>
                  <a:srgbClr val="000000"/>
                </a:solidFill>
                <a:latin typeface="Arial" charset="0"/>
              </a:rPr>
            </a:br>
            <a:endParaRPr lang="en-US" sz="2800" smtClean="0">
              <a:solidFill>
                <a:srgbClr val="000000"/>
              </a:solidFill>
              <a:latin typeface="Arial" charset="0"/>
            </a:endParaRPr>
          </a:p>
          <a:p>
            <a:pPr>
              <a:lnSpc>
                <a:spcPct val="90000"/>
              </a:lnSpc>
            </a:pPr>
            <a:endParaRPr lang="en-US" sz="2800" smtClean="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12775" y="228600"/>
            <a:ext cx="8153400" cy="990600"/>
          </a:xfrm>
        </p:spPr>
        <p:txBody>
          <a:bodyPr/>
          <a:lstStyle/>
          <a:p>
            <a:r>
              <a:rPr lang="en-US" b="1" smtClean="0">
                <a:solidFill>
                  <a:srgbClr val="000000"/>
                </a:solidFill>
                <a:latin typeface="Arial" charset="0"/>
              </a:rPr>
              <a:t>Maternal Effort</a:t>
            </a:r>
          </a:p>
        </p:txBody>
      </p:sp>
      <p:sp>
        <p:nvSpPr>
          <p:cNvPr id="128003"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This method is not commonly used. When the placenta has separated and descended, the palm is placed downwards on the mother’s abdomen to provide a backup that the mother can push against. During a contraction, the mother should be asked to push down. The placenta will be pushed out of the vagina. This method is useful in the event of a macerated birth.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612775" y="228600"/>
            <a:ext cx="8153400" cy="990600"/>
          </a:xfrm>
        </p:spPr>
        <p:txBody>
          <a:bodyPr/>
          <a:lstStyle/>
          <a:p>
            <a:r>
              <a:rPr lang="en-US" b="1" smtClean="0">
                <a:solidFill>
                  <a:srgbClr val="000000"/>
                </a:solidFill>
                <a:latin typeface="Arial" charset="0"/>
              </a:rPr>
              <a:t>Fundal Pressure</a:t>
            </a:r>
          </a:p>
        </p:txBody>
      </p:sp>
      <p:sp>
        <p:nvSpPr>
          <p:cNvPr id="129027"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This method should be used in case of a macerated or pre-term baby as the strength of the cord is reduced. You should wait for signs of placental separation</a:t>
            </a:r>
          </a:p>
          <a:p>
            <a:r>
              <a:rPr lang="en-US" sz="2800" b="1" smtClean="0">
                <a:solidFill>
                  <a:srgbClr val="000000"/>
                </a:solidFill>
                <a:latin typeface="Arial" charset="0"/>
              </a:rPr>
              <a:t>Procedure</a:t>
            </a:r>
            <a:endParaRPr lang="en-US" sz="2800" smtClean="0">
              <a:solidFill>
                <a:srgbClr val="000000"/>
              </a:solidFill>
              <a:latin typeface="Arial" charset="0"/>
            </a:endParaRPr>
          </a:p>
          <a:p>
            <a:r>
              <a:rPr lang="en-US" sz="2800" smtClean="0">
                <a:solidFill>
                  <a:srgbClr val="000000"/>
                </a:solidFill>
                <a:latin typeface="Arial" charset="0"/>
              </a:rPr>
              <a:t>Make sure the bladder is empty. Instruct the mother to breathe through an open mouth slowly and quietly.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612775" y="228600"/>
            <a:ext cx="8153400" cy="990600"/>
          </a:xfrm>
        </p:spPr>
        <p:txBody>
          <a:bodyPr/>
          <a:lstStyle/>
          <a:p>
            <a:r>
              <a:rPr lang="en-US" smtClean="0"/>
              <a:t>Procedure ct</a:t>
            </a:r>
          </a:p>
        </p:txBody>
      </p:sp>
      <p:sp>
        <p:nvSpPr>
          <p:cNvPr id="13005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When there is a contraction, grasp the uterus with your left hand fingers behind the uterus. Thumb in the anterior surface. Apply pressure to the pelvic inlet in downward and backward direction. Receive the placenta with both hands. If the membranes do not slip out, turn the placenta around and deliver the membranes slowly with an upward movement. Rub the uterus and expel the clots</a:t>
            </a:r>
            <a:endParaRPr lang="en-US" sz="2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12775" y="228600"/>
            <a:ext cx="8153400" cy="990600"/>
          </a:xfrm>
        </p:spPr>
        <p:txBody>
          <a:bodyPr/>
          <a:lstStyle/>
          <a:p>
            <a:r>
              <a:rPr lang="en-US" smtClean="0"/>
              <a:t>Uterine action.</a:t>
            </a:r>
          </a:p>
        </p:txBody>
      </p:sp>
      <p:sp>
        <p:nvSpPr>
          <p:cNvPr id="20483" name="Rectangle 3"/>
          <p:cNvSpPr>
            <a:spLocks noGrp="1" noChangeArrowheads="1"/>
          </p:cNvSpPr>
          <p:nvPr>
            <p:ph sz="quarter" idx="1"/>
          </p:nvPr>
        </p:nvSpPr>
        <p:spPr>
          <a:xfrm>
            <a:off x="612775" y="1600200"/>
            <a:ext cx="8153400" cy="4495800"/>
          </a:xfrm>
        </p:spPr>
        <p:txBody>
          <a:bodyPr/>
          <a:lstStyle/>
          <a:p>
            <a:pPr>
              <a:buFontTx/>
              <a:buNone/>
            </a:pPr>
            <a:r>
              <a:rPr lang="sw-KE" sz="2800" b="1" dirty="0" smtClean="0"/>
              <a:t>Fundal dorminance-</a:t>
            </a:r>
          </a:p>
          <a:p>
            <a:pPr>
              <a:buFont typeface="Wingdings" panose="05000000000000000000" pitchFamily="2" charset="2"/>
              <a:buChar char="q"/>
            </a:pPr>
            <a:r>
              <a:rPr lang="sw-KE" sz="2800" dirty="0" smtClean="0"/>
              <a:t>Uterine contractions start at the fundus near one of the cornua and spread across and downwards.</a:t>
            </a:r>
          </a:p>
          <a:p>
            <a:pPr>
              <a:buFont typeface="Wingdings" panose="05000000000000000000" pitchFamily="2" charset="2"/>
              <a:buChar char="q"/>
            </a:pPr>
            <a:r>
              <a:rPr lang="sw-KE" sz="2800" dirty="0" smtClean="0"/>
              <a:t>The contractions last longer in the fundus where it is strongest</a:t>
            </a:r>
          </a:p>
          <a:p>
            <a:pPr>
              <a:buFont typeface="Wingdings" panose="05000000000000000000" pitchFamily="2" charset="2"/>
              <a:buChar char="q"/>
            </a:pPr>
            <a:r>
              <a:rPr lang="sw-KE" sz="2800" dirty="0" smtClean="0"/>
              <a:t>This pattern allows the the cervix to dilate and the strongly contracting fundus to expel the fetus.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12775" y="228600"/>
            <a:ext cx="8153400" cy="990600"/>
          </a:xfrm>
        </p:spPr>
        <p:txBody>
          <a:bodyPr/>
          <a:lstStyle/>
          <a:p>
            <a:r>
              <a:rPr lang="en-US" smtClean="0"/>
              <a:t>Examination of the mother</a:t>
            </a:r>
          </a:p>
        </p:txBody>
      </p:sp>
      <p:sp>
        <p:nvSpPr>
          <p:cNvPr id="131075"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Explain to the mother that you need to check if she has any tears, warn her it will be a bit painful but the worst part has passed, you will be very gentle and quick and that she needs to cooperate </a:t>
            </a:r>
          </a:p>
          <a:p>
            <a:r>
              <a:rPr lang="en-US" sz="2800" smtClean="0">
                <a:solidFill>
                  <a:srgbClr val="000000"/>
                </a:solidFill>
                <a:latin typeface="Arial" charset="0"/>
              </a:rPr>
              <a:t>Change the gloves, roll gauze over pointing and middle fingers of the right hand </a:t>
            </a:r>
          </a:p>
          <a:p>
            <a:r>
              <a:rPr lang="en-US" sz="2800" smtClean="0">
                <a:solidFill>
                  <a:srgbClr val="000000"/>
                </a:solidFill>
                <a:latin typeface="Arial" charset="0"/>
              </a:rPr>
              <a:t>Insert middle fingers of left hand facing upwards pushing the upper vaginal wall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612775" y="228600"/>
            <a:ext cx="8153400" cy="990600"/>
          </a:xfrm>
        </p:spPr>
        <p:txBody>
          <a:bodyPr/>
          <a:lstStyle/>
          <a:p>
            <a:r>
              <a:rPr lang="en-US" smtClean="0"/>
              <a:t>Examination ct</a:t>
            </a:r>
          </a:p>
        </p:txBody>
      </p:sp>
      <p:sp>
        <p:nvSpPr>
          <p:cNvPr id="13209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With the right hand press down the lower vaginal wall exposing the cervix </a:t>
            </a:r>
            <a:endParaRPr lang="en-US" sz="2800" smtClean="0"/>
          </a:p>
          <a:p>
            <a:pPr>
              <a:lnSpc>
                <a:spcPct val="90000"/>
              </a:lnSpc>
            </a:pPr>
            <a:r>
              <a:rPr lang="en-US" sz="2800" smtClean="0">
                <a:solidFill>
                  <a:srgbClr val="000000"/>
                </a:solidFill>
                <a:latin typeface="Arial" charset="0"/>
              </a:rPr>
              <a:t>Check the cervix for bleeding, oedema or tears </a:t>
            </a:r>
          </a:p>
          <a:p>
            <a:pPr>
              <a:lnSpc>
                <a:spcPct val="90000"/>
              </a:lnSpc>
            </a:pPr>
            <a:r>
              <a:rPr lang="en-US" sz="2800" smtClean="0">
                <a:solidFill>
                  <a:srgbClr val="000000"/>
                </a:solidFill>
                <a:latin typeface="Arial" charset="0"/>
              </a:rPr>
              <a:t>Check for any tears with the two fingers of your right hand, mop both sides of the vaginal wall, finish with the fourchette </a:t>
            </a:r>
          </a:p>
          <a:p>
            <a:pPr>
              <a:lnSpc>
                <a:spcPct val="90000"/>
              </a:lnSpc>
            </a:pPr>
            <a:r>
              <a:rPr lang="en-US" sz="2800" smtClean="0">
                <a:solidFill>
                  <a:srgbClr val="000000"/>
                </a:solidFill>
                <a:latin typeface="Arial" charset="0"/>
              </a:rPr>
              <a:t>Reassure the mother in case there is any tear for suturing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612775" y="228600"/>
            <a:ext cx="8153400" cy="990600"/>
          </a:xfrm>
        </p:spPr>
        <p:txBody>
          <a:bodyPr/>
          <a:lstStyle/>
          <a:p>
            <a:endParaRPr lang="sw-KE" smtClean="0"/>
          </a:p>
        </p:txBody>
      </p:sp>
      <p:sp>
        <p:nvSpPr>
          <p:cNvPr id="133123" name="Rectangle 3"/>
          <p:cNvSpPr>
            <a:spLocks noGrp="1" noChangeArrowheads="1"/>
          </p:cNvSpPr>
          <p:nvPr>
            <p:ph sz="quarter" idx="1"/>
          </p:nvPr>
        </p:nvSpPr>
        <p:spPr>
          <a:xfrm>
            <a:off x="612775" y="1600200"/>
            <a:ext cx="8153400" cy="4495800"/>
          </a:xfrm>
        </p:spPr>
        <p:txBody>
          <a:bodyPr/>
          <a:lstStyle/>
          <a:p>
            <a:pPr>
              <a:lnSpc>
                <a:spcPct val="90000"/>
              </a:lnSpc>
            </a:pPr>
            <a:r>
              <a:rPr lang="en-US" smtClean="0">
                <a:solidFill>
                  <a:srgbClr val="000000"/>
                </a:solidFill>
                <a:latin typeface="Arial" charset="0"/>
              </a:rPr>
              <a:t>Cover the perineum with the folded pad into a half </a:t>
            </a:r>
          </a:p>
          <a:p>
            <a:pPr>
              <a:lnSpc>
                <a:spcPct val="90000"/>
              </a:lnSpc>
            </a:pPr>
            <a:r>
              <a:rPr lang="en-US" smtClean="0">
                <a:solidFill>
                  <a:srgbClr val="000000"/>
                </a:solidFill>
                <a:latin typeface="Arial" charset="0"/>
              </a:rPr>
              <a:t>Wipe the buttocks from the fourchette towards the rectum cover the </a:t>
            </a:r>
            <a:br>
              <a:rPr lang="en-US" smtClean="0">
                <a:solidFill>
                  <a:srgbClr val="000000"/>
                </a:solidFill>
                <a:latin typeface="Arial" charset="0"/>
              </a:rPr>
            </a:br>
            <a:r>
              <a:rPr lang="en-US" smtClean="0">
                <a:solidFill>
                  <a:srgbClr val="000000"/>
                </a:solidFill>
                <a:latin typeface="Arial" charset="0"/>
              </a:rPr>
              <a:t>perineum completely </a:t>
            </a:r>
          </a:p>
          <a:p>
            <a:pPr>
              <a:lnSpc>
                <a:spcPct val="90000"/>
              </a:lnSpc>
            </a:pPr>
            <a:r>
              <a:rPr lang="en-US" smtClean="0">
                <a:solidFill>
                  <a:srgbClr val="000000"/>
                </a:solidFill>
                <a:latin typeface="Arial" charset="0"/>
              </a:rPr>
              <a:t>Collect any blood loss from the bed </a:t>
            </a:r>
          </a:p>
          <a:p>
            <a:pPr>
              <a:lnSpc>
                <a:spcPct val="90000"/>
              </a:lnSpc>
            </a:pPr>
            <a:r>
              <a:rPr lang="en-US" smtClean="0">
                <a:solidFill>
                  <a:srgbClr val="000000"/>
                </a:solidFill>
                <a:latin typeface="Arial" charset="0"/>
              </a:rPr>
              <a:t>Change the bed linen with the help of an assistant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12775" y="228600"/>
            <a:ext cx="8153400" cy="990600"/>
          </a:xfrm>
        </p:spPr>
        <p:txBody>
          <a:bodyPr/>
          <a:lstStyle/>
          <a:p>
            <a:endParaRPr lang="sw-KE" smtClean="0"/>
          </a:p>
        </p:txBody>
      </p:sp>
      <p:sp>
        <p:nvSpPr>
          <p:cNvPr id="13414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In case of episiotomy or a tear, scrub your hands while your assistant is setting a sterile suturing pack and repair the tears</a:t>
            </a:r>
            <a:endParaRPr lang="en-US" sz="2800" smtClean="0"/>
          </a:p>
          <a:p>
            <a:pPr>
              <a:lnSpc>
                <a:spcPct val="90000"/>
              </a:lnSpc>
            </a:pPr>
            <a:r>
              <a:rPr lang="en-US" sz="2800" smtClean="0">
                <a:solidFill>
                  <a:srgbClr val="000000"/>
                </a:solidFill>
                <a:latin typeface="Arial" charset="0"/>
              </a:rPr>
              <a:t>Ask the mother to lie on her back with her legs crossed on each other </a:t>
            </a:r>
          </a:p>
          <a:p>
            <a:pPr>
              <a:lnSpc>
                <a:spcPct val="90000"/>
              </a:lnSpc>
            </a:pPr>
            <a:r>
              <a:rPr lang="en-US" sz="2800" smtClean="0">
                <a:solidFill>
                  <a:srgbClr val="000000"/>
                </a:solidFill>
                <a:latin typeface="Arial" charset="0"/>
              </a:rPr>
              <a:t>Ask the assistant to hand over the baby to the mother </a:t>
            </a:r>
          </a:p>
          <a:p>
            <a:pPr>
              <a:lnSpc>
                <a:spcPct val="90000"/>
              </a:lnSpc>
            </a:pPr>
            <a:r>
              <a:rPr lang="en-US" sz="2800" smtClean="0">
                <a:solidFill>
                  <a:srgbClr val="000000"/>
                </a:solidFill>
                <a:latin typeface="Arial" charset="0"/>
              </a:rPr>
              <a:t>Leave the mother to rest while you go to examine the placenta</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612775" y="228600"/>
            <a:ext cx="8153400" cy="990600"/>
          </a:xfrm>
        </p:spPr>
        <p:txBody>
          <a:bodyPr/>
          <a:lstStyle/>
          <a:p>
            <a:r>
              <a:rPr lang="en-US" smtClean="0"/>
              <a:t>Examination of the placenta</a:t>
            </a:r>
          </a:p>
        </p:txBody>
      </p:sp>
      <p:sp>
        <p:nvSpPr>
          <p:cNvPr id="135171"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b="1" i="1" smtClean="0">
                <a:solidFill>
                  <a:srgbClr val="000000"/>
                </a:solidFill>
                <a:latin typeface="Arial" charset="0"/>
              </a:rPr>
              <a:t>Reason for examining the placenta: </a:t>
            </a:r>
          </a:p>
          <a:p>
            <a:pPr>
              <a:lnSpc>
                <a:spcPct val="90000"/>
              </a:lnSpc>
            </a:pPr>
            <a:r>
              <a:rPr lang="en-US" sz="2800" smtClean="0">
                <a:solidFill>
                  <a:srgbClr val="000000"/>
                </a:solidFill>
                <a:latin typeface="Arial" charset="0"/>
              </a:rPr>
              <a:t>To confirm completeness of the placenta and membranes </a:t>
            </a:r>
          </a:p>
          <a:p>
            <a:pPr>
              <a:lnSpc>
                <a:spcPct val="90000"/>
              </a:lnSpc>
            </a:pPr>
            <a:r>
              <a:rPr lang="en-US" sz="2800" smtClean="0">
                <a:solidFill>
                  <a:srgbClr val="000000"/>
                </a:solidFill>
                <a:latin typeface="Arial" charset="0"/>
              </a:rPr>
              <a:t>To check for any abnormalities of the placenta and the cord</a:t>
            </a:r>
            <a:br>
              <a:rPr lang="en-US" sz="2800" smtClean="0">
                <a:solidFill>
                  <a:srgbClr val="000000"/>
                </a:solidFill>
                <a:latin typeface="Arial" charset="0"/>
              </a:rPr>
            </a:br>
            <a:r>
              <a:rPr lang="en-US" sz="2800" b="1" i="1" smtClean="0">
                <a:solidFill>
                  <a:srgbClr val="000000"/>
                </a:solidFill>
                <a:latin typeface="Arial" charset="0"/>
              </a:rPr>
              <a:t>Procedure- </a:t>
            </a:r>
            <a:r>
              <a:rPr lang="en-US" sz="2800" smtClean="0">
                <a:solidFill>
                  <a:srgbClr val="000000"/>
                </a:solidFill>
                <a:latin typeface="Arial" charset="0"/>
              </a:rPr>
              <a:t>hold the end of the cord and check for the three blood vessels . </a:t>
            </a:r>
          </a:p>
          <a:p>
            <a:pPr>
              <a:lnSpc>
                <a:spcPct val="90000"/>
              </a:lnSpc>
            </a:pPr>
            <a:r>
              <a:rPr lang="en-US" sz="2800" smtClean="0">
                <a:solidFill>
                  <a:srgbClr val="000000"/>
                </a:solidFill>
                <a:latin typeface="Arial" charset="0"/>
              </a:rPr>
              <a:t>Lift the cord and check for the state of the membranes to see whether they are complete or incomplete.</a:t>
            </a:r>
          </a:p>
          <a:p>
            <a:pPr>
              <a:lnSpc>
                <a:spcPct val="90000"/>
              </a:lnSpc>
            </a:pPr>
            <a:endParaRPr lang="en-US" sz="2800" smtClean="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612775" y="228600"/>
            <a:ext cx="8153400" cy="990600"/>
          </a:xfrm>
        </p:spPr>
        <p:txBody>
          <a:bodyPr/>
          <a:lstStyle/>
          <a:p>
            <a:r>
              <a:rPr lang="en-US" smtClean="0"/>
              <a:t>Procedure ct</a:t>
            </a:r>
          </a:p>
        </p:txBody>
      </p:sp>
      <p:sp>
        <p:nvSpPr>
          <p:cNvPr id="136195"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smtClean="0">
                <a:solidFill>
                  <a:srgbClr val="000000"/>
                </a:solidFill>
                <a:latin typeface="Arial" charset="0"/>
              </a:rPr>
              <a:t>  Place the placenta on a flat surface to check whether the blood vessels run to the membranes on the foetal side. </a:t>
            </a:r>
          </a:p>
          <a:p>
            <a:pPr>
              <a:lnSpc>
                <a:spcPct val="90000"/>
              </a:lnSpc>
            </a:pPr>
            <a:r>
              <a:rPr lang="en-US" sz="2800" smtClean="0">
                <a:solidFill>
                  <a:srgbClr val="000000"/>
                </a:solidFill>
                <a:latin typeface="Arial" charset="0"/>
              </a:rPr>
              <a:t>Check for the insertion of the cord either central, lateral or battledove. </a:t>
            </a:r>
          </a:p>
          <a:p>
            <a:pPr>
              <a:lnSpc>
                <a:spcPct val="90000"/>
              </a:lnSpc>
            </a:pPr>
            <a:r>
              <a:rPr lang="en-US" sz="2800" smtClean="0">
                <a:solidFill>
                  <a:srgbClr val="000000"/>
                </a:solidFill>
                <a:latin typeface="Arial" charset="0"/>
              </a:rPr>
              <a:t>Turn the placenta on the maternal side, place on a flat surface and check if all the cotyledons are complete. If not complete, the doctor should be informed. Observe the mother for any bleeding.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12775" y="228600"/>
            <a:ext cx="8153400" cy="990600"/>
          </a:xfrm>
        </p:spPr>
        <p:txBody>
          <a:bodyPr/>
          <a:lstStyle/>
          <a:p>
            <a:endParaRPr lang="sw-KE" smtClean="0"/>
          </a:p>
        </p:txBody>
      </p:sp>
      <p:sp>
        <p:nvSpPr>
          <p:cNvPr id="137219" name="Rectangle 3"/>
          <p:cNvSpPr>
            <a:spLocks noGrp="1" noChangeArrowheads="1"/>
          </p:cNvSpPr>
          <p:nvPr>
            <p:ph sz="quarter" idx="1"/>
          </p:nvPr>
        </p:nvSpPr>
        <p:spPr>
          <a:xfrm>
            <a:off x="612775" y="1600200"/>
            <a:ext cx="8153400" cy="4495800"/>
          </a:xfrm>
        </p:spPr>
        <p:txBody>
          <a:bodyPr/>
          <a:lstStyle/>
          <a:p>
            <a:r>
              <a:rPr lang="en-US" smtClean="0">
                <a:solidFill>
                  <a:srgbClr val="000000"/>
                </a:solidFill>
                <a:latin typeface="Arial" charset="0"/>
              </a:rPr>
              <a:t>Pull off the chorion from the amnion. </a:t>
            </a:r>
          </a:p>
          <a:p>
            <a:r>
              <a:rPr lang="en-US" smtClean="0">
                <a:solidFill>
                  <a:srgbClr val="000000"/>
                </a:solidFill>
                <a:latin typeface="Arial" charset="0"/>
              </a:rPr>
              <a:t>Measure the length of the cord. </a:t>
            </a:r>
          </a:p>
          <a:p>
            <a:r>
              <a:rPr lang="en-US" smtClean="0">
                <a:solidFill>
                  <a:srgbClr val="000000"/>
                </a:solidFill>
                <a:latin typeface="Arial" charset="0"/>
              </a:rPr>
              <a:t>Measure blood loss. </a:t>
            </a:r>
          </a:p>
          <a:p>
            <a:r>
              <a:rPr lang="en-US" smtClean="0">
                <a:solidFill>
                  <a:srgbClr val="000000"/>
                </a:solidFill>
                <a:latin typeface="Arial" charset="0"/>
              </a:rPr>
              <a:t>Evaluate your patient’s condition based on the blood loss you have assessed. </a:t>
            </a:r>
          </a:p>
          <a:p>
            <a:r>
              <a:rPr lang="en-US" smtClean="0">
                <a:solidFill>
                  <a:srgbClr val="000000"/>
                </a:solidFill>
                <a:latin typeface="Arial" charset="0"/>
              </a:rPr>
              <a:t>Record the information while still fresh in your mind</a:t>
            </a:r>
          </a:p>
          <a:p>
            <a:endParaRPr lang="en-US" smtClean="0"/>
          </a:p>
          <a:p>
            <a:endParaRPr lang="en-US" smtClean="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612775" y="228600"/>
            <a:ext cx="8153400" cy="990600"/>
          </a:xfrm>
        </p:spPr>
        <p:txBody>
          <a:bodyPr/>
          <a:lstStyle/>
          <a:p>
            <a:r>
              <a:rPr lang="en-US" b="1" smtClean="0">
                <a:solidFill>
                  <a:srgbClr val="000000"/>
                </a:solidFill>
                <a:latin typeface="Arial" charset="0"/>
              </a:rPr>
              <a:t>The Fourth Stage of Labour</a:t>
            </a:r>
          </a:p>
        </p:txBody>
      </p:sp>
      <p:sp>
        <p:nvSpPr>
          <p:cNvPr id="13824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 The fourth stage starts after the delivery of the placenta and lasts for one hour. The nurse or midwife should observe the mother for blood loss, monitor vital signs, reassure her and let the mother hold the baby. The nurse should also record notes in the patients file, fill in the baby notification form and after the hour is over escort the mother to the maternity unit.</a:t>
            </a:r>
            <a:br>
              <a:rPr lang="en-US" sz="2800" smtClean="0">
                <a:solidFill>
                  <a:srgbClr val="000000"/>
                </a:solidFill>
                <a:latin typeface="Arial" charset="0"/>
              </a:rPr>
            </a:br>
            <a:endParaRPr lang="en-US" sz="2800" smtClean="0">
              <a:solidFill>
                <a:srgbClr val="000000"/>
              </a:solidFill>
              <a:latin typeface="Arial"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12775" y="228600"/>
            <a:ext cx="8153400" cy="990600"/>
          </a:xfrm>
        </p:spPr>
        <p:txBody>
          <a:bodyPr/>
          <a:lstStyle/>
          <a:p>
            <a:endParaRPr lang="sw-KE" smtClean="0"/>
          </a:p>
        </p:txBody>
      </p:sp>
      <p:sp>
        <p:nvSpPr>
          <p:cNvPr id="139267" name="Rectangle 3"/>
          <p:cNvSpPr>
            <a:spLocks noGrp="1" noChangeArrowheads="1"/>
          </p:cNvSpPr>
          <p:nvPr>
            <p:ph sz="quarter" idx="1"/>
          </p:nvPr>
        </p:nvSpPr>
        <p:spPr>
          <a:xfrm>
            <a:off x="612775" y="1600200"/>
            <a:ext cx="8153400" cy="4495800"/>
          </a:xfrm>
        </p:spPr>
        <p:txBody>
          <a:bodyPr/>
          <a:lstStyle/>
          <a:p>
            <a:pPr>
              <a:lnSpc>
                <a:spcPct val="90000"/>
              </a:lnSpc>
            </a:pPr>
            <a:r>
              <a:rPr lang="en-US" smtClean="0"/>
              <a:t>Assignment-</a:t>
            </a:r>
          </a:p>
          <a:p>
            <a:pPr>
              <a:lnSpc>
                <a:spcPct val="90000"/>
              </a:lnSpc>
            </a:pPr>
            <a:r>
              <a:rPr lang="en-US" smtClean="0"/>
              <a:t>(1) look up for complication s of labour in all the stages</a:t>
            </a:r>
          </a:p>
          <a:p>
            <a:pPr>
              <a:lnSpc>
                <a:spcPct val="90000"/>
              </a:lnSpc>
            </a:pPr>
            <a:r>
              <a:rPr lang="en-US" smtClean="0"/>
              <a:t>(2) Do a complete partograph of a mother who comes in labour at a dilatation of 2cm and having good contractions until she delivers.</a:t>
            </a:r>
          </a:p>
          <a:p>
            <a:pPr>
              <a:lnSpc>
                <a:spcPct val="90000"/>
              </a:lnSpc>
              <a:buFontTx/>
              <a:buNone/>
            </a:pPr>
            <a:r>
              <a:rPr lang="en-US" smtClean="0"/>
              <a:t>                              </a:t>
            </a:r>
            <a:r>
              <a:rPr lang="en-US" b="1" i="1" smtClean="0"/>
              <a:t>END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2775" y="228600"/>
            <a:ext cx="8153400" cy="990600"/>
          </a:xfrm>
        </p:spPr>
        <p:txBody>
          <a:bodyPr/>
          <a:lstStyle/>
          <a:p>
            <a:r>
              <a:rPr lang="sw-KE" smtClean="0"/>
              <a:t>Physiology ct.</a:t>
            </a:r>
          </a:p>
        </p:txBody>
      </p:sp>
      <p:sp>
        <p:nvSpPr>
          <p:cNvPr id="21507" name="Rectangle 3"/>
          <p:cNvSpPr>
            <a:spLocks noGrp="1" noChangeArrowheads="1"/>
          </p:cNvSpPr>
          <p:nvPr>
            <p:ph sz="quarter" idx="1"/>
          </p:nvPr>
        </p:nvSpPr>
        <p:spPr>
          <a:xfrm>
            <a:off x="612775" y="1600200"/>
            <a:ext cx="8153400" cy="4495800"/>
          </a:xfrm>
        </p:spPr>
        <p:txBody>
          <a:bodyPr/>
          <a:lstStyle/>
          <a:p>
            <a:r>
              <a:rPr lang="sw-KE" b="1" smtClean="0"/>
              <a:t>Polarity</a:t>
            </a:r>
            <a:r>
              <a:rPr lang="sw-KE" smtClean="0"/>
              <a:t>- refers to the neuromascular harmony that prevails between the two poles throughout labour.</a:t>
            </a:r>
          </a:p>
          <a:p>
            <a:pPr>
              <a:buFontTx/>
              <a:buNone/>
            </a:pPr>
            <a:r>
              <a:rPr lang="sw-KE" smtClean="0"/>
              <a:t>     The upper pole contracts strongly and retracts while the lower pole dilates to allow the descent of the fetus.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sw-KE" sz="4000" smtClean="0"/>
              <a:t>Physiology ct – </a:t>
            </a:r>
            <a:br>
              <a:rPr lang="sw-KE" sz="4000" smtClean="0"/>
            </a:br>
            <a:r>
              <a:rPr lang="sw-KE" sz="4000" smtClean="0"/>
              <a:t>Contraction and retraction</a:t>
            </a:r>
          </a:p>
        </p:txBody>
      </p:sp>
      <p:sp>
        <p:nvSpPr>
          <p:cNvPr id="22531" name="Rectangle 3"/>
          <p:cNvSpPr>
            <a:spLocks noGrp="1" noChangeArrowheads="1"/>
          </p:cNvSpPr>
          <p:nvPr>
            <p:ph sz="quarter" idx="1"/>
          </p:nvPr>
        </p:nvSpPr>
        <p:spPr>
          <a:xfrm>
            <a:off x="612775" y="1600200"/>
            <a:ext cx="8153400" cy="4495800"/>
          </a:xfrm>
        </p:spPr>
        <p:txBody>
          <a:bodyPr/>
          <a:lstStyle/>
          <a:p>
            <a:endParaRPr lang="sw-KE" sz="2800" smtClean="0"/>
          </a:p>
          <a:p>
            <a:r>
              <a:rPr lang="sw-KE" sz="2800" smtClean="0"/>
              <a:t>The uterine muscle has a unique property during labour in that the contraction does not pass out completely but the muscle fibres retain some of the shortening during relaxation and this is called retraction.</a:t>
            </a:r>
          </a:p>
          <a:p>
            <a:r>
              <a:rPr lang="sw-KE" sz="2800" smtClean="0"/>
              <a:t>The upper segment gradually becomes shorter and thicker and cavity diminishes thus assisting in expulsion.</a:t>
            </a:r>
          </a:p>
          <a:p>
            <a:endParaRPr lang="sw-KE"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sw-KE" sz="4000" smtClean="0"/>
              <a:t>Physilogy ct- formation of upper and lower segments</a:t>
            </a:r>
          </a:p>
        </p:txBody>
      </p:sp>
      <p:sp>
        <p:nvSpPr>
          <p:cNvPr id="23555" name="Rectangle 3"/>
          <p:cNvSpPr>
            <a:spLocks noGrp="1" noChangeArrowheads="1"/>
          </p:cNvSpPr>
          <p:nvPr>
            <p:ph sz="quarter" idx="1"/>
          </p:nvPr>
        </p:nvSpPr>
        <p:spPr>
          <a:xfrm>
            <a:off x="612775" y="1600200"/>
            <a:ext cx="8153400" cy="4495800"/>
          </a:xfrm>
        </p:spPr>
        <p:txBody>
          <a:bodyPr/>
          <a:lstStyle/>
          <a:p>
            <a:pPr>
              <a:lnSpc>
                <a:spcPct val="80000"/>
              </a:lnSpc>
            </a:pPr>
            <a:r>
              <a:rPr lang="sw-KE" sz="2800" dirty="0" smtClean="0"/>
              <a:t>By end of pregnancy, the body of the uterus is divided into two anatomically distinct parts.</a:t>
            </a:r>
          </a:p>
          <a:p>
            <a:pPr>
              <a:lnSpc>
                <a:spcPct val="80000"/>
              </a:lnSpc>
            </a:pPr>
            <a:r>
              <a:rPr lang="sw-KE" sz="2800" dirty="0" smtClean="0"/>
              <a:t>The upper segment concerned with contraction is thick and muscular while the lower segment is thinner and prepared for distension and dilatation.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sw-KE" sz="4000" smtClean="0"/>
              <a:t>Ct physiology – formation of the retraction ring.</a:t>
            </a:r>
          </a:p>
        </p:txBody>
      </p:sp>
      <p:sp>
        <p:nvSpPr>
          <p:cNvPr id="24579" name="Rectangle 3"/>
          <p:cNvSpPr>
            <a:spLocks noGrp="1" noChangeArrowheads="1"/>
          </p:cNvSpPr>
          <p:nvPr>
            <p:ph sz="quarter" idx="1"/>
          </p:nvPr>
        </p:nvSpPr>
        <p:spPr>
          <a:xfrm>
            <a:off x="612775" y="1600200"/>
            <a:ext cx="8153400" cy="4495800"/>
          </a:xfrm>
        </p:spPr>
        <p:txBody>
          <a:bodyPr/>
          <a:lstStyle/>
          <a:p>
            <a:pPr>
              <a:lnSpc>
                <a:spcPct val="90000"/>
              </a:lnSpc>
            </a:pPr>
            <a:r>
              <a:rPr lang="sw-KE" dirty="0" smtClean="0"/>
              <a:t>This is the ring that form between the upper and lower uterine segments.</a:t>
            </a:r>
          </a:p>
          <a:p>
            <a:pPr>
              <a:lnSpc>
                <a:spcPct val="90000"/>
              </a:lnSpc>
            </a:pPr>
            <a:r>
              <a:rPr lang="sw-KE" dirty="0" smtClean="0"/>
              <a:t>The normal retraction rises as the upper segment contracts and retracts and the lower segment thins out to accomodate the descending fetus.</a:t>
            </a:r>
          </a:p>
          <a:p>
            <a:pPr>
              <a:lnSpc>
                <a:spcPct val="90000"/>
              </a:lnSpc>
            </a:pPr>
            <a:r>
              <a:rPr lang="sw-KE" dirty="0" smtClean="0"/>
              <a:t>In obstructed labour this ring is excegerated and is called </a:t>
            </a:r>
            <a:r>
              <a:rPr lang="sw-KE" b="1" dirty="0" smtClean="0"/>
              <a:t>bundles ring</a:t>
            </a:r>
            <a:r>
              <a:rPr lang="sw-KE"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2775" y="228600"/>
            <a:ext cx="8153400" cy="990600"/>
          </a:xfrm>
        </p:spPr>
        <p:txBody>
          <a:bodyPr/>
          <a:lstStyle/>
          <a:p>
            <a:r>
              <a:rPr lang="sw-KE" sz="4000" smtClean="0"/>
              <a:t>Physiology ct- cervical effacement</a:t>
            </a:r>
          </a:p>
        </p:txBody>
      </p:sp>
      <p:sp>
        <p:nvSpPr>
          <p:cNvPr id="25603" name="Rectangle 3"/>
          <p:cNvSpPr>
            <a:spLocks noGrp="1" noChangeArrowheads="1"/>
          </p:cNvSpPr>
          <p:nvPr>
            <p:ph sz="quarter" idx="1"/>
          </p:nvPr>
        </p:nvSpPr>
        <p:spPr>
          <a:xfrm>
            <a:off x="612775" y="1600200"/>
            <a:ext cx="8153400" cy="4495800"/>
          </a:xfrm>
        </p:spPr>
        <p:txBody>
          <a:bodyPr/>
          <a:lstStyle/>
          <a:p>
            <a:pPr>
              <a:lnSpc>
                <a:spcPct val="80000"/>
              </a:lnSpc>
            </a:pPr>
            <a:r>
              <a:rPr lang="sw-KE" sz="2800" dirty="0" smtClean="0"/>
              <a:t>The muscle fibres sorrounding the internal os are drawn up by the retracting upper segment and the cervix merges into the lower segment.</a:t>
            </a:r>
          </a:p>
          <a:p>
            <a:pPr>
              <a:lnSpc>
                <a:spcPct val="80000"/>
              </a:lnSpc>
            </a:pPr>
            <a:r>
              <a:rPr lang="sw-KE" sz="2800" dirty="0" smtClean="0"/>
              <a:t>The cervical canal widens at the level of the internal os</a:t>
            </a:r>
          </a:p>
          <a:p>
            <a:pPr lvl="0">
              <a:lnSpc>
                <a:spcPct val="80000"/>
              </a:lnSpc>
              <a:buClr>
                <a:srgbClr val="DD8047"/>
              </a:buClr>
            </a:pPr>
            <a:r>
              <a:rPr lang="sw-KE" sz="2800" dirty="0">
                <a:solidFill>
                  <a:prstClr val="black"/>
                </a:solidFill>
              </a:rPr>
              <a:t>If the cervix is not taken up in the last weeks of pregnancy, this happens in labour</a:t>
            </a:r>
            <a:r>
              <a:rPr lang="sw-KE" sz="2800" dirty="0" smtClean="0">
                <a:solidFill>
                  <a:prstClr val="black"/>
                </a:solidFill>
              </a:rPr>
              <a:t>.</a:t>
            </a:r>
            <a:endParaRPr lang="sw-KE" sz="2800" dirty="0" smtClean="0"/>
          </a:p>
          <a:p>
            <a:pPr>
              <a:lnSpc>
                <a:spcPct val="80000"/>
              </a:lnSpc>
            </a:pPr>
            <a:r>
              <a:rPr lang="sw-KE" sz="2800" dirty="0" smtClean="0"/>
              <a:t>In primis the os remains closed till the cervix is completely flattened on the presenting part but in multis the external os starts dilating before full effacement.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2775" y="228600"/>
            <a:ext cx="8153400" cy="990600"/>
          </a:xfrm>
        </p:spPr>
        <p:txBody>
          <a:bodyPr/>
          <a:lstStyle/>
          <a:p>
            <a:r>
              <a:rPr lang="sw-KE" smtClean="0"/>
              <a:t>Physiology ct- cervical dilatation</a:t>
            </a:r>
          </a:p>
        </p:txBody>
      </p:sp>
      <p:sp>
        <p:nvSpPr>
          <p:cNvPr id="26627" name="Rectangle 3"/>
          <p:cNvSpPr>
            <a:spLocks noGrp="1" noChangeArrowheads="1"/>
          </p:cNvSpPr>
          <p:nvPr>
            <p:ph sz="quarter" idx="1"/>
          </p:nvPr>
        </p:nvSpPr>
        <p:spPr>
          <a:xfrm>
            <a:off x="612775" y="1600200"/>
            <a:ext cx="8153400" cy="4495800"/>
          </a:xfrm>
        </p:spPr>
        <p:txBody>
          <a:bodyPr/>
          <a:lstStyle/>
          <a:p>
            <a:pPr>
              <a:lnSpc>
                <a:spcPct val="90000"/>
              </a:lnSpc>
            </a:pPr>
            <a:r>
              <a:rPr lang="sw-KE" sz="2800" smtClean="0"/>
              <a:t>Refers to the process of the enlargement of the external os from a tightly closed aperture to an opening large enough to allow passage of the featal head.</a:t>
            </a:r>
          </a:p>
          <a:p>
            <a:pPr>
              <a:lnSpc>
                <a:spcPct val="90000"/>
              </a:lnSpc>
            </a:pPr>
            <a:r>
              <a:rPr lang="sw-KE" sz="2800" smtClean="0"/>
              <a:t>This occurs due to uterine action and counter pressure applied by bag of membranes and presenting head.</a:t>
            </a:r>
          </a:p>
          <a:p>
            <a:pPr>
              <a:lnSpc>
                <a:spcPct val="90000"/>
              </a:lnSpc>
            </a:pPr>
            <a:r>
              <a:rPr lang="sw-KE" sz="2800" smtClean="0"/>
              <a:t>A well flexed head closely applied to the cervix favours efficient dilatation as pressure is applied evenly to the cervix.</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2775" y="228600"/>
            <a:ext cx="8153400" cy="990600"/>
          </a:xfrm>
        </p:spPr>
        <p:txBody>
          <a:bodyPr/>
          <a:lstStyle/>
          <a:p>
            <a:r>
              <a:rPr lang="sw-KE" dirty="0"/>
              <a:t>Show</a:t>
            </a:r>
            <a:endParaRPr lang="sw-KE" dirty="0" smtClean="0"/>
          </a:p>
        </p:txBody>
      </p:sp>
      <p:sp>
        <p:nvSpPr>
          <p:cNvPr id="27651" name="Rectangle 3"/>
          <p:cNvSpPr>
            <a:spLocks noGrp="1" noChangeArrowheads="1"/>
          </p:cNvSpPr>
          <p:nvPr>
            <p:ph sz="quarter" idx="1"/>
          </p:nvPr>
        </p:nvSpPr>
        <p:spPr>
          <a:xfrm>
            <a:off x="612775" y="1600200"/>
            <a:ext cx="8153400" cy="4495800"/>
          </a:xfrm>
        </p:spPr>
        <p:txBody>
          <a:bodyPr/>
          <a:lstStyle/>
          <a:p>
            <a:pPr>
              <a:lnSpc>
                <a:spcPct val="90000"/>
              </a:lnSpc>
            </a:pPr>
            <a:r>
              <a:rPr lang="sw-KE" dirty="0" smtClean="0"/>
              <a:t>as a result of cervical dilatation, the operculum forming the cervical plug during pregnancy is lost.</a:t>
            </a:r>
          </a:p>
          <a:p>
            <a:pPr>
              <a:lnSpc>
                <a:spcPct val="90000"/>
              </a:lnSpc>
            </a:pPr>
            <a:r>
              <a:rPr lang="sw-KE" dirty="0" smtClean="0"/>
              <a:t> A blood stained mucoid discharge is thus seen.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12775" y="228600"/>
            <a:ext cx="8153400" cy="990600"/>
          </a:xfrm>
        </p:spPr>
        <p:txBody>
          <a:bodyPr/>
          <a:lstStyle/>
          <a:p>
            <a:r>
              <a:rPr lang="en-US" smtClean="0"/>
              <a:t>DEFINITION</a:t>
            </a:r>
          </a:p>
        </p:txBody>
      </p:sp>
      <p:sp>
        <p:nvSpPr>
          <p:cNvPr id="10243" name="Rectangle 3"/>
          <p:cNvSpPr>
            <a:spLocks noGrp="1" noChangeArrowheads="1"/>
          </p:cNvSpPr>
          <p:nvPr>
            <p:ph sz="quarter" idx="1"/>
          </p:nvPr>
        </p:nvSpPr>
        <p:spPr>
          <a:xfrm>
            <a:off x="612775" y="1600200"/>
            <a:ext cx="8153400" cy="4495800"/>
          </a:xfrm>
        </p:spPr>
        <p:txBody>
          <a:bodyPr/>
          <a:lstStyle/>
          <a:p>
            <a:pPr>
              <a:lnSpc>
                <a:spcPct val="90000"/>
              </a:lnSpc>
            </a:pPr>
            <a:r>
              <a:rPr lang="en-US" sz="2800" dirty="0" err="1" smtClean="0">
                <a:solidFill>
                  <a:srgbClr val="000000"/>
                </a:solidFill>
                <a:latin typeface="Arial" charset="0"/>
              </a:rPr>
              <a:t>Labour</a:t>
            </a:r>
            <a:r>
              <a:rPr lang="en-US" sz="2800" dirty="0" smtClean="0">
                <a:solidFill>
                  <a:srgbClr val="000000"/>
                </a:solidFill>
                <a:latin typeface="Arial" charset="0"/>
              </a:rPr>
              <a:t> is described as the process whereby the </a:t>
            </a:r>
            <a:r>
              <a:rPr lang="en-US" sz="2800" dirty="0" err="1" smtClean="0">
                <a:solidFill>
                  <a:srgbClr val="000000"/>
                </a:solidFill>
                <a:latin typeface="Arial" charset="0"/>
              </a:rPr>
              <a:t>foetus</a:t>
            </a:r>
            <a:r>
              <a:rPr lang="en-US" sz="2800" dirty="0" smtClean="0">
                <a:solidFill>
                  <a:srgbClr val="000000"/>
                </a:solidFill>
                <a:latin typeface="Arial" charset="0"/>
              </a:rPr>
              <a:t>, placenta and membranes are expelled through the birth canal after 28 weeks of gestation.</a:t>
            </a:r>
          </a:p>
          <a:p>
            <a:pPr>
              <a:lnSpc>
                <a:spcPct val="90000"/>
              </a:lnSpc>
            </a:pPr>
            <a:r>
              <a:rPr lang="en-US" sz="2800" dirty="0" smtClean="0">
                <a:solidFill>
                  <a:srgbClr val="000000"/>
                </a:solidFill>
                <a:latin typeface="Arial" charset="0"/>
              </a:rPr>
              <a:t>Normal </a:t>
            </a:r>
            <a:r>
              <a:rPr lang="en-US" sz="2800" dirty="0" err="1" smtClean="0">
                <a:solidFill>
                  <a:srgbClr val="000000"/>
                </a:solidFill>
                <a:latin typeface="Arial" charset="0"/>
              </a:rPr>
              <a:t>labour</a:t>
            </a:r>
            <a:r>
              <a:rPr lang="en-US" sz="2800" dirty="0" smtClean="0">
                <a:solidFill>
                  <a:srgbClr val="000000"/>
                </a:solidFill>
                <a:latin typeface="Arial" charset="0"/>
              </a:rPr>
              <a:t> </a:t>
            </a:r>
            <a:r>
              <a:rPr lang="en-US" sz="2800" dirty="0" smtClean="0">
                <a:solidFill>
                  <a:srgbClr val="000000"/>
                </a:solidFill>
                <a:latin typeface="Arial" charset="0"/>
                <a:cs typeface="Arial" charset="0"/>
              </a:rPr>
              <a:t>Occurs at term between 37 and 40 weeks</a:t>
            </a:r>
            <a:endParaRPr lang="en-US" sz="2800" dirty="0" smtClean="0">
              <a:solidFill>
                <a:srgbClr val="000000"/>
              </a:solidFill>
              <a:latin typeface="Arial" charset="0"/>
            </a:endParaRPr>
          </a:p>
          <a:p>
            <a:pPr>
              <a:lnSpc>
                <a:spcPct val="90000"/>
              </a:lnSpc>
            </a:pPr>
            <a:endParaRPr 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2775" y="228600"/>
            <a:ext cx="8153400" cy="990600"/>
          </a:xfrm>
        </p:spPr>
        <p:txBody>
          <a:bodyPr/>
          <a:lstStyle/>
          <a:p>
            <a:r>
              <a:rPr lang="sw-KE" smtClean="0"/>
              <a:t>MECHANICAL FACTORS</a:t>
            </a:r>
          </a:p>
        </p:txBody>
      </p:sp>
      <p:sp>
        <p:nvSpPr>
          <p:cNvPr id="28675" name="Rectangle 3"/>
          <p:cNvSpPr>
            <a:spLocks noGrp="1" noChangeArrowheads="1"/>
          </p:cNvSpPr>
          <p:nvPr>
            <p:ph sz="quarter" idx="1"/>
          </p:nvPr>
        </p:nvSpPr>
        <p:spPr>
          <a:xfrm>
            <a:off x="612775" y="1600200"/>
            <a:ext cx="8153400" cy="4495800"/>
          </a:xfrm>
        </p:spPr>
        <p:txBody>
          <a:bodyPr/>
          <a:lstStyle/>
          <a:p>
            <a:pPr>
              <a:lnSpc>
                <a:spcPct val="90000"/>
              </a:lnSpc>
            </a:pPr>
            <a:r>
              <a:rPr lang="sw-KE" sz="2400" b="1" smtClean="0"/>
              <a:t>Formation of fore waters-</a:t>
            </a:r>
          </a:p>
          <a:p>
            <a:pPr>
              <a:lnSpc>
                <a:spcPct val="90000"/>
              </a:lnSpc>
            </a:pPr>
            <a:r>
              <a:rPr lang="sw-KE" sz="2400" smtClean="0"/>
              <a:t>As the lower uterine segment stretches the chorion becomes detatched from it and the increased intra uterine pressure causes the loosened part to bulge downwads into the dilating cervix.</a:t>
            </a:r>
          </a:p>
          <a:p>
            <a:pPr>
              <a:lnSpc>
                <a:spcPct val="90000"/>
              </a:lnSpc>
            </a:pPr>
            <a:r>
              <a:rPr lang="sw-KE" sz="2400" smtClean="0"/>
              <a:t>The well flexed head fits snugly into the cervix and cuts the fluid infront of the head from that which sorrounding the body giving rise to fore and hind waters..</a:t>
            </a:r>
          </a:p>
          <a:p>
            <a:pPr>
              <a:lnSpc>
                <a:spcPct val="90000"/>
              </a:lnSpc>
            </a:pPr>
            <a:r>
              <a:rPr lang="sw-KE" sz="2400" smtClean="0"/>
              <a:t>The effect of this separation is to prevent early rapture of membranes from pressure applied to the hind waters by uterine contractions.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2775" y="228600"/>
            <a:ext cx="8153400" cy="990600"/>
          </a:xfrm>
        </p:spPr>
        <p:txBody>
          <a:bodyPr/>
          <a:lstStyle/>
          <a:p>
            <a:r>
              <a:rPr lang="sw-KE" smtClean="0"/>
              <a:t>General fluid pressure</a:t>
            </a:r>
          </a:p>
        </p:txBody>
      </p:sp>
      <p:sp>
        <p:nvSpPr>
          <p:cNvPr id="29699" name="Rectangle 3"/>
          <p:cNvSpPr>
            <a:spLocks noGrp="1" noChangeArrowheads="1"/>
          </p:cNvSpPr>
          <p:nvPr>
            <p:ph sz="quarter" idx="1"/>
          </p:nvPr>
        </p:nvSpPr>
        <p:spPr>
          <a:xfrm>
            <a:off x="612775" y="1600200"/>
            <a:ext cx="8153400" cy="4495800"/>
          </a:xfrm>
        </p:spPr>
        <p:txBody>
          <a:bodyPr/>
          <a:lstStyle/>
          <a:p>
            <a:r>
              <a:rPr lang="sw-KE" sz="2800" dirty="0" smtClean="0"/>
              <a:t>While the membranes remain intact, the pressure of contractions is applied on the waters and as fluid is not compressible the pressure is spread evenly through out the uterus and fetal body.</a:t>
            </a:r>
          </a:p>
          <a:p>
            <a:r>
              <a:rPr lang="sw-KE" sz="2800" dirty="0" smtClean="0"/>
              <a:t>Once membranes rapture and some fluid   escapes, the placenta is compressed between the uterine wall thus interfering with supply of oxygen to the fetus during contractions.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2775" y="228600"/>
            <a:ext cx="8153400" cy="990600"/>
          </a:xfrm>
        </p:spPr>
        <p:txBody>
          <a:bodyPr/>
          <a:lstStyle/>
          <a:p>
            <a:r>
              <a:rPr lang="sw-KE" smtClean="0"/>
              <a:t>Rapture of membranes</a:t>
            </a:r>
          </a:p>
        </p:txBody>
      </p:sp>
      <p:sp>
        <p:nvSpPr>
          <p:cNvPr id="30723" name="Rectangle 3"/>
          <p:cNvSpPr>
            <a:spLocks noGrp="1" noChangeArrowheads="1"/>
          </p:cNvSpPr>
          <p:nvPr>
            <p:ph sz="quarter" idx="1"/>
          </p:nvPr>
        </p:nvSpPr>
        <p:spPr>
          <a:xfrm>
            <a:off x="612775" y="1600200"/>
            <a:ext cx="8153400" cy="4495800"/>
          </a:xfrm>
        </p:spPr>
        <p:txBody>
          <a:bodyPr/>
          <a:lstStyle/>
          <a:p>
            <a:r>
              <a:rPr lang="sw-KE" sz="2800" smtClean="0"/>
              <a:t>This may take place long before labour begins, in first or second stage but may remain intact even at full dilatation and come out with the baby as a bulging sac called caul.</a:t>
            </a:r>
          </a:p>
          <a:p>
            <a:r>
              <a:rPr lang="sw-KE" sz="2800" smtClean="0"/>
              <a:t>Ideally should rapture in second stage.</a:t>
            </a:r>
          </a:p>
          <a:p>
            <a:r>
              <a:rPr lang="sw-KE" sz="2800" smtClean="0"/>
              <a:t>ARM may reduce length of labour but should be reserved for cases of poor progress of labour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12775" y="228600"/>
            <a:ext cx="8153400" cy="990600"/>
          </a:xfrm>
        </p:spPr>
        <p:txBody>
          <a:bodyPr/>
          <a:lstStyle/>
          <a:p>
            <a:r>
              <a:rPr lang="sw-KE" smtClean="0"/>
              <a:t>Fetal axis pressure</a:t>
            </a:r>
          </a:p>
        </p:txBody>
      </p:sp>
      <p:sp>
        <p:nvSpPr>
          <p:cNvPr id="31747" name="Rectangle 3"/>
          <p:cNvSpPr>
            <a:spLocks noGrp="1" noChangeArrowheads="1"/>
          </p:cNvSpPr>
          <p:nvPr>
            <p:ph sz="quarter" idx="1"/>
          </p:nvPr>
        </p:nvSpPr>
        <p:spPr>
          <a:xfrm>
            <a:off x="612775" y="1600200"/>
            <a:ext cx="8153400" cy="4495800"/>
          </a:xfrm>
        </p:spPr>
        <p:txBody>
          <a:bodyPr/>
          <a:lstStyle/>
          <a:p>
            <a:r>
              <a:rPr lang="sw-KE" smtClean="0"/>
              <a:t>This is when the uterus rears foward following a contraction and the force of the fundal contraction is transmitted to the fetal upper pole down the long axis and is applied by the presenting part to the cervix.</a:t>
            </a:r>
          </a:p>
          <a:p>
            <a:r>
              <a:rPr lang="sw-KE" smtClean="0"/>
              <a:t>This becomes more significant after rapture of membranes and in second stage of labour.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12775" y="228600"/>
            <a:ext cx="8153400" cy="990600"/>
          </a:xfrm>
        </p:spPr>
        <p:txBody>
          <a:bodyPr/>
          <a:lstStyle/>
          <a:p>
            <a:r>
              <a:rPr lang="sw-KE" smtClean="0"/>
              <a:t>Physiology of second stage</a:t>
            </a:r>
          </a:p>
        </p:txBody>
      </p:sp>
      <p:sp>
        <p:nvSpPr>
          <p:cNvPr id="32771" name="Rectangle 3"/>
          <p:cNvSpPr>
            <a:spLocks noGrp="1" noChangeArrowheads="1"/>
          </p:cNvSpPr>
          <p:nvPr>
            <p:ph sz="quarter" idx="1"/>
          </p:nvPr>
        </p:nvSpPr>
        <p:spPr>
          <a:xfrm>
            <a:off x="612775" y="1600200"/>
            <a:ext cx="8153400" cy="4495800"/>
          </a:xfrm>
        </p:spPr>
        <p:txBody>
          <a:bodyPr/>
          <a:lstStyle/>
          <a:p>
            <a:pPr>
              <a:lnSpc>
                <a:spcPct val="90000"/>
              </a:lnSpc>
            </a:pPr>
            <a:r>
              <a:rPr lang="sw-KE" sz="2400" dirty="0" smtClean="0"/>
              <a:t>There is continuation of the forces that had been in action in first stage but they are accelerated with full cervical dilatation.</a:t>
            </a:r>
          </a:p>
          <a:p>
            <a:pPr>
              <a:lnSpc>
                <a:spcPct val="90000"/>
              </a:lnSpc>
            </a:pPr>
            <a:r>
              <a:rPr lang="sw-KE" sz="2400" dirty="0" smtClean="0"/>
              <a:t>Contractions become stronger and longer but may be less frequent allowing for a resting phase for the mother and baby.</a:t>
            </a:r>
          </a:p>
          <a:p>
            <a:pPr>
              <a:lnSpc>
                <a:spcPct val="90000"/>
              </a:lnSpc>
            </a:pPr>
            <a:r>
              <a:rPr lang="sw-KE" sz="2400" dirty="0" smtClean="0"/>
              <a:t>There is continued contraction and retraction of the upper segment while the lower segment passively dilates and thins out</a:t>
            </a:r>
          </a:p>
          <a:p>
            <a:pPr>
              <a:lnSpc>
                <a:spcPct val="90000"/>
              </a:lnSpc>
            </a:pPr>
            <a:r>
              <a:rPr lang="sw-KE" sz="2400" dirty="0" smtClean="0"/>
              <a:t>There may be spontaneous rapture of membranes allowing the fetal head to be applied to the vaginal wall.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2775" y="228600"/>
            <a:ext cx="8153400" cy="990600"/>
          </a:xfrm>
        </p:spPr>
        <p:txBody>
          <a:bodyPr/>
          <a:lstStyle/>
          <a:p>
            <a:endParaRPr lang="sw-KE" smtClean="0"/>
          </a:p>
        </p:txBody>
      </p:sp>
      <p:sp>
        <p:nvSpPr>
          <p:cNvPr id="33795" name="Rectangle 3"/>
          <p:cNvSpPr>
            <a:spLocks noGrp="1" noChangeArrowheads="1"/>
          </p:cNvSpPr>
          <p:nvPr>
            <p:ph sz="quarter" idx="1"/>
          </p:nvPr>
        </p:nvSpPr>
        <p:spPr>
          <a:xfrm>
            <a:off x="612775" y="1600200"/>
            <a:ext cx="8153400" cy="4495800"/>
          </a:xfrm>
        </p:spPr>
        <p:txBody>
          <a:bodyPr/>
          <a:lstStyle/>
          <a:p>
            <a:pPr>
              <a:lnSpc>
                <a:spcPct val="90000"/>
              </a:lnSpc>
            </a:pPr>
            <a:r>
              <a:rPr lang="sw-KE" sz="2400" dirty="0" smtClean="0"/>
              <a:t>This fetal axis pressure aids flexion to allow the smallest diameter to present.</a:t>
            </a:r>
          </a:p>
          <a:p>
            <a:pPr>
              <a:lnSpc>
                <a:spcPct val="90000"/>
              </a:lnSpc>
            </a:pPr>
            <a:r>
              <a:rPr lang="sw-KE" sz="2400" dirty="0" smtClean="0"/>
              <a:t>The contractions become more expulsive and pressure is exerted on the rectum and pelvic floor.</a:t>
            </a:r>
          </a:p>
          <a:p>
            <a:pPr>
              <a:lnSpc>
                <a:spcPct val="90000"/>
              </a:lnSpc>
            </a:pPr>
            <a:r>
              <a:rPr lang="sw-KE" sz="2400" dirty="0" smtClean="0"/>
              <a:t>The mother feels a compelling urge to push and this reflex becomes increasingly compulsive, overwhelming and involuntary during each contraction.</a:t>
            </a:r>
          </a:p>
          <a:p>
            <a:pPr>
              <a:lnSpc>
                <a:spcPct val="90000"/>
              </a:lnSpc>
            </a:pPr>
            <a:r>
              <a:rPr lang="sw-KE" sz="2400" dirty="0" smtClean="0"/>
              <a:t>The mother responds by applying her secondary powers of expulsion by controlling her abdominal muscles and diaphragm.</a:t>
            </a:r>
          </a:p>
          <a:p>
            <a:pPr>
              <a:lnSpc>
                <a:spcPct val="90000"/>
              </a:lnSpc>
            </a:pPr>
            <a:endParaRPr lang="sw-KE"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12775" y="228600"/>
            <a:ext cx="8153400" cy="990600"/>
          </a:xfrm>
        </p:spPr>
        <p:txBody>
          <a:bodyPr/>
          <a:lstStyle/>
          <a:p>
            <a:endParaRPr lang="sw-KE" smtClean="0"/>
          </a:p>
        </p:txBody>
      </p:sp>
      <p:sp>
        <p:nvSpPr>
          <p:cNvPr id="34819" name="Rectangle 3"/>
          <p:cNvSpPr>
            <a:spLocks noGrp="1" noChangeArrowheads="1"/>
          </p:cNvSpPr>
          <p:nvPr>
            <p:ph sz="quarter" idx="1"/>
          </p:nvPr>
        </p:nvSpPr>
        <p:spPr>
          <a:xfrm>
            <a:off x="612775" y="1600200"/>
            <a:ext cx="8153400" cy="4495800"/>
          </a:xfrm>
        </p:spPr>
        <p:txBody>
          <a:bodyPr/>
          <a:lstStyle/>
          <a:p>
            <a:pPr>
              <a:lnSpc>
                <a:spcPct val="80000"/>
              </a:lnSpc>
            </a:pPr>
            <a:r>
              <a:rPr lang="sw-KE" sz="2400" dirty="0" smtClean="0"/>
              <a:t>The hard fetal head distends the soft tissues of the pelvis thus displacing the pelvic floor</a:t>
            </a:r>
          </a:p>
          <a:p>
            <a:pPr>
              <a:lnSpc>
                <a:spcPct val="80000"/>
              </a:lnSpc>
            </a:pPr>
            <a:r>
              <a:rPr lang="sw-KE" sz="2400" dirty="0" smtClean="0"/>
              <a:t>The bladder is pushed upwards to the abdomen and urethra is thinned.</a:t>
            </a:r>
          </a:p>
          <a:p>
            <a:pPr>
              <a:lnSpc>
                <a:spcPct val="80000"/>
              </a:lnSpc>
            </a:pPr>
            <a:r>
              <a:rPr lang="sw-KE" sz="2400" dirty="0" smtClean="0"/>
              <a:t>The rectum is flattened into the sacral curve. The levator ani muscle dilate, thins out and is displaced laterally. The perineal body is flattened, straightened and thinned.</a:t>
            </a:r>
          </a:p>
          <a:p>
            <a:pPr>
              <a:lnSpc>
                <a:spcPct val="80000"/>
              </a:lnSpc>
            </a:pPr>
            <a:r>
              <a:rPr lang="sw-KE" sz="2400" dirty="0" smtClean="0"/>
              <a:t>The fetal head becomes visible and advances with every contraction but recedes during resting phase till crowning takes place, the head is born then the shaulders and body follow with the next contraction accompanied with a gush of amniotic fluid.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12775" y="228600"/>
            <a:ext cx="8153400" cy="990600"/>
          </a:xfrm>
        </p:spPr>
        <p:txBody>
          <a:bodyPr/>
          <a:lstStyle/>
          <a:p>
            <a:endParaRPr lang="sw-KE" smtClean="0"/>
          </a:p>
        </p:txBody>
      </p:sp>
      <p:sp>
        <p:nvSpPr>
          <p:cNvPr id="35843" name="Rectangle 3"/>
          <p:cNvSpPr>
            <a:spLocks noGrp="1" noChangeArrowheads="1"/>
          </p:cNvSpPr>
          <p:nvPr>
            <p:ph sz="quarter" idx="1"/>
          </p:nvPr>
        </p:nvSpPr>
        <p:spPr>
          <a:xfrm>
            <a:off x="612775" y="1600200"/>
            <a:ext cx="8153400" cy="4495800"/>
          </a:xfrm>
        </p:spPr>
        <p:txBody>
          <a:bodyPr/>
          <a:lstStyle/>
          <a:p>
            <a:pPr>
              <a:lnSpc>
                <a:spcPct val="90000"/>
              </a:lnSpc>
            </a:pPr>
            <a:r>
              <a:rPr lang="sw-KE" sz="2800" smtClean="0"/>
              <a:t>In summary the contactions become stronger and more powerful in nature.</a:t>
            </a:r>
          </a:p>
          <a:p>
            <a:pPr>
              <a:lnSpc>
                <a:spcPct val="90000"/>
              </a:lnSpc>
            </a:pPr>
            <a:r>
              <a:rPr lang="sw-KE" sz="2800" smtClean="0"/>
              <a:t>Secondary powers and effort are employed.</a:t>
            </a:r>
          </a:p>
          <a:p>
            <a:pPr>
              <a:lnSpc>
                <a:spcPct val="90000"/>
              </a:lnSpc>
            </a:pPr>
            <a:r>
              <a:rPr lang="sw-KE" sz="2800" smtClean="0"/>
              <a:t>The pelvic floor is displaced by the advancing fetal head.</a:t>
            </a:r>
          </a:p>
          <a:p>
            <a:pPr>
              <a:lnSpc>
                <a:spcPct val="90000"/>
              </a:lnSpc>
            </a:pPr>
            <a:r>
              <a:rPr lang="sw-KE" sz="2800" smtClean="0"/>
              <a:t>The fetus is expelled.</a:t>
            </a:r>
          </a:p>
          <a:p>
            <a:pPr>
              <a:lnSpc>
                <a:spcPct val="90000"/>
              </a:lnSpc>
            </a:pPr>
            <a:r>
              <a:rPr lang="sw-KE" sz="2800" smtClean="0"/>
              <a:t>During 2nd stage the fetus makes a series of passive movements described as mechanism of labour.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2775" y="228600"/>
            <a:ext cx="8153400" cy="990600"/>
          </a:xfrm>
        </p:spPr>
        <p:txBody>
          <a:bodyPr/>
          <a:lstStyle/>
          <a:p>
            <a:r>
              <a:rPr lang="sw-KE" smtClean="0"/>
              <a:t>Mechanism normal labour</a:t>
            </a:r>
          </a:p>
        </p:txBody>
      </p:sp>
      <p:sp>
        <p:nvSpPr>
          <p:cNvPr id="36867" name="Rectangle 3"/>
          <p:cNvSpPr>
            <a:spLocks noGrp="1" noChangeArrowheads="1"/>
          </p:cNvSpPr>
          <p:nvPr>
            <p:ph sz="quarter" idx="1"/>
          </p:nvPr>
        </p:nvSpPr>
        <p:spPr>
          <a:xfrm>
            <a:off x="612775" y="1600200"/>
            <a:ext cx="8153400" cy="4495800"/>
          </a:xfrm>
        </p:spPr>
        <p:txBody>
          <a:bodyPr/>
          <a:lstStyle/>
          <a:p>
            <a:r>
              <a:rPr lang="sw-KE" dirty="0" smtClean="0"/>
              <a:t>Principle guiding this is that -descent takes place through out.</a:t>
            </a:r>
          </a:p>
          <a:p>
            <a:r>
              <a:rPr lang="sw-KE" dirty="0" smtClean="0"/>
              <a:t>-Whichever part leads and first meets the resistance of the pelvic floor rotates forward till it comes under the symphysis pubis.</a:t>
            </a:r>
          </a:p>
          <a:p>
            <a:r>
              <a:rPr lang="sw-KE" dirty="0" smtClean="0"/>
              <a:t>-Whatever emerges from the pelvis will pivot (hinge on) around the pubic bone.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609600"/>
            <a:ext cx="9144000" cy="990600"/>
          </a:xfrm>
        </p:spPr>
        <p:txBody>
          <a:bodyPr/>
          <a:lstStyle/>
          <a:p>
            <a:r>
              <a:rPr lang="sw-KE" sz="4000" smtClean="0"/>
              <a:t>Mechanism of vertex presentation LOA</a:t>
            </a:r>
            <a:r>
              <a:rPr lang="sw-KE" smtClean="0"/>
              <a:t> </a:t>
            </a:r>
          </a:p>
        </p:txBody>
      </p:sp>
      <p:sp>
        <p:nvSpPr>
          <p:cNvPr id="37891" name="Rectangle 3"/>
          <p:cNvSpPr>
            <a:spLocks noGrp="1" noChangeArrowheads="1"/>
          </p:cNvSpPr>
          <p:nvPr>
            <p:ph sz="quarter" idx="1"/>
          </p:nvPr>
        </p:nvSpPr>
        <p:spPr>
          <a:xfrm>
            <a:off x="612775" y="1600200"/>
            <a:ext cx="8153400" cy="4495800"/>
          </a:xfrm>
        </p:spPr>
        <p:txBody>
          <a:bodyPr/>
          <a:lstStyle/>
          <a:p>
            <a:r>
              <a:rPr lang="sw-KE" smtClean="0"/>
              <a:t>Lie is longitudinal </a:t>
            </a:r>
          </a:p>
          <a:p>
            <a:r>
              <a:rPr lang="sw-KE" smtClean="0"/>
              <a:t>Presentation is cephalic</a:t>
            </a:r>
          </a:p>
          <a:p>
            <a:r>
              <a:rPr lang="sw-KE" smtClean="0"/>
              <a:t>Position –LOA</a:t>
            </a:r>
          </a:p>
          <a:p>
            <a:r>
              <a:rPr lang="sw-KE" smtClean="0"/>
              <a:t>Attitude-one of good flexion</a:t>
            </a:r>
          </a:p>
          <a:p>
            <a:r>
              <a:rPr lang="sw-KE" smtClean="0"/>
              <a:t>Denominatior-occiput</a:t>
            </a:r>
          </a:p>
          <a:p>
            <a:r>
              <a:rPr lang="sw-KE" smtClean="0"/>
              <a:t>Presenting part-posterior part of anterior parietal bone.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2775" y="228600"/>
            <a:ext cx="8153400" cy="990600"/>
          </a:xfrm>
        </p:spPr>
        <p:txBody>
          <a:bodyPr/>
          <a:lstStyle/>
          <a:p>
            <a:r>
              <a:rPr lang="en-US" smtClean="0"/>
              <a:t>Stages of labour</a:t>
            </a:r>
          </a:p>
        </p:txBody>
      </p:sp>
      <p:sp>
        <p:nvSpPr>
          <p:cNvPr id="11267" name="Rectangle 3"/>
          <p:cNvSpPr>
            <a:spLocks noGrp="1" noChangeArrowheads="1"/>
          </p:cNvSpPr>
          <p:nvPr>
            <p:ph sz="quarter" idx="1"/>
          </p:nvPr>
        </p:nvSpPr>
        <p:spPr>
          <a:xfrm>
            <a:off x="612775" y="1600200"/>
            <a:ext cx="8153400" cy="4495800"/>
          </a:xfrm>
        </p:spPr>
        <p:txBody>
          <a:bodyPr/>
          <a:lstStyle/>
          <a:p>
            <a:r>
              <a:rPr lang="en-US" b="1" smtClean="0"/>
              <a:t>First stage</a:t>
            </a:r>
            <a:r>
              <a:rPr lang="en-US" smtClean="0"/>
              <a:t>- is that of dilatation of the cervix and lasts from onset of true labour to complete dilatation of the cervix.</a:t>
            </a:r>
          </a:p>
          <a:p>
            <a:r>
              <a:rPr lang="en-US" b="1" smtClean="0"/>
              <a:t>Second stage</a:t>
            </a:r>
            <a:r>
              <a:rPr lang="en-US" smtClean="0"/>
              <a:t>- that of the expulsion of the fetus and starts at full dilatation and ends with the birth of the baby.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title"/>
          </p:nvPr>
        </p:nvSpPr>
        <p:spPr>
          <a:xfrm>
            <a:off x="612775" y="228600"/>
            <a:ext cx="8153400" cy="990600"/>
          </a:xfrm>
        </p:spPr>
        <p:txBody>
          <a:bodyPr>
            <a:normAutofit fontScale="90000"/>
          </a:bodyPr>
          <a:lstStyle/>
          <a:p>
            <a:pPr marL="838200" indent="-838200" fontAlgn="auto">
              <a:spcAft>
                <a:spcPts val="0"/>
              </a:spcAft>
              <a:defRPr/>
            </a:pPr>
            <a:r>
              <a:rPr lang="en-US" sz="3200" u="sng" smtClean="0"/>
              <a:t/>
            </a:r>
            <a:br>
              <a:rPr lang="en-US" sz="3200" u="sng" smtClean="0"/>
            </a:br>
            <a:endParaRPr lang="sw-KE" sz="3200" u="sng" smtClean="0"/>
          </a:p>
        </p:txBody>
      </p:sp>
      <p:sp>
        <p:nvSpPr>
          <p:cNvPr id="38915" name="Rectangle 9"/>
          <p:cNvSpPr>
            <a:spLocks noGrp="1" noChangeArrowheads="1"/>
          </p:cNvSpPr>
          <p:nvPr>
            <p:ph sz="quarter" idx="1"/>
          </p:nvPr>
        </p:nvSpPr>
        <p:spPr>
          <a:xfrm>
            <a:off x="612775" y="1600200"/>
            <a:ext cx="8153400" cy="4495800"/>
          </a:xfrm>
        </p:spPr>
        <p:txBody>
          <a:bodyPr/>
          <a:lstStyle/>
          <a:p>
            <a:pPr>
              <a:lnSpc>
                <a:spcPct val="90000"/>
              </a:lnSpc>
            </a:pPr>
            <a:r>
              <a:rPr lang="sw-KE" sz="2800" dirty="0" smtClean="0"/>
              <a:t>Main movements </a:t>
            </a:r>
            <a:r>
              <a:rPr lang="sw-KE" sz="2800" dirty="0" smtClean="0"/>
              <a:t>are-descent, </a:t>
            </a:r>
            <a:r>
              <a:rPr lang="sw-KE" sz="2800" dirty="0"/>
              <a:t>flexion of the </a:t>
            </a:r>
            <a:r>
              <a:rPr lang="sw-KE" sz="2800" dirty="0" smtClean="0"/>
              <a:t>head, </a:t>
            </a:r>
            <a:r>
              <a:rPr lang="sw-KE" sz="2800" dirty="0" smtClean="0"/>
              <a:t>internal rotation of the head, </a:t>
            </a:r>
            <a:r>
              <a:rPr lang="sw-KE" sz="2800" dirty="0" smtClean="0"/>
              <a:t>crowning</a:t>
            </a:r>
            <a:r>
              <a:rPr lang="sw-KE" sz="2800" dirty="0" smtClean="0"/>
              <a:t>, extension of the head, restitution, internal rotation of the shoulders, external rotation of the head and lateral flexion of the body.</a:t>
            </a:r>
          </a:p>
          <a:p>
            <a:pPr>
              <a:lnSpc>
                <a:spcPct val="90000"/>
              </a:lnSpc>
            </a:pPr>
            <a:r>
              <a:rPr lang="sw-KE" sz="2800" b="1" dirty="0" smtClean="0"/>
              <a:t>Descent</a:t>
            </a:r>
            <a:r>
              <a:rPr lang="sw-KE" sz="2800" dirty="0" smtClean="0"/>
              <a:t>- starts when lightening occurs during the last two weeks of pregnancy in a primi.</a:t>
            </a:r>
          </a:p>
          <a:p>
            <a:pPr>
              <a:lnSpc>
                <a:spcPct val="90000"/>
              </a:lnSpc>
            </a:pPr>
            <a:r>
              <a:rPr lang="sw-KE" sz="2800" dirty="0" smtClean="0"/>
              <a:t>It is further increased during labour by the force of uterine contractions and maternal effort in 2nd stage.</a:t>
            </a:r>
          </a:p>
          <a:p>
            <a:pPr>
              <a:lnSpc>
                <a:spcPct val="90000"/>
              </a:lnSpc>
            </a:pPr>
            <a:endParaRPr lang="sw-KE"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12775" y="228600"/>
            <a:ext cx="8153400" cy="990600"/>
          </a:xfrm>
        </p:spPr>
        <p:txBody>
          <a:bodyPr/>
          <a:lstStyle/>
          <a:p>
            <a:endParaRPr lang="sw-KE" dirty="0" smtClean="0"/>
          </a:p>
        </p:txBody>
      </p:sp>
      <p:sp>
        <p:nvSpPr>
          <p:cNvPr id="39939" name="Rectangle 3"/>
          <p:cNvSpPr>
            <a:spLocks noGrp="1" noChangeArrowheads="1"/>
          </p:cNvSpPr>
          <p:nvPr>
            <p:ph sz="quarter" idx="1"/>
          </p:nvPr>
        </p:nvSpPr>
        <p:spPr>
          <a:xfrm>
            <a:off x="612775" y="1600200"/>
            <a:ext cx="8153400" cy="4495800"/>
          </a:xfrm>
        </p:spPr>
        <p:txBody>
          <a:bodyPr/>
          <a:lstStyle/>
          <a:p>
            <a:pPr>
              <a:lnSpc>
                <a:spcPct val="90000"/>
              </a:lnSpc>
            </a:pPr>
            <a:r>
              <a:rPr lang="sw-KE" b="1" dirty="0"/>
              <a:t>Flexion of the </a:t>
            </a:r>
            <a:r>
              <a:rPr lang="sw-KE" b="1" dirty="0" smtClean="0"/>
              <a:t>head - </a:t>
            </a:r>
            <a:r>
              <a:rPr lang="sw-KE" dirty="0" smtClean="0"/>
              <a:t>As pressure is exerted down the fetal axis and transmitted to the occiput there is increased flexion of the head.</a:t>
            </a:r>
          </a:p>
          <a:p>
            <a:pPr>
              <a:lnSpc>
                <a:spcPct val="90000"/>
              </a:lnSpc>
            </a:pPr>
            <a:r>
              <a:rPr lang="sw-KE" dirty="0" smtClean="0"/>
              <a:t>At the onset of labour, the sub occipital frontal diameter 10cm presents, with increased flexion, the sub occipto bregmatic diameter 9.5cm presents.</a:t>
            </a:r>
          </a:p>
          <a:p>
            <a:pPr>
              <a:lnSpc>
                <a:spcPct val="90000"/>
              </a:lnSpc>
            </a:pPr>
            <a:r>
              <a:rPr lang="sw-KE" dirty="0" smtClean="0"/>
              <a:t>The occiput becomes the denominator.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12775" y="228600"/>
            <a:ext cx="8153400" cy="990600"/>
          </a:xfrm>
        </p:spPr>
        <p:txBody>
          <a:bodyPr/>
          <a:lstStyle/>
          <a:p>
            <a:endParaRPr lang="sw-KE" dirty="0" smtClean="0"/>
          </a:p>
        </p:txBody>
      </p:sp>
      <p:sp>
        <p:nvSpPr>
          <p:cNvPr id="40963" name="Rectangle 3"/>
          <p:cNvSpPr>
            <a:spLocks noGrp="1" noChangeArrowheads="1"/>
          </p:cNvSpPr>
          <p:nvPr>
            <p:ph sz="quarter" idx="1"/>
          </p:nvPr>
        </p:nvSpPr>
        <p:spPr>
          <a:xfrm>
            <a:off x="612775" y="1600200"/>
            <a:ext cx="8153400" cy="4495800"/>
          </a:xfrm>
        </p:spPr>
        <p:txBody>
          <a:bodyPr/>
          <a:lstStyle/>
          <a:p>
            <a:r>
              <a:rPr lang="sw-KE" sz="2800" b="1" dirty="0"/>
              <a:t>Internal rotation of the </a:t>
            </a:r>
            <a:r>
              <a:rPr lang="sw-KE" sz="2800" b="1" dirty="0" smtClean="0"/>
              <a:t>head </a:t>
            </a:r>
            <a:r>
              <a:rPr lang="sw-KE" sz="2800" dirty="0" smtClean="0"/>
              <a:t>The occiput touches the pelvic floor first and rotates anteriorly (fowards) though 1/8 of a circle from the left ileopectineal eminence to the symphysis pubis. It escapes under the pubic arch. The sub occipital region pivots on the lower border of the symphysis pubis.</a:t>
            </a:r>
          </a:p>
          <a:p>
            <a:r>
              <a:rPr lang="sw-KE" sz="2800" dirty="0" smtClean="0"/>
              <a:t>The anterior posterior diameter of the head now lies on the anterior posterior diameter of the outlet.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12775" y="228600"/>
            <a:ext cx="8153400" cy="990600"/>
          </a:xfrm>
        </p:spPr>
        <p:txBody>
          <a:bodyPr/>
          <a:lstStyle/>
          <a:p>
            <a:endParaRPr lang="sw-KE" dirty="0" smtClean="0"/>
          </a:p>
        </p:txBody>
      </p:sp>
      <p:sp>
        <p:nvSpPr>
          <p:cNvPr id="41987" name="Rectangle 3"/>
          <p:cNvSpPr>
            <a:spLocks noGrp="1" noChangeArrowheads="1"/>
          </p:cNvSpPr>
          <p:nvPr>
            <p:ph sz="quarter" idx="1"/>
          </p:nvPr>
        </p:nvSpPr>
        <p:spPr>
          <a:xfrm>
            <a:off x="612775" y="1600200"/>
            <a:ext cx="8153400" cy="4495800"/>
          </a:xfrm>
        </p:spPr>
        <p:txBody>
          <a:bodyPr/>
          <a:lstStyle/>
          <a:p>
            <a:pPr>
              <a:lnSpc>
                <a:spcPct val="90000"/>
              </a:lnSpc>
            </a:pPr>
            <a:r>
              <a:rPr lang="sw-KE" sz="2800" b="1" dirty="0"/>
              <a:t>Crowning of the </a:t>
            </a:r>
            <a:r>
              <a:rPr lang="sw-KE" sz="2800" b="1" dirty="0" smtClean="0"/>
              <a:t>head </a:t>
            </a:r>
            <a:r>
              <a:rPr lang="sw-KE" sz="2800" dirty="0" smtClean="0"/>
              <a:t>The occipital prominence escapes beneath the sub pubic arch and the head no longer receeds between uterine contractions. The widest transverse diameter ie biparietal 9.5cm is born .</a:t>
            </a:r>
          </a:p>
          <a:p>
            <a:pPr>
              <a:lnSpc>
                <a:spcPct val="90000"/>
              </a:lnSpc>
              <a:buFontTx/>
              <a:buNone/>
            </a:pPr>
            <a:r>
              <a:rPr lang="sw-KE" sz="2800" b="1" dirty="0" smtClean="0"/>
              <a:t>Extension of the head</a:t>
            </a:r>
            <a:r>
              <a:rPr lang="sw-KE" sz="2800" dirty="0" smtClean="0"/>
              <a:t>- Is the movement by which flexion is undone. It releases the sinciput, the face and the chin sweeps the perineum and are born by a movement of extension.</a:t>
            </a:r>
          </a:p>
          <a:p>
            <a:pPr>
              <a:lnSpc>
                <a:spcPct val="90000"/>
              </a:lnSpc>
            </a:pPr>
            <a:r>
              <a:rPr lang="sw-KE" sz="2800" dirty="0" smtClean="0"/>
              <a:t>The vaginal outlet is extended by the </a:t>
            </a:r>
            <a:r>
              <a:rPr lang="sw-KE" sz="2800" b="1" dirty="0" smtClean="0"/>
              <a:t>sub occipital frontal diameter 10cm.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12775" y="228600"/>
            <a:ext cx="8153400" cy="990600"/>
          </a:xfrm>
        </p:spPr>
        <p:txBody>
          <a:bodyPr/>
          <a:lstStyle/>
          <a:p>
            <a:endParaRPr lang="sw-KE" smtClean="0"/>
          </a:p>
        </p:txBody>
      </p:sp>
      <p:sp>
        <p:nvSpPr>
          <p:cNvPr id="35843"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90000"/>
              </a:lnSpc>
              <a:spcAft>
                <a:spcPts val="0"/>
              </a:spcAft>
              <a:buFont typeface="Wingdings"/>
              <a:buChar char=""/>
              <a:defRPr/>
            </a:pPr>
            <a:r>
              <a:rPr lang="sw-KE" sz="2800" b="1" smtClean="0"/>
              <a:t>Restitution </a:t>
            </a:r>
            <a:r>
              <a:rPr lang="sw-KE" sz="2800" smtClean="0"/>
              <a:t>-This is a movement to undo the twist which resulted from internal rotation of the head.</a:t>
            </a:r>
          </a:p>
          <a:p>
            <a:pPr marL="320040" indent="-320040" fontAlgn="auto">
              <a:lnSpc>
                <a:spcPct val="90000"/>
              </a:lnSpc>
              <a:spcAft>
                <a:spcPts val="0"/>
              </a:spcAft>
              <a:buFontTx/>
              <a:buNone/>
              <a:defRPr/>
            </a:pPr>
            <a:r>
              <a:rPr lang="sw-KE" sz="2800" smtClean="0"/>
              <a:t>     In the left occipito anterior position, the occiput restitutes 1/8 of a cycle to the left.</a:t>
            </a:r>
          </a:p>
          <a:p>
            <a:pPr marL="320040" indent="-320040" fontAlgn="auto">
              <a:lnSpc>
                <a:spcPct val="90000"/>
              </a:lnSpc>
              <a:spcAft>
                <a:spcPts val="0"/>
              </a:spcAft>
              <a:buFont typeface="Wingdings"/>
              <a:buChar char=""/>
              <a:defRPr/>
            </a:pPr>
            <a:r>
              <a:rPr lang="sw-KE" sz="2800" b="1" smtClean="0"/>
              <a:t>Internal rotation of the shaulders</a:t>
            </a:r>
            <a:r>
              <a:rPr lang="sw-KE" sz="2800" smtClean="0"/>
              <a:t>- Similar to internal rotation of the head in LOA, the shoulders are now in the left oblique diameter of the pelvic cavity. The anterior shoulder reaches the right side of the pelvic floor first and rotates forwards, bringing the shoulders into the anterior posterior diameter of the outlet. This takes place with the uterine contractions after the head is born.</a:t>
            </a:r>
          </a:p>
          <a:p>
            <a:pPr marL="320040" indent="-320040" fontAlgn="auto">
              <a:lnSpc>
                <a:spcPct val="90000"/>
              </a:lnSpc>
              <a:spcAft>
                <a:spcPts val="0"/>
              </a:spcAft>
              <a:buFont typeface="Wingdings"/>
              <a:buChar char=""/>
              <a:defRPr/>
            </a:pPr>
            <a:endParaRPr lang="sw-KE" sz="28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12775" y="228600"/>
            <a:ext cx="8153400" cy="990600"/>
          </a:xfrm>
        </p:spPr>
        <p:txBody>
          <a:bodyPr/>
          <a:lstStyle/>
          <a:p>
            <a:endParaRPr lang="sw-KE" dirty="0" smtClean="0"/>
          </a:p>
        </p:txBody>
      </p:sp>
      <p:sp>
        <p:nvSpPr>
          <p:cNvPr id="44035" name="Rectangle 3"/>
          <p:cNvSpPr>
            <a:spLocks noGrp="1" noChangeArrowheads="1"/>
          </p:cNvSpPr>
          <p:nvPr>
            <p:ph sz="quarter" idx="1"/>
          </p:nvPr>
        </p:nvSpPr>
        <p:spPr>
          <a:xfrm>
            <a:off x="612775" y="1600200"/>
            <a:ext cx="8153400" cy="4495800"/>
          </a:xfrm>
        </p:spPr>
        <p:txBody>
          <a:bodyPr/>
          <a:lstStyle/>
          <a:p>
            <a:r>
              <a:rPr lang="sw-KE" sz="2800" b="1" dirty="0"/>
              <a:t>External rotation of the </a:t>
            </a:r>
            <a:r>
              <a:rPr lang="sw-KE" sz="2800" b="1" dirty="0" smtClean="0"/>
              <a:t>head- </a:t>
            </a:r>
            <a:r>
              <a:rPr lang="sw-KE" sz="2800" dirty="0" smtClean="0"/>
              <a:t>Occurs at the same time as internal rotation of the shoulders. It occurs in the same direction as restitution. The occiput is now lateral. </a:t>
            </a:r>
          </a:p>
          <a:p>
            <a:r>
              <a:rPr lang="sw-KE" sz="2800" b="1" dirty="0" smtClean="0"/>
              <a:t>Lateral flexion of the body</a:t>
            </a:r>
            <a:r>
              <a:rPr lang="sw-KE" sz="2800" dirty="0" smtClean="0"/>
              <a:t>- The anterior shoulder escapes beneath the sub pubic arch. The posterior shoulder sweeps the perineum. The body is born by lateral flexion as the spine is bent sideways to conform to the curve of the birth canal.  </a:t>
            </a:r>
          </a:p>
          <a:p>
            <a:endParaRPr lang="sw-KE" sz="2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12775" y="228600"/>
            <a:ext cx="8153400" cy="990600"/>
          </a:xfrm>
        </p:spPr>
        <p:txBody>
          <a:bodyPr/>
          <a:lstStyle/>
          <a:p>
            <a:r>
              <a:rPr lang="sw-KE" smtClean="0"/>
              <a:t>Probable signs of second stage</a:t>
            </a:r>
          </a:p>
        </p:txBody>
      </p:sp>
      <p:sp>
        <p:nvSpPr>
          <p:cNvPr id="45059" name="Rectangle 3"/>
          <p:cNvSpPr>
            <a:spLocks noGrp="1" noChangeArrowheads="1"/>
          </p:cNvSpPr>
          <p:nvPr>
            <p:ph sz="quarter" idx="1"/>
          </p:nvPr>
        </p:nvSpPr>
        <p:spPr>
          <a:xfrm>
            <a:off x="612775" y="1600200"/>
            <a:ext cx="8153400" cy="4495800"/>
          </a:xfrm>
        </p:spPr>
        <p:txBody>
          <a:bodyPr/>
          <a:lstStyle/>
          <a:p>
            <a:r>
              <a:rPr lang="sw-KE" dirty="0" smtClean="0"/>
              <a:t>Expulsive uterine contractions – rule out OPP or  deeply engaged head with a full rectum.</a:t>
            </a:r>
          </a:p>
          <a:p>
            <a:r>
              <a:rPr lang="sw-KE" dirty="0" smtClean="0"/>
              <a:t>A trickle of blood- rule out APH</a:t>
            </a:r>
          </a:p>
          <a:p>
            <a:r>
              <a:rPr lang="sw-KE" dirty="0" smtClean="0"/>
              <a:t>Gaping of the anus</a:t>
            </a:r>
          </a:p>
          <a:p>
            <a:r>
              <a:rPr lang="sw-KE" dirty="0" smtClean="0"/>
              <a:t>Gaping of the vulva in primis.</a:t>
            </a:r>
          </a:p>
          <a:p>
            <a:r>
              <a:rPr lang="sw-KE" dirty="0" smtClean="0"/>
              <a:t>Bulging of the perineum.</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a:xfrm>
            <a:off x="612775" y="228600"/>
            <a:ext cx="8153400" cy="990600"/>
          </a:xfrm>
        </p:spPr>
        <p:txBody>
          <a:bodyPr/>
          <a:lstStyle/>
          <a:p>
            <a:endParaRPr lang="sw-KE" smtClean="0"/>
          </a:p>
        </p:txBody>
      </p:sp>
      <p:sp>
        <p:nvSpPr>
          <p:cNvPr id="46083" name="Rectangle 1027"/>
          <p:cNvSpPr>
            <a:spLocks noGrp="1" noChangeArrowheads="1"/>
          </p:cNvSpPr>
          <p:nvPr>
            <p:ph sz="quarter" idx="1"/>
          </p:nvPr>
        </p:nvSpPr>
        <p:spPr>
          <a:xfrm>
            <a:off x="612775" y="1600200"/>
            <a:ext cx="8153400" cy="4495800"/>
          </a:xfrm>
        </p:spPr>
        <p:txBody>
          <a:bodyPr/>
          <a:lstStyle/>
          <a:p>
            <a:r>
              <a:rPr lang="en-US" dirty="0" smtClean="0">
                <a:solidFill>
                  <a:srgbClr val="000000"/>
                </a:solidFill>
                <a:latin typeface="Arial" charset="0"/>
              </a:rPr>
              <a:t>The factors, which influence the mechanism of labor, are known as the </a:t>
            </a:r>
            <a:r>
              <a:rPr lang="en-US" b="1" dirty="0" smtClean="0">
                <a:solidFill>
                  <a:srgbClr val="000000"/>
                </a:solidFill>
                <a:latin typeface="Arial" charset="0"/>
              </a:rPr>
              <a:t>three 'Ps': </a:t>
            </a:r>
            <a:r>
              <a:rPr lang="en-US" dirty="0" smtClean="0">
                <a:solidFill>
                  <a:srgbClr val="000000"/>
                </a:solidFill>
                <a:latin typeface="Arial" charset="0"/>
              </a:rPr>
              <a:t>power, passage, and passenger. </a:t>
            </a:r>
          </a:p>
          <a:p>
            <a:r>
              <a:rPr lang="en-US" dirty="0" smtClean="0">
                <a:solidFill>
                  <a:srgbClr val="000000"/>
                </a:solidFill>
                <a:latin typeface="Arial" charset="0"/>
              </a:rPr>
              <a:t>Power- refer to strength of contractions</a:t>
            </a:r>
          </a:p>
          <a:p>
            <a:r>
              <a:rPr lang="en-US" dirty="0" smtClean="0">
                <a:solidFill>
                  <a:srgbClr val="000000"/>
                </a:solidFill>
                <a:latin typeface="Arial" charset="0"/>
              </a:rPr>
              <a:t>Passage is the pelvic outlet</a:t>
            </a:r>
          </a:p>
          <a:p>
            <a:r>
              <a:rPr lang="en-US" dirty="0" smtClean="0">
                <a:solidFill>
                  <a:srgbClr val="000000"/>
                </a:solidFill>
                <a:latin typeface="Arial" charset="0"/>
              </a:rPr>
              <a:t>Passenger is the fetus</a:t>
            </a: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12775" y="228600"/>
            <a:ext cx="8153400" cy="990600"/>
          </a:xfrm>
        </p:spPr>
        <p:txBody>
          <a:bodyPr/>
          <a:lstStyle/>
          <a:p>
            <a:r>
              <a:rPr lang="sw-KE" smtClean="0"/>
              <a:t>Physiology of third stage </a:t>
            </a:r>
          </a:p>
        </p:txBody>
      </p:sp>
      <p:sp>
        <p:nvSpPr>
          <p:cNvPr id="39939" name="Rectangle 3"/>
          <p:cNvSpPr>
            <a:spLocks noGrp="1" noChangeArrowheads="1"/>
          </p:cNvSpPr>
          <p:nvPr>
            <p:ph sz="quarter" idx="1"/>
          </p:nvPr>
        </p:nvSpPr>
        <p:spPr>
          <a:xfrm>
            <a:off x="612775" y="1600200"/>
            <a:ext cx="8153400" cy="4495800"/>
          </a:xfrm>
        </p:spPr>
        <p:txBody>
          <a:bodyPr>
            <a:normAutofit lnSpcReduction="10000"/>
          </a:bodyPr>
          <a:lstStyle/>
          <a:p>
            <a:pPr marL="609600" indent="-609600" fontAlgn="auto">
              <a:lnSpc>
                <a:spcPct val="90000"/>
              </a:lnSpc>
              <a:spcAft>
                <a:spcPts val="0"/>
              </a:spcAft>
              <a:buFont typeface="Wingdings"/>
              <a:buChar char=""/>
              <a:defRPr/>
            </a:pPr>
            <a:r>
              <a:rPr lang="sw-KE" sz="2800" smtClean="0"/>
              <a:t>Is the stage of labour from delivery of the baby to complete expulsion of placenta and membranes. Normal 5-15 mins though upto 1 hour may be considered normal.</a:t>
            </a:r>
          </a:p>
          <a:p>
            <a:pPr marL="609600" indent="-609600" fontAlgn="auto">
              <a:lnSpc>
                <a:spcPct val="90000"/>
              </a:lnSpc>
              <a:spcAft>
                <a:spcPts val="0"/>
              </a:spcAft>
              <a:buFont typeface="Wingdings"/>
              <a:buChar char=""/>
              <a:defRPr/>
            </a:pPr>
            <a:r>
              <a:rPr lang="sw-KE" sz="2800" smtClean="0"/>
              <a:t>Physiological changes include:separation, descent and expulsion of placenta and  membranes;and control of bleeding. </a:t>
            </a:r>
          </a:p>
          <a:p>
            <a:pPr marL="609600" indent="-609600" fontAlgn="auto">
              <a:lnSpc>
                <a:spcPct val="90000"/>
              </a:lnSpc>
              <a:spcAft>
                <a:spcPts val="0"/>
              </a:spcAft>
              <a:buFont typeface="Wingdings"/>
              <a:buChar char=""/>
              <a:defRPr/>
            </a:pPr>
            <a:r>
              <a:rPr lang="sw-KE" sz="2800" smtClean="0"/>
              <a:t>The fundus is felt 2.5cm below the umbilicus.</a:t>
            </a:r>
          </a:p>
          <a:p>
            <a:pPr marL="609600" indent="-609600" fontAlgn="auto">
              <a:lnSpc>
                <a:spcPct val="90000"/>
              </a:lnSpc>
              <a:spcAft>
                <a:spcPts val="0"/>
              </a:spcAft>
              <a:buFont typeface="Wingdings"/>
              <a:buChar char=""/>
              <a:defRPr/>
            </a:pPr>
            <a:r>
              <a:rPr lang="sw-KE" sz="2800" smtClean="0"/>
              <a:t>Signs of separation include elongation of the cord that doesnt recede on pressure applied above the symphysis pubis a gush of blood, uterus feels like a cricket ball.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sw-KE" sz="4000" smtClean="0"/>
              <a:t>Separation, descent and expulsion of placenta and membranes.</a:t>
            </a:r>
          </a:p>
        </p:txBody>
      </p:sp>
      <p:sp>
        <p:nvSpPr>
          <p:cNvPr id="48131" name="Rectangle 3"/>
          <p:cNvSpPr>
            <a:spLocks noGrp="1" noChangeArrowheads="1"/>
          </p:cNvSpPr>
          <p:nvPr>
            <p:ph sz="quarter" idx="1"/>
          </p:nvPr>
        </p:nvSpPr>
        <p:spPr>
          <a:xfrm>
            <a:off x="612775" y="1600200"/>
            <a:ext cx="8153400" cy="4495800"/>
          </a:xfrm>
        </p:spPr>
        <p:txBody>
          <a:bodyPr/>
          <a:lstStyle/>
          <a:p>
            <a:r>
              <a:rPr lang="sw-KE" sz="2800" smtClean="0"/>
              <a:t>From 2nd stage of labour the uterine cavity empties progressively.</a:t>
            </a:r>
          </a:p>
          <a:p>
            <a:r>
              <a:rPr lang="sw-KE" sz="2800" smtClean="0"/>
              <a:t> The contractions and retractions become stronger and more powerful. </a:t>
            </a:r>
          </a:p>
          <a:p>
            <a:r>
              <a:rPr lang="sw-KE" sz="2800" smtClean="0"/>
              <a:t>By begining of third stage the placental site begins to diminish in size.</a:t>
            </a:r>
          </a:p>
          <a:p>
            <a:r>
              <a:rPr lang="sw-KE" sz="2800" smtClean="0"/>
              <a:t>The inelastic placenta thickens and becomes more compact as the cotyledons are crowded together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775" y="228600"/>
            <a:ext cx="8153400" cy="990600"/>
          </a:xfrm>
        </p:spPr>
        <p:txBody>
          <a:bodyPr/>
          <a:lstStyle/>
          <a:p>
            <a:r>
              <a:rPr lang="en-US" smtClean="0"/>
              <a:t>Stages ct</a:t>
            </a:r>
          </a:p>
        </p:txBody>
      </p:sp>
      <p:sp>
        <p:nvSpPr>
          <p:cNvPr id="12291" name="Rectangle 3"/>
          <p:cNvSpPr>
            <a:spLocks noGrp="1" noChangeArrowheads="1"/>
          </p:cNvSpPr>
          <p:nvPr>
            <p:ph sz="quarter" idx="1"/>
          </p:nvPr>
        </p:nvSpPr>
        <p:spPr>
          <a:xfrm>
            <a:off x="612775" y="1600200"/>
            <a:ext cx="8153400" cy="4495800"/>
          </a:xfrm>
        </p:spPr>
        <p:txBody>
          <a:bodyPr/>
          <a:lstStyle/>
          <a:p>
            <a:r>
              <a:rPr lang="en-US" b="1" dirty="0" smtClean="0"/>
              <a:t>Third stage</a:t>
            </a:r>
            <a:r>
              <a:rPr lang="en-US" dirty="0" smtClean="0"/>
              <a:t>- that of separation and expulsion of the placenta and membranes and concerns control of bleeding and lasts from expulsion of the baby to complete expulsion of placenta and membranes.</a:t>
            </a:r>
          </a:p>
          <a:p>
            <a:r>
              <a:rPr lang="en-US" b="1" dirty="0" smtClean="0"/>
              <a:t>Fourth stage</a:t>
            </a:r>
            <a:r>
              <a:rPr lang="en-US" dirty="0" smtClean="0"/>
              <a:t>- emphasizes the vigilance of observations following third stage because of risk of PPH.</a:t>
            </a:r>
          </a:p>
          <a:p>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12775" y="228600"/>
            <a:ext cx="8153400" cy="990600"/>
          </a:xfrm>
        </p:spPr>
        <p:txBody>
          <a:bodyPr/>
          <a:lstStyle/>
          <a:p>
            <a:endParaRPr lang="sw-KE" smtClean="0"/>
          </a:p>
        </p:txBody>
      </p:sp>
      <p:sp>
        <p:nvSpPr>
          <p:cNvPr id="49155" name="Rectangle 3"/>
          <p:cNvSpPr>
            <a:spLocks noGrp="1" noChangeArrowheads="1"/>
          </p:cNvSpPr>
          <p:nvPr>
            <p:ph sz="quarter" idx="1"/>
          </p:nvPr>
        </p:nvSpPr>
        <p:spPr>
          <a:xfrm>
            <a:off x="612775" y="1600200"/>
            <a:ext cx="8153400" cy="4495800"/>
          </a:xfrm>
        </p:spPr>
        <p:txBody>
          <a:bodyPr/>
          <a:lstStyle/>
          <a:p>
            <a:r>
              <a:rPr lang="sw-KE" sz="2800" smtClean="0"/>
              <a:t>Blood in the intervillus spaces is forced back in the spongy layer of the decidua.</a:t>
            </a:r>
          </a:p>
          <a:p>
            <a:r>
              <a:rPr lang="sw-KE" sz="2800" smtClean="0"/>
              <a:t>The oblique muscle fibres retract exerting pressure on the blood vessels thus preventing blood from draining back to maternal circulation.</a:t>
            </a:r>
          </a:p>
          <a:p>
            <a:r>
              <a:rPr lang="sw-KE" sz="2800" smtClean="0"/>
              <a:t>The blood vessels become tense and swollen and the veins burst resulting in a small a bleed which sip between the spongy layer of the decidua and the placental surface.</a:t>
            </a:r>
          </a:p>
          <a:p>
            <a:endParaRPr lang="sw-KE" sz="28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12775" y="228600"/>
            <a:ext cx="8153400" cy="990600"/>
          </a:xfrm>
        </p:spPr>
        <p:txBody>
          <a:bodyPr/>
          <a:lstStyle/>
          <a:p>
            <a:endParaRPr lang="sw-KE" smtClean="0"/>
          </a:p>
        </p:txBody>
      </p:sp>
      <p:sp>
        <p:nvSpPr>
          <p:cNvPr id="50179" name="Rectangle 3"/>
          <p:cNvSpPr>
            <a:spLocks noGrp="1" noChangeArrowheads="1"/>
          </p:cNvSpPr>
          <p:nvPr>
            <p:ph sz="quarter" idx="1"/>
          </p:nvPr>
        </p:nvSpPr>
        <p:spPr>
          <a:xfrm>
            <a:off x="612775" y="1600200"/>
            <a:ext cx="8153400" cy="4495800"/>
          </a:xfrm>
        </p:spPr>
        <p:txBody>
          <a:bodyPr/>
          <a:lstStyle/>
          <a:p>
            <a:r>
              <a:rPr lang="en-US" sz="2800" smtClean="0"/>
              <a:t>The uterus continues to contract and retract and the walls thicken and placental site reduces in size from 20cm to 10cm.</a:t>
            </a:r>
          </a:p>
          <a:p>
            <a:r>
              <a:rPr lang="en-US" sz="2800" smtClean="0"/>
              <a:t>The placenta detaches from the shrinking uterine wall and separation usually begin centrally.</a:t>
            </a:r>
          </a:p>
          <a:p>
            <a:r>
              <a:rPr lang="en-US" sz="2800" smtClean="0"/>
              <a:t>A retroplacental clot is formed from  a bleed of 30-60 mls of blood between the decidua and maternal surface of the placenta.</a:t>
            </a:r>
          </a:p>
          <a:p>
            <a:endParaRPr lang="en-US" sz="28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2775" y="228600"/>
            <a:ext cx="8153400" cy="990600"/>
          </a:xfrm>
        </p:spPr>
        <p:txBody>
          <a:bodyPr/>
          <a:lstStyle/>
          <a:p>
            <a:endParaRPr lang="sw-KE" smtClean="0"/>
          </a:p>
        </p:txBody>
      </p:sp>
      <p:sp>
        <p:nvSpPr>
          <p:cNvPr id="51203" name="Rectangle 3"/>
          <p:cNvSpPr>
            <a:spLocks noGrp="1" noChangeArrowheads="1"/>
          </p:cNvSpPr>
          <p:nvPr>
            <p:ph sz="quarter" idx="1"/>
          </p:nvPr>
        </p:nvSpPr>
        <p:spPr>
          <a:xfrm>
            <a:off x="612775" y="1600200"/>
            <a:ext cx="8153400" cy="4495800"/>
          </a:xfrm>
        </p:spPr>
        <p:txBody>
          <a:bodyPr/>
          <a:lstStyle/>
          <a:p>
            <a:r>
              <a:rPr lang="en-US" sz="2800" dirty="0" smtClean="0"/>
              <a:t>The </a:t>
            </a:r>
            <a:r>
              <a:rPr lang="en-US" sz="2800" dirty="0" err="1" smtClean="0"/>
              <a:t>wt</a:t>
            </a:r>
            <a:r>
              <a:rPr lang="en-US" sz="2800" dirty="0" smtClean="0"/>
              <a:t> of the placenta and retro placental clot makes the adherent lateral borders of the placenta to be stripped off and the placenta to peel off the uterine wall.</a:t>
            </a:r>
          </a:p>
          <a:p>
            <a:r>
              <a:rPr lang="en-US" sz="2800" dirty="0" smtClean="0"/>
              <a:t>The clot is enclosed in a bag of membranes as the placenta descends into the lower segment.</a:t>
            </a:r>
          </a:p>
          <a:p>
            <a:r>
              <a:rPr lang="en-US" sz="2800" dirty="0" smtClean="0"/>
              <a:t>This type of separation is </a:t>
            </a:r>
            <a:r>
              <a:rPr lang="en-US" sz="2800" b="1" dirty="0" err="1" smtClean="0"/>
              <a:t>shultze</a:t>
            </a:r>
            <a:r>
              <a:rPr lang="en-US" sz="2800" b="1" dirty="0" smtClean="0"/>
              <a:t> method</a:t>
            </a:r>
            <a:r>
              <a:rPr lang="en-US" sz="2800" dirty="0" smtClean="0"/>
              <a:t>, shearing of placenta and membranes is complete and it is more common.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612775" y="228600"/>
            <a:ext cx="8153400" cy="990600"/>
          </a:xfrm>
        </p:spPr>
        <p:txBody>
          <a:bodyPr/>
          <a:lstStyle/>
          <a:p>
            <a:endParaRPr lang="sw-KE" smtClean="0"/>
          </a:p>
        </p:txBody>
      </p:sp>
      <p:sp>
        <p:nvSpPr>
          <p:cNvPr id="52227" name="Rectangle 1027"/>
          <p:cNvSpPr>
            <a:spLocks noGrp="1" noChangeArrowheads="1"/>
          </p:cNvSpPr>
          <p:nvPr>
            <p:ph sz="quarter" idx="1"/>
          </p:nvPr>
        </p:nvSpPr>
        <p:spPr>
          <a:xfrm>
            <a:off x="612775" y="1600200"/>
            <a:ext cx="8153400" cy="4495800"/>
          </a:xfrm>
        </p:spPr>
        <p:txBody>
          <a:bodyPr/>
          <a:lstStyle/>
          <a:p>
            <a:r>
              <a:rPr lang="en-US" sz="2800" dirty="0" smtClean="0"/>
              <a:t>In </a:t>
            </a:r>
            <a:r>
              <a:rPr lang="en-US" sz="2800" b="1" dirty="0" smtClean="0"/>
              <a:t>Mathew Duncan's </a:t>
            </a:r>
            <a:r>
              <a:rPr lang="en-US" sz="2800" dirty="0" smtClean="0"/>
              <a:t>method, the separation starts at one of the lateral borders, it descends and slips sideways like a button through a button hole.</a:t>
            </a:r>
          </a:p>
          <a:p>
            <a:r>
              <a:rPr lang="en-US" sz="2800" dirty="0" smtClean="0"/>
              <a:t>The maternal surface appears first, about 30-60mls of blood escape vaginally as there is no formation of a retro placental clot.</a:t>
            </a:r>
          </a:p>
          <a:p>
            <a:r>
              <a:rPr lang="en-US" sz="2800" dirty="0" smtClean="0"/>
              <a:t>It takes longer and is associated with rugged incomplete membranes.</a:t>
            </a:r>
          </a:p>
          <a:p>
            <a:endParaRPr lang="en-US" sz="28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12775" y="228600"/>
            <a:ext cx="8153400" cy="990600"/>
          </a:xfrm>
        </p:spPr>
        <p:txBody>
          <a:bodyPr/>
          <a:lstStyle/>
          <a:p>
            <a:endParaRPr lang="sw-KE" smtClean="0"/>
          </a:p>
        </p:txBody>
      </p:sp>
      <p:sp>
        <p:nvSpPr>
          <p:cNvPr id="53251" name="Rectangle 3"/>
          <p:cNvSpPr>
            <a:spLocks noGrp="1" noChangeArrowheads="1"/>
          </p:cNvSpPr>
          <p:nvPr>
            <p:ph sz="quarter" idx="1"/>
          </p:nvPr>
        </p:nvSpPr>
        <p:spPr>
          <a:xfrm>
            <a:off x="612775" y="1600200"/>
            <a:ext cx="8153400" cy="4495800"/>
          </a:xfrm>
        </p:spPr>
        <p:txBody>
          <a:bodyPr/>
          <a:lstStyle/>
          <a:p>
            <a:r>
              <a:rPr lang="en-US" smtClean="0"/>
              <a:t>After separation, the upper empty uterine segment contracts strongly forcing the placenta into the lower segment and consequently into the vagina.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12775" y="228600"/>
            <a:ext cx="8153400" cy="990600"/>
          </a:xfrm>
        </p:spPr>
        <p:txBody>
          <a:bodyPr/>
          <a:lstStyle/>
          <a:p>
            <a:r>
              <a:rPr lang="en-US" smtClean="0"/>
              <a:t>Control of bleeding</a:t>
            </a:r>
          </a:p>
        </p:txBody>
      </p:sp>
      <p:sp>
        <p:nvSpPr>
          <p:cNvPr id="54275" name="Rectangle 3"/>
          <p:cNvSpPr>
            <a:spLocks noGrp="1" noChangeArrowheads="1"/>
          </p:cNvSpPr>
          <p:nvPr>
            <p:ph sz="quarter" idx="1"/>
          </p:nvPr>
        </p:nvSpPr>
        <p:spPr>
          <a:xfrm>
            <a:off x="612775" y="1600200"/>
            <a:ext cx="8153400" cy="4495800"/>
          </a:xfrm>
        </p:spPr>
        <p:txBody>
          <a:bodyPr/>
          <a:lstStyle/>
          <a:p>
            <a:r>
              <a:rPr lang="en-US" dirty="0" smtClean="0"/>
              <a:t>500-800mls of blood flow through placental site per minute, and this has to be controlled in seconds to avoid </a:t>
            </a:r>
            <a:r>
              <a:rPr lang="en-US" dirty="0" err="1" smtClean="0"/>
              <a:t>haemorrhage</a:t>
            </a:r>
            <a:r>
              <a:rPr lang="en-US" dirty="0" smtClean="0"/>
              <a:t>. This is achieved through;</a:t>
            </a:r>
          </a:p>
          <a:p>
            <a:pPr lvl="1"/>
            <a:r>
              <a:rPr lang="en-US" dirty="0" smtClean="0"/>
              <a:t>Powerful uterine contractions bringing the walls into apposition, this applies pressure to the placental site thus arresting </a:t>
            </a:r>
            <a:r>
              <a:rPr lang="en-US" dirty="0" err="1" smtClean="0"/>
              <a:t>haemorrhage</a:t>
            </a:r>
            <a:r>
              <a:rPr lang="en-US" dirty="0"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12775" y="228600"/>
            <a:ext cx="8153400" cy="990600"/>
          </a:xfrm>
        </p:spPr>
        <p:txBody>
          <a:bodyPr/>
          <a:lstStyle/>
          <a:p>
            <a:endParaRPr lang="sw-KE" smtClean="0"/>
          </a:p>
        </p:txBody>
      </p:sp>
      <p:sp>
        <p:nvSpPr>
          <p:cNvPr id="55299" name="Rectangle 3"/>
          <p:cNvSpPr>
            <a:spLocks noGrp="1" noChangeArrowheads="1"/>
          </p:cNvSpPr>
          <p:nvPr>
            <p:ph sz="quarter" idx="1"/>
          </p:nvPr>
        </p:nvSpPr>
        <p:spPr>
          <a:xfrm>
            <a:off x="612775" y="1600200"/>
            <a:ext cx="8153400" cy="4495800"/>
          </a:xfrm>
        </p:spPr>
        <p:txBody>
          <a:bodyPr/>
          <a:lstStyle/>
          <a:p>
            <a:pPr lvl="1">
              <a:lnSpc>
                <a:spcPct val="90000"/>
              </a:lnSpc>
            </a:pPr>
            <a:r>
              <a:rPr lang="en-US" sz="2500" dirty="0" smtClean="0"/>
              <a:t>Activation of coagulation and </a:t>
            </a:r>
            <a:r>
              <a:rPr lang="en-US" sz="2500" dirty="0" err="1" smtClean="0"/>
              <a:t>fibrinolytic</a:t>
            </a:r>
            <a:r>
              <a:rPr lang="en-US" sz="2500" dirty="0" smtClean="0"/>
              <a:t> processes- the placental site is covered by a fibrin mesh after separation. Blood clot forms at the placental site and torn blood vessels.</a:t>
            </a:r>
          </a:p>
          <a:p>
            <a:pPr lvl="1">
              <a:lnSpc>
                <a:spcPct val="90000"/>
              </a:lnSpc>
            </a:pPr>
            <a:r>
              <a:rPr lang="en-US" sz="2500" dirty="0" smtClean="0"/>
              <a:t>Tortuous uterine blood vessels are woven between oblique muscle </a:t>
            </a:r>
            <a:r>
              <a:rPr lang="en-US" sz="2500" dirty="0" err="1" smtClean="0"/>
              <a:t>fibres</a:t>
            </a:r>
            <a:r>
              <a:rPr lang="en-US" sz="2500" dirty="0" smtClean="0"/>
              <a:t> in the upper uterine segment. As they retract and thicken, they exert pressure on the torn blood vessels acting as living ligatures and thus controlling bleeding. In the lower segment, there are no oblique muscle </a:t>
            </a:r>
            <a:r>
              <a:rPr lang="en-US" sz="2500" dirty="0" err="1" smtClean="0"/>
              <a:t>fibres</a:t>
            </a:r>
            <a:r>
              <a:rPr lang="en-US" sz="2500" dirty="0" smtClean="0"/>
              <a:t> hence excessive bleeding in low lying placenta.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12775" y="228600"/>
            <a:ext cx="8153400" cy="990600"/>
          </a:xfrm>
        </p:spPr>
        <p:txBody>
          <a:bodyPr/>
          <a:lstStyle/>
          <a:p>
            <a:r>
              <a:rPr lang="en-US" smtClean="0"/>
              <a:t>MANAGEMENT OF LABOUR</a:t>
            </a:r>
          </a:p>
        </p:txBody>
      </p:sp>
      <p:sp>
        <p:nvSpPr>
          <p:cNvPr id="56323" name="Rectangle 3"/>
          <p:cNvSpPr>
            <a:spLocks noGrp="1" noChangeArrowheads="1"/>
          </p:cNvSpPr>
          <p:nvPr>
            <p:ph sz="quarter" idx="1"/>
          </p:nvPr>
        </p:nvSpPr>
        <p:spPr>
          <a:xfrm>
            <a:off x="612775" y="1600200"/>
            <a:ext cx="8153400" cy="4495800"/>
          </a:xfrm>
        </p:spPr>
        <p:txBody>
          <a:bodyPr/>
          <a:lstStyle/>
          <a:p>
            <a:pPr>
              <a:lnSpc>
                <a:spcPct val="90000"/>
              </a:lnSpc>
            </a:pPr>
            <a:r>
              <a:rPr lang="en-US" sz="2800" b="1" u="sng" dirty="0" smtClean="0"/>
              <a:t>ADMISSION;</a:t>
            </a:r>
          </a:p>
          <a:p>
            <a:pPr>
              <a:lnSpc>
                <a:spcPct val="90000"/>
              </a:lnSpc>
            </a:pPr>
            <a:r>
              <a:rPr lang="en-US" sz="2800" dirty="0" smtClean="0">
                <a:solidFill>
                  <a:srgbClr val="000000"/>
                </a:solidFill>
                <a:latin typeface="Arial" charset="0"/>
              </a:rPr>
              <a:t>The proper management of </a:t>
            </a:r>
            <a:r>
              <a:rPr lang="en-US" sz="2800" dirty="0" err="1" smtClean="0">
                <a:solidFill>
                  <a:srgbClr val="000000"/>
                </a:solidFill>
                <a:latin typeface="Arial" charset="0"/>
              </a:rPr>
              <a:t>labour</a:t>
            </a:r>
            <a:r>
              <a:rPr lang="en-US" sz="2800" dirty="0" smtClean="0">
                <a:solidFill>
                  <a:srgbClr val="000000"/>
                </a:solidFill>
                <a:latin typeface="Arial" charset="0"/>
              </a:rPr>
              <a:t> is essential in order to avoid problems or detect them early when they occur.</a:t>
            </a:r>
          </a:p>
          <a:p>
            <a:pPr>
              <a:lnSpc>
                <a:spcPct val="90000"/>
              </a:lnSpc>
            </a:pPr>
            <a:r>
              <a:rPr lang="en-US" sz="2800" dirty="0" smtClean="0">
                <a:solidFill>
                  <a:srgbClr val="000000"/>
                </a:solidFill>
                <a:latin typeface="Arial" charset="0"/>
              </a:rPr>
              <a:t> The patient will come believing she is in </a:t>
            </a:r>
            <a:r>
              <a:rPr lang="en-US" sz="2800" dirty="0" err="1" smtClean="0">
                <a:solidFill>
                  <a:srgbClr val="000000"/>
                </a:solidFill>
                <a:latin typeface="Arial" charset="0"/>
              </a:rPr>
              <a:t>labour</a:t>
            </a:r>
            <a:r>
              <a:rPr lang="en-US" sz="2800" dirty="0" smtClean="0">
                <a:solidFill>
                  <a:srgbClr val="000000"/>
                </a:solidFill>
                <a:latin typeface="Arial" charset="0"/>
              </a:rPr>
              <a:t>, </a:t>
            </a:r>
            <a:endParaRPr lang="en-US" sz="28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12775" y="228600"/>
            <a:ext cx="8153400" cy="990600"/>
          </a:xfrm>
        </p:spPr>
        <p:txBody>
          <a:bodyPr/>
          <a:lstStyle/>
          <a:p>
            <a:endParaRPr lang="sw-KE" smtClean="0"/>
          </a:p>
        </p:txBody>
      </p:sp>
      <p:sp>
        <p:nvSpPr>
          <p:cNvPr id="57347" name="Rectangle 3"/>
          <p:cNvSpPr>
            <a:spLocks noGrp="1" noChangeArrowheads="1"/>
          </p:cNvSpPr>
          <p:nvPr>
            <p:ph sz="quarter" idx="1"/>
          </p:nvPr>
        </p:nvSpPr>
        <p:spPr>
          <a:xfrm>
            <a:off x="612775" y="1600200"/>
            <a:ext cx="8153400" cy="4495800"/>
          </a:xfrm>
        </p:spPr>
        <p:txBody>
          <a:bodyPr/>
          <a:lstStyle/>
          <a:p>
            <a:r>
              <a:rPr lang="en-US" sz="2800" dirty="0" smtClean="0">
                <a:solidFill>
                  <a:srgbClr val="000000"/>
                </a:solidFill>
                <a:latin typeface="Arial" charset="0"/>
              </a:rPr>
              <a:t>If you are sure she is not in </a:t>
            </a:r>
            <a:r>
              <a:rPr lang="en-US" sz="2800" dirty="0" err="1" smtClean="0">
                <a:solidFill>
                  <a:srgbClr val="000000"/>
                </a:solidFill>
                <a:latin typeface="Arial" charset="0"/>
              </a:rPr>
              <a:t>labour</a:t>
            </a:r>
            <a:r>
              <a:rPr lang="en-US" sz="2800" dirty="0" smtClean="0">
                <a:solidFill>
                  <a:srgbClr val="000000"/>
                </a:solidFill>
                <a:latin typeface="Arial" charset="0"/>
              </a:rPr>
              <a:t> send her home to wait. If she is in </a:t>
            </a:r>
            <a:r>
              <a:rPr lang="en-US" sz="2800" dirty="0" err="1" smtClean="0">
                <a:solidFill>
                  <a:srgbClr val="000000"/>
                </a:solidFill>
                <a:latin typeface="Arial" charset="0"/>
              </a:rPr>
              <a:t>labour</a:t>
            </a:r>
            <a:r>
              <a:rPr lang="en-US" sz="2800" dirty="0" smtClean="0">
                <a:solidFill>
                  <a:srgbClr val="000000"/>
                </a:solidFill>
                <a:latin typeface="Arial" charset="0"/>
              </a:rPr>
              <a:t>, keep her in the ward and continue monitoring her progress.</a:t>
            </a:r>
            <a:endParaRPr lang="en-US" sz="2800" dirty="0" smtClean="0"/>
          </a:p>
          <a:p>
            <a:r>
              <a:rPr lang="en-US" sz="2800" b="1" i="1" dirty="0" smtClean="0">
                <a:solidFill>
                  <a:srgbClr val="000000"/>
                </a:solidFill>
                <a:latin typeface="Arial" charset="0"/>
              </a:rPr>
              <a:t>  No </a:t>
            </a:r>
            <a:r>
              <a:rPr lang="en-US" sz="2800" b="1" i="1" dirty="0" err="1" smtClean="0">
                <a:solidFill>
                  <a:srgbClr val="000000"/>
                </a:solidFill>
                <a:latin typeface="Arial" charset="0"/>
              </a:rPr>
              <a:t>labour</a:t>
            </a:r>
            <a:r>
              <a:rPr lang="en-US" sz="2800" b="1" i="1" dirty="0" smtClean="0">
                <a:solidFill>
                  <a:srgbClr val="000000"/>
                </a:solidFill>
                <a:latin typeface="Arial" charset="0"/>
              </a:rPr>
              <a:t> should be assumed normal until the fourth stage has successfully concluded.</a:t>
            </a:r>
            <a:r>
              <a:rPr lang="en-US" sz="2800" dirty="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12775" y="228600"/>
            <a:ext cx="8153400" cy="990600"/>
          </a:xfrm>
        </p:spPr>
        <p:txBody>
          <a:bodyPr/>
          <a:lstStyle/>
          <a:p>
            <a:endParaRPr lang="sw-KE" smtClean="0"/>
          </a:p>
        </p:txBody>
      </p:sp>
      <p:sp>
        <p:nvSpPr>
          <p:cNvPr id="5837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Take the patient's personal history, conduct a physical examination and carry out investigations.</a:t>
            </a:r>
          </a:p>
          <a:p>
            <a:pPr>
              <a:lnSpc>
                <a:spcPct val="90000"/>
              </a:lnSpc>
            </a:pPr>
            <a:r>
              <a:rPr lang="en-US" sz="2800" smtClean="0">
                <a:solidFill>
                  <a:srgbClr val="000000"/>
                </a:solidFill>
                <a:latin typeface="Arial" charset="0"/>
              </a:rPr>
              <a:t> Check the woman's antenatal card for any identified risk factors and see if there were any abnormalities during her pregnancy. </a:t>
            </a:r>
          </a:p>
          <a:p>
            <a:pPr>
              <a:lnSpc>
                <a:spcPct val="90000"/>
              </a:lnSpc>
            </a:pPr>
            <a:r>
              <a:rPr lang="en-US" sz="2800" smtClean="0">
                <a:solidFill>
                  <a:srgbClr val="000000"/>
                </a:solidFill>
                <a:latin typeface="Arial" charset="0"/>
              </a:rPr>
              <a:t>The records will also have information on her medical and obstetric history.</a:t>
            </a:r>
          </a:p>
          <a:p>
            <a:pPr>
              <a:lnSpc>
                <a:spcPct val="90000"/>
              </a:lnSpc>
            </a:pPr>
            <a:r>
              <a:rPr lang="en-US" sz="2800" smtClean="0">
                <a:solidFill>
                  <a:srgbClr val="000000"/>
                </a:solidFill>
                <a:latin typeface="Arial" charset="0"/>
              </a:rPr>
              <a:t> If she has not been attending an antenatal clinic, this is the time to take detailed history.</a:t>
            </a:r>
          </a:p>
          <a:p>
            <a:pPr>
              <a:lnSpc>
                <a:spcPct val="90000"/>
              </a:lnSpc>
            </a:pPr>
            <a:endParaRPr lang="en-US"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12775" y="228600"/>
            <a:ext cx="8153400" cy="990600"/>
          </a:xfrm>
        </p:spPr>
        <p:txBody>
          <a:bodyPr/>
          <a:lstStyle/>
          <a:p>
            <a:r>
              <a:rPr lang="en-US" smtClean="0"/>
              <a:t>Causes of onset of labour</a:t>
            </a:r>
          </a:p>
        </p:txBody>
      </p:sp>
      <p:sp>
        <p:nvSpPr>
          <p:cNvPr id="13315" name="Rectangle 3"/>
          <p:cNvSpPr>
            <a:spLocks noGrp="1" noChangeArrowheads="1"/>
          </p:cNvSpPr>
          <p:nvPr>
            <p:ph sz="quarter" idx="1"/>
          </p:nvPr>
        </p:nvSpPr>
        <p:spPr>
          <a:xfrm>
            <a:off x="612775" y="1600200"/>
            <a:ext cx="8153400" cy="4495800"/>
          </a:xfrm>
        </p:spPr>
        <p:txBody>
          <a:bodyPr/>
          <a:lstStyle/>
          <a:p>
            <a:r>
              <a:rPr lang="en-US" dirty="0" smtClean="0"/>
              <a:t>Cause is not known however it is thought to be as a result of a combination of factors which are hormonal, nervous and mechanical</a:t>
            </a:r>
          </a:p>
          <a:p>
            <a:r>
              <a:rPr lang="en-US" dirty="0" smtClean="0"/>
              <a:t>It is thought that something triggers the fetal hypothalamus to produce releasing factors which stimulates pituitary glands to produce ACTH (Adrenocorticotropic hormone).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12775" y="228600"/>
            <a:ext cx="8153400" cy="990600"/>
          </a:xfrm>
        </p:spPr>
        <p:txBody>
          <a:bodyPr/>
          <a:lstStyle/>
          <a:p>
            <a:endParaRPr lang="sw-KE" smtClean="0"/>
          </a:p>
        </p:txBody>
      </p:sp>
      <p:sp>
        <p:nvSpPr>
          <p:cNvPr id="59395" name="Rectangle 3"/>
          <p:cNvSpPr>
            <a:spLocks noGrp="1" noChangeArrowheads="1"/>
          </p:cNvSpPr>
          <p:nvPr>
            <p:ph sz="quarter" idx="1"/>
          </p:nvPr>
        </p:nvSpPr>
        <p:spPr>
          <a:xfrm>
            <a:off x="612775" y="1600200"/>
            <a:ext cx="8153400" cy="4495800"/>
          </a:xfrm>
        </p:spPr>
        <p:txBody>
          <a:bodyPr/>
          <a:lstStyle/>
          <a:p>
            <a:r>
              <a:rPr lang="en-US" smtClean="0">
                <a:solidFill>
                  <a:srgbClr val="000000"/>
                </a:solidFill>
                <a:latin typeface="Arial" charset="0"/>
              </a:rPr>
              <a:t>Once this information has been established, find out more about the present labour. </a:t>
            </a:r>
          </a:p>
          <a:p>
            <a:r>
              <a:rPr lang="en-US" smtClean="0">
                <a:solidFill>
                  <a:srgbClr val="000000"/>
                </a:solidFill>
                <a:latin typeface="Arial" charset="0"/>
              </a:rPr>
              <a:t>Perform an examination and carry out the necessary investigations to establish the stage of labour and the state of the mother and the foetus. </a:t>
            </a:r>
          </a:p>
          <a:p>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12775" y="228600"/>
            <a:ext cx="8153400" cy="990600"/>
          </a:xfrm>
        </p:spPr>
        <p:txBody>
          <a:bodyPr/>
          <a:lstStyle/>
          <a:p>
            <a:r>
              <a:rPr lang="en-US" smtClean="0"/>
              <a:t>History taking</a:t>
            </a:r>
          </a:p>
        </p:txBody>
      </p:sp>
      <p:sp>
        <p:nvSpPr>
          <p:cNvPr id="6041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A detailed personal history should have been taken during pre-natal care, if this has not been done, this is a good time to get it recorded.</a:t>
            </a:r>
          </a:p>
          <a:p>
            <a:pPr>
              <a:lnSpc>
                <a:spcPct val="90000"/>
              </a:lnSpc>
            </a:pPr>
            <a:r>
              <a:rPr lang="en-US" sz="2800" smtClean="0">
                <a:solidFill>
                  <a:srgbClr val="000000"/>
                </a:solidFill>
                <a:latin typeface="Arial" charset="0"/>
              </a:rPr>
              <a:t> Make sure the names are correctly spelled so as to help in registering the baby.</a:t>
            </a:r>
          </a:p>
          <a:p>
            <a:pPr>
              <a:lnSpc>
                <a:spcPct val="90000"/>
              </a:lnSpc>
            </a:pPr>
            <a:r>
              <a:rPr lang="en-US" sz="2800" smtClean="0">
                <a:solidFill>
                  <a:srgbClr val="000000"/>
                </a:solidFill>
                <a:latin typeface="Arial" charset="0"/>
              </a:rPr>
              <a:t>Review the last day of menstruation</a:t>
            </a:r>
          </a:p>
          <a:p>
            <a:pPr>
              <a:lnSpc>
                <a:spcPct val="90000"/>
              </a:lnSpc>
            </a:pPr>
            <a:r>
              <a:rPr lang="en-US" sz="2800" smtClean="0">
                <a:solidFill>
                  <a:srgbClr val="000000"/>
                </a:solidFill>
                <a:latin typeface="Arial" charset="0"/>
              </a:rPr>
              <a:t> Calculate the expected date of delivery. Check her age, parity and contraceptive history.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12775" y="228600"/>
            <a:ext cx="8153400" cy="990600"/>
          </a:xfrm>
        </p:spPr>
        <p:txBody>
          <a:bodyPr/>
          <a:lstStyle/>
          <a:p>
            <a:r>
              <a:rPr lang="en-US" smtClean="0"/>
              <a:t>History ct</a:t>
            </a:r>
          </a:p>
        </p:txBody>
      </p:sp>
      <p:sp>
        <p:nvSpPr>
          <p:cNvPr id="61443"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Any presence of show </a:t>
            </a:r>
          </a:p>
          <a:p>
            <a:r>
              <a:rPr lang="en-US" sz="2800" smtClean="0">
                <a:solidFill>
                  <a:srgbClr val="000000"/>
                </a:solidFill>
                <a:latin typeface="Arial" charset="0"/>
              </a:rPr>
              <a:t>Presence or absence of contractions </a:t>
            </a:r>
          </a:p>
          <a:p>
            <a:r>
              <a:rPr lang="en-US" sz="2800" smtClean="0">
                <a:solidFill>
                  <a:srgbClr val="000000"/>
                </a:solidFill>
                <a:latin typeface="Arial" charset="0"/>
              </a:rPr>
              <a:t>Onset of contractions and </a:t>
            </a:r>
            <a:br>
              <a:rPr lang="en-US" sz="2800" smtClean="0">
                <a:solidFill>
                  <a:srgbClr val="000000"/>
                </a:solidFill>
                <a:latin typeface="Arial" charset="0"/>
              </a:rPr>
            </a:br>
            <a:r>
              <a:rPr lang="en-US" sz="2800" smtClean="0">
                <a:solidFill>
                  <a:srgbClr val="000000"/>
                </a:solidFill>
                <a:latin typeface="Arial" charset="0"/>
              </a:rPr>
              <a:t>their characteristics </a:t>
            </a:r>
          </a:p>
          <a:p>
            <a:r>
              <a:rPr lang="en-US" sz="2800" smtClean="0">
                <a:solidFill>
                  <a:srgbClr val="000000"/>
                </a:solidFill>
                <a:latin typeface="Arial" charset="0"/>
              </a:rPr>
              <a:t>Activity of the fetus </a:t>
            </a:r>
          </a:p>
          <a:p>
            <a:r>
              <a:rPr lang="en-US" sz="2800" smtClean="0">
                <a:solidFill>
                  <a:srgbClr val="000000"/>
                </a:solidFill>
                <a:latin typeface="Arial" charset="0"/>
              </a:rPr>
              <a:t>Rupture of the membranes </a:t>
            </a:r>
          </a:p>
          <a:p>
            <a:r>
              <a:rPr lang="en-US" sz="2800" smtClean="0">
                <a:solidFill>
                  <a:srgbClr val="000000"/>
                </a:solidFill>
                <a:latin typeface="Arial" charset="0"/>
              </a:rPr>
              <a:t>Any treatment given </a:t>
            </a:r>
          </a:p>
          <a:p>
            <a:r>
              <a:rPr lang="en-US" sz="2800" smtClean="0">
                <a:solidFill>
                  <a:srgbClr val="000000"/>
                </a:solidFill>
                <a:latin typeface="Arial" charset="0"/>
              </a:rPr>
              <a:t>Food taken in the last four hours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12775" y="228600"/>
            <a:ext cx="8153400" cy="990600"/>
          </a:xfrm>
        </p:spPr>
        <p:txBody>
          <a:bodyPr/>
          <a:lstStyle/>
          <a:p>
            <a:endParaRPr lang="sw-KE" smtClean="0"/>
          </a:p>
        </p:txBody>
      </p:sp>
      <p:sp>
        <p:nvSpPr>
          <p:cNvPr id="62467" name="Rectangle 3"/>
          <p:cNvSpPr>
            <a:spLocks noGrp="1" noChangeArrowheads="1"/>
          </p:cNvSpPr>
          <p:nvPr>
            <p:ph sz="quarter" idx="1"/>
          </p:nvPr>
        </p:nvSpPr>
        <p:spPr>
          <a:xfrm>
            <a:off x="612775" y="1600200"/>
            <a:ext cx="8153400" cy="4495800"/>
          </a:xfrm>
        </p:spPr>
        <p:txBody>
          <a:bodyPr/>
          <a:lstStyle/>
          <a:p>
            <a:r>
              <a:rPr lang="en-US" sz="2800" dirty="0" smtClean="0">
                <a:solidFill>
                  <a:srgbClr val="000000"/>
                </a:solidFill>
                <a:latin typeface="Arial" charset="0"/>
              </a:rPr>
              <a:t>Assess the general condition and progress of </a:t>
            </a:r>
            <a:r>
              <a:rPr lang="en-US" sz="2800" dirty="0" err="1" smtClean="0">
                <a:solidFill>
                  <a:srgbClr val="000000"/>
                </a:solidFill>
                <a:latin typeface="Arial" charset="0"/>
              </a:rPr>
              <a:t>labour</a:t>
            </a:r>
            <a:r>
              <a:rPr lang="en-US" sz="2800" dirty="0" smtClean="0">
                <a:solidFill>
                  <a:srgbClr val="000000"/>
                </a:solidFill>
                <a:latin typeface="Arial" charset="0"/>
              </a:rPr>
              <a:t> in the mother, as well as vital signs and blood pressure. </a:t>
            </a:r>
          </a:p>
          <a:p>
            <a:r>
              <a:rPr lang="en-US" sz="2800" dirty="0" smtClean="0">
                <a:solidFill>
                  <a:srgbClr val="000000"/>
                </a:solidFill>
                <a:latin typeface="Arial" charset="0"/>
              </a:rPr>
              <a:t>Test urine for protein, glucose and ketones and report any abnormalities.</a:t>
            </a:r>
          </a:p>
          <a:p>
            <a:r>
              <a:rPr lang="en-US" sz="2800" dirty="0" smtClean="0">
                <a:solidFill>
                  <a:srgbClr val="000000"/>
                </a:solidFill>
                <a:latin typeface="Arial" charset="0"/>
              </a:rPr>
              <a:t>After taking the history and observing the mother you now need to carry out a thorough physical and vaginal examination.</a:t>
            </a:r>
          </a:p>
          <a:p>
            <a:endParaRPr lang="en-US" sz="2800" dirty="0" smtClean="0">
              <a:solidFill>
                <a:srgbClr val="000000"/>
              </a:solidFill>
              <a:latin typeface="Arial"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12775" y="228600"/>
            <a:ext cx="8153400" cy="990600"/>
          </a:xfrm>
        </p:spPr>
        <p:txBody>
          <a:bodyPr/>
          <a:lstStyle/>
          <a:p>
            <a:r>
              <a:rPr lang="en-US" smtClean="0"/>
              <a:t>Head to toe examination</a:t>
            </a:r>
          </a:p>
        </p:txBody>
      </p:sp>
      <p:sp>
        <p:nvSpPr>
          <p:cNvPr id="63491" name="Rectangle 3"/>
          <p:cNvSpPr>
            <a:spLocks noGrp="1" noChangeArrowheads="1"/>
          </p:cNvSpPr>
          <p:nvPr>
            <p:ph sz="quarter" idx="1"/>
          </p:nvPr>
        </p:nvSpPr>
        <p:spPr>
          <a:xfrm>
            <a:off x="612775" y="1600200"/>
            <a:ext cx="8153400" cy="4495800"/>
          </a:xfrm>
        </p:spPr>
        <p:txBody>
          <a:bodyPr/>
          <a:lstStyle/>
          <a:p>
            <a:pPr>
              <a:lnSpc>
                <a:spcPct val="90000"/>
              </a:lnSpc>
            </a:pPr>
            <a:r>
              <a:rPr lang="en-US" sz="2800" dirty="0" smtClean="0">
                <a:solidFill>
                  <a:srgbClr val="000000"/>
                </a:solidFill>
                <a:latin typeface="Arial" charset="0"/>
              </a:rPr>
              <a:t>You should start by explaining to the mother that you want to examine her, respect her feelings and the need for company or privacy.</a:t>
            </a:r>
          </a:p>
          <a:p>
            <a:pPr>
              <a:lnSpc>
                <a:spcPct val="90000"/>
              </a:lnSpc>
            </a:pPr>
            <a:r>
              <a:rPr lang="en-US" sz="2800" dirty="0" smtClean="0">
                <a:solidFill>
                  <a:srgbClr val="000000"/>
                </a:solidFill>
                <a:latin typeface="Arial" charset="0"/>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12775" y="228600"/>
            <a:ext cx="8153400" cy="990600"/>
          </a:xfrm>
        </p:spPr>
        <p:txBody>
          <a:bodyPr/>
          <a:lstStyle/>
          <a:p>
            <a:endParaRPr lang="sw-KE" smtClean="0"/>
          </a:p>
        </p:txBody>
      </p:sp>
      <p:sp>
        <p:nvSpPr>
          <p:cNvPr id="64515" name="Rectangle 3"/>
          <p:cNvSpPr>
            <a:spLocks noGrp="1" noChangeArrowheads="1"/>
          </p:cNvSpPr>
          <p:nvPr>
            <p:ph sz="quarter" idx="1"/>
          </p:nvPr>
        </p:nvSpPr>
        <p:spPr>
          <a:xfrm>
            <a:off x="612775" y="1600200"/>
            <a:ext cx="8153400" cy="4495800"/>
          </a:xfrm>
        </p:spPr>
        <p:txBody>
          <a:bodyPr/>
          <a:lstStyle/>
          <a:p>
            <a:pPr>
              <a:lnSpc>
                <a:spcPct val="90000"/>
              </a:lnSpc>
              <a:buFont typeface="Wingdings" panose="05000000000000000000" pitchFamily="2" charset="2"/>
              <a:buChar char="q"/>
            </a:pPr>
            <a:r>
              <a:rPr lang="en-US" sz="2800" dirty="0" smtClean="0">
                <a:solidFill>
                  <a:srgbClr val="000000"/>
                </a:solidFill>
                <a:latin typeface="Arial" charset="0"/>
              </a:rPr>
              <a:t>Check on her general condition, is she exhausted, </a:t>
            </a:r>
            <a:r>
              <a:rPr lang="en-US" sz="2800" dirty="0" err="1" smtClean="0">
                <a:solidFill>
                  <a:srgbClr val="000000"/>
                </a:solidFill>
                <a:latin typeface="Arial" charset="0"/>
              </a:rPr>
              <a:t>anaemic</a:t>
            </a:r>
            <a:r>
              <a:rPr lang="en-US" sz="2800" dirty="0" smtClean="0">
                <a:solidFill>
                  <a:srgbClr val="000000"/>
                </a:solidFill>
                <a:latin typeface="Arial" charset="0"/>
              </a:rPr>
              <a:t>, in great pain, dehydrated, or having generalized </a:t>
            </a:r>
            <a:r>
              <a:rPr lang="en-US" sz="2800" dirty="0" err="1" smtClean="0">
                <a:solidFill>
                  <a:srgbClr val="000000"/>
                </a:solidFill>
                <a:latin typeface="Arial" charset="0"/>
              </a:rPr>
              <a:t>oedema</a:t>
            </a:r>
            <a:r>
              <a:rPr lang="en-US" sz="2800" dirty="0" smtClean="0">
                <a:solidFill>
                  <a:srgbClr val="000000"/>
                </a:solidFill>
                <a:latin typeface="Arial" charset="0"/>
              </a:rPr>
              <a:t>.</a:t>
            </a:r>
          </a:p>
          <a:p>
            <a:pPr>
              <a:lnSpc>
                <a:spcPct val="90000"/>
              </a:lnSpc>
              <a:buFont typeface="Wingdings" panose="05000000000000000000" pitchFamily="2" charset="2"/>
              <a:buChar char="q"/>
            </a:pPr>
            <a:r>
              <a:rPr lang="en-US" sz="2800" dirty="0" smtClean="0">
                <a:solidFill>
                  <a:srgbClr val="000000"/>
                </a:solidFill>
                <a:latin typeface="Arial" charset="0"/>
              </a:rPr>
              <a:t>You should also check her height to enable you to exclude any risk factors.</a:t>
            </a:r>
          </a:p>
          <a:p>
            <a:pPr>
              <a:lnSpc>
                <a:spcPct val="90000"/>
              </a:lnSpc>
              <a:buFont typeface="Wingdings" panose="05000000000000000000" pitchFamily="2" charset="2"/>
              <a:buChar char="q"/>
            </a:pPr>
            <a:r>
              <a:rPr lang="en-US" sz="2800" dirty="0" smtClean="0">
                <a:solidFill>
                  <a:srgbClr val="000000"/>
                </a:solidFill>
                <a:latin typeface="Arial" charset="0"/>
              </a:rPr>
              <a:t>Conduct an abdominal examination checking for: Height of fundus , distension of the abdomen, scars or other abnormality, distension of bladder, rule out multiple pregnancy.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2775" y="228600"/>
            <a:ext cx="8153400" cy="990600"/>
          </a:xfrm>
        </p:spPr>
        <p:txBody>
          <a:bodyPr/>
          <a:lstStyle/>
          <a:p>
            <a:endParaRPr lang="sw-KE" smtClean="0"/>
          </a:p>
        </p:txBody>
      </p:sp>
      <p:sp>
        <p:nvSpPr>
          <p:cNvPr id="6553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Contractions - frequency, length, type and strength </a:t>
            </a:r>
          </a:p>
          <a:p>
            <a:pPr>
              <a:lnSpc>
                <a:spcPct val="90000"/>
              </a:lnSpc>
            </a:pPr>
            <a:r>
              <a:rPr lang="en-US" sz="2800" smtClean="0">
                <a:solidFill>
                  <a:srgbClr val="000000"/>
                </a:solidFill>
                <a:latin typeface="Arial" charset="0"/>
              </a:rPr>
              <a:t>Lie of foetus - it can be longitudinal, oblique or transverse) </a:t>
            </a:r>
          </a:p>
          <a:p>
            <a:pPr>
              <a:lnSpc>
                <a:spcPct val="90000"/>
              </a:lnSpc>
            </a:pPr>
            <a:r>
              <a:rPr lang="en-US" sz="2800" smtClean="0">
                <a:solidFill>
                  <a:srgbClr val="000000"/>
                </a:solidFill>
                <a:latin typeface="Arial" charset="0"/>
              </a:rPr>
              <a:t>Rate and rhythm of the foetal heart</a:t>
            </a:r>
          </a:p>
          <a:p>
            <a:pPr>
              <a:lnSpc>
                <a:spcPct val="90000"/>
              </a:lnSpc>
            </a:pPr>
            <a:r>
              <a:rPr lang="en-US" sz="2800" smtClean="0">
                <a:solidFill>
                  <a:srgbClr val="000000"/>
                </a:solidFill>
                <a:latin typeface="Arial" charset="0"/>
              </a:rPr>
              <a:t>You should also check on the presentation. Check the attitude</a:t>
            </a:r>
          </a:p>
          <a:p>
            <a:pPr>
              <a:lnSpc>
                <a:spcPct val="90000"/>
              </a:lnSpc>
            </a:pPr>
            <a:r>
              <a:rPr lang="en-US" sz="2800" smtClean="0">
                <a:solidFill>
                  <a:srgbClr val="000000"/>
                </a:solidFill>
                <a:latin typeface="Arial" charset="0"/>
              </a:rPr>
              <a:t>Finally check the position of the relation of the foetal parts to the mother.</a:t>
            </a:r>
            <a:endParaRPr lang="en-US" sz="2800" smtClean="0"/>
          </a:p>
          <a:p>
            <a:pPr>
              <a:lnSpc>
                <a:spcPct val="90000"/>
              </a:lnSpc>
            </a:pPr>
            <a:endParaRPr lang="en-US" sz="28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12775" y="228600"/>
            <a:ext cx="8153400" cy="990600"/>
          </a:xfrm>
        </p:spPr>
        <p:txBody>
          <a:bodyPr/>
          <a:lstStyle/>
          <a:p>
            <a:r>
              <a:rPr lang="en-US" b="1" smtClean="0">
                <a:solidFill>
                  <a:srgbClr val="000000"/>
                </a:solidFill>
                <a:latin typeface="Arial" charset="0"/>
              </a:rPr>
              <a:t>Vaginal examination in labour</a:t>
            </a:r>
          </a:p>
        </p:txBody>
      </p:sp>
      <p:sp>
        <p:nvSpPr>
          <p:cNvPr id="66563"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b="1" smtClean="0">
                <a:solidFill>
                  <a:srgbClr val="000000"/>
                </a:solidFill>
                <a:latin typeface="Arial" charset="0"/>
              </a:rPr>
              <a:t>Indications</a:t>
            </a:r>
            <a:r>
              <a:rPr lang="en-US" sz="2800" smtClean="0">
                <a:solidFill>
                  <a:srgbClr val="000000"/>
                </a:solidFill>
                <a:latin typeface="Arial" charset="0"/>
              </a:rPr>
              <a:t> -Check if the patient is in labour and what stage of labour</a:t>
            </a:r>
          </a:p>
          <a:p>
            <a:pPr>
              <a:lnSpc>
                <a:spcPct val="90000"/>
              </a:lnSpc>
            </a:pPr>
            <a:r>
              <a:rPr lang="en-US" sz="2800" smtClean="0">
                <a:solidFill>
                  <a:srgbClr val="000000"/>
                </a:solidFill>
                <a:latin typeface="Arial" charset="0"/>
              </a:rPr>
              <a:t>Assess the progress of labour</a:t>
            </a:r>
            <a:br>
              <a:rPr lang="en-US" sz="2800" smtClean="0">
                <a:solidFill>
                  <a:srgbClr val="000000"/>
                </a:solidFill>
                <a:latin typeface="Arial" charset="0"/>
              </a:rPr>
            </a:br>
            <a:r>
              <a:rPr lang="en-US" sz="2800" smtClean="0">
                <a:solidFill>
                  <a:srgbClr val="000000"/>
                </a:solidFill>
                <a:latin typeface="Arial" charset="0"/>
              </a:rPr>
              <a:t>(this is done every four hours during the first stage of labour) </a:t>
            </a:r>
          </a:p>
          <a:p>
            <a:pPr>
              <a:lnSpc>
                <a:spcPct val="90000"/>
              </a:lnSpc>
            </a:pPr>
            <a:r>
              <a:rPr lang="en-US" sz="2800" smtClean="0">
                <a:solidFill>
                  <a:srgbClr val="000000"/>
                </a:solidFill>
                <a:latin typeface="Arial" charset="0"/>
              </a:rPr>
              <a:t>The degree of effacement and dilatation of the cervix and the station of the head relative to the ischial spines</a:t>
            </a:r>
          </a:p>
          <a:p>
            <a:pPr>
              <a:lnSpc>
                <a:spcPct val="90000"/>
              </a:lnSpc>
            </a:pPr>
            <a:r>
              <a:rPr lang="en-US" sz="2800" smtClean="0">
                <a:solidFill>
                  <a:srgbClr val="000000"/>
                </a:solidFill>
                <a:latin typeface="Arial" charset="0"/>
              </a:rPr>
              <a:t>Check that there is no prolapse of the cord when the membranes rupture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12775" y="228600"/>
            <a:ext cx="8153400" cy="990600"/>
          </a:xfrm>
        </p:spPr>
        <p:txBody>
          <a:bodyPr/>
          <a:lstStyle/>
          <a:p>
            <a:r>
              <a:rPr lang="en-US" smtClean="0"/>
              <a:t>Procedure of vaginal examination</a:t>
            </a:r>
          </a:p>
        </p:txBody>
      </p:sp>
      <p:sp>
        <p:nvSpPr>
          <p:cNvPr id="67587" name="Rectangle 3"/>
          <p:cNvSpPr>
            <a:spLocks noGrp="1" noChangeArrowheads="1"/>
          </p:cNvSpPr>
          <p:nvPr>
            <p:ph sz="quarter" idx="1"/>
          </p:nvPr>
        </p:nvSpPr>
        <p:spPr>
          <a:xfrm>
            <a:off x="612775" y="1600200"/>
            <a:ext cx="8153400" cy="4495800"/>
          </a:xfrm>
        </p:spPr>
        <p:txBody>
          <a:bodyPr/>
          <a:lstStyle/>
          <a:p>
            <a:pPr>
              <a:lnSpc>
                <a:spcPct val="90000"/>
              </a:lnSpc>
            </a:pPr>
            <a:r>
              <a:rPr lang="en-US" sz="2800" dirty="0" smtClean="0">
                <a:solidFill>
                  <a:srgbClr val="000000"/>
                </a:solidFill>
                <a:latin typeface="Arial" charset="0"/>
              </a:rPr>
              <a:t>A vaginal examination is contraindicated if the mother has ante-partum </a:t>
            </a:r>
            <a:r>
              <a:rPr lang="en-US" sz="2800" dirty="0" err="1" smtClean="0">
                <a:solidFill>
                  <a:srgbClr val="000000"/>
                </a:solidFill>
                <a:latin typeface="Arial" charset="0"/>
              </a:rPr>
              <a:t>haemorrhage</a:t>
            </a:r>
            <a:r>
              <a:rPr lang="en-US" sz="2800" dirty="0" smtClean="0">
                <a:solidFill>
                  <a:srgbClr val="000000"/>
                </a:solidFill>
                <a:latin typeface="Arial" charset="0"/>
              </a:rPr>
              <a:t> unless it is performed in an operating theatre. </a:t>
            </a:r>
          </a:p>
          <a:p>
            <a:pPr>
              <a:lnSpc>
                <a:spcPct val="90000"/>
              </a:lnSpc>
            </a:pPr>
            <a:r>
              <a:rPr lang="en-US" sz="2800" dirty="0" smtClean="0">
                <a:solidFill>
                  <a:srgbClr val="000000"/>
                </a:solidFill>
                <a:latin typeface="Arial" charset="0"/>
              </a:rPr>
              <a:t>In case of pre-</a:t>
            </a:r>
            <a:r>
              <a:rPr lang="en-US" sz="2800" dirty="0" err="1" smtClean="0">
                <a:solidFill>
                  <a:srgbClr val="000000"/>
                </a:solidFill>
                <a:latin typeface="Arial" charset="0"/>
              </a:rPr>
              <a:t>eclampsia</a:t>
            </a:r>
            <a:r>
              <a:rPr lang="en-US" sz="2800" dirty="0" smtClean="0">
                <a:solidFill>
                  <a:srgbClr val="000000"/>
                </a:solidFill>
                <a:latin typeface="Arial" charset="0"/>
              </a:rPr>
              <a:t>, the procedure should be performed only after giving a sedative.</a:t>
            </a:r>
          </a:p>
          <a:p>
            <a:pPr>
              <a:lnSpc>
                <a:spcPct val="90000"/>
              </a:lnSpc>
            </a:pPr>
            <a:r>
              <a:rPr lang="en-US" sz="2800" dirty="0" smtClean="0">
                <a:solidFill>
                  <a:srgbClr val="000000"/>
                </a:solidFill>
                <a:latin typeface="Arial" charset="0"/>
              </a:rPr>
              <a:t>Arrange your vaginal examination pack with </a:t>
            </a:r>
            <a:r>
              <a:rPr lang="en-US" sz="2800" dirty="0" err="1" smtClean="0">
                <a:solidFill>
                  <a:srgbClr val="000000"/>
                </a:solidFill>
                <a:latin typeface="Arial" charset="0"/>
              </a:rPr>
              <a:t>cheatle</a:t>
            </a:r>
            <a:r>
              <a:rPr lang="en-US" sz="2800" dirty="0" smtClean="0">
                <a:solidFill>
                  <a:srgbClr val="000000"/>
                </a:solidFill>
                <a:latin typeface="Arial" charset="0"/>
              </a:rPr>
              <a:t> forceps and pour solution. </a:t>
            </a:r>
          </a:p>
          <a:p>
            <a:pPr>
              <a:lnSpc>
                <a:spcPct val="90000"/>
              </a:lnSpc>
            </a:pPr>
            <a:r>
              <a:rPr lang="en-US" sz="2800" dirty="0" smtClean="0">
                <a:solidFill>
                  <a:srgbClr val="000000"/>
                </a:solidFill>
                <a:latin typeface="Arial" charset="0"/>
              </a:rPr>
              <a:t>Scrub your hands for at least five minutes. </a:t>
            </a:r>
          </a:p>
          <a:p>
            <a:pPr>
              <a:lnSpc>
                <a:spcPct val="90000"/>
              </a:lnSpc>
            </a:pPr>
            <a:r>
              <a:rPr lang="en-US" sz="2800" dirty="0" smtClean="0">
                <a:solidFill>
                  <a:srgbClr val="000000"/>
                </a:solidFill>
                <a:latin typeface="Arial" charset="0"/>
              </a:rPr>
              <a:t>Glove yourself methodically to prevent contamination.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050"/>
          <p:cNvSpPr>
            <a:spLocks noGrp="1" noChangeArrowheads="1"/>
          </p:cNvSpPr>
          <p:nvPr>
            <p:ph type="title"/>
          </p:nvPr>
        </p:nvSpPr>
        <p:spPr>
          <a:xfrm>
            <a:off x="612775" y="228600"/>
            <a:ext cx="8153400" cy="990600"/>
          </a:xfrm>
        </p:spPr>
        <p:txBody>
          <a:bodyPr/>
          <a:lstStyle/>
          <a:p>
            <a:endParaRPr lang="sw-KE" smtClean="0"/>
          </a:p>
        </p:txBody>
      </p:sp>
      <p:sp>
        <p:nvSpPr>
          <p:cNvPr id="68611" name="Rectangle 2051"/>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Explain the semi-lithotomy position that should be maintained during the examination </a:t>
            </a:r>
            <a:br>
              <a:rPr lang="en-US" sz="2800" smtClean="0">
                <a:solidFill>
                  <a:srgbClr val="000000"/>
                </a:solidFill>
                <a:latin typeface="Arial" charset="0"/>
              </a:rPr>
            </a:br>
            <a:r>
              <a:rPr lang="en-US" sz="2800" smtClean="0">
                <a:solidFill>
                  <a:srgbClr val="000000"/>
                </a:solidFill>
                <a:latin typeface="Arial" charset="0"/>
              </a:rPr>
              <a:t>to the mother. </a:t>
            </a:r>
          </a:p>
          <a:p>
            <a:r>
              <a:rPr lang="en-US" sz="2800" smtClean="0">
                <a:solidFill>
                  <a:srgbClr val="000000"/>
                </a:solidFill>
                <a:latin typeface="Arial" charset="0"/>
              </a:rPr>
              <a:t>Swab the vulva and drop the swab methodically (used swabs should be decontaminated in jik before disposal). </a:t>
            </a:r>
          </a:p>
          <a:p>
            <a:r>
              <a:rPr lang="en-US" sz="2800" smtClean="0">
                <a:solidFill>
                  <a:srgbClr val="000000"/>
                </a:solidFill>
                <a:latin typeface="Arial" charset="0"/>
              </a:rPr>
              <a:t>Ask the mother to breathe in and out while you perform digital examination.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2775" y="228600"/>
            <a:ext cx="8153400" cy="990600"/>
          </a:xfrm>
        </p:spPr>
        <p:txBody>
          <a:bodyPr/>
          <a:lstStyle/>
          <a:p>
            <a:r>
              <a:rPr lang="en-US" smtClean="0"/>
              <a:t>Causes of onset ct</a:t>
            </a:r>
          </a:p>
        </p:txBody>
      </p:sp>
      <p:sp>
        <p:nvSpPr>
          <p:cNvPr id="14339" name="Rectangle 3"/>
          <p:cNvSpPr>
            <a:spLocks noGrp="1" noChangeArrowheads="1"/>
          </p:cNvSpPr>
          <p:nvPr>
            <p:ph sz="quarter" idx="1"/>
          </p:nvPr>
        </p:nvSpPr>
        <p:spPr>
          <a:xfrm>
            <a:off x="612775" y="1600200"/>
            <a:ext cx="8153400" cy="4495800"/>
          </a:xfrm>
        </p:spPr>
        <p:txBody>
          <a:bodyPr/>
          <a:lstStyle/>
          <a:p>
            <a:r>
              <a:rPr lang="en-US" sz="2800" smtClean="0"/>
              <a:t>ACTH causes fetal adrenal glands to secrete cortisol which causes changes in placental hormones, oestrogen rising and progesterone falling.</a:t>
            </a:r>
          </a:p>
          <a:p>
            <a:r>
              <a:rPr lang="en-US" sz="2800" smtClean="0"/>
              <a:t>Oxytocin is released by maternal posterior lobe of the pituitary gland.</a:t>
            </a:r>
          </a:p>
          <a:p>
            <a:r>
              <a:rPr lang="en-US" sz="2800" smtClean="0"/>
              <a:t>Rising oestrogen level may be responsible for release of prostaglandin from the decidua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12775" y="228600"/>
            <a:ext cx="8153400" cy="990600"/>
          </a:xfrm>
        </p:spPr>
        <p:txBody>
          <a:bodyPr/>
          <a:lstStyle/>
          <a:p>
            <a:endParaRPr lang="sw-KE" smtClean="0"/>
          </a:p>
        </p:txBody>
      </p:sp>
      <p:sp>
        <p:nvSpPr>
          <p:cNvPr id="69635" name="Rectangle 3"/>
          <p:cNvSpPr>
            <a:spLocks noGrp="1" noChangeArrowheads="1"/>
          </p:cNvSpPr>
          <p:nvPr>
            <p:ph sz="quarter" idx="1"/>
          </p:nvPr>
        </p:nvSpPr>
        <p:spPr>
          <a:xfrm>
            <a:off x="612775" y="1600200"/>
            <a:ext cx="8153400" cy="4495800"/>
          </a:xfrm>
        </p:spPr>
        <p:txBody>
          <a:bodyPr/>
          <a:lstStyle/>
          <a:p>
            <a:pPr>
              <a:lnSpc>
                <a:spcPct val="90000"/>
              </a:lnSpc>
              <a:buFont typeface="Wingdings" panose="05000000000000000000" pitchFamily="2" charset="2"/>
              <a:buChar char="q"/>
            </a:pPr>
            <a:r>
              <a:rPr lang="en-US" sz="2800" dirty="0" smtClean="0">
                <a:solidFill>
                  <a:srgbClr val="000000"/>
                </a:solidFill>
                <a:latin typeface="Arial" charset="0"/>
              </a:rPr>
              <a:t> With the right hand, gently insert the fingers obliquely inside the vagina with the thumb, facing the symphysis pubis. </a:t>
            </a:r>
          </a:p>
          <a:p>
            <a:pPr>
              <a:lnSpc>
                <a:spcPct val="90000"/>
              </a:lnSpc>
              <a:buFont typeface="Wingdings" panose="05000000000000000000" pitchFamily="2" charset="2"/>
              <a:buChar char="q"/>
            </a:pPr>
            <a:r>
              <a:rPr lang="en-US" sz="2800" dirty="0" smtClean="0">
                <a:solidFill>
                  <a:srgbClr val="000000"/>
                </a:solidFill>
                <a:latin typeface="Arial" charset="0"/>
              </a:rPr>
              <a:t>Your left hand should be on the mother’s abdomen The fingers to be introduced are held on a higher level than the vaginal orifice during insertion to avoid contact with the anus. </a:t>
            </a:r>
          </a:p>
          <a:p>
            <a:pPr>
              <a:lnSpc>
                <a:spcPct val="90000"/>
              </a:lnSpc>
              <a:buFont typeface="Wingdings" panose="05000000000000000000" pitchFamily="2" charset="2"/>
              <a:buChar char="q"/>
            </a:pPr>
            <a:r>
              <a:rPr lang="en-US" sz="2800" dirty="0" smtClean="0">
                <a:solidFill>
                  <a:srgbClr val="000000"/>
                </a:solidFill>
                <a:latin typeface="Arial" charset="0"/>
              </a:rPr>
              <a:t>Fingers should not be withdrawn until the required information has been obtained. </a:t>
            </a:r>
          </a:p>
          <a:p>
            <a:pPr>
              <a:lnSpc>
                <a:spcPct val="90000"/>
              </a:lnSpc>
            </a:pPr>
            <a:endParaRPr lang="en-US" sz="2800"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12775" y="228600"/>
            <a:ext cx="8153400" cy="990600"/>
          </a:xfrm>
        </p:spPr>
        <p:txBody>
          <a:bodyPr/>
          <a:lstStyle/>
          <a:p>
            <a:endParaRPr lang="sw-KE" smtClean="0"/>
          </a:p>
        </p:txBody>
      </p:sp>
      <p:sp>
        <p:nvSpPr>
          <p:cNvPr id="70659"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The fingers are directed along the anterior wall of the vagina. The wall should feel soft and dilatable while the vagina should be warm and moist. </a:t>
            </a:r>
          </a:p>
          <a:p>
            <a:r>
              <a:rPr lang="en-US" sz="2800" smtClean="0">
                <a:solidFill>
                  <a:srgbClr val="000000"/>
                </a:solidFill>
                <a:latin typeface="Arial" charset="0"/>
              </a:rPr>
              <a:t>The fingers are then directed upwards to the position of the cervical Os. </a:t>
            </a:r>
          </a:p>
          <a:p>
            <a:r>
              <a:rPr lang="en-US" sz="2800" smtClean="0">
                <a:solidFill>
                  <a:srgbClr val="000000"/>
                </a:solidFill>
                <a:latin typeface="Arial" charset="0"/>
              </a:rPr>
              <a:t>At times the Os is not felt readily, the fingers should then be directed backwards and upwards.</a:t>
            </a:r>
            <a:endParaRPr lang="en-US" sz="28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12775" y="228600"/>
            <a:ext cx="8153400" cy="990600"/>
          </a:xfrm>
        </p:spPr>
        <p:txBody>
          <a:bodyPr/>
          <a:lstStyle/>
          <a:p>
            <a:r>
              <a:rPr lang="en-US" smtClean="0"/>
              <a:t>Areas to note</a:t>
            </a:r>
          </a:p>
        </p:txBody>
      </p:sp>
      <p:sp>
        <p:nvSpPr>
          <p:cNvPr id="71683"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b="1" smtClean="0">
                <a:solidFill>
                  <a:srgbClr val="000000"/>
                </a:solidFill>
                <a:latin typeface="Arial" charset="0"/>
              </a:rPr>
              <a:t>The Vagina</a:t>
            </a:r>
            <a:r>
              <a:rPr lang="en-US" sz="2800" smtClean="0">
                <a:solidFill>
                  <a:srgbClr val="000000"/>
                </a:solidFill>
                <a:latin typeface="Arial" charset="0"/>
              </a:rPr>
              <a:t> -Is it firm or lax, Is it bruised?</a:t>
            </a:r>
          </a:p>
          <a:p>
            <a:pPr>
              <a:lnSpc>
                <a:spcPct val="90000"/>
              </a:lnSpc>
              <a:buFontTx/>
              <a:buNone/>
            </a:pPr>
            <a:r>
              <a:rPr lang="en-US" sz="2800" smtClean="0">
                <a:solidFill>
                  <a:srgbClr val="000000"/>
                </a:solidFill>
                <a:latin typeface="Arial" charset="0"/>
              </a:rPr>
              <a:t>             Is it moist and cool or dry and hot?  </a:t>
            </a:r>
            <a:br>
              <a:rPr lang="en-US" sz="2800" smtClean="0">
                <a:solidFill>
                  <a:srgbClr val="000000"/>
                </a:solidFill>
                <a:latin typeface="Arial" charset="0"/>
              </a:rPr>
            </a:br>
            <a:r>
              <a:rPr lang="en-US" sz="2800" smtClean="0">
                <a:solidFill>
                  <a:srgbClr val="000000"/>
                </a:solidFill>
                <a:latin typeface="Arial" charset="0"/>
              </a:rPr>
              <a:t>       In prolonged labour, when the woman is in maternal distress and is dehydrated, the vagina feels hot and dry. </a:t>
            </a:r>
          </a:p>
          <a:p>
            <a:pPr>
              <a:lnSpc>
                <a:spcPct val="90000"/>
              </a:lnSpc>
            </a:pPr>
            <a:r>
              <a:rPr lang="en-US" sz="2800" b="1" smtClean="0">
                <a:solidFill>
                  <a:srgbClr val="000000"/>
                </a:solidFill>
                <a:latin typeface="Arial" charset="0"/>
              </a:rPr>
              <a:t>The Cervix</a:t>
            </a:r>
            <a:r>
              <a:rPr lang="en-US" sz="2800" smtClean="0">
                <a:solidFill>
                  <a:srgbClr val="000000"/>
                </a:solidFill>
                <a:latin typeface="Arial" charset="0"/>
              </a:rPr>
              <a:t>-Is it bruised or oedematous? </a:t>
            </a:r>
          </a:p>
          <a:p>
            <a:pPr>
              <a:lnSpc>
                <a:spcPct val="90000"/>
              </a:lnSpc>
              <a:buFontTx/>
              <a:buNone/>
            </a:pPr>
            <a:r>
              <a:rPr lang="en-US" sz="2800" smtClean="0">
                <a:solidFill>
                  <a:srgbClr val="000000"/>
                </a:solidFill>
                <a:latin typeface="Arial" charset="0"/>
              </a:rPr>
              <a:t>              Is it firm or soft? </a:t>
            </a:r>
          </a:p>
          <a:p>
            <a:pPr>
              <a:lnSpc>
                <a:spcPct val="90000"/>
              </a:lnSpc>
              <a:buFontTx/>
              <a:buNone/>
            </a:pPr>
            <a:r>
              <a:rPr lang="en-US" sz="2800" smtClean="0">
                <a:solidFill>
                  <a:srgbClr val="000000"/>
                </a:solidFill>
                <a:latin typeface="Arial" charset="0"/>
              </a:rPr>
              <a:t>              Is it taking up, that is effaced? </a:t>
            </a:r>
          </a:p>
          <a:p>
            <a:pPr>
              <a:lnSpc>
                <a:spcPct val="90000"/>
              </a:lnSpc>
              <a:buFontTx/>
              <a:buNone/>
            </a:pPr>
            <a:r>
              <a:rPr lang="en-US" sz="2800" smtClean="0">
                <a:solidFill>
                  <a:srgbClr val="000000"/>
                </a:solidFill>
                <a:latin typeface="Arial" charset="0"/>
              </a:rPr>
              <a:t>              How much is the Os dilated</a:t>
            </a:r>
          </a:p>
          <a:p>
            <a:pPr>
              <a:lnSpc>
                <a:spcPct val="90000"/>
              </a:lnSpc>
            </a:pPr>
            <a:endParaRPr lang="en-US" sz="2800" smtClean="0">
              <a:solidFill>
                <a:srgbClr val="000000"/>
              </a:solidFill>
              <a:latin typeface="Arial"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12775" y="228600"/>
            <a:ext cx="8153400" cy="990600"/>
          </a:xfrm>
        </p:spPr>
        <p:txBody>
          <a:bodyPr/>
          <a:lstStyle/>
          <a:p>
            <a:endParaRPr lang="sw-KE" smtClean="0"/>
          </a:p>
        </p:txBody>
      </p:sp>
      <p:sp>
        <p:nvSpPr>
          <p:cNvPr id="72707" name="Rectangle 3"/>
          <p:cNvSpPr>
            <a:spLocks noGrp="1" noChangeArrowheads="1"/>
          </p:cNvSpPr>
          <p:nvPr>
            <p:ph sz="quarter" idx="1"/>
          </p:nvPr>
        </p:nvSpPr>
        <p:spPr>
          <a:xfrm>
            <a:off x="612775" y="1600200"/>
            <a:ext cx="8153400" cy="4495800"/>
          </a:xfrm>
        </p:spPr>
        <p:txBody>
          <a:bodyPr/>
          <a:lstStyle/>
          <a:p>
            <a:r>
              <a:rPr lang="en-US" b="1" smtClean="0">
                <a:solidFill>
                  <a:srgbClr val="000000"/>
                </a:solidFill>
                <a:latin typeface="Arial" charset="0"/>
              </a:rPr>
              <a:t>The Membranes</a:t>
            </a:r>
            <a:endParaRPr lang="en-US" smtClean="0">
              <a:solidFill>
                <a:srgbClr val="000000"/>
              </a:solidFill>
              <a:latin typeface="Arial" charset="0"/>
            </a:endParaRPr>
          </a:p>
          <a:p>
            <a:r>
              <a:rPr lang="en-US" smtClean="0">
                <a:solidFill>
                  <a:srgbClr val="000000"/>
                </a:solidFill>
                <a:latin typeface="Arial" charset="0"/>
              </a:rPr>
              <a:t>Are they ruptured or intact? </a:t>
            </a:r>
          </a:p>
          <a:p>
            <a:pPr>
              <a:buFontTx/>
              <a:buNone/>
            </a:pPr>
            <a:r>
              <a:rPr lang="en-US" smtClean="0">
                <a:solidFill>
                  <a:srgbClr val="000000"/>
                </a:solidFill>
                <a:latin typeface="Arial" charset="0"/>
              </a:rPr>
              <a:t>        If intact are they bulging?</a:t>
            </a:r>
            <a:br>
              <a:rPr lang="en-US" smtClean="0">
                <a:solidFill>
                  <a:srgbClr val="000000"/>
                </a:solidFill>
                <a:latin typeface="Arial" charset="0"/>
              </a:rPr>
            </a:br>
            <a:r>
              <a:rPr lang="en-US" b="1" smtClean="0">
                <a:solidFill>
                  <a:srgbClr val="000000"/>
                </a:solidFill>
                <a:latin typeface="Arial" charset="0"/>
              </a:rPr>
              <a:t>The Cord</a:t>
            </a:r>
            <a:r>
              <a:rPr lang="en-US" smtClean="0">
                <a:solidFill>
                  <a:srgbClr val="000000"/>
                </a:solidFill>
                <a:latin typeface="Arial" charset="0"/>
              </a:rPr>
              <a:t/>
            </a:r>
            <a:br>
              <a:rPr lang="en-US" smtClean="0">
                <a:solidFill>
                  <a:srgbClr val="000000"/>
                </a:solidFill>
                <a:latin typeface="Arial" charset="0"/>
              </a:rPr>
            </a:br>
            <a:r>
              <a:rPr lang="en-US" smtClean="0">
                <a:solidFill>
                  <a:srgbClr val="000000"/>
                </a:solidFill>
                <a:latin typeface="Arial" charset="0"/>
              </a:rPr>
              <a:t>Is it presenting or prolapsed? </a:t>
            </a:r>
          </a:p>
          <a:p>
            <a:r>
              <a:rPr lang="en-US" smtClean="0">
                <a:solidFill>
                  <a:srgbClr val="000000"/>
                </a:solidFill>
                <a:latin typeface="Arial" charset="0"/>
              </a:rPr>
              <a:t>If prolapsed is it pulsating?</a:t>
            </a:r>
            <a:br>
              <a:rPr lang="en-US" smtClean="0">
                <a:solidFill>
                  <a:srgbClr val="000000"/>
                </a:solidFill>
                <a:latin typeface="Arial" charset="0"/>
              </a:rPr>
            </a:br>
            <a:endParaRPr lang="en-US" smtClean="0">
              <a:solidFill>
                <a:srgbClr val="000000"/>
              </a:solidFill>
              <a:latin typeface="Arial" charset="0"/>
            </a:endParaRPr>
          </a:p>
          <a:p>
            <a:endParaRPr lang="en-US" smtClean="0">
              <a:solidFill>
                <a:srgbClr val="000000"/>
              </a:solidFill>
              <a:latin typeface="Arial"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en-US" dirty="0" smtClean="0">
                <a:solidFill>
                  <a:srgbClr val="000000"/>
                </a:solidFill>
                <a:latin typeface="Arial" charset="0"/>
              </a:rPr>
              <a:t/>
            </a:r>
            <a:br>
              <a:rPr lang="en-US" dirty="0" smtClean="0">
                <a:solidFill>
                  <a:srgbClr val="000000"/>
                </a:solidFill>
                <a:latin typeface="Arial" charset="0"/>
              </a:rPr>
            </a:br>
            <a:endParaRPr lang="en-US" dirty="0" smtClean="0">
              <a:solidFill>
                <a:srgbClr val="000000"/>
              </a:solidFill>
              <a:latin typeface="Arial" charset="0"/>
            </a:endParaRPr>
          </a:p>
        </p:txBody>
      </p:sp>
      <p:sp>
        <p:nvSpPr>
          <p:cNvPr id="73731" name="Rectangle 3"/>
          <p:cNvSpPr>
            <a:spLocks noGrp="1" noChangeArrowheads="1"/>
          </p:cNvSpPr>
          <p:nvPr>
            <p:ph sz="quarter" idx="1"/>
          </p:nvPr>
        </p:nvSpPr>
        <p:spPr>
          <a:xfrm>
            <a:off x="612775" y="1600200"/>
            <a:ext cx="8153400" cy="4495800"/>
          </a:xfrm>
        </p:spPr>
        <p:txBody>
          <a:bodyPr/>
          <a:lstStyle/>
          <a:p>
            <a:pPr>
              <a:lnSpc>
                <a:spcPct val="90000"/>
              </a:lnSpc>
              <a:buFontTx/>
              <a:buNone/>
            </a:pPr>
            <a:r>
              <a:rPr lang="en-US" sz="2800" b="1" dirty="0">
                <a:solidFill>
                  <a:srgbClr val="000000"/>
                </a:solidFill>
                <a:latin typeface="Arial" charset="0"/>
              </a:rPr>
              <a:t>The Presenting Part </a:t>
            </a:r>
            <a:r>
              <a:rPr lang="en-US" sz="2800" dirty="0" smtClean="0">
                <a:solidFill>
                  <a:srgbClr val="000000"/>
                </a:solidFill>
                <a:latin typeface="Arial" charset="0"/>
              </a:rPr>
              <a:t>Is it fitting the pelvis and cervix well? </a:t>
            </a:r>
          </a:p>
          <a:p>
            <a:pPr>
              <a:lnSpc>
                <a:spcPct val="90000"/>
              </a:lnSpc>
            </a:pPr>
            <a:r>
              <a:rPr lang="en-US" sz="2800" dirty="0" smtClean="0">
                <a:solidFill>
                  <a:srgbClr val="000000"/>
                </a:solidFill>
                <a:latin typeface="Arial" charset="0"/>
              </a:rPr>
              <a:t>If it is the head, can you feel a suture or fontanel?  Which </a:t>
            </a:r>
            <a:r>
              <a:rPr lang="en-US" sz="2800" dirty="0" err="1" smtClean="0">
                <a:solidFill>
                  <a:srgbClr val="000000"/>
                </a:solidFill>
                <a:latin typeface="Arial" charset="0"/>
              </a:rPr>
              <a:t>one,Is</a:t>
            </a:r>
            <a:r>
              <a:rPr lang="en-US" sz="2800" dirty="0" smtClean="0">
                <a:solidFill>
                  <a:srgbClr val="000000"/>
                </a:solidFill>
                <a:latin typeface="Arial" charset="0"/>
              </a:rPr>
              <a:t> it well flexed? </a:t>
            </a:r>
          </a:p>
          <a:p>
            <a:pPr>
              <a:lnSpc>
                <a:spcPct val="90000"/>
              </a:lnSpc>
            </a:pPr>
            <a:r>
              <a:rPr lang="en-US" sz="2800" dirty="0" smtClean="0">
                <a:solidFill>
                  <a:srgbClr val="000000"/>
                </a:solidFill>
                <a:latin typeface="Arial" charset="0"/>
              </a:rPr>
              <a:t>If the head is at the brim it will not be felt vaginally unless you push it down with your left hand which is on the mother's abdomen </a:t>
            </a:r>
          </a:p>
          <a:p>
            <a:pPr>
              <a:lnSpc>
                <a:spcPct val="90000"/>
              </a:lnSpc>
            </a:pPr>
            <a:r>
              <a:rPr lang="en-US" sz="2800" dirty="0" smtClean="0">
                <a:solidFill>
                  <a:srgbClr val="000000"/>
                </a:solidFill>
                <a:latin typeface="Arial" charset="0"/>
              </a:rPr>
              <a:t>If the head has just engaged, it can be touched or just be tipped </a:t>
            </a:r>
          </a:p>
          <a:p>
            <a:pPr>
              <a:lnSpc>
                <a:spcPct val="90000"/>
              </a:lnSpc>
            </a:pPr>
            <a:r>
              <a:rPr lang="en-US" sz="2800" dirty="0" smtClean="0">
                <a:solidFill>
                  <a:srgbClr val="000000"/>
                </a:solidFill>
                <a:latin typeface="Arial" charset="0"/>
              </a:rPr>
              <a:t>If the head is deeply engaged, it is felt at the level of the </a:t>
            </a:r>
            <a:r>
              <a:rPr lang="en-US" sz="2800" dirty="0" err="1" smtClean="0">
                <a:solidFill>
                  <a:srgbClr val="000000"/>
                </a:solidFill>
                <a:latin typeface="Arial" charset="0"/>
              </a:rPr>
              <a:t>ischial</a:t>
            </a:r>
            <a:r>
              <a:rPr lang="en-US" sz="2800" dirty="0" smtClean="0">
                <a:solidFill>
                  <a:srgbClr val="000000"/>
                </a:solidFill>
                <a:latin typeface="Arial" charset="0"/>
              </a:rPr>
              <a:t> spines</a:t>
            </a:r>
          </a:p>
          <a:p>
            <a:pPr>
              <a:lnSpc>
                <a:spcPct val="90000"/>
              </a:lnSpc>
            </a:pPr>
            <a:endParaRPr lang="en-US" sz="2800"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12775" y="228600"/>
            <a:ext cx="8153400" cy="990600"/>
          </a:xfrm>
        </p:spPr>
        <p:txBody>
          <a:bodyPr/>
          <a:lstStyle/>
          <a:p>
            <a:endParaRPr lang="sw-KE" smtClean="0"/>
          </a:p>
        </p:txBody>
      </p:sp>
      <p:sp>
        <p:nvSpPr>
          <p:cNvPr id="74755" name="Rectangle 3"/>
          <p:cNvSpPr>
            <a:spLocks noGrp="1" noChangeArrowheads="1"/>
          </p:cNvSpPr>
          <p:nvPr>
            <p:ph sz="quarter" idx="1"/>
          </p:nvPr>
        </p:nvSpPr>
        <p:spPr>
          <a:xfrm>
            <a:off x="612775" y="1600200"/>
            <a:ext cx="8153400" cy="4495800"/>
          </a:xfrm>
        </p:spPr>
        <p:txBody>
          <a:bodyPr/>
          <a:lstStyle/>
          <a:p>
            <a:r>
              <a:rPr lang="en-US" dirty="0" smtClean="0">
                <a:solidFill>
                  <a:srgbClr val="000000"/>
                </a:solidFill>
                <a:latin typeface="Arial" charset="0"/>
              </a:rPr>
              <a:t>The station or level of the presenting part is the level to which the presenting part has descended in the pelvis. </a:t>
            </a:r>
          </a:p>
          <a:p>
            <a:r>
              <a:rPr lang="en-US" dirty="0" smtClean="0">
                <a:solidFill>
                  <a:srgbClr val="000000"/>
                </a:solidFill>
                <a:latin typeface="Arial" charset="0"/>
              </a:rPr>
              <a:t>The level of the presenting part is expressed in relation to the easily palpable </a:t>
            </a:r>
            <a:r>
              <a:rPr lang="en-US" dirty="0" err="1" smtClean="0">
                <a:solidFill>
                  <a:srgbClr val="000000"/>
                </a:solidFill>
                <a:latin typeface="Arial" charset="0"/>
              </a:rPr>
              <a:t>ischial</a:t>
            </a:r>
            <a:r>
              <a:rPr lang="en-US" dirty="0" smtClean="0">
                <a:solidFill>
                  <a:srgbClr val="000000"/>
                </a:solidFill>
                <a:latin typeface="Arial" charset="0"/>
              </a:rPr>
              <a:t> spines. You can also state if it is above the brim, at the brim, in the cavity or at the outlet.</a:t>
            </a:r>
            <a:endParaRPr lang="en-US"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12775" y="228600"/>
            <a:ext cx="8153400" cy="990600"/>
          </a:xfrm>
        </p:spPr>
        <p:txBody>
          <a:bodyPr/>
          <a:lstStyle/>
          <a:p>
            <a:endParaRPr lang="sw-KE" smtClean="0"/>
          </a:p>
        </p:txBody>
      </p:sp>
      <p:sp>
        <p:nvSpPr>
          <p:cNvPr id="68611"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90000"/>
              </a:lnSpc>
              <a:spcAft>
                <a:spcPts val="0"/>
              </a:spcAft>
              <a:buFont typeface="Wingdings"/>
              <a:buChar char=""/>
              <a:defRPr/>
            </a:pPr>
            <a:r>
              <a:rPr lang="en-US" sz="2800" smtClean="0">
                <a:solidFill>
                  <a:srgbClr val="000000"/>
                </a:solidFill>
                <a:latin typeface="Arial" charset="0"/>
              </a:rPr>
              <a:t>Remember that if the presenting part is at the brim then it is at station -5. As the head descends down in to the cavity of the pelvis it decreases from -5, -4, -3, -2, -1. </a:t>
            </a:r>
          </a:p>
          <a:p>
            <a:pPr marL="320040" indent="-320040" fontAlgn="auto">
              <a:lnSpc>
                <a:spcPct val="90000"/>
              </a:lnSpc>
              <a:spcAft>
                <a:spcPts val="0"/>
              </a:spcAft>
              <a:buFont typeface="Wingdings"/>
              <a:buChar char=""/>
              <a:defRPr/>
            </a:pPr>
            <a:r>
              <a:rPr lang="en-US" sz="2800" smtClean="0">
                <a:solidFill>
                  <a:srgbClr val="000000"/>
                </a:solidFill>
                <a:latin typeface="Arial" charset="0"/>
              </a:rPr>
              <a:t>By the time it is at the ischial spines, it is said to be at 'zero station'.</a:t>
            </a:r>
          </a:p>
          <a:p>
            <a:pPr marL="320040" indent="-320040" fontAlgn="auto">
              <a:lnSpc>
                <a:spcPct val="90000"/>
              </a:lnSpc>
              <a:spcAft>
                <a:spcPts val="0"/>
              </a:spcAft>
              <a:buFont typeface="Wingdings"/>
              <a:buChar char=""/>
              <a:defRPr/>
            </a:pPr>
            <a:r>
              <a:rPr lang="en-US" sz="2800" smtClean="0">
                <a:solidFill>
                  <a:srgbClr val="000000"/>
                </a:solidFill>
                <a:latin typeface="Arial" charset="0"/>
              </a:rPr>
              <a:t> It reappears from the pelvic outlet into the perineum, which is classified as +1, +2, +3, and +4.</a:t>
            </a:r>
          </a:p>
          <a:p>
            <a:pPr marL="320040" indent="-320040" fontAlgn="auto">
              <a:lnSpc>
                <a:spcPct val="90000"/>
              </a:lnSpc>
              <a:spcAft>
                <a:spcPts val="0"/>
              </a:spcAft>
              <a:buFont typeface="Wingdings"/>
              <a:buChar char=""/>
              <a:defRPr/>
            </a:pPr>
            <a:r>
              <a:rPr lang="en-US" sz="2800" smtClean="0">
                <a:solidFill>
                  <a:srgbClr val="000000"/>
                </a:solidFill>
                <a:latin typeface="Arial" charset="0"/>
              </a:rPr>
              <a:t> By the time it is seen at the perineum it is at station +5</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12775" y="228600"/>
            <a:ext cx="8153400" cy="990600"/>
          </a:xfrm>
        </p:spPr>
        <p:txBody>
          <a:bodyPr/>
          <a:lstStyle/>
          <a:p>
            <a:endParaRPr lang="sw-KE" smtClean="0"/>
          </a:p>
        </p:txBody>
      </p:sp>
      <p:sp>
        <p:nvSpPr>
          <p:cNvPr id="7680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To get the position right, you have to palpate the sutures and fontanel to determine their position relative to the pelvis. This can be confirmed by abdominal examination. </a:t>
            </a:r>
          </a:p>
          <a:p>
            <a:pPr>
              <a:lnSpc>
                <a:spcPct val="90000"/>
              </a:lnSpc>
            </a:pPr>
            <a:r>
              <a:rPr lang="en-US" sz="2800" smtClean="0">
                <a:solidFill>
                  <a:srgbClr val="000000"/>
                </a:solidFill>
                <a:latin typeface="Arial" charset="0"/>
              </a:rPr>
              <a:t>In a breech or a face presentation, the reference points on the foetus are the sacrum and the chin or mentum respectively.</a:t>
            </a:r>
          </a:p>
          <a:p>
            <a:pPr>
              <a:lnSpc>
                <a:spcPct val="90000"/>
              </a:lnSpc>
            </a:pPr>
            <a:r>
              <a:rPr lang="en-US" sz="2800" smtClean="0">
                <a:solidFill>
                  <a:srgbClr val="000000"/>
                </a:solidFill>
                <a:latin typeface="Arial" charset="0"/>
              </a:rPr>
              <a:t> A soft mass is felt. Foetal genital parts or the anus may be felt with the examining finger. </a:t>
            </a:r>
            <a:br>
              <a:rPr lang="en-US" sz="2800" smtClean="0">
                <a:solidFill>
                  <a:srgbClr val="000000"/>
                </a:solidFill>
                <a:latin typeface="Arial" charset="0"/>
              </a:rPr>
            </a:br>
            <a:endParaRPr lang="en-US" sz="2800" smtClean="0">
              <a:solidFill>
                <a:srgbClr val="000000"/>
              </a:solidFill>
              <a:latin typeface="Arial" charset="0"/>
            </a:endParaRPr>
          </a:p>
          <a:p>
            <a:pPr>
              <a:lnSpc>
                <a:spcPct val="90000"/>
              </a:lnSpc>
            </a:pPr>
            <a:endParaRPr lang="en-US" sz="280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12775" y="228600"/>
            <a:ext cx="8153400" cy="990600"/>
          </a:xfrm>
        </p:spPr>
        <p:txBody>
          <a:bodyPr/>
          <a:lstStyle/>
          <a:p>
            <a:endParaRPr lang="sw-KE" smtClean="0"/>
          </a:p>
        </p:txBody>
      </p:sp>
      <p:sp>
        <p:nvSpPr>
          <p:cNvPr id="77827" name="Rectangle 3"/>
          <p:cNvSpPr>
            <a:spLocks noGrp="1" noChangeArrowheads="1"/>
          </p:cNvSpPr>
          <p:nvPr>
            <p:ph sz="quarter" idx="1"/>
          </p:nvPr>
        </p:nvSpPr>
        <p:spPr>
          <a:xfrm>
            <a:off x="612775" y="1600200"/>
            <a:ext cx="8153400" cy="4495800"/>
          </a:xfrm>
        </p:spPr>
        <p:txBody>
          <a:bodyPr/>
          <a:lstStyle/>
          <a:p>
            <a:r>
              <a:rPr lang="en-US" smtClean="0">
                <a:solidFill>
                  <a:srgbClr val="000000"/>
                </a:solidFill>
                <a:latin typeface="Arial" charset="0"/>
              </a:rPr>
              <a:t>The position is determined by the position of the sacrum in relation to the side of the mother's pelvis. The left side is expressed as left sacro-anterior (LSA) or the right side, which is known as right sacro-anterior (RSA).</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12775" y="228600"/>
            <a:ext cx="8153400" cy="990600"/>
          </a:xfrm>
        </p:spPr>
        <p:txBody>
          <a:bodyPr/>
          <a:lstStyle/>
          <a:p>
            <a:endParaRPr lang="sw-KE" smtClean="0"/>
          </a:p>
        </p:txBody>
      </p:sp>
      <p:sp>
        <p:nvSpPr>
          <p:cNvPr id="78851" name="Rectangle 3"/>
          <p:cNvSpPr>
            <a:spLocks noGrp="1" noChangeArrowheads="1"/>
          </p:cNvSpPr>
          <p:nvPr>
            <p:ph sz="quarter" idx="1"/>
          </p:nvPr>
        </p:nvSpPr>
        <p:spPr>
          <a:xfrm>
            <a:off x="612775" y="1600200"/>
            <a:ext cx="8153400" cy="4495800"/>
          </a:xfrm>
        </p:spPr>
        <p:txBody>
          <a:bodyPr/>
          <a:lstStyle/>
          <a:p>
            <a:r>
              <a:rPr lang="en-US" sz="2800" dirty="0" smtClean="0">
                <a:solidFill>
                  <a:srgbClr val="000000"/>
                </a:solidFill>
                <a:latin typeface="Arial" charset="0"/>
              </a:rPr>
              <a:t>In a vertex presentation, when the occiput is persistently posterior, this causes prolonged </a:t>
            </a:r>
            <a:r>
              <a:rPr lang="en-US" sz="2800" dirty="0" err="1" smtClean="0">
                <a:solidFill>
                  <a:srgbClr val="000000"/>
                </a:solidFill>
                <a:latin typeface="Arial" charset="0"/>
              </a:rPr>
              <a:t>labour</a:t>
            </a:r>
            <a:r>
              <a:rPr lang="en-US" sz="2800" dirty="0" smtClean="0">
                <a:solidFill>
                  <a:srgbClr val="000000"/>
                </a:solidFill>
                <a:latin typeface="Arial" charset="0"/>
              </a:rPr>
              <a:t>. </a:t>
            </a:r>
          </a:p>
          <a:p>
            <a:r>
              <a:rPr lang="en-US" sz="2800" dirty="0" smtClean="0">
                <a:solidFill>
                  <a:srgbClr val="000000"/>
                </a:solidFill>
                <a:latin typeface="Arial" charset="0"/>
              </a:rPr>
              <a:t>In a cephalic presentation, you will feel the hard head, sutures and fontanel. Determine whether it is the anterior or posterior fontanel by its shape. If it is the posterior fontanel, then the position is </a:t>
            </a:r>
            <a:r>
              <a:rPr lang="en-US" sz="2800" dirty="0" err="1" smtClean="0">
                <a:solidFill>
                  <a:srgbClr val="000000"/>
                </a:solidFill>
                <a:latin typeface="Arial" charset="0"/>
              </a:rPr>
              <a:t>occipito</a:t>
            </a:r>
            <a:r>
              <a:rPr lang="en-US" sz="2800" dirty="0" smtClean="0">
                <a:solidFill>
                  <a:srgbClr val="000000"/>
                </a:solidFill>
                <a:latin typeface="Arial" charset="0"/>
              </a:rPr>
              <a:t>-anterior. If it is the anterior fontanel then the position is occipital-posterior.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2775" y="228600"/>
            <a:ext cx="8153400" cy="990600"/>
          </a:xfrm>
        </p:spPr>
        <p:txBody>
          <a:bodyPr/>
          <a:lstStyle/>
          <a:p>
            <a:r>
              <a:rPr lang="en-US" smtClean="0"/>
              <a:t>Causes ct</a:t>
            </a:r>
          </a:p>
        </p:txBody>
      </p:sp>
      <p:sp>
        <p:nvSpPr>
          <p:cNvPr id="1536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The action of these hormones causes uterine contractions.</a:t>
            </a:r>
          </a:p>
          <a:p>
            <a:pPr>
              <a:lnSpc>
                <a:spcPct val="90000"/>
              </a:lnSpc>
            </a:pPr>
            <a:r>
              <a:rPr lang="en-US" sz="2800" smtClean="0"/>
              <a:t>The enzyme oxytocinase inactivates oxytocin during pregnancy but its level falls as term approaches.</a:t>
            </a:r>
          </a:p>
          <a:p>
            <a:pPr>
              <a:lnSpc>
                <a:spcPct val="90000"/>
              </a:lnSpc>
            </a:pPr>
            <a:r>
              <a:rPr lang="en-US" sz="2800" b="1" smtClean="0"/>
              <a:t>Mechanical factors</a:t>
            </a:r>
            <a:r>
              <a:rPr lang="en-US" sz="2800" smtClean="0"/>
              <a:t>-The uterine activity is exerted on the cervix when the presenting part is well applied to the cervix. The over-stretching of the uterine muscle may also stimulate contractions.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12775" y="228600"/>
            <a:ext cx="8153400" cy="990600"/>
          </a:xfrm>
        </p:spPr>
        <p:txBody>
          <a:bodyPr/>
          <a:lstStyle/>
          <a:p>
            <a:endParaRPr lang="sw-KE" smtClean="0"/>
          </a:p>
        </p:txBody>
      </p:sp>
      <p:sp>
        <p:nvSpPr>
          <p:cNvPr id="79875"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Face presentation is important as the chin is the facial landmark. Note how the position of the chin is related to the mother's right or left side of the pelvis, and the anterior and posterior position expressed as right mento posterior.</a:t>
            </a:r>
          </a:p>
          <a:p>
            <a:pPr>
              <a:lnSpc>
                <a:spcPct val="90000"/>
              </a:lnSpc>
            </a:pPr>
            <a:r>
              <a:rPr lang="en-US" sz="2800" smtClean="0">
                <a:solidFill>
                  <a:srgbClr val="000000"/>
                </a:solidFill>
                <a:latin typeface="Arial" charset="0"/>
              </a:rPr>
              <a:t> You should also note the brow or sinciput presentation on vaginal examination (VE). You should be able to feel the brow, frontal sutures and possibly the posterior fontanel. </a:t>
            </a:r>
            <a:endParaRPr lang="en-US" sz="280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12775" y="228600"/>
            <a:ext cx="8153400" cy="990600"/>
          </a:xfrm>
        </p:spPr>
        <p:txBody>
          <a:bodyPr/>
          <a:lstStyle/>
          <a:p>
            <a:endParaRPr lang="sw-KE" smtClean="0"/>
          </a:p>
        </p:txBody>
      </p:sp>
      <p:sp>
        <p:nvSpPr>
          <p:cNvPr id="8089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The extension is usually a temporary presentation, which converts to face or occiput presentation during labour. However, at times it persists and in such instances, a caesarean section is usually called for.</a:t>
            </a:r>
          </a:p>
          <a:p>
            <a:pPr>
              <a:lnSpc>
                <a:spcPct val="90000"/>
              </a:lnSpc>
            </a:pPr>
            <a:r>
              <a:rPr lang="en-US" sz="2800" smtClean="0">
                <a:solidFill>
                  <a:srgbClr val="000000"/>
                </a:solidFill>
                <a:latin typeface="Arial" charset="0"/>
              </a:rPr>
              <a:t>Note whether the long axis of the body of the foetus is perpendicular to that of the body of the mother. </a:t>
            </a:r>
          </a:p>
          <a:p>
            <a:pPr>
              <a:lnSpc>
                <a:spcPct val="90000"/>
              </a:lnSpc>
            </a:pPr>
            <a:r>
              <a:rPr lang="en-US" sz="2800" smtClean="0">
                <a:solidFill>
                  <a:srgbClr val="000000"/>
                </a:solidFill>
                <a:latin typeface="Arial" charset="0"/>
              </a:rPr>
              <a:t>A compound presentation is when the hand or occasionally a foot lies alongside the head.</a:t>
            </a:r>
            <a:br>
              <a:rPr lang="en-US" sz="2800" smtClean="0">
                <a:solidFill>
                  <a:srgbClr val="000000"/>
                </a:solidFill>
                <a:latin typeface="Arial" charset="0"/>
              </a:rPr>
            </a:br>
            <a:endParaRPr lang="en-US" sz="2800" smtClean="0">
              <a:solidFill>
                <a:srgbClr val="000000"/>
              </a:solidFill>
              <a:latin typeface="Arial"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12775" y="228600"/>
            <a:ext cx="8153400" cy="990600"/>
          </a:xfrm>
        </p:spPr>
        <p:txBody>
          <a:bodyPr/>
          <a:lstStyle/>
          <a:p>
            <a:endParaRPr lang="sw-KE" smtClean="0"/>
          </a:p>
        </p:txBody>
      </p:sp>
      <p:sp>
        <p:nvSpPr>
          <p:cNvPr id="74755"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90000"/>
              </a:lnSpc>
              <a:spcAft>
                <a:spcPts val="0"/>
              </a:spcAft>
              <a:buFont typeface="Wingdings"/>
              <a:buChar char=""/>
              <a:defRPr/>
            </a:pPr>
            <a:r>
              <a:rPr lang="en-US" sz="2800" smtClean="0">
                <a:solidFill>
                  <a:srgbClr val="000000"/>
                </a:solidFill>
                <a:latin typeface="Arial" charset="0"/>
              </a:rPr>
              <a:t>Next you check for moulding which is when the diameters of the foetal skull are reduced in size. During labour the bones of the foetal skull tend to overlap at the sutures so that the head can easily pass through the birth canal.  This is how you should check for moulding: </a:t>
            </a:r>
          </a:p>
          <a:p>
            <a:pPr marL="320040" indent="-320040" fontAlgn="auto">
              <a:lnSpc>
                <a:spcPct val="90000"/>
              </a:lnSpc>
              <a:spcAft>
                <a:spcPts val="0"/>
              </a:spcAft>
              <a:buFont typeface="Wingdings"/>
              <a:buChar char=""/>
              <a:defRPr/>
            </a:pPr>
            <a:r>
              <a:rPr lang="en-US" sz="2800" smtClean="0">
                <a:solidFill>
                  <a:srgbClr val="000000"/>
                </a:solidFill>
                <a:latin typeface="Arial" charset="0"/>
              </a:rPr>
              <a:t>In cephalic presentation, run the finger on the head feeling for the sutures </a:t>
            </a:r>
          </a:p>
          <a:p>
            <a:pPr marL="320040" indent="-320040" fontAlgn="auto">
              <a:lnSpc>
                <a:spcPct val="90000"/>
              </a:lnSpc>
              <a:spcAft>
                <a:spcPts val="0"/>
              </a:spcAft>
              <a:buFont typeface="Wingdings"/>
              <a:buChar char=""/>
              <a:defRPr/>
            </a:pPr>
            <a:r>
              <a:rPr lang="en-US" sz="2800" smtClean="0">
                <a:solidFill>
                  <a:srgbClr val="000000"/>
                </a:solidFill>
                <a:latin typeface="Arial" charset="0"/>
              </a:rPr>
              <a:t>Judge the degree of moulding by feeling the amount of overlapping of skull bones </a:t>
            </a:r>
          </a:p>
          <a:p>
            <a:pPr marL="320040" indent="-320040" fontAlgn="auto">
              <a:lnSpc>
                <a:spcPct val="90000"/>
              </a:lnSpc>
              <a:spcAft>
                <a:spcPts val="0"/>
              </a:spcAft>
              <a:buFont typeface="Wingdings"/>
              <a:buChar char=""/>
              <a:defRPr/>
            </a:pPr>
            <a:r>
              <a:rPr lang="en-US" sz="2800" smtClean="0">
                <a:solidFill>
                  <a:srgbClr val="000000"/>
                </a:solidFill>
                <a:latin typeface="Arial" charset="0"/>
              </a:rPr>
              <a:t>Check for caput</a:t>
            </a:r>
            <a:br>
              <a:rPr lang="en-US" sz="2800" smtClean="0">
                <a:solidFill>
                  <a:srgbClr val="000000"/>
                </a:solidFill>
                <a:latin typeface="Arial" charset="0"/>
              </a:rPr>
            </a:br>
            <a:endParaRPr lang="en-US" sz="2800" smtClean="0">
              <a:solidFill>
                <a:srgbClr val="000000"/>
              </a:solidFill>
              <a:latin typeface="Arial" charset="0"/>
            </a:endParaRPr>
          </a:p>
          <a:p>
            <a:pPr marL="320040" indent="-320040" fontAlgn="auto">
              <a:lnSpc>
                <a:spcPct val="90000"/>
              </a:lnSpc>
              <a:spcAft>
                <a:spcPts val="0"/>
              </a:spcAft>
              <a:buFont typeface="Wingdings"/>
              <a:buChar char=""/>
              <a:defRPr/>
            </a:pPr>
            <a:endParaRPr lang="en-US" sz="280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en-US" b="1" smtClean="0">
                <a:solidFill>
                  <a:srgbClr val="000000"/>
                </a:solidFill>
                <a:latin typeface="Arial" charset="0"/>
              </a:rPr>
              <a:t>The Pelvis</a:t>
            </a:r>
            <a:br>
              <a:rPr lang="en-US" b="1" smtClean="0">
                <a:solidFill>
                  <a:srgbClr val="000000"/>
                </a:solidFill>
                <a:latin typeface="Arial" charset="0"/>
              </a:rPr>
            </a:br>
            <a:endParaRPr lang="en-US" b="1" smtClean="0">
              <a:solidFill>
                <a:srgbClr val="000000"/>
              </a:solidFill>
              <a:latin typeface="Arial" charset="0"/>
            </a:endParaRPr>
          </a:p>
        </p:txBody>
      </p:sp>
      <p:sp>
        <p:nvSpPr>
          <p:cNvPr id="8294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The pelvis is assessed to check if it is adequate,  Is it roomy, Are the sidewalls well spaced, Can you touch the promontory of the sacrum easily, Is the pubic arch wide enough? </a:t>
            </a:r>
          </a:p>
          <a:p>
            <a:pPr>
              <a:lnSpc>
                <a:spcPct val="90000"/>
              </a:lnSpc>
            </a:pPr>
            <a:r>
              <a:rPr lang="en-US" sz="2800" smtClean="0">
                <a:solidFill>
                  <a:srgbClr val="000000"/>
                </a:solidFill>
                <a:latin typeface="Arial" charset="0"/>
              </a:rPr>
              <a:t>After checking for moulding, direct the fingers behind the head and make an effort to reach the sacro-promontory. The palm of the hand should be facing upwards. Promontory of the sacrum should not be reached.  </a:t>
            </a:r>
          </a:p>
          <a:p>
            <a:pPr>
              <a:lnSpc>
                <a:spcPct val="90000"/>
              </a:lnSpc>
            </a:pPr>
            <a:endParaRPr lang="en-US" sz="280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12775" y="228600"/>
            <a:ext cx="8153400" cy="990600"/>
          </a:xfrm>
        </p:spPr>
        <p:txBody>
          <a:bodyPr/>
          <a:lstStyle/>
          <a:p>
            <a:endParaRPr lang="sw-KE" smtClean="0"/>
          </a:p>
        </p:txBody>
      </p:sp>
      <p:sp>
        <p:nvSpPr>
          <p:cNvPr id="8397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With the palm facing downwards run the two fingers down along the hollow of the sacrum and determine the shape. The hollow of the sacrum should be curved. </a:t>
            </a:r>
          </a:p>
          <a:p>
            <a:pPr>
              <a:lnSpc>
                <a:spcPct val="90000"/>
              </a:lnSpc>
            </a:pPr>
            <a:r>
              <a:rPr lang="en-US" sz="2800" smtClean="0">
                <a:solidFill>
                  <a:srgbClr val="000000"/>
                </a:solidFill>
                <a:latin typeface="Arial" charset="0"/>
              </a:rPr>
              <a:t>The two fingers are then moved to where the ischial spines are located on either side of the pelvis. Run the finger along this area to determine whether or not the ischial spines are unduly prominent, you can stretch your fingers to see if the spines are prominent.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12775" y="228600"/>
            <a:ext cx="8153400" cy="990600"/>
          </a:xfrm>
        </p:spPr>
        <p:txBody>
          <a:bodyPr/>
          <a:lstStyle/>
          <a:p>
            <a:endParaRPr lang="sw-KE" smtClean="0"/>
          </a:p>
        </p:txBody>
      </p:sp>
      <p:sp>
        <p:nvSpPr>
          <p:cNvPr id="84995"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As you move the fingers with the palm facing upward, on reaching the pubic arch check if it can accommodate two fingers. The apex usually should accommodate two fingers. </a:t>
            </a:r>
          </a:p>
          <a:p>
            <a:r>
              <a:rPr lang="en-US" sz="2800" smtClean="0">
                <a:solidFill>
                  <a:srgbClr val="000000"/>
                </a:solidFill>
                <a:latin typeface="Arial" charset="0"/>
              </a:rPr>
              <a:t>Make a fist facing downwards then place the fist between the ischial tuberosities. The Intertuberosity  diameter should accommodate four knuckles. Check if it does. </a:t>
            </a:r>
            <a:endParaRPr lang="en-US" sz="280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12775" y="228600"/>
            <a:ext cx="8153400" cy="990600"/>
          </a:xfrm>
        </p:spPr>
        <p:txBody>
          <a:bodyPr/>
          <a:lstStyle/>
          <a:p>
            <a:r>
              <a:rPr lang="en-US" b="1" smtClean="0">
                <a:solidFill>
                  <a:srgbClr val="000000"/>
                </a:solidFill>
                <a:latin typeface="Arial" charset="0"/>
              </a:rPr>
              <a:t>The Discharge</a:t>
            </a:r>
          </a:p>
        </p:txBody>
      </p:sp>
      <p:sp>
        <p:nvSpPr>
          <p:cNvPr id="78851" name="Rectangle 3"/>
          <p:cNvSpPr>
            <a:spLocks noGrp="1" noChangeArrowheads="1"/>
          </p:cNvSpPr>
          <p:nvPr>
            <p:ph sz="quarter" idx="1"/>
          </p:nvPr>
        </p:nvSpPr>
        <p:spPr>
          <a:xfrm>
            <a:off x="612775" y="1600200"/>
            <a:ext cx="8153400" cy="4495800"/>
          </a:xfrm>
        </p:spPr>
        <p:txBody>
          <a:bodyPr>
            <a:normAutofit fontScale="92500"/>
          </a:bodyPr>
          <a:lstStyle/>
          <a:p>
            <a:pPr marL="320040" indent="-320040" fontAlgn="auto">
              <a:lnSpc>
                <a:spcPct val="90000"/>
              </a:lnSpc>
              <a:spcAft>
                <a:spcPts val="0"/>
              </a:spcAft>
              <a:buFont typeface="Wingdings"/>
              <a:buChar char=""/>
              <a:defRPr/>
            </a:pPr>
            <a:r>
              <a:rPr lang="en-US" sz="2800" smtClean="0">
                <a:solidFill>
                  <a:srgbClr val="000000"/>
                </a:solidFill>
                <a:latin typeface="Arial" charset="0"/>
              </a:rPr>
              <a:t>Withdraw the fingers and check if there is: </a:t>
            </a:r>
          </a:p>
          <a:p>
            <a:pPr marL="320040" indent="-320040" fontAlgn="auto">
              <a:lnSpc>
                <a:spcPct val="90000"/>
              </a:lnSpc>
              <a:spcAft>
                <a:spcPts val="0"/>
              </a:spcAft>
              <a:buFont typeface="Wingdings"/>
              <a:buChar char=""/>
              <a:defRPr/>
            </a:pPr>
            <a:r>
              <a:rPr lang="en-US" sz="2800" smtClean="0">
                <a:solidFill>
                  <a:srgbClr val="000000"/>
                </a:solidFill>
                <a:latin typeface="Arial" charset="0"/>
              </a:rPr>
              <a:t>Any vaginal discharge ,any smell, any liquor or meconium staining, any bleeding</a:t>
            </a:r>
          </a:p>
          <a:p>
            <a:pPr marL="320040" indent="-320040" fontAlgn="auto">
              <a:lnSpc>
                <a:spcPct val="90000"/>
              </a:lnSpc>
              <a:spcAft>
                <a:spcPts val="0"/>
              </a:spcAft>
              <a:buFont typeface="Wingdings"/>
              <a:buChar char=""/>
              <a:defRPr/>
            </a:pPr>
            <a:r>
              <a:rPr lang="en-US" sz="2800" smtClean="0">
                <a:solidFill>
                  <a:srgbClr val="000000"/>
                </a:solidFill>
                <a:latin typeface="Arial" charset="0"/>
              </a:rPr>
              <a:t>Take a urine sample for albumin and sugar, Check for acetone, especially if the patient is in prolonged labour </a:t>
            </a:r>
          </a:p>
          <a:p>
            <a:pPr marL="320040" indent="-320040" fontAlgn="auto">
              <a:lnSpc>
                <a:spcPct val="90000"/>
              </a:lnSpc>
              <a:spcAft>
                <a:spcPts val="0"/>
              </a:spcAft>
              <a:buFont typeface="Wingdings"/>
              <a:buChar char=""/>
              <a:defRPr/>
            </a:pPr>
            <a:r>
              <a:rPr lang="en-US" sz="2800" smtClean="0">
                <a:solidFill>
                  <a:srgbClr val="000000"/>
                </a:solidFill>
                <a:latin typeface="Arial" charset="0"/>
              </a:rPr>
              <a:t>Take blood for haemoglobin and cross matching if the patient is anaemic or might need an operation.</a:t>
            </a:r>
          </a:p>
          <a:p>
            <a:pPr marL="320040" indent="-320040" fontAlgn="auto">
              <a:lnSpc>
                <a:spcPct val="90000"/>
              </a:lnSpc>
              <a:spcAft>
                <a:spcPts val="0"/>
              </a:spcAft>
              <a:buFont typeface="Wingdings"/>
              <a:buChar char=""/>
              <a:defRPr/>
            </a:pPr>
            <a:r>
              <a:rPr lang="en-US" sz="2800" smtClean="0">
                <a:solidFill>
                  <a:srgbClr val="000000"/>
                </a:solidFill>
                <a:latin typeface="Arial" charset="0"/>
              </a:rPr>
              <a:t>Decide whether patient is at risk’ category or not.</a:t>
            </a:r>
            <a:br>
              <a:rPr lang="en-US" sz="2800" smtClean="0">
                <a:solidFill>
                  <a:srgbClr val="000000"/>
                </a:solidFill>
                <a:latin typeface="Arial" charset="0"/>
              </a:rPr>
            </a:br>
            <a:endParaRPr lang="en-US" sz="2800" smtClean="0">
              <a:solidFill>
                <a:srgbClr val="000000"/>
              </a:solidFill>
              <a:latin typeface="Arial" charset="0"/>
            </a:endParaRPr>
          </a:p>
          <a:p>
            <a:pPr marL="320040" indent="-320040" fontAlgn="auto">
              <a:lnSpc>
                <a:spcPct val="90000"/>
              </a:lnSpc>
              <a:spcAft>
                <a:spcPts val="0"/>
              </a:spcAft>
              <a:buFont typeface="Wingdings"/>
              <a:buChar char=""/>
              <a:defRPr/>
            </a:pPr>
            <a:endParaRPr lang="en-US" sz="280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en-US" smtClean="0"/>
              <a:t>Management of first stage of labour</a:t>
            </a:r>
          </a:p>
        </p:txBody>
      </p:sp>
      <p:sp>
        <p:nvSpPr>
          <p:cNvPr id="87043" name="Rectangle 3"/>
          <p:cNvSpPr>
            <a:spLocks noGrp="1" noChangeArrowheads="1"/>
          </p:cNvSpPr>
          <p:nvPr>
            <p:ph sz="quarter" idx="1"/>
          </p:nvPr>
        </p:nvSpPr>
        <p:spPr>
          <a:xfrm>
            <a:off x="612775" y="1600200"/>
            <a:ext cx="8153400" cy="4495800"/>
          </a:xfrm>
        </p:spPr>
        <p:txBody>
          <a:bodyPr/>
          <a:lstStyle/>
          <a:p>
            <a:pPr>
              <a:lnSpc>
                <a:spcPct val="90000"/>
              </a:lnSpc>
            </a:pPr>
            <a:r>
              <a:rPr lang="en-US" sz="2800" dirty="0" smtClean="0">
                <a:solidFill>
                  <a:srgbClr val="000000"/>
                </a:solidFill>
                <a:latin typeface="Arial" charset="0"/>
              </a:rPr>
              <a:t>Admit the patient to the waiting room, reassure her and introduce her to other patients </a:t>
            </a:r>
          </a:p>
          <a:p>
            <a:pPr>
              <a:lnSpc>
                <a:spcPct val="90000"/>
              </a:lnSpc>
            </a:pPr>
            <a:r>
              <a:rPr lang="en-US" sz="2800" dirty="0" smtClean="0">
                <a:solidFill>
                  <a:srgbClr val="000000"/>
                </a:solidFill>
                <a:latin typeface="Arial" charset="0"/>
              </a:rPr>
              <a:t>Reassure her and explain what is being done at every stage . </a:t>
            </a:r>
          </a:p>
          <a:p>
            <a:pPr>
              <a:lnSpc>
                <a:spcPct val="90000"/>
              </a:lnSpc>
            </a:pPr>
            <a:r>
              <a:rPr lang="en-US" sz="2800" dirty="0" smtClean="0">
                <a:solidFill>
                  <a:srgbClr val="000000"/>
                </a:solidFill>
                <a:latin typeface="Arial" charset="0"/>
              </a:rPr>
              <a:t>The patient may have a warm bath and change into a hospital gown </a:t>
            </a:r>
          </a:p>
          <a:p>
            <a:pPr>
              <a:lnSpc>
                <a:spcPct val="90000"/>
              </a:lnSpc>
            </a:pPr>
            <a:r>
              <a:rPr lang="en-US" sz="2800" dirty="0" smtClean="0">
                <a:solidFill>
                  <a:srgbClr val="000000"/>
                </a:solidFill>
                <a:latin typeface="Arial" charset="0"/>
              </a:rPr>
              <a:t>Encourage her to walk about and empty her </a:t>
            </a:r>
            <a:br>
              <a:rPr lang="en-US" sz="2800" dirty="0" smtClean="0">
                <a:solidFill>
                  <a:srgbClr val="000000"/>
                </a:solidFill>
                <a:latin typeface="Arial" charset="0"/>
              </a:rPr>
            </a:br>
            <a:r>
              <a:rPr lang="en-US" sz="2800" dirty="0" smtClean="0">
                <a:solidFill>
                  <a:srgbClr val="000000"/>
                </a:solidFill>
                <a:latin typeface="Arial" charset="0"/>
              </a:rPr>
              <a:t>bladder frequently and test this urine.</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12775" y="228600"/>
            <a:ext cx="8153400" cy="990600"/>
          </a:xfrm>
        </p:spPr>
        <p:txBody>
          <a:bodyPr/>
          <a:lstStyle/>
          <a:p>
            <a:endParaRPr lang="sw-KE" smtClean="0"/>
          </a:p>
        </p:txBody>
      </p:sp>
      <p:sp>
        <p:nvSpPr>
          <p:cNvPr id="8806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Give her plenty of fluids with sugar or glucose as she has to work hard and needs the energy </a:t>
            </a:r>
          </a:p>
          <a:p>
            <a:pPr>
              <a:lnSpc>
                <a:spcPct val="90000"/>
              </a:lnSpc>
            </a:pPr>
            <a:r>
              <a:rPr lang="en-US" sz="2800" smtClean="0">
                <a:solidFill>
                  <a:srgbClr val="000000"/>
                </a:solidFill>
                <a:latin typeface="Arial" charset="0"/>
              </a:rPr>
              <a:t>Do not allow any solid foods as the stomach takes a long time to empty in labour, should she need an operation and Anaesthesia, the emptying of the stomach will be difficult and she might vomit and inhale the vomit.</a:t>
            </a:r>
            <a:br>
              <a:rPr lang="en-US" sz="2800" smtClean="0">
                <a:solidFill>
                  <a:srgbClr val="000000"/>
                </a:solidFill>
                <a:latin typeface="Arial" charset="0"/>
              </a:rPr>
            </a:br>
            <a:r>
              <a:rPr lang="en-US" sz="2800" smtClean="0">
                <a:solidFill>
                  <a:srgbClr val="000000"/>
                </a:solidFill>
                <a:latin typeface="Arial" charset="0"/>
              </a:rPr>
              <a:t>If she is in much pain and the delivery is still far off, give her a sedative.</a:t>
            </a:r>
            <a:br>
              <a:rPr lang="en-US" sz="2800" smtClean="0">
                <a:solidFill>
                  <a:srgbClr val="000000"/>
                </a:solidFill>
                <a:latin typeface="Arial" charset="0"/>
              </a:rPr>
            </a:br>
            <a:endParaRPr lang="en-US" sz="2800" smtClean="0">
              <a:solidFill>
                <a:srgbClr val="000000"/>
              </a:solidFill>
              <a:latin typeface="Arial" charset="0"/>
            </a:endParaRPr>
          </a:p>
          <a:p>
            <a:pPr>
              <a:lnSpc>
                <a:spcPct val="90000"/>
              </a:lnSpc>
            </a:pPr>
            <a:endParaRPr lang="en-US" sz="280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12775" y="228600"/>
            <a:ext cx="8153400" cy="990600"/>
          </a:xfrm>
        </p:spPr>
        <p:txBody>
          <a:bodyPr/>
          <a:lstStyle/>
          <a:p>
            <a:endParaRPr lang="sw-KE" smtClean="0"/>
          </a:p>
        </p:txBody>
      </p:sp>
      <p:sp>
        <p:nvSpPr>
          <p:cNvPr id="8909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Check the foetal heart rate half hourly or more often if you suspect distress </a:t>
            </a:r>
          </a:p>
          <a:p>
            <a:pPr>
              <a:lnSpc>
                <a:spcPct val="90000"/>
              </a:lnSpc>
            </a:pPr>
            <a:r>
              <a:rPr lang="en-US" sz="2800" smtClean="0">
                <a:solidFill>
                  <a:srgbClr val="000000"/>
                </a:solidFill>
                <a:latin typeface="Arial" charset="0"/>
              </a:rPr>
              <a:t>Check uterine contractions (strength, type, frequency and duration) as well as maternal pulse, BP and temperature </a:t>
            </a:r>
          </a:p>
          <a:p>
            <a:pPr>
              <a:lnSpc>
                <a:spcPct val="90000"/>
              </a:lnSpc>
            </a:pPr>
            <a:r>
              <a:rPr lang="en-US" sz="2800" smtClean="0">
                <a:solidFill>
                  <a:srgbClr val="000000"/>
                </a:solidFill>
                <a:latin typeface="Arial" charset="0"/>
              </a:rPr>
              <a:t>Check the urine output and check for albumin and acetone if indicated every two hours </a:t>
            </a:r>
          </a:p>
          <a:p>
            <a:pPr>
              <a:lnSpc>
                <a:spcPct val="90000"/>
              </a:lnSpc>
            </a:pPr>
            <a:r>
              <a:rPr lang="en-US" sz="2800" smtClean="0">
                <a:solidFill>
                  <a:srgbClr val="000000"/>
                </a:solidFill>
                <a:latin typeface="Arial" charset="0"/>
              </a:rPr>
              <a:t>Every four hours check the level of the presenting part and the degree of dilatation of the cervix </a:t>
            </a:r>
          </a:p>
          <a:p>
            <a:pPr>
              <a:lnSpc>
                <a:spcPct val="90000"/>
              </a:lnSpc>
            </a:pPr>
            <a:endParaRPr lang="en-US"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12775" y="228600"/>
            <a:ext cx="8153400" cy="990600"/>
          </a:xfrm>
        </p:spPr>
        <p:txBody>
          <a:bodyPr/>
          <a:lstStyle/>
          <a:p>
            <a:r>
              <a:rPr lang="en-US" smtClean="0"/>
              <a:t>Premonitory signs of labour</a:t>
            </a:r>
          </a:p>
        </p:txBody>
      </p:sp>
      <p:sp>
        <p:nvSpPr>
          <p:cNvPr id="16387" name="Rectangle 3"/>
          <p:cNvSpPr>
            <a:spLocks noGrp="1" noChangeArrowheads="1"/>
          </p:cNvSpPr>
          <p:nvPr>
            <p:ph sz="quarter" idx="1"/>
          </p:nvPr>
        </p:nvSpPr>
        <p:spPr>
          <a:xfrm>
            <a:off x="612775" y="1600200"/>
            <a:ext cx="8153400" cy="4495800"/>
          </a:xfrm>
        </p:spPr>
        <p:txBody>
          <a:bodyPr/>
          <a:lstStyle/>
          <a:p>
            <a:pPr>
              <a:lnSpc>
                <a:spcPct val="90000"/>
              </a:lnSpc>
            </a:pPr>
            <a:r>
              <a:rPr lang="en-US" sz="2800" b="1" smtClean="0"/>
              <a:t>Late pregnancy feelings</a:t>
            </a:r>
            <a:r>
              <a:rPr lang="en-US" sz="2800" smtClean="0"/>
              <a:t> -the mother feels large and clumsy and are impatient for pregnancy to end. They experience mood swings and surge of energy</a:t>
            </a:r>
          </a:p>
          <a:p>
            <a:pPr>
              <a:lnSpc>
                <a:spcPct val="90000"/>
              </a:lnSpc>
            </a:pPr>
            <a:r>
              <a:rPr lang="en-US" sz="2800" b="1" smtClean="0"/>
              <a:t>Lightening</a:t>
            </a:r>
            <a:r>
              <a:rPr lang="en-US" sz="2800" smtClean="0"/>
              <a:t>- the lower uterine segment expands and allows the fetal head to sink lower and may engage in the pelvis, the fundus falls and breathing becomes easier the mother experiences relief.</a:t>
            </a:r>
          </a:p>
          <a:p>
            <a:pPr>
              <a:lnSpc>
                <a:spcPct val="90000"/>
              </a:lnSpc>
            </a:pPr>
            <a:r>
              <a:rPr lang="en-US" sz="2800" b="1" smtClean="0"/>
              <a:t>Walking</a:t>
            </a:r>
            <a:r>
              <a:rPr lang="en-US" sz="2800" smtClean="0"/>
              <a:t> may become difficult as the symphysis pubis is relaxed leading to slight backache</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12775" y="228600"/>
            <a:ext cx="8153400" cy="990600"/>
          </a:xfrm>
        </p:spPr>
        <p:txBody>
          <a:bodyPr/>
          <a:lstStyle/>
          <a:p>
            <a:endParaRPr lang="sw-KE" smtClean="0"/>
          </a:p>
        </p:txBody>
      </p:sp>
      <p:sp>
        <p:nvSpPr>
          <p:cNvPr id="90115" name="Rectangle 3"/>
          <p:cNvSpPr>
            <a:spLocks noGrp="1" noChangeArrowheads="1"/>
          </p:cNvSpPr>
          <p:nvPr>
            <p:ph sz="quarter" idx="1"/>
          </p:nvPr>
        </p:nvSpPr>
        <p:spPr>
          <a:xfrm>
            <a:off x="612775" y="1600200"/>
            <a:ext cx="8153400" cy="4495800"/>
          </a:xfrm>
        </p:spPr>
        <p:txBody>
          <a:bodyPr/>
          <a:lstStyle/>
          <a:p>
            <a:pPr>
              <a:lnSpc>
                <a:spcPct val="90000"/>
              </a:lnSpc>
            </a:pPr>
            <a:r>
              <a:rPr lang="en-US" sz="2800" dirty="0" smtClean="0">
                <a:solidFill>
                  <a:srgbClr val="000000"/>
                </a:solidFill>
                <a:latin typeface="Arial" charset="0"/>
              </a:rPr>
              <a:t>Constantly check the woman's reaction to </a:t>
            </a:r>
            <a:r>
              <a:rPr lang="en-US" sz="2800" dirty="0" err="1" smtClean="0">
                <a:solidFill>
                  <a:srgbClr val="000000"/>
                </a:solidFill>
                <a:latin typeface="Arial" charset="0"/>
              </a:rPr>
              <a:t>labour</a:t>
            </a:r>
            <a:r>
              <a:rPr lang="en-US" sz="2800" dirty="0" smtClean="0">
                <a:solidFill>
                  <a:srgbClr val="000000"/>
                </a:solidFill>
                <a:latin typeface="Arial" charset="0"/>
              </a:rPr>
              <a:t> and be aware of her needs, especially for pain relief. </a:t>
            </a:r>
          </a:p>
          <a:p>
            <a:pPr>
              <a:lnSpc>
                <a:spcPct val="90000"/>
              </a:lnSpc>
            </a:pPr>
            <a:r>
              <a:rPr lang="en-US" sz="2800" dirty="0" smtClean="0">
                <a:solidFill>
                  <a:srgbClr val="000000"/>
                </a:solidFill>
                <a:latin typeface="Arial" charset="0"/>
              </a:rPr>
              <a:t>Towards the end of the first stage, she can rest on her side, or in any position she finds comfortable, for example, squatting </a:t>
            </a:r>
            <a:endParaRPr lang="en-US" sz="2800"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12775" y="228600"/>
            <a:ext cx="8153400" cy="990600"/>
          </a:xfrm>
        </p:spPr>
        <p:txBody>
          <a:bodyPr/>
          <a:lstStyle/>
          <a:p>
            <a:endParaRPr lang="sw-KE" smtClean="0"/>
          </a:p>
        </p:txBody>
      </p:sp>
      <p:sp>
        <p:nvSpPr>
          <p:cNvPr id="9113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Discourage pushing before the cervix is fully dilated as early pushing only exhausts the woman and causes oedema of the cervix thus interfering with normal dilatation </a:t>
            </a:r>
          </a:p>
          <a:p>
            <a:pPr>
              <a:lnSpc>
                <a:spcPct val="90000"/>
              </a:lnSpc>
            </a:pPr>
            <a:r>
              <a:rPr lang="en-US" sz="2800" smtClean="0">
                <a:solidFill>
                  <a:srgbClr val="000000"/>
                </a:solidFill>
                <a:latin typeface="Arial" charset="0"/>
              </a:rPr>
              <a:t>If the bladder is full and she cannot empty it on her own, catheterise her . </a:t>
            </a:r>
          </a:p>
          <a:p>
            <a:pPr>
              <a:lnSpc>
                <a:spcPct val="90000"/>
              </a:lnSpc>
            </a:pPr>
            <a:r>
              <a:rPr lang="en-US" sz="2800" smtClean="0">
                <a:solidFill>
                  <a:srgbClr val="000000"/>
                </a:solidFill>
                <a:latin typeface="Arial" charset="0"/>
              </a:rPr>
              <a:t>When the membranes rupture, usually at the end of the first stage, check the colour of the liquor for meconium staining, the foetal heart rate and do a vaginal examination to exclude prolapse of the cord</a:t>
            </a:r>
          </a:p>
          <a:p>
            <a:pPr>
              <a:lnSpc>
                <a:spcPct val="90000"/>
              </a:lnSpc>
            </a:pPr>
            <a:endParaRPr lang="en-US" sz="280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12775" y="228600"/>
            <a:ext cx="8153400" cy="990600"/>
          </a:xfrm>
        </p:spPr>
        <p:txBody>
          <a:bodyPr/>
          <a:lstStyle/>
          <a:p>
            <a:r>
              <a:rPr lang="en-US" smtClean="0"/>
              <a:t>Contractions </a:t>
            </a:r>
          </a:p>
        </p:txBody>
      </p:sp>
      <p:sp>
        <p:nvSpPr>
          <p:cNvPr id="9216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When observing the contractions, you should note the following:</a:t>
            </a:r>
          </a:p>
          <a:p>
            <a:pPr>
              <a:lnSpc>
                <a:spcPct val="90000"/>
              </a:lnSpc>
            </a:pPr>
            <a:r>
              <a:rPr lang="en-US" sz="2800" smtClean="0">
                <a:solidFill>
                  <a:srgbClr val="000000"/>
                </a:solidFill>
                <a:latin typeface="Arial" charset="0"/>
              </a:rPr>
              <a:t>Uterine contraction duration, strength </a:t>
            </a:r>
            <a:br>
              <a:rPr lang="en-US" sz="2800" smtClean="0">
                <a:solidFill>
                  <a:srgbClr val="000000"/>
                </a:solidFill>
                <a:latin typeface="Arial" charset="0"/>
              </a:rPr>
            </a:br>
            <a:r>
              <a:rPr lang="en-US" sz="2800" smtClean="0">
                <a:solidFill>
                  <a:srgbClr val="000000"/>
                </a:solidFill>
                <a:latin typeface="Arial" charset="0"/>
              </a:rPr>
              <a:t>and frequency </a:t>
            </a:r>
          </a:p>
          <a:p>
            <a:pPr>
              <a:lnSpc>
                <a:spcPct val="90000"/>
              </a:lnSpc>
            </a:pPr>
            <a:r>
              <a:rPr lang="en-US" sz="2800" smtClean="0">
                <a:solidFill>
                  <a:srgbClr val="000000"/>
                </a:solidFill>
                <a:latin typeface="Arial" charset="0"/>
              </a:rPr>
              <a:t>In early labour the contractions are mild, lasting 20 to 30 seconds and are infrequent</a:t>
            </a:r>
          </a:p>
          <a:p>
            <a:pPr>
              <a:lnSpc>
                <a:spcPct val="90000"/>
              </a:lnSpc>
            </a:pPr>
            <a:r>
              <a:rPr lang="en-US" sz="2800" smtClean="0">
                <a:solidFill>
                  <a:srgbClr val="000000"/>
                </a:solidFill>
                <a:latin typeface="Arial" charset="0"/>
              </a:rPr>
              <a:t>As labour progresses, they become stronger, lasting 40 to 50 seconds and are about three contractions in ten minutes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12775" y="228600"/>
            <a:ext cx="8153400" cy="990600"/>
          </a:xfrm>
        </p:spPr>
        <p:txBody>
          <a:bodyPr/>
          <a:lstStyle/>
          <a:p>
            <a:endParaRPr lang="sw-KE" smtClean="0"/>
          </a:p>
        </p:txBody>
      </p:sp>
      <p:sp>
        <p:nvSpPr>
          <p:cNvPr id="9318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The uterus should always relax between contractions </a:t>
            </a:r>
          </a:p>
          <a:p>
            <a:pPr>
              <a:lnSpc>
                <a:spcPct val="90000"/>
              </a:lnSpc>
            </a:pPr>
            <a:r>
              <a:rPr lang="en-US" sz="2800" smtClean="0">
                <a:solidFill>
                  <a:srgbClr val="000000"/>
                </a:solidFill>
                <a:latin typeface="Arial" charset="0"/>
              </a:rPr>
              <a:t>The cervix dilates progressively from 4cm at a rate of approximately 1cm and 1.5cm hourly in primigravida and multigravida respectively  </a:t>
            </a:r>
          </a:p>
          <a:p>
            <a:pPr>
              <a:lnSpc>
                <a:spcPct val="90000"/>
              </a:lnSpc>
            </a:pPr>
            <a:r>
              <a:rPr lang="en-US" sz="2800" smtClean="0">
                <a:solidFill>
                  <a:srgbClr val="000000"/>
                </a:solidFill>
                <a:latin typeface="Arial" charset="0"/>
              </a:rPr>
              <a:t>The descent of the presenting part can be noted by abdominal palpation or vaginal examination. </a:t>
            </a:r>
          </a:p>
          <a:p>
            <a:pPr>
              <a:lnSpc>
                <a:spcPct val="90000"/>
              </a:lnSpc>
            </a:pPr>
            <a:r>
              <a:rPr lang="en-US" sz="2800" smtClean="0">
                <a:solidFill>
                  <a:srgbClr val="000000"/>
                </a:solidFill>
                <a:latin typeface="Arial" charset="0"/>
              </a:rPr>
              <a:t>Avoid unnecessary vaginal examination.</a:t>
            </a:r>
          </a:p>
          <a:p>
            <a:pPr>
              <a:lnSpc>
                <a:spcPct val="90000"/>
              </a:lnSpc>
            </a:pPr>
            <a:r>
              <a:rPr lang="en-US" sz="2800" b="1" i="1" smtClean="0">
                <a:solidFill>
                  <a:srgbClr val="000000"/>
                </a:solidFill>
                <a:latin typeface="Arial" charset="0"/>
              </a:rPr>
              <a:t>All the findings should be recorded in a partograph.          </a:t>
            </a:r>
            <a:endParaRPr lang="en-US" sz="2800" i="1" smtClean="0">
              <a:solidFill>
                <a:srgbClr val="800000"/>
              </a:solidFill>
              <a:latin typeface="Arial" charset="0"/>
            </a:endParaRPr>
          </a:p>
          <a:p>
            <a:pPr>
              <a:lnSpc>
                <a:spcPct val="90000"/>
              </a:lnSpc>
            </a:pPr>
            <a:endParaRPr lang="en-US" sz="280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12775" y="228600"/>
            <a:ext cx="8153400" cy="990600"/>
          </a:xfrm>
        </p:spPr>
        <p:txBody>
          <a:bodyPr/>
          <a:lstStyle/>
          <a:p>
            <a:r>
              <a:rPr lang="sw-KE" smtClean="0"/>
              <a:t>Infection prevention</a:t>
            </a:r>
          </a:p>
        </p:txBody>
      </p:sp>
      <p:sp>
        <p:nvSpPr>
          <p:cNvPr id="94211" name="Rectangle 3"/>
          <p:cNvSpPr>
            <a:spLocks noGrp="1" noChangeArrowheads="1"/>
          </p:cNvSpPr>
          <p:nvPr>
            <p:ph sz="quarter" idx="1"/>
          </p:nvPr>
        </p:nvSpPr>
        <p:spPr>
          <a:xfrm>
            <a:off x="612775" y="1600200"/>
            <a:ext cx="8153400" cy="4495800"/>
          </a:xfrm>
        </p:spPr>
        <p:txBody>
          <a:bodyPr/>
          <a:lstStyle/>
          <a:p>
            <a:pPr>
              <a:lnSpc>
                <a:spcPct val="90000"/>
              </a:lnSpc>
            </a:pPr>
            <a:r>
              <a:rPr lang="sw-KE" sz="2800" smtClean="0"/>
              <a:t>To prepare for a clean delivery, you should;</a:t>
            </a:r>
          </a:p>
          <a:p>
            <a:pPr>
              <a:lnSpc>
                <a:spcPct val="90000"/>
              </a:lnSpc>
            </a:pPr>
            <a:r>
              <a:rPr lang="sw-KE" sz="2800" smtClean="0"/>
              <a:t> give an enema or suppositories</a:t>
            </a:r>
          </a:p>
          <a:p>
            <a:pPr>
              <a:lnSpc>
                <a:spcPct val="90000"/>
              </a:lnSpc>
            </a:pPr>
            <a:r>
              <a:rPr lang="sw-KE" sz="2800" smtClean="0"/>
              <a:t>Avoid shaving the pubic hair</a:t>
            </a:r>
          </a:p>
          <a:p>
            <a:pPr>
              <a:lnSpc>
                <a:spcPct val="90000"/>
              </a:lnSpc>
            </a:pPr>
            <a:r>
              <a:rPr lang="sw-KE" sz="2800" smtClean="0"/>
              <a:t>Allow the mother to take a bath whenever she feels like.</a:t>
            </a:r>
          </a:p>
          <a:p>
            <a:pPr>
              <a:lnSpc>
                <a:spcPct val="90000"/>
              </a:lnSpc>
            </a:pPr>
            <a:r>
              <a:rPr lang="sw-KE" sz="2800" smtClean="0"/>
              <a:t>Practice aseptic technique throughout labour and take universal precautions of infection prevention.</a:t>
            </a:r>
          </a:p>
          <a:p>
            <a:pPr>
              <a:lnSpc>
                <a:spcPct val="90000"/>
              </a:lnSpc>
            </a:pPr>
            <a:r>
              <a:rPr lang="sw-KE" sz="2800" smtClean="0"/>
              <a:t>Ensure a clean environment within and around the ward.</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12775" y="228600"/>
            <a:ext cx="8153400" cy="990600"/>
          </a:xfrm>
        </p:spPr>
        <p:txBody>
          <a:bodyPr/>
          <a:lstStyle/>
          <a:p>
            <a:r>
              <a:rPr lang="en-US" smtClean="0"/>
              <a:t>Pmtct strategies in labour</a:t>
            </a:r>
          </a:p>
        </p:txBody>
      </p:sp>
      <p:sp>
        <p:nvSpPr>
          <p:cNvPr id="95235"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t>All mothers coming in labour to be tested for HIV if status is not known</a:t>
            </a:r>
          </a:p>
          <a:p>
            <a:pPr>
              <a:lnSpc>
                <a:spcPct val="90000"/>
              </a:lnSpc>
            </a:pPr>
            <a:r>
              <a:rPr lang="en-US" sz="2800" smtClean="0"/>
              <a:t>Arv prophylaxis to hiv positive mothers</a:t>
            </a:r>
          </a:p>
          <a:p>
            <a:pPr>
              <a:lnSpc>
                <a:spcPct val="90000"/>
              </a:lnSpc>
            </a:pPr>
            <a:r>
              <a:rPr lang="en-US" sz="2800" smtClean="0"/>
              <a:t>Avoid early rapture of membranes</a:t>
            </a:r>
          </a:p>
          <a:p>
            <a:pPr>
              <a:lnSpc>
                <a:spcPct val="90000"/>
              </a:lnSpc>
            </a:pPr>
            <a:r>
              <a:rPr lang="en-US" sz="2800" smtClean="0"/>
              <a:t>Avoid unnecesary vaginal examinations</a:t>
            </a:r>
          </a:p>
          <a:p>
            <a:pPr>
              <a:lnSpc>
                <a:spcPct val="90000"/>
              </a:lnSpc>
            </a:pPr>
            <a:r>
              <a:rPr lang="en-US" sz="2800" smtClean="0"/>
              <a:t>Avoid invasive procedures eg episiotomies.</a:t>
            </a:r>
          </a:p>
          <a:p>
            <a:pPr>
              <a:lnSpc>
                <a:spcPct val="90000"/>
              </a:lnSpc>
            </a:pPr>
            <a:r>
              <a:rPr lang="en-US" sz="2800" smtClean="0"/>
              <a:t>Do not milk the cord and wipe the paper with antiseptic</a:t>
            </a:r>
          </a:p>
          <a:p>
            <a:pPr>
              <a:lnSpc>
                <a:spcPct val="90000"/>
              </a:lnSpc>
            </a:pPr>
            <a:r>
              <a:rPr lang="en-US" sz="2800" smtClean="0"/>
              <a:t>Avoid suction of secretions.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12775" y="228600"/>
            <a:ext cx="8153400" cy="990600"/>
          </a:xfrm>
        </p:spPr>
        <p:txBody>
          <a:bodyPr/>
          <a:lstStyle/>
          <a:p>
            <a:r>
              <a:rPr lang="sw-KE" smtClean="0"/>
              <a:t>Signs of fetal distress</a:t>
            </a:r>
          </a:p>
        </p:txBody>
      </p:sp>
      <p:sp>
        <p:nvSpPr>
          <p:cNvPr id="96259" name="Rectangle 3"/>
          <p:cNvSpPr>
            <a:spLocks noGrp="1" noChangeArrowheads="1"/>
          </p:cNvSpPr>
          <p:nvPr>
            <p:ph sz="quarter" idx="1"/>
          </p:nvPr>
        </p:nvSpPr>
        <p:spPr>
          <a:xfrm>
            <a:off x="612775" y="1600200"/>
            <a:ext cx="8153400" cy="4495800"/>
          </a:xfrm>
        </p:spPr>
        <p:txBody>
          <a:bodyPr/>
          <a:lstStyle/>
          <a:p>
            <a:r>
              <a:rPr lang="sw-KE" smtClean="0"/>
              <a:t>An increase or decrease in fetal heart rate by twenty beats or more.</a:t>
            </a:r>
          </a:p>
          <a:p>
            <a:r>
              <a:rPr lang="sw-KE" smtClean="0"/>
              <a:t>Passing of meconium unless in breech presentation.</a:t>
            </a:r>
          </a:p>
          <a:p>
            <a:r>
              <a:rPr lang="sw-KE" smtClean="0"/>
              <a:t>If this happens, call the doctor immediately and start patient on oxygen, stop syntocinon if pt was on it and commence I.V infusion.</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12775" y="228600"/>
            <a:ext cx="8153400" cy="990600"/>
          </a:xfrm>
        </p:spPr>
        <p:txBody>
          <a:bodyPr/>
          <a:lstStyle/>
          <a:p>
            <a:endParaRPr lang="sw-KE" smtClean="0"/>
          </a:p>
        </p:txBody>
      </p:sp>
      <p:sp>
        <p:nvSpPr>
          <p:cNvPr id="97283" name="Rectangle 3"/>
          <p:cNvSpPr>
            <a:spLocks noGrp="1" noChangeArrowheads="1"/>
          </p:cNvSpPr>
          <p:nvPr>
            <p:ph sz="quarter" idx="1"/>
          </p:nvPr>
        </p:nvSpPr>
        <p:spPr>
          <a:xfrm>
            <a:off x="612775" y="1600200"/>
            <a:ext cx="8153400" cy="4495800"/>
          </a:xfrm>
        </p:spPr>
        <p:txBody>
          <a:bodyPr/>
          <a:lstStyle/>
          <a:p>
            <a:r>
              <a:rPr lang="sw-KE" sz="2800" smtClean="0"/>
              <a:t>Nurse the patient in left lateral position to rectify venacaval occlusion.</a:t>
            </a:r>
          </a:p>
          <a:p>
            <a:r>
              <a:rPr lang="sw-KE" sz="2800" smtClean="0"/>
              <a:t>Prepare patient for ceasarian section.</a:t>
            </a:r>
          </a:p>
          <a:p>
            <a:r>
              <a:rPr lang="sw-KE" sz="2800" smtClean="0"/>
              <a:t>Routine episiotomies should be avoided unless clearly indicated.</a:t>
            </a:r>
          </a:p>
          <a:p>
            <a:r>
              <a:rPr lang="sw-KE" sz="2800" smtClean="0"/>
              <a:t>Prepare for vacuum extractor in case it is needed</a:t>
            </a:r>
          </a:p>
          <a:p>
            <a:r>
              <a:rPr lang="sw-KE" sz="2800" smtClean="0"/>
              <a:t>Call the paediatrician and prepare drugs and equipment for rescucitation.</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sw-KE" sz="4000" smtClean="0"/>
              <a:t>Management of second stage of labour</a:t>
            </a:r>
          </a:p>
        </p:txBody>
      </p:sp>
      <p:sp>
        <p:nvSpPr>
          <p:cNvPr id="9830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Equipment needed-</a:t>
            </a:r>
          </a:p>
          <a:p>
            <a:pPr>
              <a:lnSpc>
                <a:spcPct val="90000"/>
              </a:lnSpc>
            </a:pPr>
            <a:r>
              <a:rPr lang="en-US" sz="2800" smtClean="0">
                <a:solidFill>
                  <a:srgbClr val="000000"/>
                </a:solidFill>
                <a:latin typeface="Arial" charset="0"/>
              </a:rPr>
              <a:t> a trolley with a top and bottom shelf.</a:t>
            </a:r>
            <a:br>
              <a:rPr lang="en-US" sz="2800" smtClean="0">
                <a:solidFill>
                  <a:srgbClr val="000000"/>
                </a:solidFill>
                <a:latin typeface="Arial" charset="0"/>
              </a:rPr>
            </a:br>
            <a:r>
              <a:rPr lang="en-US" sz="2800" smtClean="0">
                <a:solidFill>
                  <a:srgbClr val="000000"/>
                </a:solidFill>
                <a:latin typeface="Arial" charset="0"/>
              </a:rPr>
              <a:t>On the top shelf make sure you have a</a:t>
            </a:r>
            <a:br>
              <a:rPr lang="en-US" sz="2800" smtClean="0">
                <a:solidFill>
                  <a:srgbClr val="000000"/>
                </a:solidFill>
                <a:latin typeface="Arial" charset="0"/>
              </a:rPr>
            </a:br>
            <a:r>
              <a:rPr lang="en-US" sz="2800" smtClean="0">
                <a:solidFill>
                  <a:srgbClr val="000000"/>
                </a:solidFill>
                <a:latin typeface="Arial" charset="0"/>
              </a:rPr>
              <a:t>sterile delivery pack .</a:t>
            </a:r>
          </a:p>
          <a:p>
            <a:pPr>
              <a:lnSpc>
                <a:spcPct val="90000"/>
              </a:lnSpc>
              <a:buFontTx/>
              <a:buNone/>
            </a:pPr>
            <a:r>
              <a:rPr lang="en-US" sz="2800" smtClean="0">
                <a:solidFill>
                  <a:srgbClr val="000000"/>
                </a:solidFill>
                <a:latin typeface="Arial" charset="0"/>
              </a:rPr>
              <a:t>  Bucket with 0.5% jik for decontaminating instruments </a:t>
            </a:r>
          </a:p>
          <a:p>
            <a:pPr>
              <a:lnSpc>
                <a:spcPct val="90000"/>
              </a:lnSpc>
            </a:pPr>
            <a:r>
              <a:rPr lang="en-US" sz="2800" smtClean="0">
                <a:solidFill>
                  <a:srgbClr val="000000"/>
                </a:solidFill>
                <a:latin typeface="Arial" charset="0"/>
              </a:rPr>
              <a:t>Bucket with 0.5% jik for decontaminating linen </a:t>
            </a:r>
          </a:p>
          <a:p>
            <a:pPr>
              <a:lnSpc>
                <a:spcPct val="90000"/>
              </a:lnSpc>
            </a:pPr>
            <a:r>
              <a:rPr lang="en-US" sz="2800" smtClean="0">
                <a:solidFill>
                  <a:srgbClr val="000000"/>
                </a:solidFill>
                <a:latin typeface="Arial" charset="0"/>
              </a:rPr>
              <a:t> A bucket with plastic bag for used swabs and gloves</a:t>
            </a:r>
          </a:p>
          <a:p>
            <a:pPr>
              <a:lnSpc>
                <a:spcPct val="90000"/>
              </a:lnSpc>
            </a:pPr>
            <a:endParaRPr lang="sw-KE" sz="280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12775" y="228600"/>
            <a:ext cx="8153400" cy="990600"/>
          </a:xfrm>
        </p:spPr>
        <p:txBody>
          <a:bodyPr/>
          <a:lstStyle/>
          <a:p>
            <a:endParaRPr lang="sw-KE" smtClean="0"/>
          </a:p>
        </p:txBody>
      </p:sp>
      <p:sp>
        <p:nvSpPr>
          <p:cNvPr id="9933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On the bottom shelf you should have the following:</a:t>
            </a:r>
          </a:p>
          <a:p>
            <a:pPr>
              <a:lnSpc>
                <a:spcPct val="90000"/>
              </a:lnSpc>
            </a:pPr>
            <a:r>
              <a:rPr lang="en-US" sz="2800" smtClean="0">
                <a:solidFill>
                  <a:srgbClr val="000000"/>
                </a:solidFill>
                <a:latin typeface="Arial" charset="0"/>
              </a:rPr>
              <a:t>Suturing pack, sterile gloves, Needles, Branulars ,Syringes , Lignocaine </a:t>
            </a:r>
          </a:p>
          <a:p>
            <a:pPr>
              <a:lnSpc>
                <a:spcPct val="90000"/>
              </a:lnSpc>
            </a:pPr>
            <a:r>
              <a:rPr lang="en-US" sz="2800" smtClean="0">
                <a:solidFill>
                  <a:srgbClr val="000000"/>
                </a:solidFill>
                <a:latin typeface="Arial" charset="0"/>
              </a:rPr>
              <a:t>Antiseptic solution </a:t>
            </a:r>
          </a:p>
          <a:p>
            <a:pPr>
              <a:lnSpc>
                <a:spcPct val="90000"/>
              </a:lnSpc>
            </a:pPr>
            <a:r>
              <a:rPr lang="en-US" sz="2800" smtClean="0">
                <a:solidFill>
                  <a:srgbClr val="000000"/>
                </a:solidFill>
                <a:latin typeface="Arial" charset="0"/>
              </a:rPr>
              <a:t>Draw sheet and mackintosh </a:t>
            </a:r>
          </a:p>
          <a:p>
            <a:pPr>
              <a:lnSpc>
                <a:spcPct val="90000"/>
              </a:lnSpc>
            </a:pPr>
            <a:r>
              <a:rPr lang="en-US" sz="2800" smtClean="0">
                <a:solidFill>
                  <a:srgbClr val="000000"/>
                </a:solidFill>
                <a:latin typeface="Arial" charset="0"/>
              </a:rPr>
              <a:t>Syntocinon drawn in a receiver </a:t>
            </a:r>
          </a:p>
          <a:p>
            <a:pPr>
              <a:lnSpc>
                <a:spcPct val="90000"/>
              </a:lnSpc>
            </a:pPr>
            <a:r>
              <a:rPr lang="en-US" sz="2800" smtClean="0">
                <a:solidFill>
                  <a:srgbClr val="000000"/>
                </a:solidFill>
                <a:latin typeface="Arial" charset="0"/>
              </a:rPr>
              <a:t>5% dextrose  or normal saline solution 500mls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12775" y="228600"/>
            <a:ext cx="8153400" cy="990600"/>
          </a:xfrm>
        </p:spPr>
        <p:txBody>
          <a:bodyPr/>
          <a:lstStyle/>
          <a:p>
            <a:r>
              <a:rPr lang="sw-KE" smtClean="0"/>
              <a:t>Premonitory signs ct</a:t>
            </a:r>
          </a:p>
        </p:txBody>
      </p:sp>
      <p:sp>
        <p:nvSpPr>
          <p:cNvPr id="17411" name="Rectangle 3"/>
          <p:cNvSpPr>
            <a:spLocks noGrp="1" noChangeArrowheads="1"/>
          </p:cNvSpPr>
          <p:nvPr>
            <p:ph sz="quarter" idx="1"/>
          </p:nvPr>
        </p:nvSpPr>
        <p:spPr>
          <a:xfrm>
            <a:off x="612775" y="1600200"/>
            <a:ext cx="8153400" cy="4495800"/>
          </a:xfrm>
        </p:spPr>
        <p:txBody>
          <a:bodyPr/>
          <a:lstStyle/>
          <a:p>
            <a:r>
              <a:rPr lang="en-US" sz="2800" dirty="0" smtClean="0"/>
              <a:t>Increase in vaginal secretions, frequency of </a:t>
            </a:r>
            <a:r>
              <a:rPr lang="en-US" sz="2800" dirty="0" err="1" smtClean="0"/>
              <a:t>micturation</a:t>
            </a:r>
            <a:r>
              <a:rPr lang="en-US" sz="2800" dirty="0" smtClean="0"/>
              <a:t> and urgency and stress incontinence may be felt because of the congestion in the pelvis.</a:t>
            </a:r>
          </a:p>
          <a:p>
            <a:r>
              <a:rPr lang="en-US" sz="2800" dirty="0" smtClean="0">
                <a:solidFill>
                  <a:srgbClr val="000000"/>
                </a:solidFill>
                <a:latin typeface="Arial" charset="0"/>
                <a:cs typeface="Arial" charset="0"/>
              </a:rPr>
              <a:t>The cervix is taken up gradually and merges into the lower uterine segment (effacement). </a:t>
            </a:r>
          </a:p>
          <a:p>
            <a:pPr marL="0" indent="0">
              <a:buNone/>
            </a:pPr>
            <a:endParaRPr lang="en-US" sz="2800" dirty="0" smtClean="0">
              <a:solidFill>
                <a:srgbClr val="000000"/>
              </a:solidFill>
              <a:latin typeface="Arial" charset="0"/>
              <a:cs typeface="Arial" charset="0"/>
            </a:endParaRPr>
          </a:p>
          <a:p>
            <a:endParaRPr lang="en-US" sz="2800"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12775" y="228600"/>
            <a:ext cx="8153400" cy="990600"/>
          </a:xfrm>
        </p:spPr>
        <p:txBody>
          <a:bodyPr/>
          <a:lstStyle/>
          <a:p>
            <a:r>
              <a:rPr lang="en-US" smtClean="0"/>
              <a:t>Procedure </a:t>
            </a:r>
          </a:p>
        </p:txBody>
      </p:sp>
      <p:sp>
        <p:nvSpPr>
          <p:cNvPr id="100355" name="Rectangle 3"/>
          <p:cNvSpPr>
            <a:spLocks noGrp="1" noChangeArrowheads="1"/>
          </p:cNvSpPr>
          <p:nvPr>
            <p:ph sz="quarter" idx="1"/>
          </p:nvPr>
        </p:nvSpPr>
        <p:spPr>
          <a:xfrm>
            <a:off x="612775" y="1600200"/>
            <a:ext cx="8153400" cy="4495800"/>
          </a:xfrm>
        </p:spPr>
        <p:txBody>
          <a:bodyPr/>
          <a:lstStyle/>
          <a:p>
            <a:pPr>
              <a:lnSpc>
                <a:spcPct val="90000"/>
              </a:lnSpc>
            </a:pPr>
            <a:r>
              <a:rPr lang="en-US" smtClean="0">
                <a:solidFill>
                  <a:srgbClr val="000000"/>
                </a:solidFill>
                <a:latin typeface="Arial" charset="0"/>
              </a:rPr>
              <a:t>Explain the procedure to the mother and reassure her </a:t>
            </a:r>
          </a:p>
          <a:p>
            <a:pPr>
              <a:lnSpc>
                <a:spcPct val="90000"/>
              </a:lnSpc>
            </a:pPr>
            <a:r>
              <a:rPr lang="en-US" smtClean="0">
                <a:solidFill>
                  <a:srgbClr val="000000"/>
                </a:solidFill>
                <a:latin typeface="Arial" charset="0"/>
              </a:rPr>
              <a:t>Ask your assistant to open and arrange the delivery pack while you scrub up </a:t>
            </a:r>
          </a:p>
          <a:p>
            <a:pPr>
              <a:lnSpc>
                <a:spcPct val="90000"/>
              </a:lnSpc>
            </a:pPr>
            <a:r>
              <a:rPr lang="en-US" smtClean="0">
                <a:solidFill>
                  <a:srgbClr val="000000"/>
                </a:solidFill>
                <a:latin typeface="Arial" charset="0"/>
              </a:rPr>
              <a:t>Gown and glove yourself methodically </a:t>
            </a:r>
          </a:p>
          <a:p>
            <a:pPr>
              <a:lnSpc>
                <a:spcPct val="90000"/>
              </a:lnSpc>
            </a:pPr>
            <a:r>
              <a:rPr lang="en-US" smtClean="0">
                <a:solidFill>
                  <a:srgbClr val="000000"/>
                </a:solidFill>
                <a:latin typeface="Arial" charset="0"/>
              </a:rPr>
              <a:t>Instruct your assistant to put the patient in the dorsal position  </a:t>
            </a:r>
          </a:p>
          <a:p>
            <a:pPr>
              <a:lnSpc>
                <a:spcPct val="90000"/>
              </a:lnSpc>
            </a:pPr>
            <a:r>
              <a:rPr lang="en-US" smtClean="0">
                <a:solidFill>
                  <a:srgbClr val="000000"/>
                </a:solidFill>
                <a:latin typeface="Arial" charset="0"/>
              </a:rPr>
              <a:t>Swab the mother methodically </a:t>
            </a:r>
          </a:p>
          <a:p>
            <a:pPr>
              <a:lnSpc>
                <a:spcPct val="90000"/>
              </a:lnSpc>
            </a:pPr>
            <a:endParaRPr lang="en-US"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12775" y="228600"/>
            <a:ext cx="8153400" cy="990600"/>
          </a:xfrm>
        </p:spPr>
        <p:txBody>
          <a:bodyPr/>
          <a:lstStyle/>
          <a:p>
            <a:endParaRPr lang="sw-KE" smtClean="0"/>
          </a:p>
        </p:txBody>
      </p:sp>
      <p:sp>
        <p:nvSpPr>
          <p:cNvPr id="101379"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Lubricate your two fingers and perform vaginal examination to confirm second stage </a:t>
            </a:r>
          </a:p>
          <a:p>
            <a:pPr>
              <a:lnSpc>
                <a:spcPct val="90000"/>
              </a:lnSpc>
            </a:pPr>
            <a:r>
              <a:rPr lang="en-US" sz="2800" smtClean="0">
                <a:solidFill>
                  <a:srgbClr val="000000"/>
                </a:solidFill>
                <a:latin typeface="Arial" charset="0"/>
              </a:rPr>
              <a:t>Instruct your assistant to check the foetal heart beat after every contraction, maternal pulse after every ten minutes and to administer syntocinon after the delivery of the baby.</a:t>
            </a:r>
          </a:p>
          <a:p>
            <a:pPr>
              <a:lnSpc>
                <a:spcPct val="90000"/>
              </a:lnSpc>
            </a:pPr>
            <a:r>
              <a:rPr lang="en-US" sz="2800" smtClean="0">
                <a:solidFill>
                  <a:srgbClr val="000000"/>
                </a:solidFill>
                <a:latin typeface="Arial" charset="0"/>
              </a:rPr>
              <a:t> Tell the patient to wait for a contraction. When it comes, she should take in a full breath, close her mouth and bear down as strongly as she can, then quickly take in another breath and bear down again.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12775" y="228600"/>
            <a:ext cx="8153400" cy="990600"/>
          </a:xfrm>
        </p:spPr>
        <p:txBody>
          <a:bodyPr/>
          <a:lstStyle/>
          <a:p>
            <a:endParaRPr lang="sw-KE" smtClean="0"/>
          </a:p>
        </p:txBody>
      </p:sp>
      <p:sp>
        <p:nvSpPr>
          <p:cNvPr id="10240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She should be able to make at least two efforts during each contraction and relax between contractions. Encourage her all the time and explain the progress being made towards the birth of her baby. </a:t>
            </a:r>
          </a:p>
          <a:p>
            <a:pPr>
              <a:lnSpc>
                <a:spcPct val="90000"/>
              </a:lnSpc>
            </a:pPr>
            <a:r>
              <a:rPr lang="en-US" sz="2800" smtClean="0">
                <a:solidFill>
                  <a:srgbClr val="000000"/>
                </a:solidFill>
                <a:latin typeface="Arial" charset="0"/>
              </a:rPr>
              <a:t>Place the baby towel on the bed, with the scissors and two forceps for clamping the cord. Prepare two pieces of cotton wool for wiping the newborn’s eyes, some gauze for cleaning the airway and for a covering when cutting the cord.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12775" y="228600"/>
            <a:ext cx="8153400" cy="990600"/>
          </a:xfrm>
        </p:spPr>
        <p:txBody>
          <a:bodyPr/>
          <a:lstStyle/>
          <a:p>
            <a:endParaRPr lang="sw-KE" smtClean="0"/>
          </a:p>
        </p:txBody>
      </p:sp>
      <p:sp>
        <p:nvSpPr>
          <p:cNvPr id="10342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At this stage the head might start distending the perineum. The anus starts dilating and the head is seen at the vulva. It keeps receding between contractions. </a:t>
            </a:r>
          </a:p>
          <a:p>
            <a:pPr>
              <a:lnSpc>
                <a:spcPct val="90000"/>
              </a:lnSpc>
            </a:pPr>
            <a:r>
              <a:rPr lang="en-US" sz="2800" smtClean="0">
                <a:solidFill>
                  <a:srgbClr val="000000"/>
                </a:solidFill>
                <a:latin typeface="Arial" charset="0"/>
              </a:rPr>
              <a:t>When the head distends the perineum check if the perineum is stretching well. </a:t>
            </a:r>
          </a:p>
          <a:p>
            <a:pPr>
              <a:lnSpc>
                <a:spcPct val="90000"/>
              </a:lnSpc>
            </a:pPr>
            <a:r>
              <a:rPr lang="en-US" sz="2800" smtClean="0">
                <a:solidFill>
                  <a:srgbClr val="000000"/>
                </a:solidFill>
                <a:latin typeface="Arial" charset="0"/>
              </a:rPr>
              <a:t>Place the left hand on the advancing head with fingers spread equally over the vertex towards the bregma to stop any sudden expulsive effort during and after crowning of the head. </a:t>
            </a:r>
            <a:endParaRPr lang="en-US" sz="280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12775" y="228600"/>
            <a:ext cx="8153400" cy="990600"/>
          </a:xfrm>
        </p:spPr>
        <p:txBody>
          <a:bodyPr/>
          <a:lstStyle/>
          <a:p>
            <a:endParaRPr lang="sw-KE" smtClean="0"/>
          </a:p>
        </p:txBody>
      </p:sp>
      <p:sp>
        <p:nvSpPr>
          <p:cNvPr id="104451"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With the right hand guard the perineum, holding it with the pad. </a:t>
            </a:r>
          </a:p>
          <a:p>
            <a:r>
              <a:rPr lang="en-US" sz="2800" smtClean="0">
                <a:solidFill>
                  <a:srgbClr val="000000"/>
                </a:solidFill>
                <a:latin typeface="Arial" charset="0"/>
              </a:rPr>
              <a:t>Check if the perineum is stretching. If not, give an episiotomy at the height of a contraction if there is any indication that the head is about to crown.</a:t>
            </a:r>
          </a:p>
          <a:p>
            <a:r>
              <a:rPr lang="en-US" sz="2800" smtClean="0">
                <a:solidFill>
                  <a:srgbClr val="000000"/>
                </a:solidFill>
                <a:latin typeface="Arial" charset="0"/>
              </a:rPr>
              <a:t> After crowning tell the mother to stop pushing to avoid rapid delivery of the head and consequent brain damage. </a:t>
            </a:r>
          </a:p>
          <a:p>
            <a:endParaRPr lang="en-US" sz="280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12775" y="228600"/>
            <a:ext cx="8153400" cy="990600"/>
          </a:xfrm>
        </p:spPr>
        <p:txBody>
          <a:bodyPr/>
          <a:lstStyle/>
          <a:p>
            <a:endParaRPr lang="sw-KE" smtClean="0"/>
          </a:p>
        </p:txBody>
      </p:sp>
      <p:sp>
        <p:nvSpPr>
          <p:cNvPr id="105475" name="Rectangle 3"/>
          <p:cNvSpPr>
            <a:spLocks noGrp="1" noChangeArrowheads="1"/>
          </p:cNvSpPr>
          <p:nvPr>
            <p:ph sz="quarter" idx="1"/>
          </p:nvPr>
        </p:nvSpPr>
        <p:spPr>
          <a:xfrm>
            <a:off x="612775" y="1600200"/>
            <a:ext cx="8153400" cy="4495800"/>
          </a:xfrm>
        </p:spPr>
        <p:txBody>
          <a:bodyPr/>
          <a:lstStyle/>
          <a:p>
            <a:r>
              <a:rPr lang="en-US" smtClean="0">
                <a:solidFill>
                  <a:srgbClr val="000000"/>
                </a:solidFill>
                <a:latin typeface="Arial" charset="0"/>
              </a:rPr>
              <a:t>Ask her to pant as research has shown that a series of short pushes are more effective than a long push.</a:t>
            </a:r>
          </a:p>
          <a:p>
            <a:r>
              <a:rPr lang="en-US" smtClean="0">
                <a:solidFill>
                  <a:srgbClr val="000000"/>
                </a:solidFill>
                <a:latin typeface="Arial" charset="0"/>
              </a:rPr>
              <a:t> Assist the extension of the head by grasping the parietal eminences with your left hand</a:t>
            </a:r>
          </a:p>
          <a:p>
            <a:endParaRPr lang="en-US"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12775" y="228600"/>
            <a:ext cx="8153400" cy="990600"/>
          </a:xfrm>
        </p:spPr>
        <p:txBody>
          <a:bodyPr/>
          <a:lstStyle/>
          <a:p>
            <a:endParaRPr lang="sw-KE" smtClean="0"/>
          </a:p>
        </p:txBody>
      </p:sp>
      <p:sp>
        <p:nvSpPr>
          <p:cNvPr id="106499" name="Rectangle 3"/>
          <p:cNvSpPr>
            <a:spLocks noGrp="1" noChangeArrowheads="1"/>
          </p:cNvSpPr>
          <p:nvPr>
            <p:ph sz="quarter" idx="1"/>
          </p:nvPr>
        </p:nvSpPr>
        <p:spPr>
          <a:xfrm>
            <a:off x="612775" y="1600200"/>
            <a:ext cx="8153400" cy="4495800"/>
          </a:xfrm>
        </p:spPr>
        <p:txBody>
          <a:bodyPr/>
          <a:lstStyle/>
          <a:p>
            <a:r>
              <a:rPr lang="en-US" sz="2800" smtClean="0">
                <a:solidFill>
                  <a:srgbClr val="000000"/>
                </a:solidFill>
                <a:latin typeface="Arial" charset="0"/>
              </a:rPr>
              <a:t> Let the head come out slowly and naturally. Feel for the cord around the baby's neck. </a:t>
            </a:r>
          </a:p>
          <a:p>
            <a:r>
              <a:rPr lang="en-US" sz="2800" smtClean="0">
                <a:solidFill>
                  <a:srgbClr val="000000"/>
                </a:solidFill>
                <a:latin typeface="Arial" charset="0"/>
              </a:rPr>
              <a:t>If it is there, slip it from the baby's neck over the head. If it is too tight, place two artery forceps on the cord and cut it between them</a:t>
            </a:r>
          </a:p>
          <a:p>
            <a:r>
              <a:rPr lang="en-US" sz="2800" smtClean="0">
                <a:solidFill>
                  <a:srgbClr val="000000"/>
                </a:solidFill>
                <a:latin typeface="Arial" charset="0"/>
              </a:rPr>
              <a:t> When the nose and mouth come out, wipe away the mucus with a sterile swab. By this point the whole head should be out.</a:t>
            </a:r>
          </a:p>
          <a:p>
            <a:endParaRPr lang="en-US" sz="2800" smtClean="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12775" y="228600"/>
            <a:ext cx="8153400" cy="990600"/>
          </a:xfrm>
        </p:spPr>
        <p:txBody>
          <a:bodyPr/>
          <a:lstStyle/>
          <a:p>
            <a:endParaRPr lang="sw-KE" smtClean="0"/>
          </a:p>
        </p:txBody>
      </p:sp>
      <p:sp>
        <p:nvSpPr>
          <p:cNvPr id="107523"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The head will have restituted and rotated spontaneously to face the mother’s left or right thigh. This shows you that the shoulders have descended and rotated to the anterior posterior diameter.</a:t>
            </a:r>
            <a:br>
              <a:rPr lang="en-US" sz="2800" smtClean="0">
                <a:solidFill>
                  <a:srgbClr val="000000"/>
                </a:solidFill>
                <a:latin typeface="Arial" charset="0"/>
              </a:rPr>
            </a:br>
            <a:r>
              <a:rPr lang="en-US" sz="2800" smtClean="0">
                <a:solidFill>
                  <a:srgbClr val="000000"/>
                </a:solidFill>
                <a:latin typeface="Arial" charset="0"/>
              </a:rPr>
              <a:t>Place one hand above and one below the foetal head. Depress the head gently toward the anus/neck, making sure it is neither twisted nor bent sideways till the anterior shoulder is free </a:t>
            </a:r>
          </a:p>
          <a:p>
            <a:pPr>
              <a:lnSpc>
                <a:spcPct val="90000"/>
              </a:lnSpc>
            </a:pPr>
            <a:endParaRPr lang="en-US" sz="280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12775" y="228600"/>
            <a:ext cx="8153400" cy="990600"/>
          </a:xfrm>
        </p:spPr>
        <p:txBody>
          <a:bodyPr/>
          <a:lstStyle/>
          <a:p>
            <a:endParaRPr lang="sw-KE" smtClean="0"/>
          </a:p>
        </p:txBody>
      </p:sp>
      <p:sp>
        <p:nvSpPr>
          <p:cNvPr id="108547"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Guide the head upwards in the direction of the mother's abdomen.</a:t>
            </a:r>
          </a:p>
          <a:p>
            <a:pPr>
              <a:lnSpc>
                <a:spcPct val="90000"/>
              </a:lnSpc>
            </a:pPr>
            <a:r>
              <a:rPr lang="en-US" sz="2800" smtClean="0">
                <a:solidFill>
                  <a:srgbClr val="000000"/>
                </a:solidFill>
                <a:latin typeface="Arial" charset="0"/>
              </a:rPr>
              <a:t> The posterior shoulder will escape smoothly over the perineum </a:t>
            </a:r>
          </a:p>
          <a:p>
            <a:pPr>
              <a:lnSpc>
                <a:spcPct val="90000"/>
              </a:lnSpc>
            </a:pPr>
            <a:r>
              <a:rPr lang="en-US" sz="2800" smtClean="0">
                <a:solidFill>
                  <a:srgbClr val="000000"/>
                </a:solidFill>
                <a:latin typeface="Arial" charset="0"/>
              </a:rPr>
              <a:t>The rest of the body will be born by lateral flexion </a:t>
            </a:r>
          </a:p>
          <a:p>
            <a:pPr>
              <a:lnSpc>
                <a:spcPct val="90000"/>
              </a:lnSpc>
            </a:pPr>
            <a:r>
              <a:rPr lang="en-US" sz="2800" smtClean="0">
                <a:solidFill>
                  <a:srgbClr val="000000"/>
                </a:solidFill>
                <a:latin typeface="Arial" charset="0"/>
              </a:rPr>
              <a:t>Ask your assistant for the time and note the time of birth </a:t>
            </a:r>
          </a:p>
          <a:p>
            <a:pPr>
              <a:lnSpc>
                <a:spcPct val="90000"/>
              </a:lnSpc>
            </a:pPr>
            <a:r>
              <a:rPr lang="en-US" sz="2800" smtClean="0">
                <a:solidFill>
                  <a:srgbClr val="000000"/>
                </a:solidFill>
                <a:latin typeface="Arial" charset="0"/>
              </a:rPr>
              <a:t>Place the baby at a slight slant to drain the mucous </a:t>
            </a:r>
          </a:p>
          <a:p>
            <a:pPr>
              <a:lnSpc>
                <a:spcPct val="90000"/>
              </a:lnSpc>
            </a:pPr>
            <a:endParaRPr lang="en-US" sz="280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12775" y="228600"/>
            <a:ext cx="8153400" cy="990600"/>
          </a:xfrm>
        </p:spPr>
        <p:txBody>
          <a:bodyPr/>
          <a:lstStyle/>
          <a:p>
            <a:endParaRPr lang="sw-KE" smtClean="0"/>
          </a:p>
        </p:txBody>
      </p:sp>
      <p:sp>
        <p:nvSpPr>
          <p:cNvPr id="109571" name="Rectangle 3"/>
          <p:cNvSpPr>
            <a:spLocks noGrp="1" noChangeArrowheads="1"/>
          </p:cNvSpPr>
          <p:nvPr>
            <p:ph sz="quarter" idx="1"/>
          </p:nvPr>
        </p:nvSpPr>
        <p:spPr>
          <a:xfrm>
            <a:off x="612775" y="1600200"/>
            <a:ext cx="8153400" cy="4495800"/>
          </a:xfrm>
        </p:spPr>
        <p:txBody>
          <a:bodyPr/>
          <a:lstStyle/>
          <a:p>
            <a:pPr>
              <a:lnSpc>
                <a:spcPct val="90000"/>
              </a:lnSpc>
            </a:pPr>
            <a:r>
              <a:rPr lang="en-US" sz="2800" smtClean="0">
                <a:solidFill>
                  <a:srgbClr val="000000"/>
                </a:solidFill>
                <a:latin typeface="Arial" charset="0"/>
              </a:rPr>
              <a:t>Put the baby on the baby towel, clamp and cut the cord </a:t>
            </a:r>
          </a:p>
          <a:p>
            <a:pPr>
              <a:lnSpc>
                <a:spcPct val="90000"/>
              </a:lnSpc>
            </a:pPr>
            <a:r>
              <a:rPr lang="en-US" sz="2800" smtClean="0">
                <a:solidFill>
                  <a:srgbClr val="000000"/>
                </a:solidFill>
                <a:latin typeface="Arial" charset="0"/>
              </a:rPr>
              <a:t>Give the APGAR score to the baby at 1 min.</a:t>
            </a:r>
          </a:p>
          <a:p>
            <a:pPr>
              <a:lnSpc>
                <a:spcPct val="90000"/>
              </a:lnSpc>
            </a:pPr>
            <a:r>
              <a:rPr lang="en-US" sz="2800" smtClean="0">
                <a:solidFill>
                  <a:srgbClr val="000000"/>
                </a:solidFill>
                <a:latin typeface="Arial" charset="0"/>
              </a:rPr>
              <a:t>Show the baby to the mother to identify the sex of the baby </a:t>
            </a:r>
          </a:p>
          <a:p>
            <a:pPr>
              <a:lnSpc>
                <a:spcPct val="90000"/>
              </a:lnSpc>
            </a:pPr>
            <a:r>
              <a:rPr lang="en-US" sz="2800" smtClean="0">
                <a:solidFill>
                  <a:srgbClr val="000000"/>
                </a:solidFill>
                <a:latin typeface="Arial" charset="0"/>
              </a:rPr>
              <a:t>Ask your assistant to continue with the immediate care of the baby ie weighing, score at 5 and 10minutes, labeling and keep warm.</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2573</TotalTime>
  <Words>6932</Words>
  <Application>Microsoft Office PowerPoint</Application>
  <PresentationFormat>On-screen Show (4:3)</PresentationFormat>
  <Paragraphs>493</Paragraphs>
  <Slides>128</Slides>
  <Notes>1</Notes>
  <HiddenSlides>0</HiddenSlides>
  <MMClips>0</MMClips>
  <ScaleCrop>false</ScaleCrop>
  <HeadingPairs>
    <vt:vector size="4" baseType="variant">
      <vt:variant>
        <vt:lpstr>Theme</vt:lpstr>
      </vt:variant>
      <vt:variant>
        <vt:i4>1</vt:i4>
      </vt:variant>
      <vt:variant>
        <vt:lpstr>Slide Titles</vt:lpstr>
      </vt:variant>
      <vt:variant>
        <vt:i4>128</vt:i4>
      </vt:variant>
    </vt:vector>
  </HeadingPairs>
  <TitlesOfParts>
    <vt:vector size="129" baseType="lpstr">
      <vt:lpstr>Median</vt:lpstr>
      <vt:lpstr>NORMAL LABOUR</vt:lpstr>
      <vt:lpstr>DEFINITION</vt:lpstr>
      <vt:lpstr>Stages of labour</vt:lpstr>
      <vt:lpstr>Stages ct</vt:lpstr>
      <vt:lpstr>Causes of onset of labour</vt:lpstr>
      <vt:lpstr>Causes of onset ct</vt:lpstr>
      <vt:lpstr>Causes ct</vt:lpstr>
      <vt:lpstr>Premonitory signs of labour</vt:lpstr>
      <vt:lpstr>Premonitory signs ct</vt:lpstr>
      <vt:lpstr>Signs of true labour</vt:lpstr>
      <vt:lpstr>Physiological changes in first stage of labour</vt:lpstr>
      <vt:lpstr>Uterine action.</vt:lpstr>
      <vt:lpstr>Physiology ct.</vt:lpstr>
      <vt:lpstr>Physiology ct –  Contraction and retraction</vt:lpstr>
      <vt:lpstr>Physilogy ct- formation of upper and lower segments</vt:lpstr>
      <vt:lpstr>Ct physiology – formation of the retraction ring.</vt:lpstr>
      <vt:lpstr>Physiology ct- cervical effacement</vt:lpstr>
      <vt:lpstr>Physiology ct- cervical dilatation</vt:lpstr>
      <vt:lpstr>Show</vt:lpstr>
      <vt:lpstr>MECHANICAL FACTORS</vt:lpstr>
      <vt:lpstr>General fluid pressure</vt:lpstr>
      <vt:lpstr>Rapture of membranes</vt:lpstr>
      <vt:lpstr>Fetal axis pressure</vt:lpstr>
      <vt:lpstr>Physiology of second stage</vt:lpstr>
      <vt:lpstr>PowerPoint Presentation</vt:lpstr>
      <vt:lpstr>PowerPoint Presentation</vt:lpstr>
      <vt:lpstr>PowerPoint Presentation</vt:lpstr>
      <vt:lpstr>Mechanism normal labour</vt:lpstr>
      <vt:lpstr>Mechanism of vertex presentation LOA </vt:lpstr>
      <vt:lpstr> </vt:lpstr>
      <vt:lpstr>PowerPoint Presentation</vt:lpstr>
      <vt:lpstr>PowerPoint Presentation</vt:lpstr>
      <vt:lpstr>PowerPoint Presentation</vt:lpstr>
      <vt:lpstr>PowerPoint Presentation</vt:lpstr>
      <vt:lpstr>PowerPoint Presentation</vt:lpstr>
      <vt:lpstr>Probable signs of second stage</vt:lpstr>
      <vt:lpstr>PowerPoint Presentation</vt:lpstr>
      <vt:lpstr>Physiology of third stage </vt:lpstr>
      <vt:lpstr>Separation, descent and expulsion of placenta and membranes.</vt:lpstr>
      <vt:lpstr>PowerPoint Presentation</vt:lpstr>
      <vt:lpstr>PowerPoint Presentation</vt:lpstr>
      <vt:lpstr>PowerPoint Presentation</vt:lpstr>
      <vt:lpstr>PowerPoint Presentation</vt:lpstr>
      <vt:lpstr>PowerPoint Presentation</vt:lpstr>
      <vt:lpstr>Control of bleeding</vt:lpstr>
      <vt:lpstr>PowerPoint Presentation</vt:lpstr>
      <vt:lpstr>MANAGEMENT OF LABOUR</vt:lpstr>
      <vt:lpstr>PowerPoint Presentation</vt:lpstr>
      <vt:lpstr>PowerPoint Presentation</vt:lpstr>
      <vt:lpstr>PowerPoint Presentation</vt:lpstr>
      <vt:lpstr>History taking</vt:lpstr>
      <vt:lpstr>History ct</vt:lpstr>
      <vt:lpstr>PowerPoint Presentation</vt:lpstr>
      <vt:lpstr>Head to toe examination</vt:lpstr>
      <vt:lpstr>PowerPoint Presentation</vt:lpstr>
      <vt:lpstr>PowerPoint Presentation</vt:lpstr>
      <vt:lpstr>Vaginal examination in labour</vt:lpstr>
      <vt:lpstr>Procedure of vaginal examination</vt:lpstr>
      <vt:lpstr>PowerPoint Presentation</vt:lpstr>
      <vt:lpstr>PowerPoint Presentation</vt:lpstr>
      <vt:lpstr>PowerPoint Presentation</vt:lpstr>
      <vt:lpstr>Areas to note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Pelvis </vt:lpstr>
      <vt:lpstr>PowerPoint Presentation</vt:lpstr>
      <vt:lpstr>PowerPoint Presentation</vt:lpstr>
      <vt:lpstr>The Discharge</vt:lpstr>
      <vt:lpstr>Management of first stage of labour</vt:lpstr>
      <vt:lpstr>PowerPoint Presentation</vt:lpstr>
      <vt:lpstr>PowerPoint Presentation</vt:lpstr>
      <vt:lpstr>PowerPoint Presentation</vt:lpstr>
      <vt:lpstr>PowerPoint Presentation</vt:lpstr>
      <vt:lpstr>Contractions </vt:lpstr>
      <vt:lpstr>PowerPoint Presentation</vt:lpstr>
      <vt:lpstr>Infection prevention</vt:lpstr>
      <vt:lpstr>Pmtct strategies in labour</vt:lpstr>
      <vt:lpstr>Signs of fetal distress</vt:lpstr>
      <vt:lpstr>PowerPoint Presentation</vt:lpstr>
      <vt:lpstr>Management of second stage of labour</vt:lpstr>
      <vt:lpstr>PowerPoint Presentation</vt:lpstr>
      <vt:lpstr>Procedure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Episiotomy </vt:lpstr>
      <vt:lpstr>Indications ct</vt:lpstr>
      <vt:lpstr>Timing of episiotomy</vt:lpstr>
      <vt:lpstr>Types of episiotomy</vt:lpstr>
      <vt:lpstr>Procedure </vt:lpstr>
      <vt:lpstr>The incision.</vt:lpstr>
      <vt:lpstr>Suturing episiotomy.</vt:lpstr>
      <vt:lpstr>Apgar scoring</vt:lpstr>
      <vt:lpstr>Management of third stage</vt:lpstr>
      <vt:lpstr>PowerPoint Presentation</vt:lpstr>
      <vt:lpstr>PowerPoint Presentation</vt:lpstr>
      <vt:lpstr>Passive mnx</vt:lpstr>
      <vt:lpstr>Active management</vt:lpstr>
      <vt:lpstr>PowerPoint Presentation</vt:lpstr>
      <vt:lpstr>   Controlled Cord Traction   </vt:lpstr>
      <vt:lpstr>PowerPoint Presentation</vt:lpstr>
      <vt:lpstr>Maternal Effort</vt:lpstr>
      <vt:lpstr>Fundal Pressure</vt:lpstr>
      <vt:lpstr>Procedure ct</vt:lpstr>
      <vt:lpstr>Examination of the mother</vt:lpstr>
      <vt:lpstr>Examination ct</vt:lpstr>
      <vt:lpstr>PowerPoint Presentation</vt:lpstr>
      <vt:lpstr>PowerPoint Presentation</vt:lpstr>
      <vt:lpstr>Examination of the placenta</vt:lpstr>
      <vt:lpstr>Procedure ct</vt:lpstr>
      <vt:lpstr>PowerPoint Presentation</vt:lpstr>
      <vt:lpstr>The Fourth Stage of Labour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LABOUR</dc:title>
  <dc:creator>cfsk</dc:creator>
  <cp:lastModifiedBy>Admin</cp:lastModifiedBy>
  <cp:revision>99</cp:revision>
  <dcterms:created xsi:type="dcterms:W3CDTF">2009-10-08T12:23:53Z</dcterms:created>
  <dcterms:modified xsi:type="dcterms:W3CDTF">2015-07-01T09:59:29Z</dcterms:modified>
</cp:coreProperties>
</file>